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handoutMasterIdLst>
    <p:handoutMasterId r:id="rId55"/>
  </p:handoutMasterIdLst>
  <p:sldIdLst>
    <p:sldId id="294" r:id="rId5"/>
    <p:sldId id="751" r:id="rId6"/>
    <p:sldId id="313" r:id="rId7"/>
    <p:sldId id="361" r:id="rId8"/>
    <p:sldId id="307" r:id="rId9"/>
    <p:sldId id="1768" r:id="rId10"/>
    <p:sldId id="1772" r:id="rId11"/>
    <p:sldId id="1771" r:id="rId12"/>
    <p:sldId id="408" r:id="rId13"/>
    <p:sldId id="1766" r:id="rId14"/>
    <p:sldId id="1871" r:id="rId15"/>
    <p:sldId id="1767" r:id="rId16"/>
    <p:sldId id="1769" r:id="rId17"/>
    <p:sldId id="1770" r:id="rId18"/>
    <p:sldId id="805" r:id="rId19"/>
    <p:sldId id="257" r:id="rId20"/>
    <p:sldId id="341" r:id="rId21"/>
    <p:sldId id="274" r:id="rId22"/>
    <p:sldId id="265" r:id="rId23"/>
    <p:sldId id="262" r:id="rId24"/>
    <p:sldId id="263" r:id="rId25"/>
    <p:sldId id="345" r:id="rId26"/>
    <p:sldId id="346" r:id="rId27"/>
    <p:sldId id="343" r:id="rId28"/>
    <p:sldId id="347" r:id="rId29"/>
    <p:sldId id="348" r:id="rId30"/>
    <p:sldId id="350" r:id="rId31"/>
    <p:sldId id="351" r:id="rId32"/>
    <p:sldId id="349" r:id="rId33"/>
    <p:sldId id="398" r:id="rId34"/>
    <p:sldId id="1194" r:id="rId35"/>
    <p:sldId id="1263" r:id="rId36"/>
    <p:sldId id="1262" r:id="rId37"/>
    <p:sldId id="1264" r:id="rId38"/>
    <p:sldId id="1872" r:id="rId39"/>
    <p:sldId id="1873" r:id="rId40"/>
    <p:sldId id="1881" r:id="rId41"/>
    <p:sldId id="1882" r:id="rId42"/>
    <p:sldId id="1878" r:id="rId43"/>
    <p:sldId id="1880" r:id="rId44"/>
    <p:sldId id="1883" r:id="rId45"/>
    <p:sldId id="1884" r:id="rId46"/>
    <p:sldId id="1874" r:id="rId47"/>
    <p:sldId id="1875" r:id="rId48"/>
    <p:sldId id="1876" r:id="rId49"/>
    <p:sldId id="1764" r:id="rId50"/>
    <p:sldId id="555" r:id="rId51"/>
    <p:sldId id="404" r:id="rId52"/>
    <p:sldId id="1758" r:id="rId5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From Specifications" id="{40064D69-CE95-46B7-8DE8-1065BBA2B5F2}">
          <p14:sldIdLst>
            <p14:sldId id="294"/>
            <p14:sldId id="751"/>
            <p14:sldId id="313"/>
            <p14:sldId id="361"/>
            <p14:sldId id="307"/>
            <p14:sldId id="1768"/>
            <p14:sldId id="1772"/>
            <p14:sldId id="1771"/>
            <p14:sldId id="408"/>
            <p14:sldId id="1766"/>
            <p14:sldId id="1871"/>
            <p14:sldId id="1767"/>
            <p14:sldId id="1769"/>
            <p14:sldId id="1770"/>
            <p14:sldId id="805"/>
            <p14:sldId id="257"/>
            <p14:sldId id="341"/>
            <p14:sldId id="274"/>
            <p14:sldId id="265"/>
            <p14:sldId id="262"/>
            <p14:sldId id="263"/>
            <p14:sldId id="345"/>
            <p14:sldId id="346"/>
            <p14:sldId id="343"/>
            <p14:sldId id="347"/>
            <p14:sldId id="348"/>
            <p14:sldId id="350"/>
            <p14:sldId id="351"/>
            <p14:sldId id="349"/>
            <p14:sldId id="398"/>
            <p14:sldId id="1194"/>
            <p14:sldId id="1263"/>
            <p14:sldId id="1262"/>
            <p14:sldId id="1264"/>
            <p14:sldId id="1872"/>
            <p14:sldId id="1873"/>
            <p14:sldId id="1881"/>
            <p14:sldId id="1882"/>
            <p14:sldId id="1878"/>
            <p14:sldId id="1880"/>
            <p14:sldId id="1883"/>
            <p14:sldId id="1884"/>
            <p14:sldId id="1874"/>
            <p14:sldId id="1875"/>
            <p14:sldId id="1876"/>
            <p14:sldId id="1764"/>
            <p14:sldId id="555"/>
            <p14:sldId id="404"/>
            <p14:sldId id="1758"/>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Marx, Teri" initials="MT" lastIdx="1" clrIdx="2">
    <p:extLst>
      <p:ext uri="{19B8F6BF-5375-455C-9EA6-DF929625EA0E}">
        <p15:presenceInfo xmlns:p15="http://schemas.microsoft.com/office/powerpoint/2012/main" userId="S::tmarx@air.org::7bafbcba-88aa-4d3b-b729-b9b665920963" providerId="AD"/>
      </p:ext>
    </p:extLst>
  </p:cmAuthor>
  <p:cmAuthor id="4" name="Peterson, Amy" initials="PA" lastIdx="4" clrIdx="3">
    <p:extLst>
      <p:ext uri="{19B8F6BF-5375-455C-9EA6-DF929625EA0E}">
        <p15:presenceInfo xmlns:p15="http://schemas.microsoft.com/office/powerpoint/2012/main" userId="S::ampeterson@air.org::8c14dd6b-6031-4383-8241-8af97fa7035b" providerId="AD"/>
      </p:ext>
    </p:extLst>
  </p:cmAuthor>
  <p:cmAuthor id="5" name="Jackson, Stephanie" initials="JS" lastIdx="1" clrIdx="4">
    <p:extLst>
      <p:ext uri="{19B8F6BF-5375-455C-9EA6-DF929625EA0E}">
        <p15:presenceInfo xmlns:p15="http://schemas.microsoft.com/office/powerpoint/2012/main" userId="S::sjackson@air.org::41507284-d238-4789-82df-dc9a05d895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10719C"/>
    <a:srgbClr val="000000"/>
    <a:srgbClr val="C25131"/>
    <a:srgbClr val="006298"/>
    <a:srgbClr val="319EFF"/>
    <a:srgbClr val="F2AC85"/>
    <a:srgbClr val="E49573"/>
    <a:srgbClr val="FFFFFF"/>
    <a:srgbClr val="6D6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75" autoAdjust="0"/>
  </p:normalViewPr>
  <p:slideViewPr>
    <p:cSldViewPr snapToGrid="0">
      <p:cViewPr varScale="1">
        <p:scale>
          <a:sx n="72" d="100"/>
          <a:sy n="72" d="100"/>
        </p:scale>
        <p:origin x="1224" y="72"/>
      </p:cViewPr>
      <p:guideLst>
        <p:guide orient="horz" pos="648"/>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hyperlink" Target="https://www.dropbox.com/s/jgzdpsyco6kg6bt/01_Adapting%20CICO%20for%20Distance%20Learning-%20%20Training%20for%20Parents%20Providing%20Feedback%20.docx?dl=0" TargetMode="Externa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9.svg"/><Relationship Id="rId2" Type="http://schemas.openxmlformats.org/officeDocument/2006/relationships/image" Target="../media/image35.svg"/><Relationship Id="rId1" Type="http://schemas.openxmlformats.org/officeDocument/2006/relationships/image" Target="../media/image40.png"/><Relationship Id="rId6" Type="http://schemas.openxmlformats.org/officeDocument/2006/relationships/image" Target="../media/image42.png"/><Relationship Id="rId5" Type="http://schemas.openxmlformats.org/officeDocument/2006/relationships/hyperlink" Target="https://www.dropbox.com/s/jgzdpsyco6kg6bt/01_Adapting%20CICO%20for%20Distance%20Learning-%20%20Training%20for%20Parents%20Providing%20Feedback%20.docx?dl=0" TargetMode="External"/><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6050C3-DEE3-4DA1-9E1D-3EFEBC890B50}" type="doc">
      <dgm:prSet loTypeId="urn:microsoft.com/office/officeart/2005/8/layout/pyramid1" loCatId="pyramid" qsTypeId="urn:microsoft.com/office/officeart/2005/8/quickstyle/simple1" qsCatId="simple" csTypeId="urn:microsoft.com/office/officeart/2005/8/colors/accent1_2" csCatId="accent1" phldr="1"/>
      <dgm:spPr/>
    </dgm:pt>
    <dgm:pt modelId="{EE171665-27FC-4AF3-8B4E-2600841134BD}">
      <dgm:prSet phldrT="[Text]" custT="1"/>
      <dgm:spPr>
        <a:solidFill>
          <a:srgbClr val="FF0000"/>
        </a:solidFill>
      </dgm:spPr>
      <dgm:t>
        <a:bodyPr/>
        <a:lstStyle/>
        <a:p>
          <a:endParaRPr lang="en-US" sz="1800"/>
        </a:p>
      </dgm:t>
    </dgm:pt>
    <dgm:pt modelId="{278EA482-EF9B-4DC0-BBB8-4999C689008F}" type="parTrans" cxnId="{59A44EB1-F738-4527-AA62-CB90718F1C5B}">
      <dgm:prSet/>
      <dgm:spPr/>
      <dgm:t>
        <a:bodyPr/>
        <a:lstStyle/>
        <a:p>
          <a:endParaRPr lang="en-US"/>
        </a:p>
      </dgm:t>
    </dgm:pt>
    <dgm:pt modelId="{4BD30B77-BEF1-4A76-A1BB-1AAFADC78FF4}" type="sibTrans" cxnId="{59A44EB1-F738-4527-AA62-CB90718F1C5B}">
      <dgm:prSet/>
      <dgm:spPr/>
      <dgm:t>
        <a:bodyPr/>
        <a:lstStyle/>
        <a:p>
          <a:endParaRPr lang="en-US"/>
        </a:p>
      </dgm:t>
    </dgm:pt>
    <dgm:pt modelId="{281006B8-FA9C-4C70-B0F4-A1755A808A7F}">
      <dgm:prSet phldrT="[Text]" custT="1"/>
      <dgm:spPr>
        <a:solidFill>
          <a:srgbClr val="FFFF00"/>
        </a:solidFill>
      </dgm:spPr>
      <dgm:t>
        <a:bodyPr/>
        <a:lstStyle/>
        <a:p>
          <a:endParaRPr lang="en-US" sz="1800"/>
        </a:p>
      </dgm:t>
    </dgm:pt>
    <dgm:pt modelId="{AB1B506A-4E00-4453-BEAF-9A18C0BCE370}" type="parTrans" cxnId="{55E2AF14-7373-4609-9C21-42DF5801B44D}">
      <dgm:prSet/>
      <dgm:spPr/>
      <dgm:t>
        <a:bodyPr/>
        <a:lstStyle/>
        <a:p>
          <a:endParaRPr lang="en-US"/>
        </a:p>
      </dgm:t>
    </dgm:pt>
    <dgm:pt modelId="{F2566598-5630-4AC8-AAB1-0773E6DCEF0E}" type="sibTrans" cxnId="{55E2AF14-7373-4609-9C21-42DF5801B44D}">
      <dgm:prSet/>
      <dgm:spPr/>
      <dgm:t>
        <a:bodyPr/>
        <a:lstStyle/>
        <a:p>
          <a:endParaRPr lang="en-US"/>
        </a:p>
      </dgm:t>
    </dgm:pt>
    <dgm:pt modelId="{3616E1B5-18F5-4A07-BAE9-A68117252F5A}">
      <dgm:prSet phldrT="[Text]" custT="1"/>
      <dgm:spPr>
        <a:solidFill>
          <a:srgbClr val="00B050"/>
        </a:solidFill>
      </dgm:spPr>
      <dgm:t>
        <a:bodyPr/>
        <a:lstStyle/>
        <a:p>
          <a:endParaRPr lang="en-US" sz="1800"/>
        </a:p>
      </dgm:t>
    </dgm:pt>
    <dgm:pt modelId="{E435F3A8-01EA-48D3-9509-61D6196B9F89}" type="parTrans" cxnId="{15ACE3D5-7BE3-405D-BF5D-5C835C4C96F2}">
      <dgm:prSet/>
      <dgm:spPr/>
      <dgm:t>
        <a:bodyPr/>
        <a:lstStyle/>
        <a:p>
          <a:endParaRPr lang="en-US"/>
        </a:p>
      </dgm:t>
    </dgm:pt>
    <dgm:pt modelId="{A5CBC765-5C47-47AF-8C7C-63E6BB096058}" type="sibTrans" cxnId="{15ACE3D5-7BE3-405D-BF5D-5C835C4C96F2}">
      <dgm:prSet/>
      <dgm:spPr/>
      <dgm:t>
        <a:bodyPr/>
        <a:lstStyle/>
        <a:p>
          <a:endParaRPr lang="en-US"/>
        </a:p>
      </dgm:t>
    </dgm:pt>
    <dgm:pt modelId="{C24EC2B1-8792-47C8-B2DE-8B8E26A370BF}" type="pres">
      <dgm:prSet presAssocID="{E36050C3-DEE3-4DA1-9E1D-3EFEBC890B50}" presName="Name0" presStyleCnt="0">
        <dgm:presLayoutVars>
          <dgm:dir/>
          <dgm:animLvl val="lvl"/>
          <dgm:resizeHandles val="exact"/>
        </dgm:presLayoutVars>
      </dgm:prSet>
      <dgm:spPr/>
    </dgm:pt>
    <dgm:pt modelId="{C9FD85A0-A045-404E-BBFD-2CCA90B5450F}" type="pres">
      <dgm:prSet presAssocID="{EE171665-27FC-4AF3-8B4E-2600841134BD}" presName="Name8" presStyleCnt="0"/>
      <dgm:spPr/>
    </dgm:pt>
    <dgm:pt modelId="{50E629A8-E480-4E3D-9FE0-952F72F11C46}" type="pres">
      <dgm:prSet presAssocID="{EE171665-27FC-4AF3-8B4E-2600841134BD}" presName="level" presStyleLbl="node1" presStyleIdx="0" presStyleCnt="3" custScaleX="98939" custScaleY="54008" custLinFactNeighborX="-672" custLinFactNeighborY="-1007">
        <dgm:presLayoutVars>
          <dgm:chMax val="1"/>
          <dgm:bulletEnabled val="1"/>
        </dgm:presLayoutVars>
      </dgm:prSet>
      <dgm:spPr/>
    </dgm:pt>
    <dgm:pt modelId="{3FC1C8A7-EE5F-4894-A23A-CF82368EDFA4}" type="pres">
      <dgm:prSet presAssocID="{EE171665-27FC-4AF3-8B4E-2600841134BD}" presName="levelTx" presStyleLbl="revTx" presStyleIdx="0" presStyleCnt="0">
        <dgm:presLayoutVars>
          <dgm:chMax val="1"/>
          <dgm:bulletEnabled val="1"/>
        </dgm:presLayoutVars>
      </dgm:prSet>
      <dgm:spPr/>
    </dgm:pt>
    <dgm:pt modelId="{D85D94C9-D6BD-491D-BB3F-8B2E7529BC24}" type="pres">
      <dgm:prSet presAssocID="{281006B8-FA9C-4C70-B0F4-A1755A808A7F}" presName="Name8" presStyleCnt="0"/>
      <dgm:spPr/>
    </dgm:pt>
    <dgm:pt modelId="{4F19DD7A-4B4D-4DBE-935E-F9067F47C6E4}" type="pres">
      <dgm:prSet presAssocID="{281006B8-FA9C-4C70-B0F4-A1755A808A7F}" presName="level" presStyleLbl="node1" presStyleIdx="1" presStyleCnt="3" custScaleX="101789" custScaleY="55842">
        <dgm:presLayoutVars>
          <dgm:chMax val="1"/>
          <dgm:bulletEnabled val="1"/>
        </dgm:presLayoutVars>
      </dgm:prSet>
      <dgm:spPr/>
    </dgm:pt>
    <dgm:pt modelId="{2D4207CF-9EF4-4C8F-B92A-391A6D48D89D}" type="pres">
      <dgm:prSet presAssocID="{281006B8-FA9C-4C70-B0F4-A1755A808A7F}" presName="levelTx" presStyleLbl="revTx" presStyleIdx="0" presStyleCnt="0">
        <dgm:presLayoutVars>
          <dgm:chMax val="1"/>
          <dgm:bulletEnabled val="1"/>
        </dgm:presLayoutVars>
      </dgm:prSet>
      <dgm:spPr/>
    </dgm:pt>
    <dgm:pt modelId="{7175ED36-0237-4331-8FF4-FB00833BB3B0}" type="pres">
      <dgm:prSet presAssocID="{3616E1B5-18F5-4A07-BAE9-A68117252F5A}" presName="Name8" presStyleCnt="0"/>
      <dgm:spPr/>
    </dgm:pt>
    <dgm:pt modelId="{DD41970D-B6B9-4534-BF4D-9E08C2A57013}" type="pres">
      <dgm:prSet presAssocID="{3616E1B5-18F5-4A07-BAE9-A68117252F5A}" presName="level" presStyleLbl="node1" presStyleIdx="2" presStyleCnt="3">
        <dgm:presLayoutVars>
          <dgm:chMax val="1"/>
          <dgm:bulletEnabled val="1"/>
        </dgm:presLayoutVars>
      </dgm:prSet>
      <dgm:spPr/>
    </dgm:pt>
    <dgm:pt modelId="{D79148EA-A74A-4AE0-A12E-92383636F772}" type="pres">
      <dgm:prSet presAssocID="{3616E1B5-18F5-4A07-BAE9-A68117252F5A}" presName="levelTx" presStyleLbl="revTx" presStyleIdx="0" presStyleCnt="0">
        <dgm:presLayoutVars>
          <dgm:chMax val="1"/>
          <dgm:bulletEnabled val="1"/>
        </dgm:presLayoutVars>
      </dgm:prSet>
      <dgm:spPr/>
    </dgm:pt>
  </dgm:ptLst>
  <dgm:cxnLst>
    <dgm:cxn modelId="{55E2AF14-7373-4609-9C21-42DF5801B44D}" srcId="{E36050C3-DEE3-4DA1-9E1D-3EFEBC890B50}" destId="{281006B8-FA9C-4C70-B0F4-A1755A808A7F}" srcOrd="1" destOrd="0" parTransId="{AB1B506A-4E00-4453-BEAF-9A18C0BCE370}" sibTransId="{F2566598-5630-4AC8-AAB1-0773E6DCEF0E}"/>
    <dgm:cxn modelId="{52798E63-C0F2-6244-9593-17E35DCDF312}" type="presOf" srcId="{281006B8-FA9C-4C70-B0F4-A1755A808A7F}" destId="{4F19DD7A-4B4D-4DBE-935E-F9067F47C6E4}" srcOrd="0" destOrd="0" presId="urn:microsoft.com/office/officeart/2005/8/layout/pyramid1"/>
    <dgm:cxn modelId="{A15A3C6E-DF94-3843-B74C-EC8E575F30A8}" type="presOf" srcId="{3616E1B5-18F5-4A07-BAE9-A68117252F5A}" destId="{D79148EA-A74A-4AE0-A12E-92383636F772}" srcOrd="1" destOrd="0" presId="urn:microsoft.com/office/officeart/2005/8/layout/pyramid1"/>
    <dgm:cxn modelId="{31C9DE81-548D-9B4F-9557-BA97607C4D04}" type="presOf" srcId="{E36050C3-DEE3-4DA1-9E1D-3EFEBC890B50}" destId="{C24EC2B1-8792-47C8-B2DE-8B8E26A370BF}" srcOrd="0" destOrd="0" presId="urn:microsoft.com/office/officeart/2005/8/layout/pyramid1"/>
    <dgm:cxn modelId="{3643DF82-280B-5241-B374-9E19F2FDC6C2}" type="presOf" srcId="{281006B8-FA9C-4C70-B0F4-A1755A808A7F}" destId="{2D4207CF-9EF4-4C8F-B92A-391A6D48D89D}" srcOrd="1" destOrd="0" presId="urn:microsoft.com/office/officeart/2005/8/layout/pyramid1"/>
    <dgm:cxn modelId="{4DA2DA8F-CE7B-FB4F-BB5B-4385DDC081F6}" type="presOf" srcId="{3616E1B5-18F5-4A07-BAE9-A68117252F5A}" destId="{DD41970D-B6B9-4534-BF4D-9E08C2A57013}" srcOrd="0" destOrd="0" presId="urn:microsoft.com/office/officeart/2005/8/layout/pyramid1"/>
    <dgm:cxn modelId="{59A44EB1-F738-4527-AA62-CB90718F1C5B}" srcId="{E36050C3-DEE3-4DA1-9E1D-3EFEBC890B50}" destId="{EE171665-27FC-4AF3-8B4E-2600841134BD}" srcOrd="0" destOrd="0" parTransId="{278EA482-EF9B-4DC0-BBB8-4999C689008F}" sibTransId="{4BD30B77-BEF1-4A76-A1BB-1AAFADC78FF4}"/>
    <dgm:cxn modelId="{6C7990CC-646F-F441-B860-F36E773D1EBD}" type="presOf" srcId="{EE171665-27FC-4AF3-8B4E-2600841134BD}" destId="{50E629A8-E480-4E3D-9FE0-952F72F11C46}" srcOrd="0" destOrd="0" presId="urn:microsoft.com/office/officeart/2005/8/layout/pyramid1"/>
    <dgm:cxn modelId="{15ACE3D5-7BE3-405D-BF5D-5C835C4C96F2}" srcId="{E36050C3-DEE3-4DA1-9E1D-3EFEBC890B50}" destId="{3616E1B5-18F5-4A07-BAE9-A68117252F5A}" srcOrd="2" destOrd="0" parTransId="{E435F3A8-01EA-48D3-9509-61D6196B9F89}" sibTransId="{A5CBC765-5C47-47AF-8C7C-63E6BB096058}"/>
    <dgm:cxn modelId="{15D0DAE7-8173-2647-AD74-322E3C1EE67B}" type="presOf" srcId="{EE171665-27FC-4AF3-8B4E-2600841134BD}" destId="{3FC1C8A7-EE5F-4894-A23A-CF82368EDFA4}" srcOrd="1" destOrd="0" presId="urn:microsoft.com/office/officeart/2005/8/layout/pyramid1"/>
    <dgm:cxn modelId="{75F2B7F7-07DC-7F4C-A7D5-52ECE410436E}" type="presParOf" srcId="{C24EC2B1-8792-47C8-B2DE-8B8E26A370BF}" destId="{C9FD85A0-A045-404E-BBFD-2CCA90B5450F}" srcOrd="0" destOrd="0" presId="urn:microsoft.com/office/officeart/2005/8/layout/pyramid1"/>
    <dgm:cxn modelId="{4755F31B-3C1F-0840-AD5D-A9DDA504F03C}" type="presParOf" srcId="{C9FD85A0-A045-404E-BBFD-2CCA90B5450F}" destId="{50E629A8-E480-4E3D-9FE0-952F72F11C46}" srcOrd="0" destOrd="0" presId="urn:microsoft.com/office/officeart/2005/8/layout/pyramid1"/>
    <dgm:cxn modelId="{E16CDEEF-309F-C448-908A-2DAEAF4F58F4}" type="presParOf" srcId="{C9FD85A0-A045-404E-BBFD-2CCA90B5450F}" destId="{3FC1C8A7-EE5F-4894-A23A-CF82368EDFA4}" srcOrd="1" destOrd="0" presId="urn:microsoft.com/office/officeart/2005/8/layout/pyramid1"/>
    <dgm:cxn modelId="{97299069-545C-8D4B-8E4D-FE711EE420B1}" type="presParOf" srcId="{C24EC2B1-8792-47C8-B2DE-8B8E26A370BF}" destId="{D85D94C9-D6BD-491D-BB3F-8B2E7529BC24}" srcOrd="1" destOrd="0" presId="urn:microsoft.com/office/officeart/2005/8/layout/pyramid1"/>
    <dgm:cxn modelId="{59374CB4-F6E9-CE44-B5D8-DE13ED9FE602}" type="presParOf" srcId="{D85D94C9-D6BD-491D-BB3F-8B2E7529BC24}" destId="{4F19DD7A-4B4D-4DBE-935E-F9067F47C6E4}" srcOrd="0" destOrd="0" presId="urn:microsoft.com/office/officeart/2005/8/layout/pyramid1"/>
    <dgm:cxn modelId="{1741DC8E-D7A4-EF4F-8F4F-80431BB6D194}" type="presParOf" srcId="{D85D94C9-D6BD-491D-BB3F-8B2E7529BC24}" destId="{2D4207CF-9EF4-4C8F-B92A-391A6D48D89D}" srcOrd="1" destOrd="0" presId="urn:microsoft.com/office/officeart/2005/8/layout/pyramid1"/>
    <dgm:cxn modelId="{72E40232-C103-0140-B3D6-CE615A9CD2A1}" type="presParOf" srcId="{C24EC2B1-8792-47C8-B2DE-8B8E26A370BF}" destId="{7175ED36-0237-4331-8FF4-FB00833BB3B0}" srcOrd="2" destOrd="0" presId="urn:microsoft.com/office/officeart/2005/8/layout/pyramid1"/>
    <dgm:cxn modelId="{CD83AD32-EC5E-D44F-A6A1-DDB9148BB898}" type="presParOf" srcId="{7175ED36-0237-4331-8FF4-FB00833BB3B0}" destId="{DD41970D-B6B9-4534-BF4D-9E08C2A57013}" srcOrd="0" destOrd="0" presId="urn:microsoft.com/office/officeart/2005/8/layout/pyramid1"/>
    <dgm:cxn modelId="{085BEB5A-FFF6-5E4F-8EDE-6FBE73FCDC72}" type="presParOf" srcId="{7175ED36-0237-4331-8FF4-FB00833BB3B0}" destId="{D79148EA-A74A-4AE0-A12E-92383636F77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DFE203-7D33-4CB8-903E-809BD1E4F34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6B12FBD-9005-446E-8001-0F7918D9DD81}">
      <dgm:prSet/>
      <dgm:spPr/>
      <dgm:t>
        <a:bodyPr/>
        <a:lstStyle/>
        <a:p>
          <a:r>
            <a:rPr lang="en-US"/>
            <a:t>A few distance learning scenarios:</a:t>
          </a:r>
        </a:p>
      </dgm:t>
    </dgm:pt>
    <dgm:pt modelId="{5298C794-9AA5-4E7D-9706-AB24393A5A0E}" type="parTrans" cxnId="{35BED5C1-A59E-401A-BF84-F82CD782C9BD}">
      <dgm:prSet/>
      <dgm:spPr/>
      <dgm:t>
        <a:bodyPr/>
        <a:lstStyle/>
        <a:p>
          <a:endParaRPr lang="en-US"/>
        </a:p>
      </dgm:t>
    </dgm:pt>
    <dgm:pt modelId="{316B602B-7F59-43D9-9112-A8C28FEC5B15}" type="sibTrans" cxnId="{35BED5C1-A59E-401A-BF84-F82CD782C9BD}">
      <dgm:prSet/>
      <dgm:spPr/>
      <dgm:t>
        <a:bodyPr/>
        <a:lstStyle/>
        <a:p>
          <a:endParaRPr lang="en-US"/>
        </a:p>
      </dgm:t>
    </dgm:pt>
    <dgm:pt modelId="{CCF0EF00-B257-424B-8EBD-AAFA6B94C732}">
      <dgm:prSet custT="1"/>
      <dgm:spPr/>
      <dgm:t>
        <a:bodyPr/>
        <a:lstStyle/>
        <a:p>
          <a:r>
            <a:rPr lang="en-US" sz="1600"/>
            <a:t>1. Live Virtual Instruction (Synchronous)</a:t>
          </a:r>
        </a:p>
      </dgm:t>
    </dgm:pt>
    <dgm:pt modelId="{BA9FBEED-15E4-4DCA-AFB6-F48F75347195}" type="parTrans" cxnId="{5763EF6C-4845-49D0-8318-22D14108C722}">
      <dgm:prSet/>
      <dgm:spPr/>
      <dgm:t>
        <a:bodyPr/>
        <a:lstStyle/>
        <a:p>
          <a:endParaRPr lang="en-US"/>
        </a:p>
      </dgm:t>
    </dgm:pt>
    <dgm:pt modelId="{1AD600E9-5605-46FD-B55E-F7131B88F31F}" type="sibTrans" cxnId="{5763EF6C-4845-49D0-8318-22D14108C722}">
      <dgm:prSet/>
      <dgm:spPr/>
      <dgm:t>
        <a:bodyPr/>
        <a:lstStyle/>
        <a:p>
          <a:endParaRPr lang="en-US"/>
        </a:p>
      </dgm:t>
    </dgm:pt>
    <dgm:pt modelId="{E5640C9C-2851-4676-BFDB-20EE740B568B}">
      <dgm:prSet custT="1"/>
      <dgm:spPr/>
      <dgm:t>
        <a:bodyPr/>
        <a:lstStyle/>
        <a:p>
          <a:r>
            <a:rPr lang="en-US" sz="1600"/>
            <a:t>2. Live Virtual Instruction with Home Routines Included</a:t>
          </a:r>
        </a:p>
      </dgm:t>
    </dgm:pt>
    <dgm:pt modelId="{F2DB15D4-9E52-4237-AC9A-94740BD909F3}" type="parTrans" cxnId="{7AB2F05C-C887-4F51-8F92-56BD54B0524F}">
      <dgm:prSet/>
      <dgm:spPr/>
      <dgm:t>
        <a:bodyPr/>
        <a:lstStyle/>
        <a:p>
          <a:endParaRPr lang="en-US"/>
        </a:p>
      </dgm:t>
    </dgm:pt>
    <dgm:pt modelId="{5E38B95C-8CFB-4DBA-A27C-652271A70ADF}" type="sibTrans" cxnId="{7AB2F05C-C887-4F51-8F92-56BD54B0524F}">
      <dgm:prSet/>
      <dgm:spPr/>
      <dgm:t>
        <a:bodyPr/>
        <a:lstStyle/>
        <a:p>
          <a:endParaRPr lang="en-US"/>
        </a:p>
      </dgm:t>
    </dgm:pt>
    <dgm:pt modelId="{7A49E480-427D-4EF9-96DD-2B54DDCB63F6}">
      <dgm:prSet custT="1"/>
      <dgm:spPr/>
      <dgm:t>
        <a:bodyPr/>
        <a:lstStyle/>
        <a:p>
          <a:r>
            <a:rPr lang="en-US" sz="1600"/>
            <a:t>3. Web-Based Recordings and/or Packet (Asynchronous) Learning</a:t>
          </a:r>
        </a:p>
      </dgm:t>
    </dgm:pt>
    <dgm:pt modelId="{22A55362-4C02-44B5-A66B-207505FED605}" type="parTrans" cxnId="{B53CAEFE-52D8-487B-9B5F-F06D14F09888}">
      <dgm:prSet/>
      <dgm:spPr/>
      <dgm:t>
        <a:bodyPr/>
        <a:lstStyle/>
        <a:p>
          <a:endParaRPr lang="en-US"/>
        </a:p>
      </dgm:t>
    </dgm:pt>
    <dgm:pt modelId="{5D08EB3D-398F-4239-9C70-2127E3BB0C25}" type="sibTrans" cxnId="{B53CAEFE-52D8-487B-9B5F-F06D14F09888}">
      <dgm:prSet/>
      <dgm:spPr/>
      <dgm:t>
        <a:bodyPr/>
        <a:lstStyle/>
        <a:p>
          <a:endParaRPr lang="en-US"/>
        </a:p>
      </dgm:t>
    </dgm:pt>
    <dgm:pt modelId="{33701E49-A364-4741-B931-930BB666436C}">
      <dgm:prSet/>
      <dgm:spPr/>
      <dgm:t>
        <a:bodyPr/>
        <a:lstStyle/>
        <a:p>
          <a:r>
            <a:rPr lang="en-US"/>
            <a:t>Students and families will need instruction on how to participate in these options of CICO</a:t>
          </a:r>
        </a:p>
      </dgm:t>
    </dgm:pt>
    <dgm:pt modelId="{1961364D-63A2-4910-A7D6-669FDEE93127}" type="parTrans" cxnId="{E5FC55EF-97CA-4C9C-82DB-82D71897BEB0}">
      <dgm:prSet/>
      <dgm:spPr/>
      <dgm:t>
        <a:bodyPr/>
        <a:lstStyle/>
        <a:p>
          <a:endParaRPr lang="en-US"/>
        </a:p>
      </dgm:t>
    </dgm:pt>
    <dgm:pt modelId="{533718FB-E7EE-45F3-9065-DFBE6C102583}" type="sibTrans" cxnId="{E5FC55EF-97CA-4C9C-82DB-82D71897BEB0}">
      <dgm:prSet/>
      <dgm:spPr/>
      <dgm:t>
        <a:bodyPr/>
        <a:lstStyle/>
        <a:p>
          <a:endParaRPr lang="en-US"/>
        </a:p>
      </dgm:t>
    </dgm:pt>
    <dgm:pt modelId="{B7EABD6B-A84C-482A-BE3A-BACCCD667CB2}">
      <dgm:prSet/>
      <dgm:spPr/>
      <dgm:t>
        <a:bodyPr/>
        <a:lstStyle/>
        <a:p>
          <a:r>
            <a:rPr lang="en-US">
              <a:hlinkClick xmlns:r="http://schemas.openxmlformats.org/officeDocument/2006/relationships" r:id="rId1"/>
            </a:rPr>
            <a:t>Training script for parent </a:t>
          </a:r>
          <a:br>
            <a:rPr lang="en-US"/>
          </a:br>
          <a:endParaRPr lang="en-US"/>
        </a:p>
      </dgm:t>
    </dgm:pt>
    <dgm:pt modelId="{1E84E6B1-1B19-46DE-9094-5C846A3172EC}" type="parTrans" cxnId="{C5180793-E509-4C82-B623-26B24144C2D2}">
      <dgm:prSet/>
      <dgm:spPr/>
      <dgm:t>
        <a:bodyPr/>
        <a:lstStyle/>
        <a:p>
          <a:endParaRPr lang="en-US"/>
        </a:p>
      </dgm:t>
    </dgm:pt>
    <dgm:pt modelId="{F61AE699-A449-4F7D-808C-937D636B779B}" type="sibTrans" cxnId="{C5180793-E509-4C82-B623-26B24144C2D2}">
      <dgm:prSet/>
      <dgm:spPr/>
      <dgm:t>
        <a:bodyPr/>
        <a:lstStyle/>
        <a:p>
          <a:endParaRPr lang="en-US"/>
        </a:p>
      </dgm:t>
    </dgm:pt>
    <dgm:pt modelId="{C59DD979-17EA-4276-B90C-1996A9F85779}">
      <dgm:prSet/>
      <dgm:spPr/>
      <dgm:t>
        <a:bodyPr/>
        <a:lstStyle/>
        <a:p>
          <a:r>
            <a:rPr lang="en-US"/>
            <a:t>Note: These are only a few of the possible distance learning scenarios </a:t>
          </a:r>
        </a:p>
      </dgm:t>
    </dgm:pt>
    <dgm:pt modelId="{07DD6C14-FEC0-47AE-B554-D9512E0B8E19}" type="parTrans" cxnId="{96F5DAA3-40AE-4E1D-B3B0-5562AADDBFDC}">
      <dgm:prSet/>
      <dgm:spPr/>
      <dgm:t>
        <a:bodyPr/>
        <a:lstStyle/>
        <a:p>
          <a:endParaRPr lang="en-US"/>
        </a:p>
      </dgm:t>
    </dgm:pt>
    <dgm:pt modelId="{9E2FE973-D9C6-4A61-B14E-87B0AA972F57}" type="sibTrans" cxnId="{96F5DAA3-40AE-4E1D-B3B0-5562AADDBFDC}">
      <dgm:prSet/>
      <dgm:spPr/>
      <dgm:t>
        <a:bodyPr/>
        <a:lstStyle/>
        <a:p>
          <a:endParaRPr lang="en-US"/>
        </a:p>
      </dgm:t>
    </dgm:pt>
    <dgm:pt modelId="{1D6E12EF-F887-4B87-B686-F103402E1B60}" type="pres">
      <dgm:prSet presAssocID="{02DFE203-7D33-4CB8-903E-809BD1E4F343}" presName="root" presStyleCnt="0">
        <dgm:presLayoutVars>
          <dgm:dir/>
          <dgm:resizeHandles val="exact"/>
        </dgm:presLayoutVars>
      </dgm:prSet>
      <dgm:spPr/>
    </dgm:pt>
    <dgm:pt modelId="{27A5557B-5A2C-4B4E-A82E-CCDB63C5F92D}" type="pres">
      <dgm:prSet presAssocID="{06B12FBD-9005-446E-8001-0F7918D9DD81}" presName="compNode" presStyleCnt="0"/>
      <dgm:spPr/>
    </dgm:pt>
    <dgm:pt modelId="{1336D5A1-2D48-4FD9-ADB2-9A689879BC1F}" type="pres">
      <dgm:prSet presAssocID="{06B12FBD-9005-446E-8001-0F7918D9DD81}" presName="bgRect" presStyleLbl="bgShp" presStyleIdx="0" presStyleCnt="3"/>
      <dgm:spPr/>
    </dgm:pt>
    <dgm:pt modelId="{1E0B5909-D6C9-42FA-BA1B-C29CE01D4DD1}" type="pres">
      <dgm:prSet presAssocID="{06B12FBD-9005-446E-8001-0F7918D9DD81}"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ocessor"/>
        </a:ext>
      </dgm:extLst>
    </dgm:pt>
    <dgm:pt modelId="{28E0293A-7581-4AA5-A81E-2812085CD0DB}" type="pres">
      <dgm:prSet presAssocID="{06B12FBD-9005-446E-8001-0F7918D9DD81}" presName="spaceRect" presStyleCnt="0"/>
      <dgm:spPr/>
    </dgm:pt>
    <dgm:pt modelId="{E6DD7572-9402-4A60-808C-3D13A9E5D806}" type="pres">
      <dgm:prSet presAssocID="{06B12FBD-9005-446E-8001-0F7918D9DD81}" presName="parTx" presStyleLbl="revTx" presStyleIdx="0" presStyleCnt="5">
        <dgm:presLayoutVars>
          <dgm:chMax val="0"/>
          <dgm:chPref val="0"/>
        </dgm:presLayoutVars>
      </dgm:prSet>
      <dgm:spPr/>
    </dgm:pt>
    <dgm:pt modelId="{69BAF961-97FE-485A-A942-3C612FA2C70E}" type="pres">
      <dgm:prSet presAssocID="{06B12FBD-9005-446E-8001-0F7918D9DD81}" presName="desTx" presStyleLbl="revTx" presStyleIdx="1" presStyleCnt="5">
        <dgm:presLayoutVars/>
      </dgm:prSet>
      <dgm:spPr/>
    </dgm:pt>
    <dgm:pt modelId="{40C42D4E-D30B-41E7-98A5-1B0C762FD817}" type="pres">
      <dgm:prSet presAssocID="{316B602B-7F59-43D9-9112-A8C28FEC5B15}" presName="sibTrans" presStyleCnt="0"/>
      <dgm:spPr/>
    </dgm:pt>
    <dgm:pt modelId="{EAC8A4A1-71B9-4613-8587-FCCEF68E8EAC}" type="pres">
      <dgm:prSet presAssocID="{33701E49-A364-4741-B931-930BB666436C}" presName="compNode" presStyleCnt="0"/>
      <dgm:spPr/>
    </dgm:pt>
    <dgm:pt modelId="{E2409820-0E4B-4E00-9E36-B493AC7F81B2}" type="pres">
      <dgm:prSet presAssocID="{33701E49-A364-4741-B931-930BB666436C}" presName="bgRect" presStyleLbl="bgShp" presStyleIdx="1" presStyleCnt="3"/>
      <dgm:spPr/>
    </dgm:pt>
    <dgm:pt modelId="{9B14625C-E551-4B59-B058-D94A37D0C5FA}" type="pres">
      <dgm:prSet presAssocID="{33701E49-A364-4741-B931-930BB666436C}"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lassroom"/>
        </a:ext>
      </dgm:extLst>
    </dgm:pt>
    <dgm:pt modelId="{24E63FB3-8902-49D6-A8BF-8F4E4F2703DD}" type="pres">
      <dgm:prSet presAssocID="{33701E49-A364-4741-B931-930BB666436C}" presName="spaceRect" presStyleCnt="0"/>
      <dgm:spPr/>
    </dgm:pt>
    <dgm:pt modelId="{189007AA-49A0-4E0C-9E4B-353007CB5FB8}" type="pres">
      <dgm:prSet presAssocID="{33701E49-A364-4741-B931-930BB666436C}" presName="parTx" presStyleLbl="revTx" presStyleIdx="2" presStyleCnt="5">
        <dgm:presLayoutVars>
          <dgm:chMax val="0"/>
          <dgm:chPref val="0"/>
        </dgm:presLayoutVars>
      </dgm:prSet>
      <dgm:spPr/>
    </dgm:pt>
    <dgm:pt modelId="{BA14EE13-677F-46CD-A477-4522DAB841E7}" type="pres">
      <dgm:prSet presAssocID="{33701E49-A364-4741-B931-930BB666436C}" presName="desTx" presStyleLbl="revTx" presStyleIdx="3" presStyleCnt="5">
        <dgm:presLayoutVars/>
      </dgm:prSet>
      <dgm:spPr/>
    </dgm:pt>
    <dgm:pt modelId="{B63D21A5-630C-4A28-96D0-F148D0963B1F}" type="pres">
      <dgm:prSet presAssocID="{533718FB-E7EE-45F3-9065-DFBE6C102583}" presName="sibTrans" presStyleCnt="0"/>
      <dgm:spPr/>
    </dgm:pt>
    <dgm:pt modelId="{AD4DC2F4-DA62-40AD-8B4B-4C84CC76CF8A}" type="pres">
      <dgm:prSet presAssocID="{C59DD979-17EA-4276-B90C-1996A9F85779}" presName="compNode" presStyleCnt="0"/>
      <dgm:spPr/>
    </dgm:pt>
    <dgm:pt modelId="{3F948CA6-4CB3-450C-B6C9-98B48346A159}" type="pres">
      <dgm:prSet presAssocID="{C59DD979-17EA-4276-B90C-1996A9F85779}" presName="bgRect" presStyleLbl="bgShp" presStyleIdx="2" presStyleCnt="3"/>
      <dgm:spPr/>
    </dgm:pt>
    <dgm:pt modelId="{2D286F26-7B7F-4D1E-9900-D2C934F55D85}" type="pres">
      <dgm:prSet presAssocID="{C59DD979-17EA-4276-B90C-1996A9F85779}"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Open Book"/>
        </a:ext>
      </dgm:extLst>
    </dgm:pt>
    <dgm:pt modelId="{2BF9AEBB-CC19-4F61-BE6F-8392F1B8EE96}" type="pres">
      <dgm:prSet presAssocID="{C59DD979-17EA-4276-B90C-1996A9F85779}" presName="spaceRect" presStyleCnt="0"/>
      <dgm:spPr/>
    </dgm:pt>
    <dgm:pt modelId="{7BB9C486-5EF4-4A40-8853-483251642923}" type="pres">
      <dgm:prSet presAssocID="{C59DD979-17EA-4276-B90C-1996A9F85779}" presName="parTx" presStyleLbl="revTx" presStyleIdx="4" presStyleCnt="5">
        <dgm:presLayoutVars>
          <dgm:chMax val="0"/>
          <dgm:chPref val="0"/>
        </dgm:presLayoutVars>
      </dgm:prSet>
      <dgm:spPr/>
    </dgm:pt>
  </dgm:ptLst>
  <dgm:cxnLst>
    <dgm:cxn modelId="{36344F0E-66C9-4D60-98AA-552F26339D51}" type="presOf" srcId="{7A49E480-427D-4EF9-96DD-2B54DDCB63F6}" destId="{69BAF961-97FE-485A-A942-3C612FA2C70E}" srcOrd="0" destOrd="2" presId="urn:microsoft.com/office/officeart/2018/2/layout/IconVerticalSolidList"/>
    <dgm:cxn modelId="{A6623612-4B38-4AB3-94F6-A4AB4CA128D1}" type="presOf" srcId="{02DFE203-7D33-4CB8-903E-809BD1E4F343}" destId="{1D6E12EF-F887-4B87-B686-F103402E1B60}" srcOrd="0" destOrd="0" presId="urn:microsoft.com/office/officeart/2018/2/layout/IconVerticalSolidList"/>
    <dgm:cxn modelId="{951DFE34-2E1E-4880-BC07-49CE6BB2F3A6}" type="presOf" srcId="{B7EABD6B-A84C-482A-BE3A-BACCCD667CB2}" destId="{BA14EE13-677F-46CD-A477-4522DAB841E7}" srcOrd="0" destOrd="0" presId="urn:microsoft.com/office/officeart/2018/2/layout/IconVerticalSolidList"/>
    <dgm:cxn modelId="{7AB2F05C-C887-4F51-8F92-56BD54B0524F}" srcId="{06B12FBD-9005-446E-8001-0F7918D9DD81}" destId="{E5640C9C-2851-4676-BFDB-20EE740B568B}" srcOrd="1" destOrd="0" parTransId="{F2DB15D4-9E52-4237-AC9A-94740BD909F3}" sibTransId="{5E38B95C-8CFB-4DBA-A27C-652271A70ADF}"/>
    <dgm:cxn modelId="{5763EF6C-4845-49D0-8318-22D14108C722}" srcId="{06B12FBD-9005-446E-8001-0F7918D9DD81}" destId="{CCF0EF00-B257-424B-8EBD-AAFA6B94C732}" srcOrd="0" destOrd="0" parTransId="{BA9FBEED-15E4-4DCA-AFB6-F48F75347195}" sibTransId="{1AD600E9-5605-46FD-B55E-F7131B88F31F}"/>
    <dgm:cxn modelId="{A47BAB78-0013-4120-A8C4-DFCD6CF3845C}" type="presOf" srcId="{C59DD979-17EA-4276-B90C-1996A9F85779}" destId="{7BB9C486-5EF4-4A40-8853-483251642923}" srcOrd="0" destOrd="0" presId="urn:microsoft.com/office/officeart/2018/2/layout/IconVerticalSolidList"/>
    <dgm:cxn modelId="{6ADEFC87-710B-40D7-8207-F6BF4250DFE4}" type="presOf" srcId="{E5640C9C-2851-4676-BFDB-20EE740B568B}" destId="{69BAF961-97FE-485A-A942-3C612FA2C70E}" srcOrd="0" destOrd="1" presId="urn:microsoft.com/office/officeart/2018/2/layout/IconVerticalSolidList"/>
    <dgm:cxn modelId="{C5180793-E509-4C82-B623-26B24144C2D2}" srcId="{33701E49-A364-4741-B931-930BB666436C}" destId="{B7EABD6B-A84C-482A-BE3A-BACCCD667CB2}" srcOrd="0" destOrd="0" parTransId="{1E84E6B1-1B19-46DE-9094-5C846A3172EC}" sibTransId="{F61AE699-A449-4F7D-808C-937D636B779B}"/>
    <dgm:cxn modelId="{F118B29B-C84C-48B7-899B-7A8447EA2DDF}" type="presOf" srcId="{33701E49-A364-4741-B931-930BB666436C}" destId="{189007AA-49A0-4E0C-9E4B-353007CB5FB8}" srcOrd="0" destOrd="0" presId="urn:microsoft.com/office/officeart/2018/2/layout/IconVerticalSolidList"/>
    <dgm:cxn modelId="{96F5DAA3-40AE-4E1D-B3B0-5562AADDBFDC}" srcId="{02DFE203-7D33-4CB8-903E-809BD1E4F343}" destId="{C59DD979-17EA-4276-B90C-1996A9F85779}" srcOrd="2" destOrd="0" parTransId="{07DD6C14-FEC0-47AE-B554-D9512E0B8E19}" sibTransId="{9E2FE973-D9C6-4A61-B14E-87B0AA972F57}"/>
    <dgm:cxn modelId="{64BE3BBB-F5EE-4DA9-99A3-953C5CA98B88}" type="presOf" srcId="{CCF0EF00-B257-424B-8EBD-AAFA6B94C732}" destId="{69BAF961-97FE-485A-A942-3C612FA2C70E}" srcOrd="0" destOrd="0" presId="urn:microsoft.com/office/officeart/2018/2/layout/IconVerticalSolidList"/>
    <dgm:cxn modelId="{35BED5C1-A59E-401A-BF84-F82CD782C9BD}" srcId="{02DFE203-7D33-4CB8-903E-809BD1E4F343}" destId="{06B12FBD-9005-446E-8001-0F7918D9DD81}" srcOrd="0" destOrd="0" parTransId="{5298C794-9AA5-4E7D-9706-AB24393A5A0E}" sibTransId="{316B602B-7F59-43D9-9112-A8C28FEC5B15}"/>
    <dgm:cxn modelId="{5181F2D6-EA54-474F-9A37-D24B646CBAB6}" type="presOf" srcId="{06B12FBD-9005-446E-8001-0F7918D9DD81}" destId="{E6DD7572-9402-4A60-808C-3D13A9E5D806}" srcOrd="0" destOrd="0" presId="urn:microsoft.com/office/officeart/2018/2/layout/IconVerticalSolidList"/>
    <dgm:cxn modelId="{E5FC55EF-97CA-4C9C-82DB-82D71897BEB0}" srcId="{02DFE203-7D33-4CB8-903E-809BD1E4F343}" destId="{33701E49-A364-4741-B931-930BB666436C}" srcOrd="1" destOrd="0" parTransId="{1961364D-63A2-4910-A7D6-669FDEE93127}" sibTransId="{533718FB-E7EE-45F3-9065-DFBE6C102583}"/>
    <dgm:cxn modelId="{B53CAEFE-52D8-487B-9B5F-F06D14F09888}" srcId="{06B12FBD-9005-446E-8001-0F7918D9DD81}" destId="{7A49E480-427D-4EF9-96DD-2B54DDCB63F6}" srcOrd="2" destOrd="0" parTransId="{22A55362-4C02-44B5-A66B-207505FED605}" sibTransId="{5D08EB3D-398F-4239-9C70-2127E3BB0C25}"/>
    <dgm:cxn modelId="{4D7A0025-0382-47FD-B5A1-3A29EE195CCB}" type="presParOf" srcId="{1D6E12EF-F887-4B87-B686-F103402E1B60}" destId="{27A5557B-5A2C-4B4E-A82E-CCDB63C5F92D}" srcOrd="0" destOrd="0" presId="urn:microsoft.com/office/officeart/2018/2/layout/IconVerticalSolidList"/>
    <dgm:cxn modelId="{70C928F8-599A-42A5-AB13-6BD1BC24DB51}" type="presParOf" srcId="{27A5557B-5A2C-4B4E-A82E-CCDB63C5F92D}" destId="{1336D5A1-2D48-4FD9-ADB2-9A689879BC1F}" srcOrd="0" destOrd="0" presId="urn:microsoft.com/office/officeart/2018/2/layout/IconVerticalSolidList"/>
    <dgm:cxn modelId="{272C4346-12A8-4000-8D4C-43223C45B747}" type="presParOf" srcId="{27A5557B-5A2C-4B4E-A82E-CCDB63C5F92D}" destId="{1E0B5909-D6C9-42FA-BA1B-C29CE01D4DD1}" srcOrd="1" destOrd="0" presId="urn:microsoft.com/office/officeart/2018/2/layout/IconVerticalSolidList"/>
    <dgm:cxn modelId="{B6528C45-DF34-4DC2-8081-F7366F98971B}" type="presParOf" srcId="{27A5557B-5A2C-4B4E-A82E-CCDB63C5F92D}" destId="{28E0293A-7581-4AA5-A81E-2812085CD0DB}" srcOrd="2" destOrd="0" presId="urn:microsoft.com/office/officeart/2018/2/layout/IconVerticalSolidList"/>
    <dgm:cxn modelId="{CCFA8E09-66A3-4791-B053-566E077FCAC4}" type="presParOf" srcId="{27A5557B-5A2C-4B4E-A82E-CCDB63C5F92D}" destId="{E6DD7572-9402-4A60-808C-3D13A9E5D806}" srcOrd="3" destOrd="0" presId="urn:microsoft.com/office/officeart/2018/2/layout/IconVerticalSolidList"/>
    <dgm:cxn modelId="{9215814F-27C2-4CB7-B9E4-DBEB6EC8A322}" type="presParOf" srcId="{27A5557B-5A2C-4B4E-A82E-CCDB63C5F92D}" destId="{69BAF961-97FE-485A-A942-3C612FA2C70E}" srcOrd="4" destOrd="0" presId="urn:microsoft.com/office/officeart/2018/2/layout/IconVerticalSolidList"/>
    <dgm:cxn modelId="{E98B78C1-98A9-4ADA-88B2-CE728BB13C4C}" type="presParOf" srcId="{1D6E12EF-F887-4B87-B686-F103402E1B60}" destId="{40C42D4E-D30B-41E7-98A5-1B0C762FD817}" srcOrd="1" destOrd="0" presId="urn:microsoft.com/office/officeart/2018/2/layout/IconVerticalSolidList"/>
    <dgm:cxn modelId="{EE6DB5BC-7116-4F80-B688-991DF65AF0B6}" type="presParOf" srcId="{1D6E12EF-F887-4B87-B686-F103402E1B60}" destId="{EAC8A4A1-71B9-4613-8587-FCCEF68E8EAC}" srcOrd="2" destOrd="0" presId="urn:microsoft.com/office/officeart/2018/2/layout/IconVerticalSolidList"/>
    <dgm:cxn modelId="{DD426ED5-50B2-4156-A1C8-965D53E1E43F}" type="presParOf" srcId="{EAC8A4A1-71B9-4613-8587-FCCEF68E8EAC}" destId="{E2409820-0E4B-4E00-9E36-B493AC7F81B2}" srcOrd="0" destOrd="0" presId="urn:microsoft.com/office/officeart/2018/2/layout/IconVerticalSolidList"/>
    <dgm:cxn modelId="{8C2C7CD9-BBCA-4946-B4AB-7A73B5AC9275}" type="presParOf" srcId="{EAC8A4A1-71B9-4613-8587-FCCEF68E8EAC}" destId="{9B14625C-E551-4B59-B058-D94A37D0C5FA}" srcOrd="1" destOrd="0" presId="urn:microsoft.com/office/officeart/2018/2/layout/IconVerticalSolidList"/>
    <dgm:cxn modelId="{164B8DDF-E49F-4E98-B869-F9D14BF6CFF2}" type="presParOf" srcId="{EAC8A4A1-71B9-4613-8587-FCCEF68E8EAC}" destId="{24E63FB3-8902-49D6-A8BF-8F4E4F2703DD}" srcOrd="2" destOrd="0" presId="urn:microsoft.com/office/officeart/2018/2/layout/IconVerticalSolidList"/>
    <dgm:cxn modelId="{6A167E1C-8A89-4D68-A0F2-7714B6C07AEE}" type="presParOf" srcId="{EAC8A4A1-71B9-4613-8587-FCCEF68E8EAC}" destId="{189007AA-49A0-4E0C-9E4B-353007CB5FB8}" srcOrd="3" destOrd="0" presId="urn:microsoft.com/office/officeart/2018/2/layout/IconVerticalSolidList"/>
    <dgm:cxn modelId="{0FDF0EE9-E1AE-453F-92E8-D56779CC797C}" type="presParOf" srcId="{EAC8A4A1-71B9-4613-8587-FCCEF68E8EAC}" destId="{BA14EE13-677F-46CD-A477-4522DAB841E7}" srcOrd="4" destOrd="0" presId="urn:microsoft.com/office/officeart/2018/2/layout/IconVerticalSolidList"/>
    <dgm:cxn modelId="{D1D388F1-FC09-49A7-9B93-7776CC358ACE}" type="presParOf" srcId="{1D6E12EF-F887-4B87-B686-F103402E1B60}" destId="{B63D21A5-630C-4A28-96D0-F148D0963B1F}" srcOrd="3" destOrd="0" presId="urn:microsoft.com/office/officeart/2018/2/layout/IconVerticalSolidList"/>
    <dgm:cxn modelId="{BAF693D6-D0CE-4B98-854D-53A6BBA02135}" type="presParOf" srcId="{1D6E12EF-F887-4B87-B686-F103402E1B60}" destId="{AD4DC2F4-DA62-40AD-8B4B-4C84CC76CF8A}" srcOrd="4" destOrd="0" presId="urn:microsoft.com/office/officeart/2018/2/layout/IconVerticalSolidList"/>
    <dgm:cxn modelId="{2A77ED7C-1D0B-46C1-BDD3-B766609EF0FA}" type="presParOf" srcId="{AD4DC2F4-DA62-40AD-8B4B-4C84CC76CF8A}" destId="{3F948CA6-4CB3-450C-B6C9-98B48346A159}" srcOrd="0" destOrd="0" presId="urn:microsoft.com/office/officeart/2018/2/layout/IconVerticalSolidList"/>
    <dgm:cxn modelId="{55DD37B5-A64A-43A3-AD3D-95E9FFE13DE8}" type="presParOf" srcId="{AD4DC2F4-DA62-40AD-8B4B-4C84CC76CF8A}" destId="{2D286F26-7B7F-4D1E-9900-D2C934F55D85}" srcOrd="1" destOrd="0" presId="urn:microsoft.com/office/officeart/2018/2/layout/IconVerticalSolidList"/>
    <dgm:cxn modelId="{8F8CEFC7-051B-4F3F-AAD7-0CC865EC3BD3}" type="presParOf" srcId="{AD4DC2F4-DA62-40AD-8B4B-4C84CC76CF8A}" destId="{2BF9AEBB-CC19-4F61-BE6F-8392F1B8EE96}" srcOrd="2" destOrd="0" presId="urn:microsoft.com/office/officeart/2018/2/layout/IconVerticalSolidList"/>
    <dgm:cxn modelId="{09BCE65B-8FB4-4A8A-ADF3-509FDD22F533}" type="presParOf" srcId="{AD4DC2F4-DA62-40AD-8B4B-4C84CC76CF8A}" destId="{7BB9C486-5EF4-4A40-8853-4832516429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40E5C98-D3A8-494A-822C-0F6F906869AD}">
      <dgm:prSet custT="1"/>
      <dgm:spPr/>
      <dgm:t>
        <a:bodyPr/>
        <a:lstStyle/>
        <a:p>
          <a:pPr rtl="0"/>
          <a:r>
            <a:rPr lang="en-US" sz="2000" b="1"/>
            <a:t>Listens to Others</a:t>
          </a:r>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dgm:t>
        <a:bodyPr/>
        <a:lstStyle/>
        <a:p>
          <a:pPr rtl="0"/>
          <a:r>
            <a:rPr lang="en-US" sz="2000" b="1"/>
            <a:t>Follows Directions</a:t>
          </a:r>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dgm:t>
        <a:bodyPr/>
        <a:lstStyle/>
        <a:p>
          <a:pPr rtl="0"/>
          <a:r>
            <a:rPr lang="en-US" sz="2000" b="1"/>
            <a:t>Follows Classroom Rules</a:t>
          </a:r>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dgm:t>
        <a:bodyPr/>
        <a:lstStyle/>
        <a:p>
          <a:pPr rtl="0"/>
          <a:r>
            <a:rPr lang="en-US" sz="2000" b="1"/>
            <a:t>Ignores Peer Distractions</a:t>
          </a:r>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dgm:t>
        <a:bodyPr/>
        <a:lstStyle/>
        <a:p>
          <a:pPr rtl="0"/>
          <a:r>
            <a:rPr lang="en-US" sz="2000" b="1"/>
            <a:t>Asks for Help</a:t>
          </a:r>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dgm:t>
        <a:bodyPr/>
        <a:lstStyle/>
        <a:p>
          <a:pPr rtl="0"/>
          <a:r>
            <a:rPr lang="en-US" sz="2000" b="1"/>
            <a:t>Takes Turns in Conversations</a:t>
          </a:r>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dgm:t>
        <a:bodyPr/>
        <a:lstStyle/>
        <a:p>
          <a:pPr rtl="0"/>
          <a:r>
            <a:rPr lang="en-US" sz="2000" b="1"/>
            <a:t>Cooperates With Others </a:t>
          </a:r>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dgm:t>
        <a:bodyPr/>
        <a:lstStyle/>
        <a:p>
          <a:pPr rtl="0"/>
          <a:r>
            <a:rPr lang="en-US" sz="2000" b="1"/>
            <a:t>Controls Temper in Conflict Situations</a:t>
          </a:r>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dgm:t>
        <a:bodyPr/>
        <a:lstStyle/>
        <a:p>
          <a:pPr rtl="0"/>
          <a:r>
            <a:rPr lang="en-US" sz="2000" b="1"/>
            <a:t>Acts Responsibly With Others </a:t>
          </a:r>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dgm:t>
        <a:bodyPr/>
        <a:lstStyle/>
        <a:p>
          <a:pPr rtl="0"/>
          <a:r>
            <a:rPr lang="en-US" sz="2000" b="1"/>
            <a:t>Shows Kindness to Others</a:t>
          </a:r>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custLinFactY="-1489" custLinFactNeighborX="-8246" custLinFactNeighborY="-10000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504EFB-F04A-4064-920B-03E2F17B1DE4}" type="doc">
      <dgm:prSet loTypeId="urn:microsoft.com/office/officeart/2016/7/layout/BasicLinearProcessNumbered" loCatId="process" qsTypeId="urn:microsoft.com/office/officeart/2005/8/quickstyle/simple2" qsCatId="simple" csTypeId="urn:microsoft.com/office/officeart/2005/8/colors/accent1_2" csCatId="accent1" phldr="1"/>
      <dgm:spPr/>
      <dgm:t>
        <a:bodyPr/>
        <a:lstStyle/>
        <a:p>
          <a:endParaRPr lang="en-US"/>
        </a:p>
      </dgm:t>
    </dgm:pt>
    <dgm:pt modelId="{56720642-E2F4-429E-A3CC-D2CB73ACACDB}">
      <dgm:prSet custT="1"/>
      <dgm:spPr/>
      <dgm:t>
        <a:bodyPr anchor="ctr"/>
        <a:lstStyle/>
        <a:p>
          <a:r>
            <a:rPr lang="en-US" sz="2000" b="1"/>
            <a:t>Tell</a:t>
          </a:r>
        </a:p>
        <a:p>
          <a:r>
            <a:rPr lang="en-US" sz="1800"/>
            <a:t>Coaching</a:t>
          </a:r>
          <a:endParaRPr lang="en-US" sz="2000"/>
        </a:p>
      </dgm:t>
    </dgm:pt>
    <dgm:pt modelId="{5BE00CBC-17BF-44B8-948E-FEFD7EF5CF7F}" type="parTrans" cxnId="{06435712-79E1-401F-BF27-0444E04EF3BC}">
      <dgm:prSet/>
      <dgm:spPr/>
      <dgm:t>
        <a:bodyPr/>
        <a:lstStyle/>
        <a:p>
          <a:endParaRPr lang="en-US"/>
        </a:p>
      </dgm:t>
    </dgm:pt>
    <dgm:pt modelId="{AFE13642-759E-4656-A906-97D368252E98}" type="sibTrans" cxnId="{06435712-79E1-401F-BF27-0444E04EF3BC}">
      <dgm:prSet phldrT="1"/>
      <dgm:spPr/>
      <dgm:t>
        <a:bodyPr/>
        <a:lstStyle/>
        <a:p>
          <a:r>
            <a:rPr lang="en-US"/>
            <a:t>1</a:t>
          </a:r>
        </a:p>
      </dgm:t>
    </dgm:pt>
    <dgm:pt modelId="{05A5112F-CF89-4F5C-951C-DACA9161240E}">
      <dgm:prSet custT="1"/>
      <dgm:spPr/>
      <dgm:t>
        <a:bodyPr anchor="ctr"/>
        <a:lstStyle/>
        <a:p>
          <a:r>
            <a:rPr lang="en-US" sz="2000" b="1"/>
            <a:t>Show</a:t>
          </a:r>
        </a:p>
        <a:p>
          <a:r>
            <a:rPr lang="en-US" sz="1800"/>
            <a:t>Modeling</a:t>
          </a:r>
          <a:endParaRPr lang="en-US" sz="2000"/>
        </a:p>
      </dgm:t>
    </dgm:pt>
    <dgm:pt modelId="{8F508161-0C95-412A-8964-4A6030C818BA}" type="parTrans" cxnId="{D56AC60C-3558-4A9F-986B-142CAADFB43D}">
      <dgm:prSet/>
      <dgm:spPr/>
      <dgm:t>
        <a:bodyPr/>
        <a:lstStyle/>
        <a:p>
          <a:endParaRPr lang="en-US"/>
        </a:p>
      </dgm:t>
    </dgm:pt>
    <dgm:pt modelId="{CEC424CD-32F3-4892-9CAA-7D8FBA359DB9}" type="sibTrans" cxnId="{D56AC60C-3558-4A9F-986B-142CAADFB43D}">
      <dgm:prSet phldrT="2"/>
      <dgm:spPr/>
      <dgm:t>
        <a:bodyPr/>
        <a:lstStyle/>
        <a:p>
          <a:r>
            <a:rPr lang="en-US"/>
            <a:t>2</a:t>
          </a:r>
        </a:p>
      </dgm:t>
    </dgm:pt>
    <dgm:pt modelId="{BD1980AD-EB45-4B06-81BE-81D50D514A95}">
      <dgm:prSet custT="1"/>
      <dgm:spPr/>
      <dgm:t>
        <a:bodyPr anchor="ctr"/>
        <a:lstStyle/>
        <a:p>
          <a:endParaRPr lang="en-US" sz="1100" b="1"/>
        </a:p>
        <a:p>
          <a:r>
            <a:rPr lang="en-US" sz="2000" b="1"/>
            <a:t>Do</a:t>
          </a:r>
        </a:p>
        <a:p>
          <a:r>
            <a:rPr lang="en-US" sz="1800"/>
            <a:t>Using Role Play</a:t>
          </a:r>
          <a:endParaRPr lang="en-US" sz="2000"/>
        </a:p>
      </dgm:t>
    </dgm:pt>
    <dgm:pt modelId="{F6A73B0F-5D05-4D3A-A99F-5E8C4BC6E86B}" type="parTrans" cxnId="{50911C7F-E6D1-4957-A300-C277DE5FD49D}">
      <dgm:prSet/>
      <dgm:spPr/>
      <dgm:t>
        <a:bodyPr/>
        <a:lstStyle/>
        <a:p>
          <a:endParaRPr lang="en-US"/>
        </a:p>
      </dgm:t>
    </dgm:pt>
    <dgm:pt modelId="{55703C3A-4468-4A2C-9E5A-98EB40740766}" type="sibTrans" cxnId="{50911C7F-E6D1-4957-A300-C277DE5FD49D}">
      <dgm:prSet phldrT="3"/>
      <dgm:spPr/>
      <dgm:t>
        <a:bodyPr/>
        <a:lstStyle/>
        <a:p>
          <a:r>
            <a:rPr lang="en-US"/>
            <a:t>3</a:t>
          </a:r>
        </a:p>
      </dgm:t>
    </dgm:pt>
    <dgm:pt modelId="{613A5B58-B995-476F-AD5B-BEA62464F62C}">
      <dgm:prSet custT="1"/>
      <dgm:spPr/>
      <dgm:t>
        <a:bodyPr anchor="ctr"/>
        <a:lstStyle/>
        <a:p>
          <a:endParaRPr lang="en-US" sz="800" b="1"/>
        </a:p>
        <a:p>
          <a:r>
            <a:rPr lang="en-US" sz="1800" b="1"/>
            <a:t>Practice</a:t>
          </a:r>
        </a:p>
        <a:p>
          <a:r>
            <a:rPr lang="en-US" sz="1800"/>
            <a:t>Behavioral Rehearsal</a:t>
          </a:r>
        </a:p>
      </dgm:t>
    </dgm:pt>
    <dgm:pt modelId="{A5994470-8584-4A5F-95E6-174CE03BE196}" type="parTrans" cxnId="{16E22CE8-A3B3-48EC-9A94-DF6B6E1F3EF0}">
      <dgm:prSet/>
      <dgm:spPr/>
      <dgm:t>
        <a:bodyPr/>
        <a:lstStyle/>
        <a:p>
          <a:endParaRPr lang="en-US"/>
        </a:p>
      </dgm:t>
    </dgm:pt>
    <dgm:pt modelId="{9B0B2A35-C046-4FC7-95CC-2AC2764A8459}" type="sibTrans" cxnId="{16E22CE8-A3B3-48EC-9A94-DF6B6E1F3EF0}">
      <dgm:prSet phldrT="4"/>
      <dgm:spPr/>
      <dgm:t>
        <a:bodyPr/>
        <a:lstStyle/>
        <a:p>
          <a:r>
            <a:rPr lang="en-US"/>
            <a:t>4</a:t>
          </a:r>
        </a:p>
      </dgm:t>
    </dgm:pt>
    <dgm:pt modelId="{A036E052-F39A-48E9-9D28-BDF551147B1C}">
      <dgm:prSet custT="1"/>
      <dgm:spPr/>
      <dgm:t>
        <a:bodyPr anchor="ctr"/>
        <a:lstStyle/>
        <a:p>
          <a:r>
            <a:rPr lang="en-US" sz="1800" b="1"/>
            <a:t>Monitor Progress</a:t>
          </a:r>
        </a:p>
        <a:p>
          <a:r>
            <a:rPr lang="en-US" sz="1800"/>
            <a:t>Feedback</a:t>
          </a:r>
        </a:p>
        <a:p>
          <a:r>
            <a:rPr lang="en-US" sz="1800"/>
            <a:t>Self-Assess</a:t>
          </a:r>
        </a:p>
      </dgm:t>
    </dgm:pt>
    <dgm:pt modelId="{67EDD573-6CAF-46B2-A329-217CDD090D56}" type="parTrans" cxnId="{2EA36159-0385-459D-8DBA-597E210A50C2}">
      <dgm:prSet/>
      <dgm:spPr/>
      <dgm:t>
        <a:bodyPr/>
        <a:lstStyle/>
        <a:p>
          <a:endParaRPr lang="en-US"/>
        </a:p>
      </dgm:t>
    </dgm:pt>
    <dgm:pt modelId="{04E1D71B-4135-4E4A-84A2-EA93347E99A8}" type="sibTrans" cxnId="{2EA36159-0385-459D-8DBA-597E210A50C2}">
      <dgm:prSet phldrT="5"/>
      <dgm:spPr/>
      <dgm:t>
        <a:bodyPr/>
        <a:lstStyle/>
        <a:p>
          <a:r>
            <a:rPr lang="en-US"/>
            <a:t>5</a:t>
          </a:r>
        </a:p>
      </dgm:t>
    </dgm:pt>
    <dgm:pt modelId="{F4400AE4-09A5-4743-A514-637FED4A7F53}">
      <dgm:prSet custT="1"/>
      <dgm:spPr/>
      <dgm:t>
        <a:bodyPr anchor="ctr"/>
        <a:lstStyle/>
        <a:p>
          <a:r>
            <a:rPr lang="en-US" sz="1800" b="1"/>
            <a:t>Generalize</a:t>
          </a:r>
        </a:p>
        <a:p>
          <a:r>
            <a:rPr lang="en-US" sz="1800"/>
            <a:t>Applying Learning in Multiple Settings</a:t>
          </a:r>
        </a:p>
      </dgm:t>
    </dgm:pt>
    <dgm:pt modelId="{12C6A5A9-6B2A-4950-916B-DB9C9DBCE713}" type="parTrans" cxnId="{798E3098-EA09-4BD6-AA6A-E43FBF13C768}">
      <dgm:prSet/>
      <dgm:spPr/>
      <dgm:t>
        <a:bodyPr/>
        <a:lstStyle/>
        <a:p>
          <a:endParaRPr lang="en-US"/>
        </a:p>
      </dgm:t>
    </dgm:pt>
    <dgm:pt modelId="{0A70DC60-4215-445A-923C-C81C0E44531B}" type="sibTrans" cxnId="{798E3098-EA09-4BD6-AA6A-E43FBF13C768}">
      <dgm:prSet phldrT="6"/>
      <dgm:spPr/>
      <dgm:t>
        <a:bodyPr/>
        <a:lstStyle/>
        <a:p>
          <a:r>
            <a:rPr lang="en-US"/>
            <a:t>6</a:t>
          </a:r>
        </a:p>
      </dgm:t>
    </dgm:pt>
    <dgm:pt modelId="{C9C03802-C550-4489-83F9-9189F94BE735}" type="pres">
      <dgm:prSet presAssocID="{5B504EFB-F04A-4064-920B-03E2F17B1DE4}" presName="Name0" presStyleCnt="0">
        <dgm:presLayoutVars>
          <dgm:animLvl val="lvl"/>
          <dgm:resizeHandles val="exact"/>
        </dgm:presLayoutVars>
      </dgm:prSet>
      <dgm:spPr/>
    </dgm:pt>
    <dgm:pt modelId="{3BD43408-D5E7-411B-AAC8-3A6707F49CCE}" type="pres">
      <dgm:prSet presAssocID="{56720642-E2F4-429E-A3CC-D2CB73ACACDB}" presName="compositeNode" presStyleCnt="0">
        <dgm:presLayoutVars>
          <dgm:bulletEnabled val="1"/>
        </dgm:presLayoutVars>
      </dgm:prSet>
      <dgm:spPr/>
    </dgm:pt>
    <dgm:pt modelId="{FBDE3EB7-58D1-45D5-B3FB-5823CEAD5873}" type="pres">
      <dgm:prSet presAssocID="{56720642-E2F4-429E-A3CC-D2CB73ACACDB}" presName="bgRect" presStyleLbl="bgAccFollowNode1" presStyleIdx="0" presStyleCnt="6"/>
      <dgm:spPr/>
    </dgm:pt>
    <dgm:pt modelId="{535987CE-07EB-459E-A284-FD9168FD2E4A}" type="pres">
      <dgm:prSet presAssocID="{AFE13642-759E-4656-A906-97D368252E98}" presName="sibTransNodeCircle" presStyleLbl="alignNode1" presStyleIdx="0" presStyleCnt="12">
        <dgm:presLayoutVars>
          <dgm:chMax val="0"/>
          <dgm:bulletEnabled/>
        </dgm:presLayoutVars>
      </dgm:prSet>
      <dgm:spPr/>
    </dgm:pt>
    <dgm:pt modelId="{E28C852B-1383-4828-BA8C-CF40CD16C42E}" type="pres">
      <dgm:prSet presAssocID="{56720642-E2F4-429E-A3CC-D2CB73ACACDB}" presName="bottomLine" presStyleLbl="alignNode1" presStyleIdx="1" presStyleCnt="12">
        <dgm:presLayoutVars/>
      </dgm:prSet>
      <dgm:spPr/>
    </dgm:pt>
    <dgm:pt modelId="{C86DC00F-83A7-4A83-BCF5-D1B7D5DBCED8}" type="pres">
      <dgm:prSet presAssocID="{56720642-E2F4-429E-A3CC-D2CB73ACACDB}" presName="nodeText" presStyleLbl="bgAccFollowNode1" presStyleIdx="0" presStyleCnt="6">
        <dgm:presLayoutVars>
          <dgm:bulletEnabled val="1"/>
        </dgm:presLayoutVars>
      </dgm:prSet>
      <dgm:spPr/>
    </dgm:pt>
    <dgm:pt modelId="{20041BB0-F6CE-46A4-BDB8-EA0F49813BE0}" type="pres">
      <dgm:prSet presAssocID="{AFE13642-759E-4656-A906-97D368252E98}" presName="sibTrans" presStyleCnt="0"/>
      <dgm:spPr/>
    </dgm:pt>
    <dgm:pt modelId="{4FECFF5D-677F-4AFC-BCE2-F6626FF23445}" type="pres">
      <dgm:prSet presAssocID="{05A5112F-CF89-4F5C-951C-DACA9161240E}" presName="compositeNode" presStyleCnt="0">
        <dgm:presLayoutVars>
          <dgm:bulletEnabled val="1"/>
        </dgm:presLayoutVars>
      </dgm:prSet>
      <dgm:spPr/>
    </dgm:pt>
    <dgm:pt modelId="{B16865DC-1F6D-4A6A-A016-82B741BFFFA6}" type="pres">
      <dgm:prSet presAssocID="{05A5112F-CF89-4F5C-951C-DACA9161240E}" presName="bgRect" presStyleLbl="bgAccFollowNode1" presStyleIdx="1" presStyleCnt="6"/>
      <dgm:spPr/>
    </dgm:pt>
    <dgm:pt modelId="{258AC147-82BE-44DB-B4F3-2C136C3B8CF1}" type="pres">
      <dgm:prSet presAssocID="{CEC424CD-32F3-4892-9CAA-7D8FBA359DB9}" presName="sibTransNodeCircle" presStyleLbl="alignNode1" presStyleIdx="2" presStyleCnt="12">
        <dgm:presLayoutVars>
          <dgm:chMax val="0"/>
          <dgm:bulletEnabled/>
        </dgm:presLayoutVars>
      </dgm:prSet>
      <dgm:spPr/>
    </dgm:pt>
    <dgm:pt modelId="{0A809A9F-0CE4-48F8-829E-6D8A18BDDA73}" type="pres">
      <dgm:prSet presAssocID="{05A5112F-CF89-4F5C-951C-DACA9161240E}" presName="bottomLine" presStyleLbl="alignNode1" presStyleIdx="3" presStyleCnt="12">
        <dgm:presLayoutVars/>
      </dgm:prSet>
      <dgm:spPr/>
    </dgm:pt>
    <dgm:pt modelId="{3F3BE91C-9DED-474C-A808-4D5493B667BF}" type="pres">
      <dgm:prSet presAssocID="{05A5112F-CF89-4F5C-951C-DACA9161240E}" presName="nodeText" presStyleLbl="bgAccFollowNode1" presStyleIdx="1" presStyleCnt="6">
        <dgm:presLayoutVars>
          <dgm:bulletEnabled val="1"/>
        </dgm:presLayoutVars>
      </dgm:prSet>
      <dgm:spPr/>
    </dgm:pt>
    <dgm:pt modelId="{B7CF3ED4-7DA5-47D8-B00D-94ED72EAC7B7}" type="pres">
      <dgm:prSet presAssocID="{CEC424CD-32F3-4892-9CAA-7D8FBA359DB9}" presName="sibTrans" presStyleCnt="0"/>
      <dgm:spPr/>
    </dgm:pt>
    <dgm:pt modelId="{1C6A5E59-72B9-462A-B1FC-86DFAA1B8431}" type="pres">
      <dgm:prSet presAssocID="{BD1980AD-EB45-4B06-81BE-81D50D514A95}" presName="compositeNode" presStyleCnt="0">
        <dgm:presLayoutVars>
          <dgm:bulletEnabled val="1"/>
        </dgm:presLayoutVars>
      </dgm:prSet>
      <dgm:spPr/>
    </dgm:pt>
    <dgm:pt modelId="{DD584484-3B22-4800-BB06-222DE5D892A7}" type="pres">
      <dgm:prSet presAssocID="{BD1980AD-EB45-4B06-81BE-81D50D514A95}" presName="bgRect" presStyleLbl="bgAccFollowNode1" presStyleIdx="2" presStyleCnt="6"/>
      <dgm:spPr/>
    </dgm:pt>
    <dgm:pt modelId="{215BE435-A5C6-4779-B99B-F92676764E52}" type="pres">
      <dgm:prSet presAssocID="{55703C3A-4468-4A2C-9E5A-98EB40740766}" presName="sibTransNodeCircle" presStyleLbl="alignNode1" presStyleIdx="4" presStyleCnt="12">
        <dgm:presLayoutVars>
          <dgm:chMax val="0"/>
          <dgm:bulletEnabled/>
        </dgm:presLayoutVars>
      </dgm:prSet>
      <dgm:spPr/>
    </dgm:pt>
    <dgm:pt modelId="{1FA3D328-8DFC-465C-8EC9-BC860BAE5693}" type="pres">
      <dgm:prSet presAssocID="{BD1980AD-EB45-4B06-81BE-81D50D514A95}" presName="bottomLine" presStyleLbl="alignNode1" presStyleIdx="5" presStyleCnt="12">
        <dgm:presLayoutVars/>
      </dgm:prSet>
      <dgm:spPr/>
    </dgm:pt>
    <dgm:pt modelId="{902157F4-5E54-493B-9A74-9E10A7ABDA8B}" type="pres">
      <dgm:prSet presAssocID="{BD1980AD-EB45-4B06-81BE-81D50D514A95}" presName="nodeText" presStyleLbl="bgAccFollowNode1" presStyleIdx="2" presStyleCnt="6">
        <dgm:presLayoutVars>
          <dgm:bulletEnabled val="1"/>
        </dgm:presLayoutVars>
      </dgm:prSet>
      <dgm:spPr/>
    </dgm:pt>
    <dgm:pt modelId="{7354F353-90E1-450B-A9BB-94934E377F62}" type="pres">
      <dgm:prSet presAssocID="{55703C3A-4468-4A2C-9E5A-98EB40740766}" presName="sibTrans" presStyleCnt="0"/>
      <dgm:spPr/>
    </dgm:pt>
    <dgm:pt modelId="{15F66F08-0AF2-4E17-8A67-9F74094F2A58}" type="pres">
      <dgm:prSet presAssocID="{613A5B58-B995-476F-AD5B-BEA62464F62C}" presName="compositeNode" presStyleCnt="0">
        <dgm:presLayoutVars>
          <dgm:bulletEnabled val="1"/>
        </dgm:presLayoutVars>
      </dgm:prSet>
      <dgm:spPr/>
    </dgm:pt>
    <dgm:pt modelId="{20DA5C43-411F-4998-90E9-92B3B01700D8}" type="pres">
      <dgm:prSet presAssocID="{613A5B58-B995-476F-AD5B-BEA62464F62C}" presName="bgRect" presStyleLbl="bgAccFollowNode1" presStyleIdx="3" presStyleCnt="6"/>
      <dgm:spPr/>
    </dgm:pt>
    <dgm:pt modelId="{74C77860-0766-433B-9C8C-8D3086878E72}" type="pres">
      <dgm:prSet presAssocID="{9B0B2A35-C046-4FC7-95CC-2AC2764A8459}" presName="sibTransNodeCircle" presStyleLbl="alignNode1" presStyleIdx="6" presStyleCnt="12">
        <dgm:presLayoutVars>
          <dgm:chMax val="0"/>
          <dgm:bulletEnabled/>
        </dgm:presLayoutVars>
      </dgm:prSet>
      <dgm:spPr/>
    </dgm:pt>
    <dgm:pt modelId="{BDFA8568-C4B9-4F97-BE2C-341F44D13240}" type="pres">
      <dgm:prSet presAssocID="{613A5B58-B995-476F-AD5B-BEA62464F62C}" presName="bottomLine" presStyleLbl="alignNode1" presStyleIdx="7" presStyleCnt="12">
        <dgm:presLayoutVars/>
      </dgm:prSet>
      <dgm:spPr/>
    </dgm:pt>
    <dgm:pt modelId="{8150DC30-41B7-49CA-BC40-C59DE186CA04}" type="pres">
      <dgm:prSet presAssocID="{613A5B58-B995-476F-AD5B-BEA62464F62C}" presName="nodeText" presStyleLbl="bgAccFollowNode1" presStyleIdx="3" presStyleCnt="6">
        <dgm:presLayoutVars>
          <dgm:bulletEnabled val="1"/>
        </dgm:presLayoutVars>
      </dgm:prSet>
      <dgm:spPr/>
    </dgm:pt>
    <dgm:pt modelId="{C1A23485-71D1-490F-A3BD-C6249DF8035B}" type="pres">
      <dgm:prSet presAssocID="{9B0B2A35-C046-4FC7-95CC-2AC2764A8459}" presName="sibTrans" presStyleCnt="0"/>
      <dgm:spPr/>
    </dgm:pt>
    <dgm:pt modelId="{09277917-86EE-4AEB-811B-00860F392D48}" type="pres">
      <dgm:prSet presAssocID="{A036E052-F39A-48E9-9D28-BDF551147B1C}" presName="compositeNode" presStyleCnt="0">
        <dgm:presLayoutVars>
          <dgm:bulletEnabled val="1"/>
        </dgm:presLayoutVars>
      </dgm:prSet>
      <dgm:spPr/>
    </dgm:pt>
    <dgm:pt modelId="{85305F21-F8D5-4D05-8F61-0B2722A67FB4}" type="pres">
      <dgm:prSet presAssocID="{A036E052-F39A-48E9-9D28-BDF551147B1C}" presName="bgRect" presStyleLbl="bgAccFollowNode1" presStyleIdx="4" presStyleCnt="6"/>
      <dgm:spPr/>
    </dgm:pt>
    <dgm:pt modelId="{1791F294-3F6C-475A-93DE-EF8464FBF861}" type="pres">
      <dgm:prSet presAssocID="{04E1D71B-4135-4E4A-84A2-EA93347E99A8}" presName="sibTransNodeCircle" presStyleLbl="alignNode1" presStyleIdx="8" presStyleCnt="12">
        <dgm:presLayoutVars>
          <dgm:chMax val="0"/>
          <dgm:bulletEnabled/>
        </dgm:presLayoutVars>
      </dgm:prSet>
      <dgm:spPr/>
    </dgm:pt>
    <dgm:pt modelId="{5DF98ADC-C019-40E0-85BA-26ADF7D55692}" type="pres">
      <dgm:prSet presAssocID="{A036E052-F39A-48E9-9D28-BDF551147B1C}" presName="bottomLine" presStyleLbl="alignNode1" presStyleIdx="9" presStyleCnt="12">
        <dgm:presLayoutVars/>
      </dgm:prSet>
      <dgm:spPr/>
    </dgm:pt>
    <dgm:pt modelId="{10F7D6D5-D71B-41BC-BA61-AD13C56D2D08}" type="pres">
      <dgm:prSet presAssocID="{A036E052-F39A-48E9-9D28-BDF551147B1C}" presName="nodeText" presStyleLbl="bgAccFollowNode1" presStyleIdx="4" presStyleCnt="6">
        <dgm:presLayoutVars>
          <dgm:bulletEnabled val="1"/>
        </dgm:presLayoutVars>
      </dgm:prSet>
      <dgm:spPr/>
    </dgm:pt>
    <dgm:pt modelId="{6516666A-C573-4124-AE62-D2AFFAF94DF7}" type="pres">
      <dgm:prSet presAssocID="{04E1D71B-4135-4E4A-84A2-EA93347E99A8}" presName="sibTrans" presStyleCnt="0"/>
      <dgm:spPr/>
    </dgm:pt>
    <dgm:pt modelId="{BD22BAA6-BB38-41C7-86A6-1199FC2976D3}" type="pres">
      <dgm:prSet presAssocID="{F4400AE4-09A5-4743-A514-637FED4A7F53}" presName="compositeNode" presStyleCnt="0">
        <dgm:presLayoutVars>
          <dgm:bulletEnabled val="1"/>
        </dgm:presLayoutVars>
      </dgm:prSet>
      <dgm:spPr/>
    </dgm:pt>
    <dgm:pt modelId="{F15E6EAE-990B-47ED-96BB-674DE1DB7DBD}" type="pres">
      <dgm:prSet presAssocID="{F4400AE4-09A5-4743-A514-637FED4A7F53}" presName="bgRect" presStyleLbl="bgAccFollowNode1" presStyleIdx="5" presStyleCnt="6"/>
      <dgm:spPr/>
    </dgm:pt>
    <dgm:pt modelId="{24451611-0A16-49A0-94BD-459DEEA3A3A6}" type="pres">
      <dgm:prSet presAssocID="{0A70DC60-4215-445A-923C-C81C0E44531B}" presName="sibTransNodeCircle" presStyleLbl="alignNode1" presStyleIdx="10" presStyleCnt="12">
        <dgm:presLayoutVars>
          <dgm:chMax val="0"/>
          <dgm:bulletEnabled/>
        </dgm:presLayoutVars>
      </dgm:prSet>
      <dgm:spPr/>
    </dgm:pt>
    <dgm:pt modelId="{E56B1CC2-AA33-49BC-8D7F-02D8610EE399}" type="pres">
      <dgm:prSet presAssocID="{F4400AE4-09A5-4743-A514-637FED4A7F53}" presName="bottomLine" presStyleLbl="alignNode1" presStyleIdx="11" presStyleCnt="12">
        <dgm:presLayoutVars/>
      </dgm:prSet>
      <dgm:spPr/>
    </dgm:pt>
    <dgm:pt modelId="{5DE09069-1B74-4DCC-AAE9-B12201362D3A}" type="pres">
      <dgm:prSet presAssocID="{F4400AE4-09A5-4743-A514-637FED4A7F53}" presName="nodeText" presStyleLbl="bgAccFollowNode1" presStyleIdx="5" presStyleCnt="6">
        <dgm:presLayoutVars>
          <dgm:bulletEnabled val="1"/>
        </dgm:presLayoutVars>
      </dgm:prSet>
      <dgm:spPr/>
    </dgm:pt>
  </dgm:ptLst>
  <dgm:cxnLst>
    <dgm:cxn modelId="{23868700-FF31-450B-B7C4-9E65F9593E42}" type="presOf" srcId="{F4400AE4-09A5-4743-A514-637FED4A7F53}" destId="{F15E6EAE-990B-47ED-96BB-674DE1DB7DBD}" srcOrd="0" destOrd="0" presId="urn:microsoft.com/office/officeart/2016/7/layout/BasicLinearProcessNumbered"/>
    <dgm:cxn modelId="{8DDF8B07-E791-45C8-92D8-B8A0A59A2292}" type="presOf" srcId="{613A5B58-B995-476F-AD5B-BEA62464F62C}" destId="{8150DC30-41B7-49CA-BC40-C59DE186CA04}" srcOrd="1" destOrd="0" presId="urn:microsoft.com/office/officeart/2016/7/layout/BasicLinearProcessNumbered"/>
    <dgm:cxn modelId="{D0401308-07DC-449B-9051-6519851E1229}" type="presOf" srcId="{9B0B2A35-C046-4FC7-95CC-2AC2764A8459}" destId="{74C77860-0766-433B-9C8C-8D3086878E72}" srcOrd="0" destOrd="0" presId="urn:microsoft.com/office/officeart/2016/7/layout/BasicLinearProcessNumbered"/>
    <dgm:cxn modelId="{8649300B-31ED-449B-B5DE-03942CD08318}" type="presOf" srcId="{A036E052-F39A-48E9-9D28-BDF551147B1C}" destId="{10F7D6D5-D71B-41BC-BA61-AD13C56D2D08}" srcOrd="1" destOrd="0" presId="urn:microsoft.com/office/officeart/2016/7/layout/BasicLinearProcessNumbered"/>
    <dgm:cxn modelId="{85D5830B-9EC3-43F2-ABF6-05EF840DB6FF}" type="presOf" srcId="{5B504EFB-F04A-4064-920B-03E2F17B1DE4}" destId="{C9C03802-C550-4489-83F9-9189F94BE735}" srcOrd="0" destOrd="0" presId="urn:microsoft.com/office/officeart/2016/7/layout/BasicLinearProcessNumbered"/>
    <dgm:cxn modelId="{D56AC60C-3558-4A9F-986B-142CAADFB43D}" srcId="{5B504EFB-F04A-4064-920B-03E2F17B1DE4}" destId="{05A5112F-CF89-4F5C-951C-DACA9161240E}" srcOrd="1" destOrd="0" parTransId="{8F508161-0C95-412A-8964-4A6030C818BA}" sibTransId="{CEC424CD-32F3-4892-9CAA-7D8FBA359DB9}"/>
    <dgm:cxn modelId="{06435712-79E1-401F-BF27-0444E04EF3BC}" srcId="{5B504EFB-F04A-4064-920B-03E2F17B1DE4}" destId="{56720642-E2F4-429E-A3CC-D2CB73ACACDB}" srcOrd="0" destOrd="0" parTransId="{5BE00CBC-17BF-44B8-948E-FEFD7EF5CF7F}" sibTransId="{AFE13642-759E-4656-A906-97D368252E98}"/>
    <dgm:cxn modelId="{66A96015-49F2-4052-B7AA-820B3BFBAC71}" type="presOf" srcId="{CEC424CD-32F3-4892-9CAA-7D8FBA359DB9}" destId="{258AC147-82BE-44DB-B4F3-2C136C3B8CF1}" srcOrd="0" destOrd="0" presId="urn:microsoft.com/office/officeart/2016/7/layout/BasicLinearProcessNumbered"/>
    <dgm:cxn modelId="{16B5701C-AA01-4F42-B1C9-15FE5FBA52B0}" type="presOf" srcId="{613A5B58-B995-476F-AD5B-BEA62464F62C}" destId="{20DA5C43-411F-4998-90E9-92B3B01700D8}" srcOrd="0" destOrd="0" presId="urn:microsoft.com/office/officeart/2016/7/layout/BasicLinearProcessNumbered"/>
    <dgm:cxn modelId="{36FE5923-E59C-48B8-AE51-439187910CE7}" type="presOf" srcId="{0A70DC60-4215-445A-923C-C81C0E44531B}" destId="{24451611-0A16-49A0-94BD-459DEEA3A3A6}" srcOrd="0" destOrd="0" presId="urn:microsoft.com/office/officeart/2016/7/layout/BasicLinearProcessNumbered"/>
    <dgm:cxn modelId="{0477A63C-8833-41A6-B8C1-9010D4A41597}" type="presOf" srcId="{04E1D71B-4135-4E4A-84A2-EA93347E99A8}" destId="{1791F294-3F6C-475A-93DE-EF8464FBF861}" srcOrd="0" destOrd="0" presId="urn:microsoft.com/office/officeart/2016/7/layout/BasicLinearProcessNumbered"/>
    <dgm:cxn modelId="{2EA36159-0385-459D-8DBA-597E210A50C2}" srcId="{5B504EFB-F04A-4064-920B-03E2F17B1DE4}" destId="{A036E052-F39A-48E9-9D28-BDF551147B1C}" srcOrd="4" destOrd="0" parTransId="{67EDD573-6CAF-46B2-A329-217CDD090D56}" sibTransId="{04E1D71B-4135-4E4A-84A2-EA93347E99A8}"/>
    <dgm:cxn modelId="{C906C45A-C255-45CA-9B9F-86B42B881E64}" type="presOf" srcId="{A036E052-F39A-48E9-9D28-BDF551147B1C}" destId="{85305F21-F8D5-4D05-8F61-0B2722A67FB4}" srcOrd="0" destOrd="0" presId="urn:microsoft.com/office/officeart/2016/7/layout/BasicLinearProcessNumbered"/>
    <dgm:cxn modelId="{50911C7F-E6D1-4957-A300-C277DE5FD49D}" srcId="{5B504EFB-F04A-4064-920B-03E2F17B1DE4}" destId="{BD1980AD-EB45-4B06-81BE-81D50D514A95}" srcOrd="2" destOrd="0" parTransId="{F6A73B0F-5D05-4D3A-A99F-5E8C4BC6E86B}" sibTransId="{55703C3A-4468-4A2C-9E5A-98EB40740766}"/>
    <dgm:cxn modelId="{798E3098-EA09-4BD6-AA6A-E43FBF13C768}" srcId="{5B504EFB-F04A-4064-920B-03E2F17B1DE4}" destId="{F4400AE4-09A5-4743-A514-637FED4A7F53}" srcOrd="5" destOrd="0" parTransId="{12C6A5A9-6B2A-4950-916B-DB9C9DBCE713}" sibTransId="{0A70DC60-4215-445A-923C-C81C0E44531B}"/>
    <dgm:cxn modelId="{A6F1D5AD-6DF5-4A03-8C2C-A2F6AEFD4311}" type="presOf" srcId="{05A5112F-CF89-4F5C-951C-DACA9161240E}" destId="{3F3BE91C-9DED-474C-A808-4D5493B667BF}" srcOrd="1" destOrd="0" presId="urn:microsoft.com/office/officeart/2016/7/layout/BasicLinearProcessNumbered"/>
    <dgm:cxn modelId="{C2C53EAE-6693-48EF-8844-F61559F88248}" type="presOf" srcId="{AFE13642-759E-4656-A906-97D368252E98}" destId="{535987CE-07EB-459E-A284-FD9168FD2E4A}" srcOrd="0" destOrd="0" presId="urn:microsoft.com/office/officeart/2016/7/layout/BasicLinearProcessNumbered"/>
    <dgm:cxn modelId="{3E959BCE-B286-48F9-9B8A-B9C142DA592D}" type="presOf" srcId="{05A5112F-CF89-4F5C-951C-DACA9161240E}" destId="{B16865DC-1F6D-4A6A-A016-82B741BFFFA6}" srcOrd="0" destOrd="0" presId="urn:microsoft.com/office/officeart/2016/7/layout/BasicLinearProcessNumbered"/>
    <dgm:cxn modelId="{374395D6-ACB4-41B9-9022-E76FB631820F}" type="presOf" srcId="{F4400AE4-09A5-4743-A514-637FED4A7F53}" destId="{5DE09069-1B74-4DCC-AAE9-B12201362D3A}" srcOrd="1" destOrd="0" presId="urn:microsoft.com/office/officeart/2016/7/layout/BasicLinearProcessNumbered"/>
    <dgm:cxn modelId="{16E22CE8-A3B3-48EC-9A94-DF6B6E1F3EF0}" srcId="{5B504EFB-F04A-4064-920B-03E2F17B1DE4}" destId="{613A5B58-B995-476F-AD5B-BEA62464F62C}" srcOrd="3" destOrd="0" parTransId="{A5994470-8584-4A5F-95E6-174CE03BE196}" sibTransId="{9B0B2A35-C046-4FC7-95CC-2AC2764A8459}"/>
    <dgm:cxn modelId="{D91B2EEA-A87A-43C5-BD31-ACB9170035CB}" type="presOf" srcId="{BD1980AD-EB45-4B06-81BE-81D50D514A95}" destId="{902157F4-5E54-493B-9A74-9E10A7ABDA8B}" srcOrd="1" destOrd="0" presId="urn:microsoft.com/office/officeart/2016/7/layout/BasicLinearProcessNumbered"/>
    <dgm:cxn modelId="{483B64ED-108E-40D4-9EAA-29A8D75D846F}" type="presOf" srcId="{56720642-E2F4-429E-A3CC-D2CB73ACACDB}" destId="{C86DC00F-83A7-4A83-BCF5-D1B7D5DBCED8}" srcOrd="1" destOrd="0" presId="urn:microsoft.com/office/officeart/2016/7/layout/BasicLinearProcessNumbered"/>
    <dgm:cxn modelId="{3071EBEE-6112-4139-891E-51A437313ABD}" type="presOf" srcId="{BD1980AD-EB45-4B06-81BE-81D50D514A95}" destId="{DD584484-3B22-4800-BB06-222DE5D892A7}" srcOrd="0" destOrd="0" presId="urn:microsoft.com/office/officeart/2016/7/layout/BasicLinearProcessNumbered"/>
    <dgm:cxn modelId="{E02C68FC-F39C-46C8-9C41-55D852B8BE3F}" type="presOf" srcId="{55703C3A-4468-4A2C-9E5A-98EB40740766}" destId="{215BE435-A5C6-4779-B99B-F92676764E52}" srcOrd="0" destOrd="0" presId="urn:microsoft.com/office/officeart/2016/7/layout/BasicLinearProcessNumbered"/>
    <dgm:cxn modelId="{EAF46EFC-78AA-40C7-B81D-C312CB10706F}" type="presOf" srcId="{56720642-E2F4-429E-A3CC-D2CB73ACACDB}" destId="{FBDE3EB7-58D1-45D5-B3FB-5823CEAD5873}" srcOrd="0" destOrd="0" presId="urn:microsoft.com/office/officeart/2016/7/layout/BasicLinearProcessNumbered"/>
    <dgm:cxn modelId="{A53E4A74-1FE5-4F6F-A83D-8FDDADD80B22}" type="presParOf" srcId="{C9C03802-C550-4489-83F9-9189F94BE735}" destId="{3BD43408-D5E7-411B-AAC8-3A6707F49CCE}" srcOrd="0" destOrd="0" presId="urn:microsoft.com/office/officeart/2016/7/layout/BasicLinearProcessNumbered"/>
    <dgm:cxn modelId="{1FFCCEF1-BA1B-4A0D-8C44-AD3D25060DD0}" type="presParOf" srcId="{3BD43408-D5E7-411B-AAC8-3A6707F49CCE}" destId="{FBDE3EB7-58D1-45D5-B3FB-5823CEAD5873}" srcOrd="0" destOrd="0" presId="urn:microsoft.com/office/officeart/2016/7/layout/BasicLinearProcessNumbered"/>
    <dgm:cxn modelId="{BEC3B61D-3D13-4864-9447-A1FF938CDF34}" type="presParOf" srcId="{3BD43408-D5E7-411B-AAC8-3A6707F49CCE}" destId="{535987CE-07EB-459E-A284-FD9168FD2E4A}" srcOrd="1" destOrd="0" presId="urn:microsoft.com/office/officeart/2016/7/layout/BasicLinearProcessNumbered"/>
    <dgm:cxn modelId="{1F822110-D888-4D25-A3E9-EFD2C5B58A30}" type="presParOf" srcId="{3BD43408-D5E7-411B-AAC8-3A6707F49CCE}" destId="{E28C852B-1383-4828-BA8C-CF40CD16C42E}" srcOrd="2" destOrd="0" presId="urn:microsoft.com/office/officeart/2016/7/layout/BasicLinearProcessNumbered"/>
    <dgm:cxn modelId="{4BEBB8A1-58A6-4FB3-90A7-26283925CCF6}" type="presParOf" srcId="{3BD43408-D5E7-411B-AAC8-3A6707F49CCE}" destId="{C86DC00F-83A7-4A83-BCF5-D1B7D5DBCED8}" srcOrd="3" destOrd="0" presId="urn:microsoft.com/office/officeart/2016/7/layout/BasicLinearProcessNumbered"/>
    <dgm:cxn modelId="{1F6C646D-4691-4D96-BB57-C1E1A1E0F10A}" type="presParOf" srcId="{C9C03802-C550-4489-83F9-9189F94BE735}" destId="{20041BB0-F6CE-46A4-BDB8-EA0F49813BE0}" srcOrd="1" destOrd="0" presId="urn:microsoft.com/office/officeart/2016/7/layout/BasicLinearProcessNumbered"/>
    <dgm:cxn modelId="{661527FA-3AD8-47A8-AD2A-5DD3E4883643}" type="presParOf" srcId="{C9C03802-C550-4489-83F9-9189F94BE735}" destId="{4FECFF5D-677F-4AFC-BCE2-F6626FF23445}" srcOrd="2" destOrd="0" presId="urn:microsoft.com/office/officeart/2016/7/layout/BasicLinearProcessNumbered"/>
    <dgm:cxn modelId="{EE38F9FC-2ECB-4937-B6D0-6D8D9ABAFD94}" type="presParOf" srcId="{4FECFF5D-677F-4AFC-BCE2-F6626FF23445}" destId="{B16865DC-1F6D-4A6A-A016-82B741BFFFA6}" srcOrd="0" destOrd="0" presId="urn:microsoft.com/office/officeart/2016/7/layout/BasicLinearProcessNumbered"/>
    <dgm:cxn modelId="{F12363C1-987D-4515-8883-67B64C46F806}" type="presParOf" srcId="{4FECFF5D-677F-4AFC-BCE2-F6626FF23445}" destId="{258AC147-82BE-44DB-B4F3-2C136C3B8CF1}" srcOrd="1" destOrd="0" presId="urn:microsoft.com/office/officeart/2016/7/layout/BasicLinearProcessNumbered"/>
    <dgm:cxn modelId="{9FAE82CB-4942-463B-95AD-DC6362E5D45A}" type="presParOf" srcId="{4FECFF5D-677F-4AFC-BCE2-F6626FF23445}" destId="{0A809A9F-0CE4-48F8-829E-6D8A18BDDA73}" srcOrd="2" destOrd="0" presId="urn:microsoft.com/office/officeart/2016/7/layout/BasicLinearProcessNumbered"/>
    <dgm:cxn modelId="{B278E91C-2407-4ADD-97A9-8EC703FDCA29}" type="presParOf" srcId="{4FECFF5D-677F-4AFC-BCE2-F6626FF23445}" destId="{3F3BE91C-9DED-474C-A808-4D5493B667BF}" srcOrd="3" destOrd="0" presId="urn:microsoft.com/office/officeart/2016/7/layout/BasicLinearProcessNumbered"/>
    <dgm:cxn modelId="{013F30AE-25EB-40B9-9C92-C9E1A61DA501}" type="presParOf" srcId="{C9C03802-C550-4489-83F9-9189F94BE735}" destId="{B7CF3ED4-7DA5-47D8-B00D-94ED72EAC7B7}" srcOrd="3" destOrd="0" presId="urn:microsoft.com/office/officeart/2016/7/layout/BasicLinearProcessNumbered"/>
    <dgm:cxn modelId="{C5E276F5-F28C-46EC-8945-FE57EEB09148}" type="presParOf" srcId="{C9C03802-C550-4489-83F9-9189F94BE735}" destId="{1C6A5E59-72B9-462A-B1FC-86DFAA1B8431}" srcOrd="4" destOrd="0" presId="urn:microsoft.com/office/officeart/2016/7/layout/BasicLinearProcessNumbered"/>
    <dgm:cxn modelId="{BBA35E06-D6B0-4DBB-AF55-7A3FAC4FC6DF}" type="presParOf" srcId="{1C6A5E59-72B9-462A-B1FC-86DFAA1B8431}" destId="{DD584484-3B22-4800-BB06-222DE5D892A7}" srcOrd="0" destOrd="0" presId="urn:microsoft.com/office/officeart/2016/7/layout/BasicLinearProcessNumbered"/>
    <dgm:cxn modelId="{2751B867-F788-4BC3-A8C2-D17AF34EDD71}" type="presParOf" srcId="{1C6A5E59-72B9-462A-B1FC-86DFAA1B8431}" destId="{215BE435-A5C6-4779-B99B-F92676764E52}" srcOrd="1" destOrd="0" presId="urn:microsoft.com/office/officeart/2016/7/layout/BasicLinearProcessNumbered"/>
    <dgm:cxn modelId="{2DE5C250-1540-4349-8760-A4712AE7F74C}" type="presParOf" srcId="{1C6A5E59-72B9-462A-B1FC-86DFAA1B8431}" destId="{1FA3D328-8DFC-465C-8EC9-BC860BAE5693}" srcOrd="2" destOrd="0" presId="urn:microsoft.com/office/officeart/2016/7/layout/BasicLinearProcessNumbered"/>
    <dgm:cxn modelId="{4E8F4DE8-7F1A-4153-A260-7FD0EF19B1EF}" type="presParOf" srcId="{1C6A5E59-72B9-462A-B1FC-86DFAA1B8431}" destId="{902157F4-5E54-493B-9A74-9E10A7ABDA8B}" srcOrd="3" destOrd="0" presId="urn:microsoft.com/office/officeart/2016/7/layout/BasicLinearProcessNumbered"/>
    <dgm:cxn modelId="{214554A4-A821-4874-A660-A540BF6AF762}" type="presParOf" srcId="{C9C03802-C550-4489-83F9-9189F94BE735}" destId="{7354F353-90E1-450B-A9BB-94934E377F62}" srcOrd="5" destOrd="0" presId="urn:microsoft.com/office/officeart/2016/7/layout/BasicLinearProcessNumbered"/>
    <dgm:cxn modelId="{4B177AE4-8034-4D34-B273-C80FAAAF44F3}" type="presParOf" srcId="{C9C03802-C550-4489-83F9-9189F94BE735}" destId="{15F66F08-0AF2-4E17-8A67-9F74094F2A58}" srcOrd="6" destOrd="0" presId="urn:microsoft.com/office/officeart/2016/7/layout/BasicLinearProcessNumbered"/>
    <dgm:cxn modelId="{103C9292-9269-4112-BFCE-9A1EC2A90BDC}" type="presParOf" srcId="{15F66F08-0AF2-4E17-8A67-9F74094F2A58}" destId="{20DA5C43-411F-4998-90E9-92B3B01700D8}" srcOrd="0" destOrd="0" presId="urn:microsoft.com/office/officeart/2016/7/layout/BasicLinearProcessNumbered"/>
    <dgm:cxn modelId="{E3580174-2E6E-4644-ABE7-965CDE4CD39A}" type="presParOf" srcId="{15F66F08-0AF2-4E17-8A67-9F74094F2A58}" destId="{74C77860-0766-433B-9C8C-8D3086878E72}" srcOrd="1" destOrd="0" presId="urn:microsoft.com/office/officeart/2016/7/layout/BasicLinearProcessNumbered"/>
    <dgm:cxn modelId="{63CC8A00-1753-4D2E-878C-A1DDE9F209A3}" type="presParOf" srcId="{15F66F08-0AF2-4E17-8A67-9F74094F2A58}" destId="{BDFA8568-C4B9-4F97-BE2C-341F44D13240}" srcOrd="2" destOrd="0" presId="urn:microsoft.com/office/officeart/2016/7/layout/BasicLinearProcessNumbered"/>
    <dgm:cxn modelId="{C506CD70-2437-49A1-AF67-F58899AED949}" type="presParOf" srcId="{15F66F08-0AF2-4E17-8A67-9F74094F2A58}" destId="{8150DC30-41B7-49CA-BC40-C59DE186CA04}" srcOrd="3" destOrd="0" presId="urn:microsoft.com/office/officeart/2016/7/layout/BasicLinearProcessNumbered"/>
    <dgm:cxn modelId="{D75DD295-B9C1-4FD8-AA37-E87A4837B816}" type="presParOf" srcId="{C9C03802-C550-4489-83F9-9189F94BE735}" destId="{C1A23485-71D1-490F-A3BD-C6249DF8035B}" srcOrd="7" destOrd="0" presId="urn:microsoft.com/office/officeart/2016/7/layout/BasicLinearProcessNumbered"/>
    <dgm:cxn modelId="{45F4EACB-C980-46F0-9AEE-9892FC17D40E}" type="presParOf" srcId="{C9C03802-C550-4489-83F9-9189F94BE735}" destId="{09277917-86EE-4AEB-811B-00860F392D48}" srcOrd="8" destOrd="0" presId="urn:microsoft.com/office/officeart/2016/7/layout/BasicLinearProcessNumbered"/>
    <dgm:cxn modelId="{6AAFA40F-D6BC-4409-A34C-068E681BD05D}" type="presParOf" srcId="{09277917-86EE-4AEB-811B-00860F392D48}" destId="{85305F21-F8D5-4D05-8F61-0B2722A67FB4}" srcOrd="0" destOrd="0" presId="urn:microsoft.com/office/officeart/2016/7/layout/BasicLinearProcessNumbered"/>
    <dgm:cxn modelId="{D87D537D-795A-42F4-9E44-FA59B5FD99CC}" type="presParOf" srcId="{09277917-86EE-4AEB-811B-00860F392D48}" destId="{1791F294-3F6C-475A-93DE-EF8464FBF861}" srcOrd="1" destOrd="0" presId="urn:microsoft.com/office/officeart/2016/7/layout/BasicLinearProcessNumbered"/>
    <dgm:cxn modelId="{DC2D0B2B-4498-4C51-B385-28D4B085A409}" type="presParOf" srcId="{09277917-86EE-4AEB-811B-00860F392D48}" destId="{5DF98ADC-C019-40E0-85BA-26ADF7D55692}" srcOrd="2" destOrd="0" presId="urn:microsoft.com/office/officeart/2016/7/layout/BasicLinearProcessNumbered"/>
    <dgm:cxn modelId="{D5A0470A-6A84-4223-9EB9-9C643A319F44}" type="presParOf" srcId="{09277917-86EE-4AEB-811B-00860F392D48}" destId="{10F7D6D5-D71B-41BC-BA61-AD13C56D2D08}" srcOrd="3" destOrd="0" presId="urn:microsoft.com/office/officeart/2016/7/layout/BasicLinearProcessNumbered"/>
    <dgm:cxn modelId="{9C969900-A2C3-4681-8D85-A465C047434D}" type="presParOf" srcId="{C9C03802-C550-4489-83F9-9189F94BE735}" destId="{6516666A-C573-4124-AE62-D2AFFAF94DF7}" srcOrd="9" destOrd="0" presId="urn:microsoft.com/office/officeart/2016/7/layout/BasicLinearProcessNumbered"/>
    <dgm:cxn modelId="{47352E86-6E96-4B9D-A51A-5A4857A0B066}" type="presParOf" srcId="{C9C03802-C550-4489-83F9-9189F94BE735}" destId="{BD22BAA6-BB38-41C7-86A6-1199FC2976D3}" srcOrd="10" destOrd="0" presId="urn:microsoft.com/office/officeart/2016/7/layout/BasicLinearProcessNumbered"/>
    <dgm:cxn modelId="{B732BF79-8280-40D2-8F77-686663C16BDF}" type="presParOf" srcId="{BD22BAA6-BB38-41C7-86A6-1199FC2976D3}" destId="{F15E6EAE-990B-47ED-96BB-674DE1DB7DBD}" srcOrd="0" destOrd="0" presId="urn:microsoft.com/office/officeart/2016/7/layout/BasicLinearProcessNumbered"/>
    <dgm:cxn modelId="{E790DD9A-1F69-4225-AD31-2B46040AA111}" type="presParOf" srcId="{BD22BAA6-BB38-41C7-86A6-1199FC2976D3}" destId="{24451611-0A16-49A0-94BD-459DEEA3A3A6}" srcOrd="1" destOrd="0" presId="urn:microsoft.com/office/officeart/2016/7/layout/BasicLinearProcessNumbered"/>
    <dgm:cxn modelId="{FBE3D653-6471-4E72-BBA8-0EDBD98DE1BD}" type="presParOf" srcId="{BD22BAA6-BB38-41C7-86A6-1199FC2976D3}" destId="{E56B1CC2-AA33-49BC-8D7F-02D8610EE399}" srcOrd="2" destOrd="0" presId="urn:microsoft.com/office/officeart/2016/7/layout/BasicLinearProcessNumbered"/>
    <dgm:cxn modelId="{74B574BF-EAD7-4A4E-A1AA-4BDCEEDF6842}" type="presParOf" srcId="{BD22BAA6-BB38-41C7-86A6-1199FC2976D3}" destId="{5DE09069-1B74-4DCC-AAE9-B12201362D3A}" srcOrd="3" destOrd="0" presId="urn:microsoft.com/office/officeart/2016/7/layout/BasicLinearProcessNumbered"/>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629A8-E480-4E3D-9FE0-952F72F11C46}">
      <dsp:nvSpPr>
        <dsp:cNvPr id="0" name=""/>
        <dsp:cNvSpPr/>
      </dsp:nvSpPr>
      <dsp:spPr>
        <a:xfrm>
          <a:off x="2261332" y="0"/>
          <a:ext cx="1552249" cy="1045930"/>
        </a:xfrm>
        <a:prstGeom prst="trapezoid">
          <a:avLst>
            <a:gd name="adj" fmla="val 75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261332" y="0"/>
        <a:ext cx="1552249" cy="1045930"/>
      </dsp:txXfrm>
    </dsp:sp>
    <dsp:sp modelId="{4F19DD7A-4B4D-4DBE-935E-F9067F47C6E4}">
      <dsp:nvSpPr>
        <dsp:cNvPr id="0" name=""/>
        <dsp:cNvSpPr/>
      </dsp:nvSpPr>
      <dsp:spPr>
        <a:xfrm>
          <a:off x="1423921" y="1045930"/>
          <a:ext cx="3248156" cy="1081448"/>
        </a:xfrm>
        <a:prstGeom prst="trapezoid">
          <a:avLst>
            <a:gd name="adj" fmla="val 75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992349" y="1045930"/>
        <a:ext cx="2111301" cy="1081448"/>
      </dsp:txXfrm>
    </dsp:sp>
    <dsp:sp modelId="{DD41970D-B6B9-4534-BF4D-9E08C2A57013}">
      <dsp:nvSpPr>
        <dsp:cNvPr id="0" name=""/>
        <dsp:cNvSpPr/>
      </dsp:nvSpPr>
      <dsp:spPr>
        <a:xfrm>
          <a:off x="0" y="2127378"/>
          <a:ext cx="6096000" cy="1936621"/>
        </a:xfrm>
        <a:prstGeom prst="trapezoid">
          <a:avLst>
            <a:gd name="adj" fmla="val 75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066799" y="2127378"/>
        <a:ext cx="3962400" cy="1936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6D5A1-2D48-4FD9-ADB2-9A689879BC1F}">
      <dsp:nvSpPr>
        <dsp:cNvPr id="0" name=""/>
        <dsp:cNvSpPr/>
      </dsp:nvSpPr>
      <dsp:spPr>
        <a:xfrm>
          <a:off x="0" y="2650"/>
          <a:ext cx="11274552" cy="12394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0B5909-D6C9-42FA-BA1B-C29CE01D4DD1}">
      <dsp:nvSpPr>
        <dsp:cNvPr id="0" name=""/>
        <dsp:cNvSpPr/>
      </dsp:nvSpPr>
      <dsp:spPr>
        <a:xfrm>
          <a:off x="374935" y="281528"/>
          <a:ext cx="681701" cy="6817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DD7572-9402-4A60-808C-3D13A9E5D806}">
      <dsp:nvSpPr>
        <dsp:cNvPr id="0" name=""/>
        <dsp:cNvSpPr/>
      </dsp:nvSpPr>
      <dsp:spPr>
        <a:xfrm>
          <a:off x="1431572" y="2650"/>
          <a:ext cx="5073548" cy="123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76" tIns="131176" rIns="131176" bIns="131176" numCol="1" spcCol="1270" anchor="ctr" anchorCtr="0">
          <a:noAutofit/>
        </a:bodyPr>
        <a:lstStyle/>
        <a:p>
          <a:pPr marL="0" lvl="0" indent="0" algn="l" defTabSz="1066800">
            <a:lnSpc>
              <a:spcPct val="90000"/>
            </a:lnSpc>
            <a:spcBef>
              <a:spcPct val="0"/>
            </a:spcBef>
            <a:spcAft>
              <a:spcPct val="35000"/>
            </a:spcAft>
            <a:buNone/>
          </a:pPr>
          <a:r>
            <a:rPr lang="en-US" sz="2400" kern="1200"/>
            <a:t>A few distance learning scenarios:</a:t>
          </a:r>
        </a:p>
      </dsp:txBody>
      <dsp:txXfrm>
        <a:off x="1431572" y="2650"/>
        <a:ext cx="5073548" cy="1239456"/>
      </dsp:txXfrm>
    </dsp:sp>
    <dsp:sp modelId="{69BAF961-97FE-485A-A942-3C612FA2C70E}">
      <dsp:nvSpPr>
        <dsp:cNvPr id="0" name=""/>
        <dsp:cNvSpPr/>
      </dsp:nvSpPr>
      <dsp:spPr>
        <a:xfrm>
          <a:off x="6505121" y="2650"/>
          <a:ext cx="4768031" cy="123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76" tIns="131176" rIns="131176" bIns="131176" numCol="1" spcCol="1270" anchor="ctr" anchorCtr="0">
          <a:noAutofit/>
        </a:bodyPr>
        <a:lstStyle/>
        <a:p>
          <a:pPr marL="0" lvl="0" indent="0" algn="l" defTabSz="711200">
            <a:lnSpc>
              <a:spcPct val="90000"/>
            </a:lnSpc>
            <a:spcBef>
              <a:spcPct val="0"/>
            </a:spcBef>
            <a:spcAft>
              <a:spcPct val="35000"/>
            </a:spcAft>
            <a:buNone/>
          </a:pPr>
          <a:r>
            <a:rPr lang="en-US" sz="1600" kern="1200"/>
            <a:t>1. Live Virtual Instruction (Synchronous)</a:t>
          </a:r>
        </a:p>
        <a:p>
          <a:pPr marL="0" lvl="0" indent="0" algn="l" defTabSz="711200">
            <a:lnSpc>
              <a:spcPct val="90000"/>
            </a:lnSpc>
            <a:spcBef>
              <a:spcPct val="0"/>
            </a:spcBef>
            <a:spcAft>
              <a:spcPct val="35000"/>
            </a:spcAft>
            <a:buNone/>
          </a:pPr>
          <a:r>
            <a:rPr lang="en-US" sz="1600" kern="1200"/>
            <a:t>2. Live Virtual Instruction with Home Routines Included</a:t>
          </a:r>
        </a:p>
        <a:p>
          <a:pPr marL="0" lvl="0" indent="0" algn="l" defTabSz="711200">
            <a:lnSpc>
              <a:spcPct val="90000"/>
            </a:lnSpc>
            <a:spcBef>
              <a:spcPct val="0"/>
            </a:spcBef>
            <a:spcAft>
              <a:spcPct val="35000"/>
            </a:spcAft>
            <a:buNone/>
          </a:pPr>
          <a:r>
            <a:rPr lang="en-US" sz="1600" kern="1200"/>
            <a:t>3. Web-Based Recordings and/or Packet (Asynchronous) Learning</a:t>
          </a:r>
        </a:p>
      </dsp:txBody>
      <dsp:txXfrm>
        <a:off x="6505121" y="2650"/>
        <a:ext cx="4768031" cy="1239456"/>
      </dsp:txXfrm>
    </dsp:sp>
    <dsp:sp modelId="{E2409820-0E4B-4E00-9E36-B493AC7F81B2}">
      <dsp:nvSpPr>
        <dsp:cNvPr id="0" name=""/>
        <dsp:cNvSpPr/>
      </dsp:nvSpPr>
      <dsp:spPr>
        <a:xfrm>
          <a:off x="0" y="1551971"/>
          <a:ext cx="11274552" cy="12394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4625C-E551-4B59-B058-D94A37D0C5FA}">
      <dsp:nvSpPr>
        <dsp:cNvPr id="0" name=""/>
        <dsp:cNvSpPr/>
      </dsp:nvSpPr>
      <dsp:spPr>
        <a:xfrm>
          <a:off x="374935" y="1830849"/>
          <a:ext cx="681701" cy="6817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9007AA-49A0-4E0C-9E4B-353007CB5FB8}">
      <dsp:nvSpPr>
        <dsp:cNvPr id="0" name=""/>
        <dsp:cNvSpPr/>
      </dsp:nvSpPr>
      <dsp:spPr>
        <a:xfrm>
          <a:off x="1431572" y="1551971"/>
          <a:ext cx="5073548" cy="123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76" tIns="131176" rIns="131176" bIns="131176" numCol="1" spcCol="1270" anchor="ctr" anchorCtr="0">
          <a:noAutofit/>
        </a:bodyPr>
        <a:lstStyle/>
        <a:p>
          <a:pPr marL="0" lvl="0" indent="0" algn="l" defTabSz="1066800">
            <a:lnSpc>
              <a:spcPct val="90000"/>
            </a:lnSpc>
            <a:spcBef>
              <a:spcPct val="0"/>
            </a:spcBef>
            <a:spcAft>
              <a:spcPct val="35000"/>
            </a:spcAft>
            <a:buNone/>
          </a:pPr>
          <a:r>
            <a:rPr lang="en-US" sz="2400" kern="1200"/>
            <a:t>Students and families will need instruction on how to participate in these options of CICO</a:t>
          </a:r>
        </a:p>
      </dsp:txBody>
      <dsp:txXfrm>
        <a:off x="1431572" y="1551971"/>
        <a:ext cx="5073548" cy="1239456"/>
      </dsp:txXfrm>
    </dsp:sp>
    <dsp:sp modelId="{BA14EE13-677F-46CD-A477-4522DAB841E7}">
      <dsp:nvSpPr>
        <dsp:cNvPr id="0" name=""/>
        <dsp:cNvSpPr/>
      </dsp:nvSpPr>
      <dsp:spPr>
        <a:xfrm>
          <a:off x="6505121" y="1551971"/>
          <a:ext cx="4768031" cy="123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76" tIns="131176" rIns="131176" bIns="131176" numCol="1" spcCol="1270" anchor="ctr" anchorCtr="0">
          <a:noAutofit/>
        </a:bodyPr>
        <a:lstStyle/>
        <a:p>
          <a:pPr marL="0" lvl="0" indent="0" algn="l" defTabSz="800100">
            <a:lnSpc>
              <a:spcPct val="90000"/>
            </a:lnSpc>
            <a:spcBef>
              <a:spcPct val="0"/>
            </a:spcBef>
            <a:spcAft>
              <a:spcPct val="35000"/>
            </a:spcAft>
            <a:buNone/>
          </a:pPr>
          <a:r>
            <a:rPr lang="en-US" sz="1800" kern="1200">
              <a:hlinkClick xmlns:r="http://schemas.openxmlformats.org/officeDocument/2006/relationships" r:id="rId5"/>
            </a:rPr>
            <a:t>Training script for parent </a:t>
          </a:r>
          <a:br>
            <a:rPr lang="en-US" sz="1800" kern="1200"/>
          </a:br>
          <a:endParaRPr lang="en-US" sz="1800" kern="1200"/>
        </a:p>
      </dsp:txBody>
      <dsp:txXfrm>
        <a:off x="6505121" y="1551971"/>
        <a:ext cx="4768031" cy="1239456"/>
      </dsp:txXfrm>
    </dsp:sp>
    <dsp:sp modelId="{3F948CA6-4CB3-450C-B6C9-98B48346A159}">
      <dsp:nvSpPr>
        <dsp:cNvPr id="0" name=""/>
        <dsp:cNvSpPr/>
      </dsp:nvSpPr>
      <dsp:spPr>
        <a:xfrm>
          <a:off x="0" y="3101292"/>
          <a:ext cx="11274552" cy="12394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286F26-7B7F-4D1E-9900-D2C934F55D85}">
      <dsp:nvSpPr>
        <dsp:cNvPr id="0" name=""/>
        <dsp:cNvSpPr/>
      </dsp:nvSpPr>
      <dsp:spPr>
        <a:xfrm>
          <a:off x="374935" y="3380170"/>
          <a:ext cx="681701" cy="681701"/>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B9C486-5EF4-4A40-8853-483251642923}">
      <dsp:nvSpPr>
        <dsp:cNvPr id="0" name=""/>
        <dsp:cNvSpPr/>
      </dsp:nvSpPr>
      <dsp:spPr>
        <a:xfrm>
          <a:off x="1431572" y="3101292"/>
          <a:ext cx="9841579" cy="123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76" tIns="131176" rIns="131176" bIns="131176" numCol="1" spcCol="1270" anchor="ctr" anchorCtr="0">
          <a:noAutofit/>
        </a:bodyPr>
        <a:lstStyle/>
        <a:p>
          <a:pPr marL="0" lvl="0" indent="0" algn="l" defTabSz="1066800">
            <a:lnSpc>
              <a:spcPct val="90000"/>
            </a:lnSpc>
            <a:spcBef>
              <a:spcPct val="0"/>
            </a:spcBef>
            <a:spcAft>
              <a:spcPct val="35000"/>
            </a:spcAft>
            <a:buNone/>
          </a:pPr>
          <a:r>
            <a:rPr lang="en-US" sz="2400" kern="1200"/>
            <a:t>Note: These are only a few of the possible distance learning scenarios </a:t>
          </a:r>
        </a:p>
      </dsp:txBody>
      <dsp:txXfrm>
        <a:off x="1431572" y="3101292"/>
        <a:ext cx="9841579" cy="12394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0"/>
          <a:ext cx="11274425" cy="4222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Listens to Others</a:t>
          </a:r>
        </a:p>
      </dsp:txBody>
      <dsp:txXfrm>
        <a:off x="20615" y="20615"/>
        <a:ext cx="11233195" cy="381066"/>
      </dsp:txXfrm>
    </dsp:sp>
    <dsp:sp modelId="{0C24F040-E93A-4F3A-AE86-8E668321B438}">
      <dsp:nvSpPr>
        <dsp:cNvPr id="0" name=""/>
        <dsp:cNvSpPr/>
      </dsp:nvSpPr>
      <dsp:spPr>
        <a:xfrm>
          <a:off x="0" y="437034"/>
          <a:ext cx="11274425" cy="42229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Follows Directions</a:t>
          </a:r>
        </a:p>
      </dsp:txBody>
      <dsp:txXfrm>
        <a:off x="20615" y="457649"/>
        <a:ext cx="11233195" cy="381066"/>
      </dsp:txXfrm>
    </dsp:sp>
    <dsp:sp modelId="{25014975-60D6-460A-B8BC-9E8BCC8B51B7}">
      <dsp:nvSpPr>
        <dsp:cNvPr id="0" name=""/>
        <dsp:cNvSpPr/>
      </dsp:nvSpPr>
      <dsp:spPr>
        <a:xfrm>
          <a:off x="0" y="872324"/>
          <a:ext cx="11274425" cy="42229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Follows Classroom Rules</a:t>
          </a:r>
        </a:p>
      </dsp:txBody>
      <dsp:txXfrm>
        <a:off x="20615" y="892939"/>
        <a:ext cx="11233195" cy="381066"/>
      </dsp:txXfrm>
    </dsp:sp>
    <dsp:sp modelId="{BBE6380E-7663-4BFA-8B5D-C9C198B0A006}">
      <dsp:nvSpPr>
        <dsp:cNvPr id="0" name=""/>
        <dsp:cNvSpPr/>
      </dsp:nvSpPr>
      <dsp:spPr>
        <a:xfrm>
          <a:off x="0" y="1307615"/>
          <a:ext cx="11274425" cy="42229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Ignores Peer Distractions</a:t>
          </a:r>
        </a:p>
      </dsp:txBody>
      <dsp:txXfrm>
        <a:off x="20615" y="1328230"/>
        <a:ext cx="11233195" cy="381066"/>
      </dsp:txXfrm>
    </dsp:sp>
    <dsp:sp modelId="{9C4E63AD-45E0-4FF2-92F6-C3D9F21F4A02}">
      <dsp:nvSpPr>
        <dsp:cNvPr id="0" name=""/>
        <dsp:cNvSpPr/>
      </dsp:nvSpPr>
      <dsp:spPr>
        <a:xfrm>
          <a:off x="0" y="1742906"/>
          <a:ext cx="11274425" cy="42229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Asks for Help</a:t>
          </a:r>
        </a:p>
      </dsp:txBody>
      <dsp:txXfrm>
        <a:off x="20615" y="1763521"/>
        <a:ext cx="11233195" cy="381066"/>
      </dsp:txXfrm>
    </dsp:sp>
    <dsp:sp modelId="{217512A8-4F81-4E1C-B919-ADC86FD05945}">
      <dsp:nvSpPr>
        <dsp:cNvPr id="0" name=""/>
        <dsp:cNvSpPr/>
      </dsp:nvSpPr>
      <dsp:spPr>
        <a:xfrm>
          <a:off x="0" y="2178196"/>
          <a:ext cx="11274425" cy="4222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Takes Turns in Conversations</a:t>
          </a:r>
        </a:p>
      </dsp:txBody>
      <dsp:txXfrm>
        <a:off x="20615" y="2198811"/>
        <a:ext cx="11233195" cy="381066"/>
      </dsp:txXfrm>
    </dsp:sp>
    <dsp:sp modelId="{F38F7E2E-43D5-40E8-836A-503F0158E10D}">
      <dsp:nvSpPr>
        <dsp:cNvPr id="0" name=""/>
        <dsp:cNvSpPr/>
      </dsp:nvSpPr>
      <dsp:spPr>
        <a:xfrm>
          <a:off x="0" y="2613487"/>
          <a:ext cx="11274425" cy="42229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Cooperates With Others </a:t>
          </a:r>
        </a:p>
      </dsp:txBody>
      <dsp:txXfrm>
        <a:off x="20615" y="2634102"/>
        <a:ext cx="11233195" cy="381066"/>
      </dsp:txXfrm>
    </dsp:sp>
    <dsp:sp modelId="{96C7F345-5108-4415-B7B2-81B68BC6D628}">
      <dsp:nvSpPr>
        <dsp:cNvPr id="0" name=""/>
        <dsp:cNvSpPr/>
      </dsp:nvSpPr>
      <dsp:spPr>
        <a:xfrm>
          <a:off x="0" y="3048778"/>
          <a:ext cx="11274425" cy="42229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Controls Temper in Conflict Situations</a:t>
          </a:r>
        </a:p>
      </dsp:txBody>
      <dsp:txXfrm>
        <a:off x="20615" y="3069393"/>
        <a:ext cx="11233195" cy="381066"/>
      </dsp:txXfrm>
    </dsp:sp>
    <dsp:sp modelId="{EFE30B60-F131-4FE7-8BA4-17E4BEA10FC5}">
      <dsp:nvSpPr>
        <dsp:cNvPr id="0" name=""/>
        <dsp:cNvSpPr/>
      </dsp:nvSpPr>
      <dsp:spPr>
        <a:xfrm>
          <a:off x="0" y="3484068"/>
          <a:ext cx="11274425" cy="42229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Acts Responsibly With Others </a:t>
          </a:r>
        </a:p>
      </dsp:txBody>
      <dsp:txXfrm>
        <a:off x="20615" y="3504683"/>
        <a:ext cx="11233195" cy="381066"/>
      </dsp:txXfrm>
    </dsp:sp>
    <dsp:sp modelId="{7BB23852-A4B9-4919-BDEC-03B58AC4A22B}">
      <dsp:nvSpPr>
        <dsp:cNvPr id="0" name=""/>
        <dsp:cNvSpPr/>
      </dsp:nvSpPr>
      <dsp:spPr>
        <a:xfrm>
          <a:off x="0" y="3919359"/>
          <a:ext cx="11274425" cy="42229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Shows Kindness to Others</a:t>
          </a:r>
        </a:p>
      </dsp:txBody>
      <dsp:txXfrm>
        <a:off x="20615" y="3939974"/>
        <a:ext cx="11233195" cy="381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E3EB7-58D1-45D5-B3FB-5823CEAD5873}">
      <dsp:nvSpPr>
        <dsp:cNvPr id="0" name=""/>
        <dsp:cNvSpPr/>
      </dsp:nvSpPr>
      <dsp:spPr>
        <a:xfrm>
          <a:off x="1376" y="957827"/>
          <a:ext cx="1734103" cy="2427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97" tIns="330200" rIns="135197" bIns="330200" numCol="1" spcCol="1270" anchor="ctr" anchorCtr="0">
          <a:noAutofit/>
        </a:bodyPr>
        <a:lstStyle/>
        <a:p>
          <a:pPr marL="0" lvl="0" indent="0" algn="l" defTabSz="889000">
            <a:lnSpc>
              <a:spcPct val="90000"/>
            </a:lnSpc>
            <a:spcBef>
              <a:spcPct val="0"/>
            </a:spcBef>
            <a:spcAft>
              <a:spcPct val="35000"/>
            </a:spcAft>
            <a:buNone/>
          </a:pPr>
          <a:r>
            <a:rPr lang="en-US" sz="2000" b="1" kern="1200"/>
            <a:t>Tell</a:t>
          </a:r>
        </a:p>
        <a:p>
          <a:pPr marL="0" lvl="0" indent="0" algn="l" defTabSz="889000">
            <a:lnSpc>
              <a:spcPct val="90000"/>
            </a:lnSpc>
            <a:spcBef>
              <a:spcPct val="0"/>
            </a:spcBef>
            <a:spcAft>
              <a:spcPct val="35000"/>
            </a:spcAft>
            <a:buNone/>
          </a:pPr>
          <a:r>
            <a:rPr lang="en-US" sz="1800" kern="1200"/>
            <a:t>Coaching</a:t>
          </a:r>
          <a:endParaRPr lang="en-US" sz="2000" kern="1200"/>
        </a:p>
      </dsp:txBody>
      <dsp:txXfrm>
        <a:off x="1376" y="1880370"/>
        <a:ext cx="1734103" cy="1456646"/>
      </dsp:txXfrm>
    </dsp:sp>
    <dsp:sp modelId="{535987CE-07EB-459E-A284-FD9168FD2E4A}">
      <dsp:nvSpPr>
        <dsp:cNvPr id="0" name=""/>
        <dsp:cNvSpPr/>
      </dsp:nvSpPr>
      <dsp:spPr>
        <a:xfrm>
          <a:off x="504266" y="1200602"/>
          <a:ext cx="728323" cy="72832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6783" tIns="12700" rIns="56783" bIns="12700"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10926" y="1307262"/>
        <a:ext cx="515003" cy="515003"/>
      </dsp:txXfrm>
    </dsp:sp>
    <dsp:sp modelId="{E28C852B-1383-4828-BA8C-CF40CD16C42E}">
      <dsp:nvSpPr>
        <dsp:cNvPr id="0" name=""/>
        <dsp:cNvSpPr/>
      </dsp:nvSpPr>
      <dsp:spPr>
        <a:xfrm>
          <a:off x="1376" y="3385500"/>
          <a:ext cx="173410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16865DC-1F6D-4A6A-A016-82B741BFFFA6}">
      <dsp:nvSpPr>
        <dsp:cNvPr id="0" name=""/>
        <dsp:cNvSpPr/>
      </dsp:nvSpPr>
      <dsp:spPr>
        <a:xfrm>
          <a:off x="1908890" y="957827"/>
          <a:ext cx="1734103" cy="2427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97" tIns="330200" rIns="135197" bIns="330200" numCol="1" spcCol="1270" anchor="ctr" anchorCtr="0">
          <a:noAutofit/>
        </a:bodyPr>
        <a:lstStyle/>
        <a:p>
          <a:pPr marL="0" lvl="0" indent="0" algn="l" defTabSz="889000">
            <a:lnSpc>
              <a:spcPct val="90000"/>
            </a:lnSpc>
            <a:spcBef>
              <a:spcPct val="0"/>
            </a:spcBef>
            <a:spcAft>
              <a:spcPct val="35000"/>
            </a:spcAft>
            <a:buNone/>
          </a:pPr>
          <a:r>
            <a:rPr lang="en-US" sz="2000" b="1" kern="1200"/>
            <a:t>Show</a:t>
          </a:r>
        </a:p>
        <a:p>
          <a:pPr marL="0" lvl="0" indent="0" algn="l" defTabSz="889000">
            <a:lnSpc>
              <a:spcPct val="90000"/>
            </a:lnSpc>
            <a:spcBef>
              <a:spcPct val="0"/>
            </a:spcBef>
            <a:spcAft>
              <a:spcPct val="35000"/>
            </a:spcAft>
            <a:buNone/>
          </a:pPr>
          <a:r>
            <a:rPr lang="en-US" sz="1800" kern="1200"/>
            <a:t>Modeling</a:t>
          </a:r>
          <a:endParaRPr lang="en-US" sz="2000" kern="1200"/>
        </a:p>
      </dsp:txBody>
      <dsp:txXfrm>
        <a:off x="1908890" y="1880370"/>
        <a:ext cx="1734103" cy="1456646"/>
      </dsp:txXfrm>
    </dsp:sp>
    <dsp:sp modelId="{258AC147-82BE-44DB-B4F3-2C136C3B8CF1}">
      <dsp:nvSpPr>
        <dsp:cNvPr id="0" name=""/>
        <dsp:cNvSpPr/>
      </dsp:nvSpPr>
      <dsp:spPr>
        <a:xfrm>
          <a:off x="2411780" y="1200602"/>
          <a:ext cx="728323" cy="72832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6783" tIns="12700" rIns="56783" bIns="12700"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518440" y="1307262"/>
        <a:ext cx="515003" cy="515003"/>
      </dsp:txXfrm>
    </dsp:sp>
    <dsp:sp modelId="{0A809A9F-0CE4-48F8-829E-6D8A18BDDA73}">
      <dsp:nvSpPr>
        <dsp:cNvPr id="0" name=""/>
        <dsp:cNvSpPr/>
      </dsp:nvSpPr>
      <dsp:spPr>
        <a:xfrm>
          <a:off x="1908890" y="3385500"/>
          <a:ext cx="173410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D584484-3B22-4800-BB06-222DE5D892A7}">
      <dsp:nvSpPr>
        <dsp:cNvPr id="0" name=""/>
        <dsp:cNvSpPr/>
      </dsp:nvSpPr>
      <dsp:spPr>
        <a:xfrm>
          <a:off x="3816403" y="957827"/>
          <a:ext cx="1734103" cy="2427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97" tIns="330200" rIns="135197" bIns="330200" numCol="1" spcCol="1270" anchor="ctr" anchorCtr="0">
          <a:noAutofit/>
        </a:bodyPr>
        <a:lstStyle/>
        <a:p>
          <a:pPr marL="0" lvl="0" indent="0" algn="l" defTabSz="488950">
            <a:lnSpc>
              <a:spcPct val="90000"/>
            </a:lnSpc>
            <a:spcBef>
              <a:spcPct val="0"/>
            </a:spcBef>
            <a:spcAft>
              <a:spcPct val="35000"/>
            </a:spcAft>
            <a:buNone/>
          </a:pPr>
          <a:endParaRPr lang="en-US" sz="1100" b="1" kern="1200"/>
        </a:p>
        <a:p>
          <a:pPr marL="0" lvl="0" indent="0" algn="l" defTabSz="488950">
            <a:lnSpc>
              <a:spcPct val="90000"/>
            </a:lnSpc>
            <a:spcBef>
              <a:spcPct val="0"/>
            </a:spcBef>
            <a:spcAft>
              <a:spcPct val="35000"/>
            </a:spcAft>
            <a:buNone/>
          </a:pPr>
          <a:r>
            <a:rPr lang="en-US" sz="2000" b="1" kern="1200"/>
            <a:t>Do</a:t>
          </a:r>
        </a:p>
        <a:p>
          <a:pPr marL="0" lvl="0" indent="0" algn="l" defTabSz="488950">
            <a:lnSpc>
              <a:spcPct val="90000"/>
            </a:lnSpc>
            <a:spcBef>
              <a:spcPct val="0"/>
            </a:spcBef>
            <a:spcAft>
              <a:spcPct val="35000"/>
            </a:spcAft>
            <a:buNone/>
          </a:pPr>
          <a:r>
            <a:rPr lang="en-US" sz="1800" kern="1200"/>
            <a:t>Using Role Play</a:t>
          </a:r>
          <a:endParaRPr lang="en-US" sz="2000" kern="1200"/>
        </a:p>
      </dsp:txBody>
      <dsp:txXfrm>
        <a:off x="3816403" y="1880370"/>
        <a:ext cx="1734103" cy="1456646"/>
      </dsp:txXfrm>
    </dsp:sp>
    <dsp:sp modelId="{215BE435-A5C6-4779-B99B-F92676764E52}">
      <dsp:nvSpPr>
        <dsp:cNvPr id="0" name=""/>
        <dsp:cNvSpPr/>
      </dsp:nvSpPr>
      <dsp:spPr>
        <a:xfrm>
          <a:off x="4319293" y="1200602"/>
          <a:ext cx="728323" cy="72832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6783" tIns="12700" rIns="56783" bIns="12700"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425953" y="1307262"/>
        <a:ext cx="515003" cy="515003"/>
      </dsp:txXfrm>
    </dsp:sp>
    <dsp:sp modelId="{1FA3D328-8DFC-465C-8EC9-BC860BAE5693}">
      <dsp:nvSpPr>
        <dsp:cNvPr id="0" name=""/>
        <dsp:cNvSpPr/>
      </dsp:nvSpPr>
      <dsp:spPr>
        <a:xfrm>
          <a:off x="3816403" y="3385500"/>
          <a:ext cx="173410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0DA5C43-411F-4998-90E9-92B3B01700D8}">
      <dsp:nvSpPr>
        <dsp:cNvPr id="0" name=""/>
        <dsp:cNvSpPr/>
      </dsp:nvSpPr>
      <dsp:spPr>
        <a:xfrm>
          <a:off x="5723917" y="957827"/>
          <a:ext cx="1734103" cy="2427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97" tIns="330200" rIns="135197" bIns="330200" numCol="1" spcCol="1270" anchor="ctr" anchorCtr="0">
          <a:noAutofit/>
        </a:bodyPr>
        <a:lstStyle/>
        <a:p>
          <a:pPr marL="0" lvl="0" indent="0" algn="l" defTabSz="355600">
            <a:lnSpc>
              <a:spcPct val="90000"/>
            </a:lnSpc>
            <a:spcBef>
              <a:spcPct val="0"/>
            </a:spcBef>
            <a:spcAft>
              <a:spcPct val="35000"/>
            </a:spcAft>
            <a:buNone/>
          </a:pPr>
          <a:endParaRPr lang="en-US" sz="800" b="1" kern="1200"/>
        </a:p>
        <a:p>
          <a:pPr marL="0" lvl="0" indent="0" algn="l" defTabSz="355600">
            <a:lnSpc>
              <a:spcPct val="90000"/>
            </a:lnSpc>
            <a:spcBef>
              <a:spcPct val="0"/>
            </a:spcBef>
            <a:spcAft>
              <a:spcPct val="35000"/>
            </a:spcAft>
            <a:buNone/>
          </a:pPr>
          <a:r>
            <a:rPr lang="en-US" sz="1800" b="1" kern="1200"/>
            <a:t>Practice</a:t>
          </a:r>
        </a:p>
        <a:p>
          <a:pPr marL="0" lvl="0" indent="0" algn="l" defTabSz="355600">
            <a:lnSpc>
              <a:spcPct val="90000"/>
            </a:lnSpc>
            <a:spcBef>
              <a:spcPct val="0"/>
            </a:spcBef>
            <a:spcAft>
              <a:spcPct val="35000"/>
            </a:spcAft>
            <a:buNone/>
          </a:pPr>
          <a:r>
            <a:rPr lang="en-US" sz="1800" kern="1200"/>
            <a:t>Behavioral Rehearsal</a:t>
          </a:r>
        </a:p>
      </dsp:txBody>
      <dsp:txXfrm>
        <a:off x="5723917" y="1880370"/>
        <a:ext cx="1734103" cy="1456646"/>
      </dsp:txXfrm>
    </dsp:sp>
    <dsp:sp modelId="{74C77860-0766-433B-9C8C-8D3086878E72}">
      <dsp:nvSpPr>
        <dsp:cNvPr id="0" name=""/>
        <dsp:cNvSpPr/>
      </dsp:nvSpPr>
      <dsp:spPr>
        <a:xfrm>
          <a:off x="6226807" y="1200602"/>
          <a:ext cx="728323" cy="72832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6783" tIns="12700" rIns="56783" bIns="12700"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6333467" y="1307262"/>
        <a:ext cx="515003" cy="515003"/>
      </dsp:txXfrm>
    </dsp:sp>
    <dsp:sp modelId="{BDFA8568-C4B9-4F97-BE2C-341F44D13240}">
      <dsp:nvSpPr>
        <dsp:cNvPr id="0" name=""/>
        <dsp:cNvSpPr/>
      </dsp:nvSpPr>
      <dsp:spPr>
        <a:xfrm>
          <a:off x="5723917" y="3385500"/>
          <a:ext cx="173410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305F21-F8D5-4D05-8F61-0B2722A67FB4}">
      <dsp:nvSpPr>
        <dsp:cNvPr id="0" name=""/>
        <dsp:cNvSpPr/>
      </dsp:nvSpPr>
      <dsp:spPr>
        <a:xfrm>
          <a:off x="7631431" y="957827"/>
          <a:ext cx="1734103" cy="2427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97" tIns="330200" rIns="135197" bIns="330200" numCol="1" spcCol="1270" anchor="ctr" anchorCtr="0">
          <a:noAutofit/>
        </a:bodyPr>
        <a:lstStyle/>
        <a:p>
          <a:pPr marL="0" lvl="0" indent="0" algn="l" defTabSz="800100">
            <a:lnSpc>
              <a:spcPct val="90000"/>
            </a:lnSpc>
            <a:spcBef>
              <a:spcPct val="0"/>
            </a:spcBef>
            <a:spcAft>
              <a:spcPct val="35000"/>
            </a:spcAft>
            <a:buNone/>
          </a:pPr>
          <a:r>
            <a:rPr lang="en-US" sz="1800" b="1" kern="1200"/>
            <a:t>Monitor Progress</a:t>
          </a:r>
        </a:p>
        <a:p>
          <a:pPr marL="0" lvl="0" indent="0" algn="l" defTabSz="800100">
            <a:lnSpc>
              <a:spcPct val="90000"/>
            </a:lnSpc>
            <a:spcBef>
              <a:spcPct val="0"/>
            </a:spcBef>
            <a:spcAft>
              <a:spcPct val="35000"/>
            </a:spcAft>
            <a:buNone/>
          </a:pPr>
          <a:r>
            <a:rPr lang="en-US" sz="1800" kern="1200"/>
            <a:t>Feedback</a:t>
          </a:r>
        </a:p>
        <a:p>
          <a:pPr marL="0" lvl="0" indent="0" algn="l" defTabSz="800100">
            <a:lnSpc>
              <a:spcPct val="90000"/>
            </a:lnSpc>
            <a:spcBef>
              <a:spcPct val="0"/>
            </a:spcBef>
            <a:spcAft>
              <a:spcPct val="35000"/>
            </a:spcAft>
            <a:buNone/>
          </a:pPr>
          <a:r>
            <a:rPr lang="en-US" sz="1800" kern="1200"/>
            <a:t>Self-Assess</a:t>
          </a:r>
        </a:p>
      </dsp:txBody>
      <dsp:txXfrm>
        <a:off x="7631431" y="1880370"/>
        <a:ext cx="1734103" cy="1456646"/>
      </dsp:txXfrm>
    </dsp:sp>
    <dsp:sp modelId="{1791F294-3F6C-475A-93DE-EF8464FBF861}">
      <dsp:nvSpPr>
        <dsp:cNvPr id="0" name=""/>
        <dsp:cNvSpPr/>
      </dsp:nvSpPr>
      <dsp:spPr>
        <a:xfrm>
          <a:off x="8134321" y="1200602"/>
          <a:ext cx="728323" cy="72832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6783" tIns="12700" rIns="56783" bIns="12700" numCol="1" spcCol="1270" anchor="ctr" anchorCtr="0">
          <a:noAutofit/>
        </a:bodyPr>
        <a:lstStyle/>
        <a:p>
          <a:pPr marL="0" lvl="0" indent="0" algn="ctr" defTabSz="1644650">
            <a:lnSpc>
              <a:spcPct val="90000"/>
            </a:lnSpc>
            <a:spcBef>
              <a:spcPct val="0"/>
            </a:spcBef>
            <a:spcAft>
              <a:spcPct val="35000"/>
            </a:spcAft>
            <a:buNone/>
          </a:pPr>
          <a:r>
            <a:rPr lang="en-US" sz="3700" kern="1200"/>
            <a:t>5</a:t>
          </a:r>
        </a:p>
      </dsp:txBody>
      <dsp:txXfrm>
        <a:off x="8240981" y="1307262"/>
        <a:ext cx="515003" cy="515003"/>
      </dsp:txXfrm>
    </dsp:sp>
    <dsp:sp modelId="{5DF98ADC-C019-40E0-85BA-26ADF7D55692}">
      <dsp:nvSpPr>
        <dsp:cNvPr id="0" name=""/>
        <dsp:cNvSpPr/>
      </dsp:nvSpPr>
      <dsp:spPr>
        <a:xfrm>
          <a:off x="7631431" y="3385500"/>
          <a:ext cx="173410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15E6EAE-990B-47ED-96BB-674DE1DB7DBD}">
      <dsp:nvSpPr>
        <dsp:cNvPr id="0" name=""/>
        <dsp:cNvSpPr/>
      </dsp:nvSpPr>
      <dsp:spPr>
        <a:xfrm>
          <a:off x="9538945" y="957827"/>
          <a:ext cx="1734103" cy="24277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97" tIns="330200" rIns="135197" bIns="330200" numCol="1" spcCol="1270" anchor="ctr" anchorCtr="0">
          <a:noAutofit/>
        </a:bodyPr>
        <a:lstStyle/>
        <a:p>
          <a:pPr marL="0" lvl="0" indent="0" algn="l" defTabSz="800100">
            <a:lnSpc>
              <a:spcPct val="90000"/>
            </a:lnSpc>
            <a:spcBef>
              <a:spcPct val="0"/>
            </a:spcBef>
            <a:spcAft>
              <a:spcPct val="35000"/>
            </a:spcAft>
            <a:buNone/>
          </a:pPr>
          <a:r>
            <a:rPr lang="en-US" sz="1800" b="1" kern="1200"/>
            <a:t>Generalize</a:t>
          </a:r>
        </a:p>
        <a:p>
          <a:pPr marL="0" lvl="0" indent="0" algn="l" defTabSz="800100">
            <a:lnSpc>
              <a:spcPct val="90000"/>
            </a:lnSpc>
            <a:spcBef>
              <a:spcPct val="0"/>
            </a:spcBef>
            <a:spcAft>
              <a:spcPct val="35000"/>
            </a:spcAft>
            <a:buNone/>
          </a:pPr>
          <a:r>
            <a:rPr lang="en-US" sz="1800" kern="1200"/>
            <a:t>Applying Learning in Multiple Settings</a:t>
          </a:r>
        </a:p>
      </dsp:txBody>
      <dsp:txXfrm>
        <a:off x="9538945" y="1880370"/>
        <a:ext cx="1734103" cy="1456646"/>
      </dsp:txXfrm>
    </dsp:sp>
    <dsp:sp modelId="{24451611-0A16-49A0-94BD-459DEEA3A3A6}">
      <dsp:nvSpPr>
        <dsp:cNvPr id="0" name=""/>
        <dsp:cNvSpPr/>
      </dsp:nvSpPr>
      <dsp:spPr>
        <a:xfrm>
          <a:off x="10041835" y="1200602"/>
          <a:ext cx="728323" cy="72832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6783" tIns="12700" rIns="56783" bIns="12700" numCol="1" spcCol="1270" anchor="ctr" anchorCtr="0">
          <a:noAutofit/>
        </a:bodyPr>
        <a:lstStyle/>
        <a:p>
          <a:pPr marL="0" lvl="0" indent="0" algn="ctr" defTabSz="1644650">
            <a:lnSpc>
              <a:spcPct val="90000"/>
            </a:lnSpc>
            <a:spcBef>
              <a:spcPct val="0"/>
            </a:spcBef>
            <a:spcAft>
              <a:spcPct val="35000"/>
            </a:spcAft>
            <a:buNone/>
          </a:pPr>
          <a:r>
            <a:rPr lang="en-US" sz="3700" kern="1200"/>
            <a:t>6</a:t>
          </a:r>
        </a:p>
      </dsp:txBody>
      <dsp:txXfrm>
        <a:off x="10148495" y="1307262"/>
        <a:ext cx="515003" cy="515003"/>
      </dsp:txXfrm>
    </dsp:sp>
    <dsp:sp modelId="{E56B1CC2-AA33-49BC-8D7F-02D8610EE399}">
      <dsp:nvSpPr>
        <dsp:cNvPr id="0" name=""/>
        <dsp:cNvSpPr/>
      </dsp:nvSpPr>
      <dsp:spPr>
        <a:xfrm>
          <a:off x="9538945" y="3385500"/>
          <a:ext cx="1734103"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Arial" panose="020B060402020202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Arial" panose="020B060402020202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1</a:t>
            </a:fld>
            <a:endParaRPr lang="en-US"/>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1875321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1299943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15</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41582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sldNum" idx="12"/>
          </p:nvPr>
        </p:nvSpPr>
        <p:spPr>
          <a:xfrm>
            <a:off x="3884026" y="8684926"/>
            <a:ext cx="2972421" cy="457513"/>
          </a:xfrm>
          <a:prstGeom prst="rect">
            <a:avLst/>
          </a:prstGeom>
          <a:noFill/>
          <a:ln>
            <a:noFill/>
          </a:ln>
        </p:spPr>
        <p:txBody>
          <a:bodyPr lIns="89715" tIns="44845" rIns="89715" bIns="44845" anchor="b" anchorCtr="0">
            <a:noAutofit/>
          </a:bodyPr>
          <a:lstStyle/>
          <a:p>
            <a:pPr>
              <a:buSzPct val="25000"/>
            </a:pPr>
            <a:fld id="{00000000-1234-1234-1234-123412341234}" type="slidenum">
              <a:rPr lang="en-US">
                <a:solidFill>
                  <a:prstClr val="black"/>
                </a:solidFill>
                <a:latin typeface="Arial"/>
                <a:ea typeface="Arial"/>
                <a:cs typeface="Arial"/>
                <a:sym typeface="Arial"/>
              </a:rPr>
              <a:pPr>
                <a:buSzPct val="25000"/>
              </a:pPr>
              <a:t>17</a:t>
            </a:fld>
            <a:endParaRPr lang="en-US">
              <a:solidFill>
                <a:prstClr val="black"/>
              </a:solidFill>
              <a:latin typeface="Arial"/>
              <a:ea typeface="Arial"/>
              <a:cs typeface="Arial"/>
              <a:sym typeface="Arial"/>
            </a:endParaRPr>
          </a:p>
        </p:txBody>
      </p:sp>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2" name="Shape 152"/>
          <p:cNvSpPr txBox="1">
            <a:spLocks noGrp="1"/>
          </p:cNvSpPr>
          <p:nvPr>
            <p:ph type="body" idx="1"/>
          </p:nvPr>
        </p:nvSpPr>
        <p:spPr>
          <a:xfrm>
            <a:off x="686422" y="4344025"/>
            <a:ext cx="5485157" cy="4114488"/>
          </a:xfrm>
          <a:prstGeom prst="rect">
            <a:avLst/>
          </a:prstGeom>
          <a:noFill/>
          <a:ln>
            <a:noFill/>
          </a:ln>
        </p:spPr>
        <p:txBody>
          <a:bodyPr lIns="89715" tIns="44845" rIns="89715" bIns="44845" anchor="t" anchorCtr="0">
            <a:noAutofit/>
          </a:bodyPr>
          <a:lstStyle/>
          <a:p>
            <a:pPr marL="224325" indent="-224325">
              <a:lnSpc>
                <a:spcPct val="80000"/>
              </a:lnSpc>
              <a:buSzPct val="25000"/>
            </a:pPr>
            <a:r>
              <a:rPr lang="en-US" sz="800" dirty="0">
                <a:solidFill>
                  <a:schemeClr val="dk1"/>
                </a:solidFill>
                <a:latin typeface="Calibri"/>
                <a:ea typeface="Calibri"/>
                <a:cs typeface="Calibri"/>
                <a:sym typeface="Calibri"/>
              </a:rPr>
              <a:t>	</a:t>
            </a:r>
          </a:p>
          <a:p>
            <a:pPr marL="112163">
              <a:lnSpc>
                <a:spcPct val="80000"/>
              </a:lnSpc>
              <a:spcBef>
                <a:spcPts val="1963"/>
              </a:spcBef>
              <a:buClr>
                <a:srgbClr val="6DB7D7"/>
              </a:buClr>
              <a:buSzPct val="25000"/>
            </a:pPr>
            <a:r>
              <a:rPr lang="en-US" sz="800" dirty="0">
                <a:solidFill>
                  <a:schemeClr val="dk1"/>
                </a:solidFill>
                <a:latin typeface="Calibri"/>
                <a:ea typeface="Calibri"/>
                <a:cs typeface="Calibri"/>
                <a:sym typeface="Calibri"/>
              </a:rPr>
              <a:t>Adapted from: </a:t>
            </a:r>
            <a:r>
              <a:rPr lang="en-US" sz="800" dirty="0">
                <a:solidFill>
                  <a:srgbClr val="595959"/>
                </a:solidFill>
                <a:latin typeface="Source Sans Pro"/>
                <a:ea typeface="Source Sans Pro"/>
                <a:cs typeface="Source Sans Pro"/>
                <a:sym typeface="Source Sans Pro"/>
              </a:rPr>
              <a:t>Crone, D., Horner, Robert H, &amp; Hawken, Leanne S. (2010) </a:t>
            </a:r>
            <a:r>
              <a:rPr lang="en-US" sz="800" i="1" dirty="0">
                <a:solidFill>
                  <a:srgbClr val="595959"/>
                </a:solidFill>
                <a:latin typeface="Source Sans Pro"/>
                <a:ea typeface="Source Sans Pro"/>
                <a:cs typeface="Source Sans Pro"/>
                <a:sym typeface="Source Sans Pro"/>
              </a:rPr>
              <a:t>Responding to problem behavior in schools : The behavior education program</a:t>
            </a:r>
            <a:r>
              <a:rPr lang="en-US" sz="800" dirty="0">
                <a:solidFill>
                  <a:srgbClr val="595959"/>
                </a:solidFill>
                <a:latin typeface="Source Sans Pro"/>
                <a:ea typeface="Source Sans Pro"/>
                <a:cs typeface="Source Sans Pro"/>
                <a:sym typeface="Source Sans Pro"/>
              </a:rPr>
              <a:t> (Guilford practical intervention in the schools series).</a:t>
            </a:r>
          </a:p>
          <a:p>
            <a:pPr marL="112163">
              <a:lnSpc>
                <a:spcPct val="80000"/>
              </a:lnSpc>
              <a:spcBef>
                <a:spcPts val="1963"/>
              </a:spcBef>
              <a:buClr>
                <a:srgbClr val="6DB7D7"/>
              </a:buClr>
              <a:buSzPct val="25000"/>
            </a:pPr>
            <a:endParaRPr lang="en-US" sz="800" dirty="0">
              <a:solidFill>
                <a:srgbClr val="595959"/>
              </a:solidFill>
              <a:latin typeface="Source Sans Pro"/>
              <a:ea typeface="Source Sans Pro"/>
              <a:cs typeface="Source Sans Pro"/>
              <a:sym typeface="Source Sans Pro"/>
            </a:endParaRPr>
          </a:p>
          <a:p>
            <a:pPr marL="224325" indent="-224325">
              <a:lnSpc>
                <a:spcPct val="80000"/>
              </a:lnSpc>
              <a:buSzPct val="25000"/>
            </a:pPr>
            <a:endParaRPr lang="en-US" sz="800" dirty="0">
              <a:solidFill>
                <a:schemeClr val="dk1"/>
              </a:solidFill>
              <a:latin typeface="Calibri"/>
              <a:ea typeface="Calibri"/>
              <a:cs typeface="Calibri"/>
              <a:sym typeface="Calibri"/>
            </a:endParaRPr>
          </a:p>
          <a:p>
            <a:pPr marL="224325" indent="-224325">
              <a:lnSpc>
                <a:spcPct val="80000"/>
              </a:lnSpc>
              <a:buClr>
                <a:schemeClr val="dk1"/>
              </a:buClr>
              <a:buSzPct val="100000"/>
            </a:pPr>
            <a:endParaRPr sz="800" dirty="0">
              <a:solidFill>
                <a:schemeClr val="dk1"/>
              </a:solidFill>
              <a:latin typeface="Calibri"/>
              <a:ea typeface="Calibri"/>
              <a:cs typeface="Calibri"/>
              <a:sym typeface="Calibri"/>
            </a:endParaRPr>
          </a:p>
          <a:p>
            <a:pPr marL="224325" indent="-224325">
              <a:lnSpc>
                <a:spcPct val="80000"/>
              </a:lnSpc>
              <a:buClr>
                <a:schemeClr val="dk1"/>
              </a:buClr>
              <a:buSzPct val="100000"/>
            </a:pPr>
            <a:endParaRPr sz="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45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self as a model in virtual environment </a:t>
            </a:r>
          </a:p>
          <a:p>
            <a:r>
              <a:rPr lang="en-US"/>
              <a:t>Flip grip video </a:t>
            </a:r>
          </a:p>
        </p:txBody>
      </p:sp>
      <p:sp>
        <p:nvSpPr>
          <p:cNvPr id="4" name="Slide Number Placeholder 3"/>
          <p:cNvSpPr>
            <a:spLocks noGrp="1"/>
          </p:cNvSpPr>
          <p:nvPr>
            <p:ph type="sldNum" sz="quarter" idx="5"/>
          </p:nvPr>
        </p:nvSpPr>
        <p:spPr/>
        <p:txBody>
          <a:bodyPr/>
          <a:lstStyle/>
          <a:p>
            <a:fld id="{6592011E-E492-6C42-95DF-54451D458775}" type="slidenum">
              <a:rPr lang="en-US" smtClean="0"/>
              <a:t>33</a:t>
            </a:fld>
            <a:endParaRPr lang="en-US"/>
          </a:p>
        </p:txBody>
      </p:sp>
    </p:spTree>
    <p:extLst>
      <p:ext uri="{BB962C8B-B14F-4D97-AF65-F5344CB8AC3E}">
        <p14:creationId xmlns:p14="http://schemas.microsoft.com/office/powerpoint/2010/main" val="1662257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35</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09409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409575" y="698500"/>
            <a:ext cx="6203950" cy="3490913"/>
          </a:xfrm>
          <a:ln/>
        </p:spPr>
      </p:sp>
      <p:sp>
        <p:nvSpPr>
          <p:cNvPr id="91139" name="Slide Number Placeholder 3"/>
          <p:cNvSpPr>
            <a:spLocks noGrp="1"/>
          </p:cNvSpPr>
          <p:nvPr>
            <p:ph type="sldNum" sz="quarter" idx="5"/>
          </p:nvPr>
        </p:nvSpPr>
        <p:spPr>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8E91393-7C62-4878-95C0-74998B02436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a:cs typeface="ＭＳ Ｐゴシック"/>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a:cs typeface="ＭＳ Ｐゴシック"/>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766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37</a:t>
            </a:fld>
            <a:endParaRPr lang="en-US"/>
          </a:p>
        </p:txBody>
      </p:sp>
    </p:spTree>
    <p:extLst>
      <p:ext uri="{BB962C8B-B14F-4D97-AF65-F5344CB8AC3E}">
        <p14:creationId xmlns:p14="http://schemas.microsoft.com/office/powerpoint/2010/main" val="1664797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b="0"/>
              <a:t>Regardless of instructional platform, </a:t>
            </a:r>
            <a:r>
              <a:rPr lang="en-US"/>
              <a:t>the principals of explicit instruction remain the same.</a:t>
            </a:r>
          </a:p>
          <a:p>
            <a:r>
              <a:rPr lang="en-US"/>
              <a:t>Explicitness is a way of teaching where the teacher:</a:t>
            </a:r>
          </a:p>
          <a:p>
            <a:pPr marL="171450" indent="-171450">
              <a:buFont typeface="Arial" panose="020B0604020202020204" pitchFamily="34" charset="0"/>
              <a:buChar char="•"/>
            </a:pPr>
            <a:r>
              <a:rPr lang="en-US" b="0"/>
              <a:t>Identifies an </a:t>
            </a:r>
            <a:r>
              <a:rPr lang="en-US" b="1"/>
              <a:t>important objective </a:t>
            </a:r>
            <a:r>
              <a:rPr lang="en-US" b="0"/>
              <a:t>and expectation for learning.</a:t>
            </a:r>
          </a:p>
          <a:p>
            <a:pPr marL="171450" indent="-171450">
              <a:buFont typeface="Arial" panose="020B0604020202020204" pitchFamily="34" charset="0"/>
              <a:buChar char="•"/>
            </a:pPr>
            <a:r>
              <a:rPr lang="en-US" b="0"/>
              <a:t>Explicitness, </a:t>
            </a:r>
            <a:r>
              <a:rPr lang="en-US" b="1"/>
              <a:t>specifies the learning outcome</a:t>
            </a:r>
            <a:r>
              <a:rPr lang="en-US" b="0"/>
              <a:t>. Here the teacher highlights important details for the concept or skill being learned.</a:t>
            </a:r>
          </a:p>
          <a:p>
            <a:pPr marL="171450" indent="-171450">
              <a:buFont typeface="Arial" panose="020B0604020202020204" pitchFamily="34" charset="0"/>
              <a:buChar char="•"/>
            </a:pPr>
            <a:r>
              <a:rPr lang="en-US" b="0"/>
              <a:t>Explicitness, </a:t>
            </a:r>
            <a:r>
              <a:rPr lang="en-US" b="1"/>
              <a:t>designs the structured experience</a:t>
            </a:r>
            <a:r>
              <a:rPr lang="en-US" b="0"/>
              <a:t>. Here the teacher provides systematic instruction which sequences its lessons to build one on another. </a:t>
            </a:r>
          </a:p>
          <a:p>
            <a:pPr marL="628650" lvl="1" indent="-171450">
              <a:buFont typeface="Arial" panose="020B0604020202020204" pitchFamily="34" charset="0"/>
              <a:buChar char="•"/>
            </a:pPr>
            <a:r>
              <a:rPr lang="en-US" b="0"/>
              <a:t>At times, the structured experience is achieved through scripted lessons. </a:t>
            </a:r>
          </a:p>
          <a:p>
            <a:pPr marL="171450" indent="-171450">
              <a:buFont typeface="Arial" panose="020B0604020202020204" pitchFamily="34" charset="0"/>
              <a:buChar char="•"/>
            </a:pPr>
            <a:r>
              <a:rPr lang="en-US" b="0"/>
              <a:t>Explicitness, </a:t>
            </a:r>
            <a:r>
              <a:rPr lang="en-US" b="1"/>
              <a:t>explains directly</a:t>
            </a:r>
            <a:r>
              <a:rPr lang="en-US" b="0"/>
              <a:t>. This means the teacher uses precise instructions with clear, direct language.</a:t>
            </a:r>
          </a:p>
          <a:p>
            <a:pPr marL="171450" indent="-171450">
              <a:buFont typeface="Arial" panose="020B0604020202020204" pitchFamily="34" charset="0"/>
              <a:buChar char="•"/>
            </a:pPr>
            <a:r>
              <a:rPr lang="en-US" b="0"/>
              <a:t>Explicitness </a:t>
            </a:r>
            <a:r>
              <a:rPr lang="en-US" b="1"/>
              <a:t>models the skill being taught</a:t>
            </a:r>
            <a:r>
              <a:rPr lang="en-US" b="0"/>
              <a:t>. The teacher demonstrates lessons through ‘I do’, ‘We do’, ‘You do’</a:t>
            </a:r>
          </a:p>
          <a:p>
            <a:pPr marL="171450" indent="-171450">
              <a:buFont typeface="Arial" panose="020B0604020202020204" pitchFamily="34" charset="0"/>
              <a:buChar char="•"/>
            </a:pPr>
            <a:r>
              <a:rPr lang="en-US" b="0"/>
              <a:t>Explicitness </a:t>
            </a:r>
            <a:r>
              <a:rPr lang="en-US" b="1"/>
              <a:t>provides scaffolded practice</a:t>
            </a:r>
            <a:r>
              <a:rPr lang="en-US" b="0"/>
              <a:t>. The teacher should provide students with opportunities to practice learned skills.</a:t>
            </a:r>
          </a:p>
          <a:p>
            <a:pPr marL="628650" lvl="1" indent="-171450">
              <a:buFont typeface="Arial" panose="020B0604020202020204" pitchFamily="34" charset="0"/>
              <a:buChar char="•"/>
            </a:pPr>
            <a:r>
              <a:rPr lang="en-US" b="0"/>
              <a:t>Scaffolded practice can include guided and independent practice to aid in the mastering of skills, tasks, and concepts.</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38</a:t>
            </a:fld>
            <a:endParaRPr lang="en-US"/>
          </a:p>
        </p:txBody>
      </p:sp>
    </p:spTree>
    <p:extLst>
      <p:ext uri="{BB962C8B-B14F-4D97-AF65-F5344CB8AC3E}">
        <p14:creationId xmlns:p14="http://schemas.microsoft.com/office/powerpoint/2010/main" val="1016369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39</a:t>
            </a:fld>
            <a:endParaRPr lang="en-US"/>
          </a:p>
        </p:txBody>
      </p:sp>
    </p:spTree>
    <p:extLst>
      <p:ext uri="{BB962C8B-B14F-4D97-AF65-F5344CB8AC3E}">
        <p14:creationId xmlns:p14="http://schemas.microsoft.com/office/powerpoint/2010/main" val="316452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CC356-F3FB-4EFF-8CC6-CE45B8A6F07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289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40</a:t>
            </a:fld>
            <a:endParaRPr lang="en-US"/>
          </a:p>
        </p:txBody>
      </p:sp>
    </p:spTree>
    <p:extLst>
      <p:ext uri="{BB962C8B-B14F-4D97-AF65-F5344CB8AC3E}">
        <p14:creationId xmlns:p14="http://schemas.microsoft.com/office/powerpoint/2010/main" val="2213430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1827709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3585622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854465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4052151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Calibri"/>
              <a:ea typeface="+mn-ea"/>
              <a:cs typeface="+mn-cs"/>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2717528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B2F31C0F-5825-4C82-9AF1-90FE85153E58}"/>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1AA7068B-7A5E-49EE-B084-B5B64857B918}"/>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 (added from Insert tab, Header &amp; Footer icon)</a:t>
            </a:r>
          </a:p>
        </p:txBody>
      </p:sp>
    </p:spTree>
    <p:extLst>
      <p:ext uri="{BB962C8B-B14F-4D97-AF65-F5344CB8AC3E}">
        <p14:creationId xmlns:p14="http://schemas.microsoft.com/office/powerpoint/2010/main" val="3979951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344035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223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504079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877879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914956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9</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40064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3085318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TextBox 10">
            <a:extLst>
              <a:ext uri="{FF2B5EF4-FFF2-40B4-BE49-F238E27FC236}">
                <a16:creationId xmlns:a16="http://schemas.microsoft.com/office/drawing/2014/main" id="{810334FC-84F6-4046-90B7-24ADEB3883A5}"/>
              </a:ext>
            </a:extLst>
          </p:cNvPr>
          <p:cNvSpPr txBox="1"/>
          <p:nvPr userDrawn="1"/>
        </p:nvSpPr>
        <p:spPr>
          <a:xfrm>
            <a:off x="530923" y="5858934"/>
            <a:ext cx="10874324" cy="1346735"/>
          </a:xfrm>
          <a:prstGeom prst="rect">
            <a:avLst/>
          </a:prstGeom>
          <a:noFill/>
        </p:spPr>
        <p:txBody>
          <a:bodyPr wrap="square" rtlCol="0">
            <a:noAutofit/>
          </a:bodyPr>
          <a:lstStyle/>
          <a:p>
            <a:pPr>
              <a:lnSpc>
                <a:spcPct val="175000"/>
              </a:lnSpc>
            </a:pPr>
            <a:r>
              <a:rPr lang="en-US" sz="2200"/>
              <a:t>1000 Thomas Jefferson St.,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
        <p:nvSpPr>
          <p:cNvPr id="7" name="TextBox 6">
            <a:extLst>
              <a:ext uri="{FF2B5EF4-FFF2-40B4-BE49-F238E27FC236}">
                <a16:creationId xmlns:a16="http://schemas.microsoft.com/office/drawing/2014/main" id="{26B4CD26-5B1F-47B5-B13C-A2ED653161B6}"/>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Tree>
    <p:extLst>
      <p:ext uri="{BB962C8B-B14F-4D97-AF65-F5344CB8AC3E}">
        <p14:creationId xmlns:p14="http://schemas.microsoft.com/office/powerpoint/2010/main" val="400836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320538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075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8/25/2020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8284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5636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8/25/2020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29339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8/25/2020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1852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06" r:id="rId13"/>
    <p:sldLayoutId id="2147483811" r:id="rId14"/>
    <p:sldLayoutId id="2147483810" r:id="rId15"/>
    <p:sldLayoutId id="2147483775" r:id="rId16"/>
    <p:sldLayoutId id="2147483816" r:id="rId17"/>
    <p:sldLayoutId id="2147483817" r:id="rId18"/>
    <p:sldLayoutId id="2147483818" r:id="rId19"/>
    <p:sldLayoutId id="2147483819" r:id="rId20"/>
    <p:sldLayoutId id="2147483820" r:id="rId21"/>
    <p:sldLayoutId id="2147483821" r:id="rId22"/>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intensiveintervention.org/sites/default/files/You-Me-Game_508.pdf" TargetMode="External"/><Relationship Id="rId7" Type="http://schemas.openxmlformats.org/officeDocument/2006/relationships/hyperlink" Target="https://intensiveintervention.org/sites/default/files/Intermittent_Reinforcement_508.pdf"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hyperlink" Target="https://intensiveintervention.org/sites/default/files/Yes-No_Chart_508.pdf" TargetMode="Externa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pbis.org/resource/guidance-on-adapting-check-in-check-out-cico-for-distance-learning" TargetMode="External"/><Relationship Id="rId2" Type="http://schemas.openxmlformats.org/officeDocument/2006/relationships/hyperlink" Target="https://mimtsstac.org/sites/default/files/Documents/Covid/Teams/00_Adapting_CICO_for_Distance_Learning.pdf" TargetMode="External"/><Relationship Id="rId1" Type="http://schemas.openxmlformats.org/officeDocument/2006/relationships/slideLayout" Target="../slideLayouts/slideLayout5.xml"/><Relationship Id="rId4" Type="http://schemas.openxmlformats.org/officeDocument/2006/relationships/hyperlink" Target="http://www.ci3t.or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6UNieqyoFQc&amp;feature=youtu.be"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7JPtXd27RL0" TargetMode="External"/><Relationship Id="rId2" Type="http://schemas.openxmlformats.org/officeDocument/2006/relationships/image" Target="../media/image44.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intensiveintervention.org/sites/default/files/Reinforcement_Strategies_508.pdf"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hyperlink" Target="https://www.pbisrewards.com/blog/pbis-incentives-distance-learning/"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hyperlink" Target="http://www.swis.org/"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intensiveintervention.org/" TargetMode="External"/><Relationship Id="rId1" Type="http://schemas.openxmlformats.org/officeDocument/2006/relationships/slideLayout" Target="../slideLayouts/slideLayout5.xml"/><Relationship Id="rId5" Type="http://schemas.openxmlformats.org/officeDocument/2006/relationships/image" Target="../media/image58.sv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2790" y="4180244"/>
            <a:ext cx="10515600" cy="553998"/>
          </a:xfrm>
        </p:spPr>
        <p:txBody>
          <a:bodyPr/>
          <a:lstStyle/>
          <a:p>
            <a:r>
              <a:rPr lang="en-US" sz="3600"/>
              <a:t>Don’t Socially Distance, Physically Distance! </a:t>
            </a:r>
          </a:p>
        </p:txBody>
      </p:sp>
      <p:sp>
        <p:nvSpPr>
          <p:cNvPr id="3" name="Subtitle 2"/>
          <p:cNvSpPr>
            <a:spLocks noGrp="1"/>
          </p:cNvSpPr>
          <p:nvPr>
            <p:ph type="subTitle" idx="1"/>
          </p:nvPr>
        </p:nvSpPr>
        <p:spPr>
          <a:xfrm>
            <a:off x="732790" y="5011457"/>
            <a:ext cx="10515600" cy="861774"/>
          </a:xfrm>
        </p:spPr>
        <p:txBody>
          <a:bodyPr/>
          <a:lstStyle/>
          <a:p>
            <a:r>
              <a:rPr lang="en-US" sz="2800"/>
              <a:t>How to Support Social-Behavioral Needs in Virtual, In-Person, and Hybrid Learning</a:t>
            </a:r>
          </a:p>
        </p:txBody>
      </p:sp>
      <p:sp>
        <p:nvSpPr>
          <p:cNvPr id="10" name="Text Placeholder 9"/>
          <p:cNvSpPr>
            <a:spLocks noGrp="1"/>
          </p:cNvSpPr>
          <p:nvPr>
            <p:ph type="body" sz="quarter" idx="14"/>
          </p:nvPr>
        </p:nvSpPr>
        <p:spPr>
          <a:xfrm>
            <a:off x="10387577" y="3716536"/>
            <a:ext cx="860813" cy="184666"/>
          </a:xfrm>
        </p:spPr>
        <p:txBody>
          <a:bodyPr/>
          <a:lstStyle/>
          <a:p>
            <a:r>
              <a:rPr lang="en-US"/>
              <a:t>August 2020</a:t>
            </a:r>
          </a:p>
        </p:txBody>
      </p:sp>
      <p:sp>
        <p:nvSpPr>
          <p:cNvPr id="6" name="Text Placeholder 5"/>
          <p:cNvSpPr>
            <a:spLocks noGrp="1"/>
          </p:cNvSpPr>
          <p:nvPr>
            <p:ph type="body" sz="quarter" idx="13"/>
          </p:nvPr>
        </p:nvSpPr>
        <p:spPr/>
        <p:txBody>
          <a:bodyPr/>
          <a:lstStyle/>
          <a:p>
            <a:pPr lvl="0"/>
            <a:r>
              <a:rPr lang="en-US"/>
              <a:t>Teri Marx, Ph.D. | Leanne Hawken, Ph.D. | Stacy Hirt, </a:t>
            </a:r>
            <a:r>
              <a:rPr lang="en-US" err="1"/>
              <a:t>Ed.S</a:t>
            </a:r>
            <a:r>
              <a:rPr lang="en-US"/>
              <a:t>.</a:t>
            </a:r>
          </a:p>
        </p:txBody>
      </p:sp>
    </p:spTree>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97D995-EBEE-46D1-8A9F-2020749B1493}"/>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10</a:t>
            </a:fld>
            <a:endParaRPr lang="en-US"/>
          </a:p>
        </p:txBody>
      </p:sp>
      <p:pic>
        <p:nvPicPr>
          <p:cNvPr id="3" name="Picture 2" descr="Kids in masks with sign saying please keep safe distance 6 feet. ">
            <a:extLst>
              <a:ext uri="{FF2B5EF4-FFF2-40B4-BE49-F238E27FC236}">
                <a16:creationId xmlns:a16="http://schemas.microsoft.com/office/drawing/2014/main" id="{58BDE5BC-0CF2-47BD-8D62-28D515F9E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902" y="0"/>
            <a:ext cx="3699992" cy="2616476"/>
          </a:xfrm>
          <a:prstGeom prst="rect">
            <a:avLst/>
          </a:prstGeom>
        </p:spPr>
      </p:pic>
      <p:pic>
        <p:nvPicPr>
          <p:cNvPr id="6" name="Picture 5" descr="sink with person washing their hands">
            <a:extLst>
              <a:ext uri="{FF2B5EF4-FFF2-40B4-BE49-F238E27FC236}">
                <a16:creationId xmlns:a16="http://schemas.microsoft.com/office/drawing/2014/main" id="{43DC96C8-F624-4776-8803-1ECC57C9E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431" y="3403978"/>
            <a:ext cx="3615267" cy="2410178"/>
          </a:xfrm>
          <a:prstGeom prst="rect">
            <a:avLst/>
          </a:prstGeom>
        </p:spPr>
      </p:pic>
      <p:pic>
        <p:nvPicPr>
          <p:cNvPr id="20" name="Picture 19" descr="Cover of PBIS document Creating a PBIS Behavior Teaching Matrix for Remote Instruction">
            <a:extLst>
              <a:ext uri="{FF2B5EF4-FFF2-40B4-BE49-F238E27FC236}">
                <a16:creationId xmlns:a16="http://schemas.microsoft.com/office/drawing/2014/main" id="{6B38DBB6-B81A-44AF-9FE4-72A9D995B2C1}"/>
              </a:ext>
            </a:extLst>
          </p:cNvPr>
          <p:cNvPicPr>
            <a:picLocks noChangeAspect="1"/>
          </p:cNvPicPr>
          <p:nvPr/>
        </p:nvPicPr>
        <p:blipFill>
          <a:blip r:embed="rId5"/>
          <a:stretch>
            <a:fillRect/>
          </a:stretch>
        </p:blipFill>
        <p:spPr>
          <a:xfrm>
            <a:off x="6025896" y="2248934"/>
            <a:ext cx="2910859" cy="3789947"/>
          </a:xfrm>
          <a:prstGeom prst="rect">
            <a:avLst/>
          </a:prstGeom>
        </p:spPr>
      </p:pic>
      <p:sp>
        <p:nvSpPr>
          <p:cNvPr id="10" name="Content Placeholder 9">
            <a:extLst>
              <a:ext uri="{FF2B5EF4-FFF2-40B4-BE49-F238E27FC236}">
                <a16:creationId xmlns:a16="http://schemas.microsoft.com/office/drawing/2014/main" id="{DD808ADE-F1F5-4555-AD95-CAEE22D96DB8}"/>
              </a:ext>
            </a:extLst>
          </p:cNvPr>
          <p:cNvSpPr>
            <a:spLocks noGrp="1"/>
          </p:cNvSpPr>
          <p:nvPr>
            <p:ph sz="quarter" idx="18"/>
          </p:nvPr>
        </p:nvSpPr>
        <p:spPr>
          <a:xfrm>
            <a:off x="457200" y="1371600"/>
            <a:ext cx="5568696" cy="4343400"/>
          </a:xfrm>
        </p:spPr>
        <p:txBody>
          <a:bodyPr>
            <a:normAutofit lnSpcReduction="10000"/>
          </a:bodyPr>
          <a:lstStyle/>
          <a:p>
            <a:pPr marL="0" indent="0">
              <a:buNone/>
            </a:pPr>
            <a:r>
              <a:rPr lang="en-US" b="1"/>
              <a:t>Consider the skills students will need in the learning environment and:</a:t>
            </a:r>
          </a:p>
          <a:p>
            <a:r>
              <a:rPr lang="en-US"/>
              <a:t>Review/Develop Schoolwide or </a:t>
            </a:r>
            <a:r>
              <a:rPr lang="en-US" err="1"/>
              <a:t>Classwide</a:t>
            </a:r>
            <a:r>
              <a:rPr lang="en-US"/>
              <a:t> Expectations</a:t>
            </a:r>
          </a:p>
          <a:p>
            <a:r>
              <a:rPr lang="en-US"/>
              <a:t>Review/Develop Teaching Matrices </a:t>
            </a:r>
          </a:p>
          <a:p>
            <a:r>
              <a:rPr lang="en-US"/>
              <a:t>Develop Mini-Lessons for Pre-Teaching Skills </a:t>
            </a:r>
          </a:p>
        </p:txBody>
      </p:sp>
      <p:sp>
        <p:nvSpPr>
          <p:cNvPr id="8" name="Title 7">
            <a:extLst>
              <a:ext uri="{FF2B5EF4-FFF2-40B4-BE49-F238E27FC236}">
                <a16:creationId xmlns:a16="http://schemas.microsoft.com/office/drawing/2014/main" id="{53916217-2F64-4622-86E0-187403546553}"/>
              </a:ext>
            </a:extLst>
          </p:cNvPr>
          <p:cNvSpPr>
            <a:spLocks noGrp="1"/>
          </p:cNvSpPr>
          <p:nvPr>
            <p:ph type="title"/>
          </p:nvPr>
        </p:nvSpPr>
        <p:spPr>
          <a:xfrm>
            <a:off x="457200" y="0"/>
            <a:ext cx="5638800" cy="1280160"/>
          </a:xfrm>
        </p:spPr>
        <p:txBody>
          <a:bodyPr anchor="ctr">
            <a:normAutofit/>
          </a:bodyPr>
          <a:lstStyle/>
          <a:p>
            <a:r>
              <a:rPr lang="en-US"/>
              <a:t>Plan for Success</a:t>
            </a:r>
          </a:p>
        </p:txBody>
      </p:sp>
    </p:spTree>
    <p:extLst>
      <p:ext uri="{BB962C8B-B14F-4D97-AF65-F5344CB8AC3E}">
        <p14:creationId xmlns:p14="http://schemas.microsoft.com/office/powerpoint/2010/main" val="1123785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CCF45B-679B-43CC-822F-77320B02334D}"/>
              </a:ext>
            </a:extLst>
          </p:cNvPr>
          <p:cNvSpPr>
            <a:spLocks noGrp="1"/>
          </p:cNvSpPr>
          <p:nvPr>
            <p:ph type="sldNum" sz="quarter" idx="20"/>
          </p:nvPr>
        </p:nvSpPr>
        <p:spPr/>
        <p:txBody>
          <a:bodyPr/>
          <a:lstStyle/>
          <a:p>
            <a:fld id="{99A20822-4A49-4D36-86E3-300BA48D3F00}" type="slidenum">
              <a:rPr lang="en-US" smtClean="0"/>
              <a:pPr/>
              <a:t>11</a:t>
            </a:fld>
            <a:endParaRPr lang="en-US"/>
          </a:p>
        </p:txBody>
      </p:sp>
      <p:pic>
        <p:nvPicPr>
          <p:cNvPr id="1026" name="Picture 2" descr="Example of a virtual teaching matrix with expectations across settings (entering class, teacher-led whole group instruction, one-on-one instruction, small-group activities) across three domains (safe, respectful, responsible). ">
            <a:extLst>
              <a:ext uri="{FF2B5EF4-FFF2-40B4-BE49-F238E27FC236}">
                <a16:creationId xmlns:a16="http://schemas.microsoft.com/office/drawing/2014/main" id="{86D6F858-D546-4CA9-88B5-2FAEDD495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24553"/>
            <a:ext cx="6445143" cy="4467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Image of a sign with school's expectations for video conferencing across their BRAVE domains (Bulldog Best, Responsibility, Actions, Voices, Engagement) ">
            <a:extLst>
              <a:ext uri="{FF2B5EF4-FFF2-40B4-BE49-F238E27FC236}">
                <a16:creationId xmlns:a16="http://schemas.microsoft.com/office/drawing/2014/main" id="{FA7E7BFF-0B3C-4120-8252-72479CC76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413" y="1355633"/>
            <a:ext cx="3122923" cy="4605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967DCA-82BC-4BC7-9AFA-D5CD0BF34200}"/>
              </a:ext>
            </a:extLst>
          </p:cNvPr>
          <p:cNvSpPr>
            <a:spLocks noGrp="1"/>
          </p:cNvSpPr>
          <p:nvPr>
            <p:ph type="title"/>
          </p:nvPr>
        </p:nvSpPr>
        <p:spPr/>
        <p:txBody>
          <a:bodyPr/>
          <a:lstStyle/>
          <a:p>
            <a:r>
              <a:rPr lang="en-US"/>
              <a:t>Example Matrices</a:t>
            </a:r>
          </a:p>
        </p:txBody>
      </p:sp>
      <p:sp>
        <p:nvSpPr>
          <p:cNvPr id="7" name="Arrow: Down 6">
            <a:extLst>
              <a:ext uri="{FF2B5EF4-FFF2-40B4-BE49-F238E27FC236}">
                <a16:creationId xmlns:a16="http://schemas.microsoft.com/office/drawing/2014/main" id="{4F2E3AA0-D53D-4521-9743-4E7DD6CF3BEE}"/>
              </a:ext>
              <a:ext uri="{C183D7F6-B498-43B3-948B-1728B52AA6E4}">
                <adec:decorative xmlns:adec="http://schemas.microsoft.com/office/drawing/2017/decorative" val="1"/>
              </a:ext>
            </a:extLst>
          </p:cNvPr>
          <p:cNvSpPr/>
          <p:nvPr/>
        </p:nvSpPr>
        <p:spPr>
          <a:xfrm>
            <a:off x="120314" y="2141623"/>
            <a:ext cx="601579" cy="2129589"/>
          </a:xfrm>
          <a:prstGeom prst="down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2"/>
                </a:solidFill>
              </a:rPr>
              <a:t>Expectations</a:t>
            </a:r>
          </a:p>
        </p:txBody>
      </p:sp>
      <p:sp>
        <p:nvSpPr>
          <p:cNvPr id="10" name="Arrow: Down 9">
            <a:extLst>
              <a:ext uri="{FF2B5EF4-FFF2-40B4-BE49-F238E27FC236}">
                <a16:creationId xmlns:a16="http://schemas.microsoft.com/office/drawing/2014/main" id="{2FDE4FA0-76A2-4C86-850C-514BC9520BFF}"/>
              </a:ext>
              <a:ext uri="{C183D7F6-B498-43B3-948B-1728B52AA6E4}">
                <adec:decorative xmlns:adec="http://schemas.microsoft.com/office/drawing/2017/decorative" val="1"/>
              </a:ext>
            </a:extLst>
          </p:cNvPr>
          <p:cNvSpPr/>
          <p:nvPr/>
        </p:nvSpPr>
        <p:spPr>
          <a:xfrm rot="16200000">
            <a:off x="1485898" y="287562"/>
            <a:ext cx="601579" cy="2129589"/>
          </a:xfrm>
          <a:prstGeom prst="down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2"/>
                </a:solidFill>
              </a:rPr>
              <a:t>Settings</a:t>
            </a:r>
          </a:p>
        </p:txBody>
      </p:sp>
    </p:spTree>
    <p:extLst>
      <p:ext uri="{BB962C8B-B14F-4D97-AF65-F5344CB8AC3E}">
        <p14:creationId xmlns:p14="http://schemas.microsoft.com/office/powerpoint/2010/main" val="3848684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4F744C-A0DD-4944-A919-9D3C9E4158F9}"/>
              </a:ext>
            </a:extLst>
          </p:cNvPr>
          <p:cNvSpPr>
            <a:spLocks noGrp="1"/>
          </p:cNvSpPr>
          <p:nvPr>
            <p:ph type="sldNum" sz="quarter" idx="12"/>
          </p:nvPr>
        </p:nvSpPr>
        <p:spPr/>
        <p:txBody>
          <a:bodyPr/>
          <a:lstStyle/>
          <a:p>
            <a:fld id="{99A20822-4A49-4D36-86E3-300BA48D3F00}" type="slidenum">
              <a:rPr lang="en-US" smtClean="0"/>
              <a:pPr/>
              <a:t>12</a:t>
            </a:fld>
            <a:endParaRPr lang="en-US"/>
          </a:p>
        </p:txBody>
      </p:sp>
      <p:pic>
        <p:nvPicPr>
          <p:cNvPr id="6" name="Picture 5" descr="Image of cover: https://intensiveintervention.org/sites/default/files/You-Me-Game_508.pdf">
            <a:hlinkClick r:id="rId3"/>
            <a:extLst>
              <a:ext uri="{FF2B5EF4-FFF2-40B4-BE49-F238E27FC236}">
                <a16:creationId xmlns:a16="http://schemas.microsoft.com/office/drawing/2014/main" id="{CF85EF34-A887-4949-A611-3D4A2225BBA5}"/>
              </a:ext>
            </a:extLst>
          </p:cNvPr>
          <p:cNvPicPr>
            <a:picLocks noChangeAspect="1"/>
          </p:cNvPicPr>
          <p:nvPr/>
        </p:nvPicPr>
        <p:blipFill>
          <a:blip r:embed="rId4"/>
          <a:stretch>
            <a:fillRect/>
          </a:stretch>
        </p:blipFill>
        <p:spPr>
          <a:xfrm>
            <a:off x="201948" y="213360"/>
            <a:ext cx="3328855" cy="4434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age of resource: https://intensiveintervention.org/sites/default/files/Yes-No_Chart_508.pdf">
            <a:hlinkClick r:id="rId5"/>
            <a:extLst>
              <a:ext uri="{FF2B5EF4-FFF2-40B4-BE49-F238E27FC236}">
                <a16:creationId xmlns:a16="http://schemas.microsoft.com/office/drawing/2014/main" id="{61598333-6D50-4068-AF7F-DA580350F88D}"/>
              </a:ext>
            </a:extLst>
          </p:cNvPr>
          <p:cNvPicPr>
            <a:picLocks noChangeAspect="1"/>
          </p:cNvPicPr>
          <p:nvPr/>
        </p:nvPicPr>
        <p:blipFill>
          <a:blip r:embed="rId6"/>
          <a:stretch>
            <a:fillRect/>
          </a:stretch>
        </p:blipFill>
        <p:spPr>
          <a:xfrm>
            <a:off x="830097" y="914400"/>
            <a:ext cx="3320614" cy="4434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 of resource: https://intensiveintervention.org/sites/default/files/Intermittent_Reinforcement_508.pdf">
            <a:hlinkClick r:id="rId7"/>
            <a:extLst>
              <a:ext uri="{FF2B5EF4-FFF2-40B4-BE49-F238E27FC236}">
                <a16:creationId xmlns:a16="http://schemas.microsoft.com/office/drawing/2014/main" id="{44EC8B03-A1A3-4557-9A88-C619421BA1D8}"/>
              </a:ext>
            </a:extLst>
          </p:cNvPr>
          <p:cNvPicPr>
            <a:picLocks noChangeAspect="1"/>
          </p:cNvPicPr>
          <p:nvPr/>
        </p:nvPicPr>
        <p:blipFill>
          <a:blip r:embed="rId8"/>
          <a:stretch>
            <a:fillRect/>
          </a:stretch>
        </p:blipFill>
        <p:spPr>
          <a:xfrm>
            <a:off x="1490060" y="1653540"/>
            <a:ext cx="3338525" cy="4434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ontent Placeholder 10">
            <a:extLst>
              <a:ext uri="{FF2B5EF4-FFF2-40B4-BE49-F238E27FC236}">
                <a16:creationId xmlns:a16="http://schemas.microsoft.com/office/drawing/2014/main" id="{4AE12C76-6D85-4E51-A301-3012F5A1DD5B}"/>
              </a:ext>
            </a:extLst>
          </p:cNvPr>
          <p:cNvSpPr>
            <a:spLocks noGrp="1"/>
          </p:cNvSpPr>
          <p:nvPr>
            <p:ph sz="quarter" idx="15"/>
          </p:nvPr>
        </p:nvSpPr>
        <p:spPr/>
        <p:txBody>
          <a:bodyPr>
            <a:normAutofit lnSpcReduction="10000"/>
          </a:bodyPr>
          <a:lstStyle/>
          <a:p>
            <a:r>
              <a:rPr lang="en-US" b="1"/>
              <a:t>Use for skills such as: </a:t>
            </a:r>
          </a:p>
          <a:p>
            <a:pPr marL="457200" indent="-457200">
              <a:buFont typeface="Arial" panose="020B0604020202020204" pitchFamily="34" charset="0"/>
              <a:buChar char="•"/>
            </a:pPr>
            <a:r>
              <a:rPr lang="en-US"/>
              <a:t>Mask wearing</a:t>
            </a:r>
          </a:p>
          <a:p>
            <a:pPr marL="457200" indent="-457200">
              <a:buFont typeface="Arial" panose="020B0604020202020204" pitchFamily="34" charset="0"/>
              <a:buChar char="•"/>
            </a:pPr>
            <a:r>
              <a:rPr lang="en-US"/>
              <a:t>Maintaining physical distance</a:t>
            </a:r>
          </a:p>
          <a:p>
            <a:pPr marL="457200" indent="-457200">
              <a:buFont typeface="Arial" panose="020B0604020202020204" pitchFamily="34" charset="0"/>
              <a:buChar char="•"/>
            </a:pPr>
            <a:r>
              <a:rPr lang="en-US"/>
              <a:t>Using “chat” appropriately</a:t>
            </a:r>
          </a:p>
          <a:p>
            <a:pPr marL="457200" indent="-457200">
              <a:buFont typeface="Arial" panose="020B0604020202020204" pitchFamily="34" charset="0"/>
              <a:buChar char="•"/>
            </a:pPr>
            <a:r>
              <a:rPr lang="en-US"/>
              <a:t>Viewing asynchronous videos</a:t>
            </a:r>
          </a:p>
          <a:p>
            <a:pPr marL="457200" indent="-457200">
              <a:buFont typeface="Arial" panose="020B0604020202020204" pitchFamily="34" charset="0"/>
              <a:buChar char="•"/>
            </a:pPr>
            <a:r>
              <a:rPr lang="en-US"/>
              <a:t>Participating in discussions/discussion boards</a:t>
            </a:r>
          </a:p>
        </p:txBody>
      </p:sp>
      <p:sp>
        <p:nvSpPr>
          <p:cNvPr id="2" name="Title 1">
            <a:extLst>
              <a:ext uri="{FF2B5EF4-FFF2-40B4-BE49-F238E27FC236}">
                <a16:creationId xmlns:a16="http://schemas.microsoft.com/office/drawing/2014/main" id="{F6A9E79A-6F7A-4672-9102-031A60B11B81}"/>
              </a:ext>
            </a:extLst>
          </p:cNvPr>
          <p:cNvSpPr>
            <a:spLocks noGrp="1"/>
          </p:cNvSpPr>
          <p:nvPr>
            <p:ph type="title"/>
          </p:nvPr>
        </p:nvSpPr>
        <p:spPr>
          <a:xfrm>
            <a:off x="5973968" y="0"/>
            <a:ext cx="5759308" cy="1280160"/>
          </a:xfrm>
        </p:spPr>
        <p:txBody>
          <a:bodyPr/>
          <a:lstStyle/>
          <a:p>
            <a:r>
              <a:rPr lang="en-US"/>
              <a:t>Group Contingencies</a:t>
            </a:r>
          </a:p>
        </p:txBody>
      </p:sp>
    </p:spTree>
    <p:extLst>
      <p:ext uri="{BB962C8B-B14F-4D97-AF65-F5344CB8AC3E}">
        <p14:creationId xmlns:p14="http://schemas.microsoft.com/office/powerpoint/2010/main" val="2551760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969B-FC1E-4771-9F8C-3E267E2A8AEE}"/>
              </a:ext>
            </a:extLst>
          </p:cNvPr>
          <p:cNvSpPr>
            <a:spLocks noGrp="1"/>
          </p:cNvSpPr>
          <p:nvPr>
            <p:ph type="title"/>
          </p:nvPr>
        </p:nvSpPr>
        <p:spPr/>
        <p:txBody>
          <a:bodyPr/>
          <a:lstStyle/>
          <a:p>
            <a:r>
              <a:rPr lang="en-US"/>
              <a:t>Engagement Matters!</a:t>
            </a:r>
          </a:p>
        </p:txBody>
      </p:sp>
      <p:sp>
        <p:nvSpPr>
          <p:cNvPr id="5" name="Slide Number Placeholder 4">
            <a:extLst>
              <a:ext uri="{FF2B5EF4-FFF2-40B4-BE49-F238E27FC236}">
                <a16:creationId xmlns:a16="http://schemas.microsoft.com/office/drawing/2014/main" id="{6E4EA2AA-AA7A-4D19-A02C-8FE3EC99CF2D}"/>
              </a:ext>
            </a:extLst>
          </p:cNvPr>
          <p:cNvSpPr>
            <a:spLocks noGrp="1"/>
          </p:cNvSpPr>
          <p:nvPr>
            <p:ph type="sldNum" sz="quarter" idx="14"/>
          </p:nvPr>
        </p:nvSpPr>
        <p:spPr/>
        <p:txBody>
          <a:bodyPr/>
          <a:lstStyle/>
          <a:p>
            <a:fld id="{99A20822-4A49-4D36-86E3-300BA48D3F00}" type="slidenum">
              <a:rPr lang="en-US" smtClean="0"/>
              <a:pPr/>
              <a:t>13</a:t>
            </a:fld>
            <a:endParaRPr lang="en-US"/>
          </a:p>
        </p:txBody>
      </p:sp>
      <p:graphicFrame>
        <p:nvGraphicFramePr>
          <p:cNvPr id="6" name="Table 5">
            <a:extLst>
              <a:ext uri="{FF2B5EF4-FFF2-40B4-BE49-F238E27FC236}">
                <a16:creationId xmlns:a16="http://schemas.microsoft.com/office/drawing/2014/main" id="{33880A47-43C8-41FD-9421-C9C1AD3B7475}"/>
              </a:ext>
            </a:extLst>
          </p:cNvPr>
          <p:cNvGraphicFramePr>
            <a:graphicFrameLocks noGrp="1"/>
          </p:cNvGraphicFramePr>
          <p:nvPr>
            <p:extLst>
              <p:ext uri="{D42A27DB-BD31-4B8C-83A1-F6EECF244321}">
                <p14:modId xmlns:p14="http://schemas.microsoft.com/office/powerpoint/2010/main" val="453505296"/>
              </p:ext>
            </p:extLst>
          </p:nvPr>
        </p:nvGraphicFramePr>
        <p:xfrm>
          <a:off x="615819" y="1211580"/>
          <a:ext cx="11276075" cy="4763056"/>
        </p:xfrm>
        <a:graphic>
          <a:graphicData uri="http://schemas.openxmlformats.org/drawingml/2006/table">
            <a:tbl>
              <a:tblPr firstRow="1">
                <a:tableStyleId>{0E3FDE45-AF77-4B5C-9715-49D594BDF05E}</a:tableStyleId>
              </a:tblPr>
              <a:tblGrid>
                <a:gridCol w="2471791">
                  <a:extLst>
                    <a:ext uri="{9D8B030D-6E8A-4147-A177-3AD203B41FA5}">
                      <a16:colId xmlns:a16="http://schemas.microsoft.com/office/drawing/2014/main" val="2673869323"/>
                    </a:ext>
                  </a:extLst>
                </a:gridCol>
                <a:gridCol w="4402142">
                  <a:extLst>
                    <a:ext uri="{9D8B030D-6E8A-4147-A177-3AD203B41FA5}">
                      <a16:colId xmlns:a16="http://schemas.microsoft.com/office/drawing/2014/main" val="4133688267"/>
                    </a:ext>
                  </a:extLst>
                </a:gridCol>
                <a:gridCol w="4402142">
                  <a:extLst>
                    <a:ext uri="{9D8B030D-6E8A-4147-A177-3AD203B41FA5}">
                      <a16:colId xmlns:a16="http://schemas.microsoft.com/office/drawing/2014/main" val="924292493"/>
                    </a:ext>
                  </a:extLst>
                </a:gridCol>
              </a:tblGrid>
              <a:tr h="383970">
                <a:tc>
                  <a:txBody>
                    <a:bodyPr/>
                    <a:lstStyle/>
                    <a:p>
                      <a:pPr algn="l" fontAlgn="auto"/>
                      <a:r>
                        <a:rPr lang="en-US" sz="2000">
                          <a:effectLst/>
                        </a:rPr>
                        <a:t>​</a:t>
                      </a:r>
                      <a:endParaRPr lang="en-US" sz="2000" b="1" i="0">
                        <a:solidFill>
                          <a:srgbClr val="FFFFFF"/>
                        </a:solidFill>
                        <a:effectLst/>
                        <a:latin typeface="Gill Sans MT" panose="020B0502020104020203" pitchFamily="34" charset="0"/>
                      </a:endParaRPr>
                    </a:p>
                  </a:txBody>
                  <a:tcPr/>
                </a:tc>
                <a:tc>
                  <a:txBody>
                    <a:bodyPr/>
                    <a:lstStyle/>
                    <a:p>
                      <a:pPr algn="l" fontAlgn="base"/>
                      <a:r>
                        <a:rPr lang="en-US" sz="2000" b="1">
                          <a:effectLst/>
                        </a:rPr>
                        <a:t>Synchronous​</a:t>
                      </a:r>
                      <a:endParaRPr lang="en-US" sz="1400" b="1" i="0">
                        <a:solidFill>
                          <a:srgbClr val="FFFFFF"/>
                        </a:solidFill>
                        <a:effectLst/>
                      </a:endParaRPr>
                    </a:p>
                  </a:txBody>
                  <a:tcPr/>
                </a:tc>
                <a:tc>
                  <a:txBody>
                    <a:bodyPr/>
                    <a:lstStyle/>
                    <a:p>
                      <a:pPr algn="l" fontAlgn="base"/>
                      <a:r>
                        <a:rPr lang="en-US" sz="2000" b="1">
                          <a:effectLst/>
                        </a:rPr>
                        <a:t>Asynchronous​</a:t>
                      </a:r>
                      <a:endParaRPr lang="en-US" sz="1400" b="1" i="0">
                        <a:solidFill>
                          <a:srgbClr val="FFFFFF"/>
                        </a:solidFill>
                        <a:effectLst/>
                      </a:endParaRPr>
                    </a:p>
                  </a:txBody>
                  <a:tcPr/>
                </a:tc>
                <a:extLst>
                  <a:ext uri="{0D108BD9-81ED-4DB2-BD59-A6C34878D82A}">
                    <a16:rowId xmlns:a16="http://schemas.microsoft.com/office/drawing/2014/main" val="2137771793"/>
                  </a:ext>
                </a:extLst>
              </a:tr>
              <a:tr h="919929">
                <a:tc>
                  <a:txBody>
                    <a:bodyPr/>
                    <a:lstStyle/>
                    <a:p>
                      <a:pPr algn="l" fontAlgn="base"/>
                      <a:r>
                        <a:rPr lang="en-US" sz="2000" b="1">
                          <a:effectLst/>
                        </a:rPr>
                        <a:t>Content Delivery​</a:t>
                      </a:r>
                      <a:endParaRPr lang="en-US" sz="1400" b="1">
                        <a:effectLst/>
                      </a:endParaRPr>
                    </a:p>
                    <a:p>
                      <a:pPr algn="l" fontAlgn="base"/>
                      <a:r>
                        <a:rPr lang="en-US" sz="2000" b="1">
                          <a:effectLst/>
                        </a:rPr>
                        <a:t>​</a:t>
                      </a:r>
                      <a:endParaRPr lang="en-US" sz="1400" b="1" i="0">
                        <a:solidFill>
                          <a:srgbClr val="000000"/>
                        </a:solidFill>
                        <a:effectLst/>
                      </a:endParaRPr>
                    </a:p>
                  </a:txBody>
                  <a:tcPr/>
                </a:tc>
                <a:tc>
                  <a:txBody>
                    <a:bodyPr/>
                    <a:lstStyle/>
                    <a:p>
                      <a:pPr algn="l" fontAlgn="base">
                        <a:buFont typeface="Arial" panose="020B0604020202020204" pitchFamily="34" charset="0"/>
                        <a:buChar char="•"/>
                      </a:pPr>
                      <a:r>
                        <a:rPr lang="en-US" sz="1800">
                          <a:effectLst/>
                        </a:rPr>
                        <a:t>Live instruction ​</a:t>
                      </a:r>
                      <a:endParaRPr lang="en-US" sz="1400">
                        <a:effectLst/>
                      </a:endParaRPr>
                    </a:p>
                    <a:p>
                      <a:pPr algn="l" fontAlgn="base">
                        <a:buFont typeface="Arial" panose="020B0604020202020204" pitchFamily="34" charset="0"/>
                        <a:buChar char="•"/>
                      </a:pPr>
                      <a:r>
                        <a:rPr lang="en-US" sz="1800">
                          <a:effectLst/>
                        </a:rPr>
                        <a:t>Pre-record instruction followed by a live session​</a:t>
                      </a:r>
                      <a:endParaRPr lang="en-US" sz="1400" b="0" i="0">
                        <a:solidFill>
                          <a:srgbClr val="000000"/>
                        </a:solidFill>
                        <a:effectLst/>
                        <a:latin typeface="Arial" panose="020B0604020202020204" pitchFamily="34" charset="0"/>
                      </a:endParaRPr>
                    </a:p>
                  </a:txBody>
                  <a:tcPr/>
                </a:tc>
                <a:tc>
                  <a:txBody>
                    <a:bodyPr/>
                    <a:lstStyle/>
                    <a:p>
                      <a:pPr algn="l" fontAlgn="base">
                        <a:buFont typeface="Arial" panose="020B0604020202020204" pitchFamily="34" charset="0"/>
                        <a:buChar char="•"/>
                      </a:pPr>
                      <a:r>
                        <a:rPr lang="en-US" sz="1800">
                          <a:effectLst/>
                        </a:rPr>
                        <a:t>Pre-record instruction​</a:t>
                      </a:r>
                      <a:endParaRPr lang="en-US" sz="1400">
                        <a:effectLst/>
                      </a:endParaRPr>
                    </a:p>
                    <a:p>
                      <a:pPr algn="l" fontAlgn="base">
                        <a:buFont typeface="Arial" panose="020B0604020202020204" pitchFamily="34" charset="0"/>
                        <a:buChar char="•"/>
                      </a:pPr>
                      <a:r>
                        <a:rPr lang="en-US" sz="1800">
                          <a:effectLst/>
                        </a:rPr>
                        <a:t>Sequence content in a learning management system ​</a:t>
                      </a:r>
                      <a:endParaRPr lang="en-US" sz="1400" b="0" i="0">
                        <a:solidFill>
                          <a:srgbClr val="000000"/>
                        </a:solidFill>
                        <a:effectLst/>
                        <a:latin typeface="Arial" panose="020B0604020202020204" pitchFamily="34" charset="0"/>
                      </a:endParaRPr>
                    </a:p>
                  </a:txBody>
                  <a:tcPr/>
                </a:tc>
                <a:extLst>
                  <a:ext uri="{0D108BD9-81ED-4DB2-BD59-A6C34878D82A}">
                    <a16:rowId xmlns:a16="http://schemas.microsoft.com/office/drawing/2014/main" val="3553031448"/>
                  </a:ext>
                </a:extLst>
              </a:tr>
              <a:tr h="1375894">
                <a:tc>
                  <a:txBody>
                    <a:bodyPr/>
                    <a:lstStyle/>
                    <a:p>
                      <a:pPr algn="l" fontAlgn="base"/>
                      <a:r>
                        <a:rPr lang="en-US" sz="2000" b="1">
                          <a:effectLst/>
                        </a:rPr>
                        <a:t>Responding to Questions​</a:t>
                      </a:r>
                      <a:endParaRPr lang="en-US" sz="1400" b="1" i="0">
                        <a:solidFill>
                          <a:srgbClr val="000000"/>
                        </a:solidFill>
                        <a:effectLst/>
                      </a:endParaRPr>
                    </a:p>
                  </a:txBody>
                  <a:tcPr/>
                </a:tc>
                <a:tc>
                  <a:txBody>
                    <a:bodyPr/>
                    <a:lstStyle/>
                    <a:p>
                      <a:pPr algn="l" fontAlgn="base">
                        <a:buFont typeface="Arial" panose="020B0604020202020204" pitchFamily="34" charset="0"/>
                        <a:buChar char="•"/>
                      </a:pPr>
                      <a:r>
                        <a:rPr lang="en-US" sz="1800">
                          <a:effectLst/>
                        </a:rPr>
                        <a:t>Chat box​</a:t>
                      </a:r>
                      <a:endParaRPr lang="en-US" sz="1400">
                        <a:effectLst/>
                      </a:endParaRPr>
                    </a:p>
                    <a:p>
                      <a:pPr algn="l" fontAlgn="base">
                        <a:buFont typeface="Arial" panose="020B0604020202020204" pitchFamily="34" charset="0"/>
                        <a:buChar char="•"/>
                      </a:pPr>
                      <a:r>
                        <a:rPr lang="en-US" sz="1800">
                          <a:effectLst/>
                        </a:rPr>
                        <a:t>Hold up a solution or work sample to the camera​</a:t>
                      </a:r>
                      <a:endParaRPr lang="en-US" sz="1400">
                        <a:effectLst/>
                      </a:endParaRPr>
                    </a:p>
                    <a:p>
                      <a:pPr algn="l" fontAlgn="base">
                        <a:buFont typeface="Arial" panose="020B0604020202020204" pitchFamily="34" charset="0"/>
                        <a:buChar char="•"/>
                      </a:pPr>
                      <a:r>
                        <a:rPr lang="en-US" sz="1800">
                          <a:effectLst/>
                        </a:rPr>
                        <a:t>Give a hand signal (e.g., thumbs up)​</a:t>
                      </a:r>
                      <a:endParaRPr lang="en-US" sz="1400" b="0" i="0">
                        <a:solidFill>
                          <a:srgbClr val="000000"/>
                        </a:solidFill>
                        <a:effectLst/>
                        <a:latin typeface="Arial" panose="020B0604020202020204" pitchFamily="34" charset="0"/>
                      </a:endParaRPr>
                    </a:p>
                  </a:txBody>
                  <a:tcPr/>
                </a:tc>
                <a:tc>
                  <a:txBody>
                    <a:bodyPr/>
                    <a:lstStyle/>
                    <a:p>
                      <a:pPr algn="l" fontAlgn="base">
                        <a:buFont typeface="Arial" panose="020B0604020202020204" pitchFamily="34" charset="0"/>
                        <a:buChar char="•"/>
                      </a:pPr>
                      <a:r>
                        <a:rPr lang="en-US" sz="1800">
                          <a:effectLst/>
                        </a:rPr>
                        <a:t>Use discussion forums that allow students to respond via: ​</a:t>
                      </a:r>
                      <a:endParaRPr lang="en-US" sz="1400">
                        <a:effectLst/>
                      </a:endParaRPr>
                    </a:p>
                    <a:p>
                      <a:pPr algn="l" fontAlgn="base">
                        <a:buFont typeface="Arial" panose="020B0604020202020204" pitchFamily="34" charset="0"/>
                        <a:buChar char="•"/>
                      </a:pPr>
                      <a:r>
                        <a:rPr lang="en-US" sz="1800">
                          <a:effectLst/>
                        </a:rPr>
                        <a:t>Text response​</a:t>
                      </a:r>
                      <a:endParaRPr lang="en-US" sz="1400">
                        <a:effectLst/>
                      </a:endParaRPr>
                    </a:p>
                    <a:p>
                      <a:pPr algn="l" fontAlgn="base">
                        <a:buFont typeface="Arial" panose="020B0604020202020204" pitchFamily="34" charset="0"/>
                        <a:buChar char="•"/>
                      </a:pPr>
                      <a:r>
                        <a:rPr lang="en-US" sz="1800">
                          <a:effectLst/>
                        </a:rPr>
                        <a:t>Video response​</a:t>
                      </a:r>
                      <a:endParaRPr lang="en-US" sz="1400">
                        <a:effectLst/>
                      </a:endParaRPr>
                    </a:p>
                    <a:p>
                      <a:pPr algn="l" fontAlgn="base">
                        <a:buFont typeface="Arial" panose="020B0604020202020204" pitchFamily="34" charset="0"/>
                        <a:buChar char="•"/>
                      </a:pPr>
                      <a:r>
                        <a:rPr lang="en-US" sz="1800">
                          <a:effectLst/>
                        </a:rPr>
                        <a:t>Image/picture response​</a:t>
                      </a:r>
                      <a:endParaRPr lang="en-US" sz="1400" b="0" i="0">
                        <a:solidFill>
                          <a:srgbClr val="000000"/>
                        </a:solidFill>
                        <a:effectLst/>
                        <a:latin typeface="Arial" panose="020B0604020202020204" pitchFamily="34" charset="0"/>
                      </a:endParaRPr>
                    </a:p>
                  </a:txBody>
                  <a:tcPr/>
                </a:tc>
                <a:extLst>
                  <a:ext uri="{0D108BD9-81ED-4DB2-BD59-A6C34878D82A}">
                    <a16:rowId xmlns:a16="http://schemas.microsoft.com/office/drawing/2014/main" val="2224399483"/>
                  </a:ext>
                </a:extLst>
              </a:tr>
              <a:tr h="1119914">
                <a:tc>
                  <a:txBody>
                    <a:bodyPr/>
                    <a:lstStyle/>
                    <a:p>
                      <a:pPr algn="l" fontAlgn="base"/>
                      <a:r>
                        <a:rPr lang="en-US" sz="2000" b="1">
                          <a:effectLst/>
                        </a:rPr>
                        <a:t>Peer Interactions​</a:t>
                      </a:r>
                      <a:endParaRPr lang="en-US" sz="1400" b="1" i="0">
                        <a:solidFill>
                          <a:srgbClr val="000000"/>
                        </a:solidFill>
                        <a:effectLst/>
                      </a:endParaRPr>
                    </a:p>
                  </a:txBody>
                  <a:tcPr/>
                </a:tc>
                <a:tc>
                  <a:txBody>
                    <a:bodyPr/>
                    <a:lstStyle/>
                    <a:p>
                      <a:pPr algn="l" fontAlgn="base">
                        <a:buFont typeface="Arial" panose="020B0604020202020204" pitchFamily="34" charset="0"/>
                        <a:buChar char="•"/>
                      </a:pPr>
                      <a:r>
                        <a:rPr lang="en-US" sz="1800">
                          <a:effectLst/>
                        </a:rPr>
                        <a:t>Use breakout rooms​</a:t>
                      </a:r>
                      <a:endParaRPr lang="en-US" sz="1400">
                        <a:effectLst/>
                      </a:endParaRPr>
                    </a:p>
                    <a:p>
                      <a:pPr algn="l" fontAlgn="base">
                        <a:buFont typeface="Arial" panose="020B0604020202020204" pitchFamily="34" charset="0"/>
                        <a:buChar char="•"/>
                      </a:pPr>
                      <a:r>
                        <a:rPr lang="en-US" sz="1800">
                          <a:effectLst/>
                        </a:rPr>
                        <a:t>Create a shared document for peer workgroups ​</a:t>
                      </a:r>
                      <a:endParaRPr lang="en-US" sz="1400" b="0" i="0">
                        <a:solidFill>
                          <a:srgbClr val="000000"/>
                        </a:solidFill>
                        <a:effectLst/>
                        <a:latin typeface="Arial" panose="020B0604020202020204" pitchFamily="34" charset="0"/>
                      </a:endParaRPr>
                    </a:p>
                  </a:txBody>
                  <a:tcPr/>
                </a:tc>
                <a:tc>
                  <a:txBody>
                    <a:bodyPr/>
                    <a:lstStyle/>
                    <a:p>
                      <a:pPr algn="l" fontAlgn="base">
                        <a:buFont typeface="Arial" panose="020B0604020202020204" pitchFamily="34" charset="0"/>
                        <a:buChar char="•"/>
                      </a:pPr>
                      <a:r>
                        <a:rPr lang="en-US" sz="1800">
                          <a:effectLst/>
                        </a:rPr>
                        <a:t>Create small group discussion boards​</a:t>
                      </a:r>
                      <a:endParaRPr lang="en-US" sz="1400">
                        <a:effectLst/>
                      </a:endParaRPr>
                    </a:p>
                    <a:p>
                      <a:pPr algn="l" fontAlgn="base">
                        <a:buFont typeface="Arial" panose="020B0604020202020204" pitchFamily="34" charset="0"/>
                        <a:buChar char="•"/>
                      </a:pPr>
                      <a:r>
                        <a:rPr lang="en-US" sz="1800">
                          <a:effectLst/>
                        </a:rPr>
                        <a:t>Partner students to complete a “think, pair, share” post ​</a:t>
                      </a:r>
                      <a:endParaRPr lang="en-US" sz="1400" b="0" i="0">
                        <a:solidFill>
                          <a:srgbClr val="000000"/>
                        </a:solidFill>
                        <a:effectLst/>
                        <a:latin typeface="Arial" panose="020B0604020202020204" pitchFamily="34" charset="0"/>
                      </a:endParaRPr>
                    </a:p>
                  </a:txBody>
                  <a:tcPr/>
                </a:tc>
                <a:extLst>
                  <a:ext uri="{0D108BD9-81ED-4DB2-BD59-A6C34878D82A}">
                    <a16:rowId xmlns:a16="http://schemas.microsoft.com/office/drawing/2014/main" val="2681184539"/>
                  </a:ext>
                </a:extLst>
              </a:tr>
              <a:tr h="863933">
                <a:tc>
                  <a:txBody>
                    <a:bodyPr/>
                    <a:lstStyle/>
                    <a:p>
                      <a:pPr algn="l" fontAlgn="base"/>
                      <a:r>
                        <a:rPr lang="en-US" sz="2000" b="1">
                          <a:effectLst/>
                        </a:rPr>
                        <a:t>Providing Feedback​</a:t>
                      </a:r>
                      <a:endParaRPr lang="en-US" sz="1400" b="1" i="0">
                        <a:solidFill>
                          <a:srgbClr val="000000"/>
                        </a:solidFill>
                        <a:effectLst/>
                      </a:endParaRPr>
                    </a:p>
                  </a:txBody>
                  <a:tcPr/>
                </a:tc>
                <a:tc>
                  <a:txBody>
                    <a:bodyPr/>
                    <a:lstStyle/>
                    <a:p>
                      <a:pPr algn="l" fontAlgn="base">
                        <a:buFont typeface="Arial" panose="020B0604020202020204" pitchFamily="34" charset="0"/>
                        <a:buChar char="•"/>
                      </a:pPr>
                      <a:r>
                        <a:rPr lang="en-US" sz="1800">
                          <a:effectLst/>
                        </a:rPr>
                        <a:t>Verbalize feedback ​</a:t>
                      </a:r>
                      <a:endParaRPr lang="en-US" sz="1400">
                        <a:effectLst/>
                      </a:endParaRPr>
                    </a:p>
                    <a:p>
                      <a:pPr algn="l" fontAlgn="base">
                        <a:buFont typeface="Arial" panose="020B0604020202020204" pitchFamily="34" charset="0"/>
                        <a:buChar char="•"/>
                      </a:pPr>
                      <a:r>
                        <a:rPr lang="en-US" sz="1800">
                          <a:effectLst/>
                        </a:rPr>
                        <a:t>Provide feedback through private chat​</a:t>
                      </a:r>
                      <a:endParaRPr lang="en-US" sz="1400" b="0" i="0">
                        <a:solidFill>
                          <a:srgbClr val="000000"/>
                        </a:solidFill>
                        <a:effectLst/>
                        <a:latin typeface="Arial" panose="020B0604020202020204" pitchFamily="34" charset="0"/>
                      </a:endParaRPr>
                    </a:p>
                  </a:txBody>
                  <a:tcPr/>
                </a:tc>
                <a:tc>
                  <a:txBody>
                    <a:bodyPr/>
                    <a:lstStyle/>
                    <a:p>
                      <a:pPr algn="l" fontAlgn="base">
                        <a:buFont typeface="Arial" panose="020B0604020202020204" pitchFamily="34" charset="0"/>
                        <a:buChar char="•"/>
                      </a:pPr>
                      <a:r>
                        <a:rPr lang="en-US" sz="1800">
                          <a:effectLst/>
                        </a:rPr>
                        <a:t>Record a video with feedback  ​</a:t>
                      </a:r>
                      <a:endParaRPr lang="en-US" sz="1400">
                        <a:effectLst/>
                      </a:endParaRPr>
                    </a:p>
                    <a:p>
                      <a:pPr algn="l" fontAlgn="base">
                        <a:buFont typeface="Arial" panose="020B0604020202020204" pitchFamily="34" charset="0"/>
                        <a:buChar char="•"/>
                      </a:pPr>
                      <a:r>
                        <a:rPr lang="en-US" sz="1800">
                          <a:effectLst/>
                        </a:rPr>
                        <a:t>Provide written feedback​</a:t>
                      </a:r>
                      <a:endParaRPr lang="en-US" sz="1400" b="0" i="0">
                        <a:solidFill>
                          <a:srgbClr val="000000"/>
                        </a:solidFill>
                        <a:effectLst/>
                        <a:latin typeface="Arial" panose="020B0604020202020204" pitchFamily="34" charset="0"/>
                      </a:endParaRPr>
                    </a:p>
                  </a:txBody>
                  <a:tcPr/>
                </a:tc>
                <a:extLst>
                  <a:ext uri="{0D108BD9-81ED-4DB2-BD59-A6C34878D82A}">
                    <a16:rowId xmlns:a16="http://schemas.microsoft.com/office/drawing/2014/main" val="814654894"/>
                  </a:ext>
                </a:extLst>
              </a:tr>
            </a:tbl>
          </a:graphicData>
        </a:graphic>
      </p:graphicFrame>
    </p:spTree>
    <p:extLst>
      <p:ext uri="{BB962C8B-B14F-4D97-AF65-F5344CB8AC3E}">
        <p14:creationId xmlns:p14="http://schemas.microsoft.com/office/powerpoint/2010/main" val="3710427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0CEE7-96F4-4343-8826-22BF196B2A07}"/>
              </a:ext>
            </a:extLst>
          </p:cNvPr>
          <p:cNvSpPr>
            <a:spLocks noGrp="1"/>
          </p:cNvSpPr>
          <p:nvPr>
            <p:ph type="title"/>
          </p:nvPr>
        </p:nvSpPr>
        <p:spPr/>
        <p:txBody>
          <a:bodyPr/>
          <a:lstStyle/>
          <a:p>
            <a:r>
              <a:rPr lang="en-US"/>
              <a:t>The Critical Role of Families</a:t>
            </a:r>
          </a:p>
        </p:txBody>
      </p:sp>
      <p:sp>
        <p:nvSpPr>
          <p:cNvPr id="3" name="Content Placeholder 2">
            <a:extLst>
              <a:ext uri="{FF2B5EF4-FFF2-40B4-BE49-F238E27FC236}">
                <a16:creationId xmlns:a16="http://schemas.microsoft.com/office/drawing/2014/main" id="{F9B10FAB-5D02-4A59-9994-FA97D5764F30}"/>
              </a:ext>
            </a:extLst>
          </p:cNvPr>
          <p:cNvSpPr>
            <a:spLocks noGrp="1"/>
          </p:cNvSpPr>
          <p:nvPr>
            <p:ph sz="half" idx="1"/>
          </p:nvPr>
        </p:nvSpPr>
        <p:spPr>
          <a:xfrm>
            <a:off x="457200" y="1227216"/>
            <a:ext cx="5568696" cy="4343400"/>
          </a:xfrm>
        </p:spPr>
        <p:txBody>
          <a:bodyPr>
            <a:noAutofit/>
          </a:bodyPr>
          <a:lstStyle/>
          <a:p>
            <a:r>
              <a:rPr lang="en-US" sz="1800" b="1"/>
              <a:t>Consider families’ needs</a:t>
            </a:r>
          </a:p>
          <a:p>
            <a:pPr lvl="1"/>
            <a:r>
              <a:rPr lang="en-US" sz="1800"/>
              <a:t>Don’t try and “replicate” a full, in-person school day</a:t>
            </a:r>
          </a:p>
          <a:p>
            <a:pPr lvl="1"/>
            <a:r>
              <a:rPr lang="en-US" sz="1800"/>
              <a:t>Consider how to reduce screen time exposure for students through learning “experiences”</a:t>
            </a:r>
          </a:p>
          <a:p>
            <a:r>
              <a:rPr lang="en-US" sz="1800" b="1"/>
              <a:t>Help families create a sense of normalcy in the “new normal”</a:t>
            </a:r>
          </a:p>
          <a:p>
            <a:pPr lvl="1"/>
            <a:r>
              <a:rPr lang="en-US" sz="1800"/>
              <a:t>Send frequent updates and create easy to access tools/resources related to school/student schedules, login information, assignment submission </a:t>
            </a:r>
          </a:p>
          <a:p>
            <a:pPr lvl="1"/>
            <a:r>
              <a:rPr lang="en-US" sz="1800"/>
              <a:t>Support families with identifying expectations/goals/objectives by day/week</a:t>
            </a:r>
          </a:p>
          <a:p>
            <a:endParaRPr lang="en-US" sz="1800"/>
          </a:p>
        </p:txBody>
      </p:sp>
      <p:sp>
        <p:nvSpPr>
          <p:cNvPr id="4" name="Content Placeholder 3">
            <a:extLst>
              <a:ext uri="{FF2B5EF4-FFF2-40B4-BE49-F238E27FC236}">
                <a16:creationId xmlns:a16="http://schemas.microsoft.com/office/drawing/2014/main" id="{333839F0-8079-4FA6-8ED0-A8C83F7E0967}"/>
              </a:ext>
            </a:extLst>
          </p:cNvPr>
          <p:cNvSpPr>
            <a:spLocks noGrp="1"/>
          </p:cNvSpPr>
          <p:nvPr>
            <p:ph sz="half" idx="2"/>
          </p:nvPr>
        </p:nvSpPr>
        <p:spPr>
          <a:xfrm>
            <a:off x="6163056" y="1227216"/>
            <a:ext cx="5568696" cy="4343400"/>
          </a:xfrm>
        </p:spPr>
        <p:txBody>
          <a:bodyPr>
            <a:normAutofit/>
          </a:bodyPr>
          <a:lstStyle/>
          <a:p>
            <a:r>
              <a:rPr lang="en-US" sz="1800" b="1"/>
              <a:t>Communicate with transparency</a:t>
            </a:r>
          </a:p>
          <a:p>
            <a:pPr lvl="1"/>
            <a:r>
              <a:rPr lang="en-US" sz="1800"/>
              <a:t>Shifts in schedules or learning modality</a:t>
            </a:r>
          </a:p>
          <a:p>
            <a:pPr lvl="1"/>
            <a:r>
              <a:rPr lang="en-US" sz="1800"/>
              <a:t>Instructional adjustments and student progress</a:t>
            </a:r>
          </a:p>
          <a:p>
            <a:r>
              <a:rPr lang="en-US" sz="1800" b="1"/>
              <a:t>Involve parents, families, and community members</a:t>
            </a:r>
          </a:p>
          <a:p>
            <a:pPr lvl="1"/>
            <a:r>
              <a:rPr lang="en-US" sz="1800"/>
              <a:t>Mental health/community health speakers </a:t>
            </a:r>
          </a:p>
          <a:p>
            <a:pPr lvl="1"/>
            <a:r>
              <a:rPr lang="en-US" sz="1800"/>
              <a:t>Record videos and share with school community</a:t>
            </a:r>
          </a:p>
          <a:p>
            <a:pPr lvl="1"/>
            <a:r>
              <a:rPr lang="en-US" sz="1800"/>
              <a:t>Send text reminders, video messages, newsletters  </a:t>
            </a:r>
          </a:p>
          <a:p>
            <a:pPr lvl="1"/>
            <a:r>
              <a:rPr lang="en-US" sz="1800"/>
              <a:t>Provide them with sample lessons to try at home</a:t>
            </a:r>
            <a:endParaRPr lang="en-US" sz="2800"/>
          </a:p>
        </p:txBody>
      </p:sp>
      <p:sp>
        <p:nvSpPr>
          <p:cNvPr id="5" name="Slide Number Placeholder 4">
            <a:extLst>
              <a:ext uri="{FF2B5EF4-FFF2-40B4-BE49-F238E27FC236}">
                <a16:creationId xmlns:a16="http://schemas.microsoft.com/office/drawing/2014/main" id="{879705B6-B082-45B5-9A9B-2B99577E6E76}"/>
              </a:ext>
            </a:extLst>
          </p:cNvPr>
          <p:cNvSpPr>
            <a:spLocks noGrp="1"/>
          </p:cNvSpPr>
          <p:nvPr>
            <p:ph type="sldNum" sz="quarter" idx="12"/>
          </p:nvPr>
        </p:nvSpPr>
        <p:spPr/>
        <p:txBody>
          <a:bodyPr/>
          <a:lstStyle/>
          <a:p>
            <a:fld id="{99A20822-4A49-4D36-86E3-300BA48D3F00}" type="slidenum">
              <a:rPr lang="en-US" smtClean="0"/>
              <a:pPr/>
              <a:t>14</a:t>
            </a:fld>
            <a:endParaRPr lang="en-US"/>
          </a:p>
        </p:txBody>
      </p:sp>
      <p:sp>
        <p:nvSpPr>
          <p:cNvPr id="7" name="TextBox 6">
            <a:extLst>
              <a:ext uri="{FF2B5EF4-FFF2-40B4-BE49-F238E27FC236}">
                <a16:creationId xmlns:a16="http://schemas.microsoft.com/office/drawing/2014/main" id="{6AA8385D-01FF-498D-AE55-2287E71B145D}"/>
              </a:ext>
            </a:extLst>
          </p:cNvPr>
          <p:cNvSpPr txBox="1"/>
          <p:nvPr/>
        </p:nvSpPr>
        <p:spPr>
          <a:xfrm>
            <a:off x="4650746" y="2304047"/>
            <a:ext cx="3024620" cy="2249905"/>
          </a:xfrm>
          <a:prstGeom prst="cloudCallou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a:t>Be understanding of factors outside of parents’ control.​</a:t>
            </a:r>
          </a:p>
        </p:txBody>
      </p:sp>
    </p:spTree>
    <p:extLst>
      <p:ext uri="{BB962C8B-B14F-4D97-AF65-F5344CB8AC3E}">
        <p14:creationId xmlns:p14="http://schemas.microsoft.com/office/powerpoint/2010/main" val="229472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2258" y="1322135"/>
            <a:ext cx="7275342" cy="2650936"/>
          </a:xfrm>
        </p:spPr>
        <p:txBody>
          <a:bodyPr>
            <a:normAutofit/>
          </a:bodyPr>
          <a:lstStyle/>
          <a:p>
            <a:r>
              <a:rPr lang="en-US"/>
              <a:t>Addressing Targeted Needs</a:t>
            </a:r>
          </a:p>
        </p:txBody>
      </p:sp>
      <p:sp>
        <p:nvSpPr>
          <p:cNvPr id="3" name="Text Placeholder 2"/>
          <p:cNvSpPr>
            <a:spLocks noGrp="1"/>
          </p:cNvSpPr>
          <p:nvPr>
            <p:ph type="body" sz="quarter" idx="13"/>
          </p:nvPr>
        </p:nvSpPr>
        <p:spPr/>
        <p:txBody>
          <a:bodyPr>
            <a:normAutofit/>
          </a:bodyPr>
          <a:lstStyle/>
          <a:p>
            <a:r>
              <a:rPr lang="en-US"/>
              <a:t>Check-in, Check-out (CICO) and</a:t>
            </a:r>
            <a:br>
              <a:rPr lang="en-US"/>
            </a:br>
            <a:r>
              <a:rPr lang="en-US"/>
              <a:t>Social Skills Training</a:t>
            </a:r>
          </a:p>
        </p:txBody>
      </p:sp>
      <p:sp>
        <p:nvSpPr>
          <p:cNvPr id="4" name="Slide Number Placeholder 3"/>
          <p:cNvSpPr>
            <a:spLocks noGrp="1"/>
          </p:cNvSpPr>
          <p:nvPr>
            <p:ph type="sldNum" sz="quarter" idx="15"/>
          </p:nvPr>
        </p:nvSpPr>
        <p:spPr/>
        <p:txBody>
          <a:bodyPr/>
          <a:lstStyle/>
          <a:p>
            <a:fld id="{BABF4E83-61DB-418F-A99F-17BC9BB58EF6}" type="slidenum">
              <a:rPr lang="en-US" smtClean="0"/>
              <a:pPr/>
              <a:t>15</a:t>
            </a:fld>
            <a:endParaRPr lang="en-US"/>
          </a:p>
        </p:txBody>
      </p:sp>
    </p:spTree>
    <p:extLst>
      <p:ext uri="{BB962C8B-B14F-4D97-AF65-F5344CB8AC3E}">
        <p14:creationId xmlns:p14="http://schemas.microsoft.com/office/powerpoint/2010/main" val="2234935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C5CC-6ABF-A048-9DE9-C96FC416FA54}"/>
              </a:ext>
            </a:extLst>
          </p:cNvPr>
          <p:cNvSpPr>
            <a:spLocks noGrp="1"/>
          </p:cNvSpPr>
          <p:nvPr>
            <p:ph type="title"/>
          </p:nvPr>
        </p:nvSpPr>
        <p:spPr/>
        <p:txBody>
          <a:bodyPr/>
          <a:lstStyle/>
          <a:p>
            <a:pPr algn="ctr"/>
            <a:r>
              <a:rPr lang="en-US"/>
              <a:t>Acknowledgements </a:t>
            </a:r>
          </a:p>
        </p:txBody>
      </p:sp>
      <p:sp>
        <p:nvSpPr>
          <p:cNvPr id="3" name="Content Placeholder 2">
            <a:extLst>
              <a:ext uri="{FF2B5EF4-FFF2-40B4-BE49-F238E27FC236}">
                <a16:creationId xmlns:a16="http://schemas.microsoft.com/office/drawing/2014/main" id="{67BA641B-950C-2540-B903-126A5D54136F}"/>
              </a:ext>
            </a:extLst>
          </p:cNvPr>
          <p:cNvSpPr>
            <a:spLocks noGrp="1"/>
          </p:cNvSpPr>
          <p:nvPr>
            <p:ph sz="quarter" idx="15"/>
          </p:nvPr>
        </p:nvSpPr>
        <p:spPr/>
        <p:txBody>
          <a:bodyPr>
            <a:normAutofit fontScale="92500" lnSpcReduction="10000"/>
          </a:bodyPr>
          <a:lstStyle/>
          <a:p>
            <a:r>
              <a:rPr lang="en-US" sz="2000" dirty="0"/>
              <a:t>Michigan’s MTSS Technical Assistance Center, Michigan Department of Education</a:t>
            </a:r>
          </a:p>
          <a:p>
            <a:pPr lvl="1"/>
            <a:r>
              <a:rPr lang="en-US" sz="2000" dirty="0">
                <a:hlinkClick r:id="rId2"/>
              </a:rPr>
              <a:t>Adapting Check-In Check-Out (CICO) for Distance Learning</a:t>
            </a:r>
            <a:endParaRPr lang="en-US" sz="2000" dirty="0"/>
          </a:p>
          <a:p>
            <a:pPr lvl="2"/>
            <a:r>
              <a:rPr lang="en-US" sz="1800" dirty="0"/>
              <a:t>Valerie </a:t>
            </a:r>
            <a:r>
              <a:rPr lang="en-US" sz="1800" dirty="0" err="1"/>
              <a:t>Vandlen</a:t>
            </a:r>
            <a:r>
              <a:rPr lang="en-US" sz="1800" dirty="0"/>
              <a:t> </a:t>
            </a:r>
          </a:p>
          <a:p>
            <a:pPr lvl="2"/>
            <a:r>
              <a:rPr lang="en-US" sz="1800" dirty="0"/>
              <a:t>Allison Olivo</a:t>
            </a:r>
          </a:p>
          <a:p>
            <a:pPr lvl="2"/>
            <a:r>
              <a:rPr lang="en-US" sz="1800" dirty="0"/>
              <a:t>Melissa Nantais</a:t>
            </a:r>
          </a:p>
          <a:p>
            <a:pPr lvl="2"/>
            <a:r>
              <a:rPr lang="en-US" sz="1800" dirty="0"/>
              <a:t>Steve Goodman</a:t>
            </a:r>
            <a:endParaRPr lang="en-US" sz="2000" dirty="0"/>
          </a:p>
          <a:p>
            <a:r>
              <a:rPr lang="en-US" sz="2000" dirty="0"/>
              <a:t>Center on Positive Behavior Interventions and Supports</a:t>
            </a:r>
          </a:p>
          <a:p>
            <a:pPr lvl="1"/>
            <a:r>
              <a:rPr lang="en-US" sz="2000" dirty="0">
                <a:hlinkClick r:id="rId3"/>
              </a:rPr>
              <a:t>Guidance for Adapting CICO for Distance Learning</a:t>
            </a:r>
            <a:endParaRPr lang="en-US" sz="2000" dirty="0"/>
          </a:p>
          <a:p>
            <a:pPr marL="457200" lvl="1" indent="0">
              <a:buNone/>
            </a:pPr>
            <a:endParaRPr lang="en-US" sz="2000" dirty="0"/>
          </a:p>
          <a:p>
            <a:r>
              <a:rPr lang="en-US" sz="2000" dirty="0"/>
              <a:t>Kathleen Lane, PhD, BCBA-D (</a:t>
            </a:r>
            <a:r>
              <a:rPr lang="en-US" sz="2000" dirty="0">
                <a:hlinkClick r:id="rId4"/>
              </a:rPr>
              <a:t>http://www.ci3t.org/</a:t>
            </a:r>
            <a:r>
              <a:rPr lang="en-US" sz="2000" dirty="0"/>
              <a:t>)</a:t>
            </a:r>
          </a:p>
          <a:p>
            <a:pPr marL="0" indent="0">
              <a:buNone/>
            </a:pPr>
            <a:r>
              <a:rPr lang="en-US" sz="2000" dirty="0"/>
              <a:t> </a:t>
            </a:r>
          </a:p>
          <a:p>
            <a:pPr lvl="1"/>
            <a:endParaRPr lang="en-US" sz="1800" dirty="0"/>
          </a:p>
          <a:p>
            <a:endParaRPr lang="en-US" sz="1800" dirty="0"/>
          </a:p>
        </p:txBody>
      </p:sp>
      <p:sp>
        <p:nvSpPr>
          <p:cNvPr id="4" name="Text Placeholder 3">
            <a:extLst>
              <a:ext uri="{FF2B5EF4-FFF2-40B4-BE49-F238E27FC236}">
                <a16:creationId xmlns:a16="http://schemas.microsoft.com/office/drawing/2014/main" id="{E10F7B08-6295-477F-A98A-E068C56849E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86698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ftr" idx="4294967295"/>
          </p:nvPr>
        </p:nvSpPr>
        <p:spPr>
          <a:xfrm>
            <a:off x="0" y="6275388"/>
            <a:ext cx="4840288" cy="365125"/>
          </a:xfrm>
          <a:prstGeom prst="rect">
            <a:avLst/>
          </a:prstGeom>
          <a:noFill/>
          <a:ln>
            <a:noFill/>
          </a:ln>
        </p:spPr>
        <p:txBody>
          <a:bodyPr vert="horz" lIns="91425" tIns="45700" rIns="91425" bIns="45700" rtlCol="0" anchor="ctr" anchorCtr="0">
            <a:noAutofit/>
          </a:bodyPr>
          <a:lstStyle/>
          <a:p>
            <a:pPr algn="l">
              <a:buSzPct val="25000"/>
            </a:pPr>
            <a:r>
              <a:rPr lang="en-US">
                <a:solidFill>
                  <a:schemeClr val="tx2"/>
                </a:solidFill>
              </a:rPr>
              <a:t>Adapted from Crone et al </a:t>
            </a:r>
            <a:endParaRPr lang="en-US">
              <a:solidFill>
                <a:schemeClr val="tx2"/>
              </a:solidFill>
              <a:latin typeface="Source Sans Pro"/>
              <a:ea typeface="Source Sans Pro"/>
              <a:cs typeface="Source Sans Pro"/>
              <a:sym typeface="Source Sans Pro"/>
            </a:endParaRPr>
          </a:p>
        </p:txBody>
      </p:sp>
      <p:sp>
        <p:nvSpPr>
          <p:cNvPr id="155" name="Shape 155"/>
          <p:cNvSpPr txBox="1">
            <a:spLocks noGrp="1"/>
          </p:cNvSpPr>
          <p:nvPr>
            <p:ph type="sldNum" idx="4294967295"/>
          </p:nvPr>
        </p:nvSpPr>
        <p:spPr>
          <a:xfrm>
            <a:off x="11201400" y="6275388"/>
            <a:ext cx="990600" cy="365125"/>
          </a:xfrm>
          <a:prstGeom prst="rect">
            <a:avLst/>
          </a:prstGeom>
          <a:noFill/>
          <a:ln>
            <a:noFill/>
          </a:ln>
        </p:spPr>
        <p:txBody>
          <a:bodyPr vert="horz" lIns="91425" tIns="45700" rIns="91425" bIns="45700" rtlCol="0" anchor="ctr" anchorCtr="0">
            <a:noAutofit/>
          </a:bodyPr>
          <a:lstStyle/>
          <a:p>
            <a:pPr>
              <a:buSzPct val="25000"/>
            </a:pPr>
            <a:fld id="{00000000-1234-1234-1234-123412341234}" type="slidenum">
              <a:rPr lang="en-US" sz="1000">
                <a:solidFill>
                  <a:prstClr val="black"/>
                </a:solidFill>
                <a:latin typeface="Arial"/>
                <a:ea typeface="Arial"/>
                <a:cs typeface="Arial"/>
                <a:sym typeface="Arial"/>
              </a:rPr>
              <a:pPr>
                <a:buSzPct val="25000"/>
              </a:pPr>
              <a:t>17</a:t>
            </a:fld>
            <a:endParaRPr lang="en-US" sz="1000">
              <a:solidFill>
                <a:prstClr val="black"/>
              </a:solidFill>
              <a:latin typeface="Arial"/>
              <a:ea typeface="Arial"/>
              <a:cs typeface="Arial"/>
              <a:sym typeface="Arial"/>
            </a:endParaRPr>
          </a:p>
        </p:txBody>
      </p:sp>
      <p:sp>
        <p:nvSpPr>
          <p:cNvPr id="156" name="Shape 156" descr="This chart shows part of the process for CICO, starting with CICO Coordinator summarizes data for decision making. An arrow from this box points to the next step: Student Progress Assessed 1) responding, 2) needs more, 3) completed goals. After this, there are 3 arrows pointing to 1) continue, 2) add support and 3) exit/graduate."/>
          <p:cNvSpPr txBox="1">
            <a:spLocks noGrp="1"/>
          </p:cNvSpPr>
          <p:nvPr>
            <p:ph type="body" idx="4294967295"/>
          </p:nvPr>
        </p:nvSpPr>
        <p:spPr>
          <a:xfrm>
            <a:off x="4419600" y="1981200"/>
            <a:ext cx="7772400" cy="4114800"/>
          </a:xfrm>
          <a:prstGeom prst="rect">
            <a:avLst/>
          </a:prstGeom>
          <a:noFill/>
          <a:ln>
            <a:noFill/>
          </a:ln>
        </p:spPr>
        <p:txBody>
          <a:bodyPr vert="horz" lIns="91425" tIns="45700" rIns="91425" bIns="45700" rtlCol="0" anchor="t" anchorCtr="0">
            <a:noAutofit/>
          </a:bodyPr>
          <a:lstStyle/>
          <a:p>
            <a:pPr marL="349250" indent="-349250">
              <a:spcBef>
                <a:spcPts val="0"/>
              </a:spcBef>
              <a:buClr>
                <a:srgbClr val="6DB7D7"/>
              </a:buClr>
              <a:buSzPct val="110000"/>
              <a:buNone/>
            </a:pPr>
            <a:endParaRPr sz="2400">
              <a:solidFill>
                <a:srgbClr val="595959"/>
              </a:solidFill>
              <a:latin typeface="Calibri"/>
              <a:ea typeface="Calibri"/>
              <a:cs typeface="Calibri"/>
              <a:sym typeface="Calibri"/>
            </a:endParaRPr>
          </a:p>
          <a:p>
            <a:pPr marL="349250" indent="-349250">
              <a:spcBef>
                <a:spcPts val="2000"/>
              </a:spcBef>
              <a:buClr>
                <a:srgbClr val="6DB7D7"/>
              </a:buClr>
              <a:buSzPct val="110000"/>
              <a:buNone/>
            </a:pPr>
            <a:endParaRPr sz="2400">
              <a:solidFill>
                <a:srgbClr val="595959"/>
              </a:solidFill>
              <a:latin typeface="Calibri"/>
              <a:ea typeface="Calibri"/>
              <a:cs typeface="Calibri"/>
              <a:sym typeface="Calibri"/>
            </a:endParaRPr>
          </a:p>
          <a:p>
            <a:pPr marL="349250" indent="-349250">
              <a:spcBef>
                <a:spcPts val="2000"/>
              </a:spcBef>
              <a:buClr>
                <a:srgbClr val="6DB7D7"/>
              </a:buClr>
              <a:buSzPct val="110000"/>
              <a:buNone/>
            </a:pPr>
            <a:endParaRPr sz="2400">
              <a:solidFill>
                <a:srgbClr val="595959"/>
              </a:solidFill>
              <a:latin typeface="Calibri"/>
              <a:ea typeface="Calibri"/>
              <a:cs typeface="Calibri"/>
              <a:sym typeface="Calibri"/>
            </a:endParaRPr>
          </a:p>
        </p:txBody>
      </p:sp>
      <p:sp>
        <p:nvSpPr>
          <p:cNvPr id="157" name="Shape 157">
            <a:extLst>
              <a:ext uri="{C183D7F6-B498-43B3-948B-1728B52AA6E4}">
                <adec:decorative xmlns:adec="http://schemas.microsoft.com/office/drawing/2017/decorative" val="1"/>
              </a:ext>
            </a:extLst>
          </p:cNvPr>
          <p:cNvSpPr txBox="1"/>
          <p:nvPr/>
        </p:nvSpPr>
        <p:spPr>
          <a:xfrm>
            <a:off x="2438401" y="381001"/>
            <a:ext cx="2209799" cy="274637"/>
          </a:xfrm>
          <a:prstGeom prst="rect">
            <a:avLst/>
          </a:prstGeom>
          <a:noFill/>
          <a:ln>
            <a:noFill/>
          </a:ln>
        </p:spPr>
        <p:txBody>
          <a:bodyPr lIns="91425" tIns="45700" rIns="91425" bIns="45700" anchor="t" anchorCtr="0">
            <a:noAutofit/>
          </a:bodyPr>
          <a:lstStyle/>
          <a:p>
            <a:pPr algn="ctr"/>
            <a:endParaRPr sz="1200">
              <a:solidFill>
                <a:prstClr val="black"/>
              </a:solidFill>
              <a:latin typeface="Tahoma"/>
              <a:ea typeface="Tahoma"/>
              <a:cs typeface="Tahoma"/>
              <a:sym typeface="Tahoma"/>
            </a:endParaRPr>
          </a:p>
        </p:txBody>
      </p:sp>
      <p:sp>
        <p:nvSpPr>
          <p:cNvPr id="158" name="Shape 158"/>
          <p:cNvSpPr/>
          <p:nvPr/>
        </p:nvSpPr>
        <p:spPr>
          <a:xfrm>
            <a:off x="2438401" y="304801"/>
            <a:ext cx="4038599" cy="533399"/>
          </a:xfrm>
          <a:prstGeom prst="rect">
            <a:avLst/>
          </a:prstGeom>
          <a:solidFill>
            <a:srgbClr val="CC99FF"/>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algn="ctr">
              <a:buSzPct val="25000"/>
            </a:pPr>
            <a:r>
              <a:rPr lang="en-US" sz="1600">
                <a:solidFill>
                  <a:srgbClr val="000000"/>
                </a:solidFill>
                <a:latin typeface="Tahoma"/>
                <a:ea typeface="Tahoma"/>
                <a:cs typeface="Tahoma"/>
                <a:sym typeface="Tahoma"/>
              </a:rPr>
              <a:t>Student Recommended for CICO</a:t>
            </a:r>
          </a:p>
        </p:txBody>
      </p:sp>
      <p:sp>
        <p:nvSpPr>
          <p:cNvPr id="159" name="Shape 159"/>
          <p:cNvSpPr/>
          <p:nvPr/>
        </p:nvSpPr>
        <p:spPr>
          <a:xfrm>
            <a:off x="2613991" y="1246468"/>
            <a:ext cx="3886200" cy="609599"/>
          </a:xfrm>
          <a:prstGeom prst="rect">
            <a:avLst/>
          </a:prstGeom>
          <a:solidFill>
            <a:srgbClr val="CC99FF"/>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algn="ctr">
              <a:buSzPct val="25000"/>
            </a:pPr>
            <a:r>
              <a:rPr lang="en-US" sz="1600">
                <a:solidFill>
                  <a:prstClr val="black"/>
                </a:solidFill>
                <a:latin typeface="Tahoma"/>
                <a:ea typeface="Tahoma"/>
                <a:cs typeface="Tahoma"/>
                <a:sym typeface="Tahoma"/>
              </a:rPr>
              <a:t>Teacher, Parent, Student Agree &amp; </a:t>
            </a:r>
            <a:r>
              <a:rPr lang="en-US" sz="1600">
                <a:solidFill>
                  <a:srgbClr val="000000"/>
                </a:solidFill>
                <a:latin typeface="Tahoma"/>
                <a:ea typeface="Tahoma"/>
                <a:cs typeface="Tahoma"/>
                <a:sym typeface="Tahoma"/>
              </a:rPr>
              <a:t>Implementation Starts</a:t>
            </a:r>
          </a:p>
        </p:txBody>
      </p:sp>
      <p:sp>
        <p:nvSpPr>
          <p:cNvPr id="160" name="Shape 160"/>
          <p:cNvSpPr/>
          <p:nvPr/>
        </p:nvSpPr>
        <p:spPr>
          <a:xfrm>
            <a:off x="2133601" y="3810001"/>
            <a:ext cx="1676399" cy="990599"/>
          </a:xfrm>
          <a:prstGeom prst="ellipse">
            <a:avLst/>
          </a:prstGeom>
          <a:solidFill>
            <a:srgbClr val="FFFF99"/>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algn="ctr">
              <a:buSzPct val="25000"/>
            </a:pPr>
            <a:r>
              <a:rPr lang="en-US" sz="1600">
                <a:solidFill>
                  <a:srgbClr val="000000"/>
                </a:solidFill>
                <a:latin typeface="Tahoma"/>
                <a:ea typeface="Tahoma"/>
                <a:cs typeface="Tahoma"/>
                <a:sym typeface="Tahoma"/>
              </a:rPr>
              <a:t>Parent/ Home</a:t>
            </a:r>
          </a:p>
          <a:p>
            <a:pPr algn="ctr">
              <a:buSzPct val="25000"/>
            </a:pPr>
            <a:r>
              <a:rPr lang="en-US" sz="1600">
                <a:solidFill>
                  <a:srgbClr val="000000"/>
                </a:solidFill>
                <a:latin typeface="Tahoma"/>
                <a:ea typeface="Tahoma"/>
                <a:cs typeface="Tahoma"/>
                <a:sym typeface="Tahoma"/>
              </a:rPr>
              <a:t>Feedback</a:t>
            </a:r>
          </a:p>
        </p:txBody>
      </p:sp>
      <p:sp>
        <p:nvSpPr>
          <p:cNvPr id="161" name="Shape 161"/>
          <p:cNvSpPr/>
          <p:nvPr/>
        </p:nvSpPr>
        <p:spPr>
          <a:xfrm>
            <a:off x="5334001" y="3810001"/>
            <a:ext cx="1676399" cy="990599"/>
          </a:xfrm>
          <a:prstGeom prst="ellipse">
            <a:avLst/>
          </a:prstGeom>
          <a:solidFill>
            <a:srgbClr val="FFFF99"/>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algn="ctr">
              <a:buSzPct val="25000"/>
            </a:pPr>
            <a:r>
              <a:rPr lang="en-US" sz="1600">
                <a:solidFill>
                  <a:srgbClr val="000000"/>
                </a:solidFill>
                <a:latin typeface="Tahoma"/>
                <a:ea typeface="Tahoma"/>
                <a:cs typeface="Tahoma"/>
                <a:sym typeface="Tahoma"/>
              </a:rPr>
              <a:t>Regular Teacher(s) </a:t>
            </a:r>
          </a:p>
          <a:p>
            <a:pPr algn="ctr">
              <a:buSzPct val="25000"/>
            </a:pPr>
            <a:r>
              <a:rPr lang="en-US" sz="1600">
                <a:solidFill>
                  <a:srgbClr val="000000"/>
                </a:solidFill>
                <a:latin typeface="Tahoma"/>
                <a:ea typeface="Tahoma"/>
                <a:cs typeface="Tahoma"/>
                <a:sym typeface="Tahoma"/>
              </a:rPr>
              <a:t>Feedback</a:t>
            </a:r>
          </a:p>
        </p:txBody>
      </p:sp>
      <p:sp>
        <p:nvSpPr>
          <p:cNvPr id="162" name="Shape 162"/>
          <p:cNvSpPr/>
          <p:nvPr/>
        </p:nvSpPr>
        <p:spPr>
          <a:xfrm>
            <a:off x="3886201" y="4953001"/>
            <a:ext cx="1676399" cy="990599"/>
          </a:xfrm>
          <a:prstGeom prst="ellipse">
            <a:avLst/>
          </a:prstGeom>
          <a:solidFill>
            <a:srgbClr val="FFFF99"/>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algn="ctr">
              <a:buSzPct val="25000"/>
            </a:pPr>
            <a:r>
              <a:rPr lang="en-US" sz="1600">
                <a:solidFill>
                  <a:srgbClr val="000000"/>
                </a:solidFill>
                <a:latin typeface="Tahoma"/>
                <a:ea typeface="Tahoma"/>
                <a:cs typeface="Tahoma"/>
                <a:sym typeface="Tahoma"/>
              </a:rPr>
              <a:t>Afternoon</a:t>
            </a:r>
          </a:p>
          <a:p>
            <a:pPr algn="ctr">
              <a:buSzPct val="25000"/>
            </a:pPr>
            <a:r>
              <a:rPr lang="en-US" sz="1600">
                <a:solidFill>
                  <a:srgbClr val="000000"/>
                </a:solidFill>
                <a:latin typeface="Tahoma"/>
                <a:ea typeface="Tahoma"/>
                <a:cs typeface="Tahoma"/>
                <a:sym typeface="Tahoma"/>
              </a:rPr>
              <a:t>Check-out</a:t>
            </a:r>
          </a:p>
        </p:txBody>
      </p:sp>
      <p:sp>
        <p:nvSpPr>
          <p:cNvPr id="163" name="Shape 163"/>
          <p:cNvSpPr/>
          <p:nvPr/>
        </p:nvSpPr>
        <p:spPr>
          <a:xfrm>
            <a:off x="3886201" y="2667001"/>
            <a:ext cx="1676399" cy="990599"/>
          </a:xfrm>
          <a:prstGeom prst="ellipse">
            <a:avLst/>
          </a:prstGeom>
          <a:solidFill>
            <a:srgbClr val="FFFF99"/>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algn="ctr">
              <a:buSzPct val="25000"/>
            </a:pPr>
            <a:r>
              <a:rPr lang="en-US" sz="1600">
                <a:solidFill>
                  <a:srgbClr val="000000"/>
                </a:solidFill>
                <a:latin typeface="Tahoma"/>
                <a:ea typeface="Tahoma"/>
                <a:cs typeface="Tahoma"/>
                <a:sym typeface="Tahoma"/>
              </a:rPr>
              <a:t>Morning </a:t>
            </a:r>
          </a:p>
          <a:p>
            <a:pPr algn="ctr">
              <a:buSzPct val="25000"/>
            </a:pPr>
            <a:r>
              <a:rPr lang="en-US" sz="1600">
                <a:solidFill>
                  <a:srgbClr val="000000"/>
                </a:solidFill>
                <a:latin typeface="Tahoma"/>
                <a:ea typeface="Tahoma"/>
                <a:cs typeface="Tahoma"/>
                <a:sym typeface="Tahoma"/>
              </a:rPr>
              <a:t>Check-in/DPR</a:t>
            </a:r>
          </a:p>
          <a:p>
            <a:pPr algn="ctr">
              <a:buSzPct val="25000"/>
            </a:pPr>
            <a:r>
              <a:rPr lang="en-US" sz="1600">
                <a:solidFill>
                  <a:srgbClr val="000000"/>
                </a:solidFill>
                <a:latin typeface="Tahoma"/>
                <a:ea typeface="Tahoma"/>
                <a:cs typeface="Tahoma"/>
                <a:sym typeface="Tahoma"/>
              </a:rPr>
              <a:t>Pick-up</a:t>
            </a:r>
          </a:p>
        </p:txBody>
      </p:sp>
      <p:cxnSp>
        <p:nvCxnSpPr>
          <p:cNvPr id="164" name="Shape 164">
            <a:extLst>
              <a:ext uri="{C183D7F6-B498-43B3-948B-1728B52AA6E4}">
                <adec:decorative xmlns:adec="http://schemas.microsoft.com/office/drawing/2017/decorative" val="1"/>
              </a:ext>
            </a:extLst>
          </p:cNvPr>
          <p:cNvCxnSpPr/>
          <p:nvPr/>
        </p:nvCxnSpPr>
        <p:spPr>
          <a:xfrm>
            <a:off x="4648200" y="838200"/>
            <a:ext cx="0" cy="381000"/>
          </a:xfrm>
          <a:prstGeom prst="straightConnector1">
            <a:avLst/>
          </a:prstGeom>
          <a:noFill/>
          <a:ln w="19050" cap="flat" cmpd="sng">
            <a:solidFill>
              <a:schemeClr val="dk1"/>
            </a:solidFill>
            <a:prstDash val="solid"/>
            <a:round/>
            <a:headEnd type="none" w="med" len="med"/>
            <a:tailEnd type="triangle" w="med" len="med"/>
          </a:ln>
        </p:spPr>
      </p:cxnSp>
      <p:cxnSp>
        <p:nvCxnSpPr>
          <p:cNvPr id="165" name="Shape 165">
            <a:extLst>
              <a:ext uri="{C183D7F6-B498-43B3-948B-1728B52AA6E4}">
                <adec:decorative xmlns:adec="http://schemas.microsoft.com/office/drawing/2017/decorative" val="1"/>
              </a:ext>
            </a:extLst>
          </p:cNvPr>
          <p:cNvCxnSpPr/>
          <p:nvPr/>
        </p:nvCxnSpPr>
        <p:spPr>
          <a:xfrm>
            <a:off x="4648200" y="1905001"/>
            <a:ext cx="0" cy="685799"/>
          </a:xfrm>
          <a:prstGeom prst="straightConnector1">
            <a:avLst/>
          </a:prstGeom>
          <a:noFill/>
          <a:ln w="19050" cap="flat" cmpd="sng">
            <a:solidFill>
              <a:schemeClr val="dk1"/>
            </a:solidFill>
            <a:prstDash val="solid"/>
            <a:round/>
            <a:headEnd type="none" w="med" len="med"/>
            <a:tailEnd type="triangle" w="med" len="med"/>
          </a:ln>
        </p:spPr>
      </p:cxnSp>
      <p:cxnSp>
        <p:nvCxnSpPr>
          <p:cNvPr id="166" name="Shape 166">
            <a:extLst>
              <a:ext uri="{C183D7F6-B498-43B3-948B-1728B52AA6E4}">
                <adec:decorative xmlns:adec="http://schemas.microsoft.com/office/drawing/2017/decorative" val="1"/>
              </a:ext>
            </a:extLst>
          </p:cNvPr>
          <p:cNvCxnSpPr/>
          <p:nvPr/>
        </p:nvCxnSpPr>
        <p:spPr>
          <a:xfrm rot="-555926" flipH="1">
            <a:off x="5410201" y="4800600"/>
            <a:ext cx="533399" cy="381000"/>
          </a:xfrm>
          <a:prstGeom prst="straightConnector1">
            <a:avLst/>
          </a:prstGeom>
          <a:noFill/>
          <a:ln w="19050" cap="flat" cmpd="sng">
            <a:solidFill>
              <a:schemeClr val="dk1"/>
            </a:solidFill>
            <a:prstDash val="solid"/>
            <a:round/>
            <a:headEnd type="none" w="med" len="med"/>
            <a:tailEnd type="triangle" w="lg" len="lg"/>
          </a:ln>
        </p:spPr>
      </p:cxnSp>
      <p:cxnSp>
        <p:nvCxnSpPr>
          <p:cNvPr id="167" name="Shape 167">
            <a:extLst>
              <a:ext uri="{C183D7F6-B498-43B3-948B-1728B52AA6E4}">
                <adec:decorative xmlns:adec="http://schemas.microsoft.com/office/drawing/2017/decorative" val="1"/>
              </a:ext>
            </a:extLst>
          </p:cNvPr>
          <p:cNvCxnSpPr/>
          <p:nvPr/>
        </p:nvCxnSpPr>
        <p:spPr>
          <a:xfrm rot="10800000">
            <a:off x="3505199" y="4724399"/>
            <a:ext cx="457200" cy="457200"/>
          </a:xfrm>
          <a:prstGeom prst="straightConnector1">
            <a:avLst/>
          </a:prstGeom>
          <a:noFill/>
          <a:ln w="19050" cap="flat" cmpd="sng">
            <a:solidFill>
              <a:schemeClr val="dk1"/>
            </a:solidFill>
            <a:prstDash val="solid"/>
            <a:round/>
            <a:headEnd type="none" w="med" len="med"/>
            <a:tailEnd type="triangle" w="lg" len="lg"/>
          </a:ln>
        </p:spPr>
      </p:cxnSp>
      <p:cxnSp>
        <p:nvCxnSpPr>
          <p:cNvPr id="168" name="Shape 168">
            <a:extLst>
              <a:ext uri="{C183D7F6-B498-43B3-948B-1728B52AA6E4}">
                <adec:decorative xmlns:adec="http://schemas.microsoft.com/office/drawing/2017/decorative" val="1"/>
              </a:ext>
            </a:extLst>
          </p:cNvPr>
          <p:cNvCxnSpPr/>
          <p:nvPr/>
        </p:nvCxnSpPr>
        <p:spPr>
          <a:xfrm rot="10800000" flipH="1">
            <a:off x="3429001" y="3505199"/>
            <a:ext cx="609599" cy="381000"/>
          </a:xfrm>
          <a:prstGeom prst="straightConnector1">
            <a:avLst/>
          </a:prstGeom>
          <a:noFill/>
          <a:ln w="19050" cap="flat" cmpd="sng">
            <a:solidFill>
              <a:schemeClr val="dk1"/>
            </a:solidFill>
            <a:prstDash val="solid"/>
            <a:round/>
            <a:headEnd type="none" w="med" len="med"/>
            <a:tailEnd type="triangle" w="lg" len="lg"/>
          </a:ln>
        </p:spPr>
      </p:cxnSp>
      <p:sp>
        <p:nvSpPr>
          <p:cNvPr id="169" name="Shape 169"/>
          <p:cNvSpPr/>
          <p:nvPr/>
        </p:nvSpPr>
        <p:spPr>
          <a:xfrm>
            <a:off x="7696201" y="2590800"/>
            <a:ext cx="2133599" cy="914400"/>
          </a:xfrm>
          <a:prstGeom prst="rect">
            <a:avLst/>
          </a:prstGeom>
          <a:solidFill>
            <a:srgbClr val="00FFFF"/>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algn="ctr">
              <a:buSzPct val="25000"/>
            </a:pPr>
            <a:r>
              <a:rPr lang="en-US" sz="1600">
                <a:solidFill>
                  <a:prstClr val="black"/>
                </a:solidFill>
                <a:latin typeface="Tahoma"/>
                <a:ea typeface="Tahoma"/>
                <a:cs typeface="Tahoma"/>
                <a:sym typeface="Tahoma"/>
              </a:rPr>
              <a:t>CICO</a:t>
            </a:r>
            <a:r>
              <a:rPr lang="en-US" sz="1600">
                <a:solidFill>
                  <a:srgbClr val="000000"/>
                </a:solidFill>
                <a:latin typeface="Tahoma"/>
                <a:ea typeface="Tahoma"/>
                <a:cs typeface="Tahoma"/>
                <a:sym typeface="Tahoma"/>
              </a:rPr>
              <a:t> Coordinator</a:t>
            </a:r>
          </a:p>
          <a:p>
            <a:pPr algn="ctr">
              <a:buSzPct val="25000"/>
            </a:pPr>
            <a:r>
              <a:rPr lang="en-US" sz="1600">
                <a:solidFill>
                  <a:srgbClr val="000000"/>
                </a:solidFill>
                <a:latin typeface="Tahoma"/>
                <a:ea typeface="Tahoma"/>
                <a:cs typeface="Tahoma"/>
                <a:sym typeface="Tahoma"/>
              </a:rPr>
              <a:t>Summarizes Data </a:t>
            </a:r>
          </a:p>
          <a:p>
            <a:pPr algn="ctr">
              <a:buSzPct val="25000"/>
            </a:pPr>
            <a:r>
              <a:rPr lang="en-US" sz="1600">
                <a:solidFill>
                  <a:srgbClr val="000000"/>
                </a:solidFill>
                <a:latin typeface="Tahoma"/>
                <a:ea typeface="Tahoma"/>
                <a:cs typeface="Tahoma"/>
                <a:sym typeface="Tahoma"/>
              </a:rPr>
              <a:t>For Decision Making</a:t>
            </a:r>
          </a:p>
        </p:txBody>
      </p:sp>
      <p:sp>
        <p:nvSpPr>
          <p:cNvPr id="170" name="Shape 170"/>
          <p:cNvSpPr/>
          <p:nvPr/>
        </p:nvSpPr>
        <p:spPr>
          <a:xfrm>
            <a:off x="7772400" y="4038601"/>
            <a:ext cx="2057400" cy="838199"/>
          </a:xfrm>
          <a:prstGeom prst="rect">
            <a:avLst/>
          </a:prstGeom>
          <a:solidFill>
            <a:srgbClr val="00FFFF"/>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algn="ctr">
              <a:buSzPct val="25000"/>
            </a:pPr>
            <a:r>
              <a:rPr lang="en-US" sz="1200">
                <a:solidFill>
                  <a:srgbClr val="000000"/>
                </a:solidFill>
                <a:latin typeface="Tahoma"/>
                <a:ea typeface="Tahoma"/>
                <a:cs typeface="Tahoma"/>
                <a:sym typeface="Tahoma"/>
              </a:rPr>
              <a:t>Student Progress Assessed</a:t>
            </a:r>
          </a:p>
          <a:p>
            <a:pPr algn="ctr">
              <a:buSzPct val="25000"/>
            </a:pPr>
            <a:r>
              <a:rPr lang="en-US" sz="1400">
                <a:solidFill>
                  <a:srgbClr val="000000"/>
                </a:solidFill>
                <a:latin typeface="Tahoma"/>
                <a:ea typeface="Tahoma"/>
                <a:cs typeface="Tahoma"/>
                <a:sym typeface="Tahoma"/>
              </a:rPr>
              <a:t> 1: responding,         </a:t>
            </a:r>
          </a:p>
          <a:p>
            <a:pPr algn="ctr">
              <a:buSzPct val="25000"/>
            </a:pPr>
            <a:r>
              <a:rPr lang="en-US" sz="1400">
                <a:solidFill>
                  <a:srgbClr val="000000"/>
                </a:solidFill>
                <a:latin typeface="Tahoma"/>
                <a:ea typeface="Tahoma"/>
                <a:cs typeface="Tahoma"/>
                <a:sym typeface="Tahoma"/>
              </a:rPr>
              <a:t>    2: needs more,        </a:t>
            </a:r>
            <a:endParaRPr lang="en-US">
              <a:cs typeface="Arial"/>
            </a:endParaRPr>
          </a:p>
          <a:p>
            <a:pPr algn="ctr">
              <a:buSzPct val="25000"/>
            </a:pPr>
            <a:r>
              <a:rPr lang="en-US" sz="1400">
                <a:solidFill>
                  <a:srgbClr val="000000"/>
                </a:solidFill>
                <a:latin typeface="Tahoma"/>
                <a:ea typeface="Tahoma"/>
                <a:cs typeface="Tahoma"/>
                <a:sym typeface="Tahoma"/>
              </a:rPr>
              <a:t>3: completed goals</a:t>
            </a:r>
            <a:endParaRPr lang="en-US" sz="1400">
              <a:solidFill>
                <a:srgbClr val="000000"/>
              </a:solidFill>
              <a:latin typeface="Tahoma"/>
              <a:ea typeface="Tahoma"/>
              <a:cs typeface="Tahoma"/>
            </a:endParaRPr>
          </a:p>
        </p:txBody>
      </p:sp>
      <p:sp>
        <p:nvSpPr>
          <p:cNvPr id="171" name="Shape 171"/>
          <p:cNvSpPr/>
          <p:nvPr/>
        </p:nvSpPr>
        <p:spPr>
          <a:xfrm>
            <a:off x="9220201" y="5943601"/>
            <a:ext cx="1219199" cy="685799"/>
          </a:xfrm>
          <a:prstGeom prst="rect">
            <a:avLst/>
          </a:prstGeom>
          <a:solidFill>
            <a:srgbClr val="99FF99"/>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algn="ctr">
              <a:buSzPct val="25000"/>
            </a:pPr>
            <a:r>
              <a:rPr lang="en-US" sz="1600">
                <a:solidFill>
                  <a:srgbClr val="000000"/>
                </a:solidFill>
                <a:latin typeface="Tahoma"/>
                <a:ea typeface="Tahoma"/>
                <a:cs typeface="Tahoma"/>
                <a:sym typeface="Tahoma"/>
              </a:rPr>
              <a:t>3: Exit/ Graduate</a:t>
            </a:r>
          </a:p>
        </p:txBody>
      </p:sp>
      <p:sp>
        <p:nvSpPr>
          <p:cNvPr id="172" name="Shape 172"/>
          <p:cNvSpPr/>
          <p:nvPr/>
        </p:nvSpPr>
        <p:spPr>
          <a:xfrm>
            <a:off x="7696201" y="5943601"/>
            <a:ext cx="1219199" cy="685799"/>
          </a:xfrm>
          <a:prstGeom prst="rect">
            <a:avLst/>
          </a:prstGeom>
          <a:solidFill>
            <a:srgbClr val="99FF99"/>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algn="ctr">
              <a:buSzPct val="25000"/>
            </a:pPr>
            <a:r>
              <a:rPr lang="en-US" sz="1600">
                <a:solidFill>
                  <a:srgbClr val="000000"/>
                </a:solidFill>
                <a:latin typeface="Tahoma"/>
                <a:ea typeface="Tahoma"/>
                <a:cs typeface="Tahoma"/>
                <a:sym typeface="Tahoma"/>
              </a:rPr>
              <a:t>2: Add Support</a:t>
            </a:r>
          </a:p>
        </p:txBody>
      </p:sp>
      <p:cxnSp>
        <p:nvCxnSpPr>
          <p:cNvPr id="173" name="Shape 173">
            <a:extLst>
              <a:ext uri="{C183D7F6-B498-43B3-948B-1728B52AA6E4}">
                <adec:decorative xmlns:adec="http://schemas.microsoft.com/office/drawing/2017/decorative" val="1"/>
              </a:ext>
            </a:extLst>
          </p:cNvPr>
          <p:cNvCxnSpPr/>
          <p:nvPr/>
        </p:nvCxnSpPr>
        <p:spPr>
          <a:xfrm>
            <a:off x="8763000" y="3505201"/>
            <a:ext cx="0" cy="533399"/>
          </a:xfrm>
          <a:prstGeom prst="straightConnector1">
            <a:avLst/>
          </a:prstGeom>
          <a:noFill/>
          <a:ln w="19050" cap="flat" cmpd="sng">
            <a:solidFill>
              <a:schemeClr val="dk1"/>
            </a:solidFill>
            <a:prstDash val="solid"/>
            <a:round/>
            <a:headEnd type="none" w="med" len="med"/>
            <a:tailEnd type="triangle" w="lg" len="lg"/>
          </a:ln>
        </p:spPr>
      </p:cxnSp>
      <p:cxnSp>
        <p:nvCxnSpPr>
          <p:cNvPr id="174" name="Shape 174">
            <a:extLst>
              <a:ext uri="{C183D7F6-B498-43B3-948B-1728B52AA6E4}">
                <adec:decorative xmlns:adec="http://schemas.microsoft.com/office/drawing/2017/decorative" val="1"/>
              </a:ext>
            </a:extLst>
          </p:cNvPr>
          <p:cNvCxnSpPr/>
          <p:nvPr/>
        </p:nvCxnSpPr>
        <p:spPr>
          <a:xfrm>
            <a:off x="8915401" y="4876801"/>
            <a:ext cx="990599" cy="990599"/>
          </a:xfrm>
          <a:prstGeom prst="straightConnector1">
            <a:avLst/>
          </a:prstGeom>
          <a:noFill/>
          <a:ln w="19050" cap="flat" cmpd="sng">
            <a:solidFill>
              <a:schemeClr val="dk1"/>
            </a:solidFill>
            <a:prstDash val="solid"/>
            <a:round/>
            <a:headEnd type="none" w="med" len="med"/>
            <a:tailEnd type="triangle" w="lg" len="lg"/>
          </a:ln>
        </p:spPr>
      </p:cxnSp>
      <p:cxnSp>
        <p:nvCxnSpPr>
          <p:cNvPr id="175" name="Shape 175">
            <a:extLst>
              <a:ext uri="{C183D7F6-B498-43B3-948B-1728B52AA6E4}">
                <adec:decorative xmlns:adec="http://schemas.microsoft.com/office/drawing/2017/decorative" val="1"/>
              </a:ext>
            </a:extLst>
          </p:cNvPr>
          <p:cNvCxnSpPr/>
          <p:nvPr/>
        </p:nvCxnSpPr>
        <p:spPr>
          <a:xfrm>
            <a:off x="8458200" y="4953001"/>
            <a:ext cx="0" cy="990599"/>
          </a:xfrm>
          <a:prstGeom prst="straightConnector1">
            <a:avLst/>
          </a:prstGeom>
          <a:noFill/>
          <a:ln w="19050" cap="flat" cmpd="sng">
            <a:solidFill>
              <a:schemeClr val="dk1"/>
            </a:solidFill>
            <a:prstDash val="solid"/>
            <a:round/>
            <a:headEnd type="none" w="med" len="med"/>
            <a:tailEnd type="triangle" w="lg" len="lg"/>
          </a:ln>
        </p:spPr>
      </p:cxnSp>
      <p:cxnSp>
        <p:nvCxnSpPr>
          <p:cNvPr id="176" name="Shape 176">
            <a:extLst>
              <a:ext uri="{C183D7F6-B498-43B3-948B-1728B52AA6E4}">
                <adec:decorative xmlns:adec="http://schemas.microsoft.com/office/drawing/2017/decorative" val="1"/>
              </a:ext>
            </a:extLst>
          </p:cNvPr>
          <p:cNvCxnSpPr/>
          <p:nvPr/>
        </p:nvCxnSpPr>
        <p:spPr>
          <a:xfrm rot="10800000">
            <a:off x="1828799" y="6324600"/>
            <a:ext cx="5181600" cy="0"/>
          </a:xfrm>
          <a:prstGeom prst="straightConnector1">
            <a:avLst/>
          </a:prstGeom>
          <a:noFill/>
          <a:ln w="19050" cap="flat" cmpd="sng">
            <a:solidFill>
              <a:schemeClr val="dk1"/>
            </a:solidFill>
            <a:prstDash val="solid"/>
            <a:round/>
            <a:headEnd type="none" w="med" len="med"/>
            <a:tailEnd type="triangle" w="lg" len="lg"/>
          </a:ln>
        </p:spPr>
      </p:cxnSp>
      <p:cxnSp>
        <p:nvCxnSpPr>
          <p:cNvPr id="177" name="Shape 177">
            <a:extLst>
              <a:ext uri="{C183D7F6-B498-43B3-948B-1728B52AA6E4}">
                <adec:decorative xmlns:adec="http://schemas.microsoft.com/office/drawing/2017/decorative" val="1"/>
              </a:ext>
            </a:extLst>
          </p:cNvPr>
          <p:cNvCxnSpPr/>
          <p:nvPr/>
        </p:nvCxnSpPr>
        <p:spPr>
          <a:xfrm rot="10800000">
            <a:off x="1828800" y="1600201"/>
            <a:ext cx="0" cy="4648199"/>
          </a:xfrm>
          <a:prstGeom prst="straightConnector1">
            <a:avLst/>
          </a:prstGeom>
          <a:noFill/>
          <a:ln w="19050" cap="flat" cmpd="sng">
            <a:solidFill>
              <a:schemeClr val="dk1"/>
            </a:solidFill>
            <a:prstDash val="solid"/>
            <a:round/>
            <a:headEnd type="none" w="med" len="med"/>
            <a:tailEnd type="triangle" w="lg" len="lg"/>
          </a:ln>
        </p:spPr>
      </p:cxnSp>
      <p:cxnSp>
        <p:nvCxnSpPr>
          <p:cNvPr id="178" name="Shape 178">
            <a:extLst>
              <a:ext uri="{C183D7F6-B498-43B3-948B-1728B52AA6E4}">
                <adec:decorative xmlns:adec="http://schemas.microsoft.com/office/drawing/2017/decorative" val="1"/>
              </a:ext>
            </a:extLst>
          </p:cNvPr>
          <p:cNvCxnSpPr/>
          <p:nvPr/>
        </p:nvCxnSpPr>
        <p:spPr>
          <a:xfrm>
            <a:off x="1828800" y="1600200"/>
            <a:ext cx="762000" cy="0"/>
          </a:xfrm>
          <a:prstGeom prst="straightConnector1">
            <a:avLst/>
          </a:prstGeom>
          <a:noFill/>
          <a:ln w="19050" cap="flat" cmpd="sng">
            <a:solidFill>
              <a:schemeClr val="dk1"/>
            </a:solidFill>
            <a:prstDash val="solid"/>
            <a:round/>
            <a:headEnd type="none" w="med" len="med"/>
            <a:tailEnd type="triangle" w="lg" len="lg"/>
          </a:ln>
        </p:spPr>
      </p:cxnSp>
      <p:cxnSp>
        <p:nvCxnSpPr>
          <p:cNvPr id="179" name="Shape 179">
            <a:extLst>
              <a:ext uri="{C183D7F6-B498-43B3-948B-1728B52AA6E4}">
                <adec:decorative xmlns:adec="http://schemas.microsoft.com/office/drawing/2017/decorative" val="1"/>
              </a:ext>
            </a:extLst>
          </p:cNvPr>
          <p:cNvCxnSpPr/>
          <p:nvPr/>
        </p:nvCxnSpPr>
        <p:spPr>
          <a:xfrm flipH="1">
            <a:off x="7010399" y="4876800"/>
            <a:ext cx="762000" cy="1295400"/>
          </a:xfrm>
          <a:prstGeom prst="straightConnector1">
            <a:avLst/>
          </a:prstGeom>
          <a:noFill/>
          <a:ln w="19050" cap="flat" cmpd="sng">
            <a:solidFill>
              <a:schemeClr val="dk1"/>
            </a:solidFill>
            <a:prstDash val="solid"/>
            <a:round/>
            <a:headEnd type="none" w="med" len="med"/>
            <a:tailEnd type="triangle" w="lg" len="lg"/>
          </a:ln>
        </p:spPr>
      </p:cxnSp>
      <p:cxnSp>
        <p:nvCxnSpPr>
          <p:cNvPr id="180" name="Shape 180">
            <a:extLst>
              <a:ext uri="{C183D7F6-B498-43B3-948B-1728B52AA6E4}">
                <adec:decorative xmlns:adec="http://schemas.microsoft.com/office/drawing/2017/decorative" val="1"/>
              </a:ext>
            </a:extLst>
          </p:cNvPr>
          <p:cNvCxnSpPr/>
          <p:nvPr/>
        </p:nvCxnSpPr>
        <p:spPr>
          <a:xfrm>
            <a:off x="5410200" y="3505201"/>
            <a:ext cx="381000" cy="304799"/>
          </a:xfrm>
          <a:prstGeom prst="straightConnector1">
            <a:avLst/>
          </a:prstGeom>
          <a:noFill/>
          <a:ln w="19050" cap="flat" cmpd="sng">
            <a:solidFill>
              <a:schemeClr val="dk1"/>
            </a:solidFill>
            <a:prstDash val="solid"/>
            <a:round/>
            <a:headEnd type="none" w="med" len="med"/>
            <a:tailEnd type="triangle" w="lg" len="lg"/>
          </a:ln>
        </p:spPr>
      </p:cxnSp>
      <p:cxnSp>
        <p:nvCxnSpPr>
          <p:cNvPr id="181" name="Shape 181">
            <a:extLst>
              <a:ext uri="{C183D7F6-B498-43B3-948B-1728B52AA6E4}">
                <adec:decorative xmlns:adec="http://schemas.microsoft.com/office/drawing/2017/decorative" val="1"/>
              </a:ext>
            </a:extLst>
          </p:cNvPr>
          <p:cNvCxnSpPr/>
          <p:nvPr/>
        </p:nvCxnSpPr>
        <p:spPr>
          <a:xfrm>
            <a:off x="5638801" y="3200400"/>
            <a:ext cx="1981199" cy="0"/>
          </a:xfrm>
          <a:prstGeom prst="straightConnector1">
            <a:avLst/>
          </a:prstGeom>
          <a:noFill/>
          <a:ln w="19050" cap="flat" cmpd="sng">
            <a:solidFill>
              <a:schemeClr val="dk1"/>
            </a:solidFill>
            <a:prstDash val="solid"/>
            <a:round/>
            <a:headEnd type="none" w="med" len="med"/>
            <a:tailEnd type="triangle" w="lg" len="lg"/>
          </a:ln>
        </p:spPr>
      </p:cxnSp>
      <p:cxnSp>
        <p:nvCxnSpPr>
          <p:cNvPr id="182" name="Shape 182">
            <a:extLst>
              <a:ext uri="{C183D7F6-B498-43B3-948B-1728B52AA6E4}">
                <adec:decorative xmlns:adec="http://schemas.microsoft.com/office/drawing/2017/decorative" val="1"/>
              </a:ext>
            </a:extLst>
          </p:cNvPr>
          <p:cNvCxnSpPr/>
          <p:nvPr/>
        </p:nvCxnSpPr>
        <p:spPr>
          <a:xfrm rot="10800000">
            <a:off x="7086601" y="6324600"/>
            <a:ext cx="533399" cy="0"/>
          </a:xfrm>
          <a:prstGeom prst="straightConnector1">
            <a:avLst/>
          </a:prstGeom>
          <a:noFill/>
          <a:ln w="19050" cap="flat" cmpd="sng">
            <a:solidFill>
              <a:schemeClr val="dk1"/>
            </a:solidFill>
            <a:prstDash val="solid"/>
            <a:round/>
            <a:headEnd type="none" w="med" len="med"/>
            <a:tailEnd type="triangle" w="lg" len="lg"/>
          </a:ln>
        </p:spPr>
      </p:cxnSp>
      <p:sp>
        <p:nvSpPr>
          <p:cNvPr id="183" name="Shape 183"/>
          <p:cNvSpPr txBox="1">
            <a:spLocks noGrp="1"/>
          </p:cNvSpPr>
          <p:nvPr>
            <p:ph type="title" idx="4294967295"/>
          </p:nvPr>
        </p:nvSpPr>
        <p:spPr>
          <a:xfrm>
            <a:off x="6899275" y="381000"/>
            <a:ext cx="3270250" cy="646112"/>
          </a:xfrm>
          <a:prstGeom prst="rect">
            <a:avLst/>
          </a:prstGeom>
          <a:noFill/>
          <a:ln>
            <a:noFill/>
            <a:prstDash/>
          </a:ln>
          <a:effectLst/>
        </p:spPr>
        <p:txBody>
          <a:bodyPr rot="0" spcFirstLastPara="0"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400" b="1" i="0" u="none" strike="noStrike" kern="1200" cap="none" spc="0" normalizeH="0" baseline="0" noProof="0">
                <a:ln>
                  <a:noFill/>
                </a:ln>
                <a:solidFill>
                  <a:prstClr val="black"/>
                </a:solidFill>
                <a:effectLst/>
                <a:uLnTx/>
                <a:uFillTx/>
                <a:latin typeface="Arial"/>
                <a:ea typeface="Arial"/>
                <a:cs typeface="Arial"/>
                <a:sym typeface="Arial"/>
              </a:rPr>
              <a:t>Check-In, Check-Out Implementation Process</a:t>
            </a:r>
          </a:p>
        </p:txBody>
      </p:sp>
      <p:sp>
        <p:nvSpPr>
          <p:cNvPr id="2" name="TextBox 1"/>
          <p:cNvSpPr txBox="1"/>
          <p:nvPr/>
        </p:nvSpPr>
        <p:spPr>
          <a:xfrm>
            <a:off x="6848546" y="5169556"/>
            <a:ext cx="1336238" cy="369332"/>
          </a:xfrm>
          <a:prstGeom prst="rect">
            <a:avLst/>
          </a:prstGeom>
          <a:solidFill>
            <a:schemeClr val="accent2">
              <a:lumMod val="60000"/>
              <a:lumOff val="40000"/>
            </a:schemeClr>
          </a:solidFill>
          <a:ln>
            <a:solidFill>
              <a:schemeClr val="tx1"/>
            </a:solidFill>
          </a:ln>
        </p:spPr>
        <p:txBody>
          <a:bodyPr wrap="square" rtlCol="0">
            <a:spAutoFit/>
          </a:bodyPr>
          <a:lstStyle/>
          <a:p>
            <a:r>
              <a:rPr lang="en-US">
                <a:solidFill>
                  <a:prstClr val="black"/>
                </a:solidFill>
                <a:latin typeface="Calibri"/>
              </a:rPr>
              <a:t>1: Continue</a:t>
            </a:r>
          </a:p>
        </p:txBody>
      </p:sp>
    </p:spTree>
    <p:extLst>
      <p:ext uri="{BB962C8B-B14F-4D97-AF65-F5344CB8AC3E}">
        <p14:creationId xmlns:p14="http://schemas.microsoft.com/office/powerpoint/2010/main" val="2934791335"/>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96038" y="165100"/>
            <a:ext cx="5795962" cy="1187450"/>
          </a:xfrm>
        </p:spPr>
        <p:txBody>
          <a:bodyPr>
            <a:normAutofit fontScale="90000"/>
          </a:bodyPr>
          <a:lstStyle/>
          <a:p>
            <a:pPr algn="ctr"/>
            <a:r>
              <a:rPr lang="en-US" sz="4000"/>
              <a:t>Daily Progress Reports (DPRs)</a:t>
            </a:r>
          </a:p>
        </p:txBody>
      </p:sp>
      <p:pic>
        <p:nvPicPr>
          <p:cNvPr id="3" name="Picture 2" descr="Picture of the East Midvale Elementary TAKE FLIGHT Program"/>
          <p:cNvPicPr>
            <a:picLocks noChangeAspect="1"/>
          </p:cNvPicPr>
          <p:nvPr/>
        </p:nvPicPr>
        <p:blipFill>
          <a:blip r:embed="rId2"/>
          <a:stretch>
            <a:fillRect/>
          </a:stretch>
        </p:blipFill>
        <p:spPr>
          <a:xfrm>
            <a:off x="0" y="1598695"/>
            <a:ext cx="6079524" cy="5158383"/>
          </a:xfrm>
          <a:prstGeom prst="rect">
            <a:avLst/>
          </a:prstGeom>
        </p:spPr>
      </p:pic>
      <p:pic>
        <p:nvPicPr>
          <p:cNvPr id="4" name="Picture 3" descr="Example of a daily progress report showing the goals: be respectful, be responsible, keep hand and feet to self, follow directions,  and be there- be ready."/>
          <p:cNvPicPr>
            <a:picLocks noChangeAspect="1"/>
          </p:cNvPicPr>
          <p:nvPr/>
        </p:nvPicPr>
        <p:blipFill>
          <a:blip r:embed="rId3"/>
          <a:stretch>
            <a:fillRect/>
          </a:stretch>
        </p:blipFill>
        <p:spPr>
          <a:xfrm>
            <a:off x="6237514" y="1353312"/>
            <a:ext cx="5954486" cy="4455598"/>
          </a:xfrm>
          <a:prstGeom prst="rect">
            <a:avLst/>
          </a:prstGeom>
        </p:spPr>
      </p:pic>
    </p:spTree>
    <p:extLst>
      <p:ext uri="{BB962C8B-B14F-4D97-AF65-F5344CB8AC3E}">
        <p14:creationId xmlns:p14="http://schemas.microsoft.com/office/powerpoint/2010/main" val="3757382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3D7A-FB7B-2846-92D4-E8F4E8C26EBC}"/>
              </a:ext>
            </a:extLst>
          </p:cNvPr>
          <p:cNvSpPr>
            <a:spLocks noGrp="1"/>
          </p:cNvSpPr>
          <p:nvPr>
            <p:ph type="title"/>
          </p:nvPr>
        </p:nvSpPr>
        <p:spPr/>
        <p:txBody>
          <a:bodyPr>
            <a:normAutofit/>
          </a:bodyPr>
          <a:lstStyle/>
          <a:p>
            <a:r>
              <a:rPr lang="en-US"/>
              <a:t>Key Features to Consider for CICO in Virtual</a:t>
            </a:r>
            <a:br>
              <a:rPr lang="en-US"/>
            </a:br>
            <a:r>
              <a:rPr lang="en-US"/>
              <a:t>or Hybrid Environment </a:t>
            </a:r>
          </a:p>
        </p:txBody>
      </p:sp>
      <p:sp>
        <p:nvSpPr>
          <p:cNvPr id="3" name="Content Placeholder 2">
            <a:extLst>
              <a:ext uri="{FF2B5EF4-FFF2-40B4-BE49-F238E27FC236}">
                <a16:creationId xmlns:a16="http://schemas.microsoft.com/office/drawing/2014/main" id="{A0D5765B-5AD8-E140-9184-089EB7D33A68}"/>
              </a:ext>
            </a:extLst>
          </p:cNvPr>
          <p:cNvSpPr>
            <a:spLocks noGrp="1"/>
          </p:cNvSpPr>
          <p:nvPr>
            <p:ph sz="quarter" idx="15"/>
          </p:nvPr>
        </p:nvSpPr>
        <p:spPr/>
        <p:txBody>
          <a:bodyPr>
            <a:normAutofit/>
          </a:bodyPr>
          <a:lstStyle/>
          <a:p>
            <a:endParaRPr lang="en-US" sz="3000"/>
          </a:p>
          <a:p>
            <a:r>
              <a:rPr lang="en-US" sz="3000"/>
              <a:t>Connection of students with adults at school</a:t>
            </a:r>
          </a:p>
          <a:p>
            <a:r>
              <a:rPr lang="en-US" sz="3000"/>
              <a:t>Regular feedback/instruction on behavior and practice in self-monitoring</a:t>
            </a:r>
          </a:p>
          <a:p>
            <a:r>
              <a:rPr lang="en-US" sz="3000"/>
              <a:t>Home/School Communication</a:t>
            </a:r>
          </a:p>
          <a:p>
            <a:pPr lvl="1"/>
            <a:r>
              <a:rPr lang="en-US" sz="3000"/>
              <a:t>Caregiver feedback </a:t>
            </a:r>
          </a:p>
          <a:p>
            <a:r>
              <a:rPr lang="en-US" sz="3000"/>
              <a:t>Data are used for decision making </a:t>
            </a:r>
          </a:p>
        </p:txBody>
      </p:sp>
    </p:spTree>
    <p:extLst>
      <p:ext uri="{BB962C8B-B14F-4D97-AF65-F5344CB8AC3E}">
        <p14:creationId xmlns:p14="http://schemas.microsoft.com/office/powerpoint/2010/main" val="43915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Webinar Format &amp; Questions </a:t>
            </a:r>
          </a:p>
        </p:txBody>
      </p:sp>
      <p:sp>
        <p:nvSpPr>
          <p:cNvPr id="5" name="Content Placeholder 4"/>
          <p:cNvSpPr>
            <a:spLocks noGrp="1"/>
          </p:cNvSpPr>
          <p:nvPr>
            <p:ph sz="quarter" idx="15"/>
          </p:nvPr>
        </p:nvSpPr>
        <p:spPr>
          <a:xfrm>
            <a:off x="457200" y="1371600"/>
            <a:ext cx="8190089" cy="4343400"/>
          </a:xfrm>
        </p:spPr>
        <p:txBody>
          <a:bodyPr>
            <a:normAutofit/>
          </a:bodyPr>
          <a:lstStyle/>
          <a:p>
            <a:r>
              <a:rPr lang="en-US"/>
              <a:t>Throughout the presentation, submit your questions into the question pod.  </a:t>
            </a:r>
          </a:p>
          <a:p>
            <a:pPr lvl="1"/>
            <a:r>
              <a:rPr lang="en-US"/>
              <a:t>For technical issues/questions, a webinar team member will try to assist you as soon as possible. </a:t>
            </a:r>
          </a:p>
          <a:p>
            <a:pPr lvl="1"/>
            <a:r>
              <a:rPr lang="en-US"/>
              <a:t>For content related questions, there will be a time for </a:t>
            </a:r>
            <a:r>
              <a:rPr lang="en-US" b="1"/>
              <a:t>Q&amp;A</a:t>
            </a:r>
            <a:r>
              <a:rPr lang="en-US"/>
              <a:t> at the end of the presentation. Submit your questions and we will share them with the presenters.  </a:t>
            </a:r>
          </a:p>
          <a:p>
            <a:endParaRPr lang="en-US"/>
          </a:p>
          <a:p>
            <a:endParaRPr lang="en-US" sz="1950"/>
          </a:p>
        </p:txBody>
      </p:sp>
      <p:pic>
        <p:nvPicPr>
          <p:cNvPr id="6" name="Picture 5" descr="Gotowebinar Question Box"/>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48425" y="1371600"/>
            <a:ext cx="2935948" cy="3900311"/>
          </a:xfrm>
          <a:prstGeom prst="rect">
            <a:avLst/>
          </a:prstGeom>
        </p:spPr>
      </p:pic>
      <p:sp>
        <p:nvSpPr>
          <p:cNvPr id="4" name="Slide Number Placeholder 3"/>
          <p:cNvSpPr>
            <a:spLocks noGrp="1"/>
          </p:cNvSpPr>
          <p:nvPr>
            <p:ph type="sldNum"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DBB3109-6B36-4C42-ABE5-993D6B0A452A}" type="slidenum">
              <a:rPr kumimoji="0" lang="en-US" sz="750" b="0" i="0" u="none" strike="noStrike" kern="1200" cap="none" spc="0" normalizeH="0" baseline="0" noProof="0">
                <a:ln>
                  <a:noFill/>
                </a:ln>
                <a:solidFill>
                  <a:srgbClr val="FFFFFF">
                    <a:lumMod val="75000"/>
                  </a:srgbClr>
                </a:solidFill>
                <a:effectLst/>
                <a:uLnTx/>
                <a:uFillTx/>
                <a:latin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750" b="0" i="0" u="none" strike="noStrike" kern="1200" cap="none" spc="0" normalizeH="0" baseline="0" noProof="0">
              <a:ln>
                <a:noFill/>
              </a:ln>
              <a:solidFill>
                <a:srgbClr val="FFFFFF">
                  <a:lumMod val="75000"/>
                </a:srgbClr>
              </a:solidFill>
              <a:effectLst/>
              <a:uLnTx/>
              <a:uFillTx/>
              <a:latin typeface="Arial"/>
            </a:endParaRPr>
          </a:p>
        </p:txBody>
      </p:sp>
    </p:spTree>
    <p:extLst>
      <p:ext uri="{BB962C8B-B14F-4D97-AF65-F5344CB8AC3E}">
        <p14:creationId xmlns:p14="http://schemas.microsoft.com/office/powerpoint/2010/main" val="307400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BFDD-AAE4-0646-B2E0-CA6DC18D8A1A}"/>
              </a:ext>
            </a:extLst>
          </p:cNvPr>
          <p:cNvSpPr>
            <a:spLocks noGrp="1"/>
          </p:cNvSpPr>
          <p:nvPr>
            <p:ph type="title"/>
          </p:nvPr>
        </p:nvSpPr>
        <p:spPr/>
        <p:txBody>
          <a:bodyPr/>
          <a:lstStyle/>
          <a:p>
            <a:r>
              <a:rPr lang="en-US"/>
              <a:t>Step 1: Determine Need for CICO</a:t>
            </a:r>
            <a:br>
              <a:rPr lang="en-US"/>
            </a:br>
            <a:r>
              <a:rPr lang="en-US"/>
              <a:t> </a:t>
            </a:r>
          </a:p>
        </p:txBody>
      </p:sp>
      <p:sp>
        <p:nvSpPr>
          <p:cNvPr id="3" name="Content Placeholder 2">
            <a:extLst>
              <a:ext uri="{FF2B5EF4-FFF2-40B4-BE49-F238E27FC236}">
                <a16:creationId xmlns:a16="http://schemas.microsoft.com/office/drawing/2014/main" id="{F6586D48-FDBF-1846-9F3E-16B27CEB6784}"/>
              </a:ext>
            </a:extLst>
          </p:cNvPr>
          <p:cNvSpPr>
            <a:spLocks noGrp="1"/>
          </p:cNvSpPr>
          <p:nvPr>
            <p:ph sz="quarter" idx="15"/>
          </p:nvPr>
        </p:nvSpPr>
        <p:spPr/>
        <p:txBody>
          <a:bodyPr>
            <a:normAutofit fontScale="92500" lnSpcReduction="10000"/>
          </a:bodyPr>
          <a:lstStyle/>
          <a:p>
            <a:r>
              <a:rPr lang="en-US" sz="3200"/>
              <a:t>Team-based decision </a:t>
            </a:r>
          </a:p>
          <a:p>
            <a:r>
              <a:rPr lang="en-US" sz="3200"/>
              <a:t>Risk variables may be different than traditional CICO </a:t>
            </a:r>
          </a:p>
          <a:p>
            <a:r>
              <a:rPr lang="en-US" sz="3200"/>
              <a:t>Factors to consider</a:t>
            </a:r>
          </a:p>
          <a:p>
            <a:pPr lvl="1"/>
            <a:r>
              <a:rPr lang="en-US" sz="2800"/>
              <a:t>Lack of work completion </a:t>
            </a:r>
          </a:p>
          <a:p>
            <a:pPr lvl="1"/>
            <a:r>
              <a:rPr lang="en-US" sz="2800"/>
              <a:t>Inappropriate language or other problem behavior during virtual meetings</a:t>
            </a:r>
          </a:p>
          <a:p>
            <a:pPr lvl="1"/>
            <a:r>
              <a:rPr lang="en-US" sz="2800"/>
              <a:t>Lack of attendance in online meetings/instructional periods </a:t>
            </a:r>
          </a:p>
          <a:p>
            <a:pPr lvl="1"/>
            <a:r>
              <a:rPr lang="en-US" sz="2800"/>
              <a:t>Withdrawn and lack of active participation online</a:t>
            </a:r>
          </a:p>
          <a:p>
            <a:pPr lvl="1"/>
            <a:endParaRPr lang="en-US"/>
          </a:p>
        </p:txBody>
      </p:sp>
      <p:sp>
        <p:nvSpPr>
          <p:cNvPr id="5" name="Text Placeholder 4">
            <a:extLst>
              <a:ext uri="{FF2B5EF4-FFF2-40B4-BE49-F238E27FC236}">
                <a16:creationId xmlns:a16="http://schemas.microsoft.com/office/drawing/2014/main" id="{D602AF44-60FD-41CE-83D0-0DA3597CE936}"/>
              </a:ext>
            </a:extLst>
          </p:cNvPr>
          <p:cNvSpPr>
            <a:spLocks noGrp="1"/>
          </p:cNvSpPr>
          <p:nvPr>
            <p:ph type="body" sz="quarter" idx="13"/>
          </p:nvPr>
        </p:nvSpPr>
        <p:spPr/>
        <p:txBody>
          <a:bodyPr/>
          <a:lstStyle/>
          <a:p>
            <a:r>
              <a:rPr lang="en-US"/>
              <a:t>from Michigan’s MTSS Technical Assistance Center</a:t>
            </a:r>
          </a:p>
        </p:txBody>
      </p:sp>
    </p:spTree>
    <p:extLst>
      <p:ext uri="{BB962C8B-B14F-4D97-AF65-F5344CB8AC3E}">
        <p14:creationId xmlns:p14="http://schemas.microsoft.com/office/powerpoint/2010/main" val="3578849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A1B5B-175E-4F47-BFF4-1B7A21C11152}"/>
              </a:ext>
            </a:extLst>
          </p:cNvPr>
          <p:cNvSpPr>
            <a:spLocks noGrp="1"/>
          </p:cNvSpPr>
          <p:nvPr>
            <p:ph type="title"/>
          </p:nvPr>
        </p:nvSpPr>
        <p:spPr/>
        <p:txBody>
          <a:bodyPr/>
          <a:lstStyle/>
          <a:p>
            <a:pPr algn="ctr"/>
            <a:r>
              <a:rPr lang="en-US"/>
              <a:t>Step 2: Determine How a Student will </a:t>
            </a:r>
            <a:br>
              <a:rPr lang="en-US"/>
            </a:br>
            <a:r>
              <a:rPr lang="en-US"/>
              <a:t>Check-in/Check-out </a:t>
            </a:r>
          </a:p>
        </p:txBody>
      </p:sp>
      <p:sp>
        <p:nvSpPr>
          <p:cNvPr id="3" name="Content Placeholder 2">
            <a:extLst>
              <a:ext uri="{FF2B5EF4-FFF2-40B4-BE49-F238E27FC236}">
                <a16:creationId xmlns:a16="http://schemas.microsoft.com/office/drawing/2014/main" id="{1D07299E-25D4-5F43-AA23-30BAB64D0030}"/>
              </a:ext>
            </a:extLst>
          </p:cNvPr>
          <p:cNvSpPr>
            <a:spLocks noGrp="1"/>
          </p:cNvSpPr>
          <p:nvPr>
            <p:ph sz="half" idx="1"/>
          </p:nvPr>
        </p:nvSpPr>
        <p:spPr>
          <a:xfrm>
            <a:off x="457200" y="1635066"/>
            <a:ext cx="5568696" cy="4343400"/>
          </a:xfrm>
        </p:spPr>
        <p:txBody>
          <a:bodyPr>
            <a:noAutofit/>
          </a:bodyPr>
          <a:lstStyle/>
          <a:p>
            <a:r>
              <a:rPr lang="en-US" sz="2800" b="1" dirty="0"/>
              <a:t>Who</a:t>
            </a:r>
          </a:p>
          <a:p>
            <a:pPr lvl="1"/>
            <a:r>
              <a:rPr lang="en-US" sz="2400" dirty="0"/>
              <a:t>CICO Coordinator or facilitator</a:t>
            </a:r>
          </a:p>
          <a:p>
            <a:pPr lvl="2"/>
            <a:r>
              <a:rPr lang="en-US" sz="2000" dirty="0">
                <a:hlinkClick r:id="rId2"/>
              </a:rPr>
              <a:t>Sample Check-in with Middle School Student  </a:t>
            </a:r>
            <a:endParaRPr lang="en-US" sz="2000" dirty="0"/>
          </a:p>
          <a:p>
            <a:pPr lvl="1"/>
            <a:r>
              <a:rPr lang="en-US" sz="2400" dirty="0"/>
              <a:t>Other school staff (e.g., librarian, bus drivers, cafeteria workers) </a:t>
            </a:r>
          </a:p>
          <a:p>
            <a:pPr lvl="1"/>
            <a:endParaRPr lang="en-US" sz="2400" dirty="0"/>
          </a:p>
          <a:p>
            <a:endParaRPr lang="en-US" sz="3200" dirty="0"/>
          </a:p>
          <a:p>
            <a:endParaRPr lang="en-US" sz="3200" dirty="0"/>
          </a:p>
        </p:txBody>
      </p:sp>
      <p:sp>
        <p:nvSpPr>
          <p:cNvPr id="5" name="Content Placeholder 4">
            <a:extLst>
              <a:ext uri="{FF2B5EF4-FFF2-40B4-BE49-F238E27FC236}">
                <a16:creationId xmlns:a16="http://schemas.microsoft.com/office/drawing/2014/main" id="{785B20BA-1609-49DA-B3F7-DF2F28657C68}"/>
              </a:ext>
            </a:extLst>
          </p:cNvPr>
          <p:cNvSpPr>
            <a:spLocks noGrp="1"/>
          </p:cNvSpPr>
          <p:nvPr>
            <p:ph sz="half" idx="2"/>
          </p:nvPr>
        </p:nvSpPr>
        <p:spPr>
          <a:xfrm>
            <a:off x="6163056" y="1635066"/>
            <a:ext cx="5568696" cy="4343400"/>
          </a:xfrm>
        </p:spPr>
        <p:txBody>
          <a:bodyPr>
            <a:normAutofit fontScale="92500" lnSpcReduction="20000"/>
          </a:bodyPr>
          <a:lstStyle/>
          <a:p>
            <a:r>
              <a:rPr lang="en-US" sz="3000" b="1"/>
              <a:t>Frequency</a:t>
            </a:r>
            <a:r>
              <a:rPr lang="en-US" sz="3000"/>
              <a:t> </a:t>
            </a:r>
          </a:p>
          <a:p>
            <a:pPr lvl="1"/>
            <a:r>
              <a:rPr lang="en-US"/>
              <a:t>Daily</a:t>
            </a:r>
          </a:p>
          <a:p>
            <a:pPr lvl="1"/>
            <a:r>
              <a:rPr lang="en-US"/>
              <a:t>2-3 times per week</a:t>
            </a:r>
          </a:p>
          <a:p>
            <a:pPr lvl="1"/>
            <a:r>
              <a:rPr lang="en-US"/>
              <a:t>Monday check-in, Friday check-out</a:t>
            </a:r>
          </a:p>
          <a:p>
            <a:r>
              <a:rPr lang="en-US" sz="3000" b="1"/>
              <a:t>Time(s) of Day</a:t>
            </a:r>
          </a:p>
          <a:p>
            <a:r>
              <a:rPr lang="en-US" sz="3000" b="1"/>
              <a:t>Method</a:t>
            </a:r>
          </a:p>
          <a:p>
            <a:pPr lvl="1"/>
            <a:r>
              <a:rPr lang="en-US"/>
              <a:t>Phone call/text/voice recordings</a:t>
            </a:r>
          </a:p>
          <a:p>
            <a:pPr lvl="1"/>
            <a:r>
              <a:rPr lang="en-US"/>
              <a:t>Zoom</a:t>
            </a:r>
          </a:p>
          <a:p>
            <a:pPr lvl="1"/>
            <a:r>
              <a:rPr lang="en-US"/>
              <a:t>Google Meets </a:t>
            </a:r>
          </a:p>
          <a:p>
            <a:pPr marL="0" indent="0">
              <a:buNone/>
            </a:pPr>
            <a:endParaRPr lang="en-US" sz="3200"/>
          </a:p>
        </p:txBody>
      </p:sp>
    </p:spTree>
    <p:extLst>
      <p:ext uri="{BB962C8B-B14F-4D97-AF65-F5344CB8AC3E}">
        <p14:creationId xmlns:p14="http://schemas.microsoft.com/office/powerpoint/2010/main" val="229382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68F4A480-F2D5-4AE0-A172-3B46850AB7D1}"/>
              </a:ext>
            </a:extLst>
          </p:cNvPr>
          <p:cNvSpPr>
            <a:spLocks noGrp="1"/>
          </p:cNvSpPr>
          <p:nvPr>
            <p:ph type="body" sz="quarter" idx="13"/>
          </p:nvPr>
        </p:nvSpPr>
        <p:spPr>
          <a:xfrm>
            <a:off x="457200" y="5751576"/>
            <a:ext cx="11274552" cy="192024"/>
          </a:xfrm>
        </p:spPr>
        <p:txBody>
          <a:bodyPr/>
          <a:lstStyle/>
          <a:p>
            <a:r>
              <a:rPr lang="en-US"/>
              <a:t>from Michigan’s MTSS Technical Assistance Center</a:t>
            </a:r>
          </a:p>
        </p:txBody>
      </p:sp>
      <p:sp>
        <p:nvSpPr>
          <p:cNvPr id="12" name="Slide Number Placeholder 4">
            <a:extLst>
              <a:ext uri="{FF2B5EF4-FFF2-40B4-BE49-F238E27FC236}">
                <a16:creationId xmlns:a16="http://schemas.microsoft.com/office/drawing/2014/main" id="{5E868D34-D5FE-454C-8FC3-28E80D0DA857}"/>
              </a:ext>
            </a:extLst>
          </p:cNvPr>
          <p:cNvSpPr>
            <a:spLocks noGrp="1"/>
          </p:cNvSpPr>
          <p:nvPr>
            <p:ph type="sldNum" sz="quarter" idx="12"/>
          </p:nvPr>
        </p:nvSpPr>
        <p:spPr>
          <a:xfrm>
            <a:off x="11734800" y="6704112"/>
            <a:ext cx="157094" cy="153888"/>
          </a:xfrm>
        </p:spPr>
        <p:txBody>
          <a:bodyPr/>
          <a:lstStyle/>
          <a:p>
            <a:pPr>
              <a:spcAft>
                <a:spcPts val="600"/>
              </a:spcAft>
            </a:pPr>
            <a:fld id="{99A20822-4A49-4D36-86E3-300BA48D3F00}" type="slidenum">
              <a:rPr lang="en-US" smtClean="0"/>
              <a:pPr>
                <a:spcAft>
                  <a:spcPts val="600"/>
                </a:spcAft>
              </a:pPr>
              <a:t>22</a:t>
            </a:fld>
            <a:endParaRPr lang="en-US"/>
          </a:p>
        </p:txBody>
      </p:sp>
      <p:graphicFrame>
        <p:nvGraphicFramePr>
          <p:cNvPr id="6" name="Content Placeholder 2" descr="This chart explains how to align intervention with student, family and instructional needs">
            <a:extLst>
              <a:ext uri="{FF2B5EF4-FFF2-40B4-BE49-F238E27FC236}">
                <a16:creationId xmlns:a16="http://schemas.microsoft.com/office/drawing/2014/main" id="{23080931-FC5A-4B9F-961F-674306985491}"/>
              </a:ext>
            </a:extLst>
          </p:cNvPr>
          <p:cNvGraphicFramePr>
            <a:graphicFrameLocks noGrp="1"/>
          </p:cNvGraphicFramePr>
          <p:nvPr>
            <p:ph sz="quarter" idx="14"/>
            <p:extLst>
              <p:ext uri="{D42A27DB-BD31-4B8C-83A1-F6EECF244321}">
                <p14:modId xmlns:p14="http://schemas.microsoft.com/office/powerpoint/2010/main" val="2241097926"/>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5688BBE5-2601-8442-B14B-FCFB68420057}"/>
              </a:ext>
            </a:extLst>
          </p:cNvPr>
          <p:cNvSpPr>
            <a:spLocks noGrp="1"/>
          </p:cNvSpPr>
          <p:nvPr>
            <p:ph type="title"/>
          </p:nvPr>
        </p:nvSpPr>
        <p:spPr>
          <a:xfrm>
            <a:off x="457200" y="0"/>
            <a:ext cx="11276076" cy="1280160"/>
          </a:xfrm>
        </p:spPr>
        <p:txBody>
          <a:bodyPr anchor="ctr">
            <a:normAutofit/>
          </a:bodyPr>
          <a:lstStyle/>
          <a:p>
            <a:r>
              <a:rPr lang="en-US"/>
              <a:t>Step 3: Align Intervention with Student, Family, and Instructional Needs</a:t>
            </a:r>
          </a:p>
        </p:txBody>
      </p:sp>
    </p:spTree>
    <p:extLst>
      <p:ext uri="{BB962C8B-B14F-4D97-AF65-F5344CB8AC3E}">
        <p14:creationId xmlns:p14="http://schemas.microsoft.com/office/powerpoint/2010/main" val="2259520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3A94-2CDF-D34C-861B-9D1CD794E3BD}"/>
              </a:ext>
            </a:extLst>
          </p:cNvPr>
          <p:cNvSpPr>
            <a:spLocks noGrp="1"/>
          </p:cNvSpPr>
          <p:nvPr>
            <p:ph type="title"/>
          </p:nvPr>
        </p:nvSpPr>
        <p:spPr>
          <a:xfrm>
            <a:off x="333633" y="179385"/>
            <a:ext cx="11709978" cy="929330"/>
          </a:xfrm>
        </p:spPr>
        <p:txBody>
          <a:bodyPr>
            <a:normAutofit/>
          </a:bodyPr>
          <a:lstStyle/>
          <a:p>
            <a:r>
              <a:rPr lang="en-US" b="1"/>
              <a:t>Live Virtual Instruction (Synchronous</a:t>
            </a:r>
            <a:r>
              <a:rPr lang="en-US"/>
              <a:t>)</a:t>
            </a:r>
          </a:p>
        </p:txBody>
      </p:sp>
      <p:sp>
        <p:nvSpPr>
          <p:cNvPr id="6" name="Content Placeholder 5">
            <a:extLst>
              <a:ext uri="{FF2B5EF4-FFF2-40B4-BE49-F238E27FC236}">
                <a16:creationId xmlns:a16="http://schemas.microsoft.com/office/drawing/2014/main" id="{D82C9405-9EFE-CD48-92B1-C208B27DBE2B}"/>
              </a:ext>
            </a:extLst>
          </p:cNvPr>
          <p:cNvSpPr>
            <a:spLocks noGrp="1"/>
          </p:cNvSpPr>
          <p:nvPr>
            <p:ph sz="half" idx="2"/>
          </p:nvPr>
        </p:nvSpPr>
        <p:spPr>
          <a:xfrm>
            <a:off x="333632" y="1260390"/>
            <a:ext cx="3707028" cy="4196820"/>
          </a:xfrm>
        </p:spPr>
        <p:txBody>
          <a:bodyPr>
            <a:normAutofit fontScale="92500"/>
          </a:bodyPr>
          <a:lstStyle/>
          <a:p>
            <a:r>
              <a:rPr lang="en-US" sz="2800"/>
              <a:t>Single Session Feedback </a:t>
            </a:r>
          </a:p>
          <a:p>
            <a:r>
              <a:rPr lang="en-US" sz="2800"/>
              <a:t>Feedback provided by </a:t>
            </a:r>
          </a:p>
          <a:p>
            <a:pPr lvl="1"/>
            <a:r>
              <a:rPr lang="en-US" sz="2400"/>
              <a:t>Teacher at end of session </a:t>
            </a:r>
          </a:p>
          <a:p>
            <a:pPr lvl="1"/>
            <a:r>
              <a:rPr lang="en-US" sz="2400"/>
              <a:t>Paraprofessional who has sat in on the session</a:t>
            </a:r>
          </a:p>
          <a:p>
            <a:endParaRPr lang="en-US" sz="2200"/>
          </a:p>
          <a:p>
            <a:endParaRPr lang="en-US" sz="2200"/>
          </a:p>
        </p:txBody>
      </p:sp>
      <p:pic>
        <p:nvPicPr>
          <p:cNvPr id="10" name="Picture 9" descr="Example of a way to provide feedback, called the Cougar Leaders Card. This card has a place for student name, guardian name, date, contact info, check in time, check out time and the school-wide expectations, points, and a space for comments. ">
            <a:extLst>
              <a:ext uri="{FF2B5EF4-FFF2-40B4-BE49-F238E27FC236}">
                <a16:creationId xmlns:a16="http://schemas.microsoft.com/office/drawing/2014/main" id="{2D7ECCD7-46DA-3246-8C89-56C3B722709B}"/>
              </a:ext>
            </a:extLst>
          </p:cNvPr>
          <p:cNvPicPr>
            <a:picLocks noChangeAspect="1"/>
          </p:cNvPicPr>
          <p:nvPr/>
        </p:nvPicPr>
        <p:blipFill>
          <a:blip r:embed="rId2"/>
          <a:stretch>
            <a:fillRect/>
          </a:stretch>
        </p:blipFill>
        <p:spPr>
          <a:xfrm>
            <a:off x="4040660" y="1784538"/>
            <a:ext cx="8146316" cy="3964747"/>
          </a:xfrm>
          <a:prstGeom prst="rect">
            <a:avLst/>
          </a:prstGeom>
        </p:spPr>
      </p:pic>
      <p:sp>
        <p:nvSpPr>
          <p:cNvPr id="3" name="TextBox 2">
            <a:extLst>
              <a:ext uri="{FF2B5EF4-FFF2-40B4-BE49-F238E27FC236}">
                <a16:creationId xmlns:a16="http://schemas.microsoft.com/office/drawing/2014/main" id="{F9D19855-9CB6-418C-82C7-8831801DAAA3}"/>
              </a:ext>
            </a:extLst>
          </p:cNvPr>
          <p:cNvSpPr txBox="1"/>
          <p:nvPr/>
        </p:nvSpPr>
        <p:spPr>
          <a:xfrm>
            <a:off x="2863516" y="6220326"/>
            <a:ext cx="8146316" cy="461665"/>
          </a:xfrm>
          <a:prstGeom prst="rect">
            <a:avLst/>
          </a:prstGeom>
          <a:noFill/>
        </p:spPr>
        <p:txBody>
          <a:bodyPr wrap="square" rtlCol="0">
            <a:spAutoFit/>
          </a:bodyPr>
          <a:lstStyle/>
          <a:p>
            <a:r>
              <a:rPr lang="en-US" sz="1200"/>
              <a:t>from Michigan’s MTSS Technical Assistance Center &amp; OSEP PBIS Technical Assistance Center </a:t>
            </a:r>
          </a:p>
          <a:p>
            <a:endParaRPr lang="en-US" sz="1200"/>
          </a:p>
        </p:txBody>
      </p:sp>
    </p:spTree>
    <p:extLst>
      <p:ext uri="{BB962C8B-B14F-4D97-AF65-F5344CB8AC3E}">
        <p14:creationId xmlns:p14="http://schemas.microsoft.com/office/powerpoint/2010/main" val="2350806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055610-5904-4FDF-855C-1E26AA7BF12F}"/>
              </a:ext>
            </a:extLst>
          </p:cNvPr>
          <p:cNvSpPr>
            <a:spLocks noGrp="1"/>
          </p:cNvSpPr>
          <p:nvPr>
            <p:ph type="body" sz="quarter" idx="13"/>
          </p:nvPr>
        </p:nvSpPr>
        <p:spPr/>
        <p:txBody>
          <a:bodyPr/>
          <a:lstStyle/>
          <a:p>
            <a:r>
              <a:rPr lang="en-US"/>
              <a:t>from Michigan’s MTSS Technical Assistance Center &amp; OSEP PBIS Technical Assistance Center</a:t>
            </a:r>
          </a:p>
        </p:txBody>
      </p:sp>
      <p:pic>
        <p:nvPicPr>
          <p:cNvPr id="4" name="Picture 3" descr="Example of a way to provide feedback, called the Cougar Leaders Card. This card has a place for student name, guardian name, date, contact info, check in time, check out time and the school-wide expectations, points, and a space for comments. ">
            <a:extLst>
              <a:ext uri="{FF2B5EF4-FFF2-40B4-BE49-F238E27FC236}">
                <a16:creationId xmlns:a16="http://schemas.microsoft.com/office/drawing/2014/main" id="{8453E7F7-C9B9-7244-B8E9-36BE29552A50}"/>
              </a:ext>
            </a:extLst>
          </p:cNvPr>
          <p:cNvPicPr>
            <a:picLocks noChangeAspect="1"/>
          </p:cNvPicPr>
          <p:nvPr/>
        </p:nvPicPr>
        <p:blipFill rotWithShape="1">
          <a:blip r:embed="rId2"/>
          <a:srcRect l="6705" r="3452"/>
          <a:stretch/>
        </p:blipFill>
        <p:spPr>
          <a:xfrm>
            <a:off x="5665377" y="2061275"/>
            <a:ext cx="6353628" cy="3338260"/>
          </a:xfrm>
          <a:prstGeom prst="rect">
            <a:avLst/>
          </a:prstGeom>
        </p:spPr>
      </p:pic>
      <p:sp>
        <p:nvSpPr>
          <p:cNvPr id="3" name="Content Placeholder 2">
            <a:extLst>
              <a:ext uri="{FF2B5EF4-FFF2-40B4-BE49-F238E27FC236}">
                <a16:creationId xmlns:a16="http://schemas.microsoft.com/office/drawing/2014/main" id="{3C1AC4D8-5A7C-354D-B7CB-C05084714057}"/>
              </a:ext>
            </a:extLst>
          </p:cNvPr>
          <p:cNvSpPr>
            <a:spLocks noGrp="1"/>
          </p:cNvSpPr>
          <p:nvPr>
            <p:ph sz="quarter" idx="14"/>
          </p:nvPr>
        </p:nvSpPr>
        <p:spPr>
          <a:xfrm>
            <a:off x="457200" y="1526580"/>
            <a:ext cx="5044698" cy="4343400"/>
          </a:xfrm>
        </p:spPr>
        <p:txBody>
          <a:bodyPr vert="horz" lIns="0" tIns="0" rIns="0" bIns="0" rtlCol="0" anchor="t">
            <a:normAutofit/>
          </a:bodyPr>
          <a:lstStyle/>
          <a:p>
            <a:r>
              <a:rPr lang="en-US" sz="2400"/>
              <a:t>Multiple Feedback Sessions</a:t>
            </a:r>
          </a:p>
          <a:p>
            <a:r>
              <a:rPr lang="en-US" sz="2400"/>
              <a:t>Feedback provided by </a:t>
            </a:r>
          </a:p>
          <a:p>
            <a:pPr lvl="1"/>
            <a:r>
              <a:rPr lang="en-US" sz="2000"/>
              <a:t>Teacher</a:t>
            </a:r>
          </a:p>
          <a:p>
            <a:pPr lvl="1"/>
            <a:r>
              <a:rPr lang="en-US" sz="2000"/>
              <a:t>Parent/Caregiver</a:t>
            </a:r>
          </a:p>
          <a:p>
            <a:pPr lvl="1"/>
            <a:r>
              <a:rPr lang="en-US" sz="2000"/>
              <a:t>Student Self-Monitoring</a:t>
            </a:r>
          </a:p>
          <a:p>
            <a:r>
              <a:rPr lang="en-US" sz="2400">
                <a:hlinkClick r:id="rId3"/>
              </a:rPr>
              <a:t>Sample Teacher Feedback – Elementary School </a:t>
            </a:r>
          </a:p>
          <a:p>
            <a:endParaRPr lang="en-US"/>
          </a:p>
        </p:txBody>
      </p:sp>
      <p:sp>
        <p:nvSpPr>
          <p:cNvPr id="2" name="Title 1">
            <a:extLst>
              <a:ext uri="{FF2B5EF4-FFF2-40B4-BE49-F238E27FC236}">
                <a16:creationId xmlns:a16="http://schemas.microsoft.com/office/drawing/2014/main" id="{C7573274-E21F-B04D-9FCE-325186E9F156}"/>
              </a:ext>
            </a:extLst>
          </p:cNvPr>
          <p:cNvSpPr>
            <a:spLocks noGrp="1"/>
          </p:cNvSpPr>
          <p:nvPr>
            <p:ph type="title"/>
          </p:nvPr>
        </p:nvSpPr>
        <p:spPr>
          <a:xfrm>
            <a:off x="457200" y="0"/>
            <a:ext cx="11274552" cy="1280160"/>
          </a:xfrm>
        </p:spPr>
        <p:txBody>
          <a:bodyPr>
            <a:normAutofit/>
          </a:bodyPr>
          <a:lstStyle/>
          <a:p>
            <a:pPr algn="ctr"/>
            <a:r>
              <a:rPr lang="en-US" b="1"/>
              <a:t>Live Virtual Instruction with Home </a:t>
            </a:r>
            <a:br>
              <a:rPr lang="en-US" b="1"/>
            </a:br>
            <a:r>
              <a:rPr lang="en-US" b="1"/>
              <a:t>Routines Included</a:t>
            </a:r>
          </a:p>
        </p:txBody>
      </p:sp>
    </p:spTree>
    <p:extLst>
      <p:ext uri="{BB962C8B-B14F-4D97-AF65-F5344CB8AC3E}">
        <p14:creationId xmlns:p14="http://schemas.microsoft.com/office/powerpoint/2010/main" val="1176705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C368B0-57F1-4B65-B2A3-E273B68B4E82}"/>
              </a:ext>
            </a:extLst>
          </p:cNvPr>
          <p:cNvSpPr>
            <a:spLocks noGrp="1"/>
          </p:cNvSpPr>
          <p:nvPr>
            <p:ph type="body" sz="quarter" idx="13"/>
          </p:nvPr>
        </p:nvSpPr>
        <p:spPr>
          <a:xfrm>
            <a:off x="457200" y="5984034"/>
            <a:ext cx="11274552" cy="192024"/>
          </a:xfrm>
        </p:spPr>
        <p:txBody>
          <a:bodyPr/>
          <a:lstStyle/>
          <a:p>
            <a:r>
              <a:rPr lang="en-US"/>
              <a:t>from Michigan’s MTSS Technical Assistance Center &amp; OSEP PBIS Technical Assistance Center </a:t>
            </a:r>
          </a:p>
          <a:p>
            <a:endParaRPr lang="en-US"/>
          </a:p>
        </p:txBody>
      </p:sp>
      <p:sp>
        <p:nvSpPr>
          <p:cNvPr id="5" name="Footer Placeholder 4">
            <a:extLst>
              <a:ext uri="{FF2B5EF4-FFF2-40B4-BE49-F238E27FC236}">
                <a16:creationId xmlns:a16="http://schemas.microsoft.com/office/drawing/2014/main" id="{0E109A87-5448-D546-ADE6-892515A8AE0E}"/>
              </a:ext>
            </a:extLst>
          </p:cNvPr>
          <p:cNvSpPr>
            <a:spLocks noGrp="1"/>
          </p:cNvSpPr>
          <p:nvPr>
            <p:ph type="ftr" sz="quarter" idx="4294967295"/>
          </p:nvPr>
        </p:nvSpPr>
        <p:spPr>
          <a:xfrm>
            <a:off x="0" y="6445092"/>
            <a:ext cx="6297613" cy="246221"/>
          </a:xfrm>
        </p:spPr>
        <p:txBody>
          <a:bodyPr/>
          <a:lstStyle/>
          <a:p>
            <a:r>
              <a:rPr lang="en-US"/>
              <a:t>
</a:t>
            </a:r>
          </a:p>
        </p:txBody>
      </p:sp>
      <p:pic>
        <p:nvPicPr>
          <p:cNvPr id="8" name="Content Placeholder 7" descr="Example of a way to provide feedback, called the Cougar Leaders Card. This card has a place for student name, guardian name, date, contact info, check in time, check out time and the school-wide expectations, points, and a space for comments. ">
            <a:extLst>
              <a:ext uri="{FF2B5EF4-FFF2-40B4-BE49-F238E27FC236}">
                <a16:creationId xmlns:a16="http://schemas.microsoft.com/office/drawing/2014/main" id="{83477DF9-6706-4223-B004-7C107777CF68}"/>
              </a:ext>
            </a:extLst>
          </p:cNvPr>
          <p:cNvPicPr>
            <a:picLocks noGrp="1" noChangeAspect="1"/>
          </p:cNvPicPr>
          <p:nvPr>
            <p:ph sz="quarter" idx="15"/>
          </p:nvPr>
        </p:nvPicPr>
        <p:blipFill>
          <a:blip r:embed="rId2"/>
          <a:stretch>
            <a:fillRect/>
          </a:stretch>
        </p:blipFill>
        <p:spPr>
          <a:xfrm>
            <a:off x="6164263" y="2072454"/>
            <a:ext cx="5568950" cy="2941691"/>
          </a:xfrm>
          <a:prstGeom prst="rect">
            <a:avLst/>
          </a:prstGeom>
        </p:spPr>
      </p:pic>
      <p:sp>
        <p:nvSpPr>
          <p:cNvPr id="3" name="Content Placeholder 2">
            <a:extLst>
              <a:ext uri="{FF2B5EF4-FFF2-40B4-BE49-F238E27FC236}">
                <a16:creationId xmlns:a16="http://schemas.microsoft.com/office/drawing/2014/main" id="{3C1AC4D8-5A7C-354D-B7CB-C05084714057}"/>
              </a:ext>
            </a:extLst>
          </p:cNvPr>
          <p:cNvSpPr>
            <a:spLocks noGrp="1"/>
          </p:cNvSpPr>
          <p:nvPr>
            <p:ph sz="quarter" idx="14"/>
          </p:nvPr>
        </p:nvSpPr>
        <p:spPr/>
        <p:txBody>
          <a:bodyPr vert="horz" lIns="0" tIns="0" rIns="0" bIns="0" rtlCol="0" anchor="t">
            <a:normAutofit fontScale="92500" lnSpcReduction="20000"/>
          </a:bodyPr>
          <a:lstStyle/>
          <a:p>
            <a:r>
              <a:rPr lang="en-US" sz="2400"/>
              <a:t>No feedback sessions based on live interactions</a:t>
            </a:r>
          </a:p>
          <a:p>
            <a:r>
              <a:rPr lang="en-US" sz="2400"/>
              <a:t>Feedback provided by </a:t>
            </a:r>
          </a:p>
          <a:p>
            <a:pPr lvl="1"/>
            <a:r>
              <a:rPr lang="en-US" sz="2000"/>
              <a:t>Parent/Caregiver</a:t>
            </a:r>
          </a:p>
          <a:p>
            <a:pPr lvl="1"/>
            <a:r>
              <a:rPr lang="en-US" sz="2000"/>
              <a:t>Student Self-Monitoring</a:t>
            </a:r>
          </a:p>
          <a:p>
            <a:r>
              <a:rPr lang="en-US" sz="2400"/>
              <a:t>If Parent/Caregiver cannot provide feedback nor child can self monitor – </a:t>
            </a:r>
            <a:r>
              <a:rPr lang="en-US" sz="2400" u="sng"/>
              <a:t>no DPR is needed </a:t>
            </a:r>
          </a:p>
          <a:p>
            <a:r>
              <a:rPr lang="en-US" sz="2400"/>
              <a:t>Coordinator/Facilitator check-in/out at agreed upon times with student </a:t>
            </a:r>
          </a:p>
          <a:p>
            <a:endParaRPr lang="en-US" sz="2400"/>
          </a:p>
          <a:p>
            <a:endParaRPr lang="en-US" sz="2800"/>
          </a:p>
        </p:txBody>
      </p:sp>
      <p:sp>
        <p:nvSpPr>
          <p:cNvPr id="2" name="Title 1">
            <a:extLst>
              <a:ext uri="{FF2B5EF4-FFF2-40B4-BE49-F238E27FC236}">
                <a16:creationId xmlns:a16="http://schemas.microsoft.com/office/drawing/2014/main" id="{C7573274-E21F-B04D-9FCE-325186E9F156}"/>
              </a:ext>
            </a:extLst>
          </p:cNvPr>
          <p:cNvSpPr>
            <a:spLocks noGrp="1"/>
          </p:cNvSpPr>
          <p:nvPr>
            <p:ph type="title"/>
          </p:nvPr>
        </p:nvSpPr>
        <p:spPr>
          <a:xfrm>
            <a:off x="457200" y="0"/>
            <a:ext cx="11274552" cy="1280160"/>
          </a:xfrm>
        </p:spPr>
        <p:txBody>
          <a:bodyPr>
            <a:normAutofit/>
          </a:bodyPr>
          <a:lstStyle/>
          <a:p>
            <a:pPr algn="ctr"/>
            <a:r>
              <a:rPr lang="en-US"/>
              <a:t>Web-Based Recordings and/or Packet (Asynchronous) Learning</a:t>
            </a:r>
          </a:p>
        </p:txBody>
      </p:sp>
    </p:spTree>
    <p:extLst>
      <p:ext uri="{BB962C8B-B14F-4D97-AF65-F5344CB8AC3E}">
        <p14:creationId xmlns:p14="http://schemas.microsoft.com/office/powerpoint/2010/main" val="2635474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AAB8C5-E550-4BE0-A3F8-778237D6996A}"/>
              </a:ext>
            </a:extLst>
          </p:cNvPr>
          <p:cNvSpPr>
            <a:spLocks noGrp="1"/>
          </p:cNvSpPr>
          <p:nvPr>
            <p:ph type="body" sz="quarter" idx="13"/>
          </p:nvPr>
        </p:nvSpPr>
        <p:spPr/>
        <p:txBody>
          <a:bodyPr/>
          <a:lstStyle/>
          <a:p>
            <a:endParaRPr lang="en-US"/>
          </a:p>
          <a:p>
            <a:endParaRPr lang="en-US"/>
          </a:p>
          <a:p>
            <a:endParaRPr lang="en-US"/>
          </a:p>
          <a:p>
            <a:endParaRPr lang="en-US"/>
          </a:p>
          <a:p>
            <a:endParaRPr lang="en-US"/>
          </a:p>
          <a:p>
            <a:endParaRPr lang="en-US"/>
          </a:p>
          <a:p>
            <a:endParaRPr lang="en-US"/>
          </a:p>
          <a:p>
            <a:r>
              <a:rPr lang="en-US"/>
              <a:t>from Michigan’s MTSS Technical Assistance Center &amp; OSEP PBIS Technical Assistance Center </a:t>
            </a:r>
          </a:p>
        </p:txBody>
      </p:sp>
      <p:pic>
        <p:nvPicPr>
          <p:cNvPr id="6" name="Picture 5" descr="Cover of NCII Reinforcement Strategy Guide">
            <a:hlinkClick r:id="rId2"/>
            <a:extLst>
              <a:ext uri="{FF2B5EF4-FFF2-40B4-BE49-F238E27FC236}">
                <a16:creationId xmlns:a16="http://schemas.microsoft.com/office/drawing/2014/main" id="{9F5B6A88-4D18-4C1A-B6B4-18DF28298556}"/>
              </a:ext>
            </a:extLst>
          </p:cNvPr>
          <p:cNvPicPr>
            <a:picLocks noChangeAspect="1"/>
          </p:cNvPicPr>
          <p:nvPr/>
        </p:nvPicPr>
        <p:blipFill>
          <a:blip r:embed="rId3"/>
          <a:stretch>
            <a:fillRect/>
          </a:stretch>
        </p:blipFill>
        <p:spPr>
          <a:xfrm>
            <a:off x="8721259" y="1227221"/>
            <a:ext cx="3223966" cy="4174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0C14D927-FD66-644E-9DAD-FA254DC21DB0}"/>
              </a:ext>
            </a:extLst>
          </p:cNvPr>
          <p:cNvSpPr>
            <a:spLocks noGrp="1"/>
          </p:cNvSpPr>
          <p:nvPr>
            <p:ph sz="quarter" idx="15"/>
          </p:nvPr>
        </p:nvSpPr>
        <p:spPr>
          <a:xfrm>
            <a:off x="457200" y="914400"/>
            <a:ext cx="8097253" cy="4800600"/>
          </a:xfrm>
        </p:spPr>
        <p:txBody>
          <a:bodyPr>
            <a:normAutofit fontScale="92500" lnSpcReduction="20000"/>
          </a:bodyPr>
          <a:lstStyle/>
          <a:p>
            <a:r>
              <a:rPr lang="en-US" sz="2400"/>
              <a:t>Determine criteria for receiving reinforcement </a:t>
            </a:r>
          </a:p>
          <a:p>
            <a:pPr lvl="1"/>
            <a:r>
              <a:rPr lang="en-US" sz="2000"/>
              <a:t>If DPR is used = 70%-80% of points likely a good target goal </a:t>
            </a:r>
          </a:p>
          <a:p>
            <a:pPr lvl="2"/>
            <a:r>
              <a:rPr lang="en-US" sz="1800"/>
              <a:t>May need to start goals for reinforcement lower with some students (e.g., 50-60%) to ensure success</a:t>
            </a:r>
          </a:p>
          <a:p>
            <a:r>
              <a:rPr lang="en-US" sz="2200"/>
              <a:t>Sample reinforcers include:</a:t>
            </a:r>
            <a:endParaRPr lang="en-US"/>
          </a:p>
          <a:p>
            <a:pPr lvl="1"/>
            <a:r>
              <a:rPr lang="en-US" sz="2000"/>
              <a:t>Caregiver allows child additional time with activity of choice </a:t>
            </a:r>
          </a:p>
          <a:p>
            <a:pPr lvl="1"/>
            <a:r>
              <a:rPr lang="en-US" sz="2000"/>
              <a:t>Teacher has a one-on-one “virtual snack time” with student </a:t>
            </a:r>
          </a:p>
          <a:p>
            <a:pPr lvl="1"/>
            <a:r>
              <a:rPr lang="en-US" sz="2000"/>
              <a:t>Coordinator plays a virtual game with student or facilitates virtual social time with other students from the class (e.g., lunch bunch)</a:t>
            </a:r>
          </a:p>
          <a:p>
            <a:pPr lvl="1"/>
            <a:r>
              <a:rPr lang="en-US" sz="2000"/>
              <a:t> Earned “breaks” from online learning or extended lunch time </a:t>
            </a:r>
          </a:p>
          <a:p>
            <a:pPr lvl="1"/>
            <a:r>
              <a:rPr lang="en-US" sz="2000"/>
              <a:t>Additional student sharing time online</a:t>
            </a:r>
          </a:p>
          <a:p>
            <a:pPr lvl="2"/>
            <a:r>
              <a:rPr lang="en-US" sz="1800"/>
              <a:t>Telling Joke/Story</a:t>
            </a:r>
          </a:p>
          <a:p>
            <a:pPr lvl="2"/>
            <a:r>
              <a:rPr lang="en-US" sz="1800"/>
              <a:t>Developing and sharing a video (e.g., using </a:t>
            </a:r>
            <a:r>
              <a:rPr lang="en-US" sz="1800" err="1"/>
              <a:t>Flipgrid</a:t>
            </a:r>
            <a:r>
              <a:rPr lang="en-US" sz="1800"/>
              <a:t>), etc. </a:t>
            </a:r>
          </a:p>
          <a:p>
            <a:pPr lvl="2"/>
            <a:endParaRPr lang="en-US" sz="1800"/>
          </a:p>
          <a:p>
            <a:pPr lvl="1"/>
            <a:endParaRPr lang="en-US" sz="2000"/>
          </a:p>
          <a:p>
            <a:endParaRPr lang="en-US" sz="2400"/>
          </a:p>
          <a:p>
            <a:pPr lvl="1"/>
            <a:endParaRPr lang="en-US"/>
          </a:p>
        </p:txBody>
      </p:sp>
      <p:sp>
        <p:nvSpPr>
          <p:cNvPr id="2" name="Title 1">
            <a:extLst>
              <a:ext uri="{FF2B5EF4-FFF2-40B4-BE49-F238E27FC236}">
                <a16:creationId xmlns:a16="http://schemas.microsoft.com/office/drawing/2014/main" id="{F0458141-B1BF-0D46-B2D6-AF31987AE21A}"/>
              </a:ext>
            </a:extLst>
          </p:cNvPr>
          <p:cNvSpPr>
            <a:spLocks noGrp="1"/>
          </p:cNvSpPr>
          <p:nvPr>
            <p:ph type="title"/>
          </p:nvPr>
        </p:nvSpPr>
        <p:spPr/>
        <p:txBody>
          <a:bodyPr/>
          <a:lstStyle/>
          <a:p>
            <a:r>
              <a:rPr lang="en-US"/>
              <a:t>Step 4: Determine Reinforcement </a:t>
            </a:r>
            <a:br>
              <a:rPr lang="en-US"/>
            </a:br>
            <a:endParaRPr lang="en-US"/>
          </a:p>
        </p:txBody>
      </p:sp>
    </p:spTree>
    <p:extLst>
      <p:ext uri="{BB962C8B-B14F-4D97-AF65-F5344CB8AC3E}">
        <p14:creationId xmlns:p14="http://schemas.microsoft.com/office/powerpoint/2010/main" val="1819775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5D3FD-9FF1-0C45-A619-5FF0B113F676}"/>
              </a:ext>
            </a:extLst>
          </p:cNvPr>
          <p:cNvSpPr>
            <a:spLocks noGrp="1"/>
          </p:cNvSpPr>
          <p:nvPr>
            <p:ph type="title"/>
          </p:nvPr>
        </p:nvSpPr>
        <p:spPr>
          <a:xfrm>
            <a:off x="457200" y="0"/>
            <a:ext cx="11274552" cy="1280160"/>
          </a:xfrm>
        </p:spPr>
        <p:txBody>
          <a:bodyPr anchor="ctr">
            <a:normAutofit/>
          </a:bodyPr>
          <a:lstStyle/>
          <a:p>
            <a:r>
              <a:rPr lang="en-US"/>
              <a:t>Step 4: Determine Reinforcement </a:t>
            </a:r>
          </a:p>
        </p:txBody>
      </p:sp>
      <p:sp>
        <p:nvSpPr>
          <p:cNvPr id="3" name="Content Placeholder 2">
            <a:extLst>
              <a:ext uri="{FF2B5EF4-FFF2-40B4-BE49-F238E27FC236}">
                <a16:creationId xmlns:a16="http://schemas.microsoft.com/office/drawing/2014/main" id="{323E414C-1043-544A-8088-9F11ADA4FDFA}"/>
              </a:ext>
            </a:extLst>
          </p:cNvPr>
          <p:cNvSpPr>
            <a:spLocks noGrp="1"/>
          </p:cNvSpPr>
          <p:nvPr>
            <p:ph sz="quarter" idx="18"/>
          </p:nvPr>
        </p:nvSpPr>
        <p:spPr>
          <a:xfrm>
            <a:off x="457200" y="1371600"/>
            <a:ext cx="5568696" cy="4343400"/>
          </a:xfrm>
        </p:spPr>
        <p:txBody>
          <a:bodyPr vert="horz" lIns="0" tIns="0" rIns="0" bIns="0" rtlCol="0" anchor="t">
            <a:normAutofit/>
          </a:bodyPr>
          <a:lstStyle/>
          <a:p>
            <a:pPr>
              <a:lnSpc>
                <a:spcPct val="115000"/>
              </a:lnSpc>
            </a:pPr>
            <a:r>
              <a:rPr lang="en-US" sz="2200"/>
              <a:t>No DPR used = provide frequent check-in/check-out interactions</a:t>
            </a:r>
          </a:p>
          <a:p>
            <a:pPr lvl="1">
              <a:lnSpc>
                <a:spcPct val="115000"/>
              </a:lnSpc>
            </a:pPr>
            <a:r>
              <a:rPr lang="en-US" sz="2200"/>
              <a:t>Set weekly goal (e.g., complete 20 minutes of reading daily)</a:t>
            </a:r>
          </a:p>
          <a:p>
            <a:pPr lvl="1">
              <a:lnSpc>
                <a:spcPct val="115000"/>
              </a:lnSpc>
            </a:pPr>
            <a:r>
              <a:rPr lang="en-US" sz="2200"/>
              <a:t>Provide praise and reinforcement for meeting weekly individualized goal </a:t>
            </a:r>
          </a:p>
          <a:p>
            <a:pPr lvl="1">
              <a:lnSpc>
                <a:spcPct val="115000"/>
              </a:lnSpc>
            </a:pPr>
            <a:endParaRPr lang="en-US" sz="2200"/>
          </a:p>
          <a:p>
            <a:pPr>
              <a:lnSpc>
                <a:spcPct val="115000"/>
              </a:lnSpc>
            </a:pPr>
            <a:r>
              <a:rPr lang="en-US" sz="2200">
                <a:hlinkClick r:id="rId2"/>
              </a:rPr>
              <a:t>Resource for rewards for distance learning PBISRewards </a:t>
            </a:r>
            <a:endParaRPr lang="en-US" sz="2200"/>
          </a:p>
          <a:p>
            <a:pPr>
              <a:lnSpc>
                <a:spcPct val="115000"/>
              </a:lnSpc>
            </a:pPr>
            <a:endParaRPr lang="en-US" sz="2200"/>
          </a:p>
        </p:txBody>
      </p:sp>
      <p:pic>
        <p:nvPicPr>
          <p:cNvPr id="4" name="Picture 3" descr="This image shows an example of a virtual morning check in">
            <a:extLst>
              <a:ext uri="{FF2B5EF4-FFF2-40B4-BE49-F238E27FC236}">
                <a16:creationId xmlns:a16="http://schemas.microsoft.com/office/drawing/2014/main" id="{96B48850-F121-AF46-BCB3-AE0F736E5428}"/>
              </a:ext>
            </a:extLst>
          </p:cNvPr>
          <p:cNvPicPr>
            <a:picLocks noChangeAspect="1"/>
          </p:cNvPicPr>
          <p:nvPr/>
        </p:nvPicPr>
        <p:blipFill>
          <a:blip r:embed="rId3"/>
          <a:stretch>
            <a:fillRect/>
          </a:stretch>
        </p:blipFill>
        <p:spPr>
          <a:xfrm>
            <a:off x="6965728" y="1371600"/>
            <a:ext cx="3963352" cy="4343400"/>
          </a:xfrm>
          <a:prstGeom prst="rect">
            <a:avLst/>
          </a:prstGeom>
          <a:noFill/>
        </p:spPr>
      </p:pic>
      <p:sp>
        <p:nvSpPr>
          <p:cNvPr id="9" name="Text Placeholder 4">
            <a:extLst>
              <a:ext uri="{FF2B5EF4-FFF2-40B4-BE49-F238E27FC236}">
                <a16:creationId xmlns:a16="http://schemas.microsoft.com/office/drawing/2014/main" id="{5DFC7BD9-C30E-4B0D-BCA4-D2B10CA20795}"/>
              </a:ext>
            </a:extLst>
          </p:cNvPr>
          <p:cNvSpPr>
            <a:spLocks noGrp="1"/>
          </p:cNvSpPr>
          <p:nvPr>
            <p:ph type="body" sz="quarter" idx="13"/>
          </p:nvPr>
        </p:nvSpPr>
        <p:spPr>
          <a:xfrm>
            <a:off x="457200" y="5751576"/>
            <a:ext cx="11274552" cy="192024"/>
          </a:xfrm>
        </p:spPr>
        <p:txBody>
          <a:bodyPr/>
          <a:lstStyle/>
          <a:p>
            <a:endParaRPr lang="en-US"/>
          </a:p>
        </p:txBody>
      </p:sp>
      <p:sp>
        <p:nvSpPr>
          <p:cNvPr id="11" name="Slide Number Placeholder 5">
            <a:extLst>
              <a:ext uri="{FF2B5EF4-FFF2-40B4-BE49-F238E27FC236}">
                <a16:creationId xmlns:a16="http://schemas.microsoft.com/office/drawing/2014/main" id="{B93AF604-BA64-41A6-AD1C-8F23A39BF1D4}"/>
              </a:ext>
            </a:extLst>
          </p:cNvPr>
          <p:cNvSpPr>
            <a:spLocks noGrp="1"/>
          </p:cNvSpPr>
          <p:nvPr>
            <p:ph type="sldNum" sz="quarter" idx="20"/>
          </p:nvPr>
        </p:nvSpPr>
        <p:spPr>
          <a:xfrm>
            <a:off x="11734800" y="6704112"/>
            <a:ext cx="157094" cy="153888"/>
          </a:xfrm>
        </p:spPr>
        <p:txBody>
          <a:bodyPr/>
          <a:lstStyle/>
          <a:p>
            <a:pPr>
              <a:spcAft>
                <a:spcPts val="600"/>
              </a:spcAft>
            </a:pPr>
            <a:fld id="{99A20822-4A49-4D36-86E3-300BA48D3F00}" type="slidenum">
              <a:rPr lang="en-US" smtClean="0"/>
              <a:pPr>
                <a:spcAft>
                  <a:spcPts val="600"/>
                </a:spcAft>
              </a:pPr>
              <a:t>27</a:t>
            </a:fld>
            <a:endParaRPr lang="en-US"/>
          </a:p>
        </p:txBody>
      </p:sp>
    </p:spTree>
    <p:extLst>
      <p:ext uri="{BB962C8B-B14F-4D97-AF65-F5344CB8AC3E}">
        <p14:creationId xmlns:p14="http://schemas.microsoft.com/office/powerpoint/2010/main" val="1765365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1D66-9DAC-BA47-8D0A-ECE01B80D03B}"/>
              </a:ext>
            </a:extLst>
          </p:cNvPr>
          <p:cNvSpPr>
            <a:spLocks noGrp="1"/>
          </p:cNvSpPr>
          <p:nvPr>
            <p:ph type="title"/>
          </p:nvPr>
        </p:nvSpPr>
        <p:spPr/>
        <p:txBody>
          <a:bodyPr/>
          <a:lstStyle/>
          <a:p>
            <a:r>
              <a:rPr lang="en-US"/>
              <a:t>Step 5 – Use Data for Decision Making </a:t>
            </a:r>
          </a:p>
        </p:txBody>
      </p:sp>
      <p:sp>
        <p:nvSpPr>
          <p:cNvPr id="3" name="Content Placeholder 2">
            <a:extLst>
              <a:ext uri="{FF2B5EF4-FFF2-40B4-BE49-F238E27FC236}">
                <a16:creationId xmlns:a16="http://schemas.microsoft.com/office/drawing/2014/main" id="{AE04F21D-8CF4-9143-A64F-E0FBA85DC208}"/>
              </a:ext>
            </a:extLst>
          </p:cNvPr>
          <p:cNvSpPr>
            <a:spLocks noGrp="1"/>
          </p:cNvSpPr>
          <p:nvPr>
            <p:ph sz="quarter" idx="15"/>
          </p:nvPr>
        </p:nvSpPr>
        <p:spPr/>
        <p:txBody>
          <a:bodyPr>
            <a:normAutofit fontScale="92500" lnSpcReduction="10000"/>
          </a:bodyPr>
          <a:lstStyle/>
          <a:p>
            <a:r>
              <a:rPr lang="en-US" sz="2800"/>
              <a:t>Platforms for Data Collection/Organization </a:t>
            </a:r>
          </a:p>
          <a:p>
            <a:pPr lvl="1"/>
            <a:r>
              <a:rPr lang="en-US" sz="2400">
                <a:hlinkClick r:id="rId2"/>
              </a:rPr>
              <a:t>WWW.SWIS.org</a:t>
            </a:r>
            <a:endParaRPr lang="en-US" sz="2400"/>
          </a:p>
          <a:p>
            <a:pPr lvl="1"/>
            <a:r>
              <a:rPr lang="en-US" sz="2400" err="1"/>
              <a:t>PBISRewards.com</a:t>
            </a:r>
            <a:endParaRPr lang="en-US" sz="2400"/>
          </a:p>
          <a:p>
            <a:pPr lvl="1"/>
            <a:r>
              <a:rPr lang="en-US" sz="2400"/>
              <a:t>Google Forms</a:t>
            </a:r>
          </a:p>
          <a:p>
            <a:pPr lvl="1"/>
            <a:endParaRPr lang="en-US" sz="2400"/>
          </a:p>
          <a:p>
            <a:r>
              <a:rPr lang="en-US" sz="2600"/>
              <a:t>Teams may need to adjust data-based decision rules for:</a:t>
            </a:r>
          </a:p>
          <a:p>
            <a:pPr lvl="1"/>
            <a:r>
              <a:rPr lang="en-US" sz="2400"/>
              <a:t>Measuring response to intervention</a:t>
            </a:r>
          </a:p>
          <a:p>
            <a:pPr lvl="1"/>
            <a:r>
              <a:rPr lang="en-US" sz="2400"/>
              <a:t>Need for additional support</a:t>
            </a:r>
          </a:p>
          <a:p>
            <a:pPr lvl="1"/>
            <a:r>
              <a:rPr lang="en-US" sz="2400"/>
              <a:t>Criteria for fading</a:t>
            </a:r>
          </a:p>
          <a:p>
            <a:pPr lvl="1"/>
            <a:endParaRPr lang="en-US" sz="2400"/>
          </a:p>
          <a:p>
            <a:pPr lvl="1"/>
            <a:endParaRPr lang="en-US" sz="2400"/>
          </a:p>
          <a:p>
            <a:pPr marL="457200" lvl="1" indent="0">
              <a:buNone/>
            </a:pPr>
            <a:endParaRPr lang="en-US" sz="1800"/>
          </a:p>
          <a:p>
            <a:pPr lvl="1"/>
            <a:endParaRPr lang="en-US"/>
          </a:p>
        </p:txBody>
      </p:sp>
      <p:sp>
        <p:nvSpPr>
          <p:cNvPr id="5" name="Text Placeholder 4">
            <a:extLst>
              <a:ext uri="{FF2B5EF4-FFF2-40B4-BE49-F238E27FC236}">
                <a16:creationId xmlns:a16="http://schemas.microsoft.com/office/drawing/2014/main" id="{C27B09A3-088F-4E4F-838A-74A61D5166A5}"/>
              </a:ext>
            </a:extLst>
          </p:cNvPr>
          <p:cNvSpPr>
            <a:spLocks noGrp="1"/>
          </p:cNvSpPr>
          <p:nvPr>
            <p:ph type="body" sz="quarter" idx="13"/>
          </p:nvPr>
        </p:nvSpPr>
        <p:spPr/>
        <p:txBody>
          <a:bodyPr/>
          <a:lstStyle/>
          <a:p>
            <a:r>
              <a:rPr lang="en-US"/>
              <a:t>from Michigan’s MTSS Technical Assistance Center &amp; OSEP PBIS Technical Assistance Center </a:t>
            </a:r>
          </a:p>
        </p:txBody>
      </p:sp>
    </p:spTree>
    <p:extLst>
      <p:ext uri="{BB962C8B-B14F-4D97-AF65-F5344CB8AC3E}">
        <p14:creationId xmlns:p14="http://schemas.microsoft.com/office/powerpoint/2010/main" val="320085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B42C-42E4-7844-A9FB-A1DB85112EA2}"/>
              </a:ext>
            </a:extLst>
          </p:cNvPr>
          <p:cNvSpPr>
            <a:spLocks noGrp="1"/>
          </p:cNvSpPr>
          <p:nvPr>
            <p:ph type="title"/>
          </p:nvPr>
        </p:nvSpPr>
        <p:spPr/>
        <p:txBody>
          <a:bodyPr/>
          <a:lstStyle/>
          <a:p>
            <a:r>
              <a:rPr lang="en-US"/>
              <a:t>Few More Considerations for Virtual CICO</a:t>
            </a:r>
          </a:p>
        </p:txBody>
      </p:sp>
      <p:sp>
        <p:nvSpPr>
          <p:cNvPr id="3" name="Content Placeholder 2">
            <a:extLst>
              <a:ext uri="{FF2B5EF4-FFF2-40B4-BE49-F238E27FC236}">
                <a16:creationId xmlns:a16="http://schemas.microsoft.com/office/drawing/2014/main" id="{171629E5-7246-CC44-9AF8-D1DE5526AF89}"/>
              </a:ext>
            </a:extLst>
          </p:cNvPr>
          <p:cNvSpPr>
            <a:spLocks noGrp="1"/>
          </p:cNvSpPr>
          <p:nvPr>
            <p:ph sz="quarter" idx="15"/>
          </p:nvPr>
        </p:nvSpPr>
        <p:spPr/>
        <p:txBody>
          <a:bodyPr vert="horz" lIns="0" tIns="0" rIns="0" bIns="0" rtlCol="0" anchor="t">
            <a:normAutofit fontScale="92500"/>
          </a:bodyPr>
          <a:lstStyle/>
          <a:p>
            <a:r>
              <a:rPr lang="en-US" sz="2800"/>
              <a:t>Consider including families in the check-out process – even once a week</a:t>
            </a:r>
          </a:p>
          <a:p>
            <a:pPr lvl="1"/>
            <a:r>
              <a:rPr lang="en-US" sz="2400"/>
              <a:t>Get feedback on how school can be supportive re: distance learning.</a:t>
            </a:r>
          </a:p>
          <a:p>
            <a:r>
              <a:rPr lang="en-US" sz="2800"/>
              <a:t>If key components of virtual CICO are not going well:</a:t>
            </a:r>
          </a:p>
          <a:p>
            <a:pPr lvl="1"/>
            <a:r>
              <a:rPr lang="en-US"/>
              <a:t>What </a:t>
            </a:r>
            <a:r>
              <a:rPr lang="en-US" sz="2600"/>
              <a:t>skills need to be retaught or what supports need to be put into place?</a:t>
            </a:r>
            <a:r>
              <a:rPr lang="en-US"/>
              <a:t> </a:t>
            </a:r>
            <a:endParaRPr lang="en-US" sz="2600"/>
          </a:p>
          <a:p>
            <a:pPr lvl="2"/>
            <a:r>
              <a:rPr lang="en-US" sz="2200"/>
              <a:t>How to check-in? </a:t>
            </a:r>
          </a:p>
          <a:p>
            <a:pPr lvl="2"/>
            <a:r>
              <a:rPr lang="en-US" sz="2200"/>
              <a:t>How to earn points during synchronous online instruction? </a:t>
            </a:r>
          </a:p>
          <a:p>
            <a:pPr lvl="2"/>
            <a:r>
              <a:rPr lang="en-US" sz="2200"/>
              <a:t>How to remember to check-out? </a:t>
            </a:r>
          </a:p>
          <a:p>
            <a:pPr lvl="1"/>
            <a:endParaRPr lang="en-US" sz="2200"/>
          </a:p>
          <a:p>
            <a:pPr lvl="1"/>
            <a:endParaRPr lang="en-US" sz="2200"/>
          </a:p>
          <a:p>
            <a:pPr lvl="1"/>
            <a:endParaRPr lang="en-US" sz="2200"/>
          </a:p>
          <a:p>
            <a:endParaRPr lang="en-US"/>
          </a:p>
        </p:txBody>
      </p:sp>
      <p:pic>
        <p:nvPicPr>
          <p:cNvPr id="6" name="Picture 5" descr="Dad and daughter working on a computer">
            <a:extLst>
              <a:ext uri="{FF2B5EF4-FFF2-40B4-BE49-F238E27FC236}">
                <a16:creationId xmlns:a16="http://schemas.microsoft.com/office/drawing/2014/main" id="{3EA97BE0-D058-4D28-A8BA-E8669365C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6711" y="4153661"/>
            <a:ext cx="3276374" cy="2360027"/>
          </a:xfrm>
          <a:prstGeom prst="rect">
            <a:avLst/>
          </a:prstGeom>
        </p:spPr>
      </p:pic>
    </p:spTree>
    <p:extLst>
      <p:ext uri="{BB962C8B-B14F-4D97-AF65-F5344CB8AC3E}">
        <p14:creationId xmlns:p14="http://schemas.microsoft.com/office/powerpoint/2010/main" val="883424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D58684-3D43-4F63-801C-3162F82A8DE1}"/>
              </a:ext>
            </a:extLst>
          </p:cNvPr>
          <p:cNvSpPr>
            <a:spLocks noGrp="1"/>
          </p:cNvSpPr>
          <p:nvPr>
            <p:ph type="title"/>
          </p:nvPr>
        </p:nvSpPr>
        <p:spPr/>
        <p:txBody>
          <a:bodyPr/>
          <a:lstStyle/>
          <a:p>
            <a:pPr algn="l"/>
            <a:r>
              <a:rPr lang="en-US"/>
              <a:t>Session Outcomes</a:t>
            </a:r>
          </a:p>
        </p:txBody>
      </p:sp>
      <p:sp>
        <p:nvSpPr>
          <p:cNvPr id="2" name="Content Placeholder 1">
            <a:extLst>
              <a:ext uri="{FF2B5EF4-FFF2-40B4-BE49-F238E27FC236}">
                <a16:creationId xmlns:a16="http://schemas.microsoft.com/office/drawing/2014/main" id="{4DFD2ADA-4270-4413-AF55-1FFDA4BBC4AB}"/>
              </a:ext>
            </a:extLst>
          </p:cNvPr>
          <p:cNvSpPr>
            <a:spLocks noGrp="1"/>
          </p:cNvSpPr>
          <p:nvPr>
            <p:ph sz="quarter" idx="15"/>
          </p:nvPr>
        </p:nvSpPr>
        <p:spPr/>
        <p:txBody>
          <a:bodyPr>
            <a:normAutofit/>
          </a:bodyPr>
          <a:lstStyle/>
          <a:p>
            <a:pPr lvl="0"/>
            <a:r>
              <a:rPr lang="en-US"/>
              <a:t>Participants will understand critical features of social-behavioral instruction across the tiers to support students’ needs, whether through virtual, in-person, or hybrid learning.</a:t>
            </a:r>
          </a:p>
          <a:p>
            <a:pPr lvl="0"/>
            <a:r>
              <a:rPr lang="en-US"/>
              <a:t>Participants will identify strategies, tools, and resources to support their implementation.  </a:t>
            </a:r>
          </a:p>
        </p:txBody>
      </p:sp>
      <p:sp>
        <p:nvSpPr>
          <p:cNvPr id="4" name="Text Placeholder 3">
            <a:extLst>
              <a:ext uri="{FF2B5EF4-FFF2-40B4-BE49-F238E27FC236}">
                <a16:creationId xmlns:a16="http://schemas.microsoft.com/office/drawing/2014/main" id="{D485F56F-30DC-4AC1-B253-361D6256CED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56440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76AD48-5501-A347-B35F-4895BAF9D077}"/>
              </a:ext>
            </a:extLst>
          </p:cNvPr>
          <p:cNvSpPr>
            <a:spLocks noGrp="1"/>
          </p:cNvSpPr>
          <p:nvPr>
            <p:ph type="title"/>
          </p:nvPr>
        </p:nvSpPr>
        <p:spPr>
          <a:xfrm>
            <a:off x="4002258" y="1089661"/>
            <a:ext cx="7275342" cy="2650936"/>
          </a:xfrm>
        </p:spPr>
        <p:txBody>
          <a:bodyPr anchor="b">
            <a:normAutofit/>
          </a:bodyPr>
          <a:lstStyle/>
          <a:p>
            <a:r>
              <a:rPr lang="en-US"/>
              <a:t>Social Skills Instruction</a:t>
            </a:r>
          </a:p>
        </p:txBody>
      </p:sp>
      <p:sp>
        <p:nvSpPr>
          <p:cNvPr id="10" name="Text Placeholder 2">
            <a:extLst>
              <a:ext uri="{FF2B5EF4-FFF2-40B4-BE49-F238E27FC236}">
                <a16:creationId xmlns:a16="http://schemas.microsoft.com/office/drawing/2014/main" id="{F31D35B0-F1A3-4385-B961-F9FA196477FA}"/>
              </a:ext>
            </a:extLst>
          </p:cNvPr>
          <p:cNvSpPr>
            <a:spLocks noGrp="1"/>
          </p:cNvSpPr>
          <p:nvPr>
            <p:ph type="body" sz="quarter" idx="13"/>
          </p:nvPr>
        </p:nvSpPr>
        <p:spPr>
          <a:xfrm>
            <a:off x="4002258" y="4016326"/>
            <a:ext cx="7275342" cy="1899139"/>
          </a:xfrm>
        </p:spPr>
        <p:txBody>
          <a:bodyPr/>
          <a:lstStyle/>
          <a:p>
            <a:endParaRPr lang="en-US"/>
          </a:p>
        </p:txBody>
      </p:sp>
      <p:sp>
        <p:nvSpPr>
          <p:cNvPr id="12" name="Slide Number Placeholder 3">
            <a:extLst>
              <a:ext uri="{FF2B5EF4-FFF2-40B4-BE49-F238E27FC236}">
                <a16:creationId xmlns:a16="http://schemas.microsoft.com/office/drawing/2014/main" id="{FFA57B89-FF58-462A-BD7C-B4DBE003BB77}"/>
              </a:ext>
            </a:extLst>
          </p:cNvPr>
          <p:cNvSpPr>
            <a:spLocks noGrp="1"/>
          </p:cNvSpPr>
          <p:nvPr>
            <p:ph type="sldNum" sz="quarter" idx="15"/>
          </p:nvPr>
        </p:nvSpPr>
        <p:spPr>
          <a:xfrm>
            <a:off x="11734800" y="6704112"/>
            <a:ext cx="157094" cy="153888"/>
          </a:xfrm>
        </p:spPr>
        <p:txBody>
          <a:bodyPr/>
          <a:lstStyle/>
          <a:p>
            <a:pPr>
              <a:spcAft>
                <a:spcPts val="600"/>
              </a:spcAft>
            </a:pPr>
            <a:fld id="{99A20822-4A49-4D36-86E3-300BA48D3F00}" type="slidenum">
              <a:rPr lang="en-US" smtClean="0"/>
              <a:pPr>
                <a:spcAft>
                  <a:spcPts val="600"/>
                </a:spcAft>
              </a:pPr>
              <a:t>30</a:t>
            </a:fld>
            <a:endParaRPr lang="en-US"/>
          </a:p>
        </p:txBody>
      </p:sp>
    </p:spTree>
    <p:extLst>
      <p:ext uri="{BB962C8B-B14F-4D97-AF65-F5344CB8AC3E}">
        <p14:creationId xmlns:p14="http://schemas.microsoft.com/office/powerpoint/2010/main" val="3109237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his chart lists 10 school-related social skills: lisens to others, follows directions, follows classroom rules, ignores peer distractions, asks for help, takes turns in conversations, cooperates with others, controls temper in conflict situations, acts responsibly with others, shows kindness to others. "/>
          <p:cNvGraphicFramePr>
            <a:graphicFrameLocks noGrp="1"/>
          </p:cNvGraphicFramePr>
          <p:nvPr>
            <p:ph sz="quarter" idx="14"/>
            <p:extLst>
              <p:ext uri="{D42A27DB-BD31-4B8C-83A1-F6EECF244321}">
                <p14:modId xmlns:p14="http://schemas.microsoft.com/office/powerpoint/2010/main" val="3172595141"/>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63464ACD-A647-404B-84F1-F6BF78B1541B}"/>
              </a:ext>
            </a:extLst>
          </p:cNvPr>
          <p:cNvSpPr>
            <a:spLocks noGrp="1"/>
          </p:cNvSpPr>
          <p:nvPr>
            <p:ph type="body" sz="quarter" idx="13"/>
          </p:nvPr>
        </p:nvSpPr>
        <p:spPr/>
        <p:txBody>
          <a:bodyPr/>
          <a:lstStyle/>
          <a:p>
            <a:r>
              <a:rPr lang="en-US"/>
              <a:t>(Lane et al. 2004, 2007; Gresham &amp; Elliott, 2008)</a:t>
            </a:r>
          </a:p>
        </p:txBody>
      </p:sp>
      <p:sp>
        <p:nvSpPr>
          <p:cNvPr id="6" name="TextBox 5">
            <a:extLst>
              <a:ext uri="{FF2B5EF4-FFF2-40B4-BE49-F238E27FC236}">
                <a16:creationId xmlns:a16="http://schemas.microsoft.com/office/drawing/2014/main" id="{E8899A34-9E1C-434E-AA94-2393A28BDB05}"/>
              </a:ext>
            </a:extLst>
          </p:cNvPr>
          <p:cNvSpPr txBox="1"/>
          <p:nvPr/>
        </p:nvSpPr>
        <p:spPr>
          <a:xfrm>
            <a:off x="6610662" y="1371600"/>
            <a:ext cx="5006715" cy="3513832"/>
          </a:xfrm>
          <a:prstGeom prst="cloudCallout">
            <a:avLst>
              <a:gd name="adj1" fmla="val -56122"/>
              <a:gd name="adj2" fmla="val 66305"/>
            </a:avLst>
          </a:prstGeom>
          <a:solidFill>
            <a:schemeClr val="bg1"/>
          </a:solidFill>
        </p:spPr>
        <p:txBody>
          <a:bodyPr wrap="square" rtlCol="0">
            <a:spAutoFit/>
          </a:bodyPr>
          <a:lstStyle/>
          <a:p>
            <a:pPr algn="ctr"/>
            <a:r>
              <a:rPr lang="en-US" sz="2400"/>
              <a:t>Use social skills instruction with students who need additional support demonstrating SEL competencies!</a:t>
            </a:r>
          </a:p>
        </p:txBody>
      </p:sp>
      <p:sp>
        <p:nvSpPr>
          <p:cNvPr id="2" name="Title 1"/>
          <p:cNvSpPr>
            <a:spLocks noGrp="1"/>
          </p:cNvSpPr>
          <p:nvPr>
            <p:ph type="title"/>
          </p:nvPr>
        </p:nvSpPr>
        <p:spPr/>
        <p:txBody>
          <a:bodyPr/>
          <a:lstStyle/>
          <a:p>
            <a:r>
              <a:rPr lang="en-US" b="1"/>
              <a:t>Top 10 School-related Social Skills</a:t>
            </a:r>
          </a:p>
        </p:txBody>
      </p:sp>
    </p:spTree>
    <p:extLst>
      <p:ext uri="{BB962C8B-B14F-4D97-AF65-F5344CB8AC3E}">
        <p14:creationId xmlns:p14="http://schemas.microsoft.com/office/powerpoint/2010/main" val="250633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57865-CD36-024E-B4F7-14DE0B8AEC8B}"/>
              </a:ext>
            </a:extLst>
          </p:cNvPr>
          <p:cNvSpPr>
            <a:spLocks noGrp="1"/>
          </p:cNvSpPr>
          <p:nvPr>
            <p:ph type="title"/>
          </p:nvPr>
        </p:nvSpPr>
        <p:spPr/>
        <p:txBody>
          <a:bodyPr/>
          <a:lstStyle/>
          <a:p>
            <a:r>
              <a:rPr lang="en-US"/>
              <a:t>Examples: Screening and Curriculum for Social Skills Instruction </a:t>
            </a:r>
          </a:p>
        </p:txBody>
      </p:sp>
      <p:sp>
        <p:nvSpPr>
          <p:cNvPr id="3" name="Content Placeholder 2">
            <a:extLst>
              <a:ext uri="{FF2B5EF4-FFF2-40B4-BE49-F238E27FC236}">
                <a16:creationId xmlns:a16="http://schemas.microsoft.com/office/drawing/2014/main" id="{3A347754-CA57-EA41-B912-DDC190E0944C}"/>
              </a:ext>
            </a:extLst>
          </p:cNvPr>
          <p:cNvSpPr>
            <a:spLocks noGrp="1"/>
          </p:cNvSpPr>
          <p:nvPr>
            <p:ph sz="quarter" idx="15"/>
          </p:nvPr>
        </p:nvSpPr>
        <p:spPr/>
        <p:txBody>
          <a:bodyPr>
            <a:normAutofit/>
          </a:bodyPr>
          <a:lstStyle/>
          <a:p>
            <a:pPr marL="0" indent="0">
              <a:buNone/>
            </a:pPr>
            <a:r>
              <a:rPr lang="en-US" sz="2800" b="1"/>
              <a:t>Sample Screening Tools:</a:t>
            </a:r>
          </a:p>
          <a:p>
            <a:r>
              <a:rPr lang="en-US" sz="2800"/>
              <a:t>Student Risk Screening Scale- Internalizing and Externalizing (SRSS-IE)</a:t>
            </a:r>
          </a:p>
          <a:p>
            <a:r>
              <a:rPr lang="en-US" sz="2800"/>
              <a:t>Systematic Screening for Behavior Disorders (SSBD)</a:t>
            </a:r>
          </a:p>
          <a:p>
            <a:pPr marL="0" indent="0">
              <a:buNone/>
            </a:pPr>
            <a:r>
              <a:rPr lang="en-US" sz="2800" b="1"/>
              <a:t>Sample Curriculum:</a:t>
            </a:r>
          </a:p>
          <a:p>
            <a:r>
              <a:rPr lang="en-US" sz="2800"/>
              <a:t>Social Skills Improvement System</a:t>
            </a:r>
          </a:p>
          <a:p>
            <a:r>
              <a:rPr lang="en-US" sz="2800"/>
              <a:t>PREPARE  </a:t>
            </a:r>
          </a:p>
          <a:p>
            <a:endParaRPr lang="en-US" sz="2800"/>
          </a:p>
          <a:p>
            <a:pPr marL="0" indent="0">
              <a:buNone/>
            </a:pPr>
            <a:endParaRPr lang="en-US" sz="2800"/>
          </a:p>
          <a:p>
            <a:endParaRPr lang="en-US" sz="2800"/>
          </a:p>
          <a:p>
            <a:endParaRPr lang="en-US" sz="2800"/>
          </a:p>
        </p:txBody>
      </p:sp>
    </p:spTree>
    <p:extLst>
      <p:ext uri="{BB962C8B-B14F-4D97-AF65-F5344CB8AC3E}">
        <p14:creationId xmlns:p14="http://schemas.microsoft.com/office/powerpoint/2010/main" val="1381515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a:extLst>
              <a:ext uri="{FF2B5EF4-FFF2-40B4-BE49-F238E27FC236}">
                <a16:creationId xmlns:a16="http://schemas.microsoft.com/office/drawing/2014/main" id="{50417048-A973-4833-9A37-BA803A95EF86}"/>
              </a:ext>
            </a:extLst>
          </p:cNvPr>
          <p:cNvSpPr>
            <a:spLocks noGrp="1"/>
          </p:cNvSpPr>
          <p:nvPr>
            <p:ph type="sldNum" sz="quarter" idx="12"/>
          </p:nvPr>
        </p:nvSpPr>
        <p:spPr>
          <a:xfrm>
            <a:off x="11734800" y="6704112"/>
            <a:ext cx="157094" cy="153888"/>
          </a:xfrm>
        </p:spPr>
        <p:txBody>
          <a:bodyPr/>
          <a:lstStyle/>
          <a:p>
            <a:pPr>
              <a:spcAft>
                <a:spcPts val="600"/>
              </a:spcAft>
            </a:pPr>
            <a:fld id="{99A20822-4A49-4D36-86E3-300BA48D3F00}" type="slidenum">
              <a:rPr lang="en-US" smtClean="0"/>
              <a:pPr>
                <a:spcAft>
                  <a:spcPts val="600"/>
                </a:spcAft>
              </a:pPr>
              <a:t>33</a:t>
            </a:fld>
            <a:endParaRPr lang="en-US"/>
          </a:p>
        </p:txBody>
      </p:sp>
      <p:graphicFrame>
        <p:nvGraphicFramePr>
          <p:cNvPr id="8" name="Content Placeholder 7" descr="This chart explains the lesson structure for improving social skills: 1) Tell, 2) show, 3) do, 4) practice, 5) monitor progress, and 6) generalize"/>
          <p:cNvGraphicFramePr>
            <a:graphicFrameLocks noGrp="1"/>
          </p:cNvGraphicFramePr>
          <p:nvPr>
            <p:ph sz="quarter" idx="14"/>
            <p:extLst>
              <p:ext uri="{D42A27DB-BD31-4B8C-83A1-F6EECF244321}">
                <p14:modId xmlns:p14="http://schemas.microsoft.com/office/powerpoint/2010/main" val="560971792"/>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6C7BB55-5AA6-43F3-8EE6-0B1B261D56D2}"/>
              </a:ext>
            </a:extLst>
          </p:cNvPr>
          <p:cNvSpPr txBox="1"/>
          <p:nvPr/>
        </p:nvSpPr>
        <p:spPr>
          <a:xfrm>
            <a:off x="455550" y="5156614"/>
            <a:ext cx="11276075" cy="369332"/>
          </a:xfrm>
          <a:prstGeom prst="rect">
            <a:avLst/>
          </a:prstGeom>
          <a:solidFill>
            <a:schemeClr val="accent2"/>
          </a:solidFill>
          <a:ln>
            <a:solidFill>
              <a:schemeClr val="bg1"/>
            </a:solidFill>
          </a:ln>
        </p:spPr>
        <p:txBody>
          <a:bodyPr wrap="square" rtlCol="0">
            <a:spAutoFit/>
          </a:bodyPr>
          <a:lstStyle/>
          <a:p>
            <a:pPr algn="ctr"/>
            <a:r>
              <a:rPr lang="en-US">
                <a:solidFill>
                  <a:schemeClr val="bg1"/>
                </a:solidFill>
              </a:rPr>
              <a:t>Notice the Explicit Instruction Principles!</a:t>
            </a:r>
          </a:p>
        </p:txBody>
      </p:sp>
      <p:sp>
        <p:nvSpPr>
          <p:cNvPr id="4" name="Title 3"/>
          <p:cNvSpPr>
            <a:spLocks noGrp="1"/>
          </p:cNvSpPr>
          <p:nvPr>
            <p:ph type="title"/>
          </p:nvPr>
        </p:nvSpPr>
        <p:spPr>
          <a:xfrm>
            <a:off x="457200" y="0"/>
            <a:ext cx="11276076" cy="1280160"/>
          </a:xfrm>
        </p:spPr>
        <p:txBody>
          <a:bodyPr anchor="ctr">
            <a:normAutofit/>
          </a:bodyPr>
          <a:lstStyle/>
          <a:p>
            <a:pPr>
              <a:lnSpc>
                <a:spcPct val="90000"/>
              </a:lnSpc>
            </a:pPr>
            <a:r>
              <a:rPr lang="en-US" sz="3300" b="1"/>
              <a:t>Social Skills Improvement System: Lesson Structure </a:t>
            </a:r>
            <a:br>
              <a:rPr lang="en-US" sz="3300" b="1"/>
            </a:br>
            <a:r>
              <a:rPr lang="en-US" sz="3300" b="1"/>
              <a:t>(Gresham &amp; Elliott)</a:t>
            </a:r>
          </a:p>
        </p:txBody>
      </p:sp>
    </p:spTree>
    <p:extLst>
      <p:ext uri="{BB962C8B-B14F-4D97-AF65-F5344CB8AC3E}">
        <p14:creationId xmlns:p14="http://schemas.microsoft.com/office/powerpoint/2010/main" val="327022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2BDC-B067-C146-B6AF-E30514122944}"/>
              </a:ext>
            </a:extLst>
          </p:cNvPr>
          <p:cNvSpPr>
            <a:spLocks noGrp="1"/>
          </p:cNvSpPr>
          <p:nvPr>
            <p:ph type="title"/>
          </p:nvPr>
        </p:nvSpPr>
        <p:spPr/>
        <p:txBody>
          <a:bodyPr/>
          <a:lstStyle/>
          <a:p>
            <a:r>
              <a:rPr lang="en-US"/>
              <a:t>Monitoring Progress of Social Skills Instruction  </a:t>
            </a:r>
          </a:p>
        </p:txBody>
      </p:sp>
      <p:sp>
        <p:nvSpPr>
          <p:cNvPr id="3" name="Content Placeholder 2">
            <a:extLst>
              <a:ext uri="{FF2B5EF4-FFF2-40B4-BE49-F238E27FC236}">
                <a16:creationId xmlns:a16="http://schemas.microsoft.com/office/drawing/2014/main" id="{2F19176C-1697-F04D-8A09-615D6ED1B5E3}"/>
              </a:ext>
            </a:extLst>
          </p:cNvPr>
          <p:cNvSpPr>
            <a:spLocks noGrp="1"/>
          </p:cNvSpPr>
          <p:nvPr>
            <p:ph sz="quarter" idx="15"/>
          </p:nvPr>
        </p:nvSpPr>
        <p:spPr/>
        <p:txBody>
          <a:bodyPr vert="horz" lIns="0" tIns="0" rIns="0" bIns="0" rtlCol="0" anchor="t">
            <a:normAutofit/>
          </a:bodyPr>
          <a:lstStyle/>
          <a:p>
            <a:pPr>
              <a:lnSpc>
                <a:spcPct val="150000"/>
              </a:lnSpc>
              <a:spcBef>
                <a:spcPts val="0"/>
              </a:spcBef>
            </a:pPr>
            <a:r>
              <a:rPr lang="en-US" sz="3000">
                <a:ea typeface="Times New Roman" panose="02020603050405020304" pitchFamily="18" charset="0"/>
              </a:rPr>
              <a:t>Curriculum Specific Pre/Post Measures</a:t>
            </a:r>
          </a:p>
          <a:p>
            <a:pPr lvl="1">
              <a:lnSpc>
                <a:spcPct val="150000"/>
              </a:lnSpc>
              <a:spcBef>
                <a:spcPts val="0"/>
              </a:spcBef>
              <a:buFont typeface="Symbol" panose="05050102010706020507" pitchFamily="18" charset="2"/>
              <a:buChar char=""/>
            </a:pPr>
            <a:r>
              <a:rPr lang="en-US" sz="3000" err="1">
                <a:ea typeface="Times New Roman" panose="02020603050405020304" pitchFamily="18" charset="0"/>
              </a:rPr>
              <a:t>SSiS</a:t>
            </a:r>
            <a:r>
              <a:rPr lang="en-US" sz="3000">
                <a:ea typeface="Times New Roman" panose="02020603050405020304" pitchFamily="18" charset="0"/>
              </a:rPr>
              <a:t>-Rating Scale (Pre/Post)</a:t>
            </a:r>
          </a:p>
          <a:p>
            <a:pPr lvl="0">
              <a:lnSpc>
                <a:spcPct val="150000"/>
              </a:lnSpc>
              <a:spcBef>
                <a:spcPts val="0"/>
              </a:spcBef>
              <a:buFont typeface="Symbol" panose="05050102010706020507" pitchFamily="18" charset="2"/>
              <a:buChar char=""/>
            </a:pPr>
            <a:r>
              <a:rPr lang="en-US" sz="3000">
                <a:ea typeface="Times New Roman" panose="02020603050405020304" pitchFamily="18" charset="0"/>
              </a:rPr>
              <a:t>Daily behavior rating (DBR)</a:t>
            </a:r>
          </a:p>
          <a:p>
            <a:pPr lvl="0">
              <a:lnSpc>
                <a:spcPct val="150000"/>
              </a:lnSpc>
              <a:spcBef>
                <a:spcPts val="0"/>
              </a:spcBef>
              <a:buFont typeface="Symbol" panose="05050102010706020507" pitchFamily="18" charset="2"/>
              <a:buChar char=""/>
            </a:pPr>
            <a:r>
              <a:rPr lang="en-US" sz="3000">
                <a:ea typeface="Times New Roman" panose="02020603050405020304" pitchFamily="18" charset="0"/>
              </a:rPr>
              <a:t>Attendance </a:t>
            </a:r>
          </a:p>
          <a:p>
            <a:pPr>
              <a:lnSpc>
                <a:spcPct val="150000"/>
              </a:lnSpc>
              <a:spcBef>
                <a:spcPts val="0"/>
              </a:spcBef>
              <a:buFont typeface="Symbol" panose="05050102010706020507" pitchFamily="18" charset="2"/>
              <a:buChar char=""/>
            </a:pPr>
            <a:r>
              <a:rPr lang="en-US" sz="3000">
                <a:ea typeface="Times New Roman" panose="02020603050405020304" pitchFamily="18" charset="0"/>
              </a:rPr>
              <a:t>Teacher and Parent Social Validity Ratings </a:t>
            </a:r>
          </a:p>
          <a:p>
            <a:endParaRPr lang="en-US" sz="3000"/>
          </a:p>
        </p:txBody>
      </p:sp>
      <p:sp>
        <p:nvSpPr>
          <p:cNvPr id="4" name="Text Placeholder 3">
            <a:extLst>
              <a:ext uri="{FF2B5EF4-FFF2-40B4-BE49-F238E27FC236}">
                <a16:creationId xmlns:a16="http://schemas.microsoft.com/office/drawing/2014/main" id="{10DE010C-DF83-4AAD-A44F-802135B07FA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788613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Addressing Intensive Needs</a:t>
            </a:r>
          </a:p>
        </p:txBody>
      </p:sp>
      <p:sp>
        <p:nvSpPr>
          <p:cNvPr id="3" name="Text Placeholder 2"/>
          <p:cNvSpPr>
            <a:spLocks noGrp="1"/>
          </p:cNvSpPr>
          <p:nvPr>
            <p:ph type="body" sz="quarter" idx="13"/>
          </p:nvPr>
        </p:nvSpPr>
        <p:spPr/>
        <p:txBody>
          <a:bodyPr>
            <a:normAutofit/>
          </a:bodyPr>
          <a:lstStyle/>
          <a:p>
            <a:r>
              <a:rPr lang="en-US"/>
              <a:t>Intensifying Virtual, In-Person, and Hybrid Learning</a:t>
            </a:r>
          </a:p>
        </p:txBody>
      </p:sp>
      <p:sp>
        <p:nvSpPr>
          <p:cNvPr id="4" name="Slide Number Placeholder 3"/>
          <p:cNvSpPr>
            <a:spLocks noGrp="1"/>
          </p:cNvSpPr>
          <p:nvPr>
            <p:ph type="sldNum" sz="quarter" idx="15"/>
          </p:nvPr>
        </p:nvSpPr>
        <p:spPr/>
        <p:txBody>
          <a:bodyPr/>
          <a:lstStyle/>
          <a:p>
            <a:fld id="{BABF4E83-61DB-418F-A99F-17BC9BB58EF6}" type="slidenum">
              <a:rPr lang="en-US" smtClean="0"/>
              <a:pPr/>
              <a:t>35</a:t>
            </a:fld>
            <a:endParaRPr lang="en-US"/>
          </a:p>
        </p:txBody>
      </p:sp>
    </p:spTree>
    <p:extLst>
      <p:ext uri="{BB962C8B-B14F-4D97-AF65-F5344CB8AC3E}">
        <p14:creationId xmlns:p14="http://schemas.microsoft.com/office/powerpoint/2010/main" val="699607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t>What Is Intensive Intervention?</a:t>
            </a:r>
          </a:p>
        </p:txBody>
      </p:sp>
      <p:sp>
        <p:nvSpPr>
          <p:cNvPr id="3" name="Content Placeholder 2"/>
          <p:cNvSpPr>
            <a:spLocks noGrp="1"/>
          </p:cNvSpPr>
          <p:nvPr>
            <p:ph idx="1"/>
          </p:nvPr>
        </p:nvSpPr>
        <p:spPr>
          <a:xfrm>
            <a:off x="593822" y="1185437"/>
            <a:ext cx="11002835" cy="1073669"/>
          </a:xfrm>
        </p:spPr>
        <p:txBody>
          <a:bodyPr/>
          <a:lstStyle/>
          <a:p>
            <a:pPr marL="0" indent="0">
              <a:buNone/>
            </a:pPr>
            <a:r>
              <a:rPr lang="en-US" sz="2800" b="1"/>
              <a:t>Intensive intervention</a:t>
            </a:r>
            <a:r>
              <a:rPr lang="en-US" sz="2800"/>
              <a:t> addresses </a:t>
            </a:r>
            <a:r>
              <a:rPr lang="en-US" sz="2800" i="1"/>
              <a:t>severe and persistent </a:t>
            </a:r>
            <a:r>
              <a:rPr lang="en-US" sz="2800"/>
              <a:t>learning and behavioral difficulties. </a:t>
            </a:r>
          </a:p>
        </p:txBody>
      </p:sp>
      <p:sp>
        <p:nvSpPr>
          <p:cNvPr id="2" name="Rounded Rectangle 1"/>
          <p:cNvSpPr/>
          <p:nvPr/>
        </p:nvSpPr>
        <p:spPr>
          <a:xfrm>
            <a:off x="1193422" y="2711231"/>
            <a:ext cx="4462721" cy="7177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Arial"/>
                <a:ea typeface="+mn-ea"/>
                <a:cs typeface="+mn-cs"/>
              </a:rPr>
              <a:t>Driven by </a:t>
            </a:r>
            <a:r>
              <a:rPr kumimoji="0" lang="en-US" sz="3000" b="0" i="1" u="none" strike="noStrike" kern="1200" cap="none" spc="0" normalizeH="0" baseline="0" noProof="0">
                <a:ln>
                  <a:noFill/>
                </a:ln>
                <a:solidFill>
                  <a:srgbClr val="FFFFFF"/>
                </a:solidFill>
                <a:effectLst/>
                <a:uLnTx/>
                <a:uFillTx/>
                <a:latin typeface="Arial"/>
                <a:ea typeface="+mn-ea"/>
                <a:cs typeface="+mn-cs"/>
              </a:rPr>
              <a:t>data </a:t>
            </a:r>
          </a:p>
        </p:txBody>
      </p:sp>
      <p:pic>
        <p:nvPicPr>
          <p:cNvPr id="9" name="Graphic 8" descr="Upward trend">
            <a:extLst>
              <a:ext uri="{FF2B5EF4-FFF2-40B4-BE49-F238E27FC236}">
                <a16:creationId xmlns:a16="http://schemas.microsoft.com/office/drawing/2014/main" id="{7A3505AA-32B3-419F-8040-631766D1E7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9447" y="3252411"/>
            <a:ext cx="3090672" cy="3090672"/>
          </a:xfrm>
          <a:prstGeom prst="rect">
            <a:avLst/>
          </a:prstGeom>
        </p:spPr>
      </p:pic>
      <p:sp>
        <p:nvSpPr>
          <p:cNvPr id="8" name="Rounded Rectangle 7"/>
          <p:cNvSpPr/>
          <p:nvPr/>
        </p:nvSpPr>
        <p:spPr>
          <a:xfrm>
            <a:off x="6797948" y="2092361"/>
            <a:ext cx="4462721" cy="13931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Arial"/>
                <a:ea typeface="+mn-ea"/>
                <a:cs typeface="+mn-cs"/>
              </a:rPr>
              <a:t>Characterized </a:t>
            </a:r>
            <a:br>
              <a:rPr kumimoji="0" lang="en-US" sz="3000" b="0" i="0" u="none" strike="noStrike" kern="1200" cap="none" spc="0" normalizeH="0" baseline="0" noProof="0">
                <a:ln>
                  <a:noFill/>
                </a:ln>
                <a:solidFill>
                  <a:srgbClr val="FFFFFF"/>
                </a:solidFill>
                <a:effectLst/>
                <a:uLnTx/>
                <a:uFillTx/>
                <a:latin typeface="Arial"/>
                <a:ea typeface="+mn-ea"/>
                <a:cs typeface="+mn-cs"/>
              </a:rPr>
            </a:br>
            <a:r>
              <a:rPr kumimoji="0" lang="en-US" sz="3000" b="0" i="0" u="none" strike="noStrike" kern="1200" cap="none" spc="0" normalizeH="0" baseline="0" noProof="0">
                <a:ln>
                  <a:noFill/>
                </a:ln>
                <a:solidFill>
                  <a:srgbClr val="FFFFFF"/>
                </a:solidFill>
                <a:effectLst/>
                <a:uLnTx/>
                <a:uFillTx/>
                <a:latin typeface="Arial"/>
                <a:ea typeface="+mn-ea"/>
                <a:cs typeface="+mn-cs"/>
              </a:rPr>
              <a:t>by </a:t>
            </a:r>
            <a:r>
              <a:rPr kumimoji="0" lang="en-US" sz="3000" b="0" i="1" u="none" strike="noStrike" kern="1200" cap="none" spc="0" normalizeH="0" baseline="0" noProof="0">
                <a:ln>
                  <a:noFill/>
                </a:ln>
                <a:solidFill>
                  <a:srgbClr val="FFFFFF"/>
                </a:solidFill>
                <a:effectLst/>
                <a:uLnTx/>
                <a:uFillTx/>
                <a:latin typeface="Arial"/>
                <a:ea typeface="+mn-ea"/>
                <a:cs typeface="+mn-cs"/>
              </a:rPr>
              <a:t>increased intensity</a:t>
            </a:r>
            <a:r>
              <a:rPr kumimoji="0" lang="en-US" sz="3000" b="0" i="0" u="none" strike="noStrike" kern="1200" cap="none" spc="0" normalizeH="0" baseline="0" noProof="0">
                <a:ln>
                  <a:noFill/>
                </a:ln>
                <a:solidFill>
                  <a:srgbClr val="FFFFFF"/>
                </a:solidFill>
                <a:effectLst/>
                <a:uLnTx/>
                <a:uFillTx/>
                <a:latin typeface="Arial"/>
                <a:ea typeface="+mn-ea"/>
                <a:cs typeface="+mn-cs"/>
              </a:rPr>
              <a:t> and </a:t>
            </a:r>
            <a:r>
              <a:rPr kumimoji="0" lang="en-US" sz="3000" b="0" i="1" u="none" strike="noStrike" kern="1200" cap="none" spc="0" normalizeH="0" baseline="0" noProof="0">
                <a:ln>
                  <a:noFill/>
                </a:ln>
                <a:solidFill>
                  <a:srgbClr val="FFFFFF"/>
                </a:solidFill>
                <a:effectLst/>
                <a:uLnTx/>
                <a:uFillTx/>
                <a:latin typeface="Arial"/>
                <a:ea typeface="+mn-ea"/>
                <a:cs typeface="+mn-cs"/>
              </a:rPr>
              <a:t>individualization</a:t>
            </a:r>
            <a:endParaRPr kumimoji="0" lang="en-US" sz="3000" b="0" i="0" u="none" strike="noStrike" kern="1200" cap="none" spc="0" normalizeH="0" baseline="0" noProof="0">
              <a:ln>
                <a:noFill/>
              </a:ln>
              <a:solidFill>
                <a:srgbClr val="FFFFFF"/>
              </a:solidFill>
              <a:effectLst/>
              <a:uLnTx/>
              <a:uFillTx/>
              <a:latin typeface="Arial"/>
              <a:ea typeface="+mn-ea"/>
              <a:cs typeface="+mn-cs"/>
            </a:endParaRPr>
          </a:p>
        </p:txBody>
      </p:sp>
      <p:pic>
        <p:nvPicPr>
          <p:cNvPr id="6" name="Graphic 5" descr="Gauge">
            <a:extLst>
              <a:ext uri="{FF2B5EF4-FFF2-40B4-BE49-F238E27FC236}">
                <a16:creationId xmlns:a16="http://schemas.microsoft.com/office/drawing/2014/main" id="{49E5D97D-9AEF-4CE5-BF9E-958458159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52522" y="3567731"/>
            <a:ext cx="2460031" cy="2460031"/>
          </a:xfrm>
          <a:prstGeom prst="rect">
            <a:avLst/>
          </a:prstGeom>
        </p:spPr>
      </p:pic>
      <p:sp>
        <p:nvSpPr>
          <p:cNvPr id="5" name="Slide Number Placeholder 4">
            <a:extLst>
              <a:ext uri="{FF2B5EF4-FFF2-40B4-BE49-F238E27FC236}">
                <a16:creationId xmlns:a16="http://schemas.microsoft.com/office/drawing/2014/main" id="{A85D8139-E804-4A4F-BC88-4C0B190D276C}"/>
              </a:ext>
            </a:extLst>
          </p:cNvPr>
          <p:cNvSpPr>
            <a:spLocks noGrp="1"/>
          </p:cNvSpPr>
          <p:nvPr>
            <p:ph type="sldNum" sz="quarter" idx="10"/>
          </p:nvPr>
        </p:nvSpPr>
        <p:spPr>
          <a:xfrm>
            <a:off x="11812435" y="6507316"/>
            <a:ext cx="70532"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262626"/>
              </a:solidFill>
              <a:effectLst/>
              <a:uLnTx/>
              <a:uFillTx/>
              <a:latin typeface="Arial"/>
              <a:cs typeface="Calibri"/>
            </a:endParaRPr>
          </a:p>
        </p:txBody>
      </p:sp>
    </p:spTree>
    <p:extLst>
      <p:ext uri="{BB962C8B-B14F-4D97-AF65-F5344CB8AC3E}">
        <p14:creationId xmlns:p14="http://schemas.microsoft.com/office/powerpoint/2010/main" val="570728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3CFD611-1437-4B05-87BE-0EEF0E88A0D0}"/>
              </a:ext>
            </a:extLst>
          </p:cNvPr>
          <p:cNvSpPr>
            <a:spLocks noGrp="1"/>
          </p:cNvSpPr>
          <p:nvPr>
            <p:ph sz="half" idx="1"/>
          </p:nvPr>
        </p:nvSpPr>
        <p:spPr/>
        <p:txBody>
          <a:bodyPr>
            <a:normAutofit/>
          </a:bodyPr>
          <a:lstStyle/>
          <a:p>
            <a:pPr marL="0" indent="0">
              <a:buNone/>
            </a:pPr>
            <a:r>
              <a:rPr lang="en-US"/>
              <a:t>Tier 3 instruction differs from that provided in Tiers 1 or 2:</a:t>
            </a:r>
          </a:p>
          <a:p>
            <a:pPr marL="0" indent="0">
              <a:buNone/>
            </a:pPr>
            <a:endParaRPr lang="en-US"/>
          </a:p>
          <a:p>
            <a:r>
              <a:rPr lang="en-US"/>
              <a:t>Increased </a:t>
            </a:r>
            <a:r>
              <a:rPr lang="en-US" b="1"/>
              <a:t>explicitness</a:t>
            </a:r>
            <a:r>
              <a:rPr lang="en-US"/>
              <a:t> </a:t>
            </a:r>
          </a:p>
          <a:p>
            <a:r>
              <a:rPr lang="en-US"/>
              <a:t>Increased </a:t>
            </a:r>
            <a:r>
              <a:rPr lang="en-US" b="1"/>
              <a:t>intensity</a:t>
            </a:r>
            <a:r>
              <a:rPr lang="en-US"/>
              <a:t> </a:t>
            </a:r>
          </a:p>
          <a:p>
            <a:endParaRPr lang="en-US"/>
          </a:p>
        </p:txBody>
      </p:sp>
      <p:sp>
        <p:nvSpPr>
          <p:cNvPr id="4" name="Slide Number Placeholder 3">
            <a:extLst>
              <a:ext uri="{FF2B5EF4-FFF2-40B4-BE49-F238E27FC236}">
                <a16:creationId xmlns:a16="http://schemas.microsoft.com/office/drawing/2014/main" id="{7876DC88-D582-43AB-BAF9-A230AFD80E09}"/>
              </a:ext>
            </a:extLst>
          </p:cNvPr>
          <p:cNvSpPr>
            <a:spLocks noGrp="1"/>
          </p:cNvSpPr>
          <p:nvPr>
            <p:ph type="sldNum" sz="quarter" idx="12"/>
          </p:nvPr>
        </p:nvSpPr>
        <p:spPr/>
        <p:txBody>
          <a:bodyPr/>
          <a:lstStyle/>
          <a:p>
            <a:fld id="{99A20822-4A49-4D36-86E3-300BA48D3F00}" type="slidenum">
              <a:rPr lang="en-US" smtClean="0"/>
              <a:pPr/>
              <a:t>37</a:t>
            </a:fld>
            <a:endParaRPr lang="en-US"/>
          </a:p>
        </p:txBody>
      </p:sp>
      <p:sp>
        <p:nvSpPr>
          <p:cNvPr id="21" name="Thought Bubble: Cloud 20" descr="Instructional modalities change. Technologies change. The principles of explicit instruction remain the same.&#10;">
            <a:extLst>
              <a:ext uri="{FF2B5EF4-FFF2-40B4-BE49-F238E27FC236}">
                <a16:creationId xmlns:a16="http://schemas.microsoft.com/office/drawing/2014/main" id="{698A991C-6018-447A-82BA-EA553BFBE07B}"/>
              </a:ext>
            </a:extLst>
          </p:cNvPr>
          <p:cNvSpPr/>
          <p:nvPr/>
        </p:nvSpPr>
        <p:spPr>
          <a:xfrm>
            <a:off x="5637256" y="1371600"/>
            <a:ext cx="5864353" cy="3817345"/>
          </a:xfrm>
          <a:prstGeom prst="cloudCallou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b="1">
                <a:solidFill>
                  <a:schemeClr val="tx1"/>
                </a:solidFill>
              </a:rPr>
              <a:t>Increased Explicitness and Intensity</a:t>
            </a:r>
          </a:p>
        </p:txBody>
      </p:sp>
      <p:sp>
        <p:nvSpPr>
          <p:cNvPr id="8" name="Text Placeholder 7">
            <a:extLst>
              <a:ext uri="{FF2B5EF4-FFF2-40B4-BE49-F238E27FC236}">
                <a16:creationId xmlns:a16="http://schemas.microsoft.com/office/drawing/2014/main" id="{110E3042-6CF7-46BC-B58B-5AFB544BCDD7}"/>
              </a:ext>
            </a:extLst>
          </p:cNvPr>
          <p:cNvSpPr>
            <a:spLocks noGrp="1"/>
          </p:cNvSpPr>
          <p:nvPr>
            <p:ph type="body" sz="quarter" idx="13"/>
          </p:nvPr>
        </p:nvSpPr>
        <p:spPr/>
        <p:txBody>
          <a:bodyPr/>
          <a:lstStyle/>
          <a:p>
            <a:r>
              <a:rPr lang="en-US"/>
              <a:t>Source: IRIS Center, 2020.</a:t>
            </a:r>
          </a:p>
        </p:txBody>
      </p:sp>
      <p:sp>
        <p:nvSpPr>
          <p:cNvPr id="5" name="Title 4">
            <a:extLst>
              <a:ext uri="{FF2B5EF4-FFF2-40B4-BE49-F238E27FC236}">
                <a16:creationId xmlns:a16="http://schemas.microsoft.com/office/drawing/2014/main" id="{F7CF5557-42DB-4450-ADAB-D8F16A24548B}"/>
              </a:ext>
            </a:extLst>
          </p:cNvPr>
          <p:cNvSpPr>
            <a:spLocks noGrp="1"/>
          </p:cNvSpPr>
          <p:nvPr>
            <p:ph type="title"/>
          </p:nvPr>
        </p:nvSpPr>
        <p:spPr/>
        <p:txBody>
          <a:bodyPr/>
          <a:lstStyle/>
          <a:p>
            <a:r>
              <a:rPr lang="en-US"/>
              <a:t>Tier 3 Provides…</a:t>
            </a:r>
          </a:p>
        </p:txBody>
      </p:sp>
    </p:spTree>
    <p:extLst>
      <p:ext uri="{BB962C8B-B14F-4D97-AF65-F5344CB8AC3E}">
        <p14:creationId xmlns:p14="http://schemas.microsoft.com/office/powerpoint/2010/main" val="3685920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3CFD611-1437-4B05-87BE-0EEF0E88A0D0}"/>
              </a:ext>
            </a:extLst>
          </p:cNvPr>
          <p:cNvSpPr>
            <a:spLocks noGrp="1"/>
          </p:cNvSpPr>
          <p:nvPr>
            <p:ph sz="half" idx="1"/>
          </p:nvPr>
        </p:nvSpPr>
        <p:spPr/>
        <p:txBody>
          <a:bodyPr vert="horz" lIns="0" tIns="0" rIns="0" bIns="0" rtlCol="0" anchor="t">
            <a:normAutofit fontScale="92500" lnSpcReduction="10000"/>
          </a:bodyPr>
          <a:lstStyle/>
          <a:p>
            <a:pPr marL="0" indent="0">
              <a:buNone/>
            </a:pPr>
            <a:r>
              <a:rPr lang="en-US"/>
              <a:t>A way of teaching where the teacher:</a:t>
            </a:r>
          </a:p>
          <a:p>
            <a:r>
              <a:rPr lang="en-US"/>
              <a:t>Selects an </a:t>
            </a:r>
            <a:r>
              <a:rPr lang="en-US" b="1"/>
              <a:t>important objective</a:t>
            </a:r>
          </a:p>
          <a:p>
            <a:r>
              <a:rPr lang="en-US"/>
              <a:t>Specifies the</a:t>
            </a:r>
            <a:r>
              <a:rPr lang="en-US" b="1"/>
              <a:t> learning outcome</a:t>
            </a:r>
          </a:p>
          <a:p>
            <a:r>
              <a:rPr lang="en-US"/>
              <a:t>Designs </a:t>
            </a:r>
            <a:r>
              <a:rPr lang="en-US" b="1"/>
              <a:t>structured instructional experiences</a:t>
            </a:r>
          </a:p>
          <a:p>
            <a:r>
              <a:rPr lang="en-US" b="1"/>
              <a:t>Explains directly</a:t>
            </a:r>
          </a:p>
          <a:p>
            <a:r>
              <a:rPr lang="en-US" b="1"/>
              <a:t>Models </a:t>
            </a:r>
            <a:r>
              <a:rPr lang="en-US"/>
              <a:t>the skill being taught</a:t>
            </a:r>
          </a:p>
          <a:p>
            <a:r>
              <a:rPr lang="en-US"/>
              <a:t>Provides </a:t>
            </a:r>
            <a:r>
              <a:rPr lang="en-US" b="1"/>
              <a:t>scaffolded practice</a:t>
            </a:r>
            <a:r>
              <a:rPr lang="en-US"/>
              <a:t> to achieve mastery</a:t>
            </a:r>
          </a:p>
        </p:txBody>
      </p:sp>
      <p:sp>
        <p:nvSpPr>
          <p:cNvPr id="4" name="Slide Number Placeholder 3">
            <a:extLst>
              <a:ext uri="{FF2B5EF4-FFF2-40B4-BE49-F238E27FC236}">
                <a16:creationId xmlns:a16="http://schemas.microsoft.com/office/drawing/2014/main" id="{7876DC88-D582-43AB-BAF9-A230AFD80E09}"/>
              </a:ext>
            </a:extLst>
          </p:cNvPr>
          <p:cNvSpPr>
            <a:spLocks noGrp="1"/>
          </p:cNvSpPr>
          <p:nvPr>
            <p:ph type="sldNum" sz="quarter" idx="12"/>
          </p:nvPr>
        </p:nvSpPr>
        <p:spPr/>
        <p:txBody>
          <a:bodyPr/>
          <a:lstStyle/>
          <a:p>
            <a:fld id="{99A20822-4A49-4D36-86E3-300BA48D3F00}" type="slidenum">
              <a:rPr lang="en-US" smtClean="0"/>
              <a:pPr/>
              <a:t>38</a:t>
            </a:fld>
            <a:endParaRPr lang="en-US"/>
          </a:p>
        </p:txBody>
      </p:sp>
      <p:sp>
        <p:nvSpPr>
          <p:cNvPr id="21" name="Thought Bubble: Cloud 20" descr="Instructional modalities change. Technologies change. The principles of explicit instruction remain the same.&#10;">
            <a:extLst>
              <a:ext uri="{FF2B5EF4-FFF2-40B4-BE49-F238E27FC236}">
                <a16:creationId xmlns:a16="http://schemas.microsoft.com/office/drawing/2014/main" id="{698A991C-6018-447A-82BA-EA553BFBE07B}"/>
              </a:ext>
            </a:extLst>
          </p:cNvPr>
          <p:cNvSpPr/>
          <p:nvPr/>
        </p:nvSpPr>
        <p:spPr>
          <a:xfrm>
            <a:off x="5637256" y="1371600"/>
            <a:ext cx="5864353" cy="3817345"/>
          </a:xfrm>
          <a:prstGeom prst="cloudCallou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a:solidFill>
                  <a:schemeClr val="tx1"/>
                </a:solidFill>
              </a:rPr>
              <a:t>Instructional modalities </a:t>
            </a:r>
            <a:r>
              <a:rPr lang="en-US" sz="2600" b="1">
                <a:solidFill>
                  <a:schemeClr val="tx1"/>
                </a:solidFill>
              </a:rPr>
              <a:t>change</a:t>
            </a:r>
            <a:r>
              <a:rPr lang="en-US" sz="2600">
                <a:solidFill>
                  <a:schemeClr val="tx1"/>
                </a:solidFill>
              </a:rPr>
              <a:t>. Technologies </a:t>
            </a:r>
            <a:r>
              <a:rPr lang="en-US" sz="2600" b="1">
                <a:solidFill>
                  <a:schemeClr val="tx1"/>
                </a:solidFill>
              </a:rPr>
              <a:t>change</a:t>
            </a:r>
            <a:r>
              <a:rPr lang="en-US" sz="2600">
                <a:solidFill>
                  <a:schemeClr val="tx1"/>
                </a:solidFill>
              </a:rPr>
              <a:t>. The principles of explicit instruction remain the </a:t>
            </a:r>
            <a:r>
              <a:rPr lang="en-US" sz="2600" b="1">
                <a:solidFill>
                  <a:schemeClr val="tx1"/>
                </a:solidFill>
              </a:rPr>
              <a:t>same</a:t>
            </a:r>
            <a:r>
              <a:rPr lang="en-US" sz="2600">
                <a:solidFill>
                  <a:schemeClr val="tx1"/>
                </a:solidFill>
              </a:rPr>
              <a:t>.</a:t>
            </a:r>
          </a:p>
        </p:txBody>
      </p:sp>
      <p:sp>
        <p:nvSpPr>
          <p:cNvPr id="8" name="Text Placeholder 7">
            <a:extLst>
              <a:ext uri="{FF2B5EF4-FFF2-40B4-BE49-F238E27FC236}">
                <a16:creationId xmlns:a16="http://schemas.microsoft.com/office/drawing/2014/main" id="{110E3042-6CF7-46BC-B58B-5AFB544BCDD7}"/>
              </a:ext>
            </a:extLst>
          </p:cNvPr>
          <p:cNvSpPr>
            <a:spLocks noGrp="1"/>
          </p:cNvSpPr>
          <p:nvPr>
            <p:ph type="body" sz="quarter" idx="13"/>
          </p:nvPr>
        </p:nvSpPr>
        <p:spPr>
          <a:xfrm>
            <a:off x="457200" y="5715000"/>
            <a:ext cx="11274552" cy="192024"/>
          </a:xfrm>
        </p:spPr>
        <p:txBody>
          <a:bodyPr/>
          <a:lstStyle/>
          <a:p>
            <a:r>
              <a:rPr lang="en-US"/>
              <a:t>Source: Kearns, 2018.</a:t>
            </a:r>
          </a:p>
        </p:txBody>
      </p:sp>
      <p:sp>
        <p:nvSpPr>
          <p:cNvPr id="5" name="Title 4">
            <a:extLst>
              <a:ext uri="{FF2B5EF4-FFF2-40B4-BE49-F238E27FC236}">
                <a16:creationId xmlns:a16="http://schemas.microsoft.com/office/drawing/2014/main" id="{F7CF5557-42DB-4450-ADAB-D8F16A24548B}"/>
              </a:ext>
            </a:extLst>
          </p:cNvPr>
          <p:cNvSpPr>
            <a:spLocks noGrp="1"/>
          </p:cNvSpPr>
          <p:nvPr>
            <p:ph type="title"/>
          </p:nvPr>
        </p:nvSpPr>
        <p:spPr/>
        <p:txBody>
          <a:bodyPr/>
          <a:lstStyle/>
          <a:p>
            <a:r>
              <a:rPr lang="en-US"/>
              <a:t>Explicitness Is…</a:t>
            </a:r>
          </a:p>
        </p:txBody>
      </p:sp>
    </p:spTree>
    <p:extLst>
      <p:ext uri="{BB962C8B-B14F-4D97-AF65-F5344CB8AC3E}">
        <p14:creationId xmlns:p14="http://schemas.microsoft.com/office/powerpoint/2010/main" val="516911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3CFD611-1437-4B05-87BE-0EEF0E88A0D0}"/>
              </a:ext>
            </a:extLst>
          </p:cNvPr>
          <p:cNvSpPr>
            <a:spLocks noGrp="1"/>
          </p:cNvSpPr>
          <p:nvPr>
            <p:ph sz="half" idx="1"/>
          </p:nvPr>
        </p:nvSpPr>
        <p:spPr>
          <a:xfrm>
            <a:off x="457200" y="1408176"/>
            <a:ext cx="5568696" cy="4343400"/>
          </a:xfrm>
        </p:spPr>
        <p:txBody>
          <a:bodyPr vert="horz" lIns="0" tIns="0" rIns="0" bIns="0" rtlCol="0" anchor="t">
            <a:normAutofit lnSpcReduction="10000"/>
          </a:bodyPr>
          <a:lstStyle/>
          <a:p>
            <a:pPr marL="0" indent="0">
              <a:buNone/>
            </a:pPr>
            <a:r>
              <a:rPr lang="en-US"/>
              <a:t>A way of teaching where the teacher:</a:t>
            </a:r>
          </a:p>
          <a:p>
            <a:r>
              <a:rPr lang="en-US"/>
              <a:t>Offers more instructional time</a:t>
            </a:r>
          </a:p>
          <a:p>
            <a:pPr lvl="1"/>
            <a:r>
              <a:rPr lang="en-US" b="1"/>
              <a:t>Increased duration</a:t>
            </a:r>
          </a:p>
          <a:p>
            <a:pPr lvl="1"/>
            <a:r>
              <a:rPr lang="en-US"/>
              <a:t>More </a:t>
            </a:r>
            <a:r>
              <a:rPr lang="en-US" b="1"/>
              <a:t>frequent check-ins</a:t>
            </a:r>
          </a:p>
          <a:p>
            <a:pPr lvl="2"/>
            <a:r>
              <a:rPr lang="en-US"/>
              <a:t>morning, lunch, afternoon</a:t>
            </a:r>
          </a:p>
          <a:p>
            <a:r>
              <a:rPr lang="en-US"/>
              <a:t> </a:t>
            </a:r>
            <a:r>
              <a:rPr lang="en-US" b="1"/>
              <a:t>Offers smaller groups</a:t>
            </a:r>
          </a:p>
          <a:p>
            <a:pPr lvl="1"/>
            <a:r>
              <a:rPr lang="en-US"/>
              <a:t>Matched instructional level</a:t>
            </a:r>
          </a:p>
          <a:p>
            <a:pPr lvl="2"/>
            <a:r>
              <a:rPr lang="en-US"/>
              <a:t>1-3</a:t>
            </a:r>
          </a:p>
          <a:p>
            <a:endParaRPr lang="en-US"/>
          </a:p>
        </p:txBody>
      </p:sp>
      <p:sp>
        <p:nvSpPr>
          <p:cNvPr id="4" name="Slide Number Placeholder 3">
            <a:extLst>
              <a:ext uri="{FF2B5EF4-FFF2-40B4-BE49-F238E27FC236}">
                <a16:creationId xmlns:a16="http://schemas.microsoft.com/office/drawing/2014/main" id="{7876DC88-D582-43AB-BAF9-A230AFD80E09}"/>
              </a:ext>
            </a:extLst>
          </p:cNvPr>
          <p:cNvSpPr>
            <a:spLocks noGrp="1"/>
          </p:cNvSpPr>
          <p:nvPr>
            <p:ph type="sldNum" sz="quarter" idx="12"/>
          </p:nvPr>
        </p:nvSpPr>
        <p:spPr/>
        <p:txBody>
          <a:bodyPr/>
          <a:lstStyle/>
          <a:p>
            <a:fld id="{99A20822-4A49-4D36-86E3-300BA48D3F00}" type="slidenum">
              <a:rPr lang="en-US" smtClean="0"/>
              <a:pPr/>
              <a:t>39</a:t>
            </a:fld>
            <a:endParaRPr lang="en-US"/>
          </a:p>
        </p:txBody>
      </p:sp>
      <p:sp>
        <p:nvSpPr>
          <p:cNvPr id="21" name="Thought Bubble: Cloud 20" descr="Instructional modalities change. Technologies change. The principles of explicit instruction remain the same.&#10;">
            <a:extLst>
              <a:ext uri="{FF2B5EF4-FFF2-40B4-BE49-F238E27FC236}">
                <a16:creationId xmlns:a16="http://schemas.microsoft.com/office/drawing/2014/main" id="{698A991C-6018-447A-82BA-EA553BFBE07B}"/>
              </a:ext>
            </a:extLst>
          </p:cNvPr>
          <p:cNvSpPr/>
          <p:nvPr/>
        </p:nvSpPr>
        <p:spPr>
          <a:xfrm>
            <a:off x="5637256" y="1280160"/>
            <a:ext cx="5864353" cy="3817345"/>
          </a:xfrm>
          <a:prstGeom prst="cloudCallou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b="1">
                <a:solidFill>
                  <a:schemeClr val="tx1"/>
                </a:solidFill>
              </a:rPr>
              <a:t>Higher </a:t>
            </a:r>
            <a:r>
              <a:rPr lang="en-US" sz="2600">
                <a:solidFill>
                  <a:schemeClr val="tx1"/>
                </a:solidFill>
              </a:rPr>
              <a:t>Dosage</a:t>
            </a:r>
            <a:r>
              <a:rPr lang="en-US" sz="2600" b="1">
                <a:solidFill>
                  <a:schemeClr val="tx1"/>
                </a:solidFill>
              </a:rPr>
              <a:t>, More </a:t>
            </a:r>
            <a:r>
              <a:rPr lang="en-US" sz="2600">
                <a:solidFill>
                  <a:schemeClr val="tx1"/>
                </a:solidFill>
              </a:rPr>
              <a:t>Frequent Check-Ins</a:t>
            </a:r>
          </a:p>
        </p:txBody>
      </p:sp>
      <p:sp>
        <p:nvSpPr>
          <p:cNvPr id="8" name="Text Placeholder 7">
            <a:extLst>
              <a:ext uri="{FF2B5EF4-FFF2-40B4-BE49-F238E27FC236}">
                <a16:creationId xmlns:a16="http://schemas.microsoft.com/office/drawing/2014/main" id="{110E3042-6CF7-46BC-B58B-5AFB544BCDD7}"/>
              </a:ext>
            </a:extLst>
          </p:cNvPr>
          <p:cNvSpPr>
            <a:spLocks noGrp="1"/>
          </p:cNvSpPr>
          <p:nvPr>
            <p:ph type="body" sz="quarter" idx="13"/>
          </p:nvPr>
        </p:nvSpPr>
        <p:spPr/>
        <p:txBody>
          <a:bodyPr/>
          <a:lstStyle/>
          <a:p>
            <a:r>
              <a:rPr lang="en-US"/>
              <a:t>Source: IRIS Center, 2020.</a:t>
            </a:r>
          </a:p>
        </p:txBody>
      </p:sp>
      <p:sp>
        <p:nvSpPr>
          <p:cNvPr id="5" name="Title 4">
            <a:extLst>
              <a:ext uri="{FF2B5EF4-FFF2-40B4-BE49-F238E27FC236}">
                <a16:creationId xmlns:a16="http://schemas.microsoft.com/office/drawing/2014/main" id="{F7CF5557-42DB-4450-ADAB-D8F16A24548B}"/>
              </a:ext>
            </a:extLst>
          </p:cNvPr>
          <p:cNvSpPr>
            <a:spLocks noGrp="1"/>
          </p:cNvSpPr>
          <p:nvPr>
            <p:ph type="title"/>
          </p:nvPr>
        </p:nvSpPr>
        <p:spPr/>
        <p:txBody>
          <a:bodyPr/>
          <a:lstStyle/>
          <a:p>
            <a:r>
              <a:rPr lang="en-US"/>
              <a:t>Intensity Is…</a:t>
            </a:r>
          </a:p>
        </p:txBody>
      </p:sp>
    </p:spTree>
    <p:extLst>
      <p:ext uri="{BB962C8B-B14F-4D97-AF65-F5344CB8AC3E}">
        <p14:creationId xmlns:p14="http://schemas.microsoft.com/office/powerpoint/2010/main" val="72746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4"/>
          </p:nvPr>
        </p:nvSpPr>
        <p:spPr/>
        <p:txBody>
          <a:bodyPr/>
          <a:lstStyle/>
          <a:p>
            <a:fld id="{99A20822-4A49-4D36-86E3-300BA48D3F00}" type="slidenum">
              <a:rPr lang="en-US" smtClean="0"/>
              <a:t>4</a:t>
            </a:fld>
            <a:endParaRPr lang="en-US"/>
          </a:p>
        </p:txBody>
      </p:sp>
      <p:sp>
        <p:nvSpPr>
          <p:cNvPr id="8" name="Rectangle 7">
            <a:extLst>
              <a:ext uri="{FF2B5EF4-FFF2-40B4-BE49-F238E27FC236}">
                <a16:creationId xmlns:a16="http://schemas.microsoft.com/office/drawing/2014/main" id="{09CA495E-0F85-43C6-877A-43C791828370}"/>
              </a:ext>
            </a:extLst>
          </p:cNvPr>
          <p:cNvSpPr/>
          <p:nvPr/>
        </p:nvSpPr>
        <p:spPr>
          <a:xfrm>
            <a:off x="2941058" y="5207420"/>
            <a:ext cx="8170060" cy="461665"/>
          </a:xfrm>
          <a:prstGeom prst="rect">
            <a:avLst/>
          </a:prstGeom>
        </p:spPr>
        <p:txBody>
          <a:bodyPr wrap="square">
            <a:spAutoFit/>
          </a:bodyPr>
          <a:lstStyle/>
          <a:p>
            <a:r>
              <a:rPr lang="en-US" sz="2400" b="1"/>
              <a:t>Stacy Hirt, </a:t>
            </a:r>
            <a:r>
              <a:rPr lang="en-US" sz="2400" b="1" err="1"/>
              <a:t>Ed.S</a:t>
            </a:r>
            <a:r>
              <a:rPr lang="en-US" sz="2400" b="1"/>
              <a:t>., </a:t>
            </a:r>
            <a:r>
              <a:rPr lang="en-US" sz="2400"/>
              <a:t>Doctoral Student, University of Missouri</a:t>
            </a:r>
          </a:p>
        </p:txBody>
      </p:sp>
      <p:pic>
        <p:nvPicPr>
          <p:cNvPr id="6" name="Picture 5" descr="Image of Stacy Hirt">
            <a:extLst>
              <a:ext uri="{FF2B5EF4-FFF2-40B4-BE49-F238E27FC236}">
                <a16:creationId xmlns:a16="http://schemas.microsoft.com/office/drawing/2014/main" id="{B36A828E-8197-4A01-8644-4554C7CC3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97" y="4356766"/>
            <a:ext cx="1701308" cy="1701308"/>
          </a:xfrm>
          <a:prstGeom prst="rect">
            <a:avLst/>
          </a:prstGeom>
        </p:spPr>
      </p:pic>
      <p:sp>
        <p:nvSpPr>
          <p:cNvPr id="10" name="Rectangle 9">
            <a:extLst>
              <a:ext uri="{FF2B5EF4-FFF2-40B4-BE49-F238E27FC236}">
                <a16:creationId xmlns:a16="http://schemas.microsoft.com/office/drawing/2014/main" id="{DB491058-6A15-4DE5-90AE-948278C4967D}"/>
              </a:ext>
            </a:extLst>
          </p:cNvPr>
          <p:cNvSpPr/>
          <p:nvPr/>
        </p:nvSpPr>
        <p:spPr>
          <a:xfrm>
            <a:off x="2941058" y="3183115"/>
            <a:ext cx="8170060" cy="830997"/>
          </a:xfrm>
          <a:prstGeom prst="rect">
            <a:avLst/>
          </a:prstGeom>
        </p:spPr>
        <p:txBody>
          <a:bodyPr wrap="square">
            <a:spAutoFit/>
          </a:bodyPr>
          <a:lstStyle/>
          <a:p>
            <a:r>
              <a:rPr lang="en-US" sz="2400" b="1"/>
              <a:t>Leanne Hawken, Ph.D., </a:t>
            </a:r>
            <a:r>
              <a:rPr lang="en-US" sz="2400"/>
              <a:t>Professor Emeritus, University of Utah</a:t>
            </a:r>
          </a:p>
        </p:txBody>
      </p:sp>
      <p:pic>
        <p:nvPicPr>
          <p:cNvPr id="7" name="Picture 6" descr="Leanne Hawken">
            <a:extLst>
              <a:ext uri="{FF2B5EF4-FFF2-40B4-BE49-F238E27FC236}">
                <a16:creationId xmlns:a16="http://schemas.microsoft.com/office/drawing/2014/main" id="{A11ED4AC-A045-4AE6-A0BE-3C9086832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497" y="2538096"/>
            <a:ext cx="1701308" cy="1781808"/>
          </a:xfrm>
          <a:prstGeom prst="rect">
            <a:avLst/>
          </a:prstGeom>
        </p:spPr>
      </p:pic>
      <p:sp>
        <p:nvSpPr>
          <p:cNvPr id="11" name="Rectangle 10">
            <a:extLst>
              <a:ext uri="{FF2B5EF4-FFF2-40B4-BE49-F238E27FC236}">
                <a16:creationId xmlns:a16="http://schemas.microsoft.com/office/drawing/2014/main" id="{6BF43DAD-3F79-4FC1-A59B-9BF8E3FD61CB}"/>
              </a:ext>
            </a:extLst>
          </p:cNvPr>
          <p:cNvSpPr/>
          <p:nvPr/>
        </p:nvSpPr>
        <p:spPr>
          <a:xfrm>
            <a:off x="2781300" y="1158810"/>
            <a:ext cx="8170060" cy="830997"/>
          </a:xfrm>
          <a:prstGeom prst="rect">
            <a:avLst/>
          </a:prstGeom>
        </p:spPr>
        <p:txBody>
          <a:bodyPr wrap="square">
            <a:spAutoFit/>
          </a:bodyPr>
          <a:lstStyle/>
          <a:p>
            <a:r>
              <a:rPr lang="en-US" sz="2400" b="1"/>
              <a:t>Teri Marx, Ph.D., </a:t>
            </a:r>
            <a:r>
              <a:rPr lang="en-US" sz="2400"/>
              <a:t>Senior Researcher, National Center on Intensive Intervention at American Institutes for Research  </a:t>
            </a:r>
          </a:p>
        </p:txBody>
      </p:sp>
      <p:pic>
        <p:nvPicPr>
          <p:cNvPr id="4" name="Picture 3" descr="Image of Teri Marx standing in front of a body of water&#10;">
            <a:extLst>
              <a:ext uri="{FF2B5EF4-FFF2-40B4-BE49-F238E27FC236}">
                <a16:creationId xmlns:a16="http://schemas.microsoft.com/office/drawing/2014/main" id="{A154F8BD-F902-4355-802C-8AE666212C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19" t="13889" b="22222"/>
          <a:stretch/>
        </p:blipFill>
        <p:spPr>
          <a:xfrm>
            <a:off x="587623" y="800346"/>
            <a:ext cx="1827057" cy="1701308"/>
          </a:xfrm>
          <a:prstGeom prst="rect">
            <a:avLst/>
          </a:prstGeom>
        </p:spPr>
      </p:pic>
      <p:sp>
        <p:nvSpPr>
          <p:cNvPr id="2" name="Title 1"/>
          <p:cNvSpPr>
            <a:spLocks noGrp="1"/>
          </p:cNvSpPr>
          <p:nvPr>
            <p:ph type="title"/>
          </p:nvPr>
        </p:nvSpPr>
        <p:spPr/>
        <p:txBody>
          <a:bodyPr>
            <a:normAutofit/>
          </a:bodyPr>
          <a:lstStyle/>
          <a:p>
            <a:r>
              <a:rPr lang="en-US" sz="4400"/>
              <a:t>Introductions</a:t>
            </a:r>
            <a:endParaRPr lang="en-US"/>
          </a:p>
        </p:txBody>
      </p:sp>
    </p:spTree>
    <p:extLst>
      <p:ext uri="{BB962C8B-B14F-4D97-AF65-F5344CB8AC3E}">
        <p14:creationId xmlns:p14="http://schemas.microsoft.com/office/powerpoint/2010/main" val="2843146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3CFD611-1437-4B05-87BE-0EEF0E88A0D0}"/>
              </a:ext>
            </a:extLst>
          </p:cNvPr>
          <p:cNvSpPr>
            <a:spLocks noGrp="1"/>
          </p:cNvSpPr>
          <p:nvPr>
            <p:ph sz="half" idx="1"/>
          </p:nvPr>
        </p:nvSpPr>
        <p:spPr/>
        <p:txBody>
          <a:bodyPr>
            <a:normAutofit lnSpcReduction="10000"/>
          </a:bodyPr>
          <a:lstStyle/>
          <a:p>
            <a:pPr marL="0" indent="0">
              <a:buNone/>
            </a:pPr>
            <a:r>
              <a:rPr lang="en-US"/>
              <a:t>Taxonomy dimensions include:</a:t>
            </a:r>
          </a:p>
          <a:p>
            <a:r>
              <a:rPr lang="en-US"/>
              <a:t>Strength</a:t>
            </a:r>
          </a:p>
          <a:p>
            <a:r>
              <a:rPr lang="en-US"/>
              <a:t>Dosage</a:t>
            </a:r>
          </a:p>
          <a:p>
            <a:r>
              <a:rPr lang="en-US"/>
              <a:t>Alignment</a:t>
            </a:r>
          </a:p>
          <a:p>
            <a:r>
              <a:rPr lang="en-US"/>
              <a:t>Attention to transfer</a:t>
            </a:r>
          </a:p>
          <a:p>
            <a:r>
              <a:rPr lang="en-US"/>
              <a:t>Comprehensiveness</a:t>
            </a:r>
          </a:p>
          <a:p>
            <a:r>
              <a:rPr lang="en-US"/>
              <a:t>Academic Support</a:t>
            </a:r>
          </a:p>
          <a:p>
            <a:r>
              <a:rPr lang="en-US"/>
              <a:t>Individualization</a:t>
            </a:r>
          </a:p>
          <a:p>
            <a:endParaRPr lang="en-US"/>
          </a:p>
        </p:txBody>
      </p:sp>
      <p:sp>
        <p:nvSpPr>
          <p:cNvPr id="4" name="Slide Number Placeholder 3">
            <a:extLst>
              <a:ext uri="{FF2B5EF4-FFF2-40B4-BE49-F238E27FC236}">
                <a16:creationId xmlns:a16="http://schemas.microsoft.com/office/drawing/2014/main" id="{7876DC88-D582-43AB-BAF9-A230AFD80E09}"/>
              </a:ext>
            </a:extLst>
          </p:cNvPr>
          <p:cNvSpPr>
            <a:spLocks noGrp="1"/>
          </p:cNvSpPr>
          <p:nvPr>
            <p:ph type="sldNum" sz="quarter" idx="12"/>
          </p:nvPr>
        </p:nvSpPr>
        <p:spPr/>
        <p:txBody>
          <a:bodyPr/>
          <a:lstStyle/>
          <a:p>
            <a:fld id="{99A20822-4A49-4D36-86E3-300BA48D3F00}" type="slidenum">
              <a:rPr lang="en-US" smtClean="0"/>
              <a:pPr/>
              <a:t>40</a:t>
            </a:fld>
            <a:endParaRPr lang="en-US"/>
          </a:p>
        </p:txBody>
      </p:sp>
      <p:sp>
        <p:nvSpPr>
          <p:cNvPr id="21" name="Thought Bubble: Cloud 20" descr="Instructional modalities change. Technologies change. The principles of explicit instruction remain the same.&#10;">
            <a:extLst>
              <a:ext uri="{FF2B5EF4-FFF2-40B4-BE49-F238E27FC236}">
                <a16:creationId xmlns:a16="http://schemas.microsoft.com/office/drawing/2014/main" id="{698A991C-6018-447A-82BA-EA553BFBE07B}"/>
              </a:ext>
            </a:extLst>
          </p:cNvPr>
          <p:cNvSpPr/>
          <p:nvPr/>
        </p:nvSpPr>
        <p:spPr>
          <a:xfrm>
            <a:off x="5541563" y="1335024"/>
            <a:ext cx="5864353" cy="3817345"/>
          </a:xfrm>
          <a:prstGeom prst="cloudCallou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a:solidFill>
                  <a:schemeClr val="tx1"/>
                </a:solidFill>
              </a:rPr>
              <a:t>Taxonomy Supports the Virtual, In-Person, and Hybrid Learner</a:t>
            </a:r>
          </a:p>
        </p:txBody>
      </p:sp>
      <p:sp>
        <p:nvSpPr>
          <p:cNvPr id="8" name="Text Placeholder 7">
            <a:extLst>
              <a:ext uri="{FF2B5EF4-FFF2-40B4-BE49-F238E27FC236}">
                <a16:creationId xmlns:a16="http://schemas.microsoft.com/office/drawing/2014/main" id="{110E3042-6CF7-46BC-B58B-5AFB544BCDD7}"/>
              </a:ext>
            </a:extLst>
          </p:cNvPr>
          <p:cNvSpPr>
            <a:spLocks noGrp="1"/>
          </p:cNvSpPr>
          <p:nvPr>
            <p:ph type="body" sz="quarter" idx="13"/>
          </p:nvPr>
        </p:nvSpPr>
        <p:spPr/>
        <p:txBody>
          <a:bodyPr/>
          <a:lstStyle/>
          <a:p>
            <a:r>
              <a:rPr lang="en-US"/>
              <a:t>Source: NCII, 2020.</a:t>
            </a:r>
          </a:p>
        </p:txBody>
      </p:sp>
      <p:sp>
        <p:nvSpPr>
          <p:cNvPr id="5" name="Title 4">
            <a:extLst>
              <a:ext uri="{FF2B5EF4-FFF2-40B4-BE49-F238E27FC236}">
                <a16:creationId xmlns:a16="http://schemas.microsoft.com/office/drawing/2014/main" id="{F7CF5557-42DB-4450-ADAB-D8F16A24548B}"/>
              </a:ext>
            </a:extLst>
          </p:cNvPr>
          <p:cNvSpPr>
            <a:spLocks noGrp="1"/>
          </p:cNvSpPr>
          <p:nvPr>
            <p:ph type="title"/>
          </p:nvPr>
        </p:nvSpPr>
        <p:spPr/>
        <p:txBody>
          <a:bodyPr/>
          <a:lstStyle/>
          <a:p>
            <a:r>
              <a:rPr lang="en-US"/>
              <a:t>Taxonomy of Intervention Intensity</a:t>
            </a:r>
          </a:p>
        </p:txBody>
      </p:sp>
    </p:spTree>
    <p:extLst>
      <p:ext uri="{BB962C8B-B14F-4D97-AF65-F5344CB8AC3E}">
        <p14:creationId xmlns:p14="http://schemas.microsoft.com/office/powerpoint/2010/main" val="1294191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C49B-E3DD-4508-9080-E792EB17024F}"/>
              </a:ext>
            </a:extLst>
          </p:cNvPr>
          <p:cNvSpPr>
            <a:spLocks noGrp="1"/>
          </p:cNvSpPr>
          <p:nvPr>
            <p:ph type="title"/>
          </p:nvPr>
        </p:nvSpPr>
        <p:spPr/>
        <p:txBody>
          <a:bodyPr/>
          <a:lstStyle/>
          <a:p>
            <a:r>
              <a:rPr lang="en-US"/>
              <a:t>Blended Supports for Intensive Intervention</a:t>
            </a:r>
          </a:p>
        </p:txBody>
      </p:sp>
      <p:graphicFrame>
        <p:nvGraphicFramePr>
          <p:cNvPr id="6" name="Table 6">
            <a:extLst>
              <a:ext uri="{FF2B5EF4-FFF2-40B4-BE49-F238E27FC236}">
                <a16:creationId xmlns:a16="http://schemas.microsoft.com/office/drawing/2014/main" id="{B75C5191-71A9-450F-9227-34C69963380D}"/>
              </a:ext>
            </a:extLst>
          </p:cNvPr>
          <p:cNvGraphicFramePr>
            <a:graphicFrameLocks noGrp="1"/>
          </p:cNvGraphicFramePr>
          <p:nvPr>
            <p:ph sz="quarter" idx="14"/>
          </p:nvPr>
        </p:nvGraphicFramePr>
        <p:xfrm>
          <a:off x="457200" y="1137424"/>
          <a:ext cx="11274423" cy="4702694"/>
        </p:xfrm>
        <a:graphic>
          <a:graphicData uri="http://schemas.openxmlformats.org/drawingml/2006/table">
            <a:tbl>
              <a:tblPr firstRow="1" bandRow="1">
                <a:tableStyleId>{5C22544A-7EE6-4342-B048-85BDC9FD1C3A}</a:tableStyleId>
              </a:tblPr>
              <a:tblGrid>
                <a:gridCol w="2676293">
                  <a:extLst>
                    <a:ext uri="{9D8B030D-6E8A-4147-A177-3AD203B41FA5}">
                      <a16:colId xmlns:a16="http://schemas.microsoft.com/office/drawing/2014/main" val="2091361870"/>
                    </a:ext>
                  </a:extLst>
                </a:gridCol>
                <a:gridCol w="4248614">
                  <a:extLst>
                    <a:ext uri="{9D8B030D-6E8A-4147-A177-3AD203B41FA5}">
                      <a16:colId xmlns:a16="http://schemas.microsoft.com/office/drawing/2014/main" val="1321455650"/>
                    </a:ext>
                  </a:extLst>
                </a:gridCol>
                <a:gridCol w="4349516">
                  <a:extLst>
                    <a:ext uri="{9D8B030D-6E8A-4147-A177-3AD203B41FA5}">
                      <a16:colId xmlns:a16="http://schemas.microsoft.com/office/drawing/2014/main" val="3757685381"/>
                    </a:ext>
                  </a:extLst>
                </a:gridCol>
              </a:tblGrid>
              <a:tr h="597533">
                <a:tc>
                  <a:txBody>
                    <a:bodyPr/>
                    <a:lstStyle/>
                    <a:p>
                      <a:pPr algn="l"/>
                      <a:r>
                        <a:rPr lang="en-US" sz="1800"/>
                        <a:t>Intensification Practice Categories</a:t>
                      </a:r>
                    </a:p>
                  </a:txBody>
                  <a:tcPr/>
                </a:tc>
                <a:tc>
                  <a:txBody>
                    <a:bodyPr/>
                    <a:lstStyle/>
                    <a:p>
                      <a:pPr algn="ctr"/>
                      <a:r>
                        <a:rPr lang="en-US" sz="1800"/>
                        <a:t>Synchronous</a:t>
                      </a:r>
                    </a:p>
                  </a:txBody>
                  <a:tcPr/>
                </a:tc>
                <a:tc>
                  <a:txBody>
                    <a:bodyPr/>
                    <a:lstStyle/>
                    <a:p>
                      <a:pPr algn="ctr"/>
                      <a:r>
                        <a:rPr lang="en-US" sz="1800"/>
                        <a:t>Asynchronous</a:t>
                      </a:r>
                    </a:p>
                  </a:txBody>
                  <a:tcPr/>
                </a:tc>
                <a:extLst>
                  <a:ext uri="{0D108BD9-81ED-4DB2-BD59-A6C34878D82A}">
                    <a16:rowId xmlns:a16="http://schemas.microsoft.com/office/drawing/2014/main" val="2901178956"/>
                  </a:ext>
                </a:extLst>
              </a:tr>
              <a:tr h="841981">
                <a:tc>
                  <a:txBody>
                    <a:bodyPr/>
                    <a:lstStyle/>
                    <a:p>
                      <a:r>
                        <a:rPr lang="en-US" sz="1600"/>
                        <a:t>1. Change intervention dosage or time</a:t>
                      </a:r>
                    </a:p>
                  </a:txBody>
                  <a:tcPr/>
                </a:tc>
                <a:tc>
                  <a:txBody>
                    <a:bodyPr/>
                    <a:lstStyle/>
                    <a:p>
                      <a:pPr marL="285750" indent="-285750">
                        <a:buFont typeface="Arial" panose="020B0604020202020204" pitchFamily="34" charset="0"/>
                        <a:buChar char="•"/>
                      </a:pPr>
                      <a:r>
                        <a:rPr lang="en-US" sz="1600"/>
                        <a:t>Virtual features to increase response opportunities (e.g., polling, annotation)</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Shorter and more frequent sessions</a:t>
                      </a:r>
                    </a:p>
                  </a:txBody>
                  <a:tcPr/>
                </a:tc>
                <a:tc>
                  <a:txBody>
                    <a:bodyPr/>
                    <a:lstStyle/>
                    <a:p>
                      <a:pPr marL="285750" indent="-285750">
                        <a:buFont typeface="Arial" panose="020B0604020202020204" pitchFamily="34" charset="0"/>
                        <a:buChar char="•"/>
                      </a:pPr>
                      <a:r>
                        <a:rPr lang="en-US" sz="1600"/>
                        <a:t>Access to recorded intervention sessions</a:t>
                      </a:r>
                    </a:p>
                    <a:p>
                      <a:pPr marL="285750" indent="-285750">
                        <a:buFont typeface="Arial" panose="020B0604020202020204" pitchFamily="34" charset="0"/>
                        <a:buChar char="•"/>
                      </a:pPr>
                      <a:r>
                        <a:rPr lang="en-US" sz="1600"/>
                        <a:t>Supports for parents and families to practice with their student</a:t>
                      </a:r>
                    </a:p>
                  </a:txBody>
                  <a:tcPr/>
                </a:tc>
                <a:extLst>
                  <a:ext uri="{0D108BD9-81ED-4DB2-BD59-A6C34878D82A}">
                    <a16:rowId xmlns:a16="http://schemas.microsoft.com/office/drawing/2014/main" val="2054184312"/>
                  </a:ext>
                </a:extLst>
              </a:tr>
              <a:tr h="784573">
                <a:tc>
                  <a:txBody>
                    <a:bodyPr/>
                    <a:lstStyle/>
                    <a:p>
                      <a:r>
                        <a:rPr lang="en-US" sz="1600"/>
                        <a:t>2. Change learning environment to promote attention and engagement</a:t>
                      </a:r>
                    </a:p>
                  </a:txBody>
                  <a:tcPr/>
                </a:tc>
                <a:tc>
                  <a:txBody>
                    <a:bodyPr/>
                    <a:lstStyle/>
                    <a:p>
                      <a:pPr marL="285750" indent="-285750">
                        <a:buFont typeface="Arial" panose="020B0604020202020204" pitchFamily="34" charset="0"/>
                        <a:buChar char="•"/>
                      </a:pPr>
                      <a:r>
                        <a:rPr lang="en-US" sz="1600"/>
                        <a:t>Small group or individual breakout groups</a:t>
                      </a:r>
                    </a:p>
                    <a:p>
                      <a:pPr marL="285750" indent="-285750">
                        <a:buFont typeface="Arial" panose="020B0604020202020204" pitchFamily="34" charset="0"/>
                        <a:buChar char="•"/>
                      </a:pPr>
                      <a:r>
                        <a:rPr lang="en-US" sz="1600"/>
                        <a:t>Visual cues to remain on-task</a:t>
                      </a:r>
                    </a:p>
                  </a:txBody>
                  <a:tcPr/>
                </a:tc>
                <a:tc>
                  <a:txBody>
                    <a:bodyPr/>
                    <a:lstStyle/>
                    <a:p>
                      <a:pPr marL="285750" indent="-285750">
                        <a:buFont typeface="Arial" panose="020B0604020202020204" pitchFamily="34" charset="0"/>
                        <a:buChar char="•"/>
                      </a:pPr>
                      <a:r>
                        <a:rPr lang="en-US" sz="1600"/>
                        <a:t>Virtual class resource space</a:t>
                      </a:r>
                    </a:p>
                    <a:p>
                      <a:pPr marL="285750" indent="-285750">
                        <a:buFont typeface="Arial" panose="020B0604020202020204" pitchFamily="34" charset="0"/>
                        <a:buChar char="•"/>
                      </a:pPr>
                      <a:r>
                        <a:rPr lang="en-US" sz="1600"/>
                        <a:t>Multimedia resources and activities </a:t>
                      </a:r>
                    </a:p>
                  </a:txBody>
                  <a:tcPr/>
                </a:tc>
                <a:extLst>
                  <a:ext uri="{0D108BD9-81ED-4DB2-BD59-A6C34878D82A}">
                    <a16:rowId xmlns:a16="http://schemas.microsoft.com/office/drawing/2014/main" val="2068574633"/>
                  </a:ext>
                </a:extLst>
              </a:tr>
              <a:tr h="1017039">
                <a:tc>
                  <a:txBody>
                    <a:bodyPr/>
                    <a:lstStyle/>
                    <a:p>
                      <a:r>
                        <a:rPr lang="en-US" sz="1600"/>
                        <a:t>3. Combine cognitive processing strategies with academic learning</a:t>
                      </a:r>
                    </a:p>
                  </a:txBody>
                  <a:tcPr/>
                </a:tc>
                <a:tc>
                  <a:txBody>
                    <a:bodyPr/>
                    <a:lstStyle/>
                    <a:p>
                      <a:pPr marL="285750" indent="-285750">
                        <a:buFont typeface="Arial" panose="020B0604020202020204" pitchFamily="34" charset="0"/>
                        <a:buChar char="•"/>
                      </a:pPr>
                      <a:r>
                        <a:rPr lang="en-US" sz="1600"/>
                        <a:t>Virtual note-taking templates and graphic organizers</a:t>
                      </a:r>
                    </a:p>
                    <a:p>
                      <a:pPr marL="285750" indent="-285750">
                        <a:buFont typeface="Arial" panose="020B0604020202020204" pitchFamily="34" charset="0"/>
                        <a:buChar char="•"/>
                      </a:pPr>
                      <a:r>
                        <a:rPr lang="en-US" sz="1600"/>
                        <a:t>Self-regulation and self-monitoring supports</a:t>
                      </a:r>
                    </a:p>
                  </a:txBody>
                  <a:tcPr/>
                </a:tc>
                <a:tc>
                  <a:txBody>
                    <a:bodyPr/>
                    <a:lstStyle/>
                    <a:p>
                      <a:pPr marL="285750" indent="-285750">
                        <a:buFont typeface="Arial" panose="020B0604020202020204" pitchFamily="34" charset="0"/>
                        <a:buChar char="•"/>
                      </a:pPr>
                      <a:r>
                        <a:rPr lang="en-US" sz="1600"/>
                        <a:t>Support with offline organization skills</a:t>
                      </a:r>
                    </a:p>
                    <a:p>
                      <a:pPr marL="285750" indent="-285750">
                        <a:buFont typeface="Arial" panose="020B0604020202020204" pitchFamily="34" charset="0"/>
                        <a:buChar char="•"/>
                      </a:pPr>
                      <a:r>
                        <a:rPr lang="en-US" sz="1600"/>
                        <a:t>Self-regulation and self-monitoring supports</a:t>
                      </a:r>
                    </a:p>
                  </a:txBody>
                  <a:tcPr/>
                </a:tc>
                <a:extLst>
                  <a:ext uri="{0D108BD9-81ED-4DB2-BD59-A6C34878D82A}">
                    <a16:rowId xmlns:a16="http://schemas.microsoft.com/office/drawing/2014/main" val="848619872"/>
                  </a:ext>
                </a:extLst>
              </a:tr>
              <a:tr h="1330873">
                <a:tc>
                  <a:txBody>
                    <a:bodyPr/>
                    <a:lstStyle/>
                    <a:p>
                      <a:r>
                        <a:rPr lang="en-US" sz="1600"/>
                        <a:t>4. Modify delivery of instruction</a:t>
                      </a:r>
                    </a:p>
                  </a:txBody>
                  <a:tcPr/>
                </a:tc>
                <a:tc>
                  <a:txBody>
                    <a:bodyPr/>
                    <a:lstStyle/>
                    <a:p>
                      <a:pPr marL="285750" indent="-285750">
                        <a:buFont typeface="Arial" panose="020B0604020202020204" pitchFamily="34" charset="0"/>
                        <a:buChar char="•"/>
                      </a:pPr>
                      <a:r>
                        <a:rPr lang="en-US" sz="1600"/>
                        <a:t>Explicit, systematic instruction with visual and auditory aids</a:t>
                      </a:r>
                    </a:p>
                    <a:p>
                      <a:pPr marL="285750" indent="-285750">
                        <a:buFont typeface="Arial" panose="020B0604020202020204" pitchFamily="34" charset="0"/>
                        <a:buChar char="•"/>
                      </a:pPr>
                      <a:r>
                        <a:rPr lang="en-US" sz="1600"/>
                        <a:t>Virtual features to increase feedback opportunities (e.g., chat pod, breakouts)</a:t>
                      </a:r>
                    </a:p>
                  </a:txBody>
                  <a:tcPr/>
                </a:tc>
                <a:tc>
                  <a:txBody>
                    <a:bodyPr/>
                    <a:lstStyle/>
                    <a:p>
                      <a:pPr marL="285750" indent="-285750">
                        <a:buFont typeface="Arial" panose="020B0604020202020204" pitchFamily="34" charset="0"/>
                        <a:buChar char="•"/>
                      </a:pPr>
                      <a:r>
                        <a:rPr lang="en-US" sz="1600"/>
                        <a:t>Structured independent practice opportunities with feedback (e.g., submission of video, online quiz, etc.)</a:t>
                      </a:r>
                    </a:p>
                  </a:txBody>
                  <a:tcPr/>
                </a:tc>
                <a:extLst>
                  <a:ext uri="{0D108BD9-81ED-4DB2-BD59-A6C34878D82A}">
                    <a16:rowId xmlns:a16="http://schemas.microsoft.com/office/drawing/2014/main" val="961285203"/>
                  </a:ext>
                </a:extLst>
              </a:tr>
            </a:tbl>
          </a:graphicData>
        </a:graphic>
      </p:graphicFrame>
      <p:sp>
        <p:nvSpPr>
          <p:cNvPr id="5" name="Slide Number Placeholder 4">
            <a:extLst>
              <a:ext uri="{FF2B5EF4-FFF2-40B4-BE49-F238E27FC236}">
                <a16:creationId xmlns:a16="http://schemas.microsoft.com/office/drawing/2014/main" id="{B1264E64-DD36-4BC0-A8D7-AC5C187914A3}"/>
              </a:ext>
            </a:extLst>
          </p:cNvPr>
          <p:cNvSpPr>
            <a:spLocks noGrp="1"/>
          </p:cNvSpPr>
          <p:nvPr>
            <p:ph type="sldNum" sz="quarter" idx="12"/>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154926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D808ADE-F1F5-4555-AD95-CAEE22D96DB8}"/>
              </a:ext>
            </a:extLst>
          </p:cNvPr>
          <p:cNvSpPr>
            <a:spLocks noGrp="1"/>
          </p:cNvSpPr>
          <p:nvPr>
            <p:ph sz="quarter" idx="18"/>
          </p:nvPr>
        </p:nvSpPr>
        <p:spPr>
          <a:xfrm>
            <a:off x="457200" y="1041991"/>
            <a:ext cx="5638800" cy="4982291"/>
          </a:xfrm>
        </p:spPr>
        <p:txBody>
          <a:bodyPr>
            <a:noAutofit/>
          </a:bodyPr>
          <a:lstStyle/>
          <a:p>
            <a:pPr>
              <a:buFont typeface="Arial" panose="020B0604020202020204" pitchFamily="34" charset="0"/>
              <a:buChar char="•"/>
            </a:pPr>
            <a:r>
              <a:rPr lang="en-US"/>
              <a:t>Support use of </a:t>
            </a:r>
            <a:r>
              <a:rPr lang="en-US" b="1"/>
              <a:t>assistive technologies</a:t>
            </a:r>
          </a:p>
          <a:p>
            <a:pPr>
              <a:buFont typeface="Arial" panose="020B0604020202020204" pitchFamily="34" charset="0"/>
              <a:buChar char="•"/>
            </a:pPr>
            <a:r>
              <a:rPr lang="en-US"/>
              <a:t>Increase </a:t>
            </a:r>
            <a:r>
              <a:rPr lang="en-US" b="1"/>
              <a:t>communication</a:t>
            </a:r>
            <a:r>
              <a:rPr lang="en-US"/>
              <a:t> </a:t>
            </a:r>
          </a:p>
          <a:p>
            <a:pPr>
              <a:buFont typeface="Arial" panose="020B0604020202020204" pitchFamily="34" charset="0"/>
              <a:buChar char="•"/>
            </a:pPr>
            <a:r>
              <a:rPr lang="en-US"/>
              <a:t>Increase levels of </a:t>
            </a:r>
            <a:r>
              <a:rPr lang="en-US" b="1"/>
              <a:t>feedback</a:t>
            </a:r>
            <a:r>
              <a:rPr lang="en-US"/>
              <a:t> to student</a:t>
            </a:r>
          </a:p>
          <a:p>
            <a:pPr>
              <a:buFont typeface="Arial" panose="020B0604020202020204" pitchFamily="34" charset="0"/>
              <a:buChar char="•"/>
            </a:pPr>
            <a:r>
              <a:rPr lang="en-US"/>
              <a:t>Partner with parent to target </a:t>
            </a:r>
            <a:r>
              <a:rPr lang="en-US" b="1"/>
              <a:t>optimal session time </a:t>
            </a:r>
          </a:p>
          <a:p>
            <a:pPr>
              <a:buFont typeface="Arial" panose="020B0604020202020204" pitchFamily="34" charset="0"/>
              <a:buChar char="•"/>
            </a:pPr>
            <a:r>
              <a:rPr lang="en-US"/>
              <a:t>Make </a:t>
            </a:r>
            <a:r>
              <a:rPr lang="en-US" b="1"/>
              <a:t>home visits </a:t>
            </a:r>
            <a:r>
              <a:rPr lang="en-US"/>
              <a:t>when needed</a:t>
            </a:r>
          </a:p>
          <a:p>
            <a:pPr>
              <a:buFont typeface="Arial" panose="020B0604020202020204" pitchFamily="34" charset="0"/>
              <a:buChar char="•"/>
            </a:pPr>
            <a:r>
              <a:rPr lang="en-US"/>
              <a:t>Partner with </a:t>
            </a:r>
            <a:r>
              <a:rPr lang="en-US" b="1"/>
              <a:t>outside agencies</a:t>
            </a:r>
          </a:p>
        </p:txBody>
      </p:sp>
      <p:sp>
        <p:nvSpPr>
          <p:cNvPr id="4" name="Slide Number Placeholder 3">
            <a:extLst>
              <a:ext uri="{FF2B5EF4-FFF2-40B4-BE49-F238E27FC236}">
                <a16:creationId xmlns:a16="http://schemas.microsoft.com/office/drawing/2014/main" id="{6D97D995-EBEE-46D1-8A9F-2020749B1493}"/>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42</a:t>
            </a:fld>
            <a:endParaRPr lang="en-US"/>
          </a:p>
        </p:txBody>
      </p:sp>
      <p:pic>
        <p:nvPicPr>
          <p:cNvPr id="3" name="Picture 2" descr="Mom and daughter working on the alphabet ">
            <a:extLst>
              <a:ext uri="{FF2B5EF4-FFF2-40B4-BE49-F238E27FC236}">
                <a16:creationId xmlns:a16="http://schemas.microsoft.com/office/drawing/2014/main" id="{C2FFCBDE-30EB-46B8-8855-270D868AB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7487" y="1564721"/>
            <a:ext cx="5765497" cy="3429000"/>
          </a:xfrm>
          <a:prstGeom prst="rect">
            <a:avLst/>
          </a:prstGeom>
        </p:spPr>
      </p:pic>
      <p:sp>
        <p:nvSpPr>
          <p:cNvPr id="8" name="Title 7">
            <a:extLst>
              <a:ext uri="{FF2B5EF4-FFF2-40B4-BE49-F238E27FC236}">
                <a16:creationId xmlns:a16="http://schemas.microsoft.com/office/drawing/2014/main" id="{53916217-2F64-4622-86E0-187403546553}"/>
              </a:ext>
            </a:extLst>
          </p:cNvPr>
          <p:cNvSpPr>
            <a:spLocks noGrp="1"/>
          </p:cNvSpPr>
          <p:nvPr>
            <p:ph type="title"/>
          </p:nvPr>
        </p:nvSpPr>
        <p:spPr>
          <a:xfrm>
            <a:off x="457199" y="0"/>
            <a:ext cx="11107272" cy="1280160"/>
          </a:xfrm>
        </p:spPr>
        <p:txBody>
          <a:bodyPr anchor="ctr">
            <a:normAutofit/>
          </a:bodyPr>
          <a:lstStyle/>
          <a:p>
            <a:r>
              <a:rPr lang="en-US"/>
              <a:t>Collaboration With Home</a:t>
            </a:r>
          </a:p>
        </p:txBody>
      </p:sp>
    </p:spTree>
    <p:extLst>
      <p:ext uri="{BB962C8B-B14F-4D97-AF65-F5344CB8AC3E}">
        <p14:creationId xmlns:p14="http://schemas.microsoft.com/office/powerpoint/2010/main" val="1987920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D808ADE-F1F5-4555-AD95-CAEE22D96DB8}"/>
              </a:ext>
            </a:extLst>
          </p:cNvPr>
          <p:cNvSpPr>
            <a:spLocks noGrp="1"/>
          </p:cNvSpPr>
          <p:nvPr>
            <p:ph sz="quarter" idx="18"/>
          </p:nvPr>
        </p:nvSpPr>
        <p:spPr>
          <a:xfrm>
            <a:off x="457200" y="1371600"/>
            <a:ext cx="5568696" cy="4598894"/>
          </a:xfrm>
        </p:spPr>
        <p:txBody>
          <a:bodyPr vert="horz" lIns="0" tIns="0" rIns="0" bIns="0" rtlCol="0" anchor="t">
            <a:normAutofit/>
          </a:bodyPr>
          <a:lstStyle/>
          <a:p>
            <a:pPr marL="0" indent="0">
              <a:buNone/>
            </a:pPr>
            <a:r>
              <a:rPr lang="en-US" b="1"/>
              <a:t>Lessons from the Field:</a:t>
            </a:r>
          </a:p>
          <a:p>
            <a:r>
              <a:rPr lang="en-US"/>
              <a:t>Promote Attendance</a:t>
            </a:r>
          </a:p>
          <a:p>
            <a:r>
              <a:rPr lang="en-US"/>
              <a:t>Groupings (1-3)</a:t>
            </a:r>
          </a:p>
          <a:p>
            <a:r>
              <a:rPr lang="en-US"/>
              <a:t>Control/Choice</a:t>
            </a:r>
          </a:p>
          <a:p>
            <a:r>
              <a:rPr lang="en-US"/>
              <a:t>Engagement </a:t>
            </a:r>
          </a:p>
          <a:p>
            <a:r>
              <a:rPr lang="en-US"/>
              <a:t>Self-Monitoring</a:t>
            </a:r>
          </a:p>
        </p:txBody>
      </p:sp>
      <p:sp>
        <p:nvSpPr>
          <p:cNvPr id="4" name="Slide Number Placeholder 3">
            <a:extLst>
              <a:ext uri="{FF2B5EF4-FFF2-40B4-BE49-F238E27FC236}">
                <a16:creationId xmlns:a16="http://schemas.microsoft.com/office/drawing/2014/main" id="{6D97D995-EBEE-46D1-8A9F-2020749B1493}"/>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43</a:t>
            </a:fld>
            <a:endParaRPr lang="en-US"/>
          </a:p>
        </p:txBody>
      </p:sp>
      <p:pic>
        <p:nvPicPr>
          <p:cNvPr id="3" name="Picture 2" descr="Kid at a vending machine making a choice">
            <a:extLst>
              <a:ext uri="{FF2B5EF4-FFF2-40B4-BE49-F238E27FC236}">
                <a16:creationId xmlns:a16="http://schemas.microsoft.com/office/drawing/2014/main" id="{D231B3E2-CA9C-46D5-B68A-6AA746BFD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7560" y="640080"/>
            <a:ext cx="3657600" cy="5486400"/>
          </a:xfrm>
          <a:prstGeom prst="rect">
            <a:avLst/>
          </a:prstGeom>
        </p:spPr>
      </p:pic>
      <p:sp>
        <p:nvSpPr>
          <p:cNvPr id="8" name="Title 7">
            <a:extLst>
              <a:ext uri="{FF2B5EF4-FFF2-40B4-BE49-F238E27FC236}">
                <a16:creationId xmlns:a16="http://schemas.microsoft.com/office/drawing/2014/main" id="{53916217-2F64-4622-86E0-187403546553}"/>
              </a:ext>
            </a:extLst>
          </p:cNvPr>
          <p:cNvSpPr>
            <a:spLocks noGrp="1"/>
          </p:cNvSpPr>
          <p:nvPr>
            <p:ph type="title"/>
          </p:nvPr>
        </p:nvSpPr>
        <p:spPr>
          <a:xfrm>
            <a:off x="457200" y="0"/>
            <a:ext cx="5638800" cy="1280160"/>
          </a:xfrm>
        </p:spPr>
        <p:txBody>
          <a:bodyPr anchor="ctr">
            <a:normAutofit/>
          </a:bodyPr>
          <a:lstStyle/>
          <a:p>
            <a:r>
              <a:rPr lang="en-US"/>
              <a:t>Plan for Success</a:t>
            </a:r>
          </a:p>
        </p:txBody>
      </p:sp>
    </p:spTree>
    <p:extLst>
      <p:ext uri="{BB962C8B-B14F-4D97-AF65-F5344CB8AC3E}">
        <p14:creationId xmlns:p14="http://schemas.microsoft.com/office/powerpoint/2010/main" val="1980193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916217-2F64-4622-86E0-187403546553}"/>
              </a:ext>
            </a:extLst>
          </p:cNvPr>
          <p:cNvSpPr>
            <a:spLocks noGrp="1"/>
          </p:cNvSpPr>
          <p:nvPr>
            <p:ph type="title"/>
          </p:nvPr>
        </p:nvSpPr>
        <p:spPr>
          <a:xfrm>
            <a:off x="457200" y="0"/>
            <a:ext cx="5638800" cy="1280160"/>
          </a:xfrm>
        </p:spPr>
        <p:txBody>
          <a:bodyPr anchor="ctr">
            <a:normAutofit/>
          </a:bodyPr>
          <a:lstStyle/>
          <a:p>
            <a:r>
              <a:rPr lang="en-US"/>
              <a:t>Plan for Success</a:t>
            </a:r>
          </a:p>
        </p:txBody>
      </p:sp>
      <p:sp>
        <p:nvSpPr>
          <p:cNvPr id="10" name="Content Placeholder 9">
            <a:extLst>
              <a:ext uri="{FF2B5EF4-FFF2-40B4-BE49-F238E27FC236}">
                <a16:creationId xmlns:a16="http://schemas.microsoft.com/office/drawing/2014/main" id="{DD808ADE-F1F5-4555-AD95-CAEE22D96DB8}"/>
              </a:ext>
            </a:extLst>
          </p:cNvPr>
          <p:cNvSpPr>
            <a:spLocks noGrp="1"/>
          </p:cNvSpPr>
          <p:nvPr>
            <p:ph sz="quarter" idx="18"/>
          </p:nvPr>
        </p:nvSpPr>
        <p:spPr>
          <a:xfrm>
            <a:off x="457200" y="1371600"/>
            <a:ext cx="5568696" cy="4598894"/>
          </a:xfrm>
        </p:spPr>
        <p:txBody>
          <a:bodyPr vert="horz" lIns="0" tIns="0" rIns="0" bIns="0" rtlCol="0" anchor="t">
            <a:normAutofit/>
          </a:bodyPr>
          <a:lstStyle/>
          <a:p>
            <a:pPr marL="0" indent="0">
              <a:buNone/>
            </a:pPr>
            <a:r>
              <a:rPr lang="en-US" b="1"/>
              <a:t>Lessons from the Field:</a:t>
            </a:r>
          </a:p>
          <a:p>
            <a:pPr marL="0" indent="0">
              <a:buNone/>
            </a:pPr>
            <a:r>
              <a:rPr lang="en-US"/>
              <a:t>6. Balance Academics and Social Activities </a:t>
            </a:r>
          </a:p>
          <a:p>
            <a:pPr marL="0" indent="0">
              <a:buNone/>
            </a:pPr>
            <a:r>
              <a:rPr lang="en-US"/>
              <a:t>7. Record Sessions to Support Monitoring Progress</a:t>
            </a:r>
          </a:p>
          <a:p>
            <a:pPr marL="0" indent="0">
              <a:buNone/>
            </a:pPr>
            <a:r>
              <a:rPr lang="en-US"/>
              <a:t>8. Reinforce Positive Behavior</a:t>
            </a:r>
          </a:p>
          <a:p>
            <a:pPr marL="0" indent="0">
              <a:buNone/>
            </a:pPr>
            <a:r>
              <a:rPr lang="en-US"/>
              <a:t>9. Plan Extension Activities</a:t>
            </a:r>
          </a:p>
          <a:p>
            <a:pPr marL="0" indent="0">
              <a:buNone/>
            </a:pPr>
            <a:r>
              <a:rPr lang="en-US"/>
              <a:t>10. Provide Wrap-Around Supports</a:t>
            </a:r>
          </a:p>
        </p:txBody>
      </p:sp>
      <p:sp>
        <p:nvSpPr>
          <p:cNvPr id="4" name="Slide Number Placeholder 3">
            <a:extLst>
              <a:ext uri="{FF2B5EF4-FFF2-40B4-BE49-F238E27FC236}">
                <a16:creationId xmlns:a16="http://schemas.microsoft.com/office/drawing/2014/main" id="{6D97D995-EBEE-46D1-8A9F-2020749B1493}"/>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44</a:t>
            </a:fld>
            <a:endParaRPr lang="en-US"/>
          </a:p>
        </p:txBody>
      </p:sp>
      <p:pic>
        <p:nvPicPr>
          <p:cNvPr id="3" name="Picture 2" descr="Scale">
            <a:extLst>
              <a:ext uri="{FF2B5EF4-FFF2-40B4-BE49-F238E27FC236}">
                <a16:creationId xmlns:a16="http://schemas.microsoft.com/office/drawing/2014/main" id="{0BBE7ECF-BB1B-4704-B588-B621BB31A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377" y="520861"/>
            <a:ext cx="5225970" cy="5225970"/>
          </a:xfrm>
          <a:prstGeom prst="rect">
            <a:avLst/>
          </a:prstGeom>
        </p:spPr>
      </p:pic>
    </p:spTree>
    <p:extLst>
      <p:ext uri="{BB962C8B-B14F-4D97-AF65-F5344CB8AC3E}">
        <p14:creationId xmlns:p14="http://schemas.microsoft.com/office/powerpoint/2010/main" val="1884621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916217-2F64-4622-86E0-187403546553}"/>
              </a:ext>
            </a:extLst>
          </p:cNvPr>
          <p:cNvSpPr>
            <a:spLocks noGrp="1"/>
          </p:cNvSpPr>
          <p:nvPr>
            <p:ph type="title"/>
          </p:nvPr>
        </p:nvSpPr>
        <p:spPr>
          <a:xfrm>
            <a:off x="457200" y="0"/>
            <a:ext cx="11047228" cy="1280160"/>
          </a:xfrm>
        </p:spPr>
        <p:txBody>
          <a:bodyPr anchor="ctr">
            <a:normAutofit/>
          </a:bodyPr>
          <a:lstStyle/>
          <a:p>
            <a:r>
              <a:rPr lang="en-US"/>
              <a:t>Connection</a:t>
            </a:r>
          </a:p>
        </p:txBody>
      </p:sp>
      <p:sp>
        <p:nvSpPr>
          <p:cNvPr id="10" name="Content Placeholder 9">
            <a:extLst>
              <a:ext uri="{FF2B5EF4-FFF2-40B4-BE49-F238E27FC236}">
                <a16:creationId xmlns:a16="http://schemas.microsoft.com/office/drawing/2014/main" id="{DD808ADE-F1F5-4555-AD95-CAEE22D96DB8}"/>
              </a:ext>
            </a:extLst>
          </p:cNvPr>
          <p:cNvSpPr>
            <a:spLocks noGrp="1"/>
          </p:cNvSpPr>
          <p:nvPr>
            <p:ph sz="quarter" idx="18"/>
          </p:nvPr>
        </p:nvSpPr>
        <p:spPr>
          <a:xfrm>
            <a:off x="457199" y="1371600"/>
            <a:ext cx="10919637" cy="4598894"/>
          </a:xfrm>
        </p:spPr>
        <p:txBody>
          <a:bodyPr>
            <a:normAutofit/>
          </a:bodyPr>
          <a:lstStyle/>
          <a:p>
            <a:pPr marL="0" indent="0">
              <a:buNone/>
            </a:pPr>
            <a:endParaRPr lang="en-US" b="1"/>
          </a:p>
          <a:p>
            <a:pPr marL="0" indent="0" algn="ctr">
              <a:buNone/>
            </a:pPr>
            <a:r>
              <a:rPr lang="en-US" i="1"/>
              <a:t>My students just longed for connection. Last spring, I spoke with my students anywhere from a couple of minutes to an hour per student. </a:t>
            </a:r>
          </a:p>
          <a:p>
            <a:pPr marL="0" indent="0" algn="ctr">
              <a:buNone/>
            </a:pPr>
            <a:endParaRPr lang="en-US" i="1"/>
          </a:p>
          <a:p>
            <a:pPr marL="0" indent="0" algn="ctr">
              <a:buNone/>
            </a:pPr>
            <a:r>
              <a:rPr lang="en-US" sz="2400" i="1"/>
              <a:t>-District Behavior Virtual Interventionist, August 2020 </a:t>
            </a:r>
          </a:p>
          <a:p>
            <a:pPr marL="0" indent="0" algn="ctr">
              <a:buNone/>
            </a:pPr>
            <a:endParaRPr lang="en-US" sz="2400" i="1"/>
          </a:p>
        </p:txBody>
      </p:sp>
      <p:sp>
        <p:nvSpPr>
          <p:cNvPr id="4" name="Slide Number Placeholder 3">
            <a:extLst>
              <a:ext uri="{FF2B5EF4-FFF2-40B4-BE49-F238E27FC236}">
                <a16:creationId xmlns:a16="http://schemas.microsoft.com/office/drawing/2014/main" id="{6D97D995-EBEE-46D1-8A9F-2020749B1493}"/>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45</a:t>
            </a:fld>
            <a:endParaRPr lang="en-US"/>
          </a:p>
        </p:txBody>
      </p:sp>
    </p:spTree>
    <p:extLst>
      <p:ext uri="{BB962C8B-B14F-4D97-AF65-F5344CB8AC3E}">
        <p14:creationId xmlns:p14="http://schemas.microsoft.com/office/powerpoint/2010/main" val="1674301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62D702-6BA6-4FDA-9C8B-FEF10455A5FB}"/>
              </a:ext>
            </a:extLst>
          </p:cNvPr>
          <p:cNvSpPr>
            <a:spLocks noGrp="1"/>
          </p:cNvSpPr>
          <p:nvPr>
            <p:ph type="title"/>
          </p:nvPr>
        </p:nvSpPr>
        <p:spPr/>
        <p:txBody>
          <a:bodyPr>
            <a:normAutofit/>
          </a:bodyPr>
          <a:lstStyle/>
          <a:p>
            <a:pPr algn="ctr"/>
            <a:r>
              <a:rPr lang="en-US"/>
              <a:t>Questions &amp; Answers</a:t>
            </a:r>
          </a:p>
        </p:txBody>
      </p:sp>
      <p:sp>
        <p:nvSpPr>
          <p:cNvPr id="7" name="Text Placeholder 6">
            <a:extLst>
              <a:ext uri="{FF2B5EF4-FFF2-40B4-BE49-F238E27FC236}">
                <a16:creationId xmlns:a16="http://schemas.microsoft.com/office/drawing/2014/main" id="{CBBB0CED-BFFC-45A8-BC0D-260BBBC46D8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424DDE2-8650-4E28-A1D4-D50C4E087EDD}"/>
              </a:ext>
            </a:extLst>
          </p:cNvPr>
          <p:cNvSpPr>
            <a:spLocks noGrp="1"/>
          </p:cNvSpPr>
          <p:nvPr>
            <p:ph type="sldNum" sz="quarter" idx="15"/>
          </p:nvPr>
        </p:nvSpPr>
        <p:spPr/>
        <p:txBody>
          <a:bodyPr/>
          <a:lstStyle/>
          <a:p>
            <a:fld id="{99A20822-4A49-4D36-86E3-300BA48D3F00}" type="slidenum">
              <a:rPr lang="en-US" smtClean="0"/>
              <a:pPr/>
              <a:t>46</a:t>
            </a:fld>
            <a:endParaRPr lang="en-US"/>
          </a:p>
        </p:txBody>
      </p:sp>
    </p:spTree>
    <p:extLst>
      <p:ext uri="{BB962C8B-B14F-4D97-AF65-F5344CB8AC3E}">
        <p14:creationId xmlns:p14="http://schemas.microsoft.com/office/powerpoint/2010/main" val="3876764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3E9AF5-3DB8-4D04-BD80-DA8971B65924}"/>
              </a:ext>
            </a:extLst>
          </p:cNvPr>
          <p:cNvSpPr>
            <a:spLocks noGrp="1"/>
          </p:cNvSpPr>
          <p:nvPr>
            <p:ph type="title"/>
          </p:nvPr>
        </p:nvSpPr>
        <p:spPr>
          <a:xfrm>
            <a:off x="457202" y="0"/>
            <a:ext cx="11276076" cy="914400"/>
          </a:xfrm>
        </p:spPr>
        <p:txBody>
          <a:bodyPr/>
          <a:lstStyle/>
          <a:p>
            <a:r>
              <a:rPr lang="en-US"/>
              <a:t>Resources to Learn More!</a:t>
            </a:r>
          </a:p>
        </p:txBody>
      </p:sp>
      <p:sp>
        <p:nvSpPr>
          <p:cNvPr id="8" name="Content Placeholder 7">
            <a:extLst>
              <a:ext uri="{FF2B5EF4-FFF2-40B4-BE49-F238E27FC236}">
                <a16:creationId xmlns:a16="http://schemas.microsoft.com/office/drawing/2014/main" id="{6CDFC41A-2FFB-4C4C-A2A0-E94B44C64036}"/>
              </a:ext>
            </a:extLst>
          </p:cNvPr>
          <p:cNvSpPr>
            <a:spLocks noGrp="1"/>
          </p:cNvSpPr>
          <p:nvPr>
            <p:ph sz="quarter" idx="15"/>
          </p:nvPr>
        </p:nvSpPr>
        <p:spPr>
          <a:xfrm>
            <a:off x="378651" y="1838575"/>
            <a:ext cx="5331092" cy="2236468"/>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marL="0" indent="0" algn="ctr">
              <a:buNone/>
            </a:pPr>
            <a:r>
              <a:rPr lang="en-US" sz="4000"/>
              <a:t>NCII’s website </a:t>
            </a:r>
            <a:r>
              <a:rPr lang="en-US" sz="4000">
                <a:hlinkClick r:id="rId2"/>
              </a:rPr>
              <a:t>www.intensiveintervention.org</a:t>
            </a:r>
            <a:r>
              <a:rPr lang="en-US" sz="4000"/>
              <a:t>  has a wealth of resources to support this process! </a:t>
            </a:r>
          </a:p>
        </p:txBody>
      </p:sp>
      <p:pic>
        <p:nvPicPr>
          <p:cNvPr id="2" name="Picture 1" descr="Screenshot of NCII's website">
            <a:extLst>
              <a:ext uri="{FF2B5EF4-FFF2-40B4-BE49-F238E27FC236}">
                <a16:creationId xmlns:a16="http://schemas.microsoft.com/office/drawing/2014/main" id="{A20261D9-5A51-4801-AAB0-FF5685937BA3}"/>
              </a:ext>
            </a:extLst>
          </p:cNvPr>
          <p:cNvPicPr>
            <a:picLocks noChangeAspect="1"/>
          </p:cNvPicPr>
          <p:nvPr/>
        </p:nvPicPr>
        <p:blipFill>
          <a:blip r:embed="rId3"/>
          <a:stretch>
            <a:fillRect/>
          </a:stretch>
        </p:blipFill>
        <p:spPr>
          <a:xfrm>
            <a:off x="6992657" y="1280160"/>
            <a:ext cx="3217368" cy="2988836"/>
          </a:xfrm>
          <a:prstGeom prst="rect">
            <a:avLst/>
          </a:prstGeom>
        </p:spPr>
      </p:pic>
      <p:pic>
        <p:nvPicPr>
          <p:cNvPr id="7" name="Graphic 6" descr="Monitor">
            <a:extLst>
              <a:ext uri="{FF2B5EF4-FFF2-40B4-BE49-F238E27FC236}">
                <a16:creationId xmlns:a16="http://schemas.microsoft.com/office/drawing/2014/main" id="{D569CF19-8AD7-4096-8343-259E5E6187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09743" y="0"/>
            <a:ext cx="5847663" cy="6548098"/>
          </a:xfrm>
          <a:prstGeom prst="rect">
            <a:avLst/>
          </a:prstGeom>
        </p:spPr>
      </p:pic>
      <p:sp>
        <p:nvSpPr>
          <p:cNvPr id="6" name="Text Placeholder 5">
            <a:extLst>
              <a:ext uri="{FF2B5EF4-FFF2-40B4-BE49-F238E27FC236}">
                <a16:creationId xmlns:a16="http://schemas.microsoft.com/office/drawing/2014/main" id="{20F8CA99-8E0F-4627-93AA-DC3697E5FC58}"/>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0A5F1E60-7371-42DA-98CA-3B78E7163AE4}"/>
              </a:ext>
            </a:extLst>
          </p:cNvPr>
          <p:cNvSpPr>
            <a:spLocks noGrp="1"/>
          </p:cNvSpPr>
          <p:nvPr>
            <p:ph type="sldNum" sz="quarter" idx="14"/>
          </p:nvPr>
        </p:nvSpPr>
        <p:spPr/>
        <p:txBody>
          <a:bodyPr/>
          <a:lstStyle/>
          <a:p>
            <a:fld id="{99A20822-4A49-4D36-86E3-300BA48D3F00}" type="slidenum">
              <a:rPr lang="en-US" smtClean="0"/>
              <a:pPr/>
              <a:t>47</a:t>
            </a:fld>
            <a:endParaRPr lang="en-US"/>
          </a:p>
        </p:txBody>
      </p:sp>
    </p:spTree>
    <p:extLst>
      <p:ext uri="{BB962C8B-B14F-4D97-AF65-F5344CB8AC3E}">
        <p14:creationId xmlns:p14="http://schemas.microsoft.com/office/powerpoint/2010/main" val="34143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r>
              <a:rPr lang="en-US"/>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48</a:t>
            </a:fld>
            <a:endParaRPr lang="en-US"/>
          </a:p>
        </p:txBody>
      </p:sp>
    </p:spTree>
    <p:extLst>
      <p:ext uri="{BB962C8B-B14F-4D97-AF65-F5344CB8AC3E}">
        <p14:creationId xmlns:p14="http://schemas.microsoft.com/office/powerpoint/2010/main" val="2741616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7771" y="1554480"/>
            <a:ext cx="7700652" cy="1418242"/>
          </a:xfrm>
        </p:spPr>
        <p:txBody>
          <a:bodyPr/>
          <a:lstStyle/>
          <a:p>
            <a:pPr lvl="0" defTabSz="914400">
              <a:lnSpc>
                <a:spcPct val="100000"/>
              </a:lnSpc>
              <a:spcBef>
                <a:spcPts val="0"/>
              </a:spcBef>
            </a:pPr>
            <a:r>
              <a:rPr lang="en-US" sz="8800" b="0">
                <a:solidFill>
                  <a:prstClr val="white"/>
                </a:solidFill>
                <a:ea typeface="+mn-ea"/>
                <a:cs typeface="+mn-cs"/>
              </a:rPr>
              <a:t>Thank you!</a:t>
            </a:r>
          </a:p>
        </p:txBody>
      </p:sp>
      <p:sp>
        <p:nvSpPr>
          <p:cNvPr id="3" name="Slide Number Placeholder 2">
            <a:extLst>
              <a:ext uri="{FF2B5EF4-FFF2-40B4-BE49-F238E27FC236}">
                <a16:creationId xmlns:a16="http://schemas.microsoft.com/office/drawing/2014/main" id="{E1185627-691A-43AA-ACBE-0EAB5F0CA72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cs typeface="Calibri"/>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a:ln>
                <a:noFill/>
              </a:ln>
              <a:solidFill>
                <a:srgbClr val="262626"/>
              </a:solidFill>
              <a:effectLst/>
              <a:uLnTx/>
              <a:uFillTx/>
              <a:latin typeface="Arial"/>
              <a:cs typeface="Calibri"/>
            </a:endParaRPr>
          </a:p>
        </p:txBody>
      </p:sp>
      <p:pic>
        <p:nvPicPr>
          <p:cNvPr id="15" name="Picture 14">
            <a:extLst>
              <a:ext uri="{FF2B5EF4-FFF2-40B4-BE49-F238E27FC236}">
                <a16:creationId xmlns:a16="http://schemas.microsoft.com/office/drawing/2014/main" id="{B9FB9C0A-1A90-4A23-8666-593FABC7E8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304"/>
            <a:ext cx="11379763" cy="2519266"/>
          </a:xfrm>
          <a:prstGeom prst="rect">
            <a:avLst/>
          </a:prstGeom>
        </p:spPr>
      </p:pic>
    </p:spTree>
    <p:extLst>
      <p:ext uri="{BB962C8B-B14F-4D97-AF65-F5344CB8AC3E}">
        <p14:creationId xmlns:p14="http://schemas.microsoft.com/office/powerpoint/2010/main" val="37790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Setting the Stage</a:t>
            </a:r>
          </a:p>
        </p:txBody>
      </p:sp>
      <p:sp>
        <p:nvSpPr>
          <p:cNvPr id="3" name="Text Placeholder 2"/>
          <p:cNvSpPr>
            <a:spLocks noGrp="1"/>
          </p:cNvSpPr>
          <p:nvPr>
            <p:ph type="body" sz="quarter" idx="13"/>
          </p:nvPr>
        </p:nvSpPr>
        <p:spPr/>
        <p:txBody>
          <a:bodyPr>
            <a:normAutofit/>
          </a:bodyPr>
          <a:lstStyle/>
          <a:p>
            <a:r>
              <a:rPr lang="en-US"/>
              <a:t>Multi-Tiered System of Supports</a:t>
            </a:r>
          </a:p>
        </p:txBody>
      </p:sp>
      <p:sp>
        <p:nvSpPr>
          <p:cNvPr id="4" name="Slide Number Placeholder 3"/>
          <p:cNvSpPr>
            <a:spLocks noGrp="1"/>
          </p:cNvSpPr>
          <p:nvPr>
            <p:ph type="sldNum" sz="quarter" idx="15"/>
          </p:nvPr>
        </p:nvSpPr>
        <p:spPr/>
        <p:txBody>
          <a:bodyPr/>
          <a:lstStyle/>
          <a:p>
            <a:fld id="{BABF4E83-61DB-418F-A99F-17BC9BB58EF6}" type="slidenum">
              <a:rPr lang="en-US" smtClean="0"/>
              <a:pPr/>
              <a:t>5</a:t>
            </a:fld>
            <a:endParaRPr lang="en-US"/>
          </a:p>
        </p:txBody>
      </p:sp>
    </p:spTree>
    <p:extLst>
      <p:ext uri="{BB962C8B-B14F-4D97-AF65-F5344CB8AC3E}">
        <p14:creationId xmlns:p14="http://schemas.microsoft.com/office/powerpoint/2010/main" val="3413631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8767A1-02E7-4AD5-A76F-3A242870C148}"/>
              </a:ext>
            </a:extLst>
          </p:cNvPr>
          <p:cNvSpPr>
            <a:spLocks noGrp="1"/>
          </p:cNvSpPr>
          <p:nvPr>
            <p:ph type="sldNum" sz="quarter" idx="12"/>
          </p:nvPr>
        </p:nvSpPr>
        <p:spPr>
          <a:xfrm>
            <a:off x="12822245" y="6704112"/>
            <a:ext cx="157094" cy="153888"/>
          </a:xfrm>
        </p:spPr>
        <p:txBody>
          <a:bodyPr/>
          <a:lstStyle/>
          <a:p>
            <a:fld id="{99A20822-4A49-4D36-86E3-300BA48D3F00}" type="slidenum">
              <a:rPr lang="en-US" smtClean="0"/>
              <a:pPr/>
              <a:t>6</a:t>
            </a:fld>
            <a:endParaRPr lang="en-US"/>
          </a:p>
        </p:txBody>
      </p:sp>
      <p:sp>
        <p:nvSpPr>
          <p:cNvPr id="28" name="Text Box 7">
            <a:extLst>
              <a:ext uri="{FF2B5EF4-FFF2-40B4-BE49-F238E27FC236}">
                <a16:creationId xmlns:a16="http://schemas.microsoft.com/office/drawing/2014/main" id="{7C39D800-1BC5-438F-B090-2AEDF00F6664}"/>
              </a:ext>
            </a:extLst>
          </p:cNvPr>
          <p:cNvSpPr txBox="1">
            <a:spLocks noChangeArrowheads="1"/>
          </p:cNvSpPr>
          <p:nvPr/>
        </p:nvSpPr>
        <p:spPr bwMode="auto">
          <a:xfrm>
            <a:off x="8019359" y="2306152"/>
            <a:ext cx="2374900" cy="2031325"/>
          </a:xfrm>
          <a:prstGeom prst="rect">
            <a:avLst/>
          </a:prstGeom>
          <a:noFill/>
          <a:ln w="9525">
            <a:solidFill>
              <a:srgbClr val="000000"/>
            </a:solidFill>
            <a:miter lim="800000"/>
            <a:headEnd/>
            <a:tailEnd/>
          </a:ln>
        </p:spPr>
        <p:txBody>
          <a:bodyPr>
            <a:spAutoFit/>
          </a:bodyPr>
          <a:lstStyle/>
          <a:p>
            <a:pPr algn="ctr"/>
            <a:r>
              <a:rPr lang="en-US" sz="1800" b="1">
                <a:solidFill>
                  <a:srgbClr val="000000"/>
                </a:solidFill>
                <a:latin typeface="+mn-lt"/>
              </a:rPr>
              <a:t>Students with disabilities </a:t>
            </a:r>
            <a:r>
              <a:rPr lang="en-US" sz="1800">
                <a:solidFill>
                  <a:srgbClr val="000000"/>
                </a:solidFill>
                <a:latin typeface="+mn-lt"/>
              </a:rPr>
              <a:t> </a:t>
            </a:r>
          </a:p>
          <a:p>
            <a:pPr algn="ctr"/>
            <a:r>
              <a:rPr lang="en-US" sz="1800">
                <a:solidFill>
                  <a:srgbClr val="000000"/>
                </a:solidFill>
              </a:rPr>
              <a:t>Receive services at all levels, according to need, including intensive intervention.</a:t>
            </a:r>
            <a:endParaRPr lang="en-US" sz="1800">
              <a:solidFill>
                <a:srgbClr val="000000"/>
              </a:solidFill>
              <a:latin typeface="+mn-lt"/>
            </a:endParaRPr>
          </a:p>
        </p:txBody>
      </p:sp>
      <p:sp>
        <p:nvSpPr>
          <p:cNvPr id="29" name="Text Box 7">
            <a:extLst>
              <a:ext uri="{FF2B5EF4-FFF2-40B4-BE49-F238E27FC236}">
                <a16:creationId xmlns:a16="http://schemas.microsoft.com/office/drawing/2014/main" id="{2CD880AD-C969-471B-8667-72E4DDFF0ADE}"/>
              </a:ext>
            </a:extLst>
          </p:cNvPr>
          <p:cNvSpPr txBox="1">
            <a:spLocks noChangeArrowheads="1"/>
          </p:cNvSpPr>
          <p:nvPr/>
        </p:nvSpPr>
        <p:spPr bwMode="auto">
          <a:xfrm>
            <a:off x="1198148" y="4233995"/>
            <a:ext cx="2374900" cy="923330"/>
          </a:xfrm>
          <a:prstGeom prst="rect">
            <a:avLst/>
          </a:prstGeom>
          <a:solidFill>
            <a:schemeClr val="bg1"/>
          </a:solidFill>
          <a:ln w="9525">
            <a:solidFill>
              <a:srgbClr val="000000"/>
            </a:solidFill>
            <a:miter lim="800000"/>
            <a:headEnd/>
            <a:tailEnd/>
          </a:ln>
        </p:spPr>
        <p:txBody>
          <a:bodyPr wrap="square">
            <a:spAutoFit/>
          </a:bodyPr>
          <a:lstStyle/>
          <a:p>
            <a:pPr algn="ctr"/>
            <a:r>
              <a:rPr lang="en-US" sz="1800" b="1">
                <a:solidFill>
                  <a:srgbClr val="000000"/>
                </a:solidFill>
                <a:latin typeface="+mn-lt"/>
              </a:rPr>
              <a:t>Core, Universal Instruction and Supports</a:t>
            </a:r>
          </a:p>
        </p:txBody>
      </p:sp>
      <p:sp>
        <p:nvSpPr>
          <p:cNvPr id="30" name="Text Box 11">
            <a:extLst>
              <a:ext uri="{FF2B5EF4-FFF2-40B4-BE49-F238E27FC236}">
                <a16:creationId xmlns:a16="http://schemas.microsoft.com/office/drawing/2014/main" id="{93F8A1E1-5912-43E9-B6AF-92E85B1660C1}"/>
              </a:ext>
            </a:extLst>
          </p:cNvPr>
          <p:cNvSpPr txBox="1">
            <a:spLocks noChangeArrowheads="1"/>
          </p:cNvSpPr>
          <p:nvPr/>
        </p:nvSpPr>
        <p:spPr bwMode="auto">
          <a:xfrm>
            <a:off x="2836985" y="1982987"/>
            <a:ext cx="2274486" cy="646331"/>
          </a:xfrm>
          <a:prstGeom prst="rect">
            <a:avLst/>
          </a:prstGeom>
          <a:solidFill>
            <a:schemeClr val="bg1"/>
          </a:solidFill>
          <a:ln w="9525">
            <a:solidFill>
              <a:srgbClr val="000000"/>
            </a:solidFill>
            <a:miter lim="800000"/>
            <a:headEnd/>
            <a:tailEnd/>
          </a:ln>
        </p:spPr>
        <p:txBody>
          <a:bodyPr wrap="square" lIns="45720" rIns="45720">
            <a:spAutoFit/>
          </a:bodyPr>
          <a:lstStyle/>
          <a:p>
            <a:pPr algn="ctr"/>
            <a:r>
              <a:rPr lang="en-US" sz="1800" b="1">
                <a:solidFill>
                  <a:srgbClr val="000000"/>
                </a:solidFill>
                <a:latin typeface="+mn-lt"/>
              </a:rPr>
              <a:t>Intensive Intervention</a:t>
            </a:r>
          </a:p>
        </p:txBody>
      </p:sp>
      <p:sp>
        <p:nvSpPr>
          <p:cNvPr id="31" name="Text Box 10">
            <a:extLst>
              <a:ext uri="{FF2B5EF4-FFF2-40B4-BE49-F238E27FC236}">
                <a16:creationId xmlns:a16="http://schemas.microsoft.com/office/drawing/2014/main" id="{7F09F7A5-B721-4DA8-96F1-3904F1E4A5B9}"/>
              </a:ext>
            </a:extLst>
          </p:cNvPr>
          <p:cNvSpPr txBox="1">
            <a:spLocks noChangeArrowheads="1"/>
          </p:cNvSpPr>
          <p:nvPr/>
        </p:nvSpPr>
        <p:spPr bwMode="auto">
          <a:xfrm>
            <a:off x="1785945" y="2937299"/>
            <a:ext cx="2667000" cy="646331"/>
          </a:xfrm>
          <a:prstGeom prst="rect">
            <a:avLst/>
          </a:prstGeom>
          <a:solidFill>
            <a:schemeClr val="bg1"/>
          </a:solidFill>
          <a:ln w="9525">
            <a:solidFill>
              <a:srgbClr val="000000"/>
            </a:solidFill>
            <a:miter lim="800000"/>
            <a:headEnd/>
            <a:tailEnd/>
          </a:ln>
        </p:spPr>
        <p:txBody>
          <a:bodyPr wrap="square">
            <a:spAutoFit/>
          </a:bodyPr>
          <a:lstStyle/>
          <a:p>
            <a:pPr algn="ctr"/>
            <a:r>
              <a:rPr lang="en-US" sz="1800" b="1">
                <a:solidFill>
                  <a:srgbClr val="000000"/>
                </a:solidFill>
                <a:latin typeface="+mn-lt"/>
              </a:rPr>
              <a:t>Targeted</a:t>
            </a:r>
          </a:p>
          <a:p>
            <a:pPr algn="ctr"/>
            <a:r>
              <a:rPr lang="en-US" sz="1800" b="1">
                <a:solidFill>
                  <a:srgbClr val="000000"/>
                </a:solidFill>
                <a:latin typeface="+mn-lt"/>
              </a:rPr>
              <a:t> Intervention</a:t>
            </a:r>
          </a:p>
        </p:txBody>
      </p:sp>
      <p:grpSp>
        <p:nvGrpSpPr>
          <p:cNvPr id="32" name="Group 31" descr="A tiered triangle divided into 3">
            <a:extLst>
              <a:ext uri="{FF2B5EF4-FFF2-40B4-BE49-F238E27FC236}">
                <a16:creationId xmlns:a16="http://schemas.microsoft.com/office/drawing/2014/main" id="{5106FB8A-4291-49AD-8DA5-1793CA825712}"/>
              </a:ext>
            </a:extLst>
          </p:cNvPr>
          <p:cNvGrpSpPr/>
          <p:nvPr/>
        </p:nvGrpSpPr>
        <p:grpSpPr>
          <a:xfrm>
            <a:off x="3048000" y="1854398"/>
            <a:ext cx="6096000" cy="4064000"/>
            <a:chOff x="1756011" y="1854398"/>
            <a:chExt cx="6096000" cy="4064000"/>
          </a:xfrm>
        </p:grpSpPr>
        <p:grpSp>
          <p:nvGrpSpPr>
            <p:cNvPr id="33" name="Group 32">
              <a:extLst>
                <a:ext uri="{FF2B5EF4-FFF2-40B4-BE49-F238E27FC236}">
                  <a16:creationId xmlns:a16="http://schemas.microsoft.com/office/drawing/2014/main" id="{D4C85A3E-9FB6-410B-B352-CCBCD2AA36C9}"/>
                </a:ext>
              </a:extLst>
            </p:cNvPr>
            <p:cNvGrpSpPr/>
            <p:nvPr/>
          </p:nvGrpSpPr>
          <p:grpSpPr>
            <a:xfrm>
              <a:off x="1756011" y="1854398"/>
              <a:ext cx="6096000" cy="4064000"/>
              <a:chOff x="1756011" y="1854398"/>
              <a:chExt cx="6096000" cy="4064000"/>
            </a:xfrm>
          </p:grpSpPr>
          <p:graphicFrame>
            <p:nvGraphicFramePr>
              <p:cNvPr id="35" name="Diagram 34" descr="A 3 tiered triangle divided into 3 - the bottom portion represents universal level of prevention, the middle portion represents targeted level of prevention, and the top portion represents intensive intervention. The diagram includes a smaller triangle that is overlayed which represents students with disabilities ">
                <a:extLst>
                  <a:ext uri="{FF2B5EF4-FFF2-40B4-BE49-F238E27FC236}">
                    <a16:creationId xmlns:a16="http://schemas.microsoft.com/office/drawing/2014/main" id="{5BC0ACF2-1462-4D43-921E-ED10797B2F0B}"/>
                  </a:ext>
                </a:extLst>
              </p:cNvPr>
              <p:cNvGraphicFramePr/>
              <p:nvPr/>
            </p:nvGraphicFramePr>
            <p:xfrm>
              <a:off x="1756011" y="185439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Isosceles Triangle 35">
                <a:extLst>
                  <a:ext uri="{FF2B5EF4-FFF2-40B4-BE49-F238E27FC236}">
                    <a16:creationId xmlns:a16="http://schemas.microsoft.com/office/drawing/2014/main" id="{71FE5C4F-1744-4DF0-9081-13AA205DCA0D}"/>
                  </a:ext>
                </a:extLst>
              </p:cNvPr>
              <p:cNvSpPr/>
              <p:nvPr/>
            </p:nvSpPr>
            <p:spPr>
              <a:xfrm>
                <a:off x="4596452" y="1940256"/>
                <a:ext cx="381000" cy="3962400"/>
              </a:xfrm>
              <a:prstGeom prst="triangle">
                <a:avLst/>
              </a:prstGeom>
              <a:solidFill>
                <a:schemeClr val="tx2">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B11924F4-D8C2-4F31-BAA9-27823FD07282}"/>
                  </a:ext>
                </a:extLst>
              </p:cNvPr>
              <p:cNvSpPr/>
              <p:nvPr/>
            </p:nvSpPr>
            <p:spPr>
              <a:xfrm rot="10553748">
                <a:off x="4996018" y="2430394"/>
                <a:ext cx="480950" cy="3217041"/>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cxnSp>
          <p:nvCxnSpPr>
            <p:cNvPr id="34" name="Straight Connector 33">
              <a:extLst>
                <a:ext uri="{FF2B5EF4-FFF2-40B4-BE49-F238E27FC236}">
                  <a16:creationId xmlns:a16="http://schemas.microsoft.com/office/drawing/2014/main" id="{549E2778-5E77-4ED8-B8E3-303A33A0ADCC}"/>
                </a:ext>
              </a:extLst>
            </p:cNvPr>
            <p:cNvCxnSpPr>
              <a:cxnSpLocks/>
              <a:endCxn id="37" idx="1"/>
            </p:cNvCxnSpPr>
            <p:nvPr/>
          </p:nvCxnSpPr>
          <p:spPr>
            <a:xfrm flipH="1">
              <a:off x="5476351" y="3308684"/>
              <a:ext cx="1251019" cy="713019"/>
            </a:xfrm>
            <a:prstGeom prst="line">
              <a:avLst/>
            </a:prstGeom>
          </p:spPr>
          <p:style>
            <a:lnRef idx="2">
              <a:schemeClr val="dk1"/>
            </a:lnRef>
            <a:fillRef idx="0">
              <a:schemeClr val="dk1"/>
            </a:fillRef>
            <a:effectRef idx="1">
              <a:schemeClr val="dk1"/>
            </a:effectRef>
            <a:fontRef idx="minor">
              <a:schemeClr val="tx1"/>
            </a:fontRef>
          </p:style>
        </p:cxnSp>
      </p:grpSp>
      <p:sp>
        <p:nvSpPr>
          <p:cNvPr id="5" name="Title 4">
            <a:extLst>
              <a:ext uri="{FF2B5EF4-FFF2-40B4-BE49-F238E27FC236}">
                <a16:creationId xmlns:a16="http://schemas.microsoft.com/office/drawing/2014/main" id="{D878F473-8AAF-487C-91FB-50D422EE1DD4}"/>
              </a:ext>
            </a:extLst>
          </p:cNvPr>
          <p:cNvSpPr>
            <a:spLocks noGrp="1"/>
          </p:cNvSpPr>
          <p:nvPr>
            <p:ph type="title"/>
          </p:nvPr>
        </p:nvSpPr>
        <p:spPr/>
        <p:txBody>
          <a:bodyPr/>
          <a:lstStyle/>
          <a:p>
            <a:r>
              <a:rPr lang="en-US"/>
              <a:t>Multi-Tiered System of Supports (MTSS)</a:t>
            </a:r>
          </a:p>
        </p:txBody>
      </p:sp>
    </p:spTree>
    <p:extLst>
      <p:ext uri="{BB962C8B-B14F-4D97-AF65-F5344CB8AC3E}">
        <p14:creationId xmlns:p14="http://schemas.microsoft.com/office/powerpoint/2010/main" val="3323057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919C30-546A-423C-B61A-EFB45853C99A}"/>
              </a:ext>
            </a:extLst>
          </p:cNvPr>
          <p:cNvSpPr>
            <a:spLocks noGrp="1"/>
          </p:cNvSpPr>
          <p:nvPr>
            <p:ph sz="quarter" idx="14"/>
          </p:nvPr>
        </p:nvSpPr>
        <p:spPr>
          <a:xfrm>
            <a:off x="-4013" y="978205"/>
            <a:ext cx="3368842" cy="3043989"/>
          </a:xfrm>
          <a:prstGeom prst="wedgeEllipseCallout">
            <a:avLst/>
          </a:prstGeom>
        </p:spPr>
        <p:style>
          <a:lnRef idx="1">
            <a:schemeClr val="accent1"/>
          </a:lnRef>
          <a:fillRef idx="2">
            <a:schemeClr val="accent1"/>
          </a:fillRef>
          <a:effectRef idx="1">
            <a:schemeClr val="accent1"/>
          </a:effectRef>
          <a:fontRef idx="minor">
            <a:schemeClr val="dk1"/>
          </a:fontRef>
        </p:style>
        <p:txBody>
          <a:bodyPr/>
          <a:lstStyle/>
          <a:p>
            <a:pPr algn="ctr"/>
            <a:r>
              <a:rPr lang="en-US"/>
              <a:t>How do we know if our data are valid and reliable? </a:t>
            </a:r>
          </a:p>
        </p:txBody>
      </p:sp>
      <p:sp>
        <p:nvSpPr>
          <p:cNvPr id="6" name="Slide Number Placeholder 5">
            <a:extLst>
              <a:ext uri="{FF2B5EF4-FFF2-40B4-BE49-F238E27FC236}">
                <a16:creationId xmlns:a16="http://schemas.microsoft.com/office/drawing/2014/main" id="{B26CBEE9-C105-448B-8F54-6C4F33C5E6C9}"/>
              </a:ext>
            </a:extLst>
          </p:cNvPr>
          <p:cNvSpPr>
            <a:spLocks noGrp="1"/>
          </p:cNvSpPr>
          <p:nvPr>
            <p:ph type="sldNum" sz="quarter" idx="12"/>
          </p:nvPr>
        </p:nvSpPr>
        <p:spPr/>
        <p:txBody>
          <a:bodyPr/>
          <a:lstStyle/>
          <a:p>
            <a:fld id="{99A20822-4A49-4D36-86E3-300BA48D3F00}" type="slidenum">
              <a:rPr lang="en-US" smtClean="0"/>
              <a:t>7</a:t>
            </a:fld>
            <a:endParaRPr lang="en-US"/>
          </a:p>
        </p:txBody>
      </p:sp>
      <p:sp>
        <p:nvSpPr>
          <p:cNvPr id="17" name="Content Placeholder 2">
            <a:extLst>
              <a:ext uri="{FF2B5EF4-FFF2-40B4-BE49-F238E27FC236}">
                <a16:creationId xmlns:a16="http://schemas.microsoft.com/office/drawing/2014/main" id="{2DAC749D-C6DA-4FF2-98F3-CAE510592559}"/>
              </a:ext>
            </a:extLst>
          </p:cNvPr>
          <p:cNvSpPr txBox="1">
            <a:spLocks/>
          </p:cNvSpPr>
          <p:nvPr/>
        </p:nvSpPr>
        <p:spPr>
          <a:xfrm>
            <a:off x="2097886" y="3011222"/>
            <a:ext cx="3368842" cy="3043989"/>
          </a:xfrm>
          <a:prstGeom prst="wedgeEllipseCallout">
            <a:avLst/>
          </a:prstGeom>
        </p:spPr>
        <p:style>
          <a:lnRef idx="1">
            <a:schemeClr val="accent1"/>
          </a:lnRef>
          <a:fillRef idx="2">
            <a:schemeClr val="accent1"/>
          </a:fillRef>
          <a:effectRef idx="1">
            <a:schemeClr val="accent1"/>
          </a:effectRef>
          <a:fontRef idx="minor">
            <a:schemeClr val="dk1"/>
          </a:fontRef>
        </p:style>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mn-ea"/>
                <a:cs typeface="+mn-cs"/>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mn-ea"/>
                <a:cs typeface="+mn-cs"/>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mn-ea"/>
                <a:cs typeface="+mn-cs"/>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mn-ea"/>
                <a:cs typeface="+mn-cs"/>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mn-ea"/>
                <a:cs typeface="+mn-cs"/>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algn="ctr"/>
            <a:r>
              <a:rPr lang="en-US"/>
              <a:t>How can we provide effective tiered instruction?</a:t>
            </a:r>
          </a:p>
        </p:txBody>
      </p:sp>
      <p:sp>
        <p:nvSpPr>
          <p:cNvPr id="19" name="Content Placeholder 2">
            <a:extLst>
              <a:ext uri="{FF2B5EF4-FFF2-40B4-BE49-F238E27FC236}">
                <a16:creationId xmlns:a16="http://schemas.microsoft.com/office/drawing/2014/main" id="{FAFF8F8C-D991-4829-BF16-22C28766ACBD}"/>
              </a:ext>
            </a:extLst>
          </p:cNvPr>
          <p:cNvSpPr txBox="1">
            <a:spLocks/>
          </p:cNvSpPr>
          <p:nvPr/>
        </p:nvSpPr>
        <p:spPr>
          <a:xfrm>
            <a:off x="4341108" y="922425"/>
            <a:ext cx="3368842" cy="3043989"/>
          </a:xfrm>
          <a:prstGeom prst="wedgeEllipseCallout">
            <a:avLst/>
          </a:prstGeom>
        </p:spPr>
        <p:style>
          <a:lnRef idx="1">
            <a:schemeClr val="accent1"/>
          </a:lnRef>
          <a:fillRef idx="2">
            <a:schemeClr val="accent1"/>
          </a:fillRef>
          <a:effectRef idx="1">
            <a:schemeClr val="accent1"/>
          </a:effectRef>
          <a:fontRef idx="minor">
            <a:schemeClr val="dk1"/>
          </a:fontRef>
        </p:style>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mn-ea"/>
                <a:cs typeface="+mn-cs"/>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mn-ea"/>
                <a:cs typeface="+mn-cs"/>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mn-ea"/>
                <a:cs typeface="+mn-cs"/>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mn-ea"/>
                <a:cs typeface="+mn-cs"/>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mn-ea"/>
                <a:cs typeface="+mn-cs"/>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algn="ctr"/>
            <a:r>
              <a:rPr lang="en-US"/>
              <a:t>How can we best engage parents and families?</a:t>
            </a:r>
          </a:p>
        </p:txBody>
      </p:sp>
      <p:sp>
        <p:nvSpPr>
          <p:cNvPr id="18" name="Content Placeholder 2">
            <a:extLst>
              <a:ext uri="{FF2B5EF4-FFF2-40B4-BE49-F238E27FC236}">
                <a16:creationId xmlns:a16="http://schemas.microsoft.com/office/drawing/2014/main" id="{D09956E6-A136-4717-AE11-26380CDAAFCC}"/>
              </a:ext>
            </a:extLst>
          </p:cNvPr>
          <p:cNvSpPr txBox="1">
            <a:spLocks/>
          </p:cNvSpPr>
          <p:nvPr/>
        </p:nvSpPr>
        <p:spPr>
          <a:xfrm>
            <a:off x="6681539" y="3011223"/>
            <a:ext cx="3368842" cy="3043989"/>
          </a:xfrm>
          <a:prstGeom prst="wedgeEllipseCallout">
            <a:avLst/>
          </a:prstGeom>
        </p:spPr>
        <p:style>
          <a:lnRef idx="1">
            <a:schemeClr val="accent1"/>
          </a:lnRef>
          <a:fillRef idx="2">
            <a:schemeClr val="accent1"/>
          </a:fillRef>
          <a:effectRef idx="1">
            <a:schemeClr val="accent1"/>
          </a:effectRef>
          <a:fontRef idx="minor">
            <a:schemeClr val="dk1"/>
          </a:fontRef>
        </p:style>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mn-ea"/>
                <a:cs typeface="+mn-cs"/>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mn-ea"/>
                <a:cs typeface="+mn-cs"/>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mn-ea"/>
                <a:cs typeface="+mn-cs"/>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mn-ea"/>
                <a:cs typeface="+mn-cs"/>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mn-ea"/>
                <a:cs typeface="+mn-cs"/>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algn="ctr"/>
            <a:r>
              <a:rPr lang="en-US"/>
              <a:t>Some of our students don’t have access to technology.</a:t>
            </a:r>
          </a:p>
        </p:txBody>
      </p:sp>
      <p:sp>
        <p:nvSpPr>
          <p:cNvPr id="21" name="Content Placeholder 2">
            <a:extLst>
              <a:ext uri="{FF2B5EF4-FFF2-40B4-BE49-F238E27FC236}">
                <a16:creationId xmlns:a16="http://schemas.microsoft.com/office/drawing/2014/main" id="{75EACA4A-02EF-41D6-BBE3-69BD894BB77C}"/>
              </a:ext>
            </a:extLst>
          </p:cNvPr>
          <p:cNvSpPr txBox="1">
            <a:spLocks/>
          </p:cNvSpPr>
          <p:nvPr/>
        </p:nvSpPr>
        <p:spPr>
          <a:xfrm>
            <a:off x="8792409" y="922425"/>
            <a:ext cx="3368842" cy="3043989"/>
          </a:xfrm>
          <a:prstGeom prst="wedgeEllipseCallout">
            <a:avLst/>
          </a:prstGeom>
        </p:spPr>
        <p:style>
          <a:lnRef idx="1">
            <a:schemeClr val="accent1"/>
          </a:lnRef>
          <a:fillRef idx="2">
            <a:schemeClr val="accent1"/>
          </a:fillRef>
          <a:effectRef idx="1">
            <a:schemeClr val="accent1"/>
          </a:effectRef>
          <a:fontRef idx="minor">
            <a:schemeClr val="dk1"/>
          </a:fontRef>
        </p:style>
        <p:txBody>
          <a:bodyPr vert="horz" lIns="0" tIns="0" rIns="0" bIns="0" rtlCol="0">
            <a:normAutofit fontScale="925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mn-ea"/>
                <a:cs typeface="+mn-cs"/>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mn-ea"/>
                <a:cs typeface="+mn-cs"/>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mn-ea"/>
                <a:cs typeface="+mn-cs"/>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mn-ea"/>
                <a:cs typeface="+mn-cs"/>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mn-ea"/>
                <a:cs typeface="+mn-cs"/>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algn="ctr"/>
            <a:r>
              <a:rPr lang="en-US"/>
              <a:t>We anticipate many students will have social-emotional needs.</a:t>
            </a:r>
          </a:p>
        </p:txBody>
      </p:sp>
      <p:sp>
        <p:nvSpPr>
          <p:cNvPr id="20" name="TextBox 19">
            <a:extLst>
              <a:ext uri="{FF2B5EF4-FFF2-40B4-BE49-F238E27FC236}">
                <a16:creationId xmlns:a16="http://schemas.microsoft.com/office/drawing/2014/main" id="{D2621543-B1B6-4DFE-8DF4-AECBD8812653}"/>
              </a:ext>
            </a:extLst>
          </p:cNvPr>
          <p:cNvSpPr txBox="1"/>
          <p:nvPr/>
        </p:nvSpPr>
        <p:spPr>
          <a:xfrm>
            <a:off x="68179" y="5468147"/>
            <a:ext cx="11983452"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t>Tip: Leverage existing strengths across data, systems, and practices.</a:t>
            </a:r>
          </a:p>
        </p:txBody>
      </p:sp>
      <p:sp>
        <p:nvSpPr>
          <p:cNvPr id="2" name="Title 1">
            <a:extLst>
              <a:ext uri="{FF2B5EF4-FFF2-40B4-BE49-F238E27FC236}">
                <a16:creationId xmlns:a16="http://schemas.microsoft.com/office/drawing/2014/main" id="{B0185C82-9958-4DF5-91FE-8F7953C3AC9A}"/>
              </a:ext>
            </a:extLst>
          </p:cNvPr>
          <p:cNvSpPr>
            <a:spLocks noGrp="1"/>
          </p:cNvSpPr>
          <p:nvPr>
            <p:ph type="title"/>
          </p:nvPr>
        </p:nvSpPr>
        <p:spPr/>
        <p:txBody>
          <a:bodyPr/>
          <a:lstStyle/>
          <a:p>
            <a:r>
              <a:rPr lang="en-US"/>
              <a:t>What’s Different about MTSS Now?</a:t>
            </a:r>
          </a:p>
        </p:txBody>
      </p:sp>
    </p:spTree>
    <p:extLst>
      <p:ext uri="{BB962C8B-B14F-4D97-AF65-F5344CB8AC3E}">
        <p14:creationId xmlns:p14="http://schemas.microsoft.com/office/powerpoint/2010/main" val="283520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User network">
            <a:extLst>
              <a:ext uri="{FF2B5EF4-FFF2-40B4-BE49-F238E27FC236}">
                <a16:creationId xmlns:a16="http://schemas.microsoft.com/office/drawing/2014/main" id="{0F27E8DD-C6FF-46E5-93E7-3D8D00DBCBB8}"/>
              </a:ext>
            </a:extLst>
          </p:cNvPr>
          <p:cNvPicPr>
            <a:picLocks noGrp="1" noChangeAspect="1"/>
          </p:cNvPicPr>
          <p:nvPr>
            <p:ph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9759" y="1964705"/>
            <a:ext cx="3026359" cy="3026359"/>
          </a:xfrm>
        </p:spPr>
      </p:pic>
      <p:sp>
        <p:nvSpPr>
          <p:cNvPr id="4" name="Slide Number Placeholder 3">
            <a:extLst>
              <a:ext uri="{FF2B5EF4-FFF2-40B4-BE49-F238E27FC236}">
                <a16:creationId xmlns:a16="http://schemas.microsoft.com/office/drawing/2014/main" id="{A28E4C70-6B9B-463B-91D8-11364895B8BD}"/>
              </a:ext>
            </a:extLst>
          </p:cNvPr>
          <p:cNvSpPr>
            <a:spLocks noGrp="1"/>
          </p:cNvSpPr>
          <p:nvPr>
            <p:ph type="sldNum" sz="quarter" idx="14"/>
          </p:nvPr>
        </p:nvSpPr>
        <p:spPr>
          <a:xfrm>
            <a:off x="11770900" y="6704112"/>
            <a:ext cx="157094" cy="153888"/>
          </a:xfrm>
        </p:spPr>
        <p:txBody>
          <a:bodyPr/>
          <a:lstStyle/>
          <a:p>
            <a:fld id="{99A20822-4A49-4D36-86E3-300BA48D3F00}" type="slidenum">
              <a:rPr lang="en-US" smtClean="0"/>
              <a:pPr/>
              <a:t>8</a:t>
            </a:fld>
            <a:endParaRPr lang="en-US"/>
          </a:p>
        </p:txBody>
      </p:sp>
      <p:pic>
        <p:nvPicPr>
          <p:cNvPr id="11" name="Graphic 10" descr="Handshake">
            <a:extLst>
              <a:ext uri="{FF2B5EF4-FFF2-40B4-BE49-F238E27FC236}">
                <a16:creationId xmlns:a16="http://schemas.microsoft.com/office/drawing/2014/main" id="{40E1C7B4-6078-4A9D-9D94-0E1002F66F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530" y="2273632"/>
            <a:ext cx="914400" cy="914400"/>
          </a:xfrm>
          <a:prstGeom prst="rect">
            <a:avLst/>
          </a:prstGeom>
        </p:spPr>
      </p:pic>
      <p:pic>
        <p:nvPicPr>
          <p:cNvPr id="13" name="Graphic 12" descr="Family with girl">
            <a:extLst>
              <a:ext uri="{FF2B5EF4-FFF2-40B4-BE49-F238E27FC236}">
                <a16:creationId xmlns:a16="http://schemas.microsoft.com/office/drawing/2014/main" id="{49D77707-7E67-413D-80B4-D82FECBB99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95747" y="4660667"/>
            <a:ext cx="914400" cy="914400"/>
          </a:xfrm>
          <a:prstGeom prst="rect">
            <a:avLst/>
          </a:prstGeom>
        </p:spPr>
      </p:pic>
      <p:pic>
        <p:nvPicPr>
          <p:cNvPr id="15" name="Graphic 14" descr="Group of men">
            <a:extLst>
              <a:ext uri="{FF2B5EF4-FFF2-40B4-BE49-F238E27FC236}">
                <a16:creationId xmlns:a16="http://schemas.microsoft.com/office/drawing/2014/main" id="{80846EC5-B893-4A58-AB84-964CD73144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85738" y="1126272"/>
            <a:ext cx="914400" cy="914400"/>
          </a:xfrm>
          <a:prstGeom prst="rect">
            <a:avLst/>
          </a:prstGeom>
        </p:spPr>
      </p:pic>
      <p:pic>
        <p:nvPicPr>
          <p:cNvPr id="17" name="Graphic 16" descr="Group of people">
            <a:extLst>
              <a:ext uri="{FF2B5EF4-FFF2-40B4-BE49-F238E27FC236}">
                <a16:creationId xmlns:a16="http://schemas.microsoft.com/office/drawing/2014/main" id="{2826D485-73FB-4EFC-9133-F3CBEFC8D4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5730" y="4660667"/>
            <a:ext cx="914400" cy="914400"/>
          </a:xfrm>
          <a:prstGeom prst="rect">
            <a:avLst/>
          </a:prstGeom>
        </p:spPr>
      </p:pic>
      <p:pic>
        <p:nvPicPr>
          <p:cNvPr id="19" name="Graphic 18" descr="Female Profile">
            <a:extLst>
              <a:ext uri="{FF2B5EF4-FFF2-40B4-BE49-F238E27FC236}">
                <a16:creationId xmlns:a16="http://schemas.microsoft.com/office/drawing/2014/main" id="{A0510D08-D2C3-48BF-B977-FBC8F378CC2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49776" y="2273632"/>
            <a:ext cx="914400" cy="914400"/>
          </a:xfrm>
          <a:prstGeom prst="rect">
            <a:avLst/>
          </a:prstGeom>
        </p:spPr>
      </p:pic>
      <p:sp>
        <p:nvSpPr>
          <p:cNvPr id="26" name="TextBox 25">
            <a:extLst>
              <a:ext uri="{FF2B5EF4-FFF2-40B4-BE49-F238E27FC236}">
                <a16:creationId xmlns:a16="http://schemas.microsoft.com/office/drawing/2014/main" id="{7325B43B-195A-4B2A-8D88-07AC48018F09}"/>
              </a:ext>
            </a:extLst>
          </p:cNvPr>
          <p:cNvSpPr txBox="1"/>
          <p:nvPr/>
        </p:nvSpPr>
        <p:spPr>
          <a:xfrm>
            <a:off x="1990130" y="5799870"/>
            <a:ext cx="931955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t>Tip: Identify a strength for every student, parent, and colleague.</a:t>
            </a:r>
          </a:p>
        </p:txBody>
      </p:sp>
      <p:grpSp>
        <p:nvGrpSpPr>
          <p:cNvPr id="25" name="Group 24" descr="This chart lists SEL competencies: Self-awareness, Self-management, Relationship Skills, Responsible Decision-making, and Social Awareness">
            <a:extLst>
              <a:ext uri="{FF2B5EF4-FFF2-40B4-BE49-F238E27FC236}">
                <a16:creationId xmlns:a16="http://schemas.microsoft.com/office/drawing/2014/main" id="{2C9DA6F7-088D-433C-90A9-82BEDC365350}"/>
              </a:ext>
            </a:extLst>
          </p:cNvPr>
          <p:cNvGrpSpPr/>
          <p:nvPr/>
        </p:nvGrpSpPr>
        <p:grpSpPr>
          <a:xfrm>
            <a:off x="6388768" y="2394290"/>
            <a:ext cx="5344508" cy="2796155"/>
            <a:chOff x="6388768" y="1443789"/>
            <a:chExt cx="5344508" cy="2796155"/>
          </a:xfrm>
        </p:grpSpPr>
        <p:sp>
          <p:nvSpPr>
            <p:cNvPr id="20" name="TextBox 19">
              <a:extLst>
                <a:ext uri="{FF2B5EF4-FFF2-40B4-BE49-F238E27FC236}">
                  <a16:creationId xmlns:a16="http://schemas.microsoft.com/office/drawing/2014/main" id="{F6433199-4FFC-4BCF-8326-7DAC6115939C}"/>
                </a:ext>
              </a:extLst>
            </p:cNvPr>
            <p:cNvSpPr txBox="1"/>
            <p:nvPr/>
          </p:nvSpPr>
          <p:spPr>
            <a:xfrm>
              <a:off x="6388768" y="1443789"/>
              <a:ext cx="5344508" cy="408623"/>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t>Self-awareness</a:t>
              </a:r>
            </a:p>
          </p:txBody>
        </p:sp>
        <p:sp>
          <p:nvSpPr>
            <p:cNvPr id="21" name="TextBox 20">
              <a:extLst>
                <a:ext uri="{FF2B5EF4-FFF2-40B4-BE49-F238E27FC236}">
                  <a16:creationId xmlns:a16="http://schemas.microsoft.com/office/drawing/2014/main" id="{BDD2FC91-FAAF-4BF4-B445-E6790F09D51E}"/>
                </a:ext>
              </a:extLst>
            </p:cNvPr>
            <p:cNvSpPr txBox="1"/>
            <p:nvPr/>
          </p:nvSpPr>
          <p:spPr>
            <a:xfrm>
              <a:off x="6388768" y="2040672"/>
              <a:ext cx="5344508" cy="408623"/>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t>Self-Management</a:t>
              </a:r>
            </a:p>
          </p:txBody>
        </p:sp>
        <p:sp>
          <p:nvSpPr>
            <p:cNvPr id="22" name="TextBox 21">
              <a:extLst>
                <a:ext uri="{FF2B5EF4-FFF2-40B4-BE49-F238E27FC236}">
                  <a16:creationId xmlns:a16="http://schemas.microsoft.com/office/drawing/2014/main" id="{A78CBD66-A177-4453-880B-012AD43DFB25}"/>
                </a:ext>
              </a:extLst>
            </p:cNvPr>
            <p:cNvSpPr txBox="1"/>
            <p:nvPr/>
          </p:nvSpPr>
          <p:spPr>
            <a:xfrm>
              <a:off x="6388768" y="2637555"/>
              <a:ext cx="5344508" cy="408623"/>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t>Relationship Skills</a:t>
              </a:r>
            </a:p>
          </p:txBody>
        </p:sp>
        <p:sp>
          <p:nvSpPr>
            <p:cNvPr id="23" name="TextBox 22">
              <a:extLst>
                <a:ext uri="{FF2B5EF4-FFF2-40B4-BE49-F238E27FC236}">
                  <a16:creationId xmlns:a16="http://schemas.microsoft.com/office/drawing/2014/main" id="{E1AFDECB-00B0-4350-9392-B5E5D9D9A3FF}"/>
                </a:ext>
              </a:extLst>
            </p:cNvPr>
            <p:cNvSpPr txBox="1"/>
            <p:nvPr/>
          </p:nvSpPr>
          <p:spPr>
            <a:xfrm>
              <a:off x="6388768" y="3234438"/>
              <a:ext cx="5344508" cy="408623"/>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t>Responsible Decision-Making</a:t>
              </a:r>
            </a:p>
          </p:txBody>
        </p:sp>
        <p:sp>
          <p:nvSpPr>
            <p:cNvPr id="24" name="TextBox 23">
              <a:extLst>
                <a:ext uri="{FF2B5EF4-FFF2-40B4-BE49-F238E27FC236}">
                  <a16:creationId xmlns:a16="http://schemas.microsoft.com/office/drawing/2014/main" id="{C96A6ADA-15AD-468B-BCB2-AA077D1CAFF4}"/>
                </a:ext>
              </a:extLst>
            </p:cNvPr>
            <p:cNvSpPr txBox="1"/>
            <p:nvPr/>
          </p:nvSpPr>
          <p:spPr>
            <a:xfrm>
              <a:off x="6388768" y="3831321"/>
              <a:ext cx="5344508" cy="408623"/>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t>Social Awareness</a:t>
              </a:r>
            </a:p>
          </p:txBody>
        </p:sp>
      </p:grpSp>
      <p:sp>
        <p:nvSpPr>
          <p:cNvPr id="28" name="TextBox 27">
            <a:extLst>
              <a:ext uri="{FF2B5EF4-FFF2-40B4-BE49-F238E27FC236}">
                <a16:creationId xmlns:a16="http://schemas.microsoft.com/office/drawing/2014/main" id="{17B1340D-5E32-43CC-8DFC-56E17C9EA304}"/>
              </a:ext>
            </a:extLst>
          </p:cNvPr>
          <p:cNvSpPr txBox="1"/>
          <p:nvPr/>
        </p:nvSpPr>
        <p:spPr>
          <a:xfrm>
            <a:off x="6096000" y="1126272"/>
            <a:ext cx="5831994" cy="1021556"/>
          </a:xfrm>
          <a:prstGeom prst="round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fontAlgn="base"/>
            <a:r>
              <a:rPr lang="en-US" b="1"/>
              <a:t>MTSS/PBIS + SEL = overall mental health</a:t>
            </a:r>
            <a:r>
              <a:rPr lang="en-US"/>
              <a:t>​</a:t>
            </a:r>
          </a:p>
          <a:p>
            <a:pPr algn="ctr" fontAlgn="base"/>
            <a:r>
              <a:rPr lang="en-US" b="1"/>
              <a:t>(Cook, Frye, Slemrod, Lyon, Renshaw, &amp; Zhang, 2015)</a:t>
            </a:r>
            <a:r>
              <a:rPr lang="en-US"/>
              <a:t>​</a:t>
            </a:r>
          </a:p>
        </p:txBody>
      </p:sp>
      <p:sp>
        <p:nvSpPr>
          <p:cNvPr id="5" name="Title 4">
            <a:extLst>
              <a:ext uri="{FF2B5EF4-FFF2-40B4-BE49-F238E27FC236}">
                <a16:creationId xmlns:a16="http://schemas.microsoft.com/office/drawing/2014/main" id="{CF23D2F4-C2C1-41CE-B83A-6909E0B23F12}"/>
              </a:ext>
            </a:extLst>
          </p:cNvPr>
          <p:cNvSpPr>
            <a:spLocks noGrp="1"/>
          </p:cNvSpPr>
          <p:nvPr>
            <p:ph type="title"/>
          </p:nvPr>
        </p:nvSpPr>
        <p:spPr/>
        <p:txBody>
          <a:bodyPr/>
          <a:lstStyle/>
          <a:p>
            <a:r>
              <a:rPr lang="en-US"/>
              <a:t>Social-Emotional Competency</a:t>
            </a:r>
          </a:p>
        </p:txBody>
      </p:sp>
    </p:spTree>
    <p:extLst>
      <p:ext uri="{BB962C8B-B14F-4D97-AF65-F5344CB8AC3E}">
        <p14:creationId xmlns:p14="http://schemas.microsoft.com/office/powerpoint/2010/main" val="96590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Supporting All Learners</a:t>
            </a:r>
          </a:p>
        </p:txBody>
      </p:sp>
      <p:sp>
        <p:nvSpPr>
          <p:cNvPr id="3" name="Text Placeholder 2"/>
          <p:cNvSpPr>
            <a:spLocks noGrp="1"/>
          </p:cNvSpPr>
          <p:nvPr>
            <p:ph type="body" sz="quarter" idx="13"/>
          </p:nvPr>
        </p:nvSpPr>
        <p:spPr/>
        <p:txBody>
          <a:bodyPr>
            <a:normAutofit/>
          </a:bodyPr>
          <a:lstStyle/>
          <a:p>
            <a:r>
              <a:rPr lang="en-US"/>
              <a:t>Core Instruction across Virtual, In-Person, and Hybrid </a:t>
            </a:r>
          </a:p>
        </p:txBody>
      </p:sp>
      <p:sp>
        <p:nvSpPr>
          <p:cNvPr id="4" name="Slide Number Placeholder 3"/>
          <p:cNvSpPr>
            <a:spLocks noGrp="1"/>
          </p:cNvSpPr>
          <p:nvPr>
            <p:ph type="sldNum" sz="quarter" idx="15"/>
          </p:nvPr>
        </p:nvSpPr>
        <p:spPr/>
        <p:txBody>
          <a:bodyPr/>
          <a:lstStyle/>
          <a:p>
            <a:fld id="{BABF4E83-61DB-418F-A99F-17BC9BB58EF6}" type="slidenum">
              <a:rPr lang="en-US" smtClean="0"/>
              <a:pPr/>
              <a:t>9</a:t>
            </a:fld>
            <a:endParaRPr lang="en-US"/>
          </a:p>
        </p:txBody>
      </p:sp>
    </p:spTree>
    <p:extLst>
      <p:ext uri="{BB962C8B-B14F-4D97-AF65-F5344CB8AC3E}">
        <p14:creationId xmlns:p14="http://schemas.microsoft.com/office/powerpoint/2010/main" val="2855731357"/>
      </p:ext>
    </p:extLst>
  </p:cSld>
  <p:clrMapOvr>
    <a:masterClrMapping/>
  </p:clrMapOvr>
</p:sld>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2" ma:contentTypeDescription="Create a new document." ma:contentTypeScope="" ma:versionID="ee806839773d81698c5c1c574630ac1f">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97a045036a3b5bde23660da5b14eefe3"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e9838e78-2003-45dd-a139-8bdd6e1bd9e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ae977ce-df49-466f-b938-60852d55f231"/>
    <ds:schemaRef ds:uri="http://www.w3.org/XML/1998/namespace"/>
    <ds:schemaRef ds:uri="http://purl.org/dc/dcmitype/"/>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ACF87D08-8291-40AE-85B6-B7EF3036BDBA}">
  <ds:schemaRefs>
    <ds:schemaRef ds:uri="8ae977ce-df49-466f-b938-60852d55f231"/>
    <ds:schemaRef ds:uri="e9838e78-2003-45dd-a139-8bdd6e1bd9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204</TotalTime>
  <Words>3231</Words>
  <Application>Microsoft Office PowerPoint</Application>
  <PresentationFormat>Widescreen</PresentationFormat>
  <Paragraphs>518</Paragraphs>
  <Slides>49</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Arial Narrow</vt:lpstr>
      <vt:lpstr>Calibri</vt:lpstr>
      <vt:lpstr>Gill Sans MT</vt:lpstr>
      <vt:lpstr>Source Sans Pro</vt:lpstr>
      <vt:lpstr>Symbol</vt:lpstr>
      <vt:lpstr>Tahoma</vt:lpstr>
      <vt:lpstr>Wingdings</vt:lpstr>
      <vt:lpstr>2018 NCII PPT</vt:lpstr>
      <vt:lpstr>Don’t Socially Distance, Physically Distance! </vt:lpstr>
      <vt:lpstr>Webinar Format &amp; Questions </vt:lpstr>
      <vt:lpstr>Session Outcomes</vt:lpstr>
      <vt:lpstr>Introductions</vt:lpstr>
      <vt:lpstr>Setting the Stage</vt:lpstr>
      <vt:lpstr>Multi-Tiered System of Supports (MTSS)</vt:lpstr>
      <vt:lpstr>What’s Different about MTSS Now?</vt:lpstr>
      <vt:lpstr>Social-Emotional Competency</vt:lpstr>
      <vt:lpstr>Supporting All Learners</vt:lpstr>
      <vt:lpstr>Plan for Success</vt:lpstr>
      <vt:lpstr>Example Matrices</vt:lpstr>
      <vt:lpstr>Group Contingencies</vt:lpstr>
      <vt:lpstr>Engagement Matters!</vt:lpstr>
      <vt:lpstr>The Critical Role of Families</vt:lpstr>
      <vt:lpstr>Addressing Targeted Needs</vt:lpstr>
      <vt:lpstr>Acknowledgements </vt:lpstr>
      <vt:lpstr>Check-In, Check-Out Implementation Process</vt:lpstr>
      <vt:lpstr>Daily Progress Reports (DPRs)</vt:lpstr>
      <vt:lpstr>Key Features to Consider for CICO in Virtual or Hybrid Environment </vt:lpstr>
      <vt:lpstr>Step 1: Determine Need for CICO  </vt:lpstr>
      <vt:lpstr>Step 2: Determine How a Student will  Check-in/Check-out </vt:lpstr>
      <vt:lpstr>Step 3: Align Intervention with Student, Family, and Instructional Needs</vt:lpstr>
      <vt:lpstr>Live Virtual Instruction (Synchronous)</vt:lpstr>
      <vt:lpstr>Live Virtual Instruction with Home  Routines Included</vt:lpstr>
      <vt:lpstr>Web-Based Recordings and/or Packet (Asynchronous) Learning</vt:lpstr>
      <vt:lpstr>Step 4: Determine Reinforcement  </vt:lpstr>
      <vt:lpstr>Step 4: Determine Reinforcement </vt:lpstr>
      <vt:lpstr>Step 5 – Use Data for Decision Making </vt:lpstr>
      <vt:lpstr>Few More Considerations for Virtual CICO</vt:lpstr>
      <vt:lpstr>Social Skills Instruction</vt:lpstr>
      <vt:lpstr>Top 10 School-related Social Skills</vt:lpstr>
      <vt:lpstr>Examples: Screening and Curriculum for Social Skills Instruction </vt:lpstr>
      <vt:lpstr>Social Skills Improvement System: Lesson Structure  (Gresham &amp; Elliott)</vt:lpstr>
      <vt:lpstr>Monitoring Progress of Social Skills Instruction  </vt:lpstr>
      <vt:lpstr>Addressing Intensive Needs</vt:lpstr>
      <vt:lpstr>What Is Intensive Intervention?</vt:lpstr>
      <vt:lpstr>Tier 3 Provides…</vt:lpstr>
      <vt:lpstr>Explicitness Is…</vt:lpstr>
      <vt:lpstr>Intensity Is…</vt:lpstr>
      <vt:lpstr>Taxonomy of Intervention Intensity</vt:lpstr>
      <vt:lpstr>Blended Supports for Intensive Intervention</vt:lpstr>
      <vt:lpstr>Collaboration With Home</vt:lpstr>
      <vt:lpstr>Plan for Success</vt:lpstr>
      <vt:lpstr>Plan for Success</vt:lpstr>
      <vt:lpstr>Connection</vt:lpstr>
      <vt:lpstr>Questions &amp; Answers</vt:lpstr>
      <vt:lpstr>Resources to Learn More!</vt:lpstr>
      <vt:lpstr>NCII Disclaimer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Socially Distance, Physically Distance!</dc:title>
  <dc:creator>Marx, Teri</dc:creator>
  <cp:lastModifiedBy>Peterson, Amy</cp:lastModifiedBy>
  <cp:revision>5</cp:revision>
  <dcterms:created xsi:type="dcterms:W3CDTF">2020-08-24T16:13:54Z</dcterms:created>
  <dcterms:modified xsi:type="dcterms:W3CDTF">2020-08-25T18:49:13Z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0x0101003112139E1EF274498315B607AAE092CB</vt:lpwstr>
  </property>
</Properties>
</file>