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4"/>
  </p:notesMasterIdLst>
  <p:handoutMasterIdLst>
    <p:handoutMasterId r:id="rId175"/>
  </p:handoutMasterIdLst>
  <p:sldIdLst>
    <p:sldId id="363" r:id="rId2"/>
    <p:sldId id="521" r:id="rId3"/>
    <p:sldId id="522" r:id="rId4"/>
    <p:sldId id="364" r:id="rId5"/>
    <p:sldId id="365" r:id="rId6"/>
    <p:sldId id="366" r:id="rId7"/>
    <p:sldId id="357" r:id="rId8"/>
    <p:sldId id="361" r:id="rId9"/>
    <p:sldId id="367" r:id="rId10"/>
    <p:sldId id="350" r:id="rId11"/>
    <p:sldId id="351" r:id="rId12"/>
    <p:sldId id="353" r:id="rId13"/>
    <p:sldId id="352" r:id="rId14"/>
    <p:sldId id="354" r:id="rId15"/>
    <p:sldId id="355" r:id="rId16"/>
    <p:sldId id="349" r:id="rId17"/>
    <p:sldId id="362" r:id="rId18"/>
    <p:sldId id="368" r:id="rId19"/>
    <p:sldId id="369" r:id="rId20"/>
    <p:sldId id="370" r:id="rId21"/>
    <p:sldId id="371" r:id="rId22"/>
    <p:sldId id="372" r:id="rId23"/>
    <p:sldId id="373" r:id="rId24"/>
    <p:sldId id="374" r:id="rId25"/>
    <p:sldId id="375" r:id="rId26"/>
    <p:sldId id="376" r:id="rId27"/>
    <p:sldId id="377" r:id="rId28"/>
    <p:sldId id="378" r:id="rId29"/>
    <p:sldId id="379" r:id="rId30"/>
    <p:sldId id="380" r:id="rId31"/>
    <p:sldId id="381" r:id="rId32"/>
    <p:sldId id="382" r:id="rId33"/>
    <p:sldId id="383" r:id="rId34"/>
    <p:sldId id="384" r:id="rId35"/>
    <p:sldId id="385" r:id="rId36"/>
    <p:sldId id="386" r:id="rId37"/>
    <p:sldId id="387" r:id="rId38"/>
    <p:sldId id="388" r:id="rId39"/>
    <p:sldId id="389" r:id="rId40"/>
    <p:sldId id="390" r:id="rId41"/>
    <p:sldId id="391" r:id="rId42"/>
    <p:sldId id="392" r:id="rId43"/>
    <p:sldId id="393" r:id="rId44"/>
    <p:sldId id="394" r:id="rId45"/>
    <p:sldId id="395" r:id="rId46"/>
    <p:sldId id="396" r:id="rId47"/>
    <p:sldId id="397" r:id="rId48"/>
    <p:sldId id="398" r:id="rId49"/>
    <p:sldId id="399" r:id="rId50"/>
    <p:sldId id="400" r:id="rId51"/>
    <p:sldId id="401" r:id="rId52"/>
    <p:sldId id="402" r:id="rId53"/>
    <p:sldId id="403" r:id="rId54"/>
    <p:sldId id="404" r:id="rId55"/>
    <p:sldId id="405" r:id="rId56"/>
    <p:sldId id="406" r:id="rId57"/>
    <p:sldId id="407" r:id="rId58"/>
    <p:sldId id="408" r:id="rId59"/>
    <p:sldId id="409" r:id="rId60"/>
    <p:sldId id="410" r:id="rId61"/>
    <p:sldId id="411" r:id="rId62"/>
    <p:sldId id="412" r:id="rId63"/>
    <p:sldId id="413" r:id="rId64"/>
    <p:sldId id="414" r:id="rId65"/>
    <p:sldId id="415" r:id="rId66"/>
    <p:sldId id="416" r:id="rId67"/>
    <p:sldId id="516" r:id="rId68"/>
    <p:sldId id="417" r:id="rId69"/>
    <p:sldId id="418" r:id="rId70"/>
    <p:sldId id="419" r:id="rId71"/>
    <p:sldId id="420" r:id="rId72"/>
    <p:sldId id="421" r:id="rId73"/>
    <p:sldId id="422" r:id="rId74"/>
    <p:sldId id="423" r:id="rId75"/>
    <p:sldId id="424" r:id="rId76"/>
    <p:sldId id="425" r:id="rId77"/>
    <p:sldId id="426" r:id="rId78"/>
    <p:sldId id="427" r:id="rId79"/>
    <p:sldId id="428" r:id="rId80"/>
    <p:sldId id="429" r:id="rId81"/>
    <p:sldId id="430" r:id="rId82"/>
    <p:sldId id="431" r:id="rId83"/>
    <p:sldId id="432" r:id="rId84"/>
    <p:sldId id="433" r:id="rId85"/>
    <p:sldId id="434" r:id="rId86"/>
    <p:sldId id="435" r:id="rId87"/>
    <p:sldId id="436" r:id="rId88"/>
    <p:sldId id="437" r:id="rId89"/>
    <p:sldId id="438" r:id="rId90"/>
    <p:sldId id="439" r:id="rId91"/>
    <p:sldId id="440" r:id="rId92"/>
    <p:sldId id="441" r:id="rId93"/>
    <p:sldId id="442" r:id="rId94"/>
    <p:sldId id="443" r:id="rId95"/>
    <p:sldId id="444" r:id="rId96"/>
    <p:sldId id="445" r:id="rId97"/>
    <p:sldId id="446" r:id="rId98"/>
    <p:sldId id="447" r:id="rId99"/>
    <p:sldId id="448" r:id="rId100"/>
    <p:sldId id="449" r:id="rId101"/>
    <p:sldId id="450" r:id="rId102"/>
    <p:sldId id="451" r:id="rId103"/>
    <p:sldId id="452" r:id="rId104"/>
    <p:sldId id="453" r:id="rId105"/>
    <p:sldId id="454" r:id="rId106"/>
    <p:sldId id="455" r:id="rId107"/>
    <p:sldId id="456" r:id="rId108"/>
    <p:sldId id="457" r:id="rId109"/>
    <p:sldId id="458" r:id="rId110"/>
    <p:sldId id="517" r:id="rId111"/>
    <p:sldId id="459" r:id="rId112"/>
    <p:sldId id="460" r:id="rId113"/>
    <p:sldId id="461" r:id="rId114"/>
    <p:sldId id="462" r:id="rId115"/>
    <p:sldId id="463" r:id="rId116"/>
    <p:sldId id="464" r:id="rId117"/>
    <p:sldId id="465" r:id="rId118"/>
    <p:sldId id="466" r:id="rId119"/>
    <p:sldId id="467" r:id="rId120"/>
    <p:sldId id="468" r:id="rId121"/>
    <p:sldId id="469" r:id="rId122"/>
    <p:sldId id="470" r:id="rId123"/>
    <p:sldId id="471" r:id="rId124"/>
    <p:sldId id="472" r:id="rId125"/>
    <p:sldId id="473" r:id="rId126"/>
    <p:sldId id="474" r:id="rId127"/>
    <p:sldId id="475" r:id="rId128"/>
    <p:sldId id="476" r:id="rId129"/>
    <p:sldId id="477" r:id="rId130"/>
    <p:sldId id="478" r:id="rId131"/>
    <p:sldId id="479" r:id="rId132"/>
    <p:sldId id="480" r:id="rId133"/>
    <p:sldId id="481" r:id="rId134"/>
    <p:sldId id="482" r:id="rId135"/>
    <p:sldId id="483" r:id="rId136"/>
    <p:sldId id="484" r:id="rId137"/>
    <p:sldId id="485" r:id="rId138"/>
    <p:sldId id="486" r:id="rId139"/>
    <p:sldId id="487" r:id="rId140"/>
    <p:sldId id="488" r:id="rId141"/>
    <p:sldId id="489" r:id="rId142"/>
    <p:sldId id="490" r:id="rId143"/>
    <p:sldId id="491" r:id="rId144"/>
    <p:sldId id="492" r:id="rId145"/>
    <p:sldId id="493" r:id="rId146"/>
    <p:sldId id="494" r:id="rId147"/>
    <p:sldId id="495" r:id="rId148"/>
    <p:sldId id="496" r:id="rId149"/>
    <p:sldId id="518" r:id="rId150"/>
    <p:sldId id="497" r:id="rId151"/>
    <p:sldId id="519" r:id="rId152"/>
    <p:sldId id="498" r:id="rId153"/>
    <p:sldId id="499" r:id="rId154"/>
    <p:sldId id="500" r:id="rId155"/>
    <p:sldId id="501" r:id="rId156"/>
    <p:sldId id="502" r:id="rId157"/>
    <p:sldId id="503" r:id="rId158"/>
    <p:sldId id="504" r:id="rId159"/>
    <p:sldId id="505" r:id="rId160"/>
    <p:sldId id="506" r:id="rId161"/>
    <p:sldId id="507" r:id="rId162"/>
    <p:sldId id="508" r:id="rId163"/>
    <p:sldId id="509" r:id="rId164"/>
    <p:sldId id="510" r:id="rId165"/>
    <p:sldId id="511" r:id="rId166"/>
    <p:sldId id="512" r:id="rId167"/>
    <p:sldId id="513" r:id="rId168"/>
    <p:sldId id="514" r:id="rId169"/>
    <p:sldId id="520" r:id="rId170"/>
    <p:sldId id="515" r:id="rId171"/>
    <p:sldId id="523" r:id="rId172"/>
    <p:sldId id="524" r:id="rId1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71ECA3D-E304-46C0-A9F7-8457C148E484}">
          <p14:sldIdLst>
            <p14:sldId id="363"/>
            <p14:sldId id="521"/>
            <p14:sldId id="522"/>
            <p14:sldId id="364"/>
            <p14:sldId id="365"/>
            <p14:sldId id="366"/>
            <p14:sldId id="357"/>
            <p14:sldId id="361"/>
            <p14:sldId id="367"/>
            <p14:sldId id="350"/>
            <p14:sldId id="351"/>
            <p14:sldId id="353"/>
            <p14:sldId id="352"/>
            <p14:sldId id="354"/>
            <p14:sldId id="355"/>
            <p14:sldId id="349"/>
            <p14:sldId id="362"/>
          </p14:sldIdLst>
        </p14:section>
        <p14:section name="Part 1" id="{6D93F3E2-9D92-4089-873E-FCFC74491122}">
          <p14:sldIdLst>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516"/>
          </p14:sldIdLst>
        </p14:section>
        <p14:section name="Part 2" id="{4D3D017A-CECE-4276-BFD5-BD4CA254404D}">
          <p14:sldIdLst>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517"/>
            <p14:sldId id="459"/>
            <p14:sldId id="460"/>
            <p14:sldId id="461"/>
            <p14:sldId id="462"/>
            <p14:sldId id="463"/>
            <p14:sldId id="464"/>
            <p14:sldId id="465"/>
            <p14:sldId id="466"/>
            <p14:sldId id="467"/>
            <p14:sldId id="468"/>
            <p14:sldId id="469"/>
          </p14:sldIdLst>
        </p14:section>
        <p14:section name="Part 3" id="{AFD65A7F-2AC8-498E-B974-A553096DCBC5}">
          <p14:sldIdLst>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518"/>
            <p14:sldId id="497"/>
            <p14:sldId id="519"/>
            <p14:sldId id="498"/>
            <p14:sldId id="499"/>
            <p14:sldId id="500"/>
            <p14:sldId id="501"/>
            <p14:sldId id="502"/>
            <p14:sldId id="503"/>
            <p14:sldId id="504"/>
            <p14:sldId id="505"/>
            <p14:sldId id="506"/>
            <p14:sldId id="507"/>
            <p14:sldId id="508"/>
            <p14:sldId id="509"/>
            <p14:sldId id="510"/>
            <p14:sldId id="511"/>
            <p14:sldId id="512"/>
            <p14:sldId id="513"/>
            <p14:sldId id="514"/>
            <p14:sldId id="520"/>
            <p14:sldId id="515"/>
          </p14:sldIdLst>
        </p14:section>
        <p14:section name="Closing" id="{5089B3C9-8599-4429-B9DB-D49DF579DDF1}">
          <p14:sldIdLst>
            <p14:sldId id="523"/>
            <p14:sldId id="524"/>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son, Stephanie" initials="JS" lastIdx="8" clrIdx="0">
    <p:extLst>
      <p:ext uri="{19B8F6BF-5375-455C-9EA6-DF929625EA0E}">
        <p15:presenceInfo xmlns:p15="http://schemas.microsoft.com/office/powerpoint/2012/main" userId="S::sjackson@air.org::41507284-d238-4789-82df-dc9a05d895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CEA2"/>
    <a:srgbClr val="664F57"/>
    <a:srgbClr val="6D545D"/>
    <a:srgbClr val="3E945B"/>
    <a:srgbClr val="C4E6CF"/>
    <a:srgbClr val="119DA4"/>
    <a:srgbClr val="F7F8E2"/>
    <a:srgbClr val="C95331"/>
    <a:srgbClr val="D05633"/>
    <a:srgbClr val="3D91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8" autoAdjust="0"/>
    <p:restoredTop sz="86458" autoAdjust="0"/>
  </p:normalViewPr>
  <p:slideViewPr>
    <p:cSldViewPr snapToGrid="0">
      <p:cViewPr varScale="1">
        <p:scale>
          <a:sx n="77" d="100"/>
          <a:sy n="77" d="100"/>
        </p:scale>
        <p:origin x="1206" y="90"/>
      </p:cViewPr>
      <p:guideLst>
        <p:guide orient="horz" pos="2160"/>
        <p:guide pos="2880"/>
      </p:guideLst>
    </p:cSldViewPr>
  </p:slideViewPr>
  <p:outlineViewPr>
    <p:cViewPr>
      <p:scale>
        <a:sx n="33" d="100"/>
        <a:sy n="33" d="100"/>
      </p:scale>
      <p:origin x="0" y="-90672"/>
    </p:cViewPr>
  </p:outlineViewPr>
  <p:notesTextViewPr>
    <p:cViewPr>
      <p:scale>
        <a:sx n="400" d="100"/>
        <a:sy n="400" d="100"/>
      </p:scale>
      <p:origin x="0" y="0"/>
    </p:cViewPr>
  </p:notesTextViewPr>
  <p:sorterViewPr>
    <p:cViewPr varScale="1">
      <p:scale>
        <a:sx n="100" d="100"/>
        <a:sy n="100" d="100"/>
      </p:scale>
      <p:origin x="0" y="0"/>
    </p:cViewPr>
  </p:sorterViewPr>
  <p:notesViewPr>
    <p:cSldViewPr snapToGrid="0">
      <p:cViewPr varScale="1">
        <p:scale>
          <a:sx n="87" d="100"/>
          <a:sy n="87" d="100"/>
        </p:scale>
        <p:origin x="3765" y="5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handoutMaster" Target="handoutMasters/handoutMaster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notesMaster" Target="notesMasters/notesMaster1.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072E78-4679-46BA-8B8D-2E058102682C}"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84766A2B-39C7-4927-8BB9-3A0EF6C7B023}">
      <dgm:prSet phldrT="[Text]" custT="1"/>
      <dgm:spPr/>
      <dgm:t>
        <a:bodyPr/>
        <a:lstStyle/>
        <a:p>
          <a:r>
            <a:rPr lang="en-US" sz="2400" dirty="0">
              <a:solidFill>
                <a:schemeClr val="bg1"/>
              </a:solidFill>
            </a:rPr>
            <a:t>1.</a:t>
          </a:r>
        </a:p>
      </dgm:t>
    </dgm:pt>
    <dgm:pt modelId="{6CF8B4F2-7F37-4580-8B95-740BF049DB80}" type="parTrans" cxnId="{DC3335EC-085B-460B-ABEF-4015BE571319}">
      <dgm:prSet/>
      <dgm:spPr/>
      <dgm:t>
        <a:bodyPr/>
        <a:lstStyle/>
        <a:p>
          <a:endParaRPr lang="en-US"/>
        </a:p>
      </dgm:t>
    </dgm:pt>
    <dgm:pt modelId="{5925D14C-CB47-437F-9C60-D8DBC8037BA8}" type="sibTrans" cxnId="{DC3335EC-085B-460B-ABEF-4015BE571319}">
      <dgm:prSet/>
      <dgm:spPr/>
      <dgm:t>
        <a:bodyPr/>
        <a:lstStyle/>
        <a:p>
          <a:endParaRPr lang="en-US"/>
        </a:p>
      </dgm:t>
    </dgm:pt>
    <dgm:pt modelId="{BDACE609-4C68-487B-AD5E-37A09A36B467}">
      <dgm:prSet phldrT="[Text]" custT="1"/>
      <dgm:spPr/>
      <dgm:t>
        <a:bodyPr/>
        <a:lstStyle/>
        <a:p>
          <a:r>
            <a:rPr lang="en-US" sz="1800" dirty="0"/>
            <a:t>Intro to Reading and DBI</a:t>
          </a:r>
        </a:p>
      </dgm:t>
    </dgm:pt>
    <dgm:pt modelId="{3DD8B879-E4D7-4917-B50C-39D6E006953E}" type="parTrans" cxnId="{F814A32C-3915-44BF-9524-A051C6D22D43}">
      <dgm:prSet/>
      <dgm:spPr/>
      <dgm:t>
        <a:bodyPr/>
        <a:lstStyle/>
        <a:p>
          <a:endParaRPr lang="en-US"/>
        </a:p>
      </dgm:t>
    </dgm:pt>
    <dgm:pt modelId="{078480C7-E01F-40F9-811A-F8FC42BCB9DB}" type="sibTrans" cxnId="{F814A32C-3915-44BF-9524-A051C6D22D43}">
      <dgm:prSet/>
      <dgm:spPr/>
      <dgm:t>
        <a:bodyPr/>
        <a:lstStyle/>
        <a:p>
          <a:endParaRPr lang="en-US"/>
        </a:p>
      </dgm:t>
    </dgm:pt>
    <dgm:pt modelId="{ED67D907-A284-461F-A932-B37ED52EA396}">
      <dgm:prSet phldrT="[Text]" custT="1"/>
      <dgm:spPr/>
      <dgm:t>
        <a:bodyPr/>
        <a:lstStyle/>
        <a:p>
          <a:r>
            <a:rPr lang="en-US" sz="2400" dirty="0">
              <a:solidFill>
                <a:schemeClr val="bg1"/>
              </a:solidFill>
            </a:rPr>
            <a:t>2.</a:t>
          </a:r>
        </a:p>
      </dgm:t>
    </dgm:pt>
    <dgm:pt modelId="{85EF2076-BCA8-499F-831D-1F26A43AD593}" type="parTrans" cxnId="{B8F013D3-04CC-41E6-8522-F693C6377514}">
      <dgm:prSet/>
      <dgm:spPr/>
      <dgm:t>
        <a:bodyPr/>
        <a:lstStyle/>
        <a:p>
          <a:endParaRPr lang="en-US"/>
        </a:p>
      </dgm:t>
    </dgm:pt>
    <dgm:pt modelId="{33413550-E685-4E71-959A-4EC9FE49FFA4}" type="sibTrans" cxnId="{B8F013D3-04CC-41E6-8522-F693C6377514}">
      <dgm:prSet/>
      <dgm:spPr/>
      <dgm:t>
        <a:bodyPr/>
        <a:lstStyle/>
        <a:p>
          <a:endParaRPr lang="en-US"/>
        </a:p>
      </dgm:t>
    </dgm:pt>
    <dgm:pt modelId="{A3954B2E-0783-4497-B9FA-EE6FBBD92C65}">
      <dgm:prSet phldrT="[Text]" custT="1"/>
      <dgm:spPr/>
      <dgm:t>
        <a:bodyPr/>
        <a:lstStyle/>
        <a:p>
          <a:r>
            <a:rPr lang="en-US" sz="1800" dirty="0"/>
            <a:t>Big Ideas in Reading</a:t>
          </a:r>
        </a:p>
      </dgm:t>
    </dgm:pt>
    <dgm:pt modelId="{F14A47D8-3B84-4731-ABD6-475FDF41AFF3}" type="parTrans" cxnId="{D4A226BE-4D7E-4CE2-A6ED-61656040005A}">
      <dgm:prSet/>
      <dgm:spPr/>
      <dgm:t>
        <a:bodyPr/>
        <a:lstStyle/>
        <a:p>
          <a:endParaRPr lang="en-US"/>
        </a:p>
      </dgm:t>
    </dgm:pt>
    <dgm:pt modelId="{A49D21D6-57D8-4936-A0D9-060FEF30FD0C}" type="sibTrans" cxnId="{D4A226BE-4D7E-4CE2-A6ED-61656040005A}">
      <dgm:prSet/>
      <dgm:spPr/>
      <dgm:t>
        <a:bodyPr/>
        <a:lstStyle/>
        <a:p>
          <a:endParaRPr lang="en-US"/>
        </a:p>
      </dgm:t>
    </dgm:pt>
    <dgm:pt modelId="{D4EE7830-ACC2-41E8-903D-BC5103514219}">
      <dgm:prSet phldrT="[Text]" custT="1"/>
      <dgm:spPr/>
      <dgm:t>
        <a:bodyPr/>
        <a:lstStyle/>
        <a:p>
          <a:r>
            <a:rPr lang="en-US" sz="2400" dirty="0">
              <a:solidFill>
                <a:schemeClr val="bg1"/>
              </a:solidFill>
            </a:rPr>
            <a:t>3.</a:t>
          </a:r>
        </a:p>
      </dgm:t>
    </dgm:pt>
    <dgm:pt modelId="{3D20C0B3-ADB4-4CF3-B40D-49B8B34B9009}" type="parTrans" cxnId="{4660FF36-40BE-495C-AA7C-3A912452CAF0}">
      <dgm:prSet/>
      <dgm:spPr/>
      <dgm:t>
        <a:bodyPr/>
        <a:lstStyle/>
        <a:p>
          <a:endParaRPr lang="en-US"/>
        </a:p>
      </dgm:t>
    </dgm:pt>
    <dgm:pt modelId="{A5F8D2C1-E0DB-4155-810A-444C7446E09E}" type="sibTrans" cxnId="{4660FF36-40BE-495C-AA7C-3A912452CAF0}">
      <dgm:prSet/>
      <dgm:spPr/>
      <dgm:t>
        <a:bodyPr/>
        <a:lstStyle/>
        <a:p>
          <a:endParaRPr lang="en-US"/>
        </a:p>
      </dgm:t>
    </dgm:pt>
    <dgm:pt modelId="{010F894A-F61D-4B80-B92E-164CA90C4E27}">
      <dgm:prSet phldrT="[Text]" custT="1"/>
      <dgm:spPr/>
      <dgm:t>
        <a:bodyPr/>
        <a:lstStyle/>
        <a:p>
          <a:r>
            <a:rPr lang="en-US" sz="2400" dirty="0">
              <a:solidFill>
                <a:schemeClr val="bg1"/>
              </a:solidFill>
            </a:rPr>
            <a:t>4.</a:t>
          </a:r>
        </a:p>
      </dgm:t>
    </dgm:pt>
    <dgm:pt modelId="{A0FA6583-5D95-43F9-858E-1ADE90B2BA1B}" type="parTrans" cxnId="{0D9A698D-53D3-4568-B1B0-1203CE1C95BA}">
      <dgm:prSet/>
      <dgm:spPr/>
      <dgm:t>
        <a:bodyPr/>
        <a:lstStyle/>
        <a:p>
          <a:endParaRPr lang="en-US"/>
        </a:p>
      </dgm:t>
    </dgm:pt>
    <dgm:pt modelId="{3AC14F02-67CC-49CA-9664-B63DC2AB3A42}" type="sibTrans" cxnId="{0D9A698D-53D3-4568-B1B0-1203CE1C95BA}">
      <dgm:prSet/>
      <dgm:spPr/>
      <dgm:t>
        <a:bodyPr/>
        <a:lstStyle/>
        <a:p>
          <a:endParaRPr lang="en-US"/>
        </a:p>
      </dgm:t>
    </dgm:pt>
    <dgm:pt modelId="{0998133E-F5C1-4DD0-9735-C6600DD05130}">
      <dgm:prSet phldrT="[Text]" custT="1"/>
      <dgm:spPr/>
      <dgm:t>
        <a:bodyPr/>
        <a:lstStyle/>
        <a:p>
          <a:r>
            <a:rPr lang="en-US" sz="1800" dirty="0"/>
            <a:t>Intervention Programs in Reading</a:t>
          </a:r>
        </a:p>
      </dgm:t>
    </dgm:pt>
    <dgm:pt modelId="{389426A6-0BB0-4F16-B3B9-EFB54F244DE9}" type="parTrans" cxnId="{247C7DC4-1DA2-44A1-8B38-97906149F8FD}">
      <dgm:prSet/>
      <dgm:spPr/>
      <dgm:t>
        <a:bodyPr/>
        <a:lstStyle/>
        <a:p>
          <a:endParaRPr lang="en-US"/>
        </a:p>
      </dgm:t>
    </dgm:pt>
    <dgm:pt modelId="{AF465582-1E09-4738-8BD0-165D6CE98BD6}" type="sibTrans" cxnId="{247C7DC4-1DA2-44A1-8B38-97906149F8FD}">
      <dgm:prSet/>
      <dgm:spPr/>
      <dgm:t>
        <a:bodyPr/>
        <a:lstStyle/>
        <a:p>
          <a:endParaRPr lang="en-US"/>
        </a:p>
      </dgm:t>
    </dgm:pt>
    <dgm:pt modelId="{6E448C2A-857A-4C24-945C-77712F54D43F}">
      <dgm:prSet phldrT="[Text]" custT="1"/>
      <dgm:spPr/>
      <dgm:t>
        <a:bodyPr/>
        <a:lstStyle/>
        <a:p>
          <a:r>
            <a:rPr lang="en-US" sz="2400" dirty="0">
              <a:solidFill>
                <a:schemeClr val="bg1"/>
              </a:solidFill>
            </a:rPr>
            <a:t>5. </a:t>
          </a:r>
        </a:p>
      </dgm:t>
    </dgm:pt>
    <dgm:pt modelId="{703EA3B3-E08D-4895-A922-2BE493AAB1CE}" type="parTrans" cxnId="{9B5C43CE-8995-444E-9D05-BCA35B637C3F}">
      <dgm:prSet/>
      <dgm:spPr/>
      <dgm:t>
        <a:bodyPr/>
        <a:lstStyle/>
        <a:p>
          <a:endParaRPr lang="en-US"/>
        </a:p>
      </dgm:t>
    </dgm:pt>
    <dgm:pt modelId="{E81EDA51-EAE3-438F-8BDC-88BF3F7304CB}" type="sibTrans" cxnId="{9B5C43CE-8995-444E-9D05-BCA35B637C3F}">
      <dgm:prSet/>
      <dgm:spPr/>
      <dgm:t>
        <a:bodyPr/>
        <a:lstStyle/>
        <a:p>
          <a:endParaRPr lang="en-US"/>
        </a:p>
      </dgm:t>
    </dgm:pt>
    <dgm:pt modelId="{BFAE9697-C46C-4E83-82B9-1C83D61D1440}">
      <dgm:prSet phldrT="[Text]" custT="1"/>
      <dgm:spPr/>
      <dgm:t>
        <a:bodyPr/>
        <a:lstStyle/>
        <a:p>
          <a:r>
            <a:rPr lang="en-US" sz="1800" dirty="0"/>
            <a:t>Progress Monitoring and Instructional Decision Making</a:t>
          </a:r>
        </a:p>
      </dgm:t>
    </dgm:pt>
    <dgm:pt modelId="{3ACD514F-6408-4DC8-A1E4-84185A95A184}" type="parTrans" cxnId="{3202D9CD-6DED-4BBA-BB2E-AAA16A8023C6}">
      <dgm:prSet/>
      <dgm:spPr/>
      <dgm:t>
        <a:bodyPr/>
        <a:lstStyle/>
        <a:p>
          <a:endParaRPr lang="en-US"/>
        </a:p>
      </dgm:t>
    </dgm:pt>
    <dgm:pt modelId="{690A72EC-8E2B-4A9B-AE64-69A4BB4D4EF2}" type="sibTrans" cxnId="{3202D9CD-6DED-4BBA-BB2E-AAA16A8023C6}">
      <dgm:prSet/>
      <dgm:spPr/>
      <dgm:t>
        <a:bodyPr/>
        <a:lstStyle/>
        <a:p>
          <a:endParaRPr lang="en-US"/>
        </a:p>
      </dgm:t>
    </dgm:pt>
    <dgm:pt modelId="{B9A2AAB3-5CDF-4717-AC35-F051D1003D9C}">
      <dgm:prSet phldrT="[Text]" custT="1"/>
      <dgm:spPr/>
      <dgm:t>
        <a:bodyPr/>
        <a:lstStyle/>
        <a:p>
          <a:r>
            <a:rPr lang="en-US" sz="2400" dirty="0">
              <a:solidFill>
                <a:schemeClr val="bg1"/>
              </a:solidFill>
            </a:rPr>
            <a:t>6. </a:t>
          </a:r>
        </a:p>
      </dgm:t>
    </dgm:pt>
    <dgm:pt modelId="{88F35DC6-2B36-4EF0-85BD-37C734C4C0FD}" type="parTrans" cxnId="{386DD319-19EB-4528-A760-708AA20BA321}">
      <dgm:prSet/>
      <dgm:spPr/>
      <dgm:t>
        <a:bodyPr/>
        <a:lstStyle/>
        <a:p>
          <a:endParaRPr lang="en-US"/>
        </a:p>
      </dgm:t>
    </dgm:pt>
    <dgm:pt modelId="{0243A5FE-BD31-44CB-90A4-EB6BF86CDCA6}" type="sibTrans" cxnId="{386DD319-19EB-4528-A760-708AA20BA321}">
      <dgm:prSet/>
      <dgm:spPr/>
      <dgm:t>
        <a:bodyPr/>
        <a:lstStyle/>
        <a:p>
          <a:endParaRPr lang="en-US"/>
        </a:p>
      </dgm:t>
    </dgm:pt>
    <dgm:pt modelId="{7CDDF81B-6ECE-4EB2-A03F-F5A34B5511E9}">
      <dgm:prSet phldrT="[Text]" custT="1"/>
      <dgm:spPr/>
      <dgm:t>
        <a:bodyPr/>
        <a:lstStyle/>
        <a:p>
          <a:r>
            <a:rPr lang="en-US" sz="1800" dirty="0"/>
            <a:t>Mastery Assessment</a:t>
          </a:r>
        </a:p>
      </dgm:t>
    </dgm:pt>
    <dgm:pt modelId="{4CC19BAC-F3AA-4FE2-8480-D4EBC6E8B17D}" type="parTrans" cxnId="{4D9E4E7E-A63C-42B0-8468-DEDBC820F084}">
      <dgm:prSet/>
      <dgm:spPr/>
      <dgm:t>
        <a:bodyPr/>
        <a:lstStyle/>
        <a:p>
          <a:endParaRPr lang="en-US"/>
        </a:p>
      </dgm:t>
    </dgm:pt>
    <dgm:pt modelId="{3391897A-298E-4ACA-AB25-93A1B4C7F8D5}" type="sibTrans" cxnId="{4D9E4E7E-A63C-42B0-8468-DEDBC820F084}">
      <dgm:prSet/>
      <dgm:spPr/>
      <dgm:t>
        <a:bodyPr/>
        <a:lstStyle/>
        <a:p>
          <a:endParaRPr lang="en-US"/>
        </a:p>
      </dgm:t>
    </dgm:pt>
    <dgm:pt modelId="{5D481E61-AA61-47A2-A82A-54A851BFE361}">
      <dgm:prSet phldrT="[Text]" custT="1"/>
      <dgm:spPr/>
      <dgm:t>
        <a:bodyPr/>
        <a:lstStyle/>
        <a:p>
          <a:r>
            <a:rPr lang="en-US" sz="2400" dirty="0">
              <a:solidFill>
                <a:schemeClr val="bg1"/>
              </a:solidFill>
            </a:rPr>
            <a:t>7.</a:t>
          </a:r>
        </a:p>
      </dgm:t>
    </dgm:pt>
    <dgm:pt modelId="{742A7D2B-6B3F-499E-8EED-358B0B1EA181}" type="parTrans" cxnId="{2BCD3AD4-A7A9-4950-B125-DE5E072A582F}">
      <dgm:prSet/>
      <dgm:spPr/>
      <dgm:t>
        <a:bodyPr/>
        <a:lstStyle/>
        <a:p>
          <a:endParaRPr lang="en-US"/>
        </a:p>
      </dgm:t>
    </dgm:pt>
    <dgm:pt modelId="{6F9624DB-D477-41D9-91D5-81538CE07D8B}" type="sibTrans" cxnId="{2BCD3AD4-A7A9-4950-B125-DE5E072A582F}">
      <dgm:prSet/>
      <dgm:spPr/>
      <dgm:t>
        <a:bodyPr/>
        <a:lstStyle/>
        <a:p>
          <a:endParaRPr lang="en-US"/>
        </a:p>
      </dgm:t>
    </dgm:pt>
    <dgm:pt modelId="{9C5FFDF9-716D-4F23-9762-BCBDE223F067}">
      <dgm:prSet phldrT="[Text]" custT="1"/>
      <dgm:spPr/>
      <dgm:t>
        <a:bodyPr/>
        <a:lstStyle/>
        <a:p>
          <a:r>
            <a:rPr lang="en-US" sz="1800" dirty="0"/>
            <a:t>Adapting and Intensifying Word Reading Intervention</a:t>
          </a:r>
        </a:p>
      </dgm:t>
    </dgm:pt>
    <dgm:pt modelId="{E39F806F-F5D0-4EA5-AA14-6635665F1A86}" type="parTrans" cxnId="{77A379E1-E27B-4DA9-8F74-E26BC1745E25}">
      <dgm:prSet/>
      <dgm:spPr/>
      <dgm:t>
        <a:bodyPr/>
        <a:lstStyle/>
        <a:p>
          <a:endParaRPr lang="en-US"/>
        </a:p>
      </dgm:t>
    </dgm:pt>
    <dgm:pt modelId="{AAB75FFC-9E3F-4CC5-8511-97B81CF9468C}" type="sibTrans" cxnId="{77A379E1-E27B-4DA9-8F74-E26BC1745E25}">
      <dgm:prSet/>
      <dgm:spPr/>
      <dgm:t>
        <a:bodyPr/>
        <a:lstStyle/>
        <a:p>
          <a:endParaRPr lang="en-US"/>
        </a:p>
      </dgm:t>
    </dgm:pt>
    <dgm:pt modelId="{228D5E27-38BB-4ECD-B530-D3B8585346D9}">
      <dgm:prSet phldrT="[Text]" custT="1"/>
      <dgm:spPr/>
      <dgm:t>
        <a:bodyPr/>
        <a:lstStyle/>
        <a:p>
          <a:r>
            <a:rPr lang="en-US" sz="1800" dirty="0"/>
            <a:t>Adapting and Intensifying Comprehension Intervention</a:t>
          </a:r>
        </a:p>
      </dgm:t>
    </dgm:pt>
    <dgm:pt modelId="{E79E8A41-E1C3-4F6D-A6E6-D562E25F133F}" type="parTrans" cxnId="{8469747F-2B12-482C-A32A-9832E8C827A2}">
      <dgm:prSet/>
      <dgm:spPr/>
      <dgm:t>
        <a:bodyPr/>
        <a:lstStyle/>
        <a:p>
          <a:endParaRPr lang="en-US"/>
        </a:p>
      </dgm:t>
    </dgm:pt>
    <dgm:pt modelId="{67926427-F56B-4FDA-BA07-800920992252}" type="sibTrans" cxnId="{8469747F-2B12-482C-A32A-9832E8C827A2}">
      <dgm:prSet/>
      <dgm:spPr/>
      <dgm:t>
        <a:bodyPr/>
        <a:lstStyle/>
        <a:p>
          <a:endParaRPr lang="en-US"/>
        </a:p>
      </dgm:t>
    </dgm:pt>
    <dgm:pt modelId="{6DC3C35A-6C96-4A5A-A29A-BF1C6B362ADF}" type="pres">
      <dgm:prSet presAssocID="{B3072E78-4679-46BA-8B8D-2E058102682C}" presName="Name0" presStyleCnt="0">
        <dgm:presLayoutVars>
          <dgm:dir/>
          <dgm:animLvl val="lvl"/>
          <dgm:resizeHandles val="exact"/>
        </dgm:presLayoutVars>
      </dgm:prSet>
      <dgm:spPr/>
    </dgm:pt>
    <dgm:pt modelId="{479A9A00-37A1-4FE3-8924-B780E213797F}" type="pres">
      <dgm:prSet presAssocID="{84766A2B-39C7-4927-8BB9-3A0EF6C7B023}" presName="linNode" presStyleCnt="0"/>
      <dgm:spPr/>
    </dgm:pt>
    <dgm:pt modelId="{A11203EE-7FE3-4553-B88D-40386CF29207}" type="pres">
      <dgm:prSet presAssocID="{84766A2B-39C7-4927-8BB9-3A0EF6C7B023}" presName="parTx" presStyleLbl="revTx" presStyleIdx="0" presStyleCnt="7">
        <dgm:presLayoutVars>
          <dgm:chMax val="1"/>
          <dgm:bulletEnabled val="1"/>
        </dgm:presLayoutVars>
      </dgm:prSet>
      <dgm:spPr/>
    </dgm:pt>
    <dgm:pt modelId="{E271A9CC-9ED1-4C50-9AD7-CB3C0190FE6F}" type="pres">
      <dgm:prSet presAssocID="{84766A2B-39C7-4927-8BB9-3A0EF6C7B023}" presName="bracket" presStyleLbl="parChTrans1D1" presStyleIdx="0" presStyleCnt="7"/>
      <dgm:spPr/>
    </dgm:pt>
    <dgm:pt modelId="{0D32D34D-E831-49EF-A4D7-3A9AFFBC84E8}" type="pres">
      <dgm:prSet presAssocID="{84766A2B-39C7-4927-8BB9-3A0EF6C7B023}" presName="spH" presStyleCnt="0"/>
      <dgm:spPr/>
    </dgm:pt>
    <dgm:pt modelId="{6F029AD6-8B20-4898-846D-D27DE039099A}" type="pres">
      <dgm:prSet presAssocID="{84766A2B-39C7-4927-8BB9-3A0EF6C7B023}" presName="desTx" presStyleLbl="node1" presStyleIdx="0" presStyleCnt="7" custScaleX="182838">
        <dgm:presLayoutVars>
          <dgm:bulletEnabled val="1"/>
        </dgm:presLayoutVars>
      </dgm:prSet>
      <dgm:spPr/>
    </dgm:pt>
    <dgm:pt modelId="{464F73D5-AD84-4244-8DA2-45B275113072}" type="pres">
      <dgm:prSet presAssocID="{5925D14C-CB47-437F-9C60-D8DBC8037BA8}" presName="spV" presStyleCnt="0"/>
      <dgm:spPr/>
    </dgm:pt>
    <dgm:pt modelId="{52DCB37C-779C-4FE6-9FF2-A584B2F462DB}" type="pres">
      <dgm:prSet presAssocID="{ED67D907-A284-461F-A932-B37ED52EA396}" presName="linNode" presStyleCnt="0"/>
      <dgm:spPr/>
    </dgm:pt>
    <dgm:pt modelId="{ADF09B04-21F0-40B4-8BD5-24D3EA17C729}" type="pres">
      <dgm:prSet presAssocID="{ED67D907-A284-461F-A932-B37ED52EA396}" presName="parTx" presStyleLbl="revTx" presStyleIdx="1" presStyleCnt="7">
        <dgm:presLayoutVars>
          <dgm:chMax val="1"/>
          <dgm:bulletEnabled val="1"/>
        </dgm:presLayoutVars>
      </dgm:prSet>
      <dgm:spPr/>
    </dgm:pt>
    <dgm:pt modelId="{16C7CA13-081A-4FBF-B9BD-06E80A5D53F7}" type="pres">
      <dgm:prSet presAssocID="{ED67D907-A284-461F-A932-B37ED52EA396}" presName="bracket" presStyleLbl="parChTrans1D1" presStyleIdx="1" presStyleCnt="7"/>
      <dgm:spPr/>
    </dgm:pt>
    <dgm:pt modelId="{FAC52A7A-BABF-4CC3-8957-DCF14B29BBF4}" type="pres">
      <dgm:prSet presAssocID="{ED67D907-A284-461F-A932-B37ED52EA396}" presName="spH" presStyleCnt="0"/>
      <dgm:spPr/>
    </dgm:pt>
    <dgm:pt modelId="{6169A2E5-61B8-4F01-80B5-D3CD0B774AFC}" type="pres">
      <dgm:prSet presAssocID="{ED67D907-A284-461F-A932-B37ED52EA396}" presName="desTx" presStyleLbl="node1" presStyleIdx="1" presStyleCnt="7" custScaleX="182838">
        <dgm:presLayoutVars>
          <dgm:bulletEnabled val="1"/>
        </dgm:presLayoutVars>
      </dgm:prSet>
      <dgm:spPr/>
    </dgm:pt>
    <dgm:pt modelId="{5CCDD6D9-5DB2-4F7B-8CE5-E3CC9B96B093}" type="pres">
      <dgm:prSet presAssocID="{33413550-E685-4E71-959A-4EC9FE49FFA4}" presName="spV" presStyleCnt="0"/>
      <dgm:spPr/>
    </dgm:pt>
    <dgm:pt modelId="{01159E86-BB22-4D6E-85D5-055C7D74E65E}" type="pres">
      <dgm:prSet presAssocID="{D4EE7830-ACC2-41E8-903D-BC5103514219}" presName="linNode" presStyleCnt="0"/>
      <dgm:spPr/>
    </dgm:pt>
    <dgm:pt modelId="{BC00A0B5-CB1D-41A8-A3CC-97FD07D75B15}" type="pres">
      <dgm:prSet presAssocID="{D4EE7830-ACC2-41E8-903D-BC5103514219}" presName="parTx" presStyleLbl="revTx" presStyleIdx="2" presStyleCnt="7">
        <dgm:presLayoutVars>
          <dgm:chMax val="1"/>
          <dgm:bulletEnabled val="1"/>
        </dgm:presLayoutVars>
      </dgm:prSet>
      <dgm:spPr/>
    </dgm:pt>
    <dgm:pt modelId="{0FA0C469-FADD-4F5B-B125-2B8F19BD2E89}" type="pres">
      <dgm:prSet presAssocID="{D4EE7830-ACC2-41E8-903D-BC5103514219}" presName="bracket" presStyleLbl="parChTrans1D1" presStyleIdx="2" presStyleCnt="7"/>
      <dgm:spPr/>
    </dgm:pt>
    <dgm:pt modelId="{C1396C55-C648-41D2-960F-77BDBD098699}" type="pres">
      <dgm:prSet presAssocID="{D4EE7830-ACC2-41E8-903D-BC5103514219}" presName="spH" presStyleCnt="0"/>
      <dgm:spPr/>
    </dgm:pt>
    <dgm:pt modelId="{97351E95-2096-465A-A925-8C2FAAC55995}" type="pres">
      <dgm:prSet presAssocID="{D4EE7830-ACC2-41E8-903D-BC5103514219}" presName="desTx" presStyleLbl="node1" presStyleIdx="2" presStyleCnt="7" custScaleX="182838">
        <dgm:presLayoutVars>
          <dgm:bulletEnabled val="1"/>
        </dgm:presLayoutVars>
      </dgm:prSet>
      <dgm:spPr/>
    </dgm:pt>
    <dgm:pt modelId="{40F0BB78-693D-4810-8513-F43BBB5B9446}" type="pres">
      <dgm:prSet presAssocID="{A5F8D2C1-E0DB-4155-810A-444C7446E09E}" presName="spV" presStyleCnt="0"/>
      <dgm:spPr/>
    </dgm:pt>
    <dgm:pt modelId="{CF8586A9-3919-4171-84D0-1B5A4B8984AC}" type="pres">
      <dgm:prSet presAssocID="{010F894A-F61D-4B80-B92E-164CA90C4E27}" presName="linNode" presStyleCnt="0"/>
      <dgm:spPr/>
    </dgm:pt>
    <dgm:pt modelId="{818DF39B-7EED-4A5A-83DF-60A512E5AF08}" type="pres">
      <dgm:prSet presAssocID="{010F894A-F61D-4B80-B92E-164CA90C4E27}" presName="parTx" presStyleLbl="revTx" presStyleIdx="3" presStyleCnt="7">
        <dgm:presLayoutVars>
          <dgm:chMax val="1"/>
          <dgm:bulletEnabled val="1"/>
        </dgm:presLayoutVars>
      </dgm:prSet>
      <dgm:spPr/>
    </dgm:pt>
    <dgm:pt modelId="{A3A93446-7C11-41E1-A21E-5E965CB4AFE9}" type="pres">
      <dgm:prSet presAssocID="{010F894A-F61D-4B80-B92E-164CA90C4E27}" presName="bracket" presStyleLbl="parChTrans1D1" presStyleIdx="3" presStyleCnt="7"/>
      <dgm:spPr/>
    </dgm:pt>
    <dgm:pt modelId="{4D077E31-3D32-415E-BAA7-4F827A67F521}" type="pres">
      <dgm:prSet presAssocID="{010F894A-F61D-4B80-B92E-164CA90C4E27}" presName="spH" presStyleCnt="0"/>
      <dgm:spPr/>
    </dgm:pt>
    <dgm:pt modelId="{18C68EB8-7EE1-40CC-B85E-953C9CA70DFE}" type="pres">
      <dgm:prSet presAssocID="{010F894A-F61D-4B80-B92E-164CA90C4E27}" presName="desTx" presStyleLbl="node1" presStyleIdx="3" presStyleCnt="7" custScaleX="182838">
        <dgm:presLayoutVars>
          <dgm:bulletEnabled val="1"/>
        </dgm:presLayoutVars>
      </dgm:prSet>
      <dgm:spPr/>
    </dgm:pt>
    <dgm:pt modelId="{C0ABFD4F-7779-4CC4-A7D4-2F4085CDEF8E}" type="pres">
      <dgm:prSet presAssocID="{3AC14F02-67CC-49CA-9664-B63DC2AB3A42}" presName="spV" presStyleCnt="0"/>
      <dgm:spPr/>
    </dgm:pt>
    <dgm:pt modelId="{6F89AD56-801F-40E6-8D29-AFDD1924BC8C}" type="pres">
      <dgm:prSet presAssocID="{6E448C2A-857A-4C24-945C-77712F54D43F}" presName="linNode" presStyleCnt="0"/>
      <dgm:spPr/>
    </dgm:pt>
    <dgm:pt modelId="{397A5856-18C2-4845-96AC-CBFFA856E228}" type="pres">
      <dgm:prSet presAssocID="{6E448C2A-857A-4C24-945C-77712F54D43F}" presName="parTx" presStyleLbl="revTx" presStyleIdx="4" presStyleCnt="7">
        <dgm:presLayoutVars>
          <dgm:chMax val="1"/>
          <dgm:bulletEnabled val="1"/>
        </dgm:presLayoutVars>
      </dgm:prSet>
      <dgm:spPr/>
    </dgm:pt>
    <dgm:pt modelId="{138B906B-891D-4EB8-9D9D-A6296C2E2936}" type="pres">
      <dgm:prSet presAssocID="{6E448C2A-857A-4C24-945C-77712F54D43F}" presName="bracket" presStyleLbl="parChTrans1D1" presStyleIdx="4" presStyleCnt="7"/>
      <dgm:spPr/>
    </dgm:pt>
    <dgm:pt modelId="{B5CE285E-1C81-4199-8A67-16F2BAF4125E}" type="pres">
      <dgm:prSet presAssocID="{6E448C2A-857A-4C24-945C-77712F54D43F}" presName="spH" presStyleCnt="0"/>
      <dgm:spPr/>
    </dgm:pt>
    <dgm:pt modelId="{CCA26F11-5EAE-4A83-8E41-C1947755D7F0}" type="pres">
      <dgm:prSet presAssocID="{6E448C2A-857A-4C24-945C-77712F54D43F}" presName="desTx" presStyleLbl="node1" presStyleIdx="4" presStyleCnt="7" custScaleX="182838">
        <dgm:presLayoutVars>
          <dgm:bulletEnabled val="1"/>
        </dgm:presLayoutVars>
      </dgm:prSet>
      <dgm:spPr/>
    </dgm:pt>
    <dgm:pt modelId="{0BE0A0CC-2041-4130-841F-901D326EA656}" type="pres">
      <dgm:prSet presAssocID="{E81EDA51-EAE3-438F-8BDC-88BF3F7304CB}" presName="spV" presStyleCnt="0"/>
      <dgm:spPr/>
    </dgm:pt>
    <dgm:pt modelId="{BDA8115A-1ECF-4FFF-B571-0E2BBCD2AC3D}" type="pres">
      <dgm:prSet presAssocID="{B9A2AAB3-5CDF-4717-AC35-F051D1003D9C}" presName="linNode" presStyleCnt="0"/>
      <dgm:spPr/>
    </dgm:pt>
    <dgm:pt modelId="{071F4BBC-F96D-4E2A-A317-563E59D18AE6}" type="pres">
      <dgm:prSet presAssocID="{B9A2AAB3-5CDF-4717-AC35-F051D1003D9C}" presName="parTx" presStyleLbl="revTx" presStyleIdx="5" presStyleCnt="7">
        <dgm:presLayoutVars>
          <dgm:chMax val="1"/>
          <dgm:bulletEnabled val="1"/>
        </dgm:presLayoutVars>
      </dgm:prSet>
      <dgm:spPr/>
    </dgm:pt>
    <dgm:pt modelId="{9B5F6EAD-E3CD-4C40-AFB4-5721239ECBDA}" type="pres">
      <dgm:prSet presAssocID="{B9A2AAB3-5CDF-4717-AC35-F051D1003D9C}" presName="bracket" presStyleLbl="parChTrans1D1" presStyleIdx="5" presStyleCnt="7"/>
      <dgm:spPr/>
    </dgm:pt>
    <dgm:pt modelId="{2E6C0B27-F119-4727-95E6-2842B3B98D26}" type="pres">
      <dgm:prSet presAssocID="{B9A2AAB3-5CDF-4717-AC35-F051D1003D9C}" presName="spH" presStyleCnt="0"/>
      <dgm:spPr/>
    </dgm:pt>
    <dgm:pt modelId="{E953F630-3A4E-4A8F-AD8F-D42C89B36448}" type="pres">
      <dgm:prSet presAssocID="{B9A2AAB3-5CDF-4717-AC35-F051D1003D9C}" presName="desTx" presStyleLbl="node1" presStyleIdx="5" presStyleCnt="7" custScaleX="182838">
        <dgm:presLayoutVars>
          <dgm:bulletEnabled val="1"/>
        </dgm:presLayoutVars>
      </dgm:prSet>
      <dgm:spPr/>
    </dgm:pt>
    <dgm:pt modelId="{42A6F15F-7F43-4110-AF94-3D57BAD8276A}" type="pres">
      <dgm:prSet presAssocID="{0243A5FE-BD31-44CB-90A4-EB6BF86CDCA6}" presName="spV" presStyleCnt="0"/>
      <dgm:spPr/>
    </dgm:pt>
    <dgm:pt modelId="{F796E6A6-2BDF-443A-B0BD-9EB39B251B35}" type="pres">
      <dgm:prSet presAssocID="{5D481E61-AA61-47A2-A82A-54A851BFE361}" presName="linNode" presStyleCnt="0"/>
      <dgm:spPr/>
    </dgm:pt>
    <dgm:pt modelId="{2C561ACB-D130-4294-A3D8-ED5166D90E72}" type="pres">
      <dgm:prSet presAssocID="{5D481E61-AA61-47A2-A82A-54A851BFE361}" presName="parTx" presStyleLbl="revTx" presStyleIdx="6" presStyleCnt="7">
        <dgm:presLayoutVars>
          <dgm:chMax val="1"/>
          <dgm:bulletEnabled val="1"/>
        </dgm:presLayoutVars>
      </dgm:prSet>
      <dgm:spPr/>
    </dgm:pt>
    <dgm:pt modelId="{CDC5B482-FB5C-4FD7-8045-A1244F0DE794}" type="pres">
      <dgm:prSet presAssocID="{5D481E61-AA61-47A2-A82A-54A851BFE361}" presName="bracket" presStyleLbl="parChTrans1D1" presStyleIdx="6" presStyleCnt="7"/>
      <dgm:spPr/>
    </dgm:pt>
    <dgm:pt modelId="{C4479279-D948-4866-98B8-AFB98111B41E}" type="pres">
      <dgm:prSet presAssocID="{5D481E61-AA61-47A2-A82A-54A851BFE361}" presName="spH" presStyleCnt="0"/>
      <dgm:spPr/>
    </dgm:pt>
    <dgm:pt modelId="{98E5C7E1-8B32-4B81-B748-DF2D8F285BE3}" type="pres">
      <dgm:prSet presAssocID="{5D481E61-AA61-47A2-A82A-54A851BFE361}" presName="desTx" presStyleLbl="node1" presStyleIdx="6" presStyleCnt="7" custScaleX="182838">
        <dgm:presLayoutVars>
          <dgm:bulletEnabled val="1"/>
        </dgm:presLayoutVars>
      </dgm:prSet>
      <dgm:spPr/>
    </dgm:pt>
  </dgm:ptLst>
  <dgm:cxnLst>
    <dgm:cxn modelId="{546CBF14-0C00-4DA1-B11D-6D94E86F28FB}" type="presOf" srcId="{010F894A-F61D-4B80-B92E-164CA90C4E27}" destId="{818DF39B-7EED-4A5A-83DF-60A512E5AF08}" srcOrd="0" destOrd="0" presId="urn:diagrams.loki3.com/BracketList"/>
    <dgm:cxn modelId="{4A00C915-3B5C-4DB5-B135-050DC0DC5227}" type="presOf" srcId="{6E448C2A-857A-4C24-945C-77712F54D43F}" destId="{397A5856-18C2-4845-96AC-CBFFA856E228}" srcOrd="0" destOrd="0" presId="urn:diagrams.loki3.com/BracketList"/>
    <dgm:cxn modelId="{386DD319-19EB-4528-A760-708AA20BA321}" srcId="{B3072E78-4679-46BA-8B8D-2E058102682C}" destId="{B9A2AAB3-5CDF-4717-AC35-F051D1003D9C}" srcOrd="5" destOrd="0" parTransId="{88F35DC6-2B36-4EF0-85BD-37C734C4C0FD}" sibTransId="{0243A5FE-BD31-44CB-90A4-EB6BF86CDCA6}"/>
    <dgm:cxn modelId="{F814A32C-3915-44BF-9524-A051C6D22D43}" srcId="{84766A2B-39C7-4927-8BB9-3A0EF6C7B023}" destId="{BDACE609-4C68-487B-AD5E-37A09A36B467}" srcOrd="0" destOrd="0" parTransId="{3DD8B879-E4D7-4917-B50C-39D6E006953E}" sibTransId="{078480C7-E01F-40F9-811A-F8FC42BCB9DB}"/>
    <dgm:cxn modelId="{4660FF36-40BE-495C-AA7C-3A912452CAF0}" srcId="{B3072E78-4679-46BA-8B8D-2E058102682C}" destId="{D4EE7830-ACC2-41E8-903D-BC5103514219}" srcOrd="2" destOrd="0" parTransId="{3D20C0B3-ADB4-4CF3-B40D-49B8B34B9009}" sibTransId="{A5F8D2C1-E0DB-4155-810A-444C7446E09E}"/>
    <dgm:cxn modelId="{069D583D-203C-4581-8924-A22AFF8B83EF}" type="presOf" srcId="{BFAE9697-C46C-4E83-82B9-1C83D61D1440}" destId="{18C68EB8-7EE1-40CC-B85E-953C9CA70DFE}" srcOrd="0" destOrd="0" presId="urn:diagrams.loki3.com/BracketList"/>
    <dgm:cxn modelId="{69F38A68-67BB-436C-9C3D-96F774F42900}" type="presOf" srcId="{BDACE609-4C68-487B-AD5E-37A09A36B467}" destId="{6F029AD6-8B20-4898-846D-D27DE039099A}" srcOrd="0" destOrd="0" presId="urn:diagrams.loki3.com/BracketList"/>
    <dgm:cxn modelId="{0085236A-3247-487D-8A62-C344342D07B1}" type="presOf" srcId="{A3954B2E-0783-4497-B9FA-EE6FBBD92C65}" destId="{6169A2E5-61B8-4F01-80B5-D3CD0B774AFC}" srcOrd="0" destOrd="0" presId="urn:diagrams.loki3.com/BracketList"/>
    <dgm:cxn modelId="{D850E474-879B-4DEF-BB9F-9DD836A33618}" type="presOf" srcId="{9C5FFDF9-716D-4F23-9762-BCBDE223F067}" destId="{E953F630-3A4E-4A8F-AD8F-D42C89B36448}" srcOrd="0" destOrd="0" presId="urn:diagrams.loki3.com/BracketList"/>
    <dgm:cxn modelId="{4D9E4E7E-A63C-42B0-8468-DEDBC820F084}" srcId="{6E448C2A-857A-4C24-945C-77712F54D43F}" destId="{7CDDF81B-6ECE-4EB2-A03F-F5A34B5511E9}" srcOrd="0" destOrd="0" parTransId="{4CC19BAC-F3AA-4FE2-8480-D4EBC6E8B17D}" sibTransId="{3391897A-298E-4ACA-AB25-93A1B4C7F8D5}"/>
    <dgm:cxn modelId="{8469747F-2B12-482C-A32A-9832E8C827A2}" srcId="{5D481E61-AA61-47A2-A82A-54A851BFE361}" destId="{228D5E27-38BB-4ECD-B530-D3B8585346D9}" srcOrd="0" destOrd="0" parTransId="{E79E8A41-E1C3-4F6D-A6E6-D562E25F133F}" sibTransId="{67926427-F56B-4FDA-BA07-800920992252}"/>
    <dgm:cxn modelId="{E690C488-A583-4F08-9481-1628220449D9}" type="presOf" srcId="{0998133E-F5C1-4DD0-9735-C6600DD05130}" destId="{97351E95-2096-465A-A925-8C2FAAC55995}" srcOrd="0" destOrd="0" presId="urn:diagrams.loki3.com/BracketList"/>
    <dgm:cxn modelId="{6E42FF88-BF5D-4D15-A989-5294C46E14D5}" type="presOf" srcId="{7CDDF81B-6ECE-4EB2-A03F-F5A34B5511E9}" destId="{CCA26F11-5EAE-4A83-8E41-C1947755D7F0}" srcOrd="0" destOrd="0" presId="urn:diagrams.loki3.com/BracketList"/>
    <dgm:cxn modelId="{0D9A698D-53D3-4568-B1B0-1203CE1C95BA}" srcId="{B3072E78-4679-46BA-8B8D-2E058102682C}" destId="{010F894A-F61D-4B80-B92E-164CA90C4E27}" srcOrd="3" destOrd="0" parTransId="{A0FA6583-5D95-43F9-858E-1ADE90B2BA1B}" sibTransId="{3AC14F02-67CC-49CA-9664-B63DC2AB3A42}"/>
    <dgm:cxn modelId="{D6C1BF97-201E-4603-98F0-843AD6DBCBD9}" type="presOf" srcId="{228D5E27-38BB-4ECD-B530-D3B8585346D9}" destId="{98E5C7E1-8B32-4B81-B748-DF2D8F285BE3}" srcOrd="0" destOrd="0" presId="urn:diagrams.loki3.com/BracketList"/>
    <dgm:cxn modelId="{48AFF7A3-9E11-4199-AE4B-6F4EAFA4DD9C}" type="presOf" srcId="{D4EE7830-ACC2-41E8-903D-BC5103514219}" destId="{BC00A0B5-CB1D-41A8-A3CC-97FD07D75B15}" srcOrd="0" destOrd="0" presId="urn:diagrams.loki3.com/BracketList"/>
    <dgm:cxn modelId="{FB813CAA-EF15-47A1-9DA3-F04C295CA8DB}" type="presOf" srcId="{5D481E61-AA61-47A2-A82A-54A851BFE361}" destId="{2C561ACB-D130-4294-A3D8-ED5166D90E72}" srcOrd="0" destOrd="0" presId="urn:diagrams.loki3.com/BracketList"/>
    <dgm:cxn modelId="{551D95B2-77B9-4548-AF84-88DCAC1A3C10}" type="presOf" srcId="{B9A2AAB3-5CDF-4717-AC35-F051D1003D9C}" destId="{071F4BBC-F96D-4E2A-A317-563E59D18AE6}" srcOrd="0" destOrd="0" presId="urn:diagrams.loki3.com/BracketList"/>
    <dgm:cxn modelId="{70A7DFBD-0A01-4DAA-8673-4B69BFBB6CBF}" type="presOf" srcId="{84766A2B-39C7-4927-8BB9-3A0EF6C7B023}" destId="{A11203EE-7FE3-4553-B88D-40386CF29207}" srcOrd="0" destOrd="0" presId="urn:diagrams.loki3.com/BracketList"/>
    <dgm:cxn modelId="{D4A226BE-4D7E-4CE2-A6ED-61656040005A}" srcId="{ED67D907-A284-461F-A932-B37ED52EA396}" destId="{A3954B2E-0783-4497-B9FA-EE6FBBD92C65}" srcOrd="0" destOrd="0" parTransId="{F14A47D8-3B84-4731-ABD6-475FDF41AFF3}" sibTransId="{A49D21D6-57D8-4936-A0D9-060FEF30FD0C}"/>
    <dgm:cxn modelId="{247C7DC4-1DA2-44A1-8B38-97906149F8FD}" srcId="{D4EE7830-ACC2-41E8-903D-BC5103514219}" destId="{0998133E-F5C1-4DD0-9735-C6600DD05130}" srcOrd="0" destOrd="0" parTransId="{389426A6-0BB0-4F16-B3B9-EFB54F244DE9}" sibTransId="{AF465582-1E09-4738-8BD0-165D6CE98BD6}"/>
    <dgm:cxn modelId="{9F9348CD-12A6-4F63-BBC6-1740428B144F}" type="presOf" srcId="{ED67D907-A284-461F-A932-B37ED52EA396}" destId="{ADF09B04-21F0-40B4-8BD5-24D3EA17C729}" srcOrd="0" destOrd="0" presId="urn:diagrams.loki3.com/BracketList"/>
    <dgm:cxn modelId="{3202D9CD-6DED-4BBA-BB2E-AAA16A8023C6}" srcId="{010F894A-F61D-4B80-B92E-164CA90C4E27}" destId="{BFAE9697-C46C-4E83-82B9-1C83D61D1440}" srcOrd="0" destOrd="0" parTransId="{3ACD514F-6408-4DC8-A1E4-84185A95A184}" sibTransId="{690A72EC-8E2B-4A9B-AE64-69A4BB4D4EF2}"/>
    <dgm:cxn modelId="{9B5C43CE-8995-444E-9D05-BCA35B637C3F}" srcId="{B3072E78-4679-46BA-8B8D-2E058102682C}" destId="{6E448C2A-857A-4C24-945C-77712F54D43F}" srcOrd="4" destOrd="0" parTransId="{703EA3B3-E08D-4895-A922-2BE493AAB1CE}" sibTransId="{E81EDA51-EAE3-438F-8BDC-88BF3F7304CB}"/>
    <dgm:cxn modelId="{B8F013D3-04CC-41E6-8522-F693C6377514}" srcId="{B3072E78-4679-46BA-8B8D-2E058102682C}" destId="{ED67D907-A284-461F-A932-B37ED52EA396}" srcOrd="1" destOrd="0" parTransId="{85EF2076-BCA8-499F-831D-1F26A43AD593}" sibTransId="{33413550-E685-4E71-959A-4EC9FE49FFA4}"/>
    <dgm:cxn modelId="{2BCD3AD4-A7A9-4950-B125-DE5E072A582F}" srcId="{B3072E78-4679-46BA-8B8D-2E058102682C}" destId="{5D481E61-AA61-47A2-A82A-54A851BFE361}" srcOrd="6" destOrd="0" parTransId="{742A7D2B-6B3F-499E-8EED-358B0B1EA181}" sibTransId="{6F9624DB-D477-41D9-91D5-81538CE07D8B}"/>
    <dgm:cxn modelId="{77A379E1-E27B-4DA9-8F74-E26BC1745E25}" srcId="{B9A2AAB3-5CDF-4717-AC35-F051D1003D9C}" destId="{9C5FFDF9-716D-4F23-9762-BCBDE223F067}" srcOrd="0" destOrd="0" parTransId="{E39F806F-F5D0-4EA5-AA14-6635665F1A86}" sibTransId="{AAB75FFC-9E3F-4CC5-8511-97B81CF9468C}"/>
    <dgm:cxn modelId="{D96D6EE7-80C7-4DBA-9CDC-7C055FC03050}" type="presOf" srcId="{B3072E78-4679-46BA-8B8D-2E058102682C}" destId="{6DC3C35A-6C96-4A5A-A29A-BF1C6B362ADF}" srcOrd="0" destOrd="0" presId="urn:diagrams.loki3.com/BracketList"/>
    <dgm:cxn modelId="{DC3335EC-085B-460B-ABEF-4015BE571319}" srcId="{B3072E78-4679-46BA-8B8D-2E058102682C}" destId="{84766A2B-39C7-4927-8BB9-3A0EF6C7B023}" srcOrd="0" destOrd="0" parTransId="{6CF8B4F2-7F37-4580-8B95-740BF049DB80}" sibTransId="{5925D14C-CB47-437F-9C60-D8DBC8037BA8}"/>
    <dgm:cxn modelId="{D71CB65E-679E-471C-B4D5-967F6BF91FDC}" type="presParOf" srcId="{6DC3C35A-6C96-4A5A-A29A-BF1C6B362ADF}" destId="{479A9A00-37A1-4FE3-8924-B780E213797F}" srcOrd="0" destOrd="0" presId="urn:diagrams.loki3.com/BracketList"/>
    <dgm:cxn modelId="{015FEBCD-D679-4080-BF19-8F7D4A0DB19A}" type="presParOf" srcId="{479A9A00-37A1-4FE3-8924-B780E213797F}" destId="{A11203EE-7FE3-4553-B88D-40386CF29207}" srcOrd="0" destOrd="0" presId="urn:diagrams.loki3.com/BracketList"/>
    <dgm:cxn modelId="{819B0C84-7936-46E0-BF47-4771AE781F45}" type="presParOf" srcId="{479A9A00-37A1-4FE3-8924-B780E213797F}" destId="{E271A9CC-9ED1-4C50-9AD7-CB3C0190FE6F}" srcOrd="1" destOrd="0" presId="urn:diagrams.loki3.com/BracketList"/>
    <dgm:cxn modelId="{BBD5997C-735F-4C6E-8CBB-4BA130E46418}" type="presParOf" srcId="{479A9A00-37A1-4FE3-8924-B780E213797F}" destId="{0D32D34D-E831-49EF-A4D7-3A9AFFBC84E8}" srcOrd="2" destOrd="0" presId="urn:diagrams.loki3.com/BracketList"/>
    <dgm:cxn modelId="{10304009-3087-4758-BE38-38493FD4E57F}" type="presParOf" srcId="{479A9A00-37A1-4FE3-8924-B780E213797F}" destId="{6F029AD6-8B20-4898-846D-D27DE039099A}" srcOrd="3" destOrd="0" presId="urn:diagrams.loki3.com/BracketList"/>
    <dgm:cxn modelId="{40D3A458-4CF8-40DC-891B-62E1A8048C47}" type="presParOf" srcId="{6DC3C35A-6C96-4A5A-A29A-BF1C6B362ADF}" destId="{464F73D5-AD84-4244-8DA2-45B275113072}" srcOrd="1" destOrd="0" presId="urn:diagrams.loki3.com/BracketList"/>
    <dgm:cxn modelId="{62DE037B-826C-4F30-9644-ADFFECF0916F}" type="presParOf" srcId="{6DC3C35A-6C96-4A5A-A29A-BF1C6B362ADF}" destId="{52DCB37C-779C-4FE6-9FF2-A584B2F462DB}" srcOrd="2" destOrd="0" presId="urn:diagrams.loki3.com/BracketList"/>
    <dgm:cxn modelId="{F18EF71F-BED8-4396-8BBF-FE0ABCBC22EB}" type="presParOf" srcId="{52DCB37C-779C-4FE6-9FF2-A584B2F462DB}" destId="{ADF09B04-21F0-40B4-8BD5-24D3EA17C729}" srcOrd="0" destOrd="0" presId="urn:diagrams.loki3.com/BracketList"/>
    <dgm:cxn modelId="{A01238E1-F63E-4BEB-BFE9-AADA9C7B4202}" type="presParOf" srcId="{52DCB37C-779C-4FE6-9FF2-A584B2F462DB}" destId="{16C7CA13-081A-4FBF-B9BD-06E80A5D53F7}" srcOrd="1" destOrd="0" presId="urn:diagrams.loki3.com/BracketList"/>
    <dgm:cxn modelId="{15FA94ED-D03D-4B07-A6FE-92516DBF17D8}" type="presParOf" srcId="{52DCB37C-779C-4FE6-9FF2-A584B2F462DB}" destId="{FAC52A7A-BABF-4CC3-8957-DCF14B29BBF4}" srcOrd="2" destOrd="0" presId="urn:diagrams.loki3.com/BracketList"/>
    <dgm:cxn modelId="{AE234569-5FDD-48E2-AFD9-6C0F5C010C21}" type="presParOf" srcId="{52DCB37C-779C-4FE6-9FF2-A584B2F462DB}" destId="{6169A2E5-61B8-4F01-80B5-D3CD0B774AFC}" srcOrd="3" destOrd="0" presId="urn:diagrams.loki3.com/BracketList"/>
    <dgm:cxn modelId="{E9232A55-2A26-4A37-8E54-7009139EB59B}" type="presParOf" srcId="{6DC3C35A-6C96-4A5A-A29A-BF1C6B362ADF}" destId="{5CCDD6D9-5DB2-4F7B-8CE5-E3CC9B96B093}" srcOrd="3" destOrd="0" presId="urn:diagrams.loki3.com/BracketList"/>
    <dgm:cxn modelId="{0244C359-6EA9-4E46-8FD2-AEAE39FAE1B3}" type="presParOf" srcId="{6DC3C35A-6C96-4A5A-A29A-BF1C6B362ADF}" destId="{01159E86-BB22-4D6E-85D5-055C7D74E65E}" srcOrd="4" destOrd="0" presId="urn:diagrams.loki3.com/BracketList"/>
    <dgm:cxn modelId="{C54D5589-970C-4DA6-A688-0B62A9C2C4F6}" type="presParOf" srcId="{01159E86-BB22-4D6E-85D5-055C7D74E65E}" destId="{BC00A0B5-CB1D-41A8-A3CC-97FD07D75B15}" srcOrd="0" destOrd="0" presId="urn:diagrams.loki3.com/BracketList"/>
    <dgm:cxn modelId="{1927EC94-B24D-45CB-8C65-2CEFB0820C8F}" type="presParOf" srcId="{01159E86-BB22-4D6E-85D5-055C7D74E65E}" destId="{0FA0C469-FADD-4F5B-B125-2B8F19BD2E89}" srcOrd="1" destOrd="0" presId="urn:diagrams.loki3.com/BracketList"/>
    <dgm:cxn modelId="{C6F9BF4A-16C8-49DB-BD0E-1775056054D4}" type="presParOf" srcId="{01159E86-BB22-4D6E-85D5-055C7D74E65E}" destId="{C1396C55-C648-41D2-960F-77BDBD098699}" srcOrd="2" destOrd="0" presId="urn:diagrams.loki3.com/BracketList"/>
    <dgm:cxn modelId="{55711D10-9814-4509-AA3D-1512AD3D6594}" type="presParOf" srcId="{01159E86-BB22-4D6E-85D5-055C7D74E65E}" destId="{97351E95-2096-465A-A925-8C2FAAC55995}" srcOrd="3" destOrd="0" presId="urn:diagrams.loki3.com/BracketList"/>
    <dgm:cxn modelId="{E7E9C136-A14E-4AD9-8DD7-9D94FBFD221A}" type="presParOf" srcId="{6DC3C35A-6C96-4A5A-A29A-BF1C6B362ADF}" destId="{40F0BB78-693D-4810-8513-F43BBB5B9446}" srcOrd="5" destOrd="0" presId="urn:diagrams.loki3.com/BracketList"/>
    <dgm:cxn modelId="{564C3CF2-FEDC-4601-A1CF-2CBA1A5C9B83}" type="presParOf" srcId="{6DC3C35A-6C96-4A5A-A29A-BF1C6B362ADF}" destId="{CF8586A9-3919-4171-84D0-1B5A4B8984AC}" srcOrd="6" destOrd="0" presId="urn:diagrams.loki3.com/BracketList"/>
    <dgm:cxn modelId="{52AF12BF-BB17-4A12-B3C8-E7E14E3F49D9}" type="presParOf" srcId="{CF8586A9-3919-4171-84D0-1B5A4B8984AC}" destId="{818DF39B-7EED-4A5A-83DF-60A512E5AF08}" srcOrd="0" destOrd="0" presId="urn:diagrams.loki3.com/BracketList"/>
    <dgm:cxn modelId="{2F155E76-FB5F-4778-8B16-4DE7FED8D767}" type="presParOf" srcId="{CF8586A9-3919-4171-84D0-1B5A4B8984AC}" destId="{A3A93446-7C11-41E1-A21E-5E965CB4AFE9}" srcOrd="1" destOrd="0" presId="urn:diagrams.loki3.com/BracketList"/>
    <dgm:cxn modelId="{8BA40414-A5A5-44F2-99CD-E7506911E181}" type="presParOf" srcId="{CF8586A9-3919-4171-84D0-1B5A4B8984AC}" destId="{4D077E31-3D32-415E-BAA7-4F827A67F521}" srcOrd="2" destOrd="0" presId="urn:diagrams.loki3.com/BracketList"/>
    <dgm:cxn modelId="{6FFB98FA-7FF6-4701-87F9-DBC27A128CF5}" type="presParOf" srcId="{CF8586A9-3919-4171-84D0-1B5A4B8984AC}" destId="{18C68EB8-7EE1-40CC-B85E-953C9CA70DFE}" srcOrd="3" destOrd="0" presId="urn:diagrams.loki3.com/BracketList"/>
    <dgm:cxn modelId="{47444F42-8708-4F15-8361-6988BAE5F75D}" type="presParOf" srcId="{6DC3C35A-6C96-4A5A-A29A-BF1C6B362ADF}" destId="{C0ABFD4F-7779-4CC4-A7D4-2F4085CDEF8E}" srcOrd="7" destOrd="0" presId="urn:diagrams.loki3.com/BracketList"/>
    <dgm:cxn modelId="{8C381778-6B97-4099-9AF2-B4A6FC427ED5}" type="presParOf" srcId="{6DC3C35A-6C96-4A5A-A29A-BF1C6B362ADF}" destId="{6F89AD56-801F-40E6-8D29-AFDD1924BC8C}" srcOrd="8" destOrd="0" presId="urn:diagrams.loki3.com/BracketList"/>
    <dgm:cxn modelId="{7C570E01-CCCE-44F3-B411-9164DA0C7736}" type="presParOf" srcId="{6F89AD56-801F-40E6-8D29-AFDD1924BC8C}" destId="{397A5856-18C2-4845-96AC-CBFFA856E228}" srcOrd="0" destOrd="0" presId="urn:diagrams.loki3.com/BracketList"/>
    <dgm:cxn modelId="{4C2C8B9E-22C1-43F4-926C-A1B637A4A472}" type="presParOf" srcId="{6F89AD56-801F-40E6-8D29-AFDD1924BC8C}" destId="{138B906B-891D-4EB8-9D9D-A6296C2E2936}" srcOrd="1" destOrd="0" presId="urn:diagrams.loki3.com/BracketList"/>
    <dgm:cxn modelId="{869A3662-D107-44E0-90BA-0945CD5D7B5B}" type="presParOf" srcId="{6F89AD56-801F-40E6-8D29-AFDD1924BC8C}" destId="{B5CE285E-1C81-4199-8A67-16F2BAF4125E}" srcOrd="2" destOrd="0" presId="urn:diagrams.loki3.com/BracketList"/>
    <dgm:cxn modelId="{2C5F95BE-FA41-473D-BCBB-3EAB065480F9}" type="presParOf" srcId="{6F89AD56-801F-40E6-8D29-AFDD1924BC8C}" destId="{CCA26F11-5EAE-4A83-8E41-C1947755D7F0}" srcOrd="3" destOrd="0" presId="urn:diagrams.loki3.com/BracketList"/>
    <dgm:cxn modelId="{1D39DCBF-5338-44C2-881A-28D255AFB835}" type="presParOf" srcId="{6DC3C35A-6C96-4A5A-A29A-BF1C6B362ADF}" destId="{0BE0A0CC-2041-4130-841F-901D326EA656}" srcOrd="9" destOrd="0" presId="urn:diagrams.loki3.com/BracketList"/>
    <dgm:cxn modelId="{F0B90659-766E-40BE-9AE6-79D138C8ACB0}" type="presParOf" srcId="{6DC3C35A-6C96-4A5A-A29A-BF1C6B362ADF}" destId="{BDA8115A-1ECF-4FFF-B571-0E2BBCD2AC3D}" srcOrd="10" destOrd="0" presId="urn:diagrams.loki3.com/BracketList"/>
    <dgm:cxn modelId="{082E1AC9-B8DE-4021-9817-67F40223C3D6}" type="presParOf" srcId="{BDA8115A-1ECF-4FFF-B571-0E2BBCD2AC3D}" destId="{071F4BBC-F96D-4E2A-A317-563E59D18AE6}" srcOrd="0" destOrd="0" presId="urn:diagrams.loki3.com/BracketList"/>
    <dgm:cxn modelId="{512E9DFE-2CF1-4C2D-B400-79CDCDD70077}" type="presParOf" srcId="{BDA8115A-1ECF-4FFF-B571-0E2BBCD2AC3D}" destId="{9B5F6EAD-E3CD-4C40-AFB4-5721239ECBDA}" srcOrd="1" destOrd="0" presId="urn:diagrams.loki3.com/BracketList"/>
    <dgm:cxn modelId="{5F5536F6-489C-4BA2-BFEE-59B83C893CA0}" type="presParOf" srcId="{BDA8115A-1ECF-4FFF-B571-0E2BBCD2AC3D}" destId="{2E6C0B27-F119-4727-95E6-2842B3B98D26}" srcOrd="2" destOrd="0" presId="urn:diagrams.loki3.com/BracketList"/>
    <dgm:cxn modelId="{1BB3BE06-9E8A-4299-96EC-B8C710115DE5}" type="presParOf" srcId="{BDA8115A-1ECF-4FFF-B571-0E2BBCD2AC3D}" destId="{E953F630-3A4E-4A8F-AD8F-D42C89B36448}" srcOrd="3" destOrd="0" presId="urn:diagrams.loki3.com/BracketList"/>
    <dgm:cxn modelId="{F4060AC7-7D4B-40A6-920A-503F3B1E1A29}" type="presParOf" srcId="{6DC3C35A-6C96-4A5A-A29A-BF1C6B362ADF}" destId="{42A6F15F-7F43-4110-AF94-3D57BAD8276A}" srcOrd="11" destOrd="0" presId="urn:diagrams.loki3.com/BracketList"/>
    <dgm:cxn modelId="{1ED2E9CB-6CFD-4235-B26F-AC807F5DF470}" type="presParOf" srcId="{6DC3C35A-6C96-4A5A-A29A-BF1C6B362ADF}" destId="{F796E6A6-2BDF-443A-B0BD-9EB39B251B35}" srcOrd="12" destOrd="0" presId="urn:diagrams.loki3.com/BracketList"/>
    <dgm:cxn modelId="{F8E24B2E-C0D3-4730-A5BE-3B099CC32A67}" type="presParOf" srcId="{F796E6A6-2BDF-443A-B0BD-9EB39B251B35}" destId="{2C561ACB-D130-4294-A3D8-ED5166D90E72}" srcOrd="0" destOrd="0" presId="urn:diagrams.loki3.com/BracketList"/>
    <dgm:cxn modelId="{A177F5C5-4524-4EC9-A199-0A3AB4D3E6F1}" type="presParOf" srcId="{F796E6A6-2BDF-443A-B0BD-9EB39B251B35}" destId="{CDC5B482-FB5C-4FD7-8045-A1244F0DE794}" srcOrd="1" destOrd="0" presId="urn:diagrams.loki3.com/BracketList"/>
    <dgm:cxn modelId="{DB1EE25D-649C-47C7-B6EF-7BF0FFE1031A}" type="presParOf" srcId="{F796E6A6-2BDF-443A-B0BD-9EB39B251B35}" destId="{C4479279-D948-4866-98B8-AFB98111B41E}" srcOrd="2" destOrd="0" presId="urn:diagrams.loki3.com/BracketList"/>
    <dgm:cxn modelId="{AA96D35D-A6CA-4BEC-A7FD-96A5288A2224}" type="presParOf" srcId="{F796E6A6-2BDF-443A-B0BD-9EB39B251B35}" destId="{98E5C7E1-8B32-4B81-B748-DF2D8F285BE3}"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203EE-7FE3-4553-B88D-40386CF29207}">
      <dsp:nvSpPr>
        <dsp:cNvPr id="0" name=""/>
        <dsp:cNvSpPr/>
      </dsp:nvSpPr>
      <dsp:spPr>
        <a:xfrm>
          <a:off x="82" y="26208"/>
          <a:ext cx="680193"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solidFill>
                <a:schemeClr val="bg1"/>
              </a:solidFill>
            </a:rPr>
            <a:t>1.</a:t>
          </a:r>
        </a:p>
      </dsp:txBody>
      <dsp:txXfrm>
        <a:off x="82" y="26208"/>
        <a:ext cx="680193" cy="495000"/>
      </dsp:txXfrm>
    </dsp:sp>
    <dsp:sp modelId="{E271A9CC-9ED1-4C50-9AD7-CB3C0190FE6F}">
      <dsp:nvSpPr>
        <dsp:cNvPr id="0" name=""/>
        <dsp:cNvSpPr/>
      </dsp:nvSpPr>
      <dsp:spPr>
        <a:xfrm>
          <a:off x="680275" y="26208"/>
          <a:ext cx="136038" cy="495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029AD6-8B20-4898-846D-D27DE039099A}">
      <dsp:nvSpPr>
        <dsp:cNvPr id="0" name=""/>
        <dsp:cNvSpPr/>
      </dsp:nvSpPr>
      <dsp:spPr>
        <a:xfrm>
          <a:off x="870729" y="26208"/>
          <a:ext cx="3382731" cy="495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Intro to Reading and DBI</a:t>
          </a:r>
        </a:p>
      </dsp:txBody>
      <dsp:txXfrm>
        <a:off x="870729" y="26208"/>
        <a:ext cx="3382731" cy="495000"/>
      </dsp:txXfrm>
    </dsp:sp>
    <dsp:sp modelId="{ADF09B04-21F0-40B4-8BD5-24D3EA17C729}">
      <dsp:nvSpPr>
        <dsp:cNvPr id="0" name=""/>
        <dsp:cNvSpPr/>
      </dsp:nvSpPr>
      <dsp:spPr>
        <a:xfrm>
          <a:off x="82" y="611208"/>
          <a:ext cx="680193"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solidFill>
                <a:schemeClr val="bg1"/>
              </a:solidFill>
            </a:rPr>
            <a:t>2.</a:t>
          </a:r>
        </a:p>
      </dsp:txBody>
      <dsp:txXfrm>
        <a:off x="82" y="611208"/>
        <a:ext cx="680193" cy="495000"/>
      </dsp:txXfrm>
    </dsp:sp>
    <dsp:sp modelId="{16C7CA13-081A-4FBF-B9BD-06E80A5D53F7}">
      <dsp:nvSpPr>
        <dsp:cNvPr id="0" name=""/>
        <dsp:cNvSpPr/>
      </dsp:nvSpPr>
      <dsp:spPr>
        <a:xfrm>
          <a:off x="680275" y="611208"/>
          <a:ext cx="136038" cy="495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69A2E5-61B8-4F01-80B5-D3CD0B774AFC}">
      <dsp:nvSpPr>
        <dsp:cNvPr id="0" name=""/>
        <dsp:cNvSpPr/>
      </dsp:nvSpPr>
      <dsp:spPr>
        <a:xfrm>
          <a:off x="870729" y="611208"/>
          <a:ext cx="3382731" cy="495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Big Ideas in Reading</a:t>
          </a:r>
        </a:p>
      </dsp:txBody>
      <dsp:txXfrm>
        <a:off x="870729" y="611208"/>
        <a:ext cx="3382731" cy="495000"/>
      </dsp:txXfrm>
    </dsp:sp>
    <dsp:sp modelId="{BC00A0B5-CB1D-41A8-A3CC-97FD07D75B15}">
      <dsp:nvSpPr>
        <dsp:cNvPr id="0" name=""/>
        <dsp:cNvSpPr/>
      </dsp:nvSpPr>
      <dsp:spPr>
        <a:xfrm>
          <a:off x="82" y="1273552"/>
          <a:ext cx="680193"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solidFill>
                <a:schemeClr val="bg1"/>
              </a:solidFill>
            </a:rPr>
            <a:t>3.</a:t>
          </a:r>
        </a:p>
      </dsp:txBody>
      <dsp:txXfrm>
        <a:off x="82" y="1273552"/>
        <a:ext cx="680193" cy="495000"/>
      </dsp:txXfrm>
    </dsp:sp>
    <dsp:sp modelId="{0FA0C469-FADD-4F5B-B125-2B8F19BD2E89}">
      <dsp:nvSpPr>
        <dsp:cNvPr id="0" name=""/>
        <dsp:cNvSpPr/>
      </dsp:nvSpPr>
      <dsp:spPr>
        <a:xfrm>
          <a:off x="680275" y="1196208"/>
          <a:ext cx="136038" cy="6496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351E95-2096-465A-A925-8C2FAAC55995}">
      <dsp:nvSpPr>
        <dsp:cNvPr id="0" name=""/>
        <dsp:cNvSpPr/>
      </dsp:nvSpPr>
      <dsp:spPr>
        <a:xfrm>
          <a:off x="870729" y="1196208"/>
          <a:ext cx="3382731" cy="6496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Intervention Programs in Reading</a:t>
          </a:r>
        </a:p>
      </dsp:txBody>
      <dsp:txXfrm>
        <a:off x="870729" y="1196208"/>
        <a:ext cx="3382731" cy="649687"/>
      </dsp:txXfrm>
    </dsp:sp>
    <dsp:sp modelId="{818DF39B-7EED-4A5A-83DF-60A512E5AF08}">
      <dsp:nvSpPr>
        <dsp:cNvPr id="0" name=""/>
        <dsp:cNvSpPr/>
      </dsp:nvSpPr>
      <dsp:spPr>
        <a:xfrm>
          <a:off x="82" y="2136989"/>
          <a:ext cx="680193"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solidFill>
                <a:schemeClr val="bg1"/>
              </a:solidFill>
            </a:rPr>
            <a:t>4.</a:t>
          </a:r>
        </a:p>
      </dsp:txBody>
      <dsp:txXfrm>
        <a:off x="82" y="2136989"/>
        <a:ext cx="680193" cy="495000"/>
      </dsp:txXfrm>
    </dsp:sp>
    <dsp:sp modelId="{A3A93446-7C11-41E1-A21E-5E965CB4AFE9}">
      <dsp:nvSpPr>
        <dsp:cNvPr id="0" name=""/>
        <dsp:cNvSpPr/>
      </dsp:nvSpPr>
      <dsp:spPr>
        <a:xfrm>
          <a:off x="680275" y="1935896"/>
          <a:ext cx="136038" cy="8971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C68EB8-7EE1-40CC-B85E-953C9CA70DFE}">
      <dsp:nvSpPr>
        <dsp:cNvPr id="0" name=""/>
        <dsp:cNvSpPr/>
      </dsp:nvSpPr>
      <dsp:spPr>
        <a:xfrm>
          <a:off x="870729" y="1935896"/>
          <a:ext cx="3382731" cy="897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Progress Monitoring and Instructional Decision Making</a:t>
          </a:r>
        </a:p>
      </dsp:txBody>
      <dsp:txXfrm>
        <a:off x="870729" y="1935896"/>
        <a:ext cx="3382731" cy="897187"/>
      </dsp:txXfrm>
    </dsp:sp>
    <dsp:sp modelId="{397A5856-18C2-4845-96AC-CBFFA856E228}">
      <dsp:nvSpPr>
        <dsp:cNvPr id="0" name=""/>
        <dsp:cNvSpPr/>
      </dsp:nvSpPr>
      <dsp:spPr>
        <a:xfrm>
          <a:off x="82" y="2923083"/>
          <a:ext cx="680193"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solidFill>
                <a:schemeClr val="bg1"/>
              </a:solidFill>
            </a:rPr>
            <a:t>5. </a:t>
          </a:r>
        </a:p>
      </dsp:txBody>
      <dsp:txXfrm>
        <a:off x="82" y="2923083"/>
        <a:ext cx="680193" cy="495000"/>
      </dsp:txXfrm>
    </dsp:sp>
    <dsp:sp modelId="{138B906B-891D-4EB8-9D9D-A6296C2E2936}">
      <dsp:nvSpPr>
        <dsp:cNvPr id="0" name=""/>
        <dsp:cNvSpPr/>
      </dsp:nvSpPr>
      <dsp:spPr>
        <a:xfrm>
          <a:off x="680275" y="2923083"/>
          <a:ext cx="136038" cy="4950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A26F11-5EAE-4A83-8E41-C1947755D7F0}">
      <dsp:nvSpPr>
        <dsp:cNvPr id="0" name=""/>
        <dsp:cNvSpPr/>
      </dsp:nvSpPr>
      <dsp:spPr>
        <a:xfrm>
          <a:off x="870729" y="2923083"/>
          <a:ext cx="3382731" cy="495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Mastery Assessment</a:t>
          </a:r>
        </a:p>
      </dsp:txBody>
      <dsp:txXfrm>
        <a:off x="870729" y="2923083"/>
        <a:ext cx="3382731" cy="495000"/>
      </dsp:txXfrm>
    </dsp:sp>
    <dsp:sp modelId="{071F4BBC-F96D-4E2A-A317-563E59D18AE6}">
      <dsp:nvSpPr>
        <dsp:cNvPr id="0" name=""/>
        <dsp:cNvSpPr/>
      </dsp:nvSpPr>
      <dsp:spPr>
        <a:xfrm>
          <a:off x="82" y="3709177"/>
          <a:ext cx="680193"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solidFill>
                <a:schemeClr val="bg1"/>
              </a:solidFill>
            </a:rPr>
            <a:t>6. </a:t>
          </a:r>
        </a:p>
      </dsp:txBody>
      <dsp:txXfrm>
        <a:off x="82" y="3709177"/>
        <a:ext cx="680193" cy="495000"/>
      </dsp:txXfrm>
    </dsp:sp>
    <dsp:sp modelId="{9B5F6EAD-E3CD-4C40-AFB4-5721239ECBDA}">
      <dsp:nvSpPr>
        <dsp:cNvPr id="0" name=""/>
        <dsp:cNvSpPr/>
      </dsp:nvSpPr>
      <dsp:spPr>
        <a:xfrm>
          <a:off x="680275" y="3508083"/>
          <a:ext cx="136038" cy="8971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53F630-3A4E-4A8F-AD8F-D42C89B36448}">
      <dsp:nvSpPr>
        <dsp:cNvPr id="0" name=""/>
        <dsp:cNvSpPr/>
      </dsp:nvSpPr>
      <dsp:spPr>
        <a:xfrm>
          <a:off x="870729" y="3508083"/>
          <a:ext cx="3382731" cy="897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Adapting and Intensifying Word Reading Intervention</a:t>
          </a:r>
        </a:p>
      </dsp:txBody>
      <dsp:txXfrm>
        <a:off x="870729" y="3508083"/>
        <a:ext cx="3382731" cy="897187"/>
      </dsp:txXfrm>
    </dsp:sp>
    <dsp:sp modelId="{2C561ACB-D130-4294-A3D8-ED5166D90E72}">
      <dsp:nvSpPr>
        <dsp:cNvPr id="0" name=""/>
        <dsp:cNvSpPr/>
      </dsp:nvSpPr>
      <dsp:spPr>
        <a:xfrm>
          <a:off x="82" y="4696364"/>
          <a:ext cx="680193" cy="49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solidFill>
                <a:schemeClr val="bg1"/>
              </a:solidFill>
            </a:rPr>
            <a:t>7.</a:t>
          </a:r>
        </a:p>
      </dsp:txBody>
      <dsp:txXfrm>
        <a:off x="82" y="4696364"/>
        <a:ext cx="680193" cy="495000"/>
      </dsp:txXfrm>
    </dsp:sp>
    <dsp:sp modelId="{CDC5B482-FB5C-4FD7-8045-A1244F0DE794}">
      <dsp:nvSpPr>
        <dsp:cNvPr id="0" name=""/>
        <dsp:cNvSpPr/>
      </dsp:nvSpPr>
      <dsp:spPr>
        <a:xfrm>
          <a:off x="680275" y="4495271"/>
          <a:ext cx="136038" cy="8971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E5C7E1-8B32-4B81-B748-DF2D8F285BE3}">
      <dsp:nvSpPr>
        <dsp:cNvPr id="0" name=""/>
        <dsp:cNvSpPr/>
      </dsp:nvSpPr>
      <dsp:spPr>
        <a:xfrm>
          <a:off x="870729" y="4495271"/>
          <a:ext cx="3382731" cy="8971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Adapting and Intensifying Comprehension Intervention</a:t>
          </a:r>
        </a:p>
      </dsp:txBody>
      <dsp:txXfrm>
        <a:off x="870729" y="4495271"/>
        <a:ext cx="3382731" cy="897187"/>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224BDA-D6BF-4386-9525-DF906CDAA658}" type="datetimeFigureOut">
              <a:rPr lang="en-US" smtClean="0"/>
              <a:t>3/5/2020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948857-A4E2-47A3-BE24-C42D3BE24582}" type="slidenum">
              <a:rPr lang="en-US" smtClean="0"/>
              <a:t>‹#›</a:t>
            </a:fld>
            <a:endParaRPr lang="en-US"/>
          </a:p>
        </p:txBody>
      </p:sp>
    </p:spTree>
    <p:extLst>
      <p:ext uri="{BB962C8B-B14F-4D97-AF65-F5344CB8AC3E}">
        <p14:creationId xmlns:p14="http://schemas.microsoft.com/office/powerpoint/2010/main" val="1457721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0B8A71-C697-4FEB-8778-C5F523E41333}" type="datetimeFigureOut">
              <a:rPr lang="en-US" smtClean="0"/>
              <a:t>3/5/2020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28B76-325F-4EB6-B770-D7CFC87B8021}" type="slidenum">
              <a:rPr lang="en-US" smtClean="0"/>
              <a:t>‹#›</a:t>
            </a:fld>
            <a:endParaRPr lang="en-US"/>
          </a:p>
        </p:txBody>
      </p:sp>
    </p:spTree>
    <p:extLst>
      <p:ext uri="{BB962C8B-B14F-4D97-AF65-F5344CB8AC3E}">
        <p14:creationId xmlns:p14="http://schemas.microsoft.com/office/powerpoint/2010/main" val="14562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a:t>
            </a:fld>
            <a:endParaRPr lang="en-US"/>
          </a:p>
        </p:txBody>
      </p:sp>
    </p:spTree>
    <p:extLst>
      <p:ext uri="{BB962C8B-B14F-4D97-AF65-F5344CB8AC3E}">
        <p14:creationId xmlns:p14="http://schemas.microsoft.com/office/powerpoint/2010/main" val="913314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10</a:t>
            </a:fld>
            <a:endParaRPr lang="en-US"/>
          </a:p>
        </p:txBody>
      </p:sp>
    </p:spTree>
    <p:extLst>
      <p:ext uri="{BB962C8B-B14F-4D97-AF65-F5344CB8AC3E}">
        <p14:creationId xmlns:p14="http://schemas.microsoft.com/office/powerpoint/2010/main" val="147089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a:t>
            </a:fld>
            <a:endParaRPr lang="en-US"/>
          </a:p>
        </p:txBody>
      </p:sp>
    </p:spTree>
    <p:extLst>
      <p:ext uri="{BB962C8B-B14F-4D97-AF65-F5344CB8AC3E}">
        <p14:creationId xmlns:p14="http://schemas.microsoft.com/office/powerpoint/2010/main" val="1235544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a:t>
            </a:fld>
            <a:endParaRPr lang="en-US"/>
          </a:p>
        </p:txBody>
      </p:sp>
    </p:spTree>
    <p:extLst>
      <p:ext uri="{BB962C8B-B14F-4D97-AF65-F5344CB8AC3E}">
        <p14:creationId xmlns:p14="http://schemas.microsoft.com/office/powerpoint/2010/main" val="1049220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13</a:t>
            </a:fld>
            <a:endParaRPr lang="en-US"/>
          </a:p>
        </p:txBody>
      </p:sp>
    </p:spTree>
    <p:extLst>
      <p:ext uri="{BB962C8B-B14F-4D97-AF65-F5344CB8AC3E}">
        <p14:creationId xmlns:p14="http://schemas.microsoft.com/office/powerpoint/2010/main" val="1204226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14</a:t>
            </a:fld>
            <a:endParaRPr lang="en-US"/>
          </a:p>
        </p:txBody>
      </p:sp>
    </p:spTree>
    <p:extLst>
      <p:ext uri="{BB962C8B-B14F-4D97-AF65-F5344CB8AC3E}">
        <p14:creationId xmlns:p14="http://schemas.microsoft.com/office/powerpoint/2010/main" val="870278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15</a:t>
            </a:fld>
            <a:endParaRPr lang="en-US"/>
          </a:p>
        </p:txBody>
      </p:sp>
    </p:spTree>
    <p:extLst>
      <p:ext uri="{BB962C8B-B14F-4D97-AF65-F5344CB8AC3E}">
        <p14:creationId xmlns:p14="http://schemas.microsoft.com/office/powerpoint/2010/main" val="1173800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16</a:t>
            </a:fld>
            <a:endParaRPr lang="en-US"/>
          </a:p>
        </p:txBody>
      </p:sp>
    </p:spTree>
    <p:extLst>
      <p:ext uri="{BB962C8B-B14F-4D97-AF65-F5344CB8AC3E}">
        <p14:creationId xmlns:p14="http://schemas.microsoft.com/office/powerpoint/2010/main" val="623637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17</a:t>
            </a:fld>
            <a:endParaRPr lang="en-US"/>
          </a:p>
        </p:txBody>
      </p:sp>
    </p:spTree>
    <p:extLst>
      <p:ext uri="{BB962C8B-B14F-4D97-AF65-F5344CB8AC3E}">
        <p14:creationId xmlns:p14="http://schemas.microsoft.com/office/powerpoint/2010/main" val="854180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C28B76-325F-4EB6-B770-D7CFC87B8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68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C28B76-325F-4EB6-B770-D7CFC87B8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050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B2ABAB-539F-4AFC-8B33-774B444233CC}" type="slidenum">
              <a:rPr lang="en-US" smtClean="0"/>
              <a:t>2</a:t>
            </a:fld>
            <a:endParaRPr lang="en-US" dirty="0"/>
          </a:p>
        </p:txBody>
      </p:sp>
    </p:spTree>
    <p:extLst>
      <p:ext uri="{BB962C8B-B14F-4D97-AF65-F5344CB8AC3E}">
        <p14:creationId xmlns:p14="http://schemas.microsoft.com/office/powerpoint/2010/main" val="38760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C28B76-325F-4EB6-B770-D7CFC87B8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206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C28B76-325F-4EB6-B770-D7CFC87B8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457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C28B76-325F-4EB6-B770-D7CFC87B8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357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C28B76-325F-4EB6-B770-D7CFC87B8021}" type="slidenum">
              <a:rPr lang="en-US" smtClean="0"/>
              <a:t>37</a:t>
            </a:fld>
            <a:endParaRPr lang="en-US"/>
          </a:p>
        </p:txBody>
      </p:sp>
    </p:spTree>
    <p:extLst>
      <p:ext uri="{BB962C8B-B14F-4D97-AF65-F5344CB8AC3E}">
        <p14:creationId xmlns:p14="http://schemas.microsoft.com/office/powerpoint/2010/main" val="1660751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68</a:t>
            </a:fld>
            <a:endParaRPr lang="en-US"/>
          </a:p>
        </p:txBody>
      </p:sp>
    </p:spTree>
    <p:extLst>
      <p:ext uri="{BB962C8B-B14F-4D97-AF65-F5344CB8AC3E}">
        <p14:creationId xmlns:p14="http://schemas.microsoft.com/office/powerpoint/2010/main" val="4006520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69</a:t>
            </a:fld>
            <a:endParaRPr lang="en-US"/>
          </a:p>
        </p:txBody>
      </p:sp>
    </p:spTree>
    <p:extLst>
      <p:ext uri="{BB962C8B-B14F-4D97-AF65-F5344CB8AC3E}">
        <p14:creationId xmlns:p14="http://schemas.microsoft.com/office/powerpoint/2010/main" val="2579801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70</a:t>
            </a:fld>
            <a:endParaRPr lang="en-US"/>
          </a:p>
        </p:txBody>
      </p:sp>
    </p:spTree>
    <p:extLst>
      <p:ext uri="{BB962C8B-B14F-4D97-AF65-F5344CB8AC3E}">
        <p14:creationId xmlns:p14="http://schemas.microsoft.com/office/powerpoint/2010/main" val="411052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71</a:t>
            </a:fld>
            <a:endParaRPr lang="en-US"/>
          </a:p>
        </p:txBody>
      </p:sp>
    </p:spTree>
    <p:extLst>
      <p:ext uri="{BB962C8B-B14F-4D97-AF65-F5344CB8AC3E}">
        <p14:creationId xmlns:p14="http://schemas.microsoft.com/office/powerpoint/2010/main" val="3423107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72</a:t>
            </a:fld>
            <a:endParaRPr lang="en-US"/>
          </a:p>
        </p:txBody>
      </p:sp>
    </p:spTree>
    <p:extLst>
      <p:ext uri="{BB962C8B-B14F-4D97-AF65-F5344CB8AC3E}">
        <p14:creationId xmlns:p14="http://schemas.microsoft.com/office/powerpoint/2010/main" val="584046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73</a:t>
            </a:fld>
            <a:endParaRPr lang="en-US"/>
          </a:p>
        </p:txBody>
      </p:sp>
    </p:spTree>
    <p:extLst>
      <p:ext uri="{BB962C8B-B14F-4D97-AF65-F5344CB8AC3E}">
        <p14:creationId xmlns:p14="http://schemas.microsoft.com/office/powerpoint/2010/main" val="3636683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B2ABAB-539F-4AFC-8B33-774B444233CC}" type="slidenum">
              <a:rPr lang="en-US" smtClean="0"/>
              <a:t>3</a:t>
            </a:fld>
            <a:endParaRPr lang="en-US" dirty="0"/>
          </a:p>
        </p:txBody>
      </p:sp>
    </p:spTree>
    <p:extLst>
      <p:ext uri="{BB962C8B-B14F-4D97-AF65-F5344CB8AC3E}">
        <p14:creationId xmlns:p14="http://schemas.microsoft.com/office/powerpoint/2010/main" val="38760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74</a:t>
            </a:fld>
            <a:endParaRPr lang="en-US"/>
          </a:p>
        </p:txBody>
      </p:sp>
    </p:spTree>
    <p:extLst>
      <p:ext uri="{BB962C8B-B14F-4D97-AF65-F5344CB8AC3E}">
        <p14:creationId xmlns:p14="http://schemas.microsoft.com/office/powerpoint/2010/main" val="2848137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75</a:t>
            </a:fld>
            <a:endParaRPr lang="en-US"/>
          </a:p>
        </p:txBody>
      </p:sp>
    </p:spTree>
    <p:extLst>
      <p:ext uri="{BB962C8B-B14F-4D97-AF65-F5344CB8AC3E}">
        <p14:creationId xmlns:p14="http://schemas.microsoft.com/office/powerpoint/2010/main" val="1514105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76</a:t>
            </a:fld>
            <a:endParaRPr lang="en-US"/>
          </a:p>
        </p:txBody>
      </p:sp>
    </p:spTree>
    <p:extLst>
      <p:ext uri="{BB962C8B-B14F-4D97-AF65-F5344CB8AC3E}">
        <p14:creationId xmlns:p14="http://schemas.microsoft.com/office/powerpoint/2010/main" val="1971096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77</a:t>
            </a:fld>
            <a:endParaRPr lang="en-US"/>
          </a:p>
        </p:txBody>
      </p:sp>
    </p:spTree>
    <p:extLst>
      <p:ext uri="{BB962C8B-B14F-4D97-AF65-F5344CB8AC3E}">
        <p14:creationId xmlns:p14="http://schemas.microsoft.com/office/powerpoint/2010/main" val="2471178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79</a:t>
            </a:fld>
            <a:endParaRPr lang="en-US"/>
          </a:p>
        </p:txBody>
      </p:sp>
    </p:spTree>
    <p:extLst>
      <p:ext uri="{BB962C8B-B14F-4D97-AF65-F5344CB8AC3E}">
        <p14:creationId xmlns:p14="http://schemas.microsoft.com/office/powerpoint/2010/main" val="303760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83</a:t>
            </a:fld>
            <a:endParaRPr lang="en-US"/>
          </a:p>
        </p:txBody>
      </p:sp>
    </p:spTree>
    <p:extLst>
      <p:ext uri="{BB962C8B-B14F-4D97-AF65-F5344CB8AC3E}">
        <p14:creationId xmlns:p14="http://schemas.microsoft.com/office/powerpoint/2010/main" val="678613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89</a:t>
            </a:fld>
            <a:endParaRPr lang="en-US"/>
          </a:p>
        </p:txBody>
      </p:sp>
    </p:spTree>
    <p:extLst>
      <p:ext uri="{BB962C8B-B14F-4D97-AF65-F5344CB8AC3E}">
        <p14:creationId xmlns:p14="http://schemas.microsoft.com/office/powerpoint/2010/main" val="25279369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90</a:t>
            </a:fld>
            <a:endParaRPr lang="en-US"/>
          </a:p>
        </p:txBody>
      </p:sp>
    </p:spTree>
    <p:extLst>
      <p:ext uri="{BB962C8B-B14F-4D97-AF65-F5344CB8AC3E}">
        <p14:creationId xmlns:p14="http://schemas.microsoft.com/office/powerpoint/2010/main" val="2866207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91</a:t>
            </a:fld>
            <a:endParaRPr lang="en-US"/>
          </a:p>
        </p:txBody>
      </p:sp>
    </p:spTree>
    <p:extLst>
      <p:ext uri="{BB962C8B-B14F-4D97-AF65-F5344CB8AC3E}">
        <p14:creationId xmlns:p14="http://schemas.microsoft.com/office/powerpoint/2010/main" val="2257902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92</a:t>
            </a:fld>
            <a:endParaRPr lang="en-US"/>
          </a:p>
        </p:txBody>
      </p:sp>
    </p:spTree>
    <p:extLst>
      <p:ext uri="{BB962C8B-B14F-4D97-AF65-F5344CB8AC3E}">
        <p14:creationId xmlns:p14="http://schemas.microsoft.com/office/powerpoint/2010/main" val="2852012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4</a:t>
            </a:fld>
            <a:endParaRPr lang="en-US"/>
          </a:p>
        </p:txBody>
      </p:sp>
    </p:spTree>
    <p:extLst>
      <p:ext uri="{BB962C8B-B14F-4D97-AF65-F5344CB8AC3E}">
        <p14:creationId xmlns:p14="http://schemas.microsoft.com/office/powerpoint/2010/main" val="19494435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93</a:t>
            </a:fld>
            <a:endParaRPr lang="en-US"/>
          </a:p>
        </p:txBody>
      </p:sp>
    </p:spTree>
    <p:extLst>
      <p:ext uri="{BB962C8B-B14F-4D97-AF65-F5344CB8AC3E}">
        <p14:creationId xmlns:p14="http://schemas.microsoft.com/office/powerpoint/2010/main" val="5330201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94</a:t>
            </a:fld>
            <a:endParaRPr lang="en-US"/>
          </a:p>
        </p:txBody>
      </p:sp>
    </p:spTree>
    <p:extLst>
      <p:ext uri="{BB962C8B-B14F-4D97-AF65-F5344CB8AC3E}">
        <p14:creationId xmlns:p14="http://schemas.microsoft.com/office/powerpoint/2010/main" val="2989626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95</a:t>
            </a:fld>
            <a:endParaRPr lang="en-US"/>
          </a:p>
        </p:txBody>
      </p:sp>
    </p:spTree>
    <p:extLst>
      <p:ext uri="{BB962C8B-B14F-4D97-AF65-F5344CB8AC3E}">
        <p14:creationId xmlns:p14="http://schemas.microsoft.com/office/powerpoint/2010/main" val="1577561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96</a:t>
            </a:fld>
            <a:endParaRPr lang="en-US"/>
          </a:p>
        </p:txBody>
      </p:sp>
    </p:spTree>
    <p:extLst>
      <p:ext uri="{BB962C8B-B14F-4D97-AF65-F5344CB8AC3E}">
        <p14:creationId xmlns:p14="http://schemas.microsoft.com/office/powerpoint/2010/main" val="24847101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97</a:t>
            </a:fld>
            <a:endParaRPr lang="en-US"/>
          </a:p>
        </p:txBody>
      </p:sp>
    </p:spTree>
    <p:extLst>
      <p:ext uri="{BB962C8B-B14F-4D97-AF65-F5344CB8AC3E}">
        <p14:creationId xmlns:p14="http://schemas.microsoft.com/office/powerpoint/2010/main" val="21670733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98</a:t>
            </a:fld>
            <a:endParaRPr lang="en-US"/>
          </a:p>
        </p:txBody>
      </p:sp>
    </p:spTree>
    <p:extLst>
      <p:ext uri="{BB962C8B-B14F-4D97-AF65-F5344CB8AC3E}">
        <p14:creationId xmlns:p14="http://schemas.microsoft.com/office/powerpoint/2010/main" val="35357031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99</a:t>
            </a:fld>
            <a:endParaRPr lang="en-US"/>
          </a:p>
        </p:txBody>
      </p:sp>
    </p:spTree>
    <p:extLst>
      <p:ext uri="{BB962C8B-B14F-4D97-AF65-F5344CB8AC3E}">
        <p14:creationId xmlns:p14="http://schemas.microsoft.com/office/powerpoint/2010/main" val="1697039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102</a:t>
            </a:fld>
            <a:endParaRPr lang="en-US"/>
          </a:p>
        </p:txBody>
      </p:sp>
    </p:spTree>
    <p:extLst>
      <p:ext uri="{BB962C8B-B14F-4D97-AF65-F5344CB8AC3E}">
        <p14:creationId xmlns:p14="http://schemas.microsoft.com/office/powerpoint/2010/main" val="41734219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C28B76-325F-4EB6-B770-D7CFC87B8021}" type="slidenum">
              <a:rPr lang="en-US" smtClean="0"/>
              <a:t>118</a:t>
            </a:fld>
            <a:endParaRPr lang="en-US"/>
          </a:p>
        </p:txBody>
      </p:sp>
    </p:spTree>
    <p:extLst>
      <p:ext uri="{BB962C8B-B14F-4D97-AF65-F5344CB8AC3E}">
        <p14:creationId xmlns:p14="http://schemas.microsoft.com/office/powerpoint/2010/main" val="28429378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122</a:t>
            </a:fld>
            <a:endParaRPr lang="en-US"/>
          </a:p>
        </p:txBody>
      </p:sp>
    </p:spTree>
    <p:extLst>
      <p:ext uri="{BB962C8B-B14F-4D97-AF65-F5344CB8AC3E}">
        <p14:creationId xmlns:p14="http://schemas.microsoft.com/office/powerpoint/2010/main" val="2279601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CFD22B-BAA9-4BA7-96CC-852971994DE6}" type="slidenum">
              <a:rPr lang="en-US" smtClean="0"/>
              <a:t>5</a:t>
            </a:fld>
            <a:endParaRPr lang="en-US"/>
          </a:p>
        </p:txBody>
      </p:sp>
    </p:spTree>
    <p:extLst>
      <p:ext uri="{BB962C8B-B14F-4D97-AF65-F5344CB8AC3E}">
        <p14:creationId xmlns:p14="http://schemas.microsoft.com/office/powerpoint/2010/main" val="10044912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123</a:t>
            </a:fld>
            <a:endParaRPr lang="en-US"/>
          </a:p>
        </p:txBody>
      </p:sp>
    </p:spTree>
    <p:extLst>
      <p:ext uri="{BB962C8B-B14F-4D97-AF65-F5344CB8AC3E}">
        <p14:creationId xmlns:p14="http://schemas.microsoft.com/office/powerpoint/2010/main" val="11266375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124</a:t>
            </a:fld>
            <a:endParaRPr lang="en-US"/>
          </a:p>
        </p:txBody>
      </p:sp>
    </p:spTree>
    <p:extLst>
      <p:ext uri="{BB962C8B-B14F-4D97-AF65-F5344CB8AC3E}">
        <p14:creationId xmlns:p14="http://schemas.microsoft.com/office/powerpoint/2010/main" val="38881870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125</a:t>
            </a:fld>
            <a:endParaRPr lang="en-US"/>
          </a:p>
        </p:txBody>
      </p:sp>
    </p:spTree>
    <p:extLst>
      <p:ext uri="{BB962C8B-B14F-4D97-AF65-F5344CB8AC3E}">
        <p14:creationId xmlns:p14="http://schemas.microsoft.com/office/powerpoint/2010/main" val="24776538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126</a:t>
            </a:fld>
            <a:endParaRPr lang="en-US"/>
          </a:p>
        </p:txBody>
      </p:sp>
    </p:spTree>
    <p:extLst>
      <p:ext uri="{BB962C8B-B14F-4D97-AF65-F5344CB8AC3E}">
        <p14:creationId xmlns:p14="http://schemas.microsoft.com/office/powerpoint/2010/main" val="36780117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127</a:t>
            </a:fld>
            <a:endParaRPr lang="en-US"/>
          </a:p>
        </p:txBody>
      </p:sp>
    </p:spTree>
    <p:extLst>
      <p:ext uri="{BB962C8B-B14F-4D97-AF65-F5344CB8AC3E}">
        <p14:creationId xmlns:p14="http://schemas.microsoft.com/office/powerpoint/2010/main" val="11366755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C28B76-325F-4EB6-B770-D7CFC87B8021}" type="slidenum">
              <a:rPr lang="en-US" smtClean="0"/>
              <a:t>140</a:t>
            </a:fld>
            <a:endParaRPr lang="en-US"/>
          </a:p>
        </p:txBody>
      </p:sp>
    </p:spTree>
    <p:extLst>
      <p:ext uri="{BB962C8B-B14F-4D97-AF65-F5344CB8AC3E}">
        <p14:creationId xmlns:p14="http://schemas.microsoft.com/office/powerpoint/2010/main" val="38401743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152</a:t>
            </a:fld>
            <a:endParaRPr lang="en-US"/>
          </a:p>
        </p:txBody>
      </p:sp>
    </p:spTree>
    <p:extLst>
      <p:ext uri="{BB962C8B-B14F-4D97-AF65-F5344CB8AC3E}">
        <p14:creationId xmlns:p14="http://schemas.microsoft.com/office/powerpoint/2010/main" val="37617729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171</a:t>
            </a:fld>
            <a:endParaRPr lang="en-US"/>
          </a:p>
        </p:txBody>
      </p:sp>
    </p:spTree>
    <p:extLst>
      <p:ext uri="{BB962C8B-B14F-4D97-AF65-F5344CB8AC3E}">
        <p14:creationId xmlns:p14="http://schemas.microsoft.com/office/powerpoint/2010/main" val="9133141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B2ABAB-539F-4AFC-8B33-774B444233CC}" type="slidenum">
              <a:rPr lang="en-US" smtClean="0"/>
              <a:t>172</a:t>
            </a:fld>
            <a:endParaRPr lang="en-US" dirty="0"/>
          </a:p>
        </p:txBody>
      </p:sp>
    </p:spTree>
    <p:extLst>
      <p:ext uri="{BB962C8B-B14F-4D97-AF65-F5344CB8AC3E}">
        <p14:creationId xmlns:p14="http://schemas.microsoft.com/office/powerpoint/2010/main" val="3868071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09659" y="9005722"/>
            <a:ext cx="271583" cy="277978"/>
          </a:xfrm>
        </p:spPr>
        <p:txBody>
          <a:bodyPr/>
          <a:lstStyle/>
          <a:p>
            <a:fld id="{BFCFD22B-BAA9-4BA7-96CC-852971994DE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520446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a:t>
            </a:fld>
            <a:endParaRPr lang="en-US"/>
          </a:p>
        </p:txBody>
      </p:sp>
    </p:spTree>
    <p:extLst>
      <p:ext uri="{BB962C8B-B14F-4D97-AF65-F5344CB8AC3E}">
        <p14:creationId xmlns:p14="http://schemas.microsoft.com/office/powerpoint/2010/main" val="797904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a:t>
            </a:fld>
            <a:endParaRPr lang="en-US"/>
          </a:p>
        </p:txBody>
      </p:sp>
    </p:spTree>
    <p:extLst>
      <p:ext uri="{BB962C8B-B14F-4D97-AF65-F5344CB8AC3E}">
        <p14:creationId xmlns:p14="http://schemas.microsoft.com/office/powerpoint/2010/main" val="1318558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CFD22B-BAA9-4BA7-96CC-852971994DE6}" type="slidenum">
              <a:rPr lang="en-US" smtClean="0"/>
              <a:t>9</a:t>
            </a:fld>
            <a:endParaRPr lang="en-US"/>
          </a:p>
        </p:txBody>
      </p:sp>
    </p:spTree>
    <p:extLst>
      <p:ext uri="{BB962C8B-B14F-4D97-AF65-F5344CB8AC3E}">
        <p14:creationId xmlns:p14="http://schemas.microsoft.com/office/powerpoint/2010/main" val="1758543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840732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1884193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939484"/>
            <a:ext cx="8686800" cy="1353965"/>
          </a:xfrm>
        </p:spPr>
        <p:txBody>
          <a:bodyPr anchor="t" anchorCtr="0">
            <a:normAutofit/>
          </a:bodyPr>
          <a:lstStyle>
            <a:lvl1pPr algn="l">
              <a:defRPr sz="4000" b="1"/>
            </a:lvl1pPr>
          </a:lstStyle>
          <a:p>
            <a:r>
              <a:rPr lang="en-US" dirty="0"/>
              <a:t>Click to edit Master title style</a:t>
            </a:r>
          </a:p>
        </p:txBody>
      </p:sp>
      <p:sp>
        <p:nvSpPr>
          <p:cNvPr id="3" name="Subtitle 2"/>
          <p:cNvSpPr>
            <a:spLocks noGrp="1"/>
          </p:cNvSpPr>
          <p:nvPr>
            <p:ph type="subTitle" idx="1"/>
          </p:nvPr>
        </p:nvSpPr>
        <p:spPr>
          <a:xfrm>
            <a:off x="228600" y="2416280"/>
            <a:ext cx="8686800" cy="694944"/>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Footer Placeholder 11"/>
          <p:cNvSpPr>
            <a:spLocks noGrp="1"/>
          </p:cNvSpPr>
          <p:nvPr>
            <p:ph type="ftr" sz="quarter" idx="14"/>
          </p:nvPr>
        </p:nvSpPr>
        <p:spPr>
          <a:xfrm>
            <a:off x="6978771" y="6479523"/>
            <a:ext cx="1936630" cy="153888"/>
          </a:xfrm>
        </p:spPr>
        <p:txBody>
          <a:bodyPr/>
          <a:lstStyle/>
          <a:p>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872" y="5048055"/>
            <a:ext cx="3541504" cy="38271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3822365"/>
            <a:ext cx="4138682" cy="845165"/>
          </a:xfrm>
          <a:prstGeom prst="rect">
            <a:avLst/>
          </a:prstGeom>
        </p:spPr>
      </p:pic>
    </p:spTree>
    <p:extLst>
      <p:ext uri="{BB962C8B-B14F-4D97-AF65-F5344CB8AC3E}">
        <p14:creationId xmlns:p14="http://schemas.microsoft.com/office/powerpoint/2010/main" val="186096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 y="1709739"/>
            <a:ext cx="8686800" cy="1143000"/>
          </a:xfrm>
        </p:spPr>
        <p:txBody>
          <a:bodyPr anchor="b">
            <a:normAutofit/>
          </a:bodyPr>
          <a:lstStyle>
            <a:lvl1pPr>
              <a:defRPr sz="3200" b="1"/>
            </a:lvl1pPr>
          </a:lstStyle>
          <a:p>
            <a:r>
              <a:rPr lang="en-US" dirty="0"/>
              <a:t>Click to edit Master title style</a:t>
            </a:r>
          </a:p>
        </p:txBody>
      </p:sp>
      <p:sp>
        <p:nvSpPr>
          <p:cNvPr id="3" name="Text Placeholder 2"/>
          <p:cNvSpPr>
            <a:spLocks noGrp="1"/>
          </p:cNvSpPr>
          <p:nvPr>
            <p:ph type="body" idx="1"/>
          </p:nvPr>
        </p:nvSpPr>
        <p:spPr>
          <a:xfrm>
            <a:off x="228600" y="3230890"/>
            <a:ext cx="8686800" cy="95097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2234525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316328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315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28600" y="1236345"/>
            <a:ext cx="4270248" cy="4636008"/>
          </a:xfrm>
        </p:spPr>
        <p:txBody>
          <a:bodyPr/>
          <a:lstStyle>
            <a:lvl1pPr>
              <a:defRPr sz="20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5152" y="1236345"/>
            <a:ext cx="4270248" cy="4636008"/>
          </a:xfrm>
        </p:spPr>
        <p:txBody>
          <a:bodyPr/>
          <a:lstStyle>
            <a:lvl1pPr>
              <a:defRPr sz="20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12802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Referen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228600" y="1219202"/>
            <a:ext cx="8686800" cy="4632325"/>
          </a:xfrm>
        </p:spPr>
        <p:txBody>
          <a:bodyPr>
            <a:normAutofit/>
          </a:bodyPr>
          <a:lstStyle>
            <a:lvl1pPr marL="457200" indent="-457200">
              <a:defRPr sz="1800"/>
            </a:lvl1pPr>
            <a:lvl2pPr marL="457200" indent="-457200">
              <a:lnSpc>
                <a:spcPct val="110000"/>
              </a:lnSpc>
              <a:buFont typeface="Arial" panose="020B0604020202020204" pitchFamily="34" charset="0"/>
              <a:buChar char="•"/>
              <a:defRPr sz="1800"/>
            </a:lvl2pPr>
            <a:lvl3pPr marL="457200" indent="-457200">
              <a:lnSpc>
                <a:spcPct val="110000"/>
              </a:lnSpc>
              <a:buFont typeface="Arial" panose="020B0604020202020204" pitchFamily="34" charset="0"/>
              <a:buChar char="•"/>
              <a:defRPr sz="1800"/>
            </a:lvl3pPr>
            <a:lvl4pPr marL="457200" indent="-457200">
              <a:lnSpc>
                <a:spcPct val="110000"/>
              </a:lnSpc>
              <a:buFont typeface="Arial" panose="020B0604020202020204" pitchFamily="34" charset="0"/>
              <a:buChar char="•"/>
              <a:defRPr sz="1800"/>
            </a:lvl4pPr>
            <a:lvl5pPr marL="457200" indent="-457200">
              <a:lnSpc>
                <a:spcPct val="110000"/>
              </a:lnSpc>
              <a:buFont typeface="Arial" panose="020B0604020202020204" pitchFamily="34"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212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ontact">
    <p:spTree>
      <p:nvGrpSpPr>
        <p:cNvPr id="1" name=""/>
        <p:cNvGrpSpPr/>
        <p:nvPr/>
      </p:nvGrpSpPr>
      <p:grpSpPr>
        <a:xfrm>
          <a:off x="0" y="0"/>
          <a:ext cx="0" cy="0"/>
          <a:chOff x="0" y="0"/>
          <a:chExt cx="0" cy="0"/>
        </a:xfrm>
      </p:grpSpPr>
      <p:sp>
        <p:nvSpPr>
          <p:cNvPr id="2" name="Title 1"/>
          <p:cNvSpPr>
            <a:spLocks noGrp="1"/>
          </p:cNvSpPr>
          <p:nvPr>
            <p:ph type="title"/>
          </p:nvPr>
        </p:nvSpPr>
        <p:spPr>
          <a:xfrm>
            <a:off x="228600" y="1219200"/>
            <a:ext cx="8686800" cy="1143000"/>
          </a:xfrm>
        </p:spPr>
        <p:txBody>
          <a:bodyPr anchor="b" anchorCtr="0">
            <a:normAutofit/>
          </a:bodyPr>
          <a:lstStyle>
            <a:lvl1pPr>
              <a:defRPr sz="2800" b="1"/>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228600" y="2357120"/>
            <a:ext cx="8686800" cy="2971800"/>
          </a:xfrm>
        </p:spPr>
        <p:txBody>
          <a:bodyPr>
            <a:normAutofit/>
          </a:bodyPr>
          <a:lstStyle>
            <a:lvl1pPr marL="0" indent="0">
              <a:lnSpc>
                <a:spcPct val="100000"/>
              </a:lnSpc>
              <a:spcBef>
                <a:spcPts val="0"/>
              </a:spcBef>
              <a:buFont typeface="Arial" panose="020B0604020202020204" pitchFamily="34" charset="0"/>
              <a:buNone/>
              <a:defRPr sz="2000"/>
            </a:lvl1pPr>
            <a:lvl2pPr marL="1588" indent="0">
              <a:lnSpc>
                <a:spcPct val="100000"/>
              </a:lnSpc>
              <a:spcBef>
                <a:spcPts val="0"/>
              </a:spcBef>
              <a:buNone/>
              <a:defRPr sz="2000"/>
            </a:lvl2pPr>
            <a:lvl3pPr marL="0" indent="0">
              <a:lnSpc>
                <a:spcPct val="100000"/>
              </a:lnSpc>
              <a:spcBef>
                <a:spcPts val="0"/>
              </a:spcBef>
              <a:buNone/>
              <a:defRPr sz="2000"/>
            </a:lvl3pPr>
            <a:lvl4pPr marL="0" indent="0">
              <a:lnSpc>
                <a:spcPct val="100000"/>
              </a:lnSpc>
              <a:spcBef>
                <a:spcPts val="0"/>
              </a:spcBef>
              <a:buNone/>
              <a:defRPr sz="2000"/>
            </a:lvl4pPr>
            <a:lvl5pPr marL="0" indent="0">
              <a:lnSpc>
                <a:spcPct val="100000"/>
              </a:lnSpc>
              <a:spcBef>
                <a:spcPts val="0"/>
              </a:spcBef>
              <a:buNone/>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810843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Module Objectives">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8575242" y="6366134"/>
            <a:ext cx="340158" cy="461665"/>
          </a:xfrm>
        </p:spPr>
        <p:txBody>
          <a:bodyPr/>
          <a:lstStyle/>
          <a:p>
            <a:fld id="{5AA06DC5-620C-4D3C-B416-7C1D0B39147D}" type="slidenum">
              <a:rPr lang="en-US" smtClean="0"/>
              <a:t>‹#›</a:t>
            </a:fld>
            <a:endParaRPr lang="en-US" dirty="0"/>
          </a:p>
        </p:txBody>
      </p:sp>
      <p:sp>
        <p:nvSpPr>
          <p:cNvPr id="8" name="Text Placeholder 7"/>
          <p:cNvSpPr>
            <a:spLocks noGrp="1"/>
          </p:cNvSpPr>
          <p:nvPr>
            <p:ph type="body" sz="quarter" idx="12" hasCustomPrompt="1"/>
          </p:nvPr>
        </p:nvSpPr>
        <p:spPr>
          <a:xfrm>
            <a:off x="305991" y="1436689"/>
            <a:ext cx="4949428" cy="4403725"/>
          </a:xfrm>
        </p:spPr>
        <p:txBody>
          <a:bodyPr/>
          <a:lstStyle>
            <a:lvl1pPr>
              <a:defRPr b="1"/>
            </a:lvl1pPr>
          </a:lstStyle>
          <a:p>
            <a:pPr lvl="0"/>
            <a:r>
              <a:rPr lang="en-US" dirty="0"/>
              <a:t>Part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hasCustomPrompt="1"/>
          </p:nvPr>
        </p:nvSpPr>
        <p:spPr>
          <a:xfrm>
            <a:off x="305991" y="77357"/>
            <a:ext cx="5321414" cy="789658"/>
          </a:xfrm>
        </p:spPr>
        <p:txBody>
          <a:bodyPr>
            <a:normAutofit/>
          </a:bodyPr>
          <a:lstStyle>
            <a:lvl4pPr marL="0" indent="0">
              <a:buNone/>
              <a:defRPr sz="3200" b="1">
                <a:latin typeface="Verdana" panose="020B0604030504040204" pitchFamily="34" charset="0"/>
                <a:ea typeface="Verdana" panose="020B0604030504040204" pitchFamily="34" charset="0"/>
              </a:defRPr>
            </a:lvl4pPr>
          </a:lstStyle>
          <a:p>
            <a:pPr lvl="3"/>
            <a:r>
              <a:rPr lang="en-US" sz="3200" b="1" dirty="0">
                <a:latin typeface="Verdana" panose="020B0604030504040204" pitchFamily="34" charset="0"/>
                <a:ea typeface="Verdana" panose="020B0604030504040204" pitchFamily="34" charset="0"/>
              </a:rPr>
              <a:t>Objective</a:t>
            </a:r>
            <a:endParaRPr lang="en-US" dirty="0"/>
          </a:p>
        </p:txBody>
      </p:sp>
    </p:spTree>
    <p:extLst>
      <p:ext uri="{BB962C8B-B14F-4D97-AF65-F5344CB8AC3E}">
        <p14:creationId xmlns:p14="http://schemas.microsoft.com/office/powerpoint/2010/main" val="2104489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28600"/>
            <a:ext cx="8686800" cy="73152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228600" y="1245127"/>
            <a:ext cx="8686800" cy="494067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711352" y="6520749"/>
            <a:ext cx="1785667" cy="153888"/>
          </a:xfrm>
          <a:prstGeom prst="rect">
            <a:avLst/>
          </a:prstGeom>
        </p:spPr>
        <p:txBody>
          <a:bodyPr vert="horz" wrap="square" lIns="91440" tIns="0" rIns="91440" bIns="0" rtlCol="0" anchor="ctr">
            <a:spAutoFit/>
          </a:bodyPr>
          <a:lstStyle>
            <a:lvl1pPr algn="r">
              <a:defRPr sz="1000">
                <a:solidFill>
                  <a:schemeClr val="bg1"/>
                </a:solidFill>
              </a:defRPr>
            </a:lvl1pPr>
          </a:lstStyle>
          <a:p>
            <a:endParaRPr lang="en-US"/>
          </a:p>
        </p:txBody>
      </p:sp>
      <p:sp>
        <p:nvSpPr>
          <p:cNvPr id="6" name="Slide Number Placeholder 5"/>
          <p:cNvSpPr>
            <a:spLocks noGrp="1"/>
          </p:cNvSpPr>
          <p:nvPr>
            <p:ph type="sldNum" sz="quarter" idx="4"/>
          </p:nvPr>
        </p:nvSpPr>
        <p:spPr>
          <a:xfrm>
            <a:off x="8575242" y="6520022"/>
            <a:ext cx="340158" cy="153888"/>
          </a:xfrm>
          <a:prstGeom prst="rect">
            <a:avLst/>
          </a:prstGeom>
        </p:spPr>
        <p:txBody>
          <a:bodyPr vert="horz" wrap="square" lIns="91440" tIns="0" rIns="91440" bIns="0" rtlCol="0" anchor="ctr">
            <a:spAutoFit/>
          </a:bodyPr>
          <a:lstStyle>
            <a:lvl1pPr algn="r">
              <a:defRPr sz="1000">
                <a:solidFill>
                  <a:schemeClr val="bg1"/>
                </a:solidFill>
              </a:defRPr>
            </a:lvl1pPr>
          </a:lstStyle>
          <a:p>
            <a:fld id="{5AA06DC5-620C-4D3C-B416-7C1D0B39147D}" type="slidenum">
              <a:rPr lang="en-US" smtClean="0"/>
              <a:t>‹#›</a:t>
            </a:fld>
            <a:endParaRPr lang="en-US"/>
          </a:p>
        </p:txBody>
      </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46792" y="6437271"/>
            <a:ext cx="2450417" cy="263937"/>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7656" y="6185806"/>
            <a:ext cx="2801204" cy="572037"/>
          </a:xfrm>
          <a:prstGeom prst="rect">
            <a:avLst/>
          </a:prstGeom>
        </p:spPr>
      </p:pic>
    </p:spTree>
    <p:extLst>
      <p:ext uri="{BB962C8B-B14F-4D97-AF65-F5344CB8AC3E}">
        <p14:creationId xmlns:p14="http://schemas.microsoft.com/office/powerpoint/2010/main" val="2643083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tif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hyperlink" Target="https://youtu.be/G45QcU81IyI" TargetMode="Externa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hyperlink" Target="https://youtu.be/kyUa8Nclfmw"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tiff"/><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2" Type="http://schemas.openxmlformats.org/officeDocument/2006/relationships/hyperlink" Target="https://youtu.be/0S6n8p0ZIms" TargetMode="Externa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2" Type="http://schemas.openxmlformats.org/officeDocument/2006/relationships/hyperlink" Target="https://youtu.be/w7sMcpsh9Ao"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3" Type="http://schemas.openxmlformats.org/officeDocument/2006/relationships/hyperlink" Target="http://explicitinstruction.org/video-elementary/elementary-video-5/" TargetMode="External"/><Relationship Id="rId2" Type="http://schemas.openxmlformats.org/officeDocument/2006/relationships/hyperlink" Target="http://explicitinstruction.org/" TargetMode="Externa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hyperlink" Target="http://explicitinstruction.org/video-secondary-main/secondary-video-2/" TargetMode="Externa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8.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hyperlink" Target="https://youtu.be/rbpEfBX5z-I" TargetMode="Externa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hyperlink" Target="https://youtu.be/YAx0EvUClgI"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1.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hyperlink" Target="https://youtu.be/ipgF83Miv5c" TargetMode="Externa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9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9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9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9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3120"/>
            <a:ext cx="9061255" cy="1353965"/>
          </a:xfrm>
        </p:spPr>
        <p:txBody>
          <a:bodyPr>
            <a:normAutofit/>
          </a:bodyPr>
          <a:lstStyle/>
          <a:p>
            <a:pPr algn="ctr"/>
            <a:r>
              <a:rPr lang="en-US" sz="3200" dirty="0"/>
              <a:t>Qualitative Adaptations </a:t>
            </a:r>
            <a:br>
              <a:rPr lang="en-US" sz="3200" dirty="0"/>
            </a:br>
            <a:r>
              <a:rPr lang="en-US" sz="3200" dirty="0"/>
              <a:t>for Teaching Word Reading</a:t>
            </a:r>
          </a:p>
        </p:txBody>
      </p:sp>
      <p:sp>
        <p:nvSpPr>
          <p:cNvPr id="3" name="Subtitle 2"/>
          <p:cNvSpPr>
            <a:spLocks noGrp="1"/>
          </p:cNvSpPr>
          <p:nvPr>
            <p:ph type="subTitle" idx="1"/>
          </p:nvPr>
        </p:nvSpPr>
        <p:spPr/>
        <p:txBody>
          <a:bodyPr>
            <a:normAutofit/>
          </a:bodyPr>
          <a:lstStyle/>
          <a:p>
            <a:r>
              <a:rPr lang="en-US" dirty="0"/>
              <a:t>Module 6 – Introduction</a:t>
            </a:r>
          </a:p>
          <a:p>
            <a:endParaRPr lang="en-US" dirty="0"/>
          </a:p>
        </p:txBody>
      </p:sp>
    </p:spTree>
    <p:extLst>
      <p:ext uri="{BB962C8B-B14F-4D97-AF65-F5344CB8AC3E}">
        <p14:creationId xmlns:p14="http://schemas.microsoft.com/office/powerpoint/2010/main" val="2016314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28807" y="3177953"/>
            <a:ext cx="1667476" cy="812366"/>
          </a:xfrm>
          <a:prstGeom prst="rect">
            <a:avLst/>
          </a:prstGeom>
          <a:solidFill>
            <a:srgbClr val="D3A01F">
              <a:lumMod val="50000"/>
            </a:srgbClr>
          </a:solidFill>
        </p:spPr>
        <p:txBody>
          <a:bodyPr wrap="squar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Planned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Examples</a:t>
            </a:r>
          </a:p>
        </p:txBody>
      </p:sp>
      <p:sp>
        <p:nvSpPr>
          <p:cNvPr id="26" name="TextBox 25"/>
          <p:cNvSpPr txBox="1"/>
          <p:nvPr/>
        </p:nvSpPr>
        <p:spPr>
          <a:xfrm>
            <a:off x="1526725" y="2325503"/>
            <a:ext cx="1667476" cy="852449"/>
          </a:xfrm>
          <a:prstGeom prst="rect">
            <a:avLst/>
          </a:prstGeom>
          <a:solidFill>
            <a:srgbClr val="D3A01F">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Clear Explanation</a:t>
            </a:r>
          </a:p>
        </p:txBody>
      </p:sp>
      <p:sp>
        <p:nvSpPr>
          <p:cNvPr id="27" name="TextBox 26"/>
          <p:cNvSpPr txBox="1"/>
          <p:nvPr/>
        </p:nvSpPr>
        <p:spPr>
          <a:xfrm>
            <a:off x="3320281" y="3115302"/>
            <a:ext cx="1667476" cy="875017"/>
          </a:xfrm>
          <a:prstGeom prst="rect">
            <a:avLst/>
          </a:prstGeom>
          <a:solidFill>
            <a:srgbClr val="EA6B0C">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Independent Practice</a:t>
            </a:r>
          </a:p>
        </p:txBody>
      </p:sp>
      <p:sp>
        <p:nvSpPr>
          <p:cNvPr id="28" name="TextBox 27"/>
          <p:cNvSpPr txBox="1"/>
          <p:nvPr/>
        </p:nvSpPr>
        <p:spPr>
          <a:xfrm>
            <a:off x="3320281" y="2325503"/>
            <a:ext cx="1667476" cy="789797"/>
          </a:xfrm>
          <a:prstGeom prst="rect">
            <a:avLst/>
          </a:prstGeom>
          <a:solidFill>
            <a:srgbClr val="8B4007"/>
          </a:solidFill>
        </p:spPr>
        <p:txBody>
          <a:bodyPr wrap="square" rtlCol="0" anchor="ctr">
            <a:noAutofit/>
          </a:bodyPr>
          <a:lstStyle/>
          <a:p>
            <a:pPr algn="ctr"/>
            <a:r>
              <a:rPr lang="en-US" sz="2000" dirty="0">
                <a:solidFill>
                  <a:srgbClr val="FFFFFF"/>
                </a:solidFill>
                <a:latin typeface="Tw Cen MT" panose="020B0602020104020603"/>
              </a:rPr>
              <a:t>Guided </a:t>
            </a:r>
          </a:p>
          <a:p>
            <a:pPr algn="ctr"/>
            <a:r>
              <a:rPr lang="en-US" sz="2000" dirty="0">
                <a:solidFill>
                  <a:srgbClr val="FFFFFF"/>
                </a:solidFill>
                <a:latin typeface="Tw Cen MT" panose="020B0602020104020603"/>
              </a:rPr>
              <a:t>Practice</a:t>
            </a:r>
          </a:p>
        </p:txBody>
      </p:sp>
      <p:sp>
        <p:nvSpPr>
          <p:cNvPr id="29" name="TextBox 28"/>
          <p:cNvSpPr txBox="1"/>
          <p:nvPr/>
        </p:nvSpPr>
        <p:spPr>
          <a:xfrm>
            <a:off x="1528806" y="1863840"/>
            <a:ext cx="1667476" cy="461665"/>
          </a:xfrm>
          <a:prstGeom prst="rect">
            <a:avLst/>
          </a:prstGeom>
          <a:solidFill>
            <a:srgbClr val="D3A01F">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Modeling</a:t>
            </a:r>
          </a:p>
        </p:txBody>
      </p:sp>
      <p:sp>
        <p:nvSpPr>
          <p:cNvPr id="30" name="TextBox 29"/>
          <p:cNvSpPr txBox="1"/>
          <p:nvPr/>
        </p:nvSpPr>
        <p:spPr>
          <a:xfrm>
            <a:off x="3320281" y="1863839"/>
            <a:ext cx="1667476" cy="461665"/>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31" name="TextBox 30"/>
          <p:cNvSpPr txBox="1"/>
          <p:nvPr/>
        </p:nvSpPr>
        <p:spPr>
          <a:xfrm>
            <a:off x="1936284" y="1369055"/>
            <a:ext cx="852520" cy="461665"/>
          </a:xfrm>
          <a:prstGeom prst="rect">
            <a:avLst/>
          </a:prstGeom>
          <a:noFill/>
        </p:spPr>
        <p:txBody>
          <a:bodyPr wrap="square" rtlCol="0">
            <a:spAutoFit/>
          </a:bodyPr>
          <a:lstStyle/>
          <a:p>
            <a:r>
              <a:rPr lang="en-US" sz="2400" dirty="0">
                <a:solidFill>
                  <a:srgbClr val="FFC000"/>
                </a:solidFill>
                <a:latin typeface="Tw Cen MT" panose="020B0602020104020603"/>
              </a:rPr>
              <a:t>I Do</a:t>
            </a:r>
          </a:p>
        </p:txBody>
      </p:sp>
      <p:sp>
        <p:nvSpPr>
          <p:cNvPr id="32" name="TextBox 31"/>
          <p:cNvSpPr txBox="1"/>
          <p:nvPr/>
        </p:nvSpPr>
        <p:spPr>
          <a:xfrm>
            <a:off x="5053549" y="2514793"/>
            <a:ext cx="1667476" cy="461665"/>
          </a:xfrm>
          <a:prstGeom prst="rect">
            <a:avLst/>
          </a:prstGeom>
          <a:noFill/>
        </p:spPr>
        <p:txBody>
          <a:bodyPr wrap="square" rtlCol="0">
            <a:spAutoFit/>
          </a:bodyPr>
          <a:lstStyle/>
          <a:p>
            <a:r>
              <a:rPr lang="en-US" sz="2400" dirty="0">
                <a:solidFill>
                  <a:srgbClr val="FFC000"/>
                </a:solidFill>
                <a:latin typeface="Tw Cen MT" panose="020B0602020104020603"/>
              </a:rPr>
              <a:t>We Do</a:t>
            </a:r>
          </a:p>
        </p:txBody>
      </p:sp>
      <p:sp>
        <p:nvSpPr>
          <p:cNvPr id="33" name="TextBox 32"/>
          <p:cNvSpPr txBox="1"/>
          <p:nvPr/>
        </p:nvSpPr>
        <p:spPr>
          <a:xfrm>
            <a:off x="5053549" y="3347202"/>
            <a:ext cx="1455045" cy="461665"/>
          </a:xfrm>
          <a:prstGeom prst="rect">
            <a:avLst/>
          </a:prstGeom>
          <a:noFill/>
        </p:spPr>
        <p:txBody>
          <a:bodyPr wrap="square" rtlCol="0">
            <a:spAutoFit/>
          </a:bodyPr>
          <a:lstStyle/>
          <a:p>
            <a:r>
              <a:rPr lang="en-US" sz="2400" dirty="0">
                <a:solidFill>
                  <a:srgbClr val="FFC000"/>
                </a:solidFill>
                <a:latin typeface="Tw Cen MT" panose="020B0602020104020603"/>
              </a:rPr>
              <a:t>You Do</a:t>
            </a:r>
          </a:p>
        </p:txBody>
      </p:sp>
      <p:sp>
        <p:nvSpPr>
          <p:cNvPr id="34" name="Rectangle 33"/>
          <p:cNvSpPr/>
          <p:nvPr/>
        </p:nvSpPr>
        <p:spPr>
          <a:xfrm>
            <a:off x="1528806" y="4167518"/>
            <a:ext cx="3458951" cy="437680"/>
          </a:xfrm>
          <a:prstGeom prst="rect">
            <a:avLst/>
          </a:prstGeom>
          <a:solidFill>
            <a:srgbClr val="E4E5E6">
              <a:lumMod val="50000"/>
            </a:srgbClr>
          </a:solid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Tw Cen MT" panose="020B0602020104020603"/>
              </a:rPr>
              <a:t>Supporting Practices</a:t>
            </a:r>
            <a:endParaRPr kumimoji="0" lang="en-US" sz="1800" b="0" i="0" u="none" strike="noStrike" kern="0" cap="none" spc="0" normalizeH="0" baseline="0" noProof="0" dirty="0">
              <a:ln>
                <a:noFill/>
              </a:ln>
              <a:solidFill>
                <a:srgbClr val="000000"/>
              </a:solidFill>
              <a:effectLst/>
              <a:uLnTx/>
              <a:uFillTx/>
              <a:latin typeface="Tw Cen MT" panose="020B0602020104020603"/>
            </a:endParaRPr>
          </a:p>
        </p:txBody>
      </p:sp>
      <p:sp>
        <p:nvSpPr>
          <p:cNvPr id="35" name="Rectangle 34"/>
          <p:cNvSpPr/>
          <p:nvPr/>
        </p:nvSpPr>
        <p:spPr>
          <a:xfrm>
            <a:off x="1528806" y="4508807"/>
            <a:ext cx="3458951" cy="1085957"/>
          </a:xfrm>
          <a:prstGeom prst="rect">
            <a:avLst/>
          </a:prstGeom>
          <a:solidFill>
            <a:srgbClr val="E4E5E6">
              <a:lumMod val="25000"/>
            </a:srgbClr>
          </a:solidFill>
        </p:spPr>
        <p:txBody>
          <a:bodyPr wrap="square">
            <a:no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Asking the right questions </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Eliciting frequent responses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Providing immediate specific feedback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Maintaining a brisk pace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11489450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4325" y="2207855"/>
            <a:ext cx="6478388" cy="2492990"/>
          </a:xfrm>
          <a:prstGeom prst="rect">
            <a:avLst/>
          </a:prstGeom>
          <a:noFill/>
        </p:spPr>
        <p:txBody>
          <a:bodyPr wrap="square" rtlCol="0">
            <a:spAutoFit/>
          </a:bodyPr>
          <a:lstStyle/>
          <a:p>
            <a:r>
              <a:rPr lang="en-US" sz="2000" b="1" dirty="0">
                <a:solidFill>
                  <a:schemeClr val="accent2">
                    <a:lumMod val="60000"/>
                    <a:lumOff val="40000"/>
                  </a:schemeClr>
                </a:solidFill>
              </a:rPr>
              <a:t>Your turn: </a:t>
            </a:r>
          </a:p>
          <a:p>
            <a:endParaRPr lang="en-US" b="1" dirty="0">
              <a:solidFill>
                <a:schemeClr val="accent2">
                  <a:lumMod val="60000"/>
                  <a:lumOff val="40000"/>
                </a:schemeClr>
              </a:solidFill>
            </a:endParaRPr>
          </a:p>
          <a:p>
            <a:pPr marL="342900" indent="-342900">
              <a:spcAft>
                <a:spcPts val="600"/>
              </a:spcAft>
              <a:buClr>
                <a:schemeClr val="accent1"/>
              </a:buClr>
              <a:buFont typeface="Wingdings" charset="2"/>
              <a:buChar char="q"/>
            </a:pPr>
            <a:r>
              <a:rPr lang="en-US" sz="2000" dirty="0">
                <a:solidFill>
                  <a:schemeClr val="bg1"/>
                </a:solidFill>
              </a:rPr>
              <a:t>Circle parts at the beginning of the word</a:t>
            </a:r>
          </a:p>
          <a:p>
            <a:pPr marL="342900" indent="-342900">
              <a:spcAft>
                <a:spcPts val="600"/>
              </a:spcAft>
              <a:buClr>
                <a:schemeClr val="accent1"/>
              </a:buClr>
              <a:buFont typeface="Wingdings" charset="2"/>
              <a:buChar char="q"/>
            </a:pPr>
            <a:r>
              <a:rPr lang="en-US" sz="2000" dirty="0">
                <a:solidFill>
                  <a:schemeClr val="bg1"/>
                </a:solidFill>
              </a:rPr>
              <a:t>Circle parts at the end of the word</a:t>
            </a:r>
          </a:p>
          <a:p>
            <a:pPr marL="342900" indent="-342900">
              <a:spcAft>
                <a:spcPts val="600"/>
              </a:spcAft>
              <a:buClr>
                <a:schemeClr val="accent1"/>
              </a:buClr>
              <a:buFont typeface="Wingdings" charset="2"/>
              <a:buChar char="q"/>
            </a:pPr>
            <a:r>
              <a:rPr lang="en-US" sz="2000" dirty="0">
                <a:solidFill>
                  <a:schemeClr val="bg1"/>
                </a:solidFill>
              </a:rPr>
              <a:t>Read each part</a:t>
            </a:r>
          </a:p>
          <a:p>
            <a:pPr marL="342900" indent="-342900">
              <a:spcAft>
                <a:spcPts val="600"/>
              </a:spcAft>
              <a:buClr>
                <a:schemeClr val="accent1"/>
              </a:buClr>
              <a:buFont typeface="Wingdings" charset="2"/>
              <a:buChar char="q"/>
            </a:pPr>
            <a:r>
              <a:rPr lang="en-US" sz="2000" dirty="0">
                <a:solidFill>
                  <a:schemeClr val="bg1"/>
                </a:solidFill>
              </a:rPr>
              <a:t>Read the word.</a:t>
            </a:r>
          </a:p>
          <a:p>
            <a:endParaRPr lang="en-US" dirty="0">
              <a:solidFill>
                <a:schemeClr val="bg1"/>
              </a:solidFill>
            </a:endParaRPr>
          </a:p>
        </p:txBody>
      </p:sp>
      <p:sp>
        <p:nvSpPr>
          <p:cNvPr id="8"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9" name="TextBox 8"/>
          <p:cNvSpPr txBox="1"/>
          <p:nvPr/>
        </p:nvSpPr>
        <p:spPr>
          <a:xfrm>
            <a:off x="314325" y="1441198"/>
            <a:ext cx="5195888" cy="592436"/>
          </a:xfrm>
          <a:prstGeom prst="rect">
            <a:avLst/>
          </a:prstGeom>
          <a:solidFill>
            <a:srgbClr val="EA6B0C">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pic>
        <p:nvPicPr>
          <p:cNvPr id="10" name="Picture 9" descr="Image of the word &quot;returning&quot; with a circle around &quot;re&quot; and &quot;ing&quot;">
            <a:extLst>
              <a:ext uri="{FF2B5EF4-FFF2-40B4-BE49-F238E27FC236}">
                <a16:creationId xmlns:a16="http://schemas.microsoft.com/office/drawing/2014/main" id="{36DE927B-ADA4-4197-85ED-E05512422746}"/>
              </a:ext>
            </a:extLst>
          </p:cNvPr>
          <p:cNvPicPr>
            <a:picLocks noChangeAspect="1"/>
          </p:cNvPicPr>
          <p:nvPr/>
        </p:nvPicPr>
        <p:blipFill>
          <a:blip r:embed="rId2"/>
          <a:stretch>
            <a:fillRect/>
          </a:stretch>
        </p:blipFill>
        <p:spPr>
          <a:xfrm>
            <a:off x="953071" y="4486274"/>
            <a:ext cx="4679633" cy="1446701"/>
          </a:xfrm>
          <a:prstGeom prst="rect">
            <a:avLst/>
          </a:prstGeom>
        </p:spPr>
      </p:pic>
      <p:sp>
        <p:nvSpPr>
          <p:cNvPr id="2" name="Title 1" hidden="1">
            <a:extLst>
              <a:ext uri="{FF2B5EF4-FFF2-40B4-BE49-F238E27FC236}">
                <a16:creationId xmlns:a16="http://schemas.microsoft.com/office/drawing/2014/main" id="{13460566-B81B-4A36-929E-9EE57DBFFE3A}"/>
              </a:ext>
            </a:extLst>
          </p:cNvPr>
          <p:cNvSpPr>
            <a:spLocks noGrp="1"/>
          </p:cNvSpPr>
          <p:nvPr>
            <p:ph type="title"/>
          </p:nvPr>
        </p:nvSpPr>
        <p:spPr/>
        <p:txBody>
          <a:bodyPr>
            <a:normAutofit fontScale="90000"/>
          </a:bodyPr>
          <a:lstStyle/>
          <a:p>
            <a:pPr rtl="0" eaLnBrk="1" latinLnBrk="0" hangingPunct="1"/>
            <a:r>
              <a:rPr lang="en-US" sz="3100" kern="1200" dirty="0">
                <a:solidFill>
                  <a:srgbClr val="000000"/>
                </a:solidFill>
                <a:effectLst/>
                <a:latin typeface="Verdana" panose="020B0604030504040204" pitchFamily="34" charset="0"/>
                <a:ea typeface="+mn-ea"/>
                <a:cs typeface="+mn-cs"/>
              </a:rPr>
              <a:t>Provide “just right” amount of guidance</a:t>
            </a:r>
            <a:endParaRPr lang="en-US" sz="3100" dirty="0">
              <a:effectLst/>
            </a:endParaRPr>
          </a:p>
          <a:p>
            <a:endParaRPr lang="en-US" dirty="0"/>
          </a:p>
        </p:txBody>
      </p:sp>
    </p:spTree>
    <p:extLst>
      <p:ext uri="{BB962C8B-B14F-4D97-AF65-F5344CB8AC3E}">
        <p14:creationId xmlns:p14="http://schemas.microsoft.com/office/powerpoint/2010/main" val="15975919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2938" y="4619798"/>
            <a:ext cx="5529263" cy="1661993"/>
          </a:xfrm>
          <a:prstGeom prst="rect">
            <a:avLst/>
          </a:prstGeom>
          <a:noFill/>
        </p:spPr>
        <p:txBody>
          <a:bodyPr wrap="square" rtlCol="0">
            <a:spAutoFit/>
          </a:bodyPr>
          <a:lstStyle/>
          <a:p>
            <a:r>
              <a:rPr lang="en-US" sz="5400" dirty="0">
                <a:solidFill>
                  <a:srgbClr val="119DA4"/>
                </a:solidFill>
              </a:rPr>
              <a:t>returning</a:t>
            </a:r>
          </a:p>
          <a:p>
            <a:endParaRPr lang="en-US" sz="4800" dirty="0">
              <a:solidFill>
                <a:srgbClr val="119DA4"/>
              </a:solidFill>
            </a:endParaRPr>
          </a:p>
        </p:txBody>
      </p:sp>
      <p:sp>
        <p:nvSpPr>
          <p:cNvPr id="8"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9" name="TextBox 8"/>
          <p:cNvSpPr txBox="1"/>
          <p:nvPr/>
        </p:nvSpPr>
        <p:spPr>
          <a:xfrm>
            <a:off x="314325" y="1441198"/>
            <a:ext cx="5195888" cy="592436"/>
          </a:xfrm>
          <a:prstGeom prst="rect">
            <a:avLst/>
          </a:prstGeom>
          <a:solidFill>
            <a:srgbClr val="EA6B0C">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10" name="TextBox 9"/>
          <p:cNvSpPr txBox="1"/>
          <p:nvPr/>
        </p:nvSpPr>
        <p:spPr>
          <a:xfrm>
            <a:off x="314325" y="2206955"/>
            <a:ext cx="5449619" cy="1908215"/>
          </a:xfrm>
          <a:prstGeom prst="rect">
            <a:avLst/>
          </a:prstGeom>
          <a:noFill/>
        </p:spPr>
        <p:txBody>
          <a:bodyPr wrap="square" rtlCol="0">
            <a:spAutoFit/>
          </a:bodyPr>
          <a:lstStyle/>
          <a:p>
            <a:r>
              <a:rPr lang="en-US" sz="2000" b="1" dirty="0">
                <a:solidFill>
                  <a:schemeClr val="accent2">
                    <a:lumMod val="60000"/>
                    <a:lumOff val="40000"/>
                  </a:schemeClr>
                </a:solidFill>
              </a:rPr>
              <a:t>Your turn: </a:t>
            </a:r>
          </a:p>
          <a:p>
            <a:endParaRPr lang="en-US" sz="2000" b="1" dirty="0">
              <a:solidFill>
                <a:schemeClr val="accent2">
                  <a:lumMod val="60000"/>
                  <a:lumOff val="40000"/>
                </a:schemeClr>
              </a:solidFill>
            </a:endParaRPr>
          </a:p>
          <a:p>
            <a:r>
              <a:rPr lang="en-US" sz="2000" dirty="0">
                <a:solidFill>
                  <a:schemeClr val="bg1"/>
                </a:solidFill>
              </a:rPr>
              <a:t>Circle the parts at the beginning and end of this word. Read the parts, then read the word.</a:t>
            </a:r>
          </a:p>
          <a:p>
            <a:endParaRPr lang="en-US" dirty="0">
              <a:solidFill>
                <a:schemeClr val="bg1"/>
              </a:solidFill>
            </a:endParaRPr>
          </a:p>
        </p:txBody>
      </p:sp>
      <p:sp>
        <p:nvSpPr>
          <p:cNvPr id="2" name="Title 1" hidden="1">
            <a:extLst>
              <a:ext uri="{FF2B5EF4-FFF2-40B4-BE49-F238E27FC236}">
                <a16:creationId xmlns:a16="http://schemas.microsoft.com/office/drawing/2014/main" id="{F84458D1-F6E8-47DB-8BF9-638E1966F49D}"/>
              </a:ext>
            </a:extLst>
          </p:cNvPr>
          <p:cNvSpPr>
            <a:spLocks noGrp="1"/>
          </p:cNvSpPr>
          <p:nvPr>
            <p:ph type="title"/>
          </p:nvPr>
        </p:nvSpPr>
        <p:spPr/>
        <p:txBody>
          <a:bodyPr>
            <a:normAutofit fontScale="90000"/>
          </a:bodyPr>
          <a:lstStyle/>
          <a:p>
            <a:pPr rtl="0" eaLnBrk="1" latinLnBrk="0" hangingPunct="1"/>
            <a:r>
              <a:rPr lang="en-US" sz="3100" kern="1200" dirty="0">
                <a:solidFill>
                  <a:srgbClr val="000000"/>
                </a:solidFill>
                <a:effectLst/>
                <a:latin typeface="Verdana" panose="020B0604030504040204" pitchFamily="34" charset="0"/>
                <a:ea typeface="+mn-ea"/>
                <a:cs typeface="+mn-cs"/>
              </a:rPr>
              <a:t>Provide “just right” amount of guidance</a:t>
            </a:r>
            <a:endParaRPr lang="en-US" sz="3100" dirty="0">
              <a:effectLst/>
            </a:endParaRPr>
          </a:p>
          <a:p>
            <a:endParaRPr lang="en-US" dirty="0"/>
          </a:p>
        </p:txBody>
      </p:sp>
    </p:spTree>
    <p:extLst>
      <p:ext uri="{BB962C8B-B14F-4D97-AF65-F5344CB8AC3E}">
        <p14:creationId xmlns:p14="http://schemas.microsoft.com/office/powerpoint/2010/main" val="1350519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a:bodyPr>
          <a:lstStyle/>
          <a:p>
            <a:pPr marL="342900" indent="-342900">
              <a:buClr>
                <a:schemeClr val="accent1"/>
              </a:buClr>
              <a:buFont typeface="Wingdings" panose="05000000000000000000" pitchFamily="2" charset="2"/>
              <a:buChar char="q"/>
            </a:pPr>
            <a:r>
              <a:rPr lang="en-US" dirty="0">
                <a:solidFill>
                  <a:schemeClr val="bg1">
                    <a:lumMod val="65000"/>
                  </a:schemeClr>
                </a:solidFill>
              </a:rPr>
              <a:t>Focus on same singular objective</a:t>
            </a:r>
          </a:p>
          <a:p>
            <a:pPr>
              <a:buClr>
                <a:schemeClr val="accent1"/>
              </a:buClr>
            </a:pPr>
            <a:r>
              <a:rPr lang="en-US" dirty="0">
                <a:solidFill>
                  <a:schemeClr val="bg1">
                    <a:lumMod val="65000"/>
                  </a:schemeClr>
                </a:solidFill>
              </a:rPr>
              <a:t>   (using similar examples)</a:t>
            </a:r>
          </a:p>
          <a:p>
            <a:pPr marL="342900" indent="-342900">
              <a:buClr>
                <a:schemeClr val="accent1"/>
              </a:buClr>
              <a:buFont typeface="Wingdings" panose="05000000000000000000" pitchFamily="2" charset="2"/>
              <a:buChar char="q"/>
            </a:pPr>
            <a:r>
              <a:rPr lang="en-US" dirty="0">
                <a:solidFill>
                  <a:schemeClr val="bg1">
                    <a:lumMod val="65000"/>
                  </a:schemeClr>
                </a:solidFill>
              </a:rPr>
              <a:t>Guide students through the skill/strategy </a:t>
            </a:r>
          </a:p>
          <a:p>
            <a:pPr marL="342900" indent="-342900">
              <a:buClr>
                <a:schemeClr val="accent1"/>
              </a:buClr>
              <a:buFont typeface="Wingdings" panose="05000000000000000000" pitchFamily="2" charset="2"/>
              <a:buChar char="q"/>
            </a:pPr>
            <a:r>
              <a:rPr lang="en-US" dirty="0">
                <a:solidFill>
                  <a:schemeClr val="bg1">
                    <a:lumMod val="65000"/>
                  </a:schemeClr>
                </a:solidFill>
              </a:rPr>
              <a:t>Provide ”just right” amount of guidance</a:t>
            </a:r>
          </a:p>
          <a:p>
            <a:pPr>
              <a:buClr>
                <a:schemeClr val="accent1"/>
              </a:buClr>
            </a:pPr>
            <a:r>
              <a:rPr lang="en-US" dirty="0">
                <a:solidFill>
                  <a:schemeClr val="bg1">
                    <a:lumMod val="65000"/>
                  </a:schemeClr>
                </a:solidFill>
              </a:rPr>
              <a:t>   (based on students’ skills)</a:t>
            </a:r>
          </a:p>
          <a:p>
            <a:pPr marL="342900" indent="-342900">
              <a:buClr>
                <a:schemeClr val="accent1"/>
              </a:buClr>
              <a:buFont typeface="Wingdings" panose="05000000000000000000" pitchFamily="2" charset="2"/>
              <a:buChar char="q"/>
            </a:pPr>
            <a:r>
              <a:rPr lang="en-US" dirty="0"/>
              <a:t>Provide clear prompts and supports</a:t>
            </a:r>
          </a:p>
          <a:p>
            <a:pPr marL="342900" indent="-342900">
              <a:buFont typeface="Arial" charset="0"/>
              <a:buChar char="•"/>
            </a:pPr>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Guided Practice</a:t>
            </a:r>
          </a:p>
        </p:txBody>
      </p:sp>
    </p:spTree>
    <p:extLst>
      <p:ext uri="{BB962C8B-B14F-4D97-AF65-F5344CB8AC3E}">
        <p14:creationId xmlns:p14="http://schemas.microsoft.com/office/powerpoint/2010/main" val="6777321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93385" y="1214379"/>
            <a:ext cx="1857375" cy="4647426"/>
          </a:xfrm>
          <a:prstGeom prst="rect">
            <a:avLst/>
          </a:prstGeom>
          <a:noFill/>
        </p:spPr>
        <p:txBody>
          <a:bodyPr wrap="square" rtlCol="0">
            <a:spAutoFit/>
          </a:bodyPr>
          <a:lstStyle/>
          <a:p>
            <a:endParaRPr lang="en-US" sz="3600" dirty="0">
              <a:solidFill>
                <a:srgbClr val="119DA4"/>
              </a:solidFill>
            </a:endParaRPr>
          </a:p>
          <a:p>
            <a:pPr algn="ctr">
              <a:spcAft>
                <a:spcPts val="1200"/>
              </a:spcAft>
            </a:pPr>
            <a:r>
              <a:rPr lang="en-US" sz="4400" u="sng" dirty="0" err="1">
                <a:solidFill>
                  <a:srgbClr val="119DA4"/>
                </a:solidFill>
              </a:rPr>
              <a:t>ea</a:t>
            </a:r>
            <a:endParaRPr lang="en-US" sz="4400" u="sng" dirty="0">
              <a:solidFill>
                <a:srgbClr val="119DA4"/>
              </a:solidFill>
            </a:endParaRPr>
          </a:p>
          <a:p>
            <a:pPr algn="ctr">
              <a:spcAft>
                <a:spcPts val="1200"/>
              </a:spcAft>
            </a:pPr>
            <a:r>
              <a:rPr lang="en-US" sz="4400" u="sng" dirty="0" err="1">
                <a:solidFill>
                  <a:srgbClr val="119DA4"/>
                </a:solidFill>
              </a:rPr>
              <a:t>ur</a:t>
            </a:r>
            <a:endParaRPr lang="en-US" sz="4400" u="sng" dirty="0">
              <a:solidFill>
                <a:srgbClr val="119DA4"/>
              </a:solidFill>
            </a:endParaRPr>
          </a:p>
          <a:p>
            <a:pPr algn="ctr">
              <a:spcAft>
                <a:spcPts val="1200"/>
              </a:spcAft>
            </a:pPr>
            <a:r>
              <a:rPr lang="en-US" sz="4400" u="sng" dirty="0" err="1">
                <a:solidFill>
                  <a:srgbClr val="119DA4"/>
                </a:solidFill>
              </a:rPr>
              <a:t>ch</a:t>
            </a:r>
            <a:endParaRPr lang="en-US" sz="4400" u="sng" dirty="0">
              <a:solidFill>
                <a:srgbClr val="119DA4"/>
              </a:solidFill>
            </a:endParaRPr>
          </a:p>
          <a:p>
            <a:pPr algn="ctr">
              <a:spcAft>
                <a:spcPts val="1200"/>
              </a:spcAft>
            </a:pPr>
            <a:r>
              <a:rPr lang="en-US" sz="4400" u="sng" dirty="0">
                <a:solidFill>
                  <a:srgbClr val="119DA4"/>
                </a:solidFill>
              </a:rPr>
              <a:t>oy</a:t>
            </a:r>
            <a:endParaRPr lang="en-US" sz="4400" dirty="0">
              <a:solidFill>
                <a:srgbClr val="119DA4"/>
              </a:solidFill>
            </a:endParaRPr>
          </a:p>
          <a:p>
            <a:endParaRPr lang="en-US" sz="4400" dirty="0">
              <a:solidFill>
                <a:srgbClr val="119DA4"/>
              </a:solidFill>
            </a:endParaRPr>
          </a:p>
        </p:txBody>
      </p:sp>
      <p:sp>
        <p:nvSpPr>
          <p:cNvPr id="4" name="Content Placeholder 2"/>
          <p:cNvSpPr txBox="1">
            <a:spLocks/>
          </p:cNvSpPr>
          <p:nvPr/>
        </p:nvSpPr>
        <p:spPr>
          <a:xfrm>
            <a:off x="100013" y="359302"/>
            <a:ext cx="8686800" cy="594247"/>
          </a:xfrm>
          <a:prstGeom prst="rect">
            <a:avLst/>
          </a:prstGeom>
        </p:spPr>
        <p:txBody>
          <a:bodyPr>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clear prompts and supports</a:t>
            </a:r>
          </a:p>
          <a:p>
            <a:endParaRPr lang="en-US" dirty="0"/>
          </a:p>
        </p:txBody>
      </p:sp>
      <p:sp>
        <p:nvSpPr>
          <p:cNvPr id="6" name="TextBox 5"/>
          <p:cNvSpPr txBox="1"/>
          <p:nvPr/>
        </p:nvSpPr>
        <p:spPr>
          <a:xfrm>
            <a:off x="454515" y="2830206"/>
            <a:ext cx="4246072" cy="707886"/>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rPr>
              <a:t>When </a:t>
            </a:r>
            <a:r>
              <a:rPr lang="en-US" sz="2000">
                <a:solidFill>
                  <a:schemeClr val="bg1"/>
                </a:solidFill>
              </a:rPr>
              <a:t>I touch, </a:t>
            </a:r>
            <a:r>
              <a:rPr lang="en-US" sz="2000" dirty="0">
                <a:solidFill>
                  <a:schemeClr val="bg1"/>
                </a:solidFill>
              </a:rPr>
              <a:t>you say the sound.</a:t>
            </a:r>
          </a:p>
        </p:txBody>
      </p:sp>
      <p:sp>
        <p:nvSpPr>
          <p:cNvPr id="8" name="Content Placeholder 2"/>
          <p:cNvSpPr txBox="1">
            <a:spLocks/>
          </p:cNvSpPr>
          <p:nvPr/>
        </p:nvSpPr>
        <p:spPr>
          <a:xfrm>
            <a:off x="501076" y="2099538"/>
            <a:ext cx="4199511" cy="562020"/>
          </a:xfrm>
          <a:prstGeom prst="rect">
            <a:avLst/>
          </a:prstGeom>
          <a:solidFill>
            <a:srgbClr val="3E945B"/>
          </a:solidFill>
          <a:ln w="76200">
            <a:noFill/>
          </a:ln>
        </p:spPr>
        <p:txBody>
          <a:bodyPr vert="horz" lIns="91440" tIns="45720" rIns="91440" bIns="45720" rtlCol="0" anchor="ct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Visual/Physical</a:t>
            </a:r>
            <a:endParaRPr lang="en-US" sz="2000" dirty="0">
              <a:effectLst>
                <a:outerShdw blurRad="50800" dist="63500" dir="2700000" algn="ctr" rotWithShape="0">
                  <a:schemeClr val="tx1"/>
                </a:outerShdw>
              </a:effectLst>
            </a:endParaRPr>
          </a:p>
        </p:txBody>
      </p:sp>
      <p:sp>
        <p:nvSpPr>
          <p:cNvPr id="7" name="Content Placeholder 2"/>
          <p:cNvSpPr txBox="1">
            <a:spLocks/>
          </p:cNvSpPr>
          <p:nvPr/>
        </p:nvSpPr>
        <p:spPr>
          <a:xfrm>
            <a:off x="454515" y="4018510"/>
            <a:ext cx="4314329" cy="562020"/>
          </a:xfrm>
          <a:prstGeom prst="rect">
            <a:avLst/>
          </a:prstGeom>
          <a:solidFill>
            <a:srgbClr val="3E945B"/>
          </a:solidFill>
          <a:ln w="76200">
            <a:noFill/>
          </a:ln>
        </p:spPr>
        <p:txBody>
          <a:bodyPr vert="horz" lIns="91440" tIns="45720" rIns="91440" bIns="45720" rtlCol="0" anchor="ct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Auditory</a:t>
            </a:r>
            <a:endParaRPr lang="en-US" sz="2000" dirty="0">
              <a:effectLst>
                <a:outerShdw blurRad="50800" dist="63500" dir="2700000" algn="ctr" rotWithShape="0">
                  <a:schemeClr val="tx1"/>
                </a:outerShdw>
              </a:effectLst>
            </a:endParaRPr>
          </a:p>
        </p:txBody>
      </p:sp>
      <p:sp>
        <p:nvSpPr>
          <p:cNvPr id="9" name="TextBox 8"/>
          <p:cNvSpPr txBox="1"/>
          <p:nvPr/>
        </p:nvSpPr>
        <p:spPr>
          <a:xfrm>
            <a:off x="454515" y="4699135"/>
            <a:ext cx="4314329" cy="707886"/>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rPr>
              <a:t>When I signal, you say the sound</a:t>
            </a:r>
          </a:p>
        </p:txBody>
      </p:sp>
      <p:sp>
        <p:nvSpPr>
          <p:cNvPr id="2" name="Title 1" hidden="1">
            <a:extLst>
              <a:ext uri="{FF2B5EF4-FFF2-40B4-BE49-F238E27FC236}">
                <a16:creationId xmlns:a16="http://schemas.microsoft.com/office/drawing/2014/main" id="{AB252B4E-5B37-4B1E-A2F9-FF3BB79BEDCC}"/>
              </a:ext>
            </a:extLst>
          </p:cNvPr>
          <p:cNvSpPr>
            <a:spLocks noGrp="1"/>
          </p:cNvSpPr>
          <p:nvPr>
            <p:ph type="title" idx="4294967295"/>
          </p:nvPr>
        </p:nvSpPr>
        <p:spPr/>
        <p:txBody>
          <a:bodyPr/>
          <a:lstStyle/>
          <a:p>
            <a:pPr rtl="0" eaLnBrk="1" latinLnBrk="0" hangingPunct="1"/>
            <a:r>
              <a:rPr lang="en-US" sz="3100" kern="1200" dirty="0">
                <a:solidFill>
                  <a:srgbClr val="000000"/>
                </a:solidFill>
                <a:effectLst/>
                <a:latin typeface="Verdana" panose="020B0604030504040204" pitchFamily="34" charset="0"/>
                <a:ea typeface="+mn-ea"/>
                <a:cs typeface="+mn-cs"/>
              </a:rPr>
              <a:t>Provide clear prompts and supports</a:t>
            </a:r>
            <a:endParaRPr lang="en-US" sz="3100" dirty="0">
              <a:effectLst/>
            </a:endParaRPr>
          </a:p>
          <a:p>
            <a:endParaRPr lang="en-US" dirty="0"/>
          </a:p>
        </p:txBody>
      </p:sp>
    </p:spTree>
    <p:extLst>
      <p:ext uri="{BB962C8B-B14F-4D97-AF65-F5344CB8AC3E}">
        <p14:creationId xmlns:p14="http://schemas.microsoft.com/office/powerpoint/2010/main" val="17251350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0013" y="359302"/>
            <a:ext cx="8686800" cy="594247"/>
          </a:xfrm>
          <a:prstGeom prst="rect">
            <a:avLst/>
          </a:prstGeom>
        </p:spPr>
        <p:txBody>
          <a:bodyPr>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clear prompts and supports</a:t>
            </a:r>
          </a:p>
          <a:p>
            <a:endParaRPr lang="en-US" dirty="0"/>
          </a:p>
        </p:txBody>
      </p:sp>
      <p:sp>
        <p:nvSpPr>
          <p:cNvPr id="6" name="TextBox 5"/>
          <p:cNvSpPr txBox="1"/>
          <p:nvPr/>
        </p:nvSpPr>
        <p:spPr>
          <a:xfrm>
            <a:off x="624045" y="2093951"/>
            <a:ext cx="4246072"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rPr>
              <a:t>Say the sounds in the word </a:t>
            </a:r>
            <a:r>
              <a:rPr lang="en-US" sz="2000" u="sng" dirty="0">
                <a:solidFill>
                  <a:schemeClr val="bg1"/>
                </a:solidFill>
              </a:rPr>
              <a:t>sun</a:t>
            </a:r>
            <a:r>
              <a:rPr lang="en-US" sz="2000" dirty="0">
                <a:solidFill>
                  <a:schemeClr val="bg1"/>
                </a:solidFill>
              </a:rPr>
              <a:t> and touch a square for each sound.” </a:t>
            </a:r>
          </a:p>
        </p:txBody>
      </p:sp>
      <p:sp>
        <p:nvSpPr>
          <p:cNvPr id="8" name="Content Placeholder 2"/>
          <p:cNvSpPr txBox="1">
            <a:spLocks/>
          </p:cNvSpPr>
          <p:nvPr/>
        </p:nvSpPr>
        <p:spPr>
          <a:xfrm>
            <a:off x="536236" y="1332954"/>
            <a:ext cx="4199511" cy="562020"/>
          </a:xfrm>
          <a:prstGeom prst="rect">
            <a:avLst/>
          </a:prstGeom>
          <a:solidFill>
            <a:srgbClr val="3E945B"/>
          </a:solidFill>
          <a:ln w="76200">
            <a:noFill/>
          </a:ln>
        </p:spPr>
        <p:txBody>
          <a:bodyPr vert="horz" lIns="91440" tIns="45720" rIns="91440" bIns="45720" rtlCol="0" anchor="ct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Material supports</a:t>
            </a:r>
            <a:endParaRPr lang="en-US" sz="2000" dirty="0">
              <a:effectLst>
                <a:outerShdw blurRad="50800" dist="63500" dir="2700000" algn="ctr" rotWithShape="0">
                  <a:schemeClr val="tx1"/>
                </a:outerShdw>
              </a:effectLst>
            </a:endParaRPr>
          </a:p>
        </p:txBody>
      </p:sp>
      <p:sp>
        <p:nvSpPr>
          <p:cNvPr id="10" name="Rectangle 9">
            <a:extLst>
              <a:ext uri="{C183D7F6-B498-43B3-948B-1728B52AA6E4}">
                <adec:decorative xmlns:adec="http://schemas.microsoft.com/office/drawing/2017/decorative" val="1"/>
              </a:ext>
            </a:extLst>
          </p:cNvPr>
          <p:cNvSpPr/>
          <p:nvPr/>
        </p:nvSpPr>
        <p:spPr>
          <a:xfrm>
            <a:off x="536236" y="3905717"/>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C183D7F6-B498-43B3-948B-1728B52AA6E4}">
                <adec:decorative xmlns:adec="http://schemas.microsoft.com/office/drawing/2017/decorative" val="1"/>
              </a:ext>
            </a:extLst>
          </p:cNvPr>
          <p:cNvSpPr/>
          <p:nvPr/>
        </p:nvSpPr>
        <p:spPr>
          <a:xfrm>
            <a:off x="2009110" y="3897712"/>
            <a:ext cx="1475943" cy="1489683"/>
          </a:xfrm>
          <a:prstGeom prst="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C183D7F6-B498-43B3-948B-1728B52AA6E4}">
                <adec:decorative xmlns:adec="http://schemas.microsoft.com/office/drawing/2017/decorative" val="1"/>
              </a:ext>
            </a:extLst>
          </p:cNvPr>
          <p:cNvSpPr/>
          <p:nvPr/>
        </p:nvSpPr>
        <p:spPr>
          <a:xfrm>
            <a:off x="3485053" y="3905717"/>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0A707803-BCA6-47F0-A312-3F94B0A3BAE7}"/>
              </a:ext>
            </a:extLst>
          </p:cNvPr>
          <p:cNvSpPr>
            <a:spLocks noGrp="1"/>
          </p:cNvSpPr>
          <p:nvPr>
            <p:ph type="title" idx="4294967295"/>
          </p:nvPr>
        </p:nvSpPr>
        <p:spPr/>
        <p:txBody>
          <a:bodyPr/>
          <a:lstStyle/>
          <a:p>
            <a:pPr rtl="0" eaLnBrk="1" latinLnBrk="0" hangingPunct="1"/>
            <a:r>
              <a:rPr lang="en-US" sz="3100" kern="1200" dirty="0">
                <a:solidFill>
                  <a:srgbClr val="000000"/>
                </a:solidFill>
                <a:effectLst/>
                <a:latin typeface="Verdana" panose="020B0604030504040204" pitchFamily="34" charset="0"/>
                <a:ea typeface="+mn-ea"/>
                <a:cs typeface="+mn-cs"/>
              </a:rPr>
              <a:t>Provide clear prompts and supports</a:t>
            </a:r>
            <a:endParaRPr lang="en-US" sz="3100" dirty="0">
              <a:effectLst/>
            </a:endParaRPr>
          </a:p>
          <a:p>
            <a:endParaRPr lang="en-US" dirty="0"/>
          </a:p>
        </p:txBody>
      </p:sp>
    </p:spTree>
    <p:extLst>
      <p:ext uri="{BB962C8B-B14F-4D97-AF65-F5344CB8AC3E}">
        <p14:creationId xmlns:p14="http://schemas.microsoft.com/office/powerpoint/2010/main" val="286794399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0013" y="359302"/>
            <a:ext cx="8686800" cy="594247"/>
          </a:xfrm>
          <a:prstGeom prst="rect">
            <a:avLst/>
          </a:prstGeom>
        </p:spPr>
        <p:txBody>
          <a:bodyPr>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clear prompts and supports</a:t>
            </a:r>
          </a:p>
          <a:p>
            <a:endParaRPr lang="en-US" dirty="0"/>
          </a:p>
        </p:txBody>
      </p:sp>
      <p:sp>
        <p:nvSpPr>
          <p:cNvPr id="6" name="TextBox 5"/>
          <p:cNvSpPr txBox="1"/>
          <p:nvPr/>
        </p:nvSpPr>
        <p:spPr>
          <a:xfrm>
            <a:off x="624045" y="2093951"/>
            <a:ext cx="4246072"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Verdana" charset="0"/>
                <a:ea typeface="Verdana" charset="0"/>
                <a:cs typeface="Verdana" charset="0"/>
              </a:rPr>
              <a:t>“Touch under each letter and say its sound. Then read the word.”</a:t>
            </a:r>
          </a:p>
        </p:txBody>
      </p:sp>
      <p:sp>
        <p:nvSpPr>
          <p:cNvPr id="8" name="Content Placeholder 2"/>
          <p:cNvSpPr txBox="1">
            <a:spLocks/>
          </p:cNvSpPr>
          <p:nvPr/>
        </p:nvSpPr>
        <p:spPr>
          <a:xfrm>
            <a:off x="536236" y="1332954"/>
            <a:ext cx="4199511" cy="562020"/>
          </a:xfrm>
          <a:prstGeom prst="rect">
            <a:avLst/>
          </a:prstGeom>
          <a:solidFill>
            <a:srgbClr val="3E945B"/>
          </a:solidFill>
          <a:ln w="76200">
            <a:noFill/>
          </a:ln>
        </p:spPr>
        <p:txBody>
          <a:bodyPr vert="horz" lIns="91440" tIns="45720" rIns="91440" bIns="45720" rtlCol="0" anchor="ct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Material supports</a:t>
            </a:r>
            <a:endParaRPr lang="en-US" sz="2000" dirty="0">
              <a:effectLst>
                <a:outerShdw blurRad="50800" dist="63500" dir="2700000" algn="ctr" rotWithShape="0">
                  <a:schemeClr val="tx1"/>
                </a:outerShdw>
              </a:effectLst>
            </a:endParaRPr>
          </a:p>
        </p:txBody>
      </p:sp>
      <p:pic>
        <p:nvPicPr>
          <p:cNvPr id="2" name="Picture 1" descr="Tile images of the word MUD">
            <a:extLst>
              <a:ext uri="{FF2B5EF4-FFF2-40B4-BE49-F238E27FC236}">
                <a16:creationId xmlns:a16="http://schemas.microsoft.com/office/drawing/2014/main" id="{B27E000C-DBFB-4D6B-896A-50CBD204481B}"/>
              </a:ext>
            </a:extLst>
          </p:cNvPr>
          <p:cNvPicPr>
            <a:picLocks noChangeAspect="1"/>
          </p:cNvPicPr>
          <p:nvPr/>
        </p:nvPicPr>
        <p:blipFill>
          <a:blip r:embed="rId2"/>
          <a:stretch>
            <a:fillRect/>
          </a:stretch>
        </p:blipFill>
        <p:spPr>
          <a:xfrm>
            <a:off x="596836" y="3329940"/>
            <a:ext cx="5737737" cy="2058924"/>
          </a:xfrm>
          <a:prstGeom prst="rect">
            <a:avLst/>
          </a:prstGeom>
        </p:spPr>
      </p:pic>
      <p:sp>
        <p:nvSpPr>
          <p:cNvPr id="3" name="Title 2" hidden="1">
            <a:extLst>
              <a:ext uri="{FF2B5EF4-FFF2-40B4-BE49-F238E27FC236}">
                <a16:creationId xmlns:a16="http://schemas.microsoft.com/office/drawing/2014/main" id="{B6720255-EF81-4684-90A3-76EF2EA0DE22}"/>
              </a:ext>
            </a:extLst>
          </p:cNvPr>
          <p:cNvSpPr>
            <a:spLocks noGrp="1"/>
          </p:cNvSpPr>
          <p:nvPr>
            <p:ph type="title" idx="4294967295"/>
          </p:nvPr>
        </p:nvSpPr>
        <p:spPr/>
        <p:txBody>
          <a:bodyPr/>
          <a:lstStyle/>
          <a:p>
            <a:pPr rtl="0" eaLnBrk="1" latinLnBrk="0" hangingPunct="1"/>
            <a:r>
              <a:rPr lang="en-US" sz="3100" kern="1200" dirty="0">
                <a:solidFill>
                  <a:srgbClr val="000000"/>
                </a:solidFill>
                <a:effectLst/>
                <a:latin typeface="Verdana" panose="020B0604030504040204" pitchFamily="34" charset="0"/>
                <a:ea typeface="+mn-ea"/>
                <a:cs typeface="+mn-cs"/>
              </a:rPr>
              <a:t>Provide clear prompts and supports</a:t>
            </a:r>
            <a:endParaRPr lang="en-US" sz="3100" dirty="0">
              <a:effectLst/>
            </a:endParaRPr>
          </a:p>
          <a:p>
            <a:endParaRPr lang="en-US" dirty="0"/>
          </a:p>
        </p:txBody>
      </p:sp>
    </p:spTree>
    <p:extLst>
      <p:ext uri="{BB962C8B-B14F-4D97-AF65-F5344CB8AC3E}">
        <p14:creationId xmlns:p14="http://schemas.microsoft.com/office/powerpoint/2010/main" val="4273976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0013" y="359302"/>
            <a:ext cx="8686800" cy="594247"/>
          </a:xfrm>
          <a:prstGeom prst="rect">
            <a:avLst/>
          </a:prstGeom>
        </p:spPr>
        <p:txBody>
          <a:bodyPr>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clear prompts and supports</a:t>
            </a:r>
          </a:p>
          <a:p>
            <a:endParaRPr lang="en-US" dirty="0"/>
          </a:p>
        </p:txBody>
      </p:sp>
      <p:sp>
        <p:nvSpPr>
          <p:cNvPr id="6" name="TextBox 5"/>
          <p:cNvSpPr txBox="1"/>
          <p:nvPr/>
        </p:nvSpPr>
        <p:spPr>
          <a:xfrm>
            <a:off x="624045" y="2093951"/>
            <a:ext cx="4246072"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Verdana" charset="0"/>
                <a:ea typeface="Verdana" charset="0"/>
                <a:cs typeface="Verdana" charset="0"/>
              </a:rPr>
              <a:t>“Put your finger on the dot. When I signal, read the whole word.”</a:t>
            </a:r>
          </a:p>
        </p:txBody>
      </p:sp>
      <p:sp>
        <p:nvSpPr>
          <p:cNvPr id="8" name="Content Placeholder 2"/>
          <p:cNvSpPr txBox="1">
            <a:spLocks/>
          </p:cNvSpPr>
          <p:nvPr/>
        </p:nvSpPr>
        <p:spPr>
          <a:xfrm>
            <a:off x="536236" y="1332954"/>
            <a:ext cx="4199511" cy="562020"/>
          </a:xfrm>
          <a:prstGeom prst="rect">
            <a:avLst/>
          </a:prstGeom>
          <a:solidFill>
            <a:srgbClr val="3E945B"/>
          </a:solidFill>
          <a:ln w="76200">
            <a:noFill/>
          </a:ln>
        </p:spPr>
        <p:txBody>
          <a:bodyPr vert="horz" lIns="91440" tIns="45720" rIns="91440" bIns="45720" rtlCol="0" anchor="ct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Material supports</a:t>
            </a:r>
            <a:endParaRPr lang="en-US" sz="2000" dirty="0">
              <a:effectLst>
                <a:outerShdw blurRad="50800" dist="63500" dir="2700000" algn="ctr" rotWithShape="0">
                  <a:schemeClr val="tx1"/>
                </a:outerShdw>
              </a:effectLst>
            </a:endParaRPr>
          </a:p>
        </p:txBody>
      </p:sp>
      <p:pic>
        <p:nvPicPr>
          <p:cNvPr id="2" name="Picture 1" descr="Tiles spelling out the word MUD with an arrow underneath it">
            <a:extLst>
              <a:ext uri="{FF2B5EF4-FFF2-40B4-BE49-F238E27FC236}">
                <a16:creationId xmlns:a16="http://schemas.microsoft.com/office/drawing/2014/main" id="{0D3F3E6D-43EE-4DA6-96F8-926111079ED1}"/>
              </a:ext>
            </a:extLst>
          </p:cNvPr>
          <p:cNvPicPr>
            <a:picLocks noChangeAspect="1"/>
          </p:cNvPicPr>
          <p:nvPr/>
        </p:nvPicPr>
        <p:blipFill>
          <a:blip r:embed="rId2"/>
          <a:stretch>
            <a:fillRect/>
          </a:stretch>
        </p:blipFill>
        <p:spPr>
          <a:xfrm>
            <a:off x="619696" y="3234308"/>
            <a:ext cx="5361478" cy="2410587"/>
          </a:xfrm>
          <a:prstGeom prst="rect">
            <a:avLst/>
          </a:prstGeom>
        </p:spPr>
      </p:pic>
      <p:sp>
        <p:nvSpPr>
          <p:cNvPr id="3" name="Title 2" hidden="1">
            <a:extLst>
              <a:ext uri="{FF2B5EF4-FFF2-40B4-BE49-F238E27FC236}">
                <a16:creationId xmlns:a16="http://schemas.microsoft.com/office/drawing/2014/main" id="{B7C8977B-4132-461D-BF8A-98591E0A1F7D}"/>
              </a:ext>
            </a:extLst>
          </p:cNvPr>
          <p:cNvSpPr>
            <a:spLocks noGrp="1"/>
          </p:cNvSpPr>
          <p:nvPr>
            <p:ph type="title" idx="4294967295"/>
          </p:nvPr>
        </p:nvSpPr>
        <p:spPr/>
        <p:txBody>
          <a:bodyPr/>
          <a:lstStyle/>
          <a:p>
            <a:pPr rtl="0" eaLnBrk="1" latinLnBrk="0" hangingPunct="1"/>
            <a:r>
              <a:rPr lang="en-US" sz="3100" kern="1200" dirty="0">
                <a:solidFill>
                  <a:srgbClr val="000000"/>
                </a:solidFill>
                <a:effectLst/>
                <a:latin typeface="Verdana" panose="020B0604030504040204" pitchFamily="34" charset="0"/>
                <a:ea typeface="+mn-ea"/>
                <a:cs typeface="+mn-cs"/>
              </a:rPr>
              <a:t>Provide clear prompts and supports</a:t>
            </a:r>
            <a:endParaRPr lang="en-US" sz="3100" dirty="0">
              <a:effectLst/>
            </a:endParaRPr>
          </a:p>
          <a:p>
            <a:endParaRPr lang="en-US" dirty="0"/>
          </a:p>
        </p:txBody>
      </p:sp>
    </p:spTree>
    <p:extLst>
      <p:ext uri="{BB962C8B-B14F-4D97-AF65-F5344CB8AC3E}">
        <p14:creationId xmlns:p14="http://schemas.microsoft.com/office/powerpoint/2010/main" val="4253590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0013" y="359302"/>
            <a:ext cx="8686800" cy="594247"/>
          </a:xfrm>
          <a:prstGeom prst="rect">
            <a:avLst/>
          </a:prstGeom>
        </p:spPr>
        <p:txBody>
          <a:bodyPr>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clear prompts and supports</a:t>
            </a:r>
          </a:p>
          <a:p>
            <a:endParaRPr lang="en-US" dirty="0"/>
          </a:p>
        </p:txBody>
      </p:sp>
      <p:sp>
        <p:nvSpPr>
          <p:cNvPr id="12" name="TextBox 11"/>
          <p:cNvSpPr txBox="1"/>
          <p:nvPr/>
        </p:nvSpPr>
        <p:spPr>
          <a:xfrm>
            <a:off x="759923" y="1920153"/>
            <a:ext cx="4246072" cy="1631216"/>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Verdana" charset="0"/>
                <a:ea typeface="Verdana" charset="0"/>
                <a:cs typeface="Verdana" charset="0"/>
              </a:rPr>
              <a:t>“You’re going to sound out this word. Ready – Letter. (pause) Letter (pause), Letter. (pause) Letter (pause), What word did you read?”</a:t>
            </a:r>
          </a:p>
        </p:txBody>
      </p:sp>
      <p:sp>
        <p:nvSpPr>
          <p:cNvPr id="20" name="TextBox 19"/>
          <p:cNvSpPr txBox="1"/>
          <p:nvPr/>
        </p:nvSpPr>
        <p:spPr>
          <a:xfrm>
            <a:off x="71437" y="264472"/>
            <a:ext cx="971550" cy="646331"/>
          </a:xfrm>
          <a:prstGeom prst="rect">
            <a:avLst/>
          </a:prstGeom>
          <a:noFill/>
        </p:spPr>
        <p:txBody>
          <a:bodyPr wrap="square" rtlCol="0">
            <a:spAutoFit/>
          </a:bodyPr>
          <a:lstStyle/>
          <a:p>
            <a:r>
              <a:rPr lang="en-US" sz="3600" i="1" dirty="0">
                <a:solidFill>
                  <a:srgbClr val="C95331"/>
                </a:solidFill>
              </a:rPr>
              <a:t>X</a:t>
            </a:r>
          </a:p>
        </p:txBody>
      </p:sp>
      <p:pic>
        <p:nvPicPr>
          <p:cNvPr id="2" name="Picture 1" descr="Tiles spelling out the word FISH">
            <a:extLst>
              <a:ext uri="{FF2B5EF4-FFF2-40B4-BE49-F238E27FC236}">
                <a16:creationId xmlns:a16="http://schemas.microsoft.com/office/drawing/2014/main" id="{9345AD37-A5AC-4F5F-8178-87EEC0F04E0F}"/>
              </a:ext>
            </a:extLst>
          </p:cNvPr>
          <p:cNvPicPr>
            <a:picLocks noChangeAspect="1"/>
          </p:cNvPicPr>
          <p:nvPr/>
        </p:nvPicPr>
        <p:blipFill>
          <a:blip r:embed="rId2"/>
          <a:stretch>
            <a:fillRect/>
          </a:stretch>
        </p:blipFill>
        <p:spPr>
          <a:xfrm>
            <a:off x="861822" y="3649598"/>
            <a:ext cx="6787598" cy="1873377"/>
          </a:xfrm>
          <a:prstGeom prst="rect">
            <a:avLst/>
          </a:prstGeom>
        </p:spPr>
      </p:pic>
      <p:sp>
        <p:nvSpPr>
          <p:cNvPr id="3" name="Title 2" hidden="1">
            <a:extLst>
              <a:ext uri="{FF2B5EF4-FFF2-40B4-BE49-F238E27FC236}">
                <a16:creationId xmlns:a16="http://schemas.microsoft.com/office/drawing/2014/main" id="{8499AD0E-E6E7-468A-9DFC-D8583BAF1268}"/>
              </a:ext>
            </a:extLst>
          </p:cNvPr>
          <p:cNvSpPr>
            <a:spLocks noGrp="1"/>
          </p:cNvSpPr>
          <p:nvPr>
            <p:ph type="title" idx="4294967295"/>
          </p:nvPr>
        </p:nvSpPr>
        <p:spPr/>
        <p:txBody>
          <a:bodyPr/>
          <a:lstStyle/>
          <a:p>
            <a:pPr rtl="0" eaLnBrk="1" latinLnBrk="0" hangingPunct="1"/>
            <a:r>
              <a:rPr lang="en-US" sz="3100" kern="1200" dirty="0">
                <a:solidFill>
                  <a:srgbClr val="000000"/>
                </a:solidFill>
                <a:effectLst/>
                <a:latin typeface="Verdana" panose="020B0604030504040204" pitchFamily="34" charset="0"/>
                <a:ea typeface="+mn-ea"/>
                <a:cs typeface="+mn-cs"/>
              </a:rPr>
              <a:t>Provide clear prompts and supports</a:t>
            </a:r>
            <a:endParaRPr lang="en-US" sz="3100" dirty="0">
              <a:effectLst/>
            </a:endParaRPr>
          </a:p>
          <a:p>
            <a:endParaRPr lang="en-US" dirty="0"/>
          </a:p>
        </p:txBody>
      </p:sp>
    </p:spTree>
    <p:extLst>
      <p:ext uri="{BB962C8B-B14F-4D97-AF65-F5344CB8AC3E}">
        <p14:creationId xmlns:p14="http://schemas.microsoft.com/office/powerpoint/2010/main" val="816260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0013" y="359302"/>
            <a:ext cx="8686800" cy="594247"/>
          </a:xfrm>
          <a:prstGeom prst="rect">
            <a:avLst/>
          </a:prstGeom>
        </p:spPr>
        <p:txBody>
          <a:bodyPr>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clear prompts and supports</a:t>
            </a:r>
          </a:p>
          <a:p>
            <a:endParaRPr lang="en-US" dirty="0"/>
          </a:p>
        </p:txBody>
      </p:sp>
      <p:sp>
        <p:nvSpPr>
          <p:cNvPr id="12" name="TextBox 11"/>
          <p:cNvSpPr txBox="1"/>
          <p:nvPr/>
        </p:nvSpPr>
        <p:spPr>
          <a:xfrm>
            <a:off x="759923" y="1920153"/>
            <a:ext cx="4426440" cy="1323439"/>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Verdana" charset="0"/>
                <a:ea typeface="Verdana" charset="0"/>
                <a:cs typeface="Verdana" charset="0"/>
              </a:rPr>
              <a:t>“You’re going to sound out this word. Ready – Sound. (pause) Sound. (pause) Sound. (pause) Word. (pause)”</a:t>
            </a:r>
          </a:p>
        </p:txBody>
      </p:sp>
      <p:pic>
        <p:nvPicPr>
          <p:cNvPr id="20" name="Picture 19" descr="Simple Red Checkmark by thatsmybo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pic>
        <p:nvPicPr>
          <p:cNvPr id="2" name="Picture 1" descr="Tiles spelling out the word FISH">
            <a:extLst>
              <a:ext uri="{FF2B5EF4-FFF2-40B4-BE49-F238E27FC236}">
                <a16:creationId xmlns:a16="http://schemas.microsoft.com/office/drawing/2014/main" id="{CC88437B-F9D1-4096-82AB-42E531653C2E}"/>
              </a:ext>
            </a:extLst>
          </p:cNvPr>
          <p:cNvPicPr>
            <a:picLocks noChangeAspect="1"/>
          </p:cNvPicPr>
          <p:nvPr/>
        </p:nvPicPr>
        <p:blipFill>
          <a:blip r:embed="rId3"/>
          <a:stretch>
            <a:fillRect/>
          </a:stretch>
        </p:blipFill>
        <p:spPr>
          <a:xfrm>
            <a:off x="589407" y="3478910"/>
            <a:ext cx="6033102" cy="2202561"/>
          </a:xfrm>
          <a:prstGeom prst="rect">
            <a:avLst/>
          </a:prstGeom>
        </p:spPr>
      </p:pic>
      <p:sp>
        <p:nvSpPr>
          <p:cNvPr id="3" name="Title 2" hidden="1">
            <a:extLst>
              <a:ext uri="{FF2B5EF4-FFF2-40B4-BE49-F238E27FC236}">
                <a16:creationId xmlns:a16="http://schemas.microsoft.com/office/drawing/2014/main" id="{E831B60A-A23B-414A-9DED-18CDFC9AC21D}"/>
              </a:ext>
            </a:extLst>
          </p:cNvPr>
          <p:cNvSpPr>
            <a:spLocks noGrp="1"/>
          </p:cNvSpPr>
          <p:nvPr>
            <p:ph type="title" idx="4294967295"/>
          </p:nvPr>
        </p:nvSpPr>
        <p:spPr/>
        <p:txBody>
          <a:bodyPr/>
          <a:lstStyle/>
          <a:p>
            <a:pPr rtl="0" eaLnBrk="1" latinLnBrk="0" hangingPunct="1"/>
            <a:r>
              <a:rPr lang="en-US" sz="3100" kern="1200" dirty="0">
                <a:solidFill>
                  <a:srgbClr val="000000"/>
                </a:solidFill>
                <a:effectLst/>
                <a:latin typeface="Verdana" panose="020B0604030504040204" pitchFamily="34" charset="0"/>
                <a:ea typeface="+mn-ea"/>
                <a:cs typeface="+mn-cs"/>
              </a:rPr>
              <a:t>Provide clear prompts and supports</a:t>
            </a:r>
            <a:endParaRPr lang="en-US" sz="3100" dirty="0">
              <a:effectLst/>
            </a:endParaRPr>
          </a:p>
          <a:p>
            <a:endParaRPr lang="en-US" dirty="0"/>
          </a:p>
        </p:txBody>
      </p:sp>
    </p:spTree>
    <p:extLst>
      <p:ext uri="{BB962C8B-B14F-4D97-AF65-F5344CB8AC3E}">
        <p14:creationId xmlns:p14="http://schemas.microsoft.com/office/powerpoint/2010/main" val="2799622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300" y="255259"/>
            <a:ext cx="8915400"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solidFill>
                  <a:srgbClr val="8CCEA2"/>
                </a:solidFill>
              </a:rPr>
              <a:t>Activity 6.3</a:t>
            </a:r>
          </a:p>
          <a:p>
            <a:r>
              <a:rPr lang="en-US" sz="2800" dirty="0">
                <a:solidFill>
                  <a:srgbClr val="8CCEA2"/>
                </a:solidFill>
              </a:rPr>
              <a:t>Evaluate a Video</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29554" y="1827155"/>
            <a:ext cx="3442360" cy="2263653"/>
          </a:xfrm>
          <a:prstGeom prst="rect">
            <a:avLst/>
          </a:prstGeom>
        </p:spPr>
      </p:pic>
      <p:sp>
        <p:nvSpPr>
          <p:cNvPr id="11" name="Content Placeholder 2"/>
          <p:cNvSpPr>
            <a:spLocks noGrp="1"/>
          </p:cNvSpPr>
          <p:nvPr>
            <p:ph idx="1"/>
          </p:nvPr>
        </p:nvSpPr>
        <p:spPr>
          <a:xfrm>
            <a:off x="4171951" y="1095375"/>
            <a:ext cx="4414837" cy="4587013"/>
          </a:xfrm>
        </p:spPr>
        <p:txBody>
          <a:bodyPr>
            <a:normAutofit/>
          </a:bodyPr>
          <a:lstStyle/>
          <a:p>
            <a:pPr>
              <a:buClr>
                <a:schemeClr val="accent1"/>
              </a:buClr>
            </a:pPr>
            <a:r>
              <a:rPr lang="en-US" sz="1600" b="1" dirty="0"/>
              <a:t>Effective Models</a:t>
            </a:r>
            <a:endParaRPr lang="en-US" sz="1200" dirty="0"/>
          </a:p>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t>Select appropriate examples to model</a:t>
            </a:r>
          </a:p>
          <a:p>
            <a:pPr marL="342900" indent="-342900">
              <a:buClr>
                <a:schemeClr val="accent1"/>
              </a:buClr>
              <a:buFont typeface="Wingdings" panose="05000000000000000000" pitchFamily="2" charset="2"/>
              <a:buChar char="q"/>
            </a:pPr>
            <a:r>
              <a:rPr lang="en-US" sz="1200" dirty="0"/>
              <a:t>Model additional examples </a:t>
            </a:r>
            <a:br>
              <a:rPr lang="en-US" sz="1200" dirty="0"/>
            </a:br>
            <a:r>
              <a:rPr lang="en-US" sz="1200" dirty="0"/>
              <a:t>(use multiple models)</a:t>
            </a:r>
          </a:p>
          <a:p>
            <a:pPr marL="342900" indent="-342900">
              <a:buClr>
                <a:schemeClr val="accent1"/>
              </a:buClr>
              <a:buFont typeface="Wingdings" panose="05000000000000000000" pitchFamily="2" charset="2"/>
              <a:buChar char="q"/>
            </a:pPr>
            <a:endParaRPr lang="en-US" sz="1200" dirty="0"/>
          </a:p>
          <a:p>
            <a:pPr>
              <a:buClr>
                <a:schemeClr val="accent1"/>
              </a:buClr>
            </a:pPr>
            <a:r>
              <a:rPr lang="en-US" sz="1600" b="1" dirty="0"/>
              <a:t>Effective Guided Practice</a:t>
            </a:r>
            <a:endParaRPr lang="en-US" sz="1200" dirty="0"/>
          </a:p>
          <a:p>
            <a:pPr marL="342900" indent="-342900">
              <a:buClr>
                <a:schemeClr val="accent1"/>
              </a:buClr>
              <a:buFont typeface="Wingdings" panose="05000000000000000000" pitchFamily="2" charset="2"/>
              <a:buChar char="q"/>
            </a:pPr>
            <a:r>
              <a:rPr lang="en-US" sz="1200" dirty="0"/>
              <a:t>Focus on same singular objective</a:t>
            </a:r>
          </a:p>
          <a:p>
            <a:pPr>
              <a:buClr>
                <a:schemeClr val="accent1"/>
              </a:buClr>
            </a:pPr>
            <a:r>
              <a:rPr lang="en-US" sz="1200" dirty="0"/>
              <a:t>      (using similar examples)</a:t>
            </a:r>
          </a:p>
          <a:p>
            <a:pPr marL="342900" indent="-342900">
              <a:buClr>
                <a:schemeClr val="accent1"/>
              </a:buClr>
              <a:buFont typeface="Wingdings" panose="05000000000000000000" pitchFamily="2" charset="2"/>
              <a:buChar char="q"/>
            </a:pPr>
            <a:r>
              <a:rPr lang="en-US" sz="1200" dirty="0"/>
              <a:t>Guide students through the skill/strategy </a:t>
            </a:r>
          </a:p>
          <a:p>
            <a:pPr marL="342900" indent="-342900">
              <a:buClr>
                <a:schemeClr val="accent1"/>
              </a:buClr>
              <a:buFont typeface="Wingdings" panose="05000000000000000000" pitchFamily="2" charset="2"/>
              <a:buChar char="q"/>
            </a:pPr>
            <a:r>
              <a:rPr lang="en-US" sz="1200" dirty="0"/>
              <a:t>Provide ”just right” amount of guidance</a:t>
            </a:r>
          </a:p>
          <a:p>
            <a:pPr>
              <a:buClr>
                <a:schemeClr val="accent1"/>
              </a:buClr>
            </a:pPr>
            <a:r>
              <a:rPr lang="en-US" sz="1200" dirty="0"/>
              <a:t>      (based on students’ skills)</a:t>
            </a:r>
          </a:p>
          <a:p>
            <a:pPr marL="342900" indent="-342900">
              <a:buClr>
                <a:schemeClr val="accent1"/>
              </a:buClr>
              <a:buFont typeface="Wingdings" panose="05000000000000000000" pitchFamily="2" charset="2"/>
              <a:buChar char="q"/>
            </a:pPr>
            <a:r>
              <a:rPr lang="en-US" sz="1200" dirty="0"/>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12" name="TextBox 11"/>
          <p:cNvSpPr txBox="1"/>
          <p:nvPr/>
        </p:nvSpPr>
        <p:spPr>
          <a:xfrm>
            <a:off x="429554" y="4286250"/>
            <a:ext cx="3500438" cy="400110"/>
          </a:xfrm>
          <a:prstGeom prst="rect">
            <a:avLst/>
          </a:prstGeom>
          <a:noFill/>
        </p:spPr>
        <p:txBody>
          <a:bodyPr wrap="square" rtlCol="0">
            <a:spAutoFit/>
          </a:bodyPr>
          <a:lstStyle/>
          <a:p>
            <a:r>
              <a:rPr lang="en-US" sz="2000" dirty="0">
                <a:solidFill>
                  <a:schemeClr val="accent3">
                    <a:lumMod val="40000"/>
                    <a:lumOff val="60000"/>
                  </a:schemeClr>
                </a:solidFill>
              </a:rPr>
              <a:t>Irregular Word Reading</a:t>
            </a:r>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29575" y="115376"/>
            <a:ext cx="914400" cy="942115"/>
          </a:xfrm>
          <a:prstGeom prst="rect">
            <a:avLst/>
          </a:prstGeom>
        </p:spPr>
      </p:pic>
      <p:sp>
        <p:nvSpPr>
          <p:cNvPr id="3" name="Title 2" hidden="1">
            <a:extLst>
              <a:ext uri="{FF2B5EF4-FFF2-40B4-BE49-F238E27FC236}">
                <a16:creationId xmlns:a16="http://schemas.microsoft.com/office/drawing/2014/main" id="{7F3E4894-0645-4A1C-93A9-CC40FFE413FA}"/>
              </a:ext>
            </a:extLst>
          </p:cNvPr>
          <p:cNvSpPr>
            <a:spLocks noGrp="1"/>
          </p:cNvSpPr>
          <p:nvPr>
            <p:ph type="title"/>
          </p:nvPr>
        </p:nvSpPr>
        <p:spPr/>
        <p:txBody>
          <a:bodyPr>
            <a:normAutofit fontScale="90000"/>
          </a:bodyPr>
          <a:lstStyle/>
          <a:p>
            <a:pPr rtl="0" eaLnBrk="1" latinLnBrk="0" hangingPunct="1"/>
            <a:r>
              <a:rPr lang="en-US" sz="2800" kern="1200" dirty="0">
                <a:solidFill>
                  <a:srgbClr val="8CCEA2"/>
                </a:solidFill>
                <a:effectLst/>
                <a:latin typeface="Verdana" panose="020B0604030504040204" pitchFamily="34" charset="0"/>
                <a:ea typeface="+mn-ea"/>
                <a:cs typeface="+mn-cs"/>
              </a:rPr>
              <a:t>Activity 6.3</a:t>
            </a:r>
            <a:endParaRPr lang="en-US" dirty="0">
              <a:effectLst/>
            </a:endParaRPr>
          </a:p>
          <a:p>
            <a:pPr rtl="0" eaLnBrk="1" latinLnBrk="0" hangingPunct="1"/>
            <a:r>
              <a:rPr lang="en-US" sz="2800" kern="1200" dirty="0">
                <a:solidFill>
                  <a:srgbClr val="8CCEA2"/>
                </a:solidFill>
                <a:effectLst/>
                <a:latin typeface="Verdana" panose="020B0604030504040204" pitchFamily="34" charset="0"/>
                <a:ea typeface="+mn-ea"/>
                <a:cs typeface="+mn-cs"/>
              </a:rPr>
              <a:t>Evaluate a Video</a:t>
            </a:r>
            <a:endParaRPr lang="en-US" dirty="0">
              <a:effectLst/>
            </a:endParaRPr>
          </a:p>
          <a:p>
            <a:endParaRPr lang="en-US" dirty="0"/>
          </a:p>
        </p:txBody>
      </p:sp>
    </p:spTree>
    <p:extLst>
      <p:ext uri="{BB962C8B-B14F-4D97-AF65-F5344CB8AC3E}">
        <p14:creationId xmlns:p14="http://schemas.microsoft.com/office/powerpoint/2010/main" val="2883070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28807" y="3177953"/>
            <a:ext cx="1667476" cy="812366"/>
          </a:xfrm>
          <a:prstGeom prst="rect">
            <a:avLst/>
          </a:prstGeom>
          <a:solidFill>
            <a:srgbClr val="D3A01F">
              <a:lumMod val="50000"/>
            </a:srgbClr>
          </a:solidFill>
        </p:spPr>
        <p:txBody>
          <a:bodyPr wrap="squar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Planned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Examples</a:t>
            </a:r>
          </a:p>
        </p:txBody>
      </p:sp>
      <p:sp>
        <p:nvSpPr>
          <p:cNvPr id="26" name="TextBox 25"/>
          <p:cNvSpPr txBox="1"/>
          <p:nvPr/>
        </p:nvSpPr>
        <p:spPr>
          <a:xfrm>
            <a:off x="1526725" y="2325503"/>
            <a:ext cx="1667476" cy="852449"/>
          </a:xfrm>
          <a:prstGeom prst="rect">
            <a:avLst/>
          </a:prstGeom>
          <a:solidFill>
            <a:srgbClr val="D3A01F">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Clear Explanation</a:t>
            </a:r>
          </a:p>
        </p:txBody>
      </p:sp>
      <p:sp>
        <p:nvSpPr>
          <p:cNvPr id="29" name="TextBox 28"/>
          <p:cNvSpPr txBox="1"/>
          <p:nvPr/>
        </p:nvSpPr>
        <p:spPr>
          <a:xfrm>
            <a:off x="1528806" y="1863840"/>
            <a:ext cx="1667476" cy="461665"/>
          </a:xfrm>
          <a:prstGeom prst="rect">
            <a:avLst/>
          </a:prstGeom>
          <a:solidFill>
            <a:srgbClr val="D3A01F">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Modeling</a:t>
            </a:r>
          </a:p>
        </p:txBody>
      </p:sp>
      <p:sp>
        <p:nvSpPr>
          <p:cNvPr id="31" name="TextBox 30"/>
          <p:cNvSpPr txBox="1"/>
          <p:nvPr/>
        </p:nvSpPr>
        <p:spPr>
          <a:xfrm>
            <a:off x="1936284" y="1369055"/>
            <a:ext cx="852520" cy="461665"/>
          </a:xfrm>
          <a:prstGeom prst="rect">
            <a:avLst/>
          </a:prstGeom>
          <a:noFill/>
        </p:spPr>
        <p:txBody>
          <a:bodyPr wrap="square" rtlCol="0">
            <a:spAutoFit/>
          </a:bodyPr>
          <a:lstStyle/>
          <a:p>
            <a:r>
              <a:rPr lang="en-US" sz="2400" dirty="0">
                <a:solidFill>
                  <a:srgbClr val="FFC000"/>
                </a:solidFill>
                <a:latin typeface="Tw Cen MT" panose="020B0602020104020603"/>
              </a:rPr>
              <a:t>I Do</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20342223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CCEA2"/>
                </a:solidFill>
              </a:rPr>
              <a:t>Activity 6.3</a:t>
            </a:r>
            <a:br>
              <a:rPr lang="en-US" dirty="0">
                <a:solidFill>
                  <a:srgbClr val="8CCEA2"/>
                </a:solidFill>
              </a:rPr>
            </a:br>
            <a:endParaRPr lang="en-US" dirty="0"/>
          </a:p>
        </p:txBody>
      </p:sp>
      <p:sp>
        <p:nvSpPr>
          <p:cNvPr id="3" name="TextBox 2"/>
          <p:cNvSpPr txBox="1"/>
          <p:nvPr/>
        </p:nvSpPr>
        <p:spPr>
          <a:xfrm>
            <a:off x="2545976" y="2779059"/>
            <a:ext cx="4303059" cy="369332"/>
          </a:xfrm>
          <a:prstGeom prst="rect">
            <a:avLst/>
          </a:prstGeom>
          <a:noFill/>
        </p:spPr>
        <p:txBody>
          <a:bodyPr wrap="square" rtlCol="0">
            <a:spAutoFit/>
          </a:bodyPr>
          <a:lstStyle/>
          <a:p>
            <a:r>
              <a:rPr lang="en-US" dirty="0">
                <a:solidFill>
                  <a:schemeClr val="bg1"/>
                </a:solidFill>
                <a:hlinkClick r:id="rId2"/>
              </a:rPr>
              <a:t>https://youtu.be/G45QcU81IyI</a:t>
            </a:r>
            <a:r>
              <a:rPr lang="en-US" dirty="0">
                <a:solidFill>
                  <a:schemeClr val="bg1"/>
                </a:solidFill>
              </a:rPr>
              <a:t> </a:t>
            </a:r>
          </a:p>
        </p:txBody>
      </p:sp>
    </p:spTree>
    <p:extLst>
      <p:ext uri="{BB962C8B-B14F-4D97-AF65-F5344CB8AC3E}">
        <p14:creationId xmlns:p14="http://schemas.microsoft.com/office/powerpoint/2010/main" val="14289576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6238" y="1524000"/>
            <a:ext cx="4414837" cy="4587013"/>
          </a:xfrm>
        </p:spPr>
        <p:txBody>
          <a:bodyPr>
            <a:normAutofit/>
          </a:bodyPr>
          <a:lstStyle/>
          <a:p>
            <a:pPr>
              <a:buClr>
                <a:schemeClr val="accent1"/>
              </a:buClr>
            </a:pPr>
            <a:r>
              <a:rPr lang="en-US" sz="1600" b="1" dirty="0"/>
              <a:t>Effective Models</a:t>
            </a:r>
            <a:endParaRPr lang="en-US" sz="1200" dirty="0"/>
          </a:p>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t>Select appropriate examples to model</a:t>
            </a:r>
          </a:p>
          <a:p>
            <a:pPr marL="342900" indent="-342900">
              <a:buClr>
                <a:schemeClr val="accent1"/>
              </a:buClr>
              <a:buFont typeface="Wingdings" panose="05000000000000000000" pitchFamily="2" charset="2"/>
              <a:buChar char="q"/>
            </a:pPr>
            <a:r>
              <a:rPr lang="en-US" sz="1200" dirty="0"/>
              <a:t>Model additional examples </a:t>
            </a:r>
            <a:br>
              <a:rPr lang="en-US" sz="1200" dirty="0"/>
            </a:br>
            <a:r>
              <a:rPr lang="en-US" sz="1200" dirty="0"/>
              <a:t>(use multiple models)</a:t>
            </a:r>
          </a:p>
          <a:p>
            <a:pPr>
              <a:buClr>
                <a:schemeClr val="accent1"/>
              </a:buClr>
            </a:pPr>
            <a:r>
              <a:rPr lang="en-US" sz="1600" b="1" dirty="0"/>
              <a:t>Effective Guided Practice</a:t>
            </a:r>
            <a:endParaRPr lang="en-US" sz="1200" dirty="0"/>
          </a:p>
          <a:p>
            <a:pPr marL="342900" indent="-342900">
              <a:buClr>
                <a:schemeClr val="accent1"/>
              </a:buClr>
              <a:buFont typeface="Wingdings" panose="05000000000000000000" pitchFamily="2" charset="2"/>
              <a:buChar char="q"/>
            </a:pPr>
            <a:r>
              <a:rPr lang="en-US" sz="1200" dirty="0"/>
              <a:t>Focus on same singular objective</a:t>
            </a:r>
          </a:p>
          <a:p>
            <a:pPr>
              <a:buClr>
                <a:schemeClr val="accent1"/>
              </a:buClr>
            </a:pPr>
            <a:r>
              <a:rPr lang="en-US" sz="1200" dirty="0"/>
              <a:t>      (using similar examples)</a:t>
            </a:r>
          </a:p>
          <a:p>
            <a:pPr marL="342900" indent="-342900">
              <a:buClr>
                <a:schemeClr val="accent1"/>
              </a:buClr>
              <a:buFont typeface="Wingdings" panose="05000000000000000000" pitchFamily="2" charset="2"/>
              <a:buChar char="q"/>
            </a:pPr>
            <a:r>
              <a:rPr lang="en-US" sz="1200" dirty="0"/>
              <a:t>Guide students through the skill/strategy </a:t>
            </a:r>
          </a:p>
          <a:p>
            <a:pPr marL="342900" indent="-342900">
              <a:buClr>
                <a:schemeClr val="accent1"/>
              </a:buClr>
              <a:buFont typeface="Wingdings" panose="05000000000000000000" pitchFamily="2" charset="2"/>
              <a:buChar char="q"/>
            </a:pPr>
            <a:r>
              <a:rPr lang="en-US" sz="1200" dirty="0"/>
              <a:t>Provide ”just right” amount of guidance</a:t>
            </a:r>
          </a:p>
          <a:p>
            <a:pPr>
              <a:buClr>
                <a:schemeClr val="accent1"/>
              </a:buClr>
            </a:pPr>
            <a:r>
              <a:rPr lang="en-US" sz="1200" dirty="0"/>
              <a:t>      (based on students’ skills)</a:t>
            </a:r>
          </a:p>
          <a:p>
            <a:pPr marL="342900" indent="-342900">
              <a:buClr>
                <a:schemeClr val="accent1"/>
              </a:buClr>
              <a:buFont typeface="Wingdings" panose="05000000000000000000" pitchFamily="2" charset="2"/>
              <a:buChar char="q"/>
            </a:pPr>
            <a:r>
              <a:rPr lang="en-US" sz="1200" dirty="0"/>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4" name="Title 1"/>
          <p:cNvSpPr txBox="1">
            <a:spLocks/>
          </p:cNvSpPr>
          <p:nvPr/>
        </p:nvSpPr>
        <p:spPr>
          <a:xfrm>
            <a:off x="114300" y="255259"/>
            <a:ext cx="8915400"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solidFill>
                  <a:srgbClr val="8CCEA2"/>
                </a:solidFill>
              </a:rPr>
              <a:t>Activity 6.4</a:t>
            </a:r>
          </a:p>
          <a:p>
            <a:r>
              <a:rPr lang="en-US" sz="2800" dirty="0">
                <a:solidFill>
                  <a:srgbClr val="8CCEA2"/>
                </a:solidFill>
              </a:rPr>
              <a:t>Evaluate a Lesson </a:t>
            </a: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7892735" y="112781"/>
            <a:ext cx="914400" cy="873998"/>
          </a:xfrm>
          <a:prstGeom prst="rect">
            <a:avLst/>
          </a:prstGeom>
        </p:spPr>
      </p:pic>
      <p:sp>
        <p:nvSpPr>
          <p:cNvPr id="5" name="Title 4" hidden="1">
            <a:extLst>
              <a:ext uri="{FF2B5EF4-FFF2-40B4-BE49-F238E27FC236}">
                <a16:creationId xmlns:a16="http://schemas.microsoft.com/office/drawing/2014/main" id="{D31D4944-A56D-4D0B-A5BD-5BFD5BD667D9}"/>
              </a:ext>
            </a:extLst>
          </p:cNvPr>
          <p:cNvSpPr>
            <a:spLocks noGrp="1"/>
          </p:cNvSpPr>
          <p:nvPr>
            <p:ph type="title"/>
          </p:nvPr>
        </p:nvSpPr>
        <p:spPr/>
        <p:txBody>
          <a:bodyPr>
            <a:normAutofit fontScale="90000"/>
          </a:bodyPr>
          <a:lstStyle/>
          <a:p>
            <a:pPr rtl="0" eaLnBrk="1" latinLnBrk="0" hangingPunct="1"/>
            <a:r>
              <a:rPr lang="en-US" sz="2800" kern="1200" dirty="0">
                <a:solidFill>
                  <a:srgbClr val="8CCEA2"/>
                </a:solidFill>
                <a:effectLst/>
                <a:latin typeface="Verdana" panose="020B0604030504040204" pitchFamily="34" charset="0"/>
                <a:ea typeface="+mn-ea"/>
                <a:cs typeface="+mn-cs"/>
              </a:rPr>
              <a:t>Activity 6.4</a:t>
            </a:r>
            <a:endParaRPr lang="en-US" dirty="0">
              <a:effectLst/>
            </a:endParaRPr>
          </a:p>
          <a:p>
            <a:pPr rtl="0" eaLnBrk="1" latinLnBrk="0" hangingPunct="1"/>
            <a:r>
              <a:rPr lang="en-US" sz="2800" kern="1200" dirty="0">
                <a:solidFill>
                  <a:srgbClr val="8CCEA2"/>
                </a:solidFill>
                <a:effectLst/>
                <a:latin typeface="Verdana" panose="020B0604030504040204" pitchFamily="34" charset="0"/>
                <a:ea typeface="+mn-ea"/>
                <a:cs typeface="+mn-cs"/>
              </a:rPr>
              <a:t>Evaluate a Lesson </a:t>
            </a:r>
            <a:endParaRPr lang="en-US" dirty="0">
              <a:effectLst/>
            </a:endParaRPr>
          </a:p>
          <a:p>
            <a:endParaRPr lang="en-US" dirty="0"/>
          </a:p>
        </p:txBody>
      </p:sp>
      <p:sp>
        <p:nvSpPr>
          <p:cNvPr id="7" name="TextBox 6" descr="Image of a worksheet with Directions for teaching open syllables">
            <a:extLst>
              <a:ext uri="{FF2B5EF4-FFF2-40B4-BE49-F238E27FC236}">
                <a16:creationId xmlns:a16="http://schemas.microsoft.com/office/drawing/2014/main" id="{41791638-9F63-46D7-9793-FB4807AA0489}"/>
              </a:ext>
            </a:extLst>
          </p:cNvPr>
          <p:cNvSpPr txBox="1"/>
          <p:nvPr/>
        </p:nvSpPr>
        <p:spPr>
          <a:xfrm>
            <a:off x="263493" y="1524000"/>
            <a:ext cx="3531565" cy="3662541"/>
          </a:xfrm>
          <a:prstGeom prst="rect">
            <a:avLst/>
          </a:prstGeom>
          <a:solidFill>
            <a:schemeClr val="accent4">
              <a:lumMod val="20000"/>
              <a:lumOff val="80000"/>
            </a:schemeClr>
          </a:solidFill>
        </p:spPr>
        <p:txBody>
          <a:bodyPr wrap="square" rtlCol="0">
            <a:spAutoFit/>
          </a:bodyPr>
          <a:lstStyle/>
          <a:p>
            <a:pPr algn="ctr"/>
            <a:r>
              <a:rPr lang="en-US" sz="1100" dirty="0">
                <a:latin typeface="Times New Roman" panose="02020603050405020304" pitchFamily="18" charset="0"/>
                <a:cs typeface="Times New Roman" panose="02020603050405020304" pitchFamily="18" charset="0"/>
              </a:rPr>
              <a:t>Directions for teaching </a:t>
            </a:r>
            <a:r>
              <a:rPr lang="en-US" sz="1100" b="1" dirty="0">
                <a:latin typeface="Times New Roman" panose="02020603050405020304" pitchFamily="18" charset="0"/>
                <a:cs typeface="Times New Roman" panose="02020603050405020304" pitchFamily="18" charset="0"/>
              </a:rPr>
              <a:t>open syllables:</a:t>
            </a:r>
          </a:p>
          <a:p>
            <a:pPr algn="ctr"/>
            <a:endParaRPr lang="en-US" sz="1100" dirty="0">
              <a:latin typeface="Times New Roman" panose="02020603050405020304" pitchFamily="18" charset="0"/>
              <a:cs typeface="Times New Roman" panose="02020603050405020304" pitchFamily="18" charset="0"/>
            </a:endParaRPr>
          </a:p>
          <a:p>
            <a:pPr marL="173038" indent="-173038">
              <a:buAutoNum type="arabicPeriod"/>
            </a:pPr>
            <a:r>
              <a:rPr lang="en-US" sz="1050" dirty="0">
                <a:latin typeface="Times New Roman" panose="02020603050405020304" pitchFamily="18" charset="0"/>
                <a:cs typeface="Times New Roman" panose="02020603050405020304" pitchFamily="18" charset="0"/>
              </a:rPr>
              <a:t>Write the following words on the board – me, hi, no, she. Ask students: </a:t>
            </a:r>
            <a:r>
              <a:rPr lang="en-US" sz="1050" i="1" dirty="0">
                <a:latin typeface="Times New Roman" panose="02020603050405020304" pitchFamily="18" charset="0"/>
                <a:cs typeface="Times New Roman" panose="02020603050405020304" pitchFamily="18" charset="0"/>
              </a:rPr>
              <a:t>Look at these words. How many vowels do you see in each word? (1)</a:t>
            </a:r>
          </a:p>
          <a:p>
            <a:pPr marL="173038" indent="-173038"/>
            <a:r>
              <a:rPr lang="en-US" sz="1050" dirty="0">
                <a:latin typeface="Times New Roman" panose="02020603050405020304" pitchFamily="18" charset="0"/>
                <a:cs typeface="Times New Roman" panose="02020603050405020304" pitchFamily="18" charset="0"/>
              </a:rPr>
              <a:t>2. Then ask: </a:t>
            </a:r>
            <a:r>
              <a:rPr lang="en-US" sz="1050" i="1" dirty="0">
                <a:latin typeface="Times New Roman" panose="02020603050405020304" pitchFamily="18" charset="0"/>
                <a:cs typeface="Times New Roman" panose="02020603050405020304" pitchFamily="18" charset="0"/>
              </a:rPr>
              <a:t>What does each word end with? </a:t>
            </a:r>
            <a:r>
              <a:rPr lang="en-US" sz="1050" dirty="0">
                <a:latin typeface="Times New Roman" panose="02020603050405020304" pitchFamily="18" charset="0"/>
                <a:cs typeface="Times New Roman" panose="02020603050405020304" pitchFamily="18" charset="0"/>
              </a:rPr>
              <a:t>(One vowel). </a:t>
            </a:r>
            <a:r>
              <a:rPr lang="en-US" sz="1050" i="1" dirty="0">
                <a:latin typeface="Times New Roman" panose="02020603050405020304" pitchFamily="18" charset="0"/>
                <a:cs typeface="Times New Roman" panose="02020603050405020304" pitchFamily="18" charset="0"/>
              </a:rPr>
              <a:t>Can these be closed syllables? </a:t>
            </a:r>
            <a:r>
              <a:rPr lang="en-US" sz="1050" dirty="0">
                <a:latin typeface="Times New Roman" panose="02020603050405020304" pitchFamily="18" charset="0"/>
                <a:cs typeface="Times New Roman" panose="02020603050405020304" pitchFamily="18" charset="0"/>
              </a:rPr>
              <a:t>(No, closed syllables end in a consonant.)</a:t>
            </a:r>
          </a:p>
          <a:p>
            <a:pPr marL="173038" indent="-173038"/>
            <a:r>
              <a:rPr lang="en-US" sz="1050" dirty="0">
                <a:latin typeface="Times New Roman" panose="02020603050405020304" pitchFamily="18" charset="0"/>
                <a:cs typeface="Times New Roman" panose="02020603050405020304" pitchFamily="18" charset="0"/>
              </a:rPr>
              <a:t>3. Have the students read the words, paying attention to the way each is pronounced. Ask: </a:t>
            </a:r>
            <a:r>
              <a:rPr lang="en-US" sz="1050" i="1" dirty="0">
                <a:latin typeface="Times New Roman" panose="02020603050405020304" pitchFamily="18" charset="0"/>
                <a:cs typeface="Times New Roman" panose="02020603050405020304" pitchFamily="18" charset="0"/>
              </a:rPr>
              <a:t>How are the words pronounced at the end? </a:t>
            </a:r>
            <a:r>
              <a:rPr lang="en-US" sz="1050" dirty="0">
                <a:latin typeface="Times New Roman" panose="02020603050405020304" pitchFamily="18" charset="0"/>
                <a:cs typeface="Times New Roman" panose="02020603050405020304" pitchFamily="18" charset="0"/>
              </a:rPr>
              <a:t>(The mouth is open.)</a:t>
            </a:r>
          </a:p>
          <a:p>
            <a:pPr marL="173038" indent="-173038"/>
            <a:r>
              <a:rPr lang="en-US" sz="1050" dirty="0">
                <a:latin typeface="Times New Roman" panose="02020603050405020304" pitchFamily="18" charset="0"/>
                <a:cs typeface="Times New Roman" panose="02020603050405020304" pitchFamily="18" charset="0"/>
              </a:rPr>
              <a:t>4. Say: </a:t>
            </a:r>
            <a:r>
              <a:rPr lang="en-US" sz="1050" i="1" dirty="0">
                <a:latin typeface="Times New Roman" panose="02020603050405020304" pitchFamily="18" charset="0"/>
                <a:cs typeface="Times New Roman" panose="02020603050405020304" pitchFamily="18" charset="0"/>
              </a:rPr>
              <a:t>What would be a good name for this syllable? </a:t>
            </a:r>
            <a:r>
              <a:rPr lang="en-US" sz="1050" dirty="0">
                <a:latin typeface="Times New Roman" panose="02020603050405020304" pitchFamily="18" charset="0"/>
                <a:cs typeface="Times New Roman" panose="02020603050405020304" pitchFamily="18" charset="0"/>
              </a:rPr>
              <a:t>Open syllable because our mouth is open.</a:t>
            </a:r>
          </a:p>
          <a:p>
            <a:pPr marL="173038" indent="-173038"/>
            <a:r>
              <a:rPr lang="en-US" sz="1050" dirty="0">
                <a:latin typeface="Times New Roman" panose="02020603050405020304" pitchFamily="18" charset="0"/>
                <a:cs typeface="Times New Roman" panose="02020603050405020304" pitchFamily="18" charset="0"/>
              </a:rPr>
              <a:t>5. Define </a:t>
            </a:r>
            <a:r>
              <a:rPr lang="en-US" sz="1050" b="1" dirty="0">
                <a:latin typeface="Times New Roman" panose="02020603050405020304" pitchFamily="18" charset="0"/>
                <a:cs typeface="Times New Roman" panose="02020603050405020304" pitchFamily="18" charset="0"/>
              </a:rPr>
              <a:t>open </a:t>
            </a:r>
            <a:r>
              <a:rPr lang="en-US" sz="1050" dirty="0">
                <a:latin typeface="Times New Roman" panose="02020603050405020304" pitchFamily="18" charset="0"/>
                <a:cs typeface="Times New Roman" panose="02020603050405020304" pitchFamily="18" charset="0"/>
              </a:rPr>
              <a:t>syllables for students. (</a:t>
            </a:r>
            <a:r>
              <a:rPr lang="en-US" sz="1050" i="1" dirty="0">
                <a:latin typeface="Times New Roman" panose="02020603050405020304" pitchFamily="18" charset="0"/>
                <a:cs typeface="Times New Roman" panose="02020603050405020304" pitchFamily="18" charset="0"/>
              </a:rPr>
              <a:t>An open syllable ends in a vowel and the sound is long).</a:t>
            </a:r>
          </a:p>
          <a:p>
            <a:pPr marL="173038" indent="-173038"/>
            <a:r>
              <a:rPr lang="en-US" sz="1050" dirty="0">
                <a:latin typeface="Times New Roman" panose="02020603050405020304" pitchFamily="18" charset="0"/>
                <a:cs typeface="Times New Roman" panose="02020603050405020304" pitchFamily="18" charset="0"/>
              </a:rPr>
              <a:t>6. Write the following sentences on the board for students to complete: An open syllables ends in a ______ (vowel). The vowel sound is _____ (long).</a:t>
            </a:r>
          </a:p>
          <a:p>
            <a:pPr marL="173038" indent="-173038"/>
            <a:r>
              <a:rPr lang="en-US" sz="1050" dirty="0">
                <a:latin typeface="Times New Roman" panose="02020603050405020304" pitchFamily="18" charset="0"/>
                <a:cs typeface="Times New Roman" panose="02020603050405020304" pitchFamily="18" charset="0"/>
              </a:rPr>
              <a:t>7. Extend the lesson by writing two-syllable words with an open first syllable: </a:t>
            </a:r>
            <a:r>
              <a:rPr lang="en-US" sz="1050" i="1" dirty="0">
                <a:latin typeface="Times New Roman" panose="02020603050405020304" pitchFamily="18" charset="0"/>
                <a:cs typeface="Times New Roman" panose="02020603050405020304" pitchFamily="18" charset="0"/>
              </a:rPr>
              <a:t>tiger, lady, secret. </a:t>
            </a:r>
            <a:r>
              <a:rPr lang="en-US" sz="1050" dirty="0">
                <a:latin typeface="Times New Roman" panose="02020603050405020304" pitchFamily="18" charset="0"/>
                <a:cs typeface="Times New Roman" panose="02020603050405020304" pitchFamily="18" charset="0"/>
              </a:rPr>
              <a:t>Help students blend each syllable to read the words. Talk about what they are hearing.</a:t>
            </a:r>
          </a:p>
        </p:txBody>
      </p:sp>
    </p:spTree>
    <p:extLst>
      <p:ext uri="{BB962C8B-B14F-4D97-AF65-F5344CB8AC3E}">
        <p14:creationId xmlns:p14="http://schemas.microsoft.com/office/powerpoint/2010/main" val="4114149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543551" y="652463"/>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t>Effective Models</a:t>
            </a:r>
            <a:endParaRPr lang="en-US" sz="1200" dirty="0"/>
          </a:p>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spcBef>
                <a:spcPts val="0"/>
              </a:spcBef>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t>Select appropriate examples to model</a:t>
            </a:r>
          </a:p>
          <a:p>
            <a:pPr marL="342900" indent="-342900">
              <a:buClr>
                <a:schemeClr val="accent1"/>
              </a:buClr>
              <a:buFont typeface="Wingdings" panose="05000000000000000000" pitchFamily="2" charset="2"/>
              <a:buChar char="q"/>
            </a:pPr>
            <a:r>
              <a:rPr lang="en-US" sz="1200" dirty="0"/>
              <a:t>Model additional examples </a:t>
            </a:r>
            <a:br>
              <a:rPr lang="en-US" sz="1200" dirty="0"/>
            </a:br>
            <a:r>
              <a:rPr lang="en-US" sz="1200" dirty="0"/>
              <a:t>(use multiple models)</a:t>
            </a:r>
          </a:p>
          <a:p>
            <a:pPr>
              <a:buClr>
                <a:schemeClr val="accent1"/>
              </a:buClr>
            </a:pPr>
            <a:endParaRPr lang="en-US" sz="1000" b="1" dirty="0"/>
          </a:p>
          <a:p>
            <a:pPr>
              <a:buClr>
                <a:schemeClr val="accent1"/>
              </a:buClr>
            </a:pPr>
            <a:r>
              <a:rPr lang="en-US" sz="1600" b="1" dirty="0"/>
              <a:t>Effective Guided Practice</a:t>
            </a:r>
            <a:endParaRPr lang="en-US" sz="1200" dirty="0"/>
          </a:p>
          <a:p>
            <a:pPr marL="342900" indent="-342900">
              <a:buClr>
                <a:schemeClr val="accent1"/>
              </a:buClr>
              <a:buFont typeface="Wingdings" panose="05000000000000000000" pitchFamily="2" charset="2"/>
              <a:buChar char="q"/>
            </a:pPr>
            <a:r>
              <a:rPr lang="en-US" sz="1200" dirty="0"/>
              <a:t>Focus on same singular objective</a:t>
            </a:r>
          </a:p>
          <a:p>
            <a:pPr>
              <a:spcBef>
                <a:spcPts val="0"/>
              </a:spcBef>
              <a:buClr>
                <a:schemeClr val="accent1"/>
              </a:buClr>
            </a:pPr>
            <a:r>
              <a:rPr lang="en-US" sz="1200" dirty="0"/>
              <a:t>      (using similar examples)</a:t>
            </a:r>
          </a:p>
          <a:p>
            <a:pPr marL="342900" indent="-342900">
              <a:buClr>
                <a:schemeClr val="accent1"/>
              </a:buClr>
              <a:buFont typeface="Wingdings" panose="05000000000000000000" pitchFamily="2" charset="2"/>
              <a:buChar char="q"/>
            </a:pPr>
            <a:r>
              <a:rPr lang="en-US" sz="1200" dirty="0"/>
              <a:t>Guide students through the skill/strategy </a:t>
            </a:r>
          </a:p>
          <a:p>
            <a:pPr marL="342900" indent="-342900">
              <a:buClr>
                <a:schemeClr val="accent1"/>
              </a:buClr>
              <a:buFont typeface="Wingdings" panose="05000000000000000000" pitchFamily="2" charset="2"/>
              <a:buChar char="q"/>
            </a:pPr>
            <a:r>
              <a:rPr lang="en-US" sz="1200" dirty="0"/>
              <a:t>Provide ”just right” amount of guidance</a:t>
            </a:r>
          </a:p>
          <a:p>
            <a:pPr>
              <a:spcBef>
                <a:spcPts val="0"/>
              </a:spcBef>
              <a:buClr>
                <a:schemeClr val="accent1"/>
              </a:buClr>
            </a:pPr>
            <a:r>
              <a:rPr lang="en-US" sz="1200" dirty="0"/>
              <a:t>      (based on students’ skills)</a:t>
            </a:r>
          </a:p>
          <a:p>
            <a:pPr marL="342900" indent="-342900">
              <a:buClr>
                <a:schemeClr val="accent1"/>
              </a:buClr>
              <a:buFont typeface="Wingdings" panose="05000000000000000000" pitchFamily="2" charset="2"/>
              <a:buChar char="q"/>
            </a:pPr>
            <a:r>
              <a:rPr lang="en-US" sz="1200" dirty="0"/>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3" name="Title 2" hidden="1">
            <a:extLst>
              <a:ext uri="{FF2B5EF4-FFF2-40B4-BE49-F238E27FC236}">
                <a16:creationId xmlns:a16="http://schemas.microsoft.com/office/drawing/2014/main" id="{E106DB06-E51B-4A92-B0CD-D9F4187E14B9}"/>
              </a:ext>
            </a:extLst>
          </p:cNvPr>
          <p:cNvSpPr>
            <a:spLocks noGrp="1"/>
          </p:cNvSpPr>
          <p:nvPr>
            <p:ph type="title" idx="4294967295"/>
          </p:nvPr>
        </p:nvSpPr>
        <p:spPr/>
        <p:txBody>
          <a:bodyPr/>
          <a:lstStyle/>
          <a:p>
            <a:r>
              <a:rPr lang="en-US" sz="2000" kern="1200" dirty="0">
                <a:solidFill>
                  <a:srgbClr val="000000"/>
                </a:solidFill>
                <a:effectLst/>
                <a:latin typeface="TimesNewRomanPSMT"/>
                <a:ea typeface="Calibri" panose="020F0502020204030204" pitchFamily="34" charset="0"/>
                <a:cs typeface="+mn-cs"/>
              </a:rPr>
              <a:t>Directions for teaching </a:t>
            </a:r>
            <a:r>
              <a:rPr lang="en-US" sz="2000" b="1" kern="1200" dirty="0">
                <a:solidFill>
                  <a:srgbClr val="000000"/>
                </a:solidFill>
                <a:effectLst/>
                <a:latin typeface="TimesNewRomanPS"/>
                <a:ea typeface="Calibri" panose="020F0502020204030204" pitchFamily="34" charset="0"/>
                <a:cs typeface="+mn-cs"/>
              </a:rPr>
              <a:t>open syllables</a:t>
            </a:r>
            <a:endParaRPr lang="en-US" dirty="0"/>
          </a:p>
        </p:txBody>
      </p:sp>
      <p:sp>
        <p:nvSpPr>
          <p:cNvPr id="5" name="TextBox 4">
            <a:extLst>
              <a:ext uri="{FF2B5EF4-FFF2-40B4-BE49-F238E27FC236}">
                <a16:creationId xmlns:a16="http://schemas.microsoft.com/office/drawing/2014/main" id="{9ACE5EE4-4128-43C6-B91F-2AFA478B99CF}"/>
              </a:ext>
            </a:extLst>
          </p:cNvPr>
          <p:cNvSpPr txBox="1"/>
          <p:nvPr/>
        </p:nvSpPr>
        <p:spPr>
          <a:xfrm>
            <a:off x="168445" y="97277"/>
            <a:ext cx="5307012" cy="6247864"/>
          </a:xfrm>
          <a:prstGeom prst="rect">
            <a:avLst/>
          </a:prstGeom>
          <a:solidFill>
            <a:schemeClr val="accent4">
              <a:lumMod val="20000"/>
              <a:lumOff val="80000"/>
            </a:schemeClr>
          </a:solid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Directions for teaching </a:t>
            </a:r>
            <a:r>
              <a:rPr lang="en-US" sz="2000" b="1" dirty="0">
                <a:latin typeface="Times New Roman" panose="02020603050405020304" pitchFamily="18" charset="0"/>
                <a:cs typeface="Times New Roman" panose="02020603050405020304" pitchFamily="18" charset="0"/>
              </a:rPr>
              <a:t>open syllables:</a:t>
            </a:r>
          </a:p>
          <a:p>
            <a:pPr algn="ctr"/>
            <a:endParaRPr lang="en-US" sz="2000" dirty="0">
              <a:latin typeface="Times New Roman" panose="02020603050405020304" pitchFamily="18" charset="0"/>
              <a:cs typeface="Times New Roman" panose="02020603050405020304" pitchFamily="18" charset="0"/>
            </a:endParaRPr>
          </a:p>
          <a:p>
            <a:pPr marL="173038" indent="-173038">
              <a:buAutoNum type="arabicPeriod"/>
            </a:pPr>
            <a:r>
              <a:rPr lang="en-US" dirty="0">
                <a:latin typeface="Times New Roman" panose="02020603050405020304" pitchFamily="18" charset="0"/>
                <a:cs typeface="Times New Roman" panose="02020603050405020304" pitchFamily="18" charset="0"/>
              </a:rPr>
              <a:t>Write the following words on the board – me, hi, no, she. Ask students: </a:t>
            </a:r>
            <a:r>
              <a:rPr lang="en-US" i="1" dirty="0">
                <a:latin typeface="Times New Roman" panose="02020603050405020304" pitchFamily="18" charset="0"/>
                <a:cs typeface="Times New Roman" panose="02020603050405020304" pitchFamily="18" charset="0"/>
              </a:rPr>
              <a:t>Look at these words. How many vowels do you see in each word? (1)</a:t>
            </a:r>
          </a:p>
          <a:p>
            <a:pPr marL="173038" indent="-173038"/>
            <a:r>
              <a:rPr lang="en-US" dirty="0">
                <a:latin typeface="Times New Roman" panose="02020603050405020304" pitchFamily="18" charset="0"/>
                <a:cs typeface="Times New Roman" panose="02020603050405020304" pitchFamily="18" charset="0"/>
              </a:rPr>
              <a:t>2. Then ask: </a:t>
            </a:r>
            <a:r>
              <a:rPr lang="en-US" i="1" dirty="0">
                <a:latin typeface="Times New Roman" panose="02020603050405020304" pitchFamily="18" charset="0"/>
                <a:cs typeface="Times New Roman" panose="02020603050405020304" pitchFamily="18" charset="0"/>
              </a:rPr>
              <a:t>What does each word end with? </a:t>
            </a:r>
            <a:r>
              <a:rPr lang="en-US" dirty="0">
                <a:latin typeface="Times New Roman" panose="02020603050405020304" pitchFamily="18" charset="0"/>
                <a:cs typeface="Times New Roman" panose="02020603050405020304" pitchFamily="18" charset="0"/>
              </a:rPr>
              <a:t>(One vowel). </a:t>
            </a:r>
            <a:r>
              <a:rPr lang="en-US" i="1" dirty="0">
                <a:latin typeface="Times New Roman" panose="02020603050405020304" pitchFamily="18" charset="0"/>
                <a:cs typeface="Times New Roman" panose="02020603050405020304" pitchFamily="18" charset="0"/>
              </a:rPr>
              <a:t>Can these be closed syllables? </a:t>
            </a:r>
            <a:r>
              <a:rPr lang="en-US" dirty="0">
                <a:latin typeface="Times New Roman" panose="02020603050405020304" pitchFamily="18" charset="0"/>
                <a:cs typeface="Times New Roman" panose="02020603050405020304" pitchFamily="18" charset="0"/>
              </a:rPr>
              <a:t>(No, closed syllables end in a consonant.)</a:t>
            </a:r>
          </a:p>
          <a:p>
            <a:pPr marL="173038" indent="-173038"/>
            <a:r>
              <a:rPr lang="en-US" dirty="0">
                <a:latin typeface="Times New Roman" panose="02020603050405020304" pitchFamily="18" charset="0"/>
                <a:cs typeface="Times New Roman" panose="02020603050405020304" pitchFamily="18" charset="0"/>
              </a:rPr>
              <a:t>3. Have the students read the words, paying attention to the way each is pronounced. Ask: </a:t>
            </a:r>
            <a:r>
              <a:rPr lang="en-US" i="1" dirty="0">
                <a:latin typeface="Times New Roman" panose="02020603050405020304" pitchFamily="18" charset="0"/>
                <a:cs typeface="Times New Roman" panose="02020603050405020304" pitchFamily="18" charset="0"/>
              </a:rPr>
              <a:t>How are the words pronounced at the end? </a:t>
            </a:r>
            <a:r>
              <a:rPr lang="en-US" dirty="0">
                <a:latin typeface="Times New Roman" panose="02020603050405020304" pitchFamily="18" charset="0"/>
                <a:cs typeface="Times New Roman" panose="02020603050405020304" pitchFamily="18" charset="0"/>
              </a:rPr>
              <a:t>(The mouth is open.)</a:t>
            </a:r>
          </a:p>
          <a:p>
            <a:pPr marL="173038" indent="-173038"/>
            <a:r>
              <a:rPr lang="en-US" dirty="0">
                <a:latin typeface="Times New Roman" panose="02020603050405020304" pitchFamily="18" charset="0"/>
                <a:cs typeface="Times New Roman" panose="02020603050405020304" pitchFamily="18" charset="0"/>
              </a:rPr>
              <a:t>4. Say: </a:t>
            </a:r>
            <a:r>
              <a:rPr lang="en-US" i="1" dirty="0">
                <a:latin typeface="Times New Roman" panose="02020603050405020304" pitchFamily="18" charset="0"/>
                <a:cs typeface="Times New Roman" panose="02020603050405020304" pitchFamily="18" charset="0"/>
              </a:rPr>
              <a:t>What would be a good name for this syllable? </a:t>
            </a:r>
            <a:r>
              <a:rPr lang="en-US" dirty="0">
                <a:latin typeface="Times New Roman" panose="02020603050405020304" pitchFamily="18" charset="0"/>
                <a:cs typeface="Times New Roman" panose="02020603050405020304" pitchFamily="18" charset="0"/>
              </a:rPr>
              <a:t>Open syllable because our mouth is open.</a:t>
            </a:r>
          </a:p>
          <a:p>
            <a:pPr marL="173038" indent="-173038"/>
            <a:r>
              <a:rPr lang="en-US" dirty="0">
                <a:latin typeface="Times New Roman" panose="02020603050405020304" pitchFamily="18" charset="0"/>
                <a:cs typeface="Times New Roman" panose="02020603050405020304" pitchFamily="18" charset="0"/>
              </a:rPr>
              <a:t>5. Define </a:t>
            </a:r>
            <a:r>
              <a:rPr lang="en-US" b="1" dirty="0">
                <a:latin typeface="Times New Roman" panose="02020603050405020304" pitchFamily="18" charset="0"/>
                <a:cs typeface="Times New Roman" panose="02020603050405020304" pitchFamily="18" charset="0"/>
              </a:rPr>
              <a:t>open </a:t>
            </a:r>
            <a:r>
              <a:rPr lang="en-US" dirty="0">
                <a:latin typeface="Times New Roman" panose="02020603050405020304" pitchFamily="18" charset="0"/>
                <a:cs typeface="Times New Roman" panose="02020603050405020304" pitchFamily="18" charset="0"/>
              </a:rPr>
              <a:t>syllables for students. (</a:t>
            </a:r>
            <a:r>
              <a:rPr lang="en-US" i="1" dirty="0">
                <a:latin typeface="Times New Roman" panose="02020603050405020304" pitchFamily="18" charset="0"/>
                <a:cs typeface="Times New Roman" panose="02020603050405020304" pitchFamily="18" charset="0"/>
              </a:rPr>
              <a:t>An open syllable ends in a vowel and the sound is long).</a:t>
            </a:r>
          </a:p>
          <a:p>
            <a:pPr marL="173038" indent="-173038"/>
            <a:r>
              <a:rPr lang="en-US" dirty="0">
                <a:latin typeface="Times New Roman" panose="02020603050405020304" pitchFamily="18" charset="0"/>
                <a:cs typeface="Times New Roman" panose="02020603050405020304" pitchFamily="18" charset="0"/>
              </a:rPr>
              <a:t>6. Write the following sentences on the board for students to complete: An open syllables ends in a ______ (vowel). The vowel sound is _____ (long).</a:t>
            </a:r>
          </a:p>
          <a:p>
            <a:pPr marL="173038" indent="-173038"/>
            <a:r>
              <a:rPr lang="en-US" dirty="0">
                <a:latin typeface="Times New Roman" panose="02020603050405020304" pitchFamily="18" charset="0"/>
                <a:cs typeface="Times New Roman" panose="02020603050405020304" pitchFamily="18" charset="0"/>
              </a:rPr>
              <a:t>7. Extend the lesson by writing two-syllable words with an open first syllable: </a:t>
            </a:r>
            <a:r>
              <a:rPr lang="en-US" i="1" dirty="0">
                <a:latin typeface="Times New Roman" panose="02020603050405020304" pitchFamily="18" charset="0"/>
                <a:cs typeface="Times New Roman" panose="02020603050405020304" pitchFamily="18" charset="0"/>
              </a:rPr>
              <a:t>tiger, lady, secret. </a:t>
            </a:r>
            <a:r>
              <a:rPr lang="en-US" dirty="0">
                <a:latin typeface="Times New Roman" panose="02020603050405020304" pitchFamily="18" charset="0"/>
                <a:cs typeface="Times New Roman" panose="02020603050405020304" pitchFamily="18" charset="0"/>
              </a:rPr>
              <a:t>Help students blend each syllable to read the words. Talk about what they are hearing.</a:t>
            </a:r>
          </a:p>
        </p:txBody>
      </p:sp>
    </p:spTree>
    <p:extLst>
      <p:ext uri="{BB962C8B-B14F-4D97-AF65-F5344CB8AC3E}">
        <p14:creationId xmlns:p14="http://schemas.microsoft.com/office/powerpoint/2010/main" val="24035433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1522C83-4E15-4691-8C8D-3199F3F6E35C}"/>
              </a:ext>
            </a:extLst>
          </p:cNvPr>
          <p:cNvSpPr txBox="1"/>
          <p:nvPr/>
        </p:nvSpPr>
        <p:spPr>
          <a:xfrm>
            <a:off x="158718" y="114300"/>
            <a:ext cx="5384833" cy="6247864"/>
          </a:xfrm>
          <a:prstGeom prst="rect">
            <a:avLst/>
          </a:prstGeom>
          <a:solidFill>
            <a:schemeClr val="accent4">
              <a:lumMod val="20000"/>
              <a:lumOff val="80000"/>
            </a:schemeClr>
          </a:solid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Directions for teaching </a:t>
            </a:r>
            <a:r>
              <a:rPr lang="en-US" sz="2000" b="1" dirty="0">
                <a:latin typeface="Times New Roman" panose="02020603050405020304" pitchFamily="18" charset="0"/>
                <a:cs typeface="Times New Roman" panose="02020603050405020304" pitchFamily="18" charset="0"/>
              </a:rPr>
              <a:t>open syllables:</a:t>
            </a:r>
          </a:p>
          <a:p>
            <a:pPr algn="ctr"/>
            <a:endParaRPr lang="en-US" sz="2000" dirty="0">
              <a:latin typeface="Times New Roman" panose="02020603050405020304" pitchFamily="18" charset="0"/>
              <a:cs typeface="Times New Roman" panose="02020603050405020304" pitchFamily="18" charset="0"/>
            </a:endParaRPr>
          </a:p>
          <a:p>
            <a:pPr marL="173038" indent="-173038">
              <a:buAutoNum type="arabicPeriod"/>
            </a:pPr>
            <a:r>
              <a:rPr lang="en-US" dirty="0">
                <a:latin typeface="Times New Roman" panose="02020603050405020304" pitchFamily="18" charset="0"/>
                <a:cs typeface="Times New Roman" panose="02020603050405020304" pitchFamily="18" charset="0"/>
              </a:rPr>
              <a:t>Write the following words on the board – me, hi, no, she. Ask students: </a:t>
            </a:r>
            <a:r>
              <a:rPr lang="en-US" i="1" dirty="0">
                <a:latin typeface="Times New Roman" panose="02020603050405020304" pitchFamily="18" charset="0"/>
                <a:cs typeface="Times New Roman" panose="02020603050405020304" pitchFamily="18" charset="0"/>
              </a:rPr>
              <a:t>Look at these words. How many vowels do you see in each word? (1)</a:t>
            </a:r>
          </a:p>
          <a:p>
            <a:pPr marL="173038" indent="-173038"/>
            <a:r>
              <a:rPr lang="en-US" dirty="0">
                <a:latin typeface="Times New Roman" panose="02020603050405020304" pitchFamily="18" charset="0"/>
                <a:cs typeface="Times New Roman" panose="02020603050405020304" pitchFamily="18" charset="0"/>
              </a:rPr>
              <a:t>2. Then ask: </a:t>
            </a:r>
            <a:r>
              <a:rPr lang="en-US" i="1" dirty="0">
                <a:latin typeface="Times New Roman" panose="02020603050405020304" pitchFamily="18" charset="0"/>
                <a:cs typeface="Times New Roman" panose="02020603050405020304" pitchFamily="18" charset="0"/>
              </a:rPr>
              <a:t>What does each word end with? </a:t>
            </a:r>
            <a:r>
              <a:rPr lang="en-US" dirty="0">
                <a:latin typeface="Times New Roman" panose="02020603050405020304" pitchFamily="18" charset="0"/>
                <a:cs typeface="Times New Roman" panose="02020603050405020304" pitchFamily="18" charset="0"/>
              </a:rPr>
              <a:t>(One vowel). </a:t>
            </a:r>
            <a:r>
              <a:rPr lang="en-US" i="1" dirty="0">
                <a:latin typeface="Times New Roman" panose="02020603050405020304" pitchFamily="18" charset="0"/>
                <a:cs typeface="Times New Roman" panose="02020603050405020304" pitchFamily="18" charset="0"/>
              </a:rPr>
              <a:t>Can these be closed syllables? </a:t>
            </a:r>
            <a:r>
              <a:rPr lang="en-US" dirty="0">
                <a:latin typeface="Times New Roman" panose="02020603050405020304" pitchFamily="18" charset="0"/>
                <a:cs typeface="Times New Roman" panose="02020603050405020304" pitchFamily="18" charset="0"/>
              </a:rPr>
              <a:t>(No, closed syllables end in a consonant.)</a:t>
            </a:r>
          </a:p>
          <a:p>
            <a:pPr marL="173038" indent="-173038"/>
            <a:r>
              <a:rPr lang="en-US" dirty="0">
                <a:latin typeface="Times New Roman" panose="02020603050405020304" pitchFamily="18" charset="0"/>
                <a:cs typeface="Times New Roman" panose="02020603050405020304" pitchFamily="18" charset="0"/>
              </a:rPr>
              <a:t>3. Have the students read the words, paying attention to the way each is pronounced. Ask: </a:t>
            </a:r>
            <a:r>
              <a:rPr lang="en-US" i="1" dirty="0">
                <a:latin typeface="Times New Roman" panose="02020603050405020304" pitchFamily="18" charset="0"/>
                <a:cs typeface="Times New Roman" panose="02020603050405020304" pitchFamily="18" charset="0"/>
              </a:rPr>
              <a:t>How are the words pronounced at the end? </a:t>
            </a:r>
            <a:r>
              <a:rPr lang="en-US" dirty="0">
                <a:latin typeface="Times New Roman" panose="02020603050405020304" pitchFamily="18" charset="0"/>
                <a:cs typeface="Times New Roman" panose="02020603050405020304" pitchFamily="18" charset="0"/>
              </a:rPr>
              <a:t>(The mouth is open.)</a:t>
            </a:r>
          </a:p>
          <a:p>
            <a:pPr marL="173038" indent="-173038"/>
            <a:r>
              <a:rPr lang="en-US" dirty="0">
                <a:latin typeface="Times New Roman" panose="02020603050405020304" pitchFamily="18" charset="0"/>
                <a:cs typeface="Times New Roman" panose="02020603050405020304" pitchFamily="18" charset="0"/>
              </a:rPr>
              <a:t>4. Say: </a:t>
            </a:r>
            <a:r>
              <a:rPr lang="en-US" i="1" dirty="0">
                <a:latin typeface="Times New Roman" panose="02020603050405020304" pitchFamily="18" charset="0"/>
                <a:cs typeface="Times New Roman" panose="02020603050405020304" pitchFamily="18" charset="0"/>
              </a:rPr>
              <a:t>What would be a good name for this syllable? </a:t>
            </a:r>
            <a:r>
              <a:rPr lang="en-US" dirty="0">
                <a:latin typeface="Times New Roman" panose="02020603050405020304" pitchFamily="18" charset="0"/>
                <a:cs typeface="Times New Roman" panose="02020603050405020304" pitchFamily="18" charset="0"/>
              </a:rPr>
              <a:t>Open syllable because our mouth is open.</a:t>
            </a:r>
          </a:p>
          <a:p>
            <a:pPr marL="173038" indent="-173038"/>
            <a:r>
              <a:rPr lang="en-US" dirty="0">
                <a:latin typeface="Times New Roman" panose="02020603050405020304" pitchFamily="18" charset="0"/>
                <a:cs typeface="Times New Roman" panose="02020603050405020304" pitchFamily="18" charset="0"/>
              </a:rPr>
              <a:t>5. Define </a:t>
            </a:r>
            <a:r>
              <a:rPr lang="en-US" b="1" dirty="0">
                <a:latin typeface="Times New Roman" panose="02020603050405020304" pitchFamily="18" charset="0"/>
                <a:cs typeface="Times New Roman" panose="02020603050405020304" pitchFamily="18" charset="0"/>
              </a:rPr>
              <a:t>open </a:t>
            </a:r>
            <a:r>
              <a:rPr lang="en-US" dirty="0">
                <a:latin typeface="Times New Roman" panose="02020603050405020304" pitchFamily="18" charset="0"/>
                <a:cs typeface="Times New Roman" panose="02020603050405020304" pitchFamily="18" charset="0"/>
              </a:rPr>
              <a:t>syllables for students. (</a:t>
            </a:r>
            <a:r>
              <a:rPr lang="en-US" i="1" dirty="0">
                <a:latin typeface="Times New Roman" panose="02020603050405020304" pitchFamily="18" charset="0"/>
                <a:cs typeface="Times New Roman" panose="02020603050405020304" pitchFamily="18" charset="0"/>
              </a:rPr>
              <a:t>An open syllable ends in a vowel and the sound is long).</a:t>
            </a:r>
          </a:p>
          <a:p>
            <a:pPr marL="173038" indent="-173038"/>
            <a:r>
              <a:rPr lang="en-US" dirty="0">
                <a:latin typeface="Times New Roman" panose="02020603050405020304" pitchFamily="18" charset="0"/>
                <a:cs typeface="Times New Roman" panose="02020603050405020304" pitchFamily="18" charset="0"/>
              </a:rPr>
              <a:t>6. Write the following sentences on the board for students to complete: An open syllables ends in a ______ (vowel). The vowel sound is _____ (long).</a:t>
            </a:r>
          </a:p>
          <a:p>
            <a:pPr marL="173038" indent="-173038"/>
            <a:r>
              <a:rPr lang="en-US" dirty="0">
                <a:latin typeface="Times New Roman" panose="02020603050405020304" pitchFamily="18" charset="0"/>
                <a:cs typeface="Times New Roman" panose="02020603050405020304" pitchFamily="18" charset="0"/>
              </a:rPr>
              <a:t>7. Extend the lesson by writing two-syllable words with an open first syllable: </a:t>
            </a:r>
            <a:r>
              <a:rPr lang="en-US" i="1" dirty="0">
                <a:latin typeface="Times New Roman" panose="02020603050405020304" pitchFamily="18" charset="0"/>
                <a:cs typeface="Times New Roman" panose="02020603050405020304" pitchFamily="18" charset="0"/>
              </a:rPr>
              <a:t>tiger, lady, secret. </a:t>
            </a:r>
            <a:r>
              <a:rPr lang="en-US" dirty="0">
                <a:latin typeface="Times New Roman" panose="02020603050405020304" pitchFamily="18" charset="0"/>
                <a:cs typeface="Times New Roman" panose="02020603050405020304" pitchFamily="18" charset="0"/>
              </a:rPr>
              <a:t>Help students blend each syllable to read the words. Talk about what they are hearing.</a:t>
            </a:r>
          </a:p>
        </p:txBody>
      </p:sp>
      <p:sp>
        <p:nvSpPr>
          <p:cNvPr id="6" name="Content Placeholder 2"/>
          <p:cNvSpPr txBox="1">
            <a:spLocks/>
          </p:cNvSpPr>
          <p:nvPr/>
        </p:nvSpPr>
        <p:spPr>
          <a:xfrm>
            <a:off x="5543551" y="652463"/>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t>Effective Models</a:t>
            </a:r>
            <a:endParaRPr lang="en-US" sz="1200" dirty="0"/>
          </a:p>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solidFill>
                  <a:schemeClr val="bg1">
                    <a:lumMod val="65000"/>
                  </a:schemeClr>
                </a:solidFill>
              </a:rPr>
              <a:t>Explain with clear, concise, consistent language</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Model/demonstrate the skill/strategy </a:t>
            </a:r>
          </a:p>
          <a:p>
            <a:pPr>
              <a:spcBef>
                <a:spcPts val="0"/>
              </a:spcBef>
              <a:buClr>
                <a:schemeClr val="accent1"/>
              </a:buClr>
            </a:pPr>
            <a:r>
              <a:rPr lang="en-US" sz="1200"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sz="1200"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 additional examples </a:t>
            </a:r>
            <a:br>
              <a:rPr lang="en-US" sz="1200" dirty="0">
                <a:solidFill>
                  <a:schemeClr val="bg1">
                    <a:lumMod val="65000"/>
                  </a:schemeClr>
                </a:solidFill>
              </a:rPr>
            </a:br>
            <a:r>
              <a:rPr lang="en-US" sz="1200" dirty="0">
                <a:solidFill>
                  <a:schemeClr val="bg1">
                    <a:lumMod val="65000"/>
                  </a:schemeClr>
                </a:solidFill>
              </a:rPr>
              <a:t>(use multiple models)</a:t>
            </a:r>
          </a:p>
          <a:p>
            <a:pPr>
              <a:buClr>
                <a:schemeClr val="accent1"/>
              </a:buClr>
            </a:pPr>
            <a:endParaRPr lang="en-US" sz="1000" b="1" dirty="0">
              <a:solidFill>
                <a:schemeClr val="bg1">
                  <a:lumMod val="65000"/>
                </a:schemeClr>
              </a:solidFill>
            </a:endParaRPr>
          </a:p>
          <a:p>
            <a:pPr>
              <a:buClr>
                <a:schemeClr val="accent1"/>
              </a:buClr>
            </a:pPr>
            <a:r>
              <a:rPr lang="en-US" sz="1600" b="1" dirty="0">
                <a:solidFill>
                  <a:schemeClr val="bg1">
                    <a:lumMod val="65000"/>
                  </a:schemeClr>
                </a:solidFill>
              </a:rPr>
              <a:t>Effective Guided Practice</a:t>
            </a:r>
            <a:endParaRPr lang="en-US" sz="1200" dirty="0">
              <a:solidFill>
                <a:schemeClr val="bg1">
                  <a:lumMod val="65000"/>
                </a:schemeClr>
              </a:solidFill>
            </a:endParaRPr>
          </a:p>
          <a:p>
            <a:pPr marL="342900" indent="-342900">
              <a:buClr>
                <a:schemeClr val="accent1"/>
              </a:buClr>
              <a:buFont typeface="Wingdings" panose="05000000000000000000" pitchFamily="2" charset="2"/>
              <a:buChar char="q"/>
            </a:pPr>
            <a:r>
              <a:rPr lang="en-US" sz="1200" dirty="0">
                <a:solidFill>
                  <a:schemeClr val="bg1">
                    <a:lumMod val="65000"/>
                  </a:schemeClr>
                </a:solidFill>
              </a:rPr>
              <a:t>Focus on same singular objective</a:t>
            </a:r>
          </a:p>
          <a:p>
            <a:pPr>
              <a:spcBef>
                <a:spcPts val="0"/>
              </a:spcBef>
              <a:buClr>
                <a:schemeClr val="accent1"/>
              </a:buClr>
            </a:pPr>
            <a:r>
              <a:rPr lang="en-US" sz="1200" dirty="0">
                <a:solidFill>
                  <a:schemeClr val="bg1">
                    <a:lumMod val="65000"/>
                  </a:schemeClr>
                </a:solidFill>
              </a:rPr>
              <a:t>      (using similar examples)</a:t>
            </a:r>
          </a:p>
          <a:p>
            <a:pPr marL="342900" indent="-342900">
              <a:buClr>
                <a:schemeClr val="accent1"/>
              </a:buClr>
              <a:buFont typeface="Wingdings" panose="05000000000000000000" pitchFamily="2" charset="2"/>
              <a:buChar char="q"/>
            </a:pPr>
            <a:r>
              <a:rPr lang="en-US" sz="1200" dirty="0">
                <a:solidFill>
                  <a:schemeClr val="bg1">
                    <a:lumMod val="65000"/>
                  </a:schemeClr>
                </a:solidFill>
              </a:rPr>
              <a:t>Guide students through the skill/strategy </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”just right” amount of guidance</a:t>
            </a:r>
          </a:p>
          <a:p>
            <a:pPr>
              <a:spcBef>
                <a:spcPts val="0"/>
              </a:spcBef>
              <a:buClr>
                <a:schemeClr val="accent1"/>
              </a:buClr>
            </a:pPr>
            <a:r>
              <a:rPr lang="en-US" sz="1200" dirty="0">
                <a:solidFill>
                  <a:schemeClr val="bg1">
                    <a:lumMod val="65000"/>
                  </a:schemeClr>
                </a:solidFill>
              </a:rPr>
              <a:t>      (based on students’ skills)</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7" name="Oval 6" descr="Image of a worksheet with Directions for teaching open syllables - highlighting Open Syllables"/>
          <p:cNvSpPr/>
          <p:nvPr/>
        </p:nvSpPr>
        <p:spPr>
          <a:xfrm>
            <a:off x="3087559" y="0"/>
            <a:ext cx="1841629" cy="652463"/>
          </a:xfrm>
          <a:prstGeom prst="ellipse">
            <a:avLst/>
          </a:prstGeom>
          <a:noFill/>
          <a:ln w="50800">
            <a:solidFill>
              <a:srgbClr val="119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descr="Image of a worksheet with Directions for teaching open syllables - underlining the words: me, hi, no, and she"/>
          <p:cNvCxnSpPr/>
          <p:nvPr/>
        </p:nvCxnSpPr>
        <p:spPr>
          <a:xfrm flipV="1">
            <a:off x="3829050" y="985838"/>
            <a:ext cx="1385888" cy="28575"/>
          </a:xfrm>
          <a:prstGeom prst="line">
            <a:avLst/>
          </a:prstGeom>
          <a:ln w="50800">
            <a:solidFill>
              <a:srgbClr val="119DA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descr="Image of a worksheet with Directions for teaching open syllables - underlining the words: tiger, lady, and secret"/>
          <p:cNvCxnSpPr/>
          <p:nvPr/>
        </p:nvCxnSpPr>
        <p:spPr>
          <a:xfrm flipV="1">
            <a:off x="2537501" y="5703753"/>
            <a:ext cx="1385888" cy="28575"/>
          </a:xfrm>
          <a:prstGeom prst="line">
            <a:avLst/>
          </a:prstGeom>
          <a:ln w="50800">
            <a:solidFill>
              <a:srgbClr val="119DA4"/>
            </a:solidFill>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2EC629A3-6E55-489E-84B9-AF74E3D99EDD}"/>
              </a:ext>
            </a:extLst>
          </p:cNvPr>
          <p:cNvSpPr>
            <a:spLocks noGrp="1"/>
          </p:cNvSpPr>
          <p:nvPr>
            <p:ph type="title" idx="4294967295"/>
          </p:nvPr>
        </p:nvSpPr>
        <p:spPr/>
        <p:txBody>
          <a:bodyPr/>
          <a:lstStyle/>
          <a:p>
            <a:r>
              <a:rPr lang="en-US" sz="2000" kern="1200" dirty="0">
                <a:solidFill>
                  <a:srgbClr val="000000"/>
                </a:solidFill>
                <a:effectLst/>
                <a:latin typeface="TimesNewRomanPSMT"/>
                <a:ea typeface="Calibri" panose="020F0502020204030204" pitchFamily="34" charset="0"/>
                <a:cs typeface="+mn-cs"/>
              </a:rPr>
              <a:t>Directions for teaching </a:t>
            </a:r>
            <a:r>
              <a:rPr lang="en-US" sz="2000" b="1" kern="1200" dirty="0">
                <a:solidFill>
                  <a:srgbClr val="000000"/>
                </a:solidFill>
                <a:effectLst/>
                <a:latin typeface="TimesNewRomanPS"/>
                <a:ea typeface="Calibri" panose="020F0502020204030204" pitchFamily="34" charset="0"/>
                <a:cs typeface="+mn-cs"/>
              </a:rPr>
              <a:t>open syllables</a:t>
            </a:r>
            <a:endParaRPr lang="en-US" dirty="0"/>
          </a:p>
        </p:txBody>
      </p:sp>
    </p:spTree>
    <p:extLst>
      <p:ext uri="{BB962C8B-B14F-4D97-AF65-F5344CB8AC3E}">
        <p14:creationId xmlns:p14="http://schemas.microsoft.com/office/powerpoint/2010/main" val="40570669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E8AB79-88DD-49C8-B5ED-C62442FE9C02}"/>
              </a:ext>
            </a:extLst>
          </p:cNvPr>
          <p:cNvSpPr txBox="1"/>
          <p:nvPr/>
        </p:nvSpPr>
        <p:spPr>
          <a:xfrm>
            <a:off x="158718" y="114300"/>
            <a:ext cx="5384833" cy="6247864"/>
          </a:xfrm>
          <a:prstGeom prst="rect">
            <a:avLst/>
          </a:prstGeom>
          <a:solidFill>
            <a:schemeClr val="accent4">
              <a:lumMod val="20000"/>
              <a:lumOff val="80000"/>
            </a:schemeClr>
          </a:solid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Directions for teaching </a:t>
            </a:r>
            <a:r>
              <a:rPr lang="en-US" sz="2000" b="1" dirty="0">
                <a:latin typeface="Times New Roman" panose="02020603050405020304" pitchFamily="18" charset="0"/>
                <a:cs typeface="Times New Roman" panose="02020603050405020304" pitchFamily="18" charset="0"/>
              </a:rPr>
              <a:t>open syllables:</a:t>
            </a:r>
          </a:p>
          <a:p>
            <a:pPr algn="ctr"/>
            <a:endParaRPr lang="en-US" sz="2000" dirty="0">
              <a:latin typeface="Times New Roman" panose="02020603050405020304" pitchFamily="18" charset="0"/>
              <a:cs typeface="Times New Roman" panose="02020603050405020304" pitchFamily="18" charset="0"/>
            </a:endParaRPr>
          </a:p>
          <a:p>
            <a:pPr marL="173038" indent="-173038">
              <a:buAutoNum type="arabicPeriod"/>
            </a:pPr>
            <a:r>
              <a:rPr lang="en-US" dirty="0">
                <a:latin typeface="Times New Roman" panose="02020603050405020304" pitchFamily="18" charset="0"/>
                <a:cs typeface="Times New Roman" panose="02020603050405020304" pitchFamily="18" charset="0"/>
              </a:rPr>
              <a:t>Write the following words on the board – me, hi, no, she. Ask students: </a:t>
            </a:r>
            <a:r>
              <a:rPr lang="en-US" i="1" dirty="0">
                <a:latin typeface="Times New Roman" panose="02020603050405020304" pitchFamily="18" charset="0"/>
                <a:cs typeface="Times New Roman" panose="02020603050405020304" pitchFamily="18" charset="0"/>
              </a:rPr>
              <a:t>Look at these words. How many vowels do you see in each word? (1)</a:t>
            </a:r>
          </a:p>
          <a:p>
            <a:pPr marL="173038" indent="-173038"/>
            <a:r>
              <a:rPr lang="en-US" dirty="0">
                <a:latin typeface="Times New Roman" panose="02020603050405020304" pitchFamily="18" charset="0"/>
                <a:cs typeface="Times New Roman" panose="02020603050405020304" pitchFamily="18" charset="0"/>
              </a:rPr>
              <a:t>2. Then ask: </a:t>
            </a:r>
            <a:r>
              <a:rPr lang="en-US" i="1" dirty="0">
                <a:latin typeface="Times New Roman" panose="02020603050405020304" pitchFamily="18" charset="0"/>
                <a:cs typeface="Times New Roman" panose="02020603050405020304" pitchFamily="18" charset="0"/>
              </a:rPr>
              <a:t>What does each word end with? </a:t>
            </a:r>
            <a:r>
              <a:rPr lang="en-US" dirty="0">
                <a:latin typeface="Times New Roman" panose="02020603050405020304" pitchFamily="18" charset="0"/>
                <a:cs typeface="Times New Roman" panose="02020603050405020304" pitchFamily="18" charset="0"/>
              </a:rPr>
              <a:t>(One vowel). </a:t>
            </a:r>
            <a:r>
              <a:rPr lang="en-US" i="1" dirty="0">
                <a:latin typeface="Times New Roman" panose="02020603050405020304" pitchFamily="18" charset="0"/>
                <a:cs typeface="Times New Roman" panose="02020603050405020304" pitchFamily="18" charset="0"/>
              </a:rPr>
              <a:t>Can these be closed syllables? </a:t>
            </a:r>
            <a:r>
              <a:rPr lang="en-US" dirty="0">
                <a:latin typeface="Times New Roman" panose="02020603050405020304" pitchFamily="18" charset="0"/>
                <a:cs typeface="Times New Roman" panose="02020603050405020304" pitchFamily="18" charset="0"/>
              </a:rPr>
              <a:t>(No, closed syllables end in a consonant.)</a:t>
            </a:r>
          </a:p>
          <a:p>
            <a:pPr marL="173038" indent="-173038"/>
            <a:r>
              <a:rPr lang="en-US" dirty="0">
                <a:latin typeface="Times New Roman" panose="02020603050405020304" pitchFamily="18" charset="0"/>
                <a:cs typeface="Times New Roman" panose="02020603050405020304" pitchFamily="18" charset="0"/>
              </a:rPr>
              <a:t>3. Have the students read the words, paying attention to the way each is pronounced. Ask: </a:t>
            </a:r>
            <a:r>
              <a:rPr lang="en-US" i="1" dirty="0">
                <a:latin typeface="Times New Roman" panose="02020603050405020304" pitchFamily="18" charset="0"/>
                <a:cs typeface="Times New Roman" panose="02020603050405020304" pitchFamily="18" charset="0"/>
              </a:rPr>
              <a:t>How are the words pronounced at the end? </a:t>
            </a:r>
            <a:r>
              <a:rPr lang="en-US" dirty="0">
                <a:latin typeface="Times New Roman" panose="02020603050405020304" pitchFamily="18" charset="0"/>
                <a:cs typeface="Times New Roman" panose="02020603050405020304" pitchFamily="18" charset="0"/>
              </a:rPr>
              <a:t>(The mouth is open.)</a:t>
            </a:r>
          </a:p>
          <a:p>
            <a:pPr marL="173038" indent="-173038"/>
            <a:r>
              <a:rPr lang="en-US" dirty="0">
                <a:latin typeface="Times New Roman" panose="02020603050405020304" pitchFamily="18" charset="0"/>
                <a:cs typeface="Times New Roman" panose="02020603050405020304" pitchFamily="18" charset="0"/>
              </a:rPr>
              <a:t>4. Say: </a:t>
            </a:r>
            <a:r>
              <a:rPr lang="en-US" i="1" dirty="0">
                <a:latin typeface="Times New Roman" panose="02020603050405020304" pitchFamily="18" charset="0"/>
                <a:cs typeface="Times New Roman" panose="02020603050405020304" pitchFamily="18" charset="0"/>
              </a:rPr>
              <a:t>What would be a good name for this syllable? </a:t>
            </a:r>
            <a:r>
              <a:rPr lang="en-US" dirty="0">
                <a:latin typeface="Times New Roman" panose="02020603050405020304" pitchFamily="18" charset="0"/>
                <a:cs typeface="Times New Roman" panose="02020603050405020304" pitchFamily="18" charset="0"/>
              </a:rPr>
              <a:t>Open syllable because our mouth is open.</a:t>
            </a:r>
          </a:p>
          <a:p>
            <a:pPr marL="173038" indent="-173038"/>
            <a:r>
              <a:rPr lang="en-US" dirty="0">
                <a:latin typeface="Times New Roman" panose="02020603050405020304" pitchFamily="18" charset="0"/>
                <a:cs typeface="Times New Roman" panose="02020603050405020304" pitchFamily="18" charset="0"/>
              </a:rPr>
              <a:t>5. Define </a:t>
            </a:r>
            <a:r>
              <a:rPr lang="en-US" b="1" dirty="0">
                <a:latin typeface="Times New Roman" panose="02020603050405020304" pitchFamily="18" charset="0"/>
                <a:cs typeface="Times New Roman" panose="02020603050405020304" pitchFamily="18" charset="0"/>
              </a:rPr>
              <a:t>open </a:t>
            </a:r>
            <a:r>
              <a:rPr lang="en-US" dirty="0">
                <a:latin typeface="Times New Roman" panose="02020603050405020304" pitchFamily="18" charset="0"/>
                <a:cs typeface="Times New Roman" panose="02020603050405020304" pitchFamily="18" charset="0"/>
              </a:rPr>
              <a:t>syllables for students. (</a:t>
            </a:r>
            <a:r>
              <a:rPr lang="en-US" i="1" dirty="0">
                <a:latin typeface="Times New Roman" panose="02020603050405020304" pitchFamily="18" charset="0"/>
                <a:cs typeface="Times New Roman" panose="02020603050405020304" pitchFamily="18" charset="0"/>
              </a:rPr>
              <a:t>An open syllable ends in a vowel and the sound is long).</a:t>
            </a:r>
          </a:p>
          <a:p>
            <a:pPr marL="173038" indent="-173038"/>
            <a:r>
              <a:rPr lang="en-US" dirty="0">
                <a:latin typeface="Times New Roman" panose="02020603050405020304" pitchFamily="18" charset="0"/>
                <a:cs typeface="Times New Roman" panose="02020603050405020304" pitchFamily="18" charset="0"/>
              </a:rPr>
              <a:t>6. Write the following sentences on the board for students to complete: An open syllables ends in a ______ (vowel). The vowel sound is _____ (long).</a:t>
            </a:r>
          </a:p>
          <a:p>
            <a:pPr marL="173038" indent="-173038"/>
            <a:r>
              <a:rPr lang="en-US" dirty="0">
                <a:latin typeface="Times New Roman" panose="02020603050405020304" pitchFamily="18" charset="0"/>
                <a:cs typeface="Times New Roman" panose="02020603050405020304" pitchFamily="18" charset="0"/>
              </a:rPr>
              <a:t>7. Extend the lesson by writing two-syllable words with an open first syllable: </a:t>
            </a:r>
            <a:r>
              <a:rPr lang="en-US" i="1" dirty="0">
                <a:latin typeface="Times New Roman" panose="02020603050405020304" pitchFamily="18" charset="0"/>
                <a:cs typeface="Times New Roman" panose="02020603050405020304" pitchFamily="18" charset="0"/>
              </a:rPr>
              <a:t>tiger, lady, secret. </a:t>
            </a:r>
            <a:r>
              <a:rPr lang="en-US" dirty="0">
                <a:latin typeface="Times New Roman" panose="02020603050405020304" pitchFamily="18" charset="0"/>
                <a:cs typeface="Times New Roman" panose="02020603050405020304" pitchFamily="18" charset="0"/>
              </a:rPr>
              <a:t>Help students blend each syllable to read the words. Talk about what they are hearing.</a:t>
            </a:r>
          </a:p>
        </p:txBody>
      </p:sp>
      <p:sp>
        <p:nvSpPr>
          <p:cNvPr id="6" name="Content Placeholder 2"/>
          <p:cNvSpPr txBox="1">
            <a:spLocks/>
          </p:cNvSpPr>
          <p:nvPr/>
        </p:nvSpPr>
        <p:spPr>
          <a:xfrm>
            <a:off x="5543551" y="652463"/>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t>Effective Models</a:t>
            </a:r>
            <a:endParaRPr lang="en-US" sz="1200" dirty="0"/>
          </a:p>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Model/demonstrate the skill/strategy </a:t>
            </a:r>
          </a:p>
          <a:p>
            <a:pPr>
              <a:spcBef>
                <a:spcPts val="0"/>
              </a:spcBef>
              <a:buClr>
                <a:schemeClr val="accent1"/>
              </a:buClr>
            </a:pPr>
            <a:r>
              <a:rPr lang="en-US" sz="1200"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sz="1200"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 additional examples </a:t>
            </a:r>
            <a:br>
              <a:rPr lang="en-US" sz="1200" dirty="0">
                <a:solidFill>
                  <a:schemeClr val="bg1">
                    <a:lumMod val="65000"/>
                  </a:schemeClr>
                </a:solidFill>
              </a:rPr>
            </a:br>
            <a:r>
              <a:rPr lang="en-US" sz="1200" dirty="0">
                <a:solidFill>
                  <a:schemeClr val="bg1">
                    <a:lumMod val="65000"/>
                  </a:schemeClr>
                </a:solidFill>
              </a:rPr>
              <a:t>(use multiple models)</a:t>
            </a:r>
          </a:p>
          <a:p>
            <a:pPr>
              <a:buClr>
                <a:schemeClr val="accent1"/>
              </a:buClr>
            </a:pPr>
            <a:endParaRPr lang="en-US" sz="1000" b="1" dirty="0">
              <a:solidFill>
                <a:schemeClr val="bg1">
                  <a:lumMod val="65000"/>
                </a:schemeClr>
              </a:solidFill>
            </a:endParaRPr>
          </a:p>
          <a:p>
            <a:pPr>
              <a:buClr>
                <a:schemeClr val="accent1"/>
              </a:buClr>
            </a:pPr>
            <a:r>
              <a:rPr lang="en-US" sz="1600" b="1" dirty="0">
                <a:solidFill>
                  <a:schemeClr val="bg1">
                    <a:lumMod val="65000"/>
                  </a:schemeClr>
                </a:solidFill>
              </a:rPr>
              <a:t>Effective Guided Practice</a:t>
            </a:r>
            <a:endParaRPr lang="en-US" sz="1200" dirty="0">
              <a:solidFill>
                <a:schemeClr val="bg1">
                  <a:lumMod val="65000"/>
                </a:schemeClr>
              </a:solidFill>
            </a:endParaRPr>
          </a:p>
          <a:p>
            <a:pPr marL="342900" indent="-342900">
              <a:buClr>
                <a:schemeClr val="accent1"/>
              </a:buClr>
              <a:buFont typeface="Wingdings" panose="05000000000000000000" pitchFamily="2" charset="2"/>
              <a:buChar char="q"/>
            </a:pPr>
            <a:r>
              <a:rPr lang="en-US" sz="1200" dirty="0">
                <a:solidFill>
                  <a:schemeClr val="bg1">
                    <a:lumMod val="65000"/>
                  </a:schemeClr>
                </a:solidFill>
              </a:rPr>
              <a:t>Focus on same singular objective</a:t>
            </a:r>
          </a:p>
          <a:p>
            <a:pPr>
              <a:spcBef>
                <a:spcPts val="0"/>
              </a:spcBef>
              <a:buClr>
                <a:schemeClr val="accent1"/>
              </a:buClr>
            </a:pPr>
            <a:r>
              <a:rPr lang="en-US" sz="1200" dirty="0">
                <a:solidFill>
                  <a:schemeClr val="bg1">
                    <a:lumMod val="65000"/>
                  </a:schemeClr>
                </a:solidFill>
              </a:rPr>
              <a:t>      (using similar examples)</a:t>
            </a:r>
          </a:p>
          <a:p>
            <a:pPr marL="342900" indent="-342900">
              <a:buClr>
                <a:schemeClr val="accent1"/>
              </a:buClr>
              <a:buFont typeface="Wingdings" panose="05000000000000000000" pitchFamily="2" charset="2"/>
              <a:buChar char="q"/>
            </a:pPr>
            <a:r>
              <a:rPr lang="en-US" sz="1200" dirty="0">
                <a:solidFill>
                  <a:schemeClr val="bg1">
                    <a:lumMod val="65000"/>
                  </a:schemeClr>
                </a:solidFill>
              </a:rPr>
              <a:t>Guide students through the skill/strategy </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”just right” amount of guidance</a:t>
            </a:r>
          </a:p>
          <a:p>
            <a:pPr>
              <a:spcBef>
                <a:spcPts val="0"/>
              </a:spcBef>
              <a:buClr>
                <a:schemeClr val="accent1"/>
              </a:buClr>
            </a:pPr>
            <a:r>
              <a:rPr lang="en-US" sz="1200" dirty="0">
                <a:solidFill>
                  <a:schemeClr val="bg1">
                    <a:lumMod val="65000"/>
                  </a:schemeClr>
                </a:solidFill>
              </a:rPr>
              <a:t>      (based on students’ skills)</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4" name="Oval 3" descr="Image of a worksheet with Directions for teaching open syllables - highlighting the objectives to Focus on a singular objective and to Explain with clear, concise, consistent language"/>
          <p:cNvSpPr/>
          <p:nvPr/>
        </p:nvSpPr>
        <p:spPr>
          <a:xfrm>
            <a:off x="152400" y="471489"/>
            <a:ext cx="5223734" cy="3157536"/>
          </a:xfrm>
          <a:prstGeom prst="ellipse">
            <a:avLst/>
          </a:prstGeom>
          <a:noFill/>
          <a:ln w="50800">
            <a:solidFill>
              <a:srgbClr val="119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descr="Image of a worksheet with Directions for teaching open syllables - highlighting Define open syllables for students"/>
          <p:cNvCxnSpPr/>
          <p:nvPr/>
        </p:nvCxnSpPr>
        <p:spPr>
          <a:xfrm flipV="1">
            <a:off x="306817" y="4260107"/>
            <a:ext cx="4914900" cy="128589"/>
          </a:xfrm>
          <a:prstGeom prst="line">
            <a:avLst/>
          </a:prstGeom>
          <a:ln w="50800">
            <a:solidFill>
              <a:srgbClr val="119DA4"/>
            </a:solidFill>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BEE2D7F0-DCD4-477C-939F-3F8264EC9C5B}"/>
              </a:ext>
            </a:extLst>
          </p:cNvPr>
          <p:cNvSpPr>
            <a:spLocks noGrp="1"/>
          </p:cNvSpPr>
          <p:nvPr>
            <p:ph type="title" idx="4294967295"/>
          </p:nvPr>
        </p:nvSpPr>
        <p:spPr/>
        <p:txBody>
          <a:bodyPr/>
          <a:lstStyle/>
          <a:p>
            <a:r>
              <a:rPr lang="en-US" sz="2000" kern="1200" dirty="0">
                <a:solidFill>
                  <a:srgbClr val="000000"/>
                </a:solidFill>
                <a:effectLst/>
                <a:latin typeface="TimesNewRomanPSMT"/>
                <a:ea typeface="Calibri" panose="020F0502020204030204" pitchFamily="34" charset="0"/>
                <a:cs typeface="+mn-cs"/>
              </a:rPr>
              <a:t>Directions for teaching </a:t>
            </a:r>
            <a:r>
              <a:rPr lang="en-US" sz="2000" b="1" kern="1200" dirty="0">
                <a:solidFill>
                  <a:srgbClr val="000000"/>
                </a:solidFill>
                <a:effectLst/>
                <a:latin typeface="TimesNewRomanPS"/>
                <a:ea typeface="Calibri" panose="020F0502020204030204" pitchFamily="34" charset="0"/>
                <a:cs typeface="+mn-cs"/>
              </a:rPr>
              <a:t>open syllables</a:t>
            </a:r>
            <a:endParaRPr lang="en-US" dirty="0"/>
          </a:p>
        </p:txBody>
      </p:sp>
    </p:spTree>
    <p:extLst>
      <p:ext uri="{BB962C8B-B14F-4D97-AF65-F5344CB8AC3E}">
        <p14:creationId xmlns:p14="http://schemas.microsoft.com/office/powerpoint/2010/main" val="75899002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8EA905-C54A-41BE-9D27-07842A9BE2CF}"/>
              </a:ext>
            </a:extLst>
          </p:cNvPr>
          <p:cNvSpPr txBox="1"/>
          <p:nvPr/>
        </p:nvSpPr>
        <p:spPr>
          <a:xfrm>
            <a:off x="158718" y="114300"/>
            <a:ext cx="5384833" cy="6247864"/>
          </a:xfrm>
          <a:prstGeom prst="rect">
            <a:avLst/>
          </a:prstGeom>
          <a:solidFill>
            <a:schemeClr val="accent4">
              <a:lumMod val="20000"/>
              <a:lumOff val="80000"/>
            </a:schemeClr>
          </a:solid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Directions for teaching </a:t>
            </a:r>
            <a:r>
              <a:rPr lang="en-US" sz="2000" b="1" dirty="0">
                <a:latin typeface="Times New Roman" panose="02020603050405020304" pitchFamily="18" charset="0"/>
                <a:cs typeface="Times New Roman" panose="02020603050405020304" pitchFamily="18" charset="0"/>
              </a:rPr>
              <a:t>open syllables:</a:t>
            </a:r>
          </a:p>
          <a:p>
            <a:pPr algn="ctr"/>
            <a:endParaRPr lang="en-US" sz="2000" dirty="0">
              <a:latin typeface="Times New Roman" panose="02020603050405020304" pitchFamily="18" charset="0"/>
              <a:cs typeface="Times New Roman" panose="02020603050405020304" pitchFamily="18" charset="0"/>
            </a:endParaRPr>
          </a:p>
          <a:p>
            <a:pPr marL="173038" indent="-173038">
              <a:buAutoNum type="arabicPeriod"/>
            </a:pPr>
            <a:r>
              <a:rPr lang="en-US" dirty="0">
                <a:latin typeface="Times New Roman" panose="02020603050405020304" pitchFamily="18" charset="0"/>
                <a:cs typeface="Times New Roman" panose="02020603050405020304" pitchFamily="18" charset="0"/>
              </a:rPr>
              <a:t>Write the following words on the board – me, hi, no, she. Ask students: </a:t>
            </a:r>
            <a:r>
              <a:rPr lang="en-US" i="1" dirty="0">
                <a:latin typeface="Times New Roman" panose="02020603050405020304" pitchFamily="18" charset="0"/>
                <a:cs typeface="Times New Roman" panose="02020603050405020304" pitchFamily="18" charset="0"/>
              </a:rPr>
              <a:t>Look at these words. How many vowels do you see in each word? (1)</a:t>
            </a:r>
          </a:p>
          <a:p>
            <a:pPr marL="173038" indent="-173038"/>
            <a:r>
              <a:rPr lang="en-US" dirty="0">
                <a:latin typeface="Times New Roman" panose="02020603050405020304" pitchFamily="18" charset="0"/>
                <a:cs typeface="Times New Roman" panose="02020603050405020304" pitchFamily="18" charset="0"/>
              </a:rPr>
              <a:t>2. Then ask: </a:t>
            </a:r>
            <a:r>
              <a:rPr lang="en-US" i="1" dirty="0">
                <a:latin typeface="Times New Roman" panose="02020603050405020304" pitchFamily="18" charset="0"/>
                <a:cs typeface="Times New Roman" panose="02020603050405020304" pitchFamily="18" charset="0"/>
              </a:rPr>
              <a:t>What does each word end with? </a:t>
            </a:r>
            <a:r>
              <a:rPr lang="en-US" dirty="0">
                <a:latin typeface="Times New Roman" panose="02020603050405020304" pitchFamily="18" charset="0"/>
                <a:cs typeface="Times New Roman" panose="02020603050405020304" pitchFamily="18" charset="0"/>
              </a:rPr>
              <a:t>(One vowel). </a:t>
            </a:r>
            <a:r>
              <a:rPr lang="en-US" i="1" dirty="0">
                <a:latin typeface="Times New Roman" panose="02020603050405020304" pitchFamily="18" charset="0"/>
                <a:cs typeface="Times New Roman" panose="02020603050405020304" pitchFamily="18" charset="0"/>
              </a:rPr>
              <a:t>Can these be closed syllables? </a:t>
            </a:r>
            <a:r>
              <a:rPr lang="en-US" dirty="0">
                <a:latin typeface="Times New Roman" panose="02020603050405020304" pitchFamily="18" charset="0"/>
                <a:cs typeface="Times New Roman" panose="02020603050405020304" pitchFamily="18" charset="0"/>
              </a:rPr>
              <a:t>(No, closed syllables end in a consonant.)</a:t>
            </a:r>
          </a:p>
          <a:p>
            <a:pPr marL="173038" indent="-173038"/>
            <a:r>
              <a:rPr lang="en-US" dirty="0">
                <a:latin typeface="Times New Roman" panose="02020603050405020304" pitchFamily="18" charset="0"/>
                <a:cs typeface="Times New Roman" panose="02020603050405020304" pitchFamily="18" charset="0"/>
              </a:rPr>
              <a:t>3. Have the students read the words, paying attention to the way each is pronounced. Ask: </a:t>
            </a:r>
            <a:r>
              <a:rPr lang="en-US" i="1" dirty="0">
                <a:latin typeface="Times New Roman" panose="02020603050405020304" pitchFamily="18" charset="0"/>
                <a:cs typeface="Times New Roman" panose="02020603050405020304" pitchFamily="18" charset="0"/>
              </a:rPr>
              <a:t>How are the words pronounced at the end? </a:t>
            </a:r>
            <a:r>
              <a:rPr lang="en-US" dirty="0">
                <a:latin typeface="Times New Roman" panose="02020603050405020304" pitchFamily="18" charset="0"/>
                <a:cs typeface="Times New Roman" panose="02020603050405020304" pitchFamily="18" charset="0"/>
              </a:rPr>
              <a:t>(The mouth is open.)</a:t>
            </a:r>
          </a:p>
          <a:p>
            <a:pPr marL="173038" indent="-173038"/>
            <a:r>
              <a:rPr lang="en-US" dirty="0">
                <a:latin typeface="Times New Roman" panose="02020603050405020304" pitchFamily="18" charset="0"/>
                <a:cs typeface="Times New Roman" panose="02020603050405020304" pitchFamily="18" charset="0"/>
              </a:rPr>
              <a:t>4. Say: </a:t>
            </a:r>
            <a:r>
              <a:rPr lang="en-US" i="1" dirty="0">
                <a:latin typeface="Times New Roman" panose="02020603050405020304" pitchFamily="18" charset="0"/>
                <a:cs typeface="Times New Roman" panose="02020603050405020304" pitchFamily="18" charset="0"/>
              </a:rPr>
              <a:t>What would be a good name for this syllable? </a:t>
            </a:r>
            <a:r>
              <a:rPr lang="en-US" dirty="0">
                <a:latin typeface="Times New Roman" panose="02020603050405020304" pitchFamily="18" charset="0"/>
                <a:cs typeface="Times New Roman" panose="02020603050405020304" pitchFamily="18" charset="0"/>
              </a:rPr>
              <a:t>Open syllable because our mouth is open.</a:t>
            </a:r>
          </a:p>
          <a:p>
            <a:pPr marL="173038" indent="-173038"/>
            <a:r>
              <a:rPr lang="en-US" dirty="0">
                <a:latin typeface="Times New Roman" panose="02020603050405020304" pitchFamily="18" charset="0"/>
                <a:cs typeface="Times New Roman" panose="02020603050405020304" pitchFamily="18" charset="0"/>
              </a:rPr>
              <a:t>5. Define </a:t>
            </a:r>
            <a:r>
              <a:rPr lang="en-US" b="1" dirty="0">
                <a:latin typeface="Times New Roman" panose="02020603050405020304" pitchFamily="18" charset="0"/>
                <a:cs typeface="Times New Roman" panose="02020603050405020304" pitchFamily="18" charset="0"/>
              </a:rPr>
              <a:t>open </a:t>
            </a:r>
            <a:r>
              <a:rPr lang="en-US" dirty="0">
                <a:latin typeface="Times New Roman" panose="02020603050405020304" pitchFamily="18" charset="0"/>
                <a:cs typeface="Times New Roman" panose="02020603050405020304" pitchFamily="18" charset="0"/>
              </a:rPr>
              <a:t>syllables for students. (</a:t>
            </a:r>
            <a:r>
              <a:rPr lang="en-US" i="1" dirty="0">
                <a:latin typeface="Times New Roman" panose="02020603050405020304" pitchFamily="18" charset="0"/>
                <a:cs typeface="Times New Roman" panose="02020603050405020304" pitchFamily="18" charset="0"/>
              </a:rPr>
              <a:t>An open syllable ends in a vowel and the sound is long).</a:t>
            </a:r>
          </a:p>
          <a:p>
            <a:pPr marL="173038" indent="-173038"/>
            <a:r>
              <a:rPr lang="en-US" dirty="0">
                <a:latin typeface="Times New Roman" panose="02020603050405020304" pitchFamily="18" charset="0"/>
                <a:cs typeface="Times New Roman" panose="02020603050405020304" pitchFamily="18" charset="0"/>
              </a:rPr>
              <a:t>6. Write the following sentences on the board for students to complete: An open syllables ends in a ______ (vowel). The vowel sound is _____ (long).</a:t>
            </a:r>
          </a:p>
          <a:p>
            <a:pPr marL="173038" indent="-173038"/>
            <a:r>
              <a:rPr lang="en-US" dirty="0">
                <a:latin typeface="Times New Roman" panose="02020603050405020304" pitchFamily="18" charset="0"/>
                <a:cs typeface="Times New Roman" panose="02020603050405020304" pitchFamily="18" charset="0"/>
              </a:rPr>
              <a:t>7. Extend the lesson by writing two-syllable words with an open first syllable: </a:t>
            </a:r>
            <a:r>
              <a:rPr lang="en-US" i="1" dirty="0">
                <a:latin typeface="Times New Roman" panose="02020603050405020304" pitchFamily="18" charset="0"/>
                <a:cs typeface="Times New Roman" panose="02020603050405020304" pitchFamily="18" charset="0"/>
              </a:rPr>
              <a:t>tiger, lady, secret. </a:t>
            </a:r>
            <a:r>
              <a:rPr lang="en-US" dirty="0">
                <a:latin typeface="Times New Roman" panose="02020603050405020304" pitchFamily="18" charset="0"/>
                <a:cs typeface="Times New Roman" panose="02020603050405020304" pitchFamily="18" charset="0"/>
              </a:rPr>
              <a:t>Help students blend each syllable to read the words. Talk about what they are hearing.</a:t>
            </a:r>
          </a:p>
        </p:txBody>
      </p:sp>
      <p:sp>
        <p:nvSpPr>
          <p:cNvPr id="6" name="Content Placeholder 2"/>
          <p:cNvSpPr txBox="1">
            <a:spLocks/>
          </p:cNvSpPr>
          <p:nvPr/>
        </p:nvSpPr>
        <p:spPr>
          <a:xfrm>
            <a:off x="5543551" y="652463"/>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t>Effective Models</a:t>
            </a:r>
            <a:endParaRPr lang="en-US" sz="1200" dirty="0"/>
          </a:p>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spcBef>
                <a:spcPts val="0"/>
              </a:spcBef>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 additional examples </a:t>
            </a:r>
            <a:br>
              <a:rPr lang="en-US" sz="1200" dirty="0">
                <a:solidFill>
                  <a:schemeClr val="bg1">
                    <a:lumMod val="65000"/>
                  </a:schemeClr>
                </a:solidFill>
              </a:rPr>
            </a:br>
            <a:r>
              <a:rPr lang="en-US" sz="1200" dirty="0">
                <a:solidFill>
                  <a:schemeClr val="bg1">
                    <a:lumMod val="65000"/>
                  </a:schemeClr>
                </a:solidFill>
              </a:rPr>
              <a:t>(use multiple models)</a:t>
            </a:r>
          </a:p>
          <a:p>
            <a:pPr>
              <a:buClr>
                <a:schemeClr val="accent1"/>
              </a:buClr>
            </a:pPr>
            <a:endParaRPr lang="en-US" sz="1000" b="1" dirty="0">
              <a:solidFill>
                <a:schemeClr val="bg1">
                  <a:lumMod val="65000"/>
                </a:schemeClr>
              </a:solidFill>
            </a:endParaRPr>
          </a:p>
          <a:p>
            <a:pPr>
              <a:buClr>
                <a:schemeClr val="accent1"/>
              </a:buClr>
            </a:pPr>
            <a:r>
              <a:rPr lang="en-US" sz="1600" b="1" dirty="0">
                <a:solidFill>
                  <a:schemeClr val="bg1">
                    <a:lumMod val="65000"/>
                  </a:schemeClr>
                </a:solidFill>
              </a:rPr>
              <a:t>Effective Guided Practice</a:t>
            </a:r>
            <a:endParaRPr lang="en-US" sz="1200" dirty="0">
              <a:solidFill>
                <a:schemeClr val="bg1">
                  <a:lumMod val="65000"/>
                </a:schemeClr>
              </a:solidFill>
            </a:endParaRPr>
          </a:p>
          <a:p>
            <a:pPr marL="342900" indent="-342900">
              <a:buClr>
                <a:schemeClr val="accent1"/>
              </a:buClr>
              <a:buFont typeface="Wingdings" panose="05000000000000000000" pitchFamily="2" charset="2"/>
              <a:buChar char="q"/>
            </a:pPr>
            <a:r>
              <a:rPr lang="en-US" sz="1200" dirty="0">
                <a:solidFill>
                  <a:schemeClr val="bg1">
                    <a:lumMod val="65000"/>
                  </a:schemeClr>
                </a:solidFill>
              </a:rPr>
              <a:t>Focus on same singular objective</a:t>
            </a:r>
          </a:p>
          <a:p>
            <a:pPr>
              <a:spcBef>
                <a:spcPts val="0"/>
              </a:spcBef>
              <a:buClr>
                <a:schemeClr val="accent1"/>
              </a:buClr>
            </a:pPr>
            <a:r>
              <a:rPr lang="en-US" sz="1200" dirty="0">
                <a:solidFill>
                  <a:schemeClr val="bg1">
                    <a:lumMod val="65000"/>
                  </a:schemeClr>
                </a:solidFill>
              </a:rPr>
              <a:t>      (using similar examples)</a:t>
            </a:r>
          </a:p>
          <a:p>
            <a:pPr marL="342900" indent="-342900">
              <a:buClr>
                <a:schemeClr val="accent1"/>
              </a:buClr>
              <a:buFont typeface="Wingdings" panose="05000000000000000000" pitchFamily="2" charset="2"/>
              <a:buChar char="q"/>
            </a:pPr>
            <a:r>
              <a:rPr lang="en-US" sz="1200" dirty="0">
                <a:solidFill>
                  <a:schemeClr val="bg1">
                    <a:lumMod val="65000"/>
                  </a:schemeClr>
                </a:solidFill>
              </a:rPr>
              <a:t>Guide students through the skill/strategy </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”just right” amount of guidance</a:t>
            </a:r>
          </a:p>
          <a:p>
            <a:pPr>
              <a:spcBef>
                <a:spcPts val="0"/>
              </a:spcBef>
              <a:buClr>
                <a:schemeClr val="accent1"/>
              </a:buClr>
            </a:pPr>
            <a:r>
              <a:rPr lang="en-US" sz="1200" dirty="0">
                <a:solidFill>
                  <a:schemeClr val="bg1">
                    <a:lumMod val="65000"/>
                  </a:schemeClr>
                </a:solidFill>
              </a:rPr>
              <a:t>      (based on students’ skills)</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5" name="TextBox 4"/>
          <p:cNvSpPr txBox="1"/>
          <p:nvPr/>
        </p:nvSpPr>
        <p:spPr>
          <a:xfrm>
            <a:off x="1600201" y="652463"/>
            <a:ext cx="2728912" cy="3770263"/>
          </a:xfrm>
          <a:prstGeom prst="rect">
            <a:avLst/>
          </a:prstGeom>
          <a:noFill/>
        </p:spPr>
        <p:txBody>
          <a:bodyPr wrap="square" rtlCol="0">
            <a:spAutoFit/>
          </a:bodyPr>
          <a:lstStyle/>
          <a:p>
            <a:r>
              <a:rPr lang="en-US" sz="23900" dirty="0">
                <a:solidFill>
                  <a:srgbClr val="119DA4"/>
                </a:solidFill>
              </a:rPr>
              <a:t>?</a:t>
            </a:r>
          </a:p>
        </p:txBody>
      </p:sp>
      <p:sp>
        <p:nvSpPr>
          <p:cNvPr id="3" name="Title 2" hidden="1">
            <a:extLst>
              <a:ext uri="{FF2B5EF4-FFF2-40B4-BE49-F238E27FC236}">
                <a16:creationId xmlns:a16="http://schemas.microsoft.com/office/drawing/2014/main" id="{D97FF886-E973-46C0-99CF-4A60B900142D}"/>
              </a:ext>
            </a:extLst>
          </p:cNvPr>
          <p:cNvSpPr>
            <a:spLocks noGrp="1"/>
          </p:cNvSpPr>
          <p:nvPr>
            <p:ph type="title" idx="4294967295"/>
          </p:nvPr>
        </p:nvSpPr>
        <p:spPr/>
        <p:txBody>
          <a:bodyPr/>
          <a:lstStyle/>
          <a:p>
            <a:r>
              <a:rPr lang="en-US" sz="2000" kern="1200" dirty="0">
                <a:solidFill>
                  <a:srgbClr val="000000"/>
                </a:solidFill>
                <a:effectLst/>
                <a:latin typeface="TimesNewRomanPSMT"/>
                <a:ea typeface="Calibri" panose="020F0502020204030204" pitchFamily="34" charset="0"/>
                <a:cs typeface="+mn-cs"/>
              </a:rPr>
              <a:t>Directions for teaching </a:t>
            </a:r>
            <a:r>
              <a:rPr lang="en-US" sz="2000" b="1" kern="1200" dirty="0">
                <a:solidFill>
                  <a:srgbClr val="000000"/>
                </a:solidFill>
                <a:effectLst/>
                <a:latin typeface="TimesNewRomanPS"/>
                <a:ea typeface="Calibri" panose="020F0502020204030204" pitchFamily="34" charset="0"/>
                <a:cs typeface="+mn-cs"/>
              </a:rPr>
              <a:t>open syllables</a:t>
            </a:r>
            <a:endParaRPr lang="en-US" dirty="0"/>
          </a:p>
        </p:txBody>
      </p:sp>
    </p:spTree>
    <p:extLst>
      <p:ext uri="{BB962C8B-B14F-4D97-AF65-F5344CB8AC3E}">
        <p14:creationId xmlns:p14="http://schemas.microsoft.com/office/powerpoint/2010/main" val="5345441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68B88F-1BE2-4995-B4F4-37D5DB33D51D}"/>
              </a:ext>
            </a:extLst>
          </p:cNvPr>
          <p:cNvSpPr txBox="1"/>
          <p:nvPr/>
        </p:nvSpPr>
        <p:spPr>
          <a:xfrm>
            <a:off x="158718" y="114300"/>
            <a:ext cx="5384833" cy="6247864"/>
          </a:xfrm>
          <a:prstGeom prst="rect">
            <a:avLst/>
          </a:prstGeom>
          <a:solidFill>
            <a:schemeClr val="accent4">
              <a:lumMod val="20000"/>
              <a:lumOff val="80000"/>
            </a:schemeClr>
          </a:solid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Directions for teaching </a:t>
            </a:r>
            <a:r>
              <a:rPr lang="en-US" sz="2000" b="1" dirty="0">
                <a:latin typeface="Times New Roman" panose="02020603050405020304" pitchFamily="18" charset="0"/>
                <a:cs typeface="Times New Roman" panose="02020603050405020304" pitchFamily="18" charset="0"/>
              </a:rPr>
              <a:t>open syllables:</a:t>
            </a:r>
          </a:p>
          <a:p>
            <a:pPr algn="ctr"/>
            <a:endParaRPr lang="en-US" sz="2000" dirty="0">
              <a:latin typeface="Times New Roman" panose="02020603050405020304" pitchFamily="18" charset="0"/>
              <a:cs typeface="Times New Roman" panose="02020603050405020304" pitchFamily="18" charset="0"/>
            </a:endParaRPr>
          </a:p>
          <a:p>
            <a:pPr marL="173038" indent="-173038">
              <a:buAutoNum type="arabicPeriod"/>
            </a:pPr>
            <a:r>
              <a:rPr lang="en-US" dirty="0">
                <a:latin typeface="Times New Roman" panose="02020603050405020304" pitchFamily="18" charset="0"/>
                <a:cs typeface="Times New Roman" panose="02020603050405020304" pitchFamily="18" charset="0"/>
              </a:rPr>
              <a:t>Write the following words on the board – me, hi, no, she. Ask students: </a:t>
            </a:r>
            <a:r>
              <a:rPr lang="en-US" i="1" dirty="0">
                <a:latin typeface="Times New Roman" panose="02020603050405020304" pitchFamily="18" charset="0"/>
                <a:cs typeface="Times New Roman" panose="02020603050405020304" pitchFamily="18" charset="0"/>
              </a:rPr>
              <a:t>Look at these words. How many vowels do you see in each word? (1)</a:t>
            </a:r>
          </a:p>
          <a:p>
            <a:pPr marL="173038" indent="-173038"/>
            <a:r>
              <a:rPr lang="en-US" dirty="0">
                <a:latin typeface="Times New Roman" panose="02020603050405020304" pitchFamily="18" charset="0"/>
                <a:cs typeface="Times New Roman" panose="02020603050405020304" pitchFamily="18" charset="0"/>
              </a:rPr>
              <a:t>2. Then ask: </a:t>
            </a:r>
            <a:r>
              <a:rPr lang="en-US" i="1" dirty="0">
                <a:latin typeface="Times New Roman" panose="02020603050405020304" pitchFamily="18" charset="0"/>
                <a:cs typeface="Times New Roman" panose="02020603050405020304" pitchFamily="18" charset="0"/>
              </a:rPr>
              <a:t>What does each word end with? </a:t>
            </a:r>
            <a:r>
              <a:rPr lang="en-US" dirty="0">
                <a:latin typeface="Times New Roman" panose="02020603050405020304" pitchFamily="18" charset="0"/>
                <a:cs typeface="Times New Roman" panose="02020603050405020304" pitchFamily="18" charset="0"/>
              </a:rPr>
              <a:t>(One vowel). </a:t>
            </a:r>
            <a:r>
              <a:rPr lang="en-US" i="1" dirty="0">
                <a:latin typeface="Times New Roman" panose="02020603050405020304" pitchFamily="18" charset="0"/>
                <a:cs typeface="Times New Roman" panose="02020603050405020304" pitchFamily="18" charset="0"/>
              </a:rPr>
              <a:t>Can these be closed syllables? </a:t>
            </a:r>
            <a:r>
              <a:rPr lang="en-US" dirty="0">
                <a:latin typeface="Times New Roman" panose="02020603050405020304" pitchFamily="18" charset="0"/>
                <a:cs typeface="Times New Roman" panose="02020603050405020304" pitchFamily="18" charset="0"/>
              </a:rPr>
              <a:t>(No, closed syllables end in a consonant.)</a:t>
            </a:r>
          </a:p>
          <a:p>
            <a:pPr marL="173038" indent="-173038"/>
            <a:r>
              <a:rPr lang="en-US" dirty="0">
                <a:latin typeface="Times New Roman" panose="02020603050405020304" pitchFamily="18" charset="0"/>
                <a:cs typeface="Times New Roman" panose="02020603050405020304" pitchFamily="18" charset="0"/>
              </a:rPr>
              <a:t>3. Have the students read the words, paying attention to the way each is pronounced. Ask: </a:t>
            </a:r>
            <a:r>
              <a:rPr lang="en-US" i="1" dirty="0">
                <a:latin typeface="Times New Roman" panose="02020603050405020304" pitchFamily="18" charset="0"/>
                <a:cs typeface="Times New Roman" panose="02020603050405020304" pitchFamily="18" charset="0"/>
              </a:rPr>
              <a:t>How are the words pronounced at the end? </a:t>
            </a:r>
            <a:r>
              <a:rPr lang="en-US" dirty="0">
                <a:latin typeface="Times New Roman" panose="02020603050405020304" pitchFamily="18" charset="0"/>
                <a:cs typeface="Times New Roman" panose="02020603050405020304" pitchFamily="18" charset="0"/>
              </a:rPr>
              <a:t>(The mouth is open.)</a:t>
            </a:r>
          </a:p>
          <a:p>
            <a:pPr marL="173038" indent="-173038"/>
            <a:r>
              <a:rPr lang="en-US" dirty="0">
                <a:latin typeface="Times New Roman" panose="02020603050405020304" pitchFamily="18" charset="0"/>
                <a:cs typeface="Times New Roman" panose="02020603050405020304" pitchFamily="18" charset="0"/>
              </a:rPr>
              <a:t>4. Say: </a:t>
            </a:r>
            <a:r>
              <a:rPr lang="en-US" i="1" dirty="0">
                <a:latin typeface="Times New Roman" panose="02020603050405020304" pitchFamily="18" charset="0"/>
                <a:cs typeface="Times New Roman" panose="02020603050405020304" pitchFamily="18" charset="0"/>
              </a:rPr>
              <a:t>What would be a good name for this syllable? </a:t>
            </a:r>
            <a:r>
              <a:rPr lang="en-US" dirty="0">
                <a:latin typeface="Times New Roman" panose="02020603050405020304" pitchFamily="18" charset="0"/>
                <a:cs typeface="Times New Roman" panose="02020603050405020304" pitchFamily="18" charset="0"/>
              </a:rPr>
              <a:t>Open syllable because our mouth is open.</a:t>
            </a:r>
          </a:p>
          <a:p>
            <a:pPr marL="173038" indent="-173038"/>
            <a:r>
              <a:rPr lang="en-US" dirty="0">
                <a:latin typeface="Times New Roman" panose="02020603050405020304" pitchFamily="18" charset="0"/>
                <a:cs typeface="Times New Roman" panose="02020603050405020304" pitchFamily="18" charset="0"/>
              </a:rPr>
              <a:t>5. Define </a:t>
            </a:r>
            <a:r>
              <a:rPr lang="en-US" b="1" dirty="0">
                <a:latin typeface="Times New Roman" panose="02020603050405020304" pitchFamily="18" charset="0"/>
                <a:cs typeface="Times New Roman" panose="02020603050405020304" pitchFamily="18" charset="0"/>
              </a:rPr>
              <a:t>open </a:t>
            </a:r>
            <a:r>
              <a:rPr lang="en-US" dirty="0">
                <a:latin typeface="Times New Roman" panose="02020603050405020304" pitchFamily="18" charset="0"/>
                <a:cs typeface="Times New Roman" panose="02020603050405020304" pitchFamily="18" charset="0"/>
              </a:rPr>
              <a:t>syllables for students. (</a:t>
            </a:r>
            <a:r>
              <a:rPr lang="en-US" i="1" dirty="0">
                <a:latin typeface="Times New Roman" panose="02020603050405020304" pitchFamily="18" charset="0"/>
                <a:cs typeface="Times New Roman" panose="02020603050405020304" pitchFamily="18" charset="0"/>
              </a:rPr>
              <a:t>An open syllable ends in a vowel and the sound is long).</a:t>
            </a:r>
          </a:p>
          <a:p>
            <a:pPr marL="173038" indent="-173038"/>
            <a:r>
              <a:rPr lang="en-US" dirty="0">
                <a:latin typeface="Times New Roman" panose="02020603050405020304" pitchFamily="18" charset="0"/>
                <a:cs typeface="Times New Roman" panose="02020603050405020304" pitchFamily="18" charset="0"/>
              </a:rPr>
              <a:t>6. Write the following sentences on the board for students to complete: An open syllables ends in a ______ (vowel). The vowel sound is _____ (long).</a:t>
            </a:r>
          </a:p>
          <a:p>
            <a:pPr marL="173038" indent="-173038"/>
            <a:r>
              <a:rPr lang="en-US" dirty="0">
                <a:latin typeface="Times New Roman" panose="02020603050405020304" pitchFamily="18" charset="0"/>
                <a:cs typeface="Times New Roman" panose="02020603050405020304" pitchFamily="18" charset="0"/>
              </a:rPr>
              <a:t>7. Extend the lesson by writing two-syllable words with an open first syllable: </a:t>
            </a:r>
            <a:r>
              <a:rPr lang="en-US" i="1" dirty="0">
                <a:latin typeface="Times New Roman" panose="02020603050405020304" pitchFamily="18" charset="0"/>
                <a:cs typeface="Times New Roman" panose="02020603050405020304" pitchFamily="18" charset="0"/>
              </a:rPr>
              <a:t>tiger, lady, secret. </a:t>
            </a:r>
            <a:r>
              <a:rPr lang="en-US" dirty="0">
                <a:latin typeface="Times New Roman" panose="02020603050405020304" pitchFamily="18" charset="0"/>
                <a:cs typeface="Times New Roman" panose="02020603050405020304" pitchFamily="18" charset="0"/>
              </a:rPr>
              <a:t>Help students blend each syllable to read the words. Talk about what they are hearing.</a:t>
            </a:r>
          </a:p>
        </p:txBody>
      </p:sp>
      <p:sp>
        <p:nvSpPr>
          <p:cNvPr id="6" name="Content Placeholder 2"/>
          <p:cNvSpPr txBox="1">
            <a:spLocks/>
          </p:cNvSpPr>
          <p:nvPr/>
        </p:nvSpPr>
        <p:spPr>
          <a:xfrm>
            <a:off x="5543551" y="652463"/>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t>Effective Models</a:t>
            </a:r>
            <a:endParaRPr lang="en-US" sz="1200" dirty="0"/>
          </a:p>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spcBef>
                <a:spcPts val="0"/>
              </a:spcBef>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t>Select appropriate examples to model</a:t>
            </a:r>
          </a:p>
          <a:p>
            <a:pPr marL="342900" indent="-342900">
              <a:buClr>
                <a:schemeClr val="accent1"/>
              </a:buClr>
              <a:buFont typeface="Wingdings" panose="05000000000000000000" pitchFamily="2" charset="2"/>
              <a:buChar char="q"/>
            </a:pPr>
            <a:r>
              <a:rPr lang="en-US" sz="1200" dirty="0"/>
              <a:t>Model additional examples </a:t>
            </a:r>
            <a:br>
              <a:rPr lang="en-US" sz="1200" dirty="0"/>
            </a:br>
            <a:r>
              <a:rPr lang="en-US" sz="1200" dirty="0"/>
              <a:t>(use multiple models)</a:t>
            </a:r>
          </a:p>
          <a:p>
            <a:pPr>
              <a:buClr>
                <a:schemeClr val="accent1"/>
              </a:buClr>
            </a:pPr>
            <a:endParaRPr lang="en-US" sz="1000" b="1" dirty="0">
              <a:solidFill>
                <a:schemeClr val="bg1">
                  <a:lumMod val="65000"/>
                </a:schemeClr>
              </a:solidFill>
            </a:endParaRPr>
          </a:p>
          <a:p>
            <a:pPr>
              <a:buClr>
                <a:schemeClr val="accent1"/>
              </a:buClr>
            </a:pPr>
            <a:r>
              <a:rPr lang="en-US" sz="1600" b="1" dirty="0">
                <a:solidFill>
                  <a:schemeClr val="bg1">
                    <a:lumMod val="65000"/>
                  </a:schemeClr>
                </a:solidFill>
              </a:rPr>
              <a:t>Effective Guided Practice</a:t>
            </a:r>
            <a:endParaRPr lang="en-US" sz="1200" dirty="0">
              <a:solidFill>
                <a:schemeClr val="bg1">
                  <a:lumMod val="65000"/>
                </a:schemeClr>
              </a:solidFill>
            </a:endParaRPr>
          </a:p>
          <a:p>
            <a:pPr marL="342900" indent="-342900">
              <a:buClr>
                <a:schemeClr val="accent1"/>
              </a:buClr>
              <a:buFont typeface="Wingdings" panose="05000000000000000000" pitchFamily="2" charset="2"/>
              <a:buChar char="q"/>
            </a:pPr>
            <a:r>
              <a:rPr lang="en-US" sz="1200" dirty="0">
                <a:solidFill>
                  <a:schemeClr val="bg1">
                    <a:lumMod val="65000"/>
                  </a:schemeClr>
                </a:solidFill>
              </a:rPr>
              <a:t>Focus on same singular objective</a:t>
            </a:r>
          </a:p>
          <a:p>
            <a:pPr>
              <a:spcBef>
                <a:spcPts val="0"/>
              </a:spcBef>
              <a:buClr>
                <a:schemeClr val="accent1"/>
              </a:buClr>
            </a:pPr>
            <a:r>
              <a:rPr lang="en-US" sz="1200" dirty="0">
                <a:solidFill>
                  <a:schemeClr val="bg1">
                    <a:lumMod val="65000"/>
                  </a:schemeClr>
                </a:solidFill>
              </a:rPr>
              <a:t>      (using similar examples)</a:t>
            </a:r>
          </a:p>
          <a:p>
            <a:pPr marL="342900" indent="-342900">
              <a:buClr>
                <a:schemeClr val="accent1"/>
              </a:buClr>
              <a:buFont typeface="Wingdings" panose="05000000000000000000" pitchFamily="2" charset="2"/>
              <a:buChar char="q"/>
            </a:pPr>
            <a:r>
              <a:rPr lang="en-US" sz="1200" dirty="0">
                <a:solidFill>
                  <a:schemeClr val="bg1">
                    <a:lumMod val="65000"/>
                  </a:schemeClr>
                </a:solidFill>
              </a:rPr>
              <a:t>Guide students through the skill/strategy </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”just right” amount of guidance</a:t>
            </a:r>
          </a:p>
          <a:p>
            <a:pPr>
              <a:spcBef>
                <a:spcPts val="0"/>
              </a:spcBef>
              <a:buClr>
                <a:schemeClr val="accent1"/>
              </a:buClr>
            </a:pPr>
            <a:r>
              <a:rPr lang="en-US" sz="1200" dirty="0">
                <a:solidFill>
                  <a:schemeClr val="bg1">
                    <a:lumMod val="65000"/>
                  </a:schemeClr>
                </a:solidFill>
              </a:rPr>
              <a:t>      (based on students’ skills)</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5" name="TextBox 4"/>
          <p:cNvSpPr txBox="1"/>
          <p:nvPr/>
        </p:nvSpPr>
        <p:spPr>
          <a:xfrm>
            <a:off x="1600201" y="652463"/>
            <a:ext cx="2728912" cy="3770263"/>
          </a:xfrm>
          <a:prstGeom prst="rect">
            <a:avLst/>
          </a:prstGeom>
          <a:noFill/>
        </p:spPr>
        <p:txBody>
          <a:bodyPr wrap="square" rtlCol="0">
            <a:spAutoFit/>
          </a:bodyPr>
          <a:lstStyle/>
          <a:p>
            <a:r>
              <a:rPr lang="en-US" sz="23900" dirty="0">
                <a:solidFill>
                  <a:srgbClr val="119DA4"/>
                </a:solidFill>
              </a:rPr>
              <a:t>?</a:t>
            </a:r>
          </a:p>
        </p:txBody>
      </p:sp>
      <p:sp>
        <p:nvSpPr>
          <p:cNvPr id="3" name="Title 2" hidden="1">
            <a:extLst>
              <a:ext uri="{FF2B5EF4-FFF2-40B4-BE49-F238E27FC236}">
                <a16:creationId xmlns:a16="http://schemas.microsoft.com/office/drawing/2014/main" id="{29A82B3C-780D-49DF-9291-31F186B3DF05}"/>
              </a:ext>
            </a:extLst>
          </p:cNvPr>
          <p:cNvSpPr>
            <a:spLocks noGrp="1"/>
          </p:cNvSpPr>
          <p:nvPr>
            <p:ph type="title" idx="4294967295"/>
          </p:nvPr>
        </p:nvSpPr>
        <p:spPr/>
        <p:txBody>
          <a:bodyPr/>
          <a:lstStyle/>
          <a:p>
            <a:r>
              <a:rPr lang="en-US" sz="2000" kern="1200" dirty="0">
                <a:solidFill>
                  <a:srgbClr val="000000"/>
                </a:solidFill>
                <a:effectLst/>
                <a:latin typeface="TimesNewRomanPSMT"/>
                <a:ea typeface="Calibri" panose="020F0502020204030204" pitchFamily="34" charset="0"/>
                <a:cs typeface="+mn-cs"/>
              </a:rPr>
              <a:t>Directions for teaching </a:t>
            </a:r>
            <a:r>
              <a:rPr lang="en-US" sz="2000" b="1" kern="1200" dirty="0">
                <a:solidFill>
                  <a:srgbClr val="000000"/>
                </a:solidFill>
                <a:effectLst/>
                <a:latin typeface="TimesNewRomanPS"/>
                <a:ea typeface="Calibri" panose="020F0502020204030204" pitchFamily="34" charset="0"/>
                <a:cs typeface="+mn-cs"/>
              </a:rPr>
              <a:t>open syllables</a:t>
            </a:r>
            <a:endParaRPr lang="en-US" dirty="0"/>
          </a:p>
        </p:txBody>
      </p:sp>
    </p:spTree>
    <p:extLst>
      <p:ext uri="{BB962C8B-B14F-4D97-AF65-F5344CB8AC3E}">
        <p14:creationId xmlns:p14="http://schemas.microsoft.com/office/powerpoint/2010/main" val="12294815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84FFE74-22F4-4B2A-8138-41108C984C7C}"/>
              </a:ext>
            </a:extLst>
          </p:cNvPr>
          <p:cNvSpPr txBox="1"/>
          <p:nvPr/>
        </p:nvSpPr>
        <p:spPr>
          <a:xfrm>
            <a:off x="158718" y="114300"/>
            <a:ext cx="5384833" cy="6247864"/>
          </a:xfrm>
          <a:prstGeom prst="rect">
            <a:avLst/>
          </a:prstGeom>
          <a:solidFill>
            <a:schemeClr val="accent4">
              <a:lumMod val="20000"/>
              <a:lumOff val="80000"/>
            </a:schemeClr>
          </a:solid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Directions for teaching </a:t>
            </a:r>
            <a:r>
              <a:rPr lang="en-US" sz="2000" b="1" dirty="0">
                <a:latin typeface="Times New Roman" panose="02020603050405020304" pitchFamily="18" charset="0"/>
                <a:cs typeface="Times New Roman" panose="02020603050405020304" pitchFamily="18" charset="0"/>
              </a:rPr>
              <a:t>open syllables:</a:t>
            </a:r>
          </a:p>
          <a:p>
            <a:pPr algn="ctr"/>
            <a:endParaRPr lang="en-US" sz="2000" dirty="0">
              <a:latin typeface="Times New Roman" panose="02020603050405020304" pitchFamily="18" charset="0"/>
              <a:cs typeface="Times New Roman" panose="02020603050405020304" pitchFamily="18" charset="0"/>
            </a:endParaRPr>
          </a:p>
          <a:p>
            <a:pPr marL="173038" indent="-173038">
              <a:buAutoNum type="arabicPeriod"/>
            </a:pPr>
            <a:r>
              <a:rPr lang="en-US" dirty="0">
                <a:latin typeface="Times New Roman" panose="02020603050405020304" pitchFamily="18" charset="0"/>
                <a:cs typeface="Times New Roman" panose="02020603050405020304" pitchFamily="18" charset="0"/>
              </a:rPr>
              <a:t>Write the following words on the board – me, hi, no, she. Ask students: </a:t>
            </a:r>
            <a:r>
              <a:rPr lang="en-US" i="1" dirty="0">
                <a:latin typeface="Times New Roman" panose="02020603050405020304" pitchFamily="18" charset="0"/>
                <a:cs typeface="Times New Roman" panose="02020603050405020304" pitchFamily="18" charset="0"/>
              </a:rPr>
              <a:t>Look at these words. How many vowels do you see in each word? (1)</a:t>
            </a:r>
          </a:p>
          <a:p>
            <a:pPr marL="173038" indent="-173038"/>
            <a:r>
              <a:rPr lang="en-US" dirty="0">
                <a:latin typeface="Times New Roman" panose="02020603050405020304" pitchFamily="18" charset="0"/>
                <a:cs typeface="Times New Roman" panose="02020603050405020304" pitchFamily="18" charset="0"/>
              </a:rPr>
              <a:t>2. Then ask: </a:t>
            </a:r>
            <a:r>
              <a:rPr lang="en-US" i="1" dirty="0">
                <a:latin typeface="Times New Roman" panose="02020603050405020304" pitchFamily="18" charset="0"/>
                <a:cs typeface="Times New Roman" panose="02020603050405020304" pitchFamily="18" charset="0"/>
              </a:rPr>
              <a:t>What does each word end with? </a:t>
            </a:r>
            <a:r>
              <a:rPr lang="en-US" dirty="0">
                <a:latin typeface="Times New Roman" panose="02020603050405020304" pitchFamily="18" charset="0"/>
                <a:cs typeface="Times New Roman" panose="02020603050405020304" pitchFamily="18" charset="0"/>
              </a:rPr>
              <a:t>(One vowel). </a:t>
            </a:r>
            <a:r>
              <a:rPr lang="en-US" i="1" dirty="0">
                <a:latin typeface="Times New Roman" panose="02020603050405020304" pitchFamily="18" charset="0"/>
                <a:cs typeface="Times New Roman" panose="02020603050405020304" pitchFamily="18" charset="0"/>
              </a:rPr>
              <a:t>Can these be closed syllables? </a:t>
            </a:r>
            <a:r>
              <a:rPr lang="en-US" dirty="0">
                <a:latin typeface="Times New Roman" panose="02020603050405020304" pitchFamily="18" charset="0"/>
                <a:cs typeface="Times New Roman" panose="02020603050405020304" pitchFamily="18" charset="0"/>
              </a:rPr>
              <a:t>(No, closed syllables end in a consonant.)</a:t>
            </a:r>
          </a:p>
          <a:p>
            <a:pPr marL="173038" indent="-173038"/>
            <a:r>
              <a:rPr lang="en-US" dirty="0">
                <a:latin typeface="Times New Roman" panose="02020603050405020304" pitchFamily="18" charset="0"/>
                <a:cs typeface="Times New Roman" panose="02020603050405020304" pitchFamily="18" charset="0"/>
              </a:rPr>
              <a:t>3. Have the students read the words, paying attention to the way each is pronounced. Ask: </a:t>
            </a:r>
            <a:r>
              <a:rPr lang="en-US" i="1" dirty="0">
                <a:latin typeface="Times New Roman" panose="02020603050405020304" pitchFamily="18" charset="0"/>
                <a:cs typeface="Times New Roman" panose="02020603050405020304" pitchFamily="18" charset="0"/>
              </a:rPr>
              <a:t>How are the words pronounced at the end? </a:t>
            </a:r>
            <a:r>
              <a:rPr lang="en-US" dirty="0">
                <a:latin typeface="Times New Roman" panose="02020603050405020304" pitchFamily="18" charset="0"/>
                <a:cs typeface="Times New Roman" panose="02020603050405020304" pitchFamily="18" charset="0"/>
              </a:rPr>
              <a:t>(The mouth is open.)</a:t>
            </a:r>
          </a:p>
          <a:p>
            <a:pPr marL="173038" indent="-173038"/>
            <a:r>
              <a:rPr lang="en-US" dirty="0">
                <a:latin typeface="Times New Roman" panose="02020603050405020304" pitchFamily="18" charset="0"/>
                <a:cs typeface="Times New Roman" panose="02020603050405020304" pitchFamily="18" charset="0"/>
              </a:rPr>
              <a:t>4. Say: </a:t>
            </a:r>
            <a:r>
              <a:rPr lang="en-US" i="1" dirty="0">
                <a:latin typeface="Times New Roman" panose="02020603050405020304" pitchFamily="18" charset="0"/>
                <a:cs typeface="Times New Roman" panose="02020603050405020304" pitchFamily="18" charset="0"/>
              </a:rPr>
              <a:t>What would be a good name for this syllable? </a:t>
            </a:r>
            <a:r>
              <a:rPr lang="en-US" dirty="0">
                <a:latin typeface="Times New Roman" panose="02020603050405020304" pitchFamily="18" charset="0"/>
                <a:cs typeface="Times New Roman" panose="02020603050405020304" pitchFamily="18" charset="0"/>
              </a:rPr>
              <a:t>Open syllable because our mouth is open.</a:t>
            </a:r>
          </a:p>
          <a:p>
            <a:pPr marL="173038" indent="-173038"/>
            <a:r>
              <a:rPr lang="en-US" dirty="0">
                <a:latin typeface="Times New Roman" panose="02020603050405020304" pitchFamily="18" charset="0"/>
                <a:cs typeface="Times New Roman" panose="02020603050405020304" pitchFamily="18" charset="0"/>
              </a:rPr>
              <a:t>5. Define </a:t>
            </a:r>
            <a:r>
              <a:rPr lang="en-US" b="1" dirty="0">
                <a:latin typeface="Times New Roman" panose="02020603050405020304" pitchFamily="18" charset="0"/>
                <a:cs typeface="Times New Roman" panose="02020603050405020304" pitchFamily="18" charset="0"/>
              </a:rPr>
              <a:t>open </a:t>
            </a:r>
            <a:r>
              <a:rPr lang="en-US" dirty="0">
                <a:latin typeface="Times New Roman" panose="02020603050405020304" pitchFamily="18" charset="0"/>
                <a:cs typeface="Times New Roman" panose="02020603050405020304" pitchFamily="18" charset="0"/>
              </a:rPr>
              <a:t>syllables for students. (</a:t>
            </a:r>
            <a:r>
              <a:rPr lang="en-US" i="1" dirty="0">
                <a:latin typeface="Times New Roman" panose="02020603050405020304" pitchFamily="18" charset="0"/>
                <a:cs typeface="Times New Roman" panose="02020603050405020304" pitchFamily="18" charset="0"/>
              </a:rPr>
              <a:t>An open syllable ends in a vowel and the sound is long).</a:t>
            </a:r>
          </a:p>
          <a:p>
            <a:pPr marL="173038" indent="-173038"/>
            <a:r>
              <a:rPr lang="en-US" dirty="0">
                <a:latin typeface="Times New Roman" panose="02020603050405020304" pitchFamily="18" charset="0"/>
                <a:cs typeface="Times New Roman" panose="02020603050405020304" pitchFamily="18" charset="0"/>
              </a:rPr>
              <a:t>6. Write the following sentences on the board for students to complete: An open syllables ends in a ______ (vowel). The vowel sound is _____ (long).</a:t>
            </a:r>
          </a:p>
          <a:p>
            <a:pPr marL="173038" indent="-173038"/>
            <a:r>
              <a:rPr lang="en-US" dirty="0">
                <a:latin typeface="Times New Roman" panose="02020603050405020304" pitchFamily="18" charset="0"/>
                <a:cs typeface="Times New Roman" panose="02020603050405020304" pitchFamily="18" charset="0"/>
              </a:rPr>
              <a:t>7. Extend the lesson by writing two-syllable words with an open first syllable: </a:t>
            </a:r>
            <a:r>
              <a:rPr lang="en-US" i="1" dirty="0">
                <a:latin typeface="Times New Roman" panose="02020603050405020304" pitchFamily="18" charset="0"/>
                <a:cs typeface="Times New Roman" panose="02020603050405020304" pitchFamily="18" charset="0"/>
              </a:rPr>
              <a:t>tiger, lady, secret. </a:t>
            </a:r>
            <a:r>
              <a:rPr lang="en-US" dirty="0">
                <a:latin typeface="Times New Roman" panose="02020603050405020304" pitchFamily="18" charset="0"/>
                <a:cs typeface="Times New Roman" panose="02020603050405020304" pitchFamily="18" charset="0"/>
              </a:rPr>
              <a:t>Help students blend each syllable to read the words. Talk about what they are hearing.</a:t>
            </a:r>
          </a:p>
        </p:txBody>
      </p:sp>
      <p:sp>
        <p:nvSpPr>
          <p:cNvPr id="6" name="Content Placeholder 2"/>
          <p:cNvSpPr txBox="1">
            <a:spLocks/>
          </p:cNvSpPr>
          <p:nvPr/>
        </p:nvSpPr>
        <p:spPr>
          <a:xfrm>
            <a:off x="5543551" y="652463"/>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solidFill>
                  <a:schemeClr val="bg1">
                    <a:lumMod val="65000"/>
                  </a:schemeClr>
                </a:solidFill>
              </a:rPr>
              <a:t>Effective Models</a:t>
            </a:r>
            <a:endParaRPr lang="en-US" sz="1200" dirty="0">
              <a:solidFill>
                <a:schemeClr val="bg1">
                  <a:lumMod val="65000"/>
                </a:schemeClr>
              </a:solidFill>
            </a:endParaRPr>
          </a:p>
          <a:p>
            <a:pPr marL="342900" indent="-342900">
              <a:buClr>
                <a:schemeClr val="accent1"/>
              </a:buClr>
              <a:buFont typeface="Wingdings" panose="05000000000000000000" pitchFamily="2" charset="2"/>
              <a:buChar char="q"/>
            </a:pPr>
            <a:r>
              <a:rPr lang="en-US" sz="1200" dirty="0">
                <a:solidFill>
                  <a:schemeClr val="bg1">
                    <a:lumMod val="65000"/>
                  </a:schemeClr>
                </a:solidFill>
              </a:rPr>
              <a:t>Focus on a singular objective</a:t>
            </a:r>
          </a:p>
          <a:p>
            <a:pPr marL="342900" indent="-342900">
              <a:buClr>
                <a:schemeClr val="accent1"/>
              </a:buClr>
              <a:buFont typeface="Wingdings" panose="05000000000000000000" pitchFamily="2" charset="2"/>
              <a:buChar char="q"/>
            </a:pPr>
            <a:r>
              <a:rPr lang="en-US" sz="1200" dirty="0">
                <a:solidFill>
                  <a:schemeClr val="bg1">
                    <a:lumMod val="65000"/>
                  </a:schemeClr>
                </a:solidFill>
              </a:rPr>
              <a:t>Explain with clear, concise, consistent language</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Model/demonstrate the skill/strategy </a:t>
            </a:r>
          </a:p>
          <a:p>
            <a:pPr>
              <a:spcBef>
                <a:spcPts val="0"/>
              </a:spcBef>
              <a:buClr>
                <a:schemeClr val="accent1"/>
              </a:buClr>
            </a:pPr>
            <a:r>
              <a:rPr lang="en-US" sz="1200"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sz="1200"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 additional examples </a:t>
            </a:r>
            <a:br>
              <a:rPr lang="en-US" sz="1200" dirty="0">
                <a:solidFill>
                  <a:schemeClr val="bg1">
                    <a:lumMod val="65000"/>
                  </a:schemeClr>
                </a:solidFill>
              </a:rPr>
            </a:br>
            <a:r>
              <a:rPr lang="en-US" sz="1200" dirty="0">
                <a:solidFill>
                  <a:schemeClr val="bg1">
                    <a:lumMod val="65000"/>
                  </a:schemeClr>
                </a:solidFill>
              </a:rPr>
              <a:t>(use multiple models)</a:t>
            </a:r>
          </a:p>
          <a:p>
            <a:pPr>
              <a:buClr>
                <a:schemeClr val="accent1"/>
              </a:buClr>
            </a:pPr>
            <a:endParaRPr lang="en-US" sz="1000" b="1" dirty="0">
              <a:solidFill>
                <a:schemeClr val="bg1">
                  <a:lumMod val="65000"/>
                </a:schemeClr>
              </a:solidFill>
            </a:endParaRPr>
          </a:p>
          <a:p>
            <a:pPr>
              <a:buClr>
                <a:schemeClr val="accent1"/>
              </a:buClr>
            </a:pPr>
            <a:r>
              <a:rPr lang="en-US" sz="1600" b="1" dirty="0"/>
              <a:t>Effective Guided Practice</a:t>
            </a:r>
            <a:endParaRPr lang="en-US" sz="1200" dirty="0"/>
          </a:p>
          <a:p>
            <a:pPr marL="342900" indent="-342900">
              <a:buClr>
                <a:schemeClr val="accent1"/>
              </a:buClr>
              <a:buFont typeface="Wingdings" panose="05000000000000000000" pitchFamily="2" charset="2"/>
              <a:buChar char="q"/>
            </a:pPr>
            <a:r>
              <a:rPr lang="en-US" sz="1200" dirty="0"/>
              <a:t>Focus on same singular objective</a:t>
            </a:r>
          </a:p>
          <a:p>
            <a:pPr>
              <a:spcBef>
                <a:spcPts val="0"/>
              </a:spcBef>
              <a:buClr>
                <a:schemeClr val="accent1"/>
              </a:buClr>
            </a:pPr>
            <a:r>
              <a:rPr lang="en-US" sz="1200" dirty="0"/>
              <a:t>      (using similar examples)</a:t>
            </a:r>
          </a:p>
          <a:p>
            <a:pPr marL="342900" indent="-342900">
              <a:buClr>
                <a:schemeClr val="accent1"/>
              </a:buClr>
              <a:buFont typeface="Wingdings" panose="05000000000000000000" pitchFamily="2" charset="2"/>
              <a:buChar char="q"/>
            </a:pPr>
            <a:r>
              <a:rPr lang="en-US" sz="1200" dirty="0">
                <a:solidFill>
                  <a:schemeClr val="bg1">
                    <a:lumMod val="65000"/>
                  </a:schemeClr>
                </a:solidFill>
              </a:rPr>
              <a:t>Guide students through the skill/strategy </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”just right” amount of guidance</a:t>
            </a:r>
          </a:p>
          <a:p>
            <a:pPr>
              <a:spcBef>
                <a:spcPts val="0"/>
              </a:spcBef>
              <a:buClr>
                <a:schemeClr val="accent1"/>
              </a:buClr>
            </a:pPr>
            <a:r>
              <a:rPr lang="en-US" sz="1200" dirty="0">
                <a:solidFill>
                  <a:schemeClr val="bg1">
                    <a:lumMod val="65000"/>
                  </a:schemeClr>
                </a:solidFill>
              </a:rPr>
              <a:t>      (based on students’ skills)</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7" name="Oval 6" descr="Image of a worksheet with Directions for teaching open syllables - highlighting Open Syllables"/>
          <p:cNvSpPr/>
          <p:nvPr/>
        </p:nvSpPr>
        <p:spPr>
          <a:xfrm>
            <a:off x="3087559" y="0"/>
            <a:ext cx="1841629" cy="652463"/>
          </a:xfrm>
          <a:prstGeom prst="ellipse">
            <a:avLst/>
          </a:prstGeom>
          <a:noFill/>
          <a:ln w="50800">
            <a:solidFill>
              <a:srgbClr val="119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descr="Image of a worksheet with Directions for teaching open syllables - underlining the words: me, hi, no, and she"/>
          <p:cNvCxnSpPr/>
          <p:nvPr/>
        </p:nvCxnSpPr>
        <p:spPr>
          <a:xfrm flipV="1">
            <a:off x="3850482" y="1110170"/>
            <a:ext cx="1385888" cy="28575"/>
          </a:xfrm>
          <a:prstGeom prst="line">
            <a:avLst/>
          </a:prstGeom>
          <a:ln w="50800">
            <a:solidFill>
              <a:srgbClr val="119DA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descr="Image of a worksheet with Directions for teaching open syllables - underlining the words: tiger, lady, and secret"/>
          <p:cNvCxnSpPr/>
          <p:nvPr/>
        </p:nvCxnSpPr>
        <p:spPr>
          <a:xfrm flipV="1">
            <a:off x="2547228" y="5694025"/>
            <a:ext cx="1385888" cy="28575"/>
          </a:xfrm>
          <a:prstGeom prst="line">
            <a:avLst/>
          </a:prstGeom>
          <a:ln w="50800">
            <a:solidFill>
              <a:srgbClr val="119DA4"/>
            </a:solidFill>
          </a:ln>
        </p:spPr>
        <p:style>
          <a:lnRef idx="1">
            <a:schemeClr val="accent1"/>
          </a:lnRef>
          <a:fillRef idx="0">
            <a:schemeClr val="accent1"/>
          </a:fillRef>
          <a:effectRef idx="0">
            <a:schemeClr val="accent1"/>
          </a:effectRef>
          <a:fontRef idx="minor">
            <a:schemeClr val="tx1"/>
          </a:fontRef>
        </p:style>
      </p:cxnSp>
      <p:sp>
        <p:nvSpPr>
          <p:cNvPr id="3" name="Title 2" hidden="1">
            <a:extLst>
              <a:ext uri="{FF2B5EF4-FFF2-40B4-BE49-F238E27FC236}">
                <a16:creationId xmlns:a16="http://schemas.microsoft.com/office/drawing/2014/main" id="{D73C3AFA-59BA-4240-8761-6BBE53DBD108}"/>
              </a:ext>
            </a:extLst>
          </p:cNvPr>
          <p:cNvSpPr>
            <a:spLocks noGrp="1"/>
          </p:cNvSpPr>
          <p:nvPr>
            <p:ph type="title" idx="4294967295"/>
          </p:nvPr>
        </p:nvSpPr>
        <p:spPr/>
        <p:txBody>
          <a:bodyPr/>
          <a:lstStyle/>
          <a:p>
            <a:r>
              <a:rPr lang="en-US" sz="2000" kern="1200" dirty="0">
                <a:solidFill>
                  <a:srgbClr val="000000"/>
                </a:solidFill>
                <a:effectLst/>
                <a:latin typeface="TimesNewRomanPSMT"/>
                <a:ea typeface="Calibri" panose="020F0502020204030204" pitchFamily="34" charset="0"/>
                <a:cs typeface="+mn-cs"/>
              </a:rPr>
              <a:t>Directions for teaching </a:t>
            </a:r>
            <a:r>
              <a:rPr lang="en-US" sz="2000" b="1" kern="1200" dirty="0">
                <a:solidFill>
                  <a:srgbClr val="000000"/>
                </a:solidFill>
                <a:effectLst/>
                <a:latin typeface="TimesNewRomanPS"/>
                <a:ea typeface="Calibri" panose="020F0502020204030204" pitchFamily="34" charset="0"/>
                <a:cs typeface="+mn-cs"/>
              </a:rPr>
              <a:t>open syllables</a:t>
            </a:r>
            <a:endParaRPr lang="en-US" dirty="0"/>
          </a:p>
        </p:txBody>
      </p:sp>
    </p:spTree>
    <p:extLst>
      <p:ext uri="{BB962C8B-B14F-4D97-AF65-F5344CB8AC3E}">
        <p14:creationId xmlns:p14="http://schemas.microsoft.com/office/powerpoint/2010/main" val="9900597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A2EC2A5-C238-482D-8432-1A62F4E111A2}"/>
              </a:ext>
            </a:extLst>
          </p:cNvPr>
          <p:cNvSpPr txBox="1"/>
          <p:nvPr/>
        </p:nvSpPr>
        <p:spPr>
          <a:xfrm>
            <a:off x="158718" y="114300"/>
            <a:ext cx="5384833" cy="6247864"/>
          </a:xfrm>
          <a:prstGeom prst="rect">
            <a:avLst/>
          </a:prstGeom>
          <a:solidFill>
            <a:schemeClr val="accent4">
              <a:lumMod val="20000"/>
              <a:lumOff val="80000"/>
            </a:schemeClr>
          </a:solid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Directions for teaching </a:t>
            </a:r>
            <a:r>
              <a:rPr lang="en-US" sz="2000" b="1" dirty="0">
                <a:latin typeface="Times New Roman" panose="02020603050405020304" pitchFamily="18" charset="0"/>
                <a:cs typeface="Times New Roman" panose="02020603050405020304" pitchFamily="18" charset="0"/>
              </a:rPr>
              <a:t>open syllables:</a:t>
            </a:r>
          </a:p>
          <a:p>
            <a:pPr algn="ctr"/>
            <a:endParaRPr lang="en-US" sz="2000" dirty="0">
              <a:latin typeface="Times New Roman" panose="02020603050405020304" pitchFamily="18" charset="0"/>
              <a:cs typeface="Times New Roman" panose="02020603050405020304" pitchFamily="18" charset="0"/>
            </a:endParaRPr>
          </a:p>
          <a:p>
            <a:pPr marL="173038" indent="-173038">
              <a:buAutoNum type="arabicPeriod"/>
            </a:pPr>
            <a:r>
              <a:rPr lang="en-US" dirty="0">
                <a:latin typeface="Times New Roman" panose="02020603050405020304" pitchFamily="18" charset="0"/>
                <a:cs typeface="Times New Roman" panose="02020603050405020304" pitchFamily="18" charset="0"/>
              </a:rPr>
              <a:t>Write the following words on the board – me, hi, no, she. Ask students: </a:t>
            </a:r>
            <a:r>
              <a:rPr lang="en-US" i="1" dirty="0">
                <a:latin typeface="Times New Roman" panose="02020603050405020304" pitchFamily="18" charset="0"/>
                <a:cs typeface="Times New Roman" panose="02020603050405020304" pitchFamily="18" charset="0"/>
              </a:rPr>
              <a:t>Look at these words. How many vowels do you see in each word? (1)</a:t>
            </a:r>
          </a:p>
          <a:p>
            <a:pPr marL="173038" indent="-173038"/>
            <a:r>
              <a:rPr lang="en-US" dirty="0">
                <a:latin typeface="Times New Roman" panose="02020603050405020304" pitchFamily="18" charset="0"/>
                <a:cs typeface="Times New Roman" panose="02020603050405020304" pitchFamily="18" charset="0"/>
              </a:rPr>
              <a:t>2. Then ask: </a:t>
            </a:r>
            <a:r>
              <a:rPr lang="en-US" i="1" dirty="0">
                <a:latin typeface="Times New Roman" panose="02020603050405020304" pitchFamily="18" charset="0"/>
                <a:cs typeface="Times New Roman" panose="02020603050405020304" pitchFamily="18" charset="0"/>
              </a:rPr>
              <a:t>What does each word end with? </a:t>
            </a:r>
            <a:r>
              <a:rPr lang="en-US" dirty="0">
                <a:latin typeface="Times New Roman" panose="02020603050405020304" pitchFamily="18" charset="0"/>
                <a:cs typeface="Times New Roman" panose="02020603050405020304" pitchFamily="18" charset="0"/>
              </a:rPr>
              <a:t>(One vowel). </a:t>
            </a:r>
            <a:r>
              <a:rPr lang="en-US" i="1" dirty="0">
                <a:latin typeface="Times New Roman" panose="02020603050405020304" pitchFamily="18" charset="0"/>
                <a:cs typeface="Times New Roman" panose="02020603050405020304" pitchFamily="18" charset="0"/>
              </a:rPr>
              <a:t>Can these be closed syllables? </a:t>
            </a:r>
            <a:r>
              <a:rPr lang="en-US" dirty="0">
                <a:latin typeface="Times New Roman" panose="02020603050405020304" pitchFamily="18" charset="0"/>
                <a:cs typeface="Times New Roman" panose="02020603050405020304" pitchFamily="18" charset="0"/>
              </a:rPr>
              <a:t>(No, closed syllables end in a consonant.)</a:t>
            </a:r>
          </a:p>
          <a:p>
            <a:pPr marL="173038" indent="-173038"/>
            <a:r>
              <a:rPr lang="en-US" dirty="0">
                <a:latin typeface="Times New Roman" panose="02020603050405020304" pitchFamily="18" charset="0"/>
                <a:cs typeface="Times New Roman" panose="02020603050405020304" pitchFamily="18" charset="0"/>
              </a:rPr>
              <a:t>3. Have the students read the words, paying attention to the way each is pronounced. Ask: </a:t>
            </a:r>
            <a:r>
              <a:rPr lang="en-US" i="1" dirty="0">
                <a:latin typeface="Times New Roman" panose="02020603050405020304" pitchFamily="18" charset="0"/>
                <a:cs typeface="Times New Roman" panose="02020603050405020304" pitchFamily="18" charset="0"/>
              </a:rPr>
              <a:t>How are the words pronounced at the end? </a:t>
            </a:r>
            <a:r>
              <a:rPr lang="en-US" dirty="0">
                <a:latin typeface="Times New Roman" panose="02020603050405020304" pitchFamily="18" charset="0"/>
                <a:cs typeface="Times New Roman" panose="02020603050405020304" pitchFamily="18" charset="0"/>
              </a:rPr>
              <a:t>(The mouth is open.)</a:t>
            </a:r>
          </a:p>
          <a:p>
            <a:pPr marL="173038" indent="-173038"/>
            <a:r>
              <a:rPr lang="en-US" dirty="0">
                <a:latin typeface="Times New Roman" panose="02020603050405020304" pitchFamily="18" charset="0"/>
                <a:cs typeface="Times New Roman" panose="02020603050405020304" pitchFamily="18" charset="0"/>
              </a:rPr>
              <a:t>4. Say: </a:t>
            </a:r>
            <a:r>
              <a:rPr lang="en-US" i="1" dirty="0">
                <a:latin typeface="Times New Roman" panose="02020603050405020304" pitchFamily="18" charset="0"/>
                <a:cs typeface="Times New Roman" panose="02020603050405020304" pitchFamily="18" charset="0"/>
              </a:rPr>
              <a:t>What would be a good name for this syllable? </a:t>
            </a:r>
            <a:r>
              <a:rPr lang="en-US" dirty="0">
                <a:latin typeface="Times New Roman" panose="02020603050405020304" pitchFamily="18" charset="0"/>
                <a:cs typeface="Times New Roman" panose="02020603050405020304" pitchFamily="18" charset="0"/>
              </a:rPr>
              <a:t>Open syllable because our mouth is open.</a:t>
            </a:r>
          </a:p>
          <a:p>
            <a:pPr marL="173038" indent="-173038"/>
            <a:r>
              <a:rPr lang="en-US" dirty="0">
                <a:latin typeface="Times New Roman" panose="02020603050405020304" pitchFamily="18" charset="0"/>
                <a:cs typeface="Times New Roman" panose="02020603050405020304" pitchFamily="18" charset="0"/>
              </a:rPr>
              <a:t>5. Define </a:t>
            </a:r>
            <a:r>
              <a:rPr lang="en-US" b="1" dirty="0">
                <a:latin typeface="Times New Roman" panose="02020603050405020304" pitchFamily="18" charset="0"/>
                <a:cs typeface="Times New Roman" panose="02020603050405020304" pitchFamily="18" charset="0"/>
              </a:rPr>
              <a:t>open </a:t>
            </a:r>
            <a:r>
              <a:rPr lang="en-US" dirty="0">
                <a:latin typeface="Times New Roman" panose="02020603050405020304" pitchFamily="18" charset="0"/>
                <a:cs typeface="Times New Roman" panose="02020603050405020304" pitchFamily="18" charset="0"/>
              </a:rPr>
              <a:t>syllables for students. (</a:t>
            </a:r>
            <a:r>
              <a:rPr lang="en-US" i="1" dirty="0">
                <a:latin typeface="Times New Roman" panose="02020603050405020304" pitchFamily="18" charset="0"/>
                <a:cs typeface="Times New Roman" panose="02020603050405020304" pitchFamily="18" charset="0"/>
              </a:rPr>
              <a:t>An open syllable ends in a vowel and the sound is long).</a:t>
            </a:r>
          </a:p>
          <a:p>
            <a:pPr marL="173038" indent="-173038"/>
            <a:r>
              <a:rPr lang="en-US" dirty="0">
                <a:latin typeface="Times New Roman" panose="02020603050405020304" pitchFamily="18" charset="0"/>
                <a:cs typeface="Times New Roman" panose="02020603050405020304" pitchFamily="18" charset="0"/>
              </a:rPr>
              <a:t>6. Write the following sentences on the board for students to complete: An open syllables ends in a ______ (vowel). The vowel sound is _____ (long).</a:t>
            </a:r>
          </a:p>
          <a:p>
            <a:pPr marL="173038" indent="-173038"/>
            <a:r>
              <a:rPr lang="en-US" dirty="0">
                <a:latin typeface="Times New Roman" panose="02020603050405020304" pitchFamily="18" charset="0"/>
                <a:cs typeface="Times New Roman" panose="02020603050405020304" pitchFamily="18" charset="0"/>
              </a:rPr>
              <a:t>7. Extend the lesson by writing two-syllable words with an open first syllable: </a:t>
            </a:r>
            <a:r>
              <a:rPr lang="en-US" i="1" dirty="0">
                <a:latin typeface="Times New Roman" panose="02020603050405020304" pitchFamily="18" charset="0"/>
                <a:cs typeface="Times New Roman" panose="02020603050405020304" pitchFamily="18" charset="0"/>
              </a:rPr>
              <a:t>tiger, lady, secret. </a:t>
            </a:r>
            <a:r>
              <a:rPr lang="en-US" dirty="0">
                <a:latin typeface="Times New Roman" panose="02020603050405020304" pitchFamily="18" charset="0"/>
                <a:cs typeface="Times New Roman" panose="02020603050405020304" pitchFamily="18" charset="0"/>
              </a:rPr>
              <a:t>Help students blend each syllable to read the words. Talk about what they are hearing.</a:t>
            </a:r>
          </a:p>
        </p:txBody>
      </p:sp>
      <p:sp>
        <p:nvSpPr>
          <p:cNvPr id="6" name="Content Placeholder 2"/>
          <p:cNvSpPr txBox="1">
            <a:spLocks/>
          </p:cNvSpPr>
          <p:nvPr/>
        </p:nvSpPr>
        <p:spPr>
          <a:xfrm>
            <a:off x="5543551" y="652463"/>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solidFill>
                  <a:schemeClr val="bg1">
                    <a:lumMod val="65000"/>
                  </a:schemeClr>
                </a:solidFill>
              </a:rPr>
              <a:t>Effective Models</a:t>
            </a:r>
            <a:endParaRPr lang="en-US" sz="1200" dirty="0">
              <a:solidFill>
                <a:schemeClr val="bg1">
                  <a:lumMod val="65000"/>
                </a:schemeClr>
              </a:solidFill>
            </a:endParaRPr>
          </a:p>
          <a:p>
            <a:pPr marL="342900" indent="-342900">
              <a:buClr>
                <a:schemeClr val="accent1"/>
              </a:buClr>
              <a:buFont typeface="Wingdings" panose="05000000000000000000" pitchFamily="2" charset="2"/>
              <a:buChar char="q"/>
            </a:pPr>
            <a:r>
              <a:rPr lang="en-US" sz="1200" dirty="0">
                <a:solidFill>
                  <a:schemeClr val="bg1">
                    <a:lumMod val="65000"/>
                  </a:schemeClr>
                </a:solidFill>
              </a:rPr>
              <a:t>Focus on a singular objective</a:t>
            </a:r>
          </a:p>
          <a:p>
            <a:pPr marL="342900" indent="-342900">
              <a:buClr>
                <a:schemeClr val="accent1"/>
              </a:buClr>
              <a:buFont typeface="Wingdings" panose="05000000000000000000" pitchFamily="2" charset="2"/>
              <a:buChar char="q"/>
            </a:pPr>
            <a:r>
              <a:rPr lang="en-US" sz="1200" dirty="0">
                <a:solidFill>
                  <a:schemeClr val="bg1">
                    <a:lumMod val="65000"/>
                  </a:schemeClr>
                </a:solidFill>
              </a:rPr>
              <a:t>Explain with clear, concise, consistent language</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Model/demonstrate the skill/strategy </a:t>
            </a:r>
          </a:p>
          <a:p>
            <a:pPr>
              <a:spcBef>
                <a:spcPts val="0"/>
              </a:spcBef>
              <a:buClr>
                <a:schemeClr val="accent1"/>
              </a:buClr>
            </a:pPr>
            <a:r>
              <a:rPr lang="en-US" sz="1200"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sz="1200"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 additional examples </a:t>
            </a:r>
            <a:br>
              <a:rPr lang="en-US" sz="1200" dirty="0">
                <a:solidFill>
                  <a:schemeClr val="bg1">
                    <a:lumMod val="65000"/>
                  </a:schemeClr>
                </a:solidFill>
              </a:rPr>
            </a:br>
            <a:r>
              <a:rPr lang="en-US" sz="1200" dirty="0">
                <a:solidFill>
                  <a:schemeClr val="bg1">
                    <a:lumMod val="65000"/>
                  </a:schemeClr>
                </a:solidFill>
              </a:rPr>
              <a:t>(use multiple models)</a:t>
            </a:r>
          </a:p>
          <a:p>
            <a:pPr>
              <a:buClr>
                <a:schemeClr val="accent1"/>
              </a:buClr>
            </a:pPr>
            <a:endParaRPr lang="en-US" sz="1000" b="1" dirty="0">
              <a:solidFill>
                <a:schemeClr val="bg1">
                  <a:lumMod val="65000"/>
                </a:schemeClr>
              </a:solidFill>
            </a:endParaRPr>
          </a:p>
          <a:p>
            <a:pPr>
              <a:buClr>
                <a:schemeClr val="accent1"/>
              </a:buClr>
            </a:pPr>
            <a:r>
              <a:rPr lang="en-US" sz="1600" b="1" dirty="0"/>
              <a:t>Effective Guided Practice</a:t>
            </a:r>
            <a:endParaRPr lang="en-US" sz="1200" dirty="0"/>
          </a:p>
          <a:p>
            <a:pPr marL="342900" indent="-342900">
              <a:buClr>
                <a:schemeClr val="accent1"/>
              </a:buClr>
              <a:buFont typeface="Wingdings" panose="05000000000000000000" pitchFamily="2" charset="2"/>
              <a:buChar char="q"/>
            </a:pPr>
            <a:r>
              <a:rPr lang="en-US" sz="1200" dirty="0"/>
              <a:t>Focus on same singular objective</a:t>
            </a:r>
          </a:p>
          <a:p>
            <a:pPr>
              <a:spcBef>
                <a:spcPts val="0"/>
              </a:spcBef>
              <a:buClr>
                <a:schemeClr val="accent1"/>
              </a:buClr>
            </a:pPr>
            <a:r>
              <a:rPr lang="en-US" sz="1200" dirty="0"/>
              <a:t>      (using similar examples)</a:t>
            </a:r>
          </a:p>
          <a:p>
            <a:pPr marL="342900" indent="-342900">
              <a:buClr>
                <a:schemeClr val="accent1"/>
              </a:buClr>
              <a:buFont typeface="Wingdings" panose="05000000000000000000" pitchFamily="2" charset="2"/>
              <a:buChar char="q"/>
            </a:pPr>
            <a:r>
              <a:rPr lang="en-US" sz="1200" dirty="0"/>
              <a:t>Guide students through the skill/strategy </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”just right” amount of guidance</a:t>
            </a:r>
          </a:p>
          <a:p>
            <a:pPr>
              <a:spcBef>
                <a:spcPts val="0"/>
              </a:spcBef>
              <a:buClr>
                <a:schemeClr val="accent1"/>
              </a:buClr>
            </a:pPr>
            <a:r>
              <a:rPr lang="en-US" sz="1200" dirty="0">
                <a:solidFill>
                  <a:schemeClr val="bg1">
                    <a:lumMod val="65000"/>
                  </a:schemeClr>
                </a:solidFill>
              </a:rPr>
              <a:t>      (based on students’ skills)</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cxnSp>
        <p:nvCxnSpPr>
          <p:cNvPr id="8" name="Straight Connector 7" descr="Image of a worksheet with Directions for teaching open syllables - underlining the Define open syllables for students."/>
          <p:cNvCxnSpPr>
            <a:cxnSpLocks/>
          </p:cNvCxnSpPr>
          <p:nvPr/>
        </p:nvCxnSpPr>
        <p:spPr>
          <a:xfrm>
            <a:off x="211781" y="4325996"/>
            <a:ext cx="4963097" cy="1"/>
          </a:xfrm>
          <a:prstGeom prst="line">
            <a:avLst/>
          </a:prstGeom>
          <a:ln w="50800">
            <a:solidFill>
              <a:srgbClr val="119DA4"/>
            </a:solidFill>
          </a:ln>
        </p:spPr>
        <p:style>
          <a:lnRef idx="1">
            <a:schemeClr val="accent1"/>
          </a:lnRef>
          <a:fillRef idx="0">
            <a:schemeClr val="accent1"/>
          </a:fillRef>
          <a:effectRef idx="0">
            <a:schemeClr val="accent1"/>
          </a:effectRef>
          <a:fontRef idx="minor">
            <a:schemeClr val="tx1"/>
          </a:fontRef>
        </p:style>
      </p:cxnSp>
      <p:sp>
        <p:nvSpPr>
          <p:cNvPr id="10" name="Oval 9" descr="Image of a worksheet with Directions for teaching open syllables - highlighting the words: tiger, lady, and secret and saying to Help students blend each syllable to read the words and talk about what they are hearing"/>
          <p:cNvSpPr/>
          <p:nvPr/>
        </p:nvSpPr>
        <p:spPr>
          <a:xfrm rot="21368566">
            <a:off x="-5851" y="5316449"/>
            <a:ext cx="5398360" cy="865120"/>
          </a:xfrm>
          <a:prstGeom prst="ellipse">
            <a:avLst/>
          </a:prstGeom>
          <a:noFill/>
          <a:ln w="50800">
            <a:solidFill>
              <a:srgbClr val="119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1CDEEE95-07A6-481C-8DA7-CDC39624BAFC}"/>
              </a:ext>
            </a:extLst>
          </p:cNvPr>
          <p:cNvSpPr>
            <a:spLocks noGrp="1"/>
          </p:cNvSpPr>
          <p:nvPr>
            <p:ph type="title" idx="4294967295"/>
          </p:nvPr>
        </p:nvSpPr>
        <p:spPr/>
        <p:txBody>
          <a:bodyPr/>
          <a:lstStyle/>
          <a:p>
            <a:r>
              <a:rPr lang="en-US" sz="2000" kern="1200" dirty="0">
                <a:solidFill>
                  <a:srgbClr val="000000"/>
                </a:solidFill>
                <a:effectLst/>
                <a:latin typeface="TimesNewRomanPSMT"/>
                <a:ea typeface="Calibri" panose="020F0502020204030204" pitchFamily="34" charset="0"/>
                <a:cs typeface="+mn-cs"/>
              </a:rPr>
              <a:t>Directions for teaching </a:t>
            </a:r>
            <a:r>
              <a:rPr lang="en-US" sz="2000" b="1" kern="1200" dirty="0">
                <a:solidFill>
                  <a:srgbClr val="000000"/>
                </a:solidFill>
                <a:effectLst/>
                <a:latin typeface="TimesNewRomanPS"/>
                <a:ea typeface="Calibri" panose="020F0502020204030204" pitchFamily="34" charset="0"/>
                <a:cs typeface="+mn-cs"/>
              </a:rPr>
              <a:t>open syllables</a:t>
            </a:r>
            <a:endParaRPr lang="en-US" dirty="0"/>
          </a:p>
        </p:txBody>
      </p:sp>
    </p:spTree>
    <p:extLst>
      <p:ext uri="{BB962C8B-B14F-4D97-AF65-F5344CB8AC3E}">
        <p14:creationId xmlns:p14="http://schemas.microsoft.com/office/powerpoint/2010/main" val="14693003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543551" y="652463"/>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solidFill>
                  <a:schemeClr val="bg1">
                    <a:lumMod val="65000"/>
                  </a:schemeClr>
                </a:solidFill>
              </a:rPr>
              <a:t>Effective Models</a:t>
            </a:r>
            <a:endParaRPr lang="en-US" sz="1200" dirty="0">
              <a:solidFill>
                <a:schemeClr val="bg1">
                  <a:lumMod val="65000"/>
                </a:schemeClr>
              </a:solidFill>
            </a:endParaRPr>
          </a:p>
          <a:p>
            <a:pPr marL="342900" indent="-342900">
              <a:buClr>
                <a:schemeClr val="accent1"/>
              </a:buClr>
              <a:buFont typeface="Wingdings" panose="05000000000000000000" pitchFamily="2" charset="2"/>
              <a:buChar char="q"/>
            </a:pPr>
            <a:r>
              <a:rPr lang="en-US" sz="1200" dirty="0">
                <a:solidFill>
                  <a:schemeClr val="bg1">
                    <a:lumMod val="65000"/>
                  </a:schemeClr>
                </a:solidFill>
              </a:rPr>
              <a:t>Focus on a singular objective</a:t>
            </a:r>
          </a:p>
          <a:p>
            <a:pPr marL="342900" indent="-342900">
              <a:buClr>
                <a:schemeClr val="accent1"/>
              </a:buClr>
              <a:buFont typeface="Wingdings" panose="05000000000000000000" pitchFamily="2" charset="2"/>
              <a:buChar char="q"/>
            </a:pPr>
            <a:r>
              <a:rPr lang="en-US" sz="1200" dirty="0">
                <a:solidFill>
                  <a:schemeClr val="bg1">
                    <a:lumMod val="65000"/>
                  </a:schemeClr>
                </a:solidFill>
              </a:rPr>
              <a:t>Explain with clear, concise, consistent language</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Model/demonstrate the skill/strategy </a:t>
            </a:r>
          </a:p>
          <a:p>
            <a:pPr>
              <a:spcBef>
                <a:spcPts val="0"/>
              </a:spcBef>
              <a:buClr>
                <a:schemeClr val="accent1"/>
              </a:buClr>
            </a:pPr>
            <a:r>
              <a:rPr lang="en-US" sz="1200"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sz="1200"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 additional examples </a:t>
            </a:r>
            <a:br>
              <a:rPr lang="en-US" sz="1200" dirty="0">
                <a:solidFill>
                  <a:schemeClr val="bg1">
                    <a:lumMod val="65000"/>
                  </a:schemeClr>
                </a:solidFill>
              </a:rPr>
            </a:br>
            <a:r>
              <a:rPr lang="en-US" sz="1200" dirty="0">
                <a:solidFill>
                  <a:schemeClr val="bg1">
                    <a:lumMod val="65000"/>
                  </a:schemeClr>
                </a:solidFill>
              </a:rPr>
              <a:t>(use multiple models)</a:t>
            </a:r>
          </a:p>
          <a:p>
            <a:pPr>
              <a:buClr>
                <a:schemeClr val="accent1"/>
              </a:buClr>
            </a:pPr>
            <a:endParaRPr lang="en-US" sz="1000" b="1" dirty="0">
              <a:solidFill>
                <a:schemeClr val="bg1">
                  <a:lumMod val="65000"/>
                </a:schemeClr>
              </a:solidFill>
            </a:endParaRPr>
          </a:p>
          <a:p>
            <a:pPr>
              <a:buClr>
                <a:schemeClr val="accent1"/>
              </a:buClr>
            </a:pPr>
            <a:r>
              <a:rPr lang="en-US" sz="1600" b="1" dirty="0"/>
              <a:t>Effective Guided Practice</a:t>
            </a:r>
            <a:endParaRPr lang="en-US" sz="1200" dirty="0"/>
          </a:p>
          <a:p>
            <a:pPr marL="342900" indent="-342900">
              <a:buClr>
                <a:schemeClr val="accent1"/>
              </a:buClr>
              <a:buFont typeface="Wingdings" panose="05000000000000000000" pitchFamily="2" charset="2"/>
              <a:buChar char="q"/>
            </a:pPr>
            <a:r>
              <a:rPr lang="en-US" sz="1200" dirty="0"/>
              <a:t>Focus on same singular objective</a:t>
            </a:r>
          </a:p>
          <a:p>
            <a:pPr>
              <a:spcBef>
                <a:spcPts val="0"/>
              </a:spcBef>
              <a:buClr>
                <a:schemeClr val="accent1"/>
              </a:buClr>
            </a:pPr>
            <a:r>
              <a:rPr lang="en-US" sz="1200" dirty="0"/>
              <a:t>      (using similar examples)</a:t>
            </a:r>
          </a:p>
          <a:p>
            <a:pPr marL="342900" indent="-342900">
              <a:buClr>
                <a:schemeClr val="accent1"/>
              </a:buClr>
              <a:buFont typeface="Wingdings" panose="05000000000000000000" pitchFamily="2" charset="2"/>
              <a:buChar char="q"/>
            </a:pPr>
            <a:r>
              <a:rPr lang="en-US" sz="1200" dirty="0"/>
              <a:t>Guide students through the skill/strategy </a:t>
            </a:r>
          </a:p>
          <a:p>
            <a:pPr marL="342900" indent="-342900">
              <a:buClr>
                <a:schemeClr val="accent1"/>
              </a:buClr>
              <a:buFont typeface="Wingdings" panose="05000000000000000000" pitchFamily="2" charset="2"/>
              <a:buChar char="q"/>
            </a:pPr>
            <a:r>
              <a:rPr lang="en-US" sz="1200" dirty="0"/>
              <a:t>Provide ”just right” amount of guidance</a:t>
            </a:r>
          </a:p>
          <a:p>
            <a:pPr>
              <a:spcBef>
                <a:spcPts val="0"/>
              </a:spcBef>
              <a:buClr>
                <a:schemeClr val="accent1"/>
              </a:buClr>
            </a:pPr>
            <a:r>
              <a:rPr lang="en-US" sz="1200" dirty="0"/>
              <a:t>      (based on students’ skills)</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3" name="Title 2" hidden="1">
            <a:extLst>
              <a:ext uri="{FF2B5EF4-FFF2-40B4-BE49-F238E27FC236}">
                <a16:creationId xmlns:a16="http://schemas.microsoft.com/office/drawing/2014/main" id="{5B64B813-1C94-4AFA-9892-DFBFC1CDBC01}"/>
              </a:ext>
            </a:extLst>
          </p:cNvPr>
          <p:cNvSpPr>
            <a:spLocks noGrp="1"/>
          </p:cNvSpPr>
          <p:nvPr>
            <p:ph type="title" idx="4294967295"/>
          </p:nvPr>
        </p:nvSpPr>
        <p:spPr/>
        <p:txBody>
          <a:bodyPr/>
          <a:lstStyle/>
          <a:p>
            <a:r>
              <a:rPr lang="en-US" sz="2000" kern="1200" dirty="0">
                <a:solidFill>
                  <a:srgbClr val="000000"/>
                </a:solidFill>
                <a:effectLst/>
                <a:latin typeface="TimesNewRomanPSMT"/>
                <a:ea typeface="Calibri" panose="020F0502020204030204" pitchFamily="34" charset="0"/>
                <a:cs typeface="+mn-cs"/>
              </a:rPr>
              <a:t>Directions for teaching </a:t>
            </a:r>
            <a:r>
              <a:rPr lang="en-US" sz="2000" b="1" kern="1200" dirty="0">
                <a:solidFill>
                  <a:srgbClr val="000000"/>
                </a:solidFill>
                <a:effectLst/>
                <a:latin typeface="TimesNewRomanPS"/>
                <a:ea typeface="Calibri" panose="020F0502020204030204" pitchFamily="34" charset="0"/>
                <a:cs typeface="+mn-cs"/>
              </a:rPr>
              <a:t>open syllables</a:t>
            </a:r>
            <a:endParaRPr lang="en-US" dirty="0"/>
          </a:p>
        </p:txBody>
      </p:sp>
      <p:sp>
        <p:nvSpPr>
          <p:cNvPr id="5" name="TextBox 4">
            <a:extLst>
              <a:ext uri="{FF2B5EF4-FFF2-40B4-BE49-F238E27FC236}">
                <a16:creationId xmlns:a16="http://schemas.microsoft.com/office/drawing/2014/main" id="{6082D0B5-300D-4EE7-8F91-EE7BFC3CD7FA}"/>
              </a:ext>
            </a:extLst>
          </p:cNvPr>
          <p:cNvSpPr txBox="1"/>
          <p:nvPr/>
        </p:nvSpPr>
        <p:spPr>
          <a:xfrm>
            <a:off x="158718" y="114300"/>
            <a:ext cx="5384833" cy="6247864"/>
          </a:xfrm>
          <a:prstGeom prst="rect">
            <a:avLst/>
          </a:prstGeom>
          <a:solidFill>
            <a:schemeClr val="accent4">
              <a:lumMod val="20000"/>
              <a:lumOff val="80000"/>
            </a:schemeClr>
          </a:solid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Directions for teaching </a:t>
            </a:r>
            <a:r>
              <a:rPr lang="en-US" sz="2000" b="1" dirty="0">
                <a:latin typeface="Times New Roman" panose="02020603050405020304" pitchFamily="18" charset="0"/>
                <a:cs typeface="Times New Roman" panose="02020603050405020304" pitchFamily="18" charset="0"/>
              </a:rPr>
              <a:t>open syllables:</a:t>
            </a:r>
          </a:p>
          <a:p>
            <a:pPr algn="ctr"/>
            <a:endParaRPr lang="en-US" sz="2000" dirty="0">
              <a:latin typeface="Times New Roman" panose="02020603050405020304" pitchFamily="18" charset="0"/>
              <a:cs typeface="Times New Roman" panose="02020603050405020304" pitchFamily="18" charset="0"/>
            </a:endParaRPr>
          </a:p>
          <a:p>
            <a:pPr marL="173038" indent="-173038">
              <a:buAutoNum type="arabicPeriod"/>
            </a:pPr>
            <a:r>
              <a:rPr lang="en-US" dirty="0">
                <a:latin typeface="Times New Roman" panose="02020603050405020304" pitchFamily="18" charset="0"/>
                <a:cs typeface="Times New Roman" panose="02020603050405020304" pitchFamily="18" charset="0"/>
              </a:rPr>
              <a:t>Write the following words on the board – me, hi, no, she. Ask students: </a:t>
            </a:r>
            <a:r>
              <a:rPr lang="en-US" i="1" dirty="0">
                <a:latin typeface="Times New Roman" panose="02020603050405020304" pitchFamily="18" charset="0"/>
                <a:cs typeface="Times New Roman" panose="02020603050405020304" pitchFamily="18" charset="0"/>
              </a:rPr>
              <a:t>Look at these words. How many vowels do you see in each word? (1)</a:t>
            </a:r>
          </a:p>
          <a:p>
            <a:pPr marL="173038" indent="-173038"/>
            <a:r>
              <a:rPr lang="en-US" dirty="0">
                <a:latin typeface="Times New Roman" panose="02020603050405020304" pitchFamily="18" charset="0"/>
                <a:cs typeface="Times New Roman" panose="02020603050405020304" pitchFamily="18" charset="0"/>
              </a:rPr>
              <a:t>2. Then ask: </a:t>
            </a:r>
            <a:r>
              <a:rPr lang="en-US" i="1" dirty="0">
                <a:latin typeface="Times New Roman" panose="02020603050405020304" pitchFamily="18" charset="0"/>
                <a:cs typeface="Times New Roman" panose="02020603050405020304" pitchFamily="18" charset="0"/>
              </a:rPr>
              <a:t>What does each word end with? </a:t>
            </a:r>
            <a:r>
              <a:rPr lang="en-US" dirty="0">
                <a:latin typeface="Times New Roman" panose="02020603050405020304" pitchFamily="18" charset="0"/>
                <a:cs typeface="Times New Roman" panose="02020603050405020304" pitchFamily="18" charset="0"/>
              </a:rPr>
              <a:t>(One vowel). </a:t>
            </a:r>
            <a:r>
              <a:rPr lang="en-US" i="1" dirty="0">
                <a:latin typeface="Times New Roman" panose="02020603050405020304" pitchFamily="18" charset="0"/>
                <a:cs typeface="Times New Roman" panose="02020603050405020304" pitchFamily="18" charset="0"/>
              </a:rPr>
              <a:t>Can these be closed syllables? </a:t>
            </a:r>
            <a:r>
              <a:rPr lang="en-US" dirty="0">
                <a:latin typeface="Times New Roman" panose="02020603050405020304" pitchFamily="18" charset="0"/>
                <a:cs typeface="Times New Roman" panose="02020603050405020304" pitchFamily="18" charset="0"/>
              </a:rPr>
              <a:t>(No, closed syllables end in a consonant.)</a:t>
            </a:r>
          </a:p>
          <a:p>
            <a:pPr marL="173038" indent="-173038"/>
            <a:r>
              <a:rPr lang="en-US" dirty="0">
                <a:latin typeface="Times New Roman" panose="02020603050405020304" pitchFamily="18" charset="0"/>
                <a:cs typeface="Times New Roman" panose="02020603050405020304" pitchFamily="18" charset="0"/>
              </a:rPr>
              <a:t>3. Have the students read the words, paying attention to the way each is pronounced. Ask: </a:t>
            </a:r>
            <a:r>
              <a:rPr lang="en-US" i="1" dirty="0">
                <a:latin typeface="Times New Roman" panose="02020603050405020304" pitchFamily="18" charset="0"/>
                <a:cs typeface="Times New Roman" panose="02020603050405020304" pitchFamily="18" charset="0"/>
              </a:rPr>
              <a:t>How are the words pronounced at the end? </a:t>
            </a:r>
            <a:r>
              <a:rPr lang="en-US" dirty="0">
                <a:latin typeface="Times New Roman" panose="02020603050405020304" pitchFamily="18" charset="0"/>
                <a:cs typeface="Times New Roman" panose="02020603050405020304" pitchFamily="18" charset="0"/>
              </a:rPr>
              <a:t>(The mouth is open.)</a:t>
            </a:r>
          </a:p>
          <a:p>
            <a:pPr marL="173038" indent="-173038"/>
            <a:r>
              <a:rPr lang="en-US" dirty="0">
                <a:latin typeface="Times New Roman" panose="02020603050405020304" pitchFamily="18" charset="0"/>
                <a:cs typeface="Times New Roman" panose="02020603050405020304" pitchFamily="18" charset="0"/>
              </a:rPr>
              <a:t>4. Say: </a:t>
            </a:r>
            <a:r>
              <a:rPr lang="en-US" i="1" dirty="0">
                <a:latin typeface="Times New Roman" panose="02020603050405020304" pitchFamily="18" charset="0"/>
                <a:cs typeface="Times New Roman" panose="02020603050405020304" pitchFamily="18" charset="0"/>
              </a:rPr>
              <a:t>What would be a good name for this syllable? </a:t>
            </a:r>
            <a:r>
              <a:rPr lang="en-US" dirty="0">
                <a:latin typeface="Times New Roman" panose="02020603050405020304" pitchFamily="18" charset="0"/>
                <a:cs typeface="Times New Roman" panose="02020603050405020304" pitchFamily="18" charset="0"/>
              </a:rPr>
              <a:t>Open syllable because our mouth is open.</a:t>
            </a:r>
          </a:p>
          <a:p>
            <a:pPr marL="173038" indent="-173038"/>
            <a:r>
              <a:rPr lang="en-US" dirty="0">
                <a:latin typeface="Times New Roman" panose="02020603050405020304" pitchFamily="18" charset="0"/>
                <a:cs typeface="Times New Roman" panose="02020603050405020304" pitchFamily="18" charset="0"/>
              </a:rPr>
              <a:t>5. Define </a:t>
            </a:r>
            <a:r>
              <a:rPr lang="en-US" b="1" dirty="0">
                <a:latin typeface="Times New Roman" panose="02020603050405020304" pitchFamily="18" charset="0"/>
                <a:cs typeface="Times New Roman" panose="02020603050405020304" pitchFamily="18" charset="0"/>
              </a:rPr>
              <a:t>open </a:t>
            </a:r>
            <a:r>
              <a:rPr lang="en-US" dirty="0">
                <a:latin typeface="Times New Roman" panose="02020603050405020304" pitchFamily="18" charset="0"/>
                <a:cs typeface="Times New Roman" panose="02020603050405020304" pitchFamily="18" charset="0"/>
              </a:rPr>
              <a:t>syllables for students. (</a:t>
            </a:r>
            <a:r>
              <a:rPr lang="en-US" i="1" dirty="0">
                <a:latin typeface="Times New Roman" panose="02020603050405020304" pitchFamily="18" charset="0"/>
                <a:cs typeface="Times New Roman" panose="02020603050405020304" pitchFamily="18" charset="0"/>
              </a:rPr>
              <a:t>An open syllable ends in a vowel and the sound is long).</a:t>
            </a:r>
          </a:p>
          <a:p>
            <a:pPr marL="173038" indent="-173038"/>
            <a:r>
              <a:rPr lang="en-US" dirty="0">
                <a:latin typeface="Times New Roman" panose="02020603050405020304" pitchFamily="18" charset="0"/>
                <a:cs typeface="Times New Roman" panose="02020603050405020304" pitchFamily="18" charset="0"/>
              </a:rPr>
              <a:t>6. Write the following sentences on the board for students to complete: An open syllables ends in a ______ (vowel). The vowel sound is _____ (long).</a:t>
            </a:r>
          </a:p>
          <a:p>
            <a:pPr marL="173038" indent="-173038"/>
            <a:r>
              <a:rPr lang="en-US" dirty="0">
                <a:latin typeface="Times New Roman" panose="02020603050405020304" pitchFamily="18" charset="0"/>
                <a:cs typeface="Times New Roman" panose="02020603050405020304" pitchFamily="18" charset="0"/>
              </a:rPr>
              <a:t>7. Extend the lesson by writing two-syllable words with an open first syllable: </a:t>
            </a:r>
            <a:r>
              <a:rPr lang="en-US" i="1" dirty="0">
                <a:latin typeface="Times New Roman" panose="02020603050405020304" pitchFamily="18" charset="0"/>
                <a:cs typeface="Times New Roman" panose="02020603050405020304" pitchFamily="18" charset="0"/>
              </a:rPr>
              <a:t>tiger, lady, secret. </a:t>
            </a:r>
            <a:r>
              <a:rPr lang="en-US" dirty="0">
                <a:latin typeface="Times New Roman" panose="02020603050405020304" pitchFamily="18" charset="0"/>
                <a:cs typeface="Times New Roman" panose="02020603050405020304" pitchFamily="18" charset="0"/>
              </a:rPr>
              <a:t>Help students blend each syllable to read the words. Talk about what they are hearing.</a:t>
            </a:r>
          </a:p>
        </p:txBody>
      </p:sp>
    </p:spTree>
    <p:extLst>
      <p:ext uri="{BB962C8B-B14F-4D97-AF65-F5344CB8AC3E}">
        <p14:creationId xmlns:p14="http://schemas.microsoft.com/office/powerpoint/2010/main" val="2225023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28807" y="3177953"/>
            <a:ext cx="1667476" cy="812366"/>
          </a:xfrm>
          <a:prstGeom prst="rect">
            <a:avLst/>
          </a:prstGeom>
          <a:solidFill>
            <a:srgbClr val="D3A01F">
              <a:lumMod val="50000"/>
            </a:srgbClr>
          </a:solidFill>
        </p:spPr>
        <p:txBody>
          <a:bodyPr wrap="squar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Planned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Examples</a:t>
            </a:r>
          </a:p>
        </p:txBody>
      </p:sp>
      <p:sp>
        <p:nvSpPr>
          <p:cNvPr id="26" name="TextBox 25"/>
          <p:cNvSpPr txBox="1"/>
          <p:nvPr/>
        </p:nvSpPr>
        <p:spPr>
          <a:xfrm>
            <a:off x="1526725" y="2325503"/>
            <a:ext cx="1667476" cy="852449"/>
          </a:xfrm>
          <a:prstGeom prst="rect">
            <a:avLst/>
          </a:prstGeom>
          <a:solidFill>
            <a:srgbClr val="D3A01F">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Clear Explanation</a:t>
            </a:r>
          </a:p>
        </p:txBody>
      </p:sp>
      <p:sp>
        <p:nvSpPr>
          <p:cNvPr id="27" name="TextBox 26"/>
          <p:cNvSpPr txBox="1"/>
          <p:nvPr/>
        </p:nvSpPr>
        <p:spPr>
          <a:xfrm>
            <a:off x="3320281" y="3115302"/>
            <a:ext cx="1667476" cy="875017"/>
          </a:xfrm>
          <a:prstGeom prst="rect">
            <a:avLst/>
          </a:prstGeom>
          <a:solidFill>
            <a:srgbClr val="EA6B0C">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Independent Practice</a:t>
            </a:r>
          </a:p>
        </p:txBody>
      </p:sp>
      <p:sp>
        <p:nvSpPr>
          <p:cNvPr id="28" name="TextBox 27"/>
          <p:cNvSpPr txBox="1"/>
          <p:nvPr/>
        </p:nvSpPr>
        <p:spPr>
          <a:xfrm>
            <a:off x="3320281" y="2325503"/>
            <a:ext cx="1667476" cy="789797"/>
          </a:xfrm>
          <a:prstGeom prst="rect">
            <a:avLst/>
          </a:prstGeom>
          <a:solidFill>
            <a:srgbClr val="8B4007"/>
          </a:solidFill>
        </p:spPr>
        <p:txBody>
          <a:bodyPr wrap="square" rtlCol="0" anchor="ctr">
            <a:noAutofit/>
          </a:bodyPr>
          <a:lstStyle/>
          <a:p>
            <a:pPr algn="ctr"/>
            <a:r>
              <a:rPr lang="en-US" sz="2000" dirty="0">
                <a:solidFill>
                  <a:srgbClr val="FFFFFF"/>
                </a:solidFill>
                <a:latin typeface="Tw Cen MT" panose="020B0602020104020603"/>
              </a:rPr>
              <a:t>Guided </a:t>
            </a:r>
          </a:p>
          <a:p>
            <a:pPr algn="ctr"/>
            <a:r>
              <a:rPr lang="en-US" sz="2000" dirty="0">
                <a:solidFill>
                  <a:srgbClr val="FFFFFF"/>
                </a:solidFill>
                <a:latin typeface="Tw Cen MT" panose="020B0602020104020603"/>
              </a:rPr>
              <a:t>Practice</a:t>
            </a:r>
          </a:p>
        </p:txBody>
      </p:sp>
      <p:sp>
        <p:nvSpPr>
          <p:cNvPr id="29" name="TextBox 28"/>
          <p:cNvSpPr txBox="1"/>
          <p:nvPr/>
        </p:nvSpPr>
        <p:spPr>
          <a:xfrm>
            <a:off x="1528806" y="1863840"/>
            <a:ext cx="1667476" cy="461665"/>
          </a:xfrm>
          <a:prstGeom prst="rect">
            <a:avLst/>
          </a:prstGeom>
          <a:solidFill>
            <a:srgbClr val="D3A01F">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Modeling</a:t>
            </a:r>
          </a:p>
        </p:txBody>
      </p:sp>
      <p:sp>
        <p:nvSpPr>
          <p:cNvPr id="30" name="TextBox 29"/>
          <p:cNvSpPr txBox="1"/>
          <p:nvPr/>
        </p:nvSpPr>
        <p:spPr>
          <a:xfrm>
            <a:off x="3320281" y="1863839"/>
            <a:ext cx="1667476" cy="461665"/>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31" name="TextBox 30"/>
          <p:cNvSpPr txBox="1"/>
          <p:nvPr/>
        </p:nvSpPr>
        <p:spPr>
          <a:xfrm>
            <a:off x="1936284" y="1369055"/>
            <a:ext cx="852520" cy="461665"/>
          </a:xfrm>
          <a:prstGeom prst="rect">
            <a:avLst/>
          </a:prstGeom>
          <a:noFill/>
        </p:spPr>
        <p:txBody>
          <a:bodyPr wrap="square" rtlCol="0">
            <a:spAutoFit/>
          </a:bodyPr>
          <a:lstStyle/>
          <a:p>
            <a:r>
              <a:rPr lang="en-US" sz="2400" dirty="0">
                <a:solidFill>
                  <a:srgbClr val="FFC000"/>
                </a:solidFill>
                <a:latin typeface="Tw Cen MT" panose="020B0602020104020603"/>
              </a:rPr>
              <a:t>I Do</a:t>
            </a:r>
          </a:p>
        </p:txBody>
      </p:sp>
      <p:sp>
        <p:nvSpPr>
          <p:cNvPr id="32" name="TextBox 31"/>
          <p:cNvSpPr txBox="1"/>
          <p:nvPr/>
        </p:nvSpPr>
        <p:spPr>
          <a:xfrm>
            <a:off x="5053549" y="2514793"/>
            <a:ext cx="1667476" cy="461665"/>
          </a:xfrm>
          <a:prstGeom prst="rect">
            <a:avLst/>
          </a:prstGeom>
          <a:noFill/>
        </p:spPr>
        <p:txBody>
          <a:bodyPr wrap="square" rtlCol="0">
            <a:spAutoFit/>
          </a:bodyPr>
          <a:lstStyle/>
          <a:p>
            <a:r>
              <a:rPr lang="en-US" sz="2400" dirty="0">
                <a:solidFill>
                  <a:srgbClr val="FFC000"/>
                </a:solidFill>
                <a:latin typeface="Tw Cen MT" panose="020B0602020104020603"/>
              </a:rPr>
              <a:t>We Do</a:t>
            </a:r>
          </a:p>
        </p:txBody>
      </p:sp>
      <p:sp>
        <p:nvSpPr>
          <p:cNvPr id="33" name="TextBox 32"/>
          <p:cNvSpPr txBox="1"/>
          <p:nvPr/>
        </p:nvSpPr>
        <p:spPr>
          <a:xfrm>
            <a:off x="5053549" y="3347202"/>
            <a:ext cx="1455045" cy="461665"/>
          </a:xfrm>
          <a:prstGeom prst="rect">
            <a:avLst/>
          </a:prstGeom>
          <a:noFill/>
        </p:spPr>
        <p:txBody>
          <a:bodyPr wrap="square" rtlCol="0">
            <a:spAutoFit/>
          </a:bodyPr>
          <a:lstStyle/>
          <a:p>
            <a:r>
              <a:rPr lang="en-US" sz="2400" dirty="0">
                <a:solidFill>
                  <a:srgbClr val="FFC000"/>
                </a:solidFill>
                <a:latin typeface="Tw Cen MT" panose="020B0602020104020603"/>
              </a:rPr>
              <a:t>You Do</a:t>
            </a:r>
          </a:p>
        </p:txBody>
      </p:sp>
      <p:sp>
        <p:nvSpPr>
          <p:cNvPr id="34" name="Rectangle 33"/>
          <p:cNvSpPr/>
          <p:nvPr/>
        </p:nvSpPr>
        <p:spPr>
          <a:xfrm>
            <a:off x="1528806" y="4167518"/>
            <a:ext cx="3458951" cy="437680"/>
          </a:xfrm>
          <a:prstGeom prst="rect">
            <a:avLst/>
          </a:prstGeom>
          <a:solidFill>
            <a:srgbClr val="E4E5E6">
              <a:lumMod val="50000"/>
            </a:srgbClr>
          </a:solid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Tw Cen MT" panose="020B0602020104020603"/>
              </a:rPr>
              <a:t>Supporting Practices</a:t>
            </a:r>
            <a:endParaRPr kumimoji="0" lang="en-US" sz="1800" b="0" i="0" u="none" strike="noStrike" kern="0" cap="none" spc="0" normalizeH="0" baseline="0" noProof="0" dirty="0">
              <a:ln>
                <a:noFill/>
              </a:ln>
              <a:solidFill>
                <a:srgbClr val="000000"/>
              </a:solidFill>
              <a:effectLst/>
              <a:uLnTx/>
              <a:uFillTx/>
              <a:latin typeface="Tw Cen MT" panose="020B0602020104020603"/>
            </a:endParaRPr>
          </a:p>
        </p:txBody>
      </p:sp>
      <p:sp>
        <p:nvSpPr>
          <p:cNvPr id="35" name="Rectangle 34"/>
          <p:cNvSpPr/>
          <p:nvPr/>
        </p:nvSpPr>
        <p:spPr>
          <a:xfrm>
            <a:off x="1528806" y="4508807"/>
            <a:ext cx="3458951" cy="1085957"/>
          </a:xfrm>
          <a:prstGeom prst="rect">
            <a:avLst/>
          </a:prstGeom>
          <a:solidFill>
            <a:srgbClr val="E4E5E6">
              <a:lumMod val="25000"/>
            </a:srgbClr>
          </a:solidFill>
        </p:spPr>
        <p:txBody>
          <a:bodyPr wrap="square">
            <a:no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Asking the right questions </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Eliciting frequent responses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Providing immediate specific feedback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Maintaining a brisk pace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15678392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3D5DF9B-6408-437C-BEA5-2DD15ACF3135}"/>
              </a:ext>
            </a:extLst>
          </p:cNvPr>
          <p:cNvSpPr txBox="1"/>
          <p:nvPr/>
        </p:nvSpPr>
        <p:spPr>
          <a:xfrm>
            <a:off x="158718" y="114300"/>
            <a:ext cx="5384833" cy="6247864"/>
          </a:xfrm>
          <a:prstGeom prst="rect">
            <a:avLst/>
          </a:prstGeom>
          <a:solidFill>
            <a:schemeClr val="accent4">
              <a:lumMod val="20000"/>
              <a:lumOff val="80000"/>
            </a:schemeClr>
          </a:solid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Directions for teaching </a:t>
            </a:r>
            <a:r>
              <a:rPr lang="en-US" sz="2000" b="1" dirty="0">
                <a:latin typeface="Times New Roman" panose="02020603050405020304" pitchFamily="18" charset="0"/>
                <a:cs typeface="Times New Roman" panose="02020603050405020304" pitchFamily="18" charset="0"/>
              </a:rPr>
              <a:t>open syllables:</a:t>
            </a:r>
          </a:p>
          <a:p>
            <a:pPr algn="ctr"/>
            <a:endParaRPr lang="en-US" sz="2000" dirty="0">
              <a:latin typeface="Times New Roman" panose="02020603050405020304" pitchFamily="18" charset="0"/>
              <a:cs typeface="Times New Roman" panose="02020603050405020304" pitchFamily="18" charset="0"/>
            </a:endParaRPr>
          </a:p>
          <a:p>
            <a:pPr marL="173038" indent="-173038">
              <a:buAutoNum type="arabicPeriod"/>
            </a:pPr>
            <a:r>
              <a:rPr lang="en-US" dirty="0">
                <a:latin typeface="Times New Roman" panose="02020603050405020304" pitchFamily="18" charset="0"/>
                <a:cs typeface="Times New Roman" panose="02020603050405020304" pitchFamily="18" charset="0"/>
              </a:rPr>
              <a:t>Write the following words on the board – me, hi, no, she. Ask students: </a:t>
            </a:r>
            <a:r>
              <a:rPr lang="en-US" i="1" dirty="0">
                <a:latin typeface="Times New Roman" panose="02020603050405020304" pitchFamily="18" charset="0"/>
                <a:cs typeface="Times New Roman" panose="02020603050405020304" pitchFamily="18" charset="0"/>
              </a:rPr>
              <a:t>Look at these words. How many vowels do you see in each word? (1)</a:t>
            </a:r>
          </a:p>
          <a:p>
            <a:pPr marL="173038" indent="-173038"/>
            <a:r>
              <a:rPr lang="en-US" dirty="0">
                <a:latin typeface="Times New Roman" panose="02020603050405020304" pitchFamily="18" charset="0"/>
                <a:cs typeface="Times New Roman" panose="02020603050405020304" pitchFamily="18" charset="0"/>
              </a:rPr>
              <a:t>2. Then ask: </a:t>
            </a:r>
            <a:r>
              <a:rPr lang="en-US" i="1" dirty="0">
                <a:latin typeface="Times New Roman" panose="02020603050405020304" pitchFamily="18" charset="0"/>
                <a:cs typeface="Times New Roman" panose="02020603050405020304" pitchFamily="18" charset="0"/>
              </a:rPr>
              <a:t>What does each word end with? </a:t>
            </a:r>
            <a:r>
              <a:rPr lang="en-US" dirty="0">
                <a:latin typeface="Times New Roman" panose="02020603050405020304" pitchFamily="18" charset="0"/>
                <a:cs typeface="Times New Roman" panose="02020603050405020304" pitchFamily="18" charset="0"/>
              </a:rPr>
              <a:t>(One vowel). </a:t>
            </a:r>
            <a:r>
              <a:rPr lang="en-US" i="1" dirty="0">
                <a:latin typeface="Times New Roman" panose="02020603050405020304" pitchFamily="18" charset="0"/>
                <a:cs typeface="Times New Roman" panose="02020603050405020304" pitchFamily="18" charset="0"/>
              </a:rPr>
              <a:t>Can these be closed syllables? </a:t>
            </a:r>
            <a:r>
              <a:rPr lang="en-US" dirty="0">
                <a:latin typeface="Times New Roman" panose="02020603050405020304" pitchFamily="18" charset="0"/>
                <a:cs typeface="Times New Roman" panose="02020603050405020304" pitchFamily="18" charset="0"/>
              </a:rPr>
              <a:t>(No, closed syllables end in a consonant.)</a:t>
            </a:r>
          </a:p>
          <a:p>
            <a:pPr marL="173038" indent="-173038"/>
            <a:r>
              <a:rPr lang="en-US" dirty="0">
                <a:latin typeface="Times New Roman" panose="02020603050405020304" pitchFamily="18" charset="0"/>
                <a:cs typeface="Times New Roman" panose="02020603050405020304" pitchFamily="18" charset="0"/>
              </a:rPr>
              <a:t>3. Have the students read the words, paying attention to the way each is pronounced. Ask: </a:t>
            </a:r>
            <a:r>
              <a:rPr lang="en-US" i="1" dirty="0">
                <a:latin typeface="Times New Roman" panose="02020603050405020304" pitchFamily="18" charset="0"/>
                <a:cs typeface="Times New Roman" panose="02020603050405020304" pitchFamily="18" charset="0"/>
              </a:rPr>
              <a:t>How are the words pronounced at the end? </a:t>
            </a:r>
            <a:r>
              <a:rPr lang="en-US" dirty="0">
                <a:latin typeface="Times New Roman" panose="02020603050405020304" pitchFamily="18" charset="0"/>
                <a:cs typeface="Times New Roman" panose="02020603050405020304" pitchFamily="18" charset="0"/>
              </a:rPr>
              <a:t>(The mouth is open.)</a:t>
            </a:r>
          </a:p>
          <a:p>
            <a:pPr marL="173038" indent="-173038"/>
            <a:r>
              <a:rPr lang="en-US" dirty="0">
                <a:latin typeface="Times New Roman" panose="02020603050405020304" pitchFamily="18" charset="0"/>
                <a:cs typeface="Times New Roman" panose="02020603050405020304" pitchFamily="18" charset="0"/>
              </a:rPr>
              <a:t>4. Say: </a:t>
            </a:r>
            <a:r>
              <a:rPr lang="en-US" i="1" dirty="0">
                <a:latin typeface="Times New Roman" panose="02020603050405020304" pitchFamily="18" charset="0"/>
                <a:cs typeface="Times New Roman" panose="02020603050405020304" pitchFamily="18" charset="0"/>
              </a:rPr>
              <a:t>What would be a good name for this syllable? </a:t>
            </a:r>
            <a:r>
              <a:rPr lang="en-US" dirty="0">
                <a:latin typeface="Times New Roman" panose="02020603050405020304" pitchFamily="18" charset="0"/>
                <a:cs typeface="Times New Roman" panose="02020603050405020304" pitchFamily="18" charset="0"/>
              </a:rPr>
              <a:t>Open syllable because our mouth is open.</a:t>
            </a:r>
          </a:p>
          <a:p>
            <a:pPr marL="173038" indent="-173038"/>
            <a:r>
              <a:rPr lang="en-US" dirty="0">
                <a:latin typeface="Times New Roman" panose="02020603050405020304" pitchFamily="18" charset="0"/>
                <a:cs typeface="Times New Roman" panose="02020603050405020304" pitchFamily="18" charset="0"/>
              </a:rPr>
              <a:t>5. Define </a:t>
            </a:r>
            <a:r>
              <a:rPr lang="en-US" b="1" dirty="0">
                <a:latin typeface="Times New Roman" panose="02020603050405020304" pitchFamily="18" charset="0"/>
                <a:cs typeface="Times New Roman" panose="02020603050405020304" pitchFamily="18" charset="0"/>
              </a:rPr>
              <a:t>open </a:t>
            </a:r>
            <a:r>
              <a:rPr lang="en-US" dirty="0">
                <a:latin typeface="Times New Roman" panose="02020603050405020304" pitchFamily="18" charset="0"/>
                <a:cs typeface="Times New Roman" panose="02020603050405020304" pitchFamily="18" charset="0"/>
              </a:rPr>
              <a:t>syllables for students. (</a:t>
            </a:r>
            <a:r>
              <a:rPr lang="en-US" i="1" dirty="0">
                <a:latin typeface="Times New Roman" panose="02020603050405020304" pitchFamily="18" charset="0"/>
                <a:cs typeface="Times New Roman" panose="02020603050405020304" pitchFamily="18" charset="0"/>
              </a:rPr>
              <a:t>An open syllable ends in a vowel and the sound is long).</a:t>
            </a:r>
          </a:p>
          <a:p>
            <a:pPr marL="173038" indent="-173038"/>
            <a:r>
              <a:rPr lang="en-US" dirty="0">
                <a:latin typeface="Times New Roman" panose="02020603050405020304" pitchFamily="18" charset="0"/>
                <a:cs typeface="Times New Roman" panose="02020603050405020304" pitchFamily="18" charset="0"/>
              </a:rPr>
              <a:t>6. Write the following sentences on the board for students to complete: An open syllables ends in a ______ (vowel). The vowel sound is _____ (long).</a:t>
            </a:r>
          </a:p>
          <a:p>
            <a:pPr marL="173038" indent="-173038"/>
            <a:r>
              <a:rPr lang="en-US" dirty="0">
                <a:latin typeface="Times New Roman" panose="02020603050405020304" pitchFamily="18" charset="0"/>
                <a:cs typeface="Times New Roman" panose="02020603050405020304" pitchFamily="18" charset="0"/>
              </a:rPr>
              <a:t>7. Extend the lesson by writing two-syllable words with an open first syllable: </a:t>
            </a:r>
            <a:r>
              <a:rPr lang="en-US" i="1" dirty="0">
                <a:latin typeface="Times New Roman" panose="02020603050405020304" pitchFamily="18" charset="0"/>
                <a:cs typeface="Times New Roman" panose="02020603050405020304" pitchFamily="18" charset="0"/>
              </a:rPr>
              <a:t>tiger, lady, secret. </a:t>
            </a:r>
            <a:r>
              <a:rPr lang="en-US" dirty="0">
                <a:latin typeface="Times New Roman" panose="02020603050405020304" pitchFamily="18" charset="0"/>
                <a:cs typeface="Times New Roman" panose="02020603050405020304" pitchFamily="18" charset="0"/>
              </a:rPr>
              <a:t>Help students blend each syllable to read the words. Talk about what they are hearing.</a:t>
            </a:r>
          </a:p>
        </p:txBody>
      </p:sp>
      <p:sp>
        <p:nvSpPr>
          <p:cNvPr id="6" name="Content Placeholder 2"/>
          <p:cNvSpPr txBox="1">
            <a:spLocks/>
          </p:cNvSpPr>
          <p:nvPr/>
        </p:nvSpPr>
        <p:spPr>
          <a:xfrm>
            <a:off x="5543551" y="652463"/>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solidFill>
                  <a:schemeClr val="bg1">
                    <a:lumMod val="65000"/>
                  </a:schemeClr>
                </a:solidFill>
              </a:rPr>
              <a:t>Effective Models</a:t>
            </a:r>
            <a:endParaRPr lang="en-US" sz="1200" dirty="0">
              <a:solidFill>
                <a:schemeClr val="bg1">
                  <a:lumMod val="65000"/>
                </a:schemeClr>
              </a:solidFill>
            </a:endParaRPr>
          </a:p>
          <a:p>
            <a:pPr marL="342900" indent="-342900">
              <a:buClr>
                <a:schemeClr val="accent1"/>
              </a:buClr>
              <a:buFont typeface="Wingdings" panose="05000000000000000000" pitchFamily="2" charset="2"/>
              <a:buChar char="q"/>
            </a:pPr>
            <a:r>
              <a:rPr lang="en-US" sz="1200" dirty="0">
                <a:solidFill>
                  <a:schemeClr val="bg1">
                    <a:lumMod val="65000"/>
                  </a:schemeClr>
                </a:solidFill>
              </a:rPr>
              <a:t>Focus on a singular objective</a:t>
            </a:r>
          </a:p>
          <a:p>
            <a:pPr marL="342900" indent="-342900">
              <a:buClr>
                <a:schemeClr val="accent1"/>
              </a:buClr>
              <a:buFont typeface="Wingdings" panose="05000000000000000000" pitchFamily="2" charset="2"/>
              <a:buChar char="q"/>
            </a:pPr>
            <a:r>
              <a:rPr lang="en-US" sz="1200" dirty="0">
                <a:solidFill>
                  <a:schemeClr val="bg1">
                    <a:lumMod val="65000"/>
                  </a:schemeClr>
                </a:solidFill>
              </a:rPr>
              <a:t>Explain with clear, concise, consistent language</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Model/demonstrate the skill/strategy </a:t>
            </a:r>
          </a:p>
          <a:p>
            <a:pPr>
              <a:spcBef>
                <a:spcPts val="0"/>
              </a:spcBef>
              <a:buClr>
                <a:schemeClr val="accent1"/>
              </a:buClr>
            </a:pPr>
            <a:r>
              <a:rPr lang="en-US" sz="1200"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sz="1200"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 additional examples </a:t>
            </a:r>
            <a:br>
              <a:rPr lang="en-US" sz="1200" dirty="0">
                <a:solidFill>
                  <a:schemeClr val="bg1">
                    <a:lumMod val="65000"/>
                  </a:schemeClr>
                </a:solidFill>
              </a:rPr>
            </a:br>
            <a:r>
              <a:rPr lang="en-US" sz="1200" dirty="0">
                <a:solidFill>
                  <a:schemeClr val="bg1">
                    <a:lumMod val="65000"/>
                  </a:schemeClr>
                </a:solidFill>
              </a:rPr>
              <a:t>(use multiple models)</a:t>
            </a:r>
          </a:p>
          <a:p>
            <a:pPr>
              <a:buClr>
                <a:schemeClr val="accent1"/>
              </a:buClr>
            </a:pPr>
            <a:endParaRPr lang="en-US" sz="1000" b="1" dirty="0">
              <a:solidFill>
                <a:schemeClr val="bg1">
                  <a:lumMod val="65000"/>
                </a:schemeClr>
              </a:solidFill>
            </a:endParaRPr>
          </a:p>
          <a:p>
            <a:pPr>
              <a:buClr>
                <a:schemeClr val="accent1"/>
              </a:buClr>
            </a:pPr>
            <a:r>
              <a:rPr lang="en-US" sz="1600" b="1" dirty="0"/>
              <a:t>Effective Guided Practice</a:t>
            </a:r>
            <a:endParaRPr lang="en-US" sz="1200" dirty="0"/>
          </a:p>
          <a:p>
            <a:pPr marL="342900" indent="-342900">
              <a:buClr>
                <a:schemeClr val="accent1"/>
              </a:buClr>
              <a:buFont typeface="Wingdings" panose="05000000000000000000" pitchFamily="2" charset="2"/>
              <a:buChar char="q"/>
            </a:pPr>
            <a:r>
              <a:rPr lang="en-US" sz="1200" dirty="0"/>
              <a:t>Focus on same singular objective</a:t>
            </a:r>
          </a:p>
          <a:p>
            <a:pPr>
              <a:spcBef>
                <a:spcPts val="0"/>
              </a:spcBef>
              <a:buClr>
                <a:schemeClr val="accent1"/>
              </a:buClr>
            </a:pPr>
            <a:r>
              <a:rPr lang="en-US" sz="1200" dirty="0"/>
              <a:t>      (using similar examples)</a:t>
            </a:r>
          </a:p>
          <a:p>
            <a:pPr marL="342900" indent="-342900">
              <a:buClr>
                <a:schemeClr val="accent1"/>
              </a:buClr>
              <a:buFont typeface="Wingdings" panose="05000000000000000000" pitchFamily="2" charset="2"/>
              <a:buChar char="q"/>
            </a:pPr>
            <a:r>
              <a:rPr lang="en-US" sz="1200" dirty="0"/>
              <a:t>Guide students through the skill/strategy </a:t>
            </a:r>
          </a:p>
          <a:p>
            <a:pPr marL="342900" indent="-342900">
              <a:buClr>
                <a:schemeClr val="accent1"/>
              </a:buClr>
              <a:buFont typeface="Wingdings" panose="05000000000000000000" pitchFamily="2" charset="2"/>
              <a:buChar char="q"/>
            </a:pPr>
            <a:r>
              <a:rPr lang="en-US" sz="1200" dirty="0"/>
              <a:t>Provide ”just right” amount of guidance</a:t>
            </a:r>
          </a:p>
          <a:p>
            <a:pPr>
              <a:spcBef>
                <a:spcPts val="0"/>
              </a:spcBef>
              <a:buClr>
                <a:schemeClr val="accent1"/>
              </a:buClr>
            </a:pPr>
            <a:r>
              <a:rPr lang="en-US" sz="1200" dirty="0"/>
              <a:t>      (based on students’ skills)</a:t>
            </a:r>
          </a:p>
          <a:p>
            <a:pPr marL="342900" indent="-342900">
              <a:buClr>
                <a:schemeClr val="accent1"/>
              </a:buClr>
              <a:buFont typeface="Wingdings" panose="05000000000000000000" pitchFamily="2" charset="2"/>
              <a:buChar char="q"/>
            </a:pPr>
            <a:r>
              <a:rPr lang="en-US" sz="1200" dirty="0"/>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10" name="Oval 9" descr="Image of a worksheet with Directions for teaching open syllables - highlighting to Write the following sentences on the board for students to complete."/>
          <p:cNvSpPr/>
          <p:nvPr/>
        </p:nvSpPr>
        <p:spPr>
          <a:xfrm>
            <a:off x="-5592" y="4047510"/>
            <a:ext cx="5398360" cy="1153143"/>
          </a:xfrm>
          <a:prstGeom prst="ellipse">
            <a:avLst/>
          </a:prstGeom>
          <a:noFill/>
          <a:ln w="50800">
            <a:solidFill>
              <a:srgbClr val="119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hidden="1">
            <a:extLst>
              <a:ext uri="{FF2B5EF4-FFF2-40B4-BE49-F238E27FC236}">
                <a16:creationId xmlns:a16="http://schemas.microsoft.com/office/drawing/2014/main" id="{0B647745-6F00-46A9-9181-F6D2F8B0F12B}"/>
              </a:ext>
            </a:extLst>
          </p:cNvPr>
          <p:cNvSpPr>
            <a:spLocks noGrp="1"/>
          </p:cNvSpPr>
          <p:nvPr>
            <p:ph type="title" idx="4294967295"/>
          </p:nvPr>
        </p:nvSpPr>
        <p:spPr/>
        <p:txBody>
          <a:bodyPr/>
          <a:lstStyle/>
          <a:p>
            <a:r>
              <a:rPr lang="en-US" sz="2000" kern="1200" dirty="0">
                <a:solidFill>
                  <a:srgbClr val="000000"/>
                </a:solidFill>
                <a:effectLst/>
                <a:latin typeface="TimesNewRomanPSMT"/>
                <a:ea typeface="Calibri" panose="020F0502020204030204" pitchFamily="34" charset="0"/>
                <a:cs typeface="+mn-cs"/>
              </a:rPr>
              <a:t>Directions for teaching </a:t>
            </a:r>
            <a:r>
              <a:rPr lang="en-US" sz="2000" b="1" kern="1200" dirty="0">
                <a:solidFill>
                  <a:srgbClr val="000000"/>
                </a:solidFill>
                <a:effectLst/>
                <a:latin typeface="TimesNewRomanPS"/>
                <a:ea typeface="Calibri" panose="020F0502020204030204" pitchFamily="34" charset="0"/>
                <a:cs typeface="+mn-cs"/>
              </a:rPr>
              <a:t>open syllables</a:t>
            </a:r>
            <a:endParaRPr lang="en-US" dirty="0"/>
          </a:p>
        </p:txBody>
      </p:sp>
    </p:spTree>
    <p:extLst>
      <p:ext uri="{BB962C8B-B14F-4D97-AF65-F5344CB8AC3E}">
        <p14:creationId xmlns:p14="http://schemas.microsoft.com/office/powerpoint/2010/main" val="29704690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14300"/>
            <a:ext cx="5262563" cy="6386364"/>
          </a:xfrm>
          <a:prstGeom prst="rect">
            <a:avLst/>
          </a:prstGeom>
          <a:solidFill>
            <a:srgbClr val="F7F8E2"/>
          </a:solidFill>
        </p:spPr>
        <p:txBody>
          <a:bodyPr wrap="square" rtlCol="0">
            <a:spAutoFit/>
          </a:bodyPr>
          <a:lstStyle/>
          <a:p>
            <a:pPr algn="ctr"/>
            <a:r>
              <a:rPr lang="en-US" sz="2000" dirty="0">
                <a:latin typeface="TimesNewRomanPSMT" charset="0"/>
                <a:ea typeface="Calibri" charset="0"/>
              </a:rPr>
              <a:t>Directions for teaching </a:t>
            </a:r>
            <a:r>
              <a:rPr lang="en-US" sz="2000" b="1" dirty="0">
                <a:latin typeface="TimesNewRomanPS" charset="0"/>
                <a:ea typeface="Calibri" charset="0"/>
              </a:rPr>
              <a:t>open syllables</a:t>
            </a:r>
            <a:r>
              <a:rPr lang="en-US" sz="2000" dirty="0">
                <a:latin typeface="TimesNewRomanPSMT" charset="0"/>
                <a:ea typeface="Calibri" charset="0"/>
              </a:rPr>
              <a:t>:</a:t>
            </a:r>
          </a:p>
          <a:p>
            <a:endParaRPr lang="en-US" sz="1200" dirty="0">
              <a:latin typeface="Times New Roman" charset="0"/>
              <a:ea typeface="Calibri" charset="0"/>
            </a:endParaRPr>
          </a:p>
          <a:p>
            <a:r>
              <a:rPr lang="en-US" dirty="0">
                <a:latin typeface="TimesNewRomanPSMT" charset="0"/>
                <a:ea typeface="Calibri" charset="0"/>
              </a:rPr>
              <a:t>(</a:t>
            </a:r>
            <a:r>
              <a:rPr lang="en-US" u="sng" dirty="0" err="1">
                <a:latin typeface="TimesNewRomanPSMT" charset="0"/>
                <a:ea typeface="Calibri" charset="0"/>
              </a:rPr>
              <a:t>preskills</a:t>
            </a:r>
            <a:r>
              <a:rPr lang="en-US" dirty="0">
                <a:latin typeface="TimesNewRomanPSMT" charset="0"/>
                <a:ea typeface="Calibri" charset="0"/>
              </a:rPr>
              <a:t>: long and short vowels, closed syllables)</a:t>
            </a:r>
          </a:p>
          <a:p>
            <a:endParaRPr lang="en-US" sz="1400" dirty="0">
              <a:latin typeface="Times New Roman" charset="0"/>
              <a:ea typeface="Calibri" charset="0"/>
            </a:endParaRPr>
          </a:p>
          <a:p>
            <a:pPr marL="342900" marR="0" lvl="0" indent="-342900">
              <a:spcBef>
                <a:spcPts val="0"/>
              </a:spcBef>
              <a:spcAft>
                <a:spcPts val="600"/>
              </a:spcAft>
              <a:buFont typeface="+mj-lt"/>
              <a:buAutoNum type="arabicPeriod"/>
            </a:pPr>
            <a:r>
              <a:rPr lang="en-US" dirty="0">
                <a:latin typeface="TimesNewRomanPSMT" charset="0"/>
                <a:ea typeface="Calibri" charset="0"/>
              </a:rPr>
              <a:t>Define </a:t>
            </a:r>
            <a:r>
              <a:rPr lang="en-US" b="1" dirty="0">
                <a:latin typeface="TimesNewRomanPS" charset="0"/>
                <a:ea typeface="Calibri" charset="0"/>
              </a:rPr>
              <a:t>open </a:t>
            </a:r>
            <a:r>
              <a:rPr lang="en-US" dirty="0">
                <a:latin typeface="TimesNewRomanPSMT" charset="0"/>
                <a:ea typeface="Calibri" charset="0"/>
              </a:rPr>
              <a:t>syllables for students. </a:t>
            </a:r>
            <a:r>
              <a:rPr lang="en-US" i="1" dirty="0">
                <a:latin typeface="TimesNewRomanPS" charset="0"/>
                <a:ea typeface="Calibri" charset="0"/>
              </a:rPr>
              <a:t>An open syllable ends in a vowel and the sound is long.</a:t>
            </a:r>
            <a:endParaRPr lang="en-US" sz="1400" dirty="0">
              <a:latin typeface="Times New Roman" charset="0"/>
              <a:ea typeface="Calibri" charset="0"/>
            </a:endParaRPr>
          </a:p>
          <a:p>
            <a:pPr marL="342900" marR="0" lvl="0" indent="-342900">
              <a:spcBef>
                <a:spcPts val="0"/>
              </a:spcBef>
              <a:spcAft>
                <a:spcPts val="600"/>
              </a:spcAft>
              <a:buFont typeface="+mj-lt"/>
              <a:buAutoNum type="arabicPeriod"/>
            </a:pPr>
            <a:r>
              <a:rPr lang="en-US" dirty="0">
                <a:latin typeface="TimesNewRomanPSMT" charset="0"/>
                <a:ea typeface="Calibri" charset="0"/>
              </a:rPr>
              <a:t>Write the following syllables on the board—me, </a:t>
            </a:r>
            <a:r>
              <a:rPr lang="en-US" dirty="0" err="1">
                <a:latin typeface="TimesNewRomanPSMT" charset="0"/>
                <a:ea typeface="Calibri" charset="0"/>
              </a:rPr>
              <a:t>ti</a:t>
            </a:r>
            <a:r>
              <a:rPr lang="en-US" dirty="0">
                <a:latin typeface="TimesNewRomanPSMT" charset="0"/>
                <a:ea typeface="Calibri" charset="0"/>
              </a:rPr>
              <a:t>, </a:t>
            </a:r>
            <a:r>
              <a:rPr lang="en-US" dirty="0" err="1">
                <a:latin typeface="TimesNewRomanPSMT" charset="0"/>
                <a:ea typeface="Calibri" charset="0"/>
              </a:rPr>
              <a:t>mel</a:t>
            </a:r>
            <a:r>
              <a:rPr lang="en-US" dirty="0">
                <a:latin typeface="TimesNewRomanPSMT" charset="0"/>
                <a:ea typeface="Calibri" charset="0"/>
              </a:rPr>
              <a:t>, lo. </a:t>
            </a:r>
            <a:r>
              <a:rPr lang="en-US" b="1" dirty="0">
                <a:latin typeface="TimesNewRomanPSMT" charset="0"/>
                <a:ea typeface="Calibri" charset="0"/>
              </a:rPr>
              <a:t>Model</a:t>
            </a:r>
            <a:r>
              <a:rPr lang="en-US" dirty="0">
                <a:latin typeface="TimesNewRomanPSMT" charset="0"/>
                <a:ea typeface="Calibri" charset="0"/>
              </a:rPr>
              <a:t> reading the syllables. </a:t>
            </a:r>
            <a:endParaRPr lang="en-US" sz="1400" dirty="0">
              <a:latin typeface="Times New Roman" charset="0"/>
              <a:ea typeface="Calibri" charset="0"/>
            </a:endParaRPr>
          </a:p>
          <a:p>
            <a:pPr marL="742950" marR="0" lvl="1" indent="-285750">
              <a:spcBef>
                <a:spcPts val="0"/>
              </a:spcBef>
              <a:spcAft>
                <a:spcPts val="600"/>
              </a:spcAft>
              <a:buFont typeface="+mj-lt"/>
              <a:buAutoNum type="alphaLcPeriod"/>
            </a:pPr>
            <a:r>
              <a:rPr lang="en-US" i="1" dirty="0">
                <a:latin typeface="TimesNewRomanPS" charset="0"/>
                <a:ea typeface="Calibri" charset="0"/>
              </a:rPr>
              <a:t>This syllable ends with a vowel, so it is an open syllable. The vowel says ___. The syllable is ____.</a:t>
            </a:r>
            <a:endParaRPr lang="en-US" sz="1400" dirty="0">
              <a:latin typeface="Times New Roman" charset="0"/>
              <a:ea typeface="Calibri" charset="0"/>
            </a:endParaRPr>
          </a:p>
          <a:p>
            <a:pPr marL="742950" marR="0" lvl="1" indent="-285750">
              <a:spcBef>
                <a:spcPts val="0"/>
              </a:spcBef>
              <a:spcAft>
                <a:spcPts val="600"/>
              </a:spcAft>
              <a:buFont typeface="+mj-lt"/>
              <a:buAutoNum type="alphaLcPeriod"/>
            </a:pPr>
            <a:r>
              <a:rPr lang="en-US" i="1" dirty="0">
                <a:latin typeface="TimesNewRomanPS" charset="0"/>
                <a:ea typeface="Calibri" charset="0"/>
              </a:rPr>
              <a:t>This syllable doesn't end in a vowel, so it isn't an open syllable. This closed syllable is ____.</a:t>
            </a:r>
            <a:endParaRPr lang="en-US" sz="1400" dirty="0">
              <a:latin typeface="Times New Roman" charset="0"/>
              <a:ea typeface="Calibri" charset="0"/>
            </a:endParaRPr>
          </a:p>
          <a:p>
            <a:pPr marL="342900" marR="0" lvl="0" indent="-342900">
              <a:spcBef>
                <a:spcPts val="0"/>
              </a:spcBef>
              <a:spcAft>
                <a:spcPts val="600"/>
              </a:spcAft>
              <a:buFont typeface="+mj-lt"/>
              <a:buAutoNum type="arabicPeriod"/>
            </a:pPr>
            <a:r>
              <a:rPr lang="en-US" dirty="0">
                <a:latin typeface="TimesNewRomanPSMT" charset="0"/>
                <a:ea typeface="Calibri" charset="0"/>
              </a:rPr>
              <a:t>Have student </a:t>
            </a:r>
            <a:r>
              <a:rPr lang="en-US" b="1" dirty="0">
                <a:latin typeface="TimesNewRomanPSMT" charset="0"/>
                <a:ea typeface="Calibri" charset="0"/>
              </a:rPr>
              <a:t>practice</a:t>
            </a:r>
            <a:r>
              <a:rPr lang="en-US" dirty="0">
                <a:latin typeface="TimesNewRomanPSMT" charset="0"/>
                <a:ea typeface="Calibri" charset="0"/>
              </a:rPr>
              <a:t> reading the syllables. </a:t>
            </a:r>
            <a:endParaRPr lang="en-US" sz="1400" dirty="0">
              <a:latin typeface="Times New Roman" charset="0"/>
              <a:ea typeface="Calibri" charset="0"/>
            </a:endParaRPr>
          </a:p>
          <a:p>
            <a:pPr marL="742950" marR="0" lvl="1" indent="-285750">
              <a:spcBef>
                <a:spcPts val="0"/>
              </a:spcBef>
              <a:spcAft>
                <a:spcPts val="600"/>
              </a:spcAft>
              <a:buFont typeface="+mj-lt"/>
              <a:buAutoNum type="alphaLcPeriod"/>
            </a:pPr>
            <a:r>
              <a:rPr lang="en-US" i="1" dirty="0">
                <a:latin typeface="TimesNewRomanPS" charset="0"/>
                <a:ea typeface="Calibri" charset="0"/>
              </a:rPr>
              <a:t>Does this syllable end with a vowel? </a:t>
            </a:r>
            <a:r>
              <a:rPr lang="en-US" dirty="0">
                <a:latin typeface="TimesNewRomanPS" charset="0"/>
                <a:ea typeface="Calibri" charset="0"/>
              </a:rPr>
              <a:t>(yes)</a:t>
            </a:r>
            <a:r>
              <a:rPr lang="en-US" i="1" dirty="0">
                <a:latin typeface="TimesNewRomanPS" charset="0"/>
                <a:ea typeface="Calibri" charset="0"/>
              </a:rPr>
              <a:t> Vowel? </a:t>
            </a:r>
            <a:r>
              <a:rPr lang="en-US" dirty="0">
                <a:latin typeface="TimesNewRomanPS" charset="0"/>
                <a:ea typeface="Calibri" charset="0"/>
              </a:rPr>
              <a:t>(signal)</a:t>
            </a:r>
            <a:r>
              <a:rPr lang="en-US" i="1" dirty="0">
                <a:latin typeface="TimesNewRomanPS" charset="0"/>
                <a:ea typeface="Calibri" charset="0"/>
              </a:rPr>
              <a:t> Syllable? </a:t>
            </a:r>
            <a:r>
              <a:rPr lang="en-US" dirty="0">
                <a:latin typeface="TimesNewRomanPS" charset="0"/>
                <a:ea typeface="Calibri" charset="0"/>
              </a:rPr>
              <a:t>(signal)</a:t>
            </a:r>
            <a:r>
              <a:rPr lang="en-US" i="1" dirty="0">
                <a:latin typeface="TimesNewRomanPS" charset="0"/>
                <a:ea typeface="Calibri" charset="0"/>
              </a:rPr>
              <a:t> </a:t>
            </a:r>
            <a:endParaRPr lang="en-US" sz="1400" dirty="0">
              <a:latin typeface="Times New Roman" charset="0"/>
              <a:ea typeface="Calibri" charset="0"/>
            </a:endParaRPr>
          </a:p>
          <a:p>
            <a:pPr marL="742950" marR="0" lvl="1" indent="-285750">
              <a:spcBef>
                <a:spcPts val="0"/>
              </a:spcBef>
              <a:spcAft>
                <a:spcPts val="600"/>
              </a:spcAft>
              <a:buFont typeface="+mj-lt"/>
              <a:buAutoNum type="alphaLcPeriod"/>
            </a:pPr>
            <a:r>
              <a:rPr lang="en-US" i="1" dirty="0">
                <a:latin typeface="TimesNewRomanPS" charset="0"/>
                <a:ea typeface="Calibri" charset="0"/>
              </a:rPr>
              <a:t>Does this syllable end with a vowel? </a:t>
            </a:r>
            <a:r>
              <a:rPr lang="en-US" dirty="0">
                <a:latin typeface="TimesNewRomanPS" charset="0"/>
                <a:ea typeface="Calibri" charset="0"/>
              </a:rPr>
              <a:t>(no)</a:t>
            </a:r>
            <a:r>
              <a:rPr lang="en-US" i="1" dirty="0">
                <a:latin typeface="TimesNewRomanPS" charset="0"/>
                <a:ea typeface="Calibri" charset="0"/>
              </a:rPr>
              <a:t> Syllable? </a:t>
            </a:r>
            <a:r>
              <a:rPr lang="en-US" dirty="0">
                <a:latin typeface="TimesNewRomanPS" charset="0"/>
                <a:ea typeface="Calibri" charset="0"/>
              </a:rPr>
              <a:t>(signal)</a:t>
            </a:r>
            <a:r>
              <a:rPr lang="en-US" i="1" dirty="0">
                <a:latin typeface="TimesNewRomanPS" charset="0"/>
                <a:ea typeface="Calibri" charset="0"/>
              </a:rPr>
              <a:t> </a:t>
            </a:r>
            <a:endParaRPr lang="en-US" sz="1400" dirty="0">
              <a:latin typeface="Times New Roman" charset="0"/>
              <a:ea typeface="Calibri" charset="0"/>
            </a:endParaRPr>
          </a:p>
          <a:p>
            <a:pPr marL="342900" marR="0" lvl="0" indent="-342900">
              <a:spcBef>
                <a:spcPts val="0"/>
              </a:spcBef>
              <a:spcAft>
                <a:spcPts val="600"/>
              </a:spcAft>
              <a:buFont typeface="+mj-lt"/>
              <a:buAutoNum type="arabicPeriod"/>
            </a:pPr>
            <a:r>
              <a:rPr lang="en-US" b="1" dirty="0">
                <a:latin typeface="TimesNewRomanPSMT" charset="0"/>
                <a:ea typeface="Calibri" charset="0"/>
              </a:rPr>
              <a:t>Practice</a:t>
            </a:r>
            <a:r>
              <a:rPr lang="en-US" dirty="0">
                <a:latin typeface="TimesNewRomanPSMT" charset="0"/>
                <a:ea typeface="Calibri" charset="0"/>
              </a:rPr>
              <a:t> reading the following syllables with same procedure. (</a:t>
            </a:r>
            <a:r>
              <a:rPr lang="en-US" dirty="0">
                <a:latin typeface="TimesNewRomanPS" charset="0"/>
                <a:ea typeface="Calibri" charset="0"/>
              </a:rPr>
              <a:t>lo, fi, tag, be, re, ta, </a:t>
            </a:r>
            <a:r>
              <a:rPr lang="en-US" dirty="0" err="1">
                <a:latin typeface="TimesNewRomanPS" charset="0"/>
                <a:ea typeface="Calibri" charset="0"/>
              </a:rPr>
              <a:t>reb</a:t>
            </a:r>
            <a:r>
              <a:rPr lang="en-US" dirty="0">
                <a:latin typeface="TimesNewRomanPS" charset="0"/>
                <a:ea typeface="Calibri" charset="0"/>
              </a:rPr>
              <a:t>, bi, </a:t>
            </a:r>
            <a:r>
              <a:rPr lang="en-US" dirty="0" err="1">
                <a:latin typeface="TimesNewRomanPS" charset="0"/>
                <a:ea typeface="Calibri" charset="0"/>
              </a:rPr>
              <a:t>ro</a:t>
            </a:r>
            <a:r>
              <a:rPr lang="en-US" dirty="0">
                <a:latin typeface="TimesNewRomanPS" charset="0"/>
                <a:ea typeface="Calibri" charset="0"/>
              </a:rPr>
              <a:t>, lib, ma, </a:t>
            </a:r>
            <a:r>
              <a:rPr lang="en-US" dirty="0" err="1">
                <a:latin typeface="TimesNewRomanPS" charset="0"/>
                <a:ea typeface="Calibri" charset="0"/>
              </a:rPr>
              <a:t>pon</a:t>
            </a:r>
            <a:r>
              <a:rPr lang="en-US" dirty="0">
                <a:latin typeface="TimesNewRomanPS" charset="0"/>
                <a:ea typeface="Calibri" charset="0"/>
              </a:rPr>
              <a:t>)</a:t>
            </a:r>
            <a:endParaRPr lang="en-US" sz="1400" dirty="0">
              <a:effectLst/>
              <a:latin typeface="Times New Roman" charset="0"/>
              <a:ea typeface="Calibri" charset="0"/>
            </a:endParaRPr>
          </a:p>
        </p:txBody>
      </p:sp>
      <p:sp>
        <p:nvSpPr>
          <p:cNvPr id="6" name="Content Placeholder 2"/>
          <p:cNvSpPr txBox="1">
            <a:spLocks/>
          </p:cNvSpPr>
          <p:nvPr/>
        </p:nvSpPr>
        <p:spPr>
          <a:xfrm>
            <a:off x="5414963" y="1595289"/>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t>Effective Models</a:t>
            </a:r>
            <a:endParaRPr lang="en-US" sz="1200" dirty="0"/>
          </a:p>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spcBef>
                <a:spcPts val="0"/>
              </a:spcBef>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t>Select appropriate examples to model</a:t>
            </a:r>
          </a:p>
          <a:p>
            <a:pPr marL="342900" indent="-342900">
              <a:buClr>
                <a:schemeClr val="accent1"/>
              </a:buClr>
              <a:buFont typeface="Wingdings" panose="05000000000000000000" pitchFamily="2" charset="2"/>
              <a:buChar char="q"/>
            </a:pPr>
            <a:r>
              <a:rPr lang="en-US" sz="1200" dirty="0"/>
              <a:t>Model additional examples </a:t>
            </a:r>
            <a:br>
              <a:rPr lang="en-US" sz="1200" dirty="0"/>
            </a:br>
            <a:r>
              <a:rPr lang="en-US" sz="1200" dirty="0"/>
              <a:t>(use multiple models)</a:t>
            </a:r>
          </a:p>
          <a:p>
            <a:pPr>
              <a:buClr>
                <a:schemeClr val="accent1"/>
              </a:buClr>
            </a:pPr>
            <a:endParaRPr lang="en-US" sz="1000" b="1" dirty="0"/>
          </a:p>
          <a:p>
            <a:pPr>
              <a:buClr>
                <a:schemeClr val="accent1"/>
              </a:buClr>
            </a:pPr>
            <a:r>
              <a:rPr lang="en-US" sz="1600" b="1" dirty="0"/>
              <a:t>Effective Guided Practice</a:t>
            </a:r>
            <a:endParaRPr lang="en-US" sz="1200" dirty="0"/>
          </a:p>
          <a:p>
            <a:pPr marL="342900" indent="-342900">
              <a:buClr>
                <a:schemeClr val="accent1"/>
              </a:buClr>
              <a:buFont typeface="Wingdings" panose="05000000000000000000" pitchFamily="2" charset="2"/>
              <a:buChar char="q"/>
            </a:pPr>
            <a:r>
              <a:rPr lang="en-US" sz="1200" dirty="0"/>
              <a:t>Focus on same singular objective</a:t>
            </a:r>
          </a:p>
          <a:p>
            <a:pPr>
              <a:spcBef>
                <a:spcPts val="0"/>
              </a:spcBef>
              <a:buClr>
                <a:schemeClr val="accent1"/>
              </a:buClr>
            </a:pPr>
            <a:r>
              <a:rPr lang="en-US" sz="1200" dirty="0"/>
              <a:t>      (using similar examples)</a:t>
            </a:r>
          </a:p>
          <a:p>
            <a:pPr marL="342900" indent="-342900">
              <a:buClr>
                <a:schemeClr val="accent1"/>
              </a:buClr>
              <a:buFont typeface="Wingdings" panose="05000000000000000000" pitchFamily="2" charset="2"/>
              <a:buChar char="q"/>
            </a:pPr>
            <a:r>
              <a:rPr lang="en-US" sz="1200" dirty="0"/>
              <a:t>Guide students through the skill/strategy </a:t>
            </a:r>
          </a:p>
          <a:p>
            <a:pPr marL="342900" indent="-342900">
              <a:buClr>
                <a:schemeClr val="accent1"/>
              </a:buClr>
              <a:buFont typeface="Wingdings" panose="05000000000000000000" pitchFamily="2" charset="2"/>
              <a:buChar char="q"/>
            </a:pPr>
            <a:r>
              <a:rPr lang="en-US" sz="1200" dirty="0"/>
              <a:t>Provide ”just right” amount of guidance</a:t>
            </a:r>
          </a:p>
          <a:p>
            <a:pPr>
              <a:spcBef>
                <a:spcPts val="0"/>
              </a:spcBef>
              <a:buClr>
                <a:schemeClr val="accent1"/>
              </a:buClr>
            </a:pPr>
            <a:r>
              <a:rPr lang="en-US" sz="1200" dirty="0"/>
              <a:t>      (based on students’ skills)</a:t>
            </a:r>
          </a:p>
          <a:p>
            <a:pPr marL="342900" indent="-342900">
              <a:buClr>
                <a:schemeClr val="accent1"/>
              </a:buClr>
              <a:buFont typeface="Wingdings" panose="05000000000000000000" pitchFamily="2" charset="2"/>
              <a:buChar char="q"/>
            </a:pPr>
            <a:r>
              <a:rPr lang="en-US" sz="1200" dirty="0"/>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4" name="TextBox 3"/>
          <p:cNvSpPr txBox="1"/>
          <p:nvPr/>
        </p:nvSpPr>
        <p:spPr>
          <a:xfrm>
            <a:off x="5843587" y="-200025"/>
            <a:ext cx="2743199" cy="1323439"/>
          </a:xfrm>
          <a:prstGeom prst="rect">
            <a:avLst/>
          </a:prstGeom>
          <a:noFill/>
        </p:spPr>
        <p:txBody>
          <a:bodyPr wrap="square" rtlCol="0">
            <a:spAutoFit/>
          </a:bodyPr>
          <a:lstStyle/>
          <a:p>
            <a:endParaRPr lang="en-US" sz="3600" dirty="0">
              <a:solidFill>
                <a:srgbClr val="119DA4"/>
              </a:solidFill>
            </a:endParaRPr>
          </a:p>
          <a:p>
            <a:pPr algn="ctr">
              <a:spcAft>
                <a:spcPts val="1200"/>
              </a:spcAft>
            </a:pPr>
            <a:r>
              <a:rPr lang="en-US" sz="4400" dirty="0" err="1">
                <a:solidFill>
                  <a:srgbClr val="119DA4"/>
                </a:solidFill>
              </a:rPr>
              <a:t>ti</a:t>
            </a:r>
            <a:r>
              <a:rPr lang="en-US" sz="4400" dirty="0">
                <a:solidFill>
                  <a:srgbClr val="119DA4"/>
                </a:solidFill>
              </a:rPr>
              <a:t>  </a:t>
            </a:r>
            <a:r>
              <a:rPr lang="en-US" sz="4400" dirty="0" err="1">
                <a:solidFill>
                  <a:srgbClr val="119DA4"/>
                </a:solidFill>
              </a:rPr>
              <a:t>mel</a:t>
            </a:r>
            <a:endParaRPr lang="en-US" sz="4400" dirty="0">
              <a:solidFill>
                <a:srgbClr val="119DA4"/>
              </a:solidFill>
            </a:endParaRPr>
          </a:p>
        </p:txBody>
      </p:sp>
      <p:sp>
        <p:nvSpPr>
          <p:cNvPr id="3" name="Title 2" hidden="1">
            <a:extLst>
              <a:ext uri="{FF2B5EF4-FFF2-40B4-BE49-F238E27FC236}">
                <a16:creationId xmlns:a16="http://schemas.microsoft.com/office/drawing/2014/main" id="{46305DA6-6566-47DA-B664-EEC3935950D6}"/>
              </a:ext>
            </a:extLst>
          </p:cNvPr>
          <p:cNvSpPr>
            <a:spLocks noGrp="1"/>
          </p:cNvSpPr>
          <p:nvPr>
            <p:ph type="title" idx="4294967295"/>
          </p:nvPr>
        </p:nvSpPr>
        <p:spPr/>
        <p:txBody>
          <a:bodyPr/>
          <a:lstStyle/>
          <a:p>
            <a:r>
              <a:rPr lang="en-US" sz="2000" kern="1200" dirty="0">
                <a:solidFill>
                  <a:srgbClr val="000000"/>
                </a:solidFill>
                <a:effectLst/>
                <a:latin typeface="TimesNewRomanPSMT"/>
                <a:ea typeface="Calibri" panose="020F0502020204030204" pitchFamily="34" charset="0"/>
                <a:cs typeface="+mn-cs"/>
              </a:rPr>
              <a:t>Directions for teaching </a:t>
            </a:r>
            <a:r>
              <a:rPr lang="en-US" sz="2000" b="1" kern="1200" dirty="0">
                <a:solidFill>
                  <a:srgbClr val="000000"/>
                </a:solidFill>
                <a:effectLst/>
                <a:latin typeface="TimesNewRomanPS"/>
                <a:ea typeface="Calibri" panose="020F0502020204030204" pitchFamily="34" charset="0"/>
                <a:cs typeface="+mn-cs"/>
              </a:rPr>
              <a:t>open syllables</a:t>
            </a:r>
            <a:endParaRPr lang="en-US" dirty="0"/>
          </a:p>
        </p:txBody>
      </p:sp>
    </p:spTree>
    <p:extLst>
      <p:ext uri="{BB962C8B-B14F-4D97-AF65-F5344CB8AC3E}">
        <p14:creationId xmlns:p14="http://schemas.microsoft.com/office/powerpoint/2010/main" val="42127182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3120"/>
            <a:ext cx="9061255" cy="1353965"/>
          </a:xfrm>
        </p:spPr>
        <p:txBody>
          <a:bodyPr>
            <a:normAutofit fontScale="90000"/>
          </a:bodyPr>
          <a:lstStyle/>
          <a:p>
            <a:pPr algn="ctr"/>
            <a:r>
              <a:rPr lang="en-US" sz="3200" dirty="0"/>
              <a:t>Qualitative Adaptations in Word Reading: Eliciting Responses &amp; Providing Feedback</a:t>
            </a:r>
          </a:p>
        </p:txBody>
      </p:sp>
      <p:sp>
        <p:nvSpPr>
          <p:cNvPr id="3" name="Subtitle 2"/>
          <p:cNvSpPr>
            <a:spLocks noGrp="1"/>
          </p:cNvSpPr>
          <p:nvPr>
            <p:ph type="subTitle" idx="1"/>
          </p:nvPr>
        </p:nvSpPr>
        <p:spPr/>
        <p:txBody>
          <a:bodyPr/>
          <a:lstStyle/>
          <a:p>
            <a:r>
              <a:rPr lang="en-US" dirty="0"/>
              <a:t>Module 6 – Part 3</a:t>
            </a:r>
          </a:p>
          <a:p>
            <a:endParaRPr lang="en-US" dirty="0"/>
          </a:p>
        </p:txBody>
      </p:sp>
    </p:spTree>
    <p:extLst>
      <p:ext uri="{BB962C8B-B14F-4D97-AF65-F5344CB8AC3E}">
        <p14:creationId xmlns:p14="http://schemas.microsoft.com/office/powerpoint/2010/main" val="13635557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3 Objectives</a:t>
            </a:r>
          </a:p>
        </p:txBody>
      </p:sp>
      <p:sp>
        <p:nvSpPr>
          <p:cNvPr id="3" name="Content Placeholder 2"/>
          <p:cNvSpPr>
            <a:spLocks noGrp="1"/>
          </p:cNvSpPr>
          <p:nvPr>
            <p:ph idx="1"/>
          </p:nvPr>
        </p:nvSpPr>
        <p:spPr>
          <a:xfrm>
            <a:off x="228600" y="1245127"/>
            <a:ext cx="6829425" cy="4940679"/>
          </a:xfrm>
        </p:spPr>
        <p:txBody>
          <a:bodyPr>
            <a:normAutofit/>
          </a:bodyPr>
          <a:lstStyle/>
          <a:p>
            <a:r>
              <a:rPr lang="en-US" dirty="0"/>
              <a:t>You will learn…</a:t>
            </a:r>
          </a:p>
          <a:p>
            <a:endParaRPr lang="en-US" dirty="0"/>
          </a:p>
          <a:p>
            <a:pPr marL="342900" indent="-342900">
              <a:lnSpc>
                <a:spcPct val="150000"/>
              </a:lnSpc>
              <a:spcAft>
                <a:spcPts val="1200"/>
              </a:spcAft>
              <a:buClr>
                <a:schemeClr val="bg1"/>
              </a:buClr>
              <a:buFont typeface="Arial" panose="020B0604020202020204" pitchFamily="34" charset="0"/>
              <a:buChar char="•"/>
            </a:pPr>
            <a:r>
              <a:rPr lang="en-US" dirty="0"/>
              <a:t>How to elicit frequent responses and provide effective feedback during word reading instruction.</a:t>
            </a:r>
          </a:p>
          <a:p>
            <a:pPr marL="342900" indent="-342900">
              <a:lnSpc>
                <a:spcPct val="150000"/>
              </a:lnSpc>
              <a:spcAft>
                <a:spcPts val="1200"/>
              </a:spcAft>
              <a:buClr>
                <a:schemeClr val="bg1"/>
              </a:buClr>
              <a:buFont typeface="Arial" panose="020B0604020202020204" pitchFamily="34" charset="0"/>
              <a:buChar char="•"/>
            </a:pPr>
            <a:r>
              <a:rPr lang="en-US" dirty="0"/>
              <a:t>How to adapt reading instruction to improve these supporting practices.</a:t>
            </a:r>
          </a:p>
        </p:txBody>
      </p:sp>
    </p:spTree>
    <p:extLst>
      <p:ext uri="{BB962C8B-B14F-4D97-AF65-F5344CB8AC3E}">
        <p14:creationId xmlns:p14="http://schemas.microsoft.com/office/powerpoint/2010/main" val="36953513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28807" y="3177953"/>
            <a:ext cx="1667476" cy="812366"/>
          </a:xfrm>
          <a:prstGeom prst="rect">
            <a:avLst/>
          </a:prstGeom>
          <a:solidFill>
            <a:srgbClr val="D3A01F">
              <a:lumMod val="50000"/>
            </a:srgbClr>
          </a:solidFill>
        </p:spPr>
        <p:txBody>
          <a:bodyPr wrap="squar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Planned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Examples</a:t>
            </a:r>
          </a:p>
        </p:txBody>
      </p:sp>
      <p:sp>
        <p:nvSpPr>
          <p:cNvPr id="26" name="TextBox 25"/>
          <p:cNvSpPr txBox="1"/>
          <p:nvPr/>
        </p:nvSpPr>
        <p:spPr>
          <a:xfrm>
            <a:off x="1526725" y="2325503"/>
            <a:ext cx="1667476" cy="852449"/>
          </a:xfrm>
          <a:prstGeom prst="rect">
            <a:avLst/>
          </a:prstGeom>
          <a:solidFill>
            <a:srgbClr val="D3A01F">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Clear Explanation</a:t>
            </a:r>
          </a:p>
        </p:txBody>
      </p:sp>
      <p:sp>
        <p:nvSpPr>
          <p:cNvPr id="27" name="TextBox 26"/>
          <p:cNvSpPr txBox="1"/>
          <p:nvPr/>
        </p:nvSpPr>
        <p:spPr>
          <a:xfrm>
            <a:off x="3320281" y="3115302"/>
            <a:ext cx="1667476" cy="875017"/>
          </a:xfrm>
          <a:prstGeom prst="rect">
            <a:avLst/>
          </a:prstGeom>
          <a:solidFill>
            <a:srgbClr val="EA6B0C">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Independent Practice</a:t>
            </a:r>
          </a:p>
        </p:txBody>
      </p:sp>
      <p:sp>
        <p:nvSpPr>
          <p:cNvPr id="28" name="TextBox 27"/>
          <p:cNvSpPr txBox="1"/>
          <p:nvPr/>
        </p:nvSpPr>
        <p:spPr>
          <a:xfrm>
            <a:off x="3320281" y="2325503"/>
            <a:ext cx="1667476" cy="789797"/>
          </a:xfrm>
          <a:prstGeom prst="rect">
            <a:avLst/>
          </a:prstGeom>
          <a:solidFill>
            <a:srgbClr val="8B4007"/>
          </a:solidFill>
        </p:spPr>
        <p:txBody>
          <a:bodyPr wrap="square" rtlCol="0" anchor="ctr">
            <a:noAutofit/>
          </a:bodyPr>
          <a:lstStyle/>
          <a:p>
            <a:pPr algn="ctr"/>
            <a:r>
              <a:rPr lang="en-US" sz="2000" dirty="0">
                <a:solidFill>
                  <a:srgbClr val="FFFFFF"/>
                </a:solidFill>
                <a:latin typeface="Tw Cen MT" panose="020B0602020104020603"/>
              </a:rPr>
              <a:t>Guided </a:t>
            </a:r>
          </a:p>
          <a:p>
            <a:pPr algn="ctr"/>
            <a:r>
              <a:rPr lang="en-US" sz="2000" dirty="0">
                <a:solidFill>
                  <a:srgbClr val="FFFFFF"/>
                </a:solidFill>
                <a:latin typeface="Tw Cen MT" panose="020B0602020104020603"/>
              </a:rPr>
              <a:t>Practice</a:t>
            </a:r>
          </a:p>
        </p:txBody>
      </p:sp>
      <p:sp>
        <p:nvSpPr>
          <p:cNvPr id="29" name="TextBox 28"/>
          <p:cNvSpPr txBox="1"/>
          <p:nvPr/>
        </p:nvSpPr>
        <p:spPr>
          <a:xfrm>
            <a:off x="1528806" y="1863840"/>
            <a:ext cx="1667476" cy="461665"/>
          </a:xfrm>
          <a:prstGeom prst="rect">
            <a:avLst/>
          </a:prstGeom>
          <a:solidFill>
            <a:srgbClr val="D3A01F">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Modeling</a:t>
            </a:r>
          </a:p>
        </p:txBody>
      </p:sp>
      <p:sp>
        <p:nvSpPr>
          <p:cNvPr id="30" name="TextBox 29"/>
          <p:cNvSpPr txBox="1"/>
          <p:nvPr/>
        </p:nvSpPr>
        <p:spPr>
          <a:xfrm>
            <a:off x="3320281" y="1863839"/>
            <a:ext cx="1667476" cy="461665"/>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31" name="TextBox 30"/>
          <p:cNvSpPr txBox="1"/>
          <p:nvPr/>
        </p:nvSpPr>
        <p:spPr>
          <a:xfrm>
            <a:off x="1936284" y="1369055"/>
            <a:ext cx="852520" cy="461665"/>
          </a:xfrm>
          <a:prstGeom prst="rect">
            <a:avLst/>
          </a:prstGeom>
          <a:noFill/>
        </p:spPr>
        <p:txBody>
          <a:bodyPr wrap="square" rtlCol="0">
            <a:spAutoFit/>
          </a:bodyPr>
          <a:lstStyle/>
          <a:p>
            <a:r>
              <a:rPr lang="en-US" sz="2400" dirty="0">
                <a:solidFill>
                  <a:srgbClr val="FFC000"/>
                </a:solidFill>
                <a:latin typeface="Tw Cen MT" panose="020B0602020104020603"/>
              </a:rPr>
              <a:t>I Do</a:t>
            </a:r>
          </a:p>
        </p:txBody>
      </p:sp>
      <p:sp>
        <p:nvSpPr>
          <p:cNvPr id="32" name="TextBox 31"/>
          <p:cNvSpPr txBox="1"/>
          <p:nvPr/>
        </p:nvSpPr>
        <p:spPr>
          <a:xfrm>
            <a:off x="5053549" y="2514793"/>
            <a:ext cx="1667476" cy="461665"/>
          </a:xfrm>
          <a:prstGeom prst="rect">
            <a:avLst/>
          </a:prstGeom>
          <a:noFill/>
        </p:spPr>
        <p:txBody>
          <a:bodyPr wrap="square" rtlCol="0">
            <a:spAutoFit/>
          </a:bodyPr>
          <a:lstStyle/>
          <a:p>
            <a:r>
              <a:rPr lang="en-US" sz="2400" dirty="0">
                <a:solidFill>
                  <a:srgbClr val="FFC000"/>
                </a:solidFill>
                <a:latin typeface="Tw Cen MT" panose="020B0602020104020603"/>
              </a:rPr>
              <a:t>We Do</a:t>
            </a:r>
          </a:p>
        </p:txBody>
      </p:sp>
      <p:sp>
        <p:nvSpPr>
          <p:cNvPr id="33" name="TextBox 32"/>
          <p:cNvSpPr txBox="1"/>
          <p:nvPr/>
        </p:nvSpPr>
        <p:spPr>
          <a:xfrm>
            <a:off x="5053549" y="3347202"/>
            <a:ext cx="1455045" cy="461665"/>
          </a:xfrm>
          <a:prstGeom prst="rect">
            <a:avLst/>
          </a:prstGeom>
          <a:noFill/>
        </p:spPr>
        <p:txBody>
          <a:bodyPr wrap="square" rtlCol="0">
            <a:spAutoFit/>
          </a:bodyPr>
          <a:lstStyle/>
          <a:p>
            <a:r>
              <a:rPr lang="en-US" sz="2400" dirty="0">
                <a:solidFill>
                  <a:srgbClr val="FFC000"/>
                </a:solidFill>
                <a:latin typeface="Tw Cen MT" panose="020B0602020104020603"/>
              </a:rPr>
              <a:t>You Do</a:t>
            </a:r>
          </a:p>
        </p:txBody>
      </p:sp>
      <p:sp>
        <p:nvSpPr>
          <p:cNvPr id="34" name="Rectangle 33"/>
          <p:cNvSpPr/>
          <p:nvPr/>
        </p:nvSpPr>
        <p:spPr>
          <a:xfrm>
            <a:off x="1528806" y="4167518"/>
            <a:ext cx="3458951" cy="437680"/>
          </a:xfrm>
          <a:prstGeom prst="rect">
            <a:avLst/>
          </a:prstGeom>
          <a:solidFill>
            <a:srgbClr val="E4E5E6">
              <a:lumMod val="50000"/>
            </a:srgbClr>
          </a:solid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Tw Cen MT" panose="020B0602020104020603"/>
              </a:rPr>
              <a:t>Supporting Practices</a:t>
            </a:r>
            <a:endParaRPr kumimoji="0" lang="en-US" sz="1800" b="0" i="0" u="none" strike="noStrike" kern="0" cap="none" spc="0" normalizeH="0" baseline="0" noProof="0" dirty="0">
              <a:ln>
                <a:noFill/>
              </a:ln>
              <a:solidFill>
                <a:srgbClr val="000000"/>
              </a:solidFill>
              <a:effectLst/>
              <a:uLnTx/>
              <a:uFillTx/>
              <a:latin typeface="Tw Cen MT" panose="020B0602020104020603"/>
            </a:endParaRPr>
          </a:p>
        </p:txBody>
      </p:sp>
      <p:sp>
        <p:nvSpPr>
          <p:cNvPr id="35" name="Rectangle 34"/>
          <p:cNvSpPr/>
          <p:nvPr/>
        </p:nvSpPr>
        <p:spPr>
          <a:xfrm>
            <a:off x="1528806" y="4508807"/>
            <a:ext cx="3458951" cy="1085957"/>
          </a:xfrm>
          <a:prstGeom prst="rect">
            <a:avLst/>
          </a:prstGeom>
          <a:solidFill>
            <a:srgbClr val="E4E5E6">
              <a:lumMod val="25000"/>
            </a:srgbClr>
          </a:solidFill>
        </p:spPr>
        <p:txBody>
          <a:bodyPr wrap="square">
            <a:no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Asking the right questions </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Eliciting frequent responses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Providing immediate specific feedback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Maintaining a brisk pace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
        <p:nvSpPr>
          <p:cNvPr id="14" name="Oval 13" descr="Graph looking at Supporting Practices and stating to Ask the right questions, Elicit frequent responses. Provide immediate specific feedback, and Maintain a brisk pace"/>
          <p:cNvSpPr/>
          <p:nvPr/>
        </p:nvSpPr>
        <p:spPr>
          <a:xfrm>
            <a:off x="1179539" y="4030400"/>
            <a:ext cx="4178274" cy="181696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2730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585828" y="1957389"/>
            <a:ext cx="5272045" cy="718998"/>
          </a:xfrm>
          <a:prstGeom prst="rect">
            <a:avLst/>
          </a:prstGeom>
          <a:solidFill>
            <a:srgbClr val="E4E5E6">
              <a:lumMod val="50000"/>
            </a:srgbClr>
          </a:solid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Tw Cen MT" panose="020B0602020104020603"/>
              </a:rPr>
              <a:t>Supporting Practices</a:t>
            </a:r>
            <a:endParaRPr kumimoji="0" lang="en-US" sz="3200" b="0" i="0" u="none" strike="noStrike" kern="0" cap="none" spc="0" normalizeH="0" baseline="0" noProof="0" dirty="0">
              <a:ln>
                <a:noFill/>
              </a:ln>
              <a:solidFill>
                <a:srgbClr val="000000"/>
              </a:solidFill>
              <a:effectLst/>
              <a:uLnTx/>
              <a:uFillTx/>
              <a:latin typeface="Tw Cen MT" panose="020B0602020104020603"/>
            </a:endParaRPr>
          </a:p>
        </p:txBody>
      </p:sp>
      <p:sp>
        <p:nvSpPr>
          <p:cNvPr id="35" name="Rectangle 34"/>
          <p:cNvSpPr/>
          <p:nvPr/>
        </p:nvSpPr>
        <p:spPr>
          <a:xfrm>
            <a:off x="585829" y="2675839"/>
            <a:ext cx="5272045" cy="1824178"/>
          </a:xfrm>
          <a:prstGeom prst="rect">
            <a:avLst/>
          </a:prstGeom>
          <a:solidFill>
            <a:srgbClr val="E4E5E6">
              <a:lumMod val="25000"/>
            </a:srgbClr>
          </a:solidFill>
        </p:spPr>
        <p:txBody>
          <a:bodyPr wrap="square">
            <a:no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lang="en-US" sz="2400" kern="0" dirty="0">
                <a:solidFill>
                  <a:srgbClr val="FFFFFF"/>
                </a:solidFill>
                <a:latin typeface="Tw Cen MT" panose="020B0602020104020603"/>
              </a:rPr>
              <a:t>Asking the right questions </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lang="en-US" sz="2400" kern="0" dirty="0">
                <a:solidFill>
                  <a:srgbClr val="FFFFFF"/>
                </a:solidFill>
                <a:latin typeface="Tw Cen MT" panose="020B0602020104020603"/>
              </a:rPr>
              <a:t>Eliciting frequent responses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lang="en-US" sz="2400" kern="0" dirty="0">
                <a:solidFill>
                  <a:srgbClr val="FFFFFF"/>
                </a:solidFill>
                <a:latin typeface="Tw Cen MT" panose="020B0602020104020603"/>
              </a:rPr>
              <a:t>Providing immediate specific feedback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lang="en-US" sz="2400" kern="0" dirty="0">
                <a:solidFill>
                  <a:srgbClr val="FFFFFF"/>
                </a:solidFill>
                <a:latin typeface="Tw Cen MT" panose="020B0602020104020603"/>
              </a:rPr>
              <a:t>Maintaining a brisk pace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16440515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585828" y="1957389"/>
            <a:ext cx="5272045" cy="718998"/>
          </a:xfrm>
          <a:prstGeom prst="rect">
            <a:avLst/>
          </a:prstGeom>
          <a:solidFill>
            <a:srgbClr val="E4E5E6">
              <a:lumMod val="50000"/>
            </a:srgbClr>
          </a:solid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Tw Cen MT" panose="020B0602020104020603"/>
              </a:rPr>
              <a:t>Supporting Practices</a:t>
            </a:r>
            <a:endParaRPr kumimoji="0" lang="en-US" sz="3200" b="0" i="0" u="none" strike="noStrike" kern="0" cap="none" spc="0" normalizeH="0" baseline="0" noProof="0" dirty="0">
              <a:ln>
                <a:noFill/>
              </a:ln>
              <a:solidFill>
                <a:srgbClr val="000000"/>
              </a:solidFill>
              <a:effectLst/>
              <a:uLnTx/>
              <a:uFillTx/>
              <a:latin typeface="Tw Cen MT" panose="020B0602020104020603"/>
            </a:endParaRPr>
          </a:p>
        </p:txBody>
      </p:sp>
      <p:sp>
        <p:nvSpPr>
          <p:cNvPr id="35" name="Rectangle 34"/>
          <p:cNvSpPr/>
          <p:nvPr/>
        </p:nvSpPr>
        <p:spPr>
          <a:xfrm>
            <a:off x="585829" y="2675839"/>
            <a:ext cx="5272045" cy="1824178"/>
          </a:xfrm>
          <a:prstGeom prst="rect">
            <a:avLst/>
          </a:prstGeom>
          <a:solidFill>
            <a:srgbClr val="E4E5E6">
              <a:lumMod val="25000"/>
            </a:srgbClr>
          </a:solidFill>
        </p:spPr>
        <p:txBody>
          <a:bodyPr wrap="square">
            <a:no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2400" b="0" i="0" u="none" strike="noStrike" kern="0" cap="none" spc="0" normalizeH="0" baseline="0" noProof="0" dirty="0">
                <a:ln>
                  <a:noFill/>
                </a:ln>
                <a:solidFill>
                  <a:schemeClr val="bg1">
                    <a:lumMod val="65000"/>
                  </a:schemeClr>
                </a:solidFill>
                <a:effectLst/>
                <a:uLnTx/>
                <a:uFillTx/>
                <a:latin typeface="Tw Cen MT" panose="020B0602020104020603"/>
              </a:rPr>
              <a:t>Asking the right questions </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2400" b="0" i="0" u="none" strike="noStrike" kern="0" cap="none" spc="0" normalizeH="0" baseline="0" noProof="0" dirty="0">
                <a:ln>
                  <a:noFill/>
                </a:ln>
                <a:solidFill>
                  <a:srgbClr val="FFFFFF"/>
                </a:solidFill>
                <a:effectLst/>
                <a:uLnTx/>
                <a:uFillTx/>
                <a:latin typeface="Tw Cen MT" panose="020B0602020104020603"/>
              </a:rPr>
              <a:t>Eliciting frequent responses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2400" b="0" i="0" u="none" strike="noStrike" kern="0" cap="none" spc="0" normalizeH="0" baseline="0" noProof="0" dirty="0">
                <a:ln>
                  <a:noFill/>
                </a:ln>
                <a:solidFill>
                  <a:srgbClr val="FFFFFF"/>
                </a:solidFill>
                <a:effectLst/>
                <a:uLnTx/>
                <a:uFillTx/>
                <a:latin typeface="Tw Cen MT" panose="020B0602020104020603"/>
              </a:rPr>
              <a:t>Providing immediate specific feedback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2400" b="0" i="0" u="none" strike="noStrike" kern="0" cap="none" spc="0" normalizeH="0" baseline="0" noProof="0" dirty="0">
                <a:ln>
                  <a:noFill/>
                </a:ln>
                <a:solidFill>
                  <a:schemeClr val="bg1">
                    <a:lumMod val="65000"/>
                  </a:schemeClr>
                </a:solidFill>
                <a:effectLst/>
                <a:uLnTx/>
                <a:uFillTx/>
                <a:latin typeface="Tw Cen MT" panose="020B0602020104020603"/>
              </a:rPr>
              <a:t>Maintaining a brisk pace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
        <p:nvSpPr>
          <p:cNvPr id="15" name="Oval 14" descr="Graph looking at Supporting Practices and focusing to Elicit frequent responses. Provide immediate specific feedback"/>
          <p:cNvSpPr/>
          <p:nvPr/>
        </p:nvSpPr>
        <p:spPr>
          <a:xfrm>
            <a:off x="107971" y="2928940"/>
            <a:ext cx="5878492" cy="1128712"/>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75494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228600" y="228600"/>
            <a:ext cx="8686800" cy="731520"/>
          </a:xfrm>
        </p:spPr>
        <p:txBody>
          <a:bodyPr>
            <a:normAutofit fontScale="90000"/>
          </a:bodyPr>
          <a:lstStyle/>
          <a:p>
            <a:r>
              <a:rPr lang="en-US" dirty="0"/>
              <a:t>Eliciting Responses and Feedback: </a:t>
            </a:r>
            <a:br>
              <a:rPr lang="en-US" dirty="0"/>
            </a:br>
            <a:r>
              <a:rPr lang="en-US" dirty="0"/>
              <a:t>Why We’re Learning This </a:t>
            </a:r>
          </a:p>
        </p:txBody>
      </p:sp>
      <p:sp>
        <p:nvSpPr>
          <p:cNvPr id="3" name="TextBox 2"/>
          <p:cNvSpPr txBox="1"/>
          <p:nvPr/>
        </p:nvSpPr>
        <p:spPr>
          <a:xfrm>
            <a:off x="108219" y="3391225"/>
            <a:ext cx="8164244" cy="1754326"/>
          </a:xfrm>
          <a:prstGeom prst="rect">
            <a:avLst/>
          </a:prstGeom>
          <a:noFill/>
        </p:spPr>
        <p:txBody>
          <a:bodyPr wrap="square" rtlCol="0">
            <a:spAutoFit/>
          </a:bodyPr>
          <a:lstStyle/>
          <a:p>
            <a:r>
              <a:rPr lang="en-US" b="1" dirty="0">
                <a:solidFill>
                  <a:schemeClr val="accent2">
                    <a:lumMod val="40000"/>
                    <a:lumOff val="60000"/>
                  </a:schemeClr>
                </a:solidFill>
              </a:rPr>
              <a:t>Eliciting Frequent </a:t>
            </a:r>
            <a:r>
              <a:rPr lang="en-US" b="1" dirty="0">
                <a:solidFill>
                  <a:schemeClr val="bg1"/>
                </a:solidFill>
              </a:rPr>
              <a:t>	  =    Maximizes  opportunities to</a:t>
            </a:r>
          </a:p>
          <a:p>
            <a:r>
              <a:rPr lang="en-US" b="1" dirty="0">
                <a:solidFill>
                  <a:schemeClr val="accent2">
                    <a:lumMod val="40000"/>
                    <a:lumOff val="60000"/>
                  </a:schemeClr>
                </a:solidFill>
              </a:rPr>
              <a:t>Responses</a:t>
            </a:r>
            <a:r>
              <a:rPr lang="en-US" b="1" dirty="0">
                <a:solidFill>
                  <a:schemeClr val="bg1"/>
                </a:solidFill>
              </a:rPr>
              <a:t> 		         learn and student engagement</a:t>
            </a:r>
          </a:p>
          <a:p>
            <a:endParaRPr lang="en-US" b="1" dirty="0">
              <a:solidFill>
                <a:schemeClr val="bg1"/>
              </a:solidFill>
            </a:endParaRPr>
          </a:p>
          <a:p>
            <a:endParaRPr lang="en-US" b="1" dirty="0">
              <a:solidFill>
                <a:schemeClr val="accent2">
                  <a:lumMod val="40000"/>
                  <a:lumOff val="60000"/>
                </a:schemeClr>
              </a:solidFill>
            </a:endParaRPr>
          </a:p>
          <a:p>
            <a:r>
              <a:rPr lang="en-US" b="1" dirty="0">
                <a:solidFill>
                  <a:schemeClr val="accent2">
                    <a:lumMod val="40000"/>
                    <a:lumOff val="60000"/>
                  </a:schemeClr>
                </a:solidFill>
              </a:rPr>
              <a:t>Providing Immediate   </a:t>
            </a:r>
            <a:r>
              <a:rPr lang="en-US" b="1" dirty="0">
                <a:solidFill>
                  <a:schemeClr val="bg1"/>
                </a:solidFill>
              </a:rPr>
              <a:t>=    Ensures learning is happening</a:t>
            </a:r>
          </a:p>
          <a:p>
            <a:r>
              <a:rPr lang="en-US" b="1" dirty="0">
                <a:solidFill>
                  <a:schemeClr val="accent2">
                    <a:lumMod val="40000"/>
                    <a:lumOff val="60000"/>
                  </a:schemeClr>
                </a:solidFill>
              </a:rPr>
              <a:t>Specific Feedback</a:t>
            </a:r>
            <a:r>
              <a:rPr lang="en-US" b="1" dirty="0">
                <a:solidFill>
                  <a:schemeClr val="bg1"/>
                </a:solidFill>
              </a:rPr>
              <a:t>			</a:t>
            </a:r>
            <a:endParaRPr lang="en-US" sz="2000" dirty="0">
              <a:solidFill>
                <a:schemeClr val="bg1"/>
              </a:solidFill>
            </a:endParaRPr>
          </a:p>
        </p:txBody>
      </p:sp>
      <p:sp>
        <p:nvSpPr>
          <p:cNvPr id="6" name="Rectangle 5"/>
          <p:cNvSpPr/>
          <p:nvPr/>
        </p:nvSpPr>
        <p:spPr>
          <a:xfrm>
            <a:off x="108219" y="1880398"/>
            <a:ext cx="5307806" cy="977102"/>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Student Learning</a:t>
            </a:r>
          </a:p>
        </p:txBody>
      </p:sp>
    </p:spTree>
    <p:extLst>
      <p:ext uri="{BB962C8B-B14F-4D97-AF65-F5344CB8AC3E}">
        <p14:creationId xmlns:p14="http://schemas.microsoft.com/office/powerpoint/2010/main" val="17388832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t>Eliciting </a:t>
            </a:r>
            <a:r>
              <a:rPr lang="en-US"/>
              <a:t>Frequent Reponses</a:t>
            </a:r>
            <a:endParaRPr lang="en-US" dirty="0"/>
          </a:p>
        </p:txBody>
      </p:sp>
      <p:sp>
        <p:nvSpPr>
          <p:cNvPr id="7" name="Rectangle 6"/>
          <p:cNvSpPr/>
          <p:nvPr/>
        </p:nvSpPr>
        <p:spPr>
          <a:xfrm>
            <a:off x="114300" y="1551785"/>
            <a:ext cx="5921106" cy="977102"/>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Opportunities to Learn and Practice</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2950" y="3200400"/>
            <a:ext cx="2941798" cy="1657351"/>
          </a:xfrm>
          <a:prstGeom prst="rect">
            <a:avLst/>
          </a:prstGeom>
        </p:spPr>
      </p:pic>
    </p:spTree>
    <p:extLst>
      <p:ext uri="{BB962C8B-B14F-4D97-AF65-F5344CB8AC3E}">
        <p14:creationId xmlns:p14="http://schemas.microsoft.com/office/powerpoint/2010/main" val="27879933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4226986"/>
          </a:xfrm>
        </p:spPr>
        <p:txBody>
          <a:bodyPr>
            <a:normAutofit/>
          </a:bodyPr>
          <a:lstStyle/>
          <a:p>
            <a:pPr marL="342900" indent="-342900">
              <a:lnSpc>
                <a:spcPct val="120000"/>
              </a:lnSpc>
              <a:buClr>
                <a:schemeClr val="accent1"/>
              </a:buClr>
              <a:buFont typeface="Wingdings" panose="05000000000000000000" pitchFamily="2" charset="2"/>
              <a:buChar char="q"/>
            </a:pPr>
            <a:r>
              <a:rPr lang="en-US" dirty="0"/>
              <a:t>Select most appropriate response format</a:t>
            </a:r>
          </a:p>
          <a:p>
            <a:pPr lvl="1" indent="0">
              <a:lnSpc>
                <a:spcPct val="120000"/>
              </a:lnSpc>
              <a:buClr>
                <a:schemeClr val="accent1"/>
              </a:buClr>
              <a:buNone/>
            </a:pPr>
            <a:r>
              <a:rPr lang="en-US" dirty="0"/>
              <a:t>(type of response, number of students, time)</a:t>
            </a:r>
          </a:p>
          <a:p>
            <a:pPr marL="342900" indent="-342900">
              <a:lnSpc>
                <a:spcPct val="120000"/>
              </a:lnSpc>
              <a:buClr>
                <a:schemeClr val="accent1"/>
              </a:buClr>
              <a:buFont typeface="Wingdings" panose="05000000000000000000" pitchFamily="2" charset="2"/>
              <a:buChar char="q"/>
            </a:pPr>
            <a:r>
              <a:rPr lang="en-US" dirty="0"/>
              <a:t>Maximize engagement &amp; opportunities to practice</a:t>
            </a:r>
          </a:p>
          <a:p>
            <a:pPr marL="342900" indent="-342900">
              <a:buFont typeface="Arial" charset="0"/>
              <a:buChar char="•"/>
            </a:pPr>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Eliciting Frequent Reponses</a:t>
            </a:r>
          </a:p>
        </p:txBody>
      </p:sp>
    </p:spTree>
    <p:extLst>
      <p:ext uri="{BB962C8B-B14F-4D97-AF65-F5344CB8AC3E}">
        <p14:creationId xmlns:p14="http://schemas.microsoft.com/office/powerpoint/2010/main" val="1076407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320281" y="3115302"/>
            <a:ext cx="1667476" cy="875017"/>
          </a:xfrm>
          <a:prstGeom prst="rect">
            <a:avLst/>
          </a:prstGeom>
          <a:solidFill>
            <a:srgbClr val="EA6B0C">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Independent Practice</a:t>
            </a:r>
          </a:p>
        </p:txBody>
      </p:sp>
      <p:sp>
        <p:nvSpPr>
          <p:cNvPr id="28" name="TextBox 27"/>
          <p:cNvSpPr txBox="1"/>
          <p:nvPr/>
        </p:nvSpPr>
        <p:spPr>
          <a:xfrm>
            <a:off x="3320281" y="2325503"/>
            <a:ext cx="1667476" cy="789797"/>
          </a:xfrm>
          <a:prstGeom prst="rect">
            <a:avLst/>
          </a:prstGeom>
          <a:solidFill>
            <a:srgbClr val="8B4007"/>
          </a:solidFill>
        </p:spPr>
        <p:txBody>
          <a:bodyPr wrap="square" rtlCol="0" anchor="ctr">
            <a:noAutofit/>
          </a:bodyPr>
          <a:lstStyle/>
          <a:p>
            <a:pPr algn="ctr"/>
            <a:r>
              <a:rPr lang="en-US" sz="2000" dirty="0">
                <a:solidFill>
                  <a:srgbClr val="FFFFFF"/>
                </a:solidFill>
                <a:latin typeface="Tw Cen MT" panose="020B0602020104020603"/>
              </a:rPr>
              <a:t>Guided </a:t>
            </a:r>
          </a:p>
          <a:p>
            <a:pPr algn="ctr"/>
            <a:r>
              <a:rPr lang="en-US" sz="2000" dirty="0">
                <a:solidFill>
                  <a:srgbClr val="FFFFFF"/>
                </a:solidFill>
                <a:latin typeface="Tw Cen MT" panose="020B0602020104020603"/>
              </a:rPr>
              <a:t>Practice</a:t>
            </a:r>
          </a:p>
        </p:txBody>
      </p:sp>
      <p:sp>
        <p:nvSpPr>
          <p:cNvPr id="30" name="TextBox 29"/>
          <p:cNvSpPr txBox="1"/>
          <p:nvPr/>
        </p:nvSpPr>
        <p:spPr>
          <a:xfrm>
            <a:off x="3320281" y="1863839"/>
            <a:ext cx="1667476" cy="461665"/>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32" name="TextBox 31"/>
          <p:cNvSpPr txBox="1"/>
          <p:nvPr/>
        </p:nvSpPr>
        <p:spPr>
          <a:xfrm>
            <a:off x="5053549" y="2514793"/>
            <a:ext cx="1667476" cy="461665"/>
          </a:xfrm>
          <a:prstGeom prst="rect">
            <a:avLst/>
          </a:prstGeom>
          <a:noFill/>
        </p:spPr>
        <p:txBody>
          <a:bodyPr wrap="square" rtlCol="0">
            <a:spAutoFit/>
          </a:bodyPr>
          <a:lstStyle/>
          <a:p>
            <a:r>
              <a:rPr lang="en-US" sz="2400" dirty="0">
                <a:solidFill>
                  <a:srgbClr val="FFC000"/>
                </a:solidFill>
                <a:latin typeface="Tw Cen MT" panose="020B0602020104020603"/>
              </a:rPr>
              <a:t>We Do</a:t>
            </a:r>
          </a:p>
        </p:txBody>
      </p:sp>
      <p:sp>
        <p:nvSpPr>
          <p:cNvPr id="33" name="TextBox 32"/>
          <p:cNvSpPr txBox="1"/>
          <p:nvPr/>
        </p:nvSpPr>
        <p:spPr>
          <a:xfrm>
            <a:off x="5053549" y="3347202"/>
            <a:ext cx="1455045" cy="461665"/>
          </a:xfrm>
          <a:prstGeom prst="rect">
            <a:avLst/>
          </a:prstGeom>
          <a:noFill/>
        </p:spPr>
        <p:txBody>
          <a:bodyPr wrap="square" rtlCol="0">
            <a:spAutoFit/>
          </a:bodyPr>
          <a:lstStyle/>
          <a:p>
            <a:r>
              <a:rPr lang="en-US" sz="2400" dirty="0">
                <a:solidFill>
                  <a:srgbClr val="FFC000"/>
                </a:solidFill>
                <a:latin typeface="Tw Cen MT" panose="020B0602020104020603"/>
              </a:rPr>
              <a:t>You Do</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20277040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300" y="1823245"/>
            <a:ext cx="7206981" cy="1062827"/>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Opportunities to Learn and Practice</a:t>
            </a:r>
          </a:p>
          <a:p>
            <a:pPr algn="ctr"/>
            <a:r>
              <a:rPr lang="en-US" sz="2400" b="1" dirty="0"/>
              <a:t>Response Format</a:t>
            </a:r>
          </a:p>
        </p:txBody>
      </p:sp>
      <p:sp>
        <p:nvSpPr>
          <p:cNvPr id="5" name="Rectangle 4"/>
          <p:cNvSpPr/>
          <p:nvPr/>
        </p:nvSpPr>
        <p:spPr>
          <a:xfrm>
            <a:off x="114301" y="2928936"/>
            <a:ext cx="2114550"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Response</a:t>
            </a:r>
          </a:p>
        </p:txBody>
      </p:sp>
      <p:sp>
        <p:nvSpPr>
          <p:cNvPr id="9" name="Rectangle 8"/>
          <p:cNvSpPr/>
          <p:nvPr/>
        </p:nvSpPr>
        <p:spPr>
          <a:xfrm>
            <a:off x="114301" y="3814763"/>
            <a:ext cx="2114550"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Students</a:t>
            </a:r>
          </a:p>
        </p:txBody>
      </p:sp>
      <p:sp>
        <p:nvSpPr>
          <p:cNvPr id="10" name="Rectangle 9"/>
          <p:cNvSpPr/>
          <p:nvPr/>
        </p:nvSpPr>
        <p:spPr>
          <a:xfrm>
            <a:off x="114300" y="4700590"/>
            <a:ext cx="2114550"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Time</a:t>
            </a:r>
          </a:p>
        </p:txBody>
      </p:sp>
      <p:sp>
        <p:nvSpPr>
          <p:cNvPr id="11" name="Rectangle 10"/>
          <p:cNvSpPr/>
          <p:nvPr/>
        </p:nvSpPr>
        <p:spPr>
          <a:xfrm>
            <a:off x="2271713" y="2928935"/>
            <a:ext cx="5049567" cy="8429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Verbal, Written, Gesture</a:t>
            </a:r>
          </a:p>
        </p:txBody>
      </p:sp>
      <p:sp>
        <p:nvSpPr>
          <p:cNvPr id="12" name="Rectangle 11"/>
          <p:cNvSpPr/>
          <p:nvPr/>
        </p:nvSpPr>
        <p:spPr>
          <a:xfrm>
            <a:off x="2271713" y="3814763"/>
            <a:ext cx="5049567" cy="8429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Individual, Pair, Group</a:t>
            </a:r>
          </a:p>
        </p:txBody>
      </p:sp>
      <p:sp>
        <p:nvSpPr>
          <p:cNvPr id="13" name="Rectangle 12"/>
          <p:cNvSpPr/>
          <p:nvPr/>
        </p:nvSpPr>
        <p:spPr>
          <a:xfrm>
            <a:off x="2271713" y="4700590"/>
            <a:ext cx="5049567" cy="8429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Short ------------- Long</a:t>
            </a:r>
          </a:p>
        </p:txBody>
      </p:sp>
      <p:sp>
        <p:nvSpPr>
          <p:cNvPr id="14"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and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2" name="Title 1" hidden="1">
            <a:extLst>
              <a:ext uri="{FF2B5EF4-FFF2-40B4-BE49-F238E27FC236}">
                <a16:creationId xmlns:a16="http://schemas.microsoft.com/office/drawing/2014/main" id="{9A5EB8FB-641E-4E78-AAF3-D8A230EE26A6}"/>
              </a:ext>
            </a:extLst>
          </p:cNvPr>
          <p:cNvSpPr>
            <a:spLocks noGrp="1"/>
          </p:cNvSpPr>
          <p:nvPr>
            <p:ph type="title"/>
          </p:nvPr>
        </p:nvSpPr>
        <p:spPr/>
        <p:txBody>
          <a:bodyPr>
            <a:normAutofit fontScale="90000"/>
          </a:bodyPr>
          <a:lstStyle/>
          <a:p>
            <a:pPr rtl="0" eaLnBrk="1" latinLnBrk="0" hangingPunct="1"/>
            <a:r>
              <a:rPr lang="en-US" sz="2400" kern="1200" dirty="0">
                <a:solidFill>
                  <a:srgbClr val="FFFFFF"/>
                </a:solidFill>
                <a:effectLst/>
                <a:latin typeface="Verdana" panose="020B0604030504040204" pitchFamily="34" charset="0"/>
                <a:ea typeface="+mn-ea"/>
                <a:cs typeface="+mn-cs"/>
              </a:rPr>
              <a:t>Opportunities to Learn and Practice</a:t>
            </a:r>
            <a:endParaRPr lang="en-US" dirty="0">
              <a:effectLst/>
            </a:endParaRPr>
          </a:p>
          <a:p>
            <a:pPr rtl="0" eaLnBrk="1" latinLnBrk="0" hangingPunct="1"/>
            <a:r>
              <a:rPr lang="en-US" sz="2400" b="1" kern="1200" dirty="0">
                <a:solidFill>
                  <a:srgbClr val="FFFFFF"/>
                </a:solidFill>
                <a:effectLst/>
                <a:latin typeface="Verdana" panose="020B0604030504040204" pitchFamily="34" charset="0"/>
                <a:ea typeface="+mn-ea"/>
                <a:cs typeface="+mn-cs"/>
              </a:rPr>
              <a:t>Response Format</a:t>
            </a:r>
            <a:endParaRPr lang="en-US" dirty="0">
              <a:effectLst/>
            </a:endParaRPr>
          </a:p>
          <a:p>
            <a:endParaRPr lang="en-US" dirty="0"/>
          </a:p>
        </p:txBody>
      </p:sp>
    </p:spTree>
    <p:extLst>
      <p:ext uri="{BB962C8B-B14F-4D97-AF65-F5344CB8AC3E}">
        <p14:creationId xmlns:p14="http://schemas.microsoft.com/office/powerpoint/2010/main" val="25856330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14300" y="23008"/>
            <a:ext cx="8686800" cy="125730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and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7" name="Rectangle 6"/>
          <p:cNvSpPr/>
          <p:nvPr/>
        </p:nvSpPr>
        <p:spPr>
          <a:xfrm>
            <a:off x="364197" y="2090756"/>
            <a:ext cx="5722277" cy="977102"/>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Keep students’ heads in the game</a:t>
            </a:r>
          </a:p>
        </p:txBody>
      </p:sp>
      <p:sp>
        <p:nvSpPr>
          <p:cNvPr id="2" name="Title 1" hidden="1">
            <a:extLst>
              <a:ext uri="{FF2B5EF4-FFF2-40B4-BE49-F238E27FC236}">
                <a16:creationId xmlns:a16="http://schemas.microsoft.com/office/drawing/2014/main" id="{D36CDBC9-6748-4218-8C89-4BD35C9FB216}"/>
              </a:ext>
            </a:extLst>
          </p:cNvPr>
          <p:cNvSpPr>
            <a:spLocks noGrp="1"/>
          </p:cNvSpPr>
          <p:nvPr>
            <p:ph type="title"/>
          </p:nvPr>
        </p:nvSpPr>
        <p:spPr/>
        <p:txBody>
          <a:bodyPr/>
          <a:lstStyle/>
          <a:p>
            <a:pPr rtl="0" eaLnBrk="1" latinLnBrk="0" hangingPunct="1"/>
            <a:r>
              <a:rPr lang="en-US" sz="2400" kern="1200" dirty="0">
                <a:solidFill>
                  <a:srgbClr val="FFFFFF"/>
                </a:solidFill>
                <a:effectLst/>
                <a:latin typeface="Verdana" panose="020B0604030504040204" pitchFamily="34" charset="0"/>
                <a:ea typeface="+mn-ea"/>
                <a:cs typeface="+mn-cs"/>
              </a:rPr>
              <a:t>Keep students’ heads in the game</a:t>
            </a:r>
            <a:endParaRPr lang="en-US" dirty="0">
              <a:effectLst/>
            </a:endParaRPr>
          </a:p>
          <a:p>
            <a:endParaRPr lang="en-US" dirty="0"/>
          </a:p>
        </p:txBody>
      </p:sp>
    </p:spTree>
    <p:extLst>
      <p:ext uri="{BB962C8B-B14F-4D97-AF65-F5344CB8AC3E}">
        <p14:creationId xmlns:p14="http://schemas.microsoft.com/office/powerpoint/2010/main" val="19433045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p:nvPr/>
        </p:nvPicPr>
        <p:blipFill rotWithShape="1">
          <a:blip r:embed="rId2" cstate="print">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84745" y="4459298"/>
            <a:ext cx="3241020" cy="1674813"/>
          </a:xfrm>
          <a:prstGeom prst="rect">
            <a:avLst/>
          </a:prstGeom>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Touch a finger for each sound in </a:t>
            </a:r>
            <a:r>
              <a:rPr lang="en-US" sz="2000" i="1" u="sng" dirty="0"/>
              <a:t>sun</a:t>
            </a:r>
            <a:r>
              <a:rPr lang="en-US" sz="2000" dirty="0"/>
              <a:t>.  /</a:t>
            </a:r>
            <a:r>
              <a:rPr lang="en-US" sz="2000" dirty="0" err="1"/>
              <a:t>sss</a:t>
            </a:r>
            <a:r>
              <a:rPr lang="en-US" sz="2000" dirty="0"/>
              <a:t>/ - /</a:t>
            </a:r>
            <a:r>
              <a:rPr lang="en-US" sz="2000" dirty="0" err="1"/>
              <a:t>uuu</a:t>
            </a:r>
            <a:r>
              <a:rPr lang="en-US" sz="2000" dirty="0"/>
              <a:t>/ - /</a:t>
            </a:r>
            <a:r>
              <a:rPr lang="en-US" sz="2000" dirty="0" err="1"/>
              <a:t>nnn</a:t>
            </a:r>
            <a:r>
              <a:rPr lang="en-US" sz="2000" dirty="0"/>
              <a:t>/</a:t>
            </a:r>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and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18" name="Oval 17">
            <a:extLst>
              <a:ext uri="{C183D7F6-B498-43B3-948B-1728B52AA6E4}">
                <adec:decorative xmlns:adec="http://schemas.microsoft.com/office/drawing/2017/decorative" val="1"/>
              </a:ext>
            </a:extLst>
          </p:cNvPr>
          <p:cNvSpPr/>
          <p:nvPr/>
        </p:nvSpPr>
        <p:spPr>
          <a:xfrm>
            <a:off x="4047344" y="4948772"/>
            <a:ext cx="681819"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C183D7F6-B498-43B3-948B-1728B52AA6E4}">
                <adec:decorative xmlns:adec="http://schemas.microsoft.com/office/drawing/2017/decorative" val="1"/>
              </a:ext>
            </a:extLst>
          </p:cNvPr>
          <p:cNvSpPr/>
          <p:nvPr/>
        </p:nvSpPr>
        <p:spPr>
          <a:xfrm>
            <a:off x="4001338" y="5367227"/>
            <a:ext cx="681819"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319543" y="5771958"/>
            <a:ext cx="342900" cy="338554"/>
          </a:xfrm>
          <a:prstGeom prst="rect">
            <a:avLst/>
          </a:prstGeom>
          <a:noFill/>
        </p:spPr>
        <p:txBody>
          <a:bodyPr wrap="square" rtlCol="0">
            <a:spAutoFit/>
          </a:bodyPr>
          <a:lstStyle/>
          <a:p>
            <a:r>
              <a:rPr lang="en-US" sz="1600" b="1" dirty="0">
                <a:solidFill>
                  <a:schemeClr val="bg1"/>
                </a:solidFill>
              </a:rPr>
              <a:t>X</a:t>
            </a:r>
          </a:p>
        </p:txBody>
      </p:sp>
      <p:sp>
        <p:nvSpPr>
          <p:cNvPr id="2" name="Title 1" hidden="1">
            <a:extLst>
              <a:ext uri="{FF2B5EF4-FFF2-40B4-BE49-F238E27FC236}">
                <a16:creationId xmlns:a16="http://schemas.microsoft.com/office/drawing/2014/main" id="{9F35D137-FCC0-4683-B824-D002010959B9}"/>
              </a:ext>
            </a:extLst>
          </p:cNvPr>
          <p:cNvSpPr>
            <a:spLocks noGrp="1"/>
          </p:cNvSpPr>
          <p:nvPr>
            <p:ph type="title"/>
          </p:nvPr>
        </p:nvSpPr>
        <p:spPr/>
        <p:txBody>
          <a:bodyPr/>
          <a:lstStyle/>
          <a:p>
            <a:pPr rtl="0" eaLnBrk="1" latinLnBrk="0" hangingPunct="1"/>
            <a:r>
              <a:rPr lang="en-US" sz="2200" b="1"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Opportunities to Learn and Practice</a:t>
            </a:r>
            <a:endParaRPr lang="en-US" dirty="0">
              <a:effectLst/>
            </a:endParaRPr>
          </a:p>
          <a:p>
            <a:endParaRPr lang="en-US" dirty="0"/>
          </a:p>
        </p:txBody>
      </p:sp>
    </p:spTree>
    <p:extLst>
      <p:ext uri="{BB962C8B-B14F-4D97-AF65-F5344CB8AC3E}">
        <p14:creationId xmlns:p14="http://schemas.microsoft.com/office/powerpoint/2010/main" val="26836546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p:nvPr/>
        </p:nvPicPr>
        <p:blipFill rotWithShape="1">
          <a:blip r:embed="rId2" cstate="print">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84745" y="4459298"/>
            <a:ext cx="3241020" cy="1674813"/>
          </a:xfrm>
          <a:prstGeom prst="rect">
            <a:avLst/>
          </a:prstGeom>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Who wants to come up and spell this word on the board?</a:t>
            </a:r>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and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18" name="Oval 17">
            <a:extLst>
              <a:ext uri="{C183D7F6-B498-43B3-948B-1728B52AA6E4}">
                <adec:decorative xmlns:adec="http://schemas.microsoft.com/office/drawing/2017/decorative" val="1"/>
              </a:ext>
            </a:extLst>
          </p:cNvPr>
          <p:cNvSpPr/>
          <p:nvPr/>
        </p:nvSpPr>
        <p:spPr>
          <a:xfrm>
            <a:off x="3436144" y="4941662"/>
            <a:ext cx="681819"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C183D7F6-B498-43B3-948B-1728B52AA6E4}">
                <adec:decorative xmlns:adec="http://schemas.microsoft.com/office/drawing/2017/decorative" val="1"/>
              </a:ext>
            </a:extLst>
          </p:cNvPr>
          <p:cNvSpPr/>
          <p:nvPr/>
        </p:nvSpPr>
        <p:spPr>
          <a:xfrm>
            <a:off x="2902352" y="5353503"/>
            <a:ext cx="869548"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946513" y="5800341"/>
            <a:ext cx="342900" cy="338554"/>
          </a:xfrm>
          <a:prstGeom prst="rect">
            <a:avLst/>
          </a:prstGeom>
          <a:noFill/>
        </p:spPr>
        <p:txBody>
          <a:bodyPr wrap="square" rtlCol="0">
            <a:spAutoFit/>
          </a:bodyPr>
          <a:lstStyle/>
          <a:p>
            <a:r>
              <a:rPr lang="en-US" sz="1600" b="1" dirty="0">
                <a:solidFill>
                  <a:schemeClr val="bg1"/>
                </a:solidFill>
              </a:rPr>
              <a:t>X</a:t>
            </a:r>
          </a:p>
        </p:txBody>
      </p:sp>
      <p:sp>
        <p:nvSpPr>
          <p:cNvPr id="2" name="Title 1" hidden="1">
            <a:extLst>
              <a:ext uri="{FF2B5EF4-FFF2-40B4-BE49-F238E27FC236}">
                <a16:creationId xmlns:a16="http://schemas.microsoft.com/office/drawing/2014/main" id="{444A7230-3226-4ED7-8348-1EB243B68B1D}"/>
              </a:ext>
            </a:extLst>
          </p:cNvPr>
          <p:cNvSpPr>
            <a:spLocks noGrp="1"/>
          </p:cNvSpPr>
          <p:nvPr>
            <p:ph type="title"/>
          </p:nvPr>
        </p:nvSpPr>
        <p:spPr/>
        <p:txBody>
          <a:bodyPr/>
          <a:lstStyle/>
          <a:p>
            <a:pPr rtl="0" eaLnBrk="1" latinLnBrk="0" hangingPunct="1"/>
            <a:r>
              <a:rPr lang="en-US" sz="2200" b="1"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Opportunities to Learn and Practice</a:t>
            </a:r>
            <a:endParaRPr lang="en-US" dirty="0">
              <a:effectLst/>
            </a:endParaRPr>
          </a:p>
          <a:p>
            <a:endParaRPr lang="en-US" dirty="0"/>
          </a:p>
        </p:txBody>
      </p:sp>
    </p:spTree>
    <p:extLst>
      <p:ext uri="{BB962C8B-B14F-4D97-AF65-F5344CB8AC3E}">
        <p14:creationId xmlns:p14="http://schemas.microsoft.com/office/powerpoint/2010/main" val="13478687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p:nvPr/>
        </p:nvPicPr>
        <p:blipFill rotWithShape="1">
          <a:blip r:embed="rId2" cstate="print">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84745" y="4459298"/>
            <a:ext cx="3241020" cy="1674813"/>
          </a:xfrm>
          <a:prstGeom prst="rect">
            <a:avLst/>
          </a:prstGeom>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Everyone read this word. I’ll touch each letter and you say its sound. </a:t>
            </a:r>
            <a:endParaRPr lang="en-US" sz="2000" dirty="0"/>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&amp;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18" name="Oval 17">
            <a:extLst>
              <a:ext uri="{C183D7F6-B498-43B3-948B-1728B52AA6E4}">
                <adec:decorative xmlns:adec="http://schemas.microsoft.com/office/drawing/2017/decorative" val="1"/>
              </a:ext>
            </a:extLst>
          </p:cNvPr>
          <p:cNvSpPr/>
          <p:nvPr/>
        </p:nvSpPr>
        <p:spPr>
          <a:xfrm>
            <a:off x="2828928" y="4972211"/>
            <a:ext cx="681819"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C183D7F6-B498-43B3-948B-1728B52AA6E4}">
                <adec:decorative xmlns:adec="http://schemas.microsoft.com/office/drawing/2017/decorative" val="1"/>
              </a:ext>
            </a:extLst>
          </p:cNvPr>
          <p:cNvSpPr/>
          <p:nvPr/>
        </p:nvSpPr>
        <p:spPr>
          <a:xfrm>
            <a:off x="4075099" y="5381886"/>
            <a:ext cx="608395"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378992" y="5744964"/>
            <a:ext cx="342900" cy="338554"/>
          </a:xfrm>
          <a:prstGeom prst="rect">
            <a:avLst/>
          </a:prstGeom>
          <a:noFill/>
        </p:spPr>
        <p:txBody>
          <a:bodyPr wrap="square" rtlCol="0">
            <a:spAutoFit/>
          </a:bodyPr>
          <a:lstStyle/>
          <a:p>
            <a:r>
              <a:rPr lang="en-US" sz="1600" b="1" dirty="0">
                <a:solidFill>
                  <a:schemeClr val="bg1"/>
                </a:solidFill>
              </a:rPr>
              <a:t>X</a:t>
            </a:r>
          </a:p>
        </p:txBody>
      </p:sp>
      <p:sp>
        <p:nvSpPr>
          <p:cNvPr id="2" name="Title 1" hidden="1">
            <a:extLst>
              <a:ext uri="{FF2B5EF4-FFF2-40B4-BE49-F238E27FC236}">
                <a16:creationId xmlns:a16="http://schemas.microsoft.com/office/drawing/2014/main" id="{A36A55AF-8491-4006-9A88-A05D3E629E36}"/>
              </a:ext>
            </a:extLst>
          </p:cNvPr>
          <p:cNvSpPr>
            <a:spLocks noGrp="1"/>
          </p:cNvSpPr>
          <p:nvPr>
            <p:ph type="title"/>
          </p:nvPr>
        </p:nvSpPr>
        <p:spPr/>
        <p:txBody>
          <a:bodyPr/>
          <a:lstStyle/>
          <a:p>
            <a:pPr rtl="0" eaLnBrk="1" latinLnBrk="0" hangingPunct="1"/>
            <a:r>
              <a:rPr lang="en-US" sz="2200" b="1"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Opportunities to Learn and Practice</a:t>
            </a:r>
            <a:endParaRPr lang="en-US" dirty="0">
              <a:effectLst/>
            </a:endParaRPr>
          </a:p>
          <a:p>
            <a:endParaRPr lang="en-US" dirty="0"/>
          </a:p>
        </p:txBody>
      </p:sp>
    </p:spTree>
    <p:extLst>
      <p:ext uri="{BB962C8B-B14F-4D97-AF65-F5344CB8AC3E}">
        <p14:creationId xmlns:p14="http://schemas.microsoft.com/office/powerpoint/2010/main" val="68052235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p:nvPr/>
        </p:nvPicPr>
        <p:blipFill rotWithShape="1">
          <a:blip r:embed="rId2" cstate="print">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Turn to your partner and take turns reading the sentence. </a:t>
            </a:r>
            <a:endParaRPr lang="en-US" sz="2000" dirty="0"/>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and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pic>
        <p:nvPicPr>
          <p:cNvPr id="2" name="Picture 1" descr="Chart for Opportunities to Learn and Practice Response Format - highlighting Verbal, Pair and average time">
            <a:extLst>
              <a:ext uri="{FF2B5EF4-FFF2-40B4-BE49-F238E27FC236}">
                <a16:creationId xmlns:a16="http://schemas.microsoft.com/office/drawing/2014/main" id="{CFEC7553-657F-4287-956F-D0F95B989DDD}"/>
              </a:ext>
            </a:extLst>
          </p:cNvPr>
          <p:cNvPicPr>
            <a:picLocks noChangeAspect="1"/>
          </p:cNvPicPr>
          <p:nvPr/>
        </p:nvPicPr>
        <p:blipFill>
          <a:blip r:embed="rId3"/>
          <a:stretch>
            <a:fillRect/>
          </a:stretch>
        </p:blipFill>
        <p:spPr>
          <a:xfrm>
            <a:off x="1867281" y="4415409"/>
            <a:ext cx="3562350" cy="1885950"/>
          </a:xfrm>
          <a:prstGeom prst="rect">
            <a:avLst/>
          </a:prstGeom>
        </p:spPr>
      </p:pic>
      <p:sp>
        <p:nvSpPr>
          <p:cNvPr id="3" name="Title 2" hidden="1">
            <a:extLst>
              <a:ext uri="{FF2B5EF4-FFF2-40B4-BE49-F238E27FC236}">
                <a16:creationId xmlns:a16="http://schemas.microsoft.com/office/drawing/2014/main" id="{B1AC03B1-AE94-4E71-AB93-700494E7867A}"/>
              </a:ext>
            </a:extLst>
          </p:cNvPr>
          <p:cNvSpPr>
            <a:spLocks noGrp="1"/>
          </p:cNvSpPr>
          <p:nvPr>
            <p:ph type="title"/>
          </p:nvPr>
        </p:nvSpPr>
        <p:spPr/>
        <p:txBody>
          <a:bodyPr/>
          <a:lstStyle/>
          <a:p>
            <a:pPr rtl="0" eaLnBrk="1" latinLnBrk="0" hangingPunct="1"/>
            <a:r>
              <a:rPr lang="en-US" sz="2200" b="1"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Opportunities to Learn and Practice</a:t>
            </a:r>
            <a:endParaRPr lang="en-US" dirty="0">
              <a:effectLst/>
            </a:endParaRPr>
          </a:p>
          <a:p>
            <a:endParaRPr lang="en-US" dirty="0"/>
          </a:p>
        </p:txBody>
      </p:sp>
    </p:spTree>
    <p:extLst>
      <p:ext uri="{BB962C8B-B14F-4D97-AF65-F5344CB8AC3E}">
        <p14:creationId xmlns:p14="http://schemas.microsoft.com/office/powerpoint/2010/main" val="32424378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p:nvPr/>
        </p:nvPicPr>
        <p:blipFill rotWithShape="1">
          <a:blip r:embed="rId2" cstate="print">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84745" y="4459298"/>
            <a:ext cx="3241020" cy="1674813"/>
          </a:xfrm>
          <a:prstGeom prst="rect">
            <a:avLst/>
          </a:prstGeom>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1"/>
                </a:solidFill>
              </a:rPr>
              <a:t>Jimbo</a:t>
            </a:r>
            <a:r>
              <a:rPr lang="en-US" sz="2000" dirty="0">
                <a:solidFill>
                  <a:schemeClr val="bg1"/>
                </a:solidFill>
              </a:rPr>
              <a:t>, your turn to read the first sentence. </a:t>
            </a:r>
            <a:endParaRPr lang="en-US" sz="2000" dirty="0"/>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and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12" name="Oval 11">
            <a:extLst>
              <a:ext uri="{C183D7F6-B498-43B3-948B-1728B52AA6E4}">
                <adec:decorative xmlns:adec="http://schemas.microsoft.com/office/drawing/2017/decorative" val="1"/>
              </a:ext>
            </a:extLst>
          </p:cNvPr>
          <p:cNvSpPr/>
          <p:nvPr/>
        </p:nvSpPr>
        <p:spPr>
          <a:xfrm>
            <a:off x="671512" y="1086798"/>
            <a:ext cx="1114425" cy="152781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BCD285A2-A69B-4D0A-8CE2-A91763AA9C1B}"/>
              </a:ext>
            </a:extLst>
          </p:cNvPr>
          <p:cNvSpPr>
            <a:spLocks noGrp="1"/>
          </p:cNvSpPr>
          <p:nvPr>
            <p:ph type="title"/>
          </p:nvPr>
        </p:nvSpPr>
        <p:spPr/>
        <p:txBody>
          <a:bodyPr/>
          <a:lstStyle/>
          <a:p>
            <a:pPr rtl="0" eaLnBrk="1" latinLnBrk="0" hangingPunct="1"/>
            <a:r>
              <a:rPr lang="en-US" sz="2200" b="1"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Opportunities to Learn and Practice</a:t>
            </a:r>
            <a:endParaRPr lang="en-US" dirty="0">
              <a:effectLst/>
            </a:endParaRPr>
          </a:p>
          <a:p>
            <a:endParaRPr lang="en-US" dirty="0"/>
          </a:p>
        </p:txBody>
      </p:sp>
    </p:spTree>
    <p:extLst>
      <p:ext uri="{BB962C8B-B14F-4D97-AF65-F5344CB8AC3E}">
        <p14:creationId xmlns:p14="http://schemas.microsoft.com/office/powerpoint/2010/main" val="410697935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p:nvPr/>
        </p:nvPicPr>
        <p:blipFill rotWithShape="1">
          <a:blip r:embed="rId2" cstate="print">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84745" y="4459298"/>
            <a:ext cx="3241020" cy="1674813"/>
          </a:xfrm>
          <a:prstGeom prst="rect">
            <a:avLst/>
          </a:prstGeom>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Ann, your turn to read the next sentence. </a:t>
            </a:r>
            <a:endParaRPr lang="en-US" sz="2000" dirty="0"/>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and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12" name="Oval 11">
            <a:extLst>
              <a:ext uri="{C183D7F6-B498-43B3-948B-1728B52AA6E4}">
                <adec:decorative xmlns:adec="http://schemas.microsoft.com/office/drawing/2017/decorative" val="1"/>
              </a:ext>
            </a:extLst>
          </p:cNvPr>
          <p:cNvSpPr/>
          <p:nvPr/>
        </p:nvSpPr>
        <p:spPr>
          <a:xfrm>
            <a:off x="1428749" y="1043929"/>
            <a:ext cx="1114425" cy="152781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77195514-8F8C-4B58-A3C3-C69A5EDB334A}"/>
              </a:ext>
            </a:extLst>
          </p:cNvPr>
          <p:cNvSpPr>
            <a:spLocks noGrp="1"/>
          </p:cNvSpPr>
          <p:nvPr>
            <p:ph type="title"/>
          </p:nvPr>
        </p:nvSpPr>
        <p:spPr/>
        <p:txBody>
          <a:bodyPr/>
          <a:lstStyle/>
          <a:p>
            <a:pPr rtl="0" eaLnBrk="1" latinLnBrk="0" hangingPunct="1"/>
            <a:r>
              <a:rPr lang="en-US" sz="2200" b="1"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Opportunities to Learn and Practice</a:t>
            </a:r>
            <a:endParaRPr lang="en-US" dirty="0">
              <a:effectLst/>
            </a:endParaRPr>
          </a:p>
          <a:p>
            <a:endParaRPr lang="en-US" dirty="0"/>
          </a:p>
        </p:txBody>
      </p:sp>
    </p:spTree>
    <p:extLst>
      <p:ext uri="{BB962C8B-B14F-4D97-AF65-F5344CB8AC3E}">
        <p14:creationId xmlns:p14="http://schemas.microsoft.com/office/powerpoint/2010/main" val="250365192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p:nvPr/>
        </p:nvPicPr>
        <p:blipFill rotWithShape="1">
          <a:blip r:embed="rId2" cstate="print">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Marco, your turn to read the next sentence. </a:t>
            </a:r>
            <a:endParaRPr lang="en-US" sz="2000" dirty="0"/>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and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12" name="Oval 11">
            <a:extLst>
              <a:ext uri="{C183D7F6-B498-43B3-948B-1728B52AA6E4}">
                <adec:decorative xmlns:adec="http://schemas.microsoft.com/office/drawing/2017/decorative" val="1"/>
              </a:ext>
            </a:extLst>
          </p:cNvPr>
          <p:cNvSpPr/>
          <p:nvPr/>
        </p:nvSpPr>
        <p:spPr>
          <a:xfrm>
            <a:off x="2428874" y="1043929"/>
            <a:ext cx="1114425" cy="152781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Opportunities to Learn Practice Response Format chart highlighting Verbal, Individual and Above Average Time">
            <a:extLst>
              <a:ext uri="{FF2B5EF4-FFF2-40B4-BE49-F238E27FC236}">
                <a16:creationId xmlns:a16="http://schemas.microsoft.com/office/drawing/2014/main" id="{96786969-DF36-4C06-BC27-07D09012439C}"/>
              </a:ext>
            </a:extLst>
          </p:cNvPr>
          <p:cNvPicPr>
            <a:picLocks noChangeAspect="1"/>
          </p:cNvPicPr>
          <p:nvPr/>
        </p:nvPicPr>
        <p:blipFill>
          <a:blip r:embed="rId3"/>
          <a:stretch>
            <a:fillRect/>
          </a:stretch>
        </p:blipFill>
        <p:spPr>
          <a:xfrm>
            <a:off x="2024634" y="4342257"/>
            <a:ext cx="3467100" cy="1885950"/>
          </a:xfrm>
          <a:prstGeom prst="rect">
            <a:avLst/>
          </a:prstGeom>
        </p:spPr>
      </p:pic>
      <p:sp>
        <p:nvSpPr>
          <p:cNvPr id="3" name="Title 2" hidden="1">
            <a:extLst>
              <a:ext uri="{FF2B5EF4-FFF2-40B4-BE49-F238E27FC236}">
                <a16:creationId xmlns:a16="http://schemas.microsoft.com/office/drawing/2014/main" id="{BDF7D1A1-73D4-4393-BA86-67BE9123BC5F}"/>
              </a:ext>
            </a:extLst>
          </p:cNvPr>
          <p:cNvSpPr>
            <a:spLocks noGrp="1"/>
          </p:cNvSpPr>
          <p:nvPr>
            <p:ph type="title"/>
          </p:nvPr>
        </p:nvSpPr>
        <p:spPr/>
        <p:txBody>
          <a:bodyPr/>
          <a:lstStyle/>
          <a:p>
            <a:pPr rtl="0" eaLnBrk="1" latinLnBrk="0" hangingPunct="1"/>
            <a:r>
              <a:rPr lang="en-US" sz="2200" b="1"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Opportunities to Learn and Practice</a:t>
            </a:r>
            <a:endParaRPr lang="en-US" dirty="0">
              <a:effectLst/>
            </a:endParaRPr>
          </a:p>
          <a:p>
            <a:endParaRPr lang="en-US" dirty="0"/>
          </a:p>
        </p:txBody>
      </p:sp>
    </p:spTree>
    <p:extLst>
      <p:ext uri="{BB962C8B-B14F-4D97-AF65-F5344CB8AC3E}">
        <p14:creationId xmlns:p14="http://schemas.microsoft.com/office/powerpoint/2010/main" val="288771050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p:nvPr/>
        </p:nvPicPr>
        <p:blipFill rotWithShape="1">
          <a:blip r:embed="rId2" cstate="print">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84745" y="4459298"/>
            <a:ext cx="3241020" cy="1674813"/>
          </a:xfrm>
          <a:prstGeom prst="rect">
            <a:avLst/>
          </a:prstGeom>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Everyone get ready to read the word. (pause) Ann, what word? </a:t>
            </a:r>
            <a:endParaRPr lang="en-US" sz="2000" dirty="0"/>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and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12" name="Oval 11">
            <a:extLst>
              <a:ext uri="{C183D7F6-B498-43B3-948B-1728B52AA6E4}">
                <adec:decorative xmlns:adec="http://schemas.microsoft.com/office/drawing/2017/decorative" val="1"/>
              </a:ext>
            </a:extLst>
          </p:cNvPr>
          <p:cNvSpPr/>
          <p:nvPr/>
        </p:nvSpPr>
        <p:spPr>
          <a:xfrm>
            <a:off x="1457324" y="1043929"/>
            <a:ext cx="1114425" cy="152781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F1F93BD8-FA2C-4C1B-9208-9296184E323D}"/>
              </a:ext>
            </a:extLst>
          </p:cNvPr>
          <p:cNvSpPr>
            <a:spLocks noGrp="1"/>
          </p:cNvSpPr>
          <p:nvPr>
            <p:ph type="title"/>
          </p:nvPr>
        </p:nvSpPr>
        <p:spPr/>
        <p:txBody>
          <a:bodyPr/>
          <a:lstStyle/>
          <a:p>
            <a:pPr rtl="0" eaLnBrk="1" latinLnBrk="0" hangingPunct="1"/>
            <a:r>
              <a:rPr lang="en-US" sz="2200" b="1"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Opportunities to Learn and Practice</a:t>
            </a:r>
            <a:endParaRPr lang="en-US" dirty="0">
              <a:effectLst/>
            </a:endParaRPr>
          </a:p>
          <a:p>
            <a:endParaRPr lang="en-US" dirty="0"/>
          </a:p>
        </p:txBody>
      </p:sp>
    </p:spTree>
    <p:extLst>
      <p:ext uri="{BB962C8B-B14F-4D97-AF65-F5344CB8AC3E}">
        <p14:creationId xmlns:p14="http://schemas.microsoft.com/office/powerpoint/2010/main" val="1351602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28807" y="3177953"/>
            <a:ext cx="1667476" cy="812366"/>
          </a:xfrm>
          <a:prstGeom prst="rect">
            <a:avLst/>
          </a:prstGeom>
          <a:solidFill>
            <a:srgbClr val="D3A01F">
              <a:lumMod val="50000"/>
            </a:srgbClr>
          </a:solidFill>
        </p:spPr>
        <p:txBody>
          <a:bodyPr wrap="squar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Planned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Examples</a:t>
            </a:r>
          </a:p>
        </p:txBody>
      </p:sp>
      <p:sp>
        <p:nvSpPr>
          <p:cNvPr id="26" name="TextBox 25"/>
          <p:cNvSpPr txBox="1"/>
          <p:nvPr/>
        </p:nvSpPr>
        <p:spPr>
          <a:xfrm>
            <a:off x="1526725" y="2325503"/>
            <a:ext cx="1667476" cy="852449"/>
          </a:xfrm>
          <a:prstGeom prst="rect">
            <a:avLst/>
          </a:prstGeom>
          <a:solidFill>
            <a:srgbClr val="D3A01F">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Clear Explanation</a:t>
            </a:r>
          </a:p>
        </p:txBody>
      </p:sp>
      <p:sp>
        <p:nvSpPr>
          <p:cNvPr id="27" name="TextBox 26"/>
          <p:cNvSpPr txBox="1"/>
          <p:nvPr/>
        </p:nvSpPr>
        <p:spPr>
          <a:xfrm>
            <a:off x="3320281" y="3115302"/>
            <a:ext cx="1667476" cy="875017"/>
          </a:xfrm>
          <a:prstGeom prst="rect">
            <a:avLst/>
          </a:prstGeom>
          <a:solidFill>
            <a:srgbClr val="EA6B0C">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Independent Practice</a:t>
            </a:r>
          </a:p>
        </p:txBody>
      </p:sp>
      <p:sp>
        <p:nvSpPr>
          <p:cNvPr id="28" name="TextBox 27"/>
          <p:cNvSpPr txBox="1"/>
          <p:nvPr/>
        </p:nvSpPr>
        <p:spPr>
          <a:xfrm>
            <a:off x="3320281" y="2325503"/>
            <a:ext cx="1667476" cy="789797"/>
          </a:xfrm>
          <a:prstGeom prst="rect">
            <a:avLst/>
          </a:prstGeom>
          <a:solidFill>
            <a:srgbClr val="8B4007"/>
          </a:solidFill>
        </p:spPr>
        <p:txBody>
          <a:bodyPr wrap="square" rtlCol="0" anchor="ctr">
            <a:noAutofit/>
          </a:bodyPr>
          <a:lstStyle/>
          <a:p>
            <a:pPr algn="ctr"/>
            <a:r>
              <a:rPr lang="en-US" sz="2000" dirty="0">
                <a:solidFill>
                  <a:srgbClr val="FFFFFF"/>
                </a:solidFill>
                <a:latin typeface="Tw Cen MT" panose="020B0602020104020603"/>
              </a:rPr>
              <a:t>Guided </a:t>
            </a:r>
          </a:p>
          <a:p>
            <a:pPr algn="ctr"/>
            <a:r>
              <a:rPr lang="en-US" sz="2000" dirty="0">
                <a:solidFill>
                  <a:srgbClr val="FFFFFF"/>
                </a:solidFill>
                <a:latin typeface="Tw Cen MT" panose="020B0602020104020603"/>
              </a:rPr>
              <a:t>Practice</a:t>
            </a:r>
          </a:p>
        </p:txBody>
      </p:sp>
      <p:sp>
        <p:nvSpPr>
          <p:cNvPr id="29" name="TextBox 28"/>
          <p:cNvSpPr txBox="1"/>
          <p:nvPr/>
        </p:nvSpPr>
        <p:spPr>
          <a:xfrm>
            <a:off x="1528806" y="1863840"/>
            <a:ext cx="1667476" cy="461665"/>
          </a:xfrm>
          <a:prstGeom prst="rect">
            <a:avLst/>
          </a:prstGeom>
          <a:solidFill>
            <a:srgbClr val="D3A01F">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Modeling</a:t>
            </a:r>
          </a:p>
        </p:txBody>
      </p:sp>
      <p:sp>
        <p:nvSpPr>
          <p:cNvPr id="30" name="TextBox 29"/>
          <p:cNvSpPr txBox="1"/>
          <p:nvPr/>
        </p:nvSpPr>
        <p:spPr>
          <a:xfrm>
            <a:off x="3320281" y="1863839"/>
            <a:ext cx="1667476" cy="461665"/>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31" name="TextBox 30"/>
          <p:cNvSpPr txBox="1"/>
          <p:nvPr/>
        </p:nvSpPr>
        <p:spPr>
          <a:xfrm>
            <a:off x="1936284" y="1369055"/>
            <a:ext cx="852520" cy="461665"/>
          </a:xfrm>
          <a:prstGeom prst="rect">
            <a:avLst/>
          </a:prstGeom>
          <a:noFill/>
        </p:spPr>
        <p:txBody>
          <a:bodyPr wrap="square" rtlCol="0">
            <a:spAutoFit/>
          </a:bodyPr>
          <a:lstStyle/>
          <a:p>
            <a:r>
              <a:rPr lang="en-US" sz="2400" dirty="0">
                <a:solidFill>
                  <a:srgbClr val="FFC000"/>
                </a:solidFill>
                <a:latin typeface="Tw Cen MT" panose="020B0602020104020603"/>
              </a:rPr>
              <a:t>I Do</a:t>
            </a:r>
          </a:p>
        </p:txBody>
      </p:sp>
      <p:sp>
        <p:nvSpPr>
          <p:cNvPr id="32" name="TextBox 31"/>
          <p:cNvSpPr txBox="1"/>
          <p:nvPr/>
        </p:nvSpPr>
        <p:spPr>
          <a:xfrm>
            <a:off x="5053549" y="2514793"/>
            <a:ext cx="1667476" cy="461665"/>
          </a:xfrm>
          <a:prstGeom prst="rect">
            <a:avLst/>
          </a:prstGeom>
          <a:noFill/>
        </p:spPr>
        <p:txBody>
          <a:bodyPr wrap="square" rtlCol="0">
            <a:spAutoFit/>
          </a:bodyPr>
          <a:lstStyle/>
          <a:p>
            <a:r>
              <a:rPr lang="en-US" sz="2400" dirty="0">
                <a:solidFill>
                  <a:srgbClr val="FFC000"/>
                </a:solidFill>
                <a:latin typeface="Tw Cen MT" panose="020B0602020104020603"/>
              </a:rPr>
              <a:t>We Do</a:t>
            </a:r>
          </a:p>
        </p:txBody>
      </p:sp>
      <p:sp>
        <p:nvSpPr>
          <p:cNvPr id="33" name="TextBox 32"/>
          <p:cNvSpPr txBox="1"/>
          <p:nvPr/>
        </p:nvSpPr>
        <p:spPr>
          <a:xfrm>
            <a:off x="5053549" y="3347202"/>
            <a:ext cx="1455045" cy="461665"/>
          </a:xfrm>
          <a:prstGeom prst="rect">
            <a:avLst/>
          </a:prstGeom>
          <a:noFill/>
        </p:spPr>
        <p:txBody>
          <a:bodyPr wrap="square" rtlCol="0">
            <a:spAutoFit/>
          </a:bodyPr>
          <a:lstStyle/>
          <a:p>
            <a:r>
              <a:rPr lang="en-US" sz="2400" dirty="0">
                <a:solidFill>
                  <a:srgbClr val="FFC000"/>
                </a:solidFill>
                <a:latin typeface="Tw Cen MT" panose="020B0602020104020603"/>
              </a:rPr>
              <a:t>You Do</a:t>
            </a:r>
          </a:p>
        </p:txBody>
      </p:sp>
      <p:sp>
        <p:nvSpPr>
          <p:cNvPr id="34" name="Rectangle 33"/>
          <p:cNvSpPr/>
          <p:nvPr/>
        </p:nvSpPr>
        <p:spPr>
          <a:xfrm>
            <a:off x="1528806" y="4167518"/>
            <a:ext cx="3458951" cy="437680"/>
          </a:xfrm>
          <a:prstGeom prst="rect">
            <a:avLst/>
          </a:prstGeom>
          <a:solidFill>
            <a:srgbClr val="E4E5E6">
              <a:lumMod val="50000"/>
            </a:srgbClr>
          </a:solid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Tw Cen MT" panose="020B0602020104020603"/>
              </a:rPr>
              <a:t>Supporting Practices</a:t>
            </a:r>
            <a:endParaRPr kumimoji="0" lang="en-US" sz="1800" b="0" i="0" u="none" strike="noStrike" kern="0" cap="none" spc="0" normalizeH="0" baseline="0" noProof="0" dirty="0">
              <a:ln>
                <a:noFill/>
              </a:ln>
              <a:solidFill>
                <a:srgbClr val="000000"/>
              </a:solidFill>
              <a:effectLst/>
              <a:uLnTx/>
              <a:uFillTx/>
              <a:latin typeface="Tw Cen MT" panose="020B0602020104020603"/>
            </a:endParaRPr>
          </a:p>
        </p:txBody>
      </p:sp>
      <p:sp>
        <p:nvSpPr>
          <p:cNvPr id="35" name="Rectangle 34"/>
          <p:cNvSpPr/>
          <p:nvPr/>
        </p:nvSpPr>
        <p:spPr>
          <a:xfrm>
            <a:off x="1528806" y="4508807"/>
            <a:ext cx="3458951" cy="1085957"/>
          </a:xfrm>
          <a:prstGeom prst="rect">
            <a:avLst/>
          </a:prstGeom>
          <a:solidFill>
            <a:srgbClr val="E4E5E6">
              <a:lumMod val="25000"/>
            </a:srgbClr>
          </a:solidFill>
        </p:spPr>
        <p:txBody>
          <a:bodyPr wrap="square">
            <a:no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Asking the right questions </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Eliciting frequent responses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Providing immediate specific feedback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Maintaining a brisk pace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94071784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p:nvPr/>
        </p:nvPicPr>
        <p:blipFill rotWithShape="1">
          <a:blip r:embed="rId3" cstate="print">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Everyone get ready to read the word. (pause) Sam, what word? </a:t>
            </a:r>
            <a:endParaRPr lang="en-US" sz="2000" dirty="0"/>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and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12" name="Oval 11">
            <a:extLst>
              <a:ext uri="{C183D7F6-B498-43B3-948B-1728B52AA6E4}">
                <adec:decorative xmlns:adec="http://schemas.microsoft.com/office/drawing/2017/decorative" val="1"/>
              </a:ext>
            </a:extLst>
          </p:cNvPr>
          <p:cNvSpPr/>
          <p:nvPr/>
        </p:nvSpPr>
        <p:spPr>
          <a:xfrm>
            <a:off x="3978661" y="1108227"/>
            <a:ext cx="1114425" cy="152781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Opportunities to Learn and Practice Response Format chart highlighting Verbal, Individual; and Above average time">
            <a:extLst>
              <a:ext uri="{FF2B5EF4-FFF2-40B4-BE49-F238E27FC236}">
                <a16:creationId xmlns:a16="http://schemas.microsoft.com/office/drawing/2014/main" id="{733793F8-21ED-4AC2-95C3-3E200F772FEE}"/>
              </a:ext>
            </a:extLst>
          </p:cNvPr>
          <p:cNvPicPr>
            <a:picLocks noChangeAspect="1"/>
          </p:cNvPicPr>
          <p:nvPr/>
        </p:nvPicPr>
        <p:blipFill>
          <a:blip r:embed="rId4"/>
          <a:stretch>
            <a:fillRect/>
          </a:stretch>
        </p:blipFill>
        <p:spPr>
          <a:xfrm>
            <a:off x="2037778" y="4306443"/>
            <a:ext cx="3495675" cy="1847850"/>
          </a:xfrm>
          <a:prstGeom prst="rect">
            <a:avLst/>
          </a:prstGeom>
        </p:spPr>
      </p:pic>
      <p:sp>
        <p:nvSpPr>
          <p:cNvPr id="3" name="Title 2" hidden="1">
            <a:extLst>
              <a:ext uri="{FF2B5EF4-FFF2-40B4-BE49-F238E27FC236}">
                <a16:creationId xmlns:a16="http://schemas.microsoft.com/office/drawing/2014/main" id="{C6237665-D6A3-491F-A0DB-F78FA6F6A885}"/>
              </a:ext>
            </a:extLst>
          </p:cNvPr>
          <p:cNvSpPr>
            <a:spLocks noGrp="1"/>
          </p:cNvSpPr>
          <p:nvPr>
            <p:ph type="title"/>
          </p:nvPr>
        </p:nvSpPr>
        <p:spPr/>
        <p:txBody>
          <a:bodyPr/>
          <a:lstStyle/>
          <a:p>
            <a:pPr rtl="0" eaLnBrk="1" latinLnBrk="0" hangingPunct="1"/>
            <a:r>
              <a:rPr lang="en-US" sz="2200" b="1"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Opportunities to Learn and Practice</a:t>
            </a:r>
            <a:endParaRPr lang="en-US" dirty="0">
              <a:effectLst/>
            </a:endParaRPr>
          </a:p>
          <a:p>
            <a:endParaRPr lang="en-US" dirty="0"/>
          </a:p>
        </p:txBody>
      </p:sp>
    </p:spTree>
    <p:extLst>
      <p:ext uri="{BB962C8B-B14F-4D97-AF65-F5344CB8AC3E}">
        <p14:creationId xmlns:p14="http://schemas.microsoft.com/office/powerpoint/2010/main" val="273367937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p:nvPr/>
        </p:nvPicPr>
        <p:blipFill rotWithShape="1">
          <a:blip r:embed="rId2" cstate="print">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Everyone write the letters for these sounds. /</a:t>
            </a:r>
            <a:r>
              <a:rPr lang="en-US" sz="2000" dirty="0" err="1">
                <a:solidFill>
                  <a:schemeClr val="bg1"/>
                </a:solidFill>
              </a:rPr>
              <a:t>fff</a:t>
            </a:r>
            <a:r>
              <a:rPr lang="en-US" sz="2000" dirty="0">
                <a:solidFill>
                  <a:schemeClr val="bg1"/>
                </a:solidFill>
              </a:rPr>
              <a:t>/, /iii/, /</a:t>
            </a:r>
            <a:r>
              <a:rPr lang="en-US" sz="2000" dirty="0" err="1">
                <a:solidFill>
                  <a:schemeClr val="bg1"/>
                </a:solidFill>
              </a:rPr>
              <a:t>ssshhh</a:t>
            </a:r>
            <a:r>
              <a:rPr lang="en-US" sz="2000" dirty="0">
                <a:solidFill>
                  <a:schemeClr val="bg1"/>
                </a:solidFill>
              </a:rPr>
              <a:t>/</a:t>
            </a:r>
            <a:endParaRPr lang="en-US" sz="2000" dirty="0"/>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and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pic>
        <p:nvPicPr>
          <p:cNvPr id="2" name="Picture 1" descr="Opportunities to Learn and Practice Response Format - highlighting Written, Group and Below average time">
            <a:extLst>
              <a:ext uri="{FF2B5EF4-FFF2-40B4-BE49-F238E27FC236}">
                <a16:creationId xmlns:a16="http://schemas.microsoft.com/office/drawing/2014/main" id="{C629FF02-9F26-47AF-AAC8-AEEFFFFDBAD0}"/>
              </a:ext>
            </a:extLst>
          </p:cNvPr>
          <p:cNvPicPr>
            <a:picLocks noChangeAspect="1"/>
          </p:cNvPicPr>
          <p:nvPr/>
        </p:nvPicPr>
        <p:blipFill>
          <a:blip r:embed="rId3"/>
          <a:stretch>
            <a:fillRect/>
          </a:stretch>
        </p:blipFill>
        <p:spPr>
          <a:xfrm>
            <a:off x="2151888" y="4356925"/>
            <a:ext cx="3505200" cy="1838325"/>
          </a:xfrm>
          <a:prstGeom prst="rect">
            <a:avLst/>
          </a:prstGeom>
        </p:spPr>
      </p:pic>
      <p:sp>
        <p:nvSpPr>
          <p:cNvPr id="3" name="Title 2" hidden="1">
            <a:extLst>
              <a:ext uri="{FF2B5EF4-FFF2-40B4-BE49-F238E27FC236}">
                <a16:creationId xmlns:a16="http://schemas.microsoft.com/office/drawing/2014/main" id="{96C7E1DB-C85A-41D0-BE2E-B0393E79AE54}"/>
              </a:ext>
            </a:extLst>
          </p:cNvPr>
          <p:cNvSpPr>
            <a:spLocks noGrp="1"/>
          </p:cNvSpPr>
          <p:nvPr>
            <p:ph type="title"/>
          </p:nvPr>
        </p:nvSpPr>
        <p:spPr/>
        <p:txBody>
          <a:bodyPr/>
          <a:lstStyle/>
          <a:p>
            <a:pPr rtl="0" eaLnBrk="1" latinLnBrk="0" hangingPunct="1"/>
            <a:r>
              <a:rPr lang="en-US" sz="2200" b="1"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Opportunities to Learn and Practice</a:t>
            </a:r>
            <a:endParaRPr lang="en-US" dirty="0">
              <a:effectLst/>
            </a:endParaRPr>
          </a:p>
          <a:p>
            <a:endParaRPr lang="en-US" dirty="0"/>
          </a:p>
        </p:txBody>
      </p:sp>
    </p:spTree>
    <p:extLst>
      <p:ext uri="{BB962C8B-B14F-4D97-AF65-F5344CB8AC3E}">
        <p14:creationId xmlns:p14="http://schemas.microsoft.com/office/powerpoint/2010/main" val="191239831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14300" y="23008"/>
            <a:ext cx="8686800" cy="125730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and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7" name="Rectangle 6"/>
          <p:cNvSpPr/>
          <p:nvPr/>
        </p:nvSpPr>
        <p:spPr>
          <a:xfrm>
            <a:off x="521359" y="2162193"/>
            <a:ext cx="5579403" cy="1295382"/>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buClr>
                <a:schemeClr val="accent3">
                  <a:lumMod val="60000"/>
                  <a:lumOff val="40000"/>
                </a:schemeClr>
              </a:buClr>
              <a:buSzPct val="150000"/>
            </a:pPr>
            <a:r>
              <a:rPr lang="en-US" sz="2400" dirty="0">
                <a:solidFill>
                  <a:schemeClr val="bg1"/>
                </a:solidFill>
              </a:rPr>
              <a:t>Count the # of opportunities to respond per student per minute</a:t>
            </a:r>
          </a:p>
        </p:txBody>
      </p:sp>
      <p:sp>
        <p:nvSpPr>
          <p:cNvPr id="2" name="Title 1" hidden="1">
            <a:extLst>
              <a:ext uri="{FF2B5EF4-FFF2-40B4-BE49-F238E27FC236}">
                <a16:creationId xmlns:a16="http://schemas.microsoft.com/office/drawing/2014/main" id="{73BA907A-E1CD-4171-A056-AC328E5E8C28}"/>
              </a:ext>
            </a:extLst>
          </p:cNvPr>
          <p:cNvSpPr>
            <a:spLocks noGrp="1"/>
          </p:cNvSpPr>
          <p:nvPr>
            <p:ph type="title"/>
          </p:nvPr>
        </p:nvSpPr>
        <p:spPr/>
        <p:txBody>
          <a:bodyPr>
            <a:normAutofit fontScale="90000"/>
          </a:bodyPr>
          <a:lstStyle/>
          <a:p>
            <a:pPr rtl="0" eaLnBrk="1" latinLnBrk="0" hangingPunct="1"/>
            <a:r>
              <a:rPr lang="en-US" sz="2400" kern="1200" dirty="0">
                <a:solidFill>
                  <a:srgbClr val="FFFFFF"/>
                </a:solidFill>
                <a:effectLst/>
                <a:latin typeface="Verdana" panose="020B0604030504040204" pitchFamily="34" charset="0"/>
                <a:ea typeface="+mn-ea"/>
                <a:cs typeface="+mn-cs"/>
              </a:rPr>
              <a:t>Count the # of opportunities to respond per student per minute</a:t>
            </a:r>
            <a:endParaRPr lang="en-US" dirty="0">
              <a:effectLst/>
            </a:endParaRPr>
          </a:p>
          <a:p>
            <a:endParaRPr lang="en-US" dirty="0"/>
          </a:p>
        </p:txBody>
      </p:sp>
    </p:spTree>
    <p:extLst>
      <p:ext uri="{BB962C8B-B14F-4D97-AF65-F5344CB8AC3E}">
        <p14:creationId xmlns:p14="http://schemas.microsoft.com/office/powerpoint/2010/main" val="18656217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t>Eliciting Frequent Reponses</a:t>
            </a:r>
          </a:p>
        </p:txBody>
      </p:sp>
      <p:sp>
        <p:nvSpPr>
          <p:cNvPr id="7" name="Content Placeholder 2"/>
          <p:cNvSpPr>
            <a:spLocks noGrp="1"/>
          </p:cNvSpPr>
          <p:nvPr>
            <p:ph idx="1"/>
          </p:nvPr>
        </p:nvSpPr>
        <p:spPr>
          <a:xfrm>
            <a:off x="1591606" y="1057275"/>
            <a:ext cx="3337473" cy="4800600"/>
          </a:xfrm>
          <a:solidFill>
            <a:srgbClr val="F7F8E2"/>
          </a:solidFill>
          <a:ln w="38100" cmpd="sng">
            <a:solidFill>
              <a:schemeClr val="tx1"/>
            </a:solidFill>
          </a:ln>
        </p:spPr>
        <p:txBody>
          <a:bodyPr/>
          <a:lstStyle/>
          <a:p>
            <a:pPr marL="2103120" lvl="8" indent="0">
              <a:buNone/>
            </a:pPr>
            <a:endParaRPr lang="en-US" dirty="0"/>
          </a:p>
        </p:txBody>
      </p:sp>
      <p:sp>
        <p:nvSpPr>
          <p:cNvPr id="8" name="TextBox 7"/>
          <p:cNvSpPr txBox="1"/>
          <p:nvPr/>
        </p:nvSpPr>
        <p:spPr>
          <a:xfrm>
            <a:off x="1695044" y="2672239"/>
            <a:ext cx="1223588" cy="923330"/>
          </a:xfrm>
          <a:prstGeom prst="rect">
            <a:avLst/>
          </a:prstGeom>
          <a:noFill/>
        </p:spPr>
        <p:txBody>
          <a:bodyPr wrap="square" rtlCol="0">
            <a:spAutoFit/>
          </a:bodyPr>
          <a:lstStyle/>
          <a:p>
            <a:r>
              <a:rPr lang="en-US" sz="5400" dirty="0">
                <a:latin typeface="Arial"/>
                <a:cs typeface="Arial"/>
              </a:rPr>
              <a:t>p</a:t>
            </a:r>
          </a:p>
        </p:txBody>
      </p:sp>
      <p:sp>
        <p:nvSpPr>
          <p:cNvPr id="9" name="TextBox 8"/>
          <p:cNvSpPr txBox="1"/>
          <p:nvPr/>
        </p:nvSpPr>
        <p:spPr>
          <a:xfrm>
            <a:off x="1742061" y="4686803"/>
            <a:ext cx="1223588" cy="923330"/>
          </a:xfrm>
          <a:prstGeom prst="rect">
            <a:avLst/>
          </a:prstGeom>
          <a:noFill/>
        </p:spPr>
        <p:txBody>
          <a:bodyPr wrap="square" rtlCol="0">
            <a:spAutoFit/>
          </a:bodyPr>
          <a:lstStyle/>
          <a:p>
            <a:r>
              <a:rPr lang="en-US" sz="5400" u="sng" dirty="0" err="1">
                <a:latin typeface="Arial"/>
                <a:cs typeface="Arial"/>
              </a:rPr>
              <a:t>sh</a:t>
            </a:r>
            <a:endParaRPr lang="en-US" sz="5400" u="sng" dirty="0">
              <a:latin typeface="Arial"/>
              <a:cs typeface="Arial"/>
            </a:endParaRPr>
          </a:p>
        </p:txBody>
      </p:sp>
      <p:sp>
        <p:nvSpPr>
          <p:cNvPr id="10" name="TextBox 9"/>
          <p:cNvSpPr txBox="1"/>
          <p:nvPr/>
        </p:nvSpPr>
        <p:spPr>
          <a:xfrm>
            <a:off x="1800688" y="1057275"/>
            <a:ext cx="1223588" cy="923330"/>
          </a:xfrm>
          <a:prstGeom prst="rect">
            <a:avLst/>
          </a:prstGeom>
          <a:noFill/>
        </p:spPr>
        <p:txBody>
          <a:bodyPr wrap="square" rtlCol="0">
            <a:spAutoFit/>
          </a:bodyPr>
          <a:lstStyle/>
          <a:p>
            <a:r>
              <a:rPr lang="en-US" sz="5400" dirty="0">
                <a:latin typeface="Arial"/>
                <a:cs typeface="Arial"/>
              </a:rPr>
              <a:t>t</a:t>
            </a:r>
          </a:p>
        </p:txBody>
      </p:sp>
      <p:sp>
        <p:nvSpPr>
          <p:cNvPr id="11" name="TextBox 10"/>
          <p:cNvSpPr txBox="1"/>
          <p:nvPr/>
        </p:nvSpPr>
        <p:spPr>
          <a:xfrm>
            <a:off x="2412482" y="3002820"/>
            <a:ext cx="1223588" cy="923330"/>
          </a:xfrm>
          <a:prstGeom prst="rect">
            <a:avLst/>
          </a:prstGeom>
          <a:noFill/>
        </p:spPr>
        <p:txBody>
          <a:bodyPr wrap="square" rtlCol="0">
            <a:spAutoFit/>
          </a:bodyPr>
          <a:lstStyle/>
          <a:p>
            <a:r>
              <a:rPr lang="en-US" sz="5400" dirty="0">
                <a:latin typeface="Arial"/>
                <a:cs typeface="Arial"/>
              </a:rPr>
              <a:t>s</a:t>
            </a:r>
          </a:p>
        </p:txBody>
      </p:sp>
      <p:sp>
        <p:nvSpPr>
          <p:cNvPr id="12" name="TextBox 11"/>
          <p:cNvSpPr txBox="1"/>
          <p:nvPr/>
        </p:nvSpPr>
        <p:spPr>
          <a:xfrm>
            <a:off x="4420722" y="2672239"/>
            <a:ext cx="1223588" cy="1015663"/>
          </a:xfrm>
          <a:prstGeom prst="rect">
            <a:avLst/>
          </a:prstGeom>
          <a:noFill/>
        </p:spPr>
        <p:txBody>
          <a:bodyPr wrap="square" rtlCol="0">
            <a:spAutoFit/>
          </a:bodyPr>
          <a:lstStyle/>
          <a:p>
            <a:r>
              <a:rPr lang="en-US" sz="6000" dirty="0">
                <a:latin typeface="Arial"/>
                <a:cs typeface="Arial"/>
              </a:rPr>
              <a:t>i</a:t>
            </a:r>
          </a:p>
        </p:txBody>
      </p:sp>
      <p:sp>
        <p:nvSpPr>
          <p:cNvPr id="13" name="TextBox 12"/>
          <p:cNvSpPr txBox="1"/>
          <p:nvPr/>
        </p:nvSpPr>
        <p:spPr>
          <a:xfrm>
            <a:off x="3024276" y="874713"/>
            <a:ext cx="1223588" cy="923330"/>
          </a:xfrm>
          <a:prstGeom prst="rect">
            <a:avLst/>
          </a:prstGeom>
          <a:noFill/>
        </p:spPr>
        <p:txBody>
          <a:bodyPr wrap="square" rtlCol="0">
            <a:spAutoFit/>
          </a:bodyPr>
          <a:lstStyle/>
          <a:p>
            <a:r>
              <a:rPr lang="en-US" sz="5400" dirty="0">
                <a:latin typeface="Arial"/>
                <a:cs typeface="Arial"/>
              </a:rPr>
              <a:t>m</a:t>
            </a:r>
          </a:p>
        </p:txBody>
      </p:sp>
      <p:sp>
        <p:nvSpPr>
          <p:cNvPr id="14" name="TextBox 13"/>
          <p:cNvSpPr txBox="1"/>
          <p:nvPr/>
        </p:nvSpPr>
        <p:spPr>
          <a:xfrm>
            <a:off x="2871876" y="1681636"/>
            <a:ext cx="1223588" cy="923330"/>
          </a:xfrm>
          <a:prstGeom prst="rect">
            <a:avLst/>
          </a:prstGeom>
          <a:noFill/>
        </p:spPr>
        <p:txBody>
          <a:bodyPr wrap="square" rtlCol="0">
            <a:spAutoFit/>
          </a:bodyPr>
          <a:lstStyle/>
          <a:p>
            <a:r>
              <a:rPr lang="en-US" sz="5400" dirty="0">
                <a:latin typeface="Arial"/>
                <a:cs typeface="Arial"/>
              </a:rPr>
              <a:t>a</a:t>
            </a:r>
          </a:p>
        </p:txBody>
      </p:sp>
      <p:sp>
        <p:nvSpPr>
          <p:cNvPr id="15" name="TextBox 14"/>
          <p:cNvSpPr txBox="1"/>
          <p:nvPr/>
        </p:nvSpPr>
        <p:spPr>
          <a:xfrm>
            <a:off x="3483670" y="3260207"/>
            <a:ext cx="1223588" cy="923330"/>
          </a:xfrm>
          <a:prstGeom prst="rect">
            <a:avLst/>
          </a:prstGeom>
          <a:noFill/>
        </p:spPr>
        <p:txBody>
          <a:bodyPr wrap="square" rtlCol="0">
            <a:spAutoFit/>
          </a:bodyPr>
          <a:lstStyle/>
          <a:p>
            <a:r>
              <a:rPr lang="en-US" sz="5400" dirty="0">
                <a:latin typeface="Arial"/>
                <a:cs typeface="Arial"/>
              </a:rPr>
              <a:t>o</a:t>
            </a:r>
          </a:p>
        </p:txBody>
      </p:sp>
      <p:sp>
        <p:nvSpPr>
          <p:cNvPr id="16" name="TextBox 15"/>
          <p:cNvSpPr txBox="1"/>
          <p:nvPr/>
        </p:nvSpPr>
        <p:spPr>
          <a:xfrm>
            <a:off x="4110953" y="4811744"/>
            <a:ext cx="1223588" cy="923330"/>
          </a:xfrm>
          <a:prstGeom prst="rect">
            <a:avLst/>
          </a:prstGeom>
          <a:noFill/>
        </p:spPr>
        <p:txBody>
          <a:bodyPr wrap="square" rtlCol="0">
            <a:spAutoFit/>
          </a:bodyPr>
          <a:lstStyle/>
          <a:p>
            <a:r>
              <a:rPr lang="en-US" sz="5400" dirty="0">
                <a:latin typeface="Arial"/>
                <a:cs typeface="Arial"/>
              </a:rPr>
              <a:t>l</a:t>
            </a:r>
          </a:p>
        </p:txBody>
      </p:sp>
      <p:sp>
        <p:nvSpPr>
          <p:cNvPr id="17" name="TextBox 16"/>
          <p:cNvSpPr txBox="1"/>
          <p:nvPr/>
        </p:nvSpPr>
        <p:spPr>
          <a:xfrm>
            <a:off x="2987396" y="4225138"/>
            <a:ext cx="1223588" cy="923330"/>
          </a:xfrm>
          <a:prstGeom prst="rect">
            <a:avLst/>
          </a:prstGeom>
          <a:noFill/>
        </p:spPr>
        <p:txBody>
          <a:bodyPr wrap="square" rtlCol="0">
            <a:spAutoFit/>
          </a:bodyPr>
          <a:lstStyle/>
          <a:p>
            <a:r>
              <a:rPr lang="en-US" sz="5400" dirty="0">
                <a:latin typeface="Arial"/>
                <a:cs typeface="Arial"/>
              </a:rPr>
              <a:t>n</a:t>
            </a:r>
          </a:p>
        </p:txBody>
      </p:sp>
      <p:sp>
        <p:nvSpPr>
          <p:cNvPr id="18" name="TextBox 17"/>
          <p:cNvSpPr txBox="1"/>
          <p:nvPr/>
        </p:nvSpPr>
        <p:spPr>
          <a:xfrm>
            <a:off x="1695044" y="1890376"/>
            <a:ext cx="1223588" cy="923330"/>
          </a:xfrm>
          <a:prstGeom prst="rect">
            <a:avLst/>
          </a:prstGeom>
          <a:noFill/>
        </p:spPr>
        <p:txBody>
          <a:bodyPr wrap="square" rtlCol="0">
            <a:spAutoFit/>
          </a:bodyPr>
          <a:lstStyle/>
          <a:p>
            <a:r>
              <a:rPr lang="en-US" sz="5400" u="sng" dirty="0" err="1">
                <a:latin typeface="Arial"/>
                <a:cs typeface="Arial"/>
              </a:rPr>
              <a:t>ee</a:t>
            </a:r>
            <a:endParaRPr lang="en-US" sz="5400" u="sng" dirty="0">
              <a:latin typeface="Arial"/>
              <a:cs typeface="Arial"/>
            </a:endParaRPr>
          </a:p>
        </p:txBody>
      </p:sp>
      <p:sp>
        <p:nvSpPr>
          <p:cNvPr id="19" name="TextBox 18"/>
          <p:cNvSpPr txBox="1"/>
          <p:nvPr/>
        </p:nvSpPr>
        <p:spPr>
          <a:xfrm>
            <a:off x="1710267" y="3655170"/>
            <a:ext cx="1223588" cy="923330"/>
          </a:xfrm>
          <a:prstGeom prst="rect">
            <a:avLst/>
          </a:prstGeom>
          <a:noFill/>
        </p:spPr>
        <p:txBody>
          <a:bodyPr wrap="square" rtlCol="0">
            <a:spAutoFit/>
          </a:bodyPr>
          <a:lstStyle/>
          <a:p>
            <a:r>
              <a:rPr lang="en-US" sz="5400" u="sng" dirty="0" err="1">
                <a:solidFill>
                  <a:srgbClr val="1F5FA0"/>
                </a:solidFill>
                <a:latin typeface="Arial"/>
                <a:cs typeface="Arial"/>
              </a:rPr>
              <a:t>ar</a:t>
            </a:r>
            <a:endParaRPr lang="en-US" sz="5400" u="sng" dirty="0">
              <a:solidFill>
                <a:srgbClr val="1F5FA0"/>
              </a:solidFill>
              <a:latin typeface="Arial"/>
              <a:cs typeface="Arial"/>
            </a:endParaRPr>
          </a:p>
        </p:txBody>
      </p:sp>
      <p:sp>
        <p:nvSpPr>
          <p:cNvPr id="20" name="TextBox 19"/>
          <p:cNvSpPr txBox="1"/>
          <p:nvPr/>
        </p:nvSpPr>
        <p:spPr>
          <a:xfrm>
            <a:off x="3398533" y="2227145"/>
            <a:ext cx="1223588" cy="923330"/>
          </a:xfrm>
          <a:prstGeom prst="rect">
            <a:avLst/>
          </a:prstGeom>
          <a:noFill/>
        </p:spPr>
        <p:txBody>
          <a:bodyPr wrap="square" rtlCol="0">
            <a:spAutoFit/>
          </a:bodyPr>
          <a:lstStyle/>
          <a:p>
            <a:r>
              <a:rPr lang="en-US" sz="5400" u="sng" dirty="0" err="1">
                <a:solidFill>
                  <a:srgbClr val="1F5FA0"/>
                </a:solidFill>
                <a:latin typeface="Arial"/>
                <a:cs typeface="Arial"/>
              </a:rPr>
              <a:t>oy</a:t>
            </a:r>
            <a:endParaRPr lang="en-US" sz="5400" u="sng" dirty="0">
              <a:solidFill>
                <a:srgbClr val="1F5FA0"/>
              </a:solidFill>
              <a:latin typeface="Arial"/>
              <a:cs typeface="Arial"/>
            </a:endParaRPr>
          </a:p>
        </p:txBody>
      </p:sp>
    </p:spTree>
    <p:extLst>
      <p:ext uri="{BB962C8B-B14F-4D97-AF65-F5344CB8AC3E}">
        <p14:creationId xmlns:p14="http://schemas.microsoft.com/office/powerpoint/2010/main" val="458097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300" y="255259"/>
            <a:ext cx="8915400"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solidFill>
                  <a:srgbClr val="8CCEA2"/>
                </a:solidFill>
              </a:rPr>
              <a:t>Activity 6.5</a:t>
            </a:r>
          </a:p>
          <a:p>
            <a:r>
              <a:rPr lang="en-US" sz="2800" dirty="0">
                <a:solidFill>
                  <a:srgbClr val="8CCEA2"/>
                </a:solidFill>
              </a:rPr>
              <a:t>Evaluate a Lesson </a:t>
            </a: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7892735" y="112781"/>
            <a:ext cx="914400" cy="873998"/>
          </a:xfrm>
          <a:prstGeom prst="rect">
            <a:avLst/>
          </a:prstGeom>
        </p:spPr>
      </p:pic>
      <p:sp>
        <p:nvSpPr>
          <p:cNvPr id="7" name="Content Placeholder 2"/>
          <p:cNvSpPr txBox="1">
            <a:spLocks/>
          </p:cNvSpPr>
          <p:nvPr/>
        </p:nvSpPr>
        <p:spPr>
          <a:xfrm>
            <a:off x="4171951" y="1827155"/>
            <a:ext cx="3686176" cy="255534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Clr>
                <a:schemeClr val="accent1"/>
              </a:buClr>
              <a:buFont typeface="Wingdings" panose="05000000000000000000" pitchFamily="2" charset="2"/>
              <a:buChar char="q"/>
            </a:pPr>
            <a:r>
              <a:rPr lang="en-US" sz="1800"/>
              <a:t>Select most appropriate response format</a:t>
            </a:r>
          </a:p>
          <a:p>
            <a:pPr lvl="1" indent="0">
              <a:lnSpc>
                <a:spcPct val="120000"/>
              </a:lnSpc>
              <a:buClr>
                <a:schemeClr val="accent1"/>
              </a:buClr>
              <a:buFont typeface="Arial" panose="020B0604020202020204" pitchFamily="34" charset="0"/>
              <a:buNone/>
            </a:pPr>
            <a:r>
              <a:rPr lang="en-US" sz="1600"/>
              <a:t>(type of response, number of students, time)</a:t>
            </a:r>
          </a:p>
          <a:p>
            <a:pPr marL="342900" indent="-342900">
              <a:lnSpc>
                <a:spcPct val="120000"/>
              </a:lnSpc>
              <a:buClr>
                <a:schemeClr val="accent1"/>
              </a:buClr>
              <a:buFont typeface="Wingdings" panose="05000000000000000000" pitchFamily="2" charset="2"/>
              <a:buChar char="q"/>
            </a:pPr>
            <a:r>
              <a:rPr lang="en-US" sz="1800"/>
              <a:t>Maximize engagement &amp; opportunities to practice</a:t>
            </a:r>
          </a:p>
          <a:p>
            <a:pPr>
              <a:lnSpc>
                <a:spcPct val="120000"/>
              </a:lnSpc>
              <a:buClr>
                <a:schemeClr val="accent1"/>
              </a:buClr>
            </a:pPr>
            <a:r>
              <a:rPr lang="en-US" sz="1800"/>
              <a:t>    </a:t>
            </a:r>
            <a:r>
              <a:rPr lang="en-US" sz="1600"/>
              <a:t>(# opportunities per minute)</a:t>
            </a:r>
          </a:p>
          <a:p>
            <a:pPr marL="342900" indent="-342900">
              <a:buFont typeface="Arial" charset="0"/>
              <a:buChar char="•"/>
            </a:pPr>
            <a:endParaRPr lang="en-US" dirty="0"/>
          </a:p>
        </p:txBody>
      </p:sp>
      <p:sp>
        <p:nvSpPr>
          <p:cNvPr id="2" name="Title 1" hidden="1">
            <a:extLst>
              <a:ext uri="{FF2B5EF4-FFF2-40B4-BE49-F238E27FC236}">
                <a16:creationId xmlns:a16="http://schemas.microsoft.com/office/drawing/2014/main" id="{5B89D05E-EFDB-491D-B230-94B26610972C}"/>
              </a:ext>
            </a:extLst>
          </p:cNvPr>
          <p:cNvSpPr>
            <a:spLocks noGrp="1"/>
          </p:cNvSpPr>
          <p:nvPr>
            <p:ph type="title"/>
          </p:nvPr>
        </p:nvSpPr>
        <p:spPr/>
        <p:txBody>
          <a:bodyPr>
            <a:normAutofit fontScale="90000"/>
          </a:bodyPr>
          <a:lstStyle/>
          <a:p>
            <a:pPr rtl="0" eaLnBrk="1" latinLnBrk="0" hangingPunct="1"/>
            <a:r>
              <a:rPr lang="en-US" sz="2800" kern="1200" dirty="0">
                <a:solidFill>
                  <a:srgbClr val="8CCEA2"/>
                </a:solidFill>
                <a:effectLst/>
                <a:latin typeface="Verdana" panose="020B0604030504040204" pitchFamily="34" charset="0"/>
                <a:ea typeface="+mn-ea"/>
                <a:cs typeface="+mn-cs"/>
              </a:rPr>
              <a:t>Activity 6.5</a:t>
            </a:r>
            <a:endParaRPr lang="en-US" dirty="0">
              <a:effectLst/>
            </a:endParaRPr>
          </a:p>
          <a:p>
            <a:r>
              <a:rPr lang="en-US" sz="2800" kern="1200" dirty="0">
                <a:solidFill>
                  <a:srgbClr val="8CCEA2"/>
                </a:solidFill>
                <a:effectLst/>
                <a:latin typeface="Verdana" panose="020B0604030504040204" pitchFamily="34" charset="0"/>
                <a:ea typeface="+mn-ea"/>
                <a:cs typeface="+mn-cs"/>
              </a:rPr>
              <a:t>Evaluate a Lesson</a:t>
            </a:r>
            <a:endParaRPr lang="en-US" dirty="0"/>
          </a:p>
        </p:txBody>
      </p:sp>
      <p:sp>
        <p:nvSpPr>
          <p:cNvPr id="9" name="TextBox 8">
            <a:extLst>
              <a:ext uri="{FF2B5EF4-FFF2-40B4-BE49-F238E27FC236}">
                <a16:creationId xmlns:a16="http://schemas.microsoft.com/office/drawing/2014/main" id="{5E534A76-B4CE-49EC-B808-A228CB5D98C6}"/>
              </a:ext>
            </a:extLst>
          </p:cNvPr>
          <p:cNvSpPr txBox="1"/>
          <p:nvPr/>
        </p:nvSpPr>
        <p:spPr>
          <a:xfrm>
            <a:off x="169959" y="1265462"/>
            <a:ext cx="4001992" cy="4849005"/>
          </a:xfrm>
          <a:prstGeom prst="rect">
            <a:avLst/>
          </a:prstGeom>
          <a:solidFill>
            <a:schemeClr val="accent4">
              <a:lumMod val="20000"/>
              <a:lumOff val="80000"/>
            </a:schemeClr>
          </a:solid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Reading Decodable Text</a:t>
            </a:r>
            <a:endParaRPr lang="en-US" sz="1200" dirty="0">
              <a:latin typeface="Times New Roman" panose="02020603050405020304" pitchFamily="18" charset="0"/>
              <a:cs typeface="Times New Roman" panose="02020603050405020304" pitchFamily="18" charset="0"/>
            </a:endParaRPr>
          </a:p>
          <a:p>
            <a:pPr algn="ctr"/>
            <a:r>
              <a:rPr lang="en-US" sz="1200" dirty="0">
                <a:latin typeface="Times New Roman" panose="02020603050405020304" pitchFamily="18" charset="0"/>
                <a:cs typeface="Times New Roman" panose="02020603050405020304" pitchFamily="18" charset="0"/>
              </a:rPr>
              <a:t>(Page 1) “My cat!” said Jan. “I can pat it!”</a:t>
            </a:r>
          </a:p>
          <a:p>
            <a:pPr algn="ctr"/>
            <a:endParaRPr lang="en-US" sz="1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Say: </a:t>
            </a:r>
            <a:r>
              <a:rPr lang="en-US" sz="1200" b="1" i="1" dirty="0">
                <a:latin typeface="Times New Roman" panose="02020603050405020304" pitchFamily="18" charset="0"/>
                <a:cs typeface="Times New Roman" panose="02020603050405020304" pitchFamily="18" charset="0"/>
              </a:rPr>
              <a:t>We are going to read this story together. We’ve done this before, so you know what to do.</a:t>
            </a:r>
          </a:p>
          <a:p>
            <a:r>
              <a:rPr lang="en-US" sz="1200" b="1" u="sng" dirty="0">
                <a:latin typeface="Times New Roman" panose="02020603050405020304" pitchFamily="18" charset="0"/>
                <a:cs typeface="Times New Roman" panose="02020603050405020304" pitchFamily="18" charset="0"/>
              </a:rPr>
              <a:t>Group practice</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Say: </a:t>
            </a:r>
            <a:r>
              <a:rPr lang="en-US" sz="1200" b="1" i="1" dirty="0">
                <a:latin typeface="Times New Roman" panose="02020603050405020304" pitchFamily="18" charset="0"/>
                <a:cs typeface="Times New Roman" panose="02020603050405020304" pitchFamily="18" charset="0"/>
              </a:rPr>
              <a:t>Touch under the first word. </a:t>
            </a:r>
            <a:r>
              <a:rPr lang="en-US" sz="1200" dirty="0">
                <a:latin typeface="Times New Roman" panose="02020603050405020304" pitchFamily="18" charset="0"/>
                <a:cs typeface="Times New Roman" panose="02020603050405020304" pitchFamily="18" charset="0"/>
              </a:rPr>
              <a:t>Students touch under </a:t>
            </a:r>
            <a:r>
              <a:rPr lang="en-US" sz="1200" i="1" dirty="0">
                <a:latin typeface="Times New Roman" panose="02020603050405020304" pitchFamily="18" charset="0"/>
                <a:cs typeface="Times New Roman" panose="02020603050405020304" pitchFamily="18" charset="0"/>
              </a:rPr>
              <a:t>My.</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Say: </a:t>
            </a:r>
            <a:r>
              <a:rPr lang="en-US" sz="1200" b="1" i="1" dirty="0">
                <a:latin typeface="Times New Roman" panose="02020603050405020304" pitchFamily="18" charset="0"/>
                <a:cs typeface="Times New Roman" panose="02020603050405020304" pitchFamily="18" charset="0"/>
              </a:rPr>
              <a:t>Think </a:t>
            </a:r>
            <a:r>
              <a:rPr lang="en-US" sz="1200" dirty="0">
                <a:latin typeface="Times New Roman" panose="02020603050405020304" pitchFamily="18" charset="0"/>
                <a:cs typeface="Times New Roman" panose="02020603050405020304" pitchFamily="18" charset="0"/>
              </a:rPr>
              <a:t>(pause 3 seconds)</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Say: </a:t>
            </a:r>
            <a:r>
              <a:rPr lang="en-US" sz="1200" b="1" i="1" dirty="0">
                <a:latin typeface="Times New Roman" panose="02020603050405020304" pitchFamily="18" charset="0"/>
                <a:cs typeface="Times New Roman" panose="02020603050405020304" pitchFamily="18" charset="0"/>
              </a:rPr>
              <a:t>Word? </a:t>
            </a:r>
            <a:r>
              <a:rPr lang="en-US" sz="1200" dirty="0">
                <a:latin typeface="Times New Roman" panose="02020603050405020304" pitchFamily="18" charset="0"/>
                <a:cs typeface="Times New Roman" panose="02020603050405020304" pitchFamily="18" charset="0"/>
              </a:rPr>
              <a:t>And immediately tap. Students say </a:t>
            </a:r>
            <a:r>
              <a:rPr lang="en-US" sz="1200" i="1" dirty="0">
                <a:latin typeface="Times New Roman" panose="02020603050405020304" pitchFamily="18" charset="0"/>
                <a:cs typeface="Times New Roman" panose="02020603050405020304" pitchFamily="18" charset="0"/>
              </a:rPr>
              <a:t>My</a:t>
            </a:r>
            <a:r>
              <a:rPr lang="en-US" sz="12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After students respond, say: </a:t>
            </a:r>
            <a:r>
              <a:rPr lang="en-US" sz="1200" b="1" i="1" dirty="0">
                <a:latin typeface="Times New Roman" panose="02020603050405020304" pitchFamily="18" charset="0"/>
                <a:cs typeface="Times New Roman" panose="02020603050405020304" pitchFamily="18" charset="0"/>
              </a:rPr>
              <a:t>Next Word. </a:t>
            </a:r>
            <a:r>
              <a:rPr lang="en-US" sz="1200" dirty="0">
                <a:latin typeface="Times New Roman" panose="02020603050405020304" pitchFamily="18" charset="0"/>
                <a:cs typeface="Times New Roman" panose="02020603050405020304" pitchFamily="18" charset="0"/>
              </a:rPr>
              <a:t>Students touch under </a:t>
            </a:r>
            <a:r>
              <a:rPr lang="en-US" sz="1200" i="1" dirty="0">
                <a:latin typeface="Times New Roman" panose="02020603050405020304" pitchFamily="18" charset="0"/>
                <a:cs typeface="Times New Roman" panose="02020603050405020304" pitchFamily="18" charset="0"/>
              </a:rPr>
              <a:t>cat.</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Say: </a:t>
            </a:r>
            <a:r>
              <a:rPr lang="en-US" sz="1200" b="1" i="1" dirty="0">
                <a:latin typeface="Times New Roman" panose="02020603050405020304" pitchFamily="18" charset="0"/>
                <a:cs typeface="Times New Roman" panose="02020603050405020304" pitchFamily="18" charset="0"/>
              </a:rPr>
              <a:t>Think </a:t>
            </a:r>
            <a:r>
              <a:rPr lang="en-US" sz="1200" dirty="0">
                <a:latin typeface="Times New Roman" panose="02020603050405020304" pitchFamily="18" charset="0"/>
                <a:cs typeface="Times New Roman" panose="02020603050405020304" pitchFamily="18" charset="0"/>
              </a:rPr>
              <a:t>(pause 3 seconds).</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Say: </a:t>
            </a:r>
            <a:r>
              <a:rPr lang="en-US" sz="1200" b="1" i="1" dirty="0">
                <a:latin typeface="Times New Roman" panose="02020603050405020304" pitchFamily="18" charset="0"/>
                <a:cs typeface="Times New Roman" panose="02020603050405020304" pitchFamily="18" charset="0"/>
              </a:rPr>
              <a:t>Word? </a:t>
            </a:r>
            <a:r>
              <a:rPr lang="en-US" sz="1200" dirty="0">
                <a:latin typeface="Times New Roman" panose="02020603050405020304" pitchFamily="18" charset="0"/>
                <a:cs typeface="Times New Roman" panose="02020603050405020304" pitchFamily="18" charset="0"/>
              </a:rPr>
              <a:t>And immediately tap. Students say </a:t>
            </a:r>
            <a:r>
              <a:rPr lang="en-US" sz="1200" i="1" dirty="0">
                <a:latin typeface="Times New Roman" panose="02020603050405020304" pitchFamily="18" charset="0"/>
                <a:cs typeface="Times New Roman" panose="02020603050405020304" pitchFamily="18" charset="0"/>
              </a:rPr>
              <a:t>cat</a:t>
            </a:r>
            <a:r>
              <a:rPr lang="en-US" sz="12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Repeat the same procedure for each word in the sentence.</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When the students have read a sentence correctly, the teacher reads the sentence naturally to the students. Repeat the same procedure for each sentence.</a:t>
            </a:r>
          </a:p>
          <a:p>
            <a:r>
              <a:rPr lang="en-US" sz="1200" b="1" u="sng" dirty="0">
                <a:latin typeface="Times New Roman" panose="02020603050405020304" pitchFamily="18" charset="0"/>
                <a:cs typeface="Times New Roman" panose="02020603050405020304" pitchFamily="18" charset="0"/>
              </a:rPr>
              <a:t>Independent practice</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When the group has read the story, call on individual students to read one sentence at a time, while other students read along silently. Call on select students to read in an unpredictable order.</a:t>
            </a:r>
          </a:p>
          <a:p>
            <a:r>
              <a:rPr lang="en-US" sz="1200" b="1" u="sng" dirty="0">
                <a:latin typeface="Times New Roman" panose="02020603050405020304" pitchFamily="18" charset="0"/>
                <a:cs typeface="Times New Roman" panose="02020603050405020304" pitchFamily="18" charset="0"/>
              </a:rPr>
              <a:t>Additional practice</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Partner read – students reread story using the partner reading routine</a:t>
            </a:r>
          </a:p>
        </p:txBody>
      </p:sp>
    </p:spTree>
    <p:extLst>
      <p:ext uri="{BB962C8B-B14F-4D97-AF65-F5344CB8AC3E}">
        <p14:creationId xmlns:p14="http://schemas.microsoft.com/office/powerpoint/2010/main" val="11110017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A080A753-6D52-4FA8-B74D-61CF73165702}"/>
              </a:ext>
            </a:extLst>
          </p:cNvPr>
          <p:cNvSpPr>
            <a:spLocks noGrp="1"/>
          </p:cNvSpPr>
          <p:nvPr>
            <p:ph type="title" idx="4294967295"/>
          </p:nvPr>
        </p:nvSpPr>
        <p:spPr/>
        <p:txBody>
          <a:bodyPr/>
          <a:lstStyle/>
          <a:p>
            <a:pPr rtl="0" eaLnBrk="1" latinLnBrk="0" hangingPunct="1"/>
            <a:r>
              <a:rPr lang="en-US"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Reading Decodable Text</a:t>
            </a:r>
            <a:endParaRPr lang="en-US" dirty="0">
              <a:effectLst/>
            </a:endParaRPr>
          </a:p>
          <a:p>
            <a:endParaRPr lang="en-US" dirty="0"/>
          </a:p>
        </p:txBody>
      </p:sp>
      <p:sp>
        <p:nvSpPr>
          <p:cNvPr id="4" name="TextBox 3">
            <a:extLst>
              <a:ext uri="{FF2B5EF4-FFF2-40B4-BE49-F238E27FC236}">
                <a16:creationId xmlns:a16="http://schemas.microsoft.com/office/drawing/2014/main" id="{E35510B8-5AE9-4833-A4FD-C1E956B89F63}"/>
              </a:ext>
            </a:extLst>
          </p:cNvPr>
          <p:cNvSpPr txBox="1"/>
          <p:nvPr/>
        </p:nvSpPr>
        <p:spPr>
          <a:xfrm>
            <a:off x="130201" y="438613"/>
            <a:ext cx="6143378" cy="5509200"/>
          </a:xfrm>
          <a:prstGeom prst="rect">
            <a:avLst/>
          </a:prstGeom>
          <a:solidFill>
            <a:schemeClr val="accent4">
              <a:lumMod val="20000"/>
              <a:lumOff val="80000"/>
            </a:schemeClr>
          </a:solid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Reading Decodable Text</a:t>
            </a:r>
            <a:endParaRPr lang="en-US" sz="1600" dirty="0">
              <a:latin typeface="Times New Roman" panose="02020603050405020304" pitchFamily="18" charset="0"/>
              <a:cs typeface="Times New Roman" panose="02020603050405020304" pitchFamily="18" charset="0"/>
            </a:endParaRPr>
          </a:p>
          <a:p>
            <a:pPr algn="ctr"/>
            <a:r>
              <a:rPr lang="en-US" sz="1600" dirty="0">
                <a:latin typeface="Times New Roman" panose="02020603050405020304" pitchFamily="18" charset="0"/>
                <a:cs typeface="Times New Roman" panose="02020603050405020304" pitchFamily="18" charset="0"/>
              </a:rPr>
              <a:t>(Page 1) “My cat!” said Jan. “I can pat it!”</a:t>
            </a:r>
          </a:p>
          <a:p>
            <a:pPr algn="ct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We are going to read this story together. We’ve done this before, so you know what to do.</a:t>
            </a:r>
          </a:p>
          <a:p>
            <a:r>
              <a:rPr lang="en-US" sz="1600" b="1" u="sng" dirty="0">
                <a:latin typeface="Times New Roman" panose="02020603050405020304" pitchFamily="18" charset="0"/>
                <a:cs typeface="Times New Roman" panose="02020603050405020304" pitchFamily="18" charset="0"/>
              </a:rPr>
              <a:t>Group practice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Touch under the first word. </a:t>
            </a:r>
            <a:r>
              <a:rPr lang="en-US" sz="1600" dirty="0">
                <a:latin typeface="Times New Roman" panose="02020603050405020304" pitchFamily="18" charset="0"/>
                <a:cs typeface="Times New Roman" panose="02020603050405020304" pitchFamily="18" charset="0"/>
              </a:rPr>
              <a:t>Students touch under </a:t>
            </a:r>
            <a:r>
              <a:rPr lang="en-US" sz="1600" i="1" dirty="0">
                <a:latin typeface="Times New Roman" panose="02020603050405020304" pitchFamily="18" charset="0"/>
                <a:cs typeface="Times New Roman" panose="02020603050405020304" pitchFamily="18" charset="0"/>
              </a:rPr>
              <a:t>My.</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Think </a:t>
            </a:r>
            <a:r>
              <a:rPr lang="en-US" sz="1600" dirty="0">
                <a:latin typeface="Times New Roman" panose="02020603050405020304" pitchFamily="18" charset="0"/>
                <a:cs typeface="Times New Roman" panose="02020603050405020304" pitchFamily="18" charset="0"/>
              </a:rPr>
              <a:t>(pause 3 seconds)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Word? </a:t>
            </a:r>
            <a:r>
              <a:rPr lang="en-US" sz="1600" dirty="0">
                <a:latin typeface="Times New Roman" panose="02020603050405020304" pitchFamily="18" charset="0"/>
                <a:cs typeface="Times New Roman" panose="02020603050405020304" pitchFamily="18" charset="0"/>
              </a:rPr>
              <a:t>And immediately tap. Students say </a:t>
            </a:r>
            <a:r>
              <a:rPr lang="en-US" sz="1600" i="1" dirty="0">
                <a:latin typeface="Times New Roman" panose="02020603050405020304" pitchFamily="18" charset="0"/>
                <a:cs typeface="Times New Roman" panose="02020603050405020304" pitchFamily="18" charset="0"/>
              </a:rPr>
              <a:t>My</a:t>
            </a:r>
            <a:r>
              <a:rPr lang="en-US" sz="16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After students respond, say: </a:t>
            </a:r>
            <a:r>
              <a:rPr lang="en-US" sz="1600" b="1" i="1" dirty="0">
                <a:latin typeface="Times New Roman" panose="02020603050405020304" pitchFamily="18" charset="0"/>
                <a:cs typeface="Times New Roman" panose="02020603050405020304" pitchFamily="18" charset="0"/>
              </a:rPr>
              <a:t>Next Word. </a:t>
            </a:r>
            <a:r>
              <a:rPr lang="en-US" sz="1600" dirty="0">
                <a:latin typeface="Times New Roman" panose="02020603050405020304" pitchFamily="18" charset="0"/>
                <a:cs typeface="Times New Roman" panose="02020603050405020304" pitchFamily="18" charset="0"/>
              </a:rPr>
              <a:t>Students touch under </a:t>
            </a:r>
            <a:r>
              <a:rPr lang="en-US" sz="1600" i="1" dirty="0">
                <a:latin typeface="Times New Roman" panose="02020603050405020304" pitchFamily="18" charset="0"/>
                <a:cs typeface="Times New Roman" panose="02020603050405020304" pitchFamily="18" charset="0"/>
              </a:rPr>
              <a:t>cat.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Think </a:t>
            </a:r>
            <a:r>
              <a:rPr lang="en-US" sz="1600" dirty="0">
                <a:latin typeface="Times New Roman" panose="02020603050405020304" pitchFamily="18" charset="0"/>
                <a:cs typeface="Times New Roman" panose="02020603050405020304" pitchFamily="18" charset="0"/>
              </a:rPr>
              <a:t>(pause 3 seconds).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Word? </a:t>
            </a:r>
            <a:r>
              <a:rPr lang="en-US" sz="1600" dirty="0">
                <a:latin typeface="Times New Roman" panose="02020603050405020304" pitchFamily="18" charset="0"/>
                <a:cs typeface="Times New Roman" panose="02020603050405020304" pitchFamily="18" charset="0"/>
              </a:rPr>
              <a:t>And immediately tap. Students say </a:t>
            </a:r>
            <a:r>
              <a:rPr lang="en-US" sz="1600" i="1" dirty="0">
                <a:latin typeface="Times New Roman" panose="02020603050405020304" pitchFamily="18" charset="0"/>
                <a:cs typeface="Times New Roman" panose="02020603050405020304" pitchFamily="18" charset="0"/>
              </a:rPr>
              <a:t>cat</a:t>
            </a:r>
            <a:r>
              <a:rPr lang="en-US" sz="16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Repeat the same procedure for each word in the sentence.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When the students have read a sentence correctly, the teacher reads the sentence naturally to the students. Repeat the same procedure for each sentence.</a:t>
            </a:r>
          </a:p>
          <a:p>
            <a:r>
              <a:rPr lang="en-US" sz="1600" b="1" u="sng" dirty="0">
                <a:latin typeface="Times New Roman" panose="02020603050405020304" pitchFamily="18" charset="0"/>
                <a:cs typeface="Times New Roman" panose="02020603050405020304" pitchFamily="18" charset="0"/>
              </a:rPr>
              <a:t>Independent practice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When the group has read the story, call on individual students to read one sentence at a time, while other students read along silently. Call on select students to read in an unpredictable order.</a:t>
            </a:r>
          </a:p>
          <a:p>
            <a:r>
              <a:rPr lang="en-US" sz="1600" b="1" u="sng" dirty="0">
                <a:latin typeface="Times New Roman" panose="02020603050405020304" pitchFamily="18" charset="0"/>
                <a:cs typeface="Times New Roman" panose="02020603050405020304" pitchFamily="18" charset="0"/>
              </a:rPr>
              <a:t>Additional practice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Partner read – students reread story using the partner reading routine</a:t>
            </a:r>
          </a:p>
        </p:txBody>
      </p:sp>
    </p:spTree>
    <p:extLst>
      <p:ext uri="{BB962C8B-B14F-4D97-AF65-F5344CB8AC3E}">
        <p14:creationId xmlns:p14="http://schemas.microsoft.com/office/powerpoint/2010/main" val="36148834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72A795C-28F0-4377-AA61-E3F1E28A4BD9}"/>
              </a:ext>
            </a:extLst>
          </p:cNvPr>
          <p:cNvSpPr txBox="1"/>
          <p:nvPr/>
        </p:nvSpPr>
        <p:spPr>
          <a:xfrm>
            <a:off x="130201" y="438613"/>
            <a:ext cx="6143378" cy="5509200"/>
          </a:xfrm>
          <a:prstGeom prst="rect">
            <a:avLst/>
          </a:prstGeom>
          <a:solidFill>
            <a:schemeClr val="accent4">
              <a:lumMod val="20000"/>
              <a:lumOff val="80000"/>
            </a:schemeClr>
          </a:solid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Reading Decodable Text</a:t>
            </a:r>
            <a:endParaRPr lang="en-US" sz="1600" dirty="0">
              <a:latin typeface="Times New Roman" panose="02020603050405020304" pitchFamily="18" charset="0"/>
              <a:cs typeface="Times New Roman" panose="02020603050405020304" pitchFamily="18" charset="0"/>
            </a:endParaRPr>
          </a:p>
          <a:p>
            <a:pPr algn="ctr"/>
            <a:r>
              <a:rPr lang="en-US" sz="1600" dirty="0">
                <a:latin typeface="Times New Roman" panose="02020603050405020304" pitchFamily="18" charset="0"/>
                <a:cs typeface="Times New Roman" panose="02020603050405020304" pitchFamily="18" charset="0"/>
              </a:rPr>
              <a:t>(Page 1) “My cat!” said Jan. “I can pat it!”</a:t>
            </a:r>
          </a:p>
          <a:p>
            <a:pPr algn="ct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We are going to read this story together. We’ve done this before, so you know what to do.</a:t>
            </a:r>
          </a:p>
          <a:p>
            <a:r>
              <a:rPr lang="en-US" sz="1600" b="1" u="sng" dirty="0">
                <a:latin typeface="Times New Roman" panose="02020603050405020304" pitchFamily="18" charset="0"/>
                <a:cs typeface="Times New Roman" panose="02020603050405020304" pitchFamily="18" charset="0"/>
              </a:rPr>
              <a:t>Group practice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Touch under the first word. </a:t>
            </a:r>
            <a:r>
              <a:rPr lang="en-US" sz="1600" dirty="0">
                <a:latin typeface="Times New Roman" panose="02020603050405020304" pitchFamily="18" charset="0"/>
                <a:cs typeface="Times New Roman" panose="02020603050405020304" pitchFamily="18" charset="0"/>
              </a:rPr>
              <a:t>Students touch under </a:t>
            </a:r>
            <a:r>
              <a:rPr lang="en-US" sz="1600" i="1" dirty="0">
                <a:latin typeface="Times New Roman" panose="02020603050405020304" pitchFamily="18" charset="0"/>
                <a:cs typeface="Times New Roman" panose="02020603050405020304" pitchFamily="18" charset="0"/>
              </a:rPr>
              <a:t>My.</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Think </a:t>
            </a:r>
            <a:r>
              <a:rPr lang="en-US" sz="1600" dirty="0">
                <a:latin typeface="Times New Roman" panose="02020603050405020304" pitchFamily="18" charset="0"/>
                <a:cs typeface="Times New Roman" panose="02020603050405020304" pitchFamily="18" charset="0"/>
              </a:rPr>
              <a:t>(pause 3 seconds)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Word? </a:t>
            </a:r>
            <a:r>
              <a:rPr lang="en-US" sz="1600" dirty="0">
                <a:latin typeface="Times New Roman" panose="02020603050405020304" pitchFamily="18" charset="0"/>
                <a:cs typeface="Times New Roman" panose="02020603050405020304" pitchFamily="18" charset="0"/>
              </a:rPr>
              <a:t>And immediately tap. Students say </a:t>
            </a:r>
            <a:r>
              <a:rPr lang="en-US" sz="1600" i="1" dirty="0">
                <a:latin typeface="Times New Roman" panose="02020603050405020304" pitchFamily="18" charset="0"/>
                <a:cs typeface="Times New Roman" panose="02020603050405020304" pitchFamily="18" charset="0"/>
              </a:rPr>
              <a:t>My</a:t>
            </a:r>
            <a:r>
              <a:rPr lang="en-US" sz="16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After students respond, say: </a:t>
            </a:r>
            <a:r>
              <a:rPr lang="en-US" sz="1600" b="1" i="1" dirty="0">
                <a:latin typeface="Times New Roman" panose="02020603050405020304" pitchFamily="18" charset="0"/>
                <a:cs typeface="Times New Roman" panose="02020603050405020304" pitchFamily="18" charset="0"/>
              </a:rPr>
              <a:t>Next Word. </a:t>
            </a:r>
            <a:r>
              <a:rPr lang="en-US" sz="1600" dirty="0">
                <a:latin typeface="Times New Roman" panose="02020603050405020304" pitchFamily="18" charset="0"/>
                <a:cs typeface="Times New Roman" panose="02020603050405020304" pitchFamily="18" charset="0"/>
              </a:rPr>
              <a:t>Students touch under </a:t>
            </a:r>
            <a:r>
              <a:rPr lang="en-US" sz="1600" i="1" dirty="0">
                <a:latin typeface="Times New Roman" panose="02020603050405020304" pitchFamily="18" charset="0"/>
                <a:cs typeface="Times New Roman" panose="02020603050405020304" pitchFamily="18" charset="0"/>
              </a:rPr>
              <a:t>cat.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Think </a:t>
            </a:r>
            <a:r>
              <a:rPr lang="en-US" sz="1600" dirty="0">
                <a:latin typeface="Times New Roman" panose="02020603050405020304" pitchFamily="18" charset="0"/>
                <a:cs typeface="Times New Roman" panose="02020603050405020304" pitchFamily="18" charset="0"/>
              </a:rPr>
              <a:t>(pause 3 seconds).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Word? </a:t>
            </a:r>
            <a:r>
              <a:rPr lang="en-US" sz="1600" dirty="0">
                <a:latin typeface="Times New Roman" panose="02020603050405020304" pitchFamily="18" charset="0"/>
                <a:cs typeface="Times New Roman" panose="02020603050405020304" pitchFamily="18" charset="0"/>
              </a:rPr>
              <a:t>And immediately tap. Students say </a:t>
            </a:r>
            <a:r>
              <a:rPr lang="en-US" sz="1600" i="1" dirty="0">
                <a:latin typeface="Times New Roman" panose="02020603050405020304" pitchFamily="18" charset="0"/>
                <a:cs typeface="Times New Roman" panose="02020603050405020304" pitchFamily="18" charset="0"/>
              </a:rPr>
              <a:t>cat</a:t>
            </a:r>
            <a:r>
              <a:rPr lang="en-US" sz="16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Repeat the same procedure for each word in the sentence.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When the students have read a sentence correctly, the teacher reads the sentence naturally to the students. Repeat the same procedure for each sentence.</a:t>
            </a:r>
          </a:p>
          <a:p>
            <a:r>
              <a:rPr lang="en-US" sz="1600" b="1" u="sng" dirty="0">
                <a:latin typeface="Times New Roman" panose="02020603050405020304" pitchFamily="18" charset="0"/>
                <a:cs typeface="Times New Roman" panose="02020603050405020304" pitchFamily="18" charset="0"/>
              </a:rPr>
              <a:t>Independent practice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When the group has read the story, call on individual students to read one sentence at a time, while other students read along silently. Call on select students to read in an unpredictable order.</a:t>
            </a:r>
          </a:p>
          <a:p>
            <a:r>
              <a:rPr lang="en-US" sz="1600" b="1" u="sng" dirty="0">
                <a:latin typeface="Times New Roman" panose="02020603050405020304" pitchFamily="18" charset="0"/>
                <a:cs typeface="Times New Roman" panose="02020603050405020304" pitchFamily="18" charset="0"/>
              </a:rPr>
              <a:t>Additional practice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Partner read – students reread story using the partner reading routine</a:t>
            </a:r>
          </a:p>
        </p:txBody>
      </p:sp>
      <p:cxnSp>
        <p:nvCxnSpPr>
          <p:cNvPr id="3" name="Straight Connector 2" descr="Image of a worksheet for Reading Decodable Text with that phrase underlined"/>
          <p:cNvCxnSpPr>
            <a:cxnSpLocks/>
          </p:cNvCxnSpPr>
          <p:nvPr/>
        </p:nvCxnSpPr>
        <p:spPr>
          <a:xfrm>
            <a:off x="1492915" y="996782"/>
            <a:ext cx="3417950" cy="0"/>
          </a:xfrm>
          <a:prstGeom prst="line">
            <a:avLst/>
          </a:prstGeom>
          <a:ln w="50800">
            <a:solidFill>
              <a:srgbClr val="119DA4"/>
            </a:solidFill>
          </a:ln>
        </p:spPr>
        <p:style>
          <a:lnRef idx="1">
            <a:schemeClr val="accent1"/>
          </a:lnRef>
          <a:fillRef idx="0">
            <a:schemeClr val="accent1"/>
          </a:fillRef>
          <a:effectRef idx="0">
            <a:schemeClr val="accent1"/>
          </a:effectRef>
          <a:fontRef idx="minor">
            <a:schemeClr val="tx1"/>
          </a:fontRef>
        </p:style>
      </p:cxnSp>
      <p:sp>
        <p:nvSpPr>
          <p:cNvPr id="4" name="Oval 3" descr="Image of a worksheet for Reading Decodable Text - highlighting Group Practice"/>
          <p:cNvSpPr/>
          <p:nvPr/>
        </p:nvSpPr>
        <p:spPr>
          <a:xfrm>
            <a:off x="128586" y="1598706"/>
            <a:ext cx="1634367" cy="407114"/>
          </a:xfrm>
          <a:prstGeom prst="ellipse">
            <a:avLst/>
          </a:prstGeom>
          <a:noFill/>
          <a:ln w="50800">
            <a:solidFill>
              <a:srgbClr val="119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descr="Image of a worksheet for Reading Decodable Text - highlighting Individual Practice "/>
          <p:cNvSpPr/>
          <p:nvPr/>
        </p:nvSpPr>
        <p:spPr>
          <a:xfrm>
            <a:off x="152400" y="4274425"/>
            <a:ext cx="1947863" cy="383303"/>
          </a:xfrm>
          <a:prstGeom prst="ellipse">
            <a:avLst/>
          </a:prstGeom>
          <a:noFill/>
          <a:ln w="50800">
            <a:solidFill>
              <a:srgbClr val="119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descr="Image of a worksheet for Reading Decodable Text - highlighting Additional Practice"/>
          <p:cNvSpPr/>
          <p:nvPr/>
        </p:nvSpPr>
        <p:spPr>
          <a:xfrm>
            <a:off x="128586" y="5382938"/>
            <a:ext cx="1947863" cy="317776"/>
          </a:xfrm>
          <a:prstGeom prst="ellipse">
            <a:avLst/>
          </a:prstGeom>
          <a:noFill/>
          <a:ln w="50800">
            <a:solidFill>
              <a:srgbClr val="119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descr="Image of a worksheet for Reading Decodable Text - underlining &quot;Partner Read&quot;"/>
          <p:cNvCxnSpPr/>
          <p:nvPr/>
        </p:nvCxnSpPr>
        <p:spPr>
          <a:xfrm flipV="1">
            <a:off x="245680" y="5856684"/>
            <a:ext cx="1400177" cy="4534"/>
          </a:xfrm>
          <a:prstGeom prst="line">
            <a:avLst/>
          </a:prstGeom>
          <a:ln w="50800">
            <a:solidFill>
              <a:srgbClr val="119DA4"/>
            </a:solidFill>
          </a:ln>
        </p:spPr>
        <p:style>
          <a:lnRef idx="1">
            <a:schemeClr val="accent1"/>
          </a:lnRef>
          <a:fillRef idx="0">
            <a:schemeClr val="accent1"/>
          </a:fillRef>
          <a:effectRef idx="0">
            <a:schemeClr val="accent1"/>
          </a:effectRef>
          <a:fontRef idx="minor">
            <a:schemeClr val="tx1"/>
          </a:fontRef>
        </p:style>
      </p:cxnSp>
      <p:sp>
        <p:nvSpPr>
          <p:cNvPr id="5" name="Title 4" hidden="1">
            <a:extLst>
              <a:ext uri="{FF2B5EF4-FFF2-40B4-BE49-F238E27FC236}">
                <a16:creationId xmlns:a16="http://schemas.microsoft.com/office/drawing/2014/main" id="{D5D2C71B-7C65-4FEF-A4F8-7EC7C9A06A86}"/>
              </a:ext>
            </a:extLst>
          </p:cNvPr>
          <p:cNvSpPr>
            <a:spLocks noGrp="1"/>
          </p:cNvSpPr>
          <p:nvPr>
            <p:ph type="title" idx="4294967295"/>
          </p:nvPr>
        </p:nvSpPr>
        <p:spPr/>
        <p:txBody>
          <a:bodyPr/>
          <a:lstStyle/>
          <a:p>
            <a:pPr rtl="0" eaLnBrk="1" latinLnBrk="0" hangingPunct="1"/>
            <a:r>
              <a:rPr lang="en-US" sz="2000" b="1"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Reading Decodable Text</a:t>
            </a:r>
            <a:endParaRPr lang="en-US" dirty="0">
              <a:effectLst/>
            </a:endParaRPr>
          </a:p>
          <a:p>
            <a:endParaRPr lang="en-US" dirty="0"/>
          </a:p>
        </p:txBody>
      </p:sp>
    </p:spTree>
    <p:extLst>
      <p:ext uri="{BB962C8B-B14F-4D97-AF65-F5344CB8AC3E}">
        <p14:creationId xmlns:p14="http://schemas.microsoft.com/office/powerpoint/2010/main" val="155261742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4226986"/>
          </a:xfrm>
        </p:spPr>
        <p:txBody>
          <a:bodyPr>
            <a:normAutofit/>
          </a:bodyPr>
          <a:lstStyle/>
          <a:p>
            <a:pPr marL="342900" indent="-342900">
              <a:lnSpc>
                <a:spcPct val="120000"/>
              </a:lnSpc>
              <a:buClr>
                <a:schemeClr val="accent3">
                  <a:lumMod val="60000"/>
                  <a:lumOff val="40000"/>
                </a:schemeClr>
              </a:buClr>
              <a:buSzPct val="150000"/>
              <a:buFont typeface="Wingdings" charset="2"/>
              <a:buChar char="§"/>
            </a:pPr>
            <a:r>
              <a:rPr lang="en-US" b="1" dirty="0"/>
              <a:t>Include </a:t>
            </a:r>
            <a:r>
              <a:rPr lang="en-US" b="1" u="sng" dirty="0"/>
              <a:t>more group responses</a:t>
            </a:r>
          </a:p>
          <a:p>
            <a:pPr marL="687388" lvl="1">
              <a:lnSpc>
                <a:spcPct val="120000"/>
              </a:lnSpc>
              <a:buClr>
                <a:schemeClr val="accent3">
                  <a:lumMod val="60000"/>
                  <a:lumOff val="40000"/>
                </a:schemeClr>
              </a:buClr>
              <a:buSzPct val="150000"/>
              <a:buFont typeface="Wingdings" charset="2"/>
              <a:buChar char="§"/>
            </a:pPr>
            <a:r>
              <a:rPr lang="en-US" dirty="0">
                <a:solidFill>
                  <a:schemeClr val="accent3">
                    <a:lumMod val="40000"/>
                    <a:lumOff val="60000"/>
                  </a:schemeClr>
                </a:solidFill>
              </a:rPr>
              <a:t>Verbal, Written, Gesture</a:t>
            </a:r>
          </a:p>
          <a:p>
            <a:pPr marL="687388" lvl="1">
              <a:lnSpc>
                <a:spcPct val="120000"/>
              </a:lnSpc>
              <a:buClr>
                <a:schemeClr val="accent3">
                  <a:lumMod val="60000"/>
                  <a:lumOff val="40000"/>
                </a:schemeClr>
              </a:buClr>
              <a:buSzPct val="150000"/>
              <a:buFont typeface="Wingdings" charset="2"/>
              <a:buChar char="§"/>
            </a:pPr>
            <a:r>
              <a:rPr lang="en-US" dirty="0">
                <a:solidFill>
                  <a:schemeClr val="accent3">
                    <a:lumMod val="40000"/>
                    <a:lumOff val="60000"/>
                  </a:schemeClr>
                </a:solidFill>
              </a:rPr>
              <a:t>Use prompts and signals</a:t>
            </a:r>
          </a:p>
          <a:p>
            <a:pPr marL="342900" indent="-342900">
              <a:buClr>
                <a:schemeClr val="accent3">
                  <a:lumMod val="60000"/>
                  <a:lumOff val="40000"/>
                </a:schemeClr>
              </a:buClr>
              <a:buSzPct val="150000"/>
              <a:buFont typeface="Wingdings" charset="2"/>
              <a:buChar char="§"/>
            </a:pPr>
            <a:r>
              <a:rPr lang="en-US" b="1" u="sng" dirty="0"/>
              <a:t>Structure</a:t>
            </a:r>
            <a:r>
              <a:rPr lang="en-US" b="1" dirty="0"/>
              <a:t> pair responses</a:t>
            </a:r>
          </a:p>
          <a:p>
            <a:pPr marL="687388" lvl="1">
              <a:buClr>
                <a:schemeClr val="accent3">
                  <a:lumMod val="60000"/>
                  <a:lumOff val="40000"/>
                </a:schemeClr>
              </a:buClr>
              <a:buSzPct val="150000"/>
              <a:buFont typeface="Wingdings" charset="2"/>
              <a:buChar char="§"/>
            </a:pPr>
            <a:r>
              <a:rPr lang="en-US" dirty="0">
                <a:solidFill>
                  <a:schemeClr val="accent3">
                    <a:lumMod val="40000"/>
                    <a:lumOff val="60000"/>
                  </a:schemeClr>
                </a:solidFill>
              </a:rPr>
              <a:t>Give clear directions and practice the rules</a:t>
            </a:r>
          </a:p>
          <a:p>
            <a:pPr marL="342900" indent="-342900">
              <a:buClr>
                <a:schemeClr val="accent3">
                  <a:lumMod val="60000"/>
                  <a:lumOff val="40000"/>
                </a:schemeClr>
              </a:buClr>
              <a:buSzPct val="150000"/>
              <a:buFont typeface="Wingdings" charset="2"/>
              <a:buChar char="§"/>
            </a:pPr>
            <a:r>
              <a:rPr lang="en-US" b="1" dirty="0"/>
              <a:t>Provide </a:t>
            </a:r>
            <a:r>
              <a:rPr lang="en-US" b="1" u="sng" dirty="0"/>
              <a:t>targeted</a:t>
            </a:r>
            <a:r>
              <a:rPr lang="en-US" b="1" dirty="0"/>
              <a:t> individual responses</a:t>
            </a:r>
          </a:p>
          <a:p>
            <a:pPr marL="687388" lvl="1">
              <a:buClr>
                <a:schemeClr val="accent3">
                  <a:lumMod val="60000"/>
                  <a:lumOff val="40000"/>
                </a:schemeClr>
              </a:buClr>
              <a:buSzPct val="150000"/>
              <a:buFont typeface="Wingdings" charset="2"/>
              <a:buChar char="§"/>
            </a:pPr>
            <a:r>
              <a:rPr lang="en-US" dirty="0">
                <a:solidFill>
                  <a:schemeClr val="accent3">
                    <a:lumMod val="40000"/>
                    <a:lumOff val="60000"/>
                  </a:schemeClr>
                </a:solidFill>
              </a:rPr>
              <a:t>Students you want to “check on”</a:t>
            </a:r>
          </a:p>
          <a:p>
            <a:pPr marL="687388" lvl="1">
              <a:buClr>
                <a:schemeClr val="accent3">
                  <a:lumMod val="60000"/>
                  <a:lumOff val="40000"/>
                </a:schemeClr>
              </a:buClr>
              <a:buSzPct val="150000"/>
              <a:buFont typeface="Wingdings" charset="2"/>
              <a:buChar char="§"/>
            </a:pPr>
            <a:r>
              <a:rPr lang="en-US" dirty="0">
                <a:solidFill>
                  <a:schemeClr val="accent3">
                    <a:lumMod val="40000"/>
                    <a:lumOff val="60000"/>
                  </a:schemeClr>
                </a:solidFill>
              </a:rPr>
              <a:t>Unpredictable and short</a:t>
            </a:r>
          </a:p>
        </p:txBody>
      </p:sp>
      <p:sp>
        <p:nvSpPr>
          <p:cNvPr id="6" name="Title 1"/>
          <p:cNvSpPr>
            <a:spLocks noGrp="1"/>
          </p:cNvSpPr>
          <p:nvPr>
            <p:ph type="title"/>
          </p:nvPr>
        </p:nvSpPr>
        <p:spPr>
          <a:xfrm>
            <a:off x="114300" y="255259"/>
            <a:ext cx="8915400" cy="731520"/>
          </a:xfrm>
        </p:spPr>
        <p:txBody>
          <a:bodyPr>
            <a:noAutofit/>
          </a:bodyPr>
          <a:lstStyle/>
          <a:p>
            <a:r>
              <a:rPr lang="en-US" dirty="0"/>
              <a:t>Eliciting Frequent Reponses</a:t>
            </a:r>
          </a:p>
        </p:txBody>
      </p:sp>
    </p:spTree>
    <p:extLst>
      <p:ext uri="{BB962C8B-B14F-4D97-AF65-F5344CB8AC3E}">
        <p14:creationId xmlns:p14="http://schemas.microsoft.com/office/powerpoint/2010/main" val="326541819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300" y="255259"/>
            <a:ext cx="8915400"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solidFill>
                  <a:srgbClr val="8CCEA2"/>
                </a:solidFill>
              </a:rPr>
              <a:t>Activity 6.6</a:t>
            </a:r>
          </a:p>
          <a:p>
            <a:r>
              <a:rPr lang="en-US" sz="2800" dirty="0">
                <a:solidFill>
                  <a:srgbClr val="8CCEA2"/>
                </a:solidFill>
              </a:rPr>
              <a:t>Evaluate a Video</a:t>
            </a:r>
          </a:p>
        </p:txBody>
      </p:sp>
      <p:sp>
        <p:nvSpPr>
          <p:cNvPr id="12" name="TextBox 11"/>
          <p:cNvSpPr txBox="1"/>
          <p:nvPr/>
        </p:nvSpPr>
        <p:spPr>
          <a:xfrm>
            <a:off x="429554" y="4286250"/>
            <a:ext cx="3213759" cy="400110"/>
          </a:xfrm>
          <a:prstGeom prst="rect">
            <a:avLst/>
          </a:prstGeom>
          <a:noFill/>
        </p:spPr>
        <p:txBody>
          <a:bodyPr wrap="square" rtlCol="0">
            <a:spAutoFit/>
          </a:bodyPr>
          <a:lstStyle/>
          <a:p>
            <a:pPr algn="ctr"/>
            <a:r>
              <a:rPr lang="en-US" sz="2000" dirty="0">
                <a:solidFill>
                  <a:schemeClr val="accent3">
                    <a:lumMod val="40000"/>
                    <a:lumOff val="60000"/>
                  </a:schemeClr>
                </a:solidFill>
              </a:rPr>
              <a:t>Word Decoding</a:t>
            </a:r>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029575" y="115376"/>
            <a:ext cx="914400" cy="942115"/>
          </a:xfrm>
          <a:prstGeom prst="rect">
            <a:avLst/>
          </a:prstGeom>
        </p:spPr>
      </p:pic>
      <p:sp>
        <p:nvSpPr>
          <p:cNvPr id="8" name="Content Placeholder 2"/>
          <p:cNvSpPr>
            <a:spLocks noGrp="1"/>
          </p:cNvSpPr>
          <p:nvPr>
            <p:ph idx="1"/>
          </p:nvPr>
        </p:nvSpPr>
        <p:spPr>
          <a:xfrm>
            <a:off x="4171951" y="1827155"/>
            <a:ext cx="3686176" cy="2555348"/>
          </a:xfrm>
        </p:spPr>
        <p:txBody>
          <a:bodyPr>
            <a:normAutofit/>
          </a:bodyPr>
          <a:lstStyle/>
          <a:p>
            <a:pPr marL="342900" indent="-342900">
              <a:lnSpc>
                <a:spcPct val="120000"/>
              </a:lnSpc>
              <a:buClr>
                <a:schemeClr val="accent1"/>
              </a:buClr>
              <a:buFont typeface="Wingdings" panose="05000000000000000000" pitchFamily="2" charset="2"/>
              <a:buChar char="q"/>
            </a:pPr>
            <a:r>
              <a:rPr lang="en-US" sz="1800" dirty="0"/>
              <a:t>Select most appropriate response format</a:t>
            </a:r>
          </a:p>
          <a:p>
            <a:pPr lvl="1" indent="0">
              <a:lnSpc>
                <a:spcPct val="120000"/>
              </a:lnSpc>
              <a:buClr>
                <a:schemeClr val="accent1"/>
              </a:buClr>
              <a:buNone/>
            </a:pPr>
            <a:r>
              <a:rPr lang="en-US" sz="1600" dirty="0"/>
              <a:t>(type of response, number of students, time)</a:t>
            </a:r>
          </a:p>
          <a:p>
            <a:pPr marL="342900" indent="-342900">
              <a:lnSpc>
                <a:spcPct val="120000"/>
              </a:lnSpc>
              <a:buClr>
                <a:schemeClr val="accent1"/>
              </a:buClr>
              <a:buFont typeface="Wingdings" panose="05000000000000000000" pitchFamily="2" charset="2"/>
              <a:buChar char="q"/>
            </a:pPr>
            <a:r>
              <a:rPr lang="en-US" sz="1800" dirty="0"/>
              <a:t>Maximize engagement and opportunities to practice</a:t>
            </a:r>
          </a:p>
          <a:p>
            <a:pPr>
              <a:lnSpc>
                <a:spcPct val="120000"/>
              </a:lnSpc>
              <a:buClr>
                <a:schemeClr val="accent1"/>
              </a:buClr>
            </a:pPr>
            <a:r>
              <a:rPr lang="en-US" sz="1800" dirty="0"/>
              <a:t>    </a:t>
            </a:r>
            <a:r>
              <a:rPr lang="en-US" sz="1600" dirty="0"/>
              <a:t>(# opportunities per minute)</a:t>
            </a:r>
          </a:p>
          <a:p>
            <a:pPr marL="342900" indent="-342900">
              <a:buFont typeface="Arial" charset="0"/>
              <a:buChar char="•"/>
            </a:pPr>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554" y="1522088"/>
            <a:ext cx="3213759" cy="2371651"/>
          </a:xfrm>
          <a:prstGeom prst="rect">
            <a:avLst/>
          </a:prstGeom>
        </p:spPr>
      </p:pic>
      <p:sp>
        <p:nvSpPr>
          <p:cNvPr id="2" name="Title 1" hidden="1">
            <a:extLst>
              <a:ext uri="{FF2B5EF4-FFF2-40B4-BE49-F238E27FC236}">
                <a16:creationId xmlns:a16="http://schemas.microsoft.com/office/drawing/2014/main" id="{36B9F845-9125-49CC-9D49-4840C861E71F}"/>
              </a:ext>
            </a:extLst>
          </p:cNvPr>
          <p:cNvSpPr>
            <a:spLocks noGrp="1"/>
          </p:cNvSpPr>
          <p:nvPr>
            <p:ph type="title"/>
          </p:nvPr>
        </p:nvSpPr>
        <p:spPr/>
        <p:txBody>
          <a:bodyPr>
            <a:normAutofit fontScale="90000"/>
          </a:bodyPr>
          <a:lstStyle/>
          <a:p>
            <a:pPr rtl="0" eaLnBrk="1" latinLnBrk="0" hangingPunct="1"/>
            <a:r>
              <a:rPr lang="en-US" sz="2800" kern="1200" dirty="0">
                <a:solidFill>
                  <a:srgbClr val="8CCEA2"/>
                </a:solidFill>
                <a:effectLst/>
                <a:latin typeface="Verdana" panose="020B0604030504040204" pitchFamily="34" charset="0"/>
                <a:ea typeface="+mn-ea"/>
                <a:cs typeface="+mn-cs"/>
              </a:rPr>
              <a:t>Activity 6.6</a:t>
            </a:r>
            <a:endParaRPr lang="en-US" dirty="0">
              <a:effectLst/>
            </a:endParaRPr>
          </a:p>
          <a:p>
            <a:pPr rtl="0" eaLnBrk="1" latinLnBrk="0" hangingPunct="1"/>
            <a:r>
              <a:rPr lang="en-US" sz="2800" kern="1200" dirty="0">
                <a:solidFill>
                  <a:srgbClr val="8CCEA2"/>
                </a:solidFill>
                <a:effectLst/>
                <a:latin typeface="Verdana" panose="020B0604030504040204" pitchFamily="34" charset="0"/>
                <a:ea typeface="+mn-ea"/>
                <a:cs typeface="+mn-cs"/>
              </a:rPr>
              <a:t>Evaluate a Video</a:t>
            </a:r>
            <a:endParaRPr lang="en-US" dirty="0">
              <a:effectLst/>
            </a:endParaRPr>
          </a:p>
          <a:p>
            <a:endParaRPr lang="en-US" dirty="0"/>
          </a:p>
        </p:txBody>
      </p:sp>
    </p:spTree>
    <p:extLst>
      <p:ext uri="{BB962C8B-B14F-4D97-AF65-F5344CB8AC3E}">
        <p14:creationId xmlns:p14="http://schemas.microsoft.com/office/powerpoint/2010/main" val="7958521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CCEA2"/>
                </a:solidFill>
              </a:rPr>
              <a:t>Activity 6.6</a:t>
            </a:r>
            <a:br>
              <a:rPr lang="en-US" dirty="0">
                <a:solidFill>
                  <a:srgbClr val="8CCEA2"/>
                </a:solidFill>
              </a:rPr>
            </a:br>
            <a:endParaRPr lang="en-US" dirty="0"/>
          </a:p>
        </p:txBody>
      </p:sp>
      <p:sp>
        <p:nvSpPr>
          <p:cNvPr id="3" name="TextBox 2"/>
          <p:cNvSpPr txBox="1"/>
          <p:nvPr/>
        </p:nvSpPr>
        <p:spPr>
          <a:xfrm>
            <a:off x="2545976" y="2832847"/>
            <a:ext cx="4589930" cy="369332"/>
          </a:xfrm>
          <a:prstGeom prst="rect">
            <a:avLst/>
          </a:prstGeom>
          <a:noFill/>
        </p:spPr>
        <p:txBody>
          <a:bodyPr wrap="square" rtlCol="0">
            <a:spAutoFit/>
          </a:bodyPr>
          <a:lstStyle/>
          <a:p>
            <a:r>
              <a:rPr lang="en-US" dirty="0">
                <a:solidFill>
                  <a:schemeClr val="bg1"/>
                </a:solidFill>
                <a:hlinkClick r:id="rId2"/>
              </a:rPr>
              <a:t>https://youtu.be/kyUa8Nclfmw</a:t>
            </a:r>
            <a:r>
              <a:rPr lang="en-US" dirty="0">
                <a:solidFill>
                  <a:schemeClr val="bg1"/>
                </a:solidFill>
              </a:rPr>
              <a:t> </a:t>
            </a:r>
          </a:p>
        </p:txBody>
      </p:sp>
    </p:spTree>
    <p:extLst>
      <p:ext uri="{BB962C8B-B14F-4D97-AF65-F5344CB8AC3E}">
        <p14:creationId xmlns:p14="http://schemas.microsoft.com/office/powerpoint/2010/main" val="104485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1528806" y="4167518"/>
            <a:ext cx="3458951" cy="437680"/>
          </a:xfrm>
          <a:prstGeom prst="rect">
            <a:avLst/>
          </a:prstGeom>
          <a:solidFill>
            <a:srgbClr val="E4E5E6">
              <a:lumMod val="50000"/>
            </a:srgbClr>
          </a:solid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Tw Cen MT" panose="020B0602020104020603"/>
              </a:rPr>
              <a:t>Supporting Practices</a:t>
            </a:r>
            <a:endParaRPr kumimoji="0" lang="en-US" sz="1800" b="0" i="0" u="none" strike="noStrike" kern="0" cap="none" spc="0" normalizeH="0" baseline="0" noProof="0" dirty="0">
              <a:ln>
                <a:noFill/>
              </a:ln>
              <a:solidFill>
                <a:srgbClr val="000000"/>
              </a:solidFill>
              <a:effectLst/>
              <a:uLnTx/>
              <a:uFillTx/>
              <a:latin typeface="Tw Cen MT" panose="020B0602020104020603"/>
            </a:endParaRPr>
          </a:p>
        </p:txBody>
      </p:sp>
      <p:sp>
        <p:nvSpPr>
          <p:cNvPr id="35" name="Rectangle 34"/>
          <p:cNvSpPr/>
          <p:nvPr/>
        </p:nvSpPr>
        <p:spPr>
          <a:xfrm>
            <a:off x="1528806" y="4508807"/>
            <a:ext cx="3458951" cy="1085957"/>
          </a:xfrm>
          <a:prstGeom prst="rect">
            <a:avLst/>
          </a:prstGeom>
          <a:solidFill>
            <a:srgbClr val="E4E5E6">
              <a:lumMod val="25000"/>
            </a:srgbClr>
          </a:solidFill>
        </p:spPr>
        <p:txBody>
          <a:bodyPr wrap="square">
            <a:no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Asking the right questions </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Eliciting frequent responses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Providing immediate specific feedback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Maintaining a brisk pace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83378976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300" y="255259"/>
            <a:ext cx="8915400"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solidFill>
                  <a:srgbClr val="8CCEA2"/>
                </a:solidFill>
              </a:rPr>
              <a:t>Activity 6.7</a:t>
            </a:r>
          </a:p>
          <a:p>
            <a:r>
              <a:rPr lang="en-US" sz="2800" dirty="0">
                <a:solidFill>
                  <a:srgbClr val="8CCEA2"/>
                </a:solidFill>
              </a:rPr>
              <a:t>Evaluate a Video</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29554" y="1827155"/>
            <a:ext cx="3442360" cy="2263653"/>
          </a:xfrm>
          <a:prstGeom prst="rect">
            <a:avLst/>
          </a:prstGeom>
        </p:spPr>
      </p:pic>
      <p:sp>
        <p:nvSpPr>
          <p:cNvPr id="12" name="TextBox 11"/>
          <p:cNvSpPr txBox="1"/>
          <p:nvPr/>
        </p:nvSpPr>
        <p:spPr>
          <a:xfrm>
            <a:off x="429554" y="4286250"/>
            <a:ext cx="3500438" cy="400110"/>
          </a:xfrm>
          <a:prstGeom prst="rect">
            <a:avLst/>
          </a:prstGeom>
          <a:noFill/>
        </p:spPr>
        <p:txBody>
          <a:bodyPr wrap="square" rtlCol="0">
            <a:spAutoFit/>
          </a:bodyPr>
          <a:lstStyle/>
          <a:p>
            <a:r>
              <a:rPr lang="en-US" sz="2000" dirty="0">
                <a:solidFill>
                  <a:schemeClr val="accent3">
                    <a:lumMod val="40000"/>
                    <a:lumOff val="60000"/>
                  </a:schemeClr>
                </a:solidFill>
              </a:rPr>
              <a:t>Irregular Word Reading</a:t>
            </a:r>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29575" y="115376"/>
            <a:ext cx="914400" cy="942115"/>
          </a:xfrm>
          <a:prstGeom prst="rect">
            <a:avLst/>
          </a:prstGeom>
        </p:spPr>
      </p:pic>
      <p:sp>
        <p:nvSpPr>
          <p:cNvPr id="10" name="Content Placeholder 2"/>
          <p:cNvSpPr txBox="1">
            <a:spLocks/>
          </p:cNvSpPr>
          <p:nvPr/>
        </p:nvSpPr>
        <p:spPr>
          <a:xfrm>
            <a:off x="4171951" y="1827155"/>
            <a:ext cx="3686176" cy="255534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Clr>
                <a:schemeClr val="accent1"/>
              </a:buClr>
              <a:buFont typeface="Wingdings" panose="05000000000000000000" pitchFamily="2" charset="2"/>
              <a:buChar char="q"/>
            </a:pPr>
            <a:r>
              <a:rPr lang="en-US" sz="1800" dirty="0"/>
              <a:t>Select most appropriate response format</a:t>
            </a:r>
          </a:p>
          <a:p>
            <a:pPr lvl="1" indent="0">
              <a:lnSpc>
                <a:spcPct val="120000"/>
              </a:lnSpc>
              <a:buClr>
                <a:schemeClr val="accent1"/>
              </a:buClr>
              <a:buFont typeface="Arial" panose="020B0604020202020204" pitchFamily="34" charset="0"/>
              <a:buNone/>
            </a:pPr>
            <a:r>
              <a:rPr lang="en-US" sz="1600" dirty="0"/>
              <a:t>(type of response, number of students, time)</a:t>
            </a:r>
          </a:p>
          <a:p>
            <a:pPr marL="342900" indent="-342900">
              <a:lnSpc>
                <a:spcPct val="120000"/>
              </a:lnSpc>
              <a:buClr>
                <a:schemeClr val="accent1"/>
              </a:buClr>
              <a:buFont typeface="Wingdings" panose="05000000000000000000" pitchFamily="2" charset="2"/>
              <a:buChar char="q"/>
            </a:pPr>
            <a:r>
              <a:rPr lang="en-US" sz="1800" dirty="0"/>
              <a:t>Maximize engagement and opportunities to practice</a:t>
            </a:r>
          </a:p>
          <a:p>
            <a:pPr>
              <a:lnSpc>
                <a:spcPct val="120000"/>
              </a:lnSpc>
              <a:buClr>
                <a:schemeClr val="accent1"/>
              </a:buClr>
            </a:pPr>
            <a:r>
              <a:rPr lang="en-US" sz="1800" dirty="0"/>
              <a:t>    </a:t>
            </a:r>
            <a:r>
              <a:rPr lang="en-US" sz="1600" dirty="0"/>
              <a:t>(# opportunities per minute)</a:t>
            </a:r>
          </a:p>
          <a:p>
            <a:pPr marL="342900" indent="-342900">
              <a:buFont typeface="Arial" charset="0"/>
              <a:buChar char="•"/>
            </a:pPr>
            <a:endParaRPr lang="en-US" dirty="0"/>
          </a:p>
        </p:txBody>
      </p:sp>
      <p:sp>
        <p:nvSpPr>
          <p:cNvPr id="3" name="Title 2" hidden="1">
            <a:extLst>
              <a:ext uri="{FF2B5EF4-FFF2-40B4-BE49-F238E27FC236}">
                <a16:creationId xmlns:a16="http://schemas.microsoft.com/office/drawing/2014/main" id="{2B274CE7-8A19-4025-9D6C-68E660ACDDA0}"/>
              </a:ext>
            </a:extLst>
          </p:cNvPr>
          <p:cNvSpPr>
            <a:spLocks noGrp="1"/>
          </p:cNvSpPr>
          <p:nvPr>
            <p:ph type="title"/>
          </p:nvPr>
        </p:nvSpPr>
        <p:spPr/>
        <p:txBody>
          <a:bodyPr>
            <a:normAutofit fontScale="90000"/>
          </a:bodyPr>
          <a:lstStyle/>
          <a:p>
            <a:pPr rtl="0" eaLnBrk="1" latinLnBrk="0" hangingPunct="1"/>
            <a:r>
              <a:rPr lang="en-US" sz="2800" kern="1200" dirty="0">
                <a:solidFill>
                  <a:srgbClr val="8CCEA2"/>
                </a:solidFill>
                <a:effectLst/>
                <a:latin typeface="Verdana" panose="020B0604030504040204" pitchFamily="34" charset="0"/>
                <a:ea typeface="+mn-ea"/>
                <a:cs typeface="+mn-cs"/>
              </a:rPr>
              <a:t>Activity 6.7</a:t>
            </a:r>
            <a:endParaRPr lang="en-US" dirty="0">
              <a:effectLst/>
            </a:endParaRPr>
          </a:p>
          <a:p>
            <a:pPr rtl="0" eaLnBrk="1" latinLnBrk="0" hangingPunct="1"/>
            <a:r>
              <a:rPr lang="en-US" sz="2800" kern="1200" dirty="0">
                <a:solidFill>
                  <a:srgbClr val="8CCEA2"/>
                </a:solidFill>
                <a:effectLst/>
                <a:latin typeface="Verdana" panose="020B0604030504040204" pitchFamily="34" charset="0"/>
                <a:ea typeface="+mn-ea"/>
                <a:cs typeface="+mn-cs"/>
              </a:rPr>
              <a:t>Evaluate a Video</a:t>
            </a:r>
            <a:endParaRPr lang="en-US" dirty="0">
              <a:effectLst/>
            </a:endParaRPr>
          </a:p>
          <a:p>
            <a:endParaRPr lang="en-US" dirty="0"/>
          </a:p>
        </p:txBody>
      </p:sp>
    </p:spTree>
    <p:extLst>
      <p:ext uri="{BB962C8B-B14F-4D97-AF65-F5344CB8AC3E}">
        <p14:creationId xmlns:p14="http://schemas.microsoft.com/office/powerpoint/2010/main" val="138837431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CCEA2"/>
                </a:solidFill>
              </a:rPr>
              <a:t>Activity 6.7</a:t>
            </a:r>
            <a:br>
              <a:rPr lang="en-US" dirty="0">
                <a:solidFill>
                  <a:srgbClr val="8CCEA2"/>
                </a:solidFill>
              </a:rPr>
            </a:br>
            <a:endParaRPr lang="en-US" dirty="0"/>
          </a:p>
        </p:txBody>
      </p:sp>
      <p:sp>
        <p:nvSpPr>
          <p:cNvPr id="3" name="TextBox 2"/>
          <p:cNvSpPr txBox="1"/>
          <p:nvPr/>
        </p:nvSpPr>
        <p:spPr>
          <a:xfrm>
            <a:off x="2402540" y="2904565"/>
            <a:ext cx="5325035" cy="369332"/>
          </a:xfrm>
          <a:prstGeom prst="rect">
            <a:avLst/>
          </a:prstGeom>
          <a:noFill/>
        </p:spPr>
        <p:txBody>
          <a:bodyPr wrap="square" rtlCol="0">
            <a:spAutoFit/>
          </a:bodyPr>
          <a:lstStyle/>
          <a:p>
            <a:r>
              <a:rPr lang="en-US" dirty="0">
                <a:solidFill>
                  <a:schemeClr val="bg1"/>
                </a:solidFill>
                <a:hlinkClick r:id="rId2"/>
              </a:rPr>
              <a:t>https://youtu.be/0S6n8p0ZIms</a:t>
            </a:r>
            <a:r>
              <a:rPr lang="en-US" dirty="0">
                <a:solidFill>
                  <a:schemeClr val="bg1"/>
                </a:solidFill>
              </a:rPr>
              <a:t> </a:t>
            </a:r>
          </a:p>
        </p:txBody>
      </p:sp>
    </p:spTree>
    <p:extLst>
      <p:ext uri="{BB962C8B-B14F-4D97-AF65-F5344CB8AC3E}">
        <p14:creationId xmlns:p14="http://schemas.microsoft.com/office/powerpoint/2010/main" val="235380658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228600" y="228600"/>
            <a:ext cx="8686800" cy="731520"/>
          </a:xfrm>
        </p:spPr>
        <p:txBody>
          <a:bodyPr>
            <a:normAutofit fontScale="90000"/>
          </a:bodyPr>
          <a:lstStyle/>
          <a:p>
            <a:r>
              <a:rPr lang="en-US" dirty="0"/>
              <a:t>Eliciting Responses and Feedback: </a:t>
            </a:r>
            <a:br>
              <a:rPr lang="en-US" dirty="0"/>
            </a:br>
            <a:r>
              <a:rPr lang="en-US" dirty="0"/>
              <a:t>Why We’re Learning This </a:t>
            </a:r>
          </a:p>
        </p:txBody>
      </p:sp>
      <p:sp>
        <p:nvSpPr>
          <p:cNvPr id="3" name="TextBox 2"/>
          <p:cNvSpPr txBox="1"/>
          <p:nvPr/>
        </p:nvSpPr>
        <p:spPr>
          <a:xfrm>
            <a:off x="108219" y="3391225"/>
            <a:ext cx="8164244" cy="1754326"/>
          </a:xfrm>
          <a:prstGeom prst="rect">
            <a:avLst/>
          </a:prstGeom>
          <a:noFill/>
        </p:spPr>
        <p:txBody>
          <a:bodyPr wrap="square" rtlCol="0">
            <a:spAutoFit/>
          </a:bodyPr>
          <a:lstStyle/>
          <a:p>
            <a:r>
              <a:rPr lang="en-US" b="1" dirty="0">
                <a:solidFill>
                  <a:schemeClr val="accent2">
                    <a:lumMod val="40000"/>
                    <a:lumOff val="60000"/>
                  </a:schemeClr>
                </a:solidFill>
              </a:rPr>
              <a:t>Eliciting Frequent </a:t>
            </a:r>
            <a:r>
              <a:rPr lang="en-US" b="1" dirty="0">
                <a:solidFill>
                  <a:schemeClr val="bg1"/>
                </a:solidFill>
              </a:rPr>
              <a:t>	  =    Maximizes  opportunities to</a:t>
            </a:r>
          </a:p>
          <a:p>
            <a:r>
              <a:rPr lang="en-US" b="1" dirty="0">
                <a:solidFill>
                  <a:schemeClr val="accent2">
                    <a:lumMod val="40000"/>
                    <a:lumOff val="60000"/>
                  </a:schemeClr>
                </a:solidFill>
              </a:rPr>
              <a:t>Responses</a:t>
            </a:r>
            <a:r>
              <a:rPr lang="en-US" b="1" dirty="0">
                <a:solidFill>
                  <a:schemeClr val="bg1"/>
                </a:solidFill>
              </a:rPr>
              <a:t> 		         learn and student engagement</a:t>
            </a:r>
          </a:p>
          <a:p>
            <a:endParaRPr lang="en-US" b="1" dirty="0">
              <a:solidFill>
                <a:schemeClr val="bg1"/>
              </a:solidFill>
            </a:endParaRPr>
          </a:p>
          <a:p>
            <a:endParaRPr lang="en-US" b="1" dirty="0">
              <a:solidFill>
                <a:schemeClr val="accent2">
                  <a:lumMod val="40000"/>
                  <a:lumOff val="60000"/>
                </a:schemeClr>
              </a:solidFill>
            </a:endParaRPr>
          </a:p>
          <a:p>
            <a:r>
              <a:rPr lang="en-US" b="1" dirty="0">
                <a:solidFill>
                  <a:schemeClr val="accent2">
                    <a:lumMod val="40000"/>
                    <a:lumOff val="60000"/>
                  </a:schemeClr>
                </a:solidFill>
              </a:rPr>
              <a:t>Providing Immediate   </a:t>
            </a:r>
            <a:r>
              <a:rPr lang="en-US" b="1" dirty="0">
                <a:solidFill>
                  <a:schemeClr val="bg1"/>
                </a:solidFill>
              </a:rPr>
              <a:t>=    Ensures learning is happening</a:t>
            </a:r>
          </a:p>
          <a:p>
            <a:r>
              <a:rPr lang="en-US" b="1" dirty="0">
                <a:solidFill>
                  <a:schemeClr val="accent2">
                    <a:lumMod val="40000"/>
                    <a:lumOff val="60000"/>
                  </a:schemeClr>
                </a:solidFill>
              </a:rPr>
              <a:t>Specific Feedback</a:t>
            </a:r>
            <a:r>
              <a:rPr lang="en-US" b="1" dirty="0">
                <a:solidFill>
                  <a:schemeClr val="bg1"/>
                </a:solidFill>
              </a:rPr>
              <a:t>			</a:t>
            </a:r>
            <a:endParaRPr lang="en-US" sz="2000" dirty="0">
              <a:solidFill>
                <a:schemeClr val="bg1"/>
              </a:solidFill>
            </a:endParaRPr>
          </a:p>
        </p:txBody>
      </p:sp>
      <p:sp>
        <p:nvSpPr>
          <p:cNvPr id="6" name="Rectangle 5"/>
          <p:cNvSpPr/>
          <p:nvPr/>
        </p:nvSpPr>
        <p:spPr>
          <a:xfrm>
            <a:off x="108219" y="1880398"/>
            <a:ext cx="5307806" cy="977102"/>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Student Learning</a:t>
            </a:r>
          </a:p>
        </p:txBody>
      </p:sp>
    </p:spTree>
    <p:extLst>
      <p:ext uri="{BB962C8B-B14F-4D97-AF65-F5344CB8AC3E}">
        <p14:creationId xmlns:p14="http://schemas.microsoft.com/office/powerpoint/2010/main" val="243631402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t>Immediate Specific Feedback</a:t>
            </a:r>
          </a:p>
        </p:txBody>
      </p:sp>
      <p:sp>
        <p:nvSpPr>
          <p:cNvPr id="7" name="Rectangle 6"/>
          <p:cNvSpPr/>
          <p:nvPr/>
        </p:nvSpPr>
        <p:spPr>
          <a:xfrm>
            <a:off x="114300" y="1551785"/>
            <a:ext cx="5921106" cy="977102"/>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Ensuring Learning is Happening</a:t>
            </a:r>
          </a:p>
        </p:txBody>
      </p:sp>
      <p:pic>
        <p:nvPicPr>
          <p:cNvPr id="8" name="Picture 7">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14363" y="3343275"/>
            <a:ext cx="2941798" cy="1657351"/>
          </a:xfrm>
          <a:prstGeom prst="rect">
            <a:avLst/>
          </a:prstGeom>
        </p:spPr>
      </p:pic>
    </p:spTree>
    <p:extLst>
      <p:ext uri="{BB962C8B-B14F-4D97-AF65-F5344CB8AC3E}">
        <p14:creationId xmlns:p14="http://schemas.microsoft.com/office/powerpoint/2010/main" val="376998733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t>Immediate Specific Feedback</a:t>
            </a:r>
          </a:p>
        </p:txBody>
      </p:sp>
      <p:sp>
        <p:nvSpPr>
          <p:cNvPr id="5" name="Content Placeholder 2"/>
          <p:cNvSpPr>
            <a:spLocks noGrp="1"/>
          </p:cNvSpPr>
          <p:nvPr>
            <p:ph idx="1"/>
          </p:nvPr>
        </p:nvSpPr>
        <p:spPr>
          <a:xfrm>
            <a:off x="185738" y="1730902"/>
            <a:ext cx="8686800" cy="4226986"/>
          </a:xfrm>
        </p:spPr>
        <p:txBody>
          <a:bodyPr>
            <a:normAutofit/>
          </a:bodyPr>
          <a:lstStyle/>
          <a:p>
            <a:pPr marL="342900" indent="-342900">
              <a:lnSpc>
                <a:spcPct val="120000"/>
              </a:lnSpc>
              <a:buClr>
                <a:schemeClr val="accent1"/>
              </a:buClr>
              <a:buFont typeface="Wingdings" panose="05000000000000000000" pitchFamily="2" charset="2"/>
              <a:buChar char="q"/>
            </a:pPr>
            <a:r>
              <a:rPr lang="en-US" dirty="0"/>
              <a:t>Provide immediate feedback</a:t>
            </a:r>
          </a:p>
          <a:p>
            <a:pPr marL="342900" indent="-342900">
              <a:lnSpc>
                <a:spcPct val="120000"/>
              </a:lnSpc>
              <a:buClr>
                <a:schemeClr val="accent1"/>
              </a:buClr>
              <a:buFont typeface="Wingdings" panose="05000000000000000000" pitchFamily="2" charset="2"/>
              <a:buChar char="q"/>
            </a:pPr>
            <a:r>
              <a:rPr lang="en-US" dirty="0"/>
              <a:t>Affirm correct responses</a:t>
            </a:r>
          </a:p>
          <a:p>
            <a:pPr marL="342900" indent="-342900">
              <a:lnSpc>
                <a:spcPct val="120000"/>
              </a:lnSpc>
              <a:buClr>
                <a:schemeClr val="accent1"/>
              </a:buClr>
              <a:buFont typeface="Wingdings" panose="05000000000000000000" pitchFamily="2" charset="2"/>
              <a:buChar char="q"/>
            </a:pPr>
            <a:r>
              <a:rPr lang="en-US" dirty="0"/>
              <a:t>Correct incorrect responses</a:t>
            </a:r>
          </a:p>
          <a:p>
            <a:pPr>
              <a:lnSpc>
                <a:spcPct val="120000"/>
              </a:lnSpc>
              <a:buClr>
                <a:schemeClr val="accent1"/>
              </a:buClr>
            </a:pPr>
            <a:r>
              <a:rPr lang="en-US" dirty="0"/>
              <a:t>   (and provide additional practice)</a:t>
            </a:r>
          </a:p>
          <a:p>
            <a:pPr marL="342900" indent="-342900">
              <a:buFont typeface="Arial" charset="0"/>
              <a:buChar char="•"/>
            </a:pPr>
            <a:endParaRPr lang="en-US" dirty="0"/>
          </a:p>
        </p:txBody>
      </p:sp>
    </p:spTree>
    <p:extLst>
      <p:ext uri="{BB962C8B-B14F-4D97-AF65-F5344CB8AC3E}">
        <p14:creationId xmlns:p14="http://schemas.microsoft.com/office/powerpoint/2010/main" val="269046332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t>Immediate Specific Feedback</a:t>
            </a:r>
          </a:p>
        </p:txBody>
      </p:sp>
      <p:sp>
        <p:nvSpPr>
          <p:cNvPr id="5" name="Content Placeholder 2"/>
          <p:cNvSpPr>
            <a:spLocks noGrp="1"/>
          </p:cNvSpPr>
          <p:nvPr>
            <p:ph idx="1"/>
          </p:nvPr>
        </p:nvSpPr>
        <p:spPr>
          <a:xfrm>
            <a:off x="185738" y="1730902"/>
            <a:ext cx="8686800" cy="4226986"/>
          </a:xfrm>
        </p:spPr>
        <p:txBody>
          <a:bodyPr>
            <a:normAutofit/>
          </a:bodyPr>
          <a:lstStyle/>
          <a:p>
            <a:pPr marL="342900" indent="-342900">
              <a:lnSpc>
                <a:spcPct val="120000"/>
              </a:lnSpc>
              <a:buClr>
                <a:schemeClr val="accent1"/>
              </a:buClr>
              <a:buFont typeface="Wingdings" panose="05000000000000000000" pitchFamily="2" charset="2"/>
              <a:buChar char="q"/>
            </a:pPr>
            <a:r>
              <a:rPr lang="en-US" dirty="0"/>
              <a:t>Provide immediate feedback</a:t>
            </a:r>
          </a:p>
          <a:p>
            <a:pPr marL="342900" indent="-342900">
              <a:lnSpc>
                <a:spcPct val="120000"/>
              </a:lnSpc>
              <a:buClr>
                <a:schemeClr val="accent1"/>
              </a:buClr>
              <a:buFont typeface="Wingdings" panose="05000000000000000000" pitchFamily="2" charset="2"/>
              <a:buChar char="q"/>
            </a:pPr>
            <a:r>
              <a:rPr lang="en-US" dirty="0">
                <a:solidFill>
                  <a:schemeClr val="bg1">
                    <a:lumMod val="65000"/>
                  </a:schemeClr>
                </a:solidFill>
              </a:rPr>
              <a:t>Affirm correct responses</a:t>
            </a:r>
          </a:p>
          <a:p>
            <a:pPr marL="342900" indent="-342900">
              <a:lnSpc>
                <a:spcPct val="120000"/>
              </a:lnSpc>
              <a:buClr>
                <a:schemeClr val="accent1"/>
              </a:buClr>
              <a:buFont typeface="Wingdings" panose="05000000000000000000" pitchFamily="2" charset="2"/>
              <a:buChar char="q"/>
            </a:pPr>
            <a:r>
              <a:rPr lang="en-US" dirty="0">
                <a:solidFill>
                  <a:schemeClr val="bg1">
                    <a:lumMod val="65000"/>
                  </a:schemeClr>
                </a:solidFill>
              </a:rPr>
              <a:t>Correct incorrect responses</a:t>
            </a:r>
          </a:p>
          <a:p>
            <a:pPr>
              <a:lnSpc>
                <a:spcPct val="120000"/>
              </a:lnSpc>
              <a:buClr>
                <a:schemeClr val="accent1"/>
              </a:buClr>
            </a:pPr>
            <a:r>
              <a:rPr lang="en-US" dirty="0">
                <a:solidFill>
                  <a:schemeClr val="bg1">
                    <a:lumMod val="65000"/>
                  </a:schemeClr>
                </a:solidFill>
              </a:rPr>
              <a:t>   (and provide additional practice)</a:t>
            </a:r>
          </a:p>
          <a:p>
            <a:pPr marL="342900" indent="-342900">
              <a:buFont typeface="Arial" charset="0"/>
              <a:buChar char="•"/>
            </a:pPr>
            <a:endParaRPr lang="en-US" dirty="0">
              <a:solidFill>
                <a:schemeClr val="bg1">
                  <a:lumMod val="65000"/>
                </a:schemeClr>
              </a:solidFill>
            </a:endParaRPr>
          </a:p>
        </p:txBody>
      </p:sp>
    </p:spTree>
    <p:extLst>
      <p:ext uri="{BB962C8B-B14F-4D97-AF65-F5344CB8AC3E}">
        <p14:creationId xmlns:p14="http://schemas.microsoft.com/office/powerpoint/2010/main" val="34562012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14300" y="208752"/>
            <a:ext cx="9029700" cy="1257300"/>
          </a:xfrm>
        </p:spPr>
        <p:txBody>
          <a:bodyPr>
            <a:noAutofit/>
          </a:bodyPr>
          <a:lstStyle/>
          <a:p>
            <a:pPr marL="342900" indent="-342900">
              <a:lnSpc>
                <a:spcPct val="120000"/>
              </a:lnSpc>
              <a:buClr>
                <a:schemeClr val="accent1"/>
              </a:buClr>
              <a:buFont typeface="Wingdings" panose="05000000000000000000" pitchFamily="2" charset="2"/>
              <a:buChar char="q"/>
            </a:pPr>
            <a:r>
              <a:rPr lang="en-US" sz="3200" dirty="0"/>
              <a:t> Provide immediate feedback</a:t>
            </a:r>
          </a:p>
        </p:txBody>
      </p:sp>
      <p:sp>
        <p:nvSpPr>
          <p:cNvPr id="5" name="TextBox 4"/>
          <p:cNvSpPr txBox="1"/>
          <p:nvPr/>
        </p:nvSpPr>
        <p:spPr>
          <a:xfrm>
            <a:off x="5107648" y="1206500"/>
            <a:ext cx="1857375" cy="4708981"/>
          </a:xfrm>
          <a:prstGeom prst="rect">
            <a:avLst/>
          </a:prstGeom>
          <a:noFill/>
        </p:spPr>
        <p:txBody>
          <a:bodyPr wrap="square" rtlCol="0">
            <a:spAutoFit/>
          </a:bodyPr>
          <a:lstStyle/>
          <a:p>
            <a:endParaRPr lang="en-US" sz="3600" dirty="0">
              <a:solidFill>
                <a:srgbClr val="119DA4"/>
              </a:solidFill>
            </a:endParaRPr>
          </a:p>
          <a:p>
            <a:pPr algn="ctr"/>
            <a:r>
              <a:rPr lang="en-US" sz="4400" u="sng" dirty="0">
                <a:solidFill>
                  <a:srgbClr val="119DA4"/>
                </a:solidFill>
              </a:rPr>
              <a:t>ea</a:t>
            </a:r>
            <a:r>
              <a:rPr lang="en-US" sz="4400" dirty="0">
                <a:solidFill>
                  <a:srgbClr val="119DA4"/>
                </a:solidFill>
              </a:rPr>
              <a:t>t</a:t>
            </a:r>
          </a:p>
          <a:p>
            <a:pPr algn="ctr"/>
            <a:r>
              <a:rPr lang="en-US" sz="4400" dirty="0">
                <a:solidFill>
                  <a:srgbClr val="119DA4"/>
                </a:solidFill>
              </a:rPr>
              <a:t>b</a:t>
            </a:r>
            <a:r>
              <a:rPr lang="en-US" sz="4400" u="sng" dirty="0">
                <a:solidFill>
                  <a:srgbClr val="119DA4"/>
                </a:solidFill>
              </a:rPr>
              <a:t>oa</a:t>
            </a:r>
            <a:r>
              <a:rPr lang="en-US" sz="4400" dirty="0">
                <a:solidFill>
                  <a:srgbClr val="119DA4"/>
                </a:solidFill>
              </a:rPr>
              <a:t>t</a:t>
            </a:r>
          </a:p>
          <a:p>
            <a:pPr algn="ctr"/>
            <a:r>
              <a:rPr lang="en-US" sz="4400" dirty="0">
                <a:solidFill>
                  <a:srgbClr val="119DA4"/>
                </a:solidFill>
              </a:rPr>
              <a:t>t</a:t>
            </a:r>
            <a:r>
              <a:rPr lang="en-US" sz="4400" u="sng" dirty="0">
                <a:solidFill>
                  <a:srgbClr val="119DA4"/>
                </a:solidFill>
              </a:rPr>
              <a:t>ai</a:t>
            </a:r>
            <a:r>
              <a:rPr lang="en-US" sz="4400" dirty="0">
                <a:solidFill>
                  <a:srgbClr val="119DA4"/>
                </a:solidFill>
              </a:rPr>
              <a:t>l</a:t>
            </a:r>
          </a:p>
          <a:p>
            <a:pPr algn="ctr"/>
            <a:r>
              <a:rPr lang="en-US" sz="4400" dirty="0">
                <a:solidFill>
                  <a:srgbClr val="119DA4"/>
                </a:solidFill>
              </a:rPr>
              <a:t>m</a:t>
            </a:r>
            <a:r>
              <a:rPr lang="en-US" sz="4400" u="sng" dirty="0">
                <a:solidFill>
                  <a:srgbClr val="119DA4"/>
                </a:solidFill>
              </a:rPr>
              <a:t>ea</a:t>
            </a:r>
            <a:r>
              <a:rPr lang="en-US" sz="4400" dirty="0">
                <a:solidFill>
                  <a:srgbClr val="119DA4"/>
                </a:solidFill>
              </a:rPr>
              <a:t>t</a:t>
            </a:r>
          </a:p>
          <a:p>
            <a:pPr algn="ctr"/>
            <a:r>
              <a:rPr lang="en-US" sz="4400" u="sng" dirty="0">
                <a:solidFill>
                  <a:srgbClr val="119DA4"/>
                </a:solidFill>
              </a:rPr>
              <a:t>ai</a:t>
            </a:r>
            <a:r>
              <a:rPr lang="en-US" sz="4400" dirty="0">
                <a:solidFill>
                  <a:srgbClr val="119DA4"/>
                </a:solidFill>
              </a:rPr>
              <a:t>m</a:t>
            </a:r>
          </a:p>
          <a:p>
            <a:endParaRPr lang="en-US" sz="4400" dirty="0">
              <a:solidFill>
                <a:srgbClr val="119DA4"/>
              </a:solidFill>
            </a:endParaRPr>
          </a:p>
        </p:txBody>
      </p:sp>
      <p:sp>
        <p:nvSpPr>
          <p:cNvPr id="6" name="Speech Bubble: Oval 3"/>
          <p:cNvSpPr/>
          <p:nvPr/>
        </p:nvSpPr>
        <p:spPr>
          <a:xfrm>
            <a:off x="657225" y="1363671"/>
            <a:ext cx="4171950" cy="908041"/>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Your turn to read these words.</a:t>
            </a:r>
          </a:p>
        </p:txBody>
      </p:sp>
      <p:sp>
        <p:nvSpPr>
          <p:cNvPr id="7" name="Speech Bubble: Oval 3"/>
          <p:cNvSpPr/>
          <p:nvPr/>
        </p:nvSpPr>
        <p:spPr>
          <a:xfrm>
            <a:off x="524999" y="2782725"/>
            <a:ext cx="4171950" cy="908041"/>
          </a:xfrm>
          <a:prstGeom prst="wedgeEllipseCallout">
            <a:avLst>
              <a:gd name="adj1" fmla="val 53797"/>
              <a:gd name="adj2" fmla="val 5070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Eat, beat, teal, meat, aim.</a:t>
            </a:r>
          </a:p>
        </p:txBody>
      </p:sp>
      <p:sp>
        <p:nvSpPr>
          <p:cNvPr id="8" name="Speech Bubble: Oval 3"/>
          <p:cNvSpPr/>
          <p:nvPr/>
        </p:nvSpPr>
        <p:spPr>
          <a:xfrm>
            <a:off x="496424" y="4201779"/>
            <a:ext cx="4171950" cy="908041"/>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Lets go back to the ones you missed.</a:t>
            </a:r>
          </a:p>
        </p:txBody>
      </p:sp>
      <p:sp>
        <p:nvSpPr>
          <p:cNvPr id="9" name="TextBox 8"/>
          <p:cNvSpPr txBox="1"/>
          <p:nvPr/>
        </p:nvSpPr>
        <p:spPr>
          <a:xfrm>
            <a:off x="114300" y="220557"/>
            <a:ext cx="971550" cy="646331"/>
          </a:xfrm>
          <a:prstGeom prst="rect">
            <a:avLst/>
          </a:prstGeom>
          <a:noFill/>
        </p:spPr>
        <p:txBody>
          <a:bodyPr wrap="square" rtlCol="0">
            <a:spAutoFit/>
          </a:bodyPr>
          <a:lstStyle/>
          <a:p>
            <a:r>
              <a:rPr lang="en-US" sz="3600" i="1" dirty="0">
                <a:solidFill>
                  <a:srgbClr val="C95331"/>
                </a:solidFill>
              </a:rPr>
              <a:t>X</a:t>
            </a:r>
          </a:p>
        </p:txBody>
      </p:sp>
      <p:sp>
        <p:nvSpPr>
          <p:cNvPr id="2" name="Title 1" hidden="1">
            <a:extLst>
              <a:ext uri="{FF2B5EF4-FFF2-40B4-BE49-F238E27FC236}">
                <a16:creationId xmlns:a16="http://schemas.microsoft.com/office/drawing/2014/main" id="{DB95BA6E-580A-4F74-A8DB-5F620D82232D}"/>
              </a:ext>
            </a:extLst>
          </p:cNvPr>
          <p:cNvSpPr>
            <a:spLocks noGrp="1"/>
          </p:cNvSpPr>
          <p:nvPr>
            <p:ph type="title"/>
          </p:nvPr>
        </p:nvSpPr>
        <p:spPr/>
        <p:txBody>
          <a:bodyPr/>
          <a:lstStyle/>
          <a:p>
            <a:r>
              <a:rPr lang="en-US" sz="32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Provide immediate feedback</a:t>
            </a:r>
            <a:endParaRPr lang="en-US" dirty="0"/>
          </a:p>
        </p:txBody>
      </p:sp>
    </p:spTree>
    <p:extLst>
      <p:ext uri="{BB962C8B-B14F-4D97-AF65-F5344CB8AC3E}">
        <p14:creationId xmlns:p14="http://schemas.microsoft.com/office/powerpoint/2010/main" val="80559229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14300" y="208752"/>
            <a:ext cx="9029700" cy="1257300"/>
          </a:xfrm>
        </p:spPr>
        <p:txBody>
          <a:bodyPr>
            <a:noAutofit/>
          </a:bodyPr>
          <a:lstStyle/>
          <a:p>
            <a:pPr marL="342900" indent="-342900">
              <a:lnSpc>
                <a:spcPct val="120000"/>
              </a:lnSpc>
              <a:buClr>
                <a:schemeClr val="accent1"/>
              </a:buClr>
              <a:buFont typeface="Wingdings" panose="05000000000000000000" pitchFamily="2" charset="2"/>
              <a:buChar char="q"/>
            </a:pPr>
            <a:r>
              <a:rPr lang="en-US" sz="3200" dirty="0"/>
              <a:t> Provide immediate feedback</a:t>
            </a:r>
          </a:p>
        </p:txBody>
      </p:sp>
      <p:sp>
        <p:nvSpPr>
          <p:cNvPr id="5" name="TextBox 4"/>
          <p:cNvSpPr txBox="1"/>
          <p:nvPr/>
        </p:nvSpPr>
        <p:spPr>
          <a:xfrm>
            <a:off x="5107648" y="1206500"/>
            <a:ext cx="1857375" cy="4708981"/>
          </a:xfrm>
          <a:prstGeom prst="rect">
            <a:avLst/>
          </a:prstGeom>
          <a:noFill/>
        </p:spPr>
        <p:txBody>
          <a:bodyPr wrap="square" rtlCol="0">
            <a:spAutoFit/>
          </a:bodyPr>
          <a:lstStyle/>
          <a:p>
            <a:endParaRPr lang="en-US" sz="3600" dirty="0">
              <a:solidFill>
                <a:srgbClr val="119DA4"/>
              </a:solidFill>
            </a:endParaRPr>
          </a:p>
          <a:p>
            <a:pPr algn="ctr"/>
            <a:r>
              <a:rPr lang="en-US" sz="4400" u="sng" dirty="0">
                <a:solidFill>
                  <a:srgbClr val="119DA4"/>
                </a:solidFill>
              </a:rPr>
              <a:t>ea</a:t>
            </a:r>
            <a:r>
              <a:rPr lang="en-US" sz="4400" dirty="0">
                <a:solidFill>
                  <a:srgbClr val="119DA4"/>
                </a:solidFill>
              </a:rPr>
              <a:t>t</a:t>
            </a:r>
          </a:p>
          <a:p>
            <a:pPr algn="ctr"/>
            <a:r>
              <a:rPr lang="en-US" sz="4400" dirty="0">
                <a:solidFill>
                  <a:srgbClr val="119DA4"/>
                </a:solidFill>
              </a:rPr>
              <a:t>b</a:t>
            </a:r>
            <a:r>
              <a:rPr lang="en-US" sz="4400" u="sng" dirty="0">
                <a:solidFill>
                  <a:srgbClr val="119DA4"/>
                </a:solidFill>
              </a:rPr>
              <a:t>oa</a:t>
            </a:r>
            <a:r>
              <a:rPr lang="en-US" sz="4400" dirty="0">
                <a:solidFill>
                  <a:srgbClr val="119DA4"/>
                </a:solidFill>
              </a:rPr>
              <a:t>t</a:t>
            </a:r>
          </a:p>
          <a:p>
            <a:pPr algn="ctr"/>
            <a:r>
              <a:rPr lang="en-US" sz="4400" dirty="0">
                <a:solidFill>
                  <a:srgbClr val="119DA4"/>
                </a:solidFill>
              </a:rPr>
              <a:t>t</a:t>
            </a:r>
            <a:r>
              <a:rPr lang="en-US" sz="4400" u="sng" dirty="0">
                <a:solidFill>
                  <a:srgbClr val="119DA4"/>
                </a:solidFill>
              </a:rPr>
              <a:t>ai</a:t>
            </a:r>
            <a:r>
              <a:rPr lang="en-US" sz="4400" dirty="0">
                <a:solidFill>
                  <a:srgbClr val="119DA4"/>
                </a:solidFill>
              </a:rPr>
              <a:t>l</a:t>
            </a:r>
          </a:p>
          <a:p>
            <a:pPr algn="ctr"/>
            <a:r>
              <a:rPr lang="en-US" sz="4400" dirty="0">
                <a:solidFill>
                  <a:srgbClr val="119DA4"/>
                </a:solidFill>
              </a:rPr>
              <a:t>m</a:t>
            </a:r>
            <a:r>
              <a:rPr lang="en-US" sz="4400" u="sng" dirty="0">
                <a:solidFill>
                  <a:srgbClr val="119DA4"/>
                </a:solidFill>
              </a:rPr>
              <a:t>ea</a:t>
            </a:r>
            <a:r>
              <a:rPr lang="en-US" sz="4400" dirty="0">
                <a:solidFill>
                  <a:srgbClr val="119DA4"/>
                </a:solidFill>
              </a:rPr>
              <a:t>t</a:t>
            </a:r>
          </a:p>
          <a:p>
            <a:pPr algn="ctr"/>
            <a:r>
              <a:rPr lang="en-US" sz="4400" u="sng" dirty="0">
                <a:solidFill>
                  <a:srgbClr val="119DA4"/>
                </a:solidFill>
              </a:rPr>
              <a:t>ai</a:t>
            </a:r>
            <a:r>
              <a:rPr lang="en-US" sz="4400" dirty="0">
                <a:solidFill>
                  <a:srgbClr val="119DA4"/>
                </a:solidFill>
              </a:rPr>
              <a:t>m</a:t>
            </a:r>
          </a:p>
          <a:p>
            <a:endParaRPr lang="en-US" sz="4400" dirty="0">
              <a:solidFill>
                <a:srgbClr val="119DA4"/>
              </a:solidFill>
            </a:endParaRPr>
          </a:p>
        </p:txBody>
      </p:sp>
      <p:sp>
        <p:nvSpPr>
          <p:cNvPr id="6" name="Speech Bubble: Oval 3"/>
          <p:cNvSpPr/>
          <p:nvPr/>
        </p:nvSpPr>
        <p:spPr>
          <a:xfrm>
            <a:off x="657225" y="1363671"/>
            <a:ext cx="4171950" cy="908041"/>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Your turn to read these words.</a:t>
            </a:r>
          </a:p>
        </p:txBody>
      </p:sp>
      <p:sp>
        <p:nvSpPr>
          <p:cNvPr id="7" name="Speech Bubble: Oval 3"/>
          <p:cNvSpPr/>
          <p:nvPr/>
        </p:nvSpPr>
        <p:spPr>
          <a:xfrm>
            <a:off x="524999" y="2782725"/>
            <a:ext cx="4171950" cy="908041"/>
          </a:xfrm>
          <a:prstGeom prst="wedgeEllipseCallout">
            <a:avLst>
              <a:gd name="adj1" fmla="val 53797"/>
              <a:gd name="adj2" fmla="val 5070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Eat, beat</a:t>
            </a:r>
            <a:r>
              <a:rPr lang="is-IS" sz="2000" dirty="0"/>
              <a:t>…</a:t>
            </a:r>
            <a:endParaRPr lang="en-US" sz="2000" dirty="0"/>
          </a:p>
        </p:txBody>
      </p:sp>
      <p:sp>
        <p:nvSpPr>
          <p:cNvPr id="8" name="Speech Bubble: Oval 3"/>
          <p:cNvSpPr/>
          <p:nvPr/>
        </p:nvSpPr>
        <p:spPr>
          <a:xfrm>
            <a:off x="496424" y="4201779"/>
            <a:ext cx="4171950" cy="908041"/>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That word is boat. What word?</a:t>
            </a:r>
          </a:p>
        </p:txBody>
      </p:sp>
      <p:sp>
        <p:nvSpPr>
          <p:cNvPr id="2" name="Title 1" hidden="1">
            <a:extLst>
              <a:ext uri="{FF2B5EF4-FFF2-40B4-BE49-F238E27FC236}">
                <a16:creationId xmlns:a16="http://schemas.microsoft.com/office/drawing/2014/main" id="{ABEFA632-F9AA-4CA3-A56B-295A94348A57}"/>
              </a:ext>
            </a:extLst>
          </p:cNvPr>
          <p:cNvSpPr>
            <a:spLocks noGrp="1"/>
          </p:cNvSpPr>
          <p:nvPr>
            <p:ph type="title"/>
          </p:nvPr>
        </p:nvSpPr>
        <p:spPr/>
        <p:txBody>
          <a:bodyPr/>
          <a:lstStyle/>
          <a:p>
            <a:r>
              <a:rPr lang="en-US" sz="32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Provide immediate feedback</a:t>
            </a:r>
            <a:endParaRPr lang="en-US" dirty="0"/>
          </a:p>
        </p:txBody>
      </p:sp>
    </p:spTree>
    <p:extLst>
      <p:ext uri="{BB962C8B-B14F-4D97-AF65-F5344CB8AC3E}">
        <p14:creationId xmlns:p14="http://schemas.microsoft.com/office/powerpoint/2010/main" val="55994072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t>Immediate Specific Feedback</a:t>
            </a:r>
          </a:p>
        </p:txBody>
      </p:sp>
      <p:sp>
        <p:nvSpPr>
          <p:cNvPr id="5" name="Content Placeholder 2"/>
          <p:cNvSpPr>
            <a:spLocks noGrp="1"/>
          </p:cNvSpPr>
          <p:nvPr>
            <p:ph idx="1"/>
          </p:nvPr>
        </p:nvSpPr>
        <p:spPr>
          <a:xfrm>
            <a:off x="185738" y="1730902"/>
            <a:ext cx="8686800" cy="4226986"/>
          </a:xfrm>
        </p:spPr>
        <p:txBody>
          <a:bodyPr>
            <a:normAutofit/>
          </a:bodyPr>
          <a:lstStyle/>
          <a:p>
            <a:pPr marL="342900" indent="-342900">
              <a:lnSpc>
                <a:spcPct val="120000"/>
              </a:lnSpc>
              <a:buClr>
                <a:schemeClr val="accent1"/>
              </a:buClr>
              <a:buFont typeface="Wingdings" panose="05000000000000000000" pitchFamily="2" charset="2"/>
              <a:buChar char="q"/>
            </a:pPr>
            <a:r>
              <a:rPr lang="en-US" dirty="0"/>
              <a:t>Provide immediate feedback</a:t>
            </a:r>
          </a:p>
          <a:p>
            <a:pPr marL="342900" indent="-342900">
              <a:lnSpc>
                <a:spcPct val="120000"/>
              </a:lnSpc>
              <a:buClr>
                <a:schemeClr val="accent1"/>
              </a:buClr>
              <a:buFont typeface="Wingdings" panose="05000000000000000000" pitchFamily="2" charset="2"/>
              <a:buChar char="q"/>
            </a:pPr>
            <a:r>
              <a:rPr lang="en-US" dirty="0"/>
              <a:t>Affirm correct responses</a:t>
            </a:r>
          </a:p>
          <a:p>
            <a:pPr marL="342900" indent="-342900">
              <a:lnSpc>
                <a:spcPct val="120000"/>
              </a:lnSpc>
              <a:buClr>
                <a:schemeClr val="accent1"/>
              </a:buClr>
              <a:buFont typeface="Wingdings" panose="05000000000000000000" pitchFamily="2" charset="2"/>
              <a:buChar char="q"/>
            </a:pPr>
            <a:r>
              <a:rPr lang="en-US" dirty="0"/>
              <a:t>Correct incorrect responses</a:t>
            </a:r>
          </a:p>
          <a:p>
            <a:pPr>
              <a:lnSpc>
                <a:spcPct val="120000"/>
              </a:lnSpc>
              <a:buClr>
                <a:schemeClr val="accent1"/>
              </a:buClr>
            </a:pPr>
            <a:r>
              <a:rPr lang="en-US" dirty="0"/>
              <a:t>   (and provide additional practice)</a:t>
            </a:r>
          </a:p>
          <a:p>
            <a:pPr marL="342900" indent="-342900">
              <a:buFont typeface="Arial" charset="0"/>
              <a:buChar char="•"/>
            </a:pPr>
            <a:endParaRPr lang="en-US" dirty="0"/>
          </a:p>
        </p:txBody>
      </p:sp>
    </p:spTree>
    <p:extLst>
      <p:ext uri="{BB962C8B-B14F-4D97-AF65-F5344CB8AC3E}">
        <p14:creationId xmlns:p14="http://schemas.microsoft.com/office/powerpoint/2010/main" val="105914532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t>Immediate Specific Feedback</a:t>
            </a:r>
          </a:p>
        </p:txBody>
      </p:sp>
      <p:sp>
        <p:nvSpPr>
          <p:cNvPr id="5" name="Content Placeholder 2"/>
          <p:cNvSpPr>
            <a:spLocks noGrp="1"/>
          </p:cNvSpPr>
          <p:nvPr>
            <p:ph idx="1"/>
          </p:nvPr>
        </p:nvSpPr>
        <p:spPr>
          <a:xfrm>
            <a:off x="185738" y="1730902"/>
            <a:ext cx="8686800" cy="4226986"/>
          </a:xfrm>
        </p:spPr>
        <p:txBody>
          <a:bodyPr>
            <a:normAutofit/>
          </a:bodyPr>
          <a:lstStyle/>
          <a:p>
            <a:pPr marL="342900" indent="-342900">
              <a:lnSpc>
                <a:spcPct val="120000"/>
              </a:lnSpc>
              <a:buClr>
                <a:schemeClr val="accent1"/>
              </a:buClr>
              <a:buFont typeface="Wingdings" panose="05000000000000000000" pitchFamily="2" charset="2"/>
              <a:buChar char="q"/>
            </a:pPr>
            <a:r>
              <a:rPr lang="en-US" dirty="0">
                <a:solidFill>
                  <a:schemeClr val="bg1">
                    <a:lumMod val="65000"/>
                  </a:schemeClr>
                </a:solidFill>
              </a:rPr>
              <a:t>Provide immediate feedback</a:t>
            </a:r>
          </a:p>
          <a:p>
            <a:pPr marL="342900" indent="-342900">
              <a:lnSpc>
                <a:spcPct val="120000"/>
              </a:lnSpc>
              <a:buClr>
                <a:schemeClr val="accent1"/>
              </a:buClr>
              <a:buFont typeface="Wingdings" panose="05000000000000000000" pitchFamily="2" charset="2"/>
              <a:buChar char="q"/>
            </a:pPr>
            <a:r>
              <a:rPr lang="en-US" dirty="0"/>
              <a:t>Affirm correct responses</a:t>
            </a:r>
          </a:p>
          <a:p>
            <a:pPr marL="342900" indent="-342900">
              <a:lnSpc>
                <a:spcPct val="120000"/>
              </a:lnSpc>
              <a:buClr>
                <a:schemeClr val="accent1"/>
              </a:buClr>
              <a:buFont typeface="Wingdings" panose="05000000000000000000" pitchFamily="2" charset="2"/>
              <a:buChar char="q"/>
            </a:pPr>
            <a:r>
              <a:rPr lang="en-US" dirty="0">
                <a:solidFill>
                  <a:schemeClr val="bg1">
                    <a:lumMod val="65000"/>
                  </a:schemeClr>
                </a:solidFill>
              </a:rPr>
              <a:t>Correct incorrect responses</a:t>
            </a:r>
          </a:p>
          <a:p>
            <a:pPr>
              <a:lnSpc>
                <a:spcPct val="120000"/>
              </a:lnSpc>
              <a:buClr>
                <a:schemeClr val="accent1"/>
              </a:buClr>
            </a:pPr>
            <a:r>
              <a:rPr lang="en-US" dirty="0">
                <a:solidFill>
                  <a:schemeClr val="bg1">
                    <a:lumMod val="65000"/>
                  </a:schemeClr>
                </a:solidFill>
              </a:rPr>
              <a:t>   (and provide additional practice)</a:t>
            </a:r>
          </a:p>
          <a:p>
            <a:pPr marL="342900" indent="-342900">
              <a:buFont typeface="Arial" charset="0"/>
              <a:buChar char="•"/>
            </a:pPr>
            <a:endParaRPr lang="en-US" dirty="0"/>
          </a:p>
        </p:txBody>
      </p:sp>
    </p:spTree>
    <p:extLst>
      <p:ext uri="{BB962C8B-B14F-4D97-AF65-F5344CB8AC3E}">
        <p14:creationId xmlns:p14="http://schemas.microsoft.com/office/powerpoint/2010/main" val="3051473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DBI</a:t>
            </a:r>
          </a:p>
        </p:txBody>
      </p:sp>
      <p:sp>
        <p:nvSpPr>
          <p:cNvPr id="6" name="Rectangle 5"/>
          <p:cNvSpPr/>
          <p:nvPr/>
        </p:nvSpPr>
        <p:spPr>
          <a:xfrm>
            <a:off x="114300" y="2437431"/>
            <a:ext cx="4097640"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Qualitative Adaptations:</a:t>
            </a:r>
          </a:p>
          <a:p>
            <a:pPr algn="ctr"/>
            <a:r>
              <a:rPr lang="en-US" sz="2400" b="1" dirty="0"/>
              <a:t>Explicit Instruction</a:t>
            </a:r>
          </a:p>
        </p:txBody>
      </p:sp>
      <p:pic>
        <p:nvPicPr>
          <p:cNvPr id="9" name="Picture 8"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803A353C-5BAE-414B-80D8-6A0FF8F525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940" y="376200"/>
            <a:ext cx="3190207" cy="5629701"/>
          </a:xfrm>
          <a:prstGeom prst="rect">
            <a:avLst/>
          </a:prstGeom>
        </p:spPr>
      </p:pic>
      <p:sp>
        <p:nvSpPr>
          <p:cNvPr id="8" name="Oval 7" descr="Image of the DBI process focusing on the Validated Intervention Program step"/>
          <p:cNvSpPr/>
          <p:nvPr/>
        </p:nvSpPr>
        <p:spPr>
          <a:xfrm>
            <a:off x="4765273" y="242887"/>
            <a:ext cx="2249888" cy="12858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descr="Image "/>
          <p:cNvSpPr/>
          <p:nvPr/>
        </p:nvSpPr>
        <p:spPr>
          <a:xfrm>
            <a:off x="4765273" y="3429000"/>
            <a:ext cx="2249888" cy="12858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93585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14300" y="208752"/>
            <a:ext cx="9029700" cy="1257300"/>
          </a:xfrm>
        </p:spPr>
        <p:txBody>
          <a:bodyPr>
            <a:noAutofit/>
          </a:bodyPr>
          <a:lstStyle/>
          <a:p>
            <a:pPr marL="342900" indent="-342900">
              <a:lnSpc>
                <a:spcPct val="120000"/>
              </a:lnSpc>
              <a:buClr>
                <a:schemeClr val="accent1"/>
              </a:buClr>
              <a:buFont typeface="Wingdings" panose="05000000000000000000" pitchFamily="2" charset="2"/>
              <a:buChar char="q"/>
            </a:pPr>
            <a:r>
              <a:rPr lang="en-US" sz="3200" dirty="0"/>
              <a:t> Affirm correct responses</a:t>
            </a:r>
          </a:p>
        </p:txBody>
      </p:sp>
      <p:sp>
        <p:nvSpPr>
          <p:cNvPr id="3" name="Rectangle 2"/>
          <p:cNvSpPr/>
          <p:nvPr/>
        </p:nvSpPr>
        <p:spPr>
          <a:xfrm>
            <a:off x="471488" y="1466052"/>
            <a:ext cx="5921106" cy="79136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Feedback should be specific</a:t>
            </a:r>
          </a:p>
        </p:txBody>
      </p:sp>
      <p:sp>
        <p:nvSpPr>
          <p:cNvPr id="4" name="Content Placeholder 2"/>
          <p:cNvSpPr txBox="1">
            <a:spLocks/>
          </p:cNvSpPr>
          <p:nvPr/>
        </p:nvSpPr>
        <p:spPr>
          <a:xfrm>
            <a:off x="257177" y="2723351"/>
            <a:ext cx="7100888" cy="3420273"/>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buClr>
                <a:schemeClr val="accent1"/>
              </a:buClr>
              <a:buFont typeface="Wingdings" panose="05000000000000000000" pitchFamily="2" charset="2"/>
              <a:buChar char="q"/>
            </a:pPr>
            <a:r>
              <a:rPr lang="en-US" sz="2300" dirty="0"/>
              <a:t>Great job! </a:t>
            </a:r>
          </a:p>
          <a:p>
            <a:pPr marL="342900" indent="-342900">
              <a:spcBef>
                <a:spcPts val="1200"/>
              </a:spcBef>
              <a:buClr>
                <a:schemeClr val="accent1"/>
              </a:buClr>
              <a:buFont typeface="Wingdings" panose="05000000000000000000" pitchFamily="2" charset="2"/>
              <a:buChar char="q"/>
            </a:pPr>
            <a:r>
              <a:rPr lang="en-US" sz="2300" dirty="0"/>
              <a:t>You’re so smart!</a:t>
            </a:r>
          </a:p>
          <a:p>
            <a:pPr marL="342900" indent="-342900">
              <a:spcBef>
                <a:spcPts val="1200"/>
              </a:spcBef>
              <a:buClr>
                <a:schemeClr val="accent1"/>
              </a:buClr>
              <a:buFont typeface="Wingdings" panose="05000000000000000000" pitchFamily="2" charset="2"/>
              <a:buChar char="q"/>
            </a:pPr>
            <a:r>
              <a:rPr lang="is-IS" sz="2300" dirty="0"/>
              <a:t>… (crickets)</a:t>
            </a:r>
          </a:p>
          <a:p>
            <a:pPr marL="342900" indent="-342900">
              <a:spcBef>
                <a:spcPts val="1200"/>
              </a:spcBef>
              <a:buClr>
                <a:schemeClr val="accent1"/>
              </a:buClr>
              <a:buFont typeface="Wingdings" panose="05000000000000000000" pitchFamily="2" charset="2"/>
              <a:buChar char="q"/>
            </a:pPr>
            <a:r>
              <a:rPr lang="is-IS" sz="2300" dirty="0"/>
              <a:t>Nice job reading the word </a:t>
            </a:r>
            <a:r>
              <a:rPr lang="is-IS" sz="2300" i="1" u="sng" dirty="0"/>
              <a:t>boat</a:t>
            </a:r>
            <a:r>
              <a:rPr lang="is-IS" sz="2300" dirty="0"/>
              <a:t>.</a:t>
            </a:r>
          </a:p>
          <a:p>
            <a:pPr marL="342900" indent="-342900">
              <a:spcBef>
                <a:spcPts val="1200"/>
              </a:spcBef>
              <a:buClr>
                <a:schemeClr val="accent1"/>
              </a:buClr>
              <a:buFont typeface="Wingdings" panose="05000000000000000000" pitchFamily="2" charset="2"/>
              <a:buChar char="q"/>
            </a:pPr>
            <a:r>
              <a:rPr lang="is-IS" sz="2300" dirty="0"/>
              <a:t>Yes, the sounds in </a:t>
            </a:r>
            <a:r>
              <a:rPr lang="is-IS" sz="2300" i="1" u="sng" dirty="0"/>
              <a:t>eat</a:t>
            </a:r>
            <a:r>
              <a:rPr lang="is-IS" sz="2300" dirty="0"/>
              <a:t> are /</a:t>
            </a:r>
            <a:r>
              <a:rPr lang="is-IS" sz="2300" i="1" dirty="0"/>
              <a:t>eee</a:t>
            </a:r>
            <a:r>
              <a:rPr lang="is-IS" sz="2300" dirty="0"/>
              <a:t>/-/</a:t>
            </a:r>
            <a:r>
              <a:rPr lang="is-IS" sz="2300" i="1" dirty="0"/>
              <a:t>t</a:t>
            </a:r>
            <a:r>
              <a:rPr lang="is-IS" sz="2300" dirty="0"/>
              <a:t>/.</a:t>
            </a:r>
          </a:p>
          <a:p>
            <a:pPr marL="342900" indent="-342900">
              <a:spcBef>
                <a:spcPts val="1200"/>
              </a:spcBef>
              <a:buClr>
                <a:schemeClr val="accent1"/>
              </a:buClr>
              <a:buFont typeface="Wingdings" panose="05000000000000000000" pitchFamily="2" charset="2"/>
              <a:buChar char="q"/>
            </a:pPr>
            <a:r>
              <a:rPr lang="en-US" sz="2300" dirty="0"/>
              <a:t>A</a:t>
            </a:r>
            <a:r>
              <a:rPr lang="is-IS" sz="2300" dirty="0"/>
              <a:t>ffirmative body language (and move on)</a:t>
            </a:r>
            <a:endParaRPr lang="en-US" sz="2300" dirty="0"/>
          </a:p>
        </p:txBody>
      </p:sp>
      <p:sp>
        <p:nvSpPr>
          <p:cNvPr id="5" name="TextBox 4"/>
          <p:cNvSpPr txBox="1"/>
          <p:nvPr/>
        </p:nvSpPr>
        <p:spPr>
          <a:xfrm>
            <a:off x="200025" y="2592282"/>
            <a:ext cx="971550" cy="646331"/>
          </a:xfrm>
          <a:prstGeom prst="rect">
            <a:avLst/>
          </a:prstGeom>
          <a:noFill/>
        </p:spPr>
        <p:txBody>
          <a:bodyPr wrap="square" rtlCol="0">
            <a:spAutoFit/>
          </a:bodyPr>
          <a:lstStyle/>
          <a:p>
            <a:r>
              <a:rPr lang="en-US" sz="3600" i="1" dirty="0">
                <a:solidFill>
                  <a:srgbClr val="C95331"/>
                </a:solidFill>
              </a:rPr>
              <a:t>X</a:t>
            </a:r>
          </a:p>
        </p:txBody>
      </p:sp>
      <p:sp>
        <p:nvSpPr>
          <p:cNvPr id="6" name="TextBox 5"/>
          <p:cNvSpPr txBox="1"/>
          <p:nvPr/>
        </p:nvSpPr>
        <p:spPr>
          <a:xfrm>
            <a:off x="200025" y="3191549"/>
            <a:ext cx="971550" cy="646331"/>
          </a:xfrm>
          <a:prstGeom prst="rect">
            <a:avLst/>
          </a:prstGeom>
          <a:noFill/>
        </p:spPr>
        <p:txBody>
          <a:bodyPr wrap="square" rtlCol="0">
            <a:spAutoFit/>
          </a:bodyPr>
          <a:lstStyle/>
          <a:p>
            <a:r>
              <a:rPr lang="en-US" sz="3600" i="1" dirty="0">
                <a:solidFill>
                  <a:srgbClr val="C95331"/>
                </a:solidFill>
              </a:rPr>
              <a:t>X</a:t>
            </a:r>
          </a:p>
        </p:txBody>
      </p:sp>
      <p:sp>
        <p:nvSpPr>
          <p:cNvPr id="7" name="TextBox 6"/>
          <p:cNvSpPr txBox="1"/>
          <p:nvPr/>
        </p:nvSpPr>
        <p:spPr>
          <a:xfrm>
            <a:off x="185739" y="3685611"/>
            <a:ext cx="971550" cy="646331"/>
          </a:xfrm>
          <a:prstGeom prst="rect">
            <a:avLst/>
          </a:prstGeom>
          <a:noFill/>
        </p:spPr>
        <p:txBody>
          <a:bodyPr wrap="square" rtlCol="0">
            <a:spAutoFit/>
          </a:bodyPr>
          <a:lstStyle/>
          <a:p>
            <a:r>
              <a:rPr lang="en-US" sz="3600" i="1" dirty="0">
                <a:solidFill>
                  <a:srgbClr val="C95331"/>
                </a:solidFill>
              </a:rPr>
              <a:t>X</a:t>
            </a:r>
          </a:p>
        </p:txBody>
      </p:sp>
      <p:sp>
        <p:nvSpPr>
          <p:cNvPr id="2" name="Title 1" hidden="1">
            <a:extLst>
              <a:ext uri="{FF2B5EF4-FFF2-40B4-BE49-F238E27FC236}">
                <a16:creationId xmlns:a16="http://schemas.microsoft.com/office/drawing/2014/main" id="{B548E5A1-BAF1-45DD-8A09-EE245902171A}"/>
              </a:ext>
            </a:extLst>
          </p:cNvPr>
          <p:cNvSpPr>
            <a:spLocks noGrp="1"/>
          </p:cNvSpPr>
          <p:nvPr>
            <p:ph type="title"/>
          </p:nvPr>
        </p:nvSpPr>
        <p:spPr/>
        <p:txBody>
          <a:bodyPr/>
          <a:lstStyle/>
          <a:p>
            <a:r>
              <a:rPr lang="en-US" sz="32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Affirm correct responses</a:t>
            </a:r>
            <a:endParaRPr lang="en-US" dirty="0"/>
          </a:p>
        </p:txBody>
      </p:sp>
    </p:spTree>
    <p:extLst>
      <p:ext uri="{BB962C8B-B14F-4D97-AF65-F5344CB8AC3E}">
        <p14:creationId xmlns:p14="http://schemas.microsoft.com/office/powerpoint/2010/main" val="78416103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t>Immediate Specific Feedback</a:t>
            </a:r>
          </a:p>
        </p:txBody>
      </p:sp>
      <p:sp>
        <p:nvSpPr>
          <p:cNvPr id="5" name="Content Placeholder 2"/>
          <p:cNvSpPr>
            <a:spLocks noGrp="1"/>
          </p:cNvSpPr>
          <p:nvPr>
            <p:ph idx="1"/>
          </p:nvPr>
        </p:nvSpPr>
        <p:spPr>
          <a:xfrm>
            <a:off x="185738" y="1730902"/>
            <a:ext cx="8686800" cy="4226986"/>
          </a:xfrm>
        </p:spPr>
        <p:txBody>
          <a:bodyPr>
            <a:normAutofit/>
          </a:bodyPr>
          <a:lstStyle/>
          <a:p>
            <a:pPr marL="342900" indent="-342900">
              <a:lnSpc>
                <a:spcPct val="120000"/>
              </a:lnSpc>
              <a:buClr>
                <a:schemeClr val="accent1"/>
              </a:buClr>
              <a:buFont typeface="Wingdings" panose="05000000000000000000" pitchFamily="2" charset="2"/>
              <a:buChar char="q"/>
            </a:pPr>
            <a:r>
              <a:rPr lang="en-US" dirty="0"/>
              <a:t>Provide immediate feedback</a:t>
            </a:r>
          </a:p>
          <a:p>
            <a:pPr marL="342900" indent="-342900">
              <a:lnSpc>
                <a:spcPct val="120000"/>
              </a:lnSpc>
              <a:buClr>
                <a:schemeClr val="accent1"/>
              </a:buClr>
              <a:buFont typeface="Wingdings" panose="05000000000000000000" pitchFamily="2" charset="2"/>
              <a:buChar char="q"/>
            </a:pPr>
            <a:r>
              <a:rPr lang="en-US" dirty="0"/>
              <a:t>Affirm correct responses</a:t>
            </a:r>
          </a:p>
          <a:p>
            <a:pPr marL="342900" indent="-342900">
              <a:lnSpc>
                <a:spcPct val="120000"/>
              </a:lnSpc>
              <a:buClr>
                <a:schemeClr val="accent1"/>
              </a:buClr>
              <a:buFont typeface="Wingdings" panose="05000000000000000000" pitchFamily="2" charset="2"/>
              <a:buChar char="q"/>
            </a:pPr>
            <a:r>
              <a:rPr lang="en-US" dirty="0"/>
              <a:t>Correct incorrect responses</a:t>
            </a:r>
          </a:p>
          <a:p>
            <a:pPr>
              <a:lnSpc>
                <a:spcPct val="120000"/>
              </a:lnSpc>
              <a:buClr>
                <a:schemeClr val="accent1"/>
              </a:buClr>
            </a:pPr>
            <a:r>
              <a:rPr lang="en-US" dirty="0"/>
              <a:t>   (and provide additional practice)</a:t>
            </a:r>
          </a:p>
          <a:p>
            <a:pPr marL="342900" indent="-342900">
              <a:buFont typeface="Arial" charset="0"/>
              <a:buChar char="•"/>
            </a:pPr>
            <a:endParaRPr lang="en-US" dirty="0"/>
          </a:p>
        </p:txBody>
      </p:sp>
    </p:spTree>
    <p:extLst>
      <p:ext uri="{BB962C8B-B14F-4D97-AF65-F5344CB8AC3E}">
        <p14:creationId xmlns:p14="http://schemas.microsoft.com/office/powerpoint/2010/main" val="14725480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t>Immediate Specific Feedback</a:t>
            </a:r>
          </a:p>
        </p:txBody>
      </p:sp>
      <p:sp>
        <p:nvSpPr>
          <p:cNvPr id="5" name="Content Placeholder 2"/>
          <p:cNvSpPr>
            <a:spLocks noGrp="1"/>
          </p:cNvSpPr>
          <p:nvPr>
            <p:ph idx="1"/>
          </p:nvPr>
        </p:nvSpPr>
        <p:spPr>
          <a:xfrm>
            <a:off x="185738" y="1730902"/>
            <a:ext cx="8686800" cy="4226986"/>
          </a:xfrm>
        </p:spPr>
        <p:txBody>
          <a:bodyPr>
            <a:normAutofit/>
          </a:bodyPr>
          <a:lstStyle/>
          <a:p>
            <a:pPr marL="342900" indent="-342900">
              <a:lnSpc>
                <a:spcPct val="120000"/>
              </a:lnSpc>
              <a:buClr>
                <a:schemeClr val="accent1"/>
              </a:buClr>
              <a:buFont typeface="Wingdings" panose="05000000000000000000" pitchFamily="2" charset="2"/>
              <a:buChar char="q"/>
            </a:pPr>
            <a:r>
              <a:rPr lang="en-US" dirty="0">
                <a:solidFill>
                  <a:schemeClr val="bg1">
                    <a:lumMod val="65000"/>
                  </a:schemeClr>
                </a:solidFill>
              </a:rPr>
              <a:t>Provide immediate feedback</a:t>
            </a:r>
          </a:p>
          <a:p>
            <a:pPr marL="342900" indent="-342900">
              <a:lnSpc>
                <a:spcPct val="120000"/>
              </a:lnSpc>
              <a:buClr>
                <a:schemeClr val="accent1"/>
              </a:buClr>
              <a:buFont typeface="Wingdings" panose="05000000000000000000" pitchFamily="2" charset="2"/>
              <a:buChar char="q"/>
            </a:pPr>
            <a:r>
              <a:rPr lang="en-US" dirty="0">
                <a:solidFill>
                  <a:schemeClr val="bg1">
                    <a:lumMod val="65000"/>
                  </a:schemeClr>
                </a:solidFill>
              </a:rPr>
              <a:t>Affirm correct responses</a:t>
            </a:r>
          </a:p>
          <a:p>
            <a:pPr marL="342900" indent="-342900">
              <a:lnSpc>
                <a:spcPct val="120000"/>
              </a:lnSpc>
              <a:buClr>
                <a:schemeClr val="accent1"/>
              </a:buClr>
              <a:buFont typeface="Wingdings" panose="05000000000000000000" pitchFamily="2" charset="2"/>
              <a:buChar char="q"/>
            </a:pPr>
            <a:r>
              <a:rPr lang="en-US" dirty="0"/>
              <a:t>Correct incorrect responses</a:t>
            </a:r>
          </a:p>
          <a:p>
            <a:pPr>
              <a:lnSpc>
                <a:spcPct val="120000"/>
              </a:lnSpc>
              <a:buClr>
                <a:schemeClr val="accent1"/>
              </a:buClr>
            </a:pPr>
            <a:r>
              <a:rPr lang="en-US" dirty="0"/>
              <a:t>   (and provide additional practice)</a:t>
            </a:r>
          </a:p>
          <a:p>
            <a:pPr marL="342900" indent="-342900">
              <a:buFont typeface="Arial" charset="0"/>
              <a:buChar char="•"/>
            </a:pPr>
            <a:endParaRPr lang="en-US" dirty="0"/>
          </a:p>
        </p:txBody>
      </p:sp>
    </p:spTree>
    <p:extLst>
      <p:ext uri="{BB962C8B-B14F-4D97-AF65-F5344CB8AC3E}">
        <p14:creationId xmlns:p14="http://schemas.microsoft.com/office/powerpoint/2010/main" val="383436240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14300" y="208752"/>
            <a:ext cx="9029700" cy="1257300"/>
          </a:xfrm>
        </p:spPr>
        <p:txBody>
          <a:bodyPr>
            <a:noAutofit/>
          </a:bodyPr>
          <a:lstStyle/>
          <a:p>
            <a:pPr marL="342900" indent="-342900">
              <a:lnSpc>
                <a:spcPct val="120000"/>
              </a:lnSpc>
              <a:buClr>
                <a:schemeClr val="accent1"/>
              </a:buClr>
              <a:buFont typeface="Wingdings" panose="05000000000000000000" pitchFamily="2" charset="2"/>
              <a:buChar char="q"/>
            </a:pPr>
            <a:r>
              <a:rPr lang="en-US" sz="3200" dirty="0"/>
              <a:t> Correct incorrect responses</a:t>
            </a:r>
          </a:p>
        </p:txBody>
      </p:sp>
      <p:sp>
        <p:nvSpPr>
          <p:cNvPr id="5" name="TextBox 4"/>
          <p:cNvSpPr txBox="1"/>
          <p:nvPr/>
        </p:nvSpPr>
        <p:spPr>
          <a:xfrm>
            <a:off x="4996986" y="1488109"/>
            <a:ext cx="1857375" cy="2062103"/>
          </a:xfrm>
          <a:prstGeom prst="rect">
            <a:avLst/>
          </a:prstGeom>
          <a:noFill/>
        </p:spPr>
        <p:txBody>
          <a:bodyPr wrap="square" rtlCol="0">
            <a:spAutoFit/>
          </a:bodyPr>
          <a:lstStyle/>
          <a:p>
            <a:endParaRPr lang="en-US" sz="3600" dirty="0">
              <a:solidFill>
                <a:srgbClr val="119DA4"/>
              </a:solidFill>
            </a:endParaRPr>
          </a:p>
          <a:p>
            <a:pPr algn="ctr"/>
            <a:r>
              <a:rPr lang="en-US" sz="4800" dirty="0">
                <a:solidFill>
                  <a:srgbClr val="119DA4"/>
                </a:solidFill>
              </a:rPr>
              <a:t>b</a:t>
            </a:r>
            <a:r>
              <a:rPr lang="en-US" sz="4800" u="sng" dirty="0">
                <a:solidFill>
                  <a:srgbClr val="119DA4"/>
                </a:solidFill>
              </a:rPr>
              <a:t>oa</a:t>
            </a:r>
            <a:r>
              <a:rPr lang="en-US" sz="4800" dirty="0">
                <a:solidFill>
                  <a:srgbClr val="119DA4"/>
                </a:solidFill>
              </a:rPr>
              <a:t>t</a:t>
            </a:r>
          </a:p>
          <a:p>
            <a:endParaRPr lang="en-US" sz="4400" dirty="0">
              <a:solidFill>
                <a:srgbClr val="119DA4"/>
              </a:solidFill>
            </a:endParaRPr>
          </a:p>
        </p:txBody>
      </p:sp>
      <p:sp>
        <p:nvSpPr>
          <p:cNvPr id="6" name="Speech Bubble: Oval 3"/>
          <p:cNvSpPr/>
          <p:nvPr/>
        </p:nvSpPr>
        <p:spPr>
          <a:xfrm>
            <a:off x="657225" y="1363671"/>
            <a:ext cx="4171950" cy="908041"/>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Your turn to read this word.</a:t>
            </a:r>
          </a:p>
        </p:txBody>
      </p:sp>
      <p:sp>
        <p:nvSpPr>
          <p:cNvPr id="7" name="Speech Bubble: Oval 3"/>
          <p:cNvSpPr/>
          <p:nvPr/>
        </p:nvSpPr>
        <p:spPr>
          <a:xfrm>
            <a:off x="524999" y="2582693"/>
            <a:ext cx="4171950" cy="908041"/>
          </a:xfrm>
          <a:prstGeom prst="wedgeEllipseCallout">
            <a:avLst>
              <a:gd name="adj1" fmla="val 53797"/>
              <a:gd name="adj2" fmla="val 5070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bite</a:t>
            </a:r>
          </a:p>
        </p:txBody>
      </p:sp>
      <p:sp>
        <p:nvSpPr>
          <p:cNvPr id="8" name="Speech Bubble: Oval 3"/>
          <p:cNvSpPr/>
          <p:nvPr/>
        </p:nvSpPr>
        <p:spPr>
          <a:xfrm>
            <a:off x="496424" y="3816013"/>
            <a:ext cx="4171950" cy="908041"/>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t>
            </a:r>
          </a:p>
        </p:txBody>
      </p:sp>
      <p:sp>
        <p:nvSpPr>
          <p:cNvPr id="9" name="TextBox 8"/>
          <p:cNvSpPr txBox="1"/>
          <p:nvPr/>
        </p:nvSpPr>
        <p:spPr>
          <a:xfrm>
            <a:off x="114300" y="220557"/>
            <a:ext cx="971550" cy="646331"/>
          </a:xfrm>
          <a:prstGeom prst="rect">
            <a:avLst/>
          </a:prstGeom>
          <a:noFill/>
        </p:spPr>
        <p:txBody>
          <a:bodyPr wrap="square" rtlCol="0">
            <a:spAutoFit/>
          </a:bodyPr>
          <a:lstStyle/>
          <a:p>
            <a:r>
              <a:rPr lang="en-US" sz="3600" i="1" dirty="0">
                <a:solidFill>
                  <a:srgbClr val="C95331"/>
                </a:solidFill>
              </a:rPr>
              <a:t>X</a:t>
            </a:r>
          </a:p>
        </p:txBody>
      </p:sp>
      <p:sp>
        <p:nvSpPr>
          <p:cNvPr id="2" name="Title 1" hidden="1">
            <a:extLst>
              <a:ext uri="{FF2B5EF4-FFF2-40B4-BE49-F238E27FC236}">
                <a16:creationId xmlns:a16="http://schemas.microsoft.com/office/drawing/2014/main" id="{A9DEFABA-C875-4D64-98BF-0002D70D9A9B}"/>
              </a:ext>
            </a:extLst>
          </p:cNvPr>
          <p:cNvSpPr>
            <a:spLocks noGrp="1"/>
          </p:cNvSpPr>
          <p:nvPr>
            <p:ph type="title"/>
          </p:nvPr>
        </p:nvSpPr>
        <p:spPr/>
        <p:txBody>
          <a:bodyPr/>
          <a:lstStyle/>
          <a:p>
            <a:r>
              <a:rPr lang="en-US" sz="32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Correct incorrect responses</a:t>
            </a:r>
            <a:endParaRPr lang="en-US" dirty="0"/>
          </a:p>
        </p:txBody>
      </p:sp>
    </p:spTree>
    <p:extLst>
      <p:ext uri="{BB962C8B-B14F-4D97-AF65-F5344CB8AC3E}">
        <p14:creationId xmlns:p14="http://schemas.microsoft.com/office/powerpoint/2010/main" val="167071938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14300" y="208752"/>
            <a:ext cx="9029700" cy="1257300"/>
          </a:xfrm>
        </p:spPr>
        <p:txBody>
          <a:bodyPr>
            <a:noAutofit/>
          </a:bodyPr>
          <a:lstStyle/>
          <a:p>
            <a:pPr marL="342900" indent="-342900">
              <a:lnSpc>
                <a:spcPct val="120000"/>
              </a:lnSpc>
              <a:buClr>
                <a:schemeClr val="accent1"/>
              </a:buClr>
              <a:buFont typeface="Wingdings" panose="05000000000000000000" pitchFamily="2" charset="2"/>
              <a:buChar char="q"/>
            </a:pPr>
            <a:r>
              <a:rPr lang="en-US" sz="3200" dirty="0"/>
              <a:t> Correct incorrect responses</a:t>
            </a:r>
          </a:p>
        </p:txBody>
      </p:sp>
      <p:sp>
        <p:nvSpPr>
          <p:cNvPr id="5" name="TextBox 4"/>
          <p:cNvSpPr txBox="1"/>
          <p:nvPr/>
        </p:nvSpPr>
        <p:spPr>
          <a:xfrm>
            <a:off x="4996986" y="1488109"/>
            <a:ext cx="1857375" cy="2062103"/>
          </a:xfrm>
          <a:prstGeom prst="rect">
            <a:avLst/>
          </a:prstGeom>
          <a:noFill/>
        </p:spPr>
        <p:txBody>
          <a:bodyPr wrap="square" rtlCol="0">
            <a:spAutoFit/>
          </a:bodyPr>
          <a:lstStyle/>
          <a:p>
            <a:endParaRPr lang="en-US" sz="3600" dirty="0">
              <a:solidFill>
                <a:srgbClr val="119DA4"/>
              </a:solidFill>
            </a:endParaRPr>
          </a:p>
          <a:p>
            <a:pPr algn="ctr"/>
            <a:r>
              <a:rPr lang="en-US" sz="4800" dirty="0">
                <a:solidFill>
                  <a:srgbClr val="119DA4"/>
                </a:solidFill>
              </a:rPr>
              <a:t>b</a:t>
            </a:r>
            <a:r>
              <a:rPr lang="en-US" sz="4800" u="sng" dirty="0">
                <a:solidFill>
                  <a:srgbClr val="119DA4"/>
                </a:solidFill>
              </a:rPr>
              <a:t>oa</a:t>
            </a:r>
            <a:r>
              <a:rPr lang="en-US" sz="4800" dirty="0">
                <a:solidFill>
                  <a:srgbClr val="119DA4"/>
                </a:solidFill>
              </a:rPr>
              <a:t>t</a:t>
            </a:r>
          </a:p>
          <a:p>
            <a:endParaRPr lang="en-US" sz="4400" dirty="0">
              <a:solidFill>
                <a:srgbClr val="119DA4"/>
              </a:solidFill>
            </a:endParaRPr>
          </a:p>
        </p:txBody>
      </p:sp>
      <p:sp>
        <p:nvSpPr>
          <p:cNvPr id="6" name="Speech Bubble: Oval 3"/>
          <p:cNvSpPr/>
          <p:nvPr/>
        </p:nvSpPr>
        <p:spPr>
          <a:xfrm>
            <a:off x="657225" y="1363671"/>
            <a:ext cx="4171950" cy="908041"/>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Your turn to read this word.</a:t>
            </a:r>
          </a:p>
        </p:txBody>
      </p:sp>
      <p:sp>
        <p:nvSpPr>
          <p:cNvPr id="7" name="Speech Bubble: Oval 3"/>
          <p:cNvSpPr/>
          <p:nvPr/>
        </p:nvSpPr>
        <p:spPr>
          <a:xfrm>
            <a:off x="524999" y="2582693"/>
            <a:ext cx="4171950" cy="908041"/>
          </a:xfrm>
          <a:prstGeom prst="wedgeEllipseCallout">
            <a:avLst>
              <a:gd name="adj1" fmla="val 53797"/>
              <a:gd name="adj2" fmla="val 5070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bite</a:t>
            </a:r>
          </a:p>
        </p:txBody>
      </p:sp>
      <p:sp>
        <p:nvSpPr>
          <p:cNvPr id="8" name="Speech Bubble: Oval 3"/>
          <p:cNvSpPr/>
          <p:nvPr/>
        </p:nvSpPr>
        <p:spPr>
          <a:xfrm>
            <a:off x="496424" y="3816013"/>
            <a:ext cx="4171950" cy="908041"/>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This word is </a:t>
            </a:r>
            <a:r>
              <a:rPr lang="en-US" sz="2000" u="sng" dirty="0"/>
              <a:t>boat</a:t>
            </a:r>
            <a:r>
              <a:rPr lang="en-US" sz="2000" dirty="0"/>
              <a:t>. What word?</a:t>
            </a:r>
          </a:p>
        </p:txBody>
      </p:sp>
      <p:sp>
        <p:nvSpPr>
          <p:cNvPr id="10" name="Speech Bubble: Oval 3"/>
          <p:cNvSpPr/>
          <p:nvPr/>
        </p:nvSpPr>
        <p:spPr>
          <a:xfrm>
            <a:off x="524999" y="5049333"/>
            <a:ext cx="4171950" cy="908041"/>
          </a:xfrm>
          <a:prstGeom prst="wedgeEllipseCallout">
            <a:avLst>
              <a:gd name="adj1" fmla="val 53797"/>
              <a:gd name="adj2" fmla="val 5070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boat</a:t>
            </a:r>
          </a:p>
        </p:txBody>
      </p:sp>
      <p:sp>
        <p:nvSpPr>
          <p:cNvPr id="2" name="Title 1" hidden="1">
            <a:extLst>
              <a:ext uri="{FF2B5EF4-FFF2-40B4-BE49-F238E27FC236}">
                <a16:creationId xmlns:a16="http://schemas.microsoft.com/office/drawing/2014/main" id="{29715376-A058-4ED3-A35A-0D5B11D65A87}"/>
              </a:ext>
            </a:extLst>
          </p:cNvPr>
          <p:cNvSpPr>
            <a:spLocks noGrp="1"/>
          </p:cNvSpPr>
          <p:nvPr>
            <p:ph type="title"/>
          </p:nvPr>
        </p:nvSpPr>
        <p:spPr/>
        <p:txBody>
          <a:bodyPr/>
          <a:lstStyle/>
          <a:p>
            <a:r>
              <a:rPr lang="en-US" sz="32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Correct incorrect responses</a:t>
            </a:r>
            <a:endParaRPr lang="en-US" dirty="0"/>
          </a:p>
        </p:txBody>
      </p:sp>
    </p:spTree>
    <p:extLst>
      <p:ext uri="{BB962C8B-B14F-4D97-AF65-F5344CB8AC3E}">
        <p14:creationId xmlns:p14="http://schemas.microsoft.com/office/powerpoint/2010/main" val="395752197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14300" y="208752"/>
            <a:ext cx="9029700" cy="1257300"/>
          </a:xfrm>
        </p:spPr>
        <p:txBody>
          <a:bodyPr>
            <a:noAutofit/>
          </a:bodyPr>
          <a:lstStyle/>
          <a:p>
            <a:pPr marL="342900" indent="-342900">
              <a:lnSpc>
                <a:spcPct val="120000"/>
              </a:lnSpc>
              <a:buClr>
                <a:schemeClr val="accent1"/>
              </a:buClr>
              <a:buFont typeface="Wingdings" panose="05000000000000000000" pitchFamily="2" charset="2"/>
              <a:buChar char="q"/>
            </a:pPr>
            <a:r>
              <a:rPr lang="en-US" sz="3200" dirty="0"/>
              <a:t> Correct incorrect responses</a:t>
            </a:r>
          </a:p>
        </p:txBody>
      </p:sp>
      <p:sp>
        <p:nvSpPr>
          <p:cNvPr id="9" name="Rectangle 8"/>
          <p:cNvSpPr/>
          <p:nvPr/>
        </p:nvSpPr>
        <p:spPr>
          <a:xfrm>
            <a:off x="471488" y="1466052"/>
            <a:ext cx="5921106" cy="79136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When students make a mistake</a:t>
            </a:r>
          </a:p>
        </p:txBody>
      </p:sp>
      <p:sp>
        <p:nvSpPr>
          <p:cNvPr id="11" name="Content Placeholder 2"/>
          <p:cNvSpPr txBox="1">
            <a:spLocks/>
          </p:cNvSpPr>
          <p:nvPr/>
        </p:nvSpPr>
        <p:spPr>
          <a:xfrm>
            <a:off x="285750" y="2723352"/>
            <a:ext cx="6643688" cy="278394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Clr>
                <a:schemeClr val="accent3">
                  <a:lumMod val="60000"/>
                  <a:lumOff val="40000"/>
                </a:schemeClr>
              </a:buClr>
              <a:buSzPct val="150000"/>
              <a:buFont typeface="Wingdings" charset="2"/>
              <a:buChar char="§"/>
            </a:pPr>
            <a:r>
              <a:rPr lang="en-US" dirty="0"/>
              <a:t>Model the correct response.</a:t>
            </a:r>
          </a:p>
          <a:p>
            <a:pPr marL="342900" indent="-342900">
              <a:buClr>
                <a:schemeClr val="accent3">
                  <a:lumMod val="60000"/>
                  <a:lumOff val="40000"/>
                </a:schemeClr>
              </a:buClr>
              <a:buSzPct val="150000"/>
              <a:buFont typeface="Wingdings" charset="2"/>
              <a:buChar char="§"/>
            </a:pPr>
            <a:r>
              <a:rPr lang="en-US" dirty="0"/>
              <a:t>Give the student another opportunity to respond.</a:t>
            </a:r>
          </a:p>
          <a:p>
            <a:pPr marL="342900" indent="-342900">
              <a:buClr>
                <a:schemeClr val="accent3">
                  <a:lumMod val="60000"/>
                  <a:lumOff val="40000"/>
                </a:schemeClr>
              </a:buClr>
              <a:buSzPct val="150000"/>
              <a:buFont typeface="Wingdings" charset="2"/>
              <a:buChar char="§"/>
            </a:pPr>
            <a:r>
              <a:rPr lang="en-US" dirty="0"/>
              <a:t>Come back to the missed item later in the activity.</a:t>
            </a:r>
          </a:p>
        </p:txBody>
      </p:sp>
      <p:sp>
        <p:nvSpPr>
          <p:cNvPr id="2" name="Title 1" hidden="1">
            <a:extLst>
              <a:ext uri="{FF2B5EF4-FFF2-40B4-BE49-F238E27FC236}">
                <a16:creationId xmlns:a16="http://schemas.microsoft.com/office/drawing/2014/main" id="{2E679B09-1D7B-4C05-944C-3F4602D60047}"/>
              </a:ext>
            </a:extLst>
          </p:cNvPr>
          <p:cNvSpPr>
            <a:spLocks noGrp="1"/>
          </p:cNvSpPr>
          <p:nvPr>
            <p:ph type="title"/>
          </p:nvPr>
        </p:nvSpPr>
        <p:spPr/>
        <p:txBody>
          <a:bodyPr/>
          <a:lstStyle/>
          <a:p>
            <a:r>
              <a:rPr lang="en-US" sz="32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Correct incorrect responses</a:t>
            </a:r>
            <a:endParaRPr lang="en-US" dirty="0"/>
          </a:p>
        </p:txBody>
      </p:sp>
    </p:spTree>
    <p:extLst>
      <p:ext uri="{BB962C8B-B14F-4D97-AF65-F5344CB8AC3E}">
        <p14:creationId xmlns:p14="http://schemas.microsoft.com/office/powerpoint/2010/main" val="161620145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1591606" y="1057275"/>
            <a:ext cx="3337473" cy="4800600"/>
          </a:xfrm>
          <a:solidFill>
            <a:srgbClr val="F7F8E2"/>
          </a:solidFill>
          <a:ln w="38100" cmpd="sng">
            <a:solidFill>
              <a:schemeClr val="tx1"/>
            </a:solidFill>
          </a:ln>
        </p:spPr>
        <p:txBody>
          <a:bodyPr/>
          <a:lstStyle/>
          <a:p>
            <a:pPr marL="2103120" lvl="8" indent="0">
              <a:buNone/>
            </a:pPr>
            <a:endParaRPr lang="en-US" dirty="0"/>
          </a:p>
        </p:txBody>
      </p:sp>
      <p:sp>
        <p:nvSpPr>
          <p:cNvPr id="8" name="TextBox 7"/>
          <p:cNvSpPr txBox="1"/>
          <p:nvPr/>
        </p:nvSpPr>
        <p:spPr>
          <a:xfrm>
            <a:off x="1695044" y="2672239"/>
            <a:ext cx="1223588" cy="923330"/>
          </a:xfrm>
          <a:prstGeom prst="rect">
            <a:avLst/>
          </a:prstGeom>
          <a:noFill/>
        </p:spPr>
        <p:txBody>
          <a:bodyPr wrap="square" rtlCol="0">
            <a:spAutoFit/>
          </a:bodyPr>
          <a:lstStyle/>
          <a:p>
            <a:r>
              <a:rPr lang="en-US" sz="5400" dirty="0">
                <a:latin typeface="Arial"/>
                <a:cs typeface="Arial"/>
              </a:rPr>
              <a:t>p</a:t>
            </a:r>
          </a:p>
        </p:txBody>
      </p:sp>
      <p:sp>
        <p:nvSpPr>
          <p:cNvPr id="9" name="TextBox 8"/>
          <p:cNvSpPr txBox="1"/>
          <p:nvPr/>
        </p:nvSpPr>
        <p:spPr>
          <a:xfrm>
            <a:off x="1742061" y="4686803"/>
            <a:ext cx="1223588" cy="923330"/>
          </a:xfrm>
          <a:prstGeom prst="rect">
            <a:avLst/>
          </a:prstGeom>
          <a:noFill/>
        </p:spPr>
        <p:txBody>
          <a:bodyPr wrap="square" rtlCol="0">
            <a:spAutoFit/>
          </a:bodyPr>
          <a:lstStyle/>
          <a:p>
            <a:r>
              <a:rPr lang="en-US" sz="5400" u="sng" dirty="0" err="1">
                <a:latin typeface="Arial"/>
                <a:cs typeface="Arial"/>
              </a:rPr>
              <a:t>sh</a:t>
            </a:r>
            <a:endParaRPr lang="en-US" sz="5400" u="sng" dirty="0">
              <a:latin typeface="Arial"/>
              <a:cs typeface="Arial"/>
            </a:endParaRPr>
          </a:p>
        </p:txBody>
      </p:sp>
      <p:sp>
        <p:nvSpPr>
          <p:cNvPr id="10" name="TextBox 9"/>
          <p:cNvSpPr txBox="1"/>
          <p:nvPr/>
        </p:nvSpPr>
        <p:spPr>
          <a:xfrm>
            <a:off x="1800688" y="1057275"/>
            <a:ext cx="1223588" cy="923330"/>
          </a:xfrm>
          <a:prstGeom prst="rect">
            <a:avLst/>
          </a:prstGeom>
          <a:noFill/>
        </p:spPr>
        <p:txBody>
          <a:bodyPr wrap="square" rtlCol="0">
            <a:spAutoFit/>
          </a:bodyPr>
          <a:lstStyle/>
          <a:p>
            <a:r>
              <a:rPr lang="en-US" sz="5400" dirty="0">
                <a:latin typeface="Arial"/>
                <a:cs typeface="Arial"/>
              </a:rPr>
              <a:t>t</a:t>
            </a:r>
          </a:p>
        </p:txBody>
      </p:sp>
      <p:sp>
        <p:nvSpPr>
          <p:cNvPr id="11" name="TextBox 10"/>
          <p:cNvSpPr txBox="1"/>
          <p:nvPr/>
        </p:nvSpPr>
        <p:spPr>
          <a:xfrm>
            <a:off x="2412482" y="3002820"/>
            <a:ext cx="1223588" cy="923330"/>
          </a:xfrm>
          <a:prstGeom prst="rect">
            <a:avLst/>
          </a:prstGeom>
          <a:noFill/>
        </p:spPr>
        <p:txBody>
          <a:bodyPr wrap="square" rtlCol="0">
            <a:spAutoFit/>
          </a:bodyPr>
          <a:lstStyle/>
          <a:p>
            <a:r>
              <a:rPr lang="en-US" sz="5400" dirty="0">
                <a:latin typeface="Arial"/>
                <a:cs typeface="Arial"/>
              </a:rPr>
              <a:t>s</a:t>
            </a:r>
          </a:p>
        </p:txBody>
      </p:sp>
      <p:sp>
        <p:nvSpPr>
          <p:cNvPr id="12" name="TextBox 11"/>
          <p:cNvSpPr txBox="1"/>
          <p:nvPr/>
        </p:nvSpPr>
        <p:spPr>
          <a:xfrm>
            <a:off x="4420722" y="2672239"/>
            <a:ext cx="1223588" cy="1015663"/>
          </a:xfrm>
          <a:prstGeom prst="rect">
            <a:avLst/>
          </a:prstGeom>
          <a:noFill/>
        </p:spPr>
        <p:txBody>
          <a:bodyPr wrap="square" rtlCol="0">
            <a:spAutoFit/>
          </a:bodyPr>
          <a:lstStyle/>
          <a:p>
            <a:r>
              <a:rPr lang="en-US" sz="6000" dirty="0">
                <a:latin typeface="Arial"/>
                <a:cs typeface="Arial"/>
              </a:rPr>
              <a:t>i</a:t>
            </a:r>
          </a:p>
        </p:txBody>
      </p:sp>
      <p:sp>
        <p:nvSpPr>
          <p:cNvPr id="13" name="TextBox 12"/>
          <p:cNvSpPr txBox="1"/>
          <p:nvPr/>
        </p:nvSpPr>
        <p:spPr>
          <a:xfrm>
            <a:off x="3024276" y="874713"/>
            <a:ext cx="1223588" cy="923330"/>
          </a:xfrm>
          <a:prstGeom prst="rect">
            <a:avLst/>
          </a:prstGeom>
          <a:noFill/>
        </p:spPr>
        <p:txBody>
          <a:bodyPr wrap="square" rtlCol="0">
            <a:spAutoFit/>
          </a:bodyPr>
          <a:lstStyle/>
          <a:p>
            <a:r>
              <a:rPr lang="en-US" sz="5400" dirty="0">
                <a:latin typeface="Arial"/>
                <a:cs typeface="Arial"/>
              </a:rPr>
              <a:t>m</a:t>
            </a:r>
          </a:p>
        </p:txBody>
      </p:sp>
      <p:sp>
        <p:nvSpPr>
          <p:cNvPr id="14" name="TextBox 13"/>
          <p:cNvSpPr txBox="1"/>
          <p:nvPr/>
        </p:nvSpPr>
        <p:spPr>
          <a:xfrm>
            <a:off x="2871876" y="1681636"/>
            <a:ext cx="1223588" cy="923330"/>
          </a:xfrm>
          <a:prstGeom prst="rect">
            <a:avLst/>
          </a:prstGeom>
          <a:noFill/>
        </p:spPr>
        <p:txBody>
          <a:bodyPr wrap="square" rtlCol="0">
            <a:spAutoFit/>
          </a:bodyPr>
          <a:lstStyle/>
          <a:p>
            <a:r>
              <a:rPr lang="en-US" sz="5400" dirty="0">
                <a:latin typeface="Arial"/>
                <a:cs typeface="Arial"/>
              </a:rPr>
              <a:t>a</a:t>
            </a:r>
          </a:p>
        </p:txBody>
      </p:sp>
      <p:sp>
        <p:nvSpPr>
          <p:cNvPr id="15" name="TextBox 14"/>
          <p:cNvSpPr txBox="1"/>
          <p:nvPr/>
        </p:nvSpPr>
        <p:spPr>
          <a:xfrm>
            <a:off x="3483670" y="3260207"/>
            <a:ext cx="1223588" cy="923330"/>
          </a:xfrm>
          <a:prstGeom prst="rect">
            <a:avLst/>
          </a:prstGeom>
          <a:noFill/>
        </p:spPr>
        <p:txBody>
          <a:bodyPr wrap="square" rtlCol="0">
            <a:spAutoFit/>
          </a:bodyPr>
          <a:lstStyle/>
          <a:p>
            <a:r>
              <a:rPr lang="en-US" sz="5400" dirty="0">
                <a:latin typeface="Arial"/>
                <a:cs typeface="Arial"/>
              </a:rPr>
              <a:t>o</a:t>
            </a:r>
          </a:p>
        </p:txBody>
      </p:sp>
      <p:sp>
        <p:nvSpPr>
          <p:cNvPr id="16" name="TextBox 15"/>
          <p:cNvSpPr txBox="1"/>
          <p:nvPr/>
        </p:nvSpPr>
        <p:spPr>
          <a:xfrm>
            <a:off x="4110953" y="4811744"/>
            <a:ext cx="1223588" cy="923330"/>
          </a:xfrm>
          <a:prstGeom prst="rect">
            <a:avLst/>
          </a:prstGeom>
          <a:noFill/>
        </p:spPr>
        <p:txBody>
          <a:bodyPr wrap="square" rtlCol="0">
            <a:spAutoFit/>
          </a:bodyPr>
          <a:lstStyle/>
          <a:p>
            <a:r>
              <a:rPr lang="en-US" sz="5400" dirty="0">
                <a:latin typeface="Arial"/>
                <a:cs typeface="Arial"/>
              </a:rPr>
              <a:t>l</a:t>
            </a:r>
          </a:p>
        </p:txBody>
      </p:sp>
      <p:sp>
        <p:nvSpPr>
          <p:cNvPr id="17" name="TextBox 16"/>
          <p:cNvSpPr txBox="1"/>
          <p:nvPr/>
        </p:nvSpPr>
        <p:spPr>
          <a:xfrm>
            <a:off x="2987396" y="4225138"/>
            <a:ext cx="1223588" cy="923330"/>
          </a:xfrm>
          <a:prstGeom prst="rect">
            <a:avLst/>
          </a:prstGeom>
          <a:noFill/>
        </p:spPr>
        <p:txBody>
          <a:bodyPr wrap="square" rtlCol="0">
            <a:spAutoFit/>
          </a:bodyPr>
          <a:lstStyle/>
          <a:p>
            <a:r>
              <a:rPr lang="en-US" sz="5400" dirty="0">
                <a:latin typeface="Arial"/>
                <a:cs typeface="Arial"/>
              </a:rPr>
              <a:t>n</a:t>
            </a:r>
          </a:p>
        </p:txBody>
      </p:sp>
      <p:sp>
        <p:nvSpPr>
          <p:cNvPr id="18" name="TextBox 17"/>
          <p:cNvSpPr txBox="1"/>
          <p:nvPr/>
        </p:nvSpPr>
        <p:spPr>
          <a:xfrm>
            <a:off x="1695044" y="1890376"/>
            <a:ext cx="1223588" cy="923330"/>
          </a:xfrm>
          <a:prstGeom prst="rect">
            <a:avLst/>
          </a:prstGeom>
          <a:noFill/>
        </p:spPr>
        <p:txBody>
          <a:bodyPr wrap="square" rtlCol="0">
            <a:spAutoFit/>
          </a:bodyPr>
          <a:lstStyle/>
          <a:p>
            <a:r>
              <a:rPr lang="en-US" sz="5400" u="sng" dirty="0" err="1">
                <a:latin typeface="Arial"/>
                <a:cs typeface="Arial"/>
              </a:rPr>
              <a:t>ee</a:t>
            </a:r>
            <a:endParaRPr lang="en-US" sz="5400" u="sng" dirty="0">
              <a:latin typeface="Arial"/>
              <a:cs typeface="Arial"/>
            </a:endParaRPr>
          </a:p>
        </p:txBody>
      </p:sp>
      <p:sp>
        <p:nvSpPr>
          <p:cNvPr id="19" name="TextBox 18"/>
          <p:cNvSpPr txBox="1"/>
          <p:nvPr/>
        </p:nvSpPr>
        <p:spPr>
          <a:xfrm>
            <a:off x="1710267" y="3655170"/>
            <a:ext cx="1223588" cy="923330"/>
          </a:xfrm>
          <a:prstGeom prst="rect">
            <a:avLst/>
          </a:prstGeom>
          <a:noFill/>
        </p:spPr>
        <p:txBody>
          <a:bodyPr wrap="square" rtlCol="0">
            <a:spAutoFit/>
          </a:bodyPr>
          <a:lstStyle/>
          <a:p>
            <a:r>
              <a:rPr lang="en-US" sz="5400" u="sng" dirty="0" err="1">
                <a:solidFill>
                  <a:srgbClr val="1F5FA0"/>
                </a:solidFill>
                <a:latin typeface="Arial"/>
                <a:cs typeface="Arial"/>
              </a:rPr>
              <a:t>ar</a:t>
            </a:r>
            <a:endParaRPr lang="en-US" sz="5400" u="sng" dirty="0">
              <a:solidFill>
                <a:srgbClr val="1F5FA0"/>
              </a:solidFill>
              <a:latin typeface="Arial"/>
              <a:cs typeface="Arial"/>
            </a:endParaRPr>
          </a:p>
        </p:txBody>
      </p:sp>
      <p:sp>
        <p:nvSpPr>
          <p:cNvPr id="20" name="TextBox 19"/>
          <p:cNvSpPr txBox="1"/>
          <p:nvPr/>
        </p:nvSpPr>
        <p:spPr>
          <a:xfrm>
            <a:off x="3398533" y="2227145"/>
            <a:ext cx="1223588" cy="923330"/>
          </a:xfrm>
          <a:prstGeom prst="rect">
            <a:avLst/>
          </a:prstGeom>
          <a:noFill/>
        </p:spPr>
        <p:txBody>
          <a:bodyPr wrap="square" rtlCol="0">
            <a:spAutoFit/>
          </a:bodyPr>
          <a:lstStyle/>
          <a:p>
            <a:r>
              <a:rPr lang="en-US" sz="5400" u="sng" dirty="0" err="1">
                <a:solidFill>
                  <a:srgbClr val="1F5FA0"/>
                </a:solidFill>
                <a:latin typeface="Arial"/>
                <a:cs typeface="Arial"/>
              </a:rPr>
              <a:t>oy</a:t>
            </a:r>
            <a:endParaRPr lang="en-US" sz="5400" u="sng" dirty="0">
              <a:solidFill>
                <a:srgbClr val="1F5FA0"/>
              </a:solidFill>
              <a:latin typeface="Arial"/>
              <a:cs typeface="Arial"/>
            </a:endParaRPr>
          </a:p>
        </p:txBody>
      </p:sp>
      <p:sp>
        <p:nvSpPr>
          <p:cNvPr id="21" name="Content Placeholder 2"/>
          <p:cNvSpPr txBox="1">
            <a:spLocks/>
          </p:cNvSpPr>
          <p:nvPr/>
        </p:nvSpPr>
        <p:spPr>
          <a:xfrm>
            <a:off x="114300" y="208752"/>
            <a:ext cx="9029700" cy="125730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Clr>
                <a:schemeClr val="accent1"/>
              </a:buClr>
              <a:buFont typeface="Wingdings" panose="05000000000000000000" pitchFamily="2" charset="2"/>
              <a:buChar char="q"/>
            </a:pPr>
            <a:r>
              <a:rPr lang="en-US" sz="3200"/>
              <a:t> Correct incorrect responses</a:t>
            </a:r>
            <a:endParaRPr lang="en-US" sz="3200" dirty="0"/>
          </a:p>
        </p:txBody>
      </p:sp>
      <p:sp>
        <p:nvSpPr>
          <p:cNvPr id="2" name="Title 1" hidden="1">
            <a:extLst>
              <a:ext uri="{FF2B5EF4-FFF2-40B4-BE49-F238E27FC236}">
                <a16:creationId xmlns:a16="http://schemas.microsoft.com/office/drawing/2014/main" id="{19E3A6F0-24FB-4824-9B33-AFF03922C841}"/>
              </a:ext>
            </a:extLst>
          </p:cNvPr>
          <p:cNvSpPr>
            <a:spLocks noGrp="1"/>
          </p:cNvSpPr>
          <p:nvPr>
            <p:ph type="title"/>
          </p:nvPr>
        </p:nvSpPr>
        <p:spPr/>
        <p:txBody>
          <a:bodyPr/>
          <a:lstStyle/>
          <a:p>
            <a:r>
              <a:rPr lang="en-US" sz="32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Correct incorrect responses</a:t>
            </a:r>
            <a:endParaRPr lang="en-US" dirty="0"/>
          </a:p>
        </p:txBody>
      </p:sp>
    </p:spTree>
    <p:extLst>
      <p:ext uri="{BB962C8B-B14F-4D97-AF65-F5344CB8AC3E}">
        <p14:creationId xmlns:p14="http://schemas.microsoft.com/office/powerpoint/2010/main" val="203235521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
          <p:cNvSpPr txBox="1">
            <a:spLocks/>
          </p:cNvSpPr>
          <p:nvPr/>
        </p:nvSpPr>
        <p:spPr>
          <a:xfrm>
            <a:off x="114300" y="208752"/>
            <a:ext cx="9029700" cy="125730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Clr>
                <a:schemeClr val="accent1"/>
              </a:buClr>
              <a:buFont typeface="Wingdings" panose="05000000000000000000" pitchFamily="2" charset="2"/>
              <a:buChar char="q"/>
            </a:pPr>
            <a:r>
              <a:rPr lang="en-US" sz="3200"/>
              <a:t> Correct incorrect responses</a:t>
            </a:r>
            <a:endParaRPr lang="en-US" sz="3200" dirty="0"/>
          </a:p>
        </p:txBody>
      </p:sp>
      <p:pic>
        <p:nvPicPr>
          <p:cNvPr id="2" name="Picture 1" descr="Tiles spelling out the word BOAT">
            <a:extLst>
              <a:ext uri="{FF2B5EF4-FFF2-40B4-BE49-F238E27FC236}">
                <a16:creationId xmlns:a16="http://schemas.microsoft.com/office/drawing/2014/main" id="{05BED392-61BB-41C1-8565-599D56E3F25C}"/>
              </a:ext>
            </a:extLst>
          </p:cNvPr>
          <p:cNvPicPr>
            <a:picLocks noChangeAspect="1"/>
          </p:cNvPicPr>
          <p:nvPr/>
        </p:nvPicPr>
        <p:blipFill>
          <a:blip r:embed="rId2"/>
          <a:stretch>
            <a:fillRect/>
          </a:stretch>
        </p:blipFill>
        <p:spPr>
          <a:xfrm>
            <a:off x="614362" y="1642681"/>
            <a:ext cx="6280549" cy="2246567"/>
          </a:xfrm>
          <a:prstGeom prst="rect">
            <a:avLst/>
          </a:prstGeom>
        </p:spPr>
      </p:pic>
      <p:sp>
        <p:nvSpPr>
          <p:cNvPr id="3" name="Title 2" hidden="1">
            <a:extLst>
              <a:ext uri="{FF2B5EF4-FFF2-40B4-BE49-F238E27FC236}">
                <a16:creationId xmlns:a16="http://schemas.microsoft.com/office/drawing/2014/main" id="{8CF06767-865B-4B0F-9C39-FD9831FDA04B}"/>
              </a:ext>
            </a:extLst>
          </p:cNvPr>
          <p:cNvSpPr>
            <a:spLocks noGrp="1"/>
          </p:cNvSpPr>
          <p:nvPr>
            <p:ph type="title"/>
          </p:nvPr>
        </p:nvSpPr>
        <p:spPr/>
        <p:txBody>
          <a:bodyPr/>
          <a:lstStyle/>
          <a:p>
            <a:r>
              <a:rPr lang="en-US" sz="32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Correct incorrect responses</a:t>
            </a:r>
            <a:endParaRPr lang="en-US" dirty="0"/>
          </a:p>
        </p:txBody>
      </p:sp>
    </p:spTree>
    <p:extLst>
      <p:ext uri="{BB962C8B-B14F-4D97-AF65-F5344CB8AC3E}">
        <p14:creationId xmlns:p14="http://schemas.microsoft.com/office/powerpoint/2010/main" val="109319572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300" y="255259"/>
            <a:ext cx="8915400"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solidFill>
                  <a:srgbClr val="8CCEA2"/>
                </a:solidFill>
              </a:rPr>
              <a:t>Activity 6.8</a:t>
            </a:r>
          </a:p>
          <a:p>
            <a:r>
              <a:rPr lang="en-US" sz="2800" dirty="0">
                <a:solidFill>
                  <a:srgbClr val="8CCEA2"/>
                </a:solidFill>
              </a:rPr>
              <a:t>Evaluate a Video</a:t>
            </a:r>
          </a:p>
        </p:txBody>
      </p:sp>
      <p:sp>
        <p:nvSpPr>
          <p:cNvPr id="12" name="TextBox 11"/>
          <p:cNvSpPr txBox="1"/>
          <p:nvPr/>
        </p:nvSpPr>
        <p:spPr>
          <a:xfrm>
            <a:off x="429554" y="4286250"/>
            <a:ext cx="3213759" cy="400110"/>
          </a:xfrm>
          <a:prstGeom prst="rect">
            <a:avLst/>
          </a:prstGeom>
          <a:noFill/>
        </p:spPr>
        <p:txBody>
          <a:bodyPr wrap="square" rtlCol="0">
            <a:spAutoFit/>
          </a:bodyPr>
          <a:lstStyle/>
          <a:p>
            <a:pPr algn="ctr"/>
            <a:r>
              <a:rPr lang="en-US" sz="2000" dirty="0">
                <a:solidFill>
                  <a:schemeClr val="accent3">
                    <a:lumMod val="40000"/>
                    <a:lumOff val="60000"/>
                  </a:schemeClr>
                </a:solidFill>
              </a:rPr>
              <a:t>Phonemic Awareness</a:t>
            </a:r>
          </a:p>
        </p:txBody>
      </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029575" y="115376"/>
            <a:ext cx="914400" cy="942115"/>
          </a:xfrm>
          <a:prstGeom prst="rect">
            <a:avLst/>
          </a:prstGeom>
        </p:spPr>
      </p:pic>
      <p:sp>
        <p:nvSpPr>
          <p:cNvPr id="9" name="Content Placeholder 2"/>
          <p:cNvSpPr txBox="1">
            <a:spLocks/>
          </p:cNvSpPr>
          <p:nvPr/>
        </p:nvSpPr>
        <p:spPr>
          <a:xfrm>
            <a:off x="4071938" y="270917"/>
            <a:ext cx="4414837" cy="597693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t>Effective Models</a:t>
            </a:r>
            <a:endParaRPr lang="en-US" sz="1200" dirty="0"/>
          </a:p>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t>Select appropriate examples to model</a:t>
            </a:r>
          </a:p>
          <a:p>
            <a:pPr marL="342900" indent="-342900">
              <a:buClr>
                <a:schemeClr val="accent1"/>
              </a:buClr>
              <a:buFont typeface="Wingdings" panose="05000000000000000000" pitchFamily="2" charset="2"/>
              <a:buChar char="q"/>
            </a:pPr>
            <a:r>
              <a:rPr lang="en-US" sz="1200" dirty="0"/>
              <a:t>Model additional examples </a:t>
            </a:r>
            <a:br>
              <a:rPr lang="en-US" sz="1200" dirty="0"/>
            </a:br>
            <a:r>
              <a:rPr lang="en-US" sz="1200" dirty="0"/>
              <a:t>(use multiple models)</a:t>
            </a:r>
          </a:p>
          <a:p>
            <a:pPr marL="342900" indent="-342900">
              <a:buClr>
                <a:schemeClr val="accent1"/>
              </a:buClr>
              <a:buFont typeface="Wingdings" panose="05000000000000000000" pitchFamily="2" charset="2"/>
              <a:buChar char="q"/>
            </a:pPr>
            <a:endParaRPr lang="en-US" sz="1200" dirty="0"/>
          </a:p>
          <a:p>
            <a:pPr>
              <a:buClr>
                <a:schemeClr val="accent1"/>
              </a:buClr>
            </a:pPr>
            <a:r>
              <a:rPr lang="en-US" sz="1600" b="1" dirty="0"/>
              <a:t>Effective Guided Practice</a:t>
            </a:r>
            <a:endParaRPr lang="en-US" sz="1200" dirty="0"/>
          </a:p>
          <a:p>
            <a:pPr marL="342900" indent="-342900">
              <a:buClr>
                <a:schemeClr val="accent1"/>
              </a:buClr>
              <a:buFont typeface="Wingdings" panose="05000000000000000000" pitchFamily="2" charset="2"/>
              <a:buChar char="q"/>
            </a:pPr>
            <a:r>
              <a:rPr lang="en-US" sz="1200" dirty="0"/>
              <a:t>Focus on same singular objective</a:t>
            </a:r>
          </a:p>
          <a:p>
            <a:pPr>
              <a:buClr>
                <a:schemeClr val="accent1"/>
              </a:buClr>
            </a:pPr>
            <a:r>
              <a:rPr lang="en-US" sz="1200" dirty="0"/>
              <a:t>      (using similar examples)</a:t>
            </a:r>
          </a:p>
          <a:p>
            <a:pPr marL="342900" indent="-342900">
              <a:buClr>
                <a:schemeClr val="accent1"/>
              </a:buClr>
              <a:buFont typeface="Wingdings" panose="05000000000000000000" pitchFamily="2" charset="2"/>
              <a:buChar char="q"/>
            </a:pPr>
            <a:r>
              <a:rPr lang="en-US" sz="1200" dirty="0"/>
              <a:t>Guide students through the skill/strategy </a:t>
            </a:r>
          </a:p>
          <a:p>
            <a:pPr marL="342900" indent="-342900">
              <a:buClr>
                <a:schemeClr val="accent1"/>
              </a:buClr>
              <a:buFont typeface="Wingdings" panose="05000000000000000000" pitchFamily="2" charset="2"/>
              <a:buChar char="q"/>
            </a:pPr>
            <a:r>
              <a:rPr lang="en-US" sz="1200" dirty="0"/>
              <a:t>Provide ”just right” amount of guidance</a:t>
            </a:r>
          </a:p>
          <a:p>
            <a:pPr>
              <a:buClr>
                <a:schemeClr val="accent1"/>
              </a:buClr>
            </a:pPr>
            <a:r>
              <a:rPr lang="en-US" sz="1200" dirty="0"/>
              <a:t>      (based on students’ skills)</a:t>
            </a:r>
          </a:p>
          <a:p>
            <a:pPr marL="342900" indent="-342900">
              <a:buClr>
                <a:schemeClr val="accent1"/>
              </a:buClr>
              <a:buFont typeface="Wingdings" panose="05000000000000000000" pitchFamily="2" charset="2"/>
              <a:buChar char="q"/>
            </a:pPr>
            <a:r>
              <a:rPr lang="en-US" sz="1200" dirty="0"/>
              <a:t>Provide clear prompts and supports</a:t>
            </a:r>
          </a:p>
          <a:p>
            <a:pPr marL="342900" indent="-342900">
              <a:buClr>
                <a:schemeClr val="accent1"/>
              </a:buClr>
              <a:buFont typeface="Wingdings" panose="05000000000000000000" pitchFamily="2" charset="2"/>
              <a:buChar char="q"/>
            </a:pPr>
            <a:endParaRPr lang="en-US" sz="1600" b="1" dirty="0"/>
          </a:p>
          <a:p>
            <a:pPr>
              <a:lnSpc>
                <a:spcPct val="120000"/>
              </a:lnSpc>
              <a:buClr>
                <a:schemeClr val="accent1"/>
              </a:buClr>
            </a:pPr>
            <a:r>
              <a:rPr lang="en-US" sz="1600" b="1" dirty="0"/>
              <a:t>Eliciting Responses &amp; Providing Feedback</a:t>
            </a:r>
          </a:p>
          <a:p>
            <a:pPr marL="342900" indent="-342900">
              <a:lnSpc>
                <a:spcPct val="120000"/>
              </a:lnSpc>
              <a:buClr>
                <a:schemeClr val="accent1"/>
              </a:buClr>
              <a:buFont typeface="Wingdings" panose="05000000000000000000" pitchFamily="2" charset="2"/>
              <a:buChar char="q"/>
            </a:pPr>
            <a:r>
              <a:rPr lang="en-US" sz="1100" dirty="0"/>
              <a:t>Select most appropriate response format</a:t>
            </a:r>
          </a:p>
          <a:p>
            <a:pPr lvl="1" indent="0">
              <a:lnSpc>
                <a:spcPct val="120000"/>
              </a:lnSpc>
              <a:buClr>
                <a:schemeClr val="accent1"/>
              </a:buClr>
              <a:buNone/>
            </a:pPr>
            <a:r>
              <a:rPr lang="en-US" sz="1100" dirty="0"/>
              <a:t>(type of response, number of students, time)</a:t>
            </a:r>
          </a:p>
          <a:p>
            <a:pPr marL="342900" indent="-342900">
              <a:lnSpc>
                <a:spcPct val="120000"/>
              </a:lnSpc>
              <a:buClr>
                <a:schemeClr val="accent1"/>
              </a:buClr>
              <a:buFont typeface="Wingdings" panose="05000000000000000000" pitchFamily="2" charset="2"/>
              <a:buChar char="q"/>
            </a:pPr>
            <a:r>
              <a:rPr lang="en-US" sz="1100" dirty="0"/>
              <a:t>Maximize engagement and opportunities to practice</a:t>
            </a:r>
          </a:p>
          <a:p>
            <a:pPr>
              <a:lnSpc>
                <a:spcPct val="120000"/>
              </a:lnSpc>
              <a:buClr>
                <a:schemeClr val="accent1"/>
              </a:buClr>
            </a:pPr>
            <a:r>
              <a:rPr lang="en-US" sz="1100" dirty="0"/>
              <a:t>       (# opportunities per minute)</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1368896"/>
            <a:ext cx="3639325" cy="2688755"/>
          </a:xfrm>
          <a:prstGeom prst="rect">
            <a:avLst/>
          </a:prstGeom>
        </p:spPr>
      </p:pic>
      <p:sp>
        <p:nvSpPr>
          <p:cNvPr id="2" name="Title 1" hidden="1">
            <a:extLst>
              <a:ext uri="{FF2B5EF4-FFF2-40B4-BE49-F238E27FC236}">
                <a16:creationId xmlns:a16="http://schemas.microsoft.com/office/drawing/2014/main" id="{FE97FDBB-F4F2-4EAD-B229-ADF506334780}"/>
              </a:ext>
            </a:extLst>
          </p:cNvPr>
          <p:cNvSpPr>
            <a:spLocks noGrp="1"/>
          </p:cNvSpPr>
          <p:nvPr>
            <p:ph type="title"/>
          </p:nvPr>
        </p:nvSpPr>
        <p:spPr/>
        <p:txBody>
          <a:bodyPr>
            <a:normAutofit fontScale="90000"/>
          </a:bodyPr>
          <a:lstStyle/>
          <a:p>
            <a:pPr rtl="0" eaLnBrk="1" latinLnBrk="0" hangingPunct="1"/>
            <a:r>
              <a:rPr lang="en-US" sz="2800" kern="1200" dirty="0">
                <a:solidFill>
                  <a:srgbClr val="8CCEA2"/>
                </a:solidFill>
                <a:effectLst/>
                <a:latin typeface="Verdana" panose="020B0604030504040204" pitchFamily="34" charset="0"/>
                <a:ea typeface="+mn-ea"/>
                <a:cs typeface="+mn-cs"/>
              </a:rPr>
              <a:t>Activity 6.8</a:t>
            </a:r>
            <a:endParaRPr lang="en-US" dirty="0">
              <a:effectLst/>
            </a:endParaRPr>
          </a:p>
          <a:p>
            <a:pPr rtl="0" eaLnBrk="1" latinLnBrk="0" hangingPunct="1"/>
            <a:r>
              <a:rPr lang="en-US" sz="2800" kern="1200" dirty="0">
                <a:solidFill>
                  <a:srgbClr val="8CCEA2"/>
                </a:solidFill>
                <a:effectLst/>
                <a:latin typeface="Verdana" panose="020B0604030504040204" pitchFamily="34" charset="0"/>
                <a:ea typeface="+mn-ea"/>
                <a:cs typeface="+mn-cs"/>
              </a:rPr>
              <a:t>Evaluate a Video</a:t>
            </a:r>
            <a:endParaRPr lang="en-US" dirty="0">
              <a:effectLst/>
            </a:endParaRPr>
          </a:p>
          <a:p>
            <a:endParaRPr lang="en-US" dirty="0"/>
          </a:p>
        </p:txBody>
      </p:sp>
    </p:spTree>
    <p:extLst>
      <p:ext uri="{BB962C8B-B14F-4D97-AF65-F5344CB8AC3E}">
        <p14:creationId xmlns:p14="http://schemas.microsoft.com/office/powerpoint/2010/main" val="266412532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CCEA2"/>
                </a:solidFill>
              </a:rPr>
              <a:t>Activity 6.8</a:t>
            </a:r>
            <a:br>
              <a:rPr lang="en-US" dirty="0">
                <a:solidFill>
                  <a:srgbClr val="8CCEA2"/>
                </a:solidFill>
              </a:rPr>
            </a:br>
            <a:endParaRPr lang="en-US" dirty="0"/>
          </a:p>
        </p:txBody>
      </p:sp>
      <p:sp>
        <p:nvSpPr>
          <p:cNvPr id="3" name="TextBox 2"/>
          <p:cNvSpPr txBox="1"/>
          <p:nvPr/>
        </p:nvSpPr>
        <p:spPr>
          <a:xfrm>
            <a:off x="1972235" y="2976282"/>
            <a:ext cx="5342965" cy="369332"/>
          </a:xfrm>
          <a:prstGeom prst="rect">
            <a:avLst/>
          </a:prstGeom>
          <a:noFill/>
        </p:spPr>
        <p:txBody>
          <a:bodyPr wrap="square" rtlCol="0">
            <a:spAutoFit/>
          </a:bodyPr>
          <a:lstStyle/>
          <a:p>
            <a:r>
              <a:rPr lang="en-US" dirty="0">
                <a:solidFill>
                  <a:schemeClr val="bg1"/>
                </a:solidFill>
                <a:hlinkClick r:id="rId2"/>
              </a:rPr>
              <a:t>https://youtu.be/w7sMcpsh9Ao</a:t>
            </a:r>
            <a:r>
              <a:rPr lang="en-US" dirty="0">
                <a:solidFill>
                  <a:schemeClr val="bg1"/>
                </a:solidFill>
              </a:rPr>
              <a:t> </a:t>
            </a:r>
          </a:p>
        </p:txBody>
      </p:sp>
    </p:spTree>
    <p:extLst>
      <p:ext uri="{BB962C8B-B14F-4D97-AF65-F5344CB8AC3E}">
        <p14:creationId xmlns:p14="http://schemas.microsoft.com/office/powerpoint/2010/main" val="4126185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2058813"/>
            <a:ext cx="9158287"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Welcome!</a:t>
            </a:r>
          </a:p>
          <a:p>
            <a:pPr algn="ctr"/>
            <a:endParaRPr lang="en-US" sz="2800" b="1" dirty="0"/>
          </a:p>
          <a:p>
            <a:pPr algn="ctr"/>
            <a:endParaRPr lang="en-US" sz="2800" b="1" dirty="0"/>
          </a:p>
          <a:p>
            <a:pPr algn="ctr"/>
            <a:r>
              <a:rPr lang="en-US" sz="2800" dirty="0"/>
              <a:t>We are excited to start on the Module!</a:t>
            </a:r>
          </a:p>
        </p:txBody>
      </p:sp>
      <p:sp>
        <p:nvSpPr>
          <p:cNvPr id="2" name="Title 1" hidden="1">
            <a:extLst>
              <a:ext uri="{FF2B5EF4-FFF2-40B4-BE49-F238E27FC236}">
                <a16:creationId xmlns:a16="http://schemas.microsoft.com/office/drawing/2014/main" id="{C75AA008-97B3-4716-ACF8-07E19EFE64CD}"/>
              </a:ext>
            </a:extLst>
          </p:cNvPr>
          <p:cNvSpPr>
            <a:spLocks noGrp="1"/>
          </p:cNvSpPr>
          <p:nvPr>
            <p:ph type="title"/>
          </p:nvPr>
        </p:nvSpPr>
        <p:spPr/>
        <p:txBody>
          <a:bodyPr/>
          <a:lstStyle/>
          <a:p>
            <a:r>
              <a:rPr lang="en-US" dirty="0"/>
              <a:t>Welcome</a:t>
            </a:r>
          </a:p>
        </p:txBody>
      </p:sp>
    </p:spTree>
    <p:extLst>
      <p:ext uri="{BB962C8B-B14F-4D97-AF65-F5344CB8AC3E}">
        <p14:creationId xmlns:p14="http://schemas.microsoft.com/office/powerpoint/2010/main" val="11747436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0386" y="255259"/>
            <a:ext cx="8789313" cy="1056706"/>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solidFill>
                  <a:srgbClr val="8CCEA2"/>
                </a:solidFill>
              </a:rPr>
              <a:t>Journal Entry</a:t>
            </a:r>
          </a:p>
          <a:p>
            <a:r>
              <a:rPr lang="en-US" sz="1600" i="1" dirty="0">
                <a:solidFill>
                  <a:srgbClr val="8CCEA2"/>
                </a:solidFill>
              </a:rPr>
              <a:t>Analyze Modeling, Practice, and Supporting Practices </a:t>
            </a:r>
          </a:p>
          <a:p>
            <a:r>
              <a:rPr lang="en-US" sz="1600" i="1" dirty="0">
                <a:solidFill>
                  <a:srgbClr val="8CCEA2"/>
                </a:solidFill>
              </a:rPr>
              <a:t>(Evaluate a Video Lesson)</a:t>
            </a:r>
          </a:p>
        </p:txBody>
      </p:sp>
      <p:sp>
        <p:nvSpPr>
          <p:cNvPr id="9" name="Content Placeholder 2"/>
          <p:cNvSpPr txBox="1">
            <a:spLocks/>
          </p:cNvSpPr>
          <p:nvPr/>
        </p:nvSpPr>
        <p:spPr>
          <a:xfrm>
            <a:off x="240387" y="1453953"/>
            <a:ext cx="8663226" cy="462311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0" indent="-228600">
              <a:buClr>
                <a:schemeClr val="bg1"/>
              </a:buClr>
              <a:buFont typeface="+mj-lt"/>
              <a:buAutoNum type="arabicPeriod"/>
            </a:pPr>
            <a:r>
              <a:rPr lang="en-US" sz="1400" dirty="0"/>
              <a:t>Select one of the following two videos from the </a:t>
            </a:r>
            <a:r>
              <a:rPr lang="en-US" sz="1400" u="sng" dirty="0">
                <a:hlinkClick r:id="rId2"/>
              </a:rPr>
              <a:t>http://explicitinstruction.org/</a:t>
            </a:r>
            <a:r>
              <a:rPr lang="en-US" sz="1400" dirty="0"/>
              <a:t> website. </a:t>
            </a:r>
          </a:p>
          <a:p>
            <a:pPr marL="515938" lvl="1" indent="-171450">
              <a:buFont typeface="Wingdings" panose="05000000000000000000" pitchFamily="2" charset="2"/>
              <a:buChar char="q"/>
            </a:pPr>
            <a:r>
              <a:rPr lang="en-US" sz="1200" dirty="0"/>
              <a:t>“Word and Sentence Dictation – Second grade”</a:t>
            </a:r>
            <a:br>
              <a:rPr lang="en-US" sz="1200" dirty="0"/>
            </a:br>
            <a:r>
              <a:rPr lang="en-US" sz="1200" u="sng" dirty="0">
                <a:hlinkClick r:id="rId3"/>
              </a:rPr>
              <a:t>http://explicitinstruction.org/video-elementary/elementary-video-5/</a:t>
            </a:r>
            <a:endParaRPr lang="en-US" sz="1200" u="sng" dirty="0"/>
          </a:p>
          <a:p>
            <a:pPr marL="515938" lvl="1" indent="-171450">
              <a:buFont typeface="Wingdings" panose="05000000000000000000" pitchFamily="2" charset="2"/>
              <a:buChar char="q"/>
            </a:pPr>
            <a:endParaRPr lang="en-US" sz="1100" dirty="0"/>
          </a:p>
          <a:p>
            <a:pPr marL="515938" lvl="1" indent="-171450">
              <a:buFont typeface="Wingdings" panose="05000000000000000000" pitchFamily="2" charset="2"/>
              <a:buChar char="q"/>
            </a:pPr>
            <a:r>
              <a:rPr lang="en-US" sz="1200" dirty="0"/>
              <a:t>“Pronunciation of Multi-Syllabic Passage Words – Sixth Grade Language Arts” </a:t>
            </a:r>
            <a:r>
              <a:rPr lang="en-US" sz="1200" u="sng" dirty="0">
                <a:hlinkClick r:id="rId4"/>
              </a:rPr>
              <a:t>http://explicitinstruction.org/video-secondary-main/secondary-video-2/</a:t>
            </a:r>
            <a:endParaRPr lang="en-US" sz="1200" u="sng" dirty="0"/>
          </a:p>
          <a:p>
            <a:pPr marL="515938" lvl="1" indent="-171450"/>
            <a:endParaRPr lang="en-US" sz="1100" dirty="0"/>
          </a:p>
          <a:p>
            <a:pPr marL="228600" lvl="0" indent="-228600">
              <a:buClr>
                <a:schemeClr val="bg1"/>
              </a:buClr>
              <a:buFont typeface="+mj-lt"/>
              <a:buAutoNum type="arabicPeriod"/>
            </a:pPr>
            <a:r>
              <a:rPr lang="en-US" sz="1400" dirty="0"/>
              <a:t>Identify which of the two videos you selected. Describe how the teacher models and practices word recognition skills during instruction and what supporting practices are used during instruction. Which of the criteria from the Checklist are/are not included or fully implemented? How does the quality of the instructional model, practice, and supporting practices affect student reading performance? As you discuss the video, be as specific as you can about any details related to reading.</a:t>
            </a:r>
          </a:p>
          <a:p>
            <a:pPr marL="228600" lvl="0" indent="-228600">
              <a:buClr>
                <a:schemeClr val="bg1"/>
              </a:buClr>
              <a:buFont typeface="+mj-lt"/>
              <a:buAutoNum type="arabicPeriod"/>
            </a:pPr>
            <a:endParaRPr lang="en-US" sz="1200" dirty="0"/>
          </a:p>
          <a:p>
            <a:pPr marL="228600" lvl="0" indent="-228600">
              <a:buClr>
                <a:schemeClr val="bg1"/>
              </a:buClr>
              <a:buFont typeface="+mj-lt"/>
              <a:buAutoNum type="arabicPeriod"/>
            </a:pPr>
            <a:r>
              <a:rPr lang="en-US" sz="1400" dirty="0"/>
              <a:t>Based on this Module, discuss how you would improve the instruction used in the teacher’s lesson. If you were working with the teacher as an instructional coach, what are your recommendations, based on the Module 6 Checklist, to help the teacher improve his/her instruction?</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043025" y="163819"/>
            <a:ext cx="887500" cy="914400"/>
          </a:xfrm>
          <a:prstGeom prst="rect">
            <a:avLst/>
          </a:prstGeom>
        </p:spPr>
      </p:pic>
      <p:sp>
        <p:nvSpPr>
          <p:cNvPr id="2" name="Title 1" hidden="1">
            <a:extLst>
              <a:ext uri="{FF2B5EF4-FFF2-40B4-BE49-F238E27FC236}">
                <a16:creationId xmlns:a16="http://schemas.microsoft.com/office/drawing/2014/main" id="{D438D76C-88AA-4365-8199-891AACA75E8B}"/>
              </a:ext>
            </a:extLst>
          </p:cNvPr>
          <p:cNvSpPr>
            <a:spLocks noGrp="1"/>
          </p:cNvSpPr>
          <p:nvPr>
            <p:ph type="title"/>
          </p:nvPr>
        </p:nvSpPr>
        <p:spPr/>
        <p:txBody>
          <a:bodyPr/>
          <a:lstStyle/>
          <a:p>
            <a:pPr rtl="0" eaLnBrk="1" latinLnBrk="0" hangingPunct="1"/>
            <a:r>
              <a:rPr lang="en-US" sz="2800" kern="1200" dirty="0">
                <a:solidFill>
                  <a:srgbClr val="8CCEA2"/>
                </a:solidFill>
                <a:effectLst/>
                <a:latin typeface="Verdana" panose="020B0604030504040204" pitchFamily="34" charset="0"/>
                <a:ea typeface="+mn-ea"/>
                <a:cs typeface="+mn-cs"/>
              </a:rPr>
              <a:t>Journal Entry</a:t>
            </a:r>
            <a:endParaRPr lang="en-US" dirty="0">
              <a:effectLst/>
            </a:endParaRPr>
          </a:p>
          <a:p>
            <a:endParaRPr lang="en-US" dirty="0"/>
          </a:p>
        </p:txBody>
      </p:sp>
    </p:spTree>
    <p:extLst>
      <p:ext uri="{BB962C8B-B14F-4D97-AF65-F5344CB8AC3E}">
        <p14:creationId xmlns:p14="http://schemas.microsoft.com/office/powerpoint/2010/main" val="12914880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3120"/>
            <a:ext cx="9061255" cy="1353965"/>
          </a:xfrm>
        </p:spPr>
        <p:txBody>
          <a:bodyPr>
            <a:normAutofit/>
          </a:bodyPr>
          <a:lstStyle/>
          <a:p>
            <a:pPr algn="ctr"/>
            <a:r>
              <a:rPr lang="en-US" sz="3200" dirty="0"/>
              <a:t>Qualitative Adaptations </a:t>
            </a:r>
            <a:br>
              <a:rPr lang="en-US" sz="3200" dirty="0"/>
            </a:br>
            <a:r>
              <a:rPr lang="en-US" sz="3200" dirty="0"/>
              <a:t>for Teaching Word Reading</a:t>
            </a:r>
          </a:p>
        </p:txBody>
      </p:sp>
      <p:sp>
        <p:nvSpPr>
          <p:cNvPr id="3" name="Subtitle 2"/>
          <p:cNvSpPr>
            <a:spLocks noGrp="1"/>
          </p:cNvSpPr>
          <p:nvPr>
            <p:ph type="subTitle" idx="1"/>
          </p:nvPr>
        </p:nvSpPr>
        <p:spPr/>
        <p:txBody>
          <a:bodyPr>
            <a:normAutofit/>
          </a:bodyPr>
          <a:lstStyle/>
          <a:p>
            <a:r>
              <a:rPr lang="en-US" dirty="0"/>
              <a:t>Module 6 – Closing</a:t>
            </a:r>
          </a:p>
          <a:p>
            <a:endParaRPr lang="en-US" dirty="0"/>
          </a:p>
        </p:txBody>
      </p:sp>
    </p:spTree>
    <p:extLst>
      <p:ext uri="{BB962C8B-B14F-4D97-AF65-F5344CB8AC3E}">
        <p14:creationId xmlns:p14="http://schemas.microsoft.com/office/powerpoint/2010/main" val="179662934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5991" y="198408"/>
            <a:ext cx="4145240" cy="584775"/>
          </a:xfrm>
          <a:prstGeom prst="rect">
            <a:avLst/>
          </a:prstGeom>
          <a:noFill/>
        </p:spPr>
        <p:txBody>
          <a:bodyPr wrap="square" rtlCol="0">
            <a:spAutoFit/>
          </a:bodyPr>
          <a:lstStyle/>
          <a:p>
            <a:r>
              <a:rPr lang="en-US" sz="3200" b="1" dirty="0">
                <a:solidFill>
                  <a:schemeClr val="bg1"/>
                </a:solidFill>
              </a:rPr>
              <a:t>Looking Ahead</a:t>
            </a:r>
          </a:p>
        </p:txBody>
      </p:sp>
      <p:graphicFrame>
        <p:nvGraphicFramePr>
          <p:cNvPr id="5" name="Diagram 4" descr="Image looking at the seven steps in the DBI Process"/>
          <p:cNvGraphicFramePr/>
          <p:nvPr>
            <p:extLst>
              <p:ext uri="{D42A27DB-BD31-4B8C-83A1-F6EECF244321}">
                <p14:modId xmlns:p14="http://schemas.microsoft.com/office/powerpoint/2010/main" val="2543484706"/>
              </p:ext>
            </p:extLst>
          </p:nvPr>
        </p:nvGraphicFramePr>
        <p:xfrm>
          <a:off x="2785612" y="866314"/>
          <a:ext cx="425354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7C57B01-257D-4AF7-9CF1-8E442CCED0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347" y="1126821"/>
            <a:ext cx="2775374" cy="4897652"/>
          </a:xfrm>
          <a:prstGeom prst="rect">
            <a:avLst/>
          </a:prstGeom>
        </p:spPr>
      </p:pic>
      <p:sp>
        <p:nvSpPr>
          <p:cNvPr id="2" name="Title 1" hidden="1">
            <a:extLst>
              <a:ext uri="{FF2B5EF4-FFF2-40B4-BE49-F238E27FC236}">
                <a16:creationId xmlns:a16="http://schemas.microsoft.com/office/drawing/2014/main" id="{0E107F01-2D7D-4F38-BD56-0A9019F48D4C}"/>
              </a:ext>
            </a:extLst>
          </p:cNvPr>
          <p:cNvSpPr>
            <a:spLocks noGrp="1"/>
          </p:cNvSpPr>
          <p:nvPr>
            <p:ph type="title" idx="4294967295"/>
          </p:nvPr>
        </p:nvSpPr>
        <p:spPr/>
        <p:txBody>
          <a:bodyPr/>
          <a:lstStyle/>
          <a:p>
            <a:pPr rtl="0" eaLnBrk="1" latinLnBrk="0" hangingPunct="1"/>
            <a:r>
              <a:rPr lang="en-US" sz="3200" b="1" kern="1200" dirty="0">
                <a:solidFill>
                  <a:srgbClr val="FFFFFF"/>
                </a:solidFill>
                <a:effectLst/>
                <a:latin typeface="Verdana" panose="020B0604030504040204" pitchFamily="34" charset="0"/>
                <a:ea typeface="+mn-ea"/>
                <a:cs typeface="+mn-cs"/>
              </a:rPr>
              <a:t>Looking Ahead</a:t>
            </a:r>
            <a:endParaRPr lang="en-US" dirty="0">
              <a:effectLst/>
            </a:endParaRPr>
          </a:p>
          <a:p>
            <a:endParaRPr lang="en-US" dirty="0"/>
          </a:p>
        </p:txBody>
      </p:sp>
    </p:spTree>
    <p:extLst>
      <p:ext uri="{BB962C8B-B14F-4D97-AF65-F5344CB8AC3E}">
        <p14:creationId xmlns:p14="http://schemas.microsoft.com/office/powerpoint/2010/main" val="811797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3120"/>
            <a:ext cx="9061255" cy="1353965"/>
          </a:xfrm>
        </p:spPr>
        <p:txBody>
          <a:bodyPr>
            <a:normAutofit/>
          </a:bodyPr>
          <a:lstStyle/>
          <a:p>
            <a:pPr algn="ctr"/>
            <a:r>
              <a:rPr lang="en-US" sz="3200" dirty="0"/>
              <a:t>Qualitative Adaptations in Word Reading: Modeling</a:t>
            </a:r>
          </a:p>
        </p:txBody>
      </p:sp>
      <p:sp>
        <p:nvSpPr>
          <p:cNvPr id="3" name="Subtitle 2"/>
          <p:cNvSpPr>
            <a:spLocks noGrp="1"/>
          </p:cNvSpPr>
          <p:nvPr>
            <p:ph type="subTitle" idx="1"/>
          </p:nvPr>
        </p:nvSpPr>
        <p:spPr/>
        <p:txBody>
          <a:bodyPr/>
          <a:lstStyle/>
          <a:p>
            <a:r>
              <a:rPr lang="en-US" dirty="0"/>
              <a:t>Module 6 – Part 1</a:t>
            </a:r>
          </a:p>
          <a:p>
            <a:endParaRPr lang="en-US" dirty="0"/>
          </a:p>
        </p:txBody>
      </p:sp>
    </p:spTree>
    <p:extLst>
      <p:ext uri="{BB962C8B-B14F-4D97-AF65-F5344CB8AC3E}">
        <p14:creationId xmlns:p14="http://schemas.microsoft.com/office/powerpoint/2010/main" val="569414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1 Objectives</a:t>
            </a:r>
          </a:p>
        </p:txBody>
      </p:sp>
      <p:sp>
        <p:nvSpPr>
          <p:cNvPr id="3" name="Content Placeholder 2"/>
          <p:cNvSpPr>
            <a:spLocks noGrp="1"/>
          </p:cNvSpPr>
          <p:nvPr>
            <p:ph idx="1"/>
          </p:nvPr>
        </p:nvSpPr>
        <p:spPr/>
        <p:txBody>
          <a:bodyPr>
            <a:normAutofit/>
          </a:bodyPr>
          <a:lstStyle/>
          <a:p>
            <a:r>
              <a:rPr lang="en-US" dirty="0"/>
              <a:t>You will learn…</a:t>
            </a:r>
          </a:p>
          <a:p>
            <a:endParaRPr lang="en-US" dirty="0"/>
          </a:p>
          <a:p>
            <a:pPr marL="342900" indent="-342900">
              <a:lnSpc>
                <a:spcPct val="150000"/>
              </a:lnSpc>
              <a:spcAft>
                <a:spcPts val="1200"/>
              </a:spcAft>
              <a:buClr>
                <a:schemeClr val="bg1"/>
              </a:buClr>
              <a:buFont typeface="Arial" panose="020B0604020202020204" pitchFamily="34" charset="0"/>
              <a:buChar char="•"/>
            </a:pPr>
            <a:r>
              <a:rPr lang="en-US" dirty="0"/>
              <a:t>What effective modeling looks like in intensive reading interventions.</a:t>
            </a:r>
          </a:p>
          <a:p>
            <a:pPr marL="342900" indent="-342900">
              <a:lnSpc>
                <a:spcPct val="150000"/>
              </a:lnSpc>
              <a:spcAft>
                <a:spcPts val="1200"/>
              </a:spcAft>
              <a:buClr>
                <a:schemeClr val="bg1"/>
              </a:buClr>
              <a:buFont typeface="Arial" panose="020B0604020202020204" pitchFamily="34" charset="0"/>
              <a:buChar char="•"/>
            </a:pPr>
            <a:r>
              <a:rPr lang="en-US" dirty="0"/>
              <a:t>How to adapt reading instruction to improve instructional modeling.</a:t>
            </a:r>
          </a:p>
        </p:txBody>
      </p:sp>
    </p:spTree>
    <p:extLst>
      <p:ext uri="{BB962C8B-B14F-4D97-AF65-F5344CB8AC3E}">
        <p14:creationId xmlns:p14="http://schemas.microsoft.com/office/powerpoint/2010/main" val="3188222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5991" y="198408"/>
            <a:ext cx="4145240" cy="584775"/>
          </a:xfrm>
          <a:prstGeom prst="rect">
            <a:avLst/>
          </a:prstGeom>
          <a:noFill/>
        </p:spPr>
        <p:txBody>
          <a:bodyPr wrap="square" rtlCol="0">
            <a:spAutoFit/>
          </a:bodyPr>
          <a:lstStyle/>
          <a:p>
            <a:r>
              <a:rPr lang="en-US" sz="3200" b="1" dirty="0">
                <a:solidFill>
                  <a:schemeClr val="bg1"/>
                </a:solidFill>
              </a:rPr>
              <a:t>Objectives</a:t>
            </a:r>
          </a:p>
        </p:txBody>
      </p:sp>
      <p:sp>
        <p:nvSpPr>
          <p:cNvPr id="4" name="Text Placeholder 1"/>
          <p:cNvSpPr>
            <a:spLocks noGrp="1"/>
          </p:cNvSpPr>
          <p:nvPr>
            <p:ph type="body" sz="quarter" idx="12"/>
          </p:nvPr>
        </p:nvSpPr>
        <p:spPr>
          <a:xfrm>
            <a:off x="305991" y="783183"/>
            <a:ext cx="8526282" cy="5290859"/>
          </a:xfrm>
        </p:spPr>
        <p:txBody>
          <a:bodyPr>
            <a:noAutofit/>
          </a:bodyPr>
          <a:lstStyle/>
          <a:p>
            <a:r>
              <a:rPr lang="en-US" b="0" dirty="0"/>
              <a:t>You will learn…</a:t>
            </a:r>
          </a:p>
          <a:p>
            <a:endParaRPr lang="en-US" b="0" dirty="0"/>
          </a:p>
          <a:p>
            <a:r>
              <a:rPr lang="en-US" dirty="0">
                <a:solidFill>
                  <a:schemeClr val="accent1"/>
                </a:solidFill>
              </a:rPr>
              <a:t>Part 1:</a:t>
            </a:r>
          </a:p>
          <a:p>
            <a:pPr marL="285750" indent="-285750">
              <a:buFont typeface="Arial" panose="020B0604020202020204" pitchFamily="34" charset="0"/>
              <a:buChar char="•"/>
            </a:pPr>
            <a:r>
              <a:rPr lang="en-US" sz="1800" b="0" dirty="0"/>
              <a:t>What effective modeling looks like in intensive reading interventions.</a:t>
            </a:r>
          </a:p>
          <a:p>
            <a:pPr marL="285750" indent="-285750">
              <a:buFont typeface="Arial" panose="020B0604020202020204" pitchFamily="34" charset="0"/>
              <a:buChar char="•"/>
            </a:pPr>
            <a:r>
              <a:rPr lang="en-US" sz="1800" b="0" dirty="0"/>
              <a:t>How to adapt reading instruction to improve instructional modeling.</a:t>
            </a:r>
          </a:p>
          <a:p>
            <a:pPr marL="285750" indent="-285750">
              <a:buFont typeface="Arial" panose="020B0604020202020204" pitchFamily="34" charset="0"/>
              <a:buChar char="•"/>
            </a:pPr>
            <a:endParaRPr lang="en-US" sz="1800" b="0" dirty="0"/>
          </a:p>
          <a:p>
            <a:r>
              <a:rPr lang="en-US" dirty="0">
                <a:solidFill>
                  <a:schemeClr val="accent1"/>
                </a:solidFill>
              </a:rPr>
              <a:t>Part 2: </a:t>
            </a:r>
          </a:p>
          <a:p>
            <a:pPr marL="285750" indent="-285750">
              <a:buFont typeface="Arial" panose="020B0604020202020204" pitchFamily="34" charset="0"/>
              <a:buChar char="•"/>
            </a:pPr>
            <a:r>
              <a:rPr lang="en-US" sz="1800" b="0" dirty="0"/>
              <a:t>What effective practice looks like in intensive reading interventions.</a:t>
            </a:r>
          </a:p>
          <a:p>
            <a:pPr marL="285750" indent="-285750">
              <a:buFont typeface="Arial" panose="020B0604020202020204" pitchFamily="34" charset="0"/>
              <a:buChar char="•"/>
            </a:pPr>
            <a:r>
              <a:rPr lang="en-US" sz="1800" b="0" dirty="0"/>
              <a:t>How to adapt reading instruction to improve student practice.</a:t>
            </a:r>
          </a:p>
          <a:p>
            <a:pPr marL="285750" indent="-285750">
              <a:buFont typeface="Arial" panose="020B0604020202020204" pitchFamily="34" charset="0"/>
              <a:buChar char="•"/>
            </a:pPr>
            <a:endParaRPr lang="en-US" sz="1800" b="0" dirty="0"/>
          </a:p>
          <a:p>
            <a:pPr marL="285750" indent="-285750">
              <a:buFont typeface="Arial" panose="020B0604020202020204" pitchFamily="34" charset="0"/>
              <a:buChar char="•"/>
            </a:pPr>
            <a:endParaRPr lang="en-US" sz="1800" b="0" dirty="0"/>
          </a:p>
        </p:txBody>
      </p:sp>
      <p:sp>
        <p:nvSpPr>
          <p:cNvPr id="2" name="Title 1" hidden="1">
            <a:extLst>
              <a:ext uri="{FF2B5EF4-FFF2-40B4-BE49-F238E27FC236}">
                <a16:creationId xmlns:a16="http://schemas.microsoft.com/office/drawing/2014/main" id="{38ECBB24-ED39-46EA-AAAD-7987301BBC16}"/>
              </a:ext>
            </a:extLst>
          </p:cNvPr>
          <p:cNvSpPr>
            <a:spLocks noGrp="1"/>
          </p:cNvSpPr>
          <p:nvPr>
            <p:ph type="title" idx="4294967295"/>
          </p:nvPr>
        </p:nvSpPr>
        <p:spPr/>
        <p:txBody>
          <a:bodyPr/>
          <a:lstStyle/>
          <a:p>
            <a:pPr rtl="0" eaLnBrk="1" latinLnBrk="0" hangingPunct="1"/>
            <a:r>
              <a:rPr lang="en-US" sz="3200" b="1" kern="1200" dirty="0">
                <a:solidFill>
                  <a:srgbClr val="FFFFFF"/>
                </a:solidFill>
                <a:effectLst/>
                <a:latin typeface="Verdana" panose="020B0604030504040204" pitchFamily="34" charset="0"/>
                <a:ea typeface="+mn-ea"/>
                <a:cs typeface="+mn-cs"/>
              </a:rPr>
              <a:t>Objectives</a:t>
            </a:r>
            <a:endParaRPr lang="en-US" dirty="0">
              <a:effectLst/>
            </a:endParaRPr>
          </a:p>
          <a:p>
            <a:endParaRPr lang="en-US" dirty="0"/>
          </a:p>
        </p:txBody>
      </p:sp>
    </p:spTree>
    <p:extLst>
      <p:ext uri="{BB962C8B-B14F-4D97-AF65-F5344CB8AC3E}">
        <p14:creationId xmlns:p14="http://schemas.microsoft.com/office/powerpoint/2010/main" val="4033151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28807" y="3177953"/>
            <a:ext cx="1667476" cy="812366"/>
          </a:xfrm>
          <a:prstGeom prst="rect">
            <a:avLst/>
          </a:prstGeom>
          <a:solidFill>
            <a:srgbClr val="D3A01F">
              <a:lumMod val="50000"/>
            </a:srgbClr>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ea typeface="+mn-ea"/>
                <a:cs typeface="+mn-cs"/>
              </a:rPr>
              <a:t>Planned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ea typeface="+mn-ea"/>
                <a:cs typeface="+mn-cs"/>
              </a:rPr>
              <a:t>Examples</a:t>
            </a:r>
          </a:p>
        </p:txBody>
      </p:sp>
      <p:sp>
        <p:nvSpPr>
          <p:cNvPr id="26" name="TextBox 25"/>
          <p:cNvSpPr txBox="1"/>
          <p:nvPr/>
        </p:nvSpPr>
        <p:spPr>
          <a:xfrm>
            <a:off x="1526725" y="2325503"/>
            <a:ext cx="1667476" cy="852449"/>
          </a:xfrm>
          <a:prstGeom prst="rect">
            <a:avLst/>
          </a:prstGeom>
          <a:solidFill>
            <a:srgbClr val="D3A01F">
              <a:lumMod val="5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ea typeface="+mn-ea"/>
                <a:cs typeface="+mn-cs"/>
              </a:rPr>
              <a:t>Clear Explanation</a:t>
            </a:r>
          </a:p>
        </p:txBody>
      </p:sp>
      <p:sp>
        <p:nvSpPr>
          <p:cNvPr id="27" name="TextBox 26"/>
          <p:cNvSpPr txBox="1"/>
          <p:nvPr/>
        </p:nvSpPr>
        <p:spPr>
          <a:xfrm>
            <a:off x="3320281" y="3115302"/>
            <a:ext cx="1667476" cy="875017"/>
          </a:xfrm>
          <a:prstGeom prst="rect">
            <a:avLst/>
          </a:prstGeom>
          <a:solidFill>
            <a:srgbClr val="EA6B0C">
              <a:lumMod val="5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ea typeface="+mn-ea"/>
                <a:cs typeface="+mn-cs"/>
              </a:rPr>
              <a:t>Independent Practice</a:t>
            </a:r>
          </a:p>
        </p:txBody>
      </p:sp>
      <p:sp>
        <p:nvSpPr>
          <p:cNvPr id="28" name="TextBox 27"/>
          <p:cNvSpPr txBox="1"/>
          <p:nvPr/>
        </p:nvSpPr>
        <p:spPr>
          <a:xfrm>
            <a:off x="3320281" y="2325503"/>
            <a:ext cx="1667476" cy="789797"/>
          </a:xfrm>
          <a:prstGeom prst="rect">
            <a:avLst/>
          </a:prstGeom>
          <a:solidFill>
            <a:srgbClr val="8B4007"/>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w Cen MT" panose="020B0602020104020603"/>
                <a:ea typeface="+mn-ea"/>
                <a:cs typeface="+mn-cs"/>
              </a:rPr>
              <a:t>Guided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w Cen MT" panose="020B0602020104020603"/>
                <a:ea typeface="+mn-ea"/>
                <a:cs typeface="+mn-cs"/>
              </a:rPr>
              <a:t>Practice</a:t>
            </a:r>
          </a:p>
        </p:txBody>
      </p:sp>
      <p:sp>
        <p:nvSpPr>
          <p:cNvPr id="29" name="TextBox 28"/>
          <p:cNvSpPr txBox="1"/>
          <p:nvPr/>
        </p:nvSpPr>
        <p:spPr>
          <a:xfrm>
            <a:off x="1528806" y="1863840"/>
            <a:ext cx="1667476" cy="461665"/>
          </a:xfrm>
          <a:prstGeom prst="rect">
            <a:avLst/>
          </a:prstGeom>
          <a:solidFill>
            <a:srgbClr val="D3A01F">
              <a:lumMod val="75000"/>
            </a:srgb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ea typeface="+mn-ea"/>
                <a:cs typeface="+mn-cs"/>
              </a:rPr>
              <a:t>Modeling</a:t>
            </a:r>
          </a:p>
        </p:txBody>
      </p:sp>
      <p:sp>
        <p:nvSpPr>
          <p:cNvPr id="30" name="TextBox 29"/>
          <p:cNvSpPr txBox="1"/>
          <p:nvPr/>
        </p:nvSpPr>
        <p:spPr>
          <a:xfrm>
            <a:off x="3320281" y="1863839"/>
            <a:ext cx="1667476" cy="461665"/>
          </a:xfrm>
          <a:prstGeom prst="rect">
            <a:avLst/>
          </a:prstGeom>
          <a:solidFill>
            <a:srgbClr val="EA6B0C">
              <a:lumMod val="75000"/>
            </a:srgb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ea typeface="+mn-ea"/>
                <a:cs typeface="+mn-cs"/>
              </a:rPr>
              <a:t>Practice</a:t>
            </a:r>
          </a:p>
        </p:txBody>
      </p:sp>
      <p:sp>
        <p:nvSpPr>
          <p:cNvPr id="31" name="TextBox 30"/>
          <p:cNvSpPr txBox="1"/>
          <p:nvPr/>
        </p:nvSpPr>
        <p:spPr>
          <a:xfrm>
            <a:off x="1936284" y="1369055"/>
            <a:ext cx="852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Tw Cen MT" panose="020B0602020104020603"/>
                <a:ea typeface="+mn-ea"/>
                <a:cs typeface="+mn-cs"/>
              </a:rPr>
              <a:t>I Do</a:t>
            </a:r>
          </a:p>
        </p:txBody>
      </p:sp>
      <p:sp>
        <p:nvSpPr>
          <p:cNvPr id="32" name="TextBox 31"/>
          <p:cNvSpPr txBox="1"/>
          <p:nvPr/>
        </p:nvSpPr>
        <p:spPr>
          <a:xfrm>
            <a:off x="5053549" y="2514793"/>
            <a:ext cx="16674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Tw Cen MT" panose="020B0602020104020603"/>
                <a:ea typeface="+mn-ea"/>
                <a:cs typeface="+mn-cs"/>
              </a:rPr>
              <a:t>We Do</a:t>
            </a:r>
          </a:p>
        </p:txBody>
      </p:sp>
      <p:sp>
        <p:nvSpPr>
          <p:cNvPr id="33" name="TextBox 32"/>
          <p:cNvSpPr txBox="1"/>
          <p:nvPr/>
        </p:nvSpPr>
        <p:spPr>
          <a:xfrm>
            <a:off x="5053549" y="3347202"/>
            <a:ext cx="14550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Tw Cen MT" panose="020B0602020104020603"/>
                <a:ea typeface="+mn-ea"/>
                <a:cs typeface="+mn-cs"/>
              </a:rPr>
              <a:t>You Do</a:t>
            </a:r>
          </a:p>
        </p:txBody>
      </p:sp>
      <p:sp>
        <p:nvSpPr>
          <p:cNvPr id="34" name="Rectangle 33"/>
          <p:cNvSpPr/>
          <p:nvPr/>
        </p:nvSpPr>
        <p:spPr>
          <a:xfrm>
            <a:off x="1528806" y="4167518"/>
            <a:ext cx="3458951" cy="437680"/>
          </a:xfrm>
          <a:prstGeom prst="rect">
            <a:avLst/>
          </a:prstGeom>
          <a:solidFill>
            <a:srgbClr val="E4E5E6">
              <a:lumMod val="50000"/>
            </a:srgb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Tw Cen MT" panose="020B0602020104020603"/>
                <a:ea typeface="+mn-ea"/>
                <a:cs typeface="+mn-cs"/>
              </a:rPr>
              <a:t>Supporting Practices</a:t>
            </a:r>
            <a:endParaRPr kumimoji="0" lang="en-US" sz="1800" b="0" i="0" u="none" strike="noStrike" kern="0" cap="none" spc="0" normalizeH="0" baseline="0" noProof="0" dirty="0">
              <a:ln>
                <a:noFill/>
              </a:ln>
              <a:solidFill>
                <a:srgbClr val="000000"/>
              </a:solidFill>
              <a:effectLst/>
              <a:uLnTx/>
              <a:uFillTx/>
              <a:latin typeface="Tw Cen MT" panose="020B0602020104020603"/>
              <a:ea typeface="+mn-ea"/>
              <a:cs typeface="+mn-cs"/>
            </a:endParaRPr>
          </a:p>
        </p:txBody>
      </p:sp>
      <p:sp>
        <p:nvSpPr>
          <p:cNvPr id="35" name="Rectangle 34"/>
          <p:cNvSpPr/>
          <p:nvPr/>
        </p:nvSpPr>
        <p:spPr>
          <a:xfrm>
            <a:off x="1528806" y="4508807"/>
            <a:ext cx="3458951" cy="1085957"/>
          </a:xfrm>
          <a:prstGeom prst="rect">
            <a:avLst/>
          </a:prstGeom>
          <a:solidFill>
            <a:srgbClr val="E4E5E6">
              <a:lumMod val="25000"/>
            </a:srgbClr>
          </a:solidFill>
        </p:spPr>
        <p:txBody>
          <a:bodyPr wrap="square">
            <a:noAutofit/>
          </a:bodyPr>
          <a:lstStyle/>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ea typeface="+mn-ea"/>
                <a:cs typeface="+mn-cs"/>
              </a:rPr>
              <a:t>Asking the right questions </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ea typeface="+mn-ea"/>
                <a:cs typeface="+mn-cs"/>
              </a:rPr>
              <a:t>Eliciting frequent responses</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ea typeface="+mn-ea"/>
                <a:cs typeface="+mn-cs"/>
              </a:rPr>
              <a:t>Providing immediate specific feedback</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ea typeface="+mn-ea"/>
                <a:cs typeface="+mn-cs"/>
              </a:rPr>
              <a:t>Maintaining a brisk pace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2041453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28807" y="3177953"/>
            <a:ext cx="1667476" cy="812366"/>
          </a:xfrm>
          <a:prstGeom prst="rect">
            <a:avLst/>
          </a:prstGeom>
          <a:solidFill>
            <a:srgbClr val="D3A01F">
              <a:lumMod val="50000"/>
            </a:srgbClr>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ea typeface="+mn-ea"/>
                <a:cs typeface="+mn-cs"/>
              </a:rPr>
              <a:t>Planned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ea typeface="+mn-ea"/>
                <a:cs typeface="+mn-cs"/>
              </a:rPr>
              <a:t>Examples</a:t>
            </a:r>
          </a:p>
        </p:txBody>
      </p:sp>
      <p:sp>
        <p:nvSpPr>
          <p:cNvPr id="26" name="TextBox 25"/>
          <p:cNvSpPr txBox="1"/>
          <p:nvPr/>
        </p:nvSpPr>
        <p:spPr>
          <a:xfrm>
            <a:off x="1526725" y="2325503"/>
            <a:ext cx="1667476" cy="852449"/>
          </a:xfrm>
          <a:prstGeom prst="rect">
            <a:avLst/>
          </a:prstGeom>
          <a:solidFill>
            <a:srgbClr val="D3A01F">
              <a:lumMod val="5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ea typeface="+mn-ea"/>
                <a:cs typeface="+mn-cs"/>
              </a:rPr>
              <a:t>Clear Explanation</a:t>
            </a:r>
          </a:p>
        </p:txBody>
      </p:sp>
      <p:sp>
        <p:nvSpPr>
          <p:cNvPr id="29" name="TextBox 28"/>
          <p:cNvSpPr txBox="1"/>
          <p:nvPr/>
        </p:nvSpPr>
        <p:spPr>
          <a:xfrm>
            <a:off x="1528806" y="1863840"/>
            <a:ext cx="1667476" cy="461665"/>
          </a:xfrm>
          <a:prstGeom prst="rect">
            <a:avLst/>
          </a:prstGeom>
          <a:solidFill>
            <a:srgbClr val="D3A01F">
              <a:lumMod val="75000"/>
            </a:srgb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ea typeface="+mn-ea"/>
                <a:cs typeface="+mn-cs"/>
              </a:rPr>
              <a:t>Modeling</a:t>
            </a:r>
          </a:p>
        </p:txBody>
      </p:sp>
      <p:sp>
        <p:nvSpPr>
          <p:cNvPr id="31" name="TextBox 30"/>
          <p:cNvSpPr txBox="1"/>
          <p:nvPr/>
        </p:nvSpPr>
        <p:spPr>
          <a:xfrm>
            <a:off x="1936284" y="1369055"/>
            <a:ext cx="852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Tw Cen MT" panose="020B0602020104020603"/>
                <a:ea typeface="+mn-ea"/>
                <a:cs typeface="+mn-cs"/>
              </a:rPr>
              <a:t>I Do</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3834704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228600" y="228600"/>
            <a:ext cx="8686800" cy="731520"/>
          </a:xfrm>
        </p:spPr>
        <p:txBody>
          <a:bodyPr/>
          <a:lstStyle/>
          <a:p>
            <a:r>
              <a:rPr lang="en-US" dirty="0"/>
              <a:t>Modeling: Why We’re Learning This </a:t>
            </a:r>
          </a:p>
        </p:txBody>
      </p:sp>
      <p:sp>
        <p:nvSpPr>
          <p:cNvPr id="5" name="Rectangle 4"/>
          <p:cNvSpPr/>
          <p:nvPr/>
        </p:nvSpPr>
        <p:spPr>
          <a:xfrm>
            <a:off x="279400" y="1197610"/>
            <a:ext cx="6997299" cy="101219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
                <a:srgbClr val="FFFFFF"/>
              </a:buClr>
              <a:buSzTx/>
              <a:buFontTx/>
              <a:buNone/>
              <a:tabLst/>
              <a:defRPr/>
            </a:pPr>
            <a:r>
              <a:rPr kumimoji="0" lang="en-US" sz="1800" b="0" i="0" u="none" strike="noStrike" kern="1200" cap="none" spc="0" normalizeH="0" baseline="0" noProof="0" dirty="0">
                <a:ln>
                  <a:noFill/>
                </a:ln>
                <a:solidFill>
                  <a:srgbClr val="FFFFFF">
                    <a:lumMod val="85000"/>
                  </a:srgbClr>
                </a:solidFill>
                <a:effectLst/>
                <a:uLnTx/>
                <a:uFillTx/>
                <a:latin typeface="Verdana"/>
                <a:ea typeface="+mn-ea"/>
                <a:cs typeface="+mn-cs"/>
              </a:rPr>
              <a:t>Students experiencing reading difficulties </a:t>
            </a:r>
            <a:r>
              <a:rPr kumimoji="0" lang="en-US" sz="1800" b="0" i="0" u="sng" strike="noStrike" kern="1200" cap="none" spc="0" normalizeH="0" baseline="0" noProof="0" dirty="0">
                <a:ln>
                  <a:noFill/>
                </a:ln>
                <a:solidFill>
                  <a:srgbClr val="FFFFFF">
                    <a:lumMod val="85000"/>
                  </a:srgbClr>
                </a:solidFill>
                <a:effectLst/>
                <a:uLnTx/>
                <a:uFillTx/>
                <a:latin typeface="Verdana"/>
                <a:ea typeface="+mn-ea"/>
                <a:cs typeface="+mn-cs"/>
              </a:rPr>
              <a:t>will not discover </a:t>
            </a:r>
            <a:r>
              <a:rPr kumimoji="0" lang="en-US" sz="1800" b="0" i="0" u="none" strike="noStrike" kern="1200" cap="none" spc="0" normalizeH="0" baseline="0" noProof="0" dirty="0">
                <a:ln>
                  <a:noFill/>
                </a:ln>
                <a:solidFill>
                  <a:srgbClr val="FFFFFF">
                    <a:lumMod val="85000"/>
                  </a:srgbClr>
                </a:solidFill>
                <a:effectLst/>
                <a:uLnTx/>
                <a:uFillTx/>
                <a:latin typeface="Verdana"/>
                <a:ea typeface="+mn-ea"/>
                <a:cs typeface="+mn-cs"/>
              </a:rPr>
              <a:t>effective or efficient reading skills and strategies.</a:t>
            </a:r>
          </a:p>
        </p:txBody>
      </p:sp>
      <p:sp>
        <p:nvSpPr>
          <p:cNvPr id="6" name="Rectangle 5"/>
          <p:cNvSpPr/>
          <p:nvPr/>
        </p:nvSpPr>
        <p:spPr>
          <a:xfrm>
            <a:off x="279400" y="2447290"/>
            <a:ext cx="6997299" cy="102870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
                <a:srgbClr val="FFFFFF"/>
              </a:buClr>
              <a:buSzTx/>
              <a:buFontTx/>
              <a:buNone/>
              <a:tabLst/>
              <a:defRPr/>
            </a:pPr>
            <a:r>
              <a:rPr kumimoji="0" lang="en-US" sz="1800" b="0" i="0" u="none" strike="noStrike" kern="1200" cap="none" spc="0" normalizeH="0" baseline="0" noProof="0" dirty="0">
                <a:ln>
                  <a:noFill/>
                </a:ln>
                <a:solidFill>
                  <a:srgbClr val="FFFFFF">
                    <a:lumMod val="85000"/>
                  </a:srgbClr>
                </a:solidFill>
                <a:effectLst/>
                <a:uLnTx/>
                <a:uFillTx/>
                <a:latin typeface="Verdana"/>
                <a:ea typeface="+mn-ea"/>
                <a:cs typeface="+mn-cs"/>
              </a:rPr>
              <a:t>The strategies that expert readers rely on are </a:t>
            </a:r>
            <a:r>
              <a:rPr kumimoji="0" lang="en-US" sz="1800" b="0" i="0" u="sng" strike="noStrike" kern="1200" cap="none" spc="0" normalizeH="0" baseline="0" noProof="0" dirty="0">
                <a:ln>
                  <a:noFill/>
                </a:ln>
                <a:solidFill>
                  <a:srgbClr val="FFFFFF">
                    <a:lumMod val="85000"/>
                  </a:srgbClr>
                </a:solidFill>
                <a:effectLst/>
                <a:uLnTx/>
                <a:uFillTx/>
                <a:latin typeface="Verdana"/>
                <a:ea typeface="+mn-ea"/>
                <a:cs typeface="+mn-cs"/>
              </a:rPr>
              <a:t>effectively hidden</a:t>
            </a:r>
            <a:r>
              <a:rPr kumimoji="0" lang="en-US" sz="1800" b="0" i="0" u="none" strike="noStrike" kern="1200" cap="none" spc="0" normalizeH="0" baseline="0" noProof="0" dirty="0">
                <a:ln>
                  <a:noFill/>
                </a:ln>
                <a:solidFill>
                  <a:srgbClr val="FFFFFF">
                    <a:lumMod val="85000"/>
                  </a:srgbClr>
                </a:solidFill>
                <a:effectLst/>
                <a:uLnTx/>
                <a:uFillTx/>
                <a:latin typeface="Verdana"/>
                <a:ea typeface="+mn-ea"/>
                <a:cs typeface="+mn-cs"/>
              </a:rPr>
              <a:t> from students experiencing reading difficulties. </a:t>
            </a:r>
          </a:p>
        </p:txBody>
      </p:sp>
      <p:sp>
        <p:nvSpPr>
          <p:cNvPr id="7" name="Rectangle 6"/>
          <p:cNvSpPr/>
          <p:nvPr/>
        </p:nvSpPr>
        <p:spPr>
          <a:xfrm>
            <a:off x="633120" y="3900370"/>
            <a:ext cx="6289858" cy="1629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The role of modeling is to let students </a:t>
            </a: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a:t>
            </a:r>
            <a:r>
              <a:rPr kumimoji="0" lang="en-US" sz="2400" b="0" i="0" u="sng" strike="noStrike" kern="1200" cap="none" spc="0" normalizeH="0" baseline="0" noProof="0" dirty="0">
                <a:ln>
                  <a:noFill/>
                </a:ln>
                <a:solidFill>
                  <a:srgbClr val="FFFFFF"/>
                </a:solidFill>
                <a:effectLst/>
                <a:uLnTx/>
                <a:uFillTx/>
                <a:latin typeface="Verdana"/>
                <a:ea typeface="+mn-ea"/>
                <a:cs typeface="+mn-cs"/>
              </a:rPr>
              <a:t>in on the secret</a:t>
            </a:r>
            <a:r>
              <a:rPr kumimoji="0" lang="en-US" sz="2400" b="0" i="0" u="none" strike="noStrike" kern="1200" cap="none" spc="0" normalizeH="0" baseline="0" noProof="0" dirty="0">
                <a:ln>
                  <a:noFill/>
                </a:ln>
                <a:solidFill>
                  <a:srgbClr val="FFFFFF"/>
                </a:solidFill>
                <a:effectLst/>
                <a:uLnTx/>
                <a:uFillTx/>
                <a:latin typeface="Verdana"/>
                <a:ea typeface="+mn-ea"/>
                <a:cs typeface="+mn-cs"/>
              </a:rPr>
              <a:t>” </a:t>
            </a:r>
            <a:r>
              <a:rPr kumimoji="0" lang="en-US" altLang="ja-JP" sz="2400" b="0" i="0" u="none" strike="noStrike" kern="1200" cap="none" spc="0" normalizeH="0" baseline="0" noProof="0" dirty="0">
                <a:ln>
                  <a:noFill/>
                </a:ln>
                <a:solidFill>
                  <a:srgbClr val="FFFFFF"/>
                </a:solidFill>
                <a:effectLst/>
                <a:uLnTx/>
                <a:uFillTx/>
                <a:latin typeface="Verdana"/>
                <a:ea typeface="+mn-ea"/>
                <a:cs typeface="+mn-cs"/>
              </a:rPr>
              <a:t>of reading success by making skills and strategies </a:t>
            </a:r>
            <a:r>
              <a:rPr kumimoji="0" lang="en-US" altLang="ja-JP" sz="2400" b="0" i="0" u="sng" strike="noStrike" kern="1200" cap="none" spc="0" normalizeH="0" baseline="0" noProof="0" dirty="0">
                <a:ln>
                  <a:noFill/>
                </a:ln>
                <a:solidFill>
                  <a:srgbClr val="FFFFFF"/>
                </a:solidFill>
                <a:effectLst/>
                <a:uLnTx/>
                <a:uFillTx/>
                <a:latin typeface="Verdana"/>
                <a:ea typeface="+mn-ea"/>
                <a:cs typeface="+mn-cs"/>
              </a:rPr>
              <a:t>explicit</a:t>
            </a:r>
            <a:r>
              <a:rPr kumimoji="0" lang="en-US" altLang="ja-JP" sz="2400" b="0" i="0" u="none" strike="noStrike" kern="1200" cap="none" spc="0" normalizeH="0" baseline="0" noProof="0" dirty="0">
                <a:ln>
                  <a:noFill/>
                </a:ln>
                <a:solidFill>
                  <a:srgbClr val="FFFFFF"/>
                </a:solidFill>
                <a:effectLst/>
                <a:uLnTx/>
                <a:uFillTx/>
                <a:latin typeface="Verdana"/>
                <a:ea typeface="+mn-ea"/>
                <a:cs typeface="+mn-cs"/>
              </a:rPr>
              <a:t>. </a:t>
            </a:r>
            <a:endParaRPr kumimoji="0" lang="en-US" sz="24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626072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t>Focus on a singular objective</a:t>
            </a:r>
          </a:p>
          <a:p>
            <a:pPr marL="342900" indent="-342900">
              <a:buClr>
                <a:schemeClr val="accent1"/>
              </a:buClr>
              <a:buFont typeface="Wingdings" panose="05000000000000000000" pitchFamily="2" charset="2"/>
              <a:buChar char="q"/>
            </a:pPr>
            <a:r>
              <a:rPr lang="en-US" dirty="0"/>
              <a:t>Explain with clear, concise, consistent language</a:t>
            </a:r>
          </a:p>
          <a:p>
            <a:pPr marL="342900" indent="-342900">
              <a:buClr>
                <a:schemeClr val="accent1"/>
              </a:buClr>
              <a:buFont typeface="Wingdings" panose="05000000000000000000" pitchFamily="2" charset="2"/>
              <a:buChar char="q"/>
            </a:pPr>
            <a:r>
              <a:rPr lang="en-US" dirty="0"/>
              <a:t>Model/demonstrate the skill/strategy </a:t>
            </a:r>
          </a:p>
          <a:p>
            <a:pPr>
              <a:buClr>
                <a:schemeClr val="accent1"/>
              </a:buClr>
            </a:pPr>
            <a:r>
              <a:rPr lang="en-US" dirty="0"/>
              <a:t>   (show the thinking)</a:t>
            </a:r>
          </a:p>
          <a:p>
            <a:pPr marL="342900" indent="-342900">
              <a:buClr>
                <a:schemeClr val="accent1"/>
              </a:buClr>
              <a:buFont typeface="Wingdings" panose="05000000000000000000" pitchFamily="2" charset="2"/>
              <a:buChar char="q"/>
            </a:pPr>
            <a:r>
              <a:rPr lang="en-US" dirty="0"/>
              <a:t>Select appropriate examples to model</a:t>
            </a:r>
          </a:p>
          <a:p>
            <a:pPr marL="342900" indent="-342900">
              <a:buClr>
                <a:schemeClr val="accent1"/>
              </a:buClr>
              <a:buFont typeface="Wingdings" panose="05000000000000000000" pitchFamily="2" charset="2"/>
              <a:buChar char="q"/>
            </a:pPr>
            <a:r>
              <a:rPr lang="en-US" dirty="0"/>
              <a:t>Model additional examples </a:t>
            </a:r>
            <a:br>
              <a:rPr lang="en-US" dirty="0"/>
            </a:br>
            <a:r>
              <a:rPr lang="en-US" dirty="0"/>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3937562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t>Focus on a singular objective</a:t>
            </a:r>
          </a:p>
          <a:p>
            <a:pPr marL="342900" indent="-342900">
              <a:buClr>
                <a:schemeClr val="accent1"/>
              </a:buClr>
              <a:buFont typeface="Wingdings" panose="05000000000000000000" pitchFamily="2" charset="2"/>
              <a:buChar char="q"/>
            </a:pPr>
            <a:r>
              <a:rPr lang="en-US" dirty="0">
                <a:solidFill>
                  <a:schemeClr val="bg1">
                    <a:lumMod val="65000"/>
                  </a:schemeClr>
                </a:solidFill>
              </a:rPr>
              <a:t>Explain with clear, concise, consistent language</a:t>
            </a:r>
          </a:p>
          <a:p>
            <a:pPr marL="342900" indent="-342900">
              <a:buClr>
                <a:schemeClr val="accent1"/>
              </a:buClr>
              <a:buFont typeface="Wingdings" panose="05000000000000000000" pitchFamily="2" charset="2"/>
              <a:buChar char="q"/>
            </a:pPr>
            <a:r>
              <a:rPr lang="en-US" dirty="0">
                <a:solidFill>
                  <a:schemeClr val="bg1">
                    <a:lumMod val="65000"/>
                  </a:schemeClr>
                </a:solidFill>
              </a:rPr>
              <a:t>Model/demonstrate the skill/strategy </a:t>
            </a:r>
          </a:p>
          <a:p>
            <a:pPr>
              <a:buClr>
                <a:schemeClr val="accent1"/>
              </a:buClr>
            </a:pPr>
            <a:r>
              <a:rPr lang="en-US"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dirty="0">
                <a:solidFill>
                  <a:schemeClr val="bg1">
                    <a:lumMod val="65000"/>
                  </a:schemeClr>
                </a:solidFill>
              </a:rPr>
              <a:t>Model additional examples </a:t>
            </a:r>
            <a:br>
              <a:rPr lang="en-US" dirty="0">
                <a:solidFill>
                  <a:schemeClr val="bg1">
                    <a:lumMod val="65000"/>
                  </a:schemeClr>
                </a:solidFill>
              </a:rPr>
            </a:br>
            <a:r>
              <a:rPr lang="en-US" dirty="0">
                <a:solidFill>
                  <a:schemeClr val="bg1">
                    <a:lumMod val="65000"/>
                  </a:schemeClr>
                </a:solidFill>
              </a:rPr>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675270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3"/>
            <a:ext cx="8686800" cy="840848"/>
          </a:xfrm>
        </p:spPr>
        <p:txBody>
          <a:bodyPr>
            <a:normAutofit/>
          </a:bodyPr>
          <a:lstStyle/>
          <a:p>
            <a:pPr marL="342900" indent="-342900">
              <a:buClr>
                <a:schemeClr val="accent1"/>
              </a:buClr>
              <a:buFont typeface="Wingdings" panose="05000000000000000000" pitchFamily="2" charset="2"/>
              <a:buChar char="q"/>
            </a:pPr>
            <a:r>
              <a:rPr lang="en-US" sz="2800" dirty="0"/>
              <a:t>Focus on a singular objective</a:t>
            </a:r>
          </a:p>
          <a:p>
            <a:endParaRPr lang="en-US" dirty="0"/>
          </a:p>
        </p:txBody>
      </p:sp>
      <p:pic>
        <p:nvPicPr>
          <p:cNvPr id="5" name="Picture 4" descr="Simple Red Checkmark by thatsmybo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
        <p:nvSpPr>
          <p:cNvPr id="8" name="Speech Bubble: Oval 3"/>
          <p:cNvSpPr/>
          <p:nvPr/>
        </p:nvSpPr>
        <p:spPr>
          <a:xfrm>
            <a:off x="685800" y="1892958"/>
            <a:ext cx="5470963" cy="2507592"/>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“Today we are going to learn the sound for the letter </a:t>
            </a:r>
            <a:r>
              <a:rPr kumimoji="0" lang="en-US" sz="2400" b="0" i="0" u="sng" strike="noStrike" kern="1200" cap="none" spc="0" normalizeH="0" baseline="0" noProof="0" dirty="0">
                <a:ln>
                  <a:noFill/>
                </a:ln>
                <a:solidFill>
                  <a:srgbClr val="FFFFFF"/>
                </a:solidFill>
                <a:effectLst/>
                <a:uLnTx/>
                <a:uFillTx/>
                <a:latin typeface="Verdana"/>
                <a:ea typeface="+mn-ea"/>
                <a:cs typeface="+mn-cs"/>
              </a:rPr>
              <a:t>b</a:t>
            </a:r>
            <a:r>
              <a:rPr kumimoji="0" lang="en-US" sz="24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2" name="Title 1" hidden="1">
            <a:extLst>
              <a:ext uri="{FF2B5EF4-FFF2-40B4-BE49-F238E27FC236}">
                <a16:creationId xmlns:a16="http://schemas.microsoft.com/office/drawing/2014/main" id="{64AA1A90-1323-4B1A-9E9E-B547BDB7A80A}"/>
              </a:ext>
            </a:extLst>
          </p:cNvPr>
          <p:cNvSpPr>
            <a:spLocks noGrp="1"/>
          </p:cNvSpPr>
          <p:nvPr>
            <p:ph type="title"/>
          </p:nvPr>
        </p:nvSpPr>
        <p:spPr/>
        <p:txBody>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Focus on a singular objective</a:t>
            </a:r>
            <a:endParaRPr lang="en-US" sz="2800" dirty="0">
              <a:effectLst/>
            </a:endParaRPr>
          </a:p>
          <a:p>
            <a:endParaRPr lang="en-US" dirty="0"/>
          </a:p>
        </p:txBody>
      </p:sp>
    </p:spTree>
    <p:extLst>
      <p:ext uri="{BB962C8B-B14F-4D97-AF65-F5344CB8AC3E}">
        <p14:creationId xmlns:p14="http://schemas.microsoft.com/office/powerpoint/2010/main" val="21837968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3"/>
            <a:ext cx="8686800" cy="840848"/>
          </a:xfrm>
        </p:spPr>
        <p:txBody>
          <a:bodyPr>
            <a:normAutofit/>
          </a:bodyPr>
          <a:lstStyle/>
          <a:p>
            <a:pPr marL="342900" indent="-342900">
              <a:buClr>
                <a:schemeClr val="accent1"/>
              </a:buClr>
              <a:buFont typeface="Wingdings" panose="05000000000000000000" pitchFamily="2" charset="2"/>
              <a:buChar char="q"/>
            </a:pPr>
            <a:r>
              <a:rPr lang="en-US" sz="2800" dirty="0"/>
              <a:t>Focus on a singular objective</a:t>
            </a:r>
          </a:p>
          <a:p>
            <a:endParaRPr lang="en-US" dirty="0"/>
          </a:p>
        </p:txBody>
      </p:sp>
      <p:sp>
        <p:nvSpPr>
          <p:cNvPr id="8" name="Speech Bubble: Oval 3"/>
          <p:cNvSpPr/>
          <p:nvPr/>
        </p:nvSpPr>
        <p:spPr>
          <a:xfrm>
            <a:off x="685800" y="1892958"/>
            <a:ext cx="5470963" cy="2507592"/>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“Today we are going to learn the sounds for the letters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FFFFFF"/>
                </a:solidFill>
                <a:effectLst/>
                <a:uLnTx/>
                <a:uFillTx/>
                <a:latin typeface="Verdana"/>
                <a:ea typeface="+mn-ea"/>
                <a:cs typeface="+mn-cs"/>
              </a:rPr>
              <a:t>a</a:t>
            </a:r>
            <a:r>
              <a:rPr kumimoji="0" lang="en-US" sz="2400" b="0" i="0" u="none" strike="noStrike" kern="1200" cap="none" spc="0" normalizeH="0" baseline="0" noProof="0" dirty="0">
                <a:ln>
                  <a:noFill/>
                </a:ln>
                <a:solidFill>
                  <a:srgbClr val="FFFFFF"/>
                </a:solidFill>
                <a:effectLst/>
                <a:uLnTx/>
                <a:uFillTx/>
                <a:latin typeface="Verdana"/>
                <a:ea typeface="+mn-ea"/>
                <a:cs typeface="+mn-cs"/>
              </a:rPr>
              <a:t>, </a:t>
            </a:r>
            <a:r>
              <a:rPr kumimoji="0" lang="en-US" sz="2400" b="0" i="0" u="sng" strike="noStrike" kern="1200" cap="none" spc="0" normalizeH="0" baseline="0" noProof="0" dirty="0">
                <a:ln>
                  <a:noFill/>
                </a:ln>
                <a:solidFill>
                  <a:srgbClr val="FFFFFF"/>
                </a:solidFill>
                <a:effectLst/>
                <a:uLnTx/>
                <a:uFillTx/>
                <a:latin typeface="Verdana"/>
                <a:ea typeface="+mn-ea"/>
                <a:cs typeface="+mn-cs"/>
              </a:rPr>
              <a:t>b</a:t>
            </a:r>
            <a:r>
              <a:rPr kumimoji="0" lang="en-US" sz="2400" b="0" i="0" u="none" strike="noStrike" kern="1200" cap="none" spc="0" normalizeH="0" baseline="0" noProof="0" dirty="0">
                <a:ln>
                  <a:noFill/>
                </a:ln>
                <a:solidFill>
                  <a:srgbClr val="FFFFFF"/>
                </a:solidFill>
                <a:effectLst/>
                <a:uLnTx/>
                <a:uFillTx/>
                <a:latin typeface="Verdana"/>
                <a:ea typeface="+mn-ea"/>
                <a:cs typeface="+mn-cs"/>
              </a:rPr>
              <a:t>, </a:t>
            </a:r>
            <a:r>
              <a:rPr kumimoji="0" lang="en-US" sz="2400" b="0" i="0" u="sng" strike="noStrike" kern="1200" cap="none" spc="0" normalizeH="0" baseline="0" noProof="0" dirty="0">
                <a:ln>
                  <a:noFill/>
                </a:ln>
                <a:solidFill>
                  <a:srgbClr val="FFFFFF"/>
                </a:solidFill>
                <a:effectLst/>
                <a:uLnTx/>
                <a:uFillTx/>
                <a:latin typeface="Verdana"/>
                <a:ea typeface="+mn-ea"/>
                <a:cs typeface="+mn-cs"/>
              </a:rPr>
              <a:t>c</a:t>
            </a:r>
            <a:r>
              <a:rPr kumimoji="0" lang="en-US" sz="2400" b="0" i="0" u="none" strike="noStrike" kern="1200" cap="none" spc="0" normalizeH="0" baseline="0" noProof="0" dirty="0">
                <a:ln>
                  <a:noFill/>
                </a:ln>
                <a:solidFill>
                  <a:srgbClr val="FFFFFF"/>
                </a:solidFill>
                <a:effectLst/>
                <a:uLnTx/>
                <a:uFillTx/>
                <a:latin typeface="Verdana"/>
                <a:ea typeface="+mn-ea"/>
                <a:cs typeface="+mn-cs"/>
              </a:rPr>
              <a:t>, </a:t>
            </a:r>
            <a:r>
              <a:rPr kumimoji="0" lang="en-US" sz="2400" b="0" i="0" u="sng" strike="noStrike" kern="1200" cap="none" spc="0" normalizeH="0" baseline="0" noProof="0" dirty="0">
                <a:ln>
                  <a:noFill/>
                </a:ln>
                <a:solidFill>
                  <a:srgbClr val="FFFFFF"/>
                </a:solidFill>
                <a:effectLst/>
                <a:uLnTx/>
                <a:uFillTx/>
                <a:latin typeface="Verdana"/>
                <a:ea typeface="+mn-ea"/>
                <a:cs typeface="+mn-cs"/>
              </a:rPr>
              <a:t>d</a:t>
            </a:r>
            <a:r>
              <a:rPr kumimoji="0" lang="en-US" sz="2400" b="0" i="0" u="none" strike="noStrike" kern="1200" cap="none" spc="0" normalizeH="0" baseline="0" noProof="0" dirty="0">
                <a:ln>
                  <a:noFill/>
                </a:ln>
                <a:solidFill>
                  <a:srgbClr val="FFFFFF"/>
                </a:solidFill>
                <a:effectLst/>
                <a:uLnTx/>
                <a:uFillTx/>
                <a:latin typeface="Verdana"/>
                <a:ea typeface="+mn-ea"/>
                <a:cs typeface="+mn-cs"/>
              </a:rPr>
              <a:t>, and </a:t>
            </a:r>
            <a:r>
              <a:rPr kumimoji="0" lang="en-US" sz="2400" b="0" i="0" u="sng" strike="noStrike" kern="1200" cap="none" spc="0" normalizeH="0" baseline="0" noProof="0" dirty="0">
                <a:ln>
                  <a:noFill/>
                </a:ln>
                <a:solidFill>
                  <a:srgbClr val="FFFFFF"/>
                </a:solidFill>
                <a:effectLst/>
                <a:uLnTx/>
                <a:uFillTx/>
                <a:latin typeface="Verdana"/>
                <a:ea typeface="+mn-ea"/>
                <a:cs typeface="+mn-cs"/>
              </a:rPr>
              <a:t>e</a:t>
            </a:r>
            <a:r>
              <a:rPr kumimoji="0" lang="en-US" sz="24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13" name="TextBox 12"/>
          <p:cNvSpPr txBox="1"/>
          <p:nvPr/>
        </p:nvSpPr>
        <p:spPr>
          <a:xfrm>
            <a:off x="71437" y="264472"/>
            <a:ext cx="971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C95331"/>
                </a:solidFill>
                <a:effectLst/>
                <a:uLnTx/>
                <a:uFillTx/>
                <a:latin typeface="Verdana"/>
                <a:ea typeface="+mn-ea"/>
                <a:cs typeface="+mn-cs"/>
              </a:rPr>
              <a:t>X</a:t>
            </a:r>
          </a:p>
        </p:txBody>
      </p:sp>
      <p:sp>
        <p:nvSpPr>
          <p:cNvPr id="2" name="Title 1" hidden="1">
            <a:extLst>
              <a:ext uri="{FF2B5EF4-FFF2-40B4-BE49-F238E27FC236}">
                <a16:creationId xmlns:a16="http://schemas.microsoft.com/office/drawing/2014/main" id="{114AF703-D1FF-47C4-A6D4-18FAE90170E7}"/>
              </a:ext>
            </a:extLst>
          </p:cNvPr>
          <p:cNvSpPr>
            <a:spLocks noGrp="1"/>
          </p:cNvSpPr>
          <p:nvPr>
            <p:ph type="title"/>
          </p:nvPr>
        </p:nvSpPr>
        <p:spPr/>
        <p:txBody>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Focus on a singular objective</a:t>
            </a:r>
            <a:endParaRPr lang="en-US" sz="2800" dirty="0">
              <a:effectLst/>
            </a:endParaRPr>
          </a:p>
          <a:p>
            <a:endParaRPr lang="en-US" dirty="0"/>
          </a:p>
        </p:txBody>
      </p:sp>
    </p:spTree>
    <p:extLst>
      <p:ext uri="{BB962C8B-B14F-4D97-AF65-F5344CB8AC3E}">
        <p14:creationId xmlns:p14="http://schemas.microsoft.com/office/powerpoint/2010/main" val="2394152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3"/>
            <a:ext cx="8686800" cy="840848"/>
          </a:xfrm>
        </p:spPr>
        <p:txBody>
          <a:bodyPr>
            <a:normAutofit/>
          </a:bodyPr>
          <a:lstStyle/>
          <a:p>
            <a:pPr marL="342900" indent="-342900">
              <a:buClr>
                <a:schemeClr val="accent1"/>
              </a:buClr>
              <a:buFont typeface="Wingdings" panose="05000000000000000000" pitchFamily="2" charset="2"/>
              <a:buChar char="q"/>
            </a:pPr>
            <a:r>
              <a:rPr lang="en-US" sz="2800" dirty="0"/>
              <a:t>Focus on a singular objective</a:t>
            </a:r>
          </a:p>
          <a:p>
            <a:endParaRPr lang="en-US" dirty="0"/>
          </a:p>
        </p:txBody>
      </p:sp>
      <p:sp>
        <p:nvSpPr>
          <p:cNvPr id="8" name="Speech Bubble: Oval 3"/>
          <p:cNvSpPr/>
          <p:nvPr/>
        </p:nvSpPr>
        <p:spPr>
          <a:xfrm>
            <a:off x="685799" y="1485901"/>
            <a:ext cx="5029201" cy="1028700"/>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“Today we are </a:t>
            </a:r>
            <a:r>
              <a:rPr kumimoji="0" lang="en-US" sz="2400" b="0" i="0" u="none" strike="noStrike" kern="1200" cap="none" spc="0" normalizeH="0" baseline="0" noProof="0">
                <a:ln>
                  <a:noFill/>
                </a:ln>
                <a:solidFill>
                  <a:srgbClr val="FFFFFF"/>
                </a:solidFill>
                <a:effectLst/>
                <a:uLnTx/>
                <a:uFillTx/>
                <a:latin typeface="Verdana"/>
                <a:ea typeface="+mn-ea"/>
                <a:cs typeface="+mn-cs"/>
              </a:rPr>
              <a:t>going to learn</a:t>
            </a:r>
            <a:r>
              <a:rPr kumimoji="0" lang="is-IS" sz="2400" b="0" i="0" u="none" strike="noStrike" kern="1200" cap="none" spc="0" normalizeH="0" baseline="0" noProof="0" dirty="0">
                <a:ln>
                  <a:noFill/>
                </a:ln>
                <a:solidFill>
                  <a:srgbClr val="FFFFFF"/>
                </a:solidFill>
                <a:effectLst/>
                <a:uLnTx/>
                <a:uFillTx/>
                <a:latin typeface="Verdana"/>
                <a:ea typeface="+mn-ea"/>
                <a:cs typeface="+mn-cs"/>
              </a:rPr>
              <a:t>…”</a:t>
            </a:r>
            <a:endParaRPr kumimoji="0" lang="en-US" sz="2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6" name="Content Placeholder 2"/>
          <p:cNvSpPr txBox="1">
            <a:spLocks/>
          </p:cNvSpPr>
          <p:nvPr/>
        </p:nvSpPr>
        <p:spPr>
          <a:xfrm>
            <a:off x="457201" y="2800351"/>
            <a:ext cx="7100888" cy="3269723"/>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how to listen for first and last sounds.”</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…t</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he letter combinations </a:t>
            </a:r>
            <a:r>
              <a:rPr kumimoji="0" lang="en-US" sz="2400" b="0" i="0" u="sng"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rPr>
              <a:t>ai</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and </a:t>
            </a:r>
            <a:r>
              <a:rPr kumimoji="0" lang="en-US" sz="2400" b="0" i="0" u="sng"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rPr>
              <a:t>oa</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…how to read words with consonant blends and digraphs”</a:t>
            </a:r>
            <a:endPar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endParaRP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…o</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pen and closed syllables.”</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…how to do a repeated reading and graph your results.”</a:t>
            </a:r>
            <a:endPar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endParaRPr>
          </a:p>
        </p:txBody>
      </p:sp>
      <p:sp>
        <p:nvSpPr>
          <p:cNvPr id="14" name="TextBox 13"/>
          <p:cNvSpPr txBox="1"/>
          <p:nvPr/>
        </p:nvSpPr>
        <p:spPr>
          <a:xfrm>
            <a:off x="71437" y="264472"/>
            <a:ext cx="971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C95331"/>
                </a:solidFill>
                <a:effectLst/>
                <a:uLnTx/>
                <a:uFillTx/>
                <a:latin typeface="Verdana"/>
                <a:ea typeface="+mn-ea"/>
                <a:cs typeface="+mn-cs"/>
              </a:rPr>
              <a:t>X</a:t>
            </a:r>
          </a:p>
        </p:txBody>
      </p:sp>
      <p:sp>
        <p:nvSpPr>
          <p:cNvPr id="2" name="Title 1" hidden="1">
            <a:extLst>
              <a:ext uri="{FF2B5EF4-FFF2-40B4-BE49-F238E27FC236}">
                <a16:creationId xmlns:a16="http://schemas.microsoft.com/office/drawing/2014/main" id="{7C8CE02B-FA93-457F-9F02-766AF99D4BBC}"/>
              </a:ext>
            </a:extLst>
          </p:cNvPr>
          <p:cNvSpPr>
            <a:spLocks noGrp="1"/>
          </p:cNvSpPr>
          <p:nvPr>
            <p:ph type="title"/>
          </p:nvPr>
        </p:nvSpPr>
        <p:spPr/>
        <p:txBody>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Focus on a singular objective</a:t>
            </a:r>
            <a:endParaRPr lang="en-US" sz="2800" dirty="0">
              <a:effectLst/>
            </a:endParaRPr>
          </a:p>
          <a:p>
            <a:endParaRPr lang="en-US" dirty="0"/>
          </a:p>
        </p:txBody>
      </p:sp>
    </p:spTree>
    <p:extLst>
      <p:ext uri="{BB962C8B-B14F-4D97-AF65-F5344CB8AC3E}">
        <p14:creationId xmlns:p14="http://schemas.microsoft.com/office/powerpoint/2010/main" val="3378268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3"/>
            <a:ext cx="8686800" cy="840848"/>
          </a:xfrm>
        </p:spPr>
        <p:txBody>
          <a:bodyPr>
            <a:normAutofit/>
          </a:bodyPr>
          <a:lstStyle/>
          <a:p>
            <a:pPr marL="342900" indent="-342900">
              <a:buClr>
                <a:schemeClr val="accent1"/>
              </a:buClr>
              <a:buFont typeface="Wingdings" panose="05000000000000000000" pitchFamily="2" charset="2"/>
              <a:buChar char="q"/>
            </a:pPr>
            <a:r>
              <a:rPr lang="en-US" sz="2800" dirty="0"/>
              <a:t>Focus on a singular objective</a:t>
            </a:r>
          </a:p>
          <a:p>
            <a:endParaRPr lang="en-US" dirty="0"/>
          </a:p>
        </p:txBody>
      </p:sp>
      <p:sp>
        <p:nvSpPr>
          <p:cNvPr id="8" name="Speech Bubble: Oval 3"/>
          <p:cNvSpPr/>
          <p:nvPr/>
        </p:nvSpPr>
        <p:spPr>
          <a:xfrm>
            <a:off x="685799" y="1485901"/>
            <a:ext cx="5029201" cy="1028700"/>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“Today we are </a:t>
            </a:r>
            <a:r>
              <a:rPr kumimoji="0" lang="en-US" sz="2400" b="0" i="0" u="none" strike="noStrike" kern="1200" cap="none" spc="0" normalizeH="0" baseline="0" noProof="0">
                <a:ln>
                  <a:noFill/>
                </a:ln>
                <a:solidFill>
                  <a:srgbClr val="FFFFFF"/>
                </a:solidFill>
                <a:effectLst/>
                <a:uLnTx/>
                <a:uFillTx/>
                <a:latin typeface="Verdana"/>
                <a:ea typeface="+mn-ea"/>
                <a:cs typeface="+mn-cs"/>
              </a:rPr>
              <a:t>going to learn</a:t>
            </a:r>
            <a:r>
              <a:rPr kumimoji="0" lang="is-IS" sz="2400" b="0" i="0" u="none" strike="noStrike" kern="1200" cap="none" spc="0" normalizeH="0" baseline="0" noProof="0" dirty="0">
                <a:ln>
                  <a:noFill/>
                </a:ln>
                <a:solidFill>
                  <a:srgbClr val="FFFFFF"/>
                </a:solidFill>
                <a:effectLst/>
                <a:uLnTx/>
                <a:uFillTx/>
                <a:latin typeface="Verdana"/>
                <a:ea typeface="+mn-ea"/>
                <a:cs typeface="+mn-cs"/>
              </a:rPr>
              <a:t>…”</a:t>
            </a:r>
            <a:endParaRPr kumimoji="0" lang="en-US" sz="2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6" name="Content Placeholder 2"/>
          <p:cNvSpPr txBox="1">
            <a:spLocks/>
          </p:cNvSpPr>
          <p:nvPr/>
        </p:nvSpPr>
        <p:spPr>
          <a:xfrm>
            <a:off x="457201" y="2800351"/>
            <a:ext cx="7100888" cy="3269723"/>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how to listen for first </a:t>
            </a:r>
            <a:r>
              <a:rPr kumimoji="0" lang="en-US" sz="2400" b="0" i="0" u="none" strike="sngStrike" kern="120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rPr>
              <a:t>and last</a:t>
            </a:r>
            <a:r>
              <a:rPr kumimoji="0" lang="en-US" sz="2400" b="0" i="0" u="none" strike="noStrike" kern="120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rPr>
              <a:t> </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sounds.”</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…t</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he letter combination </a:t>
            </a:r>
            <a:r>
              <a:rPr kumimoji="0" lang="en-US" sz="2400" b="0" i="0" u="sng"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rPr>
              <a:t>ai</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a:t>
            </a:r>
            <a:r>
              <a:rPr kumimoji="0" lang="en-US" sz="2400" b="0" i="0" u="none" strike="sngStrike" kern="120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rPr>
              <a:t>and </a:t>
            </a:r>
            <a:r>
              <a:rPr kumimoji="0" lang="en-US" sz="2400" b="0" i="0" u="sng" strike="sngStrike" kern="1200" cap="none" spc="0" normalizeH="0" baseline="0" noProof="0" dirty="0" err="1">
                <a:ln>
                  <a:noFill/>
                </a:ln>
                <a:solidFill>
                  <a:srgbClr val="FFFFFF">
                    <a:lumMod val="65000"/>
                  </a:srgbClr>
                </a:solidFill>
                <a:effectLst/>
                <a:uLnTx/>
                <a:uFillTx/>
                <a:latin typeface="Verdana" panose="020B0604030504040204" pitchFamily="34" charset="0"/>
                <a:ea typeface="Verdana" panose="020B0604030504040204" pitchFamily="34" charset="0"/>
              </a:rPr>
              <a:t>oa</a:t>
            </a:r>
            <a:r>
              <a:rPr kumimoji="0" lang="en-US" sz="2400" b="0" i="0" u="none" strike="noStrike" kern="120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rPr>
              <a:t>.”</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…how to read words with consonant blends </a:t>
            </a:r>
            <a:r>
              <a:rPr kumimoji="0" lang="is-IS" sz="2400" b="0" i="0" u="none" strike="sngStrike" kern="120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rPr>
              <a:t>and digraphs</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endPar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endParaRP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…o</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pen </a:t>
            </a:r>
            <a:r>
              <a:rPr kumimoji="0" lang="en-US" sz="2400" b="0" i="0" u="none" strike="sngStrike" kern="120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rPr>
              <a:t>and closed</a:t>
            </a:r>
            <a:r>
              <a:rPr kumimoji="0" lang="en-US" sz="2400" b="0" i="0" u="none" strike="noStrike" kern="120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rPr>
              <a:t> </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syllables.”</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…how to do a repeated reading </a:t>
            </a:r>
            <a:r>
              <a:rPr kumimoji="0" lang="is-IS" sz="2400" b="0" i="0" u="none" strike="sngStrike" kern="120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rPr>
              <a:t>and graph your results</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endPar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endParaRPr>
          </a:p>
        </p:txBody>
      </p:sp>
      <p:pic>
        <p:nvPicPr>
          <p:cNvPr id="14" name="Picture 13" descr="Simple Red Checkmark by thatsmybo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
        <p:nvSpPr>
          <p:cNvPr id="2" name="Title 1" hidden="1">
            <a:extLst>
              <a:ext uri="{FF2B5EF4-FFF2-40B4-BE49-F238E27FC236}">
                <a16:creationId xmlns:a16="http://schemas.microsoft.com/office/drawing/2014/main" id="{0EF607BC-AB47-4DAC-BADF-849856B8BE83}"/>
              </a:ext>
            </a:extLst>
          </p:cNvPr>
          <p:cNvSpPr>
            <a:spLocks noGrp="1"/>
          </p:cNvSpPr>
          <p:nvPr>
            <p:ph type="title"/>
          </p:nvPr>
        </p:nvSpPr>
        <p:spPr/>
        <p:txBody>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Focus on a singular objective</a:t>
            </a:r>
            <a:endParaRPr lang="en-US" sz="2800" dirty="0">
              <a:effectLst/>
            </a:endParaRPr>
          </a:p>
          <a:p>
            <a:endParaRPr lang="en-US" dirty="0"/>
          </a:p>
        </p:txBody>
      </p:sp>
    </p:spTree>
    <p:extLst>
      <p:ext uri="{BB962C8B-B14F-4D97-AF65-F5344CB8AC3E}">
        <p14:creationId xmlns:p14="http://schemas.microsoft.com/office/powerpoint/2010/main" val="2704585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3"/>
            <a:ext cx="8686800" cy="840848"/>
          </a:xfrm>
        </p:spPr>
        <p:txBody>
          <a:bodyPr>
            <a:normAutofit/>
          </a:bodyPr>
          <a:lstStyle/>
          <a:p>
            <a:pPr marL="342900" indent="-342900">
              <a:buClr>
                <a:schemeClr val="accent1"/>
              </a:buClr>
              <a:buFont typeface="Wingdings" panose="05000000000000000000" pitchFamily="2" charset="2"/>
              <a:buChar char="q"/>
            </a:pPr>
            <a:r>
              <a:rPr lang="en-US" sz="2800" dirty="0"/>
              <a:t>Focus on a singular objective</a:t>
            </a:r>
          </a:p>
          <a:p>
            <a:endParaRPr lang="en-US" dirty="0"/>
          </a:p>
        </p:txBody>
      </p:sp>
      <p:pic>
        <p:nvPicPr>
          <p:cNvPr id="5" name="Picture 4" descr="Simple Red Checkmark by thatsmybo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
        <p:nvSpPr>
          <p:cNvPr id="6" name="Rectangle 5"/>
          <p:cNvSpPr/>
          <p:nvPr/>
        </p:nvSpPr>
        <p:spPr>
          <a:xfrm>
            <a:off x="314325" y="1543050"/>
            <a:ext cx="5914584" cy="270545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FFFFF"/>
                </a:solidFill>
                <a:effectLst/>
                <a:uLnTx/>
                <a:uFillTx/>
                <a:latin typeface="Verdana"/>
                <a:ea typeface="+mn-ea"/>
                <a:cs typeface="+mn-cs"/>
              </a:rPr>
              <a:t>Learning Goal</a:t>
            </a:r>
            <a:r>
              <a:rPr kumimoji="0" lang="en-US" sz="2400" b="0" i="0" u="none" strike="noStrike" kern="1200" cap="none" spc="0" normalizeH="0" baseline="0" noProof="0" dirty="0">
                <a:ln>
                  <a:noFill/>
                </a:ln>
                <a:solidFill>
                  <a:srgbClr val="FFFFFF"/>
                </a:solidFill>
                <a:effectLst/>
                <a:uLnTx/>
                <a:uFillTx/>
                <a:latin typeface="Verdana"/>
                <a:ea typeface="+mn-ea"/>
                <a:cs typeface="+mn-cs"/>
              </a:rPr>
              <a:t>: Students will demonstrate phoneme segmentation by isolating each sound in a three phoneme word presented orally.</a:t>
            </a:r>
          </a:p>
        </p:txBody>
      </p:sp>
      <p:sp>
        <p:nvSpPr>
          <p:cNvPr id="2" name="Title 1" hidden="1">
            <a:extLst>
              <a:ext uri="{FF2B5EF4-FFF2-40B4-BE49-F238E27FC236}">
                <a16:creationId xmlns:a16="http://schemas.microsoft.com/office/drawing/2014/main" id="{BD0F030C-0E91-4C01-B043-7CF5D40830D0}"/>
              </a:ext>
            </a:extLst>
          </p:cNvPr>
          <p:cNvSpPr>
            <a:spLocks noGrp="1"/>
          </p:cNvSpPr>
          <p:nvPr>
            <p:ph type="title"/>
          </p:nvPr>
        </p:nvSpPr>
        <p:spPr/>
        <p:txBody>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Focus on a singular objective</a:t>
            </a:r>
            <a:endParaRPr lang="en-US" sz="2800" dirty="0">
              <a:effectLst/>
            </a:endParaRPr>
          </a:p>
          <a:p>
            <a:endParaRPr lang="en-US" dirty="0"/>
          </a:p>
        </p:txBody>
      </p:sp>
    </p:spTree>
    <p:extLst>
      <p:ext uri="{BB962C8B-B14F-4D97-AF65-F5344CB8AC3E}">
        <p14:creationId xmlns:p14="http://schemas.microsoft.com/office/powerpoint/2010/main" val="2774855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5991" y="198408"/>
            <a:ext cx="4145240" cy="584775"/>
          </a:xfrm>
          <a:prstGeom prst="rect">
            <a:avLst/>
          </a:prstGeom>
          <a:noFill/>
        </p:spPr>
        <p:txBody>
          <a:bodyPr wrap="square" rtlCol="0">
            <a:spAutoFit/>
          </a:bodyPr>
          <a:lstStyle/>
          <a:p>
            <a:r>
              <a:rPr lang="en-US" sz="3200" b="1" dirty="0">
                <a:solidFill>
                  <a:schemeClr val="bg1"/>
                </a:solidFill>
              </a:rPr>
              <a:t>Objectives</a:t>
            </a:r>
          </a:p>
        </p:txBody>
      </p:sp>
      <p:sp>
        <p:nvSpPr>
          <p:cNvPr id="4" name="Text Placeholder 1"/>
          <p:cNvSpPr>
            <a:spLocks noGrp="1"/>
          </p:cNvSpPr>
          <p:nvPr>
            <p:ph type="body" sz="quarter" idx="12"/>
          </p:nvPr>
        </p:nvSpPr>
        <p:spPr>
          <a:xfrm>
            <a:off x="305991" y="783183"/>
            <a:ext cx="8526282" cy="5290859"/>
          </a:xfrm>
        </p:spPr>
        <p:txBody>
          <a:bodyPr>
            <a:noAutofit/>
          </a:bodyPr>
          <a:lstStyle/>
          <a:p>
            <a:r>
              <a:rPr lang="en-US" b="0" dirty="0"/>
              <a:t>You will learn…</a:t>
            </a:r>
          </a:p>
          <a:p>
            <a:endParaRPr lang="en-US" b="0" dirty="0"/>
          </a:p>
          <a:p>
            <a:pPr lvl="0">
              <a:buClr>
                <a:srgbClr val="6D545D">
                  <a:lumMod val="75000"/>
                </a:srgbClr>
              </a:buClr>
            </a:pPr>
            <a:r>
              <a:rPr lang="en-US" dirty="0">
                <a:solidFill>
                  <a:srgbClr val="C95331"/>
                </a:solidFill>
              </a:rPr>
              <a:t>Part 3:</a:t>
            </a:r>
          </a:p>
          <a:p>
            <a:pPr marL="285750" lvl="0" indent="-285750">
              <a:buClr>
                <a:srgbClr val="6D545D">
                  <a:lumMod val="75000"/>
                </a:srgbClr>
              </a:buClr>
              <a:buFont typeface="Arial" panose="020B0604020202020204" pitchFamily="34" charset="0"/>
              <a:buChar char="•"/>
            </a:pPr>
            <a:r>
              <a:rPr lang="en-US" sz="1800" b="0" dirty="0">
                <a:solidFill>
                  <a:srgbClr val="FFFFFF"/>
                </a:solidFill>
              </a:rPr>
              <a:t>How to elicit frequent responses and provide effective feedback during word reading instruction.</a:t>
            </a:r>
          </a:p>
          <a:p>
            <a:pPr marL="285750" lvl="0" indent="-285750">
              <a:buClr>
                <a:srgbClr val="6D545D">
                  <a:lumMod val="75000"/>
                </a:srgbClr>
              </a:buClr>
              <a:buFont typeface="Arial" panose="020B0604020202020204" pitchFamily="34" charset="0"/>
              <a:buChar char="•"/>
            </a:pPr>
            <a:r>
              <a:rPr lang="en-US" sz="1800" b="0" dirty="0">
                <a:solidFill>
                  <a:srgbClr val="FFFFFF"/>
                </a:solidFill>
              </a:rPr>
              <a:t>How to adapt reading instruction to improve these supporting practices.</a:t>
            </a:r>
          </a:p>
          <a:p>
            <a:pPr marL="285750" indent="-285750">
              <a:buFont typeface="Arial" panose="020B0604020202020204" pitchFamily="34" charset="0"/>
              <a:buChar char="•"/>
            </a:pPr>
            <a:endParaRPr lang="en-US" sz="1800" b="0" dirty="0"/>
          </a:p>
          <a:p>
            <a:pPr marL="285750" indent="-285750">
              <a:buFont typeface="Arial" panose="020B0604020202020204" pitchFamily="34" charset="0"/>
              <a:buChar char="•"/>
            </a:pPr>
            <a:endParaRPr lang="en-US" sz="1800" b="0" dirty="0"/>
          </a:p>
        </p:txBody>
      </p:sp>
      <p:sp>
        <p:nvSpPr>
          <p:cNvPr id="2" name="Title 1" hidden="1">
            <a:extLst>
              <a:ext uri="{FF2B5EF4-FFF2-40B4-BE49-F238E27FC236}">
                <a16:creationId xmlns:a16="http://schemas.microsoft.com/office/drawing/2014/main" id="{A773B86B-A989-4AD4-806C-62C738CA5F94}"/>
              </a:ext>
            </a:extLst>
          </p:cNvPr>
          <p:cNvSpPr>
            <a:spLocks noGrp="1"/>
          </p:cNvSpPr>
          <p:nvPr>
            <p:ph type="title" idx="4294967295"/>
          </p:nvPr>
        </p:nvSpPr>
        <p:spPr/>
        <p:txBody>
          <a:bodyPr/>
          <a:lstStyle/>
          <a:p>
            <a:pPr rtl="0" eaLnBrk="1" latinLnBrk="0" hangingPunct="1"/>
            <a:r>
              <a:rPr lang="en-US" sz="3200" b="1" kern="1200" dirty="0">
                <a:solidFill>
                  <a:srgbClr val="FFFFFF"/>
                </a:solidFill>
                <a:effectLst/>
                <a:latin typeface="Verdana" panose="020B0604030504040204" pitchFamily="34" charset="0"/>
                <a:ea typeface="+mn-ea"/>
                <a:cs typeface="+mn-cs"/>
              </a:rPr>
              <a:t>Objectives</a:t>
            </a:r>
            <a:endParaRPr lang="en-US" dirty="0">
              <a:effectLst/>
            </a:endParaRPr>
          </a:p>
          <a:p>
            <a:endParaRPr lang="en-US" dirty="0"/>
          </a:p>
        </p:txBody>
      </p:sp>
    </p:spTree>
    <p:extLst>
      <p:ext uri="{BB962C8B-B14F-4D97-AF65-F5344CB8AC3E}">
        <p14:creationId xmlns:p14="http://schemas.microsoft.com/office/powerpoint/2010/main" val="3062657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3"/>
            <a:ext cx="8686800" cy="840848"/>
          </a:xfrm>
        </p:spPr>
        <p:txBody>
          <a:bodyPr>
            <a:normAutofit/>
          </a:bodyPr>
          <a:lstStyle/>
          <a:p>
            <a:pPr marL="342900" indent="-342900">
              <a:buClr>
                <a:schemeClr val="accent1"/>
              </a:buClr>
              <a:buFont typeface="Wingdings" panose="05000000000000000000" pitchFamily="2" charset="2"/>
              <a:buChar char="q"/>
            </a:pPr>
            <a:r>
              <a:rPr lang="en-US" sz="2800" dirty="0"/>
              <a:t>Focus on a singular objective</a:t>
            </a:r>
          </a:p>
          <a:p>
            <a:endParaRPr lang="en-US" dirty="0"/>
          </a:p>
        </p:txBody>
      </p:sp>
      <p:sp>
        <p:nvSpPr>
          <p:cNvPr id="6" name="Rectangle 5"/>
          <p:cNvSpPr/>
          <p:nvPr/>
        </p:nvSpPr>
        <p:spPr>
          <a:xfrm>
            <a:off x="314325" y="1543050"/>
            <a:ext cx="5914584" cy="270545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FFFFF"/>
                </a:solidFill>
                <a:effectLst/>
                <a:uLnTx/>
                <a:uFillTx/>
                <a:latin typeface="Verdana"/>
                <a:ea typeface="+mn-ea"/>
                <a:cs typeface="+mn-cs"/>
              </a:rPr>
              <a:t>Learning Goal</a:t>
            </a:r>
            <a:r>
              <a:rPr kumimoji="0" lang="en-US" sz="2400" b="0" i="0" u="none" strike="noStrike" kern="1200" cap="none" spc="0" normalizeH="0" baseline="0" noProof="0" dirty="0">
                <a:ln>
                  <a:noFill/>
                </a:ln>
                <a:solidFill>
                  <a:srgbClr val="FFFFFF"/>
                </a:solidFill>
                <a:effectLst/>
                <a:uLnTx/>
                <a:uFillTx/>
                <a:latin typeface="Verdana"/>
                <a:ea typeface="+mn-ea"/>
                <a:cs typeface="+mn-cs"/>
              </a:rPr>
              <a:t>: Students will demonstrate phonemic awareness by segmenting words.</a:t>
            </a:r>
          </a:p>
        </p:txBody>
      </p:sp>
      <p:sp>
        <p:nvSpPr>
          <p:cNvPr id="5" name="TextBox 4"/>
          <p:cNvSpPr txBox="1"/>
          <p:nvPr/>
        </p:nvSpPr>
        <p:spPr>
          <a:xfrm>
            <a:off x="71437" y="264471"/>
            <a:ext cx="971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C95331"/>
                </a:solidFill>
                <a:effectLst/>
                <a:uLnTx/>
                <a:uFillTx/>
                <a:latin typeface="Verdana"/>
                <a:ea typeface="+mn-ea"/>
                <a:cs typeface="+mn-cs"/>
              </a:rPr>
              <a:t>X</a:t>
            </a:r>
          </a:p>
        </p:txBody>
      </p:sp>
      <p:sp>
        <p:nvSpPr>
          <p:cNvPr id="2" name="Title 1" hidden="1">
            <a:extLst>
              <a:ext uri="{FF2B5EF4-FFF2-40B4-BE49-F238E27FC236}">
                <a16:creationId xmlns:a16="http://schemas.microsoft.com/office/drawing/2014/main" id="{A4B9EC56-6817-4A7B-9300-B4F13999BD2D}"/>
              </a:ext>
            </a:extLst>
          </p:cNvPr>
          <p:cNvSpPr>
            <a:spLocks noGrp="1"/>
          </p:cNvSpPr>
          <p:nvPr>
            <p:ph type="title"/>
          </p:nvPr>
        </p:nvSpPr>
        <p:spPr/>
        <p:txBody>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Focus on a singular objective</a:t>
            </a:r>
            <a:endParaRPr lang="en-US" sz="2800" dirty="0">
              <a:effectLst/>
            </a:endParaRPr>
          </a:p>
          <a:p>
            <a:endParaRPr lang="en-US" dirty="0"/>
          </a:p>
        </p:txBody>
      </p:sp>
    </p:spTree>
    <p:extLst>
      <p:ext uri="{BB962C8B-B14F-4D97-AF65-F5344CB8AC3E}">
        <p14:creationId xmlns:p14="http://schemas.microsoft.com/office/powerpoint/2010/main" val="1809696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t>Focus on a singular objective</a:t>
            </a:r>
          </a:p>
          <a:p>
            <a:pPr marL="342900" indent="-342900">
              <a:buClr>
                <a:schemeClr val="accent1"/>
              </a:buClr>
              <a:buFont typeface="Wingdings" panose="05000000000000000000" pitchFamily="2" charset="2"/>
              <a:buChar char="q"/>
            </a:pPr>
            <a:r>
              <a:rPr lang="en-US" dirty="0"/>
              <a:t>Explain with clear, concise, consistent language</a:t>
            </a:r>
          </a:p>
          <a:p>
            <a:pPr marL="342900" indent="-342900">
              <a:buClr>
                <a:schemeClr val="accent1"/>
              </a:buClr>
              <a:buFont typeface="Wingdings" panose="05000000000000000000" pitchFamily="2" charset="2"/>
              <a:buChar char="q"/>
            </a:pPr>
            <a:r>
              <a:rPr lang="en-US" dirty="0"/>
              <a:t>Model/demonstrate the skill/strategy </a:t>
            </a:r>
          </a:p>
          <a:p>
            <a:pPr>
              <a:buClr>
                <a:schemeClr val="accent1"/>
              </a:buClr>
            </a:pPr>
            <a:r>
              <a:rPr lang="en-US" dirty="0"/>
              <a:t>   (show the thinking)</a:t>
            </a:r>
          </a:p>
          <a:p>
            <a:pPr marL="342900" indent="-342900">
              <a:buClr>
                <a:schemeClr val="accent1"/>
              </a:buClr>
              <a:buFont typeface="Wingdings" panose="05000000000000000000" pitchFamily="2" charset="2"/>
              <a:buChar char="q"/>
            </a:pPr>
            <a:r>
              <a:rPr lang="en-US" dirty="0"/>
              <a:t>Select appropriate examples to model</a:t>
            </a:r>
          </a:p>
          <a:p>
            <a:pPr marL="342900" indent="-342900">
              <a:buClr>
                <a:schemeClr val="accent1"/>
              </a:buClr>
              <a:buFont typeface="Wingdings" panose="05000000000000000000" pitchFamily="2" charset="2"/>
              <a:buChar char="q"/>
            </a:pPr>
            <a:r>
              <a:rPr lang="en-US" dirty="0"/>
              <a:t>Model additional examples </a:t>
            </a:r>
            <a:br>
              <a:rPr lang="en-US" dirty="0"/>
            </a:br>
            <a:r>
              <a:rPr lang="en-US" dirty="0"/>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2103847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solidFill>
                  <a:schemeClr val="bg1">
                    <a:lumMod val="65000"/>
                  </a:schemeClr>
                </a:solidFill>
              </a:rPr>
              <a:t>Focus on a singular objective</a:t>
            </a:r>
          </a:p>
          <a:p>
            <a:pPr marL="342900" indent="-342900">
              <a:buClr>
                <a:schemeClr val="accent1"/>
              </a:buClr>
              <a:buFont typeface="Wingdings" panose="05000000000000000000" pitchFamily="2" charset="2"/>
              <a:buChar char="q"/>
            </a:pPr>
            <a:r>
              <a:rPr lang="en-US" dirty="0"/>
              <a:t>Explain with clear, concise, consistent language</a:t>
            </a:r>
          </a:p>
          <a:p>
            <a:pPr marL="342900" indent="-342900">
              <a:buClr>
                <a:schemeClr val="accent1"/>
              </a:buClr>
              <a:buFont typeface="Wingdings" panose="05000000000000000000" pitchFamily="2" charset="2"/>
              <a:buChar char="q"/>
            </a:pPr>
            <a:r>
              <a:rPr lang="en-US" dirty="0">
                <a:solidFill>
                  <a:schemeClr val="bg1">
                    <a:lumMod val="65000"/>
                  </a:schemeClr>
                </a:solidFill>
              </a:rPr>
              <a:t>Model/demonstrate the skill/strategy </a:t>
            </a:r>
          </a:p>
          <a:p>
            <a:pPr>
              <a:buClr>
                <a:schemeClr val="accent1"/>
              </a:buClr>
            </a:pPr>
            <a:r>
              <a:rPr lang="en-US"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dirty="0">
                <a:solidFill>
                  <a:schemeClr val="bg1">
                    <a:lumMod val="65000"/>
                  </a:schemeClr>
                </a:solidFill>
              </a:rPr>
              <a:t>Model additional examples </a:t>
            </a:r>
            <a:br>
              <a:rPr lang="en-US" dirty="0">
                <a:solidFill>
                  <a:schemeClr val="bg1">
                    <a:lumMod val="65000"/>
                  </a:schemeClr>
                </a:solidFill>
              </a:rPr>
            </a:br>
            <a:r>
              <a:rPr lang="en-US" dirty="0">
                <a:solidFill>
                  <a:schemeClr val="bg1">
                    <a:lumMod val="65000"/>
                  </a:schemeClr>
                </a:solidFill>
              </a:rPr>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3281038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Oval 3"/>
          <p:cNvSpPr/>
          <p:nvPr/>
        </p:nvSpPr>
        <p:spPr>
          <a:xfrm>
            <a:off x="1057275" y="1591094"/>
            <a:ext cx="4772026" cy="1028700"/>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“Let’s review our letters</a:t>
            </a:r>
            <a:r>
              <a:rPr kumimoji="0" lang="is-IS" sz="2400" b="0" i="0" u="none" strike="noStrike" kern="1200" cap="none" spc="0" normalizeH="0" baseline="0" noProof="0" dirty="0">
                <a:ln>
                  <a:noFill/>
                </a:ln>
                <a:solidFill>
                  <a:srgbClr val="FFFFFF"/>
                </a:solidFill>
                <a:effectLst/>
                <a:uLnTx/>
                <a:uFillTx/>
                <a:latin typeface="Verdana"/>
                <a:ea typeface="+mn-ea"/>
                <a:cs typeface="+mn-cs"/>
              </a:rPr>
              <a:t>…”</a:t>
            </a:r>
            <a:endParaRPr kumimoji="0" lang="en-US" sz="2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6" name="Content Placeholder 2"/>
          <p:cNvSpPr txBox="1">
            <a:spLocks/>
          </p:cNvSpPr>
          <p:nvPr/>
        </p:nvSpPr>
        <p:spPr>
          <a:xfrm>
            <a:off x="1500190" y="3243263"/>
            <a:ext cx="5172074" cy="2757487"/>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1800"/>
              </a:spcBef>
              <a:spcAft>
                <a:spcPts val="0"/>
              </a:spcAft>
              <a:buClr>
                <a:srgbClr val="FFFFFF"/>
              </a:buClr>
              <a:buSzTx/>
              <a:buFont typeface="Arial" charset="0"/>
              <a:buChar char="•"/>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The name of this letter is </a:t>
            </a:r>
            <a:r>
              <a:rPr kumimoji="0" lang="en-US" sz="2000" b="0" i="0" u="sng"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s</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The sound it makes is /</a:t>
            </a:r>
            <a:r>
              <a:rPr kumimoji="0" lang="en-US" sz="20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rPr>
              <a:t>sss</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p>
          <a:p>
            <a:pPr marL="342900" marR="0" lvl="0" indent="-342900" algn="l" defTabSz="914400" rtl="0" eaLnBrk="1" fontAlgn="auto" latinLnBrk="0" hangingPunct="1">
              <a:lnSpc>
                <a:spcPct val="110000"/>
              </a:lnSpc>
              <a:spcBef>
                <a:spcPts val="1800"/>
              </a:spcBef>
              <a:spcAft>
                <a:spcPts val="0"/>
              </a:spcAft>
              <a:buClr>
                <a:srgbClr val="FFFFFF"/>
              </a:buClr>
              <a:buSzTx/>
              <a:buFont typeface="Arial" charset="0"/>
              <a:buChar char="•"/>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The name of this letter is </a:t>
            </a:r>
            <a:r>
              <a:rPr kumimoji="0" lang="en-US" sz="2000" b="0" i="0" u="sng"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d</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The sound it makes is /d/.</a:t>
            </a:r>
          </a:p>
          <a:p>
            <a:pPr marL="342900" marR="0" lvl="0" indent="-342900" algn="l" defTabSz="914400" rtl="0" eaLnBrk="1" fontAlgn="auto" latinLnBrk="0" hangingPunct="1">
              <a:lnSpc>
                <a:spcPct val="110000"/>
              </a:lnSpc>
              <a:spcBef>
                <a:spcPts val="1800"/>
              </a:spcBef>
              <a:spcAft>
                <a:spcPts val="0"/>
              </a:spcAft>
              <a:buClr>
                <a:srgbClr val="FFFFFF"/>
              </a:buClr>
              <a:buSzTx/>
              <a:buFont typeface="Arial" charset="0"/>
              <a:buChar char="•"/>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The name of this letter is </a:t>
            </a:r>
            <a:r>
              <a:rPr kumimoji="0" lang="en-US" sz="2000" b="0" i="0" u="sng"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m</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The sound it makes is /mmm/.</a:t>
            </a:r>
          </a:p>
          <a:p>
            <a:pPr marL="342900" marR="0" lvl="0" indent="-342900" algn="l" defTabSz="914400" rtl="0" eaLnBrk="1" fontAlgn="auto" latinLnBrk="0" hangingPunct="1">
              <a:lnSpc>
                <a:spcPct val="110000"/>
              </a:lnSpc>
              <a:spcBef>
                <a:spcPts val="600"/>
              </a:spcBef>
              <a:spcAft>
                <a:spcPts val="0"/>
              </a:spcAft>
              <a:buClr>
                <a:srgbClr val="FFFFFF"/>
              </a:buClr>
              <a:buSzTx/>
              <a:buFont typeface="Arial" charset="0"/>
              <a:buChar char="•"/>
              <a:tabLst/>
              <a:defRPr/>
            </a:pPr>
            <a:endPar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endParaRPr>
          </a:p>
        </p:txBody>
      </p:sp>
      <p:sp>
        <p:nvSpPr>
          <p:cNvPr id="14" name="Content Placeholder 2"/>
          <p:cNvSpPr>
            <a:spLocks noGrp="1"/>
          </p:cNvSpPr>
          <p:nvPr>
            <p:ph idx="1"/>
          </p:nvPr>
        </p:nvSpPr>
        <p:spPr>
          <a:xfrm>
            <a:off x="100013" y="359302"/>
            <a:ext cx="8686800" cy="974617"/>
          </a:xfrm>
        </p:spPr>
        <p:txBody>
          <a:bodyPr>
            <a:normAutofit fontScale="92500" lnSpcReduction="10000"/>
          </a:bodyPr>
          <a:lstStyle/>
          <a:p>
            <a:pPr marL="342900" indent="-342900">
              <a:buClr>
                <a:schemeClr val="accent1"/>
              </a:buClr>
              <a:buFont typeface="Wingdings" panose="05000000000000000000" pitchFamily="2" charset="2"/>
              <a:buChar char="q"/>
            </a:pPr>
            <a:r>
              <a:rPr lang="en-US" sz="3000" dirty="0"/>
              <a:t>Explain with clear, concise, consistent language</a:t>
            </a:r>
          </a:p>
          <a:p>
            <a:endParaRPr lang="en-US" dirty="0"/>
          </a:p>
        </p:txBody>
      </p:sp>
      <p:sp>
        <p:nvSpPr>
          <p:cNvPr id="4" name="TextBox 3"/>
          <p:cNvSpPr txBox="1"/>
          <p:nvPr/>
        </p:nvSpPr>
        <p:spPr>
          <a:xfrm>
            <a:off x="471487" y="3974510"/>
            <a:ext cx="6572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d</a:t>
            </a:r>
          </a:p>
        </p:txBody>
      </p:sp>
      <p:sp>
        <p:nvSpPr>
          <p:cNvPr id="15" name="TextBox 14"/>
          <p:cNvSpPr txBox="1"/>
          <p:nvPr/>
        </p:nvSpPr>
        <p:spPr>
          <a:xfrm>
            <a:off x="485775" y="3076741"/>
            <a:ext cx="6572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s</a:t>
            </a:r>
          </a:p>
        </p:txBody>
      </p:sp>
      <p:sp>
        <p:nvSpPr>
          <p:cNvPr id="16" name="TextBox 15"/>
          <p:cNvSpPr txBox="1"/>
          <p:nvPr/>
        </p:nvSpPr>
        <p:spPr>
          <a:xfrm>
            <a:off x="428624" y="4917936"/>
            <a:ext cx="6572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m</a:t>
            </a:r>
          </a:p>
        </p:txBody>
      </p:sp>
      <p:pic>
        <p:nvPicPr>
          <p:cNvPr id="17" name="Picture 16" descr="Simple Red Checkmark by thatsmybo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
        <p:nvSpPr>
          <p:cNvPr id="2" name="Title 1" hidden="1">
            <a:extLst>
              <a:ext uri="{FF2B5EF4-FFF2-40B4-BE49-F238E27FC236}">
                <a16:creationId xmlns:a16="http://schemas.microsoft.com/office/drawing/2014/main" id="{839D98C0-6296-4D84-9E54-0533FC44F81A}"/>
              </a:ext>
            </a:extLst>
          </p:cNvPr>
          <p:cNvSpPr>
            <a:spLocks noGrp="1"/>
          </p:cNvSpPr>
          <p:nvPr>
            <p:ph type="title"/>
          </p:nvPr>
        </p:nvSpPr>
        <p:spPr/>
        <p:txBody>
          <a:bodyPr>
            <a:normAutofit fontScale="90000"/>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Explain with clear, concise, consistent language</a:t>
            </a:r>
            <a:endParaRPr lang="en-US" sz="2800" dirty="0">
              <a:effectLst/>
            </a:endParaRPr>
          </a:p>
          <a:p>
            <a:endParaRPr lang="en-US" dirty="0"/>
          </a:p>
        </p:txBody>
      </p:sp>
    </p:spTree>
    <p:extLst>
      <p:ext uri="{BB962C8B-B14F-4D97-AF65-F5344CB8AC3E}">
        <p14:creationId xmlns:p14="http://schemas.microsoft.com/office/powerpoint/2010/main" val="2401103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Oval 3"/>
          <p:cNvSpPr/>
          <p:nvPr/>
        </p:nvSpPr>
        <p:spPr>
          <a:xfrm>
            <a:off x="1057275" y="1591094"/>
            <a:ext cx="4772026" cy="1028700"/>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“Let’s review our letters</a:t>
            </a:r>
            <a:r>
              <a:rPr kumimoji="0" lang="is-IS" sz="2400" b="0" i="0" u="none" strike="noStrike" kern="1200" cap="none" spc="0" normalizeH="0" baseline="0" noProof="0" dirty="0">
                <a:ln>
                  <a:noFill/>
                </a:ln>
                <a:solidFill>
                  <a:srgbClr val="FFFFFF"/>
                </a:solidFill>
                <a:effectLst/>
                <a:uLnTx/>
                <a:uFillTx/>
                <a:latin typeface="Verdana"/>
                <a:ea typeface="+mn-ea"/>
                <a:cs typeface="+mn-cs"/>
              </a:rPr>
              <a:t>…”</a:t>
            </a:r>
            <a:endParaRPr kumimoji="0" lang="en-US" sz="2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6" name="Content Placeholder 2"/>
          <p:cNvSpPr txBox="1">
            <a:spLocks/>
          </p:cNvSpPr>
          <p:nvPr/>
        </p:nvSpPr>
        <p:spPr>
          <a:xfrm>
            <a:off x="1500190" y="3243263"/>
            <a:ext cx="5172074" cy="2757487"/>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1800"/>
              </a:spcBef>
              <a:spcAft>
                <a:spcPts val="0"/>
              </a:spcAft>
              <a:buClr>
                <a:srgbClr val="FFFFFF"/>
              </a:buClr>
              <a:buSzTx/>
              <a:buFont typeface="Arial" charset="0"/>
              <a:buChar char="•"/>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The name of this letter is </a:t>
            </a:r>
            <a:r>
              <a:rPr kumimoji="0" lang="en-US" sz="2000" b="0" i="0" u="sng"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s</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The sound it makes is /</a:t>
            </a:r>
            <a:r>
              <a:rPr kumimoji="0" lang="en-US" sz="2000" b="0" i="1"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rPr>
              <a:t>sss</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p>
          <a:p>
            <a:pPr marL="342900" marR="0" lvl="0" indent="-342900" algn="l" defTabSz="914400" rtl="0" eaLnBrk="1" fontAlgn="auto" latinLnBrk="0" hangingPunct="1">
              <a:lnSpc>
                <a:spcPct val="110000"/>
              </a:lnSpc>
              <a:spcBef>
                <a:spcPts val="1800"/>
              </a:spcBef>
              <a:spcAft>
                <a:spcPts val="0"/>
              </a:spcAft>
              <a:buClr>
                <a:srgbClr val="FFFFFF"/>
              </a:buClr>
              <a:buSzTx/>
              <a:buFont typeface="Arial" charset="0"/>
              <a:buChar char="•"/>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This letter is </a:t>
            </a:r>
            <a:r>
              <a:rPr kumimoji="0" lang="en-US" sz="2000" b="0" i="0" u="sng"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d</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It makes the sound /</a:t>
            </a:r>
            <a:r>
              <a:rPr kumimoji="0" lang="en-US" sz="2000" b="0"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d</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p>
          <a:p>
            <a:pPr marL="342900" marR="0" lvl="0" indent="-342900" algn="l" defTabSz="914400" rtl="0" eaLnBrk="1" fontAlgn="auto" latinLnBrk="0" hangingPunct="1">
              <a:lnSpc>
                <a:spcPct val="110000"/>
              </a:lnSpc>
              <a:spcBef>
                <a:spcPts val="1800"/>
              </a:spcBef>
              <a:spcAft>
                <a:spcPts val="0"/>
              </a:spcAft>
              <a:buClr>
                <a:srgbClr val="FFFFFF"/>
              </a:buClr>
              <a:buSzTx/>
              <a:buFont typeface="Arial" charset="0"/>
              <a:buChar char="•"/>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This one says </a:t>
            </a:r>
            <a:r>
              <a:rPr kumimoji="0" lang="en-US" sz="2000" b="0" i="0" u="sng"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m</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a:t>
            </a:r>
            <a:r>
              <a:rPr kumimoji="0" lang="en-US" sz="2000" b="0"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mmm</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a:t>
            </a:r>
          </a:p>
        </p:txBody>
      </p:sp>
      <p:sp>
        <p:nvSpPr>
          <p:cNvPr id="14" name="Content Placeholder 2"/>
          <p:cNvSpPr>
            <a:spLocks noGrp="1"/>
          </p:cNvSpPr>
          <p:nvPr>
            <p:ph idx="1"/>
          </p:nvPr>
        </p:nvSpPr>
        <p:spPr>
          <a:xfrm>
            <a:off x="100013" y="359302"/>
            <a:ext cx="8686800" cy="974617"/>
          </a:xfrm>
        </p:spPr>
        <p:txBody>
          <a:bodyPr>
            <a:normAutofit fontScale="92500" lnSpcReduction="10000"/>
          </a:bodyPr>
          <a:lstStyle/>
          <a:p>
            <a:pPr marL="342900" indent="-342900">
              <a:buClr>
                <a:schemeClr val="accent1"/>
              </a:buClr>
              <a:buFont typeface="Wingdings" panose="05000000000000000000" pitchFamily="2" charset="2"/>
              <a:buChar char="q"/>
            </a:pPr>
            <a:r>
              <a:rPr lang="en-US" sz="3000" dirty="0"/>
              <a:t>Explain with clear, concise, consistent language</a:t>
            </a:r>
          </a:p>
          <a:p>
            <a:endParaRPr lang="en-US" dirty="0"/>
          </a:p>
        </p:txBody>
      </p:sp>
      <p:sp>
        <p:nvSpPr>
          <p:cNvPr id="4" name="TextBox 3"/>
          <p:cNvSpPr txBox="1"/>
          <p:nvPr/>
        </p:nvSpPr>
        <p:spPr>
          <a:xfrm>
            <a:off x="471487" y="3974510"/>
            <a:ext cx="6572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d</a:t>
            </a:r>
          </a:p>
        </p:txBody>
      </p:sp>
      <p:sp>
        <p:nvSpPr>
          <p:cNvPr id="15" name="TextBox 14"/>
          <p:cNvSpPr txBox="1"/>
          <p:nvPr/>
        </p:nvSpPr>
        <p:spPr>
          <a:xfrm>
            <a:off x="485775" y="3076741"/>
            <a:ext cx="6572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s</a:t>
            </a:r>
          </a:p>
        </p:txBody>
      </p:sp>
      <p:sp>
        <p:nvSpPr>
          <p:cNvPr id="16" name="TextBox 15"/>
          <p:cNvSpPr txBox="1"/>
          <p:nvPr/>
        </p:nvSpPr>
        <p:spPr>
          <a:xfrm>
            <a:off x="428624" y="4917936"/>
            <a:ext cx="6572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m</a:t>
            </a:r>
          </a:p>
        </p:txBody>
      </p:sp>
      <p:sp>
        <p:nvSpPr>
          <p:cNvPr id="10" name="TextBox 9"/>
          <p:cNvSpPr txBox="1"/>
          <p:nvPr/>
        </p:nvSpPr>
        <p:spPr>
          <a:xfrm>
            <a:off x="71437" y="264472"/>
            <a:ext cx="971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C95331"/>
                </a:solidFill>
                <a:effectLst/>
                <a:uLnTx/>
                <a:uFillTx/>
                <a:latin typeface="Verdana"/>
                <a:ea typeface="+mn-ea"/>
                <a:cs typeface="+mn-cs"/>
              </a:rPr>
              <a:t>X</a:t>
            </a:r>
          </a:p>
        </p:txBody>
      </p:sp>
      <p:sp>
        <p:nvSpPr>
          <p:cNvPr id="2" name="Title 1" hidden="1">
            <a:extLst>
              <a:ext uri="{FF2B5EF4-FFF2-40B4-BE49-F238E27FC236}">
                <a16:creationId xmlns:a16="http://schemas.microsoft.com/office/drawing/2014/main" id="{F87A9079-8F1A-4E75-8A76-E554BC2248F6}"/>
              </a:ext>
            </a:extLst>
          </p:cNvPr>
          <p:cNvSpPr>
            <a:spLocks noGrp="1"/>
          </p:cNvSpPr>
          <p:nvPr>
            <p:ph type="title"/>
          </p:nvPr>
        </p:nvSpPr>
        <p:spPr/>
        <p:txBody>
          <a:bodyPr>
            <a:normAutofit fontScale="90000"/>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Explain with clear, concise, consistent language</a:t>
            </a:r>
            <a:endParaRPr lang="en-US" sz="2800" dirty="0">
              <a:effectLst/>
            </a:endParaRPr>
          </a:p>
          <a:p>
            <a:endParaRPr lang="en-US" dirty="0"/>
          </a:p>
        </p:txBody>
      </p:sp>
    </p:spTree>
    <p:extLst>
      <p:ext uri="{BB962C8B-B14F-4D97-AF65-F5344CB8AC3E}">
        <p14:creationId xmlns:p14="http://schemas.microsoft.com/office/powerpoint/2010/main" val="1322481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t>Focus on a singular objective</a:t>
            </a:r>
          </a:p>
          <a:p>
            <a:pPr marL="342900" indent="-342900">
              <a:buClr>
                <a:schemeClr val="accent1"/>
              </a:buClr>
              <a:buFont typeface="Wingdings" panose="05000000000000000000" pitchFamily="2" charset="2"/>
              <a:buChar char="q"/>
            </a:pPr>
            <a:r>
              <a:rPr lang="en-US" dirty="0"/>
              <a:t>Explain with clear, concise, consistent language</a:t>
            </a:r>
          </a:p>
          <a:p>
            <a:pPr marL="342900" indent="-342900">
              <a:buClr>
                <a:schemeClr val="accent1"/>
              </a:buClr>
              <a:buFont typeface="Wingdings" panose="05000000000000000000" pitchFamily="2" charset="2"/>
              <a:buChar char="q"/>
            </a:pPr>
            <a:r>
              <a:rPr lang="en-US" dirty="0"/>
              <a:t>Model/demonstrate the skill/strategy </a:t>
            </a:r>
          </a:p>
          <a:p>
            <a:pPr>
              <a:buClr>
                <a:schemeClr val="accent1"/>
              </a:buClr>
            </a:pPr>
            <a:r>
              <a:rPr lang="en-US" dirty="0"/>
              <a:t>   (show the thinking)</a:t>
            </a:r>
          </a:p>
          <a:p>
            <a:pPr marL="342900" indent="-342900">
              <a:buClr>
                <a:schemeClr val="accent1"/>
              </a:buClr>
              <a:buFont typeface="Wingdings" panose="05000000000000000000" pitchFamily="2" charset="2"/>
              <a:buChar char="q"/>
            </a:pPr>
            <a:r>
              <a:rPr lang="en-US" dirty="0"/>
              <a:t>Select appropriate examples to model</a:t>
            </a:r>
          </a:p>
          <a:p>
            <a:pPr marL="342900" indent="-342900">
              <a:buClr>
                <a:schemeClr val="accent1"/>
              </a:buClr>
              <a:buFont typeface="Wingdings" panose="05000000000000000000" pitchFamily="2" charset="2"/>
              <a:buChar char="q"/>
            </a:pPr>
            <a:r>
              <a:rPr lang="en-US" dirty="0"/>
              <a:t>Model additional examples </a:t>
            </a:r>
            <a:br>
              <a:rPr lang="en-US" dirty="0"/>
            </a:br>
            <a:r>
              <a:rPr lang="en-US" dirty="0"/>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2859247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solidFill>
                  <a:schemeClr val="bg1">
                    <a:lumMod val="65000"/>
                  </a:schemeClr>
                </a:solidFill>
              </a:rPr>
              <a:t>Focus on a singular objective</a:t>
            </a:r>
          </a:p>
          <a:p>
            <a:pPr marL="342900" indent="-342900">
              <a:buClr>
                <a:schemeClr val="accent1"/>
              </a:buClr>
              <a:buFont typeface="Wingdings" panose="05000000000000000000" pitchFamily="2" charset="2"/>
              <a:buChar char="q"/>
            </a:pPr>
            <a:r>
              <a:rPr lang="en-US" dirty="0">
                <a:solidFill>
                  <a:schemeClr val="bg1">
                    <a:lumMod val="65000"/>
                  </a:schemeClr>
                </a:solidFill>
              </a:rPr>
              <a:t>Explain with clear, concise, consistent language</a:t>
            </a:r>
          </a:p>
          <a:p>
            <a:pPr marL="342900" indent="-342900">
              <a:buClr>
                <a:schemeClr val="accent1"/>
              </a:buClr>
              <a:buFont typeface="Wingdings" panose="05000000000000000000" pitchFamily="2" charset="2"/>
              <a:buChar char="q"/>
            </a:pPr>
            <a:r>
              <a:rPr lang="en-US" dirty="0"/>
              <a:t>Model/demonstrate the skill/strategy </a:t>
            </a:r>
          </a:p>
          <a:p>
            <a:pPr>
              <a:buClr>
                <a:schemeClr val="accent1"/>
              </a:buClr>
            </a:pPr>
            <a:r>
              <a:rPr lang="en-US" dirty="0"/>
              <a:t>   (show the thinking)</a:t>
            </a:r>
          </a:p>
          <a:p>
            <a:pPr marL="342900" indent="-342900">
              <a:buClr>
                <a:schemeClr val="accent1"/>
              </a:buClr>
              <a:buFont typeface="Wingdings" panose="05000000000000000000" pitchFamily="2" charset="2"/>
              <a:buChar char="q"/>
            </a:pPr>
            <a:r>
              <a:rPr lang="en-US"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dirty="0">
                <a:solidFill>
                  <a:schemeClr val="bg1">
                    <a:lumMod val="65000"/>
                  </a:schemeClr>
                </a:solidFill>
              </a:rPr>
              <a:t>Model additional examples </a:t>
            </a:r>
            <a:br>
              <a:rPr lang="en-US" dirty="0">
                <a:solidFill>
                  <a:schemeClr val="bg1">
                    <a:lumMod val="65000"/>
                  </a:schemeClr>
                </a:solidFill>
              </a:rPr>
            </a:br>
            <a:r>
              <a:rPr lang="en-US" dirty="0">
                <a:solidFill>
                  <a:schemeClr val="bg1">
                    <a:lumMod val="65000"/>
                  </a:schemeClr>
                </a:solidFill>
              </a:rPr>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2364475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2"/>
            <a:ext cx="8686800" cy="974617"/>
          </a:xfrm>
        </p:spPr>
        <p:txBody>
          <a:bodyPr>
            <a:normAutofit fontScale="85000" lnSpcReduction="20000"/>
          </a:bodyPr>
          <a:lstStyle/>
          <a:p>
            <a:pPr marL="342900" indent="-342900">
              <a:buClr>
                <a:schemeClr val="accent1"/>
              </a:buClr>
              <a:buFont typeface="Wingdings" panose="05000000000000000000" pitchFamily="2" charset="2"/>
              <a:buChar char="q"/>
            </a:pPr>
            <a:r>
              <a:rPr lang="en-US" sz="3300" dirty="0"/>
              <a:t>Model/demonstrate the skill/strategy </a:t>
            </a:r>
          </a:p>
          <a:p>
            <a:pPr>
              <a:buClr>
                <a:schemeClr val="accent1"/>
              </a:buClr>
            </a:pPr>
            <a:r>
              <a:rPr lang="en-US" sz="3300" dirty="0"/>
              <a:t>   (show the thinking)</a:t>
            </a:r>
          </a:p>
          <a:p>
            <a:endParaRPr lang="en-US" dirty="0"/>
          </a:p>
        </p:txBody>
      </p:sp>
      <p:pic>
        <p:nvPicPr>
          <p:cNvPr id="5" name="Picture 4" descr="Simple Red Checkmark by thatsmybo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
        <p:nvSpPr>
          <p:cNvPr id="4" name="TextBox 3"/>
          <p:cNvSpPr txBox="1"/>
          <p:nvPr/>
        </p:nvSpPr>
        <p:spPr>
          <a:xfrm>
            <a:off x="265381" y="3887488"/>
            <a:ext cx="5449619"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Watch me read this word. I’ll touch each letter and say its sound. I won’t stop between sounds. </a:t>
            </a:r>
            <a:r>
              <a:rPr kumimoji="0" lang="en-US" sz="2000" b="0" i="1" u="none" strike="noStrike" kern="1200" cap="none" spc="0" normalizeH="0" baseline="0" noProof="0" dirty="0">
                <a:ln>
                  <a:noFill/>
                </a:ln>
                <a:solidFill>
                  <a:srgbClr val="FFFFFF"/>
                </a:solidFill>
                <a:effectLst/>
                <a:uLnTx/>
                <a:uFillTx/>
                <a:latin typeface="Verdana"/>
                <a:ea typeface="+mn-ea"/>
                <a:cs typeface="+mn-cs"/>
              </a:rPr>
              <a:t>/mmm/-/</a:t>
            </a:r>
            <a:r>
              <a:rPr kumimoji="0" lang="en-US" sz="2000" b="0" i="1" u="none" strike="noStrike" kern="1200" cap="none" spc="0" normalizeH="0" baseline="0" noProof="0" dirty="0" err="1">
                <a:ln>
                  <a:noFill/>
                </a:ln>
                <a:solidFill>
                  <a:srgbClr val="FFFFFF"/>
                </a:solidFill>
                <a:effectLst/>
                <a:uLnTx/>
                <a:uFillTx/>
                <a:latin typeface="Verdana"/>
                <a:ea typeface="+mn-ea"/>
                <a:cs typeface="+mn-cs"/>
              </a:rPr>
              <a:t>uuu</a:t>
            </a:r>
            <a:r>
              <a:rPr kumimoji="0" lang="en-US" sz="2000" b="0" i="1" u="none" strike="noStrike" kern="1200" cap="none" spc="0" normalizeH="0" baseline="0" noProof="0" dirty="0">
                <a:ln>
                  <a:noFill/>
                </a:ln>
                <a:solidFill>
                  <a:srgbClr val="FFFFFF"/>
                </a:solidFill>
                <a:effectLst/>
                <a:uLnTx/>
                <a:uFillTx/>
                <a:latin typeface="Verdana"/>
                <a:ea typeface="+mn-ea"/>
                <a:cs typeface="+mn-cs"/>
              </a:rPr>
              <a:t>/-/d/. </a:t>
            </a:r>
            <a:r>
              <a:rPr kumimoji="0" lang="en-US" sz="2000" b="0" i="0" u="none" strike="noStrike" kern="1200" cap="none" spc="0" normalizeH="0" baseline="0" noProof="0" dirty="0">
                <a:ln>
                  <a:noFill/>
                </a:ln>
                <a:solidFill>
                  <a:srgbClr val="FFFFFF"/>
                </a:solidFill>
                <a:effectLst/>
                <a:uLnTx/>
                <a:uFillTx/>
                <a:latin typeface="Verdana"/>
                <a:ea typeface="+mn-ea"/>
                <a:cs typeface="+mn-cs"/>
              </a:rPr>
              <a:t>Now I’ll say it fast – </a:t>
            </a:r>
            <a:r>
              <a:rPr kumimoji="0" lang="en-US" sz="2000" b="0" i="1" u="sng" strike="noStrike" kern="1200" cap="none" spc="0" normalizeH="0" baseline="0" noProof="0" dirty="0">
                <a:ln>
                  <a:noFill/>
                </a:ln>
                <a:solidFill>
                  <a:srgbClr val="FFFFFF"/>
                </a:solidFill>
                <a:effectLst/>
                <a:uLnTx/>
                <a:uFillTx/>
                <a:latin typeface="Verdana"/>
                <a:ea typeface="+mn-ea"/>
                <a:cs typeface="+mn-cs"/>
              </a:rPr>
              <a:t>mud</a:t>
            </a:r>
            <a:r>
              <a:rPr kumimoji="0" lang="en-US" sz="2000" b="0" i="0" u="none" strike="noStrike" kern="1200" cap="none" spc="0" normalizeH="0" baseline="0" noProof="0" dirty="0">
                <a:ln>
                  <a:noFill/>
                </a:ln>
                <a:solidFill>
                  <a:srgbClr val="FFFFFF"/>
                </a:solidFill>
                <a:effectLst/>
                <a:uLnTx/>
                <a:uFillTx/>
                <a:latin typeface="Verdana"/>
                <a:ea typeface="+mn-ea"/>
                <a:cs typeface="+mn-cs"/>
              </a:rPr>
              <a:t>  The word is </a:t>
            </a:r>
            <a:r>
              <a:rPr kumimoji="0" lang="en-US" sz="2000" b="0" i="0" u="sng" strike="noStrike" kern="1200" cap="none" spc="0" normalizeH="0" baseline="0" noProof="0" dirty="0">
                <a:ln>
                  <a:noFill/>
                </a:ln>
                <a:solidFill>
                  <a:srgbClr val="FFFFFF"/>
                </a:solidFill>
                <a:effectLst/>
                <a:uLnTx/>
                <a:uFillTx/>
                <a:latin typeface="Verdana"/>
                <a:ea typeface="+mn-ea"/>
                <a:cs typeface="+mn-cs"/>
              </a:rPr>
              <a:t>mud</a:t>
            </a:r>
            <a:r>
              <a:rPr kumimoji="0" lang="en-US" sz="2000" b="0" i="0" u="none" strike="noStrike" kern="1200" cap="none" spc="0" normalizeH="0" baseline="0" noProof="0" dirty="0">
                <a:ln>
                  <a:noFill/>
                </a:ln>
                <a:solidFill>
                  <a:srgbClr val="FFFFFF"/>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pic>
        <p:nvPicPr>
          <p:cNvPr id="2" name="Picture 1" descr="Image of the word MUD spelled out in tiles ">
            <a:extLst>
              <a:ext uri="{FF2B5EF4-FFF2-40B4-BE49-F238E27FC236}">
                <a16:creationId xmlns:a16="http://schemas.microsoft.com/office/drawing/2014/main" id="{E6FB84EF-39AB-4526-A6B6-390F86AB9B05}"/>
              </a:ext>
            </a:extLst>
          </p:cNvPr>
          <p:cNvPicPr>
            <a:picLocks noChangeAspect="1"/>
          </p:cNvPicPr>
          <p:nvPr/>
        </p:nvPicPr>
        <p:blipFill>
          <a:blip r:embed="rId4"/>
          <a:stretch>
            <a:fillRect/>
          </a:stretch>
        </p:blipFill>
        <p:spPr>
          <a:xfrm>
            <a:off x="329184" y="1588579"/>
            <a:ext cx="5797710" cy="2008061"/>
          </a:xfrm>
          <a:prstGeom prst="rect">
            <a:avLst/>
          </a:prstGeom>
        </p:spPr>
      </p:pic>
      <p:sp>
        <p:nvSpPr>
          <p:cNvPr id="6" name="Title 5" hidden="1">
            <a:extLst>
              <a:ext uri="{FF2B5EF4-FFF2-40B4-BE49-F238E27FC236}">
                <a16:creationId xmlns:a16="http://schemas.microsoft.com/office/drawing/2014/main" id="{0B6AD59E-C38C-45DF-AB57-B411A7A6E980}"/>
              </a:ext>
            </a:extLst>
          </p:cNvPr>
          <p:cNvSpPr>
            <a:spLocks noGrp="1"/>
          </p:cNvSpPr>
          <p:nvPr>
            <p:ph type="title"/>
          </p:nvPr>
        </p:nvSpPr>
        <p:spPr/>
        <p:txBody>
          <a:bodyPr>
            <a:normAutofit fontScale="90000"/>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Model/demonstrate the skill/strategy </a:t>
            </a:r>
            <a:endParaRPr lang="en-US" sz="2800" dirty="0">
              <a:effectLst/>
            </a:endParaRPr>
          </a:p>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(show the thinking)</a:t>
            </a:r>
            <a:endParaRPr lang="en-US" dirty="0">
              <a:effectLst/>
            </a:endParaRPr>
          </a:p>
          <a:p>
            <a:endParaRPr lang="en-US" dirty="0"/>
          </a:p>
        </p:txBody>
      </p:sp>
    </p:spTree>
    <p:extLst>
      <p:ext uri="{BB962C8B-B14F-4D97-AF65-F5344CB8AC3E}">
        <p14:creationId xmlns:p14="http://schemas.microsoft.com/office/powerpoint/2010/main" val="28968585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2"/>
            <a:ext cx="8686800" cy="974617"/>
          </a:xfrm>
        </p:spPr>
        <p:txBody>
          <a:bodyPr>
            <a:normAutofit fontScale="85000" lnSpcReduction="20000"/>
          </a:bodyPr>
          <a:lstStyle/>
          <a:p>
            <a:pPr marL="342900" indent="-342900">
              <a:buClr>
                <a:schemeClr val="accent1"/>
              </a:buClr>
              <a:buFont typeface="Wingdings" panose="05000000000000000000" pitchFamily="2" charset="2"/>
              <a:buChar char="q"/>
            </a:pPr>
            <a:r>
              <a:rPr lang="en-US" sz="3300" dirty="0"/>
              <a:t>Model/demonstrate the skill/strategy </a:t>
            </a:r>
          </a:p>
          <a:p>
            <a:pPr>
              <a:buClr>
                <a:schemeClr val="accent1"/>
              </a:buClr>
            </a:pPr>
            <a:r>
              <a:rPr lang="en-US" sz="3300" dirty="0"/>
              <a:t>   (show the thinking)</a:t>
            </a:r>
          </a:p>
          <a:p>
            <a:endParaRPr lang="en-US" dirty="0"/>
          </a:p>
        </p:txBody>
      </p:sp>
      <p:sp>
        <p:nvSpPr>
          <p:cNvPr id="4" name="TextBox 3"/>
          <p:cNvSpPr txBox="1"/>
          <p:nvPr/>
        </p:nvSpPr>
        <p:spPr>
          <a:xfrm>
            <a:off x="200027" y="1515758"/>
            <a:ext cx="544961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In an open syllable, the vowel makes the long sound. It says its name.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Who can read one of these syllables?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 name="TextBox 12"/>
          <p:cNvSpPr txBox="1"/>
          <p:nvPr/>
        </p:nvSpPr>
        <p:spPr>
          <a:xfrm>
            <a:off x="1996148" y="3233903"/>
            <a:ext cx="1857375"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19DA4"/>
                </a:solidFill>
                <a:effectLst/>
                <a:uLnTx/>
                <a:uFillTx/>
                <a:latin typeface="Verdana"/>
                <a:ea typeface="+mn-ea"/>
                <a:cs typeface="+mn-cs"/>
              </a:rPr>
              <a:t>ti</a:t>
            </a: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19DA4"/>
                </a:solidFill>
                <a:effectLst/>
                <a:uLnTx/>
                <a:uFillTx/>
                <a:latin typeface="Verdana"/>
                <a:ea typeface="+mn-ea"/>
                <a:cs typeface="+mn-cs"/>
              </a:rPr>
              <a:t>ro</a:t>
            </a: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p:txBody>
      </p:sp>
      <p:sp>
        <p:nvSpPr>
          <p:cNvPr id="6" name="TextBox 5"/>
          <p:cNvSpPr txBox="1"/>
          <p:nvPr/>
        </p:nvSpPr>
        <p:spPr>
          <a:xfrm>
            <a:off x="71437" y="264472"/>
            <a:ext cx="971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C95331"/>
                </a:solidFill>
                <a:effectLst/>
                <a:uLnTx/>
                <a:uFillTx/>
                <a:latin typeface="Verdana"/>
                <a:ea typeface="+mn-ea"/>
                <a:cs typeface="+mn-cs"/>
              </a:rPr>
              <a:t>X</a:t>
            </a:r>
          </a:p>
        </p:txBody>
      </p:sp>
      <p:sp>
        <p:nvSpPr>
          <p:cNvPr id="2" name="Title 1" hidden="1">
            <a:extLst>
              <a:ext uri="{FF2B5EF4-FFF2-40B4-BE49-F238E27FC236}">
                <a16:creationId xmlns:a16="http://schemas.microsoft.com/office/drawing/2014/main" id="{9627B23C-1359-45DB-B412-1D14B671A427}"/>
              </a:ext>
            </a:extLst>
          </p:cNvPr>
          <p:cNvSpPr>
            <a:spLocks noGrp="1"/>
          </p:cNvSpPr>
          <p:nvPr>
            <p:ph type="title"/>
          </p:nvPr>
        </p:nvSpPr>
        <p:spPr/>
        <p:txBody>
          <a:bodyPr>
            <a:normAutofit fontScale="90000"/>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Model/demonstrate the skill/strategy </a:t>
            </a:r>
            <a:endParaRPr lang="en-US" sz="2800" dirty="0">
              <a:effectLst/>
            </a:endParaRPr>
          </a:p>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(show the thinking)</a:t>
            </a:r>
            <a:endParaRPr lang="en-US" dirty="0">
              <a:effectLst/>
            </a:endParaRPr>
          </a:p>
          <a:p>
            <a:endParaRPr lang="en-US" dirty="0"/>
          </a:p>
        </p:txBody>
      </p:sp>
    </p:spTree>
    <p:extLst>
      <p:ext uri="{BB962C8B-B14F-4D97-AF65-F5344CB8AC3E}">
        <p14:creationId xmlns:p14="http://schemas.microsoft.com/office/powerpoint/2010/main" val="4051725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2"/>
            <a:ext cx="8686800" cy="974617"/>
          </a:xfrm>
        </p:spPr>
        <p:txBody>
          <a:bodyPr>
            <a:normAutofit fontScale="85000" lnSpcReduction="20000"/>
          </a:bodyPr>
          <a:lstStyle/>
          <a:p>
            <a:pPr marL="342900" indent="-342900">
              <a:buClr>
                <a:schemeClr val="accent1"/>
              </a:buClr>
              <a:buFont typeface="Wingdings" panose="05000000000000000000" pitchFamily="2" charset="2"/>
              <a:buChar char="q"/>
            </a:pPr>
            <a:r>
              <a:rPr lang="en-US" sz="3300" dirty="0"/>
              <a:t>Model/demonstrate the skill/strategy </a:t>
            </a:r>
          </a:p>
          <a:p>
            <a:pPr>
              <a:buClr>
                <a:schemeClr val="accent1"/>
              </a:buClr>
            </a:pPr>
            <a:r>
              <a:rPr lang="en-US" sz="3300" dirty="0"/>
              <a:t>   (show the thinking)</a:t>
            </a:r>
          </a:p>
          <a:p>
            <a:endParaRPr lang="en-US" dirty="0"/>
          </a:p>
        </p:txBody>
      </p:sp>
      <p:sp>
        <p:nvSpPr>
          <p:cNvPr id="4" name="TextBox 3"/>
          <p:cNvSpPr txBox="1"/>
          <p:nvPr/>
        </p:nvSpPr>
        <p:spPr>
          <a:xfrm>
            <a:off x="200027" y="1515758"/>
            <a:ext cx="5449619"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In an open syllable, the vowel makes the long sound. It says its name.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(Model saying the sound then reading the syllable)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 name="TextBox 12"/>
          <p:cNvSpPr txBox="1"/>
          <p:nvPr/>
        </p:nvSpPr>
        <p:spPr>
          <a:xfrm>
            <a:off x="1996148" y="3233903"/>
            <a:ext cx="1857375"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19DA4"/>
                </a:solidFill>
                <a:effectLst/>
                <a:uLnTx/>
                <a:uFillTx/>
                <a:latin typeface="Verdana"/>
                <a:ea typeface="+mn-ea"/>
                <a:cs typeface="+mn-cs"/>
              </a:rPr>
              <a:t>ti</a:t>
            </a: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19DA4"/>
                </a:solidFill>
                <a:effectLst/>
                <a:uLnTx/>
                <a:uFillTx/>
                <a:latin typeface="Verdana"/>
                <a:ea typeface="+mn-ea"/>
                <a:cs typeface="+mn-cs"/>
              </a:rPr>
              <a:t>ro</a:t>
            </a: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p:txBody>
      </p:sp>
      <p:pic>
        <p:nvPicPr>
          <p:cNvPr id="6" name="Picture 5" descr="Simple Red Checkmark by thatsmybo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
        <p:nvSpPr>
          <p:cNvPr id="2" name="Title 1" hidden="1">
            <a:extLst>
              <a:ext uri="{FF2B5EF4-FFF2-40B4-BE49-F238E27FC236}">
                <a16:creationId xmlns:a16="http://schemas.microsoft.com/office/drawing/2014/main" id="{244F8350-D9C0-47BF-82F5-006C340CB01F}"/>
              </a:ext>
            </a:extLst>
          </p:cNvPr>
          <p:cNvSpPr>
            <a:spLocks noGrp="1"/>
          </p:cNvSpPr>
          <p:nvPr>
            <p:ph type="title"/>
          </p:nvPr>
        </p:nvSpPr>
        <p:spPr/>
        <p:txBody>
          <a:bodyPr>
            <a:normAutofit fontScale="90000"/>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Model/demonstrate the skill/strategy </a:t>
            </a:r>
            <a:endParaRPr lang="en-US" sz="2800" dirty="0">
              <a:effectLst/>
            </a:endParaRPr>
          </a:p>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   (show the thinking)</a:t>
            </a:r>
            <a:endParaRPr lang="en-US" dirty="0">
              <a:effectLst/>
            </a:endParaRPr>
          </a:p>
          <a:p>
            <a:endParaRPr lang="en-US" dirty="0"/>
          </a:p>
        </p:txBody>
      </p:sp>
    </p:spTree>
    <p:extLst>
      <p:ext uri="{BB962C8B-B14F-4D97-AF65-F5344CB8AC3E}">
        <p14:creationId xmlns:p14="http://schemas.microsoft.com/office/powerpoint/2010/main" val="2271548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Orientation</a:t>
            </a:r>
          </a:p>
        </p:txBody>
      </p:sp>
      <p:sp>
        <p:nvSpPr>
          <p:cNvPr id="3" name="Content Placeholder 2"/>
          <p:cNvSpPr>
            <a:spLocks noGrp="1"/>
          </p:cNvSpPr>
          <p:nvPr>
            <p:ph idx="1"/>
          </p:nvPr>
        </p:nvSpPr>
        <p:spPr/>
        <p:txBody>
          <a:bodyPr>
            <a:normAutofit lnSpcReduction="10000"/>
          </a:bodyPr>
          <a:lstStyle/>
          <a:p>
            <a:r>
              <a:rPr lang="en-US" sz="2800" dirty="0"/>
              <a:t>In this module, you will learn…</a:t>
            </a:r>
          </a:p>
          <a:p>
            <a:endParaRPr lang="en-US" dirty="0"/>
          </a:p>
          <a:p>
            <a:pPr marL="342900" indent="-342900">
              <a:lnSpc>
                <a:spcPct val="150000"/>
              </a:lnSpc>
              <a:spcAft>
                <a:spcPts val="1200"/>
              </a:spcAft>
              <a:buClr>
                <a:schemeClr val="bg1"/>
              </a:buClr>
              <a:buFont typeface="Arial" panose="020B0604020202020204" pitchFamily="34" charset="0"/>
              <a:buChar char="•"/>
            </a:pPr>
            <a:r>
              <a:rPr lang="en-US" dirty="0"/>
              <a:t>How to provide effective </a:t>
            </a:r>
            <a:r>
              <a:rPr lang="en-US" b="1" u="sng" dirty="0"/>
              <a:t>modeling</a:t>
            </a:r>
            <a:r>
              <a:rPr lang="en-US" dirty="0"/>
              <a:t> in intensive word reading interventions.</a:t>
            </a:r>
          </a:p>
          <a:p>
            <a:pPr marL="342900" indent="-342900">
              <a:lnSpc>
                <a:spcPct val="150000"/>
              </a:lnSpc>
              <a:spcAft>
                <a:spcPts val="1200"/>
              </a:spcAft>
              <a:buClr>
                <a:schemeClr val="bg1"/>
              </a:buClr>
              <a:buFont typeface="Arial" panose="020B0604020202020204" pitchFamily="34" charset="0"/>
              <a:buChar char="•"/>
            </a:pPr>
            <a:r>
              <a:rPr lang="en-US" dirty="0"/>
              <a:t>How to provide effective </a:t>
            </a:r>
            <a:r>
              <a:rPr lang="en-US" b="1" u="sng" dirty="0"/>
              <a:t>practice opportunities</a:t>
            </a:r>
            <a:r>
              <a:rPr lang="en-US" b="1" dirty="0"/>
              <a:t> </a:t>
            </a:r>
            <a:r>
              <a:rPr lang="en-US" dirty="0"/>
              <a:t>in intensive word reading interventions.</a:t>
            </a:r>
          </a:p>
          <a:p>
            <a:pPr marL="342900" indent="-342900">
              <a:lnSpc>
                <a:spcPct val="150000"/>
              </a:lnSpc>
              <a:spcAft>
                <a:spcPts val="1200"/>
              </a:spcAft>
              <a:buClr>
                <a:schemeClr val="bg1"/>
              </a:buClr>
              <a:buFont typeface="Arial" panose="020B0604020202020204" pitchFamily="34" charset="0"/>
              <a:buChar char="•"/>
            </a:pPr>
            <a:r>
              <a:rPr lang="en-US" dirty="0"/>
              <a:t>How to elicit </a:t>
            </a:r>
            <a:r>
              <a:rPr lang="en-US" b="1" u="sng" dirty="0"/>
              <a:t>frequent responses</a:t>
            </a:r>
            <a:r>
              <a:rPr lang="en-US" b="1" dirty="0"/>
              <a:t> </a:t>
            </a:r>
            <a:r>
              <a:rPr lang="en-US" dirty="0"/>
              <a:t>and provide </a:t>
            </a:r>
            <a:r>
              <a:rPr lang="en-US" b="1" u="sng" dirty="0"/>
              <a:t>feedback</a:t>
            </a:r>
            <a:r>
              <a:rPr lang="en-US" dirty="0"/>
              <a:t> in intensive word reading interventions.</a:t>
            </a:r>
          </a:p>
          <a:p>
            <a:pPr marL="342900" indent="-342900">
              <a:lnSpc>
                <a:spcPct val="150000"/>
              </a:lnSpc>
              <a:spcAft>
                <a:spcPts val="1200"/>
              </a:spcAft>
              <a:buClr>
                <a:schemeClr val="bg1"/>
              </a:buClr>
              <a:buFont typeface="Arial" panose="020B0604020202020204" pitchFamily="34" charset="0"/>
              <a:buChar char="•"/>
            </a:pPr>
            <a:endParaRPr lang="en-US" dirty="0"/>
          </a:p>
        </p:txBody>
      </p:sp>
    </p:spTree>
    <p:extLst>
      <p:ext uri="{BB962C8B-B14F-4D97-AF65-F5344CB8AC3E}">
        <p14:creationId xmlns:p14="http://schemas.microsoft.com/office/powerpoint/2010/main" val="2005260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t>Focus on a singular objective</a:t>
            </a:r>
          </a:p>
          <a:p>
            <a:pPr marL="342900" indent="-342900">
              <a:buClr>
                <a:schemeClr val="accent1"/>
              </a:buClr>
              <a:buFont typeface="Wingdings" panose="05000000000000000000" pitchFamily="2" charset="2"/>
              <a:buChar char="q"/>
            </a:pPr>
            <a:r>
              <a:rPr lang="en-US" dirty="0"/>
              <a:t>Explain with clear, concise, consistent language</a:t>
            </a:r>
          </a:p>
          <a:p>
            <a:pPr marL="342900" indent="-342900">
              <a:buClr>
                <a:schemeClr val="accent1"/>
              </a:buClr>
              <a:buFont typeface="Wingdings" panose="05000000000000000000" pitchFamily="2" charset="2"/>
              <a:buChar char="q"/>
            </a:pPr>
            <a:r>
              <a:rPr lang="en-US" dirty="0"/>
              <a:t>Model/demonstrate the skill/strategy </a:t>
            </a:r>
          </a:p>
          <a:p>
            <a:pPr>
              <a:buClr>
                <a:schemeClr val="accent1"/>
              </a:buClr>
            </a:pPr>
            <a:r>
              <a:rPr lang="en-US" dirty="0"/>
              <a:t>   (show the thinking)</a:t>
            </a:r>
          </a:p>
          <a:p>
            <a:pPr marL="342900" indent="-342900">
              <a:buClr>
                <a:schemeClr val="accent1"/>
              </a:buClr>
              <a:buFont typeface="Wingdings" panose="05000000000000000000" pitchFamily="2" charset="2"/>
              <a:buChar char="q"/>
            </a:pPr>
            <a:r>
              <a:rPr lang="en-US" dirty="0"/>
              <a:t>Select appropriate examples to model</a:t>
            </a:r>
          </a:p>
          <a:p>
            <a:pPr marL="342900" indent="-342900">
              <a:buClr>
                <a:schemeClr val="accent1"/>
              </a:buClr>
              <a:buFont typeface="Wingdings" panose="05000000000000000000" pitchFamily="2" charset="2"/>
              <a:buChar char="q"/>
            </a:pPr>
            <a:r>
              <a:rPr lang="en-US" dirty="0"/>
              <a:t>Model additional examples </a:t>
            </a:r>
            <a:br>
              <a:rPr lang="en-US" dirty="0"/>
            </a:br>
            <a:r>
              <a:rPr lang="en-US" dirty="0"/>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3534784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solidFill>
                  <a:schemeClr val="bg1">
                    <a:lumMod val="65000"/>
                  </a:schemeClr>
                </a:solidFill>
              </a:rPr>
              <a:t>Focus on a singular objective</a:t>
            </a:r>
          </a:p>
          <a:p>
            <a:pPr marL="342900" indent="-342900">
              <a:buClr>
                <a:schemeClr val="accent1"/>
              </a:buClr>
              <a:buFont typeface="Wingdings" panose="05000000000000000000" pitchFamily="2" charset="2"/>
              <a:buChar char="q"/>
            </a:pPr>
            <a:r>
              <a:rPr lang="en-US" dirty="0">
                <a:solidFill>
                  <a:schemeClr val="bg1">
                    <a:lumMod val="65000"/>
                  </a:schemeClr>
                </a:solidFill>
              </a:rPr>
              <a:t>Explain with clear, concise, consistent language</a:t>
            </a:r>
          </a:p>
          <a:p>
            <a:pPr marL="342900" indent="-342900">
              <a:buClr>
                <a:schemeClr val="accent1"/>
              </a:buClr>
              <a:buFont typeface="Wingdings" panose="05000000000000000000" pitchFamily="2" charset="2"/>
              <a:buChar char="q"/>
            </a:pPr>
            <a:r>
              <a:rPr lang="en-US" dirty="0">
                <a:solidFill>
                  <a:schemeClr val="bg1">
                    <a:lumMod val="65000"/>
                  </a:schemeClr>
                </a:solidFill>
              </a:rPr>
              <a:t>Model/demonstrate the skill/strategy </a:t>
            </a:r>
          </a:p>
          <a:p>
            <a:pPr>
              <a:buClr>
                <a:schemeClr val="accent1"/>
              </a:buClr>
            </a:pPr>
            <a:r>
              <a:rPr lang="en-US"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dirty="0"/>
              <a:t>Select appropriate examples to model</a:t>
            </a:r>
          </a:p>
          <a:p>
            <a:pPr marL="342900" indent="-342900">
              <a:buClr>
                <a:schemeClr val="accent1"/>
              </a:buClr>
              <a:buFont typeface="Wingdings" panose="05000000000000000000" pitchFamily="2" charset="2"/>
              <a:buChar char="q"/>
            </a:pPr>
            <a:r>
              <a:rPr lang="en-US" dirty="0">
                <a:solidFill>
                  <a:schemeClr val="bg1">
                    <a:lumMod val="65000"/>
                  </a:schemeClr>
                </a:solidFill>
              </a:rPr>
              <a:t>Model additional examples </a:t>
            </a:r>
            <a:br>
              <a:rPr lang="en-US" dirty="0">
                <a:solidFill>
                  <a:schemeClr val="bg1">
                    <a:lumMod val="65000"/>
                  </a:schemeClr>
                </a:solidFill>
              </a:rPr>
            </a:br>
            <a:r>
              <a:rPr lang="en-US" dirty="0">
                <a:solidFill>
                  <a:schemeClr val="bg1">
                    <a:lumMod val="65000"/>
                  </a:schemeClr>
                </a:solidFill>
              </a:rPr>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2502318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100013" y="359302"/>
            <a:ext cx="8686800" cy="974617"/>
          </a:xfrm>
        </p:spPr>
        <p:txBody>
          <a:bodyPr>
            <a:normAutofit/>
          </a:bodyPr>
          <a:lstStyle/>
          <a:p>
            <a:pPr marL="342900" indent="-342900">
              <a:buClr>
                <a:schemeClr val="accent1"/>
              </a:buClr>
              <a:buFont typeface="Wingdings" panose="05000000000000000000" pitchFamily="2" charset="2"/>
              <a:buChar char="q"/>
            </a:pPr>
            <a:r>
              <a:rPr lang="en-US" sz="2800" dirty="0"/>
              <a:t>Select appropriate examples to model</a:t>
            </a:r>
          </a:p>
          <a:p>
            <a:endParaRPr lang="en-US" dirty="0"/>
          </a:p>
        </p:txBody>
      </p:sp>
      <p:sp>
        <p:nvSpPr>
          <p:cNvPr id="4" name="TextBox 3"/>
          <p:cNvSpPr txBox="1"/>
          <p:nvPr/>
        </p:nvSpPr>
        <p:spPr>
          <a:xfrm>
            <a:off x="265381" y="3887488"/>
            <a:ext cx="5449619"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Watch me read this word. I’ll touch each letter and say its sound. I won’t stop between sounds. </a:t>
            </a:r>
            <a:r>
              <a:rPr kumimoji="0" lang="en-US" sz="2000" b="0" i="1" u="none" strike="noStrike" kern="1200" cap="none" spc="0" normalizeH="0" baseline="0" noProof="0" dirty="0">
                <a:ln>
                  <a:noFill/>
                </a:ln>
                <a:solidFill>
                  <a:srgbClr val="FFFFFF"/>
                </a:solidFill>
                <a:effectLst/>
                <a:uLnTx/>
                <a:uFillTx/>
                <a:latin typeface="Verdana"/>
                <a:ea typeface="+mn-ea"/>
                <a:cs typeface="+mn-cs"/>
              </a:rPr>
              <a:t>/t/-/iii/-/p/. </a:t>
            </a:r>
            <a:r>
              <a:rPr kumimoji="0" lang="en-US" sz="2000" b="0" i="0" u="none" strike="noStrike" kern="1200" cap="none" spc="0" normalizeH="0" baseline="0" noProof="0" dirty="0">
                <a:ln>
                  <a:noFill/>
                </a:ln>
                <a:solidFill>
                  <a:srgbClr val="FFFFFF"/>
                </a:solidFill>
                <a:effectLst/>
                <a:uLnTx/>
                <a:uFillTx/>
                <a:latin typeface="Verdana"/>
                <a:ea typeface="+mn-ea"/>
                <a:cs typeface="+mn-cs"/>
              </a:rPr>
              <a:t>Now I’ll say it fast – </a:t>
            </a:r>
            <a:r>
              <a:rPr kumimoji="0" lang="en-US" sz="2000" b="0" i="1" u="none" strike="noStrike" kern="1200" cap="none" spc="0" normalizeH="0" baseline="0" noProof="0" dirty="0">
                <a:ln>
                  <a:noFill/>
                </a:ln>
                <a:solidFill>
                  <a:srgbClr val="FFFFFF"/>
                </a:solidFill>
                <a:effectLst/>
                <a:uLnTx/>
                <a:uFillTx/>
                <a:latin typeface="Verdana"/>
                <a:ea typeface="+mn-ea"/>
                <a:cs typeface="+mn-cs"/>
              </a:rPr>
              <a:t>tip. </a:t>
            </a:r>
            <a:r>
              <a:rPr kumimoji="0" lang="en-US" sz="2000" b="0" i="0" u="none" strike="noStrike" kern="1200" cap="none" spc="0" normalizeH="0" baseline="0" noProof="0" dirty="0">
                <a:ln>
                  <a:noFill/>
                </a:ln>
                <a:solidFill>
                  <a:srgbClr val="FFFFFF"/>
                </a:solidFill>
                <a:effectLst/>
                <a:uLnTx/>
                <a:uFillTx/>
                <a:latin typeface="Verdana"/>
                <a:ea typeface="+mn-ea"/>
                <a:cs typeface="+mn-cs"/>
              </a:rPr>
              <a:t>The word is </a:t>
            </a:r>
            <a:r>
              <a:rPr kumimoji="0" lang="en-US" sz="2000" b="0" i="0" u="sng" strike="noStrike" kern="1200" cap="none" spc="0" normalizeH="0" baseline="0" noProof="0" dirty="0">
                <a:ln>
                  <a:noFill/>
                </a:ln>
                <a:solidFill>
                  <a:srgbClr val="FFFFFF"/>
                </a:solidFill>
                <a:effectLst/>
                <a:uLnTx/>
                <a:uFillTx/>
                <a:latin typeface="Verdana"/>
                <a:ea typeface="+mn-ea"/>
                <a:cs typeface="+mn-cs"/>
              </a:rPr>
              <a:t>tip</a:t>
            </a:r>
            <a:r>
              <a:rPr kumimoji="0" lang="en-US" sz="2000" b="0" i="0" u="none" strike="noStrike" kern="1200" cap="none" spc="0" normalizeH="0" baseline="0" noProof="0" dirty="0">
                <a:ln>
                  <a:noFill/>
                </a:ln>
                <a:solidFill>
                  <a:srgbClr val="FFFFFF"/>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7" name="TextBox 16"/>
          <p:cNvSpPr txBox="1"/>
          <p:nvPr/>
        </p:nvSpPr>
        <p:spPr>
          <a:xfrm>
            <a:off x="71437" y="264472"/>
            <a:ext cx="971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C95331"/>
                </a:solidFill>
                <a:effectLst/>
                <a:uLnTx/>
                <a:uFillTx/>
                <a:latin typeface="Verdana"/>
                <a:ea typeface="+mn-ea"/>
                <a:cs typeface="+mn-cs"/>
              </a:rPr>
              <a:t>X</a:t>
            </a:r>
          </a:p>
        </p:txBody>
      </p:sp>
      <p:pic>
        <p:nvPicPr>
          <p:cNvPr id="2" name="Picture 1" descr="image of the word TIP spelled out in tiles">
            <a:extLst>
              <a:ext uri="{FF2B5EF4-FFF2-40B4-BE49-F238E27FC236}">
                <a16:creationId xmlns:a16="http://schemas.microsoft.com/office/drawing/2014/main" id="{F2B2B789-4C42-47C3-ABB7-625A5AA8EC3A}"/>
              </a:ext>
            </a:extLst>
          </p:cNvPr>
          <p:cNvPicPr>
            <a:picLocks noChangeAspect="1"/>
          </p:cNvPicPr>
          <p:nvPr/>
        </p:nvPicPr>
        <p:blipFill>
          <a:blip r:embed="rId2"/>
          <a:stretch>
            <a:fillRect/>
          </a:stretch>
        </p:blipFill>
        <p:spPr>
          <a:xfrm>
            <a:off x="394334" y="1398841"/>
            <a:ext cx="5761247" cy="2088071"/>
          </a:xfrm>
          <a:prstGeom prst="rect">
            <a:avLst/>
          </a:prstGeom>
        </p:spPr>
      </p:pic>
      <p:sp>
        <p:nvSpPr>
          <p:cNvPr id="3" name="Title 2" hidden="1">
            <a:extLst>
              <a:ext uri="{FF2B5EF4-FFF2-40B4-BE49-F238E27FC236}">
                <a16:creationId xmlns:a16="http://schemas.microsoft.com/office/drawing/2014/main" id="{2D8574CD-0D6B-40AD-96FC-4FC8B4249CA5}"/>
              </a:ext>
            </a:extLst>
          </p:cNvPr>
          <p:cNvSpPr>
            <a:spLocks noGrp="1"/>
          </p:cNvSpPr>
          <p:nvPr>
            <p:ph type="title"/>
          </p:nvPr>
        </p:nvSpPr>
        <p:spPr/>
        <p:txBody>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Select appropriate examples to model</a:t>
            </a:r>
            <a:endParaRPr lang="en-US" sz="2800" dirty="0">
              <a:effectLst/>
            </a:endParaRPr>
          </a:p>
          <a:p>
            <a:endParaRPr lang="en-US" dirty="0"/>
          </a:p>
        </p:txBody>
      </p:sp>
    </p:spTree>
    <p:extLst>
      <p:ext uri="{BB962C8B-B14F-4D97-AF65-F5344CB8AC3E}">
        <p14:creationId xmlns:p14="http://schemas.microsoft.com/office/powerpoint/2010/main" val="425715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imple Red Checkmark by thatsmybo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
        <p:nvSpPr>
          <p:cNvPr id="4" name="TextBox 3"/>
          <p:cNvSpPr txBox="1"/>
          <p:nvPr/>
        </p:nvSpPr>
        <p:spPr>
          <a:xfrm>
            <a:off x="265381" y="3887488"/>
            <a:ext cx="5449619"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Watch me read this word. I’ll touch each letter and say its sound. I won’t stop between sounds. </a:t>
            </a:r>
            <a:r>
              <a:rPr kumimoji="0" lang="en-US" sz="2000" b="0" i="1" u="none" strike="noStrike" kern="1200" cap="none" spc="0" normalizeH="0" baseline="0" noProof="0" dirty="0">
                <a:ln>
                  <a:noFill/>
                </a:ln>
                <a:solidFill>
                  <a:srgbClr val="FFFFFF"/>
                </a:solidFill>
                <a:effectLst/>
                <a:uLnTx/>
                <a:uFillTx/>
                <a:latin typeface="Verdana"/>
                <a:ea typeface="+mn-ea"/>
                <a:cs typeface="+mn-cs"/>
              </a:rPr>
              <a:t>/</a:t>
            </a:r>
            <a:r>
              <a:rPr kumimoji="0" lang="en-US" sz="2000" b="0" i="1" u="none" strike="noStrike" kern="1200" cap="none" spc="0" normalizeH="0" baseline="0" noProof="0" dirty="0" err="1">
                <a:ln>
                  <a:noFill/>
                </a:ln>
                <a:solidFill>
                  <a:srgbClr val="FFFFFF"/>
                </a:solidFill>
                <a:effectLst/>
                <a:uLnTx/>
                <a:uFillTx/>
                <a:latin typeface="Verdana"/>
                <a:ea typeface="+mn-ea"/>
                <a:cs typeface="+mn-cs"/>
              </a:rPr>
              <a:t>lll</a:t>
            </a:r>
            <a:r>
              <a:rPr kumimoji="0" lang="en-US" sz="2000" b="0" i="1" u="none" strike="noStrike" kern="1200" cap="none" spc="0" normalizeH="0" baseline="0" noProof="0" dirty="0">
                <a:ln>
                  <a:noFill/>
                </a:ln>
                <a:solidFill>
                  <a:srgbClr val="FFFFFF"/>
                </a:solidFill>
                <a:effectLst/>
                <a:uLnTx/>
                <a:uFillTx/>
                <a:latin typeface="Verdana"/>
                <a:ea typeface="+mn-ea"/>
                <a:cs typeface="+mn-cs"/>
              </a:rPr>
              <a:t>/-/iii/-/p/. </a:t>
            </a:r>
            <a:r>
              <a:rPr kumimoji="0" lang="en-US" sz="2000" b="0" i="0" u="none" strike="noStrike" kern="1200" cap="none" spc="0" normalizeH="0" baseline="0" noProof="0" dirty="0">
                <a:ln>
                  <a:noFill/>
                </a:ln>
                <a:solidFill>
                  <a:srgbClr val="FFFFFF"/>
                </a:solidFill>
                <a:effectLst/>
                <a:uLnTx/>
                <a:uFillTx/>
                <a:latin typeface="Verdana"/>
                <a:ea typeface="+mn-ea"/>
                <a:cs typeface="+mn-cs"/>
              </a:rPr>
              <a:t>Now I’ll say it fast – </a:t>
            </a:r>
            <a:r>
              <a:rPr kumimoji="0" lang="en-US" sz="2000" b="0" i="1" u="sng" strike="noStrike" kern="1200" cap="none" spc="0" normalizeH="0" baseline="0" noProof="0" dirty="0">
                <a:ln>
                  <a:noFill/>
                </a:ln>
                <a:solidFill>
                  <a:srgbClr val="FFFFFF"/>
                </a:solidFill>
                <a:effectLst/>
                <a:uLnTx/>
                <a:uFillTx/>
                <a:latin typeface="Verdana"/>
                <a:ea typeface="+mn-ea"/>
                <a:cs typeface="+mn-cs"/>
              </a:rPr>
              <a:t>lip</a:t>
            </a:r>
            <a:r>
              <a:rPr kumimoji="0" lang="en-US" sz="2000" b="0" i="0" u="none" strike="noStrike" kern="1200" cap="none" spc="0" normalizeH="0" baseline="0" noProof="0" dirty="0">
                <a:ln>
                  <a:noFill/>
                </a:ln>
                <a:solidFill>
                  <a:srgbClr val="FFFFFF"/>
                </a:solidFill>
                <a:effectLst/>
                <a:uLnTx/>
                <a:uFillTx/>
                <a:latin typeface="Verdana"/>
                <a:ea typeface="+mn-ea"/>
                <a:cs typeface="+mn-cs"/>
              </a:rPr>
              <a:t>  The word is </a:t>
            </a:r>
            <a:r>
              <a:rPr kumimoji="0" lang="en-US" sz="2000" b="0" i="0" u="sng" strike="noStrike" kern="1200" cap="none" spc="0" normalizeH="0" baseline="0" noProof="0" dirty="0">
                <a:ln>
                  <a:noFill/>
                </a:ln>
                <a:solidFill>
                  <a:srgbClr val="FFFFFF"/>
                </a:solidFill>
                <a:effectLst/>
                <a:uLnTx/>
                <a:uFillTx/>
                <a:latin typeface="Verdana"/>
                <a:ea typeface="+mn-ea"/>
                <a:cs typeface="+mn-cs"/>
              </a:rPr>
              <a:t>lip</a:t>
            </a:r>
            <a:r>
              <a:rPr kumimoji="0" lang="en-US" sz="2000" b="0" i="0" u="none" strike="noStrike" kern="1200" cap="none" spc="0" normalizeH="0" baseline="0" noProof="0" dirty="0">
                <a:ln>
                  <a:noFill/>
                </a:ln>
                <a:solidFill>
                  <a:srgbClr val="FFFFFF"/>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 name="Content Placeholder 2"/>
          <p:cNvSpPr>
            <a:spLocks noGrp="1"/>
          </p:cNvSpPr>
          <p:nvPr>
            <p:ph idx="1"/>
          </p:nvPr>
        </p:nvSpPr>
        <p:spPr>
          <a:xfrm>
            <a:off x="100013" y="359302"/>
            <a:ext cx="8686800" cy="974617"/>
          </a:xfrm>
        </p:spPr>
        <p:txBody>
          <a:bodyPr>
            <a:normAutofit/>
          </a:bodyPr>
          <a:lstStyle/>
          <a:p>
            <a:pPr marL="342900" indent="-342900">
              <a:buClr>
                <a:schemeClr val="accent1"/>
              </a:buClr>
              <a:buFont typeface="Wingdings" panose="05000000000000000000" pitchFamily="2" charset="2"/>
              <a:buChar char="q"/>
            </a:pPr>
            <a:r>
              <a:rPr lang="en-US" sz="2800" dirty="0"/>
              <a:t>Select appropriate examples to model</a:t>
            </a:r>
          </a:p>
          <a:p>
            <a:endParaRPr lang="en-US" dirty="0"/>
          </a:p>
        </p:txBody>
      </p:sp>
      <p:pic>
        <p:nvPicPr>
          <p:cNvPr id="2" name="Picture 1" descr="image of the word LIP spelled out in tiles">
            <a:extLst>
              <a:ext uri="{FF2B5EF4-FFF2-40B4-BE49-F238E27FC236}">
                <a16:creationId xmlns:a16="http://schemas.microsoft.com/office/drawing/2014/main" id="{F792037B-E9D8-4CE1-A896-F59DE237F46C}"/>
              </a:ext>
            </a:extLst>
          </p:cNvPr>
          <p:cNvPicPr>
            <a:picLocks noChangeAspect="1"/>
          </p:cNvPicPr>
          <p:nvPr/>
        </p:nvPicPr>
        <p:blipFill>
          <a:blip r:embed="rId3"/>
          <a:stretch>
            <a:fillRect/>
          </a:stretch>
        </p:blipFill>
        <p:spPr>
          <a:xfrm>
            <a:off x="265381" y="1370074"/>
            <a:ext cx="6348970" cy="2256663"/>
          </a:xfrm>
          <a:prstGeom prst="rect">
            <a:avLst/>
          </a:prstGeom>
        </p:spPr>
      </p:pic>
      <p:sp>
        <p:nvSpPr>
          <p:cNvPr id="3" name="Title 2" hidden="1">
            <a:extLst>
              <a:ext uri="{FF2B5EF4-FFF2-40B4-BE49-F238E27FC236}">
                <a16:creationId xmlns:a16="http://schemas.microsoft.com/office/drawing/2014/main" id="{615F2303-9158-4D40-B2CE-270A7C10C2A6}"/>
              </a:ext>
            </a:extLst>
          </p:cNvPr>
          <p:cNvSpPr>
            <a:spLocks noGrp="1"/>
          </p:cNvSpPr>
          <p:nvPr>
            <p:ph type="title"/>
          </p:nvPr>
        </p:nvSpPr>
        <p:spPr/>
        <p:txBody>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Select appropriate examples to model</a:t>
            </a:r>
            <a:endParaRPr lang="en-US" sz="2800" dirty="0">
              <a:effectLst/>
            </a:endParaRPr>
          </a:p>
          <a:p>
            <a:endParaRPr lang="en-US" dirty="0"/>
          </a:p>
        </p:txBody>
      </p:sp>
    </p:spTree>
    <p:extLst>
      <p:ext uri="{BB962C8B-B14F-4D97-AF65-F5344CB8AC3E}">
        <p14:creationId xmlns:p14="http://schemas.microsoft.com/office/powerpoint/2010/main" val="1356087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imple Red Checkmark by thatsmybo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
        <p:nvSpPr>
          <p:cNvPr id="4" name="TextBox 3"/>
          <p:cNvSpPr txBox="1"/>
          <p:nvPr/>
        </p:nvSpPr>
        <p:spPr>
          <a:xfrm>
            <a:off x="493913" y="2008996"/>
            <a:ext cx="5449619"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I’ll circle the parts at the beginning and end of this word. I’ll read the parts, then I’ll read the 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 name="Content Placeholder 2"/>
          <p:cNvSpPr>
            <a:spLocks noGrp="1"/>
          </p:cNvSpPr>
          <p:nvPr>
            <p:ph idx="1"/>
          </p:nvPr>
        </p:nvSpPr>
        <p:spPr>
          <a:xfrm>
            <a:off x="100013" y="359302"/>
            <a:ext cx="8686800" cy="974617"/>
          </a:xfrm>
        </p:spPr>
        <p:txBody>
          <a:bodyPr>
            <a:normAutofit/>
          </a:bodyPr>
          <a:lstStyle/>
          <a:p>
            <a:pPr marL="342900" indent="-342900">
              <a:buClr>
                <a:schemeClr val="accent1"/>
              </a:buClr>
              <a:buFont typeface="Wingdings" panose="05000000000000000000" pitchFamily="2" charset="2"/>
              <a:buChar char="q"/>
            </a:pPr>
            <a:r>
              <a:rPr lang="en-US" sz="2800" dirty="0"/>
              <a:t>Select appropriate examples to model</a:t>
            </a:r>
          </a:p>
          <a:p>
            <a:endParaRPr lang="en-US" dirty="0"/>
          </a:p>
        </p:txBody>
      </p:sp>
      <p:pic>
        <p:nvPicPr>
          <p:cNvPr id="3" name="Picture 2" descr="Image of the word reconstruction - with circlers around &quot;re&quot; , around &quot;con&quot; and around &quot;tion&quot;">
            <a:extLst>
              <a:ext uri="{FF2B5EF4-FFF2-40B4-BE49-F238E27FC236}">
                <a16:creationId xmlns:a16="http://schemas.microsoft.com/office/drawing/2014/main" id="{A0D876E4-BFED-48C0-97B3-AF5CC1CEC44F}"/>
              </a:ext>
            </a:extLst>
          </p:cNvPr>
          <p:cNvPicPr>
            <a:picLocks noChangeAspect="1"/>
          </p:cNvPicPr>
          <p:nvPr/>
        </p:nvPicPr>
        <p:blipFill>
          <a:blip r:embed="rId3"/>
          <a:stretch>
            <a:fillRect/>
          </a:stretch>
        </p:blipFill>
        <p:spPr>
          <a:xfrm>
            <a:off x="602170" y="3854958"/>
            <a:ext cx="6638567" cy="1485138"/>
          </a:xfrm>
          <a:prstGeom prst="rect">
            <a:avLst/>
          </a:prstGeom>
        </p:spPr>
      </p:pic>
      <p:sp>
        <p:nvSpPr>
          <p:cNvPr id="2" name="Title 1" hidden="1">
            <a:extLst>
              <a:ext uri="{FF2B5EF4-FFF2-40B4-BE49-F238E27FC236}">
                <a16:creationId xmlns:a16="http://schemas.microsoft.com/office/drawing/2014/main" id="{A1B60D22-7FC4-4319-AC20-103E3358CC94}"/>
              </a:ext>
            </a:extLst>
          </p:cNvPr>
          <p:cNvSpPr>
            <a:spLocks noGrp="1"/>
          </p:cNvSpPr>
          <p:nvPr>
            <p:ph type="title"/>
          </p:nvPr>
        </p:nvSpPr>
        <p:spPr/>
        <p:txBody>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Select appropriate examples to model</a:t>
            </a:r>
            <a:endParaRPr lang="en-US" sz="2800" dirty="0">
              <a:effectLst/>
            </a:endParaRPr>
          </a:p>
          <a:p>
            <a:endParaRPr lang="en-US" dirty="0"/>
          </a:p>
        </p:txBody>
      </p:sp>
    </p:spTree>
    <p:extLst>
      <p:ext uri="{BB962C8B-B14F-4D97-AF65-F5344CB8AC3E}">
        <p14:creationId xmlns:p14="http://schemas.microsoft.com/office/powerpoint/2010/main" val="1693915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100013" y="359302"/>
            <a:ext cx="8686800" cy="974617"/>
          </a:xfrm>
        </p:spPr>
        <p:txBody>
          <a:bodyPr>
            <a:normAutofit/>
          </a:bodyPr>
          <a:lstStyle/>
          <a:p>
            <a:pPr marL="342900" indent="-342900">
              <a:buClr>
                <a:schemeClr val="accent1"/>
              </a:buClr>
              <a:buFont typeface="Wingdings" panose="05000000000000000000" pitchFamily="2" charset="2"/>
              <a:buChar char="q"/>
            </a:pPr>
            <a:r>
              <a:rPr lang="en-US" sz="2800" dirty="0"/>
              <a:t>Select appropriate examples to model</a:t>
            </a:r>
          </a:p>
          <a:p>
            <a:endParaRPr lang="en-US" dirty="0"/>
          </a:p>
        </p:txBody>
      </p:sp>
      <p:sp>
        <p:nvSpPr>
          <p:cNvPr id="9" name="TextBox 8"/>
          <p:cNvSpPr txBox="1"/>
          <p:nvPr/>
        </p:nvSpPr>
        <p:spPr>
          <a:xfrm>
            <a:off x="493913" y="2008996"/>
            <a:ext cx="5449619"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I’ll circle the parts at the beginning and end of this word. I’ll read the parts, then I’ll read the 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 name="TextBox 10"/>
          <p:cNvSpPr txBox="1"/>
          <p:nvPr/>
        </p:nvSpPr>
        <p:spPr>
          <a:xfrm>
            <a:off x="71437" y="264472"/>
            <a:ext cx="971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C95331"/>
                </a:solidFill>
                <a:effectLst/>
                <a:uLnTx/>
                <a:uFillTx/>
                <a:latin typeface="Verdana"/>
                <a:ea typeface="+mn-ea"/>
                <a:cs typeface="+mn-cs"/>
              </a:rPr>
              <a:t>X</a:t>
            </a:r>
          </a:p>
        </p:txBody>
      </p:sp>
      <p:pic>
        <p:nvPicPr>
          <p:cNvPr id="3" name="Picture 2" descr="Image of the word &quot;revelation&quot; a circle around &quot;re&quot; and a circle around &quot;tion&quot;">
            <a:extLst>
              <a:ext uri="{FF2B5EF4-FFF2-40B4-BE49-F238E27FC236}">
                <a16:creationId xmlns:a16="http://schemas.microsoft.com/office/drawing/2014/main" id="{5860A2ED-D5D7-468F-ABA4-0BDE3F3B0C5E}"/>
              </a:ext>
            </a:extLst>
          </p:cNvPr>
          <p:cNvPicPr>
            <a:picLocks noChangeAspect="1"/>
          </p:cNvPicPr>
          <p:nvPr/>
        </p:nvPicPr>
        <p:blipFill>
          <a:blip r:embed="rId2"/>
          <a:stretch>
            <a:fillRect/>
          </a:stretch>
        </p:blipFill>
        <p:spPr>
          <a:xfrm>
            <a:off x="1202626" y="3840098"/>
            <a:ext cx="4713137" cy="1524381"/>
          </a:xfrm>
          <a:prstGeom prst="rect">
            <a:avLst/>
          </a:prstGeom>
        </p:spPr>
      </p:pic>
      <p:sp>
        <p:nvSpPr>
          <p:cNvPr id="2" name="Title 1" hidden="1">
            <a:extLst>
              <a:ext uri="{FF2B5EF4-FFF2-40B4-BE49-F238E27FC236}">
                <a16:creationId xmlns:a16="http://schemas.microsoft.com/office/drawing/2014/main" id="{A50390CD-B6E0-4298-A8B6-22C2BC9DCBC9}"/>
              </a:ext>
            </a:extLst>
          </p:cNvPr>
          <p:cNvSpPr>
            <a:spLocks noGrp="1"/>
          </p:cNvSpPr>
          <p:nvPr>
            <p:ph type="title"/>
          </p:nvPr>
        </p:nvSpPr>
        <p:spPr/>
        <p:txBody>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Select appropriate examples to model</a:t>
            </a:r>
            <a:endParaRPr lang="en-US" sz="2800" dirty="0">
              <a:effectLst/>
            </a:endParaRPr>
          </a:p>
          <a:p>
            <a:endParaRPr lang="en-US" dirty="0"/>
          </a:p>
        </p:txBody>
      </p:sp>
    </p:spTree>
    <p:extLst>
      <p:ext uri="{BB962C8B-B14F-4D97-AF65-F5344CB8AC3E}">
        <p14:creationId xmlns:p14="http://schemas.microsoft.com/office/powerpoint/2010/main" val="41573088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t>Focus on a singular objective</a:t>
            </a:r>
          </a:p>
          <a:p>
            <a:pPr marL="342900" indent="-342900">
              <a:buClr>
                <a:schemeClr val="accent1"/>
              </a:buClr>
              <a:buFont typeface="Wingdings" panose="05000000000000000000" pitchFamily="2" charset="2"/>
              <a:buChar char="q"/>
            </a:pPr>
            <a:r>
              <a:rPr lang="en-US" dirty="0"/>
              <a:t>Explain with clear, concise, consistent language</a:t>
            </a:r>
          </a:p>
          <a:p>
            <a:pPr marL="342900" indent="-342900">
              <a:buClr>
                <a:schemeClr val="accent1"/>
              </a:buClr>
              <a:buFont typeface="Wingdings" panose="05000000000000000000" pitchFamily="2" charset="2"/>
              <a:buChar char="q"/>
            </a:pPr>
            <a:r>
              <a:rPr lang="en-US" dirty="0"/>
              <a:t>Model/demonstrate the skill/strategy </a:t>
            </a:r>
          </a:p>
          <a:p>
            <a:pPr>
              <a:buClr>
                <a:schemeClr val="accent1"/>
              </a:buClr>
            </a:pPr>
            <a:r>
              <a:rPr lang="en-US" dirty="0"/>
              <a:t>   (show the thinking)</a:t>
            </a:r>
          </a:p>
          <a:p>
            <a:pPr marL="342900" indent="-342900">
              <a:buClr>
                <a:schemeClr val="accent1"/>
              </a:buClr>
              <a:buFont typeface="Wingdings" panose="05000000000000000000" pitchFamily="2" charset="2"/>
              <a:buChar char="q"/>
            </a:pPr>
            <a:r>
              <a:rPr lang="en-US" dirty="0"/>
              <a:t>Select appropriate examples to model</a:t>
            </a:r>
          </a:p>
          <a:p>
            <a:pPr marL="342900" indent="-342900">
              <a:buClr>
                <a:schemeClr val="accent1"/>
              </a:buClr>
              <a:buFont typeface="Wingdings" panose="05000000000000000000" pitchFamily="2" charset="2"/>
              <a:buChar char="q"/>
            </a:pPr>
            <a:r>
              <a:rPr lang="en-US" dirty="0"/>
              <a:t>Model additional examples </a:t>
            </a:r>
            <a:br>
              <a:rPr lang="en-US" dirty="0"/>
            </a:br>
            <a:r>
              <a:rPr lang="en-US" dirty="0"/>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2781057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solidFill>
                  <a:schemeClr val="bg1">
                    <a:lumMod val="65000"/>
                  </a:schemeClr>
                </a:solidFill>
              </a:rPr>
              <a:t>Focus on a singular objective</a:t>
            </a:r>
          </a:p>
          <a:p>
            <a:pPr marL="342900" indent="-342900">
              <a:buClr>
                <a:schemeClr val="accent1"/>
              </a:buClr>
              <a:buFont typeface="Wingdings" panose="05000000000000000000" pitchFamily="2" charset="2"/>
              <a:buChar char="q"/>
            </a:pPr>
            <a:r>
              <a:rPr lang="en-US" dirty="0">
                <a:solidFill>
                  <a:schemeClr val="bg1">
                    <a:lumMod val="65000"/>
                  </a:schemeClr>
                </a:solidFill>
              </a:rPr>
              <a:t>Explain with clear, concise, consistent language</a:t>
            </a:r>
          </a:p>
          <a:p>
            <a:pPr marL="342900" indent="-342900">
              <a:buClr>
                <a:schemeClr val="accent1"/>
              </a:buClr>
              <a:buFont typeface="Wingdings" panose="05000000000000000000" pitchFamily="2" charset="2"/>
              <a:buChar char="q"/>
            </a:pPr>
            <a:r>
              <a:rPr lang="en-US" dirty="0">
                <a:solidFill>
                  <a:schemeClr val="bg1">
                    <a:lumMod val="65000"/>
                  </a:schemeClr>
                </a:solidFill>
              </a:rPr>
              <a:t>Model/demonstrate the skill/strategy </a:t>
            </a:r>
          </a:p>
          <a:p>
            <a:pPr>
              <a:buClr>
                <a:schemeClr val="accent1"/>
              </a:buClr>
            </a:pPr>
            <a:r>
              <a:rPr lang="en-US"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dirty="0"/>
              <a:t>Model additional examples </a:t>
            </a:r>
            <a:br>
              <a:rPr lang="en-US" dirty="0"/>
            </a:br>
            <a:r>
              <a:rPr lang="en-US" dirty="0"/>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470959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2"/>
            <a:ext cx="8686800" cy="974617"/>
          </a:xfrm>
        </p:spPr>
        <p:txBody>
          <a:bodyPr>
            <a:normAutofit lnSpcReduction="10000"/>
          </a:bodyPr>
          <a:lstStyle/>
          <a:p>
            <a:pPr marL="342900" indent="-342900">
              <a:buClr>
                <a:schemeClr val="accent1"/>
              </a:buClr>
              <a:buFont typeface="Wingdings" panose="05000000000000000000" pitchFamily="2" charset="2"/>
              <a:buChar char="q"/>
            </a:pPr>
            <a:r>
              <a:rPr lang="en-US" sz="2800" dirty="0"/>
              <a:t>Model additional examples </a:t>
            </a:r>
            <a:br>
              <a:rPr lang="en-US" sz="2800" dirty="0"/>
            </a:br>
            <a:r>
              <a:rPr lang="en-US" sz="2800" dirty="0"/>
              <a:t>(use multiple models)</a:t>
            </a:r>
          </a:p>
          <a:p>
            <a:endParaRPr lang="en-US" dirty="0"/>
          </a:p>
        </p:txBody>
      </p:sp>
      <p:sp>
        <p:nvSpPr>
          <p:cNvPr id="6" name="TextBox 5"/>
          <p:cNvSpPr txBox="1"/>
          <p:nvPr/>
        </p:nvSpPr>
        <p:spPr>
          <a:xfrm>
            <a:off x="200027" y="1876533"/>
            <a:ext cx="5449619"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We just learned that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makes the long a sound.  Now, I’ll show you how to read words with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First I’ll say the sound, then I’ll say the 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TextBox 7"/>
          <p:cNvSpPr txBox="1"/>
          <p:nvPr/>
        </p:nvSpPr>
        <p:spPr>
          <a:xfrm>
            <a:off x="1318606" y="4009406"/>
            <a:ext cx="321245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19DA4"/>
                </a:solidFill>
                <a:effectLst/>
                <a:uLnTx/>
                <a:uFillTx/>
                <a:latin typeface="Verdana"/>
                <a:ea typeface="+mn-ea"/>
                <a:cs typeface="+mn-cs"/>
              </a:rPr>
              <a:t>c</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a</a:t>
            </a:r>
            <a:r>
              <a:rPr kumimoji="0" lang="en-US" sz="6000" b="0" i="0" u="none" strike="noStrike" kern="1200" cap="none" spc="0" normalizeH="0" baseline="0" noProof="0" dirty="0">
                <a:ln>
                  <a:noFill/>
                </a:ln>
                <a:solidFill>
                  <a:srgbClr val="119DA4"/>
                </a:solidFill>
                <a:effectLst/>
                <a:uLnTx/>
                <a:uFillTx/>
                <a:latin typeface="Verdana"/>
                <a:ea typeface="+mn-ea"/>
                <a:cs typeface="+mn-cs"/>
              </a:rPr>
              <a:t>k</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p:txBody>
      </p:sp>
      <p:sp>
        <p:nvSpPr>
          <p:cNvPr id="2" name="Title 1" hidden="1">
            <a:extLst>
              <a:ext uri="{FF2B5EF4-FFF2-40B4-BE49-F238E27FC236}">
                <a16:creationId xmlns:a16="http://schemas.microsoft.com/office/drawing/2014/main" id="{262B59FA-C15D-4D69-9D98-0679413A3B56}"/>
              </a:ext>
            </a:extLst>
          </p:cNvPr>
          <p:cNvSpPr>
            <a:spLocks noGrp="1"/>
          </p:cNvSpPr>
          <p:nvPr>
            <p:ph type="title"/>
          </p:nvPr>
        </p:nvSpPr>
        <p:spPr/>
        <p:txBody>
          <a:bodyPr>
            <a:normAutofit fontScale="90000"/>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Model additional examples </a:t>
            </a:r>
            <a:b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br>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(use multiple models)</a:t>
            </a:r>
            <a:endParaRPr lang="en-US" sz="2800" dirty="0">
              <a:effectLst/>
            </a:endParaRPr>
          </a:p>
          <a:p>
            <a:endParaRPr lang="en-US" dirty="0"/>
          </a:p>
        </p:txBody>
      </p:sp>
    </p:spTree>
    <p:extLst>
      <p:ext uri="{BB962C8B-B14F-4D97-AF65-F5344CB8AC3E}">
        <p14:creationId xmlns:p14="http://schemas.microsoft.com/office/powerpoint/2010/main" val="3184261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2"/>
            <a:ext cx="8686800" cy="974617"/>
          </a:xfrm>
        </p:spPr>
        <p:txBody>
          <a:bodyPr>
            <a:normAutofit lnSpcReduction="10000"/>
          </a:bodyPr>
          <a:lstStyle/>
          <a:p>
            <a:pPr marL="342900" indent="-342900">
              <a:buClr>
                <a:schemeClr val="accent1"/>
              </a:buClr>
              <a:buFont typeface="Wingdings" panose="05000000000000000000" pitchFamily="2" charset="2"/>
              <a:buChar char="q"/>
            </a:pPr>
            <a:r>
              <a:rPr lang="en-US" sz="2800" dirty="0"/>
              <a:t>Model additional examples </a:t>
            </a:r>
            <a:br>
              <a:rPr lang="en-US" sz="2800" dirty="0"/>
            </a:br>
            <a:r>
              <a:rPr lang="en-US" sz="2800" dirty="0"/>
              <a:t>(use multiple models)</a:t>
            </a:r>
          </a:p>
          <a:p>
            <a:endParaRPr lang="en-US" dirty="0"/>
          </a:p>
        </p:txBody>
      </p:sp>
      <p:sp>
        <p:nvSpPr>
          <p:cNvPr id="6" name="TextBox 5"/>
          <p:cNvSpPr txBox="1"/>
          <p:nvPr/>
        </p:nvSpPr>
        <p:spPr>
          <a:xfrm>
            <a:off x="200027" y="1876533"/>
            <a:ext cx="54496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Now, its your turn to read some words with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a:t>
            </a: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TextBox 7"/>
          <p:cNvSpPr txBox="1"/>
          <p:nvPr/>
        </p:nvSpPr>
        <p:spPr>
          <a:xfrm>
            <a:off x="1318606" y="4009406"/>
            <a:ext cx="321245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19DA4"/>
                </a:solidFill>
                <a:effectLst/>
                <a:uLnTx/>
                <a:uFillTx/>
                <a:latin typeface="Verdana"/>
                <a:ea typeface="+mn-ea"/>
                <a:cs typeface="+mn-cs"/>
              </a:rPr>
              <a:t>t</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a</a:t>
            </a:r>
            <a:r>
              <a:rPr kumimoji="0" lang="en-US" sz="6000" b="0" i="0" u="none" strike="noStrike" kern="1200" cap="none" spc="0" normalizeH="0" baseline="0" noProof="0" dirty="0">
                <a:ln>
                  <a:noFill/>
                </a:ln>
                <a:solidFill>
                  <a:srgbClr val="119DA4"/>
                </a:solidFill>
                <a:effectLst/>
                <a:uLnTx/>
                <a:uFillTx/>
                <a:latin typeface="Verdana"/>
                <a:ea typeface="+mn-ea"/>
                <a:cs typeface="+mn-cs"/>
              </a:rPr>
              <a:t>p</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p:txBody>
      </p:sp>
      <p:sp>
        <p:nvSpPr>
          <p:cNvPr id="7" name="TextBox 6"/>
          <p:cNvSpPr txBox="1"/>
          <p:nvPr/>
        </p:nvSpPr>
        <p:spPr>
          <a:xfrm>
            <a:off x="71437" y="264472"/>
            <a:ext cx="971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C95331"/>
                </a:solidFill>
                <a:effectLst/>
                <a:uLnTx/>
                <a:uFillTx/>
                <a:latin typeface="Verdana"/>
                <a:ea typeface="+mn-ea"/>
                <a:cs typeface="+mn-cs"/>
              </a:rPr>
              <a:t>X</a:t>
            </a:r>
          </a:p>
        </p:txBody>
      </p:sp>
      <p:sp>
        <p:nvSpPr>
          <p:cNvPr id="2" name="Title 1" hidden="1">
            <a:extLst>
              <a:ext uri="{FF2B5EF4-FFF2-40B4-BE49-F238E27FC236}">
                <a16:creationId xmlns:a16="http://schemas.microsoft.com/office/drawing/2014/main" id="{1A416F91-5DD3-4F10-B7C3-DFF80DD11894}"/>
              </a:ext>
            </a:extLst>
          </p:cNvPr>
          <p:cNvSpPr>
            <a:spLocks noGrp="1"/>
          </p:cNvSpPr>
          <p:nvPr>
            <p:ph type="title"/>
          </p:nvPr>
        </p:nvSpPr>
        <p:spPr/>
        <p:txBody>
          <a:bodyPr>
            <a:normAutofit fontScale="90000"/>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Model additional examples </a:t>
            </a:r>
            <a:b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br>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(use multiple models)</a:t>
            </a:r>
            <a:endParaRPr lang="en-US" sz="2800" dirty="0">
              <a:effectLst/>
            </a:endParaRPr>
          </a:p>
          <a:p>
            <a:endParaRPr lang="en-US" dirty="0"/>
          </a:p>
        </p:txBody>
      </p:sp>
    </p:spTree>
    <p:extLst>
      <p:ext uri="{BB962C8B-B14F-4D97-AF65-F5344CB8AC3E}">
        <p14:creationId xmlns:p14="http://schemas.microsoft.com/office/powerpoint/2010/main" val="1886273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Orientation</a:t>
            </a:r>
          </a:p>
        </p:txBody>
      </p:sp>
      <p:sp>
        <p:nvSpPr>
          <p:cNvPr id="4" name="Slide Number Placeholder 3"/>
          <p:cNvSpPr>
            <a:spLocks noGrp="1"/>
          </p:cNvSpPr>
          <p:nvPr>
            <p:ph type="sldNum" sz="quarter" idx="12"/>
          </p:nvPr>
        </p:nvSpPr>
        <p:spPr/>
        <p:txBody>
          <a:bodyPr/>
          <a:lstStyle/>
          <a:p>
            <a:fld id="{569CA132-ADD6-4B72-B5E1-B86F7979C603}" type="slidenum">
              <a:rPr lang="en-US" smtClean="0"/>
              <a:t>5</a:t>
            </a:fld>
            <a:endParaRPr lang="en-US"/>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6109" y="4060945"/>
            <a:ext cx="754264" cy="731520"/>
          </a:xfrm>
          <a:prstGeom prst="rect">
            <a:avLst/>
          </a:prstGeom>
        </p:spPr>
      </p:pic>
      <p:sp>
        <p:nvSpPr>
          <p:cNvPr id="13" name="Title 1"/>
          <p:cNvSpPr txBox="1">
            <a:spLocks/>
          </p:cNvSpPr>
          <p:nvPr/>
        </p:nvSpPr>
        <p:spPr>
          <a:xfrm>
            <a:off x="228600" y="228600"/>
            <a:ext cx="86868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chemeClr val="bg1"/>
                </a:solidFill>
                <a:latin typeface="+mj-lt"/>
                <a:ea typeface="+mj-ea"/>
                <a:cs typeface="+mj-cs"/>
              </a:defRPr>
            </a:lvl1pPr>
          </a:lstStyle>
          <a:p>
            <a:r>
              <a:rPr lang="en-US"/>
              <a:t>Module Orientation</a:t>
            </a:r>
            <a:endParaRPr lang="en-US" dirty="0"/>
          </a:p>
        </p:txBody>
      </p:sp>
      <p:pic>
        <p:nvPicPr>
          <p:cNvPr id="14" name="Picture 1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4583" y="2119423"/>
            <a:ext cx="710000" cy="731520"/>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p:nvPicPr>
        <p:blipFill>
          <a:blip r:embed="rId5">
            <a:clrChange>
              <a:clrFrom>
                <a:srgbClr val="000000"/>
              </a:clrFrom>
              <a:clrTo>
                <a:srgbClr val="000000">
                  <a:alpha val="0"/>
                </a:srgbClr>
              </a:clrTo>
            </a:clrChange>
          </a:blip>
          <a:stretch>
            <a:fillRect/>
          </a:stretch>
        </p:blipFill>
        <p:spPr>
          <a:xfrm>
            <a:off x="256915" y="1153705"/>
            <a:ext cx="765336" cy="731520"/>
          </a:xfrm>
          <a:prstGeom prst="rect">
            <a:avLst/>
          </a:prstGeom>
        </p:spPr>
      </p:pic>
      <p:pic>
        <p:nvPicPr>
          <p:cNvPr id="16" name="Picture 15">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95211" y="5036749"/>
            <a:ext cx="710000" cy="731520"/>
          </a:xfrm>
          <a:prstGeom prst="rect">
            <a:avLst/>
          </a:prstGeom>
        </p:spPr>
      </p:pic>
      <p:sp>
        <p:nvSpPr>
          <p:cNvPr id="18" name="Content Placeholder 2"/>
          <p:cNvSpPr txBox="1">
            <a:spLocks/>
          </p:cNvSpPr>
          <p:nvPr/>
        </p:nvSpPr>
        <p:spPr>
          <a:xfrm>
            <a:off x="1216615" y="960120"/>
            <a:ext cx="7900491" cy="4940679"/>
          </a:xfrm>
          <a:prstGeom prst="rect">
            <a:avLst/>
          </a:prstGeom>
          <a:ln>
            <a:noFill/>
          </a:ln>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Workbook Activities:</a:t>
            </a:r>
          </a:p>
          <a:p>
            <a:pPr marL="342900" indent="-342900">
              <a:buClr>
                <a:schemeClr val="bg1"/>
              </a:buClr>
              <a:buFont typeface="Arial" panose="020B0604020202020204" pitchFamily="34" charset="0"/>
              <a:buChar char="•"/>
            </a:pPr>
            <a:r>
              <a:rPr lang="en-US" b="1" dirty="0">
                <a:solidFill>
                  <a:srgbClr val="D25733"/>
                </a:solidFill>
              </a:rPr>
              <a:t>Reflect </a:t>
            </a:r>
            <a:r>
              <a:rPr lang="en-US" dirty="0"/>
              <a:t>on examples of effective and ineffective instructional delivery from curriculum samples and videos of classroom instruction</a:t>
            </a:r>
          </a:p>
          <a:p>
            <a:pPr marL="342900" indent="-342900">
              <a:buClr>
                <a:schemeClr val="bg1"/>
              </a:buClr>
              <a:buFont typeface="Arial" panose="020B0604020202020204" pitchFamily="34" charset="0"/>
              <a:buChar char="•"/>
            </a:pPr>
            <a:endParaRPr lang="en-US" sz="200" b="1" dirty="0"/>
          </a:p>
          <a:p>
            <a:pPr marL="342900" indent="-342900">
              <a:buClr>
                <a:schemeClr val="bg1"/>
              </a:buClr>
              <a:buFont typeface="Arial" panose="020B0604020202020204" pitchFamily="34" charset="0"/>
              <a:buChar char="•"/>
            </a:pPr>
            <a:endParaRPr lang="en-US" sz="200" b="1" dirty="0"/>
          </a:p>
          <a:p>
            <a:pPr marL="342900" indent="-342900">
              <a:buClr>
                <a:schemeClr val="bg1"/>
              </a:buClr>
              <a:buFont typeface="Arial" panose="020B0604020202020204" pitchFamily="34" charset="0"/>
              <a:buChar char="•"/>
            </a:pPr>
            <a:r>
              <a:rPr lang="en-US" b="1" dirty="0">
                <a:solidFill>
                  <a:srgbClr val="D25733"/>
                </a:solidFill>
              </a:rPr>
              <a:t>Analyze</a:t>
            </a:r>
            <a:r>
              <a:rPr lang="en-US" b="1" dirty="0"/>
              <a:t> </a:t>
            </a:r>
            <a:r>
              <a:rPr lang="en-US" dirty="0"/>
              <a:t>curriculum</a:t>
            </a:r>
            <a:r>
              <a:rPr lang="en-US" b="1" dirty="0"/>
              <a:t> </a:t>
            </a:r>
            <a:r>
              <a:rPr lang="en-US" b="1" dirty="0">
                <a:solidFill>
                  <a:srgbClr val="D25733"/>
                </a:solidFill>
              </a:rPr>
              <a:t>samples</a:t>
            </a:r>
            <a:r>
              <a:rPr lang="en-US" b="1" dirty="0"/>
              <a:t> </a:t>
            </a:r>
            <a:r>
              <a:rPr lang="en-US" dirty="0"/>
              <a:t>and</a:t>
            </a:r>
            <a:r>
              <a:rPr lang="en-US" b="1" dirty="0"/>
              <a:t> </a:t>
            </a:r>
            <a:r>
              <a:rPr lang="en-US" dirty="0"/>
              <a:t>case study </a:t>
            </a:r>
            <a:r>
              <a:rPr lang="en-US" b="1" dirty="0">
                <a:solidFill>
                  <a:srgbClr val="D25733"/>
                </a:solidFill>
              </a:rPr>
              <a:t>videos</a:t>
            </a:r>
            <a:r>
              <a:rPr lang="en-US" dirty="0">
                <a:solidFill>
                  <a:srgbClr val="D25733"/>
                </a:solidFill>
              </a:rPr>
              <a:t> </a:t>
            </a:r>
            <a:r>
              <a:rPr lang="en-US" dirty="0"/>
              <a:t>of real classroom instruction</a:t>
            </a:r>
          </a:p>
          <a:p>
            <a:pPr marL="342900" indent="-342900">
              <a:buClr>
                <a:schemeClr val="bg1"/>
              </a:buClr>
              <a:buFont typeface="Arial" panose="020B0604020202020204" pitchFamily="34" charset="0"/>
              <a:buChar char="•"/>
            </a:pPr>
            <a:endParaRPr lang="en-US" sz="300" dirty="0"/>
          </a:p>
          <a:p>
            <a:r>
              <a:rPr lang="en-US" b="1" dirty="0"/>
              <a:t>Online Activities:</a:t>
            </a:r>
          </a:p>
          <a:p>
            <a:pPr marL="342900" indent="-342900">
              <a:buClr>
                <a:schemeClr val="bg1"/>
              </a:buClr>
              <a:buFont typeface="Arial" panose="020B0604020202020204" pitchFamily="34" charset="0"/>
              <a:buChar char="•"/>
            </a:pPr>
            <a:r>
              <a:rPr lang="en-US" dirty="0"/>
              <a:t>Take a quick </a:t>
            </a:r>
            <a:r>
              <a:rPr lang="en-US" b="1" dirty="0">
                <a:solidFill>
                  <a:srgbClr val="D25733"/>
                </a:solidFill>
              </a:rPr>
              <a:t>quiz</a:t>
            </a:r>
            <a:r>
              <a:rPr lang="en-US" dirty="0">
                <a:solidFill>
                  <a:srgbClr val="D25733"/>
                </a:solidFill>
              </a:rPr>
              <a:t> </a:t>
            </a:r>
          </a:p>
          <a:p>
            <a:pPr marL="342900" indent="-342900">
              <a:buClr>
                <a:schemeClr val="bg1"/>
              </a:buClr>
              <a:buFont typeface="Arial" panose="020B0604020202020204" pitchFamily="34" charset="0"/>
              <a:buChar char="•"/>
            </a:pPr>
            <a:endParaRPr lang="en-US" sz="200" dirty="0"/>
          </a:p>
          <a:p>
            <a:pPr marL="342900" indent="-342900">
              <a:buClr>
                <a:schemeClr val="bg1"/>
              </a:buClr>
              <a:buFont typeface="Arial" panose="020B0604020202020204" pitchFamily="34" charset="0"/>
              <a:buChar char="•"/>
            </a:pPr>
            <a:endParaRPr lang="en-US" sz="200" dirty="0"/>
          </a:p>
          <a:p>
            <a:pPr marL="342900" indent="-342900">
              <a:buClr>
                <a:schemeClr val="bg1"/>
              </a:buClr>
              <a:buFont typeface="Arial" panose="020B0604020202020204" pitchFamily="34" charset="0"/>
              <a:buChar char="•"/>
            </a:pPr>
            <a:endParaRPr lang="en-US" sz="200" dirty="0"/>
          </a:p>
          <a:p>
            <a:pPr marL="342900" indent="-342900">
              <a:buClr>
                <a:schemeClr val="bg1"/>
              </a:buClr>
              <a:buFont typeface="Arial" panose="020B0604020202020204" pitchFamily="34" charset="0"/>
              <a:buChar char="•"/>
            </a:pPr>
            <a:r>
              <a:rPr lang="en-US" dirty="0"/>
              <a:t>Participate in a </a:t>
            </a:r>
            <a:r>
              <a:rPr lang="en-US" b="1" dirty="0">
                <a:solidFill>
                  <a:srgbClr val="D25733"/>
                </a:solidFill>
              </a:rPr>
              <a:t>discussion board </a:t>
            </a:r>
            <a:r>
              <a:rPr lang="en-US" dirty="0"/>
              <a:t>on the article </a:t>
            </a:r>
            <a:r>
              <a:rPr lang="en-US" i="1" dirty="0"/>
              <a:t>“Beginning reading instruction for students at risk for reading disabilities: What, how, and when”</a:t>
            </a:r>
          </a:p>
          <a:p>
            <a:pPr marL="342900" indent="-342900">
              <a:buClr>
                <a:schemeClr val="bg1"/>
              </a:buClr>
              <a:buFont typeface="Arial" panose="020B0604020202020204" pitchFamily="34" charset="0"/>
              <a:buChar char="•"/>
            </a:pPr>
            <a:endParaRPr lang="en-US" sz="200" dirty="0"/>
          </a:p>
          <a:p>
            <a:pPr marL="342900" indent="-342900">
              <a:buClr>
                <a:schemeClr val="bg1"/>
              </a:buClr>
              <a:buFont typeface="Arial" panose="020B0604020202020204" pitchFamily="34" charset="0"/>
              <a:buChar char="•"/>
            </a:pPr>
            <a:endParaRPr lang="en-US" sz="200" dirty="0"/>
          </a:p>
          <a:p>
            <a:pPr marL="342900" indent="-342900">
              <a:buClr>
                <a:schemeClr val="bg1"/>
              </a:buClr>
              <a:buFont typeface="Arial" panose="020B0604020202020204" pitchFamily="34" charset="0"/>
              <a:buChar char="•"/>
            </a:pPr>
            <a:endParaRPr lang="en-US" sz="200" dirty="0"/>
          </a:p>
          <a:p>
            <a:pPr marL="342900" indent="-342900">
              <a:buClr>
                <a:schemeClr val="bg1"/>
              </a:buClr>
              <a:buFont typeface="Arial" panose="020B0604020202020204" pitchFamily="34" charset="0"/>
              <a:buChar char="•"/>
            </a:pPr>
            <a:r>
              <a:rPr lang="en-US" dirty="0"/>
              <a:t>Submit a </a:t>
            </a:r>
            <a:r>
              <a:rPr lang="en-US" b="1" dirty="0">
                <a:solidFill>
                  <a:srgbClr val="D25733"/>
                </a:solidFill>
              </a:rPr>
              <a:t>journal entry </a:t>
            </a:r>
            <a:r>
              <a:rPr lang="en-US" dirty="0"/>
              <a:t>discussing your thoughts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079" y="2970249"/>
            <a:ext cx="914324" cy="920420"/>
          </a:xfrm>
          <a:prstGeom prst="rect">
            <a:avLst/>
          </a:prstGeom>
        </p:spPr>
      </p:pic>
    </p:spTree>
    <p:extLst>
      <p:ext uri="{BB962C8B-B14F-4D97-AF65-F5344CB8AC3E}">
        <p14:creationId xmlns:p14="http://schemas.microsoft.com/office/powerpoint/2010/main" val="1392047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2"/>
            <a:ext cx="8686800" cy="974617"/>
          </a:xfrm>
        </p:spPr>
        <p:txBody>
          <a:bodyPr>
            <a:normAutofit lnSpcReduction="10000"/>
          </a:bodyPr>
          <a:lstStyle/>
          <a:p>
            <a:pPr marL="342900" indent="-342900">
              <a:buClr>
                <a:schemeClr val="accent1"/>
              </a:buClr>
              <a:buFont typeface="Wingdings" panose="05000000000000000000" pitchFamily="2" charset="2"/>
              <a:buChar char="q"/>
            </a:pPr>
            <a:r>
              <a:rPr lang="en-US" sz="2800" dirty="0"/>
              <a:t>Model additional examples </a:t>
            </a:r>
            <a:br>
              <a:rPr lang="en-US" sz="2800" dirty="0"/>
            </a:br>
            <a:r>
              <a:rPr lang="en-US" sz="2800" dirty="0"/>
              <a:t>(use multiple models)</a:t>
            </a:r>
          </a:p>
          <a:p>
            <a:endParaRPr lang="en-US" dirty="0"/>
          </a:p>
        </p:txBody>
      </p:sp>
      <p:sp>
        <p:nvSpPr>
          <p:cNvPr id="6" name="TextBox 5"/>
          <p:cNvSpPr txBox="1"/>
          <p:nvPr/>
        </p:nvSpPr>
        <p:spPr>
          <a:xfrm>
            <a:off x="200027" y="1876533"/>
            <a:ext cx="5449619"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We just learned that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makes the long a sound.  Now, I’ll show you how to read words with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First I’ll say the sound, then I’ll say the 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TextBox 7"/>
          <p:cNvSpPr txBox="1"/>
          <p:nvPr/>
        </p:nvSpPr>
        <p:spPr>
          <a:xfrm>
            <a:off x="1318606" y="4009406"/>
            <a:ext cx="321245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19DA4"/>
                </a:solidFill>
                <a:effectLst/>
                <a:uLnTx/>
                <a:uFillTx/>
                <a:latin typeface="Verdana"/>
                <a:ea typeface="+mn-ea"/>
                <a:cs typeface="+mn-cs"/>
              </a:rPr>
              <a:t>c</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a</a:t>
            </a:r>
            <a:r>
              <a:rPr kumimoji="0" lang="en-US" sz="6000" b="0" i="0" u="none" strike="noStrike" kern="1200" cap="none" spc="0" normalizeH="0" baseline="0" noProof="0" dirty="0">
                <a:ln>
                  <a:noFill/>
                </a:ln>
                <a:solidFill>
                  <a:srgbClr val="119DA4"/>
                </a:solidFill>
                <a:effectLst/>
                <a:uLnTx/>
                <a:uFillTx/>
                <a:latin typeface="Verdana"/>
                <a:ea typeface="+mn-ea"/>
                <a:cs typeface="+mn-cs"/>
              </a:rPr>
              <a:t>k</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p:txBody>
      </p:sp>
      <p:sp>
        <p:nvSpPr>
          <p:cNvPr id="2" name="Title 1" hidden="1">
            <a:extLst>
              <a:ext uri="{FF2B5EF4-FFF2-40B4-BE49-F238E27FC236}">
                <a16:creationId xmlns:a16="http://schemas.microsoft.com/office/drawing/2014/main" id="{F6F4AB59-4F92-4A70-B1E0-E7ADA345363E}"/>
              </a:ext>
            </a:extLst>
          </p:cNvPr>
          <p:cNvSpPr>
            <a:spLocks noGrp="1"/>
          </p:cNvSpPr>
          <p:nvPr>
            <p:ph type="title"/>
          </p:nvPr>
        </p:nvSpPr>
        <p:spPr/>
        <p:txBody>
          <a:bodyPr>
            <a:normAutofit fontScale="90000"/>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Model additional examples </a:t>
            </a:r>
            <a:b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br>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(use multiple models)</a:t>
            </a:r>
            <a:endParaRPr lang="en-US" sz="2800" dirty="0">
              <a:effectLst/>
            </a:endParaRPr>
          </a:p>
          <a:p>
            <a:endParaRPr lang="en-US" dirty="0"/>
          </a:p>
        </p:txBody>
      </p:sp>
    </p:spTree>
    <p:extLst>
      <p:ext uri="{BB962C8B-B14F-4D97-AF65-F5344CB8AC3E}">
        <p14:creationId xmlns:p14="http://schemas.microsoft.com/office/powerpoint/2010/main" val="10060992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2"/>
            <a:ext cx="8686800" cy="974617"/>
          </a:xfrm>
        </p:spPr>
        <p:txBody>
          <a:bodyPr>
            <a:normAutofit lnSpcReduction="10000"/>
          </a:bodyPr>
          <a:lstStyle/>
          <a:p>
            <a:pPr marL="342900" indent="-342900">
              <a:buClr>
                <a:schemeClr val="accent1"/>
              </a:buClr>
              <a:buFont typeface="Wingdings" panose="05000000000000000000" pitchFamily="2" charset="2"/>
              <a:buChar char="q"/>
            </a:pPr>
            <a:r>
              <a:rPr lang="en-US" sz="2800" dirty="0"/>
              <a:t>Model additional examples </a:t>
            </a:r>
            <a:br>
              <a:rPr lang="en-US" sz="2800" dirty="0"/>
            </a:br>
            <a:r>
              <a:rPr lang="en-US" sz="2800" dirty="0"/>
              <a:t>(use multiple models)</a:t>
            </a:r>
          </a:p>
          <a:p>
            <a:endParaRPr lang="en-US" dirty="0"/>
          </a:p>
        </p:txBody>
      </p:sp>
      <p:sp>
        <p:nvSpPr>
          <p:cNvPr id="6" name="TextBox 5"/>
          <p:cNvSpPr txBox="1"/>
          <p:nvPr/>
        </p:nvSpPr>
        <p:spPr>
          <a:xfrm>
            <a:off x="200027" y="1876533"/>
            <a:ext cx="5449619"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We just learned that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makes the long a sound.  Now, I’ll show you how to read words with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First I’ll say the sound, then I’ll say the 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TextBox 7"/>
          <p:cNvSpPr txBox="1"/>
          <p:nvPr/>
        </p:nvSpPr>
        <p:spPr>
          <a:xfrm>
            <a:off x="1318606" y="4009406"/>
            <a:ext cx="321245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19DA4"/>
                </a:solidFill>
                <a:effectLst/>
                <a:uLnTx/>
                <a:uFillTx/>
                <a:latin typeface="Verdana"/>
                <a:ea typeface="+mn-ea"/>
                <a:cs typeface="+mn-cs"/>
              </a:rPr>
              <a:t>t</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a</a:t>
            </a:r>
            <a:r>
              <a:rPr kumimoji="0" lang="en-US" sz="6000" b="0" i="0" u="none" strike="noStrike" kern="1200" cap="none" spc="0" normalizeH="0" baseline="0" noProof="0" dirty="0">
                <a:ln>
                  <a:noFill/>
                </a:ln>
                <a:solidFill>
                  <a:srgbClr val="119DA4"/>
                </a:solidFill>
                <a:effectLst/>
                <a:uLnTx/>
                <a:uFillTx/>
                <a:latin typeface="Verdana"/>
                <a:ea typeface="+mn-ea"/>
                <a:cs typeface="+mn-cs"/>
              </a:rPr>
              <a:t>p</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p:txBody>
      </p:sp>
      <p:sp>
        <p:nvSpPr>
          <p:cNvPr id="2" name="Title 1" hidden="1">
            <a:extLst>
              <a:ext uri="{FF2B5EF4-FFF2-40B4-BE49-F238E27FC236}">
                <a16:creationId xmlns:a16="http://schemas.microsoft.com/office/drawing/2014/main" id="{3A6625AC-A39E-47FA-8B0C-E35DB945C5C8}"/>
              </a:ext>
            </a:extLst>
          </p:cNvPr>
          <p:cNvSpPr>
            <a:spLocks noGrp="1"/>
          </p:cNvSpPr>
          <p:nvPr>
            <p:ph type="title"/>
          </p:nvPr>
        </p:nvSpPr>
        <p:spPr/>
        <p:txBody>
          <a:bodyPr>
            <a:normAutofit fontScale="90000"/>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Model additional examples </a:t>
            </a:r>
            <a:b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br>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(use multiple models)</a:t>
            </a:r>
            <a:endParaRPr lang="en-US" sz="2800" dirty="0">
              <a:effectLst/>
            </a:endParaRPr>
          </a:p>
          <a:p>
            <a:endParaRPr lang="en-US" dirty="0"/>
          </a:p>
        </p:txBody>
      </p:sp>
    </p:spTree>
    <p:extLst>
      <p:ext uri="{BB962C8B-B14F-4D97-AF65-F5344CB8AC3E}">
        <p14:creationId xmlns:p14="http://schemas.microsoft.com/office/powerpoint/2010/main" val="33254698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2"/>
            <a:ext cx="8686800" cy="974617"/>
          </a:xfrm>
        </p:spPr>
        <p:txBody>
          <a:bodyPr>
            <a:normAutofit lnSpcReduction="10000"/>
          </a:bodyPr>
          <a:lstStyle/>
          <a:p>
            <a:pPr marL="342900" indent="-342900">
              <a:buClr>
                <a:schemeClr val="accent1"/>
              </a:buClr>
              <a:buFont typeface="Wingdings" panose="05000000000000000000" pitchFamily="2" charset="2"/>
              <a:buChar char="q"/>
            </a:pPr>
            <a:r>
              <a:rPr lang="en-US" sz="2800" dirty="0"/>
              <a:t>Model additional examples </a:t>
            </a:r>
            <a:br>
              <a:rPr lang="en-US" sz="2800" dirty="0"/>
            </a:br>
            <a:r>
              <a:rPr lang="en-US" sz="2800" dirty="0"/>
              <a:t>(use multiple models)</a:t>
            </a:r>
          </a:p>
          <a:p>
            <a:endParaRPr lang="en-US" dirty="0"/>
          </a:p>
        </p:txBody>
      </p:sp>
      <p:sp>
        <p:nvSpPr>
          <p:cNvPr id="6" name="TextBox 5"/>
          <p:cNvSpPr txBox="1"/>
          <p:nvPr/>
        </p:nvSpPr>
        <p:spPr>
          <a:xfrm>
            <a:off x="200027" y="1876533"/>
            <a:ext cx="5449619"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We just learned that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makes the long a sound.  Now, I’ll show you how to read words with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First I’ll say the sound, then I’ll say the 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TextBox 7"/>
          <p:cNvSpPr txBox="1"/>
          <p:nvPr/>
        </p:nvSpPr>
        <p:spPr>
          <a:xfrm>
            <a:off x="1318606" y="4009406"/>
            <a:ext cx="321245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19DA4"/>
                </a:solidFill>
                <a:effectLst/>
                <a:uLnTx/>
                <a:uFillTx/>
                <a:latin typeface="Verdana"/>
                <a:ea typeface="+mn-ea"/>
                <a:cs typeface="+mn-cs"/>
              </a:rPr>
              <a:t>s</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a</a:t>
            </a:r>
            <a:r>
              <a:rPr kumimoji="0" lang="en-US" sz="6000" b="0" i="0" u="none" strike="noStrike" kern="1200" cap="none" spc="0" normalizeH="0" baseline="0" noProof="0" dirty="0">
                <a:ln>
                  <a:noFill/>
                </a:ln>
                <a:solidFill>
                  <a:srgbClr val="119DA4"/>
                </a:solidFill>
                <a:effectLst/>
                <a:uLnTx/>
                <a:uFillTx/>
                <a:latin typeface="Verdana"/>
                <a:ea typeface="+mn-ea"/>
                <a:cs typeface="+mn-cs"/>
              </a:rPr>
              <a:t>v</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p:txBody>
      </p:sp>
      <p:sp>
        <p:nvSpPr>
          <p:cNvPr id="2" name="Title 1" hidden="1">
            <a:extLst>
              <a:ext uri="{FF2B5EF4-FFF2-40B4-BE49-F238E27FC236}">
                <a16:creationId xmlns:a16="http://schemas.microsoft.com/office/drawing/2014/main" id="{A1057C3B-5C40-4BEA-8769-A9098F1316E0}"/>
              </a:ext>
            </a:extLst>
          </p:cNvPr>
          <p:cNvSpPr>
            <a:spLocks noGrp="1"/>
          </p:cNvSpPr>
          <p:nvPr>
            <p:ph type="title"/>
          </p:nvPr>
        </p:nvSpPr>
        <p:spPr/>
        <p:txBody>
          <a:bodyPr>
            <a:normAutofit fontScale="90000"/>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Model additional examples </a:t>
            </a:r>
            <a:b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br>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(use multiple models)</a:t>
            </a:r>
            <a:endParaRPr lang="en-US" sz="2800" dirty="0">
              <a:effectLst/>
            </a:endParaRPr>
          </a:p>
          <a:p>
            <a:endParaRPr lang="en-US" dirty="0"/>
          </a:p>
        </p:txBody>
      </p:sp>
    </p:spTree>
    <p:extLst>
      <p:ext uri="{BB962C8B-B14F-4D97-AF65-F5344CB8AC3E}">
        <p14:creationId xmlns:p14="http://schemas.microsoft.com/office/powerpoint/2010/main" val="2562321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2"/>
            <a:ext cx="8686800" cy="974617"/>
          </a:xfrm>
        </p:spPr>
        <p:txBody>
          <a:bodyPr>
            <a:normAutofit lnSpcReduction="10000"/>
          </a:bodyPr>
          <a:lstStyle/>
          <a:p>
            <a:pPr marL="342900" indent="-342900">
              <a:buClr>
                <a:schemeClr val="accent1"/>
              </a:buClr>
              <a:buFont typeface="Wingdings" panose="05000000000000000000" pitchFamily="2" charset="2"/>
              <a:buChar char="q"/>
            </a:pPr>
            <a:r>
              <a:rPr lang="en-US" sz="2800" dirty="0"/>
              <a:t>Model additional examples </a:t>
            </a:r>
            <a:br>
              <a:rPr lang="en-US" sz="2800" dirty="0"/>
            </a:br>
            <a:r>
              <a:rPr lang="en-US" sz="2800" dirty="0"/>
              <a:t>(use multiple models)</a:t>
            </a:r>
          </a:p>
          <a:p>
            <a:endParaRPr lang="en-US" dirty="0"/>
          </a:p>
        </p:txBody>
      </p:sp>
      <p:sp>
        <p:nvSpPr>
          <p:cNvPr id="6" name="TextBox 5"/>
          <p:cNvSpPr txBox="1"/>
          <p:nvPr/>
        </p:nvSpPr>
        <p:spPr>
          <a:xfrm>
            <a:off x="200027" y="1876533"/>
            <a:ext cx="5449619"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We just learned that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makes the long a sound.  Now, I’ll show you how to read words with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First I’ll say the sound, then I’ll say the 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TextBox 7"/>
          <p:cNvSpPr txBox="1"/>
          <p:nvPr/>
        </p:nvSpPr>
        <p:spPr>
          <a:xfrm>
            <a:off x="1318606" y="4009406"/>
            <a:ext cx="321245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19DA4"/>
                </a:solidFill>
                <a:effectLst/>
                <a:uLnTx/>
                <a:uFillTx/>
                <a:latin typeface="Verdana"/>
                <a:ea typeface="+mn-ea"/>
                <a:cs typeface="+mn-cs"/>
              </a:rPr>
              <a:t>fl</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a</a:t>
            </a:r>
            <a:r>
              <a:rPr kumimoji="0" lang="en-US" sz="6000" b="0" i="0" u="none" strike="noStrike" kern="1200" cap="none" spc="0" normalizeH="0" baseline="0" noProof="0" dirty="0">
                <a:ln>
                  <a:noFill/>
                </a:ln>
                <a:solidFill>
                  <a:srgbClr val="119DA4"/>
                </a:solidFill>
                <a:effectLst/>
                <a:uLnTx/>
                <a:uFillTx/>
                <a:latin typeface="Verdana"/>
                <a:ea typeface="+mn-ea"/>
                <a:cs typeface="+mn-cs"/>
              </a:rPr>
              <a:t>m</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p:txBody>
      </p:sp>
      <p:pic>
        <p:nvPicPr>
          <p:cNvPr id="5" name="Picture 4" descr="Simple Red Checkmark by thatsmybo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7" y="324133"/>
            <a:ext cx="587773" cy="388986"/>
          </a:xfrm>
          <a:prstGeom prst="rect">
            <a:avLst/>
          </a:prstGeom>
        </p:spPr>
      </p:pic>
      <p:sp>
        <p:nvSpPr>
          <p:cNvPr id="2" name="Title 1" hidden="1">
            <a:extLst>
              <a:ext uri="{FF2B5EF4-FFF2-40B4-BE49-F238E27FC236}">
                <a16:creationId xmlns:a16="http://schemas.microsoft.com/office/drawing/2014/main" id="{0443179E-358D-4824-B77D-ED458BD75115}"/>
              </a:ext>
            </a:extLst>
          </p:cNvPr>
          <p:cNvSpPr>
            <a:spLocks noGrp="1"/>
          </p:cNvSpPr>
          <p:nvPr>
            <p:ph type="title"/>
          </p:nvPr>
        </p:nvSpPr>
        <p:spPr/>
        <p:txBody>
          <a:bodyPr>
            <a:normAutofit fontScale="90000"/>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Model additional examples </a:t>
            </a:r>
            <a:b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br>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(use multiple models)</a:t>
            </a:r>
            <a:endParaRPr lang="en-US" sz="2800" dirty="0">
              <a:effectLst/>
            </a:endParaRPr>
          </a:p>
          <a:p>
            <a:endParaRPr lang="en-US" dirty="0"/>
          </a:p>
        </p:txBody>
      </p:sp>
    </p:spTree>
    <p:extLst>
      <p:ext uri="{BB962C8B-B14F-4D97-AF65-F5344CB8AC3E}">
        <p14:creationId xmlns:p14="http://schemas.microsoft.com/office/powerpoint/2010/main" val="1235236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t>Focus on a singular objective</a:t>
            </a:r>
          </a:p>
          <a:p>
            <a:pPr marL="342900" indent="-342900">
              <a:buClr>
                <a:schemeClr val="accent1"/>
              </a:buClr>
              <a:buFont typeface="Wingdings" panose="05000000000000000000" pitchFamily="2" charset="2"/>
              <a:buChar char="q"/>
            </a:pPr>
            <a:r>
              <a:rPr lang="en-US" dirty="0"/>
              <a:t>Explain with clear, concise, consistent language</a:t>
            </a:r>
          </a:p>
          <a:p>
            <a:pPr marL="342900" indent="-342900">
              <a:buClr>
                <a:schemeClr val="accent1"/>
              </a:buClr>
              <a:buFont typeface="Wingdings" panose="05000000000000000000" pitchFamily="2" charset="2"/>
              <a:buChar char="q"/>
            </a:pPr>
            <a:r>
              <a:rPr lang="en-US" dirty="0"/>
              <a:t>Model/demonstrate the skill/strategy </a:t>
            </a:r>
          </a:p>
          <a:p>
            <a:pPr>
              <a:buClr>
                <a:schemeClr val="accent1"/>
              </a:buClr>
            </a:pPr>
            <a:r>
              <a:rPr lang="en-US" dirty="0"/>
              <a:t>   (show the thinking)</a:t>
            </a:r>
          </a:p>
          <a:p>
            <a:pPr marL="342900" indent="-342900">
              <a:buClr>
                <a:schemeClr val="accent1"/>
              </a:buClr>
              <a:buFont typeface="Wingdings" panose="05000000000000000000" pitchFamily="2" charset="2"/>
              <a:buChar char="q"/>
            </a:pPr>
            <a:r>
              <a:rPr lang="en-US" dirty="0"/>
              <a:t>Select appropriate examples to model</a:t>
            </a:r>
          </a:p>
          <a:p>
            <a:pPr marL="342900" indent="-342900">
              <a:buClr>
                <a:schemeClr val="accent1"/>
              </a:buClr>
              <a:buFont typeface="Wingdings" panose="05000000000000000000" pitchFamily="2" charset="2"/>
              <a:buChar char="q"/>
            </a:pPr>
            <a:r>
              <a:rPr lang="en-US" dirty="0"/>
              <a:t>Model additional examples </a:t>
            </a:r>
            <a:br>
              <a:rPr lang="en-US" dirty="0"/>
            </a:br>
            <a:r>
              <a:rPr lang="en-US" dirty="0"/>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3607456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solidFill>
                  <a:srgbClr val="119DA4"/>
                </a:solidFill>
              </a:rPr>
              <a:t>Lead Teacher Demonstration</a:t>
            </a:r>
          </a:p>
        </p:txBody>
      </p:sp>
      <p:sp>
        <p:nvSpPr>
          <p:cNvPr id="2" name="TextBox 1"/>
          <p:cNvSpPr txBox="1"/>
          <p:nvPr/>
        </p:nvSpPr>
        <p:spPr>
          <a:xfrm>
            <a:off x="2384612" y="2779059"/>
            <a:ext cx="4159623" cy="369332"/>
          </a:xfrm>
          <a:prstGeom prst="rect">
            <a:avLst/>
          </a:prstGeom>
          <a:noFill/>
        </p:spPr>
        <p:txBody>
          <a:bodyPr wrap="square" rtlCol="0">
            <a:spAutoFit/>
          </a:bodyPr>
          <a:lstStyle/>
          <a:p>
            <a:r>
              <a:rPr lang="en-US" dirty="0">
                <a:solidFill>
                  <a:schemeClr val="bg1"/>
                </a:solidFill>
                <a:hlinkClick r:id="rId2"/>
              </a:rPr>
              <a:t>https://youtu.be/rbpEfBX5z-I</a:t>
            </a:r>
            <a:r>
              <a:rPr lang="en-US" dirty="0">
                <a:solidFill>
                  <a:schemeClr val="bg1"/>
                </a:solidFill>
              </a:rPr>
              <a:t> </a:t>
            </a:r>
          </a:p>
        </p:txBody>
      </p:sp>
    </p:spTree>
    <p:extLst>
      <p:ext uri="{BB962C8B-B14F-4D97-AF65-F5344CB8AC3E}">
        <p14:creationId xmlns:p14="http://schemas.microsoft.com/office/powerpoint/2010/main" val="24407368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440621" y="1340358"/>
            <a:ext cx="5357812" cy="3970318"/>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Today we are going to learn how to listen for the first sound in a word and change the sound to make a new word.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I’ll show you how to listen for the first sound in a word. For example, the word tree starts with the same sound as table, tightrope, and Ticonderoga. (</a:t>
            </a:r>
            <a:r>
              <a:rPr kumimoji="0" lang="en-US" sz="1800" b="0" i="1" u="none" strike="noStrike" kern="1200" cap="none" spc="0" normalizeH="0" baseline="0" noProof="0" dirty="0">
                <a:ln>
                  <a:noFill/>
                </a:ln>
                <a:solidFill>
                  <a:srgbClr val="000000"/>
                </a:solidFill>
                <a:effectLst/>
                <a:uLnTx/>
                <a:uFillTx/>
                <a:latin typeface="Verdana"/>
                <a:ea typeface="+mn-ea"/>
                <a:cs typeface="+mn-cs"/>
              </a:rPr>
              <a:t>emphasize the “t” sound) </a:t>
            </a:r>
            <a:r>
              <a:rPr kumimoji="0" lang="en-US" sz="1800" b="0" i="0" u="none" strike="noStrike" kern="1200" cap="none" spc="0" normalizeH="0" baseline="0" noProof="0" dirty="0">
                <a:ln>
                  <a:noFill/>
                </a:ln>
                <a:solidFill>
                  <a:srgbClr val="000000"/>
                </a:solidFill>
                <a:effectLst/>
                <a:uLnTx/>
                <a:uFillTx/>
                <a:latin typeface="Verdana"/>
                <a:ea typeface="+mn-ea"/>
                <a:cs typeface="+mn-cs"/>
              </a:rPr>
              <a:t>Everyone, what does table start with? Great job! Now I can change the sound in table, to make fable, or label.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Picture 5" descr="Image of a tree"/>
          <p:cNvPicPr>
            <a:picLocks noChangeAspect="1"/>
          </p:cNvPicPr>
          <p:nvPr/>
        </p:nvPicPr>
        <p:blipFill>
          <a:blip r:embed="rId2"/>
          <a:stretch>
            <a:fillRect/>
          </a:stretch>
        </p:blipFill>
        <p:spPr>
          <a:xfrm>
            <a:off x="333375" y="689045"/>
            <a:ext cx="2844473" cy="3444044"/>
          </a:xfrm>
          <a:prstGeom prst="rect">
            <a:avLst/>
          </a:prstGeom>
        </p:spPr>
      </p:pic>
      <p:sp>
        <p:nvSpPr>
          <p:cNvPr id="2" name="Title 1" hidden="1">
            <a:extLst>
              <a:ext uri="{FF2B5EF4-FFF2-40B4-BE49-F238E27FC236}">
                <a16:creationId xmlns:a16="http://schemas.microsoft.com/office/drawing/2014/main" id="{1BA204CA-2905-4CAC-942C-E4ABFAB9320E}"/>
              </a:ext>
            </a:extLst>
          </p:cNvPr>
          <p:cNvSpPr>
            <a:spLocks noGrp="1"/>
          </p:cNvSpPr>
          <p:nvPr>
            <p:ph type="title" idx="4294967295"/>
          </p:nvPr>
        </p:nvSpPr>
        <p:spPr/>
        <p:txBody>
          <a:bodyPr/>
          <a:lstStyle/>
          <a:p>
            <a:r>
              <a:rPr lang="en-US" dirty="0"/>
              <a:t>Script</a:t>
            </a:r>
          </a:p>
        </p:txBody>
      </p:sp>
    </p:spTree>
    <p:extLst>
      <p:ext uri="{BB962C8B-B14F-4D97-AF65-F5344CB8AC3E}">
        <p14:creationId xmlns:p14="http://schemas.microsoft.com/office/powerpoint/2010/main" val="1279757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Image of a man in a suit"/>
          <p:cNvPicPr>
            <a:picLocks noChangeAspect="1"/>
          </p:cNvPicPr>
          <p:nvPr/>
        </p:nvPicPr>
        <p:blipFill>
          <a:blip r:embed="rId2"/>
          <a:stretch>
            <a:fillRect/>
          </a:stretch>
        </p:blipFill>
        <p:spPr>
          <a:xfrm>
            <a:off x="605632" y="930575"/>
            <a:ext cx="2277146" cy="4841575"/>
          </a:xfrm>
          <a:prstGeom prst="rect">
            <a:avLst/>
          </a:prstGeom>
        </p:spPr>
      </p:pic>
      <p:sp>
        <p:nvSpPr>
          <p:cNvPr id="3" name="TextBox 2"/>
          <p:cNvSpPr txBox="1"/>
          <p:nvPr/>
        </p:nvSpPr>
        <p:spPr>
          <a:xfrm>
            <a:off x="3538157" y="1840230"/>
            <a:ext cx="5357812" cy="1200329"/>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Now its your turn, who can tell me the first sound in gentleman? </a:t>
            </a:r>
          </a:p>
        </p:txBody>
      </p:sp>
      <p:sp>
        <p:nvSpPr>
          <p:cNvPr id="4" name="Title 3" hidden="1">
            <a:extLst>
              <a:ext uri="{FF2B5EF4-FFF2-40B4-BE49-F238E27FC236}">
                <a16:creationId xmlns:a16="http://schemas.microsoft.com/office/drawing/2014/main" id="{B582B4F8-3E84-47BE-8172-1773B38B1376}"/>
              </a:ext>
            </a:extLst>
          </p:cNvPr>
          <p:cNvSpPr>
            <a:spLocks noGrp="1"/>
          </p:cNvSpPr>
          <p:nvPr>
            <p:ph type="title" idx="4294967295"/>
          </p:nvPr>
        </p:nvSpPr>
        <p:spPr/>
        <p:txBody>
          <a:bodyPr/>
          <a:lstStyle/>
          <a:p>
            <a:r>
              <a:rPr lang="en-US" dirty="0"/>
              <a:t>Script</a:t>
            </a:r>
          </a:p>
        </p:txBody>
      </p:sp>
    </p:spTree>
    <p:extLst>
      <p:ext uri="{BB962C8B-B14F-4D97-AF65-F5344CB8AC3E}">
        <p14:creationId xmlns:p14="http://schemas.microsoft.com/office/powerpoint/2010/main" val="31555750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t>Focus on a singular objective</a:t>
            </a:r>
          </a:p>
          <a:p>
            <a:pPr marL="342900" indent="-342900">
              <a:buClr>
                <a:schemeClr val="accent1"/>
              </a:buClr>
              <a:buFont typeface="Wingdings" panose="05000000000000000000" pitchFamily="2" charset="2"/>
              <a:buChar char="q"/>
            </a:pPr>
            <a:r>
              <a:rPr lang="en-US" dirty="0"/>
              <a:t>Explain with clear, concise, consistent language</a:t>
            </a:r>
          </a:p>
          <a:p>
            <a:pPr marL="342900" indent="-342900">
              <a:buClr>
                <a:schemeClr val="accent1"/>
              </a:buClr>
              <a:buFont typeface="Wingdings" panose="05000000000000000000" pitchFamily="2" charset="2"/>
              <a:buChar char="q"/>
            </a:pPr>
            <a:r>
              <a:rPr lang="en-US" dirty="0"/>
              <a:t>Model/demonstrate the skill/strategy </a:t>
            </a:r>
          </a:p>
          <a:p>
            <a:pPr>
              <a:buClr>
                <a:schemeClr val="accent1"/>
              </a:buClr>
            </a:pPr>
            <a:r>
              <a:rPr lang="en-US" dirty="0"/>
              <a:t>   (show the thinking)</a:t>
            </a:r>
          </a:p>
          <a:p>
            <a:pPr marL="342900" indent="-342900">
              <a:buClr>
                <a:schemeClr val="accent1"/>
              </a:buClr>
              <a:buFont typeface="Wingdings" panose="05000000000000000000" pitchFamily="2" charset="2"/>
              <a:buChar char="q"/>
            </a:pPr>
            <a:r>
              <a:rPr lang="en-US" dirty="0"/>
              <a:t>Select appropriate examples to model</a:t>
            </a:r>
          </a:p>
          <a:p>
            <a:pPr marL="342900" indent="-342900">
              <a:buClr>
                <a:schemeClr val="accent1"/>
              </a:buClr>
              <a:buFont typeface="Wingdings" panose="05000000000000000000" pitchFamily="2" charset="2"/>
              <a:buChar char="q"/>
            </a:pPr>
            <a:r>
              <a:rPr lang="en-US" dirty="0"/>
              <a:t>Model additional examples </a:t>
            </a:r>
            <a:br>
              <a:rPr lang="en-US" dirty="0"/>
            </a:br>
            <a:r>
              <a:rPr lang="en-US" dirty="0"/>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3663186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solidFill>
                  <a:srgbClr val="119DA4"/>
                </a:solidFill>
              </a:rPr>
              <a:t>Lead Teacher Demonstration</a:t>
            </a:r>
          </a:p>
        </p:txBody>
      </p:sp>
      <p:sp>
        <p:nvSpPr>
          <p:cNvPr id="2" name="Rectangle 1">
            <a:extLst>
              <a:ext uri="{FF2B5EF4-FFF2-40B4-BE49-F238E27FC236}">
                <a16:creationId xmlns:a16="http://schemas.microsoft.com/office/drawing/2014/main" id="{29C52914-58AF-4265-8634-8C01DF8B6C1F}"/>
              </a:ext>
            </a:extLst>
          </p:cNvPr>
          <p:cNvSpPr/>
          <p:nvPr/>
        </p:nvSpPr>
        <p:spPr>
          <a:xfrm>
            <a:off x="2717101" y="3244334"/>
            <a:ext cx="3791551" cy="369332"/>
          </a:xfrm>
          <a:prstGeom prst="rect">
            <a:avLst/>
          </a:prstGeom>
        </p:spPr>
        <p:txBody>
          <a:bodyPr wrap="none">
            <a:spAutoFit/>
          </a:bodyPr>
          <a:lstStyle/>
          <a:p>
            <a:r>
              <a:rPr lang="en-US" dirty="0">
                <a:solidFill>
                  <a:schemeClr val="bg1"/>
                </a:solidFill>
                <a:hlinkClick r:id="rId2"/>
              </a:rPr>
              <a:t>https://youtu.be/YAx0EvUClgI</a:t>
            </a:r>
            <a:r>
              <a:rPr lang="en-US" dirty="0">
                <a:solidFill>
                  <a:schemeClr val="bg1"/>
                </a:solidFill>
              </a:rPr>
              <a:t> </a:t>
            </a:r>
          </a:p>
        </p:txBody>
      </p:sp>
    </p:spTree>
    <p:extLst>
      <p:ext uri="{BB962C8B-B14F-4D97-AF65-F5344CB8AC3E}">
        <p14:creationId xmlns:p14="http://schemas.microsoft.com/office/powerpoint/2010/main" val="1647461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Orientation</a:t>
            </a:r>
          </a:p>
        </p:txBody>
      </p:sp>
      <p:sp>
        <p:nvSpPr>
          <p:cNvPr id="3" name="Content Placeholder 2"/>
          <p:cNvSpPr>
            <a:spLocks noGrp="1"/>
          </p:cNvSpPr>
          <p:nvPr>
            <p:ph idx="1"/>
          </p:nvPr>
        </p:nvSpPr>
        <p:spPr>
          <a:xfrm>
            <a:off x="1521734" y="960120"/>
            <a:ext cx="7454857" cy="4792018"/>
          </a:xfrm>
        </p:spPr>
        <p:txBody>
          <a:bodyPr>
            <a:normAutofit fontScale="92500"/>
          </a:bodyPr>
          <a:lstStyle/>
          <a:p>
            <a:r>
              <a:rPr lang="en-US" b="1" dirty="0"/>
              <a:t>Reading</a:t>
            </a:r>
            <a:r>
              <a:rPr lang="en-US" dirty="0"/>
              <a:t>: </a:t>
            </a:r>
          </a:p>
          <a:p>
            <a:r>
              <a:rPr lang="en-US" dirty="0"/>
              <a:t>Coyne, M. D., </a:t>
            </a:r>
            <a:r>
              <a:rPr lang="en-US" dirty="0" err="1"/>
              <a:t>Zipoli</a:t>
            </a:r>
            <a:r>
              <a:rPr lang="en-US" dirty="0"/>
              <a:t>, R. P., &amp; Ruby, M. F. (2006). Beginning reading instruction for students at risk for reading disabilities: What, how, and when. </a:t>
            </a:r>
            <a:r>
              <a:rPr lang="en-US" i="1" dirty="0"/>
              <a:t>Intervention in School and Clinic, 41</a:t>
            </a:r>
            <a:r>
              <a:rPr lang="en-US" dirty="0"/>
              <a:t>(3), 161-168.</a:t>
            </a:r>
          </a:p>
          <a:p>
            <a:endParaRPr lang="en-US" b="1" dirty="0"/>
          </a:p>
          <a:p>
            <a:r>
              <a:rPr lang="en-US" b="1" dirty="0"/>
              <a:t>Classroom Application:</a:t>
            </a:r>
          </a:p>
          <a:p>
            <a:pPr marL="342900" indent="-342900">
              <a:buClr>
                <a:schemeClr val="bg1"/>
              </a:buClr>
              <a:buFont typeface="Arial" panose="020B0604020202020204" pitchFamily="34" charset="0"/>
              <a:buChar char="•"/>
            </a:pPr>
            <a:r>
              <a:rPr lang="en-US" dirty="0"/>
              <a:t>Plan a lesson using the new knowledge about word reading instruction from this module.</a:t>
            </a:r>
          </a:p>
          <a:p>
            <a:pPr marL="342900" indent="-342900">
              <a:buClr>
                <a:schemeClr val="bg1"/>
              </a:buClr>
              <a:buFont typeface="Arial" panose="020B0604020202020204" pitchFamily="34" charset="0"/>
              <a:buChar char="•"/>
            </a:pPr>
            <a:r>
              <a:rPr lang="en-US" dirty="0"/>
              <a:t>Implement the lesson.</a:t>
            </a:r>
          </a:p>
        </p:txBody>
      </p:sp>
      <p:sp>
        <p:nvSpPr>
          <p:cNvPr id="4" name="Slide Number Placeholder 3"/>
          <p:cNvSpPr>
            <a:spLocks noGrp="1"/>
          </p:cNvSpPr>
          <p:nvPr>
            <p:ph type="sldNum" sz="quarter" idx="12"/>
          </p:nvPr>
        </p:nvSpPr>
        <p:spPr/>
        <p:txBody>
          <a:bodyPr/>
          <a:lstStyle/>
          <a:p>
            <a:fld id="{569CA132-ADD6-4B72-B5E1-B86F7979C603}" type="slidenum">
              <a:rPr lang="en-US" smtClean="0">
                <a:solidFill>
                  <a:srgbClr val="FFFFFF"/>
                </a:solidFill>
              </a:rPr>
              <a:pPr/>
              <a:t>6</a:t>
            </a:fld>
            <a:endParaRPr lang="en-US">
              <a:solidFill>
                <a:srgbClr val="FFFFFF"/>
              </a:solidFill>
            </a:endParaRPr>
          </a:p>
        </p:txBody>
      </p:sp>
      <p:pic>
        <p:nvPicPr>
          <p:cNvPr id="5" name="Picture 4">
            <a:extLst>
              <a:ext uri="{C183D7F6-B498-43B3-948B-1728B52AA6E4}">
                <adec:decorative xmlns:adec="http://schemas.microsoft.com/office/drawing/2017/decorative" val="1"/>
              </a:ext>
            </a:extLst>
          </p:cNvPr>
          <p:cNvPicPr>
            <a:picLocks/>
          </p:cNvPicPr>
          <p:nvPr/>
        </p:nvPicPr>
        <p:blipFill rotWithShape="1">
          <a:blip r:embed="rId3" cstate="print">
            <a:extLst>
              <a:ext uri="{BEBA8EAE-BF5A-486C-A8C5-ECC9F3942E4B}">
                <a14:imgProps xmlns:a14="http://schemas.microsoft.com/office/drawing/2010/main">
                  <a14:imgLayer r:embed="rId4">
                    <a14:imgEffect>
                      <a14:backgroundRemoval t="7083" b="91667" l="8324" r="90563">
                        <a14:foregroundMark x1="45721" y1="40000" x2="57210" y2="75521"/>
                        <a14:foregroundMark x1="56975" y1="75104" x2="85698" y2="72396"/>
                        <a14:foregroundMark x1="45721" y1="40417" x2="69168" y2="45938"/>
                        <a14:foregroundMark x1="69285" y1="46146" x2="80715" y2="73646"/>
                        <a14:foregroundMark x1="67702" y1="61875" x2="67702" y2="61875"/>
                        <a14:foregroundMark x1="69168" y1="45938" x2="56624" y2="76354"/>
                        <a14:foregroundMark x1="46835" y1="45313" x2="62896" y2="55729"/>
                      </a14:backgroundRemoval>
                    </a14:imgEffect>
                  </a14:imgLayer>
                </a14:imgProps>
              </a:ext>
              <a:ext uri="{28A0092B-C50C-407E-A947-70E740481C1C}">
                <a14:useLocalDpi xmlns:a14="http://schemas.microsoft.com/office/drawing/2010/main" val="0"/>
              </a:ext>
            </a:extLst>
          </a:blip>
          <a:srcRect l="6128" t="5170" r="8180" b="6230"/>
          <a:stretch/>
        </p:blipFill>
        <p:spPr>
          <a:xfrm rot="18920520">
            <a:off x="259997" y="1066800"/>
            <a:ext cx="914400" cy="914400"/>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997" y="3547444"/>
            <a:ext cx="914400" cy="914400"/>
          </a:xfrm>
          <a:prstGeom prst="rect">
            <a:avLst/>
          </a:prstGeom>
        </p:spPr>
      </p:pic>
    </p:spTree>
    <p:extLst>
      <p:ext uri="{BB962C8B-B14F-4D97-AF65-F5344CB8AC3E}">
        <p14:creationId xmlns:p14="http://schemas.microsoft.com/office/powerpoint/2010/main" val="11154224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Image of a man in a suit"/>
          <p:cNvPicPr>
            <a:picLocks noChangeAspect="1"/>
          </p:cNvPicPr>
          <p:nvPr/>
        </p:nvPicPr>
        <p:blipFill>
          <a:blip r:embed="rId2"/>
          <a:stretch>
            <a:fillRect/>
          </a:stretch>
        </p:blipFill>
        <p:spPr>
          <a:xfrm>
            <a:off x="605632" y="930575"/>
            <a:ext cx="2277146" cy="4841575"/>
          </a:xfrm>
          <a:prstGeom prst="rect">
            <a:avLst/>
          </a:prstGeom>
        </p:spPr>
      </p:pic>
      <p:sp>
        <p:nvSpPr>
          <p:cNvPr id="3" name="TextBox 2" descr="Image of a man in a suit"/>
          <p:cNvSpPr txBox="1"/>
          <p:nvPr/>
        </p:nvSpPr>
        <p:spPr>
          <a:xfrm>
            <a:off x="3367469" y="1608582"/>
            <a:ext cx="5357812" cy="2862322"/>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We are going to learn how to say the first sound in a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This is man (point to the picture). Everyone, say 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I’ll say the first sound in man. /mmm/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/mmm/ is the first sound in man.</a:t>
            </a:r>
          </a:p>
        </p:txBody>
      </p:sp>
      <p:sp>
        <p:nvSpPr>
          <p:cNvPr id="4" name="Title 3" hidden="1">
            <a:extLst>
              <a:ext uri="{FF2B5EF4-FFF2-40B4-BE49-F238E27FC236}">
                <a16:creationId xmlns:a16="http://schemas.microsoft.com/office/drawing/2014/main" id="{CBAF425A-7B09-468B-9C52-D73742E45BE8}"/>
              </a:ext>
            </a:extLst>
          </p:cNvPr>
          <p:cNvSpPr>
            <a:spLocks noGrp="1"/>
          </p:cNvSpPr>
          <p:nvPr>
            <p:ph type="title" idx="4294967295"/>
          </p:nvPr>
        </p:nvSpPr>
        <p:spPr/>
        <p:txBody>
          <a:bodyPr/>
          <a:lstStyle/>
          <a:p>
            <a:r>
              <a:rPr lang="en-US" dirty="0"/>
              <a:t>Script</a:t>
            </a:r>
          </a:p>
        </p:txBody>
      </p:sp>
    </p:spTree>
    <p:extLst>
      <p:ext uri="{BB962C8B-B14F-4D97-AF65-F5344CB8AC3E}">
        <p14:creationId xmlns:p14="http://schemas.microsoft.com/office/powerpoint/2010/main" val="2752985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3599117" y="2108454"/>
            <a:ext cx="5357812" cy="2585323"/>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I’ll show you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This is sun (point to the picture). Everyone, say sun.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I’ll say the first sound in sun. /</a:t>
            </a:r>
            <a:r>
              <a:rPr kumimoji="0" lang="en-US" sz="1800" b="0" i="0" u="none" strike="noStrike" kern="1200" cap="none" spc="0" normalizeH="0" baseline="0" noProof="0" dirty="0" err="1">
                <a:ln>
                  <a:noFill/>
                </a:ln>
                <a:solidFill>
                  <a:srgbClr val="000000"/>
                </a:solidFill>
                <a:effectLst/>
                <a:uLnTx/>
                <a:uFillTx/>
                <a:latin typeface="Verdana"/>
                <a:ea typeface="+mn-ea"/>
                <a:cs typeface="+mn-cs"/>
              </a:rPr>
              <a:t>sss</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en-US" sz="1800" b="0" i="0" u="none" strike="noStrike" kern="1200" cap="none" spc="0" normalizeH="0" baseline="0" noProof="0" dirty="0" err="1">
                <a:ln>
                  <a:noFill/>
                </a:ln>
                <a:solidFill>
                  <a:srgbClr val="000000"/>
                </a:solidFill>
                <a:effectLst/>
                <a:uLnTx/>
                <a:uFillTx/>
                <a:latin typeface="Verdana"/>
                <a:ea typeface="+mn-ea"/>
                <a:cs typeface="+mn-cs"/>
              </a:rPr>
              <a:t>sss</a:t>
            </a:r>
            <a:r>
              <a:rPr kumimoji="0" lang="en-US" sz="1800" b="0" i="0" u="none" strike="noStrike" kern="1200" cap="none" spc="0" normalizeH="0" baseline="0" noProof="0" dirty="0">
                <a:ln>
                  <a:noFill/>
                </a:ln>
                <a:solidFill>
                  <a:srgbClr val="000000"/>
                </a:solidFill>
                <a:effectLst/>
                <a:uLnTx/>
                <a:uFillTx/>
                <a:latin typeface="Verdana"/>
                <a:ea typeface="+mn-ea"/>
                <a:cs typeface="+mn-cs"/>
              </a:rPr>
              <a:t>/ is the first sound in sun</a:t>
            </a:r>
          </a:p>
        </p:txBody>
      </p:sp>
      <p:pic>
        <p:nvPicPr>
          <p:cNvPr id="4" name="Picture 3" descr="Image of the sun"/>
          <p:cNvPicPr>
            <a:picLocks noChangeAspect="1"/>
          </p:cNvPicPr>
          <p:nvPr/>
        </p:nvPicPr>
        <p:blipFill>
          <a:blip r:embed="rId2"/>
          <a:stretch>
            <a:fillRect/>
          </a:stretch>
        </p:blipFill>
        <p:spPr>
          <a:xfrm>
            <a:off x="211377" y="572262"/>
            <a:ext cx="3186978" cy="3143250"/>
          </a:xfrm>
          <a:prstGeom prst="rect">
            <a:avLst/>
          </a:prstGeom>
        </p:spPr>
      </p:pic>
      <p:sp>
        <p:nvSpPr>
          <p:cNvPr id="2" name="Title 1" hidden="1">
            <a:extLst>
              <a:ext uri="{FF2B5EF4-FFF2-40B4-BE49-F238E27FC236}">
                <a16:creationId xmlns:a16="http://schemas.microsoft.com/office/drawing/2014/main" id="{A4F85960-D069-45D9-BC60-77C6C3847E47}"/>
              </a:ext>
            </a:extLst>
          </p:cNvPr>
          <p:cNvSpPr>
            <a:spLocks noGrp="1"/>
          </p:cNvSpPr>
          <p:nvPr>
            <p:ph type="title" idx="4294967295"/>
          </p:nvPr>
        </p:nvSpPr>
        <p:spPr/>
        <p:txBody>
          <a:bodyPr/>
          <a:lstStyle/>
          <a:p>
            <a:pPr rtl="0" eaLnBrk="1" fontAlgn="auto" latinLnBrk="0" hangingPunct="1"/>
            <a:r>
              <a:rPr lang="en-US" sz="1800" b="0" i="0" kern="1200" spc="0" baseline="0" dirty="0">
                <a:ln>
                  <a:noFill/>
                </a:ln>
                <a:solidFill>
                  <a:srgbClr val="000000"/>
                </a:solidFill>
                <a:effectLst/>
                <a:latin typeface="Verdana" panose="020B0604030504040204" pitchFamily="34" charset="0"/>
                <a:ea typeface="+mn-ea"/>
                <a:cs typeface="+mn-cs"/>
              </a:rPr>
              <a:t>Script</a:t>
            </a:r>
            <a:endParaRPr lang="en-US" dirty="0">
              <a:effectLst/>
            </a:endParaRPr>
          </a:p>
          <a:p>
            <a:endParaRPr lang="en-US" dirty="0"/>
          </a:p>
        </p:txBody>
      </p:sp>
    </p:spTree>
    <p:extLst>
      <p:ext uri="{BB962C8B-B14F-4D97-AF65-F5344CB8AC3E}">
        <p14:creationId xmlns:p14="http://schemas.microsoft.com/office/powerpoint/2010/main" val="8178776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6238" y="2099537"/>
            <a:ext cx="4414837" cy="2326748"/>
          </a:xfrm>
        </p:spPr>
        <p:txBody>
          <a:bodyPr>
            <a:normAutofit/>
          </a:bodyPr>
          <a:lstStyle/>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t>Select appropriate examples to model</a:t>
            </a:r>
          </a:p>
          <a:p>
            <a:pPr marL="342900" indent="-342900">
              <a:buClr>
                <a:schemeClr val="accent1"/>
              </a:buClr>
              <a:buFont typeface="Wingdings" panose="05000000000000000000" pitchFamily="2" charset="2"/>
              <a:buChar char="q"/>
            </a:pPr>
            <a:r>
              <a:rPr lang="en-US" sz="1200" dirty="0"/>
              <a:t>Model additional examples </a:t>
            </a:r>
            <a:br>
              <a:rPr lang="en-US" sz="1200" dirty="0"/>
            </a:br>
            <a:r>
              <a:rPr lang="en-US" sz="1200" dirty="0"/>
              <a:t>(use multiple models)</a:t>
            </a:r>
          </a:p>
          <a:p>
            <a:endParaRPr lang="en-US" dirty="0"/>
          </a:p>
        </p:txBody>
      </p:sp>
      <p:sp>
        <p:nvSpPr>
          <p:cNvPr id="4" name="Title 1"/>
          <p:cNvSpPr txBox="1">
            <a:spLocks/>
          </p:cNvSpPr>
          <p:nvPr/>
        </p:nvSpPr>
        <p:spPr>
          <a:xfrm>
            <a:off x="114300" y="255259"/>
            <a:ext cx="8915400"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8CCEA2"/>
                </a:solidFill>
                <a:effectLst/>
                <a:uLnTx/>
                <a:uFillTx/>
                <a:latin typeface="Verdana" panose="020B0604030504040204" pitchFamily="34" charset="0"/>
                <a:ea typeface="Verdana" panose="020B0604030504040204" pitchFamily="34" charset="0"/>
              </a:rPr>
              <a:t>Activity 6.1</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8CCEA2"/>
                </a:solidFill>
                <a:effectLst/>
                <a:uLnTx/>
                <a:uFillTx/>
                <a:latin typeface="Verdana" panose="020B0604030504040204" pitchFamily="34" charset="0"/>
                <a:ea typeface="Verdana" panose="020B0604030504040204" pitchFamily="34" charset="0"/>
              </a:rPr>
              <a:t>Evaluate a Lesson </a:t>
            </a:r>
          </a:p>
        </p:txBody>
      </p:sp>
      <p:sp>
        <p:nvSpPr>
          <p:cNvPr id="5" name="Title 1"/>
          <p:cNvSpPr txBox="1">
            <a:spLocks/>
          </p:cNvSpPr>
          <p:nvPr/>
        </p:nvSpPr>
        <p:spPr>
          <a:xfrm>
            <a:off x="4186238" y="1668996"/>
            <a:ext cx="2828925" cy="430541"/>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Effective Models</a:t>
            </a:r>
          </a:p>
        </p:txBody>
      </p:sp>
      <p:pic>
        <p:nvPicPr>
          <p:cNvPr id="12" name="Picture 11">
            <a:extLst>
              <a:ext uri="{C183D7F6-B498-43B3-948B-1728B52AA6E4}">
                <adec:decorative xmlns:adec="http://schemas.microsoft.com/office/drawing/2017/decorative" val="1"/>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7892735" y="112781"/>
            <a:ext cx="914400" cy="873998"/>
          </a:xfrm>
          <a:prstGeom prst="rect">
            <a:avLst/>
          </a:prstGeom>
        </p:spPr>
      </p:pic>
      <p:pic>
        <p:nvPicPr>
          <p:cNvPr id="6" name="Picture 5" descr="Image of a sample lesson"/>
          <p:cNvPicPr>
            <a:picLocks noChangeAspect="1"/>
          </p:cNvPicPr>
          <p:nvPr/>
        </p:nvPicPr>
        <p:blipFill>
          <a:blip r:embed="rId3"/>
          <a:stretch>
            <a:fillRect/>
          </a:stretch>
        </p:blipFill>
        <p:spPr>
          <a:xfrm>
            <a:off x="260350" y="1524000"/>
            <a:ext cx="3685359" cy="4229100"/>
          </a:xfrm>
          <a:prstGeom prst="rect">
            <a:avLst/>
          </a:prstGeom>
        </p:spPr>
      </p:pic>
      <p:sp>
        <p:nvSpPr>
          <p:cNvPr id="2" name="Title 1" hidden="1">
            <a:extLst>
              <a:ext uri="{FF2B5EF4-FFF2-40B4-BE49-F238E27FC236}">
                <a16:creationId xmlns:a16="http://schemas.microsoft.com/office/drawing/2014/main" id="{4ED67A29-0FE0-4097-9925-7A6398556757}"/>
              </a:ext>
            </a:extLst>
          </p:cNvPr>
          <p:cNvSpPr>
            <a:spLocks noGrp="1"/>
          </p:cNvSpPr>
          <p:nvPr>
            <p:ph type="title"/>
          </p:nvPr>
        </p:nvSpPr>
        <p:spPr/>
        <p:txBody>
          <a:bodyPr>
            <a:normAutofit fontScale="90000"/>
          </a:bodyPr>
          <a:lstStyle/>
          <a:p>
            <a:pPr rtl="0" eaLnBrk="1" fontAlgn="auto" latinLnBrk="0" hangingPunct="1"/>
            <a:r>
              <a:rPr lang="en-US" sz="2800" b="1" i="0" kern="1200" spc="0" baseline="0" dirty="0">
                <a:ln>
                  <a:noFill/>
                </a:ln>
                <a:solidFill>
                  <a:srgbClr val="8CCEA2"/>
                </a:solidFill>
                <a:effectLst/>
                <a:latin typeface="Verdana" panose="020B0604030504040204" pitchFamily="34" charset="0"/>
                <a:ea typeface="Verdana" panose="020B0604030504040204" pitchFamily="34" charset="0"/>
                <a:cs typeface="+mn-cs"/>
              </a:rPr>
              <a:t>Activity 6.1</a:t>
            </a:r>
            <a:endParaRPr lang="en-US" dirty="0">
              <a:effectLst/>
            </a:endParaRPr>
          </a:p>
          <a:p>
            <a:r>
              <a:rPr lang="en-US" sz="2800" b="1" i="0" kern="1200" spc="0" baseline="0" dirty="0">
                <a:ln>
                  <a:noFill/>
                </a:ln>
                <a:solidFill>
                  <a:srgbClr val="8CCEA2"/>
                </a:solidFill>
                <a:effectLst/>
                <a:latin typeface="Verdana" panose="020B0604030504040204" pitchFamily="34" charset="0"/>
                <a:ea typeface="Verdana" panose="020B0604030504040204" pitchFamily="34" charset="0"/>
                <a:cs typeface="+mn-cs"/>
              </a:rPr>
              <a:t>Evaluate a Lesson</a:t>
            </a:r>
            <a:endParaRPr lang="en-US" dirty="0"/>
          </a:p>
        </p:txBody>
      </p:sp>
    </p:spTree>
    <p:extLst>
      <p:ext uri="{BB962C8B-B14F-4D97-AF65-F5344CB8AC3E}">
        <p14:creationId xmlns:p14="http://schemas.microsoft.com/office/powerpoint/2010/main" val="26089035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14300"/>
            <a:ext cx="5321300" cy="6217087"/>
          </a:xfrm>
          <a:prstGeom prst="rect">
            <a:avLst/>
          </a:prstGeom>
          <a:solidFill>
            <a:srgbClr val="F7F8E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Rockwell" charset="0"/>
                <a:ea typeface="Rockwell" charset="0"/>
                <a:cs typeface="Rockwell" charset="0"/>
              </a:rPr>
              <a:t>LESSON 14: </a:t>
            </a:r>
            <a:r>
              <a:rPr kumimoji="0" lang="en-US" sz="2000" b="0" i="0" u="none" strike="noStrike" kern="1200" cap="none" spc="0" normalizeH="0" baseline="0" noProof="0" dirty="0">
                <a:ln>
                  <a:noFill/>
                </a:ln>
                <a:solidFill>
                  <a:srgbClr val="000000"/>
                </a:solidFill>
                <a:effectLst/>
                <a:uLnTx/>
                <a:uFillTx/>
                <a:latin typeface="Rockwell" charset="0"/>
                <a:ea typeface="Rockwell" charset="0"/>
                <a:cs typeface="Rockwell" charset="0"/>
              </a:rPr>
              <a:t>Reading Words with </a:t>
            </a:r>
            <a:r>
              <a:rPr kumimoji="0" lang="en-US" sz="2000" b="0" i="0" u="none" strike="noStrike" kern="1200" cap="none" spc="0" normalizeH="0" baseline="0" noProof="0" dirty="0" err="1">
                <a:ln>
                  <a:noFill/>
                </a:ln>
                <a:solidFill>
                  <a:srgbClr val="000000"/>
                </a:solidFill>
                <a:effectLst/>
                <a:uLnTx/>
                <a:uFillTx/>
                <a:latin typeface="Rockwell" charset="0"/>
                <a:ea typeface="Rockwell" charset="0"/>
                <a:cs typeface="Rockwell" charset="0"/>
              </a:rPr>
              <a:t>ea</a:t>
            </a:r>
            <a:endParaRPr kumimoji="0" lang="en-US" sz="20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ckwell" charset="0"/>
                <a:ea typeface="Rockwell" charset="0"/>
                <a:cs typeface="Rockwell" charset="0"/>
              </a:rPr>
              <a:t>TEACH/MODEL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ckwell" charset="0"/>
                <a:ea typeface="Rockwell" charset="0"/>
                <a:cs typeface="Rockwell" charset="0"/>
              </a:rPr>
              <a:t>Display</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the vowel digraph </a:t>
            </a:r>
            <a:r>
              <a:rPr kumimoji="0" lang="en-US" sz="1800" b="0" i="0" u="sng" strike="noStrike" kern="1200" cap="none" spc="0" normalizeH="0" baseline="0" noProof="0" dirty="0" err="1">
                <a:ln>
                  <a:noFill/>
                </a:ln>
                <a:solidFill>
                  <a:srgbClr val="000000"/>
                </a:solidFill>
                <a:effectLst/>
                <a:uLnTx/>
                <a:uFillTx/>
                <a:latin typeface="Rockwell" charset="0"/>
                <a:ea typeface="Rockwell" charset="0"/>
                <a:cs typeface="Rockwell" charset="0"/>
              </a:rPr>
              <a:t>ea</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card.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ckwell" charset="0"/>
                <a:ea typeface="Rockwell" charset="0"/>
                <a:cs typeface="Rockwell" charset="0"/>
              </a:rPr>
              <a:t>Explain</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that </a:t>
            </a:r>
            <a:r>
              <a:rPr kumimoji="0" lang="en-US" sz="1800" b="0" i="0" u="none" strike="noStrike" kern="1200" cap="none" spc="0" normalizeH="0" baseline="0" noProof="0" dirty="0" err="1">
                <a:ln>
                  <a:noFill/>
                </a:ln>
                <a:solidFill>
                  <a:srgbClr val="000000"/>
                </a:solidFill>
                <a:effectLst/>
                <a:uLnTx/>
                <a:uFillTx/>
                <a:latin typeface="Rockwell" charset="0"/>
                <a:ea typeface="Rockwell" charset="0"/>
                <a:cs typeface="Rockwell" charset="0"/>
              </a:rPr>
              <a:t>ea</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can make two sounds, the long e sound like in </a:t>
            </a:r>
            <a:r>
              <a:rPr kumimoji="0" lang="en-US" sz="1800" b="0" i="0" u="sng" strike="noStrike" kern="1200" cap="none" spc="0" normalizeH="0" baseline="0" noProof="0" dirty="0">
                <a:ln>
                  <a:noFill/>
                </a:ln>
                <a:solidFill>
                  <a:srgbClr val="000000"/>
                </a:solidFill>
                <a:effectLst/>
                <a:uLnTx/>
                <a:uFillTx/>
                <a:latin typeface="Rockwell" charset="0"/>
                <a:ea typeface="Rockwell" charset="0"/>
                <a:cs typeface="Rockwell" charset="0"/>
              </a:rPr>
              <a:t>read</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and the short e sound like in </a:t>
            </a:r>
            <a:r>
              <a:rPr kumimoji="0" lang="en-US" sz="1800" b="0" i="0" u="sng" strike="noStrike" kern="1200" cap="none" spc="0" normalizeH="0" baseline="0" noProof="0" dirty="0">
                <a:ln>
                  <a:noFill/>
                </a:ln>
                <a:solidFill>
                  <a:srgbClr val="000000"/>
                </a:solidFill>
                <a:effectLst/>
                <a:uLnTx/>
                <a:uFillTx/>
                <a:latin typeface="Rockwell" charset="0"/>
                <a:ea typeface="Rockwell" charset="0"/>
                <a:cs typeface="Rockwell" charset="0"/>
              </a:rPr>
              <a:t>bread</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ckwell" charset="0"/>
                <a:ea typeface="Rockwell" charset="0"/>
                <a:cs typeface="Rockwell" charset="0"/>
              </a:rPr>
              <a:t>Lead</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students in pronouncing both sounds of </a:t>
            </a:r>
            <a:r>
              <a:rPr kumimoji="0" lang="en-US" sz="1800" b="0" i="0" u="none" strike="noStrike" kern="1200" cap="none" spc="0" normalizeH="0" baseline="0" noProof="0" dirty="0" err="1">
                <a:ln>
                  <a:noFill/>
                </a:ln>
                <a:solidFill>
                  <a:srgbClr val="000000"/>
                </a:solidFill>
                <a:effectLst/>
                <a:uLnTx/>
                <a:uFillTx/>
                <a:latin typeface="Rockwell" charset="0"/>
                <a:ea typeface="Rockwell" charset="0"/>
                <a:cs typeface="Rockwell" charset="0"/>
              </a:rPr>
              <a:t>ea</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while pointing to the </a:t>
            </a:r>
            <a:r>
              <a:rPr kumimoji="0" lang="en-US" sz="1800" b="0" i="0" u="sng" strike="noStrike" kern="1200" cap="none" spc="0" normalizeH="0" baseline="0" noProof="0" dirty="0" err="1">
                <a:ln>
                  <a:noFill/>
                </a:ln>
                <a:solidFill>
                  <a:srgbClr val="000000"/>
                </a:solidFill>
                <a:effectLst/>
                <a:uLnTx/>
                <a:uFillTx/>
                <a:latin typeface="Rockwell" charset="0"/>
                <a:ea typeface="Rockwell" charset="0"/>
                <a:cs typeface="Rockwell" charset="0"/>
              </a:rPr>
              <a:t>ea</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card.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ckwell" charset="0"/>
                <a:ea typeface="Rockwell" charset="0"/>
                <a:cs typeface="Rockwell" charset="0"/>
              </a:rPr>
              <a:t>Say</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a:t>
            </a:r>
            <a:r>
              <a:rPr kumimoji="0" lang="en-US" sz="1800" b="0" i="0" u="none" strike="noStrike" kern="1200" cap="none" spc="0" normalizeH="0" baseline="0" noProof="0" dirty="0" err="1">
                <a:ln>
                  <a:noFill/>
                </a:ln>
                <a:solidFill>
                  <a:srgbClr val="000000"/>
                </a:solidFill>
                <a:effectLst/>
                <a:uLnTx/>
                <a:uFillTx/>
                <a:latin typeface="Rockwell" charset="0"/>
                <a:ea typeface="Rockwell" charset="0"/>
                <a:cs typeface="Rockwell" charset="0"/>
              </a:rPr>
              <a:t>ea</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can say /</a:t>
            </a:r>
            <a:r>
              <a:rPr kumimoji="0" lang="en-US" sz="1800" b="0" i="0" u="none" strike="noStrike" kern="1200" cap="none" spc="0" normalizeH="0" baseline="0" noProof="0" dirty="0" err="1">
                <a:ln>
                  <a:noFill/>
                </a:ln>
                <a:solidFill>
                  <a:srgbClr val="000000"/>
                </a:solidFill>
                <a:effectLst/>
                <a:uLnTx/>
                <a:uFillTx/>
                <a:latin typeface="Rockwell" charset="0"/>
                <a:ea typeface="Rockwell" charset="0"/>
                <a:cs typeface="Rockwell" charset="0"/>
              </a:rPr>
              <a:t>eee</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like in </a:t>
            </a:r>
            <a:r>
              <a:rPr kumimoji="0" lang="en-US" sz="1800" b="0" i="0" u="sng" strike="noStrike" kern="1200" cap="none" spc="0" normalizeH="0" baseline="0" noProof="0" dirty="0">
                <a:ln>
                  <a:noFill/>
                </a:ln>
                <a:solidFill>
                  <a:srgbClr val="000000"/>
                </a:solidFill>
                <a:effectLst/>
                <a:uLnTx/>
                <a:uFillTx/>
                <a:latin typeface="Rockwell" charset="0"/>
                <a:ea typeface="Rockwell" charset="0"/>
                <a:cs typeface="Rockwell" charset="0"/>
              </a:rPr>
              <a:t>read</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Everyone say /</a:t>
            </a:r>
            <a:r>
              <a:rPr kumimoji="0" lang="en-US" sz="1800" b="0" i="0" u="none" strike="noStrike" kern="1200" cap="none" spc="0" normalizeH="0" baseline="0" noProof="0" dirty="0" err="1">
                <a:ln>
                  <a:noFill/>
                </a:ln>
                <a:solidFill>
                  <a:srgbClr val="000000"/>
                </a:solidFill>
                <a:effectLst/>
                <a:uLnTx/>
                <a:uFillTx/>
                <a:latin typeface="Rockwell" charset="0"/>
                <a:ea typeface="Rockwell" charset="0"/>
                <a:cs typeface="Rockwell" charset="0"/>
              </a:rPr>
              <a:t>eee</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 </a:t>
            </a:r>
            <a:r>
              <a:rPr kumimoji="0" lang="en-US" sz="1800" b="0" i="0" u="sng" strike="noStrike" kern="1200" cap="none" spc="0" normalizeH="0" baseline="0" noProof="0" dirty="0">
                <a:ln>
                  <a:noFill/>
                </a:ln>
                <a:solidFill>
                  <a:srgbClr val="000000"/>
                </a:solidFill>
                <a:effectLst/>
                <a:uLnTx/>
                <a:uFillTx/>
                <a:latin typeface="Rockwell" charset="0"/>
                <a:ea typeface="Rockwell" charset="0"/>
                <a:cs typeface="Rockwell" charset="0"/>
              </a:rPr>
              <a:t>read</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a:t>
            </a:r>
            <a:r>
              <a:rPr kumimoji="0" lang="en-US" sz="1800" b="0" i="0" u="none" strike="noStrike" kern="1200" cap="none" spc="0" normalizeH="0" baseline="0" noProof="0" dirty="0" err="1">
                <a:ln>
                  <a:noFill/>
                </a:ln>
                <a:solidFill>
                  <a:srgbClr val="000000"/>
                </a:solidFill>
                <a:effectLst/>
                <a:uLnTx/>
                <a:uFillTx/>
                <a:latin typeface="Rockwell" charset="0"/>
                <a:ea typeface="Rockwell" charset="0"/>
                <a:cs typeface="Rockwell" charset="0"/>
              </a:rPr>
              <a:t>ea</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can also say /e/ like in bread. Everyone say /e/ - </a:t>
            </a:r>
            <a:r>
              <a:rPr kumimoji="0" lang="en-US" sz="1800" b="0" i="0" u="sng" strike="noStrike" kern="1200" cap="none" spc="0" normalizeH="0" baseline="0" noProof="0" dirty="0">
                <a:ln>
                  <a:noFill/>
                </a:ln>
                <a:solidFill>
                  <a:srgbClr val="000000"/>
                </a:solidFill>
                <a:effectLst/>
                <a:uLnTx/>
                <a:uFillTx/>
                <a:latin typeface="Rockwell" charset="0"/>
                <a:ea typeface="Rockwell" charset="0"/>
                <a:cs typeface="Rockwell" charset="0"/>
              </a:rPr>
              <a:t>bread</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ckwell" charset="0"/>
                <a:ea typeface="Rockwell" charset="0"/>
                <a:cs typeface="Rockwell" charset="0"/>
              </a:rPr>
              <a:t>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Have students read the following words with 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ckwell" charset="0"/>
                <a:ea typeface="Rockwell" charset="0"/>
                <a:cs typeface="Rockwell" charset="0"/>
              </a:rPr>
              <a:t>read, bread, real, wealth, steam, lead</a:t>
            </a:r>
            <a:endParaRPr kumimoji="0" lang="en-US" sz="800" b="1"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p:txBody>
      </p:sp>
      <p:sp>
        <p:nvSpPr>
          <p:cNvPr id="4" name="Content Placeholder 2"/>
          <p:cNvSpPr txBox="1">
            <a:spLocks/>
          </p:cNvSpPr>
          <p:nvPr/>
        </p:nvSpPr>
        <p:spPr>
          <a:xfrm>
            <a:off x="5702301" y="613637"/>
            <a:ext cx="3276600" cy="2326748"/>
          </a:xfrm>
          <a:prstGeom prst="rect">
            <a:avLst/>
          </a:prstGeom>
        </p:spPr>
        <p:txBody>
          <a:bodyPr>
            <a:normAutofit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12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t>Focus on a singular objective</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12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t>Explain with clear, concise, consistent language</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12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t>Model/demonstrate the skill/strategy </a:t>
            </a:r>
          </a:p>
          <a:p>
            <a:pPr marL="0" marR="0" lvl="0" indent="0" algn="l" defTabSz="914400" rtl="0" eaLnBrk="1" fontAlgn="auto" latinLnBrk="0" hangingPunct="1">
              <a:lnSpc>
                <a:spcPct val="110000"/>
              </a:lnSpc>
              <a:spcBef>
                <a:spcPts val="600"/>
              </a:spcBef>
              <a:spcAft>
                <a:spcPts val="0"/>
              </a:spcAft>
              <a:buClr>
                <a:srgbClr val="C95331"/>
              </a:buClr>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t>      (show the thinking)</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12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t>Select appropriate examples to model</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12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t>Model additional examples </a:t>
            </a:r>
            <a:br>
              <a:rPr kumimoji="0" lang="en-US" sz="12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br>
            <a:r>
              <a:rPr kumimoji="0" lang="en-US" sz="12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t>(use multiple models)</a:t>
            </a:r>
          </a:p>
          <a:p>
            <a:pPr marL="0" marR="0" lvl="0" indent="0" algn="l" defTabSz="914400" rtl="0" eaLnBrk="1" fontAlgn="auto" latinLnBrk="0" hangingPunct="1">
              <a:lnSpc>
                <a:spcPct val="110000"/>
              </a:lnSpc>
              <a:spcBef>
                <a:spcPts val="600"/>
              </a:spcBef>
              <a:spcAft>
                <a:spcPts val="0"/>
              </a:spcAft>
              <a:buClr>
                <a:srgbClr val="6D545D">
                  <a:lumMod val="75000"/>
                </a:srgbClr>
              </a:buClr>
              <a:buSzTx/>
              <a:buFont typeface="Arial" panose="020B0604020202020204" pitchFamily="34" charset="0"/>
              <a:buNone/>
              <a:tabLst/>
              <a:defRPr/>
            </a:pPr>
            <a:endPar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endParaRPr>
          </a:p>
        </p:txBody>
      </p:sp>
      <p:sp>
        <p:nvSpPr>
          <p:cNvPr id="5" name="Title 1"/>
          <p:cNvSpPr txBox="1">
            <a:spLocks/>
          </p:cNvSpPr>
          <p:nvPr/>
        </p:nvSpPr>
        <p:spPr>
          <a:xfrm>
            <a:off x="6040438" y="114300"/>
            <a:ext cx="2828925" cy="430541"/>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Effective Models</a:t>
            </a:r>
          </a:p>
        </p:txBody>
      </p:sp>
      <p:sp>
        <p:nvSpPr>
          <p:cNvPr id="3" name="Title 2" hidden="1">
            <a:extLst>
              <a:ext uri="{FF2B5EF4-FFF2-40B4-BE49-F238E27FC236}">
                <a16:creationId xmlns:a16="http://schemas.microsoft.com/office/drawing/2014/main" id="{75E3D0D7-28AE-475D-873C-7675CBAC1DA5}"/>
              </a:ext>
            </a:extLst>
          </p:cNvPr>
          <p:cNvSpPr>
            <a:spLocks noGrp="1"/>
          </p:cNvSpPr>
          <p:nvPr>
            <p:ph type="title" idx="4294967295"/>
          </p:nvPr>
        </p:nvSpPr>
        <p:spPr/>
        <p:txBody>
          <a:bodyPr/>
          <a:lstStyle/>
          <a:p>
            <a:pPr rtl="0" eaLnBrk="1" fontAlgn="auto" latinLnBrk="0" hangingPunct="1"/>
            <a:r>
              <a:rPr lang="en-US" sz="2000" b="1" i="0" kern="1200" spc="0" baseline="0" dirty="0">
                <a:ln>
                  <a:noFill/>
                </a:ln>
                <a:solidFill>
                  <a:srgbClr val="000000"/>
                </a:solidFill>
                <a:effectLst/>
                <a:latin typeface="Rockwell" panose="02060603020205020403" pitchFamily="18" charset="0"/>
                <a:ea typeface="Rockwell" panose="02060603020205020403" pitchFamily="18" charset="0"/>
                <a:cs typeface="Rockwell" panose="02060603020205020403" pitchFamily="18" charset="0"/>
              </a:rPr>
              <a:t>LESSON 14: </a:t>
            </a:r>
            <a:r>
              <a:rPr lang="en-US" sz="2000" b="0" i="0" kern="1200" spc="0" baseline="0" dirty="0">
                <a:ln>
                  <a:noFill/>
                </a:ln>
                <a:solidFill>
                  <a:srgbClr val="000000"/>
                </a:solidFill>
                <a:effectLst/>
                <a:latin typeface="Rockwell" panose="02060603020205020403" pitchFamily="18" charset="0"/>
                <a:ea typeface="Rockwell" panose="02060603020205020403" pitchFamily="18" charset="0"/>
                <a:cs typeface="Rockwell" panose="02060603020205020403" pitchFamily="18" charset="0"/>
              </a:rPr>
              <a:t>Reading Words with </a:t>
            </a:r>
            <a:r>
              <a:rPr lang="en-US" sz="2000" b="0" i="0" kern="1200" spc="0" baseline="0" dirty="0" err="1">
                <a:ln>
                  <a:noFill/>
                </a:ln>
                <a:solidFill>
                  <a:srgbClr val="000000"/>
                </a:solidFill>
                <a:effectLst/>
                <a:latin typeface="Rockwell" panose="02060603020205020403" pitchFamily="18" charset="0"/>
                <a:ea typeface="Rockwell" panose="02060603020205020403" pitchFamily="18" charset="0"/>
                <a:cs typeface="Rockwell" panose="02060603020205020403" pitchFamily="18" charset="0"/>
              </a:rPr>
              <a:t>ea</a:t>
            </a:r>
            <a:endParaRPr lang="en-US" dirty="0">
              <a:effectLst/>
            </a:endParaRPr>
          </a:p>
          <a:p>
            <a:endParaRPr lang="en-US" dirty="0"/>
          </a:p>
        </p:txBody>
      </p:sp>
    </p:spTree>
    <p:extLst>
      <p:ext uri="{BB962C8B-B14F-4D97-AF65-F5344CB8AC3E}">
        <p14:creationId xmlns:p14="http://schemas.microsoft.com/office/powerpoint/2010/main" val="643956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 y="889000"/>
            <a:ext cx="5321300" cy="4493538"/>
          </a:xfrm>
          <a:prstGeom prst="rect">
            <a:avLst/>
          </a:prstGeom>
          <a:solidFill>
            <a:srgbClr val="F7F8E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Rockwell" charset="0"/>
                <a:ea typeface="Rockwell" charset="0"/>
                <a:cs typeface="Rockwell" charset="0"/>
              </a:rPr>
              <a:t>LESSON 14: </a:t>
            </a:r>
            <a:r>
              <a:rPr kumimoji="0" lang="en-US" sz="2000" b="0" i="0" u="none" strike="noStrike" kern="1200" cap="none" spc="0" normalizeH="0" baseline="0" noProof="0" dirty="0">
                <a:ln>
                  <a:noFill/>
                </a:ln>
                <a:solidFill>
                  <a:srgbClr val="000000"/>
                </a:solidFill>
                <a:effectLst/>
                <a:uLnTx/>
                <a:uFillTx/>
                <a:latin typeface="Rockwell" charset="0"/>
                <a:ea typeface="Rockwell" charset="0"/>
                <a:cs typeface="Rockwell" charset="0"/>
              </a:rPr>
              <a:t>Introducing </a:t>
            </a:r>
            <a:r>
              <a:rPr kumimoji="0" lang="en-US" sz="2000" b="0" i="0" u="sng" strike="noStrike" kern="1200" cap="none" spc="0" normalizeH="0" baseline="0" noProof="0" dirty="0" err="1">
                <a:ln>
                  <a:noFill/>
                </a:ln>
                <a:solidFill>
                  <a:srgbClr val="000000"/>
                </a:solidFill>
                <a:effectLst/>
                <a:uLnTx/>
                <a:uFillTx/>
                <a:latin typeface="Rockwell" charset="0"/>
                <a:ea typeface="Rockwell" charset="0"/>
                <a:cs typeface="Rockwell" charset="0"/>
              </a:rPr>
              <a:t>ea</a:t>
            </a:r>
            <a:endParaRPr kumimoji="0" lang="en-US" sz="2000" b="0" i="0" u="sng"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ckwell" charset="0"/>
                <a:ea typeface="Rockwell" charset="0"/>
                <a:cs typeface="Rockwell" charset="0"/>
              </a:rPr>
              <a:t>TEACH/MODEL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ckwell" charset="0"/>
                <a:ea typeface="Rockwell" charset="0"/>
                <a:cs typeface="Rockwell" charset="0"/>
              </a:rPr>
              <a:t>Display</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the vowel digraph </a:t>
            </a:r>
            <a:r>
              <a:rPr kumimoji="0" lang="en-US" sz="1800" b="0" i="0" u="sng" strike="noStrike" kern="1200" cap="none" spc="0" normalizeH="0" baseline="0" noProof="0" dirty="0" err="1">
                <a:ln>
                  <a:noFill/>
                </a:ln>
                <a:solidFill>
                  <a:srgbClr val="000000"/>
                </a:solidFill>
                <a:effectLst/>
                <a:uLnTx/>
                <a:uFillTx/>
                <a:latin typeface="Rockwell" charset="0"/>
                <a:ea typeface="Rockwell" charset="0"/>
                <a:cs typeface="Rockwell" charset="0"/>
              </a:rPr>
              <a:t>ea</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card.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ckwell" charset="0"/>
                <a:ea typeface="Rockwell" charset="0"/>
                <a:cs typeface="Rockwell" charset="0"/>
              </a:rPr>
              <a:t>Say</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“These letters usually say /</a:t>
            </a:r>
            <a:r>
              <a:rPr kumimoji="0" lang="en-US" sz="1800" b="0" i="0" u="none" strike="noStrike" kern="1200" cap="none" spc="0" normalizeH="0" baseline="0" noProof="0" dirty="0" err="1">
                <a:ln>
                  <a:noFill/>
                </a:ln>
                <a:solidFill>
                  <a:srgbClr val="000000"/>
                </a:solidFill>
                <a:effectLst/>
                <a:uLnTx/>
                <a:uFillTx/>
                <a:latin typeface="Rockwell" charset="0"/>
                <a:ea typeface="Rockwell" charset="0"/>
                <a:cs typeface="Rockwell" charset="0"/>
              </a:rPr>
              <a:t>eee</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Everyone, what do these letters usually say?  That’s right, </a:t>
            </a:r>
            <a:r>
              <a:rPr kumimoji="0" lang="en-US" sz="1800" b="0" i="0" u="sng" strike="noStrike" kern="1200" cap="none" spc="0" normalizeH="0" baseline="0" noProof="0" dirty="0" err="1">
                <a:ln>
                  <a:noFill/>
                </a:ln>
                <a:solidFill>
                  <a:srgbClr val="000000"/>
                </a:solidFill>
                <a:effectLst/>
                <a:uLnTx/>
                <a:uFillTx/>
                <a:latin typeface="Rockwell" charset="0"/>
                <a:ea typeface="Rockwell" charset="0"/>
                <a:cs typeface="Rockwell" charset="0"/>
              </a:rPr>
              <a:t>ea</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usually says /</a:t>
            </a:r>
            <a:r>
              <a:rPr kumimoji="0" lang="en-US" sz="1800" b="0" i="0" u="none" strike="noStrike" kern="1200" cap="none" spc="0" normalizeH="0" baseline="0" noProof="0" dirty="0" err="1">
                <a:ln>
                  <a:noFill/>
                </a:ln>
                <a:solidFill>
                  <a:srgbClr val="000000"/>
                </a:solidFill>
                <a:effectLst/>
                <a:uLnTx/>
                <a:uFillTx/>
                <a:latin typeface="Rockwell" charset="0"/>
                <a:ea typeface="Rockwell" charset="0"/>
                <a:cs typeface="Rockwell" charset="0"/>
              </a:rPr>
              <a:t>eee</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“I’ll show you how to read words with </a:t>
            </a:r>
            <a:r>
              <a:rPr kumimoji="0" lang="en-US" sz="1800" b="0" i="0" u="sng" strike="noStrike" kern="1200" cap="none" spc="0" normalizeH="0" baseline="0" noProof="0" dirty="0">
                <a:ln>
                  <a:noFill/>
                </a:ln>
                <a:solidFill>
                  <a:srgbClr val="000000"/>
                </a:solidFill>
                <a:effectLst/>
                <a:uLnTx/>
                <a:uFillTx/>
                <a:latin typeface="Rockwell" charset="0"/>
                <a:ea typeface="Rockwell" charset="0"/>
                <a:cs typeface="Rockwell" charset="0"/>
              </a:rPr>
              <a:t>ea</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First I’ll say the sound, then I’ll read the 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(Model saying the sound and reading the following words: </a:t>
            </a:r>
            <a:r>
              <a:rPr kumimoji="0" lang="en-US" sz="1800" b="1" i="0" u="none" strike="noStrike" kern="1200" cap="none" spc="0" normalizeH="0" baseline="0" noProof="0" dirty="0">
                <a:ln>
                  <a:noFill/>
                </a:ln>
                <a:solidFill>
                  <a:srgbClr val="000000"/>
                </a:solidFill>
                <a:effectLst/>
                <a:uLnTx/>
                <a:uFillTx/>
                <a:latin typeface="Rockwell" charset="0"/>
                <a:ea typeface="Rockwell" charset="0"/>
                <a:cs typeface="Rockwell" charset="0"/>
              </a:rPr>
              <a:t>eat, real, meat, bead)</a:t>
            </a:r>
            <a:endParaRPr kumimoji="0" lang="en-US" sz="800" b="1"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p:txBody>
      </p:sp>
      <p:sp>
        <p:nvSpPr>
          <p:cNvPr id="3" name="TextBox 2"/>
          <p:cNvSpPr txBox="1"/>
          <p:nvPr/>
        </p:nvSpPr>
        <p:spPr>
          <a:xfrm>
            <a:off x="6390348" y="889000"/>
            <a:ext cx="1857375" cy="48320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sng"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19DA4"/>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rgbClr val="119DA4"/>
                </a:solidFill>
                <a:effectLst/>
                <a:uLnTx/>
                <a:uFillTx/>
                <a:latin typeface="Verdana"/>
                <a:ea typeface="+mn-ea"/>
                <a:cs typeface="+mn-cs"/>
              </a:rPr>
              <a:t>ea</a:t>
            </a:r>
            <a:r>
              <a:rPr kumimoji="0" lang="en-US" sz="4400" b="0" i="0" u="none" strike="noStrike" kern="1200" cap="none" spc="0" normalizeH="0" baseline="0" noProof="0" dirty="0">
                <a:ln>
                  <a:noFill/>
                </a:ln>
                <a:solidFill>
                  <a:srgbClr val="119DA4"/>
                </a:solidFill>
                <a:effectLst/>
                <a:uLnTx/>
                <a:uFillTx/>
                <a:latin typeface="Verdana"/>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r</a:t>
            </a:r>
            <a:r>
              <a:rPr kumimoji="0" lang="en-US" sz="4400" b="0" i="0" u="sng" strike="noStrike" kern="1200" cap="none" spc="0" normalizeH="0" baseline="0" noProof="0" dirty="0">
                <a:ln>
                  <a:noFill/>
                </a:ln>
                <a:solidFill>
                  <a:srgbClr val="119DA4"/>
                </a:solidFill>
                <a:effectLst/>
                <a:uLnTx/>
                <a:uFillTx/>
                <a:latin typeface="Verdana"/>
                <a:ea typeface="+mn-ea"/>
                <a:cs typeface="+mn-cs"/>
              </a:rPr>
              <a:t>ea</a:t>
            </a:r>
            <a:r>
              <a:rPr kumimoji="0" lang="en-US" sz="4400" b="0" i="0" u="none" strike="noStrike" kern="1200" cap="none" spc="0" normalizeH="0" baseline="0" noProof="0" dirty="0">
                <a:ln>
                  <a:noFill/>
                </a:ln>
                <a:solidFill>
                  <a:srgbClr val="119DA4"/>
                </a:solidFill>
                <a:effectLst/>
                <a:uLnTx/>
                <a:uFillTx/>
                <a:latin typeface="Verdana"/>
                <a:ea typeface="+mn-ea"/>
                <a:cs typeface="+mn-cs"/>
              </a:rPr>
              <a:t>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m</a:t>
            </a:r>
            <a:r>
              <a:rPr kumimoji="0" lang="en-US" sz="4400" b="0" i="0" u="sng" strike="noStrike" kern="1200" cap="none" spc="0" normalizeH="0" baseline="0" noProof="0" dirty="0">
                <a:ln>
                  <a:noFill/>
                </a:ln>
                <a:solidFill>
                  <a:srgbClr val="119DA4"/>
                </a:solidFill>
                <a:effectLst/>
                <a:uLnTx/>
                <a:uFillTx/>
                <a:latin typeface="Verdana"/>
                <a:ea typeface="+mn-ea"/>
                <a:cs typeface="+mn-cs"/>
              </a:rPr>
              <a:t>ea</a:t>
            </a:r>
            <a:r>
              <a:rPr kumimoji="0" lang="en-US" sz="4400" b="0" i="0" u="none" strike="noStrike" kern="1200" cap="none" spc="0" normalizeH="0" baseline="0" noProof="0" dirty="0">
                <a:ln>
                  <a:noFill/>
                </a:ln>
                <a:solidFill>
                  <a:srgbClr val="119DA4"/>
                </a:solidFill>
                <a:effectLst/>
                <a:uLnTx/>
                <a:uFillTx/>
                <a:latin typeface="Verdana"/>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b</a:t>
            </a:r>
            <a:r>
              <a:rPr kumimoji="0" lang="en-US" sz="4400" b="0" i="0" u="sng" strike="noStrike" kern="1200" cap="none" spc="0" normalizeH="0" baseline="0" noProof="0" dirty="0">
                <a:ln>
                  <a:noFill/>
                </a:ln>
                <a:solidFill>
                  <a:srgbClr val="119DA4"/>
                </a:solidFill>
                <a:effectLst/>
                <a:uLnTx/>
                <a:uFillTx/>
                <a:latin typeface="Verdana"/>
                <a:ea typeface="+mn-ea"/>
                <a:cs typeface="+mn-cs"/>
              </a:rPr>
              <a:t>ea</a:t>
            </a:r>
            <a:r>
              <a:rPr kumimoji="0" lang="en-US" sz="4400" b="0" i="0" u="none" strike="noStrike" kern="1200" cap="none" spc="0" normalizeH="0" baseline="0" noProof="0" dirty="0">
                <a:ln>
                  <a:noFill/>
                </a:ln>
                <a:solidFill>
                  <a:srgbClr val="119DA4"/>
                </a:solidFill>
                <a:effectLst/>
                <a:uLnTx/>
                <a:uFillTx/>
                <a:latin typeface="Verdana"/>
                <a:ea typeface="+mn-ea"/>
                <a:cs typeface="+mn-cs"/>
              </a:rPr>
              <a: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p:txBody>
      </p:sp>
      <p:sp>
        <p:nvSpPr>
          <p:cNvPr id="4" name="Rectangle 3"/>
          <p:cNvSpPr/>
          <p:nvPr/>
        </p:nvSpPr>
        <p:spPr>
          <a:xfrm>
            <a:off x="6889269" y="921352"/>
            <a:ext cx="859531"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err="1">
                <a:ln>
                  <a:noFill/>
                </a:ln>
                <a:solidFill>
                  <a:srgbClr val="FFFFFF"/>
                </a:solidFill>
                <a:effectLst/>
                <a:uLnTx/>
                <a:uFillTx/>
                <a:latin typeface="Verdana"/>
                <a:ea typeface="+mn-ea"/>
                <a:cs typeface="+mn-cs"/>
              </a:rPr>
              <a:t>ea</a:t>
            </a:r>
            <a:endParaRPr kumimoji="0" lang="en-US" sz="4400" b="0" i="0" u="sng" strike="noStrike" kern="1200" cap="none" spc="0" normalizeH="0" baseline="0" noProof="0" dirty="0">
              <a:ln>
                <a:noFill/>
              </a:ln>
              <a:solidFill>
                <a:srgbClr val="FFFFFF"/>
              </a:solidFill>
              <a:effectLst/>
              <a:uLnTx/>
              <a:uFillTx/>
              <a:latin typeface="Verdana"/>
              <a:ea typeface="+mn-ea"/>
              <a:cs typeface="+mn-cs"/>
            </a:endParaRPr>
          </a:p>
        </p:txBody>
      </p:sp>
      <p:sp>
        <p:nvSpPr>
          <p:cNvPr id="5" name="Title 4" hidden="1">
            <a:extLst>
              <a:ext uri="{FF2B5EF4-FFF2-40B4-BE49-F238E27FC236}">
                <a16:creationId xmlns:a16="http://schemas.microsoft.com/office/drawing/2014/main" id="{62D2E247-B3B7-4C6C-86E0-2DC5EF11F6A8}"/>
              </a:ext>
            </a:extLst>
          </p:cNvPr>
          <p:cNvSpPr>
            <a:spLocks noGrp="1"/>
          </p:cNvSpPr>
          <p:nvPr>
            <p:ph type="title" idx="4294967295"/>
          </p:nvPr>
        </p:nvSpPr>
        <p:spPr/>
        <p:txBody>
          <a:bodyPr/>
          <a:lstStyle/>
          <a:p>
            <a:pPr rtl="0" eaLnBrk="1" fontAlgn="auto" latinLnBrk="0" hangingPunct="1"/>
            <a:r>
              <a:rPr lang="en-US" sz="2000" b="1" i="0" kern="1200" spc="0" baseline="0" dirty="0">
                <a:ln>
                  <a:noFill/>
                </a:ln>
                <a:solidFill>
                  <a:srgbClr val="000000"/>
                </a:solidFill>
                <a:effectLst/>
                <a:latin typeface="Rockwell" panose="02060603020205020403" pitchFamily="18" charset="0"/>
                <a:ea typeface="Rockwell" panose="02060603020205020403" pitchFamily="18" charset="0"/>
                <a:cs typeface="Rockwell" panose="02060603020205020403" pitchFamily="18" charset="0"/>
              </a:rPr>
              <a:t>LESSON 14: </a:t>
            </a:r>
            <a:r>
              <a:rPr lang="en-US" sz="2000" b="0" i="0" kern="1200" spc="0" baseline="0" dirty="0">
                <a:ln>
                  <a:noFill/>
                </a:ln>
                <a:solidFill>
                  <a:srgbClr val="000000"/>
                </a:solidFill>
                <a:effectLst/>
                <a:latin typeface="Rockwell" panose="02060603020205020403" pitchFamily="18" charset="0"/>
                <a:ea typeface="Rockwell" panose="02060603020205020403" pitchFamily="18" charset="0"/>
                <a:cs typeface="Rockwell" panose="02060603020205020403" pitchFamily="18" charset="0"/>
              </a:rPr>
              <a:t>Introducing </a:t>
            </a:r>
            <a:r>
              <a:rPr lang="en-US" sz="2000" b="0" i="0" u="sng" kern="1200" spc="0" baseline="0" dirty="0" err="1">
                <a:ln>
                  <a:noFill/>
                </a:ln>
                <a:solidFill>
                  <a:srgbClr val="000000"/>
                </a:solidFill>
                <a:effectLst/>
                <a:latin typeface="Rockwell" panose="02060603020205020403" pitchFamily="18" charset="0"/>
                <a:ea typeface="Rockwell" panose="02060603020205020403" pitchFamily="18" charset="0"/>
                <a:cs typeface="Rockwell" panose="02060603020205020403" pitchFamily="18" charset="0"/>
              </a:rPr>
              <a:t>ea</a:t>
            </a:r>
            <a:endParaRPr lang="en-US" dirty="0">
              <a:effectLst/>
            </a:endParaRPr>
          </a:p>
          <a:p>
            <a:endParaRPr lang="en-US" dirty="0"/>
          </a:p>
        </p:txBody>
      </p:sp>
    </p:spTree>
    <p:extLst>
      <p:ext uri="{BB962C8B-B14F-4D97-AF65-F5344CB8AC3E}">
        <p14:creationId xmlns:p14="http://schemas.microsoft.com/office/powerpoint/2010/main" val="22706533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6238" y="2099537"/>
            <a:ext cx="4414837" cy="2326748"/>
          </a:xfrm>
        </p:spPr>
        <p:txBody>
          <a:bodyPr>
            <a:normAutofit/>
          </a:bodyPr>
          <a:lstStyle/>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t>Select appropriate examples to model</a:t>
            </a:r>
          </a:p>
          <a:p>
            <a:pPr marL="342900" indent="-342900">
              <a:buClr>
                <a:schemeClr val="accent1"/>
              </a:buClr>
              <a:buFont typeface="Wingdings" panose="05000000000000000000" pitchFamily="2" charset="2"/>
              <a:buChar char="q"/>
            </a:pPr>
            <a:r>
              <a:rPr lang="en-US" sz="1200" dirty="0"/>
              <a:t>Model additional examples </a:t>
            </a:r>
            <a:br>
              <a:rPr lang="en-US" sz="1200" dirty="0"/>
            </a:br>
            <a:r>
              <a:rPr lang="en-US" sz="1200" dirty="0"/>
              <a:t>(use multiple models)</a:t>
            </a:r>
          </a:p>
          <a:p>
            <a:endParaRPr lang="en-US" dirty="0"/>
          </a:p>
        </p:txBody>
      </p:sp>
      <p:sp>
        <p:nvSpPr>
          <p:cNvPr id="4" name="Title 1"/>
          <p:cNvSpPr txBox="1">
            <a:spLocks/>
          </p:cNvSpPr>
          <p:nvPr/>
        </p:nvSpPr>
        <p:spPr>
          <a:xfrm>
            <a:off x="114300" y="255259"/>
            <a:ext cx="8915400"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8CCEA2"/>
                </a:solidFill>
                <a:effectLst/>
                <a:uLnTx/>
                <a:uFillTx/>
                <a:latin typeface="Verdana" panose="020B0604030504040204" pitchFamily="34" charset="0"/>
                <a:ea typeface="Verdana" panose="020B0604030504040204" pitchFamily="34" charset="0"/>
              </a:rPr>
              <a:t>Activity 6.2</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8CCEA2"/>
                </a:solidFill>
                <a:effectLst/>
                <a:uLnTx/>
                <a:uFillTx/>
                <a:latin typeface="Verdana" panose="020B0604030504040204" pitchFamily="34" charset="0"/>
                <a:ea typeface="Verdana" panose="020B0604030504040204" pitchFamily="34" charset="0"/>
              </a:rPr>
              <a:t>Evaluate a Video</a:t>
            </a:r>
          </a:p>
        </p:txBody>
      </p:sp>
      <p:sp>
        <p:nvSpPr>
          <p:cNvPr id="5" name="Title 1"/>
          <p:cNvSpPr txBox="1">
            <a:spLocks/>
          </p:cNvSpPr>
          <p:nvPr/>
        </p:nvSpPr>
        <p:spPr>
          <a:xfrm>
            <a:off x="4186238" y="1668996"/>
            <a:ext cx="2828925" cy="430541"/>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Effective Models</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271" y="1668996"/>
            <a:ext cx="3213759" cy="2371651"/>
          </a:xfrm>
          <a:prstGeom prst="rect">
            <a:avLst/>
          </a:prstGeom>
        </p:spPr>
      </p:pic>
      <p:sp>
        <p:nvSpPr>
          <p:cNvPr id="2" name="Title 1" hidden="1">
            <a:extLst>
              <a:ext uri="{FF2B5EF4-FFF2-40B4-BE49-F238E27FC236}">
                <a16:creationId xmlns:a16="http://schemas.microsoft.com/office/drawing/2014/main" id="{8AF93168-ECF6-409C-8D03-6F55A6DBCD78}"/>
              </a:ext>
            </a:extLst>
          </p:cNvPr>
          <p:cNvSpPr>
            <a:spLocks noGrp="1"/>
          </p:cNvSpPr>
          <p:nvPr>
            <p:ph type="title"/>
          </p:nvPr>
        </p:nvSpPr>
        <p:spPr/>
        <p:txBody>
          <a:bodyPr>
            <a:normAutofit fontScale="90000"/>
          </a:bodyPr>
          <a:lstStyle/>
          <a:p>
            <a:pPr rtl="0" eaLnBrk="1" fontAlgn="auto" latinLnBrk="0" hangingPunct="1"/>
            <a:r>
              <a:rPr lang="en-US" sz="2800" b="1" i="0" kern="1200" spc="0" baseline="0" dirty="0">
                <a:ln>
                  <a:noFill/>
                </a:ln>
                <a:solidFill>
                  <a:srgbClr val="8CCEA2"/>
                </a:solidFill>
                <a:effectLst/>
                <a:latin typeface="Verdana" panose="020B0604030504040204" pitchFamily="34" charset="0"/>
                <a:ea typeface="Verdana" panose="020B0604030504040204" pitchFamily="34" charset="0"/>
                <a:cs typeface="+mn-cs"/>
              </a:rPr>
              <a:t>Activity 6.2</a:t>
            </a:r>
            <a:endParaRPr lang="en-US" dirty="0">
              <a:effectLst/>
            </a:endParaRPr>
          </a:p>
          <a:p>
            <a:pPr rtl="0" eaLnBrk="1" fontAlgn="auto" latinLnBrk="0" hangingPunct="1"/>
            <a:r>
              <a:rPr lang="en-US" sz="2800" b="1" i="0" kern="1200" spc="0" baseline="0" dirty="0">
                <a:ln>
                  <a:noFill/>
                </a:ln>
                <a:solidFill>
                  <a:srgbClr val="8CCEA2"/>
                </a:solidFill>
                <a:effectLst/>
                <a:latin typeface="Verdana" panose="020B0604030504040204" pitchFamily="34" charset="0"/>
                <a:ea typeface="Verdana" panose="020B0604030504040204" pitchFamily="34" charset="0"/>
                <a:cs typeface="+mn-cs"/>
              </a:rPr>
              <a:t>Evaluate a Video</a:t>
            </a:r>
            <a:endParaRPr lang="en-US" dirty="0">
              <a:effectLst/>
            </a:endParaRPr>
          </a:p>
          <a:p>
            <a:endParaRPr lang="en-US" dirty="0"/>
          </a:p>
        </p:txBody>
      </p:sp>
    </p:spTree>
    <p:extLst>
      <p:ext uri="{BB962C8B-B14F-4D97-AF65-F5344CB8AC3E}">
        <p14:creationId xmlns:p14="http://schemas.microsoft.com/office/powerpoint/2010/main" val="39314575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6238" y="2099537"/>
            <a:ext cx="4414837" cy="2326748"/>
          </a:xfrm>
        </p:spPr>
        <p:txBody>
          <a:bodyPr>
            <a:normAutofit/>
          </a:bodyPr>
          <a:lstStyle/>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t>Select appropriate examples to model</a:t>
            </a:r>
          </a:p>
          <a:p>
            <a:pPr marL="342900" indent="-342900">
              <a:buClr>
                <a:schemeClr val="accent1"/>
              </a:buClr>
              <a:buFont typeface="Wingdings" panose="05000000000000000000" pitchFamily="2" charset="2"/>
              <a:buChar char="q"/>
            </a:pPr>
            <a:r>
              <a:rPr lang="en-US" sz="1200" dirty="0"/>
              <a:t>Model additional examples </a:t>
            </a:r>
            <a:br>
              <a:rPr lang="en-US" sz="1200" dirty="0"/>
            </a:br>
            <a:r>
              <a:rPr lang="en-US" sz="1200" dirty="0"/>
              <a:t>(use multiple models)</a:t>
            </a:r>
          </a:p>
          <a:p>
            <a:endParaRPr lang="en-US" dirty="0"/>
          </a:p>
        </p:txBody>
      </p:sp>
      <p:sp>
        <p:nvSpPr>
          <p:cNvPr id="4" name="Title 1"/>
          <p:cNvSpPr txBox="1">
            <a:spLocks/>
          </p:cNvSpPr>
          <p:nvPr/>
        </p:nvSpPr>
        <p:spPr>
          <a:xfrm>
            <a:off x="114300" y="255259"/>
            <a:ext cx="8915400"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8CCEA2"/>
                </a:solidFill>
                <a:effectLst/>
                <a:uLnTx/>
                <a:uFillTx/>
                <a:latin typeface="Verdana" panose="020B0604030504040204" pitchFamily="34" charset="0"/>
                <a:ea typeface="Verdana" panose="020B0604030504040204" pitchFamily="34" charset="0"/>
              </a:rPr>
              <a:t>Activity 6.2</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8CCEA2"/>
                </a:solidFill>
                <a:effectLst/>
                <a:uLnTx/>
                <a:uFillTx/>
                <a:latin typeface="Verdana" panose="020B0604030504040204" pitchFamily="34" charset="0"/>
                <a:ea typeface="Verdana" panose="020B0604030504040204" pitchFamily="34" charset="0"/>
              </a:rPr>
              <a:t>Evaluate a Video</a:t>
            </a:r>
          </a:p>
        </p:txBody>
      </p:sp>
      <p:sp>
        <p:nvSpPr>
          <p:cNvPr id="5" name="Title 1"/>
          <p:cNvSpPr txBox="1">
            <a:spLocks/>
          </p:cNvSpPr>
          <p:nvPr/>
        </p:nvSpPr>
        <p:spPr>
          <a:xfrm>
            <a:off x="4186238" y="1668996"/>
            <a:ext cx="2828925" cy="430541"/>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Effective Models</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029575" y="115376"/>
            <a:ext cx="914400" cy="942115"/>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359" y="1668996"/>
            <a:ext cx="3213759" cy="2371651"/>
          </a:xfrm>
          <a:prstGeom prst="rect">
            <a:avLst/>
          </a:prstGeom>
        </p:spPr>
      </p:pic>
      <p:sp>
        <p:nvSpPr>
          <p:cNvPr id="2" name="Title 1" hidden="1">
            <a:extLst>
              <a:ext uri="{FF2B5EF4-FFF2-40B4-BE49-F238E27FC236}">
                <a16:creationId xmlns:a16="http://schemas.microsoft.com/office/drawing/2014/main" id="{95FCC881-64EE-480C-9A2C-98421CB2EE59}"/>
              </a:ext>
            </a:extLst>
          </p:cNvPr>
          <p:cNvSpPr>
            <a:spLocks noGrp="1"/>
          </p:cNvSpPr>
          <p:nvPr>
            <p:ph type="title"/>
          </p:nvPr>
        </p:nvSpPr>
        <p:spPr/>
        <p:txBody>
          <a:bodyPr>
            <a:normAutofit fontScale="90000"/>
          </a:bodyPr>
          <a:lstStyle/>
          <a:p>
            <a:pPr rtl="0" eaLnBrk="1" fontAlgn="auto" latinLnBrk="0" hangingPunct="1"/>
            <a:r>
              <a:rPr lang="en-US" sz="2800" b="1" i="0" kern="1200" spc="0" baseline="0" dirty="0">
                <a:ln>
                  <a:noFill/>
                </a:ln>
                <a:solidFill>
                  <a:srgbClr val="8CCEA2"/>
                </a:solidFill>
                <a:effectLst/>
                <a:latin typeface="Verdana" panose="020B0604030504040204" pitchFamily="34" charset="0"/>
                <a:ea typeface="Verdana" panose="020B0604030504040204" pitchFamily="34" charset="0"/>
                <a:cs typeface="+mn-cs"/>
              </a:rPr>
              <a:t>Activity 6.2</a:t>
            </a:r>
            <a:endParaRPr lang="en-US" dirty="0">
              <a:effectLst/>
            </a:endParaRPr>
          </a:p>
          <a:p>
            <a:pPr rtl="0" eaLnBrk="1" fontAlgn="auto" latinLnBrk="0" hangingPunct="1"/>
            <a:r>
              <a:rPr lang="en-US" sz="2800" b="1" i="0" kern="1200" spc="0" baseline="0" dirty="0">
                <a:ln>
                  <a:noFill/>
                </a:ln>
                <a:solidFill>
                  <a:srgbClr val="8CCEA2"/>
                </a:solidFill>
                <a:effectLst/>
                <a:latin typeface="Verdana" panose="020B0604030504040204" pitchFamily="34" charset="0"/>
                <a:ea typeface="Verdana" panose="020B0604030504040204" pitchFamily="34" charset="0"/>
                <a:cs typeface="+mn-cs"/>
              </a:rPr>
              <a:t>Evaluate a Video</a:t>
            </a:r>
            <a:endParaRPr lang="en-US" dirty="0">
              <a:effectLst/>
            </a:endParaRPr>
          </a:p>
          <a:p>
            <a:endParaRPr lang="en-US" dirty="0"/>
          </a:p>
        </p:txBody>
      </p:sp>
    </p:spTree>
    <p:extLst>
      <p:ext uri="{BB962C8B-B14F-4D97-AF65-F5344CB8AC3E}">
        <p14:creationId xmlns:p14="http://schemas.microsoft.com/office/powerpoint/2010/main" val="21344346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CCEA2"/>
                </a:solidFill>
              </a:rPr>
              <a:t>Activity 6.2</a:t>
            </a:r>
            <a:br>
              <a:rPr lang="en-US" dirty="0">
                <a:solidFill>
                  <a:srgbClr val="8CCEA2"/>
                </a:solidFill>
              </a:rPr>
            </a:br>
            <a:endParaRPr lang="en-US" dirty="0"/>
          </a:p>
        </p:txBody>
      </p:sp>
      <p:sp>
        <p:nvSpPr>
          <p:cNvPr id="3" name="TextBox 2"/>
          <p:cNvSpPr txBox="1"/>
          <p:nvPr/>
        </p:nvSpPr>
        <p:spPr>
          <a:xfrm>
            <a:off x="2384612" y="2779059"/>
            <a:ext cx="4787153" cy="369332"/>
          </a:xfrm>
          <a:prstGeom prst="rect">
            <a:avLst/>
          </a:prstGeom>
          <a:noFill/>
        </p:spPr>
        <p:txBody>
          <a:bodyPr wrap="square" rtlCol="0">
            <a:spAutoFit/>
          </a:bodyPr>
          <a:lstStyle/>
          <a:p>
            <a:r>
              <a:rPr lang="en-US" dirty="0">
                <a:solidFill>
                  <a:schemeClr val="bg1"/>
                </a:solidFill>
                <a:hlinkClick r:id="rId2"/>
              </a:rPr>
              <a:t>https://youtu.be/ipgF83Miv5c</a:t>
            </a:r>
            <a:r>
              <a:rPr lang="en-US" dirty="0">
                <a:solidFill>
                  <a:schemeClr val="bg1"/>
                </a:solidFill>
              </a:rPr>
              <a:t> </a:t>
            </a:r>
          </a:p>
        </p:txBody>
      </p:sp>
    </p:spTree>
    <p:extLst>
      <p:ext uri="{BB962C8B-B14F-4D97-AF65-F5344CB8AC3E}">
        <p14:creationId xmlns:p14="http://schemas.microsoft.com/office/powerpoint/2010/main" val="31710622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3120"/>
            <a:ext cx="9061255" cy="1353965"/>
          </a:xfrm>
        </p:spPr>
        <p:txBody>
          <a:bodyPr>
            <a:normAutofit/>
          </a:bodyPr>
          <a:lstStyle/>
          <a:p>
            <a:pPr algn="ctr"/>
            <a:r>
              <a:rPr lang="en-US" sz="3200" dirty="0"/>
              <a:t>Qualitative Adaptations in Word Reading: Practice</a:t>
            </a:r>
          </a:p>
        </p:txBody>
      </p:sp>
      <p:sp>
        <p:nvSpPr>
          <p:cNvPr id="3" name="Subtitle 2"/>
          <p:cNvSpPr>
            <a:spLocks noGrp="1"/>
          </p:cNvSpPr>
          <p:nvPr>
            <p:ph type="subTitle" idx="1"/>
          </p:nvPr>
        </p:nvSpPr>
        <p:spPr/>
        <p:txBody>
          <a:bodyPr/>
          <a:lstStyle/>
          <a:p>
            <a:r>
              <a:rPr lang="en-US" dirty="0"/>
              <a:t>Module 6 – Part 2</a:t>
            </a:r>
          </a:p>
          <a:p>
            <a:endParaRPr lang="en-US" dirty="0"/>
          </a:p>
        </p:txBody>
      </p:sp>
    </p:spTree>
    <p:extLst>
      <p:ext uri="{BB962C8B-B14F-4D97-AF65-F5344CB8AC3E}">
        <p14:creationId xmlns:p14="http://schemas.microsoft.com/office/powerpoint/2010/main" val="36532537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Objectives</a:t>
            </a:r>
          </a:p>
        </p:txBody>
      </p:sp>
      <p:sp>
        <p:nvSpPr>
          <p:cNvPr id="3" name="Content Placeholder 2"/>
          <p:cNvSpPr>
            <a:spLocks noGrp="1"/>
          </p:cNvSpPr>
          <p:nvPr>
            <p:ph idx="1"/>
          </p:nvPr>
        </p:nvSpPr>
        <p:spPr/>
        <p:txBody>
          <a:bodyPr>
            <a:normAutofit/>
          </a:bodyPr>
          <a:lstStyle/>
          <a:p>
            <a:r>
              <a:rPr lang="en-US" dirty="0"/>
              <a:t>You will learn…</a:t>
            </a:r>
          </a:p>
          <a:p>
            <a:endParaRPr lang="en-US" dirty="0"/>
          </a:p>
          <a:p>
            <a:pPr marL="342900" indent="-342900">
              <a:lnSpc>
                <a:spcPct val="150000"/>
              </a:lnSpc>
              <a:spcAft>
                <a:spcPts val="1200"/>
              </a:spcAft>
              <a:buClr>
                <a:schemeClr val="bg1"/>
              </a:buClr>
              <a:buFont typeface="Arial" panose="020B0604020202020204" pitchFamily="34" charset="0"/>
              <a:buChar char="•"/>
            </a:pPr>
            <a:r>
              <a:rPr lang="en-US" dirty="0"/>
              <a:t>What effective practice looks like in intensive reading interventions.</a:t>
            </a:r>
          </a:p>
          <a:p>
            <a:pPr marL="342900" indent="-342900">
              <a:lnSpc>
                <a:spcPct val="150000"/>
              </a:lnSpc>
              <a:spcAft>
                <a:spcPts val="1200"/>
              </a:spcAft>
              <a:buClr>
                <a:schemeClr val="bg1"/>
              </a:buClr>
              <a:buFont typeface="Arial" panose="020B0604020202020204" pitchFamily="34" charset="0"/>
              <a:buChar char="•"/>
            </a:pPr>
            <a:r>
              <a:rPr lang="en-US" dirty="0"/>
              <a:t>How to adapt reading instruction to improve student practice.</a:t>
            </a:r>
          </a:p>
        </p:txBody>
      </p:sp>
    </p:spTree>
    <p:extLst>
      <p:ext uri="{BB962C8B-B14F-4D97-AF65-F5344CB8AC3E}">
        <p14:creationId xmlns:p14="http://schemas.microsoft.com/office/powerpoint/2010/main" val="3850187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a:spLocks noGrp="1"/>
          </p:cNvSpPr>
          <p:nvPr>
            <p:ph type="title"/>
          </p:nvPr>
        </p:nvSpPr>
        <p:spPr>
          <a:xfrm>
            <a:off x="228600" y="228600"/>
            <a:ext cx="8686800" cy="731520"/>
          </a:xfrm>
        </p:spPr>
        <p:txBody>
          <a:bodyPr/>
          <a:lstStyle/>
          <a:p>
            <a:r>
              <a:rPr lang="en-US" dirty="0"/>
              <a:t>Big Ideas in Reading</a:t>
            </a:r>
          </a:p>
        </p:txBody>
      </p:sp>
      <p:pic>
        <p:nvPicPr>
          <p:cNvPr id="39" name="Picture 38" descr="Image of the components of Successful Reading and how they are woven together - they include Phonemic Awareness, Vocabulary/Oral Language, Comprehension, Phonics, and Fluency "/>
          <p:cNvPicPr>
            <a:picLocks noChangeAspect="1"/>
          </p:cNvPicPr>
          <p:nvPr/>
        </p:nvPicPr>
        <p:blipFill>
          <a:blip r:embed="rId3"/>
          <a:stretch>
            <a:fillRect/>
          </a:stretch>
        </p:blipFill>
        <p:spPr>
          <a:xfrm>
            <a:off x="228600" y="1443037"/>
            <a:ext cx="7086601" cy="3986213"/>
          </a:xfrm>
          <a:prstGeom prst="rect">
            <a:avLst/>
          </a:prstGeom>
        </p:spPr>
      </p:pic>
    </p:spTree>
    <p:extLst>
      <p:ext uri="{BB962C8B-B14F-4D97-AF65-F5344CB8AC3E}">
        <p14:creationId xmlns:p14="http://schemas.microsoft.com/office/powerpoint/2010/main" val="17639560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28807" y="3177953"/>
            <a:ext cx="1667476" cy="812366"/>
          </a:xfrm>
          <a:prstGeom prst="rect">
            <a:avLst/>
          </a:prstGeom>
          <a:solidFill>
            <a:srgbClr val="D3A01F">
              <a:lumMod val="50000"/>
            </a:srgbClr>
          </a:solidFill>
        </p:spPr>
        <p:txBody>
          <a:bodyPr wrap="squar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Planned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Examples</a:t>
            </a:r>
          </a:p>
        </p:txBody>
      </p:sp>
      <p:sp>
        <p:nvSpPr>
          <p:cNvPr id="26" name="TextBox 25"/>
          <p:cNvSpPr txBox="1"/>
          <p:nvPr/>
        </p:nvSpPr>
        <p:spPr>
          <a:xfrm>
            <a:off x="1526725" y="2325503"/>
            <a:ext cx="1667476" cy="852449"/>
          </a:xfrm>
          <a:prstGeom prst="rect">
            <a:avLst/>
          </a:prstGeom>
          <a:solidFill>
            <a:srgbClr val="D3A01F">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Clear Explanation</a:t>
            </a:r>
          </a:p>
        </p:txBody>
      </p:sp>
      <p:sp>
        <p:nvSpPr>
          <p:cNvPr id="27" name="TextBox 26"/>
          <p:cNvSpPr txBox="1"/>
          <p:nvPr/>
        </p:nvSpPr>
        <p:spPr>
          <a:xfrm>
            <a:off x="3320281" y="3115302"/>
            <a:ext cx="1667476" cy="875017"/>
          </a:xfrm>
          <a:prstGeom prst="rect">
            <a:avLst/>
          </a:prstGeom>
          <a:solidFill>
            <a:srgbClr val="EA6B0C">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Independent Practice</a:t>
            </a:r>
          </a:p>
        </p:txBody>
      </p:sp>
      <p:sp>
        <p:nvSpPr>
          <p:cNvPr id="28" name="TextBox 27"/>
          <p:cNvSpPr txBox="1"/>
          <p:nvPr/>
        </p:nvSpPr>
        <p:spPr>
          <a:xfrm>
            <a:off x="3320281" y="2325503"/>
            <a:ext cx="1667476" cy="789797"/>
          </a:xfrm>
          <a:prstGeom prst="rect">
            <a:avLst/>
          </a:prstGeom>
          <a:solidFill>
            <a:srgbClr val="8B4007"/>
          </a:solidFill>
        </p:spPr>
        <p:txBody>
          <a:bodyPr wrap="square" rtlCol="0" anchor="ctr">
            <a:noAutofit/>
          </a:bodyPr>
          <a:lstStyle/>
          <a:p>
            <a:pPr algn="ctr"/>
            <a:r>
              <a:rPr lang="en-US" sz="2000" dirty="0">
                <a:solidFill>
                  <a:srgbClr val="FFFFFF"/>
                </a:solidFill>
                <a:latin typeface="Tw Cen MT" panose="020B0602020104020603"/>
              </a:rPr>
              <a:t>Guided </a:t>
            </a:r>
          </a:p>
          <a:p>
            <a:pPr algn="ctr"/>
            <a:r>
              <a:rPr lang="en-US" sz="2000" dirty="0">
                <a:solidFill>
                  <a:srgbClr val="FFFFFF"/>
                </a:solidFill>
                <a:latin typeface="Tw Cen MT" panose="020B0602020104020603"/>
              </a:rPr>
              <a:t>Practice</a:t>
            </a:r>
          </a:p>
        </p:txBody>
      </p:sp>
      <p:sp>
        <p:nvSpPr>
          <p:cNvPr id="29" name="TextBox 28"/>
          <p:cNvSpPr txBox="1"/>
          <p:nvPr/>
        </p:nvSpPr>
        <p:spPr>
          <a:xfrm>
            <a:off x="1528806" y="1863840"/>
            <a:ext cx="1667476" cy="461665"/>
          </a:xfrm>
          <a:prstGeom prst="rect">
            <a:avLst/>
          </a:prstGeom>
          <a:solidFill>
            <a:srgbClr val="D3A01F">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Modeling</a:t>
            </a:r>
          </a:p>
        </p:txBody>
      </p:sp>
      <p:sp>
        <p:nvSpPr>
          <p:cNvPr id="30" name="TextBox 29"/>
          <p:cNvSpPr txBox="1"/>
          <p:nvPr/>
        </p:nvSpPr>
        <p:spPr>
          <a:xfrm>
            <a:off x="3320281" y="1863839"/>
            <a:ext cx="1667476" cy="461665"/>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31" name="TextBox 30"/>
          <p:cNvSpPr txBox="1"/>
          <p:nvPr/>
        </p:nvSpPr>
        <p:spPr>
          <a:xfrm>
            <a:off x="1936284" y="1369055"/>
            <a:ext cx="852520" cy="461665"/>
          </a:xfrm>
          <a:prstGeom prst="rect">
            <a:avLst/>
          </a:prstGeom>
          <a:noFill/>
        </p:spPr>
        <p:txBody>
          <a:bodyPr wrap="square" rtlCol="0">
            <a:spAutoFit/>
          </a:bodyPr>
          <a:lstStyle/>
          <a:p>
            <a:r>
              <a:rPr lang="en-US" sz="2400" dirty="0">
                <a:solidFill>
                  <a:srgbClr val="FFC000"/>
                </a:solidFill>
                <a:latin typeface="Tw Cen MT" panose="020B0602020104020603"/>
              </a:rPr>
              <a:t>I Do</a:t>
            </a:r>
          </a:p>
        </p:txBody>
      </p:sp>
      <p:sp>
        <p:nvSpPr>
          <p:cNvPr id="32" name="TextBox 31"/>
          <p:cNvSpPr txBox="1"/>
          <p:nvPr/>
        </p:nvSpPr>
        <p:spPr>
          <a:xfrm>
            <a:off x="5053549" y="2514793"/>
            <a:ext cx="1667476" cy="461665"/>
          </a:xfrm>
          <a:prstGeom prst="rect">
            <a:avLst/>
          </a:prstGeom>
          <a:noFill/>
        </p:spPr>
        <p:txBody>
          <a:bodyPr wrap="square" rtlCol="0">
            <a:spAutoFit/>
          </a:bodyPr>
          <a:lstStyle/>
          <a:p>
            <a:r>
              <a:rPr lang="en-US" sz="2400" dirty="0">
                <a:solidFill>
                  <a:srgbClr val="FFC000"/>
                </a:solidFill>
                <a:latin typeface="Tw Cen MT" panose="020B0602020104020603"/>
              </a:rPr>
              <a:t>We Do</a:t>
            </a:r>
          </a:p>
        </p:txBody>
      </p:sp>
      <p:sp>
        <p:nvSpPr>
          <p:cNvPr id="33" name="TextBox 32"/>
          <p:cNvSpPr txBox="1"/>
          <p:nvPr/>
        </p:nvSpPr>
        <p:spPr>
          <a:xfrm>
            <a:off x="5053549" y="3347202"/>
            <a:ext cx="1455045" cy="461665"/>
          </a:xfrm>
          <a:prstGeom prst="rect">
            <a:avLst/>
          </a:prstGeom>
          <a:noFill/>
        </p:spPr>
        <p:txBody>
          <a:bodyPr wrap="square" rtlCol="0">
            <a:spAutoFit/>
          </a:bodyPr>
          <a:lstStyle/>
          <a:p>
            <a:r>
              <a:rPr lang="en-US" sz="2400" dirty="0">
                <a:solidFill>
                  <a:srgbClr val="FFC000"/>
                </a:solidFill>
                <a:latin typeface="Tw Cen MT" panose="020B0602020104020603"/>
              </a:rPr>
              <a:t>You Do</a:t>
            </a:r>
          </a:p>
        </p:txBody>
      </p:sp>
      <p:sp>
        <p:nvSpPr>
          <p:cNvPr id="34" name="Rectangle 33"/>
          <p:cNvSpPr/>
          <p:nvPr/>
        </p:nvSpPr>
        <p:spPr>
          <a:xfrm>
            <a:off x="1528806" y="4167518"/>
            <a:ext cx="3458951" cy="437680"/>
          </a:xfrm>
          <a:prstGeom prst="rect">
            <a:avLst/>
          </a:prstGeom>
          <a:solidFill>
            <a:srgbClr val="E4E5E6">
              <a:lumMod val="50000"/>
            </a:srgbClr>
          </a:solid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Tw Cen MT" panose="020B0602020104020603"/>
              </a:rPr>
              <a:t>Supporting Practices</a:t>
            </a:r>
            <a:endParaRPr kumimoji="0" lang="en-US" sz="1800" b="0" i="0" u="none" strike="noStrike" kern="0" cap="none" spc="0" normalizeH="0" baseline="0" noProof="0" dirty="0">
              <a:ln>
                <a:noFill/>
              </a:ln>
              <a:solidFill>
                <a:srgbClr val="000000"/>
              </a:solidFill>
              <a:effectLst/>
              <a:uLnTx/>
              <a:uFillTx/>
              <a:latin typeface="Tw Cen MT" panose="020B0602020104020603"/>
            </a:endParaRPr>
          </a:p>
        </p:txBody>
      </p:sp>
      <p:sp>
        <p:nvSpPr>
          <p:cNvPr id="35" name="Rectangle 34"/>
          <p:cNvSpPr/>
          <p:nvPr/>
        </p:nvSpPr>
        <p:spPr>
          <a:xfrm>
            <a:off x="1528806" y="4508807"/>
            <a:ext cx="3458951" cy="1085957"/>
          </a:xfrm>
          <a:prstGeom prst="rect">
            <a:avLst/>
          </a:prstGeom>
          <a:solidFill>
            <a:srgbClr val="E4E5E6">
              <a:lumMod val="25000"/>
            </a:srgbClr>
          </a:solidFill>
        </p:spPr>
        <p:txBody>
          <a:bodyPr wrap="square">
            <a:no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Asking the right questions </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Eliciting frequent responses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Providing immediate specific feedback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Maintaining a brisk pace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29692658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320281" y="3115302"/>
            <a:ext cx="1667476" cy="875017"/>
          </a:xfrm>
          <a:prstGeom prst="rect">
            <a:avLst/>
          </a:prstGeom>
          <a:solidFill>
            <a:srgbClr val="EA6B0C">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Independent Practice</a:t>
            </a:r>
          </a:p>
        </p:txBody>
      </p:sp>
      <p:sp>
        <p:nvSpPr>
          <p:cNvPr id="28" name="TextBox 27"/>
          <p:cNvSpPr txBox="1"/>
          <p:nvPr/>
        </p:nvSpPr>
        <p:spPr>
          <a:xfrm>
            <a:off x="3320281" y="2325503"/>
            <a:ext cx="1667476" cy="789797"/>
          </a:xfrm>
          <a:prstGeom prst="rect">
            <a:avLst/>
          </a:prstGeom>
          <a:solidFill>
            <a:srgbClr val="8B4007"/>
          </a:solidFill>
        </p:spPr>
        <p:txBody>
          <a:bodyPr wrap="square" rtlCol="0" anchor="ctr">
            <a:noAutofit/>
          </a:bodyPr>
          <a:lstStyle/>
          <a:p>
            <a:pPr algn="ctr"/>
            <a:r>
              <a:rPr lang="en-US" sz="2000" dirty="0">
                <a:solidFill>
                  <a:srgbClr val="FFFFFF"/>
                </a:solidFill>
                <a:latin typeface="Tw Cen MT" panose="020B0602020104020603"/>
              </a:rPr>
              <a:t>Guided </a:t>
            </a:r>
          </a:p>
          <a:p>
            <a:pPr algn="ctr"/>
            <a:r>
              <a:rPr lang="en-US" sz="2000" dirty="0">
                <a:solidFill>
                  <a:srgbClr val="FFFFFF"/>
                </a:solidFill>
                <a:latin typeface="Tw Cen MT" panose="020B0602020104020603"/>
              </a:rPr>
              <a:t>Practice</a:t>
            </a:r>
          </a:p>
        </p:txBody>
      </p:sp>
      <p:sp>
        <p:nvSpPr>
          <p:cNvPr id="30" name="TextBox 29"/>
          <p:cNvSpPr txBox="1"/>
          <p:nvPr/>
        </p:nvSpPr>
        <p:spPr>
          <a:xfrm>
            <a:off x="3320281" y="1863839"/>
            <a:ext cx="1667476" cy="461665"/>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32" name="TextBox 31"/>
          <p:cNvSpPr txBox="1"/>
          <p:nvPr/>
        </p:nvSpPr>
        <p:spPr>
          <a:xfrm>
            <a:off x="5053549" y="2514793"/>
            <a:ext cx="1667476" cy="461665"/>
          </a:xfrm>
          <a:prstGeom prst="rect">
            <a:avLst/>
          </a:prstGeom>
          <a:noFill/>
        </p:spPr>
        <p:txBody>
          <a:bodyPr wrap="square" rtlCol="0">
            <a:spAutoFit/>
          </a:bodyPr>
          <a:lstStyle/>
          <a:p>
            <a:r>
              <a:rPr lang="en-US" sz="2400" dirty="0">
                <a:solidFill>
                  <a:srgbClr val="FFC000"/>
                </a:solidFill>
                <a:latin typeface="Tw Cen MT" panose="020B0602020104020603"/>
              </a:rPr>
              <a:t>We Do</a:t>
            </a:r>
          </a:p>
        </p:txBody>
      </p:sp>
      <p:sp>
        <p:nvSpPr>
          <p:cNvPr id="33" name="TextBox 32"/>
          <p:cNvSpPr txBox="1"/>
          <p:nvPr/>
        </p:nvSpPr>
        <p:spPr>
          <a:xfrm>
            <a:off x="5053549" y="3347202"/>
            <a:ext cx="1455045" cy="461665"/>
          </a:xfrm>
          <a:prstGeom prst="rect">
            <a:avLst/>
          </a:prstGeom>
          <a:noFill/>
        </p:spPr>
        <p:txBody>
          <a:bodyPr wrap="square" rtlCol="0">
            <a:spAutoFit/>
          </a:bodyPr>
          <a:lstStyle/>
          <a:p>
            <a:r>
              <a:rPr lang="en-US" sz="2400" dirty="0">
                <a:solidFill>
                  <a:srgbClr val="FFC000"/>
                </a:solidFill>
                <a:latin typeface="Tw Cen MT" panose="020B0602020104020603"/>
              </a:rPr>
              <a:t>You Do</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
        <p:nvSpPr>
          <p:cNvPr id="15" name="Oval 14" descr="Circle around &quot;Guided Practice&quot; and &quot;We Do&quot;"/>
          <p:cNvSpPr/>
          <p:nvPr/>
        </p:nvSpPr>
        <p:spPr>
          <a:xfrm>
            <a:off x="3116133" y="1530236"/>
            <a:ext cx="3392461" cy="181696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03907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228600" y="228600"/>
            <a:ext cx="8686800" cy="731520"/>
          </a:xfrm>
        </p:spPr>
        <p:txBody>
          <a:bodyPr>
            <a:normAutofit fontScale="90000"/>
          </a:bodyPr>
          <a:lstStyle/>
          <a:p>
            <a:r>
              <a:rPr lang="en-US" dirty="0"/>
              <a:t>Practice: </a:t>
            </a:r>
            <a:br>
              <a:rPr lang="en-US" dirty="0"/>
            </a:br>
            <a:r>
              <a:rPr lang="en-US" dirty="0"/>
              <a:t>Why We’re Learning This </a:t>
            </a:r>
          </a:p>
        </p:txBody>
      </p:sp>
    </p:spTree>
    <p:extLst>
      <p:ext uri="{BB962C8B-B14F-4D97-AF65-F5344CB8AC3E}">
        <p14:creationId xmlns:p14="http://schemas.microsoft.com/office/powerpoint/2010/main" val="38742768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5221621" y="3306427"/>
            <a:ext cx="2014998" cy="484673"/>
          </a:xfrm>
          <a:prstGeom prst="rect">
            <a:avLst/>
          </a:prstGeom>
          <a:solidFill>
            <a:srgbClr val="EA6B0C">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Independent Practice</a:t>
            </a:r>
          </a:p>
        </p:txBody>
      </p:sp>
      <p:sp>
        <p:nvSpPr>
          <p:cNvPr id="28" name="TextBox 27"/>
          <p:cNvSpPr txBox="1"/>
          <p:nvPr/>
        </p:nvSpPr>
        <p:spPr>
          <a:xfrm>
            <a:off x="3321844" y="3311340"/>
            <a:ext cx="1899777" cy="474847"/>
          </a:xfrm>
          <a:prstGeom prst="rect">
            <a:avLst/>
          </a:prstGeom>
          <a:solidFill>
            <a:srgbClr val="8B4007"/>
          </a:solidFill>
        </p:spPr>
        <p:txBody>
          <a:bodyPr wrap="square" rtlCol="0" anchor="ctr">
            <a:noAutofit/>
          </a:bodyPr>
          <a:lstStyle/>
          <a:p>
            <a:pPr algn="ctr"/>
            <a:r>
              <a:rPr lang="en-US" sz="1600" dirty="0">
                <a:solidFill>
                  <a:srgbClr val="FFFFFF"/>
                </a:solidFill>
                <a:latin typeface="Tw Cen MT" panose="020B0602020104020603"/>
              </a:rPr>
              <a:t>Guided Practice</a:t>
            </a:r>
          </a:p>
        </p:txBody>
      </p:sp>
      <p:sp>
        <p:nvSpPr>
          <p:cNvPr id="29" name="TextBox 28"/>
          <p:cNvSpPr txBox="1"/>
          <p:nvPr/>
        </p:nvSpPr>
        <p:spPr>
          <a:xfrm>
            <a:off x="278607" y="2849677"/>
            <a:ext cx="3043237" cy="936510"/>
          </a:xfrm>
          <a:prstGeom prst="rect">
            <a:avLst/>
          </a:prstGeom>
          <a:solidFill>
            <a:srgbClr val="D3A01F">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Modeling</a:t>
            </a:r>
          </a:p>
        </p:txBody>
      </p:sp>
      <p:sp>
        <p:nvSpPr>
          <p:cNvPr id="30" name="TextBox 29"/>
          <p:cNvSpPr txBox="1"/>
          <p:nvPr/>
        </p:nvSpPr>
        <p:spPr>
          <a:xfrm>
            <a:off x="3321843" y="2849676"/>
            <a:ext cx="3914776" cy="461664"/>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
        <p:nvSpPr>
          <p:cNvPr id="2" name="Left Brace 1">
            <a:extLst>
              <a:ext uri="{C183D7F6-B498-43B3-948B-1728B52AA6E4}">
                <adec:decorative xmlns:adec="http://schemas.microsoft.com/office/drawing/2017/decorative" val="1"/>
              </a:ext>
            </a:extLst>
          </p:cNvPr>
          <p:cNvSpPr/>
          <p:nvPr/>
        </p:nvSpPr>
        <p:spPr>
          <a:xfrm rot="5400000">
            <a:off x="3447765" y="-1080774"/>
            <a:ext cx="519683" cy="6857999"/>
          </a:xfrm>
          <a:prstGeom prst="leftBrace">
            <a:avLst>
              <a:gd name="adj1" fmla="val 97494"/>
              <a:gd name="adj2" fmla="val 50000"/>
            </a:avLst>
          </a:prstGeom>
          <a:ln w="222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228600" y="1550925"/>
            <a:ext cx="6958012" cy="400110"/>
          </a:xfrm>
          <a:prstGeom prst="rect">
            <a:avLst/>
          </a:prstGeom>
          <a:noFill/>
        </p:spPr>
        <p:txBody>
          <a:bodyPr wrap="square" rtlCol="0">
            <a:spAutoFit/>
          </a:bodyPr>
          <a:lstStyle/>
          <a:p>
            <a:pPr algn="ctr"/>
            <a:r>
              <a:rPr lang="en-US" sz="2000" dirty="0">
                <a:solidFill>
                  <a:schemeClr val="bg1"/>
                </a:solidFill>
              </a:rPr>
              <a:t>Lesson timeframe (30 minutes)</a:t>
            </a:r>
          </a:p>
        </p:txBody>
      </p:sp>
      <p:sp>
        <p:nvSpPr>
          <p:cNvPr id="15" name="TextBox 14"/>
          <p:cNvSpPr txBox="1"/>
          <p:nvPr/>
        </p:nvSpPr>
        <p:spPr>
          <a:xfrm>
            <a:off x="3321843" y="4484547"/>
            <a:ext cx="3914776" cy="474847"/>
          </a:xfrm>
          <a:prstGeom prst="rect">
            <a:avLst/>
          </a:prstGeom>
          <a:solidFill>
            <a:srgbClr val="EA6B0C">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Independent Practice</a:t>
            </a:r>
          </a:p>
        </p:txBody>
      </p:sp>
      <p:sp>
        <p:nvSpPr>
          <p:cNvPr id="16" name="TextBox 15"/>
          <p:cNvSpPr txBox="1"/>
          <p:nvPr/>
        </p:nvSpPr>
        <p:spPr>
          <a:xfrm>
            <a:off x="1750220" y="4484547"/>
            <a:ext cx="1571623" cy="474847"/>
          </a:xfrm>
          <a:prstGeom prst="rect">
            <a:avLst/>
          </a:prstGeom>
          <a:solidFill>
            <a:srgbClr val="8B4007"/>
          </a:solidFill>
        </p:spPr>
        <p:txBody>
          <a:bodyPr wrap="square" rtlCol="0" anchor="ctr">
            <a:noAutofit/>
          </a:bodyPr>
          <a:lstStyle/>
          <a:p>
            <a:pPr algn="ctr"/>
            <a:r>
              <a:rPr lang="en-US" sz="1600" dirty="0">
                <a:solidFill>
                  <a:srgbClr val="FFFFFF"/>
                </a:solidFill>
                <a:latin typeface="Tw Cen MT" panose="020B0602020104020603"/>
              </a:rPr>
              <a:t>Guided Practice</a:t>
            </a:r>
          </a:p>
        </p:txBody>
      </p:sp>
      <p:sp>
        <p:nvSpPr>
          <p:cNvPr id="17" name="TextBox 16"/>
          <p:cNvSpPr txBox="1"/>
          <p:nvPr/>
        </p:nvSpPr>
        <p:spPr>
          <a:xfrm>
            <a:off x="278608" y="4027797"/>
            <a:ext cx="1471612" cy="936510"/>
          </a:xfrm>
          <a:prstGeom prst="rect">
            <a:avLst/>
          </a:prstGeom>
          <a:solidFill>
            <a:srgbClr val="D3A01F">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Modeling</a:t>
            </a:r>
          </a:p>
        </p:txBody>
      </p:sp>
      <p:sp>
        <p:nvSpPr>
          <p:cNvPr id="18" name="TextBox 17"/>
          <p:cNvSpPr txBox="1"/>
          <p:nvPr/>
        </p:nvSpPr>
        <p:spPr>
          <a:xfrm>
            <a:off x="1750220" y="4027796"/>
            <a:ext cx="5486399" cy="461664"/>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p>
        </p:txBody>
      </p:sp>
    </p:spTree>
    <p:extLst>
      <p:ext uri="{BB962C8B-B14F-4D97-AF65-F5344CB8AC3E}">
        <p14:creationId xmlns:p14="http://schemas.microsoft.com/office/powerpoint/2010/main" val="19863871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278608" y="2849677"/>
            <a:ext cx="1193006" cy="461663"/>
          </a:xfrm>
          <a:prstGeom prst="rect">
            <a:avLst/>
          </a:prstGeom>
          <a:solidFill>
            <a:srgbClr val="D3A01F">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w Cen MT" panose="020B0602020104020603"/>
              </a:rPr>
              <a:t>Modeling</a:t>
            </a:r>
            <a:endParaRPr kumimoji="0" lang="en-US" sz="2400" b="1" i="0" u="none" strike="noStrike" kern="0" cap="none" spc="0" normalizeH="0" baseline="0" noProof="0" dirty="0">
              <a:ln>
                <a:noFill/>
              </a:ln>
              <a:solidFill>
                <a:srgbClr val="000000"/>
              </a:solidFill>
              <a:effectLst/>
              <a:uLnTx/>
              <a:uFillTx/>
              <a:latin typeface="Tw Cen MT" panose="020B0602020104020603"/>
            </a:endParaRPr>
          </a:p>
        </p:txBody>
      </p:sp>
      <p:sp>
        <p:nvSpPr>
          <p:cNvPr id="30" name="TextBox 29"/>
          <p:cNvSpPr txBox="1"/>
          <p:nvPr/>
        </p:nvSpPr>
        <p:spPr>
          <a:xfrm>
            <a:off x="1471613" y="2849677"/>
            <a:ext cx="1185861" cy="468128"/>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37" name="Title 1"/>
          <p:cNvSpPr>
            <a:spLocks noGrp="1"/>
          </p:cNvSpPr>
          <p:nvPr>
            <p:ph type="title"/>
          </p:nvPr>
        </p:nvSpPr>
        <p:spPr>
          <a:xfrm>
            <a:off x="228600" y="228600"/>
            <a:ext cx="8686800" cy="731520"/>
          </a:xfrm>
        </p:spPr>
        <p:txBody>
          <a:bodyPr/>
          <a:lstStyle/>
          <a:p>
            <a:r>
              <a:rPr lang="en-US" dirty="0"/>
              <a:t>Explicit Instruction: Word Reading</a:t>
            </a:r>
          </a:p>
        </p:txBody>
      </p:sp>
      <p:sp>
        <p:nvSpPr>
          <p:cNvPr id="2" name="Left Brace 1">
            <a:extLst>
              <a:ext uri="{C183D7F6-B498-43B3-948B-1728B52AA6E4}">
                <adec:decorative xmlns:adec="http://schemas.microsoft.com/office/drawing/2017/decorative" val="1"/>
              </a:ext>
            </a:extLst>
          </p:cNvPr>
          <p:cNvSpPr/>
          <p:nvPr/>
        </p:nvSpPr>
        <p:spPr>
          <a:xfrm rot="5400000">
            <a:off x="3447765" y="-1080774"/>
            <a:ext cx="519683" cy="6857999"/>
          </a:xfrm>
          <a:prstGeom prst="leftBrace">
            <a:avLst>
              <a:gd name="adj1" fmla="val 97494"/>
              <a:gd name="adj2" fmla="val 50000"/>
            </a:avLst>
          </a:prstGeom>
          <a:ln w="222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228600" y="1550925"/>
            <a:ext cx="6958012" cy="400110"/>
          </a:xfrm>
          <a:prstGeom prst="rect">
            <a:avLst/>
          </a:prstGeom>
          <a:noFill/>
        </p:spPr>
        <p:txBody>
          <a:bodyPr wrap="square" rtlCol="0">
            <a:spAutoFit/>
          </a:bodyPr>
          <a:lstStyle/>
          <a:p>
            <a:pPr algn="ctr"/>
            <a:r>
              <a:rPr lang="en-US" sz="2000" dirty="0">
                <a:solidFill>
                  <a:schemeClr val="bg1"/>
                </a:solidFill>
              </a:rPr>
              <a:t>Lesson timeframe (</a:t>
            </a:r>
            <a:r>
              <a:rPr lang="en-US" sz="2000" u="sng" dirty="0">
                <a:solidFill>
                  <a:schemeClr val="bg1"/>
                </a:solidFill>
              </a:rPr>
              <a:t>15 minutes</a:t>
            </a:r>
            <a:r>
              <a:rPr lang="en-US" sz="2000" dirty="0">
                <a:solidFill>
                  <a:schemeClr val="bg1"/>
                </a:solidFill>
              </a:rPr>
              <a:t>)</a:t>
            </a:r>
          </a:p>
        </p:txBody>
      </p:sp>
      <p:sp>
        <p:nvSpPr>
          <p:cNvPr id="13" name="Left Brace 12">
            <a:extLst>
              <a:ext uri="{C183D7F6-B498-43B3-948B-1728B52AA6E4}">
                <adec:decorative xmlns:adec="http://schemas.microsoft.com/office/drawing/2017/decorative" val="1"/>
              </a:ext>
            </a:extLst>
          </p:cNvPr>
          <p:cNvSpPr/>
          <p:nvPr/>
        </p:nvSpPr>
        <p:spPr>
          <a:xfrm rot="16200000">
            <a:off x="1312961" y="2683413"/>
            <a:ext cx="317303" cy="2069305"/>
          </a:xfrm>
          <a:prstGeom prst="leftBrace">
            <a:avLst>
              <a:gd name="adj1" fmla="val 97494"/>
              <a:gd name="adj2" fmla="val 50000"/>
            </a:avLst>
          </a:prstGeom>
          <a:ln w="222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1878806" y="4124792"/>
            <a:ext cx="6958012" cy="707886"/>
          </a:xfrm>
          <a:prstGeom prst="rect">
            <a:avLst/>
          </a:prstGeom>
          <a:noFill/>
        </p:spPr>
        <p:txBody>
          <a:bodyPr wrap="square" rtlCol="0">
            <a:spAutoFit/>
          </a:bodyPr>
          <a:lstStyle/>
          <a:p>
            <a:pPr algn="ctr"/>
            <a:r>
              <a:rPr lang="en-US" sz="2000" dirty="0">
                <a:solidFill>
                  <a:schemeClr val="bg1"/>
                </a:solidFill>
              </a:rPr>
              <a:t>Instructional Sequence</a:t>
            </a:r>
          </a:p>
          <a:p>
            <a:pPr algn="ctr"/>
            <a:r>
              <a:rPr lang="en-US" sz="2000" dirty="0">
                <a:solidFill>
                  <a:schemeClr val="bg1"/>
                </a:solidFill>
              </a:rPr>
              <a:t>(</a:t>
            </a:r>
            <a:r>
              <a:rPr lang="en-US" sz="2000" u="sng" dirty="0">
                <a:solidFill>
                  <a:schemeClr val="bg1"/>
                </a:solidFill>
              </a:rPr>
              <a:t>30 seconds</a:t>
            </a:r>
            <a:r>
              <a:rPr lang="en-US" sz="2000" dirty="0">
                <a:solidFill>
                  <a:schemeClr val="bg1"/>
                </a:solidFill>
              </a:rPr>
              <a:t>)</a:t>
            </a:r>
          </a:p>
        </p:txBody>
      </p:sp>
      <p:sp>
        <p:nvSpPr>
          <p:cNvPr id="19" name="TextBox 18"/>
          <p:cNvSpPr txBox="1"/>
          <p:nvPr/>
        </p:nvSpPr>
        <p:spPr>
          <a:xfrm>
            <a:off x="2882577" y="2852909"/>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20" name="TextBox 19"/>
          <p:cNvSpPr txBox="1"/>
          <p:nvPr/>
        </p:nvSpPr>
        <p:spPr>
          <a:xfrm>
            <a:off x="3195733" y="2852909"/>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21" name="TextBox 20"/>
          <p:cNvSpPr txBox="1"/>
          <p:nvPr/>
        </p:nvSpPr>
        <p:spPr>
          <a:xfrm>
            <a:off x="3606477" y="2862350"/>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22" name="TextBox 21"/>
          <p:cNvSpPr txBox="1"/>
          <p:nvPr/>
        </p:nvSpPr>
        <p:spPr>
          <a:xfrm>
            <a:off x="3917576" y="2862608"/>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23" name="TextBox 22"/>
          <p:cNvSpPr txBox="1"/>
          <p:nvPr/>
        </p:nvSpPr>
        <p:spPr>
          <a:xfrm>
            <a:off x="4330377" y="2859585"/>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24" name="TextBox 23"/>
          <p:cNvSpPr txBox="1"/>
          <p:nvPr/>
        </p:nvSpPr>
        <p:spPr>
          <a:xfrm>
            <a:off x="4643533" y="2859585"/>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25" name="TextBox 24"/>
          <p:cNvSpPr txBox="1"/>
          <p:nvPr/>
        </p:nvSpPr>
        <p:spPr>
          <a:xfrm>
            <a:off x="5054277" y="2869026"/>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26" name="TextBox 25"/>
          <p:cNvSpPr txBox="1"/>
          <p:nvPr/>
        </p:nvSpPr>
        <p:spPr>
          <a:xfrm>
            <a:off x="5365376" y="2869284"/>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31" name="TextBox 30"/>
          <p:cNvSpPr txBox="1"/>
          <p:nvPr/>
        </p:nvSpPr>
        <p:spPr>
          <a:xfrm>
            <a:off x="5747645" y="2859327"/>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32" name="TextBox 31"/>
          <p:cNvSpPr txBox="1"/>
          <p:nvPr/>
        </p:nvSpPr>
        <p:spPr>
          <a:xfrm>
            <a:off x="6060801" y="2859327"/>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33" name="TextBox 32"/>
          <p:cNvSpPr txBox="1"/>
          <p:nvPr/>
        </p:nvSpPr>
        <p:spPr>
          <a:xfrm>
            <a:off x="6471545" y="2868768"/>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34" name="TextBox 33"/>
          <p:cNvSpPr txBox="1"/>
          <p:nvPr/>
        </p:nvSpPr>
        <p:spPr>
          <a:xfrm>
            <a:off x="6782644" y="2869026"/>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Tree>
    <p:extLst>
      <p:ext uri="{BB962C8B-B14F-4D97-AF65-F5344CB8AC3E}">
        <p14:creationId xmlns:p14="http://schemas.microsoft.com/office/powerpoint/2010/main" val="20485401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08231" y="1160447"/>
            <a:ext cx="6040169" cy="1107996"/>
          </a:xfrm>
          <a:prstGeom prst="rect">
            <a:avLst/>
          </a:prstGeom>
          <a:noFill/>
        </p:spPr>
        <p:txBody>
          <a:bodyPr wrap="square" rtlCol="0">
            <a:spAutoFit/>
          </a:bodyPr>
          <a:lstStyle/>
          <a:p>
            <a:r>
              <a:rPr lang="en-US" sz="1600" b="1" dirty="0">
                <a:solidFill>
                  <a:schemeClr val="accent2">
                    <a:lumMod val="60000"/>
                    <a:lumOff val="40000"/>
                  </a:schemeClr>
                </a:solidFill>
              </a:rPr>
              <a:t>My turn: </a:t>
            </a:r>
            <a:r>
              <a:rPr lang="en-US" sz="1600" dirty="0">
                <a:solidFill>
                  <a:schemeClr val="bg1"/>
                </a:solidFill>
              </a:rPr>
              <a:t>Watch me read this word. I’ll touch each letter and say its sound. I won’t stop between sounds. </a:t>
            </a:r>
            <a:r>
              <a:rPr lang="en-US" sz="1600" i="1" dirty="0">
                <a:solidFill>
                  <a:schemeClr val="bg1"/>
                </a:solidFill>
              </a:rPr>
              <a:t>/mmm/ -/</a:t>
            </a:r>
            <a:r>
              <a:rPr lang="en-US" sz="1600" i="1" dirty="0" err="1">
                <a:solidFill>
                  <a:schemeClr val="bg1"/>
                </a:solidFill>
              </a:rPr>
              <a:t>uuu</a:t>
            </a:r>
            <a:r>
              <a:rPr lang="en-US" sz="1600" i="1" dirty="0">
                <a:solidFill>
                  <a:schemeClr val="bg1"/>
                </a:solidFill>
              </a:rPr>
              <a:t>/-/d/. </a:t>
            </a:r>
            <a:r>
              <a:rPr lang="en-US" sz="1600" dirty="0">
                <a:solidFill>
                  <a:schemeClr val="bg1"/>
                </a:solidFill>
              </a:rPr>
              <a:t>Now I’ll say it fast – </a:t>
            </a:r>
            <a:r>
              <a:rPr lang="en-US" sz="1600" i="1" u="sng" dirty="0">
                <a:solidFill>
                  <a:schemeClr val="bg1"/>
                </a:solidFill>
              </a:rPr>
              <a:t>mud</a:t>
            </a:r>
            <a:r>
              <a:rPr lang="en-US" sz="1600" dirty="0">
                <a:solidFill>
                  <a:schemeClr val="bg1"/>
                </a:solidFill>
              </a:rPr>
              <a:t>  The word is </a:t>
            </a:r>
            <a:r>
              <a:rPr lang="en-US" sz="1600" u="sng" dirty="0">
                <a:solidFill>
                  <a:schemeClr val="bg1"/>
                </a:solidFill>
              </a:rPr>
              <a:t>mud</a:t>
            </a:r>
            <a:r>
              <a:rPr lang="en-US" sz="1600" dirty="0">
                <a:solidFill>
                  <a:schemeClr val="bg1"/>
                </a:solidFill>
              </a:rPr>
              <a:t>.</a:t>
            </a:r>
          </a:p>
          <a:p>
            <a:endParaRPr lang="en-US" dirty="0">
              <a:solidFill>
                <a:schemeClr val="bg1"/>
              </a:solidFill>
            </a:endParaRPr>
          </a:p>
        </p:txBody>
      </p:sp>
      <p:sp>
        <p:nvSpPr>
          <p:cNvPr id="15" name="Title 1"/>
          <p:cNvSpPr>
            <a:spLocks noGrp="1"/>
          </p:cNvSpPr>
          <p:nvPr>
            <p:ph type="title"/>
          </p:nvPr>
        </p:nvSpPr>
        <p:spPr>
          <a:xfrm>
            <a:off x="228600" y="228600"/>
            <a:ext cx="8686800" cy="731520"/>
          </a:xfrm>
        </p:spPr>
        <p:txBody>
          <a:bodyPr/>
          <a:lstStyle/>
          <a:p>
            <a:r>
              <a:rPr lang="en-US" dirty="0"/>
              <a:t>Explicit Instruction: Word Reading</a:t>
            </a:r>
          </a:p>
        </p:txBody>
      </p:sp>
      <p:sp>
        <p:nvSpPr>
          <p:cNvPr id="16" name="TextBox 15"/>
          <p:cNvSpPr txBox="1"/>
          <p:nvPr/>
        </p:nvSpPr>
        <p:spPr>
          <a:xfrm>
            <a:off x="208231" y="2226381"/>
            <a:ext cx="6129069" cy="830997"/>
          </a:xfrm>
          <a:prstGeom prst="rect">
            <a:avLst/>
          </a:prstGeom>
          <a:noFill/>
        </p:spPr>
        <p:txBody>
          <a:bodyPr wrap="square" rtlCol="0">
            <a:spAutoFit/>
          </a:bodyPr>
          <a:lstStyle/>
          <a:p>
            <a:r>
              <a:rPr lang="en-US" sz="1600" b="1" dirty="0">
                <a:solidFill>
                  <a:schemeClr val="accent2">
                    <a:lumMod val="60000"/>
                    <a:lumOff val="40000"/>
                  </a:schemeClr>
                </a:solidFill>
              </a:rPr>
              <a:t>Your turn: </a:t>
            </a:r>
            <a:r>
              <a:rPr lang="en-US" sz="1600" dirty="0">
                <a:solidFill>
                  <a:schemeClr val="bg1"/>
                </a:solidFill>
              </a:rPr>
              <a:t>Now its your turn to read this word. I’ll touch each letter and you say its sound. Don’t stop between sounds. Now say it fast. You read the word </a:t>
            </a:r>
            <a:r>
              <a:rPr lang="en-US" sz="1600" u="sng" dirty="0">
                <a:solidFill>
                  <a:schemeClr val="bg1"/>
                </a:solidFill>
              </a:rPr>
              <a:t>mud</a:t>
            </a:r>
            <a:r>
              <a:rPr lang="en-US" sz="1600" dirty="0">
                <a:solidFill>
                  <a:schemeClr val="bg1"/>
                </a:solidFill>
              </a:rPr>
              <a:t>!</a:t>
            </a:r>
          </a:p>
        </p:txBody>
      </p:sp>
      <p:pic>
        <p:nvPicPr>
          <p:cNvPr id="2" name="Picture 1" descr="Images of the word MUD spelled out in tiles">
            <a:extLst>
              <a:ext uri="{FF2B5EF4-FFF2-40B4-BE49-F238E27FC236}">
                <a16:creationId xmlns:a16="http://schemas.microsoft.com/office/drawing/2014/main" id="{697F01E5-BA32-4F72-921C-FE96146A7AFC}"/>
              </a:ext>
            </a:extLst>
          </p:cNvPr>
          <p:cNvPicPr>
            <a:picLocks noChangeAspect="1"/>
          </p:cNvPicPr>
          <p:nvPr/>
        </p:nvPicPr>
        <p:blipFill>
          <a:blip r:embed="rId3"/>
          <a:stretch>
            <a:fillRect/>
          </a:stretch>
        </p:blipFill>
        <p:spPr>
          <a:xfrm>
            <a:off x="523684" y="3571112"/>
            <a:ext cx="5761951" cy="2037207"/>
          </a:xfrm>
          <a:prstGeom prst="rect">
            <a:avLst/>
          </a:prstGeom>
        </p:spPr>
      </p:pic>
    </p:spTree>
    <p:extLst>
      <p:ext uri="{BB962C8B-B14F-4D97-AF65-F5344CB8AC3E}">
        <p14:creationId xmlns:p14="http://schemas.microsoft.com/office/powerpoint/2010/main" val="16276632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08231" y="1160447"/>
            <a:ext cx="6040169" cy="1107996"/>
          </a:xfrm>
          <a:prstGeom prst="rect">
            <a:avLst/>
          </a:prstGeom>
          <a:noFill/>
        </p:spPr>
        <p:txBody>
          <a:bodyPr wrap="square" rtlCol="0">
            <a:spAutoFit/>
          </a:bodyPr>
          <a:lstStyle/>
          <a:p>
            <a:r>
              <a:rPr lang="en-US" sz="1600" b="1" dirty="0">
                <a:solidFill>
                  <a:schemeClr val="accent2">
                    <a:lumMod val="60000"/>
                    <a:lumOff val="40000"/>
                  </a:schemeClr>
                </a:solidFill>
              </a:rPr>
              <a:t>My turn: </a:t>
            </a:r>
            <a:r>
              <a:rPr lang="en-US" sz="1600" dirty="0">
                <a:solidFill>
                  <a:schemeClr val="bg1"/>
                </a:solidFill>
              </a:rPr>
              <a:t>Watch me read this word. I’ll touch each letter and say its sound. I won’t stop between sounds. </a:t>
            </a:r>
            <a:r>
              <a:rPr lang="en-US" sz="1600" i="1" dirty="0">
                <a:solidFill>
                  <a:schemeClr val="bg1"/>
                </a:solidFill>
              </a:rPr>
              <a:t>/mmm/ -/</a:t>
            </a:r>
            <a:r>
              <a:rPr lang="en-US" sz="1600" i="1" dirty="0" err="1">
                <a:solidFill>
                  <a:schemeClr val="bg1"/>
                </a:solidFill>
              </a:rPr>
              <a:t>uuu</a:t>
            </a:r>
            <a:r>
              <a:rPr lang="en-US" sz="1600" i="1" dirty="0">
                <a:solidFill>
                  <a:schemeClr val="bg1"/>
                </a:solidFill>
              </a:rPr>
              <a:t>/-/d/. </a:t>
            </a:r>
            <a:r>
              <a:rPr lang="en-US" sz="1600" dirty="0">
                <a:solidFill>
                  <a:schemeClr val="bg1"/>
                </a:solidFill>
              </a:rPr>
              <a:t>Now I’ll say it fast – </a:t>
            </a:r>
            <a:r>
              <a:rPr lang="en-US" sz="1600" i="1" u="sng" dirty="0">
                <a:solidFill>
                  <a:schemeClr val="bg1"/>
                </a:solidFill>
              </a:rPr>
              <a:t>mud</a:t>
            </a:r>
            <a:r>
              <a:rPr lang="en-US" sz="1600" dirty="0">
                <a:solidFill>
                  <a:schemeClr val="bg1"/>
                </a:solidFill>
              </a:rPr>
              <a:t>  The word is </a:t>
            </a:r>
            <a:r>
              <a:rPr lang="en-US" sz="1600" u="sng" dirty="0">
                <a:solidFill>
                  <a:schemeClr val="bg1"/>
                </a:solidFill>
              </a:rPr>
              <a:t>mud</a:t>
            </a:r>
            <a:r>
              <a:rPr lang="en-US" sz="1600" dirty="0">
                <a:solidFill>
                  <a:schemeClr val="bg1"/>
                </a:solidFill>
              </a:rPr>
              <a:t>.</a:t>
            </a:r>
          </a:p>
          <a:p>
            <a:endParaRPr lang="en-US" dirty="0">
              <a:solidFill>
                <a:schemeClr val="bg1"/>
              </a:solidFill>
            </a:endParaRPr>
          </a:p>
        </p:txBody>
      </p:sp>
      <p:sp>
        <p:nvSpPr>
          <p:cNvPr id="15" name="Title 1"/>
          <p:cNvSpPr>
            <a:spLocks noGrp="1"/>
          </p:cNvSpPr>
          <p:nvPr>
            <p:ph type="title"/>
          </p:nvPr>
        </p:nvSpPr>
        <p:spPr>
          <a:xfrm>
            <a:off x="228600" y="228600"/>
            <a:ext cx="8686800" cy="731520"/>
          </a:xfrm>
        </p:spPr>
        <p:txBody>
          <a:bodyPr/>
          <a:lstStyle/>
          <a:p>
            <a:r>
              <a:rPr lang="en-US" dirty="0"/>
              <a:t>Explicit Instruction: Word Reading</a:t>
            </a:r>
          </a:p>
        </p:txBody>
      </p:sp>
      <p:sp>
        <p:nvSpPr>
          <p:cNvPr id="16" name="TextBox 15"/>
          <p:cNvSpPr txBox="1"/>
          <p:nvPr/>
        </p:nvSpPr>
        <p:spPr>
          <a:xfrm>
            <a:off x="208231" y="2226381"/>
            <a:ext cx="6129069" cy="830997"/>
          </a:xfrm>
          <a:prstGeom prst="rect">
            <a:avLst/>
          </a:prstGeom>
          <a:noFill/>
        </p:spPr>
        <p:txBody>
          <a:bodyPr wrap="square" rtlCol="0">
            <a:spAutoFit/>
          </a:bodyPr>
          <a:lstStyle/>
          <a:p>
            <a:r>
              <a:rPr lang="en-US" sz="1600" b="1" dirty="0">
                <a:solidFill>
                  <a:schemeClr val="accent2">
                    <a:lumMod val="60000"/>
                    <a:lumOff val="40000"/>
                  </a:schemeClr>
                </a:solidFill>
              </a:rPr>
              <a:t>Your turn: </a:t>
            </a:r>
            <a:r>
              <a:rPr lang="en-US" sz="1600" dirty="0">
                <a:solidFill>
                  <a:schemeClr val="bg1"/>
                </a:solidFill>
              </a:rPr>
              <a:t>Now its your turn to read this word. I’ll touch each letter and you say its sound. Don’t stop between sounds. Now say it fast. You read the word </a:t>
            </a:r>
            <a:r>
              <a:rPr lang="en-US" sz="1600" u="sng" dirty="0">
                <a:solidFill>
                  <a:schemeClr val="bg1"/>
                </a:solidFill>
              </a:rPr>
              <a:t>mud</a:t>
            </a:r>
            <a:r>
              <a:rPr lang="en-US" sz="1600" dirty="0">
                <a:solidFill>
                  <a:schemeClr val="bg1"/>
                </a:solidFill>
              </a:rPr>
              <a:t>!</a:t>
            </a:r>
          </a:p>
        </p:txBody>
      </p:sp>
      <p:sp>
        <p:nvSpPr>
          <p:cNvPr id="14" name="TextBox 13"/>
          <p:cNvSpPr txBox="1"/>
          <p:nvPr/>
        </p:nvSpPr>
        <p:spPr>
          <a:xfrm>
            <a:off x="208231" y="3248350"/>
            <a:ext cx="6040169" cy="1107996"/>
          </a:xfrm>
          <a:prstGeom prst="rect">
            <a:avLst/>
          </a:prstGeom>
          <a:noFill/>
        </p:spPr>
        <p:txBody>
          <a:bodyPr wrap="square" rtlCol="0">
            <a:spAutoFit/>
          </a:bodyPr>
          <a:lstStyle/>
          <a:p>
            <a:r>
              <a:rPr lang="en-US" sz="1600" b="1" dirty="0">
                <a:solidFill>
                  <a:schemeClr val="accent2">
                    <a:lumMod val="60000"/>
                    <a:lumOff val="40000"/>
                  </a:schemeClr>
                </a:solidFill>
              </a:rPr>
              <a:t>Your turn: </a:t>
            </a:r>
            <a:r>
              <a:rPr lang="en-US" sz="1600" dirty="0">
                <a:solidFill>
                  <a:schemeClr val="bg1"/>
                </a:solidFill>
              </a:rPr>
              <a:t>Now its your turn to read a new word. I’ll touch each letter and you say its sound. Don’t stop between sounds. Now say it fast. You read the word </a:t>
            </a:r>
            <a:r>
              <a:rPr lang="en-US" sz="1600" u="sng" dirty="0">
                <a:solidFill>
                  <a:schemeClr val="bg1"/>
                </a:solidFill>
              </a:rPr>
              <a:t>fin</a:t>
            </a:r>
            <a:r>
              <a:rPr lang="en-US" sz="1600" dirty="0">
                <a:solidFill>
                  <a:schemeClr val="bg1"/>
                </a:solidFill>
              </a:rPr>
              <a:t>!</a:t>
            </a:r>
          </a:p>
          <a:p>
            <a:endParaRPr lang="en-US" dirty="0">
              <a:solidFill>
                <a:schemeClr val="bg1"/>
              </a:solidFill>
            </a:endParaRPr>
          </a:p>
        </p:txBody>
      </p:sp>
      <p:pic>
        <p:nvPicPr>
          <p:cNvPr id="2" name="Picture 1" descr="Images of the word FIN spelled out in tiles">
            <a:extLst>
              <a:ext uri="{FF2B5EF4-FFF2-40B4-BE49-F238E27FC236}">
                <a16:creationId xmlns:a16="http://schemas.microsoft.com/office/drawing/2014/main" id="{C04CCF64-39B7-4010-8DFD-EC7DAF04D5E2}"/>
              </a:ext>
            </a:extLst>
          </p:cNvPr>
          <p:cNvPicPr>
            <a:picLocks noChangeAspect="1"/>
          </p:cNvPicPr>
          <p:nvPr/>
        </p:nvPicPr>
        <p:blipFill>
          <a:blip r:embed="rId3"/>
          <a:stretch>
            <a:fillRect/>
          </a:stretch>
        </p:blipFill>
        <p:spPr>
          <a:xfrm>
            <a:off x="601598" y="4178617"/>
            <a:ext cx="4852987" cy="1758887"/>
          </a:xfrm>
          <a:prstGeom prst="rect">
            <a:avLst/>
          </a:prstGeom>
        </p:spPr>
      </p:pic>
    </p:spTree>
    <p:extLst>
      <p:ext uri="{BB962C8B-B14F-4D97-AF65-F5344CB8AC3E}">
        <p14:creationId xmlns:p14="http://schemas.microsoft.com/office/powerpoint/2010/main" val="32076020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lstStyle/>
          <a:p>
            <a:r>
              <a:rPr lang="en-US" dirty="0"/>
              <a:t>Explicit Instruction: Word Reading</a:t>
            </a:r>
          </a:p>
        </p:txBody>
      </p:sp>
      <p:sp>
        <p:nvSpPr>
          <p:cNvPr id="2" name="Left Brace 1">
            <a:extLst>
              <a:ext uri="{C183D7F6-B498-43B3-948B-1728B52AA6E4}">
                <adec:decorative xmlns:adec="http://schemas.microsoft.com/office/drawing/2017/decorative" val="1"/>
              </a:ext>
            </a:extLst>
          </p:cNvPr>
          <p:cNvSpPr/>
          <p:nvPr/>
        </p:nvSpPr>
        <p:spPr>
          <a:xfrm rot="5400000">
            <a:off x="3447765" y="-1245874"/>
            <a:ext cx="519683" cy="6857999"/>
          </a:xfrm>
          <a:prstGeom prst="leftBrace">
            <a:avLst>
              <a:gd name="adj1" fmla="val 97494"/>
              <a:gd name="adj2" fmla="val 50000"/>
            </a:avLst>
          </a:prstGeom>
          <a:ln w="222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228600" y="1385825"/>
            <a:ext cx="6958012" cy="400110"/>
          </a:xfrm>
          <a:prstGeom prst="rect">
            <a:avLst/>
          </a:prstGeom>
          <a:noFill/>
        </p:spPr>
        <p:txBody>
          <a:bodyPr wrap="square" rtlCol="0">
            <a:spAutoFit/>
          </a:bodyPr>
          <a:lstStyle/>
          <a:p>
            <a:pPr algn="ctr"/>
            <a:r>
              <a:rPr lang="en-US" sz="2000" dirty="0">
                <a:solidFill>
                  <a:schemeClr val="bg1"/>
                </a:solidFill>
              </a:rPr>
              <a:t>Lesson timeframe (</a:t>
            </a:r>
            <a:r>
              <a:rPr lang="en-US" sz="2000" u="sng" dirty="0">
                <a:solidFill>
                  <a:schemeClr val="bg1"/>
                </a:solidFill>
              </a:rPr>
              <a:t>15 minutes</a:t>
            </a:r>
            <a:r>
              <a:rPr lang="en-US" sz="2000" dirty="0">
                <a:solidFill>
                  <a:schemeClr val="bg1"/>
                </a:solidFill>
              </a:rPr>
              <a:t>)</a:t>
            </a:r>
          </a:p>
        </p:txBody>
      </p:sp>
      <p:sp>
        <p:nvSpPr>
          <p:cNvPr id="27" name="Rectangle 26"/>
          <p:cNvSpPr/>
          <p:nvPr/>
        </p:nvSpPr>
        <p:spPr>
          <a:xfrm>
            <a:off x="278607" y="2745417"/>
            <a:ext cx="800893"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PA</a:t>
            </a:r>
            <a:endParaRPr lang="en-US" dirty="0"/>
          </a:p>
        </p:txBody>
      </p:sp>
      <p:sp>
        <p:nvSpPr>
          <p:cNvPr id="28" name="Rectangle 27"/>
          <p:cNvSpPr/>
          <p:nvPr/>
        </p:nvSpPr>
        <p:spPr>
          <a:xfrm>
            <a:off x="1163680" y="2745417"/>
            <a:ext cx="1847233"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Letter sounds</a:t>
            </a:r>
          </a:p>
        </p:txBody>
      </p:sp>
      <p:sp>
        <p:nvSpPr>
          <p:cNvPr id="35" name="Rectangle 34"/>
          <p:cNvSpPr/>
          <p:nvPr/>
        </p:nvSpPr>
        <p:spPr>
          <a:xfrm>
            <a:off x="3095093" y="2745417"/>
            <a:ext cx="2194278"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Word reading</a:t>
            </a:r>
          </a:p>
        </p:txBody>
      </p:sp>
      <p:sp>
        <p:nvSpPr>
          <p:cNvPr id="36" name="Rectangle 35"/>
          <p:cNvSpPr/>
          <p:nvPr/>
        </p:nvSpPr>
        <p:spPr>
          <a:xfrm>
            <a:off x="278607" y="3723317"/>
            <a:ext cx="2331860"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Letter combinations</a:t>
            </a:r>
          </a:p>
        </p:txBody>
      </p:sp>
      <p:sp>
        <p:nvSpPr>
          <p:cNvPr id="38" name="Rectangle 37"/>
          <p:cNvSpPr/>
          <p:nvPr/>
        </p:nvSpPr>
        <p:spPr>
          <a:xfrm>
            <a:off x="2730499" y="3723317"/>
            <a:ext cx="2099645"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Word reading</a:t>
            </a:r>
          </a:p>
        </p:txBody>
      </p:sp>
      <p:sp>
        <p:nvSpPr>
          <p:cNvPr id="39" name="Rectangle 38"/>
          <p:cNvSpPr/>
          <p:nvPr/>
        </p:nvSpPr>
        <p:spPr>
          <a:xfrm>
            <a:off x="4942327" y="3723317"/>
            <a:ext cx="2194278"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Sentence reading</a:t>
            </a:r>
          </a:p>
        </p:txBody>
      </p:sp>
      <p:sp>
        <p:nvSpPr>
          <p:cNvPr id="40" name="Rectangle 39"/>
          <p:cNvSpPr/>
          <p:nvPr/>
        </p:nvSpPr>
        <p:spPr>
          <a:xfrm>
            <a:off x="5373551" y="2745417"/>
            <a:ext cx="1763054"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Dictation</a:t>
            </a:r>
            <a:endParaRPr lang="en-US" sz="1600" dirty="0"/>
          </a:p>
        </p:txBody>
      </p:sp>
      <p:sp>
        <p:nvSpPr>
          <p:cNvPr id="41" name="Rectangle 40"/>
          <p:cNvSpPr/>
          <p:nvPr/>
        </p:nvSpPr>
        <p:spPr>
          <a:xfrm>
            <a:off x="278607" y="4701217"/>
            <a:ext cx="2331860"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Word parts</a:t>
            </a:r>
          </a:p>
        </p:txBody>
      </p:sp>
      <p:sp>
        <p:nvSpPr>
          <p:cNvPr id="42" name="Rectangle 41"/>
          <p:cNvSpPr/>
          <p:nvPr/>
        </p:nvSpPr>
        <p:spPr>
          <a:xfrm>
            <a:off x="2730499" y="4701217"/>
            <a:ext cx="2099645"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Polysyllabic word reading</a:t>
            </a:r>
          </a:p>
        </p:txBody>
      </p:sp>
      <p:sp>
        <p:nvSpPr>
          <p:cNvPr id="43" name="Rectangle 42"/>
          <p:cNvSpPr/>
          <p:nvPr/>
        </p:nvSpPr>
        <p:spPr>
          <a:xfrm>
            <a:off x="4942327" y="4701217"/>
            <a:ext cx="2194278"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Paragraph reading</a:t>
            </a:r>
          </a:p>
        </p:txBody>
      </p:sp>
      <p:sp>
        <p:nvSpPr>
          <p:cNvPr id="44" name="TextBox 43"/>
          <p:cNvSpPr txBox="1"/>
          <p:nvPr/>
        </p:nvSpPr>
        <p:spPr>
          <a:xfrm>
            <a:off x="176212" y="5520160"/>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45" name="TextBox 44"/>
          <p:cNvSpPr txBox="1"/>
          <p:nvPr/>
        </p:nvSpPr>
        <p:spPr>
          <a:xfrm>
            <a:off x="489368" y="5520160"/>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46" name="TextBox 45"/>
          <p:cNvSpPr txBox="1"/>
          <p:nvPr/>
        </p:nvSpPr>
        <p:spPr>
          <a:xfrm>
            <a:off x="900112" y="5529601"/>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47" name="TextBox 46"/>
          <p:cNvSpPr txBox="1"/>
          <p:nvPr/>
        </p:nvSpPr>
        <p:spPr>
          <a:xfrm>
            <a:off x="1211211" y="5529859"/>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48" name="TextBox 47"/>
          <p:cNvSpPr txBox="1"/>
          <p:nvPr/>
        </p:nvSpPr>
        <p:spPr>
          <a:xfrm>
            <a:off x="1624012" y="5526836"/>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49" name="TextBox 48"/>
          <p:cNvSpPr txBox="1"/>
          <p:nvPr/>
        </p:nvSpPr>
        <p:spPr>
          <a:xfrm>
            <a:off x="1937168" y="5526836"/>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0" name="TextBox 49"/>
          <p:cNvSpPr txBox="1"/>
          <p:nvPr/>
        </p:nvSpPr>
        <p:spPr>
          <a:xfrm>
            <a:off x="2347912" y="5536277"/>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1" name="TextBox 50"/>
          <p:cNvSpPr txBox="1"/>
          <p:nvPr/>
        </p:nvSpPr>
        <p:spPr>
          <a:xfrm>
            <a:off x="2659011" y="5536535"/>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2" name="TextBox 51"/>
          <p:cNvSpPr txBox="1"/>
          <p:nvPr/>
        </p:nvSpPr>
        <p:spPr>
          <a:xfrm>
            <a:off x="3041280" y="5526578"/>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3" name="TextBox 52"/>
          <p:cNvSpPr txBox="1"/>
          <p:nvPr/>
        </p:nvSpPr>
        <p:spPr>
          <a:xfrm>
            <a:off x="3354436" y="5526578"/>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4" name="TextBox 53"/>
          <p:cNvSpPr txBox="1"/>
          <p:nvPr/>
        </p:nvSpPr>
        <p:spPr>
          <a:xfrm>
            <a:off x="3765180" y="5536019"/>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5" name="TextBox 54"/>
          <p:cNvSpPr txBox="1"/>
          <p:nvPr/>
        </p:nvSpPr>
        <p:spPr>
          <a:xfrm>
            <a:off x="4076279" y="5536277"/>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6" name="TextBox 55"/>
          <p:cNvSpPr txBox="1"/>
          <p:nvPr/>
        </p:nvSpPr>
        <p:spPr>
          <a:xfrm>
            <a:off x="4480770" y="5532973"/>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7" name="TextBox 56"/>
          <p:cNvSpPr txBox="1"/>
          <p:nvPr/>
        </p:nvSpPr>
        <p:spPr>
          <a:xfrm>
            <a:off x="4793926" y="5532973"/>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8" name="TextBox 57"/>
          <p:cNvSpPr txBox="1"/>
          <p:nvPr/>
        </p:nvSpPr>
        <p:spPr>
          <a:xfrm>
            <a:off x="5204670" y="5542414"/>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9" name="TextBox 58"/>
          <p:cNvSpPr txBox="1"/>
          <p:nvPr/>
        </p:nvSpPr>
        <p:spPr>
          <a:xfrm>
            <a:off x="5515769" y="5542672"/>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60" name="TextBox 59"/>
          <p:cNvSpPr txBox="1"/>
          <p:nvPr/>
        </p:nvSpPr>
        <p:spPr>
          <a:xfrm>
            <a:off x="5928570" y="5539649"/>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61" name="TextBox 60"/>
          <p:cNvSpPr txBox="1"/>
          <p:nvPr/>
        </p:nvSpPr>
        <p:spPr>
          <a:xfrm>
            <a:off x="6241726" y="5539649"/>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62" name="TextBox 61"/>
          <p:cNvSpPr txBox="1"/>
          <p:nvPr/>
        </p:nvSpPr>
        <p:spPr>
          <a:xfrm>
            <a:off x="6652470" y="5549090"/>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63" name="TextBox 62"/>
          <p:cNvSpPr txBox="1"/>
          <p:nvPr/>
        </p:nvSpPr>
        <p:spPr>
          <a:xfrm>
            <a:off x="6963569" y="5549348"/>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Tree>
    <p:extLst>
      <p:ext uri="{BB962C8B-B14F-4D97-AF65-F5344CB8AC3E}">
        <p14:creationId xmlns:p14="http://schemas.microsoft.com/office/powerpoint/2010/main" val="38685768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a:bodyPr>
          <a:lstStyle/>
          <a:p>
            <a:pPr marL="342900" indent="-342900">
              <a:buClr>
                <a:schemeClr val="accent1"/>
              </a:buClr>
              <a:buFont typeface="Wingdings" panose="05000000000000000000" pitchFamily="2" charset="2"/>
              <a:buChar char="q"/>
            </a:pPr>
            <a:r>
              <a:rPr lang="en-US" dirty="0"/>
              <a:t>Focus on same singular objective</a:t>
            </a:r>
          </a:p>
          <a:p>
            <a:pPr>
              <a:buClr>
                <a:schemeClr val="accent1"/>
              </a:buClr>
            </a:pPr>
            <a:r>
              <a:rPr lang="en-US" dirty="0"/>
              <a:t>   (using similar examples)</a:t>
            </a:r>
          </a:p>
          <a:p>
            <a:pPr marL="342900" indent="-342900">
              <a:buClr>
                <a:schemeClr val="accent1"/>
              </a:buClr>
              <a:buFont typeface="Wingdings" panose="05000000000000000000" pitchFamily="2" charset="2"/>
              <a:buChar char="q"/>
            </a:pPr>
            <a:r>
              <a:rPr lang="en-US" dirty="0"/>
              <a:t>Guide students through the skill/strategy </a:t>
            </a:r>
          </a:p>
          <a:p>
            <a:pPr marL="342900" indent="-342900">
              <a:buClr>
                <a:schemeClr val="accent1"/>
              </a:buClr>
              <a:buFont typeface="Wingdings" panose="05000000000000000000" pitchFamily="2" charset="2"/>
              <a:buChar char="q"/>
            </a:pPr>
            <a:r>
              <a:rPr lang="en-US" dirty="0"/>
              <a:t>Provide ”just right” amount of guidance</a:t>
            </a:r>
          </a:p>
          <a:p>
            <a:pPr>
              <a:buClr>
                <a:schemeClr val="accent1"/>
              </a:buClr>
            </a:pPr>
            <a:r>
              <a:rPr lang="en-US" dirty="0"/>
              <a:t>   (based on students’ skills)</a:t>
            </a:r>
          </a:p>
          <a:p>
            <a:pPr marL="342900" indent="-342900">
              <a:buClr>
                <a:schemeClr val="accent1"/>
              </a:buClr>
              <a:buFont typeface="Wingdings" panose="05000000000000000000" pitchFamily="2" charset="2"/>
              <a:buChar char="q"/>
            </a:pPr>
            <a:r>
              <a:rPr lang="en-US" dirty="0"/>
              <a:t>Provide clear prompts and supports</a:t>
            </a:r>
          </a:p>
          <a:p>
            <a:pPr marL="342900" indent="-342900">
              <a:buFont typeface="Arial" charset="0"/>
              <a:buChar char="•"/>
            </a:pPr>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Guided Practice</a:t>
            </a:r>
          </a:p>
        </p:txBody>
      </p:sp>
    </p:spTree>
    <p:extLst>
      <p:ext uri="{BB962C8B-B14F-4D97-AF65-F5344CB8AC3E}">
        <p14:creationId xmlns:p14="http://schemas.microsoft.com/office/powerpoint/2010/main" val="41016701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a:bodyPr>
          <a:lstStyle/>
          <a:p>
            <a:pPr marL="342900" indent="-342900">
              <a:buClr>
                <a:schemeClr val="accent1"/>
              </a:buClr>
              <a:buFont typeface="Wingdings" panose="05000000000000000000" pitchFamily="2" charset="2"/>
              <a:buChar char="q"/>
            </a:pPr>
            <a:r>
              <a:rPr lang="en-US" dirty="0"/>
              <a:t>Focus on same singular objective</a:t>
            </a:r>
          </a:p>
          <a:p>
            <a:pPr>
              <a:buClr>
                <a:schemeClr val="accent1"/>
              </a:buClr>
            </a:pPr>
            <a:r>
              <a:rPr lang="en-US" dirty="0"/>
              <a:t>   (using similar examples)</a:t>
            </a:r>
          </a:p>
          <a:p>
            <a:pPr marL="342900" indent="-342900">
              <a:buClr>
                <a:schemeClr val="accent1"/>
              </a:buClr>
              <a:buFont typeface="Wingdings" panose="05000000000000000000" pitchFamily="2" charset="2"/>
              <a:buChar char="q"/>
            </a:pPr>
            <a:r>
              <a:rPr lang="en-US" dirty="0">
                <a:solidFill>
                  <a:schemeClr val="bg1">
                    <a:lumMod val="65000"/>
                  </a:schemeClr>
                </a:solidFill>
              </a:rPr>
              <a:t>Guide students through the skill/strategy </a:t>
            </a:r>
          </a:p>
          <a:p>
            <a:pPr marL="342900" indent="-342900">
              <a:buClr>
                <a:schemeClr val="accent1"/>
              </a:buClr>
              <a:buFont typeface="Wingdings" panose="05000000000000000000" pitchFamily="2" charset="2"/>
              <a:buChar char="q"/>
            </a:pPr>
            <a:r>
              <a:rPr lang="en-US" dirty="0">
                <a:solidFill>
                  <a:schemeClr val="bg1">
                    <a:lumMod val="65000"/>
                  </a:schemeClr>
                </a:solidFill>
              </a:rPr>
              <a:t>Provide ”just right” amount of guidance</a:t>
            </a:r>
          </a:p>
          <a:p>
            <a:pPr>
              <a:buClr>
                <a:schemeClr val="accent1"/>
              </a:buClr>
            </a:pPr>
            <a:r>
              <a:rPr lang="en-US" dirty="0">
                <a:solidFill>
                  <a:schemeClr val="bg1">
                    <a:lumMod val="65000"/>
                  </a:schemeClr>
                </a:solidFill>
              </a:rPr>
              <a:t>   (based on students’ skills)</a:t>
            </a:r>
          </a:p>
          <a:p>
            <a:pPr marL="342900" indent="-342900">
              <a:buClr>
                <a:schemeClr val="accent1"/>
              </a:buClr>
              <a:buFont typeface="Wingdings" panose="05000000000000000000" pitchFamily="2" charset="2"/>
              <a:buChar char="q"/>
            </a:pPr>
            <a:r>
              <a:rPr lang="en-US" dirty="0">
                <a:solidFill>
                  <a:schemeClr val="bg1">
                    <a:lumMod val="65000"/>
                  </a:schemeClr>
                </a:solidFill>
              </a:rPr>
              <a:t>Provide clear prompts and supports</a:t>
            </a:r>
          </a:p>
          <a:p>
            <a:pPr marL="342900" indent="-342900">
              <a:buFont typeface="Arial" charset="0"/>
              <a:buChar char="•"/>
            </a:pPr>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Guided Practice</a:t>
            </a:r>
          </a:p>
        </p:txBody>
      </p:sp>
    </p:spTree>
    <p:extLst>
      <p:ext uri="{BB962C8B-B14F-4D97-AF65-F5344CB8AC3E}">
        <p14:creationId xmlns:p14="http://schemas.microsoft.com/office/powerpoint/2010/main" val="3730668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a:spLocks noGrp="1"/>
          </p:cNvSpPr>
          <p:nvPr>
            <p:ph type="title"/>
          </p:nvPr>
        </p:nvSpPr>
        <p:spPr>
          <a:xfrm>
            <a:off x="228600" y="228600"/>
            <a:ext cx="8686800" cy="731520"/>
          </a:xfrm>
        </p:spPr>
        <p:txBody>
          <a:bodyPr/>
          <a:lstStyle/>
          <a:p>
            <a:r>
              <a:rPr lang="en-US" dirty="0"/>
              <a:t>Big Ideas in Reading</a:t>
            </a:r>
          </a:p>
        </p:txBody>
      </p:sp>
      <p:pic>
        <p:nvPicPr>
          <p:cNvPr id="8" name="Picture 7" descr="Image of two ideas in reading that lead to successful reading including Word Reading and Comprehension">
            <a:extLst>
              <a:ext uri="{FF2B5EF4-FFF2-40B4-BE49-F238E27FC236}">
                <a16:creationId xmlns:a16="http://schemas.microsoft.com/office/drawing/2014/main" id="{5C1F2B1E-2E2E-4346-9E96-EE30A52B5A41}"/>
              </a:ext>
            </a:extLst>
          </p:cNvPr>
          <p:cNvPicPr>
            <a:picLocks noChangeAspect="1"/>
          </p:cNvPicPr>
          <p:nvPr/>
        </p:nvPicPr>
        <p:blipFill>
          <a:blip r:embed="rId3"/>
          <a:stretch>
            <a:fillRect/>
          </a:stretch>
        </p:blipFill>
        <p:spPr>
          <a:xfrm>
            <a:off x="314325" y="927042"/>
            <a:ext cx="8032970" cy="5049809"/>
          </a:xfrm>
          <a:prstGeom prst="rect">
            <a:avLst/>
          </a:prstGeom>
        </p:spPr>
      </p:pic>
    </p:spTree>
    <p:extLst>
      <p:ext uri="{BB962C8B-B14F-4D97-AF65-F5344CB8AC3E}">
        <p14:creationId xmlns:p14="http://schemas.microsoft.com/office/powerpoint/2010/main" val="17091723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3"/>
            <a:ext cx="8686800" cy="840848"/>
          </a:xfrm>
        </p:spPr>
        <p:txBody>
          <a:bodyPr>
            <a:normAutofit/>
          </a:bodyPr>
          <a:lstStyle/>
          <a:p>
            <a:pPr marL="342900" indent="-342900">
              <a:buClr>
                <a:schemeClr val="accent1"/>
              </a:buClr>
              <a:buFont typeface="Wingdings" panose="05000000000000000000" pitchFamily="2" charset="2"/>
              <a:buChar char="q"/>
            </a:pPr>
            <a:r>
              <a:rPr lang="en-US" sz="2800" dirty="0"/>
              <a:t>Focus on same singular objective</a:t>
            </a:r>
          </a:p>
          <a:p>
            <a:endParaRPr lang="en-US" dirty="0"/>
          </a:p>
        </p:txBody>
      </p:sp>
      <p:sp>
        <p:nvSpPr>
          <p:cNvPr id="8" name="Speech Bubble: Oval 3"/>
          <p:cNvSpPr/>
          <p:nvPr/>
        </p:nvSpPr>
        <p:spPr>
          <a:xfrm>
            <a:off x="628650" y="1223746"/>
            <a:ext cx="5529263" cy="1021692"/>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“Today we are going to listen for first sounds in words.”</a:t>
            </a:r>
          </a:p>
        </p:txBody>
      </p:sp>
      <p:sp>
        <p:nvSpPr>
          <p:cNvPr id="2" name="Rectangle 1"/>
          <p:cNvSpPr/>
          <p:nvPr/>
        </p:nvSpPr>
        <p:spPr>
          <a:xfrm>
            <a:off x="371475" y="2886075"/>
            <a:ext cx="5786438" cy="2585323"/>
          </a:xfrm>
          <a:prstGeom prst="rect">
            <a:avLst/>
          </a:prstGeom>
        </p:spPr>
        <p:txBody>
          <a:bodyPr wrap="square">
            <a:spAutoFit/>
          </a:bodyPr>
          <a:lstStyle/>
          <a:p>
            <a:pPr>
              <a:buClr>
                <a:schemeClr val="accent1"/>
              </a:buClr>
            </a:pPr>
            <a:r>
              <a:rPr lang="en-US" sz="2400" b="1" dirty="0">
                <a:solidFill>
                  <a:schemeClr val="accent2">
                    <a:lumMod val="60000"/>
                    <a:lumOff val="40000"/>
                  </a:schemeClr>
                </a:solidFill>
              </a:rPr>
              <a:t>My turn: </a:t>
            </a:r>
            <a:r>
              <a:rPr lang="en-US" sz="2400" dirty="0">
                <a:solidFill>
                  <a:schemeClr val="bg1"/>
                </a:solidFill>
              </a:rPr>
              <a:t>The first sound in </a:t>
            </a:r>
            <a:r>
              <a:rPr lang="en-US" sz="2400" u="sng" dirty="0">
                <a:solidFill>
                  <a:schemeClr val="bg1"/>
                </a:solidFill>
              </a:rPr>
              <a:t>sit</a:t>
            </a:r>
            <a:r>
              <a:rPr lang="en-US" sz="2400" dirty="0">
                <a:solidFill>
                  <a:schemeClr val="bg1"/>
                </a:solidFill>
              </a:rPr>
              <a:t> is /</a:t>
            </a:r>
            <a:r>
              <a:rPr lang="en-US" sz="2400" i="1" dirty="0" err="1">
                <a:solidFill>
                  <a:schemeClr val="bg1"/>
                </a:solidFill>
              </a:rPr>
              <a:t>sss</a:t>
            </a:r>
            <a:r>
              <a:rPr lang="en-US" sz="2400" dirty="0">
                <a:solidFill>
                  <a:schemeClr val="bg1"/>
                </a:solidFill>
              </a:rPr>
              <a:t>/.What’s the first sound in </a:t>
            </a:r>
            <a:r>
              <a:rPr lang="en-US" sz="2400" u="sng" dirty="0">
                <a:solidFill>
                  <a:schemeClr val="bg1"/>
                </a:solidFill>
              </a:rPr>
              <a:t>sit</a:t>
            </a:r>
            <a:r>
              <a:rPr lang="en-US" sz="2400" dirty="0">
                <a:solidFill>
                  <a:schemeClr val="bg1"/>
                </a:solidFill>
              </a:rPr>
              <a:t>?  (Model additional examples)</a:t>
            </a:r>
          </a:p>
          <a:p>
            <a:pPr>
              <a:buClr>
                <a:schemeClr val="accent1"/>
              </a:buClr>
            </a:pPr>
            <a:endParaRPr lang="en-US" sz="2400" dirty="0">
              <a:solidFill>
                <a:schemeClr val="bg1"/>
              </a:solidFill>
            </a:endParaRPr>
          </a:p>
          <a:p>
            <a:pPr>
              <a:buClr>
                <a:schemeClr val="accent1"/>
              </a:buClr>
            </a:pPr>
            <a:r>
              <a:rPr lang="en-US" sz="2400" b="1" dirty="0">
                <a:solidFill>
                  <a:schemeClr val="accent2">
                    <a:lumMod val="60000"/>
                    <a:lumOff val="40000"/>
                  </a:schemeClr>
                </a:solidFill>
              </a:rPr>
              <a:t>Your turn: </a:t>
            </a:r>
            <a:r>
              <a:rPr lang="en-US" sz="2400" dirty="0">
                <a:solidFill>
                  <a:schemeClr val="bg1"/>
                </a:solidFill>
              </a:rPr>
              <a:t>What’s the first sound in </a:t>
            </a:r>
            <a:r>
              <a:rPr lang="en-US" sz="2400" u="sng" dirty="0">
                <a:solidFill>
                  <a:schemeClr val="bg1"/>
                </a:solidFill>
              </a:rPr>
              <a:t>mud</a:t>
            </a:r>
            <a:r>
              <a:rPr lang="en-US" sz="2400" dirty="0">
                <a:solidFill>
                  <a:schemeClr val="bg1"/>
                </a:solidFill>
              </a:rPr>
              <a:t>? </a:t>
            </a:r>
          </a:p>
          <a:p>
            <a:pPr>
              <a:buClr>
                <a:schemeClr val="accent1"/>
              </a:buClr>
            </a:pPr>
            <a:endParaRPr lang="en-US" dirty="0">
              <a:solidFill>
                <a:schemeClr val="bg1"/>
              </a:solidFill>
            </a:endParaRPr>
          </a:p>
        </p:txBody>
      </p:sp>
      <p:pic>
        <p:nvPicPr>
          <p:cNvPr id="7" name="Picture 6" descr="Simple Red Checkmark by thatsmybo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
        <p:nvSpPr>
          <p:cNvPr id="4" name="Title 3" hidden="1">
            <a:extLst>
              <a:ext uri="{FF2B5EF4-FFF2-40B4-BE49-F238E27FC236}">
                <a16:creationId xmlns:a16="http://schemas.microsoft.com/office/drawing/2014/main" id="{1C22CBAD-3093-4EFF-95DB-BC3B4F4ACF5D}"/>
              </a:ext>
            </a:extLst>
          </p:cNvPr>
          <p:cNvSpPr>
            <a:spLocks noGrp="1"/>
          </p:cNvSpPr>
          <p:nvPr>
            <p:ph type="title"/>
          </p:nvPr>
        </p:nvSpPr>
        <p:spPr/>
        <p:txBody>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Focus on same singular objective</a:t>
            </a:r>
            <a:endParaRPr lang="en-US" sz="2800" dirty="0">
              <a:effectLst/>
            </a:endParaRPr>
          </a:p>
          <a:p>
            <a:endParaRPr lang="en-US" dirty="0"/>
          </a:p>
        </p:txBody>
      </p:sp>
    </p:spTree>
    <p:extLst>
      <p:ext uri="{BB962C8B-B14F-4D97-AF65-F5344CB8AC3E}">
        <p14:creationId xmlns:p14="http://schemas.microsoft.com/office/powerpoint/2010/main" val="12133252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3"/>
            <a:ext cx="8686800" cy="840848"/>
          </a:xfrm>
        </p:spPr>
        <p:txBody>
          <a:bodyPr>
            <a:normAutofit/>
          </a:bodyPr>
          <a:lstStyle/>
          <a:p>
            <a:pPr marL="342900" indent="-342900">
              <a:buClr>
                <a:schemeClr val="accent1"/>
              </a:buClr>
              <a:buFont typeface="Wingdings" panose="05000000000000000000" pitchFamily="2" charset="2"/>
              <a:buChar char="q"/>
            </a:pPr>
            <a:r>
              <a:rPr lang="en-US" sz="2800" dirty="0"/>
              <a:t>Focus on same singular objective</a:t>
            </a:r>
          </a:p>
          <a:p>
            <a:endParaRPr lang="en-US" dirty="0"/>
          </a:p>
        </p:txBody>
      </p:sp>
      <p:sp>
        <p:nvSpPr>
          <p:cNvPr id="8" name="Speech Bubble: Oval 3"/>
          <p:cNvSpPr/>
          <p:nvPr/>
        </p:nvSpPr>
        <p:spPr>
          <a:xfrm>
            <a:off x="628650" y="1223746"/>
            <a:ext cx="5529263" cy="1021692"/>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“Today we are going to listen for first sounds in words.”</a:t>
            </a:r>
          </a:p>
        </p:txBody>
      </p:sp>
      <p:sp>
        <p:nvSpPr>
          <p:cNvPr id="2" name="Rectangle 1"/>
          <p:cNvSpPr/>
          <p:nvPr/>
        </p:nvSpPr>
        <p:spPr>
          <a:xfrm>
            <a:off x="200027" y="2486025"/>
            <a:ext cx="5786438" cy="1077218"/>
          </a:xfrm>
          <a:prstGeom prst="rect">
            <a:avLst/>
          </a:prstGeom>
        </p:spPr>
        <p:txBody>
          <a:bodyPr wrap="square">
            <a:spAutoFit/>
          </a:bodyPr>
          <a:lstStyle/>
          <a:p>
            <a:pPr>
              <a:buClr>
                <a:schemeClr val="accent1"/>
              </a:buClr>
            </a:pPr>
            <a:r>
              <a:rPr lang="en-US" sz="2400" b="1" dirty="0">
                <a:solidFill>
                  <a:schemeClr val="accent2">
                    <a:lumMod val="60000"/>
                    <a:lumOff val="40000"/>
                  </a:schemeClr>
                </a:solidFill>
              </a:rPr>
              <a:t>My turn: </a:t>
            </a:r>
            <a:r>
              <a:rPr lang="en-US" sz="2000" dirty="0">
                <a:solidFill>
                  <a:schemeClr val="bg1"/>
                </a:solidFill>
              </a:rPr>
              <a:t>The first sound in </a:t>
            </a:r>
            <a:r>
              <a:rPr lang="en-US" sz="2000" u="sng" dirty="0">
                <a:solidFill>
                  <a:schemeClr val="bg1"/>
                </a:solidFill>
              </a:rPr>
              <a:t>sit</a:t>
            </a:r>
            <a:r>
              <a:rPr lang="en-US" sz="2000" dirty="0">
                <a:solidFill>
                  <a:schemeClr val="bg1"/>
                </a:solidFill>
              </a:rPr>
              <a:t> is /</a:t>
            </a:r>
            <a:r>
              <a:rPr lang="en-US" sz="2000" i="1" dirty="0" err="1">
                <a:solidFill>
                  <a:schemeClr val="bg1"/>
                </a:solidFill>
              </a:rPr>
              <a:t>sss</a:t>
            </a:r>
            <a:r>
              <a:rPr lang="en-US" sz="2000" dirty="0">
                <a:solidFill>
                  <a:schemeClr val="bg1"/>
                </a:solidFill>
              </a:rPr>
              <a:t>/.What’s the first sound in </a:t>
            </a:r>
            <a:r>
              <a:rPr lang="en-US" sz="2000" u="sng" dirty="0">
                <a:solidFill>
                  <a:schemeClr val="bg1"/>
                </a:solidFill>
              </a:rPr>
              <a:t>sit</a:t>
            </a:r>
            <a:r>
              <a:rPr lang="en-US" sz="2000" dirty="0">
                <a:solidFill>
                  <a:schemeClr val="bg1"/>
                </a:solidFill>
              </a:rPr>
              <a:t>?  </a:t>
            </a:r>
          </a:p>
          <a:p>
            <a:pPr>
              <a:buClr>
                <a:schemeClr val="accent1"/>
              </a:buClr>
            </a:pPr>
            <a:endParaRPr lang="en-US" sz="2000" b="1" dirty="0">
              <a:solidFill>
                <a:schemeClr val="bg1"/>
              </a:solidFill>
            </a:endParaRPr>
          </a:p>
        </p:txBody>
      </p:sp>
      <p:sp>
        <p:nvSpPr>
          <p:cNvPr id="7" name="Content Placeholder 2"/>
          <p:cNvSpPr txBox="1">
            <a:spLocks/>
          </p:cNvSpPr>
          <p:nvPr/>
        </p:nvSpPr>
        <p:spPr>
          <a:xfrm>
            <a:off x="200027" y="3563243"/>
            <a:ext cx="7100888" cy="2556213"/>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b="1" dirty="0">
                <a:solidFill>
                  <a:schemeClr val="accent2">
                    <a:lumMod val="60000"/>
                    <a:lumOff val="40000"/>
                  </a:schemeClr>
                </a:solidFill>
              </a:rPr>
              <a:t>Your turn: </a:t>
            </a:r>
            <a:endParaRPr lang="en-US" dirty="0">
              <a:solidFill>
                <a:schemeClr val="accent2">
                  <a:lumMod val="60000"/>
                  <a:lumOff val="40000"/>
                </a:schemeClr>
              </a:solidFill>
            </a:endParaRPr>
          </a:p>
          <a:p>
            <a:pPr marL="342900" indent="-342900">
              <a:buClr>
                <a:schemeClr val="accent1"/>
              </a:buClr>
              <a:buFont typeface="Wingdings" panose="05000000000000000000" pitchFamily="2" charset="2"/>
              <a:buChar char="q"/>
            </a:pPr>
            <a:r>
              <a:rPr lang="en-US" sz="2000" dirty="0"/>
              <a:t>What’s the first sound in </a:t>
            </a:r>
            <a:r>
              <a:rPr lang="en-US" sz="2000" u="sng" dirty="0"/>
              <a:t>popcorn</a:t>
            </a:r>
            <a:r>
              <a:rPr lang="en-US" sz="2000" dirty="0"/>
              <a:t>?</a:t>
            </a:r>
          </a:p>
          <a:p>
            <a:pPr marL="342900" indent="-342900">
              <a:buClr>
                <a:schemeClr val="accent1"/>
              </a:buClr>
              <a:buFont typeface="Wingdings" panose="05000000000000000000" pitchFamily="2" charset="2"/>
              <a:buChar char="q"/>
            </a:pPr>
            <a:r>
              <a:rPr lang="en-US" sz="2000" dirty="0"/>
              <a:t>What word starts with the same sound as </a:t>
            </a:r>
            <a:r>
              <a:rPr lang="en-US" sz="2000" u="sng" dirty="0"/>
              <a:t>man</a:t>
            </a:r>
            <a:r>
              <a:rPr lang="en-US" sz="2000" dirty="0"/>
              <a:t>?</a:t>
            </a:r>
          </a:p>
          <a:p>
            <a:pPr marL="342900" indent="-342900">
              <a:buClr>
                <a:schemeClr val="accent1"/>
              </a:buClr>
              <a:buFont typeface="Wingdings" panose="05000000000000000000" pitchFamily="2" charset="2"/>
              <a:buChar char="q"/>
            </a:pPr>
            <a:r>
              <a:rPr lang="en-US" sz="2000" dirty="0"/>
              <a:t>What does </a:t>
            </a:r>
            <a:r>
              <a:rPr lang="en-US" sz="2000" u="sng" dirty="0"/>
              <a:t>nap</a:t>
            </a:r>
            <a:r>
              <a:rPr lang="en-US" sz="2000" dirty="0"/>
              <a:t> begin with?</a:t>
            </a:r>
          </a:p>
          <a:p>
            <a:pPr marL="342900" indent="-342900">
              <a:buClr>
                <a:schemeClr val="accent1"/>
              </a:buClr>
              <a:buFont typeface="Wingdings" panose="05000000000000000000" pitchFamily="2" charset="2"/>
              <a:buChar char="q"/>
            </a:pPr>
            <a:r>
              <a:rPr lang="en-US" sz="2000" dirty="0"/>
              <a:t>Chose the picture that starts with /</a:t>
            </a:r>
            <a:r>
              <a:rPr lang="en-US" sz="2000" dirty="0" err="1"/>
              <a:t>sss</a:t>
            </a:r>
            <a:r>
              <a:rPr lang="en-US" sz="2000" dirty="0"/>
              <a:t>/.</a:t>
            </a:r>
          </a:p>
          <a:p>
            <a:pPr marL="342900" indent="-342900">
              <a:buClr>
                <a:schemeClr val="accent1"/>
              </a:buClr>
              <a:buFont typeface="Wingdings" panose="05000000000000000000" pitchFamily="2" charset="2"/>
              <a:buChar char="q"/>
            </a:pPr>
            <a:r>
              <a:rPr lang="en-US" sz="2000" b="1" dirty="0"/>
              <a:t>What’s the first sound in </a:t>
            </a:r>
            <a:r>
              <a:rPr lang="en-US" sz="2000" b="1" u="sng" dirty="0"/>
              <a:t>mud</a:t>
            </a:r>
            <a:r>
              <a:rPr lang="en-US" sz="2000" b="1" dirty="0"/>
              <a:t>? </a:t>
            </a:r>
          </a:p>
          <a:p>
            <a:pPr marL="342900" indent="-342900">
              <a:buClr>
                <a:schemeClr val="accent1"/>
              </a:buClr>
              <a:buFont typeface="Wingdings" panose="05000000000000000000" pitchFamily="2" charset="2"/>
              <a:buChar char="q"/>
            </a:pPr>
            <a:endParaRPr lang="en-US" sz="2000" dirty="0"/>
          </a:p>
        </p:txBody>
      </p:sp>
      <p:sp>
        <p:nvSpPr>
          <p:cNvPr id="9" name="TextBox 8"/>
          <p:cNvSpPr txBox="1"/>
          <p:nvPr/>
        </p:nvSpPr>
        <p:spPr>
          <a:xfrm>
            <a:off x="71437" y="264472"/>
            <a:ext cx="971550" cy="646331"/>
          </a:xfrm>
          <a:prstGeom prst="rect">
            <a:avLst/>
          </a:prstGeom>
          <a:noFill/>
        </p:spPr>
        <p:txBody>
          <a:bodyPr wrap="square" rtlCol="0">
            <a:spAutoFit/>
          </a:bodyPr>
          <a:lstStyle/>
          <a:p>
            <a:r>
              <a:rPr lang="en-US" sz="3600" i="1" dirty="0">
                <a:solidFill>
                  <a:srgbClr val="C95331"/>
                </a:solidFill>
              </a:rPr>
              <a:t>X</a:t>
            </a:r>
          </a:p>
        </p:txBody>
      </p:sp>
      <p:sp>
        <p:nvSpPr>
          <p:cNvPr id="4" name="Title 3" hidden="1">
            <a:extLst>
              <a:ext uri="{FF2B5EF4-FFF2-40B4-BE49-F238E27FC236}">
                <a16:creationId xmlns:a16="http://schemas.microsoft.com/office/drawing/2014/main" id="{A82BA7CD-F4AE-4447-9274-574B5B991E3C}"/>
              </a:ext>
            </a:extLst>
          </p:cNvPr>
          <p:cNvSpPr>
            <a:spLocks noGrp="1"/>
          </p:cNvSpPr>
          <p:nvPr>
            <p:ph type="title"/>
          </p:nvPr>
        </p:nvSpPr>
        <p:spPr/>
        <p:txBody>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Focus on same singular objective</a:t>
            </a:r>
            <a:endParaRPr lang="en-US" sz="2800" dirty="0">
              <a:effectLst/>
            </a:endParaRPr>
          </a:p>
          <a:p>
            <a:endParaRPr lang="en-US" dirty="0"/>
          </a:p>
        </p:txBody>
      </p:sp>
    </p:spTree>
    <p:extLst>
      <p:ext uri="{BB962C8B-B14F-4D97-AF65-F5344CB8AC3E}">
        <p14:creationId xmlns:p14="http://schemas.microsoft.com/office/powerpoint/2010/main" val="3344971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3"/>
            <a:ext cx="8686800" cy="840848"/>
          </a:xfrm>
        </p:spPr>
        <p:txBody>
          <a:bodyPr>
            <a:normAutofit/>
          </a:bodyPr>
          <a:lstStyle/>
          <a:p>
            <a:pPr marL="342900" indent="-342900">
              <a:buClr>
                <a:schemeClr val="accent1"/>
              </a:buClr>
              <a:buFont typeface="Wingdings" panose="05000000000000000000" pitchFamily="2" charset="2"/>
              <a:buChar char="q"/>
            </a:pPr>
            <a:r>
              <a:rPr lang="en-US" sz="2800" dirty="0"/>
              <a:t>Focus on same singular objective</a:t>
            </a:r>
          </a:p>
          <a:p>
            <a:endParaRPr lang="en-US" dirty="0"/>
          </a:p>
        </p:txBody>
      </p:sp>
      <p:sp>
        <p:nvSpPr>
          <p:cNvPr id="6" name="Rectangle 5"/>
          <p:cNvSpPr/>
          <p:nvPr/>
        </p:nvSpPr>
        <p:spPr>
          <a:xfrm>
            <a:off x="314325" y="1543050"/>
            <a:ext cx="5914584" cy="270545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t>Learning Goal</a:t>
            </a:r>
            <a:r>
              <a:rPr lang="en-US" sz="2400" dirty="0"/>
              <a:t>: Students will demonstrate phoneme isolation by saying the first sound in a one-syllable word (beginning with a continuous sound) presented orally.</a:t>
            </a:r>
          </a:p>
        </p:txBody>
      </p:sp>
      <p:sp>
        <p:nvSpPr>
          <p:cNvPr id="2" name="Title 1" hidden="1">
            <a:extLst>
              <a:ext uri="{FF2B5EF4-FFF2-40B4-BE49-F238E27FC236}">
                <a16:creationId xmlns:a16="http://schemas.microsoft.com/office/drawing/2014/main" id="{E71A59A8-A9F5-4A07-88D3-269623B0341A}"/>
              </a:ext>
            </a:extLst>
          </p:cNvPr>
          <p:cNvSpPr>
            <a:spLocks noGrp="1"/>
          </p:cNvSpPr>
          <p:nvPr>
            <p:ph type="title"/>
          </p:nvPr>
        </p:nvSpPr>
        <p:spPr/>
        <p:txBody>
          <a:bodyPr/>
          <a:lstStyle/>
          <a:p>
            <a:pPr rtl="0" eaLnBrk="1" latinLnBrk="0" hangingPunct="1"/>
            <a:r>
              <a:rPr lang="en-US" sz="2800"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rPr>
              <a:t>Focus on same singular objective</a:t>
            </a:r>
            <a:endParaRPr lang="en-US" sz="2800" dirty="0">
              <a:effectLst/>
            </a:endParaRPr>
          </a:p>
          <a:p>
            <a:endParaRPr lang="en-US" dirty="0"/>
          </a:p>
        </p:txBody>
      </p:sp>
    </p:spTree>
    <p:extLst>
      <p:ext uri="{BB962C8B-B14F-4D97-AF65-F5344CB8AC3E}">
        <p14:creationId xmlns:p14="http://schemas.microsoft.com/office/powerpoint/2010/main" val="32875912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a:bodyPr>
          <a:lstStyle/>
          <a:p>
            <a:pPr marL="342900" indent="-342900">
              <a:buClr>
                <a:schemeClr val="accent1"/>
              </a:buClr>
              <a:buFont typeface="Wingdings" panose="05000000000000000000" pitchFamily="2" charset="2"/>
              <a:buChar char="q"/>
            </a:pPr>
            <a:r>
              <a:rPr lang="en-US" dirty="0">
                <a:solidFill>
                  <a:schemeClr val="bg1">
                    <a:lumMod val="65000"/>
                  </a:schemeClr>
                </a:solidFill>
              </a:rPr>
              <a:t>Focus on same singular objective</a:t>
            </a:r>
          </a:p>
          <a:p>
            <a:pPr>
              <a:buClr>
                <a:schemeClr val="accent1"/>
              </a:buClr>
            </a:pPr>
            <a:r>
              <a:rPr lang="en-US" dirty="0">
                <a:solidFill>
                  <a:schemeClr val="bg1">
                    <a:lumMod val="65000"/>
                  </a:schemeClr>
                </a:solidFill>
              </a:rPr>
              <a:t>   (using similar examples)</a:t>
            </a:r>
          </a:p>
          <a:p>
            <a:pPr marL="342900" indent="-342900">
              <a:buClr>
                <a:schemeClr val="accent1"/>
              </a:buClr>
              <a:buFont typeface="Wingdings" panose="05000000000000000000" pitchFamily="2" charset="2"/>
              <a:buChar char="q"/>
            </a:pPr>
            <a:r>
              <a:rPr lang="en-US" dirty="0"/>
              <a:t>Guide students through the skill/strategy </a:t>
            </a:r>
          </a:p>
          <a:p>
            <a:pPr marL="342900" indent="-342900">
              <a:buClr>
                <a:schemeClr val="accent1"/>
              </a:buClr>
              <a:buFont typeface="Wingdings" panose="05000000000000000000" pitchFamily="2" charset="2"/>
              <a:buChar char="q"/>
            </a:pPr>
            <a:r>
              <a:rPr lang="en-US" dirty="0">
                <a:solidFill>
                  <a:schemeClr val="bg1">
                    <a:lumMod val="65000"/>
                  </a:schemeClr>
                </a:solidFill>
              </a:rPr>
              <a:t>Provide ”just right” amount of guidance</a:t>
            </a:r>
          </a:p>
          <a:p>
            <a:pPr>
              <a:buClr>
                <a:schemeClr val="accent1"/>
              </a:buClr>
            </a:pPr>
            <a:r>
              <a:rPr lang="en-US" dirty="0">
                <a:solidFill>
                  <a:schemeClr val="bg1">
                    <a:lumMod val="65000"/>
                  </a:schemeClr>
                </a:solidFill>
              </a:rPr>
              <a:t>   (based on students’ skills)</a:t>
            </a:r>
          </a:p>
          <a:p>
            <a:pPr marL="342900" indent="-342900">
              <a:buClr>
                <a:schemeClr val="accent1"/>
              </a:buClr>
              <a:buFont typeface="Wingdings" panose="05000000000000000000" pitchFamily="2" charset="2"/>
              <a:buChar char="q"/>
            </a:pPr>
            <a:r>
              <a:rPr lang="en-US" dirty="0">
                <a:solidFill>
                  <a:schemeClr val="bg1">
                    <a:lumMod val="65000"/>
                  </a:schemeClr>
                </a:solidFill>
              </a:rPr>
              <a:t>Provide clear prompts and supports</a:t>
            </a:r>
          </a:p>
          <a:p>
            <a:pPr marL="342900" indent="-342900">
              <a:buFont typeface="Arial" charset="0"/>
              <a:buChar char="•"/>
            </a:pPr>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Guided Practice</a:t>
            </a:r>
          </a:p>
        </p:txBody>
      </p:sp>
    </p:spTree>
    <p:extLst>
      <p:ext uri="{BB962C8B-B14F-4D97-AF65-F5344CB8AC3E}">
        <p14:creationId xmlns:p14="http://schemas.microsoft.com/office/powerpoint/2010/main" val="32823692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07648" y="1206500"/>
            <a:ext cx="1857375" cy="4031873"/>
          </a:xfrm>
          <a:prstGeom prst="rect">
            <a:avLst/>
          </a:prstGeom>
          <a:noFill/>
        </p:spPr>
        <p:txBody>
          <a:bodyPr wrap="square" rtlCol="0">
            <a:spAutoFit/>
          </a:bodyPr>
          <a:lstStyle/>
          <a:p>
            <a:endParaRPr lang="en-US" sz="3600" dirty="0">
              <a:solidFill>
                <a:srgbClr val="119DA4"/>
              </a:solidFill>
            </a:endParaRPr>
          </a:p>
          <a:p>
            <a:pPr algn="ctr"/>
            <a:r>
              <a:rPr lang="en-US" sz="4400" u="sng" dirty="0">
                <a:solidFill>
                  <a:srgbClr val="119DA4"/>
                </a:solidFill>
              </a:rPr>
              <a:t>ea</a:t>
            </a:r>
            <a:r>
              <a:rPr lang="en-US" sz="4400" dirty="0">
                <a:solidFill>
                  <a:srgbClr val="119DA4"/>
                </a:solidFill>
              </a:rPr>
              <a:t>t</a:t>
            </a:r>
          </a:p>
          <a:p>
            <a:pPr algn="ctr"/>
            <a:r>
              <a:rPr lang="en-US" sz="4400" dirty="0">
                <a:solidFill>
                  <a:srgbClr val="119DA4"/>
                </a:solidFill>
              </a:rPr>
              <a:t>r</a:t>
            </a:r>
            <a:r>
              <a:rPr lang="en-US" sz="4400" u="sng" dirty="0">
                <a:solidFill>
                  <a:srgbClr val="119DA4"/>
                </a:solidFill>
              </a:rPr>
              <a:t>ea</a:t>
            </a:r>
            <a:r>
              <a:rPr lang="en-US" sz="4400" dirty="0">
                <a:solidFill>
                  <a:srgbClr val="119DA4"/>
                </a:solidFill>
              </a:rPr>
              <a:t>l</a:t>
            </a:r>
          </a:p>
          <a:p>
            <a:pPr algn="ctr"/>
            <a:r>
              <a:rPr lang="en-US" sz="4400" dirty="0">
                <a:solidFill>
                  <a:srgbClr val="119DA4"/>
                </a:solidFill>
              </a:rPr>
              <a:t>m</a:t>
            </a:r>
            <a:r>
              <a:rPr lang="en-US" sz="4400" u="sng" dirty="0">
                <a:solidFill>
                  <a:srgbClr val="119DA4"/>
                </a:solidFill>
              </a:rPr>
              <a:t>ea</a:t>
            </a:r>
            <a:r>
              <a:rPr lang="en-US" sz="4400" dirty="0">
                <a:solidFill>
                  <a:srgbClr val="119DA4"/>
                </a:solidFill>
              </a:rPr>
              <a:t>t</a:t>
            </a:r>
          </a:p>
          <a:p>
            <a:pPr algn="ctr"/>
            <a:r>
              <a:rPr lang="en-US" sz="4400" dirty="0">
                <a:solidFill>
                  <a:srgbClr val="119DA4"/>
                </a:solidFill>
              </a:rPr>
              <a:t>l</a:t>
            </a:r>
            <a:r>
              <a:rPr lang="en-US" sz="4400" u="sng" dirty="0">
                <a:solidFill>
                  <a:srgbClr val="119DA4"/>
                </a:solidFill>
              </a:rPr>
              <a:t>ea</a:t>
            </a:r>
            <a:r>
              <a:rPr lang="en-US" sz="4400" dirty="0">
                <a:solidFill>
                  <a:srgbClr val="119DA4"/>
                </a:solidFill>
              </a:rPr>
              <a:t>d</a:t>
            </a:r>
          </a:p>
          <a:p>
            <a:endParaRPr lang="en-US" sz="4400" dirty="0">
              <a:solidFill>
                <a:srgbClr val="119DA4"/>
              </a:solidFill>
            </a:endParaRPr>
          </a:p>
        </p:txBody>
      </p:sp>
      <p:sp>
        <p:nvSpPr>
          <p:cNvPr id="4" name="Content Placeholder 2"/>
          <p:cNvSpPr txBox="1">
            <a:spLocks/>
          </p:cNvSpPr>
          <p:nvPr/>
        </p:nvSpPr>
        <p:spPr>
          <a:xfrm>
            <a:off x="100013" y="359302"/>
            <a:ext cx="8686800" cy="594247"/>
          </a:xfrm>
          <a:prstGeom prst="rect">
            <a:avLst/>
          </a:prstGeom>
        </p:spPr>
        <p:txBody>
          <a:bodyPr>
            <a:normAutofit fontScale="850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Guide students through the skill/strategy </a:t>
            </a:r>
          </a:p>
          <a:p>
            <a:endParaRPr lang="en-US" dirty="0"/>
          </a:p>
        </p:txBody>
      </p:sp>
      <p:sp>
        <p:nvSpPr>
          <p:cNvPr id="5" name="TextBox 4"/>
          <p:cNvSpPr txBox="1"/>
          <p:nvPr/>
        </p:nvSpPr>
        <p:spPr>
          <a:xfrm>
            <a:off x="190441" y="1310496"/>
            <a:ext cx="4749860" cy="1631216"/>
          </a:xfrm>
          <a:prstGeom prst="rect">
            <a:avLst/>
          </a:prstGeom>
          <a:noFill/>
        </p:spPr>
        <p:txBody>
          <a:bodyPr wrap="square" rtlCol="0">
            <a:spAutoFit/>
          </a:bodyPr>
          <a:lstStyle/>
          <a:p>
            <a:r>
              <a:rPr lang="en-US" sz="2000" b="1" dirty="0">
                <a:solidFill>
                  <a:schemeClr val="accent2">
                    <a:lumMod val="60000"/>
                    <a:lumOff val="40000"/>
                  </a:schemeClr>
                </a:solidFill>
              </a:rPr>
              <a:t>My turn: </a:t>
            </a:r>
            <a:r>
              <a:rPr lang="en-US" sz="2000" dirty="0">
                <a:solidFill>
                  <a:schemeClr val="bg1"/>
                </a:solidFill>
              </a:rPr>
              <a:t>I’ll show you how to read words with our new sound </a:t>
            </a:r>
            <a:r>
              <a:rPr lang="en-US" sz="2000" u="sng" dirty="0">
                <a:solidFill>
                  <a:schemeClr val="bg1"/>
                </a:solidFill>
              </a:rPr>
              <a:t>ea</a:t>
            </a:r>
            <a:r>
              <a:rPr lang="en-US" sz="2000" dirty="0">
                <a:solidFill>
                  <a:schemeClr val="bg1"/>
                </a:solidFill>
              </a:rPr>
              <a:t>. Remember, </a:t>
            </a:r>
            <a:r>
              <a:rPr lang="en-US" sz="2000" u="sng" dirty="0" err="1">
                <a:solidFill>
                  <a:schemeClr val="bg1"/>
                </a:solidFill>
              </a:rPr>
              <a:t>ea</a:t>
            </a:r>
            <a:r>
              <a:rPr lang="en-US" sz="2000" dirty="0">
                <a:solidFill>
                  <a:schemeClr val="bg1"/>
                </a:solidFill>
              </a:rPr>
              <a:t> usually says /</a:t>
            </a:r>
            <a:r>
              <a:rPr lang="en-US" sz="2000" dirty="0" err="1">
                <a:solidFill>
                  <a:schemeClr val="bg1"/>
                </a:solidFill>
              </a:rPr>
              <a:t>eee</a:t>
            </a:r>
            <a:r>
              <a:rPr lang="en-US" sz="2000" dirty="0">
                <a:solidFill>
                  <a:schemeClr val="bg1"/>
                </a:solidFill>
              </a:rPr>
              <a:t>/. I’ll read the first two. I’ll say each sound, then I’ll read the word.</a:t>
            </a:r>
          </a:p>
        </p:txBody>
      </p:sp>
      <p:sp>
        <p:nvSpPr>
          <p:cNvPr id="6" name="TextBox 5"/>
          <p:cNvSpPr txBox="1"/>
          <p:nvPr/>
        </p:nvSpPr>
        <p:spPr>
          <a:xfrm>
            <a:off x="190441" y="3126596"/>
            <a:ext cx="4749860"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rPr>
              <a:t>Now its your turn to read the next two words. Ready – what word?</a:t>
            </a:r>
          </a:p>
        </p:txBody>
      </p:sp>
      <p:sp>
        <p:nvSpPr>
          <p:cNvPr id="7" name="TextBox 6"/>
          <p:cNvSpPr txBox="1"/>
          <p:nvPr/>
        </p:nvSpPr>
        <p:spPr>
          <a:xfrm>
            <a:off x="71437" y="264472"/>
            <a:ext cx="971550" cy="646331"/>
          </a:xfrm>
          <a:prstGeom prst="rect">
            <a:avLst/>
          </a:prstGeom>
          <a:noFill/>
        </p:spPr>
        <p:txBody>
          <a:bodyPr wrap="square" rtlCol="0">
            <a:spAutoFit/>
          </a:bodyPr>
          <a:lstStyle/>
          <a:p>
            <a:r>
              <a:rPr lang="en-US" sz="3600" i="1" dirty="0">
                <a:solidFill>
                  <a:srgbClr val="C95331"/>
                </a:solidFill>
              </a:rPr>
              <a:t>X</a:t>
            </a:r>
          </a:p>
        </p:txBody>
      </p:sp>
      <p:sp>
        <p:nvSpPr>
          <p:cNvPr id="2" name="Title 1" hidden="1">
            <a:extLst>
              <a:ext uri="{FF2B5EF4-FFF2-40B4-BE49-F238E27FC236}">
                <a16:creationId xmlns:a16="http://schemas.microsoft.com/office/drawing/2014/main" id="{EB43D178-B112-4097-8A12-808A5FFC5D9A}"/>
              </a:ext>
            </a:extLst>
          </p:cNvPr>
          <p:cNvSpPr>
            <a:spLocks noGrp="1"/>
          </p:cNvSpPr>
          <p:nvPr>
            <p:ph type="title" idx="4294967295"/>
          </p:nvPr>
        </p:nvSpPr>
        <p:spPr/>
        <p:txBody>
          <a:bodyPr/>
          <a:lstStyle/>
          <a:p>
            <a:pPr rtl="0" eaLnBrk="1" latinLnBrk="0" hangingPunct="1"/>
            <a:r>
              <a:rPr lang="en-US" sz="2800" kern="1200" dirty="0">
                <a:solidFill>
                  <a:srgbClr val="000000"/>
                </a:solidFill>
                <a:effectLst/>
                <a:latin typeface="Verdana" panose="020B0604030504040204" pitchFamily="34" charset="0"/>
                <a:ea typeface="+mn-ea"/>
                <a:cs typeface="+mn-cs"/>
              </a:rPr>
              <a:t>Guide students through the skill/strategy </a:t>
            </a:r>
            <a:endParaRPr lang="en-US" sz="2800" dirty="0">
              <a:effectLst/>
            </a:endParaRPr>
          </a:p>
          <a:p>
            <a:endParaRPr lang="en-US" dirty="0"/>
          </a:p>
        </p:txBody>
      </p:sp>
    </p:spTree>
    <p:extLst>
      <p:ext uri="{BB962C8B-B14F-4D97-AF65-F5344CB8AC3E}">
        <p14:creationId xmlns:p14="http://schemas.microsoft.com/office/powerpoint/2010/main" val="31274077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07648" y="1206500"/>
            <a:ext cx="1857375" cy="4031873"/>
          </a:xfrm>
          <a:prstGeom prst="rect">
            <a:avLst/>
          </a:prstGeom>
          <a:noFill/>
        </p:spPr>
        <p:txBody>
          <a:bodyPr wrap="square" rtlCol="0">
            <a:spAutoFit/>
          </a:bodyPr>
          <a:lstStyle/>
          <a:p>
            <a:endParaRPr lang="en-US" sz="3600" dirty="0">
              <a:solidFill>
                <a:srgbClr val="119DA4"/>
              </a:solidFill>
            </a:endParaRPr>
          </a:p>
          <a:p>
            <a:pPr algn="ctr"/>
            <a:r>
              <a:rPr lang="en-US" sz="4400" u="sng" dirty="0">
                <a:solidFill>
                  <a:srgbClr val="119DA4"/>
                </a:solidFill>
              </a:rPr>
              <a:t>ea</a:t>
            </a:r>
            <a:r>
              <a:rPr lang="en-US" sz="4400" dirty="0">
                <a:solidFill>
                  <a:srgbClr val="119DA4"/>
                </a:solidFill>
              </a:rPr>
              <a:t>t</a:t>
            </a:r>
          </a:p>
          <a:p>
            <a:pPr algn="ctr"/>
            <a:r>
              <a:rPr lang="en-US" sz="4400" dirty="0">
                <a:solidFill>
                  <a:srgbClr val="119DA4"/>
                </a:solidFill>
              </a:rPr>
              <a:t>r</a:t>
            </a:r>
            <a:r>
              <a:rPr lang="en-US" sz="4400" u="sng" dirty="0">
                <a:solidFill>
                  <a:srgbClr val="119DA4"/>
                </a:solidFill>
              </a:rPr>
              <a:t>ea</a:t>
            </a:r>
            <a:r>
              <a:rPr lang="en-US" sz="4400" dirty="0">
                <a:solidFill>
                  <a:srgbClr val="119DA4"/>
                </a:solidFill>
              </a:rPr>
              <a:t>l</a:t>
            </a:r>
          </a:p>
          <a:p>
            <a:pPr algn="ctr"/>
            <a:r>
              <a:rPr lang="en-US" sz="4400" dirty="0">
                <a:solidFill>
                  <a:srgbClr val="119DA4"/>
                </a:solidFill>
              </a:rPr>
              <a:t>m</a:t>
            </a:r>
            <a:r>
              <a:rPr lang="en-US" sz="4400" u="sng" dirty="0">
                <a:solidFill>
                  <a:srgbClr val="119DA4"/>
                </a:solidFill>
              </a:rPr>
              <a:t>ea</a:t>
            </a:r>
            <a:r>
              <a:rPr lang="en-US" sz="4400" dirty="0">
                <a:solidFill>
                  <a:srgbClr val="119DA4"/>
                </a:solidFill>
              </a:rPr>
              <a:t>t</a:t>
            </a:r>
          </a:p>
          <a:p>
            <a:pPr algn="ctr"/>
            <a:r>
              <a:rPr lang="en-US" sz="4400" dirty="0">
                <a:solidFill>
                  <a:srgbClr val="119DA4"/>
                </a:solidFill>
              </a:rPr>
              <a:t>l</a:t>
            </a:r>
            <a:r>
              <a:rPr lang="en-US" sz="4400" u="sng" dirty="0">
                <a:solidFill>
                  <a:srgbClr val="119DA4"/>
                </a:solidFill>
              </a:rPr>
              <a:t>ea</a:t>
            </a:r>
            <a:r>
              <a:rPr lang="en-US" sz="4400" dirty="0">
                <a:solidFill>
                  <a:srgbClr val="119DA4"/>
                </a:solidFill>
              </a:rPr>
              <a:t>d</a:t>
            </a:r>
          </a:p>
          <a:p>
            <a:endParaRPr lang="en-US" sz="4400" dirty="0">
              <a:solidFill>
                <a:srgbClr val="119DA4"/>
              </a:solidFill>
            </a:endParaRPr>
          </a:p>
        </p:txBody>
      </p:sp>
      <p:sp>
        <p:nvSpPr>
          <p:cNvPr id="4" name="Content Placeholder 2"/>
          <p:cNvSpPr txBox="1">
            <a:spLocks/>
          </p:cNvSpPr>
          <p:nvPr/>
        </p:nvSpPr>
        <p:spPr>
          <a:xfrm>
            <a:off x="100013" y="359302"/>
            <a:ext cx="8686800" cy="594247"/>
          </a:xfrm>
          <a:prstGeom prst="rect">
            <a:avLst/>
          </a:prstGeom>
        </p:spPr>
        <p:txBody>
          <a:bodyPr>
            <a:normAutofit fontScale="850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a:t>Guide students through the skill/strategy </a:t>
            </a:r>
          </a:p>
          <a:p>
            <a:endParaRPr lang="en-US" dirty="0"/>
          </a:p>
        </p:txBody>
      </p:sp>
      <p:sp>
        <p:nvSpPr>
          <p:cNvPr id="5" name="TextBox 4"/>
          <p:cNvSpPr txBox="1"/>
          <p:nvPr/>
        </p:nvSpPr>
        <p:spPr>
          <a:xfrm>
            <a:off x="190441" y="1310496"/>
            <a:ext cx="4749860" cy="1631216"/>
          </a:xfrm>
          <a:prstGeom prst="rect">
            <a:avLst/>
          </a:prstGeom>
          <a:noFill/>
        </p:spPr>
        <p:txBody>
          <a:bodyPr wrap="square" rtlCol="0">
            <a:spAutoFit/>
          </a:bodyPr>
          <a:lstStyle/>
          <a:p>
            <a:r>
              <a:rPr lang="en-US" sz="2000" b="1" dirty="0">
                <a:solidFill>
                  <a:schemeClr val="accent2">
                    <a:lumMod val="60000"/>
                    <a:lumOff val="40000"/>
                  </a:schemeClr>
                </a:solidFill>
              </a:rPr>
              <a:t>My turn: </a:t>
            </a:r>
            <a:r>
              <a:rPr lang="en-US" sz="2000" dirty="0">
                <a:solidFill>
                  <a:schemeClr val="bg1"/>
                </a:solidFill>
              </a:rPr>
              <a:t>I’ll show you how to read words with our new sound </a:t>
            </a:r>
            <a:r>
              <a:rPr lang="en-US" sz="2000" u="sng" dirty="0">
                <a:solidFill>
                  <a:schemeClr val="bg1"/>
                </a:solidFill>
              </a:rPr>
              <a:t>ea</a:t>
            </a:r>
            <a:r>
              <a:rPr lang="en-US" sz="2000" dirty="0">
                <a:solidFill>
                  <a:schemeClr val="bg1"/>
                </a:solidFill>
              </a:rPr>
              <a:t>. Remember, </a:t>
            </a:r>
            <a:r>
              <a:rPr lang="en-US" sz="2000" u="sng" dirty="0" err="1">
                <a:solidFill>
                  <a:schemeClr val="bg1"/>
                </a:solidFill>
              </a:rPr>
              <a:t>ea</a:t>
            </a:r>
            <a:r>
              <a:rPr lang="en-US" sz="2000" dirty="0">
                <a:solidFill>
                  <a:schemeClr val="bg1"/>
                </a:solidFill>
              </a:rPr>
              <a:t> usually says /</a:t>
            </a:r>
            <a:r>
              <a:rPr lang="en-US" sz="2000" dirty="0" err="1">
                <a:solidFill>
                  <a:schemeClr val="bg1"/>
                </a:solidFill>
              </a:rPr>
              <a:t>eee</a:t>
            </a:r>
            <a:r>
              <a:rPr lang="en-US" sz="2000" dirty="0">
                <a:solidFill>
                  <a:schemeClr val="bg1"/>
                </a:solidFill>
              </a:rPr>
              <a:t>/. I’ll read the first two. I’ll say each sound, then I’ll read the word.</a:t>
            </a:r>
          </a:p>
        </p:txBody>
      </p:sp>
      <p:sp>
        <p:nvSpPr>
          <p:cNvPr id="6" name="TextBox 5"/>
          <p:cNvSpPr txBox="1"/>
          <p:nvPr/>
        </p:nvSpPr>
        <p:spPr>
          <a:xfrm>
            <a:off x="190441" y="3126596"/>
            <a:ext cx="4749860" cy="1323439"/>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rPr>
              <a:t>Now its your turn to read the next two words. You’ll say each sound, then you’ll read the word.</a:t>
            </a:r>
          </a:p>
        </p:txBody>
      </p:sp>
      <p:pic>
        <p:nvPicPr>
          <p:cNvPr id="7" name="Picture 6" descr="Simple Red Checkmark by thatsmybo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
        <p:nvSpPr>
          <p:cNvPr id="2" name="Title 1" hidden="1">
            <a:extLst>
              <a:ext uri="{FF2B5EF4-FFF2-40B4-BE49-F238E27FC236}">
                <a16:creationId xmlns:a16="http://schemas.microsoft.com/office/drawing/2014/main" id="{BF79860B-01D7-4063-BF12-D34A85DC00FA}"/>
              </a:ext>
            </a:extLst>
          </p:cNvPr>
          <p:cNvSpPr>
            <a:spLocks noGrp="1"/>
          </p:cNvSpPr>
          <p:nvPr>
            <p:ph type="title" idx="4294967295"/>
          </p:nvPr>
        </p:nvSpPr>
        <p:spPr/>
        <p:txBody>
          <a:bodyPr/>
          <a:lstStyle/>
          <a:p>
            <a:pPr rtl="0" eaLnBrk="1" latinLnBrk="0" hangingPunct="1"/>
            <a:r>
              <a:rPr lang="en-US" sz="2800" kern="1200" dirty="0">
                <a:solidFill>
                  <a:srgbClr val="000000"/>
                </a:solidFill>
                <a:effectLst/>
                <a:latin typeface="Verdana" panose="020B0604030504040204" pitchFamily="34" charset="0"/>
                <a:ea typeface="+mn-ea"/>
                <a:cs typeface="+mn-cs"/>
              </a:rPr>
              <a:t>Guide students through the skill/strategy </a:t>
            </a:r>
            <a:endParaRPr lang="en-US" sz="2800" dirty="0">
              <a:effectLst/>
            </a:endParaRPr>
          </a:p>
          <a:p>
            <a:endParaRPr lang="en-US" dirty="0"/>
          </a:p>
        </p:txBody>
      </p:sp>
    </p:spTree>
    <p:extLst>
      <p:ext uri="{BB962C8B-B14F-4D97-AF65-F5344CB8AC3E}">
        <p14:creationId xmlns:p14="http://schemas.microsoft.com/office/powerpoint/2010/main" val="22933293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3913" y="2008996"/>
            <a:ext cx="5449619" cy="1846659"/>
          </a:xfrm>
          <a:prstGeom prst="rect">
            <a:avLst/>
          </a:prstGeom>
          <a:noFill/>
        </p:spPr>
        <p:txBody>
          <a:bodyPr wrap="square" rtlCol="0">
            <a:spAutoFit/>
          </a:bodyPr>
          <a:lstStyle/>
          <a:p>
            <a:r>
              <a:rPr lang="en-US" sz="2400" b="1" dirty="0">
                <a:solidFill>
                  <a:schemeClr val="accent2">
                    <a:lumMod val="60000"/>
                    <a:lumOff val="40000"/>
                  </a:schemeClr>
                </a:solidFill>
              </a:rPr>
              <a:t>My turn: </a:t>
            </a:r>
            <a:r>
              <a:rPr lang="en-US" sz="2400" dirty="0">
                <a:solidFill>
                  <a:schemeClr val="bg1"/>
                </a:solidFill>
              </a:rPr>
              <a:t>I’ll circle the parts at the beginning and end of this word. I’ll read the parts, then I’ll read the word.</a:t>
            </a:r>
          </a:p>
          <a:p>
            <a:endParaRPr lang="en-US" dirty="0">
              <a:solidFill>
                <a:schemeClr val="bg1"/>
              </a:solidFill>
            </a:endParaRPr>
          </a:p>
        </p:txBody>
      </p:sp>
      <p:sp>
        <p:nvSpPr>
          <p:cNvPr id="10" name="Content Placeholder 2"/>
          <p:cNvSpPr txBox="1">
            <a:spLocks/>
          </p:cNvSpPr>
          <p:nvPr/>
        </p:nvSpPr>
        <p:spPr>
          <a:xfrm>
            <a:off x="100013" y="359302"/>
            <a:ext cx="8686800" cy="594247"/>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Guide students through the skill/strategy </a:t>
            </a:r>
          </a:p>
          <a:p>
            <a:endParaRPr lang="en-US" dirty="0"/>
          </a:p>
        </p:txBody>
      </p:sp>
      <p:pic>
        <p:nvPicPr>
          <p:cNvPr id="8" name="Picture 7" descr="Image of the word reconstruction - with circlers around &quot;re&quot; , around &quot;con&quot; and around &quot;tion&quot;">
            <a:extLst>
              <a:ext uri="{FF2B5EF4-FFF2-40B4-BE49-F238E27FC236}">
                <a16:creationId xmlns:a16="http://schemas.microsoft.com/office/drawing/2014/main" id="{BFC43E25-8BAE-47E0-BE31-55D268015422}"/>
              </a:ext>
            </a:extLst>
          </p:cNvPr>
          <p:cNvPicPr>
            <a:picLocks noChangeAspect="1"/>
          </p:cNvPicPr>
          <p:nvPr/>
        </p:nvPicPr>
        <p:blipFill>
          <a:blip r:embed="rId2"/>
          <a:stretch>
            <a:fillRect/>
          </a:stretch>
        </p:blipFill>
        <p:spPr>
          <a:xfrm>
            <a:off x="602170" y="3854958"/>
            <a:ext cx="6638567" cy="1485138"/>
          </a:xfrm>
          <a:prstGeom prst="rect">
            <a:avLst/>
          </a:prstGeom>
        </p:spPr>
      </p:pic>
      <p:sp>
        <p:nvSpPr>
          <p:cNvPr id="2" name="Title 1" hidden="1">
            <a:extLst>
              <a:ext uri="{FF2B5EF4-FFF2-40B4-BE49-F238E27FC236}">
                <a16:creationId xmlns:a16="http://schemas.microsoft.com/office/drawing/2014/main" id="{5B777594-A9B9-402D-B4E4-1609D3ACB4E5}"/>
              </a:ext>
            </a:extLst>
          </p:cNvPr>
          <p:cNvSpPr>
            <a:spLocks noGrp="1"/>
          </p:cNvSpPr>
          <p:nvPr>
            <p:ph type="title"/>
          </p:nvPr>
        </p:nvSpPr>
        <p:spPr/>
        <p:txBody>
          <a:bodyPr/>
          <a:lstStyle/>
          <a:p>
            <a:pPr rtl="0" eaLnBrk="1" latinLnBrk="0" hangingPunct="1"/>
            <a:r>
              <a:rPr lang="en-US" sz="2800" kern="1200" dirty="0">
                <a:solidFill>
                  <a:srgbClr val="000000"/>
                </a:solidFill>
                <a:effectLst/>
                <a:latin typeface="Verdana" panose="020B0604030504040204" pitchFamily="34" charset="0"/>
                <a:ea typeface="+mn-ea"/>
                <a:cs typeface="+mn-cs"/>
              </a:rPr>
              <a:t>Guide students through the skill/strategy </a:t>
            </a:r>
            <a:endParaRPr lang="en-US" sz="2800" dirty="0">
              <a:effectLst/>
            </a:endParaRPr>
          </a:p>
          <a:p>
            <a:endParaRPr lang="en-US" dirty="0"/>
          </a:p>
        </p:txBody>
      </p:sp>
    </p:spTree>
    <p:extLst>
      <p:ext uri="{BB962C8B-B14F-4D97-AF65-F5344CB8AC3E}">
        <p14:creationId xmlns:p14="http://schemas.microsoft.com/office/powerpoint/2010/main" val="35756580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3913" y="2008996"/>
            <a:ext cx="5449619" cy="1846659"/>
          </a:xfrm>
          <a:prstGeom prst="rect">
            <a:avLst/>
          </a:prstGeom>
          <a:noFill/>
        </p:spPr>
        <p:txBody>
          <a:bodyPr wrap="square" rtlCol="0">
            <a:spAutoFit/>
          </a:bodyPr>
          <a:lstStyle/>
          <a:p>
            <a:r>
              <a:rPr lang="en-US" sz="2400" b="1" dirty="0">
                <a:solidFill>
                  <a:schemeClr val="accent2">
                    <a:lumMod val="60000"/>
                    <a:lumOff val="40000"/>
                  </a:schemeClr>
                </a:solidFill>
              </a:rPr>
              <a:t>Your turn: </a:t>
            </a:r>
            <a:r>
              <a:rPr lang="en-US" sz="2400" dirty="0">
                <a:solidFill>
                  <a:schemeClr val="bg1"/>
                </a:solidFill>
              </a:rPr>
              <a:t>Circle the parts at the beginning and end of this word. Read the parts, then read the word.</a:t>
            </a:r>
          </a:p>
          <a:p>
            <a:endParaRPr lang="en-US" dirty="0">
              <a:solidFill>
                <a:schemeClr val="bg1"/>
              </a:solidFill>
            </a:endParaRPr>
          </a:p>
        </p:txBody>
      </p:sp>
      <p:sp>
        <p:nvSpPr>
          <p:cNvPr id="14" name="TextBox 13"/>
          <p:cNvSpPr txBox="1"/>
          <p:nvPr/>
        </p:nvSpPr>
        <p:spPr>
          <a:xfrm>
            <a:off x="642938" y="3962566"/>
            <a:ext cx="5529263" cy="1661993"/>
          </a:xfrm>
          <a:prstGeom prst="rect">
            <a:avLst/>
          </a:prstGeom>
          <a:noFill/>
        </p:spPr>
        <p:txBody>
          <a:bodyPr wrap="square" rtlCol="0">
            <a:spAutoFit/>
          </a:bodyPr>
          <a:lstStyle/>
          <a:p>
            <a:r>
              <a:rPr lang="en-US" sz="5400" dirty="0">
                <a:solidFill>
                  <a:srgbClr val="119DA4"/>
                </a:solidFill>
              </a:rPr>
              <a:t>returning</a:t>
            </a:r>
          </a:p>
          <a:p>
            <a:endParaRPr lang="en-US" sz="4800" dirty="0">
              <a:solidFill>
                <a:srgbClr val="119DA4"/>
              </a:solidFill>
            </a:endParaRPr>
          </a:p>
        </p:txBody>
      </p:sp>
      <p:sp>
        <p:nvSpPr>
          <p:cNvPr id="10" name="Content Placeholder 2"/>
          <p:cNvSpPr txBox="1">
            <a:spLocks/>
          </p:cNvSpPr>
          <p:nvPr/>
        </p:nvSpPr>
        <p:spPr>
          <a:xfrm>
            <a:off x="100013" y="359302"/>
            <a:ext cx="8686800" cy="594247"/>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Guide students through the skill/strategy </a:t>
            </a:r>
          </a:p>
          <a:p>
            <a:endParaRPr lang="en-US" dirty="0"/>
          </a:p>
        </p:txBody>
      </p:sp>
      <p:sp>
        <p:nvSpPr>
          <p:cNvPr id="7" name="TextBox 6"/>
          <p:cNvSpPr txBox="1"/>
          <p:nvPr/>
        </p:nvSpPr>
        <p:spPr>
          <a:xfrm>
            <a:off x="71437" y="264472"/>
            <a:ext cx="971550" cy="646331"/>
          </a:xfrm>
          <a:prstGeom prst="rect">
            <a:avLst/>
          </a:prstGeom>
          <a:noFill/>
        </p:spPr>
        <p:txBody>
          <a:bodyPr wrap="square" rtlCol="0">
            <a:spAutoFit/>
          </a:bodyPr>
          <a:lstStyle/>
          <a:p>
            <a:r>
              <a:rPr lang="en-US" sz="3600" i="1" dirty="0">
                <a:solidFill>
                  <a:srgbClr val="C95331"/>
                </a:solidFill>
              </a:rPr>
              <a:t>X</a:t>
            </a:r>
          </a:p>
        </p:txBody>
      </p:sp>
      <p:sp>
        <p:nvSpPr>
          <p:cNvPr id="2" name="Title 1" hidden="1">
            <a:extLst>
              <a:ext uri="{FF2B5EF4-FFF2-40B4-BE49-F238E27FC236}">
                <a16:creationId xmlns:a16="http://schemas.microsoft.com/office/drawing/2014/main" id="{BAB1EF46-C38F-4C3B-A922-9FCDF9418016}"/>
              </a:ext>
            </a:extLst>
          </p:cNvPr>
          <p:cNvSpPr>
            <a:spLocks noGrp="1"/>
          </p:cNvSpPr>
          <p:nvPr>
            <p:ph type="title"/>
          </p:nvPr>
        </p:nvSpPr>
        <p:spPr/>
        <p:txBody>
          <a:bodyPr/>
          <a:lstStyle/>
          <a:p>
            <a:pPr rtl="0" eaLnBrk="1" latinLnBrk="0" hangingPunct="1"/>
            <a:r>
              <a:rPr lang="en-US" sz="2800" kern="1200" dirty="0">
                <a:solidFill>
                  <a:srgbClr val="000000"/>
                </a:solidFill>
                <a:effectLst/>
                <a:latin typeface="Verdana" panose="020B0604030504040204" pitchFamily="34" charset="0"/>
                <a:ea typeface="+mn-ea"/>
                <a:cs typeface="+mn-cs"/>
              </a:rPr>
              <a:t>Guide students through the skill/strategy </a:t>
            </a:r>
            <a:endParaRPr lang="en-US" sz="2800" dirty="0">
              <a:effectLst/>
            </a:endParaRPr>
          </a:p>
          <a:p>
            <a:endParaRPr lang="en-US" dirty="0"/>
          </a:p>
        </p:txBody>
      </p:sp>
    </p:spTree>
    <p:extLst>
      <p:ext uri="{BB962C8B-B14F-4D97-AF65-F5344CB8AC3E}">
        <p14:creationId xmlns:p14="http://schemas.microsoft.com/office/powerpoint/2010/main" val="31210162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600" y="1251758"/>
            <a:ext cx="6478388" cy="2708434"/>
          </a:xfrm>
          <a:prstGeom prst="rect">
            <a:avLst/>
          </a:prstGeom>
          <a:noFill/>
        </p:spPr>
        <p:txBody>
          <a:bodyPr wrap="square" rtlCol="0">
            <a:spAutoFit/>
          </a:bodyPr>
          <a:lstStyle/>
          <a:p>
            <a:r>
              <a:rPr lang="en-US" sz="2400" b="1" dirty="0">
                <a:solidFill>
                  <a:schemeClr val="accent2">
                    <a:lumMod val="60000"/>
                    <a:lumOff val="40000"/>
                  </a:schemeClr>
                </a:solidFill>
              </a:rPr>
              <a:t>Your turn: </a:t>
            </a:r>
          </a:p>
          <a:p>
            <a:endParaRPr lang="en-US" sz="2000" b="1" dirty="0">
              <a:solidFill>
                <a:schemeClr val="accent2">
                  <a:lumMod val="60000"/>
                  <a:lumOff val="40000"/>
                </a:schemeClr>
              </a:solidFill>
            </a:endParaRPr>
          </a:p>
          <a:p>
            <a:pPr marL="342900" indent="-342900">
              <a:spcAft>
                <a:spcPts val="600"/>
              </a:spcAft>
              <a:buClr>
                <a:schemeClr val="accent1"/>
              </a:buClr>
              <a:buFont typeface="Wingdings" charset="2"/>
              <a:buChar char="q"/>
            </a:pPr>
            <a:r>
              <a:rPr lang="en-US" sz="2200" dirty="0">
                <a:solidFill>
                  <a:schemeClr val="bg1"/>
                </a:solidFill>
              </a:rPr>
              <a:t>Circle parts at the beginning of the word</a:t>
            </a:r>
          </a:p>
          <a:p>
            <a:pPr marL="342900" indent="-342900">
              <a:spcAft>
                <a:spcPts val="600"/>
              </a:spcAft>
              <a:buClr>
                <a:schemeClr val="accent1"/>
              </a:buClr>
              <a:buFont typeface="Wingdings" charset="2"/>
              <a:buChar char="q"/>
            </a:pPr>
            <a:r>
              <a:rPr lang="en-US" sz="2200" dirty="0">
                <a:solidFill>
                  <a:schemeClr val="bg1"/>
                </a:solidFill>
              </a:rPr>
              <a:t>Circle parts at the end of the word</a:t>
            </a:r>
          </a:p>
          <a:p>
            <a:pPr marL="342900" indent="-342900">
              <a:spcAft>
                <a:spcPts val="600"/>
              </a:spcAft>
              <a:buClr>
                <a:schemeClr val="accent1"/>
              </a:buClr>
              <a:buFont typeface="Wingdings" charset="2"/>
              <a:buChar char="q"/>
            </a:pPr>
            <a:r>
              <a:rPr lang="en-US" sz="2200" dirty="0">
                <a:solidFill>
                  <a:schemeClr val="bg1"/>
                </a:solidFill>
              </a:rPr>
              <a:t>Read each part</a:t>
            </a:r>
          </a:p>
          <a:p>
            <a:pPr marL="342900" indent="-342900">
              <a:spcAft>
                <a:spcPts val="600"/>
              </a:spcAft>
              <a:buClr>
                <a:schemeClr val="accent1"/>
              </a:buClr>
              <a:buFont typeface="Wingdings" charset="2"/>
              <a:buChar char="q"/>
            </a:pPr>
            <a:r>
              <a:rPr lang="en-US" sz="2200" dirty="0">
                <a:solidFill>
                  <a:schemeClr val="bg1"/>
                </a:solidFill>
              </a:rPr>
              <a:t>Read the word.</a:t>
            </a:r>
          </a:p>
          <a:p>
            <a:endParaRPr lang="en-US" dirty="0">
              <a:solidFill>
                <a:schemeClr val="bg1"/>
              </a:solidFill>
            </a:endParaRPr>
          </a:p>
        </p:txBody>
      </p:sp>
      <p:sp>
        <p:nvSpPr>
          <p:cNvPr id="10" name="Content Placeholder 2"/>
          <p:cNvSpPr txBox="1">
            <a:spLocks/>
          </p:cNvSpPr>
          <p:nvPr/>
        </p:nvSpPr>
        <p:spPr>
          <a:xfrm>
            <a:off x="100013" y="359302"/>
            <a:ext cx="8686800" cy="594247"/>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Guide students through the skill/strategy </a:t>
            </a:r>
          </a:p>
          <a:p>
            <a:endParaRPr lang="en-US" dirty="0"/>
          </a:p>
        </p:txBody>
      </p:sp>
      <p:pic>
        <p:nvPicPr>
          <p:cNvPr id="8" name="Picture 7" descr="Simple Red Checkmark by thatsmybo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pic>
        <p:nvPicPr>
          <p:cNvPr id="2" name="Picture 1" descr="Image of the word &quot;returning&quot; with a circle around &quot;re&quot; and &quot;ing&quot;">
            <a:extLst>
              <a:ext uri="{FF2B5EF4-FFF2-40B4-BE49-F238E27FC236}">
                <a16:creationId xmlns:a16="http://schemas.microsoft.com/office/drawing/2014/main" id="{62068F7B-A3EE-485C-9B28-D8D78CFE4C2A}"/>
              </a:ext>
            </a:extLst>
          </p:cNvPr>
          <p:cNvPicPr>
            <a:picLocks noChangeAspect="1"/>
          </p:cNvPicPr>
          <p:nvPr/>
        </p:nvPicPr>
        <p:blipFill>
          <a:blip r:embed="rId3"/>
          <a:stretch>
            <a:fillRect/>
          </a:stretch>
        </p:blipFill>
        <p:spPr>
          <a:xfrm>
            <a:off x="587311" y="3925442"/>
            <a:ext cx="5601341" cy="1731645"/>
          </a:xfrm>
          <a:prstGeom prst="rect">
            <a:avLst/>
          </a:prstGeom>
        </p:spPr>
      </p:pic>
      <p:sp>
        <p:nvSpPr>
          <p:cNvPr id="3" name="Title 2" hidden="1">
            <a:extLst>
              <a:ext uri="{FF2B5EF4-FFF2-40B4-BE49-F238E27FC236}">
                <a16:creationId xmlns:a16="http://schemas.microsoft.com/office/drawing/2014/main" id="{F2303DB5-3FA5-4E45-9521-2E3ABC4F629D}"/>
              </a:ext>
            </a:extLst>
          </p:cNvPr>
          <p:cNvSpPr>
            <a:spLocks noGrp="1"/>
          </p:cNvSpPr>
          <p:nvPr>
            <p:ph type="title"/>
          </p:nvPr>
        </p:nvSpPr>
        <p:spPr/>
        <p:txBody>
          <a:bodyPr/>
          <a:lstStyle/>
          <a:p>
            <a:pPr rtl="0" eaLnBrk="1" latinLnBrk="0" hangingPunct="1"/>
            <a:r>
              <a:rPr lang="en-US" sz="2800" kern="1200" dirty="0">
                <a:solidFill>
                  <a:srgbClr val="000000"/>
                </a:solidFill>
                <a:effectLst/>
                <a:latin typeface="Verdana" panose="020B0604030504040204" pitchFamily="34" charset="0"/>
                <a:ea typeface="+mn-ea"/>
                <a:cs typeface="+mn-cs"/>
              </a:rPr>
              <a:t>Guide students through the skill/strategy </a:t>
            </a:r>
            <a:endParaRPr lang="en-US" sz="2800" dirty="0">
              <a:effectLst/>
            </a:endParaRPr>
          </a:p>
          <a:p>
            <a:endParaRPr lang="en-US" dirty="0"/>
          </a:p>
        </p:txBody>
      </p:sp>
    </p:spTree>
    <p:extLst>
      <p:ext uri="{BB962C8B-B14F-4D97-AF65-F5344CB8AC3E}">
        <p14:creationId xmlns:p14="http://schemas.microsoft.com/office/powerpoint/2010/main" val="41426861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a:bodyPr>
          <a:lstStyle/>
          <a:p>
            <a:pPr marL="342900" indent="-342900">
              <a:buClr>
                <a:schemeClr val="accent1"/>
              </a:buClr>
              <a:buFont typeface="Wingdings" panose="05000000000000000000" pitchFamily="2" charset="2"/>
              <a:buChar char="q"/>
            </a:pPr>
            <a:r>
              <a:rPr lang="en-US" dirty="0">
                <a:solidFill>
                  <a:schemeClr val="bg1">
                    <a:lumMod val="65000"/>
                  </a:schemeClr>
                </a:solidFill>
              </a:rPr>
              <a:t>Focus on same singular objective</a:t>
            </a:r>
          </a:p>
          <a:p>
            <a:pPr>
              <a:buClr>
                <a:schemeClr val="accent1"/>
              </a:buClr>
            </a:pPr>
            <a:r>
              <a:rPr lang="en-US" dirty="0">
                <a:solidFill>
                  <a:schemeClr val="bg1">
                    <a:lumMod val="65000"/>
                  </a:schemeClr>
                </a:solidFill>
              </a:rPr>
              <a:t>   (using similar examples)</a:t>
            </a:r>
          </a:p>
          <a:p>
            <a:pPr marL="342900" indent="-342900">
              <a:buClr>
                <a:schemeClr val="accent1"/>
              </a:buClr>
              <a:buFont typeface="Wingdings" panose="05000000000000000000" pitchFamily="2" charset="2"/>
              <a:buChar char="q"/>
            </a:pPr>
            <a:r>
              <a:rPr lang="en-US" dirty="0">
                <a:solidFill>
                  <a:schemeClr val="bg1">
                    <a:lumMod val="65000"/>
                  </a:schemeClr>
                </a:solidFill>
              </a:rPr>
              <a:t>Guide students through the skill/strategy </a:t>
            </a:r>
          </a:p>
          <a:p>
            <a:pPr marL="342900" indent="-342900">
              <a:buClr>
                <a:schemeClr val="accent1"/>
              </a:buClr>
              <a:buFont typeface="Wingdings" panose="05000000000000000000" pitchFamily="2" charset="2"/>
              <a:buChar char="q"/>
            </a:pPr>
            <a:r>
              <a:rPr lang="en-US" dirty="0"/>
              <a:t>Provide ”just right” amount of guidance</a:t>
            </a:r>
          </a:p>
          <a:p>
            <a:pPr>
              <a:buClr>
                <a:schemeClr val="accent1"/>
              </a:buClr>
            </a:pPr>
            <a:r>
              <a:rPr lang="en-US" dirty="0"/>
              <a:t>   (based on students’ skills)</a:t>
            </a:r>
          </a:p>
          <a:p>
            <a:pPr marL="342900" indent="-342900">
              <a:buClr>
                <a:schemeClr val="accent1"/>
              </a:buClr>
              <a:buFont typeface="Wingdings" panose="05000000000000000000" pitchFamily="2" charset="2"/>
              <a:buChar char="q"/>
            </a:pPr>
            <a:r>
              <a:rPr lang="en-US" dirty="0">
                <a:solidFill>
                  <a:schemeClr val="bg1">
                    <a:lumMod val="65000"/>
                  </a:schemeClr>
                </a:solidFill>
              </a:rPr>
              <a:t>Provide clear prompts and supports</a:t>
            </a:r>
          </a:p>
          <a:p>
            <a:pPr marL="342900" indent="-342900">
              <a:buFont typeface="Arial" charset="0"/>
              <a:buChar char="•"/>
            </a:pPr>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Guided Practice</a:t>
            </a:r>
          </a:p>
        </p:txBody>
      </p:sp>
    </p:spTree>
    <p:extLst>
      <p:ext uri="{BB962C8B-B14F-4D97-AF65-F5344CB8AC3E}">
        <p14:creationId xmlns:p14="http://schemas.microsoft.com/office/powerpoint/2010/main" val="831611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569CA132-ADD6-4B72-B5E1-B86F7979C603}" type="slidenum">
              <a:rPr lang="en-US" smtClean="0"/>
              <a:t>9</a:t>
            </a:fld>
            <a:endParaRPr lang="en-US"/>
          </a:p>
        </p:txBody>
      </p:sp>
      <p:sp>
        <p:nvSpPr>
          <p:cNvPr id="14" name="Rectangle 13"/>
          <p:cNvSpPr/>
          <p:nvPr/>
        </p:nvSpPr>
        <p:spPr>
          <a:xfrm>
            <a:off x="1157208" y="2993028"/>
            <a:ext cx="5260622" cy="151014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rPr>
              <a:t>HOW we teach</a:t>
            </a:r>
          </a:p>
        </p:txBody>
      </p:sp>
      <p:sp>
        <p:nvSpPr>
          <p:cNvPr id="15" name="Rectangle 14"/>
          <p:cNvSpPr/>
          <p:nvPr/>
        </p:nvSpPr>
        <p:spPr>
          <a:xfrm>
            <a:off x="470779" y="1589560"/>
            <a:ext cx="4101221" cy="774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ysClr val="windowText" lastClr="000000"/>
                </a:solidFill>
              </a:rPr>
              <a:t>WHAT we teach</a:t>
            </a:r>
          </a:p>
        </p:txBody>
      </p:sp>
      <p:sp>
        <p:nvSpPr>
          <p:cNvPr id="7" name="Title 1"/>
          <p:cNvSpPr txBox="1">
            <a:spLocks/>
          </p:cNvSpPr>
          <p:nvPr/>
        </p:nvSpPr>
        <p:spPr>
          <a:xfrm>
            <a:off x="228600" y="228600"/>
            <a:ext cx="8686800" cy="731520"/>
          </a:xfrm>
          <a:prstGeom prst="rect">
            <a:avLst/>
          </a:prstGeom>
        </p:spPr>
        <p:txBody>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Why We’re Learning This </a:t>
            </a:r>
          </a:p>
        </p:txBody>
      </p:sp>
      <p:sp>
        <p:nvSpPr>
          <p:cNvPr id="2" name="Title 1" hidden="1">
            <a:extLst>
              <a:ext uri="{FF2B5EF4-FFF2-40B4-BE49-F238E27FC236}">
                <a16:creationId xmlns:a16="http://schemas.microsoft.com/office/drawing/2014/main" id="{915C01D2-1417-451B-950A-78B21C7E3897}"/>
              </a:ext>
            </a:extLst>
          </p:cNvPr>
          <p:cNvSpPr>
            <a:spLocks noGrp="1"/>
          </p:cNvSpPr>
          <p:nvPr>
            <p:ph type="title" idx="4294967295"/>
          </p:nvPr>
        </p:nvSpPr>
        <p:spPr/>
        <p:txBody>
          <a:bodyPr/>
          <a:lstStyle/>
          <a:p>
            <a:pPr rtl="0" eaLnBrk="1" latinLnBrk="0" hangingPunct="1"/>
            <a:r>
              <a:rPr lang="en-US" sz="1800" kern="1200" dirty="0">
                <a:solidFill>
                  <a:srgbClr val="000000"/>
                </a:solidFill>
                <a:effectLst/>
                <a:latin typeface="Verdana" panose="020B0604030504040204" pitchFamily="34" charset="0"/>
                <a:ea typeface="+mn-ea"/>
                <a:cs typeface="+mn-cs"/>
              </a:rPr>
              <a:t>Why We’re Learning This </a:t>
            </a:r>
            <a:endParaRPr lang="en-US" dirty="0">
              <a:effectLst/>
            </a:endParaRPr>
          </a:p>
          <a:p>
            <a:endParaRPr lang="en-US" dirty="0"/>
          </a:p>
        </p:txBody>
      </p:sp>
    </p:spTree>
    <p:extLst>
      <p:ext uri="{BB962C8B-B14F-4D97-AF65-F5344CB8AC3E}">
        <p14:creationId xmlns:p14="http://schemas.microsoft.com/office/powerpoint/2010/main" val="10938429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10" name="TextBox 9"/>
          <p:cNvSpPr txBox="1"/>
          <p:nvPr/>
        </p:nvSpPr>
        <p:spPr>
          <a:xfrm>
            <a:off x="575070" y="2205038"/>
            <a:ext cx="2596755" cy="597941"/>
          </a:xfrm>
          <a:prstGeom prst="rect">
            <a:avLst/>
          </a:prstGeom>
          <a:solidFill>
            <a:srgbClr val="D3A01F">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Modeling</a:t>
            </a:r>
          </a:p>
        </p:txBody>
      </p:sp>
      <p:sp>
        <p:nvSpPr>
          <p:cNvPr id="11" name="TextBox 10"/>
          <p:cNvSpPr txBox="1"/>
          <p:nvPr/>
        </p:nvSpPr>
        <p:spPr>
          <a:xfrm>
            <a:off x="3171825" y="2205038"/>
            <a:ext cx="2595564" cy="597941"/>
          </a:xfrm>
          <a:prstGeom prst="rect">
            <a:avLst/>
          </a:prstGeom>
          <a:solidFill>
            <a:srgbClr val="EA6B0C">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2" name="Title 1" hidden="1">
            <a:extLst>
              <a:ext uri="{FF2B5EF4-FFF2-40B4-BE49-F238E27FC236}">
                <a16:creationId xmlns:a16="http://schemas.microsoft.com/office/drawing/2014/main" id="{5D41AB16-E3B8-42C8-9BBC-F93821C92575}"/>
              </a:ext>
            </a:extLst>
          </p:cNvPr>
          <p:cNvSpPr>
            <a:spLocks noGrp="1"/>
          </p:cNvSpPr>
          <p:nvPr>
            <p:ph type="title"/>
          </p:nvPr>
        </p:nvSpPr>
        <p:spPr/>
        <p:txBody>
          <a:bodyPr>
            <a:normAutofit fontScale="90000"/>
          </a:bodyPr>
          <a:lstStyle/>
          <a:p>
            <a:pPr rtl="0" eaLnBrk="1" latinLnBrk="0" hangingPunct="1"/>
            <a:r>
              <a:rPr lang="en-US" sz="3100" kern="1200" dirty="0">
                <a:solidFill>
                  <a:srgbClr val="000000"/>
                </a:solidFill>
                <a:effectLst/>
                <a:latin typeface="Verdana" panose="020B0604030504040204" pitchFamily="34" charset="0"/>
                <a:ea typeface="+mn-ea"/>
                <a:cs typeface="+mn-cs"/>
              </a:rPr>
              <a:t>Provide “just right” amount of guidance</a:t>
            </a:r>
            <a:endParaRPr lang="en-US" sz="3100" dirty="0">
              <a:effectLst/>
            </a:endParaRPr>
          </a:p>
          <a:p>
            <a:endParaRPr lang="en-US" dirty="0"/>
          </a:p>
        </p:txBody>
      </p:sp>
    </p:spTree>
    <p:extLst>
      <p:ext uri="{BB962C8B-B14F-4D97-AF65-F5344CB8AC3E}">
        <p14:creationId xmlns:p14="http://schemas.microsoft.com/office/powerpoint/2010/main" val="21293040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pic>
        <p:nvPicPr>
          <p:cNvPr id="8" name="Picture 7" descr="Image of the word MUD spelled out in tiles"/>
          <p:cNvPicPr>
            <a:picLocks noChangeAspect="1"/>
          </p:cNvPicPr>
          <p:nvPr/>
        </p:nvPicPr>
        <p:blipFill>
          <a:blip r:embed="rId3"/>
          <a:stretch>
            <a:fillRect/>
          </a:stretch>
        </p:blipFill>
        <p:spPr>
          <a:xfrm>
            <a:off x="565053" y="4368800"/>
            <a:ext cx="4127691" cy="2195387"/>
          </a:xfrm>
          <a:prstGeom prst="rect">
            <a:avLst/>
          </a:prstGeom>
        </p:spPr>
      </p:pic>
      <p:sp>
        <p:nvSpPr>
          <p:cNvPr id="49" name="Triangle 48" descr="Image of modeling vs practice"/>
          <p:cNvSpPr/>
          <p:nvPr/>
        </p:nvSpPr>
        <p:spPr>
          <a:xfrm>
            <a:off x="317892" y="1447800"/>
            <a:ext cx="5192322" cy="594360"/>
          </a:xfrm>
          <a:prstGeom prst="triangle">
            <a:avLst>
              <a:gd name="adj" fmla="val 0"/>
            </a:avLst>
          </a:prstGeom>
          <a:solidFill>
            <a:srgbClr val="D3A01F">
              <a:lumMod val="75000"/>
            </a:srgbClr>
          </a:solidFill>
        </p:spPr>
        <p:txBody>
          <a:bodyPr wrap="square" rtlCol="0">
            <a:noAutofit/>
          </a:bodyPr>
          <a:lstStyle/>
          <a:p>
            <a:pPr algn="ctr"/>
            <a:endParaRPr lang="en-US" sz="2000" b="1" kern="0">
              <a:solidFill>
                <a:srgbClr val="000000"/>
              </a:solidFill>
              <a:latin typeface="Tw Cen MT" panose="020B0602020104020603"/>
            </a:endParaRPr>
          </a:p>
        </p:txBody>
      </p:sp>
      <p:sp>
        <p:nvSpPr>
          <p:cNvPr id="50" name="Triangle 49">
            <a:extLst>
              <a:ext uri="{C183D7F6-B498-43B3-948B-1728B52AA6E4}">
                <adec:decorative xmlns:adec="http://schemas.microsoft.com/office/drawing/2017/decorative" val="1"/>
              </a:ext>
            </a:extLst>
          </p:cNvPr>
          <p:cNvSpPr/>
          <p:nvPr/>
        </p:nvSpPr>
        <p:spPr>
          <a:xfrm rot="10800000">
            <a:off x="317892" y="1447800"/>
            <a:ext cx="5192322" cy="594360"/>
          </a:xfrm>
          <a:prstGeom prst="triangle">
            <a:avLst>
              <a:gd name="adj" fmla="val 0"/>
            </a:avLst>
          </a:prstGeom>
          <a:solidFill>
            <a:srgbClr val="EA6B0C">
              <a:lumMod val="75000"/>
            </a:srgbClr>
          </a:solidFill>
        </p:spPr>
        <p:txBody>
          <a:bodyPr wrap="square" rtlCol="0">
            <a:noAutofit/>
          </a:bodyPr>
          <a:lstStyle/>
          <a:p>
            <a:pPr algn="ctr"/>
            <a:endParaRPr lang="en-US" sz="2000" b="1" kern="0">
              <a:solidFill>
                <a:srgbClr val="000000"/>
              </a:solidFill>
              <a:latin typeface="Tw Cen MT" panose="020B0602020104020603"/>
            </a:endParaRPr>
          </a:p>
        </p:txBody>
      </p:sp>
      <p:sp>
        <p:nvSpPr>
          <p:cNvPr id="9" name="TextBox 8"/>
          <p:cNvSpPr txBox="1"/>
          <p:nvPr/>
        </p:nvSpPr>
        <p:spPr>
          <a:xfrm>
            <a:off x="381004" y="1532509"/>
            <a:ext cx="2586037" cy="400110"/>
          </a:xfrm>
          <a:prstGeom prst="rect">
            <a:avLst/>
          </a:prstGeom>
          <a:noFill/>
        </p:spPr>
        <p:txBody>
          <a:bodyPr wrap="square" rtlCol="0">
            <a:spAutoFit/>
          </a:bodyPr>
          <a:lstStyle/>
          <a:p>
            <a:r>
              <a:rPr lang="en-US" sz="2000" b="1" dirty="0">
                <a:latin typeface="Tw Cen MT" charset="0"/>
                <a:ea typeface="Tw Cen MT" charset="0"/>
                <a:cs typeface="Tw Cen MT" charset="0"/>
              </a:rPr>
              <a:t>Modeling</a:t>
            </a:r>
          </a:p>
        </p:txBody>
      </p:sp>
      <p:sp>
        <p:nvSpPr>
          <p:cNvPr id="51" name="TextBox 50"/>
          <p:cNvSpPr txBox="1"/>
          <p:nvPr/>
        </p:nvSpPr>
        <p:spPr>
          <a:xfrm>
            <a:off x="4280307" y="1492228"/>
            <a:ext cx="2586037" cy="400110"/>
          </a:xfrm>
          <a:prstGeom prst="rect">
            <a:avLst/>
          </a:prstGeom>
          <a:noFill/>
        </p:spPr>
        <p:txBody>
          <a:bodyPr wrap="square" rtlCol="0">
            <a:spAutoFit/>
          </a:bodyPr>
          <a:lstStyle/>
          <a:p>
            <a:r>
              <a:rPr lang="en-US" sz="2000" b="1">
                <a:latin typeface="Tw Cen MT" charset="0"/>
                <a:ea typeface="Tw Cen MT" charset="0"/>
                <a:cs typeface="Tw Cen MT" charset="0"/>
              </a:rPr>
              <a:t>Practice</a:t>
            </a:r>
            <a:endParaRPr lang="en-US" sz="2000" b="1" dirty="0">
              <a:latin typeface="Tw Cen MT" charset="0"/>
              <a:ea typeface="Tw Cen MT" charset="0"/>
              <a:cs typeface="Tw Cen MT" charset="0"/>
            </a:endParaRPr>
          </a:p>
        </p:txBody>
      </p:sp>
      <p:sp>
        <p:nvSpPr>
          <p:cNvPr id="52" name="TextBox 51"/>
          <p:cNvSpPr txBox="1"/>
          <p:nvPr/>
        </p:nvSpPr>
        <p:spPr>
          <a:xfrm>
            <a:off x="317892" y="3481904"/>
            <a:ext cx="5449619"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“Your turn to read the same word. When I touch a letter, you’ll say its sound. Keep saying the sound until I touch the next letter.”</a:t>
            </a:r>
            <a:endParaRPr lang="en-US" dirty="0">
              <a:solidFill>
                <a:schemeClr val="bg1"/>
              </a:solidFill>
            </a:endParaRPr>
          </a:p>
        </p:txBody>
      </p:sp>
      <p:sp>
        <p:nvSpPr>
          <p:cNvPr id="53" name="TextBox 52"/>
          <p:cNvSpPr txBox="1"/>
          <p:nvPr/>
        </p:nvSpPr>
        <p:spPr>
          <a:xfrm>
            <a:off x="317893" y="2358275"/>
            <a:ext cx="5449619" cy="1015663"/>
          </a:xfrm>
          <a:prstGeom prst="rect">
            <a:avLst/>
          </a:prstGeom>
          <a:noFill/>
        </p:spPr>
        <p:txBody>
          <a:bodyPr wrap="square" rtlCol="0">
            <a:spAutoFit/>
          </a:bodyPr>
          <a:lstStyle/>
          <a:p>
            <a:r>
              <a:rPr lang="en-US" sz="2000" b="1" dirty="0">
                <a:solidFill>
                  <a:schemeClr val="accent2">
                    <a:lumMod val="60000"/>
                    <a:lumOff val="40000"/>
                  </a:schemeClr>
                </a:solidFill>
              </a:rPr>
              <a:t>My turn: </a:t>
            </a:r>
            <a:r>
              <a:rPr lang="en-US" sz="2000" dirty="0">
                <a:solidFill>
                  <a:schemeClr val="bg1"/>
                </a:solidFill>
                <a:latin typeface="Calibri" charset="0"/>
                <a:ea typeface="Times New Roman" charset="0"/>
                <a:cs typeface="Times New Roman" charset="0"/>
              </a:rPr>
              <a:t>“My turn to read a word. When I touch a letter, I’ll say its sound. I’ll keep saying the sound until I touch the next letter.”</a:t>
            </a:r>
            <a:endParaRPr lang="en-US" dirty="0">
              <a:solidFill>
                <a:schemeClr val="bg1"/>
              </a:solidFill>
            </a:endParaRPr>
          </a:p>
        </p:txBody>
      </p:sp>
      <p:sp>
        <p:nvSpPr>
          <p:cNvPr id="2" name="Title 1" hidden="1">
            <a:extLst>
              <a:ext uri="{FF2B5EF4-FFF2-40B4-BE49-F238E27FC236}">
                <a16:creationId xmlns:a16="http://schemas.microsoft.com/office/drawing/2014/main" id="{9C2B06B8-FE32-4CB7-BC09-84E494E39D83}"/>
              </a:ext>
            </a:extLst>
          </p:cNvPr>
          <p:cNvSpPr>
            <a:spLocks noGrp="1"/>
          </p:cNvSpPr>
          <p:nvPr>
            <p:ph type="title"/>
          </p:nvPr>
        </p:nvSpPr>
        <p:spPr/>
        <p:txBody>
          <a:bodyPr>
            <a:normAutofit fontScale="90000"/>
          </a:bodyPr>
          <a:lstStyle/>
          <a:p>
            <a:pPr rtl="0" eaLnBrk="1" latinLnBrk="0" hangingPunct="1"/>
            <a:r>
              <a:rPr lang="en-US" sz="3100" kern="1200" dirty="0">
                <a:solidFill>
                  <a:srgbClr val="000000"/>
                </a:solidFill>
                <a:effectLst/>
                <a:latin typeface="Verdana" panose="020B0604030504040204" pitchFamily="34" charset="0"/>
                <a:ea typeface="+mn-ea"/>
                <a:cs typeface="+mn-cs"/>
              </a:rPr>
              <a:t>Provide “just right” amount of guidance</a:t>
            </a:r>
            <a:endParaRPr lang="en-US" sz="3100" dirty="0">
              <a:effectLst/>
            </a:endParaRPr>
          </a:p>
          <a:p>
            <a:endParaRPr lang="en-US" dirty="0"/>
          </a:p>
        </p:txBody>
      </p:sp>
    </p:spTree>
    <p:extLst>
      <p:ext uri="{BB962C8B-B14F-4D97-AF65-F5344CB8AC3E}">
        <p14:creationId xmlns:p14="http://schemas.microsoft.com/office/powerpoint/2010/main" val="27835020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28" name="TextBox 27"/>
          <p:cNvSpPr txBox="1"/>
          <p:nvPr/>
        </p:nvSpPr>
        <p:spPr>
          <a:xfrm>
            <a:off x="317893" y="2358275"/>
            <a:ext cx="5449619" cy="1015663"/>
          </a:xfrm>
          <a:prstGeom prst="rect">
            <a:avLst/>
          </a:prstGeom>
          <a:noFill/>
        </p:spPr>
        <p:txBody>
          <a:bodyPr wrap="square" rtlCol="0">
            <a:spAutoFit/>
          </a:bodyPr>
          <a:lstStyle/>
          <a:p>
            <a:r>
              <a:rPr lang="en-US" sz="2000" b="1" dirty="0">
                <a:solidFill>
                  <a:schemeClr val="accent2">
                    <a:lumMod val="60000"/>
                    <a:lumOff val="40000"/>
                  </a:schemeClr>
                </a:solidFill>
              </a:rPr>
              <a:t>My turn: </a:t>
            </a:r>
            <a:r>
              <a:rPr lang="en-US" sz="2000" dirty="0">
                <a:solidFill>
                  <a:schemeClr val="bg1"/>
                </a:solidFill>
                <a:latin typeface="Calibri" charset="0"/>
                <a:ea typeface="Times New Roman" charset="0"/>
                <a:cs typeface="Times New Roman" charset="0"/>
              </a:rPr>
              <a:t>“My turn to read a word. When I touch a letter, I’ll say its sound. I’ll keep saying the sound until I touch the next letter.”</a:t>
            </a:r>
            <a:endParaRPr lang="en-US" dirty="0">
              <a:solidFill>
                <a:schemeClr val="bg1"/>
              </a:solidFill>
            </a:endParaRPr>
          </a:p>
        </p:txBody>
      </p:sp>
      <p:sp>
        <p:nvSpPr>
          <p:cNvPr id="35" name="TextBox 34"/>
          <p:cNvSpPr txBox="1"/>
          <p:nvPr/>
        </p:nvSpPr>
        <p:spPr>
          <a:xfrm>
            <a:off x="317892" y="3481904"/>
            <a:ext cx="5449619"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“Your turn to read the same word. When I touch a letter, you’ll say its sound. Keep saying the sound until I touch the next letter.”</a:t>
            </a:r>
            <a:endParaRPr lang="en-US" dirty="0">
              <a:solidFill>
                <a:schemeClr val="bg1"/>
              </a:solidFill>
            </a:endParaRPr>
          </a:p>
        </p:txBody>
      </p:sp>
      <p:sp>
        <p:nvSpPr>
          <p:cNvPr id="49" name="Triangle 48">
            <a:extLst>
              <a:ext uri="{C183D7F6-B498-43B3-948B-1728B52AA6E4}">
                <adec:decorative xmlns:adec="http://schemas.microsoft.com/office/drawing/2017/decorative" val="1"/>
              </a:ext>
            </a:extLst>
          </p:cNvPr>
          <p:cNvSpPr/>
          <p:nvPr/>
        </p:nvSpPr>
        <p:spPr>
          <a:xfrm>
            <a:off x="317892" y="1447800"/>
            <a:ext cx="5192322" cy="594360"/>
          </a:xfrm>
          <a:prstGeom prst="triangle">
            <a:avLst>
              <a:gd name="adj" fmla="val 0"/>
            </a:avLst>
          </a:prstGeom>
          <a:solidFill>
            <a:srgbClr val="D3A01F">
              <a:lumMod val="75000"/>
            </a:srgbClr>
          </a:solidFill>
        </p:spPr>
        <p:txBody>
          <a:bodyPr wrap="square" rtlCol="0">
            <a:noAutofit/>
          </a:bodyPr>
          <a:lstStyle/>
          <a:p>
            <a:pPr algn="ctr"/>
            <a:endParaRPr lang="en-US" sz="2000" b="1" kern="0">
              <a:solidFill>
                <a:srgbClr val="000000"/>
              </a:solidFill>
              <a:latin typeface="Tw Cen MT" panose="020B0602020104020603"/>
            </a:endParaRPr>
          </a:p>
        </p:txBody>
      </p:sp>
      <p:sp>
        <p:nvSpPr>
          <p:cNvPr id="50" name="Triangle 49">
            <a:extLst>
              <a:ext uri="{C183D7F6-B498-43B3-948B-1728B52AA6E4}">
                <adec:decorative xmlns:adec="http://schemas.microsoft.com/office/drawing/2017/decorative" val="1"/>
              </a:ext>
            </a:extLst>
          </p:cNvPr>
          <p:cNvSpPr/>
          <p:nvPr/>
        </p:nvSpPr>
        <p:spPr>
          <a:xfrm rot="10800000">
            <a:off x="317892" y="1447800"/>
            <a:ext cx="5192322" cy="594360"/>
          </a:xfrm>
          <a:prstGeom prst="triangle">
            <a:avLst>
              <a:gd name="adj" fmla="val 0"/>
            </a:avLst>
          </a:prstGeom>
          <a:solidFill>
            <a:srgbClr val="EA6B0C">
              <a:lumMod val="75000"/>
            </a:srgbClr>
          </a:solidFill>
        </p:spPr>
        <p:txBody>
          <a:bodyPr wrap="square" rtlCol="0">
            <a:noAutofit/>
          </a:bodyPr>
          <a:lstStyle/>
          <a:p>
            <a:pPr algn="ctr"/>
            <a:endParaRPr lang="en-US" sz="2000" b="1" kern="0">
              <a:solidFill>
                <a:srgbClr val="000000"/>
              </a:solidFill>
              <a:latin typeface="Tw Cen MT" panose="020B0602020104020603"/>
            </a:endParaRPr>
          </a:p>
        </p:txBody>
      </p:sp>
      <p:sp>
        <p:nvSpPr>
          <p:cNvPr id="9" name="TextBox 8"/>
          <p:cNvSpPr txBox="1"/>
          <p:nvPr/>
        </p:nvSpPr>
        <p:spPr>
          <a:xfrm>
            <a:off x="381004" y="1532509"/>
            <a:ext cx="2586037" cy="400110"/>
          </a:xfrm>
          <a:prstGeom prst="rect">
            <a:avLst/>
          </a:prstGeom>
          <a:noFill/>
        </p:spPr>
        <p:txBody>
          <a:bodyPr wrap="square" rtlCol="0">
            <a:spAutoFit/>
          </a:bodyPr>
          <a:lstStyle/>
          <a:p>
            <a:r>
              <a:rPr lang="en-US" sz="2000" b="1" dirty="0">
                <a:latin typeface="Tw Cen MT" charset="0"/>
                <a:ea typeface="Tw Cen MT" charset="0"/>
                <a:cs typeface="Tw Cen MT" charset="0"/>
              </a:rPr>
              <a:t>Modeling</a:t>
            </a:r>
          </a:p>
        </p:txBody>
      </p:sp>
      <p:sp>
        <p:nvSpPr>
          <p:cNvPr id="51" name="TextBox 50"/>
          <p:cNvSpPr txBox="1"/>
          <p:nvPr/>
        </p:nvSpPr>
        <p:spPr>
          <a:xfrm>
            <a:off x="4280307" y="1492228"/>
            <a:ext cx="2586037" cy="400110"/>
          </a:xfrm>
          <a:prstGeom prst="rect">
            <a:avLst/>
          </a:prstGeom>
          <a:noFill/>
        </p:spPr>
        <p:txBody>
          <a:bodyPr wrap="square" rtlCol="0">
            <a:spAutoFit/>
          </a:bodyPr>
          <a:lstStyle/>
          <a:p>
            <a:r>
              <a:rPr lang="en-US" sz="2000" b="1">
                <a:latin typeface="Tw Cen MT" charset="0"/>
                <a:ea typeface="Tw Cen MT" charset="0"/>
                <a:cs typeface="Tw Cen MT" charset="0"/>
              </a:rPr>
              <a:t>Practice</a:t>
            </a:r>
            <a:endParaRPr lang="en-US" sz="2000" b="1" dirty="0">
              <a:latin typeface="Tw Cen MT" charset="0"/>
              <a:ea typeface="Tw Cen MT" charset="0"/>
              <a:cs typeface="Tw Cen MT" charset="0"/>
            </a:endParaRPr>
          </a:p>
        </p:txBody>
      </p:sp>
      <p:pic>
        <p:nvPicPr>
          <p:cNvPr id="10" name="Picture 9" descr="Image of the word FIN spelled out in tiles"/>
          <p:cNvPicPr>
            <a:picLocks noChangeAspect="1"/>
          </p:cNvPicPr>
          <p:nvPr/>
        </p:nvPicPr>
        <p:blipFill>
          <a:blip r:embed="rId3"/>
          <a:stretch>
            <a:fillRect/>
          </a:stretch>
        </p:blipFill>
        <p:spPr>
          <a:xfrm>
            <a:off x="722283" y="4385846"/>
            <a:ext cx="3970461" cy="2198745"/>
          </a:xfrm>
          <a:prstGeom prst="rect">
            <a:avLst/>
          </a:prstGeom>
        </p:spPr>
      </p:pic>
      <p:sp>
        <p:nvSpPr>
          <p:cNvPr id="2" name="Title 1" hidden="1">
            <a:extLst>
              <a:ext uri="{FF2B5EF4-FFF2-40B4-BE49-F238E27FC236}">
                <a16:creationId xmlns:a16="http://schemas.microsoft.com/office/drawing/2014/main" id="{982190B0-283A-49E8-BB2A-232A35D69B31}"/>
              </a:ext>
            </a:extLst>
          </p:cNvPr>
          <p:cNvSpPr>
            <a:spLocks noGrp="1"/>
          </p:cNvSpPr>
          <p:nvPr>
            <p:ph type="title"/>
          </p:nvPr>
        </p:nvSpPr>
        <p:spPr/>
        <p:txBody>
          <a:bodyPr>
            <a:normAutofit fontScale="90000"/>
          </a:bodyPr>
          <a:lstStyle/>
          <a:p>
            <a:pPr rtl="0" eaLnBrk="1" latinLnBrk="0" hangingPunct="1"/>
            <a:r>
              <a:rPr lang="en-US" sz="3100" kern="1200" dirty="0">
                <a:solidFill>
                  <a:srgbClr val="000000"/>
                </a:solidFill>
                <a:effectLst/>
                <a:latin typeface="Verdana" panose="020B0604030504040204" pitchFamily="34" charset="0"/>
                <a:ea typeface="+mn-ea"/>
                <a:cs typeface="+mn-cs"/>
              </a:rPr>
              <a:t>Provide “just right” amount of guidance</a:t>
            </a:r>
            <a:endParaRPr lang="en-US" sz="3100" dirty="0">
              <a:effectLst/>
            </a:endParaRPr>
          </a:p>
          <a:p>
            <a:endParaRPr lang="en-US" dirty="0"/>
          </a:p>
        </p:txBody>
      </p:sp>
    </p:spTree>
    <p:extLst>
      <p:ext uri="{BB962C8B-B14F-4D97-AF65-F5344CB8AC3E}">
        <p14:creationId xmlns:p14="http://schemas.microsoft.com/office/powerpoint/2010/main" val="6199762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pic>
        <p:nvPicPr>
          <p:cNvPr id="8" name="Picture 7" descr="Image of the word MUD spelled out in tiles"/>
          <p:cNvPicPr>
            <a:picLocks noChangeAspect="1"/>
          </p:cNvPicPr>
          <p:nvPr/>
        </p:nvPicPr>
        <p:blipFill>
          <a:blip r:embed="rId3"/>
          <a:stretch>
            <a:fillRect/>
          </a:stretch>
        </p:blipFill>
        <p:spPr>
          <a:xfrm>
            <a:off x="565053" y="4368800"/>
            <a:ext cx="4127691" cy="2195387"/>
          </a:xfrm>
          <a:prstGeom prst="rect">
            <a:avLst/>
          </a:prstGeom>
        </p:spPr>
      </p:pic>
      <p:sp>
        <p:nvSpPr>
          <p:cNvPr id="10" name="TextBox 9"/>
          <p:cNvSpPr txBox="1"/>
          <p:nvPr/>
        </p:nvSpPr>
        <p:spPr>
          <a:xfrm>
            <a:off x="317893" y="2358275"/>
            <a:ext cx="5449619" cy="1015663"/>
          </a:xfrm>
          <a:prstGeom prst="rect">
            <a:avLst/>
          </a:prstGeom>
          <a:noFill/>
        </p:spPr>
        <p:txBody>
          <a:bodyPr wrap="square" rtlCol="0">
            <a:spAutoFit/>
          </a:bodyPr>
          <a:lstStyle/>
          <a:p>
            <a:r>
              <a:rPr lang="en-US" sz="2000" b="1" dirty="0">
                <a:solidFill>
                  <a:schemeClr val="accent2">
                    <a:lumMod val="60000"/>
                    <a:lumOff val="40000"/>
                  </a:schemeClr>
                </a:solidFill>
              </a:rPr>
              <a:t>My turn: </a:t>
            </a:r>
            <a:r>
              <a:rPr lang="en-US" sz="2000" dirty="0">
                <a:solidFill>
                  <a:schemeClr val="bg1"/>
                </a:solidFill>
                <a:latin typeface="Calibri" charset="0"/>
                <a:ea typeface="Times New Roman" charset="0"/>
                <a:cs typeface="Times New Roman" charset="0"/>
              </a:rPr>
              <a:t>“My turn to read a word. When I touch a letter, I’ll say its sound. I’ll keep saying the sound until I touch the next letter.”</a:t>
            </a:r>
            <a:endParaRPr lang="en-US" dirty="0">
              <a:solidFill>
                <a:schemeClr val="bg1"/>
              </a:solidFill>
            </a:endParaRPr>
          </a:p>
        </p:txBody>
      </p:sp>
      <p:sp>
        <p:nvSpPr>
          <p:cNvPr id="11" name="TextBox 10"/>
          <p:cNvSpPr txBox="1"/>
          <p:nvPr/>
        </p:nvSpPr>
        <p:spPr>
          <a:xfrm>
            <a:off x="317892" y="3481904"/>
            <a:ext cx="5449619"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“Your turn to read the same word. When I touch a letter, you’ll say its sound. Keep saying the sound until I touch the next letter.”</a:t>
            </a:r>
            <a:endParaRPr lang="en-US" dirty="0">
              <a:solidFill>
                <a:schemeClr val="bg1"/>
              </a:solidFill>
            </a:endParaRPr>
          </a:p>
        </p:txBody>
      </p:sp>
      <p:pic>
        <p:nvPicPr>
          <p:cNvPr id="2" name="Picture 1" descr="Image highlighting Modeling">
            <a:extLst>
              <a:ext uri="{FF2B5EF4-FFF2-40B4-BE49-F238E27FC236}">
                <a16:creationId xmlns:a16="http://schemas.microsoft.com/office/drawing/2014/main" id="{A815BA05-9A26-4122-B983-4BA3ECD0ADB3}"/>
              </a:ext>
            </a:extLst>
          </p:cNvPr>
          <p:cNvPicPr>
            <a:picLocks noChangeAspect="1"/>
          </p:cNvPicPr>
          <p:nvPr/>
        </p:nvPicPr>
        <p:blipFill>
          <a:blip r:embed="rId4"/>
          <a:stretch>
            <a:fillRect/>
          </a:stretch>
        </p:blipFill>
        <p:spPr>
          <a:xfrm>
            <a:off x="392239" y="914590"/>
            <a:ext cx="5740664" cy="1328738"/>
          </a:xfrm>
          <a:prstGeom prst="rect">
            <a:avLst/>
          </a:prstGeom>
        </p:spPr>
      </p:pic>
      <p:sp>
        <p:nvSpPr>
          <p:cNvPr id="3" name="Title 2" hidden="1">
            <a:extLst>
              <a:ext uri="{FF2B5EF4-FFF2-40B4-BE49-F238E27FC236}">
                <a16:creationId xmlns:a16="http://schemas.microsoft.com/office/drawing/2014/main" id="{C44AC4A5-3688-4CD1-84EB-1E658CDEE7EF}"/>
              </a:ext>
            </a:extLst>
          </p:cNvPr>
          <p:cNvSpPr>
            <a:spLocks noGrp="1"/>
          </p:cNvSpPr>
          <p:nvPr>
            <p:ph type="title"/>
          </p:nvPr>
        </p:nvSpPr>
        <p:spPr/>
        <p:txBody>
          <a:bodyPr>
            <a:normAutofit fontScale="90000"/>
          </a:bodyPr>
          <a:lstStyle/>
          <a:p>
            <a:pPr rtl="0" eaLnBrk="1" latinLnBrk="0" hangingPunct="1"/>
            <a:r>
              <a:rPr lang="en-US" sz="3100" kern="1200" dirty="0">
                <a:solidFill>
                  <a:srgbClr val="000000"/>
                </a:solidFill>
                <a:effectLst/>
                <a:latin typeface="Verdana" panose="020B0604030504040204" pitchFamily="34" charset="0"/>
                <a:ea typeface="+mn-ea"/>
                <a:cs typeface="+mn-cs"/>
              </a:rPr>
              <a:t>Provide “just right” amount of guidance</a:t>
            </a:r>
            <a:endParaRPr lang="en-US" sz="3100" dirty="0">
              <a:effectLst/>
            </a:endParaRPr>
          </a:p>
          <a:p>
            <a:endParaRPr lang="en-US" dirty="0"/>
          </a:p>
        </p:txBody>
      </p:sp>
    </p:spTree>
    <p:extLst>
      <p:ext uri="{BB962C8B-B14F-4D97-AF65-F5344CB8AC3E}">
        <p14:creationId xmlns:p14="http://schemas.microsoft.com/office/powerpoint/2010/main" val="42461441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10" name="TextBox 9"/>
          <p:cNvSpPr txBox="1"/>
          <p:nvPr/>
        </p:nvSpPr>
        <p:spPr>
          <a:xfrm>
            <a:off x="317893" y="2358275"/>
            <a:ext cx="5449619" cy="1015663"/>
          </a:xfrm>
          <a:prstGeom prst="rect">
            <a:avLst/>
          </a:prstGeom>
          <a:noFill/>
        </p:spPr>
        <p:txBody>
          <a:bodyPr wrap="square" rtlCol="0">
            <a:spAutoFit/>
          </a:bodyPr>
          <a:lstStyle/>
          <a:p>
            <a:r>
              <a:rPr lang="en-US" sz="2000" b="1" dirty="0">
                <a:solidFill>
                  <a:schemeClr val="accent2">
                    <a:lumMod val="60000"/>
                    <a:lumOff val="40000"/>
                  </a:schemeClr>
                </a:solidFill>
              </a:rPr>
              <a:t>My turn: </a:t>
            </a:r>
            <a:r>
              <a:rPr lang="en-US" sz="2000" dirty="0">
                <a:solidFill>
                  <a:schemeClr val="bg1"/>
                </a:solidFill>
                <a:latin typeface="Calibri" charset="0"/>
                <a:ea typeface="Times New Roman" charset="0"/>
                <a:cs typeface="Times New Roman" charset="0"/>
              </a:rPr>
              <a:t>“My turn to read a word. When I touch a letter, I’ll say its sound. I’ll keep saying the sound until I touch the next letter.”</a:t>
            </a:r>
            <a:endParaRPr lang="en-US" dirty="0">
              <a:solidFill>
                <a:schemeClr val="bg1"/>
              </a:solidFill>
            </a:endParaRPr>
          </a:p>
        </p:txBody>
      </p:sp>
      <p:sp>
        <p:nvSpPr>
          <p:cNvPr id="11" name="TextBox 10"/>
          <p:cNvSpPr txBox="1"/>
          <p:nvPr/>
        </p:nvSpPr>
        <p:spPr>
          <a:xfrm>
            <a:off x="317892" y="3481904"/>
            <a:ext cx="5449619"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“Your turn to read the same word. When I touch a letter, you’ll say its sound. Keep saying the sound until I touch the next letter.”</a:t>
            </a:r>
            <a:endParaRPr lang="en-US" dirty="0">
              <a:solidFill>
                <a:schemeClr val="bg1"/>
              </a:solidFill>
            </a:endParaRPr>
          </a:p>
        </p:txBody>
      </p:sp>
      <p:pic>
        <p:nvPicPr>
          <p:cNvPr id="9" name="Picture 8" descr="Image of the word FIN spelled out in tiles"/>
          <p:cNvPicPr>
            <a:picLocks noChangeAspect="1"/>
          </p:cNvPicPr>
          <p:nvPr/>
        </p:nvPicPr>
        <p:blipFill>
          <a:blip r:embed="rId3"/>
          <a:stretch>
            <a:fillRect/>
          </a:stretch>
        </p:blipFill>
        <p:spPr>
          <a:xfrm>
            <a:off x="722283" y="4385846"/>
            <a:ext cx="3970461" cy="2198745"/>
          </a:xfrm>
          <a:prstGeom prst="rect">
            <a:avLst/>
          </a:prstGeom>
        </p:spPr>
      </p:pic>
      <p:pic>
        <p:nvPicPr>
          <p:cNvPr id="13" name="Picture 12" descr="Image highlighting Modeling">
            <a:extLst>
              <a:ext uri="{FF2B5EF4-FFF2-40B4-BE49-F238E27FC236}">
                <a16:creationId xmlns:a16="http://schemas.microsoft.com/office/drawing/2014/main" id="{E1EB90AB-C051-46FD-BCC7-C015E5ACAF88}"/>
              </a:ext>
            </a:extLst>
          </p:cNvPr>
          <p:cNvPicPr>
            <a:picLocks noChangeAspect="1"/>
          </p:cNvPicPr>
          <p:nvPr/>
        </p:nvPicPr>
        <p:blipFill>
          <a:blip r:embed="rId4"/>
          <a:stretch>
            <a:fillRect/>
          </a:stretch>
        </p:blipFill>
        <p:spPr>
          <a:xfrm>
            <a:off x="416623" y="987742"/>
            <a:ext cx="5740664" cy="1328738"/>
          </a:xfrm>
          <a:prstGeom prst="rect">
            <a:avLst/>
          </a:prstGeom>
        </p:spPr>
      </p:pic>
      <p:sp>
        <p:nvSpPr>
          <p:cNvPr id="2" name="Title 1" hidden="1">
            <a:extLst>
              <a:ext uri="{FF2B5EF4-FFF2-40B4-BE49-F238E27FC236}">
                <a16:creationId xmlns:a16="http://schemas.microsoft.com/office/drawing/2014/main" id="{4EAEC60A-B4D0-426D-9100-1B96189BFAF9}"/>
              </a:ext>
            </a:extLst>
          </p:cNvPr>
          <p:cNvSpPr>
            <a:spLocks noGrp="1"/>
          </p:cNvSpPr>
          <p:nvPr>
            <p:ph type="title"/>
          </p:nvPr>
        </p:nvSpPr>
        <p:spPr/>
        <p:txBody>
          <a:bodyPr>
            <a:normAutofit fontScale="90000"/>
          </a:bodyPr>
          <a:lstStyle/>
          <a:p>
            <a:pPr rtl="0" eaLnBrk="1" latinLnBrk="0" hangingPunct="1"/>
            <a:r>
              <a:rPr lang="en-US" sz="3100" kern="1200" dirty="0">
                <a:solidFill>
                  <a:srgbClr val="000000"/>
                </a:solidFill>
                <a:effectLst/>
                <a:latin typeface="Verdana" panose="020B0604030504040204" pitchFamily="34" charset="0"/>
                <a:ea typeface="+mn-ea"/>
                <a:cs typeface="+mn-cs"/>
              </a:rPr>
              <a:t>Provide “just right” amount of guidance</a:t>
            </a:r>
            <a:endParaRPr lang="en-US" sz="3100" dirty="0">
              <a:effectLst/>
            </a:endParaRPr>
          </a:p>
          <a:p>
            <a:endParaRPr lang="en-US" dirty="0"/>
          </a:p>
        </p:txBody>
      </p:sp>
    </p:spTree>
    <p:extLst>
      <p:ext uri="{BB962C8B-B14F-4D97-AF65-F5344CB8AC3E}">
        <p14:creationId xmlns:p14="http://schemas.microsoft.com/office/powerpoint/2010/main" val="1517412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11" name="TextBox 10"/>
          <p:cNvSpPr txBox="1"/>
          <p:nvPr/>
        </p:nvSpPr>
        <p:spPr>
          <a:xfrm>
            <a:off x="317895" y="2277991"/>
            <a:ext cx="5449619"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“Your turn to read some new words. When I touch a letter, you’ll say its sound. Keep saying the sound until I touch the next letter.”</a:t>
            </a:r>
            <a:endParaRPr lang="en-US" dirty="0">
              <a:solidFill>
                <a:schemeClr val="bg1"/>
              </a:solidFill>
            </a:endParaRPr>
          </a:p>
        </p:txBody>
      </p:sp>
      <p:pic>
        <p:nvPicPr>
          <p:cNvPr id="2" name="Picture 1" descr="Image of the words SUN, FIT, and MOP spelled out in tiles">
            <a:extLst>
              <a:ext uri="{FF2B5EF4-FFF2-40B4-BE49-F238E27FC236}">
                <a16:creationId xmlns:a16="http://schemas.microsoft.com/office/drawing/2014/main" id="{AD67EC7D-23E1-412B-B898-ED12B7AB5B5C}"/>
              </a:ext>
            </a:extLst>
          </p:cNvPr>
          <p:cNvPicPr>
            <a:picLocks noChangeAspect="1"/>
          </p:cNvPicPr>
          <p:nvPr/>
        </p:nvPicPr>
        <p:blipFill>
          <a:blip r:embed="rId3"/>
          <a:stretch>
            <a:fillRect/>
          </a:stretch>
        </p:blipFill>
        <p:spPr>
          <a:xfrm>
            <a:off x="1736597" y="3385184"/>
            <a:ext cx="2572135" cy="2808351"/>
          </a:xfrm>
          <a:prstGeom prst="rect">
            <a:avLst/>
          </a:prstGeom>
        </p:spPr>
      </p:pic>
      <p:pic>
        <p:nvPicPr>
          <p:cNvPr id="3" name="Picture 2" descr="Image of the word practice with a circle around it">
            <a:extLst>
              <a:ext uri="{FF2B5EF4-FFF2-40B4-BE49-F238E27FC236}">
                <a16:creationId xmlns:a16="http://schemas.microsoft.com/office/drawing/2014/main" id="{714208CA-9AB8-40D7-A7EC-F7DBDF5C95EB}"/>
              </a:ext>
            </a:extLst>
          </p:cNvPr>
          <p:cNvPicPr>
            <a:picLocks noChangeAspect="1"/>
          </p:cNvPicPr>
          <p:nvPr/>
        </p:nvPicPr>
        <p:blipFill>
          <a:blip r:embed="rId4"/>
          <a:stretch>
            <a:fillRect/>
          </a:stretch>
        </p:blipFill>
        <p:spPr>
          <a:xfrm>
            <a:off x="663130" y="901826"/>
            <a:ext cx="6285719" cy="1378077"/>
          </a:xfrm>
          <a:prstGeom prst="rect">
            <a:avLst/>
          </a:prstGeom>
        </p:spPr>
      </p:pic>
      <p:sp>
        <p:nvSpPr>
          <p:cNvPr id="4" name="Title 3" hidden="1">
            <a:extLst>
              <a:ext uri="{FF2B5EF4-FFF2-40B4-BE49-F238E27FC236}">
                <a16:creationId xmlns:a16="http://schemas.microsoft.com/office/drawing/2014/main" id="{977847A0-A237-4B1D-A5CE-084CA8511A2F}"/>
              </a:ext>
            </a:extLst>
          </p:cNvPr>
          <p:cNvSpPr>
            <a:spLocks noGrp="1"/>
          </p:cNvSpPr>
          <p:nvPr>
            <p:ph type="title"/>
          </p:nvPr>
        </p:nvSpPr>
        <p:spPr/>
        <p:txBody>
          <a:bodyPr>
            <a:normAutofit fontScale="90000"/>
          </a:bodyPr>
          <a:lstStyle/>
          <a:p>
            <a:pPr rtl="0" eaLnBrk="1" latinLnBrk="0" hangingPunct="1"/>
            <a:r>
              <a:rPr lang="en-US" sz="3100" kern="1200" dirty="0">
                <a:solidFill>
                  <a:srgbClr val="000000"/>
                </a:solidFill>
                <a:effectLst/>
                <a:latin typeface="Verdana" panose="020B0604030504040204" pitchFamily="34" charset="0"/>
                <a:ea typeface="+mn-ea"/>
                <a:cs typeface="+mn-cs"/>
              </a:rPr>
              <a:t>Provide “just right” amount of guidance</a:t>
            </a:r>
            <a:endParaRPr lang="en-US" sz="3100" dirty="0">
              <a:effectLst/>
            </a:endParaRPr>
          </a:p>
          <a:p>
            <a:endParaRPr lang="en-US" dirty="0"/>
          </a:p>
        </p:txBody>
      </p:sp>
    </p:spTree>
    <p:extLst>
      <p:ext uri="{BB962C8B-B14F-4D97-AF65-F5344CB8AC3E}">
        <p14:creationId xmlns:p14="http://schemas.microsoft.com/office/powerpoint/2010/main" val="42802036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10" name="TextBox 9"/>
          <p:cNvSpPr txBox="1"/>
          <p:nvPr/>
        </p:nvSpPr>
        <p:spPr>
          <a:xfrm>
            <a:off x="317893" y="2358275"/>
            <a:ext cx="5449619" cy="1015663"/>
          </a:xfrm>
          <a:prstGeom prst="rect">
            <a:avLst/>
          </a:prstGeom>
          <a:noFill/>
        </p:spPr>
        <p:txBody>
          <a:bodyPr wrap="square" rtlCol="0">
            <a:spAutoFit/>
          </a:bodyPr>
          <a:lstStyle/>
          <a:p>
            <a:r>
              <a:rPr lang="en-US" sz="2000" b="1" dirty="0">
                <a:solidFill>
                  <a:schemeClr val="accent2">
                    <a:lumMod val="60000"/>
                    <a:lumOff val="40000"/>
                  </a:schemeClr>
                </a:solidFill>
              </a:rPr>
              <a:t>My turn: </a:t>
            </a:r>
            <a:r>
              <a:rPr lang="en-US" sz="2000" dirty="0">
                <a:solidFill>
                  <a:schemeClr val="bg1"/>
                </a:solidFill>
                <a:latin typeface="Calibri" charset="0"/>
                <a:ea typeface="Times New Roman" charset="0"/>
                <a:cs typeface="Times New Roman" charset="0"/>
              </a:rPr>
              <a:t>“My turn to read a word. When I touch a letter, I’ll say its sound. I’ll keep saying the sound until I touch the next letter.”</a:t>
            </a:r>
            <a:endParaRPr lang="en-US" dirty="0">
              <a:solidFill>
                <a:schemeClr val="bg1"/>
              </a:solidFill>
            </a:endParaRPr>
          </a:p>
        </p:txBody>
      </p:sp>
      <p:pic>
        <p:nvPicPr>
          <p:cNvPr id="9" name="Picture 8" descr="Image of the word MUD spelled out in tiles">
            <a:extLst>
              <a:ext uri="{FF2B5EF4-FFF2-40B4-BE49-F238E27FC236}">
                <a16:creationId xmlns:a16="http://schemas.microsoft.com/office/drawing/2014/main" id="{0E4A6C7D-07F0-40CC-A6A3-09FC9747CFBC}"/>
              </a:ext>
            </a:extLst>
          </p:cNvPr>
          <p:cNvPicPr>
            <a:picLocks noChangeAspect="1"/>
          </p:cNvPicPr>
          <p:nvPr/>
        </p:nvPicPr>
        <p:blipFill>
          <a:blip r:embed="rId3"/>
          <a:stretch>
            <a:fillRect/>
          </a:stretch>
        </p:blipFill>
        <p:spPr>
          <a:xfrm>
            <a:off x="565053" y="3454400"/>
            <a:ext cx="4645724" cy="2470912"/>
          </a:xfrm>
          <a:prstGeom prst="rect">
            <a:avLst/>
          </a:prstGeom>
        </p:spPr>
      </p:pic>
      <p:pic>
        <p:nvPicPr>
          <p:cNvPr id="11" name="Picture 10" descr="Image highlighting Modeling">
            <a:extLst>
              <a:ext uri="{FF2B5EF4-FFF2-40B4-BE49-F238E27FC236}">
                <a16:creationId xmlns:a16="http://schemas.microsoft.com/office/drawing/2014/main" id="{014AD7BD-5092-4A00-B17C-47E55ABAF50F}"/>
              </a:ext>
            </a:extLst>
          </p:cNvPr>
          <p:cNvPicPr>
            <a:picLocks noChangeAspect="1"/>
          </p:cNvPicPr>
          <p:nvPr/>
        </p:nvPicPr>
        <p:blipFill>
          <a:blip r:embed="rId4"/>
          <a:stretch>
            <a:fillRect/>
          </a:stretch>
        </p:blipFill>
        <p:spPr>
          <a:xfrm>
            <a:off x="392239" y="914590"/>
            <a:ext cx="5740664" cy="1328738"/>
          </a:xfrm>
          <a:prstGeom prst="rect">
            <a:avLst/>
          </a:prstGeom>
        </p:spPr>
      </p:pic>
      <p:sp>
        <p:nvSpPr>
          <p:cNvPr id="2" name="Title 1" hidden="1">
            <a:extLst>
              <a:ext uri="{FF2B5EF4-FFF2-40B4-BE49-F238E27FC236}">
                <a16:creationId xmlns:a16="http://schemas.microsoft.com/office/drawing/2014/main" id="{2C181A56-D9FB-4B94-94C7-96CE4C51EAD1}"/>
              </a:ext>
            </a:extLst>
          </p:cNvPr>
          <p:cNvSpPr>
            <a:spLocks noGrp="1"/>
          </p:cNvSpPr>
          <p:nvPr>
            <p:ph type="title"/>
          </p:nvPr>
        </p:nvSpPr>
        <p:spPr/>
        <p:txBody>
          <a:bodyPr>
            <a:normAutofit fontScale="90000"/>
          </a:bodyPr>
          <a:lstStyle/>
          <a:p>
            <a:pPr rtl="0" eaLnBrk="1" latinLnBrk="0" hangingPunct="1"/>
            <a:r>
              <a:rPr lang="en-US" sz="3100" kern="1200" dirty="0">
                <a:solidFill>
                  <a:srgbClr val="000000"/>
                </a:solidFill>
                <a:effectLst/>
                <a:latin typeface="Verdana" panose="020B0604030504040204" pitchFamily="34" charset="0"/>
                <a:ea typeface="+mn-ea"/>
                <a:cs typeface="+mn-cs"/>
              </a:rPr>
              <a:t>Provide “just right” amount of guidance</a:t>
            </a:r>
            <a:endParaRPr lang="en-US" sz="3100" dirty="0">
              <a:effectLst/>
            </a:endParaRPr>
          </a:p>
          <a:p>
            <a:endParaRPr lang="en-US" dirty="0"/>
          </a:p>
        </p:txBody>
      </p:sp>
    </p:spTree>
    <p:extLst>
      <p:ext uri="{BB962C8B-B14F-4D97-AF65-F5344CB8AC3E}">
        <p14:creationId xmlns:p14="http://schemas.microsoft.com/office/powerpoint/2010/main" val="24984512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11" name="TextBox 10"/>
          <p:cNvSpPr txBox="1"/>
          <p:nvPr/>
        </p:nvSpPr>
        <p:spPr>
          <a:xfrm>
            <a:off x="317895" y="2277991"/>
            <a:ext cx="5449619"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“Your turn to read some new words. When I touch a letter, you’ll say its sound. Keep saying the sound until I touch the next letter.”</a:t>
            </a:r>
            <a:endParaRPr lang="en-US" dirty="0">
              <a:solidFill>
                <a:schemeClr val="bg1"/>
              </a:solidFill>
            </a:endParaRPr>
          </a:p>
        </p:txBody>
      </p:sp>
      <p:pic>
        <p:nvPicPr>
          <p:cNvPr id="10" name="Picture 9" descr="Image of the words SUN, FIT, and MOP spelled out in tiles">
            <a:extLst>
              <a:ext uri="{FF2B5EF4-FFF2-40B4-BE49-F238E27FC236}">
                <a16:creationId xmlns:a16="http://schemas.microsoft.com/office/drawing/2014/main" id="{9DFEDFC4-B1C1-4C05-A995-84A02D6A5278}"/>
              </a:ext>
            </a:extLst>
          </p:cNvPr>
          <p:cNvPicPr>
            <a:picLocks noChangeAspect="1"/>
          </p:cNvPicPr>
          <p:nvPr/>
        </p:nvPicPr>
        <p:blipFill>
          <a:blip r:embed="rId3"/>
          <a:stretch>
            <a:fillRect/>
          </a:stretch>
        </p:blipFill>
        <p:spPr>
          <a:xfrm>
            <a:off x="1736597" y="3385184"/>
            <a:ext cx="2572135" cy="2808351"/>
          </a:xfrm>
          <a:prstGeom prst="rect">
            <a:avLst/>
          </a:prstGeom>
        </p:spPr>
      </p:pic>
      <p:pic>
        <p:nvPicPr>
          <p:cNvPr id="16" name="Picture 15" descr="Image of the word practice with a circle around it">
            <a:extLst>
              <a:ext uri="{FF2B5EF4-FFF2-40B4-BE49-F238E27FC236}">
                <a16:creationId xmlns:a16="http://schemas.microsoft.com/office/drawing/2014/main" id="{EBE09E4C-7AD1-422E-A3CF-E16FE8062E3C}"/>
              </a:ext>
            </a:extLst>
          </p:cNvPr>
          <p:cNvPicPr>
            <a:picLocks noChangeAspect="1"/>
          </p:cNvPicPr>
          <p:nvPr/>
        </p:nvPicPr>
        <p:blipFill>
          <a:blip r:embed="rId4"/>
          <a:stretch>
            <a:fillRect/>
          </a:stretch>
        </p:blipFill>
        <p:spPr>
          <a:xfrm>
            <a:off x="626554" y="950594"/>
            <a:ext cx="6285719" cy="1378077"/>
          </a:xfrm>
          <a:prstGeom prst="rect">
            <a:avLst/>
          </a:prstGeom>
        </p:spPr>
      </p:pic>
      <p:sp>
        <p:nvSpPr>
          <p:cNvPr id="2" name="Title 1" hidden="1">
            <a:extLst>
              <a:ext uri="{FF2B5EF4-FFF2-40B4-BE49-F238E27FC236}">
                <a16:creationId xmlns:a16="http://schemas.microsoft.com/office/drawing/2014/main" id="{15E5CA51-BA64-48CE-A0CA-B58B49856AEB}"/>
              </a:ext>
            </a:extLst>
          </p:cNvPr>
          <p:cNvSpPr>
            <a:spLocks noGrp="1"/>
          </p:cNvSpPr>
          <p:nvPr>
            <p:ph type="title"/>
          </p:nvPr>
        </p:nvSpPr>
        <p:spPr/>
        <p:txBody>
          <a:bodyPr>
            <a:normAutofit fontScale="90000"/>
          </a:bodyPr>
          <a:lstStyle/>
          <a:p>
            <a:pPr rtl="0" eaLnBrk="1" latinLnBrk="0" hangingPunct="1"/>
            <a:r>
              <a:rPr lang="en-US" sz="3100" kern="1200" dirty="0">
                <a:solidFill>
                  <a:srgbClr val="000000"/>
                </a:solidFill>
                <a:effectLst/>
                <a:latin typeface="Verdana" panose="020B0604030504040204" pitchFamily="34" charset="0"/>
                <a:ea typeface="+mn-ea"/>
                <a:cs typeface="+mn-cs"/>
              </a:rPr>
              <a:t>Provide “just right” amount of guidance</a:t>
            </a:r>
            <a:endParaRPr lang="en-US" sz="3100" dirty="0">
              <a:effectLst/>
            </a:endParaRPr>
          </a:p>
          <a:p>
            <a:endParaRPr lang="en-US" dirty="0"/>
          </a:p>
        </p:txBody>
      </p:sp>
    </p:spTree>
    <p:extLst>
      <p:ext uri="{BB962C8B-B14F-4D97-AF65-F5344CB8AC3E}">
        <p14:creationId xmlns:p14="http://schemas.microsoft.com/office/powerpoint/2010/main" val="30478501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17897" y="1441198"/>
            <a:ext cx="621904" cy="592436"/>
          </a:xfrm>
          <a:prstGeom prst="rect">
            <a:avLst/>
          </a:prstGeom>
          <a:solidFill>
            <a:srgbClr val="D3A01F">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w Cen MT" panose="020B0602020104020603"/>
              </a:rPr>
              <a:t>M</a:t>
            </a:r>
            <a:endParaRPr kumimoji="0" lang="en-US" sz="2400" b="1" i="0" u="none" strike="noStrike" kern="0" cap="none" spc="0" normalizeH="0" baseline="0" noProof="0" dirty="0">
              <a:ln>
                <a:noFill/>
              </a:ln>
              <a:solidFill>
                <a:srgbClr val="000000"/>
              </a:solidFill>
              <a:effectLst/>
              <a:uLnTx/>
              <a:uFillTx/>
              <a:latin typeface="Tw Cen MT" panose="020B0602020104020603"/>
            </a:endParaRPr>
          </a:p>
        </p:txBody>
      </p:sp>
      <p:sp>
        <p:nvSpPr>
          <p:cNvPr id="30" name="TextBox 29"/>
          <p:cNvSpPr txBox="1"/>
          <p:nvPr/>
        </p:nvSpPr>
        <p:spPr>
          <a:xfrm>
            <a:off x="939801" y="1441198"/>
            <a:ext cx="4570413" cy="592436"/>
          </a:xfrm>
          <a:prstGeom prst="rect">
            <a:avLst/>
          </a:prstGeom>
          <a:solidFill>
            <a:srgbClr val="EA6B0C">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35" name="TextBox 34"/>
          <p:cNvSpPr txBox="1"/>
          <p:nvPr/>
        </p:nvSpPr>
        <p:spPr>
          <a:xfrm>
            <a:off x="130469" y="2435555"/>
            <a:ext cx="6354367"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 already know how to read words that begin with a long sound. When I touch a letter, you’ll say its sound. Keep saying the sound until I touch the next letter.”</a:t>
            </a:r>
            <a:endParaRPr lang="en-US" dirty="0">
              <a:solidFill>
                <a:schemeClr val="bg1"/>
              </a:solidFill>
            </a:endParaRPr>
          </a:p>
        </p:txBody>
      </p:sp>
      <p:sp>
        <p:nvSpPr>
          <p:cNvPr id="9" name="TextBox 8"/>
          <p:cNvSpPr txBox="1"/>
          <p:nvPr/>
        </p:nvSpPr>
        <p:spPr>
          <a:xfrm>
            <a:off x="326411" y="1310476"/>
            <a:ext cx="971550" cy="830997"/>
          </a:xfrm>
          <a:prstGeom prst="rect">
            <a:avLst/>
          </a:prstGeom>
          <a:noFill/>
        </p:spPr>
        <p:txBody>
          <a:bodyPr wrap="square" rtlCol="0">
            <a:spAutoFit/>
          </a:bodyPr>
          <a:lstStyle/>
          <a:p>
            <a:r>
              <a:rPr lang="en-US" sz="4800" i="1" dirty="0">
                <a:solidFill>
                  <a:schemeClr val="bg1"/>
                </a:solidFill>
              </a:rPr>
              <a:t>X</a:t>
            </a:r>
          </a:p>
        </p:txBody>
      </p:sp>
      <p:sp>
        <p:nvSpPr>
          <p:cNvPr id="10" name="Oval 9">
            <a:extLst>
              <a:ext uri="{C183D7F6-B498-43B3-948B-1728B52AA6E4}">
                <adec:decorative xmlns:adec="http://schemas.microsoft.com/office/drawing/2017/decorative" val="1"/>
              </a:ext>
            </a:extLst>
          </p:cNvPr>
          <p:cNvSpPr/>
          <p:nvPr/>
        </p:nvSpPr>
        <p:spPr>
          <a:xfrm>
            <a:off x="1214835" y="1217236"/>
            <a:ext cx="4101996" cy="984226"/>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mage of the words SUN, FIT, and MOP spelled out in tiles">
            <a:extLst>
              <a:ext uri="{FF2B5EF4-FFF2-40B4-BE49-F238E27FC236}">
                <a16:creationId xmlns:a16="http://schemas.microsoft.com/office/drawing/2014/main" id="{B7F1516C-3BFF-4082-B143-319793D83D5A}"/>
              </a:ext>
            </a:extLst>
          </p:cNvPr>
          <p:cNvPicPr>
            <a:picLocks noChangeAspect="1"/>
          </p:cNvPicPr>
          <p:nvPr/>
        </p:nvPicPr>
        <p:blipFill>
          <a:blip r:embed="rId3"/>
          <a:stretch>
            <a:fillRect/>
          </a:stretch>
        </p:blipFill>
        <p:spPr>
          <a:xfrm>
            <a:off x="1809750" y="3519297"/>
            <a:ext cx="2348806" cy="2564512"/>
          </a:xfrm>
          <a:prstGeom prst="rect">
            <a:avLst/>
          </a:prstGeom>
        </p:spPr>
      </p:pic>
      <p:sp>
        <p:nvSpPr>
          <p:cNvPr id="2" name="Title 1" hidden="1">
            <a:extLst>
              <a:ext uri="{FF2B5EF4-FFF2-40B4-BE49-F238E27FC236}">
                <a16:creationId xmlns:a16="http://schemas.microsoft.com/office/drawing/2014/main" id="{83B570E4-EA7C-40C6-9634-3735C9A0632B}"/>
              </a:ext>
            </a:extLst>
          </p:cNvPr>
          <p:cNvSpPr>
            <a:spLocks noGrp="1"/>
          </p:cNvSpPr>
          <p:nvPr>
            <p:ph type="title"/>
          </p:nvPr>
        </p:nvSpPr>
        <p:spPr/>
        <p:txBody>
          <a:bodyPr>
            <a:normAutofit fontScale="90000"/>
          </a:bodyPr>
          <a:lstStyle/>
          <a:p>
            <a:pPr rtl="0" eaLnBrk="1" latinLnBrk="0" hangingPunct="1"/>
            <a:r>
              <a:rPr lang="en-US" sz="3100" kern="1200" dirty="0">
                <a:solidFill>
                  <a:srgbClr val="000000"/>
                </a:solidFill>
                <a:effectLst/>
                <a:latin typeface="Verdana" panose="020B0604030504040204" pitchFamily="34" charset="0"/>
                <a:ea typeface="+mn-ea"/>
                <a:cs typeface="+mn-cs"/>
              </a:rPr>
              <a:t>Provide “just right” amount of guidance</a:t>
            </a:r>
            <a:endParaRPr lang="en-US" sz="3100" dirty="0">
              <a:effectLst/>
            </a:endParaRPr>
          </a:p>
          <a:p>
            <a:endParaRPr lang="en-US" dirty="0"/>
          </a:p>
        </p:txBody>
      </p:sp>
    </p:spTree>
    <p:extLst>
      <p:ext uri="{BB962C8B-B14F-4D97-AF65-F5344CB8AC3E}">
        <p14:creationId xmlns:p14="http://schemas.microsoft.com/office/powerpoint/2010/main" val="16810285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314325" y="1441198"/>
            <a:ext cx="5195888" cy="592436"/>
          </a:xfrm>
          <a:prstGeom prst="rect">
            <a:avLst/>
          </a:prstGeom>
          <a:solidFill>
            <a:srgbClr val="EA6B0C">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35" name="TextBox 34"/>
          <p:cNvSpPr txBox="1"/>
          <p:nvPr/>
        </p:nvSpPr>
        <p:spPr>
          <a:xfrm>
            <a:off x="130469" y="2435555"/>
            <a:ext cx="6354367"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 are going to read this word. When I touch a letter, you’ll say its sound. Keep saying the sound until I touch the next letter.”</a:t>
            </a:r>
            <a:endParaRPr lang="en-US" dirty="0">
              <a:solidFill>
                <a:schemeClr val="bg1"/>
              </a:solidFill>
            </a:endParaRPr>
          </a:p>
        </p:txBody>
      </p:sp>
      <p:sp>
        <p:nvSpPr>
          <p:cNvPr id="14" name="TextBox 13"/>
          <p:cNvSpPr txBox="1"/>
          <p:nvPr/>
        </p:nvSpPr>
        <p:spPr>
          <a:xfrm>
            <a:off x="130468" y="3633054"/>
            <a:ext cx="6354367"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 are going to read this word without saying the sounds out loud. When I touch a letter, sound out this word to yourself.” </a:t>
            </a:r>
          </a:p>
        </p:txBody>
      </p:sp>
      <p:sp>
        <p:nvSpPr>
          <p:cNvPr id="15" name="TextBox 14"/>
          <p:cNvSpPr txBox="1"/>
          <p:nvPr/>
        </p:nvSpPr>
        <p:spPr>
          <a:xfrm>
            <a:off x="130468" y="4830553"/>
            <a:ext cx="6354367"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 are going to read this word the fast way. When I point to a word, sound it out to yourself. When I signal, say the word the fast way.” </a:t>
            </a:r>
          </a:p>
        </p:txBody>
      </p:sp>
      <p:sp>
        <p:nvSpPr>
          <p:cNvPr id="16" name="TextBox 15"/>
          <p:cNvSpPr txBox="1"/>
          <p:nvPr/>
        </p:nvSpPr>
        <p:spPr>
          <a:xfrm>
            <a:off x="6129339" y="1689621"/>
            <a:ext cx="2786063" cy="2246769"/>
          </a:xfrm>
          <a:prstGeom prst="rect">
            <a:avLst/>
          </a:prstGeom>
          <a:noFill/>
        </p:spPr>
        <p:txBody>
          <a:bodyPr wrap="square" rtlCol="0">
            <a:spAutoFit/>
          </a:bodyPr>
          <a:lstStyle/>
          <a:p>
            <a:endParaRPr lang="en-US" sz="3600" dirty="0">
              <a:solidFill>
                <a:srgbClr val="119DA4"/>
              </a:solidFill>
            </a:endParaRPr>
          </a:p>
          <a:p>
            <a:pPr algn="ctr"/>
            <a:r>
              <a:rPr lang="en-US" sz="6000" spc="400" dirty="0">
                <a:solidFill>
                  <a:srgbClr val="119DA4"/>
                </a:solidFill>
              </a:rPr>
              <a:t>fla</a:t>
            </a:r>
            <a:r>
              <a:rPr lang="en-US" sz="6000" dirty="0">
                <a:solidFill>
                  <a:srgbClr val="119DA4"/>
                </a:solidFill>
              </a:rPr>
              <a:t>sh</a:t>
            </a:r>
            <a:endParaRPr lang="en-US" sz="4400" dirty="0">
              <a:solidFill>
                <a:srgbClr val="119DA4"/>
              </a:solidFill>
            </a:endParaRPr>
          </a:p>
          <a:p>
            <a:endParaRPr lang="en-US" sz="4400" dirty="0">
              <a:solidFill>
                <a:srgbClr val="119DA4"/>
              </a:solidFill>
            </a:endParaRPr>
          </a:p>
        </p:txBody>
      </p:sp>
      <p:sp>
        <p:nvSpPr>
          <p:cNvPr id="2" name="Title 1" hidden="1">
            <a:extLst>
              <a:ext uri="{FF2B5EF4-FFF2-40B4-BE49-F238E27FC236}">
                <a16:creationId xmlns:a16="http://schemas.microsoft.com/office/drawing/2014/main" id="{2EB5EEBE-726E-4933-BF50-C01C043BDD91}"/>
              </a:ext>
            </a:extLst>
          </p:cNvPr>
          <p:cNvSpPr>
            <a:spLocks noGrp="1"/>
          </p:cNvSpPr>
          <p:nvPr>
            <p:ph type="title"/>
          </p:nvPr>
        </p:nvSpPr>
        <p:spPr/>
        <p:txBody>
          <a:bodyPr>
            <a:normAutofit fontScale="90000"/>
          </a:bodyPr>
          <a:lstStyle/>
          <a:p>
            <a:pPr rtl="0" eaLnBrk="1" latinLnBrk="0" hangingPunct="1"/>
            <a:r>
              <a:rPr lang="en-US" sz="3100" kern="1200" dirty="0">
                <a:solidFill>
                  <a:srgbClr val="000000"/>
                </a:solidFill>
                <a:effectLst/>
                <a:latin typeface="Verdana" panose="020B0604030504040204" pitchFamily="34" charset="0"/>
                <a:ea typeface="+mn-ea"/>
                <a:cs typeface="+mn-cs"/>
              </a:rPr>
              <a:t>Provide “just right” amount of guidance</a:t>
            </a:r>
            <a:endParaRPr lang="en-US" sz="3100" dirty="0">
              <a:effectLst/>
            </a:endParaRPr>
          </a:p>
          <a:p>
            <a:endParaRPr lang="en-US" dirty="0"/>
          </a:p>
        </p:txBody>
      </p:sp>
    </p:spTree>
    <p:extLst>
      <p:ext uri="{BB962C8B-B14F-4D97-AF65-F5344CB8AC3E}">
        <p14:creationId xmlns:p14="http://schemas.microsoft.com/office/powerpoint/2010/main" val="2329762890"/>
      </p:ext>
    </p:extLst>
  </p:cSld>
  <p:clrMapOvr>
    <a:masterClrMapping/>
  </p:clrMapOvr>
</p:sld>
</file>

<file path=ppt/theme/theme1.xml><?xml version="1.0" encoding="utf-8"?>
<a:theme xmlns:a="http://schemas.openxmlformats.org/drawingml/2006/main" name="NCII-Uconn">
  <a:themeElements>
    <a:clrScheme name="READING COURSE definitely final">
      <a:dk1>
        <a:srgbClr val="000000"/>
      </a:dk1>
      <a:lt1>
        <a:srgbClr val="FFFFFF"/>
      </a:lt1>
      <a:dk2>
        <a:srgbClr val="000000"/>
      </a:dk2>
      <a:lt2>
        <a:srgbClr val="E4E5E6"/>
      </a:lt2>
      <a:accent1>
        <a:srgbClr val="C95331"/>
      </a:accent1>
      <a:accent2>
        <a:srgbClr val="119DA4"/>
      </a:accent2>
      <a:accent3>
        <a:srgbClr val="8ED081"/>
      </a:accent3>
      <a:accent4>
        <a:srgbClr val="6D545D"/>
      </a:accent4>
      <a:accent5>
        <a:srgbClr val="FFFFFF"/>
      </a:accent5>
      <a:accent6>
        <a:srgbClr val="FFFFFF"/>
      </a:accent6>
      <a:hlink>
        <a:srgbClr val="FFFFFF"/>
      </a:hlink>
      <a:folHlink>
        <a:srgbClr val="A5A5A5"/>
      </a:folHlink>
    </a:clrScheme>
    <a:fontScheme name="Reading">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0F050D9-9AA2-404C-B961-E0977648D0AC}" vid="{AB4D45C6-BB0D-4775-B63D-4A3801F8F5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NCII-Uconn_PPT_Black_Template_081616</Template>
  <TotalTime>16668</TotalTime>
  <Words>10773</Words>
  <Application>Microsoft Office PowerPoint</Application>
  <PresentationFormat>On-screen Show (4:3)</PresentationFormat>
  <Paragraphs>1534</Paragraphs>
  <Slides>172</Slides>
  <Notes>58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172</vt:i4>
      </vt:variant>
    </vt:vector>
  </HeadingPairs>
  <TitlesOfParts>
    <vt:vector size="182" baseType="lpstr">
      <vt:lpstr>Arial</vt:lpstr>
      <vt:lpstr>Calibri</vt:lpstr>
      <vt:lpstr>Rockwell</vt:lpstr>
      <vt:lpstr>Times New Roman</vt:lpstr>
      <vt:lpstr>TimesNewRomanPS</vt:lpstr>
      <vt:lpstr>TimesNewRomanPSMT</vt:lpstr>
      <vt:lpstr>Tw Cen MT</vt:lpstr>
      <vt:lpstr>Verdana</vt:lpstr>
      <vt:lpstr>Wingdings</vt:lpstr>
      <vt:lpstr>NCII-Uconn</vt:lpstr>
      <vt:lpstr>Qualitative Adaptations  for Teaching Word Reading</vt:lpstr>
      <vt:lpstr>Objectives </vt:lpstr>
      <vt:lpstr>Objectives </vt:lpstr>
      <vt:lpstr>Module Orientation</vt:lpstr>
      <vt:lpstr>Module Orientation</vt:lpstr>
      <vt:lpstr>Module Orientation</vt:lpstr>
      <vt:lpstr>Big Ideas in Reading</vt:lpstr>
      <vt:lpstr>Big Ideas in Reading</vt:lpstr>
      <vt:lpstr>Why We’re Learning This  </vt:lpstr>
      <vt:lpstr>Explicit Instruction</vt:lpstr>
      <vt:lpstr>Explicit Instruction</vt:lpstr>
      <vt:lpstr>Explicit Instruction</vt:lpstr>
      <vt:lpstr>Explicit Instruction</vt:lpstr>
      <vt:lpstr>Explicit Instruction</vt:lpstr>
      <vt:lpstr>Explicit Instruction</vt:lpstr>
      <vt:lpstr>DBI</vt:lpstr>
      <vt:lpstr>Welcome</vt:lpstr>
      <vt:lpstr>Qualitative Adaptations in Word Reading: Modeling</vt:lpstr>
      <vt:lpstr>Part 1 Objectives</vt:lpstr>
      <vt:lpstr>Explicit Instruction</vt:lpstr>
      <vt:lpstr>Explicit Instruction</vt:lpstr>
      <vt:lpstr>Modeling: Why We’re Learning This </vt:lpstr>
      <vt:lpstr>Effective Models</vt:lpstr>
      <vt:lpstr>Effective Models</vt:lpstr>
      <vt:lpstr>Focus on a singular objective </vt:lpstr>
      <vt:lpstr>Focus on a singular objective </vt:lpstr>
      <vt:lpstr>Focus on a singular objective </vt:lpstr>
      <vt:lpstr>Focus on a singular objective </vt:lpstr>
      <vt:lpstr>Focus on a singular objective </vt:lpstr>
      <vt:lpstr>Focus on a singular objective </vt:lpstr>
      <vt:lpstr>Effective Models</vt:lpstr>
      <vt:lpstr>Effective Models</vt:lpstr>
      <vt:lpstr>Explain with clear, concise, consistent language </vt:lpstr>
      <vt:lpstr>Explain with clear, concise, consistent language </vt:lpstr>
      <vt:lpstr>Effective Models</vt:lpstr>
      <vt:lpstr>Effective Models</vt:lpstr>
      <vt:lpstr>Model/demonstrate the skill/strategy     (show the thinking) </vt:lpstr>
      <vt:lpstr>Model/demonstrate the skill/strategy     (show the thinking) </vt:lpstr>
      <vt:lpstr>Model/demonstrate the skill/strategy     (show the thinking) </vt:lpstr>
      <vt:lpstr>Effective Models</vt:lpstr>
      <vt:lpstr>Effective Models</vt:lpstr>
      <vt:lpstr>Select appropriate examples to model </vt:lpstr>
      <vt:lpstr>Select appropriate examples to model </vt:lpstr>
      <vt:lpstr>Select appropriate examples to model </vt:lpstr>
      <vt:lpstr>Select appropriate examples to model </vt:lpstr>
      <vt:lpstr>Effective Models</vt:lpstr>
      <vt:lpstr>Effective Models</vt:lpstr>
      <vt:lpstr>Model additional examples  (use multiple models) </vt:lpstr>
      <vt:lpstr>Model additional examples  (use multiple models) </vt:lpstr>
      <vt:lpstr>Model additional examples  (use multiple models) </vt:lpstr>
      <vt:lpstr>Model additional examples  (use multiple models) </vt:lpstr>
      <vt:lpstr>Model additional examples  (use multiple models) </vt:lpstr>
      <vt:lpstr>Model additional examples  (use multiple models) </vt:lpstr>
      <vt:lpstr>Effective Models</vt:lpstr>
      <vt:lpstr>Lead Teacher Demonstration</vt:lpstr>
      <vt:lpstr>Script</vt:lpstr>
      <vt:lpstr>Script</vt:lpstr>
      <vt:lpstr>Effective Models</vt:lpstr>
      <vt:lpstr>Lead Teacher Demonstration</vt:lpstr>
      <vt:lpstr>Script</vt:lpstr>
      <vt:lpstr>Script </vt:lpstr>
      <vt:lpstr>Activity 6.1 Evaluate a Lesson</vt:lpstr>
      <vt:lpstr>LESSON 14: Reading Words with ea </vt:lpstr>
      <vt:lpstr>LESSON 14: Introducing ea </vt:lpstr>
      <vt:lpstr>Activity 6.2 Evaluate a Video </vt:lpstr>
      <vt:lpstr>Activity 6.2 Evaluate a Video </vt:lpstr>
      <vt:lpstr>Activity 6.2 </vt:lpstr>
      <vt:lpstr>Qualitative Adaptations in Word Reading: Practice</vt:lpstr>
      <vt:lpstr>Part 2 Objectives</vt:lpstr>
      <vt:lpstr>Explicit Instruction</vt:lpstr>
      <vt:lpstr>Explicit Instruction</vt:lpstr>
      <vt:lpstr>Practice:  Why We’re Learning This </vt:lpstr>
      <vt:lpstr>Explicit Instruction</vt:lpstr>
      <vt:lpstr>Explicit Instruction: Word Reading</vt:lpstr>
      <vt:lpstr>Explicit Instruction: Word Reading</vt:lpstr>
      <vt:lpstr>Explicit Instruction: Word Reading</vt:lpstr>
      <vt:lpstr>Explicit Instruction: Word Reading</vt:lpstr>
      <vt:lpstr>Effective Guided Practice</vt:lpstr>
      <vt:lpstr>Effective Guided Practice</vt:lpstr>
      <vt:lpstr>Focus on same singular objective </vt:lpstr>
      <vt:lpstr>Focus on same singular objective </vt:lpstr>
      <vt:lpstr>Focus on same singular objective </vt:lpstr>
      <vt:lpstr>Effective Guided Practice</vt:lpstr>
      <vt:lpstr>Guide students through the skill/strategy  </vt:lpstr>
      <vt:lpstr>Guide students through the skill/strategy  </vt:lpstr>
      <vt:lpstr>Guide students through the skill/strategy  </vt:lpstr>
      <vt:lpstr>Guide students through the skill/strategy  </vt:lpstr>
      <vt:lpstr>Guide students through the skill/strategy  </vt:lpstr>
      <vt:lpstr>Effective Guided Practice</vt:lpstr>
      <vt:lpstr>Provide “just right” amount of guidance </vt:lpstr>
      <vt:lpstr>Provide “just right” amount of guidance </vt:lpstr>
      <vt:lpstr>Provide “just right” amount of guidance </vt:lpstr>
      <vt:lpstr>Provide “just right” amount of guidance </vt:lpstr>
      <vt:lpstr>Provide “just right” amount of guidance </vt:lpstr>
      <vt:lpstr>Provide “just right” amount of guidance </vt:lpstr>
      <vt:lpstr>Provide “just right” amount of guidance </vt:lpstr>
      <vt:lpstr>Provide “just right” amount of guidance </vt:lpstr>
      <vt:lpstr>Provide “just right” amount of guidance </vt:lpstr>
      <vt:lpstr>Provide “just right” amount of guidance </vt:lpstr>
      <vt:lpstr>Provide “just right” amount of guidance </vt:lpstr>
      <vt:lpstr>Provide “just right” amount of guidance </vt:lpstr>
      <vt:lpstr>Effective Guided Practice</vt:lpstr>
      <vt:lpstr>Provide clear prompts and supports </vt:lpstr>
      <vt:lpstr>Provide clear prompts and supports </vt:lpstr>
      <vt:lpstr>Provide clear prompts and supports </vt:lpstr>
      <vt:lpstr>Provide clear prompts and supports </vt:lpstr>
      <vt:lpstr>Provide clear prompts and supports </vt:lpstr>
      <vt:lpstr>Provide clear prompts and supports </vt:lpstr>
      <vt:lpstr>Activity 6.3 Evaluate a Video </vt:lpstr>
      <vt:lpstr>Activity 6.3 </vt:lpstr>
      <vt:lpstr>Activity 6.4 Evaluate a Lesson  </vt:lpstr>
      <vt:lpstr>Directions for teaching open syllables</vt:lpstr>
      <vt:lpstr>Directions for teaching open syllables</vt:lpstr>
      <vt:lpstr>Directions for teaching open syllables</vt:lpstr>
      <vt:lpstr>Directions for teaching open syllables</vt:lpstr>
      <vt:lpstr>Directions for teaching open syllables</vt:lpstr>
      <vt:lpstr>Directions for teaching open syllables</vt:lpstr>
      <vt:lpstr>Directions for teaching open syllables</vt:lpstr>
      <vt:lpstr>Directions for teaching open syllables</vt:lpstr>
      <vt:lpstr>Directions for teaching open syllables</vt:lpstr>
      <vt:lpstr>Directions for teaching open syllables</vt:lpstr>
      <vt:lpstr>Qualitative Adaptations in Word Reading: Eliciting Responses &amp; Providing Feedback</vt:lpstr>
      <vt:lpstr>Part 3 Objectives</vt:lpstr>
      <vt:lpstr>Explicit Instruction</vt:lpstr>
      <vt:lpstr>Explicit Instruction</vt:lpstr>
      <vt:lpstr>Explicit Instruction</vt:lpstr>
      <vt:lpstr>Eliciting Responses and Feedback:  Why We’re Learning This </vt:lpstr>
      <vt:lpstr>Eliciting Frequent Reponses</vt:lpstr>
      <vt:lpstr>Eliciting Frequent Reponses</vt:lpstr>
      <vt:lpstr>Opportunities to Learn and Practice Response Format </vt:lpstr>
      <vt:lpstr>Keep students’ heads in the game </vt:lpstr>
      <vt:lpstr>Opportunities to Learn and Practice </vt:lpstr>
      <vt:lpstr>Opportunities to Learn and Practice </vt:lpstr>
      <vt:lpstr>Opportunities to Learn and Practice </vt:lpstr>
      <vt:lpstr>Opportunities to Learn and Practice </vt:lpstr>
      <vt:lpstr>Opportunities to Learn and Practice </vt:lpstr>
      <vt:lpstr>Opportunities to Learn and Practice </vt:lpstr>
      <vt:lpstr>Opportunities to Learn and Practice </vt:lpstr>
      <vt:lpstr>Opportunities to Learn and Practice </vt:lpstr>
      <vt:lpstr>Opportunities to Learn and Practice </vt:lpstr>
      <vt:lpstr>Opportunities to Learn and Practice </vt:lpstr>
      <vt:lpstr>Count the # of opportunities to respond per student per minute </vt:lpstr>
      <vt:lpstr>Eliciting Frequent Reponses</vt:lpstr>
      <vt:lpstr>Activity 6.5 Evaluate a Lesson</vt:lpstr>
      <vt:lpstr>Reading Decodable Text </vt:lpstr>
      <vt:lpstr>Reading Decodable Text </vt:lpstr>
      <vt:lpstr>Eliciting Frequent Reponses</vt:lpstr>
      <vt:lpstr>Activity 6.6 Evaluate a Video </vt:lpstr>
      <vt:lpstr>Activity 6.6 </vt:lpstr>
      <vt:lpstr>Activity 6.7 Evaluate a Video </vt:lpstr>
      <vt:lpstr>Activity 6.7 </vt:lpstr>
      <vt:lpstr>Eliciting Responses and Feedback:  Why We’re Learning This </vt:lpstr>
      <vt:lpstr>Immediate Specific Feedback</vt:lpstr>
      <vt:lpstr>Immediate Specific Feedback</vt:lpstr>
      <vt:lpstr>Immediate Specific Feedback</vt:lpstr>
      <vt:lpstr>Provide immediate feedback</vt:lpstr>
      <vt:lpstr>Provide immediate feedback</vt:lpstr>
      <vt:lpstr>Immediate Specific Feedback</vt:lpstr>
      <vt:lpstr>Immediate Specific Feedback</vt:lpstr>
      <vt:lpstr>Affirm correct responses</vt:lpstr>
      <vt:lpstr>Immediate Specific Feedback</vt:lpstr>
      <vt:lpstr>Immediate Specific Feedback</vt:lpstr>
      <vt:lpstr>Correct incorrect responses</vt:lpstr>
      <vt:lpstr>Correct incorrect responses</vt:lpstr>
      <vt:lpstr>Correct incorrect responses</vt:lpstr>
      <vt:lpstr>Correct incorrect responses</vt:lpstr>
      <vt:lpstr>Correct incorrect responses</vt:lpstr>
      <vt:lpstr>Activity 6.8 Evaluate a Video </vt:lpstr>
      <vt:lpstr>Activity 6.8 </vt:lpstr>
      <vt:lpstr>Journal Entry </vt:lpstr>
      <vt:lpstr>Qualitative Adaptations  for Teaching Word Reading</vt:lpstr>
      <vt:lpstr>Looking Ahead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Explicit Instructional Delivery: Modeling Learning</dc:title>
  <dc:creator>Devin Kearns</dc:creator>
  <cp:lastModifiedBy>Peterson, Amy</cp:lastModifiedBy>
  <cp:revision>224</cp:revision>
  <dcterms:created xsi:type="dcterms:W3CDTF">2016-08-16T05:11:43Z</dcterms:created>
  <dcterms:modified xsi:type="dcterms:W3CDTF">2020-03-05T19:25:56Z</dcterms:modified>
</cp:coreProperties>
</file>