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handoutMasterIdLst>
    <p:handoutMasterId r:id="rId12"/>
  </p:handoutMasterIdLst>
  <p:sldIdLst>
    <p:sldId id="307" r:id="rId5"/>
    <p:sldId id="283" r:id="rId6"/>
    <p:sldId id="403" r:id="rId7"/>
    <p:sldId id="401" r:id="rId8"/>
    <p:sldId id="318" r:id="rId9"/>
    <p:sldId id="404" r:id="rId1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ing the UPSE Method" id="{40064D69-CE95-46B7-8DE8-1065BBA2B5F2}">
          <p14:sldIdLst>
            <p14:sldId id="307"/>
            <p14:sldId id="283"/>
            <p14:sldId id="403"/>
            <p14:sldId id="401"/>
            <p14:sldId id="318"/>
            <p14:sldId id="404"/>
          </p14:sldIdLst>
        </p14:section>
      </p14:sectionLst>
    </p:ex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11" clrIdx="1">
    <p:extLst>
      <p:ext uri="{19B8F6BF-5375-455C-9EA6-DF929625EA0E}">
        <p15:presenceInfo xmlns:p15="http://schemas.microsoft.com/office/powerpoint/2012/main" userId="Linda K. Reed" providerId="None"/>
      </p:ext>
    </p:extLst>
  </p:cmAuthor>
  <p:cmAuthor id="3" name="Laible, Elizabeth" initials="LE" lastIdx="3" clrIdx="2">
    <p:extLst>
      <p:ext uri="{19B8F6BF-5375-455C-9EA6-DF929625EA0E}">
        <p15:presenceInfo xmlns:p15="http://schemas.microsoft.com/office/powerpoint/2012/main" userId="S::elaible@air.org::cc99524a-59cf-4811-bbbd-4798cc24125f" providerId="AD"/>
      </p:ext>
    </p:extLst>
  </p:cmAuthor>
  <p:cmAuthor id="4" name="Jackson, Stephanie" initials="JS" lastIdx="1" clrIdx="3">
    <p:extLst>
      <p:ext uri="{19B8F6BF-5375-455C-9EA6-DF929625EA0E}">
        <p15:presenceInfo xmlns:p15="http://schemas.microsoft.com/office/powerpoint/2012/main" userId="S::sjackson@air.org::41507284-d238-4789-82df-dc9a05d895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E6E6E6"/>
    <a:srgbClr val="10719C"/>
    <a:srgbClr val="C25131"/>
    <a:srgbClr val="006298"/>
    <a:srgbClr val="319EFF"/>
    <a:srgbClr val="F2AC85"/>
    <a:srgbClr val="E49573"/>
    <a:srgbClr val="FFFFFF"/>
    <a:srgbClr val="6D6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030058-D0EF-4010-B6C3-19D9AFB561F9}" v="5" dt="2020-11-11T00:27:07.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2" autoAdjust="0"/>
    <p:restoredTop sz="86420" autoAdjust="0"/>
  </p:normalViewPr>
  <p:slideViewPr>
    <p:cSldViewPr snapToGrid="0">
      <p:cViewPr varScale="1">
        <p:scale>
          <a:sx n="65" d="100"/>
          <a:sy n="65" d="100"/>
        </p:scale>
        <p:origin x="102" y="288"/>
      </p:cViewPr>
      <p:guideLst>
        <p:guide orient="horz" pos="64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1" d="100"/>
          <a:sy n="91" d="100"/>
        </p:scale>
        <p:origin x="4013"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ble, Elizabeth" userId="cc99524a-59cf-4811-bbbd-4798cc24125f" providerId="ADAL" clId="{C3030058-D0EF-4010-B6C3-19D9AFB561F9}"/>
    <pc:docChg chg="custSel mod modSld">
      <pc:chgData name="Laible, Elizabeth" userId="cc99524a-59cf-4811-bbbd-4798cc24125f" providerId="ADAL" clId="{C3030058-D0EF-4010-B6C3-19D9AFB561F9}" dt="2020-11-11T00:29:03.202" v="227"/>
      <pc:docMkLst>
        <pc:docMk/>
      </pc:docMkLst>
      <pc:sldChg chg="modSp">
        <pc:chgData name="Laible, Elizabeth" userId="cc99524a-59cf-4811-bbbd-4798cc24125f" providerId="ADAL" clId="{C3030058-D0EF-4010-B6C3-19D9AFB561F9}" dt="2020-11-11T00:28:32.814" v="224" actId="962"/>
        <pc:sldMkLst>
          <pc:docMk/>
          <pc:sldMk cId="4103201015" sldId="318"/>
        </pc:sldMkLst>
        <pc:spChg chg="mod">
          <ac:chgData name="Laible, Elizabeth" userId="cc99524a-59cf-4811-bbbd-4798cc24125f" providerId="ADAL" clId="{C3030058-D0EF-4010-B6C3-19D9AFB561F9}" dt="2020-11-11T00:28:32.814" v="224" actId="962"/>
          <ac:spMkLst>
            <pc:docMk/>
            <pc:sldMk cId="4103201015" sldId="318"/>
            <ac:spMk id="9" creationId="{737F2B57-6711-4ADC-B94D-9443B8EB3767}"/>
          </ac:spMkLst>
        </pc:spChg>
      </pc:sldChg>
      <pc:sldChg chg="modSp">
        <pc:chgData name="Laible, Elizabeth" userId="cc99524a-59cf-4811-bbbd-4798cc24125f" providerId="ADAL" clId="{C3030058-D0EF-4010-B6C3-19D9AFB561F9}" dt="2020-11-11T00:28:48.883" v="225" actId="13238"/>
        <pc:sldMkLst>
          <pc:docMk/>
          <pc:sldMk cId="3975129403" sldId="401"/>
        </pc:sldMkLst>
        <pc:spChg chg="mod">
          <ac:chgData name="Laible, Elizabeth" userId="cc99524a-59cf-4811-bbbd-4798cc24125f" providerId="ADAL" clId="{C3030058-D0EF-4010-B6C3-19D9AFB561F9}" dt="2020-11-11T00:27:07.185" v="11" actId="962"/>
          <ac:spMkLst>
            <pc:docMk/>
            <pc:sldMk cId="3975129403" sldId="401"/>
            <ac:spMk id="12" creationId="{7004BAAD-5B96-4CF3-B07C-5E73DC1DB364}"/>
          </ac:spMkLst>
        </pc:spChg>
        <pc:graphicFrameChg chg="modGraphic">
          <ac:chgData name="Laible, Elizabeth" userId="cc99524a-59cf-4811-bbbd-4798cc24125f" providerId="ADAL" clId="{C3030058-D0EF-4010-B6C3-19D9AFB561F9}" dt="2020-11-11T00:28:48.883" v="225" actId="13238"/>
          <ac:graphicFrameMkLst>
            <pc:docMk/>
            <pc:sldMk cId="3975129403" sldId="401"/>
            <ac:graphicFrameMk id="11" creationId="{349D1DF7-ACF6-4CAB-B3B5-6DD68E490FF3}"/>
          </ac:graphicFrameMkLst>
        </pc:graphicFrameChg>
        <pc:cxnChg chg="mod">
          <ac:chgData name="Laible, Elizabeth" userId="cc99524a-59cf-4811-bbbd-4798cc24125f" providerId="ADAL" clId="{C3030058-D0EF-4010-B6C3-19D9AFB561F9}" dt="2020-11-11T00:27:35.883" v="99" actId="962"/>
          <ac:cxnSpMkLst>
            <pc:docMk/>
            <pc:sldMk cId="3975129403" sldId="401"/>
            <ac:cxnSpMk id="14" creationId="{DDB82ECA-2DCD-4942-A843-52791DC860F3}"/>
          </ac:cxnSpMkLst>
        </pc:cxnChg>
        <pc:cxnChg chg="mod">
          <ac:chgData name="Laible, Elizabeth" userId="cc99524a-59cf-4811-bbbd-4798cc24125f" providerId="ADAL" clId="{C3030058-D0EF-4010-B6C3-19D9AFB561F9}" dt="2020-11-11T00:27:52.526" v="159" actId="962"/>
          <ac:cxnSpMkLst>
            <pc:docMk/>
            <pc:sldMk cId="3975129403" sldId="401"/>
            <ac:cxnSpMk id="15" creationId="{1F3461CC-EDEB-4E8A-8B88-89B525B453AB}"/>
          </ac:cxnSpMkLst>
        </pc:cxnChg>
        <pc:cxnChg chg="mod">
          <ac:chgData name="Laible, Elizabeth" userId="cc99524a-59cf-4811-bbbd-4798cc24125f" providerId="ADAL" clId="{C3030058-D0EF-4010-B6C3-19D9AFB561F9}" dt="2020-11-11T00:28:16.230" v="223" actId="962"/>
          <ac:cxnSpMkLst>
            <pc:docMk/>
            <pc:sldMk cId="3975129403" sldId="401"/>
            <ac:cxnSpMk id="17" creationId="{ACAD6BD6-C8C5-4DAB-A254-C4F917ED8C24}"/>
          </ac:cxnSpMkLst>
        </pc:cxnChg>
      </pc:sldChg>
      <pc:sldChg chg="modSp">
        <pc:chgData name="Laible, Elizabeth" userId="cc99524a-59cf-4811-bbbd-4798cc24125f" providerId="ADAL" clId="{C3030058-D0EF-4010-B6C3-19D9AFB561F9}" dt="2020-11-11T00:29:03.202" v="227"/>
        <pc:sldMkLst>
          <pc:docMk/>
          <pc:sldMk cId="2893760167" sldId="403"/>
        </pc:sldMkLst>
        <pc:spChg chg="mod">
          <ac:chgData name="Laible, Elizabeth" userId="cc99524a-59cf-4811-bbbd-4798cc24125f" providerId="ADAL" clId="{C3030058-D0EF-4010-B6C3-19D9AFB561F9}" dt="2020-11-11T00:29:03.202" v="227"/>
          <ac:spMkLst>
            <pc:docMk/>
            <pc:sldMk cId="2893760167" sldId="403"/>
            <ac:spMk id="16" creationId="{E85A459D-C671-4F76-8BB6-A7163B8AE7BF}"/>
          </ac:spMkLst>
        </pc:spChg>
        <pc:picChg chg="mod">
          <ac:chgData name="Laible, Elizabeth" userId="cc99524a-59cf-4811-bbbd-4798cc24125f" providerId="ADAL" clId="{C3030058-D0EF-4010-B6C3-19D9AFB561F9}" dt="2020-11-11T00:26:54.449" v="9" actId="962"/>
          <ac:picMkLst>
            <pc:docMk/>
            <pc:sldMk cId="2893760167" sldId="403"/>
            <ac:picMk id="1026" creationId="{E2AC7758-560E-4C6D-B867-7AC55CDFE3E0}"/>
          </ac:picMkLst>
        </pc:picChg>
        <pc:picChg chg="mod">
          <ac:chgData name="Laible, Elizabeth" userId="cc99524a-59cf-4811-bbbd-4798cc24125f" providerId="ADAL" clId="{C3030058-D0EF-4010-B6C3-19D9AFB561F9}" dt="2020-11-11T00:26:56.538" v="10" actId="962"/>
          <ac:picMkLst>
            <pc:docMk/>
            <pc:sldMk cId="2893760167" sldId="403"/>
            <ac:picMk id="1027" creationId="{4FEDAE0A-10BE-428E-9CFD-B5BC6F4F53E3}"/>
          </ac:picMkLst>
        </pc:picChg>
      </pc:sldChg>
      <pc:sldChg chg="addSp delSp modSp mod modClrScheme modAnim delCm modCm chgLayout">
        <pc:chgData name="Laible, Elizabeth" userId="cc99524a-59cf-4811-bbbd-4798cc24125f" providerId="ADAL" clId="{C3030058-D0EF-4010-B6C3-19D9AFB561F9}" dt="2020-11-11T00:25:54.738" v="8" actId="1076"/>
        <pc:sldMkLst>
          <pc:docMk/>
          <pc:sldMk cId="1308328398" sldId="404"/>
        </pc:sldMkLst>
        <pc:spChg chg="mod">
          <ac:chgData name="Laible, Elizabeth" userId="cc99524a-59cf-4811-bbbd-4798cc24125f" providerId="ADAL" clId="{C3030058-D0EF-4010-B6C3-19D9AFB561F9}" dt="2020-11-11T00:25:35.065" v="5" actId="26606"/>
          <ac:spMkLst>
            <pc:docMk/>
            <pc:sldMk cId="1308328398" sldId="404"/>
            <ac:spMk id="2" creationId="{38B88ED7-84BA-4358-AD81-E1EE33F770E1}"/>
          </ac:spMkLst>
        </pc:spChg>
        <pc:spChg chg="del">
          <ac:chgData name="Laible, Elizabeth" userId="cc99524a-59cf-4811-bbbd-4798cc24125f" providerId="ADAL" clId="{C3030058-D0EF-4010-B6C3-19D9AFB561F9}" dt="2020-11-11T00:25:35.065" v="5" actId="26606"/>
          <ac:spMkLst>
            <pc:docMk/>
            <pc:sldMk cId="1308328398" sldId="404"/>
            <ac:spMk id="6" creationId="{14710BAD-9A72-45B8-A4D3-538E5A11136E}"/>
          </ac:spMkLst>
        </pc:spChg>
        <pc:spChg chg="mod ord">
          <ac:chgData name="Laible, Elizabeth" userId="cc99524a-59cf-4811-bbbd-4798cc24125f" providerId="ADAL" clId="{C3030058-D0EF-4010-B6C3-19D9AFB561F9}" dt="2020-11-11T00:25:35.065" v="5" actId="26606"/>
          <ac:spMkLst>
            <pc:docMk/>
            <pc:sldMk cId="1308328398" sldId="404"/>
            <ac:spMk id="7" creationId="{9A1B5FE4-E8C3-404C-BDA7-3CD19C3E1E10}"/>
          </ac:spMkLst>
        </pc:spChg>
        <pc:spChg chg="del mod">
          <ac:chgData name="Laible, Elizabeth" userId="cc99524a-59cf-4811-bbbd-4798cc24125f" providerId="ADAL" clId="{C3030058-D0EF-4010-B6C3-19D9AFB561F9}" dt="2020-11-11T00:24:54.761" v="3" actId="478"/>
          <ac:spMkLst>
            <pc:docMk/>
            <pc:sldMk cId="1308328398" sldId="404"/>
            <ac:spMk id="9" creationId="{B52FAFF3-7CB9-49B0-B3E8-4D34F2F6480B}"/>
          </ac:spMkLst>
        </pc:spChg>
        <pc:spChg chg="add del mod">
          <ac:chgData name="Laible, Elizabeth" userId="cc99524a-59cf-4811-bbbd-4798cc24125f" providerId="ADAL" clId="{C3030058-D0EF-4010-B6C3-19D9AFB561F9}" dt="2020-11-11T00:25:43.750" v="6" actId="478"/>
          <ac:spMkLst>
            <pc:docMk/>
            <pc:sldMk cId="1308328398" sldId="404"/>
            <ac:spMk id="12" creationId="{F0D7282D-BA98-44F3-861C-14DFAFBC9310}"/>
          </ac:spMkLst>
        </pc:spChg>
        <pc:picChg chg="add mod">
          <ac:chgData name="Laible, Elizabeth" userId="cc99524a-59cf-4811-bbbd-4798cc24125f" providerId="ADAL" clId="{C3030058-D0EF-4010-B6C3-19D9AFB561F9}" dt="2020-11-11T00:25:54.738" v="8" actId="1076"/>
          <ac:picMkLst>
            <pc:docMk/>
            <pc:sldMk cId="1308328398" sldId="404"/>
            <ac:picMk id="3" creationId="{8019ED5D-CB52-4493-A4C6-AF8128900241}"/>
          </ac:picMkLst>
        </pc:pic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dirty="0">
                <a:latin typeface="Arial" panose="020B060402020202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Arial" panose="020B060402020202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a:stretch>
            <a:fillRect/>
          </a:stretch>
        </p:blipFill>
        <p:spPr>
          <a:xfrm>
            <a:off x="5804862" y="124118"/>
            <a:ext cx="849442"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a:stretch>
            <a:fillRect/>
          </a:stretch>
        </p:blipFill>
        <p:spPr>
          <a:xfrm>
            <a:off x="219629" y="204087"/>
            <a:ext cx="3664474"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6800"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93223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541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54800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200826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5</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487168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0"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732790"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7" name="Date"/>
          <p:cNvSpPr>
            <a:spLocks noGrp="1"/>
          </p:cNvSpPr>
          <p:nvPr>
            <p:ph type="body" sz="quarter" idx="14" hasCustomPrompt="1"/>
          </p:nvPr>
        </p:nvSpPr>
        <p:spPr>
          <a:xfrm>
            <a:off x="10111861" y="3716536"/>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Month XX, 20XX</a:t>
            </a:r>
          </a:p>
        </p:txBody>
      </p:sp>
      <p:sp>
        <p:nvSpPr>
          <p:cNvPr id="4" name="Presenter"/>
          <p:cNvSpPr>
            <a:spLocks noGrp="1"/>
          </p:cNvSpPr>
          <p:nvPr>
            <p:ph type="body" sz="quarter" idx="13" hasCustomPrompt="1"/>
          </p:nvPr>
        </p:nvSpPr>
        <p:spPr>
          <a:xfrm>
            <a:off x="732790"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Title | Presenter’s Name, Title</a:t>
            </a:r>
          </a:p>
        </p:txBody>
      </p:sp>
      <p:sp>
        <p:nvSpPr>
          <p:cNvPr id="2" name="Footer Placeholder 1"/>
          <p:cNvSpPr>
            <a:spLocks noGrp="1"/>
          </p:cNvSpPr>
          <p:nvPr>
            <p:ph type="ftr" sz="quarter" idx="12"/>
          </p:nvPr>
        </p:nvSpPr>
        <p:spPr>
          <a:xfrm>
            <a:off x="732790" y="6734889"/>
            <a:ext cx="2954335" cy="123111"/>
          </a:xfrm>
        </p:spPr>
        <p:txBody>
          <a:bodyPr/>
          <a:lstStyle/>
          <a:p>
            <a:endParaRPr lang="en-US" dirty="0"/>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dirty="0"/>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dirty="0"/>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dirty="0"/>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11" name="TextBox 10">
            <a:extLst>
              <a:ext uri="{FF2B5EF4-FFF2-40B4-BE49-F238E27FC236}">
                <a16:creationId xmlns:a16="http://schemas.microsoft.com/office/drawing/2014/main" id="{810334FC-84F6-4046-90B7-24ADEB3883A5}"/>
              </a:ext>
            </a:extLst>
          </p:cNvPr>
          <p:cNvSpPr txBox="1"/>
          <p:nvPr userDrawn="1"/>
        </p:nvSpPr>
        <p:spPr>
          <a:xfrm>
            <a:off x="530923" y="5858934"/>
            <a:ext cx="10874324" cy="1346735"/>
          </a:xfrm>
          <a:prstGeom prst="rect">
            <a:avLst/>
          </a:prstGeom>
          <a:noFill/>
        </p:spPr>
        <p:txBody>
          <a:bodyPr wrap="square" rtlCol="0">
            <a:noAutofit/>
          </a:bodyPr>
          <a:lstStyle/>
          <a:p>
            <a:pPr>
              <a:lnSpc>
                <a:spcPct val="175000"/>
              </a:lnSpc>
            </a:pPr>
            <a:r>
              <a:rPr lang="en-US" sz="2200" dirty="0"/>
              <a:t>1000 Thomas Jefferson St.,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dirty="0"/>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4" y="-400050"/>
            <a:ext cx="1041830" cy="175260"/>
          </a:xfrm>
        </p:spPr>
        <p:txBody>
          <a:bodyPr>
            <a:normAutofit/>
          </a:bodyPr>
          <a:lstStyle>
            <a:lvl1pPr>
              <a:defRPr sz="1000">
                <a:solidFill>
                  <a:srgbClr val="E6E6E6"/>
                </a:solidFill>
              </a:defRPr>
            </a:lvl1pPr>
          </a:lstStyle>
          <a:p>
            <a:r>
              <a:rPr lang="en-US" dirty="0"/>
              <a:t>Closing Slide</a:t>
            </a:r>
          </a:p>
        </p:txBody>
      </p:sp>
      <p:sp>
        <p:nvSpPr>
          <p:cNvPr id="7" name="TextBox 6">
            <a:extLst>
              <a:ext uri="{FF2B5EF4-FFF2-40B4-BE49-F238E27FC236}">
                <a16:creationId xmlns:a16="http://schemas.microsoft.com/office/drawing/2014/main" id="{26B4CD26-5B1F-47B5-B13C-A2ED653161B6}"/>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Tree>
    <p:extLst>
      <p:ext uri="{BB962C8B-B14F-4D97-AF65-F5344CB8AC3E}">
        <p14:creationId xmlns:p14="http://schemas.microsoft.com/office/powerpoint/2010/main" val="400836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dirty="0"/>
              <a:t>Presenter’s Job Title</a:t>
            </a:r>
          </a:p>
          <a:p>
            <a:r>
              <a:rPr lang="en-US" dirty="0"/>
              <a:t>###.###.####</a:t>
            </a:r>
          </a:p>
          <a:p>
            <a:r>
              <a:rPr lang="en-US" dirty="0"/>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dirty="0"/>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7240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dirty="0"/>
              <a:t>Section Title</a:t>
            </a:r>
          </a:p>
        </p:txBody>
      </p:sp>
      <p:sp>
        <p:nvSpPr>
          <p:cNvPr id="9" name="Text Placeholder 8"/>
          <p:cNvSpPr>
            <a:spLocks noGrp="1"/>
          </p:cNvSpPr>
          <p:nvPr>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dirty="0"/>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1931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dirty="0"/>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587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dirty="0"/>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dirty="0"/>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dirty="0"/>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dirty="0"/>
              <a:t>Slide Title, Size 42, 85% Black, Center Aligned in Placeholder</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dirty="0"/>
              <a:t>Bullet 1, bullet character Wingding 167, text size 26, 85% black </a:t>
            </a:r>
          </a:p>
          <a:p>
            <a:pPr lvl="1"/>
            <a:r>
              <a:rPr lang="en-US" dirty="0"/>
              <a:t>Bullet 2, bullet character 149</a:t>
            </a:r>
          </a:p>
          <a:p>
            <a:pPr lvl="2"/>
            <a:r>
              <a:rPr lang="en-US" dirty="0"/>
              <a:t>Bullet 3, bullet character 150</a:t>
            </a:r>
          </a:p>
          <a:p>
            <a:pPr lvl="3"/>
            <a:r>
              <a:rPr lang="en-US" dirty="0"/>
              <a:t>Bullet 4, bullet character 187</a:t>
            </a:r>
          </a:p>
          <a:p>
            <a:pPr lvl="4"/>
            <a:r>
              <a:rPr lang="en-US" dirty="0"/>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dirty="0"/>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06" r:id="rId13"/>
    <p:sldLayoutId id="2147483811" r:id="rId14"/>
    <p:sldLayoutId id="2147483810" r:id="rId15"/>
    <p:sldLayoutId id="2147483775" r:id="rId16"/>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3.xml"/><Relationship Id="rId1" Type="http://schemas.openxmlformats.org/officeDocument/2006/relationships/video" Target="https://www.youtube.com/embed/6cWsvGscl3k?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6777" y="1935291"/>
            <a:ext cx="7404637" cy="2446831"/>
          </a:xfrm>
        </p:spPr>
        <p:txBody>
          <a:bodyPr>
            <a:normAutofit fontScale="90000"/>
          </a:bodyPr>
          <a:lstStyle/>
          <a:p>
            <a:r>
              <a:rPr lang="en-US" dirty="0"/>
              <a:t>Word Problem Solving in Mathematics for Students With Disabilities</a:t>
            </a:r>
          </a:p>
        </p:txBody>
      </p:sp>
      <p:sp>
        <p:nvSpPr>
          <p:cNvPr id="3" name="Text Placeholder 2"/>
          <p:cNvSpPr>
            <a:spLocks noGrp="1"/>
          </p:cNvSpPr>
          <p:nvPr>
            <p:ph type="body" sz="quarter" idx="13"/>
          </p:nvPr>
        </p:nvSpPr>
        <p:spPr>
          <a:xfrm>
            <a:off x="3472467" y="4686051"/>
            <a:ext cx="8262333" cy="1348333"/>
          </a:xfrm>
        </p:spPr>
        <p:txBody>
          <a:bodyPr>
            <a:normAutofit/>
          </a:bodyPr>
          <a:lstStyle/>
          <a:p>
            <a:r>
              <a:rPr lang="en-US" sz="2800" dirty="0"/>
              <a:t>Using the Understand-Plan-Solve-Evaluate Method</a:t>
            </a:r>
          </a:p>
        </p:txBody>
      </p:sp>
      <p:sp>
        <p:nvSpPr>
          <p:cNvPr id="4" name="Slide Number Placeholder 3"/>
          <p:cNvSpPr>
            <a:spLocks noGrp="1"/>
          </p:cNvSpPr>
          <p:nvPr>
            <p:ph type="sldNum" sz="quarter" idx="15"/>
          </p:nvPr>
        </p:nvSpPr>
        <p:spPr/>
        <p:txBody>
          <a:bodyPr/>
          <a:lstStyle/>
          <a:p>
            <a:fld id="{BABF4E83-61DB-418F-A99F-17BC9BB58EF6}" type="slidenum">
              <a:rPr lang="en-US" smtClean="0"/>
              <a:pPr/>
              <a:t>1</a:t>
            </a:fld>
            <a:endParaRPr lang="en-US" dirty="0"/>
          </a:p>
        </p:txBody>
      </p:sp>
      <p:sp>
        <p:nvSpPr>
          <p:cNvPr id="6" name="Text Placeholder 5">
            <a:extLst>
              <a:ext uri="{FF2B5EF4-FFF2-40B4-BE49-F238E27FC236}">
                <a16:creationId xmlns:a16="http://schemas.microsoft.com/office/drawing/2014/main" id="{9E2FAE65-D250-4E14-BF7F-D61B561E4992}"/>
              </a:ext>
            </a:extLst>
          </p:cNvPr>
          <p:cNvSpPr txBox="1">
            <a:spLocks/>
          </p:cNvSpPr>
          <p:nvPr/>
        </p:nvSpPr>
        <p:spPr>
          <a:xfrm>
            <a:off x="7970294" y="5730455"/>
            <a:ext cx="4094328" cy="607859"/>
          </a:xfrm>
          <a:prstGeom prst="rect">
            <a:avLst/>
          </a:prstGeom>
          <a:ln>
            <a:noFill/>
          </a:ln>
        </p:spPr>
        <p:txBody>
          <a:bodyPr vert="horz" lIns="0" tIns="0" rIns="0" bIns="0" rtlCol="0">
            <a:noAutofit/>
          </a:bodyPr>
          <a:lstStyle>
            <a:lvl1pPr marL="0" marR="0" indent="0" algn="l" defTabSz="514350" rtl="0" eaLnBrk="1" fontAlgn="auto" latinLnBrk="0" hangingPunct="1">
              <a:lnSpc>
                <a:spcPct val="125000"/>
              </a:lnSpc>
              <a:spcBef>
                <a:spcPts val="0"/>
              </a:spcBef>
              <a:spcAft>
                <a:spcPts val="0"/>
              </a:spcAft>
              <a:buClr>
                <a:schemeClr val="accent1"/>
              </a:buClr>
              <a:buSzPct val="100000"/>
              <a:buFont typeface="Wingdings" panose="05000000000000000000" pitchFamily="2" charset="2"/>
              <a:buNone/>
              <a:tabLst/>
              <a:defRPr sz="2775" b="0" i="0" kern="1200">
                <a:solidFill>
                  <a:schemeClr val="accent2"/>
                </a:solidFill>
                <a:latin typeface="+mn-lt"/>
                <a:ea typeface="Calibri"/>
                <a:cs typeface="Calibri"/>
              </a:defRPr>
            </a:lvl1pPr>
            <a:lvl2pPr marL="240030" marR="0" indent="0" algn="l" defTabSz="514350" rtl="0" eaLnBrk="1" fontAlgn="auto" latinLnBrk="0" hangingPunct="1">
              <a:lnSpc>
                <a:spcPct val="125000"/>
              </a:lnSpc>
              <a:spcBef>
                <a:spcPts val="0"/>
              </a:spcBef>
              <a:spcAft>
                <a:spcPts val="0"/>
              </a:spcAft>
              <a:buClr>
                <a:schemeClr val="accent1"/>
              </a:buClr>
              <a:buSzTx/>
              <a:buFont typeface="Arial" panose="020B0604020202020204" pitchFamily="34" charset="0"/>
              <a:buNone/>
              <a:tabLst/>
              <a:defRPr sz="1950" b="0" i="0" kern="1200">
                <a:solidFill>
                  <a:schemeClr val="bg1"/>
                </a:solidFill>
                <a:latin typeface="+mn-lt"/>
                <a:ea typeface="Calibri"/>
                <a:cs typeface="Calibri"/>
              </a:defRPr>
            </a:lvl2pPr>
            <a:lvl3pPr marL="514350" marR="0" indent="0" algn="l" defTabSz="514350" rtl="0" eaLnBrk="1" fontAlgn="auto" latinLnBrk="0" hangingPunct="1">
              <a:lnSpc>
                <a:spcPct val="125000"/>
              </a:lnSpc>
              <a:spcBef>
                <a:spcPts val="0"/>
              </a:spcBef>
              <a:spcAft>
                <a:spcPts val="0"/>
              </a:spcAft>
              <a:buClr>
                <a:schemeClr val="accent1"/>
              </a:buClr>
              <a:buSzTx/>
              <a:buFont typeface="Arial" panose="020B0604020202020204" pitchFamily="34" charset="0"/>
              <a:buNone/>
              <a:tabLst/>
              <a:defRPr sz="1950" b="0" i="0" kern="1200">
                <a:solidFill>
                  <a:schemeClr val="bg1"/>
                </a:solidFill>
                <a:latin typeface="+mn-lt"/>
                <a:ea typeface="Calibri"/>
                <a:cs typeface="Calibri"/>
              </a:defRPr>
            </a:lvl3pPr>
            <a:lvl4pPr marL="754380" marR="0" indent="0" algn="l" defTabSz="514350" rtl="0" eaLnBrk="1" fontAlgn="auto" latinLnBrk="0" hangingPunct="1">
              <a:lnSpc>
                <a:spcPct val="125000"/>
              </a:lnSpc>
              <a:spcBef>
                <a:spcPts val="0"/>
              </a:spcBef>
              <a:spcAft>
                <a:spcPts val="0"/>
              </a:spcAft>
              <a:buClr>
                <a:schemeClr val="accent1"/>
              </a:buClr>
              <a:buSzPct val="100000"/>
              <a:buFont typeface="Arial" panose="020B0604020202020204" pitchFamily="34" charset="0"/>
              <a:buNone/>
              <a:tabLst/>
              <a:defRPr sz="1950" b="0" i="0" kern="1200">
                <a:solidFill>
                  <a:schemeClr val="bg1"/>
                </a:solidFill>
                <a:latin typeface="+mn-lt"/>
                <a:ea typeface="Calibri"/>
                <a:cs typeface="Calibri"/>
              </a:defRPr>
            </a:lvl4pPr>
            <a:lvl5pPr marL="994410" marR="0" indent="0" algn="l" defTabSz="514350" rtl="0" eaLnBrk="1" fontAlgn="auto" latinLnBrk="0" hangingPunct="1">
              <a:lnSpc>
                <a:spcPct val="125000"/>
              </a:lnSpc>
              <a:spcBef>
                <a:spcPts val="0"/>
              </a:spcBef>
              <a:spcAft>
                <a:spcPts val="0"/>
              </a:spcAft>
              <a:buClr>
                <a:schemeClr val="accent1"/>
              </a:buClr>
              <a:buSzTx/>
              <a:buFont typeface="Calibri" panose="020F0502020204030204" pitchFamily="34" charset="0"/>
              <a:buNone/>
              <a:tabLst/>
              <a:defRPr sz="1950" b="0" i="0" kern="1200">
                <a:solidFill>
                  <a:schemeClr val="bg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600" dirty="0">
                <a:solidFill>
                  <a:schemeClr val="tx1"/>
                </a:solidFill>
                <a:latin typeface="+mj-lt"/>
                <a:ea typeface="Boogaloo"/>
                <a:cs typeface="Arial" panose="020B0604020202020204" pitchFamily="34" charset="0"/>
                <a:sym typeface="Boogaloo"/>
              </a:rPr>
              <a:t>Tammy Moran, Special Education Teacher</a:t>
            </a:r>
            <a:endParaRPr lang="en-US" sz="1600" dirty="0">
              <a:solidFill>
                <a:schemeClr val="tx1"/>
              </a:solidFill>
              <a:highlight>
                <a:srgbClr val="FFFF00"/>
              </a:highlight>
              <a:latin typeface="+mj-lt"/>
            </a:endParaRPr>
          </a:p>
          <a:p>
            <a:r>
              <a:rPr lang="en-US" sz="1600" b="0" i="0" u="none" strike="noStrike" dirty="0">
                <a:solidFill>
                  <a:srgbClr val="000000"/>
                </a:solidFill>
                <a:effectLst/>
                <a:latin typeface="+mj-lt"/>
              </a:rPr>
              <a:t>Ferris Independent School District, Texas</a:t>
            </a:r>
            <a:endParaRPr lang="en-US" sz="1600" dirty="0">
              <a:solidFill>
                <a:schemeClr val="tx1"/>
              </a:solidFill>
              <a:latin typeface="+mj-lt"/>
            </a:endParaRPr>
          </a:p>
        </p:txBody>
      </p:sp>
    </p:spTree>
    <p:extLst>
      <p:ext uri="{BB962C8B-B14F-4D97-AF65-F5344CB8AC3E}">
        <p14:creationId xmlns:p14="http://schemas.microsoft.com/office/powerpoint/2010/main" val="341363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C2530E-A0C3-466A-9041-B8C21978A0F3}"/>
              </a:ext>
            </a:extLst>
          </p:cNvPr>
          <p:cNvSpPr>
            <a:spLocks noGrp="1"/>
          </p:cNvSpPr>
          <p:nvPr>
            <p:ph type="title"/>
          </p:nvPr>
        </p:nvSpPr>
        <p:spPr/>
        <p:txBody>
          <a:bodyPr/>
          <a:lstStyle/>
          <a:p>
            <a:r>
              <a:rPr lang="en-US" dirty="0"/>
              <a:t>Outline</a:t>
            </a:r>
          </a:p>
        </p:txBody>
      </p:sp>
      <p:sp>
        <p:nvSpPr>
          <p:cNvPr id="6" name="Content Placeholder 5">
            <a:extLst>
              <a:ext uri="{FF2B5EF4-FFF2-40B4-BE49-F238E27FC236}">
                <a16:creationId xmlns:a16="http://schemas.microsoft.com/office/drawing/2014/main" id="{D2AADB8F-0D33-4619-A111-DB180C89B4B7}"/>
              </a:ext>
            </a:extLst>
          </p:cNvPr>
          <p:cNvSpPr>
            <a:spLocks noGrp="1"/>
          </p:cNvSpPr>
          <p:nvPr>
            <p:ph sz="quarter" idx="14"/>
          </p:nvPr>
        </p:nvSpPr>
        <p:spPr>
          <a:xfrm>
            <a:off x="264084" y="1280160"/>
            <a:ext cx="5632704" cy="4343400"/>
          </a:xfrm>
        </p:spPr>
        <p:txBody>
          <a:bodyPr>
            <a:normAutofit/>
          </a:bodyPr>
          <a:lstStyle/>
          <a:p>
            <a:pPr marL="457189" indent="-457189">
              <a:buFont typeface="Arial" panose="020B0604020202020204" pitchFamily="34" charset="0"/>
              <a:buChar char="•"/>
            </a:pPr>
            <a:r>
              <a:rPr lang="en-US" dirty="0"/>
              <a:t>Steps for problem solving</a:t>
            </a:r>
          </a:p>
          <a:p>
            <a:pPr marL="457189" indent="-457189">
              <a:buFont typeface="Arial" panose="020B0604020202020204" pitchFamily="34" charset="0"/>
              <a:buChar char="•"/>
            </a:pPr>
            <a:r>
              <a:rPr lang="en-US" dirty="0"/>
              <a:t>Review the Understand-Plan-Solve-Evaluate (UPSE) Method</a:t>
            </a:r>
          </a:p>
          <a:p>
            <a:pPr marL="457181" indent="-457189">
              <a:buFont typeface="Arial" panose="020B0604020202020204" pitchFamily="34" charset="0"/>
              <a:buChar char="•"/>
            </a:pPr>
            <a:r>
              <a:rPr lang="en-US" dirty="0"/>
              <a:t>Watch an example</a:t>
            </a:r>
          </a:p>
        </p:txBody>
      </p:sp>
      <p:pic>
        <p:nvPicPr>
          <p:cNvPr id="16" name="Picture Placeholder 15" descr="Play">
            <a:extLst>
              <a:ext uri="{FF2B5EF4-FFF2-40B4-BE49-F238E27FC236}">
                <a16:creationId xmlns:a16="http://schemas.microsoft.com/office/drawing/2014/main" id="{E4D6E007-8704-43D0-8AEE-635D41B7487F}"/>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2658" t="-46762" r="-24477" b="-46762"/>
          <a:stretch/>
        </p:blipFill>
        <p:spPr>
          <a:xfrm>
            <a:off x="7331036" y="3429000"/>
            <a:ext cx="3362208" cy="3362208"/>
          </a:xfrm>
        </p:spPr>
      </p:pic>
      <p:pic>
        <p:nvPicPr>
          <p:cNvPr id="14" name="Picture Placeholder 13" descr="Books">
            <a:extLst>
              <a:ext uri="{FF2B5EF4-FFF2-40B4-BE49-F238E27FC236}">
                <a16:creationId xmlns:a16="http://schemas.microsoft.com/office/drawing/2014/main" id="{F6FF4CC8-AC95-4EBD-88D3-F752355CBCEF}"/>
              </a:ext>
            </a:extLst>
          </p:cNvPr>
          <p:cNvPicPr>
            <a:picLocks noGrp="1" noChangeAspect="1"/>
          </p:cNvPicPr>
          <p:nvPr>
            <p:ph type="pic" sz="quarter" idx="15"/>
          </p:nvPr>
        </p:nvPicPr>
        <p:blipFill rotWithShape="1">
          <a:blip r:embed="rId5">
            <a:extLst>
              <a:ext uri="{96DAC541-7B7A-43D3-8B79-37D633B846F1}">
                <asvg:svgBlip xmlns:asvg="http://schemas.microsoft.com/office/drawing/2016/SVG/main" r:embed="rId6"/>
              </a:ext>
            </a:extLst>
          </a:blip>
          <a:srcRect l="-41924" t="-41924" r="-41924" b="-41924"/>
          <a:stretch/>
        </p:blipFill>
        <p:spPr>
          <a:xfrm>
            <a:off x="7366220" y="0"/>
            <a:ext cx="3291840" cy="3291840"/>
          </a:xfrm>
        </p:spPr>
      </p:pic>
      <p:pic>
        <p:nvPicPr>
          <p:cNvPr id="17" name="Picture Placeholder 13" descr="Mathematics">
            <a:extLst>
              <a:ext uri="{FF2B5EF4-FFF2-40B4-BE49-F238E27FC236}">
                <a16:creationId xmlns:a16="http://schemas.microsoft.com/office/drawing/2014/main" id="{38798EF4-30B6-48DD-AB18-3BD5EA453643}"/>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31625" t="-35706" r="-31625" b="-35706"/>
          <a:stretch/>
        </p:blipFill>
        <p:spPr>
          <a:xfrm>
            <a:off x="5686235" y="1766047"/>
            <a:ext cx="3134788" cy="3134788"/>
          </a:xfrm>
          <a:prstGeom prst="diamond">
            <a:avLst/>
          </a:prstGeom>
          <a:solidFill>
            <a:schemeClr val="accent1">
              <a:lumMod val="20000"/>
              <a:lumOff val="80000"/>
            </a:schemeClr>
          </a:solidFill>
          <a:ln>
            <a:noFill/>
          </a:ln>
        </p:spPr>
      </p:pic>
      <p:pic>
        <p:nvPicPr>
          <p:cNvPr id="34" name="Picture Placeholder 13" descr="Checklist">
            <a:extLst>
              <a:ext uri="{FF2B5EF4-FFF2-40B4-BE49-F238E27FC236}">
                <a16:creationId xmlns:a16="http://schemas.microsoft.com/office/drawing/2014/main" id="{DAF14D80-0D6E-4BC1-8AF9-A74799190B1A}"/>
              </a:ext>
            </a:extLst>
          </p:cNvPr>
          <p:cNvPicPr preferRelativeResize="0">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1421" t="-31625" r="-21421" b="-31625"/>
          <a:stretch/>
        </p:blipFill>
        <p:spPr>
          <a:xfrm>
            <a:off x="9182169" y="1766047"/>
            <a:ext cx="3134788" cy="3134788"/>
          </a:xfrm>
          <a:prstGeom prst="diamond">
            <a:avLst/>
          </a:prstGeom>
          <a:solidFill>
            <a:schemeClr val="accent1">
              <a:lumMod val="20000"/>
              <a:lumOff val="80000"/>
            </a:schemeClr>
          </a:solidFill>
          <a:ln>
            <a:noFill/>
          </a:ln>
        </p:spPr>
      </p:pic>
    </p:spTree>
    <p:extLst>
      <p:ext uri="{BB962C8B-B14F-4D97-AF65-F5344CB8AC3E}">
        <p14:creationId xmlns:p14="http://schemas.microsoft.com/office/powerpoint/2010/main" val="659762703"/>
      </p:ext>
    </p:extLst>
  </p:cSld>
  <p:clrMapOvr>
    <a:masterClrMapping/>
  </p:clrMapOvr>
  <mc:AlternateContent xmlns:mc="http://schemas.openxmlformats.org/markup-compatibility/2006" xmlns:p14="http://schemas.microsoft.com/office/powerpoint/2010/main">
    <mc:Choice Requires="p14">
      <p:transition spd="slow" p14:dur="2000" advTm="52404"/>
    </mc:Choice>
    <mc:Fallback xmlns="">
      <p:transition spd="slow" advTm="5240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5A7A2ED-A79E-41B8-8EF0-BAE97E872F95}"/>
              </a:ext>
            </a:extLst>
          </p:cNvPr>
          <p:cNvSpPr>
            <a:spLocks noGrp="1"/>
          </p:cNvSpPr>
          <p:nvPr>
            <p:ph type="sldNum" sz="quarter" idx="12"/>
          </p:nvPr>
        </p:nvSpPr>
        <p:spPr/>
        <p:txBody>
          <a:bodyPr/>
          <a:lstStyle/>
          <a:p>
            <a:fld id="{99A20822-4A49-4D36-86E3-300BA48D3F00}" type="slidenum">
              <a:rPr lang="en-US" smtClean="0"/>
              <a:t>3</a:t>
            </a:fld>
            <a:endParaRPr lang="en-US" dirty="0"/>
          </a:p>
        </p:txBody>
      </p:sp>
      <p:pic>
        <p:nvPicPr>
          <p:cNvPr id="1026" name="Picture 2">
            <a:extLst>
              <a:ext uri="{FF2B5EF4-FFF2-40B4-BE49-F238E27FC236}">
                <a16:creationId xmlns:a16="http://schemas.microsoft.com/office/drawing/2014/main" id="{E2AC7758-560E-4C6D-B867-7AC55CDFE3E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9"/>
            <a:ext cx="3850640" cy="60350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4FEDAE0A-10BE-428E-9CFD-B5BC6F4F53E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120" y="0"/>
            <a:ext cx="3362960" cy="603504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5">
            <a:extLst>
              <a:ext uri="{FF2B5EF4-FFF2-40B4-BE49-F238E27FC236}">
                <a16:creationId xmlns:a16="http://schemas.microsoft.com/office/drawing/2014/main" id="{E85A459D-C671-4F76-8BB6-A7163B8AE7BF}"/>
              </a:ext>
            </a:extLst>
          </p:cNvPr>
          <p:cNvSpPr txBox="1">
            <a:spLocks noGrp="1"/>
          </p:cNvSpPr>
          <p:nvPr>
            <p:ph type="title" idx="4294967295"/>
          </p:nvPr>
        </p:nvSpPr>
        <p:spPr>
          <a:xfrm>
            <a:off x="4155439" y="1447860"/>
            <a:ext cx="4246882"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Have parents indicated that their children did not understand word problem-solving homework?</a:t>
            </a:r>
          </a:p>
        </p:txBody>
      </p:sp>
      <p:sp>
        <p:nvSpPr>
          <p:cNvPr id="6" name="TextBox 5">
            <a:extLst>
              <a:ext uri="{FF2B5EF4-FFF2-40B4-BE49-F238E27FC236}">
                <a16:creationId xmlns:a16="http://schemas.microsoft.com/office/drawing/2014/main" id="{B398BDFD-2D8E-4D63-B430-0C44FE3D67AF}"/>
              </a:ext>
            </a:extLst>
          </p:cNvPr>
          <p:cNvSpPr txBox="1"/>
          <p:nvPr/>
        </p:nvSpPr>
        <p:spPr>
          <a:xfrm>
            <a:off x="4094480" y="3840481"/>
            <a:ext cx="4246882" cy="1569660"/>
          </a:xfrm>
          <a:prstGeom prst="rect">
            <a:avLst/>
          </a:prstGeom>
          <a:noFill/>
        </p:spPr>
        <p:txBody>
          <a:bodyPr wrap="square" rtlCol="0">
            <a:spAutoFit/>
          </a:bodyPr>
          <a:lstStyle/>
          <a:p>
            <a:pPr rtl="0">
              <a:spcBef>
                <a:spcPts val="0"/>
              </a:spcBef>
              <a:spcAft>
                <a:spcPts val="0"/>
              </a:spcAft>
            </a:pPr>
            <a:r>
              <a:rPr lang="en-US" sz="2400" i="0" u="none" strike="noStrike" dirty="0">
                <a:solidFill>
                  <a:srgbClr val="000000"/>
                </a:solidFill>
                <a:effectLst/>
              </a:rPr>
              <a:t>The UPSE Method can be taught in class and reinforced at home by sharing these materials with parents.</a:t>
            </a:r>
          </a:p>
        </p:txBody>
      </p:sp>
    </p:spTree>
    <p:extLst>
      <p:ext uri="{BB962C8B-B14F-4D97-AF65-F5344CB8AC3E}">
        <p14:creationId xmlns:p14="http://schemas.microsoft.com/office/powerpoint/2010/main" val="289376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0A4AB-2635-4C0E-89EA-EB5091332D23}"/>
              </a:ext>
            </a:extLst>
          </p:cNvPr>
          <p:cNvSpPr>
            <a:spLocks noGrp="1"/>
          </p:cNvSpPr>
          <p:nvPr>
            <p:ph type="title"/>
          </p:nvPr>
        </p:nvSpPr>
        <p:spPr/>
        <p:txBody>
          <a:bodyPr/>
          <a:lstStyle/>
          <a:p>
            <a:r>
              <a:rPr lang="en-US" dirty="0"/>
              <a:t>UPSE Method</a:t>
            </a:r>
          </a:p>
        </p:txBody>
      </p:sp>
      <p:sp>
        <p:nvSpPr>
          <p:cNvPr id="4" name="Text Placeholder 3">
            <a:extLst>
              <a:ext uri="{FF2B5EF4-FFF2-40B4-BE49-F238E27FC236}">
                <a16:creationId xmlns:a16="http://schemas.microsoft.com/office/drawing/2014/main" id="{A0E9CD35-378B-42D9-A79D-B1BAC3CE9E2B}"/>
              </a:ext>
            </a:extLst>
          </p:cNvPr>
          <p:cNvSpPr>
            <a:spLocks noGrp="1"/>
          </p:cNvSpPr>
          <p:nvPr>
            <p:ph type="body" sz="quarter" idx="15"/>
          </p:nvPr>
        </p:nvSpPr>
        <p:spPr>
          <a:xfrm>
            <a:off x="457200" y="1371600"/>
            <a:ext cx="7252447" cy="3619464"/>
          </a:xfrm>
        </p:spPr>
        <p:txBody>
          <a:bodyPr>
            <a:normAutofit/>
          </a:bodyPr>
          <a:lstStyle/>
          <a:p>
            <a:pPr lvl="0"/>
            <a:r>
              <a:rPr lang="en-US" dirty="0">
                <a:solidFill>
                  <a:schemeClr val="accent1"/>
                </a:solidFill>
              </a:rPr>
              <a:t>Understand: </a:t>
            </a:r>
            <a:r>
              <a:rPr lang="en-US" sz="2400" dirty="0"/>
              <a:t>Check your understanding of the problem.</a:t>
            </a:r>
          </a:p>
          <a:p>
            <a:pPr lvl="0"/>
            <a:r>
              <a:rPr lang="en-US" dirty="0">
                <a:solidFill>
                  <a:schemeClr val="accent1"/>
                </a:solidFill>
              </a:rPr>
              <a:t>Plan: </a:t>
            </a:r>
            <a:r>
              <a:rPr lang="en-US" sz="2400" dirty="0"/>
              <a:t>Plan how you will solve the problem.</a:t>
            </a:r>
          </a:p>
          <a:p>
            <a:pPr lvl="0"/>
            <a:r>
              <a:rPr lang="en-US" dirty="0">
                <a:solidFill>
                  <a:schemeClr val="accent1"/>
                </a:solidFill>
              </a:rPr>
              <a:t>Solve: </a:t>
            </a:r>
            <a:r>
              <a:rPr lang="en-US" sz="2400" dirty="0"/>
              <a:t>Solve the problem.</a:t>
            </a:r>
          </a:p>
          <a:p>
            <a:pPr lvl="0"/>
            <a:r>
              <a:rPr lang="en-US" dirty="0">
                <a:solidFill>
                  <a:schemeClr val="accent1"/>
                </a:solidFill>
              </a:rPr>
              <a:t>Evaluate: </a:t>
            </a:r>
            <a:r>
              <a:rPr lang="en-US" sz="2400" dirty="0"/>
              <a:t>Check to be sure your answer is reasonable.</a:t>
            </a:r>
            <a:endParaRPr lang="en-US" dirty="0"/>
          </a:p>
        </p:txBody>
      </p:sp>
      <p:graphicFrame>
        <p:nvGraphicFramePr>
          <p:cNvPr id="11" name="Table 10">
            <a:extLst>
              <a:ext uri="{FF2B5EF4-FFF2-40B4-BE49-F238E27FC236}">
                <a16:creationId xmlns:a16="http://schemas.microsoft.com/office/drawing/2014/main" id="{349D1DF7-ACF6-4CAB-B3B5-6DD68E490FF3}"/>
              </a:ext>
            </a:extLst>
          </p:cNvPr>
          <p:cNvGraphicFramePr>
            <a:graphicFrameLocks noGrp="1"/>
          </p:cNvGraphicFramePr>
          <p:nvPr>
            <p:extLst>
              <p:ext uri="{D42A27DB-BD31-4B8C-83A1-F6EECF244321}">
                <p14:modId xmlns:p14="http://schemas.microsoft.com/office/powerpoint/2010/main" val="651656249"/>
              </p:ext>
            </p:extLst>
          </p:nvPr>
        </p:nvGraphicFramePr>
        <p:xfrm>
          <a:off x="7709647" y="1223010"/>
          <a:ext cx="3626122" cy="4411980"/>
        </p:xfrm>
        <a:graphic>
          <a:graphicData uri="http://schemas.openxmlformats.org/drawingml/2006/table">
            <a:tbl>
              <a:tblPr firstRow="1"/>
              <a:tblGrid>
                <a:gridCol w="1813061">
                  <a:extLst>
                    <a:ext uri="{9D8B030D-6E8A-4147-A177-3AD203B41FA5}">
                      <a16:colId xmlns:a16="http://schemas.microsoft.com/office/drawing/2014/main" val="893319439"/>
                    </a:ext>
                  </a:extLst>
                </a:gridCol>
                <a:gridCol w="1813061">
                  <a:extLst>
                    <a:ext uri="{9D8B030D-6E8A-4147-A177-3AD203B41FA5}">
                      <a16:colId xmlns:a16="http://schemas.microsoft.com/office/drawing/2014/main" val="288317316"/>
                    </a:ext>
                  </a:extLst>
                </a:gridCol>
              </a:tblGrid>
              <a:tr h="2205990">
                <a:tc>
                  <a:txBody>
                    <a:bodyPr/>
                    <a:lstStyle/>
                    <a:p>
                      <a:pPr fontAlgn="t"/>
                      <a:r>
                        <a:rPr lang="en-US" sz="1300" dirty="0">
                          <a:solidFill>
                            <a:sysClr val="windowText" lastClr="000000"/>
                          </a:solidFill>
                          <a:effectLst/>
                        </a:rPr>
                        <a:t> Understand</a:t>
                      </a:r>
                    </a:p>
                  </a:txBody>
                  <a:tcPr marL="89370" marR="89370" marT="89370" marB="893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fontAlgn="t"/>
                      <a:r>
                        <a:rPr lang="en-US" sz="1300" dirty="0">
                          <a:solidFill>
                            <a:sysClr val="windowText" lastClr="000000"/>
                          </a:solidFill>
                          <a:effectLst/>
                        </a:rPr>
                        <a:t> Plan</a:t>
                      </a:r>
                    </a:p>
                  </a:txBody>
                  <a:tcPr marL="89370" marR="89370" marT="89370" marB="893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611031"/>
                  </a:ext>
                </a:extLst>
              </a:tr>
              <a:tr h="2205990">
                <a:tc>
                  <a:txBody>
                    <a:bodyPr/>
                    <a:lstStyle/>
                    <a:p>
                      <a:pPr fontAlgn="t"/>
                      <a:r>
                        <a:rPr lang="en-US" sz="1300" dirty="0">
                          <a:solidFill>
                            <a:sysClr val="windowText" lastClr="000000"/>
                          </a:solidFill>
                          <a:effectLst/>
                        </a:rPr>
                        <a:t> Evaluate</a:t>
                      </a:r>
                    </a:p>
                  </a:txBody>
                  <a:tcPr marL="89370" marR="89370" marT="89370" marB="893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fontAlgn="t"/>
                      <a:r>
                        <a:rPr lang="en-US" sz="1300" dirty="0">
                          <a:solidFill>
                            <a:sysClr val="windowText" lastClr="000000"/>
                          </a:solidFill>
                          <a:effectLst/>
                        </a:rPr>
                        <a:t> Solve</a:t>
                      </a:r>
                    </a:p>
                  </a:txBody>
                  <a:tcPr marL="89370" marR="89370" marT="89370" marB="8937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0818923"/>
                  </a:ext>
                </a:extLst>
              </a:tr>
            </a:tbl>
          </a:graphicData>
        </a:graphic>
      </p:graphicFrame>
      <p:sp>
        <p:nvSpPr>
          <p:cNvPr id="12" name="Rectangle 1">
            <a:extLst>
              <a:ext uri="{FF2B5EF4-FFF2-40B4-BE49-F238E27FC236}">
                <a16:creationId xmlns:a16="http://schemas.microsoft.com/office/drawing/2014/main" id="{7004BAAD-5B96-4CF3-B07C-5E73DC1DB364}"/>
              </a:ext>
              <a:ext uri="{C183D7F6-B498-43B3-948B-1728B52AA6E4}">
                <adec:decorative xmlns:adec="http://schemas.microsoft.com/office/drawing/2017/decorative" val="1"/>
              </a:ext>
            </a:extLst>
          </p:cNvPr>
          <p:cNvSpPr>
            <a:spLocks noChangeArrowheads="1"/>
          </p:cNvSpPr>
          <p:nvPr/>
        </p:nvSpPr>
        <p:spPr bwMode="auto">
          <a:xfrm>
            <a:off x="487045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cxnSp>
        <p:nvCxnSpPr>
          <p:cNvPr id="14" name="Straight Arrow Connector 13" descr="Arrow pointing from &quot;understand&quot; to &quot;plan&quot;">
            <a:extLst>
              <a:ext uri="{FF2B5EF4-FFF2-40B4-BE49-F238E27FC236}">
                <a16:creationId xmlns:a16="http://schemas.microsoft.com/office/drawing/2014/main" id="{DDB82ECA-2DCD-4942-A843-52791DC860F3}"/>
              </a:ext>
            </a:extLst>
          </p:cNvPr>
          <p:cNvCxnSpPr>
            <a:cxnSpLocks/>
          </p:cNvCxnSpPr>
          <p:nvPr/>
        </p:nvCxnSpPr>
        <p:spPr>
          <a:xfrm>
            <a:off x="9180954" y="2633830"/>
            <a:ext cx="7429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Arrow from &quot;plan&quot; to &quot;solve&quot;">
            <a:extLst>
              <a:ext uri="{FF2B5EF4-FFF2-40B4-BE49-F238E27FC236}">
                <a16:creationId xmlns:a16="http://schemas.microsoft.com/office/drawing/2014/main" id="{1F3461CC-EDEB-4E8A-8B88-89B525B453AB}"/>
              </a:ext>
            </a:extLst>
          </p:cNvPr>
          <p:cNvCxnSpPr>
            <a:cxnSpLocks/>
          </p:cNvCxnSpPr>
          <p:nvPr/>
        </p:nvCxnSpPr>
        <p:spPr>
          <a:xfrm>
            <a:off x="10641106" y="3191435"/>
            <a:ext cx="0" cy="6006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rrow from &quot;solve&quot; to &quot;evaluate&quot;">
            <a:extLst>
              <a:ext uri="{FF2B5EF4-FFF2-40B4-BE49-F238E27FC236}">
                <a16:creationId xmlns:a16="http://schemas.microsoft.com/office/drawing/2014/main" id="{ACAD6BD6-C8C5-4DAB-A254-C4F917ED8C24}"/>
              </a:ext>
            </a:extLst>
          </p:cNvPr>
          <p:cNvCxnSpPr>
            <a:cxnSpLocks/>
          </p:cNvCxnSpPr>
          <p:nvPr/>
        </p:nvCxnSpPr>
        <p:spPr>
          <a:xfrm flipH="1">
            <a:off x="9180954" y="4319195"/>
            <a:ext cx="7429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12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for Word Problem Solving</a:t>
            </a:r>
          </a:p>
        </p:txBody>
      </p:sp>
      <p:sp>
        <p:nvSpPr>
          <p:cNvPr id="3" name="Content Placeholder 2"/>
          <p:cNvSpPr>
            <a:spLocks noGrp="1"/>
          </p:cNvSpPr>
          <p:nvPr>
            <p:ph sz="quarter" idx="14"/>
          </p:nvPr>
        </p:nvSpPr>
        <p:spPr>
          <a:xfrm>
            <a:off x="457200" y="1280160"/>
            <a:ext cx="11274552" cy="4343400"/>
          </a:xfrm>
        </p:spPr>
        <p:txBody>
          <a:bodyPr>
            <a:normAutofit fontScale="92500"/>
          </a:bodyPr>
          <a:lstStyle/>
          <a:p>
            <a:pPr marL="1489075" lvl="0"/>
            <a:r>
              <a:rPr lang="en-US" dirty="0"/>
              <a:t>Read the problem twice.</a:t>
            </a:r>
          </a:p>
          <a:p>
            <a:pPr marL="1489075" lvl="0"/>
            <a:r>
              <a:rPr lang="en-US" dirty="0"/>
              <a:t>Think: Do you understand all the words used in the problem? Can you restate or retell the problem in your own words? Can you think of a picture or diagram that might help you understand the problem?</a:t>
            </a:r>
          </a:p>
          <a:p>
            <a:pPr marL="1489075" lvl="0"/>
            <a:r>
              <a:rPr lang="en-US" u="sng" dirty="0"/>
              <a:t>Underline</a:t>
            </a:r>
            <a:r>
              <a:rPr lang="en-US" dirty="0"/>
              <a:t> the problem.</a:t>
            </a:r>
          </a:p>
          <a:p>
            <a:pPr marL="1489075" lvl="0"/>
            <a:r>
              <a:rPr lang="en-US" dirty="0"/>
              <a:t>Circle the important information. </a:t>
            </a:r>
          </a:p>
          <a:p>
            <a:pPr marL="1489075" lvl="0"/>
            <a:r>
              <a:rPr lang="en-US" dirty="0"/>
              <a:t>Solve the problem using the UPSE Method.</a:t>
            </a:r>
          </a:p>
        </p:txBody>
      </p:sp>
      <p:sp>
        <p:nvSpPr>
          <p:cNvPr id="2" name="Slide Number Placeholder 1"/>
          <p:cNvSpPr>
            <a:spLocks noGrp="1"/>
          </p:cNvSpPr>
          <p:nvPr>
            <p:ph type="sldNum" sz="quarter" idx="12"/>
          </p:nvPr>
        </p:nvSpPr>
        <p:spPr/>
        <p:txBody>
          <a:bodyPr/>
          <a:lstStyle/>
          <a:p>
            <a:fld id="{99A20822-4A49-4D36-86E3-300BA48D3F00}" type="slidenum">
              <a:rPr lang="en-US" smtClean="0"/>
              <a:pPr/>
              <a:t>5</a:t>
            </a:fld>
            <a:endParaRPr lang="en-US" dirty="0"/>
          </a:p>
        </p:txBody>
      </p:sp>
      <p:pic>
        <p:nvPicPr>
          <p:cNvPr id="6" name="Graphic 5" descr="Open book">
            <a:extLst>
              <a:ext uri="{FF2B5EF4-FFF2-40B4-BE49-F238E27FC236}">
                <a16:creationId xmlns:a16="http://schemas.microsoft.com/office/drawing/2014/main" id="{21790FEF-53F3-4B38-A2BE-F70FE2C1F9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4600" y="1111214"/>
            <a:ext cx="844949" cy="844949"/>
          </a:xfrm>
          <a:prstGeom prst="rect">
            <a:avLst/>
          </a:prstGeom>
        </p:spPr>
      </p:pic>
      <p:pic>
        <p:nvPicPr>
          <p:cNvPr id="8" name="Graphic 7" descr="Thought bubble">
            <a:extLst>
              <a:ext uri="{FF2B5EF4-FFF2-40B4-BE49-F238E27FC236}">
                <a16:creationId xmlns:a16="http://schemas.microsoft.com/office/drawing/2014/main" id="{2B7DA5EE-C11C-44A2-9999-C462C311CD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9875" y="2173768"/>
            <a:ext cx="914400" cy="914400"/>
          </a:xfrm>
          <a:prstGeom prst="rect">
            <a:avLst/>
          </a:prstGeom>
        </p:spPr>
      </p:pic>
      <p:sp>
        <p:nvSpPr>
          <p:cNvPr id="9" name="Oval 8">
            <a:extLst>
              <a:ext uri="{FF2B5EF4-FFF2-40B4-BE49-F238E27FC236}">
                <a16:creationId xmlns:a16="http://schemas.microsoft.com/office/drawing/2014/main" id="{737F2B57-6711-4ADC-B94D-9443B8EB3767}"/>
              </a:ext>
              <a:ext uri="{C183D7F6-B498-43B3-948B-1728B52AA6E4}">
                <adec:decorative xmlns:adec="http://schemas.microsoft.com/office/drawing/2017/decorative" val="1"/>
              </a:ext>
            </a:extLst>
          </p:cNvPr>
          <p:cNvSpPr/>
          <p:nvPr/>
        </p:nvSpPr>
        <p:spPr>
          <a:xfrm>
            <a:off x="1814275" y="4232366"/>
            <a:ext cx="981176" cy="52251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n>
                <a:solidFill>
                  <a:schemeClr val="tx1"/>
                </a:solidFill>
              </a:ln>
              <a:solidFill>
                <a:schemeClr val="tx1"/>
              </a:solidFill>
            </a:endParaRPr>
          </a:p>
        </p:txBody>
      </p:sp>
      <p:pic>
        <p:nvPicPr>
          <p:cNvPr id="11" name="Graphic 10" descr="Brainstorm">
            <a:extLst>
              <a:ext uri="{FF2B5EF4-FFF2-40B4-BE49-F238E27FC236}">
                <a16:creationId xmlns:a16="http://schemas.microsoft.com/office/drawing/2014/main" id="{20EF9E50-BD03-4D3F-B48F-50C2D18535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4600" y="4790803"/>
            <a:ext cx="787037" cy="787037"/>
          </a:xfrm>
          <a:prstGeom prst="rect">
            <a:avLst/>
          </a:prstGeom>
        </p:spPr>
      </p:pic>
    </p:spTree>
    <p:extLst>
      <p:ext uri="{BB962C8B-B14F-4D97-AF65-F5344CB8AC3E}">
        <p14:creationId xmlns:p14="http://schemas.microsoft.com/office/powerpoint/2010/main" val="410320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8ED7-84BA-4358-AD81-E1EE33F770E1}"/>
              </a:ext>
            </a:extLst>
          </p:cNvPr>
          <p:cNvSpPr>
            <a:spLocks noGrp="1"/>
          </p:cNvSpPr>
          <p:nvPr>
            <p:ph type="title"/>
          </p:nvPr>
        </p:nvSpPr>
        <p:spPr>
          <a:xfrm>
            <a:off x="457200" y="0"/>
            <a:ext cx="11276076" cy="1280160"/>
          </a:xfrm>
        </p:spPr>
        <p:txBody>
          <a:bodyPr anchor="ctr">
            <a:normAutofit/>
          </a:bodyPr>
          <a:lstStyle/>
          <a:p>
            <a:r>
              <a:rPr lang="en-US" dirty="0"/>
              <a:t>Let’s See the UPSE Method in Action</a:t>
            </a:r>
          </a:p>
        </p:txBody>
      </p:sp>
      <p:pic>
        <p:nvPicPr>
          <p:cNvPr id="3" name="Online Media 2" title="Video Tutorial: Using the Understand-Plan-Solve-Evaluate (UPSE) Method">
            <a:hlinkClick r:id="" action="ppaction://media"/>
            <a:extLst>
              <a:ext uri="{FF2B5EF4-FFF2-40B4-BE49-F238E27FC236}">
                <a16:creationId xmlns:a16="http://schemas.microsoft.com/office/drawing/2014/main" id="{8019ED5D-CB52-4493-A4C6-AF8128900241}"/>
              </a:ext>
            </a:extLst>
          </p:cNvPr>
          <p:cNvPicPr>
            <a:picLocks noRot="1" noChangeAspect="1"/>
          </p:cNvPicPr>
          <p:nvPr>
            <a:videoFile r:link="rId1"/>
          </p:nvPr>
        </p:nvPicPr>
        <p:blipFill>
          <a:blip r:embed="rId3"/>
          <a:stretch>
            <a:fillRect/>
          </a:stretch>
        </p:blipFill>
        <p:spPr>
          <a:xfrm>
            <a:off x="1739685" y="978573"/>
            <a:ext cx="8712630" cy="4900854"/>
          </a:xfrm>
          <a:prstGeom prst="rect">
            <a:avLst/>
          </a:prstGeom>
          <a:noFill/>
        </p:spPr>
      </p:pic>
      <p:sp>
        <p:nvSpPr>
          <p:cNvPr id="7" name="Slide Number Placeholder 6">
            <a:extLst>
              <a:ext uri="{FF2B5EF4-FFF2-40B4-BE49-F238E27FC236}">
                <a16:creationId xmlns:a16="http://schemas.microsoft.com/office/drawing/2014/main" id="{9A1B5FE4-E8C3-404C-BDA7-3CD19C3E1E10}"/>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6</a:t>
            </a:fld>
            <a:endParaRPr lang="en-US"/>
          </a:p>
        </p:txBody>
      </p:sp>
    </p:spTree>
    <p:extLst>
      <p:ext uri="{BB962C8B-B14F-4D97-AF65-F5344CB8AC3E}">
        <p14:creationId xmlns:p14="http://schemas.microsoft.com/office/powerpoint/2010/main" val="130832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028755E0284145B13E9A9166F0F66E" ma:contentTypeVersion="" ma:contentTypeDescription="Create a new document." ma:contentTypeScope="" ma:versionID="807ed8290ee92d749f9093effd9462bf">
  <xsd:schema xmlns:xsd="http://www.w3.org/2001/XMLSchema" xmlns:xs="http://www.w3.org/2001/XMLSchema" xmlns:p="http://schemas.microsoft.com/office/2006/metadata/properties" xmlns:ns2="2d0364a6-2c64-4d47-8b5f-48b2fae45c57" xmlns:ns3="85e824cd-8ae5-4edb-ab7e-1d5582d42826" targetNamespace="http://schemas.microsoft.com/office/2006/metadata/properties" ma:root="true" ma:fieldsID="8e08eec83c21ea44ed6dc7c1d7910bba" ns2:_="" ns3:_="">
    <xsd:import namespace="2d0364a6-2c64-4d47-8b5f-48b2fae45c57"/>
    <xsd:import namespace="85e824cd-8ae5-4edb-ab7e-1d5582d428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364a6-2c64-4d47-8b5f-48b2fae45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824cd-8ae5-4edb-ab7e-1d5582d4282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http://purl.org/dc/dcmitype/"/>
    <ds:schemaRef ds:uri="http://schemas.microsoft.com/office/infopath/2007/PartnerControls"/>
    <ds:schemaRef ds:uri="http://purl.org/dc/elements/1.1/"/>
    <ds:schemaRef ds:uri="http://schemas.microsoft.com/office/2006/documentManagement/types"/>
    <ds:schemaRef ds:uri="2d0364a6-2c64-4d47-8b5f-48b2fae45c57"/>
    <ds:schemaRef ds:uri="85e824cd-8ae5-4edb-ab7e-1d5582d42826"/>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DF43EB2-8170-4000-9EE5-A95D5EBB2A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0364a6-2c64-4d47-8b5f-48b2fae45c57"/>
    <ds:schemaRef ds:uri="85e824cd-8ae5-4edb-ab7e-1d5582d428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321</Words>
  <Application>Microsoft Office PowerPoint</Application>
  <PresentationFormat>Widescreen</PresentationFormat>
  <Paragraphs>42</Paragraphs>
  <Slides>6</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Calibri</vt:lpstr>
      <vt:lpstr>Wingdings</vt:lpstr>
      <vt:lpstr>2018 NCII PPT</vt:lpstr>
      <vt:lpstr>Word Problem Solving in Mathematics for Students With Disabilities</vt:lpstr>
      <vt:lpstr>Outline</vt:lpstr>
      <vt:lpstr>Have parents indicated that their children did not understand word problem-solving homework?</vt:lpstr>
      <vt:lpstr>UPSE Method</vt:lpstr>
      <vt:lpstr>Steps for Word Problem Solving</vt:lpstr>
      <vt:lpstr>Let’s See the UPSE Method in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Problem Solving in Mathematics for Students With Disabilities</dc:title>
  <dc:creator>Laible, Elizabeth</dc:creator>
  <cp:lastModifiedBy>Laible, Elizabeth</cp:lastModifiedBy>
  <cp:revision>1</cp:revision>
  <dcterms:created xsi:type="dcterms:W3CDTF">2020-11-11T00:25:35Z</dcterms:created>
  <dcterms:modified xsi:type="dcterms:W3CDTF">2020-11-11T00:29:13Z</dcterms:modified>
</cp:coreProperties>
</file>