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 ContentType="application/vnd.ms-exce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28" r:id="rId5"/>
    <p:sldMasterId id="2147483746" r:id="rId6"/>
    <p:sldMasterId id="2147483785" r:id="rId7"/>
  </p:sldMasterIdLst>
  <p:notesMasterIdLst>
    <p:notesMasterId r:id="rId131"/>
  </p:notesMasterIdLst>
  <p:sldIdLst>
    <p:sldId id="1598" r:id="rId8"/>
    <p:sldId id="288" r:id="rId9"/>
    <p:sldId id="409" r:id="rId10"/>
    <p:sldId id="1642" r:id="rId11"/>
    <p:sldId id="459" r:id="rId12"/>
    <p:sldId id="461" r:id="rId13"/>
    <p:sldId id="436" r:id="rId14"/>
    <p:sldId id="1654" r:id="rId15"/>
    <p:sldId id="1629" r:id="rId16"/>
    <p:sldId id="426" r:id="rId17"/>
    <p:sldId id="412" r:id="rId18"/>
    <p:sldId id="506" r:id="rId19"/>
    <p:sldId id="508" r:id="rId20"/>
    <p:sldId id="1636" r:id="rId21"/>
    <p:sldId id="502" r:id="rId22"/>
    <p:sldId id="1631" r:id="rId23"/>
    <p:sldId id="810" r:id="rId24"/>
    <p:sldId id="1632" r:id="rId25"/>
    <p:sldId id="532" r:id="rId26"/>
    <p:sldId id="1712" r:id="rId27"/>
    <p:sldId id="1713" r:id="rId28"/>
    <p:sldId id="770" r:id="rId29"/>
    <p:sldId id="1633" r:id="rId30"/>
    <p:sldId id="1634" r:id="rId31"/>
    <p:sldId id="1637" r:id="rId32"/>
    <p:sldId id="479" r:id="rId33"/>
    <p:sldId id="1568" r:id="rId34"/>
    <p:sldId id="497" r:id="rId35"/>
    <p:sldId id="1569" r:id="rId36"/>
    <p:sldId id="775" r:id="rId37"/>
    <p:sldId id="512" r:id="rId38"/>
    <p:sldId id="1638" r:id="rId39"/>
    <p:sldId id="1570" r:id="rId40"/>
    <p:sldId id="1639" r:id="rId41"/>
    <p:sldId id="528" r:id="rId42"/>
    <p:sldId id="1703" r:id="rId43"/>
    <p:sldId id="776" r:id="rId44"/>
    <p:sldId id="530" r:id="rId45"/>
    <p:sldId id="1640" r:id="rId46"/>
    <p:sldId id="533" r:id="rId47"/>
    <p:sldId id="1685" r:id="rId48"/>
    <p:sldId id="779" r:id="rId49"/>
    <p:sldId id="1709" r:id="rId50"/>
    <p:sldId id="1641" r:id="rId51"/>
    <p:sldId id="581" r:id="rId52"/>
    <p:sldId id="536" r:id="rId53"/>
    <p:sldId id="1708" r:id="rId54"/>
    <p:sldId id="1686" r:id="rId55"/>
    <p:sldId id="544" r:id="rId56"/>
    <p:sldId id="1615" r:id="rId57"/>
    <p:sldId id="541" r:id="rId58"/>
    <p:sldId id="540" r:id="rId59"/>
    <p:sldId id="521" r:id="rId60"/>
    <p:sldId id="467" r:id="rId61"/>
    <p:sldId id="1688" r:id="rId62"/>
    <p:sldId id="619" r:id="rId63"/>
    <p:sldId id="548" r:id="rId64"/>
    <p:sldId id="602" r:id="rId65"/>
    <p:sldId id="1618" r:id="rId66"/>
    <p:sldId id="1619" r:id="rId67"/>
    <p:sldId id="1711" r:id="rId68"/>
    <p:sldId id="577" r:id="rId69"/>
    <p:sldId id="1648" r:id="rId70"/>
    <p:sldId id="603" r:id="rId71"/>
    <p:sldId id="559" r:id="rId72"/>
    <p:sldId id="1628" r:id="rId73"/>
    <p:sldId id="1547" r:id="rId74"/>
    <p:sldId id="1630" r:id="rId75"/>
    <p:sldId id="796" r:id="rId76"/>
    <p:sldId id="1649" r:id="rId77"/>
    <p:sldId id="620" r:id="rId78"/>
    <p:sldId id="1687" r:id="rId79"/>
    <p:sldId id="596" r:id="rId80"/>
    <p:sldId id="801" r:id="rId81"/>
    <p:sldId id="1621" r:id="rId82"/>
    <p:sldId id="549" r:id="rId83"/>
    <p:sldId id="480" r:id="rId84"/>
    <p:sldId id="551" r:id="rId85"/>
    <p:sldId id="552" r:id="rId86"/>
    <p:sldId id="1680" r:id="rId87"/>
    <p:sldId id="554" r:id="rId88"/>
    <p:sldId id="1681" r:id="rId89"/>
    <p:sldId id="1300" r:id="rId90"/>
    <p:sldId id="557" r:id="rId91"/>
    <p:sldId id="558" r:id="rId92"/>
    <p:sldId id="1710" r:id="rId93"/>
    <p:sldId id="562" r:id="rId94"/>
    <p:sldId id="1301" r:id="rId95"/>
    <p:sldId id="565" r:id="rId96"/>
    <p:sldId id="566" r:id="rId97"/>
    <p:sldId id="1682" r:id="rId98"/>
    <p:sldId id="568" r:id="rId99"/>
    <p:sldId id="418" r:id="rId100"/>
    <p:sldId id="1625" r:id="rId101"/>
    <p:sldId id="420" r:id="rId102"/>
    <p:sldId id="817" r:id="rId103"/>
    <p:sldId id="501" r:id="rId104"/>
    <p:sldId id="1683" r:id="rId105"/>
    <p:sldId id="1302" r:id="rId106"/>
    <p:sldId id="1626" r:id="rId107"/>
    <p:sldId id="821" r:id="rId108"/>
    <p:sldId id="1684" r:id="rId109"/>
    <p:sldId id="1303" r:id="rId110"/>
    <p:sldId id="616" r:id="rId111"/>
    <p:sldId id="356" r:id="rId112"/>
    <p:sldId id="1689" r:id="rId113"/>
    <p:sldId id="1692" r:id="rId114"/>
    <p:sldId id="1697" r:id="rId115"/>
    <p:sldId id="1698" r:id="rId116"/>
    <p:sldId id="1695" r:id="rId117"/>
    <p:sldId id="1691" r:id="rId118"/>
    <p:sldId id="1694" r:id="rId119"/>
    <p:sldId id="1696" r:id="rId120"/>
    <p:sldId id="1690" r:id="rId121"/>
    <p:sldId id="1645" r:id="rId122"/>
    <p:sldId id="604" r:id="rId123"/>
    <p:sldId id="1306" r:id="rId124"/>
    <p:sldId id="824" r:id="rId125"/>
    <p:sldId id="1627" r:id="rId126"/>
    <p:sldId id="369" r:id="rId127"/>
    <p:sldId id="350" r:id="rId128"/>
    <p:sldId id="470" r:id="rId129"/>
    <p:sldId id="505" r:id="rId130"/>
  </p:sldIdLst>
  <p:sldSz cx="12192000" cy="6858000"/>
  <p:notesSz cx="6858000" cy="2924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288" userDrawn="1">
          <p15:clr>
            <a:srgbClr val="A4A3A4"/>
          </p15:clr>
        </p15:guide>
        <p15:guide id="3" pos="648" userDrawn="1">
          <p15:clr>
            <a:srgbClr val="A4A3A4"/>
          </p15:clr>
        </p15:guide>
        <p15:guide id="4" orient="horz" pos="1392" userDrawn="1">
          <p15:clr>
            <a:srgbClr val="A4A3A4"/>
          </p15:clr>
        </p15:guide>
        <p15:guide id="5" pos="54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eterson, Amy" initials="PA [2]" lastIdx="36" clrIdx="6">
    <p:extLst>
      <p:ext uri="{19B8F6BF-5375-455C-9EA6-DF929625EA0E}">
        <p15:presenceInfo xmlns:p15="http://schemas.microsoft.com/office/powerpoint/2012/main" userId="S::ampeterson@air.org::8c14dd6b-6031-4383-8241-8af97fa7035b" providerId="AD"/>
      </p:ext>
    </p:extLst>
  </p:cmAuthor>
  <p:cmAuthor id="1" name="Walker, Melodee" initials="WM" lastIdx="65" clrIdx="0"/>
  <p:cmAuthor id="8" name="Zumeta Edmonds, Rebecca" initials="ZR" lastIdx="10" clrIdx="7">
    <p:extLst>
      <p:ext uri="{19B8F6BF-5375-455C-9EA6-DF929625EA0E}">
        <p15:presenceInfo xmlns:p15="http://schemas.microsoft.com/office/powerpoint/2012/main" userId="S::rzumetaedmonds@air.org::b2e63e99-418a-4446-86de-a1daf7a89e4a" providerId="AD"/>
      </p:ext>
    </p:extLst>
  </p:cmAuthor>
  <p:cmAuthor id="2" name="Bailey, Tessie" initials="BT" lastIdx="78" clrIdx="1"/>
  <p:cmAuthor id="9" name="Jackson, Stephanie" initials="JS" lastIdx="6" clrIdx="8">
    <p:extLst>
      <p:ext uri="{19B8F6BF-5375-455C-9EA6-DF929625EA0E}">
        <p15:presenceInfo xmlns:p15="http://schemas.microsoft.com/office/powerpoint/2012/main" userId="S::sjackson@air.org::41507284-d238-4789-82df-dc9a05d8958c" providerId="AD"/>
      </p:ext>
    </p:extLst>
  </p:cmAuthor>
  <p:cmAuthor id="3" name="Paula" initials="P" lastIdx="28" clrIdx="2"/>
  <p:cmAuthor id="4" name="Rugamas, Carolyn" initials="RC" lastIdx="7" clrIdx="3">
    <p:extLst>
      <p:ext uri="{19B8F6BF-5375-455C-9EA6-DF929625EA0E}">
        <p15:presenceInfo xmlns:p15="http://schemas.microsoft.com/office/powerpoint/2012/main" userId="S-1-5-21-1472932569-214068005-926709054-42924" providerId="AD"/>
      </p:ext>
    </p:extLst>
  </p:cmAuthor>
  <p:cmAuthor id="5" name="Meagan Walsh" initials="MW" lastIdx="12" clrIdx="4">
    <p:extLst>
      <p:ext uri="{19B8F6BF-5375-455C-9EA6-DF929625EA0E}">
        <p15:presenceInfo xmlns:p15="http://schemas.microsoft.com/office/powerpoint/2012/main" userId="14accd16d31d3714" providerId="Windows Live"/>
      </p:ext>
    </p:extLst>
  </p:cmAuthor>
  <p:cmAuthor id="6" name="Peterson, Amy" initials="PA" lastIdx="41" clrIdx="5">
    <p:extLst>
      <p:ext uri="{19B8F6BF-5375-455C-9EA6-DF929625EA0E}">
        <p15:presenceInfo xmlns:p15="http://schemas.microsoft.com/office/powerpoint/2012/main" userId="S-1-5-21-1472932569-214068005-926709054-423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935"/>
    <a:srgbClr val="6C9467"/>
    <a:srgbClr val="447938"/>
    <a:srgbClr val="929292"/>
    <a:srgbClr val="F9EDEA"/>
    <a:srgbClr val="447939"/>
    <a:srgbClr val="FFFFFF"/>
    <a:srgbClr val="27436B"/>
    <a:srgbClr val="6986A3"/>
    <a:srgbClr val="CCD6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627" autoAdjust="0"/>
  </p:normalViewPr>
  <p:slideViewPr>
    <p:cSldViewPr snapToGrid="0">
      <p:cViewPr varScale="1">
        <p:scale>
          <a:sx n="76" d="100"/>
          <a:sy n="76" d="100"/>
        </p:scale>
        <p:origin x="1260" y="78"/>
      </p:cViewPr>
      <p:guideLst>
        <p:guide orient="horz" pos="912"/>
        <p:guide pos="288"/>
        <p:guide pos="648"/>
        <p:guide orient="horz" pos="1392"/>
        <p:guide pos="542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presProps" Target="pres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slide" Target="slides/slide119.xml"/><Relationship Id="rId13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slide" Target="slides/slide12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Second Grade: Passage Reading Fluency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53EF-4312-8D67-10C72A7FF52B}"/>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53EF-4312-8D67-10C72A7FF52B}"/>
            </c:ext>
          </c:extLst>
        </c:ser>
        <c:dLbls>
          <c:showLegendKey val="0"/>
          <c:showVal val="0"/>
          <c:showCatName val="0"/>
          <c:showSerName val="0"/>
          <c:showPercent val="0"/>
          <c:showBubbleSize val="0"/>
        </c:dLbls>
        <c:smooth val="0"/>
        <c:axId val="840221896"/>
        <c:axId val="840232088"/>
      </c:lineChart>
      <c:catAx>
        <c:axId val="84022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2088"/>
        <c:crosses val="autoZero"/>
        <c:auto val="1"/>
        <c:lblAlgn val="ctr"/>
        <c:lblOffset val="100"/>
        <c:noMultiLvlLbl val="0"/>
      </c:catAx>
      <c:valAx>
        <c:axId val="84023208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21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Second Grade: Passage Reading Fluency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BBDA-4B55-A73D-910FD3796654}"/>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BBDA-4B55-A73D-910FD3796654}"/>
            </c:ext>
          </c:extLst>
        </c:ser>
        <c:dLbls>
          <c:showLegendKey val="0"/>
          <c:showVal val="0"/>
          <c:showCatName val="0"/>
          <c:showSerName val="0"/>
          <c:showPercent val="0"/>
          <c:showBubbleSize val="0"/>
        </c:dLbls>
        <c:smooth val="0"/>
        <c:axId val="840232872"/>
        <c:axId val="840233264"/>
      </c:lineChart>
      <c:catAx>
        <c:axId val="840232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3264"/>
        <c:crosses val="autoZero"/>
        <c:auto val="1"/>
        <c:lblAlgn val="ctr"/>
        <c:lblOffset val="100"/>
        <c:noMultiLvlLbl val="0"/>
      </c:catAx>
      <c:valAx>
        <c:axId val="84023326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2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Second Grade: Passage Reading Fluency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CC84-45A2-919A-3525D51B5828}"/>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CC84-45A2-919A-3525D51B5828}"/>
            </c:ext>
          </c:extLst>
        </c:ser>
        <c:dLbls>
          <c:showLegendKey val="0"/>
          <c:showVal val="0"/>
          <c:showCatName val="0"/>
          <c:showSerName val="0"/>
          <c:showPercent val="0"/>
          <c:showBubbleSize val="0"/>
        </c:dLbls>
        <c:smooth val="0"/>
        <c:axId val="840234440"/>
        <c:axId val="840234832"/>
      </c:lineChart>
      <c:catAx>
        <c:axId val="840234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4832"/>
        <c:crosses val="autoZero"/>
        <c:auto val="1"/>
        <c:lblAlgn val="ctr"/>
        <c:lblOffset val="100"/>
        <c:noMultiLvlLbl val="0"/>
      </c:catAx>
      <c:valAx>
        <c:axId val="8402348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4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Second Grade: Passage Reading Fluency</a:t>
            </a:r>
          </a:p>
        </c:rich>
      </c:tx>
      <c:layout>
        <c:manualLayout>
          <c:xMode val="edge"/>
          <c:yMode val="edge"/>
          <c:x val="0.1619406986240734"/>
          <c:y val="1.7543859649122806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5182-49C1-B920-21864D07F11F}"/>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5182-49C1-B920-21864D07F11F}"/>
            </c:ext>
          </c:extLst>
        </c:ser>
        <c:dLbls>
          <c:showLegendKey val="0"/>
          <c:showVal val="0"/>
          <c:showCatName val="0"/>
          <c:showSerName val="0"/>
          <c:showPercent val="0"/>
          <c:showBubbleSize val="0"/>
        </c:dLbls>
        <c:smooth val="0"/>
        <c:axId val="840235224"/>
        <c:axId val="840236008"/>
      </c:lineChart>
      <c:catAx>
        <c:axId val="84023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0236008"/>
        <c:crosses val="autoZero"/>
        <c:auto val="1"/>
        <c:lblAlgn val="ctr"/>
        <c:lblOffset val="100"/>
        <c:noMultiLvlLbl val="0"/>
      </c:catAx>
      <c:valAx>
        <c:axId val="8402360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023522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5B31A-E859-4D31-833A-D3F64ED76855}" type="doc">
      <dgm:prSet loTypeId="urn:microsoft.com/office/officeart/2005/8/layout/cycle5" loCatId="cycle" qsTypeId="urn:microsoft.com/office/officeart/2005/8/quickstyle/simple5" qsCatId="simple" csTypeId="urn:microsoft.com/office/officeart/2005/8/colors/accent1_2" csCatId="accent1" phldr="1"/>
      <dgm:spPr/>
      <dgm:t>
        <a:bodyPr/>
        <a:lstStyle/>
        <a:p>
          <a:endParaRPr lang="en-US"/>
        </a:p>
      </dgm:t>
    </dgm:pt>
    <dgm:pt modelId="{C2B4FD3F-26CB-4D92-BB2E-BD9E7306B142}">
      <dgm:prSet phldrT="[Text]"/>
      <dgm:spPr/>
      <dgm:t>
        <a:bodyPr/>
        <a:lstStyle/>
        <a:p>
          <a:r>
            <a:rPr lang="en-US"/>
            <a:t>Skill deficit</a:t>
          </a:r>
        </a:p>
      </dgm:t>
      <dgm:extLst>
        <a:ext uri="{E40237B7-FDA0-4F09-8148-C483321AD2D9}">
          <dgm14:cNvPr xmlns:dgm14="http://schemas.microsoft.com/office/drawing/2010/diagram" id="0" name="" descr="circle graphic that shows 3 areas in a process with arrows between the box include skill deficit, avoidance behavior, and removal from task "/>
        </a:ext>
      </dgm:extLst>
    </dgm:pt>
    <dgm:pt modelId="{BCD83DD4-7922-477E-AD7B-23789DEA08A1}" type="parTrans" cxnId="{1D44A792-E52B-41ED-BFB5-3486AEE2CE80}">
      <dgm:prSet/>
      <dgm:spPr/>
      <dgm:t>
        <a:bodyPr/>
        <a:lstStyle/>
        <a:p>
          <a:endParaRPr lang="en-US"/>
        </a:p>
      </dgm:t>
    </dgm:pt>
    <dgm:pt modelId="{C226461B-9BD6-499A-A3F0-570433AAE7AD}" type="sibTrans" cxnId="{1D44A792-E52B-41ED-BFB5-3486AEE2CE80}">
      <dgm:prSet/>
      <dgm:spPr/>
      <dgm:t>
        <a:bodyPr/>
        <a:lstStyle/>
        <a:p>
          <a:endParaRPr lang="en-US"/>
        </a:p>
      </dgm:t>
    </dgm:pt>
    <dgm:pt modelId="{0D59C29F-5A12-4C08-A74B-6369C32B62FD}">
      <dgm:prSet phldrT="[Text]"/>
      <dgm:spPr/>
      <dgm:t>
        <a:bodyPr/>
        <a:lstStyle/>
        <a:p>
          <a:r>
            <a:rPr lang="en-US"/>
            <a:t>Avoidance behavior</a:t>
          </a:r>
        </a:p>
      </dgm:t>
    </dgm:pt>
    <dgm:pt modelId="{0CB043F7-8E14-47AB-8D4E-4B1E35426689}" type="parTrans" cxnId="{27BBFED1-4159-48F9-8095-D6C0570ED82B}">
      <dgm:prSet/>
      <dgm:spPr/>
      <dgm:t>
        <a:bodyPr/>
        <a:lstStyle/>
        <a:p>
          <a:endParaRPr lang="en-US"/>
        </a:p>
      </dgm:t>
    </dgm:pt>
    <dgm:pt modelId="{D89EABB1-BA14-4CA2-A973-E3E1392C5BD6}" type="sibTrans" cxnId="{27BBFED1-4159-48F9-8095-D6C0570ED82B}">
      <dgm:prSet/>
      <dgm:spPr/>
      <dgm:t>
        <a:bodyPr/>
        <a:lstStyle/>
        <a:p>
          <a:endParaRPr lang="en-US"/>
        </a:p>
      </dgm:t>
    </dgm:pt>
    <dgm:pt modelId="{5BC44058-68AA-44FF-808F-D752933ED91F}">
      <dgm:prSet phldrT="[Text]"/>
      <dgm:spPr/>
      <dgm:t>
        <a:bodyPr/>
        <a:lstStyle/>
        <a:p>
          <a:r>
            <a:rPr lang="en-US"/>
            <a:t>Removal from task </a:t>
          </a:r>
        </a:p>
      </dgm:t>
    </dgm:pt>
    <dgm:pt modelId="{1D1A6125-0DF9-40D7-8839-E84128656796}" type="parTrans" cxnId="{1772F87E-6B2D-480F-AB94-CCD668CDC026}">
      <dgm:prSet/>
      <dgm:spPr/>
      <dgm:t>
        <a:bodyPr/>
        <a:lstStyle/>
        <a:p>
          <a:endParaRPr lang="en-US"/>
        </a:p>
      </dgm:t>
    </dgm:pt>
    <dgm:pt modelId="{87910E7D-CAA5-4DD5-95BD-24A790FC81B8}" type="sibTrans" cxnId="{1772F87E-6B2D-480F-AB94-CCD668CDC026}">
      <dgm:prSet/>
      <dgm:spPr/>
      <dgm:t>
        <a:bodyPr/>
        <a:lstStyle/>
        <a:p>
          <a:endParaRPr lang="en-US"/>
        </a:p>
      </dgm:t>
    </dgm:pt>
    <dgm:pt modelId="{FE73BC69-0BE5-4AC7-93F5-555AF014B5D7}" type="pres">
      <dgm:prSet presAssocID="{9A75B31A-E859-4D31-833A-D3F64ED76855}" presName="cycle" presStyleCnt="0">
        <dgm:presLayoutVars>
          <dgm:dir/>
          <dgm:resizeHandles val="exact"/>
        </dgm:presLayoutVars>
      </dgm:prSet>
      <dgm:spPr/>
    </dgm:pt>
    <dgm:pt modelId="{B95BD2D4-2D18-4F4D-BDA8-B7FC6310726D}" type="pres">
      <dgm:prSet presAssocID="{C2B4FD3F-26CB-4D92-BB2E-BD9E7306B142}" presName="node" presStyleLbl="node1" presStyleIdx="0" presStyleCnt="3">
        <dgm:presLayoutVars>
          <dgm:bulletEnabled val="1"/>
        </dgm:presLayoutVars>
      </dgm:prSet>
      <dgm:spPr/>
    </dgm:pt>
    <dgm:pt modelId="{27144895-24A7-47E7-B89C-20D34B4E7960}" type="pres">
      <dgm:prSet presAssocID="{C2B4FD3F-26CB-4D92-BB2E-BD9E7306B142}" presName="spNode" presStyleCnt="0"/>
      <dgm:spPr/>
    </dgm:pt>
    <dgm:pt modelId="{AB53C654-5827-43DC-B390-9ECEBA933AC9}" type="pres">
      <dgm:prSet presAssocID="{C226461B-9BD6-499A-A3F0-570433AAE7AD}" presName="sibTrans" presStyleLbl="sibTrans1D1" presStyleIdx="0" presStyleCnt="3"/>
      <dgm:spPr/>
    </dgm:pt>
    <dgm:pt modelId="{39FA1854-3DFD-4BE0-BDEE-D4371F7378C6}" type="pres">
      <dgm:prSet presAssocID="{0D59C29F-5A12-4C08-A74B-6369C32B62FD}" presName="node" presStyleLbl="node1" presStyleIdx="1" presStyleCnt="3">
        <dgm:presLayoutVars>
          <dgm:bulletEnabled val="1"/>
        </dgm:presLayoutVars>
      </dgm:prSet>
      <dgm:spPr/>
    </dgm:pt>
    <dgm:pt modelId="{3EF8662C-95F8-41FD-884F-BB864D7085E0}" type="pres">
      <dgm:prSet presAssocID="{0D59C29F-5A12-4C08-A74B-6369C32B62FD}" presName="spNode" presStyleCnt="0"/>
      <dgm:spPr/>
    </dgm:pt>
    <dgm:pt modelId="{BC879C71-577C-4A2D-902D-C800B273B2B4}" type="pres">
      <dgm:prSet presAssocID="{D89EABB1-BA14-4CA2-A973-E3E1392C5BD6}" presName="sibTrans" presStyleLbl="sibTrans1D1" presStyleIdx="1" presStyleCnt="3"/>
      <dgm:spPr/>
    </dgm:pt>
    <dgm:pt modelId="{9CBB170E-5C7F-4364-87AF-86303AB363B5}" type="pres">
      <dgm:prSet presAssocID="{5BC44058-68AA-44FF-808F-D752933ED91F}" presName="node" presStyleLbl="node1" presStyleIdx="2" presStyleCnt="3">
        <dgm:presLayoutVars>
          <dgm:bulletEnabled val="1"/>
        </dgm:presLayoutVars>
      </dgm:prSet>
      <dgm:spPr/>
    </dgm:pt>
    <dgm:pt modelId="{358846E4-67B9-4654-AED3-65F4EF6CC924}" type="pres">
      <dgm:prSet presAssocID="{5BC44058-68AA-44FF-808F-D752933ED91F}" presName="spNode" presStyleCnt="0"/>
      <dgm:spPr/>
    </dgm:pt>
    <dgm:pt modelId="{60A2A061-E084-4568-A2A8-DD3B73097A6D}" type="pres">
      <dgm:prSet presAssocID="{87910E7D-CAA5-4DD5-95BD-24A790FC81B8}" presName="sibTrans" presStyleLbl="sibTrans1D1" presStyleIdx="2" presStyleCnt="3"/>
      <dgm:spPr/>
    </dgm:pt>
  </dgm:ptLst>
  <dgm:cxnLst>
    <dgm:cxn modelId="{2ECACC00-568E-4647-9A58-7F22E7C1E327}" type="presOf" srcId="{0D59C29F-5A12-4C08-A74B-6369C32B62FD}" destId="{39FA1854-3DFD-4BE0-BDEE-D4371F7378C6}" srcOrd="0" destOrd="0" presId="urn:microsoft.com/office/officeart/2005/8/layout/cycle5"/>
    <dgm:cxn modelId="{84A41C11-21DC-4F79-BFC3-96C780C9150E}" type="presOf" srcId="{D89EABB1-BA14-4CA2-A973-E3E1392C5BD6}" destId="{BC879C71-577C-4A2D-902D-C800B273B2B4}" srcOrd="0" destOrd="0" presId="urn:microsoft.com/office/officeart/2005/8/layout/cycle5"/>
    <dgm:cxn modelId="{4EA69C1F-92DD-425F-889F-913F8E529E1E}" type="presOf" srcId="{5BC44058-68AA-44FF-808F-D752933ED91F}" destId="{9CBB170E-5C7F-4364-87AF-86303AB363B5}" srcOrd="0" destOrd="0" presId="urn:microsoft.com/office/officeart/2005/8/layout/cycle5"/>
    <dgm:cxn modelId="{0E43092E-FD36-4C57-A2A9-2EEB8F97318E}" type="presOf" srcId="{C2B4FD3F-26CB-4D92-BB2E-BD9E7306B142}" destId="{B95BD2D4-2D18-4F4D-BDA8-B7FC6310726D}" srcOrd="0" destOrd="0" presId="urn:microsoft.com/office/officeart/2005/8/layout/cycle5"/>
    <dgm:cxn modelId="{54D97769-18C1-4CC2-ADF9-F1CFC2BC87CB}" type="presOf" srcId="{9A75B31A-E859-4D31-833A-D3F64ED76855}" destId="{FE73BC69-0BE5-4AC7-93F5-555AF014B5D7}" srcOrd="0" destOrd="0" presId="urn:microsoft.com/office/officeart/2005/8/layout/cycle5"/>
    <dgm:cxn modelId="{3A237E70-87EA-4E02-952A-86DFB6DA7EEB}" type="presOf" srcId="{C226461B-9BD6-499A-A3F0-570433AAE7AD}" destId="{AB53C654-5827-43DC-B390-9ECEBA933AC9}" srcOrd="0" destOrd="0" presId="urn:microsoft.com/office/officeart/2005/8/layout/cycle5"/>
    <dgm:cxn modelId="{1772F87E-6B2D-480F-AB94-CCD668CDC026}" srcId="{9A75B31A-E859-4D31-833A-D3F64ED76855}" destId="{5BC44058-68AA-44FF-808F-D752933ED91F}" srcOrd="2" destOrd="0" parTransId="{1D1A6125-0DF9-40D7-8839-E84128656796}" sibTransId="{87910E7D-CAA5-4DD5-95BD-24A790FC81B8}"/>
    <dgm:cxn modelId="{1D44A792-E52B-41ED-BFB5-3486AEE2CE80}" srcId="{9A75B31A-E859-4D31-833A-D3F64ED76855}" destId="{C2B4FD3F-26CB-4D92-BB2E-BD9E7306B142}" srcOrd="0" destOrd="0" parTransId="{BCD83DD4-7922-477E-AD7B-23789DEA08A1}" sibTransId="{C226461B-9BD6-499A-A3F0-570433AAE7AD}"/>
    <dgm:cxn modelId="{27BBFED1-4159-48F9-8095-D6C0570ED82B}" srcId="{9A75B31A-E859-4D31-833A-D3F64ED76855}" destId="{0D59C29F-5A12-4C08-A74B-6369C32B62FD}" srcOrd="1" destOrd="0" parTransId="{0CB043F7-8E14-47AB-8D4E-4B1E35426689}" sibTransId="{D89EABB1-BA14-4CA2-A973-E3E1392C5BD6}"/>
    <dgm:cxn modelId="{CFC013D5-0A96-4394-8F37-953076E060E0}" type="presOf" srcId="{87910E7D-CAA5-4DD5-95BD-24A790FC81B8}" destId="{60A2A061-E084-4568-A2A8-DD3B73097A6D}" srcOrd="0" destOrd="0" presId="urn:microsoft.com/office/officeart/2005/8/layout/cycle5"/>
    <dgm:cxn modelId="{E774040D-5811-4BC4-AD27-56412FB097EF}" type="presParOf" srcId="{FE73BC69-0BE5-4AC7-93F5-555AF014B5D7}" destId="{B95BD2D4-2D18-4F4D-BDA8-B7FC6310726D}" srcOrd="0" destOrd="0" presId="urn:microsoft.com/office/officeart/2005/8/layout/cycle5"/>
    <dgm:cxn modelId="{723BA5AD-0D20-4751-8E14-40A09FEBF4F7}" type="presParOf" srcId="{FE73BC69-0BE5-4AC7-93F5-555AF014B5D7}" destId="{27144895-24A7-47E7-B89C-20D34B4E7960}" srcOrd="1" destOrd="0" presId="urn:microsoft.com/office/officeart/2005/8/layout/cycle5"/>
    <dgm:cxn modelId="{D11E1216-B864-4DA4-977A-67CBA343F691}" type="presParOf" srcId="{FE73BC69-0BE5-4AC7-93F5-555AF014B5D7}" destId="{AB53C654-5827-43DC-B390-9ECEBA933AC9}" srcOrd="2" destOrd="0" presId="urn:microsoft.com/office/officeart/2005/8/layout/cycle5"/>
    <dgm:cxn modelId="{CCF66C33-16AA-42FA-86A5-61BD3BBB6EFD}" type="presParOf" srcId="{FE73BC69-0BE5-4AC7-93F5-555AF014B5D7}" destId="{39FA1854-3DFD-4BE0-BDEE-D4371F7378C6}" srcOrd="3" destOrd="0" presId="urn:microsoft.com/office/officeart/2005/8/layout/cycle5"/>
    <dgm:cxn modelId="{FD445D6E-FD27-4269-BB18-BD551D6A6544}" type="presParOf" srcId="{FE73BC69-0BE5-4AC7-93F5-555AF014B5D7}" destId="{3EF8662C-95F8-41FD-884F-BB864D7085E0}" srcOrd="4" destOrd="0" presId="urn:microsoft.com/office/officeart/2005/8/layout/cycle5"/>
    <dgm:cxn modelId="{40EC385A-26D2-4206-829D-0171E8E9ADDB}" type="presParOf" srcId="{FE73BC69-0BE5-4AC7-93F5-555AF014B5D7}" destId="{BC879C71-577C-4A2D-902D-C800B273B2B4}" srcOrd="5" destOrd="0" presId="urn:microsoft.com/office/officeart/2005/8/layout/cycle5"/>
    <dgm:cxn modelId="{B08664DA-1786-46EB-A87C-232664A0A1DA}" type="presParOf" srcId="{FE73BC69-0BE5-4AC7-93F5-555AF014B5D7}" destId="{9CBB170E-5C7F-4364-87AF-86303AB363B5}" srcOrd="6" destOrd="0" presId="urn:microsoft.com/office/officeart/2005/8/layout/cycle5"/>
    <dgm:cxn modelId="{55ADB4F5-D3E5-4654-AC07-FDA032E26F1A}" type="presParOf" srcId="{FE73BC69-0BE5-4AC7-93F5-555AF014B5D7}" destId="{358846E4-67B9-4654-AED3-65F4EF6CC924}" srcOrd="7" destOrd="0" presId="urn:microsoft.com/office/officeart/2005/8/layout/cycle5"/>
    <dgm:cxn modelId="{9E51E4AA-811B-47A6-BCFB-83EBAE6AB4CC}" type="presParOf" srcId="{FE73BC69-0BE5-4AC7-93F5-555AF014B5D7}" destId="{60A2A061-E084-4568-A2A8-DD3B73097A6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D2D4-2D18-4F4D-BDA8-B7FC6310726D}">
      <dsp:nvSpPr>
        <dsp:cNvPr id="0" name=""/>
        <dsp:cNvSpPr/>
      </dsp:nvSpPr>
      <dsp:spPr>
        <a:xfrm>
          <a:off x="1810122" y="1184"/>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Skill deficit</a:t>
          </a:r>
        </a:p>
      </dsp:txBody>
      <dsp:txXfrm>
        <a:off x="1864500" y="55562"/>
        <a:ext cx="1604999" cy="1005185"/>
      </dsp:txXfrm>
    </dsp:sp>
    <dsp:sp modelId="{AB53C654-5827-43DC-B390-9ECEBA933AC9}">
      <dsp:nvSpPr>
        <dsp:cNvPr id="0" name=""/>
        <dsp:cNvSpPr/>
      </dsp:nvSpPr>
      <dsp:spPr>
        <a:xfrm>
          <a:off x="1182595" y="558154"/>
          <a:ext cx="2968809" cy="2968809"/>
        </a:xfrm>
        <a:custGeom>
          <a:avLst/>
          <a:gdLst/>
          <a:ahLst/>
          <a:cxnLst/>
          <a:rect l="0" t="0" r="0" b="0"/>
          <a:pathLst>
            <a:path>
              <a:moveTo>
                <a:pt x="2570844" y="472916"/>
              </a:moveTo>
              <a:arcTo wR="1484404" hR="1484404" stAng="19022766"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9FA1854-3DFD-4BE0-BDEE-D4371F7378C6}">
      <dsp:nvSpPr>
        <dsp:cNvPr id="0" name=""/>
        <dsp:cNvSpPr/>
      </dsp:nvSpPr>
      <dsp:spPr>
        <a:xfrm>
          <a:off x="3095654"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Avoidance behavior</a:t>
          </a:r>
        </a:p>
      </dsp:txBody>
      <dsp:txXfrm>
        <a:off x="3150032" y="2282169"/>
        <a:ext cx="1604999" cy="1005185"/>
      </dsp:txXfrm>
    </dsp:sp>
    <dsp:sp modelId="{BC879C71-577C-4A2D-902D-C800B273B2B4}">
      <dsp:nvSpPr>
        <dsp:cNvPr id="0" name=""/>
        <dsp:cNvSpPr/>
      </dsp:nvSpPr>
      <dsp:spPr>
        <a:xfrm>
          <a:off x="1182595" y="558154"/>
          <a:ext cx="2968809" cy="2968809"/>
        </a:xfrm>
        <a:custGeom>
          <a:avLst/>
          <a:gdLst/>
          <a:ahLst/>
          <a:cxnLst/>
          <a:rect l="0" t="0" r="0" b="0"/>
          <a:pathLst>
            <a:path>
              <a:moveTo>
                <a:pt x="1939246" y="2897407"/>
              </a:moveTo>
              <a:arcTo wR="1484404" hR="1484404" stAng="4329407" swAng="214118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BB170E-5C7F-4364-87AF-86303AB363B5}">
      <dsp:nvSpPr>
        <dsp:cNvPr id="0" name=""/>
        <dsp:cNvSpPr/>
      </dsp:nvSpPr>
      <dsp:spPr>
        <a:xfrm>
          <a:off x="524589"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Removal from task </a:t>
          </a:r>
        </a:p>
      </dsp:txBody>
      <dsp:txXfrm>
        <a:off x="578967" y="2282169"/>
        <a:ext cx="1604999" cy="1005185"/>
      </dsp:txXfrm>
    </dsp:sp>
    <dsp:sp modelId="{60A2A061-E084-4568-A2A8-DD3B73097A6D}">
      <dsp:nvSpPr>
        <dsp:cNvPr id="0" name=""/>
        <dsp:cNvSpPr/>
      </dsp:nvSpPr>
      <dsp:spPr>
        <a:xfrm>
          <a:off x="1182595" y="558154"/>
          <a:ext cx="2968809" cy="2968809"/>
        </a:xfrm>
        <a:custGeom>
          <a:avLst/>
          <a:gdLst/>
          <a:ahLst/>
          <a:cxnLst/>
          <a:rect l="0" t="0" r="0" b="0"/>
          <a:pathLst>
            <a:path>
              <a:moveTo>
                <a:pt x="4823" y="1364837"/>
              </a:moveTo>
              <a:arcTo wR="1484404" hR="1484404" stAng="11077209"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7EDC6F1C-C8B1-4802-AFC8-2198C3187210}" type="datetimeFigureOut">
              <a:rPr lang="en-US" smtClean="0"/>
              <a:pPr/>
              <a:t>2/24/2020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tensiveintervention.org/resource/self-paced-introduction-intensive-interventio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iris.peabody.vanderbilt.edu/module/ebp_01/cresource/q1/p01/transcript/#conte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digitalcommons.wayne.edu/coe_tbf/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ies.ed.gov/ncee/wwc/docs/practiceguide/rti_reading_pg_021809.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ntensiveintervention.org/intensive-intervention-behavior-cours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ntensiveintervention.org/resource/self-paced-introduction-intensive-intervention" TargetMode="External"/><Relationship Id="rId7" Type="http://schemas.openxmlformats.org/officeDocument/2006/relationships/hyperlink" Target="https://intensiveintervention.org/resource/what-are-intensive-interventions-and-why-are-they-importan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intensiveintervention.org/sites/default/files/NCII-placemat-508.pdf" TargetMode="External"/><Relationship Id="rId5" Type="http://schemas.openxmlformats.org/officeDocument/2006/relationships/hyperlink" Target="https://intensiveintervention.org/intensive-intervention" TargetMode="External"/><Relationship Id="rId4" Type="http://schemas.openxmlformats.org/officeDocument/2006/relationships/hyperlink" Target="https://intensiveintervention.org/sites/default/files/DBI_Framework.pdf"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0825"/>
            <a:ext cx="5486400" cy="3086100"/>
          </a:xfrm>
        </p:spPr>
      </p:sp>
      <p:sp>
        <p:nvSpPr>
          <p:cNvPr id="3" name="Notes Placeholder 2"/>
          <p:cNvSpPr>
            <a:spLocks noGrp="1"/>
          </p:cNvSpPr>
          <p:nvPr>
            <p:ph type="body" idx="1"/>
          </p:nvPr>
        </p:nvSpPr>
        <p:spPr>
          <a:xfrm>
            <a:off x="366310" y="3475133"/>
            <a:ext cx="6012455" cy="5210080"/>
          </a:xfrm>
        </p:spPr>
        <p:txBody>
          <a:bodyPr/>
          <a:lstStyle/>
          <a:p>
            <a:r>
              <a:rPr lang="en-US" sz="1100" b="0" i="1" dirty="0">
                <a:cs typeface="Arial" panose="020B0604020202020204" pitchFamily="34" charset="0"/>
              </a:rPr>
              <a:t>Welcome</a:t>
            </a:r>
            <a:r>
              <a:rPr lang="en-US" sz="1100" b="0" i="1" baseline="0" dirty="0">
                <a:cs typeface="Arial" panose="020B0604020202020204" pitchFamily="34" charset="0"/>
              </a:rPr>
              <a:t> to the National Center on Intensive Intervention’s (NCII’s) module on using the Taxonomy of Intervention Intensity to Identify, Design, and Intensify Intervention. This module will fill a day-long training (approximately 6 hours to complete). It includes slides, speakers’ notes and a workbook of activities. </a:t>
            </a:r>
          </a:p>
          <a:p>
            <a:endParaRPr lang="en-US" sz="1100" b="0" i="1" baseline="0" dirty="0">
              <a:cs typeface="Arial" panose="020B0604020202020204" pitchFamily="34" charset="0"/>
            </a:endParaRPr>
          </a:p>
          <a:p>
            <a:r>
              <a:rPr lang="en-US" sz="1100" b="0" i="1" baseline="0" dirty="0">
                <a:cs typeface="Arial" panose="020B0604020202020204" pitchFamily="34" charset="0"/>
              </a:rPr>
              <a:t>This module is intended for individuals and teams who are interested in learning more about how to design and implement intensive intervention as a part of the Data-Based Individualization (DBI) process. Specifically, this training is focused on learning dimensions to consider when selecting a strong validated platform and considering intensification. For more information about the DBI process, see </a:t>
            </a:r>
            <a:r>
              <a:rPr lang="en-US" sz="1100" dirty="0">
                <a:cs typeface="Arial" panose="020B0604020202020204" pitchFamily="34" charset="0"/>
                <a:hlinkClick r:id="rId3"/>
              </a:rPr>
              <a:t>https://intensiveintervention.org/resource/self-paced-introduction-intensive-intervention</a:t>
            </a:r>
            <a:r>
              <a:rPr lang="en-US" sz="1100" b="0" i="1" baseline="0" dirty="0">
                <a:cs typeface="Arial" panose="020B0604020202020204" pitchFamily="34" charset="0"/>
              </a:rPr>
              <a:t>. This module is intended to introduce the taxonomy and provide an overview. Additional modules focused on applying the taxonomy for reading, mathematics, and behavior are also available. In addition, a module will go more in depth on considerations for intensification. </a:t>
            </a:r>
          </a:p>
          <a:p>
            <a:endParaRPr lang="en-US" sz="1100" b="0" baseline="0" dirty="0">
              <a:cs typeface="Arial" panose="020B0604020202020204" pitchFamily="34" charset="0"/>
            </a:endParaRPr>
          </a:p>
          <a:p>
            <a:pPr lvl="0"/>
            <a:r>
              <a:rPr lang="en-US" sz="1100" b="0" i="1" dirty="0">
                <a:cs typeface="Arial" panose="020B0604020202020204" pitchFamily="34" charset="0"/>
              </a:rPr>
              <a:t>Preferred citation:</a:t>
            </a:r>
            <a:r>
              <a:rPr lang="en-US" sz="1100" b="0" i="1" baseline="0" dirty="0">
                <a:cs typeface="Arial" panose="020B0604020202020204" pitchFamily="34" charset="0"/>
              </a:rPr>
              <a:t> </a:t>
            </a:r>
            <a:endParaRPr lang="en-US" sz="1100" b="1" i="1" baseline="0" dirty="0">
              <a:cs typeface="Arial" panose="020B0604020202020204" pitchFamily="34" charset="0"/>
            </a:endParaRPr>
          </a:p>
          <a:p>
            <a:r>
              <a:rPr lang="en-US" sz="1100" i="1" dirty="0">
                <a:cs typeface="Arial" panose="020B0604020202020204" pitchFamily="34" charset="0"/>
              </a:rPr>
              <a:t>While permission to reprint this publication is not necessary, the citation should be: National Center on Intensive Intervention. (2019.). Using the Taxonomy of Intervention Intensity </a:t>
            </a:r>
            <a:r>
              <a:rPr lang="en-US" sz="1100" i="1">
                <a:cs typeface="Arial" panose="020B0604020202020204" pitchFamily="34" charset="0"/>
              </a:rPr>
              <a:t>to Select, </a:t>
            </a:r>
            <a:r>
              <a:rPr lang="en-US" sz="1100" i="1" dirty="0">
                <a:cs typeface="Arial" panose="020B0604020202020204" pitchFamily="34" charset="0"/>
              </a:rPr>
              <a:t>Design, and Intensify Intervention. Washington, DC: U.S. Department of Education, Office of</a:t>
            </a:r>
            <a:r>
              <a:rPr lang="en-US" sz="1100" i="1" baseline="0" dirty="0">
                <a:cs typeface="Arial" panose="020B0604020202020204" pitchFamily="34" charset="0"/>
              </a:rPr>
              <a:t> </a:t>
            </a:r>
            <a:r>
              <a:rPr lang="en-US" sz="1100" i="1" dirty="0">
                <a:cs typeface="Arial" panose="020B0604020202020204" pitchFamily="34" charset="0"/>
              </a:rPr>
              <a:t>Special Education Programs, National Center on Intensive Intervention.</a:t>
            </a:r>
            <a:endParaRPr lang="en-US" sz="1100" b="1" i="1" baseline="0" dirty="0">
              <a:cs typeface="Arial" panose="020B0604020202020204" pitchFamily="34" charset="0"/>
            </a:endParaRPr>
          </a:p>
          <a:p>
            <a:endParaRPr lang="en-US" sz="1100" b="0" i="1" baseline="0" dirty="0">
              <a:cs typeface="Arial" panose="020B0604020202020204" pitchFamily="34" charset="0"/>
            </a:endParaRPr>
          </a:p>
          <a:p>
            <a:r>
              <a:rPr lang="en-US" sz="1100" b="0" i="1" baseline="0" dirty="0">
                <a:cs typeface="Arial" panose="020B0604020202020204" pitchFamily="34" charset="0"/>
              </a:rPr>
              <a:t>Facilitators: Introduce yourself and provide a brief summary of your background before moving on.</a:t>
            </a:r>
          </a:p>
          <a:p>
            <a:endParaRPr lang="en-US" sz="1100" b="0" i="1" baseline="0" dirty="0">
              <a:cs typeface="Arial" panose="020B0604020202020204" pitchFamily="34" charset="0"/>
            </a:endParaRPr>
          </a:p>
          <a:p>
            <a:r>
              <a:rPr lang="en-US" sz="1100" b="0" i="1" baseline="0" dirty="0">
                <a:cs typeface="Arial" panose="020B0604020202020204" pitchFamily="34" charset="0"/>
              </a:rPr>
              <a:t>Tips for using the speaker’s notes: </a:t>
            </a:r>
            <a:endParaRPr lang="en-US" sz="1100" b="0" baseline="0" dirty="0">
              <a:cs typeface="Arial" panose="020B0604020202020204" pitchFamily="34" charset="0"/>
            </a:endParaRPr>
          </a:p>
          <a:p>
            <a:pPr marL="171450" lvl="0" indent="-171450">
              <a:buFont typeface="Arial"/>
              <a:buChar char="•"/>
            </a:pPr>
            <a:r>
              <a:rPr lang="en-US" sz="1100" i="1" dirty="0">
                <a:cs typeface="Arial" panose="020B0604020202020204" pitchFamily="34" charset="0"/>
              </a:rPr>
              <a:t>Text formatted in standard font provides a sample script for the facilitator.</a:t>
            </a:r>
          </a:p>
          <a:p>
            <a:pPr marL="171450" lvl="0" indent="-171450">
              <a:buFont typeface="Arial"/>
              <a:buChar char="•"/>
            </a:pPr>
            <a:r>
              <a:rPr lang="en-US" sz="1100" i="1" dirty="0">
                <a:cs typeface="Arial" panose="020B0604020202020204" pitchFamily="34" charset="0"/>
              </a:rPr>
              <a:t>Text formatted in italics is intended as directions, notes, or background information for the facilitator. This includes notes for animations within the slide deck. </a:t>
            </a:r>
          </a:p>
          <a:p>
            <a:pPr marL="171450" lvl="0" indent="-171450">
              <a:buFont typeface="Arial"/>
              <a:buChar char="•"/>
            </a:pPr>
            <a:r>
              <a:rPr lang="en-US" sz="1100" i="1" dirty="0">
                <a:cs typeface="Arial" panose="020B0604020202020204" pitchFamily="34" charset="0"/>
              </a:rPr>
              <a:t>Slides that reference handouts that can be found in the speaker notes are noted with a banner indicating handout. </a:t>
            </a:r>
          </a:p>
          <a:p>
            <a:pPr marL="171450" lvl="0" indent="-171450">
              <a:buFont typeface="Arial"/>
              <a:buChar char="•"/>
            </a:pPr>
            <a:endParaRPr lang="en-US" i="1" dirty="0">
              <a:latin typeface="Calibri" pitchFamily="34" charset="0"/>
            </a:endParaRPr>
          </a:p>
          <a:p>
            <a:pPr marL="171450" lvl="0" indent="-171450">
              <a:buFont typeface="Arial"/>
              <a:buChar char="•"/>
            </a:pPr>
            <a:endParaRPr lang="en-US" i="1" dirty="0">
              <a:latin typeface="Calibri" pitchFamily="34" charset="0"/>
            </a:endParaRPr>
          </a:p>
          <a:p>
            <a:pPr lvl="0"/>
            <a:endParaRPr lang="en-US" dirty="0">
              <a:latin typeface="Calibri" pitchFamily="34" charset="0"/>
            </a:endParaRPr>
          </a:p>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836886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69030"/>
            <a:ext cx="5486400" cy="4813788"/>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100">
                <a:latin typeface="Arial"/>
                <a:cs typeface="Arial"/>
              </a:rPr>
              <a:t>Can I still implement DBI if I don’t have a standardized, evidence-based program? As you can see in the cartoon, the teacher is saying, “I can tell you’re struggling with fractions, Tony, but there aren’t any EBPs for kids in your grade. Maybe check back in a few years?” We know that in reality, we are not able to do this. We have students showing up at school every day and we have some areas that have limited or no EBPs. Our recommendation is to use a standardized, evidence-based program when it is available and consider augmenting current offerings if there are content areas where you have insufficient resources.</a:t>
            </a:r>
          </a:p>
          <a:p>
            <a:pPr marL="0" indent="0">
              <a:buFont typeface="Wingdings" pitchFamily="2" charset="2"/>
              <a:buNone/>
            </a:pPr>
            <a:endParaRPr lang="en-US" sz="1100"/>
          </a:p>
          <a:p>
            <a:r>
              <a:rPr lang="en-US" sz="1100">
                <a:latin typeface="Arial"/>
                <a:cs typeface="Arial"/>
              </a:rPr>
              <a:t>As Bryan Cook says in a module from the IRIS Center: </a:t>
            </a:r>
            <a:endParaRPr lang="en-US" sz="1100">
              <a:cs typeface="Arial"/>
            </a:endParaRPr>
          </a:p>
          <a:p>
            <a:r>
              <a:rPr lang="en-US" sz="1100">
                <a:latin typeface="Arial"/>
                <a:cs typeface="Arial"/>
              </a:rPr>
              <a:t>The number of available practices that meet EBP criteria are limited, but…</a:t>
            </a:r>
          </a:p>
          <a:p>
            <a:r>
              <a:rPr lang="en-US" sz="1100">
                <a:latin typeface="Arial"/>
                <a:cs typeface="Arial"/>
              </a:rPr>
              <a:t>“</a:t>
            </a:r>
            <a:r>
              <a:rPr lang="en-US" sz="1100" i="1">
                <a:latin typeface="Arial"/>
                <a:cs typeface="Arial"/>
              </a:rPr>
              <a:t>Every evidence-based practice at some point started off as a non-evidence-based practice that we didn’t have enough research to tell whether it was evidence based. And so just because something’s not evidenced based, doesn’t necessarily mean that it’s ineffective</a:t>
            </a:r>
            <a:r>
              <a:rPr lang="en-US" sz="1100">
                <a:latin typeface="Arial"/>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Arial"/>
                <a:cs typeface="Arial"/>
              </a:rPr>
              <a:t>-Bryan Cook </a:t>
            </a:r>
            <a:r>
              <a:rPr lang="en-US" sz="1100">
                <a:latin typeface="Arial"/>
                <a:cs typeface="Arial"/>
                <a:hlinkClick r:id="rId3"/>
              </a:rPr>
              <a:t>http://iris.peabody.vanderbilt.edu/module/ebp_01/cresource/q1/p01/transcript/#content</a:t>
            </a:r>
            <a:endParaRPr lang="en-US" sz="11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solidFill>
                <a:srgbClr val="000000"/>
              </a:solidFill>
              <a:ea typeface="Times New Roman"/>
            </a:endParaRPr>
          </a:p>
          <a:p>
            <a:pPr>
              <a:defRPr/>
            </a:pPr>
            <a:r>
              <a:rPr lang="en-US" sz="1100">
                <a:solidFill>
                  <a:srgbClr val="000000"/>
                </a:solidFill>
                <a:latin typeface="Arial"/>
                <a:ea typeface="Times New Roman"/>
                <a:cs typeface="Arial"/>
              </a:rPr>
              <a:t>During the next section, we will introduce the Taxonomy of Intervention Intensity and discuss how you can use the dimensions to guide your understanding of the intervention you are providing. This applies both to a standard protocol intervention as well as those that you may need to design due to limitations in the availability a program. </a:t>
            </a:r>
            <a:endParaRPr lang="en-US" sz="1100">
              <a:solidFill>
                <a:srgbClr val="000000"/>
              </a:solidFill>
              <a:ea typeface="Times New Roman"/>
              <a:cs typeface="Arial"/>
            </a:endParaRPr>
          </a:p>
          <a:p>
            <a:endParaRPr lang="en-US"/>
          </a:p>
          <a:p>
            <a:pPr marL="457200" indent="-457200">
              <a:buFont typeface="Wingdings" pitchFamily="2" charset="2"/>
              <a:buChar char="§"/>
            </a:pPr>
            <a:endParaRPr lang="en-US" sz="1200"/>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a:t>
            </a:fld>
            <a:endParaRPr lang="en-US"/>
          </a:p>
        </p:txBody>
      </p:sp>
    </p:spTree>
    <p:extLst>
      <p:ext uri="{BB962C8B-B14F-4D97-AF65-F5344CB8AC3E}">
        <p14:creationId xmlns:p14="http://schemas.microsoft.com/office/powerpoint/2010/main" val="10600865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83098"/>
            <a:ext cx="5486400" cy="3600450"/>
          </a:xfrm>
        </p:spPr>
        <p:txBody>
          <a:bodyPr/>
          <a:lstStyle/>
          <a:p>
            <a:pPr>
              <a:defRPr/>
            </a:pPr>
            <a:r>
              <a:rPr lang="en-US" sz="1100">
                <a:latin typeface="Arial"/>
                <a:cs typeface="Arial"/>
              </a:rPr>
              <a:t>While behavior was not initially an area that the team was concerned with, additional diagnostic data collected by the teacher indicate that over time Kelsey is becoming more frustrated and less engaged in the intervention. They hypothesize that if she was more engaged, she would get more benefit from the intervention. (</a:t>
            </a:r>
            <a:r>
              <a:rPr lang="en-US" sz="1100" i="1">
                <a:latin typeface="Arial"/>
                <a:cs typeface="Arial"/>
              </a:rPr>
              <a:t>click for animation</a:t>
            </a:r>
            <a:r>
              <a:rPr lang="en-US" sz="1100">
                <a:latin typeface="Arial"/>
                <a:cs typeface="Arial"/>
              </a:rPr>
              <a:t>) They visit the behavior strategies on the NCII website and identify a resource on self-management. </a:t>
            </a:r>
            <a:endParaRPr lang="en-US" sz="1100"/>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100</a:t>
            </a:fld>
            <a:endParaRPr lang="en-US"/>
          </a:p>
        </p:txBody>
      </p:sp>
    </p:spTree>
    <p:extLst>
      <p:ext uri="{BB962C8B-B14F-4D97-AF65-F5344CB8AC3E}">
        <p14:creationId xmlns:p14="http://schemas.microsoft.com/office/powerpoint/2010/main" val="5179376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4163"/>
            <a:ext cx="5486400" cy="3086100"/>
          </a:xfrm>
        </p:spPr>
      </p:sp>
      <p:sp>
        <p:nvSpPr>
          <p:cNvPr id="3" name="Notes Placeholder 2"/>
          <p:cNvSpPr>
            <a:spLocks noGrp="1"/>
          </p:cNvSpPr>
          <p:nvPr>
            <p:ph type="body" idx="1"/>
          </p:nvPr>
        </p:nvSpPr>
        <p:spPr>
          <a:xfrm>
            <a:off x="685800" y="3584624"/>
            <a:ext cx="5486400" cy="3600450"/>
          </a:xfrm>
        </p:spPr>
        <p:txBody>
          <a:bodyPr/>
          <a:lstStyle/>
          <a:p>
            <a:r>
              <a:rPr lang="en-US" sz="1100" baseline="0"/>
              <a:t>They record the intervention change under behavioral support. </a:t>
            </a:r>
            <a:endParaRPr lang="en-US" sz="1100"/>
          </a:p>
        </p:txBody>
      </p:sp>
      <p:sp>
        <p:nvSpPr>
          <p:cNvPr id="4" name="Slide Number Placeholder 3"/>
          <p:cNvSpPr>
            <a:spLocks noGrp="1"/>
          </p:cNvSpPr>
          <p:nvPr>
            <p:ph type="sldNum" sz="quarter" idx="10"/>
          </p:nvPr>
        </p:nvSpPr>
        <p:spPr/>
        <p:txBody>
          <a:bodyPr/>
          <a:lstStyle/>
          <a:p>
            <a:fld id="{B54DC83E-89B8-4806-9A94-7D2BAA520DC6}" type="slidenum">
              <a:rPr lang="en-US" smtClean="0"/>
              <a:pPr/>
              <a:t>101</a:t>
            </a:fld>
            <a:endParaRPr lang="en-US"/>
          </a:p>
        </p:txBody>
      </p:sp>
    </p:spTree>
    <p:extLst>
      <p:ext uri="{BB962C8B-B14F-4D97-AF65-F5344CB8AC3E}">
        <p14:creationId xmlns:p14="http://schemas.microsoft.com/office/powerpoint/2010/main" val="33147129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1300"/>
            <a:ext cx="5745163" cy="3232150"/>
          </a:xfrm>
        </p:spPr>
      </p:sp>
      <p:sp>
        <p:nvSpPr>
          <p:cNvPr id="3" name="Notes Placeholder 2"/>
          <p:cNvSpPr>
            <a:spLocks noGrp="1"/>
          </p:cNvSpPr>
          <p:nvPr>
            <p:ph type="body" idx="1"/>
          </p:nvPr>
        </p:nvSpPr>
        <p:spPr>
          <a:xfrm>
            <a:off x="685800" y="3711233"/>
            <a:ext cx="5486400" cy="3600450"/>
          </a:xfrm>
        </p:spPr>
        <p:txBody>
          <a:bodyPr/>
          <a:lstStyle/>
          <a:p>
            <a:r>
              <a:rPr lang="en-US" sz="1100" i="0"/>
              <a:t>The teacher draws another phase line to indicate the new adaptation. Take a minute to turn to your neighbor and share what you would do next. </a:t>
            </a:r>
          </a:p>
          <a:p>
            <a:endParaRPr lang="en-US" sz="1100" i="1"/>
          </a:p>
          <a:p>
            <a:endParaRPr lang="en-US" sz="1100" i="1"/>
          </a:p>
          <a:p>
            <a:r>
              <a:rPr lang="en-US" sz="1100" i="1"/>
              <a:t>Provide pairs</a:t>
            </a:r>
            <a:r>
              <a:rPr lang="en-US" sz="1100" i="1" baseline="0"/>
              <a:t> or small groups 1</a:t>
            </a:r>
            <a:r>
              <a:rPr lang="en-US" sz="1100"/>
              <a:t>–</a:t>
            </a:r>
            <a:r>
              <a:rPr lang="en-US" sz="1100" i="1" baseline="0"/>
              <a:t>2 minutes to discuss what they would do next. Have several share out. </a:t>
            </a:r>
          </a:p>
          <a:p>
            <a:endParaRPr lang="en-US" i="1"/>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102</a:t>
            </a:fld>
            <a:endParaRPr lang="en-US"/>
          </a:p>
        </p:txBody>
      </p:sp>
    </p:spTree>
    <p:extLst>
      <p:ext uri="{BB962C8B-B14F-4D97-AF65-F5344CB8AC3E}">
        <p14:creationId xmlns:p14="http://schemas.microsoft.com/office/powerpoint/2010/main" val="12038954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739368"/>
            <a:ext cx="5486400" cy="3600450"/>
          </a:xfrm>
        </p:spPr>
        <p:txBody>
          <a:bodyPr/>
          <a:lstStyle/>
          <a:p>
            <a:r>
              <a:rPr lang="en-US" i="1"/>
              <a:t>Read slide.</a:t>
            </a:r>
          </a:p>
        </p:txBody>
      </p:sp>
      <p:sp>
        <p:nvSpPr>
          <p:cNvPr id="4" name="Slide Number Placeholder 3"/>
          <p:cNvSpPr>
            <a:spLocks noGrp="1"/>
          </p:cNvSpPr>
          <p:nvPr>
            <p:ph type="sldNum" sz="quarter" idx="10"/>
          </p:nvPr>
        </p:nvSpPr>
        <p:spPr/>
        <p:txBody>
          <a:bodyPr/>
          <a:lstStyle/>
          <a:p>
            <a:fld id="{1BCF944E-AC27-4BEA-9C0A-695BFCE7C965}" type="slidenum">
              <a:rPr lang="en-US" smtClean="0"/>
              <a:pPr/>
              <a:t>103</a:t>
            </a:fld>
            <a:endParaRPr lang="en-US"/>
          </a:p>
        </p:txBody>
      </p:sp>
    </p:spTree>
    <p:extLst>
      <p:ext uri="{BB962C8B-B14F-4D97-AF65-F5344CB8AC3E}">
        <p14:creationId xmlns:p14="http://schemas.microsoft.com/office/powerpoint/2010/main" val="675265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54963"/>
            <a:ext cx="5486400" cy="3600450"/>
          </a:xfrm>
        </p:spPr>
        <p:txBody>
          <a:bodyPr/>
          <a:lstStyle/>
          <a:p>
            <a:r>
              <a:rPr lang="en-US" sz="1100" i="1"/>
              <a:t>Optional activity. This final optional activity provides educators another time to rate and review an intervention they are using with a student and suggest changes for how they would adapt the intervention if the student does not respond. </a:t>
            </a:r>
          </a:p>
        </p:txBody>
      </p:sp>
      <p:sp>
        <p:nvSpPr>
          <p:cNvPr id="4" name="Slide Number Placeholder 3"/>
          <p:cNvSpPr>
            <a:spLocks noGrp="1"/>
          </p:cNvSpPr>
          <p:nvPr>
            <p:ph type="sldNum" sz="quarter" idx="10"/>
          </p:nvPr>
        </p:nvSpPr>
        <p:spPr/>
        <p:txBody>
          <a:bodyPr/>
          <a:lstStyle/>
          <a:p>
            <a:fld id="{B54DC83E-89B8-4806-9A94-7D2BAA520DC6}" type="slidenum">
              <a:rPr lang="en-US" smtClean="0"/>
              <a:pPr/>
              <a:t>104</a:t>
            </a:fld>
            <a:endParaRPr lang="en-US"/>
          </a:p>
        </p:txBody>
      </p:sp>
    </p:spTree>
    <p:extLst>
      <p:ext uri="{BB962C8B-B14F-4D97-AF65-F5344CB8AC3E}">
        <p14:creationId xmlns:p14="http://schemas.microsoft.com/office/powerpoint/2010/main" val="30144902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54963"/>
            <a:ext cx="5486400" cy="3600450"/>
          </a:xfrm>
        </p:spPr>
        <p:txBody>
          <a:bodyPr/>
          <a:lstStyle/>
          <a:p>
            <a:r>
              <a:rPr lang="en-US" i="1" baseline="0"/>
              <a:t>Estimated delivery time: 10 min.</a:t>
            </a:r>
            <a:endParaRPr lang="en-US" i="1"/>
          </a:p>
        </p:txBody>
      </p:sp>
      <p:sp>
        <p:nvSpPr>
          <p:cNvPr id="4" name="Slide Number Placeholder 3"/>
          <p:cNvSpPr>
            <a:spLocks noGrp="1"/>
          </p:cNvSpPr>
          <p:nvPr>
            <p:ph type="sldNum" sz="quarter" idx="10"/>
          </p:nvPr>
        </p:nvSpPr>
        <p:spPr/>
        <p:txBody>
          <a:bodyPr/>
          <a:lstStyle/>
          <a:p>
            <a:fld id="{B54DC83E-89B8-4806-9A94-7D2BAA520DC6}" type="slidenum">
              <a:rPr lang="en-US" smtClean="0"/>
              <a:pPr/>
              <a:t>105</a:t>
            </a:fld>
            <a:endParaRPr lang="en-US"/>
          </a:p>
        </p:txBody>
      </p:sp>
    </p:spTree>
    <p:extLst>
      <p:ext uri="{BB962C8B-B14F-4D97-AF65-F5344CB8AC3E}">
        <p14:creationId xmlns:p14="http://schemas.microsoft.com/office/powerpoint/2010/main" val="21301023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a:latin typeface="Arial"/>
                <a:cs typeface="Arial"/>
              </a:rPr>
              <a:t>If you are interested in learning more about the Taxonomy of Intervention Intensity, go to the NCII website, which includes a page focused on the Taxonomy. On that page, there are four recorded webinars that go in depth about applying the Taxonomy to different content areas. Additional resources will also be added to that page over time. </a:t>
            </a:r>
            <a:endParaRPr lang="en-US" sz="1100"/>
          </a:p>
        </p:txBody>
      </p:sp>
      <p:sp>
        <p:nvSpPr>
          <p:cNvPr id="4" name="Slide Number Placeholder 3"/>
          <p:cNvSpPr>
            <a:spLocks noGrp="1"/>
          </p:cNvSpPr>
          <p:nvPr>
            <p:ph type="sldNum" sz="quarter" idx="5"/>
          </p:nvPr>
        </p:nvSpPr>
        <p:spPr/>
        <p:txBody>
          <a:bodyPr/>
          <a:lstStyle/>
          <a:p>
            <a:fld id="{B54DC83E-89B8-4806-9A94-7D2BAA520DC6}" type="slidenum">
              <a:rPr lang="en-US" smtClean="0"/>
              <a:pPr/>
              <a:t>106</a:t>
            </a:fld>
            <a:endParaRPr lang="en-US"/>
          </a:p>
        </p:txBody>
      </p:sp>
    </p:spTree>
    <p:extLst>
      <p:ext uri="{BB962C8B-B14F-4D97-AF65-F5344CB8AC3E}">
        <p14:creationId xmlns:p14="http://schemas.microsoft.com/office/powerpoint/2010/main" val="20080316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573259" y="3640894"/>
            <a:ext cx="5486400" cy="3600450"/>
          </a:xfrm>
        </p:spPr>
        <p:txBody>
          <a:bodyPr/>
          <a:lstStyle/>
          <a:p>
            <a:r>
              <a:rPr lang="en-US" sz="1100"/>
              <a:t>In addition to the webinars, you will be able to find a number of the resources we referenced today including the Intensification Strategy Checklist, dimension overview handout, and the handout focused on questions to develop a hypothesis. </a:t>
            </a:r>
          </a:p>
          <a:p>
            <a:endParaRPr lang="en-US" sz="1100"/>
          </a:p>
          <a:p>
            <a:r>
              <a:rPr lang="en-US" sz="1100"/>
              <a:t>Some of the other resources we referenced throughout the presentation are included on the next slides as a reminder and resource for you to reference.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107</a:t>
            </a:fld>
            <a:endParaRPr lang="en-US"/>
          </a:p>
        </p:txBody>
      </p:sp>
    </p:spTree>
    <p:extLst>
      <p:ext uri="{BB962C8B-B14F-4D97-AF65-F5344CB8AC3E}">
        <p14:creationId xmlns:p14="http://schemas.microsoft.com/office/powerpoint/2010/main" val="11657411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54963"/>
            <a:ext cx="5486400" cy="3600450"/>
          </a:xfrm>
        </p:spPr>
        <p:txBody>
          <a:bodyPr/>
          <a:lstStyle/>
          <a:p>
            <a:r>
              <a:rPr lang="en-US" sz="1100"/>
              <a:t>To support students who need more intensive support in mathematics, NCII has a series of sample lessons and activities aligned with different mathematics skill areas. This may help add additional practice opportunities or targeted support around a specific skill area that the student needs more support with. Examples of how to address standards across the levels of a tiered system of support can also help educators to consider the attention to transfer domain. </a:t>
            </a:r>
          </a:p>
          <a:p>
            <a:endParaRPr lang="en-US" sz="1100"/>
          </a:p>
          <a:p>
            <a:r>
              <a:rPr lang="en-US" sz="1100">
                <a:latin typeface="Arial"/>
                <a:cs typeface="Arial"/>
              </a:rPr>
              <a:t>In addition, the Intensive Intervention in Mathematics course content offers a robust amount of information. Content covers the scope and sequence of skills within intervention, identifying strong evidence-based platforms (focus on the strength dimension), instructional delivery and instructional strategies, a focus on whole-number and rational-number content, and considerations for intensification. </a:t>
            </a:r>
            <a:endParaRPr lang="en-US" sz="1100">
              <a:cs typeface="Arial"/>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108</a:t>
            </a:fld>
            <a:endParaRPr lang="en-US"/>
          </a:p>
        </p:txBody>
      </p:sp>
    </p:spTree>
    <p:extLst>
      <p:ext uri="{BB962C8B-B14F-4D97-AF65-F5344CB8AC3E}">
        <p14:creationId xmlns:p14="http://schemas.microsoft.com/office/powerpoint/2010/main" val="21238585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640895"/>
            <a:ext cx="5486400" cy="3600450"/>
          </a:xfrm>
        </p:spPr>
        <p:txBody>
          <a:bodyPr/>
          <a:lstStyle/>
          <a:p>
            <a:r>
              <a:rPr lang="en-US" sz="1100" dirty="0"/>
              <a:t>Like the mathematics resources, NCII has a collection of sample lessons for reading. These sample lessons include consideration for comprehensiveness and can be used to add additional practice opportunities for students. There are also illustrations about what instruction might look like across the tiers of intervention to support attention to transfer.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109</a:t>
            </a:fld>
            <a:endParaRPr lang="en-US"/>
          </a:p>
        </p:txBody>
      </p:sp>
    </p:spTree>
    <p:extLst>
      <p:ext uri="{BB962C8B-B14F-4D97-AF65-F5344CB8AC3E}">
        <p14:creationId xmlns:p14="http://schemas.microsoft.com/office/powerpoint/2010/main" val="4145808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26827"/>
            <a:ext cx="5486400" cy="3600450"/>
          </a:xfrm>
        </p:spPr>
        <p:txBody>
          <a:bodyPr/>
          <a:lstStyle/>
          <a:p>
            <a:r>
              <a:rPr lang="en-US" sz="1100">
                <a:latin typeface="Arial"/>
                <a:cs typeface="Arial"/>
              </a:rPr>
              <a:t>Before we jump into the Taxonomy, take a minute to consider the interventions you currently have. Turn to the first handout in your workbook, and, individually or in teams, consider the interventions that you are currently using. Think about those you use regularly as well as the ones that might be on the shelf or in your cabinet. Once you have brainstormed your interventions, a take minute to consider the two additional questions. How do you select interventions, and how do you make adaptations to an intervention with a particular student if he or she is not responding. </a:t>
            </a:r>
            <a:endParaRPr lang="en-US" sz="1100"/>
          </a:p>
          <a:p>
            <a:pPr marL="0" indent="0">
              <a:buFont typeface="+mj-lt"/>
              <a:buNone/>
            </a:pPr>
            <a:endParaRPr lang="en-US" sz="1100"/>
          </a:p>
          <a:p>
            <a:r>
              <a:rPr lang="en-US" sz="1100" i="1">
                <a:latin typeface="Arial"/>
                <a:cs typeface="Arial"/>
              </a:rPr>
              <a:t>Provide participants 5–10 minutes to brainstorm and address the questions.</a:t>
            </a:r>
            <a:r>
              <a:rPr lang="en-US" sz="1100">
                <a:latin typeface="Arial"/>
                <a:cs typeface="Arial"/>
              </a:rPr>
              <a:t> </a:t>
            </a:r>
            <a:endParaRPr lang="en-US" sz="1100">
              <a:cs typeface="Arial"/>
            </a:endParaRP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99555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1163"/>
            <a:ext cx="5486400" cy="3086100"/>
          </a:xfrm>
        </p:spPr>
      </p:sp>
      <p:sp>
        <p:nvSpPr>
          <p:cNvPr id="3" name="Notes Placeholder 2"/>
          <p:cNvSpPr>
            <a:spLocks noGrp="1"/>
          </p:cNvSpPr>
          <p:nvPr>
            <p:ph type="body" idx="1"/>
          </p:nvPr>
        </p:nvSpPr>
        <p:spPr>
          <a:xfrm>
            <a:off x="685800" y="3711233"/>
            <a:ext cx="5486400" cy="3600450"/>
          </a:xfrm>
        </p:spPr>
        <p:txBody>
          <a:bodyPr/>
          <a:lstStyle/>
          <a:p>
            <a:r>
              <a:rPr lang="en-US" sz="1100"/>
              <a:t>The Academic Intervention Tools Chart, seen here, was one of the tools we used to help us to evaluate the strength dimension. This is one of six tools charts on the NCII website. In addition to the NCII tools chart, you might also revisit the What Works Clearinghouse and Best Evidence Encyclopedia.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110</a:t>
            </a:fld>
            <a:endParaRPr lang="en-US"/>
          </a:p>
        </p:txBody>
      </p:sp>
    </p:spTree>
    <p:extLst>
      <p:ext uri="{BB962C8B-B14F-4D97-AF65-F5344CB8AC3E}">
        <p14:creationId xmlns:p14="http://schemas.microsoft.com/office/powerpoint/2010/main" val="17579482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26827"/>
            <a:ext cx="5486400" cy="3600450"/>
          </a:xfrm>
        </p:spPr>
        <p:txBody>
          <a:bodyPr/>
          <a:lstStyle/>
          <a:p>
            <a:r>
              <a:rPr lang="en-US" sz="1100"/>
              <a:t>This scheduling resource includes some strategies that might be helpful as you consider how to intensify within a busy school schedule, particularly as you think about the dosage dimension.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111</a:t>
            </a:fld>
            <a:endParaRPr lang="en-US"/>
          </a:p>
        </p:txBody>
      </p:sp>
    </p:spTree>
    <p:extLst>
      <p:ext uri="{BB962C8B-B14F-4D97-AF65-F5344CB8AC3E}">
        <p14:creationId xmlns:p14="http://schemas.microsoft.com/office/powerpoint/2010/main" val="951626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7175"/>
            <a:ext cx="5486400" cy="3086100"/>
          </a:xfrm>
        </p:spPr>
      </p:sp>
      <p:sp>
        <p:nvSpPr>
          <p:cNvPr id="3" name="Notes Placeholder 2"/>
          <p:cNvSpPr>
            <a:spLocks noGrp="1"/>
          </p:cNvSpPr>
          <p:nvPr>
            <p:ph type="body" idx="1"/>
          </p:nvPr>
        </p:nvSpPr>
        <p:spPr>
          <a:xfrm>
            <a:off x="685800" y="3458015"/>
            <a:ext cx="5486400" cy="3600450"/>
          </a:xfrm>
        </p:spPr>
        <p:txBody>
          <a:bodyPr/>
          <a:lstStyle/>
          <a:p>
            <a:r>
              <a:rPr lang="en-US" sz="1100" dirty="0"/>
              <a:t>If you are interested in learning more about comprehensiveness, the four-part module on Features of Explicit Instruction provides a wealth of content, examples, and resources. You can also find information and examples of explicit instruction in mathematics as part of Module 4 in the Intensive Intervention in Mathematics course. </a:t>
            </a:r>
          </a:p>
          <a:p>
            <a:endParaRPr lang="en-US" dirty="0"/>
          </a:p>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112</a:t>
            </a:fld>
            <a:endParaRPr lang="en-US"/>
          </a:p>
        </p:txBody>
      </p:sp>
    </p:spTree>
    <p:extLst>
      <p:ext uri="{BB962C8B-B14F-4D97-AF65-F5344CB8AC3E}">
        <p14:creationId xmlns:p14="http://schemas.microsoft.com/office/powerpoint/2010/main" val="11924423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83098"/>
            <a:ext cx="5486400" cy="3600450"/>
          </a:xfrm>
        </p:spPr>
        <p:txBody>
          <a:bodyPr/>
          <a:lstStyle/>
          <a:p>
            <a:r>
              <a:rPr lang="en-US" sz="1100"/>
              <a:t>NCII also includes information to support your consideration of the behavior support dimension. The behavior strategies can help s</a:t>
            </a:r>
            <a:r>
              <a:rPr lang="en-US" sz="1100" b="0" i="0" kern="1200">
                <a:solidFill>
                  <a:schemeClr val="tx1"/>
                </a:solidFill>
                <a:effectLst/>
                <a:latin typeface="Arial" panose="020B0604020202020204" pitchFamily="34" charset="0"/>
                <a:ea typeface="+mn-ea"/>
                <a:cs typeface="+mn-cs"/>
              </a:rPr>
              <a:t>upport teachers working with students with primary academic deficits and challenging behaviors. Each strategy incorporates key terminology, an overview of the purpose, and all associated materials. The strategies also integrate approaches for intensification for students with more challenging behaviors. </a:t>
            </a:r>
          </a:p>
          <a:p>
            <a:endParaRPr lang="en-US" sz="1100" b="0" i="0" kern="1200">
              <a:solidFill>
                <a:schemeClr val="tx1"/>
              </a:solidFill>
              <a:effectLst/>
              <a:latin typeface="Arial" panose="020B0604020202020204" pitchFamily="34" charset="0"/>
              <a:ea typeface="+mn-ea"/>
              <a:cs typeface="+mn-cs"/>
            </a:endParaRPr>
          </a:p>
          <a:p>
            <a:r>
              <a:rPr lang="en-US" sz="1100" b="0" i="0" kern="1200">
                <a:solidFill>
                  <a:schemeClr val="tx1"/>
                </a:solidFill>
                <a:effectLst/>
                <a:latin typeface="Arial" panose="020B0604020202020204" pitchFamily="34" charset="0"/>
                <a:ea typeface="+mn-ea"/>
                <a:cs typeface="+mn-cs"/>
              </a:rPr>
              <a:t>The </a:t>
            </a:r>
            <a:r>
              <a:rPr lang="en-US" sz="1100" kern="1200">
                <a:solidFill>
                  <a:schemeClr val="tx1"/>
                </a:solidFill>
                <a:effectLst/>
                <a:latin typeface="Arial" panose="020B0604020202020204" pitchFamily="34" charset="0"/>
                <a:ea typeface="+mn-ea"/>
                <a:cs typeface="+mn-cs"/>
              </a:rPr>
              <a:t>Behavior Support for Intensive Intervention Course Content also provides a deep review of how educators can support student behavior in the classroom. This eight-part module series includes video lectures, activities, and more. </a:t>
            </a:r>
            <a:endParaRPr lang="en-US" sz="1100"/>
          </a:p>
        </p:txBody>
      </p:sp>
      <p:sp>
        <p:nvSpPr>
          <p:cNvPr id="4" name="Slide Number Placeholder 3"/>
          <p:cNvSpPr>
            <a:spLocks noGrp="1"/>
          </p:cNvSpPr>
          <p:nvPr>
            <p:ph type="sldNum" sz="quarter" idx="5"/>
          </p:nvPr>
        </p:nvSpPr>
        <p:spPr/>
        <p:txBody>
          <a:bodyPr/>
          <a:lstStyle/>
          <a:p>
            <a:fld id="{B54DC83E-89B8-4806-9A94-7D2BAA520DC6}" type="slidenum">
              <a:rPr lang="en-US" smtClean="0"/>
              <a:pPr/>
              <a:t>113</a:t>
            </a:fld>
            <a:endParaRPr lang="en-US"/>
          </a:p>
        </p:txBody>
      </p:sp>
    </p:spTree>
    <p:extLst>
      <p:ext uri="{BB962C8B-B14F-4D97-AF65-F5344CB8AC3E}">
        <p14:creationId xmlns:p14="http://schemas.microsoft.com/office/powerpoint/2010/main" val="32764322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570556"/>
            <a:ext cx="5486400" cy="3600450"/>
          </a:xfrm>
        </p:spPr>
        <p:txBody>
          <a:bodyPr/>
          <a:lstStyle/>
          <a:p>
            <a:r>
              <a:rPr lang="en-US" sz="1100"/>
              <a:t>As we discussed, it is important for educators to consider the dimensions when designing and intensifying intervention, but it is also important to consider the implementation of the intervention. These fidelity tools, including the daily/weekly log, provide tools to help educators to monitor fidelity of implementation over time.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114</a:t>
            </a:fld>
            <a:endParaRPr lang="en-US"/>
          </a:p>
        </p:txBody>
      </p:sp>
    </p:spTree>
    <p:extLst>
      <p:ext uri="{BB962C8B-B14F-4D97-AF65-F5344CB8AC3E}">
        <p14:creationId xmlns:p14="http://schemas.microsoft.com/office/powerpoint/2010/main" val="1667114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753436"/>
            <a:ext cx="5486400" cy="3600450"/>
          </a:xfrm>
        </p:spPr>
        <p:txBody>
          <a:bodyPr/>
          <a:lstStyle/>
          <a:p>
            <a:r>
              <a:rPr lang="en-US" sz="1100"/>
              <a:t>We have just spent the day getting to know more about the Taxonomy of Intervention Intensity and how it can be applied to review and rate a validated intervention and to guide intensification when a group of students or individual student does not adequately respond. Turn back to the Taxonomy K-W-L handout. Focus on the final two columns by noting what you want to know more about and how you will learn that information. </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115</a:t>
            </a:fld>
            <a:endParaRPr lang="en-US"/>
          </a:p>
        </p:txBody>
      </p:sp>
    </p:spTree>
    <p:extLst>
      <p:ext uri="{BB962C8B-B14F-4D97-AF65-F5344CB8AC3E}">
        <p14:creationId xmlns:p14="http://schemas.microsoft.com/office/powerpoint/2010/main" val="7890677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348176" y="3584624"/>
            <a:ext cx="6235504" cy="3600450"/>
          </a:xfrm>
        </p:spPr>
        <p:txBody>
          <a:bodyPr/>
          <a:lstStyle/>
          <a:p>
            <a:pPr marL="173304" indent="-173304">
              <a:buFont typeface="Arial" pitchFamily="34" charset="0"/>
              <a:buChar char="•"/>
            </a:pPr>
            <a:r>
              <a:rPr lang="en-US" sz="1100" b="1"/>
              <a:t>DBI is intense—relatively few students should need it.</a:t>
            </a:r>
          </a:p>
          <a:p>
            <a:pPr marL="635448" lvl="1" indent="-173304">
              <a:buFont typeface="Arial" pitchFamily="34" charset="0"/>
              <a:buChar char="•"/>
            </a:pPr>
            <a:r>
              <a:rPr lang="en-US" sz="1100"/>
              <a:t>If more than 3 percent to 5 percent of students in a school appear to require DBI, consider evaluating core instruction, school-wide behavior supports, and Tier 2 intervention programs. </a:t>
            </a:r>
          </a:p>
          <a:p>
            <a:pPr marL="635448" lvl="1" indent="-173304">
              <a:buFont typeface="Arial" pitchFamily="34" charset="0"/>
              <a:buChar char="•"/>
            </a:pPr>
            <a:r>
              <a:rPr lang="en-US" sz="1100"/>
              <a:t>DBI often takes sustained and iterative cycles of adaptation over time. </a:t>
            </a:r>
          </a:p>
          <a:p>
            <a:pPr marL="173304" indent="-173304">
              <a:buFont typeface="Arial" pitchFamily="34" charset="0"/>
              <a:buChar char="•"/>
            </a:pPr>
            <a:r>
              <a:rPr lang="en-US" sz="1100" b="1"/>
              <a:t>Academic and behavior supports do not exist in isolation.</a:t>
            </a:r>
          </a:p>
          <a:p>
            <a:pPr marL="635448" lvl="1" indent="-173304">
              <a:buFont typeface="Arial" pitchFamily="34" charset="0"/>
              <a:buChar char="•"/>
            </a:pPr>
            <a:r>
              <a:rPr lang="en-US" sz="1100"/>
              <a:t>They are often most successful when combined to meet students’ individual needs. </a:t>
            </a:r>
          </a:p>
          <a:p>
            <a:pPr marL="173304" indent="-173304">
              <a:buFont typeface="Arial" pitchFamily="34" charset="0"/>
              <a:buChar char="•"/>
            </a:pPr>
            <a:r>
              <a:rPr lang="en-US" sz="1100" b="1"/>
              <a:t>There is no perfect intervention. </a:t>
            </a:r>
          </a:p>
          <a:p>
            <a:pPr marL="630504" lvl="1" indent="-173304">
              <a:buFont typeface="Arial" pitchFamily="34" charset="0"/>
              <a:buChar char="•"/>
            </a:pPr>
            <a:r>
              <a:rPr lang="en-US" sz="1100" b="0"/>
              <a:t>We do have access to a growing repository of interventions that have shown evidence of effectiveness, but we need to consider the dimensions of the Taxonomy to guide our decision-making process and understand the multiple dimensions that can help to ensure that we have a strong intervention. </a:t>
            </a:r>
          </a:p>
          <a:p>
            <a:pPr marL="630504" lvl="1" indent="-173304">
              <a:buFont typeface="Arial" pitchFamily="34" charset="0"/>
              <a:buChar char="•"/>
            </a:pPr>
            <a:r>
              <a:rPr lang="en-US" sz="1100" b="0"/>
              <a:t>Even when we can’t start with a standardized program, the Taxonomy can guide our understanding of what we are providing. </a:t>
            </a:r>
          </a:p>
          <a:p>
            <a:pPr marL="173304" indent="-173304">
              <a:buFont typeface="Arial" pitchFamily="34" charset="0"/>
              <a:buChar char="•"/>
            </a:pPr>
            <a:r>
              <a:rPr lang="en-US" sz="1100" b="1"/>
              <a:t>Don’t make too many intervention adaptations at the same time</a:t>
            </a:r>
            <a:r>
              <a:rPr lang="en-US" sz="1100"/>
              <a:t>.</a:t>
            </a:r>
          </a:p>
          <a:p>
            <a:pPr marL="635448" lvl="1" indent="-173304">
              <a:buFont typeface="Arial" pitchFamily="34" charset="0"/>
              <a:buChar char="•"/>
            </a:pPr>
            <a:r>
              <a:rPr lang="en-US" sz="1100"/>
              <a:t>It may be tempting to try everything at once because you want to help a student as soon as possible, but if you make all possible changes at the same time, you won’t know which ones the student needs (any improvement in performance could be the result of one or more adaptations). Fewer changes may also make implementation more sustainable.</a:t>
            </a:r>
          </a:p>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116</a:t>
            </a:fld>
            <a:endParaRPr lang="en-US"/>
          </a:p>
        </p:txBody>
      </p:sp>
    </p:spTree>
    <p:extLst>
      <p:ext uri="{BB962C8B-B14F-4D97-AF65-F5344CB8AC3E}">
        <p14:creationId xmlns:p14="http://schemas.microsoft.com/office/powerpoint/2010/main" val="33577270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739369"/>
            <a:ext cx="5486400" cy="3600450"/>
          </a:xfrm>
        </p:spPr>
        <p:txBody>
          <a:bodyPr/>
          <a:lstStyle/>
          <a:p>
            <a:r>
              <a:rPr lang="en-US" sz="1100"/>
              <a:t>As we end the day, take a moment to reflect about what we covered. What are you most excited about? What questions do you still have? What changes will you make? Take 5 minutes to reflect and then share with a neighbor.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117</a:t>
            </a:fld>
            <a:endParaRPr lang="en-US"/>
          </a:p>
        </p:txBody>
      </p:sp>
    </p:spTree>
    <p:extLst>
      <p:ext uri="{BB962C8B-B14F-4D97-AF65-F5344CB8AC3E}">
        <p14:creationId xmlns:p14="http://schemas.microsoft.com/office/powerpoint/2010/main" val="16133871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118</a:t>
            </a:fld>
            <a:endParaRPr lang="en-US"/>
          </a:p>
        </p:txBody>
      </p:sp>
    </p:spTree>
    <p:extLst>
      <p:ext uri="{BB962C8B-B14F-4D97-AF65-F5344CB8AC3E}">
        <p14:creationId xmlns:p14="http://schemas.microsoft.com/office/powerpoint/2010/main" val="40065901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119</a:t>
            </a:fld>
            <a:endParaRPr lang="en-US"/>
          </a:p>
        </p:txBody>
      </p:sp>
    </p:spTree>
    <p:extLst>
      <p:ext uri="{BB962C8B-B14F-4D97-AF65-F5344CB8AC3E}">
        <p14:creationId xmlns:p14="http://schemas.microsoft.com/office/powerpoint/2010/main" val="199252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685800" y="369888"/>
            <a:ext cx="5486400" cy="3086100"/>
          </a:xfrm>
          <a:ln/>
        </p:spPr>
      </p:sp>
      <p:sp>
        <p:nvSpPr>
          <p:cNvPr id="62467" name="Notes Placeholder 2"/>
          <p:cNvSpPr>
            <a:spLocks noGrp="1"/>
          </p:cNvSpPr>
          <p:nvPr>
            <p:ph type="body" idx="1"/>
          </p:nvPr>
        </p:nvSpPr>
        <p:spPr>
          <a:xfrm>
            <a:off x="685800" y="3654962"/>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i="0" baseline="0">
                <a:latin typeface="Arial" panose="020B0604020202020204" pitchFamily="34" charset="0"/>
                <a:ea typeface="ＭＳ Ｐゴシック" panose="020B0600070205080204" pitchFamily="34" charset="-128"/>
              </a:rPr>
              <a:t>We are going start by talking about the elements of the validated intervention program. This is our foundation for the DBI process and in many cases may be the intervention we are providing at Tier 2. </a:t>
            </a:r>
            <a:endParaRPr lang="en-US" altLang="en-US" sz="1100" i="0">
              <a:latin typeface="Arial" panose="020B0604020202020204" pitchFamily="34" charset="0"/>
              <a:ea typeface="ＭＳ Ｐゴシック" panose="020B0600070205080204" pitchFamily="34" charset="-128"/>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289137C-0A8D-4B8A-BF00-207C650FB4D5}" type="slidenum">
              <a:rPr lang="en-US" altLang="en-US">
                <a:cs typeface="Arial" panose="020B0604020202020204" pitchFamily="34" charset="0"/>
              </a:rPr>
              <a:pPr>
                <a:spcBef>
                  <a:spcPct val="0"/>
                </a:spcBef>
              </a:pPr>
              <a:t>12</a:t>
            </a:fld>
            <a:endParaRPr lang="en-US" altLang="en-US">
              <a:cs typeface="Arial" panose="020B0604020202020204" pitchFamily="34" charset="0"/>
            </a:endParaRPr>
          </a:p>
        </p:txBody>
      </p:sp>
    </p:spTree>
    <p:extLst>
      <p:ext uri="{BB962C8B-B14F-4D97-AF65-F5344CB8AC3E}">
        <p14:creationId xmlns:p14="http://schemas.microsoft.com/office/powerpoint/2010/main" val="28656098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120</a:t>
            </a:fld>
            <a:endParaRPr lang="en-US"/>
          </a:p>
        </p:txBody>
      </p:sp>
    </p:spTree>
    <p:extLst>
      <p:ext uri="{BB962C8B-B14F-4D97-AF65-F5344CB8AC3E}">
        <p14:creationId xmlns:p14="http://schemas.microsoft.com/office/powerpoint/2010/main" val="437460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121</a:t>
            </a:fld>
            <a:endParaRPr lang="en-US"/>
          </a:p>
        </p:txBody>
      </p:sp>
    </p:spTree>
    <p:extLst>
      <p:ext uri="{BB962C8B-B14F-4D97-AF65-F5344CB8AC3E}">
        <p14:creationId xmlns:p14="http://schemas.microsoft.com/office/powerpoint/2010/main" val="17492840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1163"/>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122</a:t>
            </a:fld>
            <a:endParaRPr lang="en-US"/>
          </a:p>
        </p:txBody>
      </p:sp>
    </p:spTree>
    <p:extLst>
      <p:ext uri="{BB962C8B-B14F-4D97-AF65-F5344CB8AC3E}">
        <p14:creationId xmlns:p14="http://schemas.microsoft.com/office/powerpoint/2010/main" val="21006587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123</a:t>
            </a:fld>
            <a:endParaRPr lang="en-US"/>
          </a:p>
        </p:txBody>
      </p:sp>
    </p:spTree>
    <p:extLst>
      <p:ext uri="{BB962C8B-B14F-4D97-AF65-F5344CB8AC3E}">
        <p14:creationId xmlns:p14="http://schemas.microsoft.com/office/powerpoint/2010/main" val="420759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685800" y="271463"/>
            <a:ext cx="5486400" cy="3086100"/>
          </a:xfrm>
          <a:ln/>
        </p:spPr>
      </p:sp>
      <p:sp>
        <p:nvSpPr>
          <p:cNvPr id="78851" name="Notes Placeholder 2"/>
          <p:cNvSpPr>
            <a:spLocks noGrp="1"/>
          </p:cNvSpPr>
          <p:nvPr>
            <p:ph type="body" idx="1"/>
          </p:nvPr>
        </p:nvSpPr>
        <p:spPr>
          <a:xfrm>
            <a:off x="685800" y="366903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a:latin typeface="Arial"/>
                <a:ea typeface="ＭＳ Ｐゴシック"/>
                <a:cs typeface="Arial"/>
              </a:rPr>
              <a:t>As we think about our validated interventions, we need to consider two elements. The first is that they should be </a:t>
            </a:r>
            <a:r>
              <a:rPr lang="en-US" altLang="en-US" sz="1100" b="1">
                <a:latin typeface="Arial"/>
                <a:ea typeface="ＭＳ Ｐゴシック"/>
                <a:cs typeface="Arial"/>
              </a:rPr>
              <a:t>designed based on the Taxonomy of Intervention Intensity</a:t>
            </a:r>
            <a:r>
              <a:rPr lang="en-US" altLang="en-US" sz="1100">
                <a:latin typeface="Arial"/>
                <a:ea typeface="ＭＳ Ｐゴシック"/>
                <a:cs typeface="Arial"/>
              </a:rPr>
              <a:t>, and the second is that they should be conducted with </a:t>
            </a:r>
            <a:r>
              <a:rPr lang="en-US" altLang="en-US" sz="1100" b="1">
                <a:latin typeface="Arial"/>
                <a:ea typeface="ＭＳ Ｐゴシック"/>
                <a:cs typeface="Arial"/>
              </a:rPr>
              <a:t>fidelity</a:t>
            </a:r>
            <a:r>
              <a:rPr lang="en-US" altLang="en-US" sz="1100">
                <a:latin typeface="Arial"/>
                <a:ea typeface="ＭＳ Ｐゴシック"/>
                <a:cs typeface="Arial"/>
              </a:rPr>
              <a:t>. In other words, they focus on the what we are going to implement (</a:t>
            </a:r>
            <a:r>
              <a:rPr lang="en-US" altLang="en-US" sz="1100" i="1">
                <a:latin typeface="Arial"/>
                <a:ea typeface="ＭＳ Ｐゴシック"/>
                <a:cs typeface="Arial"/>
              </a:rPr>
              <a:t>click for animation</a:t>
            </a:r>
            <a:r>
              <a:rPr lang="en-US" altLang="en-US" sz="1100">
                <a:latin typeface="Arial"/>
                <a:ea typeface="ＭＳ Ｐゴシック"/>
                <a:cs typeface="Arial"/>
              </a:rPr>
              <a:t>) and how we will implement it (</a:t>
            </a:r>
            <a:r>
              <a:rPr lang="en-US" altLang="en-US" sz="1100" i="1">
                <a:latin typeface="Arial"/>
                <a:ea typeface="ＭＳ Ｐゴシック"/>
                <a:cs typeface="Arial"/>
              </a:rPr>
              <a:t>click for animation</a:t>
            </a:r>
            <a:r>
              <a:rPr lang="en-US" altLang="en-US" sz="1100">
                <a:latin typeface="Arial"/>
                <a:ea typeface="ＭＳ Ｐゴシック"/>
                <a:cs typeface="Arial"/>
              </a:rPr>
              <a:t>). </a:t>
            </a:r>
            <a:endParaRPr lang="en-US" altLang="en-US" sz="1100">
              <a:latin typeface="Arial" panose="020B0604020202020204" pitchFamily="34" charset="0"/>
              <a:ea typeface="ＭＳ Ｐゴシック" panose="020B0600070205080204" pitchFamily="34" charset="-128"/>
            </a:endParaRPr>
          </a:p>
          <a:p>
            <a:endParaRPr lang="en-US" altLang="en-US" sz="1100">
              <a:latin typeface="Arial" panose="020B0604020202020204" pitchFamily="34" charset="0"/>
              <a:ea typeface="ＭＳ Ｐゴシック" panose="020B0600070205080204" pitchFamily="34" charset="-128"/>
            </a:endParaRPr>
          </a:p>
          <a:p>
            <a:r>
              <a:rPr lang="en-US" altLang="en-US" sz="1100">
                <a:latin typeface="Arial"/>
                <a:ea typeface="ＭＳ Ｐゴシック"/>
                <a:cs typeface="Arial"/>
              </a:rPr>
              <a:t>We will start by focusing on designing the intervention based on the Taxonomy of Intervention Intensity. Often, when we consider our intervention, we focus only on whether a study or two (or sometimes a colleague) has said it is effective or has an evidence base. </a:t>
            </a:r>
            <a:endParaRPr lang="en-US" altLang="en-US" sz="1100">
              <a:latin typeface="Arial" panose="020B0604020202020204" pitchFamily="34" charset="0"/>
              <a:ea typeface="ＭＳ Ｐゴシック" panose="020B0600070205080204" pitchFamily="34" charset="-128"/>
              <a:cs typeface="Arial"/>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95C9E9-263E-4417-B05C-DACD160BEA3A}" type="slidenum">
              <a:rPr lang="en-US" altLang="en-US">
                <a:cs typeface="Arial" panose="020B0604020202020204" pitchFamily="34" charset="0"/>
              </a:rPr>
              <a:pPr>
                <a:spcBef>
                  <a:spcPct val="0"/>
                </a:spcBef>
              </a:pPr>
              <a:t>13</a:t>
            </a:fld>
            <a:endParaRPr lang="en-US" altLang="en-US">
              <a:cs typeface="Arial" panose="020B0604020202020204" pitchFamily="34" charset="0"/>
            </a:endParaRPr>
          </a:p>
        </p:txBody>
      </p:sp>
    </p:spTree>
    <p:extLst>
      <p:ext uri="{BB962C8B-B14F-4D97-AF65-F5344CB8AC3E}">
        <p14:creationId xmlns:p14="http://schemas.microsoft.com/office/powerpoint/2010/main" val="2255534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40895"/>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Arial" panose="020B0604020202020204" pitchFamily="34" charset="0"/>
                <a:ea typeface="ＭＳ Ｐゴシック" panose="020B0600070205080204" pitchFamily="34" charset="-128"/>
              </a:rPr>
              <a:t>In reality, when we think about our validated intervention program, we want to consider a variety of factors (</a:t>
            </a:r>
            <a:r>
              <a:rPr lang="en-US" altLang="en-US" sz="1100" b="0" i="1">
                <a:latin typeface="Arial" panose="020B0604020202020204" pitchFamily="34" charset="0"/>
                <a:ea typeface="ＭＳ Ｐゴシック" panose="020B0600070205080204" pitchFamily="34" charset="-128"/>
              </a:rPr>
              <a:t>click for animations</a:t>
            </a:r>
            <a:r>
              <a:rPr lang="en-US" altLang="en-US" sz="1100" b="0">
                <a:latin typeface="Arial" panose="020B0604020202020204" pitchFamily="34" charset="0"/>
                <a:ea typeface="ＭＳ Ｐゴシック" panose="020B0600070205080204" pitchFamily="34" charset="-128"/>
              </a:rPr>
              <a:t>). The evidence base and effect size are just a couple of the things that we consider (</a:t>
            </a:r>
            <a:r>
              <a:rPr lang="en-US" altLang="en-US" sz="1100" b="0" i="1">
                <a:latin typeface="Arial" panose="020B0604020202020204" pitchFamily="34" charset="0"/>
                <a:ea typeface="ＭＳ Ｐゴシック" panose="020B0600070205080204" pitchFamily="34" charset="-128"/>
              </a:rPr>
              <a:t>review others as they appear on the slide</a:t>
            </a:r>
            <a:r>
              <a:rPr lang="en-US" altLang="en-US" sz="1100" b="0">
                <a:latin typeface="Arial" panose="020B0604020202020204" pitchFamily="34" charset="0"/>
                <a:ea typeface="ＭＳ Ｐゴシック" panose="020B0600070205080204" pitchFamily="34" charset="-128"/>
              </a:rPr>
              <a:t>). To help us guide our understanding, it would be helpful if we had a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ea typeface="ＭＳ Ｐゴシック" panose="020B0600070205080204" pitchFamily="34" charset="-128"/>
            </a:endParaRPr>
          </a:p>
          <a:p>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2566979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40895"/>
            <a:ext cx="5486400" cy="3600450"/>
          </a:xfrm>
        </p:spPr>
        <p:txBody>
          <a:bodyPr/>
          <a:lstStyle/>
          <a:p>
            <a:r>
              <a:rPr lang="en-US" sz="1100" i="0">
                <a:latin typeface="Arial"/>
                <a:cs typeface="Arial"/>
              </a:rPr>
              <a:t>In other words, when we look at our validated intervention</a:t>
            </a:r>
            <a:r>
              <a:rPr lang="en-US" sz="1100">
                <a:latin typeface="Arial"/>
                <a:cs typeface="Arial"/>
              </a:rPr>
              <a:t>,</a:t>
            </a:r>
            <a:r>
              <a:rPr lang="en-US" sz="1100" i="0">
                <a:latin typeface="Arial"/>
                <a:cs typeface="Arial"/>
              </a:rPr>
              <a:t> it would be helpful to have a set of guiding questions of areas that we need to consider. On the slide, you see seven questions</a:t>
            </a:r>
            <a:r>
              <a:rPr lang="en-US" sz="1100">
                <a:latin typeface="Arial"/>
                <a:cs typeface="Arial"/>
              </a:rPr>
              <a:t>, which</a:t>
            </a:r>
            <a:r>
              <a:rPr lang="en-US" sz="1100" i="0">
                <a:latin typeface="Arial"/>
                <a:cs typeface="Arial"/>
              </a:rPr>
              <a:t> map to the seven dimensions of the Taxonomy of Intervention Intensity that we reviewed earlier. These seven dimensions were initially proposed in a 2017 article in </a:t>
            </a:r>
            <a:r>
              <a:rPr lang="en-US" sz="1100" i="1">
                <a:latin typeface="Arial"/>
                <a:cs typeface="Arial"/>
              </a:rPr>
              <a:t>TEACHING Exceptional Children</a:t>
            </a:r>
            <a:r>
              <a:rPr lang="en-US" sz="1100" i="0">
                <a:latin typeface="Arial"/>
                <a:cs typeface="Arial"/>
              </a:rPr>
              <a:t>, by Lynn and Doug Fuchs and Amelia Malone, to help educators consider the strengths and weaknesses of their intervention and guide intensification. Our understanding about these dimensions and the application of the dimensions to behavior was expanded upon through the work of the National Center on Intensive Intervention (NCII) and </a:t>
            </a:r>
            <a:r>
              <a:rPr lang="en-US" sz="1100">
                <a:latin typeface="Arial"/>
                <a:cs typeface="Arial"/>
              </a:rPr>
              <a:t>its </a:t>
            </a:r>
            <a:r>
              <a:rPr lang="en-US" sz="1100" i="0">
                <a:latin typeface="Arial"/>
                <a:cs typeface="Arial"/>
              </a:rPr>
              <a:t>technical work group.</a:t>
            </a:r>
            <a:r>
              <a:rPr lang="en-US" sz="1100">
                <a:latin typeface="Arial"/>
                <a:cs typeface="Arial"/>
              </a:rPr>
              <a:t> </a:t>
            </a:r>
            <a:endParaRPr lang="en-US" sz="1100" i="0"/>
          </a:p>
          <a:p>
            <a:endParaRPr lang="en-US" sz="1100" i="0"/>
          </a:p>
          <a:p>
            <a:r>
              <a:rPr lang="en-US" sz="1100" i="0">
                <a:latin typeface="Arial"/>
                <a:cs typeface="Arial"/>
              </a:rPr>
              <a:t>But what do we need to consider when thinking about these dimensions?</a:t>
            </a:r>
            <a:r>
              <a:rPr lang="en-US" sz="1100">
                <a:latin typeface="Arial"/>
                <a:cs typeface="Arial"/>
              </a:rPr>
              <a:t> </a:t>
            </a:r>
            <a:endParaRPr lang="en-US" sz="1100" i="0">
              <a:cs typeface="Arial"/>
            </a:endParaRPr>
          </a:p>
        </p:txBody>
      </p:sp>
      <p:sp>
        <p:nvSpPr>
          <p:cNvPr id="4" name="Slide Number Placeholder 3"/>
          <p:cNvSpPr>
            <a:spLocks noGrp="1"/>
          </p:cNvSpPr>
          <p:nvPr>
            <p:ph type="sldNum" sz="quarter" idx="10"/>
          </p:nvPr>
        </p:nvSpPr>
        <p:spPr/>
        <p:txBody>
          <a:bodyPr/>
          <a:lstStyle/>
          <a:p>
            <a:fld id="{1BCF944E-AC27-4BEA-9C0A-695BFCE7C965}" type="slidenum">
              <a:rPr lang="en-US" smtClean="0"/>
              <a:pPr/>
              <a:t>15</a:t>
            </a:fld>
            <a:endParaRPr lang="en-US"/>
          </a:p>
        </p:txBody>
      </p:sp>
    </p:spTree>
    <p:extLst>
      <p:ext uri="{BB962C8B-B14F-4D97-AF65-F5344CB8AC3E}">
        <p14:creationId xmlns:p14="http://schemas.microsoft.com/office/powerpoint/2010/main" val="1853815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253217" y="3472082"/>
            <a:ext cx="6274191" cy="4476163"/>
          </a:xfrm>
        </p:spPr>
        <p:txBody>
          <a:bodyPr/>
          <a:lstStyle/>
          <a:p>
            <a:r>
              <a:rPr lang="en-US" sz="1100">
                <a:latin typeface="Arial"/>
                <a:cs typeface="Arial"/>
              </a:rPr>
              <a:t>The first dimension is </a:t>
            </a:r>
            <a:r>
              <a:rPr lang="en-US" sz="1100" b="1">
                <a:latin typeface="Arial"/>
                <a:cs typeface="Arial"/>
              </a:rPr>
              <a:t>strength</a:t>
            </a:r>
            <a:r>
              <a:rPr lang="en-US" sz="1100">
                <a:latin typeface="Arial"/>
                <a:cs typeface="Arial"/>
              </a:rPr>
              <a:t>. As we discussed earlier, when we think about an evidence-based intervention, we often focus on the strength dimension. This dimension focuses on telling us how well the intervention works and whether we can expect to see results. </a:t>
            </a:r>
            <a:r>
              <a:rPr lang="en-US" sz="1100" kern="1200">
                <a:solidFill>
                  <a:schemeClr val="tx1"/>
                </a:solidFill>
                <a:latin typeface="Arial"/>
                <a:cs typeface="Arial"/>
              </a:rPr>
              <a:t>Most interventions are validated for use with Tier 2 students (students &lt;50th percentile), but to understand how an intervention would work for a student with more intensive needs, when possible we want to look for results reported for students &lt;20th percentile. It is important to note that this disaggregated information is not always available for review.</a:t>
            </a:r>
            <a:r>
              <a:rPr lang="en-US" sz="1100">
                <a:latin typeface="Arial"/>
                <a:cs typeface="Arial"/>
              </a:rPr>
              <a:t> </a:t>
            </a:r>
            <a:endParaRPr lang="en-US" sz="1100" kern="1200">
              <a:solidFill>
                <a:schemeClr val="tx1"/>
              </a:solidFill>
              <a:latin typeface="Arial" panose="020B0604020202020204" pitchFamily="34" charset="0"/>
              <a:ea typeface="+mn-ea"/>
              <a:cs typeface="+mn-cs"/>
            </a:endParaRPr>
          </a:p>
          <a:p>
            <a:endParaRPr lang="en-US" sz="1100" kern="1200">
              <a:solidFill>
                <a:schemeClr val="tx1"/>
              </a:solidFill>
              <a:latin typeface="Arial" panose="020B0604020202020204" pitchFamily="34" charset="0"/>
              <a:ea typeface="+mn-ea"/>
              <a:cs typeface="+mn-cs"/>
            </a:endParaRPr>
          </a:p>
          <a:p>
            <a:r>
              <a:rPr lang="en-US" sz="1100" kern="1200">
                <a:solidFill>
                  <a:schemeClr val="tx1"/>
                </a:solidFill>
                <a:latin typeface="Arial"/>
                <a:cs typeface="Arial"/>
              </a:rPr>
              <a:t>When we consider strength, we are </a:t>
            </a:r>
            <a:r>
              <a:rPr lang="en-US" sz="1100">
                <a:latin typeface="Arial"/>
                <a:cs typeface="Arial"/>
              </a:rPr>
              <a:t>look at </a:t>
            </a:r>
            <a:r>
              <a:rPr lang="en-US" sz="1100" kern="1200">
                <a:solidFill>
                  <a:schemeClr val="tx1"/>
                </a:solidFill>
                <a:latin typeface="Arial"/>
                <a:cs typeface="Arial"/>
              </a:rPr>
              <a:t>two things.</a:t>
            </a:r>
            <a:r>
              <a:rPr lang="en-US" sz="1100">
                <a:latin typeface="Arial"/>
                <a:cs typeface="Arial"/>
              </a:rPr>
              <a:t> </a:t>
            </a:r>
          </a:p>
          <a:p>
            <a:endParaRPr lang="en-US" sz="1100">
              <a:cs typeface="Arial" panose="020B0604020202020204" pitchFamily="34" charset="0"/>
            </a:endParaRPr>
          </a:p>
          <a:p>
            <a:r>
              <a:rPr lang="en-US" sz="1100" b="0" kern="1200">
                <a:solidFill>
                  <a:schemeClr val="tx1"/>
                </a:solidFill>
                <a:latin typeface="Arial"/>
                <a:cs typeface="Arial"/>
              </a:rPr>
              <a:t>First, was </a:t>
            </a:r>
            <a:r>
              <a:rPr lang="en-US" sz="1100">
                <a:latin typeface="Arial"/>
                <a:cs typeface="Arial"/>
              </a:rPr>
              <a:t>the </a:t>
            </a:r>
            <a:r>
              <a:rPr lang="en-US" sz="1100" b="0">
                <a:latin typeface="Arial"/>
                <a:cs typeface="Arial"/>
              </a:rPr>
              <a:t>intervention evaluated empirically using scientifically sound, rigorous methodology? In other words, can we trust the outcomes of the study? These results must be assessed through the lens of high-quality research design. A study could be group design (more often seen for academic interventions) or single-subject design (more often seen for behavioral interventions).</a:t>
            </a:r>
            <a:r>
              <a:rPr lang="en-US" sz="1100">
                <a:latin typeface="Arial"/>
                <a:cs typeface="Arial"/>
              </a:rPr>
              <a:t> </a:t>
            </a:r>
            <a:endParaRPr lang="en-US" sz="1100" b="0">
              <a:cs typeface="Arial"/>
            </a:endParaRPr>
          </a:p>
          <a:p>
            <a:endParaRPr lang="en-US" sz="1100" kern="1200">
              <a:solidFill>
                <a:schemeClr val="tx1"/>
              </a:solidFill>
              <a:latin typeface="Arial" panose="020B0604020202020204" pitchFamily="34" charset="0"/>
              <a:ea typeface="+mn-ea"/>
              <a:cs typeface="+mn-cs"/>
            </a:endParaRPr>
          </a:p>
          <a:p>
            <a:r>
              <a:rPr lang="en-US" sz="1100" kern="1200">
                <a:solidFill>
                  <a:schemeClr val="tx1"/>
                </a:solidFill>
                <a:latin typeface="Arial"/>
                <a:cs typeface="Arial"/>
              </a:rPr>
              <a:t>Second, what were the effects of the study? When we look for the effects of the study for group-design studies, we are typically looking at the effect size, which provides a method for quantifying the strength of the intervention. </a:t>
            </a:r>
            <a:r>
              <a:rPr lang="en-US" sz="1100">
                <a:latin typeface="Arial"/>
                <a:cs typeface="Arial"/>
              </a:rPr>
              <a:t>If the study was single-subject design, look for performance data for students closest to your target student. Did he or she meet their benchmarks? Single-case studies are more typical for behavior. </a:t>
            </a:r>
            <a:endParaRPr lang="en-US" sz="1100">
              <a:cs typeface="Arial"/>
            </a:endParaRPr>
          </a:p>
          <a:p>
            <a:pPr marL="171450" indent="-171450">
              <a:buFont typeface="Arial" panose="020B0604020202020204" pitchFamily="34" charset="0"/>
              <a:buChar char="•"/>
            </a:pPr>
            <a:endParaRPr lang="en-US" sz="1100" b="0"/>
          </a:p>
          <a:p>
            <a:r>
              <a:rPr lang="en-US" sz="1100" b="0" i="1">
                <a:latin typeface="Arial"/>
                <a:cs typeface="Arial"/>
              </a:rPr>
              <a:t>Note: Based on the audience you may determine to further simplify or to enhance this section. Strength and understanding of effect sizes or the results of single-case studies is often challenging for educators who do not have a background with this information. The goal of describing this dimension is </a:t>
            </a:r>
            <a:r>
              <a:rPr lang="en-US" sz="1100" i="1">
                <a:latin typeface="Arial"/>
                <a:cs typeface="Arial"/>
              </a:rPr>
              <a:t>to help</a:t>
            </a:r>
            <a:r>
              <a:rPr lang="en-US" sz="1100" b="0" i="1">
                <a:latin typeface="Arial"/>
                <a:cs typeface="Arial"/>
              </a:rPr>
              <a:t> provide some initial guidance without </a:t>
            </a:r>
            <a:r>
              <a:rPr lang="en-US" sz="1100" i="1">
                <a:latin typeface="Arial"/>
                <a:cs typeface="Arial"/>
              </a:rPr>
              <a:t>giving</a:t>
            </a:r>
            <a:r>
              <a:rPr lang="en-US" sz="1100" b="0" i="1">
                <a:latin typeface="Arial"/>
                <a:cs typeface="Arial"/>
              </a:rPr>
              <a:t> too much information too soon. Additional modules in the series (focused on mathematics, reading, and behavior) provide deeper reviews of how to analyze strength and consideration for the content specific domains.</a:t>
            </a:r>
            <a:r>
              <a:rPr lang="en-US" sz="1100" i="1">
                <a:latin typeface="Arial"/>
                <a:cs typeface="Arial"/>
              </a:rPr>
              <a:t> </a:t>
            </a:r>
            <a:endParaRPr lang="en-US" sz="1100" b="0" i="1">
              <a:cs typeface="Arial"/>
            </a:endParaRP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207818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619125" y="312738"/>
            <a:ext cx="5486400" cy="3086100"/>
          </a:xfrm>
          <a:ln/>
        </p:spPr>
      </p:sp>
      <p:sp>
        <p:nvSpPr>
          <p:cNvPr id="105475" name="Notes Placeholder 2"/>
          <p:cNvSpPr>
            <a:spLocks noGrp="1"/>
          </p:cNvSpPr>
          <p:nvPr>
            <p:ph type="body" idx="1"/>
          </p:nvPr>
        </p:nvSpPr>
        <p:spPr>
          <a:xfrm>
            <a:off x="352424" y="3592561"/>
            <a:ext cx="6146849" cy="509265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100">
                <a:ea typeface="ＭＳ Ｐゴシック" pitchFamily="34" charset="-128"/>
              </a:rPr>
              <a:t>To ensure that a validated intervention program is evidence-based, teams should convene to review the existing research on that particular program and the quality of the available research. </a:t>
            </a:r>
          </a:p>
          <a:p>
            <a:pPr>
              <a:defRPr/>
            </a:pPr>
            <a:endParaRPr lang="en-US" sz="1100">
              <a:ea typeface="ＭＳ Ｐゴシック" pitchFamily="34" charset="-128"/>
            </a:endParaRPr>
          </a:p>
          <a:p>
            <a:pPr>
              <a:defRPr/>
            </a:pPr>
            <a:r>
              <a:rPr lang="en-US" sz="1100">
                <a:ea typeface="ＭＳ Ｐゴシック" pitchFamily="34" charset="-128"/>
              </a:rPr>
              <a:t>You can focus your efforts by looking at these areas when examining the evidence base:</a:t>
            </a:r>
          </a:p>
          <a:p>
            <a:pPr marL="182880" indent="-182880">
              <a:buFontTx/>
              <a:buChar char="•"/>
              <a:defRPr/>
            </a:pPr>
            <a:r>
              <a:rPr lang="en-US" sz="1100">
                <a:ea typeface="ＭＳ Ｐゴシック" pitchFamily="34" charset="-128"/>
              </a:rPr>
              <a:t>First, consider the </a:t>
            </a:r>
            <a:r>
              <a:rPr lang="en-US" sz="1100" b="1">
                <a:ea typeface="ＭＳ Ｐゴシック" pitchFamily="34" charset="-128"/>
              </a:rPr>
              <a:t>type</a:t>
            </a:r>
            <a:r>
              <a:rPr lang="en-US" sz="1100">
                <a:ea typeface="ＭＳ Ｐゴシック" pitchFamily="34" charset="-128"/>
              </a:rPr>
              <a:t> of information and </a:t>
            </a:r>
            <a:r>
              <a:rPr lang="en-US" sz="1100" b="1">
                <a:ea typeface="ＭＳ Ｐゴシック" pitchFamily="34" charset="-128"/>
              </a:rPr>
              <a:t>source</a:t>
            </a:r>
            <a:r>
              <a:rPr lang="en-US" sz="1100">
                <a:ea typeface="ＭＳ Ｐゴシック" pitchFamily="34" charset="-128"/>
              </a:rPr>
              <a:t> from which you are gathering this information. Is the information coming from the intervention vendor or a reputable website? Also ask yourself, what type of evidence is available? Did the study involve experimental design, where the intervention group was compared to an equivalent control group? The better the study, the more we can trust the outcome data. </a:t>
            </a:r>
          </a:p>
          <a:p>
            <a:pPr marL="182880" indent="-182880">
              <a:buFontTx/>
              <a:buChar char="•"/>
              <a:defRPr/>
            </a:pPr>
            <a:r>
              <a:rPr lang="en-US" sz="1100">
                <a:ea typeface="ＭＳ Ｐゴシック" pitchFamily="34" charset="-128"/>
              </a:rPr>
              <a:t>Next, consider the </a:t>
            </a:r>
            <a:r>
              <a:rPr lang="en-US" sz="1100" b="1">
                <a:ea typeface="ＭＳ Ｐゴシック" pitchFamily="34" charset="-128"/>
              </a:rPr>
              <a:t>population</a:t>
            </a:r>
            <a:r>
              <a:rPr lang="en-US" sz="1100">
                <a:ea typeface="ＭＳ Ｐゴシック" pitchFamily="34" charset="-128"/>
              </a:rPr>
              <a:t>. For which populations has the program been researched and found effective? Is the sample described? Is the population similar to or representative of your student population? Are there different effects for different population groups? This area might be especially important when we are thinking about students with intensive needs. As mentioned on the previous slide, often we find studies that look at the effectiveness of the intervention for students below the 50th percentile, but if we are focused on students with more intensive needs, we might want to see if there is evidence available that more closely matches our population, or students below the 20th percentile. In addition, for English learners you might want to consider whether there is evidence of effectiveness for students learning English. </a:t>
            </a:r>
          </a:p>
          <a:p>
            <a:pPr marL="182880" indent="-182880">
              <a:buFontTx/>
              <a:buChar char="•"/>
              <a:defRPr/>
            </a:pPr>
            <a:r>
              <a:rPr lang="en-US" sz="1100">
                <a:ea typeface="ＭＳ Ｐゴシック" pitchFamily="34" charset="-128"/>
              </a:rPr>
              <a:t>It is important to consider whether or not the </a:t>
            </a:r>
            <a:r>
              <a:rPr lang="en-US" sz="1100" b="1">
                <a:ea typeface="ＭＳ Ｐゴシック" pitchFamily="34" charset="-128"/>
              </a:rPr>
              <a:t>desired outcomes</a:t>
            </a:r>
            <a:r>
              <a:rPr lang="en-US" sz="1100">
                <a:ea typeface="ＭＳ Ｐゴシック" pitchFamily="34" charset="-128"/>
              </a:rPr>
              <a:t> assessed in a study are relevant to the outcomes you hope to achieve with an intervention and in the expected direction. </a:t>
            </a:r>
          </a:p>
          <a:p>
            <a:pPr marL="182880" indent="-182880">
              <a:buFontTx/>
              <a:buChar char="•"/>
              <a:defRPr/>
            </a:pPr>
            <a:r>
              <a:rPr lang="en-US" sz="1100">
                <a:ea typeface="ＭＳ Ｐゴシック" pitchFamily="34" charset="-128"/>
              </a:rPr>
              <a:t>Finally, consider the </a:t>
            </a:r>
            <a:r>
              <a:rPr lang="en-US" sz="1100" b="1">
                <a:ea typeface="ＭＳ Ｐゴシック" pitchFamily="34" charset="-128"/>
              </a:rPr>
              <a:t>effects. </a:t>
            </a:r>
            <a:r>
              <a:rPr lang="en-US" sz="1100">
                <a:ea typeface="ＭＳ Ｐゴシック" pitchFamily="34" charset="-128"/>
              </a:rPr>
              <a:t>Were the effects of the study large enough to be meaningful? We will provide a little more context about effect size on the following slides. As part of our review of effect sizes we may also want to consider whether the intervention has been replicated (e.g., has more than one study illustrated similar findings or results). When we analyze findings, we may need to consider the overarching body of evidence. </a:t>
            </a:r>
          </a:p>
          <a:p>
            <a:pPr>
              <a:buFontTx/>
              <a:buChar char="•"/>
              <a:defRPr/>
            </a:pPr>
            <a:endParaRPr lang="en-US">
              <a:ea typeface="ＭＳ Ｐゴシック" pitchFamily="34" charset="-128"/>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defTabSz="914400" rtl="0" eaLnBrk="1" fontAlgn="auto" latinLnBrk="0" hangingPunct="1">
              <a:lnSpc>
                <a:spcPct val="100000"/>
              </a:lnSpc>
              <a:spcBef>
                <a:spcPct val="0"/>
              </a:spcBef>
              <a:spcAft>
                <a:spcPts val="0"/>
              </a:spcAft>
              <a:buClrTx/>
              <a:buSzTx/>
              <a:buFontTx/>
              <a:buNone/>
              <a:tabLst/>
              <a:defRPr/>
            </a:pPr>
            <a:fld id="{19093BD6-A1DF-4239-9C9A-3E2E5B6F4276}" type="slidenum">
              <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defTabSz="91440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35716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573258" y="3626827"/>
            <a:ext cx="5486400" cy="3600450"/>
          </a:xfrm>
        </p:spPr>
        <p:txBody>
          <a:bodyPr/>
          <a:lstStyle/>
          <a:p>
            <a:r>
              <a:rPr lang="en-US" sz="1100">
                <a:latin typeface="Arial"/>
                <a:cs typeface="Arial"/>
              </a:rPr>
              <a:t>Researchers will usually use two ways of describing the “success” or “efficacy” of their intervention. The first way is “statistical significance.” If something is statistically significant, it means that the likelihood of finding a particular result by chance is less than 5%. In other words, that it is highly unlikely that the results of the study are a fluke. Significance is important to consider because it helps guard against the costly mistake of labeling something as effective when it is not.</a:t>
            </a:r>
          </a:p>
          <a:p>
            <a:endParaRPr lang="en-US" sz="1100"/>
          </a:p>
          <a:p>
            <a:pPr>
              <a:defRPr/>
            </a:pPr>
            <a:r>
              <a:rPr lang="en-US" sz="1100">
                <a:latin typeface="Arial"/>
                <a:cs typeface="Arial"/>
              </a:rPr>
              <a:t>Statistical significance tells us </a:t>
            </a:r>
            <a:r>
              <a:rPr lang="en-US" sz="1100" b="1">
                <a:latin typeface="Arial"/>
                <a:cs typeface="Arial"/>
              </a:rPr>
              <a:t>if</a:t>
            </a:r>
            <a:r>
              <a:rPr lang="en-US" sz="1100">
                <a:latin typeface="Arial"/>
                <a:cs typeface="Arial"/>
              </a:rPr>
              <a:t> something is effective—it can’t tell us </a:t>
            </a:r>
            <a:r>
              <a:rPr lang="en-US" sz="1100" b="1">
                <a:latin typeface="Arial"/>
                <a:cs typeface="Arial"/>
              </a:rPr>
              <a:t>how effective</a:t>
            </a:r>
            <a:r>
              <a:rPr lang="en-US" sz="1100">
                <a:latin typeface="Arial"/>
                <a:cs typeface="Arial"/>
              </a:rPr>
              <a:t> that thing is. That’s where effect size comes in. An effect size is a standardized measure of the strength of an intervention. assessment. To conceptualize what an effect size is, consider an assessment that has an average score of 100 and standard deviation of 10 (meaning on average, scores between students vary by 10 points). An effect size of 1.0 would mean that intervention students scored, on average, 10 points higher on the end-of-intervention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a:p>
          <a:p>
            <a:r>
              <a:rPr lang="en-US" sz="1100">
                <a:latin typeface="Arial"/>
                <a:cs typeface="Arial"/>
              </a:rPr>
              <a:t>Although a number of factors may impact the effect size, a general rule of thumb for educational effect sizes for academic outcomes is provided (</a:t>
            </a:r>
            <a:r>
              <a:rPr lang="en-US" sz="1100" i="1">
                <a:latin typeface="Arial"/>
                <a:cs typeface="Arial"/>
              </a:rPr>
              <a:t>review slide</a:t>
            </a:r>
            <a:r>
              <a:rPr lang="en-US" sz="1100">
                <a:latin typeface="Arial"/>
                <a:cs typeface="Arial"/>
              </a:rPr>
              <a:t>).</a:t>
            </a:r>
            <a:endParaRPr lang="en-US" i="1">
              <a:cs typeface="Arial"/>
            </a:endParaRPr>
          </a:p>
          <a:p>
            <a:endParaRPr lang="en-US" sz="1100">
              <a:latin typeface="Arial"/>
              <a:cs typeface="Arial"/>
            </a:endParaRPr>
          </a:p>
          <a:p>
            <a:r>
              <a:rPr lang="en-US" i="1">
                <a:latin typeface="Arial"/>
                <a:cs typeface="Arial"/>
              </a:rPr>
              <a:t>NOTE: </a:t>
            </a:r>
            <a:r>
              <a:rPr lang="en-US" i="1" err="1">
                <a:latin typeface="Arial"/>
                <a:cs typeface="Arial"/>
              </a:rPr>
              <a:t>Sawilowsky</a:t>
            </a:r>
            <a:r>
              <a:rPr lang="en-US" i="1">
                <a:latin typeface="Arial"/>
                <a:cs typeface="Arial"/>
              </a:rPr>
              <a:t>, S. S. (2009). New effect size rules of thumb. Journal of Modern Applied Statistical Methods, 8(2), 597 – 599. Available at: </a:t>
            </a:r>
            <a:r>
              <a:rPr lang="en-US" i="1">
                <a:latin typeface="Arial"/>
                <a:cs typeface="Arial"/>
                <a:hlinkClick r:id="rId3"/>
              </a:rPr>
              <a:t>http://digitalcommons.wayne.edu/coe_tbf/4</a:t>
            </a:r>
            <a:r>
              <a:rPr lang="en-US" i="1">
                <a:latin typeface="Arial"/>
                <a:cs typeface="Arial"/>
              </a:rPr>
              <a:t> revised the interpretation of effect sizes based on a review of the research and found d (.01) = very small, d (.2) = small, d (.5) = medium, d (.8) = large, d (1.2) = very large, and d (2.0) = huge.</a:t>
            </a:r>
          </a:p>
          <a:p>
            <a:endParaRPr lang="en-US" i="1">
              <a:cs typeface="Arial"/>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18</a:t>
            </a:fld>
            <a:endParaRPr lang="en-US"/>
          </a:p>
        </p:txBody>
      </p:sp>
    </p:spTree>
    <p:extLst>
      <p:ext uri="{BB962C8B-B14F-4D97-AF65-F5344CB8AC3E}">
        <p14:creationId xmlns:p14="http://schemas.microsoft.com/office/powerpoint/2010/main" val="3368306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753436"/>
            <a:ext cx="5486400" cy="3600450"/>
          </a:xfrm>
        </p:spPr>
        <p:txBody>
          <a:bodyPr/>
          <a:lstStyle/>
          <a:p>
            <a:pPr>
              <a:defRPr/>
            </a:pPr>
            <a:r>
              <a:rPr lang="en-US" sz="1100">
                <a:latin typeface="Arial"/>
                <a:cs typeface="Arial"/>
              </a:rPr>
              <a:t>Effect sizes need to be interpreted in context (Hill, Bloom, Black, &amp; Lipsey, 2008). </a:t>
            </a:r>
            <a:r>
              <a:rPr lang="en-US" sz="1100" i="1">
                <a:latin typeface="Arial"/>
                <a:cs typeface="Arial"/>
              </a:rPr>
              <a:t>Review the table</a:t>
            </a:r>
            <a:r>
              <a:rPr lang="en-US" sz="1100">
                <a:latin typeface="Arial"/>
                <a:cs typeface="Arial"/>
              </a:rPr>
              <a:t>. </a:t>
            </a: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pPr>
              <a:defRPr/>
            </a:pPr>
            <a:r>
              <a:rPr lang="en-US" sz="1100">
                <a:latin typeface="Arial"/>
                <a:cs typeface="Arial"/>
              </a:rPr>
              <a:t>As you can see in the table, a number of factors can impact the expected effect sizes, such as age, skill area, type of student, and type of assessments. For example, interventions for younger students that involve researcher-created measures and that focus on word reading would be expected to have higher effect sizes. As students get older, the expected effect sizes tend to get smaller as other variables come into play. Similarly, interventions that have been tested using standardized measures and those that focus on comprehension would also be expected to yield smaller effects. </a:t>
            </a:r>
            <a:endParaRPr lang="en-US" sz="1100">
              <a:cs typeface="Arial"/>
            </a:endParaRPr>
          </a:p>
          <a:p>
            <a:pPr marL="0" marR="0" lvl="0" indent="0" algn="l" defTabSz="914400">
              <a:lnSpc>
                <a:spcPct val="100000"/>
              </a:lnSpc>
              <a:spcBef>
                <a:spcPts val="0"/>
              </a:spcBef>
              <a:spcAft>
                <a:spcPts val="0"/>
              </a:spcAft>
              <a:buClrTx/>
              <a:buSzTx/>
              <a:buFontTx/>
              <a:buNone/>
              <a:tabLst/>
              <a:defRPr/>
            </a:pPr>
            <a:endParaRPr lang="en-US" sz="1100">
              <a:cs typeface="Arial"/>
            </a:endParaRPr>
          </a:p>
          <a:p>
            <a:endParaRPr lang="en-US" i="1">
              <a:cs typeface="Arial" panose="020B0604020202020204" pitchFamily="34" charset="0"/>
            </a:endParaRPr>
          </a:p>
          <a:p>
            <a:endParaRPr lang="en-US" baseline="0"/>
          </a:p>
          <a:p>
            <a:endParaRPr lang="en-US"/>
          </a:p>
          <a:p>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defTabSz="966612" rtl="0" eaLnBrk="1" fontAlgn="auto" latinLnBrk="0" hangingPunct="1">
              <a:lnSpc>
                <a:spcPct val="100000"/>
              </a:lnSpc>
              <a:spcBef>
                <a:spcPts val="0"/>
              </a:spcBef>
              <a:spcAft>
                <a:spcPts val="0"/>
              </a:spcAft>
              <a:buClrTx/>
              <a:buSzTx/>
              <a:buFontTx/>
              <a:buNone/>
              <a:tabLst/>
              <a:defRPr/>
            </a:pPr>
            <a:fld id="{1BCF944E-AC27-4BEA-9C0A-695BFCE7C9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defTabSz="96661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70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9250"/>
            <a:ext cx="5486400" cy="3086100"/>
          </a:xfrm>
        </p:spPr>
      </p:sp>
      <p:sp>
        <p:nvSpPr>
          <p:cNvPr id="3" name="Notes Placeholder 2"/>
          <p:cNvSpPr>
            <a:spLocks noGrp="1"/>
          </p:cNvSpPr>
          <p:nvPr>
            <p:ph type="body" idx="1"/>
          </p:nvPr>
        </p:nvSpPr>
        <p:spPr>
          <a:xfrm>
            <a:off x="685800" y="3662420"/>
            <a:ext cx="5486400" cy="3600450"/>
          </a:xfrm>
        </p:spPr>
        <p:txBody>
          <a:bodyPr/>
          <a:lstStyle/>
          <a:p>
            <a:r>
              <a:rPr lang="en-US" sz="1100"/>
              <a:t>In this presentation, you will be introduced to the Taxonomy of Intervention Intensity and learn how it supports the DBI process by helping providing explicit guidance on how to select and evaluate validated intervention programs to best meet students’ needs and intensify or adapt those interventions when students or groups of students do not adequately respond. </a:t>
            </a:r>
          </a:p>
          <a:p>
            <a:endParaRPr lang="en-US" sz="1100"/>
          </a:p>
          <a:p>
            <a:endParaRPr lang="en-US" sz="1100"/>
          </a:p>
          <a:p>
            <a:pPr marL="0" lvl="1" indent="0">
              <a:buNone/>
            </a:pPr>
            <a:r>
              <a:rPr lang="en-US" sz="1100"/>
              <a:t>At the end of the session you will be able to: </a:t>
            </a:r>
          </a:p>
          <a:p>
            <a:pPr marL="628650" lvl="1" indent="-171450">
              <a:buFont typeface="Arial" panose="020B0604020202020204" pitchFamily="34" charset="0"/>
              <a:buChar char="•"/>
            </a:pPr>
            <a:r>
              <a:rPr lang="en-US" sz="1100"/>
              <a:t>Define the dimensions of the Taxonomy of Intervention Intensity and explain how they support the DBI process.</a:t>
            </a:r>
          </a:p>
          <a:p>
            <a:pPr marL="628650" lvl="1" indent="-171450">
              <a:buFont typeface="Arial" panose="020B0604020202020204" pitchFamily="34" charset="0"/>
              <a:buChar char="•"/>
            </a:pPr>
            <a:r>
              <a:rPr lang="en-US" sz="1100"/>
              <a:t>Apply the dimensions of the Taxonomy to evaluate or select a validated intervention program.</a:t>
            </a:r>
          </a:p>
          <a:p>
            <a:pPr marL="628650" lvl="1" indent="-171450">
              <a:buFont typeface="Arial" panose="020B0604020202020204" pitchFamily="34" charset="0"/>
              <a:buChar char="•"/>
            </a:pPr>
            <a:r>
              <a:rPr lang="en-US" sz="1100"/>
              <a:t>Use the Taxonomy of Intervention Intensity to intensify an intervention for a student who is not responsive. </a:t>
            </a:r>
          </a:p>
          <a:p>
            <a:pPr marL="628650" lvl="1" indent="-171450">
              <a:buFont typeface="Arial" panose="020B0604020202020204" pitchFamily="34" charset="0"/>
              <a:buChar char="•"/>
            </a:pPr>
            <a:r>
              <a:rPr lang="en-US" sz="1100"/>
              <a:t>Access existing resources to support evaluation and intensification.</a:t>
            </a:r>
          </a:p>
          <a:p>
            <a:endParaRPr lang="en-US" sz="1100"/>
          </a:p>
          <a:p>
            <a:r>
              <a:rPr lang="en-US" sz="1100"/>
              <a:t>This presentation is intended to provide an overview and introduction to the Taxonomy. If you are interested in exploring in depth a specific content area including reading, mathematics, and behavior, we encourage you to explore the resources available on the NCII website. </a:t>
            </a:r>
          </a:p>
        </p:txBody>
      </p:sp>
      <p:sp>
        <p:nvSpPr>
          <p:cNvPr id="4" name="Slide Number Placeholder 3"/>
          <p:cNvSpPr>
            <a:spLocks noGrp="1"/>
          </p:cNvSpPr>
          <p:nvPr>
            <p:ph type="sldNum" sz="quarter" idx="5"/>
          </p:nvPr>
        </p:nvSpPr>
        <p:spPr/>
        <p:txBody>
          <a:bodyPr/>
          <a:lstStyle/>
          <a:p>
            <a:fld id="{B2F612BA-9DBE-4F4B-B1A6-78D8D745D520}" type="slidenum">
              <a:rPr lang="en-US" smtClean="0"/>
              <a:t>2</a:t>
            </a:fld>
            <a:endParaRPr lang="en-US"/>
          </a:p>
        </p:txBody>
      </p:sp>
    </p:spTree>
    <p:extLst>
      <p:ext uri="{BB962C8B-B14F-4D97-AF65-F5344CB8AC3E}">
        <p14:creationId xmlns:p14="http://schemas.microsoft.com/office/powerpoint/2010/main" val="37611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Depending on the study design, effect sizes may not be available. This is often the case with behavioral interventions that use single case design. Even when they are available, effect sizes must be interpreted with caution because effect sizes can be influenced by a number of factors including study conditions, the content studied, and the type of student. These effects were usually obtained under high levels of fidelity that are often difficult to achieve in authentic classroom settings. In addition, like on the previous slide, the effects were obtained for a specific group of students under controlled circumstances, which may or may not be similar to our student population or context. In other words, the effect size is one piece of information we can use to understand the intervention’s potential effect. </a:t>
            </a:r>
            <a:endParaRPr lang="en-US" sz="1100">
              <a:cs typeface="Arial"/>
            </a:endParaRPr>
          </a:p>
          <a:p>
            <a:endParaRPr lang="en-US">
              <a:cs typeface="Arial" panose="020B0604020202020204" pitchFamily="34" charset="0"/>
            </a:endParaRPr>
          </a:p>
          <a:p>
            <a:endParaRPr lang="en-US">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4258671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While effect sizes provide a starting point for considering the effectiveness of an intervention, they must be interpreted with caution. We can use information from reputable sources to supplement what we know from an effect size or provide us with information if an effect size is not available and it is also important to remember that the effect size is used along with information about the other dimensions of the taxonomy to help us determine whether the intervention is a good match for the individual student or group of students in a particular context.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856005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12759"/>
            <a:ext cx="5486400" cy="3600450"/>
          </a:xfrm>
        </p:spPr>
        <p:txBody>
          <a:bodyPr/>
          <a:lstStyle/>
          <a:p>
            <a:r>
              <a:rPr lang="en-US" sz="1100" i="1"/>
              <a:t>We will use these sites for an activity later in the session. Model</a:t>
            </a:r>
            <a:r>
              <a:rPr lang="en-US" sz="1100" i="1" baseline="0"/>
              <a:t> how to navigate at least the first two resources. If you are unable to model the site during the presentation, review the content of the resources on the next couple of slides. Participants may also wish to locate the handout, which outlines the features of the resources modeled on this slide.</a:t>
            </a:r>
          </a:p>
          <a:p>
            <a:endParaRPr lang="en-US" sz="1100" i="1" baseline="0"/>
          </a:p>
          <a:p>
            <a:r>
              <a:rPr lang="en-US" sz="1100" i="1" baseline="0"/>
              <a:t>After modeling the resources, ask participants to share out at their tables, with a partner, or as a whole group, using prompts such as the following:</a:t>
            </a:r>
          </a:p>
          <a:p>
            <a:pPr marL="171450" indent="-171450">
              <a:buFont typeface="Arial" panose="020B0604020202020204" pitchFamily="34" charset="0"/>
              <a:buChar char="•"/>
            </a:pPr>
            <a:r>
              <a:rPr lang="en-US" sz="1100" i="1"/>
              <a:t>Have you accessed</a:t>
            </a:r>
            <a:r>
              <a:rPr lang="en-US" sz="1100" i="1" baseline="0"/>
              <a:t> any of these resources to identify or evaluate your interventions?</a:t>
            </a:r>
          </a:p>
          <a:p>
            <a:pPr marL="171450" indent="-171450">
              <a:buFont typeface="Arial" panose="020B0604020202020204" pitchFamily="34" charset="0"/>
              <a:buChar char="•"/>
            </a:pPr>
            <a:r>
              <a:rPr lang="en-US" sz="1100" i="1" baseline="0"/>
              <a:t>If you haven’t accessed any of these resources, identify one that you will access and describe how you might use it.</a:t>
            </a:r>
            <a:endParaRPr lang="en-US" sz="110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baseline="0"/>
          </a:p>
          <a:p>
            <a:r>
              <a:rPr lang="en-US" sz="1100" i="1"/>
              <a:t>Some notes:</a:t>
            </a:r>
          </a:p>
          <a:p>
            <a:pPr marL="171450" indent="-171450">
              <a:buFont typeface="Arial" panose="020B0604020202020204" pitchFamily="34" charset="0"/>
              <a:buChar char="•"/>
            </a:pPr>
            <a:r>
              <a:rPr lang="en-US" sz="1100" i="1"/>
              <a:t>On the tools chart—you will sometimes see a small u—this means that the researchers did not adjust for pretest means, and the information was not available for NCII to provide this correction.</a:t>
            </a:r>
          </a:p>
          <a:p>
            <a:pPr marL="171450" indent="-171450">
              <a:buFont typeface="Arial" panose="020B0604020202020204" pitchFamily="34" charset="0"/>
              <a:buChar char="•"/>
            </a:pPr>
            <a:r>
              <a:rPr lang="en-US" sz="1100" i="1"/>
              <a:t>On the tools chart—you will sometimes see a small star—that means the effect was significantly significant</a:t>
            </a:r>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339251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12760"/>
            <a:ext cx="5486400" cy="3600450"/>
          </a:xfrm>
        </p:spPr>
        <p:txBody>
          <a:bodyPr/>
          <a:lstStyle/>
          <a:p>
            <a:r>
              <a:rPr lang="en-US" sz="1100"/>
              <a:t>The second dimension is dosage. </a:t>
            </a:r>
          </a:p>
          <a:p>
            <a:endParaRPr lang="en-US" sz="1100" b="0"/>
          </a:p>
          <a:p>
            <a:r>
              <a:rPr lang="en-US" sz="1100" b="0" i="1"/>
              <a:t>Review slide. </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1794917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253218" y="3584623"/>
            <a:ext cx="6414868" cy="5348361"/>
          </a:xfrm>
        </p:spPr>
        <p:txBody>
          <a:bodyPr/>
          <a:lstStyle/>
          <a:p>
            <a:pPr>
              <a:defRPr/>
            </a:pPr>
            <a:r>
              <a:rPr lang="en-US" sz="1100" b="0">
                <a:latin typeface="Arial"/>
                <a:cs typeface="Arial"/>
              </a:rPr>
              <a:t>When we think about </a:t>
            </a:r>
            <a:r>
              <a:rPr lang="en-US" sz="1100">
                <a:latin typeface="Arial"/>
                <a:cs typeface="Arial"/>
              </a:rPr>
              <a:t>dosage, we can consider a </a:t>
            </a:r>
            <a:r>
              <a:rPr lang="en-US" sz="1100" b="0">
                <a:latin typeface="Arial"/>
                <a:cs typeface="Arial"/>
              </a:rPr>
              <a:t>number of areas. We might think about the number of sessions (e.g., how many sessions per week the student received the intervention), the duration or length of the session, the student-teacher ratio, and the number of practice problems provided.</a:t>
            </a:r>
            <a:r>
              <a:rPr lang="en-US" sz="1100">
                <a:latin typeface="Arial"/>
                <a:cs typeface="Arial"/>
              </a:rPr>
              <a:t> </a:t>
            </a:r>
            <a:endParaRPr lang="en-US" sz="11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p>
          <a:p>
            <a:pPr>
              <a:defRPr/>
            </a:pPr>
            <a:r>
              <a:rPr lang="en-US" sz="1100" b="0">
                <a:latin typeface="Arial"/>
                <a:cs typeface="Arial"/>
              </a:rPr>
              <a:t>Time is an important consideration because it allows more instruction to take place, provides more practice with feedback because the teacher is present, and increases students’ engaged learning time. All of these accelerate student learning, particularly when they are combined with other dimensions that we will discuss as part of the Taxonomy. We know that students with more intensive </a:t>
            </a:r>
            <a:r>
              <a:rPr lang="en-US" sz="1100">
                <a:latin typeface="Arial"/>
                <a:cs typeface="Arial"/>
              </a:rPr>
              <a:t>needs often</a:t>
            </a:r>
            <a:r>
              <a:rPr lang="en-US" sz="1100" b="0">
                <a:latin typeface="Arial"/>
                <a:cs typeface="Arial"/>
              </a:rPr>
              <a:t> need many more practice opportunities. Gersten and colleagues (2008) estimated that students with more intensive needs need 10–30 more practice opportunities than their peers to learn new information. (</a:t>
            </a:r>
            <a:r>
              <a:rPr lang="en-US" sz="1100" b="0" i="1">
                <a:latin typeface="Arial"/>
                <a:cs typeface="Arial"/>
              </a:rPr>
              <a:t>Click for animation</a:t>
            </a:r>
            <a:r>
              <a:rPr lang="en-US" sz="1100" b="0">
                <a:latin typeface="Arial"/>
                <a:cs typeface="Arial"/>
              </a:rPr>
              <a:t>) Although time plays a major factor in dosage, note that it is important to not just focus on time, but on how that time is used. That is why we define dosage as opportunities to respond. </a:t>
            </a:r>
            <a:endParaRPr lang="en-US" sz="1100" b="0">
              <a:cs typeface="Arial"/>
            </a:endParaRPr>
          </a:p>
          <a:p>
            <a:pPr marL="0" marR="0" lvl="0" indent="0" algn="l" defTabSz="914400">
              <a:lnSpc>
                <a:spcPct val="100000"/>
              </a:lnSpc>
              <a:spcBef>
                <a:spcPts val="0"/>
              </a:spcBef>
              <a:spcAft>
                <a:spcPts val="0"/>
              </a:spcAft>
              <a:buClrTx/>
              <a:buSzTx/>
              <a:buFontTx/>
              <a:buNone/>
              <a:tabLst/>
              <a:defRPr/>
            </a:pPr>
            <a:endParaRPr lang="en-US" sz="1100" b="0">
              <a:cs typeface="Arial"/>
            </a:endParaRPr>
          </a:p>
          <a:p>
            <a:pPr>
              <a:defRPr/>
            </a:pPr>
            <a:r>
              <a:rPr lang="en-US" sz="1100">
                <a:latin typeface="Arial"/>
                <a:cs typeface="Arial"/>
              </a:rPr>
              <a:t>There is also no one-size-fits-all amount of time for intensive intervention. Instead, we must consider: </a:t>
            </a:r>
            <a:endParaRPr lang="en-US" sz="1100">
              <a:cs typeface="Arial"/>
            </a:endParaRPr>
          </a:p>
          <a:p>
            <a:pPr marL="171450" indent="-171450">
              <a:buFont typeface="Arial" panose="020B0604020202020204" pitchFamily="34" charset="0"/>
              <a:buChar char="•"/>
              <a:defRPr/>
            </a:pPr>
            <a:r>
              <a:rPr lang="en-US" sz="1100" b="0">
                <a:latin typeface="Arial"/>
                <a:cs typeface="Arial"/>
              </a:rPr>
              <a:t>How far the student’s achievement is below grade level</a:t>
            </a:r>
          </a:p>
          <a:p>
            <a:pPr marL="171450" indent="-171450">
              <a:buFont typeface="Arial" panose="020B0604020202020204" pitchFamily="34" charset="0"/>
              <a:buChar char="•"/>
              <a:defRPr/>
            </a:pPr>
            <a:r>
              <a:rPr lang="en-US" sz="1100" b="0">
                <a:latin typeface="Arial"/>
                <a:cs typeface="Arial"/>
              </a:rPr>
              <a:t>The length and frequency of the previous interventions</a:t>
            </a:r>
          </a:p>
          <a:p>
            <a:pPr marL="171450" indent="-171450">
              <a:buFont typeface="Arial" panose="020B0604020202020204" pitchFamily="34" charset="0"/>
              <a:buChar char="•"/>
              <a:defRPr/>
            </a:pPr>
            <a:r>
              <a:rPr lang="en-US" sz="1100" b="0">
                <a:latin typeface="Arial"/>
                <a:cs typeface="Arial"/>
              </a:rPr>
              <a:t>The complexity of the learning tasks (e.g., letter naming in kindergarten is less cognitively complex than comprehension of a third-grade science textbook).</a:t>
            </a:r>
          </a:p>
          <a:p>
            <a:pPr marL="171450" indent="-171450">
              <a:buFont typeface="Arial" panose="020B0604020202020204" pitchFamily="34" charset="0"/>
              <a:buChar char="•"/>
              <a:defRPr/>
            </a:pPr>
            <a:r>
              <a:rPr lang="en-US" sz="1100" b="0">
                <a:latin typeface="Arial"/>
                <a:cs typeface="Arial"/>
              </a:rPr>
              <a:t>Student stamina and attention span</a:t>
            </a:r>
          </a:p>
          <a:p>
            <a:pPr>
              <a:defRPr/>
            </a:pPr>
            <a:endParaRPr lang="en-US" sz="1100">
              <a:latin typeface="Arial"/>
              <a:cs typeface="Arial"/>
            </a:endParaRPr>
          </a:p>
          <a:p>
            <a:pPr>
              <a:defRPr/>
            </a:pPr>
            <a:r>
              <a:rPr lang="en-US" sz="1100">
                <a:latin typeface="Arial"/>
                <a:cs typeface="Arial"/>
              </a:rPr>
              <a:t>To maintain attention and engagement with younger students, staff may consider two sessions per day. Evidence suggests that students with intensive needs may benefit from 60−120 minutes of intervention per day. However, this time may be broken up into several sessions throughout the day (Vaughn et al., 2012).</a:t>
            </a:r>
          </a:p>
          <a:p>
            <a:pPr>
              <a:defRPr/>
            </a:pP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latin typeface="Arial"/>
                <a:cs typeface="Arial"/>
              </a:rPr>
              <a:t>A note of caution: If an intervention has been validated 1:1 or in pairs—but you intend to use it with a much larger group—you should not expect the same effect size or strength. Decreasing the dosage is likely to decrease the efficacy of an intervention just like any medicine or treatment. If you aren’t going to take something as prescribed—you can’t expect to reap the same benefits.</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571351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612759"/>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The third dimension is alignment. As we see on this slide, a hammer is an effective tool, but not with a screw. It is important that we consider the alignment of the intervention to the needs of the student or group of students.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345001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26827"/>
            <a:ext cx="5486400" cy="4377690"/>
          </a:xfrm>
        </p:spPr>
        <p:txBody>
          <a:bodyPr/>
          <a:lstStyle/>
          <a:p>
            <a:r>
              <a:rPr lang="en-US" sz="1100" b="0" dirty="0"/>
              <a:t>For academics we want to consider: </a:t>
            </a:r>
            <a:r>
              <a:rPr lang="en-US" sz="1100" b="0" i="1" dirty="0"/>
              <a:t>review slide</a:t>
            </a:r>
            <a:r>
              <a:rPr lang="en-US" sz="1100" b="0" dirty="0"/>
              <a:t>. </a:t>
            </a:r>
          </a:p>
          <a:p>
            <a:pPr marL="0" indent="0">
              <a:buFont typeface="Arial" panose="020B0604020202020204" pitchFamily="34" charset="0"/>
              <a:buNone/>
            </a:pPr>
            <a:endParaRPr lang="en-US" sz="1100" b="0" baseline="0" dirty="0"/>
          </a:p>
          <a:p>
            <a:pPr marL="0" indent="0">
              <a:buFont typeface="Arial" panose="020B0604020202020204" pitchFamily="34" charset="0"/>
              <a:buNone/>
            </a:pPr>
            <a:r>
              <a:rPr lang="en-US" sz="1100" b="0" baseline="0" dirty="0"/>
              <a:t>Although a</a:t>
            </a:r>
            <a:r>
              <a:rPr lang="en-US" sz="1100" baseline="0" dirty="0"/>
              <a:t>lignment is important for all students, it is especially important to consider for students with intensive needs or those who need DBI. As noted previously, these students often need substantially more practice opportunities than their peers. If the intervention is using some of the time to cover skills they have already mastered or fails to focus on the foundational skills where they may have challenges, we will continue to perpetuate or even widen the gap and make it challenging for them to access their core instruction. </a:t>
            </a:r>
          </a:p>
          <a:p>
            <a:endParaRPr lang="en-US" sz="1100" b="0" dirty="0"/>
          </a:p>
          <a:p>
            <a:r>
              <a:rPr lang="en-US" sz="1100" b="0" i="1" dirty="0"/>
              <a:t>Note: In </a:t>
            </a:r>
            <a:r>
              <a:rPr lang="en-US" sz="1100" i="1" dirty="0"/>
              <a:t>Assisting Students Struggling with Reading: Response to Intervention (</a:t>
            </a:r>
            <a:r>
              <a:rPr lang="en-US" sz="1100" i="1" dirty="0" err="1"/>
              <a:t>RtI</a:t>
            </a:r>
            <a:r>
              <a:rPr lang="en-US" sz="1100" i="1" dirty="0"/>
              <a:t>) and Multi-Tier Intervention in the Primary Grades: A Practice Guide from IES, under recommendation 3, the panelists suggest “In choosing an intervention program for tier 2, administrators should look for programs—either commercially available intervention curricula, commercially developed supplemental curricula, or intervention programs—that are compatible with their school’s core reading program and that provide intensive small group instruction in three to four foundational skills. Ideally, the intervention program has demonstrated its effectiveness through independent evaluations using rigorous experimental or quasi-experimental designs…. It is the opinion of the panel that an intervention curriculum that covers five to six skills per day may not provide the intensity necessary to improve reading achievement.” See more in Assisting Students Struggling with Reading: Response to Intervention (</a:t>
            </a:r>
            <a:r>
              <a:rPr lang="en-US" sz="1100" i="1" dirty="0" err="1"/>
              <a:t>RtI</a:t>
            </a:r>
            <a:r>
              <a:rPr lang="en-US" sz="1100" i="1" dirty="0"/>
              <a:t>) and Multi-Tier Intervention in the Primary Grades. </a:t>
            </a:r>
            <a:r>
              <a:rPr lang="en-US" sz="1100" i="1" dirty="0">
                <a:hlinkClick r:id="rId3"/>
              </a:rPr>
              <a:t>https://ies.ed.gov/ncee/wwc/docs/practiceguide/rti_reading_pg_021809.pdf</a:t>
            </a:r>
            <a:endParaRPr lang="en-US" sz="1100" b="0" i="1" dirty="0"/>
          </a:p>
        </p:txBody>
      </p:sp>
      <p:sp>
        <p:nvSpPr>
          <p:cNvPr id="6" name="Slide Number Placeholder 5"/>
          <p:cNvSpPr>
            <a:spLocks noGrp="1"/>
          </p:cNvSpPr>
          <p:nvPr>
            <p:ph type="sldNum" sz="quarter" idx="5"/>
          </p:nvPr>
        </p:nvSpPr>
        <p:spPr>
          <a:xfrm>
            <a:off x="4807527" y="8685213"/>
            <a:ext cx="2048886" cy="458787"/>
          </a:xfrm>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281618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1163"/>
            <a:ext cx="5486400" cy="3086100"/>
          </a:xfrm>
        </p:spPr>
      </p:sp>
      <p:sp>
        <p:nvSpPr>
          <p:cNvPr id="3" name="Notes Placeholder 2"/>
          <p:cNvSpPr>
            <a:spLocks noGrp="1"/>
          </p:cNvSpPr>
          <p:nvPr>
            <p:ph type="body" idx="1"/>
          </p:nvPr>
        </p:nvSpPr>
        <p:spPr>
          <a:xfrm>
            <a:off x="685800" y="3846513"/>
            <a:ext cx="5486400" cy="3600450"/>
          </a:xfrm>
        </p:spPr>
        <p:txBody>
          <a:bodyPr/>
          <a:lstStyle/>
          <a:p>
            <a:r>
              <a:rPr lang="en-US" sz="1100"/>
              <a:t>When we consider alignment for behavior, we consider how well the program: </a:t>
            </a:r>
          </a:p>
          <a:p>
            <a:endParaRPr lang="en-US" sz="1100"/>
          </a:p>
          <a:p>
            <a:r>
              <a:rPr lang="en-US" sz="1100" i="1"/>
              <a:t>Review slide.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558330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193431" y="3443947"/>
            <a:ext cx="6471138" cy="5700053"/>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baseline="0"/>
              <a:t>The fourth dimension is attention to transfer. We define transfer as h</a:t>
            </a:r>
            <a:r>
              <a:rPr lang="en-US" sz="1100" baseline="0"/>
              <a:t>ow skills taught in an intervention make their way into the classroom and students’ independent practice. In other words, we might think about how well students are able to generalize the skills from an intervention into their core instruction. Many of us have probably experienced a time where a student may demonstrate mastery of taught concepts in the intervention context but fails to demonstrate mastered skills when encountering even minor differences.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i="1" baseline="0"/>
          </a:p>
          <a:p>
            <a:pPr marL="0" indent="0">
              <a:buFont typeface="Arial" panose="020B0604020202020204" pitchFamily="34" charset="0"/>
              <a:buNone/>
            </a:pPr>
            <a:r>
              <a:rPr lang="en-US" sz="1100" baseline="0"/>
              <a:t>Students </a:t>
            </a:r>
            <a:r>
              <a:rPr lang="en-US" sz="1100" b="0" baseline="0"/>
              <a:t>with and at risk for learning disabilities tend to struggle with generalization </a:t>
            </a:r>
            <a:r>
              <a:rPr lang="en-US" sz="1100" baseline="0"/>
              <a:t>(recognizing that the skills and strategies they’ve learned can be applied in other contexts). In fact, this is one of the key components of an educational disability diagnosis (inability to learn from observational learning and independently apply taught skills). When we are thinking about attention to transfer within a specific intervention, we want to consider whether the intervention explicitly teaches students how to apply the skills taught during the intervention in other contexts and makes connections between mastered and related skills. We also might consider how well the outcomes for the intervention generalize to standardized measures or other measures of global skills. </a:t>
            </a:r>
          </a:p>
          <a:p>
            <a:pPr marL="0" indent="0">
              <a:buFont typeface="Arial" panose="020B0604020202020204" pitchFamily="34" charset="0"/>
              <a:buNone/>
            </a:pPr>
            <a:endParaRPr lang="en-US" sz="1100" baseline="0"/>
          </a:p>
          <a:p>
            <a:pPr>
              <a:buFont typeface="Arial" panose="020B0604020202020204" pitchFamily="34" charset="0"/>
            </a:pPr>
            <a:r>
              <a:rPr lang="en-US" sz="1100" b="0" baseline="0">
                <a:latin typeface="Arial"/>
                <a:cs typeface="Arial"/>
              </a:rPr>
              <a:t>An intervention is more intensive if it </a:t>
            </a:r>
            <a:r>
              <a:rPr lang="en-US" sz="1100">
                <a:latin typeface="Arial"/>
                <a:cs typeface="Arial"/>
              </a:rPr>
              <a:t>provides...</a:t>
            </a:r>
            <a:endParaRPr lang="en-US" sz="1100" b="0" baseline="0">
              <a:latin typeface="Arial"/>
              <a:cs typeface="Arial"/>
            </a:endParaRPr>
          </a:p>
          <a:p>
            <a:pPr marL="171450" indent="-171450">
              <a:buFont typeface="Arial" panose="020B0604020202020204" pitchFamily="34" charset="0"/>
              <a:buChar char="•"/>
            </a:pPr>
            <a:r>
              <a:rPr lang="en-US" sz="1100" b="0" baseline="0"/>
              <a:t>Opportunities for students to develop </a:t>
            </a:r>
            <a:r>
              <a:rPr lang="en-US" sz="1100" b="0" kern="1200" baseline="0">
                <a:solidFill>
                  <a:schemeClr val="tx1"/>
                </a:solidFill>
                <a:latin typeface="Arial" panose="020B0604020202020204" pitchFamily="34" charset="0"/>
                <a:ea typeface="+mn-ea"/>
                <a:cs typeface="+mn-cs"/>
              </a:rPr>
              <a:t>metacognition and self-regulation </a:t>
            </a:r>
            <a:r>
              <a:rPr lang="en-US" sz="1100" b="0" baseline="0"/>
              <a:t>to apply strategies independently (look for embedded instruction where students monitor their strategy use, learn acronyms, use checklists, evaluate their work, set goals, make plans etc.)</a:t>
            </a:r>
          </a:p>
          <a:p>
            <a:pPr marL="171450" indent="-171450">
              <a:buFont typeface="Arial" panose="020B0604020202020204" pitchFamily="34" charset="0"/>
              <a:buChar char="•"/>
            </a:pPr>
            <a:r>
              <a:rPr lang="en-US" sz="1100" b="0" baseline="0"/>
              <a:t>Provides a variety of opportunities to practice that explicitly vary the context (different topics, genres, etc.)</a:t>
            </a:r>
          </a:p>
          <a:p>
            <a:pPr marL="171450" indent="-171450">
              <a:buFont typeface="Arial" panose="020B0604020202020204" pitchFamily="34" charset="0"/>
              <a:buChar char="•"/>
            </a:pPr>
            <a:r>
              <a:rPr lang="en-US" sz="1100" b="0" baseline="0"/>
              <a:t>Provides cumulative systematic review</a:t>
            </a:r>
          </a:p>
          <a:p>
            <a:pPr marL="0" lvl="0" indent="0">
              <a:buFont typeface="Arial" panose="020B0604020202020204" pitchFamily="34" charset="0"/>
              <a:buNone/>
            </a:pPr>
            <a:r>
              <a:rPr lang="en-US" sz="1100" b="0" baseline="0">
                <a:latin typeface="Arial"/>
                <a:cs typeface="Arial"/>
              </a:rPr>
              <a:t>An intervention is less intense if it </a:t>
            </a:r>
          </a:p>
          <a:p>
            <a:pPr marL="171450" indent="-171450">
              <a:buFont typeface="Arial" panose="020B0604020202020204" pitchFamily="34" charset="0"/>
              <a:buChar char="•"/>
            </a:pPr>
            <a:r>
              <a:rPr lang="en-US" sz="1100">
                <a:latin typeface="Arial"/>
                <a:cs typeface="Arial"/>
              </a:rPr>
              <a:t>Provides nstruction</a:t>
            </a:r>
            <a:r>
              <a:rPr lang="en-US" sz="1100" b="0" baseline="0">
                <a:latin typeface="Arial"/>
                <a:cs typeface="Arial"/>
              </a:rPr>
              <a:t> only in the target skills without review</a:t>
            </a:r>
          </a:p>
          <a:p>
            <a:pPr marL="171450" indent="-171450">
              <a:buFont typeface="Arial" panose="020B0604020202020204" pitchFamily="34" charset="0"/>
              <a:buChar char="•"/>
            </a:pPr>
            <a:r>
              <a:rPr lang="en-US" sz="1100" b="0" baseline="0"/>
              <a:t>Does not vary the context in any way</a:t>
            </a:r>
          </a:p>
          <a:p>
            <a:pPr marL="171450" indent="-171450">
              <a:buFont typeface="Arial" panose="020B0604020202020204" pitchFamily="34" charset="0"/>
              <a:buChar char="•"/>
            </a:pPr>
            <a:r>
              <a:rPr lang="en-US" sz="1100" b="0" baseline="0"/>
              <a:t>Does not include self-regulation/metacognition practice or discussion</a:t>
            </a:r>
          </a:p>
          <a:p>
            <a:pPr marL="0" lvl="0" indent="0">
              <a:buFont typeface="Arial" panose="020B0604020202020204" pitchFamily="34" charset="0"/>
              <a:buNone/>
            </a:pPr>
            <a:r>
              <a:rPr lang="en-US" sz="1100" b="0" i="1" baseline="0"/>
              <a:t>Some notes:</a:t>
            </a:r>
          </a:p>
          <a:p>
            <a:pPr marL="171450" indent="-171450">
              <a:buFont typeface="Arial" panose="020B0604020202020204" pitchFamily="34" charset="0"/>
              <a:buChar char="•"/>
            </a:pPr>
            <a:r>
              <a:rPr lang="en-US" sz="1100" b="0" i="1" baseline="0"/>
              <a:t>Teaching students with disabilities to transfer skills is VERY difficult—even interventions with a large amount of this built in, it may be insufficient</a:t>
            </a:r>
          </a:p>
          <a:p>
            <a:pPr marL="171450" indent="-171450">
              <a:buFont typeface="Arial" panose="020B0604020202020204" pitchFamily="34" charset="0"/>
              <a:buChar char="•"/>
            </a:pPr>
            <a:r>
              <a:rPr lang="en-US" sz="1100" b="0" i="1" baseline="0"/>
              <a:t>Can be adjusted during setup or implementation based on the needs of students</a:t>
            </a:r>
          </a:p>
          <a:p>
            <a:pPr marL="171450" indent="-171450">
              <a:buFont typeface="Arial" panose="020B0604020202020204" pitchFamily="34" charset="0"/>
              <a:buChar char="•"/>
            </a:pPr>
            <a:r>
              <a:rPr lang="en-US" sz="1100" b="0" i="1" baseline="0"/>
              <a:t>In the process of DBI, you will likely need to continually evaluate student generalization and transfer and make instructional adjustments</a:t>
            </a:r>
          </a:p>
          <a:p>
            <a:pPr marL="1085850" lvl="2" indent="-171450">
              <a:buFont typeface="Arial" panose="020B0604020202020204" pitchFamily="34" charset="0"/>
              <a:buChar char="•"/>
            </a:pPr>
            <a:endParaRPr lang="en-US" sz="1100" b="0" baseline="0"/>
          </a:p>
          <a:p>
            <a:endParaRPr lang="en-US" b="0"/>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1250074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75" y="257175"/>
            <a:ext cx="5486400" cy="3086100"/>
          </a:xfrm>
        </p:spPr>
      </p:sp>
      <p:sp>
        <p:nvSpPr>
          <p:cNvPr id="3" name="Notes Placeholder 2"/>
          <p:cNvSpPr>
            <a:spLocks noGrp="1"/>
          </p:cNvSpPr>
          <p:nvPr>
            <p:ph type="body" idx="1"/>
          </p:nvPr>
        </p:nvSpPr>
        <p:spPr>
          <a:xfrm>
            <a:off x="587375" y="3556488"/>
            <a:ext cx="5486400" cy="3600450"/>
          </a:xfrm>
        </p:spPr>
        <p:txBody>
          <a:bodyPr/>
          <a:lstStyle/>
          <a:p>
            <a:r>
              <a:rPr lang="en-US" sz="1100"/>
              <a:t>For behavior, we are also focused on generalization of skills. We consider: </a:t>
            </a:r>
            <a:r>
              <a:rPr lang="en-US" sz="1100" i="1"/>
              <a:t>review slide.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357580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5925"/>
            <a:ext cx="5486400" cy="3086100"/>
          </a:xfrm>
        </p:spPr>
      </p:sp>
      <p:sp>
        <p:nvSpPr>
          <p:cNvPr id="3" name="Notes Placeholder 2"/>
          <p:cNvSpPr>
            <a:spLocks noGrp="1"/>
          </p:cNvSpPr>
          <p:nvPr>
            <p:ph type="body" idx="1"/>
          </p:nvPr>
        </p:nvSpPr>
        <p:spPr>
          <a:xfrm>
            <a:off x="685800" y="3728521"/>
            <a:ext cx="5486400" cy="3600450"/>
          </a:xfrm>
        </p:spPr>
        <p:txBody>
          <a:bodyPr/>
          <a:lstStyle/>
          <a:p>
            <a:r>
              <a:rPr lang="en-US" sz="1100" i="1"/>
              <a:t>Review slide. Based on available time and focus, adjust the agenda to meet your needs. </a:t>
            </a:r>
          </a:p>
          <a:p>
            <a:endParaRPr lang="en-US" sz="1100" i="1"/>
          </a:p>
          <a:p>
            <a:r>
              <a:rPr lang="en-US" sz="1100" i="1"/>
              <a:t>While timeframe may vary this is intended to be a full day (5 </a:t>
            </a:r>
            <a:r>
              <a:rPr lang="en-US" sz="1100" i="1" err="1"/>
              <a:t>hr</a:t>
            </a:r>
            <a:r>
              <a:rPr lang="en-US" sz="1100" i="1"/>
              <a:t>) training and estimated times are provided below. The actual time for the session will depend on time spent on activities. </a:t>
            </a:r>
          </a:p>
          <a:p>
            <a:endParaRPr lang="en-US" sz="1100" i="1"/>
          </a:p>
          <a:p>
            <a:r>
              <a:rPr lang="en-US" sz="1100" i="1"/>
              <a:t>Introductions (15-30 minutes)</a:t>
            </a:r>
          </a:p>
          <a:p>
            <a:pPr marL="182880" indent="-274320">
              <a:spcAft>
                <a:spcPts val="1200"/>
              </a:spcAft>
              <a:buFont typeface="+mj-lt"/>
              <a:buAutoNum type="arabicPeriod"/>
            </a:pPr>
            <a:r>
              <a:rPr lang="en-US" sz="1100" i="1"/>
              <a:t>Overview of Data-Based Individualization (DBI) (30-45 minutes)</a:t>
            </a:r>
          </a:p>
          <a:p>
            <a:pPr marL="182880" indent="-274320">
              <a:spcAft>
                <a:spcPts val="1200"/>
              </a:spcAft>
              <a:buFont typeface="+mj-lt"/>
              <a:buAutoNum type="arabicPeriod"/>
            </a:pPr>
            <a:r>
              <a:rPr lang="en-US" sz="1100" i="1"/>
              <a:t>Defining Elements of a Validated Intervention Program (60-90 minutes)</a:t>
            </a:r>
          </a:p>
          <a:p>
            <a:pPr marL="628650" lvl="1" indent="-171450">
              <a:buFont typeface="Arial" panose="020B0604020202020204" pitchFamily="34" charset="0"/>
              <a:buChar char="•"/>
            </a:pPr>
            <a:r>
              <a:rPr lang="en-US" sz="1100" i="1"/>
              <a:t>Designed Based on Taxonomy of Intervention Intensity </a:t>
            </a:r>
          </a:p>
          <a:p>
            <a:pPr marL="0" indent="0">
              <a:buFont typeface="Arial" panose="020B0604020202020204" pitchFamily="34" charset="0"/>
              <a:buNone/>
            </a:pPr>
            <a:r>
              <a:rPr lang="en-US" sz="1100" i="1"/>
              <a:t>Lunch Break</a:t>
            </a:r>
          </a:p>
          <a:p>
            <a:pPr marL="628650" lvl="1" indent="-171450">
              <a:buFont typeface="Arial" panose="020B0604020202020204" pitchFamily="34" charset="0"/>
              <a:buChar char="•"/>
            </a:pPr>
            <a:r>
              <a:rPr lang="en-US" sz="1100" i="1"/>
              <a:t>Implemented with Fidelity (approximately 30 minutes)</a:t>
            </a:r>
          </a:p>
          <a:p>
            <a:pPr marL="182880" indent="-274320" algn="l" defTabSz="914400" rtl="0" eaLnBrk="1" latinLnBrk="0" hangingPunct="1">
              <a:spcAft>
                <a:spcPts val="1200"/>
              </a:spcAft>
              <a:buFont typeface="+mj-lt"/>
              <a:buAutoNum type="arabicPeriod" startAt="3"/>
            </a:pPr>
            <a:r>
              <a:rPr lang="en-US" sz="1100" i="1" kern="1200">
                <a:solidFill>
                  <a:schemeClr val="tx1"/>
                </a:solidFill>
                <a:latin typeface="Arial" panose="020B0604020202020204" pitchFamily="34" charset="0"/>
                <a:ea typeface="+mn-ea"/>
                <a:cs typeface="+mn-cs"/>
              </a:rPr>
              <a:t>Using the Taxonomy to Individualize and Intensify an Intervention (approximately 30-45 minutes)</a:t>
            </a:r>
          </a:p>
          <a:p>
            <a:pPr marL="182880" indent="-274320" algn="l" defTabSz="914400" rtl="0" eaLnBrk="1" latinLnBrk="0" hangingPunct="1">
              <a:spcAft>
                <a:spcPts val="1200"/>
              </a:spcAft>
              <a:buFont typeface="+mj-lt"/>
              <a:buAutoNum type="arabicPeriod" startAt="3"/>
            </a:pPr>
            <a:r>
              <a:rPr lang="en-US" sz="1100" i="1" kern="1200">
                <a:solidFill>
                  <a:schemeClr val="tx1"/>
                </a:solidFill>
                <a:latin typeface="Arial" panose="020B0604020202020204" pitchFamily="34" charset="0"/>
                <a:ea typeface="+mn-ea"/>
                <a:cs typeface="+mn-cs"/>
              </a:rPr>
              <a:t>Applying the Taxonomy of Intervention Intensity to a Case Example (approximately 60 minutes)</a:t>
            </a:r>
          </a:p>
          <a:p>
            <a:pPr marL="182880" indent="-274320" algn="l" defTabSz="914400" rtl="0" eaLnBrk="1" latinLnBrk="0" hangingPunct="1">
              <a:spcAft>
                <a:spcPts val="1200"/>
              </a:spcAft>
              <a:buFont typeface="+mj-lt"/>
              <a:buAutoNum type="arabicPeriod" startAt="3"/>
            </a:pPr>
            <a:r>
              <a:rPr lang="en-US" sz="1100" i="1" kern="1200">
                <a:solidFill>
                  <a:schemeClr val="tx1"/>
                </a:solidFill>
                <a:latin typeface="Arial" panose="020B0604020202020204" pitchFamily="34" charset="0"/>
                <a:ea typeface="+mn-ea"/>
                <a:cs typeface="+mn-cs"/>
              </a:rPr>
              <a:t>Wrap-Up and Reflection (approximately 30 minutes)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a:p>
        </p:txBody>
      </p:sp>
    </p:spTree>
    <p:extLst>
      <p:ext uri="{BB962C8B-B14F-4D97-AF65-F5344CB8AC3E}">
        <p14:creationId xmlns:p14="http://schemas.microsoft.com/office/powerpoint/2010/main" val="2213951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3" name="Notes Placeholder 2"/>
          <p:cNvSpPr>
            <a:spLocks noGrp="1"/>
          </p:cNvSpPr>
          <p:nvPr>
            <p:ph type="body" idx="1"/>
          </p:nvPr>
        </p:nvSpPr>
        <p:spPr>
          <a:xfrm>
            <a:off x="685800" y="3584624"/>
            <a:ext cx="5486400" cy="3600450"/>
          </a:xfrm>
        </p:spPr>
        <p:txBody>
          <a:bodyPr/>
          <a:lstStyle/>
          <a:p>
            <a:pPr>
              <a:defRPr/>
            </a:pPr>
            <a:r>
              <a:rPr lang="en-US" sz="1100" i="0">
                <a:latin typeface="Arial"/>
                <a:cs typeface="Arial"/>
              </a:rPr>
              <a:t>The fifth dimension is comprehensiveness. </a:t>
            </a:r>
            <a:r>
              <a:rPr lang="en-US" sz="1100">
                <a:latin typeface="Arial"/>
                <a:cs typeface="Arial"/>
              </a:rPr>
              <a:t>When we use the term “comprehensiveness,” we are asking you to think about the extent to which an intervention uses effective principles of explicit instruction. </a:t>
            </a: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a:p>
          <a:p>
            <a:pPr>
              <a:defRPr/>
            </a:pPr>
            <a:r>
              <a:rPr lang="en-US" sz="1100" i="1">
                <a:latin typeface="Arial"/>
                <a:cs typeface="Arial"/>
              </a:rPr>
              <a:t>Review slide. </a:t>
            </a:r>
            <a:endParaRPr lang="en-US" sz="1100" i="1">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endParaRPr lang="en-US"/>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758058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2682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Explicit instruction is “a way of teaching where the teacher selects an important objective, models the skills being taught, and provides scaffolded practice to help a student achieve mastery” (Kearns, 2018). When working with students in need of intensive intervention (students with and at risk for significant academic deficits and learning disabilities), explicit instruction has been shown, time and time again, to be the most effective method of intervening. </a:t>
            </a:r>
          </a:p>
          <a:p>
            <a:endParaRPr lang="en-US"/>
          </a:p>
          <a:p>
            <a:pPr marL="228600" indent="-228600">
              <a:buFont typeface="+mj-lt"/>
              <a:buAutoNum type="arabicPeriod"/>
            </a:pPr>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817224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26827"/>
            <a:ext cx="5486400" cy="3600450"/>
          </a:xfrm>
        </p:spPr>
        <p:txBody>
          <a:bodyPr/>
          <a:lstStyle/>
          <a:p>
            <a:r>
              <a:rPr lang="en-US" sz="1100"/>
              <a:t>Let’s take a quick look at this video. See if you can identify some of the explicit instruction principles discussed on slide 28 and included in the handout in your workbook. </a:t>
            </a:r>
          </a:p>
          <a:p>
            <a:endParaRPr lang="en-US" sz="1100"/>
          </a:p>
          <a:p>
            <a:r>
              <a:rPr lang="en-US" sz="1100" i="1"/>
              <a:t>Following the video ask participants to share out what they saw. </a:t>
            </a:r>
          </a:p>
        </p:txBody>
      </p:sp>
      <p:sp>
        <p:nvSpPr>
          <p:cNvPr id="4" name="Slide Number Placeholder 3"/>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1770920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711233"/>
            <a:ext cx="5486400" cy="3600450"/>
          </a:xfrm>
        </p:spPr>
        <p:txBody>
          <a:bodyPr/>
          <a:lstStyle/>
          <a:p>
            <a:r>
              <a:rPr lang="en-US" sz="1100"/>
              <a:t>In behavior, we consider comprehensiveness the extent to which the intervention includes a plan for: </a:t>
            </a:r>
            <a:r>
              <a:rPr lang="en-US" sz="1100" i="1"/>
              <a:t>Review slide. </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208382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598692"/>
            <a:ext cx="5486400" cy="3600450"/>
          </a:xfrm>
        </p:spPr>
        <p:txBody>
          <a:bodyPr/>
          <a:lstStyle/>
          <a:p>
            <a:r>
              <a:rPr lang="en-US" sz="1100">
                <a:latin typeface="Arial"/>
                <a:cs typeface="Arial"/>
              </a:rPr>
              <a:t>NCII has developed a number of resources focused on explicit instruction. Specifically, there is a four course module series that is part of the Features of Explicit Instruction Course Content. This course covers explicit instruction in detail and includes video lectures, video examples, activities, coaching materials, and more. There is also a segment of the Intensive Intervention in Mathematics Course Content that focuses on explicit instruction. That can be seen in Module 4 on instructional delivery. </a:t>
            </a:r>
            <a:endParaRPr lang="en-US" sz="1100"/>
          </a:p>
          <a:p>
            <a:endParaRPr lang="en-US" sz="1100"/>
          </a:p>
          <a:p>
            <a:r>
              <a:rPr lang="en-US" sz="1100" i="1">
                <a:latin typeface="Arial"/>
                <a:cs typeface="Arial"/>
              </a:rPr>
              <a:t>To learn more about the empirical evidence you might wish to check out the two large metanalyses (cited on the previous slide) or check out the summary here: https://intensiveintervention.org/sites/default/files/Explicit_Webinar_Cited_Articles.pdf.</a:t>
            </a:r>
          </a:p>
          <a:p>
            <a:endParaRPr lang="en-US" i="1"/>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807676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2682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a:t>Behavior and academics go hand in hand. The most intense academic interventions incorporate behavioral support. Why? Because students experiencing academic challenges and failure often exhibit inappropriate or non-productive behavior. Students experiencing behavior or emotional challenges often struggle academically. It is common to work with students who have comorbid learning and behavior disabilities. The most comprehensive programs address both academics and behavior!</a:t>
            </a:r>
          </a:p>
          <a:p>
            <a:endParaRPr lang="en-US" sz="1100" baseline="0"/>
          </a:p>
          <a:p>
            <a:r>
              <a:rPr lang="en-US" sz="1100" baseline="0"/>
              <a:t>As a result, the sixth dimension in the Taxonomy of Intervention Intensity for academic interventions is behavioral support. This refers to the extent to which academic interventions are structured to promote s</a:t>
            </a:r>
            <a:r>
              <a:rPr lang="en-US" sz="1100"/>
              <a:t>elf-regulation</a:t>
            </a:r>
            <a:r>
              <a:rPr lang="en-US" sz="1100" baseline="0"/>
              <a:t> and executive functioning as a means of </a:t>
            </a:r>
            <a:r>
              <a:rPr lang="en-US" sz="1100"/>
              <a:t>encouraging</a:t>
            </a:r>
            <a:r>
              <a:rPr lang="en-US" sz="1100" baseline="0"/>
              <a:t> students with a history of academic failure to persevere with challenging academic content and supporting students to develop a mindset that involves perseverance, hard work, and high standards. It also means the program should incorporate behavioral principles that minimize non-compliant or disruptive behavior. </a:t>
            </a:r>
          </a:p>
          <a:p>
            <a:pPr marL="0" lvl="0" indent="0">
              <a:buFont typeface="+mj-lt"/>
              <a:buNone/>
            </a:pPr>
            <a:endParaRPr lang="en-US" b="0" baseline="0"/>
          </a:p>
          <a:p>
            <a:pPr marL="0" lvl="0" indent="0">
              <a:buFont typeface="+mj-lt"/>
              <a:buNone/>
            </a:pPr>
            <a:endParaRPr lang="en-US" b="0"/>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1720420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542421"/>
            <a:ext cx="5486400" cy="4532434"/>
          </a:xfrm>
        </p:spPr>
        <p:txBody>
          <a:bodyPr/>
          <a:lstStyle/>
          <a:p>
            <a:r>
              <a:rPr lang="en-US" sz="1100" i="1">
                <a:latin typeface="Arial"/>
                <a:cs typeface="Arial"/>
              </a:rPr>
              <a:t>Review slide.</a:t>
            </a:r>
          </a:p>
          <a:p>
            <a:r>
              <a:rPr lang="en-US" sz="1100" i="0">
                <a:latin typeface="Arial"/>
                <a:cs typeface="Arial"/>
              </a:rPr>
              <a:t>“Although some students with significant learning difficulties have underlying neurological or information-processing disorders, research does not support the notion that practitioners can identify these disorders (e.g., auditory processing disorders) and then treat them in isolation (e.g., training a </a:t>
            </a:r>
            <a:r>
              <a:rPr lang="en-US" sz="1100">
                <a:latin typeface="Arial"/>
                <a:cs typeface="Arial"/>
              </a:rPr>
              <a:t>child</a:t>
            </a:r>
            <a:r>
              <a:rPr lang="en-US" sz="1100" i="0">
                <a:latin typeface="Arial"/>
                <a:cs typeface="Arial"/>
              </a:rPr>
              <a:t> in auditory processing apart from his or her academic learning; Lyon, 1985; Mann, 1979),” (Vaughn et al., 2012, p. 10).</a:t>
            </a:r>
          </a:p>
          <a:p>
            <a:r>
              <a:rPr lang="en-US" sz="1100">
                <a:latin typeface="Arial"/>
                <a:cs typeface="Arial"/>
              </a:rPr>
              <a:t>Intensive intervention should be supported by the best available research about what is likely to work for students. Practices that do not have research to support their use will likely be a waste of valuable instructional time. </a:t>
            </a:r>
          </a:p>
          <a:p>
            <a:endParaRPr lang="en-US" sz="1100">
              <a:latin typeface="Arial"/>
              <a:cs typeface="Arial"/>
            </a:endParaRPr>
          </a:p>
          <a:p>
            <a:r>
              <a:rPr lang="en-US" sz="1100">
                <a:latin typeface="Arial"/>
                <a:cs typeface="Arial"/>
              </a:rPr>
              <a:t>BUT: </a:t>
            </a:r>
          </a:p>
          <a:p>
            <a:endParaRPr lang="en-US" sz="1100">
              <a:latin typeface="Arial"/>
              <a:cs typeface="Arial"/>
            </a:endParaRPr>
          </a:p>
          <a:p>
            <a:r>
              <a:rPr lang="en-US" sz="1100">
                <a:latin typeface="Arial"/>
                <a:cs typeface="Arial"/>
              </a:rPr>
              <a:t>Cognitive processes are important and relevant for learning. </a:t>
            </a:r>
            <a:endParaRPr lang="en-US" sz="1100">
              <a:cs typeface="Arial"/>
            </a:endParaRPr>
          </a:p>
          <a:p>
            <a:r>
              <a:rPr lang="en-US" sz="1100">
                <a:latin typeface="Arial"/>
                <a:cs typeface="Arial"/>
              </a:rPr>
              <a:t>Problems with executive function and self-regulation negatively affect student learning. </a:t>
            </a:r>
            <a:endParaRPr lang="en-US" sz="1100">
              <a:cs typeface="Arial"/>
            </a:endParaRPr>
          </a:p>
          <a:p>
            <a:r>
              <a:rPr lang="en-US" sz="1100">
                <a:latin typeface="Arial"/>
                <a:cs typeface="Arial"/>
              </a:rPr>
              <a:t>Interventions should combine practices that reduce the impact of processing deficits </a:t>
            </a:r>
            <a:r>
              <a:rPr lang="en-US" sz="1100" b="1">
                <a:latin typeface="Arial"/>
                <a:cs typeface="Arial"/>
              </a:rPr>
              <a:t>with</a:t>
            </a:r>
            <a:r>
              <a:rPr lang="en-US" sz="1100">
                <a:latin typeface="Arial"/>
                <a:cs typeface="Arial"/>
              </a:rPr>
              <a:t> academic content, not treat them in isolation. </a:t>
            </a:r>
          </a:p>
          <a:p>
            <a:endParaRPr lang="en-US" sz="1100">
              <a:latin typeface="Arial"/>
              <a:cs typeface="Arial"/>
            </a:endParaRPr>
          </a:p>
          <a:p>
            <a:r>
              <a:rPr lang="en-US" sz="1100">
                <a:latin typeface="Arial"/>
                <a:cs typeface="Arial"/>
              </a:rPr>
              <a:t>In other words, research that integrates understanding of executive functions with academic instruction has yielded the most positive benefits for students with intensive needs. That is, interventions need not prioritize cognitive processes before academic learning can occur. Rather, interventions should support both issues concurrently.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274296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1163"/>
            <a:ext cx="5486400" cy="3086100"/>
          </a:xfrm>
        </p:spPr>
      </p:sp>
      <p:sp>
        <p:nvSpPr>
          <p:cNvPr id="3" name="Notes Placeholder 2"/>
          <p:cNvSpPr>
            <a:spLocks noGrp="1"/>
          </p:cNvSpPr>
          <p:nvPr>
            <p:ph type="body" idx="1"/>
          </p:nvPr>
        </p:nvSpPr>
        <p:spPr>
          <a:xfrm>
            <a:off x="685800" y="3654963"/>
            <a:ext cx="5486400" cy="3600450"/>
          </a:xfrm>
        </p:spPr>
        <p:txBody>
          <a:bodyPr/>
          <a:lstStyle/>
          <a:p>
            <a:pPr>
              <a:defRPr/>
            </a:pPr>
            <a:r>
              <a:rPr lang="en-US" sz="1100">
                <a:latin typeface="Arial"/>
                <a:cs typeface="Arial"/>
              </a:rPr>
              <a:t>Under behavior support for academic interventions, we consider the extent that the intervention incorporates self-regulation and executive function. These make up the mental processes that enable us to plan, focus attention, remember instructions, and juggle multiple tasks successfully.</a:t>
            </a:r>
            <a:r>
              <a:rPr lang="en-US" sz="1100" i="1">
                <a:latin typeface="Arial"/>
                <a:cs typeface="Arial"/>
              </a:rPr>
              <a:t> </a:t>
            </a:r>
            <a:r>
              <a:rPr lang="en-US" sz="1100" i="0">
                <a:latin typeface="Arial"/>
                <a:cs typeface="Arial"/>
              </a:rPr>
              <a:t>Self-regulation is the ability to manage your emotions and behavior in accordance with the demands of the situation and </a:t>
            </a:r>
            <a:r>
              <a:rPr lang="en-US" sz="1100">
                <a:latin typeface="Arial"/>
                <a:cs typeface="Arial"/>
              </a:rPr>
              <a:t>includes—</a:t>
            </a:r>
            <a:endParaRPr lang="en-US" sz="1100" i="0">
              <a:latin typeface="Arial"/>
              <a:cs typeface="Arial"/>
            </a:endParaRPr>
          </a:p>
          <a:p>
            <a:pPr marL="457200" indent="-219075">
              <a:buFont typeface="Arial" panose="020B0604020202020204" pitchFamily="34" charset="0"/>
              <a:buChar char="•"/>
            </a:pPr>
            <a:r>
              <a:rPr lang="en-US" sz="1100" b="0">
                <a:latin typeface="Arial"/>
                <a:cs typeface="Arial"/>
              </a:rPr>
              <a:t>Planning and setting goals for learning</a:t>
            </a:r>
            <a:r>
              <a:rPr lang="en-US" sz="1100">
                <a:latin typeface="Arial"/>
                <a:cs typeface="Arial"/>
              </a:rPr>
              <a:t> </a:t>
            </a:r>
            <a:endParaRPr lang="en-US" sz="1100" b="0">
              <a:cs typeface="Arial"/>
            </a:endParaRPr>
          </a:p>
          <a:p>
            <a:pPr marL="457200" indent="-219075">
              <a:buFont typeface="Arial" panose="020B0604020202020204" pitchFamily="34" charset="0"/>
              <a:buChar char="•"/>
            </a:pPr>
            <a:r>
              <a:rPr lang="en-US" sz="1100" b="0">
                <a:latin typeface="Arial"/>
                <a:cs typeface="Arial"/>
              </a:rPr>
              <a:t>Monitoring learning and progress toward goals</a:t>
            </a:r>
          </a:p>
          <a:p>
            <a:pPr marL="457200" indent="-219075">
              <a:buFont typeface="Arial" panose="020B0604020202020204" pitchFamily="34" charset="0"/>
              <a:buChar char="•"/>
            </a:pPr>
            <a:r>
              <a:rPr lang="en-US" sz="1100" b="0">
                <a:latin typeface="Arial"/>
                <a:cs typeface="Arial"/>
              </a:rPr>
              <a:t>Regulation of language and memory to support learning (e.g., self-talk, use of strategies)</a:t>
            </a:r>
            <a:r>
              <a:rPr lang="en-US" sz="1100">
                <a:latin typeface="Arial"/>
                <a:cs typeface="Arial"/>
              </a:rPr>
              <a:t> </a:t>
            </a:r>
            <a:endParaRPr lang="en-US" sz="1100" b="0">
              <a:cs typeface="Arial"/>
            </a:endParaRPr>
          </a:p>
          <a:p>
            <a:pPr marL="457200" indent="-219075">
              <a:buFont typeface="Arial" panose="020B0604020202020204" pitchFamily="34" charset="0"/>
              <a:buChar char="•"/>
            </a:pPr>
            <a:r>
              <a:rPr lang="en-US" sz="1100" b="0">
                <a:latin typeface="Arial"/>
                <a:cs typeface="Arial"/>
              </a:rPr>
              <a:t>Attention</a:t>
            </a:r>
            <a:r>
              <a:rPr lang="en-US" sz="1100">
                <a:latin typeface="Arial"/>
                <a:cs typeface="Arial"/>
              </a:rPr>
              <a:t> </a:t>
            </a:r>
            <a:endParaRPr lang="en-US" sz="1100" b="0">
              <a:cs typeface="Arial"/>
            </a:endParaRPr>
          </a:p>
          <a:p>
            <a:pPr>
              <a:defRPr/>
            </a:pPr>
            <a:endParaRPr lang="en-US" sz="1100" i="1">
              <a:latin typeface="Arial"/>
              <a:cs typeface="Arial"/>
            </a:endParaRPr>
          </a:p>
          <a:p>
            <a:pPr>
              <a:defRPr/>
            </a:pPr>
            <a:r>
              <a:rPr lang="en-US" sz="1100" i="0">
                <a:latin typeface="Arial"/>
                <a:cs typeface="Arial"/>
              </a:rPr>
              <a:t>Executive function is a set of processes that have to do with managing oneself and one’s resources in order to achieve a goal.</a:t>
            </a:r>
            <a:r>
              <a:rPr lang="en-US" sz="1100">
                <a:latin typeface="Arial"/>
                <a:cs typeface="Arial"/>
              </a:rPr>
              <a:t> </a:t>
            </a:r>
            <a:endParaRPr lang="en-US" sz="1100" i="0">
              <a:latin typeface="Arial"/>
              <a:cs typeface="Arial"/>
            </a:endParaRPr>
          </a:p>
          <a:p>
            <a:pPr>
              <a:defRPr/>
            </a:pPr>
            <a:endParaRPr lang="en-US" sz="1100" i="1">
              <a:latin typeface="Arial"/>
              <a:cs typeface="Arial"/>
            </a:endParaRPr>
          </a:p>
          <a:p>
            <a:pPr>
              <a:defRPr/>
            </a:pPr>
            <a:r>
              <a:rPr lang="en-US" sz="1100">
                <a:latin typeface="Arial"/>
                <a:cs typeface="Arial"/>
              </a:rPr>
              <a:t>Why</a:t>
            </a:r>
            <a:r>
              <a:rPr lang="en-US" sz="1100" baseline="0">
                <a:latin typeface="Arial"/>
                <a:cs typeface="Arial"/>
              </a:rPr>
              <a:t> does poor self-regulation and executive function impede academic learning? Because s</a:t>
            </a:r>
            <a:r>
              <a:rPr lang="en-US" sz="1100">
                <a:latin typeface="Arial"/>
                <a:cs typeface="Arial"/>
              </a:rPr>
              <a:t>tudents with deficits in these areas demonstrate minimal use of self-directed strategies—they need to be explicitly taught. Students often exhibit behavior problems because of inattention and poor impulse control. Their inattention makes intake of new information difficult,</a:t>
            </a:r>
            <a:r>
              <a:rPr lang="en-US" sz="1100" baseline="0">
                <a:latin typeface="Arial"/>
                <a:cs typeface="Arial"/>
              </a:rPr>
              <a:t> and their l</a:t>
            </a:r>
            <a:r>
              <a:rPr lang="en-US" sz="1100">
                <a:latin typeface="Arial"/>
                <a:cs typeface="Arial"/>
              </a:rPr>
              <a:t>ack of monitoring of learning makes it difficult for students to be aware of what they do and do not know, and when they should request help. </a:t>
            </a:r>
            <a:endParaRPr lang="en-US" sz="1100">
              <a:cs typeface="Arial"/>
            </a:endParaRPr>
          </a:p>
          <a:p>
            <a:endParaRPr lang="en-US"/>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BCF944E-AC27-4BEA-9C0A-695BFCE7C965}"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17776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598691"/>
            <a:ext cx="5486400" cy="3600450"/>
          </a:xfrm>
        </p:spPr>
        <p:txBody>
          <a:bodyPr/>
          <a:lstStyle/>
          <a:p>
            <a:r>
              <a:rPr lang="en-US" sz="1100">
                <a:latin typeface="Arial"/>
                <a:cs typeface="Arial"/>
              </a:rPr>
              <a:t>Students who are experiencing academic challenges must learn to persist despite difficulty and failure. Most students in need of intensive intervention have already experienced years of failure. Many of these students will have developed “learned helplessness” and task avoidance (for good reason).</a:t>
            </a:r>
          </a:p>
          <a:p>
            <a:endParaRPr lang="en-US" sz="1100"/>
          </a:p>
          <a:p>
            <a:r>
              <a:rPr lang="en-US" sz="1100">
                <a:latin typeface="Arial"/>
                <a:cs typeface="Arial"/>
              </a:rPr>
              <a:t>An intensive intervention platform should build in some of these strategies. In addition to the scaffolded support provided in the intervention, students should be able to accomplish the instructional objectives. If the instructional objectives and tasks are the right level of challenge, students are able to experience success and build both motivation and persistence.</a:t>
            </a:r>
          </a:p>
          <a:p>
            <a:endParaRPr lang="en-US" sz="1100"/>
          </a:p>
          <a:p>
            <a:r>
              <a:rPr lang="en-US" sz="1100">
                <a:latin typeface="Arial"/>
                <a:cs typeface="Arial"/>
              </a:rPr>
              <a:t>Some examples of strategies that help develop perseverance include </a:t>
            </a:r>
            <a:r>
              <a:rPr lang="en-US" sz="1100" i="1">
                <a:latin typeface="Arial"/>
                <a:cs typeface="Arial"/>
              </a:rPr>
              <a:t>review slide. </a:t>
            </a:r>
            <a:endParaRPr lang="en-US" sz="1100" i="1">
              <a:cs typeface="Arial"/>
            </a:endParaRPr>
          </a:p>
          <a:p>
            <a:endParaRPr lang="en-US" sz="1100"/>
          </a:p>
          <a:p>
            <a:r>
              <a:rPr lang="en-US" sz="1100">
                <a:latin typeface="Arial"/>
                <a:cs typeface="Arial"/>
              </a:rPr>
              <a:t>Although some interventions may incorporate these strategies, you may also have these strategies already in place in your classroom, or you can find some examples of strategies on the NCII website that might help you to supplement your intervention.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1194031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612759"/>
            <a:ext cx="5486400" cy="3600450"/>
          </a:xfrm>
        </p:spPr>
        <p:txBody>
          <a:bodyPr/>
          <a:lstStyle/>
          <a:p>
            <a:r>
              <a:rPr lang="en-US" sz="1100" baseline="0"/>
              <a:t>There are a variety of strategies you might find to promote executive function. The strategies listed on this slide are just a few. This is a rapidly developing research area.</a:t>
            </a:r>
          </a:p>
          <a:p>
            <a:endParaRPr lang="en-US" sz="1100" i="1" baseline="0"/>
          </a:p>
          <a:p>
            <a:r>
              <a:rPr lang="en-US" sz="1100" i="1" baseline="0"/>
              <a:t>*Note: Direct training of working memory/inhibition/memory has not yet been proven to improve academic performance, although research is still being done. It is possible that it could be a successful approach if researchers could identify a better way to do it.</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147614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8138"/>
            <a:ext cx="5486400" cy="3086100"/>
          </a:xfrm>
        </p:spPr>
      </p:sp>
      <p:sp>
        <p:nvSpPr>
          <p:cNvPr id="3" name="Notes Placeholder 2"/>
          <p:cNvSpPr>
            <a:spLocks noGrp="1"/>
          </p:cNvSpPr>
          <p:nvPr>
            <p:ph type="body" idx="1"/>
          </p:nvPr>
        </p:nvSpPr>
        <p:spPr>
          <a:xfrm>
            <a:off x="575632" y="3607336"/>
            <a:ext cx="5486400" cy="3600450"/>
          </a:xfrm>
        </p:spPr>
        <p:txBody>
          <a:bodyPr/>
          <a:lstStyle/>
          <a:p>
            <a:r>
              <a:rPr lang="en-US" sz="1100">
                <a:latin typeface="Arial"/>
                <a:cs typeface="Arial"/>
              </a:rPr>
              <a:t>Each of you will have two handouts in your workbook. The first looks like this and includes brief definitions for each of the seven dimensions of the Taxonomy. You will notice that the handout is two-sided. On one side, the dimensions are defined in the context of academics, and on the backside the same seven dimensions are defined in the context of behavior. The second handout looks like this (</a:t>
            </a:r>
            <a:r>
              <a:rPr lang="en-US" sz="1100" i="1">
                <a:latin typeface="Arial"/>
                <a:cs typeface="Arial"/>
              </a:rPr>
              <a:t>click for animations</a:t>
            </a:r>
            <a:r>
              <a:rPr lang="en-US" sz="1100">
                <a:latin typeface="Arial"/>
                <a:cs typeface="Arial"/>
              </a:rPr>
              <a:t>). Many of you are likely familiar with a K-W-L (for Know, Want to Know, Learn). This is a slightly modified version that includes space for you to document what you know from reviewing the resource, what questions you have or what you want to learn more about, and finally how you will learn more. For the next activity, you will focus on the first two columns (</a:t>
            </a:r>
            <a:r>
              <a:rPr lang="en-US" sz="1100" i="1">
                <a:latin typeface="Arial"/>
                <a:cs typeface="Arial"/>
              </a:rPr>
              <a:t>click for animation</a:t>
            </a:r>
            <a:r>
              <a:rPr lang="en-US" sz="1100">
                <a:latin typeface="Arial"/>
                <a:cs typeface="Arial"/>
              </a:rPr>
              <a:t>). Using the Taxonomy overview handout, individually document what you know from reviewing the handout and what you want to know more about. You will have about 5–7 minutes to do this. Once you have completed documenting what you know and want to know more about, turn to your neighbor or tablemates and share some of the things that you documented. </a:t>
            </a:r>
            <a:endParaRPr lang="en-US" sz="1100"/>
          </a:p>
          <a:p>
            <a:endParaRPr lang="en-US" sz="1100"/>
          </a:p>
          <a:p>
            <a:r>
              <a:rPr lang="en-US" sz="1100" i="1">
                <a:latin typeface="Arial"/>
                <a:cs typeface="Arial"/>
              </a:rPr>
              <a:t>Provide about 5</a:t>
            </a:r>
            <a:r>
              <a:rPr lang="en-US" sz="1100">
                <a:latin typeface="Arial"/>
                <a:cs typeface="Arial"/>
              </a:rPr>
              <a:t>–</a:t>
            </a:r>
            <a:r>
              <a:rPr lang="en-US" sz="1100" i="1">
                <a:latin typeface="Arial"/>
                <a:cs typeface="Arial"/>
              </a:rPr>
              <a:t>7 minutes for individual review; provide about 3</a:t>
            </a:r>
            <a:r>
              <a:rPr lang="en-US" sz="1100">
                <a:latin typeface="Arial"/>
                <a:cs typeface="Arial"/>
              </a:rPr>
              <a:t>–</a:t>
            </a:r>
            <a:r>
              <a:rPr lang="en-US" sz="1100" i="1">
                <a:latin typeface="Arial"/>
                <a:cs typeface="Arial"/>
              </a:rPr>
              <a:t>5 minutes for table/partner talk; and then provide time for group share out. Note how you will address these questions throughout the training. </a:t>
            </a:r>
            <a:endParaRPr lang="en-US" sz="1100" i="1">
              <a:cs typeface="Arial"/>
            </a:endParaRPr>
          </a:p>
          <a:p>
            <a:endParaRPr lang="en-US" i="1"/>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1285010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3" name="Notes Placeholder 2"/>
          <p:cNvSpPr>
            <a:spLocks noGrp="1"/>
          </p:cNvSpPr>
          <p:nvPr>
            <p:ph type="body" idx="1"/>
          </p:nvPr>
        </p:nvSpPr>
        <p:spPr>
          <a:xfrm>
            <a:off x="685800" y="3598691"/>
            <a:ext cx="5486400" cy="4040065"/>
          </a:xfrm>
        </p:spPr>
        <p:txBody>
          <a:bodyPr/>
          <a:lstStyle/>
          <a:p>
            <a:r>
              <a:rPr lang="en-US" sz="1100">
                <a:latin typeface="Arial"/>
                <a:cs typeface="Arial"/>
              </a:rPr>
              <a:t>These are just a few of the strategies that can minimize non-productive behavior.</a:t>
            </a:r>
          </a:p>
          <a:p>
            <a:pPr marL="228600" indent="-228600">
              <a:buAutoNum type="arabicPeriod"/>
            </a:pPr>
            <a:r>
              <a:rPr lang="en-US" sz="1100">
                <a:latin typeface="Arial"/>
                <a:cs typeface="Arial"/>
              </a:rPr>
              <a:t>Setting clear expectations for behavior is important—You might have such expectations or rules in place, but it’s important to review these procedures regularly within an intervention setting—especially when working with students with challenging behavior.</a:t>
            </a:r>
          </a:p>
          <a:p>
            <a:pPr marL="228600" indent="-228600">
              <a:buAutoNum type="arabicPeriod"/>
            </a:pPr>
            <a:r>
              <a:rPr lang="en-US" sz="1100">
                <a:latin typeface="Arial"/>
                <a:cs typeface="Arial"/>
              </a:rPr>
              <a:t>These clear expectations can be supported by having students sign behavior contacts.</a:t>
            </a:r>
          </a:p>
          <a:p>
            <a:pPr marL="228600" indent="-228600">
              <a:buAutoNum type="arabicPeriod"/>
            </a:pPr>
            <a:r>
              <a:rPr lang="en-US" sz="1100">
                <a:latin typeface="Arial"/>
                <a:cs typeface="Arial"/>
              </a:rPr>
              <a:t>Reinforcement systems can help to promote positive behavior, boost engagement, and minimize negative behaviors.</a:t>
            </a:r>
          </a:p>
          <a:p>
            <a:pPr marL="228600" indent="-228600">
              <a:buAutoNum type="arabicPeriod"/>
            </a:pPr>
            <a:r>
              <a:rPr lang="en-US" sz="1100">
                <a:latin typeface="Arial"/>
                <a:cs typeface="Arial"/>
              </a:rPr>
              <a:t>Checklists can help students to know what to expect.</a:t>
            </a:r>
          </a:p>
          <a:p>
            <a:pPr marL="228600" indent="-228600">
              <a:buAutoNum type="arabicPeriod"/>
            </a:pPr>
            <a:r>
              <a:rPr lang="en-US" sz="1100">
                <a:latin typeface="Arial"/>
                <a:cs typeface="Arial"/>
              </a:rPr>
              <a:t>Timers and strong time management procedures can ensure that there are few pauses in the execution of the lessons and that students stay on task and focused throughout.</a:t>
            </a:r>
          </a:p>
          <a:p>
            <a:pPr marL="228600" indent="-228600">
              <a:buAutoNum type="arabicPeriod"/>
            </a:pPr>
            <a:endParaRPr lang="en-US" sz="1100"/>
          </a:p>
          <a:p>
            <a:pPr marL="0" indent="0">
              <a:buNone/>
            </a:pPr>
            <a:r>
              <a:rPr lang="en-US" sz="1100">
                <a:latin typeface="Arial"/>
                <a:cs typeface="Arial"/>
              </a:rPr>
              <a:t>You may have strong behavior management systems in place, or you may be working with a student using a very specific behavior plan. You should continue to use the system that works for you or that student. An intervention that sufficiently supports behavior is one that provides the raw material for good behavior—even if it’s the canvas on which to place your existing system.</a:t>
            </a:r>
          </a:p>
          <a:p>
            <a:pPr marL="0" indent="0">
              <a:buNone/>
            </a:pPr>
            <a:endParaRPr lang="en-US" sz="1100"/>
          </a:p>
          <a:p>
            <a:pPr marL="0" indent="0">
              <a:buNone/>
            </a:pPr>
            <a:r>
              <a:rPr lang="en-US" sz="1100">
                <a:latin typeface="Arial"/>
                <a:cs typeface="Arial"/>
              </a:rPr>
              <a:t>You can’t expect a student to benefit from an academic behavior if their behavior prevents them from participating fully. It is essential to consider behavior when selecting and adjusting intervention platforms.</a:t>
            </a:r>
          </a:p>
          <a:p>
            <a:pPr marL="0" indent="0">
              <a:buNone/>
            </a:pPr>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1013156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312738"/>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a:t>NCII has recently released a set of course content focused on behavior support for intensive intervention. This resource includes an extensive amount of content to support educators in understanding how to support students in the classroom to maximize instruction. The course has eight modules that cover behavioral theory, strategies for supporting students’ behavioral needs, monitoring student progress and making decisions, and intensifying behavioral supports. The course content can be found on the NCII website at </a:t>
            </a:r>
            <a:r>
              <a:rPr lang="en-US" sz="1100">
                <a:hlinkClick r:id="rId3"/>
              </a:rPr>
              <a:t>https://intensiveintervention.org/intensive-intervention-behavior-course</a:t>
            </a:r>
            <a:r>
              <a:rPr lang="en-US" sz="1100"/>
              <a:t>.</a:t>
            </a:r>
          </a:p>
        </p:txBody>
      </p:sp>
      <p:sp>
        <p:nvSpPr>
          <p:cNvPr id="4" name="Slide Number Placeholder 3"/>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271489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4163"/>
            <a:ext cx="5486400" cy="3086100"/>
          </a:xfrm>
        </p:spPr>
      </p:sp>
      <p:sp>
        <p:nvSpPr>
          <p:cNvPr id="3" name="Notes Placeholder 2"/>
          <p:cNvSpPr>
            <a:spLocks noGrp="1"/>
          </p:cNvSpPr>
          <p:nvPr>
            <p:ph type="body" idx="1"/>
          </p:nvPr>
        </p:nvSpPr>
        <p:spPr>
          <a:xfrm>
            <a:off x="685800" y="3683097"/>
            <a:ext cx="5486400" cy="3600450"/>
          </a:xfrm>
        </p:spPr>
        <p:txBody>
          <a:bodyPr/>
          <a:lstStyle/>
          <a:p>
            <a:r>
              <a:rPr lang="en-US" sz="1100"/>
              <a:t>As noted before, it is also important to consider how academics fit within behavioral supports. For the behavioral interventions, the sixth dimension in the Taxonomy of Intervention Intensity is academic support. For this we consider: </a:t>
            </a:r>
          </a:p>
          <a:p>
            <a:endParaRPr lang="en-US" sz="1100" i="1"/>
          </a:p>
          <a:p>
            <a:r>
              <a:rPr lang="en-US" sz="1100" i="1"/>
              <a:t>Review slide.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3206773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83097"/>
            <a:ext cx="5486400" cy="3600450"/>
          </a:xfrm>
        </p:spPr>
        <p:txBody>
          <a:bodyPr/>
          <a:lstStyle/>
          <a:p>
            <a:r>
              <a:rPr lang="en-US" sz="1100">
                <a:latin typeface="Arial"/>
                <a:cs typeface="Arial"/>
              </a:rPr>
              <a:t>There is no perfect intervention that will work for every student. Educators can use the dimensions of the taxonomy to learn about the strengths and weaknesses of their current intervention and guide the selection process for new interventions. </a:t>
            </a:r>
            <a:endParaRPr lang="en-US" sz="1100"/>
          </a:p>
          <a:p>
            <a:endParaRPr lang="en-US" sz="1100"/>
          </a:p>
          <a:p>
            <a:r>
              <a:rPr lang="en-US" sz="1100">
                <a:latin typeface="Arial"/>
                <a:cs typeface="Arial"/>
              </a:rPr>
              <a:t>Rating an intervention across the dimensions can help us to quantify our assessment of the intervention’s strengths and weaknesses and document places where we may need to supplement the intervention. In addition, it can help us to compare interventions that we might be using or selecting to identifying one that might be a better fit for a student. </a:t>
            </a:r>
            <a:endParaRPr lang="en-US" sz="1100">
              <a:cs typeface="Arial"/>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2387697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739369"/>
            <a:ext cx="5486400" cy="3600450"/>
          </a:xfrm>
        </p:spPr>
        <p:txBody>
          <a:bodyPr/>
          <a:lstStyle/>
          <a:p>
            <a:r>
              <a:rPr lang="en-US" sz="1100"/>
              <a:t>The goal of rating the intervention is to get a clear picture of the intervention. By rating each of these dimensions using a simple 0–3 scale, we can document how well the intervention meets the dimension. As you can see, a 0 would indicate that the intervention fails to address the dimension well, 1 would indicate that it minimally addresses the dimension, a 2 that it moderately addresses the dimension, and a 3 that it addresses the dimension very well. There is no exact science for this rating scale, and some of the dimensions are easier to rate than others. For the taxonomy focused on academic interventions, a rubric has been developed to guide the rating process. For behavioral interventions, a rating form was developed to help guide decisions. </a:t>
            </a:r>
          </a:p>
          <a:p>
            <a:endParaRPr lang="en-US" sz="1100"/>
          </a:p>
          <a:p>
            <a:r>
              <a:rPr lang="en-US" sz="1100"/>
              <a:t>In addition to helping us to understand the strengths and weaknesses of the intervention, the ratings can also help us to see where we may need to intensify or adjust the intervention in the future if the student or groups of students do not respond. </a:t>
            </a:r>
          </a:p>
        </p:txBody>
      </p:sp>
      <p:sp>
        <p:nvSpPr>
          <p:cNvPr id="4" name="Slide Number Placeholder 3"/>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1728718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69030"/>
            <a:ext cx="5486400" cy="3600450"/>
          </a:xfrm>
        </p:spPr>
        <p:txBody>
          <a:bodyPr/>
          <a:lstStyle/>
          <a:p>
            <a:pPr>
              <a:defRPr/>
            </a:pPr>
            <a:r>
              <a:rPr lang="en-US" sz="1100" kern="1200">
                <a:solidFill>
                  <a:schemeClr val="tx1"/>
                </a:solidFill>
                <a:effectLst/>
                <a:latin typeface="Arial"/>
                <a:cs typeface="Arial"/>
              </a:rPr>
              <a:t>In this activity, we are going to ask you to consider one of the academic interventions you brainstormed earlier and as a small group to do a brief rating of the intervention. You can use one of the three websites that we discussed to identify the strength and your knowledge of the intervention to judge dosage, alignment, attention to transfer, comprehensiveness, and behavioral support.</a:t>
            </a:r>
            <a:r>
              <a:rPr lang="en-US" sz="1100">
                <a:latin typeface="Arial"/>
                <a:cs typeface="Arial"/>
              </a:rPr>
              <a:t> </a:t>
            </a:r>
            <a:endParaRPr lang="en-US" sz="110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Arial" panose="020B0604020202020204" pitchFamily="34" charset="0"/>
              <a:ea typeface="+mn-ea"/>
              <a:cs typeface="+mn-cs"/>
            </a:endParaRPr>
          </a:p>
          <a:p>
            <a:pPr>
              <a:defRPr/>
            </a:pPr>
            <a:r>
              <a:rPr lang="en-US" sz="1100" kern="1200">
                <a:solidFill>
                  <a:schemeClr val="tx1"/>
                </a:solidFill>
                <a:effectLst/>
                <a:latin typeface="Arial"/>
                <a:cs typeface="Arial"/>
              </a:rPr>
              <a:t>The handout in your workbook </a:t>
            </a:r>
            <a:r>
              <a:rPr lang="en-US" sz="1100">
                <a:latin typeface="Arial"/>
                <a:cs typeface="Arial"/>
              </a:rPr>
              <a:t>gives </a:t>
            </a:r>
            <a:r>
              <a:rPr lang="en-US" sz="1100" kern="1200">
                <a:solidFill>
                  <a:schemeClr val="tx1"/>
                </a:solidFill>
                <a:effectLst/>
                <a:latin typeface="Arial"/>
                <a:cs typeface="Arial"/>
              </a:rPr>
              <a:t>a place for you to note your rating and a brief review of what to consider for each dimension.</a:t>
            </a:r>
            <a:r>
              <a:rPr lang="en-US" sz="1100">
                <a:latin typeface="Arial"/>
                <a:cs typeface="Arial"/>
              </a:rPr>
              <a:t> </a:t>
            </a:r>
            <a:endParaRPr lang="en-US" sz="1100" kern="1200">
              <a:solidFill>
                <a:schemeClr val="tx1"/>
              </a:solidFill>
              <a:effectLst/>
              <a:latin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Arial" panose="020B0604020202020204" pitchFamily="34" charset="0"/>
              <a:ea typeface="+mn-ea"/>
              <a:cs typeface="+mn-cs"/>
            </a:endParaRPr>
          </a:p>
          <a:p>
            <a:pPr>
              <a:defRPr/>
            </a:pPr>
            <a:r>
              <a:rPr lang="en-US" sz="1100" i="1" kern="1200">
                <a:solidFill>
                  <a:schemeClr val="tx1"/>
                </a:solidFill>
                <a:effectLst/>
                <a:latin typeface="Arial"/>
                <a:cs typeface="Arial"/>
              </a:rPr>
              <a:t>Provide groups 10–20 minutes to complete Part 1. If time, groups can review a second</a:t>
            </a:r>
            <a:r>
              <a:rPr lang="en-US" sz="1100" i="1" kern="1200" baseline="0">
                <a:solidFill>
                  <a:schemeClr val="tx1"/>
                </a:solidFill>
                <a:effectLst/>
                <a:latin typeface="Arial"/>
                <a:cs typeface="Arial"/>
              </a:rPr>
              <a:t> intervention.</a:t>
            </a:r>
            <a:r>
              <a:rPr lang="en-US" sz="1100" i="1">
                <a:latin typeface="Arial"/>
                <a:cs typeface="Arial"/>
              </a:rPr>
              <a:t> </a:t>
            </a:r>
            <a:endParaRPr lang="en-US" sz="1100" i="1" kern="1200" baseline="0">
              <a:solidFill>
                <a:schemeClr val="tx1"/>
              </a:solidFill>
              <a:effectLst/>
              <a:latin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kern="1200" baseline="0">
              <a:solidFill>
                <a:schemeClr val="tx1"/>
              </a:solidFill>
              <a:effectLst/>
              <a:latin typeface="Arial" panose="020B0604020202020204" pitchFamily="34" charset="0"/>
              <a:ea typeface="+mn-ea"/>
              <a:cs typeface="+mn-cs"/>
            </a:endParaRPr>
          </a:p>
          <a:p>
            <a:pPr>
              <a:defRPr/>
            </a:pPr>
            <a:r>
              <a:rPr lang="en-US" sz="1100" i="1" kern="1200" baseline="0">
                <a:solidFill>
                  <a:schemeClr val="tx1"/>
                </a:solidFill>
                <a:effectLst/>
                <a:latin typeface="Arial"/>
                <a:cs typeface="Arial"/>
              </a:rPr>
              <a:t>Have teams share out any takeaways from the activity. Note that this activity is intended to introduce teams to the idea of reviewing an intervention. The other modules focused on reading, mathematics, and behavior provide additional guidance on rating for specific content areas.</a:t>
            </a:r>
            <a:r>
              <a:rPr lang="en-US" sz="1100" i="1">
                <a:latin typeface="Arial"/>
                <a:cs typeface="Arial"/>
              </a:rPr>
              <a:t> </a:t>
            </a:r>
            <a:endParaRPr lang="en-US" sz="1100" i="1" kern="1200">
              <a:solidFill>
                <a:schemeClr val="tx1"/>
              </a:solidFill>
              <a:effectLst/>
              <a:latin typeface="Arial" panose="020B0604020202020204" pitchFamily="34" charset="0"/>
              <a:cs typeface="Arial"/>
            </a:endParaRPr>
          </a:p>
          <a:p>
            <a:endParaRPr lang="en-US"/>
          </a:p>
        </p:txBody>
      </p:sp>
      <p:sp>
        <p:nvSpPr>
          <p:cNvPr id="4" name="Slide Number Placeholder 3"/>
          <p:cNvSpPr>
            <a:spLocks noGrp="1"/>
          </p:cNvSpPr>
          <p:nvPr>
            <p:ph type="sldNum" sz="quarter" idx="10"/>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3462141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12760"/>
            <a:ext cx="5486400" cy="3600450"/>
          </a:xfrm>
        </p:spPr>
        <p:txBody>
          <a:bodyPr/>
          <a:lstStyle/>
          <a:p>
            <a:pPr marL="0" indent="0">
              <a:buFont typeface="Arial" panose="020B0604020202020204" pitchFamily="34" charset="0"/>
              <a:buNone/>
            </a:pPr>
            <a:r>
              <a:rPr lang="en-US" sz="1100" baseline="0"/>
              <a:t>The individualization dimension is the final dimension of the Taxonomy. </a:t>
            </a:r>
            <a:r>
              <a:rPr lang="en-US" sz="1100" i="1" baseline="0"/>
              <a:t>Review slide. </a:t>
            </a:r>
            <a:r>
              <a:rPr lang="en-US" sz="1100" baseline="0"/>
              <a:t>This dimension is not one that we rate as we consider the initial validated platform. In fact, the individualization dimension becomes the ongoing DBI process for intensifying and individualizing the intervention based on data. While we don’t rate the individualization dimension when we consider the validated intervention program, we may want to consider whether the intervention is something that we can intensify and individualize. Some interventions, especially those that are computer-based programs, may be difficult to intensify and individualize, so we may want to take that into account when thinking about our intervention. We will talk more about individualization as we consider what to do when the student or group of students do not respond to the intervention. </a:t>
            </a:r>
          </a:p>
          <a:p>
            <a:pPr marL="0" indent="0">
              <a:buFont typeface="Arial" panose="020B0604020202020204" pitchFamily="34" charset="0"/>
              <a:buNone/>
            </a:pPr>
            <a:endParaRPr lang="en-US" baseline="0"/>
          </a:p>
          <a:p>
            <a:pPr marL="0" indent="0">
              <a:buFont typeface="Arial" panose="020B0604020202020204" pitchFamily="34" charset="0"/>
              <a:buNone/>
            </a:pPr>
            <a:endParaRPr lang="en-US" baseline="0"/>
          </a:p>
          <a:p>
            <a:pPr marL="0" indent="0">
              <a:buFont typeface="Arial" panose="020B0604020202020204" pitchFamily="34" charset="0"/>
              <a:buNone/>
            </a:pPr>
            <a:endParaRPr lang="en-US" baseline="0"/>
          </a:p>
          <a:p>
            <a:pPr marL="0" lvl="0" indent="0">
              <a:buFont typeface="Arial" panose="020B0604020202020204" pitchFamily="34" charset="0"/>
              <a:buNone/>
            </a:pPr>
            <a:endParaRPr lang="en-US" b="0" baseline="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46</a:t>
            </a:fld>
            <a:endParaRPr lang="en-US"/>
          </a:p>
        </p:txBody>
      </p:sp>
    </p:spTree>
    <p:extLst>
      <p:ext uri="{BB962C8B-B14F-4D97-AF65-F5344CB8AC3E}">
        <p14:creationId xmlns:p14="http://schemas.microsoft.com/office/powerpoint/2010/main" val="1246448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97165"/>
            <a:ext cx="5486400" cy="3600450"/>
          </a:xfrm>
        </p:spPr>
        <p:txBody>
          <a:bodyPr/>
          <a:lstStyle/>
          <a:p>
            <a:r>
              <a:rPr lang="en-US" sz="1100"/>
              <a:t>Flip back to the first handout where we did the revised KWL. Look at the questions you had in the second column. Are there any that have been answered? Do you have any new ones? </a:t>
            </a:r>
          </a:p>
          <a:p>
            <a:endParaRPr lang="en-US" sz="1100"/>
          </a:p>
          <a:p>
            <a:r>
              <a:rPr lang="en-US" sz="1100" i="1"/>
              <a:t>Discuss as a group. </a:t>
            </a:r>
          </a:p>
          <a:p>
            <a:endParaRPr lang="en-US" sz="1100" i="1"/>
          </a:p>
          <a:p>
            <a:r>
              <a:rPr lang="en-US" sz="1100" i="1"/>
              <a:t>This is typically a good place to break for lunch depending on how long you spent on defining the dimensions and the activities.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37973094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685800" y="355600"/>
            <a:ext cx="5486400" cy="3086100"/>
          </a:xfrm>
          <a:ln/>
        </p:spPr>
      </p:sp>
      <p:sp>
        <p:nvSpPr>
          <p:cNvPr id="78851" name="Notes Placeholder 2"/>
          <p:cNvSpPr>
            <a:spLocks noGrp="1"/>
          </p:cNvSpPr>
          <p:nvPr>
            <p:ph type="body" idx="1"/>
          </p:nvPr>
        </p:nvSpPr>
        <p:spPr>
          <a:xfrm>
            <a:off x="685800" y="366903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a:latin typeface="Arial" panose="020B0604020202020204" pitchFamily="34" charset="0"/>
                <a:ea typeface="ＭＳ Ｐゴシック" panose="020B0600070205080204" pitchFamily="34" charset="-128"/>
              </a:rPr>
              <a:t>In the previous section, we focused on designing our validated intervention program using the dimensions of the taxonomy. In this section, we are going to focus on considerations for implementing the intervention with fidelity. </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95C9E9-263E-4417-B05C-DACD160BEA3A}" type="slidenum">
              <a:rPr lang="en-US" altLang="en-US">
                <a:cs typeface="Arial" panose="020B0604020202020204" pitchFamily="34" charset="0"/>
              </a:rPr>
              <a:pPr>
                <a:spcBef>
                  <a:spcPct val="0"/>
                </a:spcBef>
              </a:pPr>
              <a:t>48</a:t>
            </a:fld>
            <a:endParaRPr lang="en-US" altLang="en-US">
              <a:cs typeface="Arial" panose="020B0604020202020204" pitchFamily="34" charset="0"/>
            </a:endParaRPr>
          </a:p>
        </p:txBody>
      </p:sp>
    </p:spTree>
    <p:extLst>
      <p:ext uri="{BB962C8B-B14F-4D97-AF65-F5344CB8AC3E}">
        <p14:creationId xmlns:p14="http://schemas.microsoft.com/office/powerpoint/2010/main" val="1091585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685800" y="369888"/>
            <a:ext cx="5486400" cy="3086100"/>
          </a:xfrm>
          <a:ln/>
        </p:spPr>
      </p:sp>
      <p:sp>
        <p:nvSpPr>
          <p:cNvPr id="99331" name="Notes Placeholder 2"/>
          <p:cNvSpPr>
            <a:spLocks noGrp="1"/>
          </p:cNvSpPr>
          <p:nvPr>
            <p:ph type="body" idx="1"/>
          </p:nvPr>
        </p:nvSpPr>
        <p:spPr>
          <a:xfrm>
            <a:off x="685800" y="3648638"/>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0">
                <a:latin typeface="Arial" panose="020B0604020202020204" pitchFamily="34" charset="0"/>
                <a:ea typeface="ＭＳ Ｐゴシック" panose="020B0600070205080204" pitchFamily="34" charset="-128"/>
                <a:cs typeface="Arial" panose="020B0604020202020204" pitchFamily="34" charset="0"/>
              </a:rPr>
              <a:t>Why is fidelity important? If teachers aren’t consistent and accurate in delivering the validated intervention, they aren’t able to confidently explain a student's lack of response to an intervention. Did the student make insufficient progress because he or she required more intensive intervention? Or, did the student make insufficient progress because the validated intervention wasn’t delivered with fidelity? Without practicing consistency and integrity in intervention delivery, we can't link, or attribute, student outcomes to the instruction provided. Fidelity allows us to evaluate the effectiveness of the validated intervention and tells us when a student may require a more intensive level of intervention.</a:t>
            </a:r>
          </a:p>
          <a:p>
            <a:r>
              <a:rPr lang="en-US" altLang="en-US" sz="110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r>
              <a:rPr lang="en-US" altLang="en-US" sz="1100">
                <a:latin typeface="Arial" panose="020B0604020202020204" pitchFamily="34" charset="0"/>
                <a:ea typeface="ＭＳ Ｐゴシック" panose="020B0600070205080204" pitchFamily="34" charset="-128"/>
                <a:cs typeface="Arial" panose="020B0604020202020204" pitchFamily="34" charset="0"/>
              </a:rPr>
              <a:t>Furthermore, Pierangelo and Giuliani (2008) concluded that positive student outcomes are particularly dependent on aspects of fidelity within the framework of a tiered support system. One of these aspects is </a:t>
            </a:r>
            <a:r>
              <a:rPr lang="en-US" altLang="en-US" sz="1100" b="0">
                <a:latin typeface="Arial" panose="020B0604020202020204" pitchFamily="34" charset="0"/>
                <a:ea typeface="ＭＳ Ｐゴシック" panose="020B0600070205080204" pitchFamily="34" charset="-128"/>
                <a:cs typeface="Arial" panose="020B0604020202020204" pitchFamily="34" charset="0"/>
              </a:rPr>
              <a:t>fidelity of implementation at the classroom or teacher level.</a:t>
            </a:r>
          </a:p>
          <a:p>
            <a:pPr eaLnBrk="1" hangingPunct="1">
              <a:spcBef>
                <a:spcPct val="0"/>
              </a:spcBef>
            </a:pPr>
            <a:endParaRPr lang="en-US" altLang="en-US" b="1">
              <a:latin typeface="Calibri" panose="020F0502020204030204" pitchFamily="34" charset="0"/>
              <a:ea typeface="ＭＳ Ｐゴシック" panose="020B0600070205080204" pitchFamily="34" charset="-128"/>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5C15E5-5D0C-41AF-8FF0-1241A329E5A4}" type="slidenum">
              <a:rPr lang="en-US" altLang="en-US">
                <a:cs typeface="Arial" panose="020B0604020202020204" pitchFamily="34" charset="0"/>
              </a:rPr>
              <a:pPr>
                <a:spcBef>
                  <a:spcPct val="0"/>
                </a:spcBef>
              </a:pPr>
              <a:t>49</a:t>
            </a:fld>
            <a:endParaRPr lang="en-US" altLang="en-US">
              <a:cs typeface="Arial" panose="020B0604020202020204" pitchFamily="34" charset="0"/>
            </a:endParaRPr>
          </a:p>
        </p:txBody>
      </p:sp>
    </p:spTree>
    <p:extLst>
      <p:ext uri="{BB962C8B-B14F-4D97-AF65-F5344CB8AC3E}">
        <p14:creationId xmlns:p14="http://schemas.microsoft.com/office/powerpoint/2010/main" val="3594061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7500"/>
            <a:ext cx="5486400" cy="3086100"/>
          </a:xfrm>
        </p:spPr>
      </p:sp>
      <p:sp>
        <p:nvSpPr>
          <p:cNvPr id="3" name="Notes Placeholder 2"/>
          <p:cNvSpPr>
            <a:spLocks noGrp="1"/>
          </p:cNvSpPr>
          <p:nvPr>
            <p:ph type="body" idx="1"/>
          </p:nvPr>
        </p:nvSpPr>
        <p:spPr>
          <a:xfrm>
            <a:off x="239617" y="3403600"/>
            <a:ext cx="6378766" cy="5602766"/>
          </a:xfrm>
        </p:spPr>
        <p:txBody>
          <a:bodyPr/>
          <a:lstStyle/>
          <a:p>
            <a:r>
              <a:rPr lang="en-US" sz="1100">
                <a:latin typeface="Arial"/>
                <a:cs typeface="Arial"/>
              </a:rPr>
              <a:t>Before we focus on the dimensions of the Taxonomy of Intervention Intensity, we would like to provide a brief review of the data-based individualization process. DBI is a research-based process for individualizing and intensifying interventions through the systematic use of assessment data, validated interventions, and research-based adaptation strategies. DBI is the technical term for what many good teachers do naturally through the problem-solving process: frequently review student data and make changes to their teaching based on what works for students. DBI, however, makes this process systematic, explicit, and tailored to meet the needs of individual students through a multistep process that gradually intensifies instruction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Arial"/>
                <a:cs typeface="Arial"/>
              </a:rPr>
              <a:t>DBI has its origins </a:t>
            </a:r>
            <a:r>
              <a:rPr lang="en-US" sz="1100" kern="1200">
                <a:solidFill>
                  <a:schemeClr val="tx1"/>
                </a:solidFill>
                <a:effectLst/>
                <a:latin typeface="Arial"/>
                <a:cs typeface="Arial"/>
              </a:rPr>
              <a:t>in data-based program modification/experimental teaching, first developed at the University of Minnesota (Deno &amp; </a:t>
            </a:r>
            <a:r>
              <a:rPr lang="en-US" sz="1100" kern="1200" err="1">
                <a:solidFill>
                  <a:schemeClr val="tx1"/>
                </a:solidFill>
                <a:effectLst/>
                <a:latin typeface="Arial"/>
                <a:cs typeface="Arial"/>
              </a:rPr>
              <a:t>Mirkin</a:t>
            </a:r>
            <a:r>
              <a:rPr lang="en-US" sz="1100" kern="1200">
                <a:solidFill>
                  <a:schemeClr val="tx1"/>
                </a:solidFill>
                <a:effectLst/>
                <a:latin typeface="Arial"/>
                <a:cs typeface="Arial"/>
              </a:rPr>
              <a:t>, 1977).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Arial" panose="020B0604020202020204" pitchFamily="34" charset="0"/>
              <a:ea typeface="+mn-ea"/>
              <a:cs typeface="Arial" panose="020B0604020202020204" pitchFamily="34" charset="0"/>
            </a:endParaRPr>
          </a:p>
          <a:p>
            <a:pPr>
              <a:defRPr/>
            </a:pPr>
            <a:r>
              <a:rPr lang="en-US" sz="1100" kern="1200">
                <a:solidFill>
                  <a:schemeClr val="tx1"/>
                </a:solidFill>
                <a:effectLst/>
                <a:latin typeface="Arial"/>
                <a:cs typeface="Arial"/>
              </a:rPr>
              <a:t>DBI is intended as an ongoing process, not a single intervention,</a:t>
            </a:r>
            <a:r>
              <a:rPr lang="en-US" sz="1100">
                <a:latin typeface="Arial"/>
                <a:cs typeface="Arial"/>
              </a:rPr>
              <a:t> </a:t>
            </a:r>
            <a:r>
              <a:rPr lang="en-US" sz="1100" kern="1200">
                <a:solidFill>
                  <a:schemeClr val="tx1"/>
                </a:solidFill>
                <a:effectLst/>
                <a:latin typeface="Arial"/>
                <a:cs typeface="Arial"/>
              </a:rPr>
              <a:t>for a small percentage of students with severe and persistent learning and behavioral need, including those who:</a:t>
            </a:r>
            <a:r>
              <a:rPr lang="en-US" sz="1100">
                <a:latin typeface="Arial"/>
                <a:cs typeface="Arial"/>
              </a:rPr>
              <a:t> </a:t>
            </a:r>
            <a:endParaRPr lang="en-US" sz="1100" kern="120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a:latin typeface="Arial"/>
                <a:cs typeface="Arial"/>
              </a:rPr>
              <a:t>Are not making adequate progress in their current intervention program (often, a Tier 2, evidence-based intervention) </a:t>
            </a:r>
          </a:p>
          <a:p>
            <a:pPr marL="171450" indent="-171450">
              <a:buFont typeface="Arial" panose="020B0604020202020204" pitchFamily="34" charset="0"/>
              <a:buChar char="•"/>
            </a:pPr>
            <a:r>
              <a:rPr lang="en-US" sz="1100">
                <a:latin typeface="Arial"/>
                <a:cs typeface="Arial"/>
              </a:rPr>
              <a:t>Are not meeting individualized education program (IEP) goals </a:t>
            </a:r>
            <a:endParaRPr lang="en-US"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b="0">
                <a:latin typeface="Arial"/>
                <a:cs typeface="Arial"/>
              </a:rPr>
              <a:t>Have persistently low academic achievement</a:t>
            </a:r>
            <a:r>
              <a:rPr lang="en-US" sz="1100">
                <a:latin typeface="Arial"/>
                <a:cs typeface="Arial"/>
              </a:rPr>
              <a:t> </a:t>
            </a:r>
            <a:endParaRPr lang="en-US" sz="1100" b="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a:latin typeface="Arial"/>
                <a:cs typeface="Arial"/>
              </a:rPr>
              <a:t>Have high-intensity/frequency behavior</a:t>
            </a:r>
            <a:endParaRPr lang="en-US" sz="1100" kern="1200">
              <a:solidFill>
                <a:schemeClr val="tx1"/>
              </a:solidFill>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Arial" panose="020B0604020202020204" pitchFamily="34" charset="0"/>
              <a:ea typeface="+mn-ea"/>
              <a:cs typeface="Arial" panose="020B0604020202020204" pitchFamily="34" charset="0"/>
            </a:endParaRPr>
          </a:p>
          <a:p>
            <a:pPr marL="0" indent="0">
              <a:buFont typeface="+mj-lt"/>
              <a:buNone/>
            </a:pPr>
            <a:r>
              <a:rPr lang="en-US" sz="1100" i="1">
                <a:latin typeface="Arial"/>
                <a:cs typeface="Arial"/>
              </a:rPr>
              <a:t>This module is best-suited for participants with a working knowledge of DBI and MTSS. </a:t>
            </a:r>
            <a:r>
              <a:rPr lang="en-US" sz="1100" i="1" kern="1200">
                <a:solidFill>
                  <a:schemeClr val="tx1"/>
                </a:solidFill>
                <a:effectLst/>
                <a:latin typeface="Arial"/>
                <a:cs typeface="Arial"/>
              </a:rPr>
              <a:t>If participants are confused about the DBI process you might direct them to the following resources:</a:t>
            </a:r>
          </a:p>
          <a:p>
            <a:pPr marL="457200" lvl="2" indent="-228600">
              <a:buFont typeface="Arial" panose="020B0604020202020204" pitchFamily="34" charset="0"/>
              <a:buChar char="•"/>
            </a:pPr>
            <a:r>
              <a:rPr lang="en-US" sz="1050" i="1" kern="1200">
                <a:solidFill>
                  <a:schemeClr val="tx1"/>
                </a:solidFill>
                <a:effectLst/>
                <a:latin typeface="Arial"/>
                <a:cs typeface="Arial"/>
              </a:rPr>
              <a:t>Self-Paced Online Module Introducing Intensive Intervention: </a:t>
            </a:r>
            <a:r>
              <a:rPr lang="en-US" sz="1050" i="1" u="sng" kern="1200">
                <a:solidFill>
                  <a:schemeClr val="tx1"/>
                </a:solidFill>
                <a:effectLst/>
                <a:latin typeface="Arial"/>
                <a:cs typeface="Arial"/>
                <a:hlinkClick r:id="rId3"/>
              </a:rPr>
              <a:t>https://intensiveintervention.org/resource/self-paced-introduction-intensive-intervention</a:t>
            </a:r>
            <a:endParaRPr lang="en-US" sz="1050" i="1" kern="1200">
              <a:solidFill>
                <a:schemeClr val="tx1"/>
              </a:solidFill>
              <a:effectLst/>
              <a:latin typeface="Arial"/>
              <a:cs typeface="Arial"/>
            </a:endParaRPr>
          </a:p>
          <a:p>
            <a:pPr marL="457200" lvl="2" indent="-228600">
              <a:buFont typeface="Arial" panose="020B0604020202020204" pitchFamily="34" charset="0"/>
              <a:buChar char="•"/>
            </a:pPr>
            <a:r>
              <a:rPr lang="en-US" sz="1050" i="1" kern="1200">
                <a:solidFill>
                  <a:schemeClr val="tx1"/>
                </a:solidFill>
                <a:effectLst/>
                <a:latin typeface="Arial"/>
                <a:cs typeface="Arial"/>
              </a:rPr>
              <a:t>Read About the DBI Process in Detail: </a:t>
            </a:r>
            <a:r>
              <a:rPr lang="en-US" sz="1050" i="1" u="sng" kern="1200">
                <a:solidFill>
                  <a:schemeClr val="tx1"/>
                </a:solidFill>
                <a:effectLst/>
                <a:latin typeface="Arial"/>
                <a:cs typeface="Arial"/>
                <a:hlinkClick r:id="rId4"/>
              </a:rPr>
              <a:t>https://intensiveintervention.org/sites/default/files/DBI_Framework.pdf</a:t>
            </a:r>
            <a:endParaRPr lang="en-US" sz="1050" i="1" kern="1200">
              <a:solidFill>
                <a:schemeClr val="tx1"/>
              </a:solidFill>
              <a:effectLst/>
              <a:latin typeface="Arial"/>
              <a:cs typeface="Arial"/>
            </a:endParaRPr>
          </a:p>
          <a:p>
            <a:pPr marL="457200" lvl="2" indent="-228600">
              <a:buFont typeface="Arial" panose="020B0604020202020204" pitchFamily="34" charset="0"/>
              <a:buChar char="•"/>
            </a:pPr>
            <a:r>
              <a:rPr lang="en-US" sz="1050" i="1" kern="1200">
                <a:solidFill>
                  <a:schemeClr val="tx1"/>
                </a:solidFill>
                <a:effectLst/>
                <a:latin typeface="Arial"/>
                <a:cs typeface="Arial"/>
              </a:rPr>
              <a:t>Explore DBI Topics: </a:t>
            </a:r>
            <a:r>
              <a:rPr lang="en-US" sz="1050" i="1" u="sng" kern="1200">
                <a:solidFill>
                  <a:schemeClr val="tx1"/>
                </a:solidFill>
                <a:effectLst/>
                <a:latin typeface="Arial"/>
                <a:cs typeface="Arial"/>
                <a:hlinkClick r:id="rId5"/>
              </a:rPr>
              <a:t>https://intensiveintervention.org/intensive-intervention</a:t>
            </a:r>
            <a:endParaRPr lang="en-US" sz="1050" i="1" kern="1200">
              <a:solidFill>
                <a:schemeClr val="tx1"/>
              </a:solidFill>
              <a:effectLst/>
              <a:latin typeface="Arial"/>
              <a:cs typeface="Arial"/>
            </a:endParaRPr>
          </a:p>
          <a:p>
            <a:pPr marL="457200" lvl="2" indent="-228600">
              <a:buFont typeface="Arial" panose="020B0604020202020204" pitchFamily="34" charset="0"/>
              <a:buChar char="•"/>
            </a:pPr>
            <a:r>
              <a:rPr lang="en-US" sz="1050" i="1" kern="1200">
                <a:solidFill>
                  <a:schemeClr val="tx1"/>
                </a:solidFill>
                <a:effectLst/>
                <a:latin typeface="Arial"/>
                <a:cs typeface="Arial"/>
              </a:rPr>
              <a:t>Handout—Breaking Down the DBI Process: Questions &amp; Considerations: </a:t>
            </a:r>
            <a:r>
              <a:rPr lang="en-US" sz="1050" i="1" u="sng" kern="1200">
                <a:solidFill>
                  <a:schemeClr val="tx1"/>
                </a:solidFill>
                <a:effectLst/>
                <a:latin typeface="Arial"/>
                <a:cs typeface="Arial"/>
                <a:hlinkClick r:id="rId6"/>
              </a:rPr>
              <a:t>https://intensiveintervention.org/sites/default/files/NCII-placemat-508.pdf</a:t>
            </a:r>
            <a:endParaRPr lang="en-US" sz="1050" i="1" kern="1200">
              <a:solidFill>
                <a:schemeClr val="tx1"/>
              </a:solidFill>
              <a:effectLst/>
              <a:latin typeface="Arial"/>
              <a:cs typeface="Arial"/>
            </a:endParaRPr>
          </a:p>
          <a:p>
            <a:pPr marL="457200" lvl="2" indent="-228600">
              <a:buFont typeface="Arial" panose="020B0604020202020204" pitchFamily="34" charset="0"/>
              <a:buChar char="•"/>
            </a:pPr>
            <a:r>
              <a:rPr lang="en-US" sz="1050" i="1" kern="1200">
                <a:solidFill>
                  <a:schemeClr val="tx1"/>
                </a:solidFill>
                <a:effectLst/>
                <a:latin typeface="Arial"/>
                <a:cs typeface="Arial"/>
              </a:rPr>
              <a:t>Dr. Chris Lemons (Vanderbilt) explains intensive intervention and why</a:t>
            </a:r>
            <a:r>
              <a:rPr lang="en-US" sz="1050" i="1">
                <a:latin typeface="Arial"/>
                <a:cs typeface="Arial"/>
              </a:rPr>
              <a:t> it is </a:t>
            </a:r>
            <a:r>
              <a:rPr lang="en-US" sz="1050" i="1" kern="1200">
                <a:solidFill>
                  <a:schemeClr val="tx1"/>
                </a:solidFill>
                <a:effectLst/>
                <a:latin typeface="Arial"/>
                <a:cs typeface="Arial"/>
              </a:rPr>
              <a:t>important: </a:t>
            </a:r>
            <a:r>
              <a:rPr lang="en-US" sz="1050" i="1" u="sng" kern="1200">
                <a:solidFill>
                  <a:schemeClr val="tx1"/>
                </a:solidFill>
                <a:effectLst/>
                <a:latin typeface="Arial"/>
                <a:cs typeface="Arial"/>
                <a:hlinkClick r:id="rId7"/>
              </a:rPr>
              <a:t>https://intensiveintervention.org/resource/what-are-intensive-interventions-and-why-are-they-important</a:t>
            </a:r>
            <a:endParaRPr lang="en-US" sz="1050" i="1" kern="1200">
              <a:solidFill>
                <a:schemeClr val="tx1"/>
              </a:solidFill>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kern="1200">
              <a:solidFill>
                <a:schemeClr val="tx1"/>
              </a:solidFill>
              <a:effectLst/>
              <a:latin typeface="Arial" panose="020B0604020202020204" pitchFamily="34" charset="0"/>
              <a:ea typeface="+mn-ea"/>
              <a:cs typeface="Arial" panose="020B0604020202020204" pitchFamily="34" charset="0"/>
            </a:endParaRPr>
          </a:p>
          <a:p>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626460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685800" y="284163"/>
            <a:ext cx="5486400" cy="3086100"/>
          </a:xfrm>
          <a:ln/>
        </p:spPr>
      </p:sp>
      <p:sp>
        <p:nvSpPr>
          <p:cNvPr id="101379" name="Notes Placeholder 2"/>
          <p:cNvSpPr>
            <a:spLocks noGrp="1"/>
          </p:cNvSpPr>
          <p:nvPr>
            <p:ph type="body" idx="1"/>
          </p:nvPr>
        </p:nvSpPr>
        <p:spPr>
          <a:xfrm>
            <a:off x="225083" y="3510219"/>
            <a:ext cx="6527410" cy="418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5138">
              <a:lnSpc>
                <a:spcPct val="80000"/>
              </a:lnSpc>
              <a:spcBef>
                <a:spcPct val="0"/>
              </a:spcBef>
            </a:pPr>
            <a:r>
              <a:rPr lang="en-US" altLang="en-US" sz="1100">
                <a:latin typeface="Arial"/>
                <a:ea typeface="ＭＳ Ｐゴシック"/>
                <a:cs typeface="Arial"/>
              </a:rPr>
              <a:t>This graphic provides one example of a way to think about fidelity and includes the elements of </a:t>
            </a:r>
            <a:r>
              <a:rPr lang="en-US" altLang="en-US" sz="1100" b="1">
                <a:latin typeface="Arial"/>
                <a:ea typeface="ＭＳ Ｐゴシック"/>
                <a:cs typeface="Arial"/>
              </a:rPr>
              <a:t>adherence, exposure, quality of delivery, program specificity, and student engagement.  </a:t>
            </a:r>
            <a:endParaRPr lang="en-US" altLang="en-US" sz="1100">
              <a:ea typeface="ＭＳ Ｐゴシック" panose="020B0600070205080204" pitchFamily="34" charset="-128"/>
              <a:cs typeface="Arial" panose="020B0604020202020204" pitchFamily="34" charset="0"/>
            </a:endParaRPr>
          </a:p>
          <a:p>
            <a:pPr defTabSz="465138" eaLnBrk="1" hangingPunct="1">
              <a:lnSpc>
                <a:spcPct val="80000"/>
              </a:lnSpc>
              <a:spcBef>
                <a:spcPct val="0"/>
              </a:spcBef>
            </a:pPr>
            <a:endParaRPr lang="en-US" altLang="en-US" sz="1100">
              <a:ea typeface="ＭＳ Ｐゴシック" panose="020B0600070205080204" pitchFamily="34" charset="-128"/>
              <a:cs typeface="Arial" panose="020B0604020202020204" pitchFamily="34" charset="0"/>
            </a:endParaRPr>
          </a:p>
          <a:p>
            <a:pPr defTabSz="465138">
              <a:lnSpc>
                <a:spcPct val="80000"/>
              </a:lnSpc>
              <a:spcBef>
                <a:spcPct val="0"/>
              </a:spcBef>
            </a:pPr>
            <a:r>
              <a:rPr lang="en-US" altLang="en-US" sz="1100">
                <a:latin typeface="Arial"/>
                <a:ea typeface="ＭＳ Ｐゴシック"/>
                <a:cs typeface="Arial"/>
              </a:rPr>
              <a:t>Schools should have procedures in place to monitor the fidelity of their implementation of interventions. Although these don’t have to be formal, it is important to consider whether or not they’re implementing programs the way that they are intended to be delivered. In the midst of all of the responsibilities of educators, small checks can make a big difference in keeping services for students on track. </a:t>
            </a:r>
            <a:endParaRPr lang="en-US" altLang="en-US" sz="1100">
              <a:ea typeface="ＭＳ Ｐゴシック" panose="020B0600070205080204" pitchFamily="34" charset="-128"/>
              <a:cs typeface="Arial" panose="020B0604020202020204" pitchFamily="34" charset="0"/>
            </a:endParaRPr>
          </a:p>
          <a:p>
            <a:pPr defTabSz="465138" eaLnBrk="1" hangingPunct="1">
              <a:lnSpc>
                <a:spcPct val="80000"/>
              </a:lnSpc>
              <a:spcBef>
                <a:spcPct val="0"/>
              </a:spcBef>
            </a:pPr>
            <a:endParaRPr lang="en-US" altLang="en-US" sz="1100" b="1">
              <a:ea typeface="ＭＳ Ｐゴシック" panose="020B0600070205080204" pitchFamily="34" charset="-128"/>
              <a:cs typeface="Arial" panose="020B0604020202020204" pitchFamily="34" charset="0"/>
            </a:endParaRPr>
          </a:p>
          <a:p>
            <a:pPr defTabSz="465138" eaLnBrk="1" hangingPunct="1">
              <a:lnSpc>
                <a:spcPct val="80000"/>
              </a:lnSpc>
              <a:spcBef>
                <a:spcPct val="0"/>
              </a:spcBef>
            </a:pPr>
            <a:r>
              <a:rPr lang="en-US" altLang="en-US" sz="1100" i="1">
                <a:latin typeface="Arial"/>
                <a:ea typeface="ＭＳ Ｐゴシック"/>
                <a:cs typeface="Arial"/>
              </a:rPr>
              <a:t>Note: The notes on each element on fidelity are animated to pop up with each click. Click ahead each time you discuss a new element of fidelity, and click again to close that element.</a:t>
            </a:r>
          </a:p>
          <a:p>
            <a:pPr defTabSz="465138" eaLnBrk="1" hangingPunct="1">
              <a:lnSpc>
                <a:spcPct val="80000"/>
              </a:lnSpc>
              <a:spcBef>
                <a:spcPct val="0"/>
              </a:spcBef>
            </a:pPr>
            <a:endParaRPr lang="en-US" altLang="en-US" sz="1100" b="1">
              <a:ea typeface="ＭＳ Ｐゴシック" panose="020B0600070205080204" pitchFamily="34" charset="-128"/>
              <a:cs typeface="Arial" panose="020B0604020202020204" pitchFamily="34" charset="0"/>
            </a:endParaRPr>
          </a:p>
          <a:p>
            <a:pPr defTabSz="465138" eaLnBrk="1" hangingPunct="1">
              <a:lnSpc>
                <a:spcPct val="80000"/>
              </a:lnSpc>
              <a:spcBef>
                <a:spcPct val="0"/>
              </a:spcBef>
              <a:buFontTx/>
              <a:buNone/>
            </a:pPr>
            <a:r>
              <a:rPr lang="en-US" altLang="en-US" sz="1100" b="1">
                <a:latin typeface="Arial"/>
                <a:ea typeface="ＭＳ Ｐゴシック"/>
                <a:cs typeface="Arial"/>
              </a:rPr>
              <a:t>1. </a:t>
            </a:r>
            <a:r>
              <a:rPr lang="en-US" altLang="en-US" sz="1100" i="1">
                <a:latin typeface="Arial"/>
                <a:ea typeface="ＭＳ Ｐゴシック"/>
                <a:cs typeface="Arial"/>
              </a:rPr>
              <a:t>(Click) </a:t>
            </a:r>
            <a:r>
              <a:rPr lang="en-US" altLang="en-US" sz="1100">
                <a:latin typeface="Arial"/>
                <a:ea typeface="ＭＳ Ｐゴシック"/>
                <a:cs typeface="Arial"/>
              </a:rPr>
              <a:t>When we discuss </a:t>
            </a:r>
            <a:r>
              <a:rPr lang="en-US" altLang="en-US" sz="1100" b="1">
                <a:latin typeface="Arial"/>
                <a:ea typeface="ＭＳ Ｐゴシック"/>
                <a:cs typeface="Arial"/>
              </a:rPr>
              <a:t>adherence </a:t>
            </a:r>
            <a:r>
              <a:rPr lang="en-US" altLang="en-US" sz="1100">
                <a:latin typeface="Arial"/>
                <a:ea typeface="ＭＳ Ｐゴシック"/>
                <a:cs typeface="Arial"/>
              </a:rPr>
              <a:t>we are focused on </a:t>
            </a:r>
            <a:r>
              <a:rPr lang="en-US" altLang="en-US" sz="1100" b="1">
                <a:latin typeface="Arial"/>
                <a:ea typeface="ＭＳ Ｐゴシック"/>
                <a:cs typeface="Arial"/>
              </a:rPr>
              <a:t>how well we stick to the plan/curriculum/assessment, </a:t>
            </a:r>
            <a:r>
              <a:rPr lang="en-US" altLang="en-US" sz="1100">
                <a:latin typeface="Arial"/>
                <a:ea typeface="ＭＳ Ｐゴシック"/>
                <a:cs typeface="Arial"/>
              </a:rPr>
              <a:t>or implementing the plan/curriculum/assessment as it was intended to be implemented based on research. For a secondary intervention, this may mean how well teachers implement all pieces of an intervention in the way they were intended to be implemented. This doesn’t necessarily mean that teachers should follow a script word for word, but that covering certain content with appropriate pacing and relevant language and techniques are important. </a:t>
            </a:r>
            <a:r>
              <a:rPr lang="en-US" altLang="en-US" sz="1100" i="1">
                <a:latin typeface="Arial"/>
                <a:ea typeface="ＭＳ Ｐゴシック"/>
                <a:cs typeface="Arial"/>
              </a:rPr>
              <a:t>(Click)</a:t>
            </a:r>
            <a:endParaRPr lang="en-US" altLang="en-US" sz="1100">
              <a:latin typeface="Arial"/>
              <a:ea typeface="ＭＳ Ｐゴシック"/>
              <a:cs typeface="Arial"/>
            </a:endParaRPr>
          </a:p>
          <a:p>
            <a:pPr defTabSz="465138" eaLnBrk="1" hangingPunct="1">
              <a:lnSpc>
                <a:spcPct val="80000"/>
              </a:lnSpc>
              <a:spcBef>
                <a:spcPct val="0"/>
              </a:spcBef>
            </a:pPr>
            <a:endParaRPr lang="en-US" altLang="en-US" sz="1100">
              <a:ea typeface="ＭＳ Ｐゴシック" panose="020B0600070205080204" pitchFamily="34" charset="-128"/>
              <a:cs typeface="Arial" panose="020B0604020202020204" pitchFamily="34" charset="0"/>
            </a:endParaRPr>
          </a:p>
          <a:p>
            <a:pPr defTabSz="465138">
              <a:lnSpc>
                <a:spcPct val="80000"/>
              </a:lnSpc>
              <a:spcBef>
                <a:spcPct val="0"/>
              </a:spcBef>
            </a:pPr>
            <a:r>
              <a:rPr lang="en-US" altLang="en-US" sz="1100" b="1">
                <a:latin typeface="Arial"/>
                <a:ea typeface="ＭＳ Ｐゴシック"/>
                <a:cs typeface="Arial"/>
              </a:rPr>
              <a:t>2. </a:t>
            </a:r>
            <a:r>
              <a:rPr lang="en-US" altLang="en-US" sz="1100" i="1">
                <a:latin typeface="Arial"/>
                <a:ea typeface="ＭＳ Ｐゴシック"/>
                <a:cs typeface="Arial"/>
              </a:rPr>
              <a:t>(Click) </a:t>
            </a:r>
            <a:r>
              <a:rPr lang="en-US" altLang="en-US" sz="1100" b="1">
                <a:latin typeface="Arial"/>
                <a:ea typeface="ＭＳ Ｐゴシック"/>
                <a:cs typeface="Arial"/>
              </a:rPr>
              <a:t>Duration/Exposure</a:t>
            </a:r>
            <a:r>
              <a:rPr lang="en-US" altLang="en-US" sz="1100">
                <a:latin typeface="Arial"/>
                <a:ea typeface="ＭＳ Ｐゴシック"/>
                <a:cs typeface="Arial"/>
              </a:rPr>
              <a:t> refers to </a:t>
            </a:r>
            <a:r>
              <a:rPr lang="en-US" altLang="en-US" sz="1100" b="1">
                <a:latin typeface="Arial"/>
                <a:ea typeface="ＭＳ Ｐゴシック"/>
                <a:cs typeface="Arial"/>
              </a:rPr>
              <a:t>how often a student receives an intervention</a:t>
            </a:r>
            <a:r>
              <a:rPr lang="en-US" altLang="en-US" sz="1100">
                <a:latin typeface="Arial"/>
                <a:ea typeface="ＭＳ Ｐゴシック"/>
                <a:cs typeface="Arial"/>
              </a:rPr>
              <a:t> and </a:t>
            </a:r>
            <a:r>
              <a:rPr lang="en-US" altLang="en-US" sz="1100" b="1">
                <a:latin typeface="Arial"/>
                <a:ea typeface="ＭＳ Ｐゴシック"/>
                <a:cs typeface="Arial"/>
              </a:rPr>
              <a:t>how long an intervention lasts</a:t>
            </a:r>
            <a:r>
              <a:rPr lang="en-US" altLang="en-US" sz="1100">
                <a:latin typeface="Arial"/>
                <a:ea typeface="ＭＳ Ｐゴシック"/>
                <a:cs typeface="Arial"/>
              </a:rPr>
              <a:t>. When thinking about fidelity, we are considering whether the exposure/duration being used with a student matches the recommendation by the author/publisher of the curriculum. </a:t>
            </a:r>
            <a:endParaRPr lang="en-US" altLang="en-US" sz="1100">
              <a:ea typeface="ＭＳ Ｐゴシック" panose="020B0600070205080204" pitchFamily="34" charset="-128"/>
              <a:cs typeface="Arial" panose="020B0604020202020204" pitchFamily="34" charset="0"/>
            </a:endParaRPr>
          </a:p>
          <a:p>
            <a:pPr defTabSz="465138" eaLnBrk="1" hangingPunct="1">
              <a:lnSpc>
                <a:spcPct val="80000"/>
              </a:lnSpc>
              <a:spcBef>
                <a:spcPct val="0"/>
              </a:spcBef>
            </a:pPr>
            <a:r>
              <a:rPr lang="en-US" altLang="en-US" sz="1100">
                <a:latin typeface="Arial"/>
                <a:ea typeface="ＭＳ Ｐゴシック"/>
                <a:cs typeface="Arial"/>
              </a:rPr>
              <a:t>In the case of secondary interventions, developers and researchers typically specify the required exposure/duration that is needed for the intervention to be effective for most students. If the intervention developer calls for the intervention 3 days a week for 45 minutes each day, is the student receiving this dosage? </a:t>
            </a:r>
            <a:r>
              <a:rPr lang="en-US" altLang="en-US" sz="1100" i="1">
                <a:latin typeface="Arial"/>
                <a:ea typeface="ＭＳ Ｐゴシック"/>
                <a:cs typeface="Arial"/>
              </a:rPr>
              <a:t>(Click)</a:t>
            </a:r>
            <a:endParaRPr lang="en-US" altLang="en-US" sz="1100">
              <a:latin typeface="Arial"/>
              <a:ea typeface="ＭＳ Ｐゴシック"/>
              <a:cs typeface="Arial"/>
            </a:endParaRPr>
          </a:p>
          <a:p>
            <a:pPr defTabSz="465138" eaLnBrk="1" hangingPunct="1">
              <a:lnSpc>
                <a:spcPct val="80000"/>
              </a:lnSpc>
              <a:spcBef>
                <a:spcPct val="0"/>
              </a:spcBef>
            </a:pPr>
            <a:endParaRPr lang="en-US" altLang="en-US" sz="1100">
              <a:ea typeface="ＭＳ Ｐゴシック" panose="020B0600070205080204" pitchFamily="34" charset="-128"/>
              <a:cs typeface="Arial" panose="020B0604020202020204" pitchFamily="34" charset="0"/>
            </a:endParaRPr>
          </a:p>
          <a:p>
            <a:pPr defTabSz="465138" eaLnBrk="1" hangingPunct="1">
              <a:lnSpc>
                <a:spcPct val="80000"/>
              </a:lnSpc>
              <a:spcBef>
                <a:spcPct val="0"/>
              </a:spcBef>
            </a:pPr>
            <a:r>
              <a:rPr lang="en-US" altLang="en-US" sz="1100" b="1">
                <a:latin typeface="Arial"/>
                <a:ea typeface="ＭＳ Ｐゴシック"/>
                <a:cs typeface="Arial"/>
              </a:rPr>
              <a:t>3. </a:t>
            </a:r>
            <a:r>
              <a:rPr lang="en-US" altLang="en-US" sz="1100" i="1">
                <a:latin typeface="Arial"/>
                <a:ea typeface="ＭＳ Ｐゴシック"/>
                <a:cs typeface="Arial"/>
              </a:rPr>
              <a:t>(Click) </a:t>
            </a:r>
            <a:r>
              <a:rPr lang="en-US" altLang="en-US" sz="1100">
                <a:latin typeface="Arial"/>
                <a:ea typeface="ＭＳ Ｐゴシック"/>
                <a:cs typeface="Arial"/>
              </a:rPr>
              <a:t>Not only is it important to adhere to the plan/curriculum/assessment, but it is also important to look at the </a:t>
            </a:r>
            <a:r>
              <a:rPr lang="en-US" altLang="en-US" sz="1100" b="1">
                <a:latin typeface="Arial"/>
                <a:ea typeface="ＭＳ Ｐゴシック"/>
                <a:cs typeface="Arial"/>
              </a:rPr>
              <a:t>quality of delivery</a:t>
            </a:r>
            <a:r>
              <a:rPr lang="en-US" altLang="en-US" sz="1100">
                <a:latin typeface="Arial"/>
                <a:ea typeface="ＭＳ Ｐゴシック"/>
                <a:cs typeface="Arial"/>
              </a:rPr>
              <a:t>. This refers to</a:t>
            </a:r>
            <a:r>
              <a:rPr lang="en-US" altLang="en-US" sz="1100" b="1">
                <a:latin typeface="Arial"/>
                <a:ea typeface="ＭＳ Ｐゴシック"/>
                <a:cs typeface="Arial"/>
              </a:rPr>
              <a:t> </a:t>
            </a:r>
            <a:r>
              <a:rPr lang="en-US" altLang="en-US" sz="1100">
                <a:latin typeface="Arial"/>
                <a:ea typeface="ＭＳ Ｐゴシック"/>
                <a:cs typeface="Arial"/>
              </a:rPr>
              <a:t>how well the intervention, assessment, or instruction is delivered. For example, </a:t>
            </a:r>
            <a:r>
              <a:rPr lang="en-US" altLang="en-US" sz="1100" b="1">
                <a:latin typeface="Arial"/>
                <a:ea typeface="ＭＳ Ｐゴシック"/>
                <a:cs typeface="Arial"/>
              </a:rPr>
              <a:t>do you use good teaching practices</a:t>
            </a:r>
            <a:r>
              <a:rPr lang="en-US" altLang="en-US" sz="1100">
                <a:latin typeface="Arial"/>
                <a:ea typeface="ＭＳ Ｐゴシック"/>
                <a:cs typeface="Arial"/>
              </a:rPr>
              <a:t>? Quality instructional delivery also means that teachers are engaged in what they’re teaching and are animated in their delivery, not simply reading from a script. Providing teachers with constructive feedback on their instructional delivery is one way to improve the quality of delivery for secondary interventions. </a:t>
            </a:r>
            <a:r>
              <a:rPr lang="en-US" altLang="en-US" sz="1100" i="1">
                <a:latin typeface="Arial"/>
                <a:ea typeface="ＭＳ Ｐゴシック"/>
                <a:cs typeface="Arial"/>
              </a:rPr>
              <a:t>(Click)</a:t>
            </a:r>
            <a:endParaRPr lang="en-US" altLang="en-US" sz="1100">
              <a:latin typeface="Arial"/>
              <a:ea typeface="ＭＳ Ｐゴシック"/>
              <a:cs typeface="Arial"/>
            </a:endParaRPr>
          </a:p>
          <a:p>
            <a:pPr defTabSz="465138" eaLnBrk="1" hangingPunct="1">
              <a:lnSpc>
                <a:spcPct val="80000"/>
              </a:lnSpc>
              <a:spcBef>
                <a:spcPct val="0"/>
              </a:spcBef>
            </a:pPr>
            <a:endParaRPr lang="en-US" altLang="en-US" sz="1100">
              <a:ea typeface="ＭＳ Ｐゴシック" panose="020B0600070205080204" pitchFamily="34" charset="-128"/>
              <a:cs typeface="Arial" panose="020B0604020202020204" pitchFamily="34" charset="0"/>
            </a:endParaRPr>
          </a:p>
          <a:p>
            <a:pPr defTabSz="465138" eaLnBrk="1" hangingPunct="1">
              <a:lnSpc>
                <a:spcPct val="80000"/>
              </a:lnSpc>
              <a:spcBef>
                <a:spcPct val="0"/>
              </a:spcBef>
            </a:pPr>
            <a:r>
              <a:rPr lang="en-US" altLang="en-US" sz="1100" b="1">
                <a:latin typeface="Arial"/>
                <a:ea typeface="ＭＳ Ｐゴシック"/>
                <a:cs typeface="Arial"/>
              </a:rPr>
              <a:t>4. </a:t>
            </a:r>
            <a:r>
              <a:rPr lang="en-US" altLang="en-US" sz="1100" i="1">
                <a:latin typeface="Arial"/>
                <a:ea typeface="ＭＳ Ｐゴシック"/>
                <a:cs typeface="Arial"/>
              </a:rPr>
              <a:t>(Click)</a:t>
            </a:r>
            <a:r>
              <a:rPr lang="en-US" altLang="en-US" sz="1100">
                <a:latin typeface="Arial"/>
                <a:ea typeface="ＭＳ Ｐゴシック"/>
                <a:cs typeface="Arial"/>
              </a:rPr>
              <a:t> Another component is </a:t>
            </a:r>
            <a:r>
              <a:rPr lang="en-US" altLang="en-US" sz="1100" b="1">
                <a:latin typeface="Arial"/>
                <a:ea typeface="ＭＳ Ｐゴシック"/>
                <a:cs typeface="Arial"/>
              </a:rPr>
              <a:t>program specificity</a:t>
            </a:r>
            <a:r>
              <a:rPr lang="en-US" altLang="en-US" sz="1100">
                <a:latin typeface="Arial"/>
                <a:ea typeface="ＭＳ Ｐゴシック"/>
                <a:cs typeface="Arial"/>
              </a:rPr>
              <a:t>,</a:t>
            </a:r>
            <a:r>
              <a:rPr lang="en-US" altLang="en-US" sz="1100" b="1">
                <a:latin typeface="Arial"/>
                <a:ea typeface="ＭＳ Ｐゴシック"/>
                <a:cs typeface="Arial"/>
              </a:rPr>
              <a:t> </a:t>
            </a:r>
            <a:r>
              <a:rPr lang="en-US" altLang="en-US" sz="1100">
                <a:latin typeface="Arial"/>
                <a:ea typeface="ＭＳ Ｐゴシック"/>
                <a:cs typeface="Arial"/>
              </a:rPr>
              <a:t>or </a:t>
            </a:r>
            <a:r>
              <a:rPr lang="en-US" altLang="en-US" sz="1100" b="1">
                <a:latin typeface="Arial"/>
                <a:ea typeface="ＭＳ Ｐゴシック"/>
                <a:cs typeface="Arial"/>
              </a:rPr>
              <a:t>how well the intervention is defined and how different it is from other interventions</a:t>
            </a:r>
            <a:r>
              <a:rPr lang="en-US" altLang="en-US" sz="1100">
                <a:latin typeface="Arial"/>
                <a:ea typeface="ＭＳ Ｐゴシック"/>
                <a:cs typeface="Arial"/>
              </a:rPr>
              <a:t>. Having clearly defined interventions/assessments allows teachers to more easily adhere to the program as defined. Is the intervention a good match for the student’s needs? Or does every low-level reader get the same intervention? </a:t>
            </a:r>
            <a:r>
              <a:rPr lang="en-US" altLang="en-US" sz="1100" i="1">
                <a:latin typeface="Arial"/>
                <a:ea typeface="ＭＳ Ｐゴシック"/>
                <a:cs typeface="Arial"/>
              </a:rPr>
              <a:t>(Click)</a:t>
            </a:r>
            <a:endParaRPr lang="en-US" altLang="en-US" sz="1100">
              <a:latin typeface="Arial"/>
              <a:ea typeface="ＭＳ Ｐゴシック"/>
              <a:cs typeface="Arial"/>
            </a:endParaRPr>
          </a:p>
          <a:p>
            <a:pPr defTabSz="465138" eaLnBrk="1" hangingPunct="1">
              <a:lnSpc>
                <a:spcPct val="80000"/>
              </a:lnSpc>
              <a:spcBef>
                <a:spcPct val="0"/>
              </a:spcBef>
            </a:pPr>
            <a:endParaRPr lang="en-US" altLang="en-US" sz="1100">
              <a:ea typeface="ＭＳ Ｐゴシック" panose="020B0600070205080204" pitchFamily="34" charset="-128"/>
              <a:cs typeface="Arial" panose="020B0604020202020204" pitchFamily="34" charset="0"/>
            </a:endParaRPr>
          </a:p>
          <a:p>
            <a:pPr defTabSz="465138" eaLnBrk="1" hangingPunct="1">
              <a:lnSpc>
                <a:spcPct val="80000"/>
              </a:lnSpc>
              <a:spcBef>
                <a:spcPct val="0"/>
              </a:spcBef>
            </a:pPr>
            <a:r>
              <a:rPr lang="en-US" altLang="en-US" sz="1100" b="1">
                <a:latin typeface="Arial"/>
                <a:ea typeface="ＭＳ Ｐゴシック"/>
                <a:cs typeface="Arial"/>
              </a:rPr>
              <a:t>5. </a:t>
            </a:r>
            <a:r>
              <a:rPr lang="en-US" altLang="en-US" sz="1100" i="1">
                <a:latin typeface="Arial"/>
                <a:ea typeface="ＭＳ Ｐゴシック"/>
                <a:cs typeface="Arial"/>
              </a:rPr>
              <a:t>(Click)</a:t>
            </a:r>
            <a:r>
              <a:rPr lang="en-US" altLang="en-US" sz="1100">
                <a:latin typeface="Arial"/>
                <a:ea typeface="ＭＳ Ｐゴシック"/>
                <a:cs typeface="Arial"/>
              </a:rPr>
              <a:t> Just as quality of delivery is critical, it also is important to focus on </a:t>
            </a:r>
            <a:r>
              <a:rPr lang="en-US" altLang="en-US" sz="1100" b="1">
                <a:latin typeface="Arial"/>
                <a:ea typeface="ＭＳ Ｐゴシック"/>
                <a:cs typeface="Arial"/>
              </a:rPr>
              <a:t>student engagement</a:t>
            </a:r>
            <a:r>
              <a:rPr lang="en-US" altLang="en-US" sz="1100">
                <a:latin typeface="Arial"/>
                <a:ea typeface="ＭＳ Ｐゴシック"/>
                <a:cs typeface="Arial"/>
              </a:rPr>
              <a:t>,</a:t>
            </a:r>
            <a:r>
              <a:rPr lang="en-US" altLang="en-US" sz="1100" b="1">
                <a:latin typeface="Arial"/>
                <a:ea typeface="ＭＳ Ｐゴシック"/>
                <a:cs typeface="Arial"/>
              </a:rPr>
              <a:t> </a:t>
            </a:r>
            <a:r>
              <a:rPr lang="en-US" altLang="en-US" sz="1100">
                <a:latin typeface="Arial"/>
                <a:ea typeface="ＭＳ Ｐゴシック"/>
                <a:cs typeface="Arial"/>
              </a:rPr>
              <a:t>or </a:t>
            </a:r>
            <a:r>
              <a:rPr lang="en-US" altLang="en-US" sz="1100" b="1">
                <a:latin typeface="Arial"/>
                <a:ea typeface="ＭＳ Ｐゴシック"/>
                <a:cs typeface="Arial"/>
              </a:rPr>
              <a:t>how engaged and involved the students are in the intervention or activity</a:t>
            </a:r>
            <a:r>
              <a:rPr lang="en-US" altLang="en-US" sz="1100">
                <a:latin typeface="Arial"/>
                <a:ea typeface="ＭＳ Ｐゴシック"/>
                <a:cs typeface="Arial"/>
              </a:rPr>
              <a:t>. Following a prescribed program alone is often not enough. Consider whether or not competing behaviors make it difficult for students to take part in the intervention as designed. During the delivery of secondary interventions, teachers may need to use behavior management strategies to manage student behaviors, including providing choice, adding elements of competition, and offering frequent opportunities to respond.</a:t>
            </a:r>
            <a:r>
              <a:rPr lang="en-US" altLang="en-US" sz="1100" i="1">
                <a:latin typeface="Arial"/>
                <a:ea typeface="ＭＳ Ｐゴシック"/>
                <a:cs typeface="Arial"/>
              </a:rPr>
              <a:t> (Click)</a:t>
            </a:r>
            <a:endParaRPr lang="en-US" altLang="en-US" sz="1100">
              <a:latin typeface="Arial"/>
              <a:ea typeface="ＭＳ Ｐゴシック"/>
              <a:cs typeface="Arial"/>
            </a:endParaRPr>
          </a:p>
          <a:p>
            <a:pPr defTabSz="465138" eaLnBrk="1" hangingPunct="1">
              <a:lnSpc>
                <a:spcPct val="80000"/>
              </a:lnSpc>
              <a:spcBef>
                <a:spcPct val="0"/>
              </a:spcBef>
            </a:pPr>
            <a:endParaRPr lang="en-US" altLang="en-US" sz="1100">
              <a:ea typeface="ＭＳ Ｐゴシック" panose="020B0600070205080204" pitchFamily="34" charset="-128"/>
              <a:cs typeface="Arial" panose="020B0604020202020204" pitchFamily="34" charset="0"/>
            </a:endParaRPr>
          </a:p>
          <a:p>
            <a:r>
              <a:rPr lang="en-US" altLang="en-US" sz="1100" i="1">
                <a:latin typeface="Arial"/>
                <a:ea typeface="ＭＳ Ｐゴシック"/>
                <a:cs typeface="Arial"/>
              </a:rPr>
              <a:t>Note: Throughout discussions of fidelity, it is important to ensure that teachers believe that they work in an open, non-threatening environment that values their skills and expertise and where they can learn from their colleagues. With a system of open communication and productive feedback, fidelity checks of classroom techniques and the essential components of multi-tiered systems of support can be a useful and supportive way for teachers to collaborate and become a stronger teaching network. This may be a useful discussion point for some groups.</a:t>
            </a:r>
          </a:p>
          <a:p>
            <a:r>
              <a:rPr lang="en-US" altLang="en-US" sz="1100" b="1">
                <a:latin typeface="Arial"/>
                <a:ea typeface="ＭＳ Ｐゴシック"/>
                <a:cs typeface="Arial"/>
              </a:rPr>
              <a:t> </a:t>
            </a:r>
            <a:endParaRPr lang="en-US" altLang="en-US" sz="1100">
              <a:latin typeface="Arial"/>
              <a:ea typeface="ＭＳ Ｐゴシック"/>
              <a:cs typeface="Arial"/>
            </a:endParaRPr>
          </a:p>
          <a:p>
            <a:r>
              <a:rPr lang="en-US" altLang="en-US" sz="1100">
                <a:latin typeface="Arial"/>
                <a:ea typeface="ＭＳ Ｐゴシック"/>
                <a:cs typeface="Arial"/>
              </a:rPr>
              <a:t> </a:t>
            </a:r>
          </a:p>
          <a:p>
            <a:pPr defTabSz="465138" eaLnBrk="1" hangingPunct="1">
              <a:lnSpc>
                <a:spcPct val="80000"/>
              </a:lnSpc>
              <a:spcBef>
                <a:spcPct val="0"/>
              </a:spcBef>
            </a:pPr>
            <a:endParaRPr lang="en-US" altLang="en-US" sz="1100">
              <a:ea typeface="ＭＳ Ｐゴシック" panose="020B0600070205080204" pitchFamily="34" charset="-128"/>
              <a:cs typeface="Arial" panose="020B0604020202020204" pitchFamily="34" charset="0"/>
            </a:endParaRPr>
          </a:p>
          <a:p>
            <a:pPr defTabSz="465138" eaLnBrk="1" hangingPunct="1">
              <a:lnSpc>
                <a:spcPct val="80000"/>
              </a:lnSpc>
              <a:spcBef>
                <a:spcPct val="0"/>
              </a:spcBef>
            </a:pPr>
            <a:endParaRPr lang="en-US" altLang="en-US" sz="1100">
              <a:ea typeface="ＭＳ Ｐゴシック" panose="020B0600070205080204" pitchFamily="34" charset="-128"/>
              <a:cs typeface="Arial" panose="020B0604020202020204" pitchFamily="34" charset="0"/>
            </a:endParaRPr>
          </a:p>
          <a:p>
            <a:pPr defTabSz="465138">
              <a:lnSpc>
                <a:spcPct val="80000"/>
              </a:lnSpc>
            </a:pPr>
            <a:endParaRPr lang="en-US" altLang="en-US" sz="800">
              <a:latin typeface="Arial" panose="020B0604020202020204" pitchFamily="34" charset="0"/>
              <a:ea typeface="ＭＳ Ｐゴシック" panose="020B0600070205080204" pitchFamily="34" charset="-128"/>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DCFB474D-2134-4B6D-98A7-4B41E83AB4B7}" type="slidenum">
              <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6101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7175"/>
            <a:ext cx="5486400" cy="3086100"/>
          </a:xfrm>
        </p:spPr>
      </p:sp>
      <p:sp>
        <p:nvSpPr>
          <p:cNvPr id="3" name="Notes Placeholder 2"/>
          <p:cNvSpPr>
            <a:spLocks noGrp="1"/>
          </p:cNvSpPr>
          <p:nvPr>
            <p:ph type="body" idx="1"/>
          </p:nvPr>
        </p:nvSpPr>
        <p:spPr>
          <a:xfrm>
            <a:off x="685800" y="3528353"/>
            <a:ext cx="5486400" cy="3600450"/>
          </a:xfrm>
        </p:spPr>
        <p:txBody>
          <a:bodyPr/>
          <a:lstStyle/>
          <a:p>
            <a:r>
              <a:rPr lang="en-US" sz="1100"/>
              <a:t>Turn to the handout on fidelity and complete the last two columns with your neighbor or table.</a:t>
            </a:r>
          </a:p>
        </p:txBody>
      </p:sp>
      <p:sp>
        <p:nvSpPr>
          <p:cNvPr id="4" name="Slide Number Placeholder 3"/>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12938736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0025"/>
            <a:ext cx="5486400" cy="3086100"/>
          </a:xfrm>
        </p:spPr>
      </p:sp>
      <p:sp>
        <p:nvSpPr>
          <p:cNvPr id="3" name="Notes Placeholder 2"/>
          <p:cNvSpPr>
            <a:spLocks noGrp="1"/>
          </p:cNvSpPr>
          <p:nvPr>
            <p:ph type="body" idx="1"/>
          </p:nvPr>
        </p:nvSpPr>
        <p:spPr>
          <a:xfrm>
            <a:off x="685800" y="3556489"/>
            <a:ext cx="5486400" cy="3600450"/>
          </a:xfrm>
        </p:spPr>
        <p:txBody>
          <a:bodyPr/>
          <a:lstStyle/>
          <a:p>
            <a:r>
              <a:rPr lang="en-US" sz="1100" i="1"/>
              <a:t>Refer participants to the last column of the Handout. Encourage participants to</a:t>
            </a:r>
            <a:r>
              <a:rPr lang="en-US" sz="1100" i="1" baseline="0"/>
              <a:t> record examples of possible data sources presented on the slide. After presenting the slide content, provide participants 3–5 minutes to identify additional examples of what evidence could be used to assess if these elements of fidelity were addressed in the delivery of the intervention.</a:t>
            </a:r>
            <a:endParaRPr lang="en-US" sz="1100" i="1"/>
          </a:p>
          <a:p>
            <a:endParaRPr lang="en-US" sz="1100" i="1"/>
          </a:p>
          <a:p>
            <a:r>
              <a:rPr lang="en-US" sz="1100" i="1"/>
              <a:t>Review</a:t>
            </a:r>
            <a:r>
              <a:rPr lang="en-US" sz="1100" i="1" baseline="0"/>
              <a:t> slide.</a:t>
            </a:r>
            <a:endParaRPr lang="en-US" sz="1100" i="1"/>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52</a:t>
            </a:fld>
            <a:endParaRPr lang="en-US"/>
          </a:p>
        </p:txBody>
      </p:sp>
    </p:spTree>
    <p:extLst>
      <p:ext uri="{BB962C8B-B14F-4D97-AF65-F5344CB8AC3E}">
        <p14:creationId xmlns:p14="http://schemas.microsoft.com/office/powerpoint/2010/main" val="36191428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598691"/>
            <a:ext cx="5486400" cy="3600450"/>
          </a:xfrm>
        </p:spPr>
        <p:txBody>
          <a:bodyPr/>
          <a:lstStyle/>
          <a:p>
            <a:r>
              <a:rPr lang="en-US" sz="1100"/>
              <a:t>NCII has developed a simple daily log to help interventionists document fidelity and guiding questions that can be used at the end of the week to consider whether the intervention was delivered for the student with fidelity. </a:t>
            </a:r>
          </a:p>
        </p:txBody>
      </p:sp>
      <p:sp>
        <p:nvSpPr>
          <p:cNvPr id="4" name="Slide Number Placeholder 3"/>
          <p:cNvSpPr>
            <a:spLocks noGrp="1"/>
          </p:cNvSpPr>
          <p:nvPr>
            <p:ph type="sldNum" sz="quarter" idx="10"/>
          </p:nvPr>
        </p:nvSpPr>
        <p:spPr/>
        <p:txBody>
          <a:bodyPr/>
          <a:lstStyle/>
          <a:p>
            <a:fld id="{1BCF944E-AC27-4BEA-9C0A-695BFCE7C965}" type="slidenum">
              <a:rPr lang="en-US" smtClean="0"/>
              <a:pPr/>
              <a:t>53</a:t>
            </a:fld>
            <a:endParaRPr lang="en-US"/>
          </a:p>
        </p:txBody>
      </p:sp>
    </p:spTree>
    <p:extLst>
      <p:ext uri="{BB962C8B-B14F-4D97-AF65-F5344CB8AC3E}">
        <p14:creationId xmlns:p14="http://schemas.microsoft.com/office/powerpoint/2010/main" val="831782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12760"/>
            <a:ext cx="5486400" cy="3600450"/>
          </a:xfrm>
        </p:spPr>
        <p:txBody>
          <a:bodyPr/>
          <a:lstStyle/>
          <a:p>
            <a:r>
              <a:rPr lang="en-US" sz="1100">
                <a:latin typeface="Arial"/>
                <a:cs typeface="Arial"/>
              </a:rPr>
              <a:t>Specifically, the tool includes a table with the days of the week (</a:t>
            </a:r>
            <a:r>
              <a:rPr lang="en-US" sz="1100" i="1">
                <a:latin typeface="Arial"/>
                <a:cs typeface="Arial"/>
              </a:rPr>
              <a:t>click for animation</a:t>
            </a:r>
            <a:r>
              <a:rPr lang="en-US" sz="1100">
                <a:latin typeface="Arial"/>
                <a:cs typeface="Arial"/>
              </a:rPr>
              <a:t>) and allows educators to document whether the intervention was offered, whether the student was present, the amount of time the intervention was delivered (actual intervention delivery, not an estimate), whether the student was engaged, and whether the intervention was implemented as planned. </a:t>
            </a:r>
            <a:endParaRPr lang="en-US" sz="1100"/>
          </a:p>
          <a:p>
            <a:endParaRPr lang="en-US" sz="1100"/>
          </a:p>
          <a:p>
            <a:r>
              <a:rPr lang="en-US" sz="1100">
                <a:latin typeface="Arial"/>
                <a:cs typeface="Arial"/>
              </a:rPr>
              <a:t>Together this information can be very helpful as educators refine their implementation and determine whether students are responsive to the intervention. </a:t>
            </a:r>
            <a:endParaRPr lang="en-US" sz="1100">
              <a:cs typeface="Arial"/>
            </a:endParaRPr>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BCF944E-AC27-4BEA-9C0A-695BFCE7C965}"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3297208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83097"/>
            <a:ext cx="5486400" cy="3600450"/>
          </a:xfrm>
        </p:spPr>
        <p:txBody>
          <a:bodyPr/>
          <a:lstStyle/>
          <a:p>
            <a:r>
              <a:rPr lang="en-US" i="1"/>
              <a:t>Review slide.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27949452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701675" y="327025"/>
            <a:ext cx="5486400" cy="3086100"/>
          </a:xfrm>
          <a:ln/>
        </p:spPr>
      </p:sp>
      <p:sp>
        <p:nvSpPr>
          <p:cNvPr id="117763" name="Notes Placeholder 2"/>
          <p:cNvSpPr>
            <a:spLocks noGrp="1"/>
          </p:cNvSpPr>
          <p:nvPr>
            <p:ph type="body" idx="1"/>
          </p:nvPr>
        </p:nvSpPr>
        <p:spPr>
          <a:xfrm>
            <a:off x="701675" y="3654962"/>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a:latin typeface="Arial" panose="020B0604020202020204" pitchFamily="34" charset="0"/>
                <a:ea typeface="ＭＳ Ｐゴシック" panose="020B0600070205080204" pitchFamily="34" charset="-128"/>
              </a:rPr>
              <a:t>In summary, implementing effective validated interventions is crucial for schools to establish a </a:t>
            </a:r>
            <a:r>
              <a:rPr lang="en-US" altLang="en-US" sz="1100" b="1">
                <a:latin typeface="Arial" panose="020B0604020202020204" pitchFamily="34" charset="0"/>
                <a:ea typeface="ＭＳ Ｐゴシック" panose="020B0600070205080204" pitchFamily="34" charset="-128"/>
              </a:rPr>
              <a:t>foundation for intensive intervention</a:t>
            </a:r>
            <a:r>
              <a:rPr lang="en-US" altLang="en-US" sz="1100">
                <a:latin typeface="Arial" panose="020B0604020202020204" pitchFamily="34" charset="0"/>
                <a:ea typeface="ＭＳ Ｐゴシック" panose="020B0600070205080204" pitchFamily="34" charset="-128"/>
              </a:rPr>
              <a:t>. When validated interventions are designed based on the Taxonomy of Intervention Intensity and implemented with fidelity, schools are able to meet the needs of most at-risk students and obtain a clearer sense of which students require intensive intervention. </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018BD7-BB88-4E0E-BEE3-3775C31EE1FE}" type="slidenum">
              <a:rPr lang="en-US" altLang="en-US">
                <a:cs typeface="Arial" panose="020B0604020202020204" pitchFamily="34" charset="0"/>
              </a:rPr>
              <a:pPr>
                <a:spcBef>
                  <a:spcPct val="0"/>
                </a:spcBef>
              </a:pPr>
              <a:t>56</a:t>
            </a:fld>
            <a:endParaRPr lang="en-US" altLang="en-US">
              <a:cs typeface="Arial" panose="020B0604020202020204" pitchFamily="34" charset="0"/>
            </a:endParaRPr>
          </a:p>
        </p:txBody>
      </p:sp>
    </p:spTree>
    <p:extLst>
      <p:ext uri="{BB962C8B-B14F-4D97-AF65-F5344CB8AC3E}">
        <p14:creationId xmlns:p14="http://schemas.microsoft.com/office/powerpoint/2010/main" val="2572613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97165"/>
            <a:ext cx="5486400" cy="3600450"/>
          </a:xfrm>
        </p:spPr>
        <p:txBody>
          <a:bodyPr/>
          <a:lstStyle/>
          <a:p>
            <a:r>
              <a:rPr lang="en-US" sz="1100" i="0"/>
              <a:t>In this section, we will focus on what to do when our validated intervention is not effective for a group of students or an individual student. </a:t>
            </a:r>
          </a:p>
        </p:txBody>
      </p:sp>
      <p:sp>
        <p:nvSpPr>
          <p:cNvPr id="4" name="Slide Number Placeholder 3"/>
          <p:cNvSpPr>
            <a:spLocks noGrp="1"/>
          </p:cNvSpPr>
          <p:nvPr>
            <p:ph type="sldNum" sz="quarter" idx="10"/>
          </p:nvPr>
        </p:nvSpPr>
        <p:spPr/>
        <p:txBody>
          <a:bodyPr/>
          <a:lstStyle/>
          <a:p>
            <a:fld id="{B54DC83E-89B8-4806-9A94-7D2BAA520DC6}" type="slidenum">
              <a:rPr lang="en-US" smtClean="0"/>
              <a:pPr/>
              <a:t>57</a:t>
            </a:fld>
            <a:endParaRPr lang="en-US"/>
          </a:p>
        </p:txBody>
      </p:sp>
    </p:spTree>
    <p:extLst>
      <p:ext uri="{BB962C8B-B14F-4D97-AF65-F5344CB8AC3E}">
        <p14:creationId xmlns:p14="http://schemas.microsoft.com/office/powerpoint/2010/main" val="38685966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40894"/>
            <a:ext cx="5486400" cy="3600450"/>
          </a:xfrm>
        </p:spPr>
        <p:txBody>
          <a:bodyPr/>
          <a:lstStyle/>
          <a:p>
            <a:r>
              <a:rPr lang="en-US" sz="1100"/>
              <a:t>(</a:t>
            </a:r>
            <a:r>
              <a:rPr lang="en-US" sz="1100" i="1"/>
              <a:t>Click for animation</a:t>
            </a:r>
            <a:r>
              <a:rPr lang="en-US" sz="1100"/>
              <a:t>) Once the validated intervention is in place. The second step is to monitor student progress to the intervention delivered with fidelity. </a:t>
            </a:r>
          </a:p>
        </p:txBody>
      </p:sp>
      <p:sp>
        <p:nvSpPr>
          <p:cNvPr id="4" name="Slide Number Placeholder 3"/>
          <p:cNvSpPr>
            <a:spLocks noGrp="1"/>
          </p:cNvSpPr>
          <p:nvPr>
            <p:ph type="sldNum" sz="quarter" idx="10"/>
          </p:nvPr>
        </p:nvSpPr>
        <p:spPr/>
        <p:txBody>
          <a:bodyPr/>
          <a:lstStyle/>
          <a:p>
            <a:fld id="{1BCF944E-AC27-4BEA-9C0A-695BFCE7C965}" type="slidenum">
              <a:rPr lang="en-US" smtClean="0"/>
              <a:pPr/>
              <a:t>58</a:t>
            </a:fld>
            <a:endParaRPr lang="en-US"/>
          </a:p>
        </p:txBody>
      </p:sp>
    </p:spTree>
    <p:extLst>
      <p:ext uri="{BB962C8B-B14F-4D97-AF65-F5344CB8AC3E}">
        <p14:creationId xmlns:p14="http://schemas.microsoft.com/office/powerpoint/2010/main" val="42600794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9438" y="252413"/>
            <a:ext cx="5627687" cy="3165475"/>
          </a:xfrm>
        </p:spPr>
      </p:sp>
      <p:sp>
        <p:nvSpPr>
          <p:cNvPr id="3" name="Notes Placeholder 2"/>
          <p:cNvSpPr>
            <a:spLocks noGrp="1"/>
          </p:cNvSpPr>
          <p:nvPr>
            <p:ph type="body" idx="1"/>
          </p:nvPr>
        </p:nvSpPr>
        <p:spPr>
          <a:xfrm>
            <a:off x="685800" y="3671472"/>
            <a:ext cx="5486400" cy="3600450"/>
          </a:xfrm>
        </p:spPr>
        <p:txBody>
          <a:bodyPr/>
          <a:lstStyle/>
          <a:p>
            <a:r>
              <a:rPr lang="en-US" sz="1100" baseline="0" dirty="0">
                <a:latin typeface="Arial"/>
                <a:cs typeface="Arial"/>
              </a:rPr>
              <a:t>Here is an example of progress monitoring data for a student. </a:t>
            </a:r>
            <a:r>
              <a:rPr lang="en-US" sz="1100" dirty="0">
                <a:latin typeface="Arial"/>
                <a:cs typeface="Arial"/>
              </a:rPr>
              <a:t>Is the student </a:t>
            </a:r>
            <a:r>
              <a:rPr lang="en-US" sz="1100" baseline="0" dirty="0">
                <a:latin typeface="Arial"/>
                <a:cs typeface="Arial"/>
              </a:rPr>
              <a:t>responding? In this case, we see that the student is not responding to the intervention.</a:t>
            </a:r>
            <a:r>
              <a:rPr lang="en-US" sz="1100" dirty="0">
                <a:latin typeface="Arial"/>
                <a:cs typeface="Arial"/>
              </a:rPr>
              <a:t> </a:t>
            </a:r>
            <a:endParaRPr lang="en-US" sz="110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59</a:t>
            </a:fld>
            <a:endParaRPr lang="en-US"/>
          </a:p>
        </p:txBody>
      </p:sp>
    </p:spTree>
    <p:extLst>
      <p:ext uri="{BB962C8B-B14F-4D97-AF65-F5344CB8AC3E}">
        <p14:creationId xmlns:p14="http://schemas.microsoft.com/office/powerpoint/2010/main" val="144346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1938"/>
            <a:ext cx="5486400" cy="3086100"/>
          </a:xfrm>
        </p:spPr>
      </p:sp>
      <p:sp>
        <p:nvSpPr>
          <p:cNvPr id="3" name="Notes Placeholder 2"/>
          <p:cNvSpPr>
            <a:spLocks noGrp="1"/>
          </p:cNvSpPr>
          <p:nvPr>
            <p:ph type="body" idx="1"/>
          </p:nvPr>
        </p:nvSpPr>
        <p:spPr>
          <a:xfrm>
            <a:off x="275422" y="3530216"/>
            <a:ext cx="6345715" cy="535184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Arial"/>
                <a:cs typeface="Arial"/>
              </a:rPr>
              <a:t>The DBI process includes 5 iterative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a:defRPr/>
            </a:pPr>
            <a:r>
              <a:rPr lang="en-US" sz="1100" kern="1200">
                <a:solidFill>
                  <a:schemeClr val="tx1"/>
                </a:solidFill>
                <a:effectLst/>
                <a:latin typeface="Arial"/>
                <a:cs typeface="Arial"/>
              </a:rPr>
              <a:t>Step 1: The DBI process builds on validated intervention program delivered with fidelity. The validated intervention program is an evidence-based </a:t>
            </a:r>
            <a:r>
              <a:rPr lang="en-US" sz="1100">
                <a:latin typeface="Arial"/>
                <a:cs typeface="Arial"/>
              </a:rPr>
              <a:t>standard-protocol </a:t>
            </a:r>
            <a:r>
              <a:rPr lang="en-US" sz="1100" kern="1200">
                <a:solidFill>
                  <a:schemeClr val="tx1"/>
                </a:solidFill>
                <a:effectLst/>
                <a:latin typeface="Arial"/>
                <a:cs typeface="Arial"/>
              </a:rPr>
              <a:t>intervention.</a:t>
            </a:r>
            <a:r>
              <a:rPr lang="en-US" sz="1100">
                <a:latin typeface="Arial"/>
                <a:cs typeface="Arial"/>
              </a:rPr>
              <a:t> </a:t>
            </a: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a:defRPr/>
            </a:pPr>
            <a:r>
              <a:rPr lang="en-US" sz="1100" kern="1200">
                <a:solidFill>
                  <a:schemeClr val="tx1"/>
                </a:solidFill>
                <a:effectLst/>
                <a:latin typeface="Arial"/>
                <a:cs typeface="Arial"/>
              </a:rPr>
              <a:t>Step 2: Regular progress monitoring data are collected to determine whether the student is responding or not responding to the intervention. If the student is responsive, the teacher continues to provide the validated intervention program and monitor student progress until the student reaches expectations. If the data suggest that the student is not responding while other students who have received the intervention have responded, then the teacher moves to the next step of the process.</a:t>
            </a:r>
            <a:r>
              <a:rPr lang="en-US" sz="1100">
                <a:latin typeface="Arial"/>
                <a:cs typeface="Arial"/>
              </a:rPr>
              <a:t> </a:t>
            </a:r>
          </a:p>
          <a:p>
            <a:pPr>
              <a:defRPr/>
            </a:pPr>
            <a:endParaRPr lang="en-US" sz="110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Arial"/>
                <a:cs typeface="Arial"/>
              </a:rPr>
              <a:t>Step 3: To determine why the student is not responding, diagnostic and functional data are collected and reviewed to identify specific skill deficits or behavior concerns that are affecting the student’s progress. This may include data from informal and formal academic and behavior measures. These data are used to develop hypotheses about why the student is not responding.</a:t>
            </a:r>
            <a:r>
              <a:rPr lang="en-US" sz="1100">
                <a:latin typeface="Arial"/>
                <a:cs typeface="Arial"/>
              </a:rPr>
              <a:t> </a:t>
            </a: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a:defRPr/>
            </a:pPr>
            <a:r>
              <a:rPr lang="en-US" sz="1100" kern="1200">
                <a:solidFill>
                  <a:schemeClr val="tx1"/>
                </a:solidFill>
                <a:effectLst/>
                <a:latin typeface="Arial"/>
                <a:cs typeface="Arial"/>
              </a:rPr>
              <a:t>Step 4: The hypothesis along with educators’ expertise are used to develop an individual student plan for modifying or adapting the intervention to better meet the student’s individualized needs.</a:t>
            </a:r>
            <a:r>
              <a:rPr lang="en-US" sz="1100">
                <a:latin typeface="Arial"/>
                <a:cs typeface="Arial"/>
              </a:rPr>
              <a:t> </a:t>
            </a: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a:defRPr/>
            </a:pPr>
            <a:r>
              <a:rPr lang="en-US" sz="1100" kern="1200">
                <a:solidFill>
                  <a:schemeClr val="tx1"/>
                </a:solidFill>
                <a:effectLst/>
                <a:latin typeface="Arial"/>
                <a:cs typeface="Arial"/>
              </a:rPr>
              <a:t>Step 5: While implementing the intervention adaptations, the teacher continues to collect progress monitoring data at regular intervals to determine responsiveness. Students whose data indicate responsiveness continue with the adapted intervention. Students whose data indicate nonresponse return to Step 3, where the teacher will analyze additional data and consider additional adaptations.</a:t>
            </a:r>
            <a:r>
              <a:rPr lang="en-US" sz="1100">
                <a:latin typeface="Arial"/>
                <a:cs typeface="Arial"/>
              </a:rPr>
              <a:t> </a:t>
            </a: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4668828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26828"/>
            <a:ext cx="5486400" cy="3600450"/>
          </a:xfrm>
        </p:spPr>
        <p:txBody>
          <a:bodyPr/>
          <a:lstStyle/>
          <a:p>
            <a:r>
              <a:rPr lang="en-US" sz="1100"/>
              <a:t>Based on that information, we may ask the following questions about our progress monitoring process and intervention. </a:t>
            </a:r>
            <a:r>
              <a:rPr lang="en-US" sz="1100" i="1"/>
              <a:t>Review slide</a:t>
            </a:r>
            <a:r>
              <a:rPr lang="en-US" sz="1100"/>
              <a:t>. </a:t>
            </a:r>
            <a:endParaRPr lang="en-US" sz="1100" i="1"/>
          </a:p>
        </p:txBody>
      </p:sp>
      <p:sp>
        <p:nvSpPr>
          <p:cNvPr id="4" name="Slide Number Placeholder 3"/>
          <p:cNvSpPr>
            <a:spLocks noGrp="1"/>
          </p:cNvSpPr>
          <p:nvPr>
            <p:ph type="sldNum" sz="quarter" idx="5"/>
          </p:nvPr>
        </p:nvSpPr>
        <p:spPr/>
        <p:txBody>
          <a:bodyPr/>
          <a:lstStyle/>
          <a:p>
            <a:fld id="{B54DC83E-89B8-4806-9A94-7D2BAA520DC6}" type="slidenum">
              <a:rPr lang="en-US" smtClean="0"/>
              <a:pPr/>
              <a:t>60</a:t>
            </a:fld>
            <a:endParaRPr lang="en-US"/>
          </a:p>
        </p:txBody>
      </p:sp>
    </p:spTree>
    <p:extLst>
      <p:ext uri="{BB962C8B-B14F-4D97-AF65-F5344CB8AC3E}">
        <p14:creationId xmlns:p14="http://schemas.microsoft.com/office/powerpoint/2010/main" val="4470727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latin typeface="Arial"/>
                <a:cs typeface="Arial"/>
              </a:rPr>
              <a:t>Review slide. </a:t>
            </a:r>
            <a:r>
              <a:rPr lang="en-US" sz="1200">
                <a:latin typeface="Arial"/>
                <a:cs typeface="Arial"/>
              </a:rPr>
              <a:t>The last question is important because it helps us to determine whether we make changes to the intervention on a group basis or for an individual student. If most students in the group are not responding to the intervention</a:t>
            </a:r>
            <a:r>
              <a:rPr lang="en-US">
                <a:latin typeface="Arial"/>
                <a:cs typeface="Arial"/>
              </a:rPr>
              <a:t>,</a:t>
            </a:r>
            <a:r>
              <a:rPr lang="en-US" sz="1200">
                <a:latin typeface="Arial"/>
                <a:cs typeface="Arial"/>
              </a:rPr>
              <a:t> we need to first think about what we need to do to make the intervention successful for most students.</a:t>
            </a:r>
            <a:endParaRPr lang="en-US">
              <a:latin typeface="Arial"/>
              <a:cs typeface="Arial"/>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61</a:t>
            </a:fld>
            <a:endParaRPr lang="en-US"/>
          </a:p>
        </p:txBody>
      </p:sp>
    </p:spTree>
    <p:extLst>
      <p:ext uri="{BB962C8B-B14F-4D97-AF65-F5344CB8AC3E}">
        <p14:creationId xmlns:p14="http://schemas.microsoft.com/office/powerpoint/2010/main" val="21013074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54962"/>
            <a:ext cx="5486400" cy="3600450"/>
          </a:xfrm>
        </p:spPr>
        <p:txBody>
          <a:bodyPr/>
          <a:lstStyle/>
          <a:p>
            <a:r>
              <a:rPr lang="en-US" i="1"/>
              <a:t>Review slide. Click two times (first bullet, second bullet)  </a:t>
            </a:r>
          </a:p>
        </p:txBody>
      </p:sp>
      <p:sp>
        <p:nvSpPr>
          <p:cNvPr id="4" name="Slide Number Placeholder 3"/>
          <p:cNvSpPr>
            <a:spLocks noGrp="1"/>
          </p:cNvSpPr>
          <p:nvPr>
            <p:ph type="sldNum" sz="quarter" idx="5"/>
          </p:nvPr>
        </p:nvSpPr>
        <p:spPr/>
        <p:txBody>
          <a:bodyPr/>
          <a:lstStyle/>
          <a:p>
            <a:fld id="{B54DC83E-89B8-4806-9A94-7D2BAA520DC6}" type="slidenum">
              <a:rPr lang="en-US" smtClean="0"/>
              <a:pPr/>
              <a:t>62</a:t>
            </a:fld>
            <a:endParaRPr lang="en-US"/>
          </a:p>
        </p:txBody>
      </p:sp>
    </p:spTree>
    <p:extLst>
      <p:ext uri="{BB962C8B-B14F-4D97-AF65-F5344CB8AC3E}">
        <p14:creationId xmlns:p14="http://schemas.microsoft.com/office/powerpoint/2010/main" val="15594319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598691"/>
            <a:ext cx="5486400" cy="3600450"/>
          </a:xfrm>
        </p:spPr>
        <p:txBody>
          <a:bodyPr/>
          <a:lstStyle/>
          <a:p>
            <a:r>
              <a:rPr lang="en-US" sz="1100">
                <a:latin typeface="Arial"/>
                <a:cs typeface="Arial"/>
              </a:rPr>
              <a:t>When most students are not responding, we want to first reconsider if there were any implementation challenges that impacted the intervention delivery. Was it delivered with the frequency, duration, and dose that was recommended? Were there group dynamics that impacted the interventionist’s ability to deliver the intervention? In addition, we want to look back at our taxonomy ratings to consider if there are areas where the intervention scored low that we might need to tweak for the whole group. Specifically, we might consider the alignment dimension to ensure that we matched the intervention to the students’ needs. In some limited cases, we might determine that we need to identify a different intervention. </a:t>
            </a:r>
            <a:endParaRPr lang="en-US" sz="1100"/>
          </a:p>
          <a:p>
            <a:endParaRPr lang="en-US" sz="1100"/>
          </a:p>
          <a:p>
            <a:r>
              <a:rPr lang="en-US" sz="1100"/>
              <a:t>Based on our review of this information and additional data, the team would develop a hypothesis for the type of change that needs to be made.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63</a:t>
            </a:fld>
            <a:endParaRPr lang="en-US"/>
          </a:p>
        </p:txBody>
      </p:sp>
    </p:spTree>
    <p:extLst>
      <p:ext uri="{BB962C8B-B14F-4D97-AF65-F5344CB8AC3E}">
        <p14:creationId xmlns:p14="http://schemas.microsoft.com/office/powerpoint/2010/main" val="39609313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640894"/>
            <a:ext cx="5598942" cy="3600450"/>
          </a:xfrm>
        </p:spPr>
        <p:txBody>
          <a:bodyPr/>
          <a:lstStyle/>
          <a:p>
            <a:r>
              <a:rPr lang="en-US" sz="1100"/>
              <a:t>If most students in the intervention are responding to the intervention but an individual student is not responding, we would consider moving into the individualization phase of DBI. In this case, the team or teacher will collect and analyze informal diagnostic data and develop a hypothesis about why the student is not responding. </a:t>
            </a:r>
          </a:p>
        </p:txBody>
      </p:sp>
      <p:sp>
        <p:nvSpPr>
          <p:cNvPr id="4" name="Slide Number Placeholder 3"/>
          <p:cNvSpPr>
            <a:spLocks noGrp="1"/>
          </p:cNvSpPr>
          <p:nvPr>
            <p:ph type="sldNum" sz="quarter" idx="10"/>
          </p:nvPr>
        </p:nvSpPr>
        <p:spPr/>
        <p:txBody>
          <a:bodyPr/>
          <a:lstStyle/>
          <a:p>
            <a:fld id="{1BCF944E-AC27-4BEA-9C0A-695BFCE7C965}" type="slidenum">
              <a:rPr lang="en-US" smtClean="0"/>
              <a:pPr/>
              <a:t>64</a:t>
            </a:fld>
            <a:endParaRPr lang="en-US"/>
          </a:p>
        </p:txBody>
      </p:sp>
    </p:spTree>
    <p:extLst>
      <p:ext uri="{BB962C8B-B14F-4D97-AF65-F5344CB8AC3E}">
        <p14:creationId xmlns:p14="http://schemas.microsoft.com/office/powerpoint/2010/main" val="7061754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739368"/>
            <a:ext cx="5486400" cy="3600450"/>
          </a:xfrm>
        </p:spPr>
        <p:txBody>
          <a:bodyPr/>
          <a:lstStyle/>
          <a:p>
            <a:r>
              <a:rPr lang="en-US" sz="1100" i="1"/>
              <a:t>Review slide. </a:t>
            </a:r>
            <a:r>
              <a:rPr lang="en-US" sz="1100"/>
              <a:t>Diagnostic assessment does not have to be exhaustive. It is meant</a:t>
            </a:r>
            <a:r>
              <a:rPr lang="en-US" sz="1100" baseline="0"/>
              <a:t> to identify skill deficits to guide us toward appropriate intervention adaptations.</a:t>
            </a:r>
            <a:endParaRPr lang="en-US" sz="1100"/>
          </a:p>
        </p:txBody>
      </p:sp>
      <p:sp>
        <p:nvSpPr>
          <p:cNvPr id="4" name="Slide Number Placeholder 3"/>
          <p:cNvSpPr>
            <a:spLocks noGrp="1"/>
          </p:cNvSpPr>
          <p:nvPr>
            <p:ph type="sldNum" sz="quarter" idx="10"/>
          </p:nvPr>
        </p:nvSpPr>
        <p:spPr/>
        <p:txBody>
          <a:bodyPr/>
          <a:lstStyle/>
          <a:p>
            <a:fld id="{1BCF944E-AC27-4BEA-9C0A-695BFCE7C965}" type="slidenum">
              <a:rPr lang="en-US" smtClean="0"/>
              <a:pPr/>
              <a:t>65</a:t>
            </a:fld>
            <a:endParaRPr lang="en-US"/>
          </a:p>
        </p:txBody>
      </p:sp>
    </p:spTree>
    <p:extLst>
      <p:ext uri="{BB962C8B-B14F-4D97-AF65-F5344CB8AC3E}">
        <p14:creationId xmlns:p14="http://schemas.microsoft.com/office/powerpoint/2010/main" val="41954536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685800" y="3697165"/>
            <a:ext cx="5486400" cy="3600450"/>
          </a:xfrm>
        </p:spPr>
        <p:txBody>
          <a:bodyPr/>
          <a:lstStyle/>
          <a:p>
            <a:r>
              <a:rPr lang="en-US" sz="1100" i="0"/>
              <a:t>These</a:t>
            </a:r>
            <a:r>
              <a:rPr lang="en-US" sz="1100" i="0" baseline="0"/>
              <a:t> are examples of data sources that might be used in diagnostic assessment. You might use one or more of these or a different data source. </a:t>
            </a:r>
          </a:p>
          <a:p>
            <a:endParaRPr lang="en-US" i="0"/>
          </a:p>
        </p:txBody>
      </p:sp>
      <p:sp>
        <p:nvSpPr>
          <p:cNvPr id="4" name="Slide Number Placeholder 3"/>
          <p:cNvSpPr>
            <a:spLocks noGrp="1"/>
          </p:cNvSpPr>
          <p:nvPr>
            <p:ph type="sldNum" sz="quarter" idx="10"/>
          </p:nvPr>
        </p:nvSpPr>
        <p:spPr/>
        <p:txBody>
          <a:bodyPr/>
          <a:lstStyle/>
          <a:p>
            <a:fld id="{1BCF944E-AC27-4BEA-9C0A-695BFCE7C965}" type="slidenum">
              <a:rPr lang="en-US" smtClean="0"/>
              <a:pPr/>
              <a:t>66</a:t>
            </a:fld>
            <a:endParaRPr lang="en-US"/>
          </a:p>
        </p:txBody>
      </p:sp>
    </p:spTree>
    <p:extLst>
      <p:ext uri="{BB962C8B-B14F-4D97-AF65-F5344CB8AC3E}">
        <p14:creationId xmlns:p14="http://schemas.microsoft.com/office/powerpoint/2010/main" val="18829820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4163"/>
            <a:ext cx="5486400" cy="3086100"/>
          </a:xfrm>
        </p:spPr>
      </p:sp>
      <p:sp>
        <p:nvSpPr>
          <p:cNvPr id="3" name="Notes Placeholder 2"/>
          <p:cNvSpPr>
            <a:spLocks noGrp="1"/>
          </p:cNvSpPr>
          <p:nvPr>
            <p:ph type="body" idx="1"/>
          </p:nvPr>
        </p:nvSpPr>
        <p:spPr>
          <a:xfrm>
            <a:off x="685800" y="3654962"/>
            <a:ext cx="5486400" cy="3600450"/>
          </a:xfrm>
        </p:spPr>
        <p:txBody>
          <a:bodyPr/>
          <a:lstStyle/>
          <a:p>
            <a:pPr marL="0" lvl="1" indent="0">
              <a:buNone/>
            </a:pPr>
            <a:r>
              <a:rPr lang="en-US" sz="1100"/>
              <a:t>As we consider diagnostic information, it is also really important to consider the intersection between academics and behavior. As you can see on the slide, this is often a “chicken or egg” situation. We know that students who struggle often use escape or avoidance behaviors to become removed from the task they are struggling with. If removed, the student then misses the instruction time and is likely to fall further behind. </a:t>
            </a:r>
          </a:p>
        </p:txBody>
      </p:sp>
      <p:sp>
        <p:nvSpPr>
          <p:cNvPr id="4" name="Slide Number Placeholder 3"/>
          <p:cNvSpPr>
            <a:spLocks noGrp="1"/>
          </p:cNvSpPr>
          <p:nvPr>
            <p:ph type="sldNum" sz="quarter" idx="10"/>
          </p:nvPr>
        </p:nvSpPr>
        <p:spPr/>
        <p:txBody>
          <a:bodyPr/>
          <a:lstStyle/>
          <a:p>
            <a:fld id="{015CC356-F3FB-4EFF-8CC6-CE45B8A6F07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511179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711233"/>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a:t>This tool from NCII is designed to help teams in developing a hypothesis of why the student is not responding to the intervention. It provides guiding questions that the team might consider.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68</a:t>
            </a:fld>
            <a:endParaRPr lang="en-US"/>
          </a:p>
        </p:txBody>
      </p:sp>
    </p:spTree>
    <p:extLst>
      <p:ext uri="{BB962C8B-B14F-4D97-AF65-F5344CB8AC3E}">
        <p14:creationId xmlns:p14="http://schemas.microsoft.com/office/powerpoint/2010/main" val="7399363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8313"/>
            <a:ext cx="5486400" cy="3086100"/>
          </a:xfrm>
        </p:spPr>
      </p:sp>
      <p:sp>
        <p:nvSpPr>
          <p:cNvPr id="3" name="Notes Placeholder 2"/>
          <p:cNvSpPr>
            <a:spLocks noGrp="1"/>
          </p:cNvSpPr>
          <p:nvPr>
            <p:ph type="body" idx="1"/>
          </p:nvPr>
        </p:nvSpPr>
        <p:spPr>
          <a:xfrm>
            <a:off x="685800" y="3789363"/>
            <a:ext cx="5486400" cy="3600450"/>
          </a:xfrm>
        </p:spPr>
        <p:txBody>
          <a:bodyPr/>
          <a:lstStyle/>
          <a:p>
            <a:r>
              <a:rPr lang="en-US" sz="1100"/>
              <a:t>Once the hypothesis is developed by the team, the team brainstorms possible adaptations that address the hypothesis. </a:t>
            </a:r>
          </a:p>
        </p:txBody>
      </p:sp>
      <p:sp>
        <p:nvSpPr>
          <p:cNvPr id="4" name="Slide Number Placeholder 3"/>
          <p:cNvSpPr>
            <a:spLocks noGrp="1"/>
          </p:cNvSpPr>
          <p:nvPr>
            <p:ph type="sldNum" sz="quarter" idx="10"/>
          </p:nvPr>
        </p:nvSpPr>
        <p:spPr/>
        <p:txBody>
          <a:bodyPr/>
          <a:lstStyle/>
          <a:p>
            <a:fld id="{1BCF944E-AC27-4BEA-9C0A-695BFCE7C965}" type="slidenum">
              <a:rPr lang="en-US" smtClean="0"/>
              <a:pPr/>
              <a:t>69</a:t>
            </a:fld>
            <a:endParaRPr lang="en-US"/>
          </a:p>
        </p:txBody>
      </p:sp>
    </p:spTree>
    <p:extLst>
      <p:ext uri="{BB962C8B-B14F-4D97-AF65-F5344CB8AC3E}">
        <p14:creationId xmlns:p14="http://schemas.microsoft.com/office/powerpoint/2010/main" val="4634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685800" y="261938"/>
            <a:ext cx="5486400" cy="3086100"/>
          </a:xfrm>
          <a:ln/>
        </p:spPr>
      </p:sp>
      <p:sp>
        <p:nvSpPr>
          <p:cNvPr id="72707" name="Notes Placeholder 2"/>
          <p:cNvSpPr>
            <a:spLocks noGrp="1"/>
          </p:cNvSpPr>
          <p:nvPr>
            <p:ph type="body" idx="1"/>
          </p:nvPr>
        </p:nvSpPr>
        <p:spPr>
          <a:xfrm>
            <a:off x="369093" y="3552443"/>
            <a:ext cx="6119813" cy="47212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a:latin typeface="Arial"/>
                <a:ea typeface="ＭＳ Ｐゴシック"/>
                <a:cs typeface="Arial"/>
              </a:rPr>
              <a:t>To help ground the conversation around DBI and the Taxonomy of Intervention Intensity, we wanted to begin by reviewing the key components of Tier 2 and Tier 3 and how they differ. (</a:t>
            </a:r>
            <a:r>
              <a:rPr lang="en-US" altLang="en-US" sz="1100" i="1">
                <a:latin typeface="Arial"/>
                <a:ea typeface="ＭＳ Ｐゴシック"/>
                <a:cs typeface="Arial"/>
              </a:rPr>
              <a:t>Review table</a:t>
            </a:r>
            <a:r>
              <a:rPr lang="en-US" altLang="en-US" sz="1100">
                <a:latin typeface="Arial"/>
                <a:ea typeface="ＭＳ Ｐゴシック"/>
                <a:cs typeface="Arial"/>
              </a:rPr>
              <a:t>) As you will note in the table, Tier 2 interventions are intended to be standardized evidence-based programs delivered as they are designed or with group-based modifications. In contrast, Tier 3 intervention or what we think about as intensive intervention/DBI uses the standardized evidence-based intervention program that was delivered at Tier 2 as a platform or foundation, but the intervention is adapted to meet individual student needs based on student data. This is what we think of as the DBI process. </a:t>
            </a:r>
            <a:endParaRPr lang="en-US" altLang="en-US" sz="1100">
              <a:latin typeface="Arial" panose="020B0604020202020204" pitchFamily="34" charset="0"/>
              <a:ea typeface="ＭＳ Ｐゴシック" panose="020B0600070205080204" pitchFamily="34" charset="-128"/>
            </a:endParaRPr>
          </a:p>
          <a:p>
            <a:endParaRPr lang="en-US" altLang="en-US" sz="1100">
              <a:latin typeface="Arial" panose="020B0604020202020204" pitchFamily="34" charset="0"/>
              <a:ea typeface="ＭＳ Ｐゴシック" panose="020B0600070205080204" pitchFamily="34" charset="-128"/>
            </a:endParaRPr>
          </a:p>
          <a:p>
            <a:r>
              <a:rPr lang="en-US" altLang="en-US" sz="1100" i="1">
                <a:latin typeface="Arial"/>
                <a:ea typeface="ＭＳ Ｐゴシック"/>
                <a:cs typeface="Arial"/>
              </a:rPr>
              <a:t>(Note to presenter: We recognize that Tier 2 and 3 are defined differently in schools and districts across the country. The table provided is intended to illustrate the distinction across these tiers, but it may be necessary to adapt your language or description based on local context). </a:t>
            </a:r>
            <a:endParaRPr lang="en-US" altLang="en-US" sz="1100" i="1">
              <a:latin typeface="Arial" panose="020B0604020202020204" pitchFamily="34" charset="0"/>
              <a:ea typeface="ＭＳ Ｐゴシック" panose="020B0600070205080204" pitchFamily="34" charset="-128"/>
              <a:cs typeface="Arial"/>
            </a:endParaRPr>
          </a:p>
          <a:p>
            <a:endParaRPr lang="en-US" altLang="en-US" sz="1100">
              <a:latin typeface="Arial" panose="020B0604020202020204" pitchFamily="34" charset="0"/>
              <a:ea typeface="ＭＳ Ｐゴシック" panose="020B0600070205080204" pitchFamily="34" charset="-128"/>
            </a:endParaRPr>
          </a:p>
          <a:p>
            <a:r>
              <a:rPr lang="en-US" altLang="en-US" sz="1100">
                <a:latin typeface="Arial"/>
                <a:ea typeface="ＭＳ Ｐゴシック"/>
                <a:cs typeface="Arial"/>
              </a:rPr>
              <a:t>It is also important to consider how students with disabilities fit within the DBI process and tiered system of supports. In reality, students with disabilities can and should be served within any tier of instruction or intervention based on their individualized needs. Students with disabilities should have access to Tier 2 intervention, when appropriate, and starting with a standardized evidence-based intervention provides the foundation for special educators to ensure that they are starting with an intervention that has strength (one of the dimensions that will we discuss further in this presentation). The DBI process can also help special educators as they design and provide specially designed instruction by following the systematic data-based process for matching instruction to individual student needs and intensifying and adjusting as needed. </a:t>
            </a:r>
            <a:endParaRPr lang="en-US" altLang="en-US" sz="1100">
              <a:latin typeface="Arial" panose="020B0604020202020204" pitchFamily="34" charset="0"/>
              <a:ea typeface="ＭＳ Ｐゴシック" panose="020B0600070205080204" pitchFamily="34" charset="-128"/>
              <a:cs typeface="Arial"/>
            </a:endParaRP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lvl="5" indent="0" algn="ctr">
              <a:spcBef>
                <a:spcPct val="0"/>
              </a:spcBef>
              <a:defRPr/>
            </a:pPr>
            <a:fld id="{1FA6ABD1-6EE4-40C1-9D3A-388FC1B0D431}" type="slidenum">
              <a:rPr kumimoji="0" lang="en-US" altLang="en-US"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pPr lvl="5" indent="0" algn="ctr">
                <a:spcBef>
                  <a:spcPct val="0"/>
                </a:spcBef>
                <a:defRPr/>
              </a:pPr>
              <a:t>7</a:t>
            </a:fld>
            <a:endParaRPr kumimoji="0" lang="en-US" altLang="en-US"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498433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69030"/>
            <a:ext cx="5486400" cy="3600450"/>
          </a:xfrm>
        </p:spPr>
        <p:txBody>
          <a:bodyPr/>
          <a:lstStyle/>
          <a:p>
            <a:r>
              <a:rPr lang="en-US" sz="1100" i="0"/>
              <a:t>To guide decisions about the types of intensification they might want to make, the team can use the dimensions of the Taxonomy of Intervention Intensity and the ratings they provided when analyzing the validated intervention program. They might also explore the Intensification Strategy Checklist from NCII that provides some areas to consider for intensifying across the dimensions of the taxonomy. </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05841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685800" y="3711233"/>
            <a:ext cx="5486400" cy="3600450"/>
          </a:xfrm>
        </p:spPr>
        <p:txBody>
          <a:bodyPr/>
          <a:lstStyle/>
          <a:p>
            <a:r>
              <a:rPr lang="en-US" sz="1100" i="0">
                <a:latin typeface="Arial"/>
                <a:cs typeface="Arial"/>
              </a:rPr>
              <a:t>In this activity, we are going to return to the handout and groups that we used earlier for rating our intervention. Based on your knowledge of the intervention and the ideas in the Intensification Strategy Checklist, consider some ways you could intensify the intervention across the different dimensions. You will have about 5–10 minutes for this activity.</a:t>
            </a:r>
            <a:r>
              <a:rPr lang="en-US" sz="1100">
                <a:latin typeface="Arial"/>
                <a:cs typeface="Arial"/>
              </a:rPr>
              <a:t> </a:t>
            </a:r>
            <a:endParaRPr lang="en-US" sz="1100" i="1"/>
          </a:p>
          <a:p>
            <a:endParaRPr lang="en-US" sz="1100" i="1"/>
          </a:p>
          <a:p>
            <a:r>
              <a:rPr lang="en-US" sz="1100" i="1">
                <a:latin typeface="Arial"/>
                <a:cs typeface="Arial"/>
              </a:rPr>
              <a:t>Provide 5</a:t>
            </a:r>
            <a:r>
              <a:rPr lang="en-US" sz="1100">
                <a:latin typeface="Arial"/>
                <a:cs typeface="Arial"/>
              </a:rPr>
              <a:t>–</a:t>
            </a:r>
            <a:r>
              <a:rPr lang="en-US" sz="1100" i="1">
                <a:latin typeface="Arial"/>
                <a:cs typeface="Arial"/>
              </a:rPr>
              <a:t>10 minutes for this activity. Encourage participants to use the Intensive Strategy</a:t>
            </a:r>
            <a:r>
              <a:rPr lang="en-US" sz="1100" i="1" baseline="0">
                <a:latin typeface="Arial"/>
                <a:cs typeface="Arial"/>
              </a:rPr>
              <a:t> Checklist to identify possible intensification strategies for each dimension.</a:t>
            </a:r>
            <a:r>
              <a:rPr lang="en-US" sz="1100" i="1">
                <a:latin typeface="Arial"/>
                <a:cs typeface="Arial"/>
              </a:rPr>
              <a:t> </a:t>
            </a:r>
            <a:endParaRPr lang="en-US" sz="1100" i="1">
              <a:cs typeface="Arial"/>
            </a:endParaRPr>
          </a:p>
        </p:txBody>
      </p:sp>
      <p:sp>
        <p:nvSpPr>
          <p:cNvPr id="4" name="Slide Number Placeholder 3"/>
          <p:cNvSpPr>
            <a:spLocks noGrp="1"/>
          </p:cNvSpPr>
          <p:nvPr>
            <p:ph type="sldNum" sz="quarter" idx="10"/>
          </p:nvPr>
        </p:nvSpPr>
        <p:spPr/>
        <p:txBody>
          <a:bodyPr/>
          <a:lstStyle/>
          <a:p>
            <a:fld id="{B54DC83E-89B8-4806-9A94-7D2BAA520DC6}" type="slidenum">
              <a:rPr lang="en-US" smtClean="0"/>
              <a:pPr/>
              <a:t>71</a:t>
            </a:fld>
            <a:endParaRPr lang="en-US"/>
          </a:p>
        </p:txBody>
      </p:sp>
    </p:spTree>
    <p:extLst>
      <p:ext uri="{BB962C8B-B14F-4D97-AF65-F5344CB8AC3E}">
        <p14:creationId xmlns:p14="http://schemas.microsoft.com/office/powerpoint/2010/main" val="4319674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83098"/>
            <a:ext cx="5486400" cy="3600450"/>
          </a:xfrm>
        </p:spPr>
        <p:txBody>
          <a:bodyPr/>
          <a:lstStyle/>
          <a:p>
            <a:r>
              <a:rPr lang="en-US" sz="1100"/>
              <a:t>Get up from your current group and find a partner from another group. Briefly share some of the ways you considered intensifying your intervention. Together discuss which dimensions you think would be easier to intensify and which might be more challenging. </a:t>
            </a:r>
          </a:p>
        </p:txBody>
      </p:sp>
      <p:sp>
        <p:nvSpPr>
          <p:cNvPr id="4" name="Slide Number Placeholder 3"/>
          <p:cNvSpPr>
            <a:spLocks noGrp="1"/>
          </p:cNvSpPr>
          <p:nvPr>
            <p:ph type="sldNum" sz="quarter" idx="5"/>
          </p:nvPr>
        </p:nvSpPr>
        <p:spPr/>
        <p:txBody>
          <a:bodyPr/>
          <a:lstStyle/>
          <a:p>
            <a:fld id="{B54DC83E-89B8-4806-9A94-7D2BAA520DC6}" type="slidenum">
              <a:rPr lang="en-US" smtClean="0"/>
              <a:pPr/>
              <a:t>72</a:t>
            </a:fld>
            <a:endParaRPr lang="en-US"/>
          </a:p>
        </p:txBody>
      </p:sp>
    </p:spTree>
    <p:extLst>
      <p:ext uri="{BB962C8B-B14F-4D97-AF65-F5344CB8AC3E}">
        <p14:creationId xmlns:p14="http://schemas.microsoft.com/office/powerpoint/2010/main" val="35058844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9738"/>
            <a:ext cx="5486400" cy="3086100"/>
          </a:xfrm>
        </p:spPr>
      </p:sp>
      <p:sp>
        <p:nvSpPr>
          <p:cNvPr id="3" name="Notes Placeholder 2"/>
          <p:cNvSpPr>
            <a:spLocks noGrp="1"/>
          </p:cNvSpPr>
          <p:nvPr>
            <p:ph type="body" idx="1"/>
          </p:nvPr>
        </p:nvSpPr>
        <p:spPr>
          <a:xfrm>
            <a:off x="685800" y="3711233"/>
            <a:ext cx="5486400" cy="3600450"/>
          </a:xfrm>
        </p:spPr>
        <p:txBody>
          <a:bodyPr/>
          <a:lstStyle/>
          <a:p>
            <a:r>
              <a:rPr lang="en-US" sz="1100"/>
              <a:t>NCII has also developed a series of sample lessons and strategies that can supplement interventions and extend practice opportunities around specific skills. There are lessons and activities for (</a:t>
            </a:r>
            <a:r>
              <a:rPr lang="en-US" sz="1100" i="1"/>
              <a:t>click for animations</a:t>
            </a:r>
            <a:r>
              <a:rPr lang="en-US" sz="1100"/>
              <a:t>) reading, (</a:t>
            </a:r>
            <a:r>
              <a:rPr lang="en-US" sz="1100" i="1"/>
              <a:t>click for animations</a:t>
            </a:r>
            <a:r>
              <a:rPr lang="en-US" sz="1100"/>
              <a:t>) mathematics, and (</a:t>
            </a:r>
            <a:r>
              <a:rPr lang="en-US" sz="1100" i="1"/>
              <a:t>click for animations</a:t>
            </a:r>
            <a:r>
              <a:rPr lang="en-US" sz="1100"/>
              <a:t>) strategies for behavior. (</a:t>
            </a:r>
            <a:r>
              <a:rPr lang="en-US" sz="1100" i="1"/>
              <a:t>click for animations</a:t>
            </a:r>
            <a:r>
              <a:rPr lang="en-US" sz="1100"/>
              <a:t>) For mathematics, video examples of the different instructional concepts are also available.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73</a:t>
            </a:fld>
            <a:endParaRPr lang="en-US"/>
          </a:p>
        </p:txBody>
      </p:sp>
    </p:spTree>
    <p:extLst>
      <p:ext uri="{BB962C8B-B14F-4D97-AF65-F5344CB8AC3E}">
        <p14:creationId xmlns:p14="http://schemas.microsoft.com/office/powerpoint/2010/main" val="22126740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69030"/>
            <a:ext cx="5486400" cy="3600450"/>
          </a:xfrm>
        </p:spPr>
        <p:txBody>
          <a:bodyPr/>
          <a:lstStyle/>
          <a:p>
            <a:r>
              <a:rPr lang="en-US" sz="1100" i="1"/>
              <a:t>Review slide. Reinforce the need for additional practice opportunities for students with intensive needs. </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351352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626827"/>
            <a:ext cx="5486400" cy="3600450"/>
          </a:xfrm>
        </p:spPr>
        <p:txBody>
          <a:bodyPr/>
          <a:lstStyle/>
          <a:p>
            <a:r>
              <a:rPr lang="en-US"/>
              <a:t>Now we will look at what this might look like in practice using a case example in reading. </a:t>
            </a:r>
          </a:p>
        </p:txBody>
      </p:sp>
      <p:sp>
        <p:nvSpPr>
          <p:cNvPr id="4" name="Slide Number Placeholder 3"/>
          <p:cNvSpPr>
            <a:spLocks noGrp="1"/>
          </p:cNvSpPr>
          <p:nvPr>
            <p:ph type="sldNum" sz="quarter" idx="5"/>
          </p:nvPr>
        </p:nvSpPr>
        <p:spPr/>
        <p:txBody>
          <a:bodyPr/>
          <a:lstStyle/>
          <a:p>
            <a:fld id="{B54DC83E-89B8-4806-9A94-7D2BAA520DC6}" type="slidenum">
              <a:rPr lang="en-US" smtClean="0"/>
              <a:pPr/>
              <a:t>75</a:t>
            </a:fld>
            <a:endParaRPr lang="en-US"/>
          </a:p>
        </p:txBody>
      </p:sp>
    </p:spTree>
    <p:extLst>
      <p:ext uri="{BB962C8B-B14F-4D97-AF65-F5344CB8AC3E}">
        <p14:creationId xmlns:p14="http://schemas.microsoft.com/office/powerpoint/2010/main" val="22771991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739368"/>
            <a:ext cx="5486400" cy="3600450"/>
          </a:xfrm>
        </p:spPr>
        <p:txBody>
          <a:bodyPr/>
          <a:lstStyle/>
          <a:p>
            <a:r>
              <a:rPr lang="en-US" i="1"/>
              <a:t>Read</a:t>
            </a:r>
            <a:r>
              <a:rPr lang="en-US" i="1" baseline="0"/>
              <a:t> slide.</a:t>
            </a:r>
            <a:endParaRPr lang="en-US" i="1"/>
          </a:p>
        </p:txBody>
      </p:sp>
      <p:sp>
        <p:nvSpPr>
          <p:cNvPr id="4" name="Slide Number Placeholder 3"/>
          <p:cNvSpPr>
            <a:spLocks noGrp="1"/>
          </p:cNvSpPr>
          <p:nvPr>
            <p:ph type="sldNum" sz="quarter" idx="10"/>
          </p:nvPr>
        </p:nvSpPr>
        <p:spPr/>
        <p:txBody>
          <a:bodyPr/>
          <a:lstStyle/>
          <a:p>
            <a:fld id="{1BCF944E-AC27-4BEA-9C0A-695BFCE7C965}" type="slidenum">
              <a:rPr lang="en-US" smtClean="0"/>
              <a:pPr/>
              <a:t>76</a:t>
            </a:fld>
            <a:endParaRPr lang="en-US"/>
          </a:p>
        </p:txBody>
      </p:sp>
    </p:spTree>
    <p:extLst>
      <p:ext uri="{BB962C8B-B14F-4D97-AF65-F5344CB8AC3E}">
        <p14:creationId xmlns:p14="http://schemas.microsoft.com/office/powerpoint/2010/main" val="38479547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669030"/>
            <a:ext cx="5486400" cy="3600450"/>
          </a:xfrm>
        </p:spPr>
        <p:txBody>
          <a:bodyPr/>
          <a:lstStyle/>
          <a:p>
            <a:r>
              <a:rPr lang="en-US" sz="1100">
                <a:latin typeface="Arial"/>
                <a:cs typeface="Arial"/>
              </a:rPr>
              <a:t>Kelsey’s teacher started by reviewing and rating her intervention. In the evidence column of the table, she noted what she used to make her decisions. (</a:t>
            </a:r>
            <a:r>
              <a:rPr lang="en-US" sz="1100" i="1">
                <a:latin typeface="Arial"/>
                <a:cs typeface="Arial"/>
              </a:rPr>
              <a:t>Click for animation</a:t>
            </a:r>
            <a:r>
              <a:rPr lang="en-US" sz="1100">
                <a:latin typeface="Arial"/>
                <a:cs typeface="Arial"/>
              </a:rPr>
              <a:t>). In the rating column, you can see the rating she provided for each dimension. </a:t>
            </a:r>
            <a:endParaRPr lang="en-US" sz="1100"/>
          </a:p>
          <a:p>
            <a:endParaRPr lang="en-US" sz="1100"/>
          </a:p>
          <a:p>
            <a:r>
              <a:rPr lang="en-US" sz="1100">
                <a:latin typeface="Arial"/>
                <a:cs typeface="Arial"/>
              </a:rPr>
              <a:t>She gave a 2 for strength because the intervention showed moderate effects (between 0.35 and 0.49); a 2 for dosage because it was a daily intervention for 20 minutes with a moderate-sized group, allowing for multiple opportunities for peer practice and teacher feedback; a 3 for alignment as it clearly focused on three areas that Kelsey was struggling with; a 2 for attention to transfer as it builds on her previously learned skills but doesn’t clearly connect to her core instruction; a 2 for comprehensiveness as it includes three explicit instruction principles; and a 1 for behavior, although she isn’t concerned about this as Kelsey is currently not presenting with any major behavioral issues. </a:t>
            </a:r>
            <a:endParaRPr lang="en-US" sz="1100">
              <a:cs typeface="Arial"/>
            </a:endParaRPr>
          </a:p>
        </p:txBody>
      </p:sp>
      <p:sp>
        <p:nvSpPr>
          <p:cNvPr id="4" name="Slide Number Placeholder 3"/>
          <p:cNvSpPr>
            <a:spLocks noGrp="1"/>
          </p:cNvSpPr>
          <p:nvPr>
            <p:ph type="sldNum" sz="quarter" idx="10"/>
          </p:nvPr>
        </p:nvSpPr>
        <p:spPr/>
        <p:txBody>
          <a:bodyPr/>
          <a:lstStyle/>
          <a:p>
            <a:fld id="{B54DC83E-89B8-4806-9A94-7D2BAA520DC6}" type="slidenum">
              <a:rPr lang="en-US" smtClean="0"/>
              <a:pPr/>
              <a:t>77</a:t>
            </a:fld>
            <a:endParaRPr lang="en-US"/>
          </a:p>
        </p:txBody>
      </p:sp>
    </p:spTree>
    <p:extLst>
      <p:ext uri="{BB962C8B-B14F-4D97-AF65-F5344CB8AC3E}">
        <p14:creationId xmlns:p14="http://schemas.microsoft.com/office/powerpoint/2010/main" val="40185663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1163"/>
            <a:ext cx="5486400" cy="3086100"/>
          </a:xfrm>
        </p:spPr>
      </p:sp>
      <p:sp>
        <p:nvSpPr>
          <p:cNvPr id="3" name="Notes Placeholder 2"/>
          <p:cNvSpPr>
            <a:spLocks noGrp="1"/>
          </p:cNvSpPr>
          <p:nvPr>
            <p:ph type="body" idx="1"/>
          </p:nvPr>
        </p:nvSpPr>
        <p:spPr>
          <a:xfrm>
            <a:off x="685800" y="3846513"/>
            <a:ext cx="5486400" cy="3600450"/>
          </a:xfrm>
        </p:spPr>
        <p:txBody>
          <a:bodyPr/>
          <a:lstStyle/>
          <a:p>
            <a:r>
              <a:rPr lang="en-US" sz="1100" i="0"/>
              <a:t>While implementing the intervention, the teacher collects progress monitoring data for Kelsey and the other students in the intervention. </a:t>
            </a:r>
          </a:p>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78</a:t>
            </a:fld>
            <a:endParaRPr lang="en-US"/>
          </a:p>
        </p:txBody>
      </p:sp>
    </p:spTree>
    <p:extLst>
      <p:ext uri="{BB962C8B-B14F-4D97-AF65-F5344CB8AC3E}">
        <p14:creationId xmlns:p14="http://schemas.microsoft.com/office/powerpoint/2010/main" val="701899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54963"/>
            <a:ext cx="5486400" cy="3600450"/>
          </a:xfrm>
        </p:spPr>
        <p:txBody>
          <a:bodyPr/>
          <a:lstStyle/>
          <a:p>
            <a:r>
              <a:rPr lang="en-US" sz="1100" b="0"/>
              <a:t>Specifically, Kelsey’s teacher created the following plan for her progress monitoring. She is using the second-grade passage reading fluency measure, she collects data weekly, the team has determined that they will reconvene to review progress after 4–6 weeks.</a:t>
            </a:r>
          </a:p>
          <a:p>
            <a:endParaRPr lang="en-US" sz="1100" b="0"/>
          </a:p>
          <a:p>
            <a:r>
              <a:rPr lang="en-US" sz="1100" b="0"/>
              <a:t>Kelsey’s baseline was 23 words correct per minute and her target goal using the spring benchmark is 90 words correct per minute. </a:t>
            </a:r>
            <a:endParaRPr lang="en-US" sz="1100" b="1"/>
          </a:p>
        </p:txBody>
      </p:sp>
      <p:sp>
        <p:nvSpPr>
          <p:cNvPr id="4" name="Slide Number Placeholder 3"/>
          <p:cNvSpPr>
            <a:spLocks noGrp="1"/>
          </p:cNvSpPr>
          <p:nvPr>
            <p:ph type="sldNum" sz="quarter" idx="10"/>
          </p:nvPr>
        </p:nvSpPr>
        <p:spPr/>
        <p:txBody>
          <a:bodyPr/>
          <a:lstStyle/>
          <a:p>
            <a:fld id="{1BCF944E-AC27-4BEA-9C0A-695BFCE7C965}" type="slidenum">
              <a:rPr lang="en-US" smtClean="0"/>
              <a:pPr/>
              <a:t>79</a:t>
            </a:fld>
            <a:endParaRPr lang="en-US"/>
          </a:p>
        </p:txBody>
      </p:sp>
    </p:spTree>
    <p:extLst>
      <p:ext uri="{BB962C8B-B14F-4D97-AF65-F5344CB8AC3E}">
        <p14:creationId xmlns:p14="http://schemas.microsoft.com/office/powerpoint/2010/main" val="427962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3" name="Notes Placeholder 2"/>
          <p:cNvSpPr>
            <a:spLocks noGrp="1"/>
          </p:cNvSpPr>
          <p:nvPr>
            <p:ph type="body" idx="1"/>
          </p:nvPr>
        </p:nvSpPr>
        <p:spPr>
          <a:xfrm>
            <a:off x="608682" y="3563268"/>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cs typeface="Arial" panose="020B0604020202020204" pitchFamily="34" charset="0"/>
              </a:rPr>
              <a:t>The seven dimensions of the Taxonomy of Intervention Intensity can help you make informed, systematic decisions in the context of the DBI process. </a:t>
            </a:r>
            <a:r>
              <a:rPr lang="en-US" sz="1100" kern="1200">
                <a:solidFill>
                  <a:schemeClr val="tx1"/>
                </a:solidFill>
                <a:effectLst/>
                <a:cs typeface="Arial" panose="020B0604020202020204" pitchFamily="34" charset="0"/>
              </a:rPr>
              <a:t>The Taxonomy of Intervention Intensity primarily </a:t>
            </a:r>
            <a:r>
              <a:rPr lang="en-US" sz="1100">
                <a:cs typeface="Arial" panose="020B0604020202020204" pitchFamily="34" charset="0"/>
              </a:rPr>
              <a:t>applies to the </a:t>
            </a:r>
            <a:r>
              <a:rPr lang="en-US" sz="1100" kern="1200">
                <a:solidFill>
                  <a:schemeClr val="tx1"/>
                </a:solidFill>
                <a:effectLst/>
                <a:cs typeface="Arial" panose="020B0604020202020204" pitchFamily="34" charset="0"/>
              </a:rPr>
              <a:t>orange bubbles (validated intervention program and intervention adaptation) and that will be the focus of the presentation today. </a:t>
            </a:r>
            <a:r>
              <a:rPr lang="en-US" sz="1100">
                <a:cs typeface="Arial" panose="020B0604020202020204" pitchFamily="34" charset="0"/>
              </a:rPr>
              <a:t> </a:t>
            </a:r>
            <a:r>
              <a:rPr lang="en-US" sz="1100" b="0" i="0" u="none" strike="noStrike" kern="1200">
                <a:solidFill>
                  <a:schemeClr val="tx1"/>
                </a:solidFill>
                <a:effectLst/>
                <a:cs typeface="Arial" panose="020B0604020202020204" pitchFamily="34" charset="0"/>
              </a:rPr>
              <a:t>The </a:t>
            </a:r>
            <a:r>
              <a:rPr lang="en-US" sz="1100" b="0" i="1" u="none" strike="noStrike" kern="1200">
                <a:solidFill>
                  <a:schemeClr val="tx1"/>
                </a:solidFill>
                <a:effectLst/>
                <a:cs typeface="Arial" panose="020B0604020202020204" pitchFamily="34" charset="0"/>
              </a:rPr>
              <a:t>Taxonomy of Intervention Intensity</a:t>
            </a:r>
            <a:r>
              <a:rPr lang="en-US" sz="1100" b="0" i="0" u="none" strike="noStrike" kern="1200">
                <a:solidFill>
                  <a:schemeClr val="tx1"/>
                </a:solidFill>
                <a:effectLst/>
                <a:cs typeface="Arial" panose="020B0604020202020204" pitchFamily="34" charset="0"/>
              </a:rPr>
              <a:t> (Fuchs, Fuchs, &amp; Malone, 2017) can be used to select or evaluate an intervention platform used as the </a:t>
            </a:r>
            <a:r>
              <a:rPr lang="en-US" sz="1100" b="0" i="0" u="sng" strike="noStrike" kern="1200">
                <a:solidFill>
                  <a:schemeClr val="tx1"/>
                </a:solidFill>
                <a:effectLst/>
                <a:cs typeface="Arial" panose="020B0604020202020204" pitchFamily="34" charset="0"/>
              </a:rPr>
              <a:t>validated intervention platform</a:t>
            </a:r>
            <a:r>
              <a:rPr lang="en-US" sz="1100" b="0" i="0" u="none" strike="noStrike" kern="1200">
                <a:solidFill>
                  <a:schemeClr val="tx1"/>
                </a:solidFill>
                <a:effectLst/>
                <a:cs typeface="Arial" panose="020B0604020202020204" pitchFamily="34" charset="0"/>
              </a:rPr>
              <a:t> (this selection/evaluation process forms the foundation of the DBI process). The taxonomy also provides guidance on how to intensify, modify, and adapt the intervention during the </a:t>
            </a:r>
            <a:r>
              <a:rPr lang="en-US" sz="1100" b="0" i="0" u="sng" strike="noStrike" kern="1200">
                <a:solidFill>
                  <a:schemeClr val="tx1"/>
                </a:solidFill>
                <a:effectLst/>
                <a:cs typeface="Arial" panose="020B0604020202020204" pitchFamily="34" charset="0"/>
              </a:rPr>
              <a:t>intervention adaptation</a:t>
            </a:r>
            <a:r>
              <a:rPr lang="en-US" sz="1100" b="0" i="0" u="none" strike="noStrike" kern="1200">
                <a:solidFill>
                  <a:schemeClr val="tx1"/>
                </a:solidFill>
                <a:effectLst/>
                <a:cs typeface="Arial" panose="020B0604020202020204" pitchFamily="34" charset="0"/>
              </a:rPr>
              <a:t> step of the DBI process. Essentially, the taxonomy provides explicit guidance in the “orange” areas on the DBI graphic, which allow teachers to progress monitor, collect relevant diagnostic data, progress monitor again, and make data-based decisions to suit students’ needs. Note that the taxonomy and DBI are NOT mutually exclusive—the taxonomy drives the DBI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Calibri"/>
              <a:ea typeface="+mn-ea"/>
              <a:cs typeface="+mn-cs"/>
            </a:endParaRP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18080653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8138"/>
            <a:ext cx="5772150" cy="3246437"/>
          </a:xfrm>
        </p:spPr>
      </p:sp>
      <p:sp>
        <p:nvSpPr>
          <p:cNvPr id="3" name="Notes Placeholder 2"/>
          <p:cNvSpPr>
            <a:spLocks noGrp="1"/>
          </p:cNvSpPr>
          <p:nvPr>
            <p:ph type="body" idx="1"/>
          </p:nvPr>
        </p:nvSpPr>
        <p:spPr>
          <a:xfrm>
            <a:off x="685800" y="3759201"/>
            <a:ext cx="5486400" cy="3600450"/>
          </a:xfrm>
        </p:spPr>
        <p:txBody>
          <a:bodyPr/>
          <a:lstStyle/>
          <a:p>
            <a:r>
              <a:rPr lang="en-US" sz="1100" i="1"/>
              <a:t>This slide has animations. </a:t>
            </a:r>
          </a:p>
          <a:p>
            <a:endParaRPr lang="en-US" sz="1100"/>
          </a:p>
          <a:p>
            <a:r>
              <a:rPr lang="en-US" sz="1100"/>
              <a:t>On Kelsey’s graph, the teacher documents her baseline (23 words correct per minute) and her goal (</a:t>
            </a:r>
            <a:r>
              <a:rPr lang="en-US" sz="1100" i="1"/>
              <a:t>click for animation</a:t>
            </a:r>
            <a:r>
              <a:rPr lang="en-US" sz="1100"/>
              <a:t>) at 90 words correct per minute. She then (</a:t>
            </a:r>
            <a:r>
              <a:rPr lang="en-US" sz="1100" i="1"/>
              <a:t>click for animation</a:t>
            </a:r>
            <a:r>
              <a:rPr lang="en-US" sz="1100"/>
              <a:t>) draws a line between the two which will represent Kelsey’s progress.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80</a:t>
            </a:fld>
            <a:endParaRPr lang="en-US"/>
          </a:p>
        </p:txBody>
      </p:sp>
    </p:spTree>
    <p:extLst>
      <p:ext uri="{BB962C8B-B14F-4D97-AF65-F5344CB8AC3E}">
        <p14:creationId xmlns:p14="http://schemas.microsoft.com/office/powerpoint/2010/main" val="36536261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i="0"/>
              <a:t>After the 4–6 weeks of intervention implementation and data collection, Kelsey’s teacher meets with the team to determine how Kelsey is doing. </a:t>
            </a:r>
          </a:p>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81</a:t>
            </a:fld>
            <a:endParaRPr lang="en-US"/>
          </a:p>
        </p:txBody>
      </p:sp>
    </p:spTree>
    <p:extLst>
      <p:ext uri="{BB962C8B-B14F-4D97-AF65-F5344CB8AC3E}">
        <p14:creationId xmlns:p14="http://schemas.microsoft.com/office/powerpoint/2010/main" val="23706503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8763"/>
            <a:ext cx="5630863" cy="3167062"/>
          </a:xfrm>
        </p:spPr>
      </p:sp>
      <p:sp>
        <p:nvSpPr>
          <p:cNvPr id="3" name="Notes Placeholder 2"/>
          <p:cNvSpPr>
            <a:spLocks noGrp="1"/>
          </p:cNvSpPr>
          <p:nvPr>
            <p:ph type="body" idx="1"/>
          </p:nvPr>
        </p:nvSpPr>
        <p:spPr>
          <a:xfrm>
            <a:off x="685800" y="3626827"/>
            <a:ext cx="5486400" cy="3600450"/>
          </a:xfrm>
        </p:spPr>
        <p:txBody>
          <a:bodyPr/>
          <a:lstStyle/>
          <a:p>
            <a:r>
              <a:rPr lang="en-US" sz="1100" baseline="0">
                <a:latin typeface="Arial"/>
                <a:cs typeface="Arial"/>
              </a:rPr>
              <a:t>Kelsey’s teacher has drawn a phase</a:t>
            </a:r>
            <a:r>
              <a:rPr lang="en-US" sz="1100">
                <a:latin typeface="Arial"/>
                <a:cs typeface="Arial"/>
              </a:rPr>
              <a:t> line</a:t>
            </a:r>
            <a:r>
              <a:rPr lang="en-US" sz="1100" baseline="0">
                <a:latin typeface="Arial"/>
                <a:cs typeface="Arial"/>
              </a:rPr>
              <a:t> to distinguish when the validated intervention (without adaptations) began. This allows the </a:t>
            </a:r>
            <a:r>
              <a:rPr lang="en-US" sz="1100">
                <a:latin typeface="Arial"/>
                <a:cs typeface="Arial"/>
              </a:rPr>
              <a:t>team to </a:t>
            </a:r>
            <a:r>
              <a:rPr lang="en-US" sz="1100" baseline="0">
                <a:latin typeface="Arial"/>
                <a:cs typeface="Arial"/>
              </a:rPr>
              <a:t>assess the impact of that “phase” of the intervention. Look at the data points following the intervention phase line. Did Kelsey respond to the intervention? Does she need DBI?</a:t>
            </a:r>
            <a:r>
              <a:rPr lang="en-US" sz="1100">
                <a:latin typeface="Arial"/>
                <a:cs typeface="Arial"/>
              </a:rPr>
              <a:t> </a:t>
            </a:r>
            <a:endParaRPr lang="en-US" sz="1100" baseline="0"/>
          </a:p>
          <a:p>
            <a:endParaRPr lang="en-US" sz="1100" baseline="0"/>
          </a:p>
          <a:p>
            <a:r>
              <a:rPr lang="en-US" sz="1100" baseline="0">
                <a:latin typeface="Arial"/>
                <a:cs typeface="Arial"/>
              </a:rPr>
              <a:t>Using two common progress monitoring decision rules, we can confidently say that Kelsey is NOT responding to the validated platform. First, she has four consecutive data points below the goal line. In addition, the trend line, shown as dashed lines, indicates that she is not likely to meet her goal.</a:t>
            </a:r>
            <a:r>
              <a:rPr lang="en-US" sz="1100">
                <a:latin typeface="Arial"/>
                <a:cs typeface="Arial"/>
              </a:rPr>
              <a:t> </a:t>
            </a:r>
            <a:endParaRPr lang="en-US" sz="1100" baseline="0">
              <a:cs typeface="Arial"/>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82</a:t>
            </a:fld>
            <a:endParaRPr lang="en-US"/>
          </a:p>
        </p:txBody>
      </p:sp>
    </p:spTree>
    <p:extLst>
      <p:ext uri="{BB962C8B-B14F-4D97-AF65-F5344CB8AC3E}">
        <p14:creationId xmlns:p14="http://schemas.microsoft.com/office/powerpoint/2010/main" val="28872431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7175"/>
            <a:ext cx="5486400" cy="3086100"/>
          </a:xfrm>
        </p:spPr>
      </p:sp>
      <p:sp>
        <p:nvSpPr>
          <p:cNvPr id="3" name="Notes Placeholder 2"/>
          <p:cNvSpPr>
            <a:spLocks noGrp="1"/>
          </p:cNvSpPr>
          <p:nvPr>
            <p:ph type="body" idx="1"/>
          </p:nvPr>
        </p:nvSpPr>
        <p:spPr>
          <a:xfrm>
            <a:off x="685800" y="3654963"/>
            <a:ext cx="5486400" cy="3600450"/>
          </a:xfrm>
        </p:spPr>
        <p:txBody>
          <a:bodyPr/>
          <a:lstStyle/>
          <a:p>
            <a:r>
              <a:rPr lang="en-US" i="0"/>
              <a:t>In addition to just reviewing the data on Kelsey’s progress monitoring graph, the team also considered the following: </a:t>
            </a:r>
          </a:p>
        </p:txBody>
      </p:sp>
      <p:sp>
        <p:nvSpPr>
          <p:cNvPr id="4" name="Slide Number Placeholder 3"/>
          <p:cNvSpPr>
            <a:spLocks noGrp="1"/>
          </p:cNvSpPr>
          <p:nvPr>
            <p:ph type="sldNum" sz="quarter" idx="10"/>
          </p:nvPr>
        </p:nvSpPr>
        <p:spPr/>
        <p:txBody>
          <a:bodyPr/>
          <a:lstStyle/>
          <a:p>
            <a:fld id="{B54DC83E-89B8-4806-9A94-7D2BAA520DC6}" type="slidenum">
              <a:rPr lang="en-US" smtClean="0"/>
              <a:pPr/>
              <a:t>83</a:t>
            </a:fld>
            <a:endParaRPr lang="en-US"/>
          </a:p>
        </p:txBody>
      </p:sp>
    </p:spTree>
    <p:extLst>
      <p:ext uri="{BB962C8B-B14F-4D97-AF65-F5344CB8AC3E}">
        <p14:creationId xmlns:p14="http://schemas.microsoft.com/office/powerpoint/2010/main" val="25424080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97165"/>
            <a:ext cx="5486400" cy="3600450"/>
          </a:xfrm>
        </p:spPr>
        <p:txBody>
          <a:bodyPr/>
          <a:lstStyle/>
          <a:p>
            <a:r>
              <a:rPr lang="en-US" sz="1100"/>
              <a:t>Here are the fidelity data collected during</a:t>
            </a:r>
            <a:r>
              <a:rPr lang="en-US" sz="1100" baseline="0"/>
              <a:t> the intervention. When determining fidelity, the team or teacher determines the extent to which the students participated in the intervention. Review the fidelity data. What trends do you see? </a:t>
            </a:r>
            <a:r>
              <a:rPr lang="en-US" sz="1100" i="1" baseline="0"/>
              <a:t>(click for animation of duration box, click again for animation of strong ratings of engagement)</a:t>
            </a:r>
            <a:r>
              <a:rPr lang="en-US" sz="1100" baseline="0"/>
              <a:t> </a:t>
            </a:r>
          </a:p>
          <a:p>
            <a:endParaRPr lang="en-US" sz="1100" baseline="0"/>
          </a:p>
          <a:p>
            <a:r>
              <a:rPr lang="en-US" sz="1100" i="1" baseline="0"/>
              <a:t>Provide participants about one minute to review the data and share what they see with their neighbor. Overall, the data suggest that the student is participating in the intervention and the teacher believes the intervention was delivered as designed. Note that the average duration is about 20 minutes. </a:t>
            </a:r>
            <a:endParaRPr lang="en-US" sz="1100" i="1"/>
          </a:p>
        </p:txBody>
      </p:sp>
      <p:sp>
        <p:nvSpPr>
          <p:cNvPr id="4" name="Slide Number Placeholder 3"/>
          <p:cNvSpPr>
            <a:spLocks noGrp="1"/>
          </p:cNvSpPr>
          <p:nvPr>
            <p:ph type="sldNum" sz="quarter" idx="10"/>
          </p:nvPr>
        </p:nvSpPr>
        <p:spPr/>
        <p:txBody>
          <a:bodyPr/>
          <a:lstStyle/>
          <a:p>
            <a:fld id="{B54DC83E-89B8-4806-9A94-7D2BAA520DC6}" type="slidenum">
              <a:rPr lang="en-US" smtClean="0"/>
              <a:pPr/>
              <a:t>84</a:t>
            </a:fld>
            <a:endParaRPr lang="en-US"/>
          </a:p>
        </p:txBody>
      </p:sp>
    </p:spTree>
    <p:extLst>
      <p:ext uri="{BB962C8B-B14F-4D97-AF65-F5344CB8AC3E}">
        <p14:creationId xmlns:p14="http://schemas.microsoft.com/office/powerpoint/2010/main" val="33854753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685800" y="3711233"/>
            <a:ext cx="5486400" cy="3600450"/>
          </a:xfrm>
        </p:spPr>
        <p:txBody>
          <a:bodyPr/>
          <a:lstStyle/>
          <a:p>
            <a:r>
              <a:rPr lang="en-US" sz="1100"/>
              <a:t>Having reviewed the fidelity data and considered the other questions, the team decides that Kelsey is not responding to the intervention, but most of her peers are and they didn’t see any major issues with fidelity. Before making an adaptation to the intervention, they collected informal diagnostic data to help them to understand why Kelsey might not be responding and to guide their hypothesis. </a:t>
            </a:r>
          </a:p>
        </p:txBody>
      </p:sp>
      <p:sp>
        <p:nvSpPr>
          <p:cNvPr id="4" name="Slide Number Placeholder 3"/>
          <p:cNvSpPr>
            <a:spLocks noGrp="1"/>
          </p:cNvSpPr>
          <p:nvPr>
            <p:ph type="sldNum" sz="quarter" idx="10"/>
          </p:nvPr>
        </p:nvSpPr>
        <p:spPr/>
        <p:txBody>
          <a:bodyPr/>
          <a:lstStyle/>
          <a:p>
            <a:fld id="{1BCF944E-AC27-4BEA-9C0A-695BFCE7C965}"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5965265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725301"/>
            <a:ext cx="5486400" cy="3600450"/>
          </a:xfrm>
        </p:spPr>
        <p:txBody>
          <a:bodyPr/>
          <a:lstStyle/>
          <a:p>
            <a:r>
              <a:rPr lang="en-US" sz="1100" i="1"/>
              <a:t>Review slide. </a:t>
            </a:r>
          </a:p>
          <a:p>
            <a:endParaRPr lang="en-US" sz="1100" i="1"/>
          </a:p>
          <a:p>
            <a:r>
              <a:rPr lang="en-US" sz="1100" i="1"/>
              <a:t>When describing the hypothesis click for animation. You will notice that the darker box is around dosage as we are primarily focused on adding more opportunities to respond, but that there are also call outs for alignment and comprehensiveness as we will focus our practice opportunities on the student’s skill gaps and use explicit instruction principles.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86</a:t>
            </a:fld>
            <a:endParaRPr lang="en-US"/>
          </a:p>
        </p:txBody>
      </p:sp>
    </p:spTree>
    <p:extLst>
      <p:ext uri="{BB962C8B-B14F-4D97-AF65-F5344CB8AC3E}">
        <p14:creationId xmlns:p14="http://schemas.microsoft.com/office/powerpoint/2010/main" val="1467075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54962"/>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Once Kelsey’s teacher has identified Kelsey’s needs through diagnostic assessment, she will adapt the intervention</a:t>
            </a:r>
            <a:r>
              <a:rPr lang="en-US" sz="1100" baseline="0"/>
              <a:t> based on the hypothesis.</a:t>
            </a:r>
            <a:r>
              <a:rPr lang="en-US" sz="1100"/>
              <a:t> </a:t>
            </a:r>
          </a:p>
        </p:txBody>
      </p:sp>
      <p:sp>
        <p:nvSpPr>
          <p:cNvPr id="4" name="Slide Number Placeholder 3"/>
          <p:cNvSpPr>
            <a:spLocks noGrp="1"/>
          </p:cNvSpPr>
          <p:nvPr>
            <p:ph type="sldNum" sz="quarter" idx="10"/>
          </p:nvPr>
        </p:nvSpPr>
        <p:spPr/>
        <p:txBody>
          <a:bodyPr/>
          <a:lstStyle/>
          <a:p>
            <a:fld id="{1BCF944E-AC27-4BEA-9C0A-695BFCE7C965}" type="slidenum">
              <a:rPr lang="en-US" smtClean="0"/>
              <a:pPr/>
              <a:t>87</a:t>
            </a:fld>
            <a:endParaRPr lang="en-US"/>
          </a:p>
        </p:txBody>
      </p:sp>
    </p:spTree>
    <p:extLst>
      <p:ext uri="{BB962C8B-B14F-4D97-AF65-F5344CB8AC3E}">
        <p14:creationId xmlns:p14="http://schemas.microsoft.com/office/powerpoint/2010/main" val="21565854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i="0" baseline="0"/>
              <a:t>The team makes the following changes. (</a:t>
            </a:r>
            <a:r>
              <a:rPr lang="en-US" sz="1100" i="1" baseline="0"/>
              <a:t>Click for animation</a:t>
            </a:r>
            <a:r>
              <a:rPr lang="en-US" sz="1100" i="0" baseline="0"/>
              <a:t>) The team will increase the length of the session to 40 minutes per day and will move Kelsey into a smaller group of three students who have similar needs. They believe this will enable Kelsey to have more interactions with the teacher. </a:t>
            </a:r>
          </a:p>
          <a:p>
            <a:endParaRPr lang="en-US" sz="1100" i="0" baseline="0"/>
          </a:p>
          <a:p>
            <a:r>
              <a:rPr lang="en-US" sz="1100" i="0" baseline="0"/>
              <a:t>Although there may be other changes that could help Kelsey, the team knows that it is important to make very few changes to the intervention so that she can assess the impact of the change. </a:t>
            </a:r>
            <a:endParaRPr lang="en-US" sz="1100" i="0"/>
          </a:p>
        </p:txBody>
      </p:sp>
      <p:sp>
        <p:nvSpPr>
          <p:cNvPr id="4" name="Slide Number Placeholder 3"/>
          <p:cNvSpPr>
            <a:spLocks noGrp="1"/>
          </p:cNvSpPr>
          <p:nvPr>
            <p:ph type="sldNum" sz="quarter" idx="10"/>
          </p:nvPr>
        </p:nvSpPr>
        <p:spPr/>
        <p:txBody>
          <a:bodyPr/>
          <a:lstStyle/>
          <a:p>
            <a:fld id="{B54DC83E-89B8-4806-9A94-7D2BAA520DC6}" type="slidenum">
              <a:rPr lang="en-US" smtClean="0"/>
              <a:pPr/>
              <a:t>88</a:t>
            </a:fld>
            <a:endParaRPr lang="en-US"/>
          </a:p>
        </p:txBody>
      </p:sp>
    </p:spTree>
    <p:extLst>
      <p:ext uri="{BB962C8B-B14F-4D97-AF65-F5344CB8AC3E}">
        <p14:creationId xmlns:p14="http://schemas.microsoft.com/office/powerpoint/2010/main" val="38375703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69030"/>
            <a:ext cx="5486400" cy="3600450"/>
          </a:xfrm>
        </p:spPr>
        <p:txBody>
          <a:bodyPr/>
          <a:lstStyle/>
          <a:p>
            <a:r>
              <a:rPr lang="en-US" sz="1100"/>
              <a:t>The teacher implements the intervention with the new adaption,</a:t>
            </a:r>
            <a:r>
              <a:rPr lang="en-US" sz="1100" baseline="0"/>
              <a:t> 40 minutes per session. She uses the DBI Daily Log to monitor the extent to which she implemented the adaptation with fidelity. How did she do? Any other concerns regarding fidelity of implementation? (</a:t>
            </a:r>
            <a:r>
              <a:rPr lang="en-US" sz="1100" i="1" baseline="0"/>
              <a:t>Click to focus on intervention duration and frequency and click again to bring up the box suggesting the average duration was 40 minute</a:t>
            </a:r>
            <a:r>
              <a:rPr lang="en-US" sz="1100" baseline="0"/>
              <a:t>) </a:t>
            </a:r>
            <a:endParaRPr lang="en-US" sz="1100"/>
          </a:p>
        </p:txBody>
      </p:sp>
      <p:sp>
        <p:nvSpPr>
          <p:cNvPr id="4" name="Slide Number Placeholder 3"/>
          <p:cNvSpPr>
            <a:spLocks noGrp="1"/>
          </p:cNvSpPr>
          <p:nvPr>
            <p:ph type="sldNum" sz="quarter" idx="10"/>
          </p:nvPr>
        </p:nvSpPr>
        <p:spPr/>
        <p:txBody>
          <a:bodyPr/>
          <a:lstStyle/>
          <a:p>
            <a:fld id="{B54DC83E-89B8-4806-9A94-7D2BAA520DC6}" type="slidenum">
              <a:rPr lang="en-US" smtClean="0"/>
              <a:pPr/>
              <a:t>89</a:t>
            </a:fld>
            <a:endParaRPr lang="en-US"/>
          </a:p>
        </p:txBody>
      </p:sp>
    </p:spTree>
    <p:extLst>
      <p:ext uri="{BB962C8B-B14F-4D97-AF65-F5344CB8AC3E}">
        <p14:creationId xmlns:p14="http://schemas.microsoft.com/office/powerpoint/2010/main" val="223839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298450"/>
            <a:ext cx="5486400" cy="3086100"/>
          </a:xfrm>
        </p:spPr>
      </p:sp>
      <p:sp>
        <p:nvSpPr>
          <p:cNvPr id="3" name="Notes Placeholder 2"/>
          <p:cNvSpPr>
            <a:spLocks noGrp="1"/>
          </p:cNvSpPr>
          <p:nvPr>
            <p:ph type="body" idx="1"/>
          </p:nvPr>
        </p:nvSpPr>
        <p:spPr>
          <a:xfrm>
            <a:off x="531813" y="3711233"/>
            <a:ext cx="5486400" cy="3600450"/>
          </a:xfrm>
        </p:spPr>
        <p:txBody>
          <a:bodyPr/>
          <a:lstStyle/>
          <a:p>
            <a:pPr>
              <a:defRPr/>
            </a:pPr>
            <a:r>
              <a:rPr lang="en-US" sz="1100">
                <a:latin typeface="Arial"/>
                <a:cs typeface="Arial"/>
              </a:rPr>
              <a:t>In both the descriptions for Tier 2 and Tier 3, on the previous slide we discussed the importance of a standardized, evidence-based program. At Tier 2, it provides the intervention we are delivering, and at Tier 3, it is the foundation for our individualization. We know that there are no perfect interventions that will meet the unique needs of students with severe and persistent learning and behavioral needs, but there are a growing number of evidence-based standard protocol interventions that can be used as a starting place. What do we mean by standardized?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pPr marL="457200" lvl="2" indent="-228600">
              <a:buFont typeface="Arial" panose="020B0604020202020204" pitchFamily="34" charset="0"/>
              <a:buChar char="•"/>
            </a:pPr>
            <a:r>
              <a:rPr lang="en-US" sz="1100"/>
              <a:t>uses research-based instructional programs</a:t>
            </a:r>
          </a:p>
          <a:p>
            <a:pPr marL="457200" lvl="2" indent="-228600">
              <a:buFont typeface="Arial" panose="020B0604020202020204" pitchFamily="34" charset="0"/>
              <a:buChar char="•"/>
            </a:pPr>
            <a:r>
              <a:rPr lang="en-US" sz="1100"/>
              <a:t>provided in a specific manner to students</a:t>
            </a:r>
          </a:p>
          <a:p>
            <a:pPr marL="457200" lvl="2" indent="-228600">
              <a:buFont typeface="Arial" panose="020B0604020202020204" pitchFamily="34" charset="0"/>
              <a:buChar char="•"/>
            </a:pPr>
            <a:r>
              <a:rPr lang="en-US" sz="1100"/>
              <a:t>typically includes a step-by-step sequence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r>
              <a:rPr lang="en-US" sz="1100" i="0"/>
              <a:t>So why use evidence-based standard protocol interventions? </a:t>
            </a:r>
          </a:p>
          <a:p>
            <a:r>
              <a:rPr lang="en-US" sz="1100" i="1"/>
              <a:t>Review slide.</a:t>
            </a:r>
          </a:p>
          <a:p>
            <a:endParaRPr lang="en-US" sz="1100" i="1"/>
          </a:p>
          <a:p>
            <a:r>
              <a:rPr lang="en-US" sz="1100" i="0"/>
              <a:t>While this information provides some guidance on what we want to consider when looking at interventions, additional considerations can help us ensure that we are selecting appropriate interventions for our students or in the case where we may not have the flexibility to select something that is a perfect fit, understanding the limitations. </a:t>
            </a:r>
          </a:p>
        </p:txBody>
      </p:sp>
      <p:sp>
        <p:nvSpPr>
          <p:cNvPr id="4" name="Slide Number Placeholder 3"/>
          <p:cNvSpPr>
            <a:spLocks noGrp="1"/>
          </p:cNvSpPr>
          <p:nvPr>
            <p:ph type="sldNum" sz="quarter" idx="10"/>
          </p:nvPr>
        </p:nvSpPr>
        <p:spPr/>
        <p:txBody>
          <a:bodyPr/>
          <a:lstStyle/>
          <a:p>
            <a:fld id="{1BCF944E-AC27-4BEA-9C0A-695BFCE7C965}" type="slidenum">
              <a:rPr lang="en-US" smtClean="0"/>
              <a:pPr/>
              <a:t>9</a:t>
            </a:fld>
            <a:endParaRPr lang="en-US"/>
          </a:p>
        </p:txBody>
      </p:sp>
    </p:spTree>
    <p:extLst>
      <p:ext uri="{BB962C8B-B14F-4D97-AF65-F5344CB8AC3E}">
        <p14:creationId xmlns:p14="http://schemas.microsoft.com/office/powerpoint/2010/main" val="6917860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26827"/>
            <a:ext cx="5486400" cy="3600450"/>
          </a:xfrm>
        </p:spPr>
        <p:txBody>
          <a:bodyPr/>
          <a:lstStyle/>
          <a:p>
            <a:r>
              <a:rPr lang="en-US" sz="1100"/>
              <a:t>While the teacher collects daily fidelity data, she also continues to collect weekly progress monitoring</a:t>
            </a:r>
            <a:r>
              <a:rPr lang="en-US" sz="1100" baseline="0"/>
              <a:t> data through implementation of the progress monitoring plan. Remember, the teacher is administering Passage Reading Fluency (PRF) each week. </a:t>
            </a:r>
            <a:endParaRPr lang="en-US" sz="1100"/>
          </a:p>
        </p:txBody>
      </p:sp>
      <p:sp>
        <p:nvSpPr>
          <p:cNvPr id="4" name="Slide Number Placeholder 3"/>
          <p:cNvSpPr>
            <a:spLocks noGrp="1"/>
          </p:cNvSpPr>
          <p:nvPr>
            <p:ph type="sldNum" sz="quarter" idx="10"/>
          </p:nvPr>
        </p:nvSpPr>
        <p:spPr/>
        <p:txBody>
          <a:bodyPr/>
          <a:lstStyle/>
          <a:p>
            <a:fld id="{1BCF944E-AC27-4BEA-9C0A-695BFCE7C965}" type="slidenum">
              <a:rPr lang="en-US" smtClean="0"/>
              <a:pPr/>
              <a:t>90</a:t>
            </a:fld>
            <a:endParaRPr lang="en-US"/>
          </a:p>
        </p:txBody>
      </p:sp>
    </p:spTree>
    <p:extLst>
      <p:ext uri="{BB962C8B-B14F-4D97-AF65-F5344CB8AC3E}">
        <p14:creationId xmlns:p14="http://schemas.microsoft.com/office/powerpoint/2010/main" val="4236462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685800" y="3683098"/>
            <a:ext cx="5486400" cy="3600450"/>
          </a:xfrm>
        </p:spPr>
        <p:txBody>
          <a:bodyPr/>
          <a:lstStyle/>
          <a:p>
            <a:r>
              <a:rPr lang="en-US" sz="1100" dirty="0">
                <a:latin typeface="Arial"/>
                <a:cs typeface="Arial"/>
              </a:rPr>
              <a:t>Because the teacher made a change to the original</a:t>
            </a:r>
            <a:r>
              <a:rPr lang="en-US" sz="1100" baseline="0" dirty="0">
                <a:latin typeface="Arial"/>
                <a:cs typeface="Arial"/>
              </a:rPr>
              <a:t> intervention, she draws another phase</a:t>
            </a:r>
            <a:r>
              <a:rPr lang="en-US" sz="1100" dirty="0">
                <a:latin typeface="Arial"/>
                <a:cs typeface="Arial"/>
              </a:rPr>
              <a:t> line</a:t>
            </a:r>
            <a:r>
              <a:rPr lang="en-US" sz="1100" baseline="0" dirty="0">
                <a:latin typeface="Arial"/>
                <a:cs typeface="Arial"/>
              </a:rPr>
              <a:t>. This allows her to assess the impact of the intervention with the new adaptation in comparison to the intervention without the adaptation. How is Kelsey responding to the intervention with greater dosage? Is this sufficient progress?</a:t>
            </a:r>
            <a:r>
              <a:rPr lang="en-US" sz="1100" dirty="0">
                <a:latin typeface="Arial"/>
                <a:cs typeface="Arial"/>
              </a:rPr>
              <a:t> </a:t>
            </a:r>
            <a:endParaRPr lang="en-US" sz="1100" baseline="0" dirty="0"/>
          </a:p>
          <a:p>
            <a:endParaRPr lang="en-US" sz="1100" baseline="0" dirty="0"/>
          </a:p>
          <a:p>
            <a:r>
              <a:rPr lang="en-US" sz="1100" baseline="0" dirty="0"/>
              <a:t>In this case, Kelsey is making progress as indicated by the upward trend line (red dashed). However, the progress is not sufficient to help her reach her goal of 90 words read correctly. The team must reconvene to review additional diagnostic data and identify intensification strategies that will help Kelsey reach her goal. </a:t>
            </a:r>
            <a:endParaRPr lang="en-US" sz="110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91</a:t>
            </a:fld>
            <a:endParaRPr lang="en-US"/>
          </a:p>
        </p:txBody>
      </p:sp>
    </p:spTree>
    <p:extLst>
      <p:ext uri="{BB962C8B-B14F-4D97-AF65-F5344CB8AC3E}">
        <p14:creationId xmlns:p14="http://schemas.microsoft.com/office/powerpoint/2010/main" val="23663061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a:t>(</a:t>
            </a:r>
            <a:r>
              <a:rPr lang="en-US" sz="1100" i="1"/>
              <a:t>Click for animation</a:t>
            </a:r>
            <a:r>
              <a:rPr lang="en-US" sz="1100"/>
              <a:t>) </a:t>
            </a:r>
            <a:r>
              <a:rPr lang="en-US" sz="1100" i="1"/>
              <a:t>Review slide.</a:t>
            </a:r>
          </a:p>
        </p:txBody>
      </p:sp>
      <p:sp>
        <p:nvSpPr>
          <p:cNvPr id="4" name="Slide Number Placeholder 3"/>
          <p:cNvSpPr>
            <a:spLocks noGrp="1"/>
          </p:cNvSpPr>
          <p:nvPr>
            <p:ph type="sldNum" sz="quarter" idx="10"/>
          </p:nvPr>
        </p:nvSpPr>
        <p:spPr/>
        <p:txBody>
          <a:bodyPr/>
          <a:lstStyle/>
          <a:p>
            <a:fld id="{1BCF944E-AC27-4BEA-9C0A-695BFCE7C965}" type="slidenum">
              <a:rPr lang="en-US" smtClean="0"/>
              <a:pPr/>
              <a:t>92</a:t>
            </a:fld>
            <a:endParaRPr lang="en-US"/>
          </a:p>
        </p:txBody>
      </p:sp>
    </p:spTree>
    <p:extLst>
      <p:ext uri="{BB962C8B-B14F-4D97-AF65-F5344CB8AC3E}">
        <p14:creationId xmlns:p14="http://schemas.microsoft.com/office/powerpoint/2010/main" val="25961642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83098"/>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The teacher conducts some additional diagnostic assessments for Kelsey to understand the specific skill areas she is struggling with. (</a:t>
            </a:r>
            <a:r>
              <a:rPr lang="en-US" sz="1100" i="1"/>
              <a:t>Click to bring up the different assessments</a:t>
            </a:r>
            <a:r>
              <a:rPr lang="en-US" sz="1100"/>
              <a:t>) </a:t>
            </a:r>
          </a:p>
          <a:p>
            <a:endParaRPr lang="en-US"/>
          </a:p>
        </p:txBody>
      </p:sp>
      <p:sp>
        <p:nvSpPr>
          <p:cNvPr id="6" name="Slide Number Placeholder 5"/>
          <p:cNvSpPr>
            <a:spLocks noGrp="1"/>
          </p:cNvSpPr>
          <p:nvPr>
            <p:ph type="sldNum" sz="quarter" idx="12"/>
          </p:nvPr>
        </p:nvSpPr>
        <p:spPr/>
        <p:txBody>
          <a:bodyPr/>
          <a:lstStyle/>
          <a:p>
            <a:fld id="{B54DC83E-89B8-4806-9A94-7D2BAA520DC6}" type="slidenum">
              <a:rPr lang="en-US" smtClean="0"/>
              <a:pPr/>
              <a:t>93</a:t>
            </a:fld>
            <a:endParaRPr lang="en-US"/>
          </a:p>
        </p:txBody>
      </p:sp>
    </p:spTree>
    <p:extLst>
      <p:ext uri="{BB962C8B-B14F-4D97-AF65-F5344CB8AC3E}">
        <p14:creationId xmlns:p14="http://schemas.microsoft.com/office/powerpoint/2010/main" val="3657909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542421"/>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From the diagnostic data, the team finds that Kelsey is having success with phonological awareness but had </a:t>
            </a:r>
            <a:r>
              <a:rPr lang="en-US" sz="1100" b="0">
                <a:solidFill>
                  <a:srgbClr val="262626">
                    <a:lumMod val="85000"/>
                    <a:lumOff val="15000"/>
                  </a:srgbClr>
                </a:solidFill>
              </a:rPr>
              <a:t>difficulty applying decoding strategies to words with short and long vowels, especially “I” and “e,” and observations show that </a:t>
            </a:r>
            <a:r>
              <a:rPr lang="en-US" sz="1100"/>
              <a:t>she needs concrete, repeated opportunities to correctly practice the skill and receive feedback; precise, simple language to introduce the lesson; and frequent checks for retention with reteaching as needed to benefit from decoding instruction:</a:t>
            </a:r>
            <a:endParaRPr lang="en-US" sz="1100" b="0">
              <a:solidFill>
                <a:srgbClr val="262626">
                  <a:lumMod val="85000"/>
                  <a:lumOff val="15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solidFill>
                <a:srgbClr val="262626">
                  <a:lumMod val="85000"/>
                  <a:lumOff val="15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rgbClr val="262626">
                    <a:lumMod val="85000"/>
                    <a:lumOff val="15000"/>
                  </a:srgbClr>
                </a:solidFill>
              </a:rPr>
              <a:t>They consider the intensification checklist and Taxonomy dimensions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94</a:t>
            </a:fld>
            <a:endParaRPr lang="en-US"/>
          </a:p>
        </p:txBody>
      </p:sp>
    </p:spTree>
    <p:extLst>
      <p:ext uri="{BB962C8B-B14F-4D97-AF65-F5344CB8AC3E}">
        <p14:creationId xmlns:p14="http://schemas.microsoft.com/office/powerpoint/2010/main" val="10554136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257175"/>
            <a:ext cx="5486400" cy="3086100"/>
          </a:xfrm>
        </p:spPr>
      </p:sp>
      <p:sp>
        <p:nvSpPr>
          <p:cNvPr id="3" name="Notes Placeholder 2"/>
          <p:cNvSpPr>
            <a:spLocks noGrp="1"/>
          </p:cNvSpPr>
          <p:nvPr>
            <p:ph type="body" idx="1"/>
          </p:nvPr>
        </p:nvSpPr>
        <p:spPr>
          <a:xfrm>
            <a:off x="558800" y="3598692"/>
            <a:ext cx="5486400" cy="3600450"/>
          </a:xfrm>
        </p:spPr>
        <p:txBody>
          <a:bodyPr/>
          <a:lstStyle/>
          <a:p>
            <a:r>
              <a:rPr lang="en-US" sz="1100"/>
              <a:t>And review the sample lesson plans available from NCII and found that they have a series focused on phonics.  She clicks on that button (</a:t>
            </a:r>
            <a:r>
              <a:rPr lang="en-US" sz="1100" i="1"/>
              <a:t>click for animation</a:t>
            </a:r>
            <a:r>
              <a:rPr lang="en-US" sz="1100"/>
              <a:t>) and sees that there are a variety of sample lessons and activities available (</a:t>
            </a:r>
            <a:r>
              <a:rPr lang="en-US" sz="1100" i="1"/>
              <a:t>review lessons and activities</a:t>
            </a:r>
            <a:r>
              <a:rPr lang="en-US" sz="1100"/>
              <a:t>)</a:t>
            </a:r>
          </a:p>
        </p:txBody>
      </p:sp>
      <p:sp>
        <p:nvSpPr>
          <p:cNvPr id="6" name="Slide Number Placeholder 5"/>
          <p:cNvSpPr>
            <a:spLocks noGrp="1"/>
          </p:cNvSpPr>
          <p:nvPr>
            <p:ph type="sldNum" sz="quarter" idx="12"/>
          </p:nvPr>
        </p:nvSpPr>
        <p:spPr/>
        <p:txBody>
          <a:bodyPr/>
          <a:lstStyle/>
          <a:p>
            <a:fld id="{B54DC83E-89B8-4806-9A94-7D2BAA520DC6}" type="slidenum">
              <a:rPr lang="en-US" smtClean="0"/>
              <a:pPr/>
              <a:t>95</a:t>
            </a:fld>
            <a:endParaRPr lang="en-US"/>
          </a:p>
        </p:txBody>
      </p:sp>
    </p:spTree>
    <p:extLst>
      <p:ext uri="{BB962C8B-B14F-4D97-AF65-F5344CB8AC3E}">
        <p14:creationId xmlns:p14="http://schemas.microsoft.com/office/powerpoint/2010/main" val="38316533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711233"/>
            <a:ext cx="5486400" cy="3600450"/>
          </a:xfrm>
        </p:spPr>
        <p:txBody>
          <a:bodyPr/>
          <a:lstStyle/>
          <a:p>
            <a:r>
              <a:rPr lang="en-US" sz="1100"/>
              <a:t>They find one, Short or Long, that is designed to help students distinguish between long “e” and short “e” sounds and vowel patterns and sort them accordingly (including words that are “exceptions”). </a:t>
            </a:r>
          </a:p>
        </p:txBody>
      </p:sp>
      <p:sp>
        <p:nvSpPr>
          <p:cNvPr id="4" name="Slide Number Placeholder 3"/>
          <p:cNvSpPr>
            <a:spLocks noGrp="1"/>
          </p:cNvSpPr>
          <p:nvPr>
            <p:ph type="sldNum" sz="quarter" idx="5"/>
          </p:nvPr>
        </p:nvSpPr>
        <p:spPr/>
        <p:txBody>
          <a:bodyPr/>
          <a:lstStyle/>
          <a:p>
            <a:fld id="{B54DC83E-89B8-4806-9A94-7D2BAA520DC6}" type="slidenum">
              <a:rPr lang="en-US" smtClean="0"/>
              <a:pPr/>
              <a:t>96</a:t>
            </a:fld>
            <a:endParaRPr lang="en-US"/>
          </a:p>
        </p:txBody>
      </p:sp>
    </p:spTree>
    <p:extLst>
      <p:ext uri="{BB962C8B-B14F-4D97-AF65-F5344CB8AC3E}">
        <p14:creationId xmlns:p14="http://schemas.microsoft.com/office/powerpoint/2010/main" val="3175148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584624"/>
            <a:ext cx="5486400" cy="3600450"/>
          </a:xfrm>
        </p:spPr>
        <p:txBody>
          <a:bodyPr/>
          <a:lstStyle/>
          <a:p>
            <a:r>
              <a:rPr lang="en-US" sz="1100"/>
              <a:t>The team decides to maintain the dosage and group size change and add additional explicit instruction around the specific skill area using the sample lesson. </a:t>
            </a:r>
          </a:p>
        </p:txBody>
      </p:sp>
      <p:sp>
        <p:nvSpPr>
          <p:cNvPr id="4" name="Slide Number Placeholder 3"/>
          <p:cNvSpPr>
            <a:spLocks noGrp="1"/>
          </p:cNvSpPr>
          <p:nvPr>
            <p:ph type="sldNum" sz="quarter" idx="5"/>
          </p:nvPr>
        </p:nvSpPr>
        <p:spPr/>
        <p:txBody>
          <a:bodyPr/>
          <a:lstStyle/>
          <a:p>
            <a:fld id="{B54DC83E-89B8-4806-9A94-7D2BAA520DC6}" type="slidenum">
              <a:rPr lang="en-US" smtClean="0"/>
              <a:pPr/>
              <a:t>97</a:t>
            </a:fld>
            <a:endParaRPr lang="en-US"/>
          </a:p>
        </p:txBody>
      </p:sp>
    </p:spTree>
    <p:extLst>
      <p:ext uri="{BB962C8B-B14F-4D97-AF65-F5344CB8AC3E}">
        <p14:creationId xmlns:p14="http://schemas.microsoft.com/office/powerpoint/2010/main" val="2551192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75" y="219075"/>
            <a:ext cx="5683250" cy="3197225"/>
          </a:xfrm>
        </p:spPr>
      </p:sp>
      <p:sp>
        <p:nvSpPr>
          <p:cNvPr id="3" name="Notes Placeholder 2"/>
          <p:cNvSpPr>
            <a:spLocks noGrp="1"/>
          </p:cNvSpPr>
          <p:nvPr>
            <p:ph type="body" idx="1"/>
          </p:nvPr>
        </p:nvSpPr>
        <p:spPr>
          <a:xfrm>
            <a:off x="685800" y="3725301"/>
            <a:ext cx="5486400" cy="3600450"/>
          </a:xfrm>
        </p:spPr>
        <p:txBody>
          <a:bodyPr/>
          <a:lstStyle/>
          <a:p>
            <a:r>
              <a:rPr lang="en-US" sz="1100">
                <a:latin typeface="Arial"/>
                <a:cs typeface="Arial"/>
              </a:rPr>
              <a:t>The teacher indicates the new adaptation with another phase line. The team reviews the data for this</a:t>
            </a:r>
            <a:r>
              <a:rPr lang="en-US" sz="1100" baseline="0">
                <a:latin typeface="Arial"/>
                <a:cs typeface="Arial"/>
              </a:rPr>
              <a:t> phase </a:t>
            </a:r>
            <a:r>
              <a:rPr lang="en-US" sz="1100">
                <a:latin typeface="Arial"/>
                <a:cs typeface="Arial"/>
              </a:rPr>
              <a:t>and determines that Kelsey is making some progress, but not sufficient progress to close the gap and reach her goal. </a:t>
            </a:r>
            <a:r>
              <a:rPr lang="en-US" sz="1100" baseline="0">
                <a:latin typeface="Arial"/>
                <a:cs typeface="Arial"/>
              </a:rPr>
              <a:t>The team collects </a:t>
            </a:r>
            <a:r>
              <a:rPr lang="en-US" sz="1100">
                <a:latin typeface="Arial"/>
                <a:cs typeface="Arial"/>
              </a:rPr>
              <a:t>additional </a:t>
            </a:r>
            <a:r>
              <a:rPr lang="en-US" sz="1100" baseline="0">
                <a:latin typeface="Arial"/>
                <a:cs typeface="Arial"/>
              </a:rPr>
              <a:t>diagnostic data and identifies how best to intensify the intervention based on that data.</a:t>
            </a:r>
            <a:r>
              <a:rPr lang="en-US" sz="1100">
                <a:latin typeface="Arial"/>
                <a:cs typeface="Arial"/>
              </a:rPr>
              <a:t> </a:t>
            </a:r>
            <a:endParaRPr lang="en-US" sz="110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98</a:t>
            </a:fld>
            <a:endParaRPr lang="en-US"/>
          </a:p>
        </p:txBody>
      </p:sp>
    </p:spTree>
    <p:extLst>
      <p:ext uri="{BB962C8B-B14F-4D97-AF65-F5344CB8AC3E}">
        <p14:creationId xmlns:p14="http://schemas.microsoft.com/office/powerpoint/2010/main" val="11205287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99</a:t>
            </a:fld>
            <a:endParaRPr lang="en-US"/>
          </a:p>
        </p:txBody>
      </p:sp>
    </p:spTree>
    <p:extLst>
      <p:ext uri="{BB962C8B-B14F-4D97-AF65-F5344CB8AC3E}">
        <p14:creationId xmlns:p14="http://schemas.microsoft.com/office/powerpoint/2010/main" val="3669724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jpe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1" y="4180250"/>
            <a:ext cx="10515600" cy="577081"/>
          </a:xfrm>
          <a:prstGeom prst="rect">
            <a:avLst/>
          </a:prstGeom>
          <a:ln>
            <a:noFill/>
          </a:ln>
        </p:spPr>
        <p:txBody>
          <a:bodyPr vert="horz" wrap="square" lIns="0" tIns="0" rIns="0" bIns="0" rtlCol="0" anchor="t" anchorCtr="0">
            <a:spAutoFit/>
          </a:bodyPr>
          <a:lstStyle>
            <a:lvl1pPr algn="l">
              <a:lnSpc>
                <a:spcPct val="100000"/>
              </a:lnSpc>
              <a:defRPr sz="375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1" y="5011461"/>
            <a:ext cx="10515600" cy="427040"/>
          </a:xfrm>
          <a:prstGeom prst="rect">
            <a:avLst/>
          </a:prstGeom>
          <a:ln>
            <a:noFill/>
          </a:ln>
        </p:spPr>
        <p:txBody>
          <a:bodyPr wrap="square" lIns="0" rIns="0" anchor="t" anchorCtr="0">
            <a:spAutoFit/>
          </a:bodyPr>
          <a:lstStyle>
            <a:lvl1pPr marL="0" indent="0" algn="l">
              <a:lnSpc>
                <a:spcPct val="100000"/>
              </a:lnSpc>
              <a:spcBef>
                <a:spcPts val="0"/>
              </a:spcBef>
              <a:buNone/>
              <a:defRPr sz="2775" b="0" i="0" cap="none" spc="0" baseline="0">
                <a:solidFill>
                  <a:schemeClr val="accent2"/>
                </a:solidFill>
                <a:latin typeface="+mj-lt"/>
                <a:ea typeface="Arial Narrow" panose="020B0606020202030204" pitchFamily="34" charset="0"/>
                <a:cs typeface="Calibri"/>
              </a:defRPr>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Subtitle</a:t>
            </a:r>
          </a:p>
        </p:txBody>
      </p:sp>
      <p:sp>
        <p:nvSpPr>
          <p:cNvPr id="7" name="Date"/>
          <p:cNvSpPr>
            <a:spLocks noGrp="1"/>
          </p:cNvSpPr>
          <p:nvPr>
            <p:ph type="body" sz="quarter" idx="14" hasCustomPrompt="1"/>
          </p:nvPr>
        </p:nvSpPr>
        <p:spPr>
          <a:xfrm>
            <a:off x="10395595" y="3716538"/>
            <a:ext cx="852798" cy="138499"/>
          </a:xfrm>
        </p:spPr>
        <p:txBody>
          <a:bodyPr wrap="none">
            <a:spAutoFit/>
          </a:bodyPr>
          <a:lstStyle>
            <a:lvl1pPr marL="0" indent="0" algn="r">
              <a:lnSpc>
                <a:spcPct val="100000"/>
              </a:lnSpc>
              <a:spcBef>
                <a:spcPts val="0"/>
              </a:spcBef>
              <a:buNone/>
              <a:defRPr sz="900" cap="none" baseline="0">
                <a:solidFill>
                  <a:schemeClr val="tx1"/>
                </a:solidFill>
              </a:defRPr>
            </a:lvl1pPr>
            <a:lvl2pPr marL="240024" indent="0" algn="ctr">
              <a:lnSpc>
                <a:spcPct val="100000"/>
              </a:lnSpc>
              <a:spcBef>
                <a:spcPts val="0"/>
              </a:spcBef>
              <a:buNone/>
              <a:defRPr>
                <a:solidFill>
                  <a:schemeClr val="bg1"/>
                </a:solidFill>
              </a:defRPr>
            </a:lvl2pPr>
            <a:lvl3pPr marL="514337" indent="0" algn="ctr">
              <a:lnSpc>
                <a:spcPct val="100000"/>
              </a:lnSpc>
              <a:spcBef>
                <a:spcPts val="0"/>
              </a:spcBef>
              <a:buNone/>
              <a:defRPr>
                <a:solidFill>
                  <a:schemeClr val="bg1"/>
                </a:solidFill>
              </a:defRPr>
            </a:lvl3pPr>
            <a:lvl4pPr marL="754361" indent="0" algn="ctr">
              <a:lnSpc>
                <a:spcPct val="100000"/>
              </a:lnSpc>
              <a:spcBef>
                <a:spcPts val="0"/>
              </a:spcBef>
              <a:buNone/>
              <a:defRPr>
                <a:solidFill>
                  <a:schemeClr val="bg1"/>
                </a:solidFill>
              </a:defRPr>
            </a:lvl4pPr>
            <a:lvl5pPr marL="994385"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1" y="6287653"/>
            <a:ext cx="10515600" cy="300082"/>
          </a:xfrm>
        </p:spPr>
        <p:txBody>
          <a:bodyPr wrap="square" anchor="t" anchorCtr="0">
            <a:spAutoFit/>
          </a:bodyPr>
          <a:lstStyle>
            <a:lvl1pPr marL="0" indent="0" algn="l">
              <a:lnSpc>
                <a:spcPct val="100000"/>
              </a:lnSpc>
              <a:spcBef>
                <a:spcPts val="0"/>
              </a:spcBef>
              <a:buNone/>
              <a:defRPr sz="1950" baseline="0">
                <a:solidFill>
                  <a:schemeClr val="tx1"/>
                </a:solidFill>
              </a:defRPr>
            </a:lvl1pPr>
            <a:lvl2pPr marL="240024" indent="0">
              <a:buNone/>
              <a:defRPr>
                <a:solidFill>
                  <a:schemeClr val="bg1"/>
                </a:solidFill>
              </a:defRPr>
            </a:lvl2pPr>
            <a:lvl3pPr marL="514337" indent="0">
              <a:buNone/>
              <a:defRPr>
                <a:solidFill>
                  <a:schemeClr val="bg1"/>
                </a:solidFill>
              </a:defRPr>
            </a:lvl3pPr>
            <a:lvl4pPr marL="754361" indent="0">
              <a:buNone/>
              <a:defRPr>
                <a:solidFill>
                  <a:schemeClr val="bg1"/>
                </a:solidFill>
              </a:defRPr>
            </a:lvl4pPr>
            <a:lvl5pPr marL="994385"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4" y="6765673"/>
            <a:ext cx="2954335" cy="92333"/>
          </a:xfrm>
        </p:spPr>
        <p:txBody>
          <a:bodyPr/>
          <a:lstStyle/>
          <a:p>
            <a:endParaRPr lang="en-US"/>
          </a:p>
        </p:txBody>
      </p:sp>
    </p:spTree>
    <p:extLst>
      <p:ext uri="{BB962C8B-B14F-4D97-AF65-F5344CB8AC3E}">
        <p14:creationId xmlns:p14="http://schemas.microsoft.com/office/powerpoint/2010/main" val="26362462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342892" indent="-342892">
              <a:lnSpc>
                <a:spcPct val="125000"/>
              </a:lnSpc>
              <a:spcBef>
                <a:spcPts val="450"/>
              </a:spcBef>
              <a:buClr>
                <a:schemeClr val="tx1"/>
              </a:buClr>
              <a:buFont typeface="+mj-lt"/>
              <a:buAutoNum type="arabicPeriod"/>
              <a:defRPr sz="1950"/>
            </a:lvl1pPr>
            <a:lvl2pPr marL="685783" indent="-342892">
              <a:lnSpc>
                <a:spcPct val="125000"/>
              </a:lnSpc>
              <a:spcBef>
                <a:spcPts val="450"/>
              </a:spcBef>
              <a:buClr>
                <a:schemeClr val="tx1"/>
              </a:buClr>
              <a:buFont typeface="+mj-lt"/>
              <a:buAutoNum type="alphaLcPeriod"/>
              <a:defRPr sz="1950"/>
            </a:lvl2pPr>
            <a:lvl3pPr marL="1028675" indent="-342892">
              <a:lnSpc>
                <a:spcPct val="125000"/>
              </a:lnSpc>
              <a:spcBef>
                <a:spcPts val="450"/>
              </a:spcBef>
              <a:buClr>
                <a:schemeClr val="tx1"/>
              </a:buClr>
              <a:buFont typeface="+mj-lt"/>
              <a:buAutoNum type="romanLcPeriod"/>
              <a:defRPr sz="1950"/>
            </a:lvl3pPr>
            <a:lvl4pPr marL="1371566" indent="-342892">
              <a:lnSpc>
                <a:spcPct val="125000"/>
              </a:lnSpc>
              <a:spcBef>
                <a:spcPts val="450"/>
              </a:spcBef>
              <a:buClr>
                <a:schemeClr val="tx1"/>
              </a:buClr>
              <a:buSzPct val="100000"/>
              <a:buFont typeface="+mj-lt"/>
              <a:buAutoNum type="arabicParenR"/>
              <a:defRPr sz="1950"/>
            </a:lvl4pPr>
            <a:lvl5pPr marL="1714457" indent="-342892">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342892" indent="-342892">
              <a:lnSpc>
                <a:spcPct val="125000"/>
              </a:lnSpc>
              <a:spcBef>
                <a:spcPts val="450"/>
              </a:spcBef>
              <a:buClr>
                <a:schemeClr val="tx1"/>
              </a:buClr>
              <a:buFont typeface="+mj-lt"/>
              <a:buAutoNum type="arabicPeriod"/>
              <a:defRPr sz="1950"/>
            </a:lvl1pPr>
            <a:lvl2pPr marL="685783" indent="-342892">
              <a:lnSpc>
                <a:spcPct val="125000"/>
              </a:lnSpc>
              <a:spcBef>
                <a:spcPts val="450"/>
              </a:spcBef>
              <a:buClr>
                <a:schemeClr val="tx1"/>
              </a:buClr>
              <a:buFont typeface="+mj-lt"/>
              <a:buAutoNum type="alphaLcPeriod"/>
              <a:defRPr sz="1950"/>
            </a:lvl2pPr>
            <a:lvl3pPr marL="1028675" indent="-342892">
              <a:lnSpc>
                <a:spcPct val="125000"/>
              </a:lnSpc>
              <a:spcBef>
                <a:spcPts val="450"/>
              </a:spcBef>
              <a:buClr>
                <a:schemeClr val="tx1"/>
              </a:buClr>
              <a:buFont typeface="+mj-lt"/>
              <a:buAutoNum type="romanLcPeriod"/>
              <a:defRPr sz="1950"/>
            </a:lvl3pPr>
            <a:lvl4pPr marL="1371566" indent="-342892">
              <a:lnSpc>
                <a:spcPct val="125000"/>
              </a:lnSpc>
              <a:spcBef>
                <a:spcPts val="450"/>
              </a:spcBef>
              <a:buClr>
                <a:schemeClr val="tx1"/>
              </a:buClr>
              <a:buSzPct val="100000"/>
              <a:buFont typeface="+mj-lt"/>
              <a:buAutoNum type="arabicParenR"/>
              <a:defRPr sz="1950"/>
            </a:lvl4pPr>
            <a:lvl5pPr marL="1714457" indent="-342892">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58499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237221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24" indent="-240024">
              <a:lnSpc>
                <a:spcPct val="125000"/>
              </a:lnSpc>
              <a:spcBef>
                <a:spcPts val="450"/>
              </a:spcBef>
              <a:buClr>
                <a:schemeClr val="accent1"/>
              </a:buClr>
              <a:buFont typeface="Wingdings" panose="05000000000000000000" pitchFamily="2" charset="2"/>
              <a:buChar char="§"/>
              <a:defRPr sz="1950">
                <a:solidFill>
                  <a:schemeClr val="tx1"/>
                </a:solidFill>
              </a:defRPr>
            </a:lvl2pPr>
            <a:lvl3pPr marL="480048" indent="-240024">
              <a:lnSpc>
                <a:spcPct val="125000"/>
              </a:lnSpc>
              <a:spcBef>
                <a:spcPts val="450"/>
              </a:spcBef>
              <a:buClr>
                <a:schemeClr val="accent1"/>
              </a:buClr>
              <a:buFont typeface="Arial" panose="020B0604020202020204" pitchFamily="34" charset="0"/>
              <a:buChar char="•"/>
              <a:defRPr sz="1950">
                <a:solidFill>
                  <a:schemeClr val="tx1"/>
                </a:solidFill>
              </a:defRPr>
            </a:lvl3pPr>
            <a:lvl4pPr marL="720072" indent="-240024">
              <a:lnSpc>
                <a:spcPct val="125000"/>
              </a:lnSpc>
              <a:spcBef>
                <a:spcPts val="450"/>
              </a:spcBef>
              <a:buClr>
                <a:schemeClr val="accent1"/>
              </a:buClr>
              <a:buFont typeface="Arial" panose="020B0604020202020204" pitchFamily="34" charset="0"/>
              <a:buChar char="–"/>
              <a:defRPr sz="1950">
                <a:solidFill>
                  <a:schemeClr val="tx1"/>
                </a:solidFill>
              </a:defRPr>
            </a:lvl4pPr>
            <a:lvl5pPr marL="960096" indent="-240024">
              <a:lnSpc>
                <a:spcPct val="125000"/>
              </a:lnSpc>
              <a:spcBef>
                <a:spcPts val="450"/>
              </a:spcBef>
              <a:buClr>
                <a:schemeClr val="accent1"/>
              </a:buClr>
              <a:buFont typeface="Arial" panose="020B0604020202020204" pitchFamily="34" charset="0"/>
              <a:buChar char="»"/>
              <a:defRPr sz="1950">
                <a:solidFill>
                  <a:schemeClr val="tx1"/>
                </a:solidFill>
              </a:defRPr>
            </a:lvl5pPr>
            <a:lvl6pPr marL="1200120" indent="-240024">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9"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05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514337"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9"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514337"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1" y="1645143"/>
            <a:ext cx="3362208" cy="3362208"/>
          </a:xfrm>
          <a:prstGeom prst="diamond">
            <a:avLst/>
          </a:prstGeom>
          <a:solidFill>
            <a:schemeClr val="accent1">
              <a:lumMod val="20000"/>
              <a:lumOff val="80000"/>
            </a:schemeClr>
          </a:solidFill>
          <a:ln>
            <a:noFill/>
          </a:ln>
        </p:spPr>
        <p:txBody>
          <a:bodyPr/>
          <a:lstStyle>
            <a:lvl1pPr marL="0" indent="0" algn="ctr">
              <a:buNone/>
              <a:defRPr sz="105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877824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457200" indent="-342892">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7592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7"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7" y="-400050"/>
            <a:ext cx="1041831" cy="175260"/>
          </a:xfrm>
        </p:spPr>
        <p:txBody>
          <a:bodyPr>
            <a:normAutofit/>
          </a:bodyPr>
          <a:lstStyle>
            <a:lvl1pPr>
              <a:defRPr sz="750">
                <a:solidFill>
                  <a:srgbClr val="E6E6E6"/>
                </a:solidFill>
              </a:defRPr>
            </a:lvl1pPr>
          </a:lstStyle>
          <a:p>
            <a:r>
              <a:rPr lang="en-US"/>
              <a:t>Closing Slide</a:t>
            </a:r>
          </a:p>
        </p:txBody>
      </p:sp>
    </p:spTree>
    <p:extLst>
      <p:ext uri="{BB962C8B-B14F-4D97-AF65-F5344CB8AC3E}">
        <p14:creationId xmlns:p14="http://schemas.microsoft.com/office/powerpoint/2010/main" val="19978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62"/>
            <a:ext cx="8558784" cy="353687"/>
          </a:xfrm>
        </p:spPr>
        <p:txBody>
          <a:bodyPr anchor="b" anchorCtr="0">
            <a:noAutofit/>
          </a:bodyPr>
          <a:lstStyle>
            <a:lvl1pPr algn="l">
              <a:lnSpc>
                <a:spcPct val="114000"/>
              </a:lnSpc>
              <a:defRPr lang="en-US" sz="165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9" y="2126874"/>
            <a:ext cx="8556523" cy="1231786"/>
          </a:xfrm>
        </p:spPr>
        <p:txBody>
          <a:bodyPr>
            <a:noAutofit/>
          </a:bodyPr>
          <a:lstStyle>
            <a:lvl1pPr marL="0" indent="0" algn="l">
              <a:lnSpc>
                <a:spcPct val="125000"/>
              </a:lnSpc>
              <a:spcBef>
                <a:spcPts val="0"/>
              </a:spcBef>
              <a:buNone/>
              <a:defRPr sz="165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75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7"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82691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93762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514337" rtl="0" eaLnBrk="1" fontAlgn="auto" latinLnBrk="0" hangingPunct="1">
              <a:lnSpc>
                <a:spcPct val="105000"/>
              </a:lnSpc>
              <a:spcBef>
                <a:spcPts val="450"/>
              </a:spcBef>
              <a:spcAft>
                <a:spcPts val="0"/>
              </a:spcAft>
              <a:buClrTx/>
              <a:buSzPct val="100000"/>
              <a:buFont typeface="Arial" panose="020B0604020202020204" pitchFamily="34" charset="0"/>
              <a:buNone/>
              <a:tabLst/>
              <a:defRPr sz="1200" baseline="0"/>
            </a:lvl1pPr>
            <a:lvl2pPr marL="171446" indent="-171446">
              <a:lnSpc>
                <a:spcPct val="105000"/>
              </a:lnSpc>
              <a:spcBef>
                <a:spcPts val="450"/>
              </a:spcBef>
              <a:buFont typeface="Wingdings" panose="05000000000000000000" pitchFamily="2" charset="2"/>
              <a:buChar char="§"/>
              <a:defRPr sz="1200"/>
            </a:lvl2pPr>
            <a:lvl3pPr marL="342892" indent="-171446">
              <a:lnSpc>
                <a:spcPct val="105000"/>
              </a:lnSpc>
              <a:spcBef>
                <a:spcPts val="450"/>
              </a:spcBef>
              <a:buFont typeface="Arial" panose="020B0604020202020204" pitchFamily="34" charset="0"/>
              <a:buChar char="•"/>
              <a:defRPr sz="1200"/>
            </a:lvl3pPr>
            <a:lvl4pPr marL="514337" indent="-171446">
              <a:lnSpc>
                <a:spcPct val="105000"/>
              </a:lnSpc>
              <a:spcBef>
                <a:spcPts val="450"/>
              </a:spcBef>
              <a:buFont typeface="Arial" panose="020B0604020202020204" pitchFamily="34" charset="0"/>
              <a:buChar char="–"/>
              <a:defRPr sz="1200"/>
            </a:lvl4pPr>
            <a:lvl5pPr marL="685783" indent="-171446">
              <a:lnSpc>
                <a:spcPct val="105000"/>
              </a:lnSpc>
              <a:spcBef>
                <a:spcPts val="450"/>
              </a:spcBef>
              <a:buSzPct val="110000"/>
              <a:buFont typeface="Arial" panose="020B0604020202020204" pitchFamily="34" charset="0"/>
              <a:buChar char="»"/>
              <a:defRPr sz="1200"/>
            </a:lvl5pPr>
            <a:lvl6pPr marL="857228" indent="-171446">
              <a:lnSpc>
                <a:spcPct val="105000"/>
              </a:lnSpc>
              <a:spcBef>
                <a:spcPts val="450"/>
              </a:spcBef>
              <a:buClr>
                <a:schemeClr val="accent1"/>
              </a:buClr>
              <a:buFont typeface="Calibri" panose="020F0502020204030204" pitchFamily="34" charset="0"/>
              <a:buChar char="›"/>
              <a:defRPr sz="1200"/>
            </a:lvl6pPr>
          </a:lstStyle>
          <a:p>
            <a:pPr marL="0" marR="0" lvl="0" indent="0" algn="l" defTabSz="514337"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6489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BE36-ED6B-4C2D-9D2E-E9BEB522477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22975FF-EACC-43F2-9332-870D83DD2E34}"/>
              </a:ext>
            </a:extLst>
          </p:cNvPr>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F2611F9-0E93-40CC-9F56-5558877E3C41}"/>
              </a:ext>
            </a:extLst>
          </p:cNvPr>
          <p:cNvSpPr>
            <a:spLocks noGrp="1"/>
          </p:cNvSpPr>
          <p:nvPr>
            <p:ph type="dt" sz="half" idx="10"/>
          </p:nvPr>
        </p:nvSpPr>
        <p:spPr/>
        <p:txBody>
          <a:bodyPr/>
          <a:lstStyle/>
          <a:p>
            <a:fld id="{5A72ACB4-628F-46E1-BA91-79A04A5CDAE7}" type="datetimeFigureOut">
              <a:rPr lang="en-US" smtClean="0"/>
              <a:t>2/24/2020</a:t>
            </a:fld>
            <a:endParaRPr lang="en-US"/>
          </a:p>
        </p:txBody>
      </p:sp>
      <p:sp>
        <p:nvSpPr>
          <p:cNvPr id="5" name="Footer Placeholder 4">
            <a:extLst>
              <a:ext uri="{FF2B5EF4-FFF2-40B4-BE49-F238E27FC236}">
                <a16:creationId xmlns:a16="http://schemas.microsoft.com/office/drawing/2014/main" id="{FC8CAE9C-FAA9-4CAF-AD93-C0535E48C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FD2D3-6B07-4D12-90CF-02F51D2185C6}"/>
              </a:ext>
            </a:extLst>
          </p:cNvPr>
          <p:cNvSpPr>
            <a:spLocks noGrp="1"/>
          </p:cNvSpPr>
          <p:nvPr>
            <p:ph type="sldNum" sz="quarter" idx="12"/>
          </p:nvPr>
        </p:nvSpPr>
        <p:spPr/>
        <p:txBody>
          <a:bodyPr/>
          <a:lstStyle/>
          <a:p>
            <a:fld id="{8B5F40D0-928F-4EB2-B609-C305BC5445FA}" type="slidenum">
              <a:rPr lang="en-US" smtClean="0"/>
              <a:t>‹#›</a:t>
            </a:fld>
            <a:endParaRPr lang="en-US"/>
          </a:p>
        </p:txBody>
      </p:sp>
    </p:spTree>
    <p:extLst>
      <p:ext uri="{BB962C8B-B14F-4D97-AF65-F5344CB8AC3E}">
        <p14:creationId xmlns:p14="http://schemas.microsoft.com/office/powerpoint/2010/main" val="2012825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4" y="2055813"/>
            <a:ext cx="10966265" cy="3852006"/>
          </a:xfrm>
        </p:spPr>
        <p:txBody>
          <a:bodyPr/>
          <a:lstStyle>
            <a:lvl1pPr>
              <a:defRPr>
                <a:solidFill>
                  <a:schemeClr val="tx2">
                    <a:lumMod val="75000"/>
                  </a:schemeClr>
                </a:solidFill>
                <a:latin typeface="+mn-lt"/>
                <a:cs typeface="Franklin Gothic Book" pitchFamily="34" charset="0"/>
              </a:defRPr>
            </a:lvl1pPr>
            <a:lvl2pPr>
              <a:defRPr sz="1350">
                <a:solidFill>
                  <a:schemeClr val="tx2">
                    <a:lumMod val="75000"/>
                  </a:schemeClr>
                </a:solidFill>
                <a:latin typeface="+mn-lt"/>
                <a:cs typeface="Franklin Gothic Book" pitchFamily="34" charset="0"/>
              </a:defRPr>
            </a:lvl2pPr>
            <a:lvl3pPr>
              <a:defRPr sz="1050" baseline="0">
                <a:solidFill>
                  <a:schemeClr val="tx2">
                    <a:lumMod val="75000"/>
                  </a:schemeClr>
                </a:solidFill>
                <a:latin typeface="+mn-lt"/>
                <a:cs typeface="Franklin Gothic Book" pitchFamily="34" charset="0"/>
              </a:defRPr>
            </a:lvl3pPr>
            <a:lvl4pPr marL="686991" indent="-171450">
              <a:defRPr sz="1050" baseline="0">
                <a:solidFill>
                  <a:schemeClr val="tx2">
                    <a:lumMod val="75000"/>
                  </a:schemeClr>
                </a:solidFill>
                <a:latin typeface="+mn-lt"/>
                <a:cs typeface="Arial" pitchFamily="34" charset="0"/>
              </a:defRPr>
            </a:lvl4pPr>
            <a:lvl5pPr marL="857250" indent="-171450">
              <a:defRPr sz="1050" baseline="0">
                <a:solidFill>
                  <a:schemeClr val="tx2">
                    <a:lumMod val="75000"/>
                  </a:schemeClr>
                </a:solidFill>
                <a:latin typeface="+mn-lt"/>
                <a:cs typeface="Arial" pitchFamily="34" charset="0"/>
              </a:defRPr>
            </a:lvl5pPr>
            <a:lvl6pPr marL="1033463" indent="-171450">
              <a:defRPr sz="1050" baseline="0">
                <a:solidFill>
                  <a:schemeClr val="tx2">
                    <a:lumMod val="75000"/>
                  </a:schemeClr>
                </a:solidFill>
                <a:latin typeface="+mn-lt"/>
              </a:defRPr>
            </a:lvl6pPr>
            <a:lvl7pPr marL="1197769" indent="-171450">
              <a:defRPr sz="1050" baseline="0">
                <a:solidFill>
                  <a:schemeClr val="tx2">
                    <a:lumMod val="75000"/>
                  </a:schemeClr>
                </a:solidFill>
                <a:latin typeface="+mn-lt"/>
              </a:defRPr>
            </a:lvl7pPr>
            <a:lvl8pPr marL="1372791" indent="-171450">
              <a:defRPr sz="1050" baseline="0">
                <a:solidFill>
                  <a:schemeClr val="tx2">
                    <a:lumMod val="75000"/>
                  </a:schemeClr>
                </a:solidFill>
                <a:latin typeface="+mn-lt"/>
              </a:defRPr>
            </a:lvl8pPr>
            <a:lvl9pPr marL="1543050" indent="-171450">
              <a:defRPr sz="105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65950" y="6545788"/>
            <a:ext cx="117019" cy="115416"/>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693953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914400" y="219456"/>
            <a:ext cx="10972800" cy="1033272"/>
          </a:xfrm>
        </p:spPr>
        <p:txBody>
          <a:bodyPr/>
          <a:lstStyle/>
          <a:p>
            <a:r>
              <a:rPr lang="en-US"/>
              <a:t>Click to edit Master title style</a:t>
            </a:r>
          </a:p>
        </p:txBody>
      </p:sp>
      <p:sp>
        <p:nvSpPr>
          <p:cNvPr id="3" name="Content"/>
          <p:cNvSpPr>
            <a:spLocks noGrp="1"/>
          </p:cNvSpPr>
          <p:nvPr>
            <p:ph idx="1"/>
          </p:nvPr>
        </p:nvSpPr>
        <p:spPr>
          <a:xfrm>
            <a:off x="914400" y="1716023"/>
            <a:ext cx="10972800" cy="4460940"/>
          </a:xfrm>
        </p:spPr>
        <p:txBody>
          <a:bodyPr/>
          <a:lstStyle>
            <a:lvl1pPr>
              <a:spcBef>
                <a:spcPts val="1350"/>
              </a:spcBef>
              <a:spcAft>
                <a:spcPts val="0"/>
              </a:spcAft>
              <a:defRPr>
                <a:solidFill>
                  <a:schemeClr val="tx1">
                    <a:lumMod val="85000"/>
                    <a:lumOff val="15000"/>
                  </a:schemeClr>
                </a:solidFill>
              </a:defRPr>
            </a:lvl1pPr>
            <a:lvl2pPr marL="273844" indent="-273844">
              <a:spcBef>
                <a:spcPts val="1350"/>
              </a:spcBef>
              <a:spcAft>
                <a:spcPts val="0"/>
              </a:spcAft>
              <a:defRPr>
                <a:solidFill>
                  <a:schemeClr val="tx1">
                    <a:lumMod val="85000"/>
                    <a:lumOff val="15000"/>
                  </a:schemeClr>
                </a:solidFill>
              </a:defRPr>
            </a:lvl2pPr>
            <a:lvl3pPr marL="548640" indent="-273844">
              <a:spcBef>
                <a:spcPts val="300"/>
              </a:spcBef>
              <a:spcAft>
                <a:spcPts val="0"/>
              </a:spcAft>
              <a:defRPr>
                <a:solidFill>
                  <a:schemeClr val="tx1">
                    <a:lumMod val="85000"/>
                    <a:lumOff val="15000"/>
                  </a:schemeClr>
                </a:solidFill>
              </a:defRPr>
            </a:lvl3pPr>
            <a:lvl4pPr marL="822960" indent="-273844">
              <a:spcBef>
                <a:spcPts val="300"/>
              </a:spcBef>
              <a:spcAft>
                <a:spcPts val="0"/>
              </a:spcAft>
              <a:defRPr>
                <a:solidFill>
                  <a:schemeClr val="tx1">
                    <a:lumMod val="85000"/>
                    <a:lumOff val="15000"/>
                  </a:schemeClr>
                </a:solidFill>
              </a:defRPr>
            </a:lvl4pPr>
            <a:lvl5pPr marL="1097280" indent="-273844">
              <a:spcBef>
                <a:spcPts val="300"/>
              </a:spcBef>
              <a:spcAft>
                <a:spcPts val="0"/>
              </a:spcAft>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cxnSp>
        <p:nvCxnSpPr>
          <p:cNvPr id="7" name="Rule"/>
          <p:cNvCxnSpPr/>
          <p:nvPr userDrawn="1"/>
        </p:nvCxnSpPr>
        <p:spPr>
          <a:xfrm>
            <a:off x="916517" y="1487424"/>
            <a:ext cx="11275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119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61" y="1089661"/>
            <a:ext cx="7275343" cy="2650936"/>
          </a:xfrm>
        </p:spPr>
        <p:txBody>
          <a:bodyPr anchor="b" anchorCtr="0">
            <a:normAutofit/>
          </a:bodyPr>
          <a:lstStyle>
            <a:lvl1pPr algn="l">
              <a:defRPr sz="375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61" y="4016332"/>
            <a:ext cx="7275343" cy="1899139"/>
          </a:xfrm>
        </p:spPr>
        <p:txBody>
          <a:bodyPr>
            <a:normAutofit/>
          </a:bodyPr>
          <a:lstStyle>
            <a:lvl1pPr marL="0" indent="0" algn="l">
              <a:spcBef>
                <a:spcPts val="0"/>
              </a:spcBef>
              <a:buNone/>
              <a:defRPr sz="2775">
                <a:solidFill>
                  <a:schemeClr val="accent2"/>
                </a:solidFill>
              </a:defRPr>
            </a:lvl1pPr>
            <a:lvl2pPr marL="240024" indent="0">
              <a:spcBef>
                <a:spcPts val="0"/>
              </a:spcBef>
              <a:buNone/>
              <a:defRPr>
                <a:solidFill>
                  <a:schemeClr val="bg1"/>
                </a:solidFill>
              </a:defRPr>
            </a:lvl2pPr>
            <a:lvl3pPr marL="514337" indent="0">
              <a:spcBef>
                <a:spcPts val="0"/>
              </a:spcBef>
              <a:buNone/>
              <a:defRPr>
                <a:solidFill>
                  <a:schemeClr val="bg1"/>
                </a:solidFill>
              </a:defRPr>
            </a:lvl3pPr>
            <a:lvl4pPr marL="754361" indent="0">
              <a:spcBef>
                <a:spcPts val="0"/>
              </a:spcBef>
              <a:buNone/>
              <a:defRPr>
                <a:solidFill>
                  <a:schemeClr val="bg1"/>
                </a:solidFill>
              </a:defRPr>
            </a:lvl4pPr>
            <a:lvl5pPr marL="994385"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86743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Divider">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29" y="-297"/>
            <a:ext cx="12193057" cy="6858594"/>
          </a:xfrm>
          <a:prstGeom prst="rect">
            <a:avLst/>
          </a:prstGeom>
        </p:spPr>
      </p:pic>
      <p:sp>
        <p:nvSpPr>
          <p:cNvPr id="2" name="Title"/>
          <p:cNvSpPr>
            <a:spLocks noGrp="1"/>
          </p:cNvSpPr>
          <p:nvPr>
            <p:ph type="ctrTitle"/>
          </p:nvPr>
        </p:nvSpPr>
        <p:spPr>
          <a:xfrm>
            <a:off x="914402" y="3621024"/>
            <a:ext cx="10968567" cy="768096"/>
          </a:xfrm>
        </p:spPr>
        <p:txBody>
          <a:bodyPr anchor="b">
            <a:normAutofit/>
          </a:bodyPr>
          <a:lstStyle>
            <a:lvl1pPr algn="l">
              <a:defRPr sz="3300">
                <a:solidFill>
                  <a:schemeClr val="tx2"/>
                </a:solidFill>
              </a:defRPr>
            </a:lvl1pPr>
          </a:lstStyle>
          <a:p>
            <a:r>
              <a:rPr lang="en-US"/>
              <a:t>Click to edit Master title style</a:t>
            </a:r>
          </a:p>
        </p:txBody>
      </p:sp>
      <p:sp>
        <p:nvSpPr>
          <p:cNvPr id="3" name="Subtitle"/>
          <p:cNvSpPr>
            <a:spLocks noGrp="1"/>
          </p:cNvSpPr>
          <p:nvPr>
            <p:ph type="subTitle" idx="1"/>
          </p:nvPr>
        </p:nvSpPr>
        <p:spPr>
          <a:xfrm>
            <a:off x="914400" y="4617720"/>
            <a:ext cx="10972800" cy="1060704"/>
          </a:xfrm>
        </p:spPr>
        <p:txBody>
          <a:bodyPr>
            <a:normAutofit/>
          </a:bodyPr>
          <a:lstStyle>
            <a:lvl1pPr marL="0" indent="0" algn="l">
              <a:buNone/>
              <a:defRPr sz="24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cNvSpPr>
            <a:spLocks noGrp="1"/>
          </p:cNvSpPr>
          <p:nvPr>
            <p:ph type="sldNum" sz="quarter" idx="11"/>
          </p:nvPr>
        </p:nvSpPr>
        <p:spPr/>
        <p:txBody>
          <a:bodyPr/>
          <a:lstStyle>
            <a:lvl1pPr>
              <a:defRPr>
                <a:solidFill>
                  <a:schemeClr val="tx2"/>
                </a:solidFill>
              </a:defRPr>
            </a:lvl1pPr>
          </a:lstStyle>
          <a:p>
            <a:fld id="{99A20822-4A49-4D36-86E3-300BA48D3F00}" type="slidenum">
              <a:rPr lang="en-US" smtClean="0"/>
              <a:pPr/>
              <a:t>‹#›</a:t>
            </a:fld>
            <a:endParaRPr lang="en-US"/>
          </a:p>
        </p:txBody>
      </p:sp>
      <p:cxnSp>
        <p:nvCxnSpPr>
          <p:cNvPr id="18" name="Straight Connector 17"/>
          <p:cNvCxnSpPr/>
          <p:nvPr userDrawn="1"/>
        </p:nvCxnSpPr>
        <p:spPr>
          <a:xfrm>
            <a:off x="914402" y="4488329"/>
            <a:ext cx="1127760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68852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65950" y="6545788"/>
            <a:ext cx="117019" cy="115416"/>
          </a:xfrm>
        </p:spPr>
        <p:txBody>
          <a:bodyPr wrap="none" anchor="b" anchorCtr="0"/>
          <a:lstStyle/>
          <a:p>
            <a:fld id="{B094D1B2-26D5-48CC-9B16-6583E954EFA6}" type="slidenum">
              <a:rPr lang="en-US" smtClean="0"/>
              <a:t>‹#›</a:t>
            </a:fld>
            <a:endParaRPr lang="en-US"/>
          </a:p>
        </p:txBody>
      </p:sp>
    </p:spTree>
    <p:extLst>
      <p:ext uri="{BB962C8B-B14F-4D97-AF65-F5344CB8AC3E}">
        <p14:creationId xmlns:p14="http://schemas.microsoft.com/office/powerpoint/2010/main" val="1696369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2C421-9475-EF4C-800A-DD61CEB04F96}" type="datetimeFigureOut">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1140F2-ECC3-844D-A247-DDC6883EB938}" type="slidenum">
              <a:rPr lang="en-US" smtClean="0"/>
              <a:t>‹#›</a:t>
            </a:fld>
            <a:endParaRPr lang="en-US"/>
          </a:p>
        </p:txBody>
      </p:sp>
    </p:spTree>
    <p:extLst>
      <p:ext uri="{BB962C8B-B14F-4D97-AF65-F5344CB8AC3E}">
        <p14:creationId xmlns:p14="http://schemas.microsoft.com/office/powerpoint/2010/main" val="1991305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5" y="2055816"/>
            <a:ext cx="10966265" cy="3509835"/>
          </a:xfrm>
        </p:spPr>
        <p:txBody>
          <a:bodyPr/>
          <a:lstStyle>
            <a:lvl1pPr>
              <a:defRPr>
                <a:solidFill>
                  <a:schemeClr val="tx2">
                    <a:lumMod val="75000"/>
                  </a:schemeClr>
                </a:solidFill>
                <a:latin typeface="+mn-lt"/>
                <a:cs typeface="Franklin Gothic Book" pitchFamily="34" charset="0"/>
              </a:defRPr>
            </a:lvl1pPr>
            <a:lvl2pPr>
              <a:defRPr sz="1350">
                <a:solidFill>
                  <a:schemeClr val="tx2">
                    <a:lumMod val="75000"/>
                  </a:schemeClr>
                </a:solidFill>
                <a:latin typeface="+mn-lt"/>
                <a:cs typeface="Franklin Gothic Book" pitchFamily="34" charset="0"/>
              </a:defRPr>
            </a:lvl2pPr>
            <a:lvl3pPr>
              <a:defRPr sz="1050" baseline="0">
                <a:solidFill>
                  <a:schemeClr val="tx2">
                    <a:lumMod val="75000"/>
                  </a:schemeClr>
                </a:solidFill>
                <a:latin typeface="+mn-lt"/>
                <a:cs typeface="Franklin Gothic Book" pitchFamily="34" charset="0"/>
              </a:defRPr>
            </a:lvl3pPr>
            <a:lvl4pPr marL="686991" indent="-171450">
              <a:defRPr sz="1050" baseline="0">
                <a:solidFill>
                  <a:schemeClr val="tx2">
                    <a:lumMod val="75000"/>
                  </a:schemeClr>
                </a:solidFill>
                <a:latin typeface="+mn-lt"/>
                <a:cs typeface="Arial" pitchFamily="34" charset="0"/>
              </a:defRPr>
            </a:lvl4pPr>
            <a:lvl5pPr marL="857250" indent="-171450">
              <a:defRPr sz="1050" baseline="0">
                <a:solidFill>
                  <a:schemeClr val="tx2">
                    <a:lumMod val="75000"/>
                  </a:schemeClr>
                </a:solidFill>
                <a:latin typeface="+mn-lt"/>
                <a:cs typeface="Arial" pitchFamily="34" charset="0"/>
              </a:defRPr>
            </a:lvl5pPr>
            <a:lvl6pPr marL="1033463" indent="-171450">
              <a:defRPr sz="1050" baseline="0">
                <a:solidFill>
                  <a:schemeClr val="tx2">
                    <a:lumMod val="75000"/>
                  </a:schemeClr>
                </a:solidFill>
                <a:latin typeface="+mn-lt"/>
              </a:defRPr>
            </a:lvl6pPr>
            <a:lvl7pPr marL="1197769" indent="-171450">
              <a:defRPr sz="1050" baseline="0">
                <a:solidFill>
                  <a:schemeClr val="tx2">
                    <a:lumMod val="75000"/>
                  </a:schemeClr>
                </a:solidFill>
                <a:latin typeface="+mn-lt"/>
              </a:defRPr>
            </a:lvl7pPr>
            <a:lvl8pPr marL="1372791" indent="-171450">
              <a:defRPr sz="1050" baseline="0">
                <a:solidFill>
                  <a:schemeClr val="tx2">
                    <a:lumMod val="75000"/>
                  </a:schemeClr>
                </a:solidFill>
                <a:latin typeface="+mn-lt"/>
              </a:defRPr>
            </a:lvl8pPr>
            <a:lvl9pPr marL="1543050" indent="-171450">
              <a:defRPr sz="105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65950" y="6545788"/>
            <a:ext cx="117019" cy="115416"/>
          </a:xfrm>
        </p:spPr>
        <p:txBody>
          <a:bodyPr wrap="none" anchor="b" anchorCtr="0"/>
          <a:lstStyle/>
          <a:p>
            <a:pPr algn="r"/>
            <a:fld id="{F3477EC8-074D-41C4-94AE-E9EA7CEEA348}" type="slidenum">
              <a:rPr lang="en-US" smtClean="0"/>
              <a:pPr algn="r"/>
              <a:t>‹#›</a:t>
            </a:fld>
            <a:endParaRPr lang="en-US"/>
          </a:p>
        </p:txBody>
      </p:sp>
      <p:sp>
        <p:nvSpPr>
          <p:cNvPr id="8" name="Text Placeholder 5"/>
          <p:cNvSpPr>
            <a:spLocks noGrp="1"/>
          </p:cNvSpPr>
          <p:nvPr>
            <p:ph type="body" sz="quarter" idx="11" hasCustomPrompt="1"/>
          </p:nvPr>
        </p:nvSpPr>
        <p:spPr>
          <a:xfrm>
            <a:off x="916521" y="5758702"/>
            <a:ext cx="10966449" cy="130164"/>
          </a:xfrm>
        </p:spPr>
        <p:txBody>
          <a:bodyPr anchor="b" anchorCtr="0">
            <a:spAutoFit/>
          </a:bodyPr>
          <a:lstStyle>
            <a:lvl1pPr marL="0" indent="0" algn="r">
              <a:spcBef>
                <a:spcPts val="0"/>
              </a:spcBef>
              <a:buNone/>
              <a:defRPr sz="750"/>
            </a:lvl1pPr>
            <a:lvl2pPr marL="172640" indent="0" algn="r">
              <a:spcBef>
                <a:spcPts val="0"/>
              </a:spcBef>
              <a:buNone/>
              <a:defRPr sz="1050"/>
            </a:lvl2pPr>
            <a:lvl3pPr marL="344091" indent="0" algn="r">
              <a:spcBef>
                <a:spcPts val="0"/>
              </a:spcBef>
              <a:buNone/>
              <a:defRPr sz="1050"/>
            </a:lvl3pPr>
            <a:lvl4pPr marL="514350" indent="0" algn="r">
              <a:spcBef>
                <a:spcPts val="0"/>
              </a:spcBef>
              <a:buNone/>
              <a:defRPr sz="1050"/>
            </a:lvl4pPr>
            <a:lvl5pPr marL="688181" indent="0" algn="r">
              <a:spcBef>
                <a:spcPts val="0"/>
              </a:spcBef>
              <a:buNone/>
              <a:defRPr sz="1050"/>
            </a:lvl5pPr>
          </a:lstStyle>
          <a:p>
            <a:r>
              <a:rPr lang="en-US" i="1"/>
              <a:t>Source: </a:t>
            </a:r>
            <a:r>
              <a:rPr lang="en-US"/>
              <a:t>If you need to add sources or put in permissions, this is how it should look. Insert text box and size as needed; font is Arial, size 10. Aligned to bottom right margin. “Source:” should be in italics.</a:t>
            </a:r>
          </a:p>
        </p:txBody>
      </p:sp>
    </p:spTree>
    <p:extLst>
      <p:ext uri="{BB962C8B-B14F-4D97-AF65-F5344CB8AC3E}">
        <p14:creationId xmlns:p14="http://schemas.microsoft.com/office/powerpoint/2010/main" val="2653627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4" y="2055813"/>
            <a:ext cx="10966265" cy="3852006"/>
          </a:xfrm>
        </p:spPr>
        <p:txBody>
          <a:bodyPr/>
          <a:lstStyle>
            <a:lvl1pPr>
              <a:defRPr>
                <a:solidFill>
                  <a:schemeClr val="tx2">
                    <a:lumMod val="75000"/>
                  </a:schemeClr>
                </a:solidFill>
                <a:latin typeface="+mn-lt"/>
                <a:cs typeface="Franklin Gothic Book" pitchFamily="34" charset="0"/>
              </a:defRPr>
            </a:lvl1pPr>
            <a:lvl2pPr>
              <a:defRPr sz="1350">
                <a:solidFill>
                  <a:schemeClr val="tx2">
                    <a:lumMod val="75000"/>
                  </a:schemeClr>
                </a:solidFill>
                <a:latin typeface="+mn-lt"/>
                <a:cs typeface="Franklin Gothic Book" pitchFamily="34" charset="0"/>
              </a:defRPr>
            </a:lvl2pPr>
            <a:lvl3pPr>
              <a:defRPr sz="1050" baseline="0">
                <a:solidFill>
                  <a:schemeClr val="tx2">
                    <a:lumMod val="75000"/>
                  </a:schemeClr>
                </a:solidFill>
                <a:latin typeface="+mn-lt"/>
                <a:cs typeface="Franklin Gothic Book" pitchFamily="34" charset="0"/>
              </a:defRPr>
            </a:lvl3pPr>
            <a:lvl4pPr marL="686991" indent="-171450">
              <a:defRPr sz="1050" baseline="0">
                <a:solidFill>
                  <a:schemeClr val="tx2">
                    <a:lumMod val="75000"/>
                  </a:schemeClr>
                </a:solidFill>
                <a:latin typeface="+mn-lt"/>
                <a:cs typeface="Arial" pitchFamily="34" charset="0"/>
              </a:defRPr>
            </a:lvl4pPr>
            <a:lvl5pPr marL="857250" indent="-171450">
              <a:defRPr sz="1050" baseline="0">
                <a:solidFill>
                  <a:schemeClr val="tx2">
                    <a:lumMod val="75000"/>
                  </a:schemeClr>
                </a:solidFill>
                <a:latin typeface="+mn-lt"/>
                <a:cs typeface="Arial" pitchFamily="34" charset="0"/>
              </a:defRPr>
            </a:lvl5pPr>
            <a:lvl6pPr marL="1033463" indent="-171450">
              <a:defRPr sz="1050" baseline="0">
                <a:solidFill>
                  <a:schemeClr val="tx2">
                    <a:lumMod val="75000"/>
                  </a:schemeClr>
                </a:solidFill>
                <a:latin typeface="+mn-lt"/>
              </a:defRPr>
            </a:lvl6pPr>
            <a:lvl7pPr marL="1197769" indent="-171450">
              <a:defRPr sz="1050" baseline="0">
                <a:solidFill>
                  <a:schemeClr val="tx2">
                    <a:lumMod val="75000"/>
                  </a:schemeClr>
                </a:solidFill>
                <a:latin typeface="+mn-lt"/>
              </a:defRPr>
            </a:lvl7pPr>
            <a:lvl8pPr marL="1372791" indent="-171450">
              <a:defRPr sz="1050" baseline="0">
                <a:solidFill>
                  <a:schemeClr val="tx2">
                    <a:lumMod val="75000"/>
                  </a:schemeClr>
                </a:solidFill>
                <a:latin typeface="+mn-lt"/>
              </a:defRPr>
            </a:lvl8pPr>
            <a:lvl9pPr marL="1543050" indent="-171450">
              <a:defRPr sz="105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65950" y="6545788"/>
            <a:ext cx="117019" cy="115416"/>
          </a:xfr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2630357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1" y="4180246"/>
            <a:ext cx="10515600" cy="577081"/>
          </a:xfrm>
          <a:prstGeom prst="rect">
            <a:avLst/>
          </a:prstGeom>
          <a:ln>
            <a:noFill/>
          </a:ln>
        </p:spPr>
        <p:txBody>
          <a:bodyPr vert="horz" wrap="square" lIns="0" tIns="0" rIns="0" bIns="0" rtlCol="0" anchor="t" anchorCtr="0">
            <a:spAutoFit/>
          </a:bodyPr>
          <a:lstStyle>
            <a:lvl1pPr algn="l">
              <a:lnSpc>
                <a:spcPct val="100000"/>
              </a:lnSpc>
              <a:defRPr sz="375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1" y="5011458"/>
            <a:ext cx="10515600" cy="427040"/>
          </a:xfrm>
          <a:prstGeom prst="rect">
            <a:avLst/>
          </a:prstGeom>
          <a:ln>
            <a:noFill/>
          </a:ln>
        </p:spPr>
        <p:txBody>
          <a:bodyPr wrap="square" lIns="0" rIns="0" anchor="t" anchorCtr="0">
            <a:spAutoFit/>
          </a:bodyPr>
          <a:lstStyle>
            <a:lvl1pPr marL="0" indent="0" algn="l">
              <a:lnSpc>
                <a:spcPct val="100000"/>
              </a:lnSpc>
              <a:spcBef>
                <a:spcPts val="0"/>
              </a:spcBef>
              <a:buNone/>
              <a:defRPr sz="2775" b="0" i="0" cap="none" spc="0" baseline="0">
                <a:solidFill>
                  <a:schemeClr val="accent2"/>
                </a:solidFill>
                <a:latin typeface="+mj-lt"/>
                <a:ea typeface="Arial Narrow" panose="020B0606020202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Subtitle</a:t>
            </a:r>
          </a:p>
        </p:txBody>
      </p:sp>
      <p:sp>
        <p:nvSpPr>
          <p:cNvPr id="7" name="Date"/>
          <p:cNvSpPr>
            <a:spLocks noGrp="1"/>
          </p:cNvSpPr>
          <p:nvPr>
            <p:ph type="body" sz="quarter" idx="14" hasCustomPrompt="1"/>
          </p:nvPr>
        </p:nvSpPr>
        <p:spPr>
          <a:xfrm>
            <a:off x="10395593" y="3716537"/>
            <a:ext cx="852798" cy="138499"/>
          </a:xfrm>
        </p:spPr>
        <p:txBody>
          <a:bodyPr wrap="none">
            <a:spAutoFit/>
          </a:bodyPr>
          <a:lstStyle>
            <a:lvl1pPr marL="0" indent="0" algn="r">
              <a:lnSpc>
                <a:spcPct val="100000"/>
              </a:lnSpc>
              <a:spcBef>
                <a:spcPts val="0"/>
              </a:spcBef>
              <a:buNone/>
              <a:defRPr sz="900" cap="none" baseline="0">
                <a:solidFill>
                  <a:schemeClr val="tx1"/>
                </a:solidFill>
              </a:defRPr>
            </a:lvl1pPr>
            <a:lvl2pPr marL="240030" indent="0" algn="ctr">
              <a:lnSpc>
                <a:spcPct val="100000"/>
              </a:lnSpc>
              <a:spcBef>
                <a:spcPts val="0"/>
              </a:spcBef>
              <a:buNone/>
              <a:defRPr>
                <a:solidFill>
                  <a:schemeClr val="bg1"/>
                </a:solidFill>
              </a:defRPr>
            </a:lvl2pPr>
            <a:lvl3pPr marL="514350" indent="0" algn="ctr">
              <a:lnSpc>
                <a:spcPct val="100000"/>
              </a:lnSpc>
              <a:spcBef>
                <a:spcPts val="0"/>
              </a:spcBef>
              <a:buNone/>
              <a:defRPr>
                <a:solidFill>
                  <a:schemeClr val="bg1"/>
                </a:solidFill>
              </a:defRPr>
            </a:lvl3pPr>
            <a:lvl4pPr marL="754380" indent="0" algn="ctr">
              <a:lnSpc>
                <a:spcPct val="100000"/>
              </a:lnSpc>
              <a:spcBef>
                <a:spcPts val="0"/>
              </a:spcBef>
              <a:buNone/>
              <a:defRPr>
                <a:solidFill>
                  <a:schemeClr val="bg1"/>
                </a:solidFill>
              </a:defRPr>
            </a:lvl4pPr>
            <a:lvl5pPr marL="99441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1" y="6287653"/>
            <a:ext cx="10515600" cy="300082"/>
          </a:xfrm>
        </p:spPr>
        <p:txBody>
          <a:bodyPr wrap="square" anchor="t" anchorCtr="0">
            <a:spAutoFit/>
          </a:bodyPr>
          <a:lstStyle>
            <a:lvl1pPr marL="0" indent="0" algn="l">
              <a:lnSpc>
                <a:spcPct val="100000"/>
              </a:lnSpc>
              <a:spcBef>
                <a:spcPts val="0"/>
              </a:spcBef>
              <a:buNone/>
              <a:defRPr sz="1950" baseline="0">
                <a:solidFill>
                  <a:schemeClr val="tx1"/>
                </a:solidFill>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1" y="6765669"/>
            <a:ext cx="2954335" cy="92333"/>
          </a:xfrm>
        </p:spPr>
        <p:txBody>
          <a:bodyPr/>
          <a:lstStyle/>
          <a:p>
            <a:endParaRPr lang="en-US"/>
          </a:p>
        </p:txBody>
      </p:sp>
    </p:spTree>
    <p:extLst>
      <p:ext uri="{BB962C8B-B14F-4D97-AF65-F5344CB8AC3E}">
        <p14:creationId xmlns:p14="http://schemas.microsoft.com/office/powerpoint/2010/main" val="106295340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3" cy="2650936"/>
          </a:xfrm>
        </p:spPr>
        <p:txBody>
          <a:bodyPr anchor="b" anchorCtr="0">
            <a:normAutofit/>
          </a:bodyPr>
          <a:lstStyle>
            <a:lvl1pPr algn="l">
              <a:defRPr sz="375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8"/>
            <a:ext cx="7275343" cy="1899139"/>
          </a:xfrm>
        </p:spPr>
        <p:txBody>
          <a:bodyPr>
            <a:normAutofit/>
          </a:bodyPr>
          <a:lstStyle>
            <a:lvl1pPr marL="0" indent="0" algn="l">
              <a:spcBef>
                <a:spcPts val="0"/>
              </a:spcBef>
              <a:buNone/>
              <a:defRPr sz="2775">
                <a:solidFill>
                  <a:schemeClr val="accent2"/>
                </a:solidFill>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63361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210432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1"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827626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5265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24" indent="-240024">
              <a:lnSpc>
                <a:spcPct val="125000"/>
              </a:lnSpc>
              <a:spcBef>
                <a:spcPts val="450"/>
              </a:spcBef>
              <a:buClr>
                <a:schemeClr val="accent1"/>
              </a:buClr>
              <a:buFont typeface="Wingdings" panose="05000000000000000000" pitchFamily="2" charset="2"/>
              <a:buChar char="§"/>
              <a:defRPr sz="1950">
                <a:solidFill>
                  <a:schemeClr val="tx1"/>
                </a:solidFill>
              </a:defRPr>
            </a:lvl2pPr>
            <a:lvl3pPr marL="480048" indent="-240024">
              <a:lnSpc>
                <a:spcPct val="125000"/>
              </a:lnSpc>
              <a:spcBef>
                <a:spcPts val="450"/>
              </a:spcBef>
              <a:buClr>
                <a:schemeClr val="accent1"/>
              </a:buClr>
              <a:buFont typeface="Arial" panose="020B0604020202020204" pitchFamily="34" charset="0"/>
              <a:buChar char="•"/>
              <a:defRPr sz="1950">
                <a:solidFill>
                  <a:schemeClr val="tx1"/>
                </a:solidFill>
              </a:defRPr>
            </a:lvl3pPr>
            <a:lvl4pPr marL="720072" indent="-240024">
              <a:lnSpc>
                <a:spcPct val="125000"/>
              </a:lnSpc>
              <a:spcBef>
                <a:spcPts val="450"/>
              </a:spcBef>
              <a:buClr>
                <a:schemeClr val="accent1"/>
              </a:buClr>
              <a:buFont typeface="Arial" panose="020B0604020202020204" pitchFamily="34" charset="0"/>
              <a:buChar char="–"/>
              <a:defRPr sz="1950">
                <a:solidFill>
                  <a:schemeClr val="tx1"/>
                </a:solidFill>
              </a:defRPr>
            </a:lvl4pPr>
            <a:lvl5pPr marL="960096" indent="-240024">
              <a:lnSpc>
                <a:spcPct val="125000"/>
              </a:lnSpc>
              <a:spcBef>
                <a:spcPts val="450"/>
              </a:spcBef>
              <a:buClr>
                <a:schemeClr val="accent1"/>
              </a:buClr>
              <a:buFont typeface="Arial" panose="020B0604020202020204" pitchFamily="34" charset="0"/>
              <a:buChar char="»"/>
              <a:defRPr sz="1950">
                <a:solidFill>
                  <a:schemeClr val="tx1"/>
                </a:solidFill>
              </a:defRPr>
            </a:lvl5pPr>
            <a:lvl6pPr marL="1200120" indent="-240024">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86343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760621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1" y="1373005"/>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1" y="2654571"/>
            <a:ext cx="1127607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94593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1" y="1371600"/>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7" y="2651760"/>
            <a:ext cx="5570539"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977272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1" y="1371600"/>
            <a:ext cx="11276076" cy="4343400"/>
          </a:xfrm>
        </p:spPr>
        <p:txBody>
          <a:bodyPr>
            <a:normAutofit/>
          </a:bodyPr>
          <a:lstStyle>
            <a:lvl1pPr marL="342900" indent="-342900">
              <a:lnSpc>
                <a:spcPct val="125000"/>
              </a:lnSpc>
              <a:spcBef>
                <a:spcPts val="450"/>
              </a:spcBef>
              <a:buClr>
                <a:schemeClr val="tx2"/>
              </a:buClr>
              <a:buFont typeface="+mj-lt"/>
              <a:buAutoNum type="arabicPeriod"/>
              <a:defRPr sz="1950" baseline="0"/>
            </a:lvl1pPr>
            <a:lvl2pPr marL="685800" indent="-342900">
              <a:lnSpc>
                <a:spcPct val="125000"/>
              </a:lnSpc>
              <a:spcBef>
                <a:spcPts val="450"/>
              </a:spcBef>
              <a:buClr>
                <a:schemeClr val="tx2"/>
              </a:buClr>
              <a:buFont typeface="+mj-lt"/>
              <a:buAutoNum type="alphaLcPeriod"/>
              <a:defRPr sz="1950"/>
            </a:lvl2pPr>
            <a:lvl3pPr marL="1028700" indent="-342900">
              <a:lnSpc>
                <a:spcPct val="125000"/>
              </a:lnSpc>
              <a:spcBef>
                <a:spcPts val="450"/>
              </a:spcBef>
              <a:buClr>
                <a:schemeClr val="tx2"/>
              </a:buClr>
              <a:buFont typeface="+mj-lt"/>
              <a:buAutoNum type="romanLcPeriod"/>
              <a:defRPr sz="1950"/>
            </a:lvl3pPr>
            <a:lvl4pPr marL="1371600" indent="-342900">
              <a:lnSpc>
                <a:spcPct val="125000"/>
              </a:lnSpc>
              <a:spcBef>
                <a:spcPts val="450"/>
              </a:spcBef>
              <a:buClr>
                <a:schemeClr val="tx2"/>
              </a:buClr>
              <a:buSzPct val="100000"/>
              <a:buFont typeface="+mj-lt"/>
              <a:buAutoNum type="arabicParenR"/>
              <a:defRPr sz="1950"/>
            </a:lvl4pPr>
            <a:lvl5pPr marL="1714500" indent="-342900">
              <a:lnSpc>
                <a:spcPct val="125000"/>
              </a:lnSpc>
              <a:spcBef>
                <a:spcPts val="450"/>
              </a:spcBef>
              <a:buClr>
                <a:schemeClr val="tx2"/>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1" y="5751576"/>
            <a:ext cx="11276076"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895855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342900" indent="-342900">
              <a:lnSpc>
                <a:spcPct val="125000"/>
              </a:lnSpc>
              <a:spcBef>
                <a:spcPts val="450"/>
              </a:spcBef>
              <a:buClr>
                <a:schemeClr val="tx1"/>
              </a:buClr>
              <a:buFont typeface="+mj-lt"/>
              <a:buAutoNum type="arabicPeriod"/>
              <a:defRPr sz="1950"/>
            </a:lvl1pPr>
            <a:lvl2pPr marL="685800" indent="-342900">
              <a:lnSpc>
                <a:spcPct val="125000"/>
              </a:lnSpc>
              <a:spcBef>
                <a:spcPts val="450"/>
              </a:spcBef>
              <a:buClr>
                <a:schemeClr val="tx1"/>
              </a:buClr>
              <a:buFont typeface="+mj-lt"/>
              <a:buAutoNum type="alphaLcPeriod"/>
              <a:defRPr sz="1950"/>
            </a:lvl2pPr>
            <a:lvl3pPr marL="1028700" indent="-342900">
              <a:lnSpc>
                <a:spcPct val="125000"/>
              </a:lnSpc>
              <a:spcBef>
                <a:spcPts val="450"/>
              </a:spcBef>
              <a:buClr>
                <a:schemeClr val="tx1"/>
              </a:buClr>
              <a:buFont typeface="+mj-lt"/>
              <a:buAutoNum type="romanLcPeriod"/>
              <a:defRPr sz="1950"/>
            </a:lvl3pPr>
            <a:lvl4pPr marL="1371600" indent="-342900">
              <a:lnSpc>
                <a:spcPct val="125000"/>
              </a:lnSpc>
              <a:spcBef>
                <a:spcPts val="450"/>
              </a:spcBef>
              <a:buClr>
                <a:schemeClr val="tx1"/>
              </a:buClr>
              <a:buSzPct val="100000"/>
              <a:buFont typeface="+mj-lt"/>
              <a:buAutoNum type="arabicParenR"/>
              <a:defRPr sz="1950"/>
            </a:lvl4pPr>
            <a:lvl5pPr marL="1714500" indent="-342900">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342900" indent="-342900">
              <a:lnSpc>
                <a:spcPct val="125000"/>
              </a:lnSpc>
              <a:spcBef>
                <a:spcPts val="450"/>
              </a:spcBef>
              <a:buClr>
                <a:schemeClr val="tx1"/>
              </a:buClr>
              <a:buFont typeface="+mj-lt"/>
              <a:buAutoNum type="arabicPeriod"/>
              <a:defRPr sz="1950"/>
            </a:lvl1pPr>
            <a:lvl2pPr marL="685800" indent="-342900">
              <a:lnSpc>
                <a:spcPct val="125000"/>
              </a:lnSpc>
              <a:spcBef>
                <a:spcPts val="450"/>
              </a:spcBef>
              <a:buClr>
                <a:schemeClr val="tx1"/>
              </a:buClr>
              <a:buFont typeface="+mj-lt"/>
              <a:buAutoNum type="alphaLcPeriod"/>
              <a:defRPr sz="1950"/>
            </a:lvl2pPr>
            <a:lvl3pPr marL="1028700" indent="-342900">
              <a:lnSpc>
                <a:spcPct val="125000"/>
              </a:lnSpc>
              <a:spcBef>
                <a:spcPts val="450"/>
              </a:spcBef>
              <a:buClr>
                <a:schemeClr val="tx1"/>
              </a:buClr>
              <a:buFont typeface="+mj-lt"/>
              <a:buAutoNum type="romanLcPeriod"/>
              <a:defRPr sz="1950"/>
            </a:lvl3pPr>
            <a:lvl4pPr marL="1371600" indent="-342900">
              <a:lnSpc>
                <a:spcPct val="125000"/>
              </a:lnSpc>
              <a:spcBef>
                <a:spcPts val="450"/>
              </a:spcBef>
              <a:buClr>
                <a:schemeClr val="tx1"/>
              </a:buClr>
              <a:buSzPct val="100000"/>
              <a:buFont typeface="+mj-lt"/>
              <a:buAutoNum type="arabicParenR"/>
              <a:defRPr sz="1950"/>
            </a:lvl4pPr>
            <a:lvl5pPr marL="1714500" indent="-342900">
              <a:lnSpc>
                <a:spcPct val="125000"/>
              </a:lnSpc>
              <a:spcBef>
                <a:spcPts val="450"/>
              </a:spcBef>
              <a:buClr>
                <a:schemeClr val="tx1"/>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62534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30" indent="-240030">
              <a:lnSpc>
                <a:spcPct val="125000"/>
              </a:lnSpc>
              <a:spcBef>
                <a:spcPts val="450"/>
              </a:spcBef>
              <a:buClr>
                <a:schemeClr val="accent1"/>
              </a:buClr>
              <a:buFont typeface="Wingdings" panose="05000000000000000000" pitchFamily="2" charset="2"/>
              <a:buChar char="§"/>
              <a:defRPr sz="1950">
                <a:solidFill>
                  <a:schemeClr val="tx1"/>
                </a:solidFill>
              </a:defRPr>
            </a:lvl2pPr>
            <a:lvl3pPr marL="480060" indent="-240030">
              <a:lnSpc>
                <a:spcPct val="125000"/>
              </a:lnSpc>
              <a:spcBef>
                <a:spcPts val="450"/>
              </a:spcBef>
              <a:buClr>
                <a:schemeClr val="accent1"/>
              </a:buClr>
              <a:buFont typeface="Arial" panose="020B0604020202020204" pitchFamily="34" charset="0"/>
              <a:buChar char="•"/>
              <a:defRPr sz="1950">
                <a:solidFill>
                  <a:schemeClr val="tx1"/>
                </a:solidFill>
              </a:defRPr>
            </a:lvl3pPr>
            <a:lvl4pPr marL="720090" indent="-240030">
              <a:lnSpc>
                <a:spcPct val="125000"/>
              </a:lnSpc>
              <a:spcBef>
                <a:spcPts val="450"/>
              </a:spcBef>
              <a:buClr>
                <a:schemeClr val="accent1"/>
              </a:buClr>
              <a:buFont typeface="Arial" panose="020B0604020202020204" pitchFamily="34" charset="0"/>
              <a:buChar char="–"/>
              <a:defRPr sz="1950">
                <a:solidFill>
                  <a:schemeClr val="tx1"/>
                </a:solidFill>
              </a:defRPr>
            </a:lvl4pPr>
            <a:lvl5pPr marL="960120" indent="-240030">
              <a:lnSpc>
                <a:spcPct val="125000"/>
              </a:lnSpc>
              <a:spcBef>
                <a:spcPts val="450"/>
              </a:spcBef>
              <a:buClr>
                <a:schemeClr val="accent1"/>
              </a:buClr>
              <a:buFont typeface="Arial" panose="020B0604020202020204" pitchFamily="34" charset="0"/>
              <a:buChar char="»"/>
              <a:defRPr sz="1950">
                <a:solidFill>
                  <a:schemeClr val="tx1"/>
                </a:solidFill>
              </a:defRPr>
            </a:lvl5pPr>
            <a:lvl6pPr marL="1200150" indent="-240030">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9"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05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9"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None/>
              <a:tabLst/>
              <a:defRPr sz="105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1" y="1645143"/>
            <a:ext cx="3362208" cy="3362208"/>
          </a:xfrm>
          <a:prstGeom prst="diamond">
            <a:avLst/>
          </a:prstGeom>
          <a:solidFill>
            <a:schemeClr val="accent1">
              <a:lumMod val="20000"/>
              <a:lumOff val="80000"/>
            </a:schemeClr>
          </a:solidFill>
          <a:ln>
            <a:noFill/>
          </a:ln>
        </p:spPr>
        <p:txBody>
          <a:bodyPr/>
          <a:lstStyle>
            <a:lvl1pPr marL="0" indent="0" algn="ctr">
              <a:buNone/>
              <a:defRPr sz="105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963908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457200" indent="-342900">
              <a:lnSpc>
                <a:spcPct val="100000"/>
              </a:lnSpc>
              <a:spcBef>
                <a:spcPts val="1350"/>
              </a:spcBef>
              <a:buNone/>
              <a:defRPr sz="1350" i="0" baseline="0">
                <a:solidFill>
                  <a:schemeClr val="tx1"/>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776763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5"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1" cy="175260"/>
          </a:xfrm>
        </p:spPr>
        <p:txBody>
          <a:bodyPr>
            <a:normAutofit/>
          </a:bodyPr>
          <a:lstStyle>
            <a:lvl1pPr>
              <a:defRPr sz="750">
                <a:solidFill>
                  <a:srgbClr val="E6E6E6"/>
                </a:solidFill>
              </a:defRPr>
            </a:lvl1pPr>
          </a:lstStyle>
          <a:p>
            <a:r>
              <a:rPr lang="en-US"/>
              <a:t>Closing Slide</a:t>
            </a:r>
          </a:p>
        </p:txBody>
      </p:sp>
    </p:spTree>
    <p:extLst>
      <p:ext uri="{BB962C8B-B14F-4D97-AF65-F5344CB8AC3E}">
        <p14:creationId xmlns:p14="http://schemas.microsoft.com/office/powerpoint/2010/main" val="1830976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61"/>
            <a:ext cx="8558784" cy="353687"/>
          </a:xfrm>
        </p:spPr>
        <p:txBody>
          <a:bodyPr anchor="b" anchorCtr="0">
            <a:noAutofit/>
          </a:bodyPr>
          <a:lstStyle>
            <a:lvl1pPr algn="l">
              <a:lnSpc>
                <a:spcPct val="114000"/>
              </a:lnSpc>
              <a:defRPr lang="en-US" sz="165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3" cy="1231786"/>
          </a:xfrm>
        </p:spPr>
        <p:txBody>
          <a:bodyPr>
            <a:noAutofit/>
          </a:bodyPr>
          <a:lstStyle>
            <a:lvl1pPr marL="0" indent="0" algn="l">
              <a:lnSpc>
                <a:spcPct val="125000"/>
              </a:lnSpc>
              <a:spcBef>
                <a:spcPts val="0"/>
              </a:spcBef>
              <a:buNone/>
              <a:defRPr sz="165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75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5" y="3594294"/>
            <a:ext cx="10234247" cy="2378280"/>
          </a:xfrm>
          <a:prstGeom prst="rect">
            <a:avLst/>
          </a:prstGeom>
          <a:noFill/>
        </p:spPr>
        <p:txBody>
          <a:bodyPr wrap="square" rtlCol="0">
            <a:noAutofit/>
          </a:bodyPr>
          <a:lstStyle/>
          <a:p>
            <a:pPr>
              <a:lnSpc>
                <a:spcPct val="175000"/>
              </a:lnSpc>
            </a:pPr>
            <a:r>
              <a:rPr lang="en-US" sz="1650"/>
              <a:t>www.intensiveintervention.org</a:t>
            </a:r>
          </a:p>
          <a:p>
            <a:pPr>
              <a:lnSpc>
                <a:spcPct val="175000"/>
              </a:lnSpc>
            </a:pPr>
            <a:r>
              <a:rPr lang="en-US" sz="1650"/>
              <a:t>ncii@air.org</a:t>
            </a:r>
          </a:p>
          <a:p>
            <a:pPr>
              <a:lnSpc>
                <a:spcPct val="175000"/>
              </a:lnSpc>
            </a:pPr>
            <a:r>
              <a:rPr lang="en-US" sz="165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165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16389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82390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3"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24" indent="-240024">
              <a:lnSpc>
                <a:spcPct val="125000"/>
              </a:lnSpc>
              <a:spcBef>
                <a:spcPts val="450"/>
              </a:spcBef>
              <a:buClr>
                <a:schemeClr val="accent1"/>
              </a:buClr>
              <a:buFont typeface="Wingdings" panose="05000000000000000000" pitchFamily="2" charset="2"/>
              <a:buChar char="§"/>
              <a:defRPr sz="1950">
                <a:solidFill>
                  <a:schemeClr val="tx1"/>
                </a:solidFill>
              </a:defRPr>
            </a:lvl2pPr>
            <a:lvl3pPr marL="480048" indent="-240024">
              <a:lnSpc>
                <a:spcPct val="125000"/>
              </a:lnSpc>
              <a:spcBef>
                <a:spcPts val="450"/>
              </a:spcBef>
              <a:buClr>
                <a:schemeClr val="accent1"/>
              </a:buClr>
              <a:buFont typeface="Arial" panose="020B0604020202020204" pitchFamily="34" charset="0"/>
              <a:buChar char="•"/>
              <a:defRPr sz="1950">
                <a:solidFill>
                  <a:schemeClr val="tx1"/>
                </a:solidFill>
              </a:defRPr>
            </a:lvl3pPr>
            <a:lvl4pPr marL="720072" indent="-240024">
              <a:lnSpc>
                <a:spcPct val="125000"/>
              </a:lnSpc>
              <a:spcBef>
                <a:spcPts val="450"/>
              </a:spcBef>
              <a:buClr>
                <a:schemeClr val="accent1"/>
              </a:buClr>
              <a:buFont typeface="Arial" panose="020B0604020202020204" pitchFamily="34" charset="0"/>
              <a:buChar char="–"/>
              <a:defRPr sz="1950">
                <a:solidFill>
                  <a:schemeClr val="tx1"/>
                </a:solidFill>
              </a:defRPr>
            </a:lvl4pPr>
            <a:lvl5pPr marL="960096" indent="-240024">
              <a:lnSpc>
                <a:spcPct val="125000"/>
              </a:lnSpc>
              <a:spcBef>
                <a:spcPts val="450"/>
              </a:spcBef>
              <a:buClr>
                <a:schemeClr val="accent1"/>
              </a:buClr>
              <a:buFont typeface="Arial" panose="020B0604020202020204" pitchFamily="34" charset="0"/>
              <a:buChar char="»"/>
              <a:defRPr sz="1950">
                <a:solidFill>
                  <a:schemeClr val="tx1"/>
                </a:solidFill>
              </a:defRPr>
            </a:lvl5pPr>
            <a:lvl6pPr marL="1200120" indent="-240024">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350"/>
              </a:spcBef>
              <a:buClr>
                <a:schemeClr val="tx1"/>
              </a:buClr>
              <a:buNone/>
              <a:defRPr sz="1950">
                <a:solidFill>
                  <a:schemeClr val="tx1"/>
                </a:solidFill>
              </a:defRPr>
            </a:lvl1pPr>
            <a:lvl2pPr marL="240024" indent="-240024">
              <a:lnSpc>
                <a:spcPct val="125000"/>
              </a:lnSpc>
              <a:spcBef>
                <a:spcPts val="450"/>
              </a:spcBef>
              <a:buClr>
                <a:schemeClr val="accent1"/>
              </a:buClr>
              <a:buFont typeface="Wingdings" panose="05000000000000000000" pitchFamily="2" charset="2"/>
              <a:buChar char="§"/>
              <a:defRPr sz="1950">
                <a:solidFill>
                  <a:schemeClr val="tx1"/>
                </a:solidFill>
              </a:defRPr>
            </a:lvl2pPr>
            <a:lvl3pPr marL="480048" indent="-240024">
              <a:lnSpc>
                <a:spcPct val="125000"/>
              </a:lnSpc>
              <a:spcBef>
                <a:spcPts val="450"/>
              </a:spcBef>
              <a:buClr>
                <a:schemeClr val="accent1"/>
              </a:buClr>
              <a:buFont typeface="Arial" panose="020B0604020202020204" pitchFamily="34" charset="0"/>
              <a:buChar char="•"/>
              <a:defRPr sz="1950">
                <a:solidFill>
                  <a:schemeClr val="tx1"/>
                </a:solidFill>
              </a:defRPr>
            </a:lvl3pPr>
            <a:lvl4pPr marL="720072" indent="-240024">
              <a:lnSpc>
                <a:spcPct val="125000"/>
              </a:lnSpc>
              <a:spcBef>
                <a:spcPts val="450"/>
              </a:spcBef>
              <a:buClr>
                <a:schemeClr val="accent1"/>
              </a:buClr>
              <a:buFont typeface="Arial" panose="020B0604020202020204" pitchFamily="34" charset="0"/>
              <a:buChar char="–"/>
              <a:defRPr sz="1950">
                <a:solidFill>
                  <a:schemeClr val="tx1"/>
                </a:solidFill>
              </a:defRPr>
            </a:lvl4pPr>
            <a:lvl5pPr marL="960096" indent="-240024">
              <a:lnSpc>
                <a:spcPct val="125000"/>
              </a:lnSpc>
              <a:spcBef>
                <a:spcPts val="450"/>
              </a:spcBef>
              <a:buClr>
                <a:schemeClr val="accent1"/>
              </a:buClr>
              <a:buFont typeface="Arial" panose="020B0604020202020204" pitchFamily="34" charset="0"/>
              <a:buChar char="»"/>
              <a:defRPr sz="1950">
                <a:solidFill>
                  <a:schemeClr val="tx1"/>
                </a:solidFill>
              </a:defRPr>
            </a:lvl5pPr>
            <a:lvl6pPr marL="1200120" indent="-240024">
              <a:lnSpc>
                <a:spcPct val="125000"/>
              </a:lnSpc>
              <a:spcBef>
                <a:spcPts val="450"/>
              </a:spcBef>
              <a:buClr>
                <a:schemeClr val="accent1"/>
              </a:buClr>
              <a:buFont typeface="Arial Narrow" panose="020B0606020202030204" pitchFamily="34" charset="0"/>
              <a:buChar char="›"/>
              <a:defRPr sz="195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334036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450"/>
              </a:spcBef>
              <a:spcAft>
                <a:spcPts val="0"/>
              </a:spcAft>
              <a:buClrTx/>
              <a:buSzPct val="100000"/>
              <a:buFont typeface="Arial" panose="020B0604020202020204" pitchFamily="34" charset="0"/>
              <a:buNone/>
              <a:tabLst/>
              <a:defRPr sz="1200" baseline="0"/>
            </a:lvl1pPr>
            <a:lvl2pPr marL="171450" indent="-171450">
              <a:lnSpc>
                <a:spcPct val="105000"/>
              </a:lnSpc>
              <a:spcBef>
                <a:spcPts val="450"/>
              </a:spcBef>
              <a:buFont typeface="Wingdings" panose="05000000000000000000" pitchFamily="2" charset="2"/>
              <a:buChar char="§"/>
              <a:defRPr sz="1200"/>
            </a:lvl2pPr>
            <a:lvl3pPr marL="342900" indent="-171450">
              <a:lnSpc>
                <a:spcPct val="105000"/>
              </a:lnSpc>
              <a:spcBef>
                <a:spcPts val="450"/>
              </a:spcBef>
              <a:buFont typeface="Arial" panose="020B0604020202020204" pitchFamily="34" charset="0"/>
              <a:buChar char="•"/>
              <a:defRPr sz="1200"/>
            </a:lvl3pPr>
            <a:lvl4pPr marL="514350" indent="-171450">
              <a:lnSpc>
                <a:spcPct val="105000"/>
              </a:lnSpc>
              <a:spcBef>
                <a:spcPts val="450"/>
              </a:spcBef>
              <a:buFont typeface="Arial" panose="020B0604020202020204" pitchFamily="34" charset="0"/>
              <a:buChar char="–"/>
              <a:defRPr sz="1200"/>
            </a:lvl4pPr>
            <a:lvl5pPr marL="685800" indent="-171450">
              <a:lnSpc>
                <a:spcPct val="105000"/>
              </a:lnSpc>
              <a:spcBef>
                <a:spcPts val="450"/>
              </a:spcBef>
              <a:buSzPct val="110000"/>
              <a:buFont typeface="Arial" panose="020B0604020202020204" pitchFamily="34" charset="0"/>
              <a:buChar char="»"/>
              <a:defRPr sz="1200"/>
            </a:lvl5pPr>
            <a:lvl6pPr marL="857250" indent="-171450">
              <a:lnSpc>
                <a:spcPct val="105000"/>
              </a:lnSpc>
              <a:spcBef>
                <a:spcPts val="450"/>
              </a:spcBef>
              <a:buClr>
                <a:schemeClr val="accent1"/>
              </a:buClr>
              <a:buFont typeface="Calibri" panose="020F0502020204030204" pitchFamily="34" charset="0"/>
              <a:buChar char="›"/>
              <a:defRPr sz="1200"/>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9648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r>
              <a:rPr lang="en-US"/>
              <a:t>Click icon to add SmartArt graphic</a:t>
            </a:r>
          </a:p>
        </p:txBody>
      </p:sp>
      <p:sp>
        <p:nvSpPr>
          <p:cNvPr id="2" name="Slide Number Placeholder 1"/>
          <p:cNvSpPr>
            <a:spLocks noGrp="1"/>
          </p:cNvSpPr>
          <p:nvPr>
            <p:ph type="sldNum" sz="quarter" idx="11"/>
          </p:nvPr>
        </p:nvSpPr>
        <p:spPr/>
        <p:txBody>
          <a:bodyPr/>
          <a:lstStyle/>
          <a:p>
            <a:pPr algn="r"/>
            <a:fld id="{F3477EC8-074D-41C4-94AE-E9EA7CEEA348}" type="slidenum">
              <a:rPr>
                <a:solidFill>
                  <a:prstClr val="white">
                    <a:lumMod val="75000"/>
                  </a:prstClr>
                </a:solidFill>
              </a:rPr>
              <a:pPr algn="r"/>
              <a:t>‹#›</a:t>
            </a:fld>
            <a:endParaRPr>
              <a:solidFill>
                <a:prstClr val="white">
                  <a:lumMod val="75000"/>
                </a:prstClr>
              </a:solidFill>
            </a:endParaRPr>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p>
        </p:txBody>
      </p:sp>
    </p:spTree>
    <p:extLst>
      <p:ext uri="{BB962C8B-B14F-4D97-AF65-F5344CB8AC3E}">
        <p14:creationId xmlns:p14="http://schemas.microsoft.com/office/powerpoint/2010/main" val="1034689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grpSp>
        <p:nvGrpSpPr>
          <p:cNvPr id="6" name="Group 5"/>
          <p:cNvGrpSpPr/>
          <p:nvPr userDrawn="1"/>
        </p:nvGrpSpPr>
        <p:grpSpPr>
          <a:xfrm>
            <a:off x="-1703726" y="-394249"/>
            <a:ext cx="15599457"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9" name="Group 8"/>
            <p:cNvGrpSpPr/>
            <p:nvPr/>
          </p:nvGrpSpPr>
          <p:grpSpPr>
            <a:xfrm>
              <a:off x="-930710" y="-186249"/>
              <a:ext cx="11005420" cy="718056"/>
              <a:chOff x="-584499" y="-186249"/>
              <a:chExt cx="11005420" cy="718056"/>
            </a:xfrm>
            <a:grpFill/>
          </p:grpSpPr>
          <p:sp>
            <p:nvSpPr>
              <p:cNvPr id="199" name="Hexagon 19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0" name="Hexagon 19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1" name="Hexagon 20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2" name="Hexagon 20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3" name="Hexagon 20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4" name="Hexagon 20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5" name="Hexagon 20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6" name="Hexagon 20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7" name="Hexagon 20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8" name="Hexagon 20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 name="Hexagon 20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 name="Hexagon 20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 name="Hexagon 21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2" name="Hexagon 21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3" name="Hexagon 21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4" name="Hexagon 21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2" name="Group 11"/>
            <p:cNvGrpSpPr/>
            <p:nvPr/>
          </p:nvGrpSpPr>
          <p:grpSpPr>
            <a:xfrm>
              <a:off x="-1276075" y="442161"/>
              <a:ext cx="11005420" cy="718056"/>
              <a:chOff x="-584499" y="-186249"/>
              <a:chExt cx="11005420" cy="718056"/>
            </a:xfrm>
            <a:grpFill/>
          </p:grpSpPr>
          <p:sp>
            <p:nvSpPr>
              <p:cNvPr id="183" name="Hexagon 18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4" name="Hexagon 18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5" name="Hexagon 18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6" name="Hexagon 18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7" name="Hexagon 18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8" name="Hexagon 18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9" name="Hexagon 18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0" name="Hexagon 18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1" name="Hexagon 19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2" name="Hexagon 19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3" name="Hexagon 19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4" name="Hexagon 19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5" name="Hexagon 19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6" name="Hexagon 19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7" name="Hexagon 19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8" name="Hexagon 19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3" name="Group 12"/>
            <p:cNvGrpSpPr/>
            <p:nvPr/>
          </p:nvGrpSpPr>
          <p:grpSpPr>
            <a:xfrm>
              <a:off x="-930710" y="1070570"/>
              <a:ext cx="11005420" cy="718056"/>
              <a:chOff x="-584499" y="-186249"/>
              <a:chExt cx="11005420" cy="718056"/>
            </a:xfrm>
            <a:grpFill/>
          </p:grpSpPr>
          <p:sp>
            <p:nvSpPr>
              <p:cNvPr id="167" name="Hexagon 16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8" name="Hexagon 16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9" name="Hexagon 16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0" name="Hexagon 16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1" name="Hexagon 17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2" name="Hexagon 17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3" name="Hexagon 17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4" name="Hexagon 17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5" name="Hexagon 17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6" name="Hexagon 17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7" name="Hexagon 17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8" name="Hexagon 17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9" name="Hexagon 17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0" name="Hexagon 17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1" name="Hexagon 18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2" name="Hexagon 18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4" name="Group 13"/>
            <p:cNvGrpSpPr/>
            <p:nvPr/>
          </p:nvGrpSpPr>
          <p:grpSpPr>
            <a:xfrm>
              <a:off x="-1276075" y="1698980"/>
              <a:ext cx="11005420" cy="718056"/>
              <a:chOff x="-584499" y="-186249"/>
              <a:chExt cx="11005420" cy="718056"/>
            </a:xfrm>
            <a:grpFill/>
          </p:grpSpPr>
          <p:sp>
            <p:nvSpPr>
              <p:cNvPr id="151" name="Hexagon 15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2" name="Hexagon 15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3" name="Hexagon 15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4" name="Hexagon 15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5" name="Hexagon 15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6" name="Hexagon 15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7" name="Hexagon 15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8" name="Hexagon 15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9" name="Hexagon 15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0" name="Hexagon 15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1" name="Hexagon 16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2" name="Hexagon 16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3" name="Hexagon 16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4" name="Hexagon 16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5" name="Hexagon 16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6" name="Hexagon 16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5" name="Group 14"/>
            <p:cNvGrpSpPr/>
            <p:nvPr/>
          </p:nvGrpSpPr>
          <p:grpSpPr>
            <a:xfrm>
              <a:off x="-928967" y="2324633"/>
              <a:ext cx="11005420" cy="718056"/>
              <a:chOff x="-584499" y="-186249"/>
              <a:chExt cx="11005420" cy="718056"/>
            </a:xfrm>
            <a:grpFill/>
          </p:grpSpPr>
          <p:sp>
            <p:nvSpPr>
              <p:cNvPr id="135" name="Hexagon 13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6" name="Hexagon 13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7" name="Hexagon 13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8" name="Hexagon 13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9" name="Hexagon 13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0" name="Hexagon 13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1" name="Hexagon 14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2" name="Hexagon 14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3" name="Hexagon 14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4" name="Hexagon 14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5" name="Hexagon 14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6" name="Hexagon 14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7" name="Hexagon 14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8" name="Hexagon 14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9" name="Hexagon 14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0" name="Hexagon 14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6" name="Group 15"/>
            <p:cNvGrpSpPr/>
            <p:nvPr/>
          </p:nvGrpSpPr>
          <p:grpSpPr>
            <a:xfrm>
              <a:off x="-1274332" y="2953043"/>
              <a:ext cx="11005420" cy="718056"/>
              <a:chOff x="-584499" y="-186249"/>
              <a:chExt cx="11005420" cy="718056"/>
            </a:xfrm>
            <a:grpFill/>
          </p:grpSpPr>
          <p:sp>
            <p:nvSpPr>
              <p:cNvPr id="119" name="Hexagon 11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0" name="Hexagon 11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1" name="Hexagon 12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2" name="Hexagon 12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3" name="Hexagon 12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4" name="Hexagon 12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5" name="Hexagon 12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6" name="Hexagon 12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7" name="Hexagon 12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8" name="Hexagon 12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9" name="Hexagon 12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0" name="Hexagon 12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1" name="Hexagon 13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2" name="Hexagon 13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3" name="Hexagon 13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4" name="Hexagon 13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7" name="Group 16"/>
            <p:cNvGrpSpPr/>
            <p:nvPr/>
          </p:nvGrpSpPr>
          <p:grpSpPr>
            <a:xfrm>
              <a:off x="-930710" y="3587728"/>
              <a:ext cx="11005420" cy="718056"/>
              <a:chOff x="-584499" y="-186249"/>
              <a:chExt cx="11005420" cy="718056"/>
            </a:xfrm>
            <a:grpFill/>
          </p:grpSpPr>
          <p:sp>
            <p:nvSpPr>
              <p:cNvPr id="103" name="Hexagon 1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4" name="Hexagon 1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5" name="Hexagon 1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6" name="Hexagon 1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7" name="Hexagon 1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8" name="Hexagon 1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9" name="Hexagon 1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0" name="Hexagon 1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1" name="Hexagon 1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2" name="Hexagon 1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3" name="Hexagon 1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4" name="Hexagon 1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5" name="Hexagon 1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6" name="Hexagon 1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7" name="Hexagon 1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8" name="Hexagon 1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8" name="Group 17"/>
            <p:cNvGrpSpPr/>
            <p:nvPr/>
          </p:nvGrpSpPr>
          <p:grpSpPr>
            <a:xfrm>
              <a:off x="-1276075" y="4216138"/>
              <a:ext cx="11005420" cy="718056"/>
              <a:chOff x="-584499" y="-186249"/>
              <a:chExt cx="11005420" cy="718056"/>
            </a:xfrm>
            <a:grpFill/>
          </p:grpSpPr>
          <p:sp>
            <p:nvSpPr>
              <p:cNvPr id="87" name="Hexagon 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8" name="Hexagon 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9" name="Hexagon 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0" name="Hexagon 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1" name="Hexagon 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2" name="Hexagon 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3" name="Hexagon 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4" name="Hexagon 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5" name="Hexagon 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6" name="Hexagon 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7" name="Hexagon 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8" name="Hexagon 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9" name="Hexagon 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0" name="Hexagon 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1" name="Hexagon 1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2" name="Hexagon 1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9" name="Group 18"/>
            <p:cNvGrpSpPr/>
            <p:nvPr/>
          </p:nvGrpSpPr>
          <p:grpSpPr>
            <a:xfrm>
              <a:off x="-930710" y="4835514"/>
              <a:ext cx="11005420" cy="718056"/>
              <a:chOff x="-584499" y="-186249"/>
              <a:chExt cx="11005420" cy="718056"/>
            </a:xfrm>
            <a:grpFill/>
          </p:grpSpPr>
          <p:sp>
            <p:nvSpPr>
              <p:cNvPr id="71" name="Hexagon 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2" name="Hexagon 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3" name="Hexagon 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4" name="Hexagon 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5" name="Hexagon 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6" name="Hexagon 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7" name="Hexagon 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8" name="Hexagon 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9" name="Hexagon 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0" name="Hexagon 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1" name="Hexagon 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2" name="Hexagon 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3" name="Hexagon 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4" name="Hexagon 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5" name="Hexagon 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6" name="Hexagon 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0" name="Group 19"/>
            <p:cNvGrpSpPr/>
            <p:nvPr/>
          </p:nvGrpSpPr>
          <p:grpSpPr>
            <a:xfrm>
              <a:off x="-1276075" y="5463924"/>
              <a:ext cx="11005420" cy="718056"/>
              <a:chOff x="-584499" y="-186249"/>
              <a:chExt cx="11005420" cy="718056"/>
            </a:xfrm>
            <a:grpFill/>
          </p:grpSpPr>
          <p:sp>
            <p:nvSpPr>
              <p:cNvPr id="55" name="Hexagon 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6" name="Hexagon 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7" name="Hexagon 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8" name="Hexagon 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9" name="Hexagon 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0" name="Hexagon 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1" name="Hexagon 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2" name="Hexagon 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3" name="Hexagon 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4" name="Hexagon 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5" name="Hexagon 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6" name="Hexagon 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7" name="Hexagon 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8" name="Hexagon 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9" name="Hexagon 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0" name="Hexagon 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1" name="Group 20"/>
            <p:cNvGrpSpPr/>
            <p:nvPr/>
          </p:nvGrpSpPr>
          <p:grpSpPr>
            <a:xfrm>
              <a:off x="-1623140" y="6071637"/>
              <a:ext cx="11005420" cy="751306"/>
              <a:chOff x="-584499" y="-219499"/>
              <a:chExt cx="11005420" cy="751306"/>
            </a:xfrm>
            <a:grpFill/>
          </p:grpSpPr>
          <p:sp>
            <p:nvSpPr>
              <p:cNvPr id="39" name="Hexagon 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 name="Hexagon 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 name="Hexagon 4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2" name="Hexagon 4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3" name="Hexagon 4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4" name="Hexagon 4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5" name="Hexagon 4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6" name="Hexagon 4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7" name="Hexagon 4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8" name="Hexagon 4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9" name="Hexagon 4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0" name="Hexagon 4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1" name="Hexagon 5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2" name="Hexagon 5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3" name="Hexagon 5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4" name="Hexagon 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 name="Group 21"/>
            <p:cNvGrpSpPr/>
            <p:nvPr/>
          </p:nvGrpSpPr>
          <p:grpSpPr>
            <a:xfrm>
              <a:off x="-1276075" y="6708943"/>
              <a:ext cx="11005420" cy="751306"/>
              <a:chOff x="-584499" y="-219499"/>
              <a:chExt cx="11005420" cy="751306"/>
            </a:xfrm>
            <a:grpFill/>
          </p:grpSpPr>
          <p:sp>
            <p:nvSpPr>
              <p:cNvPr id="23" name="Hexagon 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 name="Hexagon 2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 name="Hexagon 2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 name="Hexagon 2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 name="Hexagon 2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 name="Hexagon 2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 name="Hexagon 2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 name="Hexagon 2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 name="Hexagon 3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 name="Hexagon 3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 name="Hexagon 3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 name="Hexagon 3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 name="Hexagon 3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 name="Hexagon 3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 name="Hexagon 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 name="Hexagon 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sp>
        <p:nvSpPr>
          <p:cNvPr id="216" name="Rectangle 215"/>
          <p:cNvSpPr/>
          <p:nvPr userDrawn="1"/>
        </p:nvSpPr>
        <p:spPr>
          <a:xfrm rot="5400000">
            <a:off x="549374" y="3364563"/>
            <a:ext cx="904332" cy="12887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18" name="Picture 2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219" name="Picture 2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3" hasCustomPrompt="1"/>
          </p:nvPr>
        </p:nvSpPr>
        <p:spPr>
          <a:xfrm>
            <a:off x="1688649" y="2931756"/>
            <a:ext cx="9897795" cy="914017"/>
          </a:xfrm>
          <a:prstGeom prst="rect">
            <a:avLst/>
          </a:prstGeom>
        </p:spPr>
        <p:txBody>
          <a:bodyPr anchor="ctr">
            <a:normAutofit/>
          </a:bodyPr>
          <a:lstStyle>
            <a:lvl1pPr marL="0" indent="0">
              <a:buNone/>
              <a:defRPr sz="4950" b="1" baseline="0">
                <a:latin typeface="Arial" charset="0"/>
                <a:ea typeface="Arial" charset="0"/>
                <a:cs typeface="Arial" charset="0"/>
              </a:defRPr>
            </a:lvl1pPr>
          </a:lstStyle>
          <a:p>
            <a:pPr marL="214313" marR="0" lvl="0" indent="-214313" algn="l" defTabSz="685800" rtl="0" eaLnBrk="1" fontAlgn="auto" latinLnBrk="0" hangingPunct="1">
              <a:lnSpc>
                <a:spcPct val="90000"/>
              </a:lnSpc>
              <a:spcBef>
                <a:spcPts val="750"/>
              </a:spcBef>
              <a:spcAft>
                <a:spcPts val="0"/>
              </a:spcAft>
              <a:buClr>
                <a:schemeClr val="accent2">
                  <a:lumMod val="75000"/>
                </a:schemeClr>
              </a:buClr>
              <a:buSzTx/>
              <a:tabLst/>
              <a:defRPr/>
            </a:pPr>
            <a:r>
              <a:rPr lang="en-US"/>
              <a:t>Main Title</a:t>
            </a:r>
          </a:p>
        </p:txBody>
      </p:sp>
      <p:sp>
        <p:nvSpPr>
          <p:cNvPr id="222" name="Content Placeholder 2"/>
          <p:cNvSpPr>
            <a:spLocks noGrp="1"/>
          </p:cNvSpPr>
          <p:nvPr>
            <p:ph sz="quarter" idx="14" hasCustomPrompt="1"/>
          </p:nvPr>
        </p:nvSpPr>
        <p:spPr>
          <a:xfrm>
            <a:off x="1688650" y="3914859"/>
            <a:ext cx="9897791" cy="626941"/>
          </a:xfrm>
          <a:prstGeom prst="rect">
            <a:avLst/>
          </a:prstGeom>
        </p:spPr>
        <p:txBody>
          <a:bodyPr anchor="ctr">
            <a:normAutofit/>
          </a:bodyPr>
          <a:lstStyle>
            <a:lvl1pPr marL="0" indent="0">
              <a:buNone/>
              <a:defRPr sz="3000" b="0" baseline="0">
                <a:latin typeface="Arial" charset="0"/>
                <a:ea typeface="Arial" charset="0"/>
                <a:cs typeface="Arial" charset="0"/>
              </a:defRPr>
            </a:lvl1pPr>
          </a:lstStyle>
          <a:p>
            <a:pPr marL="214313" marR="0" lvl="0" indent="-214313" algn="l" defTabSz="685800" rtl="0" eaLnBrk="1" fontAlgn="auto" latinLnBrk="0" hangingPunct="1">
              <a:lnSpc>
                <a:spcPct val="90000"/>
              </a:lnSpc>
              <a:spcBef>
                <a:spcPts val="750"/>
              </a:spcBef>
              <a:spcAft>
                <a:spcPts val="0"/>
              </a:spcAft>
              <a:buClr>
                <a:schemeClr val="accent2">
                  <a:lumMod val="75000"/>
                </a:schemeClr>
              </a:buClr>
              <a:buSzTx/>
              <a:tabLst/>
              <a:defRPr/>
            </a:pPr>
            <a:r>
              <a:rPr lang="en-US"/>
              <a:t>Subtitle</a:t>
            </a:r>
          </a:p>
        </p:txBody>
      </p:sp>
    </p:spTree>
    <p:extLst>
      <p:ext uri="{BB962C8B-B14F-4D97-AF65-F5344CB8AC3E}">
        <p14:creationId xmlns:p14="http://schemas.microsoft.com/office/powerpoint/2010/main" val="1731029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dule Objectives">
    <p:spTree>
      <p:nvGrpSpPr>
        <p:cNvPr id="1" name=""/>
        <p:cNvGrpSpPr/>
        <p:nvPr/>
      </p:nvGrpSpPr>
      <p:grpSpPr>
        <a:xfrm>
          <a:off x="0" y="0"/>
          <a:ext cx="0" cy="0"/>
          <a:chOff x="0" y="0"/>
          <a:chExt cx="0" cy="0"/>
        </a:xfrm>
      </p:grpSpPr>
      <p:grpSp>
        <p:nvGrpSpPr>
          <p:cNvPr id="14" name="Group 13"/>
          <p:cNvGrpSpPr/>
          <p:nvPr userDrawn="1"/>
        </p:nvGrpSpPr>
        <p:grpSpPr>
          <a:xfrm>
            <a:off x="-1703726" y="-394249"/>
            <a:ext cx="15599457"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sp>
        <p:nvSpPr>
          <p:cNvPr id="220" name="Rectangle 219"/>
          <p:cNvSpPr/>
          <p:nvPr userDrawn="1"/>
        </p:nvSpPr>
        <p:spPr>
          <a:xfrm rot="5400000">
            <a:off x="4341487" y="946426"/>
            <a:ext cx="9144000" cy="64626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7" name="Text Placeholder 226"/>
          <p:cNvSpPr>
            <a:spLocks noGrp="1"/>
          </p:cNvSpPr>
          <p:nvPr>
            <p:ph type="body" sz="quarter" idx="13" hasCustomPrompt="1"/>
          </p:nvPr>
        </p:nvSpPr>
        <p:spPr>
          <a:xfrm>
            <a:off x="6142568" y="2854358"/>
            <a:ext cx="5539317" cy="1149289"/>
          </a:xfrm>
          <a:prstGeom prst="rect">
            <a:avLst/>
          </a:prstGeom>
        </p:spPr>
        <p:txBody>
          <a:bodyPr anchor="ctr" anchorCtr="0">
            <a:spAutoFit/>
          </a:bodyPr>
          <a:lstStyle>
            <a:lvl1pPr marL="214313" indent="-214313">
              <a:buClr>
                <a:srgbClr val="C85337"/>
              </a:buClr>
              <a:buFont typeface="AppleSymbols" charset="0"/>
              <a:buChar char="⎔"/>
              <a:defRPr sz="150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pic>
        <p:nvPicPr>
          <p:cNvPr id="230" name="Picture 22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231" name="Picture 23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4" hasCustomPrompt="1"/>
          </p:nvPr>
        </p:nvSpPr>
        <p:spPr>
          <a:xfrm>
            <a:off x="508002" y="3154310"/>
            <a:ext cx="4713817" cy="549381"/>
          </a:xfrm>
          <a:prstGeom prst="rect">
            <a:avLst/>
          </a:prstGeom>
        </p:spPr>
        <p:txBody>
          <a:bodyPr anchor="ctr">
            <a:spAutoFit/>
          </a:bodyPr>
          <a:lstStyle>
            <a:lvl1pPr marL="0" indent="0">
              <a:buNone/>
              <a:defRPr sz="3300" b="1">
                <a:latin typeface="Arial" charset="0"/>
                <a:ea typeface="Arial" charset="0"/>
                <a:cs typeface="Arial" charset="0"/>
              </a:defRPr>
            </a:lvl1pPr>
            <a:lvl2pPr marL="342900" indent="0">
              <a:buNone/>
              <a:defRPr b="1">
                <a:latin typeface="Arial" charset="0"/>
                <a:ea typeface="Arial" charset="0"/>
                <a:cs typeface="Arial" charset="0"/>
              </a:defRPr>
            </a:lvl2pPr>
            <a:lvl3pPr marL="685800" indent="0">
              <a:buNone/>
              <a:defRPr b="1">
                <a:latin typeface="Arial" charset="0"/>
                <a:ea typeface="Arial" charset="0"/>
                <a:cs typeface="Arial" charset="0"/>
              </a:defRPr>
            </a:lvl3pPr>
            <a:lvl4pPr marL="1028700" indent="0">
              <a:buNone/>
              <a:defRPr b="1">
                <a:latin typeface="Arial" charset="0"/>
                <a:ea typeface="Arial" charset="0"/>
                <a:cs typeface="Arial" charset="0"/>
              </a:defRPr>
            </a:lvl4pPr>
            <a:lvl5pPr marL="1371600" indent="0">
              <a:buNone/>
              <a:defRPr b="1">
                <a:latin typeface="Arial" charset="0"/>
                <a:ea typeface="Arial" charset="0"/>
                <a:cs typeface="Arial" charset="0"/>
              </a:defRPr>
            </a:lvl5pPr>
          </a:lstStyle>
          <a:p>
            <a:pPr lvl="0"/>
            <a:r>
              <a:rPr lang="en-US"/>
              <a:t>Module Objectives</a:t>
            </a:r>
          </a:p>
        </p:txBody>
      </p:sp>
    </p:spTree>
    <p:extLst>
      <p:ext uri="{BB962C8B-B14F-4D97-AF65-F5344CB8AC3E}">
        <p14:creationId xmlns:p14="http://schemas.microsoft.com/office/powerpoint/2010/main" val="1419778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10" name="Rectangle 9"/>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hasCustomPrompt="1"/>
          </p:nvPr>
        </p:nvSpPr>
        <p:spPr>
          <a:xfrm>
            <a:off x="1653699" y="361532"/>
            <a:ext cx="10053616" cy="843025"/>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Overview of module content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767644" y="1562309"/>
            <a:ext cx="10939672" cy="4469673"/>
          </a:xfrm>
          <a:prstGeom prst="rect">
            <a:avLst/>
          </a:prstGeom>
        </p:spPr>
        <p:txBody>
          <a:bodyPr wrap="square" anchor="t" anchorCtr="0">
            <a:normAutofit/>
          </a:bodyPr>
          <a:lstStyle>
            <a:lvl1pPr marL="214313" indent="-214313">
              <a:buClr>
                <a:srgbClr val="C85337"/>
              </a:buClr>
              <a:buFont typeface="AppleSymbols" charset="0"/>
              <a:buChar char="⎔"/>
              <a:defRPr sz="150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6" name="Hexagon 15"/>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2389" y="443816"/>
            <a:ext cx="874328" cy="655746"/>
          </a:xfrm>
          <a:prstGeom prst="rect">
            <a:avLst/>
          </a:prstGeom>
        </p:spPr>
      </p:pic>
    </p:spTree>
    <p:extLst>
      <p:ext uri="{BB962C8B-B14F-4D97-AF65-F5344CB8AC3E}">
        <p14:creationId xmlns:p14="http://schemas.microsoft.com/office/powerpoint/2010/main" val="1672862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representation intro">
    <p:spTree>
      <p:nvGrpSpPr>
        <p:cNvPr id="1" name=""/>
        <p:cNvGrpSpPr/>
        <p:nvPr/>
      </p:nvGrpSpPr>
      <p:grpSpPr>
        <a:xfrm>
          <a:off x="0" y="0"/>
          <a:ext cx="0" cy="0"/>
          <a:chOff x="0" y="0"/>
          <a:chExt cx="0" cy="0"/>
        </a:xfrm>
      </p:grpSpPr>
      <p:sp>
        <p:nvSpPr>
          <p:cNvPr id="13" name="Rectangle 12"/>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Slide Number Placeholder 2"/>
          <p:cNvSpPr>
            <a:spLocks noGrp="1"/>
          </p:cNvSpPr>
          <p:nvPr>
            <p:ph type="sldNum" sz="quarter" idx="10"/>
          </p:nvPr>
        </p:nvSpPr>
        <p:spPr>
          <a:xfrm>
            <a:off x="11028220" y="6512333"/>
            <a:ext cx="858981" cy="169277"/>
          </a:xfrm>
          <a:prstGeom prst="rect">
            <a:avLst/>
          </a:prstGeom>
        </p:spPr>
        <p:txBody>
          <a:bodyPr/>
          <a:lstStyle/>
          <a:p>
            <a:fld id="{569CA132-ADD6-4B72-B5E1-B86F7979C603}" type="slidenum">
              <a:rPr lang="en-US" smtClean="0"/>
              <a:pPr/>
              <a:t>‹#›</a:t>
            </a:fld>
            <a:endParaRPr lang="en-US"/>
          </a:p>
        </p:txBody>
      </p:sp>
      <p:sp>
        <p:nvSpPr>
          <p:cNvPr id="11" name="Picture Placeholder 10"/>
          <p:cNvSpPr>
            <a:spLocks noGrp="1"/>
          </p:cNvSpPr>
          <p:nvPr>
            <p:ph type="pic" sz="quarter" idx="11" hasCustomPrompt="1"/>
          </p:nvPr>
        </p:nvSpPr>
        <p:spPr>
          <a:xfrm>
            <a:off x="6736675" y="1674912"/>
            <a:ext cx="4931231" cy="3549408"/>
          </a:xfrm>
          <a:prstGeom prst="rect">
            <a:avLst/>
          </a:prstGeom>
        </p:spPr>
        <p:txBody>
          <a:bodyPr/>
          <a:lstStyle>
            <a:lvl1pPr marL="0" indent="0">
              <a:buNone/>
              <a:defRPr sz="1500" baseline="0">
                <a:latin typeface="Arial" charset="0"/>
                <a:ea typeface="Arial" charset="0"/>
                <a:cs typeface="Arial" charset="0"/>
              </a:defRPr>
            </a:lvl1pPr>
          </a:lstStyle>
          <a:p>
            <a:r>
              <a:rPr lang="en-US"/>
              <a:t>Image of video screen capture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Text Placeholder 226"/>
          <p:cNvSpPr>
            <a:spLocks noGrp="1"/>
          </p:cNvSpPr>
          <p:nvPr>
            <p:ph type="body" sz="quarter" idx="13" hasCustomPrompt="1"/>
          </p:nvPr>
        </p:nvSpPr>
        <p:spPr>
          <a:xfrm>
            <a:off x="767643" y="1674912"/>
            <a:ext cx="5511728" cy="4281632"/>
          </a:xfrm>
          <a:prstGeom prst="rect">
            <a:avLst/>
          </a:prstGeom>
        </p:spPr>
        <p:txBody>
          <a:bodyPr wrap="square" anchor="t" anchorCtr="0">
            <a:normAutofit/>
          </a:bodyPr>
          <a:lstStyle>
            <a:lvl1pPr marL="214313" indent="-214313">
              <a:buClr>
                <a:srgbClr val="C85337"/>
              </a:buClr>
              <a:buFont typeface="AppleSymbols" charset="0"/>
              <a:buChar char="⎔"/>
              <a:defRPr sz="1500" baseline="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Type description of the video</a:t>
            </a:r>
          </a:p>
          <a:p>
            <a:pPr lvl="0"/>
            <a:r>
              <a:rPr lang="en-US"/>
              <a:t>Type acknowledgement of copyright holder</a:t>
            </a:r>
          </a:p>
          <a:p>
            <a:pPr lvl="1"/>
            <a:r>
              <a:rPr lang="en-US"/>
              <a:t>Second level</a:t>
            </a:r>
          </a:p>
          <a:p>
            <a:pPr lvl="2"/>
            <a:r>
              <a:rPr lang="en-US"/>
              <a:t>Third level</a:t>
            </a:r>
          </a:p>
          <a:p>
            <a:pPr lvl="3"/>
            <a:r>
              <a:rPr lang="en-US"/>
              <a:t>Fourth level</a:t>
            </a:r>
          </a:p>
          <a:p>
            <a:pPr lvl="4"/>
            <a:r>
              <a:rPr lang="en-US"/>
              <a:t>Fifth level</a:t>
            </a:r>
          </a:p>
        </p:txBody>
      </p:sp>
      <p:sp>
        <p:nvSpPr>
          <p:cNvPr id="19" name="Title 1"/>
          <p:cNvSpPr>
            <a:spLocks noGrp="1"/>
          </p:cNvSpPr>
          <p:nvPr>
            <p:ph type="title" hasCustomPrompt="1"/>
          </p:nvPr>
        </p:nvSpPr>
        <p:spPr>
          <a:xfrm>
            <a:off x="1625357" y="324361"/>
            <a:ext cx="10053616" cy="917367"/>
          </a:xfrm>
          <a:prstGeom prst="rect">
            <a:avLst/>
          </a:prstGeom>
        </p:spPr>
        <p:txBody>
          <a:bodyPr anchor="ctr" anchorCtr="0">
            <a:noAutofit/>
          </a:bodyPr>
          <a:lstStyle>
            <a:lvl1pPr>
              <a:defRPr sz="2400" b="1" i="0" spc="0" baseline="0">
                <a:latin typeface="Arial" charset="0"/>
                <a:ea typeface="Arial" charset="0"/>
                <a:cs typeface="Arial" charset="0"/>
              </a:defRPr>
            </a:lvl1pPr>
          </a:lstStyle>
          <a:p>
            <a:r>
              <a:rPr lang="en-US"/>
              <a:t>Representation of module concepts</a:t>
            </a:r>
          </a:p>
        </p:txBody>
      </p:sp>
      <p:sp>
        <p:nvSpPr>
          <p:cNvPr id="21" name="Hexagon 20"/>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Text Placeholder 3"/>
          <p:cNvSpPr>
            <a:spLocks noGrp="1"/>
          </p:cNvSpPr>
          <p:nvPr userDrawn="1">
            <p:ph type="body" sz="quarter" idx="14" hasCustomPrompt="1"/>
          </p:nvPr>
        </p:nvSpPr>
        <p:spPr>
          <a:xfrm>
            <a:off x="6737351" y="5437188"/>
            <a:ext cx="4942416" cy="519112"/>
          </a:xfrm>
          <a:prstGeom prst="rect">
            <a:avLst/>
          </a:prstGeom>
        </p:spPr>
        <p:txBody>
          <a:bodyPr anchor="ctr">
            <a:normAutofit/>
          </a:bodyPr>
          <a:lstStyle>
            <a:lvl1pPr marL="128588" indent="-128588">
              <a:lnSpc>
                <a:spcPct val="100000"/>
              </a:lnSpc>
              <a:spcBef>
                <a:spcPts val="0"/>
              </a:spcBef>
              <a:buFont typeface="Arial" charset="0"/>
              <a:buChar char="•"/>
              <a:defRPr sz="788" baseline="0">
                <a:latin typeface="Arial" charset="0"/>
                <a:ea typeface="Arial" charset="0"/>
                <a:cs typeface="Arial" charset="0"/>
              </a:defRPr>
            </a:lvl1pPr>
            <a:lvl2pPr>
              <a:defRPr sz="900">
                <a:latin typeface="Arial" charset="0"/>
                <a:ea typeface="Arial" charset="0"/>
                <a:cs typeface="Arial" charset="0"/>
              </a:defRPr>
            </a:lvl2pPr>
            <a:lvl3pPr>
              <a:defRPr sz="900">
                <a:latin typeface="Arial" charset="0"/>
                <a:ea typeface="Arial" charset="0"/>
                <a:cs typeface="Arial" charset="0"/>
              </a:defRPr>
            </a:lvl3pPr>
            <a:lvl4pPr>
              <a:defRPr sz="900">
                <a:latin typeface="Arial" charset="0"/>
                <a:ea typeface="Arial" charset="0"/>
                <a:cs typeface="Arial" charset="0"/>
              </a:defRPr>
            </a:lvl4pPr>
            <a:lvl5pPr>
              <a:defRPr sz="900">
                <a:latin typeface="Arial" charset="0"/>
                <a:ea typeface="Arial" charset="0"/>
                <a:cs typeface="Arial" charset="0"/>
              </a:defRPr>
            </a:lvl5pPr>
          </a:lstStyle>
          <a:p>
            <a:pPr lvl="0"/>
            <a:r>
              <a:rPr lang="en-US"/>
              <a:t>Video copyright holder’s preferred citation</a:t>
            </a:r>
          </a:p>
          <a:p>
            <a:pPr lvl="0"/>
            <a:r>
              <a:rPr lang="en-US"/>
              <a:t>Hyperlink to copyright holder’s website if applicable</a:t>
            </a: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53260" y="568439"/>
            <a:ext cx="906107" cy="429209"/>
          </a:xfrm>
          <a:prstGeom prst="rect">
            <a:avLst/>
          </a:prstGeom>
        </p:spPr>
      </p:pic>
    </p:spTree>
    <p:extLst>
      <p:ext uri="{BB962C8B-B14F-4D97-AF65-F5344CB8AC3E}">
        <p14:creationId xmlns:p14="http://schemas.microsoft.com/office/powerpoint/2010/main" val="3031216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focus">
    <p:spTree>
      <p:nvGrpSpPr>
        <p:cNvPr id="1" name=""/>
        <p:cNvGrpSpPr/>
        <p:nvPr/>
      </p:nvGrpSpPr>
      <p:grpSpPr>
        <a:xfrm>
          <a:off x="0" y="0"/>
          <a:ext cx="0" cy="0"/>
          <a:chOff x="0" y="0"/>
          <a:chExt cx="0" cy="0"/>
        </a:xfrm>
      </p:grpSpPr>
      <p:sp>
        <p:nvSpPr>
          <p:cNvPr id="15" name="Media Placeholder 14"/>
          <p:cNvSpPr>
            <a:spLocks noGrp="1"/>
          </p:cNvSpPr>
          <p:nvPr>
            <p:ph type="media" sz="quarter" idx="13" hasCustomPrompt="1"/>
          </p:nvPr>
        </p:nvSpPr>
        <p:spPr>
          <a:xfrm>
            <a:off x="739304" y="1515947"/>
            <a:ext cx="10939669" cy="3828395"/>
          </a:xfrm>
          <a:prstGeom prst="rect">
            <a:avLst/>
          </a:prstGeom>
        </p:spPr>
        <p:txBody>
          <a:bodyPr/>
          <a:lstStyle>
            <a:lvl1pPr marL="0" indent="0">
              <a:buNone/>
              <a:defRPr sz="1500">
                <a:latin typeface="Arial" charset="0"/>
                <a:ea typeface="Arial" charset="0"/>
                <a:cs typeface="Arial" charset="0"/>
              </a:defRPr>
            </a:lvl1pPr>
          </a:lstStyle>
          <a:p>
            <a:r>
              <a:rPr lang="en-US"/>
              <a:t>Insert video here</a:t>
            </a:r>
          </a:p>
        </p:txBody>
      </p:sp>
      <p:sp>
        <p:nvSpPr>
          <p:cNvPr id="9" name="Rectangle 8"/>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itle 1"/>
          <p:cNvSpPr>
            <a:spLocks noGrp="1"/>
          </p:cNvSpPr>
          <p:nvPr>
            <p:ph type="title" hasCustomPrompt="1"/>
          </p:nvPr>
        </p:nvSpPr>
        <p:spPr>
          <a:xfrm>
            <a:off x="1625357" y="324361"/>
            <a:ext cx="10053616" cy="917367"/>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Description of video focus</a:t>
            </a:r>
          </a:p>
        </p:txBody>
      </p:sp>
      <p:sp>
        <p:nvSpPr>
          <p:cNvPr id="17" name="Text Placeholder 2"/>
          <p:cNvSpPr>
            <a:spLocks noGrp="1"/>
          </p:cNvSpPr>
          <p:nvPr>
            <p:ph idx="12" hasCustomPrompt="1"/>
          </p:nvPr>
        </p:nvSpPr>
        <p:spPr>
          <a:xfrm>
            <a:off x="6747744" y="5527371"/>
            <a:ext cx="4902891" cy="458248"/>
          </a:xfrm>
          <a:prstGeom prst="rect">
            <a:avLst/>
          </a:prstGeom>
        </p:spPr>
        <p:txBody>
          <a:bodyPr vert="horz" lIns="91440" tIns="45720" rIns="91440" bIns="45720" rtlCol="0">
            <a:normAutofit/>
          </a:bodyPr>
          <a:lstStyle>
            <a:lvl1pPr marL="128588" indent="-128588">
              <a:lnSpc>
                <a:spcPct val="100000"/>
              </a:lnSpc>
              <a:spcBef>
                <a:spcPts val="0"/>
              </a:spcBef>
              <a:buFont typeface="Arial" charset="0"/>
              <a:buChar char="•"/>
              <a:defRPr sz="788"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sp>
        <p:nvSpPr>
          <p:cNvPr id="16" name="Hexagon 15"/>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53260" y="568439"/>
            <a:ext cx="906107" cy="429209"/>
          </a:xfrm>
          <a:prstGeom prst="rect">
            <a:avLst/>
          </a:prstGeom>
        </p:spPr>
      </p:pic>
    </p:spTree>
    <p:extLst>
      <p:ext uri="{BB962C8B-B14F-4D97-AF65-F5344CB8AC3E}">
        <p14:creationId xmlns:p14="http://schemas.microsoft.com/office/powerpoint/2010/main" val="2275495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telestration">
    <p:spTree>
      <p:nvGrpSpPr>
        <p:cNvPr id="1" name=""/>
        <p:cNvGrpSpPr/>
        <p:nvPr/>
      </p:nvGrpSpPr>
      <p:grpSpPr>
        <a:xfrm>
          <a:off x="0" y="0"/>
          <a:ext cx="0" cy="0"/>
          <a:chOff x="0" y="0"/>
          <a:chExt cx="0" cy="0"/>
        </a:xfrm>
      </p:grpSpPr>
      <p:sp>
        <p:nvSpPr>
          <p:cNvPr id="13" name="Rectangle 12"/>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Text Placeholder 2"/>
          <p:cNvSpPr>
            <a:spLocks noGrp="1"/>
          </p:cNvSpPr>
          <p:nvPr>
            <p:ph idx="13" hasCustomPrompt="1"/>
          </p:nvPr>
        </p:nvSpPr>
        <p:spPr>
          <a:xfrm>
            <a:off x="6736675" y="1674915"/>
            <a:ext cx="4931229" cy="3547633"/>
          </a:xfrm>
          <a:prstGeom prst="rect">
            <a:avLst/>
          </a:prstGeom>
        </p:spPr>
        <p:txBody>
          <a:bodyPr vert="horz" lIns="91440" tIns="45720" rIns="91440" bIns="45720" rtlCol="0">
            <a:normAutofit/>
          </a:bodyPr>
          <a:lstStyle>
            <a:lvl1pPr marL="0" indent="0">
              <a:spcBef>
                <a:spcPts val="900"/>
              </a:spcBef>
              <a:buNone/>
              <a:defRPr sz="1350" baseline="0">
                <a:latin typeface="Arial" charset="0"/>
                <a:ea typeface="Arial" charset="0"/>
                <a:cs typeface="Arial" charset="0"/>
              </a:defRPr>
            </a:lvl1pPr>
          </a:lstStyle>
          <a:p>
            <a:pPr lvl="0"/>
            <a:r>
              <a:rPr lang="en-US"/>
              <a:t>Clip from video to repeat or image to discuss</a:t>
            </a:r>
          </a:p>
          <a:p>
            <a:pPr lvl="0"/>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7" name="Title 1"/>
          <p:cNvSpPr>
            <a:spLocks noGrp="1"/>
          </p:cNvSpPr>
          <p:nvPr>
            <p:ph type="title" hasCustomPrompt="1"/>
          </p:nvPr>
        </p:nvSpPr>
        <p:spPr>
          <a:xfrm>
            <a:off x="1625357" y="324361"/>
            <a:ext cx="10053616" cy="917367"/>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Write </a:t>
            </a:r>
            <a:r>
              <a:rPr lang="en-US" err="1"/>
              <a:t>telestration</a:t>
            </a:r>
            <a:r>
              <a:rPr lang="en-US"/>
              <a:t> focus here</a:t>
            </a:r>
          </a:p>
        </p:txBody>
      </p:sp>
      <p:sp>
        <p:nvSpPr>
          <p:cNvPr id="21" name="Text Placeholder 2"/>
          <p:cNvSpPr>
            <a:spLocks noGrp="1"/>
          </p:cNvSpPr>
          <p:nvPr>
            <p:ph idx="12" hasCustomPrompt="1"/>
          </p:nvPr>
        </p:nvSpPr>
        <p:spPr>
          <a:xfrm>
            <a:off x="6776084" y="5498296"/>
            <a:ext cx="4902891" cy="458248"/>
          </a:xfrm>
          <a:prstGeom prst="rect">
            <a:avLst/>
          </a:prstGeom>
        </p:spPr>
        <p:txBody>
          <a:bodyPr vert="horz" lIns="91440" tIns="45720" rIns="91440" bIns="45720" rtlCol="0">
            <a:normAutofit/>
          </a:bodyPr>
          <a:lstStyle>
            <a:lvl1pPr marL="128588" indent="-128588">
              <a:lnSpc>
                <a:spcPct val="100000"/>
              </a:lnSpc>
              <a:spcBef>
                <a:spcPts val="0"/>
              </a:spcBef>
              <a:buFont typeface="Arial" charset="0"/>
              <a:buChar char="•"/>
              <a:defRPr sz="788"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sp>
        <p:nvSpPr>
          <p:cNvPr id="22" name="Text Placeholder 226"/>
          <p:cNvSpPr>
            <a:spLocks noGrp="1"/>
          </p:cNvSpPr>
          <p:nvPr>
            <p:ph type="body" sz="quarter" idx="14" hasCustomPrompt="1"/>
          </p:nvPr>
        </p:nvSpPr>
        <p:spPr>
          <a:xfrm>
            <a:off x="767643" y="1674912"/>
            <a:ext cx="5511728" cy="4281632"/>
          </a:xfrm>
          <a:prstGeom prst="rect">
            <a:avLst/>
          </a:prstGeom>
        </p:spPr>
        <p:txBody>
          <a:bodyPr wrap="square" anchor="t" anchorCtr="0">
            <a:normAutofit/>
          </a:bodyPr>
          <a:lstStyle>
            <a:lvl1pPr marL="214313" indent="-214313">
              <a:buClr>
                <a:srgbClr val="C85337"/>
              </a:buClr>
              <a:buFont typeface="AppleSymbols" charset="0"/>
              <a:buChar char="⎔"/>
              <a:defRPr sz="1500" baseline="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Key points of </a:t>
            </a:r>
            <a:r>
              <a:rPr lang="en-US" err="1"/>
              <a:t>telestration</a:t>
            </a:r>
            <a:endParaRPr lang="en-US"/>
          </a:p>
        </p:txBody>
      </p:sp>
      <p:sp>
        <p:nvSpPr>
          <p:cNvPr id="19" name="Hexagon 18"/>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53260" y="568439"/>
            <a:ext cx="906107" cy="429209"/>
          </a:xfrm>
          <a:prstGeom prst="rect">
            <a:avLst/>
          </a:prstGeom>
        </p:spPr>
      </p:pic>
    </p:spTree>
    <p:extLst>
      <p:ext uri="{BB962C8B-B14F-4D97-AF65-F5344CB8AC3E}">
        <p14:creationId xmlns:p14="http://schemas.microsoft.com/office/powerpoint/2010/main" val="748417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BI Context">
    <p:spTree>
      <p:nvGrpSpPr>
        <p:cNvPr id="1" name=""/>
        <p:cNvGrpSpPr/>
        <p:nvPr/>
      </p:nvGrpSpPr>
      <p:grpSpPr>
        <a:xfrm>
          <a:off x="0" y="0"/>
          <a:ext cx="0" cy="0"/>
          <a:chOff x="0" y="0"/>
          <a:chExt cx="0" cy="0"/>
        </a:xfrm>
      </p:grpSpPr>
      <p:sp>
        <p:nvSpPr>
          <p:cNvPr id="10" name="Rectangle 9"/>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9614" y="628032"/>
            <a:ext cx="4109559" cy="5433514"/>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Text Placeholder 226"/>
          <p:cNvSpPr>
            <a:spLocks noGrp="1"/>
          </p:cNvSpPr>
          <p:nvPr>
            <p:ph type="body" sz="quarter" idx="14" hasCustomPrompt="1"/>
          </p:nvPr>
        </p:nvSpPr>
        <p:spPr>
          <a:xfrm>
            <a:off x="767644" y="1956392"/>
            <a:ext cx="6457245" cy="3958564"/>
          </a:xfrm>
          <a:prstGeom prst="rect">
            <a:avLst/>
          </a:prstGeom>
        </p:spPr>
        <p:txBody>
          <a:bodyPr wrap="square" anchor="t" anchorCtr="0">
            <a:normAutofit/>
          </a:bodyPr>
          <a:lstStyle>
            <a:lvl1pPr marL="214313" indent="-214313">
              <a:buClr>
                <a:srgbClr val="C85337"/>
              </a:buClr>
              <a:buFont typeface="AppleSymbols" charset="0"/>
              <a:buChar char="⎔"/>
              <a:defRPr sz="1500" baseline="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type point of context</a:t>
            </a:r>
          </a:p>
        </p:txBody>
      </p:sp>
      <p:sp>
        <p:nvSpPr>
          <p:cNvPr id="12" name="Title 1"/>
          <p:cNvSpPr>
            <a:spLocks noGrp="1"/>
          </p:cNvSpPr>
          <p:nvPr>
            <p:ph type="title" hasCustomPrompt="1"/>
          </p:nvPr>
        </p:nvSpPr>
        <p:spPr>
          <a:xfrm>
            <a:off x="767647" y="338446"/>
            <a:ext cx="6457245" cy="1262253"/>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Module in the context of the DBI framework</a:t>
            </a:r>
          </a:p>
        </p:txBody>
      </p:sp>
    </p:spTree>
    <p:extLst>
      <p:ext uri="{BB962C8B-B14F-4D97-AF65-F5344CB8AC3E}">
        <p14:creationId xmlns:p14="http://schemas.microsoft.com/office/powerpoint/2010/main" val="3268687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ationale">
    <p:spTree>
      <p:nvGrpSpPr>
        <p:cNvPr id="1" name=""/>
        <p:cNvGrpSpPr/>
        <p:nvPr/>
      </p:nvGrpSpPr>
      <p:grpSpPr>
        <a:xfrm>
          <a:off x="0" y="0"/>
          <a:ext cx="0" cy="0"/>
          <a:chOff x="0" y="0"/>
          <a:chExt cx="0" cy="0"/>
        </a:xfrm>
      </p:grpSpPr>
      <p:sp>
        <p:nvSpPr>
          <p:cNvPr id="8" name="Rectangle 7"/>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739301" y="1515946"/>
            <a:ext cx="10939672" cy="4469673"/>
          </a:xfrm>
          <a:prstGeom prst="rect">
            <a:avLst/>
          </a:prstGeom>
        </p:spPr>
        <p:txBody>
          <a:bodyPr wrap="square" anchor="t" anchorCtr="0">
            <a:normAutofit/>
          </a:bodyPr>
          <a:lstStyle>
            <a:lvl1pPr marL="214313" indent="-214313">
              <a:buClr>
                <a:srgbClr val="C85337"/>
              </a:buClr>
              <a:buFont typeface="AppleSymbols" charset="0"/>
              <a:buChar char="⎔"/>
              <a:defRPr sz="1350" baseline="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type rationale point</a:t>
            </a:r>
          </a:p>
          <a:p>
            <a:pPr lvl="0"/>
            <a:r>
              <a:rPr lang="en-US"/>
              <a:t>If possible, use Ask the Expert video (or get one filmed)</a:t>
            </a:r>
          </a:p>
        </p:txBody>
      </p:sp>
      <p:sp>
        <p:nvSpPr>
          <p:cNvPr id="17" name="Title 1"/>
          <p:cNvSpPr>
            <a:spLocks noGrp="1"/>
          </p:cNvSpPr>
          <p:nvPr>
            <p:ph type="title" hasCustomPrompt="1"/>
          </p:nvPr>
        </p:nvSpPr>
        <p:spPr>
          <a:xfrm>
            <a:off x="1625357" y="324361"/>
            <a:ext cx="10053616" cy="917367"/>
          </a:xfrm>
          <a:prstGeom prst="rect">
            <a:avLst/>
          </a:prstGeom>
        </p:spPr>
        <p:txBody>
          <a:bodyPr anchor="ctr" anchorCtr="0">
            <a:normAutofit/>
          </a:bodyPr>
          <a:lstStyle>
            <a:lvl1pPr>
              <a:defRPr sz="2400" b="1" i="0" spc="0" baseline="0">
                <a:solidFill>
                  <a:schemeClr val="tx1"/>
                </a:solidFill>
                <a:latin typeface="Arial" charset="0"/>
                <a:ea typeface="Arial" charset="0"/>
                <a:cs typeface="Arial" charset="0"/>
              </a:defRPr>
            </a:lvl1pPr>
          </a:lstStyle>
          <a:p>
            <a:r>
              <a:rPr lang="en-US"/>
              <a:t>Write rationale title here</a:t>
            </a:r>
          </a:p>
        </p:txBody>
      </p:sp>
      <p:sp>
        <p:nvSpPr>
          <p:cNvPr id="19" name="Hexagon 18"/>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837" y="453634"/>
            <a:ext cx="555432" cy="667327"/>
          </a:xfrm>
          <a:prstGeom prst="rect">
            <a:avLst/>
          </a:prstGeom>
        </p:spPr>
      </p:pic>
    </p:spTree>
    <p:extLst>
      <p:ext uri="{BB962C8B-B14F-4D97-AF65-F5344CB8AC3E}">
        <p14:creationId xmlns:p14="http://schemas.microsoft.com/office/powerpoint/2010/main" val="3901480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lvl1pPr>
              <a:defRPr>
                <a:solidFill>
                  <a:schemeClr val="tx1"/>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9874931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dule activity list">
    <p:spTree>
      <p:nvGrpSpPr>
        <p:cNvPr id="1" name=""/>
        <p:cNvGrpSpPr/>
        <p:nvPr/>
      </p:nvGrpSpPr>
      <p:grpSpPr>
        <a:xfrm>
          <a:off x="0" y="0"/>
          <a:ext cx="0" cy="0"/>
          <a:chOff x="0" y="0"/>
          <a:chExt cx="0" cy="0"/>
        </a:xfrm>
      </p:grpSpPr>
      <p:sp>
        <p:nvSpPr>
          <p:cNvPr id="28" name="Rectangle 27"/>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0" name="Title 1"/>
          <p:cNvSpPr>
            <a:spLocks noGrp="1"/>
          </p:cNvSpPr>
          <p:nvPr>
            <p:ph type="title" hasCustomPrompt="1"/>
          </p:nvPr>
        </p:nvSpPr>
        <p:spPr>
          <a:xfrm>
            <a:off x="769839" y="239133"/>
            <a:ext cx="10053616" cy="917367"/>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Module Activities</a:t>
            </a:r>
          </a:p>
        </p:txBody>
      </p:sp>
      <p:grpSp>
        <p:nvGrpSpPr>
          <p:cNvPr id="13" name="Group 12"/>
          <p:cNvGrpSpPr/>
          <p:nvPr userDrawn="1"/>
        </p:nvGrpSpPr>
        <p:grpSpPr>
          <a:xfrm>
            <a:off x="1074095" y="2330223"/>
            <a:ext cx="9985309" cy="1648216"/>
            <a:chOff x="805571" y="2308915"/>
            <a:chExt cx="7488982" cy="1648216"/>
          </a:xfrm>
        </p:grpSpPr>
        <p:grpSp>
          <p:nvGrpSpPr>
            <p:cNvPr id="3" name="Group 2"/>
            <p:cNvGrpSpPr/>
            <p:nvPr userDrawn="1"/>
          </p:nvGrpSpPr>
          <p:grpSpPr>
            <a:xfrm>
              <a:off x="805571" y="2308915"/>
              <a:ext cx="3830453" cy="699267"/>
              <a:chOff x="819426" y="2577502"/>
              <a:chExt cx="3830453" cy="699267"/>
            </a:xfrm>
          </p:grpSpPr>
          <p:sp>
            <p:nvSpPr>
              <p:cNvPr id="74" name="TextBox 73"/>
              <p:cNvSpPr txBox="1"/>
              <p:nvPr userDrawn="1"/>
            </p:nvSpPr>
            <p:spPr>
              <a:xfrm>
                <a:off x="1864613" y="2767640"/>
                <a:ext cx="2785266" cy="253916"/>
              </a:xfrm>
              <a:prstGeom prst="rect">
                <a:avLst/>
              </a:prstGeom>
              <a:noFill/>
            </p:spPr>
            <p:txBody>
              <a:bodyPr wrap="square" rtlCol="0">
                <a:spAutoFit/>
              </a:bodyPr>
              <a:lstStyle/>
              <a:p>
                <a:pPr algn="l"/>
                <a:r>
                  <a:rPr lang="en-US" sz="1050">
                    <a:latin typeface="Arial" charset="0"/>
                    <a:ea typeface="Arial" charset="0"/>
                    <a:cs typeface="Arial" charset="0"/>
                  </a:rPr>
                  <a:t>Workbook activities throughout</a:t>
                </a:r>
              </a:p>
            </p:txBody>
          </p:sp>
          <p:sp>
            <p:nvSpPr>
              <p:cNvPr id="76" name="Rectangle 75"/>
              <p:cNvSpPr/>
              <p:nvPr userDrawn="1"/>
            </p:nvSpPr>
            <p:spPr>
              <a:xfrm rot="5400000" flipV="1">
                <a:off x="1355152" y="29042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9426" y="2577502"/>
                <a:ext cx="403855" cy="699267"/>
              </a:xfrm>
              <a:prstGeom prst="rect">
                <a:avLst/>
              </a:prstGeom>
            </p:spPr>
          </p:pic>
        </p:grpSp>
        <p:grpSp>
          <p:nvGrpSpPr>
            <p:cNvPr id="7" name="Group 6"/>
            <p:cNvGrpSpPr/>
            <p:nvPr userDrawn="1"/>
          </p:nvGrpSpPr>
          <p:grpSpPr>
            <a:xfrm>
              <a:off x="5570050" y="2396939"/>
              <a:ext cx="2724503" cy="1560192"/>
              <a:chOff x="5583905" y="2608583"/>
              <a:chExt cx="2724503" cy="1560192"/>
            </a:xfrm>
          </p:grpSpPr>
          <p:sp>
            <p:nvSpPr>
              <p:cNvPr id="126" name="TextBox 125"/>
              <p:cNvSpPr txBox="1"/>
              <p:nvPr userDrawn="1"/>
            </p:nvSpPr>
            <p:spPr>
              <a:xfrm>
                <a:off x="6729927" y="2608583"/>
                <a:ext cx="1578481" cy="253916"/>
              </a:xfrm>
              <a:prstGeom prst="rect">
                <a:avLst/>
              </a:prstGeom>
              <a:noFill/>
            </p:spPr>
            <p:txBody>
              <a:bodyPr wrap="square" rtlCol="0">
                <a:spAutoFit/>
              </a:bodyPr>
              <a:lstStyle/>
              <a:p>
                <a:pPr algn="l"/>
                <a:r>
                  <a:rPr lang="en-US" sz="1050">
                    <a:latin typeface="Arial" charset="0"/>
                    <a:ea typeface="Arial" charset="0"/>
                    <a:cs typeface="Arial" charset="0"/>
                  </a:rPr>
                  <a:t>Discussion board</a:t>
                </a:r>
                <a:r>
                  <a:rPr lang="en-US" sz="1050" baseline="0">
                    <a:latin typeface="Arial" charset="0"/>
                    <a:ea typeface="Arial" charset="0"/>
                    <a:cs typeface="Arial" charset="0"/>
                  </a:rPr>
                  <a:t> posts</a:t>
                </a:r>
                <a:endParaRPr lang="en-US" sz="1050">
                  <a:latin typeface="Arial" charset="0"/>
                  <a:ea typeface="Arial" charset="0"/>
                  <a:cs typeface="Arial" charset="0"/>
                </a:endParaRPr>
              </a:p>
            </p:txBody>
          </p:sp>
          <p:sp>
            <p:nvSpPr>
              <p:cNvPr id="128" name="Rectangle 127"/>
              <p:cNvSpPr/>
              <p:nvPr userDrawn="1"/>
            </p:nvSpPr>
            <p:spPr>
              <a:xfrm rot="5400000" flipV="1">
                <a:off x="6218653" y="2847334"/>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583905" y="3555264"/>
                <a:ext cx="520906" cy="613511"/>
              </a:xfrm>
              <a:prstGeom prst="rect">
                <a:avLst/>
              </a:prstGeom>
            </p:spPr>
          </p:pic>
        </p:grpSp>
      </p:grpSp>
      <p:grpSp>
        <p:nvGrpSpPr>
          <p:cNvPr id="12" name="Group 11"/>
          <p:cNvGrpSpPr/>
          <p:nvPr userDrawn="1"/>
        </p:nvGrpSpPr>
        <p:grpSpPr>
          <a:xfrm>
            <a:off x="2062655" y="2436676"/>
            <a:ext cx="6578861" cy="1465567"/>
            <a:chOff x="1561621" y="2700553"/>
            <a:chExt cx="4934146" cy="1465567"/>
          </a:xfrm>
        </p:grpSpPr>
        <p:sp>
          <p:nvSpPr>
            <p:cNvPr id="132" name="Rectangle 131"/>
            <p:cNvSpPr/>
            <p:nvPr userDrawn="1"/>
          </p:nvSpPr>
          <p:spPr>
            <a:xfrm rot="5400000" flipV="1">
              <a:off x="6229724" y="39000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nvGrpSpPr>
            <p:cNvPr id="4" name="Group 3"/>
            <p:cNvGrpSpPr/>
            <p:nvPr userDrawn="1"/>
          </p:nvGrpSpPr>
          <p:grpSpPr>
            <a:xfrm>
              <a:off x="1561621" y="2700553"/>
              <a:ext cx="4599746" cy="1465567"/>
              <a:chOff x="1575476" y="2980504"/>
              <a:chExt cx="4599746" cy="1465567"/>
            </a:xfrm>
          </p:grpSpPr>
          <p:sp>
            <p:nvSpPr>
              <p:cNvPr id="78" name="TextBox 77"/>
              <p:cNvSpPr txBox="1"/>
              <p:nvPr userDrawn="1"/>
            </p:nvSpPr>
            <p:spPr>
              <a:xfrm>
                <a:off x="1866426" y="3846182"/>
                <a:ext cx="2873048" cy="415498"/>
              </a:xfrm>
              <a:prstGeom prst="rect">
                <a:avLst/>
              </a:prstGeom>
              <a:noFill/>
            </p:spPr>
            <p:txBody>
              <a:bodyPr wrap="square" rtlCol="0">
                <a:spAutoFit/>
              </a:bodyPr>
              <a:lstStyle/>
              <a:p>
                <a:pPr algn="l"/>
                <a:r>
                  <a:rPr lang="en-US" sz="1050">
                    <a:latin typeface="Arial" charset="0"/>
                    <a:ea typeface="Arial" charset="0"/>
                    <a:cs typeface="Arial" charset="0"/>
                  </a:rPr>
                  <a:t>Martin (2016).</a:t>
                </a:r>
                <a:r>
                  <a:rPr lang="en-US" sz="1050" baseline="0">
                    <a:latin typeface="Arial" charset="0"/>
                    <a:ea typeface="Arial" charset="0"/>
                    <a:cs typeface="Arial" charset="0"/>
                  </a:rPr>
                  <a:t> </a:t>
                </a:r>
                <a:r>
                  <a:rPr lang="en-US" sz="1050" i="1" baseline="0">
                    <a:latin typeface="Arial" charset="0"/>
                    <a:ea typeface="Arial" charset="0"/>
                    <a:cs typeface="Arial" charset="0"/>
                  </a:rPr>
                  <a:t>Using load reduction instruction (LRI) to boost motivation and engagement</a:t>
                </a:r>
              </a:p>
            </p:txBody>
          </p:sp>
          <p:sp>
            <p:nvSpPr>
              <p:cNvPr id="80" name="Rectangle 79"/>
              <p:cNvSpPr/>
              <p:nvPr userDrawn="1"/>
            </p:nvSpPr>
            <p:spPr>
              <a:xfrm rot="5400000" flipV="1">
                <a:off x="1355152" y="4180028"/>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pic>
            <p:nvPicPr>
              <p:cNvPr id="24" name="Picture 2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542754" y="2980504"/>
                <a:ext cx="632468" cy="443131"/>
              </a:xfrm>
              <a:prstGeom prst="rect">
                <a:avLst/>
              </a:prstGeom>
            </p:spPr>
          </p:pic>
        </p:grpSp>
      </p:grpSp>
      <p:grpSp>
        <p:nvGrpSpPr>
          <p:cNvPr id="10" name="Group 9"/>
          <p:cNvGrpSpPr/>
          <p:nvPr userDrawn="1"/>
        </p:nvGrpSpPr>
        <p:grpSpPr>
          <a:xfrm>
            <a:off x="870769" y="1460955"/>
            <a:ext cx="11817448" cy="631769"/>
            <a:chOff x="667708" y="1156497"/>
            <a:chExt cx="8863086" cy="631769"/>
          </a:xfrm>
        </p:grpSpPr>
        <p:grpSp>
          <p:nvGrpSpPr>
            <p:cNvPr id="6" name="Group 5"/>
            <p:cNvGrpSpPr/>
            <p:nvPr userDrawn="1"/>
          </p:nvGrpSpPr>
          <p:grpSpPr>
            <a:xfrm>
              <a:off x="5581892" y="1156497"/>
              <a:ext cx="3948902" cy="631769"/>
              <a:chOff x="5595747" y="1339975"/>
              <a:chExt cx="3948902" cy="631769"/>
            </a:xfrm>
          </p:grpSpPr>
          <p:sp>
            <p:nvSpPr>
              <p:cNvPr id="90" name="TextBox 89"/>
              <p:cNvSpPr txBox="1"/>
              <p:nvPr/>
            </p:nvSpPr>
            <p:spPr>
              <a:xfrm>
                <a:off x="6718244" y="1528902"/>
                <a:ext cx="2826405" cy="253916"/>
              </a:xfrm>
              <a:prstGeom prst="rect">
                <a:avLst/>
              </a:prstGeom>
              <a:noFill/>
            </p:spPr>
            <p:txBody>
              <a:bodyPr wrap="square" rtlCol="0" anchor="ctr">
                <a:spAutoFit/>
              </a:bodyPr>
              <a:lstStyle/>
              <a:p>
                <a:pPr algn="l"/>
                <a:r>
                  <a:rPr lang="en-US" sz="1050">
                    <a:latin typeface="Arial" charset="0"/>
                    <a:ea typeface="Arial" charset="0"/>
                    <a:cs typeface="Arial" charset="0"/>
                  </a:rPr>
                  <a:t>Quizzes</a:t>
                </a:r>
              </a:p>
            </p:txBody>
          </p:sp>
          <p:sp>
            <p:nvSpPr>
              <p:cNvPr id="92" name="Rectangle 91"/>
              <p:cNvSpPr/>
              <p:nvPr userDrawn="1"/>
            </p:nvSpPr>
            <p:spPr>
              <a:xfrm rot="5400000" flipV="1">
                <a:off x="6206970" y="1633001"/>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pic>
            <p:nvPicPr>
              <p:cNvPr id="16" name="Picture 1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95747" y="1339975"/>
                <a:ext cx="430336" cy="631769"/>
              </a:xfrm>
              <a:prstGeom prst="rect">
                <a:avLst/>
              </a:prstGeom>
            </p:spPr>
          </p:pic>
        </p:grpSp>
        <p:grpSp>
          <p:nvGrpSpPr>
            <p:cNvPr id="2" name="Group 1"/>
            <p:cNvGrpSpPr/>
            <p:nvPr userDrawn="1"/>
          </p:nvGrpSpPr>
          <p:grpSpPr>
            <a:xfrm>
              <a:off x="667708" y="1229198"/>
              <a:ext cx="3596549" cy="486367"/>
              <a:chOff x="681563" y="1408202"/>
              <a:chExt cx="3596549" cy="486367"/>
            </a:xfrm>
          </p:grpSpPr>
          <p:sp>
            <p:nvSpPr>
              <p:cNvPr id="14" name="TextBox 13"/>
              <p:cNvSpPr txBox="1"/>
              <p:nvPr userDrawn="1"/>
            </p:nvSpPr>
            <p:spPr>
              <a:xfrm>
                <a:off x="1866426" y="1492189"/>
                <a:ext cx="2411686" cy="253916"/>
              </a:xfrm>
              <a:prstGeom prst="rect">
                <a:avLst/>
              </a:prstGeom>
              <a:noFill/>
            </p:spPr>
            <p:txBody>
              <a:bodyPr wrap="square" rtlCol="0">
                <a:spAutoFit/>
              </a:bodyPr>
              <a:lstStyle/>
              <a:p>
                <a:pPr algn="l"/>
                <a:r>
                  <a:rPr lang="en-US" sz="1050" baseline="0">
                    <a:latin typeface="Arial" charset="0"/>
                    <a:ea typeface="Arial" charset="0"/>
                    <a:cs typeface="Arial" charset="0"/>
                  </a:rPr>
                  <a:t>Videos with reflections</a:t>
                </a:r>
              </a:p>
            </p:txBody>
          </p:sp>
          <p:sp>
            <p:nvSpPr>
              <p:cNvPr id="34" name="Rectangle 33"/>
              <p:cNvSpPr/>
              <p:nvPr userDrawn="1"/>
            </p:nvSpPr>
            <p:spPr>
              <a:xfrm rot="5400000" flipV="1">
                <a:off x="1355152" y="162852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pic>
            <p:nvPicPr>
              <p:cNvPr id="29" name="Picture 28"/>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81563" y="1436781"/>
                <a:ext cx="679580" cy="429209"/>
              </a:xfrm>
              <a:prstGeom prst="rect">
                <a:avLst/>
              </a:prstGeom>
            </p:spPr>
          </p:pic>
        </p:grpSp>
      </p:grpSp>
      <p:grpSp>
        <p:nvGrpSpPr>
          <p:cNvPr id="11" name="Group 10"/>
          <p:cNvGrpSpPr/>
          <p:nvPr userDrawn="1"/>
        </p:nvGrpSpPr>
        <p:grpSpPr>
          <a:xfrm>
            <a:off x="929669" y="3336520"/>
            <a:ext cx="11241433" cy="1584118"/>
            <a:chOff x="711881" y="3750090"/>
            <a:chExt cx="8431075" cy="1584118"/>
          </a:xfrm>
        </p:grpSpPr>
        <p:grpSp>
          <p:nvGrpSpPr>
            <p:cNvPr id="9" name="Group 8"/>
            <p:cNvGrpSpPr/>
            <p:nvPr userDrawn="1"/>
          </p:nvGrpSpPr>
          <p:grpSpPr>
            <a:xfrm>
              <a:off x="5653876" y="4636965"/>
              <a:ext cx="3489080" cy="697243"/>
              <a:chOff x="5667731" y="5067130"/>
              <a:chExt cx="3489080" cy="697243"/>
            </a:xfrm>
          </p:grpSpPr>
          <p:sp>
            <p:nvSpPr>
              <p:cNvPr id="134" name="TextBox 133"/>
              <p:cNvSpPr txBox="1"/>
              <p:nvPr userDrawn="1"/>
            </p:nvSpPr>
            <p:spPr>
              <a:xfrm>
                <a:off x="6745125" y="5154141"/>
                <a:ext cx="2411686" cy="253916"/>
              </a:xfrm>
              <a:prstGeom prst="rect">
                <a:avLst/>
              </a:prstGeom>
              <a:noFill/>
            </p:spPr>
            <p:txBody>
              <a:bodyPr wrap="square" rtlCol="0">
                <a:spAutoFit/>
              </a:bodyPr>
              <a:lstStyle/>
              <a:p>
                <a:pPr algn="l"/>
                <a:r>
                  <a:rPr lang="en-US" sz="1050">
                    <a:latin typeface="Arial" charset="0"/>
                    <a:ea typeface="Arial" charset="0"/>
                    <a:cs typeface="Arial" charset="0"/>
                  </a:rPr>
                  <a:t>Classroom</a:t>
                </a:r>
                <a:r>
                  <a:rPr lang="en-US" sz="1050" baseline="0">
                    <a:latin typeface="Arial" charset="0"/>
                    <a:ea typeface="Arial" charset="0"/>
                    <a:cs typeface="Arial" charset="0"/>
                  </a:rPr>
                  <a:t> application: Teaching explicitly</a:t>
                </a:r>
                <a:endParaRPr lang="en-US" sz="1050">
                  <a:latin typeface="Arial" charset="0"/>
                  <a:ea typeface="Arial" charset="0"/>
                  <a:cs typeface="Arial" charset="0"/>
                </a:endParaRPr>
              </a:p>
            </p:txBody>
          </p:sp>
          <p:sp>
            <p:nvSpPr>
              <p:cNvPr id="136" name="Rectangle 135"/>
              <p:cNvSpPr/>
              <p:nvPr userDrawn="1"/>
            </p:nvSpPr>
            <p:spPr>
              <a:xfrm rot="5400000" flipV="1">
                <a:off x="6233851" y="539289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pic>
            <p:nvPicPr>
              <p:cNvPr id="20" name="Picture 19"/>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667731" y="5067130"/>
                <a:ext cx="286368" cy="697243"/>
              </a:xfrm>
              <a:prstGeom prst="rect">
                <a:avLst/>
              </a:prstGeom>
            </p:spPr>
          </p:pic>
        </p:grpSp>
        <p:grpSp>
          <p:nvGrpSpPr>
            <p:cNvPr id="5" name="Group 4"/>
            <p:cNvGrpSpPr/>
            <p:nvPr userDrawn="1"/>
          </p:nvGrpSpPr>
          <p:grpSpPr>
            <a:xfrm>
              <a:off x="711881" y="3750090"/>
              <a:ext cx="4534859" cy="1478680"/>
              <a:chOff x="725736" y="4208469"/>
              <a:chExt cx="4534859" cy="1478680"/>
            </a:xfrm>
          </p:grpSpPr>
          <p:sp>
            <p:nvSpPr>
              <p:cNvPr id="94" name="TextBox 93"/>
              <p:cNvSpPr txBox="1"/>
              <p:nvPr userDrawn="1"/>
            </p:nvSpPr>
            <p:spPr>
              <a:xfrm>
                <a:off x="1866426" y="5317006"/>
                <a:ext cx="3394169" cy="253916"/>
              </a:xfrm>
              <a:prstGeom prst="rect">
                <a:avLst/>
              </a:prstGeom>
              <a:noFill/>
            </p:spPr>
            <p:txBody>
              <a:bodyPr wrap="square" rtlCol="0" anchor="ctr">
                <a:spAutoFit/>
              </a:bodyPr>
              <a:lstStyle/>
              <a:p>
                <a:pPr algn="l"/>
                <a:endParaRPr lang="en-US" sz="1050" baseline="0">
                  <a:latin typeface="Arial" charset="0"/>
                  <a:ea typeface="Arial" charset="0"/>
                  <a:cs typeface="Arial" charset="0"/>
                </a:endParaRPr>
              </a:p>
            </p:txBody>
          </p:sp>
          <p:sp>
            <p:nvSpPr>
              <p:cNvPr id="96" name="Rectangle 95"/>
              <p:cNvSpPr/>
              <p:nvPr userDrawn="1"/>
            </p:nvSpPr>
            <p:spPr>
              <a:xfrm rot="5400000" flipV="1">
                <a:off x="1355152" y="542110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pic>
            <p:nvPicPr>
              <p:cNvPr id="31" name="Picture 30"/>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25736" y="4208469"/>
                <a:ext cx="516836" cy="645073"/>
              </a:xfrm>
              <a:prstGeom prst="rect">
                <a:avLst/>
              </a:prstGeom>
            </p:spPr>
          </p:pic>
        </p:grpSp>
      </p:grpSp>
      <p:grpSp>
        <p:nvGrpSpPr>
          <p:cNvPr id="32" name="Group 31"/>
          <p:cNvGrpSpPr/>
          <p:nvPr userDrawn="1"/>
        </p:nvGrpSpPr>
        <p:grpSpPr>
          <a:xfrm>
            <a:off x="870772" y="4328833"/>
            <a:ext cx="6098433" cy="1486338"/>
            <a:chOff x="667708" y="4024375"/>
            <a:chExt cx="4573825" cy="1486338"/>
          </a:xfrm>
        </p:grpSpPr>
        <p:grpSp>
          <p:nvGrpSpPr>
            <p:cNvPr id="21" name="Group 20"/>
            <p:cNvGrpSpPr/>
            <p:nvPr userDrawn="1"/>
          </p:nvGrpSpPr>
          <p:grpSpPr>
            <a:xfrm>
              <a:off x="711881" y="4976478"/>
              <a:ext cx="3596109" cy="433327"/>
              <a:chOff x="711881" y="4976478"/>
              <a:chExt cx="3596109" cy="433327"/>
            </a:xfrm>
          </p:grpSpPr>
          <p:sp>
            <p:nvSpPr>
              <p:cNvPr id="57" name="TextBox 56"/>
              <p:cNvSpPr txBox="1"/>
              <p:nvPr userDrawn="1"/>
            </p:nvSpPr>
            <p:spPr>
              <a:xfrm>
                <a:off x="1896304" y="4997815"/>
                <a:ext cx="2411686" cy="253916"/>
              </a:xfrm>
              <a:prstGeom prst="rect">
                <a:avLst/>
              </a:prstGeom>
              <a:noFill/>
            </p:spPr>
            <p:txBody>
              <a:bodyPr wrap="square" rtlCol="0">
                <a:spAutoFit/>
              </a:bodyPr>
              <a:lstStyle/>
              <a:p>
                <a:pPr algn="l"/>
                <a:r>
                  <a:rPr lang="en-US" sz="1050" baseline="0">
                    <a:latin typeface="Arial" charset="0"/>
                    <a:ea typeface="Arial" charset="0"/>
                    <a:cs typeface="Arial" charset="0"/>
                  </a:rPr>
                  <a:t>Examples from real c</a:t>
                </a:r>
                <a:r>
                  <a:rPr lang="en-US" sz="1050">
                    <a:latin typeface="Arial" charset="0"/>
                    <a:ea typeface="Arial" charset="0"/>
                    <a:cs typeface="Arial" charset="0"/>
                  </a:rPr>
                  <a:t>urricula</a:t>
                </a:r>
              </a:p>
            </p:txBody>
          </p:sp>
          <p:pic>
            <p:nvPicPr>
              <p:cNvPr id="17" name="Picture 16"/>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711881" y="4976478"/>
                <a:ext cx="560776" cy="433327"/>
              </a:xfrm>
              <a:prstGeom prst="rect">
                <a:avLst/>
              </a:prstGeom>
            </p:spPr>
          </p:pic>
        </p:grpSp>
        <p:grpSp>
          <p:nvGrpSpPr>
            <p:cNvPr id="22" name="Group 21"/>
            <p:cNvGrpSpPr/>
            <p:nvPr userDrawn="1"/>
          </p:nvGrpSpPr>
          <p:grpSpPr>
            <a:xfrm>
              <a:off x="667708" y="4024375"/>
              <a:ext cx="4573825" cy="1486338"/>
              <a:chOff x="667708" y="4024375"/>
              <a:chExt cx="4573825" cy="1486338"/>
            </a:xfrm>
          </p:grpSpPr>
          <p:sp>
            <p:nvSpPr>
              <p:cNvPr id="54" name="TextBox 53"/>
              <p:cNvSpPr txBox="1"/>
              <p:nvPr userDrawn="1"/>
            </p:nvSpPr>
            <p:spPr>
              <a:xfrm>
                <a:off x="1847364" y="4038962"/>
                <a:ext cx="3394169" cy="415498"/>
              </a:xfrm>
              <a:prstGeom prst="rect">
                <a:avLst/>
              </a:prstGeom>
              <a:noFill/>
            </p:spPr>
            <p:txBody>
              <a:bodyPr wrap="square" rtlCol="0" anchor="ctr">
                <a:spAutoFit/>
              </a:bodyPr>
              <a:lstStyle/>
              <a:p>
                <a:pPr algn="l"/>
                <a:r>
                  <a:rPr lang="en-US" sz="1050">
                    <a:latin typeface="Arial" charset="0"/>
                    <a:ea typeface="Arial" charset="0"/>
                    <a:cs typeface="Arial" charset="0"/>
                  </a:rPr>
                  <a:t>Lead</a:t>
                </a:r>
                <a:r>
                  <a:rPr lang="en-US" sz="1050" baseline="0">
                    <a:latin typeface="Arial" charset="0"/>
                    <a:ea typeface="Arial" charset="0"/>
                    <a:cs typeface="Arial" charset="0"/>
                  </a:rPr>
                  <a:t> teacher video</a:t>
                </a:r>
              </a:p>
              <a:p>
                <a:pPr algn="l"/>
                <a:r>
                  <a:rPr lang="en-US" sz="1050" baseline="0">
                    <a:latin typeface="Arial" charset="0"/>
                    <a:ea typeface="Arial" charset="0"/>
                    <a:cs typeface="Arial" charset="0"/>
                  </a:rPr>
                  <a:t>demonstrations</a:t>
                </a:r>
              </a:p>
            </p:txBody>
          </p:sp>
          <p:sp>
            <p:nvSpPr>
              <p:cNvPr id="55" name="Rectangle 54"/>
              <p:cNvSpPr/>
              <p:nvPr userDrawn="1"/>
            </p:nvSpPr>
            <p:spPr>
              <a:xfrm rot="5400000" flipV="1">
                <a:off x="1341297" y="5244670"/>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pic>
            <p:nvPicPr>
              <p:cNvPr id="65" name="Picture 64"/>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67708" y="4024375"/>
                <a:ext cx="679580" cy="426403"/>
              </a:xfrm>
              <a:prstGeom prst="rect">
                <a:avLst/>
              </a:prstGeom>
            </p:spPr>
          </p:pic>
        </p:grpSp>
      </p:grpSp>
      <p:sp>
        <p:nvSpPr>
          <p:cNvPr id="59" name="TextBox 58"/>
          <p:cNvSpPr txBox="1"/>
          <p:nvPr userDrawn="1"/>
        </p:nvSpPr>
        <p:spPr>
          <a:xfrm>
            <a:off x="8955521" y="3392964"/>
            <a:ext cx="2973135" cy="415498"/>
          </a:xfrm>
          <a:prstGeom prst="rect">
            <a:avLst/>
          </a:prstGeom>
          <a:noFill/>
        </p:spPr>
        <p:txBody>
          <a:bodyPr wrap="square" rtlCol="0">
            <a:spAutoFit/>
          </a:bodyPr>
          <a:lstStyle/>
          <a:p>
            <a:pPr algn="l"/>
            <a:r>
              <a:rPr lang="en-US" sz="1050">
                <a:latin typeface="Arial" charset="0"/>
                <a:ea typeface="Arial" charset="0"/>
                <a:cs typeface="Arial" charset="0"/>
              </a:rPr>
              <a:t>Journal entry</a:t>
            </a:r>
            <a:r>
              <a:rPr lang="en-US" sz="1050" baseline="0">
                <a:latin typeface="Arial" charset="0"/>
                <a:ea typeface="Arial" charset="0"/>
                <a:cs typeface="Arial" charset="0"/>
              </a:rPr>
              <a:t> to prepare for classroom application</a:t>
            </a:r>
            <a:endParaRPr lang="en-US" sz="1050">
              <a:latin typeface="Arial" charset="0"/>
              <a:ea typeface="Arial" charset="0"/>
              <a:cs typeface="Arial" charset="0"/>
            </a:endParaRPr>
          </a:p>
        </p:txBody>
      </p:sp>
    </p:spTree>
    <p:extLst>
      <p:ext uri="{BB962C8B-B14F-4D97-AF65-F5344CB8AC3E}">
        <p14:creationId xmlns:p14="http://schemas.microsoft.com/office/powerpoint/2010/main" val="1739626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odule part title">
    <p:spTree>
      <p:nvGrpSpPr>
        <p:cNvPr id="1" name=""/>
        <p:cNvGrpSpPr/>
        <p:nvPr/>
      </p:nvGrpSpPr>
      <p:grpSpPr>
        <a:xfrm>
          <a:off x="0" y="0"/>
          <a:ext cx="0" cy="0"/>
          <a:chOff x="0" y="0"/>
          <a:chExt cx="0" cy="0"/>
        </a:xfrm>
      </p:grpSpPr>
      <p:grpSp>
        <p:nvGrpSpPr>
          <p:cNvPr id="220" name="Group 219"/>
          <p:cNvGrpSpPr/>
          <p:nvPr userDrawn="1"/>
        </p:nvGrpSpPr>
        <p:grpSpPr>
          <a:xfrm>
            <a:off x="-1703726" y="-394249"/>
            <a:ext cx="15599457"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221" name="Group 220"/>
            <p:cNvGrpSpPr/>
            <p:nvPr/>
          </p:nvGrpSpPr>
          <p:grpSpPr>
            <a:xfrm>
              <a:off x="-930710" y="-186249"/>
              <a:ext cx="11005420" cy="718056"/>
              <a:chOff x="-584499" y="-186249"/>
              <a:chExt cx="11005420" cy="718056"/>
            </a:xfrm>
            <a:grpFill/>
          </p:grpSpPr>
          <p:sp>
            <p:nvSpPr>
              <p:cNvPr id="409" name="Hexagon 40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0" name="Hexagon 40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1" name="Hexagon 41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2" name="Hexagon 41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3" name="Hexagon 41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4" name="Hexagon 41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5" name="Hexagon 41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6" name="Hexagon 41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7" name="Hexagon 41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8" name="Hexagon 41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9" name="Hexagon 41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20" name="Hexagon 41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21" name="Hexagon 42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22" name="Hexagon 42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23" name="Hexagon 42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24" name="Hexagon 42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2" name="Group 221"/>
            <p:cNvGrpSpPr/>
            <p:nvPr/>
          </p:nvGrpSpPr>
          <p:grpSpPr>
            <a:xfrm>
              <a:off x="-1276075" y="442161"/>
              <a:ext cx="11005420" cy="718056"/>
              <a:chOff x="-584499" y="-186249"/>
              <a:chExt cx="11005420" cy="718056"/>
            </a:xfrm>
            <a:grpFill/>
          </p:grpSpPr>
          <p:sp>
            <p:nvSpPr>
              <p:cNvPr id="393" name="Hexagon 39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4" name="Hexagon 39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5" name="Hexagon 39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6" name="Hexagon 39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7" name="Hexagon 39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8" name="Hexagon 39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9" name="Hexagon 39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0" name="Hexagon 39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1" name="Hexagon 40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2" name="Hexagon 40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3" name="Hexagon 40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4" name="Hexagon 40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5" name="Hexagon 40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6" name="Hexagon 40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7" name="Hexagon 40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8" name="Hexagon 40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3" name="Group 222"/>
            <p:cNvGrpSpPr/>
            <p:nvPr/>
          </p:nvGrpSpPr>
          <p:grpSpPr>
            <a:xfrm>
              <a:off x="-930710" y="1070570"/>
              <a:ext cx="11005420" cy="718056"/>
              <a:chOff x="-584499" y="-186249"/>
              <a:chExt cx="11005420" cy="718056"/>
            </a:xfrm>
            <a:grpFill/>
          </p:grpSpPr>
          <p:sp>
            <p:nvSpPr>
              <p:cNvPr id="377" name="Hexagon 37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8" name="Hexagon 37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9" name="Hexagon 37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0" name="Hexagon 37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1" name="Hexagon 38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2" name="Hexagon 38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3" name="Hexagon 38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4" name="Hexagon 38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5" name="Hexagon 38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6" name="Hexagon 38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7" name="Hexagon 38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8" name="Hexagon 38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9" name="Hexagon 38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0" name="Hexagon 38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1" name="Hexagon 39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2" name="Hexagon 39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4" name="Group 223"/>
            <p:cNvGrpSpPr/>
            <p:nvPr/>
          </p:nvGrpSpPr>
          <p:grpSpPr>
            <a:xfrm>
              <a:off x="-1276075" y="1698980"/>
              <a:ext cx="11005420" cy="718056"/>
              <a:chOff x="-584499" y="-186249"/>
              <a:chExt cx="11005420" cy="718056"/>
            </a:xfrm>
            <a:grpFill/>
          </p:grpSpPr>
          <p:sp>
            <p:nvSpPr>
              <p:cNvPr id="361" name="Hexagon 36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2" name="Hexagon 36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3" name="Hexagon 36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4" name="Hexagon 36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5" name="Hexagon 36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6" name="Hexagon 36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7" name="Hexagon 36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8" name="Hexagon 36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9" name="Hexagon 36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0" name="Hexagon 36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1" name="Hexagon 37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2" name="Hexagon 37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3" name="Hexagon 37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4" name="Hexagon 37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5" name="Hexagon 37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6" name="Hexagon 37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5" name="Group 224"/>
            <p:cNvGrpSpPr/>
            <p:nvPr/>
          </p:nvGrpSpPr>
          <p:grpSpPr>
            <a:xfrm>
              <a:off x="-928967" y="2324633"/>
              <a:ext cx="11005420" cy="718056"/>
              <a:chOff x="-584499" y="-186249"/>
              <a:chExt cx="11005420" cy="718056"/>
            </a:xfrm>
            <a:grpFill/>
          </p:grpSpPr>
          <p:sp>
            <p:nvSpPr>
              <p:cNvPr id="345" name="Hexagon 34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6" name="Hexagon 34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7" name="Hexagon 34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8" name="Hexagon 34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9" name="Hexagon 34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0" name="Hexagon 34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1" name="Hexagon 35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2" name="Hexagon 35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3" name="Hexagon 35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4" name="Hexagon 35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5" name="Hexagon 35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6" name="Hexagon 35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7" name="Hexagon 35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8" name="Hexagon 35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9" name="Hexagon 35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0" name="Hexagon 35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6" name="Group 225"/>
            <p:cNvGrpSpPr/>
            <p:nvPr/>
          </p:nvGrpSpPr>
          <p:grpSpPr>
            <a:xfrm>
              <a:off x="-1274332" y="2953043"/>
              <a:ext cx="11005420" cy="718056"/>
              <a:chOff x="-584499" y="-186249"/>
              <a:chExt cx="11005420" cy="718056"/>
            </a:xfrm>
            <a:grpFill/>
          </p:grpSpPr>
          <p:sp>
            <p:nvSpPr>
              <p:cNvPr id="329" name="Hexagon 32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0" name="Hexagon 32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1" name="Hexagon 33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2" name="Hexagon 33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3" name="Hexagon 33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4" name="Hexagon 33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5" name="Hexagon 33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6" name="Hexagon 33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7" name="Hexagon 33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8" name="Hexagon 33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9" name="Hexagon 33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0" name="Hexagon 33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1" name="Hexagon 34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2" name="Hexagon 34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3" name="Hexagon 34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4" name="Hexagon 34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7" name="Group 226"/>
            <p:cNvGrpSpPr/>
            <p:nvPr/>
          </p:nvGrpSpPr>
          <p:grpSpPr>
            <a:xfrm>
              <a:off x="-930710" y="3587728"/>
              <a:ext cx="11005420" cy="718056"/>
              <a:chOff x="-584499" y="-186249"/>
              <a:chExt cx="11005420" cy="718056"/>
            </a:xfrm>
            <a:grpFill/>
          </p:grpSpPr>
          <p:sp>
            <p:nvSpPr>
              <p:cNvPr id="313" name="Hexagon 31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4" name="Hexagon 31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5" name="Hexagon 31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6" name="Hexagon 31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7" name="Hexagon 31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8" name="Hexagon 31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9" name="Hexagon 31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0" name="Hexagon 31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1" name="Hexagon 32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2" name="Hexagon 32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3" name="Hexagon 32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4" name="Hexagon 32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5" name="Hexagon 32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6" name="Hexagon 32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7" name="Hexagon 32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8" name="Hexagon 32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8" name="Group 227"/>
            <p:cNvGrpSpPr/>
            <p:nvPr/>
          </p:nvGrpSpPr>
          <p:grpSpPr>
            <a:xfrm>
              <a:off x="-1276075" y="4216138"/>
              <a:ext cx="11005420" cy="718056"/>
              <a:chOff x="-584499" y="-186249"/>
              <a:chExt cx="11005420" cy="718056"/>
            </a:xfrm>
            <a:grpFill/>
          </p:grpSpPr>
          <p:sp>
            <p:nvSpPr>
              <p:cNvPr id="297" name="Hexagon 29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8" name="Hexagon 29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9" name="Hexagon 29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0" name="Hexagon 29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1" name="Hexagon 30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2" name="Hexagon 30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3" name="Hexagon 30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4" name="Hexagon 30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5" name="Hexagon 30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6" name="Hexagon 30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7" name="Hexagon 30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8" name="Hexagon 30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9" name="Hexagon 30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0" name="Hexagon 30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1" name="Hexagon 31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2" name="Hexagon 31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9" name="Group 228"/>
            <p:cNvGrpSpPr/>
            <p:nvPr/>
          </p:nvGrpSpPr>
          <p:grpSpPr>
            <a:xfrm>
              <a:off x="-930710" y="4835514"/>
              <a:ext cx="11005420" cy="718056"/>
              <a:chOff x="-584499" y="-186249"/>
              <a:chExt cx="11005420" cy="718056"/>
            </a:xfrm>
            <a:grpFill/>
          </p:grpSpPr>
          <p:sp>
            <p:nvSpPr>
              <p:cNvPr id="281" name="Hexagon 28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2" name="Hexagon 28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3" name="Hexagon 28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4" name="Hexagon 28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5" name="Hexagon 28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6" name="Hexagon 28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7" name="Hexagon 28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8" name="Hexagon 28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9" name="Hexagon 28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0" name="Hexagon 28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1" name="Hexagon 29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2" name="Hexagon 29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3" name="Hexagon 29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4" name="Hexagon 29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5" name="Hexagon 29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6" name="Hexagon 29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30" name="Group 229"/>
            <p:cNvGrpSpPr/>
            <p:nvPr/>
          </p:nvGrpSpPr>
          <p:grpSpPr>
            <a:xfrm>
              <a:off x="-1276075" y="5463924"/>
              <a:ext cx="11005420" cy="718056"/>
              <a:chOff x="-584499" y="-186249"/>
              <a:chExt cx="11005420" cy="718056"/>
            </a:xfrm>
            <a:grpFill/>
          </p:grpSpPr>
          <p:sp>
            <p:nvSpPr>
              <p:cNvPr id="265" name="Hexagon 26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6" name="Hexagon 26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7" name="Hexagon 26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8" name="Hexagon 26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9" name="Hexagon 26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0" name="Hexagon 26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1" name="Hexagon 27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2" name="Hexagon 27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3" name="Hexagon 27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4" name="Hexagon 27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5" name="Hexagon 27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6" name="Hexagon 27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7" name="Hexagon 27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8" name="Hexagon 27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9" name="Hexagon 27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0" name="Hexagon 27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31" name="Group 230"/>
            <p:cNvGrpSpPr/>
            <p:nvPr/>
          </p:nvGrpSpPr>
          <p:grpSpPr>
            <a:xfrm>
              <a:off x="-1623140" y="6071637"/>
              <a:ext cx="11005420" cy="751306"/>
              <a:chOff x="-584499" y="-219499"/>
              <a:chExt cx="11005420" cy="751306"/>
            </a:xfrm>
            <a:grpFill/>
          </p:grpSpPr>
          <p:sp>
            <p:nvSpPr>
              <p:cNvPr id="249" name="Hexagon 24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0" name="Hexagon 24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1" name="Hexagon 25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2" name="Hexagon 25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3" name="Hexagon 25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4" name="Hexagon 25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5" name="Hexagon 25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6" name="Hexagon 25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7" name="Hexagon 25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8" name="Hexagon 25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59" name="Hexagon 25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0" name="Hexagon 25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1" name="Hexagon 26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2" name="Hexagon 26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3" name="Hexagon 26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4" name="Hexagon 26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32" name="Group 231"/>
            <p:cNvGrpSpPr/>
            <p:nvPr/>
          </p:nvGrpSpPr>
          <p:grpSpPr>
            <a:xfrm>
              <a:off x="-1276075" y="6708943"/>
              <a:ext cx="11005420" cy="751306"/>
              <a:chOff x="-584499" y="-219499"/>
              <a:chExt cx="11005420" cy="751306"/>
            </a:xfrm>
            <a:grpFill/>
          </p:grpSpPr>
          <p:sp>
            <p:nvSpPr>
              <p:cNvPr id="233" name="Hexagon 23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34" name="Hexagon 23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35" name="Hexagon 23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36" name="Hexagon 23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37" name="Hexagon 23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38" name="Hexagon 23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39" name="Hexagon 23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0" name="Hexagon 23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1" name="Hexagon 24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2" name="Hexagon 24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3" name="Hexagon 24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4" name="Hexagon 24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5" name="Hexagon 24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6" name="Hexagon 24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7" name="Hexagon 24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48" name="Hexagon 24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18" name="Rectangle 217"/>
          <p:cNvSpPr/>
          <p:nvPr userDrawn="1"/>
        </p:nvSpPr>
        <p:spPr>
          <a:xfrm rot="5400000">
            <a:off x="549374" y="3364564"/>
            <a:ext cx="904332" cy="12887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Content Placeholder 2"/>
          <p:cNvSpPr>
            <a:spLocks noGrp="1"/>
          </p:cNvSpPr>
          <p:nvPr>
            <p:ph sz="quarter" idx="12" hasCustomPrompt="1"/>
          </p:nvPr>
        </p:nvSpPr>
        <p:spPr>
          <a:xfrm>
            <a:off x="1576195" y="2817184"/>
            <a:ext cx="9802700" cy="665162"/>
          </a:xfrm>
          <a:prstGeom prst="rect">
            <a:avLst/>
          </a:prstGeom>
        </p:spPr>
        <p:txBody>
          <a:bodyPr anchor="ctr">
            <a:normAutofit/>
          </a:bodyPr>
          <a:lstStyle>
            <a:lvl1pPr marL="0" indent="0">
              <a:buNone/>
              <a:defRPr sz="2400">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main module title</a:t>
            </a:r>
          </a:p>
        </p:txBody>
      </p:sp>
      <p:sp>
        <p:nvSpPr>
          <p:cNvPr id="215" name="Content Placeholder 2"/>
          <p:cNvSpPr>
            <a:spLocks noGrp="1"/>
          </p:cNvSpPr>
          <p:nvPr>
            <p:ph sz="quarter" idx="14" hasCustomPrompt="1"/>
          </p:nvPr>
        </p:nvSpPr>
        <p:spPr>
          <a:xfrm>
            <a:off x="1576192" y="3433176"/>
            <a:ext cx="9802701" cy="665162"/>
          </a:xfrm>
          <a:prstGeom prst="rect">
            <a:avLst/>
          </a:prstGeom>
        </p:spPr>
        <p:txBody>
          <a:bodyPr anchor="ctr">
            <a:normAutofit/>
          </a:bodyPr>
          <a:lstStyle>
            <a:lvl1pPr marL="0" indent="0">
              <a:buNone/>
              <a:defRPr sz="2400" b="1" baseline="0">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Part #: Add part title as a question</a:t>
            </a:r>
          </a:p>
        </p:txBody>
      </p:sp>
    </p:spTree>
    <p:extLst>
      <p:ext uri="{BB962C8B-B14F-4D97-AF65-F5344CB8AC3E}">
        <p14:creationId xmlns:p14="http://schemas.microsoft.com/office/powerpoint/2010/main" val="3038605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dule part objectives">
    <p:spTree>
      <p:nvGrpSpPr>
        <p:cNvPr id="1" name=""/>
        <p:cNvGrpSpPr/>
        <p:nvPr/>
      </p:nvGrpSpPr>
      <p:grpSpPr>
        <a:xfrm>
          <a:off x="0" y="0"/>
          <a:ext cx="0" cy="0"/>
          <a:chOff x="0" y="0"/>
          <a:chExt cx="0" cy="0"/>
        </a:xfrm>
      </p:grpSpPr>
      <p:grpSp>
        <p:nvGrpSpPr>
          <p:cNvPr id="14" name="Group 13"/>
          <p:cNvGrpSpPr/>
          <p:nvPr userDrawn="1"/>
        </p:nvGrpSpPr>
        <p:grpSpPr>
          <a:xfrm>
            <a:off x="-1703726" y="-394249"/>
            <a:ext cx="15599457"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sp>
        <p:nvSpPr>
          <p:cNvPr id="220" name="Rectangle 219"/>
          <p:cNvSpPr/>
          <p:nvPr userDrawn="1"/>
        </p:nvSpPr>
        <p:spPr>
          <a:xfrm rot="5400000">
            <a:off x="4341487" y="946426"/>
            <a:ext cx="9144000" cy="6462655"/>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7" name="Text Placeholder 226"/>
          <p:cNvSpPr>
            <a:spLocks noGrp="1"/>
          </p:cNvSpPr>
          <p:nvPr>
            <p:ph type="body" sz="quarter" idx="13" hasCustomPrompt="1"/>
          </p:nvPr>
        </p:nvSpPr>
        <p:spPr>
          <a:xfrm>
            <a:off x="6142568" y="2854358"/>
            <a:ext cx="5539317" cy="1149289"/>
          </a:xfrm>
          <a:prstGeom prst="rect">
            <a:avLst/>
          </a:prstGeom>
        </p:spPr>
        <p:txBody>
          <a:bodyPr anchor="ctr" anchorCtr="0">
            <a:spAutoFit/>
          </a:bodyPr>
          <a:lstStyle>
            <a:lvl1pPr marL="214313" indent="-214313">
              <a:buClr>
                <a:srgbClr val="C85337"/>
              </a:buClr>
              <a:buFont typeface="AppleSymbols" charset="0"/>
              <a:buChar char="⎔"/>
              <a:defRPr sz="150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add part # objectives</a:t>
            </a:r>
          </a:p>
          <a:p>
            <a:pPr lvl="1"/>
            <a:r>
              <a:rPr lang="en-US"/>
              <a:t>Second level</a:t>
            </a:r>
          </a:p>
          <a:p>
            <a:pPr lvl="2"/>
            <a:r>
              <a:rPr lang="en-US"/>
              <a:t>Third level</a:t>
            </a:r>
          </a:p>
          <a:p>
            <a:pPr lvl="3"/>
            <a:r>
              <a:rPr lang="en-US"/>
              <a:t>Fourth level</a:t>
            </a:r>
          </a:p>
          <a:p>
            <a:pPr lvl="4"/>
            <a:r>
              <a:rPr lang="en-US"/>
              <a:t>Fifth level</a:t>
            </a:r>
          </a:p>
        </p:txBody>
      </p:sp>
      <p:pic>
        <p:nvPicPr>
          <p:cNvPr id="219" name="Picture 2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221" name="Picture 2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616629" y="3154310"/>
            <a:ext cx="4507161" cy="549381"/>
          </a:xfrm>
          <a:prstGeom prst="rect">
            <a:avLst/>
          </a:prstGeom>
        </p:spPr>
        <p:txBody>
          <a:bodyPr anchor="ctr">
            <a:spAutoFit/>
          </a:bodyPr>
          <a:lstStyle>
            <a:lvl1pPr marL="0" indent="0">
              <a:buNone/>
              <a:defRPr sz="3300" b="1">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Part # Objectives</a:t>
            </a:r>
          </a:p>
        </p:txBody>
      </p:sp>
    </p:spTree>
    <p:extLst>
      <p:ext uri="{BB962C8B-B14F-4D97-AF65-F5344CB8AC3E}">
        <p14:creationId xmlns:p14="http://schemas.microsoft.com/office/powerpoint/2010/main" val="1075586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art DBI Context">
    <p:spTree>
      <p:nvGrpSpPr>
        <p:cNvPr id="1" name=""/>
        <p:cNvGrpSpPr/>
        <p:nvPr/>
      </p:nvGrpSpPr>
      <p:grpSpPr>
        <a:xfrm>
          <a:off x="0" y="0"/>
          <a:ext cx="0" cy="0"/>
          <a:chOff x="0" y="0"/>
          <a:chExt cx="0" cy="0"/>
        </a:xfrm>
      </p:grpSpPr>
      <p:sp>
        <p:nvSpPr>
          <p:cNvPr id="10" name="Rectangle 9"/>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9614" y="628032"/>
            <a:ext cx="4109559" cy="5433514"/>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ext Placeholder 226"/>
          <p:cNvSpPr>
            <a:spLocks noGrp="1"/>
          </p:cNvSpPr>
          <p:nvPr>
            <p:ph type="body" sz="quarter" idx="14" hasCustomPrompt="1"/>
          </p:nvPr>
        </p:nvSpPr>
        <p:spPr>
          <a:xfrm>
            <a:off x="767644" y="1685761"/>
            <a:ext cx="6457245" cy="4229197"/>
          </a:xfrm>
          <a:prstGeom prst="rect">
            <a:avLst/>
          </a:prstGeom>
        </p:spPr>
        <p:txBody>
          <a:bodyPr wrap="square" anchor="t" anchorCtr="0">
            <a:normAutofit/>
          </a:bodyPr>
          <a:lstStyle>
            <a:lvl1pPr marL="214313" indent="-214313">
              <a:buClr>
                <a:srgbClr val="C85337"/>
              </a:buClr>
              <a:buFont typeface="AppleSymbols" charset="0"/>
              <a:buChar char="⎔"/>
              <a:defRPr sz="1500" baseline="0">
                <a:latin typeface="Arial" charset="0"/>
                <a:ea typeface="Arial" charset="0"/>
                <a:cs typeface="Arial" charset="0"/>
              </a:defRPr>
            </a:lvl1pPr>
            <a:lvl2pPr marL="557213" indent="-214313">
              <a:buClr>
                <a:srgbClr val="C85337"/>
              </a:buClr>
              <a:buFont typeface="AppleSymbols" charset="0"/>
              <a:buChar char="⎔"/>
              <a:defRPr sz="150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type point of context</a:t>
            </a:r>
          </a:p>
          <a:p>
            <a:pPr lvl="1"/>
            <a:endParaRPr lang="en-US"/>
          </a:p>
        </p:txBody>
      </p:sp>
      <p:sp>
        <p:nvSpPr>
          <p:cNvPr id="15" name="Title 1"/>
          <p:cNvSpPr>
            <a:spLocks noGrp="1"/>
          </p:cNvSpPr>
          <p:nvPr>
            <p:ph type="title" hasCustomPrompt="1"/>
          </p:nvPr>
        </p:nvSpPr>
        <p:spPr>
          <a:xfrm>
            <a:off x="767644" y="423505"/>
            <a:ext cx="6457245" cy="917367"/>
          </a:xfrm>
          <a:prstGeom prst="rect">
            <a:avLst/>
          </a:prstGeom>
        </p:spPr>
        <p:txBody>
          <a:bodyPr anchor="ctr" anchorCtr="0">
            <a:noAutofit/>
          </a:bodyPr>
          <a:lstStyle>
            <a:lvl1pPr>
              <a:defRPr sz="2400" b="1" i="0" spc="0" baseline="0">
                <a:latin typeface="Arial" charset="0"/>
                <a:ea typeface="Arial" charset="0"/>
                <a:cs typeface="Arial" charset="0"/>
              </a:defRPr>
            </a:lvl1pPr>
          </a:lstStyle>
          <a:p>
            <a:r>
              <a:rPr lang="en-US"/>
              <a:t>This part in the context of the DBI framework</a:t>
            </a:r>
          </a:p>
        </p:txBody>
      </p:sp>
    </p:spTree>
    <p:extLst>
      <p:ext uri="{BB962C8B-B14F-4D97-AF65-F5344CB8AC3E}">
        <p14:creationId xmlns:p14="http://schemas.microsoft.com/office/powerpoint/2010/main" val="2011128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9" name="Rectangle 8"/>
          <p:cNvSpPr/>
          <p:nvPr userDrawn="1"/>
        </p:nvSpPr>
        <p:spPr>
          <a:xfrm rot="5400000">
            <a:off x="-3273829" y="3273831"/>
            <a:ext cx="6858000" cy="310341"/>
          </a:xfrm>
          <a:prstGeom prst="rect">
            <a:avLst/>
          </a:prstGeom>
          <a:gradFill flip="none" rotWithShape="1">
            <a:gsLst>
              <a:gs pos="0">
                <a:schemeClr val="accent6">
                  <a:lumMod val="60000"/>
                  <a:lumOff val="40000"/>
                </a:schemeClr>
              </a:gs>
              <a:gs pos="100000">
                <a:schemeClr val="accent6">
                  <a:lumMod val="7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Text Placeholder 226"/>
          <p:cNvSpPr>
            <a:spLocks noGrp="1"/>
          </p:cNvSpPr>
          <p:nvPr userDrawn="1">
            <p:ph type="body" sz="quarter" idx="13" hasCustomPrompt="1"/>
          </p:nvPr>
        </p:nvSpPr>
        <p:spPr>
          <a:xfrm>
            <a:off x="739301" y="1515946"/>
            <a:ext cx="10939672" cy="4469673"/>
          </a:xfrm>
          <a:prstGeom prst="rect">
            <a:avLst/>
          </a:prstGeom>
        </p:spPr>
        <p:txBody>
          <a:bodyPr wrap="square" anchor="t" anchorCtr="0">
            <a:normAutofit/>
          </a:bodyPr>
          <a:lstStyle>
            <a:lvl1pPr marL="214313" indent="-214313">
              <a:buClr>
                <a:schemeClr val="accent6">
                  <a:lumMod val="60000"/>
                  <a:lumOff val="40000"/>
                </a:schemeClr>
              </a:buClr>
              <a:buFont typeface="Wingdings" charset="2"/>
              <a:buChar char="q"/>
              <a:defRPr sz="1500" baseline="0">
                <a:latin typeface="Arial" charset="0"/>
                <a:ea typeface="Arial" charset="0"/>
                <a:cs typeface="Arial" charset="0"/>
              </a:defRPr>
            </a:lvl1pPr>
            <a:lvl2pPr marL="557213" indent="-214313">
              <a:buClr>
                <a:schemeClr val="accent6">
                  <a:lumMod val="20000"/>
                  <a:lumOff val="80000"/>
                </a:schemeClr>
              </a:buClr>
              <a:buFont typeface="Arial" charset="0"/>
              <a:buChar char="•"/>
              <a:defRPr sz="1350">
                <a:latin typeface="Arial" charset="0"/>
                <a:ea typeface="Arial" charset="0"/>
                <a:cs typeface="Arial" charset="0"/>
              </a:defRPr>
            </a:lvl2pPr>
            <a:lvl3pPr marL="900113" indent="-214313">
              <a:buClr>
                <a:schemeClr val="accent6">
                  <a:lumMod val="20000"/>
                  <a:lumOff val="80000"/>
                </a:schemeClr>
              </a:buClr>
              <a:buFont typeface="Arial"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 Click to type checklist item</a:t>
            </a:r>
          </a:p>
          <a:p>
            <a:pPr lvl="1"/>
            <a:r>
              <a:rPr lang="en-US"/>
              <a:t>Sub-item for checklist (bullet, not box)</a:t>
            </a:r>
          </a:p>
          <a:p>
            <a:pPr lvl="2"/>
            <a:r>
              <a:rPr lang="en-US"/>
              <a:t>Sub-sub item (use rarely)</a:t>
            </a:r>
          </a:p>
        </p:txBody>
      </p:sp>
      <p:sp>
        <p:nvSpPr>
          <p:cNvPr id="18" name="Title 1"/>
          <p:cNvSpPr>
            <a:spLocks noGrp="1"/>
          </p:cNvSpPr>
          <p:nvPr userDrawn="1">
            <p:ph type="title" hasCustomPrompt="1"/>
          </p:nvPr>
        </p:nvSpPr>
        <p:spPr>
          <a:xfrm>
            <a:off x="1625357" y="324361"/>
            <a:ext cx="10053616" cy="917367"/>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Module Checklist: Description</a:t>
            </a:r>
          </a:p>
        </p:txBody>
      </p:sp>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1244901">
            <a:off x="430950" y="540862"/>
            <a:ext cx="801380" cy="484363"/>
          </a:xfrm>
          <a:prstGeom prst="rect">
            <a:avLst/>
          </a:prstGeom>
        </p:spPr>
      </p:pic>
    </p:spTree>
    <p:extLst>
      <p:ext uri="{BB962C8B-B14F-4D97-AF65-F5344CB8AC3E}">
        <p14:creationId xmlns:p14="http://schemas.microsoft.com/office/powerpoint/2010/main" val="20969854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art rationale">
    <p:spTree>
      <p:nvGrpSpPr>
        <p:cNvPr id="1" name=""/>
        <p:cNvGrpSpPr/>
        <p:nvPr/>
      </p:nvGrpSpPr>
      <p:grpSpPr>
        <a:xfrm>
          <a:off x="0" y="0"/>
          <a:ext cx="0" cy="0"/>
          <a:chOff x="0" y="0"/>
          <a:chExt cx="0" cy="0"/>
        </a:xfrm>
      </p:grpSpPr>
      <p:sp>
        <p:nvSpPr>
          <p:cNvPr id="8" name="Rectangle 7"/>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Text Placeholder 226"/>
          <p:cNvSpPr>
            <a:spLocks noGrp="1"/>
          </p:cNvSpPr>
          <p:nvPr userDrawn="1">
            <p:ph type="body" sz="quarter" idx="13" hasCustomPrompt="1"/>
          </p:nvPr>
        </p:nvSpPr>
        <p:spPr>
          <a:xfrm>
            <a:off x="739301" y="1515946"/>
            <a:ext cx="10939672" cy="4469673"/>
          </a:xfrm>
          <a:prstGeom prst="rect">
            <a:avLst/>
          </a:prstGeom>
        </p:spPr>
        <p:txBody>
          <a:bodyPr wrap="square" anchor="t" anchorCtr="0">
            <a:normAutofit/>
          </a:bodyPr>
          <a:lstStyle>
            <a:lvl1pPr marL="214313" indent="-214313">
              <a:buClr>
                <a:srgbClr val="C85337"/>
              </a:buClr>
              <a:buFont typeface="AppleSymbols" charset="0"/>
              <a:buChar char="⎔"/>
              <a:defRPr sz="1500" baseline="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type rationale point</a:t>
            </a:r>
          </a:p>
          <a:p>
            <a:pPr lvl="0"/>
            <a:r>
              <a:rPr lang="en-US"/>
              <a:t>If possible, use Ask the Expert video (or get one filmed)</a:t>
            </a:r>
          </a:p>
        </p:txBody>
      </p:sp>
      <p:sp>
        <p:nvSpPr>
          <p:cNvPr id="21" name="Title 1"/>
          <p:cNvSpPr>
            <a:spLocks noGrp="1"/>
          </p:cNvSpPr>
          <p:nvPr userDrawn="1">
            <p:ph type="title" hasCustomPrompt="1"/>
          </p:nvPr>
        </p:nvSpPr>
        <p:spPr>
          <a:xfrm>
            <a:off x="1625357" y="324361"/>
            <a:ext cx="10053616" cy="917367"/>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Write part rationale title here</a:t>
            </a:r>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1837" y="453634"/>
            <a:ext cx="555432" cy="667327"/>
          </a:xfrm>
          <a:prstGeom prst="rect">
            <a:avLst/>
          </a:prstGeom>
        </p:spPr>
      </p:pic>
    </p:spTree>
    <p:extLst>
      <p:ext uri="{BB962C8B-B14F-4D97-AF65-F5344CB8AC3E}">
        <p14:creationId xmlns:p14="http://schemas.microsoft.com/office/powerpoint/2010/main" val="6458106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ear explanation">
    <p:spTree>
      <p:nvGrpSpPr>
        <p:cNvPr id="1" name=""/>
        <p:cNvGrpSpPr/>
        <p:nvPr/>
      </p:nvGrpSpPr>
      <p:grpSpPr>
        <a:xfrm>
          <a:off x="0" y="0"/>
          <a:ext cx="0" cy="0"/>
          <a:chOff x="0" y="0"/>
          <a:chExt cx="0" cy="0"/>
        </a:xfrm>
      </p:grpSpPr>
      <p:sp>
        <p:nvSpPr>
          <p:cNvPr id="6" name="Rectangle 5"/>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767644" y="1562309"/>
            <a:ext cx="10939672" cy="4469673"/>
          </a:xfrm>
          <a:prstGeom prst="rect">
            <a:avLst/>
          </a:prstGeom>
        </p:spPr>
        <p:txBody>
          <a:bodyPr wrap="square" anchor="t" anchorCtr="0">
            <a:normAutofit/>
          </a:bodyPr>
          <a:lstStyle>
            <a:lvl1pPr marL="214313" indent="-214313">
              <a:buClr>
                <a:srgbClr val="C85337"/>
              </a:buClr>
              <a:buFont typeface="AppleSymbols" charset="0"/>
              <a:buChar char="⎔"/>
              <a:defRPr sz="150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767646" y="324361"/>
            <a:ext cx="10911329" cy="917367"/>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Click to add clear explanation</a:t>
            </a:r>
          </a:p>
        </p:txBody>
      </p:sp>
    </p:spTree>
    <p:extLst>
      <p:ext uri="{BB962C8B-B14F-4D97-AF65-F5344CB8AC3E}">
        <p14:creationId xmlns:p14="http://schemas.microsoft.com/office/powerpoint/2010/main" val="16016257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nowledge-building workbook activity">
    <p:spTree>
      <p:nvGrpSpPr>
        <p:cNvPr id="1" name=""/>
        <p:cNvGrpSpPr/>
        <p:nvPr/>
      </p:nvGrpSpPr>
      <p:grpSpPr>
        <a:xfrm>
          <a:off x="0" y="0"/>
          <a:ext cx="0" cy="0"/>
          <a:chOff x="0" y="0"/>
          <a:chExt cx="0" cy="0"/>
        </a:xfrm>
      </p:grpSpPr>
      <p:sp>
        <p:nvSpPr>
          <p:cNvPr id="11" name="Rectangle 10"/>
          <p:cNvSpPr/>
          <p:nvPr userDrawn="1"/>
        </p:nvSpPr>
        <p:spPr>
          <a:xfrm rot="5400000">
            <a:off x="-3273829" y="3273831"/>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Text Placeholder 226"/>
          <p:cNvSpPr>
            <a:spLocks noGrp="1"/>
          </p:cNvSpPr>
          <p:nvPr>
            <p:ph type="body" sz="quarter" idx="13" hasCustomPrompt="1"/>
          </p:nvPr>
        </p:nvSpPr>
        <p:spPr>
          <a:xfrm>
            <a:off x="767644" y="1644310"/>
            <a:ext cx="10939672" cy="4469673"/>
          </a:xfrm>
          <a:prstGeom prst="rect">
            <a:avLst/>
          </a:prstGeom>
        </p:spPr>
        <p:txBody>
          <a:bodyPr wrap="square" anchor="t" anchorCtr="0">
            <a:normAutofit/>
          </a:bodyPr>
          <a:lstStyle>
            <a:lvl1pPr marL="214313" indent="-214313">
              <a:buClr>
                <a:srgbClr val="94B9AF"/>
              </a:buClr>
              <a:buFont typeface="AppleSymbols" charset="0"/>
              <a:buChar char="⎔"/>
              <a:defRPr sz="1500">
                <a:latin typeface="Arial" charset="0"/>
                <a:ea typeface="Arial" charset="0"/>
                <a:cs typeface="Arial" charset="0"/>
              </a:defRPr>
            </a:lvl1pPr>
            <a:lvl2pPr marL="557213" indent="-214313">
              <a:buClr>
                <a:srgbClr val="94B9AF"/>
              </a:buClr>
              <a:buFont typeface="AppleSymbols" charset="0"/>
              <a:buChar char="⎔"/>
              <a:defRPr sz="1350">
                <a:latin typeface="Arial" charset="0"/>
                <a:ea typeface="Arial" charset="0"/>
                <a:cs typeface="Arial" charset="0"/>
              </a:defRPr>
            </a:lvl2pPr>
            <a:lvl3pPr marL="900113" indent="-214313">
              <a:buClr>
                <a:srgbClr val="94B9AF"/>
              </a:buClr>
              <a:buFont typeface="AppleSymbols" charset="0"/>
              <a:buChar char="⎔"/>
              <a:defRPr sz="1200">
                <a:latin typeface="Arial" charset="0"/>
                <a:ea typeface="Arial" charset="0"/>
                <a:cs typeface="Arial" charset="0"/>
              </a:defRPr>
            </a:lvl3pPr>
            <a:lvl4pPr marL="1243013" indent="-214313">
              <a:buClr>
                <a:srgbClr val="94B9AF"/>
              </a:buClr>
              <a:buFont typeface="AppleSymbols" charset="0"/>
              <a:buChar char="⎔"/>
              <a:defRPr sz="1050">
                <a:latin typeface="Arial" charset="0"/>
                <a:ea typeface="Arial" charset="0"/>
                <a:cs typeface="Arial" charset="0"/>
              </a:defRPr>
            </a:lvl4pPr>
            <a:lvl5pPr marL="1585913" indent="-214313">
              <a:buClr>
                <a:srgbClr val="94B9AF"/>
              </a:buClr>
              <a:buFont typeface="AppleSymbols" charset="0"/>
              <a:buChar char="⎔"/>
              <a:defRPr sz="105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8" name="Hexagon 17"/>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Title 1"/>
          <p:cNvSpPr>
            <a:spLocks noGrp="1"/>
          </p:cNvSpPr>
          <p:nvPr userDrawn="1">
            <p:ph type="title" hasCustomPrompt="1"/>
          </p:nvPr>
        </p:nvSpPr>
        <p:spPr>
          <a:xfrm>
            <a:off x="1625357" y="324361"/>
            <a:ext cx="10053616" cy="917367"/>
          </a:xfrm>
          <a:prstGeom prst="rect">
            <a:avLst/>
          </a:prstGeom>
        </p:spPr>
        <p:txBody>
          <a:bodyPr anchor="ctr" anchorCtr="0">
            <a:noAutofit/>
          </a:bodyPr>
          <a:lstStyle>
            <a:lvl1pPr>
              <a:defRPr sz="2400" b="1" i="0" spc="0" baseline="0">
                <a:latin typeface="Arial" charset="0"/>
                <a:ea typeface="Arial" charset="0"/>
                <a:cs typeface="Arial" charset="0"/>
              </a:defRPr>
            </a:lvl1pPr>
          </a:lstStyle>
          <a:p>
            <a:r>
              <a:rPr lang="en-US"/>
              <a:t>Knowledge-Building Workbook Activity #: Activity type (see list)</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0318" y="406488"/>
            <a:ext cx="538473" cy="699267"/>
          </a:xfrm>
          <a:prstGeom prst="rect">
            <a:avLst/>
          </a:prstGeom>
        </p:spPr>
      </p:pic>
    </p:spTree>
    <p:extLst>
      <p:ext uri="{BB962C8B-B14F-4D97-AF65-F5344CB8AC3E}">
        <p14:creationId xmlns:p14="http://schemas.microsoft.com/office/powerpoint/2010/main" val="3297843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nowledge-building discussion activity">
    <p:spTree>
      <p:nvGrpSpPr>
        <p:cNvPr id="1" name=""/>
        <p:cNvGrpSpPr/>
        <p:nvPr/>
      </p:nvGrpSpPr>
      <p:grpSpPr>
        <a:xfrm>
          <a:off x="0" y="0"/>
          <a:ext cx="0" cy="0"/>
          <a:chOff x="0" y="0"/>
          <a:chExt cx="0" cy="0"/>
        </a:xfrm>
      </p:grpSpPr>
      <p:sp>
        <p:nvSpPr>
          <p:cNvPr id="17" name="Rectangle 16"/>
          <p:cNvSpPr/>
          <p:nvPr userDrawn="1"/>
        </p:nvSpPr>
        <p:spPr>
          <a:xfrm rot="5400000">
            <a:off x="-3273829" y="3273831"/>
            <a:ext cx="6858000" cy="310341"/>
          </a:xfrm>
          <a:prstGeom prst="rect">
            <a:avLst/>
          </a:prstGeom>
          <a:gradFill flip="none" rotWithShape="1">
            <a:gsLst>
              <a:gs pos="100000">
                <a:srgbClr val="386150"/>
              </a:gs>
              <a:gs pos="0">
                <a:srgbClr val="7A9F95"/>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TextBox 5"/>
          <p:cNvSpPr txBox="1"/>
          <p:nvPr/>
        </p:nvSpPr>
        <p:spPr>
          <a:xfrm>
            <a:off x="3653592" y="6858000"/>
            <a:ext cx="4884813" cy="577081"/>
          </a:xfrm>
          <a:prstGeom prst="rect">
            <a:avLst/>
          </a:prstGeom>
          <a:solidFill>
            <a:schemeClr val="accent5">
              <a:lumMod val="75000"/>
            </a:schemeClr>
          </a:solidFill>
        </p:spPr>
        <p:txBody>
          <a:bodyPr wrap="square" rtlCol="0">
            <a:spAutoFit/>
          </a:bodyPr>
          <a:lstStyle/>
          <a:p>
            <a:r>
              <a:rPr lang="en-US" sz="1050">
                <a:solidFill>
                  <a:schemeClr val="bg1"/>
                </a:solidFill>
              </a:rPr>
              <a:t>Partner</a:t>
            </a:r>
            <a:r>
              <a:rPr lang="en-US" sz="1050" baseline="0">
                <a:solidFill>
                  <a:schemeClr val="bg1"/>
                </a:solidFill>
              </a:rPr>
              <a:t> </a:t>
            </a:r>
            <a:r>
              <a:rPr lang="en-US" sz="1050">
                <a:solidFill>
                  <a:schemeClr val="bg1"/>
                </a:solidFill>
              </a:rPr>
              <a:t>activities include:</a:t>
            </a:r>
          </a:p>
          <a:p>
            <a:pPr marL="214313" indent="-214313">
              <a:buFont typeface="Arial" panose="020B0604020202020204" pitchFamily="34" charset="0"/>
              <a:buChar char="•"/>
            </a:pPr>
            <a:r>
              <a:rPr lang="en-US" sz="1050">
                <a:solidFill>
                  <a:schemeClr val="bg1"/>
                </a:solidFill>
              </a:rPr>
              <a:t>Partner Work - Processing (PW-P)</a:t>
            </a:r>
          </a:p>
          <a:p>
            <a:pPr marL="214313" indent="-214313">
              <a:buFont typeface="Arial" panose="020B0604020202020204" pitchFamily="34" charset="0"/>
              <a:buChar char="•"/>
            </a:pPr>
            <a:r>
              <a:rPr lang="en-US" sz="1050">
                <a:solidFill>
                  <a:schemeClr val="bg1"/>
                </a:solidFill>
              </a:rPr>
              <a:t>Partner Work - Example Eval (PW -E)</a:t>
            </a:r>
          </a:p>
        </p:txBody>
      </p:sp>
      <p:sp>
        <p:nvSpPr>
          <p:cNvPr id="10" name="Rectangle 9"/>
          <p:cNvSpPr/>
          <p:nvPr/>
        </p:nvSpPr>
        <p:spPr>
          <a:xfrm>
            <a:off x="844551" y="-1466864"/>
            <a:ext cx="10502900" cy="553998"/>
          </a:xfrm>
          <a:prstGeom prst="rect">
            <a:avLst/>
          </a:prstGeom>
          <a:solidFill>
            <a:srgbClr val="FF0000"/>
          </a:solidFill>
        </p:spPr>
        <p:txBody>
          <a:bodyPr wrap="square">
            <a:spAutoFit/>
          </a:bodyPr>
          <a:lstStyle/>
          <a:p>
            <a:r>
              <a:rPr lang="en-US" sz="3000"/>
              <a:t>(DO NOT PUT THESE SLIDES IN THE MIDDLE OF  LECTURE SLIDES)</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9" name="Text Placeholder 226"/>
          <p:cNvSpPr>
            <a:spLocks noGrp="1"/>
          </p:cNvSpPr>
          <p:nvPr>
            <p:ph type="body" sz="quarter" idx="14" hasCustomPrompt="1"/>
          </p:nvPr>
        </p:nvSpPr>
        <p:spPr>
          <a:xfrm>
            <a:off x="767646" y="1709508"/>
            <a:ext cx="5552945" cy="4352038"/>
          </a:xfrm>
          <a:prstGeom prst="rect">
            <a:avLst/>
          </a:prstGeom>
        </p:spPr>
        <p:txBody>
          <a:bodyPr wrap="square" anchor="t" anchorCtr="0">
            <a:normAutofit/>
          </a:bodyPr>
          <a:lstStyle>
            <a:lvl1pPr marL="214313" indent="-214313">
              <a:buClr>
                <a:srgbClr val="94B9AF"/>
              </a:buClr>
              <a:buFont typeface="AppleSymbols" charset="0"/>
              <a:buChar char="⎔"/>
              <a:defRPr sz="1500" baseline="0">
                <a:solidFill>
                  <a:schemeClr val="tx1"/>
                </a:solidFill>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Describe the goal for the discussion board</a:t>
            </a:r>
          </a:p>
          <a:p>
            <a:pPr lvl="0"/>
            <a:r>
              <a:rPr lang="en-US"/>
              <a:t>Provide specific guidelines</a:t>
            </a:r>
          </a:p>
          <a:p>
            <a:pPr lvl="0"/>
            <a:r>
              <a:rPr lang="en-US"/>
              <a:t>Refer to posting guide at right (should also be posted online)</a:t>
            </a:r>
          </a:p>
        </p:txBody>
      </p:sp>
      <p:sp>
        <p:nvSpPr>
          <p:cNvPr id="21" name="Hexagon 20"/>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3" name="Title 1"/>
          <p:cNvSpPr>
            <a:spLocks noGrp="1"/>
          </p:cNvSpPr>
          <p:nvPr userDrawn="1">
            <p:ph type="title" hasCustomPrompt="1"/>
          </p:nvPr>
        </p:nvSpPr>
        <p:spPr>
          <a:xfrm>
            <a:off x="1625357" y="324361"/>
            <a:ext cx="10053616" cy="917367"/>
          </a:xfrm>
          <a:prstGeom prst="rect">
            <a:avLst/>
          </a:prstGeom>
        </p:spPr>
        <p:txBody>
          <a:bodyPr anchor="ctr" anchorCtr="0">
            <a:noAutofit/>
          </a:bodyPr>
          <a:lstStyle>
            <a:lvl1pPr>
              <a:defRPr sz="2400" b="1" i="0" spc="0" baseline="0">
                <a:latin typeface="Arial" charset="0"/>
                <a:ea typeface="Arial" charset="0"/>
                <a:cs typeface="Arial" charset="0"/>
              </a:defRPr>
            </a:lvl1pPr>
          </a:lstStyle>
          <a:p>
            <a:r>
              <a:rPr lang="en-US"/>
              <a:t>Knowledge-Building Discussion Board (ideas; readings; pre-selected video)</a:t>
            </a:r>
          </a:p>
        </p:txBody>
      </p:sp>
      <p:sp>
        <p:nvSpPr>
          <p:cNvPr id="24" name="Rectangle 23"/>
          <p:cNvSpPr/>
          <p:nvPr userDrawn="1"/>
        </p:nvSpPr>
        <p:spPr>
          <a:xfrm rot="5400000" flipV="1">
            <a:off x="4502776" y="3858900"/>
            <a:ext cx="4359743" cy="60959"/>
          </a:xfrm>
          <a:prstGeom prst="rect">
            <a:avLst/>
          </a:prstGeom>
          <a:solidFill>
            <a:srgbClr val="94B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TextBox 3"/>
          <p:cNvSpPr txBox="1"/>
          <p:nvPr userDrawn="1"/>
        </p:nvSpPr>
        <p:spPr>
          <a:xfrm>
            <a:off x="7003027" y="1599233"/>
            <a:ext cx="4620447" cy="2775824"/>
          </a:xfrm>
          <a:prstGeom prst="rect">
            <a:avLst/>
          </a:prstGeom>
          <a:noFill/>
        </p:spPr>
        <p:txBody>
          <a:bodyPr wrap="square" rtlCol="0">
            <a:spAutoFit/>
          </a:bodyPr>
          <a:lstStyle/>
          <a:p>
            <a:pPr algn="l"/>
            <a:r>
              <a:rPr lang="en-US" sz="1200" b="1">
                <a:solidFill>
                  <a:schemeClr val="tx2"/>
                </a:solidFill>
                <a:latin typeface="Arial" charset="0"/>
                <a:ea typeface="Arial" charset="0"/>
                <a:cs typeface="Arial" charset="0"/>
              </a:rPr>
              <a:t>Posting</a:t>
            </a:r>
            <a:r>
              <a:rPr lang="en-US" sz="1200" b="1" baseline="0">
                <a:solidFill>
                  <a:schemeClr val="tx2"/>
                </a:solidFill>
                <a:latin typeface="Arial" charset="0"/>
                <a:ea typeface="Arial" charset="0"/>
                <a:cs typeface="Arial" charset="0"/>
              </a:rPr>
              <a:t> on the discussion board</a:t>
            </a:r>
          </a:p>
          <a:p>
            <a:pPr algn="ctr"/>
            <a:endParaRPr lang="en-US" sz="788" b="1" baseline="0">
              <a:solidFill>
                <a:schemeClr val="tx2"/>
              </a:solidFill>
              <a:latin typeface="Arial" charset="0"/>
              <a:ea typeface="Arial" charset="0"/>
              <a:cs typeface="Arial" charset="0"/>
            </a:endParaRPr>
          </a:p>
          <a:p>
            <a:pPr algn="l"/>
            <a:r>
              <a:rPr lang="en-US" sz="1200" b="0" baseline="0">
                <a:solidFill>
                  <a:schemeClr val="tx2"/>
                </a:solidFill>
                <a:latin typeface="Arial" charset="0"/>
                <a:ea typeface="Arial" charset="0"/>
                <a:cs typeface="Arial" charset="0"/>
              </a:rPr>
              <a:t>Use the discussion board to</a:t>
            </a:r>
          </a:p>
          <a:p>
            <a:pPr marL="214313" indent="-214313" algn="l">
              <a:buFont typeface="Arial" charset="0"/>
              <a:buChar char="•"/>
            </a:pPr>
            <a:r>
              <a:rPr lang="en-US" sz="1050" b="0" baseline="0">
                <a:solidFill>
                  <a:schemeClr val="tx2"/>
                </a:solidFill>
                <a:latin typeface="Arial" charset="0"/>
                <a:ea typeface="Arial" charset="0"/>
                <a:cs typeface="Arial" charset="0"/>
              </a:rPr>
              <a:t>Share information that you have and others do not</a:t>
            </a:r>
          </a:p>
          <a:p>
            <a:pPr marL="214313" indent="-214313" algn="l">
              <a:buFont typeface="Arial" charset="0"/>
              <a:buChar char="•"/>
            </a:pPr>
            <a:r>
              <a:rPr lang="en-US" sz="1050" b="0" baseline="0">
                <a:solidFill>
                  <a:schemeClr val="tx2"/>
                </a:solidFill>
                <a:latin typeface="Arial" charset="0"/>
                <a:ea typeface="Arial" charset="0"/>
                <a:cs typeface="Arial" charset="0"/>
              </a:rPr>
              <a:t>Get clarification</a:t>
            </a:r>
          </a:p>
          <a:p>
            <a:pPr marL="214313" indent="-214313" algn="l">
              <a:buFont typeface="Arial" charset="0"/>
              <a:buChar char="•"/>
            </a:pPr>
            <a:r>
              <a:rPr lang="en-US" sz="1050" b="0" baseline="0">
                <a:solidFill>
                  <a:schemeClr val="tx2"/>
                </a:solidFill>
                <a:latin typeface="Arial" charset="0"/>
                <a:ea typeface="Arial" charset="0"/>
                <a:cs typeface="Arial" charset="0"/>
              </a:rPr>
              <a:t>Extend the conversation beyond the specific module content</a:t>
            </a:r>
          </a:p>
          <a:p>
            <a:pPr marL="214313" indent="-214313" algn="l">
              <a:buFont typeface="Arial" charset="0"/>
              <a:buChar char="•"/>
            </a:pPr>
            <a:endParaRPr lang="en-US" sz="1200" b="0" baseline="0">
              <a:solidFill>
                <a:schemeClr val="tx2"/>
              </a:solidFill>
              <a:latin typeface="Arial" charset="0"/>
              <a:ea typeface="Arial" charset="0"/>
              <a:cs typeface="Arial" charset="0"/>
            </a:endParaRPr>
          </a:p>
          <a:p>
            <a:pPr marL="0" indent="0" algn="l">
              <a:buFont typeface="Arial" charset="0"/>
              <a:buNone/>
            </a:pPr>
            <a:r>
              <a:rPr lang="en-US" sz="1200" b="0" baseline="0">
                <a:solidFill>
                  <a:schemeClr val="tx2"/>
                </a:solidFill>
                <a:latin typeface="Arial" charset="0"/>
                <a:ea typeface="Arial" charset="0"/>
                <a:cs typeface="Arial" charset="0"/>
              </a:rPr>
              <a:t>Respond to others by</a:t>
            </a:r>
          </a:p>
          <a:p>
            <a:pPr marL="214313" indent="-214313" algn="l">
              <a:buFont typeface="Arial" charset="0"/>
              <a:buChar char="•"/>
            </a:pPr>
            <a:r>
              <a:rPr lang="en-US" sz="1050" b="0" baseline="0">
                <a:solidFill>
                  <a:schemeClr val="tx2"/>
                </a:solidFill>
                <a:latin typeface="Arial" charset="0"/>
                <a:ea typeface="Arial" charset="0"/>
                <a:cs typeface="Arial" charset="0"/>
              </a:rPr>
              <a:t>Asking for more information</a:t>
            </a:r>
          </a:p>
          <a:p>
            <a:pPr marL="214313" indent="-214313" algn="l">
              <a:buFont typeface="Arial" charset="0"/>
              <a:buChar char="•"/>
            </a:pPr>
            <a:r>
              <a:rPr lang="en-US" sz="1050" b="0" baseline="0">
                <a:solidFill>
                  <a:schemeClr val="tx2"/>
                </a:solidFill>
                <a:latin typeface="Arial" charset="0"/>
                <a:ea typeface="Arial" charset="0"/>
                <a:cs typeface="Arial" charset="0"/>
              </a:rPr>
              <a:t>Providing specific feedback why you agree or disagree with opinions</a:t>
            </a:r>
          </a:p>
          <a:p>
            <a:pPr marL="214313" indent="-214313" algn="l">
              <a:buFont typeface="Arial" charset="0"/>
              <a:buChar char="•"/>
            </a:pPr>
            <a:r>
              <a:rPr lang="en-US" sz="1050" b="0" baseline="0">
                <a:solidFill>
                  <a:schemeClr val="tx2"/>
                </a:solidFill>
                <a:latin typeface="Arial" charset="0"/>
                <a:ea typeface="Arial" charset="0"/>
                <a:cs typeface="Arial" charset="0"/>
              </a:rPr>
              <a:t>Correcting unintended errors</a:t>
            </a:r>
          </a:p>
          <a:p>
            <a:pPr marL="214313" indent="-214313" algn="l">
              <a:buFont typeface="Arial" charset="0"/>
              <a:buChar char="•"/>
            </a:pPr>
            <a:endParaRPr lang="en-US" sz="1200" b="0" baseline="0">
              <a:solidFill>
                <a:schemeClr val="tx2"/>
              </a:solidFill>
              <a:latin typeface="Arial" charset="0"/>
              <a:ea typeface="Arial" charset="0"/>
              <a:cs typeface="Arial" charset="0"/>
            </a:endParaRPr>
          </a:p>
          <a:p>
            <a:pPr marL="0" indent="0" algn="l">
              <a:buFont typeface="Arial" charset="0"/>
              <a:buNone/>
            </a:pPr>
            <a:r>
              <a:rPr lang="en-US" sz="1200" b="0" baseline="0">
                <a:solidFill>
                  <a:schemeClr val="tx2"/>
                </a:solidFill>
                <a:latin typeface="Arial" charset="0"/>
                <a:ea typeface="Arial" charset="0"/>
                <a:cs typeface="Arial" charset="0"/>
              </a:rPr>
              <a:t>Write</a:t>
            </a:r>
          </a:p>
          <a:p>
            <a:pPr marL="214313" indent="-214313" algn="l">
              <a:buFont typeface="Arial" charset="0"/>
              <a:buChar char="•"/>
            </a:pPr>
            <a:r>
              <a:rPr lang="en-US" sz="1050" b="0" baseline="0">
                <a:solidFill>
                  <a:schemeClr val="tx2"/>
                </a:solidFill>
                <a:latin typeface="Arial" charset="0"/>
                <a:ea typeface="Arial" charset="0"/>
                <a:cs typeface="Arial" charset="0"/>
              </a:rPr>
              <a:t>Short but content-filled responses</a:t>
            </a:r>
          </a:p>
          <a:p>
            <a:pPr marL="214313" indent="-214313" algn="l">
              <a:buFont typeface="Arial" charset="0"/>
              <a:buChar char="•"/>
            </a:pPr>
            <a:r>
              <a:rPr lang="en-US" sz="1050" b="0" baseline="0">
                <a:solidFill>
                  <a:schemeClr val="tx2"/>
                </a:solidFill>
                <a:latin typeface="Arial" charset="0"/>
                <a:ea typeface="Arial" charset="0"/>
                <a:cs typeface="Arial" charset="0"/>
              </a:rPr>
              <a:t>Clearly (after typing, briefly edit)</a:t>
            </a:r>
          </a:p>
          <a:p>
            <a:pPr marL="214313" indent="-214313" algn="l">
              <a:buFont typeface="Arial" charset="0"/>
              <a:buChar char="•"/>
            </a:pPr>
            <a:r>
              <a:rPr lang="en-US" sz="1050" b="0" baseline="0">
                <a:solidFill>
                  <a:schemeClr val="tx2"/>
                </a:solidFill>
                <a:latin typeface="Arial" charset="0"/>
                <a:ea typeface="Arial" charset="0"/>
                <a:cs typeface="Arial" charset="0"/>
              </a:rPr>
              <a:t>In a style that allows generosity of spirit (assuming the best of others)</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5644" y="561479"/>
            <a:ext cx="843291" cy="443131"/>
          </a:xfrm>
          <a:prstGeom prst="rect">
            <a:avLst/>
          </a:prstGeom>
        </p:spPr>
      </p:pic>
    </p:spTree>
    <p:extLst>
      <p:ext uri="{BB962C8B-B14F-4D97-AF65-F5344CB8AC3E}">
        <p14:creationId xmlns:p14="http://schemas.microsoft.com/office/powerpoint/2010/main" val="1114528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nowledge-building partner work">
    <p:spTree>
      <p:nvGrpSpPr>
        <p:cNvPr id="1" name=""/>
        <p:cNvGrpSpPr/>
        <p:nvPr/>
      </p:nvGrpSpPr>
      <p:grpSpPr>
        <a:xfrm>
          <a:off x="0" y="0"/>
          <a:ext cx="0" cy="0"/>
          <a:chOff x="0" y="0"/>
          <a:chExt cx="0" cy="0"/>
        </a:xfrm>
      </p:grpSpPr>
      <p:sp>
        <p:nvSpPr>
          <p:cNvPr id="18" name="Rectangle 17"/>
          <p:cNvSpPr/>
          <p:nvPr userDrawn="1"/>
        </p:nvSpPr>
        <p:spPr>
          <a:xfrm rot="5400000">
            <a:off x="-3273829" y="3273831"/>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Rectangle 9"/>
          <p:cNvSpPr/>
          <p:nvPr/>
        </p:nvSpPr>
        <p:spPr>
          <a:xfrm>
            <a:off x="1119051" y="-1351470"/>
            <a:ext cx="10502900" cy="553998"/>
          </a:xfrm>
          <a:prstGeom prst="rect">
            <a:avLst/>
          </a:prstGeom>
          <a:solidFill>
            <a:srgbClr val="FF0000"/>
          </a:solidFill>
        </p:spPr>
        <p:txBody>
          <a:bodyPr wrap="square">
            <a:spAutoFit/>
          </a:bodyPr>
          <a:lstStyle/>
          <a:p>
            <a:r>
              <a:rPr lang="en-US" sz="3000"/>
              <a:t>(DO NOT PUT THESE SLIDES IN THE MIDDLE OF  LECTURE SLIDES)</a:t>
            </a:r>
          </a:p>
        </p:txBody>
      </p:sp>
      <p:sp>
        <p:nvSpPr>
          <p:cNvPr id="6" name="TextBox 5"/>
          <p:cNvSpPr txBox="1"/>
          <p:nvPr/>
        </p:nvSpPr>
        <p:spPr>
          <a:xfrm>
            <a:off x="4106788" y="6947659"/>
            <a:ext cx="4884813" cy="577081"/>
          </a:xfrm>
          <a:prstGeom prst="rect">
            <a:avLst/>
          </a:prstGeom>
          <a:solidFill>
            <a:schemeClr val="accent5">
              <a:lumMod val="75000"/>
            </a:schemeClr>
          </a:solidFill>
        </p:spPr>
        <p:txBody>
          <a:bodyPr wrap="square" rtlCol="0">
            <a:spAutoFit/>
          </a:bodyPr>
          <a:lstStyle/>
          <a:p>
            <a:r>
              <a:rPr lang="en-US" sz="1050">
                <a:solidFill>
                  <a:schemeClr val="bg1"/>
                </a:solidFill>
              </a:rPr>
              <a:t>Partner</a:t>
            </a:r>
            <a:r>
              <a:rPr lang="en-US" sz="1050" baseline="0">
                <a:solidFill>
                  <a:schemeClr val="bg1"/>
                </a:solidFill>
              </a:rPr>
              <a:t> </a:t>
            </a:r>
            <a:r>
              <a:rPr lang="en-US" sz="1050">
                <a:solidFill>
                  <a:schemeClr val="bg1"/>
                </a:solidFill>
              </a:rPr>
              <a:t>activities include:</a:t>
            </a:r>
          </a:p>
          <a:p>
            <a:pPr marL="214313" indent="-214313">
              <a:buFont typeface="Arial" panose="020B0604020202020204" pitchFamily="34" charset="0"/>
              <a:buChar char="•"/>
            </a:pPr>
            <a:r>
              <a:rPr lang="en-US" sz="1050">
                <a:solidFill>
                  <a:schemeClr val="bg1"/>
                </a:solidFill>
              </a:rPr>
              <a:t>Partner Work - Processing (PW-P)</a:t>
            </a:r>
          </a:p>
          <a:p>
            <a:pPr marL="214313" indent="-214313">
              <a:buFont typeface="Arial" panose="020B0604020202020204" pitchFamily="34" charset="0"/>
              <a:buChar char="•"/>
            </a:pPr>
            <a:r>
              <a:rPr lang="en-US" sz="1050">
                <a:solidFill>
                  <a:schemeClr val="bg1"/>
                </a:solidFill>
              </a:rPr>
              <a:t>Partner Work - Example Eval (PW -E)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Title 1"/>
          <p:cNvSpPr>
            <a:spLocks noGrp="1"/>
          </p:cNvSpPr>
          <p:nvPr userDrawn="1">
            <p:ph type="title" hasCustomPrompt="1"/>
          </p:nvPr>
        </p:nvSpPr>
        <p:spPr>
          <a:xfrm>
            <a:off x="1625357" y="324361"/>
            <a:ext cx="10053616" cy="917367"/>
          </a:xfrm>
          <a:prstGeom prst="rect">
            <a:avLst/>
          </a:prstGeom>
        </p:spPr>
        <p:txBody>
          <a:bodyPr anchor="ctr" anchorCtr="0">
            <a:noAutofit/>
          </a:bodyPr>
          <a:lstStyle>
            <a:lvl1pPr>
              <a:defRPr sz="2400" b="1" i="0" spc="0" baseline="0">
                <a:latin typeface="Arial" charset="0"/>
                <a:ea typeface="Arial" charset="0"/>
                <a:cs typeface="Arial" charset="0"/>
              </a:defRPr>
            </a:lvl1pPr>
          </a:lstStyle>
          <a:p>
            <a:r>
              <a:rPr lang="en-US"/>
              <a:t>Knowledge-Building Partner Work</a:t>
            </a:r>
          </a:p>
        </p:txBody>
      </p:sp>
      <p:sp>
        <p:nvSpPr>
          <p:cNvPr id="21" name="Text Placeholder 226"/>
          <p:cNvSpPr>
            <a:spLocks noGrp="1"/>
          </p:cNvSpPr>
          <p:nvPr userDrawn="1">
            <p:ph type="body" sz="quarter" idx="13" hasCustomPrompt="1"/>
          </p:nvPr>
        </p:nvSpPr>
        <p:spPr>
          <a:xfrm>
            <a:off x="767644" y="1644310"/>
            <a:ext cx="10939672" cy="4469673"/>
          </a:xfrm>
          <a:prstGeom prst="rect">
            <a:avLst/>
          </a:prstGeom>
        </p:spPr>
        <p:txBody>
          <a:bodyPr wrap="square" anchor="t" anchorCtr="0">
            <a:normAutofit/>
          </a:bodyPr>
          <a:lstStyle>
            <a:lvl1pPr marL="214313" indent="-214313">
              <a:buClr>
                <a:srgbClr val="94B9AF"/>
              </a:buClr>
              <a:buFont typeface="AppleSymbols" charset="0"/>
              <a:buChar char="⎔"/>
              <a:defRPr sz="1500">
                <a:latin typeface="Arial" charset="0"/>
                <a:ea typeface="Arial" charset="0"/>
                <a:cs typeface="Arial" charset="0"/>
              </a:defRPr>
            </a:lvl1pPr>
            <a:lvl2pPr marL="557213" indent="-214313">
              <a:buClr>
                <a:srgbClr val="94B9AF"/>
              </a:buClr>
              <a:buFont typeface="AppleSymbols" charset="0"/>
              <a:buChar char="⎔"/>
              <a:defRPr sz="1350">
                <a:latin typeface="Arial" charset="0"/>
                <a:ea typeface="Arial" charset="0"/>
                <a:cs typeface="Arial" charset="0"/>
              </a:defRPr>
            </a:lvl2pPr>
            <a:lvl3pPr marL="900113" indent="-214313">
              <a:buClr>
                <a:srgbClr val="94B9AF"/>
              </a:buClr>
              <a:buFont typeface="AppleSymbols" charset="0"/>
              <a:buChar char="⎔"/>
              <a:defRPr sz="1200">
                <a:latin typeface="Arial" charset="0"/>
                <a:ea typeface="Arial" charset="0"/>
                <a:cs typeface="Arial" charset="0"/>
              </a:defRPr>
            </a:lvl3pPr>
            <a:lvl4pPr marL="1243013" indent="-214313">
              <a:buClr>
                <a:srgbClr val="94B9AF"/>
              </a:buClr>
              <a:buFont typeface="AppleSymbols" charset="0"/>
              <a:buChar char="⎔"/>
              <a:defRPr sz="1050">
                <a:latin typeface="Arial" charset="0"/>
                <a:ea typeface="Arial" charset="0"/>
                <a:cs typeface="Arial" charset="0"/>
              </a:defRPr>
            </a:lvl4pPr>
            <a:lvl5pPr marL="1585913" indent="-214313">
              <a:buClr>
                <a:srgbClr val="94B9AF"/>
              </a:buClr>
              <a:buFont typeface="AppleSymbols" charset="0"/>
              <a:buChar char="⎔"/>
              <a:defRPr sz="105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6693" y="561731"/>
            <a:ext cx="1061403" cy="447098"/>
          </a:xfrm>
          <a:prstGeom prst="rect">
            <a:avLst/>
          </a:prstGeom>
        </p:spPr>
      </p:pic>
    </p:spTree>
    <p:extLst>
      <p:ext uri="{BB962C8B-B14F-4D97-AF65-F5344CB8AC3E}">
        <p14:creationId xmlns:p14="http://schemas.microsoft.com/office/powerpoint/2010/main" val="157462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0318546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nowledge-building lead teacher demonstration">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850078" y="1653153"/>
            <a:ext cx="10857236" cy="4468813"/>
          </a:xfrm>
          <a:prstGeom prst="rect">
            <a:avLst/>
          </a:prstGeom>
        </p:spPr>
        <p:txBody>
          <a:bodyPr/>
          <a:lstStyle>
            <a:lvl1pPr marL="0" indent="0">
              <a:buNone/>
              <a:defRPr sz="1500" baseline="0">
                <a:latin typeface="Arial" charset="0"/>
                <a:ea typeface="Arial" charset="0"/>
                <a:cs typeface="Arial" charset="0"/>
              </a:defRPr>
            </a:lvl1pPr>
          </a:lstStyle>
          <a:p>
            <a:r>
              <a:rPr lang="en-US"/>
              <a:t>Insert Lead Teacher video here</a:t>
            </a:r>
          </a:p>
        </p:txBody>
      </p:sp>
      <p:sp>
        <p:nvSpPr>
          <p:cNvPr id="7" name="Rectangle 6"/>
          <p:cNvSpPr/>
          <p:nvPr userDrawn="1"/>
        </p:nvSpPr>
        <p:spPr>
          <a:xfrm rot="5400000">
            <a:off x="-3273829" y="3273831"/>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hasCustomPrompt="1"/>
          </p:nvPr>
        </p:nvSpPr>
        <p:spPr>
          <a:xfrm>
            <a:off x="1599109" y="257406"/>
            <a:ext cx="10108207" cy="1147527"/>
          </a:xfrm>
          <a:prstGeom prst="rect">
            <a:avLst/>
          </a:prstGeom>
        </p:spPr>
        <p:txBody>
          <a:bodyPr anchor="ctr">
            <a:normAutofit/>
          </a:bodyPr>
          <a:lstStyle>
            <a:lvl1pPr algn="l" defTabSz="685800" rtl="0" eaLnBrk="1" latinLnBrk="0" hangingPunct="1">
              <a:lnSpc>
                <a:spcPct val="90000"/>
              </a:lnSpc>
              <a:spcBef>
                <a:spcPct val="0"/>
              </a:spcBef>
              <a:buNone/>
              <a:defRPr lang="en-US" sz="2400" b="1" kern="1200" baseline="0" dirty="0">
                <a:ln w="3175">
                  <a:noFill/>
                </a:ln>
                <a:solidFill>
                  <a:schemeClr val="tx1"/>
                </a:solidFill>
                <a:latin typeface="Arial" charset="0"/>
                <a:ea typeface="Arial" charset="0"/>
                <a:cs typeface="Arial" charset="0"/>
              </a:defRPr>
            </a:lvl1pPr>
          </a:lstStyle>
          <a:p>
            <a:r>
              <a:rPr lang="en-US"/>
              <a:t>Knowledge-Building Lead Teacher Demonstration: Write focus here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52513" y="571727"/>
            <a:ext cx="906107" cy="426403"/>
          </a:xfrm>
          <a:prstGeom prst="rect">
            <a:avLst/>
          </a:prstGeom>
        </p:spPr>
      </p:pic>
    </p:spTree>
    <p:extLst>
      <p:ext uri="{BB962C8B-B14F-4D97-AF65-F5344CB8AC3E}">
        <p14:creationId xmlns:p14="http://schemas.microsoft.com/office/powerpoint/2010/main" val="1035802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nowledge-building curriculum">
    <p:spTree>
      <p:nvGrpSpPr>
        <p:cNvPr id="1" name=""/>
        <p:cNvGrpSpPr/>
        <p:nvPr/>
      </p:nvGrpSpPr>
      <p:grpSpPr>
        <a:xfrm>
          <a:off x="0" y="0"/>
          <a:ext cx="0" cy="0"/>
          <a:chOff x="0" y="0"/>
          <a:chExt cx="0" cy="0"/>
        </a:xfrm>
      </p:grpSpPr>
      <p:sp>
        <p:nvSpPr>
          <p:cNvPr id="8" name="Rectangle 7"/>
          <p:cNvSpPr/>
          <p:nvPr userDrawn="1"/>
        </p:nvSpPr>
        <p:spPr>
          <a:xfrm rot="5400000">
            <a:off x="-3273829" y="3273831"/>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hasCustomPrompt="1"/>
          </p:nvPr>
        </p:nvSpPr>
        <p:spPr>
          <a:xfrm>
            <a:off x="1599108" y="256681"/>
            <a:ext cx="10108209" cy="1147527"/>
          </a:xfrm>
          <a:prstGeom prst="rect">
            <a:avLst/>
          </a:prstGeom>
        </p:spPr>
        <p:txBody>
          <a:bodyPr anchor="ctr">
            <a:noAutofit/>
          </a:bodyPr>
          <a:lstStyle>
            <a:lvl1pPr>
              <a:defRPr sz="2400" b="1" baseline="0">
                <a:ln w="3175">
                  <a:noFill/>
                </a:ln>
                <a:solidFill>
                  <a:schemeClr val="tx1"/>
                </a:solidFill>
                <a:latin typeface="Arial" charset="0"/>
                <a:ea typeface="Arial" charset="0"/>
                <a:cs typeface="Arial" charset="0"/>
              </a:defRPr>
            </a:lvl1pPr>
          </a:lstStyle>
          <a:p>
            <a:r>
              <a:rPr lang="en-US"/>
              <a:t>Knowledge-Building Curriculum Example: Description of example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834188" y="1644310"/>
            <a:ext cx="10873128" cy="4469673"/>
          </a:xfrm>
          <a:prstGeom prst="rect">
            <a:avLst/>
          </a:prstGeom>
        </p:spPr>
        <p:txBody>
          <a:bodyPr wrap="square" anchor="t" anchorCtr="0">
            <a:normAutofit/>
          </a:bodyPr>
          <a:lstStyle>
            <a:lvl1pPr marL="214313" indent="-214313">
              <a:buClr>
                <a:srgbClr val="94B9AF"/>
              </a:buClr>
              <a:buFont typeface="AppleSymbols" charset="0"/>
              <a:buChar char="⎔"/>
              <a:defRPr sz="1500" baseline="0">
                <a:latin typeface="Arial" charset="0"/>
                <a:ea typeface="Arial" charset="0"/>
                <a:cs typeface="Arial" charset="0"/>
              </a:defRPr>
            </a:lvl1pPr>
            <a:lvl2pPr marL="557213" indent="-214313">
              <a:buClr>
                <a:srgbClr val="94B9AF"/>
              </a:buClr>
              <a:buFont typeface="AppleSymbols" charset="0"/>
              <a:buChar char="⎔"/>
              <a:defRPr sz="1350">
                <a:latin typeface="Arial" charset="0"/>
                <a:ea typeface="Arial" charset="0"/>
                <a:cs typeface="Arial" charset="0"/>
              </a:defRPr>
            </a:lvl2pPr>
            <a:lvl3pPr marL="900113" indent="-214313">
              <a:buClr>
                <a:srgbClr val="94B9AF"/>
              </a:buClr>
              <a:buFont typeface="AppleSymbols" charset="0"/>
              <a:buChar char="⎔"/>
              <a:defRPr sz="1200">
                <a:latin typeface="Arial" charset="0"/>
                <a:ea typeface="Arial" charset="0"/>
                <a:cs typeface="Arial" charset="0"/>
              </a:defRPr>
            </a:lvl3pPr>
            <a:lvl4pPr marL="1243013" indent="-214313">
              <a:buClr>
                <a:srgbClr val="94B9AF"/>
              </a:buClr>
              <a:buFont typeface="AppleSymbols" charset="0"/>
              <a:buChar char="⎔"/>
              <a:defRPr sz="1050">
                <a:latin typeface="Arial" charset="0"/>
                <a:ea typeface="Arial" charset="0"/>
                <a:cs typeface="Arial" charset="0"/>
              </a:defRPr>
            </a:lvl4pPr>
            <a:lvl5pPr marL="1585913" indent="-214313">
              <a:buClr>
                <a:srgbClr val="94B9AF"/>
              </a:buClr>
              <a:buFont typeface="AppleSymbols" charset="0"/>
              <a:buChar char="⎔"/>
              <a:defRPr sz="1050">
                <a:latin typeface="Arial" charset="0"/>
                <a:ea typeface="Arial" charset="0"/>
                <a:cs typeface="Arial"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Hexagon 6"/>
          <p:cNvSpPr/>
          <p:nvPr userDrawn="1"/>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5704" y="568265"/>
            <a:ext cx="747701" cy="433327"/>
          </a:xfrm>
          <a:prstGeom prst="rect">
            <a:avLst/>
          </a:prstGeom>
        </p:spPr>
      </p:pic>
    </p:spTree>
    <p:extLst>
      <p:ext uri="{BB962C8B-B14F-4D97-AF65-F5344CB8AC3E}">
        <p14:creationId xmlns:p14="http://schemas.microsoft.com/office/powerpoint/2010/main" val="537675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nowledge-building video">
    <p:spTree>
      <p:nvGrpSpPr>
        <p:cNvPr id="1" name=""/>
        <p:cNvGrpSpPr/>
        <p:nvPr/>
      </p:nvGrpSpPr>
      <p:grpSpPr>
        <a:xfrm>
          <a:off x="0" y="0"/>
          <a:ext cx="0" cy="0"/>
          <a:chOff x="0" y="0"/>
          <a:chExt cx="0" cy="0"/>
        </a:xfrm>
      </p:grpSpPr>
      <p:sp>
        <p:nvSpPr>
          <p:cNvPr id="20" name="Rectangle 19"/>
          <p:cNvSpPr/>
          <p:nvPr userDrawn="1"/>
        </p:nvSpPr>
        <p:spPr>
          <a:xfrm rot="5400000">
            <a:off x="-3273829" y="3273831"/>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hasCustomPrompt="1"/>
          </p:nvPr>
        </p:nvSpPr>
        <p:spPr>
          <a:xfrm>
            <a:off x="1625357" y="324361"/>
            <a:ext cx="10053616" cy="917367"/>
          </a:xfrm>
          <a:prstGeom prst="rect">
            <a:avLst/>
          </a:prstGeom>
        </p:spPr>
        <p:txBody>
          <a:bodyPr anchor="ctr">
            <a:noAutofit/>
          </a:bodyPr>
          <a:lstStyle>
            <a:lvl1pPr algn="l" defTabSz="685800" rtl="0" eaLnBrk="1" latinLnBrk="0" hangingPunct="1">
              <a:lnSpc>
                <a:spcPct val="90000"/>
              </a:lnSpc>
              <a:spcBef>
                <a:spcPct val="0"/>
              </a:spcBef>
              <a:buNone/>
              <a:defRPr lang="en-US" sz="2400" b="1" kern="1200" baseline="0" dirty="0">
                <a:ln w="3175">
                  <a:noFill/>
                </a:ln>
                <a:solidFill>
                  <a:schemeClr val="tx1"/>
                </a:solidFill>
                <a:latin typeface="Arial" charset="0"/>
                <a:ea typeface="Arial" charset="0"/>
                <a:cs typeface="Arial" charset="0"/>
              </a:defRPr>
            </a:lvl1pPr>
          </a:lstStyle>
          <a:p>
            <a:r>
              <a:rPr lang="en-US"/>
              <a:t>Knowledge-building Video Example: </a:t>
            </a:r>
            <a:br>
              <a:rPr lang="en-US"/>
            </a:br>
            <a:r>
              <a:rPr lang="en-US"/>
              <a:t>Description of video</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4" name="Text Placeholder 226"/>
          <p:cNvSpPr>
            <a:spLocks noGrp="1"/>
          </p:cNvSpPr>
          <p:nvPr userDrawn="1">
            <p:ph type="body" sz="quarter" idx="14" hasCustomPrompt="1"/>
          </p:nvPr>
        </p:nvSpPr>
        <p:spPr>
          <a:xfrm>
            <a:off x="767646" y="1709508"/>
            <a:ext cx="5552945" cy="4247036"/>
          </a:xfrm>
          <a:prstGeom prst="rect">
            <a:avLst/>
          </a:prstGeom>
        </p:spPr>
        <p:txBody>
          <a:bodyPr wrap="square" anchor="t" anchorCtr="0">
            <a:normAutofit/>
          </a:bodyPr>
          <a:lstStyle>
            <a:lvl1pPr marL="214313" indent="-214313">
              <a:buClr>
                <a:srgbClr val="94B9AF"/>
              </a:buClr>
              <a:buFont typeface="AppleSymbols" charset="0"/>
              <a:buChar char="⎔"/>
              <a:defRPr sz="1500" baseline="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Type description of the video</a:t>
            </a:r>
          </a:p>
          <a:p>
            <a:pPr lvl="0"/>
            <a:r>
              <a:rPr lang="en-US"/>
              <a:t>Type acknowledgement of copyright holder</a:t>
            </a:r>
          </a:p>
        </p:txBody>
      </p:sp>
      <p:sp>
        <p:nvSpPr>
          <p:cNvPr id="25" name="Picture Placeholder 10"/>
          <p:cNvSpPr>
            <a:spLocks noGrp="1"/>
          </p:cNvSpPr>
          <p:nvPr userDrawn="1">
            <p:ph type="pic" sz="quarter" idx="11" hasCustomPrompt="1"/>
          </p:nvPr>
        </p:nvSpPr>
        <p:spPr>
          <a:xfrm>
            <a:off x="6736675" y="1674912"/>
            <a:ext cx="4931231" cy="3549408"/>
          </a:xfrm>
          <a:prstGeom prst="rect">
            <a:avLst/>
          </a:prstGeom>
        </p:spPr>
        <p:txBody>
          <a:bodyPr/>
          <a:lstStyle>
            <a:lvl1pPr marL="0" indent="0">
              <a:buNone/>
              <a:defRPr sz="1500" baseline="0">
                <a:latin typeface="Arial" charset="0"/>
                <a:ea typeface="Arial" charset="0"/>
                <a:cs typeface="Arial" charset="0"/>
              </a:defRPr>
            </a:lvl1pPr>
          </a:lstStyle>
          <a:p>
            <a:r>
              <a:rPr lang="en-US"/>
              <a:t>Image of video screen capture</a:t>
            </a:r>
          </a:p>
        </p:txBody>
      </p:sp>
      <p:sp>
        <p:nvSpPr>
          <p:cNvPr id="26" name="Text Placeholder 2"/>
          <p:cNvSpPr>
            <a:spLocks noGrp="1"/>
          </p:cNvSpPr>
          <p:nvPr userDrawn="1">
            <p:ph idx="12" hasCustomPrompt="1"/>
          </p:nvPr>
        </p:nvSpPr>
        <p:spPr>
          <a:xfrm>
            <a:off x="6776084" y="5498296"/>
            <a:ext cx="4902891" cy="458248"/>
          </a:xfrm>
          <a:prstGeom prst="rect">
            <a:avLst/>
          </a:prstGeom>
        </p:spPr>
        <p:txBody>
          <a:bodyPr vert="horz" lIns="91440" tIns="45720" rIns="91440" bIns="45720" rtlCol="0">
            <a:normAutofit/>
          </a:bodyPr>
          <a:lstStyle>
            <a:lvl1pPr marL="128588" indent="-128588">
              <a:lnSpc>
                <a:spcPct val="100000"/>
              </a:lnSpc>
              <a:spcBef>
                <a:spcPts val="0"/>
              </a:spcBef>
              <a:buFont typeface="Arial" charset="0"/>
              <a:buChar char="•"/>
              <a:defRPr sz="788"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53260" y="568439"/>
            <a:ext cx="906107" cy="429209"/>
          </a:xfrm>
          <a:prstGeom prst="rect">
            <a:avLst/>
          </a:prstGeom>
        </p:spPr>
      </p:pic>
    </p:spTree>
    <p:extLst>
      <p:ext uri="{BB962C8B-B14F-4D97-AF65-F5344CB8AC3E}">
        <p14:creationId xmlns:p14="http://schemas.microsoft.com/office/powerpoint/2010/main" val="127522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o and description">
    <p:spTree>
      <p:nvGrpSpPr>
        <p:cNvPr id="1" name=""/>
        <p:cNvGrpSpPr/>
        <p:nvPr/>
      </p:nvGrpSpPr>
      <p:grpSpPr>
        <a:xfrm>
          <a:off x="0" y="0"/>
          <a:ext cx="0" cy="0"/>
          <a:chOff x="0" y="0"/>
          <a:chExt cx="0" cy="0"/>
        </a:xfrm>
      </p:grpSpPr>
      <p:sp>
        <p:nvSpPr>
          <p:cNvPr id="18" name="Rectangle 17"/>
          <p:cNvSpPr/>
          <p:nvPr userDrawn="1"/>
        </p:nvSpPr>
        <p:spPr>
          <a:xfrm rot="5400000">
            <a:off x="-3273829" y="3273831"/>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hasCustomPrompt="1"/>
          </p:nvPr>
        </p:nvSpPr>
        <p:spPr>
          <a:xfrm>
            <a:off x="1727201" y="264057"/>
            <a:ext cx="9980115" cy="1065167"/>
          </a:xfrm>
          <a:prstGeom prst="rect">
            <a:avLst/>
          </a:prstGeom>
        </p:spPr>
        <p:txBody>
          <a:bodyPr anchor="ctr">
            <a:noAutofit/>
          </a:bodyPr>
          <a:lstStyle>
            <a:lvl1pPr algn="l" defTabSz="685800" rtl="0" eaLnBrk="1" latinLnBrk="0" hangingPunct="1">
              <a:lnSpc>
                <a:spcPct val="90000"/>
              </a:lnSpc>
              <a:spcBef>
                <a:spcPct val="0"/>
              </a:spcBef>
              <a:buNone/>
              <a:defRPr lang="en-US" sz="2400" b="1" kern="1200" baseline="0" dirty="0">
                <a:ln w="3175">
                  <a:noFill/>
                </a:ln>
                <a:solidFill>
                  <a:schemeClr val="tx1"/>
                </a:solidFill>
                <a:latin typeface="Arial" charset="0"/>
                <a:ea typeface="Arial" charset="0"/>
                <a:cs typeface="Arial" charset="0"/>
              </a:defRPr>
            </a:lvl1pPr>
          </a:lstStyle>
          <a:p>
            <a:r>
              <a:rPr lang="en-US"/>
              <a:t>Title of video and description of video focus</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Media Placeholder 14"/>
          <p:cNvSpPr>
            <a:spLocks noGrp="1"/>
          </p:cNvSpPr>
          <p:nvPr userDrawn="1">
            <p:ph type="media" sz="quarter" idx="13" hasCustomPrompt="1"/>
          </p:nvPr>
        </p:nvSpPr>
        <p:spPr>
          <a:xfrm>
            <a:off x="739304" y="1515947"/>
            <a:ext cx="10939669" cy="3828395"/>
          </a:xfrm>
          <a:prstGeom prst="rect">
            <a:avLst/>
          </a:prstGeom>
        </p:spPr>
        <p:txBody>
          <a:bodyPr/>
          <a:lstStyle>
            <a:lvl1pPr marL="0" indent="0">
              <a:buNone/>
              <a:defRPr sz="1500">
                <a:latin typeface="Arial" charset="0"/>
                <a:ea typeface="Arial" charset="0"/>
                <a:cs typeface="Arial" charset="0"/>
              </a:defRPr>
            </a:lvl1pPr>
          </a:lstStyle>
          <a:p>
            <a:r>
              <a:rPr lang="en-US"/>
              <a:t>Insert video here</a:t>
            </a:r>
          </a:p>
        </p:txBody>
      </p:sp>
      <p:sp>
        <p:nvSpPr>
          <p:cNvPr id="21" name="Text Placeholder 2"/>
          <p:cNvSpPr>
            <a:spLocks noGrp="1"/>
          </p:cNvSpPr>
          <p:nvPr userDrawn="1">
            <p:ph idx="12" hasCustomPrompt="1"/>
          </p:nvPr>
        </p:nvSpPr>
        <p:spPr>
          <a:xfrm>
            <a:off x="6747744" y="5527371"/>
            <a:ext cx="4902891" cy="458248"/>
          </a:xfrm>
          <a:prstGeom prst="rect">
            <a:avLst/>
          </a:prstGeom>
        </p:spPr>
        <p:txBody>
          <a:bodyPr vert="horz" lIns="91440" tIns="45720" rIns="91440" bIns="45720" rtlCol="0">
            <a:normAutofit/>
          </a:bodyPr>
          <a:lstStyle>
            <a:lvl1pPr marL="128588" indent="-128588">
              <a:lnSpc>
                <a:spcPct val="100000"/>
              </a:lnSpc>
              <a:spcBef>
                <a:spcPts val="0"/>
              </a:spcBef>
              <a:buFont typeface="Arial" charset="0"/>
              <a:buChar char="•"/>
              <a:defRPr sz="788"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53260" y="568439"/>
            <a:ext cx="906107" cy="429209"/>
          </a:xfrm>
          <a:prstGeom prst="rect">
            <a:avLst/>
          </a:prstGeom>
        </p:spPr>
      </p:pic>
    </p:spTree>
    <p:extLst>
      <p:ext uri="{BB962C8B-B14F-4D97-AF65-F5344CB8AC3E}">
        <p14:creationId xmlns:p14="http://schemas.microsoft.com/office/powerpoint/2010/main" val="2149228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telestration focus">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6737352" y="1674813"/>
            <a:ext cx="4969933" cy="3549650"/>
          </a:xfrm>
          <a:prstGeom prst="rect">
            <a:avLst/>
          </a:prstGeom>
        </p:spPr>
        <p:txBody>
          <a:bodyPr/>
          <a:lstStyle>
            <a:lvl1pPr marL="0" indent="0">
              <a:buNone/>
              <a:defRPr sz="1500" baseline="0">
                <a:latin typeface="Arial" charset="0"/>
                <a:ea typeface="Arial" charset="0"/>
                <a:cs typeface="Arial" charset="0"/>
              </a:defRPr>
            </a:lvl1pPr>
            <a:lvl2pPr marL="342900" indent="0">
              <a:buNone/>
              <a:defRPr sz="1800">
                <a:latin typeface="Arial" charset="0"/>
                <a:ea typeface="Arial" charset="0"/>
                <a:cs typeface="Arial" charset="0"/>
              </a:defRPr>
            </a:lvl2pPr>
            <a:lvl3pPr marL="685800" indent="0">
              <a:buNone/>
              <a:defRPr sz="1800">
                <a:latin typeface="Arial" charset="0"/>
                <a:ea typeface="Arial" charset="0"/>
                <a:cs typeface="Arial" charset="0"/>
              </a:defRPr>
            </a:lvl3pPr>
            <a:lvl4pPr marL="1028700" indent="0">
              <a:buNone/>
              <a:defRPr sz="1800">
                <a:latin typeface="Arial" charset="0"/>
                <a:ea typeface="Arial" charset="0"/>
                <a:cs typeface="Arial" charset="0"/>
              </a:defRPr>
            </a:lvl4pPr>
            <a:lvl5pPr marL="1371600" indent="0">
              <a:buNone/>
              <a:defRPr sz="1800">
                <a:latin typeface="Arial" charset="0"/>
                <a:ea typeface="Arial" charset="0"/>
                <a:cs typeface="Arial" charset="0"/>
              </a:defRPr>
            </a:lvl5pPr>
          </a:lstStyle>
          <a:p>
            <a:pPr lvl="0"/>
            <a:r>
              <a:rPr lang="en-US"/>
              <a:t>Clip from video to repeat or image to discuss</a:t>
            </a:r>
          </a:p>
        </p:txBody>
      </p:sp>
      <p:sp>
        <p:nvSpPr>
          <p:cNvPr id="20" name="Rectangle 19"/>
          <p:cNvSpPr/>
          <p:nvPr userDrawn="1"/>
        </p:nvSpPr>
        <p:spPr>
          <a:xfrm rot="5400000">
            <a:off x="-3273829" y="3273831"/>
            <a:ext cx="6858000" cy="310341"/>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hasCustomPrompt="1"/>
          </p:nvPr>
        </p:nvSpPr>
        <p:spPr>
          <a:xfrm>
            <a:off x="1680364" y="422336"/>
            <a:ext cx="9943605" cy="721412"/>
          </a:xfrm>
          <a:prstGeom prst="rect">
            <a:avLst/>
          </a:prstGeom>
        </p:spPr>
        <p:txBody>
          <a:bodyPr anchor="ctr">
            <a:normAutofit/>
          </a:bodyPr>
          <a:lstStyle>
            <a:lvl1pPr>
              <a:defRPr lang="en-US" sz="2400" b="1" kern="1200" baseline="0" dirty="0">
                <a:ln w="3175">
                  <a:noFill/>
                </a:ln>
                <a:solidFill>
                  <a:schemeClr val="tx1"/>
                </a:solidFill>
                <a:latin typeface="Arial" charset="0"/>
                <a:ea typeface="Arial" charset="0"/>
                <a:cs typeface="Arial" charset="0"/>
              </a:defRPr>
            </a:lvl1pPr>
          </a:lstStyle>
          <a:p>
            <a:r>
              <a:rPr lang="en-US"/>
              <a:t>Video </a:t>
            </a:r>
            <a:r>
              <a:rPr lang="en-US" err="1"/>
              <a:t>Telestration</a:t>
            </a:r>
            <a:r>
              <a:rPr lang="en-US"/>
              <a:t> focus here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Text Placeholder 2"/>
          <p:cNvSpPr>
            <a:spLocks noGrp="1"/>
          </p:cNvSpPr>
          <p:nvPr userDrawn="1">
            <p:ph idx="12" hasCustomPrompt="1"/>
          </p:nvPr>
        </p:nvSpPr>
        <p:spPr>
          <a:xfrm>
            <a:off x="6776084" y="5498296"/>
            <a:ext cx="4902891" cy="458248"/>
          </a:xfrm>
          <a:prstGeom prst="rect">
            <a:avLst/>
          </a:prstGeom>
        </p:spPr>
        <p:txBody>
          <a:bodyPr vert="horz" lIns="91440" tIns="45720" rIns="91440" bIns="45720" rtlCol="0">
            <a:normAutofit/>
          </a:bodyPr>
          <a:lstStyle>
            <a:lvl1pPr marL="128588" indent="-128588">
              <a:lnSpc>
                <a:spcPct val="100000"/>
              </a:lnSpc>
              <a:spcBef>
                <a:spcPts val="0"/>
              </a:spcBef>
              <a:buFont typeface="Arial" charset="0"/>
              <a:buChar char="•"/>
              <a:defRPr sz="788" baseline="0">
                <a:latin typeface="Arial" charset="0"/>
                <a:ea typeface="Arial" charset="0"/>
                <a:cs typeface="Arial" charset="0"/>
              </a:defRPr>
            </a:lvl1pPr>
          </a:lstStyle>
          <a:p>
            <a:pPr lvl="0"/>
            <a:r>
              <a:rPr lang="en-US"/>
              <a:t>Video copyright holder’s preferred citation</a:t>
            </a:r>
          </a:p>
          <a:p>
            <a:pPr lvl="0"/>
            <a:r>
              <a:rPr lang="en-US"/>
              <a:t>Hyperlink to copyright holder’s website if applicable</a:t>
            </a:r>
          </a:p>
        </p:txBody>
      </p:sp>
      <p:sp>
        <p:nvSpPr>
          <p:cNvPr id="23" name="Text Placeholder 226"/>
          <p:cNvSpPr>
            <a:spLocks noGrp="1"/>
          </p:cNvSpPr>
          <p:nvPr userDrawn="1">
            <p:ph type="body" sz="quarter" idx="15" hasCustomPrompt="1"/>
          </p:nvPr>
        </p:nvSpPr>
        <p:spPr>
          <a:xfrm>
            <a:off x="767646" y="1694010"/>
            <a:ext cx="5552945" cy="4247036"/>
          </a:xfrm>
          <a:prstGeom prst="rect">
            <a:avLst/>
          </a:prstGeom>
        </p:spPr>
        <p:txBody>
          <a:bodyPr wrap="square" anchor="t" anchorCtr="0">
            <a:normAutofit/>
          </a:bodyPr>
          <a:lstStyle>
            <a:lvl1pPr marL="214313" indent="-214313">
              <a:buClr>
                <a:srgbClr val="94B9AF"/>
              </a:buClr>
              <a:buFont typeface="AppleSymbols" charset="0"/>
              <a:buChar char="⎔"/>
              <a:defRPr sz="1500" baseline="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Key points of </a:t>
            </a:r>
            <a:r>
              <a:rPr lang="en-US" err="1"/>
              <a:t>telestration</a:t>
            </a:r>
            <a:endParaRPr lang="en-US"/>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53260" y="568439"/>
            <a:ext cx="906107" cy="429209"/>
          </a:xfrm>
          <a:prstGeom prst="rect">
            <a:avLst/>
          </a:prstGeom>
        </p:spPr>
      </p:pic>
    </p:spTree>
    <p:extLst>
      <p:ext uri="{BB962C8B-B14F-4D97-AF65-F5344CB8AC3E}">
        <p14:creationId xmlns:p14="http://schemas.microsoft.com/office/powerpoint/2010/main" val="957739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tivity to link knowledge to practice">
    <p:spTree>
      <p:nvGrpSpPr>
        <p:cNvPr id="1" name=""/>
        <p:cNvGrpSpPr/>
        <p:nvPr/>
      </p:nvGrpSpPr>
      <p:grpSpPr>
        <a:xfrm>
          <a:off x="0" y="0"/>
          <a:ext cx="0" cy="0"/>
          <a:chOff x="0" y="0"/>
          <a:chExt cx="0" cy="0"/>
        </a:xfrm>
      </p:grpSpPr>
      <p:sp>
        <p:nvSpPr>
          <p:cNvPr id="10" name="Rectangle 9"/>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 Placeholder 2"/>
          <p:cNvSpPr>
            <a:spLocks noGrp="1"/>
          </p:cNvSpPr>
          <p:nvPr>
            <p:ph idx="1" hasCustomPrompt="1"/>
          </p:nvPr>
        </p:nvSpPr>
        <p:spPr>
          <a:xfrm>
            <a:off x="673099" y="1689315"/>
            <a:ext cx="5712201" cy="4215540"/>
          </a:xfrm>
          <a:prstGeom prst="rect">
            <a:avLst/>
          </a:prstGeom>
        </p:spPr>
        <p:txBody>
          <a:bodyPr vert="horz" lIns="91440" tIns="45720" rIns="91440" bIns="45720" rtlCol="0">
            <a:normAutofit/>
          </a:bodyPr>
          <a:lstStyle>
            <a:lvl1pPr marL="214313" indent="-214313">
              <a:buFont typeface="AppleSymbols" charset="0"/>
              <a:buChar char="⎔"/>
              <a:defRPr sz="1500" baseline="0">
                <a:latin typeface="Arial" charset="0"/>
                <a:ea typeface="Arial" charset="0"/>
                <a:cs typeface="Arial" charset="0"/>
              </a:defRPr>
            </a:lvl1pPr>
            <a:lvl2pPr>
              <a:defRPr baseline="0"/>
            </a:lvl2pPr>
          </a:lstStyle>
          <a:p>
            <a:pPr lvl="0"/>
            <a:r>
              <a:rPr lang="en-US"/>
              <a:t>Provide a brief background on the curriculum example/video</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Content Placeholder 3"/>
          <p:cNvSpPr>
            <a:spLocks noGrp="1"/>
          </p:cNvSpPr>
          <p:nvPr>
            <p:ph sz="quarter" idx="10" hasCustomPrompt="1"/>
          </p:nvPr>
        </p:nvSpPr>
        <p:spPr>
          <a:xfrm>
            <a:off x="1736436" y="385766"/>
            <a:ext cx="9970848" cy="960437"/>
          </a:xfrm>
          <a:prstGeom prst="rect">
            <a:avLst/>
          </a:prstGeom>
        </p:spPr>
        <p:txBody>
          <a:bodyPr anchor="ctr">
            <a:noAutofit/>
          </a:bodyPr>
          <a:lstStyle>
            <a:lvl1pPr marL="0" indent="0">
              <a:buNone/>
              <a:defRPr sz="1800" b="1" baseline="0">
                <a:latin typeface="Arial" charset="0"/>
                <a:ea typeface="Arial" charset="0"/>
                <a:cs typeface="Arial" charset="0"/>
              </a:defRPr>
            </a:lvl1pPr>
            <a:lvl2pPr marL="342900" indent="0">
              <a:buNone/>
              <a:defRPr>
                <a:latin typeface="Arial" charset="0"/>
                <a:ea typeface="Arial" charset="0"/>
                <a:cs typeface="Arial" charset="0"/>
              </a:defRPr>
            </a:lvl2pPr>
            <a:lvl3pPr marL="685800" indent="0">
              <a:buNone/>
              <a:defRPr>
                <a:latin typeface="Arial" charset="0"/>
                <a:ea typeface="Arial" charset="0"/>
                <a:cs typeface="Arial" charset="0"/>
              </a:defRPr>
            </a:lvl3pPr>
            <a:lvl4pPr marL="1028700" indent="0">
              <a:buNone/>
              <a:defRPr>
                <a:latin typeface="Arial" charset="0"/>
                <a:ea typeface="Arial" charset="0"/>
                <a:cs typeface="Arial" charset="0"/>
              </a:defRPr>
            </a:lvl4pPr>
            <a:lvl5pPr marL="1371600" indent="0">
              <a:buNone/>
              <a:defRPr>
                <a:latin typeface="Arial" charset="0"/>
                <a:ea typeface="Arial" charset="0"/>
                <a:cs typeface="Arial" charset="0"/>
              </a:defRPr>
            </a:lvl5pPr>
          </a:lstStyle>
          <a:p>
            <a:pPr lvl="0"/>
            <a:r>
              <a:rPr lang="en-US"/>
              <a:t>Activity to Link Knowledge to Practice</a:t>
            </a:r>
          </a:p>
          <a:p>
            <a:pPr lvl="0"/>
            <a:r>
              <a:rPr lang="en-US"/>
              <a:t>Let Me Start It</a:t>
            </a:r>
            <a:r>
              <a:rPr lang="mr-IN"/>
              <a:t>…</a:t>
            </a:r>
            <a:endParaRPr lang="en-US"/>
          </a:p>
        </p:txBody>
      </p:sp>
      <p:sp>
        <p:nvSpPr>
          <p:cNvPr id="12" name="Rectangle 11"/>
          <p:cNvSpPr/>
          <p:nvPr userDrawn="1"/>
        </p:nvSpPr>
        <p:spPr>
          <a:xfrm rot="5400000" flipV="1">
            <a:off x="5336782" y="3766607"/>
            <a:ext cx="3367849" cy="60959"/>
          </a:xfrm>
          <a:prstGeom prst="rect">
            <a:avLst/>
          </a:prstGeom>
          <a:solidFill>
            <a:srgbClr val="7B25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TextBox 12"/>
          <p:cNvSpPr txBox="1"/>
          <p:nvPr userDrawn="1"/>
        </p:nvSpPr>
        <p:spPr>
          <a:xfrm>
            <a:off x="7656109" y="2148723"/>
            <a:ext cx="3770347" cy="1673535"/>
          </a:xfrm>
          <a:prstGeom prst="rect">
            <a:avLst/>
          </a:prstGeom>
          <a:noFill/>
        </p:spPr>
        <p:txBody>
          <a:bodyPr wrap="square" rtlCol="0">
            <a:spAutoFit/>
          </a:bodyPr>
          <a:lstStyle/>
          <a:p>
            <a:pPr algn="ctr"/>
            <a:r>
              <a:rPr lang="en-US" sz="1275" b="1">
                <a:latin typeface="Arial" charset="0"/>
                <a:ea typeface="Arial" charset="0"/>
                <a:cs typeface="Arial" charset="0"/>
              </a:rPr>
              <a:t>How </a:t>
            </a:r>
            <a:r>
              <a:rPr lang="en-US" sz="1275" b="1" i="1">
                <a:latin typeface="Arial" charset="0"/>
                <a:ea typeface="Arial" charset="0"/>
                <a:cs typeface="Arial" charset="0"/>
              </a:rPr>
              <a:t>Let Me Start It </a:t>
            </a:r>
            <a:r>
              <a:rPr lang="en-US" sz="1275" b="1">
                <a:latin typeface="Arial" charset="0"/>
                <a:ea typeface="Arial" charset="0"/>
                <a:cs typeface="Arial" charset="0"/>
              </a:rPr>
              <a:t>works</a:t>
            </a:r>
          </a:p>
          <a:p>
            <a:pPr algn="l"/>
            <a:endParaRPr lang="en-US" sz="900" b="1" baseline="0">
              <a:latin typeface="Arial" charset="0"/>
              <a:ea typeface="Arial" charset="0"/>
              <a:cs typeface="Arial" charset="0"/>
            </a:endParaRPr>
          </a:p>
          <a:p>
            <a:pPr marL="214313" indent="-214313" algn="l">
              <a:buFont typeface="Arial" charset="0"/>
              <a:buChar char="•"/>
            </a:pPr>
            <a:r>
              <a:rPr lang="en-US" sz="1350" b="0" baseline="0">
                <a:latin typeface="Arial" charset="0"/>
                <a:ea typeface="Arial" charset="0"/>
                <a:cs typeface="Arial" charset="0"/>
              </a:rPr>
              <a:t>The goal is to improve the lesson using guidance from the checklist</a:t>
            </a:r>
          </a:p>
          <a:p>
            <a:pPr marL="214313" indent="-214313" algn="l">
              <a:buFont typeface="Arial" charset="0"/>
              <a:buChar char="•"/>
            </a:pPr>
            <a:r>
              <a:rPr lang="en-US" sz="1350" b="0" baseline="0">
                <a:latin typeface="Arial" charset="0"/>
                <a:ea typeface="Arial" charset="0"/>
                <a:cs typeface="Arial" charset="0"/>
              </a:rPr>
              <a:t>I’ll begin the process of improving the lesson</a:t>
            </a:r>
          </a:p>
          <a:p>
            <a:pPr marL="214313" indent="-214313" algn="l">
              <a:buFont typeface="Arial" charset="0"/>
              <a:buChar char="•"/>
            </a:pPr>
            <a:r>
              <a:rPr lang="en-US" sz="1350" b="0" baseline="0">
                <a:latin typeface="Arial" charset="0"/>
                <a:ea typeface="Arial" charset="0"/>
                <a:cs typeface="Arial" charset="0"/>
              </a:rPr>
              <a:t>You will finish the process</a:t>
            </a:r>
          </a:p>
          <a:p>
            <a:pPr marL="214313" indent="-214313" algn="l">
              <a:buFont typeface="Arial" charset="0"/>
              <a:buChar char="•"/>
            </a:pPr>
            <a:r>
              <a:rPr lang="en-US" sz="1350" b="0" baseline="0">
                <a:latin typeface="Arial" charset="0"/>
                <a:ea typeface="Arial" charset="0"/>
                <a:cs typeface="Arial" charset="0"/>
              </a:rPr>
              <a:t>I’ll return to discuss my thinking with you</a:t>
            </a:r>
          </a:p>
        </p:txBody>
      </p:sp>
      <p:sp>
        <p:nvSpPr>
          <p:cNvPr id="14" name="Hexagon 13"/>
          <p:cNvSpPr/>
          <p:nvPr userDrawn="1"/>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1029" y="434409"/>
            <a:ext cx="638929" cy="645073"/>
          </a:xfrm>
          <a:prstGeom prst="rect">
            <a:avLst/>
          </a:prstGeom>
        </p:spPr>
      </p:pic>
    </p:spTree>
    <p:extLst>
      <p:ext uri="{BB962C8B-B14F-4D97-AF65-F5344CB8AC3E}">
        <p14:creationId xmlns:p14="http://schemas.microsoft.com/office/powerpoint/2010/main" val="14486644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t me start">
    <p:spTree>
      <p:nvGrpSpPr>
        <p:cNvPr id="1" name=""/>
        <p:cNvGrpSpPr/>
        <p:nvPr/>
      </p:nvGrpSpPr>
      <p:grpSpPr>
        <a:xfrm>
          <a:off x="0" y="0"/>
          <a:ext cx="0" cy="0"/>
          <a:chOff x="0" y="0"/>
          <a:chExt cx="0" cy="0"/>
        </a:xfrm>
      </p:grpSpPr>
      <p:sp>
        <p:nvSpPr>
          <p:cNvPr id="9" name="Rectangle 8"/>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 Placeholder 2"/>
          <p:cNvSpPr>
            <a:spLocks noGrp="1"/>
          </p:cNvSpPr>
          <p:nvPr>
            <p:ph idx="1" hasCustomPrompt="1"/>
          </p:nvPr>
        </p:nvSpPr>
        <p:spPr>
          <a:xfrm>
            <a:off x="767644" y="1580825"/>
            <a:ext cx="6361576" cy="4386021"/>
          </a:xfrm>
          <a:prstGeom prst="rect">
            <a:avLst/>
          </a:prstGeom>
        </p:spPr>
        <p:txBody>
          <a:bodyPr vert="horz" lIns="91440" tIns="45720" rIns="91440" bIns="45720" rtlCol="0">
            <a:normAutofit/>
          </a:bodyPr>
          <a:lstStyle>
            <a:lvl1pPr marL="0" indent="0">
              <a:buNone/>
              <a:defRPr sz="1500" baseline="0">
                <a:latin typeface="Arial" charset="0"/>
                <a:ea typeface="Arial" charset="0"/>
                <a:cs typeface="Arial" charset="0"/>
              </a:defRPr>
            </a:lvl1pPr>
            <a:lvl2pPr>
              <a:defRPr baseline="0"/>
            </a:lvl2pPr>
          </a:lstStyle>
          <a:p>
            <a:pPr lvl="0"/>
            <a:r>
              <a:rPr lang="en-US"/>
              <a:t>Example/video goes here</a:t>
            </a:r>
          </a:p>
        </p:txBody>
      </p:sp>
      <p:sp>
        <p:nvSpPr>
          <p:cNvPr id="10" name="Text Placeholder 2"/>
          <p:cNvSpPr>
            <a:spLocks noGrp="1"/>
          </p:cNvSpPr>
          <p:nvPr>
            <p:ph idx="11" hasCustomPrompt="1"/>
          </p:nvPr>
        </p:nvSpPr>
        <p:spPr>
          <a:xfrm>
            <a:off x="7387641" y="1580826"/>
            <a:ext cx="4228627" cy="4386021"/>
          </a:xfrm>
          <a:prstGeom prst="rect">
            <a:avLst/>
          </a:prstGeom>
        </p:spPr>
        <p:txBody>
          <a:bodyPr vert="horz" lIns="91440" tIns="45720" rIns="91440" bIns="45720" rtlCol="0">
            <a:normAutofit/>
          </a:bodyPr>
          <a:lstStyle>
            <a:lvl1pPr marL="219075" indent="-219075">
              <a:buClr>
                <a:srgbClr val="C85337"/>
              </a:buClr>
              <a:buFont typeface="AppleSymbols" charset="0"/>
              <a:buChar char="⎔"/>
              <a:defRPr sz="1500" baseline="0">
                <a:latin typeface="Arial" charset="0"/>
                <a:ea typeface="Arial" charset="0"/>
                <a:cs typeface="Arial" charset="0"/>
              </a:defRPr>
            </a:lvl1pPr>
            <a:lvl2pPr>
              <a:defRPr baseline="0"/>
            </a:lvl2pPr>
          </a:lstStyle>
          <a:p>
            <a:pPr lvl="0"/>
            <a:r>
              <a:rPr lang="en-US"/>
              <a:t>My start goes here (also in workbook)</a:t>
            </a:r>
          </a:p>
          <a:p>
            <a:pPr lvl="0"/>
            <a:r>
              <a:rPr lang="en-US"/>
              <a:t>May need an additional content slide (or to delete this and do only a content slide)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2" name="Title 1"/>
          <p:cNvSpPr>
            <a:spLocks noGrp="1"/>
          </p:cNvSpPr>
          <p:nvPr>
            <p:ph type="title" hasCustomPrompt="1"/>
          </p:nvPr>
        </p:nvSpPr>
        <p:spPr>
          <a:xfrm>
            <a:off x="1599106" y="324361"/>
            <a:ext cx="10079867" cy="917367"/>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Let me start it</a:t>
            </a:r>
            <a:r>
              <a:rPr lang="mr-IN"/>
              <a:t>…</a:t>
            </a:r>
            <a:endParaRPr lang="en-US"/>
          </a:p>
        </p:txBody>
      </p:sp>
      <p:sp>
        <p:nvSpPr>
          <p:cNvPr id="8" name="Hexagon 7"/>
          <p:cNvSpPr/>
          <p:nvPr userDrawn="1"/>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1029" y="434409"/>
            <a:ext cx="638929" cy="645073"/>
          </a:xfrm>
          <a:prstGeom prst="rect">
            <a:avLst/>
          </a:prstGeom>
        </p:spPr>
      </p:pic>
    </p:spTree>
    <p:extLst>
      <p:ext uri="{BB962C8B-B14F-4D97-AF65-F5344CB8AC3E}">
        <p14:creationId xmlns:p14="http://schemas.microsoft.com/office/powerpoint/2010/main" val="13836992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ow you finish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6" name="Rectangle 5"/>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itle 1"/>
          <p:cNvSpPr>
            <a:spLocks noGrp="1"/>
          </p:cNvSpPr>
          <p:nvPr>
            <p:ph type="title" hasCustomPrompt="1"/>
          </p:nvPr>
        </p:nvSpPr>
        <p:spPr>
          <a:xfrm>
            <a:off x="1599106" y="324361"/>
            <a:ext cx="10079867" cy="917367"/>
          </a:xfrm>
          <a:prstGeom prst="rect">
            <a:avLst/>
          </a:prstGeom>
        </p:spPr>
        <p:txBody>
          <a:bodyPr anchor="ctr" anchorCtr="0">
            <a:normAutofit/>
          </a:bodyPr>
          <a:lstStyle>
            <a:lvl1pPr>
              <a:defRPr sz="2100" b="1" i="0" spc="0" baseline="0">
                <a:latin typeface="Arial" charset="0"/>
                <a:ea typeface="Arial" charset="0"/>
                <a:cs typeface="Arial" charset="0"/>
              </a:defRPr>
            </a:lvl1pPr>
          </a:lstStyle>
          <a:p>
            <a:r>
              <a:rPr lang="en-US"/>
              <a:t>And now that you’ve finished it</a:t>
            </a:r>
            <a:r>
              <a:rPr lang="mr-IN"/>
              <a:t>…</a:t>
            </a:r>
            <a:endParaRPr lang="en-US"/>
          </a:p>
        </p:txBody>
      </p:sp>
      <p:sp>
        <p:nvSpPr>
          <p:cNvPr id="10" name="Text Placeholder 226"/>
          <p:cNvSpPr>
            <a:spLocks noGrp="1"/>
          </p:cNvSpPr>
          <p:nvPr>
            <p:ph type="body" sz="quarter" idx="13" hasCustomPrompt="1"/>
          </p:nvPr>
        </p:nvSpPr>
        <p:spPr>
          <a:xfrm>
            <a:off x="767644" y="1562309"/>
            <a:ext cx="10939672" cy="4469673"/>
          </a:xfrm>
          <a:prstGeom prst="rect">
            <a:avLst/>
          </a:prstGeom>
        </p:spPr>
        <p:txBody>
          <a:bodyPr wrap="square" anchor="t" anchorCtr="0">
            <a:normAutofit/>
          </a:bodyPr>
          <a:lstStyle>
            <a:lvl1pPr marL="214313" indent="-214313">
              <a:buClr>
                <a:srgbClr val="C85337"/>
              </a:buClr>
              <a:buFont typeface="AppleSymbols" charset="0"/>
              <a:buChar char="⎔"/>
              <a:defRPr sz="150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Provide information about how you would complete the example</a:t>
            </a:r>
          </a:p>
          <a:p>
            <a:pPr lvl="1"/>
            <a:r>
              <a:rPr lang="en-US"/>
              <a:t>Second level</a:t>
            </a:r>
          </a:p>
          <a:p>
            <a:pPr lvl="2"/>
            <a:r>
              <a:rPr lang="en-US"/>
              <a:t>Third level</a:t>
            </a:r>
          </a:p>
          <a:p>
            <a:pPr lvl="3"/>
            <a:r>
              <a:rPr lang="en-US"/>
              <a:t>Fourth level</a:t>
            </a:r>
          </a:p>
          <a:p>
            <a:pPr lvl="4"/>
            <a:r>
              <a:rPr lang="en-US"/>
              <a:t>Fifth level</a:t>
            </a:r>
          </a:p>
        </p:txBody>
      </p:sp>
      <p:sp>
        <p:nvSpPr>
          <p:cNvPr id="8" name="Hexagon 7"/>
          <p:cNvSpPr/>
          <p:nvPr userDrawn="1"/>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1029" y="434409"/>
            <a:ext cx="638929" cy="645073"/>
          </a:xfrm>
          <a:prstGeom prst="rect">
            <a:avLst/>
          </a:prstGeom>
        </p:spPr>
      </p:pic>
    </p:spTree>
    <p:extLst>
      <p:ext uri="{BB962C8B-B14F-4D97-AF65-F5344CB8AC3E}">
        <p14:creationId xmlns:p14="http://schemas.microsoft.com/office/powerpoint/2010/main" val="1097987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pplication activity">
    <p:spTree>
      <p:nvGrpSpPr>
        <p:cNvPr id="1" name=""/>
        <p:cNvGrpSpPr/>
        <p:nvPr/>
      </p:nvGrpSpPr>
      <p:grpSpPr>
        <a:xfrm>
          <a:off x="0" y="0"/>
          <a:ext cx="0" cy="0"/>
          <a:chOff x="0" y="0"/>
          <a:chExt cx="0" cy="0"/>
        </a:xfrm>
      </p:grpSpPr>
      <p:sp>
        <p:nvSpPr>
          <p:cNvPr id="9" name="Rectangle 8"/>
          <p:cNvSpPr/>
          <p:nvPr userDrawn="1"/>
        </p:nvSpPr>
        <p:spPr>
          <a:xfrm rot="5400000">
            <a:off x="-3273829" y="3273831"/>
            <a:ext cx="6858000" cy="310341"/>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extBox 7"/>
          <p:cNvSpPr txBox="1"/>
          <p:nvPr/>
        </p:nvSpPr>
        <p:spPr>
          <a:xfrm>
            <a:off x="4243156" y="6877051"/>
            <a:ext cx="3893752" cy="1015663"/>
          </a:xfrm>
          <a:prstGeom prst="rect">
            <a:avLst/>
          </a:prstGeom>
          <a:solidFill>
            <a:schemeClr val="accent4"/>
          </a:solidFill>
        </p:spPr>
        <p:txBody>
          <a:bodyPr wrap="square" rtlCol="0">
            <a:spAutoFit/>
          </a:bodyPr>
          <a:lstStyle/>
          <a:p>
            <a:r>
              <a:rPr lang="en-US" sz="1050">
                <a:solidFill>
                  <a:schemeClr val="bg1"/>
                </a:solidFill>
              </a:rPr>
              <a:t>Application activities include:</a:t>
            </a:r>
          </a:p>
          <a:p>
            <a:pPr marL="171450" indent="-171450">
              <a:buFont typeface="Arial" panose="020B0604020202020204" pitchFamily="34" charset="0"/>
              <a:buChar char="•"/>
            </a:pPr>
            <a:r>
              <a:rPr lang="en-US" sz="825">
                <a:solidFill>
                  <a:schemeClr val="bg1"/>
                </a:solidFill>
              </a:rPr>
              <a:t>Discussion Board - Teacher Video (DB - T) </a:t>
            </a:r>
          </a:p>
          <a:p>
            <a:pPr marL="171450" indent="-171450">
              <a:buFont typeface="Arial" panose="020B0604020202020204" pitchFamily="34" charset="0"/>
              <a:buChar char="•"/>
            </a:pPr>
            <a:r>
              <a:rPr lang="en-US" sz="825">
                <a:solidFill>
                  <a:schemeClr val="bg1"/>
                </a:solidFill>
              </a:rPr>
              <a:t>Journal Entry - Video Eval (JE-V) </a:t>
            </a:r>
          </a:p>
          <a:p>
            <a:pPr marL="171450" indent="-171450">
              <a:buFont typeface="Arial" panose="020B0604020202020204" pitchFamily="34" charset="0"/>
              <a:buChar char="•"/>
            </a:pPr>
            <a:r>
              <a:rPr lang="en-US" sz="825">
                <a:solidFill>
                  <a:schemeClr val="bg1"/>
                </a:solidFill>
              </a:rPr>
              <a:t>Partner Work - Example Eval (PW -E)</a:t>
            </a:r>
          </a:p>
          <a:p>
            <a:pPr marL="171450" indent="-171450">
              <a:buFont typeface="Arial" panose="020B0604020202020204" pitchFamily="34" charset="0"/>
              <a:buChar char="•"/>
            </a:pPr>
            <a:r>
              <a:rPr lang="en-US" sz="825">
                <a:solidFill>
                  <a:schemeClr val="bg1"/>
                </a:solidFill>
              </a:rPr>
              <a:t>Partner Work - Microteacher (PW-M) </a:t>
            </a:r>
          </a:p>
          <a:p>
            <a:pPr marL="171450" indent="-171450">
              <a:buFont typeface="Arial" panose="020B0604020202020204" pitchFamily="34" charset="0"/>
              <a:buChar char="•"/>
            </a:pPr>
            <a:r>
              <a:rPr lang="en-US" sz="825">
                <a:solidFill>
                  <a:schemeClr val="bg1"/>
                </a:solidFill>
              </a:rPr>
              <a:t>Partner Work - Teacher Application Eval</a:t>
            </a:r>
          </a:p>
          <a:p>
            <a:pPr marL="171450" indent="-171450">
              <a:buFont typeface="Arial" panose="020B0604020202020204" pitchFamily="34" charset="0"/>
              <a:buChar char="•"/>
            </a:pPr>
            <a:r>
              <a:rPr lang="en-US" sz="825" i="1">
                <a:solidFill>
                  <a:schemeClr val="bg1"/>
                </a:solidFill>
              </a:rPr>
              <a:t>Note:</a:t>
            </a:r>
            <a:r>
              <a:rPr lang="en-US" sz="825" i="1" baseline="0">
                <a:solidFill>
                  <a:schemeClr val="bg1"/>
                </a:solidFill>
              </a:rPr>
              <a:t> Codes are for reference only; do not share them with teachers</a:t>
            </a:r>
            <a:endParaRPr lang="en-US" sz="825" i="1">
              <a:solidFill>
                <a:schemeClr val="bg1"/>
              </a:solidFill>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4" name="Content Placeholder 3"/>
          <p:cNvSpPr>
            <a:spLocks noGrp="1"/>
          </p:cNvSpPr>
          <p:nvPr>
            <p:ph sz="quarter" idx="10" hasCustomPrompt="1"/>
          </p:nvPr>
        </p:nvSpPr>
        <p:spPr>
          <a:xfrm>
            <a:off x="673100" y="385766"/>
            <a:ext cx="11034184" cy="960437"/>
          </a:xfrm>
          <a:prstGeom prst="rect">
            <a:avLst/>
          </a:prstGeom>
        </p:spPr>
        <p:txBody>
          <a:bodyPr anchor="ctr">
            <a:noAutofit/>
          </a:bodyPr>
          <a:lstStyle>
            <a:lvl1pPr marL="0" indent="0">
              <a:buNone/>
              <a:defRPr sz="2100" b="1" baseline="0">
                <a:latin typeface="Arial" charset="0"/>
                <a:ea typeface="Arial" charset="0"/>
                <a:cs typeface="Arial" charset="0"/>
              </a:defRPr>
            </a:lvl1pPr>
            <a:lvl2pPr marL="342900" indent="0">
              <a:buNone/>
              <a:defRPr>
                <a:latin typeface="Arial" charset="0"/>
                <a:ea typeface="Arial" charset="0"/>
                <a:cs typeface="Arial" charset="0"/>
              </a:defRPr>
            </a:lvl2pPr>
            <a:lvl3pPr marL="685800" indent="0">
              <a:buNone/>
              <a:defRPr>
                <a:latin typeface="Arial" charset="0"/>
                <a:ea typeface="Arial" charset="0"/>
                <a:cs typeface="Arial" charset="0"/>
              </a:defRPr>
            </a:lvl3pPr>
            <a:lvl4pPr marL="1028700" indent="0">
              <a:buNone/>
              <a:defRPr>
                <a:latin typeface="Arial" charset="0"/>
                <a:ea typeface="Arial" charset="0"/>
                <a:cs typeface="Arial" charset="0"/>
              </a:defRPr>
            </a:lvl4pPr>
            <a:lvl5pPr marL="1371600" indent="0">
              <a:buNone/>
              <a:defRPr>
                <a:latin typeface="Arial" charset="0"/>
                <a:ea typeface="Arial" charset="0"/>
                <a:cs typeface="Arial" charset="0"/>
              </a:defRPr>
            </a:lvl5pPr>
          </a:lstStyle>
          <a:p>
            <a:pPr lvl="0"/>
            <a:r>
              <a:rPr lang="en-US"/>
              <a:t>Application Activity:</a:t>
            </a:r>
          </a:p>
          <a:p>
            <a:pPr lvl="0"/>
            <a:r>
              <a:rPr lang="en-US"/>
              <a:t>Name of activity (see list below)</a:t>
            </a:r>
          </a:p>
        </p:txBody>
      </p:sp>
      <p:sp>
        <p:nvSpPr>
          <p:cNvPr id="11" name="Text Placeholder 226"/>
          <p:cNvSpPr>
            <a:spLocks noGrp="1"/>
          </p:cNvSpPr>
          <p:nvPr>
            <p:ph type="body" sz="quarter" idx="13" hasCustomPrompt="1"/>
          </p:nvPr>
        </p:nvSpPr>
        <p:spPr>
          <a:xfrm>
            <a:off x="767644" y="1722476"/>
            <a:ext cx="10939672" cy="4309505"/>
          </a:xfrm>
          <a:prstGeom prst="rect">
            <a:avLst/>
          </a:prstGeom>
        </p:spPr>
        <p:txBody>
          <a:bodyPr wrap="square" anchor="t" anchorCtr="0">
            <a:normAutofit/>
          </a:bodyPr>
          <a:lstStyle>
            <a:lvl1pPr marL="214313" indent="-214313">
              <a:buClr>
                <a:schemeClr val="accent4"/>
              </a:buClr>
              <a:buFont typeface="AppleSymbols" charset="0"/>
              <a:buChar char="⎔"/>
              <a:defRPr sz="1500">
                <a:latin typeface="Arial" charset="0"/>
                <a:ea typeface="Arial" charset="0"/>
                <a:cs typeface="Arial" charset="0"/>
              </a:defRPr>
            </a:lvl1pPr>
            <a:lvl2pPr marL="557213" indent="-214313">
              <a:buClr>
                <a:srgbClr val="C85337"/>
              </a:buClr>
              <a:buFont typeface="AppleSymbols" charset="0"/>
              <a:buChar char="⎔"/>
              <a:defRPr sz="1500">
                <a:latin typeface="Arial" charset="0"/>
                <a:ea typeface="Arial" charset="0"/>
                <a:cs typeface="Arial" charset="0"/>
              </a:defRPr>
            </a:lvl2pPr>
            <a:lvl3pPr marL="900113" indent="-214313">
              <a:buClr>
                <a:srgbClr val="C85337"/>
              </a:buClr>
              <a:buFont typeface="AppleSymbols" charset="0"/>
              <a:buChar char="⎔"/>
              <a:defRPr sz="1350">
                <a:latin typeface="Arial" charset="0"/>
                <a:ea typeface="Arial" charset="0"/>
                <a:cs typeface="Arial" charset="0"/>
              </a:defRPr>
            </a:lvl3pPr>
            <a:lvl4pPr marL="1243013" indent="-214313">
              <a:buClr>
                <a:srgbClr val="C85337"/>
              </a:buClr>
              <a:buFont typeface="AppleSymbols" charset="0"/>
              <a:buChar char="⎔"/>
              <a:defRPr sz="1200">
                <a:latin typeface="Arial" charset="0"/>
                <a:ea typeface="Arial" charset="0"/>
                <a:cs typeface="Arial" charset="0"/>
              </a:defRPr>
            </a:lvl4pPr>
            <a:lvl5pPr marL="1585913" indent="-214313">
              <a:buClr>
                <a:srgbClr val="C85337"/>
              </a:buClr>
              <a:buFont typeface="AppleSymbols" charset="0"/>
              <a:buChar char="⎔"/>
              <a:defRPr sz="1200">
                <a:latin typeface="Arial" charset="0"/>
                <a:ea typeface="Arial" charset="0"/>
                <a:cs typeface="Arial" charset="0"/>
              </a:defRPr>
            </a:lvl5pPr>
          </a:lstStyle>
          <a:p>
            <a:pPr lvl="0"/>
            <a:r>
              <a:rPr lang="en-US"/>
              <a:t>Description</a:t>
            </a:r>
          </a:p>
          <a:p>
            <a:pPr lvl="0"/>
            <a:r>
              <a:rPr lang="en-US"/>
              <a:t>Purpose</a:t>
            </a:r>
          </a:p>
          <a:p>
            <a:pPr lvl="0"/>
            <a:r>
              <a:rPr lang="en-US"/>
              <a:t>Product</a:t>
            </a:r>
          </a:p>
          <a:p>
            <a:pPr lvl="0"/>
            <a:r>
              <a:rPr lang="en-US"/>
              <a:t>Evaluation criteria</a:t>
            </a:r>
          </a:p>
        </p:txBody>
      </p:sp>
    </p:spTree>
    <p:extLst>
      <p:ext uri="{BB962C8B-B14F-4D97-AF65-F5344CB8AC3E}">
        <p14:creationId xmlns:p14="http://schemas.microsoft.com/office/powerpoint/2010/main" val="1737860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art # wrap-up">
    <p:spTree>
      <p:nvGrpSpPr>
        <p:cNvPr id="1" name=""/>
        <p:cNvGrpSpPr/>
        <p:nvPr/>
      </p:nvGrpSpPr>
      <p:grpSpPr>
        <a:xfrm>
          <a:off x="0" y="0"/>
          <a:ext cx="0" cy="0"/>
          <a:chOff x="0" y="0"/>
          <a:chExt cx="0" cy="0"/>
        </a:xfrm>
      </p:grpSpPr>
      <p:grpSp>
        <p:nvGrpSpPr>
          <p:cNvPr id="14" name="Group 13"/>
          <p:cNvGrpSpPr/>
          <p:nvPr userDrawn="1"/>
        </p:nvGrpSpPr>
        <p:grpSpPr>
          <a:xfrm>
            <a:off x="-1703726" y="-394249"/>
            <a:ext cx="15599457"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sp>
        <p:nvSpPr>
          <p:cNvPr id="220" name="Rectangle 219"/>
          <p:cNvSpPr/>
          <p:nvPr userDrawn="1"/>
        </p:nvSpPr>
        <p:spPr>
          <a:xfrm rot="5400000">
            <a:off x="4341487" y="946426"/>
            <a:ext cx="9144000" cy="6462655"/>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7" name="Text Placeholder 226"/>
          <p:cNvSpPr>
            <a:spLocks noGrp="1"/>
          </p:cNvSpPr>
          <p:nvPr>
            <p:ph type="body" sz="quarter" idx="13" hasCustomPrompt="1"/>
          </p:nvPr>
        </p:nvSpPr>
        <p:spPr>
          <a:xfrm>
            <a:off x="6142568" y="2854358"/>
            <a:ext cx="5539317" cy="1149289"/>
          </a:xfrm>
          <a:prstGeom prst="rect">
            <a:avLst/>
          </a:prstGeom>
        </p:spPr>
        <p:txBody>
          <a:bodyPr anchor="ctr" anchorCtr="0">
            <a:spAutoFit/>
          </a:bodyPr>
          <a:lstStyle>
            <a:lvl1pPr marL="214313" indent="-214313">
              <a:buClr>
                <a:srgbClr val="C85337"/>
              </a:buClr>
              <a:buFont typeface="AppleSymbols" charset="0"/>
              <a:buChar char="⎔"/>
              <a:defRPr sz="1500" baseline="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add wrap up points</a:t>
            </a:r>
          </a:p>
          <a:p>
            <a:pPr lvl="1"/>
            <a:r>
              <a:rPr lang="en-US"/>
              <a:t>Second level</a:t>
            </a:r>
          </a:p>
          <a:p>
            <a:pPr lvl="2"/>
            <a:r>
              <a:rPr lang="en-US"/>
              <a:t>Third level</a:t>
            </a:r>
          </a:p>
          <a:p>
            <a:pPr lvl="3"/>
            <a:r>
              <a:rPr lang="en-US"/>
              <a:t>Fourth level</a:t>
            </a:r>
          </a:p>
          <a:p>
            <a:pPr lvl="4"/>
            <a:r>
              <a:rPr lang="en-US"/>
              <a:t>Fifth level</a:t>
            </a:r>
          </a:p>
        </p:txBody>
      </p:sp>
      <p:pic>
        <p:nvPicPr>
          <p:cNvPr id="219" name="Picture 2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221" name="Picture 2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554569" y="2723360"/>
            <a:ext cx="4578351" cy="1411287"/>
          </a:xfrm>
          <a:prstGeom prst="rect">
            <a:avLst/>
          </a:prstGeom>
        </p:spPr>
        <p:txBody>
          <a:bodyPr anchor="ctr"/>
          <a:lstStyle>
            <a:lvl1pPr marL="0" indent="0">
              <a:buNone/>
              <a:defRPr sz="3300" b="1">
                <a:latin typeface="Arial" charset="0"/>
                <a:ea typeface="Arial" charset="0"/>
                <a:cs typeface="Arial" charset="0"/>
              </a:defRPr>
            </a:lvl1pPr>
            <a:lvl2pPr marL="342900" indent="0">
              <a:buNone/>
              <a:defRPr sz="3300" b="1">
                <a:latin typeface="Arial" charset="0"/>
                <a:ea typeface="Arial" charset="0"/>
                <a:cs typeface="Arial" charset="0"/>
              </a:defRPr>
            </a:lvl2pPr>
            <a:lvl3pPr marL="685800" indent="0">
              <a:buNone/>
              <a:defRPr sz="3300" b="1">
                <a:latin typeface="Arial" charset="0"/>
                <a:ea typeface="Arial" charset="0"/>
                <a:cs typeface="Arial" charset="0"/>
              </a:defRPr>
            </a:lvl3pPr>
            <a:lvl4pPr marL="1028700" indent="0">
              <a:buNone/>
              <a:defRPr sz="3300" b="1">
                <a:latin typeface="Arial" charset="0"/>
                <a:ea typeface="Arial" charset="0"/>
                <a:cs typeface="Arial" charset="0"/>
              </a:defRPr>
            </a:lvl4pPr>
            <a:lvl5pPr marL="1371600" indent="0">
              <a:buNone/>
              <a:defRPr sz="3300" b="1">
                <a:latin typeface="Arial" charset="0"/>
                <a:ea typeface="Arial" charset="0"/>
                <a:cs typeface="Arial" charset="0"/>
              </a:defRPr>
            </a:lvl5pPr>
          </a:lstStyle>
          <a:p>
            <a:pPr lvl="0"/>
            <a:r>
              <a:rPr lang="en-US"/>
              <a:t>Part # Wrap-up</a:t>
            </a:r>
          </a:p>
        </p:txBody>
      </p:sp>
    </p:spTree>
    <p:extLst>
      <p:ext uri="{BB962C8B-B14F-4D97-AF65-F5344CB8AC3E}">
        <p14:creationId xmlns:p14="http://schemas.microsoft.com/office/powerpoint/2010/main" val="1130878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3" y="1373005"/>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3" y="2654571"/>
            <a:ext cx="1127607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3" y="5751576"/>
            <a:ext cx="11276076"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6490024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dule review and next steps">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858095" y="355801"/>
            <a:ext cx="10841567" cy="810563"/>
          </a:xfrm>
          <a:prstGeom prst="rect">
            <a:avLst/>
          </a:prstGeom>
        </p:spPr>
        <p:txBody>
          <a:bodyPr anchor="ctr">
            <a:normAutofit/>
          </a:bodyPr>
          <a:lstStyle>
            <a:lvl1pPr marL="0" indent="0">
              <a:buNone/>
              <a:defRPr sz="2400" b="1">
                <a:latin typeface="Arial" charset="0"/>
                <a:ea typeface="Arial" charset="0"/>
                <a:cs typeface="Arial" charset="0"/>
              </a:defRPr>
            </a:lvl1pPr>
            <a:lvl2pPr marL="342900" indent="0">
              <a:buNone/>
              <a:defRPr>
                <a:latin typeface="Arial" charset="0"/>
                <a:ea typeface="Arial" charset="0"/>
                <a:cs typeface="Arial" charset="0"/>
              </a:defRPr>
            </a:lvl2pPr>
            <a:lvl3pPr marL="685800" indent="0">
              <a:buNone/>
              <a:defRPr>
                <a:latin typeface="Arial" charset="0"/>
                <a:ea typeface="Arial" charset="0"/>
                <a:cs typeface="Arial" charset="0"/>
              </a:defRPr>
            </a:lvl3pPr>
            <a:lvl4pPr marL="1028700" indent="0">
              <a:buNone/>
              <a:defRPr>
                <a:latin typeface="Arial" charset="0"/>
                <a:ea typeface="Arial" charset="0"/>
                <a:cs typeface="Arial" charset="0"/>
              </a:defRPr>
            </a:lvl4pPr>
            <a:lvl5pPr marL="1371600" indent="0">
              <a:buNone/>
              <a:defRPr>
                <a:latin typeface="Arial" charset="0"/>
                <a:ea typeface="Arial" charset="0"/>
                <a:cs typeface="Arial" charset="0"/>
              </a:defRPr>
            </a:lvl5pPr>
          </a:lstStyle>
          <a:p>
            <a:pPr lvl="0"/>
            <a:r>
              <a:rPr lang="en-US"/>
              <a:t>Module Review and Next Steps</a:t>
            </a:r>
          </a:p>
        </p:txBody>
      </p:sp>
      <p:sp>
        <p:nvSpPr>
          <p:cNvPr id="7" name="Text Placeholder 2"/>
          <p:cNvSpPr>
            <a:spLocks noGrp="1"/>
          </p:cNvSpPr>
          <p:nvPr>
            <p:ph idx="1" hasCustomPrompt="1"/>
          </p:nvPr>
        </p:nvSpPr>
        <p:spPr>
          <a:xfrm>
            <a:off x="6644633" y="2584252"/>
            <a:ext cx="5055027" cy="3343275"/>
          </a:xfrm>
          <a:prstGeom prst="rect">
            <a:avLst/>
          </a:prstGeom>
        </p:spPr>
        <p:txBody>
          <a:bodyPr vert="horz" lIns="91440" tIns="45720" rIns="91440" bIns="45720" rtlCol="0">
            <a:normAutofit/>
          </a:bodyPr>
          <a:lstStyle>
            <a:lvl1pPr marL="214313" indent="-214313">
              <a:buClr>
                <a:schemeClr val="accent4"/>
              </a:buClr>
              <a:buFont typeface="AppleSymbols" charset="0"/>
              <a:buChar char="⎔"/>
              <a:defRPr sz="1500">
                <a:latin typeface="Arial" charset="0"/>
                <a:ea typeface="Arial" charset="0"/>
                <a:cs typeface="Arial" charset="0"/>
              </a:defRPr>
            </a:lvl1pPr>
            <a:lvl2pPr marL="557213" indent="-214313">
              <a:buClr>
                <a:schemeClr val="accent4"/>
              </a:buClr>
              <a:buFont typeface="AppleSymbols" charset="0"/>
              <a:buChar char="⎔"/>
              <a:defRPr sz="1350">
                <a:latin typeface="Arial" charset="0"/>
                <a:ea typeface="Arial" charset="0"/>
                <a:cs typeface="Arial" charset="0"/>
              </a:defRPr>
            </a:lvl2pPr>
            <a:lvl3pPr marL="900113" indent="-214313">
              <a:buClr>
                <a:schemeClr val="accent4"/>
              </a:buClr>
              <a:buFont typeface="AppleSymbols" charset="0"/>
              <a:buChar char="⎔"/>
              <a:defRPr sz="1200">
                <a:latin typeface="Arial" charset="0"/>
                <a:ea typeface="Arial" charset="0"/>
                <a:cs typeface="Arial" charset="0"/>
              </a:defRPr>
            </a:lvl3pPr>
            <a:lvl4pPr marL="1243013" indent="-214313">
              <a:buClr>
                <a:schemeClr val="accent4"/>
              </a:buClr>
              <a:buFont typeface="AppleSymbols" charset="0"/>
              <a:buChar char="⎔"/>
              <a:defRPr sz="1050">
                <a:latin typeface="Arial" charset="0"/>
                <a:ea typeface="Arial" charset="0"/>
                <a:cs typeface="Arial" charset="0"/>
              </a:defRPr>
            </a:lvl4pPr>
            <a:lvl5pPr marL="1585913" indent="-214313">
              <a:buClr>
                <a:schemeClr val="accent4"/>
              </a:buClr>
              <a:buFont typeface="AppleSymbols" charset="0"/>
              <a:buChar char="⎔"/>
              <a:defRPr sz="1050">
                <a:latin typeface="Arial" charset="0"/>
                <a:ea typeface="Arial" charset="0"/>
                <a:cs typeface="Arial" charset="0"/>
              </a:defRPr>
            </a:lvl5pPr>
          </a:lstStyle>
          <a:p>
            <a:pPr lvl="0"/>
            <a:r>
              <a:rPr lang="en-US"/>
              <a:t>Click to type bullet</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1" hasCustomPrompt="1"/>
          </p:nvPr>
        </p:nvSpPr>
        <p:spPr>
          <a:xfrm>
            <a:off x="858093" y="1673003"/>
            <a:ext cx="5055027" cy="643140"/>
          </a:xfrm>
          <a:prstGeom prst="rect">
            <a:avLst/>
          </a:prstGeom>
          <a:noFill/>
        </p:spPr>
        <p:txBody>
          <a:bodyPr anchor="ctr" anchorCtr="0">
            <a:normAutofit/>
          </a:bodyPr>
          <a:lstStyle>
            <a:lvl1pPr marL="0" indent="0" algn="ctr">
              <a:buNone/>
              <a:defRPr sz="1500" b="1" baseline="0">
                <a:latin typeface="Arial" charset="0"/>
                <a:ea typeface="Arial" charset="0"/>
                <a:cs typeface="Arial" charset="0"/>
              </a:defRPr>
            </a:lvl1pPr>
            <a:lvl2pPr>
              <a:defRPr sz="825"/>
            </a:lvl2pPr>
            <a:lvl3pPr>
              <a:defRPr sz="788"/>
            </a:lvl3pPr>
            <a:lvl4pPr>
              <a:defRPr sz="750"/>
            </a:lvl4pPr>
            <a:lvl5pPr>
              <a:defRPr sz="750"/>
            </a:lvl5pPr>
          </a:lstStyle>
          <a:p>
            <a:pPr lvl="0"/>
            <a:r>
              <a:rPr lang="en-US"/>
              <a:t>Checklist Items</a:t>
            </a:r>
          </a:p>
        </p:txBody>
      </p:sp>
      <p:sp>
        <p:nvSpPr>
          <p:cNvPr id="12" name="Text Placeholder 10"/>
          <p:cNvSpPr>
            <a:spLocks noGrp="1"/>
          </p:cNvSpPr>
          <p:nvPr>
            <p:ph type="body" sz="quarter" idx="12" hasCustomPrompt="1"/>
          </p:nvPr>
        </p:nvSpPr>
        <p:spPr>
          <a:xfrm>
            <a:off x="6644633" y="1673003"/>
            <a:ext cx="5055027" cy="643140"/>
          </a:xfrm>
          <a:prstGeom prst="rect">
            <a:avLst/>
          </a:prstGeom>
          <a:noFill/>
        </p:spPr>
        <p:txBody>
          <a:bodyPr lIns="0" tIns="0" rIns="0" bIns="0" anchor="ctr" anchorCtr="0">
            <a:normAutofit/>
          </a:bodyPr>
          <a:lstStyle>
            <a:lvl1pPr marL="0" indent="0" algn="ctr">
              <a:buNone/>
              <a:defRPr sz="1500" b="1" baseline="0">
                <a:latin typeface="Arial" charset="0"/>
                <a:ea typeface="Arial" charset="0"/>
                <a:cs typeface="Arial" charset="0"/>
              </a:defRPr>
            </a:lvl1pPr>
            <a:lvl2pPr>
              <a:defRPr sz="825"/>
            </a:lvl2pPr>
            <a:lvl3pPr>
              <a:defRPr sz="788"/>
            </a:lvl3pPr>
            <a:lvl4pPr>
              <a:defRPr sz="750"/>
            </a:lvl4pPr>
            <a:lvl5pPr>
              <a:defRPr sz="750"/>
            </a:lvl5pPr>
          </a:lstStyle>
          <a:p>
            <a:pPr lvl="0"/>
            <a:r>
              <a:rPr lang="en-US"/>
              <a:t>Activities to Complete</a:t>
            </a:r>
          </a:p>
        </p:txBody>
      </p:sp>
      <p:sp>
        <p:nvSpPr>
          <p:cNvPr id="13" name="Text Placeholder 2"/>
          <p:cNvSpPr>
            <a:spLocks noGrp="1"/>
          </p:cNvSpPr>
          <p:nvPr>
            <p:ph idx="13" hasCustomPrompt="1"/>
          </p:nvPr>
        </p:nvSpPr>
        <p:spPr>
          <a:xfrm>
            <a:off x="858093" y="2584253"/>
            <a:ext cx="5055027" cy="3343275"/>
          </a:xfrm>
          <a:prstGeom prst="rect">
            <a:avLst/>
          </a:prstGeom>
        </p:spPr>
        <p:txBody>
          <a:bodyPr vert="horz" lIns="91440" tIns="45720" rIns="91440" bIns="45720" rtlCol="0">
            <a:normAutofit/>
          </a:bodyPr>
          <a:lstStyle>
            <a:lvl1pPr marL="214313" indent="-214313">
              <a:buClr>
                <a:schemeClr val="accent6">
                  <a:lumMod val="60000"/>
                  <a:lumOff val="40000"/>
                </a:schemeClr>
              </a:buClr>
              <a:buFont typeface="Wingdings" charset="2"/>
              <a:buChar char="q"/>
              <a:defRPr sz="1500">
                <a:latin typeface="Arial" charset="0"/>
                <a:ea typeface="Arial" charset="0"/>
                <a:cs typeface="Arial" charset="0"/>
              </a:defRPr>
            </a:lvl1pPr>
            <a:lvl2pPr marL="557213" indent="-214313">
              <a:buClr>
                <a:schemeClr val="accent6">
                  <a:lumMod val="60000"/>
                  <a:lumOff val="40000"/>
                </a:schemeClr>
              </a:buClr>
              <a:buFont typeface="Arial" charset="0"/>
              <a:buChar char="•"/>
              <a:defRPr sz="1350">
                <a:latin typeface="Arial" charset="0"/>
                <a:ea typeface="Arial" charset="0"/>
                <a:cs typeface="Arial" charset="0"/>
              </a:defRPr>
            </a:lvl2pPr>
            <a:lvl3pPr marL="900113" indent="-214313">
              <a:buClr>
                <a:schemeClr val="accent6">
                  <a:lumMod val="60000"/>
                  <a:lumOff val="40000"/>
                </a:schemeClr>
              </a:buClr>
              <a:buFont typeface="Arial" charset="0"/>
              <a:buChar char="•"/>
              <a:defRPr sz="1200">
                <a:latin typeface="Arial" charset="0"/>
                <a:ea typeface="Arial" charset="0"/>
                <a:cs typeface="Arial" charset="0"/>
              </a:defRPr>
            </a:lvl3pPr>
            <a:lvl4pPr marL="1243013" indent="-214313">
              <a:buClr>
                <a:schemeClr val="accent6">
                  <a:lumMod val="60000"/>
                  <a:lumOff val="40000"/>
                </a:schemeClr>
              </a:buClr>
              <a:buFont typeface="Arial" charset="0"/>
              <a:buChar char="•"/>
              <a:defRPr sz="1050">
                <a:latin typeface="Arial" charset="0"/>
                <a:ea typeface="Arial" charset="0"/>
                <a:cs typeface="Arial" charset="0"/>
              </a:defRPr>
            </a:lvl4pPr>
            <a:lvl5pPr marL="1585913" indent="-214313">
              <a:buClr>
                <a:schemeClr val="accent6">
                  <a:lumMod val="60000"/>
                  <a:lumOff val="40000"/>
                </a:schemeClr>
              </a:buClr>
              <a:buFont typeface="Arial" charset="0"/>
              <a:buChar char="•"/>
              <a:defRPr sz="1050">
                <a:latin typeface="Arial" charset="0"/>
                <a:ea typeface="Arial" charset="0"/>
                <a:cs typeface="Arial" charset="0"/>
              </a:defRPr>
            </a:lvl5pPr>
          </a:lstStyle>
          <a:p>
            <a:pPr lvl="0"/>
            <a:r>
              <a:rPr lang="en-US"/>
              <a:t> Click to type bullet</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Rectangle 14"/>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Rectangle 16"/>
          <p:cNvSpPr/>
          <p:nvPr userDrawn="1"/>
        </p:nvSpPr>
        <p:spPr>
          <a:xfrm>
            <a:off x="858096" y="2231005"/>
            <a:ext cx="5055025" cy="41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6644633" y="2231005"/>
            <a:ext cx="5055027" cy="41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371621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assroom application">
    <p:spTree>
      <p:nvGrpSpPr>
        <p:cNvPr id="1" name=""/>
        <p:cNvGrpSpPr/>
        <p:nvPr/>
      </p:nvGrpSpPr>
      <p:grpSpPr>
        <a:xfrm>
          <a:off x="0" y="0"/>
          <a:ext cx="0" cy="0"/>
          <a:chOff x="0" y="0"/>
          <a:chExt cx="0" cy="0"/>
        </a:xfrm>
      </p:grpSpPr>
      <p:sp>
        <p:nvSpPr>
          <p:cNvPr id="25" name="Rectangle 24"/>
          <p:cNvSpPr/>
          <p:nvPr userDrawn="1"/>
        </p:nvSpPr>
        <p:spPr>
          <a:xfrm rot="5400000">
            <a:off x="-3273829" y="3273831"/>
            <a:ext cx="6858000" cy="310341"/>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6" name="Content Placeholder 4"/>
          <p:cNvSpPr>
            <a:spLocks noGrp="1"/>
          </p:cNvSpPr>
          <p:nvPr userDrawn="1">
            <p:ph sz="quarter" idx="14" hasCustomPrompt="1"/>
          </p:nvPr>
        </p:nvSpPr>
        <p:spPr>
          <a:xfrm>
            <a:off x="1599108" y="355801"/>
            <a:ext cx="10100555" cy="810563"/>
          </a:xfrm>
          <a:prstGeom prst="rect">
            <a:avLst/>
          </a:prstGeom>
        </p:spPr>
        <p:txBody>
          <a:bodyPr anchor="ctr">
            <a:normAutofit/>
          </a:bodyPr>
          <a:lstStyle>
            <a:lvl1pPr marL="0" indent="0">
              <a:buNone/>
              <a:defRPr sz="3000" b="1" baseline="0">
                <a:latin typeface="Arial" charset="0"/>
                <a:ea typeface="Arial" charset="0"/>
                <a:cs typeface="Arial" charset="0"/>
              </a:defRPr>
            </a:lvl1pPr>
            <a:lvl2pPr marL="342900" indent="0">
              <a:buNone/>
              <a:defRPr>
                <a:latin typeface="Arial" charset="0"/>
                <a:ea typeface="Arial" charset="0"/>
                <a:cs typeface="Arial" charset="0"/>
              </a:defRPr>
            </a:lvl2pPr>
            <a:lvl3pPr marL="685800" indent="0">
              <a:buNone/>
              <a:defRPr>
                <a:latin typeface="Arial" charset="0"/>
                <a:ea typeface="Arial" charset="0"/>
                <a:cs typeface="Arial" charset="0"/>
              </a:defRPr>
            </a:lvl3pPr>
            <a:lvl4pPr marL="1028700" indent="0">
              <a:buNone/>
              <a:defRPr>
                <a:latin typeface="Arial" charset="0"/>
                <a:ea typeface="Arial" charset="0"/>
                <a:cs typeface="Arial" charset="0"/>
              </a:defRPr>
            </a:lvl4pPr>
            <a:lvl5pPr marL="1371600" indent="0">
              <a:buNone/>
              <a:defRPr>
                <a:latin typeface="Arial" charset="0"/>
                <a:ea typeface="Arial" charset="0"/>
                <a:cs typeface="Arial" charset="0"/>
              </a:defRPr>
            </a:lvl5pPr>
          </a:lstStyle>
          <a:p>
            <a:pPr lvl="0"/>
            <a:r>
              <a:rPr lang="en-US"/>
              <a:t>Classroom Application</a:t>
            </a:r>
          </a:p>
        </p:txBody>
      </p:sp>
      <p:sp>
        <p:nvSpPr>
          <p:cNvPr id="27" name="Text Placeholder 2"/>
          <p:cNvSpPr>
            <a:spLocks noGrp="1"/>
          </p:cNvSpPr>
          <p:nvPr userDrawn="1">
            <p:ph idx="1" hasCustomPrompt="1"/>
          </p:nvPr>
        </p:nvSpPr>
        <p:spPr>
          <a:xfrm>
            <a:off x="6652167" y="2584252"/>
            <a:ext cx="5047495" cy="3343275"/>
          </a:xfrm>
          <a:prstGeom prst="rect">
            <a:avLst/>
          </a:prstGeom>
        </p:spPr>
        <p:txBody>
          <a:bodyPr vert="horz" lIns="91440" tIns="45720" rIns="91440" bIns="45720" rtlCol="0">
            <a:normAutofit/>
          </a:bodyPr>
          <a:lstStyle>
            <a:lvl1pPr marL="214313" indent="-214313">
              <a:buClr>
                <a:schemeClr val="accent4"/>
              </a:buClr>
              <a:buFont typeface="AppleSymbols" charset="0"/>
              <a:buChar char="⎔"/>
              <a:defRPr sz="1500">
                <a:latin typeface="Arial" charset="0"/>
                <a:ea typeface="Arial" charset="0"/>
                <a:cs typeface="Arial" charset="0"/>
              </a:defRPr>
            </a:lvl1pPr>
            <a:lvl2pPr marL="557213" indent="-214313">
              <a:buClr>
                <a:schemeClr val="accent4"/>
              </a:buClr>
              <a:buFont typeface="AppleSymbols" charset="0"/>
              <a:buChar char="⎔"/>
              <a:defRPr sz="1350">
                <a:latin typeface="Arial" charset="0"/>
                <a:ea typeface="Arial" charset="0"/>
                <a:cs typeface="Arial" charset="0"/>
              </a:defRPr>
            </a:lvl2pPr>
            <a:lvl3pPr marL="900113" indent="-214313">
              <a:buClr>
                <a:schemeClr val="accent4"/>
              </a:buClr>
              <a:buFont typeface="AppleSymbols" charset="0"/>
              <a:buChar char="⎔"/>
              <a:defRPr sz="1200">
                <a:latin typeface="Arial" charset="0"/>
                <a:ea typeface="Arial" charset="0"/>
                <a:cs typeface="Arial" charset="0"/>
              </a:defRPr>
            </a:lvl3pPr>
            <a:lvl4pPr marL="1243013" indent="-214313">
              <a:buClr>
                <a:schemeClr val="accent4"/>
              </a:buClr>
              <a:buFont typeface="AppleSymbols" charset="0"/>
              <a:buChar char="⎔"/>
              <a:defRPr sz="1050">
                <a:latin typeface="Arial" charset="0"/>
                <a:ea typeface="Arial" charset="0"/>
                <a:cs typeface="Arial" charset="0"/>
              </a:defRPr>
            </a:lvl4pPr>
            <a:lvl5pPr marL="1585913" indent="-214313">
              <a:buClr>
                <a:schemeClr val="accent4"/>
              </a:buClr>
              <a:buFont typeface="AppleSymbols" charset="0"/>
              <a:buChar char="⎔"/>
              <a:defRPr sz="1050">
                <a:latin typeface="Arial" charset="0"/>
                <a:ea typeface="Arial" charset="0"/>
                <a:cs typeface="Arial" charset="0"/>
              </a:defRPr>
            </a:lvl5pPr>
          </a:lstStyle>
          <a:p>
            <a:pPr lvl="0"/>
            <a:r>
              <a:rPr lang="en-US"/>
              <a:t>Click to type bullet</a:t>
            </a:r>
          </a:p>
          <a:p>
            <a:pPr lvl="1"/>
            <a:r>
              <a:rPr lang="en-US"/>
              <a:t>Second level</a:t>
            </a:r>
          </a:p>
          <a:p>
            <a:pPr lvl="2"/>
            <a:r>
              <a:rPr lang="en-US"/>
              <a:t>Third level</a:t>
            </a:r>
          </a:p>
          <a:p>
            <a:pPr lvl="3"/>
            <a:r>
              <a:rPr lang="en-US"/>
              <a:t>Fourth level</a:t>
            </a:r>
          </a:p>
          <a:p>
            <a:pPr lvl="4"/>
            <a:r>
              <a:rPr lang="en-US"/>
              <a:t>Fifth level</a:t>
            </a:r>
          </a:p>
        </p:txBody>
      </p:sp>
      <p:sp>
        <p:nvSpPr>
          <p:cNvPr id="28" name="Text Placeholder 2"/>
          <p:cNvSpPr>
            <a:spLocks noGrp="1"/>
          </p:cNvSpPr>
          <p:nvPr userDrawn="1">
            <p:ph idx="13" hasCustomPrompt="1"/>
          </p:nvPr>
        </p:nvSpPr>
        <p:spPr>
          <a:xfrm>
            <a:off x="858093" y="2584253"/>
            <a:ext cx="5055027" cy="3343275"/>
          </a:xfrm>
          <a:prstGeom prst="rect">
            <a:avLst/>
          </a:prstGeom>
        </p:spPr>
        <p:txBody>
          <a:bodyPr vert="horz" lIns="91440" tIns="45720" rIns="91440" bIns="45720" rtlCol="0">
            <a:normAutofit/>
          </a:bodyPr>
          <a:lstStyle>
            <a:lvl1pPr marL="214313" indent="-214313">
              <a:buClr>
                <a:schemeClr val="accent4"/>
              </a:buClr>
              <a:buFont typeface="AppleSymbols" charset="0"/>
              <a:buChar char="⎔"/>
              <a:defRPr sz="1500">
                <a:latin typeface="Arial" charset="0"/>
                <a:ea typeface="Arial" charset="0"/>
                <a:cs typeface="Arial" charset="0"/>
              </a:defRPr>
            </a:lvl1pPr>
            <a:lvl2pPr marL="557213" indent="-214313">
              <a:buClr>
                <a:schemeClr val="accent4"/>
              </a:buClr>
              <a:buFont typeface="AppleSymbols" charset="0"/>
              <a:buChar char="⎔"/>
              <a:defRPr sz="1350">
                <a:latin typeface="Arial" charset="0"/>
                <a:ea typeface="Arial" charset="0"/>
                <a:cs typeface="Arial" charset="0"/>
              </a:defRPr>
            </a:lvl2pPr>
            <a:lvl3pPr marL="900113" indent="-214313">
              <a:buClr>
                <a:schemeClr val="accent4"/>
              </a:buClr>
              <a:buFont typeface="AppleSymbols" charset="0"/>
              <a:buChar char="⎔"/>
              <a:defRPr sz="1200">
                <a:latin typeface="Arial" charset="0"/>
                <a:ea typeface="Arial" charset="0"/>
                <a:cs typeface="Arial" charset="0"/>
              </a:defRPr>
            </a:lvl3pPr>
            <a:lvl4pPr marL="1243013" indent="-214313">
              <a:buClr>
                <a:schemeClr val="accent4"/>
              </a:buClr>
              <a:buFont typeface="AppleSymbols" charset="0"/>
              <a:buChar char="⎔"/>
              <a:defRPr sz="1050">
                <a:latin typeface="Arial" charset="0"/>
                <a:ea typeface="Arial" charset="0"/>
                <a:cs typeface="Arial" charset="0"/>
              </a:defRPr>
            </a:lvl4pPr>
            <a:lvl5pPr marL="1585913" indent="-214313">
              <a:buClr>
                <a:schemeClr val="accent4"/>
              </a:buClr>
              <a:buFont typeface="AppleSymbols" charset="0"/>
              <a:buChar char="⎔"/>
              <a:defRPr sz="1050">
                <a:latin typeface="Arial" charset="0"/>
                <a:ea typeface="Arial" charset="0"/>
                <a:cs typeface="Arial" charset="0"/>
              </a:defRPr>
            </a:lvl5pPr>
          </a:lstStyle>
          <a:p>
            <a:pPr lvl="0"/>
            <a:r>
              <a:rPr lang="en-US"/>
              <a:t>Click to type bullet</a:t>
            </a:r>
          </a:p>
          <a:p>
            <a:pPr lvl="1"/>
            <a:r>
              <a:rPr lang="en-US"/>
              <a:t>Second level</a:t>
            </a:r>
          </a:p>
          <a:p>
            <a:pPr lvl="2"/>
            <a:r>
              <a:rPr lang="en-US"/>
              <a:t>Third level</a:t>
            </a:r>
          </a:p>
          <a:p>
            <a:pPr lvl="3"/>
            <a:r>
              <a:rPr lang="en-US"/>
              <a:t>Fourth level</a:t>
            </a:r>
          </a:p>
          <a:p>
            <a:pPr lvl="4"/>
            <a:r>
              <a:rPr lang="en-US"/>
              <a:t>Fifth level</a:t>
            </a:r>
          </a:p>
        </p:txBody>
      </p:sp>
      <p:sp>
        <p:nvSpPr>
          <p:cNvPr id="32" name="Rectangle 31"/>
          <p:cNvSpPr/>
          <p:nvPr userDrawn="1"/>
        </p:nvSpPr>
        <p:spPr>
          <a:xfrm>
            <a:off x="858093" y="2306998"/>
            <a:ext cx="505502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Text Placeholder 10"/>
          <p:cNvSpPr>
            <a:spLocks noGrp="1"/>
          </p:cNvSpPr>
          <p:nvPr userDrawn="1">
            <p:ph type="body" sz="quarter" idx="16" hasCustomPrompt="1"/>
          </p:nvPr>
        </p:nvSpPr>
        <p:spPr>
          <a:xfrm>
            <a:off x="7344296" y="1805859"/>
            <a:ext cx="4355365" cy="334977"/>
          </a:xfrm>
          <a:prstGeom prst="rect">
            <a:avLst/>
          </a:prstGeom>
          <a:noFill/>
        </p:spPr>
        <p:txBody>
          <a:bodyPr wrap="square" anchor="ctr" anchorCtr="1">
            <a:noAutofit/>
          </a:bodyPr>
          <a:lstStyle>
            <a:lvl1pPr marL="0" indent="0" algn="ctr">
              <a:buNone/>
              <a:defRPr sz="1350" b="1" baseline="0">
                <a:latin typeface="Arial" charset="0"/>
                <a:ea typeface="Arial" charset="0"/>
                <a:cs typeface="Arial" charset="0"/>
              </a:defRPr>
            </a:lvl1pPr>
            <a:lvl2pPr>
              <a:defRPr sz="825"/>
            </a:lvl2pPr>
            <a:lvl3pPr>
              <a:defRPr sz="788"/>
            </a:lvl3pPr>
            <a:lvl4pPr>
              <a:defRPr sz="750"/>
            </a:lvl4pPr>
            <a:lvl5pPr>
              <a:defRPr sz="750"/>
            </a:lvl5pPr>
          </a:lstStyle>
          <a:p>
            <a:pPr lvl="0"/>
            <a:r>
              <a:rPr lang="en-US"/>
              <a:t>Journal entry assignment</a:t>
            </a:r>
          </a:p>
        </p:txBody>
      </p:sp>
      <p:sp>
        <p:nvSpPr>
          <p:cNvPr id="35" name="Rectangle 34"/>
          <p:cNvSpPr/>
          <p:nvPr userDrawn="1"/>
        </p:nvSpPr>
        <p:spPr>
          <a:xfrm>
            <a:off x="6652165" y="2306998"/>
            <a:ext cx="505502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Hexagon 38"/>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 name="Text Placeholder 10"/>
          <p:cNvSpPr>
            <a:spLocks noGrp="1"/>
          </p:cNvSpPr>
          <p:nvPr userDrawn="1">
            <p:ph type="body" sz="quarter" idx="17" hasCustomPrompt="1"/>
          </p:nvPr>
        </p:nvSpPr>
        <p:spPr>
          <a:xfrm>
            <a:off x="1460121" y="1666515"/>
            <a:ext cx="4453001" cy="643140"/>
          </a:xfrm>
          <a:prstGeom prst="rect">
            <a:avLst/>
          </a:prstGeom>
          <a:noFill/>
        </p:spPr>
        <p:txBody>
          <a:bodyPr anchor="ctr" anchorCtr="0">
            <a:normAutofit/>
          </a:bodyPr>
          <a:lstStyle>
            <a:lvl1pPr marL="0" indent="0" algn="ctr">
              <a:buNone/>
              <a:defRPr sz="1350" b="1" baseline="0">
                <a:latin typeface="Arial" charset="0"/>
                <a:ea typeface="Arial" charset="0"/>
                <a:cs typeface="Arial" charset="0"/>
              </a:defRPr>
            </a:lvl1pPr>
            <a:lvl2pPr>
              <a:defRPr sz="825"/>
            </a:lvl2pPr>
            <a:lvl3pPr>
              <a:defRPr sz="788"/>
            </a:lvl3pPr>
            <a:lvl4pPr>
              <a:defRPr sz="750"/>
            </a:lvl4pPr>
            <a:lvl5pPr>
              <a:defRPr sz="750"/>
            </a:lvl5pPr>
          </a:lstStyle>
          <a:p>
            <a:pPr lvl="0"/>
            <a:r>
              <a:rPr lang="en-US"/>
              <a:t>What you will do</a:t>
            </a: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8641" y="436307"/>
            <a:ext cx="381824" cy="697243"/>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6557" y="1768394"/>
            <a:ext cx="252432" cy="460962"/>
          </a:xfrm>
          <a:prstGeom prst="rect">
            <a:avLst/>
          </a:prstGeom>
        </p:spPr>
      </p:pic>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747701" y="1725391"/>
            <a:ext cx="564424" cy="498574"/>
          </a:xfrm>
          <a:prstGeom prst="rect">
            <a:avLst/>
          </a:prstGeom>
        </p:spPr>
      </p:pic>
    </p:spTree>
    <p:extLst>
      <p:ext uri="{BB962C8B-B14F-4D97-AF65-F5344CB8AC3E}">
        <p14:creationId xmlns:p14="http://schemas.microsoft.com/office/powerpoint/2010/main" val="1794589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eneric bulleted slide">
    <p:spTree>
      <p:nvGrpSpPr>
        <p:cNvPr id="1" name=""/>
        <p:cNvGrpSpPr/>
        <p:nvPr/>
      </p:nvGrpSpPr>
      <p:grpSpPr>
        <a:xfrm>
          <a:off x="0" y="0"/>
          <a:ext cx="0" cy="0"/>
          <a:chOff x="0" y="0"/>
          <a:chExt cx="0" cy="0"/>
        </a:xfrm>
      </p:grpSpPr>
      <p:sp>
        <p:nvSpPr>
          <p:cNvPr id="6" name="Rectangle 5"/>
          <p:cNvSpPr/>
          <p:nvPr userDrawn="1"/>
        </p:nvSpPr>
        <p:spPr>
          <a:xfrm rot="5400000">
            <a:off x="-3273829" y="3273831"/>
            <a:ext cx="6858000" cy="310341"/>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767644" y="1562309"/>
            <a:ext cx="10939672" cy="4469673"/>
          </a:xfrm>
          <a:prstGeom prst="rect">
            <a:avLst/>
          </a:prstGeom>
        </p:spPr>
        <p:txBody>
          <a:bodyPr wrap="square" anchor="t" anchorCtr="0">
            <a:normAutofit/>
          </a:bodyPr>
          <a:lstStyle>
            <a:lvl1pPr marL="214313" indent="-214313">
              <a:buClr>
                <a:srgbClr val="C85337"/>
              </a:buClr>
              <a:buFont typeface="AppleSymbols" charset="0"/>
              <a:buChar char="⎔"/>
              <a:defRPr sz="1500">
                <a:latin typeface="Arial" charset="0"/>
                <a:ea typeface="Arial" charset="0"/>
                <a:cs typeface="Arial" charset="0"/>
              </a:defRPr>
            </a:lvl1pPr>
            <a:lvl2pPr marL="557213" indent="-214313">
              <a:buClr>
                <a:srgbClr val="C85337"/>
              </a:buClr>
              <a:buFont typeface="AppleSymbols" charset="0"/>
              <a:buChar char="⎔"/>
              <a:defRPr sz="1350">
                <a:latin typeface="Arial" charset="0"/>
                <a:ea typeface="Arial" charset="0"/>
                <a:cs typeface="Arial" charset="0"/>
              </a:defRPr>
            </a:lvl2pPr>
            <a:lvl3pPr marL="900113" indent="-214313">
              <a:buClr>
                <a:srgbClr val="C85337"/>
              </a:buClr>
              <a:buFont typeface="AppleSymbols" charset="0"/>
              <a:buChar char="⎔"/>
              <a:defRPr sz="1200">
                <a:latin typeface="Arial" charset="0"/>
                <a:ea typeface="Arial" charset="0"/>
                <a:cs typeface="Arial" charset="0"/>
              </a:defRPr>
            </a:lvl3pPr>
            <a:lvl4pPr marL="1243013" indent="-214313">
              <a:buClr>
                <a:srgbClr val="C85337"/>
              </a:buClr>
              <a:buFont typeface="AppleSymbols" charset="0"/>
              <a:buChar char="⎔"/>
              <a:defRPr sz="1050">
                <a:latin typeface="Arial" charset="0"/>
                <a:ea typeface="Arial" charset="0"/>
                <a:cs typeface="Arial" charset="0"/>
              </a:defRPr>
            </a:lvl4pPr>
            <a:lvl5pPr marL="1585913" indent="-214313">
              <a:buClr>
                <a:srgbClr val="C85337"/>
              </a:buClr>
              <a:buFont typeface="AppleSymbols" charset="0"/>
              <a:buChar char="⎔"/>
              <a:defRPr sz="1050">
                <a:latin typeface="Arial" charset="0"/>
                <a:ea typeface="Arial" charset="0"/>
                <a:cs typeface="Arial" charset="0"/>
              </a:defRPr>
            </a:lvl5pPr>
          </a:lstStyle>
          <a:p>
            <a:pPr lvl="0"/>
            <a:r>
              <a:rPr lang="en-US"/>
              <a:t>Click to add module objectives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767646" y="324361"/>
            <a:ext cx="10911329" cy="917367"/>
          </a:xfrm>
          <a:prstGeom prst="rect">
            <a:avLst/>
          </a:prstGeom>
        </p:spPr>
        <p:txBody>
          <a:bodyPr anchor="ctr" anchorCtr="0">
            <a:normAutofit/>
          </a:bodyPr>
          <a:lstStyle>
            <a:lvl1pPr>
              <a:defRPr sz="2400" b="1" i="0" spc="0" baseline="0">
                <a:latin typeface="Arial" charset="0"/>
                <a:ea typeface="Arial" charset="0"/>
                <a:cs typeface="Arial" charset="0"/>
              </a:defRPr>
            </a:lvl1pPr>
          </a:lstStyle>
          <a:p>
            <a:r>
              <a:rPr lang="en-US"/>
              <a:t>Click to add clear explanation</a:t>
            </a:r>
          </a:p>
        </p:txBody>
      </p:sp>
    </p:spTree>
    <p:extLst>
      <p:ext uri="{BB962C8B-B14F-4D97-AF65-F5344CB8AC3E}">
        <p14:creationId xmlns:p14="http://schemas.microsoft.com/office/powerpoint/2010/main" val="32547352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3196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DB applica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52167" y="6259841"/>
            <a:ext cx="2661084" cy="407568"/>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3750" y="6389735"/>
            <a:ext cx="2123567"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3" name="Title 1"/>
          <p:cNvSpPr>
            <a:spLocks noGrp="1"/>
          </p:cNvSpPr>
          <p:nvPr userDrawn="1">
            <p:ph type="title" hasCustomPrompt="1"/>
          </p:nvPr>
        </p:nvSpPr>
        <p:spPr>
          <a:xfrm>
            <a:off x="1625357" y="324361"/>
            <a:ext cx="10053616" cy="917367"/>
          </a:xfrm>
          <a:prstGeom prst="rect">
            <a:avLst/>
          </a:prstGeom>
        </p:spPr>
        <p:txBody>
          <a:bodyPr anchor="ctr" anchorCtr="0">
            <a:noAutofit/>
          </a:bodyPr>
          <a:lstStyle>
            <a:lvl1pPr>
              <a:defRPr sz="2400" b="1" i="0" spc="0" baseline="0">
                <a:latin typeface="Arial" charset="0"/>
                <a:ea typeface="Arial" charset="0"/>
                <a:cs typeface="Arial" charset="0"/>
              </a:defRPr>
            </a:lvl1pPr>
          </a:lstStyle>
          <a:p>
            <a:r>
              <a:rPr lang="en-US"/>
              <a:t>Application: Discussion Board</a:t>
            </a:r>
          </a:p>
        </p:txBody>
      </p:sp>
      <p:sp>
        <p:nvSpPr>
          <p:cNvPr id="4" name="TextBox 3"/>
          <p:cNvSpPr txBox="1"/>
          <p:nvPr userDrawn="1"/>
        </p:nvSpPr>
        <p:spPr>
          <a:xfrm>
            <a:off x="7003027" y="1599233"/>
            <a:ext cx="4620447" cy="2775824"/>
          </a:xfrm>
          <a:prstGeom prst="rect">
            <a:avLst/>
          </a:prstGeom>
          <a:noFill/>
        </p:spPr>
        <p:txBody>
          <a:bodyPr wrap="square" rtlCol="0">
            <a:spAutoFit/>
          </a:bodyPr>
          <a:lstStyle/>
          <a:p>
            <a:pPr algn="l"/>
            <a:r>
              <a:rPr lang="en-US" sz="1200" b="1">
                <a:solidFill>
                  <a:schemeClr val="tx2"/>
                </a:solidFill>
                <a:latin typeface="Arial" charset="0"/>
                <a:ea typeface="Arial" charset="0"/>
                <a:cs typeface="Arial" charset="0"/>
              </a:rPr>
              <a:t>Posting</a:t>
            </a:r>
            <a:r>
              <a:rPr lang="en-US" sz="1200" b="1" baseline="0">
                <a:solidFill>
                  <a:schemeClr val="tx2"/>
                </a:solidFill>
                <a:latin typeface="Arial" charset="0"/>
                <a:ea typeface="Arial" charset="0"/>
                <a:cs typeface="Arial" charset="0"/>
              </a:rPr>
              <a:t> on the discussion board</a:t>
            </a:r>
          </a:p>
          <a:p>
            <a:pPr algn="ctr"/>
            <a:endParaRPr lang="en-US" sz="788" b="1" baseline="0">
              <a:solidFill>
                <a:schemeClr val="tx2"/>
              </a:solidFill>
              <a:latin typeface="Arial" charset="0"/>
              <a:ea typeface="Arial" charset="0"/>
              <a:cs typeface="Arial" charset="0"/>
            </a:endParaRPr>
          </a:p>
          <a:p>
            <a:pPr algn="l"/>
            <a:r>
              <a:rPr lang="en-US" sz="1200" b="0" baseline="0">
                <a:solidFill>
                  <a:schemeClr val="tx2"/>
                </a:solidFill>
                <a:latin typeface="Arial" charset="0"/>
                <a:ea typeface="Arial" charset="0"/>
                <a:cs typeface="Arial" charset="0"/>
              </a:rPr>
              <a:t>Use the discussion board to</a:t>
            </a:r>
          </a:p>
          <a:p>
            <a:pPr marL="214313" indent="-214313" algn="l">
              <a:buFont typeface="Arial" charset="0"/>
              <a:buChar char="•"/>
            </a:pPr>
            <a:r>
              <a:rPr lang="en-US" sz="1050" b="0" baseline="0">
                <a:solidFill>
                  <a:schemeClr val="tx2"/>
                </a:solidFill>
                <a:latin typeface="Arial" charset="0"/>
                <a:ea typeface="Arial" charset="0"/>
                <a:cs typeface="Arial" charset="0"/>
              </a:rPr>
              <a:t>Share information that you have and others do not</a:t>
            </a:r>
          </a:p>
          <a:p>
            <a:pPr marL="214313" indent="-214313" algn="l">
              <a:buFont typeface="Arial" charset="0"/>
              <a:buChar char="•"/>
            </a:pPr>
            <a:r>
              <a:rPr lang="en-US" sz="1050" b="0" baseline="0">
                <a:solidFill>
                  <a:schemeClr val="tx2"/>
                </a:solidFill>
                <a:latin typeface="Arial" charset="0"/>
                <a:ea typeface="Arial" charset="0"/>
                <a:cs typeface="Arial" charset="0"/>
              </a:rPr>
              <a:t>Get clarification</a:t>
            </a:r>
          </a:p>
          <a:p>
            <a:pPr marL="214313" indent="-214313" algn="l">
              <a:buFont typeface="Arial" charset="0"/>
              <a:buChar char="•"/>
            </a:pPr>
            <a:r>
              <a:rPr lang="en-US" sz="1050" b="0" baseline="0">
                <a:solidFill>
                  <a:schemeClr val="tx2"/>
                </a:solidFill>
                <a:latin typeface="Arial" charset="0"/>
                <a:ea typeface="Arial" charset="0"/>
                <a:cs typeface="Arial" charset="0"/>
              </a:rPr>
              <a:t>Extend the conversation beyond the specific module content</a:t>
            </a:r>
          </a:p>
          <a:p>
            <a:pPr marL="214313" indent="-214313" algn="l">
              <a:buFont typeface="Arial" charset="0"/>
              <a:buChar char="•"/>
            </a:pPr>
            <a:endParaRPr lang="en-US" sz="1200" b="0" baseline="0">
              <a:solidFill>
                <a:schemeClr val="tx2"/>
              </a:solidFill>
              <a:latin typeface="Arial" charset="0"/>
              <a:ea typeface="Arial" charset="0"/>
              <a:cs typeface="Arial" charset="0"/>
            </a:endParaRPr>
          </a:p>
          <a:p>
            <a:pPr marL="0" indent="0" algn="l">
              <a:buFont typeface="Arial" charset="0"/>
              <a:buNone/>
            </a:pPr>
            <a:r>
              <a:rPr lang="en-US" sz="1200" b="0" baseline="0">
                <a:solidFill>
                  <a:schemeClr val="tx2"/>
                </a:solidFill>
                <a:latin typeface="Arial" charset="0"/>
                <a:ea typeface="Arial" charset="0"/>
                <a:cs typeface="Arial" charset="0"/>
              </a:rPr>
              <a:t>Respond to others by</a:t>
            </a:r>
          </a:p>
          <a:p>
            <a:pPr marL="214313" indent="-214313" algn="l">
              <a:buFont typeface="Arial" charset="0"/>
              <a:buChar char="•"/>
            </a:pPr>
            <a:r>
              <a:rPr lang="en-US" sz="1050" b="0" baseline="0">
                <a:solidFill>
                  <a:schemeClr val="tx2"/>
                </a:solidFill>
                <a:latin typeface="Arial" charset="0"/>
                <a:ea typeface="Arial" charset="0"/>
                <a:cs typeface="Arial" charset="0"/>
              </a:rPr>
              <a:t>Asking for more information</a:t>
            </a:r>
          </a:p>
          <a:p>
            <a:pPr marL="214313" indent="-214313" algn="l">
              <a:buFont typeface="Arial" charset="0"/>
              <a:buChar char="•"/>
            </a:pPr>
            <a:r>
              <a:rPr lang="en-US" sz="1050" b="0" baseline="0">
                <a:solidFill>
                  <a:schemeClr val="tx2"/>
                </a:solidFill>
                <a:latin typeface="Arial" charset="0"/>
                <a:ea typeface="Arial" charset="0"/>
                <a:cs typeface="Arial" charset="0"/>
              </a:rPr>
              <a:t>Providing specific feedback why you agree or disagree with opinions</a:t>
            </a:r>
          </a:p>
          <a:p>
            <a:pPr marL="214313" indent="-214313" algn="l">
              <a:buFont typeface="Arial" charset="0"/>
              <a:buChar char="•"/>
            </a:pPr>
            <a:r>
              <a:rPr lang="en-US" sz="1050" b="0" baseline="0">
                <a:solidFill>
                  <a:schemeClr val="tx2"/>
                </a:solidFill>
                <a:latin typeface="Arial" charset="0"/>
                <a:ea typeface="Arial" charset="0"/>
                <a:cs typeface="Arial" charset="0"/>
              </a:rPr>
              <a:t>Correcting unintended errors</a:t>
            </a:r>
          </a:p>
          <a:p>
            <a:pPr marL="214313" indent="-214313" algn="l">
              <a:buFont typeface="Arial" charset="0"/>
              <a:buChar char="•"/>
            </a:pPr>
            <a:endParaRPr lang="en-US" sz="1200" b="0" baseline="0">
              <a:solidFill>
                <a:schemeClr val="tx2"/>
              </a:solidFill>
              <a:latin typeface="Arial" charset="0"/>
              <a:ea typeface="Arial" charset="0"/>
              <a:cs typeface="Arial" charset="0"/>
            </a:endParaRPr>
          </a:p>
          <a:p>
            <a:pPr marL="0" indent="0" algn="l">
              <a:buFont typeface="Arial" charset="0"/>
              <a:buNone/>
            </a:pPr>
            <a:r>
              <a:rPr lang="en-US" sz="1200" b="0" baseline="0">
                <a:solidFill>
                  <a:schemeClr val="tx2"/>
                </a:solidFill>
                <a:latin typeface="Arial" charset="0"/>
                <a:ea typeface="Arial" charset="0"/>
                <a:cs typeface="Arial" charset="0"/>
              </a:rPr>
              <a:t>Write</a:t>
            </a:r>
          </a:p>
          <a:p>
            <a:pPr marL="214313" indent="-214313" algn="l">
              <a:buFont typeface="Arial" charset="0"/>
              <a:buChar char="•"/>
            </a:pPr>
            <a:r>
              <a:rPr lang="en-US" sz="1050" b="0" baseline="0">
                <a:solidFill>
                  <a:schemeClr val="tx2"/>
                </a:solidFill>
                <a:latin typeface="Arial" charset="0"/>
                <a:ea typeface="Arial" charset="0"/>
                <a:cs typeface="Arial" charset="0"/>
              </a:rPr>
              <a:t>Short but content-filled responses</a:t>
            </a:r>
          </a:p>
          <a:p>
            <a:pPr marL="214313" indent="-214313" algn="l">
              <a:buFont typeface="Arial" charset="0"/>
              <a:buChar char="•"/>
            </a:pPr>
            <a:r>
              <a:rPr lang="en-US" sz="1050" b="0" baseline="0">
                <a:solidFill>
                  <a:schemeClr val="tx2"/>
                </a:solidFill>
                <a:latin typeface="Arial" charset="0"/>
                <a:ea typeface="Arial" charset="0"/>
                <a:cs typeface="Arial" charset="0"/>
              </a:rPr>
              <a:t>Clearly (after typing, briefly edit)</a:t>
            </a:r>
          </a:p>
          <a:p>
            <a:pPr marL="214313" indent="-214313" algn="l">
              <a:buFont typeface="Arial" charset="0"/>
              <a:buChar char="•"/>
            </a:pPr>
            <a:r>
              <a:rPr lang="en-US" sz="1050" b="0" baseline="0">
                <a:solidFill>
                  <a:schemeClr val="tx2"/>
                </a:solidFill>
                <a:latin typeface="Arial" charset="0"/>
                <a:ea typeface="Arial" charset="0"/>
                <a:cs typeface="Arial" charset="0"/>
              </a:rPr>
              <a:t>In a style that allows generosity of spirit (assuming the best of others)</a:t>
            </a:r>
          </a:p>
        </p:txBody>
      </p:sp>
      <p:sp>
        <p:nvSpPr>
          <p:cNvPr id="15" name="Rectangle 14"/>
          <p:cNvSpPr/>
          <p:nvPr userDrawn="1"/>
        </p:nvSpPr>
        <p:spPr>
          <a:xfrm rot="5400000">
            <a:off x="-3273829" y="3273831"/>
            <a:ext cx="6858000" cy="310341"/>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Hexagon 20"/>
          <p:cNvSpPr/>
          <p:nvPr/>
        </p:nvSpPr>
        <p:spPr>
          <a:xfrm rot="16200000">
            <a:off x="266970" y="140546"/>
            <a:ext cx="1065166" cy="1288767"/>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5644" y="561479"/>
            <a:ext cx="843291" cy="443131"/>
          </a:xfrm>
          <a:prstGeom prst="rect">
            <a:avLst/>
          </a:prstGeom>
        </p:spPr>
      </p:pic>
      <p:sp>
        <p:nvSpPr>
          <p:cNvPr id="16" name="Text Placeholder 226"/>
          <p:cNvSpPr>
            <a:spLocks noGrp="1"/>
          </p:cNvSpPr>
          <p:nvPr>
            <p:ph type="body" sz="quarter" idx="13" hasCustomPrompt="1"/>
          </p:nvPr>
        </p:nvSpPr>
        <p:spPr>
          <a:xfrm>
            <a:off x="767646" y="1722476"/>
            <a:ext cx="5594623" cy="4309505"/>
          </a:xfrm>
          <a:prstGeom prst="rect">
            <a:avLst/>
          </a:prstGeom>
        </p:spPr>
        <p:txBody>
          <a:bodyPr wrap="square" anchor="t" anchorCtr="0">
            <a:normAutofit/>
          </a:bodyPr>
          <a:lstStyle>
            <a:lvl1pPr marL="214313" indent="-214313">
              <a:buClr>
                <a:schemeClr val="accent4"/>
              </a:buClr>
              <a:buFont typeface="AppleSymbols" charset="0"/>
              <a:buChar char="⎔"/>
              <a:defRPr sz="1500">
                <a:latin typeface="Arial" charset="0"/>
                <a:ea typeface="Arial" charset="0"/>
                <a:cs typeface="Arial" charset="0"/>
              </a:defRPr>
            </a:lvl1pPr>
            <a:lvl2pPr marL="557213" indent="-214313">
              <a:buClr>
                <a:srgbClr val="C85337"/>
              </a:buClr>
              <a:buFont typeface="AppleSymbols" charset="0"/>
              <a:buChar char="⎔"/>
              <a:defRPr sz="1500">
                <a:latin typeface="Arial" charset="0"/>
                <a:ea typeface="Arial" charset="0"/>
                <a:cs typeface="Arial" charset="0"/>
              </a:defRPr>
            </a:lvl2pPr>
            <a:lvl3pPr marL="900113" indent="-214313">
              <a:buClr>
                <a:srgbClr val="C85337"/>
              </a:buClr>
              <a:buFont typeface="AppleSymbols" charset="0"/>
              <a:buChar char="⎔"/>
              <a:defRPr sz="1350">
                <a:latin typeface="Arial" charset="0"/>
                <a:ea typeface="Arial" charset="0"/>
                <a:cs typeface="Arial" charset="0"/>
              </a:defRPr>
            </a:lvl3pPr>
            <a:lvl4pPr marL="1243013" indent="-214313">
              <a:buClr>
                <a:srgbClr val="C85337"/>
              </a:buClr>
              <a:buFont typeface="AppleSymbols" charset="0"/>
              <a:buChar char="⎔"/>
              <a:defRPr sz="1200">
                <a:latin typeface="Arial" charset="0"/>
                <a:ea typeface="Arial" charset="0"/>
                <a:cs typeface="Arial" charset="0"/>
              </a:defRPr>
            </a:lvl4pPr>
            <a:lvl5pPr marL="1585913" indent="-214313">
              <a:buClr>
                <a:srgbClr val="C85337"/>
              </a:buClr>
              <a:buFont typeface="AppleSymbols" charset="0"/>
              <a:buChar char="⎔"/>
              <a:defRPr sz="1200">
                <a:latin typeface="Arial" charset="0"/>
                <a:ea typeface="Arial" charset="0"/>
                <a:cs typeface="Arial" charset="0"/>
              </a:defRPr>
            </a:lvl5pPr>
          </a:lstStyle>
          <a:p>
            <a:pPr lvl="0"/>
            <a:r>
              <a:rPr lang="en-US"/>
              <a:t>Description</a:t>
            </a:r>
          </a:p>
          <a:p>
            <a:pPr lvl="0"/>
            <a:r>
              <a:rPr lang="en-US"/>
              <a:t>Purpose</a:t>
            </a:r>
          </a:p>
          <a:p>
            <a:pPr lvl="0"/>
            <a:r>
              <a:rPr lang="en-US"/>
              <a:t>Product</a:t>
            </a:r>
          </a:p>
          <a:p>
            <a:pPr lvl="0"/>
            <a:r>
              <a:rPr lang="en-US"/>
              <a:t>Evaluation criteria</a:t>
            </a:r>
          </a:p>
        </p:txBody>
      </p:sp>
      <p:sp>
        <p:nvSpPr>
          <p:cNvPr id="18" name="Rectangle 17"/>
          <p:cNvSpPr/>
          <p:nvPr userDrawn="1"/>
        </p:nvSpPr>
        <p:spPr>
          <a:xfrm rot="5400000" flipV="1">
            <a:off x="4554070" y="3858900"/>
            <a:ext cx="4359743" cy="60959"/>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872454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4984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Generic title-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p>
        </p:txBody>
      </p:sp>
      <p:sp>
        <p:nvSpPr>
          <p:cNvPr id="3" name="Slide Number Placeholder 2"/>
          <p:cNvSpPr>
            <a:spLocks noGrp="1"/>
          </p:cNvSpPr>
          <p:nvPr>
            <p:ph type="sldNum" sz="quarter" idx="10"/>
          </p:nvPr>
        </p:nvSpPr>
        <p:spPr/>
        <p:txBody>
          <a:bodyPr/>
          <a:lstStyle/>
          <a:p>
            <a:fld id="{569CA132-ADD6-4B72-B5E1-B86F7979C603}" type="slidenum">
              <a:rPr lang="en-US" smtClean="0"/>
              <a:pPr/>
              <a:t>‹#›</a:t>
            </a:fld>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208" y="6185807"/>
            <a:ext cx="3734939" cy="572037"/>
          </a:xfrm>
          <a:prstGeom prst="rect">
            <a:avLst/>
          </a:prstGeom>
        </p:spPr>
      </p:pic>
      <p:pic>
        <p:nvPicPr>
          <p:cNvPr id="6" name="Picture 5">
            <a:extLst>
              <a:ext uri="{FF2B5EF4-FFF2-40B4-BE49-F238E27FC236}">
                <a16:creationId xmlns:a16="http://schemas.microsoft.com/office/drawing/2014/main" id="{B47794F9-9882-407A-A0E8-1EC925E03E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51758" y="6354952"/>
            <a:ext cx="3926049" cy="314757"/>
          </a:xfrm>
          <a:prstGeom prst="rect">
            <a:avLst/>
          </a:prstGeom>
        </p:spPr>
      </p:pic>
    </p:spTree>
    <p:extLst>
      <p:ext uri="{BB962C8B-B14F-4D97-AF65-F5344CB8AC3E}">
        <p14:creationId xmlns:p14="http://schemas.microsoft.com/office/powerpoint/2010/main" val="40229248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408051" y="6491877"/>
            <a:ext cx="474917" cy="169277"/>
          </a:xfrm>
        </p:spPr>
        <p:txBody>
          <a:bodyPr wrap="none" anchor="b" anchorCtr="0"/>
          <a:lstStyle>
            <a:lvl1pPr eaLnBrk="0" fontAlgn="base" hangingPunct="0">
              <a:spcBef>
                <a:spcPct val="0"/>
              </a:spcBef>
              <a:spcAft>
                <a:spcPct val="0"/>
              </a:spcAft>
              <a:defRPr>
                <a:solidFill>
                  <a:srgbClr val="FFFFFF">
                    <a:lumMod val="75000"/>
                  </a:srgbClr>
                </a:solidFill>
                <a:latin typeface="Arial" panose="020B0604020202020204" pitchFamily="34" charset="0"/>
                <a:ea typeface="MS PGothic" panose="020B0600070205080204" pitchFamily="34" charset="-128"/>
              </a:defRPr>
            </a:lvl1pPr>
          </a:lstStyle>
          <a:p>
            <a:pPr>
              <a:defRPr/>
            </a:pPr>
            <a:fld id="{1E740801-69BF-4E09-A998-8E544BF9D665}" type="slidenum">
              <a:rPr/>
              <a:pPr>
                <a:defRPr/>
              </a:pPr>
              <a:t>‹#›</a:t>
            </a:fld>
            <a:endParaRPr/>
          </a:p>
        </p:txBody>
      </p:sp>
    </p:spTree>
    <p:extLst>
      <p:ext uri="{BB962C8B-B14F-4D97-AF65-F5344CB8AC3E}">
        <p14:creationId xmlns:p14="http://schemas.microsoft.com/office/powerpoint/2010/main" val="3941470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Generic blank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69CA132-ADD6-4B72-B5E1-B86F7979C603}" type="slidenum">
              <a:rPr lang="en-US" smtClean="0"/>
              <a:pPr/>
              <a:t>‹#›</a:t>
            </a:fld>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208" y="6185807"/>
            <a:ext cx="3734939" cy="572037"/>
          </a:xfrm>
          <a:prstGeom prst="rect">
            <a:avLst/>
          </a:prstGeom>
        </p:spPr>
      </p:pic>
      <p:pic>
        <p:nvPicPr>
          <p:cNvPr id="6" name="Picture 5">
            <a:extLst>
              <a:ext uri="{FF2B5EF4-FFF2-40B4-BE49-F238E27FC236}">
                <a16:creationId xmlns:a16="http://schemas.microsoft.com/office/drawing/2014/main" id="{126C8005-8E4F-4AEE-ABBC-6D5EAF0BA4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51758" y="6354952"/>
            <a:ext cx="3926049" cy="314757"/>
          </a:xfrm>
          <a:prstGeom prst="rect">
            <a:avLst/>
          </a:prstGeom>
        </p:spPr>
      </p:pic>
    </p:spTree>
    <p:extLst>
      <p:ext uri="{BB962C8B-B14F-4D97-AF65-F5344CB8AC3E}">
        <p14:creationId xmlns:p14="http://schemas.microsoft.com/office/powerpoint/2010/main" val="19006176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1" y="4180248"/>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1" y="5011460"/>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Subtitle</a:t>
            </a:r>
          </a:p>
        </p:txBody>
      </p:sp>
      <p:sp>
        <p:nvSpPr>
          <p:cNvPr id="7" name="Date"/>
          <p:cNvSpPr>
            <a:spLocks noGrp="1"/>
          </p:cNvSpPr>
          <p:nvPr>
            <p:ph type="body" sz="quarter" idx="14" hasCustomPrompt="1"/>
          </p:nvPr>
        </p:nvSpPr>
        <p:spPr>
          <a:xfrm>
            <a:off x="10111863" y="3716537"/>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32" indent="0" algn="ctr">
              <a:lnSpc>
                <a:spcPct val="100000"/>
              </a:lnSpc>
              <a:spcBef>
                <a:spcPts val="0"/>
              </a:spcBef>
              <a:buNone/>
              <a:defRPr>
                <a:solidFill>
                  <a:schemeClr val="bg1"/>
                </a:solidFill>
              </a:defRPr>
            </a:lvl2pPr>
            <a:lvl3pPr marL="685783" indent="0" algn="ctr">
              <a:lnSpc>
                <a:spcPct val="100000"/>
              </a:lnSpc>
              <a:spcBef>
                <a:spcPts val="0"/>
              </a:spcBef>
              <a:buNone/>
              <a:defRPr>
                <a:solidFill>
                  <a:schemeClr val="bg1"/>
                </a:solidFill>
              </a:defRPr>
            </a:lvl3pPr>
            <a:lvl4pPr marL="1005815" indent="0" algn="ctr">
              <a:lnSpc>
                <a:spcPct val="100000"/>
              </a:lnSpc>
              <a:spcBef>
                <a:spcPts val="0"/>
              </a:spcBef>
              <a:buNone/>
              <a:defRPr>
                <a:solidFill>
                  <a:schemeClr val="bg1"/>
                </a:solidFill>
              </a:defRPr>
            </a:lvl4pPr>
            <a:lvl5pPr marL="1325847"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1"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32" indent="0">
              <a:buNone/>
              <a:defRPr>
                <a:solidFill>
                  <a:schemeClr val="bg1"/>
                </a:solidFill>
              </a:defRPr>
            </a:lvl2pPr>
            <a:lvl3pPr marL="685783" indent="0">
              <a:buNone/>
              <a:defRPr>
                <a:solidFill>
                  <a:schemeClr val="bg1"/>
                </a:solidFill>
              </a:defRPr>
            </a:lvl3pPr>
            <a:lvl4pPr marL="1005815" indent="0">
              <a:buNone/>
              <a:defRPr>
                <a:solidFill>
                  <a:schemeClr val="bg1"/>
                </a:solidFill>
              </a:defRPr>
            </a:lvl4pPr>
            <a:lvl5pPr marL="1325847"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3" y="6734893"/>
            <a:ext cx="2954335" cy="123111"/>
          </a:xfrm>
        </p:spPr>
        <p:txBody>
          <a:bodyPr/>
          <a:lstStyle/>
          <a:p>
            <a:endParaRPr lang="en-US"/>
          </a:p>
        </p:txBody>
      </p:sp>
    </p:spTree>
    <p:extLst>
      <p:ext uri="{BB962C8B-B14F-4D97-AF65-F5344CB8AC3E}">
        <p14:creationId xmlns:p14="http://schemas.microsoft.com/office/powerpoint/2010/main" val="93825407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3" y="1371600"/>
            <a:ext cx="11276076" cy="1188720"/>
          </a:xfrm>
        </p:spPr>
        <p:txBody>
          <a:bodyPr>
            <a:normAutofit/>
          </a:bodyPr>
          <a:lstStyle>
            <a:lvl1pPr marL="0" indent="0">
              <a:lnSpc>
                <a:spcPct val="125000"/>
              </a:lnSpc>
              <a:spcBef>
                <a:spcPts val="1350"/>
              </a:spcBef>
              <a:buNone/>
              <a:defRPr sz="1950" baseline="0"/>
            </a:lvl1pPr>
            <a:lvl2pPr>
              <a:defRPr sz="1013"/>
            </a:lvl2pPr>
            <a:lvl3pPr>
              <a:defRPr sz="1013"/>
            </a:lvl3pPr>
            <a:lvl4pPr>
              <a:defRPr sz="1013"/>
            </a:lvl4pPr>
            <a:lvl5pPr>
              <a:defRPr sz="1013"/>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7" y="2651760"/>
            <a:ext cx="5570539" cy="3017520"/>
          </a:xfrm>
        </p:spPr>
        <p:txBody>
          <a:bodyPr>
            <a:normAutofit/>
          </a:bodyPr>
          <a:lstStyle>
            <a:lvl1pPr>
              <a:lnSpc>
                <a:spcPct val="125000"/>
              </a:lnSpc>
              <a:spcBef>
                <a:spcPts val="450"/>
              </a:spcBef>
              <a:defRPr sz="1950"/>
            </a:lvl1pPr>
            <a:lvl2pPr>
              <a:lnSpc>
                <a:spcPct val="125000"/>
              </a:lnSpc>
              <a:spcBef>
                <a:spcPts val="450"/>
              </a:spcBef>
              <a:defRPr sz="1950"/>
            </a:lvl2pPr>
            <a:lvl3pPr>
              <a:lnSpc>
                <a:spcPct val="125000"/>
              </a:lnSpc>
              <a:spcBef>
                <a:spcPts val="450"/>
              </a:spcBef>
              <a:defRPr sz="1950"/>
            </a:lvl3pPr>
            <a:lvl4pPr>
              <a:lnSpc>
                <a:spcPct val="125000"/>
              </a:lnSpc>
              <a:spcBef>
                <a:spcPts val="450"/>
              </a:spcBef>
              <a:defRPr sz="1950"/>
            </a:lvl4pPr>
            <a:lvl5pPr>
              <a:lnSpc>
                <a:spcPct val="125000"/>
              </a:lnSpc>
              <a:spcBef>
                <a:spcPts val="450"/>
              </a:spcBef>
              <a:defRPr sz="195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3" y="5751576"/>
            <a:ext cx="11276076"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4046497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9" y="1089661"/>
            <a:ext cx="7275343"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9" y="4016330"/>
            <a:ext cx="7275343" cy="1899139"/>
          </a:xfrm>
        </p:spPr>
        <p:txBody>
          <a:bodyPr>
            <a:normAutofit/>
          </a:bodyPr>
          <a:lstStyle>
            <a:lvl1pPr marL="0" indent="0" algn="l">
              <a:spcBef>
                <a:spcPts val="0"/>
              </a:spcBef>
              <a:buNone/>
              <a:defRPr sz="3700">
                <a:solidFill>
                  <a:schemeClr val="accent2"/>
                </a:solidFill>
              </a:defRPr>
            </a:lvl1pPr>
            <a:lvl2pPr marL="320032" indent="0">
              <a:spcBef>
                <a:spcPts val="0"/>
              </a:spcBef>
              <a:buNone/>
              <a:defRPr>
                <a:solidFill>
                  <a:schemeClr val="bg1"/>
                </a:solidFill>
              </a:defRPr>
            </a:lvl2pPr>
            <a:lvl3pPr marL="685783" indent="0">
              <a:spcBef>
                <a:spcPts val="0"/>
              </a:spcBef>
              <a:buNone/>
              <a:defRPr>
                <a:solidFill>
                  <a:schemeClr val="bg1"/>
                </a:solidFill>
              </a:defRPr>
            </a:lvl3pPr>
            <a:lvl4pPr marL="1005815" indent="0">
              <a:spcBef>
                <a:spcPts val="0"/>
              </a:spcBef>
              <a:buNone/>
              <a:defRPr>
                <a:solidFill>
                  <a:schemeClr val="bg1"/>
                </a:solidFill>
              </a:defRPr>
            </a:lvl4pPr>
            <a:lvl5pPr marL="1325847"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6175979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32" indent="-320032">
              <a:lnSpc>
                <a:spcPct val="125000"/>
              </a:lnSpc>
              <a:spcBef>
                <a:spcPts val="600"/>
              </a:spcBef>
              <a:buClr>
                <a:schemeClr val="accent1"/>
              </a:buClr>
              <a:buFont typeface="Wingdings" panose="05000000000000000000" pitchFamily="2" charset="2"/>
              <a:buChar char="§"/>
              <a:defRPr sz="2600">
                <a:solidFill>
                  <a:schemeClr val="tx1"/>
                </a:solidFill>
              </a:defRPr>
            </a:lvl2pPr>
            <a:lvl3pPr marL="640064" indent="-320032">
              <a:lnSpc>
                <a:spcPct val="125000"/>
              </a:lnSpc>
              <a:spcBef>
                <a:spcPts val="600"/>
              </a:spcBef>
              <a:buClr>
                <a:schemeClr val="accent1"/>
              </a:buClr>
              <a:buFont typeface="Arial" panose="020B0604020202020204" pitchFamily="34" charset="0"/>
              <a:buChar char="•"/>
              <a:defRPr sz="2600">
                <a:solidFill>
                  <a:schemeClr val="tx1"/>
                </a:solidFill>
              </a:defRPr>
            </a:lvl3pPr>
            <a:lvl4pPr marL="960096" indent="-320032">
              <a:lnSpc>
                <a:spcPct val="125000"/>
              </a:lnSpc>
              <a:spcBef>
                <a:spcPts val="600"/>
              </a:spcBef>
              <a:buClr>
                <a:schemeClr val="accent1"/>
              </a:buClr>
              <a:buFont typeface="Arial" panose="020B0604020202020204" pitchFamily="34" charset="0"/>
              <a:buChar char="–"/>
              <a:defRPr sz="2600">
                <a:solidFill>
                  <a:schemeClr val="tx1"/>
                </a:solidFill>
              </a:defRPr>
            </a:lvl4pPr>
            <a:lvl5pPr marL="1280128" indent="-320032">
              <a:lnSpc>
                <a:spcPct val="125000"/>
              </a:lnSpc>
              <a:spcBef>
                <a:spcPts val="600"/>
              </a:spcBef>
              <a:buClr>
                <a:schemeClr val="accent1"/>
              </a:buClr>
              <a:buFont typeface="Arial" panose="020B0604020202020204" pitchFamily="34" charset="0"/>
              <a:buChar char="»"/>
              <a:defRPr sz="2600">
                <a:solidFill>
                  <a:schemeClr val="tx1"/>
                </a:solidFill>
              </a:defRPr>
            </a:lvl5pPr>
            <a:lvl6pPr marL="1600160" indent="-320032">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4630927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2"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32" indent="-320032">
              <a:lnSpc>
                <a:spcPct val="125000"/>
              </a:lnSpc>
              <a:spcBef>
                <a:spcPts val="600"/>
              </a:spcBef>
              <a:buClr>
                <a:schemeClr val="accent1"/>
              </a:buClr>
              <a:buFont typeface="Wingdings" panose="05000000000000000000" pitchFamily="2" charset="2"/>
              <a:buChar char="§"/>
              <a:defRPr sz="2600">
                <a:solidFill>
                  <a:schemeClr val="tx1"/>
                </a:solidFill>
              </a:defRPr>
            </a:lvl2pPr>
            <a:lvl3pPr marL="640064" indent="-320032">
              <a:lnSpc>
                <a:spcPct val="125000"/>
              </a:lnSpc>
              <a:spcBef>
                <a:spcPts val="600"/>
              </a:spcBef>
              <a:buClr>
                <a:schemeClr val="accent1"/>
              </a:buClr>
              <a:buFont typeface="Arial" panose="020B0604020202020204" pitchFamily="34" charset="0"/>
              <a:buChar char="•"/>
              <a:defRPr sz="2600">
                <a:solidFill>
                  <a:schemeClr val="tx1"/>
                </a:solidFill>
              </a:defRPr>
            </a:lvl3pPr>
            <a:lvl4pPr marL="960096" indent="-320032">
              <a:lnSpc>
                <a:spcPct val="125000"/>
              </a:lnSpc>
              <a:spcBef>
                <a:spcPts val="600"/>
              </a:spcBef>
              <a:buClr>
                <a:schemeClr val="accent1"/>
              </a:buClr>
              <a:buFont typeface="Arial" panose="020B0604020202020204" pitchFamily="34" charset="0"/>
              <a:buChar char="–"/>
              <a:defRPr sz="2600">
                <a:solidFill>
                  <a:schemeClr val="tx1"/>
                </a:solidFill>
              </a:defRPr>
            </a:lvl4pPr>
            <a:lvl5pPr marL="1280128" indent="-320032">
              <a:lnSpc>
                <a:spcPct val="125000"/>
              </a:lnSpc>
              <a:spcBef>
                <a:spcPts val="600"/>
              </a:spcBef>
              <a:buClr>
                <a:schemeClr val="accent1"/>
              </a:buClr>
              <a:buFont typeface="Arial" panose="020B0604020202020204" pitchFamily="34" charset="0"/>
              <a:buChar char="»"/>
              <a:defRPr sz="2600">
                <a:solidFill>
                  <a:schemeClr val="tx1"/>
                </a:solidFill>
              </a:defRPr>
            </a:lvl5pPr>
            <a:lvl6pPr marL="1600160" indent="-320032">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32" indent="-320032">
              <a:lnSpc>
                <a:spcPct val="125000"/>
              </a:lnSpc>
              <a:spcBef>
                <a:spcPts val="600"/>
              </a:spcBef>
              <a:buClr>
                <a:schemeClr val="accent1"/>
              </a:buClr>
              <a:buFont typeface="Wingdings" panose="05000000000000000000" pitchFamily="2" charset="2"/>
              <a:buChar char="§"/>
              <a:defRPr sz="2600">
                <a:solidFill>
                  <a:schemeClr val="tx1"/>
                </a:solidFill>
              </a:defRPr>
            </a:lvl2pPr>
            <a:lvl3pPr marL="640064" indent="-320032">
              <a:lnSpc>
                <a:spcPct val="125000"/>
              </a:lnSpc>
              <a:spcBef>
                <a:spcPts val="600"/>
              </a:spcBef>
              <a:buClr>
                <a:schemeClr val="accent1"/>
              </a:buClr>
              <a:buFont typeface="Arial" panose="020B0604020202020204" pitchFamily="34" charset="0"/>
              <a:buChar char="•"/>
              <a:defRPr sz="2600">
                <a:solidFill>
                  <a:schemeClr val="tx1"/>
                </a:solidFill>
              </a:defRPr>
            </a:lvl3pPr>
            <a:lvl4pPr marL="960096" indent="-320032">
              <a:lnSpc>
                <a:spcPct val="125000"/>
              </a:lnSpc>
              <a:spcBef>
                <a:spcPts val="600"/>
              </a:spcBef>
              <a:buClr>
                <a:schemeClr val="accent1"/>
              </a:buClr>
              <a:buFont typeface="Arial" panose="020B0604020202020204" pitchFamily="34" charset="0"/>
              <a:buChar char="–"/>
              <a:defRPr sz="2600">
                <a:solidFill>
                  <a:schemeClr val="tx1"/>
                </a:solidFill>
              </a:defRPr>
            </a:lvl4pPr>
            <a:lvl5pPr marL="1280128" indent="-320032">
              <a:lnSpc>
                <a:spcPct val="125000"/>
              </a:lnSpc>
              <a:spcBef>
                <a:spcPts val="600"/>
              </a:spcBef>
              <a:buClr>
                <a:schemeClr val="accent1"/>
              </a:buClr>
              <a:buFont typeface="Arial" panose="020B0604020202020204" pitchFamily="34" charset="0"/>
              <a:buChar char="»"/>
              <a:defRPr sz="2600">
                <a:solidFill>
                  <a:schemeClr val="tx1"/>
                </a:solidFill>
              </a:defRPr>
            </a:lvl5pPr>
            <a:lvl6pPr marL="1600160" indent="-320032">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8964995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42172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8755353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2" y="1373005"/>
            <a:ext cx="11276076" cy="1188720"/>
          </a:xfrm>
        </p:spPr>
        <p:txBody>
          <a:bodyPr>
            <a:normAutofit/>
          </a:bodyPr>
          <a:lstStyle>
            <a:lvl1pPr marL="0" indent="0">
              <a:lnSpc>
                <a:spcPct val="125000"/>
              </a:lnSpc>
              <a:spcBef>
                <a:spcPts val="1800"/>
              </a:spcBef>
              <a:buNone/>
              <a:defRPr sz="2600" baseline="0"/>
            </a:lvl1pPr>
            <a:lvl2pPr>
              <a:defRPr sz="1351"/>
            </a:lvl2pPr>
            <a:lvl3pPr>
              <a:defRPr sz="1351"/>
            </a:lvl3pPr>
            <a:lvl4pPr>
              <a:defRPr sz="1351"/>
            </a:lvl4pPr>
            <a:lvl5pPr>
              <a:defRPr sz="1351"/>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2"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2" y="5751576"/>
            <a:ext cx="11276076"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7541795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2" y="1371600"/>
            <a:ext cx="11276076" cy="1188720"/>
          </a:xfrm>
        </p:spPr>
        <p:txBody>
          <a:bodyPr>
            <a:normAutofit/>
          </a:bodyPr>
          <a:lstStyle>
            <a:lvl1pPr marL="0" indent="0">
              <a:lnSpc>
                <a:spcPct val="125000"/>
              </a:lnSpc>
              <a:spcBef>
                <a:spcPts val="1800"/>
              </a:spcBef>
              <a:buNone/>
              <a:defRPr sz="2600" baseline="0"/>
            </a:lvl1pPr>
            <a:lvl2pPr>
              <a:defRPr sz="1351"/>
            </a:lvl2pPr>
            <a:lvl3pPr>
              <a:defRPr sz="1351"/>
            </a:lvl3pPr>
            <a:lvl4pPr>
              <a:defRPr sz="1351"/>
            </a:lvl4pPr>
            <a:lvl5pPr>
              <a:defRPr sz="1351"/>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7" y="2651760"/>
            <a:ext cx="5570539"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2" y="5751576"/>
            <a:ext cx="11276076"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0542613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2" y="1371600"/>
            <a:ext cx="11276076" cy="4343400"/>
          </a:xfrm>
        </p:spPr>
        <p:txBody>
          <a:bodyPr>
            <a:normAutofit/>
          </a:bodyPr>
          <a:lstStyle>
            <a:lvl1pPr marL="457189" indent="-457189">
              <a:lnSpc>
                <a:spcPct val="125000"/>
              </a:lnSpc>
              <a:spcBef>
                <a:spcPts val="600"/>
              </a:spcBef>
              <a:buClr>
                <a:schemeClr val="tx2"/>
              </a:buClr>
              <a:buFont typeface="+mj-lt"/>
              <a:buAutoNum type="arabicPeriod"/>
              <a:defRPr sz="2600" baseline="0"/>
            </a:lvl1pPr>
            <a:lvl2pPr marL="914377" indent="-457189">
              <a:lnSpc>
                <a:spcPct val="125000"/>
              </a:lnSpc>
              <a:spcBef>
                <a:spcPts val="600"/>
              </a:spcBef>
              <a:buClr>
                <a:schemeClr val="tx2"/>
              </a:buClr>
              <a:buFont typeface="+mj-lt"/>
              <a:buAutoNum type="alphaLcPeriod"/>
              <a:defRPr sz="2600"/>
            </a:lvl2pPr>
            <a:lvl3pPr marL="1371566" indent="-457189">
              <a:lnSpc>
                <a:spcPct val="125000"/>
              </a:lnSpc>
              <a:spcBef>
                <a:spcPts val="600"/>
              </a:spcBef>
              <a:buClr>
                <a:schemeClr val="tx2"/>
              </a:buClr>
              <a:buFont typeface="+mj-lt"/>
              <a:buAutoNum type="romanLcPeriod"/>
              <a:defRPr sz="2600"/>
            </a:lvl3pPr>
            <a:lvl4pPr marL="1828754" indent="-457189">
              <a:lnSpc>
                <a:spcPct val="125000"/>
              </a:lnSpc>
              <a:spcBef>
                <a:spcPts val="600"/>
              </a:spcBef>
              <a:buClr>
                <a:schemeClr val="tx2"/>
              </a:buClr>
              <a:buSzPct val="100000"/>
              <a:buFont typeface="+mj-lt"/>
              <a:buAutoNum type="arabicParenR"/>
              <a:defRPr sz="2600"/>
            </a:lvl4pPr>
            <a:lvl5pPr marL="2285943" indent="-457189">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2" y="5751576"/>
            <a:ext cx="11276076"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767609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189" indent="-457189">
              <a:lnSpc>
                <a:spcPct val="125000"/>
              </a:lnSpc>
              <a:spcBef>
                <a:spcPts val="600"/>
              </a:spcBef>
              <a:buClr>
                <a:schemeClr val="tx1"/>
              </a:buClr>
              <a:buFont typeface="+mj-lt"/>
              <a:buAutoNum type="arabicPeriod"/>
              <a:defRPr sz="2600"/>
            </a:lvl1pPr>
            <a:lvl2pPr marL="914377" indent="-457189">
              <a:lnSpc>
                <a:spcPct val="125000"/>
              </a:lnSpc>
              <a:spcBef>
                <a:spcPts val="600"/>
              </a:spcBef>
              <a:buClr>
                <a:schemeClr val="tx1"/>
              </a:buClr>
              <a:buFont typeface="+mj-lt"/>
              <a:buAutoNum type="alphaLcPeriod"/>
              <a:defRPr sz="2600"/>
            </a:lvl2pPr>
            <a:lvl3pPr marL="1371566" indent="-457189">
              <a:lnSpc>
                <a:spcPct val="125000"/>
              </a:lnSpc>
              <a:spcBef>
                <a:spcPts val="600"/>
              </a:spcBef>
              <a:buClr>
                <a:schemeClr val="tx1"/>
              </a:buClr>
              <a:buFont typeface="+mj-lt"/>
              <a:buAutoNum type="romanLcPeriod"/>
              <a:defRPr sz="2600"/>
            </a:lvl3pPr>
            <a:lvl4pPr marL="1828754" indent="-457189">
              <a:lnSpc>
                <a:spcPct val="125000"/>
              </a:lnSpc>
              <a:spcBef>
                <a:spcPts val="600"/>
              </a:spcBef>
              <a:buClr>
                <a:schemeClr val="tx1"/>
              </a:buClr>
              <a:buSzPct val="100000"/>
              <a:buFont typeface="+mj-lt"/>
              <a:buAutoNum type="arabicParenR"/>
              <a:defRPr sz="2600"/>
            </a:lvl4pPr>
            <a:lvl5pPr marL="2285943" indent="-457189">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189" indent="-457189">
              <a:lnSpc>
                <a:spcPct val="125000"/>
              </a:lnSpc>
              <a:spcBef>
                <a:spcPts val="600"/>
              </a:spcBef>
              <a:buClr>
                <a:schemeClr val="tx1"/>
              </a:buClr>
              <a:buFont typeface="+mj-lt"/>
              <a:buAutoNum type="arabicPeriod"/>
              <a:defRPr sz="2600"/>
            </a:lvl1pPr>
            <a:lvl2pPr marL="914377" indent="-457189">
              <a:lnSpc>
                <a:spcPct val="125000"/>
              </a:lnSpc>
              <a:spcBef>
                <a:spcPts val="600"/>
              </a:spcBef>
              <a:buClr>
                <a:schemeClr val="tx1"/>
              </a:buClr>
              <a:buFont typeface="+mj-lt"/>
              <a:buAutoNum type="alphaLcPeriod"/>
              <a:defRPr sz="2600"/>
            </a:lvl2pPr>
            <a:lvl3pPr marL="1371566" indent="-457189">
              <a:lnSpc>
                <a:spcPct val="125000"/>
              </a:lnSpc>
              <a:spcBef>
                <a:spcPts val="600"/>
              </a:spcBef>
              <a:buClr>
                <a:schemeClr val="tx1"/>
              </a:buClr>
              <a:buFont typeface="+mj-lt"/>
              <a:buAutoNum type="romanLcPeriod"/>
              <a:defRPr sz="2600"/>
            </a:lvl3pPr>
            <a:lvl4pPr marL="1828754" indent="-457189">
              <a:lnSpc>
                <a:spcPct val="125000"/>
              </a:lnSpc>
              <a:spcBef>
                <a:spcPts val="600"/>
              </a:spcBef>
              <a:buClr>
                <a:schemeClr val="tx1"/>
              </a:buClr>
              <a:buSzPct val="100000"/>
              <a:buFont typeface="+mj-lt"/>
              <a:buAutoNum type="arabicParenR"/>
              <a:defRPr sz="2600"/>
            </a:lvl4pPr>
            <a:lvl5pPr marL="2285943" indent="-457189">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66722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32" indent="-320032">
              <a:lnSpc>
                <a:spcPct val="125000"/>
              </a:lnSpc>
              <a:spcBef>
                <a:spcPts val="600"/>
              </a:spcBef>
              <a:buClr>
                <a:schemeClr val="accent1"/>
              </a:buClr>
              <a:buFont typeface="Wingdings" panose="05000000000000000000" pitchFamily="2" charset="2"/>
              <a:buChar char="§"/>
              <a:defRPr sz="2600">
                <a:solidFill>
                  <a:schemeClr val="tx1"/>
                </a:solidFill>
              </a:defRPr>
            </a:lvl2pPr>
            <a:lvl3pPr marL="640064" indent="-320032">
              <a:lnSpc>
                <a:spcPct val="125000"/>
              </a:lnSpc>
              <a:spcBef>
                <a:spcPts val="600"/>
              </a:spcBef>
              <a:buClr>
                <a:schemeClr val="accent1"/>
              </a:buClr>
              <a:buFont typeface="Arial" panose="020B0604020202020204" pitchFamily="34" charset="0"/>
              <a:buChar char="•"/>
              <a:defRPr sz="2600">
                <a:solidFill>
                  <a:schemeClr val="tx1"/>
                </a:solidFill>
              </a:defRPr>
            </a:lvl3pPr>
            <a:lvl4pPr marL="960096" indent="-320032">
              <a:lnSpc>
                <a:spcPct val="125000"/>
              </a:lnSpc>
              <a:spcBef>
                <a:spcPts val="600"/>
              </a:spcBef>
              <a:buClr>
                <a:schemeClr val="accent1"/>
              </a:buClr>
              <a:buFont typeface="Arial" panose="020B0604020202020204" pitchFamily="34" charset="0"/>
              <a:buChar char="–"/>
              <a:defRPr sz="2600">
                <a:solidFill>
                  <a:schemeClr val="tx1"/>
                </a:solidFill>
              </a:defRPr>
            </a:lvl4pPr>
            <a:lvl5pPr marL="1280128" indent="-320032">
              <a:lnSpc>
                <a:spcPct val="125000"/>
              </a:lnSpc>
              <a:spcBef>
                <a:spcPts val="600"/>
              </a:spcBef>
              <a:buClr>
                <a:schemeClr val="accent1"/>
              </a:buClr>
              <a:buFont typeface="Arial" panose="020B0604020202020204" pitchFamily="34" charset="0"/>
              <a:buChar char="»"/>
              <a:defRPr sz="2600">
                <a:solidFill>
                  <a:schemeClr val="tx1"/>
                </a:solidFill>
              </a:defRPr>
            </a:lvl5pPr>
            <a:lvl6pPr marL="1600160" indent="-320032">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9"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783"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9"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783"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1"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00073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3" y="1371600"/>
            <a:ext cx="11276076" cy="4343400"/>
          </a:xfrm>
        </p:spPr>
        <p:txBody>
          <a:bodyPr>
            <a:normAutofit/>
          </a:bodyPr>
          <a:lstStyle>
            <a:lvl1pPr marL="342892" indent="-342892">
              <a:lnSpc>
                <a:spcPct val="125000"/>
              </a:lnSpc>
              <a:spcBef>
                <a:spcPts val="450"/>
              </a:spcBef>
              <a:buClr>
                <a:schemeClr val="tx2"/>
              </a:buClr>
              <a:buFont typeface="+mj-lt"/>
              <a:buAutoNum type="arabicPeriod"/>
              <a:defRPr sz="1950" baseline="0"/>
            </a:lvl1pPr>
            <a:lvl2pPr marL="685783" indent="-342892">
              <a:lnSpc>
                <a:spcPct val="125000"/>
              </a:lnSpc>
              <a:spcBef>
                <a:spcPts val="450"/>
              </a:spcBef>
              <a:buClr>
                <a:schemeClr val="tx2"/>
              </a:buClr>
              <a:buFont typeface="+mj-lt"/>
              <a:buAutoNum type="alphaLcPeriod"/>
              <a:defRPr sz="1950"/>
            </a:lvl2pPr>
            <a:lvl3pPr marL="1028675" indent="-342892">
              <a:lnSpc>
                <a:spcPct val="125000"/>
              </a:lnSpc>
              <a:spcBef>
                <a:spcPts val="450"/>
              </a:spcBef>
              <a:buClr>
                <a:schemeClr val="tx2"/>
              </a:buClr>
              <a:buFont typeface="+mj-lt"/>
              <a:buAutoNum type="romanLcPeriod"/>
              <a:defRPr sz="1950"/>
            </a:lvl3pPr>
            <a:lvl4pPr marL="1371566" indent="-342892">
              <a:lnSpc>
                <a:spcPct val="125000"/>
              </a:lnSpc>
              <a:spcBef>
                <a:spcPts val="450"/>
              </a:spcBef>
              <a:buClr>
                <a:schemeClr val="tx2"/>
              </a:buClr>
              <a:buSzPct val="100000"/>
              <a:buFont typeface="+mj-lt"/>
              <a:buAutoNum type="arabicParenR"/>
              <a:defRPr sz="1950"/>
            </a:lvl4pPr>
            <a:lvl5pPr marL="1714457" indent="-342892">
              <a:lnSpc>
                <a:spcPct val="125000"/>
              </a:lnSpc>
              <a:spcBef>
                <a:spcPts val="450"/>
              </a:spcBef>
              <a:buClr>
                <a:schemeClr val="tx2"/>
              </a:buClr>
              <a:buFont typeface="+mj-lt"/>
              <a:buAutoNum type="alphaLcParenR"/>
              <a:defRPr sz="195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3" y="5751576"/>
            <a:ext cx="11276076"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674305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457200" indent="-457189">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1120234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6" y="3594294"/>
            <a:ext cx="10234247"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5" y="-400050"/>
            <a:ext cx="1041831" cy="175260"/>
          </a:xfrm>
        </p:spPr>
        <p:txBody>
          <a:bodyPr>
            <a:normAutofit/>
          </a:bodyPr>
          <a:lstStyle>
            <a:lvl1pPr>
              <a:defRPr sz="1000">
                <a:solidFill>
                  <a:srgbClr val="E6E6E6"/>
                </a:solidFill>
              </a:defRPr>
            </a:lvl1pPr>
          </a:lstStyle>
          <a:p>
            <a:r>
              <a:rPr lang="en-US"/>
              <a:t>Closing Slide</a:t>
            </a:r>
          </a:p>
        </p:txBody>
      </p:sp>
    </p:spTree>
    <p:extLst>
      <p:ext uri="{BB962C8B-B14F-4D97-AF65-F5344CB8AC3E}">
        <p14:creationId xmlns:p14="http://schemas.microsoft.com/office/powerpoint/2010/main" val="5246684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62"/>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8" y="2126874"/>
            <a:ext cx="8556523"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6" y="3594294"/>
            <a:ext cx="10234247"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760660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518224"/>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783"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594" indent="-228594">
              <a:lnSpc>
                <a:spcPct val="105000"/>
              </a:lnSpc>
              <a:spcBef>
                <a:spcPts val="600"/>
              </a:spcBef>
              <a:buFont typeface="Wingdings" panose="05000000000000000000" pitchFamily="2" charset="2"/>
              <a:buChar char="§"/>
              <a:defRPr sz="1600"/>
            </a:lvl2pPr>
            <a:lvl3pPr marL="457189" indent="-228594">
              <a:lnSpc>
                <a:spcPct val="105000"/>
              </a:lnSpc>
              <a:spcBef>
                <a:spcPts val="600"/>
              </a:spcBef>
              <a:buFont typeface="Arial" panose="020B0604020202020204" pitchFamily="34" charset="0"/>
              <a:buChar char="•"/>
              <a:defRPr sz="1600"/>
            </a:lvl3pPr>
            <a:lvl4pPr marL="685783" indent="-228594">
              <a:lnSpc>
                <a:spcPct val="105000"/>
              </a:lnSpc>
              <a:spcBef>
                <a:spcPts val="600"/>
              </a:spcBef>
              <a:buFont typeface="Arial" panose="020B0604020202020204" pitchFamily="34" charset="0"/>
              <a:buChar char="–"/>
              <a:defRPr sz="1600"/>
            </a:lvl4pPr>
            <a:lvl5pPr marL="914377" indent="-228594">
              <a:lnSpc>
                <a:spcPct val="105000"/>
              </a:lnSpc>
              <a:spcBef>
                <a:spcPts val="600"/>
              </a:spcBef>
              <a:buSzPct val="110000"/>
              <a:buFont typeface="Arial" panose="020B0604020202020204" pitchFamily="34" charset="0"/>
              <a:buChar char="»"/>
              <a:defRPr sz="1600"/>
            </a:lvl5pPr>
            <a:lvl6pPr marL="1142971" indent="-228594">
              <a:lnSpc>
                <a:spcPct val="105000"/>
              </a:lnSpc>
              <a:spcBef>
                <a:spcPts val="600"/>
              </a:spcBef>
              <a:buClr>
                <a:schemeClr val="accent1"/>
              </a:buClr>
              <a:buFont typeface="Calibri" panose="020F0502020204030204" pitchFamily="34" charset="0"/>
              <a:buChar char="›"/>
              <a:defRPr sz="1600"/>
            </a:lvl6pPr>
          </a:lstStyle>
          <a:p>
            <a:pPr marL="0" marR="0" lvl="0" indent="0" algn="l" defTabSz="685783" rtl="0" eaLnBrk="1" fontAlgn="auto" latinLnBrk="0" hangingPunct="1">
              <a:lnSpc>
                <a:spcPct val="105000"/>
              </a:lnSpc>
              <a:spcBef>
                <a:spcPts val="451"/>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100907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BE36-ED6B-4C2D-9D2E-E9BEB52247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2975FF-EACC-43F2-9332-870D83DD2E3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2611F9-0E93-40CC-9F56-5558877E3C41}"/>
              </a:ext>
            </a:extLst>
          </p:cNvPr>
          <p:cNvSpPr>
            <a:spLocks noGrp="1"/>
          </p:cNvSpPr>
          <p:nvPr>
            <p:ph type="dt" sz="half" idx="10"/>
          </p:nvPr>
        </p:nvSpPr>
        <p:spPr/>
        <p:txBody>
          <a:bodyPr/>
          <a:lstStyle/>
          <a:p>
            <a:fld id="{5A72ACB4-628F-46E1-BA91-79A04A5CDAE7}" type="datetimeFigureOut">
              <a:rPr lang="en-US" smtClean="0"/>
              <a:t>2/24/2020</a:t>
            </a:fld>
            <a:endParaRPr lang="en-US"/>
          </a:p>
        </p:txBody>
      </p:sp>
      <p:sp>
        <p:nvSpPr>
          <p:cNvPr id="5" name="Footer Placeholder 4">
            <a:extLst>
              <a:ext uri="{FF2B5EF4-FFF2-40B4-BE49-F238E27FC236}">
                <a16:creationId xmlns:a16="http://schemas.microsoft.com/office/drawing/2014/main" id="{FC8CAE9C-FAA9-4CAF-AD93-C0535E48C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FD2D3-6B07-4D12-90CF-02F51D2185C6}"/>
              </a:ext>
            </a:extLst>
          </p:cNvPr>
          <p:cNvSpPr>
            <a:spLocks noGrp="1"/>
          </p:cNvSpPr>
          <p:nvPr>
            <p:ph type="sldNum" sz="quarter" idx="12"/>
          </p:nvPr>
        </p:nvSpPr>
        <p:spPr/>
        <p:txBody>
          <a:bodyPr/>
          <a:lstStyle/>
          <a:p>
            <a:fld id="{8B5F40D0-928F-4EB2-B609-C305BC5445FA}" type="slidenum">
              <a:rPr lang="en-US" smtClean="0"/>
              <a:t>‹#›</a:t>
            </a:fld>
            <a:endParaRPr lang="en-US"/>
          </a:p>
        </p:txBody>
      </p:sp>
    </p:spTree>
    <p:extLst>
      <p:ext uri="{BB962C8B-B14F-4D97-AF65-F5344CB8AC3E}">
        <p14:creationId xmlns:p14="http://schemas.microsoft.com/office/powerpoint/2010/main" val="589922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914400" y="219456"/>
            <a:ext cx="10972800" cy="1033272"/>
          </a:xfrm>
        </p:spPr>
        <p:txBody>
          <a:bodyPr/>
          <a:lstStyle/>
          <a:p>
            <a:r>
              <a:rPr lang="en-US"/>
              <a:t>Click to edit Master title style</a:t>
            </a:r>
          </a:p>
        </p:txBody>
      </p:sp>
      <p:sp>
        <p:nvSpPr>
          <p:cNvPr id="3" name="Content"/>
          <p:cNvSpPr>
            <a:spLocks noGrp="1"/>
          </p:cNvSpPr>
          <p:nvPr>
            <p:ph idx="1"/>
          </p:nvPr>
        </p:nvSpPr>
        <p:spPr>
          <a:xfrm>
            <a:off x="914400" y="1716023"/>
            <a:ext cx="10972800" cy="4460940"/>
          </a:xfrm>
        </p:spPr>
        <p:txBody>
          <a:bodyPr/>
          <a:lstStyle>
            <a:lvl1pPr>
              <a:spcBef>
                <a:spcPts val="1800"/>
              </a:spcBef>
              <a:spcAft>
                <a:spcPts val="0"/>
              </a:spcAft>
              <a:defRPr>
                <a:solidFill>
                  <a:schemeClr val="tx1">
                    <a:lumMod val="85000"/>
                    <a:lumOff val="15000"/>
                  </a:schemeClr>
                </a:solidFill>
              </a:defRPr>
            </a:lvl1pPr>
            <a:lvl2pPr marL="365125" indent="-365125">
              <a:spcBef>
                <a:spcPts val="1800"/>
              </a:spcBef>
              <a:spcAft>
                <a:spcPts val="0"/>
              </a:spcAft>
              <a:defRPr>
                <a:solidFill>
                  <a:schemeClr val="tx1">
                    <a:lumMod val="85000"/>
                    <a:lumOff val="15000"/>
                  </a:schemeClr>
                </a:solidFill>
              </a:defRPr>
            </a:lvl2pPr>
            <a:lvl3pPr marL="731520" indent="-365125">
              <a:spcBef>
                <a:spcPts val="400"/>
              </a:spcBef>
              <a:spcAft>
                <a:spcPts val="0"/>
              </a:spcAft>
              <a:defRPr>
                <a:solidFill>
                  <a:schemeClr val="tx1">
                    <a:lumMod val="85000"/>
                    <a:lumOff val="15000"/>
                  </a:schemeClr>
                </a:solidFill>
              </a:defRPr>
            </a:lvl3pPr>
            <a:lvl4pPr marL="1097280" indent="-365125">
              <a:spcBef>
                <a:spcPts val="400"/>
              </a:spcBef>
              <a:spcAft>
                <a:spcPts val="0"/>
              </a:spcAft>
              <a:defRPr>
                <a:solidFill>
                  <a:schemeClr val="tx1">
                    <a:lumMod val="85000"/>
                    <a:lumOff val="15000"/>
                  </a:schemeClr>
                </a:solidFill>
              </a:defRPr>
            </a:lvl4pPr>
            <a:lvl5pPr marL="1463040" indent="-365125">
              <a:spcBef>
                <a:spcPts val="400"/>
              </a:spcBef>
              <a:spcAft>
                <a:spcPts val="0"/>
              </a:spcAft>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cxnSp>
        <p:nvCxnSpPr>
          <p:cNvPr id="7" name="Rule"/>
          <p:cNvCxnSpPr/>
          <p:nvPr userDrawn="1"/>
        </p:nvCxnSpPr>
        <p:spPr>
          <a:xfrm>
            <a:off x="916517" y="1487424"/>
            <a:ext cx="112754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893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fld id="{B094D1B2-26D5-48CC-9B16-6583E954EFA6}" type="slidenum">
              <a:rPr lang="en-US" smtClean="0"/>
              <a:t>‹#›</a:t>
            </a:fld>
            <a:endParaRPr lang="en-US"/>
          </a:p>
        </p:txBody>
      </p:sp>
    </p:spTree>
    <p:extLst>
      <p:ext uri="{BB962C8B-B14F-4D97-AF65-F5344CB8AC3E}">
        <p14:creationId xmlns:p14="http://schemas.microsoft.com/office/powerpoint/2010/main" val="7728075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Divider">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29" y="-297"/>
            <a:ext cx="12193057" cy="6858594"/>
          </a:xfrm>
          <a:prstGeom prst="rect">
            <a:avLst/>
          </a:prstGeom>
        </p:spPr>
      </p:pic>
      <p:sp>
        <p:nvSpPr>
          <p:cNvPr id="2" name="Title"/>
          <p:cNvSpPr>
            <a:spLocks noGrp="1"/>
          </p:cNvSpPr>
          <p:nvPr>
            <p:ph type="ctrTitle"/>
          </p:nvPr>
        </p:nvSpPr>
        <p:spPr>
          <a:xfrm>
            <a:off x="914401" y="3621024"/>
            <a:ext cx="10968567" cy="768096"/>
          </a:xfrm>
        </p:spPr>
        <p:txBody>
          <a:bodyPr anchor="b">
            <a:normAutofit/>
          </a:bodyPr>
          <a:lstStyle>
            <a:lvl1pPr algn="l">
              <a:defRPr sz="4400">
                <a:solidFill>
                  <a:schemeClr val="tx2"/>
                </a:solidFill>
              </a:defRPr>
            </a:lvl1pPr>
          </a:lstStyle>
          <a:p>
            <a:r>
              <a:rPr lang="en-US"/>
              <a:t>Click to edit Master title style</a:t>
            </a:r>
          </a:p>
        </p:txBody>
      </p:sp>
      <p:sp>
        <p:nvSpPr>
          <p:cNvPr id="3" name="Subtitle"/>
          <p:cNvSpPr>
            <a:spLocks noGrp="1"/>
          </p:cNvSpPr>
          <p:nvPr>
            <p:ph type="subTitle" idx="1"/>
          </p:nvPr>
        </p:nvSpPr>
        <p:spPr>
          <a:xfrm>
            <a:off x="914400" y="4617720"/>
            <a:ext cx="10972800" cy="1060704"/>
          </a:xfrm>
        </p:spPr>
        <p:txBody>
          <a:bodyPr>
            <a:normAutofit/>
          </a:bodyPr>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cNvSpPr>
            <a:spLocks noGrp="1"/>
          </p:cNvSpPr>
          <p:nvPr>
            <p:ph type="sldNum" sz="quarter" idx="11"/>
          </p:nvPr>
        </p:nvSpPr>
        <p:spPr/>
        <p:txBody>
          <a:bodyPr/>
          <a:lstStyle>
            <a:lvl1pPr>
              <a:defRPr>
                <a:solidFill>
                  <a:schemeClr val="tx2"/>
                </a:solidFill>
              </a:defRPr>
            </a:lvl1pPr>
          </a:lstStyle>
          <a:p>
            <a:fld id="{99A20822-4A49-4D36-86E3-300BA48D3F00}" type="slidenum">
              <a:rPr lang="en-US" smtClean="0"/>
              <a:pPr/>
              <a:t>‹#›</a:t>
            </a:fld>
            <a:endParaRPr lang="en-US"/>
          </a:p>
        </p:txBody>
      </p:sp>
      <p:cxnSp>
        <p:nvCxnSpPr>
          <p:cNvPr id="18" name="Straight Connector 17"/>
          <p:cNvCxnSpPr/>
          <p:nvPr userDrawn="1"/>
        </p:nvCxnSpPr>
        <p:spPr>
          <a:xfrm>
            <a:off x="914401" y="4488329"/>
            <a:ext cx="1127760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03982"/>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fld id="{4DBB3109-6B36-4C42-ABE5-993D6B0A452A}" type="slidenum">
              <a:rPr>
                <a:solidFill>
                  <a:srgbClr val="FFFFFF">
                    <a:lumMod val="75000"/>
                  </a:srgbClr>
                </a:solidFill>
              </a:rPr>
              <a:pPr/>
              <a:t>‹#›</a:t>
            </a:fld>
            <a:endParaRPr>
              <a:solidFill>
                <a:srgbClr val="FFFFFF">
                  <a:lumMod val="75000"/>
                </a:srgbClr>
              </a:solidFill>
            </a:endParaRPr>
          </a:p>
        </p:txBody>
      </p:sp>
    </p:spTree>
    <p:extLst>
      <p:ext uri="{BB962C8B-B14F-4D97-AF65-F5344CB8AC3E}">
        <p14:creationId xmlns:p14="http://schemas.microsoft.com/office/powerpoint/2010/main" val="177358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7.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theme" Target="../theme/theme3.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image" Target="../media/image1.jpeg"/><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theme" Target="../theme/theme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3"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3"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5" y="6765673"/>
            <a:ext cx="2954335" cy="92333"/>
          </a:xfrm>
          <a:prstGeom prst="rect">
            <a:avLst/>
          </a:prstGeom>
          <a:ln>
            <a:noFill/>
          </a:ln>
        </p:spPr>
        <p:txBody>
          <a:bodyPr wrap="square" lIns="0" tIns="0" rIns="0" bIns="0" anchor="b" anchorCtr="0">
            <a:spAutoFit/>
          </a:bodyPr>
          <a:lstStyle>
            <a:lvl1pPr>
              <a:spcBef>
                <a:spcPts val="0"/>
              </a:spcBef>
              <a:defRPr lang="en-US" sz="6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74878" y="6742584"/>
            <a:ext cx="117019" cy="115416"/>
          </a:xfrm>
          <a:prstGeom prst="rect">
            <a:avLst/>
          </a:prstGeom>
        </p:spPr>
        <p:txBody>
          <a:bodyPr vert="horz" wrap="none" lIns="0" tIns="0" rIns="0" bIns="0" rtlCol="0" anchor="b" anchorCtr="0">
            <a:spAutoFit/>
          </a:bodyPr>
          <a:lstStyle>
            <a:lvl1pPr algn="r">
              <a:defRPr sz="75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7993199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4" r:id="rId21"/>
    <p:sldLayoutId id="2147483725" r:id="rId22"/>
    <p:sldLayoutId id="2147483726" r:id="rId23"/>
    <p:sldLayoutId id="2147483727" r:id="rId24"/>
  </p:sldLayoutIdLst>
  <p:hf hdr="0" ftr="0" dt="0"/>
  <p:txStyles>
    <p:titleStyle>
      <a:lvl1pPr algn="ctr" defTabSz="514337" rtl="0" eaLnBrk="1" latinLnBrk="0" hangingPunct="1">
        <a:lnSpc>
          <a:spcPct val="100000"/>
        </a:lnSpc>
        <a:spcBef>
          <a:spcPct val="0"/>
        </a:spcBef>
        <a:buNone/>
        <a:defRPr sz="3150" b="1" i="0" kern="1200" baseline="0">
          <a:solidFill>
            <a:schemeClr val="tx1"/>
          </a:solidFill>
          <a:latin typeface="+mj-lt"/>
          <a:ea typeface="+mj-ea"/>
          <a:cs typeface="Calibri"/>
        </a:defRPr>
      </a:lvl1pPr>
    </p:titleStyle>
    <p:bodyStyle>
      <a:lvl1pPr marL="240024" marR="0" indent="-240024" algn="l" defTabSz="514337"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Char char="§"/>
        <a:tabLst/>
        <a:defRPr sz="1950" b="0" i="0" kern="1200">
          <a:solidFill>
            <a:schemeClr val="tx1"/>
          </a:solidFill>
          <a:latin typeface="+mn-lt"/>
          <a:ea typeface="Calibri"/>
          <a:cs typeface="Calibri"/>
        </a:defRPr>
      </a:lvl1pPr>
      <a:lvl2pPr marL="480048" marR="0" indent="-240024" algn="l" defTabSz="514337"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2pPr>
      <a:lvl3pPr marL="754361" marR="0" indent="-240024" algn="l" defTabSz="514337"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3pPr>
      <a:lvl4pPr marL="994385" marR="0" indent="-240024" algn="l" defTabSz="514337" rtl="0" eaLnBrk="1" fontAlgn="auto" latinLnBrk="0" hangingPunct="1">
        <a:lnSpc>
          <a:spcPct val="125000"/>
        </a:lnSpc>
        <a:spcBef>
          <a:spcPts val="450"/>
        </a:spcBef>
        <a:spcAft>
          <a:spcPts val="0"/>
        </a:spcAft>
        <a:buClr>
          <a:schemeClr val="accent1"/>
        </a:buClr>
        <a:buSzPct val="100000"/>
        <a:buFont typeface="Arial" panose="020B0604020202020204" pitchFamily="34" charset="0"/>
        <a:buChar char="»"/>
        <a:tabLst/>
        <a:defRPr sz="1950" b="0" i="0" kern="1200">
          <a:solidFill>
            <a:schemeClr val="tx1"/>
          </a:solidFill>
          <a:latin typeface="+mn-lt"/>
          <a:ea typeface="Calibri"/>
          <a:cs typeface="Calibri"/>
        </a:defRPr>
      </a:lvl4pPr>
      <a:lvl5pPr marL="1234409" marR="0" indent="-240024" algn="l" defTabSz="514337" rtl="0" eaLnBrk="1" fontAlgn="auto" latinLnBrk="0" hangingPunct="1">
        <a:lnSpc>
          <a:spcPct val="125000"/>
        </a:lnSpc>
        <a:spcBef>
          <a:spcPts val="450"/>
        </a:spcBef>
        <a:spcAft>
          <a:spcPts val="0"/>
        </a:spcAft>
        <a:buClr>
          <a:schemeClr val="accent1"/>
        </a:buClr>
        <a:buSzTx/>
        <a:buFont typeface="Calibri" panose="020F0502020204030204" pitchFamily="34" charset="0"/>
        <a:buChar char="›"/>
        <a:tabLst/>
        <a:defRPr sz="1950" b="0" i="0" kern="1200">
          <a:solidFill>
            <a:schemeClr val="tx1"/>
          </a:solidFill>
          <a:latin typeface="+mn-lt"/>
          <a:ea typeface="Calibri"/>
          <a:cs typeface="Calibri"/>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1"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1"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2" y="6765669"/>
            <a:ext cx="2954335" cy="92333"/>
          </a:xfrm>
          <a:prstGeom prst="rect">
            <a:avLst/>
          </a:prstGeom>
          <a:ln>
            <a:noFill/>
          </a:ln>
        </p:spPr>
        <p:txBody>
          <a:bodyPr wrap="square" lIns="0" tIns="0" rIns="0" bIns="0" anchor="b" anchorCtr="0">
            <a:spAutoFit/>
          </a:bodyPr>
          <a:lstStyle>
            <a:lvl1pPr>
              <a:spcBef>
                <a:spcPts val="0"/>
              </a:spcBef>
              <a:defRPr lang="en-US" sz="6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74876" y="6742584"/>
            <a:ext cx="117019" cy="115416"/>
          </a:xfrm>
          <a:prstGeom prst="rect">
            <a:avLst/>
          </a:prstGeom>
        </p:spPr>
        <p:txBody>
          <a:bodyPr vert="horz" wrap="none" lIns="0" tIns="0" rIns="0" bIns="0" rtlCol="0" anchor="b" anchorCtr="0">
            <a:spAutoFit/>
          </a:bodyPr>
          <a:lstStyle>
            <a:lvl1pPr algn="r">
              <a:defRPr sz="75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12210812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807" r:id="rId17"/>
  </p:sldLayoutIdLst>
  <p:hf hdr="0" ftr="0" dt="0"/>
  <p:txStyles>
    <p:titleStyle>
      <a:lvl1pPr algn="ctr" defTabSz="514350" rtl="0" eaLnBrk="1" latinLnBrk="0" hangingPunct="1">
        <a:lnSpc>
          <a:spcPct val="100000"/>
        </a:lnSpc>
        <a:spcBef>
          <a:spcPct val="0"/>
        </a:spcBef>
        <a:buNone/>
        <a:defRPr sz="3150" b="1" i="0" kern="1200" baseline="0">
          <a:solidFill>
            <a:schemeClr val="tx1"/>
          </a:solidFill>
          <a:latin typeface="+mj-lt"/>
          <a:ea typeface="+mj-ea"/>
          <a:cs typeface="Calibri"/>
        </a:defRPr>
      </a:lvl1pPr>
    </p:titleStyle>
    <p:bodyStyle>
      <a:lvl1pPr marL="240030" marR="0" indent="-240030" algn="l" defTabSz="514350" rtl="0" eaLnBrk="1" fontAlgn="auto" latinLnBrk="0" hangingPunct="1">
        <a:lnSpc>
          <a:spcPct val="125000"/>
        </a:lnSpc>
        <a:spcBef>
          <a:spcPts val="1350"/>
        </a:spcBef>
        <a:spcAft>
          <a:spcPts val="0"/>
        </a:spcAft>
        <a:buClr>
          <a:schemeClr val="accent1"/>
        </a:buClr>
        <a:buSzPct val="100000"/>
        <a:buFont typeface="Wingdings" panose="05000000000000000000" pitchFamily="2" charset="2"/>
        <a:buChar char="§"/>
        <a:tabLst/>
        <a:defRPr sz="1950" b="0" i="0" kern="1200">
          <a:solidFill>
            <a:schemeClr val="tx1"/>
          </a:solidFill>
          <a:latin typeface="+mn-lt"/>
          <a:ea typeface="Calibri"/>
          <a:cs typeface="Calibri"/>
        </a:defRPr>
      </a:lvl1pPr>
      <a:lvl2pPr marL="480060" marR="0" indent="-240030" algn="l" defTabSz="514350"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2pPr>
      <a:lvl3pPr marL="754380" marR="0" indent="-240030" algn="l" defTabSz="514350" rtl="0" eaLnBrk="1" fontAlgn="auto" latinLnBrk="0" hangingPunct="1">
        <a:lnSpc>
          <a:spcPct val="125000"/>
        </a:lnSpc>
        <a:spcBef>
          <a:spcPts val="450"/>
        </a:spcBef>
        <a:spcAft>
          <a:spcPts val="0"/>
        </a:spcAft>
        <a:buClr>
          <a:schemeClr val="accent1"/>
        </a:buClr>
        <a:buSzTx/>
        <a:buFont typeface="Arial" panose="020B0604020202020204" pitchFamily="34" charset="0"/>
        <a:buChar char="–"/>
        <a:tabLst/>
        <a:defRPr sz="1950" b="0" i="0" kern="1200">
          <a:solidFill>
            <a:schemeClr val="tx1"/>
          </a:solidFill>
          <a:latin typeface="+mn-lt"/>
          <a:ea typeface="Calibri"/>
          <a:cs typeface="Calibri"/>
        </a:defRPr>
      </a:lvl3pPr>
      <a:lvl4pPr marL="994410" marR="0" indent="-240030" algn="l" defTabSz="514350" rtl="0" eaLnBrk="1" fontAlgn="auto" latinLnBrk="0" hangingPunct="1">
        <a:lnSpc>
          <a:spcPct val="125000"/>
        </a:lnSpc>
        <a:spcBef>
          <a:spcPts val="450"/>
        </a:spcBef>
        <a:spcAft>
          <a:spcPts val="0"/>
        </a:spcAft>
        <a:buClr>
          <a:schemeClr val="accent1"/>
        </a:buClr>
        <a:buSzPct val="100000"/>
        <a:buFont typeface="Arial" panose="020B0604020202020204" pitchFamily="34" charset="0"/>
        <a:buChar char="»"/>
        <a:tabLst/>
        <a:defRPr sz="1950" b="0" i="0" kern="1200">
          <a:solidFill>
            <a:schemeClr val="tx1"/>
          </a:solidFill>
          <a:latin typeface="+mn-lt"/>
          <a:ea typeface="Calibri"/>
          <a:cs typeface="Calibri"/>
        </a:defRPr>
      </a:lvl4pPr>
      <a:lvl5pPr marL="1234440" marR="0" indent="-240030" algn="l" defTabSz="514350" rtl="0" eaLnBrk="1" fontAlgn="auto" latinLnBrk="0" hangingPunct="1">
        <a:lnSpc>
          <a:spcPct val="125000"/>
        </a:lnSpc>
        <a:spcBef>
          <a:spcPts val="450"/>
        </a:spcBef>
        <a:spcAft>
          <a:spcPts val="0"/>
        </a:spcAft>
        <a:buClr>
          <a:schemeClr val="accent1"/>
        </a:buClr>
        <a:buSzTx/>
        <a:buFont typeface="Calibri" panose="020F0502020204030204" pitchFamily="34" charset="0"/>
        <a:buChar char="›"/>
        <a:tabLst/>
        <a:defRPr sz="1950" b="0" i="0" kern="1200">
          <a:solidFill>
            <a:schemeClr val="tx1"/>
          </a:solidFill>
          <a:latin typeface="+mn-lt"/>
          <a:ea typeface="Calibri"/>
          <a:cs typeface="Calibri"/>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42535"/>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Lst>
  <p:txStyles>
    <p:titleStyle>
      <a:lvl1pPr algn="l" defTabSz="685800" rtl="0" eaLnBrk="1" latinLnBrk="0" hangingPunct="1">
        <a:lnSpc>
          <a:spcPct val="90000"/>
        </a:lnSpc>
        <a:spcBef>
          <a:spcPct val="0"/>
        </a:spcBef>
        <a:buNone/>
        <a:defRPr sz="4050" kern="1200">
          <a:solidFill>
            <a:schemeClr val="tx1"/>
          </a:solidFill>
          <a:latin typeface="Tw Cen MT Condensed Extra Bold" panose="020B0803020202020204" pitchFamily="34" charset="0"/>
          <a:ea typeface="+mj-ea"/>
          <a:cs typeface="+mj-cs"/>
        </a:defRPr>
      </a:lvl1pPr>
    </p:titleStyle>
    <p:bodyStyle>
      <a:lvl1pPr marL="214313" indent="-214313" algn="l" defTabSz="685800" rtl="0" eaLnBrk="1" latinLnBrk="0" hangingPunct="1">
        <a:lnSpc>
          <a:spcPct val="90000"/>
        </a:lnSpc>
        <a:spcBef>
          <a:spcPts val="750"/>
        </a:spcBef>
        <a:buClr>
          <a:schemeClr val="accent2">
            <a:lumMod val="75000"/>
          </a:schemeClr>
        </a:buClr>
        <a:buFont typeface="Arial" panose="020B0604020202020204" pitchFamily="34" charset="0"/>
        <a:buChar char="•"/>
        <a:defRPr sz="2700" kern="1200">
          <a:solidFill>
            <a:schemeClr val="tx1"/>
          </a:solidFill>
          <a:latin typeface="Tw Cen MT" panose="020B0602020104020603" pitchFamily="34" charset="0"/>
          <a:ea typeface="+mn-ea"/>
          <a:cs typeface="+mn-cs"/>
        </a:defRPr>
      </a:lvl1pPr>
      <a:lvl2pPr marL="557213" indent="-214313" algn="l" defTabSz="685800" rtl="0" eaLnBrk="1" latinLnBrk="0" hangingPunct="1">
        <a:lnSpc>
          <a:spcPct val="90000"/>
        </a:lnSpc>
        <a:spcBef>
          <a:spcPts val="375"/>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2pPr>
      <a:lvl3pPr marL="900113" indent="-214313" algn="l" defTabSz="685800" rtl="0" eaLnBrk="1" latinLnBrk="0" hangingPunct="1">
        <a:lnSpc>
          <a:spcPct val="90000"/>
        </a:lnSpc>
        <a:spcBef>
          <a:spcPts val="375"/>
        </a:spcBef>
        <a:buClr>
          <a:schemeClr val="accent2">
            <a:lumMod val="75000"/>
          </a:schemeClr>
        </a:buClr>
        <a:buFont typeface="Arial" panose="020B0604020202020204" pitchFamily="34" charset="0"/>
        <a:buChar char="•"/>
        <a:defRPr sz="2100" kern="1200">
          <a:solidFill>
            <a:schemeClr val="tx1"/>
          </a:solidFill>
          <a:latin typeface="Tw Cen MT" panose="020B0602020104020603" pitchFamily="34" charset="0"/>
          <a:ea typeface="+mn-ea"/>
          <a:cs typeface="+mn-cs"/>
        </a:defRPr>
      </a:lvl3pPr>
      <a:lvl4pPr marL="1243013" indent="-214313" algn="l" defTabSz="685800" rtl="0" eaLnBrk="1" latinLnBrk="0" hangingPunct="1">
        <a:lnSpc>
          <a:spcPct val="90000"/>
        </a:lnSpc>
        <a:spcBef>
          <a:spcPts val="375"/>
        </a:spcBef>
        <a:buClr>
          <a:schemeClr val="accent2">
            <a:lumMod val="75000"/>
          </a:schemeClr>
        </a:buClr>
        <a:buFont typeface="Arial" panose="020B0604020202020204" pitchFamily="34" charset="0"/>
        <a:buChar char="•"/>
        <a:defRPr sz="1800" kern="1200">
          <a:solidFill>
            <a:schemeClr val="tx1"/>
          </a:solidFill>
          <a:latin typeface="Tw Cen MT" panose="020B0602020104020603" pitchFamily="34" charset="0"/>
          <a:ea typeface="+mn-ea"/>
          <a:cs typeface="+mn-cs"/>
        </a:defRPr>
      </a:lvl4pPr>
      <a:lvl5pPr marL="1585913" indent="-214313" algn="l" defTabSz="685800" rtl="0" eaLnBrk="1" latinLnBrk="0" hangingPunct="1">
        <a:lnSpc>
          <a:spcPct val="90000"/>
        </a:lnSpc>
        <a:spcBef>
          <a:spcPts val="375"/>
        </a:spcBef>
        <a:buClr>
          <a:schemeClr val="accent2">
            <a:lumMod val="75000"/>
          </a:schemeClr>
        </a:buClr>
        <a:buFont typeface="Arial" panose="020B0604020202020204" pitchFamily="34" charset="0"/>
        <a:buChar char="•"/>
        <a:defRPr sz="1800" kern="1200">
          <a:solidFill>
            <a:schemeClr val="tx1"/>
          </a:solidFill>
          <a:latin typeface="Tw Cen MT" panose="020B06020201040206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2"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2"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3" y="6734893"/>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2"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04962439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8" r:id="rId22"/>
  </p:sldLayoutIdLst>
  <p:hf hdr="0" ftr="0" dt="0"/>
  <p:txStyles>
    <p:titleStyle>
      <a:lvl1pPr algn="ctr" defTabSz="685783"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32" marR="0" indent="-320032" algn="l" defTabSz="685783"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64"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15"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47" marR="0" indent="-320032" algn="l" defTabSz="685783"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879" marR="0" indent="-320032" algn="l" defTabSz="685783"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hyperlink" Target="https://intensiveintervention.org/intervention-resources/behavior-strategies-support-intensifying-interventions" TargetMode="External"/><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36.sv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91.png"/><Relationship Id="rId4" Type="http://schemas.openxmlformats.org/officeDocument/2006/relationships/image" Target="../media/image115.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6.xml"/><Relationship Id="rId1" Type="http://schemas.openxmlformats.org/officeDocument/2006/relationships/slideLayout" Target="../slideLayouts/slideLayout3.xml"/><Relationship Id="rId5" Type="http://schemas.openxmlformats.org/officeDocument/2006/relationships/hyperlink" Target="https://intensiveintervention.org/taxonomy-intervention-intensity" TargetMode="External"/><Relationship Id="rId4" Type="http://schemas.openxmlformats.org/officeDocument/2006/relationships/image" Target="../media/image117.png"/></Relationships>
</file>

<file path=ppt/slides/_rels/slide10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8" Type="http://schemas.openxmlformats.org/officeDocument/2006/relationships/hyperlink" Target="https://intensiveintervention.org/intensive-intervention-math-course" TargetMode="External"/><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hyperlink" Target="https://intensiveintervention.org/intervention-resources/mathematics-strategies-support-intensifying-interventions" TargetMode="External"/><Relationship Id="rId5" Type="http://schemas.openxmlformats.org/officeDocument/2006/relationships/image" Target="../media/image119.png"/><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hyperlink" Target="https://intensiveintervention.org/intervention-resources/literacy-strategies"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s>
</file>

<file path=ppt/slides/_rels/slide1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hyperlink" Target="https://charts.intensiveintervention.org/chart/behavioral-intervention-chart" TargetMode="External"/><Relationship Id="rId4" Type="http://schemas.openxmlformats.org/officeDocument/2006/relationships/hyperlink" Target="https://charts.intensiveintervention.org/chart/instructional-intervention-tools"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hyperlink" Target="https://intensiveintervention.org/resource/strategies-scheduling-how-find-time-intensify-and-individualize-intervention"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hyperlink" Target="https://intensiveintervention.org/intensive-intervention-features-explicit-instruction" TargetMode="External"/><Relationship Id="rId5" Type="http://schemas.openxmlformats.org/officeDocument/2006/relationships/image" Target="../media/image60.png"/><Relationship Id="rId4" Type="http://schemas.openxmlformats.org/officeDocument/2006/relationships/hyperlink" Target="https://intensiveintervention.org/instructional-delivery-math-course"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intensiveintervention.org/intervention-resources/behavior-strategies-support-intensifying-interventions"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98.png"/><Relationship Id="rId4" Type="http://schemas.openxmlformats.org/officeDocument/2006/relationships/image" Target="../media/image126.png"/></Relationships>
</file>

<file path=ppt/slides/_rels/slide1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hyperlink" Target="https://intensiveintervention.org/implementation-support/fidelity-resources" TargetMode="External"/><Relationship Id="rId4" Type="http://schemas.openxmlformats.org/officeDocument/2006/relationships/image" Target="../media/image77.png"/></Relationships>
</file>

<file path=ppt/slides/_rels/slide11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15.xml"/><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8.xml"/><Relationship Id="rId1" Type="http://schemas.openxmlformats.org/officeDocument/2006/relationships/slideLayout" Target="../slideLayouts/slideLayout8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ies.ed.gov/ncee/wwc/Docs/PracticeGuide/rti_reading_pg_021809.pdf" TargetMode="External"/><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hyperlink" Target="https://intensiveintervention.org/intensive-intervention-features-explicit-instruction" TargetMode="External"/><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hyperlink" Target="http://www.intensiveintervention.org/chart/instructional-intervention-tools" TargetMode="External"/><Relationship Id="rId7" Type="http://schemas.openxmlformats.org/officeDocument/2006/relationships/image" Target="../media/image36.svg"/><Relationship Id="rId2" Type="http://schemas.openxmlformats.org/officeDocument/2006/relationships/notesSlide" Target="../notesSlides/notesSlide22.xml"/><Relationship Id="rId1" Type="http://schemas.openxmlformats.org/officeDocument/2006/relationships/slideLayout" Target="../slideLayouts/slideLayout97.xml"/><Relationship Id="rId6" Type="http://schemas.openxmlformats.org/officeDocument/2006/relationships/image" Target="../media/image35.png"/><Relationship Id="rId5" Type="http://schemas.openxmlformats.org/officeDocument/2006/relationships/hyperlink" Target="http://www.bestevidence.org/" TargetMode="External"/><Relationship Id="rId4" Type="http://schemas.openxmlformats.org/officeDocument/2006/relationships/hyperlink" Target="http://ies.ed.gov/ncee/wwc/findwhatworks.asp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83.xml"/><Relationship Id="rId5" Type="http://schemas.openxmlformats.org/officeDocument/2006/relationships/image" Target="../media/image51.png"/><Relationship Id="rId4" Type="http://schemas.openxmlformats.org/officeDocument/2006/relationships/image" Target="../media/image53.sv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81.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8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IJMlrvSkPE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81.xml"/><Relationship Id="rId6" Type="http://schemas.openxmlformats.org/officeDocument/2006/relationships/hyperlink" Target="https://intensiveintervention.org/intensive-intervention-features-explicit-instruction" TargetMode="External"/><Relationship Id="rId5" Type="http://schemas.openxmlformats.org/officeDocument/2006/relationships/image" Target="../media/image60.png"/><Relationship Id="rId4" Type="http://schemas.openxmlformats.org/officeDocument/2006/relationships/hyperlink" Target="https://intensiveintervention.org/instructional-delivery-math-cours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97.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83.xml"/><Relationship Id="rId5" Type="http://schemas.openxmlformats.org/officeDocument/2006/relationships/hyperlink" Target="https://intensiveintervention.org/intervention-resources/behavior-strategies-support-intensifying-interventions" TargetMode="Externa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4.xml"/><Relationship Id="rId1" Type="http://schemas.openxmlformats.org/officeDocument/2006/relationships/vmlDrawing" Target="../drawings/vmlDrawing1.vml"/><Relationship Id="rId6" Type="http://schemas.openxmlformats.org/officeDocument/2006/relationships/image" Target="../media/image70.emf"/><Relationship Id="rId5" Type="http://schemas.openxmlformats.org/officeDocument/2006/relationships/oleObject" Target="../embeddings/Microsoft_Excel_97-2003_Worksheet.xls"/><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7.xml"/><Relationship Id="rId1" Type="http://schemas.openxmlformats.org/officeDocument/2006/relationships/slideLayout" Target="../slideLayouts/slideLayout81.xml"/><Relationship Id="rId5" Type="http://schemas.openxmlformats.org/officeDocument/2006/relationships/image" Target="../media/image36.sv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83.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36.svg"/><Relationship Id="rId2" Type="http://schemas.openxmlformats.org/officeDocument/2006/relationships/slideLayout" Target="../slideLayouts/slideLayout97.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75.png"/><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1.sv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https://intensiveintervention.org/intensive-intervention/diagnostic-data/example-diagnostic-tools" TargetMode="External"/><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8.sv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36.svg"/><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2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95.svg"/><Relationship Id="rId5" Type="http://schemas.openxmlformats.org/officeDocument/2006/relationships/image" Target="../media/image48.png"/><Relationship Id="rId4" Type="http://schemas.openxmlformats.org/officeDocument/2006/relationships/image" Target="../media/image94.svg"/></Relationships>
</file>

<file path=ppt/slides/_rels/slide73.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7"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93.xm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hyperlink" Target="https://intensiveintervention.org/intervention-resources/literacy-strategies"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DA1810-30B6-45C6-BAC4-A24E65C158BE}"/>
              </a:ext>
            </a:extLst>
          </p:cNvPr>
          <p:cNvSpPr>
            <a:spLocks noGrp="1"/>
          </p:cNvSpPr>
          <p:nvPr>
            <p:ph type="title"/>
          </p:nvPr>
        </p:nvSpPr>
        <p:spPr/>
        <p:txBody>
          <a:bodyPr>
            <a:normAutofit fontScale="90000"/>
          </a:bodyPr>
          <a:lstStyle/>
          <a:p>
            <a:r>
              <a:rPr lang="en-US" dirty="0"/>
              <a:t>Using the Taxonomy of Intervention Intensity to Select, Design, and Intensify Intervention</a:t>
            </a:r>
          </a:p>
        </p:txBody>
      </p:sp>
      <p:sp>
        <p:nvSpPr>
          <p:cNvPr id="8" name="Text Placeholder 7">
            <a:extLst>
              <a:ext uri="{FF2B5EF4-FFF2-40B4-BE49-F238E27FC236}">
                <a16:creationId xmlns:a16="http://schemas.microsoft.com/office/drawing/2014/main" id="{E4EFC923-95AC-4A82-94AA-892A089CCC6B}"/>
              </a:ext>
            </a:extLst>
          </p:cNvPr>
          <p:cNvSpPr>
            <a:spLocks noGrp="1"/>
          </p:cNvSpPr>
          <p:nvPr>
            <p:ph type="body" sz="quarter" idx="14"/>
          </p:nvPr>
        </p:nvSpPr>
        <p:spPr>
          <a:xfrm>
            <a:off x="10427655" y="3716538"/>
            <a:ext cx="820738" cy="138499"/>
          </a:xfrm>
        </p:spPr>
        <p:txBody>
          <a:bodyPr/>
          <a:lstStyle/>
          <a:p>
            <a:r>
              <a:rPr lang="en-US" dirty="0"/>
              <a:t>December 2019</a:t>
            </a:r>
          </a:p>
        </p:txBody>
      </p:sp>
      <p:sp>
        <p:nvSpPr>
          <p:cNvPr id="4" name="Text Placeholder 3">
            <a:extLst>
              <a:ext uri="{FF2B5EF4-FFF2-40B4-BE49-F238E27FC236}">
                <a16:creationId xmlns:a16="http://schemas.microsoft.com/office/drawing/2014/main" id="{630CC401-8394-4D52-B930-4B6A9875F7E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6005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150"/>
              <a:t>Can I still implement DBI if I don’t have a standardized, evidence-based program?</a:t>
            </a:r>
          </a:p>
        </p:txBody>
      </p:sp>
      <p:pic>
        <p:nvPicPr>
          <p:cNvPr id="5" name="Picture 4" descr="Picture of a man in a classroom"/>
          <p:cNvPicPr>
            <a:picLocks noChangeAspect="1"/>
          </p:cNvPicPr>
          <p:nvPr/>
        </p:nvPicPr>
        <p:blipFill rotWithShape="1">
          <a:blip r:embed="rId3" cstate="print">
            <a:extLst>
              <a:ext uri="{28A0092B-C50C-407E-A947-70E740481C1C}">
                <a14:useLocalDpi xmlns:a14="http://schemas.microsoft.com/office/drawing/2010/main" val="0"/>
              </a:ext>
            </a:extLst>
          </a:blip>
          <a:srcRect l="13989"/>
          <a:stretch/>
        </p:blipFill>
        <p:spPr>
          <a:xfrm>
            <a:off x="1677724" y="1277490"/>
            <a:ext cx="5450610" cy="4752787"/>
          </a:xfrm>
          <a:prstGeom prst="rect">
            <a:avLst/>
          </a:prstGeom>
        </p:spPr>
      </p:pic>
      <p:sp>
        <p:nvSpPr>
          <p:cNvPr id="6" name="Rectangular Callout 5"/>
          <p:cNvSpPr/>
          <p:nvPr/>
        </p:nvSpPr>
        <p:spPr>
          <a:xfrm>
            <a:off x="7262804" y="2063957"/>
            <a:ext cx="3539667" cy="2296607"/>
          </a:xfrm>
          <a:prstGeom prst="wedgeRectCallout">
            <a:avLst>
              <a:gd name="adj1" fmla="val -93021"/>
              <a:gd name="adj2" fmla="val -24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 can tell you’re struggling with fractions, Tony, but there aren’t any EBPs for kids in your grade. Maybe check back in a few years?</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10</a:t>
            </a:fld>
            <a:endParaRPr lang="en-US"/>
          </a:p>
        </p:txBody>
      </p:sp>
    </p:spTree>
    <p:extLst>
      <p:ext uri="{BB962C8B-B14F-4D97-AF65-F5344CB8AC3E}">
        <p14:creationId xmlns:p14="http://schemas.microsoft.com/office/powerpoint/2010/main" val="42243328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BA713-C8B6-4287-8FF9-D2144E3B4437}"/>
              </a:ext>
            </a:extLst>
          </p:cNvPr>
          <p:cNvSpPr>
            <a:spLocks noGrp="1"/>
          </p:cNvSpPr>
          <p:nvPr>
            <p:ph type="title"/>
          </p:nvPr>
        </p:nvSpPr>
        <p:spPr/>
        <p:txBody>
          <a:bodyPr/>
          <a:lstStyle/>
          <a:p>
            <a:r>
              <a:rPr lang="en-US"/>
              <a:t>Using Data to Intensify the Intervention </a:t>
            </a:r>
          </a:p>
        </p:txBody>
      </p:sp>
      <p:sp>
        <p:nvSpPr>
          <p:cNvPr id="3" name="Slide Number Placeholder 2">
            <a:extLst>
              <a:ext uri="{FF2B5EF4-FFF2-40B4-BE49-F238E27FC236}">
                <a16:creationId xmlns:a16="http://schemas.microsoft.com/office/drawing/2014/main" id="{C869797A-E96C-4023-B755-28F0BAED4F32}"/>
              </a:ext>
            </a:extLst>
          </p:cNvPr>
          <p:cNvSpPr>
            <a:spLocks noGrp="1"/>
          </p:cNvSpPr>
          <p:nvPr>
            <p:ph type="sldNum" sz="quarter" idx="14"/>
          </p:nvPr>
        </p:nvSpPr>
        <p:spPr/>
        <p:txBody>
          <a:bodyPr/>
          <a:lstStyle/>
          <a:p>
            <a:fld id="{B094D1B2-26D5-48CC-9B16-6583E954EFA6}" type="slidenum">
              <a:rPr lang="en-US" smtClean="0"/>
              <a:t>100</a:t>
            </a:fld>
            <a:endParaRPr lang="en-US"/>
          </a:p>
        </p:txBody>
      </p:sp>
      <p:sp>
        <p:nvSpPr>
          <p:cNvPr id="5" name="Content Placeholder 4">
            <a:extLst>
              <a:ext uri="{FF2B5EF4-FFF2-40B4-BE49-F238E27FC236}">
                <a16:creationId xmlns:a16="http://schemas.microsoft.com/office/drawing/2014/main" id="{B78377A8-E37B-4B0F-854C-4B100381C2F5}"/>
              </a:ext>
            </a:extLst>
          </p:cNvPr>
          <p:cNvSpPr>
            <a:spLocks noGrp="1"/>
          </p:cNvSpPr>
          <p:nvPr>
            <p:ph sz="quarter" idx="15"/>
          </p:nvPr>
        </p:nvSpPr>
        <p:spPr>
          <a:xfrm>
            <a:off x="457200" y="1371600"/>
            <a:ext cx="5303520" cy="4343400"/>
          </a:xfrm>
        </p:spPr>
        <p:txBody>
          <a:bodyPr>
            <a:normAutofit fontScale="92500" lnSpcReduction="10000"/>
          </a:bodyPr>
          <a:lstStyle/>
          <a:p>
            <a:r>
              <a:rPr lang="en-US" sz="2400"/>
              <a:t>Fidelity and observation data indicate that Kelsey has become easily frustrated and less engaged in the intervention than her peers. Data indicate that she can learn the skill if she attends to the task.</a:t>
            </a:r>
          </a:p>
          <a:p>
            <a:endParaRPr lang="en-US" sz="2400"/>
          </a:p>
          <a:p>
            <a:r>
              <a:rPr lang="en-US" sz="2400" i="1"/>
              <a:t>Hypothesis: </a:t>
            </a:r>
            <a:r>
              <a:rPr lang="en-US" sz="2400"/>
              <a:t>If Kelsey was more engaged and able to control her frustration, she would benefit more from the intervention. </a:t>
            </a:r>
          </a:p>
        </p:txBody>
      </p:sp>
      <p:sp>
        <p:nvSpPr>
          <p:cNvPr id="2" name="Rectangle 1">
            <a:extLst>
              <a:ext uri="{FF2B5EF4-FFF2-40B4-BE49-F238E27FC236}">
                <a16:creationId xmlns:a16="http://schemas.microsoft.com/office/drawing/2014/main" id="{F78D7A28-FEEB-4DC7-AAA8-04D3B275FCA8}"/>
              </a:ext>
            </a:extLst>
          </p:cNvPr>
          <p:cNvSpPr/>
          <p:nvPr/>
        </p:nvSpPr>
        <p:spPr>
          <a:xfrm>
            <a:off x="6431282" y="993570"/>
            <a:ext cx="4722615" cy="646331"/>
          </a:xfrm>
          <a:prstGeom prst="rect">
            <a:avLst/>
          </a:prstGeom>
        </p:spPr>
        <p:txBody>
          <a:bodyPr wrap="square">
            <a:spAutoFit/>
          </a:bodyPr>
          <a:lstStyle/>
          <a:p>
            <a:r>
              <a:rPr lang="en-US">
                <a:solidFill>
                  <a:srgbClr val="194E72"/>
                </a:solidFill>
                <a:latin typeface="Roboto"/>
                <a:hlinkClick r:id="rId3"/>
              </a:rPr>
              <a:t>Behavior Strategies to Support Intensifying Interventions</a:t>
            </a:r>
            <a:endParaRPr lang="en-US" b="0" i="0">
              <a:solidFill>
                <a:srgbClr val="194E72"/>
              </a:solidFill>
              <a:effectLst/>
              <a:latin typeface="Roboto"/>
            </a:endParaRPr>
          </a:p>
        </p:txBody>
      </p:sp>
      <p:pic>
        <p:nvPicPr>
          <p:cNvPr id="8" name="Picture 7" descr="screenshot of a sample behavior guide">
            <a:extLst>
              <a:ext uri="{FF2B5EF4-FFF2-40B4-BE49-F238E27FC236}">
                <a16:creationId xmlns:a16="http://schemas.microsoft.com/office/drawing/2014/main" id="{2D1CFAB9-1B36-452F-B4FF-5C2F7EDE5699}"/>
              </a:ext>
            </a:extLst>
          </p:cNvPr>
          <p:cNvPicPr>
            <a:picLocks noChangeAspect="1"/>
          </p:cNvPicPr>
          <p:nvPr/>
        </p:nvPicPr>
        <p:blipFill>
          <a:blip r:embed="rId4"/>
          <a:stretch>
            <a:fillRect/>
          </a:stretch>
        </p:blipFill>
        <p:spPr>
          <a:xfrm>
            <a:off x="6431282" y="1864728"/>
            <a:ext cx="4502390" cy="3850272"/>
          </a:xfrm>
          <a:prstGeom prst="rect">
            <a:avLst/>
          </a:prstGeom>
          <a:ln>
            <a:solidFill>
              <a:schemeClr val="tx1"/>
            </a:solidFill>
          </a:ln>
        </p:spPr>
      </p:pic>
      <p:sp>
        <p:nvSpPr>
          <p:cNvPr id="7" name="Text Placeholder 6">
            <a:extLst>
              <a:ext uri="{FF2B5EF4-FFF2-40B4-BE49-F238E27FC236}">
                <a16:creationId xmlns:a16="http://schemas.microsoft.com/office/drawing/2014/main" id="{80F48DAC-A756-449F-B3A6-C68EDEC2142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112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FB0C-CA5C-4F06-997A-7817D5CFC9E1}"/>
              </a:ext>
            </a:extLst>
          </p:cNvPr>
          <p:cNvSpPr>
            <a:spLocks noGrp="1"/>
          </p:cNvSpPr>
          <p:nvPr>
            <p:ph type="title"/>
          </p:nvPr>
        </p:nvSpPr>
        <p:spPr/>
        <p:txBody>
          <a:bodyPr/>
          <a:lstStyle/>
          <a:p>
            <a:r>
              <a:rPr lang="en-US"/>
              <a:t>Rating Table 3</a:t>
            </a:r>
          </a:p>
        </p:txBody>
      </p:sp>
      <p:graphicFrame>
        <p:nvGraphicFramePr>
          <p:cNvPr id="8" name="Content Placeholder 7"/>
          <p:cNvGraphicFramePr>
            <a:graphicFrameLocks noGrp="1"/>
          </p:cNvGraphicFramePr>
          <p:nvPr>
            <p:ph sz="quarter" idx="15"/>
            <p:extLst>
              <p:ext uri="{D42A27DB-BD31-4B8C-83A1-F6EECF244321}">
                <p14:modId xmlns:p14="http://schemas.microsoft.com/office/powerpoint/2010/main" val="1418778572"/>
              </p:ext>
            </p:extLst>
          </p:nvPr>
        </p:nvGraphicFramePr>
        <p:xfrm>
          <a:off x="304691" y="281178"/>
          <a:ext cx="11587205" cy="5786120"/>
        </p:xfrm>
        <a:graphic>
          <a:graphicData uri="http://schemas.openxmlformats.org/drawingml/2006/table">
            <a:tbl>
              <a:tblPr firstRow="1" firstCol="1" bandRow="1">
                <a:tableStyleId>{5C22544A-7EE6-4342-B048-85BDC9FD1C3A}</a:tableStyleId>
              </a:tblPr>
              <a:tblGrid>
                <a:gridCol w="2499469">
                  <a:extLst>
                    <a:ext uri="{9D8B030D-6E8A-4147-A177-3AD203B41FA5}">
                      <a16:colId xmlns:a16="http://schemas.microsoft.com/office/drawing/2014/main" val="20000"/>
                    </a:ext>
                  </a:extLst>
                </a:gridCol>
                <a:gridCol w="647825">
                  <a:extLst>
                    <a:ext uri="{9D8B030D-6E8A-4147-A177-3AD203B41FA5}">
                      <a16:colId xmlns:a16="http://schemas.microsoft.com/office/drawing/2014/main" val="20001"/>
                    </a:ext>
                  </a:extLst>
                </a:gridCol>
                <a:gridCol w="3298708">
                  <a:extLst>
                    <a:ext uri="{9D8B030D-6E8A-4147-A177-3AD203B41FA5}">
                      <a16:colId xmlns:a16="http://schemas.microsoft.com/office/drawing/2014/main" val="20002"/>
                    </a:ext>
                  </a:extLst>
                </a:gridCol>
                <a:gridCol w="1698024">
                  <a:extLst>
                    <a:ext uri="{9D8B030D-6E8A-4147-A177-3AD203B41FA5}">
                      <a16:colId xmlns:a16="http://schemas.microsoft.com/office/drawing/2014/main" val="20003"/>
                    </a:ext>
                  </a:extLst>
                </a:gridCol>
                <a:gridCol w="1243923">
                  <a:extLst>
                    <a:ext uri="{9D8B030D-6E8A-4147-A177-3AD203B41FA5}">
                      <a16:colId xmlns:a16="http://schemas.microsoft.com/office/drawing/2014/main" val="20004"/>
                    </a:ext>
                  </a:extLst>
                </a:gridCol>
                <a:gridCol w="2199256">
                  <a:extLst>
                    <a:ext uri="{9D8B030D-6E8A-4147-A177-3AD203B41FA5}">
                      <a16:colId xmlns:a16="http://schemas.microsoft.com/office/drawing/2014/main" val="20005"/>
                    </a:ext>
                  </a:extLst>
                </a:gridCol>
              </a:tblGrid>
              <a:tr h="627751">
                <a:tc>
                  <a:txBody>
                    <a:bodyPr/>
                    <a:lstStyle/>
                    <a:p>
                      <a:pPr marL="0" marR="0">
                        <a:lnSpc>
                          <a:spcPct val="107000"/>
                        </a:lnSpc>
                        <a:spcBef>
                          <a:spcPts val="0"/>
                        </a:spcBef>
                        <a:spcAft>
                          <a:spcPts val="0"/>
                        </a:spcAft>
                      </a:pPr>
                      <a:r>
                        <a:rPr lang="en-US" sz="2000">
                          <a:effectLst/>
                        </a:rPr>
                        <a:t>Intervention</a:t>
                      </a:r>
                      <a:r>
                        <a:rPr lang="en-US" sz="2000" baseline="0">
                          <a:effectLst/>
                        </a:rPr>
                        <a:t> </a:t>
                      </a:r>
                      <a:r>
                        <a:rPr lang="en-US" sz="2000">
                          <a:effectLst/>
                        </a:rPr>
                        <a:t>Dimensions </a:t>
                      </a:r>
                      <a:endParaRPr lang="en-US" sz="1100">
                        <a:effectLst/>
                      </a:endParaRPr>
                    </a:p>
                  </a:txBody>
                  <a:tcPr marL="61588" marR="61588"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Rate</a:t>
                      </a:r>
                    </a:p>
                  </a:txBody>
                  <a:tcPr marL="61588" marR="61588" marT="0" marB="0"/>
                </a:tc>
                <a:tc>
                  <a:txBody>
                    <a:bodyPr/>
                    <a:lstStyle/>
                    <a:p>
                      <a:pPr marL="0" marR="0" algn="ctr">
                        <a:lnSpc>
                          <a:spcPct val="107000"/>
                        </a:lnSpc>
                        <a:spcBef>
                          <a:spcPts val="0"/>
                        </a:spcBef>
                        <a:spcAft>
                          <a:spcPts val="0"/>
                        </a:spcAft>
                      </a:pPr>
                      <a:r>
                        <a:rPr lang="en-US" sz="1800">
                          <a:effectLst/>
                        </a:rPr>
                        <a:t>Evidence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Adapt 1</a:t>
                      </a:r>
                    </a:p>
                  </a:txBody>
                  <a:tcPr marL="61588" marR="61588" marT="0" marB="0"/>
                </a:tc>
                <a:tc>
                  <a:txBody>
                    <a:body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Adapt 2</a:t>
                      </a:r>
                    </a:p>
                  </a:txBody>
                  <a:tcPr marL="61588" marR="61588" marT="0" marB="0"/>
                </a:tc>
                <a:tc>
                  <a:txBody>
                    <a:body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Adapt 3</a:t>
                      </a:r>
                    </a:p>
                  </a:txBody>
                  <a:tcPr marL="61588" marR="61588" marT="0" marB="0"/>
                </a:tc>
                <a:extLst>
                  <a:ext uri="{0D108BD9-81ED-4DB2-BD59-A6C34878D82A}">
                    <a16:rowId xmlns:a16="http://schemas.microsoft.com/office/drawing/2014/main" val="10000"/>
                  </a:ext>
                </a:extLst>
              </a:tr>
              <a:tr h="331406">
                <a:tc>
                  <a:txBody>
                    <a:bodyPr/>
                    <a:lstStyle/>
                    <a:p>
                      <a:pPr marL="0" marR="0">
                        <a:lnSpc>
                          <a:spcPct val="107000"/>
                        </a:lnSpc>
                        <a:spcBef>
                          <a:spcPts val="0"/>
                        </a:spcBef>
                        <a:spcAft>
                          <a:spcPts val="0"/>
                        </a:spcAft>
                      </a:pPr>
                      <a:r>
                        <a:rPr lang="en-US" sz="2000" b="0">
                          <a:effectLst/>
                        </a:rPr>
                        <a:t>Strength </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i="0">
                          <a:effectLst/>
                        </a:rPr>
                        <a:t>2</a:t>
                      </a:r>
                      <a:endParaRPr lang="en-US" sz="1100" i="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ES = Between 0.35 and 0.49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extLst>
                  <a:ext uri="{0D108BD9-81ED-4DB2-BD59-A6C34878D82A}">
                    <a16:rowId xmlns:a16="http://schemas.microsoft.com/office/drawing/2014/main" val="10001"/>
                  </a:ext>
                </a:extLst>
              </a:tr>
              <a:tr h="1266827">
                <a:tc>
                  <a:txBody>
                    <a:bodyPr/>
                    <a:lstStyle/>
                    <a:p>
                      <a:pPr marL="0" marR="0">
                        <a:lnSpc>
                          <a:spcPct val="107000"/>
                        </a:lnSpc>
                        <a:spcBef>
                          <a:spcPts val="0"/>
                        </a:spcBef>
                        <a:spcAft>
                          <a:spcPts val="0"/>
                        </a:spcAft>
                      </a:pPr>
                      <a:r>
                        <a:rPr lang="en-US" sz="2000" b="0">
                          <a:effectLst/>
                        </a:rPr>
                        <a:t>Dosage </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i="0">
                          <a:effectLst/>
                        </a:rPr>
                        <a:t>2</a:t>
                      </a:r>
                      <a:endParaRPr lang="en-US" sz="1100" i="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i="1">
                          <a:effectLst/>
                        </a:rPr>
                        <a:t>Group size: six students</a:t>
                      </a:r>
                      <a:endParaRPr lang="en-US" sz="1000" i="1">
                        <a:effectLst/>
                      </a:endParaRPr>
                    </a:p>
                    <a:p>
                      <a:pPr marL="0" marR="0">
                        <a:lnSpc>
                          <a:spcPct val="107000"/>
                        </a:lnSpc>
                        <a:spcBef>
                          <a:spcPts val="0"/>
                        </a:spcBef>
                        <a:spcAft>
                          <a:spcPts val="0"/>
                        </a:spcAft>
                      </a:pPr>
                      <a:r>
                        <a:rPr lang="en-US" sz="1400" i="1">
                          <a:effectLst/>
                        </a:rPr>
                        <a:t>Session length: 20 minutes per session Frequency: three to four sessions per week</a:t>
                      </a:r>
                      <a:endParaRPr lang="en-US" sz="1000" i="1">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i="1">
                          <a:effectLst/>
                          <a:latin typeface="Arial" panose="020B0604020202020204" pitchFamily="34" charset="0"/>
                          <a:ea typeface="Calibri" panose="020F0502020204030204" pitchFamily="34" charset="0"/>
                          <a:cs typeface="Arial" panose="020B0604020202020204" pitchFamily="34" charset="0"/>
                        </a:rPr>
                        <a:t>Provide 40 minutes each session in smaller group</a:t>
                      </a:r>
                    </a:p>
                  </a:txBody>
                  <a:tcPr marL="61588" marR="61588" marT="0" marB="0"/>
                </a:tc>
                <a:tc>
                  <a:txBody>
                    <a:bodyPr/>
                    <a:lstStyle/>
                    <a:p>
                      <a:pPr marL="685800" marR="0" indent="-685800" algn="ctr">
                        <a:lnSpc>
                          <a:spcPct val="107000"/>
                        </a:lnSpc>
                        <a:spcBef>
                          <a:spcPts val="0"/>
                        </a:spcBef>
                        <a:spcAft>
                          <a:spcPts val="0"/>
                        </a:spcAft>
                        <a:buFont typeface="Wingdings" panose="05000000000000000000" pitchFamily="2" charset="2"/>
                        <a:buChar char="ü"/>
                      </a:pPr>
                      <a:r>
                        <a:rPr lang="en-US" sz="3600" i="1">
                          <a:effectLst/>
                          <a:latin typeface="Arial" panose="020B0604020202020204" pitchFamily="34" charset="0"/>
                          <a:ea typeface="Calibri" panose="020F0502020204030204" pitchFamily="34" charset="0"/>
                          <a:cs typeface="Arial" panose="020B0604020202020204" pitchFamily="34" charset="0"/>
                        </a:rPr>
                        <a:t> </a:t>
                      </a:r>
                    </a:p>
                  </a:txBody>
                  <a:tcPr marL="61588" marR="61588" marT="0" marB="0"/>
                </a:tc>
                <a:tc>
                  <a:txBody>
                    <a:bodyPr/>
                    <a:lstStyle/>
                    <a:p>
                      <a:pPr marL="285750" marR="0" indent="-285750" algn="ctr">
                        <a:lnSpc>
                          <a:spcPct val="107000"/>
                        </a:lnSpc>
                        <a:spcBef>
                          <a:spcPts val="0"/>
                        </a:spcBef>
                        <a:spcAft>
                          <a:spcPts val="0"/>
                        </a:spcAft>
                        <a:buFont typeface="Wingdings" panose="05000000000000000000" pitchFamily="2" charset="2"/>
                        <a:buChar char="ü"/>
                      </a:pPr>
                      <a:r>
                        <a:rPr lang="en-US" sz="4100" i="1">
                          <a:effectLst/>
                          <a:latin typeface="Calibri" panose="020F0502020204030204" pitchFamily="34" charset="0"/>
                          <a:ea typeface="Calibri" panose="020F0502020204030204" pitchFamily="34" charset="0"/>
                          <a:cs typeface="Times New Roman" panose="02020603050405020304" pitchFamily="18" charset="0"/>
                        </a:rPr>
                        <a:t> </a:t>
                      </a:r>
                    </a:p>
                  </a:txBody>
                  <a:tcPr marL="61588" marR="61588" marT="0" marB="0"/>
                </a:tc>
                <a:extLst>
                  <a:ext uri="{0D108BD9-81ED-4DB2-BD59-A6C34878D82A}">
                    <a16:rowId xmlns:a16="http://schemas.microsoft.com/office/drawing/2014/main" val="10002"/>
                  </a:ext>
                </a:extLst>
              </a:tr>
              <a:tr h="754950">
                <a:tc>
                  <a:txBody>
                    <a:bodyPr/>
                    <a:lstStyle/>
                    <a:p>
                      <a:pPr marL="0" marR="0">
                        <a:lnSpc>
                          <a:spcPct val="107000"/>
                        </a:lnSpc>
                        <a:spcBef>
                          <a:spcPts val="0"/>
                        </a:spcBef>
                        <a:spcAft>
                          <a:spcPts val="0"/>
                        </a:spcAft>
                      </a:pPr>
                      <a:r>
                        <a:rPr lang="en-US" sz="2000" b="0">
                          <a:effectLst/>
                        </a:rPr>
                        <a:t>Alignment</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Explicit instruction covering skills deficit areas, PA, word study, and fluency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extLst>
                  <a:ext uri="{0D108BD9-81ED-4DB2-BD59-A6C34878D82A}">
                    <a16:rowId xmlns:a16="http://schemas.microsoft.com/office/drawing/2014/main" val="10003"/>
                  </a:ext>
                </a:extLst>
              </a:tr>
              <a:tr h="754950">
                <a:tc>
                  <a:txBody>
                    <a:bodyPr/>
                    <a:lstStyle/>
                    <a:p>
                      <a:pPr marL="0" marR="0">
                        <a:lnSpc>
                          <a:spcPct val="107000"/>
                        </a:lnSpc>
                        <a:spcBef>
                          <a:spcPts val="0"/>
                        </a:spcBef>
                        <a:spcAft>
                          <a:spcPts val="0"/>
                        </a:spcAft>
                      </a:pPr>
                      <a:r>
                        <a:rPr lang="en-US" sz="2000" b="0">
                          <a:effectLst/>
                        </a:rPr>
                        <a:t>Attention to transfer</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Builds on previously learned skills; not clearly connected to Tier 1 content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extLst>
                  <a:ext uri="{0D108BD9-81ED-4DB2-BD59-A6C34878D82A}">
                    <a16:rowId xmlns:a16="http://schemas.microsoft.com/office/drawing/2014/main" val="10004"/>
                  </a:ext>
                </a:extLst>
              </a:tr>
              <a:tr h="1005181">
                <a:tc>
                  <a:txBody>
                    <a:bodyPr/>
                    <a:lstStyle/>
                    <a:p>
                      <a:pPr marL="0" marR="0">
                        <a:lnSpc>
                          <a:spcPct val="107000"/>
                        </a:lnSpc>
                        <a:spcBef>
                          <a:spcPts val="0"/>
                        </a:spcBef>
                        <a:spcAft>
                          <a:spcPts val="0"/>
                        </a:spcAft>
                      </a:pPr>
                      <a:r>
                        <a:rPr lang="en-US" sz="2000" b="0">
                          <a:effectLst/>
                        </a:rPr>
                        <a:t>Comprehensiveness</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a:effectLst/>
                          <a:latin typeface="+mn-lt"/>
                          <a:ea typeface="+mn-ea"/>
                          <a:cs typeface="+mn-cs"/>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latin typeface="+mn-lt"/>
                          <a:ea typeface="Calibri" panose="020F0502020204030204" pitchFamily="34" charset="0"/>
                          <a:cs typeface="Times New Roman" panose="02020603050405020304" pitchFamily="18" charset="0"/>
                        </a:rPr>
                        <a:t>Includes</a:t>
                      </a:r>
                      <a:r>
                        <a:rPr lang="en-US" sz="1400" baseline="0">
                          <a:effectLst/>
                          <a:latin typeface="+mn-lt"/>
                          <a:ea typeface="Calibri" panose="020F0502020204030204" pitchFamily="34" charset="0"/>
                          <a:cs typeface="Times New Roman" panose="02020603050405020304" pitchFamily="18" charset="0"/>
                        </a:rPr>
                        <a:t> three explicit instruction principles</a:t>
                      </a:r>
                      <a:endParaRPr lang="en-US" sz="1400">
                        <a:effectLst/>
                        <a:latin typeface="+mn-lt"/>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1400">
                        <a:effectLst/>
                        <a:latin typeface="+mn-lt"/>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600" i="1">
                          <a:effectLst/>
                          <a:latin typeface="+mn-lt"/>
                          <a:ea typeface="Calibri" panose="020F0502020204030204" pitchFamily="34" charset="0"/>
                          <a:cs typeface="Times New Roman" panose="02020603050405020304" pitchFamily="18" charset="0"/>
                        </a:rPr>
                        <a:t>additional explicit instructional strategies</a:t>
                      </a:r>
                    </a:p>
                  </a:txBody>
                  <a:tcPr marL="61588" marR="61588" marT="0" marB="0"/>
                </a:tc>
                <a:tc>
                  <a:txBody>
                    <a:bodyPr/>
                    <a:lstStyle/>
                    <a:p>
                      <a:pPr marL="285750" marR="0" indent="-285750" algn="ctr">
                        <a:lnSpc>
                          <a:spcPct val="107000"/>
                        </a:lnSpc>
                        <a:spcBef>
                          <a:spcPts val="0"/>
                        </a:spcBef>
                        <a:spcAft>
                          <a:spcPts val="0"/>
                        </a:spcAft>
                        <a:buFont typeface="Wingdings" panose="05000000000000000000" pitchFamily="2" charset="2"/>
                        <a:buChar char="ü"/>
                      </a:pPr>
                      <a:r>
                        <a:rPr lang="en-US" sz="4400" i="1">
                          <a:effectLst/>
                          <a:latin typeface="+mn-lt"/>
                          <a:ea typeface="Calibri" panose="020F0502020204030204" pitchFamily="34" charset="0"/>
                          <a:cs typeface="Times New Roman" panose="02020603050405020304" pitchFamily="18" charset="0"/>
                        </a:rPr>
                        <a:t> </a:t>
                      </a:r>
                    </a:p>
                  </a:txBody>
                  <a:tcPr marL="61588" marR="61588" marT="0" marB="0"/>
                </a:tc>
                <a:extLst>
                  <a:ext uri="{0D108BD9-81ED-4DB2-BD59-A6C34878D82A}">
                    <a16:rowId xmlns:a16="http://schemas.microsoft.com/office/drawing/2014/main" val="10005"/>
                  </a:ext>
                </a:extLst>
              </a:tr>
              <a:tr h="825345">
                <a:tc>
                  <a:txBody>
                    <a:bodyPr/>
                    <a:lstStyle/>
                    <a:p>
                      <a:pPr marL="0" marR="0">
                        <a:lnSpc>
                          <a:spcPct val="107000"/>
                        </a:lnSpc>
                        <a:spcBef>
                          <a:spcPts val="0"/>
                        </a:spcBef>
                        <a:spcAft>
                          <a:spcPts val="0"/>
                        </a:spcAft>
                      </a:pPr>
                      <a:r>
                        <a:rPr lang="en-US" sz="2000" b="0">
                          <a:effectLst/>
                        </a:rPr>
                        <a:t>Behavioral support</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5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None found but doesn’t appear needed for student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600" b="1">
                          <a:effectLst/>
                          <a:latin typeface="+mn-lt"/>
                          <a:ea typeface="Calibri" panose="020F0502020204030204" pitchFamily="34" charset="0"/>
                          <a:cs typeface="Times New Roman" panose="02020603050405020304" pitchFamily="18" charset="0"/>
                        </a:rPr>
                        <a:t>Implement engagement and self-regulation strategy </a:t>
                      </a:r>
                    </a:p>
                  </a:txBody>
                  <a:tcPr marL="61588" marR="61588" marT="0" marB="0"/>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4"/>
          </p:nvPr>
        </p:nvSpPr>
        <p:spPr/>
        <p:txBody>
          <a:bodyPr/>
          <a:lstStyle/>
          <a:p>
            <a:fld id="{4DBB3109-6B36-4C42-ABE5-993D6B0A452A}" type="slidenum">
              <a:rPr lang="en-US" smtClean="0"/>
              <a:pPr/>
              <a:t>101</a:t>
            </a:fld>
            <a:endParaRPr lang="en-US"/>
          </a:p>
        </p:txBody>
      </p:sp>
    </p:spTree>
    <p:extLst>
      <p:ext uri="{BB962C8B-B14F-4D97-AF65-F5344CB8AC3E}">
        <p14:creationId xmlns:p14="http://schemas.microsoft.com/office/powerpoint/2010/main" val="41462372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Is Kelsey responding to the adapted intervention? </a:t>
            </a:r>
            <a:br>
              <a:rPr lang="en-US"/>
            </a:br>
            <a:r>
              <a:rPr lang="en-US"/>
              <a:t>What would you do?</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102</a:t>
            </a:fld>
            <a:endParaRPr lang="en-US"/>
          </a:p>
        </p:txBody>
      </p:sp>
      <p:pic>
        <p:nvPicPr>
          <p:cNvPr id="14" name="Content Placeholder 13" descr="This image depicts the graph after a third adaptation has been made. The data points show that the third adaptation has slightly improved results, but they still fall behind the goal line.">
            <a:extLst>
              <a:ext uri="{FF2B5EF4-FFF2-40B4-BE49-F238E27FC236}">
                <a16:creationId xmlns:a16="http://schemas.microsoft.com/office/drawing/2014/main" id="{5A0D2FA3-8F74-4B36-B4A4-06B886A8DFE0}"/>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2175432" y="1280160"/>
            <a:ext cx="7841135" cy="4843054"/>
          </a:xfrm>
        </p:spPr>
      </p:pic>
    </p:spTree>
    <p:extLst>
      <p:ext uri="{BB962C8B-B14F-4D97-AF65-F5344CB8AC3E}">
        <p14:creationId xmlns:p14="http://schemas.microsoft.com/office/powerpoint/2010/main" val="11438326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j-lt"/>
              </a:rPr>
              <a:t>Evaluation of Kelsey’s Progress: What would you do?</a:t>
            </a:r>
            <a:endParaRPr lang="en-US" b="0">
              <a:latin typeface="+mj-lt"/>
            </a:endParaRPr>
          </a:p>
        </p:txBody>
      </p:sp>
      <p:sp>
        <p:nvSpPr>
          <p:cNvPr id="3" name="Content Placeholder 2"/>
          <p:cNvSpPr>
            <a:spLocks noGrp="1"/>
          </p:cNvSpPr>
          <p:nvPr>
            <p:ph sz="quarter" idx="15"/>
          </p:nvPr>
        </p:nvSpPr>
        <p:spPr>
          <a:ln>
            <a:noFill/>
          </a:ln>
        </p:spPr>
        <p:txBody>
          <a:bodyPr>
            <a:normAutofit/>
          </a:bodyPr>
          <a:lstStyle/>
          <a:p>
            <a:pPr marL="410283" indent="-342900">
              <a:lnSpc>
                <a:spcPct val="100000"/>
              </a:lnSpc>
              <a:defRPr/>
            </a:pPr>
            <a:r>
              <a:rPr lang="en-US" sz="2400"/>
              <a:t>Kelsey’s reading is improving but not fast enough to achieve her goal. </a:t>
            </a:r>
          </a:p>
          <a:p>
            <a:pPr marL="410283" indent="-342900">
              <a:lnSpc>
                <a:spcPct val="100000"/>
              </a:lnSpc>
              <a:spcBef>
                <a:spcPts val="600"/>
              </a:spcBef>
              <a:defRPr/>
            </a:pPr>
            <a:r>
              <a:rPr lang="en-US" sz="2400"/>
              <a:t>Kelsey’s teacher may collect additional diagnostic data if needed to make an informed instructional change. </a:t>
            </a:r>
          </a:p>
          <a:p>
            <a:pPr marL="410283" indent="-342900">
              <a:lnSpc>
                <a:spcPct val="100000"/>
              </a:lnSpc>
              <a:spcBef>
                <a:spcPts val="600"/>
              </a:spcBef>
              <a:defRPr/>
            </a:pPr>
            <a:r>
              <a:rPr lang="en-US" sz="2400"/>
              <a:t>Kelsey’s teacher will continue to collect progress monitoring data and meet with the intervention team to evaluate progress and modify the plan as needed. </a:t>
            </a:r>
          </a:p>
          <a:p>
            <a:pPr marL="410283" indent="-342900">
              <a:lnSpc>
                <a:spcPct val="100000"/>
              </a:lnSpc>
              <a:spcBef>
                <a:spcPts val="600"/>
              </a:spcBef>
              <a:defRPr/>
            </a:pPr>
            <a:r>
              <a:rPr lang="en-US" sz="2400"/>
              <a:t>Team may consider whether the student has a disability, if not currently eligible for special education.</a:t>
            </a:r>
          </a:p>
          <a:p>
            <a:pPr marL="410283" indent="-342900">
              <a:lnSpc>
                <a:spcPct val="100000"/>
              </a:lnSpc>
              <a:spcBef>
                <a:spcPts val="600"/>
              </a:spcBef>
              <a:defRPr/>
            </a:pPr>
            <a:r>
              <a:rPr lang="en-US" sz="2400"/>
              <a:t>If a referral was made, DBI would continue through eligibility determination and individualized education program (IEP) development and implementation until the student is making adequate progress. </a:t>
            </a:r>
          </a:p>
        </p:txBody>
      </p:sp>
      <p:sp>
        <p:nvSpPr>
          <p:cNvPr id="6" name="Text Placeholder 5">
            <a:extLst>
              <a:ext uri="{FF2B5EF4-FFF2-40B4-BE49-F238E27FC236}">
                <a16:creationId xmlns:a16="http://schemas.microsoft.com/office/drawing/2014/main" id="{BA6A427D-E21E-438D-BE13-8E910A4657C5}"/>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fld id="{4DBB3109-6B36-4C42-ABE5-993D6B0A452A}" type="slidenum">
              <a:rPr lang="en-US" smtClean="0"/>
              <a:pPr/>
              <a:t>103</a:t>
            </a:fld>
            <a:endParaRPr lang="en-US"/>
          </a:p>
        </p:txBody>
      </p:sp>
    </p:spTree>
    <p:extLst>
      <p:ext uri="{BB962C8B-B14F-4D97-AF65-F5344CB8AC3E}">
        <p14:creationId xmlns:p14="http://schemas.microsoft.com/office/powerpoint/2010/main" val="6582230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975B-5960-43B7-958D-2E2F30310D78}"/>
              </a:ext>
            </a:extLst>
          </p:cNvPr>
          <p:cNvSpPr>
            <a:spLocks noGrp="1"/>
          </p:cNvSpPr>
          <p:nvPr>
            <p:ph type="title"/>
          </p:nvPr>
        </p:nvSpPr>
        <p:spPr/>
        <p:txBody>
          <a:bodyPr/>
          <a:lstStyle/>
          <a:p>
            <a:r>
              <a:rPr lang="en-US"/>
              <a:t>Activity:</a:t>
            </a:r>
            <a:r>
              <a:rPr lang="en-US" i="1"/>
              <a:t> </a:t>
            </a:r>
            <a:r>
              <a:rPr lang="en-US"/>
              <a:t>Using Tools to Intensify the Validated </a:t>
            </a:r>
            <a:br>
              <a:rPr lang="en-US"/>
            </a:br>
            <a:r>
              <a:rPr lang="en-US"/>
              <a:t>Platform for DBI </a:t>
            </a:r>
          </a:p>
        </p:txBody>
      </p:sp>
      <p:sp>
        <p:nvSpPr>
          <p:cNvPr id="4" name="Slide Number Placeholder 3">
            <a:extLst>
              <a:ext uri="{FF2B5EF4-FFF2-40B4-BE49-F238E27FC236}">
                <a16:creationId xmlns:a16="http://schemas.microsoft.com/office/drawing/2014/main" id="{1942E99D-78FD-4ABB-8773-C276F5E20116}"/>
              </a:ext>
            </a:extLst>
          </p:cNvPr>
          <p:cNvSpPr>
            <a:spLocks noGrp="1"/>
          </p:cNvSpPr>
          <p:nvPr>
            <p:ph type="sldNum" sz="quarter" idx="12"/>
          </p:nvPr>
        </p:nvSpPr>
        <p:spPr/>
        <p:txBody>
          <a:bodyPr/>
          <a:lstStyle/>
          <a:p>
            <a:fld id="{99A20822-4A49-4D36-86E3-300BA48D3F00}" type="slidenum">
              <a:rPr lang="en-US" smtClean="0"/>
              <a:t>104</a:t>
            </a:fld>
            <a:endParaRPr lang="en-US"/>
          </a:p>
        </p:txBody>
      </p:sp>
      <p:sp>
        <p:nvSpPr>
          <p:cNvPr id="7" name="TextBox 6">
            <a:extLst>
              <a:ext uri="{FF2B5EF4-FFF2-40B4-BE49-F238E27FC236}">
                <a16:creationId xmlns:a16="http://schemas.microsoft.com/office/drawing/2014/main" id="{43CF8306-EEAA-44D4-86FC-1AD2E88B39E1}"/>
              </a:ext>
            </a:extLst>
          </p:cNvPr>
          <p:cNvSpPr txBox="1"/>
          <p:nvPr/>
        </p:nvSpPr>
        <p:spPr>
          <a:xfrm>
            <a:off x="457200" y="1445090"/>
            <a:ext cx="5147206" cy="4093428"/>
          </a:xfrm>
          <a:prstGeom prst="rect">
            <a:avLst/>
          </a:prstGeom>
          <a:noFill/>
        </p:spPr>
        <p:txBody>
          <a:bodyPr wrap="square" rtlCol="0" anchor="t">
            <a:spAutoFit/>
          </a:bodyPr>
          <a:lstStyle/>
          <a:p>
            <a:pPr marL="342900" indent="-342900">
              <a:spcBef>
                <a:spcPts val="1200"/>
              </a:spcBef>
              <a:buClr>
                <a:schemeClr val="accent1"/>
              </a:buClr>
              <a:buFont typeface="Wingdings" panose="05000000000000000000" pitchFamily="2" charset="2"/>
              <a:buChar char="§"/>
            </a:pPr>
            <a:r>
              <a:rPr lang="en-US" sz="2400">
                <a:solidFill>
                  <a:schemeClr val="tx1">
                    <a:lumMod val="90000"/>
                    <a:lumOff val="10000"/>
                  </a:schemeClr>
                </a:solidFill>
              </a:rPr>
              <a:t>Identify a student you work with. Describe his or her specially designed instruction or intervention in Column 2.</a:t>
            </a:r>
          </a:p>
          <a:p>
            <a:pPr marL="342900" indent="-342900">
              <a:spcBef>
                <a:spcPts val="1200"/>
              </a:spcBef>
              <a:buClr>
                <a:schemeClr val="accent1"/>
              </a:buClr>
              <a:buFont typeface="Wingdings" panose="05000000000000000000" pitchFamily="2" charset="2"/>
              <a:buChar char="§"/>
            </a:pPr>
            <a:r>
              <a:rPr lang="en-US" sz="2400">
                <a:solidFill>
                  <a:schemeClr val="tx1">
                    <a:lumMod val="90000"/>
                    <a:lumOff val="10000"/>
                  </a:schemeClr>
                </a:solidFill>
              </a:rPr>
              <a:t>Rate the intervention as IMPLEMENTED in Column 1.</a:t>
            </a:r>
            <a:endParaRPr lang="en-US" sz="2400">
              <a:solidFill>
                <a:schemeClr val="tx1">
                  <a:lumMod val="90000"/>
                  <a:lumOff val="10000"/>
                </a:schemeClr>
              </a:solidFill>
              <a:cs typeface="Arial"/>
            </a:endParaRPr>
          </a:p>
          <a:p>
            <a:pPr marL="342900" indent="-342900">
              <a:spcBef>
                <a:spcPts val="1200"/>
              </a:spcBef>
              <a:buClr>
                <a:schemeClr val="accent1"/>
              </a:buClr>
              <a:buFont typeface="Wingdings" panose="05000000000000000000" pitchFamily="2" charset="2"/>
              <a:buChar char="§"/>
            </a:pPr>
            <a:r>
              <a:rPr lang="en-US" sz="2400">
                <a:solidFill>
                  <a:schemeClr val="tx1">
                    <a:lumMod val="90000"/>
                    <a:lumOff val="10000"/>
                  </a:schemeClr>
                </a:solidFill>
              </a:rPr>
              <a:t>Use available resources to identify how you could intensify the intervention IF the student does not respond. </a:t>
            </a:r>
            <a:endParaRPr lang="en-US" sz="2400" b="1">
              <a:solidFill>
                <a:schemeClr val="tx1">
                  <a:lumMod val="90000"/>
                  <a:lumOff val="10000"/>
                </a:schemeClr>
              </a:solidFill>
            </a:endParaRPr>
          </a:p>
        </p:txBody>
      </p:sp>
      <p:pic>
        <p:nvPicPr>
          <p:cNvPr id="5" name="Picture 4" descr="Picture of a table with a space for dimension, rating, evidence and to mark adaptation changes">
            <a:extLst>
              <a:ext uri="{FF2B5EF4-FFF2-40B4-BE49-F238E27FC236}">
                <a16:creationId xmlns:a16="http://schemas.microsoft.com/office/drawing/2014/main" id="{8341026A-87BA-481D-A3AD-BBDA40EE761D}"/>
              </a:ext>
            </a:extLst>
          </p:cNvPr>
          <p:cNvPicPr>
            <a:picLocks noChangeAspect="1"/>
          </p:cNvPicPr>
          <p:nvPr/>
        </p:nvPicPr>
        <p:blipFill>
          <a:blip r:embed="rId3"/>
          <a:stretch>
            <a:fillRect/>
          </a:stretch>
        </p:blipFill>
        <p:spPr>
          <a:xfrm>
            <a:off x="5604406" y="1242208"/>
            <a:ext cx="6287491" cy="4093428"/>
          </a:xfrm>
          <a:prstGeom prst="rect">
            <a:avLst/>
          </a:prstGeom>
        </p:spPr>
      </p:pic>
      <p:pic>
        <p:nvPicPr>
          <p:cNvPr id="9" name="Content Placeholder 13">
            <a:extLst>
              <a:ext uri="{FF2B5EF4-FFF2-40B4-BE49-F238E27FC236}">
                <a16:creationId xmlns:a16="http://schemas.microsoft.com/office/drawing/2014/main" id="{EE3190C6-B9C4-43F7-91F6-03F87F86DC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74365">
            <a:off x="7105118" y="4596653"/>
            <a:ext cx="1857578" cy="1680985"/>
          </a:xfrm>
          <a:prstGeom prst="rect">
            <a:avLst/>
          </a:prstGeom>
          <a:ln>
            <a:solidFill>
              <a:schemeClr val="tx1">
                <a:lumMod val="25000"/>
                <a:lumOff val="75000"/>
              </a:schemeClr>
            </a:solidFill>
          </a:ln>
        </p:spPr>
      </p:pic>
      <p:pic>
        <p:nvPicPr>
          <p:cNvPr id="3" name="Picture 2" descr="screenshot f the intervention intensification strategy checklist. Available in the handout packet">
            <a:extLst>
              <a:ext uri="{FF2B5EF4-FFF2-40B4-BE49-F238E27FC236}">
                <a16:creationId xmlns:a16="http://schemas.microsoft.com/office/drawing/2014/main" id="{09070DE9-E295-4346-BE70-C17000B3572A}"/>
              </a:ext>
            </a:extLst>
          </p:cNvPr>
          <p:cNvPicPr>
            <a:picLocks noChangeAspect="1"/>
          </p:cNvPicPr>
          <p:nvPr/>
        </p:nvPicPr>
        <p:blipFill>
          <a:blip r:embed="rId5"/>
          <a:stretch>
            <a:fillRect/>
          </a:stretch>
        </p:blipFill>
        <p:spPr>
          <a:xfrm rot="20444279">
            <a:off x="5917558" y="4319039"/>
            <a:ext cx="1704322" cy="2187742"/>
          </a:xfrm>
          <a:prstGeom prst="rect">
            <a:avLst/>
          </a:prstGeom>
        </p:spPr>
      </p:pic>
      <p:sp>
        <p:nvSpPr>
          <p:cNvPr id="12" name="Wave 11">
            <a:extLst>
              <a:ext uri="{FF2B5EF4-FFF2-40B4-BE49-F238E27FC236}">
                <a16:creationId xmlns:a16="http://schemas.microsoft.com/office/drawing/2014/main" id="{A14842C6-0745-497D-A361-7BBD7624A0C6}"/>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3" name="Graphic 12" descr="Paper">
            <a:extLst>
              <a:ext uri="{FF2B5EF4-FFF2-40B4-BE49-F238E27FC236}">
                <a16:creationId xmlns:a16="http://schemas.microsoft.com/office/drawing/2014/main" id="{F996AD81-383A-4F72-B068-9B7EAEC539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28024" y="5347205"/>
            <a:ext cx="735589" cy="735589"/>
          </a:xfrm>
          <a:prstGeom prst="rect">
            <a:avLst/>
          </a:prstGeom>
        </p:spPr>
      </p:pic>
      <p:sp>
        <p:nvSpPr>
          <p:cNvPr id="10" name="Text Placeholder 9">
            <a:extLst>
              <a:ext uri="{FF2B5EF4-FFF2-40B4-BE49-F238E27FC236}">
                <a16:creationId xmlns:a16="http://schemas.microsoft.com/office/drawing/2014/main" id="{00CCD851-3EAE-4FF5-BA1E-E1F4FAE9454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677040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Wrap-Up and Reflection</a:t>
            </a:r>
          </a:p>
        </p:txBody>
      </p:sp>
      <p:sp>
        <p:nvSpPr>
          <p:cNvPr id="3" name="Text Placeholder 2">
            <a:extLst>
              <a:ext uri="{FF2B5EF4-FFF2-40B4-BE49-F238E27FC236}">
                <a16:creationId xmlns:a16="http://schemas.microsoft.com/office/drawing/2014/main" id="{9C116156-EFC7-4FD0-BCEC-93C2B5D53A04}"/>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5"/>
          </p:nvPr>
        </p:nvSpPr>
        <p:spPr/>
        <p:txBody>
          <a:bodyPr/>
          <a:lstStyle/>
          <a:p>
            <a:fld id="{99A20822-4A49-4D36-86E3-300BA48D3F00}" type="slidenum">
              <a:rPr lang="en-US" smtClean="0"/>
              <a:pPr/>
              <a:t>105</a:t>
            </a:fld>
            <a:endParaRPr lang="en-US"/>
          </a:p>
        </p:txBody>
      </p:sp>
    </p:spTree>
    <p:extLst>
      <p:ext uri="{BB962C8B-B14F-4D97-AF65-F5344CB8AC3E}">
        <p14:creationId xmlns:p14="http://schemas.microsoft.com/office/powerpoint/2010/main" val="31587708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5456F7-F492-42EC-94D5-8A568706A297}"/>
              </a:ext>
            </a:extLst>
          </p:cNvPr>
          <p:cNvSpPr>
            <a:spLocks noGrp="1"/>
          </p:cNvSpPr>
          <p:nvPr>
            <p:ph type="title"/>
          </p:nvPr>
        </p:nvSpPr>
        <p:spPr/>
        <p:txBody>
          <a:bodyPr/>
          <a:lstStyle/>
          <a:p>
            <a:r>
              <a:rPr lang="en-US"/>
              <a:t>Learn More About the Taxonomy of Intervention Intensity </a:t>
            </a:r>
          </a:p>
        </p:txBody>
      </p:sp>
      <p:sp>
        <p:nvSpPr>
          <p:cNvPr id="4" name="Slide Number Placeholder 3">
            <a:extLst>
              <a:ext uri="{FF2B5EF4-FFF2-40B4-BE49-F238E27FC236}">
                <a16:creationId xmlns:a16="http://schemas.microsoft.com/office/drawing/2014/main" id="{21F53F24-5F84-4674-AA6B-4C9037696C18}"/>
              </a:ext>
            </a:extLst>
          </p:cNvPr>
          <p:cNvSpPr>
            <a:spLocks noGrp="1"/>
          </p:cNvSpPr>
          <p:nvPr>
            <p:ph type="sldNum" sz="quarter" idx="12"/>
          </p:nvPr>
        </p:nvSpPr>
        <p:spPr/>
        <p:txBody>
          <a:bodyPr/>
          <a:lstStyle/>
          <a:p>
            <a:fld id="{99A20822-4A49-4D36-86E3-300BA48D3F00}" type="slidenum">
              <a:rPr lang="en-US" smtClean="0"/>
              <a:pPr/>
              <a:t>106</a:t>
            </a:fld>
            <a:endParaRPr lang="en-US"/>
          </a:p>
        </p:txBody>
      </p:sp>
      <p:pic>
        <p:nvPicPr>
          <p:cNvPr id="11" name="Picture 10" descr="Paper showing Kelsey's diagnostic data">
            <a:extLst>
              <a:ext uri="{FF2B5EF4-FFF2-40B4-BE49-F238E27FC236}">
                <a16:creationId xmlns:a16="http://schemas.microsoft.com/office/drawing/2014/main" id="{27D1E51D-C5CA-431A-A4D4-1C6E96906632}"/>
              </a:ext>
            </a:extLst>
          </p:cNvPr>
          <p:cNvPicPr>
            <a:picLocks noChangeAspect="1"/>
          </p:cNvPicPr>
          <p:nvPr/>
        </p:nvPicPr>
        <p:blipFill>
          <a:blip r:embed="rId3"/>
          <a:stretch>
            <a:fillRect/>
          </a:stretch>
        </p:blipFill>
        <p:spPr>
          <a:xfrm>
            <a:off x="843471" y="1747089"/>
            <a:ext cx="5079614" cy="2536822"/>
          </a:xfrm>
          <a:prstGeom prst="rect">
            <a:avLst/>
          </a:prstGeom>
        </p:spPr>
      </p:pic>
      <p:pic>
        <p:nvPicPr>
          <p:cNvPr id="10" name="Picture 9" descr="Paper showing Kelsey's diagnostic data">
            <a:extLst>
              <a:ext uri="{FF2B5EF4-FFF2-40B4-BE49-F238E27FC236}">
                <a16:creationId xmlns:a16="http://schemas.microsoft.com/office/drawing/2014/main" id="{6D2C5365-D5C7-48EE-9E97-94791A30F67B}"/>
              </a:ext>
            </a:extLst>
          </p:cNvPr>
          <p:cNvPicPr>
            <a:picLocks noChangeAspect="1"/>
          </p:cNvPicPr>
          <p:nvPr/>
        </p:nvPicPr>
        <p:blipFill>
          <a:blip r:embed="rId4"/>
          <a:stretch>
            <a:fillRect/>
          </a:stretch>
        </p:blipFill>
        <p:spPr>
          <a:xfrm>
            <a:off x="6050633" y="1641582"/>
            <a:ext cx="5724245" cy="2591685"/>
          </a:xfrm>
          <a:prstGeom prst="rect">
            <a:avLst/>
          </a:prstGeom>
        </p:spPr>
      </p:pic>
      <p:sp>
        <p:nvSpPr>
          <p:cNvPr id="9" name="Rectangle 8">
            <a:extLst>
              <a:ext uri="{FF2B5EF4-FFF2-40B4-BE49-F238E27FC236}">
                <a16:creationId xmlns:a16="http://schemas.microsoft.com/office/drawing/2014/main" id="{DF8C7A83-D584-4974-A624-955349DE2CFC}"/>
              </a:ext>
            </a:extLst>
          </p:cNvPr>
          <p:cNvSpPr/>
          <p:nvPr/>
        </p:nvSpPr>
        <p:spPr>
          <a:xfrm>
            <a:off x="750278" y="4645333"/>
            <a:ext cx="10345615" cy="400110"/>
          </a:xfrm>
          <a:prstGeom prst="rect">
            <a:avLst/>
          </a:prstGeom>
        </p:spPr>
        <p:txBody>
          <a:bodyPr wrap="square">
            <a:spAutoFit/>
          </a:bodyPr>
          <a:lstStyle/>
          <a:p>
            <a:pPr algn="ctr"/>
            <a:r>
              <a:rPr lang="en-US" sz="2000">
                <a:hlinkClick r:id="rId5"/>
              </a:rPr>
              <a:t>https://intensiveintervention.org/taxonomy-intervention-intensity</a:t>
            </a:r>
            <a:endParaRPr lang="en-US" sz="2000"/>
          </a:p>
        </p:txBody>
      </p:sp>
      <p:sp>
        <p:nvSpPr>
          <p:cNvPr id="6" name="Text Placeholder 5">
            <a:extLst>
              <a:ext uri="{FF2B5EF4-FFF2-40B4-BE49-F238E27FC236}">
                <a16:creationId xmlns:a16="http://schemas.microsoft.com/office/drawing/2014/main" id="{6A8BA0EF-0073-4998-94AB-C848CA9808B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980396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17538-56D6-4351-B5EE-A3B31535091C}"/>
              </a:ext>
            </a:extLst>
          </p:cNvPr>
          <p:cNvSpPr>
            <a:spLocks noGrp="1"/>
          </p:cNvSpPr>
          <p:nvPr>
            <p:ph type="title"/>
          </p:nvPr>
        </p:nvSpPr>
        <p:spPr/>
        <p:txBody>
          <a:bodyPr/>
          <a:lstStyle/>
          <a:p>
            <a:r>
              <a:rPr lang="en-US"/>
              <a:t>Resources to Support Intensification Decisions</a:t>
            </a:r>
          </a:p>
        </p:txBody>
      </p:sp>
      <p:sp>
        <p:nvSpPr>
          <p:cNvPr id="5" name="Slide Number Placeholder 4">
            <a:extLst>
              <a:ext uri="{FF2B5EF4-FFF2-40B4-BE49-F238E27FC236}">
                <a16:creationId xmlns:a16="http://schemas.microsoft.com/office/drawing/2014/main" id="{E93DCA40-4195-4877-9030-4916D5BA8DC0}"/>
              </a:ext>
            </a:extLst>
          </p:cNvPr>
          <p:cNvSpPr>
            <a:spLocks noGrp="1"/>
          </p:cNvSpPr>
          <p:nvPr>
            <p:ph type="sldNum" sz="quarter" idx="12"/>
          </p:nvPr>
        </p:nvSpPr>
        <p:spPr/>
        <p:txBody>
          <a:bodyPr/>
          <a:lstStyle/>
          <a:p>
            <a:fld id="{99A20822-4A49-4D36-86E3-300BA48D3F00}" type="slidenum">
              <a:rPr lang="en-US" smtClean="0"/>
              <a:t>107</a:t>
            </a:fld>
            <a:endParaRPr lang="en-US"/>
          </a:p>
        </p:txBody>
      </p:sp>
      <p:pic>
        <p:nvPicPr>
          <p:cNvPr id="6" name="Content Placeholder 3" descr="Screenshot of the Taxonomy of Intervention Intensity Academics Handout . It includes brief definitions of the seven dimensions of the Taxonomy of Intervention Intensity (strength, dosage, alignment, attention to transfer, comprehensiveness, behavioral support, and individualization">
            <a:extLst>
              <a:ext uri="{FF2B5EF4-FFF2-40B4-BE49-F238E27FC236}">
                <a16:creationId xmlns:a16="http://schemas.microsoft.com/office/drawing/2014/main" id="{D0F34696-31FF-4126-95D4-6B9982BA408E}"/>
              </a:ext>
            </a:extLst>
          </p:cNvPr>
          <p:cNvPicPr>
            <a:picLocks noChangeAspect="1"/>
          </p:cNvPicPr>
          <p:nvPr/>
        </p:nvPicPr>
        <p:blipFill>
          <a:blip r:embed="rId3"/>
          <a:stretch>
            <a:fillRect/>
          </a:stretch>
        </p:blipFill>
        <p:spPr>
          <a:xfrm>
            <a:off x="3677177" y="2086980"/>
            <a:ext cx="4554032" cy="2857776"/>
          </a:xfrm>
          <a:prstGeom prst="rect">
            <a:avLst/>
          </a:prstGeom>
          <a:ln>
            <a:solidFill>
              <a:schemeClr val="tx1"/>
            </a:solidFill>
          </a:ln>
        </p:spPr>
      </p:pic>
      <p:pic>
        <p:nvPicPr>
          <p:cNvPr id="7" name="Content Placeholder 13" descr="Handout of Clarifying Questions to Create a Hypothesis to Guide Intervention Changes">
            <a:extLst>
              <a:ext uri="{FF2B5EF4-FFF2-40B4-BE49-F238E27FC236}">
                <a16:creationId xmlns:a16="http://schemas.microsoft.com/office/drawing/2014/main" id="{BD19B42F-A080-4EAE-9D04-E81BBF7D2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4365">
            <a:off x="7893504" y="1979227"/>
            <a:ext cx="3226221" cy="3302396"/>
          </a:xfrm>
          <a:prstGeom prst="rect">
            <a:avLst/>
          </a:prstGeom>
          <a:ln>
            <a:solidFill>
              <a:schemeClr val="tx1"/>
            </a:solidFill>
          </a:ln>
        </p:spPr>
      </p:pic>
      <p:pic>
        <p:nvPicPr>
          <p:cNvPr id="8" name="Picture 7" descr="screenshot f the intervention intensification strategy checklist. Available in the handout packet">
            <a:extLst>
              <a:ext uri="{FF2B5EF4-FFF2-40B4-BE49-F238E27FC236}">
                <a16:creationId xmlns:a16="http://schemas.microsoft.com/office/drawing/2014/main" id="{46090578-FBD1-42FF-BABD-450DC11152FF}"/>
              </a:ext>
            </a:extLst>
          </p:cNvPr>
          <p:cNvPicPr>
            <a:picLocks noChangeAspect="1"/>
          </p:cNvPicPr>
          <p:nvPr/>
        </p:nvPicPr>
        <p:blipFill>
          <a:blip r:embed="rId5"/>
          <a:stretch>
            <a:fillRect/>
          </a:stretch>
        </p:blipFill>
        <p:spPr>
          <a:xfrm rot="20444279">
            <a:off x="772024" y="1312292"/>
            <a:ext cx="3433314" cy="4407152"/>
          </a:xfrm>
          <a:prstGeom prst="rect">
            <a:avLst/>
          </a:prstGeom>
          <a:ln>
            <a:solidFill>
              <a:schemeClr val="tx1"/>
            </a:solidFill>
          </a:ln>
        </p:spPr>
      </p:pic>
      <p:sp>
        <p:nvSpPr>
          <p:cNvPr id="4" name="Text Placeholder 3">
            <a:extLst>
              <a:ext uri="{FF2B5EF4-FFF2-40B4-BE49-F238E27FC236}">
                <a16:creationId xmlns:a16="http://schemas.microsoft.com/office/drawing/2014/main" id="{9F2E0F69-4B38-4A32-83FC-41419FBA551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108576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46E-2A79-458A-B7E4-5E701139731A}"/>
              </a:ext>
            </a:extLst>
          </p:cNvPr>
          <p:cNvSpPr>
            <a:spLocks noGrp="1"/>
          </p:cNvSpPr>
          <p:nvPr>
            <p:ph type="title"/>
          </p:nvPr>
        </p:nvSpPr>
        <p:spPr/>
        <p:txBody>
          <a:bodyPr>
            <a:normAutofit/>
          </a:bodyPr>
          <a:lstStyle/>
          <a:p>
            <a:r>
              <a:rPr lang="en-US"/>
              <a:t>Resources to Support Intensification in Mathematics</a:t>
            </a:r>
          </a:p>
        </p:txBody>
      </p:sp>
      <p:sp>
        <p:nvSpPr>
          <p:cNvPr id="5" name="Slide Number Placeholder 4">
            <a:extLst>
              <a:ext uri="{FF2B5EF4-FFF2-40B4-BE49-F238E27FC236}">
                <a16:creationId xmlns:a16="http://schemas.microsoft.com/office/drawing/2014/main" id="{E60BBC4A-0F87-4F50-827D-55A1F7BF1B76}"/>
              </a:ext>
            </a:extLst>
          </p:cNvPr>
          <p:cNvSpPr>
            <a:spLocks noGrp="1"/>
          </p:cNvSpPr>
          <p:nvPr>
            <p:ph type="sldNum" sz="quarter" idx="12"/>
          </p:nvPr>
        </p:nvSpPr>
        <p:spPr/>
        <p:txBody>
          <a:bodyPr/>
          <a:lstStyle/>
          <a:p>
            <a:fld id="{99A20822-4A49-4D36-86E3-300BA48D3F00}" type="slidenum">
              <a:rPr lang="en-US" smtClean="0"/>
              <a:t>108</a:t>
            </a:fld>
            <a:endParaRPr lang="en-US"/>
          </a:p>
        </p:txBody>
      </p:sp>
      <p:sp>
        <p:nvSpPr>
          <p:cNvPr id="9" name="Rectangle 8">
            <a:extLst>
              <a:ext uri="{FF2B5EF4-FFF2-40B4-BE49-F238E27FC236}">
                <a16:creationId xmlns:a16="http://schemas.microsoft.com/office/drawing/2014/main" id="{C9288758-FAE5-467A-A9E6-62AA59136ADD}"/>
              </a:ext>
            </a:extLst>
          </p:cNvPr>
          <p:cNvSpPr/>
          <p:nvPr/>
        </p:nvSpPr>
        <p:spPr>
          <a:xfrm>
            <a:off x="1130301" y="899722"/>
            <a:ext cx="9880600" cy="830997"/>
          </a:xfrm>
          <a:prstGeom prst="rect">
            <a:avLst/>
          </a:prstGeom>
        </p:spPr>
        <p:txBody>
          <a:bodyPr wrap="square">
            <a:spAutoFit/>
          </a:bodyPr>
          <a:lstStyle/>
          <a:p>
            <a:pPr algn="ctr"/>
            <a:r>
              <a:rPr lang="en-US" sz="2400" b="1"/>
              <a:t>Considerations for: Alignment, Attention to Transfer, Comprehensiveness, and Dosage </a:t>
            </a:r>
          </a:p>
        </p:txBody>
      </p:sp>
      <p:pic>
        <p:nvPicPr>
          <p:cNvPr id="8" name="Picture 7" descr="Picture of the math landing page showing you can click on a skill area to find lessons related to that area. ">
            <a:extLst>
              <a:ext uri="{FF2B5EF4-FFF2-40B4-BE49-F238E27FC236}">
                <a16:creationId xmlns:a16="http://schemas.microsoft.com/office/drawing/2014/main" id="{69DB9A9E-CFDD-4AF6-8CA9-65AE6DFCCD6F}"/>
              </a:ext>
            </a:extLst>
          </p:cNvPr>
          <p:cNvPicPr>
            <a:picLocks noChangeAspect="1"/>
          </p:cNvPicPr>
          <p:nvPr/>
        </p:nvPicPr>
        <p:blipFill>
          <a:blip r:embed="rId3"/>
          <a:stretch>
            <a:fillRect/>
          </a:stretch>
        </p:blipFill>
        <p:spPr>
          <a:xfrm>
            <a:off x="135114" y="1863884"/>
            <a:ext cx="6698115" cy="2232705"/>
          </a:xfrm>
          <a:prstGeom prst="rect">
            <a:avLst/>
          </a:prstGeom>
        </p:spPr>
      </p:pic>
      <p:pic>
        <p:nvPicPr>
          <p:cNvPr id="7" name="Picture 6" descr="sample math lesson">
            <a:extLst>
              <a:ext uri="{FF2B5EF4-FFF2-40B4-BE49-F238E27FC236}">
                <a16:creationId xmlns:a16="http://schemas.microsoft.com/office/drawing/2014/main" id="{00C8B41E-CAAA-4100-9FC2-8118139F5F4A}"/>
              </a:ext>
            </a:extLst>
          </p:cNvPr>
          <p:cNvPicPr>
            <a:picLocks noChangeAspect="1"/>
          </p:cNvPicPr>
          <p:nvPr/>
        </p:nvPicPr>
        <p:blipFill>
          <a:blip r:embed="rId4"/>
          <a:stretch>
            <a:fillRect/>
          </a:stretch>
        </p:blipFill>
        <p:spPr>
          <a:xfrm rot="20816332">
            <a:off x="955238" y="3408397"/>
            <a:ext cx="2309828" cy="2047856"/>
          </a:xfrm>
          <a:prstGeom prst="rect">
            <a:avLst/>
          </a:prstGeom>
          <a:ln>
            <a:solidFill>
              <a:schemeClr val="tx1"/>
            </a:solidFill>
          </a:ln>
        </p:spPr>
      </p:pic>
      <p:pic>
        <p:nvPicPr>
          <p:cNvPr id="12" name="Picture 11" descr="Picture of a handout illustrating a math skill across levels of an MTSS framework">
            <a:extLst>
              <a:ext uri="{FF2B5EF4-FFF2-40B4-BE49-F238E27FC236}">
                <a16:creationId xmlns:a16="http://schemas.microsoft.com/office/drawing/2014/main" id="{4C4208D9-0393-4251-8BE1-260D413BF5BA}"/>
              </a:ext>
            </a:extLst>
          </p:cNvPr>
          <p:cNvPicPr>
            <a:picLocks noChangeAspect="1"/>
          </p:cNvPicPr>
          <p:nvPr/>
        </p:nvPicPr>
        <p:blipFill>
          <a:blip r:embed="rId5"/>
          <a:stretch>
            <a:fillRect/>
          </a:stretch>
        </p:blipFill>
        <p:spPr>
          <a:xfrm>
            <a:off x="2645904" y="3552663"/>
            <a:ext cx="2712868" cy="1848911"/>
          </a:xfrm>
          <a:prstGeom prst="rect">
            <a:avLst/>
          </a:prstGeom>
          <a:solidFill>
            <a:schemeClr val="accent2"/>
          </a:solidFill>
          <a:ln>
            <a:solidFill>
              <a:schemeClr val="tx1"/>
            </a:solidFill>
          </a:ln>
        </p:spPr>
      </p:pic>
      <p:sp>
        <p:nvSpPr>
          <p:cNvPr id="13" name="Rectangle 12">
            <a:extLst>
              <a:ext uri="{FF2B5EF4-FFF2-40B4-BE49-F238E27FC236}">
                <a16:creationId xmlns:a16="http://schemas.microsoft.com/office/drawing/2014/main" id="{7A8D7F69-6FBE-4828-BBAA-3587690AE267}"/>
              </a:ext>
            </a:extLst>
          </p:cNvPr>
          <p:cNvSpPr/>
          <p:nvPr/>
        </p:nvSpPr>
        <p:spPr>
          <a:xfrm>
            <a:off x="355600" y="5385923"/>
            <a:ext cx="7557477" cy="584775"/>
          </a:xfrm>
          <a:prstGeom prst="rect">
            <a:avLst/>
          </a:prstGeom>
          <a:solidFill>
            <a:schemeClr val="bg1"/>
          </a:solidFill>
        </p:spPr>
        <p:txBody>
          <a:bodyPr wrap="square">
            <a:spAutoFit/>
          </a:bodyPr>
          <a:lstStyle/>
          <a:p>
            <a:r>
              <a:rPr lang="en-US" sz="1600">
                <a:hlinkClick r:id="rId6"/>
              </a:rPr>
              <a:t>https://intensiveintervention.org/intervention-resources/mathematics-strategies-support-intensifying-interventions</a:t>
            </a:r>
            <a:endParaRPr lang="en-US" sz="1600"/>
          </a:p>
        </p:txBody>
      </p:sp>
      <p:pic>
        <p:nvPicPr>
          <p:cNvPr id="11" name="Picture 10" descr="Picture highlighting the available math course content">
            <a:extLst>
              <a:ext uri="{FF2B5EF4-FFF2-40B4-BE49-F238E27FC236}">
                <a16:creationId xmlns:a16="http://schemas.microsoft.com/office/drawing/2014/main" id="{CB45DCEB-BB18-4110-B2A1-1A9B8AE70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0067" y="2746014"/>
            <a:ext cx="5136881" cy="2568440"/>
          </a:xfrm>
          <a:prstGeom prst="rect">
            <a:avLst/>
          </a:prstGeom>
          <a:ln>
            <a:solidFill>
              <a:schemeClr val="tx1"/>
            </a:solidFill>
          </a:ln>
        </p:spPr>
      </p:pic>
      <p:sp>
        <p:nvSpPr>
          <p:cNvPr id="15" name="Rectangle 14">
            <a:extLst>
              <a:ext uri="{FF2B5EF4-FFF2-40B4-BE49-F238E27FC236}">
                <a16:creationId xmlns:a16="http://schemas.microsoft.com/office/drawing/2014/main" id="{4044B774-97C6-42FD-B637-23BB64CE5BE7}"/>
              </a:ext>
            </a:extLst>
          </p:cNvPr>
          <p:cNvSpPr/>
          <p:nvPr/>
        </p:nvSpPr>
        <p:spPr>
          <a:xfrm>
            <a:off x="6870067" y="2061959"/>
            <a:ext cx="5063204" cy="646331"/>
          </a:xfrm>
          <a:prstGeom prst="rect">
            <a:avLst/>
          </a:prstGeom>
        </p:spPr>
        <p:txBody>
          <a:bodyPr wrap="square">
            <a:spAutoFit/>
          </a:bodyPr>
          <a:lstStyle/>
          <a:p>
            <a:r>
              <a:rPr lang="en-US">
                <a:hlinkClick r:id="rId8"/>
              </a:rPr>
              <a:t>https://intensiveintervention.org/intensive-intervention-math-course</a:t>
            </a:r>
            <a:endParaRPr lang="en-US"/>
          </a:p>
        </p:txBody>
      </p:sp>
    </p:spTree>
    <p:extLst>
      <p:ext uri="{BB962C8B-B14F-4D97-AF65-F5344CB8AC3E}">
        <p14:creationId xmlns:p14="http://schemas.microsoft.com/office/powerpoint/2010/main" val="37417076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5777-86E9-459A-A679-6B2B63F2E1AF}"/>
              </a:ext>
            </a:extLst>
          </p:cNvPr>
          <p:cNvSpPr>
            <a:spLocks noGrp="1"/>
          </p:cNvSpPr>
          <p:nvPr>
            <p:ph type="title"/>
          </p:nvPr>
        </p:nvSpPr>
        <p:spPr/>
        <p:txBody>
          <a:bodyPr/>
          <a:lstStyle/>
          <a:p>
            <a:r>
              <a:rPr lang="en-US"/>
              <a:t>Resources to Support Intensification in Reading</a:t>
            </a:r>
          </a:p>
        </p:txBody>
      </p:sp>
      <p:sp>
        <p:nvSpPr>
          <p:cNvPr id="5" name="Slide Number Placeholder 4">
            <a:extLst>
              <a:ext uri="{FF2B5EF4-FFF2-40B4-BE49-F238E27FC236}">
                <a16:creationId xmlns:a16="http://schemas.microsoft.com/office/drawing/2014/main" id="{D13352CB-028B-4001-A2DB-A8C87B772819}"/>
              </a:ext>
            </a:extLst>
          </p:cNvPr>
          <p:cNvSpPr>
            <a:spLocks noGrp="1"/>
          </p:cNvSpPr>
          <p:nvPr>
            <p:ph type="sldNum" sz="quarter" idx="12"/>
          </p:nvPr>
        </p:nvSpPr>
        <p:spPr/>
        <p:txBody>
          <a:bodyPr/>
          <a:lstStyle/>
          <a:p>
            <a:fld id="{99A20822-4A49-4D36-86E3-300BA48D3F00}" type="slidenum">
              <a:rPr lang="en-US" smtClean="0"/>
              <a:t>109</a:t>
            </a:fld>
            <a:endParaRPr lang="en-US"/>
          </a:p>
        </p:txBody>
      </p:sp>
      <p:sp>
        <p:nvSpPr>
          <p:cNvPr id="8" name="Rectangle 7">
            <a:extLst>
              <a:ext uri="{FF2B5EF4-FFF2-40B4-BE49-F238E27FC236}">
                <a16:creationId xmlns:a16="http://schemas.microsoft.com/office/drawing/2014/main" id="{FF756450-6CF5-4F4A-9E86-2F66B6FE5B61}"/>
              </a:ext>
            </a:extLst>
          </p:cNvPr>
          <p:cNvSpPr/>
          <p:nvPr/>
        </p:nvSpPr>
        <p:spPr>
          <a:xfrm>
            <a:off x="1524000" y="866540"/>
            <a:ext cx="9105899" cy="830997"/>
          </a:xfrm>
          <a:prstGeom prst="rect">
            <a:avLst/>
          </a:prstGeom>
        </p:spPr>
        <p:txBody>
          <a:bodyPr wrap="square" anchor="t">
            <a:spAutoFit/>
          </a:bodyPr>
          <a:lstStyle/>
          <a:p>
            <a:pPr algn="ctr"/>
            <a:r>
              <a:rPr lang="en-US" sz="2400" b="1"/>
              <a:t>Considerations for Alignment, Attention to Transfer, Comprehensiveness, and Dosage </a:t>
            </a:r>
          </a:p>
        </p:txBody>
      </p:sp>
      <p:pic>
        <p:nvPicPr>
          <p:cNvPr id="7" name="Picture 6" descr="Picture of the literacy landing page with skill areas to explore">
            <a:extLst>
              <a:ext uri="{FF2B5EF4-FFF2-40B4-BE49-F238E27FC236}">
                <a16:creationId xmlns:a16="http://schemas.microsoft.com/office/drawing/2014/main" id="{A27F37CD-5CB1-4561-8C19-87302ADD32E2}"/>
              </a:ext>
            </a:extLst>
          </p:cNvPr>
          <p:cNvPicPr>
            <a:picLocks noChangeAspect="1"/>
          </p:cNvPicPr>
          <p:nvPr/>
        </p:nvPicPr>
        <p:blipFill>
          <a:blip r:embed="rId3"/>
          <a:stretch>
            <a:fillRect/>
          </a:stretch>
        </p:blipFill>
        <p:spPr>
          <a:xfrm>
            <a:off x="457200" y="1753064"/>
            <a:ext cx="5910296" cy="1974869"/>
          </a:xfrm>
          <a:prstGeom prst="rect">
            <a:avLst/>
          </a:prstGeom>
        </p:spPr>
      </p:pic>
      <p:pic>
        <p:nvPicPr>
          <p:cNvPr id="6" name="Content Placeholder 4" descr="picture of a sample literacy lesson">
            <a:extLst>
              <a:ext uri="{FF2B5EF4-FFF2-40B4-BE49-F238E27FC236}">
                <a16:creationId xmlns:a16="http://schemas.microsoft.com/office/drawing/2014/main" id="{6870722E-D662-4AF1-A44F-AFA2C480ACBD}"/>
              </a:ext>
            </a:extLst>
          </p:cNvPr>
          <p:cNvPicPr>
            <a:picLocks noChangeAspect="1"/>
          </p:cNvPicPr>
          <p:nvPr/>
        </p:nvPicPr>
        <p:blipFill>
          <a:blip r:embed="rId4"/>
          <a:stretch>
            <a:fillRect/>
          </a:stretch>
        </p:blipFill>
        <p:spPr>
          <a:xfrm rot="20699980">
            <a:off x="1074060" y="3254404"/>
            <a:ext cx="2674654" cy="2285999"/>
          </a:xfrm>
          <a:prstGeom prst="rect">
            <a:avLst/>
          </a:prstGeom>
          <a:ln>
            <a:solidFill>
              <a:schemeClr val="tx1"/>
            </a:solidFill>
          </a:ln>
        </p:spPr>
      </p:pic>
      <p:pic>
        <p:nvPicPr>
          <p:cNvPr id="9" name="Picture 8" descr="cover of the literacy lessons user guide">
            <a:extLst>
              <a:ext uri="{FF2B5EF4-FFF2-40B4-BE49-F238E27FC236}">
                <a16:creationId xmlns:a16="http://schemas.microsoft.com/office/drawing/2014/main" id="{E457DFF6-4A07-4150-BF18-18A81B671618}"/>
              </a:ext>
            </a:extLst>
          </p:cNvPr>
          <p:cNvPicPr>
            <a:picLocks noChangeAspect="1"/>
          </p:cNvPicPr>
          <p:nvPr/>
        </p:nvPicPr>
        <p:blipFill>
          <a:blip r:embed="rId5"/>
          <a:stretch>
            <a:fillRect/>
          </a:stretch>
        </p:blipFill>
        <p:spPr>
          <a:xfrm>
            <a:off x="3142970" y="3297339"/>
            <a:ext cx="2040268" cy="2657163"/>
          </a:xfrm>
          <a:prstGeom prst="rect">
            <a:avLst/>
          </a:prstGeom>
          <a:ln>
            <a:solidFill>
              <a:schemeClr val="tx1"/>
            </a:solidFill>
          </a:ln>
        </p:spPr>
      </p:pic>
      <p:pic>
        <p:nvPicPr>
          <p:cNvPr id="11" name="Picture 10" descr="picture of a handout with a literacy skill across MTSS tiers">
            <a:extLst>
              <a:ext uri="{FF2B5EF4-FFF2-40B4-BE49-F238E27FC236}">
                <a16:creationId xmlns:a16="http://schemas.microsoft.com/office/drawing/2014/main" id="{26762930-21D6-4739-B8EC-40762F42281D}"/>
              </a:ext>
            </a:extLst>
          </p:cNvPr>
          <p:cNvPicPr>
            <a:picLocks noChangeAspect="1"/>
          </p:cNvPicPr>
          <p:nvPr/>
        </p:nvPicPr>
        <p:blipFill>
          <a:blip r:embed="rId6"/>
          <a:stretch>
            <a:fillRect/>
          </a:stretch>
        </p:blipFill>
        <p:spPr>
          <a:xfrm rot="521368">
            <a:off x="4969550" y="3303803"/>
            <a:ext cx="2899458" cy="1935912"/>
          </a:xfrm>
          <a:prstGeom prst="rect">
            <a:avLst/>
          </a:prstGeom>
          <a:ln>
            <a:solidFill>
              <a:schemeClr val="tx1"/>
            </a:solidFill>
          </a:ln>
        </p:spPr>
      </p:pic>
      <p:sp>
        <p:nvSpPr>
          <p:cNvPr id="10" name="Rectangle 9">
            <a:extLst>
              <a:ext uri="{FF2B5EF4-FFF2-40B4-BE49-F238E27FC236}">
                <a16:creationId xmlns:a16="http://schemas.microsoft.com/office/drawing/2014/main" id="{41C0D098-7F92-43F7-9D57-84CCB031AA77}"/>
              </a:ext>
            </a:extLst>
          </p:cNvPr>
          <p:cNvSpPr/>
          <p:nvPr/>
        </p:nvSpPr>
        <p:spPr>
          <a:xfrm>
            <a:off x="6227881" y="5428410"/>
            <a:ext cx="5503871" cy="584775"/>
          </a:xfrm>
          <a:prstGeom prst="rect">
            <a:avLst/>
          </a:prstGeom>
        </p:spPr>
        <p:txBody>
          <a:bodyPr wrap="square">
            <a:spAutoFit/>
          </a:bodyPr>
          <a:lstStyle/>
          <a:p>
            <a:r>
              <a:rPr lang="en-US" sz="1600">
                <a:hlinkClick r:id="rId7"/>
              </a:rPr>
              <a:t>https://intensiveintervention.org/intervention-resources/</a:t>
            </a:r>
            <a:br>
              <a:rPr lang="en-US" sz="1600">
                <a:hlinkClick r:id="rId7"/>
              </a:rPr>
            </a:br>
            <a:r>
              <a:rPr lang="en-US" sz="1600">
                <a:hlinkClick r:id="rId7"/>
              </a:rPr>
              <a:t>literacy-strategies</a:t>
            </a:r>
            <a:endParaRPr lang="en-US" sz="1600"/>
          </a:p>
        </p:txBody>
      </p:sp>
      <p:sp>
        <p:nvSpPr>
          <p:cNvPr id="4" name="Text Placeholder 3">
            <a:extLst>
              <a:ext uri="{FF2B5EF4-FFF2-40B4-BE49-F238E27FC236}">
                <a16:creationId xmlns:a16="http://schemas.microsoft.com/office/drawing/2014/main" id="{4846EFEA-0D8B-44E7-9160-09DA8F5B408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21173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Activity: Brainstorm </a:t>
            </a:r>
            <a:br>
              <a:rPr lang="en-US"/>
            </a:br>
            <a:r>
              <a:rPr lang="en-US"/>
              <a:t>Current Interventions</a:t>
            </a:r>
          </a:p>
        </p:txBody>
      </p:sp>
      <p:sp>
        <p:nvSpPr>
          <p:cNvPr id="2" name="Content Placeholder 1"/>
          <p:cNvSpPr>
            <a:spLocks noGrp="1"/>
          </p:cNvSpPr>
          <p:nvPr>
            <p:ph sz="quarter" idx="15"/>
          </p:nvPr>
        </p:nvSpPr>
        <p:spPr/>
        <p:txBody>
          <a:bodyPr>
            <a:normAutofit/>
          </a:bodyPr>
          <a:lstStyle/>
          <a:p>
            <a:pPr marL="514350" indent="-514350">
              <a:spcAft>
                <a:spcPts val="1200"/>
              </a:spcAft>
              <a:buFont typeface="+mj-lt"/>
              <a:buAutoNum type="arabicPeriod"/>
            </a:pPr>
            <a:r>
              <a:rPr lang="en-US" sz="2800"/>
              <a:t>What interventions are you currently using? </a:t>
            </a:r>
            <a:br>
              <a:rPr lang="en-US" sz="2800"/>
            </a:br>
            <a:r>
              <a:rPr lang="en-US" sz="2800"/>
              <a:t>(Or what have you used in the past)?</a:t>
            </a:r>
          </a:p>
          <a:p>
            <a:pPr marL="514350" indent="-514350">
              <a:spcAft>
                <a:spcPts val="1200"/>
              </a:spcAft>
              <a:buFont typeface="+mj-lt"/>
              <a:buAutoNum type="arabicPeriod"/>
            </a:pPr>
            <a:r>
              <a:rPr lang="en-US" sz="2800"/>
              <a:t>How do you select interventions?</a:t>
            </a:r>
          </a:p>
          <a:p>
            <a:pPr marL="514350" indent="-514350">
              <a:spcAft>
                <a:spcPts val="1200"/>
              </a:spcAft>
              <a:buFont typeface="+mj-lt"/>
              <a:buAutoNum type="arabicPeriod"/>
            </a:pPr>
            <a:r>
              <a:rPr lang="en-US" sz="2800"/>
              <a:t>How do you decide how and when to make adaptations to an intervention with a particular student?</a:t>
            </a:r>
          </a:p>
        </p:txBody>
      </p:sp>
      <p:pic>
        <p:nvPicPr>
          <p:cNvPr id="2050" name="Picture 2" descr="Komik Bubble, Gelembung, Teks Gelembung, Kotak Teks">
            <a:extLst>
              <a:ext uri="{FF2B5EF4-FFF2-40B4-BE49-F238E27FC236}">
                <a16:creationId xmlns:a16="http://schemas.microsoft.com/office/drawing/2014/main" id="{EB0EC8DE-0193-7C4F-80AC-AAB3E266E0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7459" y="-152692"/>
            <a:ext cx="2985928" cy="2362492"/>
          </a:xfrm>
          <a:prstGeom prst="rect">
            <a:avLst/>
          </a:prstGeom>
          <a:noFill/>
          <a:extLst>
            <a:ext uri="{909E8E84-426E-40DD-AFC4-6F175D3DCCD1}">
              <a14:hiddenFill xmlns:a14="http://schemas.microsoft.com/office/drawing/2010/main">
                <a:solidFill>
                  <a:srgbClr val="FFFFFF"/>
                </a:solidFill>
              </a14:hiddenFill>
            </a:ext>
          </a:extLst>
        </p:spPr>
      </p:pic>
      <p:sp>
        <p:nvSpPr>
          <p:cNvPr id="4" name="Wave 3">
            <a:extLst>
              <a:ext uri="{FF2B5EF4-FFF2-40B4-BE49-F238E27FC236}">
                <a16:creationId xmlns:a16="http://schemas.microsoft.com/office/drawing/2014/main" id="{05BFB513-22DB-42B6-BA29-1F9A1F156316}"/>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9" name="Graphic 8" descr="Paper">
            <a:extLst>
              <a:ext uri="{FF2B5EF4-FFF2-40B4-BE49-F238E27FC236}">
                <a16:creationId xmlns:a16="http://schemas.microsoft.com/office/drawing/2014/main" id="{FF1B60E5-251C-4E5D-9201-402C840087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
        <p:nvSpPr>
          <p:cNvPr id="5" name="Text Placeholder 4">
            <a:extLst>
              <a:ext uri="{FF2B5EF4-FFF2-40B4-BE49-F238E27FC236}">
                <a16:creationId xmlns:a16="http://schemas.microsoft.com/office/drawing/2014/main" id="{BC6AE448-804D-4DB9-BC2A-F60C98A39C40}"/>
              </a:ext>
            </a:extLst>
          </p:cNvPr>
          <p:cNvSpPr>
            <a:spLocks noGrp="1"/>
          </p:cNvSpPr>
          <p:nvPr>
            <p:ph type="body" sz="quarter" idx="13"/>
          </p:nvPr>
        </p:nvSpPr>
        <p:spPr/>
        <p:txBody>
          <a:bodyPr/>
          <a:lstStyle/>
          <a:p>
            <a:endParaRPr lang="en-US"/>
          </a:p>
        </p:txBody>
      </p:sp>
      <p:sp>
        <p:nvSpPr>
          <p:cNvPr id="6" name="Slide Number Placeholder 5"/>
          <p:cNvSpPr>
            <a:spLocks noGrp="1"/>
          </p:cNvSpPr>
          <p:nvPr>
            <p:ph type="sldNum" sz="quarter" idx="14"/>
          </p:nvPr>
        </p:nvSpPr>
        <p:spPr/>
        <p:txBody>
          <a:bodyPr/>
          <a:lstStyle/>
          <a:p>
            <a:fld id="{99A20822-4A49-4D36-86E3-300BA48D3F00}" type="slidenum">
              <a:rPr lang="en-US" smtClean="0"/>
              <a:pPr/>
              <a:t>11</a:t>
            </a:fld>
            <a:endParaRPr lang="en-US"/>
          </a:p>
        </p:txBody>
      </p:sp>
    </p:spTree>
    <p:extLst>
      <p:ext uri="{BB962C8B-B14F-4D97-AF65-F5344CB8AC3E}">
        <p14:creationId xmlns:p14="http://schemas.microsoft.com/office/powerpoint/2010/main" val="25713016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B133-E2E2-4742-8FC4-69B697B01DEC}"/>
              </a:ext>
            </a:extLst>
          </p:cNvPr>
          <p:cNvSpPr>
            <a:spLocks noGrp="1"/>
          </p:cNvSpPr>
          <p:nvPr>
            <p:ph type="title"/>
          </p:nvPr>
        </p:nvSpPr>
        <p:spPr/>
        <p:txBody>
          <a:bodyPr/>
          <a:lstStyle/>
          <a:p>
            <a:r>
              <a:rPr lang="en-US"/>
              <a:t>Resources to Evaluate Strength</a:t>
            </a:r>
          </a:p>
        </p:txBody>
      </p:sp>
      <p:sp>
        <p:nvSpPr>
          <p:cNvPr id="5" name="Slide Number Placeholder 4">
            <a:extLst>
              <a:ext uri="{FF2B5EF4-FFF2-40B4-BE49-F238E27FC236}">
                <a16:creationId xmlns:a16="http://schemas.microsoft.com/office/drawing/2014/main" id="{7B4732A5-5869-4C3A-9EBA-C9E326B7DC18}"/>
              </a:ext>
            </a:extLst>
          </p:cNvPr>
          <p:cNvSpPr>
            <a:spLocks noGrp="1"/>
          </p:cNvSpPr>
          <p:nvPr>
            <p:ph type="sldNum" sz="quarter" idx="12"/>
          </p:nvPr>
        </p:nvSpPr>
        <p:spPr/>
        <p:txBody>
          <a:bodyPr/>
          <a:lstStyle/>
          <a:p>
            <a:fld id="{99A20822-4A49-4D36-86E3-300BA48D3F00}" type="slidenum">
              <a:rPr lang="en-US" smtClean="0"/>
              <a:t>110</a:t>
            </a:fld>
            <a:endParaRPr lang="en-US"/>
          </a:p>
        </p:txBody>
      </p:sp>
      <p:pic>
        <p:nvPicPr>
          <p:cNvPr id="6" name="Picture 5" descr="screenshot of the academic intervention tools chart">
            <a:extLst>
              <a:ext uri="{FF2B5EF4-FFF2-40B4-BE49-F238E27FC236}">
                <a16:creationId xmlns:a16="http://schemas.microsoft.com/office/drawing/2014/main" id="{164F6FE5-9B44-4DB7-A73C-D4BC70359FB4}"/>
              </a:ext>
            </a:extLst>
          </p:cNvPr>
          <p:cNvPicPr>
            <a:picLocks noChangeAspect="1"/>
          </p:cNvPicPr>
          <p:nvPr/>
        </p:nvPicPr>
        <p:blipFill>
          <a:blip r:embed="rId3"/>
          <a:stretch>
            <a:fillRect/>
          </a:stretch>
        </p:blipFill>
        <p:spPr>
          <a:xfrm>
            <a:off x="316524" y="1165918"/>
            <a:ext cx="6181443" cy="4585658"/>
          </a:xfrm>
          <a:prstGeom prst="rect">
            <a:avLst/>
          </a:prstGeom>
        </p:spPr>
      </p:pic>
      <p:sp>
        <p:nvSpPr>
          <p:cNvPr id="8" name="Rectangle: Rounded Corners 7">
            <a:extLst>
              <a:ext uri="{FF2B5EF4-FFF2-40B4-BE49-F238E27FC236}">
                <a16:creationId xmlns:a16="http://schemas.microsoft.com/office/drawing/2014/main" id="{C0E3E8E2-FA7F-48A1-8AD1-D0E52D7DDAE9}"/>
              </a:ext>
            </a:extLst>
          </p:cNvPr>
          <p:cNvSpPr/>
          <p:nvPr/>
        </p:nvSpPr>
        <p:spPr>
          <a:xfrm>
            <a:off x="5479181" y="1592803"/>
            <a:ext cx="4759569" cy="1334797"/>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Academic Intervention Tools Chart</a:t>
            </a:r>
          </a:p>
          <a:p>
            <a:pPr algn="ctr"/>
            <a:r>
              <a:rPr lang="en-US" sz="2000">
                <a:hlinkClick r:id="rId4"/>
              </a:rPr>
              <a:t>https://charts.intensiveintervention.org/chart/instructional-intervention-tools</a:t>
            </a:r>
            <a:endParaRPr lang="en-US" sz="2000"/>
          </a:p>
          <a:p>
            <a:pPr algn="ctr"/>
            <a:endParaRPr lang="en-US" sz="2000" b="1">
              <a:solidFill>
                <a:schemeClr val="tx1"/>
              </a:solidFill>
            </a:endParaRPr>
          </a:p>
        </p:txBody>
      </p:sp>
      <p:sp>
        <p:nvSpPr>
          <p:cNvPr id="9" name="Rectangle: Rounded Corners 8">
            <a:extLst>
              <a:ext uri="{FF2B5EF4-FFF2-40B4-BE49-F238E27FC236}">
                <a16:creationId xmlns:a16="http://schemas.microsoft.com/office/drawing/2014/main" id="{045B5E9A-8D2E-42B1-A6C1-D05DCFEC441C}"/>
              </a:ext>
            </a:extLst>
          </p:cNvPr>
          <p:cNvSpPr/>
          <p:nvPr/>
        </p:nvSpPr>
        <p:spPr>
          <a:xfrm>
            <a:off x="5479181" y="3240243"/>
            <a:ext cx="4759569" cy="1545867"/>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Behavior Intervention Tools Chart</a:t>
            </a:r>
          </a:p>
          <a:p>
            <a:pPr algn="ctr"/>
            <a:r>
              <a:rPr lang="en-US" sz="2000">
                <a:solidFill>
                  <a:schemeClr val="tx1"/>
                </a:solidFill>
                <a:hlinkClick r:id="rId5"/>
              </a:rPr>
              <a:t>https://charts.intensiveintervention.org/chart/behavioral-intervention-chart</a:t>
            </a:r>
            <a:r>
              <a:rPr lang="en-US" sz="2000">
                <a:solidFill>
                  <a:schemeClr val="tx1"/>
                </a:solidFill>
              </a:rPr>
              <a:t> </a:t>
            </a:r>
          </a:p>
        </p:txBody>
      </p:sp>
      <p:sp>
        <p:nvSpPr>
          <p:cNvPr id="4" name="Text Placeholder 3">
            <a:extLst>
              <a:ext uri="{FF2B5EF4-FFF2-40B4-BE49-F238E27FC236}">
                <a16:creationId xmlns:a16="http://schemas.microsoft.com/office/drawing/2014/main" id="{0CC2BE16-9194-44E2-BBB7-3EE0D65D6B7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241058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0C0-FF64-4DA0-B7A2-D227E6AE3C5D}"/>
              </a:ext>
            </a:extLst>
          </p:cNvPr>
          <p:cNvSpPr>
            <a:spLocks noGrp="1"/>
          </p:cNvSpPr>
          <p:nvPr>
            <p:ph type="title"/>
          </p:nvPr>
        </p:nvSpPr>
        <p:spPr/>
        <p:txBody>
          <a:bodyPr/>
          <a:lstStyle/>
          <a:p>
            <a:r>
              <a:rPr lang="en-US"/>
              <a:t>Resources to Support Intensification of Dosage</a:t>
            </a:r>
          </a:p>
        </p:txBody>
      </p:sp>
      <p:sp>
        <p:nvSpPr>
          <p:cNvPr id="5" name="Slide Number Placeholder 4">
            <a:extLst>
              <a:ext uri="{FF2B5EF4-FFF2-40B4-BE49-F238E27FC236}">
                <a16:creationId xmlns:a16="http://schemas.microsoft.com/office/drawing/2014/main" id="{2BD1120B-CB22-4619-96F0-2E34A0DE90A2}"/>
              </a:ext>
            </a:extLst>
          </p:cNvPr>
          <p:cNvSpPr>
            <a:spLocks noGrp="1"/>
          </p:cNvSpPr>
          <p:nvPr>
            <p:ph type="sldNum" sz="quarter" idx="12"/>
          </p:nvPr>
        </p:nvSpPr>
        <p:spPr/>
        <p:txBody>
          <a:bodyPr/>
          <a:lstStyle/>
          <a:p>
            <a:fld id="{99A20822-4A49-4D36-86E3-300BA48D3F00}" type="slidenum">
              <a:rPr lang="en-US" smtClean="0"/>
              <a:t>111</a:t>
            </a:fld>
            <a:endParaRPr lang="en-US"/>
          </a:p>
        </p:txBody>
      </p:sp>
      <p:pic>
        <p:nvPicPr>
          <p:cNvPr id="6" name="Picture 2" descr="image of scheduling resource ">
            <a:extLst>
              <a:ext uri="{FF2B5EF4-FFF2-40B4-BE49-F238E27FC236}">
                <a16:creationId xmlns:a16="http://schemas.microsoft.com/office/drawing/2014/main" id="{23F0DFD2-929B-4111-BEC2-89FA525C38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197" y="1508596"/>
            <a:ext cx="3182017" cy="41181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A9CCA93-C974-47E9-9431-6D2E93559024}"/>
              </a:ext>
            </a:extLst>
          </p:cNvPr>
          <p:cNvSpPr>
            <a:spLocks noGrp="1"/>
          </p:cNvSpPr>
          <p:nvPr>
            <p:ph type="body" sz="quarter" idx="13"/>
          </p:nvPr>
        </p:nvSpPr>
        <p:spPr/>
        <p:txBody>
          <a:bodyPr/>
          <a:lstStyle/>
          <a:p>
            <a:endParaRPr lang="en-US"/>
          </a:p>
        </p:txBody>
      </p:sp>
      <p:sp>
        <p:nvSpPr>
          <p:cNvPr id="3" name="Rectangle: Rounded Corners 2">
            <a:extLst>
              <a:ext uri="{FF2B5EF4-FFF2-40B4-BE49-F238E27FC236}">
                <a16:creationId xmlns:a16="http://schemas.microsoft.com/office/drawing/2014/main" id="{6B0C6B6E-737C-4555-82A6-699FDBE9ED4A}"/>
              </a:ext>
            </a:extLst>
          </p:cNvPr>
          <p:cNvSpPr/>
          <p:nvPr/>
        </p:nvSpPr>
        <p:spPr>
          <a:xfrm>
            <a:off x="4241799" y="3020568"/>
            <a:ext cx="7035003" cy="764032"/>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hlinkClick r:id="rId4"/>
              </a:rPr>
              <a:t>https://intensiveintervention.org/resource/strategies-scheduling-how-find-time-intensify-and-individualize-intervention</a:t>
            </a:r>
            <a:endParaRPr lang="en-US" sz="1400" dirty="0"/>
          </a:p>
        </p:txBody>
      </p:sp>
    </p:spTree>
    <p:extLst>
      <p:ext uri="{BB962C8B-B14F-4D97-AF65-F5344CB8AC3E}">
        <p14:creationId xmlns:p14="http://schemas.microsoft.com/office/powerpoint/2010/main" val="18076736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19BB-03CD-403F-A263-4AE8FBDC6A27}"/>
              </a:ext>
            </a:extLst>
          </p:cNvPr>
          <p:cNvSpPr>
            <a:spLocks noGrp="1"/>
          </p:cNvSpPr>
          <p:nvPr>
            <p:ph type="title"/>
          </p:nvPr>
        </p:nvSpPr>
        <p:spPr/>
        <p:txBody>
          <a:bodyPr>
            <a:normAutofit/>
          </a:bodyPr>
          <a:lstStyle/>
          <a:p>
            <a:r>
              <a:rPr lang="en-US" sz="3150"/>
              <a:t>Resources to Learn More About Comprehensiveness</a:t>
            </a:r>
          </a:p>
        </p:txBody>
      </p:sp>
      <p:sp>
        <p:nvSpPr>
          <p:cNvPr id="5" name="Slide Number Placeholder 4">
            <a:extLst>
              <a:ext uri="{FF2B5EF4-FFF2-40B4-BE49-F238E27FC236}">
                <a16:creationId xmlns:a16="http://schemas.microsoft.com/office/drawing/2014/main" id="{614FCDC2-FBA9-49A6-BC11-236919DABAA1}"/>
              </a:ext>
            </a:extLst>
          </p:cNvPr>
          <p:cNvSpPr>
            <a:spLocks noGrp="1"/>
          </p:cNvSpPr>
          <p:nvPr>
            <p:ph type="sldNum" sz="quarter" idx="12"/>
          </p:nvPr>
        </p:nvSpPr>
        <p:spPr/>
        <p:txBody>
          <a:bodyPr/>
          <a:lstStyle/>
          <a:p>
            <a:fld id="{99A20822-4A49-4D36-86E3-300BA48D3F00}" type="slidenum">
              <a:rPr lang="en-US" smtClean="0"/>
              <a:t>112</a:t>
            </a:fld>
            <a:endParaRPr lang="en-US"/>
          </a:p>
        </p:txBody>
      </p:sp>
      <p:pic>
        <p:nvPicPr>
          <p:cNvPr id="10" name="Content Placeholder 6" descr="picture highlighting the intensive intervention in mathematics course content for module 4 on instructional delivery">
            <a:extLst>
              <a:ext uri="{FF2B5EF4-FFF2-40B4-BE49-F238E27FC236}">
                <a16:creationId xmlns:a16="http://schemas.microsoft.com/office/drawing/2014/main" id="{F6FE85CA-F298-43C7-83A8-697B9EDF1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11580"/>
            <a:ext cx="7003228" cy="3501614"/>
          </a:xfrm>
          <a:prstGeom prst="rect">
            <a:avLst/>
          </a:prstGeom>
          <a:ln>
            <a:noFill/>
          </a:ln>
        </p:spPr>
      </p:pic>
      <p:sp>
        <p:nvSpPr>
          <p:cNvPr id="11" name="Rectangle 10">
            <a:extLst>
              <a:ext uri="{FF2B5EF4-FFF2-40B4-BE49-F238E27FC236}">
                <a16:creationId xmlns:a16="http://schemas.microsoft.com/office/drawing/2014/main" id="{2F1840E4-B906-456D-94C0-7B9708F496E2}"/>
              </a:ext>
            </a:extLst>
          </p:cNvPr>
          <p:cNvSpPr/>
          <p:nvPr/>
        </p:nvSpPr>
        <p:spPr>
          <a:xfrm>
            <a:off x="368300" y="4688429"/>
            <a:ext cx="6104965" cy="615553"/>
          </a:xfrm>
          <a:prstGeom prst="rect">
            <a:avLst/>
          </a:prstGeom>
        </p:spPr>
        <p:txBody>
          <a:bodyPr wrap="square">
            <a:spAutoFit/>
          </a:bodyPr>
          <a:lstStyle/>
          <a:p>
            <a:r>
              <a:rPr lang="en-US" dirty="0"/>
              <a:t>View module: </a:t>
            </a:r>
            <a:r>
              <a:rPr lang="en-US" sz="1600" dirty="0">
                <a:hlinkClick r:id="rId4"/>
              </a:rPr>
              <a:t>https://intensiveintervention.org/instructional-delivery-math-course</a:t>
            </a:r>
            <a:r>
              <a:rPr lang="en-US" sz="1600" dirty="0"/>
              <a:t> </a:t>
            </a:r>
          </a:p>
        </p:txBody>
      </p:sp>
      <p:pic>
        <p:nvPicPr>
          <p:cNvPr id="12" name="Picture 11" descr="picture highlighting the features of explicit instruction course content">
            <a:extLst>
              <a:ext uri="{FF2B5EF4-FFF2-40B4-BE49-F238E27FC236}">
                <a16:creationId xmlns:a16="http://schemas.microsoft.com/office/drawing/2014/main" id="{8B5AA30D-B4C6-4A7A-AAFF-0A2C84ECD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6827" y="1260524"/>
            <a:ext cx="6104925" cy="3052462"/>
          </a:xfrm>
          <a:prstGeom prst="rect">
            <a:avLst/>
          </a:prstGeom>
        </p:spPr>
      </p:pic>
      <p:sp>
        <p:nvSpPr>
          <p:cNvPr id="13" name="Rectangle 12">
            <a:extLst>
              <a:ext uri="{FF2B5EF4-FFF2-40B4-BE49-F238E27FC236}">
                <a16:creationId xmlns:a16="http://schemas.microsoft.com/office/drawing/2014/main" id="{11AEA572-A470-4218-8037-66A2664FBE37}"/>
              </a:ext>
            </a:extLst>
          </p:cNvPr>
          <p:cNvSpPr/>
          <p:nvPr/>
        </p:nvSpPr>
        <p:spPr>
          <a:xfrm>
            <a:off x="6095241" y="4294233"/>
            <a:ext cx="6104965" cy="584775"/>
          </a:xfrm>
          <a:prstGeom prst="rect">
            <a:avLst/>
          </a:prstGeom>
          <a:solidFill>
            <a:srgbClr val="FFFFFF"/>
          </a:solidFill>
        </p:spPr>
        <p:txBody>
          <a:bodyPr wrap="square">
            <a:spAutoFit/>
          </a:bodyPr>
          <a:lstStyle/>
          <a:p>
            <a:r>
              <a:rPr lang="en-US" sz="1600"/>
              <a:t>View module: </a:t>
            </a:r>
            <a:r>
              <a:rPr lang="en-US" sz="1600">
                <a:hlinkClick r:id="rId6"/>
              </a:rPr>
              <a:t>https://intensiveintervention.org/intensive-intervention-features-explicit-instruction</a:t>
            </a:r>
            <a:endParaRPr lang="en-US" sz="1600"/>
          </a:p>
        </p:txBody>
      </p:sp>
    </p:spTree>
    <p:extLst>
      <p:ext uri="{BB962C8B-B14F-4D97-AF65-F5344CB8AC3E}">
        <p14:creationId xmlns:p14="http://schemas.microsoft.com/office/powerpoint/2010/main" val="24467038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BD8D-5748-4330-A778-3E3EAD67B5A1}"/>
              </a:ext>
            </a:extLst>
          </p:cNvPr>
          <p:cNvSpPr>
            <a:spLocks noGrp="1"/>
          </p:cNvSpPr>
          <p:nvPr>
            <p:ph type="title"/>
          </p:nvPr>
        </p:nvSpPr>
        <p:spPr/>
        <p:txBody>
          <a:bodyPr/>
          <a:lstStyle/>
          <a:p>
            <a:r>
              <a:rPr lang="en-US"/>
              <a:t>Resources to Learn More and Intensify Behavior Support</a:t>
            </a:r>
          </a:p>
        </p:txBody>
      </p:sp>
      <p:sp>
        <p:nvSpPr>
          <p:cNvPr id="5" name="Slide Number Placeholder 4">
            <a:extLst>
              <a:ext uri="{FF2B5EF4-FFF2-40B4-BE49-F238E27FC236}">
                <a16:creationId xmlns:a16="http://schemas.microsoft.com/office/drawing/2014/main" id="{3238EDF9-2B0B-42B2-8081-835F1DD8C9B7}"/>
              </a:ext>
            </a:extLst>
          </p:cNvPr>
          <p:cNvSpPr>
            <a:spLocks noGrp="1"/>
          </p:cNvSpPr>
          <p:nvPr>
            <p:ph type="sldNum" sz="quarter" idx="12"/>
          </p:nvPr>
        </p:nvSpPr>
        <p:spPr/>
        <p:txBody>
          <a:bodyPr/>
          <a:lstStyle/>
          <a:p>
            <a:fld id="{99A20822-4A49-4D36-86E3-300BA48D3F00}" type="slidenum">
              <a:rPr lang="en-US" smtClean="0"/>
              <a:t>113</a:t>
            </a:fld>
            <a:endParaRPr lang="en-US"/>
          </a:p>
        </p:txBody>
      </p:sp>
      <p:sp>
        <p:nvSpPr>
          <p:cNvPr id="9" name="Rectangle 8">
            <a:extLst>
              <a:ext uri="{FF2B5EF4-FFF2-40B4-BE49-F238E27FC236}">
                <a16:creationId xmlns:a16="http://schemas.microsoft.com/office/drawing/2014/main" id="{E8C7428A-47A6-4DD3-9646-B43D33710676}"/>
              </a:ext>
            </a:extLst>
          </p:cNvPr>
          <p:cNvSpPr/>
          <p:nvPr/>
        </p:nvSpPr>
        <p:spPr>
          <a:xfrm>
            <a:off x="381000" y="5113707"/>
            <a:ext cx="5469006" cy="584775"/>
          </a:xfrm>
          <a:prstGeom prst="rect">
            <a:avLst/>
          </a:prstGeom>
        </p:spPr>
        <p:txBody>
          <a:bodyPr wrap="square">
            <a:spAutoFit/>
          </a:bodyPr>
          <a:lstStyle/>
          <a:p>
            <a:r>
              <a:rPr lang="en-US" sz="1600">
                <a:hlinkClick r:id="rId3"/>
              </a:rPr>
              <a:t>https://intensiveintervention.org/intervention-resources/</a:t>
            </a:r>
            <a:br>
              <a:rPr lang="en-US" sz="1600">
                <a:hlinkClick r:id="rId3"/>
              </a:rPr>
            </a:br>
            <a:r>
              <a:rPr lang="en-US" sz="1600">
                <a:hlinkClick r:id="rId3"/>
              </a:rPr>
              <a:t>behavior-strategies-support-intensifying-interventions</a:t>
            </a:r>
            <a:endParaRPr lang="en-US" sz="1600"/>
          </a:p>
        </p:txBody>
      </p:sp>
      <p:pic>
        <p:nvPicPr>
          <p:cNvPr id="11" name="Picture 10" descr="behavior landing page showing areas to explore ">
            <a:extLst>
              <a:ext uri="{FF2B5EF4-FFF2-40B4-BE49-F238E27FC236}">
                <a16:creationId xmlns:a16="http://schemas.microsoft.com/office/drawing/2014/main" id="{EC79B205-5E28-412D-A9D0-BBC11C5C05E0}"/>
              </a:ext>
            </a:extLst>
          </p:cNvPr>
          <p:cNvPicPr>
            <a:picLocks noChangeAspect="1"/>
          </p:cNvPicPr>
          <p:nvPr/>
        </p:nvPicPr>
        <p:blipFill>
          <a:blip r:embed="rId4"/>
          <a:stretch>
            <a:fillRect/>
          </a:stretch>
        </p:blipFill>
        <p:spPr>
          <a:xfrm>
            <a:off x="173621" y="1191961"/>
            <a:ext cx="5676385" cy="1866900"/>
          </a:xfrm>
          <a:prstGeom prst="rect">
            <a:avLst/>
          </a:prstGeom>
        </p:spPr>
      </p:pic>
      <p:pic>
        <p:nvPicPr>
          <p:cNvPr id="8" name="Picture 7" descr="sample behavior guide">
            <a:extLst>
              <a:ext uri="{FF2B5EF4-FFF2-40B4-BE49-F238E27FC236}">
                <a16:creationId xmlns:a16="http://schemas.microsoft.com/office/drawing/2014/main" id="{C5E338D8-4796-4732-AE73-54803F534C72}"/>
              </a:ext>
            </a:extLst>
          </p:cNvPr>
          <p:cNvPicPr>
            <a:picLocks noChangeAspect="1"/>
          </p:cNvPicPr>
          <p:nvPr/>
        </p:nvPicPr>
        <p:blipFill>
          <a:blip r:embed="rId5"/>
          <a:stretch>
            <a:fillRect/>
          </a:stretch>
        </p:blipFill>
        <p:spPr>
          <a:xfrm rot="20990443">
            <a:off x="1044834" y="2322205"/>
            <a:ext cx="2980302" cy="2548640"/>
          </a:xfrm>
          <a:prstGeom prst="rect">
            <a:avLst/>
          </a:prstGeom>
          <a:ln>
            <a:solidFill>
              <a:schemeClr val="tx1"/>
            </a:solidFill>
          </a:ln>
        </p:spPr>
      </p:pic>
      <p:pic>
        <p:nvPicPr>
          <p:cNvPr id="4" name="Picture 3" descr="screenshot highlighting the available behavior course content">
            <a:extLst>
              <a:ext uri="{FF2B5EF4-FFF2-40B4-BE49-F238E27FC236}">
                <a16:creationId xmlns:a16="http://schemas.microsoft.com/office/drawing/2014/main" id="{79147608-E167-4F97-9085-C5A251E6A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8409" y="2305472"/>
            <a:ext cx="5616469" cy="2808234"/>
          </a:xfrm>
          <a:prstGeom prst="rect">
            <a:avLst/>
          </a:prstGeom>
          <a:ln>
            <a:solidFill>
              <a:srgbClr val="457935"/>
            </a:solidFill>
          </a:ln>
        </p:spPr>
      </p:pic>
    </p:spTree>
    <p:extLst>
      <p:ext uri="{BB962C8B-B14F-4D97-AF65-F5344CB8AC3E}">
        <p14:creationId xmlns:p14="http://schemas.microsoft.com/office/powerpoint/2010/main" val="7979719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53E6-30AE-4E98-A4AD-D54860711A5D}"/>
              </a:ext>
            </a:extLst>
          </p:cNvPr>
          <p:cNvSpPr>
            <a:spLocks noGrp="1"/>
          </p:cNvSpPr>
          <p:nvPr>
            <p:ph type="title"/>
          </p:nvPr>
        </p:nvSpPr>
        <p:spPr/>
        <p:txBody>
          <a:bodyPr/>
          <a:lstStyle/>
          <a:p>
            <a:r>
              <a:rPr lang="en-US"/>
              <a:t>Resources to Monitor Fidelity of Implementation</a:t>
            </a:r>
          </a:p>
        </p:txBody>
      </p:sp>
      <p:sp>
        <p:nvSpPr>
          <p:cNvPr id="5" name="Slide Number Placeholder 4">
            <a:extLst>
              <a:ext uri="{FF2B5EF4-FFF2-40B4-BE49-F238E27FC236}">
                <a16:creationId xmlns:a16="http://schemas.microsoft.com/office/drawing/2014/main" id="{3FE4D3AB-F284-4BBD-BEBC-C8418A1C3E60}"/>
              </a:ext>
            </a:extLst>
          </p:cNvPr>
          <p:cNvSpPr>
            <a:spLocks noGrp="1"/>
          </p:cNvSpPr>
          <p:nvPr>
            <p:ph type="sldNum" sz="quarter" idx="12"/>
          </p:nvPr>
        </p:nvSpPr>
        <p:spPr/>
        <p:txBody>
          <a:bodyPr/>
          <a:lstStyle/>
          <a:p>
            <a:fld id="{99A20822-4A49-4D36-86E3-300BA48D3F00}" type="slidenum">
              <a:rPr lang="en-US" smtClean="0"/>
              <a:t>114</a:t>
            </a:fld>
            <a:endParaRPr lang="en-US"/>
          </a:p>
        </p:txBody>
      </p:sp>
      <p:pic>
        <p:nvPicPr>
          <p:cNvPr id="6" name="Picture 5" descr="Fidelity landing page content showing available fidelity tools on the website">
            <a:extLst>
              <a:ext uri="{FF2B5EF4-FFF2-40B4-BE49-F238E27FC236}">
                <a16:creationId xmlns:a16="http://schemas.microsoft.com/office/drawing/2014/main" id="{6F67995A-3030-412C-B90D-6FA03E9EAF92}"/>
              </a:ext>
            </a:extLst>
          </p:cNvPr>
          <p:cNvPicPr>
            <a:picLocks noChangeAspect="1"/>
          </p:cNvPicPr>
          <p:nvPr/>
        </p:nvPicPr>
        <p:blipFill>
          <a:blip r:embed="rId3"/>
          <a:stretch>
            <a:fillRect/>
          </a:stretch>
        </p:blipFill>
        <p:spPr>
          <a:xfrm>
            <a:off x="3190142" y="1562100"/>
            <a:ext cx="7886700" cy="3733800"/>
          </a:xfrm>
          <a:prstGeom prst="rect">
            <a:avLst/>
          </a:prstGeom>
        </p:spPr>
      </p:pic>
      <p:pic>
        <p:nvPicPr>
          <p:cNvPr id="7" name="Picture 6" descr="DBI fidelity log">
            <a:extLst>
              <a:ext uri="{FF2B5EF4-FFF2-40B4-BE49-F238E27FC236}">
                <a16:creationId xmlns:a16="http://schemas.microsoft.com/office/drawing/2014/main" id="{901BB522-7325-41F1-8540-562D42A827B3}"/>
              </a:ext>
            </a:extLst>
          </p:cNvPr>
          <p:cNvPicPr>
            <a:picLocks noChangeAspect="1"/>
          </p:cNvPicPr>
          <p:nvPr/>
        </p:nvPicPr>
        <p:blipFill rotWithShape="1">
          <a:blip r:embed="rId4"/>
          <a:srcRect t="2109"/>
          <a:stretch/>
        </p:blipFill>
        <p:spPr>
          <a:xfrm rot="20388752">
            <a:off x="628528" y="1426452"/>
            <a:ext cx="3399660" cy="3598732"/>
          </a:xfrm>
          <a:prstGeom prst="rect">
            <a:avLst/>
          </a:prstGeom>
          <a:ln>
            <a:solidFill>
              <a:schemeClr val="tx1"/>
            </a:solidFill>
          </a:ln>
        </p:spPr>
      </p:pic>
      <p:sp>
        <p:nvSpPr>
          <p:cNvPr id="9" name="Rectangle 8">
            <a:extLst>
              <a:ext uri="{FF2B5EF4-FFF2-40B4-BE49-F238E27FC236}">
                <a16:creationId xmlns:a16="http://schemas.microsoft.com/office/drawing/2014/main" id="{6A24AAF3-295C-4D45-A911-8F0A86855DD4}"/>
              </a:ext>
            </a:extLst>
          </p:cNvPr>
          <p:cNvSpPr/>
          <p:nvPr/>
        </p:nvSpPr>
        <p:spPr>
          <a:xfrm>
            <a:off x="3074376" y="5295900"/>
            <a:ext cx="8118231" cy="338554"/>
          </a:xfrm>
          <a:prstGeom prst="rect">
            <a:avLst/>
          </a:prstGeom>
        </p:spPr>
        <p:txBody>
          <a:bodyPr wrap="square">
            <a:spAutoFit/>
          </a:bodyPr>
          <a:lstStyle/>
          <a:p>
            <a:pPr algn="ctr"/>
            <a:r>
              <a:rPr lang="en-US" sz="1600">
                <a:hlinkClick r:id="rId5"/>
              </a:rPr>
              <a:t>https://intensiveintervention.org/implementation-support/fidelity-resources</a:t>
            </a:r>
            <a:endParaRPr lang="en-US" sz="1600"/>
          </a:p>
        </p:txBody>
      </p:sp>
      <p:sp>
        <p:nvSpPr>
          <p:cNvPr id="4" name="Text Placeholder 3">
            <a:extLst>
              <a:ext uri="{FF2B5EF4-FFF2-40B4-BE49-F238E27FC236}">
                <a16:creationId xmlns:a16="http://schemas.microsoft.com/office/drawing/2014/main" id="{33CDFD99-87F9-4FBD-B139-9CA3AEE2142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106968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02E3-37D0-4A74-9E9D-243898C6D4F2}"/>
              </a:ext>
            </a:extLst>
          </p:cNvPr>
          <p:cNvSpPr>
            <a:spLocks noGrp="1"/>
          </p:cNvSpPr>
          <p:nvPr>
            <p:ph type="title"/>
          </p:nvPr>
        </p:nvSpPr>
        <p:spPr/>
        <p:txBody>
          <a:bodyPr/>
          <a:lstStyle/>
          <a:p>
            <a:r>
              <a:rPr lang="en-US"/>
              <a:t>Activity: Taxonomy K-W-L Revisited</a:t>
            </a:r>
          </a:p>
        </p:txBody>
      </p:sp>
      <p:sp>
        <p:nvSpPr>
          <p:cNvPr id="5" name="Slide Number Placeholder 4">
            <a:extLst>
              <a:ext uri="{FF2B5EF4-FFF2-40B4-BE49-F238E27FC236}">
                <a16:creationId xmlns:a16="http://schemas.microsoft.com/office/drawing/2014/main" id="{7D034B1D-3756-451B-A9BD-1D35938B59BE}"/>
              </a:ext>
            </a:extLst>
          </p:cNvPr>
          <p:cNvSpPr>
            <a:spLocks noGrp="1"/>
          </p:cNvSpPr>
          <p:nvPr>
            <p:ph type="sldNum" sz="quarter" idx="14"/>
          </p:nvPr>
        </p:nvSpPr>
        <p:spPr/>
        <p:txBody>
          <a:bodyPr/>
          <a:lstStyle/>
          <a:p>
            <a:fld id="{99A20822-4A49-4D36-86E3-300BA48D3F00}" type="slidenum">
              <a:rPr lang="en-US" smtClean="0"/>
              <a:pPr/>
              <a:t>115</a:t>
            </a:fld>
            <a:endParaRPr lang="en-US"/>
          </a:p>
        </p:txBody>
      </p:sp>
      <p:pic>
        <p:nvPicPr>
          <p:cNvPr id="6" name="Content Placeholder 3" descr="Screenshot of the Taxonomy of Intervention Intensity Academics Handout . It includes brief definitions of the seven dimensions of the Taxonomy of Intervention Intensity (strength, dosage, alignment, attention to transfer, comprehensiveness, behavioral support, and individualization">
            <a:extLst>
              <a:ext uri="{FF2B5EF4-FFF2-40B4-BE49-F238E27FC236}">
                <a16:creationId xmlns:a16="http://schemas.microsoft.com/office/drawing/2014/main" id="{0F1FB1ED-8D22-4AF0-8BCA-AF9BD2D45A83}"/>
              </a:ext>
            </a:extLst>
          </p:cNvPr>
          <p:cNvPicPr>
            <a:picLocks noChangeAspect="1"/>
          </p:cNvPicPr>
          <p:nvPr/>
        </p:nvPicPr>
        <p:blipFill>
          <a:blip r:embed="rId3"/>
          <a:stretch>
            <a:fillRect/>
          </a:stretch>
        </p:blipFill>
        <p:spPr>
          <a:xfrm>
            <a:off x="438665" y="1091376"/>
            <a:ext cx="6934110" cy="4351338"/>
          </a:xfrm>
          <a:prstGeom prst="rect">
            <a:avLst/>
          </a:prstGeom>
        </p:spPr>
      </p:pic>
      <p:graphicFrame>
        <p:nvGraphicFramePr>
          <p:cNvPr id="3" name="Table 2">
            <a:extLst>
              <a:ext uri="{FF2B5EF4-FFF2-40B4-BE49-F238E27FC236}">
                <a16:creationId xmlns:a16="http://schemas.microsoft.com/office/drawing/2014/main" id="{CD64C7FC-5ECC-4460-9C85-EDD8B701D378}"/>
              </a:ext>
            </a:extLst>
          </p:cNvPr>
          <p:cNvGraphicFramePr>
            <a:graphicFrameLocks noGrp="1"/>
          </p:cNvGraphicFramePr>
          <p:nvPr>
            <p:extLst>
              <p:ext uri="{D42A27DB-BD31-4B8C-83A1-F6EECF244321}">
                <p14:modId xmlns:p14="http://schemas.microsoft.com/office/powerpoint/2010/main" val="3917256685"/>
              </p:ext>
            </p:extLst>
          </p:nvPr>
        </p:nvGraphicFramePr>
        <p:xfrm>
          <a:off x="5641181" y="1280160"/>
          <a:ext cx="5937250" cy="3352800"/>
        </p:xfrm>
        <a:graphic>
          <a:graphicData uri="http://schemas.openxmlformats.org/drawingml/2006/table">
            <a:tbl>
              <a:tblPr firstRow="1" firstCol="1" bandRow="1">
                <a:tableStyleId>{5C22544A-7EE6-4342-B048-85BDC9FD1C3A}</a:tableStyleId>
              </a:tblPr>
              <a:tblGrid>
                <a:gridCol w="1978660">
                  <a:extLst>
                    <a:ext uri="{9D8B030D-6E8A-4147-A177-3AD203B41FA5}">
                      <a16:colId xmlns:a16="http://schemas.microsoft.com/office/drawing/2014/main" val="4030797379"/>
                    </a:ext>
                  </a:extLst>
                </a:gridCol>
                <a:gridCol w="1979295">
                  <a:extLst>
                    <a:ext uri="{9D8B030D-6E8A-4147-A177-3AD203B41FA5}">
                      <a16:colId xmlns:a16="http://schemas.microsoft.com/office/drawing/2014/main" val="2503273298"/>
                    </a:ext>
                  </a:extLst>
                </a:gridCol>
                <a:gridCol w="1979295">
                  <a:extLst>
                    <a:ext uri="{9D8B030D-6E8A-4147-A177-3AD203B41FA5}">
                      <a16:colId xmlns:a16="http://schemas.microsoft.com/office/drawing/2014/main" val="4129581171"/>
                    </a:ext>
                  </a:extLst>
                </a:gridCol>
              </a:tblGrid>
              <a:tr h="0">
                <a:tc>
                  <a:txBody>
                    <a:bodyPr/>
                    <a:lstStyle/>
                    <a:p>
                      <a:pPr marL="0" marR="0" algn="ctr">
                        <a:spcBef>
                          <a:spcPts val="0"/>
                        </a:spcBef>
                        <a:spcAft>
                          <a:spcPts val="0"/>
                        </a:spcAft>
                      </a:pPr>
                      <a:r>
                        <a:rPr lang="en-US" sz="1400">
                          <a:effectLst/>
                        </a:rPr>
                        <a:t>What Does It Help Me </a:t>
                      </a:r>
                      <a:r>
                        <a:rPr lang="en-US" sz="1400" u="sng">
                          <a:effectLst/>
                        </a:rPr>
                        <a:t>KNOW</a:t>
                      </a: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What More Do I </a:t>
                      </a:r>
                      <a:r>
                        <a:rPr lang="en-US" sz="1400" u="sng">
                          <a:effectLst/>
                        </a:rPr>
                        <a:t>WANT</a:t>
                      </a:r>
                      <a:r>
                        <a:rPr lang="en-US" sz="1400">
                          <a:effectLst/>
                        </a:rPr>
                        <a:t> to Know?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How Will I </a:t>
                      </a:r>
                      <a:r>
                        <a:rPr lang="en-US" sz="1400" u="sng">
                          <a:effectLst/>
                        </a:rPr>
                        <a:t>LEARN </a:t>
                      </a:r>
                      <a:r>
                        <a:rPr lang="en-US" sz="1400">
                          <a:effectLst/>
                        </a:rPr>
                        <a:t>More?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3015538"/>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9D0CD"/>
                    </a:solidFill>
                  </a:tcP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8229077"/>
                  </a:ext>
                </a:extLst>
              </a:tr>
            </a:tbl>
          </a:graphicData>
        </a:graphic>
      </p:graphicFrame>
      <p:sp>
        <p:nvSpPr>
          <p:cNvPr id="7" name="Rectangle 6" descr="box highlighting last two columns on the table. What more di want to know and how will i learn more ">
            <a:extLst>
              <a:ext uri="{FF2B5EF4-FFF2-40B4-BE49-F238E27FC236}">
                <a16:creationId xmlns:a16="http://schemas.microsoft.com/office/drawing/2014/main" id="{5E9464F9-EA7E-4194-BA39-890A4A4476F8}"/>
              </a:ext>
            </a:extLst>
          </p:cNvPr>
          <p:cNvSpPr/>
          <p:nvPr/>
        </p:nvSpPr>
        <p:spPr>
          <a:xfrm>
            <a:off x="7549175" y="1151475"/>
            <a:ext cx="4182577" cy="3613030"/>
          </a:xfrm>
          <a:prstGeom prst="rect">
            <a:avLst/>
          </a:prstGeom>
          <a:noFill/>
          <a:ln w="76200">
            <a:solidFill>
              <a:srgbClr val="6C94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Wave 9">
            <a:extLst>
              <a:ext uri="{FF2B5EF4-FFF2-40B4-BE49-F238E27FC236}">
                <a16:creationId xmlns:a16="http://schemas.microsoft.com/office/drawing/2014/main" id="{E4DB6065-0B25-480D-9586-546053CCFB4F}"/>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1" name="Graphic 10" descr="Paper">
            <a:extLst>
              <a:ext uri="{FF2B5EF4-FFF2-40B4-BE49-F238E27FC236}">
                <a16:creationId xmlns:a16="http://schemas.microsoft.com/office/drawing/2014/main" id="{6C4B90AF-A4FF-4DE3-B768-BBCE37A7E3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
        <p:nvSpPr>
          <p:cNvPr id="4" name="Text Placeholder 3">
            <a:extLst>
              <a:ext uri="{FF2B5EF4-FFF2-40B4-BE49-F238E27FC236}">
                <a16:creationId xmlns:a16="http://schemas.microsoft.com/office/drawing/2014/main" id="{D400FEAE-648C-445A-A869-1E22805E67F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628882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Things to Remember</a:t>
            </a:r>
          </a:p>
        </p:txBody>
      </p:sp>
      <p:sp>
        <p:nvSpPr>
          <p:cNvPr id="3" name="Content Placeholder 2"/>
          <p:cNvSpPr>
            <a:spLocks noGrp="1"/>
          </p:cNvSpPr>
          <p:nvPr>
            <p:ph sz="quarter" idx="15"/>
          </p:nvPr>
        </p:nvSpPr>
        <p:spPr/>
        <p:txBody>
          <a:bodyPr vert="horz" lIns="0" tIns="0" rIns="0" bIns="0" rtlCol="0" anchor="t">
            <a:normAutofit/>
          </a:bodyPr>
          <a:lstStyle/>
          <a:p>
            <a:pPr marL="342900" indent="-342900">
              <a:spcBef>
                <a:spcPts val="600"/>
              </a:spcBef>
              <a:buFont typeface="Wingdings" panose="05000000000000000000" pitchFamily="2" charset="2"/>
              <a:buChar char="ü"/>
            </a:pPr>
            <a:r>
              <a:rPr lang="en-US" sz="2400"/>
              <a:t>DBI is ongoing and intense—relatively few students should need it (3 to 5 percent of the school population).</a:t>
            </a:r>
          </a:p>
          <a:p>
            <a:pPr marL="342900" indent="-342900">
              <a:spcBef>
                <a:spcPts val="600"/>
              </a:spcBef>
              <a:buFont typeface="Wingdings" panose="05000000000000000000" pitchFamily="2" charset="2"/>
              <a:buChar char="ü"/>
            </a:pPr>
            <a:r>
              <a:rPr lang="en-US" sz="2400"/>
              <a:t>Academic and behavior supports do not exist in isolation.</a:t>
            </a:r>
          </a:p>
          <a:p>
            <a:pPr marL="342900" indent="-342900">
              <a:spcBef>
                <a:spcPts val="600"/>
              </a:spcBef>
              <a:buFont typeface="Wingdings" panose="05000000000000000000" pitchFamily="2" charset="2"/>
              <a:buChar char="ü"/>
            </a:pPr>
            <a:r>
              <a:rPr lang="en-US" sz="2400"/>
              <a:t>There is no perfect intervention, but it is important to understand your intervention’s strengths and limitations and to start with a strong foundation.</a:t>
            </a:r>
          </a:p>
          <a:p>
            <a:pPr marL="342900" indent="-342900">
              <a:spcBef>
                <a:spcPts val="600"/>
              </a:spcBef>
              <a:buFont typeface="Wingdings" panose="05000000000000000000" pitchFamily="2" charset="2"/>
              <a:buChar char="ü"/>
            </a:pPr>
            <a:r>
              <a:rPr lang="en-US" sz="2400"/>
              <a:t>Don’t make too many intervention adaptations at the same time.</a:t>
            </a:r>
          </a:p>
        </p:txBody>
      </p:sp>
      <p:sp>
        <p:nvSpPr>
          <p:cNvPr id="4" name="Text Placeholder 3">
            <a:extLst>
              <a:ext uri="{FF2B5EF4-FFF2-40B4-BE49-F238E27FC236}">
                <a16:creationId xmlns:a16="http://schemas.microsoft.com/office/drawing/2014/main" id="{DAD9F395-BD88-4E36-A2B4-514577B26E16}"/>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116</a:t>
            </a:fld>
            <a:endParaRPr lang="en-US"/>
          </a:p>
        </p:txBody>
      </p:sp>
    </p:spTree>
    <p:extLst>
      <p:ext uri="{BB962C8B-B14F-4D97-AF65-F5344CB8AC3E}">
        <p14:creationId xmlns:p14="http://schemas.microsoft.com/office/powerpoint/2010/main" val="18460252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B7CD4C-938C-4A11-9B57-180DB0B2FD32}"/>
              </a:ext>
            </a:extLst>
          </p:cNvPr>
          <p:cNvSpPr>
            <a:spLocks noGrp="1"/>
          </p:cNvSpPr>
          <p:nvPr>
            <p:ph type="title"/>
          </p:nvPr>
        </p:nvSpPr>
        <p:spPr/>
        <p:txBody>
          <a:bodyPr/>
          <a:lstStyle/>
          <a:p>
            <a:r>
              <a:rPr lang="en-US"/>
              <a:t>Reflection</a:t>
            </a:r>
          </a:p>
        </p:txBody>
      </p:sp>
      <p:sp>
        <p:nvSpPr>
          <p:cNvPr id="4" name="Slide Number Placeholder 3">
            <a:extLst>
              <a:ext uri="{FF2B5EF4-FFF2-40B4-BE49-F238E27FC236}">
                <a16:creationId xmlns:a16="http://schemas.microsoft.com/office/drawing/2014/main" id="{4B800178-053F-4420-8912-07F93C195D47}"/>
              </a:ext>
            </a:extLst>
          </p:cNvPr>
          <p:cNvSpPr>
            <a:spLocks noGrp="1"/>
          </p:cNvSpPr>
          <p:nvPr>
            <p:ph type="sldNum" sz="quarter" idx="14"/>
          </p:nvPr>
        </p:nvSpPr>
        <p:spPr/>
        <p:txBody>
          <a:bodyPr/>
          <a:lstStyle/>
          <a:p>
            <a:fld id="{99A20822-4A49-4D36-86E3-300BA48D3F00}" type="slidenum">
              <a:rPr lang="en-US" smtClean="0"/>
              <a:pPr/>
              <a:t>117</a:t>
            </a:fld>
            <a:endParaRPr lang="en-US"/>
          </a:p>
        </p:txBody>
      </p:sp>
      <p:graphicFrame>
        <p:nvGraphicFramePr>
          <p:cNvPr id="3" name="Table 2">
            <a:extLst>
              <a:ext uri="{FF2B5EF4-FFF2-40B4-BE49-F238E27FC236}">
                <a16:creationId xmlns:a16="http://schemas.microsoft.com/office/drawing/2014/main" id="{55FE2D6B-3089-47EE-802E-F1AA17B01D49}"/>
              </a:ext>
            </a:extLst>
          </p:cNvPr>
          <p:cNvGraphicFramePr>
            <a:graphicFrameLocks noGrp="1"/>
          </p:cNvGraphicFramePr>
          <p:nvPr>
            <p:extLst>
              <p:ext uri="{D42A27DB-BD31-4B8C-83A1-F6EECF244321}">
                <p14:modId xmlns:p14="http://schemas.microsoft.com/office/powerpoint/2010/main" val="1390070324"/>
              </p:ext>
            </p:extLst>
          </p:nvPr>
        </p:nvGraphicFramePr>
        <p:xfrm>
          <a:off x="719328" y="1447800"/>
          <a:ext cx="11012424" cy="4363720"/>
        </p:xfrm>
        <a:graphic>
          <a:graphicData uri="http://schemas.openxmlformats.org/drawingml/2006/table">
            <a:tbl>
              <a:tblPr firstRow="1" bandRow="1">
                <a:tableStyleId>{5C22544A-7EE6-4342-B048-85BDC9FD1C3A}</a:tableStyleId>
              </a:tblPr>
              <a:tblGrid>
                <a:gridCol w="3670808">
                  <a:extLst>
                    <a:ext uri="{9D8B030D-6E8A-4147-A177-3AD203B41FA5}">
                      <a16:colId xmlns:a16="http://schemas.microsoft.com/office/drawing/2014/main" val="3780790738"/>
                    </a:ext>
                  </a:extLst>
                </a:gridCol>
                <a:gridCol w="3670808">
                  <a:extLst>
                    <a:ext uri="{9D8B030D-6E8A-4147-A177-3AD203B41FA5}">
                      <a16:colId xmlns:a16="http://schemas.microsoft.com/office/drawing/2014/main" val="1298781968"/>
                    </a:ext>
                  </a:extLst>
                </a:gridCol>
                <a:gridCol w="3670808">
                  <a:extLst>
                    <a:ext uri="{9D8B030D-6E8A-4147-A177-3AD203B41FA5}">
                      <a16:colId xmlns:a16="http://schemas.microsoft.com/office/drawing/2014/main" val="3537788548"/>
                    </a:ext>
                  </a:extLst>
                </a:gridCol>
              </a:tblGrid>
              <a:tr h="1346200">
                <a:tc>
                  <a:txBody>
                    <a:bodyPr/>
                    <a:lstStyle/>
                    <a:p>
                      <a:pPr algn="ctr"/>
                      <a:r>
                        <a:rPr lang="en-US" sz="2400"/>
                        <a:t>What am I most excited about?</a:t>
                      </a:r>
                    </a:p>
                  </a:txBody>
                  <a:tcPr/>
                </a:tc>
                <a:tc>
                  <a:txBody>
                    <a:bodyPr/>
                    <a:lstStyle/>
                    <a:p>
                      <a:pPr algn="ctr"/>
                      <a:r>
                        <a:rPr lang="en-US" sz="2400"/>
                        <a:t>What am I unsure or want to learn more about? </a:t>
                      </a:r>
                    </a:p>
                  </a:txBody>
                  <a:tcPr/>
                </a:tc>
                <a:tc>
                  <a:txBody>
                    <a:bodyPr/>
                    <a:lstStyle/>
                    <a:p>
                      <a:pPr algn="ctr"/>
                      <a:r>
                        <a:rPr lang="en-US" sz="2400"/>
                        <a:t>What changes will I make as a result of what I learned today?</a:t>
                      </a:r>
                    </a:p>
                  </a:txBody>
                  <a:tcPr/>
                </a:tc>
                <a:extLst>
                  <a:ext uri="{0D108BD9-81ED-4DB2-BD59-A6C34878D82A}">
                    <a16:rowId xmlns:a16="http://schemas.microsoft.com/office/drawing/2014/main" val="914054380"/>
                  </a:ext>
                </a:extLst>
              </a:tr>
              <a:tr h="1291417">
                <a:tc>
                  <a:txBody>
                    <a:bodyPr/>
                    <a:lstStyle/>
                    <a:p>
                      <a:endParaRPr lang="en-US" sz="2400"/>
                    </a:p>
                  </a:txBody>
                  <a:tcPr/>
                </a:tc>
                <a:tc>
                  <a:txBody>
                    <a:bodyPr/>
                    <a:lstStyle/>
                    <a:p>
                      <a:endParaRPr lang="en-US" sz="2400"/>
                    </a:p>
                    <a:p>
                      <a:endParaRPr lang="en-US" sz="2400"/>
                    </a:p>
                    <a:p>
                      <a:endParaRPr lang="en-US" sz="2400"/>
                    </a:p>
                    <a:p>
                      <a:endParaRPr lang="en-US" sz="2400"/>
                    </a:p>
                    <a:p>
                      <a:endParaRPr lang="en-US" sz="2400"/>
                    </a:p>
                    <a:p>
                      <a:endParaRPr lang="en-US" sz="2400"/>
                    </a:p>
                    <a:p>
                      <a:endParaRPr lang="en-US" sz="2400"/>
                    </a:p>
                    <a:p>
                      <a:endParaRPr lang="en-US" sz="2400"/>
                    </a:p>
                  </a:txBody>
                  <a:tcPr/>
                </a:tc>
                <a:tc>
                  <a:txBody>
                    <a:bodyPr/>
                    <a:lstStyle/>
                    <a:p>
                      <a:endParaRPr lang="en-US" sz="2400" dirty="0"/>
                    </a:p>
                  </a:txBody>
                  <a:tcPr/>
                </a:tc>
                <a:extLst>
                  <a:ext uri="{0D108BD9-81ED-4DB2-BD59-A6C34878D82A}">
                    <a16:rowId xmlns:a16="http://schemas.microsoft.com/office/drawing/2014/main" val="884487711"/>
                  </a:ext>
                </a:extLst>
              </a:tr>
            </a:tbl>
          </a:graphicData>
        </a:graphic>
      </p:graphicFrame>
    </p:spTree>
    <p:extLst>
      <p:ext uri="{BB962C8B-B14F-4D97-AF65-F5344CB8AC3E}">
        <p14:creationId xmlns:p14="http://schemas.microsoft.com/office/powerpoint/2010/main" val="3617444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8137-7678-4461-B6FC-92D4D55A3582}"/>
              </a:ext>
            </a:extLst>
          </p:cNvPr>
          <p:cNvSpPr>
            <a:spLocks noGrp="1"/>
          </p:cNvSpPr>
          <p:nvPr>
            <p:ph type="title"/>
          </p:nvPr>
        </p:nvSpPr>
        <p:spPr/>
        <p:txBody>
          <a:bodyPr/>
          <a:lstStyle/>
          <a:p>
            <a:r>
              <a:rPr lang="en-US"/>
              <a:t>Reflection and Closing </a:t>
            </a:r>
          </a:p>
        </p:txBody>
      </p:sp>
      <p:sp>
        <p:nvSpPr>
          <p:cNvPr id="4" name="Slide Number Placeholder 3">
            <a:extLst>
              <a:ext uri="{FF2B5EF4-FFF2-40B4-BE49-F238E27FC236}">
                <a16:creationId xmlns:a16="http://schemas.microsoft.com/office/drawing/2014/main" id="{BF332CC7-5271-4A8F-B6F8-1667AC3A242B}"/>
              </a:ext>
            </a:extLst>
          </p:cNvPr>
          <p:cNvSpPr>
            <a:spLocks noGrp="1"/>
          </p:cNvSpPr>
          <p:nvPr>
            <p:ph type="sldNum" sz="quarter" idx="14"/>
          </p:nvPr>
        </p:nvSpPr>
        <p:spPr>
          <a:xfrm>
            <a:off x="11733198" y="6742584"/>
            <a:ext cx="1586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750" b="0" i="0" u="none" strike="noStrike" kern="1200" cap="none" spc="0" normalizeH="0" baseline="0" noProof="0">
              <a:ln>
                <a:noFill/>
              </a:ln>
              <a:solidFill>
                <a:srgbClr val="262626"/>
              </a:solidFill>
              <a:effectLst/>
              <a:uLnTx/>
              <a:uFillTx/>
              <a:latin typeface="Arial"/>
            </a:endParaRPr>
          </a:p>
        </p:txBody>
      </p:sp>
      <p:sp>
        <p:nvSpPr>
          <p:cNvPr id="3" name="Content Placeholder 2">
            <a:extLst>
              <a:ext uri="{FF2B5EF4-FFF2-40B4-BE49-F238E27FC236}">
                <a16:creationId xmlns:a16="http://schemas.microsoft.com/office/drawing/2014/main" id="{01CE99C0-2223-4FF4-8C62-B68EA6554703}"/>
              </a:ext>
            </a:extLst>
          </p:cNvPr>
          <p:cNvSpPr>
            <a:spLocks noGrp="1"/>
          </p:cNvSpPr>
          <p:nvPr>
            <p:ph sz="quarter" idx="15"/>
          </p:nvPr>
        </p:nvSpPr>
        <p:spPr/>
        <p:txBody>
          <a:bodyPr/>
          <a:lstStyle/>
          <a:p>
            <a:pPr marL="0" indent="0">
              <a:buNone/>
            </a:pPr>
            <a:r>
              <a:rPr lang="en-US" b="1"/>
              <a:t>Closing Questions or Comments?</a:t>
            </a:r>
          </a:p>
          <a:p>
            <a:pPr marL="0" indent="0">
              <a:buNone/>
            </a:pPr>
            <a:endParaRPr lang="en-US" b="1"/>
          </a:p>
          <a:p>
            <a:pPr marL="0" indent="0">
              <a:buNone/>
            </a:pPr>
            <a:r>
              <a:rPr lang="en-US" b="1"/>
              <a:t>Ticket Out the Door</a:t>
            </a:r>
          </a:p>
          <a:p>
            <a:r>
              <a:rPr lang="en-US"/>
              <a:t>What is the biggest “AHA” moment you had today?</a:t>
            </a:r>
          </a:p>
        </p:txBody>
      </p:sp>
      <p:pic>
        <p:nvPicPr>
          <p:cNvPr id="7" name="Picture 6" descr="A picture containing post it notes">
            <a:extLst>
              <a:ext uri="{FF2B5EF4-FFF2-40B4-BE49-F238E27FC236}">
                <a16:creationId xmlns:a16="http://schemas.microsoft.com/office/drawing/2014/main" id="{55F5EA33-9326-43C7-B0F9-012B5996F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216" y="3834508"/>
            <a:ext cx="2828542" cy="2394284"/>
          </a:xfrm>
          <a:prstGeom prst="rect">
            <a:avLst/>
          </a:prstGeom>
        </p:spPr>
      </p:pic>
    </p:spTree>
    <p:extLst>
      <p:ext uri="{BB962C8B-B14F-4D97-AF65-F5344CB8AC3E}">
        <p14:creationId xmlns:p14="http://schemas.microsoft.com/office/powerpoint/2010/main" val="106742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C3AB2F-DD72-4C9D-8FBB-3D97D1BB2F7D}"/>
              </a:ext>
            </a:extLst>
          </p:cNvPr>
          <p:cNvSpPr>
            <a:spLocks noGrp="1"/>
          </p:cNvSpPr>
          <p:nvPr>
            <p:ph type="sldNum" sz="quarter" idx="17"/>
          </p:nvPr>
        </p:nvSpPr>
        <p:spPr>
          <a:xfrm>
            <a:off x="11733198" y="6742584"/>
            <a:ext cx="1586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750" b="0" i="0" u="none" strike="noStrike" kern="1200" cap="none" spc="0" normalizeH="0" baseline="0" noProof="0">
              <a:ln>
                <a:noFill/>
              </a:ln>
              <a:solidFill>
                <a:srgbClr val="262626"/>
              </a:solidFill>
              <a:effectLst/>
              <a:uLnTx/>
              <a:uFillTx/>
              <a:latin typeface="Arial"/>
            </a:endParaRPr>
          </a:p>
        </p:txBody>
      </p:sp>
      <p:sp>
        <p:nvSpPr>
          <p:cNvPr id="2" name="Title 1">
            <a:extLst>
              <a:ext uri="{FF2B5EF4-FFF2-40B4-BE49-F238E27FC236}">
                <a16:creationId xmlns:a16="http://schemas.microsoft.com/office/drawing/2014/main" id="{86C3C55E-CBF9-45C5-BDAF-B5D7C63E0CFB}"/>
              </a:ext>
            </a:extLst>
          </p:cNvPr>
          <p:cNvSpPr txBox="1">
            <a:spLocks noGrp="1"/>
          </p:cNvSpPr>
          <p:nvPr>
            <p:ph type="title" idx="4294967295"/>
          </p:nvPr>
        </p:nvSpPr>
        <p:spPr>
          <a:xfrm>
            <a:off x="1090246" y="1496291"/>
            <a:ext cx="810570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white"/>
                </a:solidFill>
                <a:effectLst/>
                <a:uLnTx/>
                <a:uFillTx/>
                <a:latin typeface="Arial"/>
                <a:ea typeface="+mn-ea"/>
                <a:cs typeface="+mn-cs"/>
              </a:rPr>
              <a:t>Thank you!</a:t>
            </a:r>
          </a:p>
        </p:txBody>
      </p:sp>
    </p:spTree>
    <p:extLst>
      <p:ext uri="{BB962C8B-B14F-4D97-AF65-F5344CB8AC3E}">
        <p14:creationId xmlns:p14="http://schemas.microsoft.com/office/powerpoint/2010/main" val="2022313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t>Elements of Validated Intervention Platforms</a:t>
            </a:r>
            <a:endParaRPr/>
          </a:p>
        </p:txBody>
      </p:sp>
      <p:sp>
        <p:nvSpPr>
          <p:cNvPr id="4" name="Text Placeholder 3">
            <a:extLst>
              <a:ext uri="{FF2B5EF4-FFF2-40B4-BE49-F238E27FC236}">
                <a16:creationId xmlns:a16="http://schemas.microsoft.com/office/drawing/2014/main" id="{D506D961-8590-4935-929E-F1DCC1C473A4}"/>
              </a:ext>
            </a:extLst>
          </p:cNvPr>
          <p:cNvSpPr>
            <a:spLocks noGrp="1"/>
          </p:cNvSpPr>
          <p:nvPr>
            <p:ph type="body" sz="quarter" idx="13"/>
          </p:nvPr>
        </p:nvSpPr>
        <p:spPr/>
        <p:txBody>
          <a:bodyPr/>
          <a:lstStyle/>
          <a:p>
            <a:endParaRPr lang="en-US"/>
          </a:p>
        </p:txBody>
      </p:sp>
      <p:sp>
        <p:nvSpPr>
          <p:cNvPr id="61443" name="Slide Number Placeholder 5"/>
          <p:cNvSpPr>
            <a:spLocks noGrp="1"/>
          </p:cNvSpPr>
          <p:nvPr>
            <p:ph type="sldNum" sz="quarter" idx="15"/>
          </p:nvPr>
        </p:nvSpPr>
        <p:spPr bwMode="auto">
          <a:xfrm>
            <a:off x="11786099" y="6742584"/>
            <a:ext cx="105798" cy="1154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sz="3200">
                <a:solidFill>
                  <a:srgbClr val="BFBFBF"/>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E5F654B1-C1C5-4C08-993C-1BC53098FB66}" type="slidenum">
              <a:rPr lang="en-US" altLang="en-US" sz="750">
                <a:solidFill>
                  <a:schemeClr val="tx1"/>
                </a:solidFill>
                <a:cs typeface="Arial" panose="020B0604020202020204" pitchFamily="34" charset="0"/>
              </a:rPr>
              <a:pPr>
                <a:spcBef>
                  <a:spcPct val="0"/>
                </a:spcBef>
                <a:buFontTx/>
                <a:buNone/>
              </a:pPr>
              <a:t>12</a:t>
            </a:fld>
            <a:endParaRPr lang="en-US" altLang="en-US" sz="750">
              <a:solidFill>
                <a:schemeClr val="tx1"/>
              </a:solidFill>
              <a:cs typeface="Arial" panose="020B0604020202020204" pitchFamily="34" charset="0"/>
            </a:endParaRPr>
          </a:p>
        </p:txBody>
      </p:sp>
    </p:spTree>
    <p:extLst>
      <p:ext uri="{BB962C8B-B14F-4D97-AF65-F5344CB8AC3E}">
        <p14:creationId xmlns:p14="http://schemas.microsoft.com/office/powerpoint/2010/main" val="26943298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References</a:t>
            </a:r>
          </a:p>
        </p:txBody>
      </p:sp>
      <p:sp>
        <p:nvSpPr>
          <p:cNvPr id="3" name="Text Placeholder 2">
            <a:extLst>
              <a:ext uri="{FF2B5EF4-FFF2-40B4-BE49-F238E27FC236}">
                <a16:creationId xmlns:a16="http://schemas.microsoft.com/office/drawing/2014/main" id="{6B9050E7-A7FF-4F60-8311-706E54E49BC2}"/>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5"/>
          </p:nvPr>
        </p:nvSpPr>
        <p:spPr/>
        <p:txBody>
          <a:bodyPr/>
          <a:lstStyle/>
          <a:p>
            <a:fld id="{99A20822-4A49-4D36-86E3-300BA48D3F00}" type="slidenum">
              <a:rPr lang="en-US" smtClean="0"/>
              <a:pPr/>
              <a:t>120</a:t>
            </a:fld>
            <a:endParaRPr lang="en-US"/>
          </a:p>
        </p:txBody>
      </p:sp>
    </p:spTree>
    <p:extLst>
      <p:ext uri="{BB962C8B-B14F-4D97-AF65-F5344CB8AC3E}">
        <p14:creationId xmlns:p14="http://schemas.microsoft.com/office/powerpoint/2010/main" val="37601464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sz="quarter" idx="15"/>
          </p:nvPr>
        </p:nvSpPr>
        <p:spPr>
          <a:xfrm>
            <a:off x="457200" y="1409700"/>
            <a:ext cx="11274552" cy="4343400"/>
          </a:xfrm>
        </p:spPr>
        <p:txBody>
          <a:bodyPr vert="horz" lIns="0" tIns="0" rIns="0" bIns="0" rtlCol="0" anchor="t">
            <a:noAutofit/>
          </a:bodyPr>
          <a:lstStyle/>
          <a:p>
            <a:pPr marL="457200" indent="-457200">
              <a:lnSpc>
                <a:spcPct val="110000"/>
              </a:lnSpc>
              <a:spcBef>
                <a:spcPts val="0"/>
              </a:spcBef>
              <a:spcAft>
                <a:spcPts val="1200"/>
              </a:spcAft>
              <a:buNone/>
            </a:pPr>
            <a:r>
              <a:rPr lang="en-US" sz="1600">
                <a:solidFill>
                  <a:schemeClr val="tx2"/>
                </a:solidFill>
                <a:cs typeface="Arial"/>
              </a:rPr>
              <a:t>Ciullo</a:t>
            </a:r>
            <a:r>
              <a:rPr lang="en-US" sz="1600">
                <a:solidFill>
                  <a:schemeClr val="tx2"/>
                </a:solidFill>
                <a:ea typeface="+mn-lt"/>
                <a:cs typeface="+mn-lt"/>
              </a:rPr>
              <a:t>, S., Sabrina Lo, Y. L., Wanzek, J., &amp; Reed, D. (2016). A synthesis of research on informational text reading interventions for elementary students with learning disabilities. </a:t>
            </a:r>
            <a:r>
              <a:rPr lang="en-US" sz="1600" i="1">
                <a:solidFill>
                  <a:schemeClr val="tx2"/>
                </a:solidFill>
                <a:ea typeface="+mn-lt"/>
                <a:cs typeface="+mn-lt"/>
              </a:rPr>
              <a:t>Journal of Learning Disabilities</a:t>
            </a:r>
            <a:r>
              <a:rPr lang="en-US" sz="1600">
                <a:solidFill>
                  <a:schemeClr val="tx2"/>
                </a:solidFill>
                <a:ea typeface="+mn-lt"/>
                <a:cs typeface="+mn-lt"/>
              </a:rPr>
              <a:t>, </a:t>
            </a:r>
            <a:r>
              <a:rPr lang="en-US" sz="1600" i="1">
                <a:solidFill>
                  <a:schemeClr val="tx2"/>
                </a:solidFill>
                <a:ea typeface="+mn-lt"/>
                <a:cs typeface="+mn-lt"/>
              </a:rPr>
              <a:t>49</a:t>
            </a:r>
            <a:r>
              <a:rPr lang="en-US" sz="1600">
                <a:solidFill>
                  <a:schemeClr val="tx2"/>
                </a:solidFill>
                <a:ea typeface="+mn-lt"/>
                <a:cs typeface="+mn-lt"/>
              </a:rPr>
              <a:t>(3), 257–271.</a:t>
            </a:r>
            <a:endParaRPr lang="en-US" sz="1600">
              <a:solidFill>
                <a:schemeClr val="tx2"/>
              </a:solidFill>
            </a:endParaRPr>
          </a:p>
          <a:p>
            <a:pPr marL="457200" indent="-457200">
              <a:lnSpc>
                <a:spcPct val="110000"/>
              </a:lnSpc>
              <a:spcBef>
                <a:spcPts val="0"/>
              </a:spcBef>
              <a:spcAft>
                <a:spcPts val="1200"/>
              </a:spcAft>
              <a:buNone/>
            </a:pPr>
            <a:r>
              <a:rPr lang="en-US" sz="1600">
                <a:solidFill>
                  <a:schemeClr val="tx2"/>
                </a:solidFill>
                <a:ea typeface="+mn-lt"/>
                <a:cs typeface="+mn-lt"/>
              </a:rPr>
              <a:t>Deno, S., &amp; Mirkin, P. (1977). </a:t>
            </a:r>
            <a:r>
              <a:rPr lang="en-US" sz="1600" i="1">
                <a:solidFill>
                  <a:schemeClr val="tx2"/>
                </a:solidFill>
                <a:ea typeface="+mn-lt"/>
                <a:cs typeface="+mn-lt"/>
              </a:rPr>
              <a:t>Data-based program modification: A manual</a:t>
            </a:r>
            <a:r>
              <a:rPr lang="en-US" sz="1600">
                <a:solidFill>
                  <a:schemeClr val="tx2"/>
                </a:solidFill>
                <a:ea typeface="+mn-lt"/>
                <a:cs typeface="+mn-lt"/>
              </a:rPr>
              <a:t>. Reston, VA: The Council for Exceptional Children.</a:t>
            </a:r>
          </a:p>
          <a:p>
            <a:pPr marL="457200" indent="-457200">
              <a:lnSpc>
                <a:spcPct val="110000"/>
              </a:lnSpc>
              <a:spcBef>
                <a:spcPts val="0"/>
              </a:spcBef>
              <a:spcAft>
                <a:spcPts val="1200"/>
              </a:spcAft>
              <a:buNone/>
            </a:pPr>
            <a:r>
              <a:rPr lang="en-US" sz="1600">
                <a:solidFill>
                  <a:schemeClr val="tx2"/>
                </a:solidFill>
                <a:cs typeface="Arial"/>
              </a:rPr>
              <a:t>Fuchs, L. S., Fuchs, D., &amp; Malone, A. S. (2017) The Taxonomy of Intervention Intensity. </a:t>
            </a:r>
            <a:r>
              <a:rPr lang="en-US" sz="1600" i="1">
                <a:solidFill>
                  <a:schemeClr val="tx2"/>
                </a:solidFill>
                <a:cs typeface="Arial"/>
              </a:rPr>
              <a:t>TEACHING Exceptional Children</a:t>
            </a:r>
            <a:r>
              <a:rPr lang="en-US" sz="1600">
                <a:solidFill>
                  <a:schemeClr val="tx2"/>
                </a:solidFill>
                <a:cs typeface="Arial"/>
              </a:rPr>
              <a:t>, </a:t>
            </a:r>
            <a:r>
              <a:rPr lang="en-US" sz="1600" i="1">
                <a:solidFill>
                  <a:schemeClr val="tx2"/>
                </a:solidFill>
                <a:cs typeface="Arial"/>
              </a:rPr>
              <a:t>50</a:t>
            </a:r>
            <a:r>
              <a:rPr lang="en-US" sz="1600">
                <a:solidFill>
                  <a:schemeClr val="tx2"/>
                </a:solidFill>
                <a:cs typeface="Arial"/>
              </a:rPr>
              <a:t>(1), 35–43.</a:t>
            </a:r>
          </a:p>
          <a:p>
            <a:pPr marL="457200" indent="-457200">
              <a:lnSpc>
                <a:spcPct val="110000"/>
              </a:lnSpc>
              <a:spcBef>
                <a:spcPts val="0"/>
              </a:spcBef>
              <a:spcAft>
                <a:spcPts val="1200"/>
              </a:spcAft>
              <a:buNone/>
            </a:pPr>
            <a:r>
              <a:rPr lang="en-US" sz="1600">
                <a:solidFill>
                  <a:schemeClr val="tx2"/>
                </a:solidFill>
                <a:cs typeface="Arial"/>
              </a:rPr>
              <a:t>Gersten</a:t>
            </a:r>
            <a:r>
              <a:rPr lang="en-US" sz="1600">
                <a:solidFill>
                  <a:schemeClr val="tx2"/>
                </a:solidFill>
                <a:ea typeface="+mn-lt"/>
                <a:cs typeface="+mn-lt"/>
              </a:rPr>
              <a:t>, R., Compton, D., Connor, C. M., Dimino, J., Santoro, L., Linan-Thompson, S., and Tilly, W. D. (2008). </a:t>
            </a:r>
            <a:r>
              <a:rPr lang="en-US" sz="1600" i="1">
                <a:solidFill>
                  <a:schemeClr val="tx2"/>
                </a:solidFill>
                <a:ea typeface="+mn-lt"/>
                <a:cs typeface="+mn-lt"/>
              </a:rPr>
              <a:t>Assisting students struggling with reading: Response to Intervention and multi-tier intervention for reading in the primary grades: A practice guide.</a:t>
            </a:r>
            <a:r>
              <a:rPr lang="en-US" sz="1600">
                <a:solidFill>
                  <a:schemeClr val="tx2"/>
                </a:solidFill>
                <a:ea typeface="+mn-lt"/>
                <a:cs typeface="+mn-lt"/>
              </a:rPr>
              <a:t> (NCEE 2009-4045). Washington, DC: U.S. Department of Education, Institute of Education Sciences, National Center for Education Evaluation and Regional Assistance. Retrieved from </a:t>
            </a:r>
            <a:r>
              <a:rPr lang="en-US" sz="1600">
                <a:hlinkClick r:id="rId3"/>
              </a:rPr>
              <a:t>https://ies.ed.gov/ncee/wwc/Docs/PracticeGuide/rti_reading_pg_021809.pdf</a:t>
            </a:r>
            <a:endParaRPr lang="en-US" sz="1600">
              <a:solidFill>
                <a:schemeClr val="tx2"/>
              </a:solidFill>
              <a:ea typeface="+mn-lt"/>
              <a:cs typeface="+mn-lt"/>
            </a:endParaRPr>
          </a:p>
          <a:p>
            <a:pPr marL="457200" indent="-457200">
              <a:lnSpc>
                <a:spcPct val="110000"/>
              </a:lnSpc>
              <a:spcBef>
                <a:spcPts val="0"/>
              </a:spcBef>
              <a:spcAft>
                <a:spcPts val="1200"/>
              </a:spcAft>
              <a:buNone/>
            </a:pPr>
            <a:r>
              <a:rPr lang="en-US" sz="1600">
                <a:solidFill>
                  <a:schemeClr val="tx2"/>
                </a:solidFill>
                <a:ea typeface="+mn-lt"/>
                <a:cs typeface="+mn-lt"/>
              </a:rPr>
              <a:t>Hill, C. J., Bloom, H. S., Black, A. R., &amp; Lipsey, M. W. (2008). Empirical benchmarks for interpreting effect sizes in research. </a:t>
            </a:r>
            <a:r>
              <a:rPr lang="en-US" sz="1600" i="1">
                <a:solidFill>
                  <a:schemeClr val="tx2"/>
                </a:solidFill>
                <a:ea typeface="+mn-lt"/>
                <a:cs typeface="+mn-lt"/>
              </a:rPr>
              <a:t>Child Development Perspectives, 2</a:t>
            </a:r>
            <a:r>
              <a:rPr lang="en-US" sz="1600">
                <a:solidFill>
                  <a:schemeClr val="tx2"/>
                </a:solidFill>
                <a:ea typeface="+mn-lt"/>
                <a:cs typeface="+mn-lt"/>
              </a:rPr>
              <a:t>(3), 172–177.</a:t>
            </a:r>
          </a:p>
          <a:p>
            <a:pPr marL="239395" indent="-239395">
              <a:lnSpc>
                <a:spcPct val="110000"/>
              </a:lnSpc>
              <a:spcBef>
                <a:spcPts val="0"/>
              </a:spcBef>
              <a:spcAft>
                <a:spcPts val="1200"/>
              </a:spcAft>
            </a:pPr>
            <a:endParaRPr lang="en-US" sz="1600">
              <a:solidFill>
                <a:srgbClr val="262626"/>
              </a:solidFill>
              <a:ea typeface="+mn-lt"/>
            </a:endParaRPr>
          </a:p>
          <a:p>
            <a:pPr marL="239395" indent="-239395">
              <a:lnSpc>
                <a:spcPct val="110000"/>
              </a:lnSpc>
              <a:spcBef>
                <a:spcPts val="0"/>
              </a:spcBef>
              <a:spcAft>
                <a:spcPts val="1200"/>
              </a:spcAft>
            </a:pPr>
            <a:endParaRPr lang="en-US" sz="1600"/>
          </a:p>
        </p:txBody>
      </p:sp>
      <p:sp>
        <p:nvSpPr>
          <p:cNvPr id="5" name="Slide Number Placeholder 4"/>
          <p:cNvSpPr>
            <a:spLocks noGrp="1"/>
          </p:cNvSpPr>
          <p:nvPr>
            <p:ph type="sldNum" sz="quarter" idx="14"/>
          </p:nvPr>
        </p:nvSpPr>
        <p:spPr/>
        <p:txBody>
          <a:bodyPr/>
          <a:lstStyle/>
          <a:p>
            <a:fld id="{99A20822-4A49-4D36-86E3-300BA48D3F00}" type="slidenum">
              <a:rPr lang="en-US" smtClean="0"/>
              <a:t>121</a:t>
            </a:fld>
            <a:endParaRPr lang="en-US"/>
          </a:p>
        </p:txBody>
      </p:sp>
    </p:spTree>
    <p:extLst>
      <p:ext uri="{BB962C8B-B14F-4D97-AF65-F5344CB8AC3E}">
        <p14:creationId xmlns:p14="http://schemas.microsoft.com/office/powerpoint/2010/main" val="7517098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sz="quarter" idx="15"/>
          </p:nvPr>
        </p:nvSpPr>
        <p:spPr>
          <a:xfrm>
            <a:off x="457200" y="1397000"/>
            <a:ext cx="11274552" cy="4343400"/>
          </a:xfrm>
        </p:spPr>
        <p:txBody>
          <a:bodyPr vert="horz" lIns="0" tIns="0" rIns="0" bIns="0" rtlCol="0" anchor="t">
            <a:noAutofit/>
          </a:bodyPr>
          <a:lstStyle/>
          <a:p>
            <a:pPr marL="457200" indent="-457200">
              <a:lnSpc>
                <a:spcPct val="110000"/>
              </a:lnSpc>
              <a:spcBef>
                <a:spcPts val="0"/>
              </a:spcBef>
              <a:spcAft>
                <a:spcPts val="1200"/>
              </a:spcAft>
              <a:buNone/>
            </a:pPr>
            <a:r>
              <a:rPr lang="en-US" sz="1600" dirty="0">
                <a:solidFill>
                  <a:schemeClr val="tx2"/>
                </a:solidFill>
                <a:cs typeface="Arial"/>
              </a:rPr>
              <a:t>Kearns, D. M. (2018). </a:t>
            </a:r>
            <a:r>
              <a:rPr lang="en-US" sz="1600" i="1" dirty="0">
                <a:solidFill>
                  <a:schemeClr val="tx2"/>
                </a:solidFill>
                <a:cs typeface="Arial"/>
              </a:rPr>
              <a:t>Intensive intervention course content: Features of explicit instruction</a:t>
            </a:r>
            <a:r>
              <a:rPr lang="en-US" sz="1600" dirty="0">
                <a:solidFill>
                  <a:schemeClr val="tx2"/>
                </a:solidFill>
                <a:cs typeface="Arial"/>
              </a:rPr>
              <a:t>. </a:t>
            </a:r>
            <a:r>
              <a:rPr lang="en-US" sz="1600" dirty="0">
                <a:cs typeface="Arial" panose="020B0604020202020204" pitchFamily="34" charset="0"/>
              </a:rPr>
              <a:t>Washington, DC: U.S. Department of Education, Office of Special Education Programs, National Center on Intensive Intervention. Available at </a:t>
            </a:r>
            <a:r>
              <a:rPr lang="en-US" sz="1600" dirty="0">
                <a:hlinkClick r:id="rId3"/>
              </a:rPr>
              <a:t>https://intensiveintervention.org/intensive-intervention-features-explicit-instruction</a:t>
            </a:r>
            <a:endParaRPr lang="en-US" sz="1600" dirty="0">
              <a:solidFill>
                <a:schemeClr val="tx2"/>
              </a:solidFill>
            </a:endParaRPr>
          </a:p>
          <a:p>
            <a:pPr marL="457200" indent="-457200">
              <a:lnSpc>
                <a:spcPct val="110000"/>
              </a:lnSpc>
              <a:spcBef>
                <a:spcPts val="0"/>
              </a:spcBef>
              <a:spcAft>
                <a:spcPts val="1200"/>
              </a:spcAft>
              <a:buNone/>
            </a:pPr>
            <a:r>
              <a:rPr lang="en-US" sz="1600" dirty="0">
                <a:solidFill>
                  <a:schemeClr val="tx2"/>
                </a:solidFill>
              </a:rPr>
              <a:t>Lyon, G. R. (1985). Neuropsychology and learning disabilities. </a:t>
            </a:r>
            <a:r>
              <a:rPr lang="en-US" sz="1600" i="1" dirty="0">
                <a:solidFill>
                  <a:schemeClr val="tx2"/>
                </a:solidFill>
              </a:rPr>
              <a:t>Neurology and Neurosurgery, 5</a:t>
            </a:r>
            <a:r>
              <a:rPr lang="en-US" sz="1600" dirty="0">
                <a:solidFill>
                  <a:schemeClr val="tx2"/>
                </a:solidFill>
              </a:rPr>
              <a:t>, 1</a:t>
            </a:r>
            <a:r>
              <a:rPr lang="en-US" sz="1600" dirty="0">
                <a:solidFill>
                  <a:schemeClr val="tx2"/>
                </a:solidFill>
                <a:cs typeface="Arial"/>
              </a:rPr>
              <a:t>–</a:t>
            </a:r>
            <a:r>
              <a:rPr lang="en-US" sz="1600" dirty="0">
                <a:solidFill>
                  <a:schemeClr val="tx2"/>
                </a:solidFill>
              </a:rPr>
              <a:t>8.</a:t>
            </a:r>
          </a:p>
          <a:p>
            <a:pPr marL="457200" indent="-457200">
              <a:lnSpc>
                <a:spcPct val="110000"/>
              </a:lnSpc>
              <a:spcBef>
                <a:spcPts val="0"/>
              </a:spcBef>
              <a:spcAft>
                <a:spcPts val="1200"/>
              </a:spcAft>
              <a:buNone/>
            </a:pPr>
            <a:r>
              <a:rPr lang="en-US" sz="1600" dirty="0">
                <a:solidFill>
                  <a:schemeClr val="tx2"/>
                </a:solidFill>
              </a:rPr>
              <a:t>Mann, L. (1979). </a:t>
            </a:r>
            <a:r>
              <a:rPr lang="en-US" sz="1600" i="1" dirty="0">
                <a:solidFill>
                  <a:schemeClr val="tx2"/>
                </a:solidFill>
              </a:rPr>
              <a:t>On the trail of process.</a:t>
            </a:r>
            <a:r>
              <a:rPr lang="en-US" sz="1600" dirty="0">
                <a:solidFill>
                  <a:schemeClr val="tx2"/>
                </a:solidFill>
              </a:rPr>
              <a:t> New York, NY: </a:t>
            </a:r>
            <a:r>
              <a:rPr lang="en-US" sz="1600" dirty="0" err="1">
                <a:solidFill>
                  <a:schemeClr val="tx2"/>
                </a:solidFill>
              </a:rPr>
              <a:t>Grune</a:t>
            </a:r>
            <a:r>
              <a:rPr lang="en-US" sz="1600" dirty="0">
                <a:solidFill>
                  <a:schemeClr val="tx2"/>
                </a:solidFill>
              </a:rPr>
              <a:t> &amp; Stratton.</a:t>
            </a:r>
          </a:p>
          <a:p>
            <a:pPr marL="457200" indent="-457200">
              <a:lnSpc>
                <a:spcPct val="110000"/>
              </a:lnSpc>
              <a:spcBef>
                <a:spcPts val="0"/>
              </a:spcBef>
              <a:spcAft>
                <a:spcPts val="1200"/>
              </a:spcAft>
              <a:buNone/>
            </a:pPr>
            <a:r>
              <a:rPr lang="en-US" sz="1600" dirty="0" err="1">
                <a:solidFill>
                  <a:schemeClr val="tx2"/>
                </a:solidFill>
              </a:rPr>
              <a:t>Pierangelo</a:t>
            </a:r>
            <a:r>
              <a:rPr lang="en-US" sz="1600" dirty="0">
                <a:solidFill>
                  <a:schemeClr val="tx2"/>
                </a:solidFill>
              </a:rPr>
              <a:t>, R., &amp; Giuliani, G. (2008). </a:t>
            </a:r>
            <a:r>
              <a:rPr lang="en-US" sz="1600" i="1" dirty="0">
                <a:solidFill>
                  <a:schemeClr val="tx2"/>
                </a:solidFill>
              </a:rPr>
              <a:t>Teaching students with learning disabilities: A step-by-step guide for educators</a:t>
            </a:r>
            <a:r>
              <a:rPr lang="en-US" sz="1600" dirty="0">
                <a:solidFill>
                  <a:schemeClr val="tx2"/>
                </a:solidFill>
              </a:rPr>
              <a:t>. Thousand Oaks, CA: Corwin Press.</a:t>
            </a:r>
          </a:p>
          <a:p>
            <a:pPr marL="457200" indent="-457200">
              <a:lnSpc>
                <a:spcPct val="110000"/>
              </a:lnSpc>
              <a:spcBef>
                <a:spcPts val="0"/>
              </a:spcBef>
              <a:spcAft>
                <a:spcPts val="1200"/>
              </a:spcAft>
              <a:buNone/>
            </a:pPr>
            <a:r>
              <a:rPr lang="en-US" sz="1600" dirty="0" err="1">
                <a:solidFill>
                  <a:schemeClr val="tx2"/>
                </a:solidFill>
                <a:ea typeface="+mn-lt"/>
                <a:cs typeface="+mn-lt"/>
              </a:rPr>
              <a:t>Scammacca</a:t>
            </a:r>
            <a:r>
              <a:rPr lang="en-US" sz="1600" dirty="0">
                <a:solidFill>
                  <a:schemeClr val="tx2"/>
                </a:solidFill>
                <a:ea typeface="+mn-lt"/>
                <a:cs typeface="+mn-lt"/>
              </a:rPr>
              <a:t>, N. K., Roberts, G., Vaughn, S., &amp; </a:t>
            </a:r>
            <a:r>
              <a:rPr lang="en-US" sz="1600" dirty="0" err="1">
                <a:solidFill>
                  <a:schemeClr val="tx2"/>
                </a:solidFill>
                <a:ea typeface="+mn-lt"/>
                <a:cs typeface="+mn-lt"/>
              </a:rPr>
              <a:t>Stuebing</a:t>
            </a:r>
            <a:r>
              <a:rPr lang="en-US" sz="1600" dirty="0">
                <a:solidFill>
                  <a:schemeClr val="tx2"/>
                </a:solidFill>
                <a:ea typeface="+mn-lt"/>
                <a:cs typeface="+mn-lt"/>
              </a:rPr>
              <a:t>, K. K. (2015). A meta-analysis of interventions for struggling readers in grades 4-12: 1980-2011. </a:t>
            </a:r>
            <a:r>
              <a:rPr lang="en-US" sz="1600" i="1" dirty="0">
                <a:solidFill>
                  <a:schemeClr val="tx2"/>
                </a:solidFill>
                <a:ea typeface="+mn-lt"/>
                <a:cs typeface="+mn-lt"/>
              </a:rPr>
              <a:t>Journal of Learning Disabilities</a:t>
            </a:r>
            <a:r>
              <a:rPr lang="en-US" sz="1600" dirty="0">
                <a:solidFill>
                  <a:schemeClr val="tx2"/>
                </a:solidFill>
                <a:ea typeface="+mn-lt"/>
                <a:cs typeface="+mn-lt"/>
              </a:rPr>
              <a:t>, </a:t>
            </a:r>
            <a:r>
              <a:rPr lang="en-US" sz="1600" i="1" dirty="0">
                <a:solidFill>
                  <a:schemeClr val="tx2"/>
                </a:solidFill>
                <a:ea typeface="+mn-lt"/>
                <a:cs typeface="+mn-lt"/>
              </a:rPr>
              <a:t>48</a:t>
            </a:r>
            <a:r>
              <a:rPr lang="en-US" sz="1600" dirty="0">
                <a:solidFill>
                  <a:schemeClr val="tx2"/>
                </a:solidFill>
                <a:ea typeface="+mn-lt"/>
                <a:cs typeface="+mn-lt"/>
              </a:rPr>
              <a:t>(4), 369–390.</a:t>
            </a:r>
          </a:p>
          <a:p>
            <a:pPr marL="457200" indent="-457200">
              <a:lnSpc>
                <a:spcPct val="110000"/>
              </a:lnSpc>
              <a:spcBef>
                <a:spcPts val="0"/>
              </a:spcBef>
              <a:spcAft>
                <a:spcPts val="1200"/>
              </a:spcAft>
              <a:buNone/>
            </a:pPr>
            <a:r>
              <a:rPr lang="en-US" sz="1600" dirty="0">
                <a:solidFill>
                  <a:schemeClr val="tx2"/>
                </a:solidFill>
              </a:rPr>
              <a:t>Vaughn, S., Wexler, J., Roberts, G., Barth, A. A., </a:t>
            </a:r>
            <a:r>
              <a:rPr lang="en-US" sz="1600" dirty="0" err="1">
                <a:solidFill>
                  <a:schemeClr val="tx2"/>
                </a:solidFill>
              </a:rPr>
              <a:t>Cirino</a:t>
            </a:r>
            <a:r>
              <a:rPr lang="en-US" sz="1600" dirty="0">
                <a:solidFill>
                  <a:schemeClr val="tx2"/>
                </a:solidFill>
              </a:rPr>
              <a:t>, P. T., Romain, M. A., … Denton, C. A. (2012). Effects of individualized and standardized interventions on middle school students with reading disabilities. </a:t>
            </a:r>
            <a:r>
              <a:rPr lang="en-US" sz="1600" i="1" dirty="0">
                <a:solidFill>
                  <a:schemeClr val="tx2"/>
                </a:solidFill>
              </a:rPr>
              <a:t>Exceptional Children, 77(4), </a:t>
            </a:r>
            <a:r>
              <a:rPr lang="en-US" sz="1600" dirty="0">
                <a:solidFill>
                  <a:schemeClr val="tx2"/>
                </a:solidFill>
              </a:rPr>
              <a:t>391</a:t>
            </a:r>
            <a:r>
              <a:rPr lang="en-US" sz="1600" dirty="0">
                <a:solidFill>
                  <a:schemeClr val="tx2"/>
                </a:solidFill>
                <a:ea typeface="+mn-lt"/>
                <a:cs typeface="+mn-lt"/>
              </a:rPr>
              <a:t>–</a:t>
            </a:r>
            <a:r>
              <a:rPr lang="en-US" sz="1600" dirty="0">
                <a:solidFill>
                  <a:schemeClr val="tx2"/>
                </a:solidFill>
              </a:rPr>
              <a:t>407.</a:t>
            </a:r>
          </a:p>
          <a:p>
            <a:pPr marL="239395" indent="-239395">
              <a:lnSpc>
                <a:spcPct val="110000"/>
              </a:lnSpc>
              <a:spcBef>
                <a:spcPts val="0"/>
              </a:spcBef>
              <a:spcAft>
                <a:spcPts val="1200"/>
              </a:spcAft>
            </a:pPr>
            <a:endParaRPr lang="en-US" altLang="en-US" sz="1600" dirty="0">
              <a:solidFill>
                <a:srgbClr val="000000"/>
              </a:solidFill>
            </a:endParaRPr>
          </a:p>
        </p:txBody>
      </p:sp>
      <p:sp>
        <p:nvSpPr>
          <p:cNvPr id="5" name="Slide Number Placeholder 4"/>
          <p:cNvSpPr>
            <a:spLocks noGrp="1"/>
          </p:cNvSpPr>
          <p:nvPr>
            <p:ph type="sldNum" sz="quarter" idx="14"/>
          </p:nvPr>
        </p:nvSpPr>
        <p:spPr/>
        <p:txBody>
          <a:bodyPr/>
          <a:lstStyle/>
          <a:p>
            <a:fld id="{99A20822-4A49-4D36-86E3-300BA48D3F00}" type="slidenum">
              <a:rPr lang="en-US" smtClean="0"/>
              <a:t>122</a:t>
            </a:fld>
            <a:endParaRPr lang="en-US"/>
          </a:p>
        </p:txBody>
      </p:sp>
    </p:spTree>
    <p:extLst>
      <p:ext uri="{BB962C8B-B14F-4D97-AF65-F5344CB8AC3E}">
        <p14:creationId xmlns:p14="http://schemas.microsoft.com/office/powerpoint/2010/main" val="23903558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16D7-44E8-4D08-A002-353691C9083A}"/>
              </a:ext>
            </a:extLst>
          </p:cNvPr>
          <p:cNvSpPr>
            <a:spLocks noGrp="1"/>
          </p:cNvSpPr>
          <p:nvPr>
            <p:ph type="title"/>
          </p:nvPr>
        </p:nvSpPr>
        <p:spPr/>
        <p:txBody>
          <a:bodyPr/>
          <a:lstStyle/>
          <a:p>
            <a:r>
              <a:rPr lang="en-US"/>
              <a:t>NCII Disclaimer</a:t>
            </a:r>
          </a:p>
        </p:txBody>
      </p:sp>
      <p:sp>
        <p:nvSpPr>
          <p:cNvPr id="5" name="Content Placeholder 4">
            <a:extLst>
              <a:ext uri="{FF2B5EF4-FFF2-40B4-BE49-F238E27FC236}">
                <a16:creationId xmlns:a16="http://schemas.microsoft.com/office/drawing/2014/main" id="{576F6C2D-48DC-4FC5-AB3C-6F2FF60D8E39}"/>
              </a:ext>
            </a:extLst>
          </p:cNvPr>
          <p:cNvSpPr>
            <a:spLocks noGrp="1"/>
          </p:cNvSpPr>
          <p:nvPr>
            <p:ph sz="quarter" idx="14"/>
          </p:nvPr>
        </p:nvSpPr>
        <p:spPr/>
        <p:txBody>
          <a:bodyPr/>
          <a:lstStyle/>
          <a:p>
            <a:pPr>
              <a:spcAft>
                <a:spcPts val="600"/>
              </a:spcAft>
            </a:pPr>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a:p>
            <a:endParaRPr lang="en-US"/>
          </a:p>
        </p:txBody>
      </p:sp>
      <p:sp>
        <p:nvSpPr>
          <p:cNvPr id="4" name="Slide Number Placeholder 3">
            <a:extLst>
              <a:ext uri="{FF2B5EF4-FFF2-40B4-BE49-F238E27FC236}">
                <a16:creationId xmlns:a16="http://schemas.microsoft.com/office/drawing/2014/main" id="{0868871B-D2C4-4D91-9798-81C2B609A570}"/>
              </a:ext>
            </a:extLst>
          </p:cNvPr>
          <p:cNvSpPr>
            <a:spLocks noGrp="1"/>
          </p:cNvSpPr>
          <p:nvPr>
            <p:ph type="sldNum" sz="quarter" idx="12"/>
          </p:nvPr>
        </p:nvSpPr>
        <p:spPr>
          <a:xfrm>
            <a:off x="11733198" y="6742584"/>
            <a:ext cx="1586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75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59337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itle 1"/>
          <p:cNvSpPr>
            <a:spLocks noGrp="1"/>
          </p:cNvSpPr>
          <p:nvPr>
            <p:ph type="title"/>
          </p:nvPr>
        </p:nvSpPr>
        <p:spPr>
          <a:xfrm>
            <a:off x="498802" y="238112"/>
            <a:ext cx="11276076" cy="1280160"/>
          </a:xfrm>
        </p:spPr>
        <p:txBody>
          <a:bodyPr>
            <a:normAutofit/>
          </a:bodyPr>
          <a:lstStyle/>
          <a:p>
            <a:pPr eaLnBrk="1" hangingPunct="1"/>
            <a:r>
              <a:rPr altLang="en-US">
                <a:ea typeface="ＭＳ Ｐゴシック" panose="020B0600070205080204" pitchFamily="34" charset="-128"/>
              </a:rPr>
              <a:t>Elements of </a:t>
            </a:r>
            <a:r>
              <a:rPr lang="en-US" altLang="en-US">
                <a:ea typeface="ＭＳ Ｐゴシック" panose="020B0600070205080204" pitchFamily="34" charset="-128"/>
              </a:rPr>
              <a:t>Validated</a:t>
            </a:r>
            <a:r>
              <a:rPr altLang="en-US">
                <a:ea typeface="ＭＳ Ｐゴシック" panose="020B0600070205080204" pitchFamily="34" charset="-128"/>
              </a:rPr>
              <a:t> Interventions</a:t>
            </a:r>
          </a:p>
        </p:txBody>
      </p:sp>
      <p:sp>
        <p:nvSpPr>
          <p:cNvPr id="3" name="Rectangle 2">
            <a:extLst>
              <a:ext uri="{FF2B5EF4-FFF2-40B4-BE49-F238E27FC236}">
                <a16:creationId xmlns:a16="http://schemas.microsoft.com/office/drawing/2014/main" id="{563780BC-0662-4E4C-8B0D-749A1FB7F1C0}"/>
              </a:ext>
            </a:extLst>
          </p:cNvPr>
          <p:cNvSpPr/>
          <p:nvPr/>
        </p:nvSpPr>
        <p:spPr>
          <a:xfrm>
            <a:off x="2889304" y="5320210"/>
            <a:ext cx="2606040" cy="774291"/>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What</a:t>
            </a:r>
          </a:p>
        </p:txBody>
      </p:sp>
      <p:sp>
        <p:nvSpPr>
          <p:cNvPr id="9" name="Rectangle: Rounded Corners 8">
            <a:extLst>
              <a:ext uri="{FF2B5EF4-FFF2-40B4-BE49-F238E27FC236}">
                <a16:creationId xmlns:a16="http://schemas.microsoft.com/office/drawing/2014/main" id="{0E3CE5C7-175A-4E88-83F7-305F64C0C4BD}"/>
              </a:ext>
            </a:extLst>
          </p:cNvPr>
          <p:cNvSpPr/>
          <p:nvPr/>
        </p:nvSpPr>
        <p:spPr>
          <a:xfrm>
            <a:off x="2227006" y="1440573"/>
            <a:ext cx="3868994" cy="365332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endParaRPr lang="en-US" sz="2400" b="1">
              <a:solidFill>
                <a:schemeClr val="tx1"/>
              </a:solidFill>
            </a:endParaRPr>
          </a:p>
          <a:p>
            <a:pPr algn="ctr">
              <a:spcAft>
                <a:spcPts val="1200"/>
              </a:spcAft>
              <a:defRPr/>
            </a:pPr>
            <a:r>
              <a:rPr lang="en-US" sz="3200" b="1">
                <a:solidFill>
                  <a:schemeClr val="tx1"/>
                </a:solidFill>
              </a:rPr>
              <a:t>Designed Based on Taxonomy of Intervention Intensity</a:t>
            </a:r>
          </a:p>
        </p:txBody>
      </p:sp>
      <p:pic>
        <p:nvPicPr>
          <p:cNvPr id="8" name="Graphic 7" descr="Group brainstorm">
            <a:extLst>
              <a:ext uri="{FF2B5EF4-FFF2-40B4-BE49-F238E27FC236}">
                <a16:creationId xmlns:a16="http://schemas.microsoft.com/office/drawing/2014/main" id="{A6A72A3C-DB78-4E07-93BB-48D40E8B57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75104" y="1333572"/>
            <a:ext cx="1408029" cy="1408029"/>
          </a:xfrm>
          <a:prstGeom prst="rect">
            <a:avLst/>
          </a:prstGeom>
        </p:spPr>
      </p:pic>
      <p:sp>
        <p:nvSpPr>
          <p:cNvPr id="10" name="Rectangle 9">
            <a:extLst>
              <a:ext uri="{FF2B5EF4-FFF2-40B4-BE49-F238E27FC236}">
                <a16:creationId xmlns:a16="http://schemas.microsoft.com/office/drawing/2014/main" id="{4F1DD0EE-141E-4884-94D8-5F147FC2D932}"/>
              </a:ext>
            </a:extLst>
          </p:cNvPr>
          <p:cNvSpPr/>
          <p:nvPr/>
        </p:nvSpPr>
        <p:spPr>
          <a:xfrm>
            <a:off x="6971758" y="5327437"/>
            <a:ext cx="2606040" cy="774291"/>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How</a:t>
            </a:r>
          </a:p>
        </p:txBody>
      </p:sp>
      <p:sp>
        <p:nvSpPr>
          <p:cNvPr id="12" name="Rectangle: Rounded Corners 11">
            <a:extLst>
              <a:ext uri="{FF2B5EF4-FFF2-40B4-BE49-F238E27FC236}">
                <a16:creationId xmlns:a16="http://schemas.microsoft.com/office/drawing/2014/main" id="{44D75C26-D211-416E-85EF-37F3152E4380}"/>
              </a:ext>
            </a:extLst>
          </p:cNvPr>
          <p:cNvSpPr/>
          <p:nvPr/>
        </p:nvSpPr>
        <p:spPr>
          <a:xfrm>
            <a:off x="6340282" y="1447800"/>
            <a:ext cx="3868994" cy="3646096"/>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Clr>
                <a:schemeClr val="bg1">
                  <a:lumMod val="65000"/>
                </a:schemeClr>
              </a:buClr>
              <a:buFont typeface="+mj-lt"/>
              <a:buAutoNum type="arabicPeriod" startAt="2"/>
              <a:defRPr/>
            </a:pPr>
            <a:endParaRPr lang="en-US" sz="2400" b="1" dirty="0">
              <a:solidFill>
                <a:schemeClr val="tx2"/>
              </a:solidFill>
            </a:endParaRPr>
          </a:p>
          <a:p>
            <a:pPr algn="ctr">
              <a:buClr>
                <a:schemeClr val="bg1">
                  <a:lumMod val="65000"/>
                </a:schemeClr>
              </a:buClr>
              <a:defRPr/>
            </a:pPr>
            <a:r>
              <a:rPr lang="en-US" sz="3200" b="1" dirty="0">
                <a:solidFill>
                  <a:schemeClr val="tx2"/>
                </a:solidFill>
              </a:rPr>
              <a:t>Implemented With Fidelity</a:t>
            </a:r>
          </a:p>
        </p:txBody>
      </p:sp>
      <p:pic>
        <p:nvPicPr>
          <p:cNvPr id="4" name="Graphic 3" descr="Checklist">
            <a:extLst>
              <a:ext uri="{FF2B5EF4-FFF2-40B4-BE49-F238E27FC236}">
                <a16:creationId xmlns:a16="http://schemas.microsoft.com/office/drawing/2014/main" id="{E2C55070-0893-4EA9-B82C-01A98C5E61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7413" y="1567926"/>
            <a:ext cx="1334731" cy="1334731"/>
          </a:xfrm>
          <a:prstGeom prst="rect">
            <a:avLst/>
          </a:prstGeom>
        </p:spPr>
      </p:pic>
      <p:sp>
        <p:nvSpPr>
          <p:cNvPr id="77828" name="Slide Number Placeholder 7"/>
          <p:cNvSpPr>
            <a:spLocks noGrp="1"/>
          </p:cNvSpPr>
          <p:nvPr>
            <p:ph type="sldNum" sz="quarter" idx="14"/>
          </p:nvPr>
        </p:nvSpPr>
        <p:spPr>
          <a:xfrm>
            <a:off x="11786099" y="6742584"/>
            <a:ext cx="105798" cy="115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a:spcBef>
                <a:spcPct val="0"/>
              </a:spcBef>
              <a:buClrTx/>
              <a:buFontTx/>
              <a:buNone/>
            </a:pPr>
            <a:fld id="{D8087920-93F7-4D93-911D-0A8A3F4473D7}" type="slidenum">
              <a:rPr lang="en-US" altLang="en-US" sz="750">
                <a:solidFill>
                  <a:schemeClr val="tx1"/>
                </a:solidFill>
              </a:rPr>
              <a:pPr>
                <a:spcBef>
                  <a:spcPct val="0"/>
                </a:spcBef>
                <a:buClrTx/>
                <a:buFontTx/>
                <a:buNone/>
              </a:pPr>
              <a:t>13</a:t>
            </a:fld>
            <a:endParaRPr lang="en-US" altLang="en-US" sz="750">
              <a:solidFill>
                <a:schemeClr val="tx1"/>
              </a:solidFill>
            </a:endParaRPr>
          </a:p>
        </p:txBody>
      </p:sp>
    </p:spTree>
    <p:extLst>
      <p:ext uri="{BB962C8B-B14F-4D97-AF65-F5344CB8AC3E}">
        <p14:creationId xmlns:p14="http://schemas.microsoft.com/office/powerpoint/2010/main" val="1329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CCA1-F0B4-45C1-BB1A-316EB80D1A42}"/>
              </a:ext>
            </a:extLst>
          </p:cNvPr>
          <p:cNvSpPr>
            <a:spLocks noGrp="1"/>
          </p:cNvSpPr>
          <p:nvPr>
            <p:ph type="title"/>
          </p:nvPr>
        </p:nvSpPr>
        <p:spPr/>
        <p:txBody>
          <a:bodyPr/>
          <a:lstStyle/>
          <a:p>
            <a:r>
              <a:rPr lang="en-US"/>
              <a:t>Validated Intervention Programs: Components to Consider</a:t>
            </a:r>
          </a:p>
        </p:txBody>
      </p:sp>
      <p:sp>
        <p:nvSpPr>
          <p:cNvPr id="15" name="TextBox 14">
            <a:extLst>
              <a:ext uri="{FF2B5EF4-FFF2-40B4-BE49-F238E27FC236}">
                <a16:creationId xmlns:a16="http://schemas.microsoft.com/office/drawing/2014/main" id="{8E0713A9-7E30-4563-A4A4-12ECB8CBFBED}"/>
              </a:ext>
            </a:extLst>
          </p:cNvPr>
          <p:cNvSpPr txBox="1"/>
          <p:nvPr/>
        </p:nvSpPr>
        <p:spPr>
          <a:xfrm rot="1178809">
            <a:off x="3306073" y="1944081"/>
            <a:ext cx="1743739" cy="400110"/>
          </a:xfrm>
          <a:prstGeom prst="rect">
            <a:avLst/>
          </a:prstGeom>
          <a:noFill/>
        </p:spPr>
        <p:txBody>
          <a:bodyPr wrap="square" rtlCol="0">
            <a:spAutoFit/>
          </a:bodyPr>
          <a:lstStyle/>
          <a:p>
            <a:r>
              <a:rPr lang="en-US" sz="2000"/>
              <a:t>Group size</a:t>
            </a:r>
          </a:p>
        </p:txBody>
      </p:sp>
      <p:sp>
        <p:nvSpPr>
          <p:cNvPr id="16" name="TextBox 15">
            <a:extLst>
              <a:ext uri="{FF2B5EF4-FFF2-40B4-BE49-F238E27FC236}">
                <a16:creationId xmlns:a16="http://schemas.microsoft.com/office/drawing/2014/main" id="{650C99D7-9205-4949-9743-81BB62100BDC}"/>
              </a:ext>
            </a:extLst>
          </p:cNvPr>
          <p:cNvSpPr txBox="1"/>
          <p:nvPr/>
        </p:nvSpPr>
        <p:spPr>
          <a:xfrm>
            <a:off x="7679922" y="3523128"/>
            <a:ext cx="3799105" cy="400110"/>
          </a:xfrm>
          <a:prstGeom prst="rect">
            <a:avLst/>
          </a:prstGeom>
          <a:noFill/>
        </p:spPr>
        <p:txBody>
          <a:bodyPr wrap="square" rtlCol="0">
            <a:spAutoFit/>
          </a:bodyPr>
          <a:lstStyle/>
          <a:p>
            <a:pPr>
              <a:defRPr/>
            </a:pPr>
            <a:r>
              <a:rPr lang="en-US" sz="2000"/>
              <a:t>Break tasks into smaller steps</a:t>
            </a:r>
          </a:p>
        </p:txBody>
      </p:sp>
      <p:sp>
        <p:nvSpPr>
          <p:cNvPr id="17" name="TextBox 16">
            <a:extLst>
              <a:ext uri="{FF2B5EF4-FFF2-40B4-BE49-F238E27FC236}">
                <a16:creationId xmlns:a16="http://schemas.microsoft.com/office/drawing/2014/main" id="{3620620C-29F7-4889-A9CC-9761F87C80F4}"/>
              </a:ext>
            </a:extLst>
          </p:cNvPr>
          <p:cNvSpPr txBox="1"/>
          <p:nvPr/>
        </p:nvSpPr>
        <p:spPr>
          <a:xfrm>
            <a:off x="6124601" y="2755044"/>
            <a:ext cx="3986043" cy="923330"/>
          </a:xfrm>
          <a:prstGeom prst="rect">
            <a:avLst/>
          </a:prstGeom>
          <a:noFill/>
        </p:spPr>
        <p:txBody>
          <a:bodyPr wrap="square" rtlCol="0">
            <a:spAutoFit/>
          </a:bodyPr>
          <a:lstStyle/>
          <a:p>
            <a:r>
              <a:rPr lang="en-US"/>
              <a:t>Frequency and duration of intervention</a:t>
            </a:r>
          </a:p>
          <a:p>
            <a:endParaRPr lang="en-US"/>
          </a:p>
        </p:txBody>
      </p:sp>
      <p:sp>
        <p:nvSpPr>
          <p:cNvPr id="18" name="TextBox 17">
            <a:extLst>
              <a:ext uri="{FF2B5EF4-FFF2-40B4-BE49-F238E27FC236}">
                <a16:creationId xmlns:a16="http://schemas.microsoft.com/office/drawing/2014/main" id="{48D88C5E-0E0F-4243-A142-739E8EE1799A}"/>
              </a:ext>
            </a:extLst>
          </p:cNvPr>
          <p:cNvSpPr txBox="1"/>
          <p:nvPr/>
        </p:nvSpPr>
        <p:spPr>
          <a:xfrm rot="20786799">
            <a:off x="2000586" y="3147193"/>
            <a:ext cx="3785191" cy="400110"/>
          </a:xfrm>
          <a:prstGeom prst="rect">
            <a:avLst/>
          </a:prstGeom>
          <a:noFill/>
        </p:spPr>
        <p:txBody>
          <a:bodyPr wrap="square" rtlCol="0">
            <a:spAutoFit/>
          </a:bodyPr>
          <a:lstStyle/>
          <a:p>
            <a:r>
              <a:rPr lang="en-US" sz="2000"/>
              <a:t>Concrete learning opportunities</a:t>
            </a:r>
          </a:p>
        </p:txBody>
      </p:sp>
      <p:sp>
        <p:nvSpPr>
          <p:cNvPr id="19" name="TextBox 18">
            <a:extLst>
              <a:ext uri="{FF2B5EF4-FFF2-40B4-BE49-F238E27FC236}">
                <a16:creationId xmlns:a16="http://schemas.microsoft.com/office/drawing/2014/main" id="{B6D850DF-BA1F-4B18-B7E0-A885480698BE}"/>
              </a:ext>
            </a:extLst>
          </p:cNvPr>
          <p:cNvSpPr txBox="1"/>
          <p:nvPr/>
        </p:nvSpPr>
        <p:spPr>
          <a:xfrm rot="20457318">
            <a:off x="223739" y="2673364"/>
            <a:ext cx="3480440" cy="369332"/>
          </a:xfrm>
          <a:prstGeom prst="rect">
            <a:avLst/>
          </a:prstGeom>
          <a:noFill/>
        </p:spPr>
        <p:txBody>
          <a:bodyPr wrap="none" rtlCol="0">
            <a:spAutoFit/>
          </a:bodyPr>
          <a:lstStyle/>
          <a:p>
            <a:pPr>
              <a:defRPr/>
            </a:pPr>
            <a:r>
              <a:rPr lang="en-US"/>
              <a:t>Explicit instruction and modeling</a:t>
            </a:r>
          </a:p>
        </p:txBody>
      </p:sp>
      <p:sp>
        <p:nvSpPr>
          <p:cNvPr id="20" name="TextBox 19">
            <a:extLst>
              <a:ext uri="{FF2B5EF4-FFF2-40B4-BE49-F238E27FC236}">
                <a16:creationId xmlns:a16="http://schemas.microsoft.com/office/drawing/2014/main" id="{70ABFAF8-2028-4F8C-B8A3-491C588719F2}"/>
              </a:ext>
            </a:extLst>
          </p:cNvPr>
          <p:cNvSpPr txBox="1"/>
          <p:nvPr/>
        </p:nvSpPr>
        <p:spPr>
          <a:xfrm>
            <a:off x="6449118" y="1459316"/>
            <a:ext cx="3434316" cy="369332"/>
          </a:xfrm>
          <a:prstGeom prst="rect">
            <a:avLst/>
          </a:prstGeom>
          <a:noFill/>
        </p:spPr>
        <p:txBody>
          <a:bodyPr wrap="square" rtlCol="0">
            <a:spAutoFit/>
          </a:bodyPr>
          <a:lstStyle/>
          <a:p>
            <a:r>
              <a:rPr lang="en-US"/>
              <a:t>Evidence-based programs</a:t>
            </a:r>
          </a:p>
        </p:txBody>
      </p:sp>
      <p:sp>
        <p:nvSpPr>
          <p:cNvPr id="21" name="TextBox 20">
            <a:extLst>
              <a:ext uri="{FF2B5EF4-FFF2-40B4-BE49-F238E27FC236}">
                <a16:creationId xmlns:a16="http://schemas.microsoft.com/office/drawing/2014/main" id="{674F150A-55F2-409E-9F7D-DFC871FED9E7}"/>
              </a:ext>
            </a:extLst>
          </p:cNvPr>
          <p:cNvSpPr txBox="1"/>
          <p:nvPr/>
        </p:nvSpPr>
        <p:spPr>
          <a:xfrm>
            <a:off x="5129876" y="1520088"/>
            <a:ext cx="2184433" cy="369332"/>
          </a:xfrm>
          <a:prstGeom prst="rect">
            <a:avLst/>
          </a:prstGeom>
          <a:noFill/>
        </p:spPr>
        <p:txBody>
          <a:bodyPr wrap="square" rtlCol="0">
            <a:spAutoFit/>
          </a:bodyPr>
          <a:lstStyle/>
          <a:p>
            <a:r>
              <a:rPr lang="en-US"/>
              <a:t>Effect size</a:t>
            </a:r>
          </a:p>
        </p:txBody>
      </p:sp>
      <p:sp>
        <p:nvSpPr>
          <p:cNvPr id="22" name="TextBox 21">
            <a:extLst>
              <a:ext uri="{FF2B5EF4-FFF2-40B4-BE49-F238E27FC236}">
                <a16:creationId xmlns:a16="http://schemas.microsoft.com/office/drawing/2014/main" id="{11F841C9-6FAC-439F-A91A-10167AF98134}"/>
              </a:ext>
            </a:extLst>
          </p:cNvPr>
          <p:cNvSpPr txBox="1"/>
          <p:nvPr/>
        </p:nvSpPr>
        <p:spPr>
          <a:xfrm rot="497710">
            <a:off x="4765224" y="3814929"/>
            <a:ext cx="3795823" cy="400110"/>
          </a:xfrm>
          <a:prstGeom prst="rect">
            <a:avLst/>
          </a:prstGeom>
          <a:noFill/>
        </p:spPr>
        <p:txBody>
          <a:bodyPr wrap="square" rtlCol="0">
            <a:spAutoFit/>
          </a:bodyPr>
          <a:lstStyle/>
          <a:p>
            <a:r>
              <a:rPr lang="en-US" sz="2000"/>
              <a:t>Connection to Tier 1 instruction</a:t>
            </a:r>
          </a:p>
        </p:txBody>
      </p:sp>
      <p:sp>
        <p:nvSpPr>
          <p:cNvPr id="23" name="TextBox 22">
            <a:extLst>
              <a:ext uri="{FF2B5EF4-FFF2-40B4-BE49-F238E27FC236}">
                <a16:creationId xmlns:a16="http://schemas.microsoft.com/office/drawing/2014/main" id="{4A71364E-B360-4588-84B9-6255CAF9A31A}"/>
              </a:ext>
            </a:extLst>
          </p:cNvPr>
          <p:cNvSpPr txBox="1"/>
          <p:nvPr/>
        </p:nvSpPr>
        <p:spPr>
          <a:xfrm rot="469397">
            <a:off x="7231057" y="2220137"/>
            <a:ext cx="4696836" cy="400110"/>
          </a:xfrm>
          <a:prstGeom prst="rect">
            <a:avLst/>
          </a:prstGeom>
          <a:noFill/>
        </p:spPr>
        <p:txBody>
          <a:bodyPr wrap="square" rtlCol="0">
            <a:spAutoFit/>
          </a:bodyPr>
          <a:lstStyle/>
          <a:p>
            <a:r>
              <a:rPr lang="en-US" sz="2000"/>
              <a:t>Alignment with grade level standards</a:t>
            </a:r>
          </a:p>
        </p:txBody>
      </p:sp>
      <p:sp>
        <p:nvSpPr>
          <p:cNvPr id="25" name="TextBox 24">
            <a:extLst>
              <a:ext uri="{FF2B5EF4-FFF2-40B4-BE49-F238E27FC236}">
                <a16:creationId xmlns:a16="http://schemas.microsoft.com/office/drawing/2014/main" id="{5C307BDF-9E8E-44C3-84A1-49269370EB8A}"/>
              </a:ext>
            </a:extLst>
          </p:cNvPr>
          <p:cNvSpPr txBox="1"/>
          <p:nvPr/>
        </p:nvSpPr>
        <p:spPr>
          <a:xfrm rot="20336640">
            <a:off x="78800" y="1531707"/>
            <a:ext cx="3181550" cy="400110"/>
          </a:xfrm>
          <a:prstGeom prst="rect">
            <a:avLst/>
          </a:prstGeom>
          <a:noFill/>
        </p:spPr>
        <p:txBody>
          <a:bodyPr wrap="square" rtlCol="0">
            <a:spAutoFit/>
          </a:bodyPr>
          <a:lstStyle/>
          <a:p>
            <a:r>
              <a:rPr lang="en-US" sz="2000"/>
              <a:t>Opportunities to respond</a:t>
            </a:r>
          </a:p>
        </p:txBody>
      </p:sp>
      <p:sp>
        <p:nvSpPr>
          <p:cNvPr id="26" name="Speech Bubble: Rectangle with Corners Rounded 25">
            <a:extLst>
              <a:ext uri="{FF2B5EF4-FFF2-40B4-BE49-F238E27FC236}">
                <a16:creationId xmlns:a16="http://schemas.microsoft.com/office/drawing/2014/main" id="{4F0FE23A-A158-43C8-88B6-C252821FF7C4}"/>
              </a:ext>
            </a:extLst>
          </p:cNvPr>
          <p:cNvSpPr/>
          <p:nvPr/>
        </p:nvSpPr>
        <p:spPr>
          <a:xfrm>
            <a:off x="5022624" y="4773424"/>
            <a:ext cx="6189996" cy="1561232"/>
          </a:xfrm>
          <a:prstGeom prst="wedgeRoundRectCallout">
            <a:avLst>
              <a:gd name="adj1" fmla="val -64784"/>
              <a:gd name="adj2" fmla="val -1954"/>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It would be helpful if there was a framework to guide our thinking when we are deciding what interventions to use and how to adapt them</a:t>
            </a:r>
            <a:r>
              <a:rPr lang="en-US" sz="2400">
                <a:solidFill>
                  <a:schemeClr val="tx1"/>
                </a:solidFill>
              </a:rPr>
              <a:t>.</a:t>
            </a:r>
          </a:p>
        </p:txBody>
      </p:sp>
      <p:pic>
        <p:nvPicPr>
          <p:cNvPr id="4" name="Graphic 3" descr="Female Profile">
            <a:extLst>
              <a:ext uri="{FF2B5EF4-FFF2-40B4-BE49-F238E27FC236}">
                <a16:creationId xmlns:a16="http://schemas.microsoft.com/office/drawing/2014/main" id="{80CD3BD8-52FB-4825-8AA0-90780C7489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0428" y="4885256"/>
            <a:ext cx="1755789" cy="1755789"/>
          </a:xfrm>
          <a:prstGeom prst="rect">
            <a:avLst/>
          </a:prstGeom>
        </p:spPr>
      </p:pic>
      <p:sp>
        <p:nvSpPr>
          <p:cNvPr id="5" name="Slide Number Placeholder 4">
            <a:extLst>
              <a:ext uri="{FF2B5EF4-FFF2-40B4-BE49-F238E27FC236}">
                <a16:creationId xmlns:a16="http://schemas.microsoft.com/office/drawing/2014/main" id="{F3B00DB1-AC4D-4F9B-80E5-674971D064D6}"/>
              </a:ext>
            </a:extLst>
          </p:cNvPr>
          <p:cNvSpPr>
            <a:spLocks noGrp="1"/>
          </p:cNvSpPr>
          <p:nvPr>
            <p:ph type="sldNum" sz="quarter" idx="14"/>
          </p:nvPr>
        </p:nvSpPr>
        <p:spPr/>
        <p:txBody>
          <a:bodyPr/>
          <a:lstStyle/>
          <a:p>
            <a:fld id="{99A20822-4A49-4D36-86E3-300BA48D3F00}" type="slidenum">
              <a:rPr lang="en-US" smtClean="0"/>
              <a:pPr/>
              <a:t>14</a:t>
            </a:fld>
            <a:endParaRPr lang="en-US"/>
          </a:p>
        </p:txBody>
      </p:sp>
    </p:spTree>
    <p:extLst>
      <p:ext uri="{BB962C8B-B14F-4D97-AF65-F5344CB8AC3E}">
        <p14:creationId xmlns:p14="http://schemas.microsoft.com/office/powerpoint/2010/main" val="33122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Key Considerations When Selecting or Evaluating Validated Interventions for DBI</a:t>
            </a:r>
          </a:p>
        </p:txBody>
      </p:sp>
      <p:sp>
        <p:nvSpPr>
          <p:cNvPr id="3" name="Content Placeholder 2"/>
          <p:cNvSpPr>
            <a:spLocks noGrp="1"/>
          </p:cNvSpPr>
          <p:nvPr>
            <p:ph sz="quarter" idx="15"/>
          </p:nvPr>
        </p:nvSpPr>
        <p:spPr>
          <a:xfrm>
            <a:off x="457199" y="1371600"/>
            <a:ext cx="11434697" cy="4343400"/>
          </a:xfrm>
        </p:spPr>
        <p:txBody>
          <a:bodyPr vert="horz" lIns="0" tIns="0" rIns="0" bIns="0" rtlCol="0" anchor="t">
            <a:noAutofit/>
          </a:bodyPr>
          <a:lstStyle/>
          <a:p>
            <a:pPr marL="349250" indent="-349250" fontAlgn="t">
              <a:lnSpc>
                <a:spcPct val="120000"/>
              </a:lnSpc>
              <a:spcBef>
                <a:spcPts val="300"/>
              </a:spcBef>
              <a:buFont typeface="Wingdings" panose="05000000000000000000" pitchFamily="2" charset="2"/>
              <a:buChar char="ü"/>
            </a:pPr>
            <a:r>
              <a:rPr lang="en-US" sz="2000" dirty="0">
                <a:latin typeface="Arial"/>
              </a:rPr>
              <a:t>Does evidence suggest that the intervention is expected to lead to improved outcomes (</a:t>
            </a:r>
            <a:r>
              <a:rPr lang="en-US" sz="2000" i="1" dirty="0">
                <a:latin typeface="Arial"/>
              </a:rPr>
              <a:t>strength</a:t>
            </a:r>
            <a:r>
              <a:rPr lang="en-US" sz="2000" dirty="0">
                <a:latin typeface="Arial"/>
              </a:rPr>
              <a:t>)? </a:t>
            </a:r>
            <a:endParaRPr lang="en-US" sz="2000" dirty="0">
              <a:latin typeface="Arial" panose="020B0604020202020204" pitchFamily="34" charset="0"/>
            </a:endParaRPr>
          </a:p>
          <a:p>
            <a:pPr marL="349250" indent="-349250" fontAlgn="t">
              <a:lnSpc>
                <a:spcPct val="120000"/>
              </a:lnSpc>
              <a:spcBef>
                <a:spcPts val="300"/>
              </a:spcBef>
              <a:buFont typeface="Wingdings" panose="05000000000000000000" pitchFamily="2" charset="2"/>
              <a:buChar char="ü"/>
            </a:pPr>
            <a:r>
              <a:rPr lang="en-US" sz="2000" dirty="0">
                <a:latin typeface="Arial"/>
              </a:rPr>
              <a:t>Will the group size, duration, and frequency provide sufficient opportunities to respond (</a:t>
            </a:r>
            <a:r>
              <a:rPr lang="en-US" sz="2000" i="1" dirty="0">
                <a:latin typeface="Arial"/>
              </a:rPr>
              <a:t>dosage</a:t>
            </a:r>
            <a:r>
              <a:rPr lang="en-US" sz="2000" dirty="0">
                <a:latin typeface="Arial"/>
              </a:rPr>
              <a:t>)?</a:t>
            </a:r>
          </a:p>
          <a:p>
            <a:pPr marL="349250" indent="-349250" fontAlgn="t">
              <a:lnSpc>
                <a:spcPct val="120000"/>
              </a:lnSpc>
              <a:spcBef>
                <a:spcPts val="300"/>
              </a:spcBef>
              <a:buFont typeface="Wingdings" panose="05000000000000000000" pitchFamily="2" charset="2"/>
              <a:buChar char="ü"/>
            </a:pPr>
            <a:r>
              <a:rPr lang="en-US" sz="2000" dirty="0">
                <a:latin typeface="Arial"/>
              </a:rPr>
              <a:t>Does the intervention match to the student’s identified needs (</a:t>
            </a:r>
            <a:r>
              <a:rPr lang="en-US" sz="2000" i="1" dirty="0">
                <a:latin typeface="Arial"/>
              </a:rPr>
              <a:t>alignment</a:t>
            </a:r>
            <a:r>
              <a:rPr lang="en-US" sz="2000" dirty="0">
                <a:latin typeface="Arial"/>
              </a:rPr>
              <a:t>)?</a:t>
            </a:r>
          </a:p>
          <a:p>
            <a:pPr marL="349250" indent="-349250" fontAlgn="t">
              <a:lnSpc>
                <a:spcPct val="120000"/>
              </a:lnSpc>
              <a:spcBef>
                <a:spcPts val="300"/>
              </a:spcBef>
              <a:buFont typeface="Wingdings" panose="05000000000000000000" pitchFamily="2" charset="2"/>
              <a:buChar char="ü"/>
            </a:pPr>
            <a:r>
              <a:rPr lang="en-US" sz="2000" dirty="0">
                <a:latin typeface="Arial"/>
              </a:rPr>
              <a:t>Does it assist the student in generalizing the learned skills to general education or other tasks (</a:t>
            </a:r>
            <a:r>
              <a:rPr lang="en-US" sz="2000" i="1" dirty="0">
                <a:latin typeface="Arial"/>
              </a:rPr>
              <a:t>attention to transfer</a:t>
            </a:r>
            <a:r>
              <a:rPr lang="en-US" sz="2000" dirty="0">
                <a:latin typeface="Arial"/>
              </a:rPr>
              <a:t>)?</a:t>
            </a:r>
          </a:p>
          <a:p>
            <a:pPr marL="349250" indent="-349250" fontAlgn="t">
              <a:lnSpc>
                <a:spcPct val="120000"/>
              </a:lnSpc>
              <a:spcBef>
                <a:spcPts val="300"/>
              </a:spcBef>
              <a:buFont typeface="Wingdings" panose="05000000000000000000" pitchFamily="2" charset="2"/>
              <a:buChar char="ü"/>
            </a:pPr>
            <a:r>
              <a:rPr lang="en-US" sz="2000" dirty="0">
                <a:latin typeface="Arial"/>
              </a:rPr>
              <a:t>Does the intervention include elements of explicit instruction (</a:t>
            </a:r>
            <a:r>
              <a:rPr lang="en-US" sz="2000" i="1" dirty="0">
                <a:latin typeface="Arial"/>
              </a:rPr>
              <a:t>comprehensiveness</a:t>
            </a:r>
            <a:r>
              <a:rPr lang="en-US" sz="2000" dirty="0">
                <a:latin typeface="Arial"/>
              </a:rPr>
              <a:t>)?</a:t>
            </a:r>
          </a:p>
          <a:p>
            <a:pPr marL="349250" indent="-349250" fontAlgn="t">
              <a:lnSpc>
                <a:spcPct val="120000"/>
              </a:lnSpc>
              <a:spcBef>
                <a:spcPts val="300"/>
              </a:spcBef>
              <a:buFont typeface="Wingdings" panose="05000000000000000000" pitchFamily="2" charset="2"/>
              <a:buChar char="ü"/>
            </a:pPr>
            <a:r>
              <a:rPr lang="en-US" sz="2000">
                <a:latin typeface="Arial"/>
              </a:rPr>
              <a:t>Does the student have opportunities to develop the behavior skills needed to be successful (</a:t>
            </a:r>
            <a:r>
              <a:rPr lang="en-US" sz="2000" i="1">
                <a:latin typeface="Arial"/>
              </a:rPr>
              <a:t>behavioral support</a:t>
            </a:r>
            <a:r>
              <a:rPr lang="en-US" sz="2000">
                <a:latin typeface="Arial"/>
              </a:rPr>
              <a:t>)? </a:t>
            </a:r>
            <a:r>
              <a:rPr lang="en-US" sz="2000">
                <a:ea typeface="+mn-lt"/>
                <a:cs typeface="+mn-lt"/>
              </a:rPr>
              <a:t>Can the intervention be easily integrated into academic instruction </a:t>
            </a:r>
            <a:r>
              <a:rPr lang="en-US" sz="2000">
                <a:ea typeface="+mn-lt"/>
              </a:rPr>
              <a:t>(</a:t>
            </a:r>
            <a:r>
              <a:rPr lang="en-US" sz="2000" i="1">
                <a:ea typeface="+mn-lt"/>
              </a:rPr>
              <a:t>academic support</a:t>
            </a:r>
            <a:r>
              <a:rPr lang="en-US" sz="2000" dirty="0">
                <a:ea typeface="+mn-lt"/>
              </a:rPr>
              <a:t>)?</a:t>
            </a:r>
            <a:endParaRPr lang="en-US" sz="2000" dirty="0">
              <a:latin typeface="Arial"/>
            </a:endParaRPr>
          </a:p>
          <a:p>
            <a:pPr marL="349250" indent="-349250" fontAlgn="t">
              <a:lnSpc>
                <a:spcPct val="120000"/>
              </a:lnSpc>
              <a:spcBef>
                <a:spcPts val="300"/>
              </a:spcBef>
              <a:buFont typeface="Wingdings" panose="05000000000000000000" pitchFamily="2" charset="2"/>
              <a:buChar char="ü"/>
            </a:pPr>
            <a:r>
              <a:rPr lang="en-US" sz="2000" dirty="0">
                <a:latin typeface="Arial"/>
              </a:rPr>
              <a:t>Can the intervention be individualized with a data-based process to meet student needs (</a:t>
            </a:r>
            <a:r>
              <a:rPr lang="en-US" sz="2000" i="1" dirty="0">
                <a:latin typeface="Arial"/>
              </a:rPr>
              <a:t>individualization</a:t>
            </a:r>
            <a:r>
              <a:rPr lang="en-US" sz="2000" dirty="0">
                <a:latin typeface="Arial"/>
              </a:rPr>
              <a:t>)? </a:t>
            </a:r>
            <a:endParaRPr lang="en-US" sz="2000" dirty="0">
              <a:latin typeface="Arial" panose="020B0604020202020204" pitchFamily="34" charset="0"/>
            </a:endParaRPr>
          </a:p>
        </p:txBody>
      </p:sp>
      <p:sp>
        <p:nvSpPr>
          <p:cNvPr id="6" name="Wave 5">
            <a:extLst>
              <a:ext uri="{FF2B5EF4-FFF2-40B4-BE49-F238E27FC236}">
                <a16:creationId xmlns:a16="http://schemas.microsoft.com/office/drawing/2014/main" id="{2A0B6211-7CE3-4A87-9C12-140A90516BC1}"/>
              </a:ext>
            </a:extLst>
          </p:cNvPr>
          <p:cNvSpPr/>
          <p:nvPr/>
        </p:nvSpPr>
        <p:spPr>
          <a:xfrm>
            <a:off x="8945922" y="5390765"/>
            <a:ext cx="2117691" cy="118676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7" name="Graphic 6" descr="Paper">
            <a:extLst>
              <a:ext uri="{FF2B5EF4-FFF2-40B4-BE49-F238E27FC236}">
                <a16:creationId xmlns:a16="http://schemas.microsoft.com/office/drawing/2014/main" id="{924BFDE7-A960-4A9A-A241-A21A419804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3770" y="5806440"/>
            <a:ext cx="637165" cy="637165"/>
          </a:xfrm>
          <a:prstGeom prst="rect">
            <a:avLst/>
          </a:prstGeom>
        </p:spPr>
      </p:pic>
      <p:sp>
        <p:nvSpPr>
          <p:cNvPr id="5" name="Slide Number Placeholder 4"/>
          <p:cNvSpPr>
            <a:spLocks noGrp="1"/>
          </p:cNvSpPr>
          <p:nvPr>
            <p:ph type="sldNum" sz="quarter" idx="14"/>
          </p:nvPr>
        </p:nvSpPr>
        <p:spPr/>
        <p:txBody>
          <a:bodyPr/>
          <a:lstStyle/>
          <a:p>
            <a:pPr algn="r"/>
            <a:fld id="{F3477EC8-074D-41C4-94AE-E9EA7CEEA348}" type="slidenum">
              <a:rPr lang="en-US" smtClean="0"/>
              <a:pPr algn="r"/>
              <a:t>15</a:t>
            </a:fld>
            <a:endParaRPr lang="en-US"/>
          </a:p>
        </p:txBody>
      </p:sp>
    </p:spTree>
    <p:extLst>
      <p:ext uri="{BB962C8B-B14F-4D97-AF65-F5344CB8AC3E}">
        <p14:creationId xmlns:p14="http://schemas.microsoft.com/office/powerpoint/2010/main" val="251841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4000"/>
              <a:t>Strength</a:t>
            </a:r>
          </a:p>
        </p:txBody>
      </p:sp>
      <p:pic>
        <p:nvPicPr>
          <p:cNvPr id="2" name="Picture 2" descr="A picture of a muscular arm&#10;&#10;">
            <a:extLst>
              <a:ext uri="{FF2B5EF4-FFF2-40B4-BE49-F238E27FC236}">
                <a16:creationId xmlns:a16="http://schemas.microsoft.com/office/drawing/2014/main" id="{31B1FAA2-34A1-4052-929A-EC1727C74692}"/>
              </a:ext>
            </a:extLst>
          </p:cNvPr>
          <p:cNvPicPr>
            <a:picLocks noChangeAspect="1"/>
          </p:cNvPicPr>
          <p:nvPr/>
        </p:nvPicPr>
        <p:blipFill rotWithShape="1">
          <a:blip r:embed="rId3"/>
          <a:srcRect t="20536" b="22197"/>
          <a:stretch/>
        </p:blipFill>
        <p:spPr>
          <a:xfrm>
            <a:off x="7251032" y="60157"/>
            <a:ext cx="2025316" cy="1159845"/>
          </a:xfrm>
          <a:prstGeom prst="rect">
            <a:avLst/>
          </a:prstGeom>
        </p:spPr>
      </p:pic>
      <p:sp>
        <p:nvSpPr>
          <p:cNvPr id="9" name="Content Placeholder 2"/>
          <p:cNvSpPr>
            <a:spLocks noGrp="1"/>
          </p:cNvSpPr>
          <p:nvPr>
            <p:ph sz="quarter" idx="15"/>
          </p:nvPr>
        </p:nvSpPr>
        <p:spPr/>
        <p:txBody>
          <a:bodyPr>
            <a:noAutofit/>
          </a:bodyPr>
          <a:lstStyle/>
          <a:p>
            <a:pPr>
              <a:lnSpc>
                <a:spcPct val="113000"/>
              </a:lnSpc>
            </a:pPr>
            <a:r>
              <a:rPr lang="en-US" sz="2200"/>
              <a:t>How well does the intervention work for students with intensive intervention needs (</a:t>
            </a:r>
            <a:r>
              <a:rPr lang="en-US" sz="2200" b="1"/>
              <a:t>students below the 20th percentile</a:t>
            </a:r>
            <a:r>
              <a:rPr lang="en-US" sz="2200"/>
              <a:t>)?</a:t>
            </a:r>
          </a:p>
          <a:p>
            <a:pPr>
              <a:lnSpc>
                <a:spcPct val="113000"/>
              </a:lnSpc>
            </a:pPr>
            <a:r>
              <a:rPr lang="en-US" sz="2200"/>
              <a:t>Considerations: </a:t>
            </a:r>
          </a:p>
          <a:p>
            <a:pPr marL="754374" lvl="1" indent="-514350">
              <a:lnSpc>
                <a:spcPct val="113000"/>
              </a:lnSpc>
              <a:buFont typeface="+mj-lt"/>
              <a:buAutoNum type="arabicPeriod"/>
            </a:pPr>
            <a:r>
              <a:rPr lang="en-US" sz="2200"/>
              <a:t>Has this intervention been </a:t>
            </a:r>
            <a:r>
              <a:rPr lang="en-US" sz="2200" b="1"/>
              <a:t>evaluated</a:t>
            </a:r>
            <a:r>
              <a:rPr lang="en-US" sz="2200"/>
              <a:t> empirically using scientifically sound, rigorous methodology?</a:t>
            </a:r>
          </a:p>
          <a:p>
            <a:pPr marL="754374" lvl="1" indent="-514350">
              <a:lnSpc>
                <a:spcPct val="113000"/>
              </a:lnSpc>
              <a:buFont typeface="+mj-lt"/>
              <a:buAutoNum type="arabicPeriod"/>
            </a:pPr>
            <a:r>
              <a:rPr lang="en-US" sz="2200"/>
              <a:t>What were the effects of the study? </a:t>
            </a:r>
          </a:p>
          <a:p>
            <a:pPr marL="1028700" lvl="2" indent="-239713">
              <a:lnSpc>
                <a:spcPct val="113000"/>
              </a:lnSpc>
            </a:pPr>
            <a:r>
              <a:rPr lang="en-US" sz="2200"/>
              <a:t>For </a:t>
            </a:r>
            <a:r>
              <a:rPr lang="en-US" sz="2200" i="1"/>
              <a:t>group design studies</a:t>
            </a:r>
            <a:r>
              <a:rPr lang="en-US" sz="2200"/>
              <a:t>: What is the reported standardized mean </a:t>
            </a:r>
            <a:r>
              <a:rPr lang="en-US" sz="2200" b="1"/>
              <a:t>effect size</a:t>
            </a:r>
            <a:r>
              <a:rPr lang="en-US" sz="2200"/>
              <a:t> for this intervention, and what does it look like for students with intensive needs (&lt;20th percentile)?</a:t>
            </a:r>
          </a:p>
          <a:p>
            <a:pPr marL="1028700" lvl="2" indent="-239713">
              <a:lnSpc>
                <a:spcPct val="113000"/>
              </a:lnSpc>
            </a:pPr>
            <a:r>
              <a:rPr lang="en-US" sz="2200"/>
              <a:t>For </a:t>
            </a:r>
            <a:r>
              <a:rPr lang="en-US" sz="2200" i="1"/>
              <a:t>single-case design studies</a:t>
            </a:r>
            <a:r>
              <a:rPr lang="en-US" sz="2200"/>
              <a:t>: Is it identified as a promising or effective program by a reputable source (e.g., NCII Tools Charts, WWC)? </a:t>
            </a:r>
          </a:p>
        </p:txBody>
      </p:sp>
      <p:sp>
        <p:nvSpPr>
          <p:cNvPr id="4" name="Slide Number Placeholder 3"/>
          <p:cNvSpPr>
            <a:spLocks noGrp="1"/>
          </p:cNvSpPr>
          <p:nvPr>
            <p:ph type="sldNum" sz="quarter" idx="14"/>
          </p:nvPr>
        </p:nvSpPr>
        <p:spPr/>
        <p:txBody>
          <a:bodyPr/>
          <a:lstStyle/>
          <a:p>
            <a:fld id="{99A20822-4A49-4D36-86E3-300BA48D3F00}" type="slidenum">
              <a:rPr lang="en-US" smtClean="0"/>
              <a:pPr/>
              <a:t>16</a:t>
            </a:fld>
            <a:endParaRPr lang="en-US"/>
          </a:p>
        </p:txBody>
      </p:sp>
    </p:spTree>
    <p:extLst>
      <p:ext uri="{BB962C8B-B14F-4D97-AF65-F5344CB8AC3E}">
        <p14:creationId xmlns:p14="http://schemas.microsoft.com/office/powerpoint/2010/main" val="1002188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1"/>
          <p:cNvSpPr>
            <a:spLocks noGrp="1"/>
          </p:cNvSpPr>
          <p:nvPr>
            <p:ph type="title"/>
          </p:nvPr>
        </p:nvSpPr>
        <p:spPr/>
        <p:txBody>
          <a:bodyPr>
            <a:normAutofit/>
          </a:bodyPr>
          <a:lstStyle/>
          <a:p>
            <a:pPr eaLnBrk="1" hangingPunct="1"/>
            <a:r>
              <a:rPr altLang="en-US" sz="3150">
                <a:ea typeface="ＭＳ Ｐゴシック" panose="020B0600070205080204" pitchFamily="34" charset="-128"/>
              </a:rPr>
              <a:t>What to Look </a:t>
            </a:r>
            <a:r>
              <a:rPr lang="en-US" altLang="en-US" sz="3150">
                <a:ea typeface="ＭＳ Ｐゴシック" panose="020B0600070205080204" pitchFamily="34" charset="-128"/>
              </a:rPr>
              <a:t>f</a:t>
            </a:r>
            <a:r>
              <a:rPr altLang="en-US" sz="3150">
                <a:ea typeface="ＭＳ Ｐゴシック" panose="020B0600070205080204" pitchFamily="34" charset="-128"/>
              </a:rPr>
              <a:t>or When Examining </a:t>
            </a:r>
            <a:br>
              <a:rPr altLang="en-US" sz="3150">
                <a:ea typeface="ＭＳ Ｐゴシック" panose="020B0600070205080204" pitchFamily="34" charset="-128"/>
              </a:rPr>
            </a:br>
            <a:r>
              <a:rPr altLang="en-US" sz="3150">
                <a:ea typeface="ＭＳ Ｐゴシック" panose="020B0600070205080204" pitchFamily="34" charset="-128"/>
              </a:rPr>
              <a:t>the Published Evidence Base</a:t>
            </a:r>
          </a:p>
        </p:txBody>
      </p:sp>
      <p:sp>
        <p:nvSpPr>
          <p:cNvPr id="86018" name="Content Placeholder 2"/>
          <p:cNvSpPr>
            <a:spLocks noGrp="1"/>
          </p:cNvSpPr>
          <p:nvPr>
            <p:ph sz="quarter" idx="14"/>
          </p:nvPr>
        </p:nvSpPr>
        <p:spPr/>
        <p:txBody>
          <a:bodyPr>
            <a:normAutofit/>
          </a:bodyPr>
          <a:lstStyle/>
          <a:p>
            <a:pPr eaLnBrk="1" hangingPunct="1"/>
            <a:r>
              <a:rPr lang="en-US" altLang="en-US" sz="2400" b="1">
                <a:cs typeface="Arial" panose="020B0604020202020204" pitchFamily="34" charset="0"/>
              </a:rPr>
              <a:t>Type/Source</a:t>
            </a:r>
          </a:p>
          <a:p>
            <a:pPr lvl="2">
              <a:spcBef>
                <a:spcPts val="0"/>
              </a:spcBef>
              <a:buFont typeface="Wingdings" panose="05000000000000000000" pitchFamily="2" charset="2"/>
              <a:buChar char="§"/>
            </a:pPr>
            <a:r>
              <a:rPr lang="en-US" altLang="en-US" sz="2000"/>
              <a:t>Is the source reputable? Can it be trusted?</a:t>
            </a:r>
            <a:endParaRPr lang="en-US" altLang="en-US" sz="2000">
              <a:cs typeface="Arial" panose="020B0604020202020204" pitchFamily="34" charset="0"/>
            </a:endParaRPr>
          </a:p>
          <a:p>
            <a:pPr>
              <a:spcBef>
                <a:spcPts val="1200"/>
              </a:spcBef>
            </a:pPr>
            <a:r>
              <a:rPr lang="en-US" altLang="en-US" sz="2400" b="1">
                <a:cs typeface="Arial" panose="020B0604020202020204" pitchFamily="34" charset="0"/>
              </a:rPr>
              <a:t>Population</a:t>
            </a:r>
          </a:p>
          <a:p>
            <a:pPr lvl="2">
              <a:spcBef>
                <a:spcPts val="0"/>
              </a:spcBef>
              <a:buFont typeface="Wingdings" panose="05000000000000000000" pitchFamily="2" charset="2"/>
              <a:buChar char="§"/>
            </a:pPr>
            <a:r>
              <a:rPr lang="en-US" altLang="en-US" sz="2000">
                <a:cs typeface="Arial" panose="020B0604020202020204" pitchFamily="34" charset="0"/>
              </a:rPr>
              <a:t>Were the students included in the study similar to our students?</a:t>
            </a:r>
          </a:p>
          <a:p>
            <a:pPr>
              <a:spcBef>
                <a:spcPts val="1200"/>
              </a:spcBef>
            </a:pPr>
            <a:r>
              <a:rPr lang="en-US" altLang="en-US" sz="2400" b="1">
                <a:cs typeface="Arial" panose="020B0604020202020204" pitchFamily="34" charset="0"/>
              </a:rPr>
              <a:t>Desired Outcomes</a:t>
            </a:r>
          </a:p>
          <a:p>
            <a:pPr lvl="2">
              <a:lnSpc>
                <a:spcPct val="110000"/>
              </a:lnSpc>
              <a:spcBef>
                <a:spcPts val="0"/>
              </a:spcBef>
              <a:buFont typeface="Wingdings" panose="05000000000000000000" pitchFamily="2" charset="2"/>
              <a:buChar char="§"/>
            </a:pPr>
            <a:r>
              <a:rPr lang="en-US" altLang="en-US" sz="2000">
                <a:cs typeface="Arial" panose="020B0604020202020204" pitchFamily="34" charset="0"/>
              </a:rPr>
              <a:t>Were the outcomes of interest relevant to our students?</a:t>
            </a:r>
          </a:p>
          <a:p>
            <a:pPr>
              <a:spcBef>
                <a:spcPts val="1200"/>
              </a:spcBef>
            </a:pPr>
            <a:r>
              <a:rPr lang="en-US" altLang="en-US" sz="2400" b="1">
                <a:cs typeface="Arial" panose="020B0604020202020204" pitchFamily="34" charset="0"/>
              </a:rPr>
              <a:t>Effect Size (for group design studies)</a:t>
            </a:r>
          </a:p>
          <a:p>
            <a:pPr lvl="2">
              <a:lnSpc>
                <a:spcPct val="110000"/>
              </a:lnSpc>
              <a:spcBef>
                <a:spcPts val="0"/>
              </a:spcBef>
              <a:buFont typeface="Wingdings" panose="05000000000000000000" pitchFamily="2" charset="2"/>
              <a:buChar char="§"/>
            </a:pPr>
            <a:r>
              <a:rPr lang="en-US" altLang="en-US" sz="2000">
                <a:cs typeface="Arial" panose="020B0604020202020204" pitchFamily="34" charset="0"/>
              </a:rPr>
              <a:t>Does the evidence suggest that the intervention can produce the result we expect? </a:t>
            </a:r>
          </a:p>
          <a:p>
            <a:pPr>
              <a:lnSpc>
                <a:spcPct val="110000"/>
              </a:lnSpc>
              <a:spcBef>
                <a:spcPts val="1000"/>
              </a:spcBef>
            </a:pPr>
            <a:endParaRPr lang="en-US" altLang="en-US" sz="2400">
              <a:cs typeface="Arial" panose="020B0604020202020204" pitchFamily="34" charset="0"/>
            </a:endParaRPr>
          </a:p>
        </p:txBody>
      </p:sp>
      <p:sp>
        <p:nvSpPr>
          <p:cNvPr id="2" name="Text Placeholder 1">
            <a:extLst>
              <a:ext uri="{FF2B5EF4-FFF2-40B4-BE49-F238E27FC236}">
                <a16:creationId xmlns:a16="http://schemas.microsoft.com/office/drawing/2014/main" id="{BCC8224D-D5CB-4D0C-B2F1-D7C963DBE5E4}"/>
              </a:ext>
            </a:extLst>
          </p:cNvPr>
          <p:cNvSpPr>
            <a:spLocks noGrp="1"/>
          </p:cNvSpPr>
          <p:nvPr>
            <p:ph type="body" sz="quarter" idx="13"/>
          </p:nvPr>
        </p:nvSpPr>
        <p:spPr/>
        <p:txBody>
          <a:bodyPr/>
          <a:lstStyle/>
          <a:p>
            <a:endParaRPr lang="en-US"/>
          </a:p>
        </p:txBody>
      </p:sp>
      <p:sp>
        <p:nvSpPr>
          <p:cNvPr id="86020" name="Slide Number Placeholder 17"/>
          <p:cNvSpPr>
            <a:spLocks noGrp="1"/>
          </p:cNvSpPr>
          <p:nvPr>
            <p:ph type="sldNum" sz="quarter" idx="12"/>
          </p:nvPr>
        </p:nvSpPr>
        <p:spPr>
          <a:xfrm>
            <a:off x="11786098" y="6742584"/>
            <a:ext cx="105798" cy="115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7237A6-5808-428F-8933-A72A5C2B29AF}" type="slidenum">
              <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17</a:t>
            </a:fld>
            <a:endPar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32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a:t>What’s an effect size?</a:t>
            </a:r>
          </a:p>
        </p:txBody>
      </p:sp>
      <p:sp>
        <p:nvSpPr>
          <p:cNvPr id="7" name="Content Placeholder 6">
            <a:extLst>
              <a:ext uri="{FF2B5EF4-FFF2-40B4-BE49-F238E27FC236}">
                <a16:creationId xmlns:a16="http://schemas.microsoft.com/office/drawing/2014/main" id="{38F6F65F-E6D1-4D7A-BCD3-D01115D71070}"/>
              </a:ext>
            </a:extLst>
          </p:cNvPr>
          <p:cNvSpPr>
            <a:spLocks noGrp="1"/>
          </p:cNvSpPr>
          <p:nvPr>
            <p:ph sz="quarter" idx="15"/>
          </p:nvPr>
        </p:nvSpPr>
        <p:spPr/>
        <p:txBody>
          <a:bodyPr>
            <a:normAutofit/>
          </a:bodyPr>
          <a:lstStyle/>
          <a:p>
            <a:pPr marL="342900" indent="-342900">
              <a:spcAft>
                <a:spcPts val="1200"/>
              </a:spcAft>
              <a:buFont typeface="Arial" panose="020B0604020202020204" pitchFamily="34" charset="0"/>
              <a:buChar char="•"/>
            </a:pPr>
            <a:r>
              <a:rPr lang="en-US" sz="2400"/>
              <a:t>A quantitative way to look at the strength of an intervention</a:t>
            </a:r>
          </a:p>
          <a:p>
            <a:pPr marL="342900" indent="-342900">
              <a:spcAft>
                <a:spcPts val="1200"/>
              </a:spcAft>
              <a:buFont typeface="Arial" panose="020B0604020202020204" pitchFamily="34" charset="0"/>
              <a:buChar char="•"/>
            </a:pPr>
            <a:r>
              <a:rPr lang="en-US" sz="2400"/>
              <a:t>Rule of thumb:</a:t>
            </a:r>
          </a:p>
          <a:p>
            <a:pPr marL="342900" indent="-342900">
              <a:spcAft>
                <a:spcPts val="1200"/>
              </a:spcAft>
              <a:buFont typeface="Arial" panose="020B0604020202020204" pitchFamily="34" charset="0"/>
              <a:buChar char="•"/>
            </a:pPr>
            <a:endParaRPr lang="en-US" sz="2400"/>
          </a:p>
          <a:p>
            <a:pPr marL="342900" indent="-342900">
              <a:spcAft>
                <a:spcPts val="1200"/>
              </a:spcAft>
              <a:buFont typeface="Arial" panose="020B0604020202020204" pitchFamily="34" charset="0"/>
              <a:buChar char="•"/>
            </a:pPr>
            <a:endParaRPr lang="en-US" sz="2400"/>
          </a:p>
          <a:p>
            <a:pPr marL="342900" indent="-342900">
              <a:spcAft>
                <a:spcPts val="1200"/>
              </a:spcAft>
              <a:buFont typeface="Arial" panose="020B0604020202020204" pitchFamily="34" charset="0"/>
              <a:buChar char="•"/>
            </a:pPr>
            <a:endParaRPr lang="en-US" sz="2400"/>
          </a:p>
          <a:p>
            <a:pPr marL="342900" indent="-342900">
              <a:spcAft>
                <a:spcPts val="1200"/>
              </a:spcAft>
              <a:buFont typeface="Arial" panose="020B0604020202020204" pitchFamily="34" charset="0"/>
              <a:buChar char="•"/>
            </a:pPr>
            <a:endParaRPr lang="en-US" sz="2400"/>
          </a:p>
        </p:txBody>
      </p:sp>
      <p:graphicFrame>
        <p:nvGraphicFramePr>
          <p:cNvPr id="12" name="Table 11">
            <a:extLst>
              <a:ext uri="{FF2B5EF4-FFF2-40B4-BE49-F238E27FC236}">
                <a16:creationId xmlns:a16="http://schemas.microsoft.com/office/drawing/2014/main" id="{2AB4EEFC-08B2-48CB-954C-83F52BB58445}"/>
              </a:ext>
            </a:extLst>
          </p:cNvPr>
          <p:cNvGraphicFramePr>
            <a:graphicFrameLocks noGrp="1"/>
          </p:cNvGraphicFramePr>
          <p:nvPr>
            <p:extLst>
              <p:ext uri="{D42A27DB-BD31-4B8C-83A1-F6EECF244321}">
                <p14:modId xmlns:p14="http://schemas.microsoft.com/office/powerpoint/2010/main" val="4281133161"/>
              </p:ext>
            </p:extLst>
          </p:nvPr>
        </p:nvGraphicFramePr>
        <p:xfrm>
          <a:off x="2155730" y="2971800"/>
          <a:ext cx="7877492" cy="2743200"/>
        </p:xfrm>
        <a:graphic>
          <a:graphicData uri="http://schemas.openxmlformats.org/drawingml/2006/table">
            <a:tbl>
              <a:tblPr firstRow="1" bandRow="1">
                <a:tableStyleId>{5C22544A-7EE6-4342-B048-85BDC9FD1C3A}</a:tableStyleId>
              </a:tblPr>
              <a:tblGrid>
                <a:gridCol w="3938746">
                  <a:extLst>
                    <a:ext uri="{9D8B030D-6E8A-4147-A177-3AD203B41FA5}">
                      <a16:colId xmlns:a16="http://schemas.microsoft.com/office/drawing/2014/main" val="20000"/>
                    </a:ext>
                  </a:extLst>
                </a:gridCol>
                <a:gridCol w="3938746">
                  <a:extLst>
                    <a:ext uri="{9D8B030D-6E8A-4147-A177-3AD203B41FA5}">
                      <a16:colId xmlns:a16="http://schemas.microsoft.com/office/drawing/2014/main" val="20001"/>
                    </a:ext>
                  </a:extLst>
                </a:gridCol>
              </a:tblGrid>
              <a:tr h="685800">
                <a:tc>
                  <a:txBody>
                    <a:bodyPr/>
                    <a:lstStyle/>
                    <a:p>
                      <a:r>
                        <a:rPr lang="en-US" sz="2400"/>
                        <a:t>Strength</a:t>
                      </a:r>
                    </a:p>
                  </a:txBody>
                  <a:tcPr anchor="ctr"/>
                </a:tc>
                <a:tc>
                  <a:txBody>
                    <a:bodyPr/>
                    <a:lstStyle/>
                    <a:p>
                      <a:r>
                        <a:rPr lang="en-US" sz="2400"/>
                        <a:t>Effect Size</a:t>
                      </a:r>
                    </a:p>
                  </a:txBody>
                  <a:tcPr anchor="ctr"/>
                </a:tc>
                <a:extLst>
                  <a:ext uri="{0D108BD9-81ED-4DB2-BD59-A6C34878D82A}">
                    <a16:rowId xmlns:a16="http://schemas.microsoft.com/office/drawing/2014/main" val="10000"/>
                  </a:ext>
                </a:extLst>
              </a:tr>
              <a:tr h="685800">
                <a:tc>
                  <a:txBody>
                    <a:bodyPr/>
                    <a:lstStyle/>
                    <a:p>
                      <a:r>
                        <a:rPr lang="en-US" sz="2400"/>
                        <a:t>Small (minimum)</a:t>
                      </a:r>
                    </a:p>
                  </a:txBody>
                  <a:tcPr anchor="ctr"/>
                </a:tc>
                <a:tc>
                  <a:txBody>
                    <a:bodyPr/>
                    <a:lstStyle/>
                    <a:p>
                      <a:r>
                        <a:rPr lang="en-US" sz="2400"/>
                        <a:t>0.25 to 0.34</a:t>
                      </a:r>
                    </a:p>
                  </a:txBody>
                  <a:tcPr anchor="ctr"/>
                </a:tc>
                <a:extLst>
                  <a:ext uri="{0D108BD9-81ED-4DB2-BD59-A6C34878D82A}">
                    <a16:rowId xmlns:a16="http://schemas.microsoft.com/office/drawing/2014/main" val="10001"/>
                  </a:ext>
                </a:extLst>
              </a:tr>
              <a:tr h="685800">
                <a:tc>
                  <a:txBody>
                    <a:bodyPr/>
                    <a:lstStyle/>
                    <a:p>
                      <a:r>
                        <a:rPr lang="en-US" sz="2400"/>
                        <a:t>Moderate</a:t>
                      </a:r>
                      <a:r>
                        <a:rPr lang="en-US" sz="2400" baseline="0"/>
                        <a:t> </a:t>
                      </a:r>
                      <a:endParaRPr lang="en-US" sz="24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0.35 to 0.49</a:t>
                      </a:r>
                    </a:p>
                  </a:txBody>
                  <a:tcPr anchor="ctr"/>
                </a:tc>
                <a:extLst>
                  <a:ext uri="{0D108BD9-81ED-4DB2-BD59-A6C34878D82A}">
                    <a16:rowId xmlns:a16="http://schemas.microsoft.com/office/drawing/2014/main" val="10002"/>
                  </a:ext>
                </a:extLst>
              </a:tr>
              <a:tr h="685800">
                <a:tc>
                  <a:txBody>
                    <a:bodyPr/>
                    <a:lstStyle/>
                    <a:p>
                      <a:r>
                        <a:rPr lang="en-US" sz="2400"/>
                        <a:t>Strong</a:t>
                      </a:r>
                    </a:p>
                  </a:txBody>
                  <a:tcPr anchor="ctr"/>
                </a:tc>
                <a:tc>
                  <a:txBody>
                    <a:bodyPr/>
                    <a:lstStyle/>
                    <a:p>
                      <a:r>
                        <a:rPr lang="en-US" sz="2400" dirty="0"/>
                        <a:t>0.50 or larger </a:t>
                      </a:r>
                    </a:p>
                  </a:txBody>
                  <a:tcPr anchor="ct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4"/>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77928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r>
              <a:rPr lang="en-US" sz="3150"/>
              <a:t>Understanding Effect Size</a:t>
            </a:r>
          </a:p>
        </p:txBody>
      </p:sp>
      <p:graphicFrame>
        <p:nvGraphicFramePr>
          <p:cNvPr id="5" name="Content Placeholder 4" descr="A table that shows the mean effect sizes for students with reading difficulties provided intensive interventions. Student outcome is divided into two groups - Early elementary K through 3, and Upper grades 4 through 9, and the mean effect size and number of effects is shown in four different groups under Comprehension, reading fluency, word reading, and spelling. Under the Early elementary K through 3 group - Comprehension's mean effect size is .46, and had 25 number of effects - Reading's mean effect size is .34 and had 11 number of effects - Word reading's mean effect size is .56 and had 53 number of effects - and spelling's mean effect size is .40 and had 24 number of effects. For the second group - upper grades 4 through 9, Comprehension's mean effect size is .09, and had 37 number of effects - Reading's mean effect size is .12 and had 8 number of effects - Word reading's mean effect size is .20 and had 22 number of effects - and spelling's mean effect size is .20 and had 5 number of effects. "/>
          <p:cNvGraphicFramePr>
            <a:graphicFrameLocks noGrp="1"/>
          </p:cNvGraphicFramePr>
          <p:nvPr>
            <p:ph sz="quarter" idx="15"/>
            <p:extLst>
              <p:ext uri="{D42A27DB-BD31-4B8C-83A1-F6EECF244321}">
                <p14:modId xmlns:p14="http://schemas.microsoft.com/office/powerpoint/2010/main" val="401555127"/>
              </p:ext>
            </p:extLst>
          </p:nvPr>
        </p:nvGraphicFramePr>
        <p:xfrm>
          <a:off x="457200" y="1447800"/>
          <a:ext cx="11274669" cy="3375950"/>
        </p:xfrm>
        <a:graphic>
          <a:graphicData uri="http://schemas.openxmlformats.org/drawingml/2006/table">
            <a:tbl>
              <a:tblPr firstRow="1" firstCol="1" bandRow="1">
                <a:tableStyleId>{5C22544A-7EE6-4342-B048-85BDC9FD1C3A}</a:tableStyleId>
              </a:tblPr>
              <a:tblGrid>
                <a:gridCol w="3362297">
                  <a:extLst>
                    <a:ext uri="{9D8B030D-6E8A-4147-A177-3AD203B41FA5}">
                      <a16:colId xmlns:a16="http://schemas.microsoft.com/office/drawing/2014/main" val="20000"/>
                    </a:ext>
                  </a:extLst>
                </a:gridCol>
                <a:gridCol w="2010071">
                  <a:extLst>
                    <a:ext uri="{9D8B030D-6E8A-4147-A177-3AD203B41FA5}">
                      <a16:colId xmlns:a16="http://schemas.microsoft.com/office/drawing/2014/main" val="20001"/>
                    </a:ext>
                  </a:extLst>
                </a:gridCol>
                <a:gridCol w="1991798">
                  <a:extLst>
                    <a:ext uri="{9D8B030D-6E8A-4147-A177-3AD203B41FA5}">
                      <a16:colId xmlns:a16="http://schemas.microsoft.com/office/drawing/2014/main" val="20002"/>
                    </a:ext>
                  </a:extLst>
                </a:gridCol>
                <a:gridCol w="1845612">
                  <a:extLst>
                    <a:ext uri="{9D8B030D-6E8A-4147-A177-3AD203B41FA5}">
                      <a16:colId xmlns:a16="http://schemas.microsoft.com/office/drawing/2014/main" val="20003"/>
                    </a:ext>
                  </a:extLst>
                </a:gridCol>
                <a:gridCol w="2064891">
                  <a:extLst>
                    <a:ext uri="{9D8B030D-6E8A-4147-A177-3AD203B41FA5}">
                      <a16:colId xmlns:a16="http://schemas.microsoft.com/office/drawing/2014/main" val="20004"/>
                    </a:ext>
                  </a:extLst>
                </a:gridCol>
              </a:tblGrid>
              <a:tr h="540681">
                <a:tc>
                  <a:txBody>
                    <a:bodyPr/>
                    <a:lstStyle/>
                    <a:p>
                      <a:pPr marL="0" marR="0">
                        <a:spcBef>
                          <a:spcPts val="400"/>
                        </a:spcBef>
                        <a:spcAft>
                          <a:spcPts val="400"/>
                        </a:spcAft>
                      </a:pPr>
                      <a:r>
                        <a:rPr lang="en-US" sz="2000" dirty="0">
                          <a:effectLst/>
                        </a:rPr>
                        <a:t>Student Outcome</a:t>
                      </a:r>
                      <a:endParaRPr lang="en-US" sz="2000" dirty="0">
                        <a:effectLst/>
                        <a:latin typeface="Times New Roman"/>
                        <a:ea typeface="Calibri"/>
                        <a:cs typeface="Times New Roman"/>
                      </a:endParaRPr>
                    </a:p>
                  </a:txBody>
                  <a:tcPr marL="89929" marR="89929" marT="0" marB="0" anchor="ctr"/>
                </a:tc>
                <a:tc gridSpan="2">
                  <a:txBody>
                    <a:bodyPr/>
                    <a:lstStyle/>
                    <a:p>
                      <a:pPr marL="0" marR="0" algn="ctr">
                        <a:spcBef>
                          <a:spcPts val="400"/>
                        </a:spcBef>
                        <a:spcAft>
                          <a:spcPts val="400"/>
                        </a:spcAft>
                      </a:pPr>
                      <a:r>
                        <a:rPr lang="en-US" sz="2000" dirty="0">
                          <a:effectLst/>
                        </a:rPr>
                        <a:t>Early Elementary K</a:t>
                      </a:r>
                      <a:r>
                        <a:rPr lang="en-US" sz="2000" dirty="0">
                          <a:effectLst/>
                          <a:latin typeface="Calibri"/>
                        </a:rPr>
                        <a:t>–</a:t>
                      </a:r>
                      <a:r>
                        <a:rPr lang="en-US" sz="2000" dirty="0">
                          <a:effectLst/>
                        </a:rPr>
                        <a:t>3</a:t>
                      </a:r>
                      <a:endParaRPr lang="en-US" sz="2000" dirty="0">
                        <a:effectLst/>
                        <a:latin typeface="Times New Roman"/>
                        <a:ea typeface="Calibri"/>
                        <a:cs typeface="Times New Roman"/>
                      </a:endParaRPr>
                    </a:p>
                  </a:txBody>
                  <a:tcPr marL="89929" marR="89929" marT="0" marB="0" anchor="ctr"/>
                </a:tc>
                <a:tc hMerge="1">
                  <a:txBody>
                    <a:bodyPr/>
                    <a:lstStyle/>
                    <a:p>
                      <a:endParaRPr lang="en-US"/>
                    </a:p>
                  </a:txBody>
                  <a:tcPr/>
                </a:tc>
                <a:tc gridSpan="2">
                  <a:txBody>
                    <a:bodyPr/>
                    <a:lstStyle/>
                    <a:p>
                      <a:pPr marL="0" marR="0" algn="ctr">
                        <a:spcBef>
                          <a:spcPts val="400"/>
                        </a:spcBef>
                        <a:spcAft>
                          <a:spcPts val="400"/>
                        </a:spcAft>
                      </a:pPr>
                      <a:r>
                        <a:rPr lang="en-US" sz="2000" dirty="0">
                          <a:effectLst/>
                        </a:rPr>
                        <a:t>Upper Grades 4</a:t>
                      </a:r>
                      <a:r>
                        <a:rPr lang="en-US" sz="2000" dirty="0">
                          <a:effectLst/>
                          <a:latin typeface="Calibri"/>
                        </a:rPr>
                        <a:t>–</a:t>
                      </a:r>
                      <a:r>
                        <a:rPr lang="en-US" sz="2000" dirty="0">
                          <a:effectLst/>
                        </a:rPr>
                        <a:t>9</a:t>
                      </a:r>
                      <a:endParaRPr lang="en-US" sz="2000" dirty="0">
                        <a:effectLst/>
                        <a:latin typeface="Times New Roman"/>
                        <a:ea typeface="Calibri"/>
                        <a:cs typeface="Times New Roman"/>
                      </a:endParaRPr>
                    </a:p>
                  </a:txBody>
                  <a:tcPr marL="89929" marR="89929" marT="0" marB="0" anchor="ctr"/>
                </a:tc>
                <a:tc hMerge="1">
                  <a:txBody>
                    <a:bodyPr/>
                    <a:lstStyle/>
                    <a:p>
                      <a:endParaRPr lang="en-US"/>
                    </a:p>
                  </a:txBody>
                  <a:tcPr/>
                </a:tc>
                <a:extLst>
                  <a:ext uri="{0D108BD9-81ED-4DB2-BD59-A6C34878D82A}">
                    <a16:rowId xmlns:a16="http://schemas.microsoft.com/office/drawing/2014/main" val="10000"/>
                  </a:ext>
                </a:extLst>
              </a:tr>
              <a:tr h="672545">
                <a:tc>
                  <a:txBody>
                    <a:bodyPr/>
                    <a:lstStyle/>
                    <a:p>
                      <a:pPr marL="0" marR="0">
                        <a:spcBef>
                          <a:spcPts val="400"/>
                        </a:spcBef>
                        <a:spcAft>
                          <a:spcPts val="400"/>
                        </a:spcAft>
                      </a:pPr>
                      <a:r>
                        <a:rPr lang="en-US" sz="2000" dirty="0">
                          <a:effectLst/>
                        </a:rPr>
                        <a:t> </a:t>
                      </a:r>
                      <a:endParaRPr lang="en-US" sz="2000" dirty="0">
                        <a:effectLst/>
                        <a:latin typeface="Times New Roman"/>
                        <a:ea typeface="Calibri"/>
                        <a:cs typeface="Times New Roman"/>
                      </a:endParaRPr>
                    </a:p>
                  </a:txBody>
                  <a:tcPr marL="89929" marR="89929" marT="0" marB="0" anchor="ctr"/>
                </a:tc>
                <a:tc>
                  <a:txBody>
                    <a:bodyPr/>
                    <a:lstStyle/>
                    <a:p>
                      <a:pPr marL="0" marR="0" algn="l">
                        <a:spcBef>
                          <a:spcPts val="400"/>
                        </a:spcBef>
                        <a:spcAft>
                          <a:spcPts val="400"/>
                        </a:spcAft>
                      </a:pPr>
                      <a:r>
                        <a:rPr lang="en-US" sz="2000" dirty="0">
                          <a:effectLst/>
                        </a:rPr>
                        <a:t>Mean ES</a:t>
                      </a:r>
                      <a:endParaRPr lang="en-US" sz="2000" dirty="0">
                        <a:effectLst/>
                        <a:latin typeface="Times New Roman"/>
                        <a:ea typeface="Calibri"/>
                        <a:cs typeface="Times New Roman"/>
                      </a:endParaRPr>
                    </a:p>
                  </a:txBody>
                  <a:tcPr marL="89929" marR="89929" marT="0" marB="0" anchor="ctr"/>
                </a:tc>
                <a:tc>
                  <a:txBody>
                    <a:bodyPr/>
                    <a:lstStyle/>
                    <a:p>
                      <a:pPr marL="0" marR="0" algn="l">
                        <a:spcBef>
                          <a:spcPts val="400"/>
                        </a:spcBef>
                        <a:spcAft>
                          <a:spcPts val="400"/>
                        </a:spcAft>
                      </a:pPr>
                      <a:r>
                        <a:rPr lang="en-US" sz="2000" spc="0" baseline="0" dirty="0">
                          <a:effectLst/>
                        </a:rPr>
                        <a:t>No. of Effects</a:t>
                      </a:r>
                      <a:endParaRPr lang="en-US" sz="2000" spc="0" baseline="0" dirty="0">
                        <a:effectLst/>
                        <a:latin typeface="Times New Roman"/>
                        <a:ea typeface="Calibri"/>
                        <a:cs typeface="Times New Roman"/>
                      </a:endParaRPr>
                    </a:p>
                  </a:txBody>
                  <a:tcPr marL="89929" marR="89929" marT="0" marB="0" anchor="ctr"/>
                </a:tc>
                <a:tc>
                  <a:txBody>
                    <a:bodyPr/>
                    <a:lstStyle/>
                    <a:p>
                      <a:pPr marL="0" marR="0" algn="l">
                        <a:spcBef>
                          <a:spcPts val="400"/>
                        </a:spcBef>
                        <a:spcAft>
                          <a:spcPts val="400"/>
                        </a:spcAft>
                      </a:pPr>
                      <a:r>
                        <a:rPr lang="en-US" sz="2000" dirty="0">
                          <a:effectLst/>
                        </a:rPr>
                        <a:t>Mean ES</a:t>
                      </a:r>
                      <a:endParaRPr lang="en-US" sz="2000" dirty="0">
                        <a:effectLst/>
                        <a:latin typeface="Times New Roman"/>
                        <a:ea typeface="Calibri"/>
                        <a:cs typeface="Times New Roman"/>
                      </a:endParaRPr>
                    </a:p>
                  </a:txBody>
                  <a:tcPr marL="89929" marR="89929" marT="0" marB="0" anchor="ctr"/>
                </a:tc>
                <a:tc>
                  <a:txBody>
                    <a:bodyPr/>
                    <a:lstStyle/>
                    <a:p>
                      <a:pPr marL="0" marR="0" algn="l">
                        <a:spcBef>
                          <a:spcPts val="400"/>
                        </a:spcBef>
                        <a:spcAft>
                          <a:spcPts val="400"/>
                        </a:spcAft>
                      </a:pPr>
                      <a:r>
                        <a:rPr lang="en-US" sz="2000" dirty="0">
                          <a:effectLst/>
                        </a:rPr>
                        <a:t>No. of Effects</a:t>
                      </a:r>
                      <a:endParaRPr lang="en-US" sz="2000" dirty="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1"/>
                  </a:ext>
                </a:extLst>
              </a:tr>
              <a:tr h="540681">
                <a:tc>
                  <a:txBody>
                    <a:bodyPr/>
                    <a:lstStyle/>
                    <a:p>
                      <a:pPr marL="0" marR="0">
                        <a:spcBef>
                          <a:spcPts val="0"/>
                        </a:spcBef>
                        <a:spcAft>
                          <a:spcPts val="0"/>
                        </a:spcAft>
                      </a:pPr>
                      <a:r>
                        <a:rPr lang="en-US" sz="2000" dirty="0">
                          <a:effectLst/>
                        </a:rPr>
                        <a:t>Comprehension</a:t>
                      </a:r>
                      <a:endParaRPr lang="en-US" sz="2000" dirty="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dirty="0">
                          <a:effectLst/>
                        </a:rPr>
                        <a:t>.46</a:t>
                      </a:r>
                      <a:endParaRPr lang="en-US" sz="2000" dirty="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25</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.09</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37</a:t>
                      </a:r>
                      <a:endParaRPr lang="en-US" sz="200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2"/>
                  </a:ext>
                </a:extLst>
              </a:tr>
              <a:tr h="540681">
                <a:tc>
                  <a:txBody>
                    <a:bodyPr/>
                    <a:lstStyle/>
                    <a:p>
                      <a:pPr marL="0" marR="0">
                        <a:spcBef>
                          <a:spcPts val="0"/>
                        </a:spcBef>
                        <a:spcAft>
                          <a:spcPts val="0"/>
                        </a:spcAft>
                      </a:pPr>
                      <a:r>
                        <a:rPr lang="en-US" sz="2000">
                          <a:effectLst/>
                        </a:rPr>
                        <a:t>Reading Fluency</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.34</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11</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.12</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8</a:t>
                      </a:r>
                      <a:endParaRPr lang="en-US" sz="200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3"/>
                  </a:ext>
                </a:extLst>
              </a:tr>
              <a:tr h="540681">
                <a:tc>
                  <a:txBody>
                    <a:bodyPr/>
                    <a:lstStyle/>
                    <a:p>
                      <a:pPr marL="0" marR="0">
                        <a:spcBef>
                          <a:spcPts val="0"/>
                        </a:spcBef>
                        <a:spcAft>
                          <a:spcPts val="0"/>
                        </a:spcAft>
                      </a:pPr>
                      <a:r>
                        <a:rPr lang="en-US" sz="2000">
                          <a:effectLst/>
                        </a:rPr>
                        <a:t>Word Reading</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.56</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53</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.20</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22</a:t>
                      </a:r>
                      <a:endParaRPr lang="en-US" sz="200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4"/>
                  </a:ext>
                </a:extLst>
              </a:tr>
              <a:tr h="540681">
                <a:tc>
                  <a:txBody>
                    <a:bodyPr/>
                    <a:lstStyle/>
                    <a:p>
                      <a:pPr marL="0" marR="0">
                        <a:spcBef>
                          <a:spcPts val="0"/>
                        </a:spcBef>
                        <a:spcAft>
                          <a:spcPts val="0"/>
                        </a:spcAft>
                      </a:pPr>
                      <a:r>
                        <a:rPr lang="en-US" sz="2000">
                          <a:effectLst/>
                        </a:rPr>
                        <a:t>Spelling </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.40</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24</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a:effectLst/>
                        </a:rPr>
                        <a:t>.20</a:t>
                      </a:r>
                      <a:endParaRPr lang="en-US" sz="2000">
                        <a:effectLst/>
                        <a:latin typeface="Times New Roman"/>
                        <a:ea typeface="Calibri"/>
                        <a:cs typeface="Times New Roman"/>
                      </a:endParaRPr>
                    </a:p>
                  </a:txBody>
                  <a:tcPr marL="89929" marR="89929" marT="0" marB="0" anchor="ctr"/>
                </a:tc>
                <a:tc>
                  <a:txBody>
                    <a:bodyPr/>
                    <a:lstStyle/>
                    <a:p>
                      <a:pPr marL="0" marR="0">
                        <a:spcBef>
                          <a:spcPts val="0"/>
                        </a:spcBef>
                        <a:spcAft>
                          <a:spcPts val="0"/>
                        </a:spcAft>
                      </a:pPr>
                      <a:r>
                        <a:rPr lang="en-US" sz="2000" dirty="0">
                          <a:effectLst/>
                        </a:rPr>
                        <a:t>5</a:t>
                      </a:r>
                      <a:endParaRPr lang="en-US" sz="2000" dirty="0">
                        <a:effectLst/>
                        <a:latin typeface="Times New Roman"/>
                        <a:ea typeface="Calibri"/>
                        <a:cs typeface="Times New Roman"/>
                      </a:endParaRPr>
                    </a:p>
                  </a:txBody>
                  <a:tcPr marL="89929" marR="89929" marT="0" marB="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355600" y="4924574"/>
            <a:ext cx="72622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a:ea typeface="Calibri" pitchFamily="34" charset="0"/>
                <a:cs typeface="Times New Roman" pitchFamily="18" charset="0"/>
              </a:rPr>
              <a:t>Note: </a:t>
            </a:r>
            <a:r>
              <a:rPr kumimoji="0" lang="en-US" sz="1400" b="0" i="0" u="none" strike="noStrike" kern="1200" cap="none" spc="0" normalizeH="0" baseline="0" noProof="0">
                <a:ln>
                  <a:noFill/>
                </a:ln>
                <a:solidFill>
                  <a:srgbClr val="000000"/>
                </a:solidFill>
                <a:effectLst/>
                <a:uLnTx/>
                <a:uFillTx/>
                <a:latin typeface="Arial"/>
                <a:ea typeface="Calibri" pitchFamily="34" charset="0"/>
                <a:cs typeface="Times New Roman" pitchFamily="18" charset="0"/>
              </a:rPr>
              <a:t>ES = effect size</a:t>
            </a:r>
            <a:endParaRPr kumimoji="0" lang="en-US" sz="1400" b="0" i="0" u="none" strike="noStrike" kern="1200" cap="none" spc="0" normalizeH="0" baseline="0" noProof="0">
              <a:ln>
                <a:noFill/>
              </a:ln>
              <a:solidFill>
                <a:srgbClr val="000000"/>
              </a:solidFill>
              <a:effectLst/>
              <a:uLnTx/>
              <a:uFillTx/>
              <a:latin typeface="Arial"/>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Calibri" pitchFamily="34" charset="0"/>
                <a:cs typeface="Times New Roman" pitchFamily="18" charset="0"/>
              </a:rPr>
              <a:t> </a:t>
            </a:r>
            <a:endParaRPr kumimoji="0" lang="en-US" sz="1400" b="0" i="0" u="none" strike="noStrike" kern="1200" cap="none" spc="0" normalizeH="0" baseline="0" noProof="0">
              <a:ln>
                <a:noFill/>
              </a:ln>
              <a:solidFill>
                <a:srgbClr val="000000"/>
              </a:solidFill>
              <a:effectLst/>
              <a:uLnTx/>
              <a:uFillTx/>
              <a:latin typeface="Arial" pitchFamily="34" charset="0"/>
              <a:cs typeface="Arial" pitchFamily="34" charset="0"/>
            </a:endParaRPr>
          </a:p>
        </p:txBody>
      </p:sp>
      <p:sp>
        <p:nvSpPr>
          <p:cNvPr id="7" name="Text Placeholder 6">
            <a:extLst>
              <a:ext uri="{FF2B5EF4-FFF2-40B4-BE49-F238E27FC236}">
                <a16:creationId xmlns:a16="http://schemas.microsoft.com/office/drawing/2014/main" id="{971366E8-40A5-42ED-814F-3F20D4C931C8}"/>
              </a:ext>
            </a:extLst>
          </p:cNvPr>
          <p:cNvSpPr>
            <a:spLocks noGrp="1"/>
          </p:cNvSpPr>
          <p:nvPr>
            <p:ph type="body" sz="quarter" idx="13"/>
          </p:nvPr>
        </p:nvSpPr>
        <p:spPr/>
        <p:txBody>
          <a:bodyPr/>
          <a:lstStyle/>
          <a:p>
            <a:r>
              <a:rPr lang="en-US">
                <a:solidFill>
                  <a:srgbClr val="000000"/>
                </a:solidFill>
              </a:rPr>
              <a:t>(Wanzek et al., 2013)</a:t>
            </a:r>
          </a:p>
        </p:txBody>
      </p:sp>
      <p:sp>
        <p:nvSpPr>
          <p:cNvPr id="4" name="Slide Number Placeholder 3"/>
          <p:cNvSpPr>
            <a:spLocks noGrp="1"/>
          </p:cNvSpPr>
          <p:nvPr>
            <p:ph type="sldNum" sz="quarter" idx="14"/>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750" b="0" i="0" u="none" strike="noStrike" kern="1200" cap="none" spc="0" normalizeH="0" baseline="0" noProof="0">
                <a:ln>
                  <a:noFill/>
                </a:ln>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750" b="0" i="0" u="none" strike="noStrike" kern="1200" cap="none" spc="0" normalizeH="0" baseline="0" noProof="0">
              <a:ln>
                <a:noFill/>
              </a:ln>
              <a:effectLst/>
              <a:uLnTx/>
              <a:uFillTx/>
              <a:latin typeface="Arial"/>
              <a:ea typeface="+mn-ea"/>
              <a:cs typeface="+mn-cs"/>
            </a:endParaRPr>
          </a:p>
        </p:txBody>
      </p:sp>
    </p:spTree>
    <p:extLst>
      <p:ext uri="{BB962C8B-B14F-4D97-AF65-F5344CB8AC3E}">
        <p14:creationId xmlns:p14="http://schemas.microsoft.com/office/powerpoint/2010/main" val="1178023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Learner Outcomes</a:t>
            </a:r>
          </a:p>
        </p:txBody>
      </p:sp>
      <p:sp>
        <p:nvSpPr>
          <p:cNvPr id="3" name="Content Placeholder 2"/>
          <p:cNvSpPr>
            <a:spLocks noGrp="1"/>
          </p:cNvSpPr>
          <p:nvPr>
            <p:ph sz="quarter" idx="14"/>
          </p:nvPr>
        </p:nvSpPr>
        <p:spPr/>
        <p:txBody>
          <a:bodyPr vert="horz" lIns="0" tIns="0" rIns="0" bIns="0" rtlCol="0" anchor="t">
            <a:normAutofit/>
          </a:bodyPr>
          <a:lstStyle/>
          <a:p>
            <a:pPr marL="0" lvl="1" indent="0">
              <a:buNone/>
            </a:pPr>
            <a:r>
              <a:rPr lang="en-US"/>
              <a:t>At the end of the session, participants will be able to: </a:t>
            </a:r>
          </a:p>
          <a:p>
            <a:pPr marL="239395" lvl="1" indent="-239395"/>
            <a:r>
              <a:rPr lang="en-US"/>
              <a:t>Define the dimensions of the Taxonomy of Intervention Intensity and explain how they support the Data-Based Individualization (DBI) process.</a:t>
            </a:r>
          </a:p>
          <a:p>
            <a:pPr marL="239395" lvl="1" indent="-239395"/>
            <a:r>
              <a:rPr lang="en-US"/>
              <a:t>Apply the dimensions of the Taxonomy of Intervention Intensity to evaluate or select a validated intervention program.</a:t>
            </a:r>
          </a:p>
          <a:p>
            <a:pPr marL="239395" lvl="1" indent="-239395"/>
            <a:r>
              <a:rPr lang="en-US"/>
              <a:t>Use the Taxonomy of Intervention Intensity to intensify an intervention for a student who is not responding as expected. </a:t>
            </a:r>
          </a:p>
          <a:p>
            <a:pPr marL="239395" lvl="1" indent="-239395"/>
            <a:r>
              <a:rPr lang="en-US"/>
              <a:t>Access existing resources to support evaluation and intensification.</a:t>
            </a:r>
          </a:p>
          <a:p>
            <a:pPr marL="239395" lvl="1" indent="-239395"/>
            <a:endParaRPr lang="en-US"/>
          </a:p>
        </p:txBody>
      </p:sp>
      <p:sp>
        <p:nvSpPr>
          <p:cNvPr id="6" name="Text Placeholder 5">
            <a:extLst>
              <a:ext uri="{FF2B5EF4-FFF2-40B4-BE49-F238E27FC236}">
                <a16:creationId xmlns:a16="http://schemas.microsoft.com/office/drawing/2014/main" id="{5DDF95C3-19E2-4FC5-BF8B-E46E9413E55D}"/>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C6089996-20A6-48ED-AB9A-54AAC1E513C8}"/>
              </a:ext>
            </a:extLst>
          </p:cNvPr>
          <p:cNvSpPr>
            <a:spLocks noGrp="1"/>
          </p:cNvSpPr>
          <p:nvPr>
            <p:ph type="sldNum" sz="quarter" idx="12"/>
          </p:nvPr>
        </p:nvSpPr>
        <p:spPr/>
        <p:txBody>
          <a:bodyPr/>
          <a:lstStyle/>
          <a:p>
            <a:fld id="{99A20822-4A49-4D36-86E3-300BA48D3F00}" type="slidenum">
              <a:rPr lang="en-US" smtClean="0"/>
              <a:t>2</a:t>
            </a:fld>
            <a:endParaRPr lang="en-US"/>
          </a:p>
        </p:txBody>
      </p:sp>
    </p:spTree>
    <p:extLst>
      <p:ext uri="{BB962C8B-B14F-4D97-AF65-F5344CB8AC3E}">
        <p14:creationId xmlns:p14="http://schemas.microsoft.com/office/powerpoint/2010/main" val="2520864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2490-CC74-42FC-B37D-8FFCFAEA7B38}"/>
              </a:ext>
            </a:extLst>
          </p:cNvPr>
          <p:cNvSpPr>
            <a:spLocks noGrp="1"/>
          </p:cNvSpPr>
          <p:nvPr>
            <p:ph type="title"/>
          </p:nvPr>
        </p:nvSpPr>
        <p:spPr/>
        <p:txBody>
          <a:bodyPr/>
          <a:lstStyle/>
          <a:p>
            <a:r>
              <a:rPr lang="en-US"/>
              <a:t>How important are effect sizes? </a:t>
            </a:r>
          </a:p>
        </p:txBody>
      </p:sp>
      <p:sp>
        <p:nvSpPr>
          <p:cNvPr id="3" name="Content Placeholder 2">
            <a:extLst>
              <a:ext uri="{FF2B5EF4-FFF2-40B4-BE49-F238E27FC236}">
                <a16:creationId xmlns:a16="http://schemas.microsoft.com/office/drawing/2014/main" id="{36C8B41F-870A-4201-9248-44E17D7A500D}"/>
              </a:ext>
            </a:extLst>
          </p:cNvPr>
          <p:cNvSpPr>
            <a:spLocks noGrp="1"/>
          </p:cNvSpPr>
          <p:nvPr>
            <p:ph sz="quarter" idx="15"/>
          </p:nvPr>
        </p:nvSpPr>
        <p:spPr>
          <a:xfrm>
            <a:off x="457200" y="1203742"/>
            <a:ext cx="11274552" cy="4343400"/>
          </a:xfrm>
        </p:spPr>
        <p:txBody>
          <a:bodyPr/>
          <a:lstStyle/>
          <a:p>
            <a:r>
              <a:rPr lang="en-US"/>
              <a:t>Effect sizes are not always available</a:t>
            </a:r>
          </a:p>
          <a:p>
            <a:r>
              <a:rPr lang="en-US"/>
              <a:t>When available effect sizes must be interpreted with caution </a:t>
            </a:r>
          </a:p>
          <a:p>
            <a:r>
              <a:rPr lang="en-US"/>
              <a:t>Effect sizes can be impacted by:</a:t>
            </a:r>
          </a:p>
          <a:p>
            <a:pPr lvl="1"/>
            <a:r>
              <a:rPr lang="en-US"/>
              <a:t>Study conditions</a:t>
            </a:r>
          </a:p>
          <a:p>
            <a:pPr lvl="1"/>
            <a:r>
              <a:rPr lang="en-US"/>
              <a:t>Content studied</a:t>
            </a:r>
          </a:p>
          <a:p>
            <a:pPr lvl="1"/>
            <a:r>
              <a:rPr lang="en-US"/>
              <a:t>Type of student </a:t>
            </a:r>
          </a:p>
        </p:txBody>
      </p:sp>
      <p:sp>
        <p:nvSpPr>
          <p:cNvPr id="4" name="Text Placeholder 3">
            <a:extLst>
              <a:ext uri="{FF2B5EF4-FFF2-40B4-BE49-F238E27FC236}">
                <a16:creationId xmlns:a16="http://schemas.microsoft.com/office/drawing/2014/main" id="{11469C5C-115E-4C21-9678-41CEAF64B83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59B03DE-621C-41BB-BB68-1C3B9199F8D8}"/>
              </a:ext>
            </a:extLst>
          </p:cNvPr>
          <p:cNvSpPr>
            <a:spLocks noGrp="1"/>
          </p:cNvSpPr>
          <p:nvPr>
            <p:ph type="sldNum" sz="quarter" idx="14"/>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583870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1E7E-B92D-4DB5-8A4D-E720FE22E182}"/>
              </a:ext>
            </a:extLst>
          </p:cNvPr>
          <p:cNvSpPr>
            <a:spLocks noGrp="1"/>
          </p:cNvSpPr>
          <p:nvPr>
            <p:ph type="title"/>
          </p:nvPr>
        </p:nvSpPr>
        <p:spPr/>
        <p:txBody>
          <a:bodyPr/>
          <a:lstStyle/>
          <a:p>
            <a:r>
              <a:rPr lang="en-US"/>
              <a:t>So how do we interpret effect sizes and strength? </a:t>
            </a:r>
          </a:p>
        </p:txBody>
      </p:sp>
      <p:sp>
        <p:nvSpPr>
          <p:cNvPr id="3" name="Content Placeholder 2">
            <a:extLst>
              <a:ext uri="{FF2B5EF4-FFF2-40B4-BE49-F238E27FC236}">
                <a16:creationId xmlns:a16="http://schemas.microsoft.com/office/drawing/2014/main" id="{19F328D7-6D02-437D-86F4-EE4505F72F57}"/>
              </a:ext>
            </a:extLst>
          </p:cNvPr>
          <p:cNvSpPr>
            <a:spLocks noGrp="1"/>
          </p:cNvSpPr>
          <p:nvPr>
            <p:ph sz="quarter" idx="15"/>
          </p:nvPr>
        </p:nvSpPr>
        <p:spPr/>
        <p:txBody>
          <a:bodyPr/>
          <a:lstStyle/>
          <a:p>
            <a:r>
              <a:rPr lang="en-US"/>
              <a:t>Effect sizes, when available, provide a </a:t>
            </a:r>
            <a:r>
              <a:rPr lang="en-US" b="1" i="1"/>
              <a:t>starting point</a:t>
            </a:r>
            <a:r>
              <a:rPr lang="en-US"/>
              <a:t> for considering the strength of an intervention. </a:t>
            </a:r>
          </a:p>
          <a:p>
            <a:r>
              <a:rPr lang="en-US"/>
              <a:t>Information about the strength of the intervention can also be gathered based</a:t>
            </a:r>
            <a:r>
              <a:rPr lang="en-US" sz="2800"/>
              <a:t> </a:t>
            </a:r>
            <a:r>
              <a:rPr lang="en-US"/>
              <a:t>on information from reputable sources (e.g., NCII Tools Charts, WWC)</a:t>
            </a:r>
          </a:p>
          <a:p>
            <a:r>
              <a:rPr lang="en-US"/>
              <a:t>Effect sizes should be used </a:t>
            </a:r>
            <a:r>
              <a:rPr lang="en-US" b="1" i="1"/>
              <a:t>with other dimensions </a:t>
            </a:r>
            <a:r>
              <a:rPr lang="en-US"/>
              <a:t>of the taxonomy for the individual student or groups of students in a particular context.</a:t>
            </a:r>
          </a:p>
          <a:p>
            <a:endParaRPr lang="en-US"/>
          </a:p>
        </p:txBody>
      </p:sp>
      <p:sp>
        <p:nvSpPr>
          <p:cNvPr id="4" name="Text Placeholder 3">
            <a:extLst>
              <a:ext uri="{FF2B5EF4-FFF2-40B4-BE49-F238E27FC236}">
                <a16:creationId xmlns:a16="http://schemas.microsoft.com/office/drawing/2014/main" id="{DF03C57B-CC18-415A-9FCC-1F914A97B40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45EF66EC-017A-4794-84B7-293FF4EECDCB}"/>
              </a:ext>
            </a:extLst>
          </p:cNvPr>
          <p:cNvSpPr>
            <a:spLocks noGrp="1"/>
          </p:cNvSpPr>
          <p:nvPr>
            <p:ph type="sldNum" sz="quarter" idx="14"/>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3110018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962" y="196796"/>
            <a:ext cx="11276076" cy="1280160"/>
          </a:xfrm>
        </p:spPr>
        <p:txBody>
          <a:bodyPr>
            <a:normAutofit/>
          </a:bodyPr>
          <a:lstStyle/>
          <a:p>
            <a:r>
              <a:rPr lang="en-US" sz="3150"/>
              <a:t>Resources for Evaluating Evidence Base of Practices and Standardized Interventions</a:t>
            </a:r>
          </a:p>
        </p:txBody>
      </p:sp>
      <p:sp>
        <p:nvSpPr>
          <p:cNvPr id="7" name="Rectangle 6"/>
          <p:cNvSpPr/>
          <p:nvPr/>
        </p:nvSpPr>
        <p:spPr>
          <a:xfrm>
            <a:off x="1148801" y="1778905"/>
            <a:ext cx="3223501" cy="370749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62626"/>
                </a:solidFill>
                <a:effectLst/>
                <a:uLnTx/>
                <a:uFillTx/>
                <a:latin typeface="Arial"/>
                <a:ea typeface="+mn-ea"/>
                <a:cs typeface="+mn-cs"/>
              </a:rPr>
              <a:t>NCII Interventions Tools Chart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62626"/>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Arial"/>
                <a:ea typeface="+mn-ea"/>
                <a:cs typeface="+mn-cs"/>
                <a:hlinkClick r:id="rId3"/>
              </a:rPr>
              <a:t>http://www.intensiveintervention.org/chart/instructional-intervention-tools</a:t>
            </a:r>
            <a:r>
              <a:rPr kumimoji="0" lang="en-US" sz="2000" b="0" i="0" u="none" strike="noStrike" kern="1200" cap="none" spc="0" normalizeH="0" baseline="0" noProof="0">
                <a:ln>
                  <a:noFill/>
                </a:ln>
                <a:solidFill>
                  <a:srgbClr val="262626"/>
                </a:solidFill>
                <a:effectLst/>
                <a:uLnTx/>
                <a:uFillTx/>
                <a:latin typeface="Arial"/>
                <a:ea typeface="+mn-ea"/>
                <a:cs typeface="+mn-cs"/>
              </a:rPr>
              <a:t> </a:t>
            </a:r>
          </a:p>
        </p:txBody>
      </p:sp>
      <p:sp>
        <p:nvSpPr>
          <p:cNvPr id="8" name="Rectangle 7"/>
          <p:cNvSpPr/>
          <p:nvPr/>
        </p:nvSpPr>
        <p:spPr>
          <a:xfrm>
            <a:off x="4647340" y="1794982"/>
            <a:ext cx="3097013" cy="369141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62626"/>
                </a:solidFill>
                <a:effectLst/>
                <a:uLnTx/>
                <a:uFillTx/>
                <a:latin typeface="Arial"/>
                <a:ea typeface="+mn-ea"/>
                <a:cs typeface="+mn-cs"/>
              </a:rPr>
              <a:t>What Works Clearinghouse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62626"/>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Arial"/>
                <a:ea typeface="+mn-ea"/>
                <a:cs typeface="+mn-cs"/>
                <a:hlinkClick r:id="rId4"/>
              </a:rPr>
              <a:t>http://ies.ed.gov/ncee/</a:t>
            </a:r>
            <a:br>
              <a:rPr kumimoji="0" lang="en-US" sz="2000" b="0" i="0" u="none" strike="noStrike" kern="1200" cap="none" spc="0" normalizeH="0" baseline="0" noProof="0">
                <a:ln>
                  <a:noFill/>
                </a:ln>
                <a:solidFill>
                  <a:srgbClr val="262626"/>
                </a:solidFill>
                <a:effectLst/>
                <a:uLnTx/>
                <a:uFillTx/>
                <a:latin typeface="Arial"/>
                <a:ea typeface="+mn-ea"/>
                <a:cs typeface="+mn-cs"/>
                <a:hlinkClick r:id="rId4"/>
              </a:rPr>
            </a:br>
            <a:r>
              <a:rPr kumimoji="0" lang="en-US" sz="2000" b="0" i="0" u="none" strike="noStrike" kern="1200" cap="none" spc="0" normalizeH="0" baseline="0" noProof="0">
                <a:ln>
                  <a:noFill/>
                </a:ln>
                <a:solidFill>
                  <a:srgbClr val="262626"/>
                </a:solidFill>
                <a:effectLst/>
                <a:uLnTx/>
                <a:uFillTx/>
                <a:latin typeface="Arial"/>
                <a:ea typeface="+mn-ea"/>
                <a:cs typeface="+mn-cs"/>
                <a:hlinkClick r:id="rId4"/>
              </a:rPr>
              <a:t>wwc/findwhatworks.aspx</a:t>
            </a:r>
            <a:r>
              <a:rPr kumimoji="0" lang="en-US" sz="2000" b="0" i="0" u="none" strike="noStrike" kern="1200" cap="none" spc="0" normalizeH="0" baseline="0" noProof="0">
                <a:ln>
                  <a:noFill/>
                </a:ln>
                <a:solidFill>
                  <a:srgbClr val="262626"/>
                </a:solidFill>
                <a:effectLst/>
                <a:uLnTx/>
                <a:uFillTx/>
                <a:latin typeface="Arial"/>
                <a:ea typeface="+mn-ea"/>
                <a:cs typeface="+mn-cs"/>
              </a:rPr>
              <a:t> </a:t>
            </a:r>
          </a:p>
        </p:txBody>
      </p:sp>
      <p:sp>
        <p:nvSpPr>
          <p:cNvPr id="9" name="Content Placeholder 8"/>
          <p:cNvSpPr>
            <a:spLocks noGrp="1"/>
          </p:cNvSpPr>
          <p:nvPr>
            <p:ph idx="4294967295"/>
          </p:nvPr>
        </p:nvSpPr>
        <p:spPr>
          <a:xfrm>
            <a:off x="8019391" y="1795463"/>
            <a:ext cx="3436937" cy="369093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defRPr/>
            </a:pPr>
            <a:r>
              <a:rPr lang="en-US" sz="2400">
                <a:solidFill>
                  <a:schemeClr val="tx1"/>
                </a:solidFill>
              </a:rPr>
              <a:t>Best Evidence Encyclopedia</a:t>
            </a:r>
          </a:p>
          <a:p>
            <a:pPr marL="0" indent="0" algn="ctr">
              <a:buNone/>
              <a:defRPr/>
            </a:pPr>
            <a:r>
              <a:rPr lang="en-US" sz="2000">
                <a:hlinkClick r:id="rId5"/>
              </a:rPr>
              <a:t>http://www.bestevidence.org/</a:t>
            </a:r>
            <a:r>
              <a:rPr lang="en-US" sz="2000"/>
              <a:t> </a:t>
            </a:r>
          </a:p>
          <a:p>
            <a:pPr marL="0" indent="0">
              <a:buNone/>
            </a:pPr>
            <a:endParaRPr lang="en-US" sz="2000"/>
          </a:p>
        </p:txBody>
      </p:sp>
      <p:sp>
        <p:nvSpPr>
          <p:cNvPr id="11" name="Wave 10">
            <a:extLst>
              <a:ext uri="{FF2B5EF4-FFF2-40B4-BE49-F238E27FC236}">
                <a16:creationId xmlns:a16="http://schemas.microsoft.com/office/drawing/2014/main" id="{92913A0B-CB3A-46BD-94F8-B872CB2EE158}"/>
              </a:ext>
            </a:extLst>
          </p:cNvPr>
          <p:cNvSpPr/>
          <p:nvPr/>
        </p:nvSpPr>
        <p:spPr>
          <a:xfrm>
            <a:off x="8211242" y="5029020"/>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2" name="Graphic 11" descr="Paper">
            <a:extLst>
              <a:ext uri="{FF2B5EF4-FFF2-40B4-BE49-F238E27FC236}">
                <a16:creationId xmlns:a16="http://schemas.microsoft.com/office/drawing/2014/main" id="{52A6FF1B-F85F-491A-A1E3-F2F7341B23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64255" y="5597537"/>
            <a:ext cx="735589" cy="735589"/>
          </a:xfrm>
          <a:prstGeom prst="rect">
            <a:avLst/>
          </a:prstGeom>
        </p:spPr>
      </p:pic>
      <p:sp>
        <p:nvSpPr>
          <p:cNvPr id="3" name="Slide Number Placeholder 2">
            <a:extLst>
              <a:ext uri="{FF2B5EF4-FFF2-40B4-BE49-F238E27FC236}">
                <a16:creationId xmlns:a16="http://schemas.microsoft.com/office/drawing/2014/main" id="{FBC0F61B-2624-4911-A514-41CDDA2D2826}"/>
              </a:ext>
            </a:extLst>
          </p:cNvPr>
          <p:cNvSpPr>
            <a:spLocks noGrp="1"/>
          </p:cNvSpPr>
          <p:nvPr>
            <p:ph type="sldNum" sz="quarter" idx="10"/>
          </p:nvPr>
        </p:nvSpPr>
        <p:spPr>
          <a:xfrm>
            <a:off x="11777169" y="6723588"/>
            <a:ext cx="105798" cy="115416"/>
          </a:xfrm>
        </p:spPr>
        <p:txBody>
          <a:bodyPr/>
          <a:lstStyle/>
          <a:p>
            <a:fld id="{B094D1B2-26D5-48CC-9B16-6583E954EFA6}" type="slidenum">
              <a:rPr lang="en-US" sz="750" smtClean="0"/>
              <a:t>22</a:t>
            </a:fld>
            <a:endParaRPr lang="en-US" sz="750"/>
          </a:p>
        </p:txBody>
      </p:sp>
    </p:spTree>
    <p:extLst>
      <p:ext uri="{BB962C8B-B14F-4D97-AF65-F5344CB8AC3E}">
        <p14:creationId xmlns:p14="http://schemas.microsoft.com/office/powerpoint/2010/main" val="3595399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3150"/>
              <a:t>Dosage</a:t>
            </a:r>
          </a:p>
        </p:txBody>
      </p:sp>
      <p:sp>
        <p:nvSpPr>
          <p:cNvPr id="9" name="Content Placeholder 2"/>
          <p:cNvSpPr>
            <a:spLocks noGrp="1"/>
          </p:cNvSpPr>
          <p:nvPr>
            <p:ph sz="quarter" idx="15"/>
          </p:nvPr>
        </p:nvSpPr>
        <p:spPr/>
        <p:txBody>
          <a:bodyPr vert="horz" lIns="0" tIns="0" rIns="0" bIns="0" rtlCol="0" anchor="t">
            <a:normAutofit/>
          </a:bodyPr>
          <a:lstStyle/>
          <a:p>
            <a:pPr marL="319405" indent="-319405"/>
            <a:r>
              <a:rPr lang="en-US"/>
              <a:t>For </a:t>
            </a:r>
            <a:r>
              <a:rPr lang="en-US" b="1" i="1"/>
              <a:t>academics</a:t>
            </a:r>
            <a:r>
              <a:rPr lang="en-US"/>
              <a:t>, we consider the number of opportunities that a student must respond and receive corrective feedback. </a:t>
            </a:r>
          </a:p>
          <a:p>
            <a:pPr marL="319405" indent="-319405"/>
            <a:r>
              <a:rPr lang="en-US"/>
              <a:t>For </a:t>
            </a:r>
            <a:r>
              <a:rPr lang="en-US" b="1" i="1"/>
              <a:t>behavior</a:t>
            </a:r>
            <a:r>
              <a:rPr lang="en-US"/>
              <a:t>, we consider the number of opportunities a student must (a) respond (i.e., practice/demonstrate skill), (b) receive positive feedback (e.g., praise, tokens, points), (c) exchange for backup </a:t>
            </a:r>
            <a:br>
              <a:rPr lang="en-US"/>
            </a:br>
            <a:r>
              <a:rPr lang="en-US"/>
              <a:t>reinforcers, and (d) receive corrective feedback.</a:t>
            </a:r>
          </a:p>
          <a:p>
            <a:pPr marL="319405" indent="-319405"/>
            <a:endParaRPr lang="en-US" b="1"/>
          </a:p>
        </p:txBody>
      </p:sp>
      <p:pic>
        <p:nvPicPr>
          <p:cNvPr id="7" name="Picture 6" descr="picture of hands raised">
            <a:extLst>
              <a:ext uri="{FF2B5EF4-FFF2-40B4-BE49-F238E27FC236}">
                <a16:creationId xmlns:a16="http://schemas.microsoft.com/office/drawing/2014/main" id="{ADCFE78C-36AF-4A08-ACDA-987DCB0F0EBC}"/>
              </a:ext>
            </a:extLst>
          </p:cNvPr>
          <p:cNvPicPr>
            <a:picLocks noChangeAspect="1"/>
          </p:cNvPicPr>
          <p:nvPr/>
        </p:nvPicPr>
        <p:blipFill rotWithShape="1">
          <a:blip r:embed="rId3">
            <a:extLst>
              <a:ext uri="{28A0092B-C50C-407E-A947-70E740481C1C}">
                <a14:useLocalDpi xmlns:a14="http://schemas.microsoft.com/office/drawing/2010/main" val="0"/>
              </a:ext>
            </a:extLst>
          </a:blip>
          <a:srcRect l="30485" t="-1" b="6999"/>
          <a:stretch/>
        </p:blipFill>
        <p:spPr>
          <a:xfrm>
            <a:off x="8784249" y="3621852"/>
            <a:ext cx="2947503" cy="1915348"/>
          </a:xfrm>
          <a:prstGeom prst="rect">
            <a:avLst/>
          </a:prstGeom>
          <a:ln w="12700">
            <a:solidFill>
              <a:schemeClr val="tx1"/>
            </a:solidFill>
          </a:ln>
        </p:spPr>
      </p:pic>
      <p:sp>
        <p:nvSpPr>
          <p:cNvPr id="4" name="Slide Number Placeholder 3"/>
          <p:cNvSpPr>
            <a:spLocks noGrp="1"/>
          </p:cNvSpPr>
          <p:nvPr>
            <p:ph type="sldNum" sz="quarter" idx="14"/>
          </p:nvPr>
        </p:nvSpPr>
        <p:spPr>
          <a:xfrm>
            <a:off x="11786098" y="6742584"/>
            <a:ext cx="105798" cy="115416"/>
          </a:xfrm>
        </p:spPr>
        <p:txBody>
          <a:bodyPr/>
          <a:lstStyle/>
          <a:p>
            <a:fld id="{99A20822-4A49-4D36-86E3-300BA48D3F00}" type="slidenum">
              <a:rPr lang="en-US" sz="750" smtClean="0"/>
              <a:pPr/>
              <a:t>23</a:t>
            </a:fld>
            <a:endParaRPr lang="en-US" sz="750"/>
          </a:p>
        </p:txBody>
      </p:sp>
    </p:spTree>
    <p:extLst>
      <p:ext uri="{BB962C8B-B14F-4D97-AF65-F5344CB8AC3E}">
        <p14:creationId xmlns:p14="http://schemas.microsoft.com/office/powerpoint/2010/main" val="3794728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29FD-DED2-4106-957A-5EA49AA58AD8}"/>
              </a:ext>
            </a:extLst>
          </p:cNvPr>
          <p:cNvSpPr>
            <a:spLocks noGrp="1"/>
          </p:cNvSpPr>
          <p:nvPr>
            <p:ph type="title"/>
          </p:nvPr>
        </p:nvSpPr>
        <p:spPr/>
        <p:txBody>
          <a:bodyPr>
            <a:normAutofit/>
          </a:bodyPr>
          <a:lstStyle/>
          <a:p>
            <a:r>
              <a:rPr lang="en-US" sz="3150"/>
              <a:t>Variables That Impact Dosage</a:t>
            </a:r>
          </a:p>
        </p:txBody>
      </p:sp>
      <p:sp>
        <p:nvSpPr>
          <p:cNvPr id="5" name="Slide Number Placeholder 4">
            <a:extLst>
              <a:ext uri="{FF2B5EF4-FFF2-40B4-BE49-F238E27FC236}">
                <a16:creationId xmlns:a16="http://schemas.microsoft.com/office/drawing/2014/main" id="{A9611CA8-D65C-4334-A192-15086A42EE4C}"/>
              </a:ext>
            </a:extLst>
          </p:cNvPr>
          <p:cNvSpPr>
            <a:spLocks noGrp="1"/>
          </p:cNvSpPr>
          <p:nvPr>
            <p:ph type="sldNum" sz="quarter" idx="14"/>
          </p:nvPr>
        </p:nvSpPr>
        <p:spPr>
          <a:xfrm>
            <a:off x="11786098" y="6742584"/>
            <a:ext cx="105798" cy="115416"/>
          </a:xfrm>
        </p:spPr>
        <p:txBody>
          <a:bodyPr/>
          <a:lstStyle/>
          <a:p>
            <a:fld id="{99A20822-4A49-4D36-86E3-300BA48D3F00}" type="slidenum">
              <a:rPr lang="en-US" sz="750" smtClean="0"/>
              <a:pPr/>
              <a:t>24</a:t>
            </a:fld>
            <a:endParaRPr lang="en-US" sz="750"/>
          </a:p>
        </p:txBody>
      </p:sp>
      <p:sp>
        <p:nvSpPr>
          <p:cNvPr id="3" name="Content Placeholder 2">
            <a:extLst>
              <a:ext uri="{FF2B5EF4-FFF2-40B4-BE49-F238E27FC236}">
                <a16:creationId xmlns:a16="http://schemas.microsoft.com/office/drawing/2014/main" id="{2AD99DED-5778-4C4C-992E-A6B7807D5629}"/>
              </a:ext>
            </a:extLst>
          </p:cNvPr>
          <p:cNvSpPr>
            <a:spLocks noGrp="1"/>
          </p:cNvSpPr>
          <p:nvPr>
            <p:ph sz="quarter" idx="15"/>
          </p:nvPr>
        </p:nvSpPr>
        <p:spPr/>
        <p:txBody>
          <a:bodyPr/>
          <a:lstStyle/>
          <a:p>
            <a:r>
              <a:rPr lang="en-US"/>
              <a:t>Number of sessions (frequency of sessions)</a:t>
            </a:r>
          </a:p>
          <a:p>
            <a:r>
              <a:rPr lang="en-US"/>
              <a:t>Duration of sessions</a:t>
            </a:r>
          </a:p>
          <a:p>
            <a:r>
              <a:rPr lang="en-US"/>
              <a:t>Student-teacher ratio</a:t>
            </a:r>
          </a:p>
          <a:p>
            <a:r>
              <a:rPr lang="en-US"/>
              <a:t>Number of practice problems provided</a:t>
            </a:r>
          </a:p>
          <a:p>
            <a:endParaRPr lang="en-US"/>
          </a:p>
        </p:txBody>
      </p:sp>
      <p:sp>
        <p:nvSpPr>
          <p:cNvPr id="9" name="Speech Bubble: Rectangle with Corners Rounded 8">
            <a:extLst>
              <a:ext uri="{FF2B5EF4-FFF2-40B4-BE49-F238E27FC236}">
                <a16:creationId xmlns:a16="http://schemas.microsoft.com/office/drawing/2014/main" id="{74BD43A2-BF31-456C-AC6C-6446007C0D98}"/>
              </a:ext>
            </a:extLst>
          </p:cNvPr>
          <p:cNvSpPr/>
          <p:nvPr/>
        </p:nvSpPr>
        <p:spPr>
          <a:xfrm>
            <a:off x="3167619" y="3907845"/>
            <a:ext cx="4029690" cy="1345872"/>
          </a:xfrm>
          <a:prstGeom prst="wedgeRoundRectCallout">
            <a:avLst>
              <a:gd name="adj1" fmla="val -67089"/>
              <a:gd name="adj2" fmla="val -62930"/>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Not just more</a:t>
            </a:r>
          </a:p>
          <a:p>
            <a:pPr algn="ctr"/>
            <a:r>
              <a:rPr lang="en-US" sz="2800">
                <a:solidFill>
                  <a:schemeClr val="tx1"/>
                </a:solidFill>
              </a:rPr>
              <a:t>but how it is used</a:t>
            </a:r>
          </a:p>
        </p:txBody>
      </p:sp>
      <p:pic>
        <p:nvPicPr>
          <p:cNvPr id="10" name="Graphic 9" descr="Stopwatch">
            <a:extLst>
              <a:ext uri="{FF2B5EF4-FFF2-40B4-BE49-F238E27FC236}">
                <a16:creationId xmlns:a16="http://schemas.microsoft.com/office/drawing/2014/main" id="{8EAFAF92-36F8-4B9E-992D-16DABB038C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5279" y="3950448"/>
            <a:ext cx="640080" cy="640080"/>
          </a:xfrm>
          <a:prstGeom prst="rect">
            <a:avLst/>
          </a:prstGeom>
        </p:spPr>
      </p:pic>
      <p:pic>
        <p:nvPicPr>
          <p:cNvPr id="11" name="Picture 10" descr="picture of hands raised">
            <a:extLst>
              <a:ext uri="{FF2B5EF4-FFF2-40B4-BE49-F238E27FC236}">
                <a16:creationId xmlns:a16="http://schemas.microsoft.com/office/drawing/2014/main" id="{693EB36A-7D2C-47EA-8DC3-963EF6604A62}"/>
              </a:ext>
            </a:extLst>
          </p:cNvPr>
          <p:cNvPicPr>
            <a:picLocks noChangeAspect="1"/>
          </p:cNvPicPr>
          <p:nvPr/>
        </p:nvPicPr>
        <p:blipFill rotWithShape="1">
          <a:blip r:embed="rId5">
            <a:extLst>
              <a:ext uri="{28A0092B-C50C-407E-A947-70E740481C1C}">
                <a14:useLocalDpi xmlns:a14="http://schemas.microsoft.com/office/drawing/2010/main" val="0"/>
              </a:ext>
            </a:extLst>
          </a:blip>
          <a:srcRect l="30485" t="-1" b="6999"/>
          <a:stretch/>
        </p:blipFill>
        <p:spPr>
          <a:xfrm>
            <a:off x="8784249" y="3621852"/>
            <a:ext cx="2947503" cy="1915348"/>
          </a:xfrm>
          <a:prstGeom prst="rect">
            <a:avLst/>
          </a:prstGeom>
          <a:ln w="12700">
            <a:solidFill>
              <a:schemeClr val="tx1"/>
            </a:solidFill>
          </a:ln>
        </p:spPr>
      </p:pic>
      <p:sp>
        <p:nvSpPr>
          <p:cNvPr id="7" name="Text Placeholder 6">
            <a:extLst>
              <a:ext uri="{FF2B5EF4-FFF2-40B4-BE49-F238E27FC236}">
                <a16:creationId xmlns:a16="http://schemas.microsoft.com/office/drawing/2014/main" id="{DBACF1E1-5AB8-43F0-8EA6-8AC0EECE0C7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886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96A2-BF10-410B-A754-B562597A5781}"/>
              </a:ext>
            </a:extLst>
          </p:cNvPr>
          <p:cNvSpPr>
            <a:spLocks noGrp="1"/>
          </p:cNvSpPr>
          <p:nvPr>
            <p:ph type="title"/>
          </p:nvPr>
        </p:nvSpPr>
        <p:spPr/>
        <p:txBody>
          <a:bodyPr>
            <a:normAutofit/>
          </a:bodyPr>
          <a:lstStyle/>
          <a:p>
            <a:r>
              <a:rPr lang="en-US" sz="3150"/>
              <a:t>Alignment</a:t>
            </a:r>
          </a:p>
        </p:txBody>
      </p:sp>
      <p:sp>
        <p:nvSpPr>
          <p:cNvPr id="9" name="Content Placeholder 8">
            <a:extLst>
              <a:ext uri="{FF2B5EF4-FFF2-40B4-BE49-F238E27FC236}">
                <a16:creationId xmlns:a16="http://schemas.microsoft.com/office/drawing/2014/main" id="{5CBAF78E-7446-47B4-9AB2-D9BB386182DB}"/>
              </a:ext>
            </a:extLst>
          </p:cNvPr>
          <p:cNvSpPr>
            <a:spLocks noGrp="1"/>
          </p:cNvSpPr>
          <p:nvPr>
            <p:ph sz="quarter" idx="14"/>
          </p:nvPr>
        </p:nvSpPr>
        <p:spPr/>
        <p:txBody>
          <a:bodyPr/>
          <a:lstStyle/>
          <a:p>
            <a:r>
              <a:rPr lang="en-US" sz="2800"/>
              <a:t>A hammer is an effective tool, but not with a screw…</a:t>
            </a:r>
          </a:p>
          <a:p>
            <a:endParaRPr lang="en-US"/>
          </a:p>
        </p:txBody>
      </p:sp>
      <p:pic>
        <p:nvPicPr>
          <p:cNvPr id="7" name="Picture 6" descr="picture of a hammer and screws with one screw bent">
            <a:extLst>
              <a:ext uri="{FF2B5EF4-FFF2-40B4-BE49-F238E27FC236}">
                <a16:creationId xmlns:a16="http://schemas.microsoft.com/office/drawing/2014/main" id="{A05B4A5E-130A-4907-B77C-598360F4F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3598" y="2133604"/>
            <a:ext cx="4621755" cy="3466316"/>
          </a:xfrm>
          <a:prstGeom prst="rect">
            <a:avLst/>
          </a:prstGeom>
        </p:spPr>
      </p:pic>
      <p:pic>
        <p:nvPicPr>
          <p:cNvPr id="10" name="Picture 9" descr="An image of a bullseye">
            <a:extLst>
              <a:ext uri="{FF2B5EF4-FFF2-40B4-BE49-F238E27FC236}">
                <a16:creationId xmlns:a16="http://schemas.microsoft.com/office/drawing/2014/main" id="{69633B7B-5547-4DA6-B1BC-85C7B3A68B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8315" y="3929381"/>
            <a:ext cx="2221605" cy="2165875"/>
          </a:xfrm>
          <a:prstGeom prst="rect">
            <a:avLst/>
          </a:prstGeom>
        </p:spPr>
      </p:pic>
      <p:sp>
        <p:nvSpPr>
          <p:cNvPr id="4" name="Text Placeholder 3">
            <a:extLst>
              <a:ext uri="{FF2B5EF4-FFF2-40B4-BE49-F238E27FC236}">
                <a16:creationId xmlns:a16="http://schemas.microsoft.com/office/drawing/2014/main" id="{08B39E52-2F99-4CEC-80F6-E67A7A75EEB7}"/>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B34BAFB-469A-4C1B-86F1-36F66FCB455D}"/>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pPr/>
              <a:t>25</a:t>
            </a:fld>
            <a:endParaRPr lang="en-US" sz="750"/>
          </a:p>
        </p:txBody>
      </p:sp>
    </p:spTree>
    <p:extLst>
      <p:ext uri="{BB962C8B-B14F-4D97-AF65-F5344CB8AC3E}">
        <p14:creationId xmlns:p14="http://schemas.microsoft.com/office/powerpoint/2010/main" val="1697755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3150"/>
              <a:t>Alignment: Academics</a:t>
            </a:r>
          </a:p>
        </p:txBody>
      </p:sp>
      <p:sp>
        <p:nvSpPr>
          <p:cNvPr id="9" name="Content Placeholder 2"/>
          <p:cNvSpPr>
            <a:spLocks noGrp="1"/>
          </p:cNvSpPr>
          <p:nvPr>
            <p:ph sz="quarter" idx="14"/>
          </p:nvPr>
        </p:nvSpPr>
        <p:spPr/>
        <p:txBody>
          <a:bodyPr/>
          <a:lstStyle/>
          <a:p>
            <a:pPr marL="0" indent="0">
              <a:buNone/>
            </a:pPr>
            <a:r>
              <a:rPr lang="en-US"/>
              <a:t>To what extent does the intervention</a:t>
            </a:r>
          </a:p>
          <a:p>
            <a:pPr lvl="1"/>
            <a:r>
              <a:rPr lang="en-US"/>
              <a:t>address the full set of a specific student’s academic deficits,</a:t>
            </a:r>
          </a:p>
          <a:p>
            <a:pPr lvl="1"/>
            <a:r>
              <a:rPr lang="en-US"/>
              <a:t>not address skills the student has already mastered, and</a:t>
            </a:r>
          </a:p>
          <a:p>
            <a:pPr lvl="1"/>
            <a:r>
              <a:rPr lang="en-US"/>
              <a:t>incorporate a focus on grade level standards?</a:t>
            </a:r>
          </a:p>
          <a:p>
            <a:endParaRPr lang="en-US" b="1"/>
          </a:p>
        </p:txBody>
      </p:sp>
      <p:pic>
        <p:nvPicPr>
          <p:cNvPr id="7" name="Picture 6" descr="An image of a bullseye">
            <a:extLst>
              <a:ext uri="{FF2B5EF4-FFF2-40B4-BE49-F238E27FC236}">
                <a16:creationId xmlns:a16="http://schemas.microsoft.com/office/drawing/2014/main" id="{1D102FB3-96FE-2848-BA8D-B5527FCF8E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3195" y="3981026"/>
            <a:ext cx="2221605" cy="2165875"/>
          </a:xfrm>
          <a:prstGeom prst="rect">
            <a:avLst/>
          </a:prstGeom>
        </p:spPr>
      </p:pic>
      <p:sp>
        <p:nvSpPr>
          <p:cNvPr id="2" name="Text Placeholder 1">
            <a:extLst>
              <a:ext uri="{FF2B5EF4-FFF2-40B4-BE49-F238E27FC236}">
                <a16:creationId xmlns:a16="http://schemas.microsoft.com/office/drawing/2014/main" id="{8548E8BE-7779-4BB4-970E-6B223E826D74}"/>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a:xfrm>
            <a:off x="11786098" y="6742584"/>
            <a:ext cx="105798" cy="115416"/>
          </a:xfrm>
        </p:spPr>
        <p:txBody>
          <a:bodyPr/>
          <a:lstStyle/>
          <a:p>
            <a:fld id="{99A20822-4A49-4D36-86E3-300BA48D3F00}" type="slidenum">
              <a:rPr lang="en-US" sz="750" smtClean="0"/>
              <a:pPr/>
              <a:t>26</a:t>
            </a:fld>
            <a:endParaRPr lang="en-US" sz="750"/>
          </a:p>
        </p:txBody>
      </p:sp>
    </p:spTree>
    <p:extLst>
      <p:ext uri="{BB962C8B-B14F-4D97-AF65-F5344CB8AC3E}">
        <p14:creationId xmlns:p14="http://schemas.microsoft.com/office/powerpoint/2010/main" val="702623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B7D8-8EEF-446D-824B-FDCEB65D50FB}"/>
              </a:ext>
            </a:extLst>
          </p:cNvPr>
          <p:cNvSpPr>
            <a:spLocks noGrp="1"/>
          </p:cNvSpPr>
          <p:nvPr>
            <p:ph type="title"/>
          </p:nvPr>
        </p:nvSpPr>
        <p:spPr/>
        <p:txBody>
          <a:bodyPr>
            <a:normAutofit/>
          </a:bodyPr>
          <a:lstStyle/>
          <a:p>
            <a:r>
              <a:rPr lang="en-US" sz="3150"/>
              <a:t>Alignment: Behavior</a:t>
            </a:r>
          </a:p>
        </p:txBody>
      </p:sp>
      <p:sp>
        <p:nvSpPr>
          <p:cNvPr id="3" name="Content Placeholder 2">
            <a:extLst>
              <a:ext uri="{FF2B5EF4-FFF2-40B4-BE49-F238E27FC236}">
                <a16:creationId xmlns:a16="http://schemas.microsoft.com/office/drawing/2014/main" id="{F2CA9267-7DF4-4AA5-AC1B-D7FB23B831F3}"/>
              </a:ext>
            </a:extLst>
          </p:cNvPr>
          <p:cNvSpPr>
            <a:spLocks noGrp="1"/>
          </p:cNvSpPr>
          <p:nvPr>
            <p:ph sz="quarter" idx="14"/>
          </p:nvPr>
        </p:nvSpPr>
        <p:spPr/>
        <p:txBody>
          <a:bodyPr>
            <a:normAutofit/>
          </a:bodyPr>
          <a:lstStyle/>
          <a:p>
            <a:r>
              <a:rPr lang="en-US">
                <a:ea typeface="Calibri" panose="020F0502020204030204" pitchFamily="34" charset="0"/>
                <a:cs typeface="Times New Roman" panose="02020603050405020304" pitchFamily="18" charset="0"/>
              </a:rPr>
              <a:t>How well the program </a:t>
            </a:r>
          </a:p>
          <a:p>
            <a:pPr lvl="1"/>
            <a:r>
              <a:rPr lang="en-US">
                <a:ea typeface="Calibri" panose="020F0502020204030204" pitchFamily="34" charset="0"/>
                <a:cs typeface="Times New Roman" panose="02020603050405020304" pitchFamily="18" charset="0"/>
              </a:rPr>
              <a:t>addresses school-wide expectations, </a:t>
            </a:r>
          </a:p>
          <a:p>
            <a:pPr lvl="1"/>
            <a:r>
              <a:rPr lang="en-US">
                <a:ea typeface="Calibri" panose="020F0502020204030204" pitchFamily="34" charset="0"/>
                <a:cs typeface="Times New Roman" panose="02020603050405020304" pitchFamily="18" charset="0"/>
              </a:rPr>
              <a:t>addresses classroom/teacher expectations, </a:t>
            </a:r>
          </a:p>
          <a:p>
            <a:pPr lvl="1"/>
            <a:r>
              <a:rPr lang="en-US">
                <a:ea typeface="Calibri" panose="020F0502020204030204" pitchFamily="34" charset="0"/>
                <a:cs typeface="Times New Roman" panose="02020603050405020304" pitchFamily="18" charset="0"/>
              </a:rPr>
              <a:t>addresses student’s skill deficits, </a:t>
            </a:r>
          </a:p>
          <a:p>
            <a:pPr lvl="1"/>
            <a:r>
              <a:rPr lang="en-US">
                <a:ea typeface="Calibri" panose="020F0502020204030204" pitchFamily="34" charset="0"/>
                <a:cs typeface="Times New Roman" panose="02020603050405020304" pitchFamily="18" charset="0"/>
              </a:rPr>
              <a:t>matches rewards to student’s preferences and/or function of problem behavior, and </a:t>
            </a:r>
          </a:p>
          <a:p>
            <a:pPr lvl="1"/>
            <a:r>
              <a:rPr lang="en-US">
                <a:ea typeface="Calibri" panose="020F0502020204030204" pitchFamily="34" charset="0"/>
                <a:cs typeface="Times New Roman" panose="02020603050405020304" pitchFamily="18" charset="0"/>
              </a:rPr>
              <a:t>does not address extraneous skills.</a:t>
            </a:r>
          </a:p>
          <a:p>
            <a:endParaRPr lang="en-US"/>
          </a:p>
        </p:txBody>
      </p:sp>
      <p:pic>
        <p:nvPicPr>
          <p:cNvPr id="6" name="Picture 5" descr="An image of a bullseye">
            <a:extLst>
              <a:ext uri="{FF2B5EF4-FFF2-40B4-BE49-F238E27FC236}">
                <a16:creationId xmlns:a16="http://schemas.microsoft.com/office/drawing/2014/main" id="{AF877F84-EB41-4FD1-BC3B-C0A6475BC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0147" y="743323"/>
            <a:ext cx="2221605" cy="2165875"/>
          </a:xfrm>
          <a:prstGeom prst="rect">
            <a:avLst/>
          </a:prstGeom>
        </p:spPr>
      </p:pic>
      <p:sp>
        <p:nvSpPr>
          <p:cNvPr id="7" name="Text Placeholder 6">
            <a:extLst>
              <a:ext uri="{FF2B5EF4-FFF2-40B4-BE49-F238E27FC236}">
                <a16:creationId xmlns:a16="http://schemas.microsoft.com/office/drawing/2014/main" id="{CF175A78-83E9-47AF-9B12-7A74EA869F5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75A59B5-09E1-4FA9-8E16-E71F8AF7A2F8}"/>
              </a:ext>
            </a:extLst>
          </p:cNvPr>
          <p:cNvSpPr>
            <a:spLocks noGrp="1"/>
          </p:cNvSpPr>
          <p:nvPr>
            <p:ph type="sldNum" sz="quarter" idx="12"/>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75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1042254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3150"/>
              <a:t>Attention to Transfer Academics</a:t>
            </a:r>
          </a:p>
        </p:txBody>
      </p:sp>
      <p:sp>
        <p:nvSpPr>
          <p:cNvPr id="9" name="Content Placeholder 2"/>
          <p:cNvSpPr>
            <a:spLocks noGrp="1"/>
          </p:cNvSpPr>
          <p:nvPr>
            <p:ph sz="quarter" idx="14"/>
          </p:nvPr>
        </p:nvSpPr>
        <p:spPr/>
        <p:txBody>
          <a:bodyPr/>
          <a:lstStyle/>
          <a:p>
            <a:pPr marL="0" indent="0">
              <a:buNone/>
            </a:pPr>
            <a:r>
              <a:rPr lang="en-US" sz="2800" b="1"/>
              <a:t>To what extent is an intervention </a:t>
            </a:r>
            <a:r>
              <a:rPr lang="en-US" sz="2800" b="1" i="1"/>
              <a:t>systematically designed</a:t>
            </a:r>
            <a:r>
              <a:rPr lang="en-US" sz="2800" b="1"/>
              <a:t> to</a:t>
            </a:r>
          </a:p>
          <a:p>
            <a:pPr lvl="1"/>
            <a:r>
              <a:rPr lang="en-US"/>
              <a:t>help students transfer skills they learn to </a:t>
            </a:r>
            <a:r>
              <a:rPr lang="en-US" b="1"/>
              <a:t>other formats and contexts,</a:t>
            </a:r>
          </a:p>
          <a:p>
            <a:pPr lvl="1"/>
            <a:r>
              <a:rPr lang="en-US"/>
              <a:t>help students realize the</a:t>
            </a:r>
            <a:r>
              <a:rPr lang="en-US" b="1"/>
              <a:t> connection between mastered and related skills</a:t>
            </a:r>
            <a:r>
              <a:rPr lang="en-US"/>
              <a:t>, and</a:t>
            </a:r>
          </a:p>
          <a:p>
            <a:pPr lvl="1"/>
            <a:r>
              <a:rPr lang="en-US" b="1"/>
              <a:t>demonstrate efficacy on standardized measures or measures of generalization</a:t>
            </a:r>
            <a:r>
              <a:rPr lang="en-US"/>
              <a:t>?</a:t>
            </a:r>
          </a:p>
          <a:p>
            <a:endParaRPr lang="en-US" b="1"/>
          </a:p>
        </p:txBody>
      </p:sp>
      <p:sp>
        <p:nvSpPr>
          <p:cNvPr id="7" name="TextBox 6">
            <a:extLst>
              <a:ext uri="{FF2B5EF4-FFF2-40B4-BE49-F238E27FC236}">
                <a16:creationId xmlns:a16="http://schemas.microsoft.com/office/drawing/2014/main" id="{8825C580-47B6-4972-9441-6A2DD5404AA4}"/>
              </a:ext>
            </a:extLst>
          </p:cNvPr>
          <p:cNvSpPr txBox="1"/>
          <p:nvPr/>
        </p:nvSpPr>
        <p:spPr>
          <a:xfrm>
            <a:off x="3562254" y="4975443"/>
            <a:ext cx="4479086"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a:ea typeface="+mn-ea"/>
                <a:cs typeface="+mn-cs"/>
              </a:rPr>
              <a:t>“generalization”</a:t>
            </a:r>
          </a:p>
        </p:txBody>
      </p:sp>
      <p:pic>
        <p:nvPicPr>
          <p:cNvPr id="5" name="Picture 4" descr="A picture of power lines">
            <a:extLst>
              <a:ext uri="{FF2B5EF4-FFF2-40B4-BE49-F238E27FC236}">
                <a16:creationId xmlns:a16="http://schemas.microsoft.com/office/drawing/2014/main" id="{604E3854-F9BE-4320-9D33-8F437E6C8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6352" y="4110788"/>
            <a:ext cx="2290011" cy="2290011"/>
          </a:xfrm>
          <a:prstGeom prst="rect">
            <a:avLst/>
          </a:prstGeom>
        </p:spPr>
      </p:pic>
      <p:sp>
        <p:nvSpPr>
          <p:cNvPr id="2" name="Text Placeholder 1">
            <a:extLst>
              <a:ext uri="{FF2B5EF4-FFF2-40B4-BE49-F238E27FC236}">
                <a16:creationId xmlns:a16="http://schemas.microsoft.com/office/drawing/2014/main" id="{1381DA94-2FB6-476B-87C8-6E08A419B4BF}"/>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a:xfrm>
            <a:off x="11786098" y="6742584"/>
            <a:ext cx="105798" cy="115416"/>
          </a:xfrm>
        </p:spPr>
        <p:txBody>
          <a:bodyPr/>
          <a:lstStyle/>
          <a:p>
            <a:fld id="{99A20822-4A49-4D36-86E3-300BA48D3F00}" type="slidenum">
              <a:rPr lang="en-US" sz="750" smtClean="0"/>
              <a:pPr/>
              <a:t>28</a:t>
            </a:fld>
            <a:endParaRPr lang="en-US" sz="750"/>
          </a:p>
        </p:txBody>
      </p:sp>
    </p:spTree>
    <p:extLst>
      <p:ext uri="{BB962C8B-B14F-4D97-AF65-F5344CB8AC3E}">
        <p14:creationId xmlns:p14="http://schemas.microsoft.com/office/powerpoint/2010/main" val="1946952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2F63-639D-436B-BC19-C84BB84D0C0A}"/>
              </a:ext>
            </a:extLst>
          </p:cNvPr>
          <p:cNvSpPr>
            <a:spLocks noGrp="1"/>
          </p:cNvSpPr>
          <p:nvPr>
            <p:ph type="title"/>
          </p:nvPr>
        </p:nvSpPr>
        <p:spPr/>
        <p:txBody>
          <a:bodyPr>
            <a:normAutofit/>
          </a:bodyPr>
          <a:lstStyle/>
          <a:p>
            <a:r>
              <a:rPr lang="en-US" sz="3150"/>
              <a:t>Attention to Transfer: Behavior</a:t>
            </a:r>
          </a:p>
        </p:txBody>
      </p:sp>
      <p:sp>
        <p:nvSpPr>
          <p:cNvPr id="3" name="Content Placeholder 2">
            <a:extLst>
              <a:ext uri="{FF2B5EF4-FFF2-40B4-BE49-F238E27FC236}">
                <a16:creationId xmlns:a16="http://schemas.microsoft.com/office/drawing/2014/main" id="{C9E7D0A8-3A9B-4003-A825-C9589D5C1465}"/>
              </a:ext>
            </a:extLst>
          </p:cNvPr>
          <p:cNvSpPr>
            <a:spLocks noGrp="1"/>
          </p:cNvSpPr>
          <p:nvPr>
            <p:ph sz="quarter" idx="14"/>
          </p:nvPr>
        </p:nvSpPr>
        <p:spPr/>
        <p:txBody>
          <a:bodyPr vert="horz" lIns="0" tIns="0" rIns="0" bIns="0" rtlCol="0" anchor="t">
            <a:normAutofit/>
          </a:bodyPr>
          <a:lstStyle/>
          <a:p>
            <a:pPr marL="319405" lvl="1" indent="-319405">
              <a:lnSpc>
                <a:spcPct val="115000"/>
              </a:lnSpc>
              <a:buSzPct val="100000"/>
            </a:pPr>
            <a:r>
              <a:rPr lang="en-US" sz="2800"/>
              <a:t>The extent to which an intervention emphasizes </a:t>
            </a:r>
            <a:r>
              <a:rPr lang="en-US" sz="2800" i="1"/>
              <a:t>how </a:t>
            </a:r>
            <a:r>
              <a:rPr lang="en-US" sz="2800"/>
              <a:t>and </a:t>
            </a:r>
            <a:r>
              <a:rPr lang="en-US" sz="2800" i="1"/>
              <a:t>when</a:t>
            </a:r>
            <a:r>
              <a:rPr lang="en-US" sz="2800"/>
              <a:t> a student uses skills across contexts/situations and includes opportunities to practice using skills across contexts/situations. </a:t>
            </a:r>
            <a:endParaRPr lang="en-US"/>
          </a:p>
          <a:p>
            <a:pPr marL="319405" lvl="1" indent="-319405">
              <a:lnSpc>
                <a:spcPct val="115000"/>
              </a:lnSpc>
              <a:spcBef>
                <a:spcPts val="1200"/>
              </a:spcBef>
              <a:buSzPct val="100000"/>
            </a:pPr>
            <a:r>
              <a:rPr lang="en-US" sz="2800"/>
              <a:t>The program reinforces the use of skills across contexts/situations. </a:t>
            </a:r>
          </a:p>
          <a:p>
            <a:endParaRPr lang="en-US"/>
          </a:p>
        </p:txBody>
      </p:sp>
      <p:sp>
        <p:nvSpPr>
          <p:cNvPr id="7" name="TextBox 6">
            <a:extLst>
              <a:ext uri="{FF2B5EF4-FFF2-40B4-BE49-F238E27FC236}">
                <a16:creationId xmlns:a16="http://schemas.microsoft.com/office/drawing/2014/main" id="{AA91474F-AC0F-4E13-9E4C-A7F3FBAF6B23}"/>
              </a:ext>
            </a:extLst>
          </p:cNvPr>
          <p:cNvSpPr txBox="1"/>
          <p:nvPr/>
        </p:nvSpPr>
        <p:spPr>
          <a:xfrm>
            <a:off x="3535361" y="4830083"/>
            <a:ext cx="4411851"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a:ea typeface="+mn-ea"/>
                <a:cs typeface="+mn-cs"/>
              </a:rPr>
              <a:t>“generalization”</a:t>
            </a:r>
          </a:p>
        </p:txBody>
      </p:sp>
      <p:pic>
        <p:nvPicPr>
          <p:cNvPr id="9" name="Picture 8" descr="A picture of power lines">
            <a:extLst>
              <a:ext uri="{FF2B5EF4-FFF2-40B4-BE49-F238E27FC236}">
                <a16:creationId xmlns:a16="http://schemas.microsoft.com/office/drawing/2014/main" id="{E70CB4F0-2630-4D3D-8F8D-3A49741F8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6352" y="4110788"/>
            <a:ext cx="2290011" cy="2290011"/>
          </a:xfrm>
          <a:prstGeom prst="rect">
            <a:avLst/>
          </a:prstGeom>
        </p:spPr>
      </p:pic>
      <p:sp>
        <p:nvSpPr>
          <p:cNvPr id="8" name="Text Placeholder 7">
            <a:extLst>
              <a:ext uri="{FF2B5EF4-FFF2-40B4-BE49-F238E27FC236}">
                <a16:creationId xmlns:a16="http://schemas.microsoft.com/office/drawing/2014/main" id="{3BC0A798-6ED2-41A7-8102-CD990D657EE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97873B7-C72E-4337-80A6-6CF0BE7970BC}"/>
              </a:ext>
            </a:extLst>
          </p:cNvPr>
          <p:cNvSpPr>
            <a:spLocks noGrp="1"/>
          </p:cNvSpPr>
          <p:nvPr>
            <p:ph type="sldNum" sz="quarter" idx="12"/>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75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38797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Agenda</a:t>
            </a:r>
          </a:p>
        </p:txBody>
      </p:sp>
      <p:sp>
        <p:nvSpPr>
          <p:cNvPr id="2" name="Content Placeholder 1"/>
          <p:cNvSpPr>
            <a:spLocks noGrp="1"/>
          </p:cNvSpPr>
          <p:nvPr>
            <p:ph sz="quarter" idx="15"/>
          </p:nvPr>
        </p:nvSpPr>
        <p:spPr/>
        <p:txBody>
          <a:bodyPr vert="horz" lIns="0" tIns="0" rIns="0" bIns="0" rtlCol="0" anchor="t">
            <a:normAutofit lnSpcReduction="10000"/>
          </a:bodyPr>
          <a:lstStyle/>
          <a:p>
            <a:pPr marL="514350" indent="-514350">
              <a:spcAft>
                <a:spcPts val="1200"/>
              </a:spcAft>
              <a:buFont typeface="+mj-lt"/>
              <a:buAutoNum type="arabicPeriod"/>
            </a:pPr>
            <a:r>
              <a:rPr lang="en-US" sz="2400"/>
              <a:t>Overview of Data-Based Individualization (DBI)</a:t>
            </a:r>
          </a:p>
          <a:p>
            <a:pPr marL="514350" indent="-514350">
              <a:spcAft>
                <a:spcPts val="1200"/>
              </a:spcAft>
              <a:buFont typeface="+mj-lt"/>
              <a:buAutoNum type="arabicPeriod"/>
            </a:pPr>
            <a:r>
              <a:rPr lang="en-US" sz="2400"/>
              <a:t>Defining Elements of a Validated Intervention Program </a:t>
            </a:r>
          </a:p>
          <a:p>
            <a:pPr marL="914400" lvl="1" indent="-403225">
              <a:spcAft>
                <a:spcPts val="1200"/>
              </a:spcAft>
            </a:pPr>
            <a:r>
              <a:rPr lang="en-US" sz="2400"/>
              <a:t>Designed Based on Taxonomy of Intervention Intensity</a:t>
            </a:r>
          </a:p>
          <a:p>
            <a:pPr marL="914400" lvl="1" indent="-403225">
              <a:spcAft>
                <a:spcPts val="1200"/>
              </a:spcAft>
            </a:pPr>
            <a:r>
              <a:rPr lang="en-US" sz="2400"/>
              <a:t>Implemented With Fidelity</a:t>
            </a:r>
          </a:p>
          <a:p>
            <a:pPr marL="514350" indent="-514350">
              <a:spcAft>
                <a:spcPts val="1200"/>
              </a:spcAft>
              <a:buFont typeface="+mj-lt"/>
              <a:buAutoNum type="arabicPeriod" startAt="3"/>
            </a:pPr>
            <a:r>
              <a:rPr lang="en-US" sz="2400"/>
              <a:t>Using the Taxonomy to Individualize and Intensify an Intervention</a:t>
            </a:r>
          </a:p>
          <a:p>
            <a:pPr marL="514350" indent="-514350">
              <a:spcAft>
                <a:spcPts val="1200"/>
              </a:spcAft>
              <a:buFont typeface="+mj-lt"/>
              <a:buAutoNum type="arabicPeriod" startAt="3"/>
            </a:pPr>
            <a:r>
              <a:rPr lang="en-US" sz="2400"/>
              <a:t>Applying the Taxonomy of Intervention Intensity to a Case Example</a:t>
            </a:r>
          </a:p>
          <a:p>
            <a:pPr marL="514350" indent="-514350">
              <a:spcAft>
                <a:spcPts val="1200"/>
              </a:spcAft>
              <a:buFont typeface="+mj-lt"/>
              <a:buAutoNum type="arabicPeriod" startAt="3"/>
            </a:pPr>
            <a:r>
              <a:rPr lang="en-US" sz="2400"/>
              <a:t>Wrap-Up and Reflection</a:t>
            </a:r>
            <a:endParaRPr lang="en-US"/>
          </a:p>
        </p:txBody>
      </p:sp>
      <p:sp>
        <p:nvSpPr>
          <p:cNvPr id="6" name="Slide Number Placeholder 5"/>
          <p:cNvSpPr>
            <a:spLocks noGrp="1"/>
          </p:cNvSpPr>
          <p:nvPr>
            <p:ph type="sldNum" sz="quarter" idx="14"/>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4072777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150"/>
              <a:t>Comprehensiveness: Academics</a:t>
            </a:r>
          </a:p>
        </p:txBody>
      </p:sp>
      <p:sp>
        <p:nvSpPr>
          <p:cNvPr id="2" name="Content Placeholder 1"/>
          <p:cNvSpPr>
            <a:spLocks noGrp="1"/>
          </p:cNvSpPr>
          <p:nvPr>
            <p:ph sz="quarter" idx="15"/>
          </p:nvPr>
        </p:nvSpPr>
        <p:spPr/>
        <p:txBody>
          <a:bodyPr>
            <a:noAutofit/>
          </a:bodyPr>
          <a:lstStyle/>
          <a:p>
            <a:pPr marL="0" indent="0">
              <a:buNone/>
            </a:pPr>
            <a:r>
              <a:rPr lang="en-US" sz="2200" b="1"/>
              <a:t>Reflects the number of explicit instruction principles that the </a:t>
            </a:r>
            <a:br>
              <a:rPr lang="en-US" sz="2200" b="1"/>
            </a:br>
            <a:r>
              <a:rPr lang="en-US" sz="2200" b="1"/>
              <a:t>intervention incorporates. Examples:</a:t>
            </a:r>
          </a:p>
          <a:p>
            <a:pPr marL="457200" indent="-457200">
              <a:lnSpc>
                <a:spcPct val="120000"/>
              </a:lnSpc>
              <a:spcBef>
                <a:spcPts val="300"/>
              </a:spcBef>
              <a:buFont typeface="+mj-lt"/>
              <a:buAutoNum type="arabicPeriod"/>
            </a:pPr>
            <a:r>
              <a:rPr lang="en-US" sz="2100"/>
              <a:t>Provides explanations in simple, direct language. </a:t>
            </a:r>
          </a:p>
          <a:p>
            <a:pPr marL="457200" indent="-457200">
              <a:lnSpc>
                <a:spcPct val="120000"/>
              </a:lnSpc>
              <a:spcBef>
                <a:spcPts val="300"/>
              </a:spcBef>
              <a:buFont typeface="+mj-lt"/>
              <a:buAutoNum type="arabicPeriod"/>
            </a:pPr>
            <a:r>
              <a:rPr lang="en-US" sz="2100"/>
              <a:t>Models efficient strategies (e.g., decoding unknown words) instead of </a:t>
            </a:r>
            <a:br>
              <a:rPr lang="en-US" sz="2100"/>
            </a:br>
            <a:r>
              <a:rPr lang="en-US" sz="2100"/>
              <a:t>expecting students to discover strategies on their own.</a:t>
            </a:r>
          </a:p>
          <a:p>
            <a:pPr marL="457200" indent="-457200">
              <a:lnSpc>
                <a:spcPct val="120000"/>
              </a:lnSpc>
              <a:spcBef>
                <a:spcPts val="300"/>
              </a:spcBef>
              <a:buAutoNum type="arabicPeriod" startAt="3"/>
            </a:pPr>
            <a:r>
              <a:rPr lang="en-US" sz="2100"/>
              <a:t>Ensures that students have the necessary background knowledge and </a:t>
            </a:r>
            <a:br>
              <a:rPr lang="en-US" sz="2100"/>
            </a:br>
            <a:r>
              <a:rPr lang="en-US" sz="2100"/>
              <a:t>skills to succeed with these strategies. </a:t>
            </a:r>
          </a:p>
          <a:p>
            <a:pPr marL="457200" indent="-457200">
              <a:lnSpc>
                <a:spcPct val="120000"/>
              </a:lnSpc>
              <a:spcBef>
                <a:spcPts val="300"/>
              </a:spcBef>
              <a:buAutoNum type="arabicPeriod" startAt="3"/>
            </a:pPr>
            <a:r>
              <a:rPr lang="en-US" sz="2100"/>
              <a:t>Gradually fades support for students’ correct execution of these strategies.</a:t>
            </a:r>
          </a:p>
          <a:p>
            <a:pPr marL="457200" indent="-457200">
              <a:lnSpc>
                <a:spcPct val="120000"/>
              </a:lnSpc>
              <a:spcBef>
                <a:spcPts val="300"/>
              </a:spcBef>
              <a:buAutoNum type="arabicPeriod" startAt="3"/>
            </a:pPr>
            <a:r>
              <a:rPr lang="en-US" sz="2100"/>
              <a:t>Provides practice so that students use the strategies to generate many correct responses. </a:t>
            </a:r>
          </a:p>
          <a:p>
            <a:pPr marL="457200" indent="-457200">
              <a:lnSpc>
                <a:spcPct val="120000"/>
              </a:lnSpc>
              <a:spcBef>
                <a:spcPts val="300"/>
              </a:spcBef>
              <a:buAutoNum type="arabicPeriod" startAt="3"/>
            </a:pPr>
            <a:r>
              <a:rPr lang="en-US" sz="2100"/>
              <a:t>Incorporates systematic cumulative review.</a:t>
            </a:r>
          </a:p>
          <a:p>
            <a:pPr marL="0" indent="0">
              <a:buNone/>
            </a:pPr>
            <a:endParaRPr lang="en-US" sz="2000"/>
          </a:p>
        </p:txBody>
      </p:sp>
      <p:pic>
        <p:nvPicPr>
          <p:cNvPr id="6" name="Picture 5" descr="picture of a clip board with text and check marks">
            <a:extLst>
              <a:ext uri="{FF2B5EF4-FFF2-40B4-BE49-F238E27FC236}">
                <a16:creationId xmlns:a16="http://schemas.microsoft.com/office/drawing/2014/main" id="{B0D42B0C-16C4-494E-9361-6F9C9931D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724" y="1219200"/>
            <a:ext cx="2149272" cy="2820064"/>
          </a:xfrm>
          <a:prstGeom prst="rect">
            <a:avLst/>
          </a:prstGeom>
        </p:spPr>
      </p:pic>
      <p:sp>
        <p:nvSpPr>
          <p:cNvPr id="5" name="Text Placeholder 4">
            <a:extLst>
              <a:ext uri="{FF2B5EF4-FFF2-40B4-BE49-F238E27FC236}">
                <a16:creationId xmlns:a16="http://schemas.microsoft.com/office/drawing/2014/main" id="{261F8D60-E6AE-4416-A4FA-0C81251B5BEF}"/>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75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2132430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FD46D-8A89-5A48-B171-A045D387A48C}"/>
              </a:ext>
            </a:extLst>
          </p:cNvPr>
          <p:cNvSpPr>
            <a:spLocks noGrp="1"/>
          </p:cNvSpPr>
          <p:nvPr>
            <p:ph type="title"/>
          </p:nvPr>
        </p:nvSpPr>
        <p:spPr/>
        <p:txBody>
          <a:bodyPr>
            <a:normAutofit/>
          </a:bodyPr>
          <a:lstStyle/>
          <a:p>
            <a:r>
              <a:rPr lang="en-US" sz="3150"/>
              <a:t>Comprehensiveness = Explicit Instruction</a:t>
            </a:r>
          </a:p>
        </p:txBody>
      </p:sp>
      <p:sp>
        <p:nvSpPr>
          <p:cNvPr id="7" name="Content Placeholder 6">
            <a:extLst>
              <a:ext uri="{FF2B5EF4-FFF2-40B4-BE49-F238E27FC236}">
                <a16:creationId xmlns:a16="http://schemas.microsoft.com/office/drawing/2014/main" id="{0A2B4C74-57FF-0F47-B2B3-56FBB85BBA5D}"/>
              </a:ext>
            </a:extLst>
          </p:cNvPr>
          <p:cNvSpPr>
            <a:spLocks noGrp="1"/>
          </p:cNvSpPr>
          <p:nvPr>
            <p:ph sz="quarter" idx="15"/>
          </p:nvPr>
        </p:nvSpPr>
        <p:spPr>
          <a:xfrm>
            <a:off x="457200" y="1371600"/>
            <a:ext cx="9466729" cy="4343400"/>
          </a:xfrm>
        </p:spPr>
        <p:txBody>
          <a:bodyPr>
            <a:normAutofit/>
          </a:bodyPr>
          <a:lstStyle/>
          <a:p>
            <a:pPr>
              <a:spcAft>
                <a:spcPts val="600"/>
              </a:spcAft>
            </a:pPr>
            <a:r>
              <a:rPr lang="en-US"/>
              <a:t>Explicit instruction is “a way of teaching where the teacher selects an important objective, models the skills being taught, and provides scaffolded practice to help a student achieve mastery” (Kearns, 2018).</a:t>
            </a:r>
          </a:p>
          <a:p>
            <a:pPr>
              <a:spcAft>
                <a:spcPts val="600"/>
              </a:spcAft>
            </a:pPr>
            <a:r>
              <a:rPr lang="en-US"/>
              <a:t>Explicit instruction has long been the gold standard when intervening with students with and at risk for learning disabilities (Ciullo, Sabrina Lo, Wanzek, &amp; Reed, 2016; Scammacca, Roberts, Vaughn, &amp; Stuebing, 2015).</a:t>
            </a:r>
          </a:p>
        </p:txBody>
      </p:sp>
      <p:pic>
        <p:nvPicPr>
          <p:cNvPr id="9" name="Picture 8" descr="picture of a clip board with text and check marks">
            <a:extLst>
              <a:ext uri="{FF2B5EF4-FFF2-40B4-BE49-F238E27FC236}">
                <a16:creationId xmlns:a16="http://schemas.microsoft.com/office/drawing/2014/main" id="{49C203DD-C287-496B-A9CC-45F2D60AA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1229" y="1222872"/>
            <a:ext cx="2149272" cy="2820064"/>
          </a:xfrm>
          <a:prstGeom prst="rect">
            <a:avLst/>
          </a:prstGeom>
        </p:spPr>
      </p:pic>
      <p:sp>
        <p:nvSpPr>
          <p:cNvPr id="3" name="Text Placeholder 2">
            <a:extLst>
              <a:ext uri="{FF2B5EF4-FFF2-40B4-BE49-F238E27FC236}">
                <a16:creationId xmlns:a16="http://schemas.microsoft.com/office/drawing/2014/main" id="{8C998DEA-9EF4-403A-AD4D-77060328D4D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C7E5AA77-2D36-3447-BE2D-0DA2D23EF9F4}"/>
              </a:ext>
            </a:extLst>
          </p:cNvPr>
          <p:cNvSpPr>
            <a:spLocks noGrp="1"/>
          </p:cNvSpPr>
          <p:nvPr>
            <p:ph type="sldNum" sz="quarter" idx="14"/>
          </p:nvPr>
        </p:nvSpPr>
        <p:spPr>
          <a:xfrm>
            <a:off x="11786098" y="6742584"/>
            <a:ext cx="105798" cy="115416"/>
          </a:xfrm>
        </p:spPr>
        <p:txBody>
          <a:bodyPr/>
          <a:lstStyle/>
          <a:p>
            <a:fld id="{99A20822-4A49-4D36-86E3-300BA48D3F00}" type="slidenum">
              <a:rPr lang="en-US" sz="750" smtClean="0"/>
              <a:pPr/>
              <a:t>31</a:t>
            </a:fld>
            <a:endParaRPr lang="en-US" sz="750"/>
          </a:p>
        </p:txBody>
      </p:sp>
    </p:spTree>
    <p:extLst>
      <p:ext uri="{BB962C8B-B14F-4D97-AF65-F5344CB8AC3E}">
        <p14:creationId xmlns:p14="http://schemas.microsoft.com/office/powerpoint/2010/main" val="3534512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B64C-F174-40E2-9256-F60F4B7F7EB7}"/>
              </a:ext>
            </a:extLst>
          </p:cNvPr>
          <p:cNvSpPr>
            <a:spLocks noGrp="1"/>
          </p:cNvSpPr>
          <p:nvPr>
            <p:ph type="title"/>
          </p:nvPr>
        </p:nvSpPr>
        <p:spPr/>
        <p:txBody>
          <a:bodyPr>
            <a:normAutofit/>
          </a:bodyPr>
          <a:lstStyle/>
          <a:p>
            <a:r>
              <a:rPr lang="en-US" sz="3150"/>
              <a:t>Video Example </a:t>
            </a:r>
          </a:p>
        </p:txBody>
      </p:sp>
      <p:pic>
        <p:nvPicPr>
          <p:cNvPr id="6" name="Picture 5" descr="Picture of a youtube video">
            <a:extLst>
              <a:ext uri="{FF2B5EF4-FFF2-40B4-BE49-F238E27FC236}">
                <a16:creationId xmlns:a16="http://schemas.microsoft.com/office/drawing/2014/main" id="{619C085A-9403-4615-8112-F600B507A47B}"/>
              </a:ext>
            </a:extLst>
          </p:cNvPr>
          <p:cNvPicPr>
            <a:picLocks noChangeAspect="1"/>
          </p:cNvPicPr>
          <p:nvPr/>
        </p:nvPicPr>
        <p:blipFill>
          <a:blip r:embed="rId3"/>
          <a:stretch>
            <a:fillRect/>
          </a:stretch>
        </p:blipFill>
        <p:spPr>
          <a:xfrm>
            <a:off x="3062158" y="1348009"/>
            <a:ext cx="6064636" cy="3473259"/>
          </a:xfrm>
          <a:prstGeom prst="rect">
            <a:avLst/>
          </a:prstGeom>
        </p:spPr>
      </p:pic>
      <p:sp>
        <p:nvSpPr>
          <p:cNvPr id="3" name="Content Placeholder 2">
            <a:extLst>
              <a:ext uri="{FF2B5EF4-FFF2-40B4-BE49-F238E27FC236}">
                <a16:creationId xmlns:a16="http://schemas.microsoft.com/office/drawing/2014/main" id="{708CE48B-7F87-4B60-B1C5-4C18B66A0D3C}"/>
              </a:ext>
            </a:extLst>
          </p:cNvPr>
          <p:cNvSpPr>
            <a:spLocks noGrp="1"/>
          </p:cNvSpPr>
          <p:nvPr>
            <p:ph sz="quarter" idx="15"/>
          </p:nvPr>
        </p:nvSpPr>
        <p:spPr>
          <a:xfrm>
            <a:off x="562356" y="5012472"/>
            <a:ext cx="11064240" cy="1504819"/>
          </a:xfrm>
        </p:spPr>
        <p:txBody>
          <a:bodyPr/>
          <a:lstStyle/>
          <a:p>
            <a:r>
              <a:rPr lang="en-US"/>
              <a:t>View video: </a:t>
            </a:r>
            <a:r>
              <a:rPr lang="en-US" sz="2400" b="1">
                <a:hlinkClick r:id="rId4"/>
              </a:rPr>
              <a:t>https://youtu.be/IJMlrvSkPE8</a:t>
            </a:r>
            <a:r>
              <a:rPr lang="en-US" sz="2400" b="1"/>
              <a:t> </a:t>
            </a:r>
            <a:endParaRPr lang="en-US"/>
          </a:p>
        </p:txBody>
      </p:sp>
      <p:sp>
        <p:nvSpPr>
          <p:cNvPr id="7" name="Wave 6">
            <a:extLst>
              <a:ext uri="{FF2B5EF4-FFF2-40B4-BE49-F238E27FC236}">
                <a16:creationId xmlns:a16="http://schemas.microsoft.com/office/drawing/2014/main" id="{1A98AF99-4BE4-4E1B-95BC-C0D0157E4AA6}"/>
              </a:ext>
            </a:extLst>
          </p:cNvPr>
          <p:cNvSpPr/>
          <p:nvPr/>
        </p:nvSpPr>
        <p:spPr>
          <a:xfrm>
            <a:off x="8231952" y="4893393"/>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rPr>
              <a:t>Handout</a:t>
            </a:r>
          </a:p>
        </p:txBody>
      </p:sp>
      <p:pic>
        <p:nvPicPr>
          <p:cNvPr id="8" name="Graphic 2" descr="Paper">
            <a:extLst>
              <a:ext uri="{FF2B5EF4-FFF2-40B4-BE49-F238E27FC236}">
                <a16:creationId xmlns:a16="http://schemas.microsoft.com/office/drawing/2014/main" id="{A419CA4F-B5D4-49FC-8B76-752D6A430A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84965" y="5461910"/>
            <a:ext cx="735589" cy="735589"/>
          </a:xfrm>
          <a:prstGeom prst="rect">
            <a:avLst/>
          </a:prstGeom>
        </p:spPr>
      </p:pic>
      <p:sp>
        <p:nvSpPr>
          <p:cNvPr id="5" name="Slide Number Placeholder 4">
            <a:extLst>
              <a:ext uri="{FF2B5EF4-FFF2-40B4-BE49-F238E27FC236}">
                <a16:creationId xmlns:a16="http://schemas.microsoft.com/office/drawing/2014/main" id="{DEC648AD-C0FF-4A1F-B4D6-21FB74E76BA1}"/>
              </a:ext>
            </a:extLst>
          </p:cNvPr>
          <p:cNvSpPr>
            <a:spLocks noGrp="1"/>
          </p:cNvSpPr>
          <p:nvPr>
            <p:ph type="sldNum" sz="quarter" idx="14"/>
          </p:nvPr>
        </p:nvSpPr>
        <p:spPr>
          <a:xfrm>
            <a:off x="11786098" y="6742584"/>
            <a:ext cx="105798" cy="115416"/>
          </a:xfrm>
        </p:spPr>
        <p:txBody>
          <a:bodyPr/>
          <a:lstStyle/>
          <a:p>
            <a:fld id="{99A20822-4A49-4D36-86E3-300BA48D3F00}" type="slidenum">
              <a:rPr lang="en-US" sz="750" smtClean="0"/>
              <a:pPr/>
              <a:t>32</a:t>
            </a:fld>
            <a:endParaRPr lang="en-US" sz="750"/>
          </a:p>
        </p:txBody>
      </p:sp>
    </p:spTree>
    <p:extLst>
      <p:ext uri="{BB962C8B-B14F-4D97-AF65-F5344CB8AC3E}">
        <p14:creationId xmlns:p14="http://schemas.microsoft.com/office/powerpoint/2010/main" val="3649887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FCEA-5027-4957-AF0A-423F85AED54B}"/>
              </a:ext>
            </a:extLst>
          </p:cNvPr>
          <p:cNvSpPr>
            <a:spLocks noGrp="1"/>
          </p:cNvSpPr>
          <p:nvPr>
            <p:ph type="title"/>
          </p:nvPr>
        </p:nvSpPr>
        <p:spPr/>
        <p:txBody>
          <a:bodyPr>
            <a:normAutofit/>
          </a:bodyPr>
          <a:lstStyle/>
          <a:p>
            <a:r>
              <a:rPr lang="en-US" sz="3150"/>
              <a:t>Comprehensiveness: Behavior</a:t>
            </a:r>
          </a:p>
        </p:txBody>
      </p:sp>
      <p:sp>
        <p:nvSpPr>
          <p:cNvPr id="3" name="Content Placeholder 2">
            <a:extLst>
              <a:ext uri="{FF2B5EF4-FFF2-40B4-BE49-F238E27FC236}">
                <a16:creationId xmlns:a16="http://schemas.microsoft.com/office/drawing/2014/main" id="{FA78FA11-06C3-4419-99C2-A2FFC6B0A227}"/>
              </a:ext>
            </a:extLst>
          </p:cNvPr>
          <p:cNvSpPr>
            <a:spLocks noGrp="1"/>
          </p:cNvSpPr>
          <p:nvPr>
            <p:ph sz="quarter" idx="14"/>
          </p:nvPr>
        </p:nvSpPr>
        <p:spPr/>
        <p:txBody>
          <a:bodyPr vert="horz" lIns="0" tIns="0" rIns="0" bIns="0" rtlCol="0" anchor="t">
            <a:normAutofit fontScale="85000" lnSpcReduction="20000"/>
          </a:bodyPr>
          <a:lstStyle/>
          <a:p>
            <a:r>
              <a:rPr lang="en-US" sz="2800" b="1">
                <a:ea typeface="Calibri" panose="020F0502020204030204" pitchFamily="34" charset="0"/>
                <a:cs typeface="Times New Roman"/>
              </a:rPr>
              <a:t>The extent to which the intervention includes a plan for </a:t>
            </a:r>
            <a:endParaRPr lang="en-US" sz="2800" b="1">
              <a:ea typeface="Calibri" panose="020F0502020204030204" pitchFamily="34" charset="0"/>
              <a:cs typeface="Times New Roman" panose="02020603050405020304" pitchFamily="18" charset="0"/>
            </a:endParaRPr>
          </a:p>
          <a:p>
            <a:pPr marL="319405" lvl="1" indent="-319405"/>
            <a:r>
              <a:rPr lang="en-US" sz="2800">
                <a:ea typeface="Calibri" panose="020F0502020204030204" pitchFamily="34" charset="0"/>
                <a:cs typeface="Times New Roman"/>
              </a:rPr>
              <a:t>teaching appropriate behavior;</a:t>
            </a:r>
          </a:p>
          <a:p>
            <a:pPr marL="319405" lvl="1" indent="-319405"/>
            <a:r>
              <a:rPr lang="en-US" sz="2800">
                <a:ea typeface="Calibri" panose="020F0502020204030204" pitchFamily="34" charset="0"/>
                <a:cs typeface="Times New Roman"/>
              </a:rPr>
              <a:t>adjusting antecedent conditions to prevent problem behavior;</a:t>
            </a:r>
          </a:p>
          <a:p>
            <a:pPr marL="319405" lvl="1" indent="-319405"/>
            <a:r>
              <a:rPr lang="en-US" sz="2800">
                <a:ea typeface="Calibri" panose="020F0502020204030204" pitchFamily="34" charset="0"/>
                <a:cs typeface="Times New Roman"/>
              </a:rPr>
              <a:t>reinforcing appropriate behavior;</a:t>
            </a:r>
          </a:p>
          <a:p>
            <a:pPr marL="319405" lvl="1" indent="-319405"/>
            <a:r>
              <a:rPr lang="en-US" sz="2800">
                <a:ea typeface="Calibri" panose="020F0502020204030204" pitchFamily="34" charset="0"/>
                <a:cs typeface="Times New Roman"/>
              </a:rPr>
              <a:t>minimizing reinforcement for problem behavior;</a:t>
            </a:r>
          </a:p>
          <a:p>
            <a:pPr marL="319405" lvl="1" indent="-319405"/>
            <a:r>
              <a:rPr lang="en-US" sz="2800">
                <a:ea typeface="Calibri" panose="020F0502020204030204" pitchFamily="34" charset="0"/>
                <a:cs typeface="Times New Roman"/>
              </a:rPr>
              <a:t>fading supports;</a:t>
            </a:r>
          </a:p>
          <a:p>
            <a:pPr marL="319405" lvl="1" indent="-319405"/>
            <a:r>
              <a:rPr lang="en-US" sz="2800">
                <a:ea typeface="Calibri" panose="020F0502020204030204" pitchFamily="34" charset="0"/>
                <a:cs typeface="Times New Roman"/>
              </a:rPr>
              <a:t>monitoring fidelity;</a:t>
            </a:r>
            <a:endParaRPr lang="en-US" sz="2800">
              <a:ea typeface="Calibri" panose="020F0502020204030204" pitchFamily="34" charset="0"/>
              <a:cs typeface="Times New Roman" panose="02020603050405020304" pitchFamily="18" charset="0"/>
            </a:endParaRPr>
          </a:p>
          <a:p>
            <a:pPr marL="319405" lvl="1" indent="-319405"/>
            <a:r>
              <a:rPr lang="en-US" sz="2800">
                <a:ea typeface="Calibri" panose="020F0502020204030204" pitchFamily="34" charset="0"/>
                <a:cs typeface="Times New Roman"/>
              </a:rPr>
              <a:t>working in conjunction with related services; and</a:t>
            </a:r>
          </a:p>
          <a:p>
            <a:pPr marL="319405" lvl="1" indent="-319405"/>
            <a:r>
              <a:rPr lang="en-US" sz="2800">
                <a:ea typeface="Calibri" panose="020F0502020204030204" pitchFamily="34" charset="0"/>
                <a:cs typeface="Times New Roman"/>
              </a:rPr>
              <a:t>communicating with parents. </a:t>
            </a:r>
            <a:endParaRPr lang="en-US" sz="3600">
              <a:ea typeface="Calibri" panose="020F0502020204030204" pitchFamily="34" charset="0"/>
              <a:cs typeface="Times New Roman" panose="02020603050405020304" pitchFamily="18" charset="0"/>
            </a:endParaRPr>
          </a:p>
          <a:p>
            <a:endParaRPr lang="en-US"/>
          </a:p>
        </p:txBody>
      </p:sp>
      <p:pic>
        <p:nvPicPr>
          <p:cNvPr id="6" name="Picture 5" descr="picture of a clip board with text and check marks">
            <a:extLst>
              <a:ext uri="{FF2B5EF4-FFF2-40B4-BE49-F238E27FC236}">
                <a16:creationId xmlns:a16="http://schemas.microsoft.com/office/drawing/2014/main" id="{79729CA5-E5F9-4BC7-B1D7-AC673E58D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724" y="1210172"/>
            <a:ext cx="2149272" cy="2820064"/>
          </a:xfrm>
          <a:prstGeom prst="rect">
            <a:avLst/>
          </a:prstGeom>
        </p:spPr>
      </p:pic>
      <p:sp>
        <p:nvSpPr>
          <p:cNvPr id="7" name="Text Placeholder 6">
            <a:extLst>
              <a:ext uri="{FF2B5EF4-FFF2-40B4-BE49-F238E27FC236}">
                <a16:creationId xmlns:a16="http://schemas.microsoft.com/office/drawing/2014/main" id="{958045A0-7131-4513-AEEF-7112C8F5335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47FC25C-26FE-4A09-9283-C0F2DEE292CC}"/>
              </a:ext>
            </a:extLst>
          </p:cNvPr>
          <p:cNvSpPr>
            <a:spLocks noGrp="1"/>
          </p:cNvSpPr>
          <p:nvPr>
            <p:ph type="sldNum" sz="quarter" idx="12"/>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75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3005934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19BB-03CD-403F-A263-4AE8FBDC6A27}"/>
              </a:ext>
            </a:extLst>
          </p:cNvPr>
          <p:cNvSpPr>
            <a:spLocks noGrp="1"/>
          </p:cNvSpPr>
          <p:nvPr>
            <p:ph type="title"/>
          </p:nvPr>
        </p:nvSpPr>
        <p:spPr/>
        <p:txBody>
          <a:bodyPr>
            <a:normAutofit/>
          </a:bodyPr>
          <a:lstStyle/>
          <a:p>
            <a:r>
              <a:rPr lang="en-US" sz="3150"/>
              <a:t>Learn More About Explicit Instruction </a:t>
            </a:r>
          </a:p>
        </p:txBody>
      </p:sp>
      <p:pic>
        <p:nvPicPr>
          <p:cNvPr id="6" name="Content Placeholder 6" descr="picture highlighting the intensive intervention in mathematics course content for module 4 on instructional delivery">
            <a:extLst>
              <a:ext uri="{FF2B5EF4-FFF2-40B4-BE49-F238E27FC236}">
                <a16:creationId xmlns:a16="http://schemas.microsoft.com/office/drawing/2014/main" id="{5B732F4C-0D44-4609-B1DB-313767A07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11580"/>
            <a:ext cx="7003228" cy="3501614"/>
          </a:xfrm>
          <a:prstGeom prst="rect">
            <a:avLst/>
          </a:prstGeom>
          <a:ln>
            <a:noFill/>
          </a:ln>
        </p:spPr>
      </p:pic>
      <p:sp>
        <p:nvSpPr>
          <p:cNvPr id="7" name="Rectangle 6">
            <a:extLst>
              <a:ext uri="{FF2B5EF4-FFF2-40B4-BE49-F238E27FC236}">
                <a16:creationId xmlns:a16="http://schemas.microsoft.com/office/drawing/2014/main" id="{5D36652B-C912-4D18-89C6-ABF79E059D28}"/>
              </a:ext>
            </a:extLst>
          </p:cNvPr>
          <p:cNvSpPr/>
          <p:nvPr/>
        </p:nvSpPr>
        <p:spPr>
          <a:xfrm>
            <a:off x="368300" y="4747549"/>
            <a:ext cx="6104965" cy="584775"/>
          </a:xfrm>
          <a:prstGeom prst="rect">
            <a:avLst/>
          </a:prstGeom>
        </p:spPr>
        <p:txBody>
          <a:bodyPr wrap="square">
            <a:spAutoFit/>
          </a:bodyPr>
          <a:lstStyle/>
          <a:p>
            <a:r>
              <a:rPr lang="en-US" sz="1600"/>
              <a:t>View module: </a:t>
            </a:r>
            <a:r>
              <a:rPr lang="en-US" sz="1600">
                <a:hlinkClick r:id="rId4"/>
              </a:rPr>
              <a:t>https://intensiveintervention.org/instructional-delivery-math-course</a:t>
            </a:r>
            <a:r>
              <a:rPr lang="en-US" sz="1600"/>
              <a:t> </a:t>
            </a:r>
          </a:p>
        </p:txBody>
      </p:sp>
      <p:pic>
        <p:nvPicPr>
          <p:cNvPr id="8" name="Picture 7" descr="picture highlighting the features of explicit instruction course content">
            <a:extLst>
              <a:ext uri="{FF2B5EF4-FFF2-40B4-BE49-F238E27FC236}">
                <a16:creationId xmlns:a16="http://schemas.microsoft.com/office/drawing/2014/main" id="{70AA810B-79C7-49AC-B4FE-8BAE1D219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6827" y="1260524"/>
            <a:ext cx="6104925" cy="3052462"/>
          </a:xfrm>
          <a:prstGeom prst="rect">
            <a:avLst/>
          </a:prstGeom>
        </p:spPr>
      </p:pic>
      <p:sp>
        <p:nvSpPr>
          <p:cNvPr id="9" name="Rectangle 8">
            <a:extLst>
              <a:ext uri="{FF2B5EF4-FFF2-40B4-BE49-F238E27FC236}">
                <a16:creationId xmlns:a16="http://schemas.microsoft.com/office/drawing/2014/main" id="{E97A8570-083B-4A8D-8CC8-57FAA00B1812}"/>
              </a:ext>
            </a:extLst>
          </p:cNvPr>
          <p:cNvSpPr/>
          <p:nvPr/>
        </p:nvSpPr>
        <p:spPr>
          <a:xfrm>
            <a:off x="6087035" y="4306116"/>
            <a:ext cx="6104965" cy="584775"/>
          </a:xfrm>
          <a:prstGeom prst="rect">
            <a:avLst/>
          </a:prstGeom>
          <a:solidFill>
            <a:srgbClr val="FFFFFF"/>
          </a:solidFill>
        </p:spPr>
        <p:txBody>
          <a:bodyPr wrap="square">
            <a:spAutoFit/>
          </a:bodyPr>
          <a:lstStyle/>
          <a:p>
            <a:r>
              <a:rPr lang="en-US" sz="1600"/>
              <a:t>View module: </a:t>
            </a:r>
            <a:r>
              <a:rPr lang="en-US" sz="1600">
                <a:hlinkClick r:id="rId6"/>
              </a:rPr>
              <a:t>https://intensiveintervention.org/intensive-intervention-features-explicit-instruction</a:t>
            </a:r>
            <a:endParaRPr lang="en-US" sz="1600"/>
          </a:p>
        </p:txBody>
      </p:sp>
      <p:sp>
        <p:nvSpPr>
          <p:cNvPr id="4" name="Text Placeholder 3">
            <a:extLst>
              <a:ext uri="{FF2B5EF4-FFF2-40B4-BE49-F238E27FC236}">
                <a16:creationId xmlns:a16="http://schemas.microsoft.com/office/drawing/2014/main" id="{0ABE66AA-74F0-4703-B677-FF68A699A8C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14FCDC2-FBA9-49A6-BC11-236919DABAA1}"/>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t>34</a:t>
            </a:fld>
            <a:endParaRPr lang="en-US" sz="750"/>
          </a:p>
        </p:txBody>
      </p:sp>
    </p:spTree>
    <p:extLst>
      <p:ext uri="{BB962C8B-B14F-4D97-AF65-F5344CB8AC3E}">
        <p14:creationId xmlns:p14="http://schemas.microsoft.com/office/powerpoint/2010/main" val="1941180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3150"/>
              <a:t>Behavioral Support in Academic Interventions</a:t>
            </a:r>
          </a:p>
        </p:txBody>
      </p:sp>
      <p:sp>
        <p:nvSpPr>
          <p:cNvPr id="9" name="Content Placeholder 2"/>
          <p:cNvSpPr>
            <a:spLocks noGrp="1"/>
          </p:cNvSpPr>
          <p:nvPr>
            <p:ph sz="quarter" idx="14"/>
          </p:nvPr>
        </p:nvSpPr>
        <p:spPr/>
        <p:txBody>
          <a:bodyPr/>
          <a:lstStyle/>
          <a:p>
            <a:pPr marL="0" indent="0">
              <a:buNone/>
            </a:pPr>
            <a:r>
              <a:rPr lang="en-US" sz="2800" b="1"/>
              <a:t>Behavioral support</a:t>
            </a:r>
            <a:r>
              <a:rPr lang="en-US" sz="2800"/>
              <a:t> refers to the extent to which interventions incorporate </a:t>
            </a:r>
          </a:p>
          <a:p>
            <a:pPr marL="465138" lvl="1" indent="-460375">
              <a:buFont typeface="+mj-lt"/>
              <a:buAutoNum type="alphaLcParenR"/>
            </a:pPr>
            <a:r>
              <a:rPr lang="en-US" sz="2400"/>
              <a:t>methods to </a:t>
            </a:r>
            <a:r>
              <a:rPr lang="en-US" sz="2400" b="1"/>
              <a:t>promote self-regulation and executive function and</a:t>
            </a:r>
          </a:p>
          <a:p>
            <a:pPr marL="465138" lvl="1" indent="-460375">
              <a:buFont typeface="+mj-lt"/>
              <a:buAutoNum type="alphaLcParenR"/>
            </a:pPr>
            <a:r>
              <a:rPr lang="en-US" sz="2400"/>
              <a:t>behavioral principles to </a:t>
            </a:r>
            <a:r>
              <a:rPr lang="en-US" sz="2400" b="1"/>
              <a:t>minimize non-productive behavior</a:t>
            </a:r>
            <a:r>
              <a:rPr lang="en-US" sz="2400"/>
              <a:t>. </a:t>
            </a:r>
          </a:p>
          <a:p>
            <a:pPr marL="230187" lvl="1" indent="0">
              <a:buNone/>
            </a:pPr>
            <a:endParaRPr lang="en-US" sz="2000"/>
          </a:p>
        </p:txBody>
      </p:sp>
      <p:pic>
        <p:nvPicPr>
          <p:cNvPr id="7" name="Picture 6" descr="An image of a teacher and three students playing. ">
            <a:extLst>
              <a:ext uri="{FF2B5EF4-FFF2-40B4-BE49-F238E27FC236}">
                <a16:creationId xmlns:a16="http://schemas.microsoft.com/office/drawing/2014/main" id="{0329B0B9-E9B3-9C4C-9D49-87236BBAC9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9"/>
          <a:stretch/>
        </p:blipFill>
        <p:spPr>
          <a:xfrm>
            <a:off x="7234917" y="3689023"/>
            <a:ext cx="3875768" cy="2552700"/>
          </a:xfrm>
          <a:prstGeom prst="rect">
            <a:avLst/>
          </a:prstGeom>
          <a:ln>
            <a:noFill/>
          </a:ln>
          <a:effectLst>
            <a:softEdge rad="112500"/>
          </a:effectLst>
        </p:spPr>
      </p:pic>
      <p:sp>
        <p:nvSpPr>
          <p:cNvPr id="3" name="Text Placeholder 2">
            <a:extLst>
              <a:ext uri="{FF2B5EF4-FFF2-40B4-BE49-F238E27FC236}">
                <a16:creationId xmlns:a16="http://schemas.microsoft.com/office/drawing/2014/main" id="{05D6BB89-1A39-407A-B614-CA353CF9231E}"/>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a:xfrm>
            <a:off x="11786098" y="6742584"/>
            <a:ext cx="105798" cy="115416"/>
          </a:xfrm>
        </p:spPr>
        <p:txBody>
          <a:bodyPr/>
          <a:lstStyle/>
          <a:p>
            <a:fld id="{99A20822-4A49-4D36-86E3-300BA48D3F00}" type="slidenum">
              <a:rPr lang="en-US" sz="750" smtClean="0"/>
              <a:pPr/>
              <a:t>35</a:t>
            </a:fld>
            <a:endParaRPr lang="en-US" sz="750"/>
          </a:p>
        </p:txBody>
      </p:sp>
    </p:spTree>
    <p:extLst>
      <p:ext uri="{BB962C8B-B14F-4D97-AF65-F5344CB8AC3E}">
        <p14:creationId xmlns:p14="http://schemas.microsoft.com/office/powerpoint/2010/main" val="2496608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C6D8-7032-49B1-8BA7-F270341A9F75}"/>
              </a:ext>
            </a:extLst>
          </p:cNvPr>
          <p:cNvSpPr>
            <a:spLocks noGrp="1"/>
          </p:cNvSpPr>
          <p:nvPr>
            <p:ph type="title"/>
          </p:nvPr>
        </p:nvSpPr>
        <p:spPr>
          <a:xfrm>
            <a:off x="457202" y="443345"/>
            <a:ext cx="11276076" cy="1280160"/>
          </a:xfrm>
        </p:spPr>
        <p:txBody>
          <a:bodyPr>
            <a:normAutofit fontScale="90000"/>
          </a:bodyPr>
          <a:lstStyle/>
          <a:p>
            <a:r>
              <a:rPr lang="en-US">
                <a:ea typeface="+mj-lt"/>
                <a:cs typeface="+mj-lt"/>
              </a:rPr>
              <a:t>Caution: </a:t>
            </a:r>
            <a:r>
              <a:rPr lang="en-US" b="0">
                <a:ea typeface="+mj-lt"/>
                <a:cs typeface="+mj-lt"/>
              </a:rPr>
              <a:t>Treating underlying neurological or processing disorders </a:t>
            </a:r>
            <a:r>
              <a:rPr lang="en-US">
                <a:ea typeface="+mj-lt"/>
                <a:cs typeface="+mj-lt"/>
              </a:rPr>
              <a:t>separate </a:t>
            </a:r>
            <a:r>
              <a:rPr lang="en-US" b="0">
                <a:ea typeface="+mj-lt"/>
                <a:cs typeface="+mj-lt"/>
              </a:rPr>
              <a:t>from academic instruction is </a:t>
            </a:r>
            <a:r>
              <a:rPr lang="en-US">
                <a:ea typeface="+mj-lt"/>
                <a:cs typeface="+mj-lt"/>
              </a:rPr>
              <a:t>not</a:t>
            </a:r>
            <a:r>
              <a:rPr lang="en-US" b="0" i="1">
                <a:ea typeface="+mj-lt"/>
                <a:cs typeface="+mj-lt"/>
              </a:rPr>
              <a:t> </a:t>
            </a:r>
            <a:r>
              <a:rPr lang="en-US" b="0">
                <a:ea typeface="+mj-lt"/>
                <a:cs typeface="+mj-lt"/>
              </a:rPr>
              <a:t>supported by research. </a:t>
            </a:r>
            <a:endParaRPr lang="en-US"/>
          </a:p>
        </p:txBody>
      </p:sp>
      <p:pic>
        <p:nvPicPr>
          <p:cNvPr id="4" name="Picture 4" descr="A picture containing sport, athletic game, outdoor, tree&#10;&#10;Description generated with very high confidence">
            <a:extLst>
              <a:ext uri="{FF2B5EF4-FFF2-40B4-BE49-F238E27FC236}">
                <a16:creationId xmlns:a16="http://schemas.microsoft.com/office/drawing/2014/main" id="{7C61C8C9-D823-4E5D-A5B2-63DE15167634}"/>
              </a:ext>
            </a:extLst>
          </p:cNvPr>
          <p:cNvPicPr>
            <a:picLocks noChangeAspect="1"/>
          </p:cNvPicPr>
          <p:nvPr/>
        </p:nvPicPr>
        <p:blipFill>
          <a:blip r:embed="rId3"/>
          <a:stretch>
            <a:fillRect/>
          </a:stretch>
        </p:blipFill>
        <p:spPr>
          <a:xfrm>
            <a:off x="4724400" y="2527389"/>
            <a:ext cx="2743200" cy="1803222"/>
          </a:xfrm>
          <a:prstGeom prst="rect">
            <a:avLst/>
          </a:prstGeom>
        </p:spPr>
      </p:pic>
      <p:pic>
        <p:nvPicPr>
          <p:cNvPr id="6" name="Picture 6" descr="A close up of a sign&#10;&#10;Description generated with high confidence">
            <a:extLst>
              <a:ext uri="{FF2B5EF4-FFF2-40B4-BE49-F238E27FC236}">
                <a16:creationId xmlns:a16="http://schemas.microsoft.com/office/drawing/2014/main" id="{48506CED-089F-4119-BBE4-63D2D3D33D63}"/>
              </a:ext>
            </a:extLst>
          </p:cNvPr>
          <p:cNvPicPr>
            <a:picLocks noChangeAspect="1"/>
          </p:cNvPicPr>
          <p:nvPr/>
        </p:nvPicPr>
        <p:blipFill>
          <a:blip r:embed="rId4"/>
          <a:stretch>
            <a:fillRect/>
          </a:stretch>
        </p:blipFill>
        <p:spPr>
          <a:xfrm>
            <a:off x="3782291" y="2169034"/>
            <a:ext cx="4336472" cy="3448185"/>
          </a:xfrm>
          <a:prstGeom prst="rect">
            <a:avLst/>
          </a:prstGeom>
        </p:spPr>
      </p:pic>
      <p:sp>
        <p:nvSpPr>
          <p:cNvPr id="3" name="Slide Number Placeholder 2">
            <a:extLst>
              <a:ext uri="{FF2B5EF4-FFF2-40B4-BE49-F238E27FC236}">
                <a16:creationId xmlns:a16="http://schemas.microsoft.com/office/drawing/2014/main" id="{686F7196-3D93-4A81-8C1B-9E3F89BFF618}"/>
              </a:ext>
            </a:extLst>
          </p:cNvPr>
          <p:cNvSpPr>
            <a:spLocks noGrp="1"/>
          </p:cNvSpPr>
          <p:nvPr>
            <p:ph type="sldNum" sz="quarter" idx="10"/>
          </p:nvPr>
        </p:nvSpPr>
        <p:spPr>
          <a:xfrm>
            <a:off x="11777168" y="6545788"/>
            <a:ext cx="148131" cy="312212"/>
          </a:xfrm>
        </p:spPr>
        <p:txBody>
          <a:bodyPr/>
          <a:lstStyle/>
          <a:p>
            <a:fld id="{B094D1B2-26D5-48CC-9B16-6583E954EFA6}" type="slidenum">
              <a:rPr lang="en-US" sz="750" smtClean="0"/>
              <a:t>36</a:t>
            </a:fld>
            <a:endParaRPr lang="en-US" sz="750"/>
          </a:p>
        </p:txBody>
      </p:sp>
    </p:spTree>
    <p:extLst>
      <p:ext uri="{BB962C8B-B14F-4D97-AF65-F5344CB8AC3E}">
        <p14:creationId xmlns:p14="http://schemas.microsoft.com/office/powerpoint/2010/main" val="2179021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150"/>
              <a:t>Self-Regulation and Executive Function</a:t>
            </a:r>
          </a:p>
        </p:txBody>
      </p:sp>
      <p:sp>
        <p:nvSpPr>
          <p:cNvPr id="2" name="Content Placeholder 1"/>
          <p:cNvSpPr>
            <a:spLocks noGrp="1"/>
          </p:cNvSpPr>
          <p:nvPr>
            <p:ph idx="4294967295"/>
          </p:nvPr>
        </p:nvSpPr>
        <p:spPr>
          <a:xfrm>
            <a:off x="798786" y="1709737"/>
            <a:ext cx="5181600" cy="3303587"/>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endParaRPr lang="en-US" sz="400"/>
          </a:p>
          <a:p>
            <a:pPr marL="0" indent="0" algn="ctr">
              <a:buNone/>
            </a:pPr>
            <a:r>
              <a:rPr lang="en-US" sz="3600"/>
              <a:t>Self-Regulation</a:t>
            </a:r>
          </a:p>
          <a:p>
            <a:pPr marL="0" indent="0" algn="ctr">
              <a:buNone/>
            </a:pPr>
            <a:endParaRPr lang="en-US" sz="1600"/>
          </a:p>
          <a:p>
            <a:pPr marL="0" indent="0" algn="ctr">
              <a:buNone/>
            </a:pPr>
            <a:r>
              <a:rPr lang="en-US" sz="2400"/>
              <a:t>The ability to manage your emotions and behavior in accordance with the demands of the situation</a:t>
            </a:r>
          </a:p>
        </p:txBody>
      </p:sp>
      <p:cxnSp>
        <p:nvCxnSpPr>
          <p:cNvPr id="7" name="Straight Connector 6" descr="line separating header"/>
          <p:cNvCxnSpPr/>
          <p:nvPr/>
        </p:nvCxnSpPr>
        <p:spPr>
          <a:xfrm>
            <a:off x="2391169" y="3064554"/>
            <a:ext cx="193548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4294967295"/>
          </p:nvPr>
        </p:nvSpPr>
        <p:spPr>
          <a:xfrm>
            <a:off x="6416675" y="1709737"/>
            <a:ext cx="5089525" cy="3303587"/>
          </a:xfrm>
        </p:spPr>
        <p:style>
          <a:lnRef idx="2">
            <a:schemeClr val="accent1"/>
          </a:lnRef>
          <a:fillRef idx="1">
            <a:schemeClr val="lt1"/>
          </a:fillRef>
          <a:effectRef idx="0">
            <a:schemeClr val="accent1"/>
          </a:effectRef>
          <a:fontRef idx="minor">
            <a:schemeClr val="dk1"/>
          </a:fontRef>
        </p:style>
        <p:txBody>
          <a:bodyPr>
            <a:normAutofit fontScale="92500"/>
          </a:bodyPr>
          <a:lstStyle/>
          <a:p>
            <a:pPr marL="0" indent="0" algn="ctr">
              <a:buNone/>
            </a:pPr>
            <a:endParaRPr lang="en-US" sz="500"/>
          </a:p>
          <a:p>
            <a:pPr marL="0" indent="0" algn="ctr">
              <a:buNone/>
            </a:pPr>
            <a:r>
              <a:rPr lang="en-US" sz="3900"/>
              <a:t>Executive Function </a:t>
            </a:r>
          </a:p>
          <a:p>
            <a:pPr marL="0" indent="0" algn="ctr">
              <a:buNone/>
            </a:pPr>
            <a:endParaRPr lang="en-US" sz="1600"/>
          </a:p>
          <a:p>
            <a:pPr marL="0" indent="0" algn="ctr">
              <a:buNone/>
            </a:pPr>
            <a:r>
              <a:rPr lang="en-US"/>
              <a:t>A set of processes that all have to do with managing oneself and one's resources in order to achieve a goal</a:t>
            </a:r>
          </a:p>
        </p:txBody>
      </p:sp>
      <p:cxnSp>
        <p:nvCxnSpPr>
          <p:cNvPr id="9" name="Straight Connector 8" descr="line separating header"/>
          <p:cNvCxnSpPr/>
          <p:nvPr/>
        </p:nvCxnSpPr>
        <p:spPr>
          <a:xfrm>
            <a:off x="7777261" y="3064554"/>
            <a:ext cx="193548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8786" y="5148913"/>
            <a:ext cx="104788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Arial"/>
                <a:ea typeface="+mn-ea"/>
                <a:cs typeface="+mn-cs"/>
              </a:rPr>
              <a:t>These make up the mental processes that enable us to plan, focus attention, remember instructions, and juggle multiple tasks successfully.</a:t>
            </a:r>
          </a:p>
        </p:txBody>
      </p:sp>
      <p:sp>
        <p:nvSpPr>
          <p:cNvPr id="11" name="Slide Number Placeholder 2">
            <a:extLst>
              <a:ext uri="{FF2B5EF4-FFF2-40B4-BE49-F238E27FC236}">
                <a16:creationId xmlns:a16="http://schemas.microsoft.com/office/drawing/2014/main" id="{357999E1-6D90-41FF-B8B5-C53A791933B2}"/>
              </a:ext>
            </a:extLst>
          </p:cNvPr>
          <p:cNvSpPr>
            <a:spLocks noGrp="1"/>
          </p:cNvSpPr>
          <p:nvPr>
            <p:ph type="sldNum" sz="quarter" idx="10"/>
          </p:nvPr>
        </p:nvSpPr>
        <p:spPr>
          <a:xfrm>
            <a:off x="11777168" y="6545788"/>
            <a:ext cx="148131" cy="312212"/>
          </a:xfrm>
        </p:spPr>
        <p:txBody>
          <a:bodyPr/>
          <a:lstStyle/>
          <a:p>
            <a:fld id="{B094D1B2-26D5-48CC-9B16-6583E954EFA6}" type="slidenum">
              <a:rPr lang="en-US" sz="750" smtClean="0"/>
              <a:t>37</a:t>
            </a:fld>
            <a:endParaRPr lang="en-US" sz="750"/>
          </a:p>
        </p:txBody>
      </p:sp>
    </p:spTree>
    <p:extLst>
      <p:ext uri="{BB962C8B-B14F-4D97-AF65-F5344CB8AC3E}">
        <p14:creationId xmlns:p14="http://schemas.microsoft.com/office/powerpoint/2010/main" val="3217766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233D-5311-DE48-8B83-B5C8AE2E2095}"/>
              </a:ext>
            </a:extLst>
          </p:cNvPr>
          <p:cNvSpPr>
            <a:spLocks noGrp="1"/>
          </p:cNvSpPr>
          <p:nvPr>
            <p:ph type="title"/>
          </p:nvPr>
        </p:nvSpPr>
        <p:spPr/>
        <p:txBody>
          <a:bodyPr>
            <a:normAutofit/>
          </a:bodyPr>
          <a:lstStyle/>
          <a:p>
            <a:r>
              <a:rPr lang="en-US" sz="3150"/>
              <a:t>Strategies to Develop Perseverance </a:t>
            </a:r>
          </a:p>
        </p:txBody>
      </p:sp>
      <p:sp>
        <p:nvSpPr>
          <p:cNvPr id="3" name="Content Placeholder 2">
            <a:extLst>
              <a:ext uri="{FF2B5EF4-FFF2-40B4-BE49-F238E27FC236}">
                <a16:creationId xmlns:a16="http://schemas.microsoft.com/office/drawing/2014/main" id="{C131BEA8-7C64-104C-9898-5944BCD3C585}"/>
              </a:ext>
            </a:extLst>
          </p:cNvPr>
          <p:cNvSpPr>
            <a:spLocks noGrp="1"/>
          </p:cNvSpPr>
          <p:nvPr>
            <p:ph sz="quarter" idx="15"/>
          </p:nvPr>
        </p:nvSpPr>
        <p:spPr>
          <a:xfrm>
            <a:off x="457200" y="1333500"/>
            <a:ext cx="11274552" cy="4343400"/>
          </a:xfrm>
        </p:spPr>
        <p:txBody>
          <a:bodyPr/>
          <a:lstStyle/>
          <a:p>
            <a:r>
              <a:rPr lang="en-US"/>
              <a:t>Appropriate level of challenge</a:t>
            </a:r>
          </a:p>
          <a:p>
            <a:r>
              <a:rPr lang="en-US"/>
              <a:t>Behavior contracts</a:t>
            </a:r>
          </a:p>
          <a:p>
            <a:r>
              <a:rPr lang="en-US"/>
              <a:t>Points/rewards based on effort</a:t>
            </a:r>
          </a:p>
          <a:p>
            <a:r>
              <a:rPr lang="en-US"/>
              <a:t>Use of a timer to develop stamina</a:t>
            </a:r>
          </a:p>
          <a:p>
            <a:r>
              <a:rPr lang="en-US"/>
              <a:t>Goal setting</a:t>
            </a:r>
          </a:p>
          <a:p>
            <a:pPr marL="0" indent="0">
              <a:buNone/>
            </a:pPr>
            <a:endParaRPr lang="en-US"/>
          </a:p>
        </p:txBody>
      </p:sp>
      <p:pic>
        <p:nvPicPr>
          <p:cNvPr id="6" name="Picture 5" descr="picture of a sample behavior contract">
            <a:extLst>
              <a:ext uri="{FF2B5EF4-FFF2-40B4-BE49-F238E27FC236}">
                <a16:creationId xmlns:a16="http://schemas.microsoft.com/office/drawing/2014/main" id="{8790893F-C1D1-4B60-AA3D-18386E037C0A}"/>
              </a:ext>
            </a:extLst>
          </p:cNvPr>
          <p:cNvPicPr>
            <a:picLocks noChangeAspect="1"/>
          </p:cNvPicPr>
          <p:nvPr/>
        </p:nvPicPr>
        <p:blipFill>
          <a:blip r:embed="rId3"/>
          <a:stretch>
            <a:fillRect/>
          </a:stretch>
        </p:blipFill>
        <p:spPr>
          <a:xfrm>
            <a:off x="6226627" y="1280160"/>
            <a:ext cx="3348038" cy="3181350"/>
          </a:xfrm>
          <a:prstGeom prst="rect">
            <a:avLst/>
          </a:prstGeom>
          <a:ln>
            <a:solidFill>
              <a:schemeClr val="accent1"/>
            </a:solidFill>
          </a:ln>
        </p:spPr>
      </p:pic>
      <p:pic>
        <p:nvPicPr>
          <p:cNvPr id="9" name="Picture 8" descr="picture of behavior goal points sheet">
            <a:extLst>
              <a:ext uri="{FF2B5EF4-FFF2-40B4-BE49-F238E27FC236}">
                <a16:creationId xmlns:a16="http://schemas.microsoft.com/office/drawing/2014/main" id="{55F99567-3A10-4361-BD8D-89CBB930AB29}"/>
              </a:ext>
            </a:extLst>
          </p:cNvPr>
          <p:cNvPicPr>
            <a:picLocks noChangeAspect="1"/>
          </p:cNvPicPr>
          <p:nvPr/>
        </p:nvPicPr>
        <p:blipFill>
          <a:blip r:embed="rId4"/>
          <a:stretch>
            <a:fillRect/>
          </a:stretch>
        </p:blipFill>
        <p:spPr>
          <a:xfrm>
            <a:off x="7325247" y="3230711"/>
            <a:ext cx="4282691" cy="2255689"/>
          </a:xfrm>
          <a:prstGeom prst="rect">
            <a:avLst/>
          </a:prstGeom>
          <a:ln>
            <a:solidFill>
              <a:schemeClr val="accent1"/>
            </a:solidFill>
          </a:ln>
        </p:spPr>
      </p:pic>
      <p:sp>
        <p:nvSpPr>
          <p:cNvPr id="10" name="Speech Bubble: Rectangle 9">
            <a:extLst>
              <a:ext uri="{FF2B5EF4-FFF2-40B4-BE49-F238E27FC236}">
                <a16:creationId xmlns:a16="http://schemas.microsoft.com/office/drawing/2014/main" id="{6027D97D-4C4D-4764-BE9F-51310B8CC79D}"/>
              </a:ext>
            </a:extLst>
          </p:cNvPr>
          <p:cNvSpPr/>
          <p:nvPr/>
        </p:nvSpPr>
        <p:spPr>
          <a:xfrm>
            <a:off x="9083710" y="1091251"/>
            <a:ext cx="2723103" cy="1280160"/>
          </a:xfrm>
          <a:prstGeom prst="wedgeRectCallout">
            <a:avLst>
              <a:gd name="adj1" fmla="val -33812"/>
              <a:gd name="adj2" fmla="val 111871"/>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Behavior strategies available at </a:t>
            </a:r>
            <a:r>
              <a:rPr lang="en-US" sz="1400">
                <a:hlinkClick r:id="rId5"/>
              </a:rPr>
              <a:t>https://intensiveintervention.org/intervention-resources/behavior-strategies-support-intensifying-interventions</a:t>
            </a:r>
            <a:endParaRPr lang="en-US" sz="1400">
              <a:solidFill>
                <a:schemeClr val="tx1"/>
              </a:solidFill>
            </a:endParaRPr>
          </a:p>
        </p:txBody>
      </p:sp>
      <p:sp>
        <p:nvSpPr>
          <p:cNvPr id="4" name="Text Placeholder 3">
            <a:extLst>
              <a:ext uri="{FF2B5EF4-FFF2-40B4-BE49-F238E27FC236}">
                <a16:creationId xmlns:a16="http://schemas.microsoft.com/office/drawing/2014/main" id="{4B1B29CF-6466-6640-8628-DE6626B5ECA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6684551-4A36-264D-8AE8-A65A124AEECE}"/>
              </a:ext>
            </a:extLst>
          </p:cNvPr>
          <p:cNvSpPr>
            <a:spLocks noGrp="1"/>
          </p:cNvSpPr>
          <p:nvPr>
            <p:ph type="sldNum" sz="quarter" idx="14"/>
          </p:nvPr>
        </p:nvSpPr>
        <p:spPr>
          <a:xfrm>
            <a:off x="11786098" y="6742584"/>
            <a:ext cx="105798" cy="115416"/>
          </a:xfrm>
        </p:spPr>
        <p:txBody>
          <a:bodyPr/>
          <a:lstStyle/>
          <a:p>
            <a:fld id="{99A20822-4A49-4D36-86E3-300BA48D3F00}" type="slidenum">
              <a:rPr lang="en-US" sz="750" smtClean="0"/>
              <a:pPr/>
              <a:t>38</a:t>
            </a:fld>
            <a:endParaRPr lang="en-US" sz="750"/>
          </a:p>
        </p:txBody>
      </p:sp>
    </p:spTree>
    <p:extLst>
      <p:ext uri="{BB962C8B-B14F-4D97-AF65-F5344CB8AC3E}">
        <p14:creationId xmlns:p14="http://schemas.microsoft.com/office/powerpoint/2010/main" val="1508235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233D-5311-DE48-8B83-B5C8AE2E2095}"/>
              </a:ext>
            </a:extLst>
          </p:cNvPr>
          <p:cNvSpPr>
            <a:spLocks noGrp="1"/>
          </p:cNvSpPr>
          <p:nvPr>
            <p:ph type="title"/>
          </p:nvPr>
        </p:nvSpPr>
        <p:spPr/>
        <p:txBody>
          <a:bodyPr>
            <a:normAutofit/>
          </a:bodyPr>
          <a:lstStyle/>
          <a:p>
            <a:r>
              <a:rPr lang="en-US" sz="3150"/>
              <a:t>Methods to Promote Executive Function</a:t>
            </a:r>
          </a:p>
        </p:txBody>
      </p:sp>
      <p:sp>
        <p:nvSpPr>
          <p:cNvPr id="6" name="TextBox 5">
            <a:extLst>
              <a:ext uri="{FF2B5EF4-FFF2-40B4-BE49-F238E27FC236}">
                <a16:creationId xmlns:a16="http://schemas.microsoft.com/office/drawing/2014/main" id="{D1D294DD-8B07-CD49-AC97-7EB4E8AEEECF}"/>
              </a:ext>
            </a:extLst>
          </p:cNvPr>
          <p:cNvSpPr txBox="1"/>
          <p:nvPr/>
        </p:nvSpPr>
        <p:spPr>
          <a:xfrm>
            <a:off x="375605" y="1318260"/>
            <a:ext cx="6036205" cy="4745915"/>
          </a:xfrm>
          <a:prstGeom prst="rect">
            <a:avLst/>
          </a:prstGeom>
          <a:noFill/>
        </p:spPr>
        <p:txBody>
          <a:bodyPr wrap="square" rtlCol="0">
            <a:spAutoFit/>
          </a:bodyPr>
          <a:lstStyle/>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Self-monitoring/self-evaluation instruction</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“Think alouds” and strategy instruction to support metacognition</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Checklists</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Point systems</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Training working memory/inhibition*</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Transfer instruction</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Games, media, engaging materials</a:t>
            </a:r>
          </a:p>
          <a:p>
            <a:pPr marL="342900" indent="-342900">
              <a:spcAft>
                <a:spcPts val="600"/>
              </a:spcAft>
              <a:buFont typeface="Arial" panose="020B0604020202020204" pitchFamily="34" charset="0"/>
              <a:buChar char="•"/>
            </a:pPr>
            <a:endParaRPr lang="en-US" sz="2400"/>
          </a:p>
        </p:txBody>
      </p:sp>
      <p:pic>
        <p:nvPicPr>
          <p:cNvPr id="8" name="Content Placeholder 9" descr="Executive Function is a broad construct that includes several domains including, but not limited to, working memory, inhibition, attention, meta-cognition, generalization, cognitive flexibility, and self-regulation.">
            <a:extLst>
              <a:ext uri="{FF2B5EF4-FFF2-40B4-BE49-F238E27FC236}">
                <a16:creationId xmlns:a16="http://schemas.microsoft.com/office/drawing/2014/main" id="{E0156ADD-DB32-6F4E-BFF8-21C290C7C524}"/>
              </a:ext>
            </a:extLst>
          </p:cNvPr>
          <p:cNvPicPr>
            <a:picLocks noChangeAspect="1"/>
          </p:cNvPicPr>
          <p:nvPr/>
        </p:nvPicPr>
        <p:blipFill>
          <a:blip r:embed="rId3"/>
          <a:stretch>
            <a:fillRect/>
          </a:stretch>
        </p:blipFill>
        <p:spPr>
          <a:xfrm>
            <a:off x="6742281" y="292043"/>
            <a:ext cx="5071066" cy="6565957"/>
          </a:xfrm>
          <a:prstGeom prst="rect">
            <a:avLst/>
          </a:prstGeom>
        </p:spPr>
      </p:pic>
      <p:sp>
        <p:nvSpPr>
          <p:cNvPr id="3" name="Text Placeholder 2">
            <a:extLst>
              <a:ext uri="{FF2B5EF4-FFF2-40B4-BE49-F238E27FC236}">
                <a16:creationId xmlns:a16="http://schemas.microsoft.com/office/drawing/2014/main" id="{57262084-9568-4659-B3D9-AAEE7C2910F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6684551-4A36-264D-8AE8-A65A124AEECE}"/>
              </a:ext>
            </a:extLst>
          </p:cNvPr>
          <p:cNvSpPr>
            <a:spLocks noGrp="1"/>
          </p:cNvSpPr>
          <p:nvPr>
            <p:ph type="sldNum" sz="quarter" idx="14"/>
          </p:nvPr>
        </p:nvSpPr>
        <p:spPr>
          <a:xfrm>
            <a:off x="11786098" y="6742584"/>
            <a:ext cx="105798" cy="115416"/>
          </a:xfrm>
        </p:spPr>
        <p:txBody>
          <a:bodyPr/>
          <a:lstStyle/>
          <a:p>
            <a:fld id="{99A20822-4A49-4D36-86E3-300BA48D3F00}" type="slidenum">
              <a:rPr lang="en-US" sz="750" smtClean="0"/>
              <a:pPr/>
              <a:t>39</a:t>
            </a:fld>
            <a:endParaRPr lang="en-US" sz="750"/>
          </a:p>
        </p:txBody>
      </p:sp>
    </p:spTree>
    <p:extLst>
      <p:ext uri="{BB962C8B-B14F-4D97-AF65-F5344CB8AC3E}">
        <p14:creationId xmlns:p14="http://schemas.microsoft.com/office/powerpoint/2010/main" val="368150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02E3-37D0-4A74-9E9D-243898C6D4F2}"/>
              </a:ext>
            </a:extLst>
          </p:cNvPr>
          <p:cNvSpPr>
            <a:spLocks noGrp="1"/>
          </p:cNvSpPr>
          <p:nvPr>
            <p:ph type="title"/>
          </p:nvPr>
        </p:nvSpPr>
        <p:spPr/>
        <p:txBody>
          <a:bodyPr/>
          <a:lstStyle/>
          <a:p>
            <a:r>
              <a:rPr lang="en-US"/>
              <a:t>Activity: Taxonomy K-W-L</a:t>
            </a:r>
          </a:p>
        </p:txBody>
      </p:sp>
      <p:pic>
        <p:nvPicPr>
          <p:cNvPr id="6" name="Content Placeholder 3" descr="Screenshot of the Taxonomy of Intervention Intensity Academics Handout . It includes brief definitions of the seven dimensions of the Taxonomy of Intervention Intensity (strength, dosage, alignment, attention to transfer, comprehensiveness, behavioral support, and individualization">
            <a:extLst>
              <a:ext uri="{FF2B5EF4-FFF2-40B4-BE49-F238E27FC236}">
                <a16:creationId xmlns:a16="http://schemas.microsoft.com/office/drawing/2014/main" id="{0F1FB1ED-8D22-4AF0-8BCA-AF9BD2D45A83}"/>
              </a:ext>
            </a:extLst>
          </p:cNvPr>
          <p:cNvPicPr>
            <a:picLocks noChangeAspect="1"/>
          </p:cNvPicPr>
          <p:nvPr/>
        </p:nvPicPr>
        <p:blipFill>
          <a:blip r:embed="rId3"/>
          <a:stretch>
            <a:fillRect/>
          </a:stretch>
        </p:blipFill>
        <p:spPr>
          <a:xfrm>
            <a:off x="438665" y="1091376"/>
            <a:ext cx="6934110" cy="4351338"/>
          </a:xfrm>
          <a:prstGeom prst="rect">
            <a:avLst/>
          </a:prstGeom>
        </p:spPr>
      </p:pic>
      <p:graphicFrame>
        <p:nvGraphicFramePr>
          <p:cNvPr id="3" name="Table 2">
            <a:extLst>
              <a:ext uri="{FF2B5EF4-FFF2-40B4-BE49-F238E27FC236}">
                <a16:creationId xmlns:a16="http://schemas.microsoft.com/office/drawing/2014/main" id="{CD64C7FC-5ECC-4460-9C85-EDD8B701D378}"/>
              </a:ext>
            </a:extLst>
          </p:cNvPr>
          <p:cNvGraphicFramePr>
            <a:graphicFrameLocks noGrp="1"/>
          </p:cNvGraphicFramePr>
          <p:nvPr>
            <p:extLst>
              <p:ext uri="{D42A27DB-BD31-4B8C-83A1-F6EECF244321}">
                <p14:modId xmlns:p14="http://schemas.microsoft.com/office/powerpoint/2010/main" val="3997343939"/>
              </p:ext>
            </p:extLst>
          </p:nvPr>
        </p:nvGraphicFramePr>
        <p:xfrm>
          <a:off x="5641181" y="1280160"/>
          <a:ext cx="5937250" cy="3352800"/>
        </p:xfrm>
        <a:graphic>
          <a:graphicData uri="http://schemas.openxmlformats.org/drawingml/2006/table">
            <a:tbl>
              <a:tblPr firstRow="1" firstCol="1" bandRow="1">
                <a:tableStyleId>{5C22544A-7EE6-4342-B048-85BDC9FD1C3A}</a:tableStyleId>
              </a:tblPr>
              <a:tblGrid>
                <a:gridCol w="1978660">
                  <a:extLst>
                    <a:ext uri="{9D8B030D-6E8A-4147-A177-3AD203B41FA5}">
                      <a16:colId xmlns:a16="http://schemas.microsoft.com/office/drawing/2014/main" val="4030797379"/>
                    </a:ext>
                  </a:extLst>
                </a:gridCol>
                <a:gridCol w="1979295">
                  <a:extLst>
                    <a:ext uri="{9D8B030D-6E8A-4147-A177-3AD203B41FA5}">
                      <a16:colId xmlns:a16="http://schemas.microsoft.com/office/drawing/2014/main" val="2503273298"/>
                    </a:ext>
                  </a:extLst>
                </a:gridCol>
                <a:gridCol w="1979295">
                  <a:extLst>
                    <a:ext uri="{9D8B030D-6E8A-4147-A177-3AD203B41FA5}">
                      <a16:colId xmlns:a16="http://schemas.microsoft.com/office/drawing/2014/main" val="4129581171"/>
                    </a:ext>
                  </a:extLst>
                </a:gridCol>
              </a:tblGrid>
              <a:tr h="132806">
                <a:tc>
                  <a:txBody>
                    <a:bodyPr/>
                    <a:lstStyle/>
                    <a:p>
                      <a:pPr marL="0" marR="0" algn="ctr">
                        <a:spcBef>
                          <a:spcPts val="0"/>
                        </a:spcBef>
                        <a:spcAft>
                          <a:spcPts val="0"/>
                        </a:spcAft>
                      </a:pPr>
                      <a:r>
                        <a:rPr lang="en-US" sz="1400">
                          <a:effectLst/>
                        </a:rPr>
                        <a:t>What Does It Help Me </a:t>
                      </a:r>
                      <a:r>
                        <a:rPr lang="en-US" sz="1400" u="sng">
                          <a:effectLst/>
                        </a:rPr>
                        <a:t>KNOW</a:t>
                      </a: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What More Do I </a:t>
                      </a:r>
                      <a:r>
                        <a:rPr lang="en-US" sz="1400" u="sng">
                          <a:effectLst/>
                        </a:rPr>
                        <a:t>WANT</a:t>
                      </a:r>
                      <a:r>
                        <a:rPr lang="en-US" sz="1400">
                          <a:effectLst/>
                        </a:rPr>
                        <a:t> to Know?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How Will I </a:t>
                      </a:r>
                      <a:r>
                        <a:rPr lang="en-US" sz="1400" u="sng">
                          <a:effectLst/>
                        </a:rPr>
                        <a:t>LEARN </a:t>
                      </a:r>
                      <a:r>
                        <a:rPr lang="en-US" sz="1400">
                          <a:effectLst/>
                        </a:rPr>
                        <a:t>More?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3015538"/>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9D0CD"/>
                    </a:solidFill>
                  </a:tcP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8229077"/>
                  </a:ext>
                </a:extLst>
              </a:tr>
            </a:tbl>
          </a:graphicData>
        </a:graphic>
      </p:graphicFrame>
      <p:sp>
        <p:nvSpPr>
          <p:cNvPr id="7" name="Rectangle 6" descr="Green rectangle around two boxes (what does it help me know? and what mode do I want to know. ">
            <a:extLst>
              <a:ext uri="{FF2B5EF4-FFF2-40B4-BE49-F238E27FC236}">
                <a16:creationId xmlns:a16="http://schemas.microsoft.com/office/drawing/2014/main" id="{5E9464F9-EA7E-4194-BA39-890A4A4476F8}"/>
              </a:ext>
            </a:extLst>
          </p:cNvPr>
          <p:cNvSpPr/>
          <p:nvPr/>
        </p:nvSpPr>
        <p:spPr>
          <a:xfrm>
            <a:off x="5550946" y="1204856"/>
            <a:ext cx="4151567" cy="3528510"/>
          </a:xfrm>
          <a:prstGeom prst="rect">
            <a:avLst/>
          </a:prstGeom>
          <a:noFill/>
          <a:ln w="76200">
            <a:solidFill>
              <a:srgbClr val="457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Wave 9">
            <a:extLst>
              <a:ext uri="{FF2B5EF4-FFF2-40B4-BE49-F238E27FC236}">
                <a16:creationId xmlns:a16="http://schemas.microsoft.com/office/drawing/2014/main" id="{581AAE8A-9FE8-4F68-A420-EC9013273B23}"/>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1" name="Graphic 10" descr="Paper">
            <a:extLst>
              <a:ext uri="{FF2B5EF4-FFF2-40B4-BE49-F238E27FC236}">
                <a16:creationId xmlns:a16="http://schemas.microsoft.com/office/drawing/2014/main" id="{DEA407E5-8D69-4534-AF27-E22791CECB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
        <p:nvSpPr>
          <p:cNvPr id="5" name="Slide Number Placeholder 4">
            <a:extLst>
              <a:ext uri="{FF2B5EF4-FFF2-40B4-BE49-F238E27FC236}">
                <a16:creationId xmlns:a16="http://schemas.microsoft.com/office/drawing/2014/main" id="{7D034B1D-3756-451B-A9BD-1D35938B59BE}"/>
              </a:ext>
            </a:extLst>
          </p:cNvPr>
          <p:cNvSpPr>
            <a:spLocks noGrp="1"/>
          </p:cNvSpPr>
          <p:nvPr>
            <p:ph type="sldNum" sz="quarter" idx="14"/>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12086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395B-F117-2A42-A6C5-8091EA11D1E9}"/>
              </a:ext>
            </a:extLst>
          </p:cNvPr>
          <p:cNvSpPr>
            <a:spLocks noGrp="1"/>
          </p:cNvSpPr>
          <p:nvPr>
            <p:ph type="title"/>
          </p:nvPr>
        </p:nvSpPr>
        <p:spPr/>
        <p:txBody>
          <a:bodyPr>
            <a:normAutofit/>
          </a:bodyPr>
          <a:lstStyle/>
          <a:p>
            <a:r>
              <a:rPr lang="en-US" sz="3150"/>
              <a:t>Behavioral Principles That Minimize </a:t>
            </a:r>
            <a:br>
              <a:rPr lang="en-US" sz="3150"/>
            </a:br>
            <a:r>
              <a:rPr lang="en-US" sz="3150"/>
              <a:t>Non-Productive Behavior</a:t>
            </a:r>
          </a:p>
        </p:txBody>
      </p:sp>
      <p:sp>
        <p:nvSpPr>
          <p:cNvPr id="3" name="Content Placeholder 2">
            <a:extLst>
              <a:ext uri="{FF2B5EF4-FFF2-40B4-BE49-F238E27FC236}">
                <a16:creationId xmlns:a16="http://schemas.microsoft.com/office/drawing/2014/main" id="{9FDE2A56-4341-E245-A7E5-BD003EE25B8E}"/>
              </a:ext>
            </a:extLst>
          </p:cNvPr>
          <p:cNvSpPr>
            <a:spLocks noGrp="1"/>
          </p:cNvSpPr>
          <p:nvPr>
            <p:ph sz="half" idx="1"/>
          </p:nvPr>
        </p:nvSpPr>
        <p:spPr/>
        <p:txBody>
          <a:bodyPr/>
          <a:lstStyle/>
          <a:p>
            <a:r>
              <a:rPr lang="en-US"/>
              <a:t>Clear rules/expectations</a:t>
            </a:r>
          </a:p>
          <a:p>
            <a:r>
              <a:rPr lang="en-US"/>
              <a:t>Behavior contracts</a:t>
            </a:r>
          </a:p>
          <a:p>
            <a:r>
              <a:rPr lang="en-US"/>
              <a:t>Reinforcement systems</a:t>
            </a:r>
          </a:p>
          <a:p>
            <a:r>
              <a:rPr lang="en-US"/>
              <a:t>Checklists</a:t>
            </a:r>
          </a:p>
          <a:p>
            <a:r>
              <a:rPr lang="en-US"/>
              <a:t>Timers</a:t>
            </a:r>
          </a:p>
          <a:p>
            <a:r>
              <a:rPr lang="en-US"/>
              <a:t>Time management strategies</a:t>
            </a:r>
          </a:p>
        </p:txBody>
      </p:sp>
      <p:pic>
        <p:nvPicPr>
          <p:cNvPr id="6" name="Picture 5" descr="An image of a teacher and three students playing. ">
            <a:extLst>
              <a:ext uri="{FF2B5EF4-FFF2-40B4-BE49-F238E27FC236}">
                <a16:creationId xmlns:a16="http://schemas.microsoft.com/office/drawing/2014/main" id="{D656A651-1F0E-EB48-A37A-7BA7DDA4B9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9"/>
          <a:stretch/>
        </p:blipFill>
        <p:spPr>
          <a:xfrm>
            <a:off x="6900982" y="1447800"/>
            <a:ext cx="3875768" cy="2857500"/>
          </a:xfrm>
          <a:prstGeom prst="rect">
            <a:avLst/>
          </a:prstGeom>
          <a:ln>
            <a:noFill/>
          </a:ln>
          <a:effectLst>
            <a:softEdge rad="112500"/>
          </a:effectLst>
        </p:spPr>
      </p:pic>
      <p:sp>
        <p:nvSpPr>
          <p:cNvPr id="8" name="Text Placeholder 7">
            <a:extLst>
              <a:ext uri="{FF2B5EF4-FFF2-40B4-BE49-F238E27FC236}">
                <a16:creationId xmlns:a16="http://schemas.microsoft.com/office/drawing/2014/main" id="{D91D43A2-E4F6-4DCE-AC5D-E7F32509348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B9F8164-3D1F-CE4F-8447-E389B671618C}"/>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pPr/>
              <a:t>40</a:t>
            </a:fld>
            <a:endParaRPr lang="en-US" sz="750"/>
          </a:p>
        </p:txBody>
      </p:sp>
    </p:spTree>
    <p:extLst>
      <p:ext uri="{BB962C8B-B14F-4D97-AF65-F5344CB8AC3E}">
        <p14:creationId xmlns:p14="http://schemas.microsoft.com/office/powerpoint/2010/main" val="2696571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19BB-03CD-403F-A263-4AE8FBDC6A27}"/>
              </a:ext>
            </a:extLst>
          </p:cNvPr>
          <p:cNvSpPr>
            <a:spLocks noGrp="1"/>
          </p:cNvSpPr>
          <p:nvPr>
            <p:ph type="title"/>
          </p:nvPr>
        </p:nvSpPr>
        <p:spPr/>
        <p:txBody>
          <a:bodyPr>
            <a:normAutofit/>
          </a:bodyPr>
          <a:lstStyle/>
          <a:p>
            <a:r>
              <a:rPr lang="en-US" sz="3150" dirty="0"/>
              <a:t>Learn More About Behavioral Supports</a:t>
            </a:r>
          </a:p>
        </p:txBody>
      </p:sp>
      <p:sp>
        <p:nvSpPr>
          <p:cNvPr id="5" name="Slide Number Placeholder 4">
            <a:extLst>
              <a:ext uri="{FF2B5EF4-FFF2-40B4-BE49-F238E27FC236}">
                <a16:creationId xmlns:a16="http://schemas.microsoft.com/office/drawing/2014/main" id="{614FCDC2-FBA9-49A6-BC11-236919DABAA1}"/>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t>41</a:t>
            </a:fld>
            <a:endParaRPr lang="en-US" sz="750"/>
          </a:p>
        </p:txBody>
      </p:sp>
      <p:pic>
        <p:nvPicPr>
          <p:cNvPr id="6" name="Picture 5" descr="Image advertising behavior support for intensive intervention, depicting a close up of a person teaching a child to read.&#10;&#10;">
            <a:extLst>
              <a:ext uri="{FF2B5EF4-FFF2-40B4-BE49-F238E27FC236}">
                <a16:creationId xmlns:a16="http://schemas.microsoft.com/office/drawing/2014/main" id="{CB81DA21-39D0-40BA-BA00-643E86063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809" y="1077773"/>
            <a:ext cx="9752381" cy="4876190"/>
          </a:xfrm>
          <a:prstGeom prst="rect">
            <a:avLst/>
          </a:prstGeom>
          <a:ln>
            <a:solidFill>
              <a:schemeClr val="tx1"/>
            </a:solidFill>
          </a:ln>
        </p:spPr>
      </p:pic>
      <p:sp>
        <p:nvSpPr>
          <p:cNvPr id="4" name="Text Placeholder 3">
            <a:extLst>
              <a:ext uri="{FF2B5EF4-FFF2-40B4-BE49-F238E27FC236}">
                <a16:creationId xmlns:a16="http://schemas.microsoft.com/office/drawing/2014/main" id="{0ABE66AA-74F0-4703-B677-FF68A699A8C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42307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4E7F-6B2A-4E82-B799-346FFD793374}"/>
              </a:ext>
            </a:extLst>
          </p:cNvPr>
          <p:cNvSpPr>
            <a:spLocks noGrp="1"/>
          </p:cNvSpPr>
          <p:nvPr>
            <p:ph type="title"/>
          </p:nvPr>
        </p:nvSpPr>
        <p:spPr/>
        <p:txBody>
          <a:bodyPr>
            <a:normAutofit/>
          </a:bodyPr>
          <a:lstStyle/>
          <a:p>
            <a:r>
              <a:rPr lang="en-US" sz="3150"/>
              <a:t>Academic Support for Behavior Intervention</a:t>
            </a:r>
          </a:p>
        </p:txBody>
      </p:sp>
      <p:sp>
        <p:nvSpPr>
          <p:cNvPr id="3" name="Content Placeholder 2">
            <a:extLst>
              <a:ext uri="{FF2B5EF4-FFF2-40B4-BE49-F238E27FC236}">
                <a16:creationId xmlns:a16="http://schemas.microsoft.com/office/drawing/2014/main" id="{DE48CFFC-58F2-44FB-AD04-E25D0B4B38A5}"/>
              </a:ext>
            </a:extLst>
          </p:cNvPr>
          <p:cNvSpPr>
            <a:spLocks noGrp="1"/>
          </p:cNvSpPr>
          <p:nvPr>
            <p:ph sz="quarter" idx="15"/>
          </p:nvPr>
        </p:nvSpPr>
        <p:spPr/>
        <p:txBody>
          <a:bodyPr>
            <a:normAutofit/>
          </a:bodyPr>
          <a:lstStyle/>
          <a:p>
            <a:pPr marL="320032" lvl="2">
              <a:buSzPct val="100000"/>
              <a:buFont typeface="Wingdings" panose="05000000000000000000" pitchFamily="2" charset="2"/>
              <a:buChar char="§"/>
            </a:pPr>
            <a:r>
              <a:rPr lang="en-US"/>
              <a:t>Are behavioral interventions easily integrated within the context of academic instruction?</a:t>
            </a:r>
          </a:p>
          <a:p>
            <a:pPr marL="320032" lvl="2">
              <a:buSzPct val="100000"/>
              <a:buFont typeface="Wingdings" panose="05000000000000000000" pitchFamily="2" charset="2"/>
              <a:buChar char="§"/>
            </a:pPr>
            <a:r>
              <a:rPr lang="en-US"/>
              <a:t>Does it complement rather than supplant the academic focus?</a:t>
            </a:r>
          </a:p>
          <a:p>
            <a:pPr marL="320032" lvl="2">
              <a:buSzPct val="100000"/>
              <a:buFont typeface="Wingdings" panose="05000000000000000000" pitchFamily="2" charset="2"/>
              <a:buChar char="§"/>
            </a:pPr>
            <a:r>
              <a:rPr lang="en-US"/>
              <a:t>Does it include procedures for reinforcing responses related to academic achievement (e.g., engagement, work completion)?</a:t>
            </a:r>
          </a:p>
          <a:p>
            <a:endParaRPr lang="en-US"/>
          </a:p>
        </p:txBody>
      </p:sp>
      <p:sp>
        <p:nvSpPr>
          <p:cNvPr id="6" name="Text Placeholder 5">
            <a:extLst>
              <a:ext uri="{FF2B5EF4-FFF2-40B4-BE49-F238E27FC236}">
                <a16:creationId xmlns:a16="http://schemas.microsoft.com/office/drawing/2014/main" id="{A29BBDE9-C95B-452F-8467-EFCDE855AC3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1E084B5-B470-4BBA-AE1D-B75AB6734DCF}"/>
              </a:ext>
            </a:extLst>
          </p:cNvPr>
          <p:cNvSpPr>
            <a:spLocks noGrp="1"/>
          </p:cNvSpPr>
          <p:nvPr>
            <p:ph type="sldNum" sz="quarter" idx="14"/>
          </p:nvPr>
        </p:nvSpPr>
        <p:spPr>
          <a:xfrm>
            <a:off x="11786098"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75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75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2197354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2C24-A367-48E4-AA0B-72C6EED7ED96}"/>
              </a:ext>
            </a:extLst>
          </p:cNvPr>
          <p:cNvSpPr>
            <a:spLocks noGrp="1"/>
          </p:cNvSpPr>
          <p:nvPr>
            <p:ph type="title"/>
          </p:nvPr>
        </p:nvSpPr>
        <p:spPr/>
        <p:txBody>
          <a:bodyPr>
            <a:normAutofit/>
          </a:bodyPr>
          <a:lstStyle/>
          <a:p>
            <a:r>
              <a:rPr lang="en-US" sz="3150"/>
              <a:t>Using the Taxonomy to Find the Best Intervention</a:t>
            </a:r>
          </a:p>
        </p:txBody>
      </p:sp>
      <p:sp>
        <p:nvSpPr>
          <p:cNvPr id="13" name="Content Placeholder 12">
            <a:extLst>
              <a:ext uri="{FF2B5EF4-FFF2-40B4-BE49-F238E27FC236}">
                <a16:creationId xmlns:a16="http://schemas.microsoft.com/office/drawing/2014/main" id="{7DB9ABD5-DE64-4CFF-84D0-8E5BC7463A67}"/>
              </a:ext>
            </a:extLst>
          </p:cNvPr>
          <p:cNvSpPr>
            <a:spLocks noGrp="1"/>
          </p:cNvSpPr>
          <p:nvPr>
            <p:ph sz="quarter" idx="14"/>
          </p:nvPr>
        </p:nvSpPr>
        <p:spPr/>
        <p:txBody>
          <a:bodyPr>
            <a:normAutofit/>
          </a:bodyPr>
          <a:lstStyle/>
          <a:p>
            <a:r>
              <a:rPr lang="en-US"/>
              <a:t>There are NO perfect interventions.</a:t>
            </a:r>
          </a:p>
          <a:p>
            <a:pPr algn="ctr"/>
            <a:r>
              <a:rPr lang="en-US" b="1"/>
              <a:t>BUT</a:t>
            </a:r>
          </a:p>
          <a:p>
            <a:r>
              <a:rPr lang="en-US"/>
              <a:t>Using the Taxonomy of Intervention Intensity can help you understand the strengths and weaknesses of your current intervention and support your selection of a new intervention.</a:t>
            </a:r>
          </a:p>
          <a:p>
            <a:endParaRPr lang="en-US"/>
          </a:p>
        </p:txBody>
      </p:sp>
      <p:pic>
        <p:nvPicPr>
          <p:cNvPr id="11" name="Picture 10" descr="Picture of a person saying already have an intervention use the dimensions of the taxonomy to evaluate its strengths and ligations for your target population and of a man saying looking for a new intervention? Rating the dimensions of potential interventions can help educators compare their strengths and limitations to support selection">
            <a:extLst>
              <a:ext uri="{FF2B5EF4-FFF2-40B4-BE49-F238E27FC236}">
                <a16:creationId xmlns:a16="http://schemas.microsoft.com/office/drawing/2014/main" id="{8C389042-D4E0-488B-844A-D58E6827B58B}"/>
              </a:ext>
            </a:extLst>
          </p:cNvPr>
          <p:cNvPicPr>
            <a:picLocks noChangeAspect="1"/>
          </p:cNvPicPr>
          <p:nvPr/>
        </p:nvPicPr>
        <p:blipFill>
          <a:blip r:embed="rId3"/>
          <a:stretch>
            <a:fillRect/>
          </a:stretch>
        </p:blipFill>
        <p:spPr>
          <a:xfrm>
            <a:off x="6758497" y="1413023"/>
            <a:ext cx="4282590" cy="4896337"/>
          </a:xfrm>
          <a:prstGeom prst="rect">
            <a:avLst/>
          </a:prstGeom>
        </p:spPr>
      </p:pic>
      <p:sp>
        <p:nvSpPr>
          <p:cNvPr id="3" name="Text Placeholder 2">
            <a:extLst>
              <a:ext uri="{FF2B5EF4-FFF2-40B4-BE49-F238E27FC236}">
                <a16:creationId xmlns:a16="http://schemas.microsoft.com/office/drawing/2014/main" id="{7E7669A1-48D1-476B-8DD5-CE520C62CA6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FB2F4BD-AFBC-4163-80D0-C551BA2543EE}"/>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t>43</a:t>
            </a:fld>
            <a:endParaRPr lang="en-US" sz="750"/>
          </a:p>
        </p:txBody>
      </p:sp>
    </p:spTree>
    <p:extLst>
      <p:ext uri="{BB962C8B-B14F-4D97-AF65-F5344CB8AC3E}">
        <p14:creationId xmlns:p14="http://schemas.microsoft.com/office/powerpoint/2010/main" val="3614464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1D8E-F5FC-4817-A179-2C817E72FB2B}"/>
              </a:ext>
            </a:extLst>
          </p:cNvPr>
          <p:cNvSpPr>
            <a:spLocks noGrp="1"/>
          </p:cNvSpPr>
          <p:nvPr>
            <p:ph type="title"/>
          </p:nvPr>
        </p:nvSpPr>
        <p:spPr/>
        <p:txBody>
          <a:bodyPr>
            <a:normAutofit/>
          </a:bodyPr>
          <a:lstStyle/>
          <a:p>
            <a:r>
              <a:rPr lang="en-US" sz="3150"/>
              <a:t>Rating an Intervention</a:t>
            </a:r>
          </a:p>
        </p:txBody>
      </p:sp>
      <p:sp>
        <p:nvSpPr>
          <p:cNvPr id="3" name="Content Placeholder 2">
            <a:extLst>
              <a:ext uri="{FF2B5EF4-FFF2-40B4-BE49-F238E27FC236}">
                <a16:creationId xmlns:a16="http://schemas.microsoft.com/office/drawing/2014/main" id="{409AB1D7-C11D-4F10-B203-347A480FBF29}"/>
              </a:ext>
            </a:extLst>
          </p:cNvPr>
          <p:cNvSpPr>
            <a:spLocks noGrp="1"/>
          </p:cNvSpPr>
          <p:nvPr>
            <p:ph sz="quarter" idx="14"/>
          </p:nvPr>
        </p:nvSpPr>
        <p:spPr>
          <a:xfrm>
            <a:off x="457200" y="1371600"/>
            <a:ext cx="11274552" cy="4623526"/>
          </a:xfrm>
        </p:spPr>
        <p:txBody>
          <a:bodyPr>
            <a:normAutofit/>
          </a:bodyPr>
          <a:lstStyle/>
          <a:p>
            <a:pPr marL="342900" lvl="2" indent="-342900">
              <a:buFont typeface="Wingdings" panose="05000000000000000000" pitchFamily="2" charset="2"/>
              <a:buChar char="§"/>
            </a:pPr>
            <a:r>
              <a:rPr lang="en-US"/>
              <a:t>The goal of rating an intervention is to provide a clear picture of the intervention:</a:t>
            </a:r>
          </a:p>
          <a:p>
            <a:pPr marL="685800" lvl="3" indent="-366713">
              <a:buFont typeface="Arial" panose="020B0604020202020204" pitchFamily="34" charset="0"/>
              <a:buChar char="•"/>
            </a:pPr>
            <a:r>
              <a:rPr lang="en-US"/>
              <a:t>There is no hard and fast rule for ratings. </a:t>
            </a:r>
          </a:p>
          <a:p>
            <a:pPr marL="685800" lvl="3" indent="-366713">
              <a:buFont typeface="Arial" panose="020B0604020202020204" pitchFamily="34" charset="0"/>
              <a:buChar char="•"/>
            </a:pPr>
            <a:r>
              <a:rPr lang="en-US"/>
              <a:t>Some dimensions will be easier to rate than others.</a:t>
            </a:r>
          </a:p>
          <a:p>
            <a:pPr marL="685800" lvl="3" indent="-366713">
              <a:buFont typeface="Arial" panose="020B0604020202020204" pitchFamily="34" charset="0"/>
              <a:buChar char="•"/>
            </a:pPr>
            <a:r>
              <a:rPr lang="en-US"/>
              <a:t>Ratings can help guide intensification.</a:t>
            </a:r>
          </a:p>
          <a:p>
            <a:pPr marL="777232" lvl="3" indent="-457200">
              <a:buFont typeface="Arial" panose="020B0604020202020204" pitchFamily="34" charset="0"/>
              <a:buChar char="•"/>
            </a:pPr>
            <a:endParaRPr lang="en-US"/>
          </a:p>
          <a:p>
            <a:pPr marL="320032" lvl="2">
              <a:buSzPct val="100000"/>
              <a:buFont typeface="Wingdings" panose="05000000000000000000" pitchFamily="2" charset="2"/>
              <a:buChar char="§"/>
            </a:pPr>
            <a:endParaRPr lang="en-US"/>
          </a:p>
          <a:p>
            <a:pPr marL="777232" lvl="3" indent="-457200">
              <a:buFont typeface="Wingdings" panose="05000000000000000000" pitchFamily="2" charset="2"/>
              <a:buChar char="§"/>
            </a:pPr>
            <a:endParaRPr lang="en-US"/>
          </a:p>
        </p:txBody>
      </p:sp>
      <p:graphicFrame>
        <p:nvGraphicFramePr>
          <p:cNvPr id="6" name="Content Placeholder 20">
            <a:extLst>
              <a:ext uri="{FF2B5EF4-FFF2-40B4-BE49-F238E27FC236}">
                <a16:creationId xmlns:a16="http://schemas.microsoft.com/office/drawing/2014/main" id="{51B43F95-3236-424C-9985-7F52D39FA9C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881279147"/>
              </p:ext>
            </p:extLst>
          </p:nvPr>
        </p:nvGraphicFramePr>
        <p:xfrm>
          <a:off x="1795706" y="4166326"/>
          <a:ext cx="7220176" cy="1828800"/>
        </p:xfrm>
        <a:graphic>
          <a:graphicData uri="http://schemas.openxmlformats.org/drawingml/2006/table">
            <a:tbl>
              <a:tblPr firstRow="1" bandRow="1">
                <a:tableStyleId>{5940675A-B579-460E-94D1-54222C63F5DA}</a:tableStyleId>
              </a:tblPr>
              <a:tblGrid>
                <a:gridCol w="1805044">
                  <a:extLst>
                    <a:ext uri="{9D8B030D-6E8A-4147-A177-3AD203B41FA5}">
                      <a16:colId xmlns:a16="http://schemas.microsoft.com/office/drawing/2014/main" val="2021640973"/>
                    </a:ext>
                  </a:extLst>
                </a:gridCol>
                <a:gridCol w="1805044">
                  <a:extLst>
                    <a:ext uri="{9D8B030D-6E8A-4147-A177-3AD203B41FA5}">
                      <a16:colId xmlns:a16="http://schemas.microsoft.com/office/drawing/2014/main" val="2825273668"/>
                    </a:ext>
                  </a:extLst>
                </a:gridCol>
                <a:gridCol w="1805044">
                  <a:extLst>
                    <a:ext uri="{9D8B030D-6E8A-4147-A177-3AD203B41FA5}">
                      <a16:colId xmlns:a16="http://schemas.microsoft.com/office/drawing/2014/main" val="1209125442"/>
                    </a:ext>
                  </a:extLst>
                </a:gridCol>
                <a:gridCol w="1805044">
                  <a:extLst>
                    <a:ext uri="{9D8B030D-6E8A-4147-A177-3AD203B41FA5}">
                      <a16:colId xmlns:a16="http://schemas.microsoft.com/office/drawing/2014/main" val="1518851305"/>
                    </a:ext>
                  </a:extLst>
                </a:gridCol>
              </a:tblGrid>
              <a:tr h="898203">
                <a:tc>
                  <a:txBody>
                    <a:bodyPr/>
                    <a:lstStyle/>
                    <a:p>
                      <a:pPr algn="ctr"/>
                      <a:r>
                        <a:rPr lang="en-US" sz="3800" b="1">
                          <a:effectLst>
                            <a:outerShdw blurRad="50800" dist="38100" dir="2700000" algn="tl" rotWithShape="0">
                              <a:prstClr val="black">
                                <a:alpha val="40000"/>
                              </a:prstClr>
                            </a:outerShdw>
                          </a:effectLst>
                        </a:rPr>
                        <a:t>0</a:t>
                      </a:r>
                    </a:p>
                  </a:txBody>
                  <a:tcPr marL="69093" marR="69093" marT="34546" marB="34546" anchor="ctr">
                    <a:lnB w="12700" cmpd="sng">
                      <a:noFill/>
                    </a:lnB>
                  </a:tcPr>
                </a:tc>
                <a:tc>
                  <a:txBody>
                    <a:bodyPr/>
                    <a:lstStyle/>
                    <a:p>
                      <a:pPr algn="ctr"/>
                      <a:r>
                        <a:rPr lang="en-US" sz="3800" b="1">
                          <a:effectLst>
                            <a:outerShdw blurRad="50800" dist="38100" dir="2700000" algn="tl" rotWithShape="0">
                              <a:prstClr val="black">
                                <a:alpha val="40000"/>
                              </a:prstClr>
                            </a:outerShdw>
                          </a:effectLst>
                        </a:rPr>
                        <a:t>1</a:t>
                      </a:r>
                    </a:p>
                  </a:txBody>
                  <a:tcPr marL="69093" marR="69093" marT="34546" marB="34546" anchor="ctr">
                    <a:lnB w="12700" cmpd="sng">
                      <a:noFill/>
                    </a:lnB>
                  </a:tcPr>
                </a:tc>
                <a:tc>
                  <a:txBody>
                    <a:bodyPr/>
                    <a:lstStyle/>
                    <a:p>
                      <a:pPr algn="ctr"/>
                      <a:r>
                        <a:rPr lang="en-US" sz="3800" b="1">
                          <a:effectLst>
                            <a:outerShdw blurRad="50800" dist="38100" dir="2700000" algn="tl" rotWithShape="0">
                              <a:prstClr val="black">
                                <a:alpha val="40000"/>
                              </a:prstClr>
                            </a:outerShdw>
                          </a:effectLst>
                        </a:rPr>
                        <a:t>2</a:t>
                      </a:r>
                    </a:p>
                  </a:txBody>
                  <a:tcPr marL="69093" marR="69093" marT="34546" marB="34546" anchor="ctr">
                    <a:lnB w="12700" cmpd="sng">
                      <a:noFill/>
                    </a:lnB>
                  </a:tcPr>
                </a:tc>
                <a:tc>
                  <a:txBody>
                    <a:bodyPr/>
                    <a:lstStyle/>
                    <a:p>
                      <a:pPr algn="ctr"/>
                      <a:r>
                        <a:rPr lang="en-US" sz="3800" b="1">
                          <a:effectLst>
                            <a:outerShdw blurRad="50800" dist="38100" dir="2700000" algn="tl" rotWithShape="0">
                              <a:prstClr val="black">
                                <a:alpha val="40000"/>
                              </a:prstClr>
                            </a:outerShdw>
                          </a:effectLst>
                        </a:rPr>
                        <a:t>3</a:t>
                      </a:r>
                    </a:p>
                  </a:txBody>
                  <a:tcPr marL="69093" marR="69093" marT="34546" marB="34546" anchor="ctr">
                    <a:lnB w="12700" cmpd="sng">
                      <a:noFill/>
                    </a:lnB>
                  </a:tcPr>
                </a:tc>
                <a:extLst>
                  <a:ext uri="{0D108BD9-81ED-4DB2-BD59-A6C34878D82A}">
                    <a16:rowId xmlns:a16="http://schemas.microsoft.com/office/drawing/2014/main" val="136588026"/>
                  </a:ext>
                </a:extLst>
              </a:tr>
              <a:tr h="930597">
                <a:tc>
                  <a:txBody>
                    <a:bodyPr/>
                    <a:lstStyle/>
                    <a:p>
                      <a:pPr algn="ctr"/>
                      <a:r>
                        <a:rPr lang="en-US" sz="1500" b="1"/>
                        <a:t>Fails</a:t>
                      </a:r>
                      <a:r>
                        <a:rPr lang="en-US" sz="1500"/>
                        <a:t> to </a:t>
                      </a:r>
                    </a:p>
                    <a:p>
                      <a:pPr algn="ctr"/>
                      <a:r>
                        <a:rPr lang="en-US" sz="1500"/>
                        <a:t>Address </a:t>
                      </a:r>
                    </a:p>
                    <a:p>
                      <a:pPr algn="ctr"/>
                      <a:r>
                        <a:rPr lang="en-US" sz="1500"/>
                        <a:t>Standard</a:t>
                      </a:r>
                    </a:p>
                  </a:txBody>
                  <a:tcPr marL="69093" marR="69093" marT="34546" marB="34546" anchor="ctr">
                    <a:lnL w="12700" cmpd="sng">
                      <a:noFill/>
                    </a:lnL>
                    <a:lnR w="12700" cmpd="sng">
                      <a:noFill/>
                    </a:lnR>
                    <a:lnT w="12700" cmpd="sng">
                      <a:noFill/>
                    </a:lnT>
                    <a:lnB w="12700" cmpd="sng">
                      <a:noFill/>
                    </a:lnB>
                    <a:lnTlToBr w="12700" cmpd="sng">
                      <a:noFill/>
                      <a:prstDash val="solid"/>
                    </a:lnTlToBr>
                    <a:solidFill>
                      <a:schemeClr val="accent1">
                        <a:alpha val="25000"/>
                      </a:schemeClr>
                    </a:solidFill>
                  </a:tcPr>
                </a:tc>
                <a:tc>
                  <a:txBody>
                    <a:bodyPr/>
                    <a:lstStyle/>
                    <a:p>
                      <a:pPr algn="ctr"/>
                      <a:r>
                        <a:rPr lang="en-US" sz="1500"/>
                        <a:t>Addresses Standard </a:t>
                      </a:r>
                    </a:p>
                    <a:p>
                      <a:pPr algn="ctr"/>
                      <a:r>
                        <a:rPr lang="en-US" sz="1500" b="1"/>
                        <a:t>Minimally</a:t>
                      </a:r>
                    </a:p>
                  </a:txBody>
                  <a:tcPr marL="69093" marR="69093" marT="34546" marB="34546" anchor="ctr">
                    <a:lnL w="12700" cmpd="sng">
                      <a:noFill/>
                    </a:lnL>
                    <a:lnR w="12700" cmpd="sng">
                      <a:noFill/>
                    </a:lnR>
                    <a:lnT w="12700" cmpd="sng">
                      <a:noFill/>
                    </a:lnT>
                    <a:lnB w="12700" cmpd="sng">
                      <a:noFill/>
                    </a:lnB>
                    <a:lnTlToBr w="12700" cmpd="sng">
                      <a:noFill/>
                      <a:prstDash val="solid"/>
                    </a:lnTlToBr>
                    <a:solidFill>
                      <a:schemeClr val="accent1">
                        <a:alpha val="50000"/>
                      </a:schemeClr>
                    </a:solidFill>
                  </a:tcPr>
                </a:tc>
                <a:tc>
                  <a:txBody>
                    <a:bodyPr/>
                    <a:lstStyle/>
                    <a:p>
                      <a:pPr algn="ctr"/>
                      <a:r>
                        <a:rPr lang="en-US" sz="1500"/>
                        <a:t>Addresses Standard </a:t>
                      </a:r>
                      <a:r>
                        <a:rPr lang="en-US" sz="1500" b="1"/>
                        <a:t>Moderately</a:t>
                      </a:r>
                    </a:p>
                  </a:txBody>
                  <a:tcPr marL="69093" marR="69093" marT="34546" marB="34546" anchor="ctr">
                    <a:lnL w="12700" cmpd="sng">
                      <a:noFill/>
                    </a:lnL>
                    <a:lnR w="12700" cmpd="sng">
                      <a:noFill/>
                    </a:lnR>
                    <a:lnT w="12700" cmpd="sng">
                      <a:noFill/>
                    </a:lnT>
                    <a:lnB w="12700" cmpd="sng">
                      <a:noFill/>
                    </a:lnB>
                    <a:lnTlToBr w="12700" cmpd="sng">
                      <a:noFill/>
                      <a:prstDash val="solid"/>
                    </a:lnTlToBr>
                    <a:solidFill>
                      <a:schemeClr val="accent1">
                        <a:alpha val="75000"/>
                      </a:schemeClr>
                    </a:solidFill>
                  </a:tcPr>
                </a:tc>
                <a:tc>
                  <a:txBody>
                    <a:bodyPr/>
                    <a:lstStyle/>
                    <a:p>
                      <a:pPr algn="ctr"/>
                      <a:r>
                        <a:rPr lang="en-US" sz="1500" dirty="0">
                          <a:solidFill>
                            <a:schemeClr val="bg1"/>
                          </a:solidFill>
                        </a:rPr>
                        <a:t>Addresses Standard </a:t>
                      </a:r>
                    </a:p>
                    <a:p>
                      <a:pPr algn="ctr"/>
                      <a:r>
                        <a:rPr lang="en-US" sz="1500" b="1" dirty="0">
                          <a:solidFill>
                            <a:schemeClr val="bg1"/>
                          </a:solidFill>
                        </a:rPr>
                        <a:t>Well</a:t>
                      </a:r>
                    </a:p>
                  </a:txBody>
                  <a:tcPr marL="69093" marR="69093" marT="34546" marB="34546" anchor="ctr">
                    <a:lnL w="12700" cmpd="sng">
                      <a:noFill/>
                    </a:lnL>
                    <a:lnR w="12700" cmpd="sng">
                      <a:noFill/>
                    </a:lnR>
                    <a:lnT w="12700" cmpd="sng">
                      <a:noFill/>
                    </a:lnT>
                    <a:lnB w="12700" cmpd="sng">
                      <a:noFill/>
                    </a:lnB>
                    <a:lnTlToBr w="12700" cmpd="sng">
                      <a:noFill/>
                      <a:prstDash val="solid"/>
                    </a:lnTlToBr>
                    <a:solidFill>
                      <a:schemeClr val="accent1"/>
                    </a:solidFill>
                  </a:tcPr>
                </a:tc>
                <a:extLst>
                  <a:ext uri="{0D108BD9-81ED-4DB2-BD59-A6C34878D82A}">
                    <a16:rowId xmlns:a16="http://schemas.microsoft.com/office/drawing/2014/main" val="873621820"/>
                  </a:ext>
                </a:extLst>
              </a:tr>
            </a:tbl>
          </a:graphicData>
        </a:graphic>
      </p:graphicFrame>
      <p:sp>
        <p:nvSpPr>
          <p:cNvPr id="5" name="Slide Number Placeholder 4">
            <a:extLst>
              <a:ext uri="{FF2B5EF4-FFF2-40B4-BE49-F238E27FC236}">
                <a16:creationId xmlns:a16="http://schemas.microsoft.com/office/drawing/2014/main" id="{E825CE16-7C8D-4FA3-A873-11366E0DED7D}"/>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t>44</a:t>
            </a:fld>
            <a:endParaRPr lang="en-US" sz="750"/>
          </a:p>
        </p:txBody>
      </p:sp>
    </p:spTree>
    <p:extLst>
      <p:ext uri="{BB962C8B-B14F-4D97-AF65-F5344CB8AC3E}">
        <p14:creationId xmlns:p14="http://schemas.microsoft.com/office/powerpoint/2010/main" val="1518121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Activity, Part 1. Assessing Quality of the Validated Intervention Platform</a:t>
            </a:r>
          </a:p>
        </p:txBody>
      </p:sp>
      <p:sp>
        <p:nvSpPr>
          <p:cNvPr id="9" name="TextBox 8"/>
          <p:cNvSpPr txBox="1"/>
          <p:nvPr/>
        </p:nvSpPr>
        <p:spPr>
          <a:xfrm>
            <a:off x="355600" y="1376244"/>
            <a:ext cx="11163300" cy="1569660"/>
          </a:xfrm>
          <a:prstGeom prst="rect">
            <a:avLst/>
          </a:prstGeom>
          <a:noFill/>
        </p:spPr>
        <p:txBody>
          <a:bodyPr wrap="square" rtlCol="0">
            <a:spAutoFit/>
          </a:bodyPr>
          <a:lstStyle/>
          <a:p>
            <a:pPr marL="457200" indent="-457200">
              <a:buFont typeface="+mj-lt"/>
              <a:buAutoNum type="arabicPeriod"/>
            </a:pPr>
            <a:r>
              <a:rPr lang="en-US" sz="2400"/>
              <a:t>In groups of two to three, select one academic intervention for the group from the list brainstormed earlier that is also included on one of the three websites described earlier. </a:t>
            </a:r>
          </a:p>
          <a:p>
            <a:pPr marL="457200" indent="-457200">
              <a:buFont typeface="+mj-lt"/>
              <a:buAutoNum type="arabicPeriod"/>
            </a:pPr>
            <a:r>
              <a:rPr lang="en-US" sz="2400"/>
              <a:t>Review the handout definitions for each dimension.</a:t>
            </a:r>
          </a:p>
        </p:txBody>
      </p:sp>
      <p:sp>
        <p:nvSpPr>
          <p:cNvPr id="10" name="TextBox 9"/>
          <p:cNvSpPr txBox="1"/>
          <p:nvPr/>
        </p:nvSpPr>
        <p:spPr>
          <a:xfrm>
            <a:off x="381000" y="2877990"/>
            <a:ext cx="4480560" cy="1938992"/>
          </a:xfrm>
          <a:prstGeom prst="rect">
            <a:avLst/>
          </a:prstGeom>
          <a:noFill/>
        </p:spPr>
        <p:txBody>
          <a:bodyPr wrap="square" rtlCol="0">
            <a:spAutoFit/>
          </a:bodyPr>
          <a:lstStyle/>
          <a:p>
            <a:pPr marL="457200" indent="-457200"/>
            <a:r>
              <a:rPr lang="en-US" sz="2400"/>
              <a:t>3.  Rate the intervention </a:t>
            </a:r>
            <a:r>
              <a:rPr lang="en-US" sz="2400" b="1"/>
              <a:t>as designed </a:t>
            </a:r>
            <a:r>
              <a:rPr lang="en-US" sz="2400"/>
              <a:t>for each dimension (0–3). </a:t>
            </a:r>
          </a:p>
          <a:p>
            <a:pPr marL="457200" indent="-457200"/>
            <a:r>
              <a:rPr lang="en-US" sz="2400"/>
              <a:t>4.  Record your responses in the third column. </a:t>
            </a:r>
          </a:p>
        </p:txBody>
      </p:sp>
      <p:pic>
        <p:nvPicPr>
          <p:cNvPr id="8" name="Content Placeholder 7" descr="Picture of the table for the activity that includes a list of the dimensions, their definitions, a column for rating, and a column for how you might intensify&#10;"/>
          <p:cNvPicPr>
            <a:picLocks noGrp="1" noChangeAspect="1"/>
          </p:cNvPicPr>
          <p:nvPr>
            <p:ph sz="quarter" idx="15"/>
          </p:nvPr>
        </p:nvPicPr>
        <p:blipFill>
          <a:blip r:embed="rId3"/>
          <a:stretch>
            <a:fillRect/>
          </a:stretch>
        </p:blipFill>
        <p:spPr>
          <a:xfrm>
            <a:off x="5244801" y="2945904"/>
            <a:ext cx="5862021" cy="3061352"/>
          </a:xfrm>
          <a:prstGeom prst="rect">
            <a:avLst/>
          </a:prstGeom>
        </p:spPr>
      </p:pic>
      <p:sp>
        <p:nvSpPr>
          <p:cNvPr id="11" name="Wave 10">
            <a:extLst>
              <a:ext uri="{FF2B5EF4-FFF2-40B4-BE49-F238E27FC236}">
                <a16:creationId xmlns:a16="http://schemas.microsoft.com/office/drawing/2014/main" id="{893DCC42-6B3F-4D40-B280-8C37E3331242}"/>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2" name="Graphic 11" descr="Paper">
            <a:extLst>
              <a:ext uri="{FF2B5EF4-FFF2-40B4-BE49-F238E27FC236}">
                <a16:creationId xmlns:a16="http://schemas.microsoft.com/office/drawing/2014/main" id="{FB888D7B-FE55-48CC-9D74-0CCB08EF40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
        <p:nvSpPr>
          <p:cNvPr id="5" name="Slide Number Placeholder 4"/>
          <p:cNvSpPr>
            <a:spLocks noGrp="1"/>
          </p:cNvSpPr>
          <p:nvPr>
            <p:ph type="sldNum" sz="quarter" idx="14"/>
          </p:nvPr>
        </p:nvSpPr>
        <p:spPr/>
        <p:txBody>
          <a:bodyPr/>
          <a:lstStyle/>
          <a:p>
            <a:fld id="{99A20822-4A49-4D36-86E3-300BA48D3F00}" type="slidenum">
              <a:rPr lang="en-US" smtClean="0"/>
              <a:t>45</a:t>
            </a:fld>
            <a:endParaRPr lang="en-US"/>
          </a:p>
        </p:txBody>
      </p:sp>
    </p:spTree>
    <p:extLst>
      <p:ext uri="{BB962C8B-B14F-4D97-AF65-F5344CB8AC3E}">
        <p14:creationId xmlns:p14="http://schemas.microsoft.com/office/powerpoint/2010/main" val="441297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150"/>
              <a:t>Individualization</a:t>
            </a:r>
            <a:endParaRPr lang="en-US" sz="3150">
              <a:solidFill>
                <a:srgbClr val="FF0000"/>
              </a:solidFill>
            </a:endParaRPr>
          </a:p>
        </p:txBody>
      </p:sp>
      <p:sp>
        <p:nvSpPr>
          <p:cNvPr id="6" name="Content Placeholder 5"/>
          <p:cNvSpPr>
            <a:spLocks noGrp="1"/>
          </p:cNvSpPr>
          <p:nvPr>
            <p:ph sz="half" idx="1"/>
          </p:nvPr>
        </p:nvSpPr>
        <p:spPr>
          <a:xfrm>
            <a:off x="457201" y="1371600"/>
            <a:ext cx="4432300" cy="4343400"/>
          </a:xfrm>
        </p:spPr>
        <p:txBody>
          <a:bodyPr>
            <a:normAutofit fontScale="92500" lnSpcReduction="10000"/>
          </a:bodyPr>
          <a:lstStyle/>
          <a:p>
            <a:pPr marL="0" indent="0">
              <a:buNone/>
            </a:pPr>
            <a:r>
              <a:rPr lang="en-US"/>
              <a:t>A </a:t>
            </a:r>
            <a:r>
              <a:rPr lang="en-US" b="1"/>
              <a:t>validated, data-based process for individualizing intervention</a:t>
            </a:r>
            <a:r>
              <a:rPr lang="en-US"/>
              <a:t>, in which the special educator or interventionist systematically adjusts the intervention over time, in response to </a:t>
            </a:r>
            <a:r>
              <a:rPr lang="en-US" b="1"/>
              <a:t>ongoing progress-monitoring data</a:t>
            </a:r>
            <a:r>
              <a:rPr lang="en-US"/>
              <a:t>, to address the student’s complex learning needs.</a:t>
            </a:r>
          </a:p>
          <a:p>
            <a:endParaRPr lang="en-US"/>
          </a:p>
        </p:txBody>
      </p:sp>
      <p:sp>
        <p:nvSpPr>
          <p:cNvPr id="9" name="Speech Bubble: Rectangle with Corners Rounded 8">
            <a:extLst>
              <a:ext uri="{FF2B5EF4-FFF2-40B4-BE49-F238E27FC236}">
                <a16:creationId xmlns:a16="http://schemas.microsoft.com/office/drawing/2014/main" id="{9DB4F309-EEE7-4753-8111-B295027C1648}"/>
              </a:ext>
            </a:extLst>
          </p:cNvPr>
          <p:cNvSpPr/>
          <p:nvPr/>
        </p:nvSpPr>
        <p:spPr>
          <a:xfrm>
            <a:off x="8915400" y="1043492"/>
            <a:ext cx="2326341" cy="1082235"/>
          </a:xfrm>
          <a:prstGeom prst="wedgeRoundRectCallout">
            <a:avLst>
              <a:gd name="adj1" fmla="val -52934"/>
              <a:gd name="adj2" fmla="val -84696"/>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Note: </a:t>
            </a:r>
            <a:r>
              <a:rPr lang="en-US" sz="2000">
                <a:solidFill>
                  <a:schemeClr val="tx1"/>
                </a:solidFill>
              </a:rPr>
              <a:t>This dimension is not rated. </a:t>
            </a:r>
          </a:p>
        </p:txBody>
      </p:sp>
      <p:pic>
        <p:nvPicPr>
          <p:cNvPr id="8"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B9A7F90-244A-4F56-AA2B-96F3ADCA1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593" y="1555721"/>
            <a:ext cx="3403600" cy="4114800"/>
          </a:xfrm>
          <a:prstGeom prst="rect">
            <a:avLst/>
          </a:prstGeom>
        </p:spPr>
      </p:pic>
      <p:sp>
        <p:nvSpPr>
          <p:cNvPr id="5" name="Rectangle: Rounded Corners 4" descr="rectangle highlighting the bottom steps of the DBI process">
            <a:extLst>
              <a:ext uri="{FF2B5EF4-FFF2-40B4-BE49-F238E27FC236}">
                <a16:creationId xmlns:a16="http://schemas.microsoft.com/office/drawing/2014/main" id="{BA21F5B1-75C8-4452-815B-0ACD10F9403B}"/>
              </a:ext>
            </a:extLst>
          </p:cNvPr>
          <p:cNvSpPr/>
          <p:nvPr/>
        </p:nvSpPr>
        <p:spPr>
          <a:xfrm>
            <a:off x="5212462" y="2392680"/>
            <a:ext cx="2846469" cy="3277841"/>
          </a:xfrm>
          <a:prstGeom prst="roundRect">
            <a:avLst/>
          </a:prstGeom>
          <a:noFill/>
          <a:ln w="57150">
            <a:solidFill>
              <a:srgbClr val="C25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aphicFrame>
        <p:nvGraphicFramePr>
          <p:cNvPr id="12" name="Object 3" descr="This graph shows Kelsey’s reading progress monitoring data using Passage Reading Fluency, with scores in correct words read per minute. The first three scores, before the first vertical line at the October 21, show her baseline reading assessments. The X on this line shows her average baseline score at about 30. This score is connected with her target score, the X on the far right, to form the goal line which ends with an X at about 85. The second set of scores was collected during Kelsey’s time in secondary intervention during the initial instruction. All of these scores are below the goal line, suggesting that Kelsey is not responding to the secondary intervention and that she requires an instructional change (a dotted vertical line) to make progress."/>
          <p:cNvGraphicFramePr>
            <a:graphicFrameLocks noChangeAspect="1"/>
          </p:cNvGraphicFramePr>
          <p:nvPr>
            <p:extLst>
              <p:ext uri="{D42A27DB-BD31-4B8C-83A1-F6EECF244321}">
                <p14:modId xmlns:p14="http://schemas.microsoft.com/office/powerpoint/2010/main" val="3157405269"/>
              </p:ext>
            </p:extLst>
          </p:nvPr>
        </p:nvGraphicFramePr>
        <p:xfrm>
          <a:off x="8255000" y="2446338"/>
          <a:ext cx="3768725" cy="2681287"/>
        </p:xfrm>
        <a:graphic>
          <a:graphicData uri="http://schemas.openxmlformats.org/presentationml/2006/ole">
            <mc:AlternateContent xmlns:mc="http://schemas.openxmlformats.org/markup-compatibility/2006">
              <mc:Choice xmlns:v="urn:schemas-microsoft-com:vml" Requires="v">
                <p:oleObj spid="_x0000_s1050" name="Worksheet" r:id="rId5" imgW="7124823" imgH="5067136" progId="Excel.Sheet.8">
                  <p:embed/>
                </p:oleObj>
              </mc:Choice>
              <mc:Fallback>
                <p:oleObj name="Worksheet" r:id="rId5" imgW="7124823" imgH="5067136" progId="Excel.Sheet.8">
                  <p:embed/>
                  <p:pic>
                    <p:nvPicPr>
                      <p:cNvPr id="12" name="Object 3" descr="This graph shows Kelsey’s reading progress monitoring data using Passage Reading Fluency, with scores in correct words read per minute. The first three scores, before the first vertical line at the October 21, show her baseline reading assessments. The X on this line shows her average baseline score at about 30. This score is connected with her target score, the X on the far right, to form the goal line which ends with an X at about 85. The second set of scores was collected during Kelsey’s time in secondary intervention during the initial instruction. All of these scores are below the goal line, suggesting that Kelsey is not responding to the secondary intervention and that she requires an instructional change (a dotted vertical line) to make progress."/>
                      <p:cNvPicPr>
                        <a:picLocks noChangeAspect="1" noChangeArrowheads="1"/>
                      </p:cNvPicPr>
                      <p:nvPr/>
                    </p:nvPicPr>
                    <p:blipFill>
                      <a:blip r:embed="rId6"/>
                      <a:srcRect/>
                      <a:stretch>
                        <a:fillRect/>
                      </a:stretch>
                    </p:blipFill>
                    <p:spPr bwMode="auto">
                      <a:xfrm>
                        <a:off x="8255000" y="2446338"/>
                        <a:ext cx="3768725" cy="2681287"/>
                      </a:xfrm>
                      <a:prstGeom prst="rect">
                        <a:avLst/>
                      </a:prstGeom>
                      <a:solidFill>
                        <a:schemeClr val="accent1">
                          <a:lumMod val="60000"/>
                          <a:lumOff val="40000"/>
                        </a:schemeClr>
                      </a:solidFill>
                      <a:ln>
                        <a:noFill/>
                      </a:ln>
                      <a:effectLst/>
                    </p:spPr>
                  </p:pic>
                </p:oleObj>
              </mc:Fallback>
            </mc:AlternateContent>
          </a:graphicData>
        </a:graphic>
      </p:graphicFrame>
      <p:sp>
        <p:nvSpPr>
          <p:cNvPr id="10" name="Text Placeholder 9">
            <a:extLst>
              <a:ext uri="{FF2B5EF4-FFF2-40B4-BE49-F238E27FC236}">
                <a16:creationId xmlns:a16="http://schemas.microsoft.com/office/drawing/2014/main" id="{7708064A-76F6-41F2-B354-471EAC2F8755}"/>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a:xfrm>
            <a:off x="11786098" y="6742584"/>
            <a:ext cx="105798" cy="115416"/>
          </a:xfrm>
        </p:spPr>
        <p:txBody>
          <a:bodyPr/>
          <a:lstStyle/>
          <a:p>
            <a:pPr algn="r"/>
            <a:fld id="{F3477EC8-074D-41C4-94AE-E9EA7CEEA348}" type="slidenum">
              <a:rPr lang="en-US" sz="750" smtClean="0"/>
              <a:pPr algn="r"/>
              <a:t>46</a:t>
            </a:fld>
            <a:endParaRPr lang="en-US" sz="750"/>
          </a:p>
        </p:txBody>
      </p:sp>
    </p:spTree>
    <p:extLst>
      <p:ext uri="{BB962C8B-B14F-4D97-AF65-F5344CB8AC3E}">
        <p14:creationId xmlns:p14="http://schemas.microsoft.com/office/powerpoint/2010/main" val="228984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AAB99-5C96-418A-B3AF-1D9EF877FB28}"/>
              </a:ext>
            </a:extLst>
          </p:cNvPr>
          <p:cNvSpPr>
            <a:spLocks noGrp="1"/>
          </p:cNvSpPr>
          <p:nvPr>
            <p:ph type="title"/>
          </p:nvPr>
        </p:nvSpPr>
        <p:spPr/>
        <p:txBody>
          <a:bodyPr/>
          <a:lstStyle/>
          <a:p>
            <a:r>
              <a:rPr lang="en-US"/>
              <a:t>Have we answered any questions? </a:t>
            </a:r>
          </a:p>
        </p:txBody>
      </p:sp>
      <p:sp>
        <p:nvSpPr>
          <p:cNvPr id="5" name="Slide Number Placeholder 4">
            <a:extLst>
              <a:ext uri="{FF2B5EF4-FFF2-40B4-BE49-F238E27FC236}">
                <a16:creationId xmlns:a16="http://schemas.microsoft.com/office/drawing/2014/main" id="{348FA068-16CF-41AA-B463-8D63D770F418}"/>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t>47</a:t>
            </a:fld>
            <a:endParaRPr lang="en-US" sz="750"/>
          </a:p>
        </p:txBody>
      </p:sp>
      <p:sp>
        <p:nvSpPr>
          <p:cNvPr id="3" name="Content Placeholder 2">
            <a:extLst>
              <a:ext uri="{FF2B5EF4-FFF2-40B4-BE49-F238E27FC236}">
                <a16:creationId xmlns:a16="http://schemas.microsoft.com/office/drawing/2014/main" id="{8A3494C7-895C-4AE4-9318-5A41C082311C}"/>
              </a:ext>
            </a:extLst>
          </p:cNvPr>
          <p:cNvSpPr>
            <a:spLocks noGrp="1"/>
          </p:cNvSpPr>
          <p:nvPr>
            <p:ph sz="quarter" idx="14"/>
          </p:nvPr>
        </p:nvSpPr>
        <p:spPr/>
        <p:txBody>
          <a:bodyPr/>
          <a:lstStyle/>
          <a:p>
            <a:endParaRPr lang="en-US"/>
          </a:p>
        </p:txBody>
      </p:sp>
      <p:pic>
        <p:nvPicPr>
          <p:cNvPr id="6" name="Content Placeholder 3" descr="Screenshot of the Taxonomy of Intervention Intensity Academics Handout . It includes brief definitions of the seven dimensions of the Taxonomy of Intervention Intensity (strength, dosage, alignment, attention to transfer, comprehensiveness, behavioral support, and individualization">
            <a:extLst>
              <a:ext uri="{FF2B5EF4-FFF2-40B4-BE49-F238E27FC236}">
                <a16:creationId xmlns:a16="http://schemas.microsoft.com/office/drawing/2014/main" id="{16E7451C-0AE5-4F18-8151-FD429514C843}"/>
              </a:ext>
            </a:extLst>
          </p:cNvPr>
          <p:cNvPicPr>
            <a:picLocks noChangeAspect="1"/>
          </p:cNvPicPr>
          <p:nvPr/>
        </p:nvPicPr>
        <p:blipFill>
          <a:blip r:embed="rId3"/>
          <a:stretch>
            <a:fillRect/>
          </a:stretch>
        </p:blipFill>
        <p:spPr>
          <a:xfrm>
            <a:off x="438665" y="1091376"/>
            <a:ext cx="6934110" cy="4351338"/>
          </a:xfrm>
          <a:prstGeom prst="rect">
            <a:avLst/>
          </a:prstGeom>
        </p:spPr>
      </p:pic>
      <p:graphicFrame>
        <p:nvGraphicFramePr>
          <p:cNvPr id="7" name="Table 6">
            <a:extLst>
              <a:ext uri="{FF2B5EF4-FFF2-40B4-BE49-F238E27FC236}">
                <a16:creationId xmlns:a16="http://schemas.microsoft.com/office/drawing/2014/main" id="{04C1F884-FB10-4ABC-95CA-468D9EAF54BB}"/>
              </a:ext>
            </a:extLst>
          </p:cNvPr>
          <p:cNvGraphicFramePr>
            <a:graphicFrameLocks noGrp="1"/>
          </p:cNvGraphicFramePr>
          <p:nvPr/>
        </p:nvGraphicFramePr>
        <p:xfrm>
          <a:off x="5641181" y="1280160"/>
          <a:ext cx="5937250" cy="3352800"/>
        </p:xfrm>
        <a:graphic>
          <a:graphicData uri="http://schemas.openxmlformats.org/drawingml/2006/table">
            <a:tbl>
              <a:tblPr firstRow="1" firstCol="1" bandRow="1">
                <a:tableStyleId>{5C22544A-7EE6-4342-B048-85BDC9FD1C3A}</a:tableStyleId>
              </a:tblPr>
              <a:tblGrid>
                <a:gridCol w="1978660">
                  <a:extLst>
                    <a:ext uri="{9D8B030D-6E8A-4147-A177-3AD203B41FA5}">
                      <a16:colId xmlns:a16="http://schemas.microsoft.com/office/drawing/2014/main" val="4030797379"/>
                    </a:ext>
                  </a:extLst>
                </a:gridCol>
                <a:gridCol w="1979295">
                  <a:extLst>
                    <a:ext uri="{9D8B030D-6E8A-4147-A177-3AD203B41FA5}">
                      <a16:colId xmlns:a16="http://schemas.microsoft.com/office/drawing/2014/main" val="2503273298"/>
                    </a:ext>
                  </a:extLst>
                </a:gridCol>
                <a:gridCol w="1979295">
                  <a:extLst>
                    <a:ext uri="{9D8B030D-6E8A-4147-A177-3AD203B41FA5}">
                      <a16:colId xmlns:a16="http://schemas.microsoft.com/office/drawing/2014/main" val="4129581171"/>
                    </a:ext>
                  </a:extLst>
                </a:gridCol>
              </a:tblGrid>
              <a:tr h="0">
                <a:tc>
                  <a:txBody>
                    <a:bodyPr/>
                    <a:lstStyle/>
                    <a:p>
                      <a:pPr marL="0" marR="0" algn="ctr">
                        <a:spcBef>
                          <a:spcPts val="0"/>
                        </a:spcBef>
                        <a:spcAft>
                          <a:spcPts val="0"/>
                        </a:spcAft>
                      </a:pPr>
                      <a:r>
                        <a:rPr lang="en-US" sz="1400">
                          <a:effectLst/>
                        </a:rPr>
                        <a:t>What Does It Help Me </a:t>
                      </a:r>
                      <a:r>
                        <a:rPr lang="en-US" sz="1400" u="sng">
                          <a:effectLst/>
                        </a:rPr>
                        <a:t>KNOW</a:t>
                      </a: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What More Do I </a:t>
                      </a:r>
                      <a:r>
                        <a:rPr lang="en-US" sz="1400" u="sng">
                          <a:effectLst/>
                        </a:rPr>
                        <a:t>WANT</a:t>
                      </a:r>
                      <a:r>
                        <a:rPr lang="en-US" sz="1400">
                          <a:effectLst/>
                        </a:rPr>
                        <a:t> to Know?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How Will I </a:t>
                      </a:r>
                      <a:r>
                        <a:rPr lang="en-US" sz="1400" u="sng">
                          <a:effectLst/>
                        </a:rPr>
                        <a:t>LEARN </a:t>
                      </a:r>
                      <a:r>
                        <a:rPr lang="en-US" sz="1400">
                          <a:effectLst/>
                        </a:rPr>
                        <a:t>More?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3015538"/>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9D0CD"/>
                    </a:solidFill>
                  </a:tcP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8229077"/>
                  </a:ext>
                </a:extLst>
              </a:tr>
            </a:tbl>
          </a:graphicData>
        </a:graphic>
      </p:graphicFrame>
      <p:sp>
        <p:nvSpPr>
          <p:cNvPr id="8" name="Rectangle 7" descr="rectangle highlighting the What more do I want to know section of the table. ">
            <a:extLst>
              <a:ext uri="{FF2B5EF4-FFF2-40B4-BE49-F238E27FC236}">
                <a16:creationId xmlns:a16="http://schemas.microsoft.com/office/drawing/2014/main" id="{7C20B3C9-5E2D-49A5-B6AE-397981E0BC61}"/>
              </a:ext>
            </a:extLst>
          </p:cNvPr>
          <p:cNvSpPr/>
          <p:nvPr/>
        </p:nvSpPr>
        <p:spPr>
          <a:xfrm>
            <a:off x="7632700" y="1204856"/>
            <a:ext cx="2069813" cy="3528510"/>
          </a:xfrm>
          <a:prstGeom prst="rect">
            <a:avLst/>
          </a:prstGeom>
          <a:noFill/>
          <a:ln w="76200">
            <a:solidFill>
              <a:srgbClr val="457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Wave 8">
            <a:extLst>
              <a:ext uri="{FF2B5EF4-FFF2-40B4-BE49-F238E27FC236}">
                <a16:creationId xmlns:a16="http://schemas.microsoft.com/office/drawing/2014/main" id="{19DCA44C-B6E7-4D91-9A8A-B16D51A9DE07}"/>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0" name="Graphic 9" descr="Paper">
            <a:extLst>
              <a:ext uri="{FF2B5EF4-FFF2-40B4-BE49-F238E27FC236}">
                <a16:creationId xmlns:a16="http://schemas.microsoft.com/office/drawing/2014/main" id="{450BD6C2-8853-4DCC-939E-D6B2D608C4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
        <p:nvSpPr>
          <p:cNvPr id="4" name="Text Placeholder 3">
            <a:extLst>
              <a:ext uri="{FF2B5EF4-FFF2-40B4-BE49-F238E27FC236}">
                <a16:creationId xmlns:a16="http://schemas.microsoft.com/office/drawing/2014/main" id="{78FB061F-1009-44D9-8E65-5C0E3CA83A1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863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itle 1"/>
          <p:cNvSpPr>
            <a:spLocks noGrp="1"/>
          </p:cNvSpPr>
          <p:nvPr>
            <p:ph type="title"/>
          </p:nvPr>
        </p:nvSpPr>
        <p:spPr>
          <a:xfrm>
            <a:off x="498802" y="238112"/>
            <a:ext cx="11276076" cy="1280160"/>
          </a:xfrm>
        </p:spPr>
        <p:txBody>
          <a:bodyPr>
            <a:normAutofit/>
          </a:bodyPr>
          <a:lstStyle/>
          <a:p>
            <a:pPr eaLnBrk="1" hangingPunct="1"/>
            <a:r>
              <a:rPr altLang="en-US">
                <a:ea typeface="ＭＳ Ｐゴシック" panose="020B0600070205080204" pitchFamily="34" charset="-128"/>
              </a:rPr>
              <a:t>Elements of </a:t>
            </a:r>
            <a:r>
              <a:rPr lang="en-US" altLang="en-US">
                <a:ea typeface="ＭＳ Ｐゴシック" panose="020B0600070205080204" pitchFamily="34" charset="-128"/>
              </a:rPr>
              <a:t>Validated</a:t>
            </a:r>
            <a:r>
              <a:rPr altLang="en-US">
                <a:ea typeface="ＭＳ Ｐゴシック" panose="020B0600070205080204" pitchFamily="34" charset="-128"/>
              </a:rPr>
              <a:t> Interventions</a:t>
            </a:r>
          </a:p>
        </p:txBody>
      </p:sp>
      <p:sp>
        <p:nvSpPr>
          <p:cNvPr id="9" name="Rectangle: Rounded Corners 8">
            <a:extLst>
              <a:ext uri="{FF2B5EF4-FFF2-40B4-BE49-F238E27FC236}">
                <a16:creationId xmlns:a16="http://schemas.microsoft.com/office/drawing/2014/main" id="{0E3CE5C7-175A-4E88-83F7-305F64C0C4BD}"/>
              </a:ext>
              <a:ext uri="{C183D7F6-B498-43B3-948B-1728B52AA6E4}">
                <adec:decorative xmlns:adec="http://schemas.microsoft.com/office/drawing/2017/decorative" val="1"/>
              </a:ext>
            </a:extLst>
          </p:cNvPr>
          <p:cNvSpPr/>
          <p:nvPr/>
        </p:nvSpPr>
        <p:spPr>
          <a:xfrm>
            <a:off x="2227006" y="1744586"/>
            <a:ext cx="3868994" cy="3653323"/>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defRPr/>
            </a:pPr>
            <a:endParaRPr lang="en-US" sz="2400" b="1" dirty="0">
              <a:solidFill>
                <a:schemeClr val="tx2"/>
              </a:solidFill>
            </a:endParaRPr>
          </a:p>
          <a:p>
            <a:pPr algn="ctr">
              <a:spcAft>
                <a:spcPts val="1200"/>
              </a:spcAft>
              <a:buClr>
                <a:schemeClr val="bg1">
                  <a:lumMod val="65000"/>
                </a:schemeClr>
              </a:buClr>
              <a:defRPr/>
            </a:pPr>
            <a:r>
              <a:rPr lang="en-US" sz="3200" b="1" dirty="0">
                <a:solidFill>
                  <a:schemeClr val="bg1">
                    <a:lumMod val="75000"/>
                  </a:schemeClr>
                </a:solidFill>
              </a:rPr>
              <a:t>Designed Based on Taxonomy of Intervention Intensity</a:t>
            </a:r>
            <a:endParaRPr lang="en-US" sz="3200" b="1" dirty="0">
              <a:solidFill>
                <a:schemeClr val="bg1">
                  <a:lumMod val="75000"/>
                </a:schemeClr>
              </a:solidFill>
              <a:cs typeface="Arial"/>
            </a:endParaRPr>
          </a:p>
        </p:txBody>
      </p:sp>
      <p:pic>
        <p:nvPicPr>
          <p:cNvPr id="8" name="Graphic 7" descr="Group brainstorm">
            <a:extLst>
              <a:ext uri="{FF2B5EF4-FFF2-40B4-BE49-F238E27FC236}">
                <a16:creationId xmlns:a16="http://schemas.microsoft.com/office/drawing/2014/main" id="{A6A72A3C-DB78-4E07-93BB-48D40E8B57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75104" y="1637585"/>
            <a:ext cx="1408029" cy="1408029"/>
          </a:xfrm>
          <a:prstGeom prst="rect">
            <a:avLst/>
          </a:prstGeom>
        </p:spPr>
      </p:pic>
      <p:sp>
        <p:nvSpPr>
          <p:cNvPr id="12" name="Rectangle: Rounded Corners 11">
            <a:extLst>
              <a:ext uri="{FF2B5EF4-FFF2-40B4-BE49-F238E27FC236}">
                <a16:creationId xmlns:a16="http://schemas.microsoft.com/office/drawing/2014/main" id="{44D75C26-D211-416E-85EF-37F3152E4380}"/>
              </a:ext>
            </a:extLst>
          </p:cNvPr>
          <p:cNvSpPr/>
          <p:nvPr/>
        </p:nvSpPr>
        <p:spPr>
          <a:xfrm>
            <a:off x="6340282" y="1751813"/>
            <a:ext cx="3868994" cy="3646096"/>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Clr>
                <a:schemeClr val="bg1">
                  <a:lumMod val="65000"/>
                </a:schemeClr>
              </a:buClr>
              <a:buFont typeface="+mj-lt"/>
              <a:buAutoNum type="arabicPeriod" startAt="2"/>
              <a:defRPr/>
            </a:pPr>
            <a:endParaRPr lang="en-US" sz="2400" b="1">
              <a:solidFill>
                <a:srgbClr val="989A9C"/>
              </a:solidFill>
            </a:endParaRPr>
          </a:p>
          <a:p>
            <a:pPr algn="ctr">
              <a:buClr>
                <a:schemeClr val="bg1">
                  <a:lumMod val="65000"/>
                </a:schemeClr>
              </a:buClr>
              <a:defRPr/>
            </a:pPr>
            <a:r>
              <a:rPr lang="en-US" sz="3200" b="1">
                <a:solidFill>
                  <a:schemeClr val="tx1"/>
                </a:solidFill>
              </a:rPr>
              <a:t>Implemented With Fidelity</a:t>
            </a:r>
          </a:p>
        </p:txBody>
      </p:sp>
      <p:pic>
        <p:nvPicPr>
          <p:cNvPr id="4" name="Graphic 3" descr="Checklist">
            <a:extLst>
              <a:ext uri="{FF2B5EF4-FFF2-40B4-BE49-F238E27FC236}">
                <a16:creationId xmlns:a16="http://schemas.microsoft.com/office/drawing/2014/main" id="{E2C55070-0893-4EA9-B82C-01A98C5E61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7413" y="1871939"/>
            <a:ext cx="1334731" cy="1334731"/>
          </a:xfrm>
          <a:prstGeom prst="rect">
            <a:avLst/>
          </a:prstGeom>
        </p:spPr>
      </p:pic>
      <p:sp>
        <p:nvSpPr>
          <p:cNvPr id="2" name="Text Placeholder 1">
            <a:extLst>
              <a:ext uri="{FF2B5EF4-FFF2-40B4-BE49-F238E27FC236}">
                <a16:creationId xmlns:a16="http://schemas.microsoft.com/office/drawing/2014/main" id="{2CBA51F2-6E8B-4AD3-A439-1523CB8AB7DF}"/>
              </a:ext>
            </a:extLst>
          </p:cNvPr>
          <p:cNvSpPr>
            <a:spLocks noGrp="1"/>
          </p:cNvSpPr>
          <p:nvPr>
            <p:ph type="body" sz="quarter" idx="13"/>
          </p:nvPr>
        </p:nvSpPr>
        <p:spPr/>
        <p:txBody>
          <a:bodyPr/>
          <a:lstStyle/>
          <a:p>
            <a:endParaRPr lang="en-US"/>
          </a:p>
        </p:txBody>
      </p:sp>
      <p:sp>
        <p:nvSpPr>
          <p:cNvPr id="77828" name="Slide Number Placeholder 7"/>
          <p:cNvSpPr>
            <a:spLocks noGrp="1"/>
          </p:cNvSpPr>
          <p:nvPr>
            <p:ph type="sldNum" sz="quarter" idx="14"/>
          </p:nvPr>
        </p:nvSpPr>
        <p:spPr>
          <a:xfrm>
            <a:off x="11786098" y="6742584"/>
            <a:ext cx="105798" cy="115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a:spcBef>
                <a:spcPct val="0"/>
              </a:spcBef>
              <a:buClrTx/>
              <a:buFontTx/>
              <a:buNone/>
            </a:pPr>
            <a:fld id="{D8087920-93F7-4D93-911D-0A8A3F4473D7}" type="slidenum">
              <a:rPr lang="en-US" altLang="en-US" sz="750">
                <a:solidFill>
                  <a:schemeClr val="tx1"/>
                </a:solidFill>
              </a:rPr>
              <a:pPr>
                <a:spcBef>
                  <a:spcPct val="0"/>
                </a:spcBef>
                <a:buClrTx/>
                <a:buFontTx/>
                <a:buNone/>
              </a:pPr>
              <a:t>48</a:t>
            </a:fld>
            <a:endParaRPr lang="en-US" altLang="en-US" sz="750">
              <a:solidFill>
                <a:schemeClr val="tx1"/>
              </a:solidFill>
            </a:endParaRPr>
          </a:p>
        </p:txBody>
      </p:sp>
    </p:spTree>
    <p:extLst>
      <p:ext uri="{BB962C8B-B14F-4D97-AF65-F5344CB8AC3E}">
        <p14:creationId xmlns:p14="http://schemas.microsoft.com/office/powerpoint/2010/main" val="2520809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1"/>
          <p:cNvSpPr>
            <a:spLocks noGrp="1"/>
          </p:cNvSpPr>
          <p:nvPr>
            <p:ph type="title"/>
          </p:nvPr>
        </p:nvSpPr>
        <p:spPr/>
        <p:txBody>
          <a:bodyPr>
            <a:normAutofit/>
          </a:bodyPr>
          <a:lstStyle/>
          <a:p>
            <a:pPr eaLnBrk="1" hangingPunct="1"/>
            <a:r>
              <a:rPr altLang="en-US">
                <a:ea typeface="ＭＳ Ｐゴシック" panose="020B0600070205080204" pitchFamily="34" charset="-128"/>
              </a:rPr>
              <a:t>Why </a:t>
            </a:r>
            <a:r>
              <a:rPr lang="en-US" altLang="en-US">
                <a:ea typeface="ＭＳ Ｐゴシック" panose="020B0600070205080204" pitchFamily="34" charset="-128"/>
              </a:rPr>
              <a:t>i</a:t>
            </a:r>
            <a:r>
              <a:rPr altLang="en-US">
                <a:ea typeface="ＭＳ Ｐゴシック" panose="020B0600070205080204" pitchFamily="34" charset="-128"/>
              </a:rPr>
              <a:t>s </a:t>
            </a:r>
            <a:r>
              <a:rPr lang="en-US" altLang="en-US">
                <a:ea typeface="ＭＳ Ｐゴシック" panose="020B0600070205080204" pitchFamily="34" charset="-128"/>
              </a:rPr>
              <a:t>f</a:t>
            </a:r>
            <a:r>
              <a:rPr altLang="en-US">
                <a:ea typeface="ＭＳ Ｐゴシック" panose="020B0600070205080204" pitchFamily="34" charset="-128"/>
              </a:rPr>
              <a:t>idelity </a:t>
            </a:r>
            <a:r>
              <a:rPr lang="en-US" altLang="en-US">
                <a:ea typeface="ＭＳ Ｐゴシック" panose="020B0600070205080204" pitchFamily="34" charset="-128"/>
              </a:rPr>
              <a:t>i</a:t>
            </a:r>
            <a:r>
              <a:rPr altLang="en-US">
                <a:ea typeface="ＭＳ Ｐゴシック" panose="020B0600070205080204" pitchFamily="34" charset="-128"/>
              </a:rPr>
              <a:t>mportant?</a:t>
            </a:r>
          </a:p>
        </p:txBody>
      </p:sp>
      <p:sp>
        <p:nvSpPr>
          <p:cNvPr id="98306" name="Content Placeholder 2"/>
          <p:cNvSpPr>
            <a:spLocks noGrp="1"/>
          </p:cNvSpPr>
          <p:nvPr>
            <p:ph sz="quarter" idx="15"/>
          </p:nvPr>
        </p:nvSpPr>
        <p:spPr/>
        <p:txBody>
          <a:bodyPr>
            <a:normAutofit/>
          </a:bodyPr>
          <a:lstStyle/>
          <a:p>
            <a:r>
              <a:rPr lang="en-US" altLang="en-US" sz="2400">
                <a:solidFill>
                  <a:schemeClr val="tx1">
                    <a:lumMod val="85000"/>
                    <a:lumOff val="15000"/>
                  </a:schemeClr>
                </a:solidFill>
                <a:cs typeface="+mn-cs"/>
              </a:rPr>
              <a:t>Ensures that instruction has been implemented as intended.</a:t>
            </a:r>
          </a:p>
          <a:p>
            <a:r>
              <a:rPr lang="en-US" altLang="en-US" sz="2400">
                <a:solidFill>
                  <a:schemeClr val="tx1">
                    <a:lumMod val="85000"/>
                    <a:lumOff val="15000"/>
                  </a:schemeClr>
                </a:solidFill>
                <a:cs typeface="+mn-cs"/>
              </a:rPr>
              <a:t>Allows us to link student outcomes to instruction.</a:t>
            </a:r>
          </a:p>
          <a:p>
            <a:r>
              <a:rPr lang="en-US" altLang="en-US" sz="2400">
                <a:solidFill>
                  <a:schemeClr val="tx1">
                    <a:lumMod val="85000"/>
                    <a:lumOff val="15000"/>
                  </a:schemeClr>
                </a:solidFill>
                <a:cs typeface="+mn-cs"/>
              </a:rPr>
              <a:t>Helps in the determination of intervention effectiveness and instructional decision making.</a:t>
            </a:r>
          </a:p>
          <a:p>
            <a:r>
              <a:rPr lang="en-US" altLang="en-US" sz="2400">
                <a:solidFill>
                  <a:schemeClr val="tx1">
                    <a:lumMod val="85000"/>
                    <a:lumOff val="15000"/>
                  </a:schemeClr>
                </a:solidFill>
                <a:cs typeface="+mn-cs"/>
              </a:rPr>
              <a:t>Positive student outcomes depend on level of fidelity of intervention implementation. </a:t>
            </a:r>
          </a:p>
        </p:txBody>
      </p:sp>
      <p:sp>
        <p:nvSpPr>
          <p:cNvPr id="2" name="Text Placeholder 1">
            <a:extLst>
              <a:ext uri="{FF2B5EF4-FFF2-40B4-BE49-F238E27FC236}">
                <a16:creationId xmlns:a16="http://schemas.microsoft.com/office/drawing/2014/main" id="{0CDE5C02-CEC1-4F65-84DE-F306C5850237}"/>
              </a:ext>
            </a:extLst>
          </p:cNvPr>
          <p:cNvSpPr>
            <a:spLocks noGrp="1"/>
          </p:cNvSpPr>
          <p:nvPr>
            <p:ph type="body" sz="quarter" idx="13"/>
          </p:nvPr>
        </p:nvSpPr>
        <p:spPr/>
        <p:txBody>
          <a:bodyPr/>
          <a:lstStyle/>
          <a:p>
            <a:r>
              <a:rPr lang="en-US" altLang="en-US" sz="1000">
                <a:solidFill>
                  <a:schemeClr val="tx2"/>
                </a:solidFill>
              </a:rPr>
              <a:t>(Pierangelo &amp; Giuliani, 2008)</a:t>
            </a:r>
          </a:p>
        </p:txBody>
      </p:sp>
      <p:sp>
        <p:nvSpPr>
          <p:cNvPr id="98308" name="Slide Number Placeholder 3"/>
          <p:cNvSpPr>
            <a:spLocks noGrp="1"/>
          </p:cNvSpPr>
          <p:nvPr>
            <p:ph type="sldNum" sz="quarter" idx="14"/>
          </p:nvPr>
        </p:nvSpPr>
        <p:spPr>
          <a:xfrm>
            <a:off x="11774878" y="6742584"/>
            <a:ext cx="105798" cy="115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algn="l">
              <a:spcBef>
                <a:spcPct val="0"/>
              </a:spcBef>
              <a:buClrTx/>
              <a:buFontTx/>
              <a:buNone/>
            </a:pPr>
            <a:fld id="{435A44DD-4968-47AF-B5E7-453D5A65D2CB}" type="slidenum">
              <a:rPr lang="en-US" altLang="en-US" sz="750">
                <a:solidFill>
                  <a:schemeClr val="tx1"/>
                </a:solidFill>
              </a:rPr>
              <a:pPr algn="l">
                <a:spcBef>
                  <a:spcPct val="0"/>
                </a:spcBef>
                <a:buClrTx/>
                <a:buFontTx/>
                <a:buNone/>
              </a:pPr>
              <a:t>49</a:t>
            </a:fld>
            <a:endParaRPr lang="en-US" altLang="en-US" sz="750">
              <a:solidFill>
                <a:schemeClr val="tx1"/>
              </a:solidFill>
            </a:endParaRPr>
          </a:p>
        </p:txBody>
      </p:sp>
    </p:spTree>
    <p:extLst>
      <p:ext uri="{BB962C8B-B14F-4D97-AF65-F5344CB8AC3E}">
        <p14:creationId xmlns:p14="http://schemas.microsoft.com/office/powerpoint/2010/main" val="217284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t>Data-Based Individualization</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p:txBody>
          <a:bodyPr/>
          <a:lstStyle/>
          <a:p>
            <a:r>
              <a:rPr lang="en-US"/>
              <a:t>A systematic method for using data to determine </a:t>
            </a:r>
            <a:r>
              <a:rPr lang="en-US" i="1"/>
              <a:t>when </a:t>
            </a:r>
            <a:r>
              <a:rPr lang="en-US"/>
              <a:t>and </a:t>
            </a:r>
            <a:r>
              <a:rPr lang="en-US" i="1"/>
              <a:t>how</a:t>
            </a:r>
            <a:r>
              <a:rPr lang="en-US"/>
              <a:t> to provide more intensive intervention.</a:t>
            </a:r>
          </a:p>
          <a:p>
            <a:r>
              <a:rPr lang="en-US"/>
              <a:t>An ongoing process—not a single intervention.</a:t>
            </a:r>
          </a:p>
          <a:p>
            <a:r>
              <a:rPr lang="en-US"/>
              <a:t>Intended for students with </a:t>
            </a:r>
            <a:r>
              <a:rPr lang="en-US" i="1"/>
              <a:t>severe </a:t>
            </a:r>
            <a:r>
              <a:rPr lang="en-US"/>
              <a:t>and </a:t>
            </a:r>
            <a:r>
              <a:rPr lang="en-US" i="1"/>
              <a:t>persistent</a:t>
            </a:r>
            <a:r>
              <a:rPr lang="en-US"/>
              <a:t> learning and behavioral needs. </a:t>
            </a:r>
          </a:p>
          <a:p>
            <a:pPr marL="0" indent="0">
              <a:buNone/>
            </a:pPr>
            <a:endParaRPr lang="en-US"/>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0AB4A79-C3CC-E142-ABF4-448742D8CA1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45036" y="914400"/>
            <a:ext cx="3876931" cy="4686399"/>
          </a:xfrm>
          <a:prstGeom prst="rect">
            <a:avLst/>
          </a:prstGeom>
        </p:spPr>
      </p:pic>
      <p:sp>
        <p:nvSpPr>
          <p:cNvPr id="4" name="Text Placeholder 3">
            <a:extLst>
              <a:ext uri="{FF2B5EF4-FFF2-40B4-BE49-F238E27FC236}">
                <a16:creationId xmlns:a16="http://schemas.microsoft.com/office/drawing/2014/main" id="{148551F2-C971-49D7-9A2A-AAB9C4F32131}"/>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5</a:t>
            </a:fld>
            <a:endParaRPr lang="en-US"/>
          </a:p>
        </p:txBody>
      </p:sp>
    </p:spTree>
    <p:extLst>
      <p:ext uri="{BB962C8B-B14F-4D97-AF65-F5344CB8AC3E}">
        <p14:creationId xmlns:p14="http://schemas.microsoft.com/office/powerpoint/2010/main" val="3840472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itle 1"/>
          <p:cNvSpPr>
            <a:spLocks noGrp="1"/>
          </p:cNvSpPr>
          <p:nvPr>
            <p:ph type="title"/>
          </p:nvPr>
        </p:nvSpPr>
        <p:spPr/>
        <p:txBody>
          <a:bodyPr>
            <a:normAutofit/>
          </a:bodyPr>
          <a:lstStyle/>
          <a:p>
            <a:pPr defTabSz="514337"/>
            <a:r>
              <a:rPr altLang="en-US" sz="3150">
                <a:ea typeface="ＭＳ Ｐゴシック" panose="020B0600070205080204" pitchFamily="34" charset="-128"/>
              </a:rPr>
              <a:t>Five Elements of Fidelity</a:t>
            </a:r>
          </a:p>
        </p:txBody>
      </p:sp>
      <p:graphicFrame>
        <p:nvGraphicFramePr>
          <p:cNvPr id="100354" name="Chart 8" descr="There is a circle divided into 5 equal sections in the center of the slide.  The sections represent the five elements of fidelity and read: adherence, exposure, quality of delivery, program specificity, and student engagement.  Each element is described outside the circle.  Adherence means how well do we stick to the plan/curriculum/assessment?  Exposure means how often does a student recieve an intervention?  How long does an intervention last? Quality of delivery means how well is the intervention, assessment, or instruction delivered?  Do you use good teaching practices? Program specificity means how well is the intervention defined and different from other interventions?  Student engagement means how engaged and involved are the students in this intervention or activity?"/>
          <p:cNvGraphicFramePr>
            <a:graphicFrameLocks/>
          </p:cNvGraphicFramePr>
          <p:nvPr/>
        </p:nvGraphicFramePr>
        <p:xfrm>
          <a:off x="1472440" y="1139361"/>
          <a:ext cx="9245600" cy="5010150"/>
        </p:xfrm>
        <a:graphic>
          <a:graphicData uri="http://schemas.openxmlformats.org/presentationml/2006/ole">
            <mc:AlternateContent xmlns:mc="http://schemas.openxmlformats.org/markup-compatibility/2006">
              <mc:Choice xmlns:v="urn:schemas-microsoft-com:vml" Requires="v">
                <p:oleObj spid="_x0000_s2074" r:id="rId4" imgW="9242337" imgH="5011346" progId="Excel.Chart.8">
                  <p:embed/>
                </p:oleObj>
              </mc:Choice>
              <mc:Fallback>
                <p:oleObj r:id="rId4" imgW="9242337" imgH="5011346" progId="Excel.Chart.8">
                  <p:embed/>
                  <p:pic>
                    <p:nvPicPr>
                      <p:cNvPr id="100354" name="Chart 8" descr="There is a circle divided into 5 equal sections in the center of the slide.  The sections represent the five elements of fidelity and read: adherence, exposure, quality of delivery, program specificity, and student engagement.  Each element is described outside the circle.  Adherence means how well do we stick to the plan/curriculum/assessment?  Exposure means how often does a student recieve an intervention?  How long does an intervention last? Quality of delivery means how well is the intervention, assessment, or instruction delivered?  Do you use good teaching practices? Program specificity means how well is the intervention defined and different from other interventions?  Student engagement means how engaged and involved are the students in this intervention or activity?"/>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2440" y="1139361"/>
                        <a:ext cx="92456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7"/>
          <p:cNvSpPr txBox="1">
            <a:spLocks noChangeArrowheads="1"/>
          </p:cNvSpPr>
          <p:nvPr/>
        </p:nvSpPr>
        <p:spPr bwMode="auto">
          <a:xfrm>
            <a:off x="1936072" y="1368619"/>
            <a:ext cx="2743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Student Engagement: </a:t>
            </a:r>
            <a:r>
              <a:rPr kumimoji="0" lang="en-US" altLang="en-US"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How engaged and involved are the students in this intervention or activity?</a:t>
            </a:r>
          </a:p>
        </p:txBody>
      </p:sp>
      <p:sp>
        <p:nvSpPr>
          <p:cNvPr id="12" name="TextBox 7"/>
          <p:cNvSpPr txBox="1">
            <a:spLocks noChangeArrowheads="1"/>
          </p:cNvSpPr>
          <p:nvPr/>
        </p:nvSpPr>
        <p:spPr bwMode="auto">
          <a:xfrm>
            <a:off x="1676400" y="3503613"/>
            <a:ext cx="2667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Program Specificity: </a:t>
            </a:r>
            <a:r>
              <a:rPr kumimoji="0" lang="en-US" altLang="en-US"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How well is the intervention defined and different from other interventions?</a:t>
            </a:r>
          </a:p>
        </p:txBody>
      </p:sp>
      <p:sp>
        <p:nvSpPr>
          <p:cNvPr id="8" name="TextBox 7"/>
          <p:cNvSpPr txBox="1">
            <a:spLocks noChangeArrowheads="1"/>
          </p:cNvSpPr>
          <p:nvPr/>
        </p:nvSpPr>
        <p:spPr bwMode="auto">
          <a:xfrm>
            <a:off x="7588928" y="1368619"/>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Adherence:</a:t>
            </a:r>
            <a:r>
              <a:rPr kumimoji="0" lang="en-US" altLang="en-US"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How well do we stick to the plan, curriculum, or assessment? </a:t>
            </a:r>
          </a:p>
        </p:txBody>
      </p:sp>
      <p:sp>
        <p:nvSpPr>
          <p:cNvPr id="10" name="TextBox 9"/>
          <p:cNvSpPr txBox="1"/>
          <p:nvPr/>
        </p:nvSpPr>
        <p:spPr>
          <a:xfrm>
            <a:off x="7772400" y="3503614"/>
            <a:ext cx="2667000" cy="17541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
                <a:srgbClr val="912B2A">
                  <a:lumMod val="75000"/>
                </a:srgbClr>
              </a:buClr>
              <a:buSzTx/>
              <a:buFontTx/>
              <a:buNone/>
              <a:tabLst/>
              <a:defRPr/>
            </a:pPr>
            <a:r>
              <a:rPr kumimoji="0" lang="en-US" sz="1800" b="1" i="0" u="none" strike="noStrike" kern="1200" cap="none" spc="0" normalizeH="0" baseline="0" noProof="0">
                <a:ln>
                  <a:noFill/>
                </a:ln>
                <a:solidFill>
                  <a:srgbClr val="262626"/>
                </a:solidFill>
                <a:effectLst/>
                <a:uLnTx/>
                <a:uFillTx/>
                <a:latin typeface="Arial" charset="0"/>
                <a:ea typeface="+mn-ea"/>
                <a:cs typeface="Arial" charset="0"/>
              </a:rPr>
              <a:t>Exposure/Duration:</a:t>
            </a:r>
            <a:r>
              <a:rPr kumimoji="0" lang="en-US" sz="1800" b="0" i="0" u="none" strike="noStrike" kern="1200" cap="none" spc="0" normalizeH="0" baseline="0" noProof="0">
                <a:ln>
                  <a:noFill/>
                </a:ln>
                <a:solidFill>
                  <a:srgbClr val="262626"/>
                </a:solidFill>
                <a:effectLst/>
                <a:uLnTx/>
                <a:uFillTx/>
                <a:latin typeface="Arial" charset="0"/>
                <a:ea typeface="+mn-ea"/>
                <a:cs typeface="Arial" charset="0"/>
              </a:rPr>
              <a:t> How often does a student receive an intervention? How long does an intervention last? </a:t>
            </a:r>
          </a:p>
        </p:txBody>
      </p:sp>
      <p:sp>
        <p:nvSpPr>
          <p:cNvPr id="11" name="TextBox 7"/>
          <p:cNvSpPr txBox="1"/>
          <p:nvPr/>
        </p:nvSpPr>
        <p:spPr>
          <a:xfrm>
            <a:off x="3048001" y="5449850"/>
            <a:ext cx="6581775" cy="646112"/>
          </a:xfrm>
          <a:prstGeom prst="rect">
            <a:avLst/>
          </a:prstGeom>
          <a:noFill/>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12B2A">
                  <a:lumMod val="75000"/>
                </a:srgbClr>
              </a:buClr>
              <a:buSzTx/>
              <a:buFontTx/>
              <a:buNone/>
              <a:tabLst/>
              <a:defRPr/>
            </a:pPr>
            <a:r>
              <a:rPr kumimoji="0" lang="en-US" sz="1800" b="1" i="0" u="none" strike="noStrike" kern="1200" cap="none" spc="0" normalizeH="0" baseline="0" noProof="0">
                <a:ln>
                  <a:noFill/>
                </a:ln>
                <a:solidFill>
                  <a:srgbClr val="262626"/>
                </a:solidFill>
                <a:effectLst/>
                <a:uLnTx/>
                <a:uFillTx/>
                <a:latin typeface="Arial"/>
                <a:ea typeface="+mn-ea"/>
                <a:cs typeface="+mn-cs"/>
              </a:rPr>
              <a:t>Quality of Delivery: </a:t>
            </a:r>
            <a:r>
              <a:rPr kumimoji="0" lang="en-US" sz="1800" b="0" i="0" u="none" strike="noStrike" kern="1200" cap="none" spc="0" normalizeH="0" baseline="0" noProof="0">
                <a:ln>
                  <a:noFill/>
                </a:ln>
                <a:solidFill>
                  <a:srgbClr val="262626"/>
                </a:solidFill>
                <a:effectLst/>
                <a:uLnTx/>
                <a:uFillTx/>
                <a:latin typeface="Arial"/>
                <a:ea typeface="+mn-ea"/>
                <a:cs typeface="+mn-cs"/>
              </a:rPr>
              <a:t>How well is the intervention, assessment, or instruction delivered? Do you use good teaching practices?</a:t>
            </a:r>
            <a:endParaRPr kumimoji="0" lang="en-US" sz="1100" b="0" i="0" u="none" strike="noStrike" kern="1200" cap="none" spc="0" normalizeH="0" baseline="0" noProof="0">
              <a:ln>
                <a:noFill/>
              </a:ln>
              <a:solidFill>
                <a:srgbClr val="262626"/>
              </a:solidFill>
              <a:effectLst/>
              <a:uLnTx/>
              <a:uFillTx/>
              <a:latin typeface="Arial"/>
              <a:ea typeface="+mn-ea"/>
              <a:cs typeface="+mn-cs"/>
            </a:endParaRPr>
          </a:p>
        </p:txBody>
      </p:sp>
      <p:sp>
        <p:nvSpPr>
          <p:cNvPr id="100357" name="TextBox 6"/>
          <p:cNvSpPr txBox="1">
            <a:spLocks noChangeArrowheads="1"/>
          </p:cNvSpPr>
          <p:nvPr/>
        </p:nvSpPr>
        <p:spPr bwMode="auto">
          <a:xfrm>
            <a:off x="3763977" y="6164900"/>
            <a:ext cx="46625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(Dane &amp; Schneider, 1998; Gresham et al., 1993; O’Donnell, 2008)</a:t>
            </a:r>
          </a:p>
        </p:txBody>
      </p:sp>
      <p:sp>
        <p:nvSpPr>
          <p:cNvPr id="3" name="Wave 2">
            <a:extLst>
              <a:ext uri="{FF2B5EF4-FFF2-40B4-BE49-F238E27FC236}">
                <a16:creationId xmlns:a16="http://schemas.microsoft.com/office/drawing/2014/main" id="{4BA57BDE-58E4-46E3-8749-A45ADE62694E}"/>
              </a:ext>
            </a:extLst>
          </p:cNvPr>
          <p:cNvSpPr/>
          <p:nvPr/>
        </p:nvSpPr>
        <p:spPr>
          <a:xfrm>
            <a:off x="10157162" y="4893706"/>
            <a:ext cx="1850919" cy="1106075"/>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4" name="Graphic 3" descr="Paper">
            <a:extLst>
              <a:ext uri="{FF2B5EF4-FFF2-40B4-BE49-F238E27FC236}">
                <a16:creationId xmlns:a16="http://schemas.microsoft.com/office/drawing/2014/main" id="{68606ADE-C764-4EF7-9D53-2B66EFA607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07608" y="5390336"/>
            <a:ext cx="390533" cy="390534"/>
          </a:xfrm>
          <a:prstGeom prst="rect">
            <a:avLst/>
          </a:prstGeom>
        </p:spPr>
      </p:pic>
      <p:sp>
        <p:nvSpPr>
          <p:cNvPr id="2" name="Slide Number Placeholder 1">
            <a:extLst>
              <a:ext uri="{FF2B5EF4-FFF2-40B4-BE49-F238E27FC236}">
                <a16:creationId xmlns:a16="http://schemas.microsoft.com/office/drawing/2014/main" id="{169B0E34-056E-40C6-B50A-67C319EEDE7B}"/>
              </a:ext>
            </a:extLst>
          </p:cNvPr>
          <p:cNvSpPr>
            <a:spLocks noGrp="1"/>
          </p:cNvSpPr>
          <p:nvPr>
            <p:ph type="sldNum" sz="quarter" idx="10"/>
          </p:nvPr>
        </p:nvSpPr>
        <p:spPr>
          <a:xfrm>
            <a:off x="11777169" y="6736288"/>
            <a:ext cx="105798" cy="115416"/>
          </a:xfrm>
        </p:spPr>
        <p:txBody>
          <a:bodyPr/>
          <a:lstStyle/>
          <a:p>
            <a:fld id="{B094D1B2-26D5-48CC-9B16-6583E954EFA6}" type="slidenum">
              <a:rPr lang="en-US" sz="750" smtClean="0"/>
              <a:t>50</a:t>
            </a:fld>
            <a:endParaRPr lang="en-US" sz="750"/>
          </a:p>
        </p:txBody>
      </p:sp>
    </p:spTree>
    <p:extLst>
      <p:ext uri="{BB962C8B-B14F-4D97-AF65-F5344CB8AC3E}">
        <p14:creationId xmlns:p14="http://schemas.microsoft.com/office/powerpoint/2010/main" val="1396969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2" grpId="1"/>
      <p:bldP spid="8" grpId="0"/>
      <p:bldP spid="8" grpId="1"/>
      <p:bldP spid="10" grpId="0"/>
      <p:bldP spid="10" grpId="1"/>
      <p:bldP spid="11" grpId="0"/>
      <p:bldP spid="11"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D8E5-7A85-49F4-94C6-7ABA38450238}"/>
              </a:ext>
            </a:extLst>
          </p:cNvPr>
          <p:cNvSpPr>
            <a:spLocks noGrp="1"/>
          </p:cNvSpPr>
          <p:nvPr>
            <p:ph type="title"/>
          </p:nvPr>
        </p:nvSpPr>
        <p:spPr>
          <a:xfrm>
            <a:off x="370117" y="34477"/>
            <a:ext cx="11276076" cy="1280160"/>
          </a:xfrm>
        </p:spPr>
        <p:txBody>
          <a:bodyPr/>
          <a:lstStyle/>
          <a:p>
            <a:r>
              <a:rPr lang="en-US">
                <a:ea typeface="ＭＳ Ｐゴシック" panose="020B0600070205080204" pitchFamily="34" charset="-128"/>
              </a:rPr>
              <a:t>Activity. Five Elements of Fidelity</a:t>
            </a:r>
          </a:p>
        </p:txBody>
      </p:sp>
      <p:sp>
        <p:nvSpPr>
          <p:cNvPr id="3" name="Content Placeholder 2">
            <a:extLst>
              <a:ext uri="{FF2B5EF4-FFF2-40B4-BE49-F238E27FC236}">
                <a16:creationId xmlns:a16="http://schemas.microsoft.com/office/drawing/2014/main" id="{E5264690-5C1B-4EE5-ABA1-C1E36B2ED704}"/>
              </a:ext>
            </a:extLst>
          </p:cNvPr>
          <p:cNvSpPr>
            <a:spLocks noGrp="1"/>
          </p:cNvSpPr>
          <p:nvPr>
            <p:ph sz="quarter" idx="15"/>
          </p:nvPr>
        </p:nvSpPr>
        <p:spPr>
          <a:xfrm>
            <a:off x="457200" y="1199963"/>
            <a:ext cx="11274552" cy="4343400"/>
          </a:xfrm>
        </p:spPr>
        <p:txBody>
          <a:bodyPr/>
          <a:lstStyle/>
          <a:p>
            <a:r>
              <a:rPr lang="en-US"/>
              <a:t>With your neighbor or table, complete the last two columns.</a:t>
            </a:r>
          </a:p>
          <a:p>
            <a:pPr marL="0" indent="0">
              <a:buNone/>
            </a:pPr>
            <a:r>
              <a:rPr lang="en-US"/>
              <a:t>	</a:t>
            </a:r>
          </a:p>
        </p:txBody>
      </p:sp>
      <p:pic>
        <p:nvPicPr>
          <p:cNvPr id="8" name="Picture 7" descr="Screenshot of a handout that includes four columns. The first has the elements of fidelity (engagement, program specificity, adherence, exposure, and quality) the second considerations, the third a place for what that might look like in action, and the last how will I know it is happening. ">
            <a:extLst>
              <a:ext uri="{FF2B5EF4-FFF2-40B4-BE49-F238E27FC236}">
                <a16:creationId xmlns:a16="http://schemas.microsoft.com/office/drawing/2014/main" id="{455CFCB7-6719-4DD5-81AB-DCF38D903A1D}"/>
              </a:ext>
            </a:extLst>
          </p:cNvPr>
          <p:cNvPicPr>
            <a:picLocks noChangeAspect="1"/>
          </p:cNvPicPr>
          <p:nvPr/>
        </p:nvPicPr>
        <p:blipFill>
          <a:blip r:embed="rId3"/>
          <a:stretch>
            <a:fillRect/>
          </a:stretch>
        </p:blipFill>
        <p:spPr>
          <a:xfrm>
            <a:off x="1945532" y="1758421"/>
            <a:ext cx="7692957" cy="4208935"/>
          </a:xfrm>
          <a:prstGeom prst="rect">
            <a:avLst/>
          </a:prstGeom>
        </p:spPr>
      </p:pic>
      <p:sp>
        <p:nvSpPr>
          <p:cNvPr id="9" name="Wave 8">
            <a:extLst>
              <a:ext uri="{FF2B5EF4-FFF2-40B4-BE49-F238E27FC236}">
                <a16:creationId xmlns:a16="http://schemas.microsoft.com/office/drawing/2014/main" id="{4D465541-9E61-4DF1-A3ED-B29584401263}"/>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0" name="Graphic 9" descr="Paper">
            <a:extLst>
              <a:ext uri="{FF2B5EF4-FFF2-40B4-BE49-F238E27FC236}">
                <a16:creationId xmlns:a16="http://schemas.microsoft.com/office/drawing/2014/main" id="{487331E3-C1DC-4122-912F-EA9A5FB2EB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
        <p:nvSpPr>
          <p:cNvPr id="4" name="Slide Number Placeholder 3">
            <a:extLst>
              <a:ext uri="{FF2B5EF4-FFF2-40B4-BE49-F238E27FC236}">
                <a16:creationId xmlns:a16="http://schemas.microsoft.com/office/drawing/2014/main" id="{B7D909D2-B376-45A0-8690-D678A82F3C3C}"/>
              </a:ext>
            </a:extLst>
          </p:cNvPr>
          <p:cNvSpPr>
            <a:spLocks noGrp="1"/>
          </p:cNvSpPr>
          <p:nvPr>
            <p:ph type="sldNum" sz="quarter" idx="14"/>
          </p:nvPr>
        </p:nvSpPr>
        <p:spPr/>
        <p:txBody>
          <a:bodyPr/>
          <a:lstStyle/>
          <a:p>
            <a:fld id="{99A20822-4A49-4D36-86E3-300BA48D3F00}" type="slidenum">
              <a:rPr lang="en-US" smtClean="0"/>
              <a:t>51</a:t>
            </a:fld>
            <a:endParaRPr lang="en-US"/>
          </a:p>
        </p:txBody>
      </p:sp>
    </p:spTree>
    <p:extLst>
      <p:ext uri="{BB962C8B-B14F-4D97-AF65-F5344CB8AC3E}">
        <p14:creationId xmlns:p14="http://schemas.microsoft.com/office/powerpoint/2010/main" val="4105154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80160"/>
          </a:xfrm>
        </p:spPr>
        <p:txBody>
          <a:bodyPr>
            <a:normAutofit/>
          </a:bodyPr>
          <a:lstStyle/>
          <a:p>
            <a:r>
              <a:rPr lang="en-US" sz="3100">
                <a:ea typeface="ＭＳ Ｐゴシック" panose="020B0600070205080204" pitchFamily="34" charset="-128"/>
              </a:rPr>
              <a:t>Monitoring Intervention Fidelity of Implementation—Examples </a:t>
            </a:r>
          </a:p>
        </p:txBody>
      </p:sp>
      <p:graphicFrame>
        <p:nvGraphicFramePr>
          <p:cNvPr id="5" name="Table 4"/>
          <p:cNvGraphicFramePr>
            <a:graphicFrameLocks noGrp="1"/>
          </p:cNvGraphicFramePr>
          <p:nvPr>
            <p:extLst>
              <p:ext uri="{D42A27DB-BD31-4B8C-83A1-F6EECF244321}">
                <p14:modId xmlns:p14="http://schemas.microsoft.com/office/powerpoint/2010/main" val="1809447519"/>
              </p:ext>
            </p:extLst>
          </p:nvPr>
        </p:nvGraphicFramePr>
        <p:xfrm>
          <a:off x="688489" y="1458353"/>
          <a:ext cx="10867920" cy="3825581"/>
        </p:xfrm>
        <a:graphic>
          <a:graphicData uri="http://schemas.openxmlformats.org/drawingml/2006/table">
            <a:tbl>
              <a:tblPr firstRow="1" bandRow="1">
                <a:tableStyleId>{5C22544A-7EE6-4342-B048-85BDC9FD1C3A}</a:tableStyleId>
              </a:tblPr>
              <a:tblGrid>
                <a:gridCol w="4068418">
                  <a:extLst>
                    <a:ext uri="{9D8B030D-6E8A-4147-A177-3AD203B41FA5}">
                      <a16:colId xmlns:a16="http://schemas.microsoft.com/office/drawing/2014/main" val="20000"/>
                    </a:ext>
                  </a:extLst>
                </a:gridCol>
                <a:gridCol w="6799502">
                  <a:extLst>
                    <a:ext uri="{9D8B030D-6E8A-4147-A177-3AD203B41FA5}">
                      <a16:colId xmlns:a16="http://schemas.microsoft.com/office/drawing/2014/main" val="20001"/>
                    </a:ext>
                  </a:extLst>
                </a:gridCol>
              </a:tblGrid>
              <a:tr h="532434">
                <a:tc>
                  <a:txBody>
                    <a:bodyPr/>
                    <a:lstStyle/>
                    <a:p>
                      <a:r>
                        <a:rPr lang="en-US" sz="2400"/>
                        <a:t>Element</a:t>
                      </a:r>
                    </a:p>
                  </a:txBody>
                  <a:tcPr/>
                </a:tc>
                <a:tc>
                  <a:txBody>
                    <a:bodyPr/>
                    <a:lstStyle/>
                    <a:p>
                      <a:r>
                        <a:rPr lang="en-US" sz="2400"/>
                        <a:t>Data</a:t>
                      </a:r>
                      <a:r>
                        <a:rPr lang="en-US" sz="2400" baseline="0"/>
                        <a:t> Source Examples</a:t>
                      </a:r>
                      <a:endParaRPr lang="en-US" sz="2400"/>
                    </a:p>
                  </a:txBody>
                  <a:tcPr/>
                </a:tc>
                <a:extLst>
                  <a:ext uri="{0D108BD9-81ED-4DB2-BD59-A6C34878D82A}">
                    <a16:rowId xmlns:a16="http://schemas.microsoft.com/office/drawing/2014/main" val="10000"/>
                  </a:ext>
                </a:extLst>
              </a:tr>
              <a:tr h="532434">
                <a:tc>
                  <a:txBody>
                    <a:bodyPr/>
                    <a:lstStyle/>
                    <a:p>
                      <a:r>
                        <a:rPr lang="en-US" sz="2400"/>
                        <a:t>Adherence</a:t>
                      </a:r>
                    </a:p>
                  </a:txBody>
                  <a:tcPr/>
                </a:tc>
                <a:tc>
                  <a:txBody>
                    <a:bodyPr/>
                    <a:lstStyle/>
                    <a:p>
                      <a:r>
                        <a:rPr lang="en-US" sz="2400"/>
                        <a:t>Self-report, observation checklist</a:t>
                      </a:r>
                    </a:p>
                  </a:txBody>
                  <a:tcPr/>
                </a:tc>
                <a:extLst>
                  <a:ext uri="{0D108BD9-81ED-4DB2-BD59-A6C34878D82A}">
                    <a16:rowId xmlns:a16="http://schemas.microsoft.com/office/drawing/2014/main" val="10001"/>
                  </a:ext>
                </a:extLst>
              </a:tr>
              <a:tr h="537918">
                <a:tc>
                  <a:txBody>
                    <a:bodyPr/>
                    <a:lstStyle/>
                    <a:p>
                      <a:r>
                        <a:rPr lang="en-US" sz="2400"/>
                        <a:t>Duration/exposure</a:t>
                      </a:r>
                      <a:r>
                        <a:rPr lang="en-US" sz="2400" baseline="0"/>
                        <a:t> </a:t>
                      </a:r>
                      <a:endParaRPr lang="en-US" sz="2400"/>
                    </a:p>
                  </a:txBody>
                  <a:tcPr/>
                </a:tc>
                <a:tc>
                  <a:txBody>
                    <a:bodyPr/>
                    <a:lstStyle/>
                    <a:p>
                      <a:r>
                        <a:rPr lang="en-US" sz="2400"/>
                        <a:t>Self-report,</a:t>
                      </a:r>
                      <a:r>
                        <a:rPr lang="en-US" sz="2400" baseline="0"/>
                        <a:t> observation</a:t>
                      </a:r>
                      <a:endParaRPr lang="en-US" sz="2400"/>
                    </a:p>
                  </a:txBody>
                  <a:tcPr/>
                </a:tc>
                <a:extLst>
                  <a:ext uri="{0D108BD9-81ED-4DB2-BD59-A6C34878D82A}">
                    <a16:rowId xmlns:a16="http://schemas.microsoft.com/office/drawing/2014/main" val="10002"/>
                  </a:ext>
                </a:extLst>
              </a:tr>
              <a:tr h="931760">
                <a:tc>
                  <a:txBody>
                    <a:bodyPr/>
                    <a:lstStyle/>
                    <a:p>
                      <a:r>
                        <a:rPr lang="en-US" sz="2400"/>
                        <a:t>Quality of delivery</a:t>
                      </a:r>
                    </a:p>
                  </a:txBody>
                  <a:tcPr/>
                </a:tc>
                <a:tc>
                  <a:txBody>
                    <a:bodyPr/>
                    <a:lstStyle/>
                    <a:p>
                      <a:r>
                        <a:rPr lang="en-US" sz="2400"/>
                        <a:t>Observation, reflection, self-report</a:t>
                      </a:r>
                      <a:r>
                        <a:rPr lang="en-US" sz="2400" baseline="0"/>
                        <a:t> on techniques used</a:t>
                      </a:r>
                      <a:endParaRPr lang="en-US" sz="2400"/>
                    </a:p>
                  </a:txBody>
                  <a:tcPr/>
                </a:tc>
                <a:extLst>
                  <a:ext uri="{0D108BD9-81ED-4DB2-BD59-A6C34878D82A}">
                    <a16:rowId xmlns:a16="http://schemas.microsoft.com/office/drawing/2014/main" val="10003"/>
                  </a:ext>
                </a:extLst>
              </a:tr>
              <a:tr h="532434">
                <a:tc>
                  <a:txBody>
                    <a:bodyPr/>
                    <a:lstStyle/>
                    <a:p>
                      <a:r>
                        <a:rPr lang="en-US" sz="2400"/>
                        <a:t>Program specificity</a:t>
                      </a:r>
                    </a:p>
                  </a:txBody>
                  <a:tcPr/>
                </a:tc>
                <a:tc>
                  <a:txBody>
                    <a:bodyPr/>
                    <a:lstStyle/>
                    <a:p>
                      <a:r>
                        <a:rPr lang="en-US" sz="2400"/>
                        <a:t>Intervention</a:t>
                      </a:r>
                      <a:r>
                        <a:rPr lang="en-US" sz="2400" baseline="0"/>
                        <a:t> component checklist</a:t>
                      </a:r>
                      <a:endParaRPr lang="en-US" sz="2400"/>
                    </a:p>
                  </a:txBody>
                  <a:tcPr/>
                </a:tc>
                <a:extLst>
                  <a:ext uri="{0D108BD9-81ED-4DB2-BD59-A6C34878D82A}">
                    <a16:rowId xmlns:a16="http://schemas.microsoft.com/office/drawing/2014/main" val="10004"/>
                  </a:ext>
                </a:extLst>
              </a:tr>
              <a:tr h="758601">
                <a:tc>
                  <a:txBody>
                    <a:bodyPr/>
                    <a:lstStyle/>
                    <a:p>
                      <a:r>
                        <a:rPr lang="en-US" sz="2400"/>
                        <a:t>Student engagement</a:t>
                      </a:r>
                    </a:p>
                  </a:txBody>
                  <a:tcPr/>
                </a:tc>
                <a:tc>
                  <a:txBody>
                    <a:bodyPr/>
                    <a:lstStyle/>
                    <a:p>
                      <a:r>
                        <a:rPr lang="en-US" sz="2400" dirty="0"/>
                        <a:t>Student progress, student survey</a:t>
                      </a:r>
                    </a:p>
                  </a:txBody>
                  <a:tcPr/>
                </a:tc>
                <a:extLst>
                  <a:ext uri="{0D108BD9-81ED-4DB2-BD59-A6C34878D82A}">
                    <a16:rowId xmlns:a16="http://schemas.microsoft.com/office/drawing/2014/main" val="10005"/>
                  </a:ext>
                </a:extLst>
              </a:tr>
            </a:tbl>
          </a:graphicData>
        </a:graphic>
      </p:graphicFrame>
      <p:sp>
        <p:nvSpPr>
          <p:cNvPr id="3" name="Text Placeholder 2">
            <a:extLst>
              <a:ext uri="{FF2B5EF4-FFF2-40B4-BE49-F238E27FC236}">
                <a16:creationId xmlns:a16="http://schemas.microsoft.com/office/drawing/2014/main" id="{DF5A2FF0-507B-4712-BE0E-07A1DE53586B}"/>
              </a:ext>
            </a:extLst>
          </p:cNvPr>
          <p:cNvSpPr>
            <a:spLocks noGrp="1"/>
          </p:cNvSpPr>
          <p:nvPr>
            <p:ph type="body" sz="quarter" idx="13"/>
          </p:nvPr>
        </p:nvSpPr>
        <p:spPr/>
        <p:txBody>
          <a:bodyPr/>
          <a:lstStyle/>
          <a:p>
            <a:r>
              <a:rPr lang="en-US" sz="800" i="1"/>
              <a:t>Sources</a:t>
            </a:r>
            <a:r>
              <a:rPr lang="en-US" sz="800"/>
              <a:t>: Dane &amp; Schneider, 1998; Mellard &amp; Johnson, 2008; O’Donnell, 2008</a:t>
            </a:r>
          </a:p>
        </p:txBody>
      </p:sp>
      <p:sp>
        <p:nvSpPr>
          <p:cNvPr id="4" name="Slide Number Placeholder 3"/>
          <p:cNvSpPr>
            <a:spLocks noGrp="1"/>
          </p:cNvSpPr>
          <p:nvPr>
            <p:ph type="sldNum" sz="quarter" idx="14"/>
          </p:nvPr>
        </p:nvSpPr>
        <p:spPr/>
        <p:txBody>
          <a:bodyPr/>
          <a:lstStyle/>
          <a:p>
            <a:fld id="{F3477EC8-074D-41C4-94AE-E9EA7CEEA348}" type="slidenum">
              <a:rPr lang="en-US" smtClean="0"/>
              <a:pPr/>
              <a:t>52</a:t>
            </a:fld>
            <a:endParaRPr lang="en-US"/>
          </a:p>
        </p:txBody>
      </p:sp>
    </p:spTree>
    <p:extLst>
      <p:ext uri="{BB962C8B-B14F-4D97-AF65-F5344CB8AC3E}">
        <p14:creationId xmlns:p14="http://schemas.microsoft.com/office/powerpoint/2010/main" val="1430447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Tools to Monitor Fidelity of DBI</a:t>
            </a:r>
          </a:p>
        </p:txBody>
      </p:sp>
      <p:pic>
        <p:nvPicPr>
          <p:cNvPr id="4" name="Picture 3" descr="screenshot of the DBI Implementation Log handout available in the workbook "/>
          <p:cNvPicPr>
            <a:picLocks noChangeAspect="1"/>
          </p:cNvPicPr>
          <p:nvPr/>
        </p:nvPicPr>
        <p:blipFill rotWithShape="1">
          <a:blip r:embed="rId3"/>
          <a:srcRect t="2109"/>
          <a:stretch/>
        </p:blipFill>
        <p:spPr>
          <a:xfrm>
            <a:off x="1133475" y="1028297"/>
            <a:ext cx="4610710" cy="4880696"/>
          </a:xfrm>
          <a:prstGeom prst="rect">
            <a:avLst/>
          </a:prstGeom>
          <a:ln>
            <a:solidFill>
              <a:schemeClr val="bg1">
                <a:lumMod val="85000"/>
              </a:schemeClr>
            </a:solidFill>
          </a:ln>
        </p:spPr>
      </p:pic>
      <p:pic>
        <p:nvPicPr>
          <p:cNvPr id="5" name="Picture 4" descr="second page of the DBI log available in the workbook"/>
          <p:cNvPicPr>
            <a:picLocks noChangeAspect="1"/>
          </p:cNvPicPr>
          <p:nvPr/>
        </p:nvPicPr>
        <p:blipFill>
          <a:blip r:embed="rId4"/>
          <a:stretch>
            <a:fillRect/>
          </a:stretch>
        </p:blipFill>
        <p:spPr>
          <a:xfrm>
            <a:off x="6094476" y="1028297"/>
            <a:ext cx="4964049" cy="4880697"/>
          </a:xfrm>
          <a:prstGeom prst="rect">
            <a:avLst/>
          </a:prstGeom>
          <a:ln>
            <a:solidFill>
              <a:schemeClr val="bg1">
                <a:lumMod val="85000"/>
              </a:schemeClr>
            </a:solidFill>
          </a:ln>
        </p:spPr>
      </p:pic>
      <p:sp>
        <p:nvSpPr>
          <p:cNvPr id="7" name="Wave 6">
            <a:extLst>
              <a:ext uri="{FF2B5EF4-FFF2-40B4-BE49-F238E27FC236}">
                <a16:creationId xmlns:a16="http://schemas.microsoft.com/office/drawing/2014/main" id="{4E6EC035-EC6B-4ABD-A02C-B95D1B43EE02}"/>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8" name="Graphic 7" descr="Paper">
            <a:extLst>
              <a:ext uri="{FF2B5EF4-FFF2-40B4-BE49-F238E27FC236}">
                <a16:creationId xmlns:a16="http://schemas.microsoft.com/office/drawing/2014/main" id="{C46EC6C3-BD47-4068-AA4A-AAB38E3054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8024" y="5347205"/>
            <a:ext cx="735589" cy="735589"/>
          </a:xfrm>
          <a:prstGeom prst="rect">
            <a:avLst/>
          </a:prstGeom>
        </p:spPr>
      </p:pic>
      <p:sp>
        <p:nvSpPr>
          <p:cNvPr id="3" name="Slide Number Placeholder 2"/>
          <p:cNvSpPr>
            <a:spLocks noGrp="1"/>
          </p:cNvSpPr>
          <p:nvPr>
            <p:ph type="sldNum" sz="quarter" idx="10"/>
          </p:nvPr>
        </p:nvSpPr>
        <p:spPr>
          <a:xfrm>
            <a:off x="11777171" y="6736288"/>
            <a:ext cx="105798" cy="115416"/>
          </a:xfrm>
        </p:spPr>
        <p:txBody>
          <a:bodyPr/>
          <a:lstStyle/>
          <a:p>
            <a:fld id="{4DBB3109-6B36-4C42-ABE5-993D6B0A452A}" type="slidenum">
              <a:rPr lang="en-US" smtClean="0"/>
              <a:pPr/>
              <a:t>53</a:t>
            </a:fld>
            <a:endParaRPr lang="en-US"/>
          </a:p>
        </p:txBody>
      </p:sp>
    </p:spTree>
    <p:extLst>
      <p:ext uri="{BB962C8B-B14F-4D97-AF65-F5344CB8AC3E}">
        <p14:creationId xmlns:p14="http://schemas.microsoft.com/office/powerpoint/2010/main" val="2029691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0"/>
            <a:ext cx="11276076" cy="1280160"/>
          </a:xfrm>
        </p:spPr>
        <p:txBody>
          <a:bodyPr/>
          <a:lstStyle/>
          <a:p>
            <a:r>
              <a:rPr lang="en-US"/>
              <a:t>Tools to Monitor Fidelity of DBI</a:t>
            </a:r>
          </a:p>
        </p:txBody>
      </p:sp>
      <p:pic>
        <p:nvPicPr>
          <p:cNvPr id="4" name="Picture 3" descr="screenshot of the DBI Implementation Log handout available in the workbook "/>
          <p:cNvPicPr>
            <a:picLocks noChangeAspect="1"/>
          </p:cNvPicPr>
          <p:nvPr/>
        </p:nvPicPr>
        <p:blipFill>
          <a:blip r:embed="rId3"/>
          <a:stretch>
            <a:fillRect/>
          </a:stretch>
        </p:blipFill>
        <p:spPr>
          <a:xfrm>
            <a:off x="2189075" y="1280160"/>
            <a:ext cx="4440148" cy="4801403"/>
          </a:xfrm>
          <a:prstGeom prst="rect">
            <a:avLst/>
          </a:prstGeom>
        </p:spPr>
      </p:pic>
      <p:pic>
        <p:nvPicPr>
          <p:cNvPr id="5" name="Picture 4" descr="second page of the DBI log available in the workbook"/>
          <p:cNvPicPr>
            <a:picLocks noChangeAspect="1"/>
          </p:cNvPicPr>
          <p:nvPr/>
        </p:nvPicPr>
        <p:blipFill>
          <a:blip r:embed="rId4"/>
          <a:stretch>
            <a:fillRect/>
          </a:stretch>
        </p:blipFill>
        <p:spPr>
          <a:xfrm>
            <a:off x="6371978" y="1803934"/>
            <a:ext cx="4296023" cy="4223888"/>
          </a:xfrm>
          <a:prstGeom prst="rect">
            <a:avLst/>
          </a:prstGeom>
        </p:spPr>
      </p:pic>
      <p:cxnSp>
        <p:nvCxnSpPr>
          <p:cNvPr id="10" name="Straight Connector 9" descr="screenshot of the DBI Implementation Log handout available in the workbook ">
            <a:extLst>
              <a:ext uri="{FF2B5EF4-FFF2-40B4-BE49-F238E27FC236}">
                <a16:creationId xmlns:a16="http://schemas.microsoft.com/office/drawing/2014/main" id="{216995CC-760C-41E7-9F04-E153C891080D}"/>
              </a:ext>
            </a:extLst>
          </p:cNvPr>
          <p:cNvCxnSpPr>
            <a:cxnSpLocks/>
          </p:cNvCxnSpPr>
          <p:nvPr/>
        </p:nvCxnSpPr>
        <p:spPr>
          <a:xfrm flipV="1">
            <a:off x="2740241" y="4583750"/>
            <a:ext cx="360057" cy="12292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descr="line">
            <a:extLst>
              <a:ext uri="{FF2B5EF4-FFF2-40B4-BE49-F238E27FC236}">
                <a16:creationId xmlns:a16="http://schemas.microsoft.com/office/drawing/2014/main" id="{3114B5E9-4B6A-4B7C-BF47-F88CBB855485}"/>
              </a:ext>
            </a:extLst>
          </p:cNvPr>
          <p:cNvCxnSpPr/>
          <p:nvPr/>
        </p:nvCxnSpPr>
        <p:spPr>
          <a:xfrm flipV="1">
            <a:off x="6354286" y="4432830"/>
            <a:ext cx="594804" cy="301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descr="line">
            <a:extLst>
              <a:ext uri="{FF2B5EF4-FFF2-40B4-BE49-F238E27FC236}">
                <a16:creationId xmlns:a16="http://schemas.microsoft.com/office/drawing/2014/main" id="{CDDE4219-7C60-4915-9387-1E7FA500090C}"/>
              </a:ext>
            </a:extLst>
          </p:cNvPr>
          <p:cNvCxnSpPr>
            <a:cxnSpLocks/>
          </p:cNvCxnSpPr>
          <p:nvPr/>
        </p:nvCxnSpPr>
        <p:spPr>
          <a:xfrm flipV="1">
            <a:off x="6354286" y="4583751"/>
            <a:ext cx="3648639" cy="12292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descr="line">
            <a:extLst>
              <a:ext uri="{FF2B5EF4-FFF2-40B4-BE49-F238E27FC236}">
                <a16:creationId xmlns:a16="http://schemas.microsoft.com/office/drawing/2014/main" id="{CCAE8164-2412-401D-85A5-FA6436C3EF18}"/>
              </a:ext>
            </a:extLst>
          </p:cNvPr>
          <p:cNvCxnSpPr>
            <a:cxnSpLocks/>
          </p:cNvCxnSpPr>
          <p:nvPr/>
        </p:nvCxnSpPr>
        <p:spPr>
          <a:xfrm flipV="1">
            <a:off x="2717776" y="2465614"/>
            <a:ext cx="352271" cy="220693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pull out of a table in the DBI log that includes the days of the week, a column if the intervention was offered or not, a column if the student was present, a column for intervention duration, a column for student engagement and a column for the intervention delivery as planned">
            <a:extLst>
              <a:ext uri="{FF2B5EF4-FFF2-40B4-BE49-F238E27FC236}">
                <a16:creationId xmlns:a16="http://schemas.microsoft.com/office/drawing/2014/main" id="{CC208270-C9C4-44EE-91FD-5803A167E477}"/>
              </a:ext>
            </a:extLst>
          </p:cNvPr>
          <p:cNvPicPr>
            <a:picLocks noChangeAspect="1"/>
          </p:cNvPicPr>
          <p:nvPr/>
        </p:nvPicPr>
        <p:blipFill>
          <a:blip r:embed="rId5"/>
          <a:stretch>
            <a:fillRect/>
          </a:stretch>
        </p:blipFill>
        <p:spPr>
          <a:xfrm>
            <a:off x="2936185" y="2340757"/>
            <a:ext cx="7190913" cy="2331793"/>
          </a:xfrm>
          <a:prstGeom prst="rect">
            <a:avLst/>
          </a:prstGeom>
        </p:spPr>
      </p:pic>
      <p:sp>
        <p:nvSpPr>
          <p:cNvPr id="3" name="Slide Number Placeholder 2"/>
          <p:cNvSpPr>
            <a:spLocks noGrp="1"/>
          </p:cNvSpPr>
          <p:nvPr>
            <p:ph type="sldNum" sz="quarter" idx="14"/>
          </p:nvPr>
        </p:nvSpPr>
        <p:spPr>
          <a:xfrm>
            <a:off x="11786099"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B3109-6B36-4C42-ABE5-993D6B0A452A}" type="slidenum">
              <a:rPr kumimoji="0" lang="en-US" b="0" i="0" u="none" strike="noStrike" kern="1200" cap="none" spc="0" normalizeH="0" baseline="0" noProof="0" smtClean="0">
                <a:ln>
                  <a:noFill/>
                </a:ln>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b="0" i="0" u="none" strike="noStrike" kern="1200" cap="none" spc="0" normalizeH="0" baseline="0" noProof="0">
              <a:ln>
                <a:noFill/>
              </a:ln>
              <a:effectLst/>
              <a:uLnTx/>
              <a:uFillTx/>
              <a:latin typeface="Arial"/>
            </a:endParaRPr>
          </a:p>
        </p:txBody>
      </p:sp>
    </p:spTree>
    <p:extLst>
      <p:ext uri="{BB962C8B-B14F-4D97-AF65-F5344CB8AC3E}">
        <p14:creationId xmlns:p14="http://schemas.microsoft.com/office/powerpoint/2010/main" val="251824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1499-B964-4EF7-A4D9-E23F2B263E84}"/>
              </a:ext>
            </a:extLst>
          </p:cNvPr>
          <p:cNvSpPr>
            <a:spLocks noGrp="1"/>
          </p:cNvSpPr>
          <p:nvPr>
            <p:ph type="title"/>
          </p:nvPr>
        </p:nvSpPr>
        <p:spPr/>
        <p:txBody>
          <a:bodyPr/>
          <a:lstStyle/>
          <a:p>
            <a:r>
              <a:rPr lang="en-US"/>
              <a:t>Fidelity and Individualization</a:t>
            </a:r>
          </a:p>
        </p:txBody>
      </p:sp>
      <p:sp>
        <p:nvSpPr>
          <p:cNvPr id="3" name="Content Placeholder 2">
            <a:extLst>
              <a:ext uri="{FF2B5EF4-FFF2-40B4-BE49-F238E27FC236}">
                <a16:creationId xmlns:a16="http://schemas.microsoft.com/office/drawing/2014/main" id="{CA649EAE-BB0B-470F-95EE-9D54668AF0B8}"/>
              </a:ext>
            </a:extLst>
          </p:cNvPr>
          <p:cNvSpPr>
            <a:spLocks noGrp="1"/>
          </p:cNvSpPr>
          <p:nvPr>
            <p:ph sz="quarter" idx="15"/>
          </p:nvPr>
        </p:nvSpPr>
        <p:spPr/>
        <p:txBody>
          <a:bodyPr/>
          <a:lstStyle/>
          <a:p>
            <a:pPr marL="0" indent="0">
              <a:buNone/>
            </a:pPr>
            <a:r>
              <a:rPr lang="en-US" altLang="en-US" sz="3000" b="1">
                <a:cs typeface="Arial" panose="020B0604020202020204" pitchFamily="34" charset="0"/>
              </a:rPr>
              <a:t>What happens if you adapt an intervention? </a:t>
            </a:r>
          </a:p>
          <a:p>
            <a:pPr marL="0" indent="0">
              <a:buNone/>
            </a:pPr>
            <a:r>
              <a:rPr lang="en-US" altLang="en-US" sz="2400">
                <a:cs typeface="Arial" panose="020B0604020202020204" pitchFamily="34" charset="0"/>
              </a:rPr>
              <a:t>When you adapt an intervention, fidelity is no longer focused on the intervention as designed by the vendor. Instead, fidelity refers to the extent to which you implement the intervention adaptation as designed.</a:t>
            </a:r>
          </a:p>
          <a:p>
            <a:pPr marL="0" indent="0" algn="ctr">
              <a:buNone/>
            </a:pPr>
            <a:r>
              <a:rPr lang="en-US" altLang="en-US" sz="2400">
                <a:cs typeface="Arial" panose="020B0604020202020204" pitchFamily="34" charset="0"/>
              </a:rPr>
              <a:t> </a:t>
            </a:r>
          </a:p>
          <a:p>
            <a:endParaRPr lang="en-US"/>
          </a:p>
        </p:txBody>
      </p:sp>
      <p:sp>
        <p:nvSpPr>
          <p:cNvPr id="9" name="Speech Bubble: Rectangle with Corners Rounded 8">
            <a:extLst>
              <a:ext uri="{FF2B5EF4-FFF2-40B4-BE49-F238E27FC236}">
                <a16:creationId xmlns:a16="http://schemas.microsoft.com/office/drawing/2014/main" id="{6880ADF6-4199-4FD8-AD6B-36BB6359D550}"/>
              </a:ext>
            </a:extLst>
          </p:cNvPr>
          <p:cNvSpPr/>
          <p:nvPr/>
        </p:nvSpPr>
        <p:spPr>
          <a:xfrm>
            <a:off x="7296716" y="3231280"/>
            <a:ext cx="3550109" cy="2814242"/>
          </a:xfrm>
          <a:prstGeom prst="wedgeRoundRectCallout">
            <a:avLst>
              <a:gd name="adj1" fmla="val -73396"/>
              <a:gd name="adj2" fmla="val -42018"/>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Clearly documenting what adaptations have been made is essential when monitoring fidelity to an individualized intervention.</a:t>
            </a:r>
            <a:endParaRPr lang="en-US">
              <a:solidFill>
                <a:schemeClr val="tx1"/>
              </a:solidFill>
            </a:endParaRPr>
          </a:p>
        </p:txBody>
      </p:sp>
      <p:pic>
        <p:nvPicPr>
          <p:cNvPr id="11" name="Graphic 10" descr="List RTL">
            <a:extLst>
              <a:ext uri="{FF2B5EF4-FFF2-40B4-BE49-F238E27FC236}">
                <a16:creationId xmlns:a16="http://schemas.microsoft.com/office/drawing/2014/main" id="{37D4C13F-0224-48AB-915E-5875E7D78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84487">
            <a:off x="10170455" y="5261517"/>
            <a:ext cx="629439" cy="663956"/>
          </a:xfrm>
          <a:prstGeom prst="rect">
            <a:avLst/>
          </a:prstGeom>
        </p:spPr>
      </p:pic>
      <p:sp>
        <p:nvSpPr>
          <p:cNvPr id="4" name="Text Placeholder 3">
            <a:extLst>
              <a:ext uri="{FF2B5EF4-FFF2-40B4-BE49-F238E27FC236}">
                <a16:creationId xmlns:a16="http://schemas.microsoft.com/office/drawing/2014/main" id="{DCC4AB8E-3DE4-4879-843F-7079C9ED391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CF0A6B0-CF33-4A51-86BF-87FCDE2C939E}"/>
              </a:ext>
            </a:extLst>
          </p:cNvPr>
          <p:cNvSpPr>
            <a:spLocks noGrp="1"/>
          </p:cNvSpPr>
          <p:nvPr>
            <p:ph type="sldNum" sz="quarter" idx="14"/>
          </p:nvPr>
        </p:nvSpPr>
        <p:spPr/>
        <p:txBody>
          <a:bodyPr/>
          <a:lstStyle/>
          <a:p>
            <a:fld id="{99A20822-4A49-4D36-86E3-300BA48D3F00}" type="slidenum">
              <a:rPr lang="en-US" smtClean="0"/>
              <a:pPr/>
              <a:t>55</a:t>
            </a:fld>
            <a:endParaRPr lang="en-US"/>
          </a:p>
        </p:txBody>
      </p:sp>
    </p:spTree>
    <p:extLst>
      <p:ext uri="{BB962C8B-B14F-4D97-AF65-F5344CB8AC3E}">
        <p14:creationId xmlns:p14="http://schemas.microsoft.com/office/powerpoint/2010/main" val="774680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itle 2"/>
          <p:cNvSpPr>
            <a:spLocks noGrp="1"/>
          </p:cNvSpPr>
          <p:nvPr>
            <p:ph type="title"/>
          </p:nvPr>
        </p:nvSpPr>
        <p:spPr/>
        <p:txBody>
          <a:bodyPr>
            <a:normAutofit/>
          </a:bodyPr>
          <a:lstStyle/>
          <a:p>
            <a:r>
              <a:rPr altLang="en-US">
                <a:ea typeface="ＭＳ Ｐゴシック" panose="020B0600070205080204" pitchFamily="34" charset="-128"/>
              </a:rPr>
              <a:t>R</a:t>
            </a:r>
            <a:r>
              <a:rPr lang="en-US" altLang="en-US">
                <a:ea typeface="ＭＳ Ｐゴシック" panose="020B0600070205080204" pitchFamily="34" charset="-128"/>
              </a:rPr>
              <a:t>e</a:t>
            </a:r>
            <a:r>
              <a:rPr altLang="en-US">
                <a:ea typeface="ＭＳ Ｐゴシック" panose="020B0600070205080204" pitchFamily="34" charset="-128"/>
              </a:rPr>
              <a:t>member</a:t>
            </a:r>
            <a:r>
              <a:rPr lang="en-US" altLang="en-US">
                <a:ea typeface="ＭＳ Ｐゴシック" panose="020B0600070205080204" pitchFamily="34" charset="-128"/>
              </a:rPr>
              <a:t>,</a:t>
            </a:r>
            <a:r>
              <a:rPr altLang="en-US">
                <a:ea typeface="ＭＳ Ｐゴシック" panose="020B0600070205080204" pitchFamily="34" charset="-128"/>
              </a:rPr>
              <a:t> </a:t>
            </a:r>
            <a:r>
              <a:rPr lang="en-US" altLang="en-US">
                <a:ea typeface="ＭＳ Ｐゴシック" panose="020B0600070205080204" pitchFamily="34" charset="-128"/>
              </a:rPr>
              <a:t>V</a:t>
            </a:r>
            <a:r>
              <a:rPr lang="en-US">
                <a:cs typeface="Arial" charset="0"/>
              </a:rPr>
              <a:t>alidated Interventions…</a:t>
            </a:r>
            <a:endParaRPr altLang="en-US">
              <a:ea typeface="ＭＳ Ｐゴシック" panose="020B0600070205080204" pitchFamily="34" charset="-128"/>
            </a:endParaRPr>
          </a:p>
        </p:txBody>
      </p:sp>
      <p:sp>
        <p:nvSpPr>
          <p:cNvPr id="82946" name="Content Placeholder 1"/>
          <p:cNvSpPr>
            <a:spLocks noGrp="1"/>
          </p:cNvSpPr>
          <p:nvPr>
            <p:ph sz="quarter" idx="15"/>
          </p:nvPr>
        </p:nvSpPr>
        <p:spPr>
          <a:xfrm>
            <a:off x="457200" y="1371600"/>
            <a:ext cx="6838603" cy="4371109"/>
          </a:xfrm>
        </p:spPr>
        <p:txBody>
          <a:bodyPr vert="horz" lIns="0" tIns="0" rIns="0" bIns="0" rtlCol="0" anchor="t">
            <a:normAutofit/>
          </a:bodyPr>
          <a:lstStyle/>
          <a:p>
            <a:pPr marL="239395" indent="-239395">
              <a:defRPr/>
            </a:pPr>
            <a:endParaRPr lang="en-US" sz="900" b="1">
              <a:solidFill>
                <a:schemeClr val="tx1"/>
              </a:solidFill>
              <a:cs typeface="Arial" charset="0"/>
            </a:endParaRPr>
          </a:p>
          <a:p>
            <a:pPr marL="457200" indent="-457200">
              <a:buFont typeface="Wingdings" panose="05000000000000000000" pitchFamily="2" charset="2"/>
              <a:buChar char="ü"/>
              <a:defRPr/>
            </a:pPr>
            <a:r>
              <a:rPr lang="en-US" sz="2800">
                <a:cs typeface="Arial"/>
              </a:rPr>
              <a:t>set the foundation for intensive intervention,</a:t>
            </a:r>
          </a:p>
          <a:p>
            <a:pPr marL="457200" indent="-457200">
              <a:buFont typeface="Wingdings" panose="05000000000000000000" pitchFamily="2" charset="2"/>
              <a:buChar char="ü"/>
              <a:defRPr/>
            </a:pPr>
            <a:r>
              <a:rPr lang="en-US" sz="2800">
                <a:cs typeface="Arial"/>
              </a:rPr>
              <a:t>should be evidence based and implemented with fidelity, and</a:t>
            </a:r>
          </a:p>
          <a:p>
            <a:pPr marL="457200" indent="-457200">
              <a:buFont typeface="Wingdings" panose="05000000000000000000" pitchFamily="2" charset="2"/>
              <a:buChar char="ü"/>
              <a:defRPr/>
            </a:pPr>
            <a:r>
              <a:rPr lang="en-US" sz="2800">
                <a:cs typeface="Arial"/>
              </a:rPr>
              <a:t>should allow for individualization for students not responding (Dimension 7).</a:t>
            </a:r>
          </a:p>
        </p:txBody>
      </p:sp>
      <p:sp>
        <p:nvSpPr>
          <p:cNvPr id="6" name="Right Arrow 5" descr="arrow pointing at validated intervention program"/>
          <p:cNvSpPr/>
          <p:nvPr/>
        </p:nvSpPr>
        <p:spPr>
          <a:xfrm>
            <a:off x="7746380" y="2196791"/>
            <a:ext cx="669026" cy="390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B95743C-EB82-4B3F-A420-4B489C171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464" y="2110902"/>
            <a:ext cx="3090839" cy="3736686"/>
          </a:xfrm>
          <a:prstGeom prst="rect">
            <a:avLst/>
          </a:prstGeom>
        </p:spPr>
      </p:pic>
      <p:sp>
        <p:nvSpPr>
          <p:cNvPr id="2" name="Text Placeholder 1">
            <a:extLst>
              <a:ext uri="{FF2B5EF4-FFF2-40B4-BE49-F238E27FC236}">
                <a16:creationId xmlns:a16="http://schemas.microsoft.com/office/drawing/2014/main" id="{07E64F9F-B230-4088-B54A-C91F8DBE191E}"/>
              </a:ext>
            </a:extLst>
          </p:cNvPr>
          <p:cNvSpPr>
            <a:spLocks noGrp="1"/>
          </p:cNvSpPr>
          <p:nvPr>
            <p:ph type="body" sz="quarter" idx="13"/>
          </p:nvPr>
        </p:nvSpPr>
        <p:spPr/>
        <p:txBody>
          <a:bodyPr/>
          <a:lstStyle/>
          <a:p>
            <a:endParaRPr lang="en-US"/>
          </a:p>
        </p:txBody>
      </p:sp>
      <p:sp>
        <p:nvSpPr>
          <p:cNvPr id="116740" name="Slide Number Placeholder 3"/>
          <p:cNvSpPr>
            <a:spLocks noGrp="1"/>
          </p:cNvSpPr>
          <p:nvPr>
            <p:ph type="sldNum" sz="quarter" idx="14"/>
          </p:nvPr>
        </p:nvSpPr>
        <p:spPr>
          <a:xfrm>
            <a:off x="11786099" y="6742584"/>
            <a:ext cx="105798" cy="115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a:spcBef>
                <a:spcPct val="0"/>
              </a:spcBef>
              <a:buClrTx/>
              <a:buFontTx/>
              <a:buNone/>
            </a:pPr>
            <a:fld id="{E674D10D-D88F-4FC5-B959-16912DEFDE38}" type="slidenum">
              <a:rPr lang="en-US" altLang="en-US" sz="750">
                <a:solidFill>
                  <a:schemeClr val="tx1"/>
                </a:solidFill>
              </a:rPr>
              <a:pPr>
                <a:spcBef>
                  <a:spcPct val="0"/>
                </a:spcBef>
                <a:buClrTx/>
                <a:buFontTx/>
                <a:buNone/>
              </a:pPr>
              <a:t>56</a:t>
            </a:fld>
            <a:endParaRPr lang="en-US" altLang="en-US" sz="750">
              <a:solidFill>
                <a:schemeClr val="tx1"/>
              </a:solidFill>
            </a:endParaRPr>
          </a:p>
        </p:txBody>
      </p:sp>
    </p:spTree>
    <p:extLst>
      <p:ext uri="{BB962C8B-B14F-4D97-AF65-F5344CB8AC3E}">
        <p14:creationId xmlns:p14="http://schemas.microsoft.com/office/powerpoint/2010/main" val="3076680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08443-2F42-4736-9E0F-E32246371CDE}"/>
              </a:ext>
            </a:extLst>
          </p:cNvPr>
          <p:cNvSpPr>
            <a:spLocks noGrp="1"/>
          </p:cNvSpPr>
          <p:nvPr>
            <p:ph type="body" sz="quarter" idx="13"/>
          </p:nvPr>
        </p:nvSpPr>
        <p:spPr/>
        <p:txBody>
          <a:bodyPr/>
          <a:lstStyle/>
          <a:p>
            <a:endParaRPr lang="en-US"/>
          </a:p>
        </p:txBody>
      </p:sp>
      <p:sp>
        <p:nvSpPr>
          <p:cNvPr id="3" name="Slide Number Placeholder 2"/>
          <p:cNvSpPr>
            <a:spLocks noGrp="1"/>
          </p:cNvSpPr>
          <p:nvPr>
            <p:ph type="sldNum" sz="quarter" idx="15"/>
          </p:nvPr>
        </p:nvSpPr>
        <p:spPr/>
        <p:txBody>
          <a:bodyPr/>
          <a:lstStyle/>
          <a:p>
            <a:fld id="{B094D1B2-26D5-48CC-9B16-6583E954EFA6}" type="slidenum">
              <a:rPr lang="en-US" smtClean="0"/>
              <a:t>57</a:t>
            </a:fld>
            <a:endParaRPr lang="en-US"/>
          </a:p>
        </p:txBody>
      </p:sp>
      <p:sp>
        <p:nvSpPr>
          <p:cNvPr id="5" name="Title 5">
            <a:extLst>
              <a:ext uri="{FF2B5EF4-FFF2-40B4-BE49-F238E27FC236}">
                <a16:creationId xmlns:a16="http://schemas.microsoft.com/office/drawing/2014/main" id="{7F7BD45A-1CD3-48BA-8562-43C0DBDCB52C}"/>
              </a:ext>
            </a:extLst>
          </p:cNvPr>
          <p:cNvSpPr txBox="1">
            <a:spLocks noGrp="1"/>
          </p:cNvSpPr>
          <p:nvPr>
            <p:ph type="title" idx="4294967295"/>
          </p:nvPr>
        </p:nvSpPr>
        <p:spPr>
          <a:xfrm>
            <a:off x="4002261" y="1209788"/>
            <a:ext cx="7275343" cy="265093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514337" rtl="0" eaLnBrk="1" latinLnBrk="0" hangingPunct="1">
              <a:lnSpc>
                <a:spcPct val="100000"/>
              </a:lnSpc>
              <a:spcBef>
                <a:spcPct val="0"/>
              </a:spcBef>
              <a:buNone/>
              <a:defRPr sz="3750" b="1" i="0" kern="1200" baseline="0">
                <a:solidFill>
                  <a:schemeClr val="tx1"/>
                </a:solidFill>
                <a:latin typeface="+mj-lt"/>
                <a:ea typeface="+mj-ea"/>
                <a:cs typeface="Calibri"/>
              </a:defRPr>
            </a:lvl1pPr>
          </a:lstStyle>
          <a:p>
            <a:pPr marL="0" marR="0" lvl="0" indent="0" algn="l" defTabSz="514337" rtl="0" eaLnBrk="1" fontAlgn="auto" latinLnBrk="0" hangingPunct="1">
              <a:lnSpc>
                <a:spcPct val="100000"/>
              </a:lnSpc>
              <a:spcBef>
                <a:spcPct val="0"/>
              </a:spcBef>
              <a:spcAft>
                <a:spcPts val="0"/>
              </a:spcAft>
              <a:buClrTx/>
              <a:buSzTx/>
              <a:buFontTx/>
              <a:buNone/>
              <a:tabLst/>
              <a:defRPr/>
            </a:pPr>
            <a:r>
              <a:rPr kumimoji="0" lang="en-US" sz="3750" b="1" i="0" u="none" strike="noStrike" kern="1200" cap="none" spc="0" normalizeH="0" baseline="0" noProof="0">
                <a:ln>
                  <a:noFill/>
                </a:ln>
                <a:solidFill>
                  <a:schemeClr val="tx1"/>
                </a:solidFill>
                <a:effectLst/>
                <a:uLnTx/>
                <a:uFillTx/>
                <a:latin typeface="+mj-lt"/>
                <a:ea typeface="+mj-ea"/>
                <a:cs typeface="Calibri"/>
              </a:rPr>
              <a:t>Using the Taxonomy of Intervention Intensity to Intensify and Individualize an Intervention</a:t>
            </a:r>
          </a:p>
        </p:txBody>
      </p:sp>
    </p:spTree>
    <p:extLst>
      <p:ext uri="{BB962C8B-B14F-4D97-AF65-F5344CB8AC3E}">
        <p14:creationId xmlns:p14="http://schemas.microsoft.com/office/powerpoint/2010/main" val="3427097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Monitor Whether the Intervention Was Effective</a:t>
            </a:r>
          </a:p>
        </p:txBody>
      </p:sp>
      <p:sp>
        <p:nvSpPr>
          <p:cNvPr id="2" name="Content Placeholder 1"/>
          <p:cNvSpPr>
            <a:spLocks noGrp="1"/>
          </p:cNvSpPr>
          <p:nvPr>
            <p:ph sz="half" idx="1"/>
          </p:nvPr>
        </p:nvSpPr>
        <p:spPr>
          <a:xfrm>
            <a:off x="1028700" y="1663700"/>
            <a:ext cx="5568696" cy="4051299"/>
          </a:xfrm>
        </p:spPr>
        <p:txBody>
          <a:bodyPr vert="horz" lIns="0" tIns="0" rIns="0" bIns="0" rtlCol="0" anchor="t">
            <a:normAutofit/>
          </a:bodyPr>
          <a:lstStyle/>
          <a:p>
            <a:pPr marL="0" indent="0">
              <a:buNone/>
            </a:pPr>
            <a:r>
              <a:rPr lang="en-US" sz="2400"/>
              <a:t>While implementing the intervention, collect progress monitoring data. With the team (or individually), evaluate the students' response to the validated intervention.</a:t>
            </a:r>
          </a:p>
        </p:txBody>
      </p:sp>
      <p:cxnSp>
        <p:nvCxnSpPr>
          <p:cNvPr id="9" name="Straight Arrow Connector 8" descr="arrow pointing to progress monitoring and responsiveness"/>
          <p:cNvCxnSpPr>
            <a:cxnSpLocks/>
          </p:cNvCxnSpPr>
          <p:nvPr/>
        </p:nvCxnSpPr>
        <p:spPr>
          <a:xfrm>
            <a:off x="6737887" y="2505804"/>
            <a:ext cx="157070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4A84FE5-A549-4BCE-92B0-D46FB68D0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8845" y="1447800"/>
            <a:ext cx="3090839" cy="3736686"/>
          </a:xfrm>
          <a:prstGeom prst="rect">
            <a:avLst/>
          </a:prstGeom>
        </p:spPr>
      </p:pic>
      <p:sp>
        <p:nvSpPr>
          <p:cNvPr id="8" name="Text Placeholder 7">
            <a:extLst>
              <a:ext uri="{FF2B5EF4-FFF2-40B4-BE49-F238E27FC236}">
                <a16:creationId xmlns:a16="http://schemas.microsoft.com/office/drawing/2014/main" id="{F2CA8FA0-6D6B-40BF-AF9B-403F3C8AFAE7}"/>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p:txBody>
          <a:bodyPr/>
          <a:lstStyle/>
          <a:p>
            <a:pPr algn="r"/>
            <a:fld id="{F3477EC8-074D-41C4-94AE-E9EA7CEEA348}" type="slidenum">
              <a:rPr lang="en-US" smtClean="0"/>
              <a:pPr algn="r"/>
              <a:t>58</a:t>
            </a:fld>
            <a:endParaRPr lang="en-US"/>
          </a:p>
        </p:txBody>
      </p:sp>
    </p:spTree>
    <p:extLst>
      <p:ext uri="{BB962C8B-B14F-4D97-AF65-F5344CB8AC3E}">
        <p14:creationId xmlns:p14="http://schemas.microsoft.com/office/powerpoint/2010/main" val="31331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6893" y="-43209"/>
            <a:ext cx="11276076" cy="1280160"/>
          </a:xfrm>
        </p:spPr>
        <p:txBody>
          <a:bodyPr>
            <a:normAutofit/>
          </a:bodyPr>
          <a:lstStyle/>
          <a:p>
            <a:r>
              <a:rPr lang="en-US"/>
              <a:t>Progress Monitoring: Is this student responding </a:t>
            </a:r>
            <a:br>
              <a:rPr lang="en-US"/>
            </a:br>
            <a:r>
              <a:rPr lang="en-US"/>
              <a:t>to the intervention?</a:t>
            </a:r>
          </a:p>
        </p:txBody>
      </p:sp>
      <p:sp>
        <p:nvSpPr>
          <p:cNvPr id="4" name="Slide Number Placeholder 3"/>
          <p:cNvSpPr>
            <a:spLocks noGrp="1"/>
          </p:cNvSpPr>
          <p:nvPr>
            <p:ph type="sldNum" sz="quarter" idx="10"/>
          </p:nvPr>
        </p:nvSpPr>
        <p:spPr>
          <a:xfrm>
            <a:off x="11777171" y="6736288"/>
            <a:ext cx="105798" cy="115416"/>
          </a:xfrm>
        </p:spPr>
        <p:txBody>
          <a:bodyPr/>
          <a:lstStyle/>
          <a:p>
            <a:pPr algn="r"/>
            <a:fld id="{F3477EC8-074D-41C4-94AE-E9EA7CEEA348}" type="slidenum">
              <a:rPr lang="en-US" smtClean="0"/>
              <a:pPr algn="r"/>
              <a:t>59</a:t>
            </a:fld>
            <a:endParaRPr lang="en-US"/>
          </a:p>
        </p:txBody>
      </p:sp>
      <p:pic>
        <p:nvPicPr>
          <p:cNvPr id="5" name="Picture 4" descr="progress monitoring graph with data points below the goal line">
            <a:extLst>
              <a:ext uri="{FF2B5EF4-FFF2-40B4-BE49-F238E27FC236}">
                <a16:creationId xmlns:a16="http://schemas.microsoft.com/office/drawing/2014/main" id="{42F05407-B3BA-4A1B-90BF-2EC7F30BE955}"/>
              </a:ext>
            </a:extLst>
          </p:cNvPr>
          <p:cNvPicPr>
            <a:picLocks noChangeAspect="1"/>
          </p:cNvPicPr>
          <p:nvPr/>
        </p:nvPicPr>
        <p:blipFill>
          <a:blip r:embed="rId3"/>
          <a:stretch>
            <a:fillRect/>
          </a:stretch>
        </p:blipFill>
        <p:spPr>
          <a:xfrm>
            <a:off x="1739900" y="1425412"/>
            <a:ext cx="8305800" cy="4214333"/>
          </a:xfrm>
          <a:prstGeom prst="rect">
            <a:avLst/>
          </a:prstGeom>
        </p:spPr>
      </p:pic>
    </p:spTree>
    <p:extLst>
      <p:ext uri="{BB962C8B-B14F-4D97-AF65-F5344CB8AC3E}">
        <p14:creationId xmlns:p14="http://schemas.microsoft.com/office/powerpoint/2010/main" val="4023021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t>Five DBI Steps</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p:txBody>
          <a:bodyPr>
            <a:normAutofit/>
          </a:bodyPr>
          <a:lstStyle/>
          <a:p>
            <a:pPr marL="514350" indent="-514350">
              <a:lnSpc>
                <a:spcPct val="110000"/>
              </a:lnSpc>
              <a:buAutoNum type="arabicPeriod"/>
            </a:pPr>
            <a:r>
              <a:rPr lang="en-US" dirty="0"/>
              <a:t>Validated intervention program, delivered with fidelity</a:t>
            </a:r>
          </a:p>
          <a:p>
            <a:pPr marL="514350" indent="-514350">
              <a:lnSpc>
                <a:spcPct val="110000"/>
              </a:lnSpc>
              <a:buAutoNum type="arabicPeriod"/>
            </a:pPr>
            <a:r>
              <a:rPr lang="en-US" dirty="0"/>
              <a:t>Progress monitoring</a:t>
            </a:r>
          </a:p>
          <a:p>
            <a:pPr marL="514350" indent="-514350">
              <a:lnSpc>
                <a:spcPct val="110000"/>
              </a:lnSpc>
              <a:buAutoNum type="arabicPeriod"/>
            </a:pPr>
            <a:r>
              <a:rPr lang="en-US" dirty="0"/>
              <a:t>Informal diagnostic assessment</a:t>
            </a:r>
          </a:p>
          <a:p>
            <a:pPr marL="514350" indent="-514350">
              <a:lnSpc>
                <a:spcPct val="110000"/>
              </a:lnSpc>
              <a:buAutoNum type="arabicPeriod"/>
            </a:pPr>
            <a:r>
              <a:rPr lang="en-US" dirty="0"/>
              <a:t>Adaptation to validated intervention</a:t>
            </a:r>
          </a:p>
          <a:p>
            <a:pPr marL="514350" indent="-514350">
              <a:lnSpc>
                <a:spcPct val="110000"/>
              </a:lnSpc>
              <a:buAutoNum type="arabicPeriod"/>
            </a:pPr>
            <a:r>
              <a:rPr lang="en-US" dirty="0"/>
              <a:t>Continued progress monitoring, with adaptations occurring whenever needed to ensure adequate progress</a:t>
            </a:r>
          </a:p>
          <a:p>
            <a:pPr marL="0" indent="0">
              <a:buNone/>
            </a:pPr>
            <a:endParaRPr lang="en-US" dirty="0"/>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0AB4A79-C3CC-E142-ABF4-448742D8CA1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45036" y="914400"/>
            <a:ext cx="3876931" cy="4686399"/>
          </a:xfrm>
          <a:prstGeom prst="rect">
            <a:avLst/>
          </a:prstGeom>
        </p:spPr>
      </p:pic>
      <p:sp>
        <p:nvSpPr>
          <p:cNvPr id="4" name="Text Placeholder 3">
            <a:extLst>
              <a:ext uri="{FF2B5EF4-FFF2-40B4-BE49-F238E27FC236}">
                <a16:creationId xmlns:a16="http://schemas.microsoft.com/office/drawing/2014/main" id="{F776D9EA-66AC-42EB-8DC0-A0F332D1BAFE}"/>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6</a:t>
            </a:fld>
            <a:endParaRPr lang="en-US"/>
          </a:p>
        </p:txBody>
      </p:sp>
    </p:spTree>
    <p:extLst>
      <p:ext uri="{BB962C8B-B14F-4D97-AF65-F5344CB8AC3E}">
        <p14:creationId xmlns:p14="http://schemas.microsoft.com/office/powerpoint/2010/main" val="697378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9D1C-D221-43C1-9FAD-B1980B6B949B}"/>
              </a:ext>
            </a:extLst>
          </p:cNvPr>
          <p:cNvSpPr>
            <a:spLocks noGrp="1"/>
          </p:cNvSpPr>
          <p:nvPr>
            <p:ph type="title"/>
          </p:nvPr>
        </p:nvSpPr>
        <p:spPr/>
        <p:txBody>
          <a:bodyPr/>
          <a:lstStyle/>
          <a:p>
            <a:r>
              <a:rPr lang="en-US"/>
              <a:t>Decision-Making Considerations: </a:t>
            </a:r>
            <a:br>
              <a:rPr lang="en-US"/>
            </a:br>
            <a:r>
              <a:rPr lang="en-US"/>
              <a:t>Progress Monitoring Process</a:t>
            </a:r>
          </a:p>
        </p:txBody>
      </p:sp>
      <p:sp>
        <p:nvSpPr>
          <p:cNvPr id="3" name="Slide Number Placeholder 2">
            <a:extLst>
              <a:ext uri="{FF2B5EF4-FFF2-40B4-BE49-F238E27FC236}">
                <a16:creationId xmlns:a16="http://schemas.microsoft.com/office/drawing/2014/main" id="{8615E4A6-012F-4916-929A-48ADBBBF3050}"/>
              </a:ext>
            </a:extLst>
          </p:cNvPr>
          <p:cNvSpPr>
            <a:spLocks noGrp="1"/>
          </p:cNvSpPr>
          <p:nvPr>
            <p:ph type="sldNum" sz="quarter" idx="14"/>
          </p:nvPr>
        </p:nvSpPr>
        <p:spPr/>
        <p:txBody>
          <a:bodyPr/>
          <a:lstStyle/>
          <a:p>
            <a:fld id="{B094D1B2-26D5-48CC-9B16-6583E954EFA6}" type="slidenum">
              <a:rPr lang="en-US" smtClean="0"/>
              <a:t>60</a:t>
            </a:fld>
            <a:endParaRPr lang="en-US"/>
          </a:p>
        </p:txBody>
      </p:sp>
      <p:pic>
        <p:nvPicPr>
          <p:cNvPr id="6" name="Picture 5" descr="screen shot of the Breaking down the DBI process handout that includes each of the steps in the process and questions to consider. ">
            <a:extLst>
              <a:ext uri="{FF2B5EF4-FFF2-40B4-BE49-F238E27FC236}">
                <a16:creationId xmlns:a16="http://schemas.microsoft.com/office/drawing/2014/main" id="{C3AEB11C-CF40-452A-9C55-70317B20B66A}"/>
              </a:ext>
            </a:extLst>
          </p:cNvPr>
          <p:cNvPicPr>
            <a:picLocks noChangeAspect="1"/>
          </p:cNvPicPr>
          <p:nvPr/>
        </p:nvPicPr>
        <p:blipFill>
          <a:blip r:embed="rId3"/>
          <a:stretch>
            <a:fillRect/>
          </a:stretch>
        </p:blipFill>
        <p:spPr>
          <a:xfrm>
            <a:off x="9144000" y="1371600"/>
            <a:ext cx="2858044" cy="4427954"/>
          </a:xfrm>
          <a:prstGeom prst="rect">
            <a:avLst/>
          </a:prstGeom>
        </p:spPr>
      </p:pic>
      <p:sp>
        <p:nvSpPr>
          <p:cNvPr id="4" name="Content Placeholder 3">
            <a:extLst>
              <a:ext uri="{FF2B5EF4-FFF2-40B4-BE49-F238E27FC236}">
                <a16:creationId xmlns:a16="http://schemas.microsoft.com/office/drawing/2014/main" id="{E46B7DEC-DA5B-492C-B418-B56437895253}"/>
              </a:ext>
            </a:extLst>
          </p:cNvPr>
          <p:cNvSpPr>
            <a:spLocks noGrp="1"/>
          </p:cNvSpPr>
          <p:nvPr>
            <p:ph sz="quarter" idx="15"/>
          </p:nvPr>
        </p:nvSpPr>
        <p:spPr>
          <a:xfrm>
            <a:off x="457200" y="1371600"/>
            <a:ext cx="8470900" cy="4555670"/>
          </a:xfrm>
        </p:spPr>
        <p:txBody>
          <a:bodyPr>
            <a:normAutofit/>
          </a:bodyPr>
          <a:lstStyle/>
          <a:p>
            <a:r>
              <a:rPr lang="en-US" sz="2800"/>
              <a:t>Does the progress monitoring tool meet technical standards for progress monitoring and match the desired academic or behavioral outcome? </a:t>
            </a:r>
          </a:p>
          <a:p>
            <a:r>
              <a:rPr lang="en-US" sz="2800"/>
              <a:t>Were data collected regularly and with a consistent approach? </a:t>
            </a:r>
          </a:p>
          <a:p>
            <a:r>
              <a:rPr lang="en-US" sz="2800"/>
              <a:t>Were progress data graphed? </a:t>
            </a:r>
          </a:p>
          <a:p>
            <a:r>
              <a:rPr lang="en-US" sz="2800"/>
              <a:t>Was the goal set using a validated approach? </a:t>
            </a:r>
          </a:p>
          <a:p>
            <a:endParaRPr lang="en-US" sz="2800"/>
          </a:p>
        </p:txBody>
      </p:sp>
    </p:spTree>
    <p:extLst>
      <p:ext uri="{BB962C8B-B14F-4D97-AF65-F5344CB8AC3E}">
        <p14:creationId xmlns:p14="http://schemas.microsoft.com/office/powerpoint/2010/main" val="608753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CD76-87EB-49F5-B0E1-E1F0059D234E}"/>
              </a:ext>
            </a:extLst>
          </p:cNvPr>
          <p:cNvSpPr>
            <a:spLocks noGrp="1"/>
          </p:cNvSpPr>
          <p:nvPr>
            <p:ph type="title"/>
          </p:nvPr>
        </p:nvSpPr>
        <p:spPr/>
        <p:txBody>
          <a:bodyPr/>
          <a:lstStyle/>
          <a:p>
            <a:r>
              <a:rPr lang="en-US"/>
              <a:t>Decision-Making Considerations: Intervention</a:t>
            </a:r>
          </a:p>
        </p:txBody>
      </p:sp>
      <p:sp>
        <p:nvSpPr>
          <p:cNvPr id="3" name="Content Placeholder 2">
            <a:extLst>
              <a:ext uri="{FF2B5EF4-FFF2-40B4-BE49-F238E27FC236}">
                <a16:creationId xmlns:a16="http://schemas.microsoft.com/office/drawing/2014/main" id="{ABE88483-2767-4DE6-8476-6B886681993E}"/>
              </a:ext>
            </a:extLst>
          </p:cNvPr>
          <p:cNvSpPr>
            <a:spLocks noGrp="1"/>
          </p:cNvSpPr>
          <p:nvPr>
            <p:ph sz="quarter" idx="15"/>
          </p:nvPr>
        </p:nvSpPr>
        <p:spPr>
          <a:xfrm>
            <a:off x="457200" y="1371600"/>
            <a:ext cx="8115300" cy="4343400"/>
          </a:xfrm>
        </p:spPr>
        <p:txBody>
          <a:bodyPr/>
          <a:lstStyle/>
          <a:p>
            <a:r>
              <a:rPr lang="en-US" sz="2800"/>
              <a:t>To what extent was the intervention expected to impact student growth?</a:t>
            </a:r>
          </a:p>
          <a:p>
            <a:r>
              <a:rPr lang="en-US" sz="2800"/>
              <a:t>Was the intervention delivered with fidelity for this student?</a:t>
            </a:r>
          </a:p>
          <a:p>
            <a:r>
              <a:rPr lang="en-US" sz="2800" b="1"/>
              <a:t>Was the intervention effective for most students? </a:t>
            </a:r>
          </a:p>
          <a:p>
            <a:endParaRPr lang="en-US"/>
          </a:p>
        </p:txBody>
      </p:sp>
      <p:pic>
        <p:nvPicPr>
          <p:cNvPr id="6" name="Picture 5" descr="screen shot of the Breaking down the DBI process handout that includes each of the steps in the process and questions to consider. ">
            <a:extLst>
              <a:ext uri="{FF2B5EF4-FFF2-40B4-BE49-F238E27FC236}">
                <a16:creationId xmlns:a16="http://schemas.microsoft.com/office/drawing/2014/main" id="{ED39FCFE-296C-4020-8765-F29E2A445949}"/>
              </a:ext>
            </a:extLst>
          </p:cNvPr>
          <p:cNvPicPr>
            <a:picLocks noChangeAspect="1"/>
          </p:cNvPicPr>
          <p:nvPr/>
        </p:nvPicPr>
        <p:blipFill>
          <a:blip r:embed="rId3"/>
          <a:stretch>
            <a:fillRect/>
          </a:stretch>
        </p:blipFill>
        <p:spPr>
          <a:xfrm>
            <a:off x="9144000" y="1371600"/>
            <a:ext cx="2858044" cy="4427954"/>
          </a:xfrm>
          <a:prstGeom prst="rect">
            <a:avLst/>
          </a:prstGeom>
        </p:spPr>
      </p:pic>
      <p:sp>
        <p:nvSpPr>
          <p:cNvPr id="4" name="Text Placeholder 3">
            <a:extLst>
              <a:ext uri="{FF2B5EF4-FFF2-40B4-BE49-F238E27FC236}">
                <a16:creationId xmlns:a16="http://schemas.microsoft.com/office/drawing/2014/main" id="{066748C3-DCC9-46DA-9FDC-CE647E5C200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168A04D-2DEC-44FD-8FCB-F886E42EC36A}"/>
              </a:ext>
            </a:extLst>
          </p:cNvPr>
          <p:cNvSpPr>
            <a:spLocks noGrp="1"/>
          </p:cNvSpPr>
          <p:nvPr>
            <p:ph type="sldNum" sz="quarter" idx="14"/>
          </p:nvPr>
        </p:nvSpPr>
        <p:spPr/>
        <p:txBody>
          <a:bodyPr/>
          <a:lstStyle/>
          <a:p>
            <a:fld id="{99A20822-4A49-4D36-86E3-300BA48D3F00}" type="slidenum">
              <a:rPr lang="en-US" smtClean="0"/>
              <a:pPr/>
              <a:t>61</a:t>
            </a:fld>
            <a:endParaRPr lang="en-US"/>
          </a:p>
        </p:txBody>
      </p:sp>
    </p:spTree>
    <p:extLst>
      <p:ext uri="{BB962C8B-B14F-4D97-AF65-F5344CB8AC3E}">
        <p14:creationId xmlns:p14="http://schemas.microsoft.com/office/powerpoint/2010/main" val="3288684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I need a DBI team to implement DBI? </a:t>
            </a:r>
          </a:p>
        </p:txBody>
      </p:sp>
      <p:sp>
        <p:nvSpPr>
          <p:cNvPr id="5" name="TextBox 4"/>
          <p:cNvSpPr txBox="1"/>
          <p:nvPr/>
        </p:nvSpPr>
        <p:spPr>
          <a:xfrm>
            <a:off x="914400" y="1918009"/>
            <a:ext cx="5203902" cy="2308324"/>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400" dirty="0"/>
              <a:t>No. Individual teachers can independently implement DBI. </a:t>
            </a:r>
          </a:p>
          <a:p>
            <a:pPr marL="342900" indent="-342900">
              <a:buClr>
                <a:schemeClr val="accent1"/>
              </a:buClr>
              <a:buFont typeface="Wingdings" panose="05000000000000000000" pitchFamily="2" charset="2"/>
              <a:buChar char="§"/>
            </a:pPr>
            <a:endParaRPr lang="en-US" sz="2400"/>
          </a:p>
          <a:p>
            <a:pPr marL="342900" indent="-342900">
              <a:buClr>
                <a:schemeClr val="accent1"/>
              </a:buClr>
              <a:buFont typeface="Wingdings" panose="05000000000000000000" pitchFamily="2" charset="2"/>
              <a:buChar char="§"/>
            </a:pPr>
            <a:r>
              <a:rPr lang="en-US" sz="2400" dirty="0"/>
              <a:t>But three (or more) heads are always better than one when engaging in problem solving!</a:t>
            </a:r>
          </a:p>
        </p:txBody>
      </p:sp>
      <p:pic>
        <p:nvPicPr>
          <p:cNvPr id="7170" name="Picture 2" descr="Image result for image of group of people"/>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tretch>
            <a:fillRect/>
          </a:stretch>
        </p:blipFill>
        <p:spPr bwMode="auto">
          <a:xfrm>
            <a:off x="6526212" y="12573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4BDB1505-3310-457A-A876-F38B736FBFE9}"/>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99A20822-4A49-4D36-86E3-300BA48D3F00}" type="slidenum">
              <a:rPr lang="en-US" smtClean="0"/>
              <a:t>62</a:t>
            </a:fld>
            <a:endParaRPr lang="en-US"/>
          </a:p>
        </p:txBody>
      </p:sp>
    </p:spTree>
    <p:extLst>
      <p:ext uri="{BB962C8B-B14F-4D97-AF65-F5344CB8AC3E}">
        <p14:creationId xmlns:p14="http://schemas.microsoft.com/office/powerpoint/2010/main" val="8392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53AB-C704-43E4-9060-71356834EA6C}"/>
              </a:ext>
            </a:extLst>
          </p:cNvPr>
          <p:cNvSpPr>
            <a:spLocks noGrp="1"/>
          </p:cNvSpPr>
          <p:nvPr>
            <p:ph type="title"/>
          </p:nvPr>
        </p:nvSpPr>
        <p:spPr/>
        <p:txBody>
          <a:bodyPr/>
          <a:lstStyle/>
          <a:p>
            <a:r>
              <a:rPr lang="en-US"/>
              <a:t>What do we do when most students aren’t responding?</a:t>
            </a:r>
          </a:p>
        </p:txBody>
      </p:sp>
      <p:sp>
        <p:nvSpPr>
          <p:cNvPr id="3" name="Content Placeholder 2">
            <a:extLst>
              <a:ext uri="{FF2B5EF4-FFF2-40B4-BE49-F238E27FC236}">
                <a16:creationId xmlns:a16="http://schemas.microsoft.com/office/drawing/2014/main" id="{A21E4519-E18D-46F5-99A7-80F4C2FEE02B}"/>
              </a:ext>
            </a:extLst>
          </p:cNvPr>
          <p:cNvSpPr>
            <a:spLocks noGrp="1"/>
          </p:cNvSpPr>
          <p:nvPr>
            <p:ph sz="quarter" idx="15"/>
          </p:nvPr>
        </p:nvSpPr>
        <p:spPr/>
        <p:txBody>
          <a:bodyPr>
            <a:normAutofit fontScale="92500"/>
          </a:bodyPr>
          <a:lstStyle/>
          <a:p>
            <a:pPr marL="0" indent="0">
              <a:buNone/>
            </a:pPr>
            <a:r>
              <a:rPr lang="en-US" sz="2600"/>
              <a:t>Develop a hypothesis for why the intervention has not been successful for the group of students. </a:t>
            </a:r>
          </a:p>
          <a:p>
            <a:r>
              <a:rPr lang="en-US" sz="2400"/>
              <a:t>Check our fidelity of implementation:</a:t>
            </a:r>
          </a:p>
          <a:p>
            <a:pPr lvl="1"/>
            <a:r>
              <a:rPr lang="en-US" sz="2400"/>
              <a:t>Were there events or factors that limited our ability to implement the intervention as intended?</a:t>
            </a:r>
          </a:p>
          <a:p>
            <a:pPr lvl="1"/>
            <a:r>
              <a:rPr lang="en-US" sz="2400"/>
              <a:t>Were there group dynamics that created challenges for implementation? </a:t>
            </a:r>
          </a:p>
          <a:p>
            <a:r>
              <a:rPr lang="en-US" sz="2400"/>
              <a:t>Review our Taxonomy ratings:</a:t>
            </a:r>
          </a:p>
          <a:p>
            <a:pPr lvl="1"/>
            <a:r>
              <a:rPr lang="en-US" sz="2400"/>
              <a:t>Are there areas that might need to be intensified for the group? </a:t>
            </a:r>
          </a:p>
          <a:p>
            <a:pPr lvl="1"/>
            <a:r>
              <a:rPr lang="en-US" sz="2400"/>
              <a:t>Are we sure there was an alignment between student needs and the intervention? </a:t>
            </a:r>
          </a:p>
          <a:p>
            <a:pPr lvl="1"/>
            <a:endParaRPr lang="en-US" sz="2400"/>
          </a:p>
          <a:p>
            <a:pPr lvl="1"/>
            <a:endParaRPr lang="en-US"/>
          </a:p>
        </p:txBody>
      </p:sp>
      <p:sp>
        <p:nvSpPr>
          <p:cNvPr id="6" name="Text Placeholder 5">
            <a:extLst>
              <a:ext uri="{FF2B5EF4-FFF2-40B4-BE49-F238E27FC236}">
                <a16:creationId xmlns:a16="http://schemas.microsoft.com/office/drawing/2014/main" id="{147A2A7C-09D2-4046-8417-E35A75CBD8A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42EFF3B-6665-410B-A671-DA2C9EFE5D8D}"/>
              </a:ext>
            </a:extLst>
          </p:cNvPr>
          <p:cNvSpPr>
            <a:spLocks noGrp="1"/>
          </p:cNvSpPr>
          <p:nvPr>
            <p:ph type="sldNum" sz="quarter" idx="14"/>
          </p:nvPr>
        </p:nvSpPr>
        <p:spPr/>
        <p:txBody>
          <a:bodyPr/>
          <a:lstStyle/>
          <a:p>
            <a:fld id="{99A20822-4A49-4D36-86E3-300BA48D3F00}" type="slidenum">
              <a:rPr lang="en-US" smtClean="0"/>
              <a:pPr/>
              <a:t>63</a:t>
            </a:fld>
            <a:endParaRPr lang="en-US"/>
          </a:p>
        </p:txBody>
      </p:sp>
    </p:spTree>
    <p:extLst>
      <p:ext uri="{BB962C8B-B14F-4D97-AF65-F5344CB8AC3E}">
        <p14:creationId xmlns:p14="http://schemas.microsoft.com/office/powerpoint/2010/main" val="40784692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What should happen when a student doesn’t respond?</a:t>
            </a:r>
          </a:p>
        </p:txBody>
      </p:sp>
      <p:sp>
        <p:nvSpPr>
          <p:cNvPr id="2" name="Content Placeholder 1"/>
          <p:cNvSpPr>
            <a:spLocks noGrp="1"/>
          </p:cNvSpPr>
          <p:nvPr>
            <p:ph sz="quarter" idx="15"/>
          </p:nvPr>
        </p:nvSpPr>
        <p:spPr>
          <a:xfrm>
            <a:off x="1028701" y="2095500"/>
            <a:ext cx="5346700" cy="4343400"/>
          </a:xfrm>
        </p:spPr>
        <p:txBody>
          <a:bodyPr>
            <a:normAutofit/>
          </a:bodyPr>
          <a:lstStyle/>
          <a:p>
            <a:pPr marL="0" indent="0">
              <a:buNone/>
            </a:pPr>
            <a:r>
              <a:rPr lang="en-US" sz="2400"/>
              <a:t>Team/teacher collects and analyzes informal diagnostic data and develops a hypothesis about why the student is not responding. </a:t>
            </a:r>
          </a:p>
        </p:txBody>
      </p:sp>
      <p:cxnSp>
        <p:nvCxnSpPr>
          <p:cNvPr id="8" name="Straight Arrow Connector 7" descr="arrow pointing to diagnostic data"/>
          <p:cNvCxnSpPr>
            <a:cxnSpLocks/>
          </p:cNvCxnSpPr>
          <p:nvPr/>
        </p:nvCxnSpPr>
        <p:spPr>
          <a:xfrm>
            <a:off x="6718691" y="3334012"/>
            <a:ext cx="194832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B2098C56-DE08-4379-B928-FBED24D2C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205" y="1280160"/>
            <a:ext cx="3355710" cy="4056903"/>
          </a:xfrm>
          <a:prstGeom prst="rect">
            <a:avLst/>
          </a:prstGeom>
        </p:spPr>
      </p:pic>
      <p:sp>
        <p:nvSpPr>
          <p:cNvPr id="6" name="Text Placeholder 5">
            <a:extLst>
              <a:ext uri="{FF2B5EF4-FFF2-40B4-BE49-F238E27FC236}">
                <a16:creationId xmlns:a16="http://schemas.microsoft.com/office/drawing/2014/main" id="{34A63953-E8FB-479F-BA4A-846D4AA2CAB9}"/>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64</a:t>
            </a:fld>
            <a:endParaRPr lang="en-US"/>
          </a:p>
        </p:txBody>
      </p:sp>
    </p:spTree>
    <p:extLst>
      <p:ext uri="{BB962C8B-B14F-4D97-AF65-F5344CB8AC3E}">
        <p14:creationId xmlns:p14="http://schemas.microsoft.com/office/powerpoint/2010/main" val="35332042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Informal Diagnostic Assessment</a:t>
            </a:r>
          </a:p>
        </p:txBody>
      </p:sp>
      <p:sp>
        <p:nvSpPr>
          <p:cNvPr id="3" name="Content Placeholder 2"/>
          <p:cNvSpPr>
            <a:spLocks noGrp="1"/>
          </p:cNvSpPr>
          <p:nvPr>
            <p:ph sz="quarter" idx="15"/>
          </p:nvPr>
        </p:nvSpPr>
        <p:spPr/>
        <p:txBody>
          <a:bodyPr>
            <a:normAutofit/>
          </a:bodyPr>
          <a:lstStyle/>
          <a:p>
            <a:pPr marL="342900" indent="-342900">
              <a:buFont typeface="Wingdings" panose="05000000000000000000" pitchFamily="2" charset="2"/>
              <a:buChar char="§"/>
            </a:pPr>
            <a:r>
              <a:rPr lang="en-US" sz="2400"/>
              <a:t>Progress monitoring assessments help teams determine </a:t>
            </a:r>
            <a:r>
              <a:rPr lang="en-US" sz="2400" b="1" i="1"/>
              <a:t>when</a:t>
            </a:r>
            <a:r>
              <a:rPr lang="en-US" sz="2400"/>
              <a:t> an instructional change is needed. </a:t>
            </a:r>
          </a:p>
          <a:p>
            <a:pPr marL="342900" indent="-342900">
              <a:buFont typeface="Wingdings" panose="05000000000000000000" pitchFamily="2" charset="2"/>
              <a:buChar char="§"/>
            </a:pPr>
            <a:r>
              <a:rPr lang="en-US" sz="2400"/>
              <a:t>Informal diagnostic assessments allow teams to use available data (e.g., progress monitoring data, informal skill inventories, work samples) to help determine the </a:t>
            </a:r>
            <a:r>
              <a:rPr lang="en-US" sz="2400" b="1" i="1"/>
              <a:t>nature</a:t>
            </a:r>
            <a:r>
              <a:rPr lang="en-US" sz="2400"/>
              <a:t> of the intervention change needed.</a:t>
            </a:r>
            <a:endParaRPr lang="en-US" sz="1600"/>
          </a:p>
          <a:p>
            <a:pPr marL="171450" indent="-171450">
              <a:buFont typeface="Wingdings" panose="05000000000000000000" pitchFamily="2" charset="2"/>
              <a:buChar char="§"/>
            </a:pPr>
            <a:endParaRPr lang="en-US" sz="1600"/>
          </a:p>
          <a:p>
            <a:pPr marL="342900" indent="-342900">
              <a:buFont typeface="Wingdings" panose="05000000000000000000" pitchFamily="2" charset="2"/>
              <a:buChar char="§"/>
            </a:pPr>
            <a:endParaRPr lang="en-US" sz="2400"/>
          </a:p>
        </p:txBody>
      </p:sp>
      <p:sp>
        <p:nvSpPr>
          <p:cNvPr id="6" name="Text Placeholder 5">
            <a:extLst>
              <a:ext uri="{FF2B5EF4-FFF2-40B4-BE49-F238E27FC236}">
                <a16:creationId xmlns:a16="http://schemas.microsoft.com/office/drawing/2014/main" id="{571E4343-C3B7-4B1C-AAE4-4EC4B3DD0DB0}"/>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65</a:t>
            </a:fld>
            <a:endParaRPr lang="en-US"/>
          </a:p>
        </p:txBody>
      </p:sp>
    </p:spTree>
    <p:extLst>
      <p:ext uri="{BB962C8B-B14F-4D97-AF65-F5344CB8AC3E}">
        <p14:creationId xmlns:p14="http://schemas.microsoft.com/office/powerpoint/2010/main" val="3485922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615" y="-157734"/>
            <a:ext cx="6943722" cy="1280160"/>
          </a:xfrm>
        </p:spPr>
        <p:txBody>
          <a:bodyPr/>
          <a:lstStyle/>
          <a:p>
            <a:r>
              <a:rPr lang="en-US">
                <a:hlinkClick r:id="rId3"/>
              </a:rPr>
              <a:t>Informal Diagnostic</a:t>
            </a:r>
            <a:r>
              <a:rPr lang="en-US"/>
              <a:t> Tools</a:t>
            </a:r>
          </a:p>
        </p:txBody>
      </p:sp>
      <p:sp>
        <p:nvSpPr>
          <p:cNvPr id="4" name="Slide Number Placeholder 5"/>
          <p:cNvSpPr>
            <a:spLocks noGrp="1"/>
          </p:cNvSpPr>
          <p:nvPr>
            <p:ph type="sldNum" sz="quarter" idx="14"/>
          </p:nvPr>
        </p:nvSpPr>
        <p:spPr/>
        <p:txBody>
          <a:bodyPr/>
          <a:lstStyle/>
          <a:p>
            <a:fld id="{B094D1B2-26D5-48CC-9B16-6583E954EFA6}" type="slidenum">
              <a:rPr lang="en-US" smtClean="0"/>
              <a:t>66</a:t>
            </a:fld>
            <a:endParaRPr lang="en-US"/>
          </a:p>
        </p:txBody>
      </p:sp>
      <p:pic>
        <p:nvPicPr>
          <p:cNvPr id="5" name="Picture 4" descr="screen shot of the informal diagnostic tools table from the NCII website">
            <a:extLst>
              <a:ext uri="{FF2B5EF4-FFF2-40B4-BE49-F238E27FC236}">
                <a16:creationId xmlns:a16="http://schemas.microsoft.com/office/drawing/2014/main" id="{F661055A-7A34-41DD-A89A-22BE9D7539B0}"/>
              </a:ext>
            </a:extLst>
          </p:cNvPr>
          <p:cNvPicPr>
            <a:picLocks noChangeAspect="1"/>
          </p:cNvPicPr>
          <p:nvPr/>
        </p:nvPicPr>
        <p:blipFill rotWithShape="1">
          <a:blip r:embed="rId4"/>
          <a:srcRect b="1351"/>
          <a:stretch/>
        </p:blipFill>
        <p:spPr>
          <a:xfrm>
            <a:off x="828465" y="962025"/>
            <a:ext cx="8467725" cy="4867275"/>
          </a:xfrm>
          <a:prstGeom prst="rect">
            <a:avLst/>
          </a:prstGeom>
        </p:spPr>
      </p:pic>
      <p:sp>
        <p:nvSpPr>
          <p:cNvPr id="3" name="Speech Bubble: Rectangle with Corners Rounded 2">
            <a:extLst>
              <a:ext uri="{FF2B5EF4-FFF2-40B4-BE49-F238E27FC236}">
                <a16:creationId xmlns:a16="http://schemas.microsoft.com/office/drawing/2014/main" id="{660D23D3-DB62-4495-9308-4A1722C725E6}"/>
              </a:ext>
            </a:extLst>
          </p:cNvPr>
          <p:cNvSpPr/>
          <p:nvPr/>
        </p:nvSpPr>
        <p:spPr>
          <a:xfrm>
            <a:off x="9296190" y="671513"/>
            <a:ext cx="2595708" cy="2757487"/>
          </a:xfrm>
          <a:prstGeom prst="wedgeRoundRectCallout">
            <a:avLst>
              <a:gd name="adj1" fmla="val -53837"/>
              <a:gd name="adj2" fmla="val 64372"/>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Getting information from others, including parents and families, is essential as teams try to determine why a student is not responding. </a:t>
            </a:r>
          </a:p>
        </p:txBody>
      </p:sp>
    </p:spTree>
    <p:extLst>
      <p:ext uri="{BB962C8B-B14F-4D97-AF65-F5344CB8AC3E}">
        <p14:creationId xmlns:p14="http://schemas.microsoft.com/office/powerpoint/2010/main" val="699126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Thinking Diagnostically: </a:t>
            </a:r>
            <a:br>
              <a:rPr lang="en-US"/>
            </a:br>
            <a:r>
              <a:rPr lang="en-US"/>
              <a:t>Integration of Academics and Behavior </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a:pPr algn="r"/>
              <a:t>67</a:t>
            </a:fld>
            <a:endParaRPr/>
          </a:p>
        </p:txBody>
      </p:sp>
      <p:sp>
        <p:nvSpPr>
          <p:cNvPr id="10" name="Content Placeholder 9">
            <a:extLst>
              <a:ext uri="{FF2B5EF4-FFF2-40B4-BE49-F238E27FC236}">
                <a16:creationId xmlns:a16="http://schemas.microsoft.com/office/drawing/2014/main" id="{7E468B4B-89A2-44F2-852A-343512F95DD6}"/>
              </a:ext>
            </a:extLst>
          </p:cNvPr>
          <p:cNvSpPr>
            <a:spLocks noGrp="1"/>
          </p:cNvSpPr>
          <p:nvPr>
            <p:ph sz="quarter" idx="15"/>
          </p:nvPr>
        </p:nvSpPr>
        <p:spPr>
          <a:xfrm>
            <a:off x="457200" y="1732278"/>
            <a:ext cx="5417167" cy="4343400"/>
          </a:xfrm>
        </p:spPr>
        <p:txBody>
          <a:bodyPr vert="horz" lIns="0" tIns="0" rIns="0" bIns="0" rtlCol="0" anchor="t">
            <a:normAutofit/>
          </a:bodyPr>
          <a:lstStyle/>
          <a:p>
            <a:pPr marL="0" indent="0">
              <a:buNone/>
            </a:pPr>
            <a:r>
              <a:rPr lang="en-US" b="1"/>
              <a:t>Which came first? </a:t>
            </a:r>
          </a:p>
          <a:p>
            <a:pPr marL="0" indent="0">
              <a:buNone/>
            </a:pPr>
            <a:r>
              <a:rPr lang="en-US" b="1"/>
              <a:t>A: </a:t>
            </a:r>
            <a:r>
              <a:rPr lang="en-US"/>
              <a:t>Antecedent</a:t>
            </a:r>
          </a:p>
          <a:p>
            <a:pPr marL="0" indent="0">
              <a:buNone/>
            </a:pPr>
            <a:r>
              <a:rPr lang="en-US" b="1"/>
              <a:t>B: </a:t>
            </a:r>
            <a:r>
              <a:rPr lang="en-US"/>
              <a:t>Behavior </a:t>
            </a:r>
          </a:p>
          <a:p>
            <a:pPr marL="0" indent="0">
              <a:buNone/>
            </a:pPr>
            <a:r>
              <a:rPr lang="en-US" b="1"/>
              <a:t>C: </a:t>
            </a:r>
            <a:r>
              <a:rPr lang="en-US"/>
              <a:t>Consequence</a:t>
            </a:r>
          </a:p>
          <a:p>
            <a:pPr marL="0" indent="0">
              <a:buNone/>
            </a:pPr>
            <a:endParaRPr lang="en-US" sz="1600"/>
          </a:p>
          <a:p>
            <a:pPr marL="0" indent="0">
              <a:buNone/>
            </a:pPr>
            <a:r>
              <a:rPr lang="en-US"/>
              <a:t>Diagnostic assessment may reveal that an underlying academic deficit is causing the behavior to occur. </a:t>
            </a:r>
          </a:p>
        </p:txBody>
      </p:sp>
      <p:grpSp>
        <p:nvGrpSpPr>
          <p:cNvPr id="12" name="Group 11" descr="process graphic with 3 boxes and arrows in between. Shows skill deficit, avoidance behavior, and removal from task">
            <a:extLst>
              <a:ext uri="{FF2B5EF4-FFF2-40B4-BE49-F238E27FC236}">
                <a16:creationId xmlns:a16="http://schemas.microsoft.com/office/drawing/2014/main" id="{9763949A-6BC1-4284-87B6-29A29B1230A5}"/>
              </a:ext>
            </a:extLst>
          </p:cNvPr>
          <p:cNvGrpSpPr/>
          <p:nvPr/>
        </p:nvGrpSpPr>
        <p:grpSpPr>
          <a:xfrm>
            <a:off x="6166106" y="1798318"/>
            <a:ext cx="5334000" cy="3733800"/>
            <a:chOff x="5715000" y="1981200"/>
            <a:chExt cx="5334000" cy="3733800"/>
          </a:xfrm>
        </p:grpSpPr>
        <p:graphicFrame>
          <p:nvGraphicFramePr>
            <p:cNvPr id="5" name="Diagram 4" descr="Cycle indicating the interconnected relationship between skill deficit, avoidance behavior, removal from task and back to skill deficit. " title="Integrated Academic and Behavioral Challenges Cycle"/>
            <p:cNvGraphicFramePr/>
            <p:nvPr>
              <p:extLst>
                <p:ext uri="{D42A27DB-BD31-4B8C-83A1-F6EECF244321}">
                  <p14:modId xmlns:p14="http://schemas.microsoft.com/office/powerpoint/2010/main" val="3035977432"/>
                </p:ext>
              </p:extLst>
            </p:nvPr>
          </p:nvGraphicFramePr>
          <p:xfrm>
            <a:off x="5715000" y="1981200"/>
            <a:ext cx="53340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hicken">
              <a:extLst>
                <a:ext uri="{FF2B5EF4-FFF2-40B4-BE49-F238E27FC236}">
                  <a16:creationId xmlns:a16="http://schemas.microsoft.com/office/drawing/2014/main" id="{5842A3B6-8705-4F8D-AC9A-D70776A73C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67600" y="3390900"/>
              <a:ext cx="914400" cy="914400"/>
            </a:xfrm>
            <a:prstGeom prst="rect">
              <a:avLst/>
            </a:prstGeom>
          </p:spPr>
        </p:pic>
        <p:sp>
          <p:nvSpPr>
            <p:cNvPr id="11" name="Oval 10">
              <a:extLst>
                <a:ext uri="{FF2B5EF4-FFF2-40B4-BE49-F238E27FC236}">
                  <a16:creationId xmlns:a16="http://schemas.microsoft.com/office/drawing/2014/main" id="{53CA3954-4FE9-4401-A002-09644BDD836C}"/>
                </a:ext>
              </a:extLst>
            </p:cNvPr>
            <p:cNvSpPr/>
            <p:nvPr/>
          </p:nvSpPr>
          <p:spPr>
            <a:xfrm>
              <a:off x="8673739" y="3603715"/>
              <a:ext cx="613954" cy="488769"/>
            </a:xfrm>
            <a:prstGeom prst="ellipse">
              <a:avLst/>
            </a:prstGeom>
            <a:solidFill>
              <a:srgbClr val="FFFFCD"/>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
        <p:nvSpPr>
          <p:cNvPr id="2" name="Text Placeholder 1">
            <a:extLst>
              <a:ext uri="{FF2B5EF4-FFF2-40B4-BE49-F238E27FC236}">
                <a16:creationId xmlns:a16="http://schemas.microsoft.com/office/drawing/2014/main" id="{8B680EC2-BC90-4142-8356-85F465F96D1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5856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CCCAD-ACB8-41FC-B575-252A1AD54EC8}"/>
              </a:ext>
            </a:extLst>
          </p:cNvPr>
          <p:cNvSpPr>
            <a:spLocks noGrp="1"/>
          </p:cNvSpPr>
          <p:nvPr>
            <p:ph type="title"/>
          </p:nvPr>
        </p:nvSpPr>
        <p:spPr>
          <a:xfrm>
            <a:off x="457200" y="0"/>
            <a:ext cx="4572000" cy="1280160"/>
          </a:xfrm>
        </p:spPr>
        <p:txBody>
          <a:bodyPr/>
          <a:lstStyle/>
          <a:p>
            <a:pPr algn="l"/>
            <a:r>
              <a:rPr lang="en-US"/>
              <a:t>Developing the Hypothesis</a:t>
            </a:r>
          </a:p>
        </p:txBody>
      </p:sp>
      <p:sp>
        <p:nvSpPr>
          <p:cNvPr id="5" name="Slide Number Placeholder 4">
            <a:extLst>
              <a:ext uri="{FF2B5EF4-FFF2-40B4-BE49-F238E27FC236}">
                <a16:creationId xmlns:a16="http://schemas.microsoft.com/office/drawing/2014/main" id="{06BAE02D-5A4D-4F43-B820-F3495D6C9A02}"/>
              </a:ext>
            </a:extLst>
          </p:cNvPr>
          <p:cNvSpPr>
            <a:spLocks noGrp="1"/>
          </p:cNvSpPr>
          <p:nvPr>
            <p:ph type="sldNum" sz="quarter" idx="12"/>
          </p:nvPr>
        </p:nvSpPr>
        <p:spPr/>
        <p:txBody>
          <a:bodyPr/>
          <a:lstStyle/>
          <a:p>
            <a:fld id="{99A20822-4A49-4D36-86E3-300BA48D3F00}" type="slidenum">
              <a:rPr lang="en-US" smtClean="0"/>
              <a:pPr/>
              <a:t>68</a:t>
            </a:fld>
            <a:endParaRPr lang="en-US"/>
          </a:p>
        </p:txBody>
      </p:sp>
      <p:sp>
        <p:nvSpPr>
          <p:cNvPr id="8" name="Content Placeholder 7">
            <a:extLst>
              <a:ext uri="{FF2B5EF4-FFF2-40B4-BE49-F238E27FC236}">
                <a16:creationId xmlns:a16="http://schemas.microsoft.com/office/drawing/2014/main" id="{D51B55C6-63D8-4BF5-9B7E-8C293C6433F0}"/>
              </a:ext>
            </a:extLst>
          </p:cNvPr>
          <p:cNvSpPr>
            <a:spLocks noGrp="1"/>
          </p:cNvSpPr>
          <p:nvPr>
            <p:ph sz="half" idx="1"/>
          </p:nvPr>
        </p:nvSpPr>
        <p:spPr>
          <a:xfrm>
            <a:off x="457200" y="1371600"/>
            <a:ext cx="4381500" cy="4343400"/>
          </a:xfrm>
        </p:spPr>
        <p:txBody>
          <a:bodyPr/>
          <a:lstStyle/>
          <a:p>
            <a:r>
              <a:rPr lang="en-US"/>
              <a:t>The hypothesis drives the intensification strategy selection. </a:t>
            </a:r>
          </a:p>
          <a:p>
            <a:r>
              <a:rPr lang="en-US"/>
              <a:t>The taxonomy and this tool help teams develop a clear and more accurate hypothesis. </a:t>
            </a:r>
          </a:p>
          <a:p>
            <a:endParaRPr lang="en-US"/>
          </a:p>
        </p:txBody>
      </p:sp>
      <p:pic>
        <p:nvPicPr>
          <p:cNvPr id="7" name="Picture 6" descr="Handout of Clarifying Questions to Create a Hypothesis to Guide Intervention Changes ">
            <a:extLst>
              <a:ext uri="{FF2B5EF4-FFF2-40B4-BE49-F238E27FC236}">
                <a16:creationId xmlns:a16="http://schemas.microsoft.com/office/drawing/2014/main" id="{01CF4B2A-6470-4B19-8278-792C9DF1F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369" y="217169"/>
            <a:ext cx="5573601" cy="5705200"/>
          </a:xfrm>
          <a:prstGeom prst="rect">
            <a:avLst/>
          </a:prstGeom>
          <a:ln>
            <a:solidFill>
              <a:schemeClr val="tx2"/>
            </a:solidFill>
          </a:ln>
        </p:spPr>
      </p:pic>
      <p:sp>
        <p:nvSpPr>
          <p:cNvPr id="3" name="Wave 2">
            <a:extLst>
              <a:ext uri="{FF2B5EF4-FFF2-40B4-BE49-F238E27FC236}">
                <a16:creationId xmlns:a16="http://schemas.microsoft.com/office/drawing/2014/main" id="{8E5A1A2A-CBAF-4967-B83C-B25DB533741B}"/>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6" name="Graphic 5" descr="Paper">
            <a:extLst>
              <a:ext uri="{FF2B5EF4-FFF2-40B4-BE49-F238E27FC236}">
                <a16:creationId xmlns:a16="http://schemas.microsoft.com/office/drawing/2014/main" id="{237DEBE2-6AF7-4475-A572-210A08F3D9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6460" y="5186779"/>
            <a:ext cx="735589" cy="735589"/>
          </a:xfrm>
          <a:prstGeom prst="rect">
            <a:avLst/>
          </a:prstGeom>
        </p:spPr>
      </p:pic>
    </p:spTree>
    <p:extLst>
      <p:ext uri="{BB962C8B-B14F-4D97-AF65-F5344CB8AC3E}">
        <p14:creationId xmlns:p14="http://schemas.microsoft.com/office/powerpoint/2010/main" val="1777660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122" y="791"/>
            <a:ext cx="11276076" cy="1280160"/>
          </a:xfrm>
        </p:spPr>
        <p:txBody>
          <a:bodyPr>
            <a:normAutofit/>
          </a:bodyPr>
          <a:lstStyle/>
          <a:p>
            <a:r>
              <a:rPr lang="en-US"/>
              <a:t>Responding to Non-Responders </a:t>
            </a:r>
          </a:p>
        </p:txBody>
      </p:sp>
      <p:sp>
        <p:nvSpPr>
          <p:cNvPr id="4" name="Slide Number Placeholder 3"/>
          <p:cNvSpPr>
            <a:spLocks noGrp="1"/>
          </p:cNvSpPr>
          <p:nvPr>
            <p:ph type="sldNum" sz="quarter" idx="10"/>
          </p:nvPr>
        </p:nvSpPr>
        <p:spPr>
          <a:xfrm>
            <a:off x="11765950" y="6710888"/>
            <a:ext cx="117019" cy="115416"/>
          </a:xfrm>
        </p:spPr>
        <p:txBody>
          <a:bodyPr/>
          <a:lstStyle/>
          <a:p>
            <a:pPr algn="r"/>
            <a:fld id="{F3477EC8-074D-41C4-94AE-E9EA7CEEA348}" type="slidenum">
              <a:rPr lang="en-US" smtClean="0"/>
              <a:pPr algn="r"/>
              <a:t>69</a:t>
            </a:fld>
            <a:endParaRPr lang="en-US"/>
          </a:p>
        </p:txBody>
      </p:sp>
      <p:pic>
        <p:nvPicPr>
          <p:cNvPr id="5" name="Picture 4" descr="list of the 6 dimensions of the taxonomy (does not include individualization)">
            <a:extLst>
              <a:ext uri="{FF2B5EF4-FFF2-40B4-BE49-F238E27FC236}">
                <a16:creationId xmlns:a16="http://schemas.microsoft.com/office/drawing/2014/main" id="{0C71C436-11D6-408D-AE53-8EE3BFFB1753}"/>
              </a:ext>
            </a:extLst>
          </p:cNvPr>
          <p:cNvPicPr>
            <a:picLocks noChangeAspect="1"/>
          </p:cNvPicPr>
          <p:nvPr/>
        </p:nvPicPr>
        <p:blipFill>
          <a:blip r:embed="rId3"/>
          <a:stretch>
            <a:fillRect/>
          </a:stretch>
        </p:blipFill>
        <p:spPr>
          <a:xfrm>
            <a:off x="631585" y="640080"/>
            <a:ext cx="1911590" cy="5198714"/>
          </a:xfrm>
          <a:prstGeom prst="rect">
            <a:avLst/>
          </a:prstGeom>
        </p:spPr>
      </p:pic>
      <p:sp>
        <p:nvSpPr>
          <p:cNvPr id="2" name="Content Placeholder 1"/>
          <p:cNvSpPr>
            <a:spLocks noGrp="1"/>
          </p:cNvSpPr>
          <p:nvPr>
            <p:ph idx="4294967295"/>
          </p:nvPr>
        </p:nvSpPr>
        <p:spPr>
          <a:xfrm>
            <a:off x="3038516" y="4019712"/>
            <a:ext cx="3779838" cy="1557337"/>
          </a:xfrm>
        </p:spPr>
        <p:txBody>
          <a:bodyPr>
            <a:normAutofit fontScale="92500"/>
          </a:bodyPr>
          <a:lstStyle/>
          <a:p>
            <a:pPr marL="0" indent="0">
              <a:buNone/>
            </a:pPr>
            <a:r>
              <a:rPr lang="en-US" sz="2800"/>
              <a:t>Intensify and individualize the intervention to address the hypothesis.</a:t>
            </a:r>
          </a:p>
        </p:txBody>
      </p:sp>
      <p:cxnSp>
        <p:nvCxnSpPr>
          <p:cNvPr id="9" name="Straight Arrow Connector 8" descr="arrow pointing at intervention adaptation"/>
          <p:cNvCxnSpPr>
            <a:cxnSpLocks/>
          </p:cNvCxnSpPr>
          <p:nvPr/>
        </p:nvCxnSpPr>
        <p:spPr>
          <a:xfrm flipV="1">
            <a:off x="7040735" y="4791907"/>
            <a:ext cx="771860" cy="64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31F6177A-A694-482E-86C4-3C761E67A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9246" y="1460624"/>
            <a:ext cx="4074511" cy="4872758"/>
          </a:xfrm>
          <a:prstGeom prst="rect">
            <a:avLst/>
          </a:prstGeom>
        </p:spPr>
      </p:pic>
    </p:spTree>
    <p:extLst>
      <p:ext uri="{BB962C8B-B14F-4D97-AF65-F5344CB8AC3E}">
        <p14:creationId xmlns:p14="http://schemas.microsoft.com/office/powerpoint/2010/main" val="1941940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2" name="Title 1"/>
          <p:cNvSpPr>
            <a:spLocks noGrp="1"/>
          </p:cNvSpPr>
          <p:nvPr>
            <p:ph type="title"/>
          </p:nvPr>
        </p:nvSpPr>
        <p:spPr/>
        <p:txBody>
          <a:bodyPr>
            <a:normAutofit/>
          </a:bodyPr>
          <a:lstStyle/>
          <a:p>
            <a:pPr eaLnBrk="1" hangingPunct="1"/>
            <a:r>
              <a:rPr lang="en-US" altLang="en-US" sz="3100">
                <a:ea typeface="ＭＳ Ｐゴシック" panose="020B0600070205080204" pitchFamily="34" charset="-128"/>
              </a:rPr>
              <a:t>Connecting DBI to a Multi-Tiered System of Support (MTSS)</a:t>
            </a:r>
            <a:endParaRPr altLang="en-US" sz="3100">
              <a:ea typeface="ＭＳ Ｐゴシック" panose="020B0600070205080204" pitchFamily="34" charset="-128"/>
            </a:endParaRPr>
          </a:p>
        </p:txBody>
      </p:sp>
      <p:graphicFrame>
        <p:nvGraphicFramePr>
          <p:cNvPr id="7" name="Content Placeholder 6" descr="This chart explains the differences between secondary or tier 2 interventions and intensive or tier 3 interventions.  The areas of instruction, duration and timeframe, group size, progress monitoring, and population served are compared across the two interventions in side-by-side columns. "/>
          <p:cNvGraphicFramePr>
            <a:graphicFrameLocks noGrp="1"/>
          </p:cNvGraphicFramePr>
          <p:nvPr>
            <p:ph sz="quarter" idx="15"/>
            <p:extLst>
              <p:ext uri="{D42A27DB-BD31-4B8C-83A1-F6EECF244321}">
                <p14:modId xmlns:p14="http://schemas.microsoft.com/office/powerpoint/2010/main" val="2045732574"/>
              </p:ext>
            </p:extLst>
          </p:nvPr>
        </p:nvGraphicFramePr>
        <p:xfrm>
          <a:off x="457200" y="1371600"/>
          <a:ext cx="11274423" cy="4297165"/>
        </p:xfrm>
        <a:graphic>
          <a:graphicData uri="http://schemas.openxmlformats.org/drawingml/2006/table">
            <a:tbl>
              <a:tblPr firstRow="1">
                <a:tableStyleId>{B301B821-A1FF-4177-AEE7-76D212191A09}</a:tableStyleId>
              </a:tblPr>
              <a:tblGrid>
                <a:gridCol w="2282022">
                  <a:extLst>
                    <a:ext uri="{9D8B030D-6E8A-4147-A177-3AD203B41FA5}">
                      <a16:colId xmlns:a16="http://schemas.microsoft.com/office/drawing/2014/main" val="20000"/>
                    </a:ext>
                  </a:extLst>
                </a:gridCol>
                <a:gridCol w="3846311">
                  <a:extLst>
                    <a:ext uri="{9D8B030D-6E8A-4147-A177-3AD203B41FA5}">
                      <a16:colId xmlns:a16="http://schemas.microsoft.com/office/drawing/2014/main" val="20001"/>
                    </a:ext>
                  </a:extLst>
                </a:gridCol>
                <a:gridCol w="5146090">
                  <a:extLst>
                    <a:ext uri="{9D8B030D-6E8A-4147-A177-3AD203B41FA5}">
                      <a16:colId xmlns:a16="http://schemas.microsoft.com/office/drawing/2014/main" val="20002"/>
                    </a:ext>
                  </a:extLst>
                </a:gridCol>
              </a:tblGrid>
              <a:tr h="3656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Characteristics </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Tier 2</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Tier 3 - DBI</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0"/>
                  </a:ext>
                </a:extLst>
              </a:tr>
              <a:tr h="822845">
                <a:tc>
                  <a:txBody>
                    <a:bodyPr/>
                    <a:lstStyle/>
                    <a:p>
                      <a:r>
                        <a:rPr lang="en-US" sz="1800" b="1"/>
                        <a:t>Instruction/</a:t>
                      </a:r>
                    </a:p>
                    <a:p>
                      <a:r>
                        <a:rPr lang="en-US" sz="1800" b="1"/>
                        <a:t>Intervention</a:t>
                      </a:r>
                      <a:r>
                        <a:rPr lang="en-US" sz="1800" b="1" baseline="0"/>
                        <a:t> Approach</a:t>
                      </a:r>
                      <a:endParaRPr lang="en-US" sz="1800" b="1">
                        <a:solidFill>
                          <a:schemeClr val="bg1"/>
                        </a:solidFill>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Follow </a:t>
                      </a:r>
                      <a:r>
                        <a:rPr kumimoji="0" lang="en-US" sz="1800" b="1" u="none" strike="noStrike" cap="none" normalizeH="0" baseline="0">
                          <a:ln>
                            <a:noFill/>
                          </a:ln>
                          <a:effectLst/>
                        </a:rPr>
                        <a:t>standardized evidence-based programs </a:t>
                      </a:r>
                      <a:r>
                        <a:rPr kumimoji="0" lang="en-US" sz="1800" u="none" strike="noStrike" cap="none" normalizeH="0" baseline="0">
                          <a:ln>
                            <a:noFill/>
                          </a:ln>
                          <a:effectLst/>
                        </a:rPr>
                        <a:t>as designed</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Use </a:t>
                      </a:r>
                      <a:r>
                        <a:rPr kumimoji="0" lang="en-US" sz="1800" b="1" u="none" strike="noStrike" cap="none" normalizeH="0" baseline="0">
                          <a:ln>
                            <a:noFill/>
                          </a:ln>
                          <a:effectLst/>
                        </a:rPr>
                        <a:t>standardized evidence-based program as a platform, but adapt instruction </a:t>
                      </a:r>
                      <a:r>
                        <a:rPr kumimoji="0" lang="en-US" sz="1800" u="none" strike="noStrike" cap="none" normalizeH="0" baseline="0">
                          <a:ln>
                            <a:noFill/>
                          </a:ln>
                          <a:effectLst/>
                        </a:rPr>
                        <a:t>based on student data </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1"/>
                  </a:ext>
                </a:extLst>
              </a:tr>
              <a:tr h="6094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Duration and Time Frame</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Use duration and time frame defined by developer</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Increase frequency and/or duration to meet student needs</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2"/>
                  </a:ext>
                </a:extLst>
              </a:tr>
              <a:tr h="822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Group Size </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3–7 students (as defined by developer)</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Decrease group size to meet student needs (no more than 3)</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3"/>
                  </a:ext>
                </a:extLst>
              </a:tr>
              <a:tr h="3504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Progress Monitoring </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At least monthly</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Weekly</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4"/>
                  </a:ext>
                </a:extLst>
              </a:tr>
              <a:tr h="822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Population Served</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At risk (typically 15%–20% of student population)</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Significant and persistent learning and/or behavior needs (typically 3%–5% of student population)</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5"/>
                  </a:ext>
                </a:extLst>
              </a:tr>
            </a:tbl>
          </a:graphicData>
        </a:graphic>
      </p:graphicFrame>
      <p:sp>
        <p:nvSpPr>
          <p:cNvPr id="3" name="Text Placeholder 2">
            <a:extLst>
              <a:ext uri="{FF2B5EF4-FFF2-40B4-BE49-F238E27FC236}">
                <a16:creationId xmlns:a16="http://schemas.microsoft.com/office/drawing/2014/main" id="{DC65D290-C9B5-4082-A01F-4902B685BF3B}"/>
              </a:ext>
            </a:extLst>
          </p:cNvPr>
          <p:cNvSpPr>
            <a:spLocks noGrp="1"/>
          </p:cNvSpPr>
          <p:nvPr>
            <p:ph type="body" sz="quarter" idx="13"/>
          </p:nvPr>
        </p:nvSpPr>
        <p:spPr/>
        <p:txBody>
          <a:bodyPr/>
          <a:lstStyle/>
          <a:p>
            <a:endParaRPr lang="en-US"/>
          </a:p>
        </p:txBody>
      </p:sp>
      <p:sp>
        <p:nvSpPr>
          <p:cNvPr id="71713" name="Slide Number Placeholder 4"/>
          <p:cNvSpPr>
            <a:spLocks noGrp="1"/>
          </p:cNvSpPr>
          <p:nvPr>
            <p:ph type="sldNum" sz="quarter" idx="14"/>
          </p:nvPr>
        </p:nvSpPr>
        <p:spPr>
          <a:xfrm>
            <a:off x="11838998" y="6742584"/>
            <a:ext cx="52899" cy="115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CB65A33-A268-469F-9F47-DB3558FB02DA}" type="slidenum">
              <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0682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defTabSz="514337"/>
            <a:r>
              <a:rPr lang="en-US" sz="3150"/>
              <a:t>Adapting the Intervention</a:t>
            </a:r>
          </a:p>
        </p:txBody>
      </p:sp>
      <p:sp>
        <p:nvSpPr>
          <p:cNvPr id="3" name="Slide Number Placeholder 2"/>
          <p:cNvSpPr>
            <a:spLocks noGrp="1"/>
          </p:cNvSpPr>
          <p:nvPr>
            <p:ph type="sldNum" sz="quarter" idx="10"/>
          </p:nvPr>
        </p:nvSpPr>
        <p:spPr>
          <a:xfrm>
            <a:off x="11777171" y="6710888"/>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4D1B2-26D5-48CC-9B16-6583E954EFA6}" type="slidenum">
              <a:rPr kumimoji="0" lang="en-US" b="0" i="0" u="none" strike="noStrike" kern="1200" cap="none" spc="0" normalizeH="0" baseline="0" noProof="0" smtClean="0">
                <a:ln>
                  <a:noFill/>
                </a:ln>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b="0" i="0" u="none" strike="noStrike" kern="1200" cap="none" spc="0" normalizeH="0" baseline="0" noProof="0">
              <a:ln>
                <a:noFill/>
              </a:ln>
              <a:effectLst/>
              <a:uLnTx/>
              <a:uFillTx/>
              <a:latin typeface="Arial"/>
            </a:endParaRPr>
          </a:p>
        </p:txBody>
      </p:sp>
      <p:sp>
        <p:nvSpPr>
          <p:cNvPr id="5" name="Content Placeholder 4"/>
          <p:cNvSpPr>
            <a:spLocks noGrp="1"/>
          </p:cNvSpPr>
          <p:nvPr>
            <p:ph idx="4294967295"/>
          </p:nvPr>
        </p:nvSpPr>
        <p:spPr>
          <a:xfrm>
            <a:off x="569369" y="1198562"/>
            <a:ext cx="5666331" cy="4833007"/>
          </a:xfrm>
        </p:spPr>
        <p:txBody>
          <a:bodyPr/>
          <a:lstStyle/>
          <a:p>
            <a:pPr marL="0" indent="0">
              <a:spcBef>
                <a:spcPts val="1200"/>
              </a:spcBef>
              <a:buNone/>
            </a:pPr>
            <a:r>
              <a:rPr lang="en-US" b="1"/>
              <a:t>Tips for Successful Intensification!</a:t>
            </a:r>
          </a:p>
          <a:p>
            <a:pPr marL="342900" indent="-342900">
              <a:spcBef>
                <a:spcPts val="1200"/>
              </a:spcBef>
            </a:pPr>
            <a:r>
              <a:rPr lang="en-US"/>
              <a:t>Select strategies that address the hypothesis. </a:t>
            </a:r>
          </a:p>
        </p:txBody>
      </p:sp>
      <p:pic>
        <p:nvPicPr>
          <p:cNvPr id="2" name="Picture 1" descr="screenshot f the intervention intensification strategy checklist. Available in the handout packet">
            <a:extLst>
              <a:ext uri="{FF2B5EF4-FFF2-40B4-BE49-F238E27FC236}">
                <a16:creationId xmlns:a16="http://schemas.microsoft.com/office/drawing/2014/main" id="{56B61119-248D-4080-AABC-F821BE2B47CA}"/>
              </a:ext>
            </a:extLst>
          </p:cNvPr>
          <p:cNvPicPr>
            <a:picLocks noChangeAspect="1"/>
          </p:cNvPicPr>
          <p:nvPr/>
        </p:nvPicPr>
        <p:blipFill>
          <a:blip r:embed="rId3"/>
          <a:stretch>
            <a:fillRect/>
          </a:stretch>
        </p:blipFill>
        <p:spPr>
          <a:xfrm>
            <a:off x="6202074" y="1042806"/>
            <a:ext cx="4119254" cy="5287655"/>
          </a:xfrm>
          <a:prstGeom prst="rect">
            <a:avLst/>
          </a:prstGeom>
          <a:ln>
            <a:solidFill>
              <a:schemeClr val="tx1"/>
            </a:solidFill>
          </a:ln>
        </p:spPr>
      </p:pic>
      <p:pic>
        <p:nvPicPr>
          <p:cNvPr id="8" name="Picture 7" descr="Screenshot of the Taxonomy of Intervention Intensity Academics Handout . It includes brief definitions of the seven dimensions of the Taxonomy of Intervention Intensity (strength, dosage, alignment, attention to transfer, comprehensiveness, behavioral support, and individualization">
            <a:extLst>
              <a:ext uri="{FF2B5EF4-FFF2-40B4-BE49-F238E27FC236}">
                <a16:creationId xmlns:a16="http://schemas.microsoft.com/office/drawing/2014/main" id="{AE9F7B94-3277-4067-836B-5C4449443752}"/>
              </a:ext>
            </a:extLst>
          </p:cNvPr>
          <p:cNvPicPr>
            <a:picLocks noChangeAspect="1"/>
          </p:cNvPicPr>
          <p:nvPr/>
        </p:nvPicPr>
        <p:blipFill>
          <a:blip r:embed="rId4"/>
          <a:stretch>
            <a:fillRect/>
          </a:stretch>
        </p:blipFill>
        <p:spPr>
          <a:xfrm>
            <a:off x="882305" y="2478722"/>
            <a:ext cx="5040457" cy="2994999"/>
          </a:xfrm>
          <a:prstGeom prst="rect">
            <a:avLst/>
          </a:prstGeom>
          <a:ln>
            <a:solidFill>
              <a:schemeClr val="tx1"/>
            </a:solidFill>
          </a:ln>
        </p:spPr>
      </p:pic>
      <p:sp>
        <p:nvSpPr>
          <p:cNvPr id="9" name="Wave 8">
            <a:extLst>
              <a:ext uri="{FF2B5EF4-FFF2-40B4-BE49-F238E27FC236}">
                <a16:creationId xmlns:a16="http://schemas.microsoft.com/office/drawing/2014/main" id="{3ED3D87A-A169-470F-86CA-4A7957DC0998}"/>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0" name="Graphic 9" descr="Paper">
            <a:extLst>
              <a:ext uri="{FF2B5EF4-FFF2-40B4-BE49-F238E27FC236}">
                <a16:creationId xmlns:a16="http://schemas.microsoft.com/office/drawing/2014/main" id="{33225266-16D8-4026-8A65-6308E17C69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8024" y="5347205"/>
            <a:ext cx="735589" cy="735589"/>
          </a:xfrm>
          <a:prstGeom prst="rect">
            <a:avLst/>
          </a:prstGeom>
        </p:spPr>
      </p:pic>
    </p:spTree>
    <p:extLst>
      <p:ext uri="{BB962C8B-B14F-4D97-AF65-F5344CB8AC3E}">
        <p14:creationId xmlns:p14="http://schemas.microsoft.com/office/powerpoint/2010/main" val="1416585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Activity, Part 2:</a:t>
            </a:r>
            <a:r>
              <a:rPr lang="en-US" i="1"/>
              <a:t> </a:t>
            </a:r>
            <a:r>
              <a:rPr lang="en-US"/>
              <a:t>Intensifying and Individualizing Validated Interventions</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71</a:t>
            </a:fld>
            <a:endParaRPr lang="en-US"/>
          </a:p>
        </p:txBody>
      </p:sp>
      <p:sp>
        <p:nvSpPr>
          <p:cNvPr id="7" name="TextBox 6"/>
          <p:cNvSpPr txBox="1"/>
          <p:nvPr/>
        </p:nvSpPr>
        <p:spPr>
          <a:xfrm>
            <a:off x="457200" y="1280160"/>
            <a:ext cx="10572750" cy="1523494"/>
          </a:xfrm>
          <a:prstGeom prst="rect">
            <a:avLst/>
          </a:prstGeom>
          <a:noFill/>
        </p:spPr>
        <p:txBody>
          <a:bodyPr wrap="square" rtlCol="0">
            <a:spAutoFit/>
          </a:bodyPr>
          <a:lstStyle/>
          <a:p>
            <a:pPr marL="457200" indent="-457200">
              <a:buFont typeface="+mj-lt"/>
              <a:buAutoNum type="arabicPeriod"/>
            </a:pPr>
            <a:r>
              <a:rPr lang="en-US" sz="2200"/>
              <a:t>Get back into your same groups of two to three.</a:t>
            </a:r>
          </a:p>
          <a:p>
            <a:pPr marL="457200" indent="-457200">
              <a:spcBef>
                <a:spcPts val="600"/>
              </a:spcBef>
              <a:buFont typeface="+mj-lt"/>
              <a:buAutoNum type="arabicPeriod"/>
            </a:pPr>
            <a:r>
              <a:rPr lang="en-US" sz="2200" i="1"/>
              <a:t>Imagine the group of students did not respond to the intervention</a:t>
            </a:r>
            <a:r>
              <a:rPr lang="en-US" sz="2200"/>
              <a:t>. In the last column, brainstorm how two to three dimensions could be intensified for the group.</a:t>
            </a:r>
          </a:p>
        </p:txBody>
      </p:sp>
      <p:sp>
        <p:nvSpPr>
          <p:cNvPr id="8" name="TextBox 7"/>
          <p:cNvSpPr txBox="1"/>
          <p:nvPr/>
        </p:nvSpPr>
        <p:spPr>
          <a:xfrm>
            <a:off x="457200" y="2845518"/>
            <a:ext cx="3618686" cy="1862048"/>
          </a:xfrm>
          <a:prstGeom prst="rect">
            <a:avLst/>
          </a:prstGeom>
          <a:noFill/>
        </p:spPr>
        <p:txBody>
          <a:bodyPr wrap="square" rtlCol="0">
            <a:spAutoFit/>
          </a:bodyPr>
          <a:lstStyle/>
          <a:p>
            <a:pPr marL="457200" indent="-457200"/>
            <a:r>
              <a:rPr lang="en-US" sz="2200"/>
              <a:t>3. 	Review the </a:t>
            </a:r>
            <a:r>
              <a:rPr lang="en-US" sz="2200" i="1" u="sng"/>
              <a:t>Intensification Strategy Checklist</a:t>
            </a:r>
            <a:r>
              <a:rPr lang="en-US" sz="2200" i="1"/>
              <a:t> </a:t>
            </a:r>
            <a:r>
              <a:rPr lang="en-US" sz="2200"/>
              <a:t>for ideas.</a:t>
            </a:r>
          </a:p>
          <a:p>
            <a:pPr marL="457200" indent="-457200">
              <a:spcBef>
                <a:spcPts val="600"/>
              </a:spcBef>
            </a:pPr>
            <a:r>
              <a:rPr lang="en-US" sz="2200"/>
              <a:t> 4. 	Record your responses in the last column. </a:t>
            </a:r>
          </a:p>
        </p:txBody>
      </p:sp>
      <p:pic>
        <p:nvPicPr>
          <p:cNvPr id="6" name="Content Placeholder 7" descr="Picture of the table for the activity that includes a list of the dimensions, their definitions, a column for rating, and a column for how you might intensify&#10;"/>
          <p:cNvPicPr>
            <a:picLocks noGrp="1" noChangeAspect="1"/>
          </p:cNvPicPr>
          <p:nvPr>
            <p:ph sz="quarter" idx="15"/>
          </p:nvPr>
        </p:nvPicPr>
        <p:blipFill>
          <a:blip r:embed="rId3"/>
          <a:stretch>
            <a:fillRect/>
          </a:stretch>
        </p:blipFill>
        <p:spPr>
          <a:xfrm>
            <a:off x="4368800" y="2548136"/>
            <a:ext cx="6501794" cy="3395464"/>
          </a:xfrm>
          <a:prstGeom prst="rect">
            <a:avLst/>
          </a:prstGeom>
        </p:spPr>
      </p:pic>
      <p:sp>
        <p:nvSpPr>
          <p:cNvPr id="10" name="Wave 9">
            <a:extLst>
              <a:ext uri="{FF2B5EF4-FFF2-40B4-BE49-F238E27FC236}">
                <a16:creationId xmlns:a16="http://schemas.microsoft.com/office/drawing/2014/main" id="{0AFD4949-F5D9-44F3-8394-5607A44D9500}"/>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1" name="Graphic 10" descr="Paper">
            <a:extLst>
              <a:ext uri="{FF2B5EF4-FFF2-40B4-BE49-F238E27FC236}">
                <a16:creationId xmlns:a16="http://schemas.microsoft.com/office/drawing/2014/main" id="{ED9EF197-C4B8-43D7-8542-2949661038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
        <p:nvSpPr>
          <p:cNvPr id="2" name="Text Placeholder 1">
            <a:extLst>
              <a:ext uri="{FF2B5EF4-FFF2-40B4-BE49-F238E27FC236}">
                <a16:creationId xmlns:a16="http://schemas.microsoft.com/office/drawing/2014/main" id="{29DF2B7C-1AD4-4725-BF39-1593CC99E21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24178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265953-A959-4924-93C9-8691ECEFA2FF}"/>
              </a:ext>
            </a:extLst>
          </p:cNvPr>
          <p:cNvSpPr>
            <a:spLocks noGrp="1"/>
          </p:cNvSpPr>
          <p:nvPr>
            <p:ph type="title"/>
          </p:nvPr>
        </p:nvSpPr>
        <p:spPr/>
        <p:txBody>
          <a:bodyPr/>
          <a:lstStyle/>
          <a:p>
            <a:r>
              <a:rPr lang="en-US"/>
              <a:t>Think-Pair-Share</a:t>
            </a:r>
          </a:p>
        </p:txBody>
      </p:sp>
      <p:pic>
        <p:nvPicPr>
          <p:cNvPr id="9" name="Graphic 8" descr="Chat">
            <a:extLst>
              <a:ext uri="{FF2B5EF4-FFF2-40B4-BE49-F238E27FC236}">
                <a16:creationId xmlns:a16="http://schemas.microsoft.com/office/drawing/2014/main" id="{03C65603-976E-4F3A-BE17-982777BB14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1057" y="182880"/>
            <a:ext cx="914400" cy="914400"/>
          </a:xfrm>
          <a:prstGeom prst="rect">
            <a:avLst/>
          </a:prstGeom>
        </p:spPr>
      </p:pic>
      <p:sp>
        <p:nvSpPr>
          <p:cNvPr id="3" name="Slide Number Placeholder 2">
            <a:extLst>
              <a:ext uri="{FF2B5EF4-FFF2-40B4-BE49-F238E27FC236}">
                <a16:creationId xmlns:a16="http://schemas.microsoft.com/office/drawing/2014/main" id="{DC81BD2A-F85C-4E17-9FBD-6EAFBCBC237F}"/>
              </a:ext>
            </a:extLst>
          </p:cNvPr>
          <p:cNvSpPr>
            <a:spLocks noGrp="1"/>
          </p:cNvSpPr>
          <p:nvPr>
            <p:ph type="sldNum" sz="quarter" idx="14"/>
          </p:nvPr>
        </p:nvSpPr>
        <p:spPr/>
        <p:txBody>
          <a:bodyPr/>
          <a:lstStyle/>
          <a:p>
            <a:fld id="{B094D1B2-26D5-48CC-9B16-6583E954EFA6}" type="slidenum">
              <a:rPr lang="en-US" smtClean="0"/>
              <a:t>72</a:t>
            </a:fld>
            <a:endParaRPr lang="en-US"/>
          </a:p>
        </p:txBody>
      </p:sp>
      <p:sp>
        <p:nvSpPr>
          <p:cNvPr id="7" name="Speech Bubble: Rectangle with Corners Rounded 6">
            <a:extLst>
              <a:ext uri="{FF2B5EF4-FFF2-40B4-BE49-F238E27FC236}">
                <a16:creationId xmlns:a16="http://schemas.microsoft.com/office/drawing/2014/main" id="{E1DAC075-43B8-43AA-8877-E70AB2DDBF14}"/>
              </a:ext>
            </a:extLst>
          </p:cNvPr>
          <p:cNvSpPr/>
          <p:nvPr/>
        </p:nvSpPr>
        <p:spPr>
          <a:xfrm>
            <a:off x="2789905" y="1440180"/>
            <a:ext cx="8352692" cy="3008671"/>
          </a:xfrm>
          <a:prstGeom prst="wedgeRoundRectCallout">
            <a:avLst>
              <a:gd name="adj1" fmla="val -60622"/>
              <a:gd name="adj2" fmla="val 41704"/>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a:solidFill>
                  <a:schemeClr val="tx1"/>
                </a:solidFill>
              </a:rPr>
              <a:t>What were some ways you considered intensifying? </a:t>
            </a:r>
          </a:p>
          <a:p>
            <a:pPr marL="457200" indent="-457200">
              <a:buFont typeface="Arial" panose="020B0604020202020204" pitchFamily="34" charset="0"/>
              <a:buChar char="•"/>
            </a:pPr>
            <a:r>
              <a:rPr lang="en-US" sz="2800">
                <a:solidFill>
                  <a:schemeClr val="tx1"/>
                </a:solidFill>
              </a:rPr>
              <a:t>Which dimensions do you think would be easier to intensify?</a:t>
            </a:r>
          </a:p>
          <a:p>
            <a:pPr marL="457200" indent="-457200">
              <a:buFont typeface="Arial" panose="020B0604020202020204" pitchFamily="34" charset="0"/>
              <a:buChar char="•"/>
            </a:pPr>
            <a:r>
              <a:rPr lang="en-US" sz="2800">
                <a:solidFill>
                  <a:schemeClr val="tx1"/>
                </a:solidFill>
              </a:rPr>
              <a:t>Which dimensions are more challenging? </a:t>
            </a:r>
          </a:p>
        </p:txBody>
      </p:sp>
      <p:pic>
        <p:nvPicPr>
          <p:cNvPr id="6" name="Graphic 5" descr="Female Profile">
            <a:extLst>
              <a:ext uri="{FF2B5EF4-FFF2-40B4-BE49-F238E27FC236}">
                <a16:creationId xmlns:a16="http://schemas.microsoft.com/office/drawing/2014/main" id="{6CC06F51-4023-4FCF-A27E-88159ED101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6600" y="3882438"/>
            <a:ext cx="1527968" cy="1527968"/>
          </a:xfrm>
          <a:prstGeom prst="rect">
            <a:avLst/>
          </a:prstGeom>
        </p:spPr>
      </p:pic>
      <p:sp>
        <p:nvSpPr>
          <p:cNvPr id="5" name="Text Placeholder 4">
            <a:extLst>
              <a:ext uri="{FF2B5EF4-FFF2-40B4-BE49-F238E27FC236}">
                <a16:creationId xmlns:a16="http://schemas.microsoft.com/office/drawing/2014/main" id="{9C3F8BE5-6A28-4B3F-9619-81E33A78B71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31843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u="sng">
                <a:solidFill>
                  <a:schemeClr val="tx1"/>
                </a:solidFill>
                <a:hlinkClick r:id="rId3"/>
              </a:rPr>
              <a:t>Tools for Intensifying Interventions</a:t>
            </a:r>
            <a:endParaRPr lang="en-US" u="sng">
              <a:solidFill>
                <a:schemeClr val="tx1"/>
              </a:solidFill>
            </a:endParaRP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73</a:t>
            </a:fld>
            <a:endParaRPr lang="en-US"/>
          </a:p>
        </p:txBody>
      </p:sp>
      <p:pic>
        <p:nvPicPr>
          <p:cNvPr id="5" name="Content Placeholder 4" descr="screenshot of a sample literacy lesson"/>
          <p:cNvPicPr>
            <a:picLocks noGrp="1" noChangeAspect="1"/>
          </p:cNvPicPr>
          <p:nvPr>
            <p:ph sz="quarter" idx="15"/>
          </p:nvPr>
        </p:nvPicPr>
        <p:blipFill>
          <a:blip r:embed="rId4"/>
          <a:stretch>
            <a:fillRect/>
          </a:stretch>
        </p:blipFill>
        <p:spPr>
          <a:xfrm>
            <a:off x="3553490" y="1371600"/>
            <a:ext cx="5081845" cy="4343400"/>
          </a:xfrm>
          <a:prstGeom prst="rect">
            <a:avLst/>
          </a:prstGeom>
          <a:ln>
            <a:solidFill>
              <a:schemeClr val="tx1"/>
            </a:solidFill>
          </a:ln>
        </p:spPr>
      </p:pic>
      <p:pic>
        <p:nvPicPr>
          <p:cNvPr id="6" name="Picture 5" descr="screenshot of a sample math lesson"/>
          <p:cNvPicPr>
            <a:picLocks noChangeAspect="1"/>
          </p:cNvPicPr>
          <p:nvPr/>
        </p:nvPicPr>
        <p:blipFill>
          <a:blip r:embed="rId5"/>
          <a:stretch>
            <a:fillRect/>
          </a:stretch>
        </p:blipFill>
        <p:spPr>
          <a:xfrm>
            <a:off x="1962372" y="2171460"/>
            <a:ext cx="4216818" cy="3738562"/>
          </a:xfrm>
          <a:prstGeom prst="rect">
            <a:avLst/>
          </a:prstGeom>
          <a:ln>
            <a:solidFill>
              <a:schemeClr val="tx1"/>
            </a:solidFill>
          </a:ln>
        </p:spPr>
      </p:pic>
      <p:pic>
        <p:nvPicPr>
          <p:cNvPr id="7" name="Picture 6" descr="screenshot of a sample behavior guide"/>
          <p:cNvPicPr>
            <a:picLocks noChangeAspect="1"/>
          </p:cNvPicPr>
          <p:nvPr/>
        </p:nvPicPr>
        <p:blipFill>
          <a:blip r:embed="rId6"/>
          <a:stretch>
            <a:fillRect/>
          </a:stretch>
        </p:blipFill>
        <p:spPr>
          <a:xfrm>
            <a:off x="6324601" y="2845281"/>
            <a:ext cx="4124491" cy="3527107"/>
          </a:xfrm>
          <a:prstGeom prst="rect">
            <a:avLst/>
          </a:prstGeom>
          <a:ln>
            <a:solidFill>
              <a:schemeClr val="tx1"/>
            </a:solidFill>
          </a:ln>
        </p:spPr>
      </p:pic>
      <p:pic>
        <p:nvPicPr>
          <p:cNvPr id="2" name="Picture 1">
            <a:extLst>
              <a:ext uri="{FF2B5EF4-FFF2-40B4-BE49-F238E27FC236}">
                <a16:creationId xmlns:a16="http://schemas.microsoft.com/office/drawing/2014/main" id="{99D90133-4AFF-48BB-B77C-18B6357DC56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57203" y="4176794"/>
            <a:ext cx="3262313" cy="1866900"/>
          </a:xfrm>
          <a:prstGeom prst="rect">
            <a:avLst/>
          </a:prstGeom>
        </p:spPr>
      </p:pic>
    </p:spTree>
    <p:extLst>
      <p:ext uri="{BB962C8B-B14F-4D97-AF65-F5344CB8AC3E}">
        <p14:creationId xmlns:p14="http://schemas.microsoft.com/office/powerpoint/2010/main" val="264684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a:t>Intensifying the Intervention Along the Dimensions</a:t>
            </a:r>
          </a:p>
        </p:txBody>
      </p:sp>
      <p:sp>
        <p:nvSpPr>
          <p:cNvPr id="5" name="Content Placeholder 4"/>
          <p:cNvSpPr>
            <a:spLocks noGrp="1"/>
          </p:cNvSpPr>
          <p:nvPr>
            <p:ph sz="quarter" idx="15"/>
          </p:nvPr>
        </p:nvSpPr>
        <p:spPr/>
        <p:txBody>
          <a:bodyPr>
            <a:normAutofit/>
          </a:bodyPr>
          <a:lstStyle/>
          <a:p>
            <a:pPr marL="0" indent="0">
              <a:spcBef>
                <a:spcPts val="1200"/>
              </a:spcBef>
              <a:buNone/>
            </a:pPr>
            <a:r>
              <a:rPr lang="en-US" sz="2400" b="1"/>
              <a:t>Tips for Successful Intensification!</a:t>
            </a:r>
          </a:p>
          <a:p>
            <a:pPr marL="342900" indent="-342900">
              <a:spcBef>
                <a:spcPts val="1200"/>
              </a:spcBef>
            </a:pPr>
            <a:r>
              <a:rPr lang="en-US" sz="2400"/>
              <a:t>Select strategies that address the hypothesis. </a:t>
            </a:r>
          </a:p>
          <a:p>
            <a:pPr marL="342900" indent="-342900">
              <a:spcBef>
                <a:spcPts val="1200"/>
              </a:spcBef>
            </a:pPr>
            <a:r>
              <a:rPr lang="en-US" sz="2400"/>
              <a:t>Start by increasing opportunities for practice and feedback. </a:t>
            </a:r>
          </a:p>
          <a:p>
            <a:pPr marL="342900" indent="-342900">
              <a:spcBef>
                <a:spcPts val="1200"/>
              </a:spcBef>
            </a:pPr>
            <a:r>
              <a:rPr lang="en-US" sz="2400"/>
              <a:t>Make few but important changes. </a:t>
            </a:r>
          </a:p>
        </p:txBody>
      </p:sp>
      <p:sp>
        <p:nvSpPr>
          <p:cNvPr id="2" name="Text Placeholder 1">
            <a:extLst>
              <a:ext uri="{FF2B5EF4-FFF2-40B4-BE49-F238E27FC236}">
                <a16:creationId xmlns:a16="http://schemas.microsoft.com/office/drawing/2014/main" id="{128C88FD-E09F-461D-A264-22942AE8926A}"/>
              </a:ext>
            </a:extLst>
          </p:cNvPr>
          <p:cNvSpPr>
            <a:spLocks noGrp="1"/>
          </p:cNvSpPr>
          <p:nvPr>
            <p:ph type="body" sz="quarter" idx="13"/>
          </p:nvPr>
        </p:nvSpPr>
        <p:spPr/>
        <p:txBody>
          <a:bodyPr/>
          <a:lstStyle/>
          <a:p>
            <a:endParaRPr lang="en-US"/>
          </a:p>
        </p:txBody>
      </p:sp>
      <p:sp>
        <p:nvSpPr>
          <p:cNvPr id="3" name="Slide Number Placeholder 2"/>
          <p:cNvSpPr>
            <a:spLocks noGrp="1"/>
          </p:cNvSpPr>
          <p:nvPr>
            <p:ph type="sldNum" sz="quarter" idx="14"/>
          </p:nvPr>
        </p:nvSpPr>
        <p:spPr>
          <a:xfrm>
            <a:off x="11786099" y="6742584"/>
            <a:ext cx="105798" cy="11541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4D1B2-26D5-48CC-9B16-6583E954EFA6}" type="slidenum">
              <a:rPr kumimoji="0" lang="en-US"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2038457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10FE1D-0A8F-4B93-A2DD-7428E0DCB97E}"/>
              </a:ext>
            </a:extLst>
          </p:cNvPr>
          <p:cNvSpPr>
            <a:spLocks noGrp="1"/>
          </p:cNvSpPr>
          <p:nvPr>
            <p:ph type="title"/>
          </p:nvPr>
        </p:nvSpPr>
        <p:spPr/>
        <p:txBody>
          <a:bodyPr/>
          <a:lstStyle/>
          <a:p>
            <a:r>
              <a:rPr lang="en-US"/>
              <a:t>What does this look like in practice? </a:t>
            </a:r>
          </a:p>
        </p:txBody>
      </p:sp>
      <p:sp>
        <p:nvSpPr>
          <p:cNvPr id="7" name="Text Placeholder 6">
            <a:extLst>
              <a:ext uri="{FF2B5EF4-FFF2-40B4-BE49-F238E27FC236}">
                <a16:creationId xmlns:a16="http://schemas.microsoft.com/office/drawing/2014/main" id="{812FD417-288D-43CE-AF74-9D6861EA4659}"/>
              </a:ext>
            </a:extLst>
          </p:cNvPr>
          <p:cNvSpPr>
            <a:spLocks noGrp="1"/>
          </p:cNvSpPr>
          <p:nvPr>
            <p:ph type="body" sz="quarter" idx="13"/>
          </p:nvPr>
        </p:nvSpPr>
        <p:spPr/>
        <p:txBody>
          <a:bodyPr/>
          <a:lstStyle/>
          <a:p>
            <a:r>
              <a:rPr lang="en-US"/>
              <a:t>A Reading Example</a:t>
            </a:r>
          </a:p>
        </p:txBody>
      </p:sp>
      <p:sp>
        <p:nvSpPr>
          <p:cNvPr id="5" name="Slide Number Placeholder 4">
            <a:extLst>
              <a:ext uri="{FF2B5EF4-FFF2-40B4-BE49-F238E27FC236}">
                <a16:creationId xmlns:a16="http://schemas.microsoft.com/office/drawing/2014/main" id="{2ADC7A2D-AE41-4224-9B37-770E3B02181C}"/>
              </a:ext>
            </a:extLst>
          </p:cNvPr>
          <p:cNvSpPr>
            <a:spLocks noGrp="1"/>
          </p:cNvSpPr>
          <p:nvPr>
            <p:ph type="sldNum" sz="quarter" idx="15"/>
          </p:nvPr>
        </p:nvSpPr>
        <p:spPr/>
        <p:txBody>
          <a:bodyPr/>
          <a:lstStyle/>
          <a:p>
            <a:fld id="{99A20822-4A49-4D36-86E3-300BA48D3F00}" type="slidenum">
              <a:rPr lang="en-US" smtClean="0"/>
              <a:pPr/>
              <a:t>75</a:t>
            </a:fld>
            <a:endParaRPr lang="en-US"/>
          </a:p>
        </p:txBody>
      </p:sp>
    </p:spTree>
    <p:extLst>
      <p:ext uri="{BB962C8B-B14F-4D97-AF65-F5344CB8AC3E}">
        <p14:creationId xmlns:p14="http://schemas.microsoft.com/office/powerpoint/2010/main" val="3936852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Using the Taxonomy to Intensify and Individualize an Intervention for Kelsey</a:t>
            </a:r>
          </a:p>
        </p:txBody>
      </p:sp>
      <p:sp>
        <p:nvSpPr>
          <p:cNvPr id="5" name="Slide Number Placeholder 4"/>
          <p:cNvSpPr>
            <a:spLocks noGrp="1"/>
          </p:cNvSpPr>
          <p:nvPr>
            <p:ph type="sldNum" sz="quarter" idx="14"/>
          </p:nvPr>
        </p:nvSpPr>
        <p:spPr>
          <a:prstGeom prst="rect">
            <a:avLst/>
          </a:prstGeom>
        </p:spPr>
        <p:txBody>
          <a:bodyPr/>
          <a:lstStyle/>
          <a:p>
            <a:fld id="{4DBB3109-6B36-4C42-ABE5-993D6B0A452A}" type="slidenum">
              <a:rPr lang="en-US" smtClean="0"/>
              <a:pPr/>
              <a:t>76</a:t>
            </a:fld>
            <a:endParaRPr lang="en-US"/>
          </a:p>
        </p:txBody>
      </p:sp>
      <p:sp>
        <p:nvSpPr>
          <p:cNvPr id="4" name="Content Placeholder 3"/>
          <p:cNvSpPr>
            <a:spLocks noGrp="1"/>
          </p:cNvSpPr>
          <p:nvPr>
            <p:ph sz="quarter" idx="15"/>
          </p:nvPr>
        </p:nvSpPr>
        <p:spPr>
          <a:xfrm>
            <a:off x="457200" y="1459148"/>
            <a:ext cx="7955280" cy="4255851"/>
          </a:xfrm>
          <a:ln>
            <a:noFill/>
          </a:ln>
        </p:spPr>
        <p:txBody>
          <a:bodyPr vert="horz" lIns="0" tIns="0" rIns="0" bIns="0" rtlCol="0" anchor="t">
            <a:normAutofit/>
          </a:bodyPr>
          <a:lstStyle/>
          <a:p>
            <a:pPr marL="239395" indent="-239395"/>
            <a:r>
              <a:rPr lang="en-US" sz="2400" b="1"/>
              <a:t>Background</a:t>
            </a:r>
            <a:r>
              <a:rPr lang="en-US" sz="2400"/>
              <a:t>: Kelsey presented serious reading problems at the beginning of second grade. Classroom assessments and diagnostic assessments identified three deficit areas: phonological awareness, word study, and reading fluency.</a:t>
            </a:r>
            <a:endParaRPr lang="en-US"/>
          </a:p>
          <a:p>
            <a:pPr marL="239395" indent="-239395">
              <a:spcBef>
                <a:spcPts val="1200"/>
              </a:spcBef>
            </a:pPr>
            <a:r>
              <a:rPr lang="en-US" sz="2400" b="1"/>
              <a:t>Intervention program</a:t>
            </a:r>
            <a:r>
              <a:rPr lang="en-US" sz="2400"/>
              <a:t>:</a:t>
            </a:r>
            <a:r>
              <a:rPr lang="en-US" sz="2400" b="1"/>
              <a:t> </a:t>
            </a:r>
            <a:r>
              <a:rPr lang="en-US" sz="2400"/>
              <a:t>Kelsey’s teacher selected a research-validated program that addressed phonological awareness, word study, and fluency skills.</a:t>
            </a:r>
          </a:p>
          <a:p>
            <a:pPr marL="239395" indent="-239395">
              <a:buNone/>
            </a:pPr>
            <a:endParaRPr lang="en-US" sz="2400"/>
          </a:p>
        </p:txBody>
      </p:sp>
      <p:pic>
        <p:nvPicPr>
          <p:cNvPr id="7" name="Picture 6" descr="picture of a teacher working with a student on reading">
            <a:extLst>
              <a:ext uri="{FF2B5EF4-FFF2-40B4-BE49-F238E27FC236}">
                <a16:creationId xmlns:a16="http://schemas.microsoft.com/office/drawing/2014/main" id="{C5702365-1C8E-444A-A56C-49AE9372E5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0198" y="1625002"/>
            <a:ext cx="3154680" cy="2103120"/>
          </a:xfrm>
          <a:prstGeom prst="rect">
            <a:avLst/>
          </a:prstGeom>
        </p:spPr>
      </p:pic>
      <p:sp>
        <p:nvSpPr>
          <p:cNvPr id="3" name="Text Placeholder 2">
            <a:extLst>
              <a:ext uri="{FF2B5EF4-FFF2-40B4-BE49-F238E27FC236}">
                <a16:creationId xmlns:a16="http://schemas.microsoft.com/office/drawing/2014/main" id="{45C8D927-4F80-41FA-ABED-709760DAF1D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041503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Begin With a Validated Intervention!</a:t>
            </a:r>
          </a:p>
        </p:txBody>
      </p:sp>
      <p:sp>
        <p:nvSpPr>
          <p:cNvPr id="5" name="Slide Number Placeholder 4"/>
          <p:cNvSpPr>
            <a:spLocks noGrp="1"/>
          </p:cNvSpPr>
          <p:nvPr>
            <p:ph type="sldNum" sz="quarter" idx="14"/>
          </p:nvPr>
        </p:nvSpPr>
        <p:spPr/>
        <p:txBody>
          <a:bodyPr/>
          <a:lstStyle/>
          <a:p>
            <a:fld id="{4DBB3109-6B36-4C42-ABE5-993D6B0A452A}" type="slidenum">
              <a:rPr lang="en-US" smtClean="0"/>
              <a:pPr/>
              <a:t>77</a:t>
            </a:fld>
            <a:endParaRPr lang="en-US"/>
          </a:p>
        </p:txBody>
      </p:sp>
      <p:graphicFrame>
        <p:nvGraphicFramePr>
          <p:cNvPr id="8" name="Content Placeholder 7"/>
          <p:cNvGraphicFramePr>
            <a:graphicFrameLocks noGrp="1"/>
          </p:cNvGraphicFramePr>
          <p:nvPr>
            <p:ph sz="quarter" idx="15"/>
            <p:extLst>
              <p:ext uri="{D42A27DB-BD31-4B8C-83A1-F6EECF244321}">
                <p14:modId xmlns:p14="http://schemas.microsoft.com/office/powerpoint/2010/main" val="2631467154"/>
              </p:ext>
            </p:extLst>
          </p:nvPr>
        </p:nvGraphicFramePr>
        <p:xfrm>
          <a:off x="558962" y="1077137"/>
          <a:ext cx="11274425" cy="4663440"/>
        </p:xfrm>
        <a:graphic>
          <a:graphicData uri="http://schemas.openxmlformats.org/drawingml/2006/table">
            <a:tbl>
              <a:tblPr firstRow="1" firstCol="1" bandRow="1">
                <a:tableStyleId>{5C22544A-7EE6-4342-B048-85BDC9FD1C3A}</a:tableStyleId>
              </a:tblPr>
              <a:tblGrid>
                <a:gridCol w="3447617">
                  <a:extLst>
                    <a:ext uri="{9D8B030D-6E8A-4147-A177-3AD203B41FA5}">
                      <a16:colId xmlns:a16="http://schemas.microsoft.com/office/drawing/2014/main" val="20000"/>
                    </a:ext>
                  </a:extLst>
                </a:gridCol>
                <a:gridCol w="1128869">
                  <a:extLst>
                    <a:ext uri="{9D8B030D-6E8A-4147-A177-3AD203B41FA5}">
                      <a16:colId xmlns:a16="http://schemas.microsoft.com/office/drawing/2014/main" val="20001"/>
                    </a:ext>
                  </a:extLst>
                </a:gridCol>
                <a:gridCol w="6697939">
                  <a:extLst>
                    <a:ext uri="{9D8B030D-6E8A-4147-A177-3AD203B41FA5}">
                      <a16:colId xmlns:a16="http://schemas.microsoft.com/office/drawing/2014/main" val="20002"/>
                    </a:ext>
                  </a:extLst>
                </a:gridCol>
              </a:tblGrid>
              <a:tr h="759891">
                <a:tc>
                  <a:txBody>
                    <a:bodyPr/>
                    <a:lstStyle/>
                    <a:p>
                      <a:pPr marL="0" marR="0">
                        <a:lnSpc>
                          <a:spcPct val="107000"/>
                        </a:lnSpc>
                        <a:spcBef>
                          <a:spcPts val="0"/>
                        </a:spcBef>
                        <a:spcAft>
                          <a:spcPts val="0"/>
                        </a:spcAft>
                      </a:pPr>
                      <a:r>
                        <a:rPr lang="en-US" sz="2400">
                          <a:effectLst/>
                        </a:rPr>
                        <a:t>Intervention</a:t>
                      </a:r>
                      <a:r>
                        <a:rPr lang="en-US" sz="2400" baseline="0">
                          <a:effectLst/>
                        </a:rPr>
                        <a:t> </a:t>
                      </a:r>
                      <a:r>
                        <a:rPr lang="en-US" sz="2400">
                          <a:effectLst/>
                        </a:rPr>
                        <a:t>Dimensions </a:t>
                      </a:r>
                      <a:endParaRPr lang="en-US" sz="1600">
                        <a:effectLst/>
                      </a:endParaRPr>
                    </a:p>
                  </a:txBody>
                  <a:tcPr marL="64708" marR="64708" marT="0" marB="0"/>
                </a:tc>
                <a:tc>
                  <a:txBody>
                    <a:bodyPr/>
                    <a:lstStyle/>
                    <a:p>
                      <a:pPr marL="0" marR="0" algn="ctr">
                        <a:lnSpc>
                          <a:spcPct val="107000"/>
                        </a:lnSpc>
                        <a:spcBef>
                          <a:spcPts val="0"/>
                        </a:spcBef>
                        <a:spcAft>
                          <a:spcPts val="0"/>
                        </a:spcAft>
                      </a:pPr>
                      <a:r>
                        <a:rPr lang="en-US" sz="1400">
                          <a:effectLst/>
                        </a:rPr>
                        <a:t>Rating</a:t>
                      </a:r>
                      <a:endParaRPr lang="en-US" sz="900">
                        <a:effectLst/>
                      </a:endParaRPr>
                    </a:p>
                    <a:p>
                      <a:pPr marL="0" marR="0" algn="ctr">
                        <a:lnSpc>
                          <a:spcPct val="107000"/>
                        </a:lnSpc>
                        <a:spcBef>
                          <a:spcPts val="0"/>
                        </a:spcBef>
                        <a:spcAft>
                          <a:spcPts val="0"/>
                        </a:spcAft>
                      </a:pPr>
                      <a:r>
                        <a:rPr lang="en-US" sz="1400">
                          <a:effectLst/>
                        </a:rPr>
                        <a:t>(0–3)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24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0"/>
                  </a:ext>
                </a:extLst>
              </a:tr>
              <a:tr h="374423">
                <a:tc>
                  <a:txBody>
                    <a:bodyPr/>
                    <a:lstStyle/>
                    <a:p>
                      <a:pPr marL="0" marR="0">
                        <a:lnSpc>
                          <a:spcPct val="107000"/>
                        </a:lnSpc>
                        <a:spcBef>
                          <a:spcPts val="0"/>
                        </a:spcBef>
                        <a:spcAft>
                          <a:spcPts val="0"/>
                        </a:spcAft>
                      </a:pPr>
                      <a:r>
                        <a:rPr lang="en-US" sz="2400" b="0">
                          <a:effectLst/>
                        </a:rPr>
                        <a:t>Strength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i="0">
                          <a:effectLst/>
                        </a:rPr>
                        <a:t>2</a:t>
                      </a:r>
                      <a:endParaRPr lang="en-US" sz="1200" i="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a:effectLst/>
                        </a:rPr>
                        <a:t>ES = Between 0.35 and 0.49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1"/>
                  </a:ext>
                </a:extLst>
              </a:tr>
              <a:tr h="969118">
                <a:tc>
                  <a:txBody>
                    <a:bodyPr/>
                    <a:lstStyle/>
                    <a:p>
                      <a:pPr marL="0" marR="0">
                        <a:lnSpc>
                          <a:spcPct val="107000"/>
                        </a:lnSpc>
                        <a:spcBef>
                          <a:spcPts val="0"/>
                        </a:spcBef>
                        <a:spcAft>
                          <a:spcPts val="0"/>
                        </a:spcAft>
                      </a:pPr>
                      <a:r>
                        <a:rPr lang="en-US" sz="2400" b="0">
                          <a:effectLst/>
                        </a:rPr>
                        <a:t>Dosage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i="0">
                          <a:effectLst/>
                        </a:rPr>
                        <a:t>2</a:t>
                      </a:r>
                      <a:endParaRPr lang="en-US" sz="1200" i="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i="1">
                          <a:effectLst/>
                        </a:rPr>
                        <a:t>Group size: six students</a:t>
                      </a:r>
                    </a:p>
                    <a:p>
                      <a:pPr marL="0" marR="0">
                        <a:lnSpc>
                          <a:spcPct val="107000"/>
                        </a:lnSpc>
                        <a:spcBef>
                          <a:spcPts val="0"/>
                        </a:spcBef>
                        <a:spcAft>
                          <a:spcPts val="0"/>
                        </a:spcAft>
                      </a:pPr>
                      <a:r>
                        <a:rPr lang="en-US" sz="1600" i="1">
                          <a:effectLst/>
                        </a:rPr>
                        <a:t>Session length: 20 minutes per session</a:t>
                      </a:r>
                    </a:p>
                    <a:p>
                      <a:pPr marL="0" marR="0">
                        <a:lnSpc>
                          <a:spcPct val="107000"/>
                        </a:lnSpc>
                        <a:spcBef>
                          <a:spcPts val="0"/>
                        </a:spcBef>
                        <a:spcAft>
                          <a:spcPts val="0"/>
                        </a:spcAft>
                      </a:pPr>
                      <a:r>
                        <a:rPr lang="en-US" sz="1600" i="1">
                          <a:effectLst/>
                        </a:rPr>
                        <a:t>Frequency: five sessions per week</a:t>
                      </a:r>
                      <a:endParaRPr lang="en-US" sz="1600" i="1">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2"/>
                  </a:ext>
                </a:extLst>
              </a:tr>
              <a:tr h="640562">
                <a:tc>
                  <a:txBody>
                    <a:bodyPr/>
                    <a:lstStyle/>
                    <a:p>
                      <a:pPr marL="0" marR="0">
                        <a:lnSpc>
                          <a:spcPct val="107000"/>
                        </a:lnSpc>
                        <a:spcBef>
                          <a:spcPts val="0"/>
                        </a:spcBef>
                        <a:spcAft>
                          <a:spcPts val="0"/>
                        </a:spcAft>
                      </a:pPr>
                      <a:r>
                        <a:rPr lang="en-US" sz="2400" b="0">
                          <a:effectLst/>
                        </a:rPr>
                        <a:t>Alignment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a:effectLst/>
                        </a:rPr>
                        <a:t>Explicit instruction covering skills deficit areas, PA, word study, and fluency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3"/>
                  </a:ext>
                </a:extLst>
              </a:tr>
              <a:tr h="691462">
                <a:tc>
                  <a:txBody>
                    <a:bodyPr/>
                    <a:lstStyle/>
                    <a:p>
                      <a:pPr marL="0" marR="0">
                        <a:lnSpc>
                          <a:spcPct val="107000"/>
                        </a:lnSpc>
                        <a:spcBef>
                          <a:spcPts val="0"/>
                        </a:spcBef>
                        <a:spcAft>
                          <a:spcPts val="0"/>
                        </a:spcAft>
                      </a:pPr>
                      <a:r>
                        <a:rPr lang="en-US" sz="2400" b="0">
                          <a:effectLst/>
                        </a:rPr>
                        <a:t>Attention to transfer</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a:effectLst/>
                        </a:rPr>
                        <a:t>Builds on previously learned skills; not clearly connected to Tier 1 content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4"/>
                  </a:ext>
                </a:extLst>
              </a:tr>
              <a:tr h="587441">
                <a:tc>
                  <a:txBody>
                    <a:bodyPr/>
                    <a:lstStyle/>
                    <a:p>
                      <a:pPr marL="0" marR="0">
                        <a:lnSpc>
                          <a:spcPct val="107000"/>
                        </a:lnSpc>
                        <a:spcBef>
                          <a:spcPts val="0"/>
                        </a:spcBef>
                        <a:spcAft>
                          <a:spcPts val="0"/>
                        </a:spcAft>
                      </a:pPr>
                      <a:r>
                        <a:rPr lang="en-US" sz="2400" b="0">
                          <a:effectLst/>
                        </a:rPr>
                        <a:t>Comprehensiveness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a:effectLst/>
                          <a:latin typeface="+mn-lt"/>
                          <a:ea typeface="+mn-ea"/>
                          <a:cs typeface="+mn-cs"/>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Includes</a:t>
                      </a:r>
                      <a:r>
                        <a:rPr lang="en-US" sz="1600" baseline="0">
                          <a:effectLst/>
                          <a:latin typeface="+mn-lt"/>
                          <a:ea typeface="Calibri" panose="020F0502020204030204" pitchFamily="34" charset="0"/>
                          <a:cs typeface="Times New Roman" panose="02020603050405020304" pitchFamily="18" charset="0"/>
                        </a:rPr>
                        <a:t> three explicit instruction principles</a:t>
                      </a:r>
                      <a:endParaRPr lang="en-US" sz="1600">
                        <a:effectLst/>
                        <a:latin typeface="+mn-lt"/>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5"/>
                  </a:ext>
                </a:extLst>
              </a:tr>
              <a:tr h="640543">
                <a:tc>
                  <a:txBody>
                    <a:bodyPr/>
                    <a:lstStyle/>
                    <a:p>
                      <a:pPr marL="0" marR="0">
                        <a:lnSpc>
                          <a:spcPct val="107000"/>
                        </a:lnSpc>
                        <a:spcBef>
                          <a:spcPts val="0"/>
                        </a:spcBef>
                        <a:spcAft>
                          <a:spcPts val="0"/>
                        </a:spcAft>
                      </a:pPr>
                      <a:r>
                        <a:rPr lang="en-US" sz="2400" b="0">
                          <a:effectLst/>
                        </a:rPr>
                        <a:t>Behavioral support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gn="ctr">
                        <a:lnSpc>
                          <a:spcPct val="107000"/>
                        </a:lnSpc>
                        <a:spcBef>
                          <a:spcPts val="0"/>
                        </a:spcBef>
                        <a:spcAft>
                          <a:spcPts val="0"/>
                        </a:spcAft>
                      </a:pPr>
                      <a:r>
                        <a:rPr lang="en-US" sz="18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tc>
                  <a:txBody>
                    <a:bodyPr/>
                    <a:lstStyle/>
                    <a:p>
                      <a:pPr marL="0" marR="0">
                        <a:lnSpc>
                          <a:spcPct val="107000"/>
                        </a:lnSpc>
                        <a:spcBef>
                          <a:spcPts val="0"/>
                        </a:spcBef>
                        <a:spcAft>
                          <a:spcPts val="0"/>
                        </a:spcAft>
                      </a:pPr>
                      <a:r>
                        <a:rPr lang="en-US" sz="1600" dirty="0">
                          <a:effectLst/>
                        </a:rPr>
                        <a:t>None found but doesn’t appear to be needed for student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708" marR="64708" marT="0" marB="0"/>
                </a:tc>
                <a:extLst>
                  <a:ext uri="{0D108BD9-81ED-4DB2-BD59-A6C34878D82A}">
                    <a16:rowId xmlns:a16="http://schemas.microsoft.com/office/drawing/2014/main" val="10006"/>
                  </a:ext>
                </a:extLst>
              </a:tr>
            </a:tbl>
          </a:graphicData>
        </a:graphic>
      </p:graphicFrame>
      <p:sp>
        <p:nvSpPr>
          <p:cNvPr id="4" name="Text Placeholder 3">
            <a:extLst>
              <a:ext uri="{FF2B5EF4-FFF2-40B4-BE49-F238E27FC236}">
                <a16:creationId xmlns:a16="http://schemas.microsoft.com/office/drawing/2014/main" id="{F66AA378-9F69-4533-9B02-57966CF6E35D}"/>
              </a:ext>
            </a:extLst>
          </p:cNvPr>
          <p:cNvSpPr>
            <a:spLocks noGrp="1"/>
          </p:cNvSpPr>
          <p:nvPr>
            <p:ph type="body" sz="quarter" idx="13"/>
          </p:nvPr>
        </p:nvSpPr>
        <p:spPr/>
        <p:txBody>
          <a:bodyPr/>
          <a:lstStyle/>
          <a:p>
            <a:endParaRPr lang="en-US"/>
          </a:p>
        </p:txBody>
      </p:sp>
      <p:sp>
        <p:nvSpPr>
          <p:cNvPr id="2" name="Rectangle 1" descr="rectangle">
            <a:extLst>
              <a:ext uri="{FF2B5EF4-FFF2-40B4-BE49-F238E27FC236}">
                <a16:creationId xmlns:a16="http://schemas.microsoft.com/office/drawing/2014/main" id="{5983E4C5-A2B5-42C2-A240-0F9EAEEFB6CF}"/>
              </a:ext>
            </a:extLst>
          </p:cNvPr>
          <p:cNvSpPr/>
          <p:nvPr/>
        </p:nvSpPr>
        <p:spPr>
          <a:xfrm>
            <a:off x="4018272" y="1874838"/>
            <a:ext cx="1092684" cy="385133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1116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a:spLocks noGrp="1"/>
          </p:cNvSpPr>
          <p:nvPr>
            <p:ph type="sldNum" sz="quarter" idx="14"/>
          </p:nvPr>
        </p:nvSpPr>
        <p:spPr/>
        <p:txBody>
          <a:bodyPr/>
          <a:lstStyle/>
          <a:p>
            <a:pPr algn="r"/>
            <a:fld id="{F3477EC8-074D-41C4-94AE-E9EA7CEEA348}" type="slidenum">
              <a:rPr lang="en-US" smtClean="0"/>
              <a:pPr algn="r"/>
              <a:t>78</a:t>
            </a:fld>
            <a:endParaRPr lang="en-US"/>
          </a:p>
        </p:txBody>
      </p:sp>
      <p:sp>
        <p:nvSpPr>
          <p:cNvPr id="2" name="Title 1"/>
          <p:cNvSpPr>
            <a:spLocks noGrp="1"/>
          </p:cNvSpPr>
          <p:nvPr>
            <p:ph type="title"/>
          </p:nvPr>
        </p:nvSpPr>
        <p:spPr>
          <a:xfrm>
            <a:off x="457200" y="1700443"/>
            <a:ext cx="4990275" cy="1280160"/>
          </a:xfrm>
          <a:solidFill>
            <a:schemeClr val="bg1"/>
          </a:solidFill>
        </p:spPr>
        <p:txBody>
          <a:bodyPr>
            <a:noAutofit/>
          </a:bodyPr>
          <a:lstStyle/>
          <a:p>
            <a:r>
              <a:rPr lang="en-US"/>
              <a:t>DBI requires ongoing progress monitoring to determine responsiveness. </a:t>
            </a:r>
          </a:p>
        </p:txBody>
      </p:sp>
      <p:sp>
        <p:nvSpPr>
          <p:cNvPr id="9" name="Right Arrow 8" descr="arrow pointing at progress monitoring "/>
          <p:cNvSpPr/>
          <p:nvPr/>
        </p:nvSpPr>
        <p:spPr>
          <a:xfrm>
            <a:off x="6038741" y="1621451"/>
            <a:ext cx="1439962" cy="624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294EA59-EC3A-4CF3-A88D-C0EBCB105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703" y="758758"/>
            <a:ext cx="3798916" cy="4592720"/>
          </a:xfrm>
          <a:prstGeom prst="rect">
            <a:avLst/>
          </a:prstGeom>
        </p:spPr>
      </p:pic>
      <p:sp>
        <p:nvSpPr>
          <p:cNvPr id="3" name="Text Placeholder 2">
            <a:extLst>
              <a:ext uri="{FF2B5EF4-FFF2-40B4-BE49-F238E27FC236}">
                <a16:creationId xmlns:a16="http://schemas.microsoft.com/office/drawing/2014/main" id="{423E45AE-A934-4199-8184-56020490876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606010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Progress Monitoring Plan </a:t>
            </a:r>
          </a:p>
        </p:txBody>
      </p:sp>
      <p:sp>
        <p:nvSpPr>
          <p:cNvPr id="3" name="Content Placeholder 2"/>
          <p:cNvSpPr>
            <a:spLocks noGrp="1"/>
          </p:cNvSpPr>
          <p:nvPr>
            <p:ph sz="quarter" idx="15"/>
          </p:nvPr>
        </p:nvSpPr>
        <p:spPr>
          <a:ln>
            <a:noFill/>
          </a:ln>
        </p:spPr>
        <p:txBody>
          <a:bodyPr/>
          <a:lstStyle/>
          <a:p>
            <a:pPr marL="342900" lvl="1" indent="-342900">
              <a:buFont typeface="Wingdings" pitchFamily="2" charset="2"/>
              <a:buChar char="§"/>
            </a:pPr>
            <a:r>
              <a:rPr lang="en-US" sz="2400" i="1"/>
              <a:t>Tool</a:t>
            </a:r>
            <a:r>
              <a:rPr lang="en-US" sz="2400"/>
              <a:t>: Passage Reading Fluency (PRF)—second grade </a:t>
            </a:r>
          </a:p>
          <a:p>
            <a:pPr marL="342900" lvl="1" indent="-342900">
              <a:buFont typeface="Wingdings" pitchFamily="2" charset="2"/>
              <a:buChar char="§"/>
            </a:pPr>
            <a:r>
              <a:rPr lang="en-US" sz="2400" i="1"/>
              <a:t>Frequency: </a:t>
            </a:r>
            <a:r>
              <a:rPr lang="en-US" sz="2400"/>
              <a:t>Weekly </a:t>
            </a:r>
          </a:p>
          <a:p>
            <a:pPr marL="342900" lvl="1" indent="-342900">
              <a:buFont typeface="Wingdings" pitchFamily="2" charset="2"/>
              <a:buChar char="§"/>
            </a:pPr>
            <a:r>
              <a:rPr lang="en-US" sz="2400" i="1"/>
              <a:t>Review Date: </a:t>
            </a:r>
            <a:r>
              <a:rPr lang="en-US" sz="2400"/>
              <a:t>Four to six weeks</a:t>
            </a:r>
          </a:p>
          <a:p>
            <a:pPr marL="342900" lvl="1" indent="-342900">
              <a:buFont typeface="Wingdings" pitchFamily="2" charset="2"/>
              <a:buChar char="§"/>
            </a:pPr>
            <a:r>
              <a:rPr lang="en-US" sz="2400" i="1"/>
              <a:t>Baseline: </a:t>
            </a:r>
            <a:r>
              <a:rPr lang="en-US" sz="2400"/>
              <a:t>23 WRC</a:t>
            </a:r>
          </a:p>
          <a:p>
            <a:pPr marL="342900" lvl="1" indent="-342900">
              <a:buFont typeface="Wingdings" pitchFamily="2" charset="2"/>
              <a:buChar char="§"/>
            </a:pPr>
            <a:r>
              <a:rPr lang="en-US" sz="2400" i="1"/>
              <a:t>Target Goal (Spring Benchmark): </a:t>
            </a:r>
            <a:r>
              <a:rPr lang="en-US" sz="2400"/>
              <a:t>90 WRC</a:t>
            </a:r>
          </a:p>
          <a:p>
            <a:pPr marL="346075" lvl="2" indent="-179388">
              <a:buFont typeface="Wingdings" pitchFamily="2" charset="2"/>
              <a:buChar char="§"/>
            </a:pPr>
            <a:endParaRPr lang="en-US" sz="2400"/>
          </a:p>
          <a:p>
            <a:pPr marL="346075" lvl="2" indent="-179388">
              <a:buFont typeface="Wingdings" pitchFamily="2" charset="2"/>
              <a:buChar char="§"/>
            </a:pPr>
            <a:endParaRPr lang="en-US" sz="2400"/>
          </a:p>
        </p:txBody>
      </p:sp>
      <p:sp>
        <p:nvSpPr>
          <p:cNvPr id="4" name="Text Placeholder 3">
            <a:extLst>
              <a:ext uri="{FF2B5EF4-FFF2-40B4-BE49-F238E27FC236}">
                <a16:creationId xmlns:a16="http://schemas.microsoft.com/office/drawing/2014/main" id="{30A6FDF5-C50D-4311-948A-28302012098E}"/>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a:prstGeom prst="rect">
            <a:avLst/>
          </a:prstGeom>
        </p:spPr>
        <p:txBody>
          <a:bodyPr/>
          <a:lstStyle/>
          <a:p>
            <a:fld id="{4DBB3109-6B36-4C42-ABE5-993D6B0A452A}" type="slidenum">
              <a:rPr lang="en-US" smtClean="0"/>
              <a:pPr/>
              <a:t>79</a:t>
            </a:fld>
            <a:endParaRPr lang="en-US"/>
          </a:p>
        </p:txBody>
      </p:sp>
    </p:spTree>
    <p:extLst>
      <p:ext uri="{BB962C8B-B14F-4D97-AF65-F5344CB8AC3E}">
        <p14:creationId xmlns:p14="http://schemas.microsoft.com/office/powerpoint/2010/main" val="1173241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A3FE-8968-43CA-8835-3DFF89320E9D}"/>
              </a:ext>
            </a:extLst>
          </p:cNvPr>
          <p:cNvSpPr>
            <a:spLocks noGrp="1"/>
          </p:cNvSpPr>
          <p:nvPr>
            <p:ph type="title"/>
          </p:nvPr>
        </p:nvSpPr>
        <p:spPr>
          <a:xfrm>
            <a:off x="457200" y="274320"/>
            <a:ext cx="8182303" cy="1280160"/>
          </a:xfrm>
        </p:spPr>
        <p:txBody>
          <a:bodyPr/>
          <a:lstStyle/>
          <a:p>
            <a:r>
              <a:rPr lang="en-US"/>
              <a:t>Using the Taxonomy of Intervention Intensity within the DBI Process</a:t>
            </a:r>
          </a:p>
        </p:txBody>
      </p:sp>
      <p:sp>
        <p:nvSpPr>
          <p:cNvPr id="3" name="Content Placeholder 2">
            <a:extLst>
              <a:ext uri="{FF2B5EF4-FFF2-40B4-BE49-F238E27FC236}">
                <a16:creationId xmlns:a16="http://schemas.microsoft.com/office/drawing/2014/main" id="{9CA573B8-9D45-4F65-8767-36E5DF881AD3}"/>
              </a:ext>
            </a:extLst>
          </p:cNvPr>
          <p:cNvSpPr>
            <a:spLocks noGrp="1"/>
          </p:cNvSpPr>
          <p:nvPr>
            <p:ph sz="quarter" idx="15"/>
          </p:nvPr>
        </p:nvSpPr>
        <p:spPr>
          <a:xfrm>
            <a:off x="2112578" y="1765738"/>
            <a:ext cx="9619173" cy="3949262"/>
          </a:xfrm>
        </p:spPr>
        <p:txBody>
          <a:bodyPr>
            <a:normAutofit/>
          </a:bodyPr>
          <a:lstStyle/>
          <a:p>
            <a:pPr marL="0" indent="0">
              <a:buNone/>
            </a:pPr>
            <a:r>
              <a:rPr lang="en-US" sz="2800"/>
              <a:t>Evaluate current interventions</a:t>
            </a:r>
          </a:p>
          <a:p>
            <a:pPr marL="0" indent="0">
              <a:buNone/>
            </a:pPr>
            <a:endParaRPr lang="en-US" sz="2800"/>
          </a:p>
          <a:p>
            <a:pPr marL="0" indent="0">
              <a:buNone/>
            </a:pPr>
            <a:r>
              <a:rPr lang="en-US" sz="2800"/>
              <a:t>Select a new intervention</a:t>
            </a:r>
          </a:p>
          <a:p>
            <a:pPr marL="0" indent="0">
              <a:buNone/>
            </a:pPr>
            <a:endParaRPr lang="en-US" sz="2800"/>
          </a:p>
          <a:p>
            <a:pPr marL="0" indent="0">
              <a:buNone/>
            </a:pPr>
            <a:r>
              <a:rPr lang="en-US" sz="2800"/>
              <a:t>Intensify the intervention</a:t>
            </a:r>
          </a:p>
          <a:p>
            <a:endParaRPr lang="en-US" sz="2800"/>
          </a:p>
        </p:txBody>
      </p:sp>
      <p:pic>
        <p:nvPicPr>
          <p:cNvPr id="6" name="Picture 5" descr="scale">
            <a:extLst>
              <a:ext uri="{FF2B5EF4-FFF2-40B4-BE49-F238E27FC236}">
                <a16:creationId xmlns:a16="http://schemas.microsoft.com/office/drawing/2014/main" id="{DC4FB30C-7046-4813-9528-BD0BF151B795}"/>
              </a:ext>
            </a:extLst>
          </p:cNvPr>
          <p:cNvPicPr>
            <a:picLocks noChangeAspect="1"/>
          </p:cNvPicPr>
          <p:nvPr/>
        </p:nvPicPr>
        <p:blipFill>
          <a:blip r:embed="rId3"/>
          <a:stretch>
            <a:fillRect/>
          </a:stretch>
        </p:blipFill>
        <p:spPr>
          <a:xfrm>
            <a:off x="1060560" y="1689748"/>
            <a:ext cx="895350" cy="942975"/>
          </a:xfrm>
          <a:prstGeom prst="rect">
            <a:avLst/>
          </a:prstGeom>
        </p:spPr>
      </p:pic>
      <p:pic>
        <p:nvPicPr>
          <p:cNvPr id="7" name="Picture 6" descr="paper with magnifying glass">
            <a:extLst>
              <a:ext uri="{FF2B5EF4-FFF2-40B4-BE49-F238E27FC236}">
                <a16:creationId xmlns:a16="http://schemas.microsoft.com/office/drawing/2014/main" id="{5DA41138-172C-41D6-A13F-2C381503E778}"/>
              </a:ext>
            </a:extLst>
          </p:cNvPr>
          <p:cNvPicPr>
            <a:picLocks noChangeAspect="1"/>
          </p:cNvPicPr>
          <p:nvPr/>
        </p:nvPicPr>
        <p:blipFill>
          <a:blip r:embed="rId4"/>
          <a:stretch>
            <a:fillRect/>
          </a:stretch>
        </p:blipFill>
        <p:spPr>
          <a:xfrm>
            <a:off x="1178918" y="2863412"/>
            <a:ext cx="895350" cy="885825"/>
          </a:xfrm>
          <a:prstGeom prst="rect">
            <a:avLst/>
          </a:prstGeom>
        </p:spPr>
      </p:pic>
      <p:pic>
        <p:nvPicPr>
          <p:cNvPr id="8" name="Picture 7" descr="process circle with arrows in a circle">
            <a:extLst>
              <a:ext uri="{FF2B5EF4-FFF2-40B4-BE49-F238E27FC236}">
                <a16:creationId xmlns:a16="http://schemas.microsoft.com/office/drawing/2014/main" id="{917CDDB1-54A2-4E01-B1D3-8C823218188D}"/>
              </a:ext>
            </a:extLst>
          </p:cNvPr>
          <p:cNvPicPr>
            <a:picLocks noChangeAspect="1"/>
          </p:cNvPicPr>
          <p:nvPr/>
        </p:nvPicPr>
        <p:blipFill rotWithShape="1">
          <a:blip r:embed="rId5"/>
          <a:srcRect l="3546" t="2538" r="5084" b="2530"/>
          <a:stretch/>
        </p:blipFill>
        <p:spPr>
          <a:xfrm>
            <a:off x="1207294" y="4233863"/>
            <a:ext cx="731044" cy="669131"/>
          </a:xfrm>
          <a:prstGeom prst="rect">
            <a:avLst/>
          </a:prstGeom>
        </p:spPr>
      </p:pic>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CE19043-AEDE-44C0-98E1-C7B091FA43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2348" y="672096"/>
            <a:ext cx="4060052" cy="4908421"/>
          </a:xfrm>
          <a:prstGeom prst="rect">
            <a:avLst/>
          </a:prstGeom>
        </p:spPr>
      </p:pic>
      <p:sp>
        <p:nvSpPr>
          <p:cNvPr id="4" name="Text Placeholder 3">
            <a:extLst>
              <a:ext uri="{FF2B5EF4-FFF2-40B4-BE49-F238E27FC236}">
                <a16:creationId xmlns:a16="http://schemas.microsoft.com/office/drawing/2014/main" id="{302A0BA6-1B39-402D-859A-543A9B14EC3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A2B957D-45E4-4CB5-8984-E277B8B6C66B}"/>
              </a:ext>
            </a:extLst>
          </p:cNvPr>
          <p:cNvSpPr>
            <a:spLocks noGrp="1"/>
          </p:cNvSpPr>
          <p:nvPr>
            <p:ph type="sldNum" sz="quarter" idx="14"/>
          </p:nvPr>
        </p:nvSpPr>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28333894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Progress Monitoring Graph </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80</a:t>
            </a:fld>
            <a:endParaRPr lang="en-US"/>
          </a:p>
        </p:txBody>
      </p:sp>
      <p:graphicFrame>
        <p:nvGraphicFramePr>
          <p:cNvPr id="8" name="Content Placeholder 7" descr="Example graph of progress monitoring. "/>
          <p:cNvGraphicFramePr>
            <a:graphicFrameLocks noGrp="1"/>
          </p:cNvGraphicFramePr>
          <p:nvPr>
            <p:ph sz="quarter" idx="15"/>
            <p:extLst>
              <p:ext uri="{D42A27DB-BD31-4B8C-83A1-F6EECF244321}">
                <p14:modId xmlns:p14="http://schemas.microsoft.com/office/powerpoint/2010/main" val="4144569446"/>
              </p:ext>
            </p:extLst>
          </p:nvPr>
        </p:nvGraphicFramePr>
        <p:xfrm>
          <a:off x="2085975" y="1371600"/>
          <a:ext cx="8129588"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descr="The student's goal is 90 words per minute"/>
          <p:cNvSpPr/>
          <p:nvPr/>
        </p:nvSpPr>
        <p:spPr>
          <a:xfrm>
            <a:off x="9576595" y="2113844"/>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2960061" y="2320498"/>
            <a:ext cx="6616534" cy="22721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53130" y="2320498"/>
            <a:ext cx="1478155" cy="923330"/>
          </a:xfrm>
          <a:prstGeom prst="rect">
            <a:avLst/>
          </a:prstGeom>
          <a:solidFill>
            <a:schemeClr val="bg1"/>
          </a:solidFill>
          <a:ln>
            <a:solidFill>
              <a:schemeClr val="tx1"/>
            </a:solidFill>
          </a:ln>
        </p:spPr>
        <p:txBody>
          <a:bodyPr wrap="square" rtlCol="0">
            <a:spAutoFit/>
          </a:bodyPr>
          <a:lstStyle/>
          <a:p>
            <a:r>
              <a:rPr lang="en-US"/>
              <a:t>Spring Benchmark: </a:t>
            </a:r>
          </a:p>
          <a:p>
            <a:r>
              <a:rPr lang="en-US"/>
              <a:t>90 WRC</a:t>
            </a:r>
          </a:p>
        </p:txBody>
      </p:sp>
      <p:cxnSp>
        <p:nvCxnSpPr>
          <p:cNvPr id="5" name="Straight Arrow Connector 4">
            <a:extLst>
              <a:ext uri="{C183D7F6-B498-43B3-948B-1728B52AA6E4}">
                <adec:decorative xmlns:adec="http://schemas.microsoft.com/office/drawing/2017/decorative" val="1"/>
              </a:ext>
            </a:extLst>
          </p:cNvPr>
          <p:cNvCxnSpPr>
            <a:cxnSpLocks/>
          </p:cNvCxnSpPr>
          <p:nvPr/>
        </p:nvCxnSpPr>
        <p:spPr>
          <a:xfrm>
            <a:off x="5837873" y="2896032"/>
            <a:ext cx="757799" cy="34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5-Point Star 9" descr="The student's baseline is 23 words per minute"/>
          <p:cNvSpPr/>
          <p:nvPr/>
        </p:nvSpPr>
        <p:spPr>
          <a:xfrm>
            <a:off x="2811656" y="4452239"/>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46A7752-ABE8-4628-A787-FAA30330CAA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0121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192"/>
            <a:ext cx="5279568" cy="1280160"/>
          </a:xfrm>
          <a:solidFill>
            <a:schemeClr val="bg1"/>
          </a:solidFill>
        </p:spPr>
        <p:txBody>
          <a:bodyPr>
            <a:noAutofit/>
          </a:bodyPr>
          <a:lstStyle/>
          <a:p>
            <a:r>
              <a:rPr lang="en-US"/>
              <a:t>Individual teacher or teams of teachers assess student’s responsiveness.</a:t>
            </a:r>
          </a:p>
        </p:txBody>
      </p:sp>
      <p:sp>
        <p:nvSpPr>
          <p:cNvPr id="8" name="Slide Number Placeholder 1"/>
          <p:cNvSpPr>
            <a:spLocks noGrp="1"/>
          </p:cNvSpPr>
          <p:nvPr>
            <p:ph type="sldNum" sz="quarter" idx="14"/>
          </p:nvPr>
        </p:nvSpPr>
        <p:spPr/>
        <p:txBody>
          <a:bodyPr/>
          <a:lstStyle/>
          <a:p>
            <a:pPr algn="r"/>
            <a:fld id="{F3477EC8-074D-41C4-94AE-E9EA7CEEA348}" type="slidenum">
              <a:rPr lang="en-US" smtClean="0"/>
              <a:pPr algn="r"/>
              <a:t>81</a:t>
            </a:fld>
            <a:endParaRPr lang="en-US"/>
          </a:p>
        </p:txBody>
      </p:sp>
      <p:sp>
        <p:nvSpPr>
          <p:cNvPr id="9" name="Right Arrow 8">
            <a:extLst>
              <a:ext uri="{C183D7F6-B498-43B3-948B-1728B52AA6E4}">
                <adec:decorative xmlns:adec="http://schemas.microsoft.com/office/drawing/2017/decorative" val="1"/>
              </a:ext>
            </a:extLst>
          </p:cNvPr>
          <p:cNvSpPr/>
          <p:nvPr/>
        </p:nvSpPr>
        <p:spPr>
          <a:xfrm>
            <a:off x="6234266" y="2129495"/>
            <a:ext cx="1064501" cy="57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DD45A99-AAAA-4D1A-8D0E-196EA7B26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012" y="824857"/>
            <a:ext cx="3694918" cy="4466990"/>
          </a:xfrm>
          <a:prstGeom prst="rect">
            <a:avLst/>
          </a:prstGeom>
        </p:spPr>
      </p:pic>
      <p:sp>
        <p:nvSpPr>
          <p:cNvPr id="3" name="Text Placeholder 2">
            <a:extLst>
              <a:ext uri="{FF2B5EF4-FFF2-40B4-BE49-F238E27FC236}">
                <a16:creationId xmlns:a16="http://schemas.microsoft.com/office/drawing/2014/main" id="{2FA74AC9-E084-4D61-879D-9449477BAF9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416422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Progress Monitoring: Does Kelsey need DBI?</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82</a:t>
            </a:fld>
            <a:endParaRPr lang="en-US"/>
          </a:p>
        </p:txBody>
      </p:sp>
      <p:graphicFrame>
        <p:nvGraphicFramePr>
          <p:cNvPr id="8" name="Content Placeholder 7" descr="Graph depicting the start of intervention, which allows for an assessment of whether adaptations are needed."/>
          <p:cNvGraphicFramePr>
            <a:graphicFrameLocks noGrp="1"/>
          </p:cNvGraphicFramePr>
          <p:nvPr>
            <p:ph sz="quarter" idx="15"/>
            <p:extLst>
              <p:ext uri="{D42A27DB-BD31-4B8C-83A1-F6EECF244321}">
                <p14:modId xmlns:p14="http://schemas.microsoft.com/office/powerpoint/2010/main" val="4236858739"/>
              </p:ext>
            </p:extLst>
          </p:nvPr>
        </p:nvGraphicFramePr>
        <p:xfrm>
          <a:off x="2028825" y="1371600"/>
          <a:ext cx="8272463"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9749020" y="2098580"/>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2960062" y="2293128"/>
            <a:ext cx="6788958" cy="2355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58731" y="2969406"/>
            <a:ext cx="1512440" cy="707886"/>
          </a:xfrm>
          <a:prstGeom prst="rect">
            <a:avLst/>
          </a:prstGeom>
          <a:solidFill>
            <a:schemeClr val="bg1"/>
          </a:solidFill>
          <a:ln w="57150">
            <a:solidFill>
              <a:schemeClr val="tx1"/>
            </a:solidFill>
          </a:ln>
        </p:spPr>
        <p:txBody>
          <a:bodyPr wrap="square" rtlCol="0">
            <a:spAutoFit/>
          </a:bodyPr>
          <a:lstStyle/>
          <a:p>
            <a:r>
              <a:rPr lang="en-US" sz="2000" dirty="0"/>
              <a:t>Intervention Phase Line</a:t>
            </a:r>
          </a:p>
        </p:txBody>
      </p:sp>
      <p:cxnSp>
        <p:nvCxnSpPr>
          <p:cNvPr id="19" name="Straight Arrow Connector 18">
            <a:extLst>
              <a:ext uri="{C183D7F6-B498-43B3-948B-1728B52AA6E4}">
                <adec:decorative xmlns:adec="http://schemas.microsoft.com/office/drawing/2017/decorative" val="1"/>
              </a:ext>
            </a:extLst>
          </p:cNvPr>
          <p:cNvCxnSpPr/>
          <p:nvPr/>
        </p:nvCxnSpPr>
        <p:spPr>
          <a:xfrm flipH="1">
            <a:off x="3156167" y="3406754"/>
            <a:ext cx="695559" cy="2209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2811658" y="4496414"/>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Straight Connector 5" descr="Intervention phase line"/>
          <p:cNvCxnSpPr/>
          <p:nvPr/>
        </p:nvCxnSpPr>
        <p:spPr>
          <a:xfrm>
            <a:off x="3108468" y="2817180"/>
            <a:ext cx="0" cy="2484120"/>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142775" y="4558602"/>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276600" y="464881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C183D7F6-B498-43B3-948B-1728B52AA6E4}">
                <adec:decorative xmlns:adec="http://schemas.microsoft.com/office/drawing/2017/decorative" val="1"/>
              </a:ext>
            </a:extLst>
          </p:cNvPr>
          <p:cNvSpPr/>
          <p:nvPr/>
        </p:nvSpPr>
        <p:spPr>
          <a:xfrm>
            <a:off x="3536171" y="458785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760285" y="4593661"/>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4023023" y="4602816"/>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descr="The data points following the intervention line show that the student is not responding to the intervention"/>
          <p:cNvCxnSpPr>
            <a:stCxn id="13" idx="3"/>
          </p:cNvCxnSpPr>
          <p:nvPr/>
        </p:nvCxnSpPr>
        <p:spPr>
          <a:xfrm>
            <a:off x="3156166" y="4623120"/>
            <a:ext cx="4966754" cy="15412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B0CC903-3694-43C5-A0C4-DCD389C43D3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237517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4" y="0"/>
            <a:ext cx="6770448" cy="1280160"/>
          </a:xfrm>
        </p:spPr>
        <p:txBody>
          <a:bodyPr>
            <a:normAutofit/>
          </a:bodyPr>
          <a:lstStyle/>
          <a:p>
            <a:pPr algn="l"/>
            <a:r>
              <a:rPr lang="en-US"/>
              <a:t>Decision-Making Considerations</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83</a:t>
            </a:fld>
            <a:endParaRPr lang="en-US"/>
          </a:p>
        </p:txBody>
      </p:sp>
      <p:sp>
        <p:nvSpPr>
          <p:cNvPr id="2" name="Content Placeholder 1"/>
          <p:cNvSpPr>
            <a:spLocks noGrp="1"/>
          </p:cNvSpPr>
          <p:nvPr>
            <p:ph sz="quarter" idx="15"/>
          </p:nvPr>
        </p:nvSpPr>
        <p:spPr>
          <a:xfrm>
            <a:off x="457200" y="1371600"/>
            <a:ext cx="7206343" cy="4379976"/>
          </a:xfrm>
        </p:spPr>
        <p:txBody>
          <a:bodyPr>
            <a:normAutofit/>
          </a:bodyPr>
          <a:lstStyle/>
          <a:p>
            <a:pPr marL="257175" indent="-257175">
              <a:buFont typeface="Wingdings" panose="05000000000000000000" pitchFamily="2" charset="2"/>
              <a:buChar char="ü"/>
            </a:pPr>
            <a:r>
              <a:rPr lang="en-US" sz="2400"/>
              <a:t>To what extent was the intervention expected to impact student growth?</a:t>
            </a:r>
          </a:p>
          <a:p>
            <a:pPr marL="257175" indent="-257175">
              <a:buFont typeface="Wingdings" panose="05000000000000000000" pitchFamily="2" charset="2"/>
              <a:buChar char="ü"/>
            </a:pPr>
            <a:r>
              <a:rPr lang="en-US" sz="2400"/>
              <a:t>Is there sufficient evidence that the intervention was delivered with fidelity to Kelsey? </a:t>
            </a:r>
          </a:p>
          <a:p>
            <a:pPr marL="257175" indent="-257175">
              <a:buFont typeface="Wingdings" panose="05000000000000000000" pitchFamily="2" charset="2"/>
              <a:buChar char="ü"/>
            </a:pPr>
            <a:r>
              <a:rPr lang="en-US" sz="2400"/>
              <a:t>Are most students in the group responding? </a:t>
            </a:r>
          </a:p>
          <a:p>
            <a:pPr marL="257175" indent="-257175">
              <a:buFont typeface="Wingdings" panose="05000000000000000000" pitchFamily="2" charset="2"/>
              <a:buChar char="ü"/>
            </a:pPr>
            <a:r>
              <a:rPr lang="en-US" sz="2400"/>
              <a:t>What is the Kelsey’s level of engagement? </a:t>
            </a:r>
          </a:p>
          <a:p>
            <a:pPr marL="257175" indent="-257175">
              <a:buFont typeface="Wingdings" panose="05000000000000000000" pitchFamily="2" charset="2"/>
              <a:buChar char="ü"/>
            </a:pPr>
            <a:r>
              <a:rPr lang="en-US" sz="2400"/>
              <a:t>Others? </a:t>
            </a:r>
          </a:p>
        </p:txBody>
      </p:sp>
      <p:pic>
        <p:nvPicPr>
          <p:cNvPr id="7" name="Picture 6" descr="screen shot of the Breaking down the DBI process handout that includes each of the steps in the process and questions to consider. ">
            <a:extLst>
              <a:ext uri="{FF2B5EF4-FFF2-40B4-BE49-F238E27FC236}">
                <a16:creationId xmlns:a16="http://schemas.microsoft.com/office/drawing/2014/main" id="{3770643B-424F-4058-88F4-EED7FF3F6321}"/>
              </a:ext>
            </a:extLst>
          </p:cNvPr>
          <p:cNvPicPr>
            <a:picLocks noChangeAspect="1"/>
          </p:cNvPicPr>
          <p:nvPr/>
        </p:nvPicPr>
        <p:blipFill>
          <a:blip r:embed="rId3"/>
          <a:stretch>
            <a:fillRect/>
          </a:stretch>
        </p:blipFill>
        <p:spPr>
          <a:xfrm>
            <a:off x="7467601" y="317207"/>
            <a:ext cx="3884720" cy="6018579"/>
          </a:xfrm>
          <a:prstGeom prst="rect">
            <a:avLst/>
          </a:prstGeom>
        </p:spPr>
      </p:pic>
      <p:sp>
        <p:nvSpPr>
          <p:cNvPr id="6" name="Text Placeholder 5">
            <a:extLst>
              <a:ext uri="{FF2B5EF4-FFF2-40B4-BE49-F238E27FC236}">
                <a16:creationId xmlns:a16="http://schemas.microsoft.com/office/drawing/2014/main" id="{AEE67F8D-F76A-4D7E-8F05-C65BF92DFED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52877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Delivered with fidelity? </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84</a:t>
            </a:fld>
            <a:endParaRPr lang="en-US"/>
          </a:p>
        </p:txBody>
      </p:sp>
      <p:pic>
        <p:nvPicPr>
          <p:cNvPr id="5" name="Picture 4" descr="picture highlighting fidelity data. Shows that the student attended all sessions offered that the average duration was 20 minutes per day the student was engaged, and the intervention was delivered as planned. ">
            <a:extLst>
              <a:ext uri="{FF2B5EF4-FFF2-40B4-BE49-F238E27FC236}">
                <a16:creationId xmlns:a16="http://schemas.microsoft.com/office/drawing/2014/main" id="{AA583433-E926-4062-A92A-70EF93DEF676}"/>
              </a:ext>
            </a:extLst>
          </p:cNvPr>
          <p:cNvPicPr>
            <a:picLocks noChangeAspect="1"/>
          </p:cNvPicPr>
          <p:nvPr/>
        </p:nvPicPr>
        <p:blipFill>
          <a:blip r:embed="rId3"/>
          <a:stretch>
            <a:fillRect/>
          </a:stretch>
        </p:blipFill>
        <p:spPr>
          <a:xfrm>
            <a:off x="865415" y="1859592"/>
            <a:ext cx="10167774" cy="3363111"/>
          </a:xfrm>
          <a:prstGeom prst="rect">
            <a:avLst/>
          </a:prstGeom>
        </p:spPr>
      </p:pic>
      <p:sp>
        <p:nvSpPr>
          <p:cNvPr id="2" name="TextBox 1"/>
          <p:cNvSpPr txBox="1"/>
          <p:nvPr/>
        </p:nvSpPr>
        <p:spPr>
          <a:xfrm>
            <a:off x="6965796" y="5475250"/>
            <a:ext cx="3010829" cy="646331"/>
          </a:xfrm>
          <a:prstGeom prst="rect">
            <a:avLst/>
          </a:prstGeom>
          <a:noFill/>
          <a:ln w="38100">
            <a:solidFill>
              <a:schemeClr val="tx1"/>
            </a:solidFill>
          </a:ln>
        </p:spPr>
        <p:txBody>
          <a:bodyPr wrap="square" rtlCol="0">
            <a:spAutoFit/>
          </a:bodyPr>
          <a:lstStyle/>
          <a:p>
            <a:r>
              <a:rPr lang="en-US"/>
              <a:t>Duration ~ 20 minutes per session </a:t>
            </a:r>
          </a:p>
        </p:txBody>
      </p:sp>
      <p:cxnSp>
        <p:nvCxnSpPr>
          <p:cNvPr id="7" name="Straight Arrow Connector 6" descr="arrow pointing to duration"/>
          <p:cNvCxnSpPr>
            <a:cxnSpLocks/>
            <a:stCxn id="2" idx="1"/>
          </p:cNvCxnSpPr>
          <p:nvPr/>
        </p:nvCxnSpPr>
        <p:spPr>
          <a:xfrm flipH="1" flipV="1">
            <a:off x="6324601" y="5273659"/>
            <a:ext cx="641195" cy="5247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904C1A8-6527-4C52-99CF-44A2EB28F9CB}"/>
              </a:ext>
            </a:extLst>
          </p:cNvPr>
          <p:cNvSpPr txBox="1"/>
          <p:nvPr/>
        </p:nvSpPr>
        <p:spPr>
          <a:xfrm>
            <a:off x="8720924" y="1011670"/>
            <a:ext cx="2326018" cy="646331"/>
          </a:xfrm>
          <a:prstGeom prst="rect">
            <a:avLst/>
          </a:prstGeom>
          <a:noFill/>
          <a:ln w="38100">
            <a:solidFill>
              <a:schemeClr val="tx1"/>
            </a:solidFill>
          </a:ln>
        </p:spPr>
        <p:txBody>
          <a:bodyPr wrap="square" rtlCol="0">
            <a:spAutoFit/>
          </a:bodyPr>
          <a:lstStyle/>
          <a:p>
            <a:r>
              <a:rPr lang="en-US"/>
              <a:t>Strong ratings for engagement</a:t>
            </a:r>
          </a:p>
        </p:txBody>
      </p:sp>
      <p:cxnSp>
        <p:nvCxnSpPr>
          <p:cNvPr id="9" name="Straight Arrow Connector 8" descr="arrow pointing to engagement">
            <a:extLst>
              <a:ext uri="{FF2B5EF4-FFF2-40B4-BE49-F238E27FC236}">
                <a16:creationId xmlns:a16="http://schemas.microsoft.com/office/drawing/2014/main" id="{7F26859A-0A66-4BE4-8306-5297EA11600F}"/>
              </a:ext>
            </a:extLst>
          </p:cNvPr>
          <p:cNvCxnSpPr>
            <a:cxnSpLocks/>
            <a:stCxn id="8" idx="1"/>
          </p:cNvCxnSpPr>
          <p:nvPr/>
        </p:nvCxnSpPr>
        <p:spPr>
          <a:xfrm flipH="1">
            <a:off x="8229602" y="1334836"/>
            <a:ext cx="491322" cy="4232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036EF45-DB04-4413-B5BD-AFB894BED5C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127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4"/>
          </p:nvPr>
        </p:nvSpPr>
        <p:spPr>
          <a:xfrm>
            <a:off x="11786099" y="6742584"/>
            <a:ext cx="105798" cy="115416"/>
          </a:xfrm>
        </p:spPr>
        <p:txBody>
          <a:bodyPr/>
          <a:lstStyle/>
          <a:p>
            <a:pPr algn="r"/>
            <a:fld id="{F3477EC8-074D-41C4-94AE-E9EA7CEEA348}" type="slidenum">
              <a:rPr/>
              <a:pPr algn="r"/>
              <a:t>85</a:t>
            </a:fld>
            <a:endParaRPr/>
          </a:p>
        </p:txBody>
      </p:sp>
      <p:sp>
        <p:nvSpPr>
          <p:cNvPr id="2" name="Title 1"/>
          <p:cNvSpPr>
            <a:spLocks noGrp="1"/>
          </p:cNvSpPr>
          <p:nvPr>
            <p:ph type="title"/>
          </p:nvPr>
        </p:nvSpPr>
        <p:spPr>
          <a:xfrm>
            <a:off x="457201" y="2619385"/>
            <a:ext cx="5003799" cy="1280160"/>
          </a:xfrm>
          <a:solidFill>
            <a:schemeClr val="bg1"/>
          </a:solidFill>
        </p:spPr>
        <p:txBody>
          <a:bodyPr anchor="t">
            <a:noAutofit/>
          </a:bodyPr>
          <a:lstStyle/>
          <a:p>
            <a:pPr marL="117475"/>
            <a:r>
              <a:rPr lang="en-US"/>
              <a:t>Diagnostic Data: </a:t>
            </a:r>
            <a:br>
              <a:rPr lang="en-US"/>
            </a:br>
            <a:r>
              <a:rPr lang="en-US" b="0"/>
              <a:t>What changes are needed to support Kelsey?</a:t>
            </a:r>
          </a:p>
        </p:txBody>
      </p:sp>
      <p:sp>
        <p:nvSpPr>
          <p:cNvPr id="8" name="Right Arrow 7" descr="An arrow points to Diagnostic assessment to determine specific needs.  Kelsey's teacher will conduct informal diagnostic assessment to so she can select qualitative changes aligned with Kelsey's needs."/>
          <p:cNvSpPr/>
          <p:nvPr/>
        </p:nvSpPr>
        <p:spPr>
          <a:xfrm>
            <a:off x="5849620" y="3012651"/>
            <a:ext cx="1615440"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6DB7C33-CF12-46CB-927F-0A64C7D37A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8174" y="1045790"/>
            <a:ext cx="3662129" cy="4427350"/>
          </a:xfrm>
          <a:prstGeom prst="rect">
            <a:avLst/>
          </a:prstGeom>
        </p:spPr>
      </p:pic>
      <p:sp>
        <p:nvSpPr>
          <p:cNvPr id="3" name="Text Placeholder 2">
            <a:extLst>
              <a:ext uri="{FF2B5EF4-FFF2-40B4-BE49-F238E27FC236}">
                <a16:creationId xmlns:a16="http://schemas.microsoft.com/office/drawing/2014/main" id="{1B2116F8-2C05-4F5A-B5B9-83974297C04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018934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8E1953-6CD6-454C-83ED-B503A0E3C3A8}"/>
              </a:ext>
            </a:extLst>
          </p:cNvPr>
          <p:cNvSpPr>
            <a:spLocks noGrp="1"/>
          </p:cNvSpPr>
          <p:nvPr>
            <p:ph type="title"/>
          </p:nvPr>
        </p:nvSpPr>
        <p:spPr/>
        <p:txBody>
          <a:bodyPr/>
          <a:lstStyle/>
          <a:p>
            <a:r>
              <a:rPr lang="en-US"/>
              <a:t>Using Diagnostic Data to Develop Hypothesis to Intensify</a:t>
            </a:r>
          </a:p>
        </p:txBody>
      </p:sp>
      <p:sp>
        <p:nvSpPr>
          <p:cNvPr id="3" name="Slide Number Placeholder 2">
            <a:extLst>
              <a:ext uri="{FF2B5EF4-FFF2-40B4-BE49-F238E27FC236}">
                <a16:creationId xmlns:a16="http://schemas.microsoft.com/office/drawing/2014/main" id="{3CDA1D6E-7678-4AA1-8D12-17F99609529C}"/>
              </a:ext>
            </a:extLst>
          </p:cNvPr>
          <p:cNvSpPr>
            <a:spLocks noGrp="1"/>
          </p:cNvSpPr>
          <p:nvPr>
            <p:ph type="sldNum" sz="quarter" idx="14"/>
          </p:nvPr>
        </p:nvSpPr>
        <p:spPr/>
        <p:txBody>
          <a:bodyPr/>
          <a:lstStyle/>
          <a:p>
            <a:fld id="{B094D1B2-26D5-48CC-9B16-6583E954EFA6}" type="slidenum">
              <a:rPr lang="en-US" smtClean="0"/>
              <a:t>86</a:t>
            </a:fld>
            <a:endParaRPr lang="en-US"/>
          </a:p>
        </p:txBody>
      </p:sp>
      <p:sp>
        <p:nvSpPr>
          <p:cNvPr id="7" name="Content Placeholder 6">
            <a:extLst>
              <a:ext uri="{FF2B5EF4-FFF2-40B4-BE49-F238E27FC236}">
                <a16:creationId xmlns:a16="http://schemas.microsoft.com/office/drawing/2014/main" id="{972C6D68-869F-4618-858E-A720490962B4}"/>
              </a:ext>
            </a:extLst>
          </p:cNvPr>
          <p:cNvSpPr>
            <a:spLocks noGrp="1"/>
          </p:cNvSpPr>
          <p:nvPr>
            <p:ph sz="quarter" idx="15"/>
          </p:nvPr>
        </p:nvSpPr>
        <p:spPr>
          <a:xfrm>
            <a:off x="457200" y="1371600"/>
            <a:ext cx="7658100" cy="4343400"/>
          </a:xfrm>
        </p:spPr>
        <p:txBody>
          <a:bodyPr>
            <a:normAutofit/>
          </a:bodyPr>
          <a:lstStyle/>
          <a:p>
            <a:r>
              <a:rPr lang="en-US" sz="2100"/>
              <a:t>Teacher reviews Kelsey’s classroom assessment data and conducts observations of her learning behavior. Behavior observations suggest that Kelsey struggles to master skills as quickly as her same-age peers and needs more practice than her peers.</a:t>
            </a:r>
          </a:p>
          <a:p>
            <a:pPr>
              <a:spcBef>
                <a:spcPts val="1200"/>
              </a:spcBef>
            </a:pPr>
            <a:r>
              <a:rPr lang="en-US" sz="2100" i="1"/>
              <a:t>Hypothesis: </a:t>
            </a:r>
            <a:r>
              <a:rPr lang="en-US" sz="2100"/>
              <a:t>If Kelsey is provided additional opportunities of direct instruction, feedback, and practice on target skills, she would move to mastery of these skills more quickly.   </a:t>
            </a:r>
          </a:p>
        </p:txBody>
      </p:sp>
      <p:pic>
        <p:nvPicPr>
          <p:cNvPr id="8" name="Picture 7" descr="list of the 6 dimensions of the taxonomy">
            <a:extLst>
              <a:ext uri="{FF2B5EF4-FFF2-40B4-BE49-F238E27FC236}">
                <a16:creationId xmlns:a16="http://schemas.microsoft.com/office/drawing/2014/main" id="{FD31ACD6-CCAE-4DFB-88A2-EC7136CE12A5}"/>
              </a:ext>
            </a:extLst>
          </p:cNvPr>
          <p:cNvPicPr>
            <a:picLocks noChangeAspect="1"/>
          </p:cNvPicPr>
          <p:nvPr/>
        </p:nvPicPr>
        <p:blipFill>
          <a:blip r:embed="rId3"/>
          <a:stretch>
            <a:fillRect/>
          </a:stretch>
        </p:blipFill>
        <p:spPr>
          <a:xfrm>
            <a:off x="9093866" y="1316736"/>
            <a:ext cx="1319465" cy="4075507"/>
          </a:xfrm>
          <a:prstGeom prst="rect">
            <a:avLst/>
          </a:prstGeom>
        </p:spPr>
      </p:pic>
      <p:sp>
        <p:nvSpPr>
          <p:cNvPr id="9" name="Rectangle 8" descr="rectangle highlighting dosage">
            <a:extLst>
              <a:ext uri="{FF2B5EF4-FFF2-40B4-BE49-F238E27FC236}">
                <a16:creationId xmlns:a16="http://schemas.microsoft.com/office/drawing/2014/main" id="{AB6738F6-25AD-4232-9620-8F488BA4086F}"/>
              </a:ext>
            </a:extLst>
          </p:cNvPr>
          <p:cNvSpPr/>
          <p:nvPr/>
        </p:nvSpPr>
        <p:spPr>
          <a:xfrm>
            <a:off x="9093866" y="2263140"/>
            <a:ext cx="1319465" cy="333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lighter rectangle highlighting alignment">
            <a:extLst>
              <a:ext uri="{FF2B5EF4-FFF2-40B4-BE49-F238E27FC236}">
                <a16:creationId xmlns:a16="http://schemas.microsoft.com/office/drawing/2014/main" id="{54064B14-F851-4038-92C9-72D10B592261}"/>
              </a:ext>
            </a:extLst>
          </p:cNvPr>
          <p:cNvSpPr/>
          <p:nvPr/>
        </p:nvSpPr>
        <p:spPr>
          <a:xfrm>
            <a:off x="9089101" y="2600703"/>
            <a:ext cx="1319465" cy="628272"/>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lighter rectangle highlighting comprehensiveness">
            <a:extLst>
              <a:ext uri="{FF2B5EF4-FFF2-40B4-BE49-F238E27FC236}">
                <a16:creationId xmlns:a16="http://schemas.microsoft.com/office/drawing/2014/main" id="{F2167BD9-72C8-43B4-9FAF-45598370E68E}"/>
              </a:ext>
            </a:extLst>
          </p:cNvPr>
          <p:cNvSpPr/>
          <p:nvPr/>
        </p:nvSpPr>
        <p:spPr>
          <a:xfrm>
            <a:off x="9089101" y="3647564"/>
            <a:ext cx="1319465" cy="787782"/>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a:extLst>
              <a:ext uri="{FF2B5EF4-FFF2-40B4-BE49-F238E27FC236}">
                <a16:creationId xmlns:a16="http://schemas.microsoft.com/office/drawing/2014/main" id="{9D25AE1B-9D6B-4C55-834A-EFC6D9D167E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0510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7425"/>
            <a:ext cx="4557713" cy="1573150"/>
          </a:xfrm>
          <a:solidFill>
            <a:schemeClr val="bg1"/>
          </a:solidFill>
        </p:spPr>
        <p:txBody>
          <a:bodyPr>
            <a:noAutofit/>
          </a:bodyPr>
          <a:lstStyle/>
          <a:p>
            <a:pPr marL="233363"/>
            <a:r>
              <a:rPr lang="en-US"/>
              <a:t>Intervention Adaptation: </a:t>
            </a:r>
            <a:br>
              <a:rPr lang="en-US" sz="4000"/>
            </a:br>
            <a:r>
              <a:rPr lang="en-US" b="0"/>
              <a:t>Use diagnostic data to adapt the intervention.</a:t>
            </a:r>
          </a:p>
        </p:txBody>
      </p:sp>
      <p:sp>
        <p:nvSpPr>
          <p:cNvPr id="6" name="Slide Number Placeholder 1"/>
          <p:cNvSpPr>
            <a:spLocks noGrp="1"/>
          </p:cNvSpPr>
          <p:nvPr>
            <p:ph type="sldNum" sz="quarter" idx="14"/>
          </p:nvPr>
        </p:nvSpPr>
        <p:spPr/>
        <p:txBody>
          <a:bodyPr/>
          <a:lstStyle/>
          <a:p>
            <a:pPr algn="r"/>
            <a:fld id="{F3477EC8-074D-41C4-94AE-E9EA7CEEA348}" type="slidenum">
              <a:rPr lang="en-US" smtClean="0"/>
              <a:pPr algn="r"/>
              <a:t>87</a:t>
            </a:fld>
            <a:endParaRPr lang="en-US"/>
          </a:p>
        </p:txBody>
      </p:sp>
      <p:sp>
        <p:nvSpPr>
          <p:cNvPr id="7" name="Right Arrow 6" descr="An arrow points to Intervention adaptation - based on observed needs.  Kelsey's teacher will make qualitative changes to the intervention based on the results of informal diagnostic assessment."/>
          <p:cNvSpPr/>
          <p:nvPr/>
        </p:nvSpPr>
        <p:spPr>
          <a:xfrm>
            <a:off x="5472914" y="3685793"/>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D5C9CA9-2FAE-42F8-A939-95D82F909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1177" y="485118"/>
            <a:ext cx="4515041" cy="5458482"/>
          </a:xfrm>
          <a:prstGeom prst="rect">
            <a:avLst/>
          </a:prstGeom>
        </p:spPr>
      </p:pic>
      <p:sp>
        <p:nvSpPr>
          <p:cNvPr id="3" name="Text Placeholder 2">
            <a:extLst>
              <a:ext uri="{FF2B5EF4-FFF2-40B4-BE49-F238E27FC236}">
                <a16:creationId xmlns:a16="http://schemas.microsoft.com/office/drawing/2014/main" id="{A11FD1AE-2D15-438F-ABFC-FD4FDA18949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19763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E35702-AA75-401B-AA36-B7623468AC4C}"/>
              </a:ext>
            </a:extLst>
          </p:cNvPr>
          <p:cNvSpPr>
            <a:spLocks noGrp="1"/>
          </p:cNvSpPr>
          <p:nvPr>
            <p:ph type="title"/>
          </p:nvPr>
        </p:nvSpPr>
        <p:spPr/>
        <p:txBody>
          <a:bodyPr/>
          <a:lstStyle/>
          <a:p>
            <a:r>
              <a:rPr lang="en-US"/>
              <a:t>Rating Table</a:t>
            </a:r>
          </a:p>
        </p:txBody>
      </p:sp>
      <p:sp>
        <p:nvSpPr>
          <p:cNvPr id="5" name="Slide Number Placeholder 4"/>
          <p:cNvSpPr>
            <a:spLocks noGrp="1"/>
          </p:cNvSpPr>
          <p:nvPr>
            <p:ph type="sldNum" sz="quarter" idx="14"/>
          </p:nvPr>
        </p:nvSpPr>
        <p:spPr/>
        <p:txBody>
          <a:bodyPr/>
          <a:lstStyle/>
          <a:p>
            <a:fld id="{4DBB3109-6B36-4C42-ABE5-993D6B0A452A}" type="slidenum">
              <a:rPr lang="en-US" smtClean="0"/>
              <a:pPr/>
              <a:t>88</a:t>
            </a:fld>
            <a:endParaRPr lang="en-US"/>
          </a:p>
        </p:txBody>
      </p:sp>
      <p:graphicFrame>
        <p:nvGraphicFramePr>
          <p:cNvPr id="8" name="Content Placeholder 7"/>
          <p:cNvGraphicFramePr>
            <a:graphicFrameLocks noGrp="1"/>
          </p:cNvGraphicFramePr>
          <p:nvPr>
            <p:ph sz="quarter" idx="15"/>
            <p:extLst>
              <p:ext uri="{D42A27DB-BD31-4B8C-83A1-F6EECF244321}">
                <p14:modId xmlns:p14="http://schemas.microsoft.com/office/powerpoint/2010/main" val="2534722669"/>
              </p:ext>
            </p:extLst>
          </p:nvPr>
        </p:nvGraphicFramePr>
        <p:xfrm>
          <a:off x="457200" y="425767"/>
          <a:ext cx="11274494" cy="5440680"/>
        </p:xfrm>
        <a:graphic>
          <a:graphicData uri="http://schemas.openxmlformats.org/drawingml/2006/table">
            <a:tbl>
              <a:tblPr firstRow="1" firstCol="1" bandRow="1">
                <a:tableStyleId>{5C22544A-7EE6-4342-B048-85BDC9FD1C3A}</a:tableStyleId>
              </a:tblPr>
              <a:tblGrid>
                <a:gridCol w="2592770">
                  <a:extLst>
                    <a:ext uri="{9D8B030D-6E8A-4147-A177-3AD203B41FA5}">
                      <a16:colId xmlns:a16="http://schemas.microsoft.com/office/drawing/2014/main" val="20000"/>
                    </a:ext>
                  </a:extLst>
                </a:gridCol>
                <a:gridCol w="726404">
                  <a:extLst>
                    <a:ext uri="{9D8B030D-6E8A-4147-A177-3AD203B41FA5}">
                      <a16:colId xmlns:a16="http://schemas.microsoft.com/office/drawing/2014/main" val="20001"/>
                    </a:ext>
                  </a:extLst>
                </a:gridCol>
                <a:gridCol w="5908901">
                  <a:extLst>
                    <a:ext uri="{9D8B030D-6E8A-4147-A177-3AD203B41FA5}">
                      <a16:colId xmlns:a16="http://schemas.microsoft.com/office/drawing/2014/main" val="20002"/>
                    </a:ext>
                  </a:extLst>
                </a:gridCol>
                <a:gridCol w="2046419">
                  <a:extLst>
                    <a:ext uri="{9D8B030D-6E8A-4147-A177-3AD203B41FA5}">
                      <a16:colId xmlns:a16="http://schemas.microsoft.com/office/drawing/2014/main" val="20003"/>
                    </a:ext>
                  </a:extLst>
                </a:gridCol>
              </a:tblGrid>
              <a:tr h="694942">
                <a:tc>
                  <a:txBody>
                    <a:bodyPr/>
                    <a:lstStyle/>
                    <a:p>
                      <a:pPr marL="0" marR="0">
                        <a:lnSpc>
                          <a:spcPct val="107000"/>
                        </a:lnSpc>
                        <a:spcBef>
                          <a:spcPts val="0"/>
                        </a:spcBef>
                        <a:spcAft>
                          <a:spcPts val="0"/>
                        </a:spcAft>
                      </a:pPr>
                      <a:r>
                        <a:rPr lang="en-US" sz="2000">
                          <a:effectLst/>
                        </a:rPr>
                        <a:t>Intervention</a:t>
                      </a:r>
                      <a:r>
                        <a:rPr lang="en-US" sz="2000" baseline="0">
                          <a:effectLst/>
                        </a:rPr>
                        <a:t> </a:t>
                      </a:r>
                      <a:r>
                        <a:rPr lang="en-US" sz="2000">
                          <a:effectLst/>
                        </a:rPr>
                        <a:t>Dimensions </a:t>
                      </a:r>
                      <a:endParaRPr lang="en-US" sz="1600">
                        <a:effectLst/>
                      </a:endParaRPr>
                    </a:p>
                  </a:txBody>
                  <a:tcPr marL="81539" marR="81539" marT="0" marB="0"/>
                </a:tc>
                <a:tc>
                  <a:txBody>
                    <a:bodyPr/>
                    <a:lstStyle/>
                    <a:p>
                      <a:pPr marL="0" marR="0" algn="ctr">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Rate</a:t>
                      </a:r>
                    </a:p>
                  </a:txBody>
                  <a:tcPr marL="81539" marR="81539" marT="0" marB="0"/>
                </a:tc>
                <a:tc>
                  <a:txBody>
                    <a:bodyPr/>
                    <a:lstStyle/>
                    <a:p>
                      <a:pPr marL="0" marR="0" algn="ctr">
                        <a:lnSpc>
                          <a:spcPct val="107000"/>
                        </a:lnSpc>
                        <a:spcBef>
                          <a:spcPts val="0"/>
                        </a:spcBef>
                        <a:spcAft>
                          <a:spcPts val="0"/>
                        </a:spcAft>
                      </a:pPr>
                      <a:r>
                        <a:rPr lang="en-US" sz="20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Adaptation 1</a:t>
                      </a:r>
                    </a:p>
                  </a:txBody>
                  <a:tcPr marL="81539" marR="81539" marT="0" marB="0"/>
                </a:tc>
                <a:extLst>
                  <a:ext uri="{0D108BD9-81ED-4DB2-BD59-A6C34878D82A}">
                    <a16:rowId xmlns:a16="http://schemas.microsoft.com/office/drawing/2014/main" val="10000"/>
                  </a:ext>
                </a:extLst>
              </a:tr>
              <a:tr h="342381">
                <a:tc>
                  <a:txBody>
                    <a:bodyPr/>
                    <a:lstStyle/>
                    <a:p>
                      <a:pPr marL="0" marR="0">
                        <a:lnSpc>
                          <a:spcPct val="107000"/>
                        </a:lnSpc>
                        <a:spcBef>
                          <a:spcPts val="0"/>
                        </a:spcBef>
                        <a:spcAft>
                          <a:spcPts val="0"/>
                        </a:spcAft>
                      </a:pPr>
                      <a:r>
                        <a:rPr lang="en-US" sz="2000" b="0">
                          <a:effectLst/>
                        </a:rPr>
                        <a:t>Strength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i="0">
                          <a:effectLst/>
                        </a:rPr>
                        <a:t>2</a:t>
                      </a:r>
                      <a:endParaRPr lang="en-US" sz="1400" i="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ES = Between 0.35 to 0.49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1"/>
                  </a:ext>
                </a:extLst>
              </a:tr>
              <a:tr h="1606038">
                <a:tc>
                  <a:txBody>
                    <a:bodyPr/>
                    <a:lstStyle/>
                    <a:p>
                      <a:pPr marL="0" marR="0">
                        <a:lnSpc>
                          <a:spcPct val="107000"/>
                        </a:lnSpc>
                        <a:spcBef>
                          <a:spcPts val="0"/>
                        </a:spcBef>
                        <a:spcAft>
                          <a:spcPts val="0"/>
                        </a:spcAft>
                      </a:pPr>
                      <a:r>
                        <a:rPr lang="en-US" sz="2000" b="0">
                          <a:effectLst/>
                        </a:rPr>
                        <a:t>Dosage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i="0">
                          <a:effectLst/>
                        </a:rPr>
                        <a:t>2</a:t>
                      </a:r>
                      <a:endParaRPr lang="en-US" sz="1400" i="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i="1">
                          <a:effectLst/>
                        </a:rPr>
                        <a:t>Group size: six students</a:t>
                      </a:r>
                    </a:p>
                    <a:p>
                      <a:pPr marL="0" marR="0">
                        <a:lnSpc>
                          <a:spcPct val="107000"/>
                        </a:lnSpc>
                        <a:spcBef>
                          <a:spcPts val="0"/>
                        </a:spcBef>
                        <a:spcAft>
                          <a:spcPts val="0"/>
                        </a:spcAft>
                      </a:pPr>
                      <a:r>
                        <a:rPr lang="en-US" sz="1600" i="1">
                          <a:effectLst/>
                        </a:rPr>
                        <a:t>Session length: 20 minutes per session </a:t>
                      </a:r>
                    </a:p>
                    <a:p>
                      <a:pPr marL="0" marR="0">
                        <a:lnSpc>
                          <a:spcPct val="107000"/>
                        </a:lnSpc>
                        <a:spcBef>
                          <a:spcPts val="0"/>
                        </a:spcBef>
                        <a:spcAft>
                          <a:spcPts val="0"/>
                        </a:spcAft>
                      </a:pPr>
                      <a:r>
                        <a:rPr lang="en-US" sz="1600" i="1">
                          <a:effectLst/>
                        </a:rPr>
                        <a:t>Frequency: five sessions per week</a:t>
                      </a:r>
                      <a:endParaRPr lang="en-US" sz="1600" i="1">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i="1">
                          <a:effectLst/>
                          <a:latin typeface="+mn-lt"/>
                          <a:ea typeface="Calibri" panose="020F0502020204030204" pitchFamily="34" charset="0"/>
                          <a:cs typeface="Times New Roman" panose="02020603050405020304" pitchFamily="18" charset="0"/>
                        </a:rPr>
                        <a:t>Provide</a:t>
                      </a:r>
                      <a:r>
                        <a:rPr lang="en-US" sz="1600" i="1" baseline="0">
                          <a:effectLst/>
                          <a:latin typeface="+mn-lt"/>
                          <a:ea typeface="Calibri" panose="020F0502020204030204" pitchFamily="34" charset="0"/>
                          <a:cs typeface="Times New Roman" panose="02020603050405020304" pitchFamily="18" charset="0"/>
                        </a:rPr>
                        <a:t> </a:t>
                      </a:r>
                      <a:r>
                        <a:rPr lang="en-US" sz="1600" i="1">
                          <a:effectLst/>
                          <a:latin typeface="+mn-lt"/>
                          <a:ea typeface="Calibri" panose="020F0502020204030204" pitchFamily="34" charset="0"/>
                          <a:cs typeface="Times New Roman" panose="02020603050405020304" pitchFamily="18" charset="0"/>
                        </a:rPr>
                        <a:t>40 minutes each session in smaller group (3)</a:t>
                      </a:r>
                    </a:p>
                  </a:txBody>
                  <a:tcPr marL="81539" marR="81539" marT="0" marB="0"/>
                </a:tc>
                <a:extLst>
                  <a:ext uri="{0D108BD9-81ED-4DB2-BD59-A6C34878D82A}">
                    <a16:rowId xmlns:a16="http://schemas.microsoft.com/office/drawing/2014/main" val="10002"/>
                  </a:ext>
                </a:extLst>
              </a:tr>
              <a:tr h="632601">
                <a:tc>
                  <a:txBody>
                    <a:bodyPr/>
                    <a:lstStyle/>
                    <a:p>
                      <a:pPr marL="0" marR="0">
                        <a:lnSpc>
                          <a:spcPct val="107000"/>
                        </a:lnSpc>
                        <a:spcBef>
                          <a:spcPts val="0"/>
                        </a:spcBef>
                        <a:spcAft>
                          <a:spcPts val="0"/>
                        </a:spcAft>
                      </a:pPr>
                      <a:r>
                        <a:rPr lang="en-US" sz="2000" b="0">
                          <a:effectLst/>
                        </a:rPr>
                        <a:t>Alignment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Explicit instruction covering skills deficit areas, PA, word study and fluency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3"/>
                  </a:ext>
                </a:extLst>
              </a:tr>
              <a:tr h="758826">
                <a:tc>
                  <a:txBody>
                    <a:bodyPr/>
                    <a:lstStyle/>
                    <a:p>
                      <a:pPr marL="0" marR="0">
                        <a:lnSpc>
                          <a:spcPct val="107000"/>
                        </a:lnSpc>
                        <a:spcBef>
                          <a:spcPts val="0"/>
                        </a:spcBef>
                        <a:spcAft>
                          <a:spcPts val="0"/>
                        </a:spcAft>
                      </a:pPr>
                      <a:r>
                        <a:rPr lang="en-US" sz="2000" b="0">
                          <a:effectLst/>
                        </a:rPr>
                        <a:t>Attention to transfer</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Builds on previously learned skills; not clearly connected to Tier 1 content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4"/>
                  </a:ext>
                </a:extLst>
              </a:tr>
              <a:tr h="702946">
                <a:tc>
                  <a:txBody>
                    <a:bodyPr/>
                    <a:lstStyle/>
                    <a:p>
                      <a:pPr marL="0" marR="0">
                        <a:lnSpc>
                          <a:spcPct val="107000"/>
                        </a:lnSpc>
                        <a:spcBef>
                          <a:spcPts val="0"/>
                        </a:spcBef>
                        <a:spcAft>
                          <a:spcPts val="0"/>
                        </a:spcAft>
                      </a:pPr>
                      <a:r>
                        <a:rPr lang="en-US" sz="2000" b="0">
                          <a:effectLst/>
                        </a:rPr>
                        <a:t>Comprehensiveness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a:effectLst/>
                          <a:latin typeface="+mn-lt"/>
                          <a:ea typeface="+mn-ea"/>
                          <a:cs typeface="+mn-cs"/>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Includes</a:t>
                      </a:r>
                      <a:r>
                        <a:rPr lang="en-US" sz="1600" baseline="0">
                          <a:effectLst/>
                          <a:latin typeface="+mn-lt"/>
                          <a:ea typeface="Calibri" panose="020F0502020204030204" pitchFamily="34" charset="0"/>
                          <a:cs typeface="Times New Roman" panose="02020603050405020304" pitchFamily="18" charset="0"/>
                        </a:rPr>
                        <a:t> three explicit instruction principles</a:t>
                      </a:r>
                      <a:endParaRPr lang="en-US" sz="1600">
                        <a:effectLst/>
                        <a:latin typeface="+mn-lt"/>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1400">
                        <a:effectLst/>
                        <a:latin typeface="+mn-lt"/>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5"/>
                  </a:ext>
                </a:extLst>
              </a:tr>
              <a:tr h="702946">
                <a:tc>
                  <a:txBody>
                    <a:bodyPr/>
                    <a:lstStyle/>
                    <a:p>
                      <a:pPr marL="0" marR="0">
                        <a:lnSpc>
                          <a:spcPct val="107000"/>
                        </a:lnSpc>
                        <a:spcBef>
                          <a:spcPts val="0"/>
                        </a:spcBef>
                        <a:spcAft>
                          <a:spcPts val="0"/>
                        </a:spcAft>
                      </a:pPr>
                      <a:r>
                        <a:rPr lang="en-US" sz="2000" b="0">
                          <a:effectLst/>
                        </a:rPr>
                        <a:t>Behavioral support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18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None found but doesn’t appear needed for student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6"/>
                  </a:ext>
                </a:extLst>
              </a:tr>
            </a:tbl>
          </a:graphicData>
        </a:graphic>
      </p:graphicFrame>
      <p:sp>
        <p:nvSpPr>
          <p:cNvPr id="7" name="Rectangle 6" descr="box around dosage">
            <a:extLst>
              <a:ext uri="{FF2B5EF4-FFF2-40B4-BE49-F238E27FC236}">
                <a16:creationId xmlns:a16="http://schemas.microsoft.com/office/drawing/2014/main" id="{673A633D-BE20-482A-AB3F-D1758AC8EA64}"/>
              </a:ext>
            </a:extLst>
          </p:cNvPr>
          <p:cNvSpPr/>
          <p:nvPr/>
        </p:nvSpPr>
        <p:spPr>
          <a:xfrm>
            <a:off x="457200" y="1447799"/>
            <a:ext cx="9173004" cy="15906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Rectangle 5" descr="box around dosage">
            <a:extLst>
              <a:ext uri="{FF2B5EF4-FFF2-40B4-BE49-F238E27FC236}">
                <a16:creationId xmlns:a16="http://schemas.microsoft.com/office/drawing/2014/main" id="{2E7CB711-25CF-4091-8667-FD53098A518D}"/>
              </a:ext>
            </a:extLst>
          </p:cNvPr>
          <p:cNvSpPr/>
          <p:nvPr/>
        </p:nvSpPr>
        <p:spPr>
          <a:xfrm>
            <a:off x="9717366" y="1459546"/>
            <a:ext cx="1927166" cy="15503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335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383" y="0"/>
            <a:ext cx="11246896" cy="1280160"/>
          </a:xfrm>
        </p:spPr>
        <p:txBody>
          <a:bodyPr>
            <a:normAutofit/>
          </a:bodyPr>
          <a:lstStyle/>
          <a:p>
            <a:r>
              <a:rPr lang="en-US"/>
              <a:t>Was the intervention adaptation delivered with fidelity? </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89</a:t>
            </a:fld>
            <a:endParaRPr lang="en-US"/>
          </a:p>
        </p:txBody>
      </p:sp>
      <p:pic>
        <p:nvPicPr>
          <p:cNvPr id="5" name="Picture 4" descr="picture highlighting fidelity data. Shows that the student attended all sessions offered that the average duration was 40 minutes per day the student was engaged, and the intervention was delivered as planned. ">
            <a:extLst>
              <a:ext uri="{FF2B5EF4-FFF2-40B4-BE49-F238E27FC236}">
                <a16:creationId xmlns:a16="http://schemas.microsoft.com/office/drawing/2014/main" id="{F522675B-0F16-4FD8-9570-F242CCD89A71}"/>
              </a:ext>
            </a:extLst>
          </p:cNvPr>
          <p:cNvPicPr>
            <a:picLocks noChangeAspect="1"/>
          </p:cNvPicPr>
          <p:nvPr/>
        </p:nvPicPr>
        <p:blipFill>
          <a:blip r:embed="rId3"/>
          <a:stretch>
            <a:fillRect/>
          </a:stretch>
        </p:blipFill>
        <p:spPr>
          <a:xfrm>
            <a:off x="521551" y="1713245"/>
            <a:ext cx="10673367" cy="3495004"/>
          </a:xfrm>
          <a:prstGeom prst="rect">
            <a:avLst/>
          </a:prstGeom>
        </p:spPr>
      </p:pic>
      <p:sp>
        <p:nvSpPr>
          <p:cNvPr id="2" name="Rectangle 1" descr="rectangle around the duration"/>
          <p:cNvSpPr/>
          <p:nvPr/>
        </p:nvSpPr>
        <p:spPr>
          <a:xfrm>
            <a:off x="4906107" y="1758077"/>
            <a:ext cx="1597688" cy="329585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DC3947-86AB-45E4-8B44-66C0FC8B10D6}"/>
              </a:ext>
            </a:extLst>
          </p:cNvPr>
          <p:cNvSpPr txBox="1"/>
          <p:nvPr/>
        </p:nvSpPr>
        <p:spPr>
          <a:xfrm>
            <a:off x="6965796" y="5475250"/>
            <a:ext cx="3010829" cy="646331"/>
          </a:xfrm>
          <a:prstGeom prst="rect">
            <a:avLst/>
          </a:prstGeom>
          <a:noFill/>
          <a:ln w="38100">
            <a:solidFill>
              <a:schemeClr val="tx1"/>
            </a:solidFill>
          </a:ln>
        </p:spPr>
        <p:txBody>
          <a:bodyPr wrap="square" rtlCol="0">
            <a:spAutoFit/>
          </a:bodyPr>
          <a:lstStyle/>
          <a:p>
            <a:r>
              <a:rPr lang="en-US"/>
              <a:t>Duration ~ 40 minutes per session </a:t>
            </a:r>
          </a:p>
        </p:txBody>
      </p:sp>
      <p:cxnSp>
        <p:nvCxnSpPr>
          <p:cNvPr id="11" name="Straight Arrow Connector 10" descr="arrow pointing to duration">
            <a:extLst>
              <a:ext uri="{FF2B5EF4-FFF2-40B4-BE49-F238E27FC236}">
                <a16:creationId xmlns:a16="http://schemas.microsoft.com/office/drawing/2014/main" id="{64BE7539-DDBA-4C61-8D56-0F3FCE6A2D6F}"/>
              </a:ext>
            </a:extLst>
          </p:cNvPr>
          <p:cNvCxnSpPr>
            <a:cxnSpLocks/>
            <a:stCxn id="10" idx="1"/>
          </p:cNvCxnSpPr>
          <p:nvPr/>
        </p:nvCxnSpPr>
        <p:spPr>
          <a:xfrm flipH="1" flipV="1">
            <a:off x="6324601" y="5273659"/>
            <a:ext cx="641195" cy="5247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83B70C2-AA3C-449A-83B9-B0097828695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3639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Why start with a standardized, evidence-based program?</a:t>
            </a:r>
          </a:p>
        </p:txBody>
      </p:sp>
      <p:sp>
        <p:nvSpPr>
          <p:cNvPr id="3" name="Content Placeholder 2"/>
          <p:cNvSpPr>
            <a:spLocks noGrp="1"/>
          </p:cNvSpPr>
          <p:nvPr>
            <p:ph sz="quarter" idx="15"/>
          </p:nvPr>
        </p:nvSpPr>
        <p:spPr/>
        <p:txBody>
          <a:bodyPr vert="horz" lIns="0" tIns="0" rIns="0" bIns="0" rtlCol="0" anchor="t">
            <a:normAutofit/>
          </a:bodyPr>
          <a:lstStyle/>
          <a:p>
            <a:pPr marL="342900" indent="-342900"/>
            <a:r>
              <a:rPr lang="en-US" sz="2400"/>
              <a:t>When properly aligned to students’ needs, they tend to work—teachers don’t need to “reinvent the wheel.” </a:t>
            </a:r>
          </a:p>
          <a:p>
            <a:pPr marL="342900" indent="-342900"/>
            <a:r>
              <a:rPr lang="en-US" sz="2400"/>
              <a:t>They are efficient—teachers can plan instruction for groups rather than individual students.</a:t>
            </a:r>
          </a:p>
          <a:p>
            <a:pPr marL="342900" indent="-342900"/>
            <a:r>
              <a:rPr lang="en-US" sz="2400"/>
              <a:t>Many require only a modest amount of training—often, paraeducators can help with delivery.</a:t>
            </a:r>
          </a:p>
          <a:p>
            <a:pPr marL="342900" indent="-342900"/>
            <a:r>
              <a:rPr lang="en-US" sz="2400"/>
              <a:t>Often inexpensive (although cost may vary). </a:t>
            </a:r>
          </a:p>
        </p:txBody>
      </p:sp>
      <p:pic>
        <p:nvPicPr>
          <p:cNvPr id="75778" name="Picture 2"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234" y="4678046"/>
            <a:ext cx="1306331" cy="130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5"/>
          <p:cNvSpPr>
            <a:spLocks noGrp="1"/>
          </p:cNvSpPr>
          <p:nvPr>
            <p:ph type="sldNum" sz="quarter" idx="14"/>
          </p:nvPr>
        </p:nvSpPr>
        <p:spPr/>
        <p:txBody>
          <a:bodyPr/>
          <a:lstStyle/>
          <a:p>
            <a:fld id="{B094D1B2-26D5-48CC-9B16-6583E954EFA6}" type="slidenum">
              <a:rPr lang="en-US" smtClean="0"/>
              <a:t>9</a:t>
            </a:fld>
            <a:endParaRPr lang="en-US"/>
          </a:p>
        </p:txBody>
      </p:sp>
    </p:spTree>
    <p:extLst>
      <p:ext uri="{BB962C8B-B14F-4D97-AF65-F5344CB8AC3E}">
        <p14:creationId xmlns:p14="http://schemas.microsoft.com/office/powerpoint/2010/main" val="27730738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5" y="3319172"/>
            <a:ext cx="5532117" cy="1280160"/>
          </a:xfrm>
          <a:solidFill>
            <a:schemeClr val="bg1"/>
          </a:solidFill>
        </p:spPr>
        <p:txBody>
          <a:bodyPr>
            <a:noAutofit/>
          </a:bodyPr>
          <a:lstStyle/>
          <a:p>
            <a:pPr marL="233363"/>
            <a:r>
              <a:rPr lang="en-US"/>
              <a:t>Progress monitor and assess the impact of the adaptation</a:t>
            </a:r>
            <a:r>
              <a:rPr lang="en-US" b="0"/>
              <a:t>.</a:t>
            </a:r>
          </a:p>
        </p:txBody>
      </p:sp>
      <p:sp>
        <p:nvSpPr>
          <p:cNvPr id="6" name="Slide Number Placeholder 1"/>
          <p:cNvSpPr>
            <a:spLocks noGrp="1"/>
          </p:cNvSpPr>
          <p:nvPr>
            <p:ph type="sldNum" sz="quarter" idx="14"/>
          </p:nvPr>
        </p:nvSpPr>
        <p:spPr/>
        <p:txBody>
          <a:bodyPr/>
          <a:lstStyle/>
          <a:p>
            <a:pPr algn="r"/>
            <a:fld id="{F3477EC8-074D-41C4-94AE-E9EA7CEEA348}" type="slidenum">
              <a:rPr lang="en-US" smtClean="0"/>
              <a:pPr algn="r"/>
              <a:t>90</a:t>
            </a:fld>
            <a:endParaRPr lang="en-US"/>
          </a:p>
        </p:txBody>
      </p:sp>
      <p:sp>
        <p:nvSpPr>
          <p:cNvPr id="7" name="Right Arrow 6" descr="An arrow points to Intervention adaptation - based on observed needs.  Kelsey's teacher will make qualitative changes to the intervention based on the results of informal diagnostic assessment."/>
          <p:cNvSpPr/>
          <p:nvPr/>
        </p:nvSpPr>
        <p:spPr>
          <a:xfrm>
            <a:off x="5434446" y="4492335"/>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A946DC2E-05F5-4BBA-9E60-AC0B85808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6025" y="680937"/>
            <a:ext cx="4080538" cy="4933188"/>
          </a:xfrm>
          <a:prstGeom prst="rect">
            <a:avLst/>
          </a:prstGeom>
        </p:spPr>
      </p:pic>
      <p:sp>
        <p:nvSpPr>
          <p:cNvPr id="3" name="Text Placeholder 2">
            <a:extLst>
              <a:ext uri="{FF2B5EF4-FFF2-40B4-BE49-F238E27FC236}">
                <a16:creationId xmlns:a16="http://schemas.microsoft.com/office/drawing/2014/main" id="{29FCF1AF-EC25-4B0A-AA2F-BC234375508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758164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Progress Monitoring: </a:t>
            </a:r>
            <a:br>
              <a:rPr lang="en-US"/>
            </a:br>
            <a:r>
              <a:rPr lang="en-US"/>
              <a:t>Is Kelsey responding to the intervention?</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91</a:t>
            </a:fld>
            <a:endParaRPr lang="en-US"/>
          </a:p>
        </p:txBody>
      </p:sp>
      <p:graphicFrame>
        <p:nvGraphicFramePr>
          <p:cNvPr id="8" name="Content Placeholder 7" descr="This graph depicts the student's results after a change has been made to the original intervention and shows improvement. However, the progress is still below her goal line. "/>
          <p:cNvGraphicFramePr>
            <a:graphicFrameLocks noGrp="1"/>
          </p:cNvGraphicFramePr>
          <p:nvPr>
            <p:ph sz="quarter" idx="15"/>
            <p:extLst>
              <p:ext uri="{D42A27DB-BD31-4B8C-83A1-F6EECF244321}">
                <p14:modId xmlns:p14="http://schemas.microsoft.com/office/powerpoint/2010/main" val="3652794293"/>
              </p:ext>
            </p:extLst>
          </p:nvPr>
        </p:nvGraphicFramePr>
        <p:xfrm>
          <a:off x="2260129" y="1371600"/>
          <a:ext cx="8224991"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9783465" y="2067309"/>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2907124" y="2309970"/>
            <a:ext cx="6876341" cy="23534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2811658" y="4496414"/>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Straight Connector 5">
            <a:extLst>
              <a:ext uri="{C183D7F6-B498-43B3-948B-1728B52AA6E4}">
                <adec:decorative xmlns:adec="http://schemas.microsoft.com/office/drawing/2017/decorative" val="1"/>
              </a:ext>
            </a:extLst>
          </p:cNvPr>
          <p:cNvCxnSpPr/>
          <p:nvPr/>
        </p:nvCxnSpPr>
        <p:spPr>
          <a:xfrm>
            <a:off x="3092736" y="2927179"/>
            <a:ext cx="0" cy="2484120"/>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142775" y="4558602"/>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276600" y="464881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C183D7F6-B498-43B3-948B-1728B52AA6E4}">
                <adec:decorative xmlns:adec="http://schemas.microsoft.com/office/drawing/2017/decorative" val="1"/>
              </a:ext>
            </a:extLst>
          </p:cNvPr>
          <p:cNvSpPr/>
          <p:nvPr/>
        </p:nvSpPr>
        <p:spPr>
          <a:xfrm>
            <a:off x="3536171" y="458785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760285" y="4593661"/>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4023023" y="4602816"/>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descr="After the first intervention, the students progress is monitored as not improving."/>
          <p:cNvCxnSpPr/>
          <p:nvPr/>
        </p:nvCxnSpPr>
        <p:spPr>
          <a:xfrm>
            <a:off x="3108468" y="4609658"/>
            <a:ext cx="1101582" cy="537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C183D7F6-B498-43B3-948B-1728B52AA6E4}">
                <adec:decorative xmlns:adec="http://schemas.microsoft.com/office/drawing/2017/decorative" val="1"/>
              </a:ext>
            </a:extLst>
          </p:cNvPr>
          <p:cNvSpPr/>
          <p:nvPr/>
        </p:nvSpPr>
        <p:spPr>
          <a:xfrm>
            <a:off x="4434347" y="4527230"/>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C183D7F6-B498-43B3-948B-1728B52AA6E4}">
                <adec:decorative xmlns:adec="http://schemas.microsoft.com/office/drawing/2017/decorative" val="1"/>
              </a:ext>
            </a:extLst>
          </p:cNvPr>
          <p:cNvSpPr/>
          <p:nvPr/>
        </p:nvSpPr>
        <p:spPr>
          <a:xfrm>
            <a:off x="5154576" y="4431142"/>
            <a:ext cx="9144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C183D7F6-B498-43B3-948B-1728B52AA6E4}">
                <adec:decorative xmlns:adec="http://schemas.microsoft.com/office/drawing/2017/decorative" val="1"/>
              </a:ext>
            </a:extLst>
          </p:cNvPr>
          <p:cNvSpPr/>
          <p:nvPr/>
        </p:nvSpPr>
        <p:spPr>
          <a:xfrm>
            <a:off x="5382991" y="4410927"/>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C183D7F6-B498-43B3-948B-1728B52AA6E4}">
                <adec:decorative xmlns:adec="http://schemas.microsoft.com/office/drawing/2017/decorative" val="1"/>
              </a:ext>
            </a:extLst>
          </p:cNvPr>
          <p:cNvSpPr/>
          <p:nvPr/>
        </p:nvSpPr>
        <p:spPr>
          <a:xfrm>
            <a:off x="4906620" y="451226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C183D7F6-B498-43B3-948B-1728B52AA6E4}">
                <adec:decorative xmlns:adec="http://schemas.microsoft.com/office/drawing/2017/decorative" val="1"/>
              </a:ext>
            </a:extLst>
          </p:cNvPr>
          <p:cNvSpPr/>
          <p:nvPr/>
        </p:nvSpPr>
        <p:spPr>
          <a:xfrm>
            <a:off x="4678006" y="458785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descr="Adaption 1 phase line"/>
          <p:cNvCxnSpPr/>
          <p:nvPr/>
        </p:nvCxnSpPr>
        <p:spPr>
          <a:xfrm>
            <a:off x="4239094" y="2927179"/>
            <a:ext cx="0" cy="2484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descr="After the adaption is made, the student begins to see some progress, though it is not sufficient to help her reach her goal line"/>
          <p:cNvCxnSpPr/>
          <p:nvPr/>
        </p:nvCxnSpPr>
        <p:spPr>
          <a:xfrm flipV="1">
            <a:off x="4378182" y="4352290"/>
            <a:ext cx="1975595" cy="25736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41073" y="2810374"/>
            <a:ext cx="1512440" cy="707886"/>
          </a:xfrm>
          <a:prstGeom prst="rect">
            <a:avLst/>
          </a:prstGeom>
          <a:solidFill>
            <a:schemeClr val="bg1"/>
          </a:solidFill>
          <a:ln w="57150">
            <a:solidFill>
              <a:schemeClr val="tx1"/>
            </a:solidFill>
          </a:ln>
        </p:spPr>
        <p:txBody>
          <a:bodyPr wrap="square" rtlCol="0">
            <a:spAutoFit/>
          </a:bodyPr>
          <a:lstStyle/>
          <a:p>
            <a:r>
              <a:rPr lang="en-US" sz="2000"/>
              <a:t>Adaption 1 Phase Line</a:t>
            </a:r>
          </a:p>
        </p:txBody>
      </p:sp>
      <p:cxnSp>
        <p:nvCxnSpPr>
          <p:cNvPr id="28" name="Straight Arrow Connector 27">
            <a:extLst>
              <a:ext uri="{C183D7F6-B498-43B3-948B-1728B52AA6E4}">
                <adec:decorative xmlns:adec="http://schemas.microsoft.com/office/drawing/2017/decorative" val="1"/>
              </a:ext>
            </a:extLst>
          </p:cNvPr>
          <p:cNvCxnSpPr/>
          <p:nvPr/>
        </p:nvCxnSpPr>
        <p:spPr>
          <a:xfrm flipH="1">
            <a:off x="4338509" y="3247722"/>
            <a:ext cx="695559" cy="2209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669801" y="2504218"/>
            <a:ext cx="1444662" cy="338554"/>
          </a:xfrm>
          <a:prstGeom prst="rect">
            <a:avLst/>
          </a:prstGeom>
          <a:noFill/>
        </p:spPr>
        <p:txBody>
          <a:bodyPr wrap="square" rtlCol="0">
            <a:spAutoFit/>
          </a:bodyPr>
          <a:lstStyle/>
          <a:p>
            <a:r>
              <a:rPr lang="en-US" sz="1600"/>
              <a:t>Intervention</a:t>
            </a:r>
          </a:p>
        </p:txBody>
      </p:sp>
      <p:sp>
        <p:nvSpPr>
          <p:cNvPr id="5" name="Text Placeholder 4">
            <a:extLst>
              <a:ext uri="{FF2B5EF4-FFF2-40B4-BE49-F238E27FC236}">
                <a16:creationId xmlns:a16="http://schemas.microsoft.com/office/drawing/2014/main" id="{84F6CC23-3CCF-44E1-8BAE-867ABD8400B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881915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4"/>
          </p:nvPr>
        </p:nvSpPr>
        <p:spPr/>
        <p:txBody>
          <a:bodyPr/>
          <a:lstStyle/>
          <a:p>
            <a:pPr algn="r"/>
            <a:fld id="{F3477EC8-074D-41C4-94AE-E9EA7CEEA348}" type="slidenum">
              <a:rPr lang="en-US" smtClean="0"/>
              <a:pPr algn="r"/>
              <a:t>92</a:t>
            </a:fld>
            <a:endParaRPr lang="en-US"/>
          </a:p>
        </p:txBody>
      </p:sp>
      <p:sp>
        <p:nvSpPr>
          <p:cNvPr id="2" name="Title 1"/>
          <p:cNvSpPr>
            <a:spLocks noGrp="1"/>
          </p:cNvSpPr>
          <p:nvPr>
            <p:ph type="title"/>
          </p:nvPr>
        </p:nvSpPr>
        <p:spPr>
          <a:xfrm>
            <a:off x="252920" y="1739925"/>
            <a:ext cx="6285438" cy="1280160"/>
          </a:xfrm>
          <a:solidFill>
            <a:schemeClr val="bg1"/>
          </a:solidFill>
        </p:spPr>
        <p:txBody>
          <a:bodyPr>
            <a:noAutofit/>
          </a:bodyPr>
          <a:lstStyle/>
          <a:p>
            <a:pPr marL="233363"/>
            <a:r>
              <a:rPr lang="en-US"/>
              <a:t>DBI is an ongoing process based on student responsiveness to the intervention</a:t>
            </a:r>
            <a:r>
              <a:rPr lang="en-US" b="0"/>
              <a:t>. </a:t>
            </a:r>
          </a:p>
        </p:txBody>
      </p:sp>
      <p:sp>
        <p:nvSpPr>
          <p:cNvPr id="9" name="Right Arrow 8" descr="An arrow points to Intervention adaptation - based on observed needs.  Kelsey's teacher will make qualitative changes to the intervention based on the results of informal diagnostic assessment."/>
          <p:cNvSpPr/>
          <p:nvPr/>
        </p:nvSpPr>
        <p:spPr>
          <a:xfrm>
            <a:off x="5495734" y="4943447"/>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7D8EB87-78F1-4A21-B13C-DF820A6BE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2643" y="835314"/>
            <a:ext cx="4225372" cy="5108286"/>
          </a:xfrm>
          <a:prstGeom prst="rect">
            <a:avLst/>
          </a:prstGeom>
        </p:spPr>
      </p:pic>
      <p:sp>
        <p:nvSpPr>
          <p:cNvPr id="3" name="Text Placeholder 2">
            <a:extLst>
              <a:ext uri="{FF2B5EF4-FFF2-40B4-BE49-F238E27FC236}">
                <a16:creationId xmlns:a16="http://schemas.microsoft.com/office/drawing/2014/main" id="{D3C9F518-ABFB-4DD3-9D56-A1859D0C6D9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571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205 -0.00764 L -0.02483 -0.0831 C -0.03524 -0.09907 -0.04236 -0.1243 -0.04479 -0.15115 C -0.04757 -0.18148 -0.04514 -0.20694 -0.03767 -0.22592 L -0.00608 -0.31389 " pathEditMode="relative" rAng="4980000" ptsTypes="AAAAA">
                                      <p:cBhvr>
                                        <p:cTn id="6" dur="2000" fill="hold"/>
                                        <p:tgtEl>
                                          <p:spTgt spid="9"/>
                                        </p:tgtEl>
                                        <p:attrNameLst>
                                          <p:attrName>ppt_x</p:attrName>
                                          <p:attrName>ppt_y</p:attrName>
                                        </p:attrNameLst>
                                      </p:cBhvr>
                                      <p:rCtr x="-4045" y="-1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522B-A435-44DB-B6EC-0319CD7E6B78}"/>
              </a:ext>
            </a:extLst>
          </p:cNvPr>
          <p:cNvSpPr>
            <a:spLocks noGrp="1"/>
          </p:cNvSpPr>
          <p:nvPr>
            <p:ph type="title"/>
          </p:nvPr>
        </p:nvSpPr>
        <p:spPr/>
        <p:txBody>
          <a:bodyPr>
            <a:normAutofit/>
          </a:bodyPr>
          <a:lstStyle/>
          <a:p>
            <a:r>
              <a:rPr lang="en-US"/>
              <a:t>Informal Diagnostic Tools for Literacy</a:t>
            </a:r>
          </a:p>
        </p:txBody>
      </p:sp>
      <p:sp>
        <p:nvSpPr>
          <p:cNvPr id="5" name="Slide Number Placeholder 4">
            <a:extLst>
              <a:ext uri="{FF2B5EF4-FFF2-40B4-BE49-F238E27FC236}">
                <a16:creationId xmlns:a16="http://schemas.microsoft.com/office/drawing/2014/main" id="{949C1DBE-34B5-47AF-8FE3-85F854EF64FB}"/>
              </a:ext>
            </a:extLst>
          </p:cNvPr>
          <p:cNvSpPr>
            <a:spLocks noGrp="1"/>
          </p:cNvSpPr>
          <p:nvPr>
            <p:ph type="sldNum" sz="quarter" idx="14"/>
          </p:nvPr>
        </p:nvSpPr>
        <p:spPr/>
        <p:txBody>
          <a:bodyPr/>
          <a:lstStyle/>
          <a:p>
            <a:fld id="{99A20822-4A49-4D36-86E3-300BA48D3F00}" type="slidenum">
              <a:rPr lang="en-US" smtClean="0"/>
              <a:pPr/>
              <a:t>93</a:t>
            </a:fld>
            <a:endParaRPr lang="en-US"/>
          </a:p>
        </p:txBody>
      </p:sp>
      <p:sp>
        <p:nvSpPr>
          <p:cNvPr id="8" name="Content Placeholder 7">
            <a:extLst>
              <a:ext uri="{FF2B5EF4-FFF2-40B4-BE49-F238E27FC236}">
                <a16:creationId xmlns:a16="http://schemas.microsoft.com/office/drawing/2014/main" id="{3BDCA22F-954C-49C2-9FA3-0A00F41A6679}"/>
              </a:ext>
            </a:extLst>
          </p:cNvPr>
          <p:cNvSpPr>
            <a:spLocks noGrp="1"/>
          </p:cNvSpPr>
          <p:nvPr>
            <p:ph sz="quarter" idx="15"/>
          </p:nvPr>
        </p:nvSpPr>
        <p:spPr>
          <a:xfrm>
            <a:off x="457200" y="1143000"/>
            <a:ext cx="11274552" cy="4343400"/>
          </a:xfrm>
        </p:spPr>
        <p:txBody>
          <a:bodyPr/>
          <a:lstStyle/>
          <a:p>
            <a:pPr marL="0" indent="0">
              <a:buNone/>
            </a:pPr>
            <a:r>
              <a:rPr lang="en-US"/>
              <a:t>Consider a wide range of data sources to gather information about what literacy skill a student is struggling with.</a:t>
            </a:r>
          </a:p>
        </p:txBody>
      </p:sp>
      <p:pic>
        <p:nvPicPr>
          <p:cNvPr id="9" name="Picture 8" descr="Paper showing Kelsey's diagnostic data">
            <a:extLst>
              <a:ext uri="{FF2B5EF4-FFF2-40B4-BE49-F238E27FC236}">
                <a16:creationId xmlns:a16="http://schemas.microsoft.com/office/drawing/2014/main" id="{C9E4959A-DD6E-4B6B-877A-36FDF6A65B61}"/>
              </a:ext>
            </a:extLst>
          </p:cNvPr>
          <p:cNvPicPr>
            <a:picLocks noChangeAspect="1"/>
          </p:cNvPicPr>
          <p:nvPr/>
        </p:nvPicPr>
        <p:blipFill>
          <a:blip r:embed="rId3"/>
          <a:stretch>
            <a:fillRect/>
          </a:stretch>
        </p:blipFill>
        <p:spPr>
          <a:xfrm>
            <a:off x="4866105" y="2214416"/>
            <a:ext cx="5026409" cy="4015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aper showing Kelsey's diagnostic data">
            <a:extLst>
              <a:ext uri="{FF2B5EF4-FFF2-40B4-BE49-F238E27FC236}">
                <a16:creationId xmlns:a16="http://schemas.microsoft.com/office/drawing/2014/main" id="{1D9A36CD-F2AB-487E-814C-5708DC1FB829}"/>
              </a:ext>
            </a:extLst>
          </p:cNvPr>
          <p:cNvPicPr>
            <a:picLocks noChangeAspect="1"/>
          </p:cNvPicPr>
          <p:nvPr/>
        </p:nvPicPr>
        <p:blipFill>
          <a:blip r:embed="rId4"/>
          <a:stretch>
            <a:fillRect/>
          </a:stretch>
        </p:blipFill>
        <p:spPr>
          <a:xfrm>
            <a:off x="330083" y="2886916"/>
            <a:ext cx="4685236" cy="2104148"/>
          </a:xfrm>
          <a:prstGeom prst="rect">
            <a:avLst/>
          </a:prstGeom>
        </p:spPr>
      </p:pic>
      <p:pic>
        <p:nvPicPr>
          <p:cNvPr id="11" name="Picture 10" descr="Paper showing Kelsey's diagnostic data">
            <a:extLst>
              <a:ext uri="{FF2B5EF4-FFF2-40B4-BE49-F238E27FC236}">
                <a16:creationId xmlns:a16="http://schemas.microsoft.com/office/drawing/2014/main" id="{68DCD786-8176-4E98-B646-0FEAA427E2EE}"/>
              </a:ext>
            </a:extLst>
          </p:cNvPr>
          <p:cNvPicPr>
            <a:picLocks noChangeAspect="1"/>
          </p:cNvPicPr>
          <p:nvPr/>
        </p:nvPicPr>
        <p:blipFill>
          <a:blip r:embed="rId5"/>
          <a:stretch>
            <a:fillRect/>
          </a:stretch>
        </p:blipFill>
        <p:spPr>
          <a:xfrm>
            <a:off x="6490369" y="1699850"/>
            <a:ext cx="5108810" cy="401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Paper showing Kelsey's diagnostic data">
            <a:extLst>
              <a:ext uri="{FF2B5EF4-FFF2-40B4-BE49-F238E27FC236}">
                <a16:creationId xmlns:a16="http://schemas.microsoft.com/office/drawing/2014/main" id="{7C62BCE5-679B-479F-91C1-DBB0D8D013CF}"/>
              </a:ext>
            </a:extLst>
          </p:cNvPr>
          <p:cNvPicPr>
            <a:picLocks noChangeAspect="1"/>
          </p:cNvPicPr>
          <p:nvPr/>
        </p:nvPicPr>
        <p:blipFill>
          <a:blip r:embed="rId6"/>
          <a:stretch>
            <a:fillRect/>
          </a:stretch>
        </p:blipFill>
        <p:spPr>
          <a:xfrm>
            <a:off x="7666709" y="2871032"/>
            <a:ext cx="3715456" cy="3491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Paper showing Kelsey's diagnostic data">
            <a:extLst>
              <a:ext uri="{FF2B5EF4-FFF2-40B4-BE49-F238E27FC236}">
                <a16:creationId xmlns:a16="http://schemas.microsoft.com/office/drawing/2014/main" id="{BF41C4A7-D828-4287-8AC1-DC5B1DC7BDBA}"/>
              </a:ext>
            </a:extLst>
          </p:cNvPr>
          <p:cNvPicPr>
            <a:picLocks noChangeAspect="1"/>
          </p:cNvPicPr>
          <p:nvPr/>
        </p:nvPicPr>
        <p:blipFill>
          <a:blip r:embed="rId7"/>
          <a:stretch>
            <a:fillRect/>
          </a:stretch>
        </p:blipFill>
        <p:spPr>
          <a:xfrm>
            <a:off x="1823356" y="2189617"/>
            <a:ext cx="4665486" cy="4064746"/>
          </a:xfrm>
          <a:prstGeom prst="rect">
            <a:avLst/>
          </a:prstGeom>
        </p:spPr>
      </p:pic>
      <p:pic>
        <p:nvPicPr>
          <p:cNvPr id="7" name="Picture 6" descr="Paper showing Kelsey's diagnostic data">
            <a:extLst>
              <a:ext uri="{FF2B5EF4-FFF2-40B4-BE49-F238E27FC236}">
                <a16:creationId xmlns:a16="http://schemas.microsoft.com/office/drawing/2014/main" id="{D88C2C9D-1BA2-47AA-9CD2-6C448A1CBB56}"/>
              </a:ext>
            </a:extLst>
          </p:cNvPr>
          <p:cNvPicPr>
            <a:picLocks noChangeAspect="1"/>
          </p:cNvPicPr>
          <p:nvPr/>
        </p:nvPicPr>
        <p:blipFill>
          <a:blip r:embed="rId8"/>
          <a:stretch>
            <a:fillRect/>
          </a:stretch>
        </p:blipFill>
        <p:spPr>
          <a:xfrm>
            <a:off x="564914" y="2367767"/>
            <a:ext cx="5993320" cy="3962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E0230304-50B4-430D-8607-5A8273A6090C}"/>
              </a:ext>
            </a:extLst>
          </p:cNvPr>
          <p:cNvSpPr/>
          <p:nvPr/>
        </p:nvSpPr>
        <p:spPr>
          <a:xfrm>
            <a:off x="4930548" y="2195860"/>
            <a:ext cx="1558294" cy="46245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Kelsey</a:t>
            </a:r>
          </a:p>
        </p:txBody>
      </p:sp>
      <p:sp>
        <p:nvSpPr>
          <p:cNvPr id="13" name="Rectangle 12">
            <a:extLst>
              <a:ext uri="{FF2B5EF4-FFF2-40B4-BE49-F238E27FC236}">
                <a16:creationId xmlns:a16="http://schemas.microsoft.com/office/drawing/2014/main" id="{3C41D2BB-658F-4865-A472-A9E450A8D4DC}"/>
              </a:ext>
            </a:extLst>
          </p:cNvPr>
          <p:cNvSpPr/>
          <p:nvPr/>
        </p:nvSpPr>
        <p:spPr>
          <a:xfrm>
            <a:off x="8058069" y="2901512"/>
            <a:ext cx="1005820" cy="3914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Kelsey</a:t>
            </a:r>
          </a:p>
        </p:txBody>
      </p:sp>
      <p:sp>
        <p:nvSpPr>
          <p:cNvPr id="14" name="Rectangle 13">
            <a:extLst>
              <a:ext uri="{FF2B5EF4-FFF2-40B4-BE49-F238E27FC236}">
                <a16:creationId xmlns:a16="http://schemas.microsoft.com/office/drawing/2014/main" id="{39B613E2-7819-4355-8552-10BE01B4CB85}"/>
              </a:ext>
            </a:extLst>
          </p:cNvPr>
          <p:cNvSpPr/>
          <p:nvPr/>
        </p:nvSpPr>
        <p:spPr>
          <a:xfrm>
            <a:off x="1371600" y="2310160"/>
            <a:ext cx="927887" cy="50055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Kelsey</a:t>
            </a:r>
          </a:p>
        </p:txBody>
      </p:sp>
      <p:sp>
        <p:nvSpPr>
          <p:cNvPr id="4" name="Text Placeholder 3">
            <a:extLst>
              <a:ext uri="{FF2B5EF4-FFF2-40B4-BE49-F238E27FC236}">
                <a16:creationId xmlns:a16="http://schemas.microsoft.com/office/drawing/2014/main" id="{9C8A3210-DCAD-49AC-970E-55BFFB2F668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291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3" y="0"/>
            <a:ext cx="5843585" cy="1280160"/>
          </a:xfrm>
        </p:spPr>
        <p:txBody>
          <a:bodyPr>
            <a:normAutofit/>
          </a:bodyPr>
          <a:lstStyle/>
          <a:p>
            <a:pPr algn="l"/>
            <a:r>
              <a:rPr lang="en-US"/>
              <a:t>What do you recommend?</a:t>
            </a:r>
          </a:p>
        </p:txBody>
      </p:sp>
      <p:sp>
        <p:nvSpPr>
          <p:cNvPr id="3" name="Slide Number Placeholder 2"/>
          <p:cNvSpPr>
            <a:spLocks noGrp="1"/>
          </p:cNvSpPr>
          <p:nvPr>
            <p:ph type="sldNum" sz="quarter" idx="14"/>
          </p:nvPr>
        </p:nvSpPr>
        <p:spPr/>
        <p:txBody>
          <a:bodyPr/>
          <a:lstStyle/>
          <a:p>
            <a:fld id="{B094D1B2-26D5-48CC-9B16-6583E954EFA6}" type="slidenum">
              <a:rPr lang="en-US" smtClean="0"/>
              <a:t>94</a:t>
            </a:fld>
            <a:endParaRPr lang="en-US"/>
          </a:p>
        </p:txBody>
      </p:sp>
      <p:sp>
        <p:nvSpPr>
          <p:cNvPr id="5" name="Content Placeholder 4"/>
          <p:cNvSpPr>
            <a:spLocks noGrp="1"/>
          </p:cNvSpPr>
          <p:nvPr>
            <p:ph sz="quarter" idx="15"/>
          </p:nvPr>
        </p:nvSpPr>
        <p:spPr>
          <a:xfrm>
            <a:off x="457200" y="1214846"/>
            <a:ext cx="11025554" cy="4343400"/>
          </a:xfrm>
        </p:spPr>
        <p:txBody>
          <a:bodyPr>
            <a:noAutofit/>
          </a:bodyPr>
          <a:lstStyle/>
          <a:p>
            <a:pPr marL="0" indent="0">
              <a:buNone/>
            </a:pPr>
            <a:r>
              <a:rPr lang="en-US" sz="2400">
                <a:solidFill>
                  <a:srgbClr val="262626">
                    <a:lumMod val="85000"/>
                    <a:lumOff val="15000"/>
                  </a:srgbClr>
                </a:solidFill>
              </a:rPr>
              <a:t>Diagnostic data indicated Kelsey had </a:t>
            </a:r>
            <a:r>
              <a:rPr lang="en-US" sz="2400" b="1">
                <a:solidFill>
                  <a:srgbClr val="262626">
                    <a:lumMod val="85000"/>
                    <a:lumOff val="15000"/>
                  </a:srgbClr>
                </a:solidFill>
              </a:rPr>
              <a:t>difficulty applying decoding strategies to words with short and long vowels</a:t>
            </a:r>
            <a:r>
              <a:rPr lang="en-US" sz="2400">
                <a:solidFill>
                  <a:srgbClr val="262626">
                    <a:lumMod val="85000"/>
                    <a:lumOff val="15000"/>
                  </a:srgbClr>
                </a:solidFill>
              </a:rPr>
              <a:t>, especially “i” and “e.” </a:t>
            </a:r>
          </a:p>
          <a:p>
            <a:pPr marL="0" indent="0">
              <a:buNone/>
            </a:pPr>
            <a:endParaRPr lang="en-US" sz="2400">
              <a:solidFill>
                <a:srgbClr val="262626">
                  <a:lumMod val="85000"/>
                  <a:lumOff val="15000"/>
                </a:srgbClr>
              </a:solidFill>
            </a:endParaRPr>
          </a:p>
          <a:p>
            <a:pPr marL="0" indent="0">
              <a:buNone/>
            </a:pPr>
            <a:r>
              <a:rPr lang="en-US" sz="2400"/>
              <a:t>Observations also suggest that she needs the following instructional principles to benefit from decoding instruction:</a:t>
            </a:r>
          </a:p>
          <a:p>
            <a:pPr marL="0" indent="0">
              <a:buNone/>
            </a:pPr>
            <a:endParaRPr lang="en-US" sz="2400">
              <a:solidFill>
                <a:srgbClr val="262626">
                  <a:lumMod val="85000"/>
                  <a:lumOff val="15000"/>
                </a:srgbClr>
              </a:solidFill>
            </a:endParaRPr>
          </a:p>
          <a:p>
            <a:pPr marL="0" indent="0">
              <a:lnSpc>
                <a:spcPct val="100000"/>
              </a:lnSpc>
              <a:buNone/>
            </a:pPr>
            <a:endParaRPr lang="en-US" sz="2400" b="1"/>
          </a:p>
          <a:p>
            <a:pPr marL="0" indent="0">
              <a:lnSpc>
                <a:spcPct val="100000"/>
              </a:lnSpc>
              <a:buNone/>
            </a:pPr>
            <a:endParaRPr lang="en-US" sz="2400"/>
          </a:p>
        </p:txBody>
      </p:sp>
      <p:sp>
        <p:nvSpPr>
          <p:cNvPr id="7" name="Rectangle 6">
            <a:extLst>
              <a:ext uri="{FF2B5EF4-FFF2-40B4-BE49-F238E27FC236}">
                <a16:creationId xmlns:a16="http://schemas.microsoft.com/office/drawing/2014/main" id="{77C7721B-6EC1-4F38-93B8-881E7988DF96}"/>
              </a:ext>
            </a:extLst>
          </p:cNvPr>
          <p:cNvSpPr/>
          <p:nvPr/>
        </p:nvSpPr>
        <p:spPr>
          <a:xfrm>
            <a:off x="1028700" y="3745413"/>
            <a:ext cx="8695592" cy="1569660"/>
          </a:xfrm>
          <a:prstGeom prst="rect">
            <a:avLst/>
          </a:prstGeom>
        </p:spPr>
        <p:txBody>
          <a:bodyPr wrap="square">
            <a:spAutoFit/>
          </a:bodyPr>
          <a:lstStyle/>
          <a:p>
            <a:pPr marL="259556" indent="-257175">
              <a:spcBef>
                <a:spcPts val="0"/>
              </a:spcBef>
              <a:buClr>
                <a:schemeClr val="bg2">
                  <a:lumMod val="50000"/>
                </a:schemeClr>
              </a:buClr>
              <a:buFont typeface="Wingdings" panose="05000000000000000000" pitchFamily="2" charset="2"/>
              <a:buChar char="ü"/>
            </a:pPr>
            <a:r>
              <a:rPr lang="en-US" sz="2400">
                <a:solidFill>
                  <a:schemeClr val="tx1">
                    <a:lumMod val="90000"/>
                    <a:lumOff val="10000"/>
                  </a:schemeClr>
                </a:solidFill>
              </a:rPr>
              <a:t>Concrete, repeated opportunities to correctly practice the skill and receive feedback</a:t>
            </a:r>
          </a:p>
          <a:p>
            <a:pPr marL="259556" indent="-257175">
              <a:spcBef>
                <a:spcPts val="0"/>
              </a:spcBef>
              <a:buClr>
                <a:schemeClr val="bg2">
                  <a:lumMod val="50000"/>
                </a:schemeClr>
              </a:buClr>
              <a:buFont typeface="Wingdings" panose="05000000000000000000" pitchFamily="2" charset="2"/>
              <a:buChar char="ü"/>
            </a:pPr>
            <a:r>
              <a:rPr lang="en-US" sz="2400">
                <a:solidFill>
                  <a:schemeClr val="tx1">
                    <a:lumMod val="90000"/>
                    <a:lumOff val="10000"/>
                  </a:schemeClr>
                </a:solidFill>
              </a:rPr>
              <a:t>Precise, simple language to introduce the lesson</a:t>
            </a:r>
          </a:p>
          <a:p>
            <a:pPr marL="259556" indent="-257175">
              <a:spcBef>
                <a:spcPts val="0"/>
              </a:spcBef>
              <a:buClr>
                <a:schemeClr val="bg2">
                  <a:lumMod val="50000"/>
                </a:schemeClr>
              </a:buClr>
              <a:buFont typeface="Wingdings" panose="05000000000000000000" pitchFamily="2" charset="2"/>
              <a:buChar char="ü"/>
            </a:pPr>
            <a:r>
              <a:rPr lang="en-US" sz="2400">
                <a:solidFill>
                  <a:schemeClr val="tx1">
                    <a:lumMod val="90000"/>
                    <a:lumOff val="10000"/>
                  </a:schemeClr>
                </a:solidFill>
              </a:rPr>
              <a:t>Frequent checks for retention with reteaching as needed</a:t>
            </a:r>
            <a:endParaRPr lang="en-US" sz="2800">
              <a:solidFill>
                <a:schemeClr val="tx1">
                  <a:lumMod val="90000"/>
                  <a:lumOff val="10000"/>
                </a:schemeClr>
              </a:solidFill>
            </a:endParaRPr>
          </a:p>
        </p:txBody>
      </p:sp>
      <p:sp>
        <p:nvSpPr>
          <p:cNvPr id="2" name="Text Placeholder 1">
            <a:extLst>
              <a:ext uri="{FF2B5EF4-FFF2-40B4-BE49-F238E27FC236}">
                <a16:creationId xmlns:a16="http://schemas.microsoft.com/office/drawing/2014/main" id="{F152FE5D-DBE6-4AFB-9603-A2CEF398707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418040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9219-41FA-40E2-AC23-BFAA131DFB5C}"/>
              </a:ext>
            </a:extLst>
          </p:cNvPr>
          <p:cNvSpPr>
            <a:spLocks noGrp="1"/>
          </p:cNvSpPr>
          <p:nvPr>
            <p:ph type="title"/>
          </p:nvPr>
        </p:nvSpPr>
        <p:spPr/>
        <p:txBody>
          <a:bodyPr>
            <a:normAutofit/>
          </a:bodyPr>
          <a:lstStyle/>
          <a:p>
            <a:r>
              <a:rPr lang="en-US">
                <a:hlinkClick r:id="rId3"/>
              </a:rPr>
              <a:t>Lesson Plan Selection</a:t>
            </a:r>
            <a:endParaRPr lang="en-US"/>
          </a:p>
        </p:txBody>
      </p:sp>
      <p:sp>
        <p:nvSpPr>
          <p:cNvPr id="5" name="Slide Number Placeholder 4">
            <a:extLst>
              <a:ext uri="{FF2B5EF4-FFF2-40B4-BE49-F238E27FC236}">
                <a16:creationId xmlns:a16="http://schemas.microsoft.com/office/drawing/2014/main" id="{5022A410-2A9F-4579-A151-5D3ED79A80B6}"/>
              </a:ext>
            </a:extLst>
          </p:cNvPr>
          <p:cNvSpPr>
            <a:spLocks noGrp="1"/>
          </p:cNvSpPr>
          <p:nvPr>
            <p:ph type="sldNum" sz="quarter" idx="12"/>
          </p:nvPr>
        </p:nvSpPr>
        <p:spPr/>
        <p:txBody>
          <a:bodyPr/>
          <a:lstStyle/>
          <a:p>
            <a:fld id="{99A20822-4A49-4D36-86E3-300BA48D3F00}" type="slidenum">
              <a:rPr lang="en-US" smtClean="0"/>
              <a:t>95</a:t>
            </a:fld>
            <a:endParaRPr lang="en-US"/>
          </a:p>
        </p:txBody>
      </p:sp>
      <p:sp>
        <p:nvSpPr>
          <p:cNvPr id="3" name="Content Placeholder 2">
            <a:extLst>
              <a:ext uri="{FF2B5EF4-FFF2-40B4-BE49-F238E27FC236}">
                <a16:creationId xmlns:a16="http://schemas.microsoft.com/office/drawing/2014/main" id="{056B76A2-F8F7-4CE4-ADD2-B361982137CD}"/>
              </a:ext>
            </a:extLst>
          </p:cNvPr>
          <p:cNvSpPr>
            <a:spLocks noGrp="1"/>
          </p:cNvSpPr>
          <p:nvPr>
            <p:ph sz="quarter" idx="14"/>
          </p:nvPr>
        </p:nvSpPr>
        <p:spPr/>
        <p:txBody>
          <a:bodyPr/>
          <a:lstStyle/>
          <a:p>
            <a:endParaRPr lang="en-US"/>
          </a:p>
        </p:txBody>
      </p:sp>
      <p:pic>
        <p:nvPicPr>
          <p:cNvPr id="6" name="Picture 5" descr="Picture of the literacy lessons landing page where you can click on a skill area to find related resources">
            <a:extLst>
              <a:ext uri="{FF2B5EF4-FFF2-40B4-BE49-F238E27FC236}">
                <a16:creationId xmlns:a16="http://schemas.microsoft.com/office/drawing/2014/main" id="{2FC0F405-72E3-4D88-B93C-3C89E23490F3}"/>
              </a:ext>
            </a:extLst>
          </p:cNvPr>
          <p:cNvPicPr>
            <a:picLocks noChangeAspect="1"/>
          </p:cNvPicPr>
          <p:nvPr/>
        </p:nvPicPr>
        <p:blipFill>
          <a:blip r:embed="rId4"/>
          <a:stretch>
            <a:fillRect/>
          </a:stretch>
        </p:blipFill>
        <p:spPr>
          <a:xfrm>
            <a:off x="329849" y="1371601"/>
            <a:ext cx="11183988" cy="4343400"/>
          </a:xfrm>
          <a:prstGeom prst="rect">
            <a:avLst/>
          </a:prstGeom>
        </p:spPr>
      </p:pic>
      <p:sp>
        <p:nvSpPr>
          <p:cNvPr id="7" name="Rectangle 6">
            <a:extLst>
              <a:ext uri="{FF2B5EF4-FFF2-40B4-BE49-F238E27FC236}">
                <a16:creationId xmlns:a16="http://schemas.microsoft.com/office/drawing/2014/main" id="{99437FD3-A3FC-41E7-8FBE-930C254E1645}"/>
              </a:ext>
              <a:ext uri="{C183D7F6-B498-43B3-948B-1728B52AA6E4}">
                <adec:decorative xmlns:adec="http://schemas.microsoft.com/office/drawing/2017/decorative" val="1"/>
              </a:ext>
            </a:extLst>
          </p:cNvPr>
          <p:cNvSpPr/>
          <p:nvPr/>
        </p:nvSpPr>
        <p:spPr>
          <a:xfrm>
            <a:off x="3160889" y="2111022"/>
            <a:ext cx="2540000" cy="14901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8" name="Picture 7" descr="NCII has a variety of lessons and activities available for reading instruction">
            <a:extLst>
              <a:ext uri="{FF2B5EF4-FFF2-40B4-BE49-F238E27FC236}">
                <a16:creationId xmlns:a16="http://schemas.microsoft.com/office/drawing/2014/main" id="{485922E0-00A6-4E8F-BA67-126F167A0157}"/>
              </a:ext>
            </a:extLst>
          </p:cNvPr>
          <p:cNvPicPr>
            <a:picLocks noChangeAspect="1"/>
          </p:cNvPicPr>
          <p:nvPr/>
        </p:nvPicPr>
        <p:blipFill>
          <a:blip r:embed="rId5"/>
          <a:stretch>
            <a:fillRect/>
          </a:stretch>
        </p:blipFill>
        <p:spPr>
          <a:xfrm>
            <a:off x="5127557" y="3001328"/>
            <a:ext cx="6824151" cy="2942272"/>
          </a:xfrm>
          <a:prstGeom prst="rect">
            <a:avLst/>
          </a:prstGeom>
          <a:ln w="57150">
            <a:solidFill>
              <a:srgbClr val="FF0000"/>
            </a:solidFill>
          </a:ln>
        </p:spPr>
      </p:pic>
      <p:cxnSp>
        <p:nvCxnSpPr>
          <p:cNvPr id="10" name="Straight Connector 9">
            <a:extLst>
              <a:ext uri="{FF2B5EF4-FFF2-40B4-BE49-F238E27FC236}">
                <a16:creationId xmlns:a16="http://schemas.microsoft.com/office/drawing/2014/main" id="{F183E755-FD03-47FF-9AC1-50AAAC085954}"/>
              </a:ext>
              <a:ext uri="{C183D7F6-B498-43B3-948B-1728B52AA6E4}">
                <adec:decorative xmlns:adec="http://schemas.microsoft.com/office/drawing/2017/decorative" val="1"/>
              </a:ext>
            </a:extLst>
          </p:cNvPr>
          <p:cNvCxnSpPr/>
          <p:nvPr/>
        </p:nvCxnSpPr>
        <p:spPr>
          <a:xfrm>
            <a:off x="5700889" y="2111022"/>
            <a:ext cx="6250819" cy="8903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11D0A96-4F1A-42B5-978C-59689BB2C2FE}"/>
              </a:ext>
              <a:ext uri="{C183D7F6-B498-43B3-948B-1728B52AA6E4}">
                <adec:decorative xmlns:adec="http://schemas.microsoft.com/office/drawing/2017/decorative" val="1"/>
              </a:ext>
            </a:extLst>
          </p:cNvPr>
          <p:cNvCxnSpPr>
            <a:cxnSpLocks/>
          </p:cNvCxnSpPr>
          <p:nvPr/>
        </p:nvCxnSpPr>
        <p:spPr>
          <a:xfrm>
            <a:off x="3160889" y="3615919"/>
            <a:ext cx="1966668" cy="23642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CA4A9B-42EC-49FC-9B6C-F2BEB9BA0573}"/>
              </a:ext>
              <a:ext uri="{C183D7F6-B498-43B3-948B-1728B52AA6E4}">
                <adec:decorative xmlns:adec="http://schemas.microsoft.com/office/drawing/2017/decorative" val="1"/>
              </a:ext>
            </a:extLst>
          </p:cNvPr>
          <p:cNvCxnSpPr>
            <a:cxnSpLocks/>
          </p:cNvCxnSpPr>
          <p:nvPr/>
        </p:nvCxnSpPr>
        <p:spPr>
          <a:xfrm>
            <a:off x="3160889" y="2106692"/>
            <a:ext cx="1966668" cy="8946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CAF7908-5FD3-4A90-8EA4-96BAE12AC58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231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676" y="-137160"/>
            <a:ext cx="11276076" cy="1280160"/>
          </a:xfrm>
        </p:spPr>
        <p:txBody>
          <a:bodyPr>
            <a:normAutofit/>
          </a:bodyPr>
          <a:lstStyle/>
          <a:p>
            <a:r>
              <a:rPr lang="en-US" u="sng">
                <a:hlinkClick r:id="rId3"/>
              </a:rPr>
              <a:t>NCII Intensive Intervention Resources</a:t>
            </a:r>
            <a:endParaRPr lang="en-US" u="sng"/>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96</a:t>
            </a:fld>
            <a:endParaRPr lang="en-US"/>
          </a:p>
        </p:txBody>
      </p:sp>
      <p:pic>
        <p:nvPicPr>
          <p:cNvPr id="8" name="Picture 7" descr="NCII resource on distinguishing between long &quot;e&quot; and short &quot;e&quot; sounds">
            <a:extLst>
              <a:ext uri="{FF2B5EF4-FFF2-40B4-BE49-F238E27FC236}">
                <a16:creationId xmlns:a16="http://schemas.microsoft.com/office/drawing/2014/main" id="{1F69C231-0DD2-49E4-B104-3C07F5544412}"/>
              </a:ext>
            </a:extLst>
          </p:cNvPr>
          <p:cNvPicPr>
            <a:picLocks noChangeAspect="1"/>
          </p:cNvPicPr>
          <p:nvPr/>
        </p:nvPicPr>
        <p:blipFill>
          <a:blip r:embed="rId4"/>
          <a:stretch>
            <a:fillRect/>
          </a:stretch>
        </p:blipFill>
        <p:spPr>
          <a:xfrm>
            <a:off x="3804526" y="914400"/>
            <a:ext cx="4318394" cy="5611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Placeholder 1">
            <a:extLst>
              <a:ext uri="{FF2B5EF4-FFF2-40B4-BE49-F238E27FC236}">
                <a16:creationId xmlns:a16="http://schemas.microsoft.com/office/drawing/2014/main" id="{566305EC-ED52-48CF-98EA-94C0E87EF0B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528742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E0967-87A1-4F6B-A18E-85C5DB060B70}"/>
              </a:ext>
            </a:extLst>
          </p:cNvPr>
          <p:cNvSpPr>
            <a:spLocks noGrp="1"/>
          </p:cNvSpPr>
          <p:nvPr>
            <p:ph type="title"/>
          </p:nvPr>
        </p:nvSpPr>
        <p:spPr/>
        <p:txBody>
          <a:bodyPr/>
          <a:lstStyle/>
          <a:p>
            <a:r>
              <a:rPr lang="en-US"/>
              <a:t>Rating Table 2</a:t>
            </a:r>
          </a:p>
        </p:txBody>
      </p:sp>
      <p:graphicFrame>
        <p:nvGraphicFramePr>
          <p:cNvPr id="8" name="Content Placeholder 7"/>
          <p:cNvGraphicFramePr>
            <a:graphicFrameLocks noGrp="1"/>
          </p:cNvGraphicFramePr>
          <p:nvPr>
            <p:ph sz="quarter" idx="15"/>
            <p:extLst>
              <p:ext uri="{D42A27DB-BD31-4B8C-83A1-F6EECF244321}">
                <p14:modId xmlns:p14="http://schemas.microsoft.com/office/powerpoint/2010/main" val="2335776664"/>
              </p:ext>
            </p:extLst>
          </p:nvPr>
        </p:nvGraphicFramePr>
        <p:xfrm>
          <a:off x="457200" y="429479"/>
          <a:ext cx="11275037" cy="5407405"/>
        </p:xfrm>
        <a:graphic>
          <a:graphicData uri="http://schemas.openxmlformats.org/drawingml/2006/table">
            <a:tbl>
              <a:tblPr firstRow="1" firstCol="1" bandRow="1">
                <a:tableStyleId>{5C22544A-7EE6-4342-B048-85BDC9FD1C3A}</a:tableStyleId>
              </a:tblPr>
              <a:tblGrid>
                <a:gridCol w="2600245">
                  <a:extLst>
                    <a:ext uri="{9D8B030D-6E8A-4147-A177-3AD203B41FA5}">
                      <a16:colId xmlns:a16="http://schemas.microsoft.com/office/drawing/2014/main" val="20000"/>
                    </a:ext>
                  </a:extLst>
                </a:gridCol>
                <a:gridCol w="715943">
                  <a:extLst>
                    <a:ext uri="{9D8B030D-6E8A-4147-A177-3AD203B41FA5}">
                      <a16:colId xmlns:a16="http://schemas.microsoft.com/office/drawing/2014/main" val="20001"/>
                    </a:ext>
                  </a:extLst>
                </a:gridCol>
                <a:gridCol w="4193372">
                  <a:extLst>
                    <a:ext uri="{9D8B030D-6E8A-4147-A177-3AD203B41FA5}">
                      <a16:colId xmlns:a16="http://schemas.microsoft.com/office/drawing/2014/main" val="20002"/>
                    </a:ext>
                  </a:extLst>
                </a:gridCol>
                <a:gridCol w="1775765">
                  <a:extLst>
                    <a:ext uri="{9D8B030D-6E8A-4147-A177-3AD203B41FA5}">
                      <a16:colId xmlns:a16="http://schemas.microsoft.com/office/drawing/2014/main" val="20003"/>
                    </a:ext>
                  </a:extLst>
                </a:gridCol>
                <a:gridCol w="1989712">
                  <a:extLst>
                    <a:ext uri="{9D8B030D-6E8A-4147-A177-3AD203B41FA5}">
                      <a16:colId xmlns:a16="http://schemas.microsoft.com/office/drawing/2014/main" val="20004"/>
                    </a:ext>
                  </a:extLst>
                </a:gridCol>
              </a:tblGrid>
              <a:tr h="653615">
                <a:tc>
                  <a:txBody>
                    <a:bodyPr/>
                    <a:lstStyle/>
                    <a:p>
                      <a:pPr marL="0" marR="0">
                        <a:lnSpc>
                          <a:spcPct val="107000"/>
                        </a:lnSpc>
                        <a:spcBef>
                          <a:spcPts val="0"/>
                        </a:spcBef>
                        <a:spcAft>
                          <a:spcPts val="0"/>
                        </a:spcAft>
                      </a:pPr>
                      <a:r>
                        <a:rPr lang="en-US" sz="2000">
                          <a:effectLst/>
                        </a:rPr>
                        <a:t>Intervention</a:t>
                      </a:r>
                      <a:r>
                        <a:rPr lang="en-US" sz="2000" baseline="0">
                          <a:effectLst/>
                        </a:rPr>
                        <a:t> </a:t>
                      </a:r>
                      <a:r>
                        <a:rPr lang="en-US" sz="2000">
                          <a:effectLst/>
                        </a:rPr>
                        <a:t>Dimensions </a:t>
                      </a:r>
                      <a:endParaRPr lang="en-US" sz="1100">
                        <a:effectLst/>
                      </a:endParaRPr>
                    </a:p>
                  </a:txBody>
                  <a:tcPr marL="77360" marR="77360"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Rate</a:t>
                      </a:r>
                    </a:p>
                  </a:txBody>
                  <a:tcPr marL="77360" marR="77360" marT="0" marB="0"/>
                </a:tc>
                <a:tc>
                  <a:txBody>
                    <a:bodyPr/>
                    <a:lstStyle/>
                    <a:p>
                      <a:pPr marL="0" marR="0" algn="ctr">
                        <a:lnSpc>
                          <a:spcPct val="107000"/>
                        </a:lnSpc>
                        <a:spcBef>
                          <a:spcPts val="0"/>
                        </a:spcBef>
                        <a:spcAft>
                          <a:spcPts val="0"/>
                        </a:spcAft>
                      </a:pPr>
                      <a:r>
                        <a:rPr lang="en-US" sz="20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Adaptation 1</a:t>
                      </a:r>
                    </a:p>
                  </a:txBody>
                  <a:tcPr marL="77360" marR="77360"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Adaptation 2</a:t>
                      </a:r>
                    </a:p>
                  </a:txBody>
                  <a:tcPr marL="77360" marR="77360" marT="0" marB="0"/>
                </a:tc>
                <a:extLst>
                  <a:ext uri="{0D108BD9-81ED-4DB2-BD59-A6C34878D82A}">
                    <a16:rowId xmlns:a16="http://schemas.microsoft.com/office/drawing/2014/main" val="10000"/>
                  </a:ext>
                </a:extLst>
              </a:tr>
              <a:tr h="293530">
                <a:tc>
                  <a:txBody>
                    <a:bodyPr/>
                    <a:lstStyle/>
                    <a:p>
                      <a:pPr marL="0" marR="0">
                        <a:lnSpc>
                          <a:spcPct val="107000"/>
                        </a:lnSpc>
                        <a:spcBef>
                          <a:spcPts val="0"/>
                        </a:spcBef>
                        <a:spcAft>
                          <a:spcPts val="0"/>
                        </a:spcAft>
                      </a:pPr>
                      <a:r>
                        <a:rPr lang="en-US" sz="2000" b="0">
                          <a:effectLst/>
                        </a:rPr>
                        <a:t>Strength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i="0">
                          <a:effectLst/>
                        </a:rPr>
                        <a:t>2</a:t>
                      </a:r>
                      <a:endParaRPr lang="en-US" sz="1100" i="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ES = Between 0.35 and 0.49</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1"/>
                  </a:ext>
                </a:extLst>
              </a:tr>
              <a:tr h="1157949">
                <a:tc>
                  <a:txBody>
                    <a:bodyPr/>
                    <a:lstStyle/>
                    <a:p>
                      <a:pPr marL="0" marR="0">
                        <a:lnSpc>
                          <a:spcPct val="107000"/>
                        </a:lnSpc>
                        <a:spcBef>
                          <a:spcPts val="0"/>
                        </a:spcBef>
                        <a:spcAft>
                          <a:spcPts val="0"/>
                        </a:spcAft>
                      </a:pPr>
                      <a:r>
                        <a:rPr lang="en-US" sz="2000" b="0">
                          <a:effectLst/>
                        </a:rPr>
                        <a:t>Dosage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i="0">
                          <a:effectLst/>
                        </a:rPr>
                        <a:t>2</a:t>
                      </a:r>
                      <a:endParaRPr lang="en-US" sz="1100" i="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i="1">
                          <a:effectLst/>
                          <a:latin typeface="+mn-lt"/>
                        </a:rPr>
                        <a:t>Group size: six students</a:t>
                      </a:r>
                    </a:p>
                    <a:p>
                      <a:pPr marL="0" marR="0">
                        <a:lnSpc>
                          <a:spcPct val="107000"/>
                        </a:lnSpc>
                        <a:spcBef>
                          <a:spcPts val="0"/>
                        </a:spcBef>
                        <a:spcAft>
                          <a:spcPts val="0"/>
                        </a:spcAft>
                      </a:pPr>
                      <a:r>
                        <a:rPr lang="en-US" sz="1600" i="1">
                          <a:effectLst/>
                          <a:latin typeface="+mn-lt"/>
                        </a:rPr>
                        <a:t>Session length: 20 minutes per session Frequency: five sessions per week</a:t>
                      </a:r>
                      <a:endParaRPr lang="en-US" sz="1600" i="1">
                        <a:effectLst/>
                        <a:latin typeface="+mn-lt"/>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i="1">
                          <a:effectLst/>
                          <a:latin typeface="+mn-lt"/>
                          <a:ea typeface="Calibri" panose="020F0502020204030204" pitchFamily="34" charset="0"/>
                          <a:cs typeface="Times New Roman" panose="02020603050405020304" pitchFamily="18" charset="0"/>
                        </a:rPr>
                        <a:t>Provide 40 minutes each session in smaller group</a:t>
                      </a:r>
                    </a:p>
                  </a:txBody>
                  <a:tcPr marL="77360" marR="77360" marT="0" marB="0"/>
                </a:tc>
                <a:tc>
                  <a:txBody>
                    <a:bodyPr/>
                    <a:lstStyle/>
                    <a:p>
                      <a:pPr marL="285750" marR="0" indent="-285750" algn="ctr">
                        <a:lnSpc>
                          <a:spcPct val="100000"/>
                        </a:lnSpc>
                        <a:spcBef>
                          <a:spcPts val="0"/>
                        </a:spcBef>
                        <a:spcAft>
                          <a:spcPts val="0"/>
                        </a:spcAft>
                        <a:buFont typeface="Wingdings" panose="05000000000000000000" pitchFamily="2" charset="2"/>
                        <a:buChar char="ü"/>
                      </a:pPr>
                      <a:r>
                        <a:rPr lang="en-US" sz="4100" b="0" i="1">
                          <a:effectLst/>
                          <a:latin typeface="Arial" panose="020B0604020202020204" pitchFamily="34" charset="0"/>
                          <a:ea typeface="Calibri" panose="020F0502020204030204" pitchFamily="34" charset="0"/>
                          <a:cs typeface="Arial" panose="020B0604020202020204" pitchFamily="34" charset="0"/>
                        </a:rPr>
                        <a:t> </a:t>
                      </a:r>
                    </a:p>
                  </a:txBody>
                  <a:tcPr marL="77360" marR="77360" marT="0" marB="0"/>
                </a:tc>
                <a:extLst>
                  <a:ext uri="{0D108BD9-81ED-4DB2-BD59-A6C34878D82A}">
                    <a16:rowId xmlns:a16="http://schemas.microsoft.com/office/drawing/2014/main" val="10002"/>
                  </a:ext>
                </a:extLst>
              </a:tr>
              <a:tr h="690057">
                <a:tc>
                  <a:txBody>
                    <a:bodyPr/>
                    <a:lstStyle/>
                    <a:p>
                      <a:pPr marL="0" marR="0">
                        <a:lnSpc>
                          <a:spcPct val="107000"/>
                        </a:lnSpc>
                        <a:spcBef>
                          <a:spcPts val="0"/>
                        </a:spcBef>
                        <a:spcAft>
                          <a:spcPts val="0"/>
                        </a:spcAft>
                      </a:pPr>
                      <a:r>
                        <a:rPr lang="en-US" sz="2000" b="0">
                          <a:effectLst/>
                        </a:rPr>
                        <a:t>Alignment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Explicit instruction covering skills deficit areas, PA, word study, and fluency</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3"/>
                  </a:ext>
                </a:extLst>
              </a:tr>
              <a:tr h="703397">
                <a:tc>
                  <a:txBody>
                    <a:bodyPr/>
                    <a:lstStyle/>
                    <a:p>
                      <a:pPr marL="0" marR="0">
                        <a:lnSpc>
                          <a:spcPct val="107000"/>
                        </a:lnSpc>
                        <a:spcBef>
                          <a:spcPts val="0"/>
                        </a:spcBef>
                        <a:spcAft>
                          <a:spcPts val="0"/>
                        </a:spcAft>
                      </a:pPr>
                      <a:r>
                        <a:rPr lang="en-US" sz="2000" b="0">
                          <a:effectLst/>
                        </a:rPr>
                        <a:t>Attention to transfer</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Builds on previously learned skills; not clearly connected to Tier 1 content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4"/>
                  </a:ext>
                </a:extLst>
              </a:tr>
              <a:tr h="1241098">
                <a:tc>
                  <a:txBody>
                    <a:bodyPr/>
                    <a:lstStyle/>
                    <a:p>
                      <a:pPr marL="0" marR="0">
                        <a:lnSpc>
                          <a:spcPct val="107000"/>
                        </a:lnSpc>
                        <a:spcBef>
                          <a:spcPts val="0"/>
                        </a:spcBef>
                        <a:spcAft>
                          <a:spcPts val="0"/>
                        </a:spcAft>
                      </a:pPr>
                      <a:r>
                        <a:rPr lang="en-US" sz="2000" b="0">
                          <a:effectLst/>
                        </a:rPr>
                        <a:t>Comprehensiveness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a:effectLst/>
                          <a:latin typeface="+mn-lt"/>
                          <a:ea typeface="+mn-ea"/>
                          <a:cs typeface="+mn-cs"/>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Includes</a:t>
                      </a:r>
                      <a:r>
                        <a:rPr lang="en-US" sz="1600" baseline="0">
                          <a:effectLst/>
                          <a:latin typeface="+mn-lt"/>
                          <a:ea typeface="Calibri" panose="020F0502020204030204" pitchFamily="34" charset="0"/>
                          <a:cs typeface="Times New Roman" panose="02020603050405020304" pitchFamily="18" charset="0"/>
                        </a:rPr>
                        <a:t> three explicit instruction principles</a:t>
                      </a:r>
                      <a:endParaRPr lang="en-US" sz="1600">
                        <a:effectLst/>
                        <a:latin typeface="+mn-lt"/>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2000">
                        <a:effectLst/>
                        <a:latin typeface="+mn-lt"/>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b="1" i="0">
                          <a:effectLst/>
                          <a:latin typeface="+mn-lt"/>
                          <a:ea typeface="Calibri" panose="020F0502020204030204" pitchFamily="34" charset="0"/>
                          <a:cs typeface="Times New Roman" panose="02020603050405020304" pitchFamily="18" charset="0"/>
                        </a:rPr>
                        <a:t>Provide additional explicit instructional strategies</a:t>
                      </a:r>
                    </a:p>
                  </a:txBody>
                  <a:tcPr marL="77360" marR="77360" marT="0" marB="0"/>
                </a:tc>
                <a:extLst>
                  <a:ext uri="{0D108BD9-81ED-4DB2-BD59-A6C34878D82A}">
                    <a16:rowId xmlns:a16="http://schemas.microsoft.com/office/drawing/2014/main" val="10005"/>
                  </a:ext>
                </a:extLst>
              </a:tr>
              <a:tr h="651599">
                <a:tc>
                  <a:txBody>
                    <a:bodyPr/>
                    <a:lstStyle/>
                    <a:p>
                      <a:pPr marL="0" marR="0">
                        <a:lnSpc>
                          <a:spcPct val="107000"/>
                        </a:lnSpc>
                        <a:spcBef>
                          <a:spcPts val="0"/>
                        </a:spcBef>
                        <a:spcAft>
                          <a:spcPts val="0"/>
                        </a:spcAft>
                      </a:pPr>
                      <a:r>
                        <a:rPr lang="en-US" sz="2000" b="0">
                          <a:effectLst/>
                        </a:rPr>
                        <a:t>Behavioral support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15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None found but doesn’t appear needed for student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4"/>
          </p:nvPr>
        </p:nvSpPr>
        <p:spPr/>
        <p:txBody>
          <a:bodyPr/>
          <a:lstStyle/>
          <a:p>
            <a:fld id="{4DBB3109-6B36-4C42-ABE5-993D6B0A452A}" type="slidenum">
              <a:rPr lang="en-US" smtClean="0"/>
              <a:pPr/>
              <a:t>97</a:t>
            </a:fld>
            <a:endParaRPr lang="en-US"/>
          </a:p>
        </p:txBody>
      </p:sp>
    </p:spTree>
    <p:extLst>
      <p:ext uri="{BB962C8B-B14F-4D97-AF65-F5344CB8AC3E}">
        <p14:creationId xmlns:p14="http://schemas.microsoft.com/office/powerpoint/2010/main" val="41545420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Progress Monitoring: </a:t>
            </a:r>
            <a:br>
              <a:rPr lang="en-US"/>
            </a:br>
            <a:r>
              <a:rPr lang="en-US"/>
              <a:t>Is Kelsey responding to the adapted intervention?</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98</a:t>
            </a:fld>
            <a:endParaRPr lang="en-US"/>
          </a:p>
        </p:txBody>
      </p:sp>
      <p:graphicFrame>
        <p:nvGraphicFramePr>
          <p:cNvPr id="8" name="Content Placeholder 7" descr="Graph depicting the student's response to the introduction of a second adaptation. This graph shows that the student is making some progress with this adaptation, but that it is still insufficient to meeting her goal line">
            <a:extLst>
              <a:ext uri="{C183D7F6-B498-43B3-948B-1728B52AA6E4}">
                <adec:decorative xmlns:adec="http://schemas.microsoft.com/office/drawing/2017/decorative" val="0"/>
              </a:ext>
            </a:extLst>
          </p:cNvPr>
          <p:cNvGraphicFramePr>
            <a:graphicFrameLocks noGrp="1"/>
          </p:cNvGraphicFramePr>
          <p:nvPr>
            <p:ph sz="quarter" idx="15"/>
            <p:extLst>
              <p:ext uri="{D42A27DB-BD31-4B8C-83A1-F6EECF244321}">
                <p14:modId xmlns:p14="http://schemas.microsoft.com/office/powerpoint/2010/main" val="3455588764"/>
              </p:ext>
            </p:extLst>
          </p:nvPr>
        </p:nvGraphicFramePr>
        <p:xfrm>
          <a:off x="2887980" y="1628725"/>
          <a:ext cx="641604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8604910" y="2423114"/>
            <a:ext cx="222608" cy="210626"/>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p>
        </p:txBody>
      </p:sp>
      <p:cxnSp>
        <p:nvCxnSpPr>
          <p:cNvPr id="11" name="Straight Connector 10">
            <a:extLst>
              <a:ext uri="{C183D7F6-B498-43B3-948B-1728B52AA6E4}">
                <adec:decorative xmlns:adec="http://schemas.microsoft.com/office/drawing/2017/decorative" val="1"/>
              </a:ext>
            </a:extLst>
          </p:cNvPr>
          <p:cNvCxnSpPr>
            <a:cxnSpLocks/>
            <a:stCxn id="10" idx="1"/>
          </p:cNvCxnSpPr>
          <p:nvPr/>
        </p:nvCxnSpPr>
        <p:spPr>
          <a:xfrm flipV="1">
            <a:off x="3452445" y="2530960"/>
            <a:ext cx="5279763" cy="21854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3452445" y="4635965"/>
            <a:ext cx="222608" cy="210626"/>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cxnSp>
        <p:nvCxnSpPr>
          <p:cNvPr id="6" name="Straight Connector 5">
            <a:extLst>
              <a:ext uri="{C183D7F6-B498-43B3-948B-1728B52AA6E4}">
                <adec:decorative xmlns:adec="http://schemas.microsoft.com/office/drawing/2017/decorative" val="1"/>
              </a:ext>
            </a:extLst>
          </p:cNvPr>
          <p:cNvCxnSpPr>
            <a:cxnSpLocks/>
          </p:cNvCxnSpPr>
          <p:nvPr/>
        </p:nvCxnSpPr>
        <p:spPr>
          <a:xfrm>
            <a:off x="3675052" y="3464883"/>
            <a:ext cx="0" cy="2087367"/>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700782" y="463596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C183D7F6-B498-43B3-948B-1728B52AA6E4}">
                <adec:decorative xmlns:adec="http://schemas.microsoft.com/office/drawing/2017/decorative" val="1"/>
              </a:ext>
            </a:extLst>
          </p:cNvPr>
          <p:cNvSpPr/>
          <p:nvPr/>
        </p:nvSpPr>
        <p:spPr>
          <a:xfrm>
            <a:off x="3801151" y="4703624"/>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C183D7F6-B498-43B3-948B-1728B52AA6E4}">
                <adec:decorative xmlns:adec="http://schemas.microsoft.com/office/drawing/2017/decorative" val="1"/>
              </a:ext>
            </a:extLst>
          </p:cNvPr>
          <p:cNvSpPr/>
          <p:nvPr/>
        </p:nvSpPr>
        <p:spPr>
          <a:xfrm>
            <a:off x="3995829" y="4657904"/>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C183D7F6-B498-43B3-948B-1728B52AA6E4}">
                <adec:decorative xmlns:adec="http://schemas.microsoft.com/office/drawing/2017/decorative" val="1"/>
              </a:ext>
            </a:extLst>
          </p:cNvPr>
          <p:cNvSpPr/>
          <p:nvPr/>
        </p:nvSpPr>
        <p:spPr>
          <a:xfrm>
            <a:off x="4163915" y="4662260"/>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C183D7F6-B498-43B3-948B-1728B52AA6E4}">
                <adec:decorative xmlns:adec="http://schemas.microsoft.com/office/drawing/2017/decorative" val="1"/>
              </a:ext>
            </a:extLst>
          </p:cNvPr>
          <p:cNvSpPr/>
          <p:nvPr/>
        </p:nvSpPr>
        <p:spPr>
          <a:xfrm>
            <a:off x="4360968" y="4669126"/>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a:extLst>
              <a:ext uri="{C183D7F6-B498-43B3-948B-1728B52AA6E4}">
                <adec:decorative xmlns:adec="http://schemas.microsoft.com/office/drawing/2017/decorative" val="1"/>
              </a:ext>
            </a:extLst>
          </p:cNvPr>
          <p:cNvCxnSpPr/>
          <p:nvPr/>
        </p:nvCxnSpPr>
        <p:spPr>
          <a:xfrm>
            <a:off x="3675053" y="4674258"/>
            <a:ext cx="826187" cy="403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C183D7F6-B498-43B3-948B-1728B52AA6E4}">
                <adec:decorative xmlns:adec="http://schemas.microsoft.com/office/drawing/2017/decorative" val="1"/>
              </a:ext>
            </a:extLst>
          </p:cNvPr>
          <p:cNvSpPr/>
          <p:nvPr/>
        </p:nvSpPr>
        <p:spPr>
          <a:xfrm>
            <a:off x="4669461" y="4612436"/>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C183D7F6-B498-43B3-948B-1728B52AA6E4}">
                <adec:decorative xmlns:adec="http://schemas.microsoft.com/office/drawing/2017/decorative" val="1"/>
              </a:ext>
            </a:extLst>
          </p:cNvPr>
          <p:cNvSpPr/>
          <p:nvPr/>
        </p:nvSpPr>
        <p:spPr>
          <a:xfrm>
            <a:off x="5209633" y="4540371"/>
            <a:ext cx="68580" cy="57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C183D7F6-B498-43B3-948B-1728B52AA6E4}">
                <adec:decorative xmlns:adec="http://schemas.microsoft.com/office/drawing/2017/decorative" val="1"/>
              </a:ext>
            </a:extLst>
          </p:cNvPr>
          <p:cNvSpPr/>
          <p:nvPr/>
        </p:nvSpPr>
        <p:spPr>
          <a:xfrm>
            <a:off x="5380968" y="4555589"/>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C183D7F6-B498-43B3-948B-1728B52AA6E4}">
                <adec:decorative xmlns:adec="http://schemas.microsoft.com/office/drawing/2017/decorative" val="1"/>
              </a:ext>
            </a:extLst>
          </p:cNvPr>
          <p:cNvSpPr/>
          <p:nvPr/>
        </p:nvSpPr>
        <p:spPr>
          <a:xfrm>
            <a:off x="5023666" y="460121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C183D7F6-B498-43B3-948B-1728B52AA6E4}">
                <adec:decorative xmlns:adec="http://schemas.microsoft.com/office/drawing/2017/decorative" val="1"/>
              </a:ext>
            </a:extLst>
          </p:cNvPr>
          <p:cNvSpPr/>
          <p:nvPr/>
        </p:nvSpPr>
        <p:spPr>
          <a:xfrm>
            <a:off x="4852206" y="4657904"/>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Connector 24">
            <a:extLst>
              <a:ext uri="{C183D7F6-B498-43B3-948B-1728B52AA6E4}">
                <adec:decorative xmlns:adec="http://schemas.microsoft.com/office/drawing/2017/decorative" val="1"/>
              </a:ext>
            </a:extLst>
          </p:cNvPr>
          <p:cNvCxnSpPr>
            <a:cxnSpLocks/>
          </p:cNvCxnSpPr>
          <p:nvPr/>
        </p:nvCxnSpPr>
        <p:spPr>
          <a:xfrm>
            <a:off x="4525485" y="3529305"/>
            <a:ext cx="0" cy="2022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C183D7F6-B498-43B3-948B-1728B52AA6E4}">
                <adec:decorative xmlns:adec="http://schemas.microsoft.com/office/drawing/2017/decorative" val="1"/>
              </a:ext>
            </a:extLst>
          </p:cNvPr>
          <p:cNvCxnSpPr/>
          <p:nvPr/>
        </p:nvCxnSpPr>
        <p:spPr>
          <a:xfrm flipV="1">
            <a:off x="4600745" y="4569936"/>
            <a:ext cx="1041866" cy="1163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descr="Adaptation 2 phase line"/>
          <p:cNvCxnSpPr>
            <a:cxnSpLocks/>
          </p:cNvCxnSpPr>
          <p:nvPr/>
        </p:nvCxnSpPr>
        <p:spPr>
          <a:xfrm>
            <a:off x="5642610" y="3487532"/>
            <a:ext cx="1" cy="2064718"/>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a:extLst>
              <a:ext uri="{C183D7F6-B498-43B3-948B-1728B52AA6E4}">
                <adec:decorative xmlns:adec="http://schemas.microsoft.com/office/drawing/2017/decorative" val="1"/>
              </a:ext>
            </a:extLst>
          </p:cNvPr>
          <p:cNvSpPr/>
          <p:nvPr/>
        </p:nvSpPr>
        <p:spPr>
          <a:xfrm>
            <a:off x="6345186" y="4396428"/>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C183D7F6-B498-43B3-948B-1728B52AA6E4}">
                <adec:decorative xmlns:adec="http://schemas.microsoft.com/office/drawing/2017/decorative" val="1"/>
              </a:ext>
            </a:extLst>
          </p:cNvPr>
          <p:cNvSpPr/>
          <p:nvPr/>
        </p:nvSpPr>
        <p:spPr>
          <a:xfrm>
            <a:off x="6199592" y="445536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C183D7F6-B498-43B3-948B-1728B52AA6E4}">
                <adec:decorative xmlns:adec="http://schemas.microsoft.com/office/drawing/2017/decorative" val="1"/>
              </a:ext>
            </a:extLst>
          </p:cNvPr>
          <p:cNvSpPr/>
          <p:nvPr/>
        </p:nvSpPr>
        <p:spPr>
          <a:xfrm>
            <a:off x="6027420" y="443250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C183D7F6-B498-43B3-948B-1728B52AA6E4}">
                <adec:decorative xmlns:adec="http://schemas.microsoft.com/office/drawing/2017/decorative" val="1"/>
              </a:ext>
            </a:extLst>
          </p:cNvPr>
          <p:cNvSpPr/>
          <p:nvPr/>
        </p:nvSpPr>
        <p:spPr>
          <a:xfrm>
            <a:off x="5900886" y="4512026"/>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C183D7F6-B498-43B3-948B-1728B52AA6E4}">
                <adec:decorative xmlns:adec="http://schemas.microsoft.com/office/drawing/2017/decorative" val="1"/>
              </a:ext>
            </a:extLst>
          </p:cNvPr>
          <p:cNvSpPr/>
          <p:nvPr/>
        </p:nvSpPr>
        <p:spPr>
          <a:xfrm>
            <a:off x="5751866" y="4549399"/>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3" name="Straight Connector 32" descr="The data shows that the student is making some progress compared to prior to adaptation 2, however her results still fall below the goal line"/>
          <p:cNvCxnSpPr/>
          <p:nvPr/>
        </p:nvCxnSpPr>
        <p:spPr>
          <a:xfrm flipV="1">
            <a:off x="5751867" y="4396429"/>
            <a:ext cx="774365" cy="1722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C183D7F6-B498-43B3-948B-1728B52AA6E4}">
                <adec:decorative xmlns:adec="http://schemas.microsoft.com/office/drawing/2017/decorative" val="1"/>
              </a:ext>
            </a:extLst>
          </p:cNvPr>
          <p:cNvCxnSpPr/>
          <p:nvPr/>
        </p:nvCxnSpPr>
        <p:spPr>
          <a:xfrm flipH="1">
            <a:off x="5719236" y="3634702"/>
            <a:ext cx="521669" cy="1657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329131" y="2938333"/>
            <a:ext cx="1271613" cy="276999"/>
          </a:xfrm>
          <a:prstGeom prst="rect">
            <a:avLst/>
          </a:prstGeom>
          <a:noFill/>
        </p:spPr>
        <p:txBody>
          <a:bodyPr wrap="square" rtlCol="0">
            <a:spAutoFit/>
          </a:bodyPr>
          <a:lstStyle/>
          <a:p>
            <a:r>
              <a:rPr lang="en-US" sz="1200"/>
              <a:t>Intervention</a:t>
            </a:r>
          </a:p>
        </p:txBody>
      </p:sp>
      <p:sp>
        <p:nvSpPr>
          <p:cNvPr id="38" name="TextBox 37"/>
          <p:cNvSpPr txBox="1"/>
          <p:nvPr/>
        </p:nvSpPr>
        <p:spPr>
          <a:xfrm>
            <a:off x="4094947" y="3186835"/>
            <a:ext cx="1066127" cy="276999"/>
          </a:xfrm>
          <a:prstGeom prst="rect">
            <a:avLst/>
          </a:prstGeom>
          <a:noFill/>
        </p:spPr>
        <p:txBody>
          <a:bodyPr wrap="square" rtlCol="0">
            <a:spAutoFit/>
          </a:bodyPr>
          <a:lstStyle/>
          <a:p>
            <a:r>
              <a:rPr lang="en-US" sz="1200"/>
              <a:t>Adaptation 1</a:t>
            </a:r>
          </a:p>
        </p:txBody>
      </p:sp>
      <p:sp>
        <p:nvSpPr>
          <p:cNvPr id="39" name="TextBox 38"/>
          <p:cNvSpPr txBox="1"/>
          <p:nvPr/>
        </p:nvSpPr>
        <p:spPr>
          <a:xfrm>
            <a:off x="6268172" y="3233128"/>
            <a:ext cx="1134330" cy="784830"/>
          </a:xfrm>
          <a:prstGeom prst="rect">
            <a:avLst/>
          </a:prstGeom>
          <a:solidFill>
            <a:schemeClr val="bg1"/>
          </a:solidFill>
          <a:ln w="57150">
            <a:solidFill>
              <a:schemeClr val="tx1"/>
            </a:solidFill>
          </a:ln>
        </p:spPr>
        <p:txBody>
          <a:bodyPr wrap="square" rtlCol="0">
            <a:spAutoFit/>
          </a:bodyPr>
          <a:lstStyle/>
          <a:p>
            <a:r>
              <a:rPr lang="en-US" sz="1500" dirty="0"/>
              <a:t>Adaptation 2 Phase Line</a:t>
            </a:r>
          </a:p>
        </p:txBody>
      </p:sp>
    </p:spTree>
    <p:extLst>
      <p:ext uri="{BB962C8B-B14F-4D97-AF65-F5344CB8AC3E}">
        <p14:creationId xmlns:p14="http://schemas.microsoft.com/office/powerpoint/2010/main" val="27762443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4"/>
          </p:nvPr>
        </p:nvSpPr>
        <p:spPr/>
        <p:txBody>
          <a:bodyPr/>
          <a:lstStyle/>
          <a:p>
            <a:pPr algn="r"/>
            <a:fld id="{F3477EC8-074D-41C4-94AE-E9EA7CEEA348}" type="slidenum">
              <a:rPr lang="en-US" smtClean="0"/>
              <a:pPr algn="r"/>
              <a:t>99</a:t>
            </a:fld>
            <a:endParaRPr lang="en-US"/>
          </a:p>
        </p:txBody>
      </p:sp>
      <p:sp>
        <p:nvSpPr>
          <p:cNvPr id="2" name="Title 1"/>
          <p:cNvSpPr>
            <a:spLocks noGrp="1"/>
          </p:cNvSpPr>
          <p:nvPr>
            <p:ph type="title"/>
          </p:nvPr>
        </p:nvSpPr>
        <p:spPr>
          <a:xfrm>
            <a:off x="563883" y="2621280"/>
            <a:ext cx="4495797" cy="1280160"/>
          </a:xfrm>
          <a:solidFill>
            <a:schemeClr val="bg1"/>
          </a:solidFill>
        </p:spPr>
        <p:txBody>
          <a:bodyPr>
            <a:noAutofit/>
          </a:bodyPr>
          <a:lstStyle/>
          <a:p>
            <a:pPr marL="175022"/>
            <a:r>
              <a:rPr lang="en-US"/>
              <a:t>DBI is an ongoing process. </a:t>
            </a:r>
          </a:p>
        </p:txBody>
      </p:sp>
      <p:sp>
        <p:nvSpPr>
          <p:cNvPr id="9" name="Right Arrow 8" descr="An arrow points to Intervention adaptation - based on observed needs.  Kelsey's teacher will make qualitative changes to the intervention based on the results of informal diagnostic assessment."/>
          <p:cNvSpPr/>
          <p:nvPr/>
        </p:nvSpPr>
        <p:spPr>
          <a:xfrm>
            <a:off x="5694437" y="5110195"/>
            <a:ext cx="935182" cy="546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CDD9D060-F6B9-4F7A-9A74-903E08A8B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891" y="942318"/>
            <a:ext cx="4136863" cy="5001282"/>
          </a:xfrm>
          <a:prstGeom prst="rect">
            <a:avLst/>
          </a:prstGeom>
        </p:spPr>
      </p:pic>
      <p:sp>
        <p:nvSpPr>
          <p:cNvPr id="3" name="Text Placeholder 2">
            <a:extLst>
              <a:ext uri="{FF2B5EF4-FFF2-40B4-BE49-F238E27FC236}">
                <a16:creationId xmlns:a16="http://schemas.microsoft.com/office/drawing/2014/main" id="{D59D6AA0-2373-4C07-8BAF-D354651B8E7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666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205 -0.00764 L -0.02483 -0.0831 C -0.03524 -0.09907 -0.04236 -0.1243 -0.04479 -0.15115 C -0.04757 -0.18148 -0.04514 -0.20694 -0.03767 -0.22592 L -0.00608 -0.31389 " pathEditMode="relative" rAng="4980000" ptsTypes="AAAAA">
                                      <p:cBhvr>
                                        <p:cTn id="6" dur="2000" fill="hold"/>
                                        <p:tgtEl>
                                          <p:spTgt spid="9"/>
                                        </p:tgtEl>
                                        <p:attrNameLst>
                                          <p:attrName>ppt_x</p:attrName>
                                          <p:attrName>ppt_y</p:attrName>
                                        </p:attrNameLst>
                                      </p:cBhvr>
                                      <p:rCtr x="-4045" y="-1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2.xml><?xml version="1.0" encoding="utf-8"?>
<a:theme xmlns:a="http://schemas.openxmlformats.org/drawingml/2006/main" name="1_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3.xml><?xml version="1.0" encoding="utf-8"?>
<a:theme xmlns:a="http://schemas.openxmlformats.org/drawingml/2006/main" name="Intensive Intervention Intro Course Theme 2017_06_21">
  <a:themeElements>
    <a:clrScheme name="Custom 1">
      <a:dk1>
        <a:srgbClr val="000000"/>
      </a:dk1>
      <a:lt1>
        <a:srgbClr val="FFFFFF"/>
      </a:lt1>
      <a:dk2>
        <a:srgbClr val="323232"/>
      </a:dk2>
      <a:lt2>
        <a:srgbClr val="FFFFFF"/>
      </a:lt2>
      <a:accent1>
        <a:srgbClr val="D55816"/>
      </a:accent1>
      <a:accent2>
        <a:srgbClr val="A5300F"/>
      </a:accent2>
      <a:accent3>
        <a:srgbClr val="B26B02"/>
      </a:accent3>
      <a:accent4>
        <a:srgbClr val="7EAC18"/>
      </a:accent4>
      <a:accent5>
        <a:srgbClr val="4ACEA5"/>
      </a:accent5>
      <a:accent6>
        <a:srgbClr val="7B628A"/>
      </a:accent6>
      <a:hlink>
        <a:srgbClr val="FFFFFF"/>
      </a:hlink>
      <a:folHlink>
        <a:srgbClr val="323232"/>
      </a:folHlink>
    </a:clrScheme>
    <a:fontScheme name="TW Cen MT font set">
      <a:majorFont>
        <a:latin typeface="Tw Cen MT Condensed Extra Bol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nsive Intervention Intro Course Template 2017_06_22.potx" id="{CD5AE782-41FE-4B3F-9223-4427F16029E7}" vid="{7844DD33-8CB4-4AE1-90F4-7203AA1D7AA5}"/>
    </a:ext>
  </a:extLst>
</a:theme>
</file>

<file path=ppt/theme/theme4.xml><?xml version="1.0" encoding="utf-8"?>
<a:theme xmlns:a="http://schemas.openxmlformats.org/drawingml/2006/main" name="2_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F9DD8060191A4A951CBE79BEDD6BC8" ma:contentTypeVersion="13" ma:contentTypeDescription="Create a new document." ma:contentTypeScope="" ma:versionID="1cc9fa1291c401dbdc822ff6558ae08b">
  <xsd:schema xmlns:xsd="http://www.w3.org/2001/XMLSchema" xmlns:xs="http://www.w3.org/2001/XMLSchema" xmlns:p="http://schemas.microsoft.com/office/2006/metadata/properties" xmlns:ns3="5f301f16-ea85-41a5-b1d6-b7d9305acc09" xmlns:ns4="2313795f-c6ed-4874-9665-51f938a104ef" targetNamespace="http://schemas.microsoft.com/office/2006/metadata/properties" ma:root="true" ma:fieldsID="330ede231350ce04dd487b7d6ec2a0c5" ns3:_="" ns4:_="">
    <xsd:import namespace="5f301f16-ea85-41a5-b1d6-b7d9305acc09"/>
    <xsd:import namespace="2313795f-c6ed-4874-9665-51f938a104e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01f16-ea85-41a5-b1d6-b7d9305acc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13795f-c6ed-4874-9665-51f938a104e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C191B1-A8CB-4B54-B22F-B654CB7B99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01f16-ea85-41a5-b1d6-b7d9305acc09"/>
    <ds:schemaRef ds:uri="2313795f-c6ed-4874-9665-51f938a10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5E994E-7AAE-4219-A723-750A2A359509}">
  <ds:schemaRefs>
    <ds:schemaRef ds:uri="http://schemas.microsoft.com/office/infopath/2007/PartnerControls"/>
    <ds:schemaRef ds:uri="http://purl.org/dc/elements/1.1/"/>
    <ds:schemaRef ds:uri="http://schemas.microsoft.com/office/2006/metadata/properties"/>
    <ds:schemaRef ds:uri="2313795f-c6ed-4874-9665-51f938a104ef"/>
    <ds:schemaRef ds:uri="http://purl.org/dc/terms/"/>
    <ds:schemaRef ds:uri="5f301f16-ea85-41a5-b1d6-b7d9305acc09"/>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2F1FBC1-D752-4621-AC60-15A0DBF343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Module 1</Template>
  <TotalTime>213</TotalTime>
  <Words>18337</Words>
  <Application>Microsoft Office PowerPoint</Application>
  <PresentationFormat>Widescreen</PresentationFormat>
  <Paragraphs>1399</Paragraphs>
  <Slides>123</Slides>
  <Notes>123</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2</vt:i4>
      </vt:variant>
      <vt:variant>
        <vt:lpstr>Slide Titles</vt:lpstr>
      </vt:variant>
      <vt:variant>
        <vt:i4>123</vt:i4>
      </vt:variant>
    </vt:vector>
  </HeadingPairs>
  <TitlesOfParts>
    <vt:vector size="138" baseType="lpstr">
      <vt:lpstr>AppleSymbols</vt:lpstr>
      <vt:lpstr>Arial</vt:lpstr>
      <vt:lpstr>Arial Narrow</vt:lpstr>
      <vt:lpstr>Calibri</vt:lpstr>
      <vt:lpstr>Roboto</vt:lpstr>
      <vt:lpstr>Times New Roman</vt:lpstr>
      <vt:lpstr>Tw Cen MT</vt:lpstr>
      <vt:lpstr>Tw Cen MT Condensed Extra Bold</vt:lpstr>
      <vt:lpstr>Wingdings</vt:lpstr>
      <vt:lpstr>2018 NCII PPT</vt:lpstr>
      <vt:lpstr>1_2018 NCII PPT</vt:lpstr>
      <vt:lpstr>Intensive Intervention Intro Course Theme 2017_06_21</vt:lpstr>
      <vt:lpstr>2_2018 NCII PPT</vt:lpstr>
      <vt:lpstr>Microsoft Excel 97-2003 Worksheet</vt:lpstr>
      <vt:lpstr>Microsoft Excel Chart</vt:lpstr>
      <vt:lpstr>Using the Taxonomy of Intervention Intensity to Select, Design, and Intensify Intervention</vt:lpstr>
      <vt:lpstr>Learner Outcomes</vt:lpstr>
      <vt:lpstr>Agenda</vt:lpstr>
      <vt:lpstr>Activity: Taxonomy K-W-L</vt:lpstr>
      <vt:lpstr>Data-Based Individualization</vt:lpstr>
      <vt:lpstr>Five DBI Steps</vt:lpstr>
      <vt:lpstr>Connecting DBI to a Multi-Tiered System of Support (MTSS)</vt:lpstr>
      <vt:lpstr>Using the Taxonomy of Intervention Intensity within the DBI Process</vt:lpstr>
      <vt:lpstr>Why start with a standardized, evidence-based program?</vt:lpstr>
      <vt:lpstr>Can I still implement DBI if I don’t have a standardized, evidence-based program?</vt:lpstr>
      <vt:lpstr>Activity: Brainstorm  Current Interventions</vt:lpstr>
      <vt:lpstr>Elements of Validated Intervention Platforms</vt:lpstr>
      <vt:lpstr>Elements of Validated Interventions</vt:lpstr>
      <vt:lpstr>Validated Intervention Programs: Components to Consider</vt:lpstr>
      <vt:lpstr>Key Considerations When Selecting or Evaluating Validated Interventions for DBI</vt:lpstr>
      <vt:lpstr>Strength</vt:lpstr>
      <vt:lpstr>What to Look for When Examining  the Published Evidence Base</vt:lpstr>
      <vt:lpstr>What’s an effect size?</vt:lpstr>
      <vt:lpstr>Understanding Effect Size</vt:lpstr>
      <vt:lpstr>How important are effect sizes? </vt:lpstr>
      <vt:lpstr>So how do we interpret effect sizes and strength? </vt:lpstr>
      <vt:lpstr>Resources for Evaluating Evidence Base of Practices and Standardized Interventions</vt:lpstr>
      <vt:lpstr>Dosage</vt:lpstr>
      <vt:lpstr>Variables That Impact Dosage</vt:lpstr>
      <vt:lpstr>Alignment</vt:lpstr>
      <vt:lpstr>Alignment: Academics</vt:lpstr>
      <vt:lpstr>Alignment: Behavior</vt:lpstr>
      <vt:lpstr>Attention to Transfer Academics</vt:lpstr>
      <vt:lpstr>Attention to Transfer: Behavior</vt:lpstr>
      <vt:lpstr>Comprehensiveness: Academics</vt:lpstr>
      <vt:lpstr>Comprehensiveness = Explicit Instruction</vt:lpstr>
      <vt:lpstr>Video Example </vt:lpstr>
      <vt:lpstr>Comprehensiveness: Behavior</vt:lpstr>
      <vt:lpstr>Learn More About Explicit Instruction </vt:lpstr>
      <vt:lpstr>Behavioral Support in Academic Interventions</vt:lpstr>
      <vt:lpstr>Caution: Treating underlying neurological or processing disorders separate from academic instruction is not supported by research. </vt:lpstr>
      <vt:lpstr>Self-Regulation and Executive Function</vt:lpstr>
      <vt:lpstr>Strategies to Develop Perseverance </vt:lpstr>
      <vt:lpstr>Methods to Promote Executive Function</vt:lpstr>
      <vt:lpstr>Behavioral Principles That Minimize  Non-Productive Behavior</vt:lpstr>
      <vt:lpstr>Learn More About Behavioral Supports</vt:lpstr>
      <vt:lpstr>Academic Support for Behavior Intervention</vt:lpstr>
      <vt:lpstr>Using the Taxonomy to Find the Best Intervention</vt:lpstr>
      <vt:lpstr>Rating an Intervention</vt:lpstr>
      <vt:lpstr>Activity, Part 1. Assessing Quality of the Validated Intervention Platform</vt:lpstr>
      <vt:lpstr>Individualization</vt:lpstr>
      <vt:lpstr>Have we answered any questions? </vt:lpstr>
      <vt:lpstr>Elements of Validated Interventions</vt:lpstr>
      <vt:lpstr>Why is fidelity important?</vt:lpstr>
      <vt:lpstr>Five Elements of Fidelity</vt:lpstr>
      <vt:lpstr>Activity. Five Elements of Fidelity</vt:lpstr>
      <vt:lpstr>Monitoring Intervention Fidelity of Implementation—Examples </vt:lpstr>
      <vt:lpstr>Tools to Monitor Fidelity of DBI</vt:lpstr>
      <vt:lpstr>Tools to Monitor Fidelity of DBI</vt:lpstr>
      <vt:lpstr>Fidelity and Individualization</vt:lpstr>
      <vt:lpstr>Remember, Validated Interventions…</vt:lpstr>
      <vt:lpstr>Using the Taxonomy of Intervention Intensity to Intensify and Individualize an Intervention</vt:lpstr>
      <vt:lpstr>Monitor Whether the Intervention Was Effective</vt:lpstr>
      <vt:lpstr>Progress Monitoring: Is this student responding  to the intervention?</vt:lpstr>
      <vt:lpstr>Decision-Making Considerations:  Progress Monitoring Process</vt:lpstr>
      <vt:lpstr>Decision-Making Considerations: Intervention</vt:lpstr>
      <vt:lpstr>Do I need a DBI team to implement DBI? </vt:lpstr>
      <vt:lpstr>What do we do when most students aren’t responding?</vt:lpstr>
      <vt:lpstr>What should happen when a student doesn’t respond?</vt:lpstr>
      <vt:lpstr>Informal Diagnostic Assessment</vt:lpstr>
      <vt:lpstr>Informal Diagnostic Tools</vt:lpstr>
      <vt:lpstr>Thinking Diagnostically:  Integration of Academics and Behavior </vt:lpstr>
      <vt:lpstr>Developing the Hypothesis</vt:lpstr>
      <vt:lpstr>Responding to Non-Responders </vt:lpstr>
      <vt:lpstr>Adapting the Intervention</vt:lpstr>
      <vt:lpstr>Activity, Part 2: Intensifying and Individualizing Validated Interventions</vt:lpstr>
      <vt:lpstr>Think-Pair-Share</vt:lpstr>
      <vt:lpstr>Tools for Intensifying Interventions</vt:lpstr>
      <vt:lpstr>Intensifying the Intervention Along the Dimensions</vt:lpstr>
      <vt:lpstr>What does this look like in practice? </vt:lpstr>
      <vt:lpstr>Using the Taxonomy to Intensify and Individualize an Intervention for Kelsey</vt:lpstr>
      <vt:lpstr>Begin With a Validated Intervention!</vt:lpstr>
      <vt:lpstr>DBI requires ongoing progress monitoring to determine responsiveness. </vt:lpstr>
      <vt:lpstr>Progress Monitoring Plan </vt:lpstr>
      <vt:lpstr>Progress Monitoring Graph </vt:lpstr>
      <vt:lpstr>Individual teacher or teams of teachers assess student’s responsiveness.</vt:lpstr>
      <vt:lpstr>Progress Monitoring: Does Kelsey need DBI?</vt:lpstr>
      <vt:lpstr>Decision-Making Considerations</vt:lpstr>
      <vt:lpstr>Delivered with fidelity? </vt:lpstr>
      <vt:lpstr>Diagnostic Data:  What changes are needed to support Kelsey?</vt:lpstr>
      <vt:lpstr>Using Diagnostic Data to Develop Hypothesis to Intensify</vt:lpstr>
      <vt:lpstr>Intervention Adaptation:  Use diagnostic data to adapt the intervention.</vt:lpstr>
      <vt:lpstr>Rating Table</vt:lpstr>
      <vt:lpstr>Was the intervention adaptation delivered with fidelity? </vt:lpstr>
      <vt:lpstr>Progress monitor and assess the impact of the adaptation.</vt:lpstr>
      <vt:lpstr>Progress Monitoring:  Is Kelsey responding to the intervention?</vt:lpstr>
      <vt:lpstr>DBI is an ongoing process based on student responsiveness to the intervention. </vt:lpstr>
      <vt:lpstr>Informal Diagnostic Tools for Literacy</vt:lpstr>
      <vt:lpstr>What do you recommend?</vt:lpstr>
      <vt:lpstr>Lesson Plan Selection</vt:lpstr>
      <vt:lpstr>NCII Intensive Intervention Resources</vt:lpstr>
      <vt:lpstr>Rating Table 2</vt:lpstr>
      <vt:lpstr>Progress Monitoring:  Is Kelsey responding to the adapted intervention?</vt:lpstr>
      <vt:lpstr>DBI is an ongoing process. </vt:lpstr>
      <vt:lpstr>Using Data to Intensify the Intervention </vt:lpstr>
      <vt:lpstr>Rating Table 3</vt:lpstr>
      <vt:lpstr>Is Kelsey responding to the adapted intervention?  What would you do?</vt:lpstr>
      <vt:lpstr>Evaluation of Kelsey’s Progress: What would you do?</vt:lpstr>
      <vt:lpstr>Activity: Using Tools to Intensify the Validated  Platform for DBI </vt:lpstr>
      <vt:lpstr>Wrap-Up and Reflection</vt:lpstr>
      <vt:lpstr>Learn More About the Taxonomy of Intervention Intensity </vt:lpstr>
      <vt:lpstr>Resources to Support Intensification Decisions</vt:lpstr>
      <vt:lpstr>Resources to Support Intensification in Mathematics</vt:lpstr>
      <vt:lpstr>Resources to Support Intensification in Reading</vt:lpstr>
      <vt:lpstr>Resources to Evaluate Strength</vt:lpstr>
      <vt:lpstr>Resources to Support Intensification of Dosage</vt:lpstr>
      <vt:lpstr>Resources to Learn More About Comprehensiveness</vt:lpstr>
      <vt:lpstr>Resources to Learn More and Intensify Behavior Support</vt:lpstr>
      <vt:lpstr>Resources to Monitor Fidelity of Implementation</vt:lpstr>
      <vt:lpstr>Activity: Taxonomy K-W-L Revisited</vt:lpstr>
      <vt:lpstr>Things to Remember</vt:lpstr>
      <vt:lpstr>Reflection</vt:lpstr>
      <vt:lpstr>Reflection and Closing </vt:lpstr>
      <vt:lpstr>Thank you!</vt:lpstr>
      <vt:lpstr>References</vt:lpstr>
      <vt:lpstr>References</vt:lpstr>
      <vt:lpstr>References</vt:lpstr>
      <vt:lpstr>NCII Disclaimer</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Template</dc:title>
  <dc:creator>Gaetano, Jillian</dc:creator>
  <cp:keywords>Add appropriate tags for accessibility</cp:keywords>
  <cp:lastModifiedBy>Peterson, Amy</cp:lastModifiedBy>
  <cp:revision>34</cp:revision>
  <dcterms:created xsi:type="dcterms:W3CDTF">2016-11-18T15:11:39Z</dcterms:created>
  <dcterms:modified xsi:type="dcterms:W3CDTF">2020-02-24T13:51:10Z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0x010100CAF9DD8060191A4A951CBE79BEDD6BC8</vt:lpwstr>
  </property>
</Properties>
</file>