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2.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8"/>
  </p:notesMasterIdLst>
  <p:handoutMasterIdLst>
    <p:handoutMasterId r:id="rId59"/>
  </p:handoutMasterIdLst>
  <p:sldIdLst>
    <p:sldId id="407" r:id="rId5"/>
    <p:sldId id="408" r:id="rId6"/>
    <p:sldId id="409" r:id="rId7"/>
    <p:sldId id="460"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2" r:id="rId40"/>
    <p:sldId id="441" r:id="rId41"/>
    <p:sldId id="443" r:id="rId42"/>
    <p:sldId id="444" r:id="rId43"/>
    <p:sldId id="445" r:id="rId44"/>
    <p:sldId id="446" r:id="rId45"/>
    <p:sldId id="447" r:id="rId46"/>
    <p:sldId id="448" r:id="rId47"/>
    <p:sldId id="449" r:id="rId48"/>
    <p:sldId id="450" r:id="rId49"/>
    <p:sldId id="451" r:id="rId50"/>
    <p:sldId id="452" r:id="rId51"/>
    <p:sldId id="459" r:id="rId52"/>
    <p:sldId id="453" r:id="rId53"/>
    <p:sldId id="454" r:id="rId54"/>
    <p:sldId id="400" r:id="rId55"/>
    <p:sldId id="457" r:id="rId56"/>
    <p:sldId id="404" r:id="rId5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youts From Specifications" id="{40064D69-CE95-46B7-8DE8-1065BBA2B5F2}">
          <p14:sldIdLst>
            <p14:sldId id="407"/>
            <p14:sldId id="408"/>
            <p14:sldId id="409"/>
            <p14:sldId id="460"/>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2"/>
            <p14:sldId id="441"/>
            <p14:sldId id="443"/>
            <p14:sldId id="444"/>
            <p14:sldId id="445"/>
            <p14:sldId id="446"/>
            <p14:sldId id="447"/>
            <p14:sldId id="448"/>
            <p14:sldId id="449"/>
            <p14:sldId id="450"/>
            <p14:sldId id="451"/>
            <p14:sldId id="452"/>
            <p14:sldId id="459"/>
            <p14:sldId id="453"/>
            <p14:sldId id="454"/>
            <p14:sldId id="400"/>
            <p14:sldId id="457"/>
            <p14:sldId id="404"/>
          </p14:sldIdLst>
        </p14:section>
        <p14:section name="Additional Slide Layouts" id="{DE06AE44-4415-41F6-8B55-3C6073742C4E}">
          <p14:sldIdLst/>
        </p14:section>
      </p14:sectionLst>
    </p:ex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3" name="Bailey, Tessie" initials="BT" lastIdx="10" clrIdx="2">
    <p:extLst>
      <p:ext uri="{19B8F6BF-5375-455C-9EA6-DF929625EA0E}">
        <p15:presenceInfo xmlns:p15="http://schemas.microsoft.com/office/powerpoint/2012/main" userId="S-1-5-21-1472932569-214068005-926709054-70614" providerId="AD"/>
      </p:ext>
    </p:extLst>
  </p:cmAuthor>
  <p:cmAuthor id="4" name="Zumeta Edmonds, Rebecca" initials="ZER" lastIdx="9" clrIdx="3">
    <p:extLst>
      <p:ext uri="{19B8F6BF-5375-455C-9EA6-DF929625EA0E}">
        <p15:presenceInfo xmlns:p15="http://schemas.microsoft.com/office/powerpoint/2012/main" userId="S-1-5-21-1472932569-214068005-926709054-50065" providerId="AD"/>
      </p:ext>
    </p:extLst>
  </p:cmAuthor>
  <p:cmAuthor id="5" name="Helen Sacco" initials="HS" lastIdx="17" clrIdx="4">
    <p:extLst>
      <p:ext uri="{19B8F6BF-5375-455C-9EA6-DF929625EA0E}">
        <p15:presenceInfo xmlns:p15="http://schemas.microsoft.com/office/powerpoint/2012/main" userId="Helen Sacco" providerId="None"/>
      </p:ext>
    </p:extLst>
  </p:cmAuthor>
  <p:cmAuthor id="6" name="Meagan Walsh" initials="MW" lastIdx="7" clrIdx="5">
    <p:extLst>
      <p:ext uri="{19B8F6BF-5375-455C-9EA6-DF929625EA0E}">
        <p15:presenceInfo xmlns:p15="http://schemas.microsoft.com/office/powerpoint/2012/main" userId="14accd16d31d37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573"/>
    <a:srgbClr val="E6E6E6"/>
    <a:srgbClr val="10719C"/>
    <a:srgbClr val="000000"/>
    <a:srgbClr val="C25131"/>
    <a:srgbClr val="006298"/>
    <a:srgbClr val="319EFF"/>
    <a:srgbClr val="F2AC85"/>
    <a:srgbClr val="FFFFFF"/>
    <a:srgbClr val="6D6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9" autoAdjust="0"/>
    <p:restoredTop sz="84505" autoAdjust="0"/>
  </p:normalViewPr>
  <p:slideViewPr>
    <p:cSldViewPr snapToGrid="0">
      <p:cViewPr>
        <p:scale>
          <a:sx n="73" d="100"/>
          <a:sy n="73" d="100"/>
        </p:scale>
        <p:origin x="102" y="618"/>
      </p:cViewPr>
      <p:guideLst>
        <p:guide orient="horz" pos="64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37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8-06-18T09:57:34.950" idx="9">
    <p:pos x="4754" y="418"/>
    <p:text>Step 4 title here doesn't match that on slide 9 - can we update slide 9?</p:text>
    <p:extLst>
      <p:ext uri="{C676402C-5697-4E1C-873F-D02D1690AC5C}">
        <p15:threadingInfo xmlns:p15="http://schemas.microsoft.com/office/powerpoint/2012/main" timeZoneBias="240"/>
      </p:ext>
    </p:extLst>
  </p:cm>
  <p:cm authorId="5" dt="2018-06-18T11:49:41.687" idx="14">
    <p:pos x="4754" y="514"/>
    <p:text>Slide 9
Step 4: Begin implementing the IIP
On previous slides, the steps on slide 9 are longer sentence, but shortened for these later slide titles.</p:text>
    <p:extLst>
      <p:ext uri="{C676402C-5697-4E1C-873F-D02D1690AC5C}">
        <p15:threadingInfo xmlns:p15="http://schemas.microsoft.com/office/powerpoint/2012/main" timeZoneBias="240">
          <p15:parentCm authorId="5" idx="9"/>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8-06-18T12:04:38.002" idx="15">
    <p:pos x="7441" y="138"/>
    <p:text>Is this a book cover? Has permission been obtained to reprint this cover image?</p:text>
    <p:extLst>
      <p:ext uri="{C676402C-5697-4E1C-873F-D02D1690AC5C}">
        <p15:threadingInfo xmlns:p15="http://schemas.microsoft.com/office/powerpoint/2012/main" timeZoneBias="240"/>
      </p:ext>
    </p:extLst>
  </p:cm>
  <p:cm authorId="6" dt="2018-06-21T09:38:38.979" idx="2">
    <p:pos x="7441" y="234"/>
    <p:text>Yes. See below.</p:text>
    <p:extLst>
      <p:ext uri="{C676402C-5697-4E1C-873F-D02D1690AC5C}">
        <p15:threadingInfo xmlns:p15="http://schemas.microsoft.com/office/powerpoint/2012/main" timeZoneBias="300">
          <p15:parentCm authorId="5" idx="15"/>
        </p15:threadingInfo>
      </p:ext>
    </p:extLst>
  </p:cm>
</p:cmLst>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Arial" panose="020B060402020202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Arial" panose="020B060402020202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178433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36830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30319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223429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Strategies</a:t>
            </a:r>
            <a:r>
              <a:rPr lang="en-US" sz="1200" dirty="0"/>
              <a:t> taught include accessing text features; vocabulary; making main ideas; answering factual and inferential questions; clarifying concepts in text; and synthesizing themes.</a:t>
            </a:r>
          </a:p>
          <a:p>
            <a:endParaRPr lang="en-US" sz="1200" dirty="0"/>
          </a:p>
          <a:p>
            <a:r>
              <a:rPr lang="en-US" sz="1200" dirty="0"/>
              <a:t>The </a:t>
            </a:r>
            <a:r>
              <a:rPr lang="en-US" sz="1200" b="1" dirty="0"/>
              <a:t>nonfiction texts</a:t>
            </a:r>
            <a:r>
              <a:rPr lang="en-US" sz="1200" dirty="0"/>
              <a:t> included in the program are organized into instructional units ( Explorers, Animals, Civil Rights, Ancient Egypt, Olympics), are written at a 4th-5</a:t>
            </a:r>
            <a:r>
              <a:rPr lang="en-US" sz="1200" baseline="30000" dirty="0"/>
              <a:t>th</a:t>
            </a:r>
            <a:r>
              <a:rPr lang="en-US" sz="1200" dirty="0"/>
              <a:t> grade level, and have a variety of text structures (comparative, problem/solution, descriptive, sequential).</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330501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89051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PDF in the handouts.  There is a blank one as well as the sample one that was filled out for Arianna. We’ll rate each dimension using 0-3. As we talk, you might want to think about how you might rate the IIP using the blank form.</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2185481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Far transfer </a:t>
            </a:r>
            <a:r>
              <a:rPr lang="en-US" dirty="0"/>
              <a:t>refers to standardized, norm-referenced comprehension tests—not related to content or format of intervention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Near transfer</a:t>
            </a:r>
            <a:r>
              <a:rPr lang="en-US" dirty="0"/>
              <a:t>: researcher created measure, measure concepts taught in tutoring with similar texts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Recall:</a:t>
            </a:r>
            <a:r>
              <a:rPr lang="en-US" dirty="0"/>
              <a:t> </a:t>
            </a:r>
            <a:r>
              <a:rPr lang="en-US" baseline="0" dirty="0"/>
              <a:t>Interventions e</a:t>
            </a:r>
            <a:r>
              <a:rPr lang="en-US" dirty="0"/>
              <a:t>ffect sizes of .35 to .4 are considered moderate; effect sizes of .50+ are strong, based on this metric we see:</a:t>
            </a:r>
          </a:p>
          <a:p>
            <a:pPr marL="171450" indent="-171450">
              <a:buFont typeface="Arial" panose="020B0604020202020204" pitchFamily="34" charset="0"/>
              <a:buChar char="•"/>
            </a:pPr>
            <a:r>
              <a:rPr lang="en-US" b="1" dirty="0"/>
              <a:t>Small effect</a:t>
            </a:r>
            <a:r>
              <a:rPr lang="en-US" dirty="0"/>
              <a:t> for main ideas/ big ideas, and text-based inferential questions</a:t>
            </a:r>
          </a:p>
          <a:p>
            <a:pPr marL="171450" indent="-171450">
              <a:buFont typeface="Arial" panose="020B0604020202020204" pitchFamily="34" charset="0"/>
              <a:buChar char="•"/>
            </a:pPr>
            <a:r>
              <a:rPr lang="en-US" b="1" dirty="0"/>
              <a:t>Moderate effect </a:t>
            </a:r>
            <a:r>
              <a:rPr lang="en-US" dirty="0"/>
              <a:t>for near transfer reading comprehension overall, elaborative inference questions, and factual questions</a:t>
            </a:r>
          </a:p>
          <a:p>
            <a:pPr marL="171450" indent="-171450">
              <a:buFont typeface="Arial" panose="020B0604020202020204" pitchFamily="34" charset="0"/>
              <a:buChar char="•"/>
            </a:pPr>
            <a:r>
              <a:rPr lang="en-US" b="1" dirty="0"/>
              <a:t>Large effect </a:t>
            </a:r>
            <a:r>
              <a:rPr lang="en-US" dirty="0"/>
              <a:t>for knowledge acquisition</a:t>
            </a:r>
          </a:p>
          <a:p>
            <a:pPr marL="171450" indent="-171450">
              <a:buFont typeface="Arial" panose="020B0604020202020204" pitchFamily="34" charset="0"/>
              <a:buChar char="•"/>
            </a:pPr>
            <a:r>
              <a:rPr lang="en-US" b="1" dirty="0"/>
              <a:t>Null effect </a:t>
            </a:r>
            <a:r>
              <a:rPr lang="en-US" dirty="0"/>
              <a:t>for far-transfer</a:t>
            </a:r>
          </a:p>
          <a:p>
            <a:pPr marL="0" indent="0">
              <a:buFont typeface="Arial" panose="020B0604020202020204" pitchFamily="34" charset="0"/>
              <a:buNone/>
            </a:pPr>
            <a:r>
              <a:rPr lang="en-US" dirty="0"/>
              <a:t>Based on the effect sizes, this intervention appears to have moderate strength: rating would be </a:t>
            </a:r>
            <a:r>
              <a:rPr lang="en-US" b="1" dirty="0"/>
              <a:t>2</a:t>
            </a:r>
            <a:r>
              <a:rPr lang="en-US" dirty="0"/>
              <a:t>. (Moderate evidence)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169471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dosage refers to the number of opportunities a student has to respond. 45 minutes in a 2:1 would offer many opportunities to respond: far more than might be expected during whole class reading, or even in a small group intervention.</a:t>
            </a:r>
          </a:p>
          <a:p>
            <a:endParaRPr lang="en-US" dirty="0"/>
          </a:p>
          <a:p>
            <a:r>
              <a:rPr lang="en-US" dirty="0"/>
              <a:t>A look at a sample lesson shows that a single student might have </a:t>
            </a:r>
            <a:r>
              <a:rPr lang="en-US" b="1" dirty="0"/>
              <a:t>as many as 225 opportunities to respond</a:t>
            </a:r>
            <a:r>
              <a:rPr lang="en-US" dirty="0"/>
              <a:t>, this includes chances to read text, create main ideas, answer questions, discuss background knowledge, correct their partner etc.</a:t>
            </a:r>
          </a:p>
          <a:p>
            <a:endParaRPr lang="en-US" dirty="0"/>
          </a:p>
          <a:p>
            <a:r>
              <a:rPr lang="en-US" dirty="0"/>
              <a:t>Based on this, the intervention would probably receive a </a:t>
            </a:r>
            <a:r>
              <a:rPr lang="en-US" b="1" dirty="0"/>
              <a:t>score of 3 </a:t>
            </a:r>
            <a:r>
              <a:rPr lang="en-US" dirty="0"/>
              <a:t>for dosage intensity.</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311783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Arianna’s RC:</a:t>
            </a:r>
          </a:p>
          <a:p>
            <a:pPr marL="628650" lvl="1" indent="-171450">
              <a:buFont typeface="Arial" panose="020B0604020202020204" pitchFamily="34" charset="0"/>
              <a:buChar char="•"/>
            </a:pPr>
            <a:r>
              <a:rPr lang="en-US" b="1" dirty="0"/>
              <a:t>Recalls</a:t>
            </a:r>
            <a:r>
              <a:rPr lang="en-US" dirty="0"/>
              <a:t> irrelevant or erroneous information from text</a:t>
            </a:r>
          </a:p>
          <a:p>
            <a:pPr marL="628650" lvl="1" indent="-171450">
              <a:buFont typeface="Arial" panose="020B0604020202020204" pitchFamily="34" charset="0"/>
              <a:buChar char="•"/>
            </a:pPr>
            <a:r>
              <a:rPr lang="en-US" dirty="0"/>
              <a:t>Struggles to identify most important information in text (</a:t>
            </a:r>
            <a:r>
              <a:rPr lang="en-US" b="1" dirty="0"/>
              <a:t>Main Ideas</a:t>
            </a:r>
            <a:r>
              <a:rPr lang="en-US" dirty="0"/>
              <a:t>)</a:t>
            </a:r>
          </a:p>
          <a:p>
            <a:pPr marL="628650" lvl="1" indent="-171450">
              <a:buFont typeface="Arial" panose="020B0604020202020204" pitchFamily="34" charset="0"/>
              <a:buChar char="•"/>
            </a:pPr>
            <a:r>
              <a:rPr lang="en-US" dirty="0"/>
              <a:t>Often fails to use evidence from text to answer </a:t>
            </a:r>
            <a:r>
              <a:rPr lang="en-US" b="1" dirty="0"/>
              <a:t>factual questions</a:t>
            </a:r>
            <a:r>
              <a:rPr lang="en-US" dirty="0"/>
              <a:t>.</a:t>
            </a:r>
          </a:p>
          <a:p>
            <a:pPr marL="628650" lvl="1" indent="-171450">
              <a:buFont typeface="Arial" panose="020B0604020202020204" pitchFamily="34" charset="0"/>
              <a:buChar char="•"/>
            </a:pPr>
            <a:r>
              <a:rPr lang="en-US" dirty="0"/>
              <a:t>Unable to integrate background knowledge with textual evidence to answer </a:t>
            </a:r>
            <a:r>
              <a:rPr lang="en-US" b="1" dirty="0"/>
              <a:t>inferential questions</a:t>
            </a:r>
            <a:r>
              <a:rPr lang="en-US" dirty="0"/>
              <a:t>.</a:t>
            </a:r>
          </a:p>
          <a:p>
            <a:pPr marL="628650" lvl="1" indent="-171450">
              <a:buFont typeface="Arial" panose="020B0604020202020204" pitchFamily="34" charset="0"/>
              <a:buChar char="•"/>
            </a:pPr>
            <a:r>
              <a:rPr lang="en-US" dirty="0"/>
              <a:t>Can not synthesize main ideas to </a:t>
            </a:r>
            <a:r>
              <a:rPr lang="en-US" b="1" dirty="0"/>
              <a:t>identify themes </a:t>
            </a:r>
            <a:r>
              <a:rPr lang="en-US" dirty="0"/>
              <a:t>and big ideas from text.</a:t>
            </a:r>
          </a:p>
          <a:p>
            <a:pPr marL="628650" lvl="1" indent="-171450">
              <a:buFont typeface="Arial" panose="020B0604020202020204" pitchFamily="34" charset="0"/>
              <a:buChar char="•"/>
            </a:pPr>
            <a:r>
              <a:rPr lang="en-US" dirty="0"/>
              <a:t>Has more difficulty with </a:t>
            </a:r>
            <a:r>
              <a:rPr lang="en-US" b="1" dirty="0"/>
              <a:t>nonfiction text</a:t>
            </a:r>
            <a:r>
              <a:rPr lang="en-US" dirty="0"/>
              <a:t>, specifically those with unfamiliar structures</a:t>
            </a:r>
          </a:p>
          <a:p>
            <a:pPr marL="628650" lvl="1" indent="-171450">
              <a:buFont typeface="Arial" panose="020B0604020202020204" pitchFamily="34" charset="0"/>
              <a:buChar char="•"/>
            </a:pPr>
            <a:r>
              <a:rPr lang="en-US" dirty="0"/>
              <a:t>Limited </a:t>
            </a:r>
            <a:r>
              <a:rPr lang="en-US" b="1" dirty="0"/>
              <a:t>academic vocabulary and content area knowledge</a:t>
            </a:r>
          </a:p>
          <a:p>
            <a:pPr marL="0" lvl="0" indent="0">
              <a:buFont typeface="Arial" panose="020B0604020202020204" pitchFamily="34" charset="0"/>
              <a:buNone/>
            </a:pPr>
            <a:r>
              <a:rPr lang="en-US" b="0" dirty="0"/>
              <a:t>Does this program address all of these deficits? YES—all! </a:t>
            </a:r>
          </a:p>
          <a:p>
            <a:pPr marL="0" lvl="0" indent="0">
              <a:buFont typeface="Arial" panose="020B0604020202020204" pitchFamily="34" charset="0"/>
              <a:buNone/>
            </a:pPr>
            <a:r>
              <a:rPr lang="en-US" b="0" dirty="0"/>
              <a:t>Does this program address any extraneous skills such as fluency, word reading, or narrative text? No, none!</a:t>
            </a:r>
          </a:p>
          <a:p>
            <a:pPr marL="0" lvl="0" indent="0">
              <a:buFont typeface="Arial" panose="020B0604020202020204" pitchFamily="34" charset="0"/>
              <a:buNone/>
            </a:pPr>
            <a:r>
              <a:rPr lang="en-US" b="0" dirty="0"/>
              <a:t>Does this program align to grade level standards? YES!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2739818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intervention do to promote transfer?</a:t>
            </a:r>
          </a:p>
          <a:p>
            <a:pPr marL="171450" indent="-171450">
              <a:buFont typeface="Arial" panose="020B0604020202020204" pitchFamily="34" charset="0"/>
              <a:buChar char="•"/>
            </a:pPr>
            <a:r>
              <a:rPr lang="en-US" dirty="0"/>
              <a:t>The intervention includes a checklist that students use during sessions, this checklist is printed on a bookmark so that students can take it back to class.</a:t>
            </a:r>
          </a:p>
          <a:p>
            <a:pPr marL="171450" indent="-171450">
              <a:buFont typeface="Arial" panose="020B0604020202020204" pitchFamily="34" charset="0"/>
              <a:buChar char="•"/>
            </a:pPr>
            <a:r>
              <a:rPr lang="en-US" dirty="0"/>
              <a:t>Each session begins with a discussion of how strategies learned in tutoring might be useful in other contexts</a:t>
            </a:r>
          </a:p>
          <a:p>
            <a:pPr marL="171450" indent="-171450">
              <a:buFont typeface="Arial" panose="020B0604020202020204" pitchFamily="34" charset="0"/>
              <a:buChar char="•"/>
            </a:pPr>
            <a:r>
              <a:rPr lang="en-US" dirty="0"/>
              <a:t>The strategies are taught so that students can use what they learned in one strategy to help them with the next strategy (ex. Using evidence to answer factual questions is taught in lesson 4—combining evidence from text with background knowledge is not taught until lesson 12.</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There is moderate evidence of attention to transfer. </a:t>
            </a:r>
            <a:r>
              <a:rPr lang="en-US" b="1" dirty="0"/>
              <a:t>There could be much more.</a:t>
            </a:r>
          </a:p>
          <a:p>
            <a:pPr marL="0" indent="0">
              <a:buFont typeface="Arial" panose="020B0604020202020204" pitchFamily="34" charset="0"/>
              <a:buNone/>
            </a:pPr>
            <a:r>
              <a:rPr lang="en-US" dirty="0"/>
              <a:t>The lessons do not include fictional text and a variety of text formats (magazine, textbook, etc.) which might further promote transfer.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336623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also point out the additional resources available for participants. Blank taxonomy form, sample filled out taxonomy and graph. Participants will probably want to download these to their computers for reference.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5CC356-F3FB-4EFF-8CC6-CE45B8A6F07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28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IIP includes fully 42 fully scripted lessons.</a:t>
            </a:r>
          </a:p>
          <a:p>
            <a:r>
              <a:rPr lang="en-US" dirty="0"/>
              <a:t>Students are explicitly taught 6 high-impact comprehension strategies with simple efficient steps.</a:t>
            </a:r>
          </a:p>
          <a:p>
            <a:r>
              <a:rPr lang="en-US" dirty="0"/>
              <a:t>To support student background knowledge, prompts are provided for each elaborative inference question to help the tutor guide discussion. A media library accompanies each instructional unit to address gaps in student background knowledge. Moreover, the vocabulary instruction and thematic unit design is such that students are able to apply their background knowledge from earlier texts to help them comprehend later ones.</a:t>
            </a:r>
          </a:p>
          <a:p>
            <a:r>
              <a:rPr lang="en-US" dirty="0"/>
              <a:t>Feedback tables are provided to help the RA offer support and corrective feedback. Procedures are in place in the scripts to transfer control of corrections from the RA to the student partner, and eventually fade such support altogether.</a:t>
            </a:r>
          </a:p>
          <a:p>
            <a:r>
              <a:rPr lang="en-US" dirty="0"/>
              <a:t>Students have many opportunities to practice the strategies; however, they are always practicing the strategies in the company of their partner and the tutor. There could be more fully independent practice.</a:t>
            </a:r>
          </a:p>
          <a:p>
            <a:r>
              <a:rPr lang="en-US" dirty="0"/>
              <a:t>The program provides daily cumulative review and practice of taught strategies.</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26</a:t>
            </a:fld>
            <a:endParaRPr lang="en-US" dirty="0"/>
          </a:p>
        </p:txBody>
      </p:sp>
      <p:sp>
        <p:nvSpPr>
          <p:cNvPr id="7" name="Slide Image Placeholder 6">
            <a:extLst>
              <a:ext uri="{FF2B5EF4-FFF2-40B4-BE49-F238E27FC236}">
                <a16:creationId xmlns:a16="http://schemas.microsoft.com/office/drawing/2014/main" id="{1EB0471E-8FA6-4E45-9460-9028DB633FBF}"/>
              </a:ext>
            </a:extLst>
          </p:cNvPr>
          <p:cNvSpPr>
            <a:spLocks noGrp="1" noRot="1" noChangeAspect="1"/>
          </p:cNvSpPr>
          <p:nvPr>
            <p:ph type="sldImg"/>
          </p:nvPr>
        </p:nvSpPr>
        <p:spPr/>
      </p:sp>
    </p:spTree>
    <p:extLst>
      <p:ext uri="{BB962C8B-B14F-4D97-AF65-F5344CB8AC3E}">
        <p14:creationId xmlns:p14="http://schemas.microsoft.com/office/powerpoint/2010/main" val="3430594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intervention includes </a:t>
            </a:r>
            <a:r>
              <a:rPr lang="en-US" b="1" dirty="0"/>
              <a:t>some</a:t>
            </a:r>
            <a:r>
              <a:rPr lang="en-US" dirty="0"/>
              <a:t> strategies to support self-regulation and executive function-there could be more:</a:t>
            </a:r>
          </a:p>
          <a:p>
            <a:r>
              <a:rPr lang="en-US" dirty="0"/>
              <a:t>Recalling main ideas</a:t>
            </a:r>
          </a:p>
          <a:p>
            <a:r>
              <a:rPr lang="en-US" dirty="0"/>
              <a:t>Updating predictions</a:t>
            </a:r>
          </a:p>
          <a:p>
            <a:r>
              <a:rPr lang="en-US" dirty="0"/>
              <a:t>Small group size with frequent opportunities to respond</a:t>
            </a:r>
          </a:p>
          <a:p>
            <a:r>
              <a:rPr lang="en-US" dirty="0"/>
              <a:t>Use of checklist to self-regulate strategy use</a:t>
            </a:r>
          </a:p>
          <a:p>
            <a:endParaRPr lang="en-US" dirty="0"/>
          </a:p>
          <a:p>
            <a:r>
              <a:rPr lang="en-US" dirty="0"/>
              <a:t>The IIP does include some global behavioral principles to minimize nonproductive behavior:</a:t>
            </a:r>
          </a:p>
          <a:p>
            <a:r>
              <a:rPr lang="en-US" dirty="0"/>
              <a:t>Clear behavior guidelines reviewed at the beginning of every session</a:t>
            </a:r>
          </a:p>
          <a:p>
            <a:r>
              <a:rPr lang="en-US" dirty="0"/>
              <a:t>Point system with opportunity to earn rewards</a:t>
            </a:r>
          </a:p>
          <a:p>
            <a:endParaRPr lang="en-US" dirty="0"/>
          </a:p>
          <a:p>
            <a:r>
              <a:rPr lang="en-US" dirty="0"/>
              <a:t>These strategies are not student specific and could be more intense, but they provide a moderate level of behavioral support to begin.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3148052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overall ratings for each of the dimensions. </a:t>
            </a:r>
            <a:r>
              <a:rPr lang="en-US" i="1" dirty="0"/>
              <a:t>Reading Detectives </a:t>
            </a:r>
            <a:r>
              <a:rPr lang="en-US" i="0" dirty="0"/>
              <a:t>seems like an appropriately intense IIP to begin addressing Arianna’s needs.</a:t>
            </a:r>
          </a:p>
          <a:p>
            <a:endParaRPr lang="en-US" dirty="0"/>
          </a:p>
          <a:p>
            <a:r>
              <a:rPr lang="en-US" dirty="0"/>
              <a:t>The overall rating is 2.6. There are some dimensions with ratings of 2—these might be targets for future adjustments in order to increase the intensity of the IIP if Arianna fails to make adequate progress.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3027259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Attention to Transfer</a:t>
            </a:r>
            <a:r>
              <a:rPr lang="en-US" dirty="0"/>
              <a:t>: Ms. Smith is concerned that Arianna will not transfer taught strategies to other types of texts and instructional contexts.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Comprehensiveness: </a:t>
            </a:r>
            <a:r>
              <a:rPr lang="en-US" dirty="0"/>
              <a:t>Ms. Smith is concerned that this may not provide Arianna with adequate opportunities for fully independent practice.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Behavioral Support: </a:t>
            </a:r>
            <a:r>
              <a:rPr lang="en-US" dirty="0"/>
              <a:t>Ms. Smith is concerned that these behavioral concerns might not be addressed in the IIP if implemented as designed.</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1985775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135635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STAR Reading is an online assessment. This would take approximately 15 minutes to administer each week.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CBM-R Maze tool can be administered in 2.5 minutes.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Both have similar psychometric properties in terms of reliability and validity. The STAR does provide additional diagnostic information, which might make the process of making program adjustments easier.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Ms. Smith does not have funding available to cover the additional costs of paying for a subscription to STAR service. She opts instead for the CBM-R Maze Fluency as a progress monitoring tool—knowing she will need to do additional leg-work when making instructional decisions.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In math or reading fluency, a teacher would probably decide to evaluate progress and make educational decisions regarding program adjustment every 3 weeks. Comprehension typically grows more slowly. Six data points is the minimum necessary for establishing a trend with this progress monitoring tool.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4226657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Ms. Smith gives Arianna a benchmark assessment at the start of the academic year. (3 passages given—median score is used)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In the Maze passages, every seventh word is removed and replaced by three options. Students receive a score for the number of correct restorations in 2.5 minutes.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Arianna attempts to identify the correct word to complete many of the sentences. However, she makes many errors. The rules of administration require that testing be discontinued after 3 incorrect restorations. As a result, despite relatively strong fluency, Arianna’s median score is only 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Because Arianna’s score falls so far below the 25</a:t>
            </a:r>
            <a:r>
              <a:rPr lang="en-US" sz="1200" kern="1200" baseline="30000" dirty="0">
                <a:solidFill>
                  <a:schemeClr val="tx1"/>
                </a:solidFill>
                <a:effectLst/>
                <a:latin typeface="ITC Franklin Gothic Std Bk Cd"/>
                <a:ea typeface="ＭＳ Ｐゴシック" pitchFamily="-48" charset="-128"/>
                <a:cs typeface="ＭＳ Ｐゴシック"/>
              </a:rPr>
              <a:t>th</a:t>
            </a:r>
            <a:r>
              <a:rPr lang="en-US" sz="1200" kern="1200" dirty="0">
                <a:solidFill>
                  <a:schemeClr val="tx1"/>
                </a:solidFill>
                <a:effectLst/>
                <a:latin typeface="ITC Franklin Gothic Std Bk Cd"/>
                <a:ea typeface="ＭＳ Ｐゴシック" pitchFamily="-48" charset="-128"/>
                <a:cs typeface="ＭＳ Ｐゴシック"/>
              </a:rPr>
              <a:t> percentile for 5</a:t>
            </a:r>
            <a:r>
              <a:rPr lang="en-US" sz="1200" kern="1200" baseline="30000" dirty="0">
                <a:solidFill>
                  <a:schemeClr val="tx1"/>
                </a:solidFill>
                <a:effectLst/>
                <a:latin typeface="ITC Franklin Gothic Std Bk Cd"/>
                <a:ea typeface="ＭＳ Ｐゴシック" pitchFamily="-48" charset="-128"/>
                <a:cs typeface="ＭＳ Ｐゴシック"/>
              </a:rPr>
              <a:t>th</a:t>
            </a:r>
            <a:r>
              <a:rPr lang="en-US" sz="1200" kern="1200" dirty="0">
                <a:solidFill>
                  <a:schemeClr val="tx1"/>
                </a:solidFill>
                <a:effectLst/>
                <a:latin typeface="ITC Franklin Gothic Std Bk Cd"/>
                <a:ea typeface="ＭＳ Ｐゴシック" pitchFamily="-48" charset="-128"/>
                <a:cs typeface="ＭＳ Ｐゴシック"/>
              </a:rPr>
              <a:t> grade students, Ms. Smith decides it would be best to monitor her using 4th grade probes.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She sets a goal slope of .25.</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500421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694174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3105260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35</a:t>
            </a:fld>
            <a:endParaRPr lang="en-US" dirty="0"/>
          </a:p>
        </p:txBody>
      </p:sp>
    </p:spTree>
    <p:extLst>
      <p:ext uri="{BB962C8B-B14F-4D97-AF65-F5344CB8AC3E}">
        <p14:creationId xmlns:p14="http://schemas.microsoft.com/office/powerpoint/2010/main" val="374906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provide a relatively brief overview and explanation of the taxonomy’s dimensions. For more detailed information see article in </a:t>
            </a:r>
            <a:r>
              <a:rPr lang="en-US" i="1" dirty="0"/>
              <a:t>Teaching Exceptional Children</a:t>
            </a:r>
            <a:r>
              <a:rPr lang="en-US" dirty="0"/>
              <a:t>, (Fuchs, L.S., Fuchs, D., &amp; Malone, A. (2017). The taxonomy of intervention intensity. </a:t>
            </a:r>
            <a:r>
              <a:rPr lang="en-US" i="1" dirty="0"/>
              <a:t>Teaching Exceptional Children, 50</a:t>
            </a:r>
            <a:r>
              <a:rPr lang="en-US" i="0" dirty="0"/>
              <a:t>(1), 35-43.</a:t>
            </a:r>
          </a:p>
          <a:p>
            <a:r>
              <a:rPr lang="en-US" i="0" dirty="0"/>
              <a:t>Participants will also want to visit the NCII website for additional resources on DBI and the taxonomy. They may also want to check out the math webinar.</a:t>
            </a:r>
          </a:p>
          <a:p>
            <a:r>
              <a:rPr lang="en-US" i="0" dirty="0"/>
              <a:t>The focus of this webinar will be reading COMPREHENSION. There are fewer resources for comprehension intervention, and it can be slightly more difficult to treat. The students for whom such an intervention are a relatively small subset of students requiring reading intervention</a:t>
            </a:r>
          </a:p>
          <a:p>
            <a:endParaRPr lang="en-US" i="0" dirty="0"/>
          </a:p>
          <a:p>
            <a:r>
              <a:rPr lang="en-US" i="0" dirty="0"/>
              <a:t>During this webinar we will be providing only a brief review of DBI and the taxonomy—for a more in-depth explanation please see the brief webinar available in the “handouts” section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2213951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DBI = signature</a:t>
            </a:r>
            <a:r>
              <a:rPr lang="en-US" sz="1200" kern="1200" baseline="0" dirty="0">
                <a:solidFill>
                  <a:schemeClr val="tx1"/>
                </a:solidFill>
                <a:effectLst/>
                <a:latin typeface="ITC Franklin Gothic Std Bk Cd"/>
                <a:ea typeface="ＭＳ Ｐゴシック" pitchFamily="-48" charset="-128"/>
                <a:cs typeface="ＭＳ Ｐゴシック"/>
              </a:rPr>
              <a:t> feature of special education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1315345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DBI = signature</a:t>
            </a:r>
            <a:r>
              <a:rPr lang="en-US" sz="1200" kern="1200" baseline="0" dirty="0">
                <a:solidFill>
                  <a:schemeClr val="tx1"/>
                </a:solidFill>
                <a:effectLst/>
                <a:latin typeface="ITC Franklin Gothic Std Bk Cd"/>
                <a:ea typeface="ＭＳ Ｐゴシック" pitchFamily="-48" charset="-128"/>
                <a:cs typeface="ＭＳ Ｐゴシック"/>
              </a:rPr>
              <a:t> feature of special education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1224170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2040691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Based on the progress monitoring data we know that an adjustment is needed.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Let’s think about the diagnostic and anecdotal information we have.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Based on this information, we can make two adjustments using the taxonomy.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First we can adjust the dosage dimension.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Then we can adjust the Behavioral Support dimension.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It’s still pretty early in the intervention program to make more substantive adjustments such as to alignment, transfer, or comprehensiveness. Making quantitative and behavioral changes should be the first place we look when intensifying the program.</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2911741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2756773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3388240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This is example of semantic feature analysis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Anders, P. L., &amp; Bos, C. S. (1986). Semantic feature analysis: An interactive strategy for vocabulary development and text comprehension. </a:t>
            </a:r>
            <a:r>
              <a:rPr lang="en-US" sz="1200" i="1" kern="1200" dirty="0">
                <a:solidFill>
                  <a:schemeClr val="tx1"/>
                </a:solidFill>
                <a:effectLst/>
                <a:latin typeface="ITC Franklin Gothic Std Bk Cd"/>
                <a:ea typeface="ＭＳ Ｐゴシック" pitchFamily="-48" charset="-128"/>
                <a:cs typeface="ＭＳ Ｐゴシック"/>
              </a:rPr>
              <a:t>Journal of Reading</a:t>
            </a:r>
            <a:r>
              <a:rPr lang="en-US" sz="1200" i="0" kern="1200" dirty="0">
                <a:solidFill>
                  <a:schemeClr val="tx1"/>
                </a:solidFill>
                <a:effectLst/>
                <a:latin typeface="ITC Franklin Gothic Std Bk Cd"/>
                <a:ea typeface="ＭＳ Ｐゴシック" pitchFamily="-48" charset="-128"/>
                <a:cs typeface="ＭＳ Ｐゴシック"/>
              </a:rPr>
              <a:t>, </a:t>
            </a:r>
            <a:r>
              <a:rPr lang="en-US" sz="1200" i="1" kern="1200" dirty="0">
                <a:solidFill>
                  <a:schemeClr val="tx1"/>
                </a:solidFill>
                <a:effectLst/>
                <a:latin typeface="ITC Franklin Gothic Std Bk Cd"/>
                <a:ea typeface="ＭＳ Ｐゴシック" pitchFamily="-48" charset="-128"/>
                <a:cs typeface="ＭＳ Ｐゴシック"/>
              </a:rPr>
              <a:t>29</a:t>
            </a:r>
            <a:r>
              <a:rPr lang="en-US" sz="1200" i="0" kern="1200" dirty="0">
                <a:solidFill>
                  <a:schemeClr val="tx1"/>
                </a:solidFill>
                <a:effectLst/>
                <a:latin typeface="ITC Franklin Gothic Std Bk Cd"/>
                <a:ea typeface="ＭＳ Ｐゴシック" pitchFamily="-48" charset="-128"/>
                <a:cs typeface="ＭＳ Ｐゴシック"/>
              </a:rPr>
              <a:t>(7), 610-616.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kern="1200" dirty="0">
              <a:solidFill>
                <a:schemeClr val="tx1"/>
              </a:solidFill>
              <a:effectLst/>
              <a:latin typeface="ITC Franklin Gothic Std Bk Cd"/>
              <a:ea typeface="ＭＳ Ｐゴシック" pitchFamily="-48" charset="-128"/>
              <a:cs typeface="ＭＳ Ｐゴシック"/>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Identify the important terms and concepts in a text.</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Highlight the superordinate ideas.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Create a matrix with superordinate concepts at the top.</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Give students a copy of the matrix to use while reading the text</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As they encounter  subordinate idea or term in the text. Briefly define the term and add it to the matrix.</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Engage students in a discussion of whether that relationship relates positively (+), negatively (-), questionably (?), or does not relate at all (0) with each of the superordinate terms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Ask students why they rated something that way</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Review chart after reading</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602450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This is example of semantic feature analysis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Anders, P. L., &amp; Bos, C. S. (1986). Semantic feature analysis: An interactive strategy for vocabulary development and text comprehension. </a:t>
            </a:r>
            <a:r>
              <a:rPr lang="en-US" sz="1200" i="1" kern="1200" dirty="0">
                <a:solidFill>
                  <a:schemeClr val="tx1"/>
                </a:solidFill>
                <a:effectLst/>
                <a:latin typeface="ITC Franklin Gothic Std Bk Cd"/>
                <a:ea typeface="ＭＳ Ｐゴシック" pitchFamily="-48" charset="-128"/>
                <a:cs typeface="ＭＳ Ｐゴシック"/>
              </a:rPr>
              <a:t>Journal of Reading</a:t>
            </a:r>
            <a:r>
              <a:rPr lang="en-US" sz="1200" i="0" kern="1200" dirty="0">
                <a:solidFill>
                  <a:schemeClr val="tx1"/>
                </a:solidFill>
                <a:effectLst/>
                <a:latin typeface="ITC Franklin Gothic Std Bk Cd"/>
                <a:ea typeface="ＭＳ Ｐゴシック" pitchFamily="-48" charset="-128"/>
                <a:cs typeface="ＭＳ Ｐゴシック"/>
              </a:rPr>
              <a:t>, </a:t>
            </a:r>
            <a:r>
              <a:rPr lang="en-US" sz="1200" i="1" kern="1200" dirty="0">
                <a:solidFill>
                  <a:schemeClr val="tx1"/>
                </a:solidFill>
                <a:effectLst/>
                <a:latin typeface="ITC Franklin Gothic Std Bk Cd"/>
                <a:ea typeface="ＭＳ Ｐゴシック" pitchFamily="-48" charset="-128"/>
                <a:cs typeface="ＭＳ Ｐゴシック"/>
              </a:rPr>
              <a:t>29</a:t>
            </a:r>
            <a:r>
              <a:rPr lang="en-US" sz="1200" i="0" kern="1200" dirty="0">
                <a:solidFill>
                  <a:schemeClr val="tx1"/>
                </a:solidFill>
                <a:effectLst/>
                <a:latin typeface="ITC Franklin Gothic Std Bk Cd"/>
                <a:ea typeface="ＭＳ Ｐゴシック" pitchFamily="-48" charset="-128"/>
                <a:cs typeface="ＭＳ Ｐゴシック"/>
              </a:rPr>
              <a:t>(7), 610-616.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kern="1200" dirty="0">
              <a:solidFill>
                <a:schemeClr val="tx1"/>
              </a:solidFill>
              <a:effectLst/>
              <a:latin typeface="ITC Franklin Gothic Std Bk Cd"/>
              <a:ea typeface="ＭＳ Ｐゴシック" pitchFamily="-48" charset="-128"/>
              <a:cs typeface="ＭＳ Ｐゴシック"/>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Identify the important terms and concepts in a text.</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Highlight the superordinate ideas.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Create a matrix with superordinate concepts at the top.</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Give students a copy of the matrix to use while reading the text</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As they encounter  subordinate idea or term in the text. Briefly define the term and add it to the matrix.</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Engage students in a discussion of whether that relationship relates positively (+), negatively (-), questionably (?), or does not relate at all (0) with each of the superordinate terms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Ask students why they rated something that way</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i="0" kern="1200" dirty="0">
                <a:solidFill>
                  <a:schemeClr val="tx1"/>
                </a:solidFill>
                <a:effectLst/>
                <a:latin typeface="ITC Franklin Gothic Std Bk Cd"/>
                <a:ea typeface="ＭＳ Ｐゴシック" pitchFamily="-48" charset="-128"/>
                <a:cs typeface="ＭＳ Ｐゴシック"/>
              </a:rPr>
              <a:t>Review chart after reading</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369532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1880378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176065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a draft PDF of the Taxonomy form in the handouts.</a:t>
            </a:r>
          </a:p>
          <a:p>
            <a:r>
              <a:rPr lang="en-US" dirty="0"/>
              <a:t>Using the form you can rate (ideally) several interventions on the 7 dimensions of the taxonomy to identify the best match.</a:t>
            </a:r>
          </a:p>
          <a:p>
            <a:r>
              <a:rPr lang="en-US" dirty="0"/>
              <a:t>Then you can use the taxonomy to adjust the intervention intensity during implementation.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1909757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4018913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733117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NCII has developed several resources to help</a:t>
            </a:r>
            <a:r>
              <a:rPr lang="en-US" baseline="0" dirty="0"/>
              <a:t> interventionists plan and implement intensive intervention programs. The Intensive Intervention Practice Categories highlight possible means of intensifying interventions: These Practice Categories include:</a:t>
            </a:r>
          </a:p>
          <a:p>
            <a:pPr marL="228600" indent="-228600">
              <a:buFont typeface="+mj-lt"/>
              <a:buAutoNum type="arabicPeriod"/>
            </a:pPr>
            <a:r>
              <a:rPr lang="en-US" dirty="0"/>
              <a:t>Change Intervention Dosage or Time</a:t>
            </a:r>
          </a:p>
          <a:p>
            <a:pPr marL="228600" indent="-228600">
              <a:buFont typeface="+mj-lt"/>
              <a:buAutoNum type="arabicPeriod"/>
            </a:pPr>
            <a:r>
              <a:rPr lang="en-US" dirty="0"/>
              <a:t>Change the Learning Environment to Promote Attention and Engagement</a:t>
            </a:r>
          </a:p>
          <a:p>
            <a:pPr marL="228600" indent="-228600">
              <a:buFont typeface="+mj-lt"/>
              <a:buAutoNum type="arabicPeriod"/>
            </a:pPr>
            <a:r>
              <a:rPr lang="en-US" dirty="0"/>
              <a:t>Combine Cognitive Learning Strategies with Academic Learning</a:t>
            </a:r>
          </a:p>
          <a:p>
            <a:pPr marL="228600" indent="-228600">
              <a:buFont typeface="+mj-lt"/>
              <a:buAutoNum type="arabicPeriod"/>
            </a:pPr>
            <a:r>
              <a:rPr lang="en-US" dirty="0"/>
              <a:t>Modify Delivery of Instruction</a:t>
            </a:r>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2448122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50</a:t>
            </a:fld>
            <a:endParaRPr lang="en-US" dirty="0"/>
          </a:p>
        </p:txBody>
      </p:sp>
    </p:spTree>
    <p:extLst>
      <p:ext uri="{BB962C8B-B14F-4D97-AF65-F5344CB8AC3E}">
        <p14:creationId xmlns:p14="http://schemas.microsoft.com/office/powerpoint/2010/main" val="1864288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51</a:t>
            </a:fld>
            <a:endParaRPr lang="en-US" dirty="0"/>
          </a:p>
        </p:txBody>
      </p:sp>
    </p:spTree>
    <p:extLst>
      <p:ext uri="{BB962C8B-B14F-4D97-AF65-F5344CB8AC3E}">
        <p14:creationId xmlns:p14="http://schemas.microsoft.com/office/powerpoint/2010/main" val="4158412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681822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53</a:t>
            </a:fld>
            <a:endParaRPr lang="en-US" dirty="0"/>
          </a:p>
        </p:txBody>
      </p:sp>
    </p:spTree>
    <p:extLst>
      <p:ext uri="{BB962C8B-B14F-4D97-AF65-F5344CB8AC3E}">
        <p14:creationId xmlns:p14="http://schemas.microsoft.com/office/powerpoint/2010/main" val="251797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a:t>
            </a:r>
            <a:r>
              <a:rPr lang="en-US" baseline="0" dirty="0"/>
              <a:t> first dimension is Strength. This is used in the Set-Up Phase to identify the best-match intervention.</a:t>
            </a:r>
          </a:p>
          <a:p>
            <a:pPr marL="628650" lvl="1" indent="-171450">
              <a:buFont typeface="Arial" panose="020B0604020202020204" pitchFamily="34" charset="0"/>
              <a:buChar char="•"/>
            </a:pPr>
            <a:r>
              <a:rPr lang="en-US" baseline="0" dirty="0"/>
              <a:t>You consider if this intervention produces good results for students who require intensive intervention (disaggregated effect size)</a:t>
            </a:r>
          </a:p>
          <a:p>
            <a:pPr marL="628650" lvl="1" indent="-171450">
              <a:buFont typeface="Arial" panose="020B0604020202020204" pitchFamily="34" charset="0"/>
              <a:buChar char="•"/>
            </a:pPr>
            <a:r>
              <a:rPr lang="en-US" baseline="0" dirty="0"/>
              <a:t>Effect size tell us how much higher intervention students score at the end of intervention compared to students who did not receive the intervention.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Interventions e</a:t>
            </a:r>
            <a:r>
              <a:rPr lang="en-US" dirty="0"/>
              <a:t>ffect sizes of .35 to .4 are considered moderate; effect sizes of .50+ are strong (These are merely rules of thumb)</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It’s important to note that in the area of comprehension you can expect smaller effect sizes, especially when you’re talking about standardized measures. The What Works Clearinghouse identifies an effect size of .25 as substantively important in reading.</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It’s also important to note that effect sizes in later grades also tend to be smaller.</a:t>
            </a:r>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103756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Taxonomy of Intervention intensity can help you in both Set up and Implementation phases of the DBI cycle.</a:t>
            </a:r>
          </a:p>
          <a:p>
            <a:endParaRPr lang="en-US" dirty="0"/>
          </a:p>
          <a:p>
            <a:r>
              <a:rPr lang="en-US" dirty="0"/>
              <a:t>In the Set Up phase the Taxonomy can be used to help practitioners identify the best match Tier 2 Intensive Intervention Platform and make initial adjustments to address the student’s needs.</a:t>
            </a:r>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53721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implementation phase—the taxonomy can be used to formulate targeted adjustments to the IIP on an ongoing basis to intensify the intervention based on progress monitoring data.</a:t>
            </a:r>
          </a:p>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1699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purpose of this webinar is Illustrate how to use DBI in conjunction with the Taxonomy to design an effective program for a student receiving intensive intervention in </a:t>
            </a:r>
            <a:r>
              <a:rPr lang="en-US" b="1" dirty="0"/>
              <a:t>reading comprehension</a:t>
            </a:r>
            <a:r>
              <a:rPr lang="en-US"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Arianna (not her real name or picture) will help us illustrate this process.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90501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types of students who might fall into this category.</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3552420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0"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732790"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7" name="Date"/>
          <p:cNvSpPr>
            <a:spLocks noGrp="1"/>
          </p:cNvSpPr>
          <p:nvPr>
            <p:ph type="body" sz="quarter" idx="14" hasCustomPrompt="1"/>
          </p:nvPr>
        </p:nvSpPr>
        <p:spPr>
          <a:xfrm>
            <a:off x="10111861" y="3716536"/>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Month XX, 20XX</a:t>
            </a:r>
          </a:p>
        </p:txBody>
      </p:sp>
      <p:sp>
        <p:nvSpPr>
          <p:cNvPr id="4" name="Presenter"/>
          <p:cNvSpPr>
            <a:spLocks noGrp="1"/>
          </p:cNvSpPr>
          <p:nvPr>
            <p:ph type="body" sz="quarter" idx="13" hasCustomPrompt="1"/>
          </p:nvPr>
        </p:nvSpPr>
        <p:spPr>
          <a:xfrm>
            <a:off x="732790"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Title | Presenter’s Name, Title</a:t>
            </a:r>
          </a:p>
        </p:txBody>
      </p:sp>
      <p:sp>
        <p:nvSpPr>
          <p:cNvPr id="2" name="Footer Placeholder 1"/>
          <p:cNvSpPr>
            <a:spLocks noGrp="1"/>
          </p:cNvSpPr>
          <p:nvPr>
            <p:ph type="ftr" sz="quarter" idx="12"/>
          </p:nvPr>
        </p:nvSpPr>
        <p:spPr>
          <a:xfrm>
            <a:off x="732790" y="6734889"/>
            <a:ext cx="2954335" cy="123111"/>
          </a:xfrm>
        </p:spPr>
        <p:txBody>
          <a:bodyPr/>
          <a:lstStyle/>
          <a:p>
            <a:endParaRPr lang="en-US" dirty="0"/>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dirty="0"/>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dirty="0"/>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0" cy="175260"/>
          </a:xfrm>
        </p:spPr>
        <p:txBody>
          <a:bodyPr>
            <a:normAutofit/>
          </a:bodyPr>
          <a:lstStyle>
            <a:lvl1pPr>
              <a:defRPr sz="1000">
                <a:solidFill>
                  <a:srgbClr val="E6E6E6"/>
                </a:solidFill>
              </a:defRPr>
            </a:lvl1pPr>
          </a:lstStyle>
          <a:p>
            <a:r>
              <a:rPr lang="en-US" dirty="0"/>
              <a:t>Closing Slide</a:t>
            </a:r>
          </a:p>
        </p:txBody>
      </p:sp>
    </p:spTree>
    <p:extLst>
      <p:ext uri="{BB962C8B-B14F-4D97-AF65-F5344CB8AC3E}">
        <p14:creationId xmlns:p14="http://schemas.microsoft.com/office/powerpoint/2010/main" val="400836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dirty="0"/>
              <a:t>Presenter’s Job Title</a:t>
            </a:r>
          </a:p>
          <a:p>
            <a:r>
              <a:rPr lang="en-US" dirty="0"/>
              <a:t>###.###.####</a:t>
            </a:r>
          </a:p>
          <a:p>
            <a:r>
              <a:rPr lang="en-US" dirty="0"/>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dirty="0"/>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911749" y="905710"/>
            <a:ext cx="10971217" cy="178510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8559799" y="6766376"/>
            <a:ext cx="3323167"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7104454" y="6656743"/>
            <a:ext cx="4778513"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916518" y="2938999"/>
            <a:ext cx="10966449"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1236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699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7708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dirty="0"/>
              <a:t>Section Title</a:t>
            </a:r>
          </a:p>
        </p:txBody>
      </p:sp>
      <p:sp>
        <p:nvSpPr>
          <p:cNvPr id="9" name="Text Placeholder 8"/>
          <p:cNvSpPr>
            <a:spLocks noGrp="1"/>
          </p:cNvSpPr>
          <p:nvPr>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dirty="0"/>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11725872"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499840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84374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11725876"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9577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193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dirty="0"/>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dirty="0"/>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dirty="0"/>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dirty="0"/>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dirty="0"/>
              <a:t>Slide Title, Size 42, 85% Black, Center Aligned in Placeholder</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dirty="0"/>
              <a:t>Bullet 1, bullet character Wingding 167, text size 26, 85% black </a:t>
            </a:r>
          </a:p>
          <a:p>
            <a:pPr lvl="1"/>
            <a:r>
              <a:rPr lang="en-US" dirty="0"/>
              <a:t>Bullet 2, bullet character 149</a:t>
            </a:r>
          </a:p>
          <a:p>
            <a:pPr lvl="2"/>
            <a:r>
              <a:rPr lang="en-US" dirty="0"/>
              <a:t>Bullet 3, bullet character 150</a:t>
            </a:r>
          </a:p>
          <a:p>
            <a:pPr lvl="3"/>
            <a:r>
              <a:rPr lang="en-US" dirty="0"/>
              <a:t>Bullet 4, bullet character 187</a:t>
            </a:r>
          </a:p>
          <a:p>
            <a:pPr lvl="4"/>
            <a:r>
              <a:rPr lang="en-US" dirty="0"/>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xmlns="" val="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dirty="0"/>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06" r:id="rId13"/>
    <p:sldLayoutId id="2147483811" r:id="rId14"/>
    <p:sldLayoutId id="2147483810" r:id="rId15"/>
    <p:sldLayoutId id="2147483775" r:id="rId16"/>
    <p:sldLayoutId id="2147483816" r:id="rId17"/>
    <p:sldLayoutId id="2147483817" r:id="rId18"/>
    <p:sldLayoutId id="2147483818" r:id="rId19"/>
    <p:sldLayoutId id="2147483819" r:id="rId20"/>
    <p:sldLayoutId id="2147483820" r:id="rId21"/>
    <p:sldLayoutId id="2147483821" r:id="rId22"/>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comments" Target="../comments/commen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if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s://intensiveintervention.org/chart/instructional-intervention-tools"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files.eric.ed.gov/fulltext/ED575656.pdf"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0380" y="3856218"/>
            <a:ext cx="10748010" cy="1354217"/>
          </a:xfrm>
        </p:spPr>
        <p:txBody>
          <a:bodyPr/>
          <a:lstStyle/>
          <a:p>
            <a:r>
              <a:rPr lang="en-US" sz="4400" dirty="0"/>
              <a:t>The Taxonomy of Intervention Intensity:</a:t>
            </a:r>
          </a:p>
        </p:txBody>
      </p:sp>
      <p:sp>
        <p:nvSpPr>
          <p:cNvPr id="3" name="Subtitle 2">
            <a:extLst>
              <a:ext uri="{FF2B5EF4-FFF2-40B4-BE49-F238E27FC236}">
                <a16:creationId xmlns:a16="http://schemas.microsoft.com/office/drawing/2014/main" id="{570ABBC1-4F6C-46E8-BF0D-FBEF25D6484C}"/>
              </a:ext>
            </a:extLst>
          </p:cNvPr>
          <p:cNvSpPr>
            <a:spLocks noGrp="1"/>
          </p:cNvSpPr>
          <p:nvPr>
            <p:ph type="subTitle" idx="1"/>
          </p:nvPr>
        </p:nvSpPr>
        <p:spPr>
          <a:xfrm>
            <a:off x="500380" y="4611453"/>
            <a:ext cx="10515600" cy="1032234"/>
          </a:xfrm>
        </p:spPr>
        <p:txBody>
          <a:bodyPr/>
          <a:lstStyle/>
          <a:p>
            <a:r>
              <a:rPr lang="en-US" sz="3200" dirty="0"/>
              <a:t>An Case Example of Building Intervention Intensity in Reading</a:t>
            </a:r>
          </a:p>
          <a:p>
            <a:endParaRPr lang="en-US" sz="3200" dirty="0"/>
          </a:p>
        </p:txBody>
      </p:sp>
      <p:sp>
        <p:nvSpPr>
          <p:cNvPr id="4" name="Text Placeholder 3">
            <a:extLst>
              <a:ext uri="{FF2B5EF4-FFF2-40B4-BE49-F238E27FC236}">
                <a16:creationId xmlns:a16="http://schemas.microsoft.com/office/drawing/2014/main" id="{931DAAC3-CD14-4823-8BD4-7AFF3D5930DB}"/>
              </a:ext>
            </a:extLst>
          </p:cNvPr>
          <p:cNvSpPr>
            <a:spLocks noGrp="1"/>
          </p:cNvSpPr>
          <p:nvPr>
            <p:ph type="body" sz="quarter" idx="14"/>
          </p:nvPr>
        </p:nvSpPr>
        <p:spPr>
          <a:xfrm>
            <a:off x="10276970" y="3716536"/>
            <a:ext cx="971420" cy="184666"/>
          </a:xfrm>
        </p:spPr>
        <p:txBody>
          <a:bodyPr/>
          <a:lstStyle/>
          <a:p>
            <a:r>
              <a:rPr lang="en-US" dirty="0"/>
              <a:t>June 25, 2018</a:t>
            </a:r>
          </a:p>
        </p:txBody>
      </p:sp>
      <p:sp>
        <p:nvSpPr>
          <p:cNvPr id="7171" name="Subtitle 2"/>
          <p:cNvSpPr>
            <a:spLocks noGrp="1"/>
          </p:cNvSpPr>
          <p:nvPr>
            <p:ph type="body" sz="quarter" idx="13"/>
          </p:nvPr>
        </p:nvSpPr>
        <p:spPr/>
        <p:txBody>
          <a:bodyPr>
            <a:normAutofit fontScale="25000" lnSpcReduction="20000"/>
          </a:bodyPr>
          <a:lstStyle/>
          <a:p>
            <a:pPr lvl="1"/>
            <a:endParaRPr lang="en-US" dirty="0"/>
          </a:p>
          <a:p>
            <a:pPr lvl="1"/>
            <a:r>
              <a:rPr lang="en-US" dirty="0"/>
              <a:t>Meagan Walsh, M.Ed., and Lynn Fuchs, Ph.D. </a:t>
            </a:r>
          </a:p>
          <a:p>
            <a:pPr lvl="1"/>
            <a:r>
              <a:rPr lang="en-US" dirty="0"/>
              <a:t>Vanderbilt University</a:t>
            </a:r>
          </a:p>
        </p:txBody>
      </p:sp>
      <p:sp>
        <p:nvSpPr>
          <p:cNvPr id="7" name="Text Placeholder 5">
            <a:extLst>
              <a:ext uri="{FF2B5EF4-FFF2-40B4-BE49-F238E27FC236}">
                <a16:creationId xmlns:a16="http://schemas.microsoft.com/office/drawing/2014/main" id="{A29FB029-5B99-4000-AB2F-16E7718B2A04}"/>
              </a:ext>
            </a:extLst>
          </p:cNvPr>
          <p:cNvSpPr txBox="1">
            <a:spLocks/>
          </p:cNvSpPr>
          <p:nvPr/>
        </p:nvSpPr>
        <p:spPr>
          <a:xfrm>
            <a:off x="500380" y="5920686"/>
            <a:ext cx="10515600" cy="400110"/>
          </a:xfrm>
          <a:prstGeom prst="rect">
            <a:avLst/>
          </a:prstGeom>
          <a:ln>
            <a:noFill/>
          </a:ln>
        </p:spPr>
        <p:txBody>
          <a:bodyPr vert="horz" wrap="square" lIns="0" tIns="0" rIns="0" bIns="0" rtlCol="0" anchor="t" anchorCtr="0">
            <a:spAutoFit/>
          </a:bodyPr>
          <a:lstStyle>
            <a:lvl1pPr marL="0" marR="0" indent="0" algn="l" defTabSz="685800" rtl="0" eaLnBrk="1" fontAlgn="auto" latinLnBrk="0" hangingPunct="1">
              <a:lnSpc>
                <a:spcPct val="100000"/>
              </a:lnSpc>
              <a:spcBef>
                <a:spcPts val="0"/>
              </a:spcBef>
              <a:spcAft>
                <a:spcPts val="0"/>
              </a:spcAft>
              <a:buClr>
                <a:schemeClr val="accent1"/>
              </a:buClr>
              <a:buSzPct val="100000"/>
              <a:buFont typeface="Wingdings" panose="05000000000000000000" pitchFamily="2" charset="2"/>
              <a:buNone/>
              <a:tabLst/>
              <a:defRPr sz="2600" b="0" i="0" kern="1200" baseline="0">
                <a:solidFill>
                  <a:schemeClr val="tx1"/>
                </a:solidFill>
                <a:latin typeface="+mn-lt"/>
                <a:ea typeface="Calibri"/>
                <a:cs typeface="Calibri"/>
              </a:defRPr>
            </a:lvl1pPr>
            <a:lvl2pPr marL="320040" marR="0" indent="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None/>
              <a:tabLst/>
              <a:defRPr sz="2600" b="0" i="0" kern="1200">
                <a:solidFill>
                  <a:schemeClr val="bg1"/>
                </a:solidFill>
                <a:latin typeface="+mn-lt"/>
                <a:ea typeface="Calibri"/>
                <a:cs typeface="Calibri"/>
              </a:defRPr>
            </a:lvl2pPr>
            <a:lvl3pPr marL="685800" marR="0" indent="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None/>
              <a:tabLst/>
              <a:defRPr sz="2600" b="0" i="0" kern="1200">
                <a:solidFill>
                  <a:schemeClr val="bg1"/>
                </a:solidFill>
                <a:latin typeface="+mn-lt"/>
                <a:ea typeface="Calibri"/>
                <a:cs typeface="Calibri"/>
              </a:defRPr>
            </a:lvl3pPr>
            <a:lvl4pPr marL="1005840" marR="0" indent="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None/>
              <a:tabLst/>
              <a:defRPr sz="2600" b="0" i="0" kern="1200">
                <a:solidFill>
                  <a:schemeClr val="bg1"/>
                </a:solidFill>
                <a:latin typeface="+mn-lt"/>
                <a:ea typeface="Calibri"/>
                <a:cs typeface="Calibri"/>
              </a:defRPr>
            </a:lvl4pPr>
            <a:lvl5pPr marL="1325880" marR="0" indent="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None/>
              <a:tabLst/>
              <a:defRPr sz="2600" b="0" i="0" kern="1200">
                <a:solidFill>
                  <a:schemeClr val="bg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Meagan Walsh, M.Ed. </a:t>
            </a:r>
          </a:p>
        </p:txBody>
      </p:sp>
    </p:spTree>
    <p:extLst>
      <p:ext uri="{BB962C8B-B14F-4D97-AF65-F5344CB8AC3E}">
        <p14:creationId xmlns:p14="http://schemas.microsoft.com/office/powerpoint/2010/main" val="151969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a:t>When Is the Taxonomy of Intervention Intensity Used in the DBI Process? </a:t>
            </a:r>
          </a:p>
        </p:txBody>
      </p:sp>
      <p:sp>
        <p:nvSpPr>
          <p:cNvPr id="7" name="Content Placeholder 6"/>
          <p:cNvSpPr>
            <a:spLocks noGrp="1"/>
          </p:cNvSpPr>
          <p:nvPr>
            <p:ph sz="quarter" idx="15"/>
          </p:nvPr>
        </p:nvSpPr>
        <p:spPr/>
        <p:txBody>
          <a:bodyPr>
            <a:normAutofit/>
          </a:bodyPr>
          <a:lstStyle/>
          <a:p>
            <a:pPr marL="0" indent="0">
              <a:buNone/>
            </a:pPr>
            <a:r>
              <a:rPr lang="en-US" sz="2800" dirty="0"/>
              <a:t>PHASE A: </a:t>
            </a:r>
            <a:r>
              <a:rPr lang="en-US" sz="2800" i="1" dirty="0"/>
              <a:t>Set-Up Phase</a:t>
            </a:r>
          </a:p>
          <a:p>
            <a:r>
              <a:rPr lang="en-US" dirty="0">
                <a:solidFill>
                  <a:srgbClr val="FF0000"/>
                </a:solidFill>
              </a:rPr>
              <a:t>Step 1: Select a validated, best-match Tier 2 </a:t>
            </a:r>
            <a:br>
              <a:rPr lang="en-US" dirty="0">
                <a:solidFill>
                  <a:srgbClr val="FF0000"/>
                </a:solidFill>
              </a:rPr>
            </a:br>
            <a:r>
              <a:rPr lang="en-US" dirty="0">
                <a:solidFill>
                  <a:srgbClr val="FF0000"/>
                </a:solidFill>
              </a:rPr>
              <a:t>intervention to serve as the IIP. </a:t>
            </a:r>
          </a:p>
          <a:p>
            <a:r>
              <a:rPr lang="en-US" dirty="0">
                <a:solidFill>
                  <a:srgbClr val="FF0000"/>
                </a:solidFill>
              </a:rPr>
              <a:t>Step 2: Make initial adjustments to the IIP to </a:t>
            </a:r>
            <a:br>
              <a:rPr lang="en-US" dirty="0">
                <a:solidFill>
                  <a:srgbClr val="FF0000"/>
                </a:solidFill>
              </a:rPr>
            </a:br>
            <a:r>
              <a:rPr lang="en-US" dirty="0">
                <a:solidFill>
                  <a:srgbClr val="FF0000"/>
                </a:solidFill>
              </a:rPr>
              <a:t>address the student’s needs.</a:t>
            </a:r>
          </a:p>
          <a:p>
            <a:r>
              <a:rPr lang="en-US" dirty="0"/>
              <a:t>Step 3: Select a progress-monitoring system.</a:t>
            </a:r>
          </a:p>
          <a:p>
            <a:r>
              <a:rPr lang="en-US" dirty="0"/>
              <a:t>Step 4: Begin implementing the IIP.</a:t>
            </a:r>
          </a:p>
        </p:txBody>
      </p:sp>
      <p:sp>
        <p:nvSpPr>
          <p:cNvPr id="2" name="Slide Number Placeholder 1"/>
          <p:cNvSpPr>
            <a:spLocks noGrp="1"/>
          </p:cNvSpPr>
          <p:nvPr>
            <p:ph type="sldNum" sz="quarter" idx="14"/>
          </p:nvPr>
        </p:nvSpPr>
        <p:spPr/>
        <p:txBody>
          <a:bodyPr/>
          <a:lstStyle/>
          <a:p>
            <a:fld id="{99A20822-4A49-4D36-86E3-300BA48D3F00}" type="slidenum">
              <a:rPr lang="en-US" smtClean="0"/>
              <a:pPr/>
              <a:t>10</a:t>
            </a:fld>
            <a:endParaRPr lang="en-US" dirty="0"/>
          </a:p>
        </p:txBody>
      </p:sp>
      <p:pic>
        <p:nvPicPr>
          <p:cNvPr id="8" name="Picture 7" descr="An image outlining NCII's DBi process">
            <a:extLst>
              <a:ext uri="{FF2B5EF4-FFF2-40B4-BE49-F238E27FC236}">
                <a16:creationId xmlns:a16="http://schemas.microsoft.com/office/drawing/2014/main" id="{096E8610-EC58-0440-B1BA-08C9158CB3D4}"/>
              </a:ext>
            </a:extLst>
          </p:cNvPr>
          <p:cNvPicPr>
            <a:picLocks noChangeAspect="1"/>
          </p:cNvPicPr>
          <p:nvPr/>
        </p:nvPicPr>
        <p:blipFill>
          <a:blip r:embed="rId3"/>
          <a:stretch>
            <a:fillRect/>
          </a:stretch>
        </p:blipFill>
        <p:spPr>
          <a:xfrm>
            <a:off x="7989268" y="1264083"/>
            <a:ext cx="3172125" cy="5177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369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6CCE45-4364-4FD5-99B8-F72A80218863}"/>
              </a:ext>
            </a:extLst>
          </p:cNvPr>
          <p:cNvSpPr>
            <a:spLocks noGrp="1"/>
          </p:cNvSpPr>
          <p:nvPr>
            <p:ph type="title"/>
          </p:nvPr>
        </p:nvSpPr>
        <p:spPr/>
        <p:txBody>
          <a:bodyPr>
            <a:normAutofit fontScale="90000"/>
          </a:bodyPr>
          <a:lstStyle/>
          <a:p>
            <a:r>
              <a:rPr lang="en-US" sz="4400" dirty="0"/>
              <a:t>When Is the Taxonomy of Intervention Intensity Used in the DBI Process? </a:t>
            </a:r>
            <a:endParaRPr lang="en-US" dirty="0"/>
          </a:p>
        </p:txBody>
      </p:sp>
      <p:sp>
        <p:nvSpPr>
          <p:cNvPr id="7" name="Content Placeholder 6"/>
          <p:cNvSpPr>
            <a:spLocks noGrp="1"/>
          </p:cNvSpPr>
          <p:nvPr>
            <p:ph sz="quarter" idx="15"/>
          </p:nvPr>
        </p:nvSpPr>
        <p:spPr/>
        <p:txBody>
          <a:bodyPr>
            <a:normAutofit/>
          </a:bodyPr>
          <a:lstStyle/>
          <a:p>
            <a:pPr marL="0" indent="0">
              <a:buNone/>
            </a:pPr>
            <a:r>
              <a:rPr lang="en-US" sz="2800" dirty="0"/>
              <a:t>PHASE B: </a:t>
            </a:r>
            <a:r>
              <a:rPr lang="en-US" sz="2800" i="1" dirty="0"/>
              <a:t>Individualizing That Intervention</a:t>
            </a:r>
          </a:p>
          <a:p>
            <a:r>
              <a:rPr lang="en-US" sz="2400" dirty="0"/>
              <a:t>Step 5: Determine whether an adjustment is </a:t>
            </a:r>
            <a:br>
              <a:rPr lang="en-US" sz="2400" dirty="0"/>
            </a:br>
            <a:r>
              <a:rPr lang="en-US" sz="2400" dirty="0"/>
              <a:t>needed. </a:t>
            </a:r>
            <a:r>
              <a:rPr lang="en-US" sz="2400" u="sng" dirty="0"/>
              <a:t>If so</a:t>
            </a:r>
            <a:r>
              <a:rPr lang="en-US" sz="2400" dirty="0"/>
              <a:t>,</a:t>
            </a:r>
          </a:p>
          <a:p>
            <a:pPr lvl="1"/>
            <a:r>
              <a:rPr lang="en-US" sz="2400" dirty="0"/>
              <a:t>Step 6: Collect diagnostic data. </a:t>
            </a:r>
          </a:p>
          <a:p>
            <a:pPr lvl="1"/>
            <a:r>
              <a:rPr lang="en-US" sz="2400" dirty="0">
                <a:solidFill>
                  <a:srgbClr val="FF0000"/>
                </a:solidFill>
              </a:rPr>
              <a:t>Step 7: Design an adjustment to the intervention </a:t>
            </a:r>
            <a:br>
              <a:rPr lang="en-US" sz="2400" dirty="0">
                <a:solidFill>
                  <a:srgbClr val="FF0000"/>
                </a:solidFill>
              </a:rPr>
            </a:br>
            <a:r>
              <a:rPr lang="en-US" sz="2400" dirty="0">
                <a:solidFill>
                  <a:srgbClr val="FF0000"/>
                </a:solidFill>
              </a:rPr>
              <a:t>to meet the student’s needs. </a:t>
            </a:r>
          </a:p>
          <a:p>
            <a:r>
              <a:rPr lang="en-US" sz="2400" dirty="0"/>
              <a:t>Step 8: Implement the adjustment.</a:t>
            </a:r>
          </a:p>
          <a:p>
            <a:r>
              <a:rPr lang="en-US" sz="2400" dirty="0"/>
              <a:t>Step 9: Repeat Steps 5–8.</a:t>
            </a:r>
          </a:p>
        </p:txBody>
      </p:sp>
      <p:sp>
        <p:nvSpPr>
          <p:cNvPr id="2" name="Slide Number Placeholder 1"/>
          <p:cNvSpPr>
            <a:spLocks noGrp="1"/>
          </p:cNvSpPr>
          <p:nvPr>
            <p:ph type="sldNum" sz="quarter" idx="14"/>
          </p:nvPr>
        </p:nvSpPr>
        <p:spPr/>
        <p:txBody>
          <a:bodyPr/>
          <a:lstStyle/>
          <a:p>
            <a:fld id="{99A20822-4A49-4D36-86E3-300BA48D3F00}" type="slidenum">
              <a:rPr lang="en-US" smtClean="0"/>
              <a:pPr/>
              <a:t>11</a:t>
            </a:fld>
            <a:endParaRPr lang="en-US" dirty="0"/>
          </a:p>
        </p:txBody>
      </p:sp>
      <p:pic>
        <p:nvPicPr>
          <p:cNvPr id="8" name="Picture 7" descr="An image outlining NCII's DBi process">
            <a:extLst>
              <a:ext uri="{FF2B5EF4-FFF2-40B4-BE49-F238E27FC236}">
                <a16:creationId xmlns:a16="http://schemas.microsoft.com/office/drawing/2014/main" id="{738FD89A-B07D-F54A-91AC-C2C432E56B68}"/>
              </a:ext>
            </a:extLst>
          </p:cNvPr>
          <p:cNvPicPr>
            <a:picLocks noChangeAspect="1"/>
          </p:cNvPicPr>
          <p:nvPr/>
        </p:nvPicPr>
        <p:blipFill>
          <a:blip r:embed="rId3"/>
          <a:stretch>
            <a:fillRect/>
          </a:stretch>
        </p:blipFill>
        <p:spPr>
          <a:xfrm>
            <a:off x="7953755" y="1280160"/>
            <a:ext cx="3150423" cy="5142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5" descr="What is the taxonomy of intervention intsity used in the data-based intervention process.">
            <a:extLst>
              <a:ext uri="{FF2B5EF4-FFF2-40B4-BE49-F238E27FC236}">
                <a16:creationId xmlns:a16="http://schemas.microsoft.com/office/drawing/2014/main" id="{E744573F-5FA2-4567-86E3-2FA0610E59EC}"/>
              </a:ext>
            </a:extLst>
          </p:cNvPr>
          <p:cNvSpPr txBox="1">
            <a:spLocks/>
          </p:cNvSpPr>
          <p:nvPr/>
        </p:nvSpPr>
        <p:spPr>
          <a:xfrm>
            <a:off x="117987" y="4526280"/>
            <a:ext cx="11181644" cy="1280160"/>
          </a:xfrm>
          <a:prstGeom prst="rect">
            <a:avLst/>
          </a:prstGeom>
        </p:spPr>
        <p:txBody>
          <a:bodyPr vert="horz" lIns="0" tIns="0" rIns="0" bIns="0" rtlCol="0" anchor="ctr" anchorCtr="0">
            <a:normAutofit/>
          </a:bodyPr>
          <a:lst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a:lstStyle>
          <a:p>
            <a:endParaRPr lang="en-US" sz="3600" dirty="0"/>
          </a:p>
        </p:txBody>
      </p:sp>
    </p:spTree>
    <p:extLst>
      <p:ext uri="{BB962C8B-B14F-4D97-AF65-F5344CB8AC3E}">
        <p14:creationId xmlns:p14="http://schemas.microsoft.com/office/powerpoint/2010/main" val="290351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Comprehension Example</a:t>
            </a:r>
          </a:p>
        </p:txBody>
      </p:sp>
      <p:sp>
        <p:nvSpPr>
          <p:cNvPr id="5" name="Content Placeholder 4">
            <a:extLst>
              <a:ext uri="{FF2B5EF4-FFF2-40B4-BE49-F238E27FC236}">
                <a16:creationId xmlns:a16="http://schemas.microsoft.com/office/drawing/2014/main" id="{69006619-A37F-9F4F-9910-35140A6F1C1A}"/>
              </a:ext>
            </a:extLst>
          </p:cNvPr>
          <p:cNvSpPr>
            <a:spLocks noGrp="1"/>
          </p:cNvSpPr>
          <p:nvPr>
            <p:ph type="body" sz="quarter" idx="13"/>
          </p:nvPr>
        </p:nvSpPr>
        <p:spPr/>
        <p:txBody>
          <a:bodyPr/>
          <a:lstStyle/>
          <a:p>
            <a:r>
              <a:rPr lang="en-US" dirty="0"/>
              <a:t>Arianna</a:t>
            </a:r>
          </a:p>
        </p:txBody>
      </p:sp>
      <p:pic>
        <p:nvPicPr>
          <p:cNvPr id="2050" name="Picture 2" descr="Studying, Child, Learning">
            <a:extLst>
              <a:ext uri="{FF2B5EF4-FFF2-40B4-BE49-F238E27FC236}">
                <a16:creationId xmlns:a16="http://schemas.microsoft.com/office/drawing/2014/main" id="{0BBB4871-AC75-9843-B699-7C05291484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353" y="3547604"/>
            <a:ext cx="3884582" cy="25897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99A20822-4A49-4D36-86E3-300BA48D3F00}" type="slidenum">
              <a:rPr lang="en-US" smtClean="0"/>
              <a:pPr/>
              <a:t>12</a:t>
            </a:fld>
            <a:endParaRPr lang="en-US" dirty="0"/>
          </a:p>
        </p:txBody>
      </p:sp>
    </p:spTree>
    <p:extLst>
      <p:ext uri="{BB962C8B-B14F-4D97-AF65-F5344CB8AC3E}">
        <p14:creationId xmlns:p14="http://schemas.microsoft.com/office/powerpoint/2010/main" val="200821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Purpose of Reading Example</a:t>
            </a:r>
          </a:p>
        </p:txBody>
      </p:sp>
      <p:sp>
        <p:nvSpPr>
          <p:cNvPr id="9" name="Content Placeholder 2"/>
          <p:cNvSpPr>
            <a:spLocks noGrp="1"/>
          </p:cNvSpPr>
          <p:nvPr>
            <p:ph sz="quarter" idx="15"/>
          </p:nvPr>
        </p:nvSpPr>
        <p:spPr/>
        <p:txBody>
          <a:bodyPr/>
          <a:lstStyle/>
          <a:p>
            <a:r>
              <a:rPr lang="en-US" dirty="0"/>
              <a:t>Illustrate how to use DBI in conjunction with the Taxonomy to design an effective program for a student who receives intensive intervention in </a:t>
            </a:r>
            <a:r>
              <a:rPr lang="en-US" b="1" dirty="0"/>
              <a:t>reading comprehension</a:t>
            </a:r>
            <a:r>
              <a:rPr lang="en-US" dirty="0"/>
              <a:t>.</a:t>
            </a:r>
          </a:p>
        </p:txBody>
      </p:sp>
      <p:sp>
        <p:nvSpPr>
          <p:cNvPr id="4" name="Slide Number Placeholder 3"/>
          <p:cNvSpPr>
            <a:spLocks noGrp="1"/>
          </p:cNvSpPr>
          <p:nvPr>
            <p:ph type="sldNum" sz="quarter" idx="14"/>
          </p:nvPr>
        </p:nvSpPr>
        <p:spPr/>
        <p:txBody>
          <a:bodyPr/>
          <a:lstStyle/>
          <a:p>
            <a:fld id="{99A20822-4A49-4D36-86E3-300BA48D3F00}" type="slidenum">
              <a:rPr lang="en-US" smtClean="0"/>
              <a:pPr/>
              <a:t>13</a:t>
            </a:fld>
            <a:endParaRPr lang="en-US" dirty="0"/>
          </a:p>
        </p:txBody>
      </p:sp>
    </p:spTree>
    <p:extLst>
      <p:ext uri="{BB962C8B-B14F-4D97-AF65-F5344CB8AC3E}">
        <p14:creationId xmlns:p14="http://schemas.microsoft.com/office/powerpoint/2010/main" val="100218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Student Profile: Arianna</a:t>
            </a:r>
          </a:p>
        </p:txBody>
      </p:sp>
      <p:sp>
        <p:nvSpPr>
          <p:cNvPr id="9" name="Content Placeholder 2"/>
          <p:cNvSpPr>
            <a:spLocks noGrp="1"/>
          </p:cNvSpPr>
          <p:nvPr>
            <p:ph sz="quarter" idx="15"/>
          </p:nvPr>
        </p:nvSpPr>
        <p:spPr/>
        <p:txBody>
          <a:bodyPr>
            <a:normAutofit/>
          </a:bodyPr>
          <a:lstStyle/>
          <a:p>
            <a:r>
              <a:rPr lang="en-US" dirty="0"/>
              <a:t>Arianna has experienced </a:t>
            </a:r>
            <a:r>
              <a:rPr lang="en-US" b="1" dirty="0"/>
              <a:t>persistent academic failure.</a:t>
            </a:r>
          </a:p>
          <a:p>
            <a:r>
              <a:rPr lang="en-US" dirty="0"/>
              <a:t>She participated in Tier 2 reading intervention in fourth grade.</a:t>
            </a:r>
          </a:p>
          <a:p>
            <a:r>
              <a:rPr lang="en-US" dirty="0"/>
              <a:t>By the end of the year, Arianna had made strong growth in reading fluency, but she had </a:t>
            </a:r>
            <a:r>
              <a:rPr lang="en-US" b="1" dirty="0"/>
              <a:t>struggled to make any gains in comprehension</a:t>
            </a:r>
            <a:r>
              <a:rPr lang="en-US" dirty="0"/>
              <a:t>.</a:t>
            </a:r>
          </a:p>
          <a:p>
            <a:r>
              <a:rPr lang="en-US" dirty="0"/>
              <a:t>The evaluation team determined that Arianna had a </a:t>
            </a:r>
            <a:r>
              <a:rPr lang="en-US" b="1" dirty="0"/>
              <a:t>specific reading comprehension disability </a:t>
            </a:r>
            <a:r>
              <a:rPr lang="en-US" dirty="0"/>
              <a:t>and recommended intensive reading intervention.</a:t>
            </a:r>
          </a:p>
        </p:txBody>
      </p:sp>
      <p:sp>
        <p:nvSpPr>
          <p:cNvPr id="4" name="Slide Number Placeholder 3"/>
          <p:cNvSpPr>
            <a:spLocks noGrp="1"/>
          </p:cNvSpPr>
          <p:nvPr>
            <p:ph type="sldNum" sz="quarter" idx="14"/>
          </p:nvPr>
        </p:nvSpPr>
        <p:spPr/>
        <p:txBody>
          <a:bodyPr/>
          <a:lstStyle/>
          <a:p>
            <a:fld id="{99A20822-4A49-4D36-86E3-300BA48D3F00}" type="slidenum">
              <a:rPr lang="en-US" smtClean="0"/>
              <a:pPr/>
              <a:t>14</a:t>
            </a:fld>
            <a:endParaRPr lang="en-US" dirty="0"/>
          </a:p>
        </p:txBody>
      </p:sp>
      <p:pic>
        <p:nvPicPr>
          <p:cNvPr id="5" name="Picture 2" descr="Studying, Child, Learning">
            <a:extLst>
              <a:ext uri="{FF2B5EF4-FFF2-40B4-BE49-F238E27FC236}">
                <a16:creationId xmlns:a16="http://schemas.microsoft.com/office/drawing/2014/main" id="{4E679DA7-4DCB-A549-8D85-420A1E515A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832" y="369909"/>
            <a:ext cx="1864305" cy="1242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6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Reading Profile: Arianna</a:t>
            </a:r>
          </a:p>
        </p:txBody>
      </p:sp>
      <p:sp>
        <p:nvSpPr>
          <p:cNvPr id="9" name="Content Placeholder 2"/>
          <p:cNvSpPr>
            <a:spLocks noGrp="1"/>
          </p:cNvSpPr>
          <p:nvPr>
            <p:ph sz="quarter" idx="15"/>
          </p:nvPr>
        </p:nvSpPr>
        <p:spPr/>
        <p:txBody>
          <a:bodyPr>
            <a:normAutofit/>
          </a:bodyPr>
          <a:lstStyle/>
          <a:p>
            <a:r>
              <a:rPr lang="en-US" sz="2000" b="1" dirty="0"/>
              <a:t>Recalls</a:t>
            </a:r>
            <a:r>
              <a:rPr lang="en-US" sz="2000" dirty="0"/>
              <a:t> irrelevant or erroneous information from text</a:t>
            </a:r>
          </a:p>
          <a:p>
            <a:r>
              <a:rPr lang="en-US" sz="2000" dirty="0"/>
              <a:t>Struggles to identify most important information in text (</a:t>
            </a:r>
            <a:r>
              <a:rPr lang="en-US" sz="2000" b="1" dirty="0"/>
              <a:t>main ideas</a:t>
            </a:r>
            <a:r>
              <a:rPr lang="en-US" sz="2000" dirty="0"/>
              <a:t>)</a:t>
            </a:r>
          </a:p>
          <a:p>
            <a:r>
              <a:rPr lang="en-US" sz="2000" dirty="0"/>
              <a:t>Fails to use evidence from text to answer </a:t>
            </a:r>
            <a:r>
              <a:rPr lang="en-US" sz="2000" b="1" dirty="0"/>
              <a:t>factual questions</a:t>
            </a:r>
            <a:endParaRPr lang="en-US" sz="2000" dirty="0"/>
          </a:p>
          <a:p>
            <a:r>
              <a:rPr lang="en-US" sz="2000" dirty="0"/>
              <a:t>Unable to integrate background knowledge with textual evidence to answer </a:t>
            </a:r>
            <a:r>
              <a:rPr lang="en-US" sz="2000" b="1" dirty="0"/>
              <a:t>inferential questions</a:t>
            </a:r>
            <a:endParaRPr lang="en-US" sz="2000" dirty="0"/>
          </a:p>
          <a:p>
            <a:r>
              <a:rPr lang="en-US" sz="2000" dirty="0"/>
              <a:t>Cannot synthesize main ideas to </a:t>
            </a:r>
            <a:r>
              <a:rPr lang="en-US" sz="2000" b="1" dirty="0"/>
              <a:t>identify themes </a:t>
            </a:r>
            <a:r>
              <a:rPr lang="en-US" sz="2000" dirty="0"/>
              <a:t>and big ideas from text</a:t>
            </a:r>
          </a:p>
          <a:p>
            <a:r>
              <a:rPr lang="en-US" sz="2000" dirty="0"/>
              <a:t>Has more difficulty with </a:t>
            </a:r>
            <a:r>
              <a:rPr lang="en-US" sz="2000" b="1" dirty="0"/>
              <a:t>nonfiction text</a:t>
            </a:r>
            <a:r>
              <a:rPr lang="en-US" sz="2000" dirty="0"/>
              <a:t>, specifically those with unfamiliar structures</a:t>
            </a:r>
          </a:p>
          <a:p>
            <a:r>
              <a:rPr lang="en-US" sz="2000" dirty="0"/>
              <a:t>Demonstrates limited </a:t>
            </a:r>
            <a:r>
              <a:rPr lang="en-US" sz="2000" b="1" dirty="0"/>
              <a:t>academic vocabulary and content area knowledge</a:t>
            </a:r>
            <a:endParaRPr lang="en-US" sz="2000" dirty="0"/>
          </a:p>
        </p:txBody>
      </p:sp>
      <p:sp>
        <p:nvSpPr>
          <p:cNvPr id="4" name="Slide Number Placeholder 3"/>
          <p:cNvSpPr>
            <a:spLocks noGrp="1"/>
          </p:cNvSpPr>
          <p:nvPr>
            <p:ph type="sldNum" sz="quarter" idx="14"/>
          </p:nvPr>
        </p:nvSpPr>
        <p:spPr/>
        <p:txBody>
          <a:bodyPr/>
          <a:lstStyle/>
          <a:p>
            <a:fld id="{99A20822-4A49-4D36-86E3-300BA48D3F00}" type="slidenum">
              <a:rPr lang="en-US" smtClean="0"/>
              <a:pPr/>
              <a:t>15</a:t>
            </a:fld>
            <a:endParaRPr lang="en-US" dirty="0"/>
          </a:p>
        </p:txBody>
      </p:sp>
      <p:pic>
        <p:nvPicPr>
          <p:cNvPr id="5" name="Picture 2" descr="Studying, Child, Learning">
            <a:extLst>
              <a:ext uri="{FF2B5EF4-FFF2-40B4-BE49-F238E27FC236}">
                <a16:creationId xmlns:a16="http://schemas.microsoft.com/office/drawing/2014/main" id="{8B316B38-4B7F-BA4A-819A-94D52A809F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4365" y="304599"/>
            <a:ext cx="1864305" cy="1242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Student Profile: Arianna</a:t>
            </a:r>
          </a:p>
        </p:txBody>
      </p:sp>
      <p:sp>
        <p:nvSpPr>
          <p:cNvPr id="9" name="Content Placeholder 2"/>
          <p:cNvSpPr>
            <a:spLocks noGrp="1"/>
          </p:cNvSpPr>
          <p:nvPr>
            <p:ph sz="quarter" idx="15"/>
          </p:nvPr>
        </p:nvSpPr>
        <p:spPr/>
        <p:txBody>
          <a:bodyPr>
            <a:normAutofit lnSpcReduction="10000"/>
          </a:bodyPr>
          <a:lstStyle/>
          <a:p>
            <a:r>
              <a:rPr lang="en-US" sz="2000" b="1" dirty="0"/>
              <a:t>Reading strengths</a:t>
            </a:r>
            <a:endParaRPr lang="en-US" sz="2000" dirty="0"/>
          </a:p>
          <a:p>
            <a:pPr lvl="1"/>
            <a:r>
              <a:rPr lang="en-US" sz="2000" dirty="0"/>
              <a:t>Word reading</a:t>
            </a:r>
          </a:p>
          <a:p>
            <a:pPr lvl="1"/>
            <a:r>
              <a:rPr lang="en-US" sz="2000" dirty="0"/>
              <a:t>Fluency</a:t>
            </a:r>
          </a:p>
          <a:p>
            <a:r>
              <a:rPr lang="en-US" sz="2000" b="1" dirty="0"/>
              <a:t>Other academic concerns</a:t>
            </a:r>
            <a:endParaRPr lang="en-US" sz="2000" dirty="0"/>
          </a:p>
          <a:p>
            <a:pPr lvl="1"/>
            <a:r>
              <a:rPr lang="en-US" sz="2000" dirty="0"/>
              <a:t>Science and social studies performance</a:t>
            </a:r>
          </a:p>
          <a:p>
            <a:pPr lvl="1"/>
            <a:r>
              <a:rPr lang="en-US" sz="2000" dirty="0"/>
              <a:t>Failing grades across content areas </a:t>
            </a:r>
          </a:p>
          <a:p>
            <a:pPr lvl="1"/>
            <a:r>
              <a:rPr lang="en-US" sz="2000" dirty="0"/>
              <a:t>Struggles with word problems in math</a:t>
            </a:r>
            <a:endParaRPr lang="en-US" sz="1600" dirty="0"/>
          </a:p>
          <a:p>
            <a:r>
              <a:rPr lang="en-US" sz="2000" b="1" dirty="0"/>
              <a:t>Behavior</a:t>
            </a:r>
          </a:p>
          <a:p>
            <a:pPr lvl="1"/>
            <a:r>
              <a:rPr lang="en-US" sz="2000" dirty="0"/>
              <a:t>Quiet</a:t>
            </a:r>
          </a:p>
          <a:p>
            <a:pPr lvl="1"/>
            <a:r>
              <a:rPr lang="en-US" sz="2000" dirty="0"/>
              <a:t>Appears distracted</a:t>
            </a:r>
          </a:p>
        </p:txBody>
      </p:sp>
      <p:pic>
        <p:nvPicPr>
          <p:cNvPr id="5" name="Picture 2" descr="Studying, Child, Learning">
            <a:extLst>
              <a:ext uri="{FF2B5EF4-FFF2-40B4-BE49-F238E27FC236}">
                <a16:creationId xmlns:a16="http://schemas.microsoft.com/office/drawing/2014/main" id="{6449F96D-1125-9C46-8D84-AB8865EBBD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632" y="236865"/>
            <a:ext cx="1864305" cy="1242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4"/>
          </p:nvPr>
        </p:nvSpPr>
        <p:spPr/>
        <p:txBody>
          <a:bodyPr/>
          <a:lstStyle/>
          <a:p>
            <a:fld id="{99A20822-4A49-4D36-86E3-300BA48D3F00}" type="slidenum">
              <a:rPr lang="en-US" smtClean="0"/>
              <a:pPr/>
              <a:t>16</a:t>
            </a:fld>
            <a:endParaRPr lang="en-US" dirty="0"/>
          </a:p>
        </p:txBody>
      </p:sp>
    </p:spTree>
    <p:extLst>
      <p:ext uri="{BB962C8B-B14F-4D97-AF65-F5344CB8AC3E}">
        <p14:creationId xmlns:p14="http://schemas.microsoft.com/office/powerpoint/2010/main" val="946305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5723-4E8A-074B-B8A1-0649A7E96756}"/>
              </a:ext>
            </a:extLst>
          </p:cNvPr>
          <p:cNvSpPr>
            <a:spLocks noGrp="1"/>
          </p:cNvSpPr>
          <p:nvPr>
            <p:ph type="title"/>
          </p:nvPr>
        </p:nvSpPr>
        <p:spPr/>
        <p:txBody>
          <a:bodyPr/>
          <a:lstStyle/>
          <a:p>
            <a:r>
              <a:rPr lang="en-US" dirty="0"/>
              <a:t>DBI Phase A: Set-Up</a:t>
            </a:r>
          </a:p>
        </p:txBody>
      </p:sp>
      <p:sp>
        <p:nvSpPr>
          <p:cNvPr id="7" name="Text Placeholder 6">
            <a:extLst>
              <a:ext uri="{FF2B5EF4-FFF2-40B4-BE49-F238E27FC236}">
                <a16:creationId xmlns:a16="http://schemas.microsoft.com/office/drawing/2014/main" id="{B04A61C7-B107-4EE7-9C7B-7EC953984380}"/>
              </a:ext>
            </a:extLst>
          </p:cNvPr>
          <p:cNvSpPr>
            <a:spLocks noGrp="1"/>
          </p:cNvSpPr>
          <p:nvPr>
            <p:ph type="body" sz="quarter" idx="13"/>
          </p:nvPr>
        </p:nvSpPr>
        <p:spPr>
          <a:xfrm>
            <a:off x="4002258" y="3740597"/>
            <a:ext cx="7275342" cy="1899139"/>
          </a:xfrm>
        </p:spPr>
        <p:txBody>
          <a:bodyPr>
            <a:normAutofit fontScale="85000" lnSpcReduction="10000"/>
          </a:bodyPr>
          <a:lstStyle/>
          <a:p>
            <a:r>
              <a:rPr lang="en-US" dirty="0"/>
              <a:t>Note: Slides with </a:t>
            </a:r>
            <a:r>
              <a:rPr lang="en-US" dirty="0">
                <a:solidFill>
                  <a:srgbClr val="E49573"/>
                </a:solidFill>
              </a:rPr>
              <a:t>orange</a:t>
            </a:r>
            <a:r>
              <a:rPr lang="en-US" dirty="0"/>
              <a:t> titles indicate steps in which the interventionist or special educator applies the Taxonomy.</a:t>
            </a:r>
          </a:p>
        </p:txBody>
      </p:sp>
      <p:sp>
        <p:nvSpPr>
          <p:cNvPr id="6" name="TextBox 5">
            <a:extLst>
              <a:ext uri="{FF2B5EF4-FFF2-40B4-BE49-F238E27FC236}">
                <a16:creationId xmlns:a16="http://schemas.microsoft.com/office/drawing/2014/main" id="{96E5844F-512D-0341-BACC-78BE618D937C}"/>
              </a:ext>
            </a:extLst>
          </p:cNvPr>
          <p:cNvSpPr txBox="1"/>
          <p:nvPr/>
        </p:nvSpPr>
        <p:spPr>
          <a:xfrm>
            <a:off x="2211389" y="4680111"/>
            <a:ext cx="1709122" cy="400110"/>
          </a:xfrm>
          <a:prstGeom prst="rect">
            <a:avLst/>
          </a:prstGeom>
          <a:noFill/>
        </p:spPr>
        <p:txBody>
          <a:bodyPr wrap="none" rtlCol="0">
            <a:spAutoFit/>
          </a:bodyPr>
          <a:lstStyle/>
          <a:p>
            <a:r>
              <a:rPr lang="en-US" sz="2000" i="1" dirty="0">
                <a:solidFill>
                  <a:schemeClr val="bg1"/>
                </a:solidFill>
              </a:rPr>
              <a:t>Note: </a:t>
            </a:r>
            <a:r>
              <a:rPr lang="en-US" sz="2000" dirty="0">
                <a:solidFill>
                  <a:schemeClr val="bg1"/>
                </a:solidFill>
              </a:rPr>
              <a:t>Slides. </a:t>
            </a:r>
          </a:p>
        </p:txBody>
      </p:sp>
      <p:sp>
        <p:nvSpPr>
          <p:cNvPr id="4" name="Slide Number Placeholder 3"/>
          <p:cNvSpPr>
            <a:spLocks noGrp="1"/>
          </p:cNvSpPr>
          <p:nvPr>
            <p:ph type="sldNum" sz="quarter" idx="15"/>
          </p:nvPr>
        </p:nvSpPr>
        <p:spPr/>
        <p:txBody>
          <a:bodyPr/>
          <a:lstStyle/>
          <a:p>
            <a:fld id="{99A20822-4A49-4D36-86E3-300BA48D3F00}" type="slidenum">
              <a:rPr lang="en-US" smtClean="0"/>
              <a:pPr/>
              <a:t>17</a:t>
            </a:fld>
            <a:endParaRPr lang="en-US" dirty="0"/>
          </a:p>
        </p:txBody>
      </p:sp>
    </p:spTree>
    <p:extLst>
      <p:ext uri="{BB962C8B-B14F-4D97-AF65-F5344CB8AC3E}">
        <p14:creationId xmlns:p14="http://schemas.microsoft.com/office/powerpoint/2010/main" val="397580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i="1" dirty="0">
                <a:solidFill>
                  <a:srgbClr val="E49573"/>
                </a:solidFill>
              </a:rPr>
              <a:t>Set-Up Phase, Step 1: </a:t>
            </a:r>
            <a:br>
              <a:rPr lang="en-US" sz="3300" dirty="0">
                <a:solidFill>
                  <a:srgbClr val="E49573"/>
                </a:solidFill>
              </a:rPr>
            </a:br>
            <a:r>
              <a:rPr lang="en-US" sz="3300" dirty="0">
                <a:solidFill>
                  <a:srgbClr val="E49573"/>
                </a:solidFill>
              </a:rPr>
              <a:t>Select an IIP</a:t>
            </a:r>
          </a:p>
        </p:txBody>
      </p:sp>
      <p:sp>
        <p:nvSpPr>
          <p:cNvPr id="7" name="Content Placeholder 6"/>
          <p:cNvSpPr>
            <a:spLocks noGrp="1"/>
          </p:cNvSpPr>
          <p:nvPr>
            <p:ph sz="quarter" idx="15"/>
          </p:nvPr>
        </p:nvSpPr>
        <p:spPr/>
        <p:txBody>
          <a:bodyPr>
            <a:normAutofit fontScale="92500" lnSpcReduction="20000"/>
          </a:bodyPr>
          <a:lstStyle/>
          <a:p>
            <a:pPr>
              <a:spcAft>
                <a:spcPts val="1200"/>
              </a:spcAft>
            </a:pPr>
            <a:r>
              <a:rPr lang="en-US" sz="2800" dirty="0"/>
              <a:t>With taxonomy in hand, Ms. Smith (Arianna’s interventionist) </a:t>
            </a:r>
            <a:r>
              <a:rPr lang="en-US" sz="2800" b="1" dirty="0"/>
              <a:t>accesses the NCII tools chart</a:t>
            </a:r>
            <a:r>
              <a:rPr lang="en-US" sz="2800" dirty="0"/>
              <a:t> in search of a validated Tier 2 IIP focused on reading comprehension.</a:t>
            </a:r>
          </a:p>
          <a:p>
            <a:pPr>
              <a:spcAft>
                <a:spcPts val="1200"/>
              </a:spcAft>
            </a:pPr>
            <a:r>
              <a:rPr lang="en-US" sz="2800" dirty="0"/>
              <a:t>She also remembers a presentation she saw at a </a:t>
            </a:r>
            <a:r>
              <a:rPr lang="en-US" sz="2800" b="1" dirty="0"/>
              <a:t>professional conference </a:t>
            </a:r>
            <a:r>
              <a:rPr lang="en-US" sz="2800" dirty="0"/>
              <a:t>about a new reading comprehension intervention being developed. She reaches out to the </a:t>
            </a:r>
            <a:r>
              <a:rPr lang="en-US" sz="2800" b="1" dirty="0"/>
              <a:t>principal investigator</a:t>
            </a:r>
            <a:r>
              <a:rPr lang="en-US" sz="2800" dirty="0"/>
              <a:t> for additional information about this IIP.</a:t>
            </a:r>
          </a:p>
          <a:p>
            <a:pPr>
              <a:spcAft>
                <a:spcPts val="1200"/>
              </a:spcAft>
            </a:pPr>
            <a:r>
              <a:rPr lang="en-US" sz="2800" dirty="0"/>
              <a:t>The researcher shares information and materials about this IIP: </a:t>
            </a:r>
            <a:r>
              <a:rPr lang="en-US" sz="2800" i="1" dirty="0"/>
              <a:t>Reading Detectives.</a:t>
            </a:r>
            <a:r>
              <a:rPr lang="en-US" sz="2800" dirty="0"/>
              <a:t> Ms. Smith decides to </a:t>
            </a:r>
            <a:r>
              <a:rPr lang="en-US" sz="2800" b="1" dirty="0"/>
              <a:t>rate the IIP using the Taxonomy</a:t>
            </a:r>
            <a:r>
              <a:rPr lang="en-US" sz="2800" dirty="0"/>
              <a:t>.</a:t>
            </a:r>
            <a:endParaRPr lang="en-US" sz="2800" i="1" dirty="0"/>
          </a:p>
        </p:txBody>
      </p:sp>
      <p:sp>
        <p:nvSpPr>
          <p:cNvPr id="8" name="Slide Number Placeholder 7"/>
          <p:cNvSpPr>
            <a:spLocks noGrp="1"/>
          </p:cNvSpPr>
          <p:nvPr>
            <p:ph type="sldNum" sz="quarter" idx="14"/>
          </p:nvPr>
        </p:nvSpPr>
        <p:spPr/>
        <p:txBody>
          <a:bodyPr/>
          <a:lstStyle/>
          <a:p>
            <a:fld id="{99A20822-4A49-4D36-86E3-300BA48D3F00}" type="slidenum">
              <a:rPr lang="en-US" smtClean="0"/>
              <a:pPr/>
              <a:t>18</a:t>
            </a:fld>
            <a:endParaRPr lang="en-US" dirty="0"/>
          </a:p>
        </p:txBody>
      </p:sp>
    </p:spTree>
    <p:extLst>
      <p:ext uri="{BB962C8B-B14F-4D97-AF65-F5344CB8AC3E}">
        <p14:creationId xmlns:p14="http://schemas.microsoft.com/office/powerpoint/2010/main" val="2963704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i="1" dirty="0">
                <a:solidFill>
                  <a:srgbClr val="E49573"/>
                </a:solidFill>
              </a:rPr>
              <a:t>Set-Up Phase, Step 1: </a:t>
            </a:r>
            <a:br>
              <a:rPr lang="en-US" sz="3300" dirty="0">
                <a:solidFill>
                  <a:srgbClr val="E49573"/>
                </a:solidFill>
              </a:rPr>
            </a:br>
            <a:r>
              <a:rPr lang="en-US" sz="3300" dirty="0">
                <a:solidFill>
                  <a:srgbClr val="E49573"/>
                </a:solidFill>
              </a:rPr>
              <a:t>Select an IIP (</a:t>
            </a:r>
            <a:r>
              <a:rPr lang="en-US" sz="3300" i="1" dirty="0">
                <a:solidFill>
                  <a:srgbClr val="E49573"/>
                </a:solidFill>
              </a:rPr>
              <a:t>Reading Detectives)</a:t>
            </a:r>
          </a:p>
        </p:txBody>
      </p:sp>
      <p:sp>
        <p:nvSpPr>
          <p:cNvPr id="2" name="Content Placeholder 1"/>
          <p:cNvSpPr>
            <a:spLocks noGrp="1"/>
          </p:cNvSpPr>
          <p:nvPr>
            <p:ph sz="quarter" idx="15"/>
          </p:nvPr>
        </p:nvSpPr>
        <p:spPr/>
        <p:txBody>
          <a:bodyPr>
            <a:normAutofit/>
          </a:bodyPr>
          <a:lstStyle/>
          <a:p>
            <a:pPr marL="0" indent="0">
              <a:buNone/>
            </a:pPr>
            <a:r>
              <a:rPr lang="en-US" i="1" dirty="0"/>
              <a:t>Reading Detectives </a:t>
            </a:r>
            <a:r>
              <a:rPr lang="en-US" dirty="0"/>
              <a:t>is a research-validated Tier 2 intervention.</a:t>
            </a:r>
          </a:p>
          <a:p>
            <a:pPr lvl="1"/>
            <a:r>
              <a:rPr lang="en-US" sz="2000" b="1" dirty="0"/>
              <a:t>It contains 42 lessons </a:t>
            </a:r>
            <a:r>
              <a:rPr lang="en-US" sz="2000" dirty="0"/>
              <a:t>(45 minutes each).</a:t>
            </a:r>
          </a:p>
          <a:p>
            <a:pPr lvl="1"/>
            <a:r>
              <a:rPr lang="en-US" sz="2000" dirty="0"/>
              <a:t>It focuses exclusively on </a:t>
            </a:r>
            <a:r>
              <a:rPr lang="en-US" sz="2000" b="1" dirty="0"/>
              <a:t>reading comprehension </a:t>
            </a:r>
            <a:r>
              <a:rPr lang="en-US" sz="2000" dirty="0"/>
              <a:t>and </a:t>
            </a:r>
            <a:r>
              <a:rPr lang="en-US" sz="2000" b="1" dirty="0"/>
              <a:t>nonfiction text.</a:t>
            </a:r>
          </a:p>
          <a:p>
            <a:pPr lvl="1"/>
            <a:r>
              <a:rPr lang="en-US" sz="2000" b="1" dirty="0"/>
              <a:t>It provides explicit strategy instruction.</a:t>
            </a:r>
            <a:endParaRPr lang="en-US" sz="2000" dirty="0"/>
          </a:p>
          <a:p>
            <a:pPr lvl="1"/>
            <a:r>
              <a:rPr lang="en-US" sz="2000" dirty="0"/>
              <a:t>The program offers training with a variety of nonfiction </a:t>
            </a:r>
            <a:r>
              <a:rPr lang="en-US" sz="2000" b="1" dirty="0"/>
              <a:t>text structures</a:t>
            </a:r>
            <a:r>
              <a:rPr lang="en-US" sz="2000" dirty="0"/>
              <a:t>.</a:t>
            </a:r>
          </a:p>
          <a:p>
            <a:pPr lvl="1"/>
            <a:r>
              <a:rPr lang="en-US" sz="2000" dirty="0"/>
              <a:t>It is designed for students in the </a:t>
            </a:r>
            <a:r>
              <a:rPr lang="en-US" sz="2000" b="1" dirty="0"/>
              <a:t>intermediate grades.</a:t>
            </a:r>
          </a:p>
        </p:txBody>
      </p:sp>
      <p:sp>
        <p:nvSpPr>
          <p:cNvPr id="7" name="Slide Number Placeholder 6"/>
          <p:cNvSpPr>
            <a:spLocks noGrp="1"/>
          </p:cNvSpPr>
          <p:nvPr>
            <p:ph type="sldNum" sz="quarter" idx="14"/>
          </p:nvPr>
        </p:nvSpPr>
        <p:spPr/>
        <p:txBody>
          <a:bodyPr/>
          <a:lstStyle/>
          <a:p>
            <a:fld id="{99A20822-4A49-4D36-86E3-300BA48D3F00}" type="slidenum">
              <a:rPr lang="en-US" smtClean="0"/>
              <a:pPr/>
              <a:t>19</a:t>
            </a:fld>
            <a:endParaRPr lang="en-US" dirty="0"/>
          </a:p>
        </p:txBody>
      </p:sp>
      <p:pic>
        <p:nvPicPr>
          <p:cNvPr id="5" name="Picture 4" descr="A picture of a man in a trenchcoat. ">
            <a:extLst>
              <a:ext uri="{FF2B5EF4-FFF2-40B4-BE49-F238E27FC236}">
                <a16:creationId xmlns:a16="http://schemas.microsoft.com/office/drawing/2014/main" id="{8E0D21C9-558E-7142-AB49-E787E06CC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540">
            <a:off x="9815732" y="61565"/>
            <a:ext cx="2026233" cy="1664406"/>
          </a:xfrm>
          <a:prstGeom prst="rect">
            <a:avLst/>
          </a:prstGeom>
        </p:spPr>
      </p:pic>
    </p:spTree>
    <p:extLst>
      <p:ext uri="{BB962C8B-B14F-4D97-AF65-F5344CB8AC3E}">
        <p14:creationId xmlns:p14="http://schemas.microsoft.com/office/powerpoint/2010/main" val="101672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Webinar Format and Questions </a:t>
            </a:r>
          </a:p>
        </p:txBody>
      </p:sp>
      <p:sp>
        <p:nvSpPr>
          <p:cNvPr id="5" name="Content Placeholder 4"/>
          <p:cNvSpPr>
            <a:spLocks noGrp="1"/>
          </p:cNvSpPr>
          <p:nvPr>
            <p:ph sz="quarter" idx="15"/>
          </p:nvPr>
        </p:nvSpPr>
        <p:spPr/>
        <p:txBody>
          <a:bodyPr>
            <a:normAutofit/>
          </a:bodyPr>
          <a:lstStyle/>
          <a:p>
            <a:r>
              <a:rPr lang="en-US" dirty="0"/>
              <a:t>Throughout the presentation, submit your questions </a:t>
            </a:r>
            <a:br>
              <a:rPr lang="en-US" dirty="0"/>
            </a:br>
            <a:r>
              <a:rPr lang="en-US" dirty="0"/>
              <a:t>into the question pod.  </a:t>
            </a:r>
          </a:p>
          <a:p>
            <a:pPr lvl="1"/>
            <a:r>
              <a:rPr lang="en-US" dirty="0"/>
              <a:t>For technical issues and questions, a webinar team </a:t>
            </a:r>
            <a:br>
              <a:rPr lang="en-US" dirty="0"/>
            </a:br>
            <a:r>
              <a:rPr lang="en-US" dirty="0"/>
              <a:t>member will try to assist you as soon as possible. </a:t>
            </a:r>
          </a:p>
          <a:p>
            <a:pPr lvl="1"/>
            <a:r>
              <a:rPr lang="en-US" dirty="0"/>
              <a:t>For content-related questions, there will be a time for </a:t>
            </a:r>
            <a:br>
              <a:rPr lang="en-US" dirty="0"/>
            </a:br>
            <a:r>
              <a:rPr lang="en-US" b="1" dirty="0"/>
              <a:t>Q&amp;A</a:t>
            </a:r>
            <a:r>
              <a:rPr lang="en-US" dirty="0"/>
              <a:t> at the end of the presentation. Submit your </a:t>
            </a:r>
            <a:br>
              <a:rPr lang="en-US" dirty="0"/>
            </a:br>
            <a:r>
              <a:rPr lang="en-US" dirty="0"/>
              <a:t>questions and we will share them with the presenters.  </a:t>
            </a:r>
            <a:endParaRPr lang="en-US" sz="1950" dirty="0"/>
          </a:p>
        </p:txBody>
      </p:sp>
      <p:pic>
        <p:nvPicPr>
          <p:cNvPr id="6" name="Picture 5" descr="Gotowebinar Question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8425" y="1371600"/>
            <a:ext cx="2935948" cy="3900311"/>
          </a:xfrm>
          <a:prstGeom prst="rect">
            <a:avLst/>
          </a:prstGeom>
        </p:spPr>
      </p:pic>
      <p:sp>
        <p:nvSpPr>
          <p:cNvPr id="8" name="Slide Number Placeholder 7"/>
          <p:cNvSpPr>
            <a:spLocks noGrp="1"/>
          </p:cNvSpPr>
          <p:nvPr>
            <p:ph type="sldNum" sz="quarter" idx="14"/>
          </p:nvPr>
        </p:nvSpPr>
        <p:spPr/>
        <p:txBody>
          <a:bodyPr/>
          <a:lstStyle/>
          <a:p>
            <a:fld id="{99A20822-4A49-4D36-86E3-300BA48D3F00}" type="slidenum">
              <a:rPr lang="en-US" smtClean="0"/>
              <a:pPr/>
              <a:t>2</a:t>
            </a:fld>
            <a:endParaRPr lang="en-US" dirty="0"/>
          </a:p>
        </p:txBody>
      </p:sp>
    </p:spTree>
    <p:extLst>
      <p:ext uri="{BB962C8B-B14F-4D97-AF65-F5344CB8AC3E}">
        <p14:creationId xmlns:p14="http://schemas.microsoft.com/office/powerpoint/2010/main" val="307400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i="1" dirty="0">
                <a:solidFill>
                  <a:srgbClr val="E49573"/>
                </a:solidFill>
              </a:rPr>
              <a:t>Set-Up Phase, Step 1: </a:t>
            </a:r>
            <a:br>
              <a:rPr lang="en-US" sz="3300" dirty="0">
                <a:solidFill>
                  <a:srgbClr val="E49573"/>
                </a:solidFill>
              </a:rPr>
            </a:br>
            <a:r>
              <a:rPr lang="en-US" sz="3300" dirty="0">
                <a:solidFill>
                  <a:srgbClr val="E49573"/>
                </a:solidFill>
              </a:rPr>
              <a:t>Select an IIP (</a:t>
            </a:r>
            <a:r>
              <a:rPr lang="en-US" sz="3300" i="1" dirty="0">
                <a:solidFill>
                  <a:srgbClr val="E49573"/>
                </a:solidFill>
              </a:rPr>
              <a:t>Reading Detectives)</a:t>
            </a:r>
          </a:p>
        </p:txBody>
      </p:sp>
      <p:sp>
        <p:nvSpPr>
          <p:cNvPr id="2" name="Content Placeholder 1"/>
          <p:cNvSpPr>
            <a:spLocks noGrp="1"/>
          </p:cNvSpPr>
          <p:nvPr>
            <p:ph sz="quarter" idx="15"/>
          </p:nvPr>
        </p:nvSpPr>
        <p:spPr/>
        <p:txBody>
          <a:bodyPr>
            <a:normAutofit/>
          </a:bodyPr>
          <a:lstStyle/>
          <a:p>
            <a:pPr marL="0" indent="0">
              <a:buNone/>
            </a:pPr>
            <a:r>
              <a:rPr lang="en-US" sz="2000" dirty="0"/>
              <a:t>Lessons are designed to be delivered in </a:t>
            </a:r>
            <a:r>
              <a:rPr lang="en-US" sz="2000" b="1" dirty="0"/>
              <a:t>pairs</a:t>
            </a:r>
            <a:r>
              <a:rPr lang="en-US" sz="2000" dirty="0"/>
              <a:t> and follow a prescribed format.</a:t>
            </a:r>
          </a:p>
          <a:p>
            <a:r>
              <a:rPr lang="en-US" sz="1800" b="1" dirty="0"/>
              <a:t>Pre-reading</a:t>
            </a:r>
            <a:r>
              <a:rPr lang="en-US" sz="1800" dirty="0"/>
              <a:t>: Students preview text features and vocabulary, skim text, and make predictions about theme and structure.</a:t>
            </a:r>
          </a:p>
          <a:p>
            <a:r>
              <a:rPr lang="en-US" sz="1800" b="1" dirty="0"/>
              <a:t>During reading</a:t>
            </a:r>
            <a:r>
              <a:rPr lang="en-US" sz="1800" dirty="0"/>
              <a:t>: Students take turns reading paragraphs, creating main ideas, and connecting and clarifying concepts in text with partner support.</a:t>
            </a:r>
          </a:p>
          <a:p>
            <a:r>
              <a:rPr lang="en-US" sz="1800" b="1" dirty="0"/>
              <a:t>After reading</a:t>
            </a:r>
            <a:r>
              <a:rPr lang="en-US" sz="1800" dirty="0"/>
              <a:t>: Students identify the theme of the text and answer factual and inferential questions.</a:t>
            </a:r>
          </a:p>
          <a:p>
            <a:r>
              <a:rPr lang="en-US" sz="1800" b="1" dirty="0"/>
              <a:t>Tutor</a:t>
            </a:r>
            <a:r>
              <a:rPr lang="en-US" sz="1800" dirty="0"/>
              <a:t> </a:t>
            </a:r>
            <a:r>
              <a:rPr lang="en-US" sz="1800" b="1" dirty="0"/>
              <a:t>support is scaffolded </a:t>
            </a:r>
            <a:r>
              <a:rPr lang="en-US" sz="1800" dirty="0"/>
              <a:t>throughout the program and faded as students develop strategic skills.</a:t>
            </a:r>
          </a:p>
          <a:p>
            <a:r>
              <a:rPr lang="en-US" sz="1800" b="1" dirty="0"/>
              <a:t>Executive function components </a:t>
            </a:r>
            <a:r>
              <a:rPr lang="en-US" sz="1800" dirty="0"/>
              <a:t>include</a:t>
            </a:r>
            <a:r>
              <a:rPr lang="en-US" sz="1800" b="1" dirty="0"/>
              <a:t> </a:t>
            </a:r>
            <a:r>
              <a:rPr lang="en-US" sz="1800" dirty="0"/>
              <a:t>asking students to recall previously created main ideas while reading, update theme predictions frequently, and self-monitor their use of strategies.</a:t>
            </a:r>
            <a:endParaRPr lang="en-US" sz="1400" dirty="0"/>
          </a:p>
        </p:txBody>
      </p:sp>
      <p:pic>
        <p:nvPicPr>
          <p:cNvPr id="6" name="Picture 5" descr="A picture of a man in a trenchcoat. ">
            <a:extLst>
              <a:ext uri="{FF2B5EF4-FFF2-40B4-BE49-F238E27FC236}">
                <a16:creationId xmlns:a16="http://schemas.microsoft.com/office/drawing/2014/main" id="{F00536BA-F3F7-9C4A-AEAE-B81DEF8F9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540">
            <a:off x="9737185" y="88659"/>
            <a:ext cx="2026233" cy="1664406"/>
          </a:xfrm>
          <a:prstGeom prst="rect">
            <a:avLst/>
          </a:prstGeom>
        </p:spPr>
      </p:pic>
      <p:sp>
        <p:nvSpPr>
          <p:cNvPr id="7" name="Slide Number Placeholder 6"/>
          <p:cNvSpPr>
            <a:spLocks noGrp="1"/>
          </p:cNvSpPr>
          <p:nvPr>
            <p:ph type="sldNum" sz="quarter" idx="14"/>
          </p:nvPr>
        </p:nvSpPr>
        <p:spPr/>
        <p:txBody>
          <a:bodyPr/>
          <a:lstStyle/>
          <a:p>
            <a:fld id="{99A20822-4A49-4D36-86E3-300BA48D3F00}" type="slidenum">
              <a:rPr lang="en-US" smtClean="0"/>
              <a:pPr/>
              <a:t>20</a:t>
            </a:fld>
            <a:endParaRPr lang="en-US" dirty="0"/>
          </a:p>
        </p:txBody>
      </p:sp>
    </p:spTree>
    <p:extLst>
      <p:ext uri="{BB962C8B-B14F-4D97-AF65-F5344CB8AC3E}">
        <p14:creationId xmlns:p14="http://schemas.microsoft.com/office/powerpoint/2010/main" val="2353400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01A38BC-0DA6-4A7A-8872-6E1A510F8E34}"/>
              </a:ext>
            </a:extLst>
          </p:cNvPr>
          <p:cNvSpPr>
            <a:spLocks noGrp="1"/>
          </p:cNvSpPr>
          <p:nvPr>
            <p:ph type="title"/>
          </p:nvPr>
        </p:nvSpPr>
        <p:spPr>
          <a:xfrm>
            <a:off x="457200" y="0"/>
            <a:ext cx="6783700" cy="1280160"/>
          </a:xfrm>
        </p:spPr>
        <p:txBody>
          <a:bodyPr>
            <a:normAutofit/>
          </a:bodyPr>
          <a:lstStyle/>
          <a:p>
            <a:r>
              <a:rPr lang="en-US" sz="3200" i="1" dirty="0">
                <a:solidFill>
                  <a:srgbClr val="E49573"/>
                </a:solidFill>
              </a:rPr>
              <a:t>Set-Up Phase, Step 1: </a:t>
            </a:r>
            <a:br>
              <a:rPr lang="en-US" sz="3200" dirty="0">
                <a:solidFill>
                  <a:srgbClr val="E49573"/>
                </a:solidFill>
              </a:rPr>
            </a:br>
            <a:r>
              <a:rPr lang="en-US" sz="3200" dirty="0">
                <a:solidFill>
                  <a:srgbClr val="E49573"/>
                </a:solidFill>
              </a:rPr>
              <a:t>Rate an IIP</a:t>
            </a:r>
          </a:p>
        </p:txBody>
      </p:sp>
      <p:sp>
        <p:nvSpPr>
          <p:cNvPr id="4" name="Content Placeholder 3">
            <a:extLst>
              <a:ext uri="{FF2B5EF4-FFF2-40B4-BE49-F238E27FC236}">
                <a16:creationId xmlns:a16="http://schemas.microsoft.com/office/drawing/2014/main" id="{2DEE4830-AF64-4ECE-9C6D-AF7212E0AE86}"/>
              </a:ext>
            </a:extLst>
          </p:cNvPr>
          <p:cNvSpPr>
            <a:spLocks noGrp="1"/>
          </p:cNvSpPr>
          <p:nvPr>
            <p:ph sz="quarter" idx="15"/>
          </p:nvPr>
        </p:nvSpPr>
        <p:spPr/>
        <p:txBody>
          <a:bodyPr/>
          <a:lstStyle/>
          <a:p>
            <a:r>
              <a:rPr lang="en-US" b="1" dirty="0"/>
              <a:t>Ratings</a:t>
            </a:r>
          </a:p>
          <a:p>
            <a:pPr lvl="1"/>
            <a:r>
              <a:rPr lang="en-US" sz="2000" dirty="0"/>
              <a:t>0 (fails to address standard)</a:t>
            </a:r>
          </a:p>
          <a:p>
            <a:pPr lvl="1"/>
            <a:r>
              <a:rPr lang="en-US" sz="2000" dirty="0"/>
              <a:t>1 (addresses standard minimally)</a:t>
            </a:r>
          </a:p>
          <a:p>
            <a:pPr lvl="1"/>
            <a:r>
              <a:rPr lang="en-US" sz="2000" dirty="0"/>
              <a:t>2 (addresses standard moderately)</a:t>
            </a:r>
          </a:p>
          <a:p>
            <a:pPr lvl="1"/>
            <a:r>
              <a:rPr lang="en-US" sz="2000" dirty="0"/>
              <a:t>3 (addresses standard well) </a:t>
            </a:r>
            <a:endParaRPr lang="en-US" dirty="0"/>
          </a:p>
        </p:txBody>
      </p:sp>
      <p:sp>
        <p:nvSpPr>
          <p:cNvPr id="5" name="Slide Number Placeholder 4"/>
          <p:cNvSpPr>
            <a:spLocks noGrp="1"/>
          </p:cNvSpPr>
          <p:nvPr>
            <p:ph type="sldNum" sz="quarter" idx="14"/>
          </p:nvPr>
        </p:nvSpPr>
        <p:spPr/>
        <p:txBody>
          <a:bodyPr/>
          <a:lstStyle/>
          <a:p>
            <a:fld id="{99A20822-4A49-4D36-86E3-300BA48D3F00}" type="slidenum">
              <a:rPr lang="en-US" smtClean="0"/>
              <a:pPr/>
              <a:t>21</a:t>
            </a:fld>
            <a:endParaRPr lang="en-US" dirty="0"/>
          </a:p>
        </p:txBody>
      </p:sp>
      <p:pic>
        <p:nvPicPr>
          <p:cNvPr id="10" name="Picture 9" descr="A picture of the taxonomy of intensive intervention form. ">
            <a:extLst>
              <a:ext uri="{FF2B5EF4-FFF2-40B4-BE49-F238E27FC236}">
                <a16:creationId xmlns:a16="http://schemas.microsoft.com/office/drawing/2014/main" id="{4083EEDF-D01F-C147-AC62-FD4F47213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900" y="319119"/>
            <a:ext cx="4206464" cy="5624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5439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i="1" dirty="0">
                <a:solidFill>
                  <a:srgbClr val="E49573"/>
                </a:solidFill>
              </a:rPr>
              <a:t>Set-Up Phase, Step 1: </a:t>
            </a:r>
            <a:br>
              <a:rPr lang="en-US" sz="3300" dirty="0">
                <a:solidFill>
                  <a:srgbClr val="E49573"/>
                </a:solidFill>
              </a:rPr>
            </a:br>
            <a:r>
              <a:rPr lang="en-US" sz="3300" dirty="0">
                <a:solidFill>
                  <a:srgbClr val="E49573"/>
                </a:solidFill>
              </a:rPr>
              <a:t>Rate the IIP</a:t>
            </a:r>
            <a:endParaRPr lang="en-US" sz="3300" i="1" dirty="0">
              <a:solidFill>
                <a:srgbClr val="E49573"/>
              </a:solidFill>
            </a:endParaRPr>
          </a:p>
        </p:txBody>
      </p:sp>
      <p:sp>
        <p:nvSpPr>
          <p:cNvPr id="8" name="TextBox 7">
            <a:extLst>
              <a:ext uri="{FF2B5EF4-FFF2-40B4-BE49-F238E27FC236}">
                <a16:creationId xmlns:a16="http://schemas.microsoft.com/office/drawing/2014/main" id="{68F92D5D-3E12-D847-B590-80F124981D89}"/>
              </a:ext>
            </a:extLst>
          </p:cNvPr>
          <p:cNvSpPr txBox="1"/>
          <p:nvPr/>
        </p:nvSpPr>
        <p:spPr>
          <a:xfrm>
            <a:off x="582876" y="5089767"/>
            <a:ext cx="11272905" cy="461665"/>
          </a:xfrm>
          <a:prstGeom prst="rect">
            <a:avLst/>
          </a:prstGeom>
          <a:noFill/>
        </p:spPr>
        <p:txBody>
          <a:bodyPr wrap="square" rtlCol="0">
            <a:spAutoFit/>
          </a:bodyPr>
          <a:lstStyle/>
          <a:p>
            <a:pPr algn="ctr"/>
            <a:r>
              <a:rPr lang="en-US" sz="2400" b="1" dirty="0"/>
              <a:t>How would you rate the strength of this intervention?</a:t>
            </a:r>
          </a:p>
        </p:txBody>
      </p:sp>
      <p:cxnSp>
        <p:nvCxnSpPr>
          <p:cNvPr id="16" name="Straight Arrow Connector 15" descr="An arrow pointing to the near transfer reading comprehension effect size measurement. ">
            <a:extLst>
              <a:ext uri="{FF2B5EF4-FFF2-40B4-BE49-F238E27FC236}">
                <a16:creationId xmlns:a16="http://schemas.microsoft.com/office/drawing/2014/main" id="{731DDE76-3056-4244-97B3-BDB9CBE55A0A}"/>
              </a:ext>
            </a:extLst>
          </p:cNvPr>
          <p:cNvCxnSpPr/>
          <p:nvPr/>
        </p:nvCxnSpPr>
        <p:spPr>
          <a:xfrm flipH="1">
            <a:off x="10687464" y="2946862"/>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n arrow pointing to the near transfer Main/big idea effect size measurement">
            <a:extLst>
              <a:ext uri="{FF2B5EF4-FFF2-40B4-BE49-F238E27FC236}">
                <a16:creationId xmlns:a16="http://schemas.microsoft.com/office/drawing/2014/main" id="{F442D122-A5EE-024F-92B5-C851CAAB156B}"/>
              </a:ext>
            </a:extLst>
          </p:cNvPr>
          <p:cNvCxnSpPr/>
          <p:nvPr/>
        </p:nvCxnSpPr>
        <p:spPr>
          <a:xfrm flipH="1">
            <a:off x="10687464" y="3267214"/>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n arrow pointing to the near transfer factual effect size measurement">
            <a:extLst>
              <a:ext uri="{FF2B5EF4-FFF2-40B4-BE49-F238E27FC236}">
                <a16:creationId xmlns:a16="http://schemas.microsoft.com/office/drawing/2014/main" id="{645535DD-CC24-3148-9FE8-8360B1D69045}"/>
              </a:ext>
            </a:extLst>
          </p:cNvPr>
          <p:cNvCxnSpPr/>
          <p:nvPr/>
        </p:nvCxnSpPr>
        <p:spPr>
          <a:xfrm flipH="1">
            <a:off x="10700717" y="3584454"/>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n arrow pointing to the far transfer reading comprehenson factor score effect size measurement. ">
            <a:extLst>
              <a:ext uri="{FF2B5EF4-FFF2-40B4-BE49-F238E27FC236}">
                <a16:creationId xmlns:a16="http://schemas.microsoft.com/office/drawing/2014/main" id="{C3770365-EBFD-B146-970D-93DD53E0BF7E}"/>
              </a:ext>
            </a:extLst>
          </p:cNvPr>
          <p:cNvCxnSpPr/>
          <p:nvPr/>
        </p:nvCxnSpPr>
        <p:spPr>
          <a:xfrm flipH="1">
            <a:off x="10687463" y="2614070"/>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An arrow pointing to the near transfer elaborative factor score effect size measurement. ">
            <a:extLst>
              <a:ext uri="{FF2B5EF4-FFF2-40B4-BE49-F238E27FC236}">
                <a16:creationId xmlns:a16="http://schemas.microsoft.com/office/drawing/2014/main" id="{91F763AF-7EE6-1A40-B954-805F00EEBEDB}"/>
              </a:ext>
            </a:extLst>
          </p:cNvPr>
          <p:cNvCxnSpPr/>
          <p:nvPr/>
        </p:nvCxnSpPr>
        <p:spPr>
          <a:xfrm flipH="1">
            <a:off x="10695286" y="3939017"/>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descr="An arrow pointing to the near transfer text-based inference effect size measurement. ">
            <a:extLst>
              <a:ext uri="{FF2B5EF4-FFF2-40B4-BE49-F238E27FC236}">
                <a16:creationId xmlns:a16="http://schemas.microsoft.com/office/drawing/2014/main" id="{EA18A99E-E464-A34B-B9E0-005684332129}"/>
              </a:ext>
            </a:extLst>
          </p:cNvPr>
          <p:cNvCxnSpPr/>
          <p:nvPr/>
        </p:nvCxnSpPr>
        <p:spPr>
          <a:xfrm flipH="1">
            <a:off x="10719378" y="4274919"/>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descr="An arrow pointing to the knowledge acquisition effect size measurement. ">
            <a:extLst>
              <a:ext uri="{FF2B5EF4-FFF2-40B4-BE49-F238E27FC236}">
                <a16:creationId xmlns:a16="http://schemas.microsoft.com/office/drawing/2014/main" id="{77CDE229-5CD5-E149-8D43-351EAFE201A1}"/>
              </a:ext>
            </a:extLst>
          </p:cNvPr>
          <p:cNvCxnSpPr/>
          <p:nvPr/>
        </p:nvCxnSpPr>
        <p:spPr>
          <a:xfrm flipH="1">
            <a:off x="10738039" y="4573499"/>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CC2397B-206D-A045-AA5F-A81FC22B6724}"/>
              </a:ext>
            </a:extLst>
          </p:cNvPr>
          <p:cNvSpPr txBox="1"/>
          <p:nvPr/>
        </p:nvSpPr>
        <p:spPr>
          <a:xfrm>
            <a:off x="10668801" y="3058829"/>
            <a:ext cx="632944" cy="769441"/>
          </a:xfrm>
          <a:prstGeom prst="rect">
            <a:avLst/>
          </a:prstGeom>
          <a:noFill/>
        </p:spPr>
        <p:txBody>
          <a:bodyPr wrap="square" rtlCol="0">
            <a:spAutoFit/>
          </a:bodyPr>
          <a:lstStyle/>
          <a:p>
            <a:r>
              <a:rPr lang="en-US" sz="4400" dirty="0">
                <a:latin typeface="Segoe Print" panose="02000800000000000000" pitchFamily="2" charset="0"/>
              </a:rPr>
              <a:t>2</a:t>
            </a:r>
          </a:p>
        </p:txBody>
      </p:sp>
      <p:pic>
        <p:nvPicPr>
          <p:cNvPr id="26" name="Picture 25" descr="A picture of a bicep.">
            <a:extLst>
              <a:ext uri="{FF2B5EF4-FFF2-40B4-BE49-F238E27FC236}">
                <a16:creationId xmlns:a16="http://schemas.microsoft.com/office/drawing/2014/main" id="{503AD24B-FCBF-5543-8915-2CF76693F7F6}"/>
              </a:ext>
            </a:extLst>
          </p:cNvPr>
          <p:cNvPicPr>
            <a:picLocks noChangeAspect="1"/>
          </p:cNvPicPr>
          <p:nvPr/>
        </p:nvPicPr>
        <p:blipFill>
          <a:blip r:embed="rId3"/>
          <a:stretch>
            <a:fillRect/>
          </a:stretch>
        </p:blipFill>
        <p:spPr>
          <a:xfrm>
            <a:off x="10324593" y="229260"/>
            <a:ext cx="1531188" cy="1074117"/>
          </a:xfrm>
          <a:prstGeom prst="rect">
            <a:avLst/>
          </a:prstGeom>
        </p:spPr>
      </p:pic>
      <p:sp>
        <p:nvSpPr>
          <p:cNvPr id="24" name="Rectangle 23" descr="A graphic highlighting the terms far-transfer and near-transfer.">
            <a:extLst>
              <a:ext uri="{FF2B5EF4-FFF2-40B4-BE49-F238E27FC236}">
                <a16:creationId xmlns:a16="http://schemas.microsoft.com/office/drawing/2014/main" id="{61DCFD97-952A-494D-B63B-92BD18D964C6}"/>
              </a:ext>
            </a:extLst>
          </p:cNvPr>
          <p:cNvSpPr/>
          <p:nvPr/>
        </p:nvSpPr>
        <p:spPr>
          <a:xfrm>
            <a:off x="2177604" y="2446024"/>
            <a:ext cx="1362270" cy="615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Content Placeholder 6" descr="A screenshot of a tool used to rate IIPs. ">
            <a:extLst>
              <a:ext uri="{FF2B5EF4-FFF2-40B4-BE49-F238E27FC236}">
                <a16:creationId xmlns:a16="http://schemas.microsoft.com/office/drawing/2014/main" id="{4E55F570-C508-4C83-BFCB-C6E6346136F4}"/>
              </a:ext>
            </a:extLst>
          </p:cNvPr>
          <p:cNvGraphicFramePr>
            <a:graphicFrameLocks/>
          </p:cNvGraphicFramePr>
          <p:nvPr>
            <p:extLst>
              <p:ext uri="{D42A27DB-BD31-4B8C-83A1-F6EECF244321}">
                <p14:modId xmlns:p14="http://schemas.microsoft.com/office/powerpoint/2010/main" val="1868571717"/>
              </p:ext>
            </p:extLst>
          </p:nvPr>
        </p:nvGraphicFramePr>
        <p:xfrm>
          <a:off x="582876" y="1402310"/>
          <a:ext cx="11272905" cy="3380815"/>
        </p:xfrm>
        <a:graphic>
          <a:graphicData uri="http://schemas.openxmlformats.org/drawingml/2006/table">
            <a:tbl>
              <a:tblPr firstRow="1"/>
              <a:tblGrid>
                <a:gridCol w="1619487">
                  <a:extLst>
                    <a:ext uri="{9D8B030D-6E8A-4147-A177-3AD203B41FA5}">
                      <a16:colId xmlns:a16="http://schemas.microsoft.com/office/drawing/2014/main" val="1354881898"/>
                    </a:ext>
                  </a:extLst>
                </a:gridCol>
                <a:gridCol w="7494101">
                  <a:extLst>
                    <a:ext uri="{9D8B030D-6E8A-4147-A177-3AD203B41FA5}">
                      <a16:colId xmlns:a16="http://schemas.microsoft.com/office/drawing/2014/main" val="2365202950"/>
                    </a:ext>
                  </a:extLst>
                </a:gridCol>
                <a:gridCol w="1016150">
                  <a:extLst>
                    <a:ext uri="{9D8B030D-6E8A-4147-A177-3AD203B41FA5}">
                      <a16:colId xmlns:a16="http://schemas.microsoft.com/office/drawing/2014/main" val="3068225847"/>
                    </a:ext>
                  </a:extLst>
                </a:gridCol>
                <a:gridCol w="1143167">
                  <a:extLst>
                    <a:ext uri="{9D8B030D-6E8A-4147-A177-3AD203B41FA5}">
                      <a16:colId xmlns:a16="http://schemas.microsoft.com/office/drawing/2014/main" val="2506617364"/>
                    </a:ext>
                  </a:extLst>
                </a:gridCol>
              </a:tblGrid>
              <a:tr h="414824">
                <a:tc>
                  <a:txBody>
                    <a:bodyPr/>
                    <a:lstStyle/>
                    <a:p>
                      <a:pPr algn="ctr" fontAlgn="b"/>
                      <a:r>
                        <a:rPr lang="en-US" sz="1600" b="0" i="0" u="none" strike="noStrike" dirty="0">
                          <a:solidFill>
                            <a:srgbClr val="000000"/>
                          </a:solidFill>
                          <a:effectLst/>
                          <a:latin typeface="Calibri" panose="020F0502020204030204" pitchFamily="34" charset="0"/>
                        </a:rPr>
                        <a:t> </a:t>
                      </a:r>
                    </a:p>
                  </a:txBody>
                  <a:tcPr marL="15385" marR="1538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1600" b="0" i="0" u="none" strike="noStrike" dirty="0">
                          <a:solidFill>
                            <a:srgbClr val="000000"/>
                          </a:solidFill>
                          <a:effectLst/>
                          <a:latin typeface="Calibri" panose="020F0502020204030204" pitchFamily="34" charset="0"/>
                        </a:rPr>
                        <a:t>Set-Up Stage</a:t>
                      </a:r>
                    </a:p>
                  </a:txBody>
                  <a:tcPr marL="15385" marR="1538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0078197"/>
                  </a:ext>
                </a:extLst>
              </a:tr>
              <a:tr h="311119">
                <a:tc>
                  <a:txBody>
                    <a:bodyPr/>
                    <a:lstStyle/>
                    <a:p>
                      <a:pPr algn="ctr" fontAlgn="ctr"/>
                      <a:r>
                        <a:rPr lang="en-US" sz="1600" b="0" i="0" u="none" strike="noStrike" dirty="0">
                          <a:solidFill>
                            <a:srgbClr val="000000"/>
                          </a:solidFill>
                          <a:effectLst/>
                          <a:latin typeface="Calibri" panose="020F0502020204030204" pitchFamily="34" charset="0"/>
                        </a:rPr>
                        <a:t>Dimension</a:t>
                      </a:r>
                    </a:p>
                  </a:txBody>
                  <a:tcPr marL="15385" marR="1538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Assessing Intervention (Week 0)</a:t>
                      </a:r>
                    </a:p>
                  </a:txBody>
                  <a:tcPr marL="15385" marR="1538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Notes</a:t>
                      </a:r>
                    </a:p>
                  </a:txBody>
                  <a:tcPr marL="15385" marR="1538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Rating</a:t>
                      </a:r>
                    </a:p>
                  </a:txBody>
                  <a:tcPr marL="15385" marR="1538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235383"/>
                  </a:ext>
                </a:extLst>
              </a:tr>
              <a:tr h="331859">
                <a:tc rowSpan="8">
                  <a:txBody>
                    <a:bodyPr/>
                    <a:lstStyle/>
                    <a:p>
                      <a:pPr algn="ctr" fontAlgn="ctr"/>
                      <a:r>
                        <a:rPr lang="en-US" sz="3600" b="0" i="0" u="none" strike="noStrike" dirty="0">
                          <a:solidFill>
                            <a:srgbClr val="000000"/>
                          </a:solidFill>
                          <a:effectLst/>
                          <a:latin typeface="Calibri" panose="020F0502020204030204" pitchFamily="34" charset="0"/>
                        </a:rPr>
                        <a:t>Strength</a:t>
                      </a:r>
                    </a:p>
                  </a:txBody>
                  <a:tcPr marL="15385" marR="1538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US" sz="1600" b="0" i="0" u="none" strike="noStrike" dirty="0">
                          <a:solidFill>
                            <a:srgbClr val="000000"/>
                          </a:solidFill>
                          <a:effectLst/>
                          <a:latin typeface="Calibri" panose="020F0502020204030204" pitchFamily="34" charset="0"/>
                        </a:rPr>
                        <a:t>Effect size(s) by measure:</a:t>
                      </a:r>
                    </a:p>
                  </a:txBody>
                  <a:tcPr marL="15385" marR="1538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15385" marR="1538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8">
                  <a:txBody>
                    <a:bodyPr/>
                    <a:lstStyle/>
                    <a:p>
                      <a:pPr algn="ctr" fontAlgn="ctr"/>
                      <a:endParaRPr lang="en-US" sz="4800" b="0" i="0" u="none" strike="noStrike" dirty="0">
                        <a:solidFill>
                          <a:srgbClr val="595959"/>
                        </a:solidFill>
                        <a:effectLst/>
                        <a:latin typeface="Segoe Print Bold"/>
                      </a:endParaRPr>
                    </a:p>
                  </a:txBody>
                  <a:tcPr marL="15385" marR="153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428188"/>
                  </a:ext>
                </a:extLst>
              </a:tr>
              <a:tr h="331859">
                <a:tc vMerge="1">
                  <a:txBody>
                    <a:bodyPr/>
                    <a:lstStyle/>
                    <a:p>
                      <a:endParaRPr lang="en-US"/>
                    </a:p>
                  </a:txBody>
                  <a:tcPr/>
                </a:tc>
                <a:tc>
                  <a:txBody>
                    <a:bodyPr/>
                    <a:lstStyle/>
                    <a:p>
                      <a:pPr algn="l" fontAlgn="t"/>
                      <a:r>
                        <a:rPr lang="en-US" sz="1400" b="0" i="0" u="none" strike="noStrike" dirty="0">
                          <a:solidFill>
                            <a:srgbClr val="595959"/>
                          </a:solidFill>
                          <a:effectLst/>
                          <a:latin typeface="Segoe Print Bold"/>
                        </a:rPr>
                        <a:t>Far-Transfer Reading Comprehension Factor Score</a:t>
                      </a:r>
                    </a:p>
                  </a:txBody>
                  <a:tcPr marL="15385" marR="1538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595959"/>
                          </a:solidFill>
                          <a:effectLst/>
                          <a:latin typeface="Segoe Print Bold"/>
                        </a:rPr>
                        <a:t>0.04</a:t>
                      </a:r>
                    </a:p>
                  </a:txBody>
                  <a:tcPr marL="15385" marR="1538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645771498"/>
                  </a:ext>
                </a:extLst>
              </a:tr>
              <a:tr h="331859">
                <a:tc vMerge="1">
                  <a:txBody>
                    <a:bodyPr/>
                    <a:lstStyle/>
                    <a:p>
                      <a:endParaRPr lang="en-US"/>
                    </a:p>
                  </a:txBody>
                  <a:tcPr/>
                </a:tc>
                <a:tc>
                  <a:txBody>
                    <a:bodyPr/>
                    <a:lstStyle/>
                    <a:p>
                      <a:pPr algn="l" fontAlgn="ctr"/>
                      <a:r>
                        <a:rPr lang="en-US" sz="1400" b="0" i="0" u="none" strike="noStrike" dirty="0">
                          <a:solidFill>
                            <a:srgbClr val="595959"/>
                          </a:solidFill>
                          <a:effectLst/>
                          <a:latin typeface="Segoe Print Bold"/>
                        </a:rPr>
                        <a:t>Near-Transfer Reading Comprehension</a:t>
                      </a:r>
                    </a:p>
                  </a:txBody>
                  <a:tcPr marL="15385" marR="1538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595959"/>
                          </a:solidFill>
                          <a:effectLst/>
                          <a:latin typeface="Segoe Print Bold"/>
                        </a:rPr>
                        <a:t>0.47</a:t>
                      </a:r>
                    </a:p>
                  </a:txBody>
                  <a:tcPr marL="15385" marR="1538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66237959"/>
                  </a:ext>
                </a:extLst>
              </a:tr>
              <a:tr h="331859">
                <a:tc vMerge="1">
                  <a:txBody>
                    <a:bodyPr/>
                    <a:lstStyle/>
                    <a:p>
                      <a:endParaRPr lang="en-US"/>
                    </a:p>
                  </a:txBody>
                  <a:tcPr/>
                </a:tc>
                <a:tc>
                  <a:txBody>
                    <a:bodyPr/>
                    <a:lstStyle/>
                    <a:p>
                      <a:pPr algn="l" fontAlgn="ctr"/>
                      <a:r>
                        <a:rPr lang="en-US" sz="1400" b="0" i="0" u="none" strike="noStrike" dirty="0">
                          <a:solidFill>
                            <a:srgbClr val="595959"/>
                          </a:solidFill>
                          <a:effectLst/>
                          <a:latin typeface="Segoe Print Bold"/>
                        </a:rPr>
                        <a:t>Near Transfer-Main Idea/ Big Idea</a:t>
                      </a:r>
                    </a:p>
                  </a:txBody>
                  <a:tcPr marL="15385" marR="1538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595959"/>
                          </a:solidFill>
                          <a:effectLst/>
                          <a:latin typeface="Segoe Print Bold"/>
                        </a:rPr>
                        <a:t>0.27</a:t>
                      </a:r>
                    </a:p>
                  </a:txBody>
                  <a:tcPr marL="15385" marR="1538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612437293"/>
                  </a:ext>
                </a:extLst>
              </a:tr>
              <a:tr h="331859">
                <a:tc vMerge="1">
                  <a:txBody>
                    <a:bodyPr/>
                    <a:lstStyle/>
                    <a:p>
                      <a:endParaRPr lang="en-US"/>
                    </a:p>
                  </a:txBody>
                  <a:tcPr/>
                </a:tc>
                <a:tc>
                  <a:txBody>
                    <a:bodyPr/>
                    <a:lstStyle/>
                    <a:p>
                      <a:pPr algn="l" fontAlgn="ctr"/>
                      <a:r>
                        <a:rPr lang="en-US" sz="1400" b="0" i="0" u="none" strike="noStrike" dirty="0">
                          <a:solidFill>
                            <a:srgbClr val="595959"/>
                          </a:solidFill>
                          <a:effectLst/>
                          <a:latin typeface="Segoe Print Bold"/>
                        </a:rPr>
                        <a:t>Near Transfer Factual</a:t>
                      </a:r>
                    </a:p>
                  </a:txBody>
                  <a:tcPr marL="15385" marR="1538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595959"/>
                          </a:solidFill>
                          <a:effectLst/>
                          <a:latin typeface="Segoe Print Bold"/>
                        </a:rPr>
                        <a:t>0.49</a:t>
                      </a:r>
                    </a:p>
                  </a:txBody>
                  <a:tcPr marL="15385" marR="1538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16614643"/>
                  </a:ext>
                </a:extLst>
              </a:tr>
              <a:tr h="331859">
                <a:tc vMerge="1">
                  <a:txBody>
                    <a:bodyPr/>
                    <a:lstStyle/>
                    <a:p>
                      <a:endParaRPr lang="en-US"/>
                    </a:p>
                  </a:txBody>
                  <a:tcPr/>
                </a:tc>
                <a:tc>
                  <a:txBody>
                    <a:bodyPr/>
                    <a:lstStyle/>
                    <a:p>
                      <a:pPr algn="l" fontAlgn="ctr"/>
                      <a:r>
                        <a:rPr lang="en-US" sz="1400" b="0" i="0" u="none" strike="noStrike" dirty="0">
                          <a:solidFill>
                            <a:srgbClr val="595959"/>
                          </a:solidFill>
                          <a:effectLst/>
                          <a:latin typeface="Segoe Print Bold"/>
                        </a:rPr>
                        <a:t>Near Transfer Elaborative</a:t>
                      </a:r>
                    </a:p>
                  </a:txBody>
                  <a:tcPr marL="15385" marR="1538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595959"/>
                          </a:solidFill>
                          <a:effectLst/>
                          <a:latin typeface="Segoe Print Bold"/>
                        </a:rPr>
                        <a:t>0.36</a:t>
                      </a:r>
                    </a:p>
                  </a:txBody>
                  <a:tcPr marL="15385" marR="1538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26497763"/>
                  </a:ext>
                </a:extLst>
              </a:tr>
              <a:tr h="331859">
                <a:tc vMerge="1">
                  <a:txBody>
                    <a:bodyPr/>
                    <a:lstStyle/>
                    <a:p>
                      <a:endParaRPr lang="en-US"/>
                    </a:p>
                  </a:txBody>
                  <a:tcPr/>
                </a:tc>
                <a:tc>
                  <a:txBody>
                    <a:bodyPr/>
                    <a:lstStyle/>
                    <a:p>
                      <a:pPr algn="l" fontAlgn="t"/>
                      <a:r>
                        <a:rPr lang="en-US" sz="1400" b="0" i="0" u="none" strike="noStrike" dirty="0">
                          <a:solidFill>
                            <a:srgbClr val="595959"/>
                          </a:solidFill>
                          <a:effectLst/>
                          <a:latin typeface="Segoe Print Bold"/>
                        </a:rPr>
                        <a:t>Near Transfer Text-Based Inference</a:t>
                      </a:r>
                    </a:p>
                  </a:txBody>
                  <a:tcPr marL="15385" marR="1538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595959"/>
                          </a:solidFill>
                          <a:effectLst/>
                          <a:latin typeface="Segoe Print Bold"/>
                        </a:rPr>
                        <a:t>0.20</a:t>
                      </a:r>
                    </a:p>
                  </a:txBody>
                  <a:tcPr marL="15385" marR="1538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28096547"/>
                  </a:ext>
                </a:extLst>
              </a:tr>
              <a:tr h="331859">
                <a:tc vMerge="1">
                  <a:txBody>
                    <a:bodyPr/>
                    <a:lstStyle/>
                    <a:p>
                      <a:endParaRPr lang="en-US"/>
                    </a:p>
                  </a:txBody>
                  <a:tcPr/>
                </a:tc>
                <a:tc>
                  <a:txBody>
                    <a:bodyPr/>
                    <a:lstStyle/>
                    <a:p>
                      <a:pPr algn="l" fontAlgn="t"/>
                      <a:r>
                        <a:rPr lang="en-US" sz="1400" b="0" i="0" u="none" strike="noStrike" dirty="0">
                          <a:solidFill>
                            <a:srgbClr val="595959"/>
                          </a:solidFill>
                          <a:effectLst/>
                          <a:latin typeface="Segoe Print Bold"/>
                        </a:rPr>
                        <a:t>Knowledge Acquisition</a:t>
                      </a:r>
                    </a:p>
                  </a:txBody>
                  <a:tcPr marL="15385" marR="1538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595959"/>
                          </a:solidFill>
                          <a:effectLst/>
                          <a:latin typeface="Segoe Print Bold"/>
                        </a:rPr>
                        <a:t>1.85</a:t>
                      </a:r>
                    </a:p>
                  </a:txBody>
                  <a:tcPr marL="15385" marR="1538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49533216"/>
                  </a:ext>
                </a:extLst>
              </a:tr>
            </a:tbl>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22</a:t>
            </a:fld>
            <a:endParaRPr lang="en-US" dirty="0"/>
          </a:p>
        </p:txBody>
      </p:sp>
    </p:spTree>
    <p:extLst>
      <p:ext uri="{BB962C8B-B14F-4D97-AF65-F5344CB8AC3E}">
        <p14:creationId xmlns:p14="http://schemas.microsoft.com/office/powerpoint/2010/main" val="10150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1" nodeType="clickEffect">
                                  <p:stCondLst>
                                    <p:cond delay="0"/>
                                  </p:stCondLst>
                                  <p:childTnLst>
                                    <p:anim calcmode="lin" valueType="num">
                                      <p:cBhvr additive="base">
                                        <p:cTn id="6" dur="500"/>
                                        <p:tgtEl>
                                          <p:spTgt spid="24"/>
                                        </p:tgtEl>
                                        <p:attrNameLst>
                                          <p:attrName>ppt_y</p:attrName>
                                        </p:attrNameLst>
                                      </p:cBhvr>
                                      <p:tavLst>
                                        <p:tav tm="0">
                                          <p:val>
                                            <p:strVal val="#ppt_y"/>
                                          </p:val>
                                        </p:tav>
                                        <p:tav tm="100000">
                                          <p:val>
                                            <p:strVal val="#ppt_y+#ppt_h*1.125000"/>
                                          </p:val>
                                        </p:tav>
                                      </p:tavLst>
                                    </p:anim>
                                    <p:animEffect transition="out" filter="wipe(down)">
                                      <p:cBhvr>
                                        <p:cTn id="7" dur="500"/>
                                        <p:tgtEl>
                                          <p:spTgt spid="24"/>
                                        </p:tgtEl>
                                      </p:cBhvr>
                                    </p:animEffect>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7"/>
                                        </p:tgtEl>
                                        <p:attrNameLst>
                                          <p:attrName>ppt_x</p:attrName>
                                        </p:attrNameLst>
                                      </p:cBhvr>
                                      <p:tavLst>
                                        <p:tav tm="0">
                                          <p:val>
                                            <p:strVal val="ppt_x"/>
                                          </p:val>
                                        </p:tav>
                                        <p:tav tm="100000">
                                          <p:val>
                                            <p:strVal val="ppt_x"/>
                                          </p:val>
                                        </p:tav>
                                      </p:tavLst>
                                    </p:anim>
                                    <p:anim calcmode="lin" valueType="num">
                                      <p:cBhvr additive="base">
                                        <p:cTn id="23" dur="500"/>
                                        <p:tgtEl>
                                          <p:spTgt spid="17"/>
                                        </p:tgtEl>
                                        <p:attrNameLst>
                                          <p:attrName>ppt_y</p:attrName>
                                        </p:attrNameLst>
                                      </p:cBhvr>
                                      <p:tavLst>
                                        <p:tav tm="0">
                                          <p:val>
                                            <p:strVal val="ppt_y"/>
                                          </p:val>
                                        </p:tav>
                                        <p:tav tm="100000">
                                          <p:val>
                                            <p:strVal val="1+ppt_h/2"/>
                                          </p:val>
                                        </p:tav>
                                      </p:tavLst>
                                    </p:anim>
                                    <p:set>
                                      <p:cBhvr>
                                        <p:cTn id="24" dur="1" fill="hold">
                                          <p:stCondLst>
                                            <p:cond delay="499"/>
                                          </p:stCondLst>
                                        </p:cTn>
                                        <p:tgtEl>
                                          <p:spTgt spid="17"/>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21"/>
                                        </p:tgtEl>
                                        <p:attrNameLst>
                                          <p:attrName>ppt_x</p:attrName>
                                        </p:attrNameLst>
                                      </p:cBhvr>
                                      <p:tavLst>
                                        <p:tav tm="0">
                                          <p:val>
                                            <p:strVal val="ppt_x"/>
                                          </p:val>
                                        </p:tav>
                                        <p:tav tm="100000">
                                          <p:val>
                                            <p:strVal val="ppt_x"/>
                                          </p:val>
                                        </p:tav>
                                      </p:tavLst>
                                    </p:anim>
                                    <p:anim calcmode="lin" valueType="num">
                                      <p:cBhvr additive="base">
                                        <p:cTn id="27" dur="500"/>
                                        <p:tgtEl>
                                          <p:spTgt spid="21"/>
                                        </p:tgtEl>
                                        <p:attrNameLst>
                                          <p:attrName>ppt_y</p:attrName>
                                        </p:attrNameLst>
                                      </p:cBhvr>
                                      <p:tavLst>
                                        <p:tav tm="0">
                                          <p:val>
                                            <p:strVal val="ppt_y"/>
                                          </p:val>
                                        </p:tav>
                                        <p:tav tm="100000">
                                          <p:val>
                                            <p:strVal val="1+ppt_h/2"/>
                                          </p:val>
                                        </p:tav>
                                      </p:tavLst>
                                    </p:anim>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16"/>
                                        </p:tgtEl>
                                        <p:attrNameLst>
                                          <p:attrName>ppt_x</p:attrName>
                                        </p:attrNameLst>
                                      </p:cBhvr>
                                      <p:tavLst>
                                        <p:tav tm="0">
                                          <p:val>
                                            <p:strVal val="ppt_x"/>
                                          </p:val>
                                        </p:tav>
                                        <p:tav tm="100000">
                                          <p:val>
                                            <p:strVal val="ppt_x"/>
                                          </p:val>
                                        </p:tav>
                                      </p:tavLst>
                                    </p:anim>
                                    <p:anim calcmode="lin" valueType="num">
                                      <p:cBhvr additive="base">
                                        <p:cTn id="47" dur="500"/>
                                        <p:tgtEl>
                                          <p:spTgt spid="16"/>
                                        </p:tgtEl>
                                        <p:attrNameLst>
                                          <p:attrName>ppt_y</p:attrName>
                                        </p:attrNameLst>
                                      </p:cBhvr>
                                      <p:tavLst>
                                        <p:tav tm="0">
                                          <p:val>
                                            <p:strVal val="ppt_y"/>
                                          </p:val>
                                        </p:tav>
                                        <p:tav tm="100000">
                                          <p:val>
                                            <p:strVal val="1+ppt_h/2"/>
                                          </p:val>
                                        </p:tav>
                                      </p:tavLst>
                                    </p:anim>
                                    <p:set>
                                      <p:cBhvr>
                                        <p:cTn id="48" dur="1" fill="hold">
                                          <p:stCondLst>
                                            <p:cond delay="499"/>
                                          </p:stCondLst>
                                        </p:cTn>
                                        <p:tgtEl>
                                          <p:spTgt spid="16"/>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20"/>
                                        </p:tgtEl>
                                        <p:attrNameLst>
                                          <p:attrName>ppt_x</p:attrName>
                                        </p:attrNameLst>
                                      </p:cBhvr>
                                      <p:tavLst>
                                        <p:tav tm="0">
                                          <p:val>
                                            <p:strVal val="ppt_x"/>
                                          </p:val>
                                        </p:tav>
                                        <p:tav tm="100000">
                                          <p:val>
                                            <p:strVal val="ppt_x"/>
                                          </p:val>
                                        </p:tav>
                                      </p:tavLst>
                                    </p:anim>
                                    <p:anim calcmode="lin" valueType="num">
                                      <p:cBhvr additive="base">
                                        <p:cTn id="51" dur="500"/>
                                        <p:tgtEl>
                                          <p:spTgt spid="20"/>
                                        </p:tgtEl>
                                        <p:attrNameLst>
                                          <p:attrName>ppt_y</p:attrName>
                                        </p:attrNameLst>
                                      </p:cBhvr>
                                      <p:tavLst>
                                        <p:tav tm="0">
                                          <p:val>
                                            <p:strVal val="ppt_y"/>
                                          </p:val>
                                        </p:tav>
                                        <p:tav tm="100000">
                                          <p:val>
                                            <p:strVal val="1+ppt_h/2"/>
                                          </p:val>
                                        </p:tav>
                                      </p:tavLst>
                                    </p:anim>
                                    <p:set>
                                      <p:cBhvr>
                                        <p:cTn id="52" dur="1" fill="hold">
                                          <p:stCondLst>
                                            <p:cond delay="499"/>
                                          </p:stCondLst>
                                        </p:cTn>
                                        <p:tgtEl>
                                          <p:spTgt spid="20"/>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18"/>
                                        </p:tgtEl>
                                        <p:attrNameLst>
                                          <p:attrName>ppt_x</p:attrName>
                                        </p:attrNameLst>
                                      </p:cBhvr>
                                      <p:tavLst>
                                        <p:tav tm="0">
                                          <p:val>
                                            <p:strVal val="ppt_x"/>
                                          </p:val>
                                        </p:tav>
                                        <p:tav tm="100000">
                                          <p:val>
                                            <p:strVal val="ppt_x"/>
                                          </p:val>
                                        </p:tav>
                                      </p:tavLst>
                                    </p:anim>
                                    <p:anim calcmode="lin" valueType="num">
                                      <p:cBhvr additive="base">
                                        <p:cTn id="55" dur="500"/>
                                        <p:tgtEl>
                                          <p:spTgt spid="18"/>
                                        </p:tgtEl>
                                        <p:attrNameLst>
                                          <p:attrName>ppt_y</p:attrName>
                                        </p:attrNameLst>
                                      </p:cBhvr>
                                      <p:tavLst>
                                        <p:tav tm="0">
                                          <p:val>
                                            <p:strVal val="ppt_y"/>
                                          </p:val>
                                        </p:tav>
                                        <p:tav tm="100000">
                                          <p:val>
                                            <p:strVal val="1+ppt_h/2"/>
                                          </p:val>
                                        </p:tav>
                                      </p:tavLst>
                                    </p:anim>
                                    <p:set>
                                      <p:cBhvr>
                                        <p:cTn id="56" dur="1" fill="hold">
                                          <p:stCondLst>
                                            <p:cond delay="499"/>
                                          </p:stCondLst>
                                        </p:cTn>
                                        <p:tgtEl>
                                          <p:spTgt spid="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1+#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22"/>
                                        </p:tgtEl>
                                        <p:attrNameLst>
                                          <p:attrName>ppt_x</p:attrName>
                                        </p:attrNameLst>
                                      </p:cBhvr>
                                      <p:tavLst>
                                        <p:tav tm="0">
                                          <p:val>
                                            <p:strVal val="ppt_x"/>
                                          </p:val>
                                        </p:tav>
                                        <p:tav tm="100000">
                                          <p:val>
                                            <p:strVal val="ppt_x"/>
                                          </p:val>
                                        </p:tav>
                                      </p:tavLst>
                                    </p:anim>
                                    <p:anim calcmode="lin" valueType="num">
                                      <p:cBhvr additive="base">
                                        <p:cTn id="67" dur="500"/>
                                        <p:tgtEl>
                                          <p:spTgt spid="22"/>
                                        </p:tgtEl>
                                        <p:attrNameLst>
                                          <p:attrName>ppt_y</p:attrName>
                                        </p:attrNameLst>
                                      </p:cBhvr>
                                      <p:tavLst>
                                        <p:tav tm="0">
                                          <p:val>
                                            <p:strVal val="ppt_y"/>
                                          </p:val>
                                        </p:tav>
                                        <p:tav tm="100000">
                                          <p:val>
                                            <p:strVal val="1+ppt_h/2"/>
                                          </p:val>
                                        </p:tav>
                                      </p:tavLst>
                                    </p:anim>
                                    <p:set>
                                      <p:cBhvr>
                                        <p:cTn id="68" dur="1" fill="hold">
                                          <p:stCondLst>
                                            <p:cond delay="499"/>
                                          </p:stCondLst>
                                        </p:cTn>
                                        <p:tgtEl>
                                          <p:spTgt spid="2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1+#ppt_w/2"/>
                                          </p:val>
                                        </p:tav>
                                        <p:tav tm="100000">
                                          <p:val>
                                            <p:strVal val="#ppt_x"/>
                                          </p:val>
                                        </p:tav>
                                      </p:tavLst>
                                    </p:anim>
                                    <p:anim calcmode="lin" valueType="num">
                                      <p:cBhvr additive="base">
                                        <p:cTn id="7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19"/>
                                        </p:tgtEl>
                                        <p:attrNameLst>
                                          <p:attrName>ppt_x</p:attrName>
                                        </p:attrNameLst>
                                      </p:cBhvr>
                                      <p:tavLst>
                                        <p:tav tm="0">
                                          <p:val>
                                            <p:strVal val="ppt_x"/>
                                          </p:val>
                                        </p:tav>
                                        <p:tav tm="100000">
                                          <p:val>
                                            <p:strVal val="ppt_x"/>
                                          </p:val>
                                        </p:tav>
                                      </p:tavLst>
                                    </p:anim>
                                    <p:anim calcmode="lin" valueType="num">
                                      <p:cBhvr additive="base">
                                        <p:cTn id="79" dur="500"/>
                                        <p:tgtEl>
                                          <p:spTgt spid="19"/>
                                        </p:tgtEl>
                                        <p:attrNameLst>
                                          <p:attrName>ppt_y</p:attrName>
                                        </p:attrNameLst>
                                      </p:cBhvr>
                                      <p:tavLst>
                                        <p:tav tm="0">
                                          <p:val>
                                            <p:strVal val="ppt_y"/>
                                          </p:val>
                                        </p:tav>
                                        <p:tav tm="100000">
                                          <p:val>
                                            <p:strVal val="1+ppt_h/2"/>
                                          </p:val>
                                        </p:tav>
                                      </p:tavLst>
                                    </p:anim>
                                    <p:set>
                                      <p:cBhvr>
                                        <p:cTn id="80" dur="1" fill="hold">
                                          <p:stCondLst>
                                            <p:cond delay="499"/>
                                          </p:stCondLst>
                                        </p:cTn>
                                        <p:tgtEl>
                                          <p:spTgt spid="1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p:tgtEl>
                                          <p:spTgt spid="24"/>
                                        </p:tgtEl>
                                        <p:attrNameLst>
                                          <p:attrName>ppt_y</p:attrName>
                                        </p:attrNameLst>
                                      </p:cBhvr>
                                      <p:tavLst>
                                        <p:tav tm="0">
                                          <p:val>
                                            <p:strVal val="#ppt_y+#ppt_h*1.125000"/>
                                          </p:val>
                                        </p:tav>
                                        <p:tav tm="100000">
                                          <p:val>
                                            <p:strVal val="#ppt_y"/>
                                          </p:val>
                                        </p:tav>
                                      </p:tavLst>
                                    </p:anim>
                                    <p:animEffect transition="in" filter="wipe(up)">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DDE1FEF-7163-534F-A1A5-92F176A73828}"/>
              </a:ext>
            </a:extLst>
          </p:cNvPr>
          <p:cNvSpPr>
            <a:spLocks noGrp="1"/>
          </p:cNvSpPr>
          <p:nvPr>
            <p:ph type="title"/>
          </p:nvPr>
        </p:nvSpPr>
        <p:spPr/>
        <p:txBody>
          <a:bodyPr>
            <a:normAutofit/>
          </a:bodyPr>
          <a:lstStyle/>
          <a:p>
            <a:r>
              <a:rPr lang="en-US" sz="3300" i="1" dirty="0">
                <a:solidFill>
                  <a:srgbClr val="E49573"/>
                </a:solidFill>
              </a:rPr>
              <a:t>Set-Up Phase, Step 1: </a:t>
            </a:r>
            <a:br>
              <a:rPr lang="en-US" sz="3300" dirty="0">
                <a:solidFill>
                  <a:srgbClr val="E49573"/>
                </a:solidFill>
              </a:rPr>
            </a:br>
            <a:r>
              <a:rPr lang="en-US" sz="3300" dirty="0">
                <a:solidFill>
                  <a:srgbClr val="E49573"/>
                </a:solidFill>
              </a:rPr>
              <a:t>Rate the IIP</a:t>
            </a:r>
            <a:endParaRPr lang="en-US" sz="3300" i="1" dirty="0">
              <a:solidFill>
                <a:srgbClr val="E49573"/>
              </a:solidFill>
            </a:endParaRPr>
          </a:p>
        </p:txBody>
      </p:sp>
      <p:graphicFrame>
        <p:nvGraphicFramePr>
          <p:cNvPr id="10" name="Content Placeholder 9" descr="A screenshot of a tool used to rate the dosage intensity of an IIP. ">
            <a:extLst>
              <a:ext uri="{FF2B5EF4-FFF2-40B4-BE49-F238E27FC236}">
                <a16:creationId xmlns:a16="http://schemas.microsoft.com/office/drawing/2014/main" id="{0718DA88-5178-3F45-B849-A363D46EE7D5}"/>
              </a:ext>
            </a:extLst>
          </p:cNvPr>
          <p:cNvGraphicFramePr>
            <a:graphicFrameLocks noGrp="1"/>
          </p:cNvGraphicFramePr>
          <p:nvPr>
            <p:ph sz="quarter" idx="15"/>
            <p:extLst>
              <p:ext uri="{D42A27DB-BD31-4B8C-83A1-F6EECF244321}">
                <p14:modId xmlns:p14="http://schemas.microsoft.com/office/powerpoint/2010/main" val="2133109462"/>
              </p:ext>
            </p:extLst>
          </p:nvPr>
        </p:nvGraphicFramePr>
        <p:xfrm>
          <a:off x="457200" y="2298093"/>
          <a:ext cx="11275842" cy="1922106"/>
        </p:xfrm>
        <a:graphic>
          <a:graphicData uri="http://schemas.openxmlformats.org/drawingml/2006/table">
            <a:tbl>
              <a:tblPr firstRow="1"/>
              <a:tblGrid>
                <a:gridCol w="1619911">
                  <a:extLst>
                    <a:ext uri="{9D8B030D-6E8A-4147-A177-3AD203B41FA5}">
                      <a16:colId xmlns:a16="http://schemas.microsoft.com/office/drawing/2014/main" val="1228671812"/>
                    </a:ext>
                  </a:extLst>
                </a:gridCol>
                <a:gridCol w="7496053">
                  <a:extLst>
                    <a:ext uri="{9D8B030D-6E8A-4147-A177-3AD203B41FA5}">
                      <a16:colId xmlns:a16="http://schemas.microsoft.com/office/drawing/2014/main" val="2623125570"/>
                    </a:ext>
                  </a:extLst>
                </a:gridCol>
                <a:gridCol w="1016414">
                  <a:extLst>
                    <a:ext uri="{9D8B030D-6E8A-4147-A177-3AD203B41FA5}">
                      <a16:colId xmlns:a16="http://schemas.microsoft.com/office/drawing/2014/main" val="3462873634"/>
                    </a:ext>
                  </a:extLst>
                </a:gridCol>
                <a:gridCol w="1143464">
                  <a:extLst>
                    <a:ext uri="{9D8B030D-6E8A-4147-A177-3AD203B41FA5}">
                      <a16:colId xmlns:a16="http://schemas.microsoft.com/office/drawing/2014/main" val="3376169936"/>
                    </a:ext>
                  </a:extLst>
                </a:gridCol>
              </a:tblGrid>
              <a:tr h="640702">
                <a:tc rowSpan="3">
                  <a:txBody>
                    <a:bodyPr/>
                    <a:lstStyle/>
                    <a:p>
                      <a:pPr algn="ctr" fontAlgn="ctr"/>
                      <a:r>
                        <a:rPr lang="en-US" sz="3600" b="0" i="0" u="none" strike="noStrike" dirty="0">
                          <a:solidFill>
                            <a:srgbClr val="000000"/>
                          </a:solidFill>
                          <a:effectLst/>
                          <a:latin typeface="Calibri" panose="020F0502020204030204" pitchFamily="34" charset="0"/>
                        </a:rPr>
                        <a:t>Dosage</a:t>
                      </a:r>
                    </a:p>
                  </a:txBody>
                  <a:tcPr marL="16682" marR="16682"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800" b="0" i="0" u="none" strike="noStrike" dirty="0">
                          <a:solidFill>
                            <a:srgbClr val="000000"/>
                          </a:solidFill>
                          <a:effectLst/>
                          <a:latin typeface="Calibri" panose="020F0502020204030204" pitchFamily="34" charset="0"/>
                        </a:rPr>
                        <a:t> Number of lessons</a:t>
                      </a:r>
                    </a:p>
                  </a:txBody>
                  <a:tcPr marL="16682" marR="16682"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42</a:t>
                      </a:r>
                    </a:p>
                  </a:txBody>
                  <a:tcPr marL="16682" marR="1668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endParaRPr lang="en-US" sz="1000" b="0" i="0" u="none" strike="noStrike" dirty="0">
                        <a:solidFill>
                          <a:srgbClr val="595959"/>
                        </a:solidFill>
                        <a:effectLst/>
                        <a:latin typeface="Segoe Print Bold"/>
                      </a:endParaRPr>
                    </a:p>
                  </a:txBody>
                  <a:tcPr marL="16682" marR="1668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379378"/>
                  </a:ext>
                </a:extLst>
              </a:tr>
              <a:tr h="640702">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Duration of lessons (in minutes)</a:t>
                      </a:r>
                    </a:p>
                  </a:txBody>
                  <a:tcPr marL="16682" marR="16682"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45</a:t>
                      </a:r>
                    </a:p>
                  </a:txBody>
                  <a:tcPr marL="16682" marR="1668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11371706"/>
                  </a:ext>
                </a:extLst>
              </a:tr>
              <a:tr h="640702">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Delivery format</a:t>
                      </a:r>
                    </a:p>
                  </a:txBody>
                  <a:tcPr marL="16682" marR="16682"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2:1</a:t>
                      </a:r>
                    </a:p>
                  </a:txBody>
                  <a:tcPr marL="16682" marR="1668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570350910"/>
                  </a:ext>
                </a:extLst>
              </a:tr>
            </a:tbl>
          </a:graphicData>
        </a:graphic>
      </p:graphicFrame>
      <p:sp>
        <p:nvSpPr>
          <p:cNvPr id="11" name="TextBox 10">
            <a:extLst>
              <a:ext uri="{FF2B5EF4-FFF2-40B4-BE49-F238E27FC236}">
                <a16:creationId xmlns:a16="http://schemas.microsoft.com/office/drawing/2014/main" id="{E040B473-FD7D-9745-A6B0-2CD8F5647F45}"/>
              </a:ext>
            </a:extLst>
          </p:cNvPr>
          <p:cNvSpPr txBox="1"/>
          <p:nvPr/>
        </p:nvSpPr>
        <p:spPr>
          <a:xfrm>
            <a:off x="1766596" y="4860598"/>
            <a:ext cx="8901404" cy="461665"/>
          </a:xfrm>
          <a:prstGeom prst="rect">
            <a:avLst/>
          </a:prstGeom>
          <a:noFill/>
        </p:spPr>
        <p:txBody>
          <a:bodyPr wrap="square" rtlCol="0">
            <a:spAutoFit/>
          </a:bodyPr>
          <a:lstStyle/>
          <a:p>
            <a:pPr algn="ctr"/>
            <a:r>
              <a:rPr lang="en-US" sz="2400" b="1" dirty="0"/>
              <a:t>How would you rate the Dosage Intensity?</a:t>
            </a:r>
          </a:p>
        </p:txBody>
      </p:sp>
      <p:sp>
        <p:nvSpPr>
          <p:cNvPr id="13" name="TextBox 12">
            <a:extLst>
              <a:ext uri="{FF2B5EF4-FFF2-40B4-BE49-F238E27FC236}">
                <a16:creationId xmlns:a16="http://schemas.microsoft.com/office/drawing/2014/main" id="{F603A68B-3B8F-534F-864A-4D19EF5E8CA8}"/>
              </a:ext>
            </a:extLst>
          </p:cNvPr>
          <p:cNvSpPr txBox="1"/>
          <p:nvPr/>
        </p:nvSpPr>
        <p:spPr>
          <a:xfrm>
            <a:off x="10874190" y="2957113"/>
            <a:ext cx="632944" cy="769441"/>
          </a:xfrm>
          <a:prstGeom prst="rect">
            <a:avLst/>
          </a:prstGeom>
          <a:noFill/>
        </p:spPr>
        <p:txBody>
          <a:bodyPr wrap="square" rtlCol="0">
            <a:spAutoFit/>
          </a:bodyPr>
          <a:lstStyle/>
          <a:p>
            <a:r>
              <a:rPr lang="en-US" sz="4400" dirty="0">
                <a:latin typeface="Segoe Print" panose="02000800000000000000" pitchFamily="2" charset="0"/>
              </a:rPr>
              <a:t>3</a:t>
            </a:r>
          </a:p>
        </p:txBody>
      </p:sp>
      <p:pic>
        <p:nvPicPr>
          <p:cNvPr id="14" name="Picture 2" descr="Image result for prescription">
            <a:extLst>
              <a:ext uri="{FF2B5EF4-FFF2-40B4-BE49-F238E27FC236}">
                <a16:creationId xmlns:a16="http://schemas.microsoft.com/office/drawing/2014/main" id="{0403F9C3-C85F-0D42-B05F-BECCF1B32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0615" y="352712"/>
            <a:ext cx="1387150" cy="115439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4"/>
          </p:nvPr>
        </p:nvSpPr>
        <p:spPr/>
        <p:txBody>
          <a:bodyPr/>
          <a:lstStyle/>
          <a:p>
            <a:fld id="{99A20822-4A49-4D36-86E3-300BA48D3F00}" type="slidenum">
              <a:rPr lang="en-US" smtClean="0"/>
              <a:pPr/>
              <a:t>23</a:t>
            </a:fld>
            <a:endParaRPr lang="en-US" dirty="0"/>
          </a:p>
        </p:txBody>
      </p:sp>
    </p:spTree>
    <p:extLst>
      <p:ext uri="{BB962C8B-B14F-4D97-AF65-F5344CB8AC3E}">
        <p14:creationId xmlns:p14="http://schemas.microsoft.com/office/powerpoint/2010/main" val="218589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DDE1FEF-7163-534F-A1A5-92F176A73828}"/>
              </a:ext>
            </a:extLst>
          </p:cNvPr>
          <p:cNvSpPr>
            <a:spLocks noGrp="1"/>
          </p:cNvSpPr>
          <p:nvPr>
            <p:ph type="title"/>
          </p:nvPr>
        </p:nvSpPr>
        <p:spPr/>
        <p:txBody>
          <a:bodyPr>
            <a:normAutofit/>
          </a:bodyPr>
          <a:lstStyle/>
          <a:p>
            <a:r>
              <a:rPr lang="en-US" sz="3300" i="1" dirty="0">
                <a:solidFill>
                  <a:srgbClr val="E49573"/>
                </a:solidFill>
              </a:rPr>
              <a:t>Set-Up Phase, Step 1: </a:t>
            </a:r>
            <a:br>
              <a:rPr lang="en-US" sz="3300" dirty="0">
                <a:solidFill>
                  <a:srgbClr val="E49573"/>
                </a:solidFill>
              </a:rPr>
            </a:br>
            <a:r>
              <a:rPr lang="en-US" sz="3300" dirty="0">
                <a:solidFill>
                  <a:srgbClr val="E49573"/>
                </a:solidFill>
              </a:rPr>
              <a:t>Rate the IIP</a:t>
            </a:r>
            <a:endParaRPr lang="en-US" sz="3300" i="1" dirty="0">
              <a:solidFill>
                <a:srgbClr val="E49573"/>
              </a:solidFill>
            </a:endParaRPr>
          </a:p>
        </p:txBody>
      </p:sp>
      <p:graphicFrame>
        <p:nvGraphicFramePr>
          <p:cNvPr id="7" name="Content Placeholder 6">
            <a:extLst>
              <a:ext uri="{FF2B5EF4-FFF2-40B4-BE49-F238E27FC236}">
                <a16:creationId xmlns:a16="http://schemas.microsoft.com/office/drawing/2014/main" id="{2EC485EB-5F64-BA41-9C5D-64A43D492653}"/>
              </a:ext>
            </a:extLst>
          </p:cNvPr>
          <p:cNvGraphicFramePr>
            <a:graphicFrameLocks noGrp="1"/>
          </p:cNvGraphicFramePr>
          <p:nvPr>
            <p:ph sz="quarter" idx="15"/>
            <p:extLst>
              <p:ext uri="{D42A27DB-BD31-4B8C-83A1-F6EECF244321}">
                <p14:modId xmlns:p14="http://schemas.microsoft.com/office/powerpoint/2010/main" val="642588545"/>
              </p:ext>
            </p:extLst>
          </p:nvPr>
        </p:nvGraphicFramePr>
        <p:xfrm>
          <a:off x="457200" y="1984310"/>
          <a:ext cx="11274427" cy="2651190"/>
        </p:xfrm>
        <a:graphic>
          <a:graphicData uri="http://schemas.openxmlformats.org/drawingml/2006/table">
            <a:tbl>
              <a:tblPr firstRow="1"/>
              <a:tblGrid>
                <a:gridCol w="1619708">
                  <a:extLst>
                    <a:ext uri="{9D8B030D-6E8A-4147-A177-3AD203B41FA5}">
                      <a16:colId xmlns:a16="http://schemas.microsoft.com/office/drawing/2014/main" val="1978348917"/>
                    </a:ext>
                  </a:extLst>
                </a:gridCol>
                <a:gridCol w="7495109">
                  <a:extLst>
                    <a:ext uri="{9D8B030D-6E8A-4147-A177-3AD203B41FA5}">
                      <a16:colId xmlns:a16="http://schemas.microsoft.com/office/drawing/2014/main" val="2751028954"/>
                    </a:ext>
                  </a:extLst>
                </a:gridCol>
                <a:gridCol w="1016287">
                  <a:extLst>
                    <a:ext uri="{9D8B030D-6E8A-4147-A177-3AD203B41FA5}">
                      <a16:colId xmlns:a16="http://schemas.microsoft.com/office/drawing/2014/main" val="356862210"/>
                    </a:ext>
                  </a:extLst>
                </a:gridCol>
                <a:gridCol w="1143323">
                  <a:extLst>
                    <a:ext uri="{9D8B030D-6E8A-4147-A177-3AD203B41FA5}">
                      <a16:colId xmlns:a16="http://schemas.microsoft.com/office/drawing/2014/main" val="4025496320"/>
                    </a:ext>
                  </a:extLst>
                </a:gridCol>
              </a:tblGrid>
              <a:tr h="883730">
                <a:tc rowSpan="3">
                  <a:txBody>
                    <a:bodyPr/>
                    <a:lstStyle/>
                    <a:p>
                      <a:pPr algn="ctr" fontAlgn="ctr"/>
                      <a:r>
                        <a:rPr lang="en-US" sz="3600" b="0" i="0" u="none" strike="noStrike" dirty="0">
                          <a:solidFill>
                            <a:srgbClr val="000000"/>
                          </a:solidFill>
                          <a:effectLst/>
                          <a:latin typeface="Calibri" panose="020F0502020204030204" pitchFamily="34" charset="0"/>
                        </a:rPr>
                        <a:t>Instructional Alignment</a:t>
                      </a:r>
                    </a:p>
                  </a:txBody>
                  <a:tcPr marL="19574" marR="19574" marT="9525" marB="0" vert="vert27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ECE"/>
                    </a:solidFill>
                  </a:tcPr>
                </a:tc>
                <a:tc>
                  <a:txBody>
                    <a:bodyPr/>
                    <a:lstStyle/>
                    <a:p>
                      <a:pPr algn="l" fontAlgn="ctr"/>
                      <a:r>
                        <a:rPr lang="en-US" sz="2000" b="0" i="0" u="none" strike="noStrike" dirty="0">
                          <a:solidFill>
                            <a:srgbClr val="000000"/>
                          </a:solidFill>
                          <a:effectLst/>
                          <a:latin typeface="Calibri" panose="020F0502020204030204" pitchFamily="34" charset="0"/>
                        </a:rPr>
                        <a:t> The IIP addresses target student's skill deficits.</a:t>
                      </a:r>
                    </a:p>
                  </a:txBody>
                  <a:tcPr marL="19574" marR="1957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3</a:t>
                      </a:r>
                    </a:p>
                  </a:txBody>
                  <a:tcPr marL="19574" marR="1957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endParaRPr lang="en-US" sz="1000" b="0" i="0" u="none" strike="noStrike" dirty="0">
                        <a:solidFill>
                          <a:srgbClr val="595959"/>
                        </a:solidFill>
                        <a:effectLst/>
                        <a:latin typeface="Segoe Print Bold"/>
                      </a:endParaRPr>
                    </a:p>
                  </a:txBody>
                  <a:tcPr marL="19574" marR="19574"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4646163"/>
                  </a:ext>
                </a:extLst>
              </a:tr>
              <a:tr h="883730">
                <a:tc vMerge="1">
                  <a:txBody>
                    <a:bodyPr/>
                    <a:lstStyle/>
                    <a:p>
                      <a:endParaRPr lang="en-US"/>
                    </a:p>
                  </a:txBody>
                  <a:tcPr/>
                </a:tc>
                <a:tc>
                  <a:txBody>
                    <a:bodyPr/>
                    <a:lstStyle/>
                    <a:p>
                      <a:pPr algn="l" fontAlgn="ctr"/>
                      <a:r>
                        <a:rPr lang="en-US" sz="2000" b="0" i="0" u="none" strike="noStrike" dirty="0">
                          <a:solidFill>
                            <a:srgbClr val="000000"/>
                          </a:solidFill>
                          <a:effectLst/>
                          <a:latin typeface="Calibri" panose="020F0502020204030204" pitchFamily="34" charset="0"/>
                        </a:rPr>
                        <a:t> The IIP does not address extraneous skills.</a:t>
                      </a:r>
                    </a:p>
                  </a:txBody>
                  <a:tcPr marL="19574" marR="1957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3</a:t>
                      </a:r>
                    </a:p>
                  </a:txBody>
                  <a:tcPr marL="19574" marR="1957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637068514"/>
                  </a:ext>
                </a:extLst>
              </a:tr>
              <a:tr h="883730">
                <a:tc vMerge="1">
                  <a:txBody>
                    <a:bodyPr/>
                    <a:lstStyle/>
                    <a:p>
                      <a:endParaRPr lang="en-US"/>
                    </a:p>
                  </a:txBody>
                  <a:tcPr/>
                </a:tc>
                <a:tc>
                  <a:txBody>
                    <a:bodyPr/>
                    <a:lstStyle/>
                    <a:p>
                      <a:pPr algn="l" fontAlgn="ctr"/>
                      <a:r>
                        <a:rPr lang="en-US" sz="2000" b="0" i="0" u="none" strike="noStrike" dirty="0">
                          <a:solidFill>
                            <a:srgbClr val="000000"/>
                          </a:solidFill>
                          <a:effectLst/>
                          <a:latin typeface="Calibri" panose="020F0502020204030204" pitchFamily="34" charset="0"/>
                        </a:rPr>
                        <a:t> The IIP is on grade-appropriate standards.</a:t>
                      </a:r>
                    </a:p>
                  </a:txBody>
                  <a:tcPr marL="19574" marR="1957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3</a:t>
                      </a:r>
                    </a:p>
                  </a:txBody>
                  <a:tcPr marL="19574" marR="1957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10760281"/>
                  </a:ext>
                </a:extLst>
              </a:tr>
            </a:tbl>
          </a:graphicData>
        </a:graphic>
      </p:graphicFrame>
      <p:sp>
        <p:nvSpPr>
          <p:cNvPr id="11" name="TextBox 10">
            <a:extLst>
              <a:ext uri="{FF2B5EF4-FFF2-40B4-BE49-F238E27FC236}">
                <a16:creationId xmlns:a16="http://schemas.microsoft.com/office/drawing/2014/main" id="{E040B473-FD7D-9745-A6B0-2CD8F5647F45}"/>
              </a:ext>
            </a:extLst>
          </p:cNvPr>
          <p:cNvSpPr txBox="1"/>
          <p:nvPr/>
        </p:nvSpPr>
        <p:spPr>
          <a:xfrm>
            <a:off x="1766596" y="4860598"/>
            <a:ext cx="8901404" cy="461665"/>
          </a:xfrm>
          <a:prstGeom prst="rect">
            <a:avLst/>
          </a:prstGeom>
          <a:noFill/>
        </p:spPr>
        <p:txBody>
          <a:bodyPr wrap="square" rtlCol="0">
            <a:spAutoFit/>
          </a:bodyPr>
          <a:lstStyle/>
          <a:p>
            <a:pPr algn="ctr"/>
            <a:r>
              <a:rPr lang="en-US" sz="2400" b="1" dirty="0"/>
              <a:t>How would you rate the Instructional Alignment?</a:t>
            </a:r>
          </a:p>
        </p:txBody>
      </p:sp>
      <p:sp>
        <p:nvSpPr>
          <p:cNvPr id="13" name="TextBox 12">
            <a:extLst>
              <a:ext uri="{FF2B5EF4-FFF2-40B4-BE49-F238E27FC236}">
                <a16:creationId xmlns:a16="http://schemas.microsoft.com/office/drawing/2014/main" id="{F603A68B-3B8F-534F-864A-4D19EF5E8CA8}"/>
              </a:ext>
            </a:extLst>
          </p:cNvPr>
          <p:cNvSpPr txBox="1"/>
          <p:nvPr/>
        </p:nvSpPr>
        <p:spPr>
          <a:xfrm>
            <a:off x="10668000" y="2747323"/>
            <a:ext cx="632944" cy="769441"/>
          </a:xfrm>
          <a:prstGeom prst="rect">
            <a:avLst/>
          </a:prstGeom>
          <a:noFill/>
        </p:spPr>
        <p:txBody>
          <a:bodyPr wrap="square" rtlCol="0">
            <a:spAutoFit/>
          </a:bodyPr>
          <a:lstStyle/>
          <a:p>
            <a:r>
              <a:rPr lang="en-US" sz="4400" dirty="0">
                <a:latin typeface="Segoe Print" panose="02000800000000000000" pitchFamily="2" charset="0"/>
              </a:rPr>
              <a:t>3</a:t>
            </a:r>
          </a:p>
        </p:txBody>
      </p:sp>
      <p:cxnSp>
        <p:nvCxnSpPr>
          <p:cNvPr id="12" name="Straight Arrow Connector 11" descr="An arrow pointing to a row reading the IIP addresses target student's skill deficits.">
            <a:extLst>
              <a:ext uri="{FF2B5EF4-FFF2-40B4-BE49-F238E27FC236}">
                <a16:creationId xmlns:a16="http://schemas.microsoft.com/office/drawing/2014/main" id="{61E9A3B6-17F0-3048-A60C-32E4F64A6A97}"/>
              </a:ext>
            </a:extLst>
          </p:cNvPr>
          <p:cNvCxnSpPr/>
          <p:nvPr/>
        </p:nvCxnSpPr>
        <p:spPr>
          <a:xfrm flipH="1">
            <a:off x="10668001" y="2384698"/>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n arrow pointing to a row reading the IIP does not addres extraneous skills.">
            <a:extLst>
              <a:ext uri="{FF2B5EF4-FFF2-40B4-BE49-F238E27FC236}">
                <a16:creationId xmlns:a16="http://schemas.microsoft.com/office/drawing/2014/main" id="{F3868923-DE0E-F949-AF08-8B97668D163E}"/>
              </a:ext>
            </a:extLst>
          </p:cNvPr>
          <p:cNvCxnSpPr/>
          <p:nvPr/>
        </p:nvCxnSpPr>
        <p:spPr>
          <a:xfrm flipH="1">
            <a:off x="10668001" y="3131147"/>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descr="An arrow pointing to a row reading the IIP is on grade-appropriate standards.">
            <a:extLst>
              <a:ext uri="{FF2B5EF4-FFF2-40B4-BE49-F238E27FC236}">
                <a16:creationId xmlns:a16="http://schemas.microsoft.com/office/drawing/2014/main" id="{C245C251-A1F1-3548-A913-B95DC7787E7F}"/>
              </a:ext>
            </a:extLst>
          </p:cNvPr>
          <p:cNvCxnSpPr/>
          <p:nvPr/>
        </p:nvCxnSpPr>
        <p:spPr>
          <a:xfrm flipH="1">
            <a:off x="10668001" y="3933580"/>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An image of a bullseye">
            <a:extLst>
              <a:ext uri="{FF2B5EF4-FFF2-40B4-BE49-F238E27FC236}">
                <a16:creationId xmlns:a16="http://schemas.microsoft.com/office/drawing/2014/main" id="{4E4D37BD-08C0-6546-9F50-A79826267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96" y="84022"/>
            <a:ext cx="1140731" cy="1112115"/>
          </a:xfrm>
          <a:prstGeom prst="rect">
            <a:avLst/>
          </a:prstGeom>
        </p:spPr>
      </p:pic>
      <p:sp>
        <p:nvSpPr>
          <p:cNvPr id="3" name="Slide Number Placeholder 2"/>
          <p:cNvSpPr>
            <a:spLocks noGrp="1"/>
          </p:cNvSpPr>
          <p:nvPr>
            <p:ph type="sldNum" sz="quarter" idx="14"/>
          </p:nvPr>
        </p:nvSpPr>
        <p:spPr/>
        <p:txBody>
          <a:bodyPr/>
          <a:lstStyle/>
          <a:p>
            <a:fld id="{99A20822-4A49-4D36-86E3-300BA48D3F00}" type="slidenum">
              <a:rPr lang="en-US" smtClean="0"/>
              <a:pPr/>
              <a:t>24</a:t>
            </a:fld>
            <a:endParaRPr lang="en-US" dirty="0"/>
          </a:p>
        </p:txBody>
      </p:sp>
    </p:spTree>
    <p:extLst>
      <p:ext uri="{BB962C8B-B14F-4D97-AF65-F5344CB8AC3E}">
        <p14:creationId xmlns:p14="http://schemas.microsoft.com/office/powerpoint/2010/main" val="8948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5"/>
                                        </p:tgtEl>
                                        <p:attrNameLst>
                                          <p:attrName>ppt_x</p:attrName>
                                        </p:attrNameLst>
                                      </p:cBhvr>
                                      <p:tavLst>
                                        <p:tav tm="0">
                                          <p:val>
                                            <p:strVal val="ppt_x"/>
                                          </p:val>
                                        </p:tav>
                                        <p:tav tm="100000">
                                          <p:val>
                                            <p:strVal val="ppt_x"/>
                                          </p:val>
                                        </p:tav>
                                      </p:tavLst>
                                    </p:anim>
                                    <p:anim calcmode="lin" valueType="num">
                                      <p:cBhvr additive="base">
                                        <p:cTn id="25" dur="500"/>
                                        <p:tgtEl>
                                          <p:spTgt spid="15"/>
                                        </p:tgtEl>
                                        <p:attrNameLst>
                                          <p:attrName>ppt_y</p:attrName>
                                        </p:attrNameLst>
                                      </p:cBhvr>
                                      <p:tavLst>
                                        <p:tav tm="0">
                                          <p:val>
                                            <p:strVal val="ppt_y"/>
                                          </p:val>
                                        </p:tav>
                                        <p:tav tm="100000">
                                          <p:val>
                                            <p:strVal val="1+ppt_h/2"/>
                                          </p:val>
                                        </p:tav>
                                      </p:tavLst>
                                    </p:anim>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6"/>
                                        </p:tgtEl>
                                        <p:attrNameLst>
                                          <p:attrName>ppt_x</p:attrName>
                                        </p:attrNameLst>
                                      </p:cBhvr>
                                      <p:tavLst>
                                        <p:tav tm="0">
                                          <p:val>
                                            <p:strVal val="ppt_x"/>
                                          </p:val>
                                        </p:tav>
                                        <p:tav tm="100000">
                                          <p:val>
                                            <p:strVal val="ppt_x"/>
                                          </p:val>
                                        </p:tav>
                                      </p:tavLst>
                                    </p:anim>
                                    <p:anim calcmode="lin" valueType="num">
                                      <p:cBhvr additive="base">
                                        <p:cTn id="37" dur="500"/>
                                        <p:tgtEl>
                                          <p:spTgt spid="16"/>
                                        </p:tgtEl>
                                        <p:attrNameLst>
                                          <p:attrName>ppt_y</p:attrName>
                                        </p:attrNameLst>
                                      </p:cBhvr>
                                      <p:tavLst>
                                        <p:tav tm="0">
                                          <p:val>
                                            <p:strVal val="ppt_y"/>
                                          </p:val>
                                        </p:tav>
                                        <p:tav tm="100000">
                                          <p:val>
                                            <p:strVal val="1+ppt_h/2"/>
                                          </p:val>
                                        </p:tav>
                                      </p:tavLst>
                                    </p:anim>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DDE1FEF-7163-534F-A1A5-92F176A73828}"/>
              </a:ext>
            </a:extLst>
          </p:cNvPr>
          <p:cNvSpPr>
            <a:spLocks noGrp="1"/>
          </p:cNvSpPr>
          <p:nvPr>
            <p:ph type="title"/>
          </p:nvPr>
        </p:nvSpPr>
        <p:spPr/>
        <p:txBody>
          <a:bodyPr>
            <a:normAutofit/>
          </a:bodyPr>
          <a:lstStyle/>
          <a:p>
            <a:r>
              <a:rPr lang="en-US" sz="3300" i="1" dirty="0">
                <a:solidFill>
                  <a:srgbClr val="E49573"/>
                </a:solidFill>
              </a:rPr>
              <a:t>Set-Up Phase, Step 1: </a:t>
            </a:r>
            <a:br>
              <a:rPr lang="en-US" sz="3300" dirty="0">
                <a:solidFill>
                  <a:srgbClr val="E49573"/>
                </a:solidFill>
              </a:rPr>
            </a:br>
            <a:r>
              <a:rPr lang="en-US" sz="3300" dirty="0">
                <a:solidFill>
                  <a:srgbClr val="E49573"/>
                </a:solidFill>
              </a:rPr>
              <a:t>Rate the IIP</a:t>
            </a:r>
            <a:endParaRPr lang="en-US" sz="3300" i="1" dirty="0">
              <a:solidFill>
                <a:srgbClr val="E49573"/>
              </a:solidFill>
            </a:endParaRPr>
          </a:p>
        </p:txBody>
      </p:sp>
      <p:graphicFrame>
        <p:nvGraphicFramePr>
          <p:cNvPr id="7" name="Content Placeholder 6">
            <a:extLst>
              <a:ext uri="{FF2B5EF4-FFF2-40B4-BE49-F238E27FC236}">
                <a16:creationId xmlns:a16="http://schemas.microsoft.com/office/drawing/2014/main" id="{B50823A8-090E-D448-A851-D8E65646C636}"/>
              </a:ext>
            </a:extLst>
          </p:cNvPr>
          <p:cNvGraphicFramePr>
            <a:graphicFrameLocks noGrp="1"/>
          </p:cNvGraphicFramePr>
          <p:nvPr>
            <p:ph sz="quarter" idx="15"/>
            <p:extLst>
              <p:ext uri="{D42A27DB-BD31-4B8C-83A1-F6EECF244321}">
                <p14:modId xmlns:p14="http://schemas.microsoft.com/office/powerpoint/2010/main" val="2681751009"/>
              </p:ext>
            </p:extLst>
          </p:nvPr>
        </p:nvGraphicFramePr>
        <p:xfrm>
          <a:off x="457342" y="1752788"/>
          <a:ext cx="11274267" cy="2239348"/>
        </p:xfrm>
        <a:graphic>
          <a:graphicData uri="http://schemas.openxmlformats.org/drawingml/2006/table">
            <a:tbl>
              <a:tblPr firstRow="1"/>
              <a:tblGrid>
                <a:gridCol w="2581212">
                  <a:extLst>
                    <a:ext uri="{9D8B030D-6E8A-4147-A177-3AD203B41FA5}">
                      <a16:colId xmlns:a16="http://schemas.microsoft.com/office/drawing/2014/main" val="786183492"/>
                    </a:ext>
                  </a:extLst>
                </a:gridCol>
                <a:gridCol w="7273334">
                  <a:extLst>
                    <a:ext uri="{9D8B030D-6E8A-4147-A177-3AD203B41FA5}">
                      <a16:colId xmlns:a16="http://schemas.microsoft.com/office/drawing/2014/main" val="2295371222"/>
                    </a:ext>
                  </a:extLst>
                </a:gridCol>
                <a:gridCol w="668105">
                  <a:extLst>
                    <a:ext uri="{9D8B030D-6E8A-4147-A177-3AD203B41FA5}">
                      <a16:colId xmlns:a16="http://schemas.microsoft.com/office/drawing/2014/main" val="1302837877"/>
                    </a:ext>
                  </a:extLst>
                </a:gridCol>
                <a:gridCol w="751616">
                  <a:extLst>
                    <a:ext uri="{9D8B030D-6E8A-4147-A177-3AD203B41FA5}">
                      <a16:colId xmlns:a16="http://schemas.microsoft.com/office/drawing/2014/main" val="1217926281"/>
                    </a:ext>
                  </a:extLst>
                </a:gridCol>
              </a:tblGrid>
              <a:tr h="1119674">
                <a:tc rowSpan="2">
                  <a:txBody>
                    <a:bodyPr/>
                    <a:lstStyle/>
                    <a:p>
                      <a:pPr algn="ctr" fontAlgn="ctr"/>
                      <a:r>
                        <a:rPr lang="en-US" sz="3600" b="0" i="0" u="none" strike="noStrike" dirty="0">
                          <a:solidFill>
                            <a:srgbClr val="000000"/>
                          </a:solidFill>
                          <a:effectLst/>
                          <a:latin typeface="Calibri" panose="020F0502020204030204" pitchFamily="34" charset="0"/>
                        </a:rPr>
                        <a:t>Attention to Transfer</a:t>
                      </a:r>
                    </a:p>
                  </a:txBody>
                  <a:tcPr marL="15144" marR="15144"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112713" indent="0" algn="l" fontAlgn="ctr"/>
                      <a:r>
                        <a:rPr lang="en-US" sz="2000" b="0" i="0" u="none" strike="noStrike" dirty="0">
                          <a:solidFill>
                            <a:srgbClr val="000000"/>
                          </a:solidFill>
                          <a:effectLst/>
                          <a:latin typeface="Calibri" panose="020F0502020204030204" pitchFamily="34" charset="0"/>
                        </a:rPr>
                        <a:t>The IIP helps students transfer the skills they learn to other formats and contexts.</a:t>
                      </a:r>
                    </a:p>
                  </a:txBody>
                  <a:tcPr marL="15144" marR="15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595959"/>
                          </a:solidFill>
                          <a:effectLst/>
                          <a:latin typeface="Segoe Print Bold"/>
                        </a:rPr>
                        <a:t>2</a:t>
                      </a:r>
                    </a:p>
                  </a:txBody>
                  <a:tcPr marL="15144" marR="15144"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endParaRPr lang="en-US" sz="1000" b="0" i="0" u="none" strike="noStrike" dirty="0">
                        <a:solidFill>
                          <a:srgbClr val="595959"/>
                        </a:solidFill>
                        <a:effectLst/>
                        <a:latin typeface="Segoe Print Bold"/>
                      </a:endParaRPr>
                    </a:p>
                  </a:txBody>
                  <a:tcPr marL="15144" marR="15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5119192"/>
                  </a:ext>
                </a:extLst>
              </a:tr>
              <a:tr h="1119674">
                <a:tc vMerge="1">
                  <a:txBody>
                    <a:bodyPr/>
                    <a:lstStyle/>
                    <a:p>
                      <a:endParaRPr lang="en-US"/>
                    </a:p>
                  </a:txBody>
                  <a:tcPr/>
                </a:tc>
                <a:tc>
                  <a:txBody>
                    <a:bodyPr/>
                    <a:lstStyle/>
                    <a:p>
                      <a:pPr marL="112713" indent="0" algn="l" fontAlgn="ctr"/>
                      <a:r>
                        <a:rPr lang="en-US" sz="2000" b="0" i="0" u="none" strike="noStrike" dirty="0">
                          <a:solidFill>
                            <a:srgbClr val="000000"/>
                          </a:solidFill>
                          <a:effectLst/>
                          <a:latin typeface="Calibri" panose="020F0502020204030204" pitchFamily="34" charset="0"/>
                        </a:rPr>
                        <a:t>The IIP helps students realize connections between mastered and related skills.</a:t>
                      </a:r>
                    </a:p>
                  </a:txBody>
                  <a:tcPr marL="15144" marR="15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595959"/>
                          </a:solidFill>
                          <a:effectLst/>
                          <a:latin typeface="Segoe Print Bold"/>
                        </a:rPr>
                        <a:t>2</a:t>
                      </a:r>
                    </a:p>
                  </a:txBody>
                  <a:tcPr marL="15144" marR="15144"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83142975"/>
                  </a:ext>
                </a:extLst>
              </a:tr>
            </a:tbl>
          </a:graphicData>
        </a:graphic>
      </p:graphicFrame>
      <p:sp>
        <p:nvSpPr>
          <p:cNvPr id="11" name="TextBox 10">
            <a:extLst>
              <a:ext uri="{FF2B5EF4-FFF2-40B4-BE49-F238E27FC236}">
                <a16:creationId xmlns:a16="http://schemas.microsoft.com/office/drawing/2014/main" id="{E040B473-FD7D-9745-A6B0-2CD8F5647F45}"/>
              </a:ext>
            </a:extLst>
          </p:cNvPr>
          <p:cNvSpPr txBox="1"/>
          <p:nvPr/>
        </p:nvSpPr>
        <p:spPr>
          <a:xfrm>
            <a:off x="1766596" y="4860598"/>
            <a:ext cx="8901404" cy="461665"/>
          </a:xfrm>
          <a:prstGeom prst="rect">
            <a:avLst/>
          </a:prstGeom>
          <a:noFill/>
        </p:spPr>
        <p:txBody>
          <a:bodyPr wrap="square" rtlCol="0">
            <a:spAutoFit/>
          </a:bodyPr>
          <a:lstStyle/>
          <a:p>
            <a:pPr algn="ctr"/>
            <a:r>
              <a:rPr lang="en-US" sz="2400" b="1" dirty="0"/>
              <a:t>How would you rate Attention to Transfer?</a:t>
            </a:r>
          </a:p>
        </p:txBody>
      </p:sp>
      <p:sp>
        <p:nvSpPr>
          <p:cNvPr id="13" name="TextBox 12">
            <a:extLst>
              <a:ext uri="{FF2B5EF4-FFF2-40B4-BE49-F238E27FC236}">
                <a16:creationId xmlns:a16="http://schemas.microsoft.com/office/drawing/2014/main" id="{F603A68B-3B8F-534F-864A-4D19EF5E8CA8}"/>
              </a:ext>
            </a:extLst>
          </p:cNvPr>
          <p:cNvSpPr txBox="1"/>
          <p:nvPr/>
        </p:nvSpPr>
        <p:spPr>
          <a:xfrm>
            <a:off x="11116929" y="2487741"/>
            <a:ext cx="632944" cy="769441"/>
          </a:xfrm>
          <a:prstGeom prst="rect">
            <a:avLst/>
          </a:prstGeom>
          <a:noFill/>
        </p:spPr>
        <p:txBody>
          <a:bodyPr wrap="square" rtlCol="0">
            <a:spAutoFit/>
          </a:bodyPr>
          <a:lstStyle/>
          <a:p>
            <a:r>
              <a:rPr lang="en-US" sz="4400" dirty="0">
                <a:latin typeface="Segoe Print" panose="02000800000000000000" pitchFamily="2" charset="0"/>
              </a:rPr>
              <a:t>2</a:t>
            </a:r>
          </a:p>
        </p:txBody>
      </p:sp>
      <p:pic>
        <p:nvPicPr>
          <p:cNvPr id="12" name="Picture 4" descr="Related image">
            <a:extLst>
              <a:ext uri="{FF2B5EF4-FFF2-40B4-BE49-F238E27FC236}">
                <a16:creationId xmlns:a16="http://schemas.microsoft.com/office/drawing/2014/main" id="{D00395F9-A110-8B42-AEC9-7B27CAA3D9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2391" y="331016"/>
            <a:ext cx="1229076" cy="9759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4"/>
          </p:nvPr>
        </p:nvSpPr>
        <p:spPr/>
        <p:txBody>
          <a:bodyPr/>
          <a:lstStyle/>
          <a:p>
            <a:fld id="{99A20822-4A49-4D36-86E3-300BA48D3F00}" type="slidenum">
              <a:rPr lang="en-US" smtClean="0"/>
              <a:pPr/>
              <a:t>25</a:t>
            </a:fld>
            <a:endParaRPr lang="en-US" dirty="0"/>
          </a:p>
        </p:txBody>
      </p:sp>
    </p:spTree>
    <p:extLst>
      <p:ext uri="{BB962C8B-B14F-4D97-AF65-F5344CB8AC3E}">
        <p14:creationId xmlns:p14="http://schemas.microsoft.com/office/powerpoint/2010/main" val="254417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DDE1FEF-7163-534F-A1A5-92F176A73828}"/>
              </a:ext>
            </a:extLst>
          </p:cNvPr>
          <p:cNvSpPr>
            <a:spLocks noGrp="1"/>
          </p:cNvSpPr>
          <p:nvPr>
            <p:ph type="title"/>
          </p:nvPr>
        </p:nvSpPr>
        <p:spPr/>
        <p:txBody>
          <a:bodyPr>
            <a:normAutofit/>
          </a:bodyPr>
          <a:lstStyle/>
          <a:p>
            <a:r>
              <a:rPr lang="en-US" sz="3300" i="1" dirty="0">
                <a:solidFill>
                  <a:srgbClr val="E49573"/>
                </a:solidFill>
              </a:rPr>
              <a:t>Set-Up Phase, Step 1: </a:t>
            </a:r>
            <a:br>
              <a:rPr lang="en-US" sz="3300" dirty="0">
                <a:solidFill>
                  <a:srgbClr val="E49573"/>
                </a:solidFill>
              </a:rPr>
            </a:br>
            <a:r>
              <a:rPr lang="en-US" sz="3300" dirty="0">
                <a:solidFill>
                  <a:srgbClr val="E49573"/>
                </a:solidFill>
              </a:rPr>
              <a:t>Rate the IIP</a:t>
            </a:r>
            <a:endParaRPr lang="en-US" sz="3300" i="1" dirty="0">
              <a:solidFill>
                <a:srgbClr val="E49573"/>
              </a:solidFill>
            </a:endParaRPr>
          </a:p>
        </p:txBody>
      </p:sp>
      <p:sp>
        <p:nvSpPr>
          <p:cNvPr id="11" name="TextBox 10">
            <a:extLst>
              <a:ext uri="{FF2B5EF4-FFF2-40B4-BE49-F238E27FC236}">
                <a16:creationId xmlns:a16="http://schemas.microsoft.com/office/drawing/2014/main" id="{E040B473-FD7D-9745-A6B0-2CD8F5647F45}"/>
              </a:ext>
            </a:extLst>
          </p:cNvPr>
          <p:cNvSpPr txBox="1"/>
          <p:nvPr/>
        </p:nvSpPr>
        <p:spPr>
          <a:xfrm>
            <a:off x="1766596" y="5293097"/>
            <a:ext cx="8901404" cy="461665"/>
          </a:xfrm>
          <a:prstGeom prst="rect">
            <a:avLst/>
          </a:prstGeom>
          <a:noFill/>
        </p:spPr>
        <p:txBody>
          <a:bodyPr wrap="square" rtlCol="0">
            <a:spAutoFit/>
          </a:bodyPr>
          <a:lstStyle/>
          <a:p>
            <a:pPr algn="ctr"/>
            <a:r>
              <a:rPr lang="en-US" sz="2400" b="1" dirty="0"/>
              <a:t>How would you rate Comprehensiveness?</a:t>
            </a:r>
          </a:p>
        </p:txBody>
      </p:sp>
      <p:sp>
        <p:nvSpPr>
          <p:cNvPr id="13" name="TextBox 12">
            <a:extLst>
              <a:ext uri="{FF2B5EF4-FFF2-40B4-BE49-F238E27FC236}">
                <a16:creationId xmlns:a16="http://schemas.microsoft.com/office/drawing/2014/main" id="{F603A68B-3B8F-534F-864A-4D19EF5E8CA8}"/>
              </a:ext>
            </a:extLst>
          </p:cNvPr>
          <p:cNvSpPr txBox="1"/>
          <p:nvPr/>
        </p:nvSpPr>
        <p:spPr>
          <a:xfrm>
            <a:off x="10463459" y="3212835"/>
            <a:ext cx="973336" cy="584775"/>
          </a:xfrm>
          <a:prstGeom prst="rect">
            <a:avLst/>
          </a:prstGeom>
          <a:noFill/>
        </p:spPr>
        <p:txBody>
          <a:bodyPr wrap="square" rtlCol="0">
            <a:spAutoFit/>
          </a:bodyPr>
          <a:lstStyle/>
          <a:p>
            <a:r>
              <a:rPr lang="en-US" sz="3200" dirty="0">
                <a:latin typeface="Segoe Print" panose="02000800000000000000" pitchFamily="2" charset="0"/>
              </a:rPr>
              <a:t>2.8</a:t>
            </a:r>
          </a:p>
        </p:txBody>
      </p:sp>
      <p:pic>
        <p:nvPicPr>
          <p:cNvPr id="10" name="Picture 9" descr="A picture of a checklist. ">
            <a:extLst>
              <a:ext uri="{FF2B5EF4-FFF2-40B4-BE49-F238E27FC236}">
                <a16:creationId xmlns:a16="http://schemas.microsoft.com/office/drawing/2014/main" id="{EFC8FC90-C562-154B-A003-3690A1AE4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9131" y="90161"/>
            <a:ext cx="1313728" cy="1675190"/>
          </a:xfrm>
          <a:prstGeom prst="rect">
            <a:avLst/>
          </a:prstGeom>
        </p:spPr>
      </p:pic>
      <p:graphicFrame>
        <p:nvGraphicFramePr>
          <p:cNvPr id="5" name="Table 4">
            <a:extLst>
              <a:ext uri="{FF2B5EF4-FFF2-40B4-BE49-F238E27FC236}">
                <a16:creationId xmlns:a16="http://schemas.microsoft.com/office/drawing/2014/main" id="{BA2DF205-DF31-FF47-B64A-1658A9D0B789}"/>
              </a:ext>
            </a:extLst>
          </p:cNvPr>
          <p:cNvGraphicFramePr>
            <a:graphicFrameLocks noGrp="1"/>
          </p:cNvGraphicFramePr>
          <p:nvPr>
            <p:extLst>
              <p:ext uri="{D42A27DB-BD31-4B8C-83A1-F6EECF244321}">
                <p14:modId xmlns:p14="http://schemas.microsoft.com/office/powerpoint/2010/main" val="4215581890"/>
              </p:ext>
            </p:extLst>
          </p:nvPr>
        </p:nvGraphicFramePr>
        <p:xfrm>
          <a:off x="833854" y="1884177"/>
          <a:ext cx="10521244" cy="3166483"/>
        </p:xfrm>
        <a:graphic>
          <a:graphicData uri="http://schemas.openxmlformats.org/drawingml/2006/table">
            <a:tbl>
              <a:tblPr firstRow="1"/>
              <a:tblGrid>
                <a:gridCol w="1852902">
                  <a:extLst>
                    <a:ext uri="{9D8B030D-6E8A-4147-A177-3AD203B41FA5}">
                      <a16:colId xmlns:a16="http://schemas.microsoft.com/office/drawing/2014/main" val="3190593421"/>
                    </a:ext>
                  </a:extLst>
                </a:gridCol>
                <a:gridCol w="7003429">
                  <a:extLst>
                    <a:ext uri="{9D8B030D-6E8A-4147-A177-3AD203B41FA5}">
                      <a16:colId xmlns:a16="http://schemas.microsoft.com/office/drawing/2014/main" val="3446348144"/>
                    </a:ext>
                  </a:extLst>
                </a:gridCol>
                <a:gridCol w="644531">
                  <a:extLst>
                    <a:ext uri="{9D8B030D-6E8A-4147-A177-3AD203B41FA5}">
                      <a16:colId xmlns:a16="http://schemas.microsoft.com/office/drawing/2014/main" val="1078713165"/>
                    </a:ext>
                  </a:extLst>
                </a:gridCol>
                <a:gridCol w="1020382">
                  <a:extLst>
                    <a:ext uri="{9D8B030D-6E8A-4147-A177-3AD203B41FA5}">
                      <a16:colId xmlns:a16="http://schemas.microsoft.com/office/drawing/2014/main" val="1576853395"/>
                    </a:ext>
                  </a:extLst>
                </a:gridCol>
              </a:tblGrid>
              <a:tr h="586949">
                <a:tc rowSpan="6">
                  <a:txBody>
                    <a:bodyPr/>
                    <a:lstStyle/>
                    <a:p>
                      <a:pPr algn="ctr" fontAlgn="ctr"/>
                      <a:r>
                        <a:rPr lang="en-US" sz="2800" b="0" i="0" u="none" strike="noStrike" dirty="0">
                          <a:solidFill>
                            <a:srgbClr val="000000"/>
                          </a:solidFill>
                          <a:effectLst/>
                          <a:latin typeface="Calibri" panose="020F0502020204030204" pitchFamily="34" charset="0"/>
                        </a:rPr>
                        <a:t>Comprehensiveness</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ECE"/>
                    </a:solidFill>
                  </a:tcPr>
                </a:tc>
                <a:tc>
                  <a:txBody>
                    <a:bodyPr/>
                    <a:lstStyle/>
                    <a:p>
                      <a:pPr marL="57150" indent="0" algn="l" fontAlgn="ctr"/>
                      <a:r>
                        <a:rPr lang="en-US" sz="2000" b="0" i="0" u="none" strike="noStrike" dirty="0">
                          <a:solidFill>
                            <a:srgbClr val="000000"/>
                          </a:solidFill>
                          <a:effectLst/>
                          <a:latin typeface="Calibri" panose="020F0502020204030204" pitchFamily="34" charset="0"/>
                        </a:rPr>
                        <a:t>The IIP provides directions in simple, direct language.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endParaRPr lang="en-US" sz="1000" b="0" i="0" u="none" strike="noStrike" dirty="0">
                        <a:solidFill>
                          <a:srgbClr val="595959"/>
                        </a:solidFill>
                        <a:effectLst/>
                        <a:latin typeface="Segoe Print Bold"/>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781945"/>
                  </a:ext>
                </a:extLst>
              </a:tr>
              <a:tr h="437277">
                <a:tc vMerge="1">
                  <a:txBody>
                    <a:bodyPr/>
                    <a:lstStyle/>
                    <a:p>
                      <a:endParaRPr lang="en-US"/>
                    </a:p>
                  </a:txBody>
                  <a:tcPr/>
                </a:tc>
                <a:tc>
                  <a:txBody>
                    <a:bodyPr/>
                    <a:lstStyle/>
                    <a:p>
                      <a:pPr marL="57150" indent="0" algn="l" fontAlgn="ctr"/>
                      <a:r>
                        <a:rPr lang="en-US" sz="2000" b="0" i="0" u="none" strike="noStrike" dirty="0">
                          <a:solidFill>
                            <a:srgbClr val="000000"/>
                          </a:solidFill>
                          <a:effectLst/>
                          <a:latin typeface="Calibri" panose="020F0502020204030204" pitchFamily="34" charset="0"/>
                        </a:rPr>
                        <a:t>The IIP models efficient solution strategies.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47616351"/>
                  </a:ext>
                </a:extLst>
              </a:tr>
              <a:tr h="586949">
                <a:tc vMerge="1">
                  <a:txBody>
                    <a:bodyPr/>
                    <a:lstStyle/>
                    <a:p>
                      <a:endParaRPr lang="en-US"/>
                    </a:p>
                  </a:txBody>
                  <a:tcPr/>
                </a:tc>
                <a:tc>
                  <a:txBody>
                    <a:bodyPr/>
                    <a:lstStyle/>
                    <a:p>
                      <a:pPr marL="57150" indent="0" algn="l" fontAlgn="ctr">
                        <a:tabLst>
                          <a:tab pos="112713" algn="l"/>
                        </a:tabLst>
                      </a:pPr>
                      <a:r>
                        <a:rPr lang="en-US" sz="2000" b="0" i="0" u="none" strike="noStrike" dirty="0">
                          <a:solidFill>
                            <a:srgbClr val="000000"/>
                          </a:solidFill>
                          <a:effectLst/>
                          <a:latin typeface="Calibri" panose="020F0502020204030204" pitchFamily="34" charset="0"/>
                        </a:rPr>
                        <a:t>The IIP ensures students have adequate background knowledge and skills.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28830823"/>
                  </a:ext>
                </a:extLst>
              </a:tr>
              <a:tr h="648578">
                <a:tc vMerge="1">
                  <a:txBody>
                    <a:bodyPr/>
                    <a:lstStyle/>
                    <a:p>
                      <a:endParaRPr lang="en-US"/>
                    </a:p>
                  </a:txBody>
                  <a:tcPr/>
                </a:tc>
                <a:tc>
                  <a:txBody>
                    <a:bodyPr/>
                    <a:lstStyle/>
                    <a:p>
                      <a:pPr marL="57150" indent="0" algn="l" fontAlgn="ctr"/>
                      <a:r>
                        <a:rPr lang="en-US" sz="2000" b="0" i="0" u="none" strike="noStrike" dirty="0">
                          <a:solidFill>
                            <a:srgbClr val="000000"/>
                          </a:solidFill>
                          <a:effectLst/>
                          <a:latin typeface="Calibri" panose="020F0502020204030204" pitchFamily="34" charset="0"/>
                        </a:rPr>
                        <a:t>The IIP gradually fades support for students’ correct execution of strategies.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999229"/>
                  </a:ext>
                </a:extLst>
              </a:tr>
              <a:tr h="437277">
                <a:tc vMerge="1">
                  <a:txBody>
                    <a:bodyPr/>
                    <a:lstStyle/>
                    <a:p>
                      <a:endParaRPr lang="en-US"/>
                    </a:p>
                  </a:txBody>
                  <a:tcPr/>
                </a:tc>
                <a:tc>
                  <a:txBody>
                    <a:bodyPr/>
                    <a:lstStyle/>
                    <a:p>
                      <a:pPr marL="57150" indent="0" algn="l" fontAlgn="ctr"/>
                      <a:r>
                        <a:rPr lang="en-US" sz="2000" b="0" i="0" u="none" strike="noStrike" dirty="0">
                          <a:solidFill>
                            <a:srgbClr val="000000"/>
                          </a:solidFill>
                          <a:effectLst/>
                          <a:latin typeface="Calibri" panose="020F0502020204030204" pitchFamily="34" charset="0"/>
                        </a:rPr>
                        <a:t>The IIP provides adequate student practice.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33208173"/>
                  </a:ext>
                </a:extLst>
              </a:tr>
              <a:tr h="437277">
                <a:tc vMerge="1">
                  <a:txBody>
                    <a:bodyPr/>
                    <a:lstStyle/>
                    <a:p>
                      <a:endParaRPr lang="en-US"/>
                    </a:p>
                  </a:txBody>
                  <a:tcPr/>
                </a:tc>
                <a:tc>
                  <a:txBody>
                    <a:bodyPr/>
                    <a:lstStyle/>
                    <a:p>
                      <a:pPr marL="57150" indent="0" algn="l" fontAlgn="ctr"/>
                      <a:r>
                        <a:rPr lang="en-US" sz="2000" b="0" i="0" u="none" strike="noStrike" dirty="0">
                          <a:solidFill>
                            <a:srgbClr val="000000"/>
                          </a:solidFill>
                          <a:effectLst/>
                          <a:latin typeface="Calibri" panose="020F0502020204030204" pitchFamily="34" charset="0"/>
                        </a:rPr>
                        <a:t>The IIP incorporates systematic cumulative review.</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37699548"/>
                  </a:ext>
                </a:extLst>
              </a:tr>
            </a:tbl>
          </a:graphicData>
        </a:graphic>
      </p:graphicFrame>
      <p:cxnSp>
        <p:nvCxnSpPr>
          <p:cNvPr id="14" name="Straight Arrow Connector 13" descr="An arrow pointing to a row reading the the IIP provides directions in simple direct language. ">
            <a:extLst>
              <a:ext uri="{FF2B5EF4-FFF2-40B4-BE49-F238E27FC236}">
                <a16:creationId xmlns:a16="http://schemas.microsoft.com/office/drawing/2014/main" id="{B2534C8D-2A67-4F4B-83D6-75FEE76181EC}"/>
              </a:ext>
            </a:extLst>
          </p:cNvPr>
          <p:cNvCxnSpPr/>
          <p:nvPr/>
        </p:nvCxnSpPr>
        <p:spPr>
          <a:xfrm flipH="1">
            <a:off x="10464164" y="2128173"/>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n arrow pointing to a row reading the the IIP models efficient solution strategies. ">
            <a:extLst>
              <a:ext uri="{FF2B5EF4-FFF2-40B4-BE49-F238E27FC236}">
                <a16:creationId xmlns:a16="http://schemas.microsoft.com/office/drawing/2014/main" id="{34AA9C16-DB88-B34E-AC1F-F3F0235E26CE}"/>
              </a:ext>
            </a:extLst>
          </p:cNvPr>
          <p:cNvCxnSpPr/>
          <p:nvPr/>
        </p:nvCxnSpPr>
        <p:spPr>
          <a:xfrm flipH="1">
            <a:off x="10464164" y="2669349"/>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descr="An arrow pointing to a row reading the the IIP ensures students have adequate background kowledge and skills. ">
            <a:extLst>
              <a:ext uri="{FF2B5EF4-FFF2-40B4-BE49-F238E27FC236}">
                <a16:creationId xmlns:a16="http://schemas.microsoft.com/office/drawing/2014/main" id="{B0B6172F-AE1A-5C40-9DEC-57A613C696FE}"/>
              </a:ext>
            </a:extLst>
          </p:cNvPr>
          <p:cNvCxnSpPr/>
          <p:nvPr/>
        </p:nvCxnSpPr>
        <p:spPr>
          <a:xfrm flipH="1">
            <a:off x="10464164" y="3154541"/>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n arrow pointing to a row reading the the IIP fades support for students' correct execution of strategies. ">
            <a:extLst>
              <a:ext uri="{FF2B5EF4-FFF2-40B4-BE49-F238E27FC236}">
                <a16:creationId xmlns:a16="http://schemas.microsoft.com/office/drawing/2014/main" id="{7B146F28-0566-2B47-A791-7EF8FF9D5273}"/>
              </a:ext>
            </a:extLst>
          </p:cNvPr>
          <p:cNvCxnSpPr/>
          <p:nvPr/>
        </p:nvCxnSpPr>
        <p:spPr>
          <a:xfrm flipH="1">
            <a:off x="10464164" y="3807683"/>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n arrow pointing to a row reading the the IIP provides adequate student practice. ">
            <a:extLst>
              <a:ext uri="{FF2B5EF4-FFF2-40B4-BE49-F238E27FC236}">
                <a16:creationId xmlns:a16="http://schemas.microsoft.com/office/drawing/2014/main" id="{4F329F27-119B-4344-B0EA-51F93235DF03}"/>
              </a:ext>
            </a:extLst>
          </p:cNvPr>
          <p:cNvCxnSpPr/>
          <p:nvPr/>
        </p:nvCxnSpPr>
        <p:spPr>
          <a:xfrm flipH="1">
            <a:off x="10463459" y="4311537"/>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n arrow pointing to a row reading the the IIP incorporates systematic cumulative review.  ">
            <a:extLst>
              <a:ext uri="{FF2B5EF4-FFF2-40B4-BE49-F238E27FC236}">
                <a16:creationId xmlns:a16="http://schemas.microsoft.com/office/drawing/2014/main" id="{242D9D90-1AC4-8242-B319-B9886F0D9082}"/>
              </a:ext>
            </a:extLst>
          </p:cNvPr>
          <p:cNvCxnSpPr/>
          <p:nvPr/>
        </p:nvCxnSpPr>
        <p:spPr>
          <a:xfrm flipH="1">
            <a:off x="10463459" y="4740745"/>
            <a:ext cx="8054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4"/>
          </p:nvPr>
        </p:nvSpPr>
        <p:spPr/>
        <p:txBody>
          <a:bodyPr/>
          <a:lstStyle/>
          <a:p>
            <a:fld id="{99A20822-4A49-4D36-86E3-300BA48D3F00}" type="slidenum">
              <a:rPr lang="en-US" smtClean="0"/>
              <a:pPr/>
              <a:t>26</a:t>
            </a:fld>
            <a:endParaRPr lang="en-US" dirty="0"/>
          </a:p>
        </p:txBody>
      </p:sp>
    </p:spTree>
    <p:extLst>
      <p:ext uri="{BB962C8B-B14F-4D97-AF65-F5344CB8AC3E}">
        <p14:creationId xmlns:p14="http://schemas.microsoft.com/office/powerpoint/2010/main" val="36632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5"/>
                                        </p:tgtEl>
                                        <p:attrNameLst>
                                          <p:attrName>ppt_x</p:attrName>
                                        </p:attrNameLst>
                                      </p:cBhvr>
                                      <p:tavLst>
                                        <p:tav tm="0">
                                          <p:val>
                                            <p:strVal val="ppt_x"/>
                                          </p:val>
                                        </p:tav>
                                        <p:tav tm="100000">
                                          <p:val>
                                            <p:strVal val="ppt_x"/>
                                          </p:val>
                                        </p:tav>
                                      </p:tavLst>
                                    </p:anim>
                                    <p:anim calcmode="lin" valueType="num">
                                      <p:cBhvr additive="base">
                                        <p:cTn id="25" dur="500"/>
                                        <p:tgtEl>
                                          <p:spTgt spid="15"/>
                                        </p:tgtEl>
                                        <p:attrNameLst>
                                          <p:attrName>ppt_y</p:attrName>
                                        </p:attrNameLst>
                                      </p:cBhvr>
                                      <p:tavLst>
                                        <p:tav tm="0">
                                          <p:val>
                                            <p:strVal val="ppt_y"/>
                                          </p:val>
                                        </p:tav>
                                        <p:tav tm="100000">
                                          <p:val>
                                            <p:strVal val="1+ppt_h/2"/>
                                          </p:val>
                                        </p:tav>
                                      </p:tavLst>
                                    </p:anim>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6"/>
                                        </p:tgtEl>
                                        <p:attrNameLst>
                                          <p:attrName>ppt_x</p:attrName>
                                        </p:attrNameLst>
                                      </p:cBhvr>
                                      <p:tavLst>
                                        <p:tav tm="0">
                                          <p:val>
                                            <p:strVal val="ppt_x"/>
                                          </p:val>
                                        </p:tav>
                                        <p:tav tm="100000">
                                          <p:val>
                                            <p:strVal val="ppt_x"/>
                                          </p:val>
                                        </p:tav>
                                      </p:tavLst>
                                    </p:anim>
                                    <p:anim calcmode="lin" valueType="num">
                                      <p:cBhvr additive="base">
                                        <p:cTn id="37" dur="500"/>
                                        <p:tgtEl>
                                          <p:spTgt spid="16"/>
                                        </p:tgtEl>
                                        <p:attrNameLst>
                                          <p:attrName>ppt_y</p:attrName>
                                        </p:attrNameLst>
                                      </p:cBhvr>
                                      <p:tavLst>
                                        <p:tav tm="0">
                                          <p:val>
                                            <p:strVal val="ppt_y"/>
                                          </p:val>
                                        </p:tav>
                                        <p:tav tm="100000">
                                          <p:val>
                                            <p:strVal val="1+ppt_h/2"/>
                                          </p:val>
                                        </p:tav>
                                      </p:tavLst>
                                    </p:anim>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ppt_x"/>
                                          </p:val>
                                        </p:tav>
                                      </p:tavLst>
                                    </p:anim>
                                    <p:anim calcmode="lin" valueType="num">
                                      <p:cBhvr additive="base">
                                        <p:cTn id="61" dur="500"/>
                                        <p:tgtEl>
                                          <p:spTgt spid="18"/>
                                        </p:tgtEl>
                                        <p:attrNameLst>
                                          <p:attrName>ppt_y</p:attrName>
                                        </p:attrNameLst>
                                      </p:cBhvr>
                                      <p:tavLst>
                                        <p:tav tm="0">
                                          <p:val>
                                            <p:strVal val="ppt_y"/>
                                          </p:val>
                                        </p:tav>
                                        <p:tav tm="100000">
                                          <p:val>
                                            <p:strVal val="1+ppt_h/2"/>
                                          </p:val>
                                        </p:tav>
                                      </p:tavLst>
                                    </p:anim>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9"/>
                                        </p:tgtEl>
                                        <p:attrNameLst>
                                          <p:attrName>ppt_x</p:attrName>
                                        </p:attrNameLst>
                                      </p:cBhvr>
                                      <p:tavLst>
                                        <p:tav tm="0">
                                          <p:val>
                                            <p:strVal val="ppt_x"/>
                                          </p:val>
                                        </p:tav>
                                        <p:tav tm="100000">
                                          <p:val>
                                            <p:strVal val="ppt_x"/>
                                          </p:val>
                                        </p:tav>
                                      </p:tavLst>
                                    </p:anim>
                                    <p:anim calcmode="lin" valueType="num">
                                      <p:cBhvr additive="base">
                                        <p:cTn id="73" dur="500"/>
                                        <p:tgtEl>
                                          <p:spTgt spid="19"/>
                                        </p:tgtEl>
                                        <p:attrNameLst>
                                          <p:attrName>ppt_y</p:attrName>
                                        </p:attrNameLst>
                                      </p:cBhvr>
                                      <p:tavLst>
                                        <p:tav tm="0">
                                          <p:val>
                                            <p:strVal val="ppt_y"/>
                                          </p:val>
                                        </p:tav>
                                        <p:tav tm="100000">
                                          <p:val>
                                            <p:strVal val="1+ppt_h/2"/>
                                          </p:val>
                                        </p:tav>
                                      </p:tavLst>
                                    </p:anim>
                                    <p:set>
                                      <p:cBhvr>
                                        <p:cTn id="74" dur="1" fill="hold">
                                          <p:stCondLst>
                                            <p:cond delay="499"/>
                                          </p:stCondLst>
                                        </p:cTn>
                                        <p:tgtEl>
                                          <p:spTgt spid="1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DDE1FEF-7163-534F-A1A5-92F176A73828}"/>
              </a:ext>
            </a:extLst>
          </p:cNvPr>
          <p:cNvSpPr>
            <a:spLocks noGrp="1"/>
          </p:cNvSpPr>
          <p:nvPr>
            <p:ph type="title"/>
          </p:nvPr>
        </p:nvSpPr>
        <p:spPr/>
        <p:txBody>
          <a:bodyPr>
            <a:normAutofit/>
          </a:bodyPr>
          <a:lstStyle/>
          <a:p>
            <a:r>
              <a:rPr lang="en-US" sz="3300" i="1" dirty="0">
                <a:solidFill>
                  <a:srgbClr val="E49573"/>
                </a:solidFill>
              </a:rPr>
              <a:t>Set-Up Phase, Step 1: </a:t>
            </a:r>
            <a:br>
              <a:rPr lang="en-US" sz="3300" dirty="0">
                <a:solidFill>
                  <a:srgbClr val="E49573"/>
                </a:solidFill>
              </a:rPr>
            </a:br>
            <a:r>
              <a:rPr lang="en-US" sz="3300" dirty="0">
                <a:solidFill>
                  <a:srgbClr val="E49573"/>
                </a:solidFill>
              </a:rPr>
              <a:t>Rate the IIP</a:t>
            </a:r>
            <a:endParaRPr lang="en-US" sz="3300" i="1" dirty="0">
              <a:solidFill>
                <a:srgbClr val="E49573"/>
              </a:solidFill>
            </a:endParaRPr>
          </a:p>
        </p:txBody>
      </p:sp>
      <p:sp>
        <p:nvSpPr>
          <p:cNvPr id="11" name="TextBox 10">
            <a:extLst>
              <a:ext uri="{FF2B5EF4-FFF2-40B4-BE49-F238E27FC236}">
                <a16:creationId xmlns:a16="http://schemas.microsoft.com/office/drawing/2014/main" id="{E040B473-FD7D-9745-A6B0-2CD8F5647F45}"/>
              </a:ext>
            </a:extLst>
          </p:cNvPr>
          <p:cNvSpPr txBox="1"/>
          <p:nvPr/>
        </p:nvSpPr>
        <p:spPr>
          <a:xfrm>
            <a:off x="1766596" y="4860598"/>
            <a:ext cx="8901404" cy="461665"/>
          </a:xfrm>
          <a:prstGeom prst="rect">
            <a:avLst/>
          </a:prstGeom>
          <a:noFill/>
        </p:spPr>
        <p:txBody>
          <a:bodyPr wrap="square" rtlCol="0">
            <a:spAutoFit/>
          </a:bodyPr>
          <a:lstStyle/>
          <a:p>
            <a:pPr algn="ctr"/>
            <a:r>
              <a:rPr lang="en-US" sz="2400" b="1" dirty="0"/>
              <a:t>How would you rate Behavioral Support?</a:t>
            </a:r>
          </a:p>
        </p:txBody>
      </p:sp>
      <p:sp>
        <p:nvSpPr>
          <p:cNvPr id="13" name="TextBox 12">
            <a:extLst>
              <a:ext uri="{FF2B5EF4-FFF2-40B4-BE49-F238E27FC236}">
                <a16:creationId xmlns:a16="http://schemas.microsoft.com/office/drawing/2014/main" id="{F603A68B-3B8F-534F-864A-4D19EF5E8CA8}"/>
              </a:ext>
            </a:extLst>
          </p:cNvPr>
          <p:cNvSpPr txBox="1"/>
          <p:nvPr/>
        </p:nvSpPr>
        <p:spPr>
          <a:xfrm>
            <a:off x="11030586" y="2844172"/>
            <a:ext cx="632944" cy="769441"/>
          </a:xfrm>
          <a:prstGeom prst="rect">
            <a:avLst/>
          </a:prstGeom>
          <a:noFill/>
        </p:spPr>
        <p:txBody>
          <a:bodyPr wrap="square" rtlCol="0">
            <a:spAutoFit/>
          </a:bodyPr>
          <a:lstStyle/>
          <a:p>
            <a:r>
              <a:rPr lang="en-US" sz="4400" dirty="0">
                <a:latin typeface="Segoe Print" panose="02000800000000000000" pitchFamily="2" charset="0"/>
              </a:rPr>
              <a:t>2</a:t>
            </a:r>
          </a:p>
        </p:txBody>
      </p:sp>
      <p:pic>
        <p:nvPicPr>
          <p:cNvPr id="8" name="Picture 7" descr="An image of a teacher and three students playing. ">
            <a:extLst>
              <a:ext uri="{FF2B5EF4-FFF2-40B4-BE49-F238E27FC236}">
                <a16:creationId xmlns:a16="http://schemas.microsoft.com/office/drawing/2014/main" id="{702AB73A-CCD1-AA45-B793-D0A97821E8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09"/>
          <a:stretch/>
        </p:blipFill>
        <p:spPr>
          <a:xfrm>
            <a:off x="10008815" y="129712"/>
            <a:ext cx="2043543" cy="1345940"/>
          </a:xfrm>
          <a:prstGeom prst="rect">
            <a:avLst/>
          </a:prstGeom>
          <a:ln>
            <a:noFill/>
          </a:ln>
          <a:effectLst>
            <a:softEdge rad="112500"/>
          </a:effectLst>
        </p:spPr>
      </p:pic>
      <p:graphicFrame>
        <p:nvGraphicFramePr>
          <p:cNvPr id="5" name="Table 4">
            <a:extLst>
              <a:ext uri="{FF2B5EF4-FFF2-40B4-BE49-F238E27FC236}">
                <a16:creationId xmlns:a16="http://schemas.microsoft.com/office/drawing/2014/main" id="{7530B7C0-F824-5440-80D4-30FF1FFCF6B3}"/>
              </a:ext>
            </a:extLst>
          </p:cNvPr>
          <p:cNvGraphicFramePr>
            <a:graphicFrameLocks noGrp="1"/>
          </p:cNvGraphicFramePr>
          <p:nvPr>
            <p:extLst>
              <p:ext uri="{D42A27DB-BD31-4B8C-83A1-F6EECF244321}">
                <p14:modId xmlns:p14="http://schemas.microsoft.com/office/powerpoint/2010/main" val="3889565696"/>
              </p:ext>
            </p:extLst>
          </p:nvPr>
        </p:nvGraphicFramePr>
        <p:xfrm>
          <a:off x="699910" y="1808463"/>
          <a:ext cx="11031843" cy="2661937"/>
        </p:xfrm>
        <a:graphic>
          <a:graphicData uri="http://schemas.openxmlformats.org/drawingml/2006/table">
            <a:tbl>
              <a:tblPr firstRow="1"/>
              <a:tblGrid>
                <a:gridCol w="2314781">
                  <a:extLst>
                    <a:ext uri="{9D8B030D-6E8A-4147-A177-3AD203B41FA5}">
                      <a16:colId xmlns:a16="http://schemas.microsoft.com/office/drawing/2014/main" val="1074332329"/>
                    </a:ext>
                  </a:extLst>
                </a:gridCol>
                <a:gridCol w="7327867">
                  <a:extLst>
                    <a:ext uri="{9D8B030D-6E8A-4147-A177-3AD203B41FA5}">
                      <a16:colId xmlns:a16="http://schemas.microsoft.com/office/drawing/2014/main" val="3547940550"/>
                    </a:ext>
                  </a:extLst>
                </a:gridCol>
                <a:gridCol w="653741">
                  <a:extLst>
                    <a:ext uri="{9D8B030D-6E8A-4147-A177-3AD203B41FA5}">
                      <a16:colId xmlns:a16="http://schemas.microsoft.com/office/drawing/2014/main" val="594562067"/>
                    </a:ext>
                  </a:extLst>
                </a:gridCol>
                <a:gridCol w="735454">
                  <a:extLst>
                    <a:ext uri="{9D8B030D-6E8A-4147-A177-3AD203B41FA5}">
                      <a16:colId xmlns:a16="http://schemas.microsoft.com/office/drawing/2014/main" val="1806397225"/>
                    </a:ext>
                  </a:extLst>
                </a:gridCol>
              </a:tblGrid>
              <a:tr h="1100975">
                <a:tc rowSpan="2">
                  <a:txBody>
                    <a:bodyPr/>
                    <a:lstStyle/>
                    <a:p>
                      <a:pPr algn="ctr" fontAlgn="ctr"/>
                      <a:r>
                        <a:rPr lang="en-US" sz="3600" b="0" i="0" u="none" strike="noStrike" dirty="0">
                          <a:solidFill>
                            <a:srgbClr val="000000"/>
                          </a:solidFill>
                          <a:effectLst/>
                          <a:latin typeface="Calibri" panose="020F0502020204030204" pitchFamily="34" charset="0"/>
                        </a:rPr>
                        <a:t>Behavioral Support</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ECE"/>
                    </a:solidFill>
                  </a:tcPr>
                </a:tc>
                <a:tc>
                  <a:txBody>
                    <a:bodyPr/>
                    <a:lstStyle/>
                    <a:p>
                      <a:pPr marL="57150" indent="0" algn="l" fontAlgn="ctr"/>
                      <a:r>
                        <a:rPr lang="en-US" sz="2000" b="0" i="0" u="none" strike="noStrike" dirty="0">
                          <a:solidFill>
                            <a:srgbClr val="000000"/>
                          </a:solidFill>
                          <a:effectLst/>
                          <a:latin typeface="Calibri" panose="020F0502020204030204" pitchFamily="34" charset="0"/>
                        </a:rPr>
                        <a:t>The IIP incorporates self-regulation and executive function components.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595959"/>
                          </a:solidFill>
                          <a:effectLst/>
                          <a:latin typeface="Segoe Print Bold"/>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endParaRPr lang="en-US" sz="1000" b="0" i="0" u="none" strike="noStrike" dirty="0">
                        <a:solidFill>
                          <a:srgbClr val="595959"/>
                        </a:solidFill>
                        <a:effectLst/>
                        <a:latin typeface="Segoe Print Bold"/>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2293031"/>
                  </a:ext>
                </a:extLst>
              </a:tr>
              <a:tr h="1560962">
                <a:tc vMerge="1">
                  <a:txBody>
                    <a:bodyPr/>
                    <a:lstStyle/>
                    <a:p>
                      <a:endParaRPr lang="en-US"/>
                    </a:p>
                  </a:txBody>
                  <a:tcPr/>
                </a:tc>
                <a:tc>
                  <a:txBody>
                    <a:bodyPr/>
                    <a:lstStyle/>
                    <a:p>
                      <a:pPr marL="57150" indent="0" algn="l" fontAlgn="ctr"/>
                      <a:r>
                        <a:rPr lang="en-US" sz="2000" b="0" i="0" u="none" strike="noStrike" dirty="0">
                          <a:solidFill>
                            <a:srgbClr val="000000"/>
                          </a:solidFill>
                          <a:effectLst/>
                          <a:latin typeface="Calibri" panose="020F0502020204030204" pitchFamily="34" charset="0"/>
                        </a:rPr>
                        <a:t>The IIP incorporates behavioral principles to minimize nonproductive behavior.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595959"/>
                          </a:solidFill>
                          <a:effectLst/>
                          <a:latin typeface="Segoe Print Bold"/>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5714161"/>
                  </a:ext>
                </a:extLst>
              </a:tr>
            </a:tbl>
          </a:graphicData>
        </a:graphic>
      </p:graphicFrame>
      <p:sp>
        <p:nvSpPr>
          <p:cNvPr id="3" name="Slide Number Placeholder 2"/>
          <p:cNvSpPr>
            <a:spLocks noGrp="1"/>
          </p:cNvSpPr>
          <p:nvPr>
            <p:ph type="sldNum" sz="quarter" idx="14"/>
          </p:nvPr>
        </p:nvSpPr>
        <p:spPr/>
        <p:txBody>
          <a:bodyPr/>
          <a:lstStyle/>
          <a:p>
            <a:fld id="{99A20822-4A49-4D36-86E3-300BA48D3F00}" type="slidenum">
              <a:rPr lang="en-US" smtClean="0"/>
              <a:pPr/>
              <a:t>27</a:t>
            </a:fld>
            <a:endParaRPr lang="en-US" dirty="0"/>
          </a:p>
        </p:txBody>
      </p:sp>
    </p:spTree>
    <p:extLst>
      <p:ext uri="{BB962C8B-B14F-4D97-AF65-F5344CB8AC3E}">
        <p14:creationId xmlns:p14="http://schemas.microsoft.com/office/powerpoint/2010/main" val="5111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DDE1FEF-7163-534F-A1A5-92F176A73828}"/>
              </a:ext>
            </a:extLst>
          </p:cNvPr>
          <p:cNvSpPr>
            <a:spLocks noGrp="1"/>
          </p:cNvSpPr>
          <p:nvPr>
            <p:ph type="title"/>
          </p:nvPr>
        </p:nvSpPr>
        <p:spPr/>
        <p:txBody>
          <a:bodyPr>
            <a:normAutofit/>
          </a:bodyPr>
          <a:lstStyle/>
          <a:p>
            <a:r>
              <a:rPr lang="en-US" sz="3300" i="1" dirty="0">
                <a:solidFill>
                  <a:srgbClr val="E49573"/>
                </a:solidFill>
              </a:rPr>
              <a:t>Set-Up Phase, Step 1: </a:t>
            </a:r>
            <a:br>
              <a:rPr lang="en-US" sz="3300" dirty="0">
                <a:solidFill>
                  <a:srgbClr val="E49573"/>
                </a:solidFill>
              </a:rPr>
            </a:br>
            <a:r>
              <a:rPr lang="en-US" sz="3300" dirty="0">
                <a:solidFill>
                  <a:srgbClr val="E49573"/>
                </a:solidFill>
              </a:rPr>
              <a:t>Rate the IIP</a:t>
            </a:r>
            <a:endParaRPr lang="en-US" sz="3300" i="1" dirty="0">
              <a:solidFill>
                <a:srgbClr val="E49573"/>
              </a:solidFill>
            </a:endParaRPr>
          </a:p>
        </p:txBody>
      </p:sp>
      <p:sp>
        <p:nvSpPr>
          <p:cNvPr id="9" name="Content Placeholder 1">
            <a:extLst>
              <a:ext uri="{FF2B5EF4-FFF2-40B4-BE49-F238E27FC236}">
                <a16:creationId xmlns:a16="http://schemas.microsoft.com/office/drawing/2014/main" id="{429BDB45-690A-ED49-B865-F5B2296352A9}"/>
              </a:ext>
            </a:extLst>
          </p:cNvPr>
          <p:cNvSpPr>
            <a:spLocks noGrp="1"/>
          </p:cNvSpPr>
          <p:nvPr>
            <p:ph sz="quarter" idx="15"/>
          </p:nvPr>
        </p:nvSpPr>
        <p:spPr/>
        <p:txBody>
          <a:bodyPr/>
          <a:lstStyle/>
          <a:p>
            <a:pPr marL="320040" lvl="1" indent="0">
              <a:spcAft>
                <a:spcPts val="1200"/>
              </a:spcAft>
              <a:buNone/>
            </a:pPr>
            <a:r>
              <a:rPr lang="en-US" sz="2000" i="1" dirty="0"/>
              <a:t>Note</a:t>
            </a:r>
            <a:r>
              <a:rPr lang="en-US" sz="2000" dirty="0"/>
              <a:t>. Ms. Smith does not rate the individualization dimension during setup.</a:t>
            </a:r>
          </a:p>
        </p:txBody>
      </p:sp>
      <p:graphicFrame>
        <p:nvGraphicFramePr>
          <p:cNvPr id="10" name="Table 9">
            <a:extLst>
              <a:ext uri="{FF2B5EF4-FFF2-40B4-BE49-F238E27FC236}">
                <a16:creationId xmlns:a16="http://schemas.microsoft.com/office/drawing/2014/main" id="{F07B2640-E148-2644-A59B-1A5583F6D3C7}"/>
              </a:ext>
            </a:extLst>
          </p:cNvPr>
          <p:cNvGraphicFramePr>
            <a:graphicFrameLocks noGrp="1"/>
          </p:cNvGraphicFramePr>
          <p:nvPr>
            <p:extLst>
              <p:ext uri="{D42A27DB-BD31-4B8C-83A1-F6EECF244321}">
                <p14:modId xmlns:p14="http://schemas.microsoft.com/office/powerpoint/2010/main" val="3045076549"/>
              </p:ext>
            </p:extLst>
          </p:nvPr>
        </p:nvGraphicFramePr>
        <p:xfrm>
          <a:off x="733777" y="2144890"/>
          <a:ext cx="10679289" cy="3538549"/>
        </p:xfrm>
        <a:graphic>
          <a:graphicData uri="http://schemas.openxmlformats.org/drawingml/2006/table">
            <a:tbl>
              <a:tblPr firstRow="1"/>
              <a:tblGrid>
                <a:gridCol w="1998134">
                  <a:extLst>
                    <a:ext uri="{9D8B030D-6E8A-4147-A177-3AD203B41FA5}">
                      <a16:colId xmlns:a16="http://schemas.microsoft.com/office/drawing/2014/main" val="3190593421"/>
                    </a:ext>
                  </a:extLst>
                </a:gridCol>
                <a:gridCol w="6991231">
                  <a:extLst>
                    <a:ext uri="{9D8B030D-6E8A-4147-A177-3AD203B41FA5}">
                      <a16:colId xmlns:a16="http://schemas.microsoft.com/office/drawing/2014/main" val="3446348144"/>
                    </a:ext>
                  </a:extLst>
                </a:gridCol>
                <a:gridCol w="654213">
                  <a:extLst>
                    <a:ext uri="{9D8B030D-6E8A-4147-A177-3AD203B41FA5}">
                      <a16:colId xmlns:a16="http://schemas.microsoft.com/office/drawing/2014/main" val="1078713165"/>
                    </a:ext>
                  </a:extLst>
                </a:gridCol>
                <a:gridCol w="1035711">
                  <a:extLst>
                    <a:ext uri="{9D8B030D-6E8A-4147-A177-3AD203B41FA5}">
                      <a16:colId xmlns:a16="http://schemas.microsoft.com/office/drawing/2014/main" val="1576853395"/>
                    </a:ext>
                  </a:extLst>
                </a:gridCol>
              </a:tblGrid>
              <a:tr h="662650">
                <a:tc rowSpan="6">
                  <a:txBody>
                    <a:bodyPr/>
                    <a:lstStyle/>
                    <a:p>
                      <a:pPr algn="ctr" fontAlgn="ctr"/>
                      <a:r>
                        <a:rPr lang="en-US" sz="2800" b="0" i="0" u="none" strike="noStrike" dirty="0">
                          <a:solidFill>
                            <a:srgbClr val="000000"/>
                          </a:solidFill>
                          <a:effectLst/>
                          <a:latin typeface="Calibri" panose="020F0502020204030204" pitchFamily="34" charset="0"/>
                        </a:rPr>
                        <a:t>Overall Rating</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ECE"/>
                    </a:solidFill>
                  </a:tcPr>
                </a:tc>
                <a:tc>
                  <a:txBody>
                    <a:bodyPr/>
                    <a:lstStyle/>
                    <a:p>
                      <a:pPr algn="l" fontAlgn="ctr"/>
                      <a:r>
                        <a:rPr lang="en-US" sz="2000" b="0" i="0" u="none" strike="noStrike" dirty="0">
                          <a:solidFill>
                            <a:srgbClr val="000000"/>
                          </a:solidFill>
                          <a:effectLst/>
                          <a:latin typeface="Calibri" panose="020F0502020204030204" pitchFamily="34" charset="0"/>
                        </a:rPr>
                        <a:t> Strength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endParaRPr lang="en-US" sz="1000" b="0" i="0" u="none" strike="noStrike" dirty="0">
                        <a:solidFill>
                          <a:srgbClr val="595959"/>
                        </a:solidFill>
                        <a:effectLst/>
                        <a:latin typeface="Segoe Print Bold"/>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781945"/>
                  </a:ext>
                </a:extLst>
              </a:tr>
              <a:tr h="493674">
                <a:tc vMerge="1">
                  <a:txBody>
                    <a:bodyPr/>
                    <a:lstStyle/>
                    <a:p>
                      <a:endParaRPr lang="en-US"/>
                    </a:p>
                  </a:txBody>
                  <a:tcPr/>
                </a:tc>
                <a:tc>
                  <a:txBody>
                    <a:bodyPr/>
                    <a:lstStyle/>
                    <a:p>
                      <a:pPr algn="l" fontAlgn="ctr"/>
                      <a:r>
                        <a:rPr lang="en-US" sz="2000" b="0" i="0" u="none" strike="noStrike" dirty="0">
                          <a:solidFill>
                            <a:srgbClr val="000000"/>
                          </a:solidFill>
                          <a:effectLst/>
                          <a:latin typeface="Calibri" panose="020F0502020204030204" pitchFamily="34" charset="0"/>
                        </a:rPr>
                        <a:t> Dosage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47616351"/>
                  </a:ext>
                </a:extLst>
              </a:tr>
              <a:tr h="662650">
                <a:tc vMerge="1">
                  <a:txBody>
                    <a:bodyPr/>
                    <a:lstStyle/>
                    <a:p>
                      <a:endParaRPr lang="en-US"/>
                    </a:p>
                  </a:txBody>
                  <a:tcPr/>
                </a:tc>
                <a:tc>
                  <a:txBody>
                    <a:bodyPr/>
                    <a:lstStyle/>
                    <a:p>
                      <a:pPr algn="l" fontAlgn="ctr"/>
                      <a:r>
                        <a:rPr lang="en-US" sz="2000" b="0" i="0" u="none" strike="noStrike" dirty="0">
                          <a:solidFill>
                            <a:srgbClr val="000000"/>
                          </a:solidFill>
                          <a:effectLst/>
                          <a:latin typeface="Calibri" panose="020F0502020204030204" pitchFamily="34" charset="0"/>
                        </a:rPr>
                        <a:t> Alignment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28830823"/>
                  </a:ext>
                </a:extLst>
              </a:tr>
              <a:tr h="732227">
                <a:tc vMerge="1">
                  <a:txBody>
                    <a:bodyPr/>
                    <a:lstStyle/>
                    <a:p>
                      <a:endParaRPr lang="en-US"/>
                    </a:p>
                  </a:txBody>
                  <a:tcPr/>
                </a:tc>
                <a:tc>
                  <a:txBody>
                    <a:bodyPr/>
                    <a:lstStyle/>
                    <a:p>
                      <a:pPr algn="l" fontAlgn="ctr"/>
                      <a:r>
                        <a:rPr lang="en-US" sz="2000" b="0" i="0" u="none" strike="noStrike" dirty="0">
                          <a:solidFill>
                            <a:srgbClr val="000000"/>
                          </a:solidFill>
                          <a:effectLst/>
                          <a:latin typeface="Calibri" panose="020F0502020204030204" pitchFamily="34" charset="0"/>
                        </a:rPr>
                        <a:t> Attention to Transfer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999229"/>
                  </a:ext>
                </a:extLst>
              </a:tr>
              <a:tr h="493674">
                <a:tc vMerge="1">
                  <a:txBody>
                    <a:bodyPr/>
                    <a:lstStyle/>
                    <a:p>
                      <a:endParaRPr lang="en-US"/>
                    </a:p>
                  </a:txBody>
                  <a:tcPr/>
                </a:tc>
                <a:tc>
                  <a:txBody>
                    <a:bodyPr/>
                    <a:lstStyle/>
                    <a:p>
                      <a:pPr algn="l" fontAlgn="ctr"/>
                      <a:r>
                        <a:rPr lang="en-US" sz="2000" b="0" i="0" u="none" strike="noStrike" dirty="0">
                          <a:solidFill>
                            <a:srgbClr val="000000"/>
                          </a:solidFill>
                          <a:effectLst/>
                          <a:latin typeface="Calibri" panose="020F0502020204030204" pitchFamily="34" charset="0"/>
                        </a:rPr>
                        <a:t> Comprehensiveness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2.8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33208173"/>
                  </a:ext>
                </a:extLst>
              </a:tr>
              <a:tr h="493674">
                <a:tc vMerge="1">
                  <a:txBody>
                    <a:bodyPr/>
                    <a:lstStyle/>
                    <a:p>
                      <a:endParaRPr lang="en-US"/>
                    </a:p>
                  </a:txBody>
                  <a:tcPr/>
                </a:tc>
                <a:tc>
                  <a:txBody>
                    <a:bodyPr/>
                    <a:lstStyle/>
                    <a:p>
                      <a:pPr algn="l" fontAlgn="ctr"/>
                      <a:r>
                        <a:rPr lang="en-US" sz="2000" b="0" i="0" u="none" strike="noStrike" dirty="0">
                          <a:solidFill>
                            <a:srgbClr val="000000"/>
                          </a:solidFill>
                          <a:effectLst/>
                          <a:latin typeface="Calibri" panose="020F0502020204030204" pitchFamily="34" charset="0"/>
                        </a:rPr>
                        <a:t> Behavioral Support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595959"/>
                          </a:solidFill>
                          <a:effectLst/>
                          <a:latin typeface="Segoe Print Bold"/>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37699548"/>
                  </a:ext>
                </a:extLst>
              </a:tr>
            </a:tbl>
          </a:graphicData>
        </a:graphic>
      </p:graphicFrame>
      <p:sp>
        <p:nvSpPr>
          <p:cNvPr id="14" name="TextBox 13">
            <a:extLst>
              <a:ext uri="{FF2B5EF4-FFF2-40B4-BE49-F238E27FC236}">
                <a16:creationId xmlns:a16="http://schemas.microsoft.com/office/drawing/2014/main" id="{2940333B-86C2-F54E-A956-1895B5527619}"/>
              </a:ext>
            </a:extLst>
          </p:cNvPr>
          <p:cNvSpPr txBox="1"/>
          <p:nvPr/>
        </p:nvSpPr>
        <p:spPr>
          <a:xfrm>
            <a:off x="10492596" y="3652554"/>
            <a:ext cx="801665" cy="523220"/>
          </a:xfrm>
          <a:prstGeom prst="rect">
            <a:avLst/>
          </a:prstGeom>
          <a:noFill/>
        </p:spPr>
        <p:txBody>
          <a:bodyPr wrap="square" rtlCol="0">
            <a:spAutoFit/>
          </a:bodyPr>
          <a:lstStyle/>
          <a:p>
            <a:r>
              <a:rPr lang="en-US" sz="2800" dirty="0">
                <a:latin typeface="Segoe Print" panose="02000800000000000000" pitchFamily="2" charset="0"/>
              </a:rPr>
              <a:t>2.6</a:t>
            </a:r>
          </a:p>
        </p:txBody>
      </p:sp>
      <p:sp>
        <p:nvSpPr>
          <p:cNvPr id="3" name="Slide Number Placeholder 2"/>
          <p:cNvSpPr>
            <a:spLocks noGrp="1"/>
          </p:cNvSpPr>
          <p:nvPr>
            <p:ph type="sldNum" sz="quarter" idx="14"/>
          </p:nvPr>
        </p:nvSpPr>
        <p:spPr/>
        <p:txBody>
          <a:bodyPr/>
          <a:lstStyle/>
          <a:p>
            <a:fld id="{99A20822-4A49-4D36-86E3-300BA48D3F00}" type="slidenum">
              <a:rPr lang="en-US" smtClean="0"/>
              <a:pPr/>
              <a:t>28</a:t>
            </a:fld>
            <a:endParaRPr lang="en-US" dirty="0"/>
          </a:p>
        </p:txBody>
      </p:sp>
    </p:spTree>
    <p:extLst>
      <p:ext uri="{BB962C8B-B14F-4D97-AF65-F5344CB8AC3E}">
        <p14:creationId xmlns:p14="http://schemas.microsoft.com/office/powerpoint/2010/main" val="217054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i="1" dirty="0">
                <a:solidFill>
                  <a:srgbClr val="E49573"/>
                </a:solidFill>
              </a:rPr>
              <a:t>Set-Up Phase, Step 2: </a:t>
            </a:r>
            <a:br>
              <a:rPr lang="en-US" sz="3300" dirty="0">
                <a:solidFill>
                  <a:srgbClr val="E49573"/>
                </a:solidFill>
              </a:rPr>
            </a:br>
            <a:r>
              <a:rPr lang="en-US" sz="3300" dirty="0">
                <a:solidFill>
                  <a:srgbClr val="E49573"/>
                </a:solidFill>
              </a:rPr>
              <a:t>Make Initial Adjustments to the IIP</a:t>
            </a:r>
            <a:endParaRPr lang="en-US" sz="3300" i="1" dirty="0">
              <a:solidFill>
                <a:srgbClr val="E49573"/>
              </a:solidFill>
            </a:endParaRPr>
          </a:p>
        </p:txBody>
      </p:sp>
      <p:sp>
        <p:nvSpPr>
          <p:cNvPr id="2" name="Content Placeholder 1"/>
          <p:cNvSpPr>
            <a:spLocks noGrp="1"/>
          </p:cNvSpPr>
          <p:nvPr>
            <p:ph sz="quarter" idx="15"/>
          </p:nvPr>
        </p:nvSpPr>
        <p:spPr/>
        <p:txBody>
          <a:bodyPr>
            <a:normAutofit/>
          </a:bodyPr>
          <a:lstStyle/>
          <a:p>
            <a:pPr marL="0" indent="0">
              <a:buNone/>
            </a:pPr>
            <a:r>
              <a:rPr lang="en-US" i="1" dirty="0"/>
              <a:t>What are the shortcomings of the Reading Detectives IIP for addressing Arianna’s needs?</a:t>
            </a:r>
            <a:endParaRPr lang="en-US" dirty="0"/>
          </a:p>
          <a:p>
            <a:pPr lvl="1">
              <a:spcAft>
                <a:spcPts val="600"/>
              </a:spcAft>
            </a:pPr>
            <a:r>
              <a:rPr lang="en-US" sz="2000" b="1" dirty="0"/>
              <a:t>Attention to Transfer:</a:t>
            </a:r>
            <a:r>
              <a:rPr lang="en-US" sz="2000" dirty="0"/>
              <a:t> The IIP focuses exclusively on nonfiction texts in a standard format (workbook).</a:t>
            </a:r>
          </a:p>
          <a:p>
            <a:pPr lvl="1">
              <a:spcAft>
                <a:spcPts val="600"/>
              </a:spcAft>
            </a:pPr>
            <a:r>
              <a:rPr lang="en-US" sz="2000" b="1" dirty="0"/>
              <a:t>Comprehensiveness:</a:t>
            </a:r>
            <a:r>
              <a:rPr lang="en-US" sz="2000" dirty="0"/>
              <a:t> All of the practice is completed with a partner. </a:t>
            </a:r>
          </a:p>
          <a:p>
            <a:pPr lvl="1">
              <a:spcAft>
                <a:spcPts val="600"/>
              </a:spcAft>
            </a:pPr>
            <a:r>
              <a:rPr lang="en-US" sz="2000" b="1" dirty="0"/>
              <a:t>Behavioral Support: </a:t>
            </a:r>
            <a:r>
              <a:rPr lang="en-US" sz="2000" dirty="0"/>
              <a:t>Arianna has trouble staying focused, and she has often becomes quiet and withdrawn when working with peers. </a:t>
            </a:r>
          </a:p>
        </p:txBody>
      </p:sp>
      <p:sp>
        <p:nvSpPr>
          <p:cNvPr id="7" name="Slide Number Placeholder 6"/>
          <p:cNvSpPr>
            <a:spLocks noGrp="1"/>
          </p:cNvSpPr>
          <p:nvPr>
            <p:ph type="sldNum" sz="quarter" idx="14"/>
          </p:nvPr>
        </p:nvSpPr>
        <p:spPr/>
        <p:txBody>
          <a:bodyPr/>
          <a:lstStyle/>
          <a:p>
            <a:fld id="{99A20822-4A49-4D36-86E3-300BA48D3F00}" type="slidenum">
              <a:rPr lang="en-US" smtClean="0"/>
              <a:pPr/>
              <a:t>29</a:t>
            </a:fld>
            <a:endParaRPr lang="en-US" dirty="0"/>
          </a:p>
        </p:txBody>
      </p:sp>
      <p:pic>
        <p:nvPicPr>
          <p:cNvPr id="5" name="Picture 4" descr="A picture of a man in a trenchcoat. ">
            <a:extLst>
              <a:ext uri="{FF2B5EF4-FFF2-40B4-BE49-F238E27FC236}">
                <a16:creationId xmlns:a16="http://schemas.microsoft.com/office/drawing/2014/main" id="{8E0D21C9-558E-7142-AB49-E787E06CC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540">
            <a:off x="10013244" y="-89431"/>
            <a:ext cx="2026233" cy="1664406"/>
          </a:xfrm>
          <a:prstGeom prst="rect">
            <a:avLst/>
          </a:prstGeom>
        </p:spPr>
      </p:pic>
    </p:spTree>
    <p:extLst>
      <p:ext uri="{BB962C8B-B14F-4D97-AF65-F5344CB8AC3E}">
        <p14:creationId xmlns:p14="http://schemas.microsoft.com/office/powerpoint/2010/main" val="202885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Today’s Webinar</a:t>
            </a:r>
          </a:p>
        </p:txBody>
      </p:sp>
      <p:sp>
        <p:nvSpPr>
          <p:cNvPr id="2" name="Content Placeholder 1"/>
          <p:cNvSpPr>
            <a:spLocks noGrp="1"/>
          </p:cNvSpPr>
          <p:nvPr>
            <p:ph sz="quarter" idx="15"/>
          </p:nvPr>
        </p:nvSpPr>
        <p:spPr/>
        <p:txBody>
          <a:bodyPr>
            <a:normAutofit/>
          </a:bodyPr>
          <a:lstStyle/>
          <a:p>
            <a:pPr>
              <a:spcBef>
                <a:spcPts val="1200"/>
              </a:spcBef>
            </a:pPr>
            <a:r>
              <a:rPr lang="en-US" sz="2800" dirty="0"/>
              <a:t>Review how the Taxonomy of Intervention Intensity can be used in the process of data-based individualization (DBI).</a:t>
            </a:r>
          </a:p>
          <a:p>
            <a:pPr>
              <a:spcBef>
                <a:spcPts val="1200"/>
              </a:spcBef>
            </a:pPr>
            <a:r>
              <a:rPr lang="en-US" sz="2800" dirty="0"/>
              <a:t>Present a </a:t>
            </a:r>
            <a:r>
              <a:rPr lang="en-US" sz="2800" b="1" dirty="0"/>
              <a:t>reading example </a:t>
            </a:r>
            <a:r>
              <a:rPr lang="en-US" sz="2800" dirty="0"/>
              <a:t>that illustrates how to implement DBI and the Taxonomy. </a:t>
            </a:r>
          </a:p>
          <a:p>
            <a:pPr marL="230187" lvl="1" indent="0" algn="ctr">
              <a:spcBef>
                <a:spcPts val="1200"/>
              </a:spcBef>
              <a:buNone/>
            </a:pPr>
            <a:endParaRPr lang="en-US" sz="1600" b="1" dirty="0"/>
          </a:p>
        </p:txBody>
      </p:sp>
      <p:sp>
        <p:nvSpPr>
          <p:cNvPr id="6" name="Slide Number Placeholder 5"/>
          <p:cNvSpPr>
            <a:spLocks noGrp="1"/>
          </p:cNvSpPr>
          <p:nvPr>
            <p:ph type="sldNum" sz="quarter" idx="14"/>
          </p:nvPr>
        </p:nvSpPr>
        <p:spPr/>
        <p:txBody>
          <a:bodyPr/>
          <a:lstStyle/>
          <a:p>
            <a:fld id="{99A20822-4A49-4D36-86E3-300BA48D3F00}" type="slidenum">
              <a:rPr lang="en-US" smtClean="0"/>
              <a:pPr/>
              <a:t>3</a:t>
            </a:fld>
            <a:endParaRPr lang="en-US" dirty="0"/>
          </a:p>
        </p:txBody>
      </p:sp>
    </p:spTree>
    <p:extLst>
      <p:ext uri="{BB962C8B-B14F-4D97-AF65-F5344CB8AC3E}">
        <p14:creationId xmlns:p14="http://schemas.microsoft.com/office/powerpoint/2010/main" val="407277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i="1" dirty="0">
                <a:solidFill>
                  <a:srgbClr val="E49573"/>
                </a:solidFill>
              </a:rPr>
              <a:t>Set-Up Phase, Step 2</a:t>
            </a:r>
            <a:r>
              <a:rPr lang="en-US" sz="3300" dirty="0">
                <a:solidFill>
                  <a:srgbClr val="E49573"/>
                </a:solidFill>
              </a:rPr>
              <a:t>: </a:t>
            </a:r>
            <a:br>
              <a:rPr lang="en-US" sz="3300" dirty="0">
                <a:solidFill>
                  <a:srgbClr val="E49573"/>
                </a:solidFill>
              </a:rPr>
            </a:br>
            <a:r>
              <a:rPr lang="en-US" sz="3300" dirty="0">
                <a:solidFill>
                  <a:srgbClr val="E49573"/>
                </a:solidFill>
              </a:rPr>
              <a:t>Make Initial Adjustments to the IIP</a:t>
            </a:r>
          </a:p>
        </p:txBody>
      </p:sp>
      <p:sp>
        <p:nvSpPr>
          <p:cNvPr id="2" name="Content Placeholder 1"/>
          <p:cNvSpPr>
            <a:spLocks noGrp="1"/>
          </p:cNvSpPr>
          <p:nvPr>
            <p:ph sz="quarter" idx="15"/>
          </p:nvPr>
        </p:nvSpPr>
        <p:spPr/>
        <p:txBody>
          <a:bodyPr/>
          <a:lstStyle/>
          <a:p>
            <a:r>
              <a:rPr lang="en-US" sz="2800" dirty="0"/>
              <a:t>At this point, Ms. Smith avoids major substantive changes until she can gauge Arianna’s response to the IIP via progress-monitoring data.</a:t>
            </a:r>
          </a:p>
        </p:txBody>
      </p:sp>
      <p:sp>
        <p:nvSpPr>
          <p:cNvPr id="6" name="Slide Number Placeholder 5"/>
          <p:cNvSpPr>
            <a:spLocks noGrp="1"/>
          </p:cNvSpPr>
          <p:nvPr>
            <p:ph type="sldNum" sz="quarter" idx="14"/>
          </p:nvPr>
        </p:nvSpPr>
        <p:spPr/>
        <p:txBody>
          <a:bodyPr/>
          <a:lstStyle/>
          <a:p>
            <a:fld id="{99A20822-4A49-4D36-86E3-300BA48D3F00}" type="slidenum">
              <a:rPr lang="en-US" smtClean="0"/>
              <a:pPr/>
              <a:t>30</a:t>
            </a:fld>
            <a:endParaRPr lang="en-US" dirty="0"/>
          </a:p>
        </p:txBody>
      </p:sp>
    </p:spTree>
    <p:extLst>
      <p:ext uri="{BB962C8B-B14F-4D97-AF65-F5344CB8AC3E}">
        <p14:creationId xmlns:p14="http://schemas.microsoft.com/office/powerpoint/2010/main" val="2149893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i="1" dirty="0"/>
              <a:t>Set-Up Phase, Step 3</a:t>
            </a:r>
            <a:r>
              <a:rPr lang="en-US" sz="3300" dirty="0"/>
              <a:t>: </a:t>
            </a:r>
            <a:br>
              <a:rPr lang="en-US" sz="3300" dirty="0"/>
            </a:br>
            <a:r>
              <a:rPr lang="en-US" sz="3300" dirty="0"/>
              <a:t>Select a Progress-Monitoring System</a:t>
            </a:r>
          </a:p>
        </p:txBody>
      </p:sp>
      <p:sp>
        <p:nvSpPr>
          <p:cNvPr id="2" name="Content Placeholder 1"/>
          <p:cNvSpPr>
            <a:spLocks noGrp="1"/>
          </p:cNvSpPr>
          <p:nvPr>
            <p:ph sz="quarter" idx="15"/>
          </p:nvPr>
        </p:nvSpPr>
        <p:spPr/>
        <p:txBody>
          <a:bodyPr>
            <a:normAutofit/>
          </a:bodyPr>
          <a:lstStyle/>
          <a:p>
            <a:r>
              <a:rPr lang="en-US" sz="2000" dirty="0"/>
              <a:t>Reading Detectives does not include a progress-</a:t>
            </a:r>
            <a:br>
              <a:rPr lang="en-US" sz="2000" dirty="0"/>
            </a:br>
            <a:r>
              <a:rPr lang="en-US" sz="2000" dirty="0"/>
              <a:t>monitoring system.</a:t>
            </a:r>
          </a:p>
          <a:p>
            <a:r>
              <a:rPr lang="en-US" sz="2000" dirty="0"/>
              <a:t>Using the NCII tools chart, Ms. Smith identifies </a:t>
            </a:r>
            <a:br>
              <a:rPr lang="en-US" sz="2000" dirty="0"/>
            </a:br>
            <a:r>
              <a:rPr lang="en-US" sz="2000" b="1" dirty="0"/>
              <a:t>CBM-R Maze Fluency </a:t>
            </a:r>
            <a:r>
              <a:rPr lang="en-US" sz="2000" dirty="0"/>
              <a:t>as an appropriate </a:t>
            </a:r>
            <a:br>
              <a:rPr lang="en-US" sz="2000" dirty="0"/>
            </a:br>
            <a:r>
              <a:rPr lang="en-US" sz="2000" dirty="0"/>
              <a:t>progress-monitoring tool.</a:t>
            </a:r>
          </a:p>
          <a:p>
            <a:r>
              <a:rPr lang="en-US" sz="2000" dirty="0"/>
              <a:t>Ms. Smith will progress monitor Arianna </a:t>
            </a:r>
            <a:r>
              <a:rPr lang="en-US" sz="2000" b="1" dirty="0"/>
              <a:t>weekly</a:t>
            </a:r>
            <a:r>
              <a:rPr lang="en-US" sz="2000" dirty="0"/>
              <a:t>, </a:t>
            </a:r>
            <a:br>
              <a:rPr lang="en-US" sz="2000" dirty="0"/>
            </a:br>
            <a:r>
              <a:rPr lang="en-US" sz="2000" dirty="0"/>
              <a:t>and make instructional decisions every </a:t>
            </a:r>
            <a:r>
              <a:rPr lang="en-US" sz="2000" b="1" dirty="0"/>
              <a:t>6 weeks</a:t>
            </a:r>
            <a:r>
              <a:rPr lang="en-US" sz="2000" dirty="0"/>
              <a:t>.</a:t>
            </a:r>
          </a:p>
        </p:txBody>
      </p:sp>
      <p:sp>
        <p:nvSpPr>
          <p:cNvPr id="7" name="Slide Number Placeholder 6"/>
          <p:cNvSpPr>
            <a:spLocks noGrp="1"/>
          </p:cNvSpPr>
          <p:nvPr>
            <p:ph type="sldNum" sz="quarter" idx="14"/>
          </p:nvPr>
        </p:nvSpPr>
        <p:spPr/>
        <p:txBody>
          <a:bodyPr/>
          <a:lstStyle/>
          <a:p>
            <a:fld id="{99A20822-4A49-4D36-86E3-300BA48D3F00}" type="slidenum">
              <a:rPr lang="en-US" smtClean="0"/>
              <a:pPr/>
              <a:t>31</a:t>
            </a:fld>
            <a:endParaRPr lang="en-US" dirty="0"/>
          </a:p>
        </p:txBody>
      </p:sp>
      <p:pic>
        <p:nvPicPr>
          <p:cNvPr id="6" name="Picture 5" descr="A screenshot of an ncii tools chart. ">
            <a:extLst>
              <a:ext uri="{FF2B5EF4-FFF2-40B4-BE49-F238E27FC236}">
                <a16:creationId xmlns:a16="http://schemas.microsoft.com/office/drawing/2014/main" id="{7550E44A-5677-4F47-8D8F-5D0D66FEE3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94"/>
          <a:stretch/>
        </p:blipFill>
        <p:spPr>
          <a:xfrm>
            <a:off x="6714106" y="2183680"/>
            <a:ext cx="4912299" cy="2251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3924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i="1" dirty="0"/>
              <a:t>Set-Up Phase, Step 3</a:t>
            </a:r>
            <a:r>
              <a:rPr lang="en-US" sz="3300" dirty="0"/>
              <a:t>: </a:t>
            </a:r>
            <a:br>
              <a:rPr lang="en-US" sz="3300" dirty="0"/>
            </a:br>
            <a:r>
              <a:rPr lang="en-US" sz="3300" dirty="0"/>
              <a:t>Select a Progress-Monitoring System</a:t>
            </a:r>
          </a:p>
        </p:txBody>
      </p:sp>
      <p:pic>
        <p:nvPicPr>
          <p:cNvPr id="7" name="Content Placeholder 6" descr="A box framing an example of a progress monitoring tool and accompanying data.">
            <a:extLst>
              <a:ext uri="{FF2B5EF4-FFF2-40B4-BE49-F238E27FC236}">
                <a16:creationId xmlns:a16="http://schemas.microsoft.com/office/drawing/2014/main" id="{FC5B5C26-B3DA-2348-8F1C-36BEEACE9629}"/>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457200" y="1464976"/>
            <a:ext cx="7953022" cy="3995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n example of the progress monitoring data. ">
            <a:extLst>
              <a:ext uri="{FF2B5EF4-FFF2-40B4-BE49-F238E27FC236}">
                <a16:creationId xmlns:a16="http://schemas.microsoft.com/office/drawing/2014/main" id="{354C7C59-2315-9144-A736-4DE46BB70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2127" y="1822853"/>
            <a:ext cx="3352607" cy="3279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4"/>
          </p:nvPr>
        </p:nvSpPr>
        <p:spPr/>
        <p:txBody>
          <a:bodyPr/>
          <a:lstStyle/>
          <a:p>
            <a:fld id="{99A20822-4A49-4D36-86E3-300BA48D3F00}" type="slidenum">
              <a:rPr lang="en-US" smtClean="0"/>
              <a:pPr/>
              <a:t>32</a:t>
            </a:fld>
            <a:endParaRPr lang="en-US" dirty="0"/>
          </a:p>
        </p:txBody>
      </p:sp>
    </p:spTree>
    <p:extLst>
      <p:ext uri="{BB962C8B-B14F-4D97-AF65-F5344CB8AC3E}">
        <p14:creationId xmlns:p14="http://schemas.microsoft.com/office/powerpoint/2010/main" val="215962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300" i="1" dirty="0"/>
              <a:t>Set-Up Phase, Step 4</a:t>
            </a:r>
            <a:r>
              <a:rPr lang="en-US" sz="3300" dirty="0"/>
              <a:t>: Begin Implementing the IIP</a:t>
            </a:r>
          </a:p>
        </p:txBody>
      </p:sp>
      <p:sp>
        <p:nvSpPr>
          <p:cNvPr id="10" name="Content Placeholder 1">
            <a:extLst>
              <a:ext uri="{FF2B5EF4-FFF2-40B4-BE49-F238E27FC236}">
                <a16:creationId xmlns:a16="http://schemas.microsoft.com/office/drawing/2014/main" id="{1071D52F-1FE2-CF4F-AF96-9C925F8E3F91}"/>
              </a:ext>
            </a:extLst>
          </p:cNvPr>
          <p:cNvSpPr>
            <a:spLocks noGrp="1"/>
          </p:cNvSpPr>
          <p:nvPr>
            <p:ph sz="quarter" idx="15"/>
          </p:nvPr>
        </p:nvSpPr>
        <p:spPr>
          <a:xfrm>
            <a:off x="457200" y="1371600"/>
            <a:ext cx="5221111" cy="4343400"/>
          </a:xfrm>
        </p:spPr>
        <p:txBody>
          <a:bodyPr>
            <a:normAutofit/>
          </a:bodyPr>
          <a:lstStyle/>
          <a:p>
            <a:r>
              <a:rPr lang="en-US" sz="2000" dirty="0"/>
              <a:t>Ms. Smith </a:t>
            </a:r>
            <a:r>
              <a:rPr lang="en-US" sz="2000" b="1" dirty="0"/>
              <a:t>begins</a:t>
            </a:r>
            <a:r>
              <a:rPr lang="en-US" sz="2000" dirty="0"/>
              <a:t> implementing the intervention and collecting progress-monitoring data.</a:t>
            </a:r>
          </a:p>
          <a:p>
            <a:r>
              <a:rPr lang="en-US" sz="2000" dirty="0"/>
              <a:t>During the first 2 weeks, Ms. Smith primarily administers </a:t>
            </a:r>
            <a:r>
              <a:rPr lang="en-US" sz="2000" b="1" dirty="0"/>
              <a:t>training lessons</a:t>
            </a:r>
            <a:r>
              <a:rPr lang="en-US" sz="2000" i="1" dirty="0"/>
              <a:t>.</a:t>
            </a:r>
          </a:p>
          <a:p>
            <a:r>
              <a:rPr lang="en-US" sz="2000" dirty="0"/>
              <a:t>Arianna’s score on </a:t>
            </a:r>
            <a:r>
              <a:rPr lang="en-US" sz="2000" i="1" dirty="0"/>
              <a:t>CBM-R Maze </a:t>
            </a:r>
            <a:r>
              <a:rPr lang="en-US" sz="2000" dirty="0"/>
              <a:t>progress monitoring graph is </a:t>
            </a:r>
            <a:r>
              <a:rPr lang="en-US" sz="2000" b="1" dirty="0"/>
              <a:t>unchanged</a:t>
            </a:r>
            <a:r>
              <a:rPr lang="en-US" sz="2000" dirty="0"/>
              <a:t> for both weeks.</a:t>
            </a:r>
          </a:p>
        </p:txBody>
      </p:sp>
      <p:pic>
        <p:nvPicPr>
          <p:cNvPr id="8" name="Picture 7" descr="A pictures of a the progress monitoring data graphed out. ">
            <a:extLst>
              <a:ext uri="{FF2B5EF4-FFF2-40B4-BE49-F238E27FC236}">
                <a16:creationId xmlns:a16="http://schemas.microsoft.com/office/drawing/2014/main" id="{63504105-40FF-9F4D-926F-CFCECC79C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897" y="1371600"/>
            <a:ext cx="5068725" cy="4504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10A590CA-3E08-D94C-8A60-B0F26EE5E1F9}"/>
              </a:ext>
            </a:extLst>
          </p:cNvPr>
          <p:cNvSpPr/>
          <p:nvPr/>
        </p:nvSpPr>
        <p:spPr>
          <a:xfrm>
            <a:off x="6483181" y="1930790"/>
            <a:ext cx="4678155" cy="70788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2000" b="1" dirty="0">
                <a:solidFill>
                  <a:schemeClr val="accent2"/>
                </a:solidFill>
              </a:rPr>
              <a:t>--Should Ms. Smith modify the IIP?-- </a:t>
            </a:r>
          </a:p>
          <a:p>
            <a:pPr algn="ctr"/>
            <a:r>
              <a:rPr lang="en-US" sz="2000" b="1" dirty="0">
                <a:solidFill>
                  <a:schemeClr val="accent2"/>
                </a:solidFill>
              </a:rPr>
              <a:t>--If yes, what dimension?--</a:t>
            </a:r>
            <a:endParaRPr lang="en-US" sz="2000" dirty="0">
              <a:solidFill>
                <a:schemeClr val="accent2"/>
              </a:solidFill>
            </a:endParaRPr>
          </a:p>
        </p:txBody>
      </p:sp>
      <p:sp>
        <p:nvSpPr>
          <p:cNvPr id="12" name="Rectangle 11">
            <a:extLst>
              <a:ext uri="{FF2B5EF4-FFF2-40B4-BE49-F238E27FC236}">
                <a16:creationId xmlns:a16="http://schemas.microsoft.com/office/drawing/2014/main" id="{971D5079-39B3-4346-9351-F068005C3C60}"/>
              </a:ext>
            </a:extLst>
          </p:cNvPr>
          <p:cNvSpPr/>
          <p:nvPr/>
        </p:nvSpPr>
        <p:spPr>
          <a:xfrm>
            <a:off x="8057391" y="3728045"/>
            <a:ext cx="1242648" cy="938719"/>
          </a:xfrm>
          <a:prstGeom prst="rect">
            <a:avLst/>
          </a:prstGeom>
          <a:solidFill>
            <a:schemeClr val="tx2">
              <a:lumMod val="75000"/>
            </a:schemeClr>
          </a:solidFill>
        </p:spPr>
        <p:txBody>
          <a:bodyPr wrap="none" lIns="91440" tIns="45720" rIns="91440" bIns="45720">
            <a:spAutoFit/>
          </a:bodyPr>
          <a:lstStyle/>
          <a:p>
            <a:pPr algn="ctr"/>
            <a:r>
              <a:rPr lang="en-US" sz="5500" b="1" dirty="0">
                <a:solidFill>
                  <a:schemeClr val="bg1"/>
                </a:solidFill>
              </a:rPr>
              <a:t>NO</a:t>
            </a:r>
            <a:endParaRPr lang="en-US" sz="5500" dirty="0">
              <a:solidFill>
                <a:schemeClr val="bg1"/>
              </a:solidFill>
            </a:endParaRPr>
          </a:p>
        </p:txBody>
      </p:sp>
      <p:sp>
        <p:nvSpPr>
          <p:cNvPr id="5" name="Slide Number Placeholder 4"/>
          <p:cNvSpPr>
            <a:spLocks noGrp="1"/>
          </p:cNvSpPr>
          <p:nvPr>
            <p:ph type="sldNum" sz="quarter" idx="14"/>
          </p:nvPr>
        </p:nvSpPr>
        <p:spPr/>
        <p:txBody>
          <a:bodyPr/>
          <a:lstStyle/>
          <a:p>
            <a:fld id="{99A20822-4A49-4D36-86E3-300BA48D3F00}" type="slidenum">
              <a:rPr lang="en-US" smtClean="0"/>
              <a:pPr/>
              <a:t>33</a:t>
            </a:fld>
            <a:endParaRPr lang="en-US" dirty="0"/>
          </a:p>
        </p:txBody>
      </p:sp>
    </p:spTree>
    <p:extLst>
      <p:ext uri="{BB962C8B-B14F-4D97-AF65-F5344CB8AC3E}">
        <p14:creationId xmlns:p14="http://schemas.microsoft.com/office/powerpoint/2010/main" val="36557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Trick Question </a:t>
            </a:r>
            <a:r>
              <a:rPr lang="en-US" dirty="0">
                <a:sym typeface="Wingdings" panose="05000000000000000000" pitchFamily="2" charset="2"/>
              </a:rPr>
              <a:t></a:t>
            </a:r>
            <a:endParaRPr lang="en-US" dirty="0"/>
          </a:p>
        </p:txBody>
      </p:sp>
      <p:sp>
        <p:nvSpPr>
          <p:cNvPr id="2" name="Content Placeholder 1"/>
          <p:cNvSpPr>
            <a:spLocks noGrp="1"/>
          </p:cNvSpPr>
          <p:nvPr>
            <p:ph sz="quarter" idx="15"/>
          </p:nvPr>
        </p:nvSpPr>
        <p:spPr/>
        <p:txBody>
          <a:bodyPr>
            <a:normAutofit/>
          </a:bodyPr>
          <a:lstStyle/>
          <a:p>
            <a:pPr>
              <a:spcBef>
                <a:spcPct val="30000"/>
              </a:spcBef>
              <a:spcAft>
                <a:spcPct val="0"/>
              </a:spcAft>
              <a:defRPr/>
            </a:pPr>
            <a:r>
              <a:rPr lang="en-US" dirty="0">
                <a:ea typeface="ＭＳ Ｐゴシック" pitchFamily="-48" charset="-128"/>
                <a:cs typeface="ＭＳ Ｐゴシック"/>
              </a:rPr>
              <a:t>Ms. Smith has not collected enough data to modify the IIP. </a:t>
            </a:r>
          </a:p>
          <a:p>
            <a:pPr>
              <a:spcBef>
                <a:spcPct val="30000"/>
              </a:spcBef>
              <a:spcAft>
                <a:spcPct val="0"/>
              </a:spcAft>
              <a:defRPr/>
            </a:pPr>
            <a:r>
              <a:rPr lang="en-US" dirty="0">
                <a:ea typeface="ＭＳ Ｐゴシック" pitchFamily="-48" charset="-128"/>
                <a:cs typeface="ＭＳ Ｐゴシック"/>
              </a:rPr>
              <a:t>The data-utilization rules for </a:t>
            </a:r>
            <a:r>
              <a:rPr lang="en-US" i="1" dirty="0">
                <a:ea typeface="ＭＳ Ｐゴシック" pitchFamily="-48" charset="-128"/>
                <a:cs typeface="ＭＳ Ｐゴシック"/>
              </a:rPr>
              <a:t>CBM-R Maze Fluency </a:t>
            </a:r>
            <a:r>
              <a:rPr lang="en-US" dirty="0">
                <a:ea typeface="ＭＳ Ｐゴシック" pitchFamily="-48" charset="-128"/>
                <a:cs typeface="ＭＳ Ｐゴシック"/>
              </a:rPr>
              <a:t>indicate she needs to have at least six data points to establish a trend. </a:t>
            </a:r>
          </a:p>
          <a:p>
            <a:pPr>
              <a:spcBef>
                <a:spcPct val="30000"/>
              </a:spcBef>
              <a:spcAft>
                <a:spcPct val="0"/>
              </a:spcAft>
              <a:defRPr/>
            </a:pPr>
            <a:r>
              <a:rPr lang="en-US" dirty="0">
                <a:ea typeface="ＭＳ Ｐゴシック" pitchFamily="-48" charset="-128"/>
                <a:cs typeface="ＭＳ Ｐゴシック"/>
              </a:rPr>
              <a:t>The first 2 weeks of the IIP are primarily training lessons; we would not expect to see significant change during these weeks.</a:t>
            </a:r>
          </a:p>
        </p:txBody>
      </p:sp>
      <p:sp>
        <p:nvSpPr>
          <p:cNvPr id="6" name="Slide Number Placeholder 5"/>
          <p:cNvSpPr>
            <a:spLocks noGrp="1"/>
          </p:cNvSpPr>
          <p:nvPr>
            <p:ph type="sldNum" sz="quarter" idx="14"/>
          </p:nvPr>
        </p:nvSpPr>
        <p:spPr/>
        <p:txBody>
          <a:bodyPr/>
          <a:lstStyle/>
          <a:p>
            <a:fld id="{99A20822-4A49-4D36-86E3-300BA48D3F00}" type="slidenum">
              <a:rPr lang="en-US" smtClean="0"/>
              <a:pPr/>
              <a:t>34</a:t>
            </a:fld>
            <a:endParaRPr lang="en-US" dirty="0"/>
          </a:p>
        </p:txBody>
      </p:sp>
    </p:spTree>
    <p:extLst>
      <p:ext uri="{BB962C8B-B14F-4D97-AF65-F5344CB8AC3E}">
        <p14:creationId xmlns:p14="http://schemas.microsoft.com/office/powerpoint/2010/main" val="3267647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EFD7-2531-DF4F-AC2F-55BA1D6A6C46}"/>
              </a:ext>
            </a:extLst>
          </p:cNvPr>
          <p:cNvSpPr>
            <a:spLocks noGrp="1"/>
          </p:cNvSpPr>
          <p:nvPr>
            <p:ph type="title"/>
          </p:nvPr>
        </p:nvSpPr>
        <p:spPr/>
        <p:txBody>
          <a:bodyPr/>
          <a:lstStyle/>
          <a:p>
            <a:r>
              <a:rPr lang="en-US" dirty="0"/>
              <a:t>DBI Phase B: Implementation Phase</a:t>
            </a:r>
          </a:p>
        </p:txBody>
      </p:sp>
      <p:sp>
        <p:nvSpPr>
          <p:cNvPr id="5" name="Text Placeholder 4">
            <a:extLst>
              <a:ext uri="{FF2B5EF4-FFF2-40B4-BE49-F238E27FC236}">
                <a16:creationId xmlns:a16="http://schemas.microsoft.com/office/drawing/2014/main" id="{BA065C01-3AE8-4496-9C1F-79FDE0D6C03B}"/>
              </a:ext>
            </a:extLst>
          </p:cNvPr>
          <p:cNvSpPr>
            <a:spLocks noGrp="1"/>
          </p:cNvSpPr>
          <p:nvPr>
            <p:ph type="body" sz="quarter" idx="13"/>
          </p:nvPr>
        </p:nvSpPr>
        <p:spPr/>
        <p:txBody>
          <a:bodyPr/>
          <a:lstStyle/>
          <a:p>
            <a:pPr lvl="0">
              <a:buClr>
                <a:srgbClr val="C25131"/>
              </a:buClr>
            </a:pPr>
            <a:r>
              <a:rPr lang="en-US" sz="3100" dirty="0">
                <a:solidFill>
                  <a:srgbClr val="447939"/>
                </a:solidFill>
              </a:rPr>
              <a:t>NOTE: Slides with </a:t>
            </a:r>
            <a:r>
              <a:rPr lang="en-US" sz="3100" dirty="0">
                <a:solidFill>
                  <a:srgbClr val="E49573"/>
                </a:solidFill>
              </a:rPr>
              <a:t>orange</a:t>
            </a:r>
            <a:r>
              <a:rPr lang="en-US" sz="3100" dirty="0">
                <a:solidFill>
                  <a:srgbClr val="447939"/>
                </a:solidFill>
              </a:rPr>
              <a:t> titles indicate steps in which the interventionist or special educator applies the Taxonomy.</a:t>
            </a:r>
            <a:endParaRPr lang="en-US" dirty="0"/>
          </a:p>
        </p:txBody>
      </p:sp>
      <p:sp>
        <p:nvSpPr>
          <p:cNvPr id="4" name="Slide Number Placeholder 3"/>
          <p:cNvSpPr>
            <a:spLocks noGrp="1"/>
          </p:cNvSpPr>
          <p:nvPr>
            <p:ph type="sldNum" sz="quarter" idx="15"/>
          </p:nvPr>
        </p:nvSpPr>
        <p:spPr/>
        <p:txBody>
          <a:bodyPr/>
          <a:lstStyle/>
          <a:p>
            <a:fld id="{99A20822-4A49-4D36-86E3-300BA48D3F00}" type="slidenum">
              <a:rPr lang="en-US" smtClean="0"/>
              <a:pPr/>
              <a:t>35</a:t>
            </a:fld>
            <a:endParaRPr lang="en-US" dirty="0"/>
          </a:p>
        </p:txBody>
      </p:sp>
    </p:spTree>
    <p:extLst>
      <p:ext uri="{BB962C8B-B14F-4D97-AF65-F5344CB8AC3E}">
        <p14:creationId xmlns:p14="http://schemas.microsoft.com/office/powerpoint/2010/main" val="2357595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11276076" cy="1280160"/>
          </a:xfrm>
        </p:spPr>
        <p:txBody>
          <a:bodyPr>
            <a:noAutofit/>
          </a:bodyPr>
          <a:lstStyle/>
          <a:p>
            <a:r>
              <a:rPr lang="en-US" sz="3300" i="1" dirty="0"/>
              <a:t>Implementation Phase, Steps 5–9:</a:t>
            </a:r>
            <a:br>
              <a:rPr lang="en-US" sz="3300" dirty="0"/>
            </a:br>
            <a:r>
              <a:rPr lang="en-US" sz="3300" dirty="0"/>
              <a:t>Use the Taxonomy to Make Adjustments to the Intervention During Implementation </a:t>
            </a:r>
          </a:p>
        </p:txBody>
      </p:sp>
      <p:sp>
        <p:nvSpPr>
          <p:cNvPr id="2" name="Content Placeholder 1"/>
          <p:cNvSpPr>
            <a:spLocks noGrp="1"/>
          </p:cNvSpPr>
          <p:nvPr>
            <p:ph sz="quarter" idx="15"/>
          </p:nvPr>
        </p:nvSpPr>
        <p:spPr>
          <a:xfrm>
            <a:off x="457200" y="1820436"/>
            <a:ext cx="11274552" cy="4343400"/>
          </a:xfrm>
        </p:spPr>
        <p:txBody>
          <a:bodyPr>
            <a:normAutofit/>
          </a:bodyPr>
          <a:lstStyle/>
          <a:p>
            <a:pPr>
              <a:spcAft>
                <a:spcPts val="1200"/>
              </a:spcAft>
            </a:pPr>
            <a:r>
              <a:rPr lang="en-US" sz="2800" dirty="0"/>
              <a:t>Steps 5–9 in the implementation phase alternate between: </a:t>
            </a:r>
          </a:p>
          <a:p>
            <a:pPr lvl="1">
              <a:spcAft>
                <a:spcPts val="1200"/>
              </a:spcAft>
            </a:pPr>
            <a:r>
              <a:rPr lang="en-US" sz="2800" dirty="0">
                <a:solidFill>
                  <a:schemeClr val="bg1">
                    <a:lumMod val="50000"/>
                  </a:schemeClr>
                </a:solidFill>
              </a:rPr>
              <a:t>Assessing data </a:t>
            </a:r>
            <a:r>
              <a:rPr lang="en-US" sz="2800" dirty="0"/>
              <a:t>(gray titles) to evaluate whether Arianna’s intervention requires an adjustment and</a:t>
            </a:r>
          </a:p>
          <a:p>
            <a:pPr lvl="1">
              <a:spcAft>
                <a:spcPts val="1200"/>
              </a:spcAft>
            </a:pPr>
            <a:r>
              <a:rPr lang="en-US" sz="2800" dirty="0">
                <a:solidFill>
                  <a:srgbClr val="E49573"/>
                </a:solidFill>
              </a:rPr>
              <a:t>Applying the Taxonomy </a:t>
            </a:r>
            <a:r>
              <a:rPr lang="en-US" sz="2800" dirty="0"/>
              <a:t>(orange titles) to design adjustments to the </a:t>
            </a:r>
            <a:r>
              <a:rPr lang="en-US" sz="2800" dirty="0">
                <a:ea typeface="ＭＳ Ｐゴシック" pitchFamily="-48" charset="-128"/>
                <a:cs typeface="ＭＳ Ｐゴシック"/>
              </a:rPr>
              <a:t>IIP</a:t>
            </a:r>
            <a:r>
              <a:rPr lang="en-US" sz="2800" dirty="0"/>
              <a:t>. </a:t>
            </a:r>
          </a:p>
        </p:txBody>
      </p:sp>
      <p:sp>
        <p:nvSpPr>
          <p:cNvPr id="6" name="Slide Number Placeholder 5"/>
          <p:cNvSpPr>
            <a:spLocks noGrp="1"/>
          </p:cNvSpPr>
          <p:nvPr>
            <p:ph type="sldNum" sz="quarter" idx="14"/>
          </p:nvPr>
        </p:nvSpPr>
        <p:spPr/>
        <p:txBody>
          <a:bodyPr/>
          <a:lstStyle/>
          <a:p>
            <a:fld id="{99A20822-4A49-4D36-86E3-300BA48D3F00}" type="slidenum">
              <a:rPr lang="en-US" smtClean="0"/>
              <a:pPr/>
              <a:t>36</a:t>
            </a:fld>
            <a:endParaRPr lang="en-US" dirty="0"/>
          </a:p>
        </p:txBody>
      </p:sp>
    </p:spTree>
    <p:extLst>
      <p:ext uri="{BB962C8B-B14F-4D97-AF65-F5344CB8AC3E}">
        <p14:creationId xmlns:p14="http://schemas.microsoft.com/office/powerpoint/2010/main" val="2130115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11276076" cy="1280160"/>
          </a:xfrm>
        </p:spPr>
        <p:txBody>
          <a:bodyPr>
            <a:noAutofit/>
          </a:bodyPr>
          <a:lstStyle/>
          <a:p>
            <a:r>
              <a:rPr lang="en-US" sz="3300" i="1" dirty="0"/>
              <a:t>Implementation Phase, Steps 5–9:</a:t>
            </a:r>
            <a:br>
              <a:rPr lang="en-US" sz="3300" dirty="0"/>
            </a:br>
            <a:r>
              <a:rPr lang="en-US" sz="3300" dirty="0"/>
              <a:t>Use the Taxonomy to Make Adjustments to the Intervention During Implementation </a:t>
            </a:r>
          </a:p>
        </p:txBody>
      </p:sp>
      <p:sp>
        <p:nvSpPr>
          <p:cNvPr id="2" name="Content Placeholder 1"/>
          <p:cNvSpPr>
            <a:spLocks noGrp="1"/>
          </p:cNvSpPr>
          <p:nvPr>
            <p:ph sz="quarter" idx="15"/>
          </p:nvPr>
        </p:nvSpPr>
        <p:spPr>
          <a:xfrm>
            <a:off x="457200" y="1980456"/>
            <a:ext cx="11274552" cy="4343400"/>
          </a:xfrm>
        </p:spPr>
        <p:txBody>
          <a:bodyPr/>
          <a:lstStyle/>
          <a:p>
            <a:r>
              <a:rPr lang="en-US" sz="2400" b="1" dirty="0"/>
              <a:t>DBI</a:t>
            </a:r>
            <a:r>
              <a:rPr lang="en-US" sz="2400" dirty="0"/>
              <a:t>: A validated process for individualizing intervention. </a:t>
            </a:r>
          </a:p>
          <a:p>
            <a:r>
              <a:rPr lang="en-US" sz="2400" dirty="0"/>
              <a:t>Ms. Smith </a:t>
            </a:r>
            <a:r>
              <a:rPr lang="en-US" sz="2400" b="1" dirty="0"/>
              <a:t>collects progress-monitoring data weekly</a:t>
            </a:r>
            <a:r>
              <a:rPr lang="en-US" sz="2400" dirty="0"/>
              <a:t> using </a:t>
            </a:r>
            <a:r>
              <a:rPr lang="en-US" sz="2400" i="1" dirty="0"/>
              <a:t>CBM-R Maze Fluency</a:t>
            </a:r>
            <a:r>
              <a:rPr lang="en-US" sz="2400" dirty="0"/>
              <a:t> to then </a:t>
            </a:r>
            <a:r>
              <a:rPr lang="en-US" sz="2400" b="1" dirty="0"/>
              <a:t>apply validated decision rules on a regular basis (every 6 weeks) </a:t>
            </a:r>
            <a:r>
              <a:rPr lang="en-US" sz="2400" dirty="0"/>
              <a:t>to determine whether the intervention is producing the target response for Arianna. </a:t>
            </a:r>
          </a:p>
          <a:p>
            <a:r>
              <a:rPr lang="en-US" sz="2400" dirty="0"/>
              <a:t>Whenever the data indicate Arianna is not on track to meet her goals, Ms. Smith will </a:t>
            </a:r>
            <a:r>
              <a:rPr lang="en-US" sz="2400" b="1" dirty="0"/>
              <a:t>adjust the program </a:t>
            </a:r>
            <a:r>
              <a:rPr lang="en-US" sz="2400" dirty="0"/>
              <a:t>to better address her needs.</a:t>
            </a:r>
            <a:endParaRPr lang="en-US" dirty="0"/>
          </a:p>
        </p:txBody>
      </p:sp>
      <p:sp>
        <p:nvSpPr>
          <p:cNvPr id="6" name="Slide Number Placeholder 5"/>
          <p:cNvSpPr>
            <a:spLocks noGrp="1"/>
          </p:cNvSpPr>
          <p:nvPr>
            <p:ph type="sldNum" sz="quarter" idx="14"/>
          </p:nvPr>
        </p:nvSpPr>
        <p:spPr/>
        <p:txBody>
          <a:bodyPr/>
          <a:lstStyle/>
          <a:p>
            <a:fld id="{99A20822-4A49-4D36-86E3-300BA48D3F00}" type="slidenum">
              <a:rPr lang="en-US" smtClean="0"/>
              <a:pPr/>
              <a:t>37</a:t>
            </a:fld>
            <a:endParaRPr lang="en-US" dirty="0"/>
          </a:p>
        </p:txBody>
      </p:sp>
    </p:spTree>
    <p:extLst>
      <p:ext uri="{BB962C8B-B14F-4D97-AF65-F5344CB8AC3E}">
        <p14:creationId xmlns:p14="http://schemas.microsoft.com/office/powerpoint/2010/main" val="1208303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300" dirty="0">
                <a:solidFill>
                  <a:schemeClr val="bg1">
                    <a:lumMod val="50000"/>
                  </a:schemeClr>
                </a:solidFill>
              </a:rPr>
              <a:t>Determine When to Make an Adjustment to Intervention</a:t>
            </a:r>
          </a:p>
        </p:txBody>
      </p:sp>
      <p:sp>
        <p:nvSpPr>
          <p:cNvPr id="2" name="Content Placeholder 1"/>
          <p:cNvSpPr>
            <a:spLocks noGrp="1"/>
          </p:cNvSpPr>
          <p:nvPr>
            <p:ph sz="quarter" idx="15"/>
          </p:nvPr>
        </p:nvSpPr>
        <p:spPr/>
        <p:txBody>
          <a:bodyPr>
            <a:normAutofit fontScale="92500" lnSpcReduction="10000"/>
          </a:bodyPr>
          <a:lstStyle/>
          <a:p>
            <a:pPr>
              <a:spcBef>
                <a:spcPts val="1200"/>
              </a:spcBef>
            </a:pPr>
            <a:r>
              <a:rPr lang="en-US" dirty="0"/>
              <a:t>During the first 6 weeks of treatment, </a:t>
            </a:r>
            <a:br>
              <a:rPr lang="en-US" dirty="0"/>
            </a:br>
            <a:r>
              <a:rPr lang="en-US" dirty="0"/>
              <a:t>Ms. Smith notices:  </a:t>
            </a:r>
          </a:p>
          <a:p>
            <a:pPr lvl="1">
              <a:spcBef>
                <a:spcPts val="1200"/>
              </a:spcBef>
            </a:pPr>
            <a:r>
              <a:rPr lang="en-US" dirty="0"/>
              <a:t>Arianna almost always waits for her </a:t>
            </a:r>
            <a:br>
              <a:rPr lang="en-US" dirty="0"/>
            </a:br>
            <a:r>
              <a:rPr lang="en-US" dirty="0"/>
              <a:t>partner to speak first and rarely </a:t>
            </a:r>
            <a:br>
              <a:rPr lang="en-US" dirty="0"/>
            </a:br>
            <a:r>
              <a:rPr lang="en-US" dirty="0"/>
              <a:t>participates in discussion.</a:t>
            </a:r>
          </a:p>
          <a:p>
            <a:pPr lvl="1">
              <a:spcBef>
                <a:spcPts val="1200"/>
              </a:spcBef>
            </a:pPr>
            <a:r>
              <a:rPr lang="en-US" dirty="0"/>
              <a:t>She is not able to cover all lesson </a:t>
            </a:r>
            <a:br>
              <a:rPr lang="en-US" dirty="0"/>
            </a:br>
            <a:r>
              <a:rPr lang="en-US" dirty="0"/>
              <a:t>components in the allotted 45-minute session.</a:t>
            </a:r>
          </a:p>
          <a:p>
            <a:pPr lvl="1">
              <a:spcBef>
                <a:spcPts val="1200"/>
              </a:spcBef>
            </a:pPr>
            <a:r>
              <a:rPr lang="en-US" dirty="0"/>
              <a:t>Arianna often seems to have trouble attending, </a:t>
            </a:r>
            <a:br>
              <a:rPr lang="en-US" dirty="0"/>
            </a:br>
            <a:r>
              <a:rPr lang="en-US" dirty="0"/>
              <a:t>especially when tasks become difficult.</a:t>
            </a:r>
          </a:p>
        </p:txBody>
      </p:sp>
      <p:sp>
        <p:nvSpPr>
          <p:cNvPr id="9" name="Slide Number Placeholder 8"/>
          <p:cNvSpPr>
            <a:spLocks noGrp="1"/>
          </p:cNvSpPr>
          <p:nvPr>
            <p:ph type="sldNum" sz="quarter" idx="14"/>
          </p:nvPr>
        </p:nvSpPr>
        <p:spPr/>
        <p:txBody>
          <a:bodyPr/>
          <a:lstStyle/>
          <a:p>
            <a:fld id="{99A20822-4A49-4D36-86E3-300BA48D3F00}" type="slidenum">
              <a:rPr lang="en-US" smtClean="0"/>
              <a:pPr/>
              <a:t>38</a:t>
            </a:fld>
            <a:endParaRPr lang="en-US" dirty="0"/>
          </a:p>
        </p:txBody>
      </p:sp>
      <p:pic>
        <p:nvPicPr>
          <p:cNvPr id="6" name="Picture 5" descr="A graph identifying where a change in an intervention took place. ">
            <a:extLst>
              <a:ext uri="{FF2B5EF4-FFF2-40B4-BE49-F238E27FC236}">
                <a16:creationId xmlns:a16="http://schemas.microsoft.com/office/drawing/2014/main" id="{BB4FCC6E-7829-0240-8C71-212F26C67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3168" y="1601036"/>
            <a:ext cx="4180179" cy="3884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F19D652B-200A-2E42-AAAB-37C90BC5EFA5}"/>
              </a:ext>
            </a:extLst>
          </p:cNvPr>
          <p:cNvSpPr/>
          <p:nvPr/>
        </p:nvSpPr>
        <p:spPr>
          <a:xfrm>
            <a:off x="6731507" y="1815297"/>
            <a:ext cx="5160387"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000" b="1" dirty="0">
                <a:solidFill>
                  <a:schemeClr val="accent2"/>
                </a:solidFill>
              </a:rPr>
              <a:t>-----Should Ms. Smith modify the IIP?----- </a:t>
            </a:r>
          </a:p>
          <a:p>
            <a:pPr algn="ctr"/>
            <a:r>
              <a:rPr lang="en-US" sz="2000" b="1" dirty="0">
                <a:solidFill>
                  <a:schemeClr val="accent2"/>
                </a:solidFill>
              </a:rPr>
              <a:t>-----If yes, what dimension?-----</a:t>
            </a:r>
            <a:endParaRPr lang="en-US" sz="2000" dirty="0">
              <a:solidFill>
                <a:schemeClr val="accent2"/>
              </a:solidFill>
            </a:endParaRPr>
          </a:p>
        </p:txBody>
      </p:sp>
      <p:sp>
        <p:nvSpPr>
          <p:cNvPr id="8" name="Rectangle 7">
            <a:extLst>
              <a:ext uri="{FF2B5EF4-FFF2-40B4-BE49-F238E27FC236}">
                <a16:creationId xmlns:a16="http://schemas.microsoft.com/office/drawing/2014/main" id="{5932A685-9D4C-F047-B8A3-41A962FE7437}"/>
              </a:ext>
            </a:extLst>
          </p:cNvPr>
          <p:cNvSpPr/>
          <p:nvPr/>
        </p:nvSpPr>
        <p:spPr>
          <a:xfrm>
            <a:off x="8992519" y="3769717"/>
            <a:ext cx="1593705" cy="938719"/>
          </a:xfrm>
          <a:prstGeom prst="rect">
            <a:avLst/>
          </a:prstGeom>
          <a:solidFill>
            <a:schemeClr val="tx2">
              <a:lumMod val="75000"/>
            </a:schemeClr>
          </a:solidFill>
        </p:spPr>
        <p:txBody>
          <a:bodyPr wrap="none" lIns="91440" tIns="45720" rIns="91440" bIns="45720">
            <a:spAutoFit/>
          </a:bodyPr>
          <a:lstStyle/>
          <a:p>
            <a:pPr algn="ctr"/>
            <a:r>
              <a:rPr lang="en-US" sz="5500" b="1" dirty="0">
                <a:solidFill>
                  <a:schemeClr val="bg1"/>
                </a:solidFill>
              </a:rPr>
              <a:t>YES</a:t>
            </a:r>
            <a:endParaRPr lang="en-US" sz="5500" dirty="0">
              <a:solidFill>
                <a:schemeClr val="bg1"/>
              </a:solidFill>
            </a:endParaRPr>
          </a:p>
        </p:txBody>
      </p:sp>
    </p:spTree>
    <p:extLst>
      <p:ext uri="{BB962C8B-B14F-4D97-AF65-F5344CB8AC3E}">
        <p14:creationId xmlns:p14="http://schemas.microsoft.com/office/powerpoint/2010/main" val="5713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9BEC6D-2AF1-A741-BC93-7B6CC2070213}"/>
              </a:ext>
            </a:extLst>
          </p:cNvPr>
          <p:cNvSpPr>
            <a:spLocks noGrp="1"/>
          </p:cNvSpPr>
          <p:nvPr>
            <p:ph type="title"/>
          </p:nvPr>
        </p:nvSpPr>
        <p:spPr>
          <a:xfrm>
            <a:off x="457200" y="0"/>
            <a:ext cx="8340365" cy="1280160"/>
          </a:xfrm>
        </p:spPr>
        <p:txBody>
          <a:bodyPr>
            <a:normAutofit/>
          </a:bodyPr>
          <a:lstStyle/>
          <a:p>
            <a:r>
              <a:rPr lang="en-US" sz="3300" dirty="0">
                <a:solidFill>
                  <a:srgbClr val="E49573"/>
                </a:solidFill>
              </a:rPr>
              <a:t>Formulate an Adjustment to the IIP When the Rate of Progress Is Inadequate</a:t>
            </a:r>
          </a:p>
        </p:txBody>
      </p:sp>
      <p:pic>
        <p:nvPicPr>
          <p:cNvPr id="5" name="Content Placeholder 4" descr="A picture of the taxonomy of intensive intervention form. ">
            <a:extLst>
              <a:ext uri="{FF2B5EF4-FFF2-40B4-BE49-F238E27FC236}">
                <a16:creationId xmlns:a16="http://schemas.microsoft.com/office/drawing/2014/main" id="{312D87A7-FE3B-A948-8546-DBDA1DF7ED8A}"/>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9202320" y="282025"/>
            <a:ext cx="1855671" cy="6064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1">
            <a:extLst>
              <a:ext uri="{FF2B5EF4-FFF2-40B4-BE49-F238E27FC236}">
                <a16:creationId xmlns:a16="http://schemas.microsoft.com/office/drawing/2014/main" id="{736CB2B1-14B9-4646-B659-F99D3A81CBF8}"/>
              </a:ext>
            </a:extLst>
          </p:cNvPr>
          <p:cNvSpPr txBox="1">
            <a:spLocks/>
          </p:cNvSpPr>
          <p:nvPr/>
        </p:nvSpPr>
        <p:spPr bwMode="gray">
          <a:xfrm>
            <a:off x="465644" y="1495130"/>
            <a:ext cx="8331921" cy="45331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indent="0">
              <a:buClr>
                <a:srgbClr val="E49573"/>
              </a:buClr>
              <a:buNone/>
            </a:pPr>
            <a:r>
              <a:rPr lang="en-US" dirty="0"/>
              <a:t>Ms. Smith </a:t>
            </a:r>
            <a:r>
              <a:rPr lang="en-US" i="1" dirty="0"/>
              <a:t>should</a:t>
            </a:r>
            <a:r>
              <a:rPr lang="en-US" dirty="0"/>
              <a:t> intensify and individualize Arianna’s program.</a:t>
            </a:r>
          </a:p>
          <a:p>
            <a:pPr marL="0" indent="0">
              <a:buClr>
                <a:srgbClr val="E49573"/>
              </a:buClr>
              <a:buNone/>
            </a:pPr>
            <a:r>
              <a:rPr lang="en-US" dirty="0"/>
              <a:t> </a:t>
            </a:r>
          </a:p>
          <a:p>
            <a:pPr>
              <a:buClr>
                <a:srgbClr val="E49573"/>
              </a:buClr>
            </a:pPr>
            <a:r>
              <a:rPr lang="en-US" dirty="0"/>
              <a:t>Arianna is not deriving any benefit from working with a partner. She cannot complete lessons during a single session. </a:t>
            </a:r>
          </a:p>
          <a:p>
            <a:pPr lvl="1">
              <a:buClr>
                <a:srgbClr val="E49573"/>
              </a:buClr>
            </a:pPr>
            <a:r>
              <a:rPr lang="en-US" sz="2000" b="1" dirty="0"/>
              <a:t>Dosage:</a:t>
            </a:r>
            <a:r>
              <a:rPr lang="en-US" sz="2000" dirty="0"/>
              <a:t> Tutor Arianna 1:1 and introduce self-pacing.</a:t>
            </a:r>
          </a:p>
          <a:p>
            <a:pPr>
              <a:buClr>
                <a:srgbClr val="E49573"/>
              </a:buClr>
            </a:pPr>
            <a:r>
              <a:rPr lang="en-US" dirty="0"/>
              <a:t>Arianna is having difficulty attending and persisting during difficult tasks. </a:t>
            </a:r>
          </a:p>
          <a:p>
            <a:pPr lvl="1">
              <a:buClr>
                <a:srgbClr val="E49573"/>
              </a:buClr>
            </a:pPr>
            <a:r>
              <a:rPr lang="en-US" sz="2000" b="1" dirty="0"/>
              <a:t>Behavioral Support</a:t>
            </a:r>
            <a:r>
              <a:rPr lang="en-US" sz="2000" dirty="0"/>
              <a:t>: Begin using a timer and awarding Arianna for time on task; add a self-regulation component.</a:t>
            </a:r>
            <a:endParaRPr lang="en-US" dirty="0"/>
          </a:p>
          <a:p>
            <a:pPr>
              <a:buClr>
                <a:srgbClr val="E49573"/>
              </a:buClr>
            </a:pPr>
            <a:endParaRPr lang="en-US" dirty="0"/>
          </a:p>
        </p:txBody>
      </p:sp>
      <p:sp>
        <p:nvSpPr>
          <p:cNvPr id="9" name="Rectangle 8" descr="A box around the word dosage. ">
            <a:extLst>
              <a:ext uri="{FF2B5EF4-FFF2-40B4-BE49-F238E27FC236}">
                <a16:creationId xmlns:a16="http://schemas.microsoft.com/office/drawing/2014/main" id="{03D71CF7-F356-824B-9E20-25C2F31A8E30}"/>
              </a:ext>
            </a:extLst>
          </p:cNvPr>
          <p:cNvSpPr/>
          <p:nvPr/>
        </p:nvSpPr>
        <p:spPr>
          <a:xfrm>
            <a:off x="9509270" y="1756412"/>
            <a:ext cx="207753" cy="547876"/>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11" name="Rectangle 10" descr="A box around the word behavior. ">
            <a:extLst>
              <a:ext uri="{FF2B5EF4-FFF2-40B4-BE49-F238E27FC236}">
                <a16:creationId xmlns:a16="http://schemas.microsoft.com/office/drawing/2014/main" id="{89D3B3D7-1661-954D-B184-47CB94A3703C}"/>
              </a:ext>
            </a:extLst>
          </p:cNvPr>
          <p:cNvSpPr/>
          <p:nvPr/>
        </p:nvSpPr>
        <p:spPr>
          <a:xfrm>
            <a:off x="9508089" y="4738797"/>
            <a:ext cx="186715" cy="58189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12" name="Rectangle 11" descr="A box around the indivator to increase dosage. ">
            <a:extLst>
              <a:ext uri="{FF2B5EF4-FFF2-40B4-BE49-F238E27FC236}">
                <a16:creationId xmlns:a16="http://schemas.microsoft.com/office/drawing/2014/main" id="{B20EA3FC-87BB-C343-B9B6-583FAD566B17}"/>
              </a:ext>
            </a:extLst>
          </p:cNvPr>
          <p:cNvSpPr/>
          <p:nvPr/>
        </p:nvSpPr>
        <p:spPr>
          <a:xfrm>
            <a:off x="10038016" y="4746930"/>
            <a:ext cx="186613" cy="573757"/>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14" name="Rectangle 13" descr="A box around the indicator to increase dosage. ">
            <a:extLst>
              <a:ext uri="{FF2B5EF4-FFF2-40B4-BE49-F238E27FC236}">
                <a16:creationId xmlns:a16="http://schemas.microsoft.com/office/drawing/2014/main" id="{706BD67E-A1F0-4417-877E-3B308C1F30FF}"/>
              </a:ext>
            </a:extLst>
          </p:cNvPr>
          <p:cNvSpPr/>
          <p:nvPr/>
        </p:nvSpPr>
        <p:spPr>
          <a:xfrm>
            <a:off x="10036850" y="1782454"/>
            <a:ext cx="186612" cy="521833"/>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2" name="Slide Number Placeholder 1"/>
          <p:cNvSpPr>
            <a:spLocks noGrp="1"/>
          </p:cNvSpPr>
          <p:nvPr>
            <p:ph type="sldNum" sz="quarter" idx="14"/>
          </p:nvPr>
        </p:nvSpPr>
        <p:spPr/>
        <p:txBody>
          <a:bodyPr/>
          <a:lstStyle/>
          <a:p>
            <a:fld id="{99A20822-4A49-4D36-86E3-300BA48D3F00}" type="slidenum">
              <a:rPr lang="en-US" smtClean="0"/>
              <a:pPr/>
              <a:t>39</a:t>
            </a:fld>
            <a:endParaRPr lang="en-US" dirty="0"/>
          </a:p>
        </p:txBody>
      </p:sp>
    </p:spTree>
    <p:extLst>
      <p:ext uri="{BB962C8B-B14F-4D97-AF65-F5344CB8AC3E}">
        <p14:creationId xmlns:p14="http://schemas.microsoft.com/office/powerpoint/2010/main" val="26556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368A-D736-446E-A0D5-F17497D936EB}"/>
              </a:ext>
            </a:extLst>
          </p:cNvPr>
          <p:cNvSpPr>
            <a:spLocks noGrp="1"/>
          </p:cNvSpPr>
          <p:nvPr>
            <p:ph type="title"/>
          </p:nvPr>
        </p:nvSpPr>
        <p:spPr/>
        <p:txBody>
          <a:bodyPr/>
          <a:lstStyle/>
          <a:p>
            <a:r>
              <a:rPr lang="en-US" dirty="0"/>
              <a:t>Webinar Materials for Download </a:t>
            </a:r>
          </a:p>
        </p:txBody>
      </p:sp>
      <p:sp>
        <p:nvSpPr>
          <p:cNvPr id="5" name="Slide Number Placeholder 4">
            <a:extLst>
              <a:ext uri="{FF2B5EF4-FFF2-40B4-BE49-F238E27FC236}">
                <a16:creationId xmlns:a16="http://schemas.microsoft.com/office/drawing/2014/main" id="{E023424F-2011-400C-9FDE-B13BFB7D4DDE}"/>
              </a:ext>
            </a:extLst>
          </p:cNvPr>
          <p:cNvSpPr>
            <a:spLocks noGrp="1"/>
          </p:cNvSpPr>
          <p:nvPr>
            <p:ph type="sldNum" sz="quarter" idx="14"/>
          </p:nvPr>
        </p:nvSpPr>
        <p:spPr/>
        <p:txBody>
          <a:bodyPr/>
          <a:lstStyle/>
          <a:p>
            <a:fld id="{99A20822-4A49-4D36-86E3-300BA48D3F00}" type="slidenum">
              <a:rPr lang="en-US" smtClean="0"/>
              <a:pPr/>
              <a:t>4</a:t>
            </a:fld>
            <a:endParaRPr lang="en-US" dirty="0"/>
          </a:p>
        </p:txBody>
      </p:sp>
      <p:pic>
        <p:nvPicPr>
          <p:cNvPr id="6" name="Picture 5" descr="A picture of the Taxonomy of Intervention Form Handout">
            <a:extLst>
              <a:ext uri="{FF2B5EF4-FFF2-40B4-BE49-F238E27FC236}">
                <a16:creationId xmlns:a16="http://schemas.microsoft.com/office/drawing/2014/main" id="{9E988C04-1196-4592-A3D9-90C4A4AE1EB1}"/>
              </a:ext>
            </a:extLst>
          </p:cNvPr>
          <p:cNvPicPr>
            <a:picLocks noChangeAspect="1"/>
          </p:cNvPicPr>
          <p:nvPr/>
        </p:nvPicPr>
        <p:blipFill>
          <a:blip r:embed="rId2"/>
          <a:stretch>
            <a:fillRect/>
          </a:stretch>
        </p:blipFill>
        <p:spPr>
          <a:xfrm>
            <a:off x="1268972" y="1280160"/>
            <a:ext cx="4211132" cy="4118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icture of the Taxonomy of Intervention Intensity Handout">
            <a:extLst>
              <a:ext uri="{FF2B5EF4-FFF2-40B4-BE49-F238E27FC236}">
                <a16:creationId xmlns:a16="http://schemas.microsoft.com/office/drawing/2014/main" id="{65BDB42F-7E1C-497E-A799-3B5C031CD6B7}"/>
              </a:ext>
            </a:extLst>
          </p:cNvPr>
          <p:cNvPicPr>
            <a:picLocks noChangeAspect="1"/>
          </p:cNvPicPr>
          <p:nvPr/>
        </p:nvPicPr>
        <p:blipFill>
          <a:blip r:embed="rId3"/>
          <a:stretch>
            <a:fillRect/>
          </a:stretch>
        </p:blipFill>
        <p:spPr>
          <a:xfrm>
            <a:off x="6291876" y="1633057"/>
            <a:ext cx="4652789" cy="3523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8906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of a graph detailing MAZE progress monitoring data. ">
            <a:extLst>
              <a:ext uri="{FF2B5EF4-FFF2-40B4-BE49-F238E27FC236}">
                <a16:creationId xmlns:a16="http://schemas.microsoft.com/office/drawing/2014/main" id="{2F6DEDB6-005B-D44A-9749-8BBFFA5CD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669" y="1316587"/>
            <a:ext cx="4721225" cy="4453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2">
            <a:extLst>
              <a:ext uri="{FF2B5EF4-FFF2-40B4-BE49-F238E27FC236}">
                <a16:creationId xmlns:a16="http://schemas.microsoft.com/office/drawing/2014/main" id="{F38C3A42-6C99-2D46-AF8E-8245210A6950}"/>
              </a:ext>
            </a:extLst>
          </p:cNvPr>
          <p:cNvSpPr>
            <a:spLocks noGrp="1"/>
          </p:cNvSpPr>
          <p:nvPr>
            <p:ph type="title"/>
          </p:nvPr>
        </p:nvSpPr>
        <p:spPr/>
        <p:txBody>
          <a:bodyPr>
            <a:noAutofit/>
          </a:bodyPr>
          <a:lstStyle/>
          <a:p>
            <a:r>
              <a:rPr lang="en-US" sz="3000" dirty="0">
                <a:solidFill>
                  <a:schemeClr val="bg1">
                    <a:lumMod val="50000"/>
                  </a:schemeClr>
                </a:solidFill>
              </a:rPr>
              <a:t>Implement Adjustment 1 and Progress Monitor to Determine When to Make Next Adjustment to Intervention</a:t>
            </a:r>
          </a:p>
        </p:txBody>
      </p:sp>
      <p:sp>
        <p:nvSpPr>
          <p:cNvPr id="2" name="Content Placeholder 1"/>
          <p:cNvSpPr>
            <a:spLocks noGrp="1"/>
          </p:cNvSpPr>
          <p:nvPr>
            <p:ph sz="quarter" idx="15"/>
          </p:nvPr>
        </p:nvSpPr>
        <p:spPr>
          <a:xfrm>
            <a:off x="457200" y="1371600"/>
            <a:ext cx="6419088" cy="4343400"/>
          </a:xfrm>
        </p:spPr>
        <p:txBody>
          <a:bodyPr>
            <a:normAutofit/>
          </a:bodyPr>
          <a:lstStyle/>
          <a:p>
            <a:pPr marL="0" indent="0">
              <a:buNone/>
            </a:pPr>
            <a:r>
              <a:rPr lang="en-US" sz="2800" dirty="0"/>
              <a:t>During weeks 7–12, Ms. Smith notes:</a:t>
            </a:r>
          </a:p>
          <a:p>
            <a:pPr>
              <a:spcBef>
                <a:spcPts val="1200"/>
              </a:spcBef>
            </a:pPr>
            <a:r>
              <a:rPr lang="en-US" sz="2400" dirty="0"/>
              <a:t>Arianna is having difficulty comprehending many of the words in the text beyond those identified as vocabulary words.</a:t>
            </a:r>
          </a:p>
          <a:p>
            <a:pPr>
              <a:spcBef>
                <a:spcPts val="1200"/>
              </a:spcBef>
            </a:pPr>
            <a:r>
              <a:rPr lang="en-US" sz="2400" dirty="0"/>
              <a:t>Arianna has limited background knowledge, which seems to limit her ability to make connections and inferences.</a:t>
            </a:r>
          </a:p>
        </p:txBody>
      </p:sp>
      <p:sp>
        <p:nvSpPr>
          <p:cNvPr id="7" name="Rectangle 6">
            <a:extLst>
              <a:ext uri="{FF2B5EF4-FFF2-40B4-BE49-F238E27FC236}">
                <a16:creationId xmlns:a16="http://schemas.microsoft.com/office/drawing/2014/main" id="{D28A88B2-B631-9D46-9AB1-B210F665497E}"/>
              </a:ext>
            </a:extLst>
          </p:cNvPr>
          <p:cNvSpPr/>
          <p:nvPr/>
        </p:nvSpPr>
        <p:spPr>
          <a:xfrm>
            <a:off x="6731507" y="1686729"/>
            <a:ext cx="5160387"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000" b="1" dirty="0">
                <a:solidFill>
                  <a:schemeClr val="accent2"/>
                </a:solidFill>
              </a:rPr>
              <a:t>-----Should Ms. Smith modify the IIP?----- </a:t>
            </a:r>
          </a:p>
          <a:p>
            <a:pPr algn="ctr"/>
            <a:r>
              <a:rPr lang="en-US" sz="2000" b="1" dirty="0">
                <a:solidFill>
                  <a:schemeClr val="accent2"/>
                </a:solidFill>
              </a:rPr>
              <a:t>-----If yes, what dimension?-----</a:t>
            </a:r>
            <a:endParaRPr lang="en-US" sz="2000" dirty="0">
              <a:solidFill>
                <a:schemeClr val="accent2"/>
              </a:solidFill>
            </a:endParaRPr>
          </a:p>
        </p:txBody>
      </p:sp>
      <p:sp>
        <p:nvSpPr>
          <p:cNvPr id="9" name="Rectangle 8">
            <a:extLst>
              <a:ext uri="{FF2B5EF4-FFF2-40B4-BE49-F238E27FC236}">
                <a16:creationId xmlns:a16="http://schemas.microsoft.com/office/drawing/2014/main" id="{B242056C-03F2-4B40-AB59-369B177D75D0}"/>
              </a:ext>
            </a:extLst>
          </p:cNvPr>
          <p:cNvSpPr/>
          <p:nvPr/>
        </p:nvSpPr>
        <p:spPr>
          <a:xfrm>
            <a:off x="8886512" y="3847183"/>
            <a:ext cx="1593705" cy="938719"/>
          </a:xfrm>
          <a:prstGeom prst="rect">
            <a:avLst/>
          </a:prstGeom>
          <a:solidFill>
            <a:schemeClr val="tx2">
              <a:lumMod val="75000"/>
            </a:schemeClr>
          </a:solidFill>
        </p:spPr>
        <p:txBody>
          <a:bodyPr wrap="none" lIns="91440" tIns="45720" rIns="91440" bIns="45720">
            <a:spAutoFit/>
          </a:bodyPr>
          <a:lstStyle/>
          <a:p>
            <a:pPr algn="ctr"/>
            <a:r>
              <a:rPr lang="en-US" sz="5500" b="1" dirty="0">
                <a:solidFill>
                  <a:schemeClr val="bg1"/>
                </a:solidFill>
              </a:rPr>
              <a:t>YES</a:t>
            </a:r>
            <a:endParaRPr lang="en-US" sz="5500" dirty="0">
              <a:solidFill>
                <a:schemeClr val="bg1"/>
              </a:solidFill>
            </a:endParaRPr>
          </a:p>
        </p:txBody>
      </p:sp>
      <p:sp>
        <p:nvSpPr>
          <p:cNvPr id="5" name="Slide Number Placeholder 4"/>
          <p:cNvSpPr>
            <a:spLocks noGrp="1"/>
          </p:cNvSpPr>
          <p:nvPr>
            <p:ph type="sldNum" sz="quarter" idx="14"/>
          </p:nvPr>
        </p:nvSpPr>
        <p:spPr/>
        <p:txBody>
          <a:bodyPr/>
          <a:lstStyle/>
          <a:p>
            <a:fld id="{99A20822-4A49-4D36-86E3-300BA48D3F00}" type="slidenum">
              <a:rPr lang="en-US" smtClean="0"/>
              <a:pPr/>
              <a:t>40</a:t>
            </a:fld>
            <a:endParaRPr lang="en-US" dirty="0"/>
          </a:p>
        </p:txBody>
      </p:sp>
    </p:spTree>
    <p:extLst>
      <p:ext uri="{BB962C8B-B14F-4D97-AF65-F5344CB8AC3E}">
        <p14:creationId xmlns:p14="http://schemas.microsoft.com/office/powerpoint/2010/main" val="298701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9BEC6D-2AF1-A741-BC93-7B6CC2070213}"/>
              </a:ext>
            </a:extLst>
          </p:cNvPr>
          <p:cNvSpPr>
            <a:spLocks noGrp="1"/>
          </p:cNvSpPr>
          <p:nvPr>
            <p:ph type="title"/>
          </p:nvPr>
        </p:nvSpPr>
        <p:spPr>
          <a:xfrm>
            <a:off x="457200" y="0"/>
            <a:ext cx="8652890" cy="1280160"/>
          </a:xfrm>
        </p:spPr>
        <p:txBody>
          <a:bodyPr>
            <a:normAutofit/>
          </a:bodyPr>
          <a:lstStyle/>
          <a:p>
            <a:r>
              <a:rPr lang="en-US" sz="3300" dirty="0">
                <a:solidFill>
                  <a:srgbClr val="E49573"/>
                </a:solidFill>
              </a:rPr>
              <a:t>Formulate an Adjustment to the IIP When the Rate of Progress Is Inadequate</a:t>
            </a:r>
          </a:p>
        </p:txBody>
      </p:sp>
      <p:sp>
        <p:nvSpPr>
          <p:cNvPr id="5" name="Content Placeholder 4">
            <a:extLst>
              <a:ext uri="{FF2B5EF4-FFF2-40B4-BE49-F238E27FC236}">
                <a16:creationId xmlns:a16="http://schemas.microsoft.com/office/drawing/2014/main" id="{F6A07D1E-1746-40BB-9CB5-52E067247735}"/>
              </a:ext>
            </a:extLst>
          </p:cNvPr>
          <p:cNvSpPr>
            <a:spLocks noGrp="1"/>
          </p:cNvSpPr>
          <p:nvPr>
            <p:ph sz="quarter" idx="15"/>
          </p:nvPr>
        </p:nvSpPr>
        <p:spPr>
          <a:xfrm>
            <a:off x="446886" y="1441936"/>
            <a:ext cx="8663204" cy="4343400"/>
          </a:xfrm>
        </p:spPr>
        <p:txBody>
          <a:bodyPr>
            <a:normAutofit fontScale="85000" lnSpcReduction="10000"/>
          </a:bodyPr>
          <a:lstStyle/>
          <a:p>
            <a:r>
              <a:rPr lang="en-US" dirty="0"/>
              <a:t>Ms. Smith </a:t>
            </a:r>
            <a:r>
              <a:rPr lang="en-US" i="1" dirty="0"/>
              <a:t>should</a:t>
            </a:r>
            <a:r>
              <a:rPr lang="en-US" dirty="0"/>
              <a:t> intensify and individualize Arianna’s program. </a:t>
            </a:r>
          </a:p>
          <a:p>
            <a:r>
              <a:rPr lang="en-US" dirty="0"/>
              <a:t>Based on her observations during intervention, she decides to focus on the Taxonomy’s </a:t>
            </a:r>
            <a:r>
              <a:rPr lang="en-US" b="1" dirty="0"/>
              <a:t>alignment </a:t>
            </a:r>
            <a:r>
              <a:rPr lang="en-US" dirty="0"/>
              <a:t>dimension:</a:t>
            </a:r>
          </a:p>
          <a:p>
            <a:pPr lvl="1"/>
            <a:r>
              <a:rPr lang="en-US" sz="2400" dirty="0"/>
              <a:t>Ariana demonstrates gaps in </a:t>
            </a:r>
            <a:r>
              <a:rPr lang="en-US" sz="2400" b="1" dirty="0"/>
              <a:t>academic vocabulary</a:t>
            </a:r>
            <a:r>
              <a:rPr lang="en-US" sz="2400" dirty="0"/>
              <a:t>. </a:t>
            </a:r>
          </a:p>
          <a:p>
            <a:pPr lvl="2"/>
            <a:r>
              <a:rPr lang="en-US" sz="2400" dirty="0"/>
              <a:t>➸ Ms. Smith decides to add semantic feature analysis to each lesson.</a:t>
            </a:r>
          </a:p>
          <a:p>
            <a:pPr lvl="1"/>
            <a:r>
              <a:rPr lang="en-US" sz="2400" dirty="0"/>
              <a:t>Arianna’s poor </a:t>
            </a:r>
            <a:r>
              <a:rPr lang="en-US" sz="2400" b="1" dirty="0"/>
              <a:t>background knowledge </a:t>
            </a:r>
            <a:r>
              <a:rPr lang="en-US" sz="2400" dirty="0"/>
              <a:t>is interfering with her inference making. </a:t>
            </a:r>
          </a:p>
          <a:p>
            <a:pPr lvl="2"/>
            <a:r>
              <a:rPr lang="en-US" sz="2400" dirty="0"/>
              <a:t>➸ Ms. Smith curates additional media resources to supplement the media library included in the IIP.</a:t>
            </a:r>
            <a:endParaRPr lang="en-US" dirty="0"/>
          </a:p>
        </p:txBody>
      </p:sp>
      <p:sp>
        <p:nvSpPr>
          <p:cNvPr id="10" name="Rectangle 9" descr="A box around the alignment column of the taxonomy of intensive intervention form. ">
            <a:extLst>
              <a:ext uri="{FF2B5EF4-FFF2-40B4-BE49-F238E27FC236}">
                <a16:creationId xmlns:a16="http://schemas.microsoft.com/office/drawing/2014/main" id="{3DC5454F-20B6-4844-9500-D082F8811116}"/>
              </a:ext>
            </a:extLst>
          </p:cNvPr>
          <p:cNvSpPr/>
          <p:nvPr/>
        </p:nvSpPr>
        <p:spPr>
          <a:xfrm>
            <a:off x="9609329" y="2001343"/>
            <a:ext cx="186613" cy="44787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12" name="Rectangle 11" descr="A box around the alignment columb of the intensive intervention form. ">
            <a:extLst>
              <a:ext uri="{FF2B5EF4-FFF2-40B4-BE49-F238E27FC236}">
                <a16:creationId xmlns:a16="http://schemas.microsoft.com/office/drawing/2014/main" id="{B20EA3FC-87BB-C343-B9B6-583FAD566B17}"/>
              </a:ext>
            </a:extLst>
          </p:cNvPr>
          <p:cNvSpPr/>
          <p:nvPr/>
        </p:nvSpPr>
        <p:spPr>
          <a:xfrm>
            <a:off x="9609328" y="4722138"/>
            <a:ext cx="186612" cy="51488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pic>
        <p:nvPicPr>
          <p:cNvPr id="3" name="Picture 2" descr="A picture of the the taxonomy of intensive intervention form. ">
            <a:extLst>
              <a:ext uri="{FF2B5EF4-FFF2-40B4-BE49-F238E27FC236}">
                <a16:creationId xmlns:a16="http://schemas.microsoft.com/office/drawing/2014/main" id="{571C3955-A6F2-6248-8AD8-F0A3434A6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8836" y="137483"/>
            <a:ext cx="1905611" cy="6140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descr="A box around the alignment column of the taxonomy of intensive intervention form.">
            <a:extLst>
              <a:ext uri="{FF2B5EF4-FFF2-40B4-BE49-F238E27FC236}">
                <a16:creationId xmlns:a16="http://schemas.microsoft.com/office/drawing/2014/main" id="{A4C9B198-E396-7849-BE51-4E2705E0AE27}"/>
              </a:ext>
            </a:extLst>
          </p:cNvPr>
          <p:cNvSpPr/>
          <p:nvPr/>
        </p:nvSpPr>
        <p:spPr>
          <a:xfrm>
            <a:off x="9724401" y="2225278"/>
            <a:ext cx="1460042" cy="1139714"/>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6" name="Slide Number Placeholder 5"/>
          <p:cNvSpPr>
            <a:spLocks noGrp="1"/>
          </p:cNvSpPr>
          <p:nvPr>
            <p:ph type="sldNum" sz="quarter" idx="14"/>
          </p:nvPr>
        </p:nvSpPr>
        <p:spPr/>
        <p:txBody>
          <a:bodyPr/>
          <a:lstStyle/>
          <a:p>
            <a:fld id="{99A20822-4A49-4D36-86E3-300BA48D3F00}" type="slidenum">
              <a:rPr lang="en-US" smtClean="0"/>
              <a:pPr/>
              <a:t>41</a:t>
            </a:fld>
            <a:endParaRPr lang="en-US" dirty="0"/>
          </a:p>
        </p:txBody>
      </p:sp>
    </p:spTree>
    <p:extLst>
      <p:ext uri="{BB962C8B-B14F-4D97-AF65-F5344CB8AC3E}">
        <p14:creationId xmlns:p14="http://schemas.microsoft.com/office/powerpoint/2010/main" val="323511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9BEC6D-2AF1-A741-BC93-7B6CC2070213}"/>
              </a:ext>
            </a:extLst>
          </p:cNvPr>
          <p:cNvSpPr>
            <a:spLocks noGrp="1"/>
          </p:cNvSpPr>
          <p:nvPr>
            <p:ph type="title"/>
          </p:nvPr>
        </p:nvSpPr>
        <p:spPr>
          <a:xfrm>
            <a:off x="457200" y="0"/>
            <a:ext cx="10320528" cy="1280160"/>
          </a:xfrm>
        </p:spPr>
        <p:txBody>
          <a:bodyPr>
            <a:normAutofit/>
          </a:bodyPr>
          <a:lstStyle/>
          <a:p>
            <a:r>
              <a:rPr lang="en-US" sz="3300" dirty="0">
                <a:solidFill>
                  <a:srgbClr val="E49573"/>
                </a:solidFill>
              </a:rPr>
              <a:t>Formulate an Adjustment to the IIP When the Rate of Progress Is Inadequate</a:t>
            </a:r>
          </a:p>
        </p:txBody>
      </p:sp>
      <p:pic>
        <p:nvPicPr>
          <p:cNvPr id="5" name="Picture 4" descr="A picture of a semantic feature analysis that students are supposed to inteprat as apart of their studies. ">
            <a:extLst>
              <a:ext uri="{FF2B5EF4-FFF2-40B4-BE49-F238E27FC236}">
                <a16:creationId xmlns:a16="http://schemas.microsoft.com/office/drawing/2014/main" id="{4C5E3C47-BF0B-2748-AD3D-B4DD14D44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71600"/>
            <a:ext cx="7056883" cy="448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6010DFB5-BC4E-7640-9357-50F3C3457AB9}"/>
              </a:ext>
            </a:extLst>
          </p:cNvPr>
          <p:cNvSpPr txBox="1"/>
          <p:nvPr/>
        </p:nvSpPr>
        <p:spPr>
          <a:xfrm>
            <a:off x="7881678" y="1271635"/>
            <a:ext cx="3023925" cy="46474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u="sng" dirty="0"/>
              <a:t>Important terms and ideas:</a:t>
            </a:r>
          </a:p>
          <a:p>
            <a:pPr marL="285750" indent="-285750">
              <a:buFont typeface="Arial" panose="020B0604020202020204" pitchFamily="34" charset="0"/>
              <a:buChar char="•"/>
            </a:pPr>
            <a:r>
              <a:rPr lang="en-US" sz="1400" dirty="0"/>
              <a:t>Change</a:t>
            </a:r>
          </a:p>
          <a:p>
            <a:pPr marL="285750" indent="-285750">
              <a:buFont typeface="Arial" panose="020B0604020202020204" pitchFamily="34" charset="0"/>
              <a:buChar char="•"/>
            </a:pPr>
            <a:r>
              <a:rPr lang="en-US" sz="1400" dirty="0"/>
              <a:t>Freedom</a:t>
            </a:r>
          </a:p>
          <a:p>
            <a:pPr marL="285750" indent="-285750">
              <a:buFont typeface="Arial" panose="020B0604020202020204" pitchFamily="34" charset="0"/>
              <a:buChar char="•"/>
            </a:pPr>
            <a:r>
              <a:rPr lang="en-US" sz="1400" dirty="0">
                <a:highlight>
                  <a:srgbClr val="FFFF00"/>
                </a:highlight>
              </a:rPr>
              <a:t>Laws</a:t>
            </a:r>
          </a:p>
          <a:p>
            <a:pPr marL="285750" indent="-285750">
              <a:buFont typeface="Arial" panose="020B0604020202020204" pitchFamily="34" charset="0"/>
              <a:buChar char="•"/>
            </a:pPr>
            <a:r>
              <a:rPr lang="en-US" sz="1400" dirty="0">
                <a:highlight>
                  <a:srgbClr val="FFFF00"/>
                </a:highlight>
              </a:rPr>
              <a:t>Peaceful</a:t>
            </a:r>
          </a:p>
          <a:p>
            <a:pPr marL="285750" indent="-285750">
              <a:buFont typeface="Arial" panose="020B0604020202020204" pitchFamily="34" charset="0"/>
              <a:buChar char="•"/>
            </a:pPr>
            <a:r>
              <a:rPr lang="en-US" sz="1400" dirty="0"/>
              <a:t>Speeches</a:t>
            </a:r>
          </a:p>
          <a:p>
            <a:pPr marL="285750" indent="-285750">
              <a:buFont typeface="Arial" panose="020B0604020202020204" pitchFamily="34" charset="0"/>
              <a:buChar char="•"/>
            </a:pPr>
            <a:r>
              <a:rPr lang="en-US" sz="1400" dirty="0"/>
              <a:t>Marches</a:t>
            </a:r>
          </a:p>
          <a:p>
            <a:pPr marL="285750" indent="-285750">
              <a:buFont typeface="Arial" panose="020B0604020202020204" pitchFamily="34" charset="0"/>
              <a:buChar char="•"/>
            </a:pPr>
            <a:r>
              <a:rPr lang="en-US" sz="1400" dirty="0"/>
              <a:t>Bring attention to a problem</a:t>
            </a:r>
          </a:p>
          <a:p>
            <a:pPr marL="285750" indent="-285750">
              <a:buFont typeface="Arial" panose="020B0604020202020204" pitchFamily="34" charset="0"/>
              <a:buChar char="•"/>
            </a:pPr>
            <a:r>
              <a:rPr lang="en-US" sz="1400" dirty="0"/>
              <a:t>Make things better</a:t>
            </a:r>
          </a:p>
          <a:p>
            <a:pPr marL="285750" indent="-285750">
              <a:buFont typeface="Arial" panose="020B0604020202020204" pitchFamily="34" charset="0"/>
              <a:buChar char="•"/>
            </a:pPr>
            <a:r>
              <a:rPr lang="en-US" sz="1400" dirty="0">
                <a:highlight>
                  <a:srgbClr val="FFFF00"/>
                </a:highlight>
              </a:rPr>
              <a:t>Civil Rights Movement</a:t>
            </a:r>
          </a:p>
          <a:p>
            <a:pPr marL="285750" indent="-285750">
              <a:buFont typeface="Arial" panose="020B0604020202020204" pitchFamily="34" charset="0"/>
              <a:buChar char="•"/>
            </a:pPr>
            <a:r>
              <a:rPr lang="en-US" sz="1400" dirty="0"/>
              <a:t>Segregation</a:t>
            </a:r>
          </a:p>
          <a:p>
            <a:pPr marL="285750" indent="-285750">
              <a:buFont typeface="Arial" panose="020B0604020202020204" pitchFamily="34" charset="0"/>
              <a:buChar char="•"/>
            </a:pPr>
            <a:r>
              <a:rPr lang="en-US" sz="1400" dirty="0"/>
              <a:t>No Jobs</a:t>
            </a:r>
          </a:p>
          <a:p>
            <a:pPr marL="285750" indent="-285750">
              <a:buFont typeface="Arial" panose="020B0604020202020204" pitchFamily="34" charset="0"/>
              <a:buChar char="•"/>
            </a:pPr>
            <a:r>
              <a:rPr lang="en-US" sz="1400" dirty="0"/>
              <a:t>Unjust</a:t>
            </a:r>
          </a:p>
          <a:p>
            <a:pPr marL="285750" indent="-285750">
              <a:buFont typeface="Arial" panose="020B0604020202020204" pitchFamily="34" charset="0"/>
              <a:buChar char="•"/>
            </a:pPr>
            <a:r>
              <a:rPr lang="en-US" sz="1400" dirty="0"/>
              <a:t>African Americans</a:t>
            </a:r>
          </a:p>
          <a:p>
            <a:pPr marL="285750" indent="-285750">
              <a:buFont typeface="Arial" panose="020B0604020202020204" pitchFamily="34" charset="0"/>
              <a:buChar char="•"/>
            </a:pPr>
            <a:r>
              <a:rPr lang="en-US" sz="1400" dirty="0"/>
              <a:t>MLK Jr.</a:t>
            </a:r>
          </a:p>
          <a:p>
            <a:pPr marL="285750" indent="-285750">
              <a:buFont typeface="Arial" panose="020B0604020202020204" pitchFamily="34" charset="0"/>
              <a:buChar char="•"/>
            </a:pPr>
            <a:r>
              <a:rPr lang="en-US" sz="1400" dirty="0">
                <a:highlight>
                  <a:srgbClr val="FFFF00"/>
                </a:highlight>
              </a:rPr>
              <a:t>Heroes</a:t>
            </a:r>
          </a:p>
          <a:p>
            <a:pPr marL="285750" indent="-285750">
              <a:buFont typeface="Arial" panose="020B0604020202020204" pitchFamily="34" charset="0"/>
              <a:buChar char="•"/>
            </a:pPr>
            <a:r>
              <a:rPr lang="en-US" sz="1400" dirty="0"/>
              <a:t>Students</a:t>
            </a:r>
          </a:p>
          <a:p>
            <a:pPr marL="285750" indent="-285750">
              <a:buFont typeface="Arial" panose="020B0604020202020204" pitchFamily="34" charset="0"/>
              <a:buChar char="•"/>
            </a:pPr>
            <a:r>
              <a:rPr lang="en-US" sz="1400" dirty="0"/>
              <a:t>Sit-in</a:t>
            </a:r>
          </a:p>
          <a:p>
            <a:pPr marL="285750" indent="-285750">
              <a:buFont typeface="Arial" panose="020B0604020202020204" pitchFamily="34" charset="0"/>
              <a:buChar char="•"/>
            </a:pPr>
            <a:r>
              <a:rPr lang="en-US" sz="1400" dirty="0"/>
              <a:t>Jail</a:t>
            </a:r>
          </a:p>
          <a:p>
            <a:pPr marL="285750" indent="-285750">
              <a:buFont typeface="Arial" panose="020B0604020202020204" pitchFamily="34" charset="0"/>
              <a:buChar char="•"/>
            </a:pPr>
            <a:r>
              <a:rPr lang="en-US" sz="1400" dirty="0"/>
              <a:t>Police</a:t>
            </a:r>
          </a:p>
          <a:p>
            <a:pPr marL="285750" indent="-285750">
              <a:buFont typeface="Arial" panose="020B0604020202020204" pitchFamily="34" charset="0"/>
              <a:buChar char="•"/>
            </a:pPr>
            <a:r>
              <a:rPr lang="en-US" sz="1400" dirty="0">
                <a:highlight>
                  <a:srgbClr val="FFFF00"/>
                </a:highlight>
              </a:rPr>
              <a:t>Protest</a:t>
            </a:r>
          </a:p>
        </p:txBody>
      </p:sp>
      <p:pic>
        <p:nvPicPr>
          <p:cNvPr id="15" name="Picture 14" descr="A picture of a book that is titled change your world. ">
            <a:extLst>
              <a:ext uri="{FF2B5EF4-FFF2-40B4-BE49-F238E27FC236}">
                <a16:creationId xmlns:a16="http://schemas.microsoft.com/office/drawing/2014/main" id="{C33D1DFE-4790-6241-A06F-B2FB32C7C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3758" y="219245"/>
            <a:ext cx="1019589" cy="1315599"/>
          </a:xfrm>
          <a:prstGeom prst="rect">
            <a:avLst/>
          </a:prstGeom>
        </p:spPr>
      </p:pic>
      <p:sp>
        <p:nvSpPr>
          <p:cNvPr id="3" name="Slide Number Placeholder 2"/>
          <p:cNvSpPr>
            <a:spLocks noGrp="1"/>
          </p:cNvSpPr>
          <p:nvPr>
            <p:ph type="sldNum" sz="quarter" idx="14"/>
          </p:nvPr>
        </p:nvSpPr>
        <p:spPr/>
        <p:txBody>
          <a:bodyPr/>
          <a:lstStyle/>
          <a:p>
            <a:fld id="{99A20822-4A49-4D36-86E3-300BA48D3F00}" type="slidenum">
              <a:rPr lang="en-US" smtClean="0"/>
              <a:pPr/>
              <a:t>42</a:t>
            </a:fld>
            <a:endParaRPr lang="en-US" dirty="0"/>
          </a:p>
        </p:txBody>
      </p:sp>
    </p:spTree>
    <p:extLst>
      <p:ext uri="{BB962C8B-B14F-4D97-AF65-F5344CB8AC3E}">
        <p14:creationId xmlns:p14="http://schemas.microsoft.com/office/powerpoint/2010/main" val="143453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9BEC6D-2AF1-A741-BC93-7B6CC2070213}"/>
              </a:ext>
            </a:extLst>
          </p:cNvPr>
          <p:cNvSpPr>
            <a:spLocks noGrp="1"/>
          </p:cNvSpPr>
          <p:nvPr>
            <p:ph type="title"/>
          </p:nvPr>
        </p:nvSpPr>
        <p:spPr>
          <a:xfrm>
            <a:off x="457200" y="0"/>
            <a:ext cx="9601200" cy="1280160"/>
          </a:xfrm>
        </p:spPr>
        <p:txBody>
          <a:bodyPr>
            <a:normAutofit/>
          </a:bodyPr>
          <a:lstStyle/>
          <a:p>
            <a:r>
              <a:rPr lang="en-US" sz="3300" dirty="0">
                <a:solidFill>
                  <a:srgbClr val="E49573"/>
                </a:solidFill>
              </a:rPr>
              <a:t>Formulate an Adjustment to the IIP When the Rate of Progress Is Inadequate</a:t>
            </a:r>
          </a:p>
        </p:txBody>
      </p:sp>
      <p:pic>
        <p:nvPicPr>
          <p:cNvPr id="15" name="Picture 14" descr="A picutre of a book that is titled change your world. ">
            <a:extLst>
              <a:ext uri="{FF2B5EF4-FFF2-40B4-BE49-F238E27FC236}">
                <a16:creationId xmlns:a16="http://schemas.microsoft.com/office/drawing/2014/main" id="{C33D1DFE-4790-6241-A06F-B2FB32C7C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4189" y="294983"/>
            <a:ext cx="1019589" cy="1315599"/>
          </a:xfrm>
          <a:prstGeom prst="rect">
            <a:avLst/>
          </a:prstGeom>
        </p:spPr>
      </p:pic>
      <p:graphicFrame>
        <p:nvGraphicFramePr>
          <p:cNvPr id="2" name="Table 1">
            <a:extLst>
              <a:ext uri="{FF2B5EF4-FFF2-40B4-BE49-F238E27FC236}">
                <a16:creationId xmlns:a16="http://schemas.microsoft.com/office/drawing/2014/main" id="{D2D19D7E-94C6-B04B-A70B-F4AC9C9C9A73}"/>
              </a:ext>
            </a:extLst>
          </p:cNvPr>
          <p:cNvGraphicFramePr>
            <a:graphicFrameLocks noGrp="1"/>
          </p:cNvGraphicFramePr>
          <p:nvPr>
            <p:extLst>
              <p:ext uri="{D42A27DB-BD31-4B8C-83A1-F6EECF244321}">
                <p14:modId xmlns:p14="http://schemas.microsoft.com/office/powerpoint/2010/main" val="257365724"/>
              </p:ext>
            </p:extLst>
          </p:nvPr>
        </p:nvGraphicFramePr>
        <p:xfrm>
          <a:off x="1426464" y="1941004"/>
          <a:ext cx="9241536" cy="3810570"/>
        </p:xfrm>
        <a:graphic>
          <a:graphicData uri="http://schemas.openxmlformats.org/drawingml/2006/table">
            <a:tbl>
              <a:tblPr firstRow="1" bandRow="1">
                <a:tableStyleId>{5940675A-B579-460E-94D1-54222C63F5DA}</a:tableStyleId>
              </a:tblPr>
              <a:tblGrid>
                <a:gridCol w="4394210">
                  <a:extLst>
                    <a:ext uri="{9D8B030D-6E8A-4147-A177-3AD203B41FA5}">
                      <a16:colId xmlns:a16="http://schemas.microsoft.com/office/drawing/2014/main" val="1670115759"/>
                    </a:ext>
                  </a:extLst>
                </a:gridCol>
                <a:gridCol w="655296">
                  <a:extLst>
                    <a:ext uri="{9D8B030D-6E8A-4147-A177-3AD203B41FA5}">
                      <a16:colId xmlns:a16="http://schemas.microsoft.com/office/drawing/2014/main" val="2740948933"/>
                    </a:ext>
                  </a:extLst>
                </a:gridCol>
                <a:gridCol w="655296">
                  <a:extLst>
                    <a:ext uri="{9D8B030D-6E8A-4147-A177-3AD203B41FA5}">
                      <a16:colId xmlns:a16="http://schemas.microsoft.com/office/drawing/2014/main" val="343319603"/>
                    </a:ext>
                  </a:extLst>
                </a:gridCol>
                <a:gridCol w="655296">
                  <a:extLst>
                    <a:ext uri="{9D8B030D-6E8A-4147-A177-3AD203B41FA5}">
                      <a16:colId xmlns:a16="http://schemas.microsoft.com/office/drawing/2014/main" val="2032778331"/>
                    </a:ext>
                  </a:extLst>
                </a:gridCol>
                <a:gridCol w="655296">
                  <a:extLst>
                    <a:ext uri="{9D8B030D-6E8A-4147-A177-3AD203B41FA5}">
                      <a16:colId xmlns:a16="http://schemas.microsoft.com/office/drawing/2014/main" val="3275215175"/>
                    </a:ext>
                  </a:extLst>
                </a:gridCol>
                <a:gridCol w="655296">
                  <a:extLst>
                    <a:ext uri="{9D8B030D-6E8A-4147-A177-3AD203B41FA5}">
                      <a16:colId xmlns:a16="http://schemas.microsoft.com/office/drawing/2014/main" val="1658191364"/>
                    </a:ext>
                  </a:extLst>
                </a:gridCol>
                <a:gridCol w="655296">
                  <a:extLst>
                    <a:ext uri="{9D8B030D-6E8A-4147-A177-3AD203B41FA5}">
                      <a16:colId xmlns:a16="http://schemas.microsoft.com/office/drawing/2014/main" val="2773624615"/>
                    </a:ext>
                  </a:extLst>
                </a:gridCol>
                <a:gridCol w="915550">
                  <a:extLst>
                    <a:ext uri="{9D8B030D-6E8A-4147-A177-3AD203B41FA5}">
                      <a16:colId xmlns:a16="http://schemas.microsoft.com/office/drawing/2014/main" val="4005942571"/>
                    </a:ext>
                  </a:extLst>
                </a:gridCol>
              </a:tblGrid>
              <a:tr h="1055041">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rgbClr val="2E4488"/>
                          </a:solidFill>
                          <a:latin typeface="Segoe Print" panose="02000800000000000000" pitchFamily="2" charset="0"/>
                        </a:rPr>
                        <a:t>Protest</a:t>
                      </a:r>
                    </a:p>
                  </a:txBody>
                  <a:tcPr vert="vert27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2E4488"/>
                          </a:solidFill>
                          <a:latin typeface="Segoe Print" panose="02000800000000000000" pitchFamily="2" charset="0"/>
                        </a:rPr>
                        <a:t>Peaceful</a:t>
                      </a:r>
                    </a:p>
                  </a:txBody>
                  <a:tcPr vert="vert27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2E4488"/>
                          </a:solidFill>
                          <a:latin typeface="Segoe Print" panose="02000800000000000000" pitchFamily="2" charset="0"/>
                        </a:rPr>
                        <a:t>Violence</a:t>
                      </a:r>
                    </a:p>
                  </a:txBody>
                  <a:tcPr vert="vert27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2E4488"/>
                          </a:solidFill>
                          <a:latin typeface="Segoe Print" panose="02000800000000000000" pitchFamily="2" charset="0"/>
                        </a:rPr>
                        <a:t>Just (fair)</a:t>
                      </a:r>
                    </a:p>
                  </a:txBody>
                  <a:tcPr vert="vert27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2E4488"/>
                          </a:solidFill>
                          <a:latin typeface="Segoe Print" panose="02000800000000000000" pitchFamily="2" charset="0"/>
                        </a:rPr>
                        <a:t>Unjust</a:t>
                      </a:r>
                    </a:p>
                  </a:txBody>
                  <a:tcPr vert="vert27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2E4488"/>
                          </a:solidFill>
                          <a:latin typeface="Segoe Print" panose="02000800000000000000" pitchFamily="2" charset="0"/>
                        </a:rPr>
                        <a:t>Heroes</a:t>
                      </a:r>
                    </a:p>
                  </a:txBody>
                  <a:tcPr vert="vert27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2E4488"/>
                          </a:solidFill>
                          <a:latin typeface="Segoe Print" panose="02000800000000000000" pitchFamily="2" charset="0"/>
                        </a:rPr>
                        <a:t>Laws</a:t>
                      </a:r>
                    </a:p>
                  </a:txBody>
                  <a:tcPr vert="vert27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6233526"/>
                  </a:ext>
                </a:extLst>
              </a:tr>
              <a:tr h="393647">
                <a:tc>
                  <a:txBody>
                    <a:bodyPr/>
                    <a:lstStyle/>
                    <a:p>
                      <a:r>
                        <a:rPr lang="en-US" sz="1600" dirty="0">
                          <a:solidFill>
                            <a:srgbClr val="2E4488"/>
                          </a:solidFill>
                          <a:latin typeface="Segoe Print" panose="02000800000000000000" pitchFamily="2" charset="0"/>
                        </a:rPr>
                        <a:t>Change things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0591692"/>
                  </a:ext>
                </a:extLst>
              </a:tr>
              <a:tr h="393647">
                <a:tc>
                  <a:txBody>
                    <a:bodyPr/>
                    <a:lstStyle/>
                    <a:p>
                      <a:r>
                        <a:rPr lang="en-US" sz="1600" dirty="0">
                          <a:solidFill>
                            <a:srgbClr val="2E4488"/>
                          </a:solidFill>
                          <a:latin typeface="Segoe Print" panose="02000800000000000000" pitchFamily="2" charset="0"/>
                        </a:rPr>
                        <a:t>Freedom</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901452"/>
                  </a:ext>
                </a:extLst>
              </a:tr>
              <a:tr h="393647">
                <a:tc>
                  <a:txBody>
                    <a:bodyPr/>
                    <a:lstStyle/>
                    <a:p>
                      <a:r>
                        <a:rPr lang="en-US" sz="1600" dirty="0">
                          <a:solidFill>
                            <a:srgbClr val="2E4488"/>
                          </a:solidFill>
                          <a:latin typeface="Segoe Print" panose="02000800000000000000" pitchFamily="2" charset="0"/>
                        </a:rPr>
                        <a:t>speeches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377315"/>
                  </a:ext>
                </a:extLst>
              </a:tr>
              <a:tr h="393647">
                <a:tc>
                  <a:txBody>
                    <a:bodyPr/>
                    <a:lstStyle/>
                    <a:p>
                      <a:r>
                        <a:rPr lang="en-US" sz="1600" dirty="0">
                          <a:solidFill>
                            <a:srgbClr val="2E4488"/>
                          </a:solidFill>
                          <a:latin typeface="Segoe Print" panose="02000800000000000000" pitchFamily="2" charset="0"/>
                        </a:rPr>
                        <a:t>Marches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699630"/>
                  </a:ext>
                </a:extLst>
              </a:tr>
              <a:tr h="393647">
                <a:tc>
                  <a:txBody>
                    <a:bodyPr/>
                    <a:lstStyle/>
                    <a:p>
                      <a:r>
                        <a:rPr lang="en-US" sz="1400" dirty="0">
                          <a:solidFill>
                            <a:srgbClr val="2E4488"/>
                          </a:solidFill>
                          <a:latin typeface="Segoe Print" panose="02000800000000000000" pitchFamily="2" charset="0"/>
                        </a:rPr>
                        <a:t>Bring Attention to a problem</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250425"/>
                  </a:ext>
                </a:extLst>
              </a:tr>
              <a:tr h="393647">
                <a:tc>
                  <a:txBody>
                    <a:bodyPr/>
                    <a:lstStyle/>
                    <a:p>
                      <a:r>
                        <a:rPr lang="en-US" sz="1600" dirty="0">
                          <a:solidFill>
                            <a:srgbClr val="2E4488"/>
                          </a:solidFill>
                          <a:latin typeface="Segoe Print" panose="02000800000000000000" pitchFamily="2" charset="0"/>
                        </a:rPr>
                        <a:t>Segregated schools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1881863"/>
                  </a:ext>
                </a:extLst>
              </a:tr>
              <a:tr h="393647">
                <a:tc>
                  <a:txBody>
                    <a:bodyPr/>
                    <a:lstStyle/>
                    <a:p>
                      <a:r>
                        <a:rPr lang="en-US" sz="1600" dirty="0">
                          <a:solidFill>
                            <a:srgbClr val="2E4488"/>
                          </a:solidFill>
                          <a:latin typeface="Segoe Print" panose="02000800000000000000" pitchFamily="2" charset="0"/>
                        </a:rPr>
                        <a:t>Martin Luther King, Jr.</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2E4488"/>
                          </a:solidFill>
                          <a:latin typeface="Segoe Print" panose="020008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205074"/>
                  </a:ext>
                </a:extLst>
              </a:tr>
            </a:tbl>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43</a:t>
            </a:fld>
            <a:endParaRPr lang="en-US" dirty="0"/>
          </a:p>
        </p:txBody>
      </p:sp>
    </p:spTree>
    <p:extLst>
      <p:ext uri="{BB962C8B-B14F-4D97-AF65-F5344CB8AC3E}">
        <p14:creationId xmlns:p14="http://schemas.microsoft.com/office/powerpoint/2010/main" val="2243251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of a graph detailing progress monitoring data from a maze application. ">
            <a:extLst>
              <a:ext uri="{FF2B5EF4-FFF2-40B4-BE49-F238E27FC236}">
                <a16:creationId xmlns:a16="http://schemas.microsoft.com/office/drawing/2014/main" id="{C36FAE37-40CD-BB4D-9012-095E2FA86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570" y="1511933"/>
            <a:ext cx="4756182" cy="4431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2">
            <a:extLst>
              <a:ext uri="{FF2B5EF4-FFF2-40B4-BE49-F238E27FC236}">
                <a16:creationId xmlns:a16="http://schemas.microsoft.com/office/drawing/2014/main" id="{F38C3A42-6C99-2D46-AF8E-8245210A6950}"/>
              </a:ext>
            </a:extLst>
          </p:cNvPr>
          <p:cNvSpPr>
            <a:spLocks noGrp="1"/>
          </p:cNvSpPr>
          <p:nvPr>
            <p:ph type="title"/>
          </p:nvPr>
        </p:nvSpPr>
        <p:spPr/>
        <p:txBody>
          <a:bodyPr>
            <a:noAutofit/>
          </a:bodyPr>
          <a:lstStyle/>
          <a:p>
            <a:r>
              <a:rPr lang="en-US" sz="3000" dirty="0">
                <a:solidFill>
                  <a:schemeClr val="bg1">
                    <a:lumMod val="50000"/>
                  </a:schemeClr>
                </a:solidFill>
              </a:rPr>
              <a:t>Implement Adjustment 2 and Progress Monitor to Determine When to Make Next Adjustment to Intervention</a:t>
            </a:r>
          </a:p>
        </p:txBody>
      </p:sp>
      <p:sp>
        <p:nvSpPr>
          <p:cNvPr id="2" name="Content Placeholder 1"/>
          <p:cNvSpPr>
            <a:spLocks noGrp="1"/>
          </p:cNvSpPr>
          <p:nvPr>
            <p:ph sz="quarter" idx="15"/>
          </p:nvPr>
        </p:nvSpPr>
        <p:spPr>
          <a:xfrm>
            <a:off x="457200" y="1371600"/>
            <a:ext cx="6199632" cy="4343400"/>
          </a:xfrm>
        </p:spPr>
        <p:txBody>
          <a:bodyPr>
            <a:normAutofit/>
          </a:bodyPr>
          <a:lstStyle/>
          <a:p>
            <a:pPr marL="0" indent="0">
              <a:buNone/>
            </a:pPr>
            <a:r>
              <a:rPr lang="en-US" sz="2400" dirty="0"/>
              <a:t>During weeks 13–18, Ms. Smith notes: </a:t>
            </a:r>
          </a:p>
          <a:p>
            <a:pPr>
              <a:spcBef>
                <a:spcPts val="1200"/>
              </a:spcBef>
            </a:pPr>
            <a:r>
              <a:rPr lang="en-US" sz="2200" dirty="0"/>
              <a:t>Arianna seems more confident in discussion.</a:t>
            </a:r>
          </a:p>
          <a:p>
            <a:pPr>
              <a:spcBef>
                <a:spcPts val="1200"/>
              </a:spcBef>
            </a:pPr>
            <a:r>
              <a:rPr lang="en-US" sz="2200" dirty="0"/>
              <a:t>She is making connections within and across texts and answering inferential texts.</a:t>
            </a:r>
          </a:p>
          <a:p>
            <a:pPr>
              <a:spcBef>
                <a:spcPts val="1200"/>
              </a:spcBef>
            </a:pPr>
            <a:r>
              <a:rPr lang="en-US" sz="2200" dirty="0"/>
              <a:t>She is beginning to identify main ideas independently.</a:t>
            </a:r>
          </a:p>
          <a:p>
            <a:pPr>
              <a:spcBef>
                <a:spcPts val="1200"/>
              </a:spcBef>
            </a:pPr>
            <a:r>
              <a:rPr lang="en-US" sz="2200" dirty="0"/>
              <a:t>She asks questions and seems engaged.</a:t>
            </a:r>
          </a:p>
        </p:txBody>
      </p:sp>
      <p:sp>
        <p:nvSpPr>
          <p:cNvPr id="7" name="Rectangle 6">
            <a:extLst>
              <a:ext uri="{FF2B5EF4-FFF2-40B4-BE49-F238E27FC236}">
                <a16:creationId xmlns:a16="http://schemas.microsoft.com/office/drawing/2014/main" id="{D28A88B2-B631-9D46-9AB1-B210F665497E}"/>
              </a:ext>
            </a:extLst>
          </p:cNvPr>
          <p:cNvSpPr/>
          <p:nvPr/>
        </p:nvSpPr>
        <p:spPr>
          <a:xfrm>
            <a:off x="6453637" y="1790959"/>
            <a:ext cx="5160387"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000" b="1" dirty="0">
                <a:solidFill>
                  <a:schemeClr val="accent2"/>
                </a:solidFill>
              </a:rPr>
              <a:t>-----Should Ms. Smith modify the IIP?----- </a:t>
            </a:r>
          </a:p>
          <a:p>
            <a:pPr algn="ctr"/>
            <a:r>
              <a:rPr lang="en-US" sz="2000" b="1" dirty="0">
                <a:solidFill>
                  <a:schemeClr val="accent2"/>
                </a:solidFill>
              </a:rPr>
              <a:t>-----If yes, what dimension?-----</a:t>
            </a:r>
            <a:endParaRPr lang="en-US" sz="2000" dirty="0">
              <a:solidFill>
                <a:schemeClr val="accent2"/>
              </a:solidFill>
            </a:endParaRPr>
          </a:p>
        </p:txBody>
      </p:sp>
      <p:sp>
        <p:nvSpPr>
          <p:cNvPr id="9" name="Rectangle 8">
            <a:extLst>
              <a:ext uri="{FF2B5EF4-FFF2-40B4-BE49-F238E27FC236}">
                <a16:creationId xmlns:a16="http://schemas.microsoft.com/office/drawing/2014/main" id="{B242056C-03F2-4B40-AB59-369B177D75D0}"/>
              </a:ext>
            </a:extLst>
          </p:cNvPr>
          <p:cNvSpPr/>
          <p:nvPr/>
        </p:nvSpPr>
        <p:spPr>
          <a:xfrm>
            <a:off x="8833723" y="4424154"/>
            <a:ext cx="1242649" cy="938719"/>
          </a:xfrm>
          <a:prstGeom prst="rect">
            <a:avLst/>
          </a:prstGeom>
          <a:solidFill>
            <a:schemeClr val="tx2">
              <a:lumMod val="75000"/>
            </a:schemeClr>
          </a:solidFill>
        </p:spPr>
        <p:txBody>
          <a:bodyPr wrap="none" lIns="91440" tIns="45720" rIns="91440" bIns="45720">
            <a:spAutoFit/>
          </a:bodyPr>
          <a:lstStyle/>
          <a:p>
            <a:pPr algn="ctr"/>
            <a:r>
              <a:rPr lang="en-US" sz="5500" b="1" dirty="0">
                <a:solidFill>
                  <a:schemeClr val="bg1"/>
                </a:solidFill>
              </a:rPr>
              <a:t>NO</a:t>
            </a:r>
            <a:endParaRPr lang="en-US" sz="5500" dirty="0">
              <a:solidFill>
                <a:schemeClr val="bg1"/>
              </a:solidFill>
            </a:endParaRPr>
          </a:p>
        </p:txBody>
      </p:sp>
      <p:sp>
        <p:nvSpPr>
          <p:cNvPr id="6" name="Slide Number Placeholder 5"/>
          <p:cNvSpPr>
            <a:spLocks noGrp="1"/>
          </p:cNvSpPr>
          <p:nvPr>
            <p:ph type="sldNum" sz="quarter" idx="14"/>
          </p:nvPr>
        </p:nvSpPr>
        <p:spPr/>
        <p:txBody>
          <a:bodyPr/>
          <a:lstStyle/>
          <a:p>
            <a:fld id="{99A20822-4A49-4D36-86E3-300BA48D3F00}" type="slidenum">
              <a:rPr lang="en-US" smtClean="0"/>
              <a:pPr/>
              <a:t>44</a:t>
            </a:fld>
            <a:endParaRPr lang="en-US" dirty="0"/>
          </a:p>
        </p:txBody>
      </p:sp>
    </p:spTree>
    <p:extLst>
      <p:ext uri="{BB962C8B-B14F-4D97-AF65-F5344CB8AC3E}">
        <p14:creationId xmlns:p14="http://schemas.microsoft.com/office/powerpoint/2010/main" val="164564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that details when to make adjustments to an intervention using maze progress monitoring tools. ">
            <a:extLst>
              <a:ext uri="{FF2B5EF4-FFF2-40B4-BE49-F238E27FC236}">
                <a16:creationId xmlns:a16="http://schemas.microsoft.com/office/drawing/2014/main" id="{3E2A1CC1-14AE-F64C-AE87-32969C4A0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096" y="1280556"/>
            <a:ext cx="4867656" cy="452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2">
            <a:extLst>
              <a:ext uri="{FF2B5EF4-FFF2-40B4-BE49-F238E27FC236}">
                <a16:creationId xmlns:a16="http://schemas.microsoft.com/office/drawing/2014/main" id="{F38C3A42-6C99-2D46-AF8E-8245210A6950}"/>
              </a:ext>
            </a:extLst>
          </p:cNvPr>
          <p:cNvSpPr>
            <a:spLocks noGrp="1"/>
          </p:cNvSpPr>
          <p:nvPr>
            <p:ph type="title"/>
          </p:nvPr>
        </p:nvSpPr>
        <p:spPr/>
        <p:txBody>
          <a:bodyPr anchor="ctr">
            <a:noAutofit/>
          </a:bodyPr>
          <a:lstStyle/>
          <a:p>
            <a:r>
              <a:rPr lang="en-US" sz="3000" dirty="0">
                <a:solidFill>
                  <a:schemeClr val="bg1">
                    <a:lumMod val="50000"/>
                  </a:schemeClr>
                </a:solidFill>
              </a:rPr>
              <a:t>Progress Monitor to Determine When to Make Next Adjustment to Intervention</a:t>
            </a:r>
          </a:p>
        </p:txBody>
      </p:sp>
      <p:sp>
        <p:nvSpPr>
          <p:cNvPr id="2" name="Content Placeholder 1"/>
          <p:cNvSpPr>
            <a:spLocks noGrp="1"/>
          </p:cNvSpPr>
          <p:nvPr>
            <p:ph sz="quarter" idx="15"/>
          </p:nvPr>
        </p:nvSpPr>
        <p:spPr>
          <a:xfrm>
            <a:off x="457199" y="1371600"/>
            <a:ext cx="6324337" cy="4343400"/>
          </a:xfrm>
        </p:spPr>
        <p:txBody>
          <a:bodyPr>
            <a:normAutofit fontScale="92500"/>
          </a:bodyPr>
          <a:lstStyle/>
          <a:p>
            <a:pPr marL="0" indent="0">
              <a:buNone/>
            </a:pPr>
            <a:r>
              <a:rPr lang="en-US" sz="2400" dirty="0"/>
              <a:t>During weeks 19–24, Ms. Smith notes: </a:t>
            </a:r>
          </a:p>
          <a:p>
            <a:pPr>
              <a:spcBef>
                <a:spcPts val="1200"/>
              </a:spcBef>
            </a:pPr>
            <a:r>
              <a:rPr lang="en-US" sz="2200" dirty="0"/>
              <a:t>Arianna is doing much better during tutoring. She correctly answers many types of questions, she independently makes main ideas, she identifies themes, and she is engaged in discussions.</a:t>
            </a:r>
          </a:p>
          <a:p>
            <a:pPr>
              <a:spcBef>
                <a:spcPts val="1200"/>
              </a:spcBef>
            </a:pPr>
            <a:r>
              <a:rPr lang="en-US" sz="2200" dirty="0"/>
              <a:t>Arianna continues to struggle in her classes and continues to receive failing grades.</a:t>
            </a:r>
          </a:p>
          <a:p>
            <a:pPr>
              <a:spcBef>
                <a:spcPts val="1200"/>
              </a:spcBef>
            </a:pPr>
            <a:r>
              <a:rPr lang="en-US" sz="2200" dirty="0"/>
              <a:t>A universal screen revealed that her ORF has stagnated and has not improved since the beginning of the year.</a:t>
            </a:r>
          </a:p>
        </p:txBody>
      </p:sp>
      <p:sp>
        <p:nvSpPr>
          <p:cNvPr id="7" name="Rectangle 6">
            <a:extLst>
              <a:ext uri="{FF2B5EF4-FFF2-40B4-BE49-F238E27FC236}">
                <a16:creationId xmlns:a16="http://schemas.microsoft.com/office/drawing/2014/main" id="{D28A88B2-B631-9D46-9AB1-B210F665497E}"/>
              </a:ext>
            </a:extLst>
          </p:cNvPr>
          <p:cNvSpPr/>
          <p:nvPr/>
        </p:nvSpPr>
        <p:spPr>
          <a:xfrm>
            <a:off x="6571365" y="1561386"/>
            <a:ext cx="5160387"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000" b="1" dirty="0">
                <a:solidFill>
                  <a:schemeClr val="accent2"/>
                </a:solidFill>
              </a:rPr>
              <a:t>-----Should Ms. Smith modify the IIP?----- </a:t>
            </a:r>
          </a:p>
          <a:p>
            <a:pPr algn="ctr"/>
            <a:r>
              <a:rPr lang="en-US" sz="2000" b="1" dirty="0">
                <a:solidFill>
                  <a:schemeClr val="accent2"/>
                </a:solidFill>
              </a:rPr>
              <a:t>-----If yes, what dimension?-----</a:t>
            </a:r>
            <a:endParaRPr lang="en-US" sz="2000" dirty="0">
              <a:solidFill>
                <a:schemeClr val="accent2"/>
              </a:solidFill>
            </a:endParaRPr>
          </a:p>
        </p:txBody>
      </p:sp>
      <p:sp>
        <p:nvSpPr>
          <p:cNvPr id="9" name="Rectangle 8">
            <a:extLst>
              <a:ext uri="{FF2B5EF4-FFF2-40B4-BE49-F238E27FC236}">
                <a16:creationId xmlns:a16="http://schemas.microsoft.com/office/drawing/2014/main" id="{B242056C-03F2-4B40-AB59-369B177D75D0}"/>
              </a:ext>
            </a:extLst>
          </p:cNvPr>
          <p:cNvSpPr/>
          <p:nvPr/>
        </p:nvSpPr>
        <p:spPr>
          <a:xfrm>
            <a:off x="8459792" y="3678196"/>
            <a:ext cx="1593705" cy="938719"/>
          </a:xfrm>
          <a:prstGeom prst="rect">
            <a:avLst/>
          </a:prstGeom>
          <a:solidFill>
            <a:schemeClr val="tx2">
              <a:lumMod val="75000"/>
            </a:schemeClr>
          </a:solidFill>
        </p:spPr>
        <p:txBody>
          <a:bodyPr wrap="none" lIns="91440" tIns="45720" rIns="91440" bIns="45720">
            <a:spAutoFit/>
          </a:bodyPr>
          <a:lstStyle/>
          <a:p>
            <a:pPr algn="ctr"/>
            <a:r>
              <a:rPr lang="en-US" sz="5500" b="1" dirty="0">
                <a:solidFill>
                  <a:schemeClr val="bg1"/>
                </a:solidFill>
              </a:rPr>
              <a:t>YES</a:t>
            </a:r>
            <a:endParaRPr lang="en-US" sz="5500" dirty="0">
              <a:solidFill>
                <a:schemeClr val="bg1"/>
              </a:solidFill>
            </a:endParaRPr>
          </a:p>
        </p:txBody>
      </p:sp>
      <p:sp>
        <p:nvSpPr>
          <p:cNvPr id="6" name="Slide Number Placeholder 5"/>
          <p:cNvSpPr>
            <a:spLocks noGrp="1"/>
          </p:cNvSpPr>
          <p:nvPr>
            <p:ph type="sldNum" sz="quarter" idx="14"/>
          </p:nvPr>
        </p:nvSpPr>
        <p:spPr/>
        <p:txBody>
          <a:bodyPr/>
          <a:lstStyle/>
          <a:p>
            <a:fld id="{99A20822-4A49-4D36-86E3-300BA48D3F00}" type="slidenum">
              <a:rPr lang="en-US" smtClean="0"/>
              <a:pPr/>
              <a:t>45</a:t>
            </a:fld>
            <a:endParaRPr lang="en-US" dirty="0"/>
          </a:p>
        </p:txBody>
      </p:sp>
    </p:spTree>
    <p:extLst>
      <p:ext uri="{BB962C8B-B14F-4D97-AF65-F5344CB8AC3E}">
        <p14:creationId xmlns:p14="http://schemas.microsoft.com/office/powerpoint/2010/main" val="39164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9BEC6D-2AF1-A741-BC93-7B6CC2070213}"/>
              </a:ext>
            </a:extLst>
          </p:cNvPr>
          <p:cNvSpPr>
            <a:spLocks noGrp="1"/>
          </p:cNvSpPr>
          <p:nvPr>
            <p:ph type="title"/>
          </p:nvPr>
        </p:nvSpPr>
        <p:spPr>
          <a:xfrm>
            <a:off x="457200" y="0"/>
            <a:ext cx="8427630" cy="1280160"/>
          </a:xfrm>
        </p:spPr>
        <p:txBody>
          <a:bodyPr>
            <a:normAutofit/>
          </a:bodyPr>
          <a:lstStyle/>
          <a:p>
            <a:r>
              <a:rPr lang="en-US" sz="3300" dirty="0">
                <a:solidFill>
                  <a:srgbClr val="E49573"/>
                </a:solidFill>
              </a:rPr>
              <a:t>Formulate an Adjustment to the IIP When the Rate of Progress Is Inadequate</a:t>
            </a:r>
          </a:p>
        </p:txBody>
      </p:sp>
      <p:pic>
        <p:nvPicPr>
          <p:cNvPr id="13" name="Content Placeholder 12" descr="A picture of the taxonomy tool. ">
            <a:extLst>
              <a:ext uri="{FF2B5EF4-FFF2-40B4-BE49-F238E27FC236}">
                <a16:creationId xmlns:a16="http://schemas.microsoft.com/office/drawing/2014/main" id="{B4368B21-5E84-E040-8AA4-D02277E5AEFE}"/>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9399028" y="354216"/>
            <a:ext cx="1551522" cy="5480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1">
            <a:extLst>
              <a:ext uri="{FF2B5EF4-FFF2-40B4-BE49-F238E27FC236}">
                <a16:creationId xmlns:a16="http://schemas.microsoft.com/office/drawing/2014/main" id="{736CB2B1-14B9-4646-B659-F99D3A81CBF8}"/>
              </a:ext>
            </a:extLst>
          </p:cNvPr>
          <p:cNvSpPr txBox="1">
            <a:spLocks/>
          </p:cNvSpPr>
          <p:nvPr/>
        </p:nvSpPr>
        <p:spPr bwMode="gray">
          <a:xfrm>
            <a:off x="457200" y="1585845"/>
            <a:ext cx="8427630" cy="41322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a:buClr>
                <a:srgbClr val="E49573"/>
              </a:buClr>
            </a:pPr>
            <a:r>
              <a:rPr lang="en-US" dirty="0"/>
              <a:t>Ms. Smith </a:t>
            </a:r>
            <a:r>
              <a:rPr lang="en-US" i="1" dirty="0"/>
              <a:t>should</a:t>
            </a:r>
            <a:r>
              <a:rPr lang="en-US" dirty="0"/>
              <a:t> intensify and individualize Arianna’s program. </a:t>
            </a:r>
          </a:p>
          <a:p>
            <a:pPr lvl="1">
              <a:buClr>
                <a:srgbClr val="E49573"/>
              </a:buClr>
            </a:pPr>
            <a:r>
              <a:rPr lang="en-US" sz="2400" b="1" dirty="0"/>
              <a:t>Alignment:</a:t>
            </a:r>
            <a:r>
              <a:rPr lang="en-US" sz="2400" dirty="0"/>
              <a:t> Arianna’s fluency has not improved. </a:t>
            </a:r>
            <a:br>
              <a:rPr lang="en-US" sz="2400" dirty="0"/>
            </a:br>
            <a:r>
              <a:rPr lang="en-US" sz="2400" dirty="0"/>
              <a:t>➸Introduce some fluency practice (repeated reading).</a:t>
            </a:r>
          </a:p>
          <a:p>
            <a:pPr lvl="1">
              <a:buClr>
                <a:srgbClr val="E49573"/>
              </a:buClr>
            </a:pPr>
            <a:r>
              <a:rPr lang="en-US" sz="2400" b="1" dirty="0"/>
              <a:t>Transfer:</a:t>
            </a:r>
            <a:r>
              <a:rPr lang="en-US" sz="2400" dirty="0"/>
              <a:t> Arianna is not transferring the skills learned in tutoring to other contexts. </a:t>
            </a:r>
            <a:br>
              <a:rPr lang="en-US" sz="2400" dirty="0"/>
            </a:br>
            <a:r>
              <a:rPr lang="en-US" sz="2400" dirty="0"/>
              <a:t>➸Spend time with other types of text: fiction, etc.</a:t>
            </a:r>
          </a:p>
          <a:p>
            <a:pPr lvl="1">
              <a:buClr>
                <a:srgbClr val="E49573"/>
              </a:buClr>
            </a:pPr>
            <a:r>
              <a:rPr lang="en-US" sz="2400" b="1" dirty="0"/>
              <a:t>Comprehensiveness:</a:t>
            </a:r>
            <a:r>
              <a:rPr lang="en-US" sz="2400" dirty="0"/>
              <a:t> During the set-up phase, Ms. Smith felt the program would be more comprehensive if it included more fully independent practice. </a:t>
            </a:r>
            <a:br>
              <a:rPr lang="en-US" sz="2400" dirty="0"/>
            </a:br>
            <a:r>
              <a:rPr lang="en-US" sz="2400" dirty="0"/>
              <a:t>➸ Give Arianna additional practice assignments.</a:t>
            </a:r>
          </a:p>
          <a:p>
            <a:pPr lvl="1"/>
            <a:endParaRPr lang="en-US" sz="2000" dirty="0"/>
          </a:p>
        </p:txBody>
      </p:sp>
      <p:sp>
        <p:nvSpPr>
          <p:cNvPr id="14" name="Rectangle 13" descr="A rectangle around the alignment columb of the taxonomy tool. ">
            <a:extLst>
              <a:ext uri="{FF2B5EF4-FFF2-40B4-BE49-F238E27FC236}">
                <a16:creationId xmlns:a16="http://schemas.microsoft.com/office/drawing/2014/main" id="{D724625C-A864-CA40-BC96-972109EAD943}"/>
              </a:ext>
            </a:extLst>
          </p:cNvPr>
          <p:cNvSpPr/>
          <p:nvPr/>
        </p:nvSpPr>
        <p:spPr>
          <a:xfrm>
            <a:off x="9416272" y="1894348"/>
            <a:ext cx="1460042" cy="1140173"/>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16" name="Rectangle 15" descr="A box around the transfer column of the taxonomy tool. ">
            <a:extLst>
              <a:ext uri="{FF2B5EF4-FFF2-40B4-BE49-F238E27FC236}">
                <a16:creationId xmlns:a16="http://schemas.microsoft.com/office/drawing/2014/main" id="{B44349A6-92D7-1647-B930-3BADEE0D6AE1}"/>
              </a:ext>
            </a:extLst>
          </p:cNvPr>
          <p:cNvSpPr/>
          <p:nvPr/>
        </p:nvSpPr>
        <p:spPr>
          <a:xfrm>
            <a:off x="9386836" y="3034522"/>
            <a:ext cx="1460041" cy="763973"/>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17" name="Rectangle 16" descr="A column around the comp columb of the taxonomy tool. ">
            <a:extLst>
              <a:ext uri="{FF2B5EF4-FFF2-40B4-BE49-F238E27FC236}">
                <a16:creationId xmlns:a16="http://schemas.microsoft.com/office/drawing/2014/main" id="{4188EACE-F387-A24C-848F-B259A2D05483}"/>
              </a:ext>
            </a:extLst>
          </p:cNvPr>
          <p:cNvSpPr/>
          <p:nvPr/>
        </p:nvSpPr>
        <p:spPr>
          <a:xfrm>
            <a:off x="9416272" y="3798495"/>
            <a:ext cx="1460041" cy="597228"/>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3" name="Slide Number Placeholder 2"/>
          <p:cNvSpPr>
            <a:spLocks noGrp="1"/>
          </p:cNvSpPr>
          <p:nvPr>
            <p:ph type="sldNum" sz="quarter" idx="14"/>
          </p:nvPr>
        </p:nvSpPr>
        <p:spPr/>
        <p:txBody>
          <a:bodyPr/>
          <a:lstStyle/>
          <a:p>
            <a:fld id="{99A20822-4A49-4D36-86E3-300BA48D3F00}" type="slidenum">
              <a:rPr lang="en-US" smtClean="0"/>
              <a:pPr/>
              <a:t>46</a:t>
            </a:fld>
            <a:endParaRPr lang="en-US" dirty="0"/>
          </a:p>
        </p:txBody>
      </p:sp>
    </p:spTree>
    <p:extLst>
      <p:ext uri="{BB962C8B-B14F-4D97-AF65-F5344CB8AC3E}">
        <p14:creationId xmlns:p14="http://schemas.microsoft.com/office/powerpoint/2010/main" val="40074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checkerboard(across)">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38C3A42-6C99-2D46-AF8E-8245210A6950}"/>
              </a:ext>
            </a:extLst>
          </p:cNvPr>
          <p:cNvSpPr>
            <a:spLocks noGrp="1"/>
          </p:cNvSpPr>
          <p:nvPr>
            <p:ph type="title"/>
          </p:nvPr>
        </p:nvSpPr>
        <p:spPr/>
        <p:txBody>
          <a:bodyPr>
            <a:noAutofit/>
          </a:bodyPr>
          <a:lstStyle/>
          <a:p>
            <a:r>
              <a:rPr lang="en-US" sz="3000" dirty="0">
                <a:solidFill>
                  <a:schemeClr val="bg1">
                    <a:lumMod val="50000"/>
                  </a:schemeClr>
                </a:solidFill>
              </a:rPr>
              <a:t>Implement Adjustment 3 and Progress Monitor to Determine When to Make Next Adjustment to Intervention</a:t>
            </a:r>
          </a:p>
        </p:txBody>
      </p:sp>
      <p:sp>
        <p:nvSpPr>
          <p:cNvPr id="10" name="Content Placeholder 1">
            <a:extLst>
              <a:ext uri="{FF2B5EF4-FFF2-40B4-BE49-F238E27FC236}">
                <a16:creationId xmlns:a16="http://schemas.microsoft.com/office/drawing/2014/main" id="{8AF670CA-5AD1-0A42-90EF-9498EA64891F}"/>
              </a:ext>
            </a:extLst>
          </p:cNvPr>
          <p:cNvSpPr>
            <a:spLocks noGrp="1"/>
          </p:cNvSpPr>
          <p:nvPr>
            <p:ph sz="quarter" idx="15"/>
          </p:nvPr>
        </p:nvSpPr>
        <p:spPr>
          <a:xfrm>
            <a:off x="457200" y="1371600"/>
            <a:ext cx="5431536" cy="4343400"/>
          </a:xfrm>
        </p:spPr>
        <p:txBody>
          <a:bodyPr>
            <a:normAutofit lnSpcReduction="10000"/>
          </a:bodyPr>
          <a:lstStyle/>
          <a:p>
            <a:pPr marL="0" indent="0">
              <a:buNone/>
            </a:pPr>
            <a:r>
              <a:rPr lang="en-US" dirty="0"/>
              <a:t>During weeks 25–30, Ms. Smith notes: </a:t>
            </a:r>
          </a:p>
          <a:p>
            <a:pPr>
              <a:spcBef>
                <a:spcPts val="1200"/>
              </a:spcBef>
            </a:pPr>
            <a:r>
              <a:rPr lang="en-US" sz="2200" dirty="0"/>
              <a:t>Arianna has made progress in tutoring.</a:t>
            </a:r>
          </a:p>
          <a:p>
            <a:pPr>
              <a:spcBef>
                <a:spcPts val="1200"/>
              </a:spcBef>
            </a:pPr>
            <a:r>
              <a:rPr lang="en-US" sz="2200" dirty="0"/>
              <a:t>She participates more in class discussions.</a:t>
            </a:r>
          </a:p>
          <a:p>
            <a:pPr>
              <a:spcBef>
                <a:spcPts val="1200"/>
              </a:spcBef>
            </a:pPr>
            <a:r>
              <a:rPr lang="en-US" sz="2200" dirty="0"/>
              <a:t>She attempts difficult tasks.</a:t>
            </a:r>
          </a:p>
          <a:p>
            <a:pPr>
              <a:spcBef>
                <a:spcPts val="1200"/>
              </a:spcBef>
            </a:pPr>
            <a:r>
              <a:rPr lang="en-US" sz="2200" dirty="0"/>
              <a:t>Her grades are improving in content area classes, although there is still work to be done.</a:t>
            </a:r>
            <a:endParaRPr lang="en-US" sz="1800" dirty="0"/>
          </a:p>
        </p:txBody>
      </p:sp>
      <p:pic>
        <p:nvPicPr>
          <p:cNvPr id="3" name="Picture 2" descr="A screenshot of MAZE progress monitoring data showing when to maike adjustments to intervention.">
            <a:extLst>
              <a:ext uri="{FF2B5EF4-FFF2-40B4-BE49-F238E27FC236}">
                <a16:creationId xmlns:a16="http://schemas.microsoft.com/office/drawing/2014/main" id="{A475E0BF-4592-7349-9D71-02DCC5008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470" y="1280160"/>
            <a:ext cx="5336980" cy="4820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4"/>
          </p:nvPr>
        </p:nvSpPr>
        <p:spPr/>
        <p:txBody>
          <a:bodyPr/>
          <a:lstStyle/>
          <a:p>
            <a:fld id="{99A20822-4A49-4D36-86E3-300BA48D3F00}" type="slidenum">
              <a:rPr lang="en-US" smtClean="0"/>
              <a:pPr/>
              <a:t>47</a:t>
            </a:fld>
            <a:endParaRPr lang="en-US" dirty="0"/>
          </a:p>
        </p:txBody>
      </p:sp>
    </p:spTree>
    <p:extLst>
      <p:ext uri="{BB962C8B-B14F-4D97-AF65-F5344CB8AC3E}">
        <p14:creationId xmlns:p14="http://schemas.microsoft.com/office/powerpoint/2010/main" val="704788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368A-D736-446E-A0D5-F17497D936EB}"/>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E023424F-2011-400C-9FDE-B13BFB7D4DDE}"/>
              </a:ext>
            </a:extLst>
          </p:cNvPr>
          <p:cNvSpPr>
            <a:spLocks noGrp="1"/>
          </p:cNvSpPr>
          <p:nvPr>
            <p:ph type="sldNum" sz="quarter" idx="14"/>
          </p:nvPr>
        </p:nvSpPr>
        <p:spPr/>
        <p:txBody>
          <a:bodyPr/>
          <a:lstStyle/>
          <a:p>
            <a:fld id="{99A20822-4A49-4D36-86E3-300BA48D3F00}" type="slidenum">
              <a:rPr lang="en-US" smtClean="0"/>
              <a:pPr/>
              <a:t>48</a:t>
            </a:fld>
            <a:endParaRPr lang="en-US" dirty="0"/>
          </a:p>
        </p:txBody>
      </p:sp>
      <p:pic>
        <p:nvPicPr>
          <p:cNvPr id="6" name="Picture 5" descr="A picture of the taxonomy of intervention intensity form ">
            <a:extLst>
              <a:ext uri="{FF2B5EF4-FFF2-40B4-BE49-F238E27FC236}">
                <a16:creationId xmlns:a16="http://schemas.microsoft.com/office/drawing/2014/main" id="{9E988C04-1196-4592-A3D9-90C4A4AE1EB1}"/>
              </a:ext>
            </a:extLst>
          </p:cNvPr>
          <p:cNvPicPr>
            <a:picLocks noChangeAspect="1"/>
          </p:cNvPicPr>
          <p:nvPr/>
        </p:nvPicPr>
        <p:blipFill>
          <a:blip r:embed="rId2"/>
          <a:stretch>
            <a:fillRect/>
          </a:stretch>
        </p:blipFill>
        <p:spPr>
          <a:xfrm>
            <a:off x="694697" y="1280160"/>
            <a:ext cx="3037918" cy="2971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icture of the taxonomy of intervention intensity document. ">
            <a:extLst>
              <a:ext uri="{FF2B5EF4-FFF2-40B4-BE49-F238E27FC236}">
                <a16:creationId xmlns:a16="http://schemas.microsoft.com/office/drawing/2014/main" id="{65BDB42F-7E1C-497E-A799-3B5C031CD6B7}"/>
              </a:ext>
            </a:extLst>
          </p:cNvPr>
          <p:cNvPicPr>
            <a:picLocks noChangeAspect="1"/>
          </p:cNvPicPr>
          <p:nvPr/>
        </p:nvPicPr>
        <p:blipFill>
          <a:blip r:embed="rId3"/>
          <a:stretch>
            <a:fillRect/>
          </a:stretch>
        </p:blipFill>
        <p:spPr>
          <a:xfrm>
            <a:off x="3596656" y="1799796"/>
            <a:ext cx="3914835" cy="2964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icture of the overview of taxonomy of intervention intensity video. ">
            <a:extLst>
              <a:ext uri="{FF2B5EF4-FFF2-40B4-BE49-F238E27FC236}">
                <a16:creationId xmlns:a16="http://schemas.microsoft.com/office/drawing/2014/main" id="{F3025D0D-5D42-4CAD-AFCC-85789227FDC9}"/>
              </a:ext>
            </a:extLst>
          </p:cNvPr>
          <p:cNvPicPr>
            <a:picLocks noChangeAspect="1"/>
          </p:cNvPicPr>
          <p:nvPr/>
        </p:nvPicPr>
        <p:blipFill>
          <a:blip r:embed="rId4"/>
          <a:stretch>
            <a:fillRect/>
          </a:stretch>
        </p:blipFill>
        <p:spPr>
          <a:xfrm>
            <a:off x="7103614" y="1356428"/>
            <a:ext cx="4268101" cy="2407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CB7E9348-656F-4453-B441-F9A62D0A24F8}"/>
              </a:ext>
            </a:extLst>
          </p:cNvPr>
          <p:cNvSpPr txBox="1"/>
          <p:nvPr/>
        </p:nvSpPr>
        <p:spPr>
          <a:xfrm>
            <a:off x="593561" y="5074468"/>
            <a:ext cx="11001829" cy="769441"/>
          </a:xfrm>
          <a:prstGeom prst="rect">
            <a:avLst/>
          </a:prstGeom>
          <a:noFill/>
        </p:spPr>
        <p:txBody>
          <a:bodyPr wrap="square" rtlCol="0">
            <a:spAutoFit/>
          </a:bodyPr>
          <a:lstStyle/>
          <a:p>
            <a:pPr marL="230187" lvl="1" indent="0" algn="ctr">
              <a:spcBef>
                <a:spcPts val="1200"/>
              </a:spcBef>
              <a:buNone/>
            </a:pPr>
            <a:r>
              <a:rPr lang="en-US" sz="2400" b="1" dirty="0"/>
              <a:t>Stay tuned for an upcoming webinar focused on behavior intervention!</a:t>
            </a:r>
          </a:p>
          <a:p>
            <a:endParaRPr lang="en-US" sz="2000" dirty="0"/>
          </a:p>
        </p:txBody>
      </p:sp>
    </p:spTree>
    <p:extLst>
      <p:ext uri="{BB962C8B-B14F-4D97-AF65-F5344CB8AC3E}">
        <p14:creationId xmlns:p14="http://schemas.microsoft.com/office/powerpoint/2010/main" val="228487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Taxonomy and NCII Resources</a:t>
            </a:r>
          </a:p>
        </p:txBody>
      </p:sp>
      <p:sp>
        <p:nvSpPr>
          <p:cNvPr id="2" name="Content Placeholder 1"/>
          <p:cNvSpPr>
            <a:spLocks noGrp="1"/>
          </p:cNvSpPr>
          <p:nvPr>
            <p:ph sz="quarter" idx="15"/>
          </p:nvPr>
        </p:nvSpPr>
        <p:spPr/>
        <p:txBody>
          <a:bodyPr>
            <a:normAutofit fontScale="92500" lnSpcReduction="10000"/>
          </a:bodyPr>
          <a:lstStyle/>
          <a:p>
            <a:r>
              <a:rPr lang="en-US" dirty="0"/>
              <a:t>Relevant NCII resources</a:t>
            </a:r>
            <a:endParaRPr lang="en-US" sz="2800" dirty="0"/>
          </a:p>
          <a:p>
            <a:pPr lvl="1"/>
            <a:r>
              <a:rPr lang="en-US" dirty="0"/>
              <a:t>Designing Intensive Intervention for Students With Severe and Persistent Academic Needs (DBI Training Series, Module 7)</a:t>
            </a:r>
          </a:p>
          <a:p>
            <a:pPr lvl="1"/>
            <a:r>
              <a:rPr lang="en-US" dirty="0"/>
              <a:t>So What Do I Do Now? Strategies for Intensifying Intervention When Standard Approaches Don’t Work (webinar)</a:t>
            </a:r>
          </a:p>
          <a:p>
            <a:pPr lvl="1"/>
            <a:r>
              <a:rPr lang="en-US" dirty="0"/>
              <a:t>Introduction to Data-Based Individualization: Considerations for Implementation in Academics and Behavior (DBI Training Series, Module 1)</a:t>
            </a:r>
          </a:p>
          <a:p>
            <a:pPr lvl="1"/>
            <a:r>
              <a:rPr lang="en-US" dirty="0"/>
              <a:t>The Taxonomy of Intervention Intensity: A Case Study for Building Intervention Intensity in Math (webinar)</a:t>
            </a:r>
          </a:p>
        </p:txBody>
      </p:sp>
      <p:sp>
        <p:nvSpPr>
          <p:cNvPr id="6" name="Slide Number Placeholder 5"/>
          <p:cNvSpPr>
            <a:spLocks noGrp="1"/>
          </p:cNvSpPr>
          <p:nvPr>
            <p:ph type="sldNum" sz="quarter" idx="14"/>
          </p:nvPr>
        </p:nvSpPr>
        <p:spPr/>
        <p:txBody>
          <a:bodyPr/>
          <a:lstStyle/>
          <a:p>
            <a:fld id="{99A20822-4A49-4D36-86E3-300BA48D3F00}" type="slidenum">
              <a:rPr lang="en-US" smtClean="0"/>
              <a:pPr/>
              <a:t>49</a:t>
            </a:fld>
            <a:endParaRPr lang="en-US" dirty="0"/>
          </a:p>
        </p:txBody>
      </p:sp>
    </p:spTree>
    <p:extLst>
      <p:ext uri="{BB962C8B-B14F-4D97-AF65-F5344CB8AC3E}">
        <p14:creationId xmlns:p14="http://schemas.microsoft.com/office/powerpoint/2010/main" val="5450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Moderator and Presenter</a:t>
            </a:r>
          </a:p>
        </p:txBody>
      </p:sp>
      <p:sp>
        <p:nvSpPr>
          <p:cNvPr id="2" name="Content Placeholder 1"/>
          <p:cNvSpPr>
            <a:spLocks noGrp="1"/>
          </p:cNvSpPr>
          <p:nvPr>
            <p:ph sz="quarter" idx="15"/>
          </p:nvPr>
        </p:nvSpPr>
        <p:spPr>
          <a:xfrm>
            <a:off x="2467898" y="1600200"/>
            <a:ext cx="9263854" cy="4343400"/>
          </a:xfrm>
        </p:spPr>
        <p:txBody>
          <a:bodyPr>
            <a:normAutofit lnSpcReduction="10000"/>
          </a:bodyPr>
          <a:lstStyle/>
          <a:p>
            <a:pPr marL="0" indent="0">
              <a:buNone/>
            </a:pPr>
            <a:r>
              <a:rPr lang="en-US" b="1" dirty="0"/>
              <a:t>Dr. Tessie Bailey, </a:t>
            </a:r>
            <a:r>
              <a:rPr lang="en-US" dirty="0"/>
              <a:t>Principal Technical Assistance Consultant, American Institutes for Research (AIR), National Center on Intensive Interventions.</a:t>
            </a:r>
            <a:endParaRPr lang="en-US" b="1" dirty="0"/>
          </a:p>
          <a:p>
            <a:pPr marL="0" indent="0">
              <a:buNone/>
            </a:pPr>
            <a:endParaRPr lang="en-US" b="1" dirty="0"/>
          </a:p>
          <a:p>
            <a:pPr marL="0" indent="0">
              <a:buNone/>
            </a:pPr>
            <a:r>
              <a:rPr lang="en-US" b="1" dirty="0"/>
              <a:t>Meagan Walsh, M.Ed., </a:t>
            </a:r>
            <a:r>
              <a:rPr lang="en-US" dirty="0"/>
              <a:t>is a doctoral student in the Department of Special Education at Vanderbilt University. </a:t>
            </a:r>
          </a:p>
          <a:p>
            <a:pPr marL="0" indent="0">
              <a:buNone/>
            </a:pPr>
            <a:endParaRPr lang="en-US" b="1" dirty="0"/>
          </a:p>
          <a:p>
            <a:pPr marL="0" indent="0">
              <a:lnSpc>
                <a:spcPct val="100000"/>
              </a:lnSpc>
              <a:spcBef>
                <a:spcPts val="1200"/>
              </a:spcBef>
              <a:buNone/>
            </a:pPr>
            <a:br>
              <a:rPr lang="en-US" b="1" dirty="0"/>
            </a:br>
            <a:endParaRPr lang="en-US" b="1" dirty="0"/>
          </a:p>
        </p:txBody>
      </p:sp>
      <p:pic>
        <p:nvPicPr>
          <p:cNvPr id="7" name="Picture 6" descr="A picture of Meagan Walsh">
            <a:extLst>
              <a:ext uri="{FF2B5EF4-FFF2-40B4-BE49-F238E27FC236}">
                <a16:creationId xmlns:a16="http://schemas.microsoft.com/office/drawing/2014/main" id="{A9EA36D8-D186-2D47-A72E-3A3885DAB6F0}"/>
              </a:ext>
            </a:extLst>
          </p:cNvPr>
          <p:cNvPicPr>
            <a:picLocks noChangeAspect="1"/>
          </p:cNvPicPr>
          <p:nvPr/>
        </p:nvPicPr>
        <p:blipFill>
          <a:blip r:embed="rId2"/>
          <a:stretch>
            <a:fillRect/>
          </a:stretch>
        </p:blipFill>
        <p:spPr>
          <a:xfrm>
            <a:off x="852123" y="3350867"/>
            <a:ext cx="1326354" cy="1276863"/>
          </a:xfrm>
          <a:prstGeom prst="rect">
            <a:avLst/>
          </a:prstGeom>
          <a:ln>
            <a:noFill/>
          </a:ln>
          <a:effectLst>
            <a:softEdge rad="112500"/>
          </a:effectLst>
        </p:spPr>
      </p:pic>
      <p:sp>
        <p:nvSpPr>
          <p:cNvPr id="6" name="Slide Number Placeholder 5"/>
          <p:cNvSpPr>
            <a:spLocks noGrp="1"/>
          </p:cNvSpPr>
          <p:nvPr>
            <p:ph type="sldNum" sz="quarter" idx="14"/>
          </p:nvPr>
        </p:nvSpPr>
        <p:spPr/>
        <p:txBody>
          <a:bodyPr/>
          <a:lstStyle/>
          <a:p>
            <a:fld id="{99A20822-4A49-4D36-86E3-300BA48D3F00}" type="slidenum">
              <a:rPr lang="en-US" smtClean="0"/>
              <a:pPr/>
              <a:t>5</a:t>
            </a:fld>
            <a:endParaRPr lang="en-US" dirty="0"/>
          </a:p>
        </p:txBody>
      </p:sp>
      <p:pic>
        <p:nvPicPr>
          <p:cNvPr id="4" name="Picture 2" descr="A picture of Tessie Bailey">
            <a:extLst>
              <a:ext uri="{FF2B5EF4-FFF2-40B4-BE49-F238E27FC236}">
                <a16:creationId xmlns:a16="http://schemas.microsoft.com/office/drawing/2014/main" id="{A7E6007C-E2A3-4E0E-817A-F6D7005930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751" y="1600200"/>
            <a:ext cx="1240533" cy="121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546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Autofit/>
          </a:bodyPr>
          <a:lstStyle/>
          <a:p>
            <a:pPr algn="ctr"/>
            <a:r>
              <a:rPr lang="en-US" sz="2800" dirty="0">
                <a:hlinkClick r:id="rId3"/>
              </a:rPr>
              <a:t>The NCII Tools Charts</a:t>
            </a:r>
            <a:endParaRPr lang="en-US" sz="2800" dirty="0"/>
          </a:p>
        </p:txBody>
      </p:sp>
      <p:pic>
        <p:nvPicPr>
          <p:cNvPr id="7" name="Picture 6" descr="A screenshot of the NCII tools charts. "/>
          <p:cNvPicPr>
            <a:picLocks noChangeAspect="1"/>
          </p:cNvPicPr>
          <p:nvPr/>
        </p:nvPicPr>
        <p:blipFill>
          <a:blip r:embed="rId4"/>
          <a:stretch>
            <a:fillRect/>
          </a:stretch>
        </p:blipFill>
        <p:spPr>
          <a:xfrm>
            <a:off x="2926208" y="907076"/>
            <a:ext cx="6824870" cy="4926906"/>
          </a:xfrm>
          <a:prstGeom prst="rect">
            <a:avLst/>
          </a:prstGeom>
        </p:spPr>
      </p:pic>
      <p:sp>
        <p:nvSpPr>
          <p:cNvPr id="8" name="Slide Number Placeholder 7"/>
          <p:cNvSpPr>
            <a:spLocks noGrp="1"/>
          </p:cNvSpPr>
          <p:nvPr>
            <p:ph type="sldNum" sz="quarter" idx="14"/>
          </p:nvPr>
        </p:nvSpPr>
        <p:spPr/>
        <p:txBody>
          <a:bodyPr/>
          <a:lstStyle/>
          <a:p>
            <a:fld id="{99A20822-4A49-4D36-86E3-300BA48D3F00}" type="slidenum">
              <a:rPr lang="en-US" smtClean="0"/>
              <a:pPr/>
              <a:t>50</a:t>
            </a:fld>
            <a:endParaRPr lang="en-US" dirty="0"/>
          </a:p>
        </p:txBody>
      </p:sp>
    </p:spTree>
    <p:extLst>
      <p:ext uri="{BB962C8B-B14F-4D97-AF65-F5344CB8AC3E}">
        <p14:creationId xmlns:p14="http://schemas.microsoft.com/office/powerpoint/2010/main" val="4151754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D5195A-9D78-47C4-B876-C23ACAB311DB}"/>
              </a:ext>
            </a:extLst>
          </p:cNvPr>
          <p:cNvSpPr>
            <a:spLocks noGrp="1"/>
          </p:cNvSpPr>
          <p:nvPr>
            <p:ph type="title"/>
          </p:nvPr>
        </p:nvSpPr>
        <p:spPr/>
        <p:txBody>
          <a:bodyPr/>
          <a:lstStyle/>
          <a:p>
            <a:r>
              <a:rPr lang="en-US" dirty="0"/>
              <a:t>Closing Slide</a:t>
            </a:r>
          </a:p>
        </p:txBody>
      </p:sp>
      <p:sp>
        <p:nvSpPr>
          <p:cNvPr id="2" name="Slide Number Placeholder 1"/>
          <p:cNvSpPr>
            <a:spLocks noGrp="1"/>
          </p:cNvSpPr>
          <p:nvPr>
            <p:ph type="sldNum" sz="quarter" idx="17"/>
          </p:nvPr>
        </p:nvSpPr>
        <p:spPr/>
        <p:txBody>
          <a:bodyPr/>
          <a:lstStyle/>
          <a:p>
            <a:fld id="{99A20822-4A49-4D36-86E3-300BA48D3F00}" type="slidenum">
              <a:rPr lang="en-US" smtClean="0"/>
              <a:pPr/>
              <a:t>51</a:t>
            </a:fld>
            <a:endParaRPr lang="en-US" dirty="0"/>
          </a:p>
        </p:txBody>
      </p:sp>
    </p:spTree>
    <p:extLst>
      <p:ext uri="{BB962C8B-B14F-4D97-AF65-F5344CB8AC3E}">
        <p14:creationId xmlns:p14="http://schemas.microsoft.com/office/powerpoint/2010/main" val="548043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dirty="0"/>
              <a:t>References</a:t>
            </a:r>
          </a:p>
        </p:txBody>
      </p:sp>
      <p:sp>
        <p:nvSpPr>
          <p:cNvPr id="8" name="Content Placeholder 7"/>
          <p:cNvSpPr>
            <a:spLocks noGrp="1"/>
          </p:cNvSpPr>
          <p:nvPr>
            <p:ph sz="quarter" idx="15"/>
          </p:nvPr>
        </p:nvSpPr>
        <p:spPr/>
        <p:txBody>
          <a:bodyPr>
            <a:normAutofit fontScale="62500" lnSpcReduction="20000"/>
          </a:bodyPr>
          <a:lstStyle/>
          <a:p>
            <a:pPr marL="457200" indent="-457200">
              <a:buNone/>
            </a:pPr>
            <a:r>
              <a:rPr lang="en-US" dirty="0"/>
              <a:t>Anders, P. L., &amp; Bos, C. S. (1986). Semantic feature analysis: An interactive strategy for vocabulary development and text comprehension</a:t>
            </a:r>
            <a:r>
              <a:rPr lang="en-US" i="1" dirty="0"/>
              <a:t>. Journal of Reading</a:t>
            </a:r>
            <a:r>
              <a:rPr lang="en-US" dirty="0"/>
              <a:t>, </a:t>
            </a:r>
            <a:r>
              <a:rPr lang="en-US" i="1" dirty="0"/>
              <a:t>29</a:t>
            </a:r>
            <a:r>
              <a:rPr lang="en-US" dirty="0"/>
              <a:t>(7), 610–616</a:t>
            </a:r>
            <a:r>
              <a:rPr lang="en-US" dirty="0">
                <a:solidFill>
                  <a:schemeClr val="tx1"/>
                </a:solidFill>
                <a:latin typeface="ITC Franklin Gothic Std Bk Cd"/>
                <a:ea typeface="ＭＳ Ｐゴシック" pitchFamily="-48" charset="-128"/>
                <a:cs typeface="ＭＳ Ｐゴシック"/>
              </a:rPr>
              <a:t>.</a:t>
            </a:r>
          </a:p>
          <a:p>
            <a:pPr marL="457200" indent="-457200">
              <a:buNone/>
            </a:pPr>
            <a:r>
              <a:rPr lang="en-US" dirty="0"/>
              <a:t>Fuchs, D., Hendricks, E. Walsh, M.E., Fuchs, L.S., Gilbert, J.K., Zhang-Tracy, W., … Peng, P. (2018). Evaluating a multi-dimensional reading comprehension program and reconsidering the lowly reputation of tests of near-transfer. </a:t>
            </a:r>
            <a:r>
              <a:rPr lang="en-US" i="1" dirty="0"/>
              <a:t>Learning Disabilities Research and Practice, 33</a:t>
            </a:r>
            <a:r>
              <a:rPr lang="en-US" dirty="0"/>
              <a:t>(1), 11–23.</a:t>
            </a:r>
          </a:p>
          <a:p>
            <a:pPr marL="457200" indent="-457200">
              <a:buNone/>
            </a:pPr>
            <a:r>
              <a:rPr lang="en-US" dirty="0"/>
              <a:t>Fuchs, L. S., Fuchs, D., Hamlet, C. L., &amp; Ferguson, C. (1992) Effects of expert system consultation within curriculum based measurement, using a reading MAZE task. </a:t>
            </a:r>
            <a:r>
              <a:rPr lang="en-US" i="1" dirty="0"/>
              <a:t>Exceptional Children, 58</a:t>
            </a:r>
            <a:r>
              <a:rPr lang="en-US" dirty="0"/>
              <a:t>(5), 436</a:t>
            </a:r>
            <a:r>
              <a:rPr lang="en-US" i="1" dirty="0"/>
              <a:t>.</a:t>
            </a:r>
            <a:r>
              <a:rPr lang="en-US" dirty="0"/>
              <a:t> </a:t>
            </a:r>
          </a:p>
          <a:p>
            <a:pPr marL="457200" indent="-457200">
              <a:buNone/>
            </a:pPr>
            <a:r>
              <a:rPr lang="en-US" dirty="0"/>
              <a:t>Fuchs, L. S., Fuchs, D., &amp; Malone A. S. (2017). The taxonomy of intervention intensity. </a:t>
            </a:r>
            <a:r>
              <a:rPr lang="en-US" i="1" dirty="0"/>
              <a:t>Teaching Exceptional Children</a:t>
            </a:r>
            <a:r>
              <a:rPr lang="en-US" dirty="0"/>
              <a:t>, </a:t>
            </a:r>
            <a:r>
              <a:rPr lang="en-US" i="1" dirty="0"/>
              <a:t>50</a:t>
            </a:r>
            <a:r>
              <a:rPr lang="en-US" dirty="0"/>
              <a:t>(1), 35–43.</a:t>
            </a:r>
          </a:p>
          <a:p>
            <a:pPr marL="457200" indent="-457200">
              <a:buNone/>
            </a:pPr>
            <a:r>
              <a:rPr lang="en-US" dirty="0"/>
              <a:t>National Center on Intensive Intervention. (2013). </a:t>
            </a:r>
            <a:r>
              <a:rPr lang="en-US" i="1" dirty="0"/>
              <a:t>Data-based individualization: A framework for intensive intervention</a:t>
            </a:r>
            <a:r>
              <a:rPr lang="en-US" dirty="0"/>
              <a:t>.</a:t>
            </a:r>
            <a:r>
              <a:rPr lang="en-US" i="1" dirty="0"/>
              <a:t> </a:t>
            </a:r>
            <a:r>
              <a:rPr lang="en-US" dirty="0"/>
              <a:t>Washington, DC: American Institutes for Research. Retrieved from </a:t>
            </a:r>
            <a:r>
              <a:rPr lang="en-US" dirty="0">
                <a:hlinkClick r:id="rId3"/>
              </a:rPr>
              <a:t>https://files.eric.ed.gov/fulltext/ED575656.pdf</a:t>
            </a:r>
            <a:endParaRPr lang="en-US" dirty="0"/>
          </a:p>
          <a:p>
            <a:pPr marL="457200" indent="-457200">
              <a:buNone/>
            </a:pPr>
            <a:r>
              <a:rPr lang="en-US" dirty="0"/>
              <a:t>Therrien, W. J., &amp; Kubina, R. M. (2006). Developing reading fluency with repeated reading</a:t>
            </a:r>
            <a:r>
              <a:rPr lang="en-US" i="1" dirty="0"/>
              <a:t>. Intervention in School and Clinic</a:t>
            </a:r>
            <a:r>
              <a:rPr lang="en-US" dirty="0"/>
              <a:t>, </a:t>
            </a:r>
            <a:r>
              <a:rPr lang="en-US" i="1" dirty="0"/>
              <a:t>41</a:t>
            </a:r>
            <a:r>
              <a:rPr lang="en-US" dirty="0"/>
              <a:t>(3), 156–160.</a:t>
            </a:r>
          </a:p>
        </p:txBody>
      </p:sp>
      <p:sp>
        <p:nvSpPr>
          <p:cNvPr id="4" name="Slide Number Placeholder 3"/>
          <p:cNvSpPr>
            <a:spLocks noGrp="1"/>
          </p:cNvSpPr>
          <p:nvPr>
            <p:ph type="sldNum" sz="quarter" idx="14"/>
          </p:nvPr>
        </p:nvSpPr>
        <p:spPr/>
        <p:txBody>
          <a:bodyPr/>
          <a:lstStyle/>
          <a:p>
            <a:fld id="{99A20822-4A49-4D36-86E3-300BA48D3F00}" type="slidenum">
              <a:rPr lang="en-US" smtClean="0"/>
              <a:pPr/>
              <a:t>52</a:t>
            </a:fld>
            <a:endParaRPr lang="en-US" dirty="0"/>
          </a:p>
        </p:txBody>
      </p:sp>
    </p:spTree>
    <p:extLst>
      <p:ext uri="{BB962C8B-B14F-4D97-AF65-F5344CB8AC3E}">
        <p14:creationId xmlns:p14="http://schemas.microsoft.com/office/powerpoint/2010/main" val="429294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B660-67E6-4745-BFB7-DEF022085A58}"/>
              </a:ext>
            </a:extLst>
          </p:cNvPr>
          <p:cNvSpPr>
            <a:spLocks noGrp="1"/>
          </p:cNvSpPr>
          <p:nvPr>
            <p:ph type="title"/>
          </p:nvPr>
        </p:nvSpPr>
        <p:spPr/>
        <p:txBody>
          <a:bodyPr/>
          <a:lstStyle/>
          <a:p>
            <a:r>
              <a:rPr lang="en-US" dirty="0"/>
              <a:t>NCII Disclaimer</a:t>
            </a:r>
          </a:p>
        </p:txBody>
      </p:sp>
      <p:sp>
        <p:nvSpPr>
          <p:cNvPr id="4" name="Content Placeholder 3">
            <a:extLst>
              <a:ext uri="{FF2B5EF4-FFF2-40B4-BE49-F238E27FC236}">
                <a16:creationId xmlns:a16="http://schemas.microsoft.com/office/drawing/2014/main" id="{93DF720A-42CD-4D6C-9829-3C8E0BDF3060}"/>
              </a:ext>
            </a:extLst>
          </p:cNvPr>
          <p:cNvSpPr>
            <a:spLocks noGrp="1"/>
          </p:cNvSpPr>
          <p:nvPr>
            <p:ph sz="quarter" idx="14"/>
          </p:nvPr>
        </p:nvSpPr>
        <p:spPr/>
        <p:txBody>
          <a:bodyPr/>
          <a:lstStyle/>
          <a:p>
            <a:r>
              <a:rPr lang="en-US" dirty="0"/>
              <a:t>This presentation was produced under the U.S. Department of Education, Office of Special Education Programs, Award No. H326Q160001.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p>
        </p:txBody>
      </p:sp>
      <p:sp>
        <p:nvSpPr>
          <p:cNvPr id="5" name="Slide Number Placeholder 4"/>
          <p:cNvSpPr>
            <a:spLocks noGrp="1"/>
          </p:cNvSpPr>
          <p:nvPr>
            <p:ph type="sldNum" sz="quarter" idx="12"/>
          </p:nvPr>
        </p:nvSpPr>
        <p:spPr/>
        <p:txBody>
          <a:bodyPr/>
          <a:lstStyle/>
          <a:p>
            <a:fld id="{99A20822-4A49-4D36-86E3-300BA48D3F00}" type="slidenum">
              <a:rPr lang="en-US" smtClean="0"/>
              <a:t>53</a:t>
            </a:fld>
            <a:endParaRPr lang="en-US" dirty="0"/>
          </a:p>
        </p:txBody>
      </p:sp>
    </p:spTree>
    <p:extLst>
      <p:ext uri="{BB962C8B-B14F-4D97-AF65-F5344CB8AC3E}">
        <p14:creationId xmlns:p14="http://schemas.microsoft.com/office/powerpoint/2010/main" val="274161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Taxonomy of Intensive Intervention?</a:t>
            </a:r>
          </a:p>
        </p:txBody>
      </p:sp>
      <p:sp>
        <p:nvSpPr>
          <p:cNvPr id="4" name="Slide Number Placeholder 3"/>
          <p:cNvSpPr>
            <a:spLocks noGrp="1"/>
          </p:cNvSpPr>
          <p:nvPr>
            <p:ph type="sldNum" sz="quarter" idx="15"/>
          </p:nvPr>
        </p:nvSpPr>
        <p:spPr/>
        <p:txBody>
          <a:bodyPr/>
          <a:lstStyle/>
          <a:p>
            <a:fld id="{99A20822-4A49-4D36-86E3-300BA48D3F00}" type="slidenum">
              <a:rPr lang="en-US" smtClean="0"/>
              <a:pPr/>
              <a:t>6</a:t>
            </a:fld>
            <a:endParaRPr lang="en-US" dirty="0"/>
          </a:p>
        </p:txBody>
      </p:sp>
    </p:spTree>
    <p:extLst>
      <p:ext uri="{BB962C8B-B14F-4D97-AF65-F5344CB8AC3E}">
        <p14:creationId xmlns:p14="http://schemas.microsoft.com/office/powerpoint/2010/main" val="381187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Taxonomy of Intensive Intervention</a:t>
            </a:r>
          </a:p>
        </p:txBody>
      </p:sp>
      <p:sp>
        <p:nvSpPr>
          <p:cNvPr id="2" name="Content Placeholder 1"/>
          <p:cNvSpPr>
            <a:spLocks noGrp="1"/>
          </p:cNvSpPr>
          <p:nvPr>
            <p:ph sz="quarter" idx="15"/>
          </p:nvPr>
        </p:nvSpPr>
        <p:spPr/>
        <p:txBody>
          <a:bodyPr>
            <a:normAutofit/>
          </a:bodyPr>
          <a:lstStyle/>
          <a:p>
            <a:r>
              <a:rPr lang="en-US" dirty="0"/>
              <a:t>It is a system for describing an intervention in terms of </a:t>
            </a:r>
            <a:r>
              <a:rPr lang="en-US" b="1" dirty="0"/>
              <a:t>seven dimensions along which intensity can vary</a:t>
            </a:r>
            <a:r>
              <a:rPr lang="en-US" dirty="0"/>
              <a:t>.</a:t>
            </a:r>
          </a:p>
          <a:p>
            <a:pPr marL="0" indent="0">
              <a:buNone/>
            </a:pPr>
            <a:endParaRPr lang="en-US" dirty="0"/>
          </a:p>
          <a:p>
            <a:r>
              <a:rPr lang="en-US" dirty="0"/>
              <a:t>It helps special educators and interventionists to </a:t>
            </a:r>
            <a:r>
              <a:rPr lang="en-US" b="1" dirty="0"/>
              <a:t>identify best-match intervention platforms </a:t>
            </a:r>
            <a:r>
              <a:rPr lang="en-US" dirty="0"/>
              <a:t>(in the DBI Set-Up Phase) …</a:t>
            </a:r>
          </a:p>
          <a:p>
            <a:endParaRPr lang="en-US" dirty="0"/>
          </a:p>
          <a:p>
            <a:r>
              <a:rPr lang="en-US" dirty="0"/>
              <a:t>…and to </a:t>
            </a:r>
            <a:r>
              <a:rPr lang="en-US" b="1" dirty="0"/>
              <a:t>formulate adjustments </a:t>
            </a:r>
            <a:r>
              <a:rPr lang="en-US" dirty="0"/>
              <a:t>to boost student progress (in the Implementation Phase).</a:t>
            </a:r>
          </a:p>
        </p:txBody>
      </p:sp>
      <p:sp>
        <p:nvSpPr>
          <p:cNvPr id="6" name="Slide Number Placeholder 5"/>
          <p:cNvSpPr>
            <a:spLocks noGrp="1"/>
          </p:cNvSpPr>
          <p:nvPr>
            <p:ph type="sldNum" sz="quarter" idx="14"/>
          </p:nvPr>
        </p:nvSpPr>
        <p:spPr/>
        <p:txBody>
          <a:bodyPr/>
          <a:lstStyle/>
          <a:p>
            <a:fld id="{99A20822-4A49-4D36-86E3-300BA48D3F00}" type="slidenum">
              <a:rPr lang="en-US" smtClean="0"/>
              <a:pPr/>
              <a:t>7</a:t>
            </a:fld>
            <a:endParaRPr lang="en-US" dirty="0"/>
          </a:p>
        </p:txBody>
      </p:sp>
    </p:spTree>
    <p:extLst>
      <p:ext uri="{BB962C8B-B14F-4D97-AF65-F5344CB8AC3E}">
        <p14:creationId xmlns:p14="http://schemas.microsoft.com/office/powerpoint/2010/main" val="16136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E1D0-5DAB-4521-ADE1-DFE70120E7B3}"/>
              </a:ext>
            </a:extLst>
          </p:cNvPr>
          <p:cNvSpPr>
            <a:spLocks noGrp="1"/>
          </p:cNvSpPr>
          <p:nvPr>
            <p:ph type="title"/>
          </p:nvPr>
        </p:nvSpPr>
        <p:spPr>
          <a:xfrm>
            <a:off x="457200" y="0"/>
            <a:ext cx="5373329" cy="1280160"/>
          </a:xfrm>
        </p:spPr>
        <p:txBody>
          <a:bodyPr/>
          <a:lstStyle/>
          <a:p>
            <a:r>
              <a:rPr lang="en-US" dirty="0"/>
              <a:t>Taxonomy of Intervention Form</a:t>
            </a:r>
          </a:p>
        </p:txBody>
      </p:sp>
      <p:pic>
        <p:nvPicPr>
          <p:cNvPr id="6" name="Picture 5" descr="A screenshot of the taxonomy intervention form.">
            <a:extLst>
              <a:ext uri="{FF2B5EF4-FFF2-40B4-BE49-F238E27FC236}">
                <a16:creationId xmlns:a16="http://schemas.microsoft.com/office/drawing/2014/main" id="{0DB44ABD-38F6-314F-94AE-E972EA240B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594" y="353960"/>
            <a:ext cx="4504038" cy="6022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descr="A rectangle surrounding the form. ">
            <a:extLst>
              <a:ext uri="{FF2B5EF4-FFF2-40B4-BE49-F238E27FC236}">
                <a16:creationId xmlns:a16="http://schemas.microsoft.com/office/drawing/2014/main" id="{00261908-9C43-AC4A-917A-DF6ACD758AE0}"/>
              </a:ext>
            </a:extLst>
          </p:cNvPr>
          <p:cNvSpPr/>
          <p:nvPr/>
        </p:nvSpPr>
        <p:spPr>
          <a:xfrm>
            <a:off x="6396303" y="743508"/>
            <a:ext cx="2432597" cy="5779195"/>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8" name="Rectangle 7" descr="A rectangle surrounding the checkmarks of the form. ">
            <a:extLst>
              <a:ext uri="{FF2B5EF4-FFF2-40B4-BE49-F238E27FC236}">
                <a16:creationId xmlns:a16="http://schemas.microsoft.com/office/drawing/2014/main" id="{84EC1AAD-236B-B141-9815-0D74808A60FE}"/>
              </a:ext>
            </a:extLst>
          </p:cNvPr>
          <p:cNvSpPr/>
          <p:nvPr/>
        </p:nvSpPr>
        <p:spPr>
          <a:xfrm>
            <a:off x="8846205" y="744358"/>
            <a:ext cx="2119122" cy="5779195"/>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12" name="TextBox 11">
            <a:extLst>
              <a:ext uri="{FF2B5EF4-FFF2-40B4-BE49-F238E27FC236}">
                <a16:creationId xmlns:a16="http://schemas.microsoft.com/office/drawing/2014/main" id="{5914D0C9-5C13-894A-8B98-33F7BBB44CB8}"/>
              </a:ext>
            </a:extLst>
          </p:cNvPr>
          <p:cNvSpPr txBox="1"/>
          <p:nvPr/>
        </p:nvSpPr>
        <p:spPr>
          <a:xfrm>
            <a:off x="2146212" y="1789107"/>
            <a:ext cx="4232785"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Step 1: Rate intensive intervention platform (IIP) to determine the best match.</a:t>
            </a:r>
          </a:p>
        </p:txBody>
      </p:sp>
      <p:sp>
        <p:nvSpPr>
          <p:cNvPr id="13" name="TextBox 12">
            <a:extLst>
              <a:ext uri="{FF2B5EF4-FFF2-40B4-BE49-F238E27FC236}">
                <a16:creationId xmlns:a16="http://schemas.microsoft.com/office/drawing/2014/main" id="{9BA2662E-1BCF-0744-9608-26CC9465AFF3}"/>
              </a:ext>
            </a:extLst>
          </p:cNvPr>
          <p:cNvSpPr txBox="1"/>
          <p:nvPr/>
        </p:nvSpPr>
        <p:spPr>
          <a:xfrm>
            <a:off x="2146211" y="3171441"/>
            <a:ext cx="4146433"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Step 2: Use the taxonomy make instructional adjustments.</a:t>
            </a:r>
          </a:p>
        </p:txBody>
      </p:sp>
      <p:sp>
        <p:nvSpPr>
          <p:cNvPr id="5" name="Slide Number Placeholder 4"/>
          <p:cNvSpPr>
            <a:spLocks noGrp="1"/>
          </p:cNvSpPr>
          <p:nvPr>
            <p:ph type="sldNum" sz="quarter" idx="14"/>
          </p:nvPr>
        </p:nvSpPr>
        <p:spPr/>
        <p:txBody>
          <a:bodyPr/>
          <a:lstStyle/>
          <a:p>
            <a:fld id="{99A20822-4A49-4D36-86E3-300BA48D3F00}" type="slidenum">
              <a:rPr lang="en-US" smtClean="0"/>
              <a:pPr/>
              <a:t>8</a:t>
            </a:fld>
            <a:endParaRPr lang="en-US" dirty="0"/>
          </a:p>
        </p:txBody>
      </p:sp>
    </p:spTree>
    <p:extLst>
      <p:ext uri="{BB962C8B-B14F-4D97-AF65-F5344CB8AC3E}">
        <p14:creationId xmlns:p14="http://schemas.microsoft.com/office/powerpoint/2010/main" val="242740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12" grpId="0" animBg="1"/>
      <p:bldP spid="12"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Taxonomy Dimensions</a:t>
            </a:r>
          </a:p>
        </p:txBody>
      </p:sp>
      <p:sp>
        <p:nvSpPr>
          <p:cNvPr id="2" name="Content Placeholder 1"/>
          <p:cNvSpPr>
            <a:spLocks noGrp="1"/>
          </p:cNvSpPr>
          <p:nvPr>
            <p:ph sz="quarter" idx="15"/>
          </p:nvPr>
        </p:nvSpPr>
        <p:spPr/>
        <p:txBody>
          <a:bodyPr>
            <a:normAutofit/>
          </a:bodyPr>
          <a:lstStyle/>
          <a:p>
            <a:pPr marL="457200" indent="-457200">
              <a:spcBef>
                <a:spcPts val="1000"/>
              </a:spcBef>
              <a:buFont typeface="+mj-lt"/>
              <a:buAutoNum type="arabicPeriod"/>
            </a:pPr>
            <a:r>
              <a:rPr lang="en-US" dirty="0"/>
              <a:t>Strength</a:t>
            </a:r>
          </a:p>
          <a:p>
            <a:pPr marL="457200" indent="-457200">
              <a:spcBef>
                <a:spcPts val="1000"/>
              </a:spcBef>
              <a:buFont typeface="+mj-lt"/>
              <a:buAutoNum type="arabicPeriod"/>
            </a:pPr>
            <a:r>
              <a:rPr lang="en-US" dirty="0"/>
              <a:t>Dosage</a:t>
            </a:r>
          </a:p>
          <a:p>
            <a:pPr marL="457200" indent="-457200">
              <a:spcBef>
                <a:spcPts val="1000"/>
              </a:spcBef>
              <a:buFont typeface="+mj-lt"/>
              <a:buAutoNum type="arabicPeriod"/>
            </a:pPr>
            <a:r>
              <a:rPr lang="en-US" dirty="0"/>
              <a:t>Alignment</a:t>
            </a:r>
          </a:p>
          <a:p>
            <a:pPr marL="457200" indent="-457200">
              <a:spcBef>
                <a:spcPts val="1000"/>
              </a:spcBef>
              <a:buFont typeface="+mj-lt"/>
              <a:buAutoNum type="arabicPeriod"/>
            </a:pPr>
            <a:r>
              <a:rPr lang="en-US" dirty="0"/>
              <a:t>Attention to Transfer</a:t>
            </a:r>
          </a:p>
          <a:p>
            <a:pPr marL="457200" indent="-457200">
              <a:spcBef>
                <a:spcPts val="1000"/>
              </a:spcBef>
              <a:buFont typeface="+mj-lt"/>
              <a:buAutoNum type="arabicPeriod"/>
            </a:pPr>
            <a:r>
              <a:rPr lang="en-US" dirty="0"/>
              <a:t>Comprehensiveness</a:t>
            </a:r>
          </a:p>
          <a:p>
            <a:pPr marL="457200" indent="-457200">
              <a:spcBef>
                <a:spcPts val="1000"/>
              </a:spcBef>
              <a:buFont typeface="+mj-lt"/>
              <a:buAutoNum type="arabicPeriod"/>
            </a:pPr>
            <a:r>
              <a:rPr lang="en-US" dirty="0"/>
              <a:t>Behavioral Support</a:t>
            </a:r>
          </a:p>
          <a:p>
            <a:pPr marL="457200" indent="-457200">
              <a:spcBef>
                <a:spcPts val="1000"/>
              </a:spcBef>
              <a:buFont typeface="+mj-lt"/>
              <a:buAutoNum type="arabicPeriod"/>
            </a:pPr>
            <a:r>
              <a:rPr lang="en-US" dirty="0"/>
              <a:t>Individualization</a:t>
            </a:r>
          </a:p>
        </p:txBody>
      </p:sp>
      <p:pic>
        <p:nvPicPr>
          <p:cNvPr id="11" name="Picture 10" descr="A decorative picture of an audio control switch. ">
            <a:extLst>
              <a:ext uri="{FF2B5EF4-FFF2-40B4-BE49-F238E27FC236}">
                <a16:creationId xmlns:a16="http://schemas.microsoft.com/office/drawing/2014/main" id="{C3E5DC28-C0C1-E542-9EF9-5F1D250D2F0C}"/>
              </a:ext>
            </a:extLst>
          </p:cNvPr>
          <p:cNvPicPr>
            <a:picLocks noChangeAspect="1"/>
          </p:cNvPicPr>
          <p:nvPr/>
        </p:nvPicPr>
        <p:blipFill>
          <a:blip r:embed="rId3"/>
          <a:stretch>
            <a:fillRect/>
          </a:stretch>
        </p:blipFill>
        <p:spPr>
          <a:xfrm>
            <a:off x="6211388" y="2445488"/>
            <a:ext cx="3777713" cy="2509284"/>
          </a:xfrm>
          <a:prstGeom prst="rect">
            <a:avLst/>
          </a:prstGeom>
          <a:ln>
            <a:noFill/>
          </a:ln>
          <a:effectLst>
            <a:softEdge rad="112500"/>
          </a:effectLst>
        </p:spPr>
      </p:pic>
      <p:sp>
        <p:nvSpPr>
          <p:cNvPr id="5" name="Slide Number Placeholder 4"/>
          <p:cNvSpPr>
            <a:spLocks noGrp="1"/>
          </p:cNvSpPr>
          <p:nvPr>
            <p:ph type="sldNum" sz="quarter" idx="14"/>
          </p:nvPr>
        </p:nvSpPr>
        <p:spPr/>
        <p:txBody>
          <a:bodyPr/>
          <a:lstStyle/>
          <a:p>
            <a:fld id="{99A20822-4A49-4D36-86E3-300BA48D3F00}" type="slidenum">
              <a:rPr lang="en-US" smtClean="0"/>
              <a:pPr/>
              <a:t>9</a:t>
            </a:fld>
            <a:endParaRPr lang="en-US" dirty="0"/>
          </a:p>
        </p:txBody>
      </p:sp>
    </p:spTree>
    <p:extLst>
      <p:ext uri="{BB962C8B-B14F-4D97-AF65-F5344CB8AC3E}">
        <p14:creationId xmlns:p14="http://schemas.microsoft.com/office/powerpoint/2010/main" val="122533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9714abc1-815c-4960-b75e-546bf8732ca3">
      <Terms xmlns="http://schemas.microsoft.com/office/infopath/2007/PartnerControls"/>
    </TaxKeywordTaxHTField>
    <TaxCatchAll xmlns="1709d302-aa1c-49f7-a43d-f13e34b813dc"/>
    <Description0 xmlns="6a44d00f-12d8-4625-9d23-7790e8b8f83b">NCII</Description0>
    <Category xmlns="6a44d00f-12d8-4625-9d23-7790e8b8f83b">EDu</Category>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2D349673-05A9-468E-A248-AE3160DEB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9714abc1-815c-4960-b75e-546bf8732ca3"/>
    <ds:schemaRef ds:uri="1709d302-aa1c-49f7-a43d-f13e34b813dc"/>
    <ds:schemaRef ds:uri="6a44d00f-12d8-4625-9d23-7790e8b8f83b"/>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NCII-PPT-061118</Template>
  <TotalTime>3009</TotalTime>
  <Words>5326</Words>
  <Application>Microsoft Office PowerPoint</Application>
  <PresentationFormat>Widescreen</PresentationFormat>
  <Paragraphs>644</Paragraphs>
  <Slides>53</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ＭＳ Ｐゴシック</vt:lpstr>
      <vt:lpstr>Arial</vt:lpstr>
      <vt:lpstr>Arial Narrow</vt:lpstr>
      <vt:lpstr>Calibri</vt:lpstr>
      <vt:lpstr>Franklin Gothic Book</vt:lpstr>
      <vt:lpstr>ITC Franklin Gothic Std Bk Cd</vt:lpstr>
      <vt:lpstr>Segoe Print</vt:lpstr>
      <vt:lpstr>Segoe Print Bold</vt:lpstr>
      <vt:lpstr>Wingdings</vt:lpstr>
      <vt:lpstr>2018 NCII PPT</vt:lpstr>
      <vt:lpstr>The Taxonomy of Intervention Intensity:</vt:lpstr>
      <vt:lpstr>Webinar Format and Questions </vt:lpstr>
      <vt:lpstr>Today’s Webinar</vt:lpstr>
      <vt:lpstr>Webinar Materials for Download </vt:lpstr>
      <vt:lpstr>Moderator and Presenter</vt:lpstr>
      <vt:lpstr>What Is the Taxonomy of Intensive Intervention?</vt:lpstr>
      <vt:lpstr>The Taxonomy of Intensive Intervention</vt:lpstr>
      <vt:lpstr>Taxonomy of Intervention Form</vt:lpstr>
      <vt:lpstr>Taxonomy Dimensions</vt:lpstr>
      <vt:lpstr>When Is the Taxonomy of Intervention Intensity Used in the DBI Process? </vt:lpstr>
      <vt:lpstr>When Is the Taxonomy of Intervention Intensity Used in the DBI Process? </vt:lpstr>
      <vt:lpstr>Reading Comprehension Example</vt:lpstr>
      <vt:lpstr>Purpose of Reading Example</vt:lpstr>
      <vt:lpstr>Student Profile: Arianna</vt:lpstr>
      <vt:lpstr>Reading Profile: Arianna</vt:lpstr>
      <vt:lpstr>Student Profile: Arianna</vt:lpstr>
      <vt:lpstr>DBI Phase A: Set-Up</vt:lpstr>
      <vt:lpstr>Set-Up Phase, Step 1:  Select an IIP</vt:lpstr>
      <vt:lpstr>Set-Up Phase, Step 1:  Select an IIP (Reading Detectives)</vt:lpstr>
      <vt:lpstr>Set-Up Phase, Step 1:  Select an IIP (Reading Detectives)</vt:lpstr>
      <vt:lpstr>Set-Up Phase, Step 1:  Rate an IIP</vt:lpstr>
      <vt:lpstr>Set-Up Phase, Step 1:  Rate the IIP</vt:lpstr>
      <vt:lpstr>Set-Up Phase, Step 1:  Rate the IIP</vt:lpstr>
      <vt:lpstr>Set-Up Phase, Step 1:  Rate the IIP</vt:lpstr>
      <vt:lpstr>Set-Up Phase, Step 1:  Rate the IIP</vt:lpstr>
      <vt:lpstr>Set-Up Phase, Step 1:  Rate the IIP</vt:lpstr>
      <vt:lpstr>Set-Up Phase, Step 1:  Rate the IIP</vt:lpstr>
      <vt:lpstr>Set-Up Phase, Step 1:  Rate the IIP</vt:lpstr>
      <vt:lpstr>Set-Up Phase, Step 2:  Make Initial Adjustments to the IIP</vt:lpstr>
      <vt:lpstr>Set-Up Phase, Step 2:  Make Initial Adjustments to the IIP</vt:lpstr>
      <vt:lpstr>Set-Up Phase, Step 3:  Select a Progress-Monitoring System</vt:lpstr>
      <vt:lpstr>Set-Up Phase, Step 3:  Select a Progress-Monitoring System</vt:lpstr>
      <vt:lpstr>Set-Up Phase, Step 4: Begin Implementing the IIP</vt:lpstr>
      <vt:lpstr>Trick Question </vt:lpstr>
      <vt:lpstr>DBI Phase B: Implementation Phase</vt:lpstr>
      <vt:lpstr>Implementation Phase, Steps 5–9: Use the Taxonomy to Make Adjustments to the Intervention During Implementation </vt:lpstr>
      <vt:lpstr>Implementation Phase, Steps 5–9: Use the Taxonomy to Make Adjustments to the Intervention During Implementation </vt:lpstr>
      <vt:lpstr>Determine When to Make an Adjustment to Intervention</vt:lpstr>
      <vt:lpstr>Formulate an Adjustment to the IIP When the Rate of Progress Is Inadequate</vt:lpstr>
      <vt:lpstr>Implement Adjustment 1 and Progress Monitor to Determine When to Make Next Adjustment to Intervention</vt:lpstr>
      <vt:lpstr>Formulate an Adjustment to the IIP When the Rate of Progress Is Inadequate</vt:lpstr>
      <vt:lpstr>Formulate an Adjustment to the IIP When the Rate of Progress Is Inadequate</vt:lpstr>
      <vt:lpstr>Formulate an Adjustment to the IIP When the Rate of Progress Is Inadequate</vt:lpstr>
      <vt:lpstr>Implement Adjustment 2 and Progress Monitor to Determine When to Make Next Adjustment to Intervention</vt:lpstr>
      <vt:lpstr>Progress Monitor to Determine When to Make Next Adjustment to Intervention</vt:lpstr>
      <vt:lpstr>Formulate an Adjustment to the IIP When the Rate of Progress Is Inadequate</vt:lpstr>
      <vt:lpstr>Implement Adjustment 3 and Progress Monitor to Determine When to Make Next Adjustment to Intervention</vt:lpstr>
      <vt:lpstr>Questions</vt:lpstr>
      <vt:lpstr>Taxonomy and NCII Resources</vt:lpstr>
      <vt:lpstr>The NCII Tools Charts</vt:lpstr>
      <vt:lpstr>Closing Slide</vt:lpstr>
      <vt:lpstr>References</vt:lpstr>
      <vt:lpstr>NCII Disclaimer</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PowerPoint Templates</dc:title>
  <dc:subject>Specify the subject of the presentation</dc:subject>
  <dc:creator>Peterson, Amy</dc:creator>
  <cp:keywords/>
  <cp:lastModifiedBy>Croninger, Nicholas</cp:lastModifiedBy>
  <cp:revision>66</cp:revision>
  <cp:lastPrinted>2017-10-19T00:36:21Z</cp:lastPrinted>
  <dcterms:created xsi:type="dcterms:W3CDTF">2018-06-11T15:35:52Z</dcterms:created>
  <dcterms:modified xsi:type="dcterms:W3CDTF">2018-07-24T20:08:10Z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0x010100EE0C33AA411B5D47BCD0B41055E1E427</vt:lpwstr>
  </property>
  <property fmtid="{D5CDD505-2E9C-101B-9397-08002B2CF9AE}" pid="4" name="TaxKeyword">
    <vt:lpwstr/>
  </property>
</Properties>
</file>