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4"/>
  </p:notesMasterIdLst>
  <p:handoutMasterIdLst>
    <p:handoutMasterId r:id="rId115"/>
  </p:handoutMasterIdLst>
  <p:sldIdLst>
    <p:sldId id="580" r:id="rId2"/>
    <p:sldId id="578" r:id="rId3"/>
    <p:sldId id="597" r:id="rId4"/>
    <p:sldId id="579" r:id="rId5"/>
    <p:sldId id="585" r:id="rId6"/>
    <p:sldId id="586" r:id="rId7"/>
    <p:sldId id="587" r:id="rId8"/>
    <p:sldId id="599" r:id="rId9"/>
    <p:sldId id="598" r:id="rId10"/>
    <p:sldId id="601" r:id="rId11"/>
    <p:sldId id="584" r:id="rId12"/>
    <p:sldId id="588" r:id="rId13"/>
    <p:sldId id="602" r:id="rId14"/>
    <p:sldId id="603" r:id="rId15"/>
    <p:sldId id="604" r:id="rId16"/>
    <p:sldId id="605" r:id="rId17"/>
    <p:sldId id="606" r:id="rId18"/>
    <p:sldId id="607" r:id="rId19"/>
    <p:sldId id="608" r:id="rId20"/>
    <p:sldId id="609" r:id="rId21"/>
    <p:sldId id="610" r:id="rId22"/>
    <p:sldId id="611" r:id="rId23"/>
    <p:sldId id="612" r:id="rId24"/>
    <p:sldId id="613" r:id="rId25"/>
    <p:sldId id="614" r:id="rId26"/>
    <p:sldId id="615" r:id="rId27"/>
    <p:sldId id="616" r:id="rId28"/>
    <p:sldId id="617" r:id="rId29"/>
    <p:sldId id="618" r:id="rId30"/>
    <p:sldId id="619" r:id="rId31"/>
    <p:sldId id="620" r:id="rId32"/>
    <p:sldId id="621" r:id="rId33"/>
    <p:sldId id="622" r:id="rId34"/>
    <p:sldId id="623" r:id="rId35"/>
    <p:sldId id="624" r:id="rId36"/>
    <p:sldId id="625" r:id="rId37"/>
    <p:sldId id="626" r:id="rId38"/>
    <p:sldId id="627" r:id="rId39"/>
    <p:sldId id="628" r:id="rId40"/>
    <p:sldId id="629" r:id="rId41"/>
    <p:sldId id="630" r:id="rId42"/>
    <p:sldId id="631" r:id="rId43"/>
    <p:sldId id="632" r:id="rId44"/>
    <p:sldId id="633" r:id="rId45"/>
    <p:sldId id="634" r:id="rId46"/>
    <p:sldId id="635" r:id="rId47"/>
    <p:sldId id="636" r:id="rId48"/>
    <p:sldId id="637" r:id="rId49"/>
    <p:sldId id="639" r:id="rId50"/>
    <p:sldId id="640" r:id="rId51"/>
    <p:sldId id="641" r:id="rId52"/>
    <p:sldId id="642" r:id="rId53"/>
    <p:sldId id="643" r:id="rId54"/>
    <p:sldId id="644" r:id="rId55"/>
    <p:sldId id="645" r:id="rId56"/>
    <p:sldId id="646" r:id="rId57"/>
    <p:sldId id="647" r:id="rId58"/>
    <p:sldId id="648" r:id="rId59"/>
    <p:sldId id="649" r:id="rId60"/>
    <p:sldId id="650" r:id="rId61"/>
    <p:sldId id="651" r:id="rId62"/>
    <p:sldId id="652" r:id="rId63"/>
    <p:sldId id="653" r:id="rId64"/>
    <p:sldId id="654" r:id="rId65"/>
    <p:sldId id="655" r:id="rId66"/>
    <p:sldId id="656" r:id="rId67"/>
    <p:sldId id="657" r:id="rId68"/>
    <p:sldId id="658" r:id="rId69"/>
    <p:sldId id="659" r:id="rId70"/>
    <p:sldId id="660" r:id="rId71"/>
    <p:sldId id="661" r:id="rId72"/>
    <p:sldId id="662" r:id="rId73"/>
    <p:sldId id="663" r:id="rId74"/>
    <p:sldId id="664" r:id="rId75"/>
    <p:sldId id="665" r:id="rId76"/>
    <p:sldId id="666" r:id="rId77"/>
    <p:sldId id="667" r:id="rId78"/>
    <p:sldId id="668" r:id="rId79"/>
    <p:sldId id="669" r:id="rId80"/>
    <p:sldId id="670" r:id="rId81"/>
    <p:sldId id="671" r:id="rId82"/>
    <p:sldId id="672" r:id="rId83"/>
    <p:sldId id="673" r:id="rId84"/>
    <p:sldId id="674" r:id="rId85"/>
    <p:sldId id="675" r:id="rId86"/>
    <p:sldId id="676" r:id="rId87"/>
    <p:sldId id="677" r:id="rId88"/>
    <p:sldId id="678" r:id="rId89"/>
    <p:sldId id="679" r:id="rId90"/>
    <p:sldId id="680" r:id="rId91"/>
    <p:sldId id="681" r:id="rId92"/>
    <p:sldId id="682" r:id="rId93"/>
    <p:sldId id="683" r:id="rId94"/>
    <p:sldId id="684" r:id="rId95"/>
    <p:sldId id="685" r:id="rId96"/>
    <p:sldId id="686" r:id="rId97"/>
    <p:sldId id="687" r:id="rId98"/>
    <p:sldId id="688" r:id="rId99"/>
    <p:sldId id="689" r:id="rId100"/>
    <p:sldId id="690" r:id="rId101"/>
    <p:sldId id="691" r:id="rId102"/>
    <p:sldId id="692" r:id="rId103"/>
    <p:sldId id="693" r:id="rId104"/>
    <p:sldId id="694" r:id="rId105"/>
    <p:sldId id="695" r:id="rId106"/>
    <p:sldId id="696" r:id="rId107"/>
    <p:sldId id="697" r:id="rId108"/>
    <p:sldId id="698" r:id="rId109"/>
    <p:sldId id="699" r:id="rId110"/>
    <p:sldId id="700" r:id="rId111"/>
    <p:sldId id="701" r:id="rId112"/>
    <p:sldId id="702"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Stephanie" initials="JS" lastIdx="4" clrIdx="0">
    <p:extLst>
      <p:ext uri="{19B8F6BF-5375-455C-9EA6-DF929625EA0E}">
        <p15:presenceInfo xmlns:p15="http://schemas.microsoft.com/office/powerpoint/2012/main" userId="S-1-5-21-1472932569-214068005-926709054-1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011893"/>
    <a:srgbClr val="FF2600"/>
    <a:srgbClr val="FF8AD8"/>
    <a:srgbClr val="D883FF"/>
    <a:srgbClr val="009051"/>
    <a:srgbClr val="FFFC00"/>
    <a:srgbClr val="8EFA00"/>
    <a:srgbClr val="76D6FF"/>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66" autoAdjust="0"/>
    <p:restoredTop sz="82553" autoAdjust="0"/>
  </p:normalViewPr>
  <p:slideViewPr>
    <p:cSldViewPr snapToGrid="0">
      <p:cViewPr varScale="1">
        <p:scale>
          <a:sx n="60" d="100"/>
          <a:sy n="60" d="100"/>
        </p:scale>
        <p:origin x="1627" y="34"/>
      </p:cViewPr>
      <p:guideLst>
        <p:guide orient="horz" pos="2160"/>
        <p:guide pos="2880"/>
      </p:guideLst>
    </p:cSldViewPr>
  </p:slideViewPr>
  <p:notesTextViewPr>
    <p:cViewPr>
      <p:scale>
        <a:sx n="300" d="100"/>
        <a:sy n="300" d="100"/>
      </p:scale>
      <p:origin x="0" y="0"/>
    </p:cViewPr>
  </p:notesTextViewPr>
  <p:sorterViewPr>
    <p:cViewPr varScale="1">
      <p:scale>
        <a:sx n="100" d="100"/>
        <a:sy n="100" d="100"/>
      </p:scale>
      <p:origin x="0" y="0"/>
    </p:cViewPr>
  </p:sorterViewPr>
  <p:notesViewPr>
    <p:cSldViewPr snapToGrid="0">
      <p:cViewPr varScale="1">
        <p:scale>
          <a:sx n="70" d="100"/>
          <a:sy n="70" d="100"/>
        </p:scale>
        <p:origin x="2481" y="4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224BDA-D6BF-4386-9525-DF906CDAA658}" type="datetimeFigureOut">
              <a:rPr lang="en-US" smtClean="0"/>
              <a:t>5/7/2019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948857-A4E2-47A3-BE24-C42D3BE24582}" type="slidenum">
              <a:rPr lang="en-US" smtClean="0"/>
              <a:t>‹#›</a:t>
            </a:fld>
            <a:endParaRPr lang="en-US"/>
          </a:p>
        </p:txBody>
      </p:sp>
    </p:spTree>
    <p:extLst>
      <p:ext uri="{BB962C8B-B14F-4D97-AF65-F5344CB8AC3E}">
        <p14:creationId xmlns:p14="http://schemas.microsoft.com/office/powerpoint/2010/main" val="1457721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B8A71-C697-4FEB-8778-C5F523E41333}" type="datetimeFigureOut">
              <a:rPr lang="en-US" smtClean="0"/>
              <a:t>5/7/2019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28B76-325F-4EB6-B770-D7CFC87B8021}" type="slidenum">
              <a:rPr lang="en-US" smtClean="0"/>
              <a:t>‹#›</a:t>
            </a:fld>
            <a:endParaRPr lang="en-US"/>
          </a:p>
        </p:txBody>
      </p:sp>
    </p:spTree>
    <p:extLst>
      <p:ext uri="{BB962C8B-B14F-4D97-AF65-F5344CB8AC3E}">
        <p14:creationId xmlns:p14="http://schemas.microsoft.com/office/powerpoint/2010/main" val="14562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4</a:t>
            </a:fld>
            <a:endParaRPr lang="en-US"/>
          </a:p>
        </p:txBody>
      </p:sp>
    </p:spTree>
    <p:extLst>
      <p:ext uri="{BB962C8B-B14F-4D97-AF65-F5344CB8AC3E}">
        <p14:creationId xmlns:p14="http://schemas.microsoft.com/office/powerpoint/2010/main" val="152507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11</a:t>
            </a:fld>
            <a:endParaRPr lang="en-US"/>
          </a:p>
        </p:txBody>
      </p:sp>
    </p:spTree>
    <p:extLst>
      <p:ext uri="{BB962C8B-B14F-4D97-AF65-F5344CB8AC3E}">
        <p14:creationId xmlns:p14="http://schemas.microsoft.com/office/powerpoint/2010/main" val="50415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15</a:t>
            </a:fld>
            <a:endParaRPr lang="en-US"/>
          </a:p>
        </p:txBody>
      </p:sp>
    </p:spTree>
    <p:extLst>
      <p:ext uri="{BB962C8B-B14F-4D97-AF65-F5344CB8AC3E}">
        <p14:creationId xmlns:p14="http://schemas.microsoft.com/office/powerpoint/2010/main" val="3039833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28B76-325F-4EB6-B770-D7CFC87B8021}" type="slidenum">
              <a:rPr lang="en-US" smtClean="0"/>
              <a:t>22</a:t>
            </a:fld>
            <a:endParaRPr lang="en-US"/>
          </a:p>
        </p:txBody>
      </p:sp>
    </p:spTree>
    <p:extLst>
      <p:ext uri="{BB962C8B-B14F-4D97-AF65-F5344CB8AC3E}">
        <p14:creationId xmlns:p14="http://schemas.microsoft.com/office/powerpoint/2010/main" val="4124174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42</a:t>
            </a:fld>
            <a:endParaRPr lang="en-US"/>
          </a:p>
        </p:txBody>
      </p:sp>
    </p:spTree>
    <p:extLst>
      <p:ext uri="{BB962C8B-B14F-4D97-AF65-F5344CB8AC3E}">
        <p14:creationId xmlns:p14="http://schemas.microsoft.com/office/powerpoint/2010/main" val="345122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74</a:t>
            </a:fld>
            <a:endParaRPr lang="en-US"/>
          </a:p>
        </p:txBody>
      </p:sp>
    </p:spTree>
    <p:extLst>
      <p:ext uri="{BB962C8B-B14F-4D97-AF65-F5344CB8AC3E}">
        <p14:creationId xmlns:p14="http://schemas.microsoft.com/office/powerpoint/2010/main" val="1680320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82</a:t>
            </a:fld>
            <a:endParaRPr lang="en-US"/>
          </a:p>
        </p:txBody>
      </p:sp>
    </p:spTree>
    <p:extLst>
      <p:ext uri="{BB962C8B-B14F-4D97-AF65-F5344CB8AC3E}">
        <p14:creationId xmlns:p14="http://schemas.microsoft.com/office/powerpoint/2010/main" val="219880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99</a:t>
            </a:fld>
            <a:endParaRPr lang="en-US"/>
          </a:p>
        </p:txBody>
      </p:sp>
    </p:spTree>
    <p:extLst>
      <p:ext uri="{BB962C8B-B14F-4D97-AF65-F5344CB8AC3E}">
        <p14:creationId xmlns:p14="http://schemas.microsoft.com/office/powerpoint/2010/main" val="47605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108</a:t>
            </a:fld>
            <a:endParaRPr lang="en-US"/>
          </a:p>
        </p:txBody>
      </p:sp>
    </p:spTree>
    <p:extLst>
      <p:ext uri="{BB962C8B-B14F-4D97-AF65-F5344CB8AC3E}">
        <p14:creationId xmlns:p14="http://schemas.microsoft.com/office/powerpoint/2010/main" val="329015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84073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2" name="Title 1">
            <a:extLst>
              <a:ext uri="{FF2B5EF4-FFF2-40B4-BE49-F238E27FC236}">
                <a16:creationId xmlns:a16="http://schemas.microsoft.com/office/drawing/2014/main" id="{2A598E8D-473B-4721-878C-AAE8223312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419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userDrawn="1"/>
        </p:nvSpPr>
        <p:spPr>
          <a:xfrm>
            <a:off x="2231" y="3962400"/>
            <a:ext cx="9137650" cy="2896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939484"/>
            <a:ext cx="8686800" cy="1353965"/>
          </a:xfrm>
        </p:spPr>
        <p:txBody>
          <a:bodyPr anchor="t" anchorCtr="0">
            <a:normAutofit/>
          </a:bodyPr>
          <a:lstStyle>
            <a:lvl1pPr algn="l">
              <a:defRPr sz="4000" b="1"/>
            </a:lvl1pPr>
          </a:lstStyle>
          <a:p>
            <a:r>
              <a:rPr lang="en-US" dirty="0"/>
              <a:t>Click to edit Master title style</a:t>
            </a:r>
          </a:p>
        </p:txBody>
      </p:sp>
      <p:sp>
        <p:nvSpPr>
          <p:cNvPr id="3" name="Subtitle 2"/>
          <p:cNvSpPr>
            <a:spLocks noGrp="1"/>
          </p:cNvSpPr>
          <p:nvPr>
            <p:ph type="subTitle" idx="1"/>
          </p:nvPr>
        </p:nvSpPr>
        <p:spPr>
          <a:xfrm>
            <a:off x="228600" y="2416280"/>
            <a:ext cx="8686800" cy="694944"/>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Footer Placeholder 11"/>
          <p:cNvSpPr>
            <a:spLocks noGrp="1"/>
          </p:cNvSpPr>
          <p:nvPr>
            <p:ph type="ftr" sz="quarter" idx="14"/>
          </p:nvPr>
        </p:nvSpPr>
        <p:spPr>
          <a:xfrm>
            <a:off x="6978771" y="6479523"/>
            <a:ext cx="1936630" cy="153888"/>
          </a:xfrm>
        </p:spPr>
        <p:txBody>
          <a:bodyPr/>
          <a:lstStyle/>
          <a:p>
            <a:endParaRPr lang="en-US"/>
          </a:p>
        </p:txBody>
      </p:sp>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7234" y="4496619"/>
            <a:ext cx="4138682" cy="845165"/>
          </a:xfrm>
          <a:prstGeom prst="rect">
            <a:avLst/>
          </a:prstGeom>
        </p:spPr>
      </p:pic>
      <p:pic>
        <p:nvPicPr>
          <p:cNvPr id="4" name="Pictur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3055" y="4675708"/>
            <a:ext cx="3568974" cy="381506"/>
          </a:xfrm>
          <a:prstGeom prst="rect">
            <a:avLst/>
          </a:prstGeom>
        </p:spPr>
      </p:pic>
    </p:spTree>
    <p:extLst>
      <p:ext uri="{BB962C8B-B14F-4D97-AF65-F5344CB8AC3E}">
        <p14:creationId xmlns:p14="http://schemas.microsoft.com/office/powerpoint/2010/main" val="186096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1709739"/>
            <a:ext cx="8686800" cy="1143000"/>
          </a:xfrm>
        </p:spPr>
        <p:txBody>
          <a:bodyPr anchor="b">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228600" y="3230890"/>
            <a:ext cx="8686800" cy="95097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223452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316328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8600" y="1236345"/>
            <a:ext cx="4270248" cy="4636008"/>
          </a:xfrm>
        </p:spPr>
        <p:txBody>
          <a:bodyPr/>
          <a:lstStyle>
            <a:lvl1pPr>
              <a:defRPr sz="20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152" y="1236345"/>
            <a:ext cx="4270248" cy="4636008"/>
          </a:xfrm>
        </p:spPr>
        <p:txBody>
          <a:bodyPr/>
          <a:lstStyle>
            <a:lvl1pPr>
              <a:defRPr sz="20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2802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1219202"/>
            <a:ext cx="8686800" cy="4632325"/>
          </a:xfrm>
        </p:spPr>
        <p:txBody>
          <a:bodyPr>
            <a:normAutofit/>
          </a:bodyPr>
          <a:lstStyle>
            <a:lvl1pPr marL="457200" indent="-457200">
              <a:defRPr sz="1800"/>
            </a:lvl1pPr>
            <a:lvl2pPr marL="457200" indent="-457200">
              <a:lnSpc>
                <a:spcPct val="110000"/>
              </a:lnSpc>
              <a:buFont typeface="Arial" panose="020B0604020202020204" pitchFamily="34" charset="0"/>
              <a:buChar char="•"/>
              <a:defRPr sz="1800"/>
            </a:lvl2pPr>
            <a:lvl3pPr marL="457200" indent="-457200">
              <a:lnSpc>
                <a:spcPct val="110000"/>
              </a:lnSpc>
              <a:buFont typeface="Arial" panose="020B0604020202020204" pitchFamily="34" charset="0"/>
              <a:buChar char="•"/>
              <a:defRPr sz="1800"/>
            </a:lvl3pPr>
            <a:lvl4pPr marL="457200" indent="-457200">
              <a:lnSpc>
                <a:spcPct val="110000"/>
              </a:lnSpc>
              <a:buFont typeface="Arial" panose="020B0604020202020204" pitchFamily="34" charset="0"/>
              <a:buChar char="•"/>
              <a:defRPr sz="1800"/>
            </a:lvl4pPr>
            <a:lvl5pPr marL="457200" indent="-457200">
              <a:lnSpc>
                <a:spcPct val="110000"/>
              </a:lnSpc>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1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686800" cy="1143000"/>
          </a:xfrm>
        </p:spPr>
        <p:txBody>
          <a:bodyPr anchor="b" anchorCtr="0">
            <a:normAutofit/>
          </a:bodyPr>
          <a:lstStyle>
            <a:lvl1pPr>
              <a:defRPr sz="28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2357120"/>
            <a:ext cx="8686800" cy="2971800"/>
          </a:xfrm>
        </p:spPr>
        <p:txBody>
          <a:bodyPr>
            <a:normAutofit/>
          </a:bodyPr>
          <a:lstStyle>
            <a:lvl1pPr marL="0" indent="0">
              <a:lnSpc>
                <a:spcPct val="100000"/>
              </a:lnSpc>
              <a:spcBef>
                <a:spcPts val="0"/>
              </a:spcBef>
              <a:buFont typeface="Arial" panose="020B0604020202020204" pitchFamily="34" charset="0"/>
              <a:buNone/>
              <a:defRPr sz="2000"/>
            </a:lvl1pPr>
            <a:lvl2pPr marL="1588" indent="0">
              <a:lnSpc>
                <a:spcPct val="100000"/>
              </a:lnSpc>
              <a:spcBef>
                <a:spcPts val="0"/>
              </a:spcBef>
              <a:buNone/>
              <a:defRPr sz="2000"/>
            </a:lvl2pPr>
            <a:lvl3pPr marL="0" indent="0">
              <a:lnSpc>
                <a:spcPct val="100000"/>
              </a:lnSpc>
              <a:spcBef>
                <a:spcPts val="0"/>
              </a:spcBef>
              <a:buNone/>
              <a:defRPr sz="2000"/>
            </a:lvl3pPr>
            <a:lvl4pPr marL="0" indent="0">
              <a:lnSpc>
                <a:spcPct val="100000"/>
              </a:lnSpc>
              <a:spcBef>
                <a:spcPts val="0"/>
              </a:spcBef>
              <a:buNone/>
              <a:defRPr sz="2000"/>
            </a:lvl4pPr>
            <a:lvl5pPr marL="0" indent="0">
              <a:lnSpc>
                <a:spcPct val="100000"/>
              </a:lnSpc>
              <a:spcBef>
                <a:spcPts val="0"/>
              </a:spcBef>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8108432"/>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1888" y="6178549"/>
            <a:ext cx="9137650" cy="680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228600"/>
            <a:ext cx="8686800" cy="731520"/>
          </a:xfrm>
          <a:prstGeom prst="rect">
            <a:avLst/>
          </a:prstGeom>
          <a:solidFill>
            <a:schemeClr val="accent5">
              <a:lumMod val="50000"/>
            </a:schemeClr>
          </a:solidFill>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28600" y="1245128"/>
            <a:ext cx="8686800" cy="48395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11352" y="6520749"/>
            <a:ext cx="1785667" cy="153888"/>
          </a:xfrm>
          <a:prstGeom prst="rect">
            <a:avLst/>
          </a:prstGeom>
        </p:spPr>
        <p:txBody>
          <a:bodyPr vert="horz" wrap="square" lIns="91440" tIns="0" rIns="91440" bIns="0" rtlCol="0" anchor="ctr">
            <a:spAutoFit/>
          </a:bodyPr>
          <a:lstStyle>
            <a:lvl1pPr algn="r">
              <a:defRPr sz="1000">
                <a:solidFill>
                  <a:schemeClr val="bg1"/>
                </a:solidFill>
              </a:defRPr>
            </a:lvl1pPr>
          </a:lstStyle>
          <a:p>
            <a:endParaRPr lang="en-US"/>
          </a:p>
        </p:txBody>
      </p:sp>
      <p:sp>
        <p:nvSpPr>
          <p:cNvPr id="6" name="Slide Number Placeholder 5"/>
          <p:cNvSpPr>
            <a:spLocks noGrp="1"/>
          </p:cNvSpPr>
          <p:nvPr>
            <p:ph type="sldNum" sz="quarter" idx="4"/>
          </p:nvPr>
        </p:nvSpPr>
        <p:spPr>
          <a:xfrm>
            <a:off x="8575242" y="6520022"/>
            <a:ext cx="340158" cy="153888"/>
          </a:xfrm>
          <a:prstGeom prst="rect">
            <a:avLst/>
          </a:prstGeom>
        </p:spPr>
        <p:txBody>
          <a:bodyPr vert="horz" wrap="square" lIns="91440" tIns="0" rIns="91440" bIns="0" rtlCol="0" anchor="ctr">
            <a:spAutoFit/>
          </a:bodyPr>
          <a:lstStyle>
            <a:lvl1pPr algn="r">
              <a:defRPr sz="1000">
                <a:solidFill>
                  <a:schemeClr val="bg1"/>
                </a:solidFill>
              </a:defRPr>
            </a:lvl1pPr>
          </a:lstStyle>
          <a:p>
            <a:fld id="{5AA06DC5-620C-4D3C-B416-7C1D0B39147D}" type="slidenum">
              <a:rPr lang="en-US" smtClean="0"/>
              <a:t>‹#›</a:t>
            </a:fld>
            <a:endParaRPr lang="en-US"/>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656" y="6185806"/>
            <a:ext cx="2801204" cy="572037"/>
          </a:xfrm>
          <a:prstGeom prst="rect">
            <a:avLst/>
          </a:prstGeom>
        </p:spPr>
      </p:pic>
      <p:pic>
        <p:nvPicPr>
          <p:cNvPr id="4" name="Picture 3"/>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3383460" y="6410169"/>
            <a:ext cx="2413749" cy="258018"/>
          </a:xfrm>
          <a:prstGeom prst="rect">
            <a:avLst/>
          </a:prstGeom>
        </p:spPr>
      </p:pic>
    </p:spTree>
    <p:extLst>
      <p:ext uri="{BB962C8B-B14F-4D97-AF65-F5344CB8AC3E}">
        <p14:creationId xmlns:p14="http://schemas.microsoft.com/office/powerpoint/2010/main" val="2643083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7</a:t>
            </a:r>
          </a:p>
        </p:txBody>
      </p:sp>
      <p:sp>
        <p:nvSpPr>
          <p:cNvPr id="3" name="Subtitle 2"/>
          <p:cNvSpPr>
            <a:spLocks noGrp="1"/>
          </p:cNvSpPr>
          <p:nvPr>
            <p:ph type="subTitle" idx="1"/>
          </p:nvPr>
        </p:nvSpPr>
        <p:spPr/>
        <p:txBody>
          <a:bodyPr/>
          <a:lstStyle/>
          <a:p>
            <a:r>
              <a:rPr lang="en-US" dirty="0"/>
              <a:t>Rational-Number Content for Intensive Intervention</a:t>
            </a:r>
          </a:p>
          <a:p>
            <a:endParaRPr lang="en-US" dirty="0"/>
          </a:p>
          <a:p>
            <a:endParaRPr lang="en-US" dirty="0"/>
          </a:p>
        </p:txBody>
      </p:sp>
    </p:spTree>
    <p:extLst>
      <p:ext uri="{BB962C8B-B14F-4D97-AF65-F5344CB8AC3E}">
        <p14:creationId xmlns:p14="http://schemas.microsoft.com/office/powerpoint/2010/main" val="425014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a review of five recommendations from the IES Practice guide Developing Effective Fractions Instruction for Kindergarten Through 8th Grade "/>
          <p:cNvPicPr>
            <a:picLocks noChangeAspect="1"/>
          </p:cNvPicPr>
          <p:nvPr/>
        </p:nvPicPr>
        <p:blipFill>
          <a:blip r:embed="rId2"/>
          <a:stretch>
            <a:fillRect/>
          </a:stretch>
        </p:blipFill>
        <p:spPr>
          <a:xfrm>
            <a:off x="2018944" y="0"/>
            <a:ext cx="5106112" cy="6858000"/>
          </a:xfrm>
          <a:prstGeom prst="rect">
            <a:avLst/>
          </a:prstGeom>
        </p:spPr>
      </p:pic>
      <p:sp>
        <p:nvSpPr>
          <p:cNvPr id="2" name="Title 1" hidden="1">
            <a:extLst>
              <a:ext uri="{FF2B5EF4-FFF2-40B4-BE49-F238E27FC236}">
                <a16:creationId xmlns:a16="http://schemas.microsoft.com/office/drawing/2014/main" id="{180F7281-EB4F-4583-BD9F-C0ADF48D13FE}"/>
              </a:ext>
            </a:extLst>
          </p:cNvPr>
          <p:cNvSpPr>
            <a:spLocks noGrp="1"/>
          </p:cNvSpPr>
          <p:nvPr>
            <p:ph type="title"/>
          </p:nvPr>
        </p:nvSpPr>
        <p:spPr/>
        <p:txBody>
          <a:bodyPr/>
          <a:lstStyle/>
          <a:p>
            <a:r>
              <a:rPr lang="en-US" dirty="0"/>
              <a:t>Slide 10</a:t>
            </a:r>
          </a:p>
        </p:txBody>
      </p:sp>
    </p:spTree>
    <p:extLst>
      <p:ext uri="{BB962C8B-B14F-4D97-AF65-F5344CB8AC3E}">
        <p14:creationId xmlns:p14="http://schemas.microsoft.com/office/powerpoint/2010/main" val="15107196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2988" y="609600"/>
            <a:ext cx="7880912" cy="523220"/>
          </a:xfrm>
          <a:prstGeom prst="rect">
            <a:avLst/>
          </a:prstGeom>
          <a:noFill/>
        </p:spPr>
        <p:txBody>
          <a:bodyPr wrap="square" rtlCol="0">
            <a:spAutoFit/>
          </a:bodyPr>
          <a:lstStyle/>
          <a:p>
            <a:r>
              <a:rPr lang="en-US" sz="2800" b="1" dirty="0">
                <a:solidFill>
                  <a:srgbClr val="FF9300"/>
                </a:solidFill>
              </a:rPr>
              <a:t>Video Link: </a:t>
            </a:r>
            <a:r>
              <a:rPr lang="en-US" sz="2800" b="1" dirty="0">
                <a:solidFill>
                  <a:schemeClr val="bg1"/>
                </a:solidFill>
              </a:rPr>
              <a:t>https://youtu.be/vE0H2D57ZJQ</a:t>
            </a:r>
            <a:endParaRPr lang="en-US" sz="2800" b="1" dirty="0">
              <a:solidFill>
                <a:srgbClr val="FF9300"/>
              </a:solidFill>
            </a:endParaRPr>
          </a:p>
        </p:txBody>
      </p:sp>
      <p:sp>
        <p:nvSpPr>
          <p:cNvPr id="2" name="Title 1" hidden="1">
            <a:extLst>
              <a:ext uri="{FF2B5EF4-FFF2-40B4-BE49-F238E27FC236}">
                <a16:creationId xmlns:a16="http://schemas.microsoft.com/office/drawing/2014/main" id="{FFA6B6AB-141A-4612-B599-BED8011A382F}"/>
              </a:ext>
            </a:extLst>
          </p:cNvPr>
          <p:cNvSpPr>
            <a:spLocks noGrp="1"/>
          </p:cNvSpPr>
          <p:nvPr>
            <p:ph type="title"/>
          </p:nvPr>
        </p:nvSpPr>
        <p:spPr/>
        <p:txBody>
          <a:bodyPr/>
          <a:lstStyle/>
          <a:p>
            <a:r>
              <a:rPr lang="en-US" dirty="0"/>
              <a:t>Slide 100</a:t>
            </a:r>
          </a:p>
        </p:txBody>
      </p:sp>
    </p:spTree>
    <p:extLst>
      <p:ext uri="{BB962C8B-B14F-4D97-AF65-F5344CB8AC3E}">
        <p14:creationId xmlns:p14="http://schemas.microsoft.com/office/powerpoint/2010/main" val="28613355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85DE3779-4DE1-4895-95CC-3FC012266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8E8EC162-3DB9-46D9-997D-005542F92FF3}"/>
              </a:ext>
            </a:extLst>
          </p:cNvPr>
          <p:cNvSpPr>
            <a:spLocks noGrp="1"/>
          </p:cNvSpPr>
          <p:nvPr>
            <p:ph type="title"/>
          </p:nvPr>
        </p:nvSpPr>
        <p:spPr/>
        <p:txBody>
          <a:bodyPr/>
          <a:lstStyle/>
          <a:p>
            <a:r>
              <a:rPr lang="en-US" dirty="0"/>
              <a:t>Slide 101</a:t>
            </a:r>
          </a:p>
        </p:txBody>
      </p:sp>
    </p:spTree>
    <p:extLst>
      <p:ext uri="{BB962C8B-B14F-4D97-AF65-F5344CB8AC3E}">
        <p14:creationId xmlns:p14="http://schemas.microsoft.com/office/powerpoint/2010/main" val="29588852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a:t>
            </a:r>
          </a:p>
        </p:txBody>
      </p:sp>
      <p:sp>
        <p:nvSpPr>
          <p:cNvPr id="3" name="Content Placeholder 2"/>
          <p:cNvSpPr>
            <a:spLocks noGrp="1"/>
          </p:cNvSpPr>
          <p:nvPr>
            <p:ph idx="1"/>
          </p:nvPr>
        </p:nvSpPr>
        <p:spPr/>
        <p:txBody>
          <a:bodyPr>
            <a:normAutofit/>
          </a:bodyPr>
          <a:lstStyle/>
          <a:p>
            <a:r>
              <a:rPr lang="en-US" dirty="0"/>
              <a:t>Understanding the concepts of </a:t>
            </a:r>
            <a:r>
              <a:rPr lang="en-US" b="1" dirty="0"/>
              <a:t>rational numbers </a:t>
            </a:r>
            <a:r>
              <a:rPr lang="en-US" dirty="0"/>
              <a:t>is important to many other mathematical tasks, especially algebra. </a:t>
            </a:r>
          </a:p>
        </p:txBody>
      </p:sp>
      <p:sp>
        <p:nvSpPr>
          <p:cNvPr id="4" name="Rectangle 3"/>
          <p:cNvSpPr/>
          <p:nvPr/>
        </p:nvSpPr>
        <p:spPr>
          <a:xfrm>
            <a:off x="1810870" y="2492188"/>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10" name="Rectangle 9"/>
          <p:cNvSpPr/>
          <p:nvPr/>
        </p:nvSpPr>
        <p:spPr>
          <a:xfrm>
            <a:off x="3155575" y="3404183"/>
            <a:ext cx="2958353" cy="8247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Decimals</a:t>
            </a:r>
          </a:p>
        </p:txBody>
      </p:sp>
      <p:sp>
        <p:nvSpPr>
          <p:cNvPr id="11" name="Rectangle 10"/>
          <p:cNvSpPr/>
          <p:nvPr/>
        </p:nvSpPr>
        <p:spPr>
          <a:xfrm>
            <a:off x="4634751" y="4316178"/>
            <a:ext cx="2958353" cy="8247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Percentages</a:t>
            </a:r>
          </a:p>
        </p:txBody>
      </p:sp>
    </p:spTree>
    <p:extLst>
      <p:ext uri="{BB962C8B-B14F-4D97-AF65-F5344CB8AC3E}">
        <p14:creationId xmlns:p14="http://schemas.microsoft.com/office/powerpoint/2010/main" val="408486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1’s Checklist:</a:t>
            </a:r>
            <a:br>
              <a:rPr lang="en-US" dirty="0"/>
            </a:br>
            <a:r>
              <a:rPr lang="en-US" dirty="0"/>
              <a:t>What rational-number core concepts should be emphasized in intensive intervention?</a:t>
            </a:r>
          </a:p>
        </p:txBody>
      </p:sp>
      <p:sp>
        <p:nvSpPr>
          <p:cNvPr id="3" name="Content Placeholder 2"/>
          <p:cNvSpPr>
            <a:spLocks noGrp="1"/>
          </p:cNvSpPr>
          <p:nvPr>
            <p:ph idx="1"/>
          </p:nvPr>
        </p:nvSpPr>
        <p:spPr>
          <a:xfrm>
            <a:off x="228600" y="1882588"/>
            <a:ext cx="8686800" cy="4202077"/>
          </a:xfrm>
        </p:spPr>
        <p:txBody>
          <a:bodyPr/>
          <a:lstStyle/>
          <a:p>
            <a:pPr marL="342900" indent="-342900">
              <a:buFont typeface="Wingdings" charset="2"/>
              <a:buChar char="q"/>
            </a:pPr>
            <a:r>
              <a:rPr lang="en-US" dirty="0"/>
              <a:t>Teach the </a:t>
            </a:r>
            <a:r>
              <a:rPr lang="en-US" i="1" dirty="0"/>
              <a:t>length</a:t>
            </a:r>
            <a:r>
              <a:rPr lang="en-US" dirty="0"/>
              <a:t> model of fractions</a:t>
            </a:r>
          </a:p>
          <a:p>
            <a:pPr marL="342900" indent="-342900">
              <a:buFont typeface="Wingdings" charset="2"/>
              <a:buChar char="q"/>
            </a:pPr>
            <a:r>
              <a:rPr lang="en-US" dirty="0"/>
              <a:t>Teach the </a:t>
            </a:r>
            <a:r>
              <a:rPr lang="en-US" i="1" dirty="0"/>
              <a:t>area </a:t>
            </a:r>
            <a:r>
              <a:rPr lang="en-US" dirty="0"/>
              <a:t>model of fractions</a:t>
            </a:r>
          </a:p>
          <a:p>
            <a:pPr marL="342900" indent="-342900">
              <a:buFont typeface="Wingdings" charset="2"/>
              <a:buChar char="q"/>
            </a:pPr>
            <a:r>
              <a:rPr lang="en-US" dirty="0"/>
              <a:t>Teach the </a:t>
            </a:r>
            <a:r>
              <a:rPr lang="en-US" i="1" dirty="0"/>
              <a:t>set</a:t>
            </a:r>
            <a:r>
              <a:rPr lang="en-US" dirty="0"/>
              <a:t> model of fractions</a:t>
            </a:r>
          </a:p>
          <a:p>
            <a:pPr marL="342900" indent="-342900">
              <a:buFont typeface="Wingdings" charset="2"/>
              <a:buChar char="q"/>
            </a:pPr>
            <a:r>
              <a:rPr lang="en-US" dirty="0"/>
              <a:t>Teach decimal and percentage concepts</a:t>
            </a:r>
          </a:p>
        </p:txBody>
      </p:sp>
    </p:spTree>
    <p:extLst>
      <p:ext uri="{BB962C8B-B14F-4D97-AF65-F5344CB8AC3E}">
        <p14:creationId xmlns:p14="http://schemas.microsoft.com/office/powerpoint/2010/main" val="4668032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a:t>
            </a:r>
          </a:p>
        </p:txBody>
      </p:sp>
      <p:sp>
        <p:nvSpPr>
          <p:cNvPr id="3" name="Content Placeholder 2"/>
          <p:cNvSpPr>
            <a:spLocks noGrp="1"/>
          </p:cNvSpPr>
          <p:nvPr>
            <p:ph idx="1"/>
          </p:nvPr>
        </p:nvSpPr>
        <p:spPr>
          <a:xfrm>
            <a:off x="228600" y="3970421"/>
            <a:ext cx="8686800" cy="2114245"/>
          </a:xfrm>
        </p:spPr>
        <p:txBody>
          <a:bodyPr>
            <a:normAutofit/>
          </a:bodyPr>
          <a:lstStyle/>
          <a:p>
            <a:r>
              <a:rPr lang="en-US" dirty="0"/>
              <a:t>When focusing on rational-number computation, check that students do not have misconceptions about the operations. </a:t>
            </a:r>
          </a:p>
        </p:txBody>
      </p:sp>
      <p:sp>
        <p:nvSpPr>
          <p:cNvPr id="6" name="Oval 5"/>
          <p:cNvSpPr/>
          <p:nvPr/>
        </p:nvSpPr>
        <p:spPr>
          <a:xfrm>
            <a:off x="1188167" y="960120"/>
            <a:ext cx="3742267" cy="1191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Addition</a:t>
            </a:r>
          </a:p>
        </p:txBody>
      </p:sp>
      <p:sp>
        <p:nvSpPr>
          <p:cNvPr id="9" name="Oval 8"/>
          <p:cNvSpPr/>
          <p:nvPr/>
        </p:nvSpPr>
        <p:spPr>
          <a:xfrm>
            <a:off x="4452311" y="960120"/>
            <a:ext cx="3742267" cy="11912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Subtraction</a:t>
            </a:r>
          </a:p>
        </p:txBody>
      </p:sp>
      <p:sp>
        <p:nvSpPr>
          <p:cNvPr id="7" name="Oval 6"/>
          <p:cNvSpPr/>
          <p:nvPr/>
        </p:nvSpPr>
        <p:spPr>
          <a:xfrm>
            <a:off x="1188167" y="2362800"/>
            <a:ext cx="3742267" cy="11863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Multiplication</a:t>
            </a:r>
          </a:p>
        </p:txBody>
      </p:sp>
      <p:sp>
        <p:nvSpPr>
          <p:cNvPr id="8" name="Oval 7"/>
          <p:cNvSpPr/>
          <p:nvPr/>
        </p:nvSpPr>
        <p:spPr>
          <a:xfrm>
            <a:off x="4452311" y="2362800"/>
            <a:ext cx="3742267" cy="11764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Division</a:t>
            </a:r>
            <a:endParaRPr lang="en-US" sz="3200" b="1" dirty="0"/>
          </a:p>
        </p:txBody>
      </p:sp>
      <p:sp>
        <p:nvSpPr>
          <p:cNvPr id="10" name="TextBox 9"/>
          <p:cNvSpPr txBox="1"/>
          <p:nvPr/>
        </p:nvSpPr>
        <p:spPr>
          <a:xfrm rot="16200000">
            <a:off x="6486461" y="3494769"/>
            <a:ext cx="5024702" cy="276999"/>
          </a:xfrm>
          <a:prstGeom prst="rect">
            <a:avLst/>
          </a:prstGeom>
          <a:noFill/>
        </p:spPr>
        <p:txBody>
          <a:bodyPr wrap="square" rtlCol="0">
            <a:spAutoFit/>
          </a:bodyPr>
          <a:lstStyle/>
          <a:p>
            <a:r>
              <a:rPr lang="en-US" sz="1200" dirty="0">
                <a:solidFill>
                  <a:srgbClr val="FF9300"/>
                </a:solidFill>
              </a:rPr>
              <a:t>Karp, Bush, &amp; Dougherty (2014)</a:t>
            </a:r>
          </a:p>
        </p:txBody>
      </p:sp>
    </p:spTree>
    <p:extLst>
      <p:ext uri="{BB962C8B-B14F-4D97-AF65-F5344CB8AC3E}">
        <p14:creationId xmlns:p14="http://schemas.microsoft.com/office/powerpoint/2010/main" val="31333444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2’s Checklist:</a:t>
            </a:r>
            <a:br>
              <a:rPr lang="en-US" dirty="0"/>
            </a:br>
            <a:r>
              <a:rPr lang="en-US" dirty="0"/>
              <a:t>What rational-number procedures should be emphasized in intensive intervention?</a:t>
            </a:r>
          </a:p>
        </p:txBody>
      </p:sp>
      <p:sp>
        <p:nvSpPr>
          <p:cNvPr id="3" name="Content Placeholder 2"/>
          <p:cNvSpPr>
            <a:spLocks noGrp="1"/>
          </p:cNvSpPr>
          <p:nvPr>
            <p:ph idx="1"/>
          </p:nvPr>
        </p:nvSpPr>
        <p:spPr>
          <a:xfrm>
            <a:off x="228600" y="1882588"/>
            <a:ext cx="8686800" cy="4202077"/>
          </a:xfrm>
        </p:spPr>
        <p:txBody>
          <a:bodyPr>
            <a:normAutofit/>
          </a:bodyPr>
          <a:lstStyle/>
          <a:p>
            <a:pPr marL="342900" indent="-342900">
              <a:buFont typeface="Wingdings" charset="2"/>
              <a:buChar char="q"/>
            </a:pPr>
            <a:r>
              <a:rPr lang="en-US" dirty="0"/>
              <a:t>Understand different models for showing and drawing computation with fractions</a:t>
            </a:r>
          </a:p>
          <a:p>
            <a:pPr marL="342900" indent="-342900">
              <a:buFont typeface="Wingdings" charset="2"/>
              <a:buChar char="q"/>
            </a:pPr>
            <a:r>
              <a:rPr lang="en-US" dirty="0"/>
              <a:t>Review place value concepts of decimals</a:t>
            </a:r>
          </a:p>
          <a:p>
            <a:pPr marL="342900" indent="-342900">
              <a:buFont typeface="Wingdings" charset="2"/>
              <a:buChar char="q"/>
            </a:pPr>
            <a:r>
              <a:rPr lang="en-US" dirty="0"/>
              <a:t>Use appropriate language for describing rational numbers and the operations</a:t>
            </a:r>
          </a:p>
        </p:txBody>
      </p:sp>
    </p:spTree>
    <p:extLst>
      <p:ext uri="{BB962C8B-B14F-4D97-AF65-F5344CB8AC3E}">
        <p14:creationId xmlns:p14="http://schemas.microsoft.com/office/powerpoint/2010/main" val="5900678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Table 2 from IES practice guide Assisting Students Struggling with Mathematics: Response to Intervention (RtI) for Elementary and Middle Schools with recommendations and corresponding evidence"/>
          <p:cNvPicPr>
            <a:picLocks noChangeAspect="1"/>
          </p:cNvPicPr>
          <p:nvPr/>
        </p:nvPicPr>
        <p:blipFill>
          <a:blip r:embed="rId2"/>
          <a:stretch>
            <a:fillRect/>
          </a:stretch>
        </p:blipFill>
        <p:spPr>
          <a:xfrm>
            <a:off x="424713" y="231242"/>
            <a:ext cx="4807917" cy="5900139"/>
          </a:xfrm>
          <a:prstGeom prst="rect">
            <a:avLst/>
          </a:prstGeom>
        </p:spPr>
      </p:pic>
      <p:sp>
        <p:nvSpPr>
          <p:cNvPr id="3" name="Oval 2"/>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16" name="Oval 15"/>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17" name="Oval 16"/>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8" name="Oval 17"/>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25" name="Oval 24"/>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26" name="Oval 25"/>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4" name="Title 3" hidden="1">
            <a:extLst>
              <a:ext uri="{FF2B5EF4-FFF2-40B4-BE49-F238E27FC236}">
                <a16:creationId xmlns:a16="http://schemas.microsoft.com/office/drawing/2014/main" id="{E1ED781B-C944-45DC-8849-FB8A73C02C43}"/>
              </a:ext>
            </a:extLst>
          </p:cNvPr>
          <p:cNvSpPr>
            <a:spLocks noGrp="1"/>
          </p:cNvSpPr>
          <p:nvPr>
            <p:ph type="title"/>
          </p:nvPr>
        </p:nvSpPr>
        <p:spPr/>
        <p:txBody>
          <a:bodyPr/>
          <a:lstStyle/>
          <a:p>
            <a:r>
              <a:rPr lang="en-US" dirty="0"/>
              <a:t>Slide 106</a:t>
            </a:r>
          </a:p>
        </p:txBody>
      </p:sp>
    </p:spTree>
    <p:extLst>
      <p:ext uri="{BB962C8B-B14F-4D97-AF65-F5344CB8AC3E}">
        <p14:creationId xmlns:p14="http://schemas.microsoft.com/office/powerpoint/2010/main" val="24987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25" grpId="0" animBg="1"/>
      <p:bldP spid="2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3’s Checklist:</a:t>
            </a:r>
            <a:br>
              <a:rPr lang="en-US" dirty="0"/>
            </a:br>
            <a:r>
              <a:rPr lang="en-US" dirty="0"/>
              <a:t>What does DBI look like with intensive interventions that focus on conceptual and procedural understanding of rational numbers?</a:t>
            </a:r>
          </a:p>
        </p:txBody>
      </p:sp>
      <p:sp>
        <p:nvSpPr>
          <p:cNvPr id="3" name="Content Placeholder 2"/>
          <p:cNvSpPr>
            <a:spLocks noGrp="1"/>
          </p:cNvSpPr>
          <p:nvPr>
            <p:ph idx="1"/>
          </p:nvPr>
        </p:nvSpPr>
        <p:spPr>
          <a:xfrm>
            <a:off x="228600" y="2222339"/>
            <a:ext cx="8686800" cy="3862326"/>
          </a:xfrm>
        </p:spPr>
        <p:txBody>
          <a:bodyPr/>
          <a:lstStyle/>
          <a:p>
            <a:pPr marL="342900" indent="-342900">
              <a:buFont typeface="Wingdings" charset="2"/>
              <a:buChar char="q"/>
            </a:pPr>
            <a:r>
              <a:rPr lang="en-US" dirty="0"/>
              <a:t>Be explicit</a:t>
            </a:r>
          </a:p>
          <a:p>
            <a:pPr marL="342900" indent="-342900">
              <a:buFont typeface="Wingdings" charset="2"/>
              <a:buChar char="q"/>
            </a:pPr>
            <a:r>
              <a:rPr lang="en-US" dirty="0"/>
              <a:t>Use multiple representations</a:t>
            </a:r>
          </a:p>
          <a:p>
            <a:pPr marL="342900" indent="-342900">
              <a:buFont typeface="Wingdings" charset="2"/>
              <a:buChar char="q"/>
            </a:pPr>
            <a:r>
              <a:rPr lang="en-US" dirty="0"/>
              <a:t>Use precise and concise language</a:t>
            </a:r>
          </a:p>
          <a:p>
            <a:pPr marL="342900" indent="-342900">
              <a:buFont typeface="Wingdings" charset="2"/>
              <a:buChar char="q"/>
            </a:pPr>
            <a:r>
              <a:rPr lang="en-US" dirty="0"/>
              <a:t>Include fluency building activities</a:t>
            </a:r>
          </a:p>
          <a:p>
            <a:pPr marL="342900" indent="-342900">
              <a:buFont typeface="Wingdings" charset="2"/>
              <a:buChar char="q"/>
            </a:pPr>
            <a:r>
              <a:rPr lang="en-US" dirty="0"/>
              <a:t>Include a focus on problem solving</a:t>
            </a:r>
          </a:p>
          <a:p>
            <a:pPr marL="342900" indent="-342900">
              <a:buFont typeface="Wingdings" charset="2"/>
              <a:buChar char="q"/>
            </a:pPr>
            <a:r>
              <a:rPr lang="en-US" dirty="0"/>
              <a:t>Utilize a motivation component</a:t>
            </a:r>
          </a:p>
        </p:txBody>
      </p:sp>
    </p:spTree>
    <p:extLst>
      <p:ext uri="{BB962C8B-B14F-4D97-AF65-F5344CB8AC3E}">
        <p14:creationId xmlns:p14="http://schemas.microsoft.com/office/powerpoint/2010/main" val="706913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Application</a:t>
            </a:r>
          </a:p>
        </p:txBody>
      </p:sp>
      <p:sp>
        <p:nvSpPr>
          <p:cNvPr id="4" name="Slide Number Placeholder 3"/>
          <p:cNvSpPr>
            <a:spLocks noGrp="1"/>
          </p:cNvSpPr>
          <p:nvPr>
            <p:ph type="sldNum" sz="quarter" idx="12"/>
          </p:nvPr>
        </p:nvSpPr>
        <p:spPr/>
        <p:txBody>
          <a:bodyPr/>
          <a:lstStyle/>
          <a:p>
            <a:fld id="{569CA132-ADD6-4B72-B5E1-B86F7979C603}" type="slidenum">
              <a:rPr lang="en-US" smtClean="0"/>
              <a:t>108</a:t>
            </a:fld>
            <a:endParaRPr lang="en-US"/>
          </a:p>
        </p:txBody>
      </p:sp>
      <p:sp>
        <p:nvSpPr>
          <p:cNvPr id="6" name="Content Placeholder 2"/>
          <p:cNvSpPr txBox="1">
            <a:spLocks/>
          </p:cNvSpPr>
          <p:nvPr/>
        </p:nvSpPr>
        <p:spPr>
          <a:xfrm>
            <a:off x="1306286" y="1202714"/>
            <a:ext cx="7609114"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t>List two ways to increase your modeling of rational-number concepts</a:t>
            </a:r>
          </a:p>
          <a:p>
            <a:pPr marL="342900" indent="-342900">
              <a:buClr>
                <a:schemeClr val="bg1"/>
              </a:buClr>
              <a:buFont typeface="Arial" panose="020B0604020202020204" pitchFamily="34" charset="0"/>
              <a:buChar char="•"/>
            </a:pPr>
            <a:r>
              <a:rPr lang="en-US" dirty="0"/>
              <a:t>List two ways to increase your modeling of rational-number procedures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48993"/>
            <a:ext cx="914400" cy="914400"/>
          </a:xfrm>
          <a:prstGeom prst="rect">
            <a:avLst/>
          </a:prstGeom>
        </p:spPr>
      </p:pic>
    </p:spTree>
    <p:extLst>
      <p:ext uri="{BB962C8B-B14F-4D97-AF65-F5344CB8AC3E}">
        <p14:creationId xmlns:p14="http://schemas.microsoft.com/office/powerpoint/2010/main" val="7454146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Looking Ahead</a:t>
            </a:r>
          </a:p>
        </p:txBody>
      </p:sp>
    </p:spTree>
    <p:extLst>
      <p:ext uri="{BB962C8B-B14F-4D97-AF65-F5344CB8AC3E}">
        <p14:creationId xmlns:p14="http://schemas.microsoft.com/office/powerpoint/2010/main" val="2828730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Application</a:t>
            </a:r>
          </a:p>
        </p:txBody>
      </p:sp>
      <p:sp>
        <p:nvSpPr>
          <p:cNvPr id="4" name="Slide Number Placeholder 3"/>
          <p:cNvSpPr>
            <a:spLocks noGrp="1"/>
          </p:cNvSpPr>
          <p:nvPr>
            <p:ph type="sldNum" sz="quarter" idx="12"/>
          </p:nvPr>
        </p:nvSpPr>
        <p:spPr/>
        <p:txBody>
          <a:bodyPr/>
          <a:lstStyle/>
          <a:p>
            <a:fld id="{569CA132-ADD6-4B72-B5E1-B86F7979C603}" type="slidenum">
              <a:rPr lang="en-US" smtClean="0"/>
              <a:t>11</a:t>
            </a:fld>
            <a:endParaRPr lang="en-US"/>
          </a:p>
        </p:txBody>
      </p:sp>
      <p:sp>
        <p:nvSpPr>
          <p:cNvPr id="6" name="Content Placeholder 2"/>
          <p:cNvSpPr txBox="1">
            <a:spLocks/>
          </p:cNvSpPr>
          <p:nvPr/>
        </p:nvSpPr>
        <p:spPr>
          <a:xfrm>
            <a:off x="1306286" y="1202714"/>
            <a:ext cx="7609114"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t>List two ways to increase your modeling of rational-number concepts</a:t>
            </a:r>
          </a:p>
          <a:p>
            <a:pPr marL="342900" indent="-342900">
              <a:buClr>
                <a:schemeClr val="bg1"/>
              </a:buClr>
              <a:buFont typeface="Arial" panose="020B0604020202020204" pitchFamily="34" charset="0"/>
              <a:buChar char="•"/>
            </a:pPr>
            <a:r>
              <a:rPr lang="en-US" dirty="0"/>
              <a:t>List two ways to increase your modeling of rational-number procedures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48993"/>
            <a:ext cx="914400" cy="914400"/>
          </a:xfrm>
          <a:prstGeom prst="rect">
            <a:avLst/>
          </a:prstGeom>
        </p:spPr>
      </p:pic>
    </p:spTree>
    <p:extLst>
      <p:ext uri="{BB962C8B-B14F-4D97-AF65-F5344CB8AC3E}">
        <p14:creationId xmlns:p14="http://schemas.microsoft.com/office/powerpoint/2010/main" val="19006558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9F46FE7D-0587-4C4F-9CF0-23D3166B9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a:extLst>
              <a:ext uri="{FF2B5EF4-FFF2-40B4-BE49-F238E27FC236}">
                <a16:creationId xmlns:a16="http://schemas.microsoft.com/office/drawing/2014/main" id="{722CF9C5-D7A2-494B-84C3-5978D0C04035}"/>
              </a:ext>
            </a:extLst>
          </p:cNvPr>
          <p:cNvSpPr>
            <a:spLocks noGrp="1"/>
          </p:cNvSpPr>
          <p:nvPr>
            <p:ph type="title"/>
          </p:nvPr>
        </p:nvSpPr>
        <p:spPr/>
        <p:txBody>
          <a:bodyPr/>
          <a:lstStyle/>
          <a:p>
            <a:r>
              <a:rPr lang="en-US" dirty="0"/>
              <a:t>Slide 110</a:t>
            </a:r>
          </a:p>
        </p:txBody>
      </p:sp>
    </p:spTree>
    <p:extLst>
      <p:ext uri="{BB962C8B-B14F-4D97-AF65-F5344CB8AC3E}">
        <p14:creationId xmlns:p14="http://schemas.microsoft.com/office/powerpoint/2010/main" val="13266043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8</a:t>
            </a:r>
          </a:p>
        </p:txBody>
      </p:sp>
      <p:sp>
        <p:nvSpPr>
          <p:cNvPr id="3" name="Content Placeholder 2"/>
          <p:cNvSpPr>
            <a:spLocks noGrp="1"/>
          </p:cNvSpPr>
          <p:nvPr>
            <p:ph idx="1"/>
          </p:nvPr>
        </p:nvSpPr>
        <p:spPr>
          <a:xfrm>
            <a:off x="1251284" y="1187116"/>
            <a:ext cx="7664115" cy="2983831"/>
          </a:xfrm>
        </p:spPr>
        <p:txBody>
          <a:bodyPr/>
          <a:lstStyle/>
          <a:p>
            <a:pPr indent="-457200"/>
            <a:r>
              <a:rPr lang="en-US" dirty="0"/>
              <a:t>Powell, S. R., &amp; Fuchs, L. S. (2015). Intensive intervention in mathematics. </a:t>
            </a:r>
            <a:r>
              <a:rPr lang="en-US" i="1" dirty="0"/>
              <a:t>Learning Disabilities Research and Practice, 30</a:t>
            </a:r>
            <a:r>
              <a:rPr lang="en-US" dirty="0"/>
              <a:t>, 182–192. doi:10.1111/ldrp.12087</a:t>
            </a:r>
          </a:p>
        </p:txBody>
      </p:sp>
      <p:pic>
        <p:nvPicPr>
          <p:cNvPr id="6" name="Picture 5">
            <a:extLst>
              <a:ext uri="{C183D7F6-B498-43B3-948B-1728B52AA6E4}">
                <adec:decorative xmlns:adec="http://schemas.microsoft.com/office/drawing/2017/decorative" val="1"/>
              </a:ext>
            </a:extLst>
          </p:cNvPr>
          <p:cNvPicPr>
            <a:picLocks/>
          </p:cNvPicPr>
          <p:nvPr/>
        </p:nvPicPr>
        <p:blipFill rotWithShape="1">
          <a:blip r:embed="rId2" cstate="hqprint">
            <a:extLst>
              <a:ext uri="{BEBA8EAE-BF5A-486C-A8C5-ECC9F3942E4B}">
                <a14:imgProps xmlns:a14="http://schemas.microsoft.com/office/drawing/2010/main">
                  <a14:imgLayer r:embed="rId3">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4929607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See You Soon!</a:t>
            </a:r>
          </a:p>
        </p:txBody>
      </p:sp>
    </p:spTree>
    <p:extLst>
      <p:ext uri="{BB962C8B-B14F-4D97-AF65-F5344CB8AC3E}">
        <p14:creationId xmlns:p14="http://schemas.microsoft.com/office/powerpoint/2010/main" val="440748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5400" dirty="0"/>
              <a:t>Welcome!</a:t>
            </a:r>
            <a:endParaRPr lang="en-US" dirty="0"/>
          </a:p>
        </p:txBody>
      </p:sp>
      <p:sp>
        <p:nvSpPr>
          <p:cNvPr id="4" name="Text Placeholder 3"/>
          <p:cNvSpPr>
            <a:spLocks noGrp="1"/>
          </p:cNvSpPr>
          <p:nvPr>
            <p:ph type="body" idx="1"/>
          </p:nvPr>
        </p:nvSpPr>
        <p:spPr/>
        <p:txBody>
          <a:bodyPr>
            <a:normAutofit/>
          </a:bodyPr>
          <a:lstStyle/>
          <a:p>
            <a:pPr algn="ctr"/>
            <a:r>
              <a:rPr lang="en-US" sz="3200" dirty="0"/>
              <a:t>Let’s get started on </a:t>
            </a:r>
            <a:r>
              <a:rPr lang="en-US" sz="3200"/>
              <a:t>Module 7!</a:t>
            </a:r>
            <a:endParaRPr lang="en-US" sz="3200" dirty="0"/>
          </a:p>
        </p:txBody>
      </p:sp>
    </p:spTree>
    <p:extLst>
      <p:ext uri="{BB962C8B-B14F-4D97-AF65-F5344CB8AC3E}">
        <p14:creationId xmlns:p14="http://schemas.microsoft.com/office/powerpoint/2010/main" val="585604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1</a:t>
            </a:r>
          </a:p>
        </p:txBody>
      </p:sp>
      <p:sp>
        <p:nvSpPr>
          <p:cNvPr id="3" name="Title 2" hidden="1">
            <a:extLst>
              <a:ext uri="{FF2B5EF4-FFF2-40B4-BE49-F238E27FC236}">
                <a16:creationId xmlns:a16="http://schemas.microsoft.com/office/drawing/2014/main" id="{C48FC49A-BAB2-468D-AD8A-B3955812D63D}"/>
              </a:ext>
            </a:extLst>
          </p:cNvPr>
          <p:cNvSpPr>
            <a:spLocks noGrp="1"/>
          </p:cNvSpPr>
          <p:nvPr>
            <p:ph type="title"/>
          </p:nvPr>
        </p:nvSpPr>
        <p:spPr/>
        <p:txBody>
          <a:bodyPr/>
          <a:lstStyle/>
          <a:p>
            <a:r>
              <a:rPr lang="en-US" dirty="0"/>
              <a:t>Slide 13</a:t>
            </a:r>
          </a:p>
        </p:txBody>
      </p:sp>
    </p:spTree>
    <p:extLst>
      <p:ext uri="{BB962C8B-B14F-4D97-AF65-F5344CB8AC3E}">
        <p14:creationId xmlns:p14="http://schemas.microsoft.com/office/powerpoint/2010/main" val="1629629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What rational-number core concepts should be emphasized in intensive intervention?</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7, Part 1</a:t>
            </a:r>
          </a:p>
          <a:p>
            <a:endParaRPr lang="en-US" sz="2400" dirty="0"/>
          </a:p>
        </p:txBody>
      </p:sp>
    </p:spTree>
    <p:extLst>
      <p:ext uri="{BB962C8B-B14F-4D97-AF65-F5344CB8AC3E}">
        <p14:creationId xmlns:p14="http://schemas.microsoft.com/office/powerpoint/2010/main" val="656385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1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Core concepts of fractions with the length, area, and set models</a:t>
            </a:r>
          </a:p>
          <a:p>
            <a:pPr marL="457200" indent="-457200">
              <a:buClr>
                <a:srgbClr val="FF9300"/>
              </a:buClr>
              <a:buAutoNum type="arabicPeriod"/>
            </a:pPr>
            <a:r>
              <a:rPr lang="en-US" dirty="0"/>
              <a:t>Core concepts of decimals</a:t>
            </a:r>
          </a:p>
        </p:txBody>
      </p:sp>
    </p:spTree>
    <p:extLst>
      <p:ext uri="{BB962C8B-B14F-4D97-AF65-F5344CB8AC3E}">
        <p14:creationId xmlns:p14="http://schemas.microsoft.com/office/powerpoint/2010/main" val="3092346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Rational-Number Concepts</a:t>
            </a:r>
          </a:p>
        </p:txBody>
      </p:sp>
      <p:sp>
        <p:nvSpPr>
          <p:cNvPr id="3" name="Content Placeholder 2"/>
          <p:cNvSpPr>
            <a:spLocks noGrp="1"/>
          </p:cNvSpPr>
          <p:nvPr>
            <p:ph idx="1"/>
          </p:nvPr>
        </p:nvSpPr>
        <p:spPr/>
        <p:txBody>
          <a:bodyPr>
            <a:normAutofit/>
          </a:bodyPr>
          <a:lstStyle/>
          <a:p>
            <a:r>
              <a:rPr lang="en-US" dirty="0"/>
              <a:t>Understanding the concepts of </a:t>
            </a:r>
            <a:r>
              <a:rPr lang="en-US" b="1" dirty="0"/>
              <a:t>rational numbers </a:t>
            </a:r>
            <a:r>
              <a:rPr lang="en-US" dirty="0"/>
              <a:t>is important to many other mathematical tasks, especially algebra. </a:t>
            </a:r>
          </a:p>
        </p:txBody>
      </p:sp>
      <p:sp>
        <p:nvSpPr>
          <p:cNvPr id="4" name="Rectangle 3"/>
          <p:cNvSpPr/>
          <p:nvPr/>
        </p:nvSpPr>
        <p:spPr>
          <a:xfrm>
            <a:off x="1810870" y="2492188"/>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10" name="Rectangle 9"/>
          <p:cNvSpPr/>
          <p:nvPr/>
        </p:nvSpPr>
        <p:spPr>
          <a:xfrm>
            <a:off x="3155575" y="3404183"/>
            <a:ext cx="2958353" cy="8247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Decimals</a:t>
            </a:r>
          </a:p>
        </p:txBody>
      </p:sp>
      <p:sp>
        <p:nvSpPr>
          <p:cNvPr id="11" name="Rectangle 10"/>
          <p:cNvSpPr/>
          <p:nvPr/>
        </p:nvSpPr>
        <p:spPr>
          <a:xfrm>
            <a:off x="4634751" y="4316178"/>
            <a:ext cx="2958353" cy="8247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Percentages</a:t>
            </a:r>
          </a:p>
        </p:txBody>
      </p:sp>
    </p:spTree>
    <p:extLst>
      <p:ext uri="{BB962C8B-B14F-4D97-AF65-F5344CB8AC3E}">
        <p14:creationId xmlns:p14="http://schemas.microsoft.com/office/powerpoint/2010/main" val="300072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a:extLst>
              <a:ext uri="{FF2B5EF4-FFF2-40B4-BE49-F238E27FC236}">
                <a16:creationId xmlns:a16="http://schemas.microsoft.com/office/drawing/2014/main" id="{AB81D56E-A24E-46B6-BF74-B712ADA62590}"/>
              </a:ext>
            </a:extLst>
          </p:cNvPr>
          <p:cNvSpPr>
            <a:spLocks noGrp="1"/>
          </p:cNvSpPr>
          <p:nvPr>
            <p:ph type="title"/>
          </p:nvPr>
        </p:nvSpPr>
        <p:spPr/>
        <p:txBody>
          <a:bodyPr/>
          <a:lstStyle/>
          <a:p>
            <a:r>
              <a:rPr lang="en-US" dirty="0"/>
              <a:t>Slide 17</a:t>
            </a:r>
          </a:p>
        </p:txBody>
      </p:sp>
      <p:sp>
        <p:nvSpPr>
          <p:cNvPr id="3" name="Content Placeholder 2"/>
          <p:cNvSpPr>
            <a:spLocks noGrp="1"/>
          </p:cNvSpPr>
          <p:nvPr>
            <p:ph idx="1"/>
          </p:nvPr>
        </p:nvSpPr>
        <p:spPr/>
        <p:txBody>
          <a:bodyPr>
            <a:normAutofit lnSpcReduction="10000"/>
          </a:bodyPr>
          <a:lstStyle/>
          <a:p>
            <a:r>
              <a:rPr lang="en-US" dirty="0"/>
              <a:t>Whole</a:t>
            </a:r>
          </a:p>
          <a:p>
            <a:pPr lvl="1"/>
            <a:r>
              <a:rPr lang="en-US" dirty="0"/>
              <a:t>Equal parts</a:t>
            </a:r>
          </a:p>
          <a:p>
            <a:pPr lvl="1"/>
            <a:r>
              <a:rPr lang="en-US" dirty="0"/>
              <a:t>Unit</a:t>
            </a:r>
          </a:p>
          <a:p>
            <a:endParaRPr lang="en-US" dirty="0"/>
          </a:p>
          <a:p>
            <a:r>
              <a:rPr lang="en-US" dirty="0"/>
              <a:t>Fraction</a:t>
            </a:r>
          </a:p>
          <a:p>
            <a:pPr lvl="1"/>
            <a:r>
              <a:rPr lang="en-US" dirty="0"/>
              <a:t>Proper fraction</a:t>
            </a:r>
          </a:p>
          <a:p>
            <a:pPr lvl="1"/>
            <a:r>
              <a:rPr lang="en-US" dirty="0"/>
              <a:t>Improper fraction</a:t>
            </a:r>
          </a:p>
          <a:p>
            <a:pPr lvl="1"/>
            <a:r>
              <a:rPr lang="en-US" dirty="0"/>
              <a:t>Mixed number</a:t>
            </a:r>
          </a:p>
          <a:p>
            <a:endParaRPr lang="en-US" dirty="0"/>
          </a:p>
          <a:p>
            <a:r>
              <a:rPr lang="en-US" dirty="0"/>
              <a:t>Numerator</a:t>
            </a:r>
          </a:p>
          <a:p>
            <a:r>
              <a:rPr lang="en-US" dirty="0"/>
              <a:t>Denominator</a:t>
            </a:r>
          </a:p>
          <a:p>
            <a:endParaRPr lang="en-US" dirty="0"/>
          </a:p>
        </p:txBody>
      </p:sp>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image illustrating the fraction two thirds. "/>
          <p:cNvGrpSpPr/>
          <p:nvPr/>
        </p:nvGrpSpPr>
        <p:grpSpPr>
          <a:xfrm>
            <a:off x="3918324" y="1353001"/>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3</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Group 8" descr="fraction nine fifths"/>
          <p:cNvGrpSpPr/>
          <p:nvPr/>
        </p:nvGrpSpPr>
        <p:grpSpPr>
          <a:xfrm>
            <a:off x="5225676" y="2667863"/>
            <a:ext cx="1307352" cy="1446550"/>
            <a:chOff x="5380321" y="1995217"/>
            <a:chExt cx="1307352" cy="1446550"/>
          </a:xfrm>
        </p:grpSpPr>
        <p:sp>
          <p:nvSpPr>
            <p:cNvPr id="10" name="TextBox 9"/>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9</a:t>
              </a:r>
            </a:p>
            <a:p>
              <a:pPr algn="ctr"/>
              <a:r>
                <a:rPr lang="en-US" sz="4400" dirty="0">
                  <a:solidFill>
                    <a:schemeClr val="bg1"/>
                  </a:solidFill>
                </a:rPr>
                <a:t>5</a:t>
              </a:r>
            </a:p>
          </p:txBody>
        </p:sp>
        <p:cxnSp>
          <p:nvCxnSpPr>
            <p:cNvPr id="11" name="Straight Connector 10"/>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descr="Fraction 2 and one fourth"/>
          <p:cNvGrpSpPr/>
          <p:nvPr/>
        </p:nvGrpSpPr>
        <p:grpSpPr>
          <a:xfrm>
            <a:off x="6796745" y="4114413"/>
            <a:ext cx="1307352" cy="1446550"/>
            <a:chOff x="5380321" y="1995217"/>
            <a:chExt cx="1307352" cy="1446550"/>
          </a:xfrm>
        </p:grpSpPr>
        <p:sp>
          <p:nvSpPr>
            <p:cNvPr id="13" name="TextBox 12"/>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4</a:t>
              </a:r>
            </a:p>
          </p:txBody>
        </p:sp>
        <p:cxnSp>
          <p:nvCxnSpPr>
            <p:cNvPr id="14" name="Straight Connector 13"/>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6008598" y="4276069"/>
            <a:ext cx="1307352" cy="1015663"/>
          </a:xfrm>
          <a:prstGeom prst="rect">
            <a:avLst/>
          </a:prstGeom>
          <a:noFill/>
        </p:spPr>
        <p:txBody>
          <a:bodyPr wrap="square" rtlCol="0">
            <a:spAutoFit/>
          </a:bodyPr>
          <a:lstStyle/>
          <a:p>
            <a:pPr algn="ctr"/>
            <a:r>
              <a:rPr lang="en-US" sz="6000" dirty="0">
                <a:solidFill>
                  <a:schemeClr val="bg1"/>
                </a:solidFill>
              </a:rPr>
              <a:t>2</a:t>
            </a:r>
          </a:p>
        </p:txBody>
      </p:sp>
    </p:spTree>
    <p:extLst>
      <p:ext uri="{BB962C8B-B14F-4D97-AF65-F5344CB8AC3E}">
        <p14:creationId xmlns:p14="http://schemas.microsoft.com/office/powerpoint/2010/main" val="97822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5106" y="1452282"/>
            <a:ext cx="7727576" cy="3119717"/>
          </a:xfrm>
          <a:prstGeom prst="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a:p>
            <a:pPr algn="ctr"/>
            <a:r>
              <a:rPr lang="en-US" sz="3200" b="1" dirty="0"/>
              <a:t>Note:</a:t>
            </a:r>
          </a:p>
          <a:p>
            <a:pPr algn="ctr"/>
            <a:endParaRPr lang="en-US" sz="3200" b="1" dirty="0"/>
          </a:p>
          <a:p>
            <a:pPr algn="ctr"/>
            <a:r>
              <a:rPr lang="en-US" sz="3200" dirty="0"/>
              <a:t>There are three models of fractions. Students should have familiarity with all three models.</a:t>
            </a:r>
          </a:p>
          <a:p>
            <a:pPr algn="ctr"/>
            <a:endParaRPr lang="en-US" sz="3200" dirty="0"/>
          </a:p>
        </p:txBody>
      </p:sp>
      <p:sp>
        <p:nvSpPr>
          <p:cNvPr id="3" name="Title 2" hidden="1">
            <a:extLst>
              <a:ext uri="{FF2B5EF4-FFF2-40B4-BE49-F238E27FC236}">
                <a16:creationId xmlns:a16="http://schemas.microsoft.com/office/drawing/2014/main" id="{7C482BC6-7CD1-4E19-9C00-12274BA74927}"/>
              </a:ext>
            </a:extLst>
          </p:cNvPr>
          <p:cNvSpPr>
            <a:spLocks noGrp="1"/>
          </p:cNvSpPr>
          <p:nvPr>
            <p:ph type="title"/>
          </p:nvPr>
        </p:nvSpPr>
        <p:spPr/>
        <p:txBody>
          <a:bodyPr/>
          <a:lstStyle/>
          <a:p>
            <a:r>
              <a:rPr lang="en-US" dirty="0"/>
              <a:t>Slide 18</a:t>
            </a:r>
          </a:p>
        </p:txBody>
      </p:sp>
    </p:spTree>
    <p:extLst>
      <p:ext uri="{BB962C8B-B14F-4D97-AF65-F5344CB8AC3E}">
        <p14:creationId xmlns:p14="http://schemas.microsoft.com/office/powerpoint/2010/main" val="234133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fraction two thirds"/>
          <p:cNvGrpSpPr/>
          <p:nvPr/>
        </p:nvGrpSpPr>
        <p:grpSpPr>
          <a:xfrm>
            <a:off x="233082" y="2943290"/>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3</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tangle 16" descr="Red rectangle illustrating one "/>
          <p:cNvSpPr/>
          <p:nvPr/>
        </p:nvSpPr>
        <p:spPr>
          <a:xfrm>
            <a:off x="1833283" y="3666565"/>
            <a:ext cx="5486400" cy="609600"/>
          </a:xfrm>
          <a:prstGeom prst="rect">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descr="orange rectangle illustrating one third of the whole red rectangle. "/>
          <p:cNvSpPr/>
          <p:nvPr/>
        </p:nvSpPr>
        <p:spPr>
          <a:xfrm>
            <a:off x="1833283" y="3056965"/>
            <a:ext cx="1828800" cy="609600"/>
          </a:xfrm>
          <a:prstGeom prst="rect">
            <a:avLst/>
          </a:prstGeom>
          <a:solidFill>
            <a:srgbClr val="FF66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descr="orange rectangle illustrating one third of the whole red rectangle. "/>
          <p:cNvSpPr/>
          <p:nvPr/>
        </p:nvSpPr>
        <p:spPr>
          <a:xfrm>
            <a:off x="3662083" y="3056965"/>
            <a:ext cx="1828800" cy="609600"/>
          </a:xfrm>
          <a:prstGeom prst="rect">
            <a:avLst/>
          </a:prstGeom>
          <a:solidFill>
            <a:srgbClr val="FF66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descr="orange rectangle illustrating one third of the whole red rectangle. "/>
          <p:cNvSpPr/>
          <p:nvPr/>
        </p:nvSpPr>
        <p:spPr>
          <a:xfrm>
            <a:off x="5490883" y="3056965"/>
            <a:ext cx="1828800" cy="609600"/>
          </a:xfrm>
          <a:prstGeom prst="rect">
            <a:avLst/>
          </a:prstGeom>
          <a:solidFill>
            <a:srgbClr val="FF66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Oval 1"/>
          <p:cNvSpPr/>
          <p:nvPr/>
        </p:nvSpPr>
        <p:spPr>
          <a:xfrm>
            <a:off x="886758" y="932147"/>
            <a:ext cx="2940424" cy="103990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Length</a:t>
            </a:r>
          </a:p>
        </p:txBody>
      </p:sp>
      <p:sp>
        <p:nvSpPr>
          <p:cNvPr id="6" name="TextBox 5"/>
          <p:cNvSpPr txBox="1"/>
          <p:nvPr/>
        </p:nvSpPr>
        <p:spPr>
          <a:xfrm>
            <a:off x="6831106" y="5737411"/>
            <a:ext cx="3048000" cy="369332"/>
          </a:xfrm>
          <a:prstGeom prst="rect">
            <a:avLst/>
          </a:prstGeom>
          <a:noFill/>
        </p:spPr>
        <p:txBody>
          <a:bodyPr wrap="square" rtlCol="0">
            <a:spAutoFit/>
          </a:bodyPr>
          <a:lstStyle/>
          <a:p>
            <a:r>
              <a:rPr lang="en-US" dirty="0">
                <a:solidFill>
                  <a:schemeClr val="bg1"/>
                </a:solidFill>
              </a:rPr>
              <a:t>Fraction bars or tiles</a:t>
            </a:r>
          </a:p>
        </p:txBody>
      </p:sp>
      <p:sp>
        <p:nvSpPr>
          <p:cNvPr id="21" name="Up Arrow 20"/>
          <p:cNvSpPr/>
          <p:nvPr/>
        </p:nvSpPr>
        <p:spPr>
          <a:xfrm>
            <a:off x="1441824" y="4389840"/>
            <a:ext cx="782917" cy="93980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Up Arrow 21"/>
          <p:cNvSpPr/>
          <p:nvPr/>
        </p:nvSpPr>
        <p:spPr>
          <a:xfrm>
            <a:off x="6928224" y="4389840"/>
            <a:ext cx="782917" cy="93980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 name="Title 2" hidden="1">
            <a:extLst>
              <a:ext uri="{FF2B5EF4-FFF2-40B4-BE49-F238E27FC236}">
                <a16:creationId xmlns:a16="http://schemas.microsoft.com/office/drawing/2014/main" id="{4129E0A4-8332-4A37-B1E7-8638490FF561}"/>
              </a:ext>
            </a:extLst>
          </p:cNvPr>
          <p:cNvSpPr>
            <a:spLocks noGrp="1"/>
          </p:cNvSpPr>
          <p:nvPr>
            <p:ph type="title"/>
          </p:nvPr>
        </p:nvSpPr>
        <p:spPr/>
        <p:txBody>
          <a:bodyPr/>
          <a:lstStyle/>
          <a:p>
            <a:r>
              <a:rPr lang="en-US" dirty="0" err="1"/>
              <a:t>Slode</a:t>
            </a:r>
            <a:r>
              <a:rPr lang="en-US" dirty="0"/>
              <a:t> 19</a:t>
            </a:r>
          </a:p>
        </p:txBody>
      </p:sp>
    </p:spTree>
    <p:extLst>
      <p:ext uri="{BB962C8B-B14F-4D97-AF65-F5344CB8AC3E}">
        <p14:creationId xmlns:p14="http://schemas.microsoft.com/office/powerpoint/2010/main" val="130861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up)">
                                      <p:cBhvr>
                                        <p:cTn id="14" dur="500"/>
                                        <p:tgtEl>
                                          <p:spTgt spid="18"/>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ppt_y</p:attrName>
                                        </p:attrNameLst>
                                      </p:cBhvr>
                                      <p:tavLst>
                                        <p:tav tm="0">
                                          <p:val>
                                            <p:strVal val="#ppt_y+#ppt_h*1.125000"/>
                                          </p:val>
                                        </p:tav>
                                        <p:tav tm="100000">
                                          <p:val>
                                            <p:strVal val="#ppt_y"/>
                                          </p:val>
                                        </p:tav>
                                      </p:tavLst>
                                    </p:anim>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xit" presetSubtype="4" fill="hold" grpId="1" nodeType="clickEffect">
                                  <p:stCondLst>
                                    <p:cond delay="0"/>
                                  </p:stCondLst>
                                  <p:childTnLst>
                                    <p:anim calcmode="lin" valueType="num">
                                      <p:cBhvr additive="base">
                                        <p:cTn id="26" dur="500"/>
                                        <p:tgtEl>
                                          <p:spTgt spid="20"/>
                                        </p:tgtEl>
                                        <p:attrNameLst>
                                          <p:attrName>ppt_y</p:attrName>
                                        </p:attrNameLst>
                                      </p:cBhvr>
                                      <p:tavLst>
                                        <p:tav tm="0">
                                          <p:val>
                                            <p:strVal val="#ppt_y"/>
                                          </p:val>
                                        </p:tav>
                                        <p:tav tm="100000">
                                          <p:val>
                                            <p:strVal val="#ppt_y+#ppt_h*1.125000"/>
                                          </p:val>
                                        </p:tav>
                                      </p:tavLst>
                                    </p:anim>
                                    <p:animEffect transition="out" filter="wipe(down)">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0" grpId="1"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8726" y="476410"/>
            <a:ext cx="7084679" cy="523220"/>
          </a:xfrm>
          <a:prstGeom prst="rect">
            <a:avLst/>
          </a:prstGeom>
          <a:noFill/>
        </p:spPr>
        <p:txBody>
          <a:bodyPr wrap="square" rtlCol="0">
            <a:spAutoFit/>
          </a:bodyPr>
          <a:lstStyle/>
          <a:p>
            <a:r>
              <a:rPr lang="en-US" sz="2800" b="1" dirty="0">
                <a:solidFill>
                  <a:srgbClr val="FF9300"/>
                </a:solidFill>
              </a:rPr>
              <a:t>Video Link: </a:t>
            </a:r>
            <a:r>
              <a:rPr lang="en-US" sz="2800" b="1" dirty="0">
                <a:solidFill>
                  <a:schemeClr val="bg1"/>
                </a:solidFill>
              </a:rPr>
              <a:t>https://youtu.be/vE0H2D57ZJQ</a:t>
            </a:r>
            <a:endParaRPr lang="en-US" sz="2800" b="1" dirty="0">
              <a:solidFill>
                <a:srgbClr val="FF9300"/>
              </a:solidFill>
            </a:endParaRPr>
          </a:p>
        </p:txBody>
      </p:sp>
      <p:sp>
        <p:nvSpPr>
          <p:cNvPr id="2" name="Title 1" hidden="1">
            <a:extLst>
              <a:ext uri="{FF2B5EF4-FFF2-40B4-BE49-F238E27FC236}">
                <a16:creationId xmlns:a16="http://schemas.microsoft.com/office/drawing/2014/main" id="{4904E23E-1E77-4A60-8793-7F9FFF3CC0E8}"/>
              </a:ext>
            </a:extLst>
          </p:cNvPr>
          <p:cNvSpPr>
            <a:spLocks noGrp="1"/>
          </p:cNvSpPr>
          <p:nvPr>
            <p:ph type="title"/>
          </p:nvPr>
        </p:nvSpPr>
        <p:spPr/>
        <p:txBody>
          <a:bodyPr/>
          <a:lstStyle/>
          <a:p>
            <a:r>
              <a:rPr lang="en-US" dirty="0"/>
              <a:t>Slide 2</a:t>
            </a:r>
          </a:p>
        </p:txBody>
      </p:sp>
    </p:spTree>
    <p:extLst>
      <p:ext uri="{BB962C8B-B14F-4D97-AF65-F5344CB8AC3E}">
        <p14:creationId xmlns:p14="http://schemas.microsoft.com/office/powerpoint/2010/main" val="1487232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fraction two thirds"/>
          <p:cNvGrpSpPr/>
          <p:nvPr/>
        </p:nvGrpSpPr>
        <p:grpSpPr>
          <a:xfrm>
            <a:off x="233082" y="2943290"/>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3</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tangle 16" descr="Blue rectangle illustrating one "/>
          <p:cNvSpPr/>
          <p:nvPr/>
        </p:nvSpPr>
        <p:spPr>
          <a:xfrm>
            <a:off x="1700302" y="3718918"/>
            <a:ext cx="4114800" cy="445369"/>
          </a:xfrm>
          <a:prstGeom prst="rect">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Oval 1"/>
          <p:cNvSpPr/>
          <p:nvPr/>
        </p:nvSpPr>
        <p:spPr>
          <a:xfrm>
            <a:off x="886758" y="932147"/>
            <a:ext cx="2940424" cy="103990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Length</a:t>
            </a:r>
          </a:p>
        </p:txBody>
      </p:sp>
      <p:sp>
        <p:nvSpPr>
          <p:cNvPr id="11" name="TextBox 10"/>
          <p:cNvSpPr txBox="1"/>
          <p:nvPr/>
        </p:nvSpPr>
        <p:spPr>
          <a:xfrm>
            <a:off x="7391399" y="5732224"/>
            <a:ext cx="3048000" cy="369332"/>
          </a:xfrm>
          <a:prstGeom prst="rect">
            <a:avLst/>
          </a:prstGeom>
          <a:noFill/>
        </p:spPr>
        <p:txBody>
          <a:bodyPr wrap="square" rtlCol="0">
            <a:spAutoFit/>
          </a:bodyPr>
          <a:lstStyle/>
          <a:p>
            <a:r>
              <a:rPr lang="en-US">
                <a:solidFill>
                  <a:schemeClr val="bg1"/>
                </a:solidFill>
              </a:rPr>
              <a:t>Cuisenaire rods</a:t>
            </a:r>
            <a:endParaRPr lang="en-US" dirty="0">
              <a:solidFill>
                <a:schemeClr val="bg1"/>
              </a:solidFill>
            </a:endParaRPr>
          </a:p>
        </p:txBody>
      </p:sp>
      <p:sp>
        <p:nvSpPr>
          <p:cNvPr id="12" name="Rectangle 11" descr="green rectangle illustrating one third"/>
          <p:cNvSpPr/>
          <p:nvPr/>
        </p:nvSpPr>
        <p:spPr>
          <a:xfrm>
            <a:off x="1700301" y="3270683"/>
            <a:ext cx="1371600" cy="445369"/>
          </a:xfrm>
          <a:prstGeom prst="rect">
            <a:avLst/>
          </a:prstGeom>
          <a:solidFill>
            <a:srgbClr val="8EFA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descr="green rectangle illustrating one third"/>
          <p:cNvSpPr/>
          <p:nvPr/>
        </p:nvSpPr>
        <p:spPr>
          <a:xfrm>
            <a:off x="3071901" y="3270683"/>
            <a:ext cx="1371600" cy="445369"/>
          </a:xfrm>
          <a:prstGeom prst="rect">
            <a:avLst/>
          </a:prstGeom>
          <a:solidFill>
            <a:srgbClr val="8EFA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descr="green rectangle illustrating one"/>
          <p:cNvSpPr/>
          <p:nvPr/>
        </p:nvSpPr>
        <p:spPr>
          <a:xfrm>
            <a:off x="7213599" y="3714740"/>
            <a:ext cx="1371600" cy="445369"/>
          </a:xfrm>
          <a:prstGeom prst="rect">
            <a:avLst/>
          </a:prstGeom>
          <a:solidFill>
            <a:srgbClr val="8EFA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descr="white rectangle illustrating one third"/>
          <p:cNvSpPr/>
          <p:nvPr/>
        </p:nvSpPr>
        <p:spPr>
          <a:xfrm>
            <a:off x="7213599" y="3269370"/>
            <a:ext cx="457200" cy="445369"/>
          </a:xfrm>
          <a:prstGeom prst="rect">
            <a:avLst/>
          </a:prstGeom>
          <a:solidFill>
            <a:schemeClr val="bg1"/>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descr="white rectangle illustrating one third"/>
          <p:cNvSpPr/>
          <p:nvPr/>
        </p:nvSpPr>
        <p:spPr>
          <a:xfrm>
            <a:off x="7678267" y="3269370"/>
            <a:ext cx="457200" cy="445369"/>
          </a:xfrm>
          <a:prstGeom prst="rect">
            <a:avLst/>
          </a:prstGeom>
          <a:solidFill>
            <a:schemeClr val="bg1"/>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Up Arrow 21"/>
          <p:cNvSpPr/>
          <p:nvPr/>
        </p:nvSpPr>
        <p:spPr>
          <a:xfrm>
            <a:off x="1320799" y="4281577"/>
            <a:ext cx="782917" cy="93980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Up Arrow 22"/>
          <p:cNvSpPr/>
          <p:nvPr/>
        </p:nvSpPr>
        <p:spPr>
          <a:xfrm>
            <a:off x="5423643" y="4288786"/>
            <a:ext cx="782917" cy="93980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4" name="Up Arrow 23"/>
          <p:cNvSpPr/>
          <p:nvPr/>
        </p:nvSpPr>
        <p:spPr>
          <a:xfrm>
            <a:off x="6822140" y="4281577"/>
            <a:ext cx="782917" cy="93980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Up Arrow 24"/>
          <p:cNvSpPr/>
          <p:nvPr/>
        </p:nvSpPr>
        <p:spPr>
          <a:xfrm>
            <a:off x="8193740" y="4288786"/>
            <a:ext cx="782917" cy="93980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 name="Title 2" hidden="1">
            <a:extLst>
              <a:ext uri="{FF2B5EF4-FFF2-40B4-BE49-F238E27FC236}">
                <a16:creationId xmlns:a16="http://schemas.microsoft.com/office/drawing/2014/main" id="{4899DB6F-5DB7-4229-8F8F-9A940A2B9C2D}"/>
              </a:ext>
            </a:extLst>
          </p:cNvPr>
          <p:cNvSpPr>
            <a:spLocks noGrp="1"/>
          </p:cNvSpPr>
          <p:nvPr>
            <p:ph type="title"/>
          </p:nvPr>
        </p:nvSpPr>
        <p:spPr/>
        <p:txBody>
          <a:bodyPr/>
          <a:lstStyle/>
          <a:p>
            <a:r>
              <a:rPr lang="en-US" dirty="0"/>
              <a:t>Slide 20</a:t>
            </a:r>
          </a:p>
        </p:txBody>
      </p:sp>
    </p:spTree>
    <p:extLst>
      <p:ext uri="{BB962C8B-B14F-4D97-AF65-F5344CB8AC3E}">
        <p14:creationId xmlns:p14="http://schemas.microsoft.com/office/powerpoint/2010/main" val="381567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ppt_y</p:attrName>
                                        </p:attrNameLst>
                                      </p:cBhvr>
                                      <p:tavLst>
                                        <p:tav tm="0">
                                          <p:val>
                                            <p:strVal val="#ppt_y+#ppt_h*1.125000"/>
                                          </p:val>
                                        </p:tav>
                                        <p:tav tm="100000">
                                          <p:val>
                                            <p:strVal val="#ppt_y"/>
                                          </p:val>
                                        </p:tav>
                                      </p:tavLst>
                                    </p:anim>
                                    <p:animEffect transition="in" filter="wipe(up)">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p:tgtEl>
                                          <p:spTgt spid="21"/>
                                        </p:tgtEl>
                                        <p:attrNameLst>
                                          <p:attrName>ppt_y</p:attrName>
                                        </p:attrNameLst>
                                      </p:cBhvr>
                                      <p:tavLst>
                                        <p:tav tm="0">
                                          <p:val>
                                            <p:strVal val="#ppt_y+#ppt_h*1.125000"/>
                                          </p:val>
                                        </p:tav>
                                        <p:tav tm="100000">
                                          <p:val>
                                            <p:strVal val="#ppt_y"/>
                                          </p:val>
                                        </p:tav>
                                      </p:tavLst>
                                    </p:anim>
                                    <p:animEffect transition="in" filter="wipe(up)">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3" grpId="0" animBg="1"/>
      <p:bldP spid="15" grpId="0" animBg="1"/>
      <p:bldP spid="16" grpId="0" animBg="1"/>
      <p:bldP spid="21" grpId="0" animBg="1"/>
      <p:bldP spid="2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fraction two thirds"/>
          <p:cNvGrpSpPr/>
          <p:nvPr/>
        </p:nvGrpSpPr>
        <p:grpSpPr>
          <a:xfrm>
            <a:off x="233082" y="2943290"/>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3</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Oval 1"/>
          <p:cNvSpPr/>
          <p:nvPr/>
        </p:nvSpPr>
        <p:spPr>
          <a:xfrm>
            <a:off x="886758" y="932147"/>
            <a:ext cx="2940424" cy="103990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Length</a:t>
            </a:r>
          </a:p>
        </p:txBody>
      </p:sp>
      <p:sp>
        <p:nvSpPr>
          <p:cNvPr id="11" name="TextBox 10"/>
          <p:cNvSpPr txBox="1"/>
          <p:nvPr/>
        </p:nvSpPr>
        <p:spPr>
          <a:xfrm>
            <a:off x="7391399" y="5732224"/>
            <a:ext cx="3048000" cy="369332"/>
          </a:xfrm>
          <a:prstGeom prst="rect">
            <a:avLst/>
          </a:prstGeom>
          <a:noFill/>
        </p:spPr>
        <p:txBody>
          <a:bodyPr wrap="square" rtlCol="0">
            <a:spAutoFit/>
          </a:bodyPr>
          <a:lstStyle/>
          <a:p>
            <a:r>
              <a:rPr lang="en-US">
                <a:solidFill>
                  <a:schemeClr val="bg1"/>
                </a:solidFill>
              </a:rPr>
              <a:t>Number lines</a:t>
            </a:r>
            <a:endParaRPr lang="en-US" dirty="0">
              <a:solidFill>
                <a:schemeClr val="bg1"/>
              </a:solidFill>
            </a:endParaRPr>
          </a:p>
        </p:txBody>
      </p:sp>
      <p:cxnSp>
        <p:nvCxnSpPr>
          <p:cNvPr id="6" name="Straight Arrow Connector 5">
            <a:extLst>
              <a:ext uri="{C183D7F6-B498-43B3-948B-1728B52AA6E4}">
                <adec:decorative xmlns:adec="http://schemas.microsoft.com/office/drawing/2017/decorative" val="1"/>
              </a:ext>
            </a:extLst>
          </p:cNvPr>
          <p:cNvCxnSpPr/>
          <p:nvPr/>
        </p:nvCxnSpPr>
        <p:spPr>
          <a:xfrm>
            <a:off x="1905000" y="3666565"/>
            <a:ext cx="6375400" cy="0"/>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C183D7F6-B498-43B3-948B-1728B52AA6E4}">
                <adec:decorative xmlns:adec="http://schemas.microsoft.com/office/drawing/2017/decorative" val="1"/>
              </a:ext>
            </a:extLst>
          </p:cNvPr>
          <p:cNvCxnSpPr/>
          <p:nvPr/>
        </p:nvCxnSpPr>
        <p:spPr>
          <a:xfrm>
            <a:off x="2356970" y="3327400"/>
            <a:ext cx="0" cy="762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C183D7F6-B498-43B3-948B-1728B52AA6E4}">
                <adec:decorative xmlns:adec="http://schemas.microsoft.com/office/drawing/2017/decorative" val="1"/>
              </a:ext>
            </a:extLst>
          </p:cNvPr>
          <p:cNvCxnSpPr/>
          <p:nvPr/>
        </p:nvCxnSpPr>
        <p:spPr>
          <a:xfrm>
            <a:off x="7868770" y="3327400"/>
            <a:ext cx="0" cy="762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Up Arrow 18"/>
          <p:cNvSpPr/>
          <p:nvPr/>
        </p:nvSpPr>
        <p:spPr>
          <a:xfrm>
            <a:off x="1905000" y="4264518"/>
            <a:ext cx="782917" cy="93980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0" name="Up Arrow 19"/>
          <p:cNvSpPr/>
          <p:nvPr/>
        </p:nvSpPr>
        <p:spPr>
          <a:xfrm>
            <a:off x="7477311" y="4264518"/>
            <a:ext cx="782917" cy="93980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cxnSp>
        <p:nvCxnSpPr>
          <p:cNvPr id="22" name="Straight Connector 21">
            <a:extLst>
              <a:ext uri="{C183D7F6-B498-43B3-948B-1728B52AA6E4}">
                <adec:decorative xmlns:adec="http://schemas.microsoft.com/office/drawing/2017/decorative" val="1"/>
              </a:ext>
            </a:extLst>
          </p:cNvPr>
          <p:cNvCxnSpPr/>
          <p:nvPr/>
        </p:nvCxnSpPr>
        <p:spPr>
          <a:xfrm>
            <a:off x="4084170" y="3327400"/>
            <a:ext cx="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C183D7F6-B498-43B3-948B-1728B52AA6E4}">
                <adec:decorative xmlns:adec="http://schemas.microsoft.com/office/drawing/2017/decorative" val="1"/>
              </a:ext>
            </a:extLst>
          </p:cNvPr>
          <p:cNvCxnSpPr/>
          <p:nvPr/>
        </p:nvCxnSpPr>
        <p:spPr>
          <a:xfrm>
            <a:off x="6065370" y="3336365"/>
            <a:ext cx="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Up Arrow 23"/>
          <p:cNvSpPr/>
          <p:nvPr/>
        </p:nvSpPr>
        <p:spPr>
          <a:xfrm>
            <a:off x="5673911" y="4264518"/>
            <a:ext cx="782917" cy="9398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a:p>
            <a:pPr algn="ctr"/>
            <a:r>
              <a:rPr lang="en-US" dirty="0">
                <a:solidFill>
                  <a:schemeClr val="tx1"/>
                </a:solidFill>
              </a:rPr>
              <a:t>3</a:t>
            </a:r>
          </a:p>
        </p:txBody>
      </p:sp>
      <p:cxnSp>
        <p:nvCxnSpPr>
          <p:cNvPr id="25" name="Straight Connector 24">
            <a:extLst>
              <a:ext uri="{C183D7F6-B498-43B3-948B-1728B52AA6E4}">
                <adec:decorative xmlns:adec="http://schemas.microsoft.com/office/drawing/2017/decorative" val="1"/>
              </a:ext>
            </a:extLst>
          </p:cNvPr>
          <p:cNvCxnSpPr/>
          <p:nvPr/>
        </p:nvCxnSpPr>
        <p:spPr>
          <a:xfrm>
            <a:off x="5862169" y="4836018"/>
            <a:ext cx="3914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6CB52789-00F4-43A0-92DD-831DEB1E6B8E}"/>
              </a:ext>
            </a:extLst>
          </p:cNvPr>
          <p:cNvSpPr>
            <a:spLocks noGrp="1"/>
          </p:cNvSpPr>
          <p:nvPr>
            <p:ph type="title"/>
          </p:nvPr>
        </p:nvSpPr>
        <p:spPr/>
        <p:txBody>
          <a:bodyPr/>
          <a:lstStyle/>
          <a:p>
            <a:r>
              <a:rPr lang="en-US" dirty="0"/>
              <a:t>Slide 21</a:t>
            </a:r>
          </a:p>
        </p:txBody>
      </p:sp>
    </p:spTree>
    <p:extLst>
      <p:ext uri="{BB962C8B-B14F-4D97-AF65-F5344CB8AC3E}">
        <p14:creationId xmlns:p14="http://schemas.microsoft.com/office/powerpoint/2010/main" val="11304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2" name="Oval 1"/>
          <p:cNvSpPr/>
          <p:nvPr/>
        </p:nvSpPr>
        <p:spPr>
          <a:xfrm>
            <a:off x="886758" y="932147"/>
            <a:ext cx="2940424" cy="103990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Length</a:t>
            </a:r>
          </a:p>
        </p:txBody>
      </p:sp>
      <p:sp>
        <p:nvSpPr>
          <p:cNvPr id="6" name="Title 5" hidden="1">
            <a:extLst>
              <a:ext uri="{FF2B5EF4-FFF2-40B4-BE49-F238E27FC236}">
                <a16:creationId xmlns:a16="http://schemas.microsoft.com/office/drawing/2014/main" id="{C3F8C30C-CD32-4776-B6F4-7538EAB0FBC0}"/>
              </a:ext>
            </a:extLst>
          </p:cNvPr>
          <p:cNvSpPr>
            <a:spLocks noGrp="1"/>
          </p:cNvSpPr>
          <p:nvPr>
            <p:ph type="title"/>
          </p:nvPr>
        </p:nvSpPr>
        <p:spPr/>
        <p:txBody>
          <a:bodyPr/>
          <a:lstStyle/>
          <a:p>
            <a:r>
              <a:rPr lang="en-US" dirty="0"/>
              <a:t>Slide 22</a:t>
            </a:r>
          </a:p>
        </p:txBody>
      </p:sp>
      <p:sp>
        <p:nvSpPr>
          <p:cNvPr id="9" name="Content Placeholder 8"/>
          <p:cNvSpPr>
            <a:spLocks noGrp="1"/>
          </p:cNvSpPr>
          <p:nvPr>
            <p:ph idx="4294967295"/>
          </p:nvPr>
        </p:nvSpPr>
        <p:spPr>
          <a:xfrm>
            <a:off x="228600" y="2235200"/>
            <a:ext cx="8686800" cy="3849688"/>
          </a:xfrm>
        </p:spPr>
        <p:txBody>
          <a:bodyPr>
            <a:normAutofit/>
          </a:bodyPr>
          <a:lstStyle/>
          <a:p>
            <a:r>
              <a:rPr lang="en-US" dirty="0"/>
              <a:t>Fractions appropriated by length. Helps students understand the magnitude of the fraction.</a:t>
            </a:r>
          </a:p>
          <a:p>
            <a:endParaRPr lang="en-US" dirty="0"/>
          </a:p>
          <a:p>
            <a:r>
              <a:rPr lang="en-US" dirty="0"/>
              <a:t>Can use or draw</a:t>
            </a:r>
          </a:p>
          <a:p>
            <a:pPr marL="342900" indent="-342900">
              <a:buFont typeface="Arial" charset="0"/>
              <a:buChar char="•"/>
            </a:pPr>
            <a:r>
              <a:rPr lang="en-US" dirty="0"/>
              <a:t>Fraction tiles or bar</a:t>
            </a:r>
          </a:p>
          <a:p>
            <a:pPr marL="342900" indent="-342900">
              <a:buFont typeface="Arial" charset="0"/>
              <a:buChar char="•"/>
            </a:pPr>
            <a:r>
              <a:rPr lang="en-US" dirty="0"/>
              <a:t>Cuisenaire rods</a:t>
            </a:r>
          </a:p>
          <a:p>
            <a:pPr marL="342900" indent="-342900">
              <a:buFont typeface="Arial" charset="0"/>
              <a:buChar char="•"/>
            </a:pPr>
            <a:r>
              <a:rPr lang="en-US" dirty="0"/>
              <a:t>Number lines</a:t>
            </a:r>
          </a:p>
        </p:txBody>
      </p:sp>
    </p:spTree>
    <p:extLst>
      <p:ext uri="{BB962C8B-B14F-4D97-AF65-F5344CB8AC3E}">
        <p14:creationId xmlns:p14="http://schemas.microsoft.com/office/powerpoint/2010/main" val="1683701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19742"/>
            <a:ext cx="7772400" cy="731520"/>
          </a:xfrm>
        </p:spPr>
        <p:txBody>
          <a:bodyPr/>
          <a:lstStyle/>
          <a:p>
            <a:r>
              <a:rPr lang="en-US" dirty="0"/>
              <a:t>Workbook Activity #1</a:t>
            </a:r>
          </a:p>
        </p:txBody>
      </p:sp>
      <p:sp>
        <p:nvSpPr>
          <p:cNvPr id="3" name="Content Placeholder 2"/>
          <p:cNvSpPr>
            <a:spLocks noGrp="1"/>
          </p:cNvSpPr>
          <p:nvPr>
            <p:ph idx="1"/>
          </p:nvPr>
        </p:nvSpPr>
        <p:spPr>
          <a:xfrm>
            <a:off x="228600" y="1422400"/>
            <a:ext cx="8686800" cy="3747866"/>
          </a:xfrm>
        </p:spPr>
        <p:txBody>
          <a:bodyPr/>
          <a:lstStyle/>
          <a:p>
            <a:pPr indent="-457200"/>
            <a:r>
              <a:rPr lang="en-US" dirty="0"/>
              <a:t>Look at how the student represented 4/5.</a:t>
            </a:r>
          </a:p>
          <a:p>
            <a:pPr indent="-457200"/>
            <a:endParaRPr lang="en-US" dirty="0"/>
          </a:p>
          <a:p>
            <a:pPr indent="-457200"/>
            <a:r>
              <a:rPr lang="en-US" dirty="0"/>
              <a:t>How could you use the </a:t>
            </a:r>
            <a:r>
              <a:rPr lang="en-US" i="1" dirty="0"/>
              <a:t>length</a:t>
            </a:r>
            <a:r>
              <a:rPr lang="en-US" dirty="0"/>
              <a:t> model to help the student understand the fraction? Draw and write your response. </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248503"/>
            <a:ext cx="914400" cy="873998"/>
          </a:xfrm>
          <a:prstGeom prst="rect">
            <a:avLst/>
          </a:prstGeom>
        </p:spPr>
      </p:pic>
    </p:spTree>
    <p:extLst>
      <p:ext uri="{BB962C8B-B14F-4D97-AF65-F5344CB8AC3E}">
        <p14:creationId xmlns:p14="http://schemas.microsoft.com/office/powerpoint/2010/main" val="3102777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fraction of two thirds"/>
          <p:cNvGrpSpPr/>
          <p:nvPr/>
        </p:nvGrpSpPr>
        <p:grpSpPr>
          <a:xfrm>
            <a:off x="233082" y="2943290"/>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3</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Oval 1"/>
          <p:cNvSpPr/>
          <p:nvPr/>
        </p:nvSpPr>
        <p:spPr>
          <a:xfrm>
            <a:off x="886758" y="932147"/>
            <a:ext cx="2940424" cy="103990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Area</a:t>
            </a:r>
            <a:endParaRPr lang="en-US" sz="3200" dirty="0"/>
          </a:p>
        </p:txBody>
      </p:sp>
      <p:sp>
        <p:nvSpPr>
          <p:cNvPr id="6" name="TextBox 5"/>
          <p:cNvSpPr txBox="1"/>
          <p:nvPr/>
        </p:nvSpPr>
        <p:spPr>
          <a:xfrm>
            <a:off x="7389906" y="5737411"/>
            <a:ext cx="3048000" cy="369332"/>
          </a:xfrm>
          <a:prstGeom prst="rect">
            <a:avLst/>
          </a:prstGeom>
          <a:noFill/>
        </p:spPr>
        <p:txBody>
          <a:bodyPr wrap="square" rtlCol="0">
            <a:spAutoFit/>
          </a:bodyPr>
          <a:lstStyle/>
          <a:p>
            <a:r>
              <a:rPr lang="en-US" dirty="0">
                <a:solidFill>
                  <a:schemeClr val="bg1"/>
                </a:solidFill>
              </a:rPr>
              <a:t>Fraction circles</a:t>
            </a:r>
          </a:p>
        </p:txBody>
      </p:sp>
      <p:pic>
        <p:nvPicPr>
          <p:cNvPr id="3" name="Picture 2" descr="fraction tiles illustrating two thirds with white as one third and two blue thirds"/>
          <p:cNvPicPr>
            <a:picLocks noChangeAspect="1"/>
          </p:cNvPicPr>
          <p:nvPr/>
        </p:nvPicPr>
        <p:blipFill>
          <a:blip r:embed="rId2"/>
          <a:stretch>
            <a:fillRect/>
          </a:stretch>
        </p:blipFill>
        <p:spPr>
          <a:xfrm>
            <a:off x="2253876" y="2291478"/>
            <a:ext cx="3759200" cy="3445933"/>
          </a:xfrm>
          <a:prstGeom prst="rect">
            <a:avLst/>
          </a:prstGeom>
        </p:spPr>
      </p:pic>
      <p:sp>
        <p:nvSpPr>
          <p:cNvPr id="9" name="Title 8" hidden="1">
            <a:extLst>
              <a:ext uri="{FF2B5EF4-FFF2-40B4-BE49-F238E27FC236}">
                <a16:creationId xmlns:a16="http://schemas.microsoft.com/office/drawing/2014/main" id="{538EAB60-553E-4DC4-A6E9-34F5CF962A82}"/>
              </a:ext>
            </a:extLst>
          </p:cNvPr>
          <p:cNvSpPr>
            <a:spLocks noGrp="1"/>
          </p:cNvSpPr>
          <p:nvPr>
            <p:ph type="title"/>
          </p:nvPr>
        </p:nvSpPr>
        <p:spPr/>
        <p:txBody>
          <a:bodyPr/>
          <a:lstStyle/>
          <a:p>
            <a:r>
              <a:rPr lang="en-US" dirty="0"/>
              <a:t>Slide 24</a:t>
            </a:r>
          </a:p>
        </p:txBody>
      </p:sp>
    </p:spTree>
    <p:extLst>
      <p:ext uri="{BB962C8B-B14F-4D97-AF65-F5344CB8AC3E}">
        <p14:creationId xmlns:p14="http://schemas.microsoft.com/office/powerpoint/2010/main" val="954438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5" name="TextBox 4"/>
          <p:cNvSpPr txBox="1"/>
          <p:nvPr/>
        </p:nvSpPr>
        <p:spPr>
          <a:xfrm>
            <a:off x="233082" y="2943290"/>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3</a:t>
            </a:r>
          </a:p>
        </p:txBody>
      </p:sp>
      <p:cxnSp>
        <p:nvCxnSpPr>
          <p:cNvPr id="7" name="Straight Connector 6">
            <a:extLst>
              <a:ext uri="{C183D7F6-B498-43B3-948B-1728B52AA6E4}">
                <adec:decorative xmlns:adec="http://schemas.microsoft.com/office/drawing/2017/decorative" val="1"/>
              </a:ext>
            </a:extLst>
          </p:cNvPr>
          <p:cNvCxnSpPr/>
          <p:nvPr/>
        </p:nvCxnSpPr>
        <p:spPr>
          <a:xfrm>
            <a:off x="392949" y="3666565"/>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886758" y="932147"/>
            <a:ext cx="2940424" cy="103990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Area</a:t>
            </a:r>
            <a:endParaRPr lang="en-US" sz="3200" dirty="0"/>
          </a:p>
        </p:txBody>
      </p:sp>
      <p:sp>
        <p:nvSpPr>
          <p:cNvPr id="6" name="TextBox 5"/>
          <p:cNvSpPr txBox="1"/>
          <p:nvPr/>
        </p:nvSpPr>
        <p:spPr>
          <a:xfrm>
            <a:off x="7848600" y="5737411"/>
            <a:ext cx="3048000" cy="369332"/>
          </a:xfrm>
          <a:prstGeom prst="rect">
            <a:avLst/>
          </a:prstGeom>
          <a:noFill/>
        </p:spPr>
        <p:txBody>
          <a:bodyPr wrap="square" rtlCol="0">
            <a:spAutoFit/>
          </a:bodyPr>
          <a:lstStyle/>
          <a:p>
            <a:r>
              <a:rPr lang="en-US">
                <a:solidFill>
                  <a:schemeClr val="bg1"/>
                </a:solidFill>
              </a:rPr>
              <a:t>Geoboards</a:t>
            </a:r>
            <a:endParaRPr lang="en-US" dirty="0">
              <a:solidFill>
                <a:schemeClr val="bg1"/>
              </a:solidFill>
            </a:endParaRPr>
          </a:p>
        </p:txBody>
      </p:sp>
      <p:pic>
        <p:nvPicPr>
          <p:cNvPr id="10" name="Picture 9" descr="String pin math tool"/>
          <p:cNvPicPr>
            <a:picLocks noChangeAspect="1"/>
          </p:cNvPicPr>
          <p:nvPr/>
        </p:nvPicPr>
        <p:blipFill>
          <a:blip r:embed="rId2"/>
          <a:stretch>
            <a:fillRect/>
          </a:stretch>
        </p:blipFill>
        <p:spPr>
          <a:xfrm>
            <a:off x="2457222" y="2236190"/>
            <a:ext cx="3501221" cy="3501221"/>
          </a:xfrm>
          <a:prstGeom prst="rect">
            <a:avLst/>
          </a:prstGeom>
        </p:spPr>
      </p:pic>
      <p:sp>
        <p:nvSpPr>
          <p:cNvPr id="11" name="Rectangle 10">
            <a:extLst>
              <a:ext uri="{C183D7F6-B498-43B3-948B-1728B52AA6E4}">
                <adec:decorative xmlns:adec="http://schemas.microsoft.com/office/drawing/2017/decorative" val="1"/>
              </a:ext>
            </a:extLst>
          </p:cNvPr>
          <p:cNvSpPr/>
          <p:nvPr/>
        </p:nvSpPr>
        <p:spPr>
          <a:xfrm>
            <a:off x="2838222" y="2537011"/>
            <a:ext cx="700625" cy="2067626"/>
          </a:xfrm>
          <a:prstGeom prst="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C183D7F6-B498-43B3-948B-1728B52AA6E4}">
                <adec:decorative xmlns:adec="http://schemas.microsoft.com/office/drawing/2017/decorative" val="1"/>
              </a:ext>
            </a:extLst>
          </p:cNvPr>
          <p:cNvSpPr/>
          <p:nvPr/>
        </p:nvSpPr>
        <p:spPr>
          <a:xfrm>
            <a:off x="2838222" y="2537011"/>
            <a:ext cx="700625" cy="1438234"/>
          </a:xfrm>
          <a:prstGeom prst="rect">
            <a:avLst/>
          </a:prstGeom>
          <a:noFill/>
          <a:ln w="38100" cmpd="sng">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C183D7F6-B498-43B3-948B-1728B52AA6E4}">
                <adec:decorative xmlns:adec="http://schemas.microsoft.com/office/drawing/2017/decorative" val="1"/>
              </a:ext>
            </a:extLst>
          </p:cNvPr>
          <p:cNvSpPr/>
          <p:nvPr/>
        </p:nvSpPr>
        <p:spPr>
          <a:xfrm>
            <a:off x="4207832" y="2537011"/>
            <a:ext cx="1337945" cy="2067626"/>
          </a:xfrm>
          <a:prstGeom prst="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a:extLst>
              <a:ext uri="{C183D7F6-B498-43B3-948B-1728B52AA6E4}">
                <adec:decorative xmlns:adec="http://schemas.microsoft.com/office/drawing/2017/decorative" val="1"/>
              </a:ext>
            </a:extLst>
          </p:cNvPr>
          <p:cNvSpPr/>
          <p:nvPr/>
        </p:nvSpPr>
        <p:spPr>
          <a:xfrm>
            <a:off x="4207832" y="3250849"/>
            <a:ext cx="1337945" cy="1381331"/>
          </a:xfrm>
          <a:prstGeom prst="rect">
            <a:avLst/>
          </a:prstGeom>
          <a:noFill/>
          <a:ln w="38100" cmpd="sng">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9" name="Straight Connector 18">
            <a:extLst>
              <a:ext uri="{C183D7F6-B498-43B3-948B-1728B52AA6E4}">
                <adec:decorative xmlns:adec="http://schemas.microsoft.com/office/drawing/2017/decorative" val="1"/>
              </a:ext>
            </a:extLst>
          </p:cNvPr>
          <p:cNvCxnSpPr/>
          <p:nvPr/>
        </p:nvCxnSpPr>
        <p:spPr>
          <a:xfrm>
            <a:off x="3538847" y="5283200"/>
            <a:ext cx="200693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a:off x="5545777" y="3250849"/>
            <a:ext cx="1" cy="200480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C183D7F6-B498-43B3-948B-1728B52AA6E4}">
                <adec:decorative xmlns:adec="http://schemas.microsoft.com/office/drawing/2017/decorative" val="1"/>
              </a:ext>
            </a:extLst>
          </p:cNvPr>
          <p:cNvCxnSpPr>
            <a:endCxn id="14" idx="2"/>
          </p:cNvCxnSpPr>
          <p:nvPr/>
        </p:nvCxnSpPr>
        <p:spPr>
          <a:xfrm>
            <a:off x="3538847" y="4632180"/>
            <a:ext cx="133795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C183D7F6-B498-43B3-948B-1728B52AA6E4}">
                <adec:decorative xmlns:adec="http://schemas.microsoft.com/office/drawing/2017/decorative" val="1"/>
              </a:ext>
            </a:extLst>
          </p:cNvPr>
          <p:cNvCxnSpPr/>
          <p:nvPr/>
        </p:nvCxnSpPr>
        <p:spPr>
          <a:xfrm>
            <a:off x="3538847" y="4632180"/>
            <a:ext cx="0" cy="6510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C183D7F6-B498-43B3-948B-1728B52AA6E4}">
                <adec:decorative xmlns:adec="http://schemas.microsoft.com/office/drawing/2017/decorative" val="1"/>
              </a:ext>
            </a:extLst>
          </p:cNvPr>
          <p:cNvCxnSpPr/>
          <p:nvPr/>
        </p:nvCxnSpPr>
        <p:spPr>
          <a:xfrm>
            <a:off x="4207826" y="3245314"/>
            <a:ext cx="0" cy="6510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C183D7F6-B498-43B3-948B-1728B52AA6E4}">
                <adec:decorative xmlns:adec="http://schemas.microsoft.com/office/drawing/2017/decorative" val="1"/>
              </a:ext>
            </a:extLst>
          </p:cNvPr>
          <p:cNvCxnSpPr/>
          <p:nvPr/>
        </p:nvCxnSpPr>
        <p:spPr>
          <a:xfrm>
            <a:off x="4207826" y="3256128"/>
            <a:ext cx="133795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C183D7F6-B498-43B3-948B-1728B52AA6E4}">
                <adec:decorative xmlns:adec="http://schemas.microsoft.com/office/drawing/2017/decorative" val="1"/>
              </a:ext>
            </a:extLst>
          </p:cNvPr>
          <p:cNvCxnSpPr/>
          <p:nvPr/>
        </p:nvCxnSpPr>
        <p:spPr>
          <a:xfrm flipV="1">
            <a:off x="4236318" y="3907148"/>
            <a:ext cx="640474" cy="469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C183D7F6-B498-43B3-948B-1728B52AA6E4}">
                <adec:decorative xmlns:adec="http://schemas.microsoft.com/office/drawing/2017/decorative" val="1"/>
              </a:ext>
            </a:extLst>
          </p:cNvPr>
          <p:cNvCxnSpPr/>
          <p:nvPr/>
        </p:nvCxnSpPr>
        <p:spPr>
          <a:xfrm>
            <a:off x="4893618" y="3907148"/>
            <a:ext cx="0" cy="6510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C183D7F6-B498-43B3-948B-1728B52AA6E4}">
                <adec:decorative xmlns:adec="http://schemas.microsoft.com/office/drawing/2017/decorative" val="1"/>
              </a:ext>
            </a:extLst>
          </p:cNvPr>
          <p:cNvSpPr/>
          <p:nvPr/>
        </p:nvSpPr>
        <p:spPr>
          <a:xfrm rot="5400000">
            <a:off x="3871612" y="4285998"/>
            <a:ext cx="700625" cy="1343386"/>
          </a:xfrm>
          <a:prstGeom prst="rect">
            <a:avLst/>
          </a:prstGeom>
          <a:noFill/>
          <a:ln w="38100" cmpd="sng">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35820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3"/>
                                        </p:tgtEl>
                                        <p:attrNameLst>
                                          <p:attrName>ppt_x</p:attrName>
                                        </p:attrNameLst>
                                      </p:cBhvr>
                                      <p:tavLst>
                                        <p:tav tm="0">
                                          <p:val>
                                            <p:strVal val="ppt_x"/>
                                          </p:val>
                                        </p:tav>
                                        <p:tav tm="100000">
                                          <p:val>
                                            <p:strVal val="ppt_x"/>
                                          </p:val>
                                        </p:tav>
                                      </p:tavLst>
                                    </p:anim>
                                    <p:anim calcmode="lin" valueType="num">
                                      <p:cBhvr additive="base">
                                        <p:cTn id="27" dur="500"/>
                                        <p:tgtEl>
                                          <p:spTgt spid="13"/>
                                        </p:tgtEl>
                                        <p:attrNameLst>
                                          <p:attrName>ppt_y</p:attrName>
                                        </p:attrNameLst>
                                      </p:cBhvr>
                                      <p:tavLst>
                                        <p:tav tm="0">
                                          <p:val>
                                            <p:strVal val="ppt_y"/>
                                          </p:val>
                                        </p:tav>
                                        <p:tav tm="100000">
                                          <p:val>
                                            <p:strVal val="1+ppt_h/2"/>
                                          </p:val>
                                        </p:tav>
                                      </p:tavLst>
                                    </p:anim>
                                    <p:set>
                                      <p:cBhvr>
                                        <p:cTn id="28" dur="1" fill="hold">
                                          <p:stCondLst>
                                            <p:cond delay="499"/>
                                          </p:stCondLst>
                                        </p:cTn>
                                        <p:tgtEl>
                                          <p:spTgt spid="13"/>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12"/>
                                        </p:tgtEl>
                                        <p:attrNameLst>
                                          <p:attrName>ppt_x</p:attrName>
                                        </p:attrNameLst>
                                      </p:cBhvr>
                                      <p:tavLst>
                                        <p:tav tm="0">
                                          <p:val>
                                            <p:strVal val="ppt_x"/>
                                          </p:val>
                                        </p:tav>
                                        <p:tav tm="100000">
                                          <p:val>
                                            <p:strVal val="ppt_x"/>
                                          </p:val>
                                        </p:tav>
                                      </p:tavLst>
                                    </p:anim>
                                    <p:anim calcmode="lin" valueType="num">
                                      <p:cBhvr additive="base">
                                        <p:cTn id="35" dur="500"/>
                                        <p:tgtEl>
                                          <p:spTgt spid="12"/>
                                        </p:tgtEl>
                                        <p:attrNameLst>
                                          <p:attrName>ppt_y</p:attrName>
                                        </p:attrNameLst>
                                      </p:cBhvr>
                                      <p:tavLst>
                                        <p:tav tm="0">
                                          <p:val>
                                            <p:strVal val="ppt_y"/>
                                          </p:val>
                                        </p:tav>
                                        <p:tav tm="100000">
                                          <p:val>
                                            <p:strVal val="1+ppt_h/2"/>
                                          </p:val>
                                        </p:tav>
                                      </p:tavLst>
                                    </p:anim>
                                    <p:set>
                                      <p:cBhvr>
                                        <p:cTn id="36" dur="1" fill="hold">
                                          <p:stCondLst>
                                            <p:cond delay="499"/>
                                          </p:stCondLst>
                                        </p:cTn>
                                        <p:tgtEl>
                                          <p:spTgt spid="12"/>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11"/>
                                        </p:tgtEl>
                                        <p:attrNameLst>
                                          <p:attrName>ppt_x</p:attrName>
                                        </p:attrNameLst>
                                      </p:cBhvr>
                                      <p:tavLst>
                                        <p:tav tm="0">
                                          <p:val>
                                            <p:strVal val="ppt_x"/>
                                          </p:val>
                                        </p:tav>
                                        <p:tav tm="100000">
                                          <p:val>
                                            <p:strVal val="ppt_x"/>
                                          </p:val>
                                        </p:tav>
                                      </p:tavLst>
                                    </p:anim>
                                    <p:anim calcmode="lin" valueType="num">
                                      <p:cBhvr additive="base">
                                        <p:cTn id="39" dur="500"/>
                                        <p:tgtEl>
                                          <p:spTgt spid="11"/>
                                        </p:tgtEl>
                                        <p:attrNameLst>
                                          <p:attrName>ppt_y</p:attrName>
                                        </p:attrNameLst>
                                      </p:cBhvr>
                                      <p:tavLst>
                                        <p:tav tm="0">
                                          <p:val>
                                            <p:strVal val="ppt_y"/>
                                          </p:val>
                                        </p:tav>
                                        <p:tav tm="100000">
                                          <p:val>
                                            <p:strVal val="1+ppt_h/2"/>
                                          </p:val>
                                        </p:tav>
                                      </p:tavLst>
                                    </p:anim>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heel(1)">
                                      <p:cBhvr>
                                        <p:cTn id="45"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5" name="TextBox 4"/>
          <p:cNvSpPr txBox="1"/>
          <p:nvPr/>
        </p:nvSpPr>
        <p:spPr>
          <a:xfrm>
            <a:off x="233082" y="2943290"/>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3</a:t>
            </a:r>
          </a:p>
        </p:txBody>
      </p:sp>
      <p:cxnSp>
        <p:nvCxnSpPr>
          <p:cNvPr id="7" name="Straight Connector 6">
            <a:extLst>
              <a:ext uri="{C183D7F6-B498-43B3-948B-1728B52AA6E4}">
                <adec:decorative xmlns:adec="http://schemas.microsoft.com/office/drawing/2017/decorative" val="1"/>
              </a:ext>
            </a:extLst>
          </p:cNvPr>
          <p:cNvCxnSpPr/>
          <p:nvPr/>
        </p:nvCxnSpPr>
        <p:spPr>
          <a:xfrm>
            <a:off x="392949" y="3666565"/>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886758" y="932147"/>
            <a:ext cx="2940424" cy="103990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Area</a:t>
            </a:r>
            <a:endParaRPr lang="en-US" sz="3200" dirty="0"/>
          </a:p>
        </p:txBody>
      </p:sp>
      <p:sp>
        <p:nvSpPr>
          <p:cNvPr id="6" name="TextBox 5"/>
          <p:cNvSpPr txBox="1"/>
          <p:nvPr/>
        </p:nvSpPr>
        <p:spPr>
          <a:xfrm>
            <a:off x="7620000" y="5734422"/>
            <a:ext cx="3048000" cy="369332"/>
          </a:xfrm>
          <a:prstGeom prst="rect">
            <a:avLst/>
          </a:prstGeom>
          <a:noFill/>
        </p:spPr>
        <p:txBody>
          <a:bodyPr wrap="square" rtlCol="0">
            <a:spAutoFit/>
          </a:bodyPr>
          <a:lstStyle/>
          <a:p>
            <a:r>
              <a:rPr lang="en-US">
                <a:solidFill>
                  <a:schemeClr val="bg1"/>
                </a:solidFill>
              </a:rPr>
              <a:t>Pattern blocks</a:t>
            </a:r>
            <a:endParaRPr lang="en-US" dirty="0">
              <a:solidFill>
                <a:schemeClr val="bg1"/>
              </a:solidFill>
            </a:endParaRPr>
          </a:p>
        </p:txBody>
      </p:sp>
      <p:sp>
        <p:nvSpPr>
          <p:cNvPr id="3" name="Hexagon 2" descr="3d square"/>
          <p:cNvSpPr/>
          <p:nvPr/>
        </p:nvSpPr>
        <p:spPr>
          <a:xfrm>
            <a:off x="2859348" y="2526354"/>
            <a:ext cx="3058852" cy="2807646"/>
          </a:xfrm>
          <a:prstGeom prst="hexag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C183D7F6-B498-43B3-948B-1728B52AA6E4}">
                <adec:decorative xmlns:adec="http://schemas.microsoft.com/office/drawing/2017/decorative" val="1"/>
              </a:ext>
            </a:extLst>
          </p:cNvPr>
          <p:cNvSpPr>
            <a:spLocks noChangeAspect="1"/>
          </p:cNvSpPr>
          <p:nvPr/>
        </p:nvSpPr>
        <p:spPr>
          <a:xfrm>
            <a:off x="2870199" y="2526354"/>
            <a:ext cx="2226985" cy="1385246"/>
          </a:xfrm>
          <a:prstGeom prst="parallelogram">
            <a:avLst>
              <a:gd name="adj" fmla="val 50926"/>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a:extLst>
              <a:ext uri="{C183D7F6-B498-43B3-948B-1728B52AA6E4}">
                <adec:decorative xmlns:adec="http://schemas.microsoft.com/office/drawing/2017/decorative" val="1"/>
              </a:ext>
            </a:extLst>
          </p:cNvPr>
          <p:cNvSpPr>
            <a:spLocks noChangeAspect="1"/>
          </p:cNvSpPr>
          <p:nvPr/>
        </p:nvSpPr>
        <p:spPr>
          <a:xfrm rot="3734917">
            <a:off x="2835266" y="3935916"/>
            <a:ext cx="2286000" cy="1325901"/>
          </a:xfrm>
          <a:prstGeom prst="parallelogram">
            <a:avLst>
              <a:gd name="adj" fmla="val 50926"/>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hidden="1">
            <a:extLst>
              <a:ext uri="{FF2B5EF4-FFF2-40B4-BE49-F238E27FC236}">
                <a16:creationId xmlns:a16="http://schemas.microsoft.com/office/drawing/2014/main" id="{3141443B-F860-4F56-8A17-E8D0DB9410A7}"/>
              </a:ext>
            </a:extLst>
          </p:cNvPr>
          <p:cNvSpPr>
            <a:spLocks noGrp="1"/>
          </p:cNvSpPr>
          <p:nvPr>
            <p:ph type="title"/>
          </p:nvPr>
        </p:nvSpPr>
        <p:spPr/>
        <p:txBody>
          <a:bodyPr/>
          <a:lstStyle/>
          <a:p>
            <a:r>
              <a:rPr lang="en-US" dirty="0"/>
              <a:t>Slide 26</a:t>
            </a:r>
          </a:p>
        </p:txBody>
      </p:sp>
    </p:spTree>
    <p:extLst>
      <p:ext uri="{BB962C8B-B14F-4D97-AF65-F5344CB8AC3E}">
        <p14:creationId xmlns:p14="http://schemas.microsoft.com/office/powerpoint/2010/main" val="312105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6" name="Title 5" hidden="1">
            <a:extLst>
              <a:ext uri="{FF2B5EF4-FFF2-40B4-BE49-F238E27FC236}">
                <a16:creationId xmlns:a16="http://schemas.microsoft.com/office/drawing/2014/main" id="{2BF99EB9-A94C-4B65-BF30-8BFBED77976D}"/>
              </a:ext>
            </a:extLst>
          </p:cNvPr>
          <p:cNvSpPr>
            <a:spLocks noGrp="1"/>
          </p:cNvSpPr>
          <p:nvPr>
            <p:ph type="title"/>
          </p:nvPr>
        </p:nvSpPr>
        <p:spPr/>
        <p:txBody>
          <a:bodyPr/>
          <a:lstStyle/>
          <a:p>
            <a:r>
              <a:rPr lang="en-US" dirty="0"/>
              <a:t>Slide 27</a:t>
            </a:r>
          </a:p>
        </p:txBody>
      </p:sp>
      <p:sp>
        <p:nvSpPr>
          <p:cNvPr id="9" name="Content Placeholder 8"/>
          <p:cNvSpPr>
            <a:spLocks noGrp="1"/>
          </p:cNvSpPr>
          <p:nvPr>
            <p:ph idx="4294967295"/>
          </p:nvPr>
        </p:nvSpPr>
        <p:spPr>
          <a:xfrm>
            <a:off x="228600" y="2199105"/>
            <a:ext cx="8686800" cy="3849688"/>
          </a:xfrm>
        </p:spPr>
        <p:txBody>
          <a:bodyPr>
            <a:normAutofit/>
          </a:bodyPr>
          <a:lstStyle/>
          <a:p>
            <a:r>
              <a:rPr lang="en-US" dirty="0"/>
              <a:t>Fractions appropriated by area. </a:t>
            </a:r>
          </a:p>
          <a:p>
            <a:endParaRPr lang="en-US" dirty="0"/>
          </a:p>
          <a:p>
            <a:r>
              <a:rPr lang="en-US" dirty="0"/>
              <a:t>Can use or draw:</a:t>
            </a:r>
          </a:p>
          <a:p>
            <a:pPr marL="342900" indent="-342900">
              <a:buFont typeface="Arial" charset="0"/>
              <a:buChar char="•"/>
            </a:pPr>
            <a:r>
              <a:rPr lang="en-US" dirty="0"/>
              <a:t>Fraction circles</a:t>
            </a:r>
          </a:p>
          <a:p>
            <a:pPr marL="342900" indent="-342900">
              <a:buFont typeface="Arial" charset="0"/>
              <a:buChar char="•"/>
            </a:pPr>
            <a:r>
              <a:rPr lang="en-US" dirty="0"/>
              <a:t>Geoboards</a:t>
            </a:r>
          </a:p>
          <a:p>
            <a:pPr marL="342900" indent="-342900">
              <a:buFont typeface="Arial" charset="0"/>
              <a:buChar char="•"/>
            </a:pPr>
            <a:r>
              <a:rPr lang="en-US" dirty="0"/>
              <a:t>Pattern blocks</a:t>
            </a:r>
          </a:p>
        </p:txBody>
      </p:sp>
      <p:sp>
        <p:nvSpPr>
          <p:cNvPr id="5" name="Oval 4"/>
          <p:cNvSpPr/>
          <p:nvPr/>
        </p:nvSpPr>
        <p:spPr>
          <a:xfrm>
            <a:off x="886758" y="932147"/>
            <a:ext cx="2940424" cy="103990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Area</a:t>
            </a:r>
            <a:endParaRPr lang="en-US" sz="3200" dirty="0"/>
          </a:p>
        </p:txBody>
      </p:sp>
    </p:spTree>
    <p:extLst>
      <p:ext uri="{BB962C8B-B14F-4D97-AF65-F5344CB8AC3E}">
        <p14:creationId xmlns:p14="http://schemas.microsoft.com/office/powerpoint/2010/main" val="3296254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19742"/>
            <a:ext cx="7772400" cy="731520"/>
          </a:xfrm>
        </p:spPr>
        <p:txBody>
          <a:bodyPr/>
          <a:lstStyle/>
          <a:p>
            <a:r>
              <a:rPr lang="en-US" dirty="0"/>
              <a:t>Workbook Activity #2</a:t>
            </a:r>
          </a:p>
        </p:txBody>
      </p:sp>
      <p:sp>
        <p:nvSpPr>
          <p:cNvPr id="3" name="Content Placeholder 2"/>
          <p:cNvSpPr>
            <a:spLocks noGrp="1"/>
          </p:cNvSpPr>
          <p:nvPr>
            <p:ph idx="1"/>
          </p:nvPr>
        </p:nvSpPr>
        <p:spPr>
          <a:xfrm>
            <a:off x="228600" y="1422400"/>
            <a:ext cx="8686800" cy="3747866"/>
          </a:xfrm>
        </p:spPr>
        <p:txBody>
          <a:bodyPr/>
          <a:lstStyle/>
          <a:p>
            <a:pPr indent="-457200"/>
            <a:r>
              <a:rPr lang="en-US" dirty="0"/>
              <a:t>Look at how the student represented 4/5.</a:t>
            </a:r>
          </a:p>
          <a:p>
            <a:pPr indent="-457200"/>
            <a:endParaRPr lang="en-US" dirty="0"/>
          </a:p>
          <a:p>
            <a:pPr indent="-457200"/>
            <a:r>
              <a:rPr lang="en-US" dirty="0"/>
              <a:t>How could you use the </a:t>
            </a:r>
            <a:r>
              <a:rPr lang="en-US" i="1" dirty="0"/>
              <a:t>area</a:t>
            </a:r>
            <a:r>
              <a:rPr lang="en-US" dirty="0"/>
              <a:t> model to help the student understand the fraction? Draw and write your response. </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248503"/>
            <a:ext cx="914400" cy="873998"/>
          </a:xfrm>
          <a:prstGeom prst="rect">
            <a:avLst/>
          </a:prstGeom>
        </p:spPr>
      </p:pic>
    </p:spTree>
    <p:extLst>
      <p:ext uri="{BB962C8B-B14F-4D97-AF65-F5344CB8AC3E}">
        <p14:creationId xmlns:p14="http://schemas.microsoft.com/office/powerpoint/2010/main" val="183187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5" name="TextBox 4"/>
          <p:cNvSpPr txBox="1"/>
          <p:nvPr/>
        </p:nvSpPr>
        <p:spPr>
          <a:xfrm>
            <a:off x="233082" y="2943290"/>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3</a:t>
            </a:r>
          </a:p>
        </p:txBody>
      </p:sp>
      <p:cxnSp>
        <p:nvCxnSpPr>
          <p:cNvPr id="7" name="Straight Connector 6">
            <a:extLst>
              <a:ext uri="{C183D7F6-B498-43B3-948B-1728B52AA6E4}">
                <adec:decorative xmlns:adec="http://schemas.microsoft.com/office/drawing/2017/decorative" val="1"/>
              </a:ext>
            </a:extLst>
          </p:cNvPr>
          <p:cNvCxnSpPr/>
          <p:nvPr/>
        </p:nvCxnSpPr>
        <p:spPr>
          <a:xfrm>
            <a:off x="392949" y="3666565"/>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886758" y="932147"/>
            <a:ext cx="2940424" cy="103990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Set</a:t>
            </a:r>
            <a:endParaRPr lang="en-US" sz="3200" dirty="0"/>
          </a:p>
        </p:txBody>
      </p:sp>
      <p:sp>
        <p:nvSpPr>
          <p:cNvPr id="6" name="TextBox 5"/>
          <p:cNvSpPr txBox="1"/>
          <p:nvPr/>
        </p:nvSpPr>
        <p:spPr>
          <a:xfrm>
            <a:off x="5892800" y="5762811"/>
            <a:ext cx="3683000" cy="369332"/>
          </a:xfrm>
          <a:prstGeom prst="rect">
            <a:avLst/>
          </a:prstGeom>
          <a:noFill/>
        </p:spPr>
        <p:txBody>
          <a:bodyPr wrap="square" rtlCol="0">
            <a:spAutoFit/>
          </a:bodyPr>
          <a:lstStyle/>
          <a:p>
            <a:r>
              <a:rPr lang="en-US" dirty="0">
                <a:solidFill>
                  <a:schemeClr val="bg1"/>
                </a:solidFill>
              </a:rPr>
              <a:t>Any two types </a:t>
            </a:r>
            <a:r>
              <a:rPr lang="en-US">
                <a:solidFill>
                  <a:schemeClr val="bg1"/>
                </a:solidFill>
              </a:rPr>
              <a:t>of manipulatives</a:t>
            </a:r>
            <a:endParaRPr lang="en-US" dirty="0">
              <a:solidFill>
                <a:schemeClr val="bg1"/>
              </a:solidFill>
            </a:endParaRPr>
          </a:p>
        </p:txBody>
      </p:sp>
      <p:sp>
        <p:nvSpPr>
          <p:cNvPr id="3" name="Triangle 2" descr="Triangle"/>
          <p:cNvSpPr/>
          <p:nvPr/>
        </p:nvSpPr>
        <p:spPr>
          <a:xfrm>
            <a:off x="2356970" y="3225800"/>
            <a:ext cx="1470212" cy="116404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descr="triangle"/>
          <p:cNvSpPr/>
          <p:nvPr/>
        </p:nvSpPr>
        <p:spPr>
          <a:xfrm>
            <a:off x="3908612" y="3225800"/>
            <a:ext cx="1470212" cy="116404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descr="square"/>
          <p:cNvSpPr/>
          <p:nvPr/>
        </p:nvSpPr>
        <p:spPr>
          <a:xfrm>
            <a:off x="5460254" y="3225800"/>
            <a:ext cx="1295400" cy="1164040"/>
          </a:xfrm>
          <a:prstGeom prst="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hidden="1">
            <a:extLst>
              <a:ext uri="{FF2B5EF4-FFF2-40B4-BE49-F238E27FC236}">
                <a16:creationId xmlns:a16="http://schemas.microsoft.com/office/drawing/2014/main" id="{060A3552-CD1B-43A2-A08E-F8C63C861248}"/>
              </a:ext>
            </a:extLst>
          </p:cNvPr>
          <p:cNvSpPr>
            <a:spLocks noGrp="1"/>
          </p:cNvSpPr>
          <p:nvPr>
            <p:ph type="title"/>
          </p:nvPr>
        </p:nvSpPr>
        <p:spPr/>
        <p:txBody>
          <a:bodyPr/>
          <a:lstStyle/>
          <a:p>
            <a:r>
              <a:rPr lang="en-US" dirty="0"/>
              <a:t>Slide 29</a:t>
            </a:r>
          </a:p>
        </p:txBody>
      </p:sp>
    </p:spTree>
    <p:extLst>
      <p:ext uri="{BB962C8B-B14F-4D97-AF65-F5344CB8AC3E}">
        <p14:creationId xmlns:p14="http://schemas.microsoft.com/office/powerpoint/2010/main" val="143559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D56FC481-256D-44A4-B48B-3E1CE5984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B7670EC0-B89E-46FD-98BE-8F3033FCCCAF}"/>
              </a:ext>
            </a:extLst>
          </p:cNvPr>
          <p:cNvSpPr>
            <a:spLocks noGrp="1"/>
          </p:cNvSpPr>
          <p:nvPr>
            <p:ph type="title"/>
          </p:nvPr>
        </p:nvSpPr>
        <p:spPr/>
        <p:txBody>
          <a:bodyPr/>
          <a:lstStyle/>
          <a:p>
            <a:r>
              <a:rPr lang="en-US" dirty="0"/>
              <a:t>Slide 3</a:t>
            </a:r>
          </a:p>
        </p:txBody>
      </p:sp>
    </p:spTree>
    <p:extLst>
      <p:ext uri="{BB962C8B-B14F-4D97-AF65-F5344CB8AC3E}">
        <p14:creationId xmlns:p14="http://schemas.microsoft.com/office/powerpoint/2010/main" val="1398759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5" name="TextBox 4"/>
          <p:cNvSpPr txBox="1"/>
          <p:nvPr/>
        </p:nvSpPr>
        <p:spPr>
          <a:xfrm>
            <a:off x="233082" y="2943290"/>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3</a:t>
            </a:r>
          </a:p>
        </p:txBody>
      </p:sp>
      <p:cxnSp>
        <p:nvCxnSpPr>
          <p:cNvPr id="7" name="Straight Connector 6">
            <a:extLst>
              <a:ext uri="{C183D7F6-B498-43B3-948B-1728B52AA6E4}">
                <adec:decorative xmlns:adec="http://schemas.microsoft.com/office/drawing/2017/decorative" val="1"/>
              </a:ext>
            </a:extLst>
          </p:cNvPr>
          <p:cNvCxnSpPr/>
          <p:nvPr/>
        </p:nvCxnSpPr>
        <p:spPr>
          <a:xfrm>
            <a:off x="392949" y="3666565"/>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886758" y="932147"/>
            <a:ext cx="2940424" cy="103990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Set</a:t>
            </a:r>
            <a:endParaRPr lang="en-US" sz="3200" dirty="0"/>
          </a:p>
        </p:txBody>
      </p:sp>
      <p:sp>
        <p:nvSpPr>
          <p:cNvPr id="6" name="TextBox 5"/>
          <p:cNvSpPr txBox="1"/>
          <p:nvPr/>
        </p:nvSpPr>
        <p:spPr>
          <a:xfrm>
            <a:off x="7034306" y="5737411"/>
            <a:ext cx="3048000" cy="369332"/>
          </a:xfrm>
          <a:prstGeom prst="rect">
            <a:avLst/>
          </a:prstGeom>
          <a:noFill/>
        </p:spPr>
        <p:txBody>
          <a:bodyPr wrap="square" rtlCol="0">
            <a:spAutoFit/>
          </a:bodyPr>
          <a:lstStyle/>
          <a:p>
            <a:r>
              <a:rPr lang="en-US">
                <a:solidFill>
                  <a:schemeClr val="bg1"/>
                </a:solidFill>
              </a:rPr>
              <a:t>Two-color counters</a:t>
            </a:r>
            <a:endParaRPr lang="en-US" dirty="0">
              <a:solidFill>
                <a:schemeClr val="bg1"/>
              </a:solidFill>
            </a:endParaRPr>
          </a:p>
        </p:txBody>
      </p:sp>
      <p:sp>
        <p:nvSpPr>
          <p:cNvPr id="9" name="Oval 8" descr="circle"/>
          <p:cNvSpPr/>
          <p:nvPr/>
        </p:nvSpPr>
        <p:spPr>
          <a:xfrm>
            <a:off x="2277035" y="3209365"/>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Oval 9" descr="circle"/>
          <p:cNvSpPr/>
          <p:nvPr/>
        </p:nvSpPr>
        <p:spPr>
          <a:xfrm>
            <a:off x="3191435" y="3209365"/>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Oval 10" descr="circle"/>
          <p:cNvSpPr/>
          <p:nvPr/>
        </p:nvSpPr>
        <p:spPr>
          <a:xfrm>
            <a:off x="4105835" y="3209365"/>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Oval 11" descr="circle"/>
          <p:cNvSpPr/>
          <p:nvPr/>
        </p:nvSpPr>
        <p:spPr>
          <a:xfrm>
            <a:off x="2277035" y="3209365"/>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Oval 12" descr="circle"/>
          <p:cNvSpPr/>
          <p:nvPr/>
        </p:nvSpPr>
        <p:spPr>
          <a:xfrm>
            <a:off x="3191435" y="3209365"/>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itle 2" hidden="1">
            <a:extLst>
              <a:ext uri="{FF2B5EF4-FFF2-40B4-BE49-F238E27FC236}">
                <a16:creationId xmlns:a16="http://schemas.microsoft.com/office/drawing/2014/main" id="{C39450CD-2A74-4453-A1D0-F8325BE220F7}"/>
              </a:ext>
            </a:extLst>
          </p:cNvPr>
          <p:cNvSpPr>
            <a:spLocks noGrp="1"/>
          </p:cNvSpPr>
          <p:nvPr>
            <p:ph type="title"/>
          </p:nvPr>
        </p:nvSpPr>
        <p:spPr/>
        <p:txBody>
          <a:bodyPr/>
          <a:lstStyle/>
          <a:p>
            <a:r>
              <a:rPr lang="en-US" dirty="0"/>
              <a:t>Slide 30</a:t>
            </a:r>
          </a:p>
        </p:txBody>
      </p:sp>
    </p:spTree>
    <p:extLst>
      <p:ext uri="{BB962C8B-B14F-4D97-AF65-F5344CB8AC3E}">
        <p14:creationId xmlns:p14="http://schemas.microsoft.com/office/powerpoint/2010/main" val="117367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ppt_y</p:attrName>
                                        </p:attrNameLst>
                                      </p:cBhvr>
                                      <p:tavLst>
                                        <p:tav tm="0">
                                          <p:val>
                                            <p:strVal val="#ppt_y+#ppt_h*1.125000"/>
                                          </p:val>
                                        </p:tav>
                                        <p:tav tm="100000">
                                          <p:val>
                                            <p:strVal val="#ppt_y"/>
                                          </p:val>
                                        </p:tav>
                                      </p:tavLst>
                                    </p:anim>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up)">
                                      <p:cBhvr>
                                        <p:cTn id="34" dur="500"/>
                                        <p:tgtEl>
                                          <p:spTgt spid="12"/>
                                        </p:tgtEl>
                                      </p:cBhvr>
                                    </p:animEffect>
                                  </p:childTnLst>
                                </p:cTn>
                              </p:par>
                              <p:par>
                                <p:cTn id="35" presetID="12" presetClass="entr" presetSubtype="4" fill="hold" grpId="1"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2" grpId="1" animBg="1"/>
      <p:bldP spid="13" grpId="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2" name="Title 1" hidden="1">
            <a:extLst>
              <a:ext uri="{FF2B5EF4-FFF2-40B4-BE49-F238E27FC236}">
                <a16:creationId xmlns:a16="http://schemas.microsoft.com/office/drawing/2014/main" id="{4E1620FD-4018-499A-B160-2BA77A3881C6}"/>
              </a:ext>
            </a:extLst>
          </p:cNvPr>
          <p:cNvSpPr>
            <a:spLocks noGrp="1"/>
          </p:cNvSpPr>
          <p:nvPr>
            <p:ph type="title"/>
          </p:nvPr>
        </p:nvSpPr>
        <p:spPr/>
        <p:txBody>
          <a:bodyPr/>
          <a:lstStyle/>
          <a:p>
            <a:r>
              <a:rPr lang="en-US" dirty="0"/>
              <a:t>Slide 31</a:t>
            </a:r>
          </a:p>
        </p:txBody>
      </p:sp>
      <p:sp>
        <p:nvSpPr>
          <p:cNvPr id="9" name="Content Placeholder 8"/>
          <p:cNvSpPr>
            <a:spLocks noGrp="1"/>
          </p:cNvSpPr>
          <p:nvPr>
            <p:ph idx="4294967295"/>
          </p:nvPr>
        </p:nvSpPr>
        <p:spPr>
          <a:xfrm>
            <a:off x="228600" y="2247231"/>
            <a:ext cx="8686800" cy="3849688"/>
          </a:xfrm>
        </p:spPr>
        <p:txBody>
          <a:bodyPr>
            <a:normAutofit/>
          </a:bodyPr>
          <a:lstStyle/>
          <a:p>
            <a:r>
              <a:rPr lang="en-US" dirty="0"/>
              <a:t>Fractions appropriated by sets of items. </a:t>
            </a:r>
          </a:p>
          <a:p>
            <a:endParaRPr lang="en-US" dirty="0"/>
          </a:p>
          <a:p>
            <a:r>
              <a:rPr lang="en-US" dirty="0"/>
              <a:t>Can use or draw:</a:t>
            </a:r>
          </a:p>
          <a:p>
            <a:pPr marL="342900" indent="-342900">
              <a:buFont typeface="Arial" charset="0"/>
              <a:buChar char="•"/>
            </a:pPr>
            <a:r>
              <a:rPr lang="en-US" dirty="0"/>
              <a:t>Any shapes or objects</a:t>
            </a:r>
          </a:p>
          <a:p>
            <a:pPr marL="342900" indent="-342900">
              <a:buFont typeface="Arial" charset="0"/>
              <a:buChar char="•"/>
            </a:pPr>
            <a:r>
              <a:rPr lang="en-US" dirty="0"/>
              <a:t>Two-color counters</a:t>
            </a:r>
          </a:p>
        </p:txBody>
      </p:sp>
      <p:sp>
        <p:nvSpPr>
          <p:cNvPr id="5" name="Oval 4"/>
          <p:cNvSpPr/>
          <p:nvPr/>
        </p:nvSpPr>
        <p:spPr>
          <a:xfrm>
            <a:off x="886758" y="932147"/>
            <a:ext cx="2940424" cy="103990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Set</a:t>
            </a:r>
          </a:p>
        </p:txBody>
      </p:sp>
    </p:spTree>
    <p:extLst>
      <p:ext uri="{BB962C8B-B14F-4D97-AF65-F5344CB8AC3E}">
        <p14:creationId xmlns:p14="http://schemas.microsoft.com/office/powerpoint/2010/main" val="1571811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19742"/>
            <a:ext cx="7772400" cy="731520"/>
          </a:xfrm>
        </p:spPr>
        <p:txBody>
          <a:bodyPr/>
          <a:lstStyle/>
          <a:p>
            <a:r>
              <a:rPr lang="en-US" dirty="0"/>
              <a:t>Workbook </a:t>
            </a:r>
            <a:r>
              <a:rPr lang="en-US"/>
              <a:t>Activity #3</a:t>
            </a:r>
            <a:endParaRPr lang="en-US" dirty="0"/>
          </a:p>
        </p:txBody>
      </p:sp>
      <p:sp>
        <p:nvSpPr>
          <p:cNvPr id="3" name="Content Placeholder 2"/>
          <p:cNvSpPr>
            <a:spLocks noGrp="1"/>
          </p:cNvSpPr>
          <p:nvPr>
            <p:ph idx="1"/>
          </p:nvPr>
        </p:nvSpPr>
        <p:spPr>
          <a:xfrm>
            <a:off x="228600" y="1422400"/>
            <a:ext cx="8686800" cy="3747866"/>
          </a:xfrm>
        </p:spPr>
        <p:txBody>
          <a:bodyPr/>
          <a:lstStyle/>
          <a:p>
            <a:pPr indent="-457200"/>
            <a:r>
              <a:rPr lang="en-US" dirty="0"/>
              <a:t>Look at how the student represented 4/5.</a:t>
            </a:r>
          </a:p>
          <a:p>
            <a:pPr indent="-457200"/>
            <a:endParaRPr lang="en-US" dirty="0"/>
          </a:p>
          <a:p>
            <a:pPr indent="-457200"/>
            <a:r>
              <a:rPr lang="en-US" dirty="0"/>
              <a:t>How could you use the </a:t>
            </a:r>
            <a:r>
              <a:rPr lang="en-US" i="1" dirty="0"/>
              <a:t>set</a:t>
            </a:r>
            <a:r>
              <a:rPr lang="en-US" dirty="0"/>
              <a:t> model to help the student understand the fraction? Draw and write your response. </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248503"/>
            <a:ext cx="914400" cy="873998"/>
          </a:xfrm>
          <a:prstGeom prst="rect">
            <a:avLst/>
          </a:prstGeom>
        </p:spPr>
      </p:pic>
    </p:spTree>
    <p:extLst>
      <p:ext uri="{BB962C8B-B14F-4D97-AF65-F5344CB8AC3E}">
        <p14:creationId xmlns:p14="http://schemas.microsoft.com/office/powerpoint/2010/main" val="1570657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Considerations</a:t>
            </a:r>
          </a:p>
        </p:txBody>
      </p:sp>
      <p:pic>
        <p:nvPicPr>
          <p:cNvPr id="4" name="Picture 3" descr="tool box with tools"/>
          <p:cNvPicPr>
            <a:picLocks noChangeAspect="1"/>
          </p:cNvPicPr>
          <p:nvPr/>
        </p:nvPicPr>
        <p:blipFill>
          <a:blip r:embed="rId2"/>
          <a:stretch>
            <a:fillRect/>
          </a:stretch>
        </p:blipFill>
        <p:spPr>
          <a:xfrm>
            <a:off x="6311900" y="3499474"/>
            <a:ext cx="2832100" cy="2870200"/>
          </a:xfrm>
          <a:prstGeom prst="rect">
            <a:avLst/>
          </a:prstGeom>
        </p:spPr>
      </p:pic>
      <p:sp>
        <p:nvSpPr>
          <p:cNvPr id="5" name="Content Placeholder 2"/>
          <p:cNvSpPr txBox="1">
            <a:spLocks/>
          </p:cNvSpPr>
          <p:nvPr/>
        </p:nvSpPr>
        <p:spPr>
          <a:xfrm>
            <a:off x="228600" y="1245128"/>
            <a:ext cx="8686800" cy="483953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rgbClr val="FF9300"/>
              </a:buClr>
              <a:buFontTx/>
              <a:buNone/>
              <a:defRPr/>
            </a:pPr>
            <a:r>
              <a:rPr lang="en-US" dirty="0"/>
              <a:t>The models of fractions should be introduced separately and practiced until students develop strong understanding.</a:t>
            </a:r>
          </a:p>
          <a:p>
            <a:pPr marL="457200" indent="-457200">
              <a:lnSpc>
                <a:spcPct val="100000"/>
              </a:lnSpc>
              <a:spcBef>
                <a:spcPts val="0"/>
              </a:spcBef>
              <a:buClr>
                <a:srgbClr val="FF9300"/>
              </a:buClr>
              <a:buFontTx/>
              <a:buNone/>
              <a:defRPr/>
            </a:pPr>
            <a:endParaRPr lang="en-US" dirty="0"/>
          </a:p>
          <a:p>
            <a:pPr marL="457200" indent="-457200">
              <a:lnSpc>
                <a:spcPct val="100000"/>
              </a:lnSpc>
              <a:spcBef>
                <a:spcPts val="0"/>
              </a:spcBef>
              <a:buClr>
                <a:srgbClr val="FF9300"/>
              </a:buClr>
              <a:buFontTx/>
              <a:buNone/>
              <a:defRPr/>
            </a:pPr>
            <a:r>
              <a:rPr lang="en-US" dirty="0"/>
              <a:t>Concrete manipulatives and other representations may help some, but not all, students. Your tool box needs to be full!</a:t>
            </a:r>
          </a:p>
        </p:txBody>
      </p:sp>
    </p:spTree>
    <p:extLst>
      <p:ext uri="{BB962C8B-B14F-4D97-AF65-F5344CB8AC3E}">
        <p14:creationId xmlns:p14="http://schemas.microsoft.com/office/powerpoint/2010/main" val="2965198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Important?</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
                <a:srgbClr val="FF9300"/>
              </a:buClr>
              <a:buSzTx/>
              <a:buFontTx/>
              <a:buNone/>
              <a:tabLst/>
              <a:defRPr/>
            </a:pPr>
            <a:r>
              <a:rPr lang="en-US" dirty="0"/>
              <a:t>Students see problems in textbooks and on assessments with pictorial representations of all three models.</a:t>
            </a:r>
          </a:p>
          <a:p>
            <a:pPr marL="457200" marR="0" lvl="0" indent="-457200" defTabSz="914400" eaLnBrk="1" fontAlgn="auto" latinLnBrk="0" hangingPunct="1">
              <a:lnSpc>
                <a:spcPct val="100000"/>
              </a:lnSpc>
              <a:spcBef>
                <a:spcPts val="0"/>
              </a:spcBef>
              <a:spcAft>
                <a:spcPts val="0"/>
              </a:spcAft>
              <a:buClr>
                <a:srgbClr val="FF9300"/>
              </a:buClr>
              <a:buSzTx/>
              <a:buFontTx/>
              <a:buNone/>
              <a:tabLst/>
              <a:defRPr/>
            </a:pPr>
            <a:endParaRPr lang="en-US" dirty="0"/>
          </a:p>
          <a:p>
            <a:pPr marL="457200" indent="-457200">
              <a:lnSpc>
                <a:spcPct val="100000"/>
              </a:lnSpc>
              <a:spcBef>
                <a:spcPts val="0"/>
              </a:spcBef>
              <a:buClr>
                <a:srgbClr val="FF9300"/>
              </a:buClr>
              <a:defRPr/>
            </a:pPr>
            <a:r>
              <a:rPr lang="en-US" dirty="0"/>
              <a:t>Understanding fraction concepts is essentially the first gatekeeper to developing core knowledge about algebra.</a:t>
            </a:r>
          </a:p>
          <a:p>
            <a:pPr marL="457200" marR="0" lvl="0" indent="-457200" defTabSz="914400" eaLnBrk="1" fontAlgn="auto" latinLnBrk="0" hangingPunct="1">
              <a:lnSpc>
                <a:spcPct val="100000"/>
              </a:lnSpc>
              <a:spcBef>
                <a:spcPts val="0"/>
              </a:spcBef>
              <a:spcAft>
                <a:spcPts val="0"/>
              </a:spcAft>
              <a:buClr>
                <a:srgbClr val="FF9300"/>
              </a:buClr>
              <a:buSzTx/>
              <a:buFontTx/>
              <a:buNone/>
              <a:tabLst/>
              <a:defRPr/>
            </a:pPr>
            <a:endParaRPr lang="en-US" dirty="0"/>
          </a:p>
        </p:txBody>
      </p:sp>
    </p:spTree>
    <p:extLst>
      <p:ext uri="{BB962C8B-B14F-4D97-AF65-F5344CB8AC3E}">
        <p14:creationId xmlns:p14="http://schemas.microsoft.com/office/powerpoint/2010/main" val="3908600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Rational-Number Concepts</a:t>
            </a:r>
          </a:p>
        </p:txBody>
      </p:sp>
      <p:sp>
        <p:nvSpPr>
          <p:cNvPr id="3" name="Content Placeholder 2"/>
          <p:cNvSpPr>
            <a:spLocks noGrp="1"/>
          </p:cNvSpPr>
          <p:nvPr>
            <p:ph idx="1"/>
          </p:nvPr>
        </p:nvSpPr>
        <p:spPr/>
        <p:txBody>
          <a:bodyPr>
            <a:normAutofit/>
          </a:bodyPr>
          <a:lstStyle/>
          <a:p>
            <a:r>
              <a:rPr lang="en-US" dirty="0"/>
              <a:t>Understanding the concepts of </a:t>
            </a:r>
            <a:r>
              <a:rPr lang="en-US" b="1" dirty="0"/>
              <a:t>rational numbers </a:t>
            </a:r>
            <a:r>
              <a:rPr lang="en-US" dirty="0"/>
              <a:t>is important to many other mathematical tasks, especially algebra. </a:t>
            </a:r>
          </a:p>
        </p:txBody>
      </p:sp>
      <p:sp>
        <p:nvSpPr>
          <p:cNvPr id="4" name="Rectangle 3"/>
          <p:cNvSpPr/>
          <p:nvPr/>
        </p:nvSpPr>
        <p:spPr>
          <a:xfrm>
            <a:off x="1810870" y="2492188"/>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10" name="Rectangle 9"/>
          <p:cNvSpPr/>
          <p:nvPr/>
        </p:nvSpPr>
        <p:spPr>
          <a:xfrm>
            <a:off x="3155575" y="3404183"/>
            <a:ext cx="2958353" cy="8247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Decimals</a:t>
            </a:r>
          </a:p>
        </p:txBody>
      </p:sp>
      <p:sp>
        <p:nvSpPr>
          <p:cNvPr id="11" name="Rectangle 10"/>
          <p:cNvSpPr/>
          <p:nvPr/>
        </p:nvSpPr>
        <p:spPr>
          <a:xfrm>
            <a:off x="4634751" y="4316178"/>
            <a:ext cx="2958353" cy="8247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Percentages</a:t>
            </a:r>
          </a:p>
        </p:txBody>
      </p:sp>
    </p:spTree>
    <p:extLst>
      <p:ext uri="{BB962C8B-B14F-4D97-AF65-F5344CB8AC3E}">
        <p14:creationId xmlns:p14="http://schemas.microsoft.com/office/powerpoint/2010/main" val="1656971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7355A-BB23-4826-8055-891DF165A2BA}"/>
              </a:ext>
            </a:extLst>
          </p:cNvPr>
          <p:cNvSpPr>
            <a:spLocks noGrp="1"/>
          </p:cNvSpPr>
          <p:nvPr>
            <p:ph type="title"/>
          </p:nvPr>
        </p:nvSpPr>
        <p:spPr/>
        <p:txBody>
          <a:bodyPr/>
          <a:lstStyle/>
          <a:p>
            <a:r>
              <a:rPr lang="en-US" dirty="0"/>
              <a:t>Slide 36</a:t>
            </a:r>
          </a:p>
        </p:txBody>
      </p:sp>
      <p:sp>
        <p:nvSpPr>
          <p:cNvPr id="3" name="Content Placeholder 2"/>
          <p:cNvSpPr>
            <a:spLocks noGrp="1"/>
          </p:cNvSpPr>
          <p:nvPr>
            <p:ph idx="4294967295"/>
          </p:nvPr>
        </p:nvSpPr>
        <p:spPr>
          <a:xfrm>
            <a:off x="228600" y="1256631"/>
            <a:ext cx="8686800" cy="4840288"/>
          </a:xfrm>
        </p:spPr>
        <p:txBody>
          <a:bodyPr/>
          <a:lstStyle/>
          <a:p>
            <a:r>
              <a:rPr lang="en-US" dirty="0"/>
              <a:t>Place value</a:t>
            </a:r>
          </a:p>
          <a:p>
            <a:r>
              <a:rPr lang="en-US" dirty="0"/>
              <a:t>Reading of decimals</a:t>
            </a:r>
          </a:p>
          <a:p>
            <a:pPr marL="342900" indent="-342900">
              <a:buFont typeface="Arial" charset="0"/>
              <a:buChar char="•"/>
            </a:pPr>
            <a:r>
              <a:rPr lang="en-US" dirty="0"/>
              <a:t>”and”</a:t>
            </a:r>
          </a:p>
          <a:p>
            <a:pPr marL="342900" indent="-342900">
              <a:buFont typeface="Arial" charset="0"/>
              <a:buChar char="•"/>
            </a:pPr>
            <a:r>
              <a:rPr lang="en-US" dirty="0"/>
              <a:t>Tenths, hundredths, thousandths</a:t>
            </a:r>
          </a:p>
        </p:txBody>
      </p:sp>
      <p:sp>
        <p:nvSpPr>
          <p:cNvPr id="15" name="Rectangle 14"/>
          <p:cNvSpPr/>
          <p:nvPr/>
        </p:nvSpPr>
        <p:spPr>
          <a:xfrm>
            <a:off x="228600" y="203783"/>
            <a:ext cx="2958353" cy="8247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Decimals</a:t>
            </a:r>
          </a:p>
        </p:txBody>
      </p:sp>
      <p:sp>
        <p:nvSpPr>
          <p:cNvPr id="17" name="Rectangle 16"/>
          <p:cNvSpPr/>
          <p:nvPr/>
        </p:nvSpPr>
        <p:spPr>
          <a:xfrm>
            <a:off x="3440951" y="203782"/>
            <a:ext cx="2958353" cy="8247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Percentages</a:t>
            </a:r>
          </a:p>
        </p:txBody>
      </p:sp>
    </p:spTree>
    <p:extLst>
      <p:ext uri="{BB962C8B-B14F-4D97-AF65-F5344CB8AC3E}">
        <p14:creationId xmlns:p14="http://schemas.microsoft.com/office/powerpoint/2010/main" val="1141986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28600" y="203783"/>
            <a:ext cx="2958353" cy="8247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Decimals</a:t>
            </a:r>
          </a:p>
        </p:txBody>
      </p:sp>
      <p:sp>
        <p:nvSpPr>
          <p:cNvPr id="5" name="TextBox 4"/>
          <p:cNvSpPr txBox="1"/>
          <p:nvPr/>
        </p:nvSpPr>
        <p:spPr>
          <a:xfrm>
            <a:off x="842682" y="1317690"/>
            <a:ext cx="7513918" cy="769441"/>
          </a:xfrm>
          <a:prstGeom prst="rect">
            <a:avLst/>
          </a:prstGeom>
          <a:noFill/>
        </p:spPr>
        <p:txBody>
          <a:bodyPr wrap="square" rtlCol="0">
            <a:spAutoFit/>
          </a:bodyPr>
          <a:lstStyle/>
          <a:p>
            <a:pPr algn="ctr"/>
            <a:r>
              <a:rPr lang="en-US" sz="4400" dirty="0">
                <a:solidFill>
                  <a:schemeClr val="bg1"/>
                </a:solidFill>
              </a:rPr>
              <a:t>0.25              1.09            95%</a:t>
            </a:r>
          </a:p>
        </p:txBody>
      </p:sp>
      <p:pic>
        <p:nvPicPr>
          <p:cNvPr id="8" name="Picture 2" descr="https://encrypted-tbn0.google.com/images?q=tbn:ANd9GcSuXq8Y_E8nPKRcYgK1CgEfY5lfqYbdwa6lCuFWLteF1D8JyeZ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976" y="2376285"/>
            <a:ext cx="3445131" cy="269868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3440951" y="203782"/>
            <a:ext cx="2958353" cy="8247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Percentages</a:t>
            </a:r>
          </a:p>
        </p:txBody>
      </p:sp>
      <p:pic>
        <p:nvPicPr>
          <p:cNvPr id="2" name="Picture 1" descr="stacks of money"/>
          <p:cNvPicPr>
            <a:picLocks noChangeAspect="1"/>
          </p:cNvPicPr>
          <p:nvPr/>
        </p:nvPicPr>
        <p:blipFill>
          <a:blip r:embed="rId3"/>
          <a:stretch>
            <a:fillRect/>
          </a:stretch>
        </p:blipFill>
        <p:spPr>
          <a:xfrm>
            <a:off x="5410705" y="2376285"/>
            <a:ext cx="2945895" cy="2698687"/>
          </a:xfrm>
          <a:prstGeom prst="rect">
            <a:avLst/>
          </a:prstGeom>
        </p:spPr>
      </p:pic>
      <p:sp>
        <p:nvSpPr>
          <p:cNvPr id="3" name="Title 2" hidden="1">
            <a:extLst>
              <a:ext uri="{FF2B5EF4-FFF2-40B4-BE49-F238E27FC236}">
                <a16:creationId xmlns:a16="http://schemas.microsoft.com/office/drawing/2014/main" id="{813BEAFA-D528-45D4-9B34-89CEDF00E05A}"/>
              </a:ext>
            </a:extLst>
          </p:cNvPr>
          <p:cNvSpPr>
            <a:spLocks noGrp="1"/>
          </p:cNvSpPr>
          <p:nvPr>
            <p:ph type="title"/>
          </p:nvPr>
        </p:nvSpPr>
        <p:spPr/>
        <p:txBody>
          <a:bodyPr/>
          <a:lstStyle/>
          <a:p>
            <a:r>
              <a:rPr lang="en-US" dirty="0"/>
              <a:t>Slide 37</a:t>
            </a:r>
          </a:p>
        </p:txBody>
      </p:sp>
    </p:spTree>
    <p:extLst>
      <p:ext uri="{BB962C8B-B14F-4D97-AF65-F5344CB8AC3E}">
        <p14:creationId xmlns:p14="http://schemas.microsoft.com/office/powerpoint/2010/main" val="2627050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1’s Checklist:</a:t>
            </a:r>
            <a:br>
              <a:rPr lang="en-US" dirty="0"/>
            </a:br>
            <a:r>
              <a:rPr lang="en-US" dirty="0"/>
              <a:t>What rational-number core concepts should be emphasized in intensive intervention?</a:t>
            </a:r>
          </a:p>
        </p:txBody>
      </p:sp>
      <p:sp>
        <p:nvSpPr>
          <p:cNvPr id="3" name="Content Placeholder 2"/>
          <p:cNvSpPr>
            <a:spLocks noGrp="1"/>
          </p:cNvSpPr>
          <p:nvPr>
            <p:ph idx="1"/>
          </p:nvPr>
        </p:nvSpPr>
        <p:spPr>
          <a:xfrm>
            <a:off x="228600" y="1882588"/>
            <a:ext cx="8686800" cy="4202077"/>
          </a:xfrm>
        </p:spPr>
        <p:txBody>
          <a:bodyPr/>
          <a:lstStyle/>
          <a:p>
            <a:pPr marL="342900" indent="-342900">
              <a:buFont typeface="Wingdings" charset="2"/>
              <a:buChar char="q"/>
            </a:pPr>
            <a:r>
              <a:rPr lang="en-US" dirty="0"/>
              <a:t>Teach the </a:t>
            </a:r>
            <a:r>
              <a:rPr lang="en-US" i="1" dirty="0"/>
              <a:t>length</a:t>
            </a:r>
            <a:r>
              <a:rPr lang="en-US" dirty="0"/>
              <a:t> model of fractions</a:t>
            </a:r>
          </a:p>
          <a:p>
            <a:pPr marL="342900" indent="-342900">
              <a:buFont typeface="Wingdings" charset="2"/>
              <a:buChar char="q"/>
            </a:pPr>
            <a:r>
              <a:rPr lang="en-US" dirty="0"/>
              <a:t>Teach the </a:t>
            </a:r>
            <a:r>
              <a:rPr lang="en-US" i="1" dirty="0"/>
              <a:t>area </a:t>
            </a:r>
            <a:r>
              <a:rPr lang="en-US" dirty="0"/>
              <a:t>model of fractions</a:t>
            </a:r>
          </a:p>
          <a:p>
            <a:pPr marL="342900" indent="-342900">
              <a:buFont typeface="Wingdings" charset="2"/>
              <a:buChar char="q"/>
            </a:pPr>
            <a:r>
              <a:rPr lang="en-US" dirty="0"/>
              <a:t>Teach the </a:t>
            </a:r>
            <a:r>
              <a:rPr lang="en-US" i="1" dirty="0"/>
              <a:t>set</a:t>
            </a:r>
            <a:r>
              <a:rPr lang="en-US" dirty="0"/>
              <a:t> model of fractions</a:t>
            </a:r>
          </a:p>
          <a:p>
            <a:pPr marL="342900" indent="-342900">
              <a:buFont typeface="Wingdings" charset="2"/>
              <a:buChar char="q"/>
            </a:pPr>
            <a:r>
              <a:rPr lang="en-US" dirty="0"/>
              <a:t>Teach decimal and percentage concepts</a:t>
            </a:r>
          </a:p>
        </p:txBody>
      </p:sp>
    </p:spTree>
    <p:extLst>
      <p:ext uri="{BB962C8B-B14F-4D97-AF65-F5344CB8AC3E}">
        <p14:creationId xmlns:p14="http://schemas.microsoft.com/office/powerpoint/2010/main" val="1126155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Share your favorite tools that you use when teaching about fractions. Describe why each tool is helpful and how you do modeling and practice with your students. You </a:t>
            </a:r>
            <a:r>
              <a:rPr lang="en-US"/>
              <a:t>could share </a:t>
            </a:r>
            <a:r>
              <a:rPr lang="en-US" dirty="0"/>
              <a:t>a video or print materials.</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1513160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Objectives</a:t>
            </a:r>
          </a:p>
        </p:txBody>
      </p:sp>
      <p:sp>
        <p:nvSpPr>
          <p:cNvPr id="3" name="Content Placeholder 2"/>
          <p:cNvSpPr>
            <a:spLocks noGrp="1"/>
          </p:cNvSpPr>
          <p:nvPr>
            <p:ph idx="1"/>
          </p:nvPr>
        </p:nvSpPr>
        <p:spPr/>
        <p:txBody>
          <a:bodyPr>
            <a:normAutofit/>
          </a:bodyPr>
          <a:lstStyle/>
          <a:p>
            <a:pPr>
              <a:buClr>
                <a:srgbClr val="FF9300"/>
              </a:buClr>
            </a:pPr>
            <a:r>
              <a:rPr lang="en-US" dirty="0"/>
              <a:t>PART 1: What rational-number core concepts should be included within intensive intervention?</a:t>
            </a:r>
          </a:p>
          <a:p>
            <a:pPr>
              <a:buClr>
                <a:srgbClr val="FF9300"/>
              </a:buClr>
            </a:pPr>
            <a:endParaRPr lang="en-US" dirty="0"/>
          </a:p>
          <a:p>
            <a:pPr>
              <a:buClr>
                <a:srgbClr val="FF9300"/>
              </a:buClr>
            </a:pPr>
            <a:r>
              <a:rPr lang="en-US" dirty="0"/>
              <a:t>PART 2: What rational-number procedures should be emphasized within intensive intervention?</a:t>
            </a:r>
          </a:p>
          <a:p>
            <a:pPr>
              <a:buClr>
                <a:srgbClr val="FF9300"/>
              </a:buClr>
            </a:pPr>
            <a:endParaRPr lang="en-US" dirty="0"/>
          </a:p>
          <a:p>
            <a:pPr>
              <a:buClr>
                <a:srgbClr val="FF9300"/>
              </a:buClr>
            </a:pPr>
            <a:r>
              <a:rPr lang="en-US" dirty="0"/>
              <a:t>PART 3: What does DBI look like with intensive interventions that focus on conceptual and procedural understanding of rational numbers?</a:t>
            </a:r>
          </a:p>
        </p:txBody>
      </p:sp>
    </p:spTree>
    <p:extLst>
      <p:ext uri="{BB962C8B-B14F-4D97-AF65-F5344CB8AC3E}">
        <p14:creationId xmlns:p14="http://schemas.microsoft.com/office/powerpoint/2010/main" val="810044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2</a:t>
            </a:r>
          </a:p>
        </p:txBody>
      </p:sp>
      <p:sp>
        <p:nvSpPr>
          <p:cNvPr id="3" name="Title 2" hidden="1">
            <a:extLst>
              <a:ext uri="{FF2B5EF4-FFF2-40B4-BE49-F238E27FC236}">
                <a16:creationId xmlns:a16="http://schemas.microsoft.com/office/drawing/2014/main" id="{FAF62C9D-28D5-4E2D-8487-71F79772BECD}"/>
              </a:ext>
            </a:extLst>
          </p:cNvPr>
          <p:cNvSpPr>
            <a:spLocks noGrp="1"/>
          </p:cNvSpPr>
          <p:nvPr>
            <p:ph type="title"/>
          </p:nvPr>
        </p:nvSpPr>
        <p:spPr/>
        <p:txBody>
          <a:bodyPr/>
          <a:lstStyle/>
          <a:p>
            <a:r>
              <a:rPr lang="en-US" dirty="0"/>
              <a:t>Slide 40</a:t>
            </a:r>
          </a:p>
        </p:txBody>
      </p:sp>
    </p:spTree>
    <p:extLst>
      <p:ext uri="{BB962C8B-B14F-4D97-AF65-F5344CB8AC3E}">
        <p14:creationId xmlns:p14="http://schemas.microsoft.com/office/powerpoint/2010/main" val="1430671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What rational-number procedures should be emphasized in intensive intervention?</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7, Part 2</a:t>
            </a:r>
          </a:p>
          <a:p>
            <a:endParaRPr lang="en-US" sz="2400" dirty="0"/>
          </a:p>
          <a:p>
            <a:endParaRPr lang="en-US" sz="2400" dirty="0"/>
          </a:p>
        </p:txBody>
      </p:sp>
    </p:spTree>
    <p:extLst>
      <p:ext uri="{BB962C8B-B14F-4D97-AF65-F5344CB8AC3E}">
        <p14:creationId xmlns:p14="http://schemas.microsoft.com/office/powerpoint/2010/main" val="3075343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solidFill>
                  <a:srgbClr val="FF9300"/>
                </a:solidFill>
              </a:rPr>
              <a:t>Part 2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Computational models for addition, subtraction, multiplication, and division of fractions</a:t>
            </a:r>
          </a:p>
          <a:p>
            <a:pPr marL="457200" indent="-457200">
              <a:buClr>
                <a:srgbClr val="FF9300"/>
              </a:buClr>
              <a:buFont typeface="Arial" panose="020B0604020202020204" pitchFamily="34" charset="0"/>
              <a:buAutoNum type="arabicPeriod"/>
            </a:pPr>
            <a:r>
              <a:rPr lang="en-US" dirty="0"/>
              <a:t>Computational models for addition, subtraction, multiplication, and division of decimals</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1143162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8972" y="569024"/>
            <a:ext cx="7727576" cy="5024954"/>
          </a:xfrm>
          <a:prstGeom prst="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Note:</a:t>
            </a:r>
          </a:p>
          <a:p>
            <a:pPr algn="ctr"/>
            <a:endParaRPr lang="en-US" sz="3200" b="1" dirty="0"/>
          </a:p>
          <a:p>
            <a:pPr algn="ctr"/>
            <a:r>
              <a:rPr lang="en-US" sz="3200" dirty="0"/>
              <a:t>In this part, we focus on procedures (i.e., algorithms) for computation of rational numbers. </a:t>
            </a:r>
          </a:p>
          <a:p>
            <a:pPr algn="ctr"/>
            <a:endParaRPr lang="en-US" sz="3200" dirty="0"/>
          </a:p>
          <a:p>
            <a:pPr algn="ctr"/>
            <a:r>
              <a:rPr lang="en-US" sz="3200" dirty="0"/>
              <a:t>The concepts of operations (from the whole-number module) may be helpful for explanations about operations.</a:t>
            </a:r>
          </a:p>
        </p:txBody>
      </p:sp>
      <p:sp>
        <p:nvSpPr>
          <p:cNvPr id="3" name="Title 2" hidden="1">
            <a:extLst>
              <a:ext uri="{FF2B5EF4-FFF2-40B4-BE49-F238E27FC236}">
                <a16:creationId xmlns:a16="http://schemas.microsoft.com/office/drawing/2014/main" id="{9C972FCD-BFA2-4E07-BC7C-863A3EB88780}"/>
              </a:ext>
            </a:extLst>
          </p:cNvPr>
          <p:cNvSpPr>
            <a:spLocks noGrp="1"/>
          </p:cNvSpPr>
          <p:nvPr>
            <p:ph type="title"/>
          </p:nvPr>
        </p:nvSpPr>
        <p:spPr/>
        <p:txBody>
          <a:bodyPr/>
          <a:lstStyle/>
          <a:p>
            <a:r>
              <a:rPr lang="en-US" dirty="0"/>
              <a:t>Slide 43</a:t>
            </a:r>
          </a:p>
        </p:txBody>
      </p:sp>
    </p:spTree>
    <p:extLst>
      <p:ext uri="{BB962C8B-B14F-4D97-AF65-F5344CB8AC3E}">
        <p14:creationId xmlns:p14="http://schemas.microsoft.com/office/powerpoint/2010/main" val="2917550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Operations</a:t>
            </a:r>
          </a:p>
        </p:txBody>
      </p:sp>
      <p:sp>
        <p:nvSpPr>
          <p:cNvPr id="3" name="Content Placeholder 2"/>
          <p:cNvSpPr>
            <a:spLocks noGrp="1"/>
          </p:cNvSpPr>
          <p:nvPr>
            <p:ph idx="1"/>
          </p:nvPr>
        </p:nvSpPr>
        <p:spPr>
          <a:xfrm>
            <a:off x="228600" y="3970421"/>
            <a:ext cx="8686800" cy="2114245"/>
          </a:xfrm>
        </p:spPr>
        <p:txBody>
          <a:bodyPr>
            <a:normAutofit/>
          </a:bodyPr>
          <a:lstStyle/>
          <a:p>
            <a:r>
              <a:rPr lang="en-US" dirty="0"/>
              <a:t>When focusing on rational-number computation, check that students do not have misconceptions about the operations. </a:t>
            </a:r>
          </a:p>
        </p:txBody>
      </p:sp>
      <p:sp>
        <p:nvSpPr>
          <p:cNvPr id="6" name="Oval 5"/>
          <p:cNvSpPr/>
          <p:nvPr/>
        </p:nvSpPr>
        <p:spPr>
          <a:xfrm>
            <a:off x="1188167" y="960120"/>
            <a:ext cx="3742267" cy="1191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Addition</a:t>
            </a:r>
          </a:p>
        </p:txBody>
      </p:sp>
      <p:sp>
        <p:nvSpPr>
          <p:cNvPr id="9" name="Oval 8"/>
          <p:cNvSpPr/>
          <p:nvPr/>
        </p:nvSpPr>
        <p:spPr>
          <a:xfrm>
            <a:off x="4452311" y="960120"/>
            <a:ext cx="3742267" cy="11912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Subtraction</a:t>
            </a:r>
          </a:p>
        </p:txBody>
      </p:sp>
      <p:sp>
        <p:nvSpPr>
          <p:cNvPr id="7" name="Oval 6"/>
          <p:cNvSpPr/>
          <p:nvPr/>
        </p:nvSpPr>
        <p:spPr>
          <a:xfrm>
            <a:off x="1188167" y="2362800"/>
            <a:ext cx="3742267" cy="11863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Multiplication</a:t>
            </a:r>
          </a:p>
        </p:txBody>
      </p:sp>
      <p:sp>
        <p:nvSpPr>
          <p:cNvPr id="8" name="Oval 7"/>
          <p:cNvSpPr/>
          <p:nvPr/>
        </p:nvSpPr>
        <p:spPr>
          <a:xfrm>
            <a:off x="4452311" y="2362800"/>
            <a:ext cx="3742267" cy="11764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Division</a:t>
            </a:r>
            <a:endParaRPr lang="en-US" sz="3200" b="1" dirty="0"/>
          </a:p>
        </p:txBody>
      </p:sp>
      <p:sp>
        <p:nvSpPr>
          <p:cNvPr id="10" name="TextBox 9"/>
          <p:cNvSpPr txBox="1"/>
          <p:nvPr/>
        </p:nvSpPr>
        <p:spPr>
          <a:xfrm rot="16200000">
            <a:off x="6486461" y="3494769"/>
            <a:ext cx="5024702" cy="276999"/>
          </a:xfrm>
          <a:prstGeom prst="rect">
            <a:avLst/>
          </a:prstGeom>
          <a:noFill/>
        </p:spPr>
        <p:txBody>
          <a:bodyPr wrap="square" rtlCol="0">
            <a:spAutoFit/>
          </a:bodyPr>
          <a:lstStyle/>
          <a:p>
            <a:r>
              <a:rPr lang="en-US" sz="1200" dirty="0">
                <a:solidFill>
                  <a:srgbClr val="FF9300"/>
                </a:solidFill>
              </a:rPr>
              <a:t>Karp, Bush, &amp; Dougherty (2014)</a:t>
            </a:r>
          </a:p>
        </p:txBody>
      </p:sp>
    </p:spTree>
    <p:extLst>
      <p:ext uri="{BB962C8B-B14F-4D97-AF65-F5344CB8AC3E}">
        <p14:creationId xmlns:p14="http://schemas.microsoft.com/office/powerpoint/2010/main" val="1053958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Operations</a:t>
            </a:r>
          </a:p>
        </p:txBody>
      </p:sp>
      <p:sp>
        <p:nvSpPr>
          <p:cNvPr id="10" name="TextBox 9"/>
          <p:cNvSpPr txBox="1"/>
          <p:nvPr/>
        </p:nvSpPr>
        <p:spPr>
          <a:xfrm rot="16200000">
            <a:off x="6486461" y="3494769"/>
            <a:ext cx="5024702" cy="276999"/>
          </a:xfrm>
          <a:prstGeom prst="rect">
            <a:avLst/>
          </a:prstGeom>
          <a:noFill/>
        </p:spPr>
        <p:txBody>
          <a:bodyPr wrap="square" rtlCol="0">
            <a:spAutoFit/>
          </a:bodyPr>
          <a:lstStyle/>
          <a:p>
            <a:r>
              <a:rPr lang="en-US" sz="1200" dirty="0">
                <a:solidFill>
                  <a:srgbClr val="FF9300"/>
                </a:solidFill>
              </a:rPr>
              <a:t>Karp, Bush, &amp; Dougherty (2014)</a:t>
            </a:r>
          </a:p>
        </p:txBody>
      </p:sp>
      <p:sp>
        <p:nvSpPr>
          <p:cNvPr id="5" name="Cloud Callout 4"/>
          <p:cNvSpPr/>
          <p:nvPr/>
        </p:nvSpPr>
        <p:spPr>
          <a:xfrm>
            <a:off x="172743" y="818030"/>
            <a:ext cx="3220398" cy="1765151"/>
          </a:xfrm>
          <a:prstGeom prst="cloudCallou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multiplying by 10, just add 0 </a:t>
            </a:r>
            <a:r>
              <a:rPr lang="en-US"/>
              <a:t>at the end</a:t>
            </a:r>
          </a:p>
        </p:txBody>
      </p:sp>
      <p:sp>
        <p:nvSpPr>
          <p:cNvPr id="11" name="Cloud Callout 10"/>
          <p:cNvSpPr/>
          <p:nvPr/>
        </p:nvSpPr>
        <p:spPr>
          <a:xfrm flipH="1">
            <a:off x="5351432" y="228600"/>
            <a:ext cx="3077308" cy="1920240"/>
          </a:xfrm>
          <a:prstGeom prst="cloudCallou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Adding and multiplying answers </a:t>
            </a:r>
            <a:r>
              <a:rPr lang="en-US"/>
              <a:t>are always greater</a:t>
            </a:r>
          </a:p>
        </p:txBody>
      </p:sp>
      <p:sp>
        <p:nvSpPr>
          <p:cNvPr id="12" name="Cloud Callout 11"/>
          <p:cNvSpPr/>
          <p:nvPr/>
        </p:nvSpPr>
        <p:spPr>
          <a:xfrm flipH="1">
            <a:off x="3973493" y="1469024"/>
            <a:ext cx="2916593" cy="1832386"/>
          </a:xfrm>
          <a:prstGeom prst="cloudCallou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Subtracting and dividing answers are always less</a:t>
            </a:r>
          </a:p>
        </p:txBody>
      </p:sp>
      <p:sp>
        <p:nvSpPr>
          <p:cNvPr id="13" name="Cloud Callout 12"/>
          <p:cNvSpPr/>
          <p:nvPr/>
        </p:nvSpPr>
        <p:spPr>
          <a:xfrm>
            <a:off x="534464" y="2792977"/>
            <a:ext cx="3800750" cy="2034674"/>
          </a:xfrm>
          <a:prstGeom prst="cloudCallou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subtraction, you can’t take away a number that is greater from a number that is less</a:t>
            </a:r>
          </a:p>
        </p:txBody>
      </p:sp>
      <p:sp>
        <p:nvSpPr>
          <p:cNvPr id="14" name="Cloud Callout 13"/>
          <p:cNvSpPr/>
          <p:nvPr/>
        </p:nvSpPr>
        <p:spPr>
          <a:xfrm flipH="1">
            <a:off x="5139466" y="3810314"/>
            <a:ext cx="2916593" cy="1832386"/>
          </a:xfrm>
          <a:prstGeom prst="cloudCallou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Longer numbers are larger numbers</a:t>
            </a:r>
            <a:endParaRPr lang="en-US" dirty="0"/>
          </a:p>
        </p:txBody>
      </p:sp>
      <p:cxnSp>
        <p:nvCxnSpPr>
          <p:cNvPr id="17" name="Straight Connector 16">
            <a:extLst>
              <a:ext uri="{C183D7F6-B498-43B3-948B-1728B52AA6E4}">
                <adec:decorative xmlns:adec="http://schemas.microsoft.com/office/drawing/2017/decorative" val="1"/>
              </a:ext>
            </a:extLst>
          </p:cNvPr>
          <p:cNvCxnSpPr/>
          <p:nvPr/>
        </p:nvCxnSpPr>
        <p:spPr>
          <a:xfrm flipV="1">
            <a:off x="534464" y="502025"/>
            <a:ext cx="7894276" cy="5140675"/>
          </a:xfrm>
          <a:prstGeom prst="line">
            <a:avLst/>
          </a:prstGeom>
          <a:ln w="317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C183D7F6-B498-43B3-948B-1728B52AA6E4}">
                <adec:decorative xmlns:adec="http://schemas.microsoft.com/office/drawing/2017/decorative" val="1"/>
              </a:ext>
            </a:extLst>
          </p:cNvPr>
          <p:cNvCxnSpPr/>
          <p:nvPr/>
        </p:nvCxnSpPr>
        <p:spPr>
          <a:xfrm>
            <a:off x="534464" y="502025"/>
            <a:ext cx="7950133" cy="5140676"/>
          </a:xfrm>
          <a:prstGeom prst="line">
            <a:avLst/>
          </a:prstGeom>
          <a:ln w="317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28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one fifth"/>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5</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697" y="1665820"/>
            <a:ext cx="1307352" cy="769441"/>
          </a:xfrm>
          <a:prstGeom prst="rect">
            <a:avLst/>
          </a:prstGeom>
          <a:noFill/>
        </p:spPr>
        <p:txBody>
          <a:bodyPr wrap="square" rtlCol="0">
            <a:spAutoFit/>
          </a:bodyPr>
          <a:lstStyle/>
          <a:p>
            <a:pPr algn="ctr"/>
            <a:r>
              <a:rPr lang="en-US" sz="4400" dirty="0">
                <a:solidFill>
                  <a:schemeClr val="bg1"/>
                </a:solidFill>
              </a:rPr>
              <a:t>+</a:t>
            </a:r>
          </a:p>
        </p:txBody>
      </p:sp>
      <p:sp>
        <p:nvSpPr>
          <p:cNvPr id="15" name="Oval 14"/>
          <p:cNvSpPr/>
          <p:nvPr/>
        </p:nvSpPr>
        <p:spPr>
          <a:xfrm>
            <a:off x="2700866" y="45998"/>
            <a:ext cx="3742267" cy="1191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Addition</a:t>
            </a:r>
          </a:p>
        </p:txBody>
      </p:sp>
      <p:grpSp>
        <p:nvGrpSpPr>
          <p:cNvPr id="17" name="Group 16" descr="three fifths"/>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3</a:t>
              </a:r>
            </a:p>
            <a:p>
              <a:pPr algn="ctr"/>
              <a:r>
                <a:rPr lang="en-US" sz="4400" dirty="0">
                  <a:solidFill>
                    <a:schemeClr val="bg1"/>
                  </a:solidFill>
                </a:rPr>
                <a:t>5</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C183D7F6-B498-43B3-948B-1728B52AA6E4}">
                <adec:decorative xmlns:adec="http://schemas.microsoft.com/office/drawing/2017/decorative" val="1"/>
              </a:ext>
            </a:extLst>
          </p:cNvPr>
          <p:cNvSpPr/>
          <p:nvPr/>
        </p:nvSpPr>
        <p:spPr>
          <a:xfrm>
            <a:off x="4330043" y="3673954"/>
            <a:ext cx="4572000" cy="60960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a:extLst>
              <a:ext uri="{C183D7F6-B498-43B3-948B-1728B52AA6E4}">
                <adec:decorative xmlns:adec="http://schemas.microsoft.com/office/drawing/2017/decorative" val="1"/>
              </a:ext>
            </a:extLst>
          </p:cNvPr>
          <p:cNvSpPr/>
          <p:nvPr/>
        </p:nvSpPr>
        <p:spPr>
          <a:xfrm>
            <a:off x="4330043" y="3064354"/>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a:extLst>
              <a:ext uri="{C183D7F6-B498-43B3-948B-1728B52AA6E4}">
                <adec:decorative xmlns:adec="http://schemas.microsoft.com/office/drawing/2017/decorative" val="1"/>
              </a:ext>
            </a:extLst>
          </p:cNvPr>
          <p:cNvSpPr/>
          <p:nvPr/>
        </p:nvSpPr>
        <p:spPr>
          <a:xfrm>
            <a:off x="4330043" y="5350354"/>
            <a:ext cx="4572000" cy="60960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a:extLst>
              <a:ext uri="{C183D7F6-B498-43B3-948B-1728B52AA6E4}">
                <adec:decorative xmlns:adec="http://schemas.microsoft.com/office/drawing/2017/decorative" val="1"/>
              </a:ext>
            </a:extLst>
          </p:cNvPr>
          <p:cNvSpPr/>
          <p:nvPr/>
        </p:nvSpPr>
        <p:spPr>
          <a:xfrm>
            <a:off x="4330043" y="4740754"/>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a:extLst>
              <a:ext uri="{C183D7F6-B498-43B3-948B-1728B52AA6E4}">
                <adec:decorative xmlns:adec="http://schemas.microsoft.com/office/drawing/2017/decorative" val="1"/>
              </a:ext>
            </a:extLst>
          </p:cNvPr>
          <p:cNvSpPr/>
          <p:nvPr/>
        </p:nvSpPr>
        <p:spPr>
          <a:xfrm>
            <a:off x="5244443" y="4740754"/>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a:extLst>
              <a:ext uri="{C183D7F6-B498-43B3-948B-1728B52AA6E4}">
                <adec:decorative xmlns:adec="http://schemas.microsoft.com/office/drawing/2017/decorative" val="1"/>
              </a:ext>
            </a:extLst>
          </p:cNvPr>
          <p:cNvSpPr/>
          <p:nvPr/>
        </p:nvSpPr>
        <p:spPr>
          <a:xfrm>
            <a:off x="6158843" y="4740754"/>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hidden="1">
            <a:extLst>
              <a:ext uri="{FF2B5EF4-FFF2-40B4-BE49-F238E27FC236}">
                <a16:creationId xmlns:a16="http://schemas.microsoft.com/office/drawing/2014/main" id="{38E63CB3-58BF-4023-8B92-F60A43B2F8FE}"/>
              </a:ext>
            </a:extLst>
          </p:cNvPr>
          <p:cNvSpPr>
            <a:spLocks noGrp="1"/>
          </p:cNvSpPr>
          <p:nvPr>
            <p:ph type="title"/>
          </p:nvPr>
        </p:nvSpPr>
        <p:spPr/>
        <p:txBody>
          <a:bodyPr/>
          <a:lstStyle/>
          <a:p>
            <a:r>
              <a:rPr lang="en-US" dirty="0"/>
              <a:t>Slide 46</a:t>
            </a:r>
          </a:p>
        </p:txBody>
      </p:sp>
    </p:spTree>
    <p:extLst>
      <p:ext uri="{BB962C8B-B14F-4D97-AF65-F5344CB8AC3E}">
        <p14:creationId xmlns:p14="http://schemas.microsoft.com/office/powerpoint/2010/main" val="347514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ppt_y</p:attrName>
                                        </p:attrNameLst>
                                      </p:cBhvr>
                                      <p:tavLst>
                                        <p:tav tm="0">
                                          <p:val>
                                            <p:strVal val="#ppt_y+#ppt_h*1.125000"/>
                                          </p:val>
                                        </p:tav>
                                        <p:tav tm="100000">
                                          <p:val>
                                            <p:strVal val="#ppt_y"/>
                                          </p:val>
                                        </p:tav>
                                      </p:tavLst>
                                    </p:anim>
                                    <p:animEffect transition="in" filter="wipe(up)">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p:tgtEl>
                                          <p:spTgt spid="30"/>
                                        </p:tgtEl>
                                        <p:attrNameLst>
                                          <p:attrName>ppt_y</p:attrName>
                                        </p:attrNameLst>
                                      </p:cBhvr>
                                      <p:tavLst>
                                        <p:tav tm="0">
                                          <p:val>
                                            <p:strVal val="#ppt_y+#ppt_h*1.125000"/>
                                          </p:val>
                                        </p:tav>
                                        <p:tav tm="100000">
                                          <p:val>
                                            <p:strVal val="#ppt_y"/>
                                          </p:val>
                                        </p:tav>
                                      </p:tavLst>
                                    </p:anim>
                                    <p:animEffect transition="in" filter="wipe(up)">
                                      <p:cBhvr>
                                        <p:cTn id="18" dur="500"/>
                                        <p:tgtEl>
                                          <p:spTgt spid="30"/>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p:tgtEl>
                                          <p:spTgt spid="31"/>
                                        </p:tgtEl>
                                        <p:attrNameLst>
                                          <p:attrName>ppt_y</p:attrName>
                                        </p:attrNameLst>
                                      </p:cBhvr>
                                      <p:tavLst>
                                        <p:tav tm="0">
                                          <p:val>
                                            <p:strVal val="#ppt_y+#ppt_h*1.125000"/>
                                          </p:val>
                                        </p:tav>
                                        <p:tav tm="100000">
                                          <p:val>
                                            <p:strVal val="#ppt_y"/>
                                          </p:val>
                                        </p:tav>
                                      </p:tavLst>
                                    </p:anim>
                                    <p:animEffect transition="in" filter="wipe(up)">
                                      <p:cBhvr>
                                        <p:cTn id="22" dur="500"/>
                                        <p:tgtEl>
                                          <p:spTgt spid="3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p:tgtEl>
                                          <p:spTgt spid="32"/>
                                        </p:tgtEl>
                                        <p:attrNameLst>
                                          <p:attrName>ppt_y</p:attrName>
                                        </p:attrNameLst>
                                      </p:cBhvr>
                                      <p:tavLst>
                                        <p:tav tm="0">
                                          <p:val>
                                            <p:strVal val="#ppt_y+#ppt_h*1.125000"/>
                                          </p:val>
                                        </p:tav>
                                        <p:tav tm="100000">
                                          <p:val>
                                            <p:strVal val="#ppt_y"/>
                                          </p:val>
                                        </p:tav>
                                      </p:tavLst>
                                    </p:anim>
                                    <p:animEffect transition="in" filter="wipe(up)">
                                      <p:cBhvr>
                                        <p:cTn id="26" dur="500"/>
                                        <p:tgtEl>
                                          <p:spTgt spid="32"/>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p:tgtEl>
                                          <p:spTgt spid="29"/>
                                        </p:tgtEl>
                                        <p:attrNameLst>
                                          <p:attrName>ppt_y</p:attrName>
                                        </p:attrNameLst>
                                      </p:cBhvr>
                                      <p:tavLst>
                                        <p:tav tm="0">
                                          <p:val>
                                            <p:strVal val="#ppt_y+#ppt_h*1.125000"/>
                                          </p:val>
                                        </p:tav>
                                        <p:tav tm="100000">
                                          <p:val>
                                            <p:strVal val="#ppt_y"/>
                                          </p:val>
                                        </p:tav>
                                      </p:tavLst>
                                    </p:anim>
                                    <p:animEffect transition="in" filter="wipe(up)">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5" name="TextBox 4"/>
          <p:cNvSpPr txBox="1"/>
          <p:nvPr/>
        </p:nvSpPr>
        <p:spPr>
          <a:xfrm>
            <a:off x="376238" y="1473316"/>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5</a:t>
            </a:r>
          </a:p>
        </p:txBody>
      </p:sp>
      <p:cxnSp>
        <p:nvCxnSpPr>
          <p:cNvPr id="7" name="Straight Connector 6">
            <a:extLst>
              <a:ext uri="{C183D7F6-B498-43B3-948B-1728B52AA6E4}">
                <adec:decorative xmlns:adec="http://schemas.microsoft.com/office/drawing/2017/decorative" val="1"/>
              </a:ext>
            </a:extLst>
          </p:cNvPr>
          <p:cNvCxnSpPr/>
          <p:nvPr/>
        </p:nvCxnSpPr>
        <p:spPr>
          <a:xfrm>
            <a:off x="536105" y="2196591"/>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7697" y="1665820"/>
            <a:ext cx="1307352" cy="769441"/>
          </a:xfrm>
          <a:prstGeom prst="rect">
            <a:avLst/>
          </a:prstGeom>
          <a:noFill/>
        </p:spPr>
        <p:txBody>
          <a:bodyPr wrap="square" rtlCol="0">
            <a:spAutoFit/>
          </a:bodyPr>
          <a:lstStyle/>
          <a:p>
            <a:pPr algn="ctr"/>
            <a:r>
              <a:rPr lang="en-US" sz="4400" dirty="0">
                <a:solidFill>
                  <a:schemeClr val="bg1"/>
                </a:solidFill>
              </a:rPr>
              <a:t>+</a:t>
            </a:r>
          </a:p>
        </p:txBody>
      </p:sp>
      <p:sp>
        <p:nvSpPr>
          <p:cNvPr id="15" name="Oval 14"/>
          <p:cNvSpPr/>
          <p:nvPr/>
        </p:nvSpPr>
        <p:spPr>
          <a:xfrm>
            <a:off x="2700866" y="45998"/>
            <a:ext cx="3742267" cy="1191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Addition</a:t>
            </a:r>
          </a:p>
        </p:txBody>
      </p:sp>
      <p:sp>
        <p:nvSpPr>
          <p:cNvPr id="18" name="TextBox 17"/>
          <p:cNvSpPr txBox="1"/>
          <p:nvPr/>
        </p:nvSpPr>
        <p:spPr>
          <a:xfrm>
            <a:off x="2147281" y="1473316"/>
            <a:ext cx="1307352" cy="1446550"/>
          </a:xfrm>
          <a:prstGeom prst="rect">
            <a:avLst/>
          </a:prstGeom>
          <a:noFill/>
        </p:spPr>
        <p:txBody>
          <a:bodyPr wrap="square" rtlCol="0">
            <a:spAutoFit/>
          </a:bodyPr>
          <a:lstStyle/>
          <a:p>
            <a:pPr algn="ctr"/>
            <a:r>
              <a:rPr lang="en-US" sz="4400" dirty="0">
                <a:solidFill>
                  <a:schemeClr val="bg1"/>
                </a:solidFill>
              </a:rPr>
              <a:t>3</a:t>
            </a:r>
          </a:p>
          <a:p>
            <a:pPr algn="ctr"/>
            <a:r>
              <a:rPr lang="en-US" sz="4400" dirty="0">
                <a:solidFill>
                  <a:schemeClr val="bg1"/>
                </a:solidFill>
              </a:rPr>
              <a:t>5</a:t>
            </a:r>
          </a:p>
        </p:txBody>
      </p:sp>
      <p:cxnSp>
        <p:nvCxnSpPr>
          <p:cNvPr id="19" name="Straight Connector 18">
            <a:extLst>
              <a:ext uri="{C183D7F6-B498-43B3-948B-1728B52AA6E4}">
                <adec:decorative xmlns:adec="http://schemas.microsoft.com/office/drawing/2017/decorative" val="1"/>
              </a:ext>
            </a:extLst>
          </p:cNvPr>
          <p:cNvCxnSpPr/>
          <p:nvPr/>
        </p:nvCxnSpPr>
        <p:spPr>
          <a:xfrm>
            <a:off x="2307148" y="2196591"/>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C183D7F6-B498-43B3-948B-1728B52AA6E4}">
                <adec:decorative xmlns:adec="http://schemas.microsoft.com/office/drawing/2017/decorative" val="1"/>
              </a:ext>
            </a:extLst>
          </p:cNvPr>
          <p:cNvSpPr/>
          <p:nvPr/>
        </p:nvSpPr>
        <p:spPr>
          <a:xfrm>
            <a:off x="4307319" y="3683787"/>
            <a:ext cx="4572000" cy="60960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a:extLst>
              <a:ext uri="{C183D7F6-B498-43B3-948B-1728B52AA6E4}">
                <adec:decorative xmlns:adec="http://schemas.microsoft.com/office/drawing/2017/decorative" val="1"/>
              </a:ext>
            </a:extLst>
          </p:cNvPr>
          <p:cNvSpPr/>
          <p:nvPr/>
        </p:nvSpPr>
        <p:spPr>
          <a:xfrm>
            <a:off x="4307319" y="3074187"/>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a:extLst>
              <a:ext uri="{C183D7F6-B498-43B3-948B-1728B52AA6E4}">
                <adec:decorative xmlns:adec="http://schemas.microsoft.com/office/drawing/2017/decorative" val="1"/>
              </a:ext>
            </a:extLst>
          </p:cNvPr>
          <p:cNvSpPr/>
          <p:nvPr/>
        </p:nvSpPr>
        <p:spPr>
          <a:xfrm>
            <a:off x="4307319" y="5360187"/>
            <a:ext cx="4572000" cy="60960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a:extLst>
              <a:ext uri="{C183D7F6-B498-43B3-948B-1728B52AA6E4}">
                <adec:decorative xmlns:adec="http://schemas.microsoft.com/office/drawing/2017/decorative" val="1"/>
              </a:ext>
            </a:extLst>
          </p:cNvPr>
          <p:cNvSpPr/>
          <p:nvPr/>
        </p:nvSpPr>
        <p:spPr>
          <a:xfrm>
            <a:off x="4307319" y="4750587"/>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a:extLst>
              <a:ext uri="{C183D7F6-B498-43B3-948B-1728B52AA6E4}">
                <adec:decorative xmlns:adec="http://schemas.microsoft.com/office/drawing/2017/decorative" val="1"/>
              </a:ext>
            </a:extLst>
          </p:cNvPr>
          <p:cNvSpPr/>
          <p:nvPr/>
        </p:nvSpPr>
        <p:spPr>
          <a:xfrm>
            <a:off x="5221719" y="4750587"/>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a:extLst>
              <a:ext uri="{C183D7F6-B498-43B3-948B-1728B52AA6E4}">
                <adec:decorative xmlns:adec="http://schemas.microsoft.com/office/drawing/2017/decorative" val="1"/>
              </a:ext>
            </a:extLst>
          </p:cNvPr>
          <p:cNvSpPr/>
          <p:nvPr/>
        </p:nvSpPr>
        <p:spPr>
          <a:xfrm>
            <a:off x="6136119" y="4750587"/>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a:extLst>
              <a:ext uri="{C183D7F6-B498-43B3-948B-1728B52AA6E4}">
                <adec:decorative xmlns:adec="http://schemas.microsoft.com/office/drawing/2017/decorative" val="1"/>
              </a:ext>
            </a:extLst>
          </p:cNvPr>
          <p:cNvSpPr/>
          <p:nvPr/>
        </p:nvSpPr>
        <p:spPr>
          <a:xfrm>
            <a:off x="5221719" y="3074187"/>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a:extLst>
              <a:ext uri="{C183D7F6-B498-43B3-948B-1728B52AA6E4}">
                <adec:decorative xmlns:adec="http://schemas.microsoft.com/office/drawing/2017/decorative" val="1"/>
              </a:ext>
            </a:extLst>
          </p:cNvPr>
          <p:cNvSpPr/>
          <p:nvPr/>
        </p:nvSpPr>
        <p:spPr>
          <a:xfrm>
            <a:off x="6136119" y="3074187"/>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a:extLst>
              <a:ext uri="{C183D7F6-B498-43B3-948B-1728B52AA6E4}">
                <adec:decorative xmlns:adec="http://schemas.microsoft.com/office/drawing/2017/decorative" val="1"/>
              </a:ext>
            </a:extLst>
          </p:cNvPr>
          <p:cNvSpPr/>
          <p:nvPr/>
        </p:nvSpPr>
        <p:spPr>
          <a:xfrm>
            <a:off x="7050519" y="3074187"/>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hidden="1">
            <a:extLst>
              <a:ext uri="{FF2B5EF4-FFF2-40B4-BE49-F238E27FC236}">
                <a16:creationId xmlns:a16="http://schemas.microsoft.com/office/drawing/2014/main" id="{F5DDA5D1-100D-40E9-B6D5-5B518B6F8018}"/>
              </a:ext>
            </a:extLst>
          </p:cNvPr>
          <p:cNvSpPr>
            <a:spLocks noGrp="1"/>
          </p:cNvSpPr>
          <p:nvPr>
            <p:ph type="title"/>
          </p:nvPr>
        </p:nvSpPr>
        <p:spPr/>
        <p:txBody>
          <a:bodyPr/>
          <a:lstStyle/>
          <a:p>
            <a:r>
              <a:rPr lang="en-US" dirty="0"/>
              <a:t>Slide 47</a:t>
            </a:r>
          </a:p>
        </p:txBody>
      </p:sp>
    </p:spTree>
    <p:extLst>
      <p:ext uri="{BB962C8B-B14F-4D97-AF65-F5344CB8AC3E}">
        <p14:creationId xmlns:p14="http://schemas.microsoft.com/office/powerpoint/2010/main" val="349455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grpId="0" nodeType="clickEffect">
                                  <p:stCondLst>
                                    <p:cond delay="0"/>
                                  </p:stCondLst>
                                  <p:childTnLst>
                                    <p:animEffect transition="out" filter="checkerboard(across)">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grpId="0" nodeType="clickEffect">
                                  <p:stCondLst>
                                    <p:cond delay="0"/>
                                  </p:stCondLst>
                                  <p:childTnLst>
                                    <p:animEffect transition="out" filter="checkerboard(across)">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ppt_x"/>
                                          </p:val>
                                        </p:tav>
                                        <p:tav tm="100000">
                                          <p:val>
                                            <p:strVal val="#ppt_x"/>
                                          </p:val>
                                        </p:tav>
                                      </p:tavLst>
                                    </p:anim>
                                    <p:anim calcmode="lin" valueType="num">
                                      <p:cBhvr additive="base">
                                        <p:cTn id="3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4" grpId="0" animBg="1"/>
      <p:bldP spid="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5" name="TextBox 4"/>
          <p:cNvSpPr txBox="1"/>
          <p:nvPr/>
        </p:nvSpPr>
        <p:spPr>
          <a:xfrm>
            <a:off x="376238" y="1473316"/>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7" name="Straight Connector 6">
            <a:extLst>
              <a:ext uri="{C183D7F6-B498-43B3-948B-1728B52AA6E4}">
                <adec:decorative xmlns:adec="http://schemas.microsoft.com/office/drawing/2017/decorative" val="1"/>
              </a:ext>
            </a:extLst>
          </p:cNvPr>
          <p:cNvCxnSpPr/>
          <p:nvPr/>
        </p:nvCxnSpPr>
        <p:spPr>
          <a:xfrm>
            <a:off x="536105" y="2196591"/>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7697" y="1665820"/>
            <a:ext cx="1307352" cy="769441"/>
          </a:xfrm>
          <a:prstGeom prst="rect">
            <a:avLst/>
          </a:prstGeom>
          <a:noFill/>
        </p:spPr>
        <p:txBody>
          <a:bodyPr wrap="square" rtlCol="0">
            <a:spAutoFit/>
          </a:bodyPr>
          <a:lstStyle/>
          <a:p>
            <a:pPr algn="ctr"/>
            <a:r>
              <a:rPr lang="en-US" sz="4400" dirty="0">
                <a:solidFill>
                  <a:schemeClr val="bg1"/>
                </a:solidFill>
              </a:rPr>
              <a:t>+</a:t>
            </a:r>
          </a:p>
        </p:txBody>
      </p:sp>
      <p:sp>
        <p:nvSpPr>
          <p:cNvPr id="15" name="Oval 14"/>
          <p:cNvSpPr/>
          <p:nvPr/>
        </p:nvSpPr>
        <p:spPr>
          <a:xfrm>
            <a:off x="2700866" y="45998"/>
            <a:ext cx="3742267" cy="1191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Addition</a:t>
            </a:r>
          </a:p>
        </p:txBody>
      </p:sp>
      <p:sp>
        <p:nvSpPr>
          <p:cNvPr id="18" name="TextBox 17"/>
          <p:cNvSpPr txBox="1"/>
          <p:nvPr/>
        </p:nvSpPr>
        <p:spPr>
          <a:xfrm>
            <a:off x="2147281" y="1473316"/>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4</a:t>
            </a:r>
          </a:p>
        </p:txBody>
      </p:sp>
      <p:cxnSp>
        <p:nvCxnSpPr>
          <p:cNvPr id="19" name="Straight Connector 18">
            <a:extLst>
              <a:ext uri="{C183D7F6-B498-43B3-948B-1728B52AA6E4}">
                <adec:decorative xmlns:adec="http://schemas.microsoft.com/office/drawing/2017/decorative" val="1"/>
              </a:ext>
            </a:extLst>
          </p:cNvPr>
          <p:cNvCxnSpPr/>
          <p:nvPr/>
        </p:nvCxnSpPr>
        <p:spPr>
          <a:xfrm>
            <a:off x="2307148" y="2196591"/>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C183D7F6-B498-43B3-948B-1728B52AA6E4}">
                <adec:decorative xmlns:adec="http://schemas.microsoft.com/office/drawing/2017/decorative" val="1"/>
              </a:ext>
            </a:extLst>
          </p:cNvPr>
          <p:cNvSpPr>
            <a:spLocks noChangeAspect="1"/>
          </p:cNvSpPr>
          <p:nvPr/>
        </p:nvSpPr>
        <p:spPr>
          <a:xfrm>
            <a:off x="5189926" y="3495657"/>
            <a:ext cx="3657600" cy="762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a:extLst>
              <a:ext uri="{C183D7F6-B498-43B3-948B-1728B52AA6E4}">
                <adec:decorative xmlns:adec="http://schemas.microsoft.com/office/drawing/2017/decorative" val="1"/>
              </a:ext>
            </a:extLst>
          </p:cNvPr>
          <p:cNvSpPr>
            <a:spLocks noChangeAspect="1"/>
          </p:cNvSpPr>
          <p:nvPr/>
        </p:nvSpPr>
        <p:spPr>
          <a:xfrm>
            <a:off x="5189926" y="2733657"/>
            <a:ext cx="1828800" cy="762000"/>
          </a:xfrm>
          <a:prstGeom prst="rect">
            <a:avLst/>
          </a:prstGeom>
          <a:solidFill>
            <a:srgbClr val="FF6F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a:extLst>
              <a:ext uri="{C183D7F6-B498-43B3-948B-1728B52AA6E4}">
                <adec:decorative xmlns:adec="http://schemas.microsoft.com/office/drawing/2017/decorative" val="1"/>
              </a:ext>
            </a:extLst>
          </p:cNvPr>
          <p:cNvSpPr>
            <a:spLocks noChangeAspect="1"/>
          </p:cNvSpPr>
          <p:nvPr/>
        </p:nvSpPr>
        <p:spPr>
          <a:xfrm>
            <a:off x="5189926" y="5172057"/>
            <a:ext cx="3657600" cy="762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a:extLst>
              <a:ext uri="{C183D7F6-B498-43B3-948B-1728B52AA6E4}">
                <adec:decorative xmlns:adec="http://schemas.microsoft.com/office/drawing/2017/decorative" val="1"/>
              </a:ext>
            </a:extLst>
          </p:cNvPr>
          <p:cNvSpPr>
            <a:spLocks noChangeAspect="1"/>
          </p:cNvSpPr>
          <p:nvPr/>
        </p:nvSpPr>
        <p:spPr>
          <a:xfrm>
            <a:off x="5189926" y="4410057"/>
            <a:ext cx="914400" cy="762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a:extLst>
              <a:ext uri="{C183D7F6-B498-43B3-948B-1728B52AA6E4}">
                <adec:decorative xmlns:adec="http://schemas.microsoft.com/office/drawing/2017/decorative" val="1"/>
              </a:ext>
            </a:extLst>
          </p:cNvPr>
          <p:cNvSpPr>
            <a:spLocks noChangeAspect="1"/>
          </p:cNvSpPr>
          <p:nvPr/>
        </p:nvSpPr>
        <p:spPr>
          <a:xfrm>
            <a:off x="7018726" y="2733657"/>
            <a:ext cx="914400" cy="762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a:extLst>
              <a:ext uri="{C183D7F6-B498-43B3-948B-1728B52AA6E4}">
                <adec:decorative xmlns:adec="http://schemas.microsoft.com/office/drawing/2017/decorative" val="1"/>
              </a:ext>
            </a:extLst>
          </p:cNvPr>
          <p:cNvSpPr>
            <a:spLocks noChangeAspect="1"/>
          </p:cNvSpPr>
          <p:nvPr/>
        </p:nvSpPr>
        <p:spPr>
          <a:xfrm>
            <a:off x="5189926" y="2733657"/>
            <a:ext cx="914400" cy="762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a:extLst>
              <a:ext uri="{C183D7F6-B498-43B3-948B-1728B52AA6E4}">
                <adec:decorative xmlns:adec="http://schemas.microsoft.com/office/drawing/2017/decorative" val="1"/>
              </a:ext>
            </a:extLst>
          </p:cNvPr>
          <p:cNvSpPr>
            <a:spLocks noChangeAspect="1"/>
          </p:cNvSpPr>
          <p:nvPr/>
        </p:nvSpPr>
        <p:spPr>
          <a:xfrm>
            <a:off x="6104326" y="2733657"/>
            <a:ext cx="914400" cy="762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hidden="1">
            <a:extLst>
              <a:ext uri="{FF2B5EF4-FFF2-40B4-BE49-F238E27FC236}">
                <a16:creationId xmlns:a16="http://schemas.microsoft.com/office/drawing/2014/main" id="{C4D9EDB6-6892-4DC8-A48C-49D4F4D401B2}"/>
              </a:ext>
            </a:extLst>
          </p:cNvPr>
          <p:cNvSpPr>
            <a:spLocks noGrp="1"/>
          </p:cNvSpPr>
          <p:nvPr>
            <p:ph type="title"/>
          </p:nvPr>
        </p:nvSpPr>
        <p:spPr/>
        <p:txBody>
          <a:bodyPr/>
          <a:lstStyle/>
          <a:p>
            <a:r>
              <a:rPr lang="en-US" dirty="0"/>
              <a:t>Slide 48</a:t>
            </a:r>
          </a:p>
        </p:txBody>
      </p:sp>
    </p:spTree>
    <p:extLst>
      <p:ext uri="{BB962C8B-B14F-4D97-AF65-F5344CB8AC3E}">
        <p14:creationId xmlns:p14="http://schemas.microsoft.com/office/powerpoint/2010/main" val="161224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dissolv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3" grpId="1" animBg="1"/>
      <p:bldP spid="24" grpId="0" animBg="1"/>
      <p:bldP spid="25" grpId="0" animBg="1"/>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sp>
        <p:nvSpPr>
          <p:cNvPr id="5" name="TextBox 4"/>
          <p:cNvSpPr txBox="1"/>
          <p:nvPr/>
        </p:nvSpPr>
        <p:spPr>
          <a:xfrm>
            <a:off x="376238" y="1473316"/>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7" name="Straight Connector 6">
            <a:extLst>
              <a:ext uri="{C183D7F6-B498-43B3-948B-1728B52AA6E4}">
                <adec:decorative xmlns:adec="http://schemas.microsoft.com/office/drawing/2017/decorative" val="1"/>
              </a:ext>
            </a:extLst>
          </p:cNvPr>
          <p:cNvCxnSpPr/>
          <p:nvPr/>
        </p:nvCxnSpPr>
        <p:spPr>
          <a:xfrm>
            <a:off x="536105" y="2196591"/>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7697" y="1665820"/>
            <a:ext cx="1307352" cy="769441"/>
          </a:xfrm>
          <a:prstGeom prst="rect">
            <a:avLst/>
          </a:prstGeom>
          <a:noFill/>
        </p:spPr>
        <p:txBody>
          <a:bodyPr wrap="square" rtlCol="0">
            <a:spAutoFit/>
          </a:bodyPr>
          <a:lstStyle/>
          <a:p>
            <a:pPr algn="ctr"/>
            <a:r>
              <a:rPr lang="en-US" sz="4400" dirty="0">
                <a:solidFill>
                  <a:schemeClr val="bg1"/>
                </a:solidFill>
              </a:rPr>
              <a:t>+</a:t>
            </a:r>
          </a:p>
        </p:txBody>
      </p:sp>
      <p:sp>
        <p:nvSpPr>
          <p:cNvPr id="15" name="Oval 14"/>
          <p:cNvSpPr/>
          <p:nvPr/>
        </p:nvSpPr>
        <p:spPr>
          <a:xfrm>
            <a:off x="2700866" y="45998"/>
            <a:ext cx="3742267" cy="1191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Addition</a:t>
            </a:r>
          </a:p>
        </p:txBody>
      </p:sp>
      <p:sp>
        <p:nvSpPr>
          <p:cNvPr id="18" name="TextBox 17"/>
          <p:cNvSpPr txBox="1"/>
          <p:nvPr/>
        </p:nvSpPr>
        <p:spPr>
          <a:xfrm>
            <a:off x="2147281" y="1473316"/>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4</a:t>
            </a:r>
          </a:p>
        </p:txBody>
      </p:sp>
      <p:cxnSp>
        <p:nvCxnSpPr>
          <p:cNvPr id="19" name="Straight Connector 18">
            <a:extLst>
              <a:ext uri="{C183D7F6-B498-43B3-948B-1728B52AA6E4}">
                <adec:decorative xmlns:adec="http://schemas.microsoft.com/office/drawing/2017/decorative" val="1"/>
              </a:ext>
            </a:extLst>
          </p:cNvPr>
          <p:cNvCxnSpPr/>
          <p:nvPr/>
        </p:nvCxnSpPr>
        <p:spPr>
          <a:xfrm>
            <a:off x="2307148" y="2196591"/>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Oval 19">
            <a:extLst>
              <a:ext uri="{C183D7F6-B498-43B3-948B-1728B52AA6E4}">
                <adec:decorative xmlns:adec="http://schemas.microsoft.com/office/drawing/2017/decorative" val="1"/>
              </a:ext>
            </a:extLst>
          </p:cNvPr>
          <p:cNvSpPr/>
          <p:nvPr/>
        </p:nvSpPr>
        <p:spPr>
          <a:xfrm>
            <a:off x="1864906" y="28960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Oval 20">
            <a:extLst>
              <a:ext uri="{C183D7F6-B498-43B3-948B-1728B52AA6E4}">
                <adec:decorative xmlns:adec="http://schemas.microsoft.com/office/drawing/2017/decorative" val="1"/>
              </a:ext>
            </a:extLst>
          </p:cNvPr>
          <p:cNvSpPr/>
          <p:nvPr/>
        </p:nvSpPr>
        <p:spPr>
          <a:xfrm>
            <a:off x="950506" y="2896076"/>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Oval 21">
            <a:extLst>
              <a:ext uri="{C183D7F6-B498-43B3-948B-1728B52AA6E4}">
                <adec:decorative xmlns:adec="http://schemas.microsoft.com/office/drawing/2017/decorative" val="1"/>
              </a:ext>
            </a:extLst>
          </p:cNvPr>
          <p:cNvSpPr/>
          <p:nvPr/>
        </p:nvSpPr>
        <p:spPr>
          <a:xfrm>
            <a:off x="1864906" y="51058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Oval 22">
            <a:extLst>
              <a:ext uri="{C183D7F6-B498-43B3-948B-1728B52AA6E4}">
                <adec:decorative xmlns:adec="http://schemas.microsoft.com/office/drawing/2017/decorative" val="1"/>
              </a:ext>
            </a:extLst>
          </p:cNvPr>
          <p:cNvSpPr/>
          <p:nvPr/>
        </p:nvSpPr>
        <p:spPr>
          <a:xfrm>
            <a:off x="950506" y="5105876"/>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Oval 23">
            <a:extLst>
              <a:ext uri="{C183D7F6-B498-43B3-948B-1728B52AA6E4}">
                <adec:decorative xmlns:adec="http://schemas.microsoft.com/office/drawing/2017/decorative" val="1"/>
              </a:ext>
            </a:extLst>
          </p:cNvPr>
          <p:cNvSpPr/>
          <p:nvPr/>
        </p:nvSpPr>
        <p:spPr>
          <a:xfrm>
            <a:off x="2779306" y="51058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Oval 24">
            <a:extLst>
              <a:ext uri="{C183D7F6-B498-43B3-948B-1728B52AA6E4}">
                <adec:decorative xmlns:adec="http://schemas.microsoft.com/office/drawing/2017/decorative" val="1"/>
              </a:ext>
            </a:extLst>
          </p:cNvPr>
          <p:cNvSpPr/>
          <p:nvPr/>
        </p:nvSpPr>
        <p:spPr>
          <a:xfrm>
            <a:off x="3693706" y="51058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Oval 25">
            <a:extLst>
              <a:ext uri="{C183D7F6-B498-43B3-948B-1728B52AA6E4}">
                <adec:decorative xmlns:adec="http://schemas.microsoft.com/office/drawing/2017/decorative" val="1"/>
              </a:ext>
            </a:extLst>
          </p:cNvPr>
          <p:cNvSpPr/>
          <p:nvPr/>
        </p:nvSpPr>
        <p:spPr>
          <a:xfrm>
            <a:off x="1864906" y="38104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a:extLst>
              <a:ext uri="{C183D7F6-B498-43B3-948B-1728B52AA6E4}">
                <adec:decorative xmlns:adec="http://schemas.microsoft.com/office/drawing/2017/decorative" val="1"/>
              </a:ext>
            </a:extLst>
          </p:cNvPr>
          <p:cNvSpPr/>
          <p:nvPr/>
        </p:nvSpPr>
        <p:spPr>
          <a:xfrm>
            <a:off x="950506" y="3810476"/>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hidden="1">
            <a:extLst>
              <a:ext uri="{FF2B5EF4-FFF2-40B4-BE49-F238E27FC236}">
                <a16:creationId xmlns:a16="http://schemas.microsoft.com/office/drawing/2014/main" id="{01825874-A21B-432F-970D-F4C030087155}"/>
              </a:ext>
            </a:extLst>
          </p:cNvPr>
          <p:cNvSpPr>
            <a:spLocks noGrp="1"/>
          </p:cNvSpPr>
          <p:nvPr>
            <p:ph type="title"/>
          </p:nvPr>
        </p:nvSpPr>
        <p:spPr/>
        <p:txBody>
          <a:bodyPr/>
          <a:lstStyle/>
          <a:p>
            <a:r>
              <a:rPr lang="en-US" dirty="0"/>
              <a:t>Slide 49</a:t>
            </a:r>
          </a:p>
        </p:txBody>
      </p:sp>
    </p:spTree>
    <p:extLst>
      <p:ext uri="{BB962C8B-B14F-4D97-AF65-F5344CB8AC3E}">
        <p14:creationId xmlns:p14="http://schemas.microsoft.com/office/powerpoint/2010/main" val="4087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ppt_y</p:attrName>
                                        </p:attrNameLst>
                                      </p:cBhvr>
                                      <p:tavLst>
                                        <p:tav tm="0">
                                          <p:val>
                                            <p:strVal val="#ppt_y+#ppt_h*1.125000"/>
                                          </p:val>
                                        </p:tav>
                                        <p:tav tm="100000">
                                          <p:val>
                                            <p:strVal val="#ppt_y"/>
                                          </p:val>
                                        </p:tav>
                                      </p:tavLst>
                                    </p:anim>
                                    <p:animEffect transition="in" filter="wipe(up)">
                                      <p:cBhvr>
                                        <p:cTn id="18" dur="500"/>
                                        <p:tgtEl>
                                          <p:spTgt spid="23"/>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p:tgtEl>
                                          <p:spTgt spid="22"/>
                                        </p:tgtEl>
                                        <p:attrNameLst>
                                          <p:attrName>ppt_y</p:attrName>
                                        </p:attrNameLst>
                                      </p:cBhvr>
                                      <p:tavLst>
                                        <p:tav tm="0">
                                          <p:val>
                                            <p:strVal val="#ppt_y+#ppt_h*1.125000"/>
                                          </p:val>
                                        </p:tav>
                                        <p:tav tm="100000">
                                          <p:val>
                                            <p:strVal val="#ppt_y"/>
                                          </p:val>
                                        </p:tav>
                                      </p:tavLst>
                                    </p:anim>
                                    <p:animEffect transition="in" filter="wipe(up)">
                                      <p:cBhvr>
                                        <p:cTn id="22" dur="500"/>
                                        <p:tgtEl>
                                          <p:spTgt spid="22"/>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ppt_y</p:attrName>
                                        </p:attrNameLst>
                                      </p:cBhvr>
                                      <p:tavLst>
                                        <p:tav tm="0">
                                          <p:val>
                                            <p:strVal val="#ppt_y+#ppt_h*1.125000"/>
                                          </p:val>
                                        </p:tav>
                                        <p:tav tm="100000">
                                          <p:val>
                                            <p:strVal val="#ppt_y"/>
                                          </p:val>
                                        </p:tav>
                                      </p:tavLst>
                                    </p:anim>
                                    <p:animEffect transition="in" filter="wipe(up)">
                                      <p:cBhvr>
                                        <p:cTn id="26" dur="500"/>
                                        <p:tgtEl>
                                          <p:spTgt spid="24"/>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p:tgtEl>
                                          <p:spTgt spid="25"/>
                                        </p:tgtEl>
                                        <p:attrNameLst>
                                          <p:attrName>ppt_y</p:attrName>
                                        </p:attrNameLst>
                                      </p:cBhvr>
                                      <p:tavLst>
                                        <p:tav tm="0">
                                          <p:val>
                                            <p:strVal val="#ppt_y+#ppt_h*1.125000"/>
                                          </p:val>
                                        </p:tav>
                                        <p:tav tm="100000">
                                          <p:val>
                                            <p:strVal val="#ppt_y"/>
                                          </p:val>
                                        </p:tav>
                                      </p:tavLst>
                                    </p:anim>
                                    <p:animEffect transition="in" filter="wipe(up)">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p:tgtEl>
                                          <p:spTgt spid="34"/>
                                        </p:tgtEl>
                                        <p:attrNameLst>
                                          <p:attrName>ppt_y</p:attrName>
                                        </p:attrNameLst>
                                      </p:cBhvr>
                                      <p:tavLst>
                                        <p:tav tm="0">
                                          <p:val>
                                            <p:strVal val="#ppt_y+#ppt_h*1.125000"/>
                                          </p:val>
                                        </p:tav>
                                        <p:tav tm="100000">
                                          <p:val>
                                            <p:strVal val="#ppt_y"/>
                                          </p:val>
                                        </p:tav>
                                      </p:tavLst>
                                    </p:anim>
                                    <p:animEffect transition="in" filter="wipe(up)">
                                      <p:cBhvr>
                                        <p:cTn id="36" dur="500"/>
                                        <p:tgtEl>
                                          <p:spTgt spid="34"/>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p:tgtEl>
                                          <p:spTgt spid="26"/>
                                        </p:tgtEl>
                                        <p:attrNameLst>
                                          <p:attrName>ppt_y</p:attrName>
                                        </p:attrNameLst>
                                      </p:cBhvr>
                                      <p:tavLst>
                                        <p:tav tm="0">
                                          <p:val>
                                            <p:strVal val="#ppt_y+#ppt_h*1.125000"/>
                                          </p:val>
                                        </p:tav>
                                        <p:tav tm="100000">
                                          <p:val>
                                            <p:strVal val="#ppt_y"/>
                                          </p:val>
                                        </p:tav>
                                      </p:tavLst>
                                    </p:anim>
                                    <p:animEffect transition="in" filter="wipe(up)">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1019459"/>
          </a:xfrm>
        </p:spPr>
        <p:txBody>
          <a:bodyPr>
            <a:normAutofit/>
          </a:bodyPr>
          <a:lstStyle/>
          <a:p>
            <a:pPr>
              <a:buClr>
                <a:srgbClr val="FF9300"/>
              </a:buClr>
            </a:pPr>
            <a:r>
              <a:rPr lang="en-US" dirty="0"/>
              <a:t>PART 1: What rational-number core concepts should be included within intensive intervention?</a:t>
            </a:r>
          </a:p>
          <a:p>
            <a:endParaRPr lang="en-US" dirty="0"/>
          </a:p>
        </p:txBody>
      </p:sp>
      <p:sp>
        <p:nvSpPr>
          <p:cNvPr id="4" name="Content Placeholder 2"/>
          <p:cNvSpPr txBox="1">
            <a:spLocks/>
          </p:cNvSpPr>
          <p:nvPr/>
        </p:nvSpPr>
        <p:spPr>
          <a:xfrm>
            <a:off x="993936" y="1692613"/>
            <a:ext cx="7823494" cy="4208186"/>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the length model</a:t>
            </a:r>
          </a:p>
          <a:p>
            <a:endParaRPr lang="en-US" dirty="0"/>
          </a:p>
          <a:p>
            <a:r>
              <a:rPr lang="en-US" dirty="0"/>
              <a:t>Use the area model</a:t>
            </a:r>
          </a:p>
          <a:p>
            <a:endParaRPr lang="en-US" dirty="0"/>
          </a:p>
          <a:p>
            <a:r>
              <a:rPr lang="en-US" dirty="0"/>
              <a:t>Use the set model</a:t>
            </a:r>
          </a:p>
          <a:p>
            <a:endParaRPr lang="en-US" dirty="0"/>
          </a:p>
          <a:p>
            <a:r>
              <a:rPr lang="en-US" dirty="0"/>
              <a:t>Share your favorite tools that you use when teaching fractions</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247" y="1693585"/>
            <a:ext cx="710000" cy="731520"/>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12579" y="1911961"/>
            <a:ext cx="765336" cy="73152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746" y="2601752"/>
            <a:ext cx="710000" cy="731520"/>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26078" y="2820128"/>
            <a:ext cx="765336" cy="731520"/>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9030" y="3535209"/>
            <a:ext cx="710000" cy="731520"/>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16362" y="3753585"/>
            <a:ext cx="765336" cy="731520"/>
          </a:xfrm>
          <a:prstGeom prst="rect">
            <a:avLst/>
          </a:prstGeom>
        </p:spPr>
      </p:pic>
      <p:pic>
        <p:nvPicPr>
          <p:cNvPr id="19" name="Picture 18">
            <a:extLs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913" l="0" r="100000"/>
                    </a14:imgEffect>
                  </a14:imgLayer>
                </a14:imgProps>
              </a:ext>
            </a:extLst>
          </a:blip>
          <a:stretch>
            <a:fillRect/>
          </a:stretch>
        </p:blipFill>
        <p:spPr>
          <a:xfrm>
            <a:off x="154068" y="4490006"/>
            <a:ext cx="914400" cy="886827"/>
          </a:xfrm>
          <a:prstGeom prst="rect">
            <a:avLst/>
          </a:prstGeom>
        </p:spPr>
      </p:pic>
    </p:spTree>
    <p:extLst>
      <p:ext uri="{BB962C8B-B14F-4D97-AF65-F5344CB8AC3E}">
        <p14:creationId xmlns:p14="http://schemas.microsoft.com/office/powerpoint/2010/main" val="195243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1/2"/>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697" y="1665820"/>
            <a:ext cx="1307352" cy="769441"/>
          </a:xfrm>
          <a:prstGeom prst="rect">
            <a:avLst/>
          </a:prstGeom>
          <a:noFill/>
        </p:spPr>
        <p:txBody>
          <a:bodyPr wrap="square" rtlCol="0">
            <a:spAutoFit/>
          </a:bodyPr>
          <a:lstStyle/>
          <a:p>
            <a:pPr algn="ctr"/>
            <a:r>
              <a:rPr lang="en-US" sz="4400" dirty="0">
                <a:solidFill>
                  <a:schemeClr val="bg1"/>
                </a:solidFill>
              </a:rPr>
              <a:t>+</a:t>
            </a:r>
          </a:p>
        </p:txBody>
      </p:sp>
      <p:sp>
        <p:nvSpPr>
          <p:cNvPr id="15" name="Oval 14"/>
          <p:cNvSpPr/>
          <p:nvPr/>
        </p:nvSpPr>
        <p:spPr>
          <a:xfrm>
            <a:off x="2700866" y="45998"/>
            <a:ext cx="3742267" cy="1191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Addition</a:t>
            </a:r>
          </a:p>
        </p:txBody>
      </p:sp>
      <p:grpSp>
        <p:nvGrpSpPr>
          <p:cNvPr id="17" name="Group 16" descr="1/4"/>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4</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Oval 26">
            <a:extLst>
              <a:ext uri="{C183D7F6-B498-43B3-948B-1728B52AA6E4}">
                <adec:decorative xmlns:adec="http://schemas.microsoft.com/office/drawing/2017/decorative" val="1"/>
              </a:ext>
            </a:extLst>
          </p:cNvPr>
          <p:cNvSpPr/>
          <p:nvPr/>
        </p:nvSpPr>
        <p:spPr>
          <a:xfrm>
            <a:off x="1849328" y="28960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Oval 27">
            <a:extLst>
              <a:ext uri="{C183D7F6-B498-43B3-948B-1728B52AA6E4}">
                <adec:decorative xmlns:adec="http://schemas.microsoft.com/office/drawing/2017/decorative" val="1"/>
              </a:ext>
            </a:extLst>
          </p:cNvPr>
          <p:cNvSpPr/>
          <p:nvPr/>
        </p:nvSpPr>
        <p:spPr>
          <a:xfrm>
            <a:off x="934928" y="2896076"/>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Oval 28">
            <a:extLst>
              <a:ext uri="{C183D7F6-B498-43B3-948B-1728B52AA6E4}">
                <adec:decorative xmlns:adec="http://schemas.microsoft.com/office/drawing/2017/decorative" val="1"/>
              </a:ext>
            </a:extLst>
          </p:cNvPr>
          <p:cNvSpPr/>
          <p:nvPr/>
        </p:nvSpPr>
        <p:spPr>
          <a:xfrm>
            <a:off x="1849328" y="51058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Oval 29">
            <a:extLst>
              <a:ext uri="{C183D7F6-B498-43B3-948B-1728B52AA6E4}">
                <adec:decorative xmlns:adec="http://schemas.microsoft.com/office/drawing/2017/decorative" val="1"/>
              </a:ext>
            </a:extLst>
          </p:cNvPr>
          <p:cNvSpPr/>
          <p:nvPr/>
        </p:nvSpPr>
        <p:spPr>
          <a:xfrm>
            <a:off x="934928" y="5105876"/>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Oval 30">
            <a:extLst>
              <a:ext uri="{C183D7F6-B498-43B3-948B-1728B52AA6E4}">
                <adec:decorative xmlns:adec="http://schemas.microsoft.com/office/drawing/2017/decorative" val="1"/>
              </a:ext>
            </a:extLst>
          </p:cNvPr>
          <p:cNvSpPr/>
          <p:nvPr/>
        </p:nvSpPr>
        <p:spPr>
          <a:xfrm>
            <a:off x="2763728" y="51058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Oval 31">
            <a:extLst>
              <a:ext uri="{C183D7F6-B498-43B3-948B-1728B52AA6E4}">
                <adec:decorative xmlns:adec="http://schemas.microsoft.com/office/drawing/2017/decorative" val="1"/>
              </a:ext>
            </a:extLst>
          </p:cNvPr>
          <p:cNvSpPr/>
          <p:nvPr/>
        </p:nvSpPr>
        <p:spPr>
          <a:xfrm>
            <a:off x="3678128" y="51058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Oval 32">
            <a:extLst>
              <a:ext uri="{C183D7F6-B498-43B3-948B-1728B52AA6E4}">
                <adec:decorative xmlns:adec="http://schemas.microsoft.com/office/drawing/2017/decorative" val="1"/>
              </a:ext>
            </a:extLst>
          </p:cNvPr>
          <p:cNvSpPr/>
          <p:nvPr/>
        </p:nvSpPr>
        <p:spPr>
          <a:xfrm>
            <a:off x="1849328" y="38104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Oval 34">
            <a:extLst>
              <a:ext uri="{C183D7F6-B498-43B3-948B-1728B52AA6E4}">
                <adec:decorative xmlns:adec="http://schemas.microsoft.com/office/drawing/2017/decorative" val="1"/>
              </a:ext>
            </a:extLst>
          </p:cNvPr>
          <p:cNvSpPr/>
          <p:nvPr/>
        </p:nvSpPr>
        <p:spPr>
          <a:xfrm>
            <a:off x="934928" y="3810476"/>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Oval 35">
            <a:extLst>
              <a:ext uri="{C183D7F6-B498-43B3-948B-1728B52AA6E4}">
                <adec:decorative xmlns:adec="http://schemas.microsoft.com/office/drawing/2017/decorative" val="1"/>
              </a:ext>
            </a:extLst>
          </p:cNvPr>
          <p:cNvSpPr/>
          <p:nvPr/>
        </p:nvSpPr>
        <p:spPr>
          <a:xfrm>
            <a:off x="4758266" y="2896076"/>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Oval 36">
            <a:extLst>
              <a:ext uri="{C183D7F6-B498-43B3-948B-1728B52AA6E4}">
                <adec:decorative xmlns:adec="http://schemas.microsoft.com/office/drawing/2017/decorative" val="1"/>
              </a:ext>
            </a:extLst>
          </p:cNvPr>
          <p:cNvSpPr/>
          <p:nvPr/>
        </p:nvSpPr>
        <p:spPr>
          <a:xfrm>
            <a:off x="5672666" y="2896076"/>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Oval 37">
            <a:extLst>
              <a:ext uri="{C183D7F6-B498-43B3-948B-1728B52AA6E4}">
                <adec:decorative xmlns:adec="http://schemas.microsoft.com/office/drawing/2017/decorative" val="1"/>
              </a:ext>
            </a:extLst>
          </p:cNvPr>
          <p:cNvSpPr/>
          <p:nvPr/>
        </p:nvSpPr>
        <p:spPr>
          <a:xfrm>
            <a:off x="6587066" y="2896076"/>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Oval 38">
            <a:extLst>
              <a:ext uri="{C183D7F6-B498-43B3-948B-1728B52AA6E4}">
                <adec:decorative xmlns:adec="http://schemas.microsoft.com/office/drawing/2017/decorative" val="1"/>
              </a:ext>
            </a:extLst>
          </p:cNvPr>
          <p:cNvSpPr/>
          <p:nvPr/>
        </p:nvSpPr>
        <p:spPr>
          <a:xfrm>
            <a:off x="7501466" y="28960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Oval 39">
            <a:extLst>
              <a:ext uri="{C183D7F6-B498-43B3-948B-1728B52AA6E4}">
                <adec:decorative xmlns:adec="http://schemas.microsoft.com/office/drawing/2017/decorative" val="1"/>
              </a:ext>
            </a:extLst>
          </p:cNvPr>
          <p:cNvSpPr/>
          <p:nvPr/>
        </p:nvSpPr>
        <p:spPr>
          <a:xfrm>
            <a:off x="4758266" y="40390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Oval 40">
            <a:extLst>
              <a:ext uri="{C183D7F6-B498-43B3-948B-1728B52AA6E4}">
                <adec:decorative xmlns:adec="http://schemas.microsoft.com/office/drawing/2017/decorative" val="1"/>
              </a:ext>
            </a:extLst>
          </p:cNvPr>
          <p:cNvSpPr/>
          <p:nvPr/>
        </p:nvSpPr>
        <p:spPr>
          <a:xfrm>
            <a:off x="5672666" y="40390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Oval 41">
            <a:extLst>
              <a:ext uri="{C183D7F6-B498-43B3-948B-1728B52AA6E4}">
                <adec:decorative xmlns:adec="http://schemas.microsoft.com/office/drawing/2017/decorative" val="1"/>
              </a:ext>
            </a:extLst>
          </p:cNvPr>
          <p:cNvSpPr/>
          <p:nvPr/>
        </p:nvSpPr>
        <p:spPr>
          <a:xfrm>
            <a:off x="6587066" y="40390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Oval 42">
            <a:extLst>
              <a:ext uri="{C183D7F6-B498-43B3-948B-1728B52AA6E4}">
                <adec:decorative xmlns:adec="http://schemas.microsoft.com/office/drawing/2017/decorative" val="1"/>
              </a:ext>
            </a:extLst>
          </p:cNvPr>
          <p:cNvSpPr/>
          <p:nvPr/>
        </p:nvSpPr>
        <p:spPr>
          <a:xfrm>
            <a:off x="7501466" y="4039076"/>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hidden="1">
            <a:extLst>
              <a:ext uri="{FF2B5EF4-FFF2-40B4-BE49-F238E27FC236}">
                <a16:creationId xmlns:a16="http://schemas.microsoft.com/office/drawing/2014/main" id="{A400C79F-DF5E-4477-B44E-C0234E061A55}"/>
              </a:ext>
            </a:extLst>
          </p:cNvPr>
          <p:cNvSpPr>
            <a:spLocks noGrp="1"/>
          </p:cNvSpPr>
          <p:nvPr>
            <p:ph type="title"/>
          </p:nvPr>
        </p:nvSpPr>
        <p:spPr/>
        <p:txBody>
          <a:bodyPr/>
          <a:lstStyle/>
          <a:p>
            <a:r>
              <a:rPr lang="en-US" dirty="0"/>
              <a:t>Slide 50</a:t>
            </a:r>
          </a:p>
        </p:txBody>
      </p:sp>
    </p:spTree>
    <p:extLst>
      <p:ext uri="{BB962C8B-B14F-4D97-AF65-F5344CB8AC3E}">
        <p14:creationId xmlns:p14="http://schemas.microsoft.com/office/powerpoint/2010/main" val="21627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grpId="0" nodeType="clickEffect">
                                  <p:stCondLst>
                                    <p:cond delay="0"/>
                                  </p:stCondLst>
                                  <p:childTnLst>
                                    <p:animEffect transition="out" filter="checkerboard(across)">
                                      <p:cBhvr>
                                        <p:cTn id="17" dur="500"/>
                                        <p:tgtEl>
                                          <p:spTgt spid="35"/>
                                        </p:tgtEl>
                                      </p:cBhvr>
                                    </p:animEffect>
                                    <p:set>
                                      <p:cBhvr>
                                        <p:cTn id="18" dur="1" fill="hold">
                                          <p:stCondLst>
                                            <p:cond delay="499"/>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grpId="0" nodeType="clickEffect">
                                  <p:stCondLst>
                                    <p:cond delay="0"/>
                                  </p:stCondLst>
                                  <p:childTnLst>
                                    <p:animEffect transition="out" filter="checkerboard(across)">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0" nodeType="clickEffect">
                                  <p:stCondLst>
                                    <p:cond delay="0"/>
                                  </p:stCondLst>
                                  <p:childTnLst>
                                    <p:animEffect transition="out" filter="checkerboard(across)">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 presetClass="exit" presetSubtype="10" fill="hold" grpId="0" nodeType="clickEffect">
                                  <p:stCondLst>
                                    <p:cond delay="0"/>
                                  </p:stCondLst>
                                  <p:childTnLst>
                                    <p:animEffect transition="out" filter="checkerboard(across)">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par>
                                <p:cTn id="52" presetID="5" presetClass="exit" presetSubtype="10" fill="hold" grpId="0" nodeType="withEffect">
                                  <p:stCondLst>
                                    <p:cond delay="0"/>
                                  </p:stCondLst>
                                  <p:childTnLst>
                                    <p:animEffect transition="out" filter="checkerboard(across)">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5" presetClass="exit" presetSubtype="10" fill="hold" grpId="0" nodeType="withEffect">
                                  <p:stCondLst>
                                    <p:cond delay="0"/>
                                  </p:stCondLst>
                                  <p:childTnLst>
                                    <p:animEffect transition="out" filter="checkerboard(across)">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5" presetClass="exit" presetSubtype="10" fill="hold" grpId="0" nodeType="withEffect">
                                  <p:stCondLst>
                                    <p:cond delay="0"/>
                                  </p:stCondLst>
                                  <p:childTnLst>
                                    <p:animEffect transition="out" filter="checkerboard(across)">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ppt_x"/>
                                          </p:val>
                                        </p:tav>
                                        <p:tav tm="100000">
                                          <p:val>
                                            <p:strVal val="#ppt_x"/>
                                          </p:val>
                                        </p:tav>
                                      </p:tavLst>
                                    </p:anim>
                                    <p:anim calcmode="lin" valueType="num">
                                      <p:cBhvr additive="base">
                                        <p:cTn id="66" dur="500" fill="hold"/>
                                        <p:tgtEl>
                                          <p:spTgt spid="4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500" fill="hold"/>
                                        <p:tgtEl>
                                          <p:spTgt spid="41"/>
                                        </p:tgtEl>
                                        <p:attrNameLst>
                                          <p:attrName>ppt_x</p:attrName>
                                        </p:attrNameLst>
                                      </p:cBhvr>
                                      <p:tavLst>
                                        <p:tav tm="0">
                                          <p:val>
                                            <p:strVal val="#ppt_x"/>
                                          </p:val>
                                        </p:tav>
                                        <p:tav tm="100000">
                                          <p:val>
                                            <p:strVal val="#ppt_x"/>
                                          </p:val>
                                        </p:tav>
                                      </p:tavLst>
                                    </p:anim>
                                    <p:anim calcmode="lin" valueType="num">
                                      <p:cBhvr additive="base">
                                        <p:cTn id="70" dur="500" fill="hold"/>
                                        <p:tgtEl>
                                          <p:spTgt spid="4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additive="base">
                                        <p:cTn id="77" dur="500" fill="hold"/>
                                        <p:tgtEl>
                                          <p:spTgt spid="43"/>
                                        </p:tgtEl>
                                        <p:attrNameLst>
                                          <p:attrName>ppt_x</p:attrName>
                                        </p:attrNameLst>
                                      </p:cBhvr>
                                      <p:tavLst>
                                        <p:tav tm="0">
                                          <p:val>
                                            <p:strVal val="#ppt_x"/>
                                          </p:val>
                                        </p:tav>
                                        <p:tav tm="100000">
                                          <p:val>
                                            <p:strVal val="#ppt_x"/>
                                          </p:val>
                                        </p:tav>
                                      </p:tavLst>
                                    </p:anim>
                                    <p:anim calcmode="lin" valueType="num">
                                      <p:cBhvr additive="base">
                                        <p:cTn id="7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4/5"/>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4</a:t>
              </a:r>
            </a:p>
            <a:p>
              <a:pPr algn="ctr"/>
              <a:r>
                <a:rPr lang="en-US" sz="4400" dirty="0">
                  <a:solidFill>
                    <a:schemeClr val="bg1"/>
                  </a:solidFill>
                </a:rPr>
                <a:t>5</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697" y="1665820"/>
            <a:ext cx="1307352" cy="769441"/>
          </a:xfrm>
          <a:prstGeom prst="rect">
            <a:avLst/>
          </a:prstGeom>
          <a:noFill/>
        </p:spPr>
        <p:txBody>
          <a:bodyPr wrap="square" rtlCol="0">
            <a:spAutoFit/>
          </a:bodyPr>
          <a:lstStyle/>
          <a:p>
            <a:pPr algn="ctr"/>
            <a:r>
              <a:rPr lang="mr-IN" sz="4400" dirty="0">
                <a:solidFill>
                  <a:schemeClr val="bg1"/>
                </a:solidFill>
              </a:rPr>
              <a:t>–</a:t>
            </a:r>
            <a:endParaRPr lang="en-US" sz="4400" dirty="0">
              <a:solidFill>
                <a:schemeClr val="bg1"/>
              </a:solidFill>
            </a:endParaRPr>
          </a:p>
        </p:txBody>
      </p:sp>
      <p:sp>
        <p:nvSpPr>
          <p:cNvPr id="15" name="Oval 14"/>
          <p:cNvSpPr/>
          <p:nvPr/>
        </p:nvSpPr>
        <p:spPr>
          <a:xfrm>
            <a:off x="2700866" y="45998"/>
            <a:ext cx="3742267" cy="11912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Subtraction</a:t>
            </a:r>
          </a:p>
        </p:txBody>
      </p:sp>
      <p:grpSp>
        <p:nvGrpSpPr>
          <p:cNvPr id="17" name="Group 16" descr="1/5"/>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5</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C183D7F6-B498-43B3-948B-1728B52AA6E4}">
                <adec:decorative xmlns:adec="http://schemas.microsoft.com/office/drawing/2017/decorative" val="1"/>
              </a:ext>
            </a:extLst>
          </p:cNvPr>
          <p:cNvSpPr/>
          <p:nvPr/>
        </p:nvSpPr>
        <p:spPr>
          <a:xfrm>
            <a:off x="4242619" y="5184059"/>
            <a:ext cx="4572000" cy="60960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a:extLst>
              <a:ext uri="{C183D7F6-B498-43B3-948B-1728B52AA6E4}">
                <adec:decorative xmlns:adec="http://schemas.microsoft.com/office/drawing/2017/decorative" val="1"/>
              </a:ext>
            </a:extLst>
          </p:cNvPr>
          <p:cNvSpPr/>
          <p:nvPr/>
        </p:nvSpPr>
        <p:spPr>
          <a:xfrm>
            <a:off x="4242619" y="4574459"/>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a:extLst>
              <a:ext uri="{C183D7F6-B498-43B3-948B-1728B52AA6E4}">
                <adec:decorative xmlns:adec="http://schemas.microsoft.com/office/drawing/2017/decorative" val="1"/>
              </a:ext>
            </a:extLst>
          </p:cNvPr>
          <p:cNvSpPr/>
          <p:nvPr/>
        </p:nvSpPr>
        <p:spPr>
          <a:xfrm>
            <a:off x="5157019" y="4574459"/>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a:extLst>
              <a:ext uri="{C183D7F6-B498-43B3-948B-1728B52AA6E4}">
                <adec:decorative xmlns:adec="http://schemas.microsoft.com/office/drawing/2017/decorative" val="1"/>
              </a:ext>
            </a:extLst>
          </p:cNvPr>
          <p:cNvSpPr/>
          <p:nvPr/>
        </p:nvSpPr>
        <p:spPr>
          <a:xfrm>
            <a:off x="6071419" y="4574459"/>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a:extLst>
              <a:ext uri="{C183D7F6-B498-43B3-948B-1728B52AA6E4}">
                <adec:decorative xmlns:adec="http://schemas.microsoft.com/office/drawing/2017/decorative" val="1"/>
              </a:ext>
            </a:extLst>
          </p:cNvPr>
          <p:cNvSpPr/>
          <p:nvPr/>
        </p:nvSpPr>
        <p:spPr>
          <a:xfrm>
            <a:off x="6985819" y="4574459"/>
            <a:ext cx="914400" cy="609600"/>
          </a:xfrm>
          <a:prstGeom prst="rect">
            <a:avLst/>
          </a:prstGeom>
          <a:solidFill>
            <a:srgbClr val="3366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hidden="1">
            <a:extLst>
              <a:ext uri="{FF2B5EF4-FFF2-40B4-BE49-F238E27FC236}">
                <a16:creationId xmlns:a16="http://schemas.microsoft.com/office/drawing/2014/main" id="{1B32D381-8213-49B9-96C6-39DAA5E8D936}"/>
              </a:ext>
            </a:extLst>
          </p:cNvPr>
          <p:cNvSpPr>
            <a:spLocks noGrp="1"/>
          </p:cNvSpPr>
          <p:nvPr>
            <p:ph type="title"/>
          </p:nvPr>
        </p:nvSpPr>
        <p:spPr/>
        <p:txBody>
          <a:bodyPr/>
          <a:lstStyle/>
          <a:p>
            <a:r>
              <a:rPr lang="en-US" dirty="0"/>
              <a:t>Slide 51</a:t>
            </a:r>
          </a:p>
        </p:txBody>
      </p:sp>
    </p:spTree>
    <p:extLst>
      <p:ext uri="{BB962C8B-B14F-4D97-AF65-F5344CB8AC3E}">
        <p14:creationId xmlns:p14="http://schemas.microsoft.com/office/powerpoint/2010/main" val="322297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ppt_y</p:attrName>
                                        </p:attrNameLst>
                                      </p:cBhvr>
                                      <p:tavLst>
                                        <p:tav tm="0">
                                          <p:val>
                                            <p:strVal val="#ppt_y+#ppt_h*1.125000"/>
                                          </p:val>
                                        </p:tav>
                                        <p:tav tm="100000">
                                          <p:val>
                                            <p:strVal val="#ppt_y"/>
                                          </p:val>
                                        </p:tav>
                                      </p:tavLst>
                                    </p:anim>
                                    <p:animEffect transition="in" filter="wipe(up)">
                                      <p:cBhvr>
                                        <p:cTn id="16" dur="500"/>
                                        <p:tgtEl>
                                          <p:spTgt spid="23"/>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ppt_y</p:attrName>
                                        </p:attrNameLst>
                                      </p:cBhvr>
                                      <p:tavLst>
                                        <p:tav tm="0">
                                          <p:val>
                                            <p:strVal val="#ppt_y+#ppt_h*1.125000"/>
                                          </p:val>
                                        </p:tav>
                                        <p:tav tm="100000">
                                          <p:val>
                                            <p:strVal val="#ppt_y"/>
                                          </p:val>
                                        </p:tav>
                                      </p:tavLst>
                                    </p:anim>
                                    <p:animEffect transition="in" filter="wipe(up)">
                                      <p:cBhvr>
                                        <p:cTn id="20" dur="500"/>
                                        <p:tgtEl>
                                          <p:spTgt spid="2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ppt_y</p:attrName>
                                        </p:attrNameLst>
                                      </p:cBhvr>
                                      <p:tavLst>
                                        <p:tav tm="0">
                                          <p:val>
                                            <p:strVal val="#ppt_y+#ppt_h*1.125000"/>
                                          </p:val>
                                        </p:tav>
                                        <p:tav tm="100000">
                                          <p:val>
                                            <p:strVal val="#ppt_y"/>
                                          </p:val>
                                        </p:tav>
                                      </p:tavLst>
                                    </p:anim>
                                    <p:animEffect transition="in" filter="wipe(up)">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grpId="1" nodeType="clickEffect">
                                  <p:stCondLst>
                                    <p:cond delay="0"/>
                                  </p:stCondLst>
                                  <p:childTnLst>
                                    <p:animEffect transition="out" filter="checkerboard(across)">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4"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7/8"/>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7</a:t>
              </a:r>
            </a:p>
            <a:p>
              <a:pPr algn="ctr"/>
              <a:r>
                <a:rPr lang="en-US" sz="4400" dirty="0">
                  <a:solidFill>
                    <a:schemeClr val="bg1"/>
                  </a:solidFill>
                </a:rPr>
                <a:t>8</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697" y="1665820"/>
            <a:ext cx="1307352" cy="769441"/>
          </a:xfrm>
          <a:prstGeom prst="rect">
            <a:avLst/>
          </a:prstGeom>
          <a:noFill/>
        </p:spPr>
        <p:txBody>
          <a:bodyPr wrap="square" rtlCol="0">
            <a:spAutoFit/>
          </a:bodyPr>
          <a:lstStyle/>
          <a:p>
            <a:pPr algn="ctr"/>
            <a:r>
              <a:rPr lang="mr-IN" sz="4400" dirty="0">
                <a:solidFill>
                  <a:schemeClr val="bg1"/>
                </a:solidFill>
              </a:rPr>
              <a:t>–</a:t>
            </a:r>
            <a:endParaRPr lang="en-US" sz="4400" dirty="0">
              <a:solidFill>
                <a:schemeClr val="bg1"/>
              </a:solidFill>
            </a:endParaRPr>
          </a:p>
        </p:txBody>
      </p:sp>
      <p:sp>
        <p:nvSpPr>
          <p:cNvPr id="15" name="Oval 14"/>
          <p:cNvSpPr/>
          <p:nvPr/>
        </p:nvSpPr>
        <p:spPr>
          <a:xfrm>
            <a:off x="2700866" y="45998"/>
            <a:ext cx="3742267" cy="11912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Subtraction</a:t>
            </a:r>
          </a:p>
        </p:txBody>
      </p:sp>
      <p:grpSp>
        <p:nvGrpSpPr>
          <p:cNvPr id="17" name="Group 16" descr="2/8"/>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4</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C183D7F6-B498-43B3-948B-1728B52AA6E4}">
                <adec:decorative xmlns:adec="http://schemas.microsoft.com/office/drawing/2017/decorative" val="1"/>
              </a:ext>
            </a:extLst>
          </p:cNvPr>
          <p:cNvSpPr/>
          <p:nvPr/>
        </p:nvSpPr>
        <p:spPr>
          <a:xfrm>
            <a:off x="547395" y="3529466"/>
            <a:ext cx="7315200" cy="60960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a:extLst>
              <a:ext uri="{C183D7F6-B498-43B3-948B-1728B52AA6E4}">
                <adec:decorative xmlns:adec="http://schemas.microsoft.com/office/drawing/2017/decorative" val="1"/>
              </a:ext>
            </a:extLst>
          </p:cNvPr>
          <p:cNvSpPr/>
          <p:nvPr/>
        </p:nvSpPr>
        <p:spPr>
          <a:xfrm>
            <a:off x="547395" y="2919866"/>
            <a:ext cx="914400" cy="609600"/>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a:extLst>
              <a:ext uri="{C183D7F6-B498-43B3-948B-1728B52AA6E4}">
                <adec:decorative xmlns:adec="http://schemas.microsoft.com/office/drawing/2017/decorative" val="1"/>
              </a:ext>
            </a:extLst>
          </p:cNvPr>
          <p:cNvSpPr/>
          <p:nvPr/>
        </p:nvSpPr>
        <p:spPr>
          <a:xfrm>
            <a:off x="1461795" y="2919866"/>
            <a:ext cx="914400" cy="609600"/>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a:extLst>
              <a:ext uri="{C183D7F6-B498-43B3-948B-1728B52AA6E4}">
                <adec:decorative xmlns:adec="http://schemas.microsoft.com/office/drawing/2017/decorative" val="1"/>
              </a:ext>
            </a:extLst>
          </p:cNvPr>
          <p:cNvSpPr/>
          <p:nvPr/>
        </p:nvSpPr>
        <p:spPr>
          <a:xfrm>
            <a:off x="2376195" y="2919866"/>
            <a:ext cx="914400" cy="609600"/>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a:extLst>
              <a:ext uri="{C183D7F6-B498-43B3-948B-1728B52AA6E4}">
                <adec:decorative xmlns:adec="http://schemas.microsoft.com/office/drawing/2017/decorative" val="1"/>
              </a:ext>
            </a:extLst>
          </p:cNvPr>
          <p:cNvSpPr/>
          <p:nvPr/>
        </p:nvSpPr>
        <p:spPr>
          <a:xfrm>
            <a:off x="3290595" y="2919866"/>
            <a:ext cx="914400" cy="609600"/>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a:extLst>
              <a:ext uri="{C183D7F6-B498-43B3-948B-1728B52AA6E4}">
                <adec:decorative xmlns:adec="http://schemas.microsoft.com/office/drawing/2017/decorative" val="1"/>
              </a:ext>
            </a:extLst>
          </p:cNvPr>
          <p:cNvSpPr/>
          <p:nvPr/>
        </p:nvSpPr>
        <p:spPr>
          <a:xfrm>
            <a:off x="4204995" y="2919866"/>
            <a:ext cx="914400" cy="609600"/>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a:extLst>
              <a:ext uri="{C183D7F6-B498-43B3-948B-1728B52AA6E4}">
                <adec:decorative xmlns:adec="http://schemas.microsoft.com/office/drawing/2017/decorative" val="1"/>
              </a:ext>
            </a:extLst>
          </p:cNvPr>
          <p:cNvSpPr/>
          <p:nvPr/>
        </p:nvSpPr>
        <p:spPr>
          <a:xfrm>
            <a:off x="5119395" y="2919866"/>
            <a:ext cx="914400" cy="609600"/>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a:extLst>
              <a:ext uri="{C183D7F6-B498-43B3-948B-1728B52AA6E4}">
                <adec:decorative xmlns:adec="http://schemas.microsoft.com/office/drawing/2017/decorative" val="1"/>
              </a:ext>
            </a:extLst>
          </p:cNvPr>
          <p:cNvSpPr/>
          <p:nvPr/>
        </p:nvSpPr>
        <p:spPr>
          <a:xfrm>
            <a:off x="6033795" y="2919866"/>
            <a:ext cx="914400" cy="609600"/>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a:extLst>
              <a:ext uri="{C183D7F6-B498-43B3-948B-1728B52AA6E4}">
                <adec:decorative xmlns:adec="http://schemas.microsoft.com/office/drawing/2017/decorative" val="1"/>
              </a:ext>
            </a:extLst>
          </p:cNvPr>
          <p:cNvSpPr/>
          <p:nvPr/>
        </p:nvSpPr>
        <p:spPr>
          <a:xfrm>
            <a:off x="547395" y="5434466"/>
            <a:ext cx="7315200" cy="60960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a:extLst>
              <a:ext uri="{C183D7F6-B498-43B3-948B-1728B52AA6E4}">
                <adec:decorative xmlns:adec="http://schemas.microsoft.com/office/drawing/2017/decorative" val="1"/>
              </a:ext>
            </a:extLst>
          </p:cNvPr>
          <p:cNvSpPr/>
          <p:nvPr/>
        </p:nvSpPr>
        <p:spPr>
          <a:xfrm>
            <a:off x="547395" y="4824866"/>
            <a:ext cx="1828800" cy="60960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a:extLst>
              <a:ext uri="{C183D7F6-B498-43B3-948B-1728B52AA6E4}">
                <adec:decorative xmlns:adec="http://schemas.microsoft.com/office/drawing/2017/decorative" val="1"/>
              </a:ext>
            </a:extLst>
          </p:cNvPr>
          <p:cNvSpPr/>
          <p:nvPr/>
        </p:nvSpPr>
        <p:spPr>
          <a:xfrm>
            <a:off x="2376195" y="4824866"/>
            <a:ext cx="1828800" cy="60960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Left Arrow 34"/>
          <p:cNvSpPr/>
          <p:nvPr/>
        </p:nvSpPr>
        <p:spPr>
          <a:xfrm>
            <a:off x="7312925" y="2767466"/>
            <a:ext cx="1600200" cy="1524000"/>
          </a:xfrm>
          <a:prstGeom prst="lef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Take away from this set</a:t>
            </a:r>
          </a:p>
        </p:txBody>
      </p:sp>
      <p:sp>
        <p:nvSpPr>
          <p:cNvPr id="36" name="Left Arrow 35"/>
          <p:cNvSpPr/>
          <p:nvPr/>
        </p:nvSpPr>
        <p:spPr>
          <a:xfrm>
            <a:off x="7329195" y="4748666"/>
            <a:ext cx="1600200" cy="1524000"/>
          </a:xfrm>
          <a:prstGeom prst="lef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This is for </a:t>
            </a:r>
            <a:r>
              <a:rPr lang="en-US" i="1" dirty="0">
                <a:solidFill>
                  <a:prstClr val="white"/>
                </a:solidFill>
                <a:latin typeface="Calibri"/>
              </a:rPr>
              <a:t>reference</a:t>
            </a:r>
          </a:p>
        </p:txBody>
      </p:sp>
      <p:sp>
        <p:nvSpPr>
          <p:cNvPr id="37" name="Rectangle 36">
            <a:extLst>
              <a:ext uri="{C183D7F6-B498-43B3-948B-1728B52AA6E4}">
                <adec:decorative xmlns:adec="http://schemas.microsoft.com/office/drawing/2017/decorative" val="1"/>
              </a:ext>
            </a:extLst>
          </p:cNvPr>
          <p:cNvSpPr/>
          <p:nvPr/>
        </p:nvSpPr>
        <p:spPr>
          <a:xfrm>
            <a:off x="547395" y="4824866"/>
            <a:ext cx="914400" cy="609600"/>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ectangle 37">
            <a:extLst>
              <a:ext uri="{C183D7F6-B498-43B3-948B-1728B52AA6E4}">
                <adec:decorative xmlns:adec="http://schemas.microsoft.com/office/drawing/2017/decorative" val="1"/>
              </a:ext>
            </a:extLst>
          </p:cNvPr>
          <p:cNvSpPr/>
          <p:nvPr/>
        </p:nvSpPr>
        <p:spPr>
          <a:xfrm>
            <a:off x="1461795" y="4824866"/>
            <a:ext cx="914400" cy="609600"/>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Rectangle 38">
            <a:extLst>
              <a:ext uri="{C183D7F6-B498-43B3-948B-1728B52AA6E4}">
                <adec:decorative xmlns:adec="http://schemas.microsoft.com/office/drawing/2017/decorative" val="1"/>
              </a:ext>
            </a:extLst>
          </p:cNvPr>
          <p:cNvSpPr/>
          <p:nvPr/>
        </p:nvSpPr>
        <p:spPr>
          <a:xfrm>
            <a:off x="2376195" y="4824866"/>
            <a:ext cx="914400" cy="609600"/>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Rectangle 39">
            <a:extLst>
              <a:ext uri="{C183D7F6-B498-43B3-948B-1728B52AA6E4}">
                <adec:decorative xmlns:adec="http://schemas.microsoft.com/office/drawing/2017/decorative" val="1"/>
              </a:ext>
            </a:extLst>
          </p:cNvPr>
          <p:cNvSpPr/>
          <p:nvPr/>
        </p:nvSpPr>
        <p:spPr>
          <a:xfrm>
            <a:off x="3290595" y="4824866"/>
            <a:ext cx="914400" cy="609600"/>
          </a:xfrm>
          <a:prstGeom prst="rect">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hidden="1">
            <a:extLst>
              <a:ext uri="{FF2B5EF4-FFF2-40B4-BE49-F238E27FC236}">
                <a16:creationId xmlns:a16="http://schemas.microsoft.com/office/drawing/2014/main" id="{8CBF9B69-FDCB-40B9-9D80-4DFB9345AE06}"/>
              </a:ext>
            </a:extLst>
          </p:cNvPr>
          <p:cNvSpPr>
            <a:spLocks noGrp="1"/>
          </p:cNvSpPr>
          <p:nvPr>
            <p:ph type="title"/>
          </p:nvPr>
        </p:nvSpPr>
        <p:spPr/>
        <p:txBody>
          <a:bodyPr/>
          <a:lstStyle/>
          <a:p>
            <a:r>
              <a:rPr lang="en-US" dirty="0"/>
              <a:t>Slide 52</a:t>
            </a:r>
          </a:p>
        </p:txBody>
      </p:sp>
    </p:spTree>
    <p:extLst>
      <p:ext uri="{BB962C8B-B14F-4D97-AF65-F5344CB8AC3E}">
        <p14:creationId xmlns:p14="http://schemas.microsoft.com/office/powerpoint/2010/main" val="35325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dissolve">
                                      <p:cBhvr>
                                        <p:cTn id="25" dur="500"/>
                                        <p:tgtEl>
                                          <p:spTgt spid="3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p:tgtEl>
                                          <p:spTgt spid="35"/>
                                        </p:tgtEl>
                                        <p:attrNameLst>
                                          <p:attrName>ppt_y</p:attrName>
                                        </p:attrNameLst>
                                      </p:cBhvr>
                                      <p:tavLst>
                                        <p:tav tm="0">
                                          <p:val>
                                            <p:strVal val="#ppt_y+#ppt_h*1.125000"/>
                                          </p:val>
                                        </p:tav>
                                        <p:tav tm="100000">
                                          <p:val>
                                            <p:strVal val="#ppt_y"/>
                                          </p:val>
                                        </p:tav>
                                      </p:tavLst>
                                    </p:anim>
                                    <p:animEffect transition="in" filter="wipe(up)">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dissolve">
                                      <p:cBhvr>
                                        <p:cTn id="39" dur="500"/>
                                        <p:tgtEl>
                                          <p:spTgt spid="3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dissolve">
                                      <p:cBhvr>
                                        <p:cTn id="42" dur="500"/>
                                        <p:tgtEl>
                                          <p:spTgt spid="3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dissolve">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p:tgtEl>
                                          <p:spTgt spid="36"/>
                                        </p:tgtEl>
                                        <p:attrNameLst>
                                          <p:attrName>ppt_y</p:attrName>
                                        </p:attrNameLst>
                                      </p:cBhvr>
                                      <p:tavLst>
                                        <p:tav tm="0">
                                          <p:val>
                                            <p:strVal val="#ppt_y+#ppt_h*1.125000"/>
                                          </p:val>
                                        </p:tav>
                                        <p:tav tm="100000">
                                          <p:val>
                                            <p:strVal val="#ppt_y"/>
                                          </p:val>
                                        </p:tav>
                                      </p:tavLst>
                                    </p:anim>
                                    <p:animEffect transition="in" filter="wipe(up)">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dissolve">
                                      <p:cBhvr>
                                        <p:cTn id="56" dur="500"/>
                                        <p:tgtEl>
                                          <p:spTgt spid="37"/>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dissolve">
                                      <p:cBhvr>
                                        <p:cTn id="59" dur="500"/>
                                        <p:tgtEl>
                                          <p:spTgt spid="3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500"/>
                                        <p:tgtEl>
                                          <p:spTgt spid="39"/>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dissolve">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xit" presetSubtype="0" fill="hold" grpId="1" nodeType="clickEffect">
                                  <p:stCondLst>
                                    <p:cond delay="0"/>
                                  </p:stCondLst>
                                  <p:childTnLst>
                                    <p:animEffect transition="out" filter="dissolv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30"/>
                                        </p:tgtEl>
                                      </p:cBhvr>
                                    </p:animEffect>
                                    <p:set>
                                      <p:cBhvr>
                                        <p:cTn id="76" dur="1" fill="hold">
                                          <p:stCondLst>
                                            <p:cond delay="499"/>
                                          </p:stCondLst>
                                        </p:cTn>
                                        <p:tgtEl>
                                          <p:spTgt spid="30"/>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31"/>
                                        </p:tgtEl>
                                      </p:cBhvr>
                                    </p:animEffect>
                                    <p:set>
                                      <p:cBhvr>
                                        <p:cTn id="79"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28" grpId="0" animBg="1"/>
      <p:bldP spid="28" grpId="1" animBg="1"/>
      <p:bldP spid="29" grpId="0" animBg="1"/>
      <p:bldP spid="29" grpId="1" animBg="1"/>
      <p:bldP spid="30" grpId="0" animBg="1"/>
      <p:bldP spid="30" grpId="1" animBg="1"/>
      <p:bldP spid="31" grpId="0" animBg="1"/>
      <p:bldP spid="31" grpId="1"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7/8"/>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7</a:t>
              </a:r>
            </a:p>
            <a:p>
              <a:pPr algn="ctr"/>
              <a:r>
                <a:rPr lang="en-US" sz="4400" dirty="0">
                  <a:solidFill>
                    <a:schemeClr val="bg1"/>
                  </a:solidFill>
                </a:rPr>
                <a:t>8</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697" y="1665820"/>
            <a:ext cx="1307352" cy="769441"/>
          </a:xfrm>
          <a:prstGeom prst="rect">
            <a:avLst/>
          </a:prstGeom>
          <a:noFill/>
        </p:spPr>
        <p:txBody>
          <a:bodyPr wrap="square" rtlCol="0">
            <a:spAutoFit/>
          </a:bodyPr>
          <a:lstStyle/>
          <a:p>
            <a:pPr algn="ctr"/>
            <a:r>
              <a:rPr lang="mr-IN" sz="4400" dirty="0">
                <a:solidFill>
                  <a:schemeClr val="bg1"/>
                </a:solidFill>
              </a:rPr>
              <a:t>–</a:t>
            </a:r>
            <a:endParaRPr lang="en-US" sz="4400" dirty="0">
              <a:solidFill>
                <a:schemeClr val="bg1"/>
              </a:solidFill>
            </a:endParaRPr>
          </a:p>
        </p:txBody>
      </p:sp>
      <p:sp>
        <p:nvSpPr>
          <p:cNvPr id="15" name="Oval 14"/>
          <p:cNvSpPr/>
          <p:nvPr/>
        </p:nvSpPr>
        <p:spPr>
          <a:xfrm>
            <a:off x="2700866" y="45998"/>
            <a:ext cx="3742267" cy="11912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Subtraction</a:t>
            </a:r>
          </a:p>
        </p:txBody>
      </p:sp>
      <p:grpSp>
        <p:nvGrpSpPr>
          <p:cNvPr id="17" name="Group 16" descr="2/4"/>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4</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Oval 40">
            <a:extLst>
              <a:ext uri="{C183D7F6-B498-43B3-948B-1728B52AA6E4}">
                <adec:decorative xmlns:adec="http://schemas.microsoft.com/office/drawing/2017/decorative" val="1"/>
              </a:ext>
            </a:extLst>
          </p:cNvPr>
          <p:cNvSpPr/>
          <p:nvPr/>
        </p:nvSpPr>
        <p:spPr>
          <a:xfrm>
            <a:off x="22355" y="3016587"/>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Oval 41">
            <a:extLst>
              <a:ext uri="{C183D7F6-B498-43B3-948B-1728B52AA6E4}">
                <adec:decorative xmlns:adec="http://schemas.microsoft.com/office/drawing/2017/decorative" val="1"/>
              </a:ext>
            </a:extLst>
          </p:cNvPr>
          <p:cNvSpPr/>
          <p:nvPr/>
        </p:nvSpPr>
        <p:spPr>
          <a:xfrm>
            <a:off x="6526115" y="3016587"/>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Oval 42">
            <a:extLst>
              <a:ext uri="{C183D7F6-B498-43B3-948B-1728B52AA6E4}">
                <adec:decorative xmlns:adec="http://schemas.microsoft.com/office/drawing/2017/decorative" val="1"/>
              </a:ext>
            </a:extLst>
          </p:cNvPr>
          <p:cNvSpPr/>
          <p:nvPr/>
        </p:nvSpPr>
        <p:spPr>
          <a:xfrm>
            <a:off x="954116" y="3016587"/>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Oval 43">
            <a:extLst>
              <a:ext uri="{C183D7F6-B498-43B3-948B-1728B52AA6E4}">
                <adec:decorative xmlns:adec="http://schemas.microsoft.com/office/drawing/2017/decorative" val="1"/>
              </a:ext>
            </a:extLst>
          </p:cNvPr>
          <p:cNvSpPr/>
          <p:nvPr/>
        </p:nvSpPr>
        <p:spPr>
          <a:xfrm>
            <a:off x="1885274" y="3016587"/>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Oval 44">
            <a:extLst>
              <a:ext uri="{C183D7F6-B498-43B3-948B-1728B52AA6E4}">
                <adec:decorative xmlns:adec="http://schemas.microsoft.com/office/drawing/2017/decorative" val="1"/>
              </a:ext>
            </a:extLst>
          </p:cNvPr>
          <p:cNvSpPr/>
          <p:nvPr/>
        </p:nvSpPr>
        <p:spPr>
          <a:xfrm>
            <a:off x="2817035" y="3016587"/>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Oval 45">
            <a:extLst>
              <a:ext uri="{C183D7F6-B498-43B3-948B-1728B52AA6E4}">
                <adec:decorative xmlns:adec="http://schemas.microsoft.com/office/drawing/2017/decorative" val="1"/>
              </a:ext>
            </a:extLst>
          </p:cNvPr>
          <p:cNvSpPr/>
          <p:nvPr/>
        </p:nvSpPr>
        <p:spPr>
          <a:xfrm>
            <a:off x="3748796" y="3025277"/>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Oval 46">
            <a:extLst>
              <a:ext uri="{C183D7F6-B498-43B3-948B-1728B52AA6E4}">
                <adec:decorative xmlns:adec="http://schemas.microsoft.com/office/drawing/2017/decorative" val="1"/>
              </a:ext>
            </a:extLst>
          </p:cNvPr>
          <p:cNvSpPr/>
          <p:nvPr/>
        </p:nvSpPr>
        <p:spPr>
          <a:xfrm>
            <a:off x="4679954" y="3025277"/>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Oval 47">
            <a:extLst>
              <a:ext uri="{C183D7F6-B498-43B3-948B-1728B52AA6E4}">
                <adec:decorative xmlns:adec="http://schemas.microsoft.com/office/drawing/2017/decorative" val="1"/>
              </a:ext>
            </a:extLst>
          </p:cNvPr>
          <p:cNvSpPr/>
          <p:nvPr/>
        </p:nvSpPr>
        <p:spPr>
          <a:xfrm>
            <a:off x="5611715" y="3025277"/>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Oval 48">
            <a:extLst>
              <a:ext uri="{C183D7F6-B498-43B3-948B-1728B52AA6E4}">
                <adec:decorative xmlns:adec="http://schemas.microsoft.com/office/drawing/2017/decorative" val="1"/>
              </a:ext>
            </a:extLst>
          </p:cNvPr>
          <p:cNvSpPr/>
          <p:nvPr/>
        </p:nvSpPr>
        <p:spPr>
          <a:xfrm>
            <a:off x="-11046" y="4896547"/>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Oval 49">
            <a:extLst>
              <a:ext uri="{C183D7F6-B498-43B3-948B-1728B52AA6E4}">
                <adec:decorative xmlns:adec="http://schemas.microsoft.com/office/drawing/2017/decorative" val="1"/>
              </a:ext>
            </a:extLst>
          </p:cNvPr>
          <p:cNvSpPr/>
          <p:nvPr/>
        </p:nvSpPr>
        <p:spPr>
          <a:xfrm>
            <a:off x="920112" y="4896547"/>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 name="Oval 50">
            <a:extLst>
              <a:ext uri="{C183D7F6-B498-43B3-948B-1728B52AA6E4}">
                <adec:decorative xmlns:adec="http://schemas.microsoft.com/office/drawing/2017/decorative" val="1"/>
              </a:ext>
            </a:extLst>
          </p:cNvPr>
          <p:cNvSpPr/>
          <p:nvPr/>
        </p:nvSpPr>
        <p:spPr>
          <a:xfrm>
            <a:off x="1851270" y="4896547"/>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 name="Oval 51">
            <a:extLst>
              <a:ext uri="{C183D7F6-B498-43B3-948B-1728B52AA6E4}">
                <adec:decorative xmlns:adec="http://schemas.microsoft.com/office/drawing/2017/decorative" val="1"/>
              </a:ext>
            </a:extLst>
          </p:cNvPr>
          <p:cNvSpPr/>
          <p:nvPr/>
        </p:nvSpPr>
        <p:spPr>
          <a:xfrm>
            <a:off x="2782277" y="4896547"/>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 name="Oval 52">
            <a:extLst>
              <a:ext uri="{C183D7F6-B498-43B3-948B-1728B52AA6E4}">
                <adec:decorative xmlns:adec="http://schemas.microsoft.com/office/drawing/2017/decorative" val="1"/>
              </a:ext>
            </a:extLst>
          </p:cNvPr>
          <p:cNvSpPr/>
          <p:nvPr/>
        </p:nvSpPr>
        <p:spPr>
          <a:xfrm>
            <a:off x="3708025" y="4896547"/>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Oval 53">
            <a:extLst>
              <a:ext uri="{C183D7F6-B498-43B3-948B-1728B52AA6E4}">
                <adec:decorative xmlns:adec="http://schemas.microsoft.com/office/drawing/2017/decorative" val="1"/>
              </a:ext>
            </a:extLst>
          </p:cNvPr>
          <p:cNvSpPr/>
          <p:nvPr/>
        </p:nvSpPr>
        <p:spPr>
          <a:xfrm>
            <a:off x="4639183" y="4896547"/>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Oval 54">
            <a:extLst>
              <a:ext uri="{C183D7F6-B498-43B3-948B-1728B52AA6E4}">
                <adec:decorative xmlns:adec="http://schemas.microsoft.com/office/drawing/2017/decorative" val="1"/>
              </a:ext>
            </a:extLst>
          </p:cNvPr>
          <p:cNvSpPr/>
          <p:nvPr/>
        </p:nvSpPr>
        <p:spPr>
          <a:xfrm>
            <a:off x="5570341" y="4896547"/>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6" name="Oval 55">
            <a:extLst>
              <a:ext uri="{C183D7F6-B498-43B3-948B-1728B52AA6E4}">
                <adec:decorative xmlns:adec="http://schemas.microsoft.com/office/drawing/2017/decorative" val="1"/>
              </a:ext>
            </a:extLst>
          </p:cNvPr>
          <p:cNvSpPr/>
          <p:nvPr/>
        </p:nvSpPr>
        <p:spPr>
          <a:xfrm>
            <a:off x="6501348" y="4896547"/>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Left Arrow 34"/>
          <p:cNvSpPr/>
          <p:nvPr/>
        </p:nvSpPr>
        <p:spPr>
          <a:xfrm>
            <a:off x="7312925" y="2767466"/>
            <a:ext cx="1600200" cy="1524000"/>
          </a:xfrm>
          <a:prstGeom prst="lef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Take away from this set</a:t>
            </a:r>
          </a:p>
        </p:txBody>
      </p:sp>
      <p:sp>
        <p:nvSpPr>
          <p:cNvPr id="36" name="Left Arrow 35"/>
          <p:cNvSpPr/>
          <p:nvPr/>
        </p:nvSpPr>
        <p:spPr>
          <a:xfrm>
            <a:off x="7329195" y="4748666"/>
            <a:ext cx="1600200" cy="1524000"/>
          </a:xfrm>
          <a:prstGeom prst="lef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This is for </a:t>
            </a:r>
            <a:r>
              <a:rPr lang="en-US" i="1" dirty="0">
                <a:solidFill>
                  <a:prstClr val="white"/>
                </a:solidFill>
                <a:latin typeface="Calibri"/>
              </a:rPr>
              <a:t>reference</a:t>
            </a:r>
          </a:p>
        </p:txBody>
      </p:sp>
      <p:sp>
        <p:nvSpPr>
          <p:cNvPr id="57" name="Oval 56">
            <a:extLst>
              <a:ext uri="{C183D7F6-B498-43B3-948B-1728B52AA6E4}">
                <adec:decorative xmlns:adec="http://schemas.microsoft.com/office/drawing/2017/decorative" val="1"/>
              </a:ext>
            </a:extLst>
          </p:cNvPr>
          <p:cNvSpPr/>
          <p:nvPr/>
        </p:nvSpPr>
        <p:spPr>
          <a:xfrm>
            <a:off x="5611715" y="3024627"/>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8" name="Oval 57">
            <a:extLst>
              <a:ext uri="{C183D7F6-B498-43B3-948B-1728B52AA6E4}">
                <adec:decorative xmlns:adec="http://schemas.microsoft.com/office/drawing/2017/decorative" val="1"/>
              </a:ext>
            </a:extLst>
          </p:cNvPr>
          <p:cNvSpPr/>
          <p:nvPr/>
        </p:nvSpPr>
        <p:spPr>
          <a:xfrm>
            <a:off x="4677679" y="3024627"/>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9" name="Oval 58">
            <a:extLst>
              <a:ext uri="{C183D7F6-B498-43B3-948B-1728B52AA6E4}">
                <adec:decorative xmlns:adec="http://schemas.microsoft.com/office/drawing/2017/decorative" val="1"/>
              </a:ext>
            </a:extLst>
          </p:cNvPr>
          <p:cNvSpPr/>
          <p:nvPr/>
        </p:nvSpPr>
        <p:spPr>
          <a:xfrm>
            <a:off x="3753461" y="3024627"/>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hidden="1">
            <a:extLst>
              <a:ext uri="{FF2B5EF4-FFF2-40B4-BE49-F238E27FC236}">
                <a16:creationId xmlns:a16="http://schemas.microsoft.com/office/drawing/2014/main" id="{B71C885F-A254-49E9-A0F2-BAB7EDBF85C6}"/>
              </a:ext>
            </a:extLst>
          </p:cNvPr>
          <p:cNvSpPr>
            <a:spLocks noGrp="1"/>
          </p:cNvSpPr>
          <p:nvPr>
            <p:ph type="title"/>
          </p:nvPr>
        </p:nvSpPr>
        <p:spPr/>
        <p:txBody>
          <a:bodyPr/>
          <a:lstStyle/>
          <a:p>
            <a:r>
              <a:rPr lang="en-US" dirty="0"/>
              <a:t>Slide 53</a:t>
            </a:r>
          </a:p>
        </p:txBody>
      </p:sp>
    </p:spTree>
    <p:extLst>
      <p:ext uri="{BB962C8B-B14F-4D97-AF65-F5344CB8AC3E}">
        <p14:creationId xmlns:p14="http://schemas.microsoft.com/office/powerpoint/2010/main" val="236316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dissolve">
                                      <p:cBhvr>
                                        <p:cTn id="10" dur="500"/>
                                        <p:tgtEl>
                                          <p:spTgt spid="5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dissolve">
                                      <p:cBhvr>
                                        <p:cTn id="13" dur="500"/>
                                        <p:tgtEl>
                                          <p:spTgt spid="5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dissolv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dissolve">
                                      <p:cBhvr>
                                        <p:cTn id="21" dur="500"/>
                                        <p:tgtEl>
                                          <p:spTgt spid="5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dissolve">
                                      <p:cBhvr>
                                        <p:cTn id="24" dur="500"/>
                                        <p:tgtEl>
                                          <p:spTgt spid="5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dissolve">
                                      <p:cBhvr>
                                        <p:cTn id="27" dur="500"/>
                                        <p:tgtEl>
                                          <p:spTgt spid="5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dissolve">
                                      <p:cBhvr>
                                        <p:cTn id="30" dur="500"/>
                                        <p:tgtEl>
                                          <p:spTgt spid="5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dissolv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1"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dissolve">
                                      <p:cBhvr>
                                        <p:cTn id="38" dur="500"/>
                                        <p:tgtEl>
                                          <p:spTgt spid="5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dissolve">
                                      <p:cBhvr>
                                        <p:cTn id="41" dur="500"/>
                                        <p:tgtEl>
                                          <p:spTgt spid="58"/>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1"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dissolve">
                                      <p:cBhvr>
                                        <p:cTn id="46" dur="500"/>
                                        <p:tgtEl>
                                          <p:spTgt spid="5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dissolve">
                                      <p:cBhvr>
                                        <p:cTn id="49" dur="500"/>
                                        <p:tgtEl>
                                          <p:spTgt spid="59"/>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1"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dissolve">
                                      <p:cBhvr>
                                        <p:cTn id="5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5" grpId="0" animBg="1"/>
      <p:bldP spid="56" grpId="0" animBg="1"/>
      <p:bldP spid="57" grpId="0" animBg="1"/>
      <p:bldP spid="57" grpId="1" animBg="1"/>
      <p:bldP spid="58" grpId="0" animBg="1"/>
      <p:bldP spid="58" grpId="1" animBg="1"/>
      <p:bldP spid="59" grpId="0" animBg="1"/>
      <p:bldP spid="59"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#4</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dirty="0"/>
              <a:t>Solve the addition problem using two different fraction models.</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dirty="0"/>
              <a:t>Solve the subtraction problem using two different fraction models.</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spTree>
    <p:extLst>
      <p:ext uri="{BB962C8B-B14F-4D97-AF65-F5344CB8AC3E}">
        <p14:creationId xmlns:p14="http://schemas.microsoft.com/office/powerpoint/2010/main" val="4019215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1/2"/>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697" y="1665820"/>
            <a:ext cx="1307352" cy="769441"/>
          </a:xfrm>
          <a:prstGeom prst="rect">
            <a:avLst/>
          </a:prstGeom>
          <a:noFill/>
        </p:spPr>
        <p:txBody>
          <a:bodyPr wrap="square" rtlCol="0">
            <a:spAutoFit/>
          </a:bodyPr>
          <a:lstStyle/>
          <a:p>
            <a:pPr algn="ctr"/>
            <a:r>
              <a:rPr lang="en-US" sz="4400" dirty="0">
                <a:solidFill>
                  <a:schemeClr val="bg1"/>
                </a:solidFill>
              </a:rPr>
              <a:t>×</a:t>
            </a:r>
          </a:p>
        </p:txBody>
      </p:sp>
      <p:sp>
        <p:nvSpPr>
          <p:cNvPr id="15" name="Oval 14"/>
          <p:cNvSpPr/>
          <p:nvPr/>
        </p:nvSpPr>
        <p:spPr>
          <a:xfrm>
            <a:off x="2700866" y="45998"/>
            <a:ext cx="3742267" cy="11912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Multiplication</a:t>
            </a:r>
            <a:endParaRPr lang="en-US" sz="3200" b="1" dirty="0"/>
          </a:p>
        </p:txBody>
      </p:sp>
      <p:grpSp>
        <p:nvGrpSpPr>
          <p:cNvPr id="17" name="Group 16" descr="4/4"/>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4</a:t>
              </a:r>
            </a:p>
            <a:p>
              <a:pPr algn="ctr"/>
              <a:r>
                <a:rPr lang="en-US" sz="4400" dirty="0">
                  <a:solidFill>
                    <a:schemeClr val="bg1"/>
                  </a:solidFill>
                </a:rPr>
                <a:t>4</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C183D7F6-B498-43B3-948B-1728B52AA6E4}">
                <adec:decorative xmlns:adec="http://schemas.microsoft.com/office/drawing/2017/decorative" val="1"/>
              </a:ext>
            </a:extLst>
          </p:cNvPr>
          <p:cNvSpPr/>
          <p:nvPr/>
        </p:nvSpPr>
        <p:spPr>
          <a:xfrm>
            <a:off x="988125" y="4877764"/>
            <a:ext cx="7315200" cy="914400"/>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Rectangle 20">
            <a:extLst>
              <a:ext uri="{C183D7F6-B498-43B3-948B-1728B52AA6E4}">
                <adec:decorative xmlns:adec="http://schemas.microsoft.com/office/drawing/2017/decorative" val="1"/>
              </a:ext>
            </a:extLst>
          </p:cNvPr>
          <p:cNvSpPr/>
          <p:nvPr/>
        </p:nvSpPr>
        <p:spPr>
          <a:xfrm>
            <a:off x="988125" y="4877764"/>
            <a:ext cx="1828800" cy="914400"/>
          </a:xfrm>
          <a:prstGeom prst="rect">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Rectangle 21">
            <a:extLst>
              <a:ext uri="{C183D7F6-B498-43B3-948B-1728B52AA6E4}">
                <adec:decorative xmlns:adec="http://schemas.microsoft.com/office/drawing/2017/decorative" val="1"/>
              </a:ext>
            </a:extLst>
          </p:cNvPr>
          <p:cNvSpPr/>
          <p:nvPr/>
        </p:nvSpPr>
        <p:spPr>
          <a:xfrm>
            <a:off x="2816925" y="4877764"/>
            <a:ext cx="1828800" cy="914400"/>
          </a:xfrm>
          <a:prstGeom prst="rect">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ectangle 22">
            <a:extLst>
              <a:ext uri="{C183D7F6-B498-43B3-948B-1728B52AA6E4}">
                <adec:decorative xmlns:adec="http://schemas.microsoft.com/office/drawing/2017/decorative" val="1"/>
              </a:ext>
            </a:extLst>
          </p:cNvPr>
          <p:cNvSpPr/>
          <p:nvPr/>
        </p:nvSpPr>
        <p:spPr>
          <a:xfrm>
            <a:off x="4645725" y="4877764"/>
            <a:ext cx="1828800" cy="914400"/>
          </a:xfrm>
          <a:prstGeom prst="rect">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ectangle 23">
            <a:extLst>
              <a:ext uri="{C183D7F6-B498-43B3-948B-1728B52AA6E4}">
                <adec:decorative xmlns:adec="http://schemas.microsoft.com/office/drawing/2017/decorative" val="1"/>
              </a:ext>
            </a:extLst>
          </p:cNvPr>
          <p:cNvSpPr/>
          <p:nvPr/>
        </p:nvSpPr>
        <p:spPr>
          <a:xfrm>
            <a:off x="6474525" y="4877764"/>
            <a:ext cx="1828800" cy="914400"/>
          </a:xfrm>
          <a:prstGeom prst="rect">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Left Bracket 24">
            <a:extLst>
              <a:ext uri="{C183D7F6-B498-43B3-948B-1728B52AA6E4}">
                <adec:decorative xmlns:adec="http://schemas.microsoft.com/office/drawing/2017/decorative" val="1"/>
              </a:ext>
            </a:extLst>
          </p:cNvPr>
          <p:cNvSpPr/>
          <p:nvPr/>
        </p:nvSpPr>
        <p:spPr>
          <a:xfrm rot="16200000" flipH="1" flipV="1">
            <a:off x="2740725" y="2896564"/>
            <a:ext cx="152400" cy="3657600"/>
          </a:xfrm>
          <a:prstGeom prst="leftBracket">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988125" y="4191964"/>
            <a:ext cx="3581400" cy="369332"/>
          </a:xfrm>
          <a:prstGeom prst="rect">
            <a:avLst/>
          </a:prstGeom>
          <a:noFill/>
        </p:spPr>
        <p:txBody>
          <a:bodyPr wrap="square" rtlCol="0">
            <a:spAutoFit/>
          </a:bodyPr>
          <a:lstStyle/>
          <a:p>
            <a:pPr algn="ctr"/>
            <a:r>
              <a:rPr lang="en-US" b="1" dirty="0">
                <a:solidFill>
                  <a:schemeClr val="bg1"/>
                </a:solidFill>
                <a:latin typeface="Noteworthy Light"/>
                <a:cs typeface="Noteworthy Light"/>
              </a:rPr>
              <a:t>One-half </a:t>
            </a:r>
            <a:r>
              <a:rPr lang="en-US" b="1" i="1" dirty="0">
                <a:solidFill>
                  <a:schemeClr val="bg1"/>
                </a:solidFill>
                <a:latin typeface="Noteworthy Light"/>
                <a:cs typeface="Noteworthy Light"/>
              </a:rPr>
              <a:t>of </a:t>
            </a:r>
            <a:r>
              <a:rPr lang="en-US" b="1" dirty="0">
                <a:solidFill>
                  <a:schemeClr val="bg1"/>
                </a:solidFill>
                <a:latin typeface="Noteworthy Light"/>
                <a:cs typeface="Noteworthy Light"/>
              </a:rPr>
              <a:t>four-fourths</a:t>
            </a:r>
          </a:p>
        </p:txBody>
      </p:sp>
      <p:sp>
        <p:nvSpPr>
          <p:cNvPr id="2" name="Rectangle 1">
            <a:extLst>
              <a:ext uri="{C183D7F6-B498-43B3-948B-1728B52AA6E4}">
                <adec:decorative xmlns:adec="http://schemas.microsoft.com/office/drawing/2017/decorative" val="1"/>
              </a:ext>
            </a:extLst>
          </p:cNvPr>
          <p:cNvSpPr/>
          <p:nvPr/>
        </p:nvSpPr>
        <p:spPr>
          <a:xfrm>
            <a:off x="5620937" y="1578573"/>
            <a:ext cx="3030082" cy="2102881"/>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485EA483-30AB-4FAE-A702-DB5ED69D57DF}"/>
              </a:ext>
            </a:extLst>
          </p:cNvPr>
          <p:cNvSpPr>
            <a:spLocks noGrp="1"/>
          </p:cNvSpPr>
          <p:nvPr>
            <p:ph type="title"/>
          </p:nvPr>
        </p:nvSpPr>
        <p:spPr/>
        <p:txBody>
          <a:bodyPr/>
          <a:lstStyle/>
          <a:p>
            <a:r>
              <a:rPr lang="en-US" dirty="0"/>
              <a:t>Slide 55</a:t>
            </a:r>
          </a:p>
        </p:txBody>
      </p:sp>
    </p:spTree>
    <p:extLst>
      <p:ext uri="{BB962C8B-B14F-4D97-AF65-F5344CB8AC3E}">
        <p14:creationId xmlns:p14="http://schemas.microsoft.com/office/powerpoint/2010/main" val="372135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dissolve">
                                      <p:cBhvr>
                                        <p:cTn id="14" dur="500"/>
                                        <p:tgtEl>
                                          <p:spTgt spid="22"/>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1/2"/>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697" y="1665820"/>
            <a:ext cx="1307352" cy="769441"/>
          </a:xfrm>
          <a:prstGeom prst="rect">
            <a:avLst/>
          </a:prstGeom>
          <a:noFill/>
        </p:spPr>
        <p:txBody>
          <a:bodyPr wrap="square" rtlCol="0">
            <a:spAutoFit/>
          </a:bodyPr>
          <a:lstStyle/>
          <a:p>
            <a:pPr algn="ctr"/>
            <a:r>
              <a:rPr lang="en-US" sz="4400" dirty="0">
                <a:solidFill>
                  <a:schemeClr val="bg1"/>
                </a:solidFill>
              </a:rPr>
              <a:t>×</a:t>
            </a:r>
          </a:p>
        </p:txBody>
      </p:sp>
      <p:sp>
        <p:nvSpPr>
          <p:cNvPr id="15" name="Oval 14"/>
          <p:cNvSpPr/>
          <p:nvPr/>
        </p:nvSpPr>
        <p:spPr>
          <a:xfrm>
            <a:off x="2700866" y="45998"/>
            <a:ext cx="3742267" cy="11912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Multiplication</a:t>
            </a:r>
            <a:endParaRPr lang="en-US" sz="3200" b="1" dirty="0"/>
          </a:p>
        </p:txBody>
      </p:sp>
      <p:grpSp>
        <p:nvGrpSpPr>
          <p:cNvPr id="17" name="Group 16" descr="2/4"/>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4</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C183D7F6-B498-43B3-948B-1728B52AA6E4}">
                <adec:decorative xmlns:adec="http://schemas.microsoft.com/office/drawing/2017/decorative" val="1"/>
              </a:ext>
            </a:extLst>
          </p:cNvPr>
          <p:cNvSpPr/>
          <p:nvPr/>
        </p:nvSpPr>
        <p:spPr>
          <a:xfrm>
            <a:off x="979025" y="4970362"/>
            <a:ext cx="7315200" cy="914400"/>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Rectangle 27">
            <a:extLst>
              <a:ext uri="{C183D7F6-B498-43B3-948B-1728B52AA6E4}">
                <adec:decorative xmlns:adec="http://schemas.microsoft.com/office/drawing/2017/decorative" val="1"/>
              </a:ext>
            </a:extLst>
          </p:cNvPr>
          <p:cNvSpPr/>
          <p:nvPr/>
        </p:nvSpPr>
        <p:spPr>
          <a:xfrm>
            <a:off x="979025" y="4970362"/>
            <a:ext cx="1828800" cy="914400"/>
          </a:xfrm>
          <a:prstGeom prst="rect">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Rectangle 28">
            <a:extLst>
              <a:ext uri="{C183D7F6-B498-43B3-948B-1728B52AA6E4}">
                <adec:decorative xmlns:adec="http://schemas.microsoft.com/office/drawing/2017/decorative" val="1"/>
              </a:ext>
            </a:extLst>
          </p:cNvPr>
          <p:cNvSpPr/>
          <p:nvPr/>
        </p:nvSpPr>
        <p:spPr>
          <a:xfrm>
            <a:off x="2807825" y="4970362"/>
            <a:ext cx="1828800" cy="914400"/>
          </a:xfrm>
          <a:prstGeom prst="rect">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Left Bracket 29">
            <a:extLst>
              <a:ext uri="{C183D7F6-B498-43B3-948B-1728B52AA6E4}">
                <adec:decorative xmlns:adec="http://schemas.microsoft.com/office/drawing/2017/decorative" val="1"/>
              </a:ext>
            </a:extLst>
          </p:cNvPr>
          <p:cNvSpPr/>
          <p:nvPr/>
        </p:nvSpPr>
        <p:spPr>
          <a:xfrm rot="16200000" flipH="1" flipV="1">
            <a:off x="1817225" y="3903562"/>
            <a:ext cx="152400" cy="1828800"/>
          </a:xfrm>
          <a:prstGeom prst="leftBracket">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100673" y="4288023"/>
            <a:ext cx="3581400" cy="369332"/>
          </a:xfrm>
          <a:prstGeom prst="rect">
            <a:avLst/>
          </a:prstGeom>
          <a:noFill/>
        </p:spPr>
        <p:txBody>
          <a:bodyPr wrap="square" rtlCol="0">
            <a:spAutoFit/>
          </a:bodyPr>
          <a:lstStyle/>
          <a:p>
            <a:pPr algn="ctr"/>
            <a:r>
              <a:rPr lang="en-US" b="1" dirty="0">
                <a:solidFill>
                  <a:schemeClr val="bg1"/>
                </a:solidFill>
                <a:latin typeface="Noteworthy Light"/>
                <a:cs typeface="Noteworthy Light"/>
              </a:rPr>
              <a:t>One-half </a:t>
            </a:r>
            <a:r>
              <a:rPr lang="en-US" b="1" i="1" dirty="0">
                <a:solidFill>
                  <a:schemeClr val="bg1"/>
                </a:solidFill>
                <a:latin typeface="Noteworthy Light"/>
                <a:cs typeface="Noteworthy Light"/>
              </a:rPr>
              <a:t>of </a:t>
            </a:r>
            <a:r>
              <a:rPr lang="en-US" b="1" dirty="0">
                <a:solidFill>
                  <a:schemeClr val="bg1"/>
                </a:solidFill>
                <a:latin typeface="Noteworthy Light"/>
                <a:cs typeface="Noteworthy Light"/>
              </a:rPr>
              <a:t>two-fourths</a:t>
            </a:r>
          </a:p>
        </p:txBody>
      </p:sp>
      <p:sp>
        <p:nvSpPr>
          <p:cNvPr id="2" name="Title 1" hidden="1">
            <a:extLst>
              <a:ext uri="{FF2B5EF4-FFF2-40B4-BE49-F238E27FC236}">
                <a16:creationId xmlns:a16="http://schemas.microsoft.com/office/drawing/2014/main" id="{BD50522D-C8ED-4E1A-B7A1-F9A98D00FCFC}"/>
              </a:ext>
            </a:extLst>
          </p:cNvPr>
          <p:cNvSpPr>
            <a:spLocks noGrp="1"/>
          </p:cNvSpPr>
          <p:nvPr>
            <p:ph type="title"/>
          </p:nvPr>
        </p:nvSpPr>
        <p:spPr/>
        <p:txBody>
          <a:bodyPr/>
          <a:lstStyle/>
          <a:p>
            <a:r>
              <a:rPr lang="en-US" dirty="0"/>
              <a:t>Slide 56</a:t>
            </a:r>
          </a:p>
        </p:txBody>
      </p:sp>
    </p:spTree>
    <p:extLst>
      <p:ext uri="{BB962C8B-B14F-4D97-AF65-F5344CB8AC3E}">
        <p14:creationId xmlns:p14="http://schemas.microsoft.com/office/powerpoint/2010/main" val="25251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dissolv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1/2"/>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697" y="1665820"/>
            <a:ext cx="1307352" cy="769441"/>
          </a:xfrm>
          <a:prstGeom prst="rect">
            <a:avLst/>
          </a:prstGeom>
          <a:noFill/>
        </p:spPr>
        <p:txBody>
          <a:bodyPr wrap="square" rtlCol="0">
            <a:spAutoFit/>
          </a:bodyPr>
          <a:lstStyle/>
          <a:p>
            <a:pPr algn="ctr"/>
            <a:r>
              <a:rPr lang="en-US" sz="4400" dirty="0">
                <a:solidFill>
                  <a:schemeClr val="bg1"/>
                </a:solidFill>
              </a:rPr>
              <a:t>×</a:t>
            </a:r>
          </a:p>
        </p:txBody>
      </p:sp>
      <p:sp>
        <p:nvSpPr>
          <p:cNvPr id="15" name="Oval 14"/>
          <p:cNvSpPr/>
          <p:nvPr/>
        </p:nvSpPr>
        <p:spPr>
          <a:xfrm>
            <a:off x="2700866" y="45998"/>
            <a:ext cx="3742267" cy="11912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Multiplication</a:t>
            </a:r>
            <a:endParaRPr lang="en-US" sz="3200" b="1" dirty="0"/>
          </a:p>
        </p:txBody>
      </p:sp>
      <p:grpSp>
        <p:nvGrpSpPr>
          <p:cNvPr id="17" name="Group 16" descr="3/4"/>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3</a:t>
              </a:r>
            </a:p>
            <a:p>
              <a:pPr algn="ctr"/>
              <a:r>
                <a:rPr lang="en-US" sz="4400" dirty="0">
                  <a:solidFill>
                    <a:schemeClr val="bg1"/>
                  </a:solidFill>
                </a:rPr>
                <a:t>4</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C183D7F6-B498-43B3-948B-1728B52AA6E4}">
                <adec:decorative xmlns:adec="http://schemas.microsoft.com/office/drawing/2017/decorative" val="1"/>
              </a:ext>
            </a:extLst>
          </p:cNvPr>
          <p:cNvSpPr/>
          <p:nvPr/>
        </p:nvSpPr>
        <p:spPr>
          <a:xfrm>
            <a:off x="935548" y="5005086"/>
            <a:ext cx="7315200" cy="914400"/>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935548" y="5005086"/>
            <a:ext cx="1828800" cy="914400"/>
          </a:xfrm>
          <a:prstGeom prst="rect">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Rectangle 20">
            <a:extLst>
              <a:ext uri="{C183D7F6-B498-43B3-948B-1728B52AA6E4}">
                <adec:decorative xmlns:adec="http://schemas.microsoft.com/office/drawing/2017/decorative" val="1"/>
              </a:ext>
            </a:extLst>
          </p:cNvPr>
          <p:cNvSpPr/>
          <p:nvPr/>
        </p:nvSpPr>
        <p:spPr>
          <a:xfrm>
            <a:off x="2764348" y="5005086"/>
            <a:ext cx="1828800" cy="914400"/>
          </a:xfrm>
          <a:prstGeom prst="rect">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Left Bracket 21">
            <a:extLst>
              <a:ext uri="{C183D7F6-B498-43B3-948B-1728B52AA6E4}">
                <adec:decorative xmlns:adec="http://schemas.microsoft.com/office/drawing/2017/decorative" val="1"/>
              </a:ext>
            </a:extLst>
          </p:cNvPr>
          <p:cNvSpPr/>
          <p:nvPr/>
        </p:nvSpPr>
        <p:spPr>
          <a:xfrm rot="16200000" flipH="1" flipV="1">
            <a:off x="2230948" y="3481086"/>
            <a:ext cx="152400" cy="2743200"/>
          </a:xfrm>
          <a:prstGeom prst="leftBracket">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478348" y="4319286"/>
            <a:ext cx="3581400" cy="369332"/>
          </a:xfrm>
          <a:prstGeom prst="rect">
            <a:avLst/>
          </a:prstGeom>
          <a:noFill/>
        </p:spPr>
        <p:txBody>
          <a:bodyPr wrap="square" rtlCol="0">
            <a:spAutoFit/>
          </a:bodyPr>
          <a:lstStyle/>
          <a:p>
            <a:pPr algn="ctr"/>
            <a:r>
              <a:rPr lang="en-US" b="1" dirty="0">
                <a:solidFill>
                  <a:schemeClr val="bg1"/>
                </a:solidFill>
                <a:latin typeface="Noteworthy Light"/>
                <a:cs typeface="Noteworthy Light"/>
              </a:rPr>
              <a:t>One-half </a:t>
            </a:r>
            <a:r>
              <a:rPr lang="en-US" b="1" i="1" dirty="0">
                <a:solidFill>
                  <a:schemeClr val="bg1"/>
                </a:solidFill>
                <a:latin typeface="Noteworthy Light"/>
                <a:cs typeface="Noteworthy Light"/>
              </a:rPr>
              <a:t>of </a:t>
            </a:r>
            <a:r>
              <a:rPr lang="en-US" b="1" dirty="0">
                <a:solidFill>
                  <a:schemeClr val="bg1"/>
                </a:solidFill>
                <a:latin typeface="Noteworthy Light"/>
                <a:cs typeface="Noteworthy Light"/>
              </a:rPr>
              <a:t>three-fourths</a:t>
            </a:r>
          </a:p>
        </p:txBody>
      </p:sp>
      <p:sp>
        <p:nvSpPr>
          <p:cNvPr id="24" name="Rectangle 23">
            <a:extLst>
              <a:ext uri="{C183D7F6-B498-43B3-948B-1728B52AA6E4}">
                <adec:decorative xmlns:adec="http://schemas.microsoft.com/office/drawing/2017/decorative" val="1"/>
              </a:ext>
            </a:extLst>
          </p:cNvPr>
          <p:cNvSpPr/>
          <p:nvPr/>
        </p:nvSpPr>
        <p:spPr>
          <a:xfrm>
            <a:off x="4593148" y="5005086"/>
            <a:ext cx="1828800" cy="914400"/>
          </a:xfrm>
          <a:prstGeom prst="rect">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Rectangle 24">
            <a:extLst>
              <a:ext uri="{C183D7F6-B498-43B3-948B-1728B52AA6E4}">
                <adec:decorative xmlns:adec="http://schemas.microsoft.com/office/drawing/2017/decorative" val="1"/>
              </a:ext>
            </a:extLst>
          </p:cNvPr>
          <p:cNvSpPr/>
          <p:nvPr/>
        </p:nvSpPr>
        <p:spPr>
          <a:xfrm>
            <a:off x="935548" y="5005086"/>
            <a:ext cx="914400" cy="914400"/>
          </a:xfrm>
          <a:prstGeom prst="rect">
            <a:avLst/>
          </a:prstGeom>
          <a:solidFill>
            <a:srgbClr val="00B0F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Rectangle 25">
            <a:extLst>
              <a:ext uri="{C183D7F6-B498-43B3-948B-1728B52AA6E4}">
                <adec:decorative xmlns:adec="http://schemas.microsoft.com/office/drawing/2017/decorative" val="1"/>
              </a:ext>
            </a:extLst>
          </p:cNvPr>
          <p:cNvSpPr/>
          <p:nvPr/>
        </p:nvSpPr>
        <p:spPr>
          <a:xfrm>
            <a:off x="1849948" y="5005086"/>
            <a:ext cx="914400" cy="914400"/>
          </a:xfrm>
          <a:prstGeom prst="rect">
            <a:avLst/>
          </a:prstGeom>
          <a:solidFill>
            <a:srgbClr val="00B0F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Rectangle 31">
            <a:extLst>
              <a:ext uri="{C183D7F6-B498-43B3-948B-1728B52AA6E4}">
                <adec:decorative xmlns:adec="http://schemas.microsoft.com/office/drawing/2017/decorative" val="1"/>
              </a:ext>
            </a:extLst>
          </p:cNvPr>
          <p:cNvSpPr/>
          <p:nvPr/>
        </p:nvSpPr>
        <p:spPr>
          <a:xfrm>
            <a:off x="2764348" y="5005086"/>
            <a:ext cx="914400" cy="914400"/>
          </a:xfrm>
          <a:prstGeom prst="rect">
            <a:avLst/>
          </a:prstGeom>
          <a:solidFill>
            <a:srgbClr val="00B0F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3" name="Rectangle 32">
            <a:extLst>
              <a:ext uri="{C183D7F6-B498-43B3-948B-1728B52AA6E4}">
                <adec:decorative xmlns:adec="http://schemas.microsoft.com/office/drawing/2017/decorative" val="1"/>
              </a:ext>
            </a:extLst>
          </p:cNvPr>
          <p:cNvSpPr/>
          <p:nvPr/>
        </p:nvSpPr>
        <p:spPr>
          <a:xfrm>
            <a:off x="3678748" y="5005086"/>
            <a:ext cx="914400" cy="914400"/>
          </a:xfrm>
          <a:prstGeom prst="rect">
            <a:avLst/>
          </a:prstGeom>
          <a:solidFill>
            <a:srgbClr val="00B0F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Rectangle 33">
            <a:extLst>
              <a:ext uri="{C183D7F6-B498-43B3-948B-1728B52AA6E4}">
                <adec:decorative xmlns:adec="http://schemas.microsoft.com/office/drawing/2017/decorative" val="1"/>
              </a:ext>
            </a:extLst>
          </p:cNvPr>
          <p:cNvSpPr/>
          <p:nvPr/>
        </p:nvSpPr>
        <p:spPr>
          <a:xfrm>
            <a:off x="4593148" y="5005086"/>
            <a:ext cx="914400" cy="914400"/>
          </a:xfrm>
          <a:prstGeom prst="rect">
            <a:avLst/>
          </a:prstGeom>
          <a:solidFill>
            <a:srgbClr val="00B0F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Rectangle 34">
            <a:extLst>
              <a:ext uri="{C183D7F6-B498-43B3-948B-1728B52AA6E4}">
                <adec:decorative xmlns:adec="http://schemas.microsoft.com/office/drawing/2017/decorative" val="1"/>
              </a:ext>
            </a:extLst>
          </p:cNvPr>
          <p:cNvSpPr/>
          <p:nvPr/>
        </p:nvSpPr>
        <p:spPr>
          <a:xfrm>
            <a:off x="5507548" y="5005086"/>
            <a:ext cx="914400" cy="914400"/>
          </a:xfrm>
          <a:prstGeom prst="rect">
            <a:avLst/>
          </a:prstGeom>
          <a:solidFill>
            <a:srgbClr val="00B0F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4C7CC79B-1EFF-46CF-B312-E569A90A2065}"/>
              </a:ext>
            </a:extLst>
          </p:cNvPr>
          <p:cNvSpPr>
            <a:spLocks noGrp="1"/>
          </p:cNvSpPr>
          <p:nvPr>
            <p:ph type="title"/>
          </p:nvPr>
        </p:nvSpPr>
        <p:spPr/>
        <p:txBody>
          <a:bodyPr/>
          <a:lstStyle/>
          <a:p>
            <a:r>
              <a:rPr lang="en-US" dirty="0"/>
              <a:t>Slide 57</a:t>
            </a:r>
          </a:p>
        </p:txBody>
      </p:sp>
    </p:spTree>
    <p:extLst>
      <p:ext uri="{BB962C8B-B14F-4D97-AF65-F5344CB8AC3E}">
        <p14:creationId xmlns:p14="http://schemas.microsoft.com/office/powerpoint/2010/main" val="94276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500"/>
                                        <p:tgtEl>
                                          <p:spTgt spid="21"/>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dissolve">
                                      <p:cBhvr>
                                        <p:cTn id="38" dur="500"/>
                                        <p:tgtEl>
                                          <p:spTgt spid="3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dissolve">
                                      <p:cBhvr>
                                        <p:cTn id="41" dur="500"/>
                                        <p:tgtEl>
                                          <p:spTgt spid="33"/>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dissolve">
                                      <p:cBhvr>
                                        <p:cTn id="44" dur="500"/>
                                        <p:tgtEl>
                                          <p:spTgt spid="34"/>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dissolv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P spid="23" grpId="0"/>
      <p:bldP spid="24" grpId="0" animBg="1"/>
      <p:bldP spid="25" grpId="0" animBg="1"/>
      <p:bldP spid="26" grpId="0" animBg="1"/>
      <p:bldP spid="32" grpId="0" animBg="1"/>
      <p:bldP spid="33" grpId="0" animBg="1"/>
      <p:bldP spid="34" grpId="0" animBg="1"/>
      <p:bldP spid="3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1/2"/>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697" y="1665820"/>
            <a:ext cx="1307352" cy="769441"/>
          </a:xfrm>
          <a:prstGeom prst="rect">
            <a:avLst/>
          </a:prstGeom>
          <a:noFill/>
        </p:spPr>
        <p:txBody>
          <a:bodyPr wrap="square" rtlCol="0">
            <a:spAutoFit/>
          </a:bodyPr>
          <a:lstStyle/>
          <a:p>
            <a:pPr algn="ctr"/>
            <a:r>
              <a:rPr lang="en-US" sz="4400" dirty="0">
                <a:solidFill>
                  <a:schemeClr val="bg1"/>
                </a:solidFill>
              </a:rPr>
              <a:t>×</a:t>
            </a:r>
          </a:p>
        </p:txBody>
      </p:sp>
      <p:sp>
        <p:nvSpPr>
          <p:cNvPr id="15" name="Oval 14"/>
          <p:cNvSpPr/>
          <p:nvPr/>
        </p:nvSpPr>
        <p:spPr>
          <a:xfrm>
            <a:off x="2700866" y="45998"/>
            <a:ext cx="3742267" cy="11912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Multiplication</a:t>
            </a:r>
            <a:endParaRPr lang="en-US" sz="3200" b="1" dirty="0"/>
          </a:p>
        </p:txBody>
      </p:sp>
      <p:grpSp>
        <p:nvGrpSpPr>
          <p:cNvPr id="17" name="Group 16" descr="3/4"/>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3</a:t>
              </a:r>
            </a:p>
            <a:p>
              <a:pPr algn="ctr"/>
              <a:r>
                <a:rPr lang="en-US" sz="4400" dirty="0">
                  <a:solidFill>
                    <a:schemeClr val="bg1"/>
                  </a:solidFill>
                </a:rPr>
                <a:t>4</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7" name="Picture 26" descr="0 through 1 line graph"/>
          <p:cNvPicPr>
            <a:picLocks noChangeAspect="1"/>
          </p:cNvPicPr>
          <p:nvPr/>
        </p:nvPicPr>
        <p:blipFill>
          <a:blip r:embed="rId2"/>
          <a:stretch>
            <a:fillRect/>
          </a:stretch>
        </p:blipFill>
        <p:spPr>
          <a:xfrm>
            <a:off x="1875099" y="4082488"/>
            <a:ext cx="4953000" cy="723900"/>
          </a:xfrm>
          <a:prstGeom prst="rect">
            <a:avLst/>
          </a:prstGeom>
        </p:spPr>
      </p:pic>
      <p:cxnSp>
        <p:nvCxnSpPr>
          <p:cNvPr id="28" name="Straight Connector 27">
            <a:extLst>
              <a:ext uri="{C183D7F6-B498-43B3-948B-1728B52AA6E4}">
                <adec:decorative xmlns:adec="http://schemas.microsoft.com/office/drawing/2017/decorative" val="1"/>
              </a:ext>
            </a:extLst>
          </p:cNvPr>
          <p:cNvCxnSpPr/>
          <p:nvPr/>
        </p:nvCxnSpPr>
        <p:spPr bwMode="auto">
          <a:xfrm>
            <a:off x="2065599" y="4100333"/>
            <a:ext cx="1066800" cy="0"/>
          </a:xfrm>
          <a:prstGeom prst="line">
            <a:avLst/>
          </a:prstGeom>
          <a:solidFill>
            <a:schemeClr val="accent1"/>
          </a:solidFill>
          <a:ln w="57150" cap="sq" cmpd="sng" algn="ctr">
            <a:solidFill>
              <a:srgbClr val="3366FF"/>
            </a:solidFill>
            <a:prstDash val="solid"/>
            <a:round/>
            <a:headEnd type="none" w="sm" len="sm"/>
            <a:tailEnd type="none" w="sm" len="sm"/>
          </a:ln>
          <a:effectLst/>
        </p:spPr>
      </p:cxnSp>
      <p:cxnSp>
        <p:nvCxnSpPr>
          <p:cNvPr id="29" name="Straight Connector 28">
            <a:extLst>
              <a:ext uri="{C183D7F6-B498-43B3-948B-1728B52AA6E4}">
                <adec:decorative xmlns:adec="http://schemas.microsoft.com/office/drawing/2017/decorative" val="1"/>
              </a:ext>
            </a:extLst>
          </p:cNvPr>
          <p:cNvCxnSpPr/>
          <p:nvPr/>
        </p:nvCxnSpPr>
        <p:spPr bwMode="auto">
          <a:xfrm>
            <a:off x="3208599" y="4100333"/>
            <a:ext cx="1066800" cy="0"/>
          </a:xfrm>
          <a:prstGeom prst="line">
            <a:avLst/>
          </a:prstGeom>
          <a:solidFill>
            <a:schemeClr val="accent1"/>
          </a:solidFill>
          <a:ln w="57150" cap="sq" cmpd="sng" algn="ctr">
            <a:solidFill>
              <a:srgbClr val="3366FF"/>
            </a:solidFill>
            <a:prstDash val="solid"/>
            <a:round/>
            <a:headEnd type="none" w="sm" len="sm"/>
            <a:tailEnd type="none" w="sm" len="sm"/>
          </a:ln>
          <a:effectLst/>
        </p:spPr>
      </p:cxnSp>
      <p:cxnSp>
        <p:nvCxnSpPr>
          <p:cNvPr id="30" name="Straight Connector 29">
            <a:extLst>
              <a:ext uri="{C183D7F6-B498-43B3-948B-1728B52AA6E4}">
                <adec:decorative xmlns:adec="http://schemas.microsoft.com/office/drawing/2017/decorative" val="1"/>
              </a:ext>
            </a:extLst>
          </p:cNvPr>
          <p:cNvCxnSpPr/>
          <p:nvPr/>
        </p:nvCxnSpPr>
        <p:spPr bwMode="auto">
          <a:xfrm>
            <a:off x="4351599" y="4100333"/>
            <a:ext cx="1066800" cy="0"/>
          </a:xfrm>
          <a:prstGeom prst="line">
            <a:avLst/>
          </a:prstGeom>
          <a:solidFill>
            <a:schemeClr val="accent1"/>
          </a:solidFill>
          <a:ln w="57150" cap="sq" cmpd="sng" algn="ctr">
            <a:solidFill>
              <a:srgbClr val="3366FF"/>
            </a:solidFill>
            <a:prstDash val="solid"/>
            <a:round/>
            <a:headEnd type="none" w="sm" len="sm"/>
            <a:tailEnd type="none" w="sm" len="sm"/>
          </a:ln>
          <a:effectLst/>
        </p:spPr>
      </p:cxnSp>
      <p:cxnSp>
        <p:nvCxnSpPr>
          <p:cNvPr id="31" name="Straight Connector 30">
            <a:extLst>
              <a:ext uri="{C183D7F6-B498-43B3-948B-1728B52AA6E4}">
                <adec:decorative xmlns:adec="http://schemas.microsoft.com/office/drawing/2017/decorative" val="1"/>
              </a:ext>
            </a:extLst>
          </p:cNvPr>
          <p:cNvCxnSpPr/>
          <p:nvPr/>
        </p:nvCxnSpPr>
        <p:spPr bwMode="auto">
          <a:xfrm>
            <a:off x="2065599" y="4100333"/>
            <a:ext cx="1676400" cy="0"/>
          </a:xfrm>
          <a:prstGeom prst="line">
            <a:avLst/>
          </a:prstGeom>
          <a:solidFill>
            <a:schemeClr val="accent1"/>
          </a:solidFill>
          <a:ln w="57150" cap="sq" cmpd="sng" algn="ctr">
            <a:solidFill>
              <a:srgbClr val="FF0000"/>
            </a:solidFill>
            <a:prstDash val="solid"/>
            <a:round/>
            <a:headEnd type="none" w="sm" len="sm"/>
            <a:tailEnd type="none" w="sm" len="sm"/>
          </a:ln>
          <a:effectLst/>
        </p:spPr>
      </p:cxnSp>
      <p:sp>
        <p:nvSpPr>
          <p:cNvPr id="2" name="Title 1" hidden="1">
            <a:extLst>
              <a:ext uri="{FF2B5EF4-FFF2-40B4-BE49-F238E27FC236}">
                <a16:creationId xmlns:a16="http://schemas.microsoft.com/office/drawing/2014/main" id="{87AB2882-92EE-404D-BF17-8B15B5857CF5}"/>
              </a:ext>
            </a:extLst>
          </p:cNvPr>
          <p:cNvSpPr>
            <a:spLocks noGrp="1"/>
          </p:cNvSpPr>
          <p:nvPr>
            <p:ph type="title"/>
          </p:nvPr>
        </p:nvSpPr>
        <p:spPr/>
        <p:txBody>
          <a:bodyPr/>
          <a:lstStyle/>
          <a:p>
            <a:r>
              <a:rPr lang="en-US" dirty="0"/>
              <a:t>Slide 58</a:t>
            </a:r>
          </a:p>
        </p:txBody>
      </p:sp>
    </p:spTree>
    <p:extLst>
      <p:ext uri="{BB962C8B-B14F-4D97-AF65-F5344CB8AC3E}">
        <p14:creationId xmlns:p14="http://schemas.microsoft.com/office/powerpoint/2010/main" val="242998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par>
                                <p:cTn id="11" presetID="9"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dissolv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1/2"/>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697" y="1665820"/>
            <a:ext cx="1307352" cy="769441"/>
          </a:xfrm>
          <a:prstGeom prst="rect">
            <a:avLst/>
          </a:prstGeom>
          <a:noFill/>
        </p:spPr>
        <p:txBody>
          <a:bodyPr wrap="square" rtlCol="0">
            <a:spAutoFit/>
          </a:bodyPr>
          <a:lstStyle/>
          <a:p>
            <a:pPr algn="ctr"/>
            <a:r>
              <a:rPr lang="en-US" sz="4400" dirty="0">
                <a:solidFill>
                  <a:schemeClr val="bg1"/>
                </a:solidFill>
              </a:rPr>
              <a:t>×</a:t>
            </a:r>
          </a:p>
        </p:txBody>
      </p:sp>
      <p:sp>
        <p:nvSpPr>
          <p:cNvPr id="15" name="Oval 14"/>
          <p:cNvSpPr/>
          <p:nvPr/>
        </p:nvSpPr>
        <p:spPr>
          <a:xfrm>
            <a:off x="2700866" y="45998"/>
            <a:ext cx="3742267" cy="11912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Multiplication</a:t>
            </a:r>
            <a:endParaRPr lang="en-US" sz="3200" b="1" dirty="0"/>
          </a:p>
        </p:txBody>
      </p:sp>
      <p:grpSp>
        <p:nvGrpSpPr>
          <p:cNvPr id="17" name="Group 16" descr="3/4"/>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3</a:t>
              </a:r>
            </a:p>
            <a:p>
              <a:pPr algn="ctr"/>
              <a:r>
                <a:rPr lang="en-US" sz="4400" dirty="0">
                  <a:solidFill>
                    <a:schemeClr val="bg1"/>
                  </a:solidFill>
                </a:rPr>
                <a:t>4</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descr="3/4ths pie graph"/>
          <p:cNvGrpSpPr/>
          <p:nvPr/>
        </p:nvGrpSpPr>
        <p:grpSpPr>
          <a:xfrm>
            <a:off x="2800957" y="2919866"/>
            <a:ext cx="2949211" cy="2947686"/>
            <a:chOff x="3856703" y="3962400"/>
            <a:chExt cx="1600200" cy="1600200"/>
          </a:xfrm>
        </p:grpSpPr>
        <p:sp>
          <p:nvSpPr>
            <p:cNvPr id="20" name="Pie 19"/>
            <p:cNvSpPr/>
            <p:nvPr/>
          </p:nvSpPr>
          <p:spPr bwMode="auto">
            <a:xfrm>
              <a:off x="3856703" y="3962400"/>
              <a:ext cx="1600200" cy="1600200"/>
            </a:xfrm>
            <a:prstGeom prst="pie">
              <a:avLst/>
            </a:prstGeom>
            <a:solidFill>
              <a:srgbClr val="3366FF"/>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prstClr val="black"/>
                </a:solidFill>
                <a:latin typeface="Calibri" pitchFamily="34" charset="0"/>
              </a:endParaRPr>
            </a:p>
          </p:txBody>
        </p:sp>
        <p:cxnSp>
          <p:nvCxnSpPr>
            <p:cNvPr id="21" name="Straight Connector 20"/>
            <p:cNvCxnSpPr/>
            <p:nvPr/>
          </p:nvCxnSpPr>
          <p:spPr bwMode="auto">
            <a:xfrm>
              <a:off x="3856703" y="4762500"/>
              <a:ext cx="829597" cy="0"/>
            </a:xfrm>
            <a:prstGeom prst="line">
              <a:avLst/>
            </a:prstGeom>
            <a:solidFill>
              <a:schemeClr val="accent1"/>
            </a:solidFill>
            <a:ln w="12700" cap="sq" cmpd="sng" algn="ctr">
              <a:solidFill>
                <a:schemeClr val="tx1"/>
              </a:solidFill>
              <a:prstDash val="solid"/>
              <a:round/>
              <a:headEnd type="none" w="sm" len="sm"/>
              <a:tailEnd type="none" w="sm" len="sm"/>
            </a:ln>
            <a:effectLst/>
          </p:spPr>
        </p:cxnSp>
        <p:cxnSp>
          <p:nvCxnSpPr>
            <p:cNvPr id="22" name="Straight Connector 21"/>
            <p:cNvCxnSpPr/>
            <p:nvPr/>
          </p:nvCxnSpPr>
          <p:spPr bwMode="auto">
            <a:xfrm>
              <a:off x="4656803" y="4762500"/>
              <a:ext cx="0" cy="800100"/>
            </a:xfrm>
            <a:prstGeom prst="line">
              <a:avLst/>
            </a:prstGeom>
            <a:solidFill>
              <a:schemeClr val="accent1"/>
            </a:solidFill>
            <a:ln w="12700" cap="sq" cmpd="sng" algn="ctr">
              <a:solidFill>
                <a:schemeClr val="tx1"/>
              </a:solidFill>
              <a:prstDash val="solid"/>
              <a:round/>
              <a:headEnd type="none" w="sm" len="sm"/>
              <a:tailEnd type="none" w="sm" len="sm"/>
            </a:ln>
            <a:effectLst/>
          </p:spPr>
        </p:cxnSp>
      </p:grpSp>
      <p:cxnSp>
        <p:nvCxnSpPr>
          <p:cNvPr id="3" name="Straight Connector 2">
            <a:extLst>
              <a:ext uri="{C183D7F6-B498-43B3-948B-1728B52AA6E4}">
                <adec:decorative xmlns:adec="http://schemas.microsoft.com/office/drawing/2017/decorative" val="1"/>
              </a:ext>
            </a:extLst>
          </p:cNvPr>
          <p:cNvCxnSpPr/>
          <p:nvPr/>
        </p:nvCxnSpPr>
        <p:spPr>
          <a:xfrm flipH="1" flipV="1">
            <a:off x="3191435" y="3391382"/>
            <a:ext cx="1084127" cy="100232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C183D7F6-B498-43B3-948B-1728B52AA6E4}">
                <adec:decorative xmlns:adec="http://schemas.microsoft.com/office/drawing/2017/decorative" val="1"/>
              </a:ext>
            </a:extLst>
          </p:cNvPr>
          <p:cNvCxnSpPr/>
          <p:nvPr/>
        </p:nvCxnSpPr>
        <p:spPr>
          <a:xfrm flipH="1" flipV="1">
            <a:off x="4275562" y="4393708"/>
            <a:ext cx="1084127" cy="100232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C183D7F6-B498-43B3-948B-1728B52AA6E4}">
                <adec:decorative xmlns:adec="http://schemas.microsoft.com/office/drawing/2017/decorative" val="1"/>
              </a:ext>
            </a:extLst>
          </p:cNvPr>
          <p:cNvCxnSpPr/>
          <p:nvPr/>
        </p:nvCxnSpPr>
        <p:spPr>
          <a:xfrm flipV="1">
            <a:off x="3191434" y="4393708"/>
            <a:ext cx="1079143" cy="9726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8">
            <a:extLst>
              <a:ext uri="{C183D7F6-B498-43B3-948B-1728B52AA6E4}">
                <adec:decorative xmlns:adec="http://schemas.microsoft.com/office/drawing/2017/decorative" val="1"/>
              </a:ext>
            </a:extLst>
          </p:cNvPr>
          <p:cNvSpPr/>
          <p:nvPr/>
        </p:nvSpPr>
        <p:spPr>
          <a:xfrm>
            <a:off x="3356658" y="2916820"/>
            <a:ext cx="856573" cy="1250066"/>
          </a:xfrm>
          <a:custGeom>
            <a:avLst/>
            <a:gdLst>
              <a:gd name="connsiteX0" fmla="*/ 0 w 856573"/>
              <a:gd name="connsiteY0" fmla="*/ 486137 h 1250066"/>
              <a:gd name="connsiteX1" fmla="*/ 11575 w 856573"/>
              <a:gd name="connsiteY1" fmla="*/ 416689 h 1250066"/>
              <a:gd name="connsiteX2" fmla="*/ 23150 w 856573"/>
              <a:gd name="connsiteY2" fmla="*/ 370390 h 1250066"/>
              <a:gd name="connsiteX3" fmla="*/ 46299 w 856573"/>
              <a:gd name="connsiteY3" fmla="*/ 416689 h 1250066"/>
              <a:gd name="connsiteX4" fmla="*/ 115747 w 856573"/>
              <a:gd name="connsiteY4" fmla="*/ 625033 h 1250066"/>
              <a:gd name="connsiteX5" fmla="*/ 138896 w 856573"/>
              <a:gd name="connsiteY5" fmla="*/ 659757 h 1250066"/>
              <a:gd name="connsiteX6" fmla="*/ 162046 w 856573"/>
              <a:gd name="connsiteY6" fmla="*/ 590309 h 1250066"/>
              <a:gd name="connsiteX7" fmla="*/ 173620 w 856573"/>
              <a:gd name="connsiteY7" fmla="*/ 520861 h 1250066"/>
              <a:gd name="connsiteX8" fmla="*/ 196770 w 856573"/>
              <a:gd name="connsiteY8" fmla="*/ 370390 h 1250066"/>
              <a:gd name="connsiteX9" fmla="*/ 208345 w 856573"/>
              <a:gd name="connsiteY9" fmla="*/ 335666 h 1250066"/>
              <a:gd name="connsiteX10" fmla="*/ 277793 w 856573"/>
              <a:gd name="connsiteY10" fmla="*/ 544010 h 1250066"/>
              <a:gd name="connsiteX11" fmla="*/ 324091 w 856573"/>
              <a:gd name="connsiteY11" fmla="*/ 706056 h 1250066"/>
              <a:gd name="connsiteX12" fmla="*/ 358815 w 856573"/>
              <a:gd name="connsiteY12" fmla="*/ 486137 h 1250066"/>
              <a:gd name="connsiteX13" fmla="*/ 370390 w 856573"/>
              <a:gd name="connsiteY13" fmla="*/ 439838 h 1250066"/>
              <a:gd name="connsiteX14" fmla="*/ 381965 w 856573"/>
              <a:gd name="connsiteY14" fmla="*/ 358815 h 1250066"/>
              <a:gd name="connsiteX15" fmla="*/ 416689 w 856573"/>
              <a:gd name="connsiteY15" fmla="*/ 185195 h 1250066"/>
              <a:gd name="connsiteX16" fmla="*/ 439838 w 856573"/>
              <a:gd name="connsiteY16" fmla="*/ 219919 h 1250066"/>
              <a:gd name="connsiteX17" fmla="*/ 486137 w 856573"/>
              <a:gd name="connsiteY17" fmla="*/ 462988 h 1250066"/>
              <a:gd name="connsiteX18" fmla="*/ 509286 w 856573"/>
              <a:gd name="connsiteY18" fmla="*/ 601884 h 1250066"/>
              <a:gd name="connsiteX19" fmla="*/ 520861 w 856573"/>
              <a:gd name="connsiteY19" fmla="*/ 729205 h 1250066"/>
              <a:gd name="connsiteX20" fmla="*/ 532436 w 856573"/>
              <a:gd name="connsiteY20" fmla="*/ 763929 h 1250066"/>
              <a:gd name="connsiteX21" fmla="*/ 544010 w 856573"/>
              <a:gd name="connsiteY21" fmla="*/ 810228 h 1250066"/>
              <a:gd name="connsiteX22" fmla="*/ 567160 w 856573"/>
              <a:gd name="connsiteY22" fmla="*/ 509286 h 1250066"/>
              <a:gd name="connsiteX23" fmla="*/ 590309 w 856573"/>
              <a:gd name="connsiteY23" fmla="*/ 196770 h 1250066"/>
              <a:gd name="connsiteX24" fmla="*/ 625033 w 856573"/>
              <a:gd name="connsiteY24" fmla="*/ 416689 h 1250066"/>
              <a:gd name="connsiteX25" fmla="*/ 636608 w 856573"/>
              <a:gd name="connsiteY25" fmla="*/ 567160 h 1250066"/>
              <a:gd name="connsiteX26" fmla="*/ 659757 w 856573"/>
              <a:gd name="connsiteY26" fmla="*/ 833377 h 1250066"/>
              <a:gd name="connsiteX27" fmla="*/ 682907 w 856573"/>
              <a:gd name="connsiteY27" fmla="*/ 937550 h 1250066"/>
              <a:gd name="connsiteX28" fmla="*/ 706056 w 856573"/>
              <a:gd name="connsiteY28" fmla="*/ 1134319 h 1250066"/>
              <a:gd name="connsiteX29" fmla="*/ 717631 w 856573"/>
              <a:gd name="connsiteY29" fmla="*/ 1203767 h 1250066"/>
              <a:gd name="connsiteX30" fmla="*/ 740780 w 856573"/>
              <a:gd name="connsiteY30" fmla="*/ 1250066 h 1250066"/>
              <a:gd name="connsiteX31" fmla="*/ 763929 w 856573"/>
              <a:gd name="connsiteY31" fmla="*/ 1030147 h 1250066"/>
              <a:gd name="connsiteX32" fmla="*/ 775504 w 856573"/>
              <a:gd name="connsiteY32" fmla="*/ 902826 h 1250066"/>
              <a:gd name="connsiteX33" fmla="*/ 798653 w 856573"/>
              <a:gd name="connsiteY33" fmla="*/ 682907 h 1250066"/>
              <a:gd name="connsiteX34" fmla="*/ 821803 w 856573"/>
              <a:gd name="connsiteY34" fmla="*/ 1226917 h 1250066"/>
              <a:gd name="connsiteX35" fmla="*/ 810228 w 856573"/>
              <a:gd name="connsiteY35" fmla="*/ 1145894 h 1250066"/>
              <a:gd name="connsiteX36" fmla="*/ 821803 w 856573"/>
              <a:gd name="connsiteY36" fmla="*/ 312517 h 1250066"/>
              <a:gd name="connsiteX37" fmla="*/ 833377 w 856573"/>
              <a:gd name="connsiteY37" fmla="*/ 231494 h 1250066"/>
              <a:gd name="connsiteX38" fmla="*/ 844952 w 856573"/>
              <a:gd name="connsiteY38" fmla="*/ 127322 h 1250066"/>
              <a:gd name="connsiteX39" fmla="*/ 856527 w 856573"/>
              <a:gd name="connsiteY39" fmla="*/ 0 h 12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6573" h="1250066">
                <a:moveTo>
                  <a:pt x="0" y="486137"/>
                </a:moveTo>
                <a:cubicBezTo>
                  <a:pt x="3858" y="462988"/>
                  <a:pt x="6972" y="439702"/>
                  <a:pt x="11575" y="416689"/>
                </a:cubicBezTo>
                <a:cubicBezTo>
                  <a:pt x="14695" y="401090"/>
                  <a:pt x="7242" y="370390"/>
                  <a:pt x="23150" y="370390"/>
                </a:cubicBezTo>
                <a:cubicBezTo>
                  <a:pt x="40405" y="370390"/>
                  <a:pt x="40496" y="400440"/>
                  <a:pt x="46299" y="416689"/>
                </a:cubicBezTo>
                <a:cubicBezTo>
                  <a:pt x="83337" y="520397"/>
                  <a:pt x="72737" y="530411"/>
                  <a:pt x="115747" y="625033"/>
                </a:cubicBezTo>
                <a:cubicBezTo>
                  <a:pt x="121503" y="637697"/>
                  <a:pt x="131180" y="648182"/>
                  <a:pt x="138896" y="659757"/>
                </a:cubicBezTo>
                <a:cubicBezTo>
                  <a:pt x="146613" y="636608"/>
                  <a:pt x="156128" y="613982"/>
                  <a:pt x="162046" y="590309"/>
                </a:cubicBezTo>
                <a:cubicBezTo>
                  <a:pt x="167738" y="567541"/>
                  <a:pt x="170051" y="544057"/>
                  <a:pt x="173620" y="520861"/>
                </a:cubicBezTo>
                <a:cubicBezTo>
                  <a:pt x="178235" y="490864"/>
                  <a:pt x="189552" y="402869"/>
                  <a:pt x="196770" y="370390"/>
                </a:cubicBezTo>
                <a:cubicBezTo>
                  <a:pt x="199417" y="358480"/>
                  <a:pt x="204487" y="347241"/>
                  <a:pt x="208345" y="335666"/>
                </a:cubicBezTo>
                <a:cubicBezTo>
                  <a:pt x="265717" y="421725"/>
                  <a:pt x="223610" y="350499"/>
                  <a:pt x="277793" y="544010"/>
                </a:cubicBezTo>
                <a:cubicBezTo>
                  <a:pt x="338903" y="762260"/>
                  <a:pt x="294133" y="586215"/>
                  <a:pt x="324091" y="706056"/>
                </a:cubicBezTo>
                <a:cubicBezTo>
                  <a:pt x="383527" y="616905"/>
                  <a:pt x="337590" y="698391"/>
                  <a:pt x="358815" y="486137"/>
                </a:cubicBezTo>
                <a:cubicBezTo>
                  <a:pt x="360398" y="470308"/>
                  <a:pt x="367544" y="455489"/>
                  <a:pt x="370390" y="439838"/>
                </a:cubicBezTo>
                <a:cubicBezTo>
                  <a:pt x="375270" y="412996"/>
                  <a:pt x="378777" y="385910"/>
                  <a:pt x="381965" y="358815"/>
                </a:cubicBezTo>
                <a:cubicBezTo>
                  <a:pt x="399018" y="213867"/>
                  <a:pt x="377310" y="283640"/>
                  <a:pt x="416689" y="185195"/>
                </a:cubicBezTo>
                <a:cubicBezTo>
                  <a:pt x="424405" y="196770"/>
                  <a:pt x="435439" y="206722"/>
                  <a:pt x="439838" y="219919"/>
                </a:cubicBezTo>
                <a:cubicBezTo>
                  <a:pt x="456506" y="269924"/>
                  <a:pt x="479129" y="420941"/>
                  <a:pt x="486137" y="462988"/>
                </a:cubicBezTo>
                <a:cubicBezTo>
                  <a:pt x="493853" y="509287"/>
                  <a:pt x="505036" y="555139"/>
                  <a:pt x="509286" y="601884"/>
                </a:cubicBezTo>
                <a:cubicBezTo>
                  <a:pt x="513144" y="644324"/>
                  <a:pt x="514834" y="687018"/>
                  <a:pt x="520861" y="729205"/>
                </a:cubicBezTo>
                <a:cubicBezTo>
                  <a:pt x="522587" y="741283"/>
                  <a:pt x="529084" y="752198"/>
                  <a:pt x="532436" y="763929"/>
                </a:cubicBezTo>
                <a:cubicBezTo>
                  <a:pt x="536806" y="779225"/>
                  <a:pt x="540152" y="794795"/>
                  <a:pt x="544010" y="810228"/>
                </a:cubicBezTo>
                <a:cubicBezTo>
                  <a:pt x="572055" y="670007"/>
                  <a:pt x="552333" y="783585"/>
                  <a:pt x="567160" y="509286"/>
                </a:cubicBezTo>
                <a:cubicBezTo>
                  <a:pt x="576650" y="333724"/>
                  <a:pt x="576401" y="349748"/>
                  <a:pt x="590309" y="196770"/>
                </a:cubicBezTo>
                <a:cubicBezTo>
                  <a:pt x="601884" y="270076"/>
                  <a:pt x="615828" y="343048"/>
                  <a:pt x="625033" y="416689"/>
                </a:cubicBezTo>
                <a:cubicBezTo>
                  <a:pt x="631273" y="466606"/>
                  <a:pt x="632430" y="517029"/>
                  <a:pt x="636608" y="567160"/>
                </a:cubicBezTo>
                <a:cubicBezTo>
                  <a:pt x="644005" y="655926"/>
                  <a:pt x="648709" y="744991"/>
                  <a:pt x="659757" y="833377"/>
                </a:cubicBezTo>
                <a:cubicBezTo>
                  <a:pt x="664169" y="868674"/>
                  <a:pt x="677498" y="902392"/>
                  <a:pt x="682907" y="937550"/>
                </a:cubicBezTo>
                <a:cubicBezTo>
                  <a:pt x="692949" y="1002824"/>
                  <a:pt x="697514" y="1068832"/>
                  <a:pt x="706056" y="1134319"/>
                </a:cubicBezTo>
                <a:cubicBezTo>
                  <a:pt x="709091" y="1157591"/>
                  <a:pt x="710887" y="1181288"/>
                  <a:pt x="717631" y="1203767"/>
                </a:cubicBezTo>
                <a:cubicBezTo>
                  <a:pt x="722589" y="1220294"/>
                  <a:pt x="733064" y="1234633"/>
                  <a:pt x="740780" y="1250066"/>
                </a:cubicBezTo>
                <a:cubicBezTo>
                  <a:pt x="772494" y="1154926"/>
                  <a:pt x="748656" y="1236332"/>
                  <a:pt x="763929" y="1030147"/>
                </a:cubicBezTo>
                <a:cubicBezTo>
                  <a:pt x="767077" y="987648"/>
                  <a:pt x="771965" y="945294"/>
                  <a:pt x="775504" y="902826"/>
                </a:cubicBezTo>
                <a:cubicBezTo>
                  <a:pt x="791108" y="715578"/>
                  <a:pt x="777769" y="808217"/>
                  <a:pt x="798653" y="682907"/>
                </a:cubicBezTo>
                <a:cubicBezTo>
                  <a:pt x="809220" y="862544"/>
                  <a:pt x="821803" y="1047989"/>
                  <a:pt x="821803" y="1226917"/>
                </a:cubicBezTo>
                <a:cubicBezTo>
                  <a:pt x="821803" y="1254199"/>
                  <a:pt x="814086" y="1172902"/>
                  <a:pt x="810228" y="1145894"/>
                </a:cubicBezTo>
                <a:cubicBezTo>
                  <a:pt x="814086" y="868102"/>
                  <a:pt x="814772" y="590247"/>
                  <a:pt x="821803" y="312517"/>
                </a:cubicBezTo>
                <a:cubicBezTo>
                  <a:pt x="822493" y="285244"/>
                  <a:pt x="829993" y="258565"/>
                  <a:pt x="833377" y="231494"/>
                </a:cubicBezTo>
                <a:cubicBezTo>
                  <a:pt x="837710" y="196826"/>
                  <a:pt x="840870" y="162020"/>
                  <a:pt x="844952" y="127322"/>
                </a:cubicBezTo>
                <a:cubicBezTo>
                  <a:pt x="857963" y="16734"/>
                  <a:pt x="856527" y="68251"/>
                  <a:pt x="856527"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C183D7F6-B498-43B3-948B-1728B52AA6E4}">
                <adec:decorative xmlns:adec="http://schemas.microsoft.com/office/drawing/2017/decorative" val="1"/>
              </a:ext>
            </a:extLst>
          </p:cNvPr>
          <p:cNvSpPr/>
          <p:nvPr/>
        </p:nvSpPr>
        <p:spPr>
          <a:xfrm rot="16200000">
            <a:off x="2979024" y="4240192"/>
            <a:ext cx="856573" cy="1250066"/>
          </a:xfrm>
          <a:custGeom>
            <a:avLst/>
            <a:gdLst>
              <a:gd name="connsiteX0" fmla="*/ 0 w 856573"/>
              <a:gd name="connsiteY0" fmla="*/ 486137 h 1250066"/>
              <a:gd name="connsiteX1" fmla="*/ 11575 w 856573"/>
              <a:gd name="connsiteY1" fmla="*/ 416689 h 1250066"/>
              <a:gd name="connsiteX2" fmla="*/ 23150 w 856573"/>
              <a:gd name="connsiteY2" fmla="*/ 370390 h 1250066"/>
              <a:gd name="connsiteX3" fmla="*/ 46299 w 856573"/>
              <a:gd name="connsiteY3" fmla="*/ 416689 h 1250066"/>
              <a:gd name="connsiteX4" fmla="*/ 115747 w 856573"/>
              <a:gd name="connsiteY4" fmla="*/ 625033 h 1250066"/>
              <a:gd name="connsiteX5" fmla="*/ 138896 w 856573"/>
              <a:gd name="connsiteY5" fmla="*/ 659757 h 1250066"/>
              <a:gd name="connsiteX6" fmla="*/ 162046 w 856573"/>
              <a:gd name="connsiteY6" fmla="*/ 590309 h 1250066"/>
              <a:gd name="connsiteX7" fmla="*/ 173620 w 856573"/>
              <a:gd name="connsiteY7" fmla="*/ 520861 h 1250066"/>
              <a:gd name="connsiteX8" fmla="*/ 196770 w 856573"/>
              <a:gd name="connsiteY8" fmla="*/ 370390 h 1250066"/>
              <a:gd name="connsiteX9" fmla="*/ 208345 w 856573"/>
              <a:gd name="connsiteY9" fmla="*/ 335666 h 1250066"/>
              <a:gd name="connsiteX10" fmla="*/ 277793 w 856573"/>
              <a:gd name="connsiteY10" fmla="*/ 544010 h 1250066"/>
              <a:gd name="connsiteX11" fmla="*/ 324091 w 856573"/>
              <a:gd name="connsiteY11" fmla="*/ 706056 h 1250066"/>
              <a:gd name="connsiteX12" fmla="*/ 358815 w 856573"/>
              <a:gd name="connsiteY12" fmla="*/ 486137 h 1250066"/>
              <a:gd name="connsiteX13" fmla="*/ 370390 w 856573"/>
              <a:gd name="connsiteY13" fmla="*/ 439838 h 1250066"/>
              <a:gd name="connsiteX14" fmla="*/ 381965 w 856573"/>
              <a:gd name="connsiteY14" fmla="*/ 358815 h 1250066"/>
              <a:gd name="connsiteX15" fmla="*/ 416689 w 856573"/>
              <a:gd name="connsiteY15" fmla="*/ 185195 h 1250066"/>
              <a:gd name="connsiteX16" fmla="*/ 439838 w 856573"/>
              <a:gd name="connsiteY16" fmla="*/ 219919 h 1250066"/>
              <a:gd name="connsiteX17" fmla="*/ 486137 w 856573"/>
              <a:gd name="connsiteY17" fmla="*/ 462988 h 1250066"/>
              <a:gd name="connsiteX18" fmla="*/ 509286 w 856573"/>
              <a:gd name="connsiteY18" fmla="*/ 601884 h 1250066"/>
              <a:gd name="connsiteX19" fmla="*/ 520861 w 856573"/>
              <a:gd name="connsiteY19" fmla="*/ 729205 h 1250066"/>
              <a:gd name="connsiteX20" fmla="*/ 532436 w 856573"/>
              <a:gd name="connsiteY20" fmla="*/ 763929 h 1250066"/>
              <a:gd name="connsiteX21" fmla="*/ 544010 w 856573"/>
              <a:gd name="connsiteY21" fmla="*/ 810228 h 1250066"/>
              <a:gd name="connsiteX22" fmla="*/ 567160 w 856573"/>
              <a:gd name="connsiteY22" fmla="*/ 509286 h 1250066"/>
              <a:gd name="connsiteX23" fmla="*/ 590309 w 856573"/>
              <a:gd name="connsiteY23" fmla="*/ 196770 h 1250066"/>
              <a:gd name="connsiteX24" fmla="*/ 625033 w 856573"/>
              <a:gd name="connsiteY24" fmla="*/ 416689 h 1250066"/>
              <a:gd name="connsiteX25" fmla="*/ 636608 w 856573"/>
              <a:gd name="connsiteY25" fmla="*/ 567160 h 1250066"/>
              <a:gd name="connsiteX26" fmla="*/ 659757 w 856573"/>
              <a:gd name="connsiteY26" fmla="*/ 833377 h 1250066"/>
              <a:gd name="connsiteX27" fmla="*/ 682907 w 856573"/>
              <a:gd name="connsiteY27" fmla="*/ 937550 h 1250066"/>
              <a:gd name="connsiteX28" fmla="*/ 706056 w 856573"/>
              <a:gd name="connsiteY28" fmla="*/ 1134319 h 1250066"/>
              <a:gd name="connsiteX29" fmla="*/ 717631 w 856573"/>
              <a:gd name="connsiteY29" fmla="*/ 1203767 h 1250066"/>
              <a:gd name="connsiteX30" fmla="*/ 740780 w 856573"/>
              <a:gd name="connsiteY30" fmla="*/ 1250066 h 1250066"/>
              <a:gd name="connsiteX31" fmla="*/ 763929 w 856573"/>
              <a:gd name="connsiteY31" fmla="*/ 1030147 h 1250066"/>
              <a:gd name="connsiteX32" fmla="*/ 775504 w 856573"/>
              <a:gd name="connsiteY32" fmla="*/ 902826 h 1250066"/>
              <a:gd name="connsiteX33" fmla="*/ 798653 w 856573"/>
              <a:gd name="connsiteY33" fmla="*/ 682907 h 1250066"/>
              <a:gd name="connsiteX34" fmla="*/ 821803 w 856573"/>
              <a:gd name="connsiteY34" fmla="*/ 1226917 h 1250066"/>
              <a:gd name="connsiteX35" fmla="*/ 810228 w 856573"/>
              <a:gd name="connsiteY35" fmla="*/ 1145894 h 1250066"/>
              <a:gd name="connsiteX36" fmla="*/ 821803 w 856573"/>
              <a:gd name="connsiteY36" fmla="*/ 312517 h 1250066"/>
              <a:gd name="connsiteX37" fmla="*/ 833377 w 856573"/>
              <a:gd name="connsiteY37" fmla="*/ 231494 h 1250066"/>
              <a:gd name="connsiteX38" fmla="*/ 844952 w 856573"/>
              <a:gd name="connsiteY38" fmla="*/ 127322 h 1250066"/>
              <a:gd name="connsiteX39" fmla="*/ 856527 w 856573"/>
              <a:gd name="connsiteY39" fmla="*/ 0 h 12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6573" h="1250066">
                <a:moveTo>
                  <a:pt x="0" y="486137"/>
                </a:moveTo>
                <a:cubicBezTo>
                  <a:pt x="3858" y="462988"/>
                  <a:pt x="6972" y="439702"/>
                  <a:pt x="11575" y="416689"/>
                </a:cubicBezTo>
                <a:cubicBezTo>
                  <a:pt x="14695" y="401090"/>
                  <a:pt x="7242" y="370390"/>
                  <a:pt x="23150" y="370390"/>
                </a:cubicBezTo>
                <a:cubicBezTo>
                  <a:pt x="40405" y="370390"/>
                  <a:pt x="40496" y="400440"/>
                  <a:pt x="46299" y="416689"/>
                </a:cubicBezTo>
                <a:cubicBezTo>
                  <a:pt x="83337" y="520397"/>
                  <a:pt x="72737" y="530411"/>
                  <a:pt x="115747" y="625033"/>
                </a:cubicBezTo>
                <a:cubicBezTo>
                  <a:pt x="121503" y="637697"/>
                  <a:pt x="131180" y="648182"/>
                  <a:pt x="138896" y="659757"/>
                </a:cubicBezTo>
                <a:cubicBezTo>
                  <a:pt x="146613" y="636608"/>
                  <a:pt x="156128" y="613982"/>
                  <a:pt x="162046" y="590309"/>
                </a:cubicBezTo>
                <a:cubicBezTo>
                  <a:pt x="167738" y="567541"/>
                  <a:pt x="170051" y="544057"/>
                  <a:pt x="173620" y="520861"/>
                </a:cubicBezTo>
                <a:cubicBezTo>
                  <a:pt x="178235" y="490864"/>
                  <a:pt x="189552" y="402869"/>
                  <a:pt x="196770" y="370390"/>
                </a:cubicBezTo>
                <a:cubicBezTo>
                  <a:pt x="199417" y="358480"/>
                  <a:pt x="204487" y="347241"/>
                  <a:pt x="208345" y="335666"/>
                </a:cubicBezTo>
                <a:cubicBezTo>
                  <a:pt x="265717" y="421725"/>
                  <a:pt x="223610" y="350499"/>
                  <a:pt x="277793" y="544010"/>
                </a:cubicBezTo>
                <a:cubicBezTo>
                  <a:pt x="338903" y="762260"/>
                  <a:pt x="294133" y="586215"/>
                  <a:pt x="324091" y="706056"/>
                </a:cubicBezTo>
                <a:cubicBezTo>
                  <a:pt x="383527" y="616905"/>
                  <a:pt x="337590" y="698391"/>
                  <a:pt x="358815" y="486137"/>
                </a:cubicBezTo>
                <a:cubicBezTo>
                  <a:pt x="360398" y="470308"/>
                  <a:pt x="367544" y="455489"/>
                  <a:pt x="370390" y="439838"/>
                </a:cubicBezTo>
                <a:cubicBezTo>
                  <a:pt x="375270" y="412996"/>
                  <a:pt x="378777" y="385910"/>
                  <a:pt x="381965" y="358815"/>
                </a:cubicBezTo>
                <a:cubicBezTo>
                  <a:pt x="399018" y="213867"/>
                  <a:pt x="377310" y="283640"/>
                  <a:pt x="416689" y="185195"/>
                </a:cubicBezTo>
                <a:cubicBezTo>
                  <a:pt x="424405" y="196770"/>
                  <a:pt x="435439" y="206722"/>
                  <a:pt x="439838" y="219919"/>
                </a:cubicBezTo>
                <a:cubicBezTo>
                  <a:pt x="456506" y="269924"/>
                  <a:pt x="479129" y="420941"/>
                  <a:pt x="486137" y="462988"/>
                </a:cubicBezTo>
                <a:cubicBezTo>
                  <a:pt x="493853" y="509287"/>
                  <a:pt x="505036" y="555139"/>
                  <a:pt x="509286" y="601884"/>
                </a:cubicBezTo>
                <a:cubicBezTo>
                  <a:pt x="513144" y="644324"/>
                  <a:pt x="514834" y="687018"/>
                  <a:pt x="520861" y="729205"/>
                </a:cubicBezTo>
                <a:cubicBezTo>
                  <a:pt x="522587" y="741283"/>
                  <a:pt x="529084" y="752198"/>
                  <a:pt x="532436" y="763929"/>
                </a:cubicBezTo>
                <a:cubicBezTo>
                  <a:pt x="536806" y="779225"/>
                  <a:pt x="540152" y="794795"/>
                  <a:pt x="544010" y="810228"/>
                </a:cubicBezTo>
                <a:cubicBezTo>
                  <a:pt x="572055" y="670007"/>
                  <a:pt x="552333" y="783585"/>
                  <a:pt x="567160" y="509286"/>
                </a:cubicBezTo>
                <a:cubicBezTo>
                  <a:pt x="576650" y="333724"/>
                  <a:pt x="576401" y="349748"/>
                  <a:pt x="590309" y="196770"/>
                </a:cubicBezTo>
                <a:cubicBezTo>
                  <a:pt x="601884" y="270076"/>
                  <a:pt x="615828" y="343048"/>
                  <a:pt x="625033" y="416689"/>
                </a:cubicBezTo>
                <a:cubicBezTo>
                  <a:pt x="631273" y="466606"/>
                  <a:pt x="632430" y="517029"/>
                  <a:pt x="636608" y="567160"/>
                </a:cubicBezTo>
                <a:cubicBezTo>
                  <a:pt x="644005" y="655926"/>
                  <a:pt x="648709" y="744991"/>
                  <a:pt x="659757" y="833377"/>
                </a:cubicBezTo>
                <a:cubicBezTo>
                  <a:pt x="664169" y="868674"/>
                  <a:pt x="677498" y="902392"/>
                  <a:pt x="682907" y="937550"/>
                </a:cubicBezTo>
                <a:cubicBezTo>
                  <a:pt x="692949" y="1002824"/>
                  <a:pt x="697514" y="1068832"/>
                  <a:pt x="706056" y="1134319"/>
                </a:cubicBezTo>
                <a:cubicBezTo>
                  <a:pt x="709091" y="1157591"/>
                  <a:pt x="710887" y="1181288"/>
                  <a:pt x="717631" y="1203767"/>
                </a:cubicBezTo>
                <a:cubicBezTo>
                  <a:pt x="722589" y="1220294"/>
                  <a:pt x="733064" y="1234633"/>
                  <a:pt x="740780" y="1250066"/>
                </a:cubicBezTo>
                <a:cubicBezTo>
                  <a:pt x="772494" y="1154926"/>
                  <a:pt x="748656" y="1236332"/>
                  <a:pt x="763929" y="1030147"/>
                </a:cubicBezTo>
                <a:cubicBezTo>
                  <a:pt x="767077" y="987648"/>
                  <a:pt x="771965" y="945294"/>
                  <a:pt x="775504" y="902826"/>
                </a:cubicBezTo>
                <a:cubicBezTo>
                  <a:pt x="791108" y="715578"/>
                  <a:pt x="777769" y="808217"/>
                  <a:pt x="798653" y="682907"/>
                </a:cubicBezTo>
                <a:cubicBezTo>
                  <a:pt x="809220" y="862544"/>
                  <a:pt x="821803" y="1047989"/>
                  <a:pt x="821803" y="1226917"/>
                </a:cubicBezTo>
                <a:cubicBezTo>
                  <a:pt x="821803" y="1254199"/>
                  <a:pt x="814086" y="1172902"/>
                  <a:pt x="810228" y="1145894"/>
                </a:cubicBezTo>
                <a:cubicBezTo>
                  <a:pt x="814086" y="868102"/>
                  <a:pt x="814772" y="590247"/>
                  <a:pt x="821803" y="312517"/>
                </a:cubicBezTo>
                <a:cubicBezTo>
                  <a:pt x="822493" y="285244"/>
                  <a:pt x="829993" y="258565"/>
                  <a:pt x="833377" y="231494"/>
                </a:cubicBezTo>
                <a:cubicBezTo>
                  <a:pt x="837710" y="196826"/>
                  <a:pt x="840870" y="162020"/>
                  <a:pt x="844952" y="127322"/>
                </a:cubicBezTo>
                <a:cubicBezTo>
                  <a:pt x="857963" y="16734"/>
                  <a:pt x="856527" y="68251"/>
                  <a:pt x="856527"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C183D7F6-B498-43B3-948B-1728B52AA6E4}">
                <adec:decorative xmlns:adec="http://schemas.microsoft.com/office/drawing/2017/decorative" val="1"/>
              </a:ext>
            </a:extLst>
          </p:cNvPr>
          <p:cNvSpPr/>
          <p:nvPr/>
        </p:nvSpPr>
        <p:spPr>
          <a:xfrm rot="10800000">
            <a:off x="4312413" y="4617486"/>
            <a:ext cx="856573" cy="1250066"/>
          </a:xfrm>
          <a:custGeom>
            <a:avLst/>
            <a:gdLst>
              <a:gd name="connsiteX0" fmla="*/ 0 w 856573"/>
              <a:gd name="connsiteY0" fmla="*/ 486137 h 1250066"/>
              <a:gd name="connsiteX1" fmla="*/ 11575 w 856573"/>
              <a:gd name="connsiteY1" fmla="*/ 416689 h 1250066"/>
              <a:gd name="connsiteX2" fmla="*/ 23150 w 856573"/>
              <a:gd name="connsiteY2" fmla="*/ 370390 h 1250066"/>
              <a:gd name="connsiteX3" fmla="*/ 46299 w 856573"/>
              <a:gd name="connsiteY3" fmla="*/ 416689 h 1250066"/>
              <a:gd name="connsiteX4" fmla="*/ 115747 w 856573"/>
              <a:gd name="connsiteY4" fmla="*/ 625033 h 1250066"/>
              <a:gd name="connsiteX5" fmla="*/ 138896 w 856573"/>
              <a:gd name="connsiteY5" fmla="*/ 659757 h 1250066"/>
              <a:gd name="connsiteX6" fmla="*/ 162046 w 856573"/>
              <a:gd name="connsiteY6" fmla="*/ 590309 h 1250066"/>
              <a:gd name="connsiteX7" fmla="*/ 173620 w 856573"/>
              <a:gd name="connsiteY7" fmla="*/ 520861 h 1250066"/>
              <a:gd name="connsiteX8" fmla="*/ 196770 w 856573"/>
              <a:gd name="connsiteY8" fmla="*/ 370390 h 1250066"/>
              <a:gd name="connsiteX9" fmla="*/ 208345 w 856573"/>
              <a:gd name="connsiteY9" fmla="*/ 335666 h 1250066"/>
              <a:gd name="connsiteX10" fmla="*/ 277793 w 856573"/>
              <a:gd name="connsiteY10" fmla="*/ 544010 h 1250066"/>
              <a:gd name="connsiteX11" fmla="*/ 324091 w 856573"/>
              <a:gd name="connsiteY11" fmla="*/ 706056 h 1250066"/>
              <a:gd name="connsiteX12" fmla="*/ 358815 w 856573"/>
              <a:gd name="connsiteY12" fmla="*/ 486137 h 1250066"/>
              <a:gd name="connsiteX13" fmla="*/ 370390 w 856573"/>
              <a:gd name="connsiteY13" fmla="*/ 439838 h 1250066"/>
              <a:gd name="connsiteX14" fmla="*/ 381965 w 856573"/>
              <a:gd name="connsiteY14" fmla="*/ 358815 h 1250066"/>
              <a:gd name="connsiteX15" fmla="*/ 416689 w 856573"/>
              <a:gd name="connsiteY15" fmla="*/ 185195 h 1250066"/>
              <a:gd name="connsiteX16" fmla="*/ 439838 w 856573"/>
              <a:gd name="connsiteY16" fmla="*/ 219919 h 1250066"/>
              <a:gd name="connsiteX17" fmla="*/ 486137 w 856573"/>
              <a:gd name="connsiteY17" fmla="*/ 462988 h 1250066"/>
              <a:gd name="connsiteX18" fmla="*/ 509286 w 856573"/>
              <a:gd name="connsiteY18" fmla="*/ 601884 h 1250066"/>
              <a:gd name="connsiteX19" fmla="*/ 520861 w 856573"/>
              <a:gd name="connsiteY19" fmla="*/ 729205 h 1250066"/>
              <a:gd name="connsiteX20" fmla="*/ 532436 w 856573"/>
              <a:gd name="connsiteY20" fmla="*/ 763929 h 1250066"/>
              <a:gd name="connsiteX21" fmla="*/ 544010 w 856573"/>
              <a:gd name="connsiteY21" fmla="*/ 810228 h 1250066"/>
              <a:gd name="connsiteX22" fmla="*/ 567160 w 856573"/>
              <a:gd name="connsiteY22" fmla="*/ 509286 h 1250066"/>
              <a:gd name="connsiteX23" fmla="*/ 590309 w 856573"/>
              <a:gd name="connsiteY23" fmla="*/ 196770 h 1250066"/>
              <a:gd name="connsiteX24" fmla="*/ 625033 w 856573"/>
              <a:gd name="connsiteY24" fmla="*/ 416689 h 1250066"/>
              <a:gd name="connsiteX25" fmla="*/ 636608 w 856573"/>
              <a:gd name="connsiteY25" fmla="*/ 567160 h 1250066"/>
              <a:gd name="connsiteX26" fmla="*/ 659757 w 856573"/>
              <a:gd name="connsiteY26" fmla="*/ 833377 h 1250066"/>
              <a:gd name="connsiteX27" fmla="*/ 682907 w 856573"/>
              <a:gd name="connsiteY27" fmla="*/ 937550 h 1250066"/>
              <a:gd name="connsiteX28" fmla="*/ 706056 w 856573"/>
              <a:gd name="connsiteY28" fmla="*/ 1134319 h 1250066"/>
              <a:gd name="connsiteX29" fmla="*/ 717631 w 856573"/>
              <a:gd name="connsiteY29" fmla="*/ 1203767 h 1250066"/>
              <a:gd name="connsiteX30" fmla="*/ 740780 w 856573"/>
              <a:gd name="connsiteY30" fmla="*/ 1250066 h 1250066"/>
              <a:gd name="connsiteX31" fmla="*/ 763929 w 856573"/>
              <a:gd name="connsiteY31" fmla="*/ 1030147 h 1250066"/>
              <a:gd name="connsiteX32" fmla="*/ 775504 w 856573"/>
              <a:gd name="connsiteY32" fmla="*/ 902826 h 1250066"/>
              <a:gd name="connsiteX33" fmla="*/ 798653 w 856573"/>
              <a:gd name="connsiteY33" fmla="*/ 682907 h 1250066"/>
              <a:gd name="connsiteX34" fmla="*/ 821803 w 856573"/>
              <a:gd name="connsiteY34" fmla="*/ 1226917 h 1250066"/>
              <a:gd name="connsiteX35" fmla="*/ 810228 w 856573"/>
              <a:gd name="connsiteY35" fmla="*/ 1145894 h 1250066"/>
              <a:gd name="connsiteX36" fmla="*/ 821803 w 856573"/>
              <a:gd name="connsiteY36" fmla="*/ 312517 h 1250066"/>
              <a:gd name="connsiteX37" fmla="*/ 833377 w 856573"/>
              <a:gd name="connsiteY37" fmla="*/ 231494 h 1250066"/>
              <a:gd name="connsiteX38" fmla="*/ 844952 w 856573"/>
              <a:gd name="connsiteY38" fmla="*/ 127322 h 1250066"/>
              <a:gd name="connsiteX39" fmla="*/ 856527 w 856573"/>
              <a:gd name="connsiteY39" fmla="*/ 0 h 12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6573" h="1250066">
                <a:moveTo>
                  <a:pt x="0" y="486137"/>
                </a:moveTo>
                <a:cubicBezTo>
                  <a:pt x="3858" y="462988"/>
                  <a:pt x="6972" y="439702"/>
                  <a:pt x="11575" y="416689"/>
                </a:cubicBezTo>
                <a:cubicBezTo>
                  <a:pt x="14695" y="401090"/>
                  <a:pt x="7242" y="370390"/>
                  <a:pt x="23150" y="370390"/>
                </a:cubicBezTo>
                <a:cubicBezTo>
                  <a:pt x="40405" y="370390"/>
                  <a:pt x="40496" y="400440"/>
                  <a:pt x="46299" y="416689"/>
                </a:cubicBezTo>
                <a:cubicBezTo>
                  <a:pt x="83337" y="520397"/>
                  <a:pt x="72737" y="530411"/>
                  <a:pt x="115747" y="625033"/>
                </a:cubicBezTo>
                <a:cubicBezTo>
                  <a:pt x="121503" y="637697"/>
                  <a:pt x="131180" y="648182"/>
                  <a:pt x="138896" y="659757"/>
                </a:cubicBezTo>
                <a:cubicBezTo>
                  <a:pt x="146613" y="636608"/>
                  <a:pt x="156128" y="613982"/>
                  <a:pt x="162046" y="590309"/>
                </a:cubicBezTo>
                <a:cubicBezTo>
                  <a:pt x="167738" y="567541"/>
                  <a:pt x="170051" y="544057"/>
                  <a:pt x="173620" y="520861"/>
                </a:cubicBezTo>
                <a:cubicBezTo>
                  <a:pt x="178235" y="490864"/>
                  <a:pt x="189552" y="402869"/>
                  <a:pt x="196770" y="370390"/>
                </a:cubicBezTo>
                <a:cubicBezTo>
                  <a:pt x="199417" y="358480"/>
                  <a:pt x="204487" y="347241"/>
                  <a:pt x="208345" y="335666"/>
                </a:cubicBezTo>
                <a:cubicBezTo>
                  <a:pt x="265717" y="421725"/>
                  <a:pt x="223610" y="350499"/>
                  <a:pt x="277793" y="544010"/>
                </a:cubicBezTo>
                <a:cubicBezTo>
                  <a:pt x="338903" y="762260"/>
                  <a:pt x="294133" y="586215"/>
                  <a:pt x="324091" y="706056"/>
                </a:cubicBezTo>
                <a:cubicBezTo>
                  <a:pt x="383527" y="616905"/>
                  <a:pt x="337590" y="698391"/>
                  <a:pt x="358815" y="486137"/>
                </a:cubicBezTo>
                <a:cubicBezTo>
                  <a:pt x="360398" y="470308"/>
                  <a:pt x="367544" y="455489"/>
                  <a:pt x="370390" y="439838"/>
                </a:cubicBezTo>
                <a:cubicBezTo>
                  <a:pt x="375270" y="412996"/>
                  <a:pt x="378777" y="385910"/>
                  <a:pt x="381965" y="358815"/>
                </a:cubicBezTo>
                <a:cubicBezTo>
                  <a:pt x="399018" y="213867"/>
                  <a:pt x="377310" y="283640"/>
                  <a:pt x="416689" y="185195"/>
                </a:cubicBezTo>
                <a:cubicBezTo>
                  <a:pt x="424405" y="196770"/>
                  <a:pt x="435439" y="206722"/>
                  <a:pt x="439838" y="219919"/>
                </a:cubicBezTo>
                <a:cubicBezTo>
                  <a:pt x="456506" y="269924"/>
                  <a:pt x="479129" y="420941"/>
                  <a:pt x="486137" y="462988"/>
                </a:cubicBezTo>
                <a:cubicBezTo>
                  <a:pt x="493853" y="509287"/>
                  <a:pt x="505036" y="555139"/>
                  <a:pt x="509286" y="601884"/>
                </a:cubicBezTo>
                <a:cubicBezTo>
                  <a:pt x="513144" y="644324"/>
                  <a:pt x="514834" y="687018"/>
                  <a:pt x="520861" y="729205"/>
                </a:cubicBezTo>
                <a:cubicBezTo>
                  <a:pt x="522587" y="741283"/>
                  <a:pt x="529084" y="752198"/>
                  <a:pt x="532436" y="763929"/>
                </a:cubicBezTo>
                <a:cubicBezTo>
                  <a:pt x="536806" y="779225"/>
                  <a:pt x="540152" y="794795"/>
                  <a:pt x="544010" y="810228"/>
                </a:cubicBezTo>
                <a:cubicBezTo>
                  <a:pt x="572055" y="670007"/>
                  <a:pt x="552333" y="783585"/>
                  <a:pt x="567160" y="509286"/>
                </a:cubicBezTo>
                <a:cubicBezTo>
                  <a:pt x="576650" y="333724"/>
                  <a:pt x="576401" y="349748"/>
                  <a:pt x="590309" y="196770"/>
                </a:cubicBezTo>
                <a:cubicBezTo>
                  <a:pt x="601884" y="270076"/>
                  <a:pt x="615828" y="343048"/>
                  <a:pt x="625033" y="416689"/>
                </a:cubicBezTo>
                <a:cubicBezTo>
                  <a:pt x="631273" y="466606"/>
                  <a:pt x="632430" y="517029"/>
                  <a:pt x="636608" y="567160"/>
                </a:cubicBezTo>
                <a:cubicBezTo>
                  <a:pt x="644005" y="655926"/>
                  <a:pt x="648709" y="744991"/>
                  <a:pt x="659757" y="833377"/>
                </a:cubicBezTo>
                <a:cubicBezTo>
                  <a:pt x="664169" y="868674"/>
                  <a:pt x="677498" y="902392"/>
                  <a:pt x="682907" y="937550"/>
                </a:cubicBezTo>
                <a:cubicBezTo>
                  <a:pt x="692949" y="1002824"/>
                  <a:pt x="697514" y="1068832"/>
                  <a:pt x="706056" y="1134319"/>
                </a:cubicBezTo>
                <a:cubicBezTo>
                  <a:pt x="709091" y="1157591"/>
                  <a:pt x="710887" y="1181288"/>
                  <a:pt x="717631" y="1203767"/>
                </a:cubicBezTo>
                <a:cubicBezTo>
                  <a:pt x="722589" y="1220294"/>
                  <a:pt x="733064" y="1234633"/>
                  <a:pt x="740780" y="1250066"/>
                </a:cubicBezTo>
                <a:cubicBezTo>
                  <a:pt x="772494" y="1154926"/>
                  <a:pt x="748656" y="1236332"/>
                  <a:pt x="763929" y="1030147"/>
                </a:cubicBezTo>
                <a:cubicBezTo>
                  <a:pt x="767077" y="987648"/>
                  <a:pt x="771965" y="945294"/>
                  <a:pt x="775504" y="902826"/>
                </a:cubicBezTo>
                <a:cubicBezTo>
                  <a:pt x="791108" y="715578"/>
                  <a:pt x="777769" y="808217"/>
                  <a:pt x="798653" y="682907"/>
                </a:cubicBezTo>
                <a:cubicBezTo>
                  <a:pt x="809220" y="862544"/>
                  <a:pt x="821803" y="1047989"/>
                  <a:pt x="821803" y="1226917"/>
                </a:cubicBezTo>
                <a:cubicBezTo>
                  <a:pt x="821803" y="1254199"/>
                  <a:pt x="814086" y="1172902"/>
                  <a:pt x="810228" y="1145894"/>
                </a:cubicBezTo>
                <a:cubicBezTo>
                  <a:pt x="814086" y="868102"/>
                  <a:pt x="814772" y="590247"/>
                  <a:pt x="821803" y="312517"/>
                </a:cubicBezTo>
                <a:cubicBezTo>
                  <a:pt x="822493" y="285244"/>
                  <a:pt x="829993" y="258565"/>
                  <a:pt x="833377" y="231494"/>
                </a:cubicBezTo>
                <a:cubicBezTo>
                  <a:pt x="837710" y="196826"/>
                  <a:pt x="840870" y="162020"/>
                  <a:pt x="844952" y="127322"/>
                </a:cubicBezTo>
                <a:cubicBezTo>
                  <a:pt x="857963" y="16734"/>
                  <a:pt x="856527" y="68251"/>
                  <a:pt x="856527"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5AACB4B8-C692-47F3-A630-805C3B5BEF1F}"/>
              </a:ext>
            </a:extLst>
          </p:cNvPr>
          <p:cNvSpPr>
            <a:spLocks noGrp="1"/>
          </p:cNvSpPr>
          <p:nvPr>
            <p:ph type="title"/>
          </p:nvPr>
        </p:nvSpPr>
        <p:spPr/>
        <p:txBody>
          <a:bodyPr/>
          <a:lstStyle/>
          <a:p>
            <a:r>
              <a:rPr lang="en-US" dirty="0"/>
              <a:t>Slide 59</a:t>
            </a:r>
          </a:p>
        </p:txBody>
      </p:sp>
    </p:spTree>
    <p:extLst>
      <p:ext uri="{BB962C8B-B14F-4D97-AF65-F5344CB8AC3E}">
        <p14:creationId xmlns:p14="http://schemas.microsoft.com/office/powerpoint/2010/main" val="280926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p:tgtEl>
                                          <p:spTgt spid="26"/>
                                        </p:tgtEl>
                                        <p:attrNameLst>
                                          <p:attrName>ppt_y</p:attrName>
                                        </p:attrNameLst>
                                      </p:cBhvr>
                                      <p:tavLst>
                                        <p:tav tm="0">
                                          <p:val>
                                            <p:strVal val="#ppt_y+#ppt_h*1.125000"/>
                                          </p:val>
                                        </p:tav>
                                        <p:tav tm="100000">
                                          <p:val>
                                            <p:strVal val="#ppt_y"/>
                                          </p:val>
                                        </p:tav>
                                      </p:tavLst>
                                    </p:anim>
                                    <p:animEffect transition="in" filter="wipe(up)">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ppt_y</p:attrName>
                                        </p:attrNameLst>
                                      </p:cBhvr>
                                      <p:tavLst>
                                        <p:tav tm="0">
                                          <p:val>
                                            <p:strVal val="#ppt_y+#ppt_h*1.125000"/>
                                          </p:val>
                                        </p:tav>
                                        <p:tav tm="100000">
                                          <p:val>
                                            <p:strVal val="#ppt_y"/>
                                          </p:val>
                                        </p:tav>
                                      </p:tavLst>
                                    </p:anim>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circle(in)">
                                      <p:cBhvr>
                                        <p:cTn id="30" dur="20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5267543"/>
          </a:xfrm>
        </p:spPr>
        <p:txBody>
          <a:bodyPr/>
          <a:lstStyle/>
          <a:p>
            <a:pPr>
              <a:buClr>
                <a:srgbClr val="FF9300"/>
              </a:buClr>
            </a:pPr>
            <a:r>
              <a:rPr lang="en-US" dirty="0"/>
              <a:t>PART 2: What rational-number procedures should be emphasized within intensive intervention?</a:t>
            </a:r>
          </a:p>
          <a:p>
            <a:endParaRPr lang="en-US" dirty="0"/>
          </a:p>
          <a:p>
            <a:endParaRPr lang="en-US" dirty="0"/>
          </a:p>
          <a:p>
            <a:r>
              <a:rPr lang="en-US" dirty="0"/>
              <a:t>	</a:t>
            </a:r>
          </a:p>
          <a:p>
            <a:endParaRPr lang="en-US" dirty="0"/>
          </a:p>
          <a:p>
            <a:endParaRPr lang="en-US" dirty="0"/>
          </a:p>
          <a:p>
            <a:endParaRPr lang="en-US" dirty="0"/>
          </a:p>
          <a:p>
            <a:endParaRPr lang="en-US" dirty="0"/>
          </a:p>
        </p:txBody>
      </p:sp>
      <p:sp>
        <p:nvSpPr>
          <p:cNvPr id="4" name="Content Placeholder 2"/>
          <p:cNvSpPr txBox="1">
            <a:spLocks/>
          </p:cNvSpPr>
          <p:nvPr/>
        </p:nvSpPr>
        <p:spPr>
          <a:xfrm>
            <a:off x="993936" y="1692612"/>
            <a:ext cx="7823494" cy="4392053"/>
          </a:xfrm>
          <a:prstGeom prst="rect">
            <a:avLst/>
          </a:prstGeom>
          <a:ln>
            <a:noFill/>
          </a:ln>
        </p:spPr>
        <p:txBody>
          <a:bodyPr vert="horz" lIns="91440" tIns="45720" rIns="91440" bIns="45720" rtlCol="0">
            <a:normAutofit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Solve addition and subtraction problems using two different models</a:t>
            </a:r>
            <a:br>
              <a:rPr lang="en-US" dirty="0"/>
            </a:br>
            <a:endParaRPr lang="en-US" dirty="0"/>
          </a:p>
          <a:p>
            <a:r>
              <a:rPr lang="en-US" dirty="0"/>
              <a:t>Solve multiplication and division problems using two different models</a:t>
            </a:r>
            <a:br>
              <a:rPr lang="en-US" dirty="0"/>
            </a:br>
            <a:endParaRPr lang="en-US" dirty="0"/>
          </a:p>
          <a:p>
            <a:r>
              <a:rPr lang="en-US" dirty="0"/>
              <a:t>Reflect upon multiplicative schemas</a:t>
            </a:r>
          </a:p>
          <a:p>
            <a:endParaRPr lang="en-US" dirty="0"/>
          </a:p>
          <a:p>
            <a:r>
              <a:rPr lang="en-US" dirty="0"/>
              <a:t>Describe how fraction knowledge could be used within problem solving</a:t>
            </a:r>
          </a:p>
          <a:p>
            <a:endParaRPr lang="en-US" dirty="0"/>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28600" y="2870028"/>
            <a:ext cx="765336" cy="73152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28600" y="1706977"/>
            <a:ext cx="765336" cy="731520"/>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28600" y="3858248"/>
            <a:ext cx="765336" cy="73152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913" l="0" r="100000"/>
                    </a14:imgEffect>
                  </a14:imgLayer>
                </a14:imgProps>
              </a:ext>
            </a:extLst>
          </a:blip>
          <a:stretch>
            <a:fillRect/>
          </a:stretch>
        </p:blipFill>
        <p:spPr>
          <a:xfrm>
            <a:off x="79536" y="4846468"/>
            <a:ext cx="914400" cy="886827"/>
          </a:xfrm>
          <a:prstGeom prst="rect">
            <a:avLst/>
          </a:prstGeom>
        </p:spPr>
      </p:pic>
    </p:spTree>
    <p:extLst>
      <p:ext uri="{BB962C8B-B14F-4D97-AF65-F5344CB8AC3E}">
        <p14:creationId xmlns:p14="http://schemas.microsoft.com/office/powerpoint/2010/main" val="623062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1/2"/>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237697" y="1665820"/>
            <a:ext cx="1307352" cy="769441"/>
          </a:xfrm>
          <a:prstGeom prst="rect">
            <a:avLst/>
          </a:prstGeom>
          <a:noFill/>
        </p:spPr>
        <p:txBody>
          <a:bodyPr wrap="square" rtlCol="0">
            <a:spAutoFit/>
          </a:bodyPr>
          <a:lstStyle/>
          <a:p>
            <a:pPr algn="ctr"/>
            <a:r>
              <a:rPr lang="en-US" sz="4400" dirty="0">
                <a:solidFill>
                  <a:schemeClr val="bg1"/>
                </a:solidFill>
              </a:rPr>
              <a:t>×</a:t>
            </a:r>
          </a:p>
        </p:txBody>
      </p:sp>
      <p:sp>
        <p:nvSpPr>
          <p:cNvPr id="15" name="Oval 14"/>
          <p:cNvSpPr/>
          <p:nvPr/>
        </p:nvSpPr>
        <p:spPr>
          <a:xfrm>
            <a:off x="2700866" y="45998"/>
            <a:ext cx="3742267" cy="11912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Multiplication</a:t>
            </a:r>
            <a:endParaRPr lang="en-US" sz="3200" b="1" dirty="0"/>
          </a:p>
        </p:txBody>
      </p:sp>
      <p:grpSp>
        <p:nvGrpSpPr>
          <p:cNvPr id="17" name="Group 16" descr="3/4"/>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3</a:t>
              </a:r>
            </a:p>
            <a:p>
              <a:pPr algn="ctr"/>
              <a:r>
                <a:rPr lang="en-US" sz="4400" dirty="0">
                  <a:solidFill>
                    <a:schemeClr val="bg1"/>
                  </a:solidFill>
                </a:rPr>
                <a:t>4</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C183D7F6-B498-43B3-948B-1728B52AA6E4}">
                <adec:decorative xmlns:adec="http://schemas.microsoft.com/office/drawing/2017/decorative" val="1"/>
              </a:ext>
            </a:extLst>
          </p:cNvPr>
          <p:cNvSpPr/>
          <p:nvPr/>
        </p:nvSpPr>
        <p:spPr>
          <a:xfrm>
            <a:off x="3970067" y="3635101"/>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Oval 23">
            <a:extLst>
              <a:ext uri="{C183D7F6-B498-43B3-948B-1728B52AA6E4}">
                <adec:decorative xmlns:adec="http://schemas.microsoft.com/office/drawing/2017/decorative" val="1"/>
              </a:ext>
            </a:extLst>
          </p:cNvPr>
          <p:cNvSpPr/>
          <p:nvPr/>
        </p:nvSpPr>
        <p:spPr>
          <a:xfrm>
            <a:off x="4906493" y="3643141"/>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Oval 26">
            <a:extLst>
              <a:ext uri="{C183D7F6-B498-43B3-948B-1728B52AA6E4}">
                <adec:decorative xmlns:adec="http://schemas.microsoft.com/office/drawing/2017/decorative" val="1"/>
              </a:ext>
            </a:extLst>
          </p:cNvPr>
          <p:cNvSpPr/>
          <p:nvPr/>
        </p:nvSpPr>
        <p:spPr>
          <a:xfrm>
            <a:off x="3044405" y="3635101"/>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Oval 27">
            <a:extLst>
              <a:ext uri="{C183D7F6-B498-43B3-948B-1728B52AA6E4}">
                <adec:decorative xmlns:adec="http://schemas.microsoft.com/office/drawing/2017/decorative" val="1"/>
              </a:ext>
            </a:extLst>
          </p:cNvPr>
          <p:cNvSpPr/>
          <p:nvPr/>
        </p:nvSpPr>
        <p:spPr>
          <a:xfrm>
            <a:off x="2094212" y="3643141"/>
            <a:ext cx="914400" cy="914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1" name="Straight Connector 30">
            <a:extLst>
              <a:ext uri="{C183D7F6-B498-43B3-948B-1728B52AA6E4}">
                <adec:decorative xmlns:adec="http://schemas.microsoft.com/office/drawing/2017/decorative" val="1"/>
              </a:ext>
            </a:extLst>
          </p:cNvPr>
          <p:cNvCxnSpPr/>
          <p:nvPr/>
        </p:nvCxnSpPr>
        <p:spPr>
          <a:xfrm flipV="1">
            <a:off x="4441034" y="3252486"/>
            <a:ext cx="0" cy="166675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C183D7F6-B498-43B3-948B-1728B52AA6E4}">
                <adec:decorative xmlns:adec="http://schemas.microsoft.com/office/drawing/2017/decorative" val="1"/>
              </a:ext>
            </a:extLst>
          </p:cNvPr>
          <p:cNvCxnSpPr/>
          <p:nvPr/>
        </p:nvCxnSpPr>
        <p:spPr>
          <a:xfrm flipV="1">
            <a:off x="3501605" y="3252486"/>
            <a:ext cx="0" cy="166675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C183D7F6-B498-43B3-948B-1728B52AA6E4}">
                <adec:decorative xmlns:adec="http://schemas.microsoft.com/office/drawing/2017/decorative" val="1"/>
              </a:ext>
            </a:extLst>
          </p:cNvPr>
          <p:cNvCxnSpPr/>
          <p:nvPr/>
        </p:nvCxnSpPr>
        <p:spPr>
          <a:xfrm flipV="1">
            <a:off x="2551412" y="3252485"/>
            <a:ext cx="0" cy="166675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C183D7F6-B498-43B3-948B-1728B52AA6E4}">
                <adec:decorative xmlns:adec="http://schemas.microsoft.com/office/drawing/2017/decorative" val="1"/>
              </a:ext>
            </a:extLst>
          </p:cNvPr>
          <p:cNvSpPr/>
          <p:nvPr/>
        </p:nvSpPr>
        <p:spPr>
          <a:xfrm>
            <a:off x="2141316" y="3715473"/>
            <a:ext cx="361799" cy="798744"/>
          </a:xfrm>
          <a:custGeom>
            <a:avLst/>
            <a:gdLst>
              <a:gd name="connsiteX0" fmla="*/ 324092 w 361799"/>
              <a:gd name="connsiteY0" fmla="*/ 787079 h 798744"/>
              <a:gd name="connsiteX1" fmla="*/ 266218 w 361799"/>
              <a:gd name="connsiteY1" fmla="*/ 763930 h 798744"/>
              <a:gd name="connsiteX2" fmla="*/ 312517 w 361799"/>
              <a:gd name="connsiteY2" fmla="*/ 694481 h 798744"/>
              <a:gd name="connsiteX3" fmla="*/ 335666 w 361799"/>
              <a:gd name="connsiteY3" fmla="*/ 659757 h 798744"/>
              <a:gd name="connsiteX4" fmla="*/ 185195 w 361799"/>
              <a:gd name="connsiteY4" fmla="*/ 671332 h 798744"/>
              <a:gd name="connsiteX5" fmla="*/ 254643 w 361799"/>
              <a:gd name="connsiteY5" fmla="*/ 613459 h 798744"/>
              <a:gd name="connsiteX6" fmla="*/ 324092 w 361799"/>
              <a:gd name="connsiteY6" fmla="*/ 567160 h 798744"/>
              <a:gd name="connsiteX7" fmla="*/ 358816 w 361799"/>
              <a:gd name="connsiteY7" fmla="*/ 532436 h 798744"/>
              <a:gd name="connsiteX8" fmla="*/ 289368 w 361799"/>
              <a:gd name="connsiteY8" fmla="*/ 544011 h 798744"/>
              <a:gd name="connsiteX9" fmla="*/ 219919 w 361799"/>
              <a:gd name="connsiteY9" fmla="*/ 567160 h 798744"/>
              <a:gd name="connsiteX10" fmla="*/ 173621 w 361799"/>
              <a:gd name="connsiteY10" fmla="*/ 578735 h 798744"/>
              <a:gd name="connsiteX11" fmla="*/ 104173 w 361799"/>
              <a:gd name="connsiteY11" fmla="*/ 567160 h 798744"/>
              <a:gd name="connsiteX12" fmla="*/ 185195 w 361799"/>
              <a:gd name="connsiteY12" fmla="*/ 509286 h 798744"/>
              <a:gd name="connsiteX13" fmla="*/ 300942 w 361799"/>
              <a:gd name="connsiteY13" fmla="*/ 439838 h 798744"/>
              <a:gd name="connsiteX14" fmla="*/ 312517 w 361799"/>
              <a:gd name="connsiteY14" fmla="*/ 405114 h 798744"/>
              <a:gd name="connsiteX15" fmla="*/ 266218 w 361799"/>
              <a:gd name="connsiteY15" fmla="*/ 393540 h 798744"/>
              <a:gd name="connsiteX16" fmla="*/ 81023 w 361799"/>
              <a:gd name="connsiteY16" fmla="*/ 405114 h 798744"/>
              <a:gd name="connsiteX17" fmla="*/ 92598 w 361799"/>
              <a:gd name="connsiteY17" fmla="*/ 358816 h 798744"/>
              <a:gd name="connsiteX18" fmla="*/ 185195 w 361799"/>
              <a:gd name="connsiteY18" fmla="*/ 300942 h 798744"/>
              <a:gd name="connsiteX19" fmla="*/ 208345 w 361799"/>
              <a:gd name="connsiteY19" fmla="*/ 277793 h 798744"/>
              <a:gd name="connsiteX20" fmla="*/ 277793 w 361799"/>
              <a:gd name="connsiteY20" fmla="*/ 243069 h 798744"/>
              <a:gd name="connsiteX21" fmla="*/ 254643 w 361799"/>
              <a:gd name="connsiteY21" fmla="*/ 185195 h 798744"/>
              <a:gd name="connsiteX22" fmla="*/ 115747 w 361799"/>
              <a:gd name="connsiteY22" fmla="*/ 196770 h 798744"/>
              <a:gd name="connsiteX23" fmla="*/ 69449 w 361799"/>
              <a:gd name="connsiteY23" fmla="*/ 219919 h 798744"/>
              <a:gd name="connsiteX24" fmla="*/ 0 w 361799"/>
              <a:gd name="connsiteY24" fmla="*/ 266218 h 798744"/>
              <a:gd name="connsiteX25" fmla="*/ 69449 w 361799"/>
              <a:gd name="connsiteY25" fmla="*/ 162046 h 798744"/>
              <a:gd name="connsiteX26" fmla="*/ 127322 w 361799"/>
              <a:gd name="connsiteY26" fmla="*/ 138897 h 798744"/>
              <a:gd name="connsiteX27" fmla="*/ 185195 w 361799"/>
              <a:gd name="connsiteY27" fmla="*/ 104173 h 798744"/>
              <a:gd name="connsiteX28" fmla="*/ 219919 w 361799"/>
              <a:gd name="connsiteY28" fmla="*/ 81023 h 798744"/>
              <a:gd name="connsiteX29" fmla="*/ 289368 w 361799"/>
              <a:gd name="connsiteY29" fmla="*/ 57874 h 798744"/>
              <a:gd name="connsiteX30" fmla="*/ 300942 w 361799"/>
              <a:gd name="connsiteY30" fmla="*/ 0 h 79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1799" h="798744">
                <a:moveTo>
                  <a:pt x="324092" y="787079"/>
                </a:moveTo>
                <a:cubicBezTo>
                  <a:pt x="313195" y="789803"/>
                  <a:pt x="246594" y="822803"/>
                  <a:pt x="266218" y="763930"/>
                </a:cubicBezTo>
                <a:cubicBezTo>
                  <a:pt x="275016" y="737535"/>
                  <a:pt x="297084" y="717631"/>
                  <a:pt x="312517" y="694481"/>
                </a:cubicBezTo>
                <a:cubicBezTo>
                  <a:pt x="320233" y="682906"/>
                  <a:pt x="349536" y="658690"/>
                  <a:pt x="335666" y="659757"/>
                </a:cubicBezTo>
                <a:lnTo>
                  <a:pt x="185195" y="671332"/>
                </a:lnTo>
                <a:cubicBezTo>
                  <a:pt x="208344" y="652041"/>
                  <a:pt x="230536" y="631539"/>
                  <a:pt x="254643" y="613459"/>
                </a:cubicBezTo>
                <a:cubicBezTo>
                  <a:pt x="276901" y="596766"/>
                  <a:pt x="304419" y="586833"/>
                  <a:pt x="324092" y="567160"/>
                </a:cubicBezTo>
                <a:cubicBezTo>
                  <a:pt x="335667" y="555585"/>
                  <a:pt x="372436" y="541516"/>
                  <a:pt x="358816" y="532436"/>
                </a:cubicBezTo>
                <a:cubicBezTo>
                  <a:pt x="339289" y="519418"/>
                  <a:pt x="312136" y="538319"/>
                  <a:pt x="289368" y="544011"/>
                </a:cubicBezTo>
                <a:cubicBezTo>
                  <a:pt x="265695" y="549929"/>
                  <a:pt x="243592" y="561241"/>
                  <a:pt x="219919" y="567160"/>
                </a:cubicBezTo>
                <a:lnTo>
                  <a:pt x="173621" y="578735"/>
                </a:lnTo>
                <a:lnTo>
                  <a:pt x="104173" y="567160"/>
                </a:lnTo>
                <a:cubicBezTo>
                  <a:pt x="109629" y="534422"/>
                  <a:pt x="157330" y="527316"/>
                  <a:pt x="185195" y="509286"/>
                </a:cubicBezTo>
                <a:cubicBezTo>
                  <a:pt x="222971" y="484843"/>
                  <a:pt x="300942" y="439838"/>
                  <a:pt x="300942" y="439838"/>
                </a:cubicBezTo>
                <a:cubicBezTo>
                  <a:pt x="304800" y="428263"/>
                  <a:pt x="319838" y="414875"/>
                  <a:pt x="312517" y="405114"/>
                </a:cubicBezTo>
                <a:cubicBezTo>
                  <a:pt x="302972" y="392388"/>
                  <a:pt x="282126" y="393540"/>
                  <a:pt x="266218" y="393540"/>
                </a:cubicBezTo>
                <a:cubicBezTo>
                  <a:pt x="204366" y="393540"/>
                  <a:pt x="142755" y="401256"/>
                  <a:pt x="81023" y="405114"/>
                </a:cubicBezTo>
                <a:cubicBezTo>
                  <a:pt x="84881" y="389681"/>
                  <a:pt x="81350" y="370064"/>
                  <a:pt x="92598" y="358816"/>
                </a:cubicBezTo>
                <a:cubicBezTo>
                  <a:pt x="118336" y="333078"/>
                  <a:pt x="155376" y="321815"/>
                  <a:pt x="185195" y="300942"/>
                </a:cubicBezTo>
                <a:cubicBezTo>
                  <a:pt x="194135" y="294684"/>
                  <a:pt x="199091" y="283577"/>
                  <a:pt x="208345" y="277793"/>
                </a:cubicBezTo>
                <a:cubicBezTo>
                  <a:pt x="230293" y="264076"/>
                  <a:pt x="254644" y="254644"/>
                  <a:pt x="277793" y="243069"/>
                </a:cubicBezTo>
                <a:cubicBezTo>
                  <a:pt x="297289" y="223572"/>
                  <a:pt x="340243" y="195895"/>
                  <a:pt x="254643" y="185195"/>
                </a:cubicBezTo>
                <a:cubicBezTo>
                  <a:pt x="208543" y="179433"/>
                  <a:pt x="162046" y="192912"/>
                  <a:pt x="115747" y="196770"/>
                </a:cubicBezTo>
                <a:cubicBezTo>
                  <a:pt x="100314" y="204486"/>
                  <a:pt x="84244" y="211042"/>
                  <a:pt x="69449" y="219919"/>
                </a:cubicBezTo>
                <a:cubicBezTo>
                  <a:pt x="45591" y="234233"/>
                  <a:pt x="0" y="266218"/>
                  <a:pt x="0" y="266218"/>
                </a:cubicBezTo>
                <a:cubicBezTo>
                  <a:pt x="19179" y="227861"/>
                  <a:pt x="30886" y="186148"/>
                  <a:pt x="69449" y="162046"/>
                </a:cubicBezTo>
                <a:cubicBezTo>
                  <a:pt x="87068" y="151034"/>
                  <a:pt x="108031" y="146613"/>
                  <a:pt x="127322" y="138897"/>
                </a:cubicBezTo>
                <a:cubicBezTo>
                  <a:pt x="172538" y="93679"/>
                  <a:pt x="125092" y="134224"/>
                  <a:pt x="185195" y="104173"/>
                </a:cubicBezTo>
                <a:cubicBezTo>
                  <a:pt x="197638" y="97952"/>
                  <a:pt x="207207" y="86673"/>
                  <a:pt x="219919" y="81023"/>
                </a:cubicBezTo>
                <a:cubicBezTo>
                  <a:pt x="242218" y="71113"/>
                  <a:pt x="289368" y="57874"/>
                  <a:pt x="289368" y="57874"/>
                </a:cubicBezTo>
                <a:cubicBezTo>
                  <a:pt x="303382" y="15829"/>
                  <a:pt x="300942" y="35351"/>
                  <a:pt x="300942"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C183D7F6-B498-43B3-948B-1728B52AA6E4}">
                <adec:decorative xmlns:adec="http://schemas.microsoft.com/office/drawing/2017/decorative" val="1"/>
              </a:ext>
            </a:extLst>
          </p:cNvPr>
          <p:cNvSpPr/>
          <p:nvPr/>
        </p:nvSpPr>
        <p:spPr>
          <a:xfrm>
            <a:off x="3092106" y="3692929"/>
            <a:ext cx="361799" cy="798744"/>
          </a:xfrm>
          <a:custGeom>
            <a:avLst/>
            <a:gdLst>
              <a:gd name="connsiteX0" fmla="*/ 324092 w 361799"/>
              <a:gd name="connsiteY0" fmla="*/ 787079 h 798744"/>
              <a:gd name="connsiteX1" fmla="*/ 266218 w 361799"/>
              <a:gd name="connsiteY1" fmla="*/ 763930 h 798744"/>
              <a:gd name="connsiteX2" fmla="*/ 312517 w 361799"/>
              <a:gd name="connsiteY2" fmla="*/ 694481 h 798744"/>
              <a:gd name="connsiteX3" fmla="*/ 335666 w 361799"/>
              <a:gd name="connsiteY3" fmla="*/ 659757 h 798744"/>
              <a:gd name="connsiteX4" fmla="*/ 185195 w 361799"/>
              <a:gd name="connsiteY4" fmla="*/ 671332 h 798744"/>
              <a:gd name="connsiteX5" fmla="*/ 254643 w 361799"/>
              <a:gd name="connsiteY5" fmla="*/ 613459 h 798744"/>
              <a:gd name="connsiteX6" fmla="*/ 324092 w 361799"/>
              <a:gd name="connsiteY6" fmla="*/ 567160 h 798744"/>
              <a:gd name="connsiteX7" fmla="*/ 358816 w 361799"/>
              <a:gd name="connsiteY7" fmla="*/ 532436 h 798744"/>
              <a:gd name="connsiteX8" fmla="*/ 289368 w 361799"/>
              <a:gd name="connsiteY8" fmla="*/ 544011 h 798744"/>
              <a:gd name="connsiteX9" fmla="*/ 219919 w 361799"/>
              <a:gd name="connsiteY9" fmla="*/ 567160 h 798744"/>
              <a:gd name="connsiteX10" fmla="*/ 173621 w 361799"/>
              <a:gd name="connsiteY10" fmla="*/ 578735 h 798744"/>
              <a:gd name="connsiteX11" fmla="*/ 104173 w 361799"/>
              <a:gd name="connsiteY11" fmla="*/ 567160 h 798744"/>
              <a:gd name="connsiteX12" fmla="*/ 185195 w 361799"/>
              <a:gd name="connsiteY12" fmla="*/ 509286 h 798744"/>
              <a:gd name="connsiteX13" fmla="*/ 300942 w 361799"/>
              <a:gd name="connsiteY13" fmla="*/ 439838 h 798744"/>
              <a:gd name="connsiteX14" fmla="*/ 312517 w 361799"/>
              <a:gd name="connsiteY14" fmla="*/ 405114 h 798744"/>
              <a:gd name="connsiteX15" fmla="*/ 266218 w 361799"/>
              <a:gd name="connsiteY15" fmla="*/ 393540 h 798744"/>
              <a:gd name="connsiteX16" fmla="*/ 81023 w 361799"/>
              <a:gd name="connsiteY16" fmla="*/ 405114 h 798744"/>
              <a:gd name="connsiteX17" fmla="*/ 92598 w 361799"/>
              <a:gd name="connsiteY17" fmla="*/ 358816 h 798744"/>
              <a:gd name="connsiteX18" fmla="*/ 185195 w 361799"/>
              <a:gd name="connsiteY18" fmla="*/ 300942 h 798744"/>
              <a:gd name="connsiteX19" fmla="*/ 208345 w 361799"/>
              <a:gd name="connsiteY19" fmla="*/ 277793 h 798744"/>
              <a:gd name="connsiteX20" fmla="*/ 277793 w 361799"/>
              <a:gd name="connsiteY20" fmla="*/ 243069 h 798744"/>
              <a:gd name="connsiteX21" fmla="*/ 254643 w 361799"/>
              <a:gd name="connsiteY21" fmla="*/ 185195 h 798744"/>
              <a:gd name="connsiteX22" fmla="*/ 115747 w 361799"/>
              <a:gd name="connsiteY22" fmla="*/ 196770 h 798744"/>
              <a:gd name="connsiteX23" fmla="*/ 69449 w 361799"/>
              <a:gd name="connsiteY23" fmla="*/ 219919 h 798744"/>
              <a:gd name="connsiteX24" fmla="*/ 0 w 361799"/>
              <a:gd name="connsiteY24" fmla="*/ 266218 h 798744"/>
              <a:gd name="connsiteX25" fmla="*/ 69449 w 361799"/>
              <a:gd name="connsiteY25" fmla="*/ 162046 h 798744"/>
              <a:gd name="connsiteX26" fmla="*/ 127322 w 361799"/>
              <a:gd name="connsiteY26" fmla="*/ 138897 h 798744"/>
              <a:gd name="connsiteX27" fmla="*/ 185195 w 361799"/>
              <a:gd name="connsiteY27" fmla="*/ 104173 h 798744"/>
              <a:gd name="connsiteX28" fmla="*/ 219919 w 361799"/>
              <a:gd name="connsiteY28" fmla="*/ 81023 h 798744"/>
              <a:gd name="connsiteX29" fmla="*/ 289368 w 361799"/>
              <a:gd name="connsiteY29" fmla="*/ 57874 h 798744"/>
              <a:gd name="connsiteX30" fmla="*/ 300942 w 361799"/>
              <a:gd name="connsiteY30" fmla="*/ 0 h 79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1799" h="798744">
                <a:moveTo>
                  <a:pt x="324092" y="787079"/>
                </a:moveTo>
                <a:cubicBezTo>
                  <a:pt x="313195" y="789803"/>
                  <a:pt x="246594" y="822803"/>
                  <a:pt x="266218" y="763930"/>
                </a:cubicBezTo>
                <a:cubicBezTo>
                  <a:pt x="275016" y="737535"/>
                  <a:pt x="297084" y="717631"/>
                  <a:pt x="312517" y="694481"/>
                </a:cubicBezTo>
                <a:cubicBezTo>
                  <a:pt x="320233" y="682906"/>
                  <a:pt x="349536" y="658690"/>
                  <a:pt x="335666" y="659757"/>
                </a:cubicBezTo>
                <a:lnTo>
                  <a:pt x="185195" y="671332"/>
                </a:lnTo>
                <a:cubicBezTo>
                  <a:pt x="208344" y="652041"/>
                  <a:pt x="230536" y="631539"/>
                  <a:pt x="254643" y="613459"/>
                </a:cubicBezTo>
                <a:cubicBezTo>
                  <a:pt x="276901" y="596766"/>
                  <a:pt x="304419" y="586833"/>
                  <a:pt x="324092" y="567160"/>
                </a:cubicBezTo>
                <a:cubicBezTo>
                  <a:pt x="335667" y="555585"/>
                  <a:pt x="372436" y="541516"/>
                  <a:pt x="358816" y="532436"/>
                </a:cubicBezTo>
                <a:cubicBezTo>
                  <a:pt x="339289" y="519418"/>
                  <a:pt x="312136" y="538319"/>
                  <a:pt x="289368" y="544011"/>
                </a:cubicBezTo>
                <a:cubicBezTo>
                  <a:pt x="265695" y="549929"/>
                  <a:pt x="243592" y="561241"/>
                  <a:pt x="219919" y="567160"/>
                </a:cubicBezTo>
                <a:lnTo>
                  <a:pt x="173621" y="578735"/>
                </a:lnTo>
                <a:lnTo>
                  <a:pt x="104173" y="567160"/>
                </a:lnTo>
                <a:cubicBezTo>
                  <a:pt x="109629" y="534422"/>
                  <a:pt x="157330" y="527316"/>
                  <a:pt x="185195" y="509286"/>
                </a:cubicBezTo>
                <a:cubicBezTo>
                  <a:pt x="222971" y="484843"/>
                  <a:pt x="300942" y="439838"/>
                  <a:pt x="300942" y="439838"/>
                </a:cubicBezTo>
                <a:cubicBezTo>
                  <a:pt x="304800" y="428263"/>
                  <a:pt x="319838" y="414875"/>
                  <a:pt x="312517" y="405114"/>
                </a:cubicBezTo>
                <a:cubicBezTo>
                  <a:pt x="302972" y="392388"/>
                  <a:pt x="282126" y="393540"/>
                  <a:pt x="266218" y="393540"/>
                </a:cubicBezTo>
                <a:cubicBezTo>
                  <a:pt x="204366" y="393540"/>
                  <a:pt x="142755" y="401256"/>
                  <a:pt x="81023" y="405114"/>
                </a:cubicBezTo>
                <a:cubicBezTo>
                  <a:pt x="84881" y="389681"/>
                  <a:pt x="81350" y="370064"/>
                  <a:pt x="92598" y="358816"/>
                </a:cubicBezTo>
                <a:cubicBezTo>
                  <a:pt x="118336" y="333078"/>
                  <a:pt x="155376" y="321815"/>
                  <a:pt x="185195" y="300942"/>
                </a:cubicBezTo>
                <a:cubicBezTo>
                  <a:pt x="194135" y="294684"/>
                  <a:pt x="199091" y="283577"/>
                  <a:pt x="208345" y="277793"/>
                </a:cubicBezTo>
                <a:cubicBezTo>
                  <a:pt x="230293" y="264076"/>
                  <a:pt x="254644" y="254644"/>
                  <a:pt x="277793" y="243069"/>
                </a:cubicBezTo>
                <a:cubicBezTo>
                  <a:pt x="297289" y="223572"/>
                  <a:pt x="340243" y="195895"/>
                  <a:pt x="254643" y="185195"/>
                </a:cubicBezTo>
                <a:cubicBezTo>
                  <a:pt x="208543" y="179433"/>
                  <a:pt x="162046" y="192912"/>
                  <a:pt x="115747" y="196770"/>
                </a:cubicBezTo>
                <a:cubicBezTo>
                  <a:pt x="100314" y="204486"/>
                  <a:pt x="84244" y="211042"/>
                  <a:pt x="69449" y="219919"/>
                </a:cubicBezTo>
                <a:cubicBezTo>
                  <a:pt x="45591" y="234233"/>
                  <a:pt x="0" y="266218"/>
                  <a:pt x="0" y="266218"/>
                </a:cubicBezTo>
                <a:cubicBezTo>
                  <a:pt x="19179" y="227861"/>
                  <a:pt x="30886" y="186148"/>
                  <a:pt x="69449" y="162046"/>
                </a:cubicBezTo>
                <a:cubicBezTo>
                  <a:pt x="87068" y="151034"/>
                  <a:pt x="108031" y="146613"/>
                  <a:pt x="127322" y="138897"/>
                </a:cubicBezTo>
                <a:cubicBezTo>
                  <a:pt x="172538" y="93679"/>
                  <a:pt x="125092" y="134224"/>
                  <a:pt x="185195" y="104173"/>
                </a:cubicBezTo>
                <a:cubicBezTo>
                  <a:pt x="197638" y="97952"/>
                  <a:pt x="207207" y="86673"/>
                  <a:pt x="219919" y="81023"/>
                </a:cubicBezTo>
                <a:cubicBezTo>
                  <a:pt x="242218" y="71113"/>
                  <a:pt x="289368" y="57874"/>
                  <a:pt x="289368" y="57874"/>
                </a:cubicBezTo>
                <a:cubicBezTo>
                  <a:pt x="303382" y="15829"/>
                  <a:pt x="300942" y="35351"/>
                  <a:pt x="300942"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C183D7F6-B498-43B3-948B-1728B52AA6E4}">
                <adec:decorative xmlns:adec="http://schemas.microsoft.com/office/drawing/2017/decorative" val="1"/>
              </a:ext>
            </a:extLst>
          </p:cNvPr>
          <p:cNvSpPr/>
          <p:nvPr/>
        </p:nvSpPr>
        <p:spPr>
          <a:xfrm>
            <a:off x="4042298" y="3700969"/>
            <a:ext cx="361799" cy="798744"/>
          </a:xfrm>
          <a:custGeom>
            <a:avLst/>
            <a:gdLst>
              <a:gd name="connsiteX0" fmla="*/ 324092 w 361799"/>
              <a:gd name="connsiteY0" fmla="*/ 787079 h 798744"/>
              <a:gd name="connsiteX1" fmla="*/ 266218 w 361799"/>
              <a:gd name="connsiteY1" fmla="*/ 763930 h 798744"/>
              <a:gd name="connsiteX2" fmla="*/ 312517 w 361799"/>
              <a:gd name="connsiteY2" fmla="*/ 694481 h 798744"/>
              <a:gd name="connsiteX3" fmla="*/ 335666 w 361799"/>
              <a:gd name="connsiteY3" fmla="*/ 659757 h 798744"/>
              <a:gd name="connsiteX4" fmla="*/ 185195 w 361799"/>
              <a:gd name="connsiteY4" fmla="*/ 671332 h 798744"/>
              <a:gd name="connsiteX5" fmla="*/ 254643 w 361799"/>
              <a:gd name="connsiteY5" fmla="*/ 613459 h 798744"/>
              <a:gd name="connsiteX6" fmla="*/ 324092 w 361799"/>
              <a:gd name="connsiteY6" fmla="*/ 567160 h 798744"/>
              <a:gd name="connsiteX7" fmla="*/ 358816 w 361799"/>
              <a:gd name="connsiteY7" fmla="*/ 532436 h 798744"/>
              <a:gd name="connsiteX8" fmla="*/ 289368 w 361799"/>
              <a:gd name="connsiteY8" fmla="*/ 544011 h 798744"/>
              <a:gd name="connsiteX9" fmla="*/ 219919 w 361799"/>
              <a:gd name="connsiteY9" fmla="*/ 567160 h 798744"/>
              <a:gd name="connsiteX10" fmla="*/ 173621 w 361799"/>
              <a:gd name="connsiteY10" fmla="*/ 578735 h 798744"/>
              <a:gd name="connsiteX11" fmla="*/ 104173 w 361799"/>
              <a:gd name="connsiteY11" fmla="*/ 567160 h 798744"/>
              <a:gd name="connsiteX12" fmla="*/ 185195 w 361799"/>
              <a:gd name="connsiteY12" fmla="*/ 509286 h 798744"/>
              <a:gd name="connsiteX13" fmla="*/ 300942 w 361799"/>
              <a:gd name="connsiteY13" fmla="*/ 439838 h 798744"/>
              <a:gd name="connsiteX14" fmla="*/ 312517 w 361799"/>
              <a:gd name="connsiteY14" fmla="*/ 405114 h 798744"/>
              <a:gd name="connsiteX15" fmla="*/ 266218 w 361799"/>
              <a:gd name="connsiteY15" fmla="*/ 393540 h 798744"/>
              <a:gd name="connsiteX16" fmla="*/ 81023 w 361799"/>
              <a:gd name="connsiteY16" fmla="*/ 405114 h 798744"/>
              <a:gd name="connsiteX17" fmla="*/ 92598 w 361799"/>
              <a:gd name="connsiteY17" fmla="*/ 358816 h 798744"/>
              <a:gd name="connsiteX18" fmla="*/ 185195 w 361799"/>
              <a:gd name="connsiteY18" fmla="*/ 300942 h 798744"/>
              <a:gd name="connsiteX19" fmla="*/ 208345 w 361799"/>
              <a:gd name="connsiteY19" fmla="*/ 277793 h 798744"/>
              <a:gd name="connsiteX20" fmla="*/ 277793 w 361799"/>
              <a:gd name="connsiteY20" fmla="*/ 243069 h 798744"/>
              <a:gd name="connsiteX21" fmla="*/ 254643 w 361799"/>
              <a:gd name="connsiteY21" fmla="*/ 185195 h 798744"/>
              <a:gd name="connsiteX22" fmla="*/ 115747 w 361799"/>
              <a:gd name="connsiteY22" fmla="*/ 196770 h 798744"/>
              <a:gd name="connsiteX23" fmla="*/ 69449 w 361799"/>
              <a:gd name="connsiteY23" fmla="*/ 219919 h 798744"/>
              <a:gd name="connsiteX24" fmla="*/ 0 w 361799"/>
              <a:gd name="connsiteY24" fmla="*/ 266218 h 798744"/>
              <a:gd name="connsiteX25" fmla="*/ 69449 w 361799"/>
              <a:gd name="connsiteY25" fmla="*/ 162046 h 798744"/>
              <a:gd name="connsiteX26" fmla="*/ 127322 w 361799"/>
              <a:gd name="connsiteY26" fmla="*/ 138897 h 798744"/>
              <a:gd name="connsiteX27" fmla="*/ 185195 w 361799"/>
              <a:gd name="connsiteY27" fmla="*/ 104173 h 798744"/>
              <a:gd name="connsiteX28" fmla="*/ 219919 w 361799"/>
              <a:gd name="connsiteY28" fmla="*/ 81023 h 798744"/>
              <a:gd name="connsiteX29" fmla="*/ 289368 w 361799"/>
              <a:gd name="connsiteY29" fmla="*/ 57874 h 798744"/>
              <a:gd name="connsiteX30" fmla="*/ 300942 w 361799"/>
              <a:gd name="connsiteY30" fmla="*/ 0 h 79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1799" h="798744">
                <a:moveTo>
                  <a:pt x="324092" y="787079"/>
                </a:moveTo>
                <a:cubicBezTo>
                  <a:pt x="313195" y="789803"/>
                  <a:pt x="246594" y="822803"/>
                  <a:pt x="266218" y="763930"/>
                </a:cubicBezTo>
                <a:cubicBezTo>
                  <a:pt x="275016" y="737535"/>
                  <a:pt x="297084" y="717631"/>
                  <a:pt x="312517" y="694481"/>
                </a:cubicBezTo>
                <a:cubicBezTo>
                  <a:pt x="320233" y="682906"/>
                  <a:pt x="349536" y="658690"/>
                  <a:pt x="335666" y="659757"/>
                </a:cubicBezTo>
                <a:lnTo>
                  <a:pt x="185195" y="671332"/>
                </a:lnTo>
                <a:cubicBezTo>
                  <a:pt x="208344" y="652041"/>
                  <a:pt x="230536" y="631539"/>
                  <a:pt x="254643" y="613459"/>
                </a:cubicBezTo>
                <a:cubicBezTo>
                  <a:pt x="276901" y="596766"/>
                  <a:pt x="304419" y="586833"/>
                  <a:pt x="324092" y="567160"/>
                </a:cubicBezTo>
                <a:cubicBezTo>
                  <a:pt x="335667" y="555585"/>
                  <a:pt x="372436" y="541516"/>
                  <a:pt x="358816" y="532436"/>
                </a:cubicBezTo>
                <a:cubicBezTo>
                  <a:pt x="339289" y="519418"/>
                  <a:pt x="312136" y="538319"/>
                  <a:pt x="289368" y="544011"/>
                </a:cubicBezTo>
                <a:cubicBezTo>
                  <a:pt x="265695" y="549929"/>
                  <a:pt x="243592" y="561241"/>
                  <a:pt x="219919" y="567160"/>
                </a:cubicBezTo>
                <a:lnTo>
                  <a:pt x="173621" y="578735"/>
                </a:lnTo>
                <a:lnTo>
                  <a:pt x="104173" y="567160"/>
                </a:lnTo>
                <a:cubicBezTo>
                  <a:pt x="109629" y="534422"/>
                  <a:pt x="157330" y="527316"/>
                  <a:pt x="185195" y="509286"/>
                </a:cubicBezTo>
                <a:cubicBezTo>
                  <a:pt x="222971" y="484843"/>
                  <a:pt x="300942" y="439838"/>
                  <a:pt x="300942" y="439838"/>
                </a:cubicBezTo>
                <a:cubicBezTo>
                  <a:pt x="304800" y="428263"/>
                  <a:pt x="319838" y="414875"/>
                  <a:pt x="312517" y="405114"/>
                </a:cubicBezTo>
                <a:cubicBezTo>
                  <a:pt x="302972" y="392388"/>
                  <a:pt x="282126" y="393540"/>
                  <a:pt x="266218" y="393540"/>
                </a:cubicBezTo>
                <a:cubicBezTo>
                  <a:pt x="204366" y="393540"/>
                  <a:pt x="142755" y="401256"/>
                  <a:pt x="81023" y="405114"/>
                </a:cubicBezTo>
                <a:cubicBezTo>
                  <a:pt x="84881" y="389681"/>
                  <a:pt x="81350" y="370064"/>
                  <a:pt x="92598" y="358816"/>
                </a:cubicBezTo>
                <a:cubicBezTo>
                  <a:pt x="118336" y="333078"/>
                  <a:pt x="155376" y="321815"/>
                  <a:pt x="185195" y="300942"/>
                </a:cubicBezTo>
                <a:cubicBezTo>
                  <a:pt x="194135" y="294684"/>
                  <a:pt x="199091" y="283577"/>
                  <a:pt x="208345" y="277793"/>
                </a:cubicBezTo>
                <a:cubicBezTo>
                  <a:pt x="230293" y="264076"/>
                  <a:pt x="254644" y="254644"/>
                  <a:pt x="277793" y="243069"/>
                </a:cubicBezTo>
                <a:cubicBezTo>
                  <a:pt x="297289" y="223572"/>
                  <a:pt x="340243" y="195895"/>
                  <a:pt x="254643" y="185195"/>
                </a:cubicBezTo>
                <a:cubicBezTo>
                  <a:pt x="208543" y="179433"/>
                  <a:pt x="162046" y="192912"/>
                  <a:pt x="115747" y="196770"/>
                </a:cubicBezTo>
                <a:cubicBezTo>
                  <a:pt x="100314" y="204486"/>
                  <a:pt x="84244" y="211042"/>
                  <a:pt x="69449" y="219919"/>
                </a:cubicBezTo>
                <a:cubicBezTo>
                  <a:pt x="45591" y="234233"/>
                  <a:pt x="0" y="266218"/>
                  <a:pt x="0" y="266218"/>
                </a:cubicBezTo>
                <a:cubicBezTo>
                  <a:pt x="19179" y="227861"/>
                  <a:pt x="30886" y="186148"/>
                  <a:pt x="69449" y="162046"/>
                </a:cubicBezTo>
                <a:cubicBezTo>
                  <a:pt x="87068" y="151034"/>
                  <a:pt x="108031" y="146613"/>
                  <a:pt x="127322" y="138897"/>
                </a:cubicBezTo>
                <a:cubicBezTo>
                  <a:pt x="172538" y="93679"/>
                  <a:pt x="125092" y="134224"/>
                  <a:pt x="185195" y="104173"/>
                </a:cubicBezTo>
                <a:cubicBezTo>
                  <a:pt x="197638" y="97952"/>
                  <a:pt x="207207" y="86673"/>
                  <a:pt x="219919" y="81023"/>
                </a:cubicBezTo>
                <a:cubicBezTo>
                  <a:pt x="242218" y="71113"/>
                  <a:pt x="289368" y="57874"/>
                  <a:pt x="289368" y="57874"/>
                </a:cubicBezTo>
                <a:cubicBezTo>
                  <a:pt x="303382" y="15829"/>
                  <a:pt x="300942" y="35351"/>
                  <a:pt x="300942"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EAF152CA-22F5-4B8E-89FB-F34D4F7F9F26}"/>
              </a:ext>
            </a:extLst>
          </p:cNvPr>
          <p:cNvSpPr>
            <a:spLocks noGrp="1"/>
          </p:cNvSpPr>
          <p:nvPr>
            <p:ph type="title"/>
          </p:nvPr>
        </p:nvSpPr>
        <p:spPr/>
        <p:txBody>
          <a:bodyPr/>
          <a:lstStyle/>
          <a:p>
            <a:r>
              <a:rPr lang="en-US" dirty="0"/>
              <a:t>Slide 60</a:t>
            </a:r>
          </a:p>
        </p:txBody>
      </p:sp>
    </p:spTree>
    <p:extLst>
      <p:ext uri="{BB962C8B-B14F-4D97-AF65-F5344CB8AC3E}">
        <p14:creationId xmlns:p14="http://schemas.microsoft.com/office/powerpoint/2010/main" val="312283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ppt_y</p:attrName>
                                        </p:attrNameLst>
                                      </p:cBhvr>
                                      <p:tavLst>
                                        <p:tav tm="0">
                                          <p:val>
                                            <p:strVal val="#ppt_y+#ppt_h*1.125000"/>
                                          </p:val>
                                        </p:tav>
                                        <p:tav tm="100000">
                                          <p:val>
                                            <p:strVal val="#ppt_y"/>
                                          </p:val>
                                        </p:tav>
                                      </p:tavLst>
                                    </p:anim>
                                    <p:animEffect transition="in" filter="wipe(up)">
                                      <p:cBhvr>
                                        <p:cTn id="8" dur="500"/>
                                        <p:tgtEl>
                                          <p:spTgt spid="3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p:tgtEl>
                                          <p:spTgt spid="34"/>
                                        </p:tgtEl>
                                        <p:attrNameLst>
                                          <p:attrName>ppt_y</p:attrName>
                                        </p:attrNameLst>
                                      </p:cBhvr>
                                      <p:tavLst>
                                        <p:tav tm="0">
                                          <p:val>
                                            <p:strVal val="#ppt_y+#ppt_h*1.125000"/>
                                          </p:val>
                                        </p:tav>
                                        <p:tav tm="100000">
                                          <p:val>
                                            <p:strVal val="#ppt_y"/>
                                          </p:val>
                                        </p:tav>
                                      </p:tavLst>
                                    </p:anim>
                                    <p:animEffect transition="in" filter="wipe(up)">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circle(in)">
                                      <p:cBhvr>
                                        <p:cTn id="30" dur="20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in)">
                                      <p:cBhvr>
                                        <p:cTn id="3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6" grpId="0" animBg="1"/>
      <p:bldP spid="3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2/3"/>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2</a:t>
              </a:r>
            </a:p>
            <a:p>
              <a:pPr algn="ctr"/>
              <a:r>
                <a:rPr lang="en-US" sz="4400" dirty="0">
                  <a:solidFill>
                    <a:schemeClr val="bg1"/>
                  </a:solidFill>
                </a:rPr>
                <a:t>3</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TextBox 9"/>
              <p:cNvSpPr txBox="1"/>
              <p:nvPr/>
            </p:nvSpPr>
            <p:spPr>
              <a:xfrm>
                <a:off x="1237697" y="1665820"/>
                <a:ext cx="130735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i="1" smtClean="0">
                          <a:solidFill>
                            <a:schemeClr val="bg1"/>
                          </a:solidFill>
                          <a:latin typeface="Cambria Math" panose="02040503050406030204" pitchFamily="18" charset="0"/>
                        </a:rPr>
                        <m:t>÷</m:t>
                      </m:r>
                    </m:oMath>
                  </m:oMathPara>
                </a14:m>
                <a:endParaRPr lang="en-US" sz="4400" dirty="0">
                  <a:solidFill>
                    <a:schemeClr val="bg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237697" y="1665820"/>
                <a:ext cx="1307352" cy="769441"/>
              </a:xfrm>
              <a:prstGeom prst="rect">
                <a:avLst/>
              </a:prstGeom>
              <a:blipFill rotWithShape="0">
                <a:blip r:embed="rId2"/>
                <a:stretch>
                  <a:fillRect/>
                </a:stretch>
              </a:blipFill>
            </p:spPr>
            <p:txBody>
              <a:bodyPr/>
              <a:lstStyle/>
              <a:p>
                <a:r>
                  <a:rPr lang="en-US">
                    <a:noFill/>
                  </a:rPr>
                  <a:t> </a:t>
                </a:r>
              </a:p>
            </p:txBody>
          </p:sp>
        </mc:Fallback>
      </mc:AlternateContent>
      <p:sp>
        <p:nvSpPr>
          <p:cNvPr id="15" name="Oval 14"/>
          <p:cNvSpPr/>
          <p:nvPr/>
        </p:nvSpPr>
        <p:spPr>
          <a:xfrm>
            <a:off x="2700866" y="45998"/>
            <a:ext cx="3742267" cy="11912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Division</a:t>
            </a:r>
            <a:endParaRPr lang="en-US" sz="3200" b="1" dirty="0"/>
          </a:p>
        </p:txBody>
      </p:sp>
      <p:grpSp>
        <p:nvGrpSpPr>
          <p:cNvPr id="17" name="Group 16" descr="1/3"/>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3</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C183D7F6-B498-43B3-948B-1728B52AA6E4}">
                <adec:decorative xmlns:adec="http://schemas.microsoft.com/office/drawing/2017/decorative" val="1"/>
              </a:ext>
            </a:extLst>
          </p:cNvPr>
          <p:cNvSpPr/>
          <p:nvPr/>
        </p:nvSpPr>
        <p:spPr>
          <a:xfrm>
            <a:off x="448235" y="5016661"/>
            <a:ext cx="8229600" cy="914400"/>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Rectangle 27">
            <a:extLst>
              <a:ext uri="{C183D7F6-B498-43B3-948B-1728B52AA6E4}">
                <adec:decorative xmlns:adec="http://schemas.microsoft.com/office/drawing/2017/decorative" val="1"/>
              </a:ext>
            </a:extLst>
          </p:cNvPr>
          <p:cNvSpPr/>
          <p:nvPr/>
        </p:nvSpPr>
        <p:spPr>
          <a:xfrm>
            <a:off x="448235" y="5016661"/>
            <a:ext cx="2743200" cy="914400"/>
          </a:xfrm>
          <a:prstGeom prst="rect">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Rectangle 28">
            <a:extLst>
              <a:ext uri="{C183D7F6-B498-43B3-948B-1728B52AA6E4}">
                <adec:decorative xmlns:adec="http://schemas.microsoft.com/office/drawing/2017/decorative" val="1"/>
              </a:ext>
            </a:extLst>
          </p:cNvPr>
          <p:cNvSpPr/>
          <p:nvPr/>
        </p:nvSpPr>
        <p:spPr>
          <a:xfrm>
            <a:off x="3191435" y="5016661"/>
            <a:ext cx="2743200" cy="914400"/>
          </a:xfrm>
          <a:prstGeom prst="rect">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Rectangle 29">
            <a:extLst>
              <a:ext uri="{C183D7F6-B498-43B3-948B-1728B52AA6E4}">
                <adec:decorative xmlns:adec="http://schemas.microsoft.com/office/drawing/2017/decorative" val="1"/>
              </a:ext>
            </a:extLst>
          </p:cNvPr>
          <p:cNvSpPr/>
          <p:nvPr/>
        </p:nvSpPr>
        <p:spPr>
          <a:xfrm>
            <a:off x="448235" y="4026061"/>
            <a:ext cx="2743200" cy="914400"/>
          </a:xfrm>
          <a:prstGeom prst="rect">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TextBox 30"/>
          <p:cNvSpPr txBox="1"/>
          <p:nvPr/>
        </p:nvSpPr>
        <p:spPr>
          <a:xfrm>
            <a:off x="448235" y="4254661"/>
            <a:ext cx="2743200" cy="369332"/>
          </a:xfrm>
          <a:prstGeom prst="rect">
            <a:avLst/>
          </a:prstGeom>
          <a:solidFill>
            <a:srgbClr val="FFFF00"/>
          </a:solidFill>
        </p:spPr>
        <p:txBody>
          <a:bodyPr wrap="square" rtlCol="0">
            <a:spAutoFit/>
          </a:bodyPr>
          <a:lstStyle/>
          <a:p>
            <a:pPr algn="ctr"/>
            <a:r>
              <a:rPr lang="en-US" b="1" dirty="0">
                <a:latin typeface="Noteworthy Light"/>
                <a:cs typeface="Noteworthy Light"/>
              </a:rPr>
              <a:t>1 set of one-third</a:t>
            </a:r>
          </a:p>
        </p:txBody>
      </p:sp>
      <p:sp>
        <p:nvSpPr>
          <p:cNvPr id="32" name="Rectangle 31">
            <a:extLst>
              <a:ext uri="{C183D7F6-B498-43B3-948B-1728B52AA6E4}">
                <adec:decorative xmlns:adec="http://schemas.microsoft.com/office/drawing/2017/decorative" val="1"/>
              </a:ext>
            </a:extLst>
          </p:cNvPr>
          <p:cNvSpPr/>
          <p:nvPr/>
        </p:nvSpPr>
        <p:spPr>
          <a:xfrm>
            <a:off x="3191435" y="4026061"/>
            <a:ext cx="2743200" cy="914400"/>
          </a:xfrm>
          <a:prstGeom prst="rect">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3" name="TextBox 32"/>
          <p:cNvSpPr txBox="1"/>
          <p:nvPr/>
        </p:nvSpPr>
        <p:spPr>
          <a:xfrm>
            <a:off x="3191435" y="4254661"/>
            <a:ext cx="2743200" cy="369332"/>
          </a:xfrm>
          <a:prstGeom prst="rect">
            <a:avLst/>
          </a:prstGeom>
          <a:solidFill>
            <a:srgbClr val="FFFF00"/>
          </a:solidFill>
        </p:spPr>
        <p:txBody>
          <a:bodyPr wrap="square" rtlCol="0">
            <a:spAutoFit/>
          </a:bodyPr>
          <a:lstStyle/>
          <a:p>
            <a:pPr algn="ctr"/>
            <a:r>
              <a:rPr lang="en-US" b="1" dirty="0">
                <a:latin typeface="Noteworthy Light"/>
                <a:cs typeface="Noteworthy Light"/>
              </a:rPr>
              <a:t>2 sets of one-third</a:t>
            </a:r>
          </a:p>
        </p:txBody>
      </p:sp>
      <p:sp>
        <p:nvSpPr>
          <p:cNvPr id="2" name="Title 1" hidden="1">
            <a:extLst>
              <a:ext uri="{FF2B5EF4-FFF2-40B4-BE49-F238E27FC236}">
                <a16:creationId xmlns:a16="http://schemas.microsoft.com/office/drawing/2014/main" id="{4F0AAF1A-8213-4F5E-A67C-C7184043C1B7}"/>
              </a:ext>
            </a:extLst>
          </p:cNvPr>
          <p:cNvSpPr>
            <a:spLocks noGrp="1"/>
          </p:cNvSpPr>
          <p:nvPr>
            <p:ph type="title"/>
          </p:nvPr>
        </p:nvSpPr>
        <p:spPr/>
        <p:txBody>
          <a:bodyPr/>
          <a:lstStyle/>
          <a:p>
            <a:r>
              <a:rPr lang="en-US" dirty="0"/>
              <a:t>Slide 61</a:t>
            </a:r>
          </a:p>
        </p:txBody>
      </p:sp>
    </p:spTree>
    <p:extLst>
      <p:ext uri="{BB962C8B-B14F-4D97-AF65-F5344CB8AC3E}">
        <p14:creationId xmlns:p14="http://schemas.microsoft.com/office/powerpoint/2010/main" val="210419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dissolve">
                                      <p:cBhvr>
                                        <p:cTn id="20" dur="500"/>
                                        <p:tgtEl>
                                          <p:spTgt spid="30"/>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ssolv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dissolve">
                                      <p:cBhvr>
                                        <p:cTn id="28" dur="500"/>
                                        <p:tgtEl>
                                          <p:spTgt spid="3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dissolve">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5/6"/>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5</a:t>
              </a:r>
            </a:p>
            <a:p>
              <a:pPr algn="ctr"/>
              <a:r>
                <a:rPr lang="en-US" sz="4400" dirty="0">
                  <a:solidFill>
                    <a:schemeClr val="bg1"/>
                  </a:solidFill>
                </a:rPr>
                <a:t>6</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TextBox 9"/>
              <p:cNvSpPr txBox="1"/>
              <p:nvPr/>
            </p:nvSpPr>
            <p:spPr>
              <a:xfrm>
                <a:off x="1237697" y="1665820"/>
                <a:ext cx="130735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i="1" smtClean="0">
                          <a:solidFill>
                            <a:schemeClr val="bg1"/>
                          </a:solidFill>
                          <a:latin typeface="Cambria Math" panose="02040503050406030204" pitchFamily="18" charset="0"/>
                        </a:rPr>
                        <m:t>÷</m:t>
                      </m:r>
                    </m:oMath>
                  </m:oMathPara>
                </a14:m>
                <a:endParaRPr lang="en-US" sz="4400" dirty="0">
                  <a:solidFill>
                    <a:schemeClr val="bg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237697" y="1665820"/>
                <a:ext cx="1307352" cy="769441"/>
              </a:xfrm>
              <a:prstGeom prst="rect">
                <a:avLst/>
              </a:prstGeom>
              <a:blipFill rotWithShape="0">
                <a:blip r:embed="rId2"/>
                <a:stretch>
                  <a:fillRect/>
                </a:stretch>
              </a:blipFill>
            </p:spPr>
            <p:txBody>
              <a:bodyPr/>
              <a:lstStyle/>
              <a:p>
                <a:r>
                  <a:rPr lang="en-US">
                    <a:noFill/>
                  </a:rPr>
                  <a:t> </a:t>
                </a:r>
              </a:p>
            </p:txBody>
          </p:sp>
        </mc:Fallback>
      </mc:AlternateContent>
      <p:sp>
        <p:nvSpPr>
          <p:cNvPr id="15" name="Oval 14"/>
          <p:cNvSpPr/>
          <p:nvPr/>
        </p:nvSpPr>
        <p:spPr>
          <a:xfrm>
            <a:off x="2700866" y="45998"/>
            <a:ext cx="3742267" cy="11912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Division</a:t>
            </a:r>
            <a:endParaRPr lang="en-US" sz="3200" b="1" dirty="0"/>
          </a:p>
        </p:txBody>
      </p:sp>
      <p:grpSp>
        <p:nvGrpSpPr>
          <p:cNvPr id="17" name="Group 16" descr="1/2"/>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C183D7F6-B498-43B3-948B-1728B52AA6E4}">
                <adec:decorative xmlns:adec="http://schemas.microsoft.com/office/drawing/2017/decorative" val="1"/>
              </a:ext>
            </a:extLst>
          </p:cNvPr>
          <p:cNvSpPr/>
          <p:nvPr/>
        </p:nvSpPr>
        <p:spPr>
          <a:xfrm>
            <a:off x="376238" y="4958787"/>
            <a:ext cx="8229600" cy="914400"/>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Rectangle 20">
            <a:extLst>
              <a:ext uri="{C183D7F6-B498-43B3-948B-1728B52AA6E4}">
                <adec:decorative xmlns:adec="http://schemas.microsoft.com/office/drawing/2017/decorative" val="1"/>
              </a:ext>
            </a:extLst>
          </p:cNvPr>
          <p:cNvSpPr/>
          <p:nvPr/>
        </p:nvSpPr>
        <p:spPr>
          <a:xfrm>
            <a:off x="1747838" y="4958787"/>
            <a:ext cx="1371600" cy="914400"/>
          </a:xfrm>
          <a:prstGeom prst="rect">
            <a:avLst/>
          </a:prstGeom>
          <a:solidFill>
            <a:schemeClr val="accent5"/>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Rectangle 21">
            <a:extLst>
              <a:ext uri="{C183D7F6-B498-43B3-948B-1728B52AA6E4}">
                <adec:decorative xmlns:adec="http://schemas.microsoft.com/office/drawing/2017/decorative" val="1"/>
              </a:ext>
            </a:extLst>
          </p:cNvPr>
          <p:cNvSpPr/>
          <p:nvPr/>
        </p:nvSpPr>
        <p:spPr>
          <a:xfrm>
            <a:off x="376238" y="4958787"/>
            <a:ext cx="1371600" cy="914400"/>
          </a:xfrm>
          <a:prstGeom prst="rect">
            <a:avLst/>
          </a:prstGeom>
          <a:solidFill>
            <a:schemeClr val="accent5"/>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ectangle 22">
            <a:extLst>
              <a:ext uri="{C183D7F6-B498-43B3-948B-1728B52AA6E4}">
                <adec:decorative xmlns:adec="http://schemas.microsoft.com/office/drawing/2017/decorative" val="1"/>
              </a:ext>
            </a:extLst>
          </p:cNvPr>
          <p:cNvSpPr/>
          <p:nvPr/>
        </p:nvSpPr>
        <p:spPr>
          <a:xfrm>
            <a:off x="3119438" y="4958787"/>
            <a:ext cx="1371600" cy="914400"/>
          </a:xfrm>
          <a:prstGeom prst="rect">
            <a:avLst/>
          </a:prstGeom>
          <a:solidFill>
            <a:schemeClr val="accent5"/>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Rectangle 23">
            <a:extLst>
              <a:ext uri="{C183D7F6-B498-43B3-948B-1728B52AA6E4}">
                <adec:decorative xmlns:adec="http://schemas.microsoft.com/office/drawing/2017/decorative" val="1"/>
              </a:ext>
            </a:extLst>
          </p:cNvPr>
          <p:cNvSpPr/>
          <p:nvPr/>
        </p:nvSpPr>
        <p:spPr>
          <a:xfrm>
            <a:off x="4491038" y="4958787"/>
            <a:ext cx="1371600" cy="914400"/>
          </a:xfrm>
          <a:prstGeom prst="rect">
            <a:avLst/>
          </a:prstGeom>
          <a:solidFill>
            <a:schemeClr val="accent5"/>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Rectangle 24">
            <a:extLst>
              <a:ext uri="{C183D7F6-B498-43B3-948B-1728B52AA6E4}">
                <adec:decorative xmlns:adec="http://schemas.microsoft.com/office/drawing/2017/decorative" val="1"/>
              </a:ext>
            </a:extLst>
          </p:cNvPr>
          <p:cNvSpPr/>
          <p:nvPr/>
        </p:nvSpPr>
        <p:spPr>
          <a:xfrm>
            <a:off x="5862638" y="4958787"/>
            <a:ext cx="1371600" cy="914400"/>
          </a:xfrm>
          <a:prstGeom prst="rect">
            <a:avLst/>
          </a:prstGeom>
          <a:solidFill>
            <a:schemeClr val="accent5"/>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Rectangle 25">
            <a:extLst>
              <a:ext uri="{C183D7F6-B498-43B3-948B-1728B52AA6E4}">
                <adec:decorative xmlns:adec="http://schemas.microsoft.com/office/drawing/2017/decorative" val="1"/>
              </a:ext>
            </a:extLst>
          </p:cNvPr>
          <p:cNvSpPr/>
          <p:nvPr/>
        </p:nvSpPr>
        <p:spPr>
          <a:xfrm>
            <a:off x="376238" y="3891987"/>
            <a:ext cx="4114800" cy="914400"/>
          </a:xfrm>
          <a:prstGeom prst="rect">
            <a:avLst/>
          </a:prstGeom>
          <a:solidFill>
            <a:srgbClr val="FF8AD8"/>
          </a:solidFill>
          <a:ln>
            <a:solidFill>
              <a:schemeClr val="accent5">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TextBox 33"/>
          <p:cNvSpPr txBox="1"/>
          <p:nvPr/>
        </p:nvSpPr>
        <p:spPr>
          <a:xfrm>
            <a:off x="1062038" y="4196787"/>
            <a:ext cx="2743200" cy="369332"/>
          </a:xfrm>
          <a:prstGeom prst="rect">
            <a:avLst/>
          </a:prstGeom>
          <a:noFill/>
        </p:spPr>
        <p:txBody>
          <a:bodyPr wrap="square" rtlCol="0">
            <a:spAutoFit/>
          </a:bodyPr>
          <a:lstStyle/>
          <a:p>
            <a:pPr algn="ctr"/>
            <a:r>
              <a:rPr lang="en-US" b="1" dirty="0">
                <a:latin typeface="Noteworthy Light"/>
                <a:cs typeface="Noteworthy Light"/>
              </a:rPr>
              <a:t>1 set of one-half</a:t>
            </a:r>
          </a:p>
        </p:txBody>
      </p:sp>
      <p:sp>
        <p:nvSpPr>
          <p:cNvPr id="35" name="Rectangle 34">
            <a:extLst>
              <a:ext uri="{C183D7F6-B498-43B3-948B-1728B52AA6E4}">
                <adec:decorative xmlns:adec="http://schemas.microsoft.com/office/drawing/2017/decorative" val="1"/>
              </a:ext>
            </a:extLst>
          </p:cNvPr>
          <p:cNvSpPr/>
          <p:nvPr/>
        </p:nvSpPr>
        <p:spPr>
          <a:xfrm>
            <a:off x="4491038" y="3891987"/>
            <a:ext cx="4114800" cy="914400"/>
          </a:xfrm>
          <a:prstGeom prst="rect">
            <a:avLst/>
          </a:prstGeom>
          <a:solidFill>
            <a:srgbClr val="FF8AD8"/>
          </a:solidFill>
          <a:ln>
            <a:solidFill>
              <a:schemeClr val="accent5">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TextBox 35"/>
          <p:cNvSpPr txBox="1"/>
          <p:nvPr/>
        </p:nvSpPr>
        <p:spPr>
          <a:xfrm>
            <a:off x="5176838" y="4196787"/>
            <a:ext cx="2743200" cy="369332"/>
          </a:xfrm>
          <a:prstGeom prst="rect">
            <a:avLst/>
          </a:prstGeom>
          <a:noFill/>
        </p:spPr>
        <p:txBody>
          <a:bodyPr wrap="square" rtlCol="0">
            <a:spAutoFit/>
          </a:bodyPr>
          <a:lstStyle/>
          <a:p>
            <a:pPr algn="ctr"/>
            <a:r>
              <a:rPr lang="en-US" b="1" dirty="0">
                <a:latin typeface="Noteworthy Light"/>
                <a:cs typeface="Noteworthy Light"/>
              </a:rPr>
              <a:t>Two-thirds set of one-half</a:t>
            </a:r>
          </a:p>
        </p:txBody>
      </p:sp>
      <p:sp>
        <p:nvSpPr>
          <p:cNvPr id="2" name="Title 1" hidden="1">
            <a:extLst>
              <a:ext uri="{FF2B5EF4-FFF2-40B4-BE49-F238E27FC236}">
                <a16:creationId xmlns:a16="http://schemas.microsoft.com/office/drawing/2014/main" id="{9F6E9DAC-5B24-4465-8C12-A5B96B2BA1E2}"/>
              </a:ext>
            </a:extLst>
          </p:cNvPr>
          <p:cNvSpPr>
            <a:spLocks noGrp="1"/>
          </p:cNvSpPr>
          <p:nvPr>
            <p:ph type="title"/>
          </p:nvPr>
        </p:nvSpPr>
        <p:spPr/>
        <p:txBody>
          <a:bodyPr/>
          <a:lstStyle/>
          <a:p>
            <a:r>
              <a:rPr lang="en-US" dirty="0"/>
              <a:t>Slide 62</a:t>
            </a:r>
          </a:p>
        </p:txBody>
      </p:sp>
    </p:spTree>
    <p:extLst>
      <p:ext uri="{BB962C8B-B14F-4D97-AF65-F5344CB8AC3E}">
        <p14:creationId xmlns:p14="http://schemas.microsoft.com/office/powerpoint/2010/main" val="32693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500"/>
                                        <p:tgtEl>
                                          <p:spTgt spid="2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dissolv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dissolv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dissolve">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34" grpId="0"/>
      <p:bldP spid="35" grpId="0" animBg="1"/>
      <p:bldP spid="3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5/6"/>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5</a:t>
              </a:r>
            </a:p>
            <a:p>
              <a:pPr algn="ctr"/>
              <a:r>
                <a:rPr lang="en-US" sz="4400" dirty="0">
                  <a:solidFill>
                    <a:schemeClr val="bg1"/>
                  </a:solidFill>
                </a:rPr>
                <a:t>6</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TextBox 9"/>
              <p:cNvSpPr txBox="1"/>
              <p:nvPr/>
            </p:nvSpPr>
            <p:spPr>
              <a:xfrm>
                <a:off x="1237697" y="1665820"/>
                <a:ext cx="130735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i="1" smtClean="0">
                          <a:solidFill>
                            <a:schemeClr val="bg1"/>
                          </a:solidFill>
                          <a:latin typeface="Cambria Math" panose="02040503050406030204" pitchFamily="18" charset="0"/>
                        </a:rPr>
                        <m:t>÷</m:t>
                      </m:r>
                    </m:oMath>
                  </m:oMathPara>
                </a14:m>
                <a:endParaRPr lang="en-US" sz="4400" dirty="0">
                  <a:solidFill>
                    <a:schemeClr val="bg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237697" y="1665820"/>
                <a:ext cx="1307352" cy="769441"/>
              </a:xfrm>
              <a:prstGeom prst="rect">
                <a:avLst/>
              </a:prstGeom>
              <a:blipFill rotWithShape="0">
                <a:blip r:embed="rId2"/>
                <a:stretch>
                  <a:fillRect/>
                </a:stretch>
              </a:blipFill>
            </p:spPr>
            <p:txBody>
              <a:bodyPr/>
              <a:lstStyle/>
              <a:p>
                <a:r>
                  <a:rPr lang="en-US">
                    <a:noFill/>
                  </a:rPr>
                  <a:t> </a:t>
                </a:r>
              </a:p>
            </p:txBody>
          </p:sp>
        </mc:Fallback>
      </mc:AlternateContent>
      <p:sp>
        <p:nvSpPr>
          <p:cNvPr id="15" name="Oval 14"/>
          <p:cNvSpPr/>
          <p:nvPr/>
        </p:nvSpPr>
        <p:spPr>
          <a:xfrm>
            <a:off x="2700866" y="45998"/>
            <a:ext cx="3742267" cy="11912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Division</a:t>
            </a:r>
            <a:endParaRPr lang="en-US" sz="3200" b="1" dirty="0"/>
          </a:p>
        </p:txBody>
      </p:sp>
      <p:grpSp>
        <p:nvGrpSpPr>
          <p:cNvPr id="17" name="Group 16" descr="1/2"/>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C183D7F6-B498-43B3-948B-1728B52AA6E4}">
                <adec:decorative xmlns:adec="http://schemas.microsoft.com/office/drawing/2017/decorative" val="1"/>
              </a:ext>
            </a:extLst>
          </p:cNvPr>
          <p:cNvSpPr/>
          <p:nvPr/>
        </p:nvSpPr>
        <p:spPr>
          <a:xfrm>
            <a:off x="2624764" y="3292518"/>
            <a:ext cx="1188720" cy="1188720"/>
          </a:xfrm>
          <a:prstGeom prst="rect">
            <a:avLst/>
          </a:prstGeom>
          <a:solidFill>
            <a:srgbClr val="8EF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C183D7F6-B498-43B3-948B-1728B52AA6E4}">
                <adec:decorative xmlns:adec="http://schemas.microsoft.com/office/drawing/2017/decorative" val="1"/>
              </a:ext>
            </a:extLst>
          </p:cNvPr>
          <p:cNvSpPr/>
          <p:nvPr/>
        </p:nvSpPr>
        <p:spPr>
          <a:xfrm>
            <a:off x="3813484" y="3292518"/>
            <a:ext cx="1188720" cy="1188720"/>
          </a:xfrm>
          <a:prstGeom prst="rect">
            <a:avLst/>
          </a:prstGeom>
          <a:solidFill>
            <a:srgbClr val="8EF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C183D7F6-B498-43B3-948B-1728B52AA6E4}">
                <adec:decorative xmlns:adec="http://schemas.microsoft.com/office/drawing/2017/decorative" val="1"/>
              </a:ext>
            </a:extLst>
          </p:cNvPr>
          <p:cNvSpPr/>
          <p:nvPr/>
        </p:nvSpPr>
        <p:spPr>
          <a:xfrm>
            <a:off x="2624764" y="4490510"/>
            <a:ext cx="1188720" cy="1188720"/>
          </a:xfrm>
          <a:prstGeom prst="rect">
            <a:avLst/>
          </a:prstGeom>
          <a:solidFill>
            <a:srgbClr val="8EF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C183D7F6-B498-43B3-948B-1728B52AA6E4}">
                <adec:decorative xmlns:adec="http://schemas.microsoft.com/office/drawing/2017/decorative" val="1"/>
              </a:ext>
            </a:extLst>
          </p:cNvPr>
          <p:cNvSpPr/>
          <p:nvPr/>
        </p:nvSpPr>
        <p:spPr>
          <a:xfrm>
            <a:off x="3813484" y="4490510"/>
            <a:ext cx="1188720" cy="1188720"/>
          </a:xfrm>
          <a:prstGeom prst="rect">
            <a:avLst/>
          </a:prstGeom>
          <a:solidFill>
            <a:srgbClr val="8EF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C183D7F6-B498-43B3-948B-1728B52AA6E4}">
                <adec:decorative xmlns:adec="http://schemas.microsoft.com/office/drawing/2017/decorative" val="1"/>
              </a:ext>
            </a:extLst>
          </p:cNvPr>
          <p:cNvSpPr/>
          <p:nvPr/>
        </p:nvSpPr>
        <p:spPr>
          <a:xfrm>
            <a:off x="5002204" y="4490510"/>
            <a:ext cx="1188720" cy="1188720"/>
          </a:xfrm>
          <a:prstGeom prst="rect">
            <a:avLst/>
          </a:prstGeom>
          <a:solidFill>
            <a:srgbClr val="8EF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C183D7F6-B498-43B3-948B-1728B52AA6E4}">
                <adec:decorative xmlns:adec="http://schemas.microsoft.com/office/drawing/2017/decorative" val="1"/>
              </a:ext>
            </a:extLst>
          </p:cNvPr>
          <p:cNvSpPr/>
          <p:nvPr/>
        </p:nvSpPr>
        <p:spPr>
          <a:xfrm>
            <a:off x="5002204" y="3292518"/>
            <a:ext cx="1188720" cy="118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C183D7F6-B498-43B3-948B-1728B52AA6E4}">
                <adec:decorative xmlns:adec="http://schemas.microsoft.com/office/drawing/2017/decorative" val="1"/>
              </a:ext>
            </a:extLst>
          </p:cNvPr>
          <p:cNvSpPr/>
          <p:nvPr/>
        </p:nvSpPr>
        <p:spPr>
          <a:xfrm>
            <a:off x="2624764" y="4490977"/>
            <a:ext cx="3579266" cy="11921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C183D7F6-B498-43B3-948B-1728B52AA6E4}">
                <adec:decorative xmlns:adec="http://schemas.microsoft.com/office/drawing/2017/decorative" val="1"/>
              </a:ext>
            </a:extLst>
          </p:cNvPr>
          <p:cNvSpPr/>
          <p:nvPr/>
        </p:nvSpPr>
        <p:spPr>
          <a:xfrm>
            <a:off x="2624764" y="3289045"/>
            <a:ext cx="3579266" cy="11921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hidden="1">
            <a:extLst>
              <a:ext uri="{FF2B5EF4-FFF2-40B4-BE49-F238E27FC236}">
                <a16:creationId xmlns:a16="http://schemas.microsoft.com/office/drawing/2014/main" id="{BC67F508-4C97-43C4-B9F7-9BB1B78C5A6A}"/>
              </a:ext>
            </a:extLst>
          </p:cNvPr>
          <p:cNvSpPr>
            <a:spLocks noGrp="1"/>
          </p:cNvSpPr>
          <p:nvPr>
            <p:ph type="title"/>
          </p:nvPr>
        </p:nvSpPr>
        <p:spPr/>
        <p:txBody>
          <a:bodyPr/>
          <a:lstStyle/>
          <a:p>
            <a:r>
              <a:rPr lang="en-US" dirty="0"/>
              <a:t>Slide 63</a:t>
            </a:r>
          </a:p>
        </p:txBody>
      </p:sp>
    </p:spTree>
    <p:extLst>
      <p:ext uri="{BB962C8B-B14F-4D97-AF65-F5344CB8AC3E}">
        <p14:creationId xmlns:p14="http://schemas.microsoft.com/office/powerpoint/2010/main" val="417053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82" y="215153"/>
            <a:ext cx="2958353" cy="82475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Fractions</a:t>
            </a:r>
          </a:p>
        </p:txBody>
      </p:sp>
      <p:grpSp>
        <p:nvGrpSpPr>
          <p:cNvPr id="8" name="Group 7" descr="5/6"/>
          <p:cNvGrpSpPr/>
          <p:nvPr/>
        </p:nvGrpSpPr>
        <p:grpSpPr>
          <a:xfrm>
            <a:off x="376238" y="1473316"/>
            <a:ext cx="1307352" cy="1446550"/>
            <a:chOff x="5380321" y="1995217"/>
            <a:chExt cx="1307352" cy="1446550"/>
          </a:xfrm>
        </p:grpSpPr>
        <p:sp>
          <p:nvSpPr>
            <p:cNvPr id="5" name="TextBox 4"/>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5</a:t>
              </a:r>
            </a:p>
            <a:p>
              <a:pPr algn="ctr"/>
              <a:r>
                <a:rPr lang="en-US" sz="4400" dirty="0">
                  <a:solidFill>
                    <a:schemeClr val="bg1"/>
                  </a:solidFill>
                </a:rPr>
                <a:t>6</a:t>
              </a:r>
            </a:p>
          </p:txBody>
        </p:sp>
        <p:cxnSp>
          <p:nvCxnSpPr>
            <p:cNvPr id="7" name="Straight Connector 6"/>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TextBox 9"/>
              <p:cNvSpPr txBox="1"/>
              <p:nvPr/>
            </p:nvSpPr>
            <p:spPr>
              <a:xfrm>
                <a:off x="1237697" y="1665820"/>
                <a:ext cx="130735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i="1" smtClean="0">
                          <a:solidFill>
                            <a:schemeClr val="bg1"/>
                          </a:solidFill>
                          <a:latin typeface="Cambria Math" panose="02040503050406030204" pitchFamily="18" charset="0"/>
                        </a:rPr>
                        <m:t>÷</m:t>
                      </m:r>
                    </m:oMath>
                  </m:oMathPara>
                </a14:m>
                <a:endParaRPr lang="en-US" sz="4400" dirty="0">
                  <a:solidFill>
                    <a:schemeClr val="bg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237697" y="1665820"/>
                <a:ext cx="1307352" cy="769441"/>
              </a:xfrm>
              <a:prstGeom prst="rect">
                <a:avLst/>
              </a:prstGeom>
              <a:blipFill rotWithShape="0">
                <a:blip r:embed="rId2"/>
                <a:stretch>
                  <a:fillRect/>
                </a:stretch>
              </a:blipFill>
            </p:spPr>
            <p:txBody>
              <a:bodyPr/>
              <a:lstStyle/>
              <a:p>
                <a:r>
                  <a:rPr lang="en-US">
                    <a:noFill/>
                  </a:rPr>
                  <a:t> </a:t>
                </a:r>
              </a:p>
            </p:txBody>
          </p:sp>
        </mc:Fallback>
      </mc:AlternateContent>
      <p:sp>
        <p:nvSpPr>
          <p:cNvPr id="15" name="Oval 14"/>
          <p:cNvSpPr/>
          <p:nvPr/>
        </p:nvSpPr>
        <p:spPr>
          <a:xfrm>
            <a:off x="2700866" y="45998"/>
            <a:ext cx="3742267" cy="11912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Division</a:t>
            </a:r>
            <a:endParaRPr lang="en-US" sz="3200" b="1" dirty="0"/>
          </a:p>
        </p:txBody>
      </p:sp>
      <p:grpSp>
        <p:nvGrpSpPr>
          <p:cNvPr id="17" name="Group 16" descr="1/2"/>
          <p:cNvGrpSpPr/>
          <p:nvPr/>
        </p:nvGrpSpPr>
        <p:grpSpPr>
          <a:xfrm>
            <a:off x="2147281" y="1473316"/>
            <a:ext cx="1307352" cy="1446550"/>
            <a:chOff x="5380321" y="1995217"/>
            <a:chExt cx="1307352" cy="1446550"/>
          </a:xfrm>
        </p:grpSpPr>
        <p:sp>
          <p:nvSpPr>
            <p:cNvPr id="18" name="TextBox 17"/>
            <p:cNvSpPr txBox="1"/>
            <p:nvPr/>
          </p:nvSpPr>
          <p:spPr>
            <a:xfrm>
              <a:off x="5380321" y="1995217"/>
              <a:ext cx="1307352" cy="1446550"/>
            </a:xfrm>
            <a:prstGeom prst="rect">
              <a:avLst/>
            </a:prstGeom>
            <a:noFill/>
          </p:spPr>
          <p:txBody>
            <a:bodyPr wrap="square" rtlCol="0">
              <a:spAutoFit/>
            </a:bodyPr>
            <a:lstStyle/>
            <a:p>
              <a:pPr algn="ctr"/>
              <a:r>
                <a:rPr lang="en-US" sz="4400" dirty="0">
                  <a:solidFill>
                    <a:schemeClr val="bg1"/>
                  </a:solidFill>
                </a:rPr>
                <a:t>1</a:t>
              </a:r>
            </a:p>
            <a:p>
              <a:pPr algn="ctr"/>
              <a:r>
                <a:rPr lang="en-US" sz="4400" dirty="0">
                  <a:solidFill>
                    <a:schemeClr val="bg1"/>
                  </a:solidFill>
                </a:rPr>
                <a:t>2</a:t>
              </a:r>
            </a:p>
          </p:txBody>
        </p:sp>
        <p:cxnSp>
          <p:nvCxnSpPr>
            <p:cNvPr id="19" name="Straight Connector 18"/>
            <p:cNvCxnSpPr/>
            <p:nvPr/>
          </p:nvCxnSpPr>
          <p:spPr>
            <a:xfrm>
              <a:off x="5540188" y="2718492"/>
              <a:ext cx="9502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C183D7F6-B498-43B3-948B-1728B52AA6E4}">
                <adec:decorative xmlns:adec="http://schemas.microsoft.com/office/drawing/2017/decorative" val="1"/>
              </a:ext>
            </a:extLst>
          </p:cNvPr>
          <p:cNvSpPr/>
          <p:nvPr/>
        </p:nvSpPr>
        <p:spPr bwMode="auto">
          <a:xfrm flipH="1">
            <a:off x="3004113" y="3010376"/>
            <a:ext cx="914400" cy="914400"/>
          </a:xfrm>
          <a:prstGeom prst="ellipse">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prstClr val="black"/>
              </a:solidFill>
              <a:latin typeface="Times New Roman" pitchFamily="18" charset="0"/>
            </a:endParaRPr>
          </a:p>
        </p:txBody>
      </p:sp>
      <p:sp>
        <p:nvSpPr>
          <p:cNvPr id="21" name="Oval 20">
            <a:extLst>
              <a:ext uri="{C183D7F6-B498-43B3-948B-1728B52AA6E4}">
                <adec:decorative xmlns:adec="http://schemas.microsoft.com/office/drawing/2017/decorative" val="1"/>
              </a:ext>
            </a:extLst>
          </p:cNvPr>
          <p:cNvSpPr/>
          <p:nvPr/>
        </p:nvSpPr>
        <p:spPr bwMode="auto">
          <a:xfrm flipH="1">
            <a:off x="3962402" y="3010376"/>
            <a:ext cx="914400" cy="914400"/>
          </a:xfrm>
          <a:prstGeom prst="ellipse">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prstClr val="black"/>
              </a:solidFill>
              <a:latin typeface="Times New Roman" pitchFamily="18" charset="0"/>
            </a:endParaRPr>
          </a:p>
        </p:txBody>
      </p:sp>
      <p:sp>
        <p:nvSpPr>
          <p:cNvPr id="22" name="Oval 21">
            <a:extLst>
              <a:ext uri="{C183D7F6-B498-43B3-948B-1728B52AA6E4}">
                <adec:decorative xmlns:adec="http://schemas.microsoft.com/office/drawing/2017/decorative" val="1"/>
              </a:ext>
            </a:extLst>
          </p:cNvPr>
          <p:cNvSpPr/>
          <p:nvPr/>
        </p:nvSpPr>
        <p:spPr bwMode="auto">
          <a:xfrm flipH="1">
            <a:off x="2994949" y="3924776"/>
            <a:ext cx="914400" cy="914400"/>
          </a:xfrm>
          <a:prstGeom prst="ellipse">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prstClr val="black"/>
              </a:solidFill>
              <a:latin typeface="Times New Roman" pitchFamily="18" charset="0"/>
            </a:endParaRPr>
          </a:p>
        </p:txBody>
      </p:sp>
      <p:sp>
        <p:nvSpPr>
          <p:cNvPr id="23" name="Oval 22">
            <a:extLst>
              <a:ext uri="{C183D7F6-B498-43B3-948B-1728B52AA6E4}">
                <adec:decorative xmlns:adec="http://schemas.microsoft.com/office/drawing/2017/decorative" val="1"/>
              </a:ext>
            </a:extLst>
          </p:cNvPr>
          <p:cNvSpPr/>
          <p:nvPr/>
        </p:nvSpPr>
        <p:spPr bwMode="auto">
          <a:xfrm flipH="1">
            <a:off x="3962402" y="3924776"/>
            <a:ext cx="914400" cy="914400"/>
          </a:xfrm>
          <a:prstGeom prst="ellipse">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prstClr val="black"/>
              </a:solidFill>
              <a:latin typeface="Times New Roman" pitchFamily="18" charset="0"/>
            </a:endParaRPr>
          </a:p>
        </p:txBody>
      </p:sp>
      <p:sp>
        <p:nvSpPr>
          <p:cNvPr id="24" name="Oval 23">
            <a:extLst>
              <a:ext uri="{C183D7F6-B498-43B3-948B-1728B52AA6E4}">
                <adec:decorative xmlns:adec="http://schemas.microsoft.com/office/drawing/2017/decorative" val="1"/>
              </a:ext>
            </a:extLst>
          </p:cNvPr>
          <p:cNvSpPr/>
          <p:nvPr/>
        </p:nvSpPr>
        <p:spPr bwMode="auto">
          <a:xfrm flipH="1">
            <a:off x="3004113" y="4839176"/>
            <a:ext cx="914400" cy="914400"/>
          </a:xfrm>
          <a:prstGeom prst="ellipse">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prstClr val="black"/>
              </a:solidFill>
              <a:latin typeface="Times New Roman" pitchFamily="18" charset="0"/>
            </a:endParaRPr>
          </a:p>
        </p:txBody>
      </p:sp>
      <p:sp>
        <p:nvSpPr>
          <p:cNvPr id="25" name="Oval 24">
            <a:extLst>
              <a:ext uri="{C183D7F6-B498-43B3-948B-1728B52AA6E4}">
                <adec:decorative xmlns:adec="http://schemas.microsoft.com/office/drawing/2017/decorative" val="1"/>
              </a:ext>
            </a:extLst>
          </p:cNvPr>
          <p:cNvSpPr/>
          <p:nvPr/>
        </p:nvSpPr>
        <p:spPr bwMode="auto">
          <a:xfrm flipH="1">
            <a:off x="3980729" y="4839176"/>
            <a:ext cx="914400" cy="914400"/>
          </a:xfrm>
          <a:prstGeom prst="ellipse">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solidFill>
                <a:prstClr val="black"/>
              </a:solidFill>
              <a:latin typeface="Times New Roman" pitchFamily="18" charset="0"/>
            </a:endParaRPr>
          </a:p>
        </p:txBody>
      </p:sp>
      <p:sp>
        <p:nvSpPr>
          <p:cNvPr id="6" name="Rectangle 5">
            <a:extLst>
              <a:ext uri="{C183D7F6-B498-43B3-948B-1728B52AA6E4}">
                <adec:decorative xmlns:adec="http://schemas.microsoft.com/office/drawing/2017/decorative" val="1"/>
              </a:ext>
            </a:extLst>
          </p:cNvPr>
          <p:cNvSpPr/>
          <p:nvPr/>
        </p:nvSpPr>
        <p:spPr>
          <a:xfrm>
            <a:off x="2994949" y="3010376"/>
            <a:ext cx="962630" cy="2743200"/>
          </a:xfrm>
          <a:prstGeom prst="rect">
            <a:avLst/>
          </a:prstGeom>
          <a:noFill/>
          <a:ln w="57150">
            <a:solidFill>
              <a:srgbClr val="8E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C183D7F6-B498-43B3-948B-1728B52AA6E4}">
                <adec:decorative xmlns:adec="http://schemas.microsoft.com/office/drawing/2017/decorative" val="1"/>
              </a:ext>
            </a:extLst>
          </p:cNvPr>
          <p:cNvSpPr/>
          <p:nvPr/>
        </p:nvSpPr>
        <p:spPr>
          <a:xfrm>
            <a:off x="3957579" y="3010376"/>
            <a:ext cx="962630" cy="2743200"/>
          </a:xfrm>
          <a:prstGeom prst="rect">
            <a:avLst/>
          </a:prstGeom>
          <a:noFill/>
          <a:ln w="57150">
            <a:solidFill>
              <a:srgbClr val="8E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32430CE3-EB48-4BF7-897B-902B8BF9517C}"/>
              </a:ext>
            </a:extLst>
          </p:cNvPr>
          <p:cNvSpPr>
            <a:spLocks noGrp="1"/>
          </p:cNvSpPr>
          <p:nvPr>
            <p:ph type="title"/>
          </p:nvPr>
        </p:nvSpPr>
        <p:spPr/>
        <p:txBody>
          <a:bodyPr/>
          <a:lstStyle/>
          <a:p>
            <a:r>
              <a:rPr lang="en-US" dirty="0"/>
              <a:t>Slide 64</a:t>
            </a:r>
          </a:p>
        </p:txBody>
      </p:sp>
    </p:spTree>
    <p:extLst>
      <p:ext uri="{BB962C8B-B14F-4D97-AF65-F5344CB8AC3E}">
        <p14:creationId xmlns:p14="http://schemas.microsoft.com/office/powerpoint/2010/main" val="294416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#5</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dirty="0"/>
              <a:t>Solve the multiplication problem using two different fraction models.</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dirty="0"/>
              <a:t>Solve the division problem using two different fraction models.</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spTree>
    <p:extLst>
      <p:ext uri="{BB962C8B-B14F-4D97-AF65-F5344CB8AC3E}">
        <p14:creationId xmlns:p14="http://schemas.microsoft.com/office/powerpoint/2010/main" val="3575467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28600" y="203783"/>
            <a:ext cx="2958353" cy="8247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Decimals</a:t>
            </a:r>
          </a:p>
        </p:txBody>
      </p:sp>
      <p:sp>
        <p:nvSpPr>
          <p:cNvPr id="5" name="TextBox 4"/>
          <p:cNvSpPr txBox="1"/>
          <p:nvPr/>
        </p:nvSpPr>
        <p:spPr>
          <a:xfrm>
            <a:off x="842682" y="1317690"/>
            <a:ext cx="2213034" cy="1446550"/>
          </a:xfrm>
          <a:prstGeom prst="rect">
            <a:avLst/>
          </a:prstGeom>
          <a:noFill/>
        </p:spPr>
        <p:txBody>
          <a:bodyPr wrap="square" rtlCol="0">
            <a:spAutoFit/>
          </a:bodyPr>
          <a:lstStyle/>
          <a:p>
            <a:pPr algn="r"/>
            <a:r>
              <a:rPr lang="en-US" sz="4400" dirty="0">
                <a:solidFill>
                  <a:schemeClr val="bg1"/>
                </a:solidFill>
              </a:rPr>
              <a:t>1.25</a:t>
            </a:r>
          </a:p>
          <a:p>
            <a:pPr algn="r"/>
            <a:r>
              <a:rPr lang="en-US" sz="4400" u="sng" dirty="0">
                <a:solidFill>
                  <a:schemeClr val="bg1"/>
                </a:solidFill>
              </a:rPr>
              <a:t>+  0.95</a:t>
            </a:r>
          </a:p>
        </p:txBody>
      </p:sp>
      <p:pic>
        <p:nvPicPr>
          <p:cNvPr id="8" name="Picture 2" descr="https://encrypted-tbn0.google.com/images?q=tbn:ANd9GcSuXq8Y_E8nPKRcYgK1CgEfY5lfqYbdwa6lCuFWLteF1D8JyeZ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682" y="3290685"/>
            <a:ext cx="3445131" cy="269868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3440951" y="203782"/>
            <a:ext cx="2958353" cy="8247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Percentages</a:t>
            </a:r>
          </a:p>
        </p:txBody>
      </p:sp>
      <p:pic>
        <p:nvPicPr>
          <p:cNvPr id="2" name="Picture 1" descr="stacks of money"/>
          <p:cNvPicPr>
            <a:picLocks noChangeAspect="1"/>
          </p:cNvPicPr>
          <p:nvPr/>
        </p:nvPicPr>
        <p:blipFill>
          <a:blip r:embed="rId3"/>
          <a:stretch>
            <a:fillRect/>
          </a:stretch>
        </p:blipFill>
        <p:spPr>
          <a:xfrm>
            <a:off x="5156063" y="3294160"/>
            <a:ext cx="2945895" cy="2698687"/>
          </a:xfrm>
          <a:prstGeom prst="rect">
            <a:avLst/>
          </a:prstGeom>
        </p:spPr>
      </p:pic>
      <p:sp>
        <p:nvSpPr>
          <p:cNvPr id="7" name="TextBox 6"/>
          <p:cNvSpPr txBox="1"/>
          <p:nvPr/>
        </p:nvSpPr>
        <p:spPr>
          <a:xfrm>
            <a:off x="5046221" y="1317690"/>
            <a:ext cx="2213034" cy="1446550"/>
          </a:xfrm>
          <a:prstGeom prst="rect">
            <a:avLst/>
          </a:prstGeom>
          <a:noFill/>
        </p:spPr>
        <p:txBody>
          <a:bodyPr wrap="square" rtlCol="0">
            <a:spAutoFit/>
          </a:bodyPr>
          <a:lstStyle/>
          <a:p>
            <a:pPr algn="r"/>
            <a:r>
              <a:rPr lang="en-US" sz="4400" dirty="0">
                <a:solidFill>
                  <a:schemeClr val="bg1"/>
                </a:solidFill>
              </a:rPr>
              <a:t>2.04 </a:t>
            </a:r>
          </a:p>
          <a:p>
            <a:pPr algn="r"/>
            <a:r>
              <a:rPr lang="mr-IN" sz="4400" u="sng" dirty="0">
                <a:solidFill>
                  <a:schemeClr val="bg1"/>
                </a:solidFill>
              </a:rPr>
              <a:t>–</a:t>
            </a:r>
            <a:r>
              <a:rPr lang="en-US" sz="4400" u="sng" dirty="0">
                <a:solidFill>
                  <a:schemeClr val="bg1"/>
                </a:solidFill>
              </a:rPr>
              <a:t>  1.64</a:t>
            </a:r>
          </a:p>
        </p:txBody>
      </p:sp>
      <p:sp>
        <p:nvSpPr>
          <p:cNvPr id="3" name="Title 2" hidden="1">
            <a:extLst>
              <a:ext uri="{FF2B5EF4-FFF2-40B4-BE49-F238E27FC236}">
                <a16:creationId xmlns:a16="http://schemas.microsoft.com/office/drawing/2014/main" id="{21BADE03-822F-4188-AECB-364323CE6031}"/>
              </a:ext>
            </a:extLst>
          </p:cNvPr>
          <p:cNvSpPr>
            <a:spLocks noGrp="1"/>
          </p:cNvSpPr>
          <p:nvPr>
            <p:ph type="title"/>
          </p:nvPr>
        </p:nvSpPr>
        <p:spPr/>
        <p:txBody>
          <a:bodyPr/>
          <a:lstStyle/>
          <a:p>
            <a:r>
              <a:rPr lang="en-US" dirty="0"/>
              <a:t>Slide 66</a:t>
            </a:r>
          </a:p>
        </p:txBody>
      </p:sp>
    </p:spTree>
    <p:extLst>
      <p:ext uri="{BB962C8B-B14F-4D97-AF65-F5344CB8AC3E}">
        <p14:creationId xmlns:p14="http://schemas.microsoft.com/office/powerpoint/2010/main" val="2882239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#6</a:t>
            </a:r>
          </a:p>
        </p:txBody>
      </p:sp>
      <p:sp>
        <p:nvSpPr>
          <p:cNvPr id="3" name="Content Placeholder 2"/>
          <p:cNvSpPr>
            <a:spLocks noGrp="1"/>
          </p:cNvSpPr>
          <p:nvPr>
            <p:ph idx="1"/>
          </p:nvPr>
        </p:nvSpPr>
        <p:spPr/>
        <p:txBody>
          <a:bodyPr/>
          <a:lstStyle/>
          <a:p>
            <a:pPr marR="0" lvl="0" defTabSz="914400" eaLnBrk="1" fontAlgn="auto" latinLnBrk="0" hangingPunct="1">
              <a:lnSpc>
                <a:spcPct val="100000"/>
              </a:lnSpc>
              <a:spcBef>
                <a:spcPts val="0"/>
              </a:spcBef>
              <a:spcAft>
                <a:spcPts val="0"/>
              </a:spcAft>
              <a:buClrTx/>
              <a:buSzTx/>
              <a:tabLst/>
              <a:defRPr/>
            </a:pPr>
            <a:r>
              <a:rPr lang="en-US" dirty="0"/>
              <a:t>Review the multiplicative schemas from the module on instructional strategies.</a:t>
            </a:r>
          </a:p>
          <a:p>
            <a:pPr marR="0" lvl="0" defTabSz="914400" eaLnBrk="1" fontAlgn="auto" latinLnBrk="0" hangingPunct="1">
              <a:lnSpc>
                <a:spcPct val="100000"/>
              </a:lnSpc>
              <a:spcBef>
                <a:spcPts val="0"/>
              </a:spcBef>
              <a:spcAft>
                <a:spcPts val="0"/>
              </a:spcAft>
              <a:buClrTx/>
              <a:buSzTx/>
              <a:tabLst/>
              <a:defRPr/>
            </a:pPr>
            <a:endParaRPr lang="en-US" dirty="0"/>
          </a:p>
          <a:p>
            <a:pPr marR="0" lvl="0" defTabSz="914400" eaLnBrk="1" fontAlgn="auto" latinLnBrk="0" hangingPunct="1">
              <a:lnSpc>
                <a:spcPct val="100000"/>
              </a:lnSpc>
              <a:spcBef>
                <a:spcPts val="0"/>
              </a:spcBef>
              <a:spcAft>
                <a:spcPts val="0"/>
              </a:spcAft>
              <a:buClrTx/>
              <a:buSzTx/>
              <a:tabLst/>
              <a:defRPr/>
            </a:pPr>
            <a:r>
              <a:rPr lang="en-US" dirty="0"/>
              <a:t>How could you use two different schemas to describe this problem?</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spTree>
    <p:extLst>
      <p:ext uri="{BB962C8B-B14F-4D97-AF65-F5344CB8AC3E}">
        <p14:creationId xmlns:p14="http://schemas.microsoft.com/office/powerpoint/2010/main" val="1346347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Important?</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
                <a:srgbClr val="FF9300"/>
              </a:buClr>
              <a:buSzTx/>
              <a:buFontTx/>
              <a:buNone/>
              <a:tabLst/>
              <a:defRPr/>
            </a:pPr>
            <a:r>
              <a:rPr lang="en-US" dirty="0"/>
              <a:t>Students can often do the computation but have little understanding of how and why.</a:t>
            </a:r>
          </a:p>
          <a:p>
            <a:pPr marL="457200" marR="0" lvl="0" indent="-457200" defTabSz="914400" eaLnBrk="1" fontAlgn="auto" latinLnBrk="0" hangingPunct="1">
              <a:lnSpc>
                <a:spcPct val="100000"/>
              </a:lnSpc>
              <a:spcBef>
                <a:spcPts val="0"/>
              </a:spcBef>
              <a:spcAft>
                <a:spcPts val="0"/>
              </a:spcAft>
              <a:buClr>
                <a:srgbClr val="FF9300"/>
              </a:buClr>
              <a:buSzTx/>
              <a:buFontTx/>
              <a:buNone/>
              <a:tabLst/>
              <a:defRPr/>
            </a:pPr>
            <a:endParaRPr lang="en-US" dirty="0"/>
          </a:p>
          <a:p>
            <a:pPr marL="457200" marR="0" lvl="0" indent="-457200" defTabSz="914400" eaLnBrk="1" fontAlgn="auto" latinLnBrk="0" hangingPunct="1">
              <a:lnSpc>
                <a:spcPct val="100000"/>
              </a:lnSpc>
              <a:spcBef>
                <a:spcPts val="0"/>
              </a:spcBef>
              <a:spcAft>
                <a:spcPts val="0"/>
              </a:spcAft>
              <a:buClr>
                <a:srgbClr val="FF9300"/>
              </a:buClr>
              <a:buSzTx/>
              <a:buFontTx/>
              <a:buNone/>
              <a:tabLst/>
              <a:defRPr/>
            </a:pPr>
            <a:r>
              <a:rPr lang="en-US" dirty="0"/>
              <a:t>Understanding the different methods for solving computation problems fills your intensive intervention </a:t>
            </a:r>
            <a:r>
              <a:rPr lang="en-US" i="1" dirty="0"/>
              <a:t>tool box</a:t>
            </a:r>
            <a:r>
              <a:rPr lang="en-US" dirty="0"/>
              <a:t>.</a:t>
            </a:r>
          </a:p>
          <a:p>
            <a:pPr marL="457200" marR="0" lvl="0" indent="-457200" defTabSz="914400" eaLnBrk="1" fontAlgn="auto" latinLnBrk="0" hangingPunct="1">
              <a:lnSpc>
                <a:spcPct val="100000"/>
              </a:lnSpc>
              <a:spcBef>
                <a:spcPts val="0"/>
              </a:spcBef>
              <a:spcAft>
                <a:spcPts val="0"/>
              </a:spcAft>
              <a:buClr>
                <a:srgbClr val="FF9300"/>
              </a:buClr>
              <a:buSzTx/>
              <a:buFontTx/>
              <a:buNone/>
              <a:tabLst/>
              <a:defRPr/>
            </a:pPr>
            <a:endParaRPr lang="en-US" dirty="0"/>
          </a:p>
        </p:txBody>
      </p:sp>
      <p:pic>
        <p:nvPicPr>
          <p:cNvPr id="7" name="Picture 6" descr="tool box"/>
          <p:cNvPicPr>
            <a:picLocks noChangeAspect="1"/>
          </p:cNvPicPr>
          <p:nvPr/>
        </p:nvPicPr>
        <p:blipFill>
          <a:blip r:embed="rId2"/>
          <a:stretch>
            <a:fillRect/>
          </a:stretch>
        </p:blipFill>
        <p:spPr>
          <a:xfrm>
            <a:off x="6311900" y="3499474"/>
            <a:ext cx="2832100" cy="2870200"/>
          </a:xfrm>
          <a:prstGeom prst="rect">
            <a:avLst/>
          </a:prstGeom>
        </p:spPr>
      </p:pic>
    </p:spTree>
    <p:extLst>
      <p:ext uri="{BB962C8B-B14F-4D97-AF65-F5344CB8AC3E}">
        <p14:creationId xmlns:p14="http://schemas.microsoft.com/office/powerpoint/2010/main" val="12933635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Considerations</a:t>
            </a:r>
          </a:p>
        </p:txBody>
      </p:sp>
      <p:sp>
        <p:nvSpPr>
          <p:cNvPr id="3" name="Content Placeholder 2"/>
          <p:cNvSpPr>
            <a:spLocks noGrp="1"/>
          </p:cNvSpPr>
          <p:nvPr>
            <p:ph idx="1"/>
          </p:nvPr>
        </p:nvSpPr>
        <p:spPr/>
        <p:txBody>
          <a:bodyPr/>
          <a:lstStyle/>
          <a:p>
            <a:pPr marL="457200" lvl="0" indent="-457200">
              <a:lnSpc>
                <a:spcPct val="100000"/>
              </a:lnSpc>
              <a:spcBef>
                <a:spcPts val="0"/>
              </a:spcBef>
              <a:buClr>
                <a:srgbClr val="FF9300"/>
              </a:buClr>
              <a:defRPr/>
            </a:pPr>
            <a:r>
              <a:rPr lang="en-US" dirty="0"/>
              <a:t>Knowledge and fluency with </a:t>
            </a:r>
            <a:r>
              <a:rPr lang="en-US" i="1" dirty="0"/>
              <a:t>mathematics facts </a:t>
            </a:r>
            <a:r>
              <a:rPr lang="en-US" dirty="0"/>
              <a:t>increases efficiency with computation. (See the module about instructional strategies!)</a:t>
            </a:r>
          </a:p>
          <a:p>
            <a:pPr marL="457200" lvl="0" indent="-457200">
              <a:lnSpc>
                <a:spcPct val="100000"/>
              </a:lnSpc>
              <a:spcBef>
                <a:spcPts val="0"/>
              </a:spcBef>
              <a:buClr>
                <a:srgbClr val="FF9300"/>
              </a:buClr>
              <a:defRPr/>
            </a:pPr>
            <a:endParaRPr lang="en-US" dirty="0"/>
          </a:p>
          <a:p>
            <a:pPr marL="457200" lvl="0" indent="-457200">
              <a:lnSpc>
                <a:spcPct val="100000"/>
              </a:lnSpc>
              <a:spcBef>
                <a:spcPts val="0"/>
              </a:spcBef>
              <a:buClr>
                <a:srgbClr val="FF9300"/>
              </a:buClr>
              <a:defRPr/>
            </a:pPr>
            <a:r>
              <a:rPr lang="en-US" dirty="0"/>
              <a:t>Strong understanding of the operations with whole numbers leads to improved understanding of rational-number computation.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44901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5267543"/>
          </a:xfrm>
        </p:spPr>
        <p:txBody>
          <a:bodyPr/>
          <a:lstStyle/>
          <a:p>
            <a:pPr>
              <a:buClr>
                <a:srgbClr val="FF9300"/>
              </a:buClr>
            </a:pPr>
            <a:r>
              <a:rPr lang="en-US" dirty="0"/>
              <a:t>PART 3: What does DBI look like with intensive interventions that focus on conceptual and procedural understanding of rational numbers?</a:t>
            </a:r>
          </a:p>
          <a:p>
            <a:pPr>
              <a:buClr>
                <a:srgbClr val="FF9300"/>
              </a:buClr>
            </a:pPr>
            <a:endParaRPr lang="en-US" dirty="0"/>
          </a:p>
          <a:p>
            <a:endParaRPr lang="en-US" dirty="0"/>
          </a:p>
          <a:p>
            <a:endParaRPr lang="en-US" dirty="0"/>
          </a:p>
          <a:p>
            <a:endParaRPr lang="en-US" dirty="0"/>
          </a:p>
        </p:txBody>
      </p:sp>
      <p:sp>
        <p:nvSpPr>
          <p:cNvPr id="4" name="Content Placeholder 2"/>
          <p:cNvSpPr txBox="1">
            <a:spLocks/>
          </p:cNvSpPr>
          <p:nvPr/>
        </p:nvSpPr>
        <p:spPr>
          <a:xfrm>
            <a:off x="993936" y="2081719"/>
            <a:ext cx="7823494" cy="3819080"/>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important components within intensive intervention</a:t>
            </a:r>
          </a:p>
          <a:p>
            <a:endParaRPr lang="en-US" dirty="0"/>
          </a:p>
          <a:p>
            <a:r>
              <a:rPr lang="en-US" dirty="0"/>
              <a:t>Make and share a video of your teaching</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28600" y="2017432"/>
            <a:ext cx="765336" cy="73152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913" l="0" r="100000"/>
                    </a14:imgEffect>
                  </a14:imgLayer>
                </a14:imgProps>
              </a:ext>
            </a:extLst>
          </a:blip>
          <a:stretch>
            <a:fillRect/>
          </a:stretch>
        </p:blipFill>
        <p:spPr>
          <a:xfrm>
            <a:off x="154068" y="3245237"/>
            <a:ext cx="914400" cy="886827"/>
          </a:xfrm>
          <a:prstGeom prst="rect">
            <a:avLst/>
          </a:prstGeom>
        </p:spPr>
      </p:pic>
    </p:spTree>
    <p:extLst>
      <p:ext uri="{BB962C8B-B14F-4D97-AF65-F5344CB8AC3E}">
        <p14:creationId xmlns:p14="http://schemas.microsoft.com/office/powerpoint/2010/main" val="339628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2’s Checklist:</a:t>
            </a:r>
            <a:br>
              <a:rPr lang="en-US" dirty="0"/>
            </a:br>
            <a:r>
              <a:rPr lang="en-US" dirty="0"/>
              <a:t>What rational-number procedures should be emphasized in intensive intervention?</a:t>
            </a:r>
          </a:p>
        </p:txBody>
      </p:sp>
      <p:sp>
        <p:nvSpPr>
          <p:cNvPr id="3" name="Content Placeholder 2"/>
          <p:cNvSpPr>
            <a:spLocks noGrp="1"/>
          </p:cNvSpPr>
          <p:nvPr>
            <p:ph idx="1"/>
          </p:nvPr>
        </p:nvSpPr>
        <p:spPr>
          <a:xfrm>
            <a:off x="228600" y="1882588"/>
            <a:ext cx="8686800" cy="4202077"/>
          </a:xfrm>
        </p:spPr>
        <p:txBody>
          <a:bodyPr>
            <a:normAutofit/>
          </a:bodyPr>
          <a:lstStyle/>
          <a:p>
            <a:pPr marL="342900" indent="-342900">
              <a:buFont typeface="Wingdings" charset="2"/>
              <a:buChar char="q"/>
            </a:pPr>
            <a:r>
              <a:rPr lang="en-US" dirty="0"/>
              <a:t>Understand different models for showing and drawing computation with fractions</a:t>
            </a:r>
          </a:p>
          <a:p>
            <a:pPr marL="342900" indent="-342900">
              <a:buFont typeface="Wingdings" charset="2"/>
              <a:buChar char="q"/>
            </a:pPr>
            <a:r>
              <a:rPr lang="en-US" dirty="0"/>
              <a:t>Review place value concepts of decimals</a:t>
            </a:r>
          </a:p>
          <a:p>
            <a:pPr marL="342900" indent="-342900">
              <a:buFont typeface="Wingdings" charset="2"/>
              <a:buChar char="q"/>
            </a:pPr>
            <a:r>
              <a:rPr lang="en-US" dirty="0"/>
              <a:t>Use appropriate language for describing rational numbers and the operations</a:t>
            </a:r>
          </a:p>
        </p:txBody>
      </p:sp>
    </p:spTree>
    <p:extLst>
      <p:ext uri="{BB962C8B-B14F-4D97-AF65-F5344CB8AC3E}">
        <p14:creationId xmlns:p14="http://schemas.microsoft.com/office/powerpoint/2010/main" val="2606795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Reflect upon the word-problem schema of </a:t>
            </a:r>
            <a:r>
              <a:rPr lang="en-US" i="1" dirty="0"/>
              <a:t>ratios and proportions. </a:t>
            </a:r>
            <a:r>
              <a:rPr lang="en-US" dirty="0"/>
              <a:t>(This was covered in the module about instructional strategies.) </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i="1" dirty="0"/>
          </a:p>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How could you use some of the information in this module to help students understand ratios, unit rate, proportions, and percentages better?</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1053948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3</a:t>
            </a:r>
          </a:p>
        </p:txBody>
      </p:sp>
      <p:sp>
        <p:nvSpPr>
          <p:cNvPr id="3" name="Title 2" hidden="1">
            <a:extLst>
              <a:ext uri="{FF2B5EF4-FFF2-40B4-BE49-F238E27FC236}">
                <a16:creationId xmlns:a16="http://schemas.microsoft.com/office/drawing/2014/main" id="{B13BA00A-F280-46B9-B5DC-DA57B25D3A08}"/>
              </a:ext>
            </a:extLst>
          </p:cNvPr>
          <p:cNvSpPr>
            <a:spLocks noGrp="1"/>
          </p:cNvSpPr>
          <p:nvPr>
            <p:ph type="title"/>
          </p:nvPr>
        </p:nvSpPr>
        <p:spPr/>
        <p:txBody>
          <a:bodyPr/>
          <a:lstStyle/>
          <a:p>
            <a:r>
              <a:rPr lang="en-US" dirty="0"/>
              <a:t>Slide 72</a:t>
            </a:r>
          </a:p>
        </p:txBody>
      </p:sp>
    </p:spTree>
    <p:extLst>
      <p:ext uri="{BB962C8B-B14F-4D97-AF65-F5344CB8AC3E}">
        <p14:creationId xmlns:p14="http://schemas.microsoft.com/office/powerpoint/2010/main" val="4564065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What does DBI look like with intensive interventions that focus on conceptual and procedural understanding of rational numbers?</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7, Part 3</a:t>
            </a:r>
          </a:p>
          <a:p>
            <a:endParaRPr lang="en-US" sz="2400" dirty="0"/>
          </a:p>
        </p:txBody>
      </p:sp>
    </p:spTree>
    <p:extLst>
      <p:ext uri="{BB962C8B-B14F-4D97-AF65-F5344CB8AC3E}">
        <p14:creationId xmlns:p14="http://schemas.microsoft.com/office/powerpoint/2010/main" val="3595863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3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How concepts and procedures are practiced within intensive intervention that uses evidence-based practices</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41921880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5179979" cy="731520"/>
          </a:xfrm>
        </p:spPr>
        <p:txBody>
          <a:bodyPr/>
          <a:lstStyle/>
          <a:p>
            <a:r>
              <a:rPr lang="en-US"/>
              <a:t>Where Are We?</a:t>
            </a:r>
          </a:p>
        </p:txBody>
      </p:sp>
      <p:sp>
        <p:nvSpPr>
          <p:cNvPr id="9" name="Left Arrow 8">
            <a:extLst>
              <a:ext uri="{C183D7F6-B498-43B3-948B-1728B52AA6E4}">
                <adec:decorative xmlns:adec="http://schemas.microsoft.com/office/drawing/2017/decorative" val="1"/>
              </a:ext>
            </a:extLst>
          </p:cNvPr>
          <p:cNvSpPr/>
          <p:nvPr/>
        </p:nvSpPr>
        <p:spPr>
          <a:xfrm rot="20125545">
            <a:off x="5223340" y="475205"/>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extLst>
              <a:ext uri="{C183D7F6-B498-43B3-948B-1728B52AA6E4}">
                <adec:decorative xmlns:adec="http://schemas.microsoft.com/office/drawing/2017/decorative" val="1"/>
              </a:ext>
            </a:extLst>
          </p:cNvPr>
          <p:cNvSpPr/>
          <p:nvPr/>
        </p:nvSpPr>
        <p:spPr>
          <a:xfrm rot="20125545">
            <a:off x="5223340" y="3726404"/>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0A8B800A-E795-44B3-96A0-E6F9D6676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127" y="614149"/>
            <a:ext cx="3190207" cy="5629701"/>
          </a:xfrm>
          <a:prstGeom prst="rect">
            <a:avLst/>
          </a:prstGeom>
        </p:spPr>
      </p:pic>
    </p:spTree>
    <p:extLst>
      <p:ext uri="{BB962C8B-B14F-4D97-AF65-F5344CB8AC3E}">
        <p14:creationId xmlns:p14="http://schemas.microsoft.com/office/powerpoint/2010/main" val="34217465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2" name="Title 1" hidden="1">
            <a:extLst>
              <a:ext uri="{FF2B5EF4-FFF2-40B4-BE49-F238E27FC236}">
                <a16:creationId xmlns:a16="http://schemas.microsoft.com/office/drawing/2014/main" id="{12213BDD-7A49-449A-B2F1-B2FA07A368B2}"/>
              </a:ext>
            </a:extLst>
          </p:cNvPr>
          <p:cNvSpPr>
            <a:spLocks noGrp="1"/>
          </p:cNvSpPr>
          <p:nvPr>
            <p:ph type="title"/>
          </p:nvPr>
        </p:nvSpPr>
        <p:spPr/>
        <p:txBody>
          <a:bodyPr/>
          <a:lstStyle/>
          <a:p>
            <a:r>
              <a:rPr lang="en-US" dirty="0"/>
              <a:t>Slide 76</a:t>
            </a:r>
          </a:p>
        </p:txBody>
      </p:sp>
    </p:spTree>
    <p:extLst>
      <p:ext uri="{BB962C8B-B14F-4D97-AF65-F5344CB8AC3E}">
        <p14:creationId xmlns:p14="http://schemas.microsoft.com/office/powerpoint/2010/main" val="3421594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Table 2 from IES practice guide Assisting Students Struggling with Mathematics: Response to Intervention (RtI) for Elementary and Middle Schools with recommendations and corresponding evidence"/>
          <p:cNvPicPr>
            <a:picLocks noChangeAspect="1"/>
          </p:cNvPicPr>
          <p:nvPr/>
        </p:nvPicPr>
        <p:blipFill>
          <a:blip r:embed="rId2"/>
          <a:stretch>
            <a:fillRect/>
          </a:stretch>
        </p:blipFill>
        <p:spPr>
          <a:xfrm>
            <a:off x="424713" y="231242"/>
            <a:ext cx="4807917" cy="5900139"/>
          </a:xfrm>
          <a:prstGeom prst="rect">
            <a:avLst/>
          </a:prstGeom>
        </p:spPr>
      </p:pic>
      <p:sp>
        <p:nvSpPr>
          <p:cNvPr id="3" name="Oval 2"/>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16" name="Oval 15"/>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17" name="Oval 16"/>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8" name="Oval 17"/>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25" name="Oval 24"/>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26" name="Oval 25"/>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4" name="Title 3" hidden="1">
            <a:extLst>
              <a:ext uri="{FF2B5EF4-FFF2-40B4-BE49-F238E27FC236}">
                <a16:creationId xmlns:a16="http://schemas.microsoft.com/office/drawing/2014/main" id="{1F56AE94-9702-4369-8D00-B4C8BC8712F8}"/>
              </a:ext>
            </a:extLst>
          </p:cNvPr>
          <p:cNvSpPr>
            <a:spLocks noGrp="1"/>
          </p:cNvSpPr>
          <p:nvPr>
            <p:ph type="title"/>
          </p:nvPr>
        </p:nvSpPr>
        <p:spPr/>
        <p:txBody>
          <a:bodyPr/>
          <a:lstStyle/>
          <a:p>
            <a:r>
              <a:rPr lang="en-US" dirty="0"/>
              <a:t>Slide 77</a:t>
            </a:r>
          </a:p>
        </p:txBody>
      </p:sp>
    </p:spTree>
    <p:extLst>
      <p:ext uri="{BB962C8B-B14F-4D97-AF65-F5344CB8AC3E}">
        <p14:creationId xmlns:p14="http://schemas.microsoft.com/office/powerpoint/2010/main" val="301494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25" grpId="0" animBg="1"/>
      <p:bldP spid="2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Let’s Watch Intensive Intervention </a:t>
            </a:r>
          </a:p>
        </p:txBody>
      </p:sp>
    </p:spTree>
    <p:extLst>
      <p:ext uri="{BB962C8B-B14F-4D97-AF65-F5344CB8AC3E}">
        <p14:creationId xmlns:p14="http://schemas.microsoft.com/office/powerpoint/2010/main" val="37427594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2988" y="5132335"/>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4" name="Oval 3"/>
          <p:cNvSpPr/>
          <p:nvPr/>
        </p:nvSpPr>
        <p:spPr>
          <a:xfrm>
            <a:off x="3117158" y="513233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5" name="Oval 4"/>
          <p:cNvSpPr/>
          <p:nvPr/>
        </p:nvSpPr>
        <p:spPr>
          <a:xfrm>
            <a:off x="5771327" y="5132335"/>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2" name="TextBox 1"/>
          <p:cNvSpPr txBox="1"/>
          <p:nvPr/>
        </p:nvSpPr>
        <p:spPr>
          <a:xfrm>
            <a:off x="462988" y="609600"/>
            <a:ext cx="7880912" cy="523220"/>
          </a:xfrm>
          <a:prstGeom prst="rect">
            <a:avLst/>
          </a:prstGeom>
          <a:noFill/>
        </p:spPr>
        <p:txBody>
          <a:bodyPr wrap="square" rtlCol="0">
            <a:spAutoFit/>
          </a:bodyPr>
          <a:lstStyle/>
          <a:p>
            <a:r>
              <a:rPr lang="en-US" sz="2800" b="1" dirty="0">
                <a:solidFill>
                  <a:srgbClr val="FF9300"/>
                </a:solidFill>
              </a:rPr>
              <a:t>Video Link: </a:t>
            </a:r>
            <a:r>
              <a:rPr lang="en-US" sz="2800" b="1" dirty="0">
                <a:solidFill>
                  <a:schemeClr val="bg1"/>
                </a:solidFill>
              </a:rPr>
              <a:t>https://youtu.be/U_VCN1H2JqM</a:t>
            </a:r>
            <a:endParaRPr lang="en-US" sz="2800" b="1" dirty="0">
              <a:solidFill>
                <a:srgbClr val="FF9300"/>
              </a:solidFill>
            </a:endParaRPr>
          </a:p>
        </p:txBody>
      </p:sp>
      <p:sp>
        <p:nvSpPr>
          <p:cNvPr id="6" name="Title 5" hidden="1">
            <a:extLst>
              <a:ext uri="{FF2B5EF4-FFF2-40B4-BE49-F238E27FC236}">
                <a16:creationId xmlns:a16="http://schemas.microsoft.com/office/drawing/2014/main" id="{28EF07AB-388F-4DF8-9BA9-6ADBC254D76D}"/>
              </a:ext>
            </a:extLst>
          </p:cNvPr>
          <p:cNvSpPr>
            <a:spLocks noGrp="1"/>
          </p:cNvSpPr>
          <p:nvPr>
            <p:ph type="title"/>
          </p:nvPr>
        </p:nvSpPr>
        <p:spPr/>
        <p:txBody>
          <a:bodyPr/>
          <a:lstStyle/>
          <a:p>
            <a:r>
              <a:rPr lang="en-US" dirty="0"/>
              <a:t>Slide 79</a:t>
            </a:r>
          </a:p>
        </p:txBody>
      </p:sp>
    </p:spTree>
    <p:extLst>
      <p:ext uri="{BB962C8B-B14F-4D97-AF65-F5344CB8AC3E}">
        <p14:creationId xmlns:p14="http://schemas.microsoft.com/office/powerpoint/2010/main" val="33255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Table 2 from IES practice guide &#10;Assisting Students Struggling with Mathematics: Response to Intervention (RtI) for Elementary and Middle Schools illustrating recommendations and levels of evidence"/>
          <p:cNvPicPr>
            <a:picLocks noChangeAspect="1"/>
          </p:cNvPicPr>
          <p:nvPr/>
        </p:nvPicPr>
        <p:blipFill>
          <a:blip r:embed="rId2"/>
          <a:stretch>
            <a:fillRect/>
          </a:stretch>
        </p:blipFill>
        <p:spPr>
          <a:xfrm>
            <a:off x="424713" y="231242"/>
            <a:ext cx="4807917" cy="5900139"/>
          </a:xfrm>
          <a:prstGeom prst="rect">
            <a:avLst/>
          </a:prstGeom>
        </p:spPr>
      </p:pic>
      <p:sp>
        <p:nvSpPr>
          <p:cNvPr id="3" name="Oval 2"/>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16" name="Oval 15"/>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17" name="Oval 16"/>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8" name="Oval 17"/>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25" name="Oval 24"/>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26" name="Oval 25"/>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4" name="Title 3" hidden="1">
            <a:extLst>
              <a:ext uri="{FF2B5EF4-FFF2-40B4-BE49-F238E27FC236}">
                <a16:creationId xmlns:a16="http://schemas.microsoft.com/office/drawing/2014/main" id="{7E45E3D0-2A5A-4CA2-9052-D84F031803E7}"/>
              </a:ext>
            </a:extLst>
          </p:cNvPr>
          <p:cNvSpPr>
            <a:spLocks noGrp="1"/>
          </p:cNvSpPr>
          <p:nvPr>
            <p:ph type="title"/>
          </p:nvPr>
        </p:nvSpPr>
        <p:spPr/>
        <p:txBody>
          <a:bodyPr/>
          <a:lstStyle/>
          <a:p>
            <a:r>
              <a:rPr lang="en-US" dirty="0"/>
              <a:t>Slide 8</a:t>
            </a:r>
          </a:p>
        </p:txBody>
      </p:sp>
    </p:spTree>
    <p:extLst>
      <p:ext uri="{BB962C8B-B14F-4D97-AF65-F5344CB8AC3E}">
        <p14:creationId xmlns:p14="http://schemas.microsoft.com/office/powerpoint/2010/main" val="8360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25" grpId="0" animBg="1"/>
      <p:bldP spid="2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nvSpPr>
        <p:spPr>
          <a:xfrm>
            <a:off x="4074289" y="173620"/>
            <a:ext cx="4965539" cy="59030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4074289" y="197298"/>
            <a:ext cx="1083951" cy="369332"/>
          </a:xfrm>
          <a:prstGeom prst="rect">
            <a:avLst/>
          </a:prstGeom>
          <a:noFill/>
        </p:spPr>
        <p:txBody>
          <a:bodyPr wrap="none" rtlCol="0">
            <a:spAutoFit/>
          </a:bodyPr>
          <a:lstStyle/>
          <a:p>
            <a:r>
              <a:rPr lang="en-US" dirty="0">
                <a:solidFill>
                  <a:schemeClr val="accent2"/>
                </a:solidFill>
              </a:rPr>
              <a:t>Concepts</a:t>
            </a:r>
          </a:p>
        </p:txBody>
      </p:sp>
      <p:sp>
        <p:nvSpPr>
          <p:cNvPr id="5" name="TextBox 4"/>
          <p:cNvSpPr txBox="1"/>
          <p:nvPr/>
        </p:nvSpPr>
        <p:spPr>
          <a:xfrm>
            <a:off x="4104944" y="3289668"/>
            <a:ext cx="1305165" cy="369332"/>
          </a:xfrm>
          <a:prstGeom prst="rect">
            <a:avLst/>
          </a:prstGeom>
          <a:noFill/>
        </p:spPr>
        <p:txBody>
          <a:bodyPr wrap="none" rtlCol="0">
            <a:spAutoFit/>
          </a:bodyPr>
          <a:lstStyle/>
          <a:p>
            <a:r>
              <a:rPr lang="en-US" dirty="0">
                <a:solidFill>
                  <a:schemeClr val="accent2"/>
                </a:solidFill>
              </a:rPr>
              <a:t>Procedures</a:t>
            </a:r>
          </a:p>
        </p:txBody>
      </p:sp>
      <p:pic>
        <p:nvPicPr>
          <p:cNvPr id="6" name="Picture 5" descr="picture of teacher and student"/>
          <p:cNvPicPr>
            <a:picLocks noChangeAspect="1"/>
          </p:cNvPicPr>
          <p:nvPr/>
        </p:nvPicPr>
        <p:blipFill>
          <a:blip r:embed="rId2"/>
          <a:stretch>
            <a:fillRect/>
          </a:stretch>
        </p:blipFill>
        <p:spPr>
          <a:xfrm>
            <a:off x="103634" y="197298"/>
            <a:ext cx="3797033" cy="2147713"/>
          </a:xfrm>
          <a:prstGeom prst="rect">
            <a:avLst/>
          </a:prstGeom>
        </p:spPr>
      </p:pic>
      <p:sp>
        <p:nvSpPr>
          <p:cNvPr id="2" name="Title 1" hidden="1">
            <a:extLst>
              <a:ext uri="{FF2B5EF4-FFF2-40B4-BE49-F238E27FC236}">
                <a16:creationId xmlns:a16="http://schemas.microsoft.com/office/drawing/2014/main" id="{B6F7EEB7-9E51-4AC6-9313-0397305E5A19}"/>
              </a:ext>
            </a:extLst>
          </p:cNvPr>
          <p:cNvSpPr>
            <a:spLocks noGrp="1"/>
          </p:cNvSpPr>
          <p:nvPr>
            <p:ph type="title"/>
          </p:nvPr>
        </p:nvSpPr>
        <p:spPr/>
        <p:txBody>
          <a:bodyPr/>
          <a:lstStyle/>
          <a:p>
            <a:r>
              <a:rPr lang="en-US" dirty="0"/>
              <a:t>Slide 80</a:t>
            </a:r>
          </a:p>
        </p:txBody>
      </p:sp>
    </p:spTree>
    <p:extLst>
      <p:ext uri="{BB962C8B-B14F-4D97-AF65-F5344CB8AC3E}">
        <p14:creationId xmlns:p14="http://schemas.microsoft.com/office/powerpoint/2010/main" val="28912586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2988" y="5132335"/>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4" name="Oval 3"/>
          <p:cNvSpPr/>
          <p:nvPr/>
        </p:nvSpPr>
        <p:spPr>
          <a:xfrm>
            <a:off x="3117158" y="513233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5" name="Oval 4"/>
          <p:cNvSpPr/>
          <p:nvPr/>
        </p:nvSpPr>
        <p:spPr>
          <a:xfrm>
            <a:off x="5771327" y="5132335"/>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7" name="TextBox 6"/>
          <p:cNvSpPr txBox="1"/>
          <p:nvPr/>
        </p:nvSpPr>
        <p:spPr>
          <a:xfrm>
            <a:off x="462988" y="609600"/>
            <a:ext cx="7880912" cy="523220"/>
          </a:xfrm>
          <a:prstGeom prst="rect">
            <a:avLst/>
          </a:prstGeom>
          <a:noFill/>
        </p:spPr>
        <p:txBody>
          <a:bodyPr wrap="square" rtlCol="0">
            <a:spAutoFit/>
          </a:bodyPr>
          <a:lstStyle/>
          <a:p>
            <a:r>
              <a:rPr lang="en-US" sz="2800" b="1" dirty="0">
                <a:solidFill>
                  <a:srgbClr val="FF9300"/>
                </a:solidFill>
              </a:rPr>
              <a:t>Video Link: </a:t>
            </a:r>
            <a:r>
              <a:rPr lang="en-US" sz="2800" b="1" dirty="0">
                <a:solidFill>
                  <a:schemeClr val="bg1"/>
                </a:solidFill>
              </a:rPr>
              <a:t>https://youtu.be/fpbjHOJOfZc</a:t>
            </a:r>
            <a:endParaRPr lang="en-US" sz="2800" b="1" dirty="0">
              <a:solidFill>
                <a:srgbClr val="FF9300"/>
              </a:solidFill>
            </a:endParaRPr>
          </a:p>
        </p:txBody>
      </p:sp>
      <p:sp>
        <p:nvSpPr>
          <p:cNvPr id="2" name="Title 1" hidden="1">
            <a:extLst>
              <a:ext uri="{FF2B5EF4-FFF2-40B4-BE49-F238E27FC236}">
                <a16:creationId xmlns:a16="http://schemas.microsoft.com/office/drawing/2014/main" id="{81858797-D68F-4035-8F01-347183D9C56B}"/>
              </a:ext>
            </a:extLst>
          </p:cNvPr>
          <p:cNvSpPr>
            <a:spLocks noGrp="1"/>
          </p:cNvSpPr>
          <p:nvPr>
            <p:ph type="title"/>
          </p:nvPr>
        </p:nvSpPr>
        <p:spPr/>
        <p:txBody>
          <a:bodyPr/>
          <a:lstStyle/>
          <a:p>
            <a:r>
              <a:rPr lang="en-US" dirty="0"/>
              <a:t>Slide 81</a:t>
            </a:r>
          </a:p>
        </p:txBody>
      </p:sp>
    </p:spTree>
    <p:extLst>
      <p:ext uri="{BB962C8B-B14F-4D97-AF65-F5344CB8AC3E}">
        <p14:creationId xmlns:p14="http://schemas.microsoft.com/office/powerpoint/2010/main" val="29486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2988" y="5132335"/>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4" name="Oval 3"/>
          <p:cNvSpPr/>
          <p:nvPr/>
        </p:nvSpPr>
        <p:spPr>
          <a:xfrm>
            <a:off x="3117158" y="513233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5" name="Oval 4"/>
          <p:cNvSpPr/>
          <p:nvPr/>
        </p:nvSpPr>
        <p:spPr>
          <a:xfrm>
            <a:off x="5771327" y="5132335"/>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6" name="TextBox 5"/>
          <p:cNvSpPr txBox="1"/>
          <p:nvPr/>
        </p:nvSpPr>
        <p:spPr>
          <a:xfrm>
            <a:off x="462988" y="609600"/>
            <a:ext cx="7880912" cy="523220"/>
          </a:xfrm>
          <a:prstGeom prst="rect">
            <a:avLst/>
          </a:prstGeom>
          <a:noFill/>
        </p:spPr>
        <p:txBody>
          <a:bodyPr wrap="square" rtlCol="0">
            <a:spAutoFit/>
          </a:bodyPr>
          <a:lstStyle/>
          <a:p>
            <a:r>
              <a:rPr lang="en-US" sz="2800" b="1" dirty="0">
                <a:solidFill>
                  <a:srgbClr val="FF9300"/>
                </a:solidFill>
              </a:rPr>
              <a:t>Video Link: </a:t>
            </a:r>
            <a:r>
              <a:rPr lang="en-US" sz="2800" b="1" dirty="0">
                <a:solidFill>
                  <a:schemeClr val="bg1"/>
                </a:solidFill>
              </a:rPr>
              <a:t>https://youtu.be/Tdwi5IWknYA</a:t>
            </a:r>
            <a:endParaRPr lang="en-US" sz="2800" b="1" dirty="0">
              <a:solidFill>
                <a:srgbClr val="FF9300"/>
              </a:solidFill>
            </a:endParaRPr>
          </a:p>
        </p:txBody>
      </p:sp>
      <p:sp>
        <p:nvSpPr>
          <p:cNvPr id="2" name="Title 1" hidden="1">
            <a:extLst>
              <a:ext uri="{FF2B5EF4-FFF2-40B4-BE49-F238E27FC236}">
                <a16:creationId xmlns:a16="http://schemas.microsoft.com/office/drawing/2014/main" id="{F361B07E-A01D-4EF9-8B9A-095D0C30D6CB}"/>
              </a:ext>
            </a:extLst>
          </p:cNvPr>
          <p:cNvSpPr>
            <a:spLocks noGrp="1"/>
          </p:cNvSpPr>
          <p:nvPr>
            <p:ph type="title"/>
          </p:nvPr>
        </p:nvSpPr>
        <p:spPr/>
        <p:txBody>
          <a:bodyPr/>
          <a:lstStyle/>
          <a:p>
            <a:r>
              <a:rPr lang="en-US" dirty="0"/>
              <a:t>Slide 82</a:t>
            </a:r>
          </a:p>
        </p:txBody>
      </p:sp>
    </p:spTree>
    <p:extLst>
      <p:ext uri="{BB962C8B-B14F-4D97-AF65-F5344CB8AC3E}">
        <p14:creationId xmlns:p14="http://schemas.microsoft.com/office/powerpoint/2010/main" val="32335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2988" y="5132335"/>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4" name="Oval 3"/>
          <p:cNvSpPr/>
          <p:nvPr/>
        </p:nvSpPr>
        <p:spPr>
          <a:xfrm>
            <a:off x="3117158" y="513233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5" name="Oval 4"/>
          <p:cNvSpPr/>
          <p:nvPr/>
        </p:nvSpPr>
        <p:spPr>
          <a:xfrm>
            <a:off x="5771327" y="5132335"/>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6" name="TextBox 5"/>
          <p:cNvSpPr txBox="1"/>
          <p:nvPr/>
        </p:nvSpPr>
        <p:spPr>
          <a:xfrm>
            <a:off x="462988" y="609600"/>
            <a:ext cx="7880912" cy="523220"/>
          </a:xfrm>
          <a:prstGeom prst="rect">
            <a:avLst/>
          </a:prstGeom>
          <a:noFill/>
        </p:spPr>
        <p:txBody>
          <a:bodyPr wrap="square" rtlCol="0">
            <a:spAutoFit/>
          </a:bodyPr>
          <a:lstStyle/>
          <a:p>
            <a:r>
              <a:rPr lang="en-US" sz="2800" b="1" dirty="0">
                <a:solidFill>
                  <a:srgbClr val="FF9300"/>
                </a:solidFill>
              </a:rPr>
              <a:t>Video Link: </a:t>
            </a:r>
            <a:r>
              <a:rPr lang="en-US" sz="2800" b="1" dirty="0">
                <a:solidFill>
                  <a:schemeClr val="bg1"/>
                </a:solidFill>
              </a:rPr>
              <a:t>https://youtu.be/8yW0wID_h9Y</a:t>
            </a:r>
            <a:endParaRPr lang="en-US" sz="2800" b="1" dirty="0">
              <a:solidFill>
                <a:srgbClr val="FF9300"/>
              </a:solidFill>
            </a:endParaRPr>
          </a:p>
        </p:txBody>
      </p:sp>
      <p:sp>
        <p:nvSpPr>
          <p:cNvPr id="2" name="Title 1" hidden="1">
            <a:extLst>
              <a:ext uri="{FF2B5EF4-FFF2-40B4-BE49-F238E27FC236}">
                <a16:creationId xmlns:a16="http://schemas.microsoft.com/office/drawing/2014/main" id="{BF429748-2C5A-432A-98BF-3959BF09079A}"/>
              </a:ext>
            </a:extLst>
          </p:cNvPr>
          <p:cNvSpPr>
            <a:spLocks noGrp="1"/>
          </p:cNvSpPr>
          <p:nvPr>
            <p:ph type="title"/>
          </p:nvPr>
        </p:nvSpPr>
        <p:spPr/>
        <p:txBody>
          <a:bodyPr/>
          <a:lstStyle/>
          <a:p>
            <a:r>
              <a:rPr lang="en-US" dirty="0"/>
              <a:t>Slide 83</a:t>
            </a:r>
          </a:p>
        </p:txBody>
      </p:sp>
    </p:spTree>
    <p:extLst>
      <p:ext uri="{BB962C8B-B14F-4D97-AF65-F5344CB8AC3E}">
        <p14:creationId xmlns:p14="http://schemas.microsoft.com/office/powerpoint/2010/main" val="115582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nvSpPr>
        <p:spPr>
          <a:xfrm>
            <a:off x="4074289" y="173620"/>
            <a:ext cx="4965539" cy="59030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4074289" y="197298"/>
            <a:ext cx="1083951" cy="369332"/>
          </a:xfrm>
          <a:prstGeom prst="rect">
            <a:avLst/>
          </a:prstGeom>
          <a:noFill/>
        </p:spPr>
        <p:txBody>
          <a:bodyPr wrap="none" rtlCol="0">
            <a:spAutoFit/>
          </a:bodyPr>
          <a:lstStyle/>
          <a:p>
            <a:r>
              <a:rPr lang="en-US" dirty="0">
                <a:solidFill>
                  <a:schemeClr val="accent2"/>
                </a:solidFill>
              </a:rPr>
              <a:t>Concepts</a:t>
            </a:r>
          </a:p>
        </p:txBody>
      </p:sp>
      <p:sp>
        <p:nvSpPr>
          <p:cNvPr id="5" name="TextBox 4"/>
          <p:cNvSpPr txBox="1"/>
          <p:nvPr/>
        </p:nvSpPr>
        <p:spPr>
          <a:xfrm>
            <a:off x="4104944" y="3289668"/>
            <a:ext cx="1305165" cy="369332"/>
          </a:xfrm>
          <a:prstGeom prst="rect">
            <a:avLst/>
          </a:prstGeom>
          <a:noFill/>
        </p:spPr>
        <p:txBody>
          <a:bodyPr wrap="none" rtlCol="0">
            <a:spAutoFit/>
          </a:bodyPr>
          <a:lstStyle/>
          <a:p>
            <a:r>
              <a:rPr lang="en-US" dirty="0">
                <a:solidFill>
                  <a:schemeClr val="accent2"/>
                </a:solidFill>
              </a:rPr>
              <a:t>Procedures</a:t>
            </a:r>
          </a:p>
        </p:txBody>
      </p:sp>
      <p:pic>
        <p:nvPicPr>
          <p:cNvPr id="6" name="Picture 5" descr="picture of teacher and student"/>
          <p:cNvPicPr>
            <a:picLocks noChangeAspect="1"/>
          </p:cNvPicPr>
          <p:nvPr/>
        </p:nvPicPr>
        <p:blipFill>
          <a:blip r:embed="rId2"/>
          <a:stretch>
            <a:fillRect/>
          </a:stretch>
        </p:blipFill>
        <p:spPr>
          <a:xfrm>
            <a:off x="192701" y="197298"/>
            <a:ext cx="3810051" cy="2127020"/>
          </a:xfrm>
          <a:prstGeom prst="rect">
            <a:avLst/>
          </a:prstGeom>
        </p:spPr>
      </p:pic>
      <p:sp>
        <p:nvSpPr>
          <p:cNvPr id="2" name="Title 1" hidden="1">
            <a:extLst>
              <a:ext uri="{FF2B5EF4-FFF2-40B4-BE49-F238E27FC236}">
                <a16:creationId xmlns:a16="http://schemas.microsoft.com/office/drawing/2014/main" id="{14544585-432E-40C1-A68A-2A32FE4D38B9}"/>
              </a:ext>
            </a:extLst>
          </p:cNvPr>
          <p:cNvSpPr>
            <a:spLocks noGrp="1"/>
          </p:cNvSpPr>
          <p:nvPr>
            <p:ph type="title"/>
          </p:nvPr>
        </p:nvSpPr>
        <p:spPr/>
        <p:txBody>
          <a:bodyPr/>
          <a:lstStyle/>
          <a:p>
            <a:r>
              <a:rPr lang="en-US" dirty="0"/>
              <a:t>Slide 84</a:t>
            </a:r>
          </a:p>
        </p:txBody>
      </p:sp>
    </p:spTree>
    <p:extLst>
      <p:ext uri="{BB962C8B-B14F-4D97-AF65-F5344CB8AC3E}">
        <p14:creationId xmlns:p14="http://schemas.microsoft.com/office/powerpoint/2010/main" val="1297722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hidden="1">
            <a:extLst>
              <a:ext uri="{FF2B5EF4-FFF2-40B4-BE49-F238E27FC236}">
                <a16:creationId xmlns:a16="http://schemas.microsoft.com/office/drawing/2014/main" id="{467B59AF-F721-4D9C-8565-0903D77EA541}"/>
              </a:ext>
            </a:extLst>
          </p:cNvPr>
          <p:cNvSpPr>
            <a:spLocks noGrp="1"/>
          </p:cNvSpPr>
          <p:nvPr>
            <p:ph type="title"/>
          </p:nvPr>
        </p:nvSpPr>
        <p:spPr/>
        <p:txBody>
          <a:bodyPr/>
          <a:lstStyle/>
          <a:p>
            <a:r>
              <a:rPr lang="en-US" dirty="0"/>
              <a:t>Slide 85</a:t>
            </a:r>
          </a:p>
        </p:txBody>
      </p:sp>
      <p:sp>
        <p:nvSpPr>
          <p:cNvPr id="3" name="Content Placeholder 2"/>
          <p:cNvSpPr>
            <a:spLocks noGrp="1"/>
          </p:cNvSpPr>
          <p:nvPr>
            <p:ph idx="1"/>
          </p:nvPr>
        </p:nvSpPr>
        <p:spPr/>
        <p:txBody>
          <a:bodyPr/>
          <a:lstStyle/>
          <a:p>
            <a:r>
              <a:rPr lang="en-US" dirty="0"/>
              <a:t>Read this intensive intervention lesson about fractions. Identify the listed components and how they are used. </a:t>
            </a:r>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#7</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sp>
        <p:nvSpPr>
          <p:cNvPr id="7" name="Oval 6"/>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8" name="Oval 7"/>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9" name="Oval 8"/>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0" name="Oval 9"/>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11" name="Oval 10"/>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12" name="Oval 11"/>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2" name="TextBox 1"/>
          <p:cNvSpPr txBox="1"/>
          <p:nvPr/>
        </p:nvSpPr>
        <p:spPr>
          <a:xfrm rot="16200000">
            <a:off x="8298705" y="5345402"/>
            <a:ext cx="1413592" cy="276999"/>
          </a:xfrm>
          <a:prstGeom prst="rect">
            <a:avLst/>
          </a:prstGeom>
          <a:noFill/>
        </p:spPr>
        <p:txBody>
          <a:bodyPr wrap="none" rtlCol="0">
            <a:spAutoFit/>
          </a:bodyPr>
          <a:lstStyle/>
          <a:p>
            <a:r>
              <a:rPr lang="en-US" sz="1200" dirty="0">
                <a:solidFill>
                  <a:schemeClr val="accent2"/>
                </a:solidFill>
              </a:rPr>
              <a:t>Fuchs et al. (2014)</a:t>
            </a:r>
          </a:p>
        </p:txBody>
      </p:sp>
    </p:spTree>
    <p:extLst>
      <p:ext uri="{BB962C8B-B14F-4D97-AF65-F5344CB8AC3E}">
        <p14:creationId xmlns:p14="http://schemas.microsoft.com/office/powerpoint/2010/main" val="381854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8298705" y="5345402"/>
            <a:ext cx="1413592" cy="276999"/>
          </a:xfrm>
          <a:prstGeom prst="rect">
            <a:avLst/>
          </a:prstGeom>
          <a:noFill/>
        </p:spPr>
        <p:txBody>
          <a:bodyPr wrap="none" rtlCol="0">
            <a:spAutoFit/>
          </a:bodyPr>
          <a:lstStyle/>
          <a:p>
            <a:r>
              <a:rPr lang="en-US" sz="1200" dirty="0">
                <a:solidFill>
                  <a:schemeClr val="accent2"/>
                </a:solidFill>
              </a:rPr>
              <a:t>Fuchs et al. (2014)</a:t>
            </a:r>
          </a:p>
        </p:txBody>
      </p:sp>
      <p:pic>
        <p:nvPicPr>
          <p:cNvPr id="3" name="Picture 2" descr="Image of a fraction face off lesson guide">
            <a:extLst>
              <a:ext uri="{FF2B5EF4-FFF2-40B4-BE49-F238E27FC236}">
                <a16:creationId xmlns:a16="http://schemas.microsoft.com/office/drawing/2014/main" id="{22DA0B86-D0E0-B246-A549-F230E1419A05}"/>
              </a:ext>
            </a:extLst>
          </p:cNvPr>
          <p:cNvPicPr>
            <a:picLocks noChangeAspect="1"/>
          </p:cNvPicPr>
          <p:nvPr/>
        </p:nvPicPr>
        <p:blipFill>
          <a:blip r:embed="rId2"/>
          <a:stretch>
            <a:fillRect/>
          </a:stretch>
        </p:blipFill>
        <p:spPr>
          <a:xfrm>
            <a:off x="0" y="0"/>
            <a:ext cx="5281635" cy="6858000"/>
          </a:xfrm>
          <a:prstGeom prst="rect">
            <a:avLst/>
          </a:prstGeom>
        </p:spPr>
      </p:pic>
      <p:sp>
        <p:nvSpPr>
          <p:cNvPr id="2" name="Title 1" hidden="1">
            <a:extLst>
              <a:ext uri="{FF2B5EF4-FFF2-40B4-BE49-F238E27FC236}">
                <a16:creationId xmlns:a16="http://schemas.microsoft.com/office/drawing/2014/main" id="{775D28F0-EF45-480C-9C82-102E213CD8C7}"/>
              </a:ext>
            </a:extLst>
          </p:cNvPr>
          <p:cNvSpPr>
            <a:spLocks noGrp="1"/>
          </p:cNvSpPr>
          <p:nvPr>
            <p:ph type="title"/>
          </p:nvPr>
        </p:nvSpPr>
        <p:spPr/>
        <p:txBody>
          <a:bodyPr/>
          <a:lstStyle/>
          <a:p>
            <a:r>
              <a:rPr lang="en-US" dirty="0"/>
              <a:t>Slide 86</a:t>
            </a:r>
          </a:p>
        </p:txBody>
      </p:sp>
    </p:spTree>
    <p:extLst>
      <p:ext uri="{BB962C8B-B14F-4D97-AF65-F5344CB8AC3E}">
        <p14:creationId xmlns:p14="http://schemas.microsoft.com/office/powerpoint/2010/main" val="10152599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8298705" y="5345402"/>
            <a:ext cx="1413592" cy="276999"/>
          </a:xfrm>
          <a:prstGeom prst="rect">
            <a:avLst/>
          </a:prstGeom>
          <a:noFill/>
        </p:spPr>
        <p:txBody>
          <a:bodyPr wrap="none" rtlCol="0">
            <a:spAutoFit/>
          </a:bodyPr>
          <a:lstStyle/>
          <a:p>
            <a:r>
              <a:rPr lang="en-US" sz="1200" dirty="0">
                <a:solidFill>
                  <a:schemeClr val="accent2"/>
                </a:solidFill>
              </a:rPr>
              <a:t>Fuchs et al. (2014)</a:t>
            </a:r>
          </a:p>
        </p:txBody>
      </p:sp>
      <p:pic>
        <p:nvPicPr>
          <p:cNvPr id="2" name="Picture 1" descr="Image of a fraction face off lesson guide">
            <a:extLst>
              <a:ext uri="{FF2B5EF4-FFF2-40B4-BE49-F238E27FC236}">
                <a16:creationId xmlns:a16="http://schemas.microsoft.com/office/drawing/2014/main" id="{F9E6142E-08A1-AF4B-8739-F8E8EBB33E0D}"/>
              </a:ext>
            </a:extLst>
          </p:cNvPr>
          <p:cNvPicPr>
            <a:picLocks noChangeAspect="1"/>
          </p:cNvPicPr>
          <p:nvPr/>
        </p:nvPicPr>
        <p:blipFill>
          <a:blip r:embed="rId2"/>
          <a:stretch>
            <a:fillRect/>
          </a:stretch>
        </p:blipFill>
        <p:spPr>
          <a:xfrm>
            <a:off x="0" y="0"/>
            <a:ext cx="5353523" cy="6858000"/>
          </a:xfrm>
          <a:prstGeom prst="rect">
            <a:avLst/>
          </a:prstGeom>
        </p:spPr>
      </p:pic>
      <p:sp>
        <p:nvSpPr>
          <p:cNvPr id="4" name="Title 3" hidden="1">
            <a:extLst>
              <a:ext uri="{FF2B5EF4-FFF2-40B4-BE49-F238E27FC236}">
                <a16:creationId xmlns:a16="http://schemas.microsoft.com/office/drawing/2014/main" id="{95D65EAB-EBD4-46B6-8842-0D254D36582C}"/>
              </a:ext>
            </a:extLst>
          </p:cNvPr>
          <p:cNvSpPr>
            <a:spLocks noGrp="1"/>
          </p:cNvSpPr>
          <p:nvPr>
            <p:ph type="title"/>
          </p:nvPr>
        </p:nvSpPr>
        <p:spPr/>
        <p:txBody>
          <a:bodyPr/>
          <a:lstStyle/>
          <a:p>
            <a:r>
              <a:rPr lang="en-US" dirty="0"/>
              <a:t>Slide 87</a:t>
            </a:r>
          </a:p>
        </p:txBody>
      </p:sp>
    </p:spTree>
    <p:extLst>
      <p:ext uri="{BB962C8B-B14F-4D97-AF65-F5344CB8AC3E}">
        <p14:creationId xmlns:p14="http://schemas.microsoft.com/office/powerpoint/2010/main" val="28018940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8298705" y="5345402"/>
            <a:ext cx="1413592" cy="276999"/>
          </a:xfrm>
          <a:prstGeom prst="rect">
            <a:avLst/>
          </a:prstGeom>
          <a:noFill/>
        </p:spPr>
        <p:txBody>
          <a:bodyPr wrap="none" rtlCol="0">
            <a:spAutoFit/>
          </a:bodyPr>
          <a:lstStyle/>
          <a:p>
            <a:r>
              <a:rPr lang="en-US" sz="1200" dirty="0">
                <a:solidFill>
                  <a:schemeClr val="accent2"/>
                </a:solidFill>
              </a:rPr>
              <a:t>Fuchs et al. (2014)</a:t>
            </a:r>
          </a:p>
        </p:txBody>
      </p:sp>
      <p:pic>
        <p:nvPicPr>
          <p:cNvPr id="2" name="Picture 1" descr="Image of a fraction face off lesson guide">
            <a:extLst>
              <a:ext uri="{FF2B5EF4-FFF2-40B4-BE49-F238E27FC236}">
                <a16:creationId xmlns:a16="http://schemas.microsoft.com/office/drawing/2014/main" id="{600BB328-0676-E54C-B9E5-953245131FC2}"/>
              </a:ext>
            </a:extLst>
          </p:cNvPr>
          <p:cNvPicPr>
            <a:picLocks noChangeAspect="1"/>
          </p:cNvPicPr>
          <p:nvPr/>
        </p:nvPicPr>
        <p:blipFill>
          <a:blip r:embed="rId2"/>
          <a:stretch>
            <a:fillRect/>
          </a:stretch>
        </p:blipFill>
        <p:spPr>
          <a:xfrm>
            <a:off x="0" y="0"/>
            <a:ext cx="5327294" cy="6858000"/>
          </a:xfrm>
          <a:prstGeom prst="rect">
            <a:avLst/>
          </a:prstGeom>
        </p:spPr>
      </p:pic>
      <p:sp>
        <p:nvSpPr>
          <p:cNvPr id="4" name="Title 3" hidden="1">
            <a:extLst>
              <a:ext uri="{FF2B5EF4-FFF2-40B4-BE49-F238E27FC236}">
                <a16:creationId xmlns:a16="http://schemas.microsoft.com/office/drawing/2014/main" id="{75AF5342-F70F-4E86-9637-8A3898230C6B}"/>
              </a:ext>
            </a:extLst>
          </p:cNvPr>
          <p:cNvSpPr>
            <a:spLocks noGrp="1"/>
          </p:cNvSpPr>
          <p:nvPr>
            <p:ph type="title"/>
          </p:nvPr>
        </p:nvSpPr>
        <p:spPr/>
        <p:txBody>
          <a:bodyPr/>
          <a:lstStyle/>
          <a:p>
            <a:r>
              <a:rPr lang="en-US" dirty="0"/>
              <a:t>Slide 88</a:t>
            </a:r>
          </a:p>
        </p:txBody>
      </p:sp>
    </p:spTree>
    <p:extLst>
      <p:ext uri="{BB962C8B-B14F-4D97-AF65-F5344CB8AC3E}">
        <p14:creationId xmlns:p14="http://schemas.microsoft.com/office/powerpoint/2010/main" val="26848464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8298705" y="5345402"/>
            <a:ext cx="1413592" cy="276999"/>
          </a:xfrm>
          <a:prstGeom prst="rect">
            <a:avLst/>
          </a:prstGeom>
          <a:noFill/>
        </p:spPr>
        <p:txBody>
          <a:bodyPr wrap="none" rtlCol="0">
            <a:spAutoFit/>
          </a:bodyPr>
          <a:lstStyle/>
          <a:p>
            <a:r>
              <a:rPr lang="en-US" sz="1200" dirty="0">
                <a:solidFill>
                  <a:schemeClr val="accent2"/>
                </a:solidFill>
              </a:rPr>
              <a:t>Fuchs et al. (2014)</a:t>
            </a:r>
          </a:p>
        </p:txBody>
      </p:sp>
      <p:pic>
        <p:nvPicPr>
          <p:cNvPr id="2" name="Picture 1" descr="Image of a fraction face off lesson guide">
            <a:extLst>
              <a:ext uri="{FF2B5EF4-FFF2-40B4-BE49-F238E27FC236}">
                <a16:creationId xmlns:a16="http://schemas.microsoft.com/office/drawing/2014/main" id="{FE6FCB3D-E747-164E-92DE-16D7B7A15404}"/>
              </a:ext>
            </a:extLst>
          </p:cNvPr>
          <p:cNvPicPr>
            <a:picLocks noChangeAspect="1"/>
          </p:cNvPicPr>
          <p:nvPr/>
        </p:nvPicPr>
        <p:blipFill>
          <a:blip r:embed="rId2"/>
          <a:stretch>
            <a:fillRect/>
          </a:stretch>
        </p:blipFill>
        <p:spPr>
          <a:xfrm>
            <a:off x="0" y="0"/>
            <a:ext cx="5313307" cy="6858000"/>
          </a:xfrm>
          <a:prstGeom prst="rect">
            <a:avLst/>
          </a:prstGeom>
        </p:spPr>
      </p:pic>
      <p:sp>
        <p:nvSpPr>
          <p:cNvPr id="4" name="Title 3" hidden="1">
            <a:extLst>
              <a:ext uri="{FF2B5EF4-FFF2-40B4-BE49-F238E27FC236}">
                <a16:creationId xmlns:a16="http://schemas.microsoft.com/office/drawing/2014/main" id="{E0B0C446-8D54-4B8B-89F9-6D7B13599458}"/>
              </a:ext>
            </a:extLst>
          </p:cNvPr>
          <p:cNvSpPr>
            <a:spLocks noGrp="1"/>
          </p:cNvSpPr>
          <p:nvPr>
            <p:ph type="title"/>
          </p:nvPr>
        </p:nvSpPr>
        <p:spPr/>
        <p:txBody>
          <a:bodyPr/>
          <a:lstStyle/>
          <a:p>
            <a:r>
              <a:rPr lang="en-US" dirty="0"/>
              <a:t>Slide 89</a:t>
            </a:r>
          </a:p>
        </p:txBody>
      </p:sp>
    </p:spTree>
    <p:extLst>
      <p:ext uri="{BB962C8B-B14F-4D97-AF65-F5344CB8AC3E}">
        <p14:creationId xmlns:p14="http://schemas.microsoft.com/office/powerpoint/2010/main" val="213903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a:t>
            </a:r>
          </a:p>
        </p:txBody>
      </p:sp>
      <p:sp>
        <p:nvSpPr>
          <p:cNvPr id="3" name="Content Placeholder 2"/>
          <p:cNvSpPr>
            <a:spLocks noGrp="1"/>
          </p:cNvSpPr>
          <p:nvPr>
            <p:ph idx="1"/>
          </p:nvPr>
        </p:nvSpPr>
        <p:spPr>
          <a:xfrm>
            <a:off x="1251284" y="1187116"/>
            <a:ext cx="7664115" cy="2983831"/>
          </a:xfrm>
        </p:spPr>
        <p:txBody>
          <a:bodyPr/>
          <a:lstStyle/>
          <a:p>
            <a:pPr indent="-457200"/>
            <a:r>
              <a:rPr lang="en-US" dirty="0"/>
              <a:t>Siegler, R., Carpenter, T., Fennell, F., Geary, D., Lewis, J., Okamoto, Y.,…Wray, J. (2010). </a:t>
            </a:r>
            <a:r>
              <a:rPr lang="en-US" i="1" dirty="0"/>
              <a:t>Developing effective fractions instruction from kindergarten through 8th grade. </a:t>
            </a:r>
            <a:r>
              <a:rPr lang="en-US" dirty="0"/>
              <a:t>Washington, DC: National Center for Education Evaluation and Regional Assistance, Institute of Education Sciences, U.S. Department of Education.</a:t>
            </a:r>
          </a:p>
        </p:txBody>
      </p:sp>
      <p:pic>
        <p:nvPicPr>
          <p:cNvPr id="6" name="Picture 5">
            <a:extLst>
              <a:ext uri="{C183D7F6-B498-43B3-948B-1728B52AA6E4}">
                <adec:decorative xmlns:adec="http://schemas.microsoft.com/office/drawing/2017/decorative" val="1"/>
              </a:ext>
            </a:extLst>
          </p:cNvPr>
          <p:cNvPicPr>
            <a:picLocks/>
          </p:cNvPicPr>
          <p:nvPr/>
        </p:nvPicPr>
        <p:blipFill rotWithShape="1">
          <a:blip r:embed="rId2" cstate="hqprint">
            <a:extLst>
              <a:ext uri="{BEBA8EAE-BF5A-486C-A8C5-ECC9F3942E4B}">
                <a14:imgProps xmlns:a14="http://schemas.microsoft.com/office/drawing/2010/main">
                  <a14:imgLayer r:embed="rId3">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2381042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8298705" y="5345402"/>
            <a:ext cx="1413592" cy="276999"/>
          </a:xfrm>
          <a:prstGeom prst="rect">
            <a:avLst/>
          </a:prstGeom>
          <a:noFill/>
        </p:spPr>
        <p:txBody>
          <a:bodyPr wrap="none" rtlCol="0">
            <a:spAutoFit/>
          </a:bodyPr>
          <a:lstStyle/>
          <a:p>
            <a:r>
              <a:rPr lang="en-US" sz="1200" dirty="0">
                <a:solidFill>
                  <a:schemeClr val="accent2"/>
                </a:solidFill>
              </a:rPr>
              <a:t>Fuchs et al. (2014)</a:t>
            </a:r>
          </a:p>
        </p:txBody>
      </p:sp>
      <p:pic>
        <p:nvPicPr>
          <p:cNvPr id="2" name="Picture 1" descr="Image of a fraction face off lesson guide">
            <a:extLst>
              <a:ext uri="{FF2B5EF4-FFF2-40B4-BE49-F238E27FC236}">
                <a16:creationId xmlns:a16="http://schemas.microsoft.com/office/drawing/2014/main" id="{3CAF9B5B-867C-4841-8C7F-BFECCF6854BF}"/>
              </a:ext>
            </a:extLst>
          </p:cNvPr>
          <p:cNvPicPr>
            <a:picLocks noChangeAspect="1"/>
          </p:cNvPicPr>
          <p:nvPr/>
        </p:nvPicPr>
        <p:blipFill>
          <a:blip r:embed="rId2"/>
          <a:stretch>
            <a:fillRect/>
          </a:stretch>
        </p:blipFill>
        <p:spPr>
          <a:xfrm>
            <a:off x="0" y="0"/>
            <a:ext cx="5322464" cy="6858000"/>
          </a:xfrm>
          <a:prstGeom prst="rect">
            <a:avLst/>
          </a:prstGeom>
        </p:spPr>
      </p:pic>
      <p:sp>
        <p:nvSpPr>
          <p:cNvPr id="4" name="Title 3" hidden="1">
            <a:extLst>
              <a:ext uri="{FF2B5EF4-FFF2-40B4-BE49-F238E27FC236}">
                <a16:creationId xmlns:a16="http://schemas.microsoft.com/office/drawing/2014/main" id="{745F5C7F-0E80-45C3-8D78-C86720A91779}"/>
              </a:ext>
            </a:extLst>
          </p:cNvPr>
          <p:cNvSpPr>
            <a:spLocks noGrp="1"/>
          </p:cNvSpPr>
          <p:nvPr>
            <p:ph type="title"/>
          </p:nvPr>
        </p:nvSpPr>
        <p:spPr/>
        <p:txBody>
          <a:bodyPr/>
          <a:lstStyle/>
          <a:p>
            <a:r>
              <a:rPr lang="en-US" dirty="0"/>
              <a:t>Slide 90</a:t>
            </a:r>
          </a:p>
        </p:txBody>
      </p:sp>
    </p:spTree>
    <p:extLst>
      <p:ext uri="{BB962C8B-B14F-4D97-AF65-F5344CB8AC3E}">
        <p14:creationId xmlns:p14="http://schemas.microsoft.com/office/powerpoint/2010/main" val="40163399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8298705" y="5345402"/>
            <a:ext cx="1413592" cy="276999"/>
          </a:xfrm>
          <a:prstGeom prst="rect">
            <a:avLst/>
          </a:prstGeom>
          <a:noFill/>
        </p:spPr>
        <p:txBody>
          <a:bodyPr wrap="none" rtlCol="0">
            <a:spAutoFit/>
          </a:bodyPr>
          <a:lstStyle/>
          <a:p>
            <a:r>
              <a:rPr lang="en-US" sz="1200" dirty="0">
                <a:solidFill>
                  <a:schemeClr val="accent2"/>
                </a:solidFill>
              </a:rPr>
              <a:t>Fuchs et al. (2014)</a:t>
            </a:r>
          </a:p>
        </p:txBody>
      </p:sp>
      <p:pic>
        <p:nvPicPr>
          <p:cNvPr id="2" name="Picture 1" descr="Image of a fraction face off lesson guide">
            <a:extLst>
              <a:ext uri="{FF2B5EF4-FFF2-40B4-BE49-F238E27FC236}">
                <a16:creationId xmlns:a16="http://schemas.microsoft.com/office/drawing/2014/main" id="{0352E634-95AB-7846-97D6-46945E4BA1AD}"/>
              </a:ext>
            </a:extLst>
          </p:cNvPr>
          <p:cNvPicPr>
            <a:picLocks noChangeAspect="1"/>
          </p:cNvPicPr>
          <p:nvPr/>
        </p:nvPicPr>
        <p:blipFill>
          <a:blip r:embed="rId2"/>
          <a:stretch>
            <a:fillRect/>
          </a:stretch>
        </p:blipFill>
        <p:spPr>
          <a:xfrm>
            <a:off x="0" y="0"/>
            <a:ext cx="5303303" cy="6858000"/>
          </a:xfrm>
          <a:prstGeom prst="rect">
            <a:avLst/>
          </a:prstGeom>
        </p:spPr>
      </p:pic>
      <p:sp>
        <p:nvSpPr>
          <p:cNvPr id="4" name="Title 3" hidden="1">
            <a:extLst>
              <a:ext uri="{FF2B5EF4-FFF2-40B4-BE49-F238E27FC236}">
                <a16:creationId xmlns:a16="http://schemas.microsoft.com/office/drawing/2014/main" id="{12300106-BB03-46AA-A0B4-4437A80F526B}"/>
              </a:ext>
            </a:extLst>
          </p:cNvPr>
          <p:cNvSpPr>
            <a:spLocks noGrp="1"/>
          </p:cNvSpPr>
          <p:nvPr>
            <p:ph type="title"/>
          </p:nvPr>
        </p:nvSpPr>
        <p:spPr/>
        <p:txBody>
          <a:bodyPr/>
          <a:lstStyle/>
          <a:p>
            <a:r>
              <a:rPr lang="en-US" dirty="0"/>
              <a:t>Slide 91</a:t>
            </a:r>
          </a:p>
        </p:txBody>
      </p:sp>
    </p:spTree>
    <p:extLst>
      <p:ext uri="{BB962C8B-B14F-4D97-AF65-F5344CB8AC3E}">
        <p14:creationId xmlns:p14="http://schemas.microsoft.com/office/powerpoint/2010/main" val="38064769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8298705" y="5345402"/>
            <a:ext cx="1413592" cy="276999"/>
          </a:xfrm>
          <a:prstGeom prst="rect">
            <a:avLst/>
          </a:prstGeom>
          <a:noFill/>
        </p:spPr>
        <p:txBody>
          <a:bodyPr wrap="none" rtlCol="0">
            <a:spAutoFit/>
          </a:bodyPr>
          <a:lstStyle/>
          <a:p>
            <a:r>
              <a:rPr lang="en-US" sz="1200" dirty="0">
                <a:solidFill>
                  <a:schemeClr val="accent2"/>
                </a:solidFill>
              </a:rPr>
              <a:t>Fuchs et al. (2014)</a:t>
            </a:r>
          </a:p>
        </p:txBody>
      </p:sp>
      <p:pic>
        <p:nvPicPr>
          <p:cNvPr id="2" name="Picture 1" descr="Image of a fraction face off lesson guide">
            <a:extLst>
              <a:ext uri="{FF2B5EF4-FFF2-40B4-BE49-F238E27FC236}">
                <a16:creationId xmlns:a16="http://schemas.microsoft.com/office/drawing/2014/main" id="{8F470BB7-E4F1-6548-84E8-A1A493AEAF83}"/>
              </a:ext>
            </a:extLst>
          </p:cNvPr>
          <p:cNvPicPr>
            <a:picLocks noChangeAspect="1"/>
          </p:cNvPicPr>
          <p:nvPr/>
        </p:nvPicPr>
        <p:blipFill>
          <a:blip r:embed="rId2"/>
          <a:stretch>
            <a:fillRect/>
          </a:stretch>
        </p:blipFill>
        <p:spPr>
          <a:xfrm>
            <a:off x="0" y="0"/>
            <a:ext cx="5338237" cy="6858000"/>
          </a:xfrm>
          <a:prstGeom prst="rect">
            <a:avLst/>
          </a:prstGeom>
        </p:spPr>
      </p:pic>
      <p:sp>
        <p:nvSpPr>
          <p:cNvPr id="4" name="Title 3" hidden="1">
            <a:extLst>
              <a:ext uri="{FF2B5EF4-FFF2-40B4-BE49-F238E27FC236}">
                <a16:creationId xmlns:a16="http://schemas.microsoft.com/office/drawing/2014/main" id="{53CF8305-19EE-498E-816F-93AECFC55AB1}"/>
              </a:ext>
            </a:extLst>
          </p:cNvPr>
          <p:cNvSpPr>
            <a:spLocks noGrp="1"/>
          </p:cNvSpPr>
          <p:nvPr>
            <p:ph type="title"/>
          </p:nvPr>
        </p:nvSpPr>
        <p:spPr/>
        <p:txBody>
          <a:bodyPr/>
          <a:lstStyle/>
          <a:p>
            <a:r>
              <a:rPr lang="en-US" dirty="0"/>
              <a:t>Slide 92</a:t>
            </a:r>
          </a:p>
        </p:txBody>
      </p:sp>
    </p:spTree>
    <p:extLst>
      <p:ext uri="{BB962C8B-B14F-4D97-AF65-F5344CB8AC3E}">
        <p14:creationId xmlns:p14="http://schemas.microsoft.com/office/powerpoint/2010/main" val="27561931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8298705" y="5345402"/>
            <a:ext cx="1413592" cy="276999"/>
          </a:xfrm>
          <a:prstGeom prst="rect">
            <a:avLst/>
          </a:prstGeom>
          <a:noFill/>
        </p:spPr>
        <p:txBody>
          <a:bodyPr wrap="none" rtlCol="0">
            <a:spAutoFit/>
          </a:bodyPr>
          <a:lstStyle/>
          <a:p>
            <a:r>
              <a:rPr lang="en-US" sz="1200" dirty="0">
                <a:solidFill>
                  <a:schemeClr val="accent2"/>
                </a:solidFill>
              </a:rPr>
              <a:t>Fuchs et al. (2014)</a:t>
            </a:r>
          </a:p>
        </p:txBody>
      </p:sp>
      <p:pic>
        <p:nvPicPr>
          <p:cNvPr id="2" name="Picture 1" descr="Image of a fraction face off lesson guide">
            <a:extLst>
              <a:ext uri="{FF2B5EF4-FFF2-40B4-BE49-F238E27FC236}">
                <a16:creationId xmlns:a16="http://schemas.microsoft.com/office/drawing/2014/main" id="{DAE0B1AF-86DA-3444-8DE2-DE05062A1BBA}"/>
              </a:ext>
            </a:extLst>
          </p:cNvPr>
          <p:cNvPicPr>
            <a:picLocks noChangeAspect="1"/>
          </p:cNvPicPr>
          <p:nvPr/>
        </p:nvPicPr>
        <p:blipFill>
          <a:blip r:embed="rId2"/>
          <a:stretch>
            <a:fillRect/>
          </a:stretch>
        </p:blipFill>
        <p:spPr>
          <a:xfrm>
            <a:off x="0" y="0"/>
            <a:ext cx="5268686" cy="6858000"/>
          </a:xfrm>
          <a:prstGeom prst="rect">
            <a:avLst/>
          </a:prstGeom>
        </p:spPr>
      </p:pic>
      <p:sp>
        <p:nvSpPr>
          <p:cNvPr id="4" name="Title 3" hidden="1">
            <a:extLst>
              <a:ext uri="{FF2B5EF4-FFF2-40B4-BE49-F238E27FC236}">
                <a16:creationId xmlns:a16="http://schemas.microsoft.com/office/drawing/2014/main" id="{012BC7B4-553E-4362-8E33-CB700F8C96E1}"/>
              </a:ext>
            </a:extLst>
          </p:cNvPr>
          <p:cNvSpPr>
            <a:spLocks noGrp="1"/>
          </p:cNvSpPr>
          <p:nvPr>
            <p:ph type="title"/>
          </p:nvPr>
        </p:nvSpPr>
        <p:spPr/>
        <p:txBody>
          <a:bodyPr/>
          <a:lstStyle/>
          <a:p>
            <a:r>
              <a:rPr lang="en-US" dirty="0"/>
              <a:t>Slide 93</a:t>
            </a:r>
          </a:p>
        </p:txBody>
      </p:sp>
    </p:spTree>
    <p:extLst>
      <p:ext uri="{BB962C8B-B14F-4D97-AF65-F5344CB8AC3E}">
        <p14:creationId xmlns:p14="http://schemas.microsoft.com/office/powerpoint/2010/main" val="37443542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8298705" y="5345402"/>
            <a:ext cx="1413592" cy="276999"/>
          </a:xfrm>
          <a:prstGeom prst="rect">
            <a:avLst/>
          </a:prstGeom>
          <a:noFill/>
        </p:spPr>
        <p:txBody>
          <a:bodyPr wrap="none" rtlCol="0">
            <a:spAutoFit/>
          </a:bodyPr>
          <a:lstStyle/>
          <a:p>
            <a:r>
              <a:rPr lang="en-US" sz="1200" dirty="0">
                <a:solidFill>
                  <a:schemeClr val="accent2"/>
                </a:solidFill>
              </a:rPr>
              <a:t>Fuchs et al. (2014)</a:t>
            </a:r>
          </a:p>
        </p:txBody>
      </p:sp>
      <p:pic>
        <p:nvPicPr>
          <p:cNvPr id="2" name="Picture 1" descr="Image of a fraction face off lesson guide">
            <a:extLst>
              <a:ext uri="{FF2B5EF4-FFF2-40B4-BE49-F238E27FC236}">
                <a16:creationId xmlns:a16="http://schemas.microsoft.com/office/drawing/2014/main" id="{B05C881D-B48F-8C47-835E-32EB2AFF6C6E}"/>
              </a:ext>
            </a:extLst>
          </p:cNvPr>
          <p:cNvPicPr>
            <a:picLocks noChangeAspect="1"/>
          </p:cNvPicPr>
          <p:nvPr/>
        </p:nvPicPr>
        <p:blipFill>
          <a:blip r:embed="rId2"/>
          <a:stretch>
            <a:fillRect/>
          </a:stretch>
        </p:blipFill>
        <p:spPr>
          <a:xfrm>
            <a:off x="0" y="0"/>
            <a:ext cx="5302577" cy="6858000"/>
          </a:xfrm>
          <a:prstGeom prst="rect">
            <a:avLst/>
          </a:prstGeom>
        </p:spPr>
      </p:pic>
      <p:sp>
        <p:nvSpPr>
          <p:cNvPr id="4" name="Title 3" hidden="1">
            <a:extLst>
              <a:ext uri="{FF2B5EF4-FFF2-40B4-BE49-F238E27FC236}">
                <a16:creationId xmlns:a16="http://schemas.microsoft.com/office/drawing/2014/main" id="{2C96BB26-84EE-4582-8D77-1F5D557207B1}"/>
              </a:ext>
            </a:extLst>
          </p:cNvPr>
          <p:cNvSpPr>
            <a:spLocks noGrp="1"/>
          </p:cNvSpPr>
          <p:nvPr>
            <p:ph type="title"/>
          </p:nvPr>
        </p:nvSpPr>
        <p:spPr/>
        <p:txBody>
          <a:bodyPr/>
          <a:lstStyle/>
          <a:p>
            <a:r>
              <a:rPr lang="en-US" dirty="0"/>
              <a:t>Slide 94</a:t>
            </a:r>
          </a:p>
        </p:txBody>
      </p:sp>
    </p:spTree>
    <p:extLst>
      <p:ext uri="{BB962C8B-B14F-4D97-AF65-F5344CB8AC3E}">
        <p14:creationId xmlns:p14="http://schemas.microsoft.com/office/powerpoint/2010/main" val="34591899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8298705" y="5345402"/>
            <a:ext cx="1413592" cy="276999"/>
          </a:xfrm>
          <a:prstGeom prst="rect">
            <a:avLst/>
          </a:prstGeom>
          <a:noFill/>
        </p:spPr>
        <p:txBody>
          <a:bodyPr wrap="none" rtlCol="0">
            <a:spAutoFit/>
          </a:bodyPr>
          <a:lstStyle/>
          <a:p>
            <a:r>
              <a:rPr lang="en-US" sz="1200" dirty="0">
                <a:solidFill>
                  <a:schemeClr val="accent2"/>
                </a:solidFill>
              </a:rPr>
              <a:t>Fuchs et al. (2014)</a:t>
            </a:r>
          </a:p>
        </p:txBody>
      </p:sp>
      <p:pic>
        <p:nvPicPr>
          <p:cNvPr id="2" name="Picture 1" descr="Image of a fraction face off lesson guide">
            <a:extLst>
              <a:ext uri="{FF2B5EF4-FFF2-40B4-BE49-F238E27FC236}">
                <a16:creationId xmlns:a16="http://schemas.microsoft.com/office/drawing/2014/main" id="{B8F859D3-5C73-5949-A7C3-B2B704945918}"/>
              </a:ext>
            </a:extLst>
          </p:cNvPr>
          <p:cNvPicPr>
            <a:picLocks noChangeAspect="1"/>
          </p:cNvPicPr>
          <p:nvPr/>
        </p:nvPicPr>
        <p:blipFill>
          <a:blip r:embed="rId2"/>
          <a:stretch>
            <a:fillRect/>
          </a:stretch>
        </p:blipFill>
        <p:spPr>
          <a:xfrm>
            <a:off x="0" y="0"/>
            <a:ext cx="5279957" cy="6858000"/>
          </a:xfrm>
          <a:prstGeom prst="rect">
            <a:avLst/>
          </a:prstGeom>
        </p:spPr>
      </p:pic>
      <p:sp>
        <p:nvSpPr>
          <p:cNvPr id="4" name="Title 3" hidden="1">
            <a:extLst>
              <a:ext uri="{FF2B5EF4-FFF2-40B4-BE49-F238E27FC236}">
                <a16:creationId xmlns:a16="http://schemas.microsoft.com/office/drawing/2014/main" id="{343E2CE1-6604-4913-A1BF-0FCF56D9E090}"/>
              </a:ext>
            </a:extLst>
          </p:cNvPr>
          <p:cNvSpPr>
            <a:spLocks noGrp="1"/>
          </p:cNvSpPr>
          <p:nvPr>
            <p:ph type="title"/>
          </p:nvPr>
        </p:nvSpPr>
        <p:spPr/>
        <p:txBody>
          <a:bodyPr/>
          <a:lstStyle/>
          <a:p>
            <a:r>
              <a:rPr lang="en-US" dirty="0"/>
              <a:t>Slide 95</a:t>
            </a:r>
          </a:p>
        </p:txBody>
      </p:sp>
    </p:spTree>
    <p:extLst>
      <p:ext uri="{BB962C8B-B14F-4D97-AF65-F5344CB8AC3E}">
        <p14:creationId xmlns:p14="http://schemas.microsoft.com/office/powerpoint/2010/main" val="11045091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3’s Checklist:</a:t>
            </a:r>
            <a:br>
              <a:rPr lang="en-US" dirty="0"/>
            </a:br>
            <a:r>
              <a:rPr lang="en-US" dirty="0"/>
              <a:t>What does DBI look like with intensive interventions that focus on conceptual and procedural understanding of rational numbers?</a:t>
            </a:r>
          </a:p>
        </p:txBody>
      </p:sp>
      <p:sp>
        <p:nvSpPr>
          <p:cNvPr id="3" name="Content Placeholder 2"/>
          <p:cNvSpPr>
            <a:spLocks noGrp="1"/>
          </p:cNvSpPr>
          <p:nvPr>
            <p:ph idx="1"/>
          </p:nvPr>
        </p:nvSpPr>
        <p:spPr>
          <a:xfrm>
            <a:off x="228600" y="2222339"/>
            <a:ext cx="8686800" cy="3862326"/>
          </a:xfrm>
        </p:spPr>
        <p:txBody>
          <a:bodyPr/>
          <a:lstStyle/>
          <a:p>
            <a:pPr marL="342900" indent="-342900">
              <a:buFont typeface="Wingdings" charset="2"/>
              <a:buChar char="q"/>
            </a:pPr>
            <a:r>
              <a:rPr lang="en-US" dirty="0"/>
              <a:t>Be explicit</a:t>
            </a:r>
          </a:p>
          <a:p>
            <a:pPr marL="342900" indent="-342900">
              <a:buFont typeface="Wingdings" charset="2"/>
              <a:buChar char="q"/>
            </a:pPr>
            <a:r>
              <a:rPr lang="en-US" dirty="0"/>
              <a:t>Use multiple representations</a:t>
            </a:r>
          </a:p>
          <a:p>
            <a:pPr marL="342900" indent="-342900">
              <a:buFont typeface="Wingdings" charset="2"/>
              <a:buChar char="q"/>
            </a:pPr>
            <a:r>
              <a:rPr lang="en-US" dirty="0"/>
              <a:t>Use precise and concise language</a:t>
            </a:r>
          </a:p>
          <a:p>
            <a:pPr marL="342900" indent="-342900">
              <a:buFont typeface="Wingdings" charset="2"/>
              <a:buChar char="q"/>
            </a:pPr>
            <a:r>
              <a:rPr lang="en-US" dirty="0"/>
              <a:t>Include fluency building activities</a:t>
            </a:r>
          </a:p>
          <a:p>
            <a:pPr marL="342900" indent="-342900">
              <a:buFont typeface="Wingdings" charset="2"/>
              <a:buChar char="q"/>
            </a:pPr>
            <a:r>
              <a:rPr lang="en-US" dirty="0"/>
              <a:t>Include a focus on problem solving</a:t>
            </a:r>
          </a:p>
          <a:p>
            <a:pPr marL="342900" indent="-342900">
              <a:buFont typeface="Wingdings" charset="2"/>
              <a:buChar char="q"/>
            </a:pPr>
            <a:r>
              <a:rPr lang="en-US" dirty="0"/>
              <a:t>Utilize a motivation component</a:t>
            </a:r>
          </a:p>
        </p:txBody>
      </p:sp>
    </p:spTree>
    <p:extLst>
      <p:ext uri="{BB962C8B-B14F-4D97-AF65-F5344CB8AC3E}">
        <p14:creationId xmlns:p14="http://schemas.microsoft.com/office/powerpoint/2010/main" val="38199780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pPr marL="457200" lvl="0" indent="-457200">
              <a:lnSpc>
                <a:spcPct val="100000"/>
              </a:lnSpc>
              <a:spcBef>
                <a:spcPts val="0"/>
              </a:spcBef>
              <a:buClrTx/>
              <a:defRPr/>
            </a:pPr>
            <a:r>
              <a:rPr lang="en-US" dirty="0"/>
              <a:t>Make a video of yourself teaching fractions, decimals, or percentages. </a:t>
            </a:r>
          </a:p>
          <a:p>
            <a:pPr marL="457200" lvl="0" indent="-457200">
              <a:lnSpc>
                <a:spcPct val="100000"/>
              </a:lnSpc>
              <a:spcBef>
                <a:spcPts val="0"/>
              </a:spcBef>
              <a:buClrTx/>
              <a:defRPr/>
            </a:pPr>
            <a:r>
              <a:rPr lang="en-US" dirty="0"/>
              <a:t>Share your experience with your classmates for examples and new understanding.</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8913" l="0" r="100000"/>
                    </a14:imgEffect>
                  </a14:imgLayer>
                </a14:imgProps>
              </a:ext>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40840437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6459" y="1308632"/>
            <a:ext cx="3111749" cy="1215717"/>
          </a:xfrm>
          <a:prstGeom prst="rect">
            <a:avLst/>
          </a:prstGeom>
          <a:noFill/>
        </p:spPr>
        <p:txBody>
          <a:bodyPr wrap="none" rtlCol="0">
            <a:spAutoFit/>
          </a:bodyPr>
          <a:lstStyle/>
          <a:p>
            <a:pPr algn="ctr"/>
            <a:r>
              <a:rPr lang="en-US" sz="7300" dirty="0">
                <a:solidFill>
                  <a:srgbClr val="FF9300"/>
                </a:solidFill>
              </a:rPr>
              <a:t>Closing</a:t>
            </a:r>
          </a:p>
        </p:txBody>
      </p:sp>
      <p:sp>
        <p:nvSpPr>
          <p:cNvPr id="3" name="Title 2" hidden="1">
            <a:extLst>
              <a:ext uri="{FF2B5EF4-FFF2-40B4-BE49-F238E27FC236}">
                <a16:creationId xmlns:a16="http://schemas.microsoft.com/office/drawing/2014/main" id="{07607954-C009-4214-A912-6E8D1047BBA3}"/>
              </a:ext>
            </a:extLst>
          </p:cNvPr>
          <p:cNvSpPr>
            <a:spLocks noGrp="1"/>
          </p:cNvSpPr>
          <p:nvPr>
            <p:ph type="title"/>
          </p:nvPr>
        </p:nvSpPr>
        <p:spPr/>
        <p:txBody>
          <a:bodyPr/>
          <a:lstStyle/>
          <a:p>
            <a:r>
              <a:rPr lang="en-US" dirty="0"/>
              <a:t>Slide 98</a:t>
            </a:r>
          </a:p>
        </p:txBody>
      </p:sp>
    </p:spTree>
    <p:extLst>
      <p:ext uri="{BB962C8B-B14F-4D97-AF65-F5344CB8AC3E}">
        <p14:creationId xmlns:p14="http://schemas.microsoft.com/office/powerpoint/2010/main" val="22607745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Objectives</a:t>
            </a:r>
          </a:p>
        </p:txBody>
      </p:sp>
      <p:sp>
        <p:nvSpPr>
          <p:cNvPr id="3" name="Content Placeholder 2"/>
          <p:cNvSpPr>
            <a:spLocks noGrp="1"/>
          </p:cNvSpPr>
          <p:nvPr>
            <p:ph idx="1"/>
          </p:nvPr>
        </p:nvSpPr>
        <p:spPr/>
        <p:txBody>
          <a:bodyPr>
            <a:normAutofit/>
          </a:bodyPr>
          <a:lstStyle/>
          <a:p>
            <a:pPr>
              <a:buClr>
                <a:srgbClr val="FF9300"/>
              </a:buClr>
            </a:pPr>
            <a:r>
              <a:rPr lang="en-US" dirty="0"/>
              <a:t>PART 1: What rational-number core concepts should be included within intensive intervention?</a:t>
            </a:r>
          </a:p>
          <a:p>
            <a:pPr>
              <a:buClr>
                <a:srgbClr val="FF9300"/>
              </a:buClr>
            </a:pPr>
            <a:endParaRPr lang="en-US" dirty="0"/>
          </a:p>
          <a:p>
            <a:pPr>
              <a:buClr>
                <a:srgbClr val="FF9300"/>
              </a:buClr>
            </a:pPr>
            <a:r>
              <a:rPr lang="en-US" dirty="0"/>
              <a:t>PART 2: What rational-number procedures should be emphasized within intensive intervention?</a:t>
            </a:r>
          </a:p>
          <a:p>
            <a:pPr>
              <a:buClr>
                <a:srgbClr val="FF9300"/>
              </a:buClr>
            </a:pPr>
            <a:endParaRPr lang="en-US" dirty="0"/>
          </a:p>
          <a:p>
            <a:pPr>
              <a:buClr>
                <a:srgbClr val="FF9300"/>
              </a:buClr>
            </a:pPr>
            <a:r>
              <a:rPr lang="en-US" dirty="0"/>
              <a:t>PART 3: What does DBI look like with intensive interventions that focus on conceptual and procedural understanding of rational numbers?</a:t>
            </a:r>
          </a:p>
        </p:txBody>
      </p:sp>
    </p:spTree>
    <p:extLst>
      <p:ext uri="{BB962C8B-B14F-4D97-AF65-F5344CB8AC3E}">
        <p14:creationId xmlns:p14="http://schemas.microsoft.com/office/powerpoint/2010/main" val="1169777147"/>
      </p:ext>
    </p:extLst>
  </p:cSld>
  <p:clrMapOvr>
    <a:masterClrMapping/>
  </p:clrMapOvr>
</p:sld>
</file>

<file path=ppt/theme/theme1.xml><?xml version="1.0" encoding="utf-8"?>
<a:theme xmlns:a="http://schemas.openxmlformats.org/drawingml/2006/main" name="NCII-Ucon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CII Math">
      <a:majorFont>
        <a:latin typeface="Cambria"/>
        <a:ea typeface=""/>
        <a:cs typeface=""/>
      </a:majorFont>
      <a:minorFont>
        <a:latin typeface="Cambria Math"/>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F050D9-9AA2-404C-B961-E0977648D0AC}" vid="{AB4D45C6-BB0D-4775-B63D-4A3801F8F5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11676</TotalTime>
  <Words>2341</Words>
  <Application>Microsoft Office PowerPoint</Application>
  <PresentationFormat>On-screen Show (4:3)</PresentationFormat>
  <Paragraphs>626</Paragraphs>
  <Slides>112</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112</vt:i4>
      </vt:variant>
    </vt:vector>
  </HeadingPairs>
  <TitlesOfParts>
    <vt:vector size="121" baseType="lpstr">
      <vt:lpstr>Arial</vt:lpstr>
      <vt:lpstr>Calibri</vt:lpstr>
      <vt:lpstr>Cambria</vt:lpstr>
      <vt:lpstr>Cambria Math</vt:lpstr>
      <vt:lpstr>Noteworthy Light</vt:lpstr>
      <vt:lpstr>Times New Roman</vt:lpstr>
      <vt:lpstr>Verdana</vt:lpstr>
      <vt:lpstr>Wingdings</vt:lpstr>
      <vt:lpstr>NCII-Uconn</vt:lpstr>
      <vt:lpstr>Module 7</vt:lpstr>
      <vt:lpstr>Slide 2</vt:lpstr>
      <vt:lpstr>Slide 3</vt:lpstr>
      <vt:lpstr>Objectives</vt:lpstr>
      <vt:lpstr>Activities</vt:lpstr>
      <vt:lpstr>Activities</vt:lpstr>
      <vt:lpstr>Activities</vt:lpstr>
      <vt:lpstr>Slide 8</vt:lpstr>
      <vt:lpstr>Reading</vt:lpstr>
      <vt:lpstr>Slide 10</vt:lpstr>
      <vt:lpstr>Classroom Application</vt:lpstr>
      <vt:lpstr>Welcome!</vt:lpstr>
      <vt:lpstr>Slide 13</vt:lpstr>
      <vt:lpstr>What rational-number core concepts should be emphasized in intensive intervention?</vt:lpstr>
      <vt:lpstr>Part 1 Objectives</vt:lpstr>
      <vt:lpstr>Rational-Number Concepts</vt:lpstr>
      <vt:lpstr>Slide 17</vt:lpstr>
      <vt:lpstr>Slide 18</vt:lpstr>
      <vt:lpstr>Slode 19</vt:lpstr>
      <vt:lpstr>Slide 20</vt:lpstr>
      <vt:lpstr>Slide 21</vt:lpstr>
      <vt:lpstr>Slide 22</vt:lpstr>
      <vt:lpstr>Workbook Activity #1</vt:lpstr>
      <vt:lpstr>Slide 24</vt:lpstr>
      <vt:lpstr>PowerPoint Presentation</vt:lpstr>
      <vt:lpstr>Slide 26</vt:lpstr>
      <vt:lpstr>Slide 27</vt:lpstr>
      <vt:lpstr>Workbook Activity #2</vt:lpstr>
      <vt:lpstr>Slide 29</vt:lpstr>
      <vt:lpstr>Slide 30</vt:lpstr>
      <vt:lpstr>Slide 31</vt:lpstr>
      <vt:lpstr>Workbook Activity #3</vt:lpstr>
      <vt:lpstr>A Few Considerations</vt:lpstr>
      <vt:lpstr>Why Is This Important?</vt:lpstr>
      <vt:lpstr>Rational-Number Concepts</vt:lpstr>
      <vt:lpstr>Slide 36</vt:lpstr>
      <vt:lpstr>Slide 37</vt:lpstr>
      <vt:lpstr>Part 1’s Checklist: What rational-number core concepts should be emphasized in intensive intervention?</vt:lpstr>
      <vt:lpstr>Discussion Board</vt:lpstr>
      <vt:lpstr>Slide 40</vt:lpstr>
      <vt:lpstr>What rational-number procedures should be emphasized in intensive intervention?</vt:lpstr>
      <vt:lpstr>Part 2 Objectives</vt:lpstr>
      <vt:lpstr>Slide 43</vt:lpstr>
      <vt:lpstr>Operations</vt:lpstr>
      <vt:lpstr>Operations</vt:lpstr>
      <vt:lpstr>Slide 46</vt:lpstr>
      <vt:lpstr>Slide 47</vt:lpstr>
      <vt:lpstr>Slide 48</vt:lpstr>
      <vt:lpstr>Slide 49</vt:lpstr>
      <vt:lpstr>Slide 50</vt:lpstr>
      <vt:lpstr>Slide 51</vt:lpstr>
      <vt:lpstr>Slide 52</vt:lpstr>
      <vt:lpstr>Slide 53</vt:lpstr>
      <vt:lpstr>Workbook Activity #4</vt:lpstr>
      <vt:lpstr>Slide 55</vt:lpstr>
      <vt:lpstr>Slide 56</vt:lpstr>
      <vt:lpstr>Slide 57</vt:lpstr>
      <vt:lpstr>Slide 58</vt:lpstr>
      <vt:lpstr>Slide 59</vt:lpstr>
      <vt:lpstr>Slide 60</vt:lpstr>
      <vt:lpstr>Slide 61</vt:lpstr>
      <vt:lpstr>Slide 62</vt:lpstr>
      <vt:lpstr>Slide 63</vt:lpstr>
      <vt:lpstr>Slide 64</vt:lpstr>
      <vt:lpstr>Workbook Activity #5</vt:lpstr>
      <vt:lpstr>Slide 66</vt:lpstr>
      <vt:lpstr>Workbook Activity #6</vt:lpstr>
      <vt:lpstr>Why Is This Important?</vt:lpstr>
      <vt:lpstr>A Few Considerations</vt:lpstr>
      <vt:lpstr>Part 2’s Checklist: What rational-number procedures should be emphasized in intensive intervention?</vt:lpstr>
      <vt:lpstr>Discussion Board</vt:lpstr>
      <vt:lpstr>Slide 72</vt:lpstr>
      <vt:lpstr>What does DBI look like with intensive interventions that focus on conceptual and procedural understanding of rational numbers?</vt:lpstr>
      <vt:lpstr>Part 3 Objectives</vt:lpstr>
      <vt:lpstr>Where Are We?</vt:lpstr>
      <vt:lpstr>Slide 76</vt:lpstr>
      <vt:lpstr>Slide 77</vt:lpstr>
      <vt:lpstr>Let’s Watch Intensive Intervention </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Part 3’s Checklist: What does DBI look like with intensive interventions that focus on conceptual and procedural understanding of rational numbers?</vt:lpstr>
      <vt:lpstr>Discussion Board</vt:lpstr>
      <vt:lpstr>Slide 98</vt:lpstr>
      <vt:lpstr>Objectives</vt:lpstr>
      <vt:lpstr>Slide 100</vt:lpstr>
      <vt:lpstr>Slide 101</vt:lpstr>
      <vt:lpstr>Part 1</vt:lpstr>
      <vt:lpstr>Part 1’s Checklist: What rational-number core concepts should be emphasized in intensive intervention?</vt:lpstr>
      <vt:lpstr>Part 2</vt:lpstr>
      <vt:lpstr>Part 2’s Checklist: What rational-number procedures should be emphasized in intensive intervention?</vt:lpstr>
      <vt:lpstr>Slide 106</vt:lpstr>
      <vt:lpstr>Part 3’s Checklist: What does DBI look like with intensive interventions that focus on conceptual and procedural understanding of rational numbers?</vt:lpstr>
      <vt:lpstr>Classroom Application</vt:lpstr>
      <vt:lpstr>Looking Ahead</vt:lpstr>
      <vt:lpstr>Slide 110</vt:lpstr>
      <vt:lpstr>Module 8</vt:lpstr>
      <vt:lpstr>See You Soon!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Instructional Delivery: Modeling Learning</dc:title>
  <dc:creator>Devin Kearns</dc:creator>
  <cp:lastModifiedBy>Peterson, Amy</cp:lastModifiedBy>
  <cp:revision>426</cp:revision>
  <dcterms:created xsi:type="dcterms:W3CDTF">2016-08-16T05:11:43Z</dcterms:created>
  <dcterms:modified xsi:type="dcterms:W3CDTF">2019-05-07T14:53:14Z</dcterms:modified>
</cp:coreProperties>
</file>