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94" r:id="rId5"/>
    <p:sldId id="751" r:id="rId6"/>
    <p:sldId id="435" r:id="rId7"/>
    <p:sldId id="304" r:id="rId8"/>
    <p:sldId id="1557" r:id="rId9"/>
    <p:sldId id="849" r:id="rId10"/>
    <p:sldId id="850" r:id="rId11"/>
    <p:sldId id="852" r:id="rId12"/>
    <p:sldId id="851" r:id="rId13"/>
    <p:sldId id="279" r:id="rId14"/>
    <p:sldId id="300" r:id="rId15"/>
    <p:sldId id="848" r:id="rId16"/>
    <p:sldId id="301" r:id="rId17"/>
    <p:sldId id="302" r:id="rId18"/>
    <p:sldId id="1552" r:id="rId19"/>
    <p:sldId id="1553" r:id="rId20"/>
    <p:sldId id="1554" r:id="rId21"/>
    <p:sldId id="587" r:id="rId22"/>
    <p:sldId id="1555" r:id="rId23"/>
    <p:sldId id="307" r:id="rId24"/>
    <p:sldId id="1556" r:id="rId25"/>
    <p:sldId id="308" r:id="rId26"/>
    <p:sldId id="309" r:id="rId27"/>
    <p:sldId id="310" r:id="rId28"/>
    <p:sldId id="311" r:id="rId29"/>
    <p:sldId id="312" r:id="rId30"/>
    <p:sldId id="313" r:id="rId31"/>
    <p:sldId id="585" r:id="rId32"/>
    <p:sldId id="272" r:id="rId33"/>
    <p:sldId id="1565" r:id="rId34"/>
    <p:sldId id="273" r:id="rId35"/>
    <p:sldId id="1551" r:id="rId36"/>
    <p:sldId id="1550" r:id="rId37"/>
    <p:sldId id="305" r:id="rId38"/>
    <p:sldId id="306" r:id="rId39"/>
    <p:sldId id="303" r:id="rId40"/>
    <p:sldId id="503" r:id="rId41"/>
    <p:sldId id="505"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umeta Edmonds, Rebecca" initials="ZER" lastIdx="15" clrIdx="6">
    <p:extLst/>
  </p:cmAuthor>
  <p:cmAuthor id="1" name="Jehle, Angela" initials="JA" lastIdx="6" clrIdx="0">
    <p:extLst/>
  </p:cmAuthor>
  <p:cmAuthor id="2" name="Linda K. Reed" initials="lkr" lastIdx="11" clrIdx="1">
    <p:extLst/>
  </p:cmAuthor>
  <p:cmAuthor id="3" name="Weingarten, Zachary" initials="WZ" lastIdx="2" clrIdx="2">
    <p:extLst/>
  </p:cmAuthor>
  <p:cmAuthor id="4" name="Bailey, Tessie" initials="BT" lastIdx="2" clrIdx="3">
    <p:extLst/>
  </p:cmAuthor>
  <p:cmAuthor id="5" name="Peterson, Amy" initials="PA" lastIdx="4" clrIdx="4">
    <p:extLst/>
  </p:cmAuthor>
  <p:cmAuthor id="6" name="Jackson, Stephanie" initials="JS" lastIdx="9"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0719C"/>
    <a:srgbClr val="000000"/>
    <a:srgbClr val="C25131"/>
    <a:srgbClr val="006298"/>
    <a:srgbClr val="319EFF"/>
    <a:srgbClr val="F2AC85"/>
    <a:srgbClr val="E49573"/>
    <a:srgbClr val="FFFFFF"/>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1" autoAdjust="0"/>
    <p:restoredTop sz="82500" autoAdjust="0"/>
  </p:normalViewPr>
  <p:slideViewPr>
    <p:cSldViewPr snapToGrid="0">
      <p:cViewPr varScale="1">
        <p:scale>
          <a:sx n="59" d="100"/>
          <a:sy n="59" d="100"/>
        </p:scale>
        <p:origin x="922" y="72"/>
      </p:cViewPr>
      <p:guideLst>
        <p:guide orient="horz" pos="648"/>
        <p:guide pos="3840"/>
      </p:guideLst>
    </p:cSldViewPr>
  </p:slideViewPr>
  <p:outlineViewPr>
    <p:cViewPr>
      <p:scale>
        <a:sx n="33" d="100"/>
        <a:sy n="33" d="100"/>
      </p:scale>
      <p:origin x="0" y="-1408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4013"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804862" y="124118"/>
            <a:ext cx="849442" cy="819440"/>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629" y="204087"/>
            <a:ext cx="3664474" cy="6595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29</a:t>
            </a:fld>
            <a:endParaRPr lang="en-US" dirty="0"/>
          </a:p>
        </p:txBody>
      </p:sp>
    </p:spTree>
    <p:extLst>
      <p:ext uri="{BB962C8B-B14F-4D97-AF65-F5344CB8AC3E}">
        <p14:creationId xmlns:p14="http://schemas.microsoft.com/office/powerpoint/2010/main" val="283206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31</a:t>
            </a:fld>
            <a:endParaRPr lang="en-US" dirty="0"/>
          </a:p>
        </p:txBody>
      </p:sp>
    </p:spTree>
    <p:extLst>
      <p:ext uri="{BB962C8B-B14F-4D97-AF65-F5344CB8AC3E}">
        <p14:creationId xmlns:p14="http://schemas.microsoft.com/office/powerpoint/2010/main" val="49534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Tree>
    <p:extLst>
      <p:ext uri="{BB962C8B-B14F-4D97-AF65-F5344CB8AC3E}">
        <p14:creationId xmlns:p14="http://schemas.microsoft.com/office/powerpoint/2010/main" val="317421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33</a:t>
            </a:fld>
            <a:endParaRPr lang="en-US" dirty="0"/>
          </a:p>
        </p:txBody>
      </p:sp>
    </p:spTree>
    <p:extLst>
      <p:ext uri="{BB962C8B-B14F-4D97-AF65-F5344CB8AC3E}">
        <p14:creationId xmlns:p14="http://schemas.microsoft.com/office/powerpoint/2010/main" val="24274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098008F-DB08-4554-A422-21F93A4BCC90}" type="slidenum">
              <a:rPr lang="en-US" smtClean="0"/>
              <a:t>34</a:t>
            </a:fld>
            <a:endParaRPr lang="en-US" dirty="0"/>
          </a:p>
        </p:txBody>
      </p:sp>
    </p:spTree>
    <p:extLst>
      <p:ext uri="{BB962C8B-B14F-4D97-AF65-F5344CB8AC3E}">
        <p14:creationId xmlns:p14="http://schemas.microsoft.com/office/powerpoint/2010/main" val="384225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098008F-DB08-4554-A422-21F93A4BCC90}" type="slidenum">
              <a:rPr lang="en-US" smtClean="0"/>
              <a:t>35</a:t>
            </a:fld>
            <a:endParaRPr lang="en-US" dirty="0"/>
          </a:p>
        </p:txBody>
      </p:sp>
    </p:spTree>
    <p:extLst>
      <p:ext uri="{BB962C8B-B14F-4D97-AF65-F5344CB8AC3E}">
        <p14:creationId xmlns:p14="http://schemas.microsoft.com/office/powerpoint/2010/main" val="1205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5CC356-F3FB-4EFF-8CC6-CE45B8A6F07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8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93414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4</a:t>
            </a:fld>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E15A72-942C-EA45-B004-E6A4189C9F18}" type="slidenum">
              <a:rPr lang="en-US" smtClean="0"/>
              <a:t>18</a:t>
            </a:fld>
            <a:endParaRPr lang="en-US" dirty="0"/>
          </a:p>
        </p:txBody>
      </p:sp>
    </p:spTree>
    <p:extLst>
      <p:ext uri="{BB962C8B-B14F-4D97-AF65-F5344CB8AC3E}">
        <p14:creationId xmlns:p14="http://schemas.microsoft.com/office/powerpoint/2010/main" val="370800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409120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15A72-942C-EA45-B004-E6A4189C9F18}" type="slidenum">
              <a:rPr lang="en-US" smtClean="0"/>
              <a:t>28</a:t>
            </a:fld>
            <a:endParaRPr lang="en-US" dirty="0"/>
          </a:p>
        </p:txBody>
      </p:sp>
    </p:spTree>
    <p:extLst>
      <p:ext uri="{BB962C8B-B14F-4D97-AF65-F5344CB8AC3E}">
        <p14:creationId xmlns:p14="http://schemas.microsoft.com/office/powerpoint/2010/main" val="4260635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5" name="Title"/>
          <p:cNvSpPr>
            <a:spLocks noGrp="1"/>
          </p:cNvSpPr>
          <p:nvPr userDrawn="1">
            <p:ph type="title" hasCustomPrompt="1"/>
          </p:nvPr>
        </p:nvSpPr>
        <p:spPr>
          <a:xfrm>
            <a:off x="732790"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32790"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7" name="Date"/>
          <p:cNvSpPr>
            <a:spLocks noGrp="1"/>
          </p:cNvSpPr>
          <p:nvPr>
            <p:ph type="body" sz="quarter" idx="14" hasCustomPrompt="1"/>
          </p:nvPr>
        </p:nvSpPr>
        <p:spPr>
          <a:xfrm>
            <a:off x="10111861" y="3716536"/>
            <a:ext cx="113652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20XX</a:t>
            </a:r>
          </a:p>
        </p:txBody>
      </p:sp>
      <p:sp>
        <p:nvSpPr>
          <p:cNvPr id="4" name="Presenter"/>
          <p:cNvSpPr>
            <a:spLocks noGrp="1"/>
          </p:cNvSpPr>
          <p:nvPr>
            <p:ph type="body" sz="quarter" idx="13" hasCustomPrompt="1"/>
          </p:nvPr>
        </p:nvSpPr>
        <p:spPr>
          <a:xfrm>
            <a:off x="732790"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p:ph type="ftr" sz="quarter" idx="12"/>
          </p:nvPr>
        </p:nvSpPr>
        <p:spPr>
          <a:xfrm>
            <a:off x="732790" y="6734889"/>
            <a:ext cx="2954335" cy="123111"/>
          </a:xfrm>
        </p:spPr>
        <p:txBody>
          <a:bodyPr/>
          <a:lstStyle/>
          <a:p>
            <a:endParaRPr lang="en-US" dirty="0"/>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4" y="-400050"/>
            <a:ext cx="1041830"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400836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userDrawn="1"/>
        </p:nvSpPr>
        <p:spPr>
          <a:xfrm>
            <a:off x="1090244" y="3594294"/>
            <a:ext cx="10234246"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8"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914400" y="219456"/>
            <a:ext cx="10972800" cy="1033272"/>
          </a:xfrm>
        </p:spPr>
        <p:txBody>
          <a:bodyPr/>
          <a:lstStyle/>
          <a:p>
            <a:r>
              <a:rPr lang="en-US"/>
              <a:t>Click to edit Master title style</a:t>
            </a:r>
            <a:endParaRPr lang="en-US" dirty="0"/>
          </a:p>
        </p:txBody>
      </p:sp>
      <p:sp>
        <p:nvSpPr>
          <p:cNvPr id="3" name="Content"/>
          <p:cNvSpPr>
            <a:spLocks noGrp="1"/>
          </p:cNvSpPr>
          <p:nvPr>
            <p:ph idx="1"/>
          </p:nvPr>
        </p:nvSpPr>
        <p:spPr>
          <a:xfrm>
            <a:off x="914400" y="1716023"/>
            <a:ext cx="10972800" cy="4460940"/>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Rule"/>
          <p:cNvCxnSpPr/>
          <p:nvPr userDrawn="1"/>
        </p:nvCxnSpPr>
        <p:spPr>
          <a:xfrm>
            <a:off x="916517" y="1487424"/>
            <a:ext cx="112754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24287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372239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1931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5587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 Size 42, 85% Black, Center Aligned in Placeholder</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06" r:id="rId13"/>
    <p:sldLayoutId id="2147483811" r:id="rId14"/>
    <p:sldLayoutId id="2147483810" r:id="rId15"/>
    <p:sldLayoutId id="2147483775" r:id="rId16"/>
    <p:sldLayoutId id="2147483817" r:id="rId17"/>
    <p:sldLayoutId id="2147483818" r:id="rId18"/>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intensiveintervention.org/resource/intensive-intervention-part-2-collecting-and-analyzing-data-data-based-individualiza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intensiveintervention.org/resource/using-academic-progress-monitoring-individualized-instructional-planning-dbi-training" TargetMode="External"/><Relationship Id="rId4" Type="http://schemas.openxmlformats.org/officeDocument/2006/relationships/hyperlink" Target="https://intensiveintervention.org/resource/monitoring-student-progress-behavioral-interventions-dbi-training-series-module-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iris.peabody.vanderbilt.edu/module/iep0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hyperlink" Target="https://intensiveintervention.org/resource/strategies-scheduling-how-find-time-intensify-and-individualize-intervention" TargetMode="External"/><Relationship Id="rId3" Type="http://schemas.openxmlformats.org/officeDocument/2006/relationships/hyperlink" Target="https://intensiveintervention.org/resource/student-progress-monitoring-tool-data-collection-and-graphing-excel" TargetMode="External"/><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intensiveintervention.org/resource/taxonomy-intervention-intensity-overview" TargetMode="Externa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s://intensiveintervention.org/implementation-support/fidelity-resourc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myell@sc.edu"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mailto:tmarx@air.org" TargetMode="External"/><Relationship Id="rId5" Type="http://schemas.openxmlformats.org/officeDocument/2006/relationships/hyperlink" Target="mailto:tbailey@air.org" TargetMode="External"/><Relationship Id="rId10" Type="http://schemas.openxmlformats.org/officeDocument/2006/relationships/image" Target="../media/image13.png"/><Relationship Id="rId4" Type="http://schemas.openxmlformats.org/officeDocument/2006/relationships/hyperlink" Target="mailto:DFBate@ship.edu"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790" y="3808869"/>
            <a:ext cx="10515600" cy="3077766"/>
          </a:xfrm>
        </p:spPr>
        <p:txBody>
          <a:bodyPr/>
          <a:lstStyle/>
          <a:p>
            <a:r>
              <a:rPr lang="en-US" dirty="0"/>
              <a:t>Recommendations and Resources for Preparing Educators in the Endrew F. Era</a:t>
            </a:r>
            <a:br>
              <a:rPr lang="en-US" dirty="0"/>
            </a:br>
            <a:endParaRPr lang="en-US" dirty="0"/>
          </a:p>
        </p:txBody>
      </p:sp>
      <p:sp>
        <p:nvSpPr>
          <p:cNvPr id="10" name="Text Placeholder 9"/>
          <p:cNvSpPr>
            <a:spLocks noGrp="1"/>
          </p:cNvSpPr>
          <p:nvPr>
            <p:ph type="body" sz="quarter" idx="14"/>
          </p:nvPr>
        </p:nvSpPr>
        <p:spPr>
          <a:xfrm>
            <a:off x="10470625" y="3757264"/>
            <a:ext cx="884082" cy="274320"/>
          </a:xfrm>
        </p:spPr>
        <p:txBody>
          <a:bodyPr/>
          <a:lstStyle/>
          <a:p>
            <a:r>
              <a:rPr lang="en-US" dirty="0"/>
              <a:t>May 2019</a:t>
            </a:r>
          </a:p>
        </p:txBody>
      </p:sp>
      <p:sp>
        <p:nvSpPr>
          <p:cNvPr id="6" name="Text Placeholder 5"/>
          <p:cNvSpPr>
            <a:spLocks noGrp="1"/>
          </p:cNvSpPr>
          <p:nvPr>
            <p:ph type="body" sz="quarter" idx="13"/>
          </p:nvPr>
        </p:nvSpPr>
        <p:spPr/>
        <p:txBody>
          <a:bodyPr/>
          <a:lstStyle/>
          <a:p>
            <a:pPr lvl="0"/>
            <a:r>
              <a:rPr lang="en-US" dirty="0"/>
              <a:t>Mitchell Yell, David Bateman, Tessie Bailey, and Teri Marx </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noAutofit/>
          </a:bodyPr>
          <a:lstStyle>
            <a:lvl1pPr>
              <a:defRPr sz="5400">
                <a:solidFill>
                  <a:srgbClr val="000000"/>
                </a:solidFill>
              </a:defRPr>
            </a:lvl1pPr>
          </a:lstStyle>
          <a:p>
            <a:pPr algn="ctr"/>
            <a:r>
              <a:rPr sz="4000" dirty="0"/>
              <a:t>Oral Arguments</a:t>
            </a:r>
            <a:r>
              <a:rPr lang="en-US" sz="4000" dirty="0"/>
              <a:t> in </a:t>
            </a:r>
            <a:r>
              <a:rPr lang="en-US" sz="4000" i="1" dirty="0" err="1"/>
              <a:t>Endrew</a:t>
            </a:r>
            <a:r>
              <a:rPr lang="en-US" sz="4000" i="1" dirty="0"/>
              <a:t> F.</a:t>
            </a:r>
            <a:r>
              <a:rPr sz="4000" dirty="0"/>
              <a:t>: January 11, 2017</a:t>
            </a:r>
          </a:p>
        </p:txBody>
      </p:sp>
      <p:sp>
        <p:nvSpPr>
          <p:cNvPr id="3" name="Content Placeholder 2">
            <a:extLst>
              <a:ext uri="{FF2B5EF4-FFF2-40B4-BE49-F238E27FC236}">
                <a16:creationId xmlns:a16="http://schemas.microsoft.com/office/drawing/2014/main" id="{ED2E1977-0650-4AE7-A0B8-832C25A9B490}"/>
              </a:ext>
            </a:extLst>
          </p:cNvPr>
          <p:cNvSpPr>
            <a:spLocks noGrp="1"/>
          </p:cNvSpPr>
          <p:nvPr>
            <p:ph sz="quarter" idx="14"/>
          </p:nvPr>
        </p:nvSpPr>
        <p:spPr>
          <a:xfrm>
            <a:off x="457200" y="4854033"/>
            <a:ext cx="11274552" cy="1129077"/>
          </a:xfrm>
        </p:spPr>
        <p:txBody>
          <a:bodyPr>
            <a:normAutofit fontScale="85000" lnSpcReduction="10000"/>
          </a:bodyPr>
          <a:lstStyle/>
          <a:p>
            <a:r>
              <a:rPr lang="en-US" dirty="0"/>
              <a:t>(L to R) Dr. Deb Ziegler, CEC’s Director of Policy &amp; Advocacy; Katie Grady, CEC’s Policy &amp; Advocacy Coordinator; Dr. Mitchell Yell &amp; Dr. David Bateman attend oral arguments for </a:t>
            </a:r>
            <a:r>
              <a:rPr lang="en-US" i="1" dirty="0"/>
              <a:t>Endrew F. v. Douglas County School District</a:t>
            </a:r>
            <a:r>
              <a:rPr lang="en-US" dirty="0"/>
              <a:t> at the United States Supreme Court</a:t>
            </a:r>
          </a:p>
        </p:txBody>
      </p:sp>
      <p:pic>
        <p:nvPicPr>
          <p:cNvPr id="239" name="image9.png" descr="Picture of Enddrew F. v. Douglas County School District attendees"/>
          <p:cNvPicPr>
            <a:picLocks noChangeAspect="1"/>
          </p:cNvPicPr>
          <p:nvPr/>
        </p:nvPicPr>
        <p:blipFill>
          <a:blip r:embed="rId2">
            <a:extLst/>
          </a:blip>
          <a:srcRect t="51128" b="5983"/>
          <a:stretch>
            <a:fillRect/>
          </a:stretch>
        </p:blipFill>
        <p:spPr>
          <a:xfrm>
            <a:off x="2507545" y="1502954"/>
            <a:ext cx="6915150" cy="3128286"/>
          </a:xfrm>
          <a:prstGeom prst="rect">
            <a:avLst/>
          </a:prstGeom>
          <a:ln w="12700">
            <a:miter lim="400000"/>
          </a:ln>
        </p:spPr>
      </p:pic>
      <p:sp>
        <p:nvSpPr>
          <p:cNvPr id="240" name="Shape 240" hidden="1"/>
          <p:cNvSpPr/>
          <p:nvPr/>
        </p:nvSpPr>
        <p:spPr>
          <a:xfrm>
            <a:off x="574209" y="4793356"/>
            <a:ext cx="11040533" cy="315469"/>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defRPr sz="1600">
                <a:latin typeface="Tw Cen MT"/>
                <a:ea typeface="Tw Cen MT"/>
                <a:cs typeface="Tw Cen MT"/>
                <a:sym typeface="Tw Cen MT"/>
              </a:defRPr>
            </a:pPr>
            <a:r>
              <a:rPr dirty="0"/>
              <a:t>(</a:t>
            </a:r>
          </a:p>
        </p:txBody>
      </p:sp>
    </p:spTree>
    <p:extLst>
      <p:ext uri="{BB962C8B-B14F-4D97-AF65-F5344CB8AC3E}">
        <p14:creationId xmlns:p14="http://schemas.microsoft.com/office/powerpoint/2010/main" val="328308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title"/>
          </p:nvPr>
        </p:nvSpPr>
        <p:spPr>
          <a:prstGeom prst="rect">
            <a:avLst/>
          </a:prstGeom>
        </p:spPr>
        <p:txBody>
          <a:bodyPr>
            <a:noAutofit/>
          </a:bodyPr>
          <a:lstStyle>
            <a:lvl1pPr algn="ctr" defTabSz="1079398">
              <a:defRPr sz="6308" b="1">
                <a:latin typeface="Calibri"/>
                <a:ea typeface="Calibri"/>
                <a:cs typeface="Calibri"/>
                <a:sym typeface="Calibri"/>
              </a:defRPr>
            </a:lvl1pPr>
          </a:lstStyle>
          <a:p>
            <a:r>
              <a:rPr sz="4200" dirty="0">
                <a:latin typeface="+mj-lt"/>
              </a:rPr>
              <a:t>Supreme Court Ruling:</a:t>
            </a:r>
            <a:r>
              <a:rPr lang="en-US" sz="4200" dirty="0">
                <a:latin typeface="+mj-lt"/>
              </a:rPr>
              <a:t> </a:t>
            </a:r>
            <a:r>
              <a:rPr sz="4200" dirty="0">
                <a:latin typeface="+mj-lt"/>
              </a:rPr>
              <a:t>March 22, 2017</a:t>
            </a:r>
          </a:p>
        </p:txBody>
      </p:sp>
      <p:sp>
        <p:nvSpPr>
          <p:cNvPr id="143" name="Content Placeholder 4"/>
          <p:cNvSpPr txBox="1">
            <a:spLocks noGrp="1"/>
          </p:cNvSpPr>
          <p:nvPr>
            <p:ph sz="quarter" idx="15"/>
          </p:nvPr>
        </p:nvSpPr>
        <p:spPr>
          <a:prstGeom prst="rect">
            <a:avLst/>
          </a:prstGeom>
        </p:spPr>
        <p:txBody>
          <a:bodyPr>
            <a:normAutofit/>
          </a:bodyPr>
          <a:lstStyle/>
          <a:p>
            <a:pPr marL="0" indent="0" algn="ctr" defTabSz="740637">
              <a:spcBef>
                <a:spcPts val="773"/>
              </a:spcBef>
              <a:buSzTx/>
              <a:buNone/>
              <a:defRPr sz="5508">
                <a:latin typeface="Times New Roman"/>
                <a:ea typeface="Times New Roman"/>
                <a:cs typeface="Times New Roman"/>
                <a:sym typeface="Times New Roman"/>
              </a:defRPr>
            </a:pPr>
            <a:endParaRPr sz="1800" dirty="0"/>
          </a:p>
          <a:p>
            <a:pPr marL="0" indent="0" algn="ctr" defTabSz="740637">
              <a:spcBef>
                <a:spcPts val="773"/>
              </a:spcBef>
              <a:buSzTx/>
              <a:buNone/>
              <a:defRPr sz="5508" b="1">
                <a:latin typeface="Times New Roman"/>
                <a:ea typeface="Times New Roman"/>
                <a:cs typeface="Times New Roman"/>
                <a:sym typeface="Times New Roman"/>
              </a:defRPr>
            </a:pPr>
            <a:r>
              <a:rPr sz="4000" dirty="0"/>
              <a:t>“To meet its substantive obligation under the IDEA, a school must offer an IEP reasonably calculated to enable a child to make </a:t>
            </a:r>
            <a:r>
              <a:rPr sz="4000" dirty="0">
                <a:solidFill>
                  <a:srgbClr val="C00000"/>
                </a:solidFill>
              </a:rPr>
              <a:t>progress appropriate</a:t>
            </a:r>
            <a:r>
              <a:rPr sz="4000" dirty="0"/>
              <a:t> </a:t>
            </a:r>
            <a:r>
              <a:rPr sz="4000" dirty="0">
                <a:solidFill>
                  <a:srgbClr val="C00000"/>
                </a:solidFill>
              </a:rPr>
              <a:t>in light of the child’s circumstances</a:t>
            </a:r>
            <a:r>
              <a:rPr sz="4000" dirty="0"/>
              <a:t>.” (</a:t>
            </a:r>
            <a:r>
              <a:rPr sz="4000" i="1" dirty="0"/>
              <a:t>Endrew</a:t>
            </a:r>
            <a:r>
              <a:rPr lang="en-US" sz="4000" i="1" dirty="0"/>
              <a:t> F.</a:t>
            </a:r>
            <a:r>
              <a:rPr sz="4000" i="1" dirty="0"/>
              <a:t>, </a:t>
            </a:r>
            <a:r>
              <a:rPr sz="4000" dirty="0"/>
              <a:t>2017,</a:t>
            </a:r>
            <a:r>
              <a:rPr sz="4000" i="1" dirty="0"/>
              <a:t> </a:t>
            </a:r>
            <a:r>
              <a:rPr sz="4000" dirty="0"/>
              <a:t>p.</a:t>
            </a:r>
            <a:r>
              <a:rPr sz="4000" i="1" dirty="0"/>
              <a:t> </a:t>
            </a:r>
            <a:r>
              <a:rPr sz="4000" dirty="0"/>
              <a:t>16)</a:t>
            </a:r>
          </a:p>
        </p:txBody>
      </p:sp>
      <p:sp>
        <p:nvSpPr>
          <p:cNvPr id="2" name="Text Placeholder 1">
            <a:extLst>
              <a:ext uri="{FF2B5EF4-FFF2-40B4-BE49-F238E27FC236}">
                <a16:creationId xmlns:a16="http://schemas.microsoft.com/office/drawing/2014/main" id="{32784C22-0D1B-4508-818B-220CF0BB263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122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5D3B-6015-F546-8C2D-48E9CDD58DB0}"/>
              </a:ext>
            </a:extLst>
          </p:cNvPr>
          <p:cNvSpPr>
            <a:spLocks noGrp="1"/>
          </p:cNvSpPr>
          <p:nvPr>
            <p:ph type="title"/>
          </p:nvPr>
        </p:nvSpPr>
        <p:spPr/>
        <p:txBody>
          <a:bodyPr>
            <a:noAutofit/>
          </a:bodyPr>
          <a:lstStyle/>
          <a:p>
            <a:pPr algn="ctr"/>
            <a:r>
              <a:rPr lang="en-US" dirty="0">
                <a:cs typeface="Times New Roman" panose="02020603050405020304" pitchFamily="18" charset="0"/>
              </a:rPr>
              <a:t>The Final Chapter of</a:t>
            </a:r>
            <a:r>
              <a:rPr lang="en-US" i="1" dirty="0">
                <a:cs typeface="Times New Roman" panose="02020603050405020304" pitchFamily="18" charset="0"/>
              </a:rPr>
              <a:t> Endrew F. </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B8A3FF99-64D8-C549-BC71-9D232DCDDEEC}"/>
              </a:ext>
            </a:extLst>
          </p:cNvPr>
          <p:cNvSpPr>
            <a:spLocks noGrp="1"/>
          </p:cNvSpPr>
          <p:nvPr>
            <p:ph sz="quarter" idx="15"/>
          </p:nvPr>
        </p:nvSpPr>
        <p:spPr/>
        <p:txBody>
          <a:bodyPr>
            <a:noAutofit/>
          </a:bodyPr>
          <a:lstStyle/>
          <a:p>
            <a:r>
              <a:rPr lang="en-US" sz="2800" dirty="0">
                <a:cs typeface="Times New Roman" panose="02020603050405020304" pitchFamily="18" charset="0"/>
              </a:rPr>
              <a:t>U.S. Circuit Court of Appeals for the 10</a:t>
            </a:r>
            <a:r>
              <a:rPr lang="en-US" sz="2800" baseline="30000" dirty="0">
                <a:cs typeface="Times New Roman" panose="02020603050405020304" pitchFamily="18" charset="0"/>
              </a:rPr>
              <a:t>th</a:t>
            </a:r>
            <a:r>
              <a:rPr lang="en-US" sz="2800" dirty="0">
                <a:cs typeface="Times New Roman" panose="02020603050405020304" pitchFamily="18" charset="0"/>
              </a:rPr>
              <a:t> Circuit - 2017</a:t>
            </a:r>
          </a:p>
          <a:p>
            <a:r>
              <a:rPr lang="en-US" sz="2800" dirty="0">
                <a:cs typeface="Times New Roman" panose="02020603050405020304" pitchFamily="18" charset="0"/>
              </a:rPr>
              <a:t>U.S. District Court for the District of Colorado - 2018</a:t>
            </a:r>
          </a:p>
          <a:p>
            <a:pPr lvl="2"/>
            <a:r>
              <a:rPr lang="en-US" sz="2400" dirty="0"/>
              <a:t>Endrew’s “IEP was </a:t>
            </a:r>
            <a:r>
              <a:rPr lang="en-US" sz="2400" b="1" dirty="0">
                <a:solidFill>
                  <a:srgbClr val="FF0000"/>
                </a:solidFill>
              </a:rPr>
              <a:t>not appropriately ambitious </a:t>
            </a:r>
            <a:r>
              <a:rPr lang="en-US" sz="2400" dirty="0"/>
              <a:t>because it did not give (Endrew) the chance to meet challenging objectives” (</a:t>
            </a:r>
            <a:r>
              <a:rPr lang="en-US" sz="2400" i="1" dirty="0"/>
              <a:t>Endrew, </a:t>
            </a:r>
            <a:r>
              <a:rPr lang="en-US" sz="2400" dirty="0"/>
              <a:t>2018, p. 20).</a:t>
            </a:r>
            <a:endParaRPr lang="en-US" sz="2800" dirty="0">
              <a:cs typeface="Times New Roman" panose="02020603050405020304" pitchFamily="18" charset="0"/>
            </a:endParaRPr>
          </a:p>
          <a:p>
            <a:r>
              <a:rPr lang="en-US" sz="2800" dirty="0">
                <a:cs typeface="Times New Roman" panose="02020603050405020304" pitchFamily="18" charset="0"/>
              </a:rPr>
              <a:t>After 7 years of litigation, the Douglas County School District paid $1.3 million from the District’s general fund to settle the case </a:t>
            </a:r>
            <a:r>
              <a:rPr lang="en-US" sz="2400" dirty="0">
                <a:cs typeface="Times New Roman" panose="02020603050405020304" pitchFamily="18" charset="0"/>
              </a:rPr>
              <a:t>(Denver Post, 2/12/18).</a:t>
            </a:r>
          </a:p>
          <a:p>
            <a:endParaRPr lang="en-US" sz="2800" dirty="0">
              <a:cs typeface="Times New Roman" panose="02020603050405020304" pitchFamily="18" charset="0"/>
            </a:endParaRPr>
          </a:p>
          <a:p>
            <a:endParaRPr lang="en-US" sz="2800" dirty="0">
              <a:cs typeface="Times New Roman" panose="02020603050405020304" pitchFamily="18" charset="0"/>
            </a:endParaRPr>
          </a:p>
        </p:txBody>
      </p:sp>
      <p:sp>
        <p:nvSpPr>
          <p:cNvPr id="4" name="Text Placeholder 3">
            <a:extLst>
              <a:ext uri="{FF2B5EF4-FFF2-40B4-BE49-F238E27FC236}">
                <a16:creationId xmlns:a16="http://schemas.microsoft.com/office/drawing/2014/main" id="{51D1CF62-7CF8-472F-B5D9-8F22DC2B757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7835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normAutofit/>
          </a:bodyPr>
          <a:lstStyle/>
          <a:p>
            <a:pPr defTabSz="604579">
              <a:defRPr sz="7447" b="1" i="1">
                <a:latin typeface="Calibri"/>
                <a:ea typeface="Calibri"/>
                <a:cs typeface="Calibri"/>
                <a:sym typeface="Calibri"/>
              </a:defRPr>
            </a:pPr>
            <a:r>
              <a:rPr sz="6000" dirty="0">
                <a:solidFill>
                  <a:srgbClr val="FF0000"/>
                </a:solidFill>
              </a:rPr>
              <a:t>Endrew</a:t>
            </a:r>
            <a:r>
              <a:rPr lang="en-US" sz="6000" dirty="0">
                <a:solidFill>
                  <a:srgbClr val="FF0000"/>
                </a:solidFill>
              </a:rPr>
              <a:t> F. Point 1</a:t>
            </a:r>
            <a:r>
              <a:rPr sz="6000" dirty="0">
                <a:solidFill>
                  <a:srgbClr val="FF0000"/>
                </a:solidFill>
              </a:rPr>
              <a:t> </a:t>
            </a:r>
            <a:endParaRPr sz="6000" i="0" dirty="0">
              <a:solidFill>
                <a:srgbClr val="FF0000"/>
              </a:solidFill>
            </a:endParaRPr>
          </a:p>
        </p:txBody>
      </p:sp>
      <p:sp>
        <p:nvSpPr>
          <p:cNvPr id="146" name="Content Placeholder 2"/>
          <p:cNvSpPr txBox="1">
            <a:spLocks noGrp="1"/>
          </p:cNvSpPr>
          <p:nvPr>
            <p:ph sz="quarter" idx="15"/>
          </p:nvPr>
        </p:nvSpPr>
        <p:spPr>
          <a:prstGeom prst="rect">
            <a:avLst/>
          </a:prstGeom>
        </p:spPr>
        <p:txBody>
          <a:bodyPr>
            <a:normAutofit/>
          </a:bodyPr>
          <a:lstStyle/>
          <a:p>
            <a:pPr marL="0" indent="0" algn="ctr" defTabSz="859505">
              <a:lnSpc>
                <a:spcPct val="100000"/>
              </a:lnSpc>
              <a:spcBef>
                <a:spcPts val="914"/>
              </a:spcBef>
              <a:buSzTx/>
              <a:buNone/>
              <a:defRPr sz="7896" b="1"/>
            </a:pPr>
            <a:r>
              <a:rPr sz="4800" dirty="0"/>
              <a:t>The Supreme Court </a:t>
            </a:r>
            <a:r>
              <a:rPr sz="4800" dirty="0">
                <a:solidFill>
                  <a:srgbClr val="C00000"/>
                </a:solidFill>
              </a:rPr>
              <a:t>rejected</a:t>
            </a:r>
            <a:r>
              <a:rPr sz="4800" dirty="0"/>
              <a:t> the “</a:t>
            </a:r>
            <a:r>
              <a:rPr sz="4800" i="1" dirty="0">
                <a:solidFill>
                  <a:srgbClr val="C00000"/>
                </a:solidFill>
              </a:rPr>
              <a:t>de minimis</a:t>
            </a:r>
            <a:r>
              <a:rPr sz="4800" i="1" dirty="0"/>
              <a:t>” or</a:t>
            </a:r>
            <a:r>
              <a:rPr sz="4800" dirty="0"/>
              <a:t> “trivial” educational benefit standard</a:t>
            </a:r>
            <a:r>
              <a:rPr lang="en-US" sz="4800" dirty="0"/>
              <a:t>.</a:t>
            </a:r>
            <a:endParaRPr sz="4800" dirty="0"/>
          </a:p>
        </p:txBody>
      </p:sp>
      <p:sp>
        <p:nvSpPr>
          <p:cNvPr id="2" name="Text Placeholder 1">
            <a:extLst>
              <a:ext uri="{FF2B5EF4-FFF2-40B4-BE49-F238E27FC236}">
                <a16:creationId xmlns:a16="http://schemas.microsoft.com/office/drawing/2014/main" id="{3A12FDCC-13F8-4AFE-81D3-CB2BE6E39E9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2868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B63AB91-F9AA-43E6-9E55-C2D3B9373264}"/>
              </a:ext>
            </a:extLst>
          </p:cNvPr>
          <p:cNvSpPr>
            <a:spLocks noGrp="1"/>
          </p:cNvSpPr>
          <p:nvPr>
            <p:ph type="title"/>
          </p:nvPr>
        </p:nvSpPr>
        <p:spPr>
          <a:xfrm>
            <a:off x="457200" y="0"/>
            <a:ext cx="11276076" cy="1280160"/>
          </a:xfrm>
        </p:spPr>
        <p:txBody>
          <a:bodyPr/>
          <a:lstStyle/>
          <a:p>
            <a:r>
              <a:rPr lang="en-US" dirty="0" err="1"/>
              <a:t>Endrew</a:t>
            </a:r>
            <a:r>
              <a:rPr lang="en-US" dirty="0"/>
              <a:t> Quote</a:t>
            </a:r>
          </a:p>
        </p:txBody>
      </p:sp>
      <p:sp>
        <p:nvSpPr>
          <p:cNvPr id="150" name="Content Placeholder 2"/>
          <p:cNvSpPr txBox="1">
            <a:spLocks noGrp="1"/>
          </p:cNvSpPr>
          <p:nvPr>
            <p:ph sz="quarter" idx="14"/>
          </p:nvPr>
        </p:nvSpPr>
        <p:spPr>
          <a:prstGeom prst="rect">
            <a:avLst/>
          </a:prstGeom>
        </p:spPr>
        <p:txBody>
          <a:bodyPr>
            <a:noAutofit/>
          </a:bodyPr>
          <a:lstStyle/>
          <a:p>
            <a:pPr marL="0" indent="0" algn="ctr" defTabSz="770628">
              <a:lnSpc>
                <a:spcPct val="81000"/>
              </a:lnSpc>
              <a:spcBef>
                <a:spcPts val="773"/>
              </a:spcBef>
              <a:buSzTx/>
              <a:buNone/>
              <a:defRPr sz="6364" b="1"/>
            </a:pPr>
            <a:r>
              <a:rPr sz="4800" dirty="0"/>
              <a:t>“A student offered an education program providing ‘merely more than </a:t>
            </a:r>
            <a:r>
              <a:rPr sz="4800" i="1" dirty="0"/>
              <a:t>de </a:t>
            </a:r>
            <a:r>
              <a:rPr sz="4800" i="1" dirty="0" err="1"/>
              <a:t>minimis</a:t>
            </a:r>
            <a:r>
              <a:rPr lang="en-US" sz="4800" i="1" dirty="0"/>
              <a:t>'</a:t>
            </a:r>
            <a:r>
              <a:rPr sz="4800" i="1" dirty="0"/>
              <a:t> </a:t>
            </a:r>
            <a:r>
              <a:rPr sz="4800" dirty="0"/>
              <a:t>progress from year to year can hardly be said to have been offered an education at all” </a:t>
            </a:r>
            <a:endParaRPr lang="en-US" sz="4800" dirty="0"/>
          </a:p>
          <a:p>
            <a:pPr marL="0" indent="0" algn="ctr" defTabSz="770628">
              <a:lnSpc>
                <a:spcPct val="81000"/>
              </a:lnSpc>
              <a:spcBef>
                <a:spcPts val="773"/>
              </a:spcBef>
              <a:buSzTx/>
              <a:buNone/>
              <a:defRPr sz="6364" b="1"/>
            </a:pPr>
            <a:r>
              <a:rPr lang="en-US" sz="4800" i="1" dirty="0"/>
              <a:t>-</a:t>
            </a:r>
            <a:r>
              <a:rPr sz="4800" i="1" dirty="0"/>
              <a:t>Endrew</a:t>
            </a:r>
            <a:r>
              <a:rPr sz="4800" dirty="0"/>
              <a:t>,</a:t>
            </a:r>
            <a:r>
              <a:rPr sz="4800" i="1" dirty="0"/>
              <a:t> </a:t>
            </a:r>
            <a:r>
              <a:rPr sz="4800" dirty="0"/>
              <a:t>2017, p. 14</a:t>
            </a:r>
            <a:r>
              <a:rPr lang="en-US" sz="4800" dirty="0"/>
              <a:t>-</a:t>
            </a:r>
            <a:endParaRPr sz="4800" dirty="0"/>
          </a:p>
        </p:txBody>
      </p:sp>
      <p:sp>
        <p:nvSpPr>
          <p:cNvPr id="4" name="Text Placeholder 3">
            <a:extLst>
              <a:ext uri="{FF2B5EF4-FFF2-40B4-BE49-F238E27FC236}">
                <a16:creationId xmlns:a16="http://schemas.microsoft.com/office/drawing/2014/main" id="{51148659-61E8-4B1C-AF57-86030498C3D9}"/>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9189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prstGeom prst="rect">
            <a:avLst/>
          </a:prstGeom>
        </p:spPr>
        <p:txBody>
          <a:bodyPr>
            <a:noAutofit/>
          </a:bodyPr>
          <a:lstStyle/>
          <a:p>
            <a:pPr defTabSz="632376">
              <a:defRPr sz="7751" b="1" i="1">
                <a:latin typeface="Calibri"/>
                <a:ea typeface="Calibri"/>
                <a:cs typeface="Calibri"/>
                <a:sym typeface="Calibri"/>
              </a:defRPr>
            </a:pPr>
            <a:r>
              <a:rPr sz="6000" dirty="0">
                <a:solidFill>
                  <a:srgbClr val="FF0000"/>
                </a:solidFill>
              </a:rPr>
              <a:t>Endrew</a:t>
            </a:r>
            <a:r>
              <a:rPr sz="6000" i="0" dirty="0">
                <a:solidFill>
                  <a:srgbClr val="FF0000"/>
                </a:solidFill>
              </a:rPr>
              <a:t> </a:t>
            </a:r>
            <a:r>
              <a:rPr lang="en-US" sz="6000" dirty="0">
                <a:solidFill>
                  <a:srgbClr val="FF0000"/>
                </a:solidFill>
              </a:rPr>
              <a:t>Point 2</a:t>
            </a:r>
            <a:endParaRPr sz="6000" dirty="0">
              <a:solidFill>
                <a:srgbClr val="FF0000"/>
              </a:solidFill>
            </a:endParaRPr>
          </a:p>
        </p:txBody>
      </p:sp>
      <p:sp>
        <p:nvSpPr>
          <p:cNvPr id="155" name="Content Placeholder 2"/>
          <p:cNvSpPr txBox="1">
            <a:spLocks noGrp="1"/>
          </p:cNvSpPr>
          <p:nvPr>
            <p:ph sz="quarter" idx="15"/>
          </p:nvPr>
        </p:nvSpPr>
        <p:spPr>
          <a:prstGeom prst="rect">
            <a:avLst/>
          </a:prstGeom>
        </p:spPr>
        <p:txBody>
          <a:bodyPr>
            <a:normAutofit/>
          </a:bodyPr>
          <a:lstStyle/>
          <a:p>
            <a:pPr marL="0" indent="0" algn="ctr" defTabSz="841218">
              <a:lnSpc>
                <a:spcPct val="100000"/>
              </a:lnSpc>
              <a:spcBef>
                <a:spcPts val="914"/>
              </a:spcBef>
              <a:buSzTx/>
              <a:buNone/>
              <a:defRPr sz="7728" b="1"/>
            </a:pPr>
            <a:r>
              <a:rPr sz="4800" dirty="0"/>
              <a:t>The </a:t>
            </a:r>
            <a:r>
              <a:rPr sz="4800" i="1" dirty="0" err="1"/>
              <a:t>Endrew</a:t>
            </a:r>
            <a:r>
              <a:rPr sz="4800" i="1" dirty="0"/>
              <a:t> F. </a:t>
            </a:r>
            <a:r>
              <a:rPr sz="4800" dirty="0"/>
              <a:t>decision did not replace or overturn the </a:t>
            </a:r>
            <a:r>
              <a:rPr sz="4800" i="1" dirty="0"/>
              <a:t>Rowley</a:t>
            </a:r>
            <a:r>
              <a:rPr sz="4800" dirty="0"/>
              <a:t> decision; rather, it </a:t>
            </a:r>
            <a:r>
              <a:rPr sz="4800" dirty="0">
                <a:solidFill>
                  <a:srgbClr val="C00000"/>
                </a:solidFill>
              </a:rPr>
              <a:t>clarified</a:t>
            </a:r>
            <a:r>
              <a:rPr sz="4800" dirty="0"/>
              <a:t> its FAPE standard</a:t>
            </a:r>
            <a:r>
              <a:rPr lang="en-US" sz="4800" dirty="0"/>
              <a:t>.</a:t>
            </a:r>
            <a:endParaRPr sz="4800" dirty="0"/>
          </a:p>
        </p:txBody>
      </p:sp>
      <p:sp>
        <p:nvSpPr>
          <p:cNvPr id="2" name="Text Placeholder 1">
            <a:extLst>
              <a:ext uri="{FF2B5EF4-FFF2-40B4-BE49-F238E27FC236}">
                <a16:creationId xmlns:a16="http://schemas.microsoft.com/office/drawing/2014/main" id="{9BD84181-CCB9-448F-854B-A35762D1A2A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718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prstGeom prst="rect">
            <a:avLst/>
          </a:prstGeom>
        </p:spPr>
        <p:txBody>
          <a:bodyPr>
            <a:normAutofit/>
          </a:bodyPr>
          <a:lstStyle>
            <a:lvl1pPr algn="ctr" defTabSz="827624">
              <a:defRPr sz="5676" b="1">
                <a:latin typeface="Calibri"/>
                <a:ea typeface="Calibri"/>
                <a:cs typeface="Calibri"/>
                <a:sym typeface="Calibri"/>
              </a:defRPr>
            </a:lvl1pPr>
          </a:lstStyle>
          <a:p>
            <a:r>
              <a:rPr sz="4400" dirty="0">
                <a:solidFill>
                  <a:srgbClr val="FF0000"/>
                </a:solidFill>
                <a:latin typeface="+mj-lt"/>
              </a:rPr>
              <a:t>FAPE Analysis Under Rowley/Endrew</a:t>
            </a:r>
          </a:p>
        </p:txBody>
      </p:sp>
      <p:sp>
        <p:nvSpPr>
          <p:cNvPr id="161" name="Content Placeholder 2"/>
          <p:cNvSpPr txBox="1">
            <a:spLocks noGrp="1"/>
          </p:cNvSpPr>
          <p:nvPr>
            <p:ph sz="quarter" idx="15"/>
          </p:nvPr>
        </p:nvSpPr>
        <p:spPr>
          <a:prstGeom prst="rect">
            <a:avLst/>
          </a:prstGeom>
        </p:spPr>
        <p:txBody>
          <a:bodyPr>
            <a:normAutofit fontScale="70000" lnSpcReduction="20000"/>
          </a:bodyPr>
          <a:lstStyle/>
          <a:p>
            <a:pPr marL="914400" indent="-914400" defTabSz="771635">
              <a:spcBef>
                <a:spcPts val="773"/>
              </a:spcBef>
              <a:buFont typeface="+mj-lt"/>
              <a:buAutoNum type="arabicPeriod"/>
              <a:defRPr sz="5046" b="1"/>
            </a:pPr>
            <a:r>
              <a:rPr dirty="0"/>
              <a:t>In the development of an IEP, has the IEP Team complied with the procedures set forth in the IDEA?</a:t>
            </a:r>
          </a:p>
          <a:p>
            <a:pPr marL="914400" indent="-914400" defTabSz="771635">
              <a:spcBef>
                <a:spcPts val="773"/>
              </a:spcBef>
              <a:buSzTx/>
              <a:buFont typeface="+mj-lt"/>
              <a:buAutoNum type="arabicPeriod"/>
              <a:defRPr sz="5046" b="1"/>
            </a:pPr>
            <a:endParaRPr dirty="0"/>
          </a:p>
          <a:p>
            <a:pPr marL="914400" indent="-914400" defTabSz="771635">
              <a:spcBef>
                <a:spcPts val="773"/>
              </a:spcBef>
              <a:buSzTx/>
              <a:buFont typeface="+mj-lt"/>
              <a:buAutoNum type="arabicPeriod"/>
              <a:defRPr sz="5046" b="1"/>
            </a:pPr>
            <a:r>
              <a:rPr dirty="0"/>
              <a:t>Is the IEP reasonably calculated to </a:t>
            </a:r>
            <a:r>
              <a:rPr dirty="0">
                <a:solidFill>
                  <a:srgbClr val="FF0000"/>
                </a:solidFill>
              </a:rPr>
              <a:t>enable</a:t>
            </a:r>
            <a:r>
              <a:rPr dirty="0"/>
              <a:t> the child to </a:t>
            </a:r>
            <a:r>
              <a:rPr dirty="0">
                <a:solidFill>
                  <a:srgbClr val="FF0000"/>
                </a:solidFill>
              </a:rPr>
              <a:t>make progress</a:t>
            </a:r>
            <a:r>
              <a:rPr dirty="0"/>
              <a:t> that is appropriate in light of his or her circumstances?</a:t>
            </a:r>
          </a:p>
        </p:txBody>
      </p:sp>
      <p:sp>
        <p:nvSpPr>
          <p:cNvPr id="2" name="Text Placeholder 1">
            <a:extLst>
              <a:ext uri="{FF2B5EF4-FFF2-40B4-BE49-F238E27FC236}">
                <a16:creationId xmlns:a16="http://schemas.microsoft.com/office/drawing/2014/main" id="{5594A327-6426-4301-BEAC-75E7C2B9423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606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normAutofit/>
          </a:bodyPr>
          <a:lstStyle/>
          <a:p>
            <a:pPr defTabSz="604579">
              <a:defRPr sz="7447" b="1" i="1">
                <a:latin typeface="Calibri"/>
                <a:ea typeface="Calibri"/>
                <a:cs typeface="Calibri"/>
                <a:sym typeface="Calibri"/>
              </a:defRPr>
            </a:pPr>
            <a:r>
              <a:rPr sz="6000" dirty="0" err="1">
                <a:solidFill>
                  <a:srgbClr val="FF0000"/>
                </a:solidFill>
              </a:rPr>
              <a:t>Endrew</a:t>
            </a:r>
            <a:r>
              <a:rPr sz="6000" dirty="0">
                <a:solidFill>
                  <a:srgbClr val="FF0000"/>
                </a:solidFill>
              </a:rPr>
              <a:t> </a:t>
            </a:r>
            <a:r>
              <a:rPr lang="en-US" sz="6000" dirty="0">
                <a:solidFill>
                  <a:srgbClr val="FF0000"/>
                </a:solidFill>
              </a:rPr>
              <a:t>Point 3</a:t>
            </a:r>
            <a:endParaRPr sz="6000" dirty="0">
              <a:solidFill>
                <a:srgbClr val="FF0000"/>
              </a:solidFill>
            </a:endParaRPr>
          </a:p>
        </p:txBody>
      </p:sp>
      <p:sp>
        <p:nvSpPr>
          <p:cNvPr id="158" name="Content Placeholder 2"/>
          <p:cNvSpPr txBox="1">
            <a:spLocks noGrp="1"/>
          </p:cNvSpPr>
          <p:nvPr>
            <p:ph sz="quarter" idx="15"/>
          </p:nvPr>
        </p:nvSpPr>
        <p:spPr>
          <a:prstGeom prst="rect">
            <a:avLst/>
          </a:prstGeom>
        </p:spPr>
        <p:txBody>
          <a:bodyPr>
            <a:normAutofit/>
          </a:bodyPr>
          <a:lstStyle/>
          <a:p>
            <a:pPr marL="0" indent="0" algn="ctr" defTabSz="822930">
              <a:lnSpc>
                <a:spcPct val="100000"/>
              </a:lnSpc>
              <a:spcBef>
                <a:spcPts val="844"/>
              </a:spcBef>
              <a:buSzTx/>
              <a:buNone/>
              <a:defRPr sz="7560" b="1"/>
            </a:pPr>
            <a:r>
              <a:rPr sz="4800" dirty="0"/>
              <a:t>The Supreme Court’s decision emphasizes </a:t>
            </a:r>
            <a:r>
              <a:rPr sz="4800" dirty="0">
                <a:solidFill>
                  <a:srgbClr val="C00000"/>
                </a:solidFill>
              </a:rPr>
              <a:t>“progress</a:t>
            </a:r>
            <a:r>
              <a:rPr lang="en-US" sz="4800" dirty="0">
                <a:solidFill>
                  <a:srgbClr val="C00000"/>
                </a:solidFill>
              </a:rPr>
              <a:t>.</a:t>
            </a:r>
            <a:r>
              <a:rPr sz="4800" dirty="0">
                <a:solidFill>
                  <a:srgbClr val="C00000"/>
                </a:solidFill>
              </a:rPr>
              <a:t>”</a:t>
            </a:r>
          </a:p>
        </p:txBody>
      </p:sp>
      <p:sp>
        <p:nvSpPr>
          <p:cNvPr id="2" name="Text Placeholder 1">
            <a:extLst>
              <a:ext uri="{FF2B5EF4-FFF2-40B4-BE49-F238E27FC236}">
                <a16:creationId xmlns:a16="http://schemas.microsoft.com/office/drawing/2014/main" id="{17068D3B-CE15-4E4E-B2E0-BB9C0338F1C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8022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15C955C1-88DB-47CE-A1B7-B45AE9117D53}"/>
              </a:ext>
            </a:extLst>
          </p:cNvPr>
          <p:cNvSpPr>
            <a:spLocks noGrp="1"/>
          </p:cNvSpPr>
          <p:nvPr>
            <p:ph type="title"/>
          </p:nvPr>
        </p:nvSpPr>
        <p:spPr/>
        <p:txBody>
          <a:bodyPr/>
          <a:lstStyle/>
          <a:p>
            <a:r>
              <a:rPr lang="en-US" dirty="0" err="1"/>
              <a:t>Endrew</a:t>
            </a:r>
            <a:r>
              <a:rPr lang="en-US" dirty="0"/>
              <a:t> Quote 2</a:t>
            </a:r>
          </a:p>
        </p:txBody>
      </p:sp>
      <p:sp>
        <p:nvSpPr>
          <p:cNvPr id="3" name="Content Placeholder 2">
            <a:extLst>
              <a:ext uri="{FF2B5EF4-FFF2-40B4-BE49-F238E27FC236}">
                <a16:creationId xmlns:a16="http://schemas.microsoft.com/office/drawing/2014/main" id="{D98705EC-450B-40BF-8CD2-039D1CB0871B}"/>
              </a:ext>
            </a:extLst>
          </p:cNvPr>
          <p:cNvSpPr>
            <a:spLocks noGrp="1"/>
          </p:cNvSpPr>
          <p:nvPr>
            <p:ph sz="quarter" idx="14"/>
          </p:nvPr>
        </p:nvSpPr>
        <p:spPr/>
        <p:txBody>
          <a:bodyPr/>
          <a:lstStyle/>
          <a:p>
            <a:pPr marL="0" indent="0" algn="ctr">
              <a:buNone/>
            </a:pPr>
            <a:r>
              <a:rPr lang="en-US" sz="2800" dirty="0"/>
              <a:t>“</a:t>
            </a:r>
            <a:r>
              <a:rPr lang="en-US" sz="3600" dirty="0"/>
              <a:t>The IEP must aim to enable the child to </a:t>
            </a:r>
            <a:r>
              <a:rPr lang="en-US" sz="3600" dirty="0">
                <a:solidFill>
                  <a:srgbClr val="FF0000"/>
                </a:solidFill>
              </a:rPr>
              <a:t>make progress</a:t>
            </a:r>
            <a:r>
              <a:rPr lang="en-US" sz="3600" dirty="0"/>
              <a:t>. After all, the </a:t>
            </a:r>
            <a:r>
              <a:rPr lang="en-US" sz="3600" dirty="0">
                <a:solidFill>
                  <a:srgbClr val="FF0000"/>
                </a:solidFill>
              </a:rPr>
              <a:t>essential function of an IEP is </a:t>
            </a:r>
            <a:r>
              <a:rPr lang="en-US" sz="3600" dirty="0"/>
              <a:t>to set out a plan for pursuing </a:t>
            </a:r>
            <a:r>
              <a:rPr lang="en-US" sz="3600" dirty="0">
                <a:solidFill>
                  <a:srgbClr val="FF0000"/>
                </a:solidFill>
              </a:rPr>
              <a:t>academic and functional advancement.</a:t>
            </a:r>
            <a:r>
              <a:rPr lang="en-US" sz="3600" dirty="0"/>
              <a:t>” </a:t>
            </a:r>
            <a:br>
              <a:rPr lang="en-US" sz="3600" dirty="0"/>
            </a:br>
            <a:r>
              <a:rPr lang="en-US" sz="3600" dirty="0"/>
              <a:t>- </a:t>
            </a:r>
            <a:r>
              <a:rPr lang="en-US" sz="3600" i="1" dirty="0"/>
              <a:t>Endrew F</a:t>
            </a:r>
            <a:r>
              <a:rPr lang="en-US" sz="3600" dirty="0"/>
              <a:t>., 2017, p. 11-</a:t>
            </a:r>
            <a:br>
              <a:rPr lang="en-US" sz="3600" dirty="0"/>
            </a:br>
            <a:endParaRPr lang="en-US" sz="3600" dirty="0"/>
          </a:p>
          <a:p>
            <a:endParaRPr lang="en-US" dirty="0"/>
          </a:p>
        </p:txBody>
      </p:sp>
      <p:sp>
        <p:nvSpPr>
          <p:cNvPr id="6" name="Text Placeholder 5">
            <a:extLst>
              <a:ext uri="{FF2B5EF4-FFF2-40B4-BE49-F238E27FC236}">
                <a16:creationId xmlns:a16="http://schemas.microsoft.com/office/drawing/2014/main" id="{8FC69C9C-A2F8-4653-B016-F177095BF72A}"/>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1843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noAutofit/>
          </a:bodyPr>
          <a:lstStyle/>
          <a:p>
            <a:pPr defTabSz="632376">
              <a:defRPr sz="7751" b="1" i="1">
                <a:latin typeface="Calibri"/>
                <a:ea typeface="Calibri"/>
                <a:cs typeface="Calibri"/>
                <a:sym typeface="Calibri"/>
              </a:defRPr>
            </a:pPr>
            <a:r>
              <a:rPr sz="6000" dirty="0">
                <a:solidFill>
                  <a:srgbClr val="FF0000"/>
                </a:solidFill>
              </a:rPr>
              <a:t>Endrew</a:t>
            </a:r>
            <a:r>
              <a:rPr lang="en-US" sz="6000" dirty="0">
                <a:solidFill>
                  <a:srgbClr val="FF0000"/>
                </a:solidFill>
              </a:rPr>
              <a:t> F. Point 4</a:t>
            </a:r>
            <a:endParaRPr sz="6000" i="0" dirty="0">
              <a:solidFill>
                <a:srgbClr val="FF0000"/>
              </a:solidFill>
            </a:endParaRPr>
          </a:p>
        </p:txBody>
      </p:sp>
      <p:sp>
        <p:nvSpPr>
          <p:cNvPr id="164" name="Content Placeholder 2"/>
          <p:cNvSpPr txBox="1">
            <a:spLocks noGrp="1"/>
          </p:cNvSpPr>
          <p:nvPr>
            <p:ph sz="quarter" idx="15"/>
          </p:nvPr>
        </p:nvSpPr>
        <p:spPr>
          <a:prstGeom prst="rect">
            <a:avLst/>
          </a:prstGeom>
        </p:spPr>
        <p:txBody>
          <a:bodyPr>
            <a:normAutofit/>
          </a:bodyPr>
          <a:lstStyle/>
          <a:p>
            <a:pPr marL="0" indent="0" algn="ctr" defTabSz="685776">
              <a:lnSpc>
                <a:spcPct val="100000"/>
              </a:lnSpc>
              <a:spcBef>
                <a:spcPts val="703"/>
              </a:spcBef>
              <a:buSzTx/>
              <a:buNone/>
              <a:defRPr sz="6300" b="1"/>
            </a:pPr>
            <a:r>
              <a:rPr sz="4800" dirty="0"/>
              <a:t>The </a:t>
            </a:r>
            <a:r>
              <a:rPr sz="4800" i="1" dirty="0"/>
              <a:t>Endrew</a:t>
            </a:r>
            <a:r>
              <a:rPr lang="en-US" sz="4800" i="1" dirty="0"/>
              <a:t> F.</a:t>
            </a:r>
            <a:r>
              <a:rPr sz="4800" dirty="0"/>
              <a:t> decision provides guidance to administrators, educators, </a:t>
            </a:r>
            <a:r>
              <a:rPr lang="en-US" sz="4800" dirty="0"/>
              <a:t>and</a:t>
            </a:r>
            <a:r>
              <a:rPr sz="4800" dirty="0"/>
              <a:t> IEP </a:t>
            </a:r>
            <a:r>
              <a:rPr lang="en-US" sz="4800" dirty="0"/>
              <a:t>t</a:t>
            </a:r>
            <a:r>
              <a:rPr sz="4800" dirty="0"/>
              <a:t>eam members in developing IEPs that meet the </a:t>
            </a:r>
            <a:r>
              <a:rPr sz="4800" i="1" dirty="0" err="1"/>
              <a:t>Endrew</a:t>
            </a:r>
            <a:r>
              <a:rPr sz="4800" i="1" dirty="0"/>
              <a:t> </a:t>
            </a:r>
            <a:r>
              <a:rPr sz="4800" dirty="0"/>
              <a:t>standard.</a:t>
            </a:r>
          </a:p>
        </p:txBody>
      </p:sp>
      <p:sp>
        <p:nvSpPr>
          <p:cNvPr id="2" name="Text Placeholder 1">
            <a:extLst>
              <a:ext uri="{FF2B5EF4-FFF2-40B4-BE49-F238E27FC236}">
                <a16:creationId xmlns:a16="http://schemas.microsoft.com/office/drawing/2014/main" id="{C69BC13C-7A13-4A5B-A634-23AD30DF7EB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627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Webinar Format &amp; Questions </a:t>
            </a:r>
          </a:p>
        </p:txBody>
      </p:sp>
      <p:sp>
        <p:nvSpPr>
          <p:cNvPr id="5" name="Content Placeholder 4"/>
          <p:cNvSpPr>
            <a:spLocks noGrp="1"/>
          </p:cNvSpPr>
          <p:nvPr>
            <p:ph sz="quarter" idx="15"/>
          </p:nvPr>
        </p:nvSpPr>
        <p:spPr>
          <a:xfrm>
            <a:off x="457200" y="1371600"/>
            <a:ext cx="8190089" cy="4343400"/>
          </a:xfrm>
        </p:spPr>
        <p:txBody>
          <a:bodyPr>
            <a:normAutofit/>
          </a:bodyPr>
          <a:lstStyle/>
          <a:p>
            <a:r>
              <a:rPr lang="en-US" dirty="0"/>
              <a:t>Throughout the presentation, submit your questions into the question pod.  </a:t>
            </a:r>
          </a:p>
          <a:p>
            <a:pPr lvl="1"/>
            <a:r>
              <a:rPr lang="en-US" dirty="0"/>
              <a:t>For technical issues/questions, a webinar team member will try to assist you as soon as possible. </a:t>
            </a:r>
          </a:p>
          <a:p>
            <a:pPr lvl="1"/>
            <a:r>
              <a:rPr lang="en-US" dirty="0"/>
              <a:t>For content related questions, there will be a time for </a:t>
            </a:r>
            <a:r>
              <a:rPr lang="en-US" b="1" dirty="0"/>
              <a:t>Q&amp;A</a:t>
            </a:r>
            <a:r>
              <a:rPr lang="en-US" dirty="0"/>
              <a:t> at the end of the presentation. Submit your questions and we will share them with the presenters.  </a:t>
            </a:r>
          </a:p>
          <a:p>
            <a:endParaRPr lang="en-US" dirty="0"/>
          </a:p>
          <a:p>
            <a:endParaRPr lang="en-US" sz="1950" dirty="0"/>
          </a:p>
        </p:txBody>
      </p:sp>
      <p:sp>
        <p:nvSpPr>
          <p:cNvPr id="2" name="Text Placeholder 1">
            <a:extLst>
              <a:ext uri="{FF2B5EF4-FFF2-40B4-BE49-F238E27FC236}">
                <a16:creationId xmlns:a16="http://schemas.microsoft.com/office/drawing/2014/main" id="{2D05AB07-B1AF-45A8-B7A7-2FAC73CD5117}"/>
              </a:ext>
            </a:extLst>
          </p:cNvPr>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pPr defTabSz="685800">
              <a:defRPr/>
            </a:pPr>
            <a:fld id="{4DBB3109-6B36-4C42-ABE5-993D6B0A452A}" type="slidenum">
              <a:rPr lang="en-US" sz="750">
                <a:solidFill>
                  <a:srgbClr val="FFFFFF">
                    <a:lumMod val="75000"/>
                  </a:srgbClr>
                </a:solidFill>
                <a:latin typeface="Arial"/>
              </a:rPr>
              <a:pPr defTabSz="685800">
                <a:defRPr/>
              </a:pPr>
              <a:t>2</a:t>
            </a:fld>
            <a:endParaRPr lang="en-US" sz="750" dirty="0">
              <a:solidFill>
                <a:srgbClr val="FFFFFF">
                  <a:lumMod val="75000"/>
                </a:srgbClr>
              </a:solidFill>
              <a:latin typeface="Arial"/>
            </a:endParaRPr>
          </a:p>
        </p:txBody>
      </p:sp>
      <p:pic>
        <p:nvPicPr>
          <p:cNvPr id="6" name="Picture 5" descr="Gotowebinar Question Bo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8425" y="1371600"/>
            <a:ext cx="2935948" cy="3900311"/>
          </a:xfrm>
          <a:prstGeom prst="rect">
            <a:avLst/>
          </a:prstGeom>
        </p:spPr>
      </p:pic>
    </p:spTree>
    <p:extLst>
      <p:ext uri="{BB962C8B-B14F-4D97-AF65-F5344CB8AC3E}">
        <p14:creationId xmlns:p14="http://schemas.microsoft.com/office/powerpoint/2010/main" val="307400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4CF654-72B3-4E7E-9F6B-00A744C7072E}"/>
              </a:ext>
            </a:extLst>
          </p:cNvPr>
          <p:cNvSpPr>
            <a:spLocks noGrp="1"/>
          </p:cNvSpPr>
          <p:nvPr>
            <p:ph type="title"/>
          </p:nvPr>
        </p:nvSpPr>
        <p:spPr/>
        <p:txBody>
          <a:bodyPr/>
          <a:lstStyle/>
          <a:p>
            <a:r>
              <a:rPr lang="en-US" dirty="0"/>
              <a:t>Focus of </a:t>
            </a:r>
            <a:r>
              <a:rPr lang="en-US" dirty="0" err="1"/>
              <a:t>Endrew</a:t>
            </a:r>
            <a:endParaRPr lang="en-US" dirty="0"/>
          </a:p>
        </p:txBody>
      </p:sp>
      <p:sp>
        <p:nvSpPr>
          <p:cNvPr id="166" name="Content Placeholder 2"/>
          <p:cNvSpPr txBox="1">
            <a:spLocks noGrp="1"/>
          </p:cNvSpPr>
          <p:nvPr>
            <p:ph sz="quarter" idx="14"/>
          </p:nvPr>
        </p:nvSpPr>
        <p:spPr>
          <a:prstGeom prst="rect">
            <a:avLst/>
          </a:prstGeom>
        </p:spPr>
        <p:txBody>
          <a:bodyPr>
            <a:noAutofit/>
          </a:bodyPr>
          <a:lstStyle/>
          <a:p>
            <a:pPr marL="0" indent="0" algn="ctr" defTabSz="677546">
              <a:lnSpc>
                <a:spcPct val="81000"/>
              </a:lnSpc>
              <a:spcBef>
                <a:spcPts val="633"/>
              </a:spcBef>
              <a:buSzTx/>
              <a:buNone/>
              <a:defRPr sz="4992" b="1"/>
            </a:pPr>
            <a:r>
              <a:rPr sz="4000" dirty="0"/>
              <a:t>A focus on the particular child is at the core of the IDEA. The instruction offered must be “specially designed” to meet a child’s “unique needs” through an “individualized education program.” An IEP is constructed only after careful consideration of the child’s present levels of achievement, disability, and </a:t>
            </a:r>
            <a:r>
              <a:rPr sz="4000" u="sng" dirty="0">
                <a:solidFill>
                  <a:srgbClr val="C00000"/>
                </a:solidFill>
              </a:rPr>
              <a:t>potential for growth</a:t>
            </a:r>
            <a:r>
              <a:rPr lang="en-US" sz="4000" u="sng" dirty="0">
                <a:solidFill>
                  <a:srgbClr val="C00000"/>
                </a:solidFill>
              </a:rPr>
              <a:t>.</a:t>
            </a:r>
            <a:endParaRPr sz="4000" u="sng" dirty="0">
              <a:solidFill>
                <a:srgbClr val="C00000"/>
              </a:solidFill>
            </a:endParaRPr>
          </a:p>
        </p:txBody>
      </p:sp>
      <p:sp>
        <p:nvSpPr>
          <p:cNvPr id="3" name="Text Placeholder 2">
            <a:extLst>
              <a:ext uri="{FF2B5EF4-FFF2-40B4-BE49-F238E27FC236}">
                <a16:creationId xmlns:a16="http://schemas.microsoft.com/office/drawing/2014/main" id="{3A8A7054-F798-4E04-AA1C-AC07D9DF5A1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7617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5E65F-BBAB-43D6-882B-7B88E9B7CB03}"/>
              </a:ext>
            </a:extLst>
          </p:cNvPr>
          <p:cNvSpPr>
            <a:spLocks noGrp="1"/>
          </p:cNvSpPr>
          <p:nvPr>
            <p:ph type="title"/>
          </p:nvPr>
        </p:nvSpPr>
        <p:spPr/>
        <p:txBody>
          <a:bodyPr/>
          <a:lstStyle/>
          <a:p>
            <a:r>
              <a:rPr lang="en-US" dirty="0"/>
              <a:t>Recommendations for Preparing Educators</a:t>
            </a:r>
          </a:p>
        </p:txBody>
      </p:sp>
      <p:sp>
        <p:nvSpPr>
          <p:cNvPr id="10" name="Text Placeholder 9">
            <a:extLst>
              <a:ext uri="{FF2B5EF4-FFF2-40B4-BE49-F238E27FC236}">
                <a16:creationId xmlns:a16="http://schemas.microsoft.com/office/drawing/2014/main" id="{8D533FDD-1959-4CFD-8DB1-4E029BB19540}"/>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D1817AA9-B917-42A8-A0B4-BB18B284138F}"/>
              </a:ext>
            </a:extLst>
          </p:cNvPr>
          <p:cNvSpPr>
            <a:spLocks noGrp="1"/>
          </p:cNvSpPr>
          <p:nvPr>
            <p:ph type="sldNum" sz="quarter" idx="15"/>
          </p:nvPr>
        </p:nvSpPr>
        <p:spPr/>
        <p:txBody>
          <a:bodyPr/>
          <a:lstStyle/>
          <a:p>
            <a:fld id="{99A20822-4A49-4D36-86E3-300BA48D3F00}" type="slidenum">
              <a:rPr lang="en-US" smtClean="0"/>
              <a:t>21</a:t>
            </a:fld>
            <a:endParaRPr lang="en-US" dirty="0"/>
          </a:p>
        </p:txBody>
      </p:sp>
    </p:spTree>
    <p:extLst>
      <p:ext uri="{BB962C8B-B14F-4D97-AF65-F5344CB8AC3E}">
        <p14:creationId xmlns:p14="http://schemas.microsoft.com/office/powerpoint/2010/main" val="358730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136"/>
            <a:ext cx="11276076" cy="1280160"/>
          </a:xfrm>
        </p:spPr>
        <p:txBody>
          <a:bodyPr>
            <a:noAutofit/>
          </a:bodyPr>
          <a:lstStyle/>
          <a:p>
            <a:r>
              <a:rPr lang="en-US" sz="4400" dirty="0"/>
              <a:t>Recommendation 1: Ensure that special education teachers and administrators are legally literate in special education.</a:t>
            </a:r>
            <a:br>
              <a:rPr lang="en-US" sz="4400" dirty="0"/>
            </a:br>
            <a:endParaRPr lang="en-US" sz="4400" dirty="0"/>
          </a:p>
        </p:txBody>
      </p:sp>
      <p:sp>
        <p:nvSpPr>
          <p:cNvPr id="3" name="Content Placeholder 2"/>
          <p:cNvSpPr>
            <a:spLocks noGrp="1"/>
          </p:cNvSpPr>
          <p:nvPr>
            <p:ph sz="quarter" idx="14"/>
          </p:nvPr>
        </p:nvSpPr>
        <p:spPr>
          <a:xfrm>
            <a:off x="633702" y="2675466"/>
            <a:ext cx="11118204" cy="3143687"/>
          </a:xfrm>
        </p:spPr>
        <p:txBody>
          <a:bodyPr>
            <a:noAutofit/>
          </a:bodyPr>
          <a:lstStyle/>
          <a:p>
            <a:pPr marL="457200" indent="-457200">
              <a:buClr>
                <a:schemeClr val="accent1"/>
              </a:buClr>
              <a:buFont typeface="Wingdings" panose="05000000000000000000" pitchFamily="2" charset="2"/>
              <a:buChar char="§"/>
            </a:pPr>
            <a:r>
              <a:rPr lang="en-US" sz="2200" dirty="0"/>
              <a:t>Provide special education preservice teachers’ thorough grounding in special education law in coursework and a working knowledge of how to access current information on legal developments in special education.</a:t>
            </a:r>
          </a:p>
          <a:p>
            <a:pPr marL="457200" indent="-457200">
              <a:buClr>
                <a:schemeClr val="accent1"/>
              </a:buClr>
              <a:buFont typeface="Wingdings" panose="05000000000000000000" pitchFamily="2" charset="2"/>
              <a:buChar char="§"/>
            </a:pPr>
            <a:r>
              <a:rPr lang="en-US" sz="2200" dirty="0"/>
              <a:t>Ensure professional development activities that keep special education teachers abreast of legal developments. </a:t>
            </a:r>
          </a:p>
          <a:p>
            <a:pPr marL="457200" indent="-457200">
              <a:buClr>
                <a:schemeClr val="accent1"/>
              </a:buClr>
              <a:buFont typeface="Wingdings" panose="05000000000000000000" pitchFamily="2" charset="2"/>
              <a:buChar char="§"/>
            </a:pPr>
            <a:r>
              <a:rPr lang="en-US" sz="2200" dirty="0"/>
              <a:t>Encourage staff to join professional organizations (e.g., CEC) to stay up-to-date.</a:t>
            </a:r>
          </a:p>
          <a:p>
            <a:pPr marL="457200" indent="-457200">
              <a:buClr>
                <a:schemeClr val="accent1"/>
              </a:buClr>
              <a:buFont typeface="Wingdings" panose="05000000000000000000" pitchFamily="2" charset="2"/>
              <a:buChar char="§"/>
            </a:pPr>
            <a:endParaRPr lang="en-US" sz="2200" dirty="0"/>
          </a:p>
          <a:p>
            <a:pPr marL="571500" indent="-571500">
              <a:buClr>
                <a:schemeClr val="accent1"/>
              </a:buClr>
              <a:buFont typeface="Wingdings" panose="05000000000000000000" pitchFamily="2" charset="2"/>
              <a:buChar char="§"/>
            </a:pPr>
            <a:endParaRPr lang="en-US" sz="2200" b="1" dirty="0"/>
          </a:p>
        </p:txBody>
      </p:sp>
    </p:spTree>
    <p:extLst>
      <p:ext uri="{BB962C8B-B14F-4D97-AF65-F5344CB8AC3E}">
        <p14:creationId xmlns:p14="http://schemas.microsoft.com/office/powerpoint/2010/main" val="257022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F274-2F9B-4398-AA2E-7D5CAA40658B}"/>
              </a:ext>
            </a:extLst>
          </p:cNvPr>
          <p:cNvSpPr>
            <a:spLocks noGrp="1"/>
          </p:cNvSpPr>
          <p:nvPr>
            <p:ph type="title"/>
          </p:nvPr>
        </p:nvSpPr>
        <p:spPr>
          <a:xfrm>
            <a:off x="455676" y="914400"/>
            <a:ext cx="11276076" cy="1280160"/>
          </a:xfrm>
        </p:spPr>
        <p:txBody>
          <a:bodyPr>
            <a:noAutofit/>
          </a:bodyPr>
          <a:lstStyle/>
          <a:p>
            <a:r>
              <a:rPr lang="en-US" sz="4400" dirty="0"/>
              <a:t>Recommendation 2: Ensure that general education teachers understand their responsibilities under the IDEA.</a:t>
            </a:r>
            <a:br>
              <a:rPr lang="en-US" sz="4400" dirty="0"/>
            </a:br>
            <a:endParaRPr lang="en-US" sz="4400" dirty="0"/>
          </a:p>
        </p:txBody>
      </p:sp>
      <p:sp>
        <p:nvSpPr>
          <p:cNvPr id="3" name="Content Placeholder 2"/>
          <p:cNvSpPr>
            <a:spLocks noGrp="1"/>
          </p:cNvSpPr>
          <p:nvPr>
            <p:ph sz="quarter" idx="14"/>
          </p:nvPr>
        </p:nvSpPr>
        <p:spPr>
          <a:xfrm>
            <a:off x="457200" y="2746812"/>
            <a:ext cx="11274552" cy="2452511"/>
          </a:xfrm>
        </p:spPr>
        <p:txBody>
          <a:bodyPr>
            <a:normAutofit fontScale="85000" lnSpcReduction="10000"/>
          </a:bodyPr>
          <a:lstStyle/>
          <a:p>
            <a:pPr marL="457200" indent="-457200">
              <a:buClr>
                <a:schemeClr val="accent1"/>
              </a:buClr>
              <a:buFont typeface="Wingdings" panose="05000000000000000000" pitchFamily="2" charset="2"/>
              <a:buChar char="§"/>
            </a:pPr>
            <a:r>
              <a:rPr lang="en-US" dirty="0"/>
              <a:t>Provide general education teachers sufficient information on their rights and responsibilities in educating students with disabilities.</a:t>
            </a:r>
          </a:p>
          <a:p>
            <a:pPr marL="457200" indent="-457200">
              <a:buClr>
                <a:schemeClr val="accent1"/>
              </a:buClr>
              <a:buFont typeface="Wingdings" panose="05000000000000000000" pitchFamily="2" charset="2"/>
              <a:buChar char="§"/>
            </a:pPr>
            <a:r>
              <a:rPr lang="en-US" dirty="0"/>
              <a:t>Ensure general education teacher possess the knowledge and skills to effectively differentiate instructional strategies for students with disabilities and implement accommodations and modifications that may be included in a students’ IEPs.</a:t>
            </a:r>
          </a:p>
          <a:p>
            <a:pPr marL="457200" indent="-457200">
              <a:buClr>
                <a:schemeClr val="accent1"/>
              </a:buClr>
              <a:buFont typeface="Wingdings" panose="05000000000000000000" pitchFamily="2" charset="2"/>
              <a:buChar char="§"/>
            </a:pPr>
            <a:endParaRPr lang="en-US" sz="2000" dirty="0"/>
          </a:p>
        </p:txBody>
      </p:sp>
      <p:sp>
        <p:nvSpPr>
          <p:cNvPr id="4" name="Text Placeholder 3">
            <a:extLst>
              <a:ext uri="{FF2B5EF4-FFF2-40B4-BE49-F238E27FC236}">
                <a16:creationId xmlns:a16="http://schemas.microsoft.com/office/drawing/2014/main" id="{D68726BE-2EC8-458A-84F9-4FE77E26F4ED}"/>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882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00EE-F0D8-41C0-8CC6-450D6B5EE10D}"/>
              </a:ext>
            </a:extLst>
          </p:cNvPr>
          <p:cNvSpPr>
            <a:spLocks noGrp="1"/>
          </p:cNvSpPr>
          <p:nvPr>
            <p:ph type="title"/>
          </p:nvPr>
        </p:nvSpPr>
        <p:spPr>
          <a:xfrm>
            <a:off x="457962" y="1527048"/>
            <a:ext cx="11276076" cy="1280160"/>
          </a:xfrm>
        </p:spPr>
        <p:txBody>
          <a:bodyPr>
            <a:noAutofit/>
          </a:bodyPr>
          <a:lstStyle/>
          <a:p>
            <a:r>
              <a:rPr lang="en-US" dirty="0"/>
              <a:t>Recommendation 3: Ensure that special education teachers are equipped with strategies and procedures to involve a student’s parents in the special education process.</a:t>
            </a:r>
            <a:br>
              <a:rPr lang="en-US" dirty="0"/>
            </a:br>
            <a:endParaRPr lang="en-US" dirty="0"/>
          </a:p>
        </p:txBody>
      </p:sp>
      <p:sp>
        <p:nvSpPr>
          <p:cNvPr id="3" name="Content Placeholder 2"/>
          <p:cNvSpPr>
            <a:spLocks noGrp="1"/>
          </p:cNvSpPr>
          <p:nvPr>
            <p:ph sz="quarter" idx="14"/>
          </p:nvPr>
        </p:nvSpPr>
        <p:spPr>
          <a:xfrm>
            <a:off x="457200" y="3781778"/>
            <a:ext cx="11274552" cy="1933222"/>
          </a:xfrm>
        </p:spPr>
        <p:txBody>
          <a:bodyPr>
            <a:normAutofit/>
          </a:bodyPr>
          <a:lstStyle/>
          <a:p>
            <a:pPr marL="342900" indent="-342900">
              <a:buClr>
                <a:schemeClr val="accent1"/>
              </a:buClr>
              <a:buFont typeface="Wingdings" panose="05000000000000000000" pitchFamily="2" charset="2"/>
              <a:buChar char="§"/>
            </a:pPr>
            <a:r>
              <a:rPr lang="en-US" sz="2200" dirty="0"/>
              <a:t>Emphasize this topic in special and general education teacher preparation programs.</a:t>
            </a:r>
          </a:p>
          <a:p>
            <a:pPr marL="342900" indent="-342900">
              <a:buClr>
                <a:schemeClr val="accent1"/>
              </a:buClr>
              <a:buFont typeface="Wingdings" panose="05000000000000000000" pitchFamily="2" charset="2"/>
              <a:buChar char="§"/>
            </a:pPr>
            <a:r>
              <a:rPr lang="en-US" sz="2200" dirty="0"/>
              <a:t>Make parental involvement a priority for students in special education at the state, district, and school level.</a:t>
            </a:r>
          </a:p>
        </p:txBody>
      </p:sp>
      <p:sp>
        <p:nvSpPr>
          <p:cNvPr id="4" name="Text Placeholder 3">
            <a:extLst>
              <a:ext uri="{FF2B5EF4-FFF2-40B4-BE49-F238E27FC236}">
                <a16:creationId xmlns:a16="http://schemas.microsoft.com/office/drawing/2014/main" id="{DA47C253-3BA2-4AE4-9AC6-EFBE80B3644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8300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7965-0F73-4350-87BE-D0685E66E91C}"/>
              </a:ext>
            </a:extLst>
          </p:cNvPr>
          <p:cNvSpPr>
            <a:spLocks noGrp="1"/>
          </p:cNvSpPr>
          <p:nvPr>
            <p:ph type="title"/>
          </p:nvPr>
        </p:nvSpPr>
        <p:spPr>
          <a:xfrm>
            <a:off x="457962" y="1709025"/>
            <a:ext cx="11276076" cy="1280160"/>
          </a:xfrm>
        </p:spPr>
        <p:txBody>
          <a:bodyPr>
            <a:noAutofit/>
          </a:bodyPr>
          <a:lstStyle/>
          <a:p>
            <a:r>
              <a:rPr lang="en-US" dirty="0"/>
              <a:t>Recommendation 4: Ensure that special education teachers can administer, understand, and interpret assessments that are relevant and meaningful in academic and/or functional areas.</a:t>
            </a:r>
            <a:br>
              <a:rPr lang="en-US" dirty="0"/>
            </a:br>
            <a:endParaRPr lang="en-US" dirty="0"/>
          </a:p>
        </p:txBody>
      </p:sp>
      <p:sp>
        <p:nvSpPr>
          <p:cNvPr id="3" name="Content Placeholder 2"/>
          <p:cNvSpPr>
            <a:spLocks noGrp="1"/>
          </p:cNvSpPr>
          <p:nvPr>
            <p:ph sz="quarter" idx="14"/>
          </p:nvPr>
        </p:nvSpPr>
        <p:spPr>
          <a:xfrm>
            <a:off x="457200" y="3951111"/>
            <a:ext cx="11262553" cy="2093092"/>
          </a:xfrm>
        </p:spPr>
        <p:txBody>
          <a:bodyPr>
            <a:normAutofit/>
          </a:bodyPr>
          <a:lstStyle/>
          <a:p>
            <a:pPr marL="457200" indent="-457200">
              <a:buClr>
                <a:schemeClr val="accent1"/>
              </a:buClr>
              <a:buFont typeface="Wingdings" panose="05000000000000000000" pitchFamily="2" charset="2"/>
              <a:buChar char="§"/>
            </a:pPr>
            <a:r>
              <a:rPr lang="en-US" sz="2200" dirty="0"/>
              <a:t>Prepare teachers to understand student assessment serves as a baseline of student performance and they must continually conduct formative assessments of  student progress during a school year.</a:t>
            </a:r>
          </a:p>
          <a:p>
            <a:pPr marL="457200" indent="-457200">
              <a:buClr>
                <a:schemeClr val="accent1"/>
              </a:buClr>
              <a:buFont typeface="Wingdings" panose="05000000000000000000" pitchFamily="2" charset="2"/>
              <a:buChar char="§"/>
            </a:pPr>
            <a:endParaRPr lang="en-US" sz="2200" dirty="0"/>
          </a:p>
          <a:p>
            <a:pPr marL="457200" indent="-457200">
              <a:buClr>
                <a:schemeClr val="accent1"/>
              </a:buClr>
              <a:buFont typeface="Wingdings" panose="05000000000000000000" pitchFamily="2" charset="2"/>
              <a:buChar char="§"/>
            </a:pPr>
            <a:endParaRPr lang="en-US" sz="2200" dirty="0"/>
          </a:p>
          <a:p>
            <a:pPr marL="457200" indent="-457200">
              <a:buClr>
                <a:schemeClr val="accent1"/>
              </a:buClr>
              <a:buFont typeface="Wingdings" panose="05000000000000000000" pitchFamily="2" charset="2"/>
              <a:buChar char="§"/>
            </a:pPr>
            <a:endParaRPr lang="en-US" sz="2200" b="1" dirty="0"/>
          </a:p>
        </p:txBody>
      </p:sp>
      <p:sp>
        <p:nvSpPr>
          <p:cNvPr id="4" name="Text Placeholder 3">
            <a:extLst>
              <a:ext uri="{FF2B5EF4-FFF2-40B4-BE49-F238E27FC236}">
                <a16:creationId xmlns:a16="http://schemas.microsoft.com/office/drawing/2014/main" id="{8658C1E4-604C-41CB-9F96-6DCAA1D3FB59}"/>
              </a:ext>
            </a:extLst>
          </p:cNvPr>
          <p:cNvSpPr>
            <a:spLocks noGrp="1"/>
          </p:cNvSpPr>
          <p:nvPr>
            <p:ph type="body" sz="quarter" idx="13"/>
          </p:nvPr>
        </p:nvSpPr>
        <p:spPr/>
        <p:txBody>
          <a:bodyPr/>
          <a:lstStyle/>
          <a:p>
            <a:endParaRPr lang="en-US" dirty="0"/>
          </a:p>
        </p:txBody>
      </p:sp>
      <p:sp>
        <p:nvSpPr>
          <p:cNvPr id="5" name="Rectangle: Rounded Corners 4">
            <a:extLst>
              <a:ext uri="{FF2B5EF4-FFF2-40B4-BE49-F238E27FC236}">
                <a16:creationId xmlns:a16="http://schemas.microsoft.com/office/drawing/2014/main" id="{A8591757-39B4-4314-85EC-9081F2ADC236}"/>
              </a:ext>
            </a:extLst>
          </p:cNvPr>
          <p:cNvSpPr/>
          <p:nvPr/>
        </p:nvSpPr>
        <p:spPr>
          <a:xfrm>
            <a:off x="8523111" y="5170311"/>
            <a:ext cx="1862667" cy="1162756"/>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NCII Tools and Resources Can Help!</a:t>
            </a:r>
          </a:p>
        </p:txBody>
      </p:sp>
    </p:spTree>
    <p:extLst>
      <p:ext uri="{BB962C8B-B14F-4D97-AF65-F5344CB8AC3E}">
        <p14:creationId xmlns:p14="http://schemas.microsoft.com/office/powerpoint/2010/main" val="2117545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7620-F7D5-46E6-911B-E18B8FA42C9E}"/>
              </a:ext>
            </a:extLst>
          </p:cNvPr>
          <p:cNvSpPr>
            <a:spLocks noGrp="1"/>
          </p:cNvSpPr>
          <p:nvPr>
            <p:ph type="title"/>
          </p:nvPr>
        </p:nvSpPr>
        <p:spPr>
          <a:xfrm>
            <a:off x="457200" y="1143000"/>
            <a:ext cx="11276076" cy="1280160"/>
          </a:xfrm>
        </p:spPr>
        <p:txBody>
          <a:bodyPr>
            <a:noAutofit/>
          </a:bodyPr>
          <a:lstStyle/>
          <a:p>
            <a:r>
              <a:rPr lang="en-US" sz="4400" dirty="0"/>
              <a:t>Recommendation 5: Ensure that special education teachers understand and can develop ambitious and measurable annual goals.</a:t>
            </a:r>
            <a:br>
              <a:rPr lang="en-US" sz="4400" dirty="0"/>
            </a:br>
            <a:endParaRPr lang="en-US" sz="4400" dirty="0"/>
          </a:p>
        </p:txBody>
      </p:sp>
      <p:sp>
        <p:nvSpPr>
          <p:cNvPr id="3" name="Content Placeholder 2"/>
          <p:cNvSpPr>
            <a:spLocks noGrp="1"/>
          </p:cNvSpPr>
          <p:nvPr>
            <p:ph sz="quarter" idx="14"/>
          </p:nvPr>
        </p:nvSpPr>
        <p:spPr>
          <a:xfrm>
            <a:off x="457200" y="3048000"/>
            <a:ext cx="11274552" cy="2667000"/>
          </a:xfrm>
        </p:spPr>
        <p:txBody>
          <a:bodyPr>
            <a:normAutofit/>
          </a:bodyPr>
          <a:lstStyle/>
          <a:p>
            <a:pPr marL="342900" indent="-342900">
              <a:buClr>
                <a:schemeClr val="accent1"/>
              </a:buClr>
              <a:buFont typeface="Wingdings" panose="05000000000000000000" pitchFamily="2" charset="2"/>
              <a:buChar char="§"/>
            </a:pPr>
            <a:r>
              <a:rPr lang="en-US" sz="2200" dirty="0"/>
              <a:t>Ensure the pre-service special education teachers can (a) explain the purpose of developing measurable annual goals, (b) develop goals that are measurable, and (c) measure student progress toward these goals.</a:t>
            </a:r>
          </a:p>
          <a:p>
            <a:pPr marL="342900" indent="-342900">
              <a:buClr>
                <a:schemeClr val="accent1"/>
              </a:buClr>
              <a:buFont typeface="Wingdings" panose="05000000000000000000" pitchFamily="2" charset="2"/>
              <a:buChar char="§"/>
            </a:pPr>
            <a:r>
              <a:rPr lang="en-US" sz="2200" dirty="0"/>
              <a:t>Provide coaching and support to current special educators to write developing goals that are appropriately challenging.</a:t>
            </a:r>
          </a:p>
          <a:p>
            <a:pPr marL="342900" indent="-342900">
              <a:buClr>
                <a:schemeClr val="accent1"/>
              </a:buClr>
              <a:buFont typeface="Wingdings" panose="05000000000000000000" pitchFamily="2" charset="2"/>
              <a:buChar char="§"/>
            </a:pPr>
            <a:endParaRPr lang="en-US" sz="2200" b="1" dirty="0"/>
          </a:p>
        </p:txBody>
      </p:sp>
      <p:sp>
        <p:nvSpPr>
          <p:cNvPr id="4" name="Text Placeholder 3">
            <a:extLst>
              <a:ext uri="{FF2B5EF4-FFF2-40B4-BE49-F238E27FC236}">
                <a16:creationId xmlns:a16="http://schemas.microsoft.com/office/drawing/2014/main" id="{38BFA46E-4DC8-4F14-B886-7A5FF061B4F3}"/>
              </a:ext>
            </a:extLst>
          </p:cNvPr>
          <p:cNvSpPr>
            <a:spLocks noGrp="1"/>
          </p:cNvSpPr>
          <p:nvPr>
            <p:ph type="body" sz="quarter" idx="13"/>
          </p:nvPr>
        </p:nvSpPr>
        <p:spPr/>
        <p:txBody>
          <a:bodyPr/>
          <a:lstStyle/>
          <a:p>
            <a:endParaRPr lang="en-US" dirty="0"/>
          </a:p>
        </p:txBody>
      </p:sp>
      <p:sp>
        <p:nvSpPr>
          <p:cNvPr id="5" name="Rectangle: Rounded Corners 4">
            <a:extLst>
              <a:ext uri="{FF2B5EF4-FFF2-40B4-BE49-F238E27FC236}">
                <a16:creationId xmlns:a16="http://schemas.microsoft.com/office/drawing/2014/main" id="{4D1D34FF-104B-4138-9B12-87F9C89B04D6}"/>
              </a:ext>
            </a:extLst>
          </p:cNvPr>
          <p:cNvSpPr/>
          <p:nvPr/>
        </p:nvSpPr>
        <p:spPr>
          <a:xfrm>
            <a:off x="8523111" y="5170311"/>
            <a:ext cx="1862667" cy="1162756"/>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NCII Tools and Resources Can Help!</a:t>
            </a:r>
          </a:p>
        </p:txBody>
      </p:sp>
    </p:spTree>
    <p:extLst>
      <p:ext uri="{BB962C8B-B14F-4D97-AF65-F5344CB8AC3E}">
        <p14:creationId xmlns:p14="http://schemas.microsoft.com/office/powerpoint/2010/main" val="157910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D16B-695B-4C6A-BD6D-19F91F675D44}"/>
              </a:ext>
            </a:extLst>
          </p:cNvPr>
          <p:cNvSpPr>
            <a:spLocks noGrp="1"/>
          </p:cNvSpPr>
          <p:nvPr>
            <p:ph type="title"/>
          </p:nvPr>
        </p:nvSpPr>
        <p:spPr>
          <a:xfrm>
            <a:off x="366889" y="1335024"/>
            <a:ext cx="11276076" cy="1280160"/>
          </a:xfrm>
        </p:spPr>
        <p:txBody>
          <a:bodyPr>
            <a:noAutofit/>
          </a:bodyPr>
          <a:lstStyle/>
          <a:p>
            <a:r>
              <a:rPr lang="en-US" sz="4400" dirty="0"/>
              <a:t>Recommendation 6: Ensure that special education teachers can collect, understand, interpret, and react to progress monitoring data.</a:t>
            </a:r>
            <a:br>
              <a:rPr lang="en-US" sz="4400" dirty="0"/>
            </a:br>
            <a:endParaRPr lang="en-US" sz="4400" dirty="0"/>
          </a:p>
        </p:txBody>
      </p:sp>
      <p:sp>
        <p:nvSpPr>
          <p:cNvPr id="3" name="Content Placeholder 2"/>
          <p:cNvSpPr>
            <a:spLocks noGrp="1"/>
          </p:cNvSpPr>
          <p:nvPr>
            <p:ph sz="quarter" idx="14"/>
          </p:nvPr>
        </p:nvSpPr>
        <p:spPr>
          <a:xfrm>
            <a:off x="457200" y="3273778"/>
            <a:ext cx="11274552" cy="2441221"/>
          </a:xfrm>
        </p:spPr>
        <p:txBody>
          <a:bodyPr>
            <a:normAutofit/>
          </a:bodyPr>
          <a:lstStyle/>
          <a:p>
            <a:pPr marL="342900" indent="-342900">
              <a:buClr>
                <a:schemeClr val="accent1"/>
              </a:buClr>
              <a:buFont typeface="Wingdings" panose="05000000000000000000" pitchFamily="2" charset="2"/>
              <a:buChar char="§"/>
            </a:pPr>
            <a:r>
              <a:rPr lang="en-US" sz="2200" dirty="0"/>
              <a:t>Provide sufficient practice opportunities in pre-service and in-service learning opportunities to master these skills. </a:t>
            </a:r>
          </a:p>
          <a:p>
            <a:pPr marL="342900" indent="-342900">
              <a:buClr>
                <a:schemeClr val="accent1"/>
              </a:buClr>
              <a:buFont typeface="Wingdings" panose="05000000000000000000" pitchFamily="2" charset="2"/>
              <a:buChar char="§"/>
            </a:pPr>
            <a:r>
              <a:rPr lang="en-US" sz="2200" dirty="0"/>
              <a:t>Ensure special educators have access to valid and reliable tools that can be used to frequently monitor progress on IEP goals. </a:t>
            </a:r>
          </a:p>
        </p:txBody>
      </p:sp>
      <p:sp>
        <p:nvSpPr>
          <p:cNvPr id="4" name="Text Placeholder 3">
            <a:extLst>
              <a:ext uri="{FF2B5EF4-FFF2-40B4-BE49-F238E27FC236}">
                <a16:creationId xmlns:a16="http://schemas.microsoft.com/office/drawing/2014/main" id="{2B8BAFBB-7B34-404D-98F4-6BE927421478}"/>
              </a:ext>
            </a:extLst>
          </p:cNvPr>
          <p:cNvSpPr>
            <a:spLocks noGrp="1"/>
          </p:cNvSpPr>
          <p:nvPr>
            <p:ph type="body" sz="quarter" idx="13"/>
          </p:nvPr>
        </p:nvSpPr>
        <p:spPr/>
        <p:txBody>
          <a:bodyPr/>
          <a:lstStyle/>
          <a:p>
            <a:endParaRPr lang="en-US" dirty="0"/>
          </a:p>
        </p:txBody>
      </p:sp>
      <p:sp>
        <p:nvSpPr>
          <p:cNvPr id="5" name="Rectangle: Rounded Corners 4">
            <a:extLst>
              <a:ext uri="{FF2B5EF4-FFF2-40B4-BE49-F238E27FC236}">
                <a16:creationId xmlns:a16="http://schemas.microsoft.com/office/drawing/2014/main" id="{05B2EAC5-DF19-4806-9FA5-502FE080FC70}"/>
              </a:ext>
            </a:extLst>
          </p:cNvPr>
          <p:cNvSpPr/>
          <p:nvPr/>
        </p:nvSpPr>
        <p:spPr>
          <a:xfrm>
            <a:off x="8523111" y="5170311"/>
            <a:ext cx="1862667" cy="1162756"/>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NCII Tools and Resources Can Help!</a:t>
            </a:r>
          </a:p>
        </p:txBody>
      </p:sp>
    </p:spTree>
    <p:extLst>
      <p:ext uri="{BB962C8B-B14F-4D97-AF65-F5344CB8AC3E}">
        <p14:creationId xmlns:p14="http://schemas.microsoft.com/office/powerpoint/2010/main" val="2574629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BEECFB-ADF1-44A6-8433-E0E38684C425}"/>
              </a:ext>
            </a:extLst>
          </p:cNvPr>
          <p:cNvSpPr>
            <a:spLocks noGrp="1"/>
          </p:cNvSpPr>
          <p:nvPr>
            <p:ph type="title"/>
          </p:nvPr>
        </p:nvSpPr>
        <p:spPr/>
        <p:txBody>
          <a:bodyPr/>
          <a:lstStyle/>
          <a:p>
            <a:r>
              <a:rPr lang="en-US" dirty="0" err="1"/>
              <a:t>Endrew</a:t>
            </a:r>
            <a:r>
              <a:rPr lang="en-US" dirty="0"/>
              <a:t> Quote 4</a:t>
            </a:r>
          </a:p>
        </p:txBody>
      </p:sp>
      <p:sp>
        <p:nvSpPr>
          <p:cNvPr id="4" name="Content Placeholder 3">
            <a:extLst>
              <a:ext uri="{FF2B5EF4-FFF2-40B4-BE49-F238E27FC236}">
                <a16:creationId xmlns:a16="http://schemas.microsoft.com/office/drawing/2014/main" id="{F17D50F9-53B0-44E2-93A5-141DED746F88}"/>
              </a:ext>
            </a:extLst>
          </p:cNvPr>
          <p:cNvSpPr>
            <a:spLocks noGrp="1"/>
          </p:cNvSpPr>
          <p:nvPr>
            <p:ph sz="quarter" idx="14"/>
          </p:nvPr>
        </p:nvSpPr>
        <p:spPr/>
        <p:txBody>
          <a:bodyPr>
            <a:normAutofit/>
          </a:bodyPr>
          <a:lstStyle/>
          <a:p>
            <a:pPr algn="ctr"/>
            <a:r>
              <a:rPr lang="en-US" sz="3600" dirty="0"/>
              <a:t>“If a child is not making expected progress toward his or her annual goals, the IEP team must revise, as appropriate, the IEP to address the lack of progress”  </a:t>
            </a:r>
            <a:br>
              <a:rPr lang="en-US" sz="3600" dirty="0"/>
            </a:br>
            <a:r>
              <a:rPr lang="en-US" sz="3600" dirty="0"/>
              <a:t>Dept. of Education’s FAQ</a:t>
            </a:r>
            <a:br>
              <a:rPr lang="en-US" sz="3600" dirty="0"/>
            </a:br>
            <a:r>
              <a:rPr lang="en-US" sz="3600" dirty="0"/>
              <a:t>- </a:t>
            </a:r>
            <a:r>
              <a:rPr lang="en-US" sz="3600" i="1" dirty="0"/>
              <a:t>Endrew F</a:t>
            </a:r>
            <a:r>
              <a:rPr lang="en-US" sz="3600" dirty="0"/>
              <a:t>., question 15-</a:t>
            </a:r>
            <a:endParaRPr lang="en-US" sz="3200" dirty="0"/>
          </a:p>
        </p:txBody>
      </p:sp>
      <p:sp>
        <p:nvSpPr>
          <p:cNvPr id="5" name="Text Placeholder 4">
            <a:extLst>
              <a:ext uri="{FF2B5EF4-FFF2-40B4-BE49-F238E27FC236}">
                <a16:creationId xmlns:a16="http://schemas.microsoft.com/office/drawing/2014/main" id="{4EF1A3F3-D7D8-43DB-8C88-702A6C2FB3D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06894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44D430-113B-4D22-823E-48DA39F387BB}"/>
              </a:ext>
            </a:extLst>
          </p:cNvPr>
          <p:cNvSpPr>
            <a:spLocks noGrp="1"/>
          </p:cNvSpPr>
          <p:nvPr>
            <p:ph type="title"/>
          </p:nvPr>
        </p:nvSpPr>
        <p:spPr/>
        <p:txBody>
          <a:bodyPr>
            <a:normAutofit fontScale="90000"/>
          </a:bodyPr>
          <a:lstStyle/>
          <a:p>
            <a:r>
              <a:rPr lang="en-US" dirty="0"/>
              <a:t>Tools and Resources to Support Implementation of Recommendations</a:t>
            </a:r>
          </a:p>
        </p:txBody>
      </p:sp>
      <p:sp>
        <p:nvSpPr>
          <p:cNvPr id="6" name="Subtitle 5">
            <a:extLst>
              <a:ext uri="{FF2B5EF4-FFF2-40B4-BE49-F238E27FC236}">
                <a16:creationId xmlns:a16="http://schemas.microsoft.com/office/drawing/2014/main" id="{A41E78C1-DDCE-4627-A00C-84F0CEA44043}"/>
              </a:ext>
            </a:extLst>
          </p:cNvPr>
          <p:cNvSpPr>
            <a:spLocks noGrp="1"/>
          </p:cNvSpPr>
          <p:nvPr>
            <p:ph type="body" sz="quarter" idx="13"/>
          </p:nvPr>
        </p:nvSpPr>
        <p:spPr/>
        <p:txBody>
          <a:bodyPr>
            <a:normAutofit/>
          </a:bodyPr>
          <a:lstStyle/>
          <a:p>
            <a:r>
              <a:rPr lang="en-US" dirty="0"/>
              <a:t>National Center on Intensive Intervention (NCII)</a:t>
            </a:r>
          </a:p>
        </p:txBody>
      </p:sp>
      <p:sp>
        <p:nvSpPr>
          <p:cNvPr id="4" name="Slide Number Placeholder 3">
            <a:extLst>
              <a:ext uri="{FF2B5EF4-FFF2-40B4-BE49-F238E27FC236}">
                <a16:creationId xmlns:a16="http://schemas.microsoft.com/office/drawing/2014/main" id="{60F9BDFB-DB63-4226-BEBE-21EABE06402F}"/>
              </a:ext>
            </a:extLst>
          </p:cNvPr>
          <p:cNvSpPr>
            <a:spLocks noGrp="1"/>
          </p:cNvSpPr>
          <p:nvPr>
            <p:ph type="sldNum" sz="quarter" idx="15"/>
          </p:nvPr>
        </p:nvSpPr>
        <p:spPr/>
        <p:txBody>
          <a:bodyPr/>
          <a:lstStyle/>
          <a:p>
            <a:fld id="{8B753B17-1229-47A4-BBB2-A02D5F84107F}" type="slidenum">
              <a:rPr lang="en-US" smtClean="0"/>
              <a:pPr/>
              <a:t>29</a:t>
            </a:fld>
            <a:endParaRPr lang="en-US" dirty="0"/>
          </a:p>
        </p:txBody>
      </p:sp>
    </p:spTree>
    <p:extLst>
      <p:ext uri="{BB962C8B-B14F-4D97-AF65-F5344CB8AC3E}">
        <p14:creationId xmlns:p14="http://schemas.microsoft.com/office/powerpoint/2010/main" val="16036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BF6C-B225-4735-8853-A420ACE8533B}"/>
              </a:ext>
            </a:extLst>
          </p:cNvPr>
          <p:cNvSpPr>
            <a:spLocks noGrp="1"/>
          </p:cNvSpPr>
          <p:nvPr>
            <p:ph type="title"/>
          </p:nvPr>
        </p:nvSpPr>
        <p:spPr>
          <a:xfrm>
            <a:off x="457200" y="313267"/>
            <a:ext cx="11276076" cy="1280160"/>
          </a:xfrm>
        </p:spPr>
        <p:txBody>
          <a:bodyPr>
            <a:normAutofit/>
          </a:bodyPr>
          <a:lstStyle/>
          <a:p>
            <a:r>
              <a:rPr lang="en-US" dirty="0"/>
              <a:t>The National Center on Intensive Intervention</a:t>
            </a:r>
          </a:p>
        </p:txBody>
      </p:sp>
      <p:sp>
        <p:nvSpPr>
          <p:cNvPr id="3" name="Content Placeholder 2">
            <a:extLst>
              <a:ext uri="{FF2B5EF4-FFF2-40B4-BE49-F238E27FC236}">
                <a16:creationId xmlns:a16="http://schemas.microsoft.com/office/drawing/2014/main" id="{F07F241E-CAA0-489F-BABC-BF0FADE5FAB3}"/>
              </a:ext>
            </a:extLst>
          </p:cNvPr>
          <p:cNvSpPr>
            <a:spLocks noGrp="1"/>
          </p:cNvSpPr>
          <p:nvPr>
            <p:ph sz="quarter" idx="17"/>
          </p:nvPr>
        </p:nvSpPr>
        <p:spPr>
          <a:xfrm>
            <a:off x="457200" y="1820436"/>
            <a:ext cx="11276076" cy="4343400"/>
          </a:xfrm>
        </p:spPr>
        <p:txBody>
          <a:bodyPr>
            <a:normAutofit/>
          </a:bodyPr>
          <a:lstStyle/>
          <a:p>
            <a:pPr marL="0" indent="0">
              <a:buNone/>
            </a:pPr>
            <a:r>
              <a:rPr lang="en-US" i="1" dirty="0"/>
              <a:t>Our Mission: </a:t>
            </a:r>
            <a:r>
              <a:rPr lang="en-US" dirty="0"/>
              <a:t>Build capacity of state and local educational agencies, universities, practitioners, and other stakeholders to support implementation of intensive intervention in reading, mathematics, and behavior for students with severe and persistent learning and/or behavioral needs.</a:t>
            </a:r>
          </a:p>
          <a:p>
            <a:pPr marL="0" indent="0">
              <a:buNone/>
            </a:pPr>
            <a:endParaRPr lang="en-US" dirty="0"/>
          </a:p>
          <a:p>
            <a:pPr marL="0" indent="0">
              <a:buNone/>
            </a:pPr>
            <a:r>
              <a:rPr lang="en-US" dirty="0"/>
              <a:t>Website: </a:t>
            </a:r>
            <a:r>
              <a:rPr lang="en-US" dirty="0">
                <a:hlinkClick r:id="rId3"/>
              </a:rPr>
              <a:t>www.intensiveintervention.org</a:t>
            </a:r>
            <a:r>
              <a:rPr lang="en-US" dirty="0"/>
              <a:t> </a:t>
            </a:r>
          </a:p>
          <a:p>
            <a:endParaRPr lang="en-US" dirty="0"/>
          </a:p>
        </p:txBody>
      </p:sp>
      <p:sp>
        <p:nvSpPr>
          <p:cNvPr id="4" name="Text Placeholder 3">
            <a:extLst>
              <a:ext uri="{FF2B5EF4-FFF2-40B4-BE49-F238E27FC236}">
                <a16:creationId xmlns:a16="http://schemas.microsoft.com/office/drawing/2014/main" id="{5C7F6520-0E82-4147-8A4D-7906CD7654BC}"/>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584EB6D-4401-419F-9938-13FB72B1D449}"/>
              </a:ext>
            </a:extLst>
          </p:cNvPr>
          <p:cNvSpPr>
            <a:spLocks noGrp="1"/>
          </p:cNvSpPr>
          <p:nvPr>
            <p:ph type="sldNum" sz="quarter" idx="18"/>
          </p:nvPr>
        </p:nvSpPr>
        <p:spPr/>
        <p:txBody>
          <a:bodyPr/>
          <a:lstStyle/>
          <a:p>
            <a:fld id="{99A20822-4A49-4D36-86E3-300BA48D3F00}" type="slidenum">
              <a:rPr lang="en-US" smtClean="0"/>
              <a:pPr/>
              <a:t>3</a:t>
            </a:fld>
            <a:endParaRPr lang="en-US" dirty="0"/>
          </a:p>
        </p:txBody>
      </p:sp>
    </p:spTree>
    <p:extLst>
      <p:ext uri="{BB962C8B-B14F-4D97-AF65-F5344CB8AC3E}">
        <p14:creationId xmlns:p14="http://schemas.microsoft.com/office/powerpoint/2010/main" val="281430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 of Essentials of Intensive Intervention Book&#10;">
            <a:extLst>
              <a:ext uri="{FF2B5EF4-FFF2-40B4-BE49-F238E27FC236}">
                <a16:creationId xmlns:a16="http://schemas.microsoft.com/office/drawing/2014/main" id="{2894FF87-3E25-4D04-8A76-D1394D496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204" y="31616"/>
            <a:ext cx="2864888" cy="3934342"/>
          </a:xfrm>
          <a:prstGeom prst="rect">
            <a:avLst/>
          </a:prstGeom>
        </p:spPr>
      </p:pic>
      <p:sp>
        <p:nvSpPr>
          <p:cNvPr id="2" name="Title 1">
            <a:extLst>
              <a:ext uri="{FF2B5EF4-FFF2-40B4-BE49-F238E27FC236}">
                <a16:creationId xmlns:a16="http://schemas.microsoft.com/office/drawing/2014/main" id="{8B08C8F5-6874-4C48-80A4-59BFD19D901E}"/>
              </a:ext>
            </a:extLst>
          </p:cNvPr>
          <p:cNvSpPr>
            <a:spLocks noGrp="1"/>
          </p:cNvSpPr>
          <p:nvPr>
            <p:ph type="title"/>
          </p:nvPr>
        </p:nvSpPr>
        <p:spPr>
          <a:xfrm>
            <a:off x="127265" y="537327"/>
            <a:ext cx="6296452" cy="1280160"/>
          </a:xfrm>
        </p:spPr>
        <p:txBody>
          <a:bodyPr>
            <a:normAutofit fontScale="90000"/>
          </a:bodyPr>
          <a:lstStyle/>
          <a:p>
            <a:r>
              <a:rPr lang="en-US" dirty="0"/>
              <a:t>Suite of Special Education and DBI Products </a:t>
            </a:r>
          </a:p>
        </p:txBody>
      </p:sp>
      <p:sp>
        <p:nvSpPr>
          <p:cNvPr id="3" name="Content Placeholder 2">
            <a:extLst>
              <a:ext uri="{FF2B5EF4-FFF2-40B4-BE49-F238E27FC236}">
                <a16:creationId xmlns:a16="http://schemas.microsoft.com/office/drawing/2014/main" id="{DB00C3FD-7029-4BD5-9766-F9BD71DC2487}"/>
              </a:ext>
            </a:extLst>
          </p:cNvPr>
          <p:cNvSpPr>
            <a:spLocks noGrp="1"/>
          </p:cNvSpPr>
          <p:nvPr>
            <p:ph sz="quarter" idx="15"/>
          </p:nvPr>
        </p:nvSpPr>
        <p:spPr>
          <a:xfrm>
            <a:off x="325570" y="2299355"/>
            <a:ext cx="6286500" cy="4343400"/>
          </a:xfrm>
        </p:spPr>
        <p:txBody>
          <a:bodyPr/>
          <a:lstStyle/>
          <a:p>
            <a:r>
              <a:rPr lang="en-US" dirty="0"/>
              <a:t>Guidance Documents and Tools</a:t>
            </a:r>
          </a:p>
          <a:p>
            <a:pPr lvl="1"/>
            <a:r>
              <a:rPr lang="en-US" dirty="0"/>
              <a:t>Teaming resource (developed with PBIS Center)</a:t>
            </a:r>
          </a:p>
          <a:p>
            <a:pPr lvl="1"/>
            <a:r>
              <a:rPr lang="en-US" dirty="0"/>
              <a:t>Setting Ambitious Academic IEP Goals </a:t>
            </a:r>
          </a:p>
          <a:p>
            <a:pPr lvl="1"/>
            <a:r>
              <a:rPr lang="en-US" dirty="0"/>
              <a:t>Setting Ambitious Behavior IEP Goals </a:t>
            </a:r>
          </a:p>
          <a:p>
            <a:r>
              <a:rPr lang="en-US" dirty="0"/>
              <a:t>Intensive Intervention Book (May 2019)</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BAD47173-3374-4CD6-BB17-EEDB4D62E3FE}"/>
              </a:ext>
            </a:extLst>
          </p:cNvPr>
          <p:cNvSpPr>
            <a:spLocks noGrp="1"/>
          </p:cNvSpPr>
          <p:nvPr>
            <p:ph type="sldNum" sz="quarter" idx="14"/>
          </p:nvPr>
        </p:nvSpPr>
        <p:spPr/>
        <p:txBody>
          <a:bodyPr/>
          <a:lstStyle/>
          <a:p>
            <a:fld id="{99A20822-4A49-4D36-86E3-300BA48D3F00}" type="slidenum">
              <a:rPr lang="en-US" smtClean="0"/>
              <a:pPr/>
              <a:t>30</a:t>
            </a:fld>
            <a:endParaRPr lang="en-US" dirty="0"/>
          </a:p>
        </p:txBody>
      </p:sp>
      <p:pic>
        <p:nvPicPr>
          <p:cNvPr id="7" name="Picture 6" descr="Front side of the resource How We Ensure IEP Teams Provide the Most Intensive Supports&#10;">
            <a:extLst>
              <a:ext uri="{FF2B5EF4-FFF2-40B4-BE49-F238E27FC236}">
                <a16:creationId xmlns:a16="http://schemas.microsoft.com/office/drawing/2014/main" id="{96EA46B3-57E4-48FD-BF43-49320A944C2D}"/>
              </a:ext>
            </a:extLst>
          </p:cNvPr>
          <p:cNvPicPr>
            <a:picLocks noChangeAspect="1"/>
          </p:cNvPicPr>
          <p:nvPr/>
        </p:nvPicPr>
        <p:blipFill>
          <a:blip r:embed="rId3"/>
          <a:stretch>
            <a:fillRect/>
          </a:stretch>
        </p:blipFill>
        <p:spPr>
          <a:xfrm>
            <a:off x="8205001" y="1918354"/>
            <a:ext cx="3892529" cy="3021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ack side of resource How We Ensure IEP Teams Provide the Most Intensive Supports showing the teaming continuum&#10;">
            <a:extLst>
              <a:ext uri="{FF2B5EF4-FFF2-40B4-BE49-F238E27FC236}">
                <a16:creationId xmlns:a16="http://schemas.microsoft.com/office/drawing/2014/main" id="{9A241189-E89F-4F81-8459-7494FD4CA545}"/>
              </a:ext>
            </a:extLst>
          </p:cNvPr>
          <p:cNvPicPr>
            <a:picLocks noChangeAspect="1"/>
          </p:cNvPicPr>
          <p:nvPr/>
        </p:nvPicPr>
        <p:blipFill rotWithShape="1">
          <a:blip r:embed="rId4"/>
          <a:srcRect t="6631"/>
          <a:stretch/>
        </p:blipFill>
        <p:spPr>
          <a:xfrm>
            <a:off x="6823836" y="3529158"/>
            <a:ext cx="3949475" cy="2820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497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F1DE-99EC-4522-A271-0C7521466742}"/>
              </a:ext>
            </a:extLst>
          </p:cNvPr>
          <p:cNvSpPr>
            <a:spLocks noGrp="1"/>
          </p:cNvSpPr>
          <p:nvPr>
            <p:ph type="title"/>
          </p:nvPr>
        </p:nvSpPr>
        <p:spPr/>
        <p:txBody>
          <a:bodyPr/>
          <a:lstStyle/>
          <a:p>
            <a:r>
              <a:rPr lang="en-US"/>
              <a:t>Professional Development Resources </a:t>
            </a:r>
            <a:endParaRPr lang="en-US" dirty="0"/>
          </a:p>
        </p:txBody>
      </p:sp>
      <p:sp>
        <p:nvSpPr>
          <p:cNvPr id="3" name="Content Placeholder 2">
            <a:extLst>
              <a:ext uri="{FF2B5EF4-FFF2-40B4-BE49-F238E27FC236}">
                <a16:creationId xmlns:a16="http://schemas.microsoft.com/office/drawing/2014/main" id="{C0533536-908C-4806-82D5-BA287F270895}"/>
              </a:ext>
            </a:extLst>
          </p:cNvPr>
          <p:cNvSpPr>
            <a:spLocks noGrp="1"/>
          </p:cNvSpPr>
          <p:nvPr>
            <p:ph sz="quarter" idx="15"/>
          </p:nvPr>
        </p:nvSpPr>
        <p:spPr/>
        <p:txBody>
          <a:bodyPr/>
          <a:lstStyle/>
          <a:p>
            <a:r>
              <a:rPr lang="en-US"/>
              <a:t>IRIS Module - </a:t>
            </a:r>
            <a:r>
              <a:rPr lang="en-US">
                <a:hlinkClick r:id="rId3"/>
              </a:rPr>
              <a:t>Intensive Intervention (Part 2): Collecting and Analyzing Data for Data-Based Individualization</a:t>
            </a:r>
            <a:endParaRPr lang="en-US"/>
          </a:p>
          <a:p>
            <a:r>
              <a:rPr lang="en-US"/>
              <a:t>NCII DBI Professional Learning Series Module 3 - </a:t>
            </a:r>
            <a:r>
              <a:rPr lang="en-US">
                <a:hlinkClick r:id="rId4"/>
              </a:rPr>
              <a:t>Monitoring Student Progress for Behavioral Interventions</a:t>
            </a:r>
            <a:endParaRPr lang="en-US"/>
          </a:p>
          <a:p>
            <a:r>
              <a:rPr lang="en-US"/>
              <a:t>NCII DBI Professional Learning Series Module 2 - </a:t>
            </a:r>
            <a:r>
              <a:rPr lang="en-US">
                <a:hlinkClick r:id="rId5"/>
              </a:rPr>
              <a:t>Using Academic Progress Monitoring for Individualized Instructional Planning</a:t>
            </a:r>
            <a:endParaRPr lang="en-US"/>
          </a:p>
          <a:p>
            <a:endParaRPr lang="en-US" dirty="0"/>
          </a:p>
        </p:txBody>
      </p:sp>
      <p:sp>
        <p:nvSpPr>
          <p:cNvPr id="7" name="Text Placeholder 6">
            <a:extLst>
              <a:ext uri="{FF2B5EF4-FFF2-40B4-BE49-F238E27FC236}">
                <a16:creationId xmlns:a16="http://schemas.microsoft.com/office/drawing/2014/main" id="{FB4E884B-A96E-467C-B768-F7802376A5B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5770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B2C6-4294-4F07-BD2F-517100B5D82C}"/>
              </a:ext>
            </a:extLst>
          </p:cNvPr>
          <p:cNvSpPr>
            <a:spLocks noGrp="1"/>
          </p:cNvSpPr>
          <p:nvPr>
            <p:ph type="title"/>
          </p:nvPr>
        </p:nvSpPr>
        <p:spPr/>
        <p:txBody>
          <a:bodyPr/>
          <a:lstStyle/>
          <a:p>
            <a:r>
              <a:rPr lang="en-US" dirty="0"/>
              <a:t>Professional Development Resources </a:t>
            </a:r>
          </a:p>
        </p:txBody>
      </p:sp>
      <p:sp>
        <p:nvSpPr>
          <p:cNvPr id="3" name="Content Placeholder 2">
            <a:extLst>
              <a:ext uri="{FF2B5EF4-FFF2-40B4-BE49-F238E27FC236}">
                <a16:creationId xmlns:a16="http://schemas.microsoft.com/office/drawing/2014/main" id="{C9B98838-1939-4EFF-9BEE-AFC23742FC57}"/>
              </a:ext>
            </a:extLst>
          </p:cNvPr>
          <p:cNvSpPr>
            <a:spLocks noGrp="1"/>
          </p:cNvSpPr>
          <p:nvPr>
            <p:ph sz="quarter" idx="15"/>
          </p:nvPr>
        </p:nvSpPr>
        <p:spPr/>
        <p:txBody>
          <a:bodyPr>
            <a:normAutofit fontScale="70000" lnSpcReduction="20000"/>
          </a:bodyPr>
          <a:lstStyle/>
          <a:p>
            <a:r>
              <a:rPr lang="en-US" sz="4200" dirty="0"/>
              <a:t>IRIS Module- </a:t>
            </a:r>
            <a:r>
              <a:rPr lang="en-US" sz="4200" dirty="0">
                <a:hlinkClick r:id="rId3"/>
              </a:rPr>
              <a:t>IEPs: Developing High-Quality Individualized Education Programs</a:t>
            </a:r>
            <a:endParaRPr lang="en-US" sz="4200" dirty="0"/>
          </a:p>
          <a:p>
            <a:pPr lvl="2"/>
            <a:r>
              <a:rPr lang="en-US" sz="3300" dirty="0"/>
              <a:t>A detailed background of the circumstances leading up to </a:t>
            </a:r>
            <a:r>
              <a:rPr lang="en-US" sz="3300" i="1" dirty="0"/>
              <a:t>Endrew</a:t>
            </a:r>
            <a:r>
              <a:rPr lang="en-US" sz="3300" dirty="0"/>
              <a:t>, as well as how that decision translates into specific expectations and requirements for IEPs </a:t>
            </a:r>
          </a:p>
          <a:p>
            <a:pPr lvl="2"/>
            <a:r>
              <a:rPr lang="en-US" sz="3300" dirty="0"/>
              <a:t>Explanations of terminology and concepts from the </a:t>
            </a:r>
            <a:r>
              <a:rPr lang="en-US" sz="3300" i="1" dirty="0"/>
              <a:t>Endrew </a:t>
            </a:r>
            <a:r>
              <a:rPr lang="en-US" sz="3300" dirty="0"/>
              <a:t>ruling</a:t>
            </a:r>
          </a:p>
          <a:p>
            <a:pPr lvl="2"/>
            <a:r>
              <a:rPr lang="en-US" sz="3300" dirty="0"/>
              <a:t>Details of the IEP process and key takeaways for each step</a:t>
            </a:r>
          </a:p>
          <a:p>
            <a:pPr lvl="2"/>
            <a:r>
              <a:rPr lang="en-US" sz="3300" dirty="0"/>
              <a:t>An overview of the IEP’s required components</a:t>
            </a:r>
          </a:p>
          <a:p>
            <a:pPr lvl="2"/>
            <a:r>
              <a:rPr lang="en-US" sz="3300" dirty="0"/>
              <a:t>Common errors and pointers on how best to recognize and avoid them</a:t>
            </a:r>
          </a:p>
          <a:p>
            <a:pPr lvl="2"/>
            <a:r>
              <a:rPr lang="en-US" sz="3300" dirty="0"/>
              <a:t>Audio interviews</a:t>
            </a:r>
            <a:endParaRPr lang="en-US" dirty="0"/>
          </a:p>
        </p:txBody>
      </p:sp>
      <p:sp>
        <p:nvSpPr>
          <p:cNvPr id="5" name="Text Placeholder 4">
            <a:extLst>
              <a:ext uri="{FF2B5EF4-FFF2-40B4-BE49-F238E27FC236}">
                <a16:creationId xmlns:a16="http://schemas.microsoft.com/office/drawing/2014/main" id="{642F2529-DCA5-4550-A5CB-83E695183A4B}"/>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AE9E5752-8BF4-4EAF-B94F-2689F0AE1BC5}"/>
              </a:ext>
            </a:extLst>
          </p:cNvPr>
          <p:cNvSpPr>
            <a:spLocks noGrp="1"/>
          </p:cNvSpPr>
          <p:nvPr>
            <p:ph type="sldNum" sz="quarter" idx="14"/>
          </p:nvPr>
        </p:nvSpPr>
        <p:spPr/>
        <p:txBody>
          <a:bodyPr/>
          <a:lstStyle/>
          <a:p>
            <a:fld id="{99A20822-4A49-4D36-86E3-300BA48D3F00}" type="slidenum">
              <a:rPr lang="en-US" smtClean="0"/>
              <a:t>32</a:t>
            </a:fld>
            <a:endParaRPr lang="en-US" dirty="0"/>
          </a:p>
        </p:txBody>
      </p:sp>
    </p:spTree>
    <p:extLst>
      <p:ext uri="{BB962C8B-B14F-4D97-AF65-F5344CB8AC3E}">
        <p14:creationId xmlns:p14="http://schemas.microsoft.com/office/powerpoint/2010/main" val="2959888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5E6F-E3B4-4D8E-81D7-4AAFCED6AAA1}"/>
              </a:ext>
            </a:extLst>
          </p:cNvPr>
          <p:cNvSpPr>
            <a:spLocks noGrp="1"/>
          </p:cNvSpPr>
          <p:nvPr>
            <p:ph type="title"/>
          </p:nvPr>
        </p:nvSpPr>
        <p:spPr>
          <a:xfrm>
            <a:off x="457200" y="-13063"/>
            <a:ext cx="11276076" cy="1280160"/>
          </a:xfrm>
        </p:spPr>
        <p:txBody>
          <a:bodyPr/>
          <a:lstStyle/>
          <a:p>
            <a:r>
              <a:rPr lang="en-US" dirty="0"/>
              <a:t>IEP Goal Setting Tools and Resources </a:t>
            </a:r>
          </a:p>
        </p:txBody>
      </p:sp>
      <p:sp>
        <p:nvSpPr>
          <p:cNvPr id="3" name="Text Placeholder 2">
            <a:extLst>
              <a:ext uri="{FF2B5EF4-FFF2-40B4-BE49-F238E27FC236}">
                <a16:creationId xmlns:a16="http://schemas.microsoft.com/office/drawing/2014/main" id="{46BF3C3B-0587-4BFA-B947-6F1E35F5444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A2B5A62-DF8C-4C00-A00F-2E425E1FB1A6}"/>
              </a:ext>
            </a:extLst>
          </p:cNvPr>
          <p:cNvSpPr>
            <a:spLocks noGrp="1"/>
          </p:cNvSpPr>
          <p:nvPr>
            <p:ph type="sldNum" sz="quarter" idx="14"/>
          </p:nvPr>
        </p:nvSpPr>
        <p:spPr/>
        <p:txBody>
          <a:bodyPr/>
          <a:lstStyle/>
          <a:p>
            <a:endParaRPr lang="en-US" dirty="0"/>
          </a:p>
        </p:txBody>
      </p:sp>
      <p:sp>
        <p:nvSpPr>
          <p:cNvPr id="5" name="TextBox 4">
            <a:extLst>
              <a:ext uri="{FF2B5EF4-FFF2-40B4-BE49-F238E27FC236}">
                <a16:creationId xmlns:a16="http://schemas.microsoft.com/office/drawing/2014/main" id="{2221D1BA-B8EA-46A1-B6BD-7CC7B22AD287}"/>
              </a:ext>
            </a:extLst>
          </p:cNvPr>
          <p:cNvSpPr txBox="1"/>
          <p:nvPr/>
        </p:nvSpPr>
        <p:spPr>
          <a:xfrm>
            <a:off x="1028700" y="1786483"/>
            <a:ext cx="3975100" cy="830997"/>
          </a:xfrm>
          <a:prstGeom prst="rect">
            <a:avLst/>
          </a:prstGeom>
          <a:noFill/>
        </p:spPr>
        <p:txBody>
          <a:bodyPr wrap="square" rtlCol="0">
            <a:spAutoFit/>
          </a:bodyPr>
          <a:lstStyle/>
          <a:p>
            <a:pPr algn="ctr"/>
            <a:r>
              <a:rPr lang="en-US" sz="2400" dirty="0"/>
              <a:t>Behavior Goals Using Direct Behavior Rating </a:t>
            </a:r>
          </a:p>
        </p:txBody>
      </p:sp>
      <p:pic>
        <p:nvPicPr>
          <p:cNvPr id="6" name="Picture 5" descr="A tool called behavior goals using direct behavior rating. ">
            <a:extLst>
              <a:ext uri="{FF2B5EF4-FFF2-40B4-BE49-F238E27FC236}">
                <a16:creationId xmlns:a16="http://schemas.microsoft.com/office/drawing/2014/main" id="{D7297528-64E6-4FAE-ABF9-868AE8B4288A}"/>
              </a:ext>
            </a:extLst>
          </p:cNvPr>
          <p:cNvPicPr>
            <a:picLocks noChangeAspect="1"/>
          </p:cNvPicPr>
          <p:nvPr/>
        </p:nvPicPr>
        <p:blipFill>
          <a:blip r:embed="rId3"/>
          <a:stretch>
            <a:fillRect/>
          </a:stretch>
        </p:blipFill>
        <p:spPr>
          <a:xfrm>
            <a:off x="1028700" y="2719412"/>
            <a:ext cx="3209925" cy="1800225"/>
          </a:xfrm>
          <a:prstGeom prst="rect">
            <a:avLst/>
          </a:prstGeom>
        </p:spPr>
      </p:pic>
      <p:pic>
        <p:nvPicPr>
          <p:cNvPr id="7" name="Picture 6" descr="A tool titled direct behavior rating form. ">
            <a:extLst>
              <a:ext uri="{FF2B5EF4-FFF2-40B4-BE49-F238E27FC236}">
                <a16:creationId xmlns:a16="http://schemas.microsoft.com/office/drawing/2014/main" id="{54E54771-0DAE-475A-ADB9-236769697134}"/>
              </a:ext>
            </a:extLst>
          </p:cNvPr>
          <p:cNvPicPr>
            <a:picLocks noChangeAspect="1"/>
          </p:cNvPicPr>
          <p:nvPr/>
        </p:nvPicPr>
        <p:blipFill>
          <a:blip r:embed="rId4"/>
          <a:stretch>
            <a:fillRect/>
          </a:stretch>
        </p:blipFill>
        <p:spPr>
          <a:xfrm>
            <a:off x="2633662" y="2924448"/>
            <a:ext cx="2743200" cy="3190379"/>
          </a:xfrm>
          <a:prstGeom prst="rect">
            <a:avLst/>
          </a:prstGeom>
          <a:ln>
            <a:solidFill>
              <a:schemeClr val="tx2"/>
            </a:solidFill>
          </a:ln>
        </p:spPr>
      </p:pic>
      <p:pic>
        <p:nvPicPr>
          <p:cNvPr id="9" name="Picture 8" descr="A tool titled handout: overview of goal setting strategies. ">
            <a:extLst>
              <a:ext uri="{FF2B5EF4-FFF2-40B4-BE49-F238E27FC236}">
                <a16:creationId xmlns:a16="http://schemas.microsoft.com/office/drawing/2014/main" id="{99578C31-182D-43D4-AC89-F9344F0B4A93}"/>
              </a:ext>
            </a:extLst>
          </p:cNvPr>
          <p:cNvPicPr>
            <a:picLocks noChangeAspect="1"/>
          </p:cNvPicPr>
          <p:nvPr/>
        </p:nvPicPr>
        <p:blipFill>
          <a:blip r:embed="rId5"/>
          <a:stretch>
            <a:fillRect/>
          </a:stretch>
        </p:blipFill>
        <p:spPr>
          <a:xfrm>
            <a:off x="5843587" y="1825863"/>
            <a:ext cx="3784600" cy="4075316"/>
          </a:xfrm>
          <a:prstGeom prst="rect">
            <a:avLst/>
          </a:prstGeom>
          <a:ln>
            <a:solidFill>
              <a:schemeClr val="tx2"/>
            </a:solidFill>
          </a:ln>
        </p:spPr>
      </p:pic>
      <p:pic>
        <p:nvPicPr>
          <p:cNvPr id="10" name="Picture 9" descr="A tool called compiled ORF norms">
            <a:extLst>
              <a:ext uri="{FF2B5EF4-FFF2-40B4-BE49-F238E27FC236}">
                <a16:creationId xmlns:a16="http://schemas.microsoft.com/office/drawing/2014/main" id="{EEB4A095-B91F-4D69-861A-71552C2B1182}"/>
              </a:ext>
            </a:extLst>
          </p:cNvPr>
          <p:cNvPicPr>
            <a:picLocks noChangeAspect="1"/>
          </p:cNvPicPr>
          <p:nvPr/>
        </p:nvPicPr>
        <p:blipFill>
          <a:blip r:embed="rId6"/>
          <a:stretch>
            <a:fillRect/>
          </a:stretch>
        </p:blipFill>
        <p:spPr>
          <a:xfrm>
            <a:off x="6815140" y="2911475"/>
            <a:ext cx="4696682" cy="3581400"/>
          </a:xfrm>
          <a:prstGeom prst="rect">
            <a:avLst/>
          </a:prstGeom>
          <a:ln>
            <a:solidFill>
              <a:schemeClr val="tx2"/>
            </a:solidFill>
          </a:ln>
        </p:spPr>
      </p:pic>
    </p:spTree>
    <p:extLst>
      <p:ext uri="{BB962C8B-B14F-4D97-AF65-F5344CB8AC3E}">
        <p14:creationId xmlns:p14="http://schemas.microsoft.com/office/powerpoint/2010/main" val="16581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6D76-1776-4BF0-AA66-4D2CE76DF297}"/>
              </a:ext>
            </a:extLst>
          </p:cNvPr>
          <p:cNvSpPr>
            <a:spLocks noGrp="1"/>
          </p:cNvSpPr>
          <p:nvPr>
            <p:ph type="title"/>
          </p:nvPr>
        </p:nvSpPr>
        <p:spPr/>
        <p:txBody>
          <a:bodyPr/>
          <a:lstStyle/>
          <a:p>
            <a:r>
              <a:rPr lang="en-US" dirty="0"/>
              <a:t>IEP Implementation Resources </a:t>
            </a:r>
          </a:p>
        </p:txBody>
      </p:sp>
      <p:sp>
        <p:nvSpPr>
          <p:cNvPr id="3" name="Text Placeholder 2">
            <a:extLst>
              <a:ext uri="{FF2B5EF4-FFF2-40B4-BE49-F238E27FC236}">
                <a16:creationId xmlns:a16="http://schemas.microsoft.com/office/drawing/2014/main" id="{324E7589-4D4F-4D86-B204-A5099A9300B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CA4E436-F22F-47C3-A6C9-12B45A56DCE9}"/>
              </a:ext>
            </a:extLst>
          </p:cNvPr>
          <p:cNvSpPr>
            <a:spLocks noGrp="1"/>
          </p:cNvSpPr>
          <p:nvPr>
            <p:ph type="sldNum" sz="quarter" idx="14"/>
          </p:nvPr>
        </p:nvSpPr>
        <p:spPr/>
        <p:txBody>
          <a:bodyPr/>
          <a:lstStyle/>
          <a:p>
            <a:endParaRPr lang="en-US" dirty="0"/>
          </a:p>
        </p:txBody>
      </p:sp>
      <p:sp>
        <p:nvSpPr>
          <p:cNvPr id="5" name="Rectangle 4">
            <a:extLst>
              <a:ext uri="{FF2B5EF4-FFF2-40B4-BE49-F238E27FC236}">
                <a16:creationId xmlns:a16="http://schemas.microsoft.com/office/drawing/2014/main" id="{BB8845B4-CCE0-43EC-A45B-25D3FE638DC7}"/>
              </a:ext>
            </a:extLst>
          </p:cNvPr>
          <p:cNvSpPr/>
          <p:nvPr/>
        </p:nvSpPr>
        <p:spPr>
          <a:xfrm>
            <a:off x="1016000" y="2070457"/>
            <a:ext cx="4394200" cy="646331"/>
          </a:xfrm>
          <a:prstGeom prst="rect">
            <a:avLst/>
          </a:prstGeom>
        </p:spPr>
        <p:txBody>
          <a:bodyPr wrap="square">
            <a:spAutoFit/>
          </a:bodyPr>
          <a:lstStyle/>
          <a:p>
            <a:r>
              <a:rPr lang="en-US" dirty="0">
                <a:solidFill>
                  <a:srgbClr val="194E72"/>
                </a:solidFill>
                <a:latin typeface="Roboto"/>
                <a:hlinkClick r:id="rId3"/>
              </a:rPr>
              <a:t>Student IEP Progress Monitoring Tool for Data Collection and Graphing (Excel)</a:t>
            </a:r>
            <a:endParaRPr lang="en-US" b="0" i="0" dirty="0">
              <a:solidFill>
                <a:srgbClr val="194E72"/>
              </a:solidFill>
              <a:effectLst/>
              <a:latin typeface="Roboto"/>
            </a:endParaRPr>
          </a:p>
        </p:txBody>
      </p:sp>
      <p:pic>
        <p:nvPicPr>
          <p:cNvPr id="6" name="Picture 5" descr="A tool called student IEP progress monitoring tool for data collection and graphing (Excel)">
            <a:extLst>
              <a:ext uri="{FF2B5EF4-FFF2-40B4-BE49-F238E27FC236}">
                <a16:creationId xmlns:a16="http://schemas.microsoft.com/office/drawing/2014/main" id="{D5A0A8FC-05D2-4294-ACE1-9E4A3A0373EB}"/>
              </a:ext>
            </a:extLst>
          </p:cNvPr>
          <p:cNvPicPr>
            <a:picLocks noChangeAspect="1"/>
          </p:cNvPicPr>
          <p:nvPr/>
        </p:nvPicPr>
        <p:blipFill>
          <a:blip r:embed="rId4"/>
          <a:stretch>
            <a:fillRect/>
          </a:stretch>
        </p:blipFill>
        <p:spPr>
          <a:xfrm>
            <a:off x="1127117" y="2911473"/>
            <a:ext cx="4237979" cy="2257427"/>
          </a:xfrm>
          <a:prstGeom prst="rect">
            <a:avLst/>
          </a:prstGeom>
        </p:spPr>
      </p:pic>
      <p:sp>
        <p:nvSpPr>
          <p:cNvPr id="7" name="Rectangle 6" descr="A tool called Taxonomy of Intervention Intensity – Designing and Intensifying Individualized Instruction &#10;">
            <a:extLst>
              <a:ext uri="{FF2B5EF4-FFF2-40B4-BE49-F238E27FC236}">
                <a16:creationId xmlns:a16="http://schemas.microsoft.com/office/drawing/2014/main" id="{4CCA5FEE-7E30-4B9B-A8DF-CDA450D0D711}"/>
              </a:ext>
            </a:extLst>
          </p:cNvPr>
          <p:cNvSpPr/>
          <p:nvPr/>
        </p:nvSpPr>
        <p:spPr>
          <a:xfrm>
            <a:off x="5905500" y="2022831"/>
            <a:ext cx="4940302" cy="646331"/>
          </a:xfrm>
          <a:prstGeom prst="rect">
            <a:avLst/>
          </a:prstGeom>
        </p:spPr>
        <p:txBody>
          <a:bodyPr wrap="square">
            <a:spAutoFit/>
          </a:bodyPr>
          <a:lstStyle/>
          <a:p>
            <a:r>
              <a:rPr lang="en-US" b="0" i="0" dirty="0">
                <a:solidFill>
                  <a:srgbClr val="194E72"/>
                </a:solidFill>
                <a:effectLst/>
                <a:latin typeface="Roboto"/>
                <a:hlinkClick r:id="rId5"/>
              </a:rPr>
              <a:t>Taxonomy of Intervention Intensity – Designing and Intensifying Individualized Instruction </a:t>
            </a:r>
            <a:endParaRPr lang="en-US" b="0" i="0" dirty="0">
              <a:solidFill>
                <a:srgbClr val="194E72"/>
              </a:solidFill>
              <a:effectLst/>
              <a:latin typeface="Roboto"/>
            </a:endParaRPr>
          </a:p>
        </p:txBody>
      </p:sp>
      <p:pic>
        <p:nvPicPr>
          <p:cNvPr id="8" name="Picture 7" descr="A picture of a tool called taxonomy of intervention intensity: Academics">
            <a:extLst>
              <a:ext uri="{FF2B5EF4-FFF2-40B4-BE49-F238E27FC236}">
                <a16:creationId xmlns:a16="http://schemas.microsoft.com/office/drawing/2014/main" id="{3FADFFB7-3174-42CE-A7A5-7C4A95B0435E}"/>
              </a:ext>
            </a:extLst>
          </p:cNvPr>
          <p:cNvPicPr>
            <a:picLocks noChangeAspect="1"/>
          </p:cNvPicPr>
          <p:nvPr/>
        </p:nvPicPr>
        <p:blipFill>
          <a:blip r:embed="rId6"/>
          <a:stretch>
            <a:fillRect/>
          </a:stretch>
        </p:blipFill>
        <p:spPr>
          <a:xfrm>
            <a:off x="5994402" y="2716788"/>
            <a:ext cx="4724398" cy="3529779"/>
          </a:xfrm>
          <a:prstGeom prst="rect">
            <a:avLst/>
          </a:prstGeom>
          <a:ln>
            <a:solidFill>
              <a:schemeClr val="tx2"/>
            </a:solidFill>
          </a:ln>
        </p:spPr>
      </p:pic>
      <p:pic>
        <p:nvPicPr>
          <p:cNvPr id="9" name="Picture 8" descr="A picture of the tool strategies for scheduling: how to find time to intensify and individualize intervention. ">
            <a:extLst>
              <a:ext uri="{FF2B5EF4-FFF2-40B4-BE49-F238E27FC236}">
                <a16:creationId xmlns:a16="http://schemas.microsoft.com/office/drawing/2014/main" id="{F65599AB-769F-4805-B430-322E07E24FF0}"/>
              </a:ext>
            </a:extLst>
          </p:cNvPr>
          <p:cNvPicPr>
            <a:picLocks noChangeAspect="1"/>
          </p:cNvPicPr>
          <p:nvPr/>
        </p:nvPicPr>
        <p:blipFill>
          <a:blip r:embed="rId7"/>
          <a:stretch>
            <a:fillRect/>
          </a:stretch>
        </p:blipFill>
        <p:spPr>
          <a:xfrm>
            <a:off x="4241971" y="1931072"/>
            <a:ext cx="3236849" cy="4202112"/>
          </a:xfrm>
          <a:prstGeom prst="rect">
            <a:avLst/>
          </a:prstGeom>
          <a:ln>
            <a:solidFill>
              <a:schemeClr val="tx2"/>
            </a:solidFill>
          </a:ln>
        </p:spPr>
      </p:pic>
      <p:sp>
        <p:nvSpPr>
          <p:cNvPr id="11" name="Rectangle 10">
            <a:extLst>
              <a:ext uri="{FF2B5EF4-FFF2-40B4-BE49-F238E27FC236}">
                <a16:creationId xmlns:a16="http://schemas.microsoft.com/office/drawing/2014/main" id="{C6026AFE-C8D4-47EB-B2C4-56CA034A1478}"/>
              </a:ext>
            </a:extLst>
          </p:cNvPr>
          <p:cNvSpPr/>
          <p:nvPr/>
        </p:nvSpPr>
        <p:spPr>
          <a:xfrm>
            <a:off x="3797302" y="1181815"/>
            <a:ext cx="4798058" cy="646331"/>
          </a:xfrm>
          <a:prstGeom prst="rect">
            <a:avLst/>
          </a:prstGeom>
        </p:spPr>
        <p:txBody>
          <a:bodyPr wrap="square">
            <a:spAutoFit/>
          </a:bodyPr>
          <a:lstStyle/>
          <a:p>
            <a:r>
              <a:rPr lang="en-US" dirty="0">
                <a:hlinkClick r:id="rId8"/>
              </a:rPr>
              <a:t>Strategies for Scheduling: How to Find Time to Intensify and Individualize Intervention</a:t>
            </a:r>
            <a:endParaRPr lang="en-US" dirty="0"/>
          </a:p>
        </p:txBody>
      </p:sp>
    </p:spTree>
    <p:extLst>
      <p:ext uri="{BB962C8B-B14F-4D97-AF65-F5344CB8AC3E}">
        <p14:creationId xmlns:p14="http://schemas.microsoft.com/office/powerpoint/2010/main" val="25808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6CF2-A77C-455B-9156-93EC5E161474}"/>
              </a:ext>
            </a:extLst>
          </p:cNvPr>
          <p:cNvSpPr>
            <a:spLocks noGrp="1"/>
          </p:cNvSpPr>
          <p:nvPr>
            <p:ph type="title"/>
          </p:nvPr>
        </p:nvSpPr>
        <p:spPr/>
        <p:txBody>
          <a:bodyPr/>
          <a:lstStyle/>
          <a:p>
            <a:r>
              <a:rPr lang="en-US" dirty="0"/>
              <a:t>IEP Implementation Monitoring Tools </a:t>
            </a:r>
          </a:p>
        </p:txBody>
      </p:sp>
      <p:sp>
        <p:nvSpPr>
          <p:cNvPr id="5" name="Text Placeholder 4">
            <a:extLst>
              <a:ext uri="{FF2B5EF4-FFF2-40B4-BE49-F238E27FC236}">
                <a16:creationId xmlns:a16="http://schemas.microsoft.com/office/drawing/2014/main" id="{71BB1154-BBD2-4D0D-BD5D-F6CB9BBA4369}"/>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EED09F1-1BFE-49CD-9BB7-7C3AB901F89E}"/>
              </a:ext>
            </a:extLst>
          </p:cNvPr>
          <p:cNvSpPr>
            <a:spLocks noGrp="1"/>
          </p:cNvSpPr>
          <p:nvPr>
            <p:ph type="sldNum" sz="quarter" idx="14"/>
          </p:nvPr>
        </p:nvSpPr>
        <p:spPr/>
        <p:txBody>
          <a:bodyPr/>
          <a:lstStyle/>
          <a:p>
            <a:endParaRPr lang="en-US" dirty="0"/>
          </a:p>
        </p:txBody>
      </p:sp>
      <p:pic>
        <p:nvPicPr>
          <p:cNvPr id="6" name="Picture 5" descr="A picture of the three tools, student level: DBi implementation Log: Daily and weekly intervention review, Meeting level: data meeting plan fidelity checklist, and plan development: student level plan fidelity checklist. ">
            <a:hlinkClick r:id="rId3"/>
            <a:extLst>
              <a:ext uri="{FF2B5EF4-FFF2-40B4-BE49-F238E27FC236}">
                <a16:creationId xmlns:a16="http://schemas.microsoft.com/office/drawing/2014/main" id="{D5F47935-C4B7-4165-9F4F-8649F725F663}"/>
              </a:ext>
            </a:extLst>
          </p:cNvPr>
          <p:cNvPicPr>
            <a:picLocks noChangeAspect="1"/>
          </p:cNvPicPr>
          <p:nvPr/>
        </p:nvPicPr>
        <p:blipFill>
          <a:blip r:embed="rId4"/>
          <a:stretch>
            <a:fillRect/>
          </a:stretch>
        </p:blipFill>
        <p:spPr>
          <a:xfrm>
            <a:off x="838200" y="2361407"/>
            <a:ext cx="6762750" cy="3009900"/>
          </a:xfrm>
          <a:prstGeom prst="rect">
            <a:avLst/>
          </a:prstGeom>
        </p:spPr>
      </p:pic>
      <p:pic>
        <p:nvPicPr>
          <p:cNvPr id="7" name="Picture 6" descr="A picture of the tool, Plan Development: Student Level Fidelity Checklist">
            <a:extLst>
              <a:ext uri="{FF2B5EF4-FFF2-40B4-BE49-F238E27FC236}">
                <a16:creationId xmlns:a16="http://schemas.microsoft.com/office/drawing/2014/main" id="{7CECC695-5403-47F2-B6B9-DBBE87C7C09D}"/>
              </a:ext>
            </a:extLst>
          </p:cNvPr>
          <p:cNvPicPr>
            <a:picLocks noChangeAspect="1"/>
          </p:cNvPicPr>
          <p:nvPr/>
        </p:nvPicPr>
        <p:blipFill>
          <a:blip r:embed="rId5"/>
          <a:stretch>
            <a:fillRect/>
          </a:stretch>
        </p:blipFill>
        <p:spPr>
          <a:xfrm>
            <a:off x="7843837" y="2380457"/>
            <a:ext cx="3267075" cy="2990850"/>
          </a:xfrm>
          <a:prstGeom prst="rect">
            <a:avLst/>
          </a:prstGeom>
        </p:spPr>
      </p:pic>
    </p:spTree>
    <p:extLst>
      <p:ext uri="{BB962C8B-B14F-4D97-AF65-F5344CB8AC3E}">
        <p14:creationId xmlns:p14="http://schemas.microsoft.com/office/powerpoint/2010/main" val="257447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F1DE-99EC-4522-A271-0C7521466742}"/>
              </a:ext>
            </a:extLst>
          </p:cNvPr>
          <p:cNvSpPr>
            <a:spLocks noGrp="1"/>
          </p:cNvSpPr>
          <p:nvPr>
            <p:ph type="title"/>
          </p:nvPr>
        </p:nvSpPr>
        <p:spPr/>
        <p:txBody>
          <a:bodyPr>
            <a:normAutofit/>
          </a:bodyPr>
          <a:lstStyle/>
          <a:p>
            <a:r>
              <a:rPr lang="en-US" dirty="0"/>
              <a:t>NCII Tools Charts for Progress Monitoring Tool Selection  </a:t>
            </a:r>
          </a:p>
        </p:txBody>
      </p:sp>
      <p:sp>
        <p:nvSpPr>
          <p:cNvPr id="3" name="Content Placeholder 2" descr="A tool called behavior progress monitoring tools chart">
            <a:extLst>
              <a:ext uri="{FF2B5EF4-FFF2-40B4-BE49-F238E27FC236}">
                <a16:creationId xmlns:a16="http://schemas.microsoft.com/office/drawing/2014/main" id="{C0533536-908C-4806-82D5-BA287F270895}"/>
              </a:ext>
            </a:extLst>
          </p:cNvPr>
          <p:cNvSpPr>
            <a:spLocks noGrp="1"/>
          </p:cNvSpPr>
          <p:nvPr>
            <p:ph sz="quarter" idx="15"/>
          </p:nvPr>
        </p:nvSpPr>
        <p:spPr/>
        <p:txBody>
          <a:bodyPr/>
          <a:lstStyle/>
          <a:p>
            <a:endParaRPr lang="en-US" dirty="0"/>
          </a:p>
          <a:p>
            <a:endParaRPr lang="en-US" dirty="0"/>
          </a:p>
        </p:txBody>
      </p:sp>
      <p:sp>
        <p:nvSpPr>
          <p:cNvPr id="7" name="Text Placeholder 6">
            <a:extLst>
              <a:ext uri="{FF2B5EF4-FFF2-40B4-BE49-F238E27FC236}">
                <a16:creationId xmlns:a16="http://schemas.microsoft.com/office/drawing/2014/main" id="{39EE744B-5C77-4719-9F36-CC3F7396AAC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81C12F3-9CCD-4491-ABDB-5D992B557980}"/>
              </a:ext>
            </a:extLst>
          </p:cNvPr>
          <p:cNvSpPr>
            <a:spLocks noGrp="1"/>
          </p:cNvSpPr>
          <p:nvPr>
            <p:ph type="sldNum" sz="quarter" idx="14"/>
          </p:nvPr>
        </p:nvSpPr>
        <p:spPr/>
        <p:txBody>
          <a:bodyPr/>
          <a:lstStyle/>
          <a:p>
            <a:endParaRPr lang="en-US" dirty="0"/>
          </a:p>
        </p:txBody>
      </p:sp>
      <p:pic>
        <p:nvPicPr>
          <p:cNvPr id="5" name="Picture 4" descr="A tool called academic intervention tools chart">
            <a:extLst>
              <a:ext uri="{FF2B5EF4-FFF2-40B4-BE49-F238E27FC236}">
                <a16:creationId xmlns:a16="http://schemas.microsoft.com/office/drawing/2014/main" id="{E2AC3DEB-0B49-4CB6-BA60-5DFB97A58828}"/>
              </a:ext>
            </a:extLst>
          </p:cNvPr>
          <p:cNvPicPr>
            <a:picLocks noChangeAspect="1"/>
          </p:cNvPicPr>
          <p:nvPr/>
        </p:nvPicPr>
        <p:blipFill>
          <a:blip r:embed="rId2"/>
          <a:stretch>
            <a:fillRect/>
          </a:stretch>
        </p:blipFill>
        <p:spPr>
          <a:xfrm>
            <a:off x="1091380" y="1776708"/>
            <a:ext cx="4779823" cy="4559068"/>
          </a:xfrm>
          <a:prstGeom prst="rect">
            <a:avLst/>
          </a:prstGeom>
          <a:ln>
            <a:solidFill>
              <a:schemeClr val="tx2"/>
            </a:solidFill>
          </a:ln>
        </p:spPr>
      </p:pic>
      <p:pic>
        <p:nvPicPr>
          <p:cNvPr id="6" name="Picture 5" descr="A picture of the tool behavior progress monitoring tools chart">
            <a:extLst>
              <a:ext uri="{FF2B5EF4-FFF2-40B4-BE49-F238E27FC236}">
                <a16:creationId xmlns:a16="http://schemas.microsoft.com/office/drawing/2014/main" id="{ECA987D3-C050-42EB-82D7-605E5901E43F}"/>
              </a:ext>
            </a:extLst>
          </p:cNvPr>
          <p:cNvPicPr>
            <a:picLocks noChangeAspect="1"/>
          </p:cNvPicPr>
          <p:nvPr/>
        </p:nvPicPr>
        <p:blipFill>
          <a:blip r:embed="rId3"/>
          <a:stretch>
            <a:fillRect/>
          </a:stretch>
        </p:blipFill>
        <p:spPr>
          <a:xfrm>
            <a:off x="6074349" y="1776707"/>
            <a:ext cx="5026271" cy="4559069"/>
          </a:xfrm>
          <a:prstGeom prst="rect">
            <a:avLst/>
          </a:prstGeom>
          <a:ln>
            <a:solidFill>
              <a:schemeClr val="tx2"/>
            </a:solidFill>
          </a:ln>
        </p:spPr>
      </p:pic>
    </p:spTree>
    <p:extLst>
      <p:ext uri="{BB962C8B-B14F-4D97-AF65-F5344CB8AC3E}">
        <p14:creationId xmlns:p14="http://schemas.microsoft.com/office/powerpoint/2010/main" val="1963422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fld id="{99A20822-4A49-4D36-86E3-300BA48D3F00}" type="slidenum">
              <a:rPr lang="en-US" smtClean="0"/>
              <a:pPr/>
              <a:t>37</a:t>
            </a:fld>
            <a:endParaRPr lang="en-US" dirty="0"/>
          </a:p>
        </p:txBody>
      </p:sp>
      <p:sp>
        <p:nvSpPr>
          <p:cNvPr id="5" name="Title 4">
            <a:extLst>
              <a:ext uri="{FF2B5EF4-FFF2-40B4-BE49-F238E27FC236}">
                <a16:creationId xmlns:a16="http://schemas.microsoft.com/office/drawing/2014/main" id="{29474B4F-80A0-4ABD-ADFA-BBC1255E03BA}"/>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dirty="0"/>
              <a:t>Questions or COmments</a:t>
            </a:r>
          </a:p>
        </p:txBody>
      </p:sp>
      <p:sp>
        <p:nvSpPr>
          <p:cNvPr id="2" name="TextBox 1">
            <a:extLst>
              <a:ext uri="{FF2B5EF4-FFF2-40B4-BE49-F238E27FC236}">
                <a16:creationId xmlns:a16="http://schemas.microsoft.com/office/drawing/2014/main" id="{86C3C55E-CBF9-45C5-BDAF-B5D7C63E0CFB}"/>
              </a:ext>
            </a:extLst>
          </p:cNvPr>
          <p:cNvSpPr txBox="1"/>
          <p:nvPr/>
        </p:nvSpPr>
        <p:spPr>
          <a:xfrm>
            <a:off x="1090244" y="1394691"/>
            <a:ext cx="9476154" cy="1107996"/>
          </a:xfrm>
          <a:prstGeom prst="rect">
            <a:avLst/>
          </a:prstGeom>
          <a:noFill/>
        </p:spPr>
        <p:txBody>
          <a:bodyPr wrap="square" rtlCol="0">
            <a:spAutoFit/>
          </a:bodyPr>
          <a:lstStyle/>
          <a:p>
            <a:r>
              <a:rPr lang="en-US" sz="6600" dirty="0">
                <a:solidFill>
                  <a:schemeClr val="bg1"/>
                </a:solidFill>
              </a:rPr>
              <a:t>Questions or Comments?</a:t>
            </a:r>
          </a:p>
        </p:txBody>
      </p:sp>
    </p:spTree>
    <p:extLst>
      <p:ext uri="{BB962C8B-B14F-4D97-AF65-F5344CB8AC3E}">
        <p14:creationId xmlns:p14="http://schemas.microsoft.com/office/powerpoint/2010/main" val="202231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lstStyle/>
          <a:p>
            <a:r>
              <a:rPr lang="en-US" dirty="0"/>
              <a:t>NCII 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sz="quarter" idx="15"/>
          </p:nvPr>
        </p:nvSpPr>
        <p:spPr/>
        <p:txBody>
          <a:bodyPr/>
          <a:lstStyle/>
          <a:p>
            <a:pPr>
              <a:spcAft>
                <a:spcPts val="600"/>
              </a:spcAft>
            </a:pPr>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a:p>
            <a:endParaRPr lang="en-US" dirty="0"/>
          </a:p>
        </p:txBody>
      </p:sp>
      <p:sp>
        <p:nvSpPr>
          <p:cNvPr id="3" name="Text Placeholder 2">
            <a:extLst>
              <a:ext uri="{FF2B5EF4-FFF2-40B4-BE49-F238E27FC236}">
                <a16:creationId xmlns:a16="http://schemas.microsoft.com/office/drawing/2014/main" id="{FDE0BE5D-FFC6-4082-A0BB-BB18AAF49AD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14"/>
          </p:nvPr>
        </p:nvSpPr>
        <p:spPr/>
        <p:txBody>
          <a:bodyPr/>
          <a:lstStyle/>
          <a:p>
            <a:endParaRPr lang="en-US" dirty="0"/>
          </a:p>
        </p:txBody>
      </p:sp>
    </p:spTree>
    <p:extLst>
      <p:ext uri="{BB962C8B-B14F-4D97-AF65-F5344CB8AC3E}">
        <p14:creationId xmlns:p14="http://schemas.microsoft.com/office/powerpoint/2010/main" val="59337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Introductions </a:t>
            </a:r>
          </a:p>
        </p:txBody>
      </p:sp>
      <p:sp>
        <p:nvSpPr>
          <p:cNvPr id="16" name="Content Placeholder 15">
            <a:extLst>
              <a:ext uri="{FF2B5EF4-FFF2-40B4-BE49-F238E27FC236}">
                <a16:creationId xmlns:a16="http://schemas.microsoft.com/office/drawing/2014/main" id="{585CA2E1-936B-47EF-B830-B9510D06A9E6}"/>
              </a:ext>
            </a:extLst>
          </p:cNvPr>
          <p:cNvSpPr>
            <a:spLocks noGrp="1"/>
          </p:cNvSpPr>
          <p:nvPr>
            <p:ph sz="quarter" idx="17"/>
          </p:nvPr>
        </p:nvSpPr>
        <p:spPr>
          <a:xfrm>
            <a:off x="3362719" y="1299256"/>
            <a:ext cx="6492481" cy="4343400"/>
          </a:xfrm>
        </p:spPr>
        <p:txBody>
          <a:bodyPr>
            <a:normAutofit/>
          </a:bodyPr>
          <a:lstStyle/>
          <a:p>
            <a:pPr marL="0" indent="0" defTabSz="181949">
              <a:lnSpc>
                <a:spcPct val="100000"/>
              </a:lnSpc>
              <a:buNone/>
              <a:defRPr sz="1008"/>
            </a:pPr>
            <a:r>
              <a:rPr lang="en-US" sz="2400" dirty="0"/>
              <a:t>Mitchell Yell, PhD, University of South Carolina, </a:t>
            </a:r>
            <a:r>
              <a:rPr lang="en-US" sz="2400" dirty="0">
                <a:hlinkClick r:id="rId3"/>
              </a:rPr>
              <a:t>myell@sc.edu</a:t>
            </a:r>
            <a:r>
              <a:rPr lang="en-US" sz="2400" dirty="0"/>
              <a:t> </a:t>
            </a:r>
          </a:p>
          <a:p>
            <a:pPr marL="0" indent="0" defTabSz="181949">
              <a:lnSpc>
                <a:spcPct val="100000"/>
              </a:lnSpc>
              <a:buNone/>
              <a:defRPr sz="1008"/>
            </a:pPr>
            <a:endParaRPr lang="en-US" sz="1400" dirty="0"/>
          </a:p>
          <a:p>
            <a:pPr marL="0" indent="0" defTabSz="181949">
              <a:lnSpc>
                <a:spcPct val="100000"/>
              </a:lnSpc>
              <a:buNone/>
              <a:defRPr sz="1008"/>
            </a:pPr>
            <a:r>
              <a:rPr lang="en-US" sz="2400" dirty="0"/>
              <a:t>David Bateman, PhD, Shippensburg University, </a:t>
            </a:r>
            <a:r>
              <a:rPr lang="en-US" sz="2400" dirty="0">
                <a:hlinkClick r:id="rId4"/>
              </a:rPr>
              <a:t>DFBate@ship.edu</a:t>
            </a:r>
            <a:endParaRPr lang="en-US" sz="2400" dirty="0"/>
          </a:p>
          <a:p>
            <a:pPr marL="0" indent="0" defTabSz="181949">
              <a:lnSpc>
                <a:spcPct val="100000"/>
              </a:lnSpc>
              <a:buNone/>
              <a:defRPr sz="1008"/>
            </a:pPr>
            <a:endParaRPr lang="en-US" sz="2400" dirty="0"/>
          </a:p>
          <a:p>
            <a:pPr marL="0" indent="0" defTabSz="181949">
              <a:lnSpc>
                <a:spcPct val="100000"/>
              </a:lnSpc>
              <a:buNone/>
              <a:defRPr sz="1008"/>
            </a:pPr>
            <a:r>
              <a:rPr lang="en-US" sz="2400" dirty="0"/>
              <a:t>Tessie Rose Bailey, PhD, National Center on Intensive Intervention at AIR, </a:t>
            </a:r>
            <a:r>
              <a:rPr lang="en-US" sz="2400" dirty="0">
                <a:hlinkClick r:id="rId5"/>
              </a:rPr>
              <a:t>tbailey@air.org</a:t>
            </a:r>
            <a:r>
              <a:rPr lang="en-US" sz="2400" dirty="0"/>
              <a:t> </a:t>
            </a:r>
          </a:p>
          <a:p>
            <a:pPr marL="0" indent="0" defTabSz="181949">
              <a:lnSpc>
                <a:spcPct val="100000"/>
              </a:lnSpc>
              <a:buNone/>
              <a:defRPr sz="1008"/>
            </a:pPr>
            <a:endParaRPr lang="en-US" sz="2400" dirty="0"/>
          </a:p>
          <a:p>
            <a:pPr marL="0" indent="0" defTabSz="181949">
              <a:lnSpc>
                <a:spcPct val="100000"/>
              </a:lnSpc>
              <a:buNone/>
              <a:defRPr sz="1008"/>
            </a:pPr>
            <a:r>
              <a:rPr lang="en-US" sz="2400" dirty="0"/>
              <a:t>Teri Marx, PhD, National Center on Intensive Intervention at AIR, </a:t>
            </a:r>
            <a:r>
              <a:rPr lang="en-US" sz="2400" dirty="0">
                <a:hlinkClick r:id="rId6"/>
              </a:rPr>
              <a:t>tmarx@air.org</a:t>
            </a:r>
            <a:r>
              <a:rPr lang="en-US" sz="2400" dirty="0"/>
              <a:t> </a:t>
            </a:r>
          </a:p>
          <a:p>
            <a:pPr marL="0" indent="0" defTabSz="181949">
              <a:lnSpc>
                <a:spcPct val="100000"/>
              </a:lnSpc>
              <a:buNone/>
              <a:defRPr sz="1008"/>
            </a:pPr>
            <a:endParaRPr lang="en-US" sz="2400" dirty="0"/>
          </a:p>
          <a:p>
            <a:pPr marL="0" indent="0" defTabSz="181949">
              <a:lnSpc>
                <a:spcPct val="100000"/>
              </a:lnSpc>
              <a:buNone/>
              <a:defRPr sz="1008"/>
            </a:pPr>
            <a:endParaRPr lang="en-US" sz="2400" dirty="0"/>
          </a:p>
          <a:p>
            <a:pPr marL="0" indent="0" defTabSz="181949">
              <a:lnSpc>
                <a:spcPct val="100000"/>
              </a:lnSpc>
              <a:buNone/>
              <a:defRPr sz="1008"/>
            </a:pPr>
            <a:endParaRPr lang="en-US" sz="2400" dirty="0"/>
          </a:p>
        </p:txBody>
      </p:sp>
      <p:sp>
        <p:nvSpPr>
          <p:cNvPr id="3" name="Slide Number Placeholder 2"/>
          <p:cNvSpPr>
            <a:spLocks noGrp="1"/>
          </p:cNvSpPr>
          <p:nvPr>
            <p:ph type="sldNum" sz="quarter" idx="18"/>
          </p:nvPr>
        </p:nvSpPr>
        <p:spPr/>
        <p:txBody>
          <a:bodyPr/>
          <a:lstStyle/>
          <a:p>
            <a:fld id="{99A20822-4A49-4D36-86E3-300BA48D3F00}" type="slidenum">
              <a:rPr lang="en-US" smtClean="0"/>
              <a:pPr/>
              <a:t>4</a:t>
            </a:fld>
            <a:endParaRPr lang="en-US" dirty="0"/>
          </a:p>
        </p:txBody>
      </p:sp>
      <p:pic>
        <p:nvPicPr>
          <p:cNvPr id="2" name="Picture 1" descr="Picture of Mitchell Yell, PhD">
            <a:extLst>
              <a:ext uri="{FF2B5EF4-FFF2-40B4-BE49-F238E27FC236}">
                <a16:creationId xmlns:a16="http://schemas.microsoft.com/office/drawing/2014/main" id="{78A725EB-9D94-434B-9469-C05328D7C6BF}"/>
              </a:ext>
            </a:extLst>
          </p:cNvPr>
          <p:cNvPicPr>
            <a:picLocks noChangeAspect="1"/>
          </p:cNvPicPr>
          <p:nvPr/>
        </p:nvPicPr>
        <p:blipFill>
          <a:blip r:embed="rId7"/>
          <a:stretch>
            <a:fillRect/>
          </a:stretch>
        </p:blipFill>
        <p:spPr>
          <a:xfrm>
            <a:off x="1140204" y="1083129"/>
            <a:ext cx="1741320" cy="2068171"/>
          </a:xfrm>
          <a:prstGeom prst="rect">
            <a:avLst/>
          </a:prstGeom>
          <a:ln>
            <a:solidFill>
              <a:schemeClr val="tx1">
                <a:lumMod val="75000"/>
                <a:lumOff val="25000"/>
              </a:schemeClr>
            </a:solidFill>
          </a:ln>
        </p:spPr>
      </p:pic>
      <p:pic>
        <p:nvPicPr>
          <p:cNvPr id="5" name="Picture 4" descr="Picture of David Bateman, PhD">
            <a:extLst>
              <a:ext uri="{FF2B5EF4-FFF2-40B4-BE49-F238E27FC236}">
                <a16:creationId xmlns:a16="http://schemas.microsoft.com/office/drawing/2014/main" id="{554093CB-6AB9-4B7D-A91C-0C718E7A6175}"/>
              </a:ext>
            </a:extLst>
          </p:cNvPr>
          <p:cNvPicPr>
            <a:picLocks noChangeAspect="1"/>
          </p:cNvPicPr>
          <p:nvPr/>
        </p:nvPicPr>
        <p:blipFill>
          <a:blip r:embed="rId8"/>
          <a:stretch>
            <a:fillRect/>
          </a:stretch>
        </p:blipFill>
        <p:spPr>
          <a:xfrm>
            <a:off x="10043861" y="1125386"/>
            <a:ext cx="1741320" cy="2025914"/>
          </a:xfrm>
          <a:prstGeom prst="rect">
            <a:avLst/>
          </a:prstGeom>
          <a:ln>
            <a:solidFill>
              <a:schemeClr val="tx1">
                <a:lumMod val="75000"/>
                <a:lumOff val="25000"/>
              </a:schemeClr>
            </a:solidFill>
          </a:ln>
        </p:spPr>
      </p:pic>
      <p:pic>
        <p:nvPicPr>
          <p:cNvPr id="11" name="Picture 10" descr="Picture of Tessie Bailey, PhD">
            <a:extLst>
              <a:ext uri="{FF2B5EF4-FFF2-40B4-BE49-F238E27FC236}">
                <a16:creationId xmlns:a16="http://schemas.microsoft.com/office/drawing/2014/main" id="{B7666EC5-6A3F-4B0D-9B62-1E73FCB37267}"/>
              </a:ext>
            </a:extLst>
          </p:cNvPr>
          <p:cNvPicPr>
            <a:picLocks noChangeAspect="1"/>
          </p:cNvPicPr>
          <p:nvPr/>
        </p:nvPicPr>
        <p:blipFill>
          <a:blip r:embed="rId9"/>
          <a:stretch>
            <a:fillRect/>
          </a:stretch>
        </p:blipFill>
        <p:spPr>
          <a:xfrm>
            <a:off x="1140204" y="3470956"/>
            <a:ext cx="1760024" cy="2253580"/>
          </a:xfrm>
          <a:prstGeom prst="rect">
            <a:avLst/>
          </a:prstGeom>
          <a:ln>
            <a:solidFill>
              <a:schemeClr val="tx1">
                <a:lumMod val="75000"/>
                <a:lumOff val="25000"/>
              </a:schemeClr>
            </a:solidFill>
          </a:ln>
        </p:spPr>
      </p:pic>
      <p:pic>
        <p:nvPicPr>
          <p:cNvPr id="12" name="Picture 11" descr="Picture of Teri Marx, PhD">
            <a:extLst>
              <a:ext uri="{FF2B5EF4-FFF2-40B4-BE49-F238E27FC236}">
                <a16:creationId xmlns:a16="http://schemas.microsoft.com/office/drawing/2014/main" id="{66DE99F2-347C-4912-BAD2-7E8E1FEE89AE}"/>
              </a:ext>
            </a:extLst>
          </p:cNvPr>
          <p:cNvPicPr>
            <a:picLocks noChangeAspect="1"/>
          </p:cNvPicPr>
          <p:nvPr/>
        </p:nvPicPr>
        <p:blipFill>
          <a:blip r:embed="rId10"/>
          <a:stretch>
            <a:fillRect/>
          </a:stretch>
        </p:blipFill>
        <p:spPr>
          <a:xfrm>
            <a:off x="10043861" y="3470956"/>
            <a:ext cx="1741320" cy="2210970"/>
          </a:xfrm>
          <a:prstGeom prst="rect">
            <a:avLst/>
          </a:prstGeom>
          <a:ln>
            <a:solidFill>
              <a:schemeClr val="tx1">
                <a:lumMod val="75000"/>
                <a:lumOff val="25000"/>
              </a:schemeClr>
            </a:solidFill>
          </a:ln>
        </p:spPr>
      </p:pic>
    </p:spTree>
    <p:extLst>
      <p:ext uri="{BB962C8B-B14F-4D97-AF65-F5344CB8AC3E}">
        <p14:creationId xmlns:p14="http://schemas.microsoft.com/office/powerpoint/2010/main" val="19598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8DEC-57BB-4B46-86B0-419B91D43298}"/>
              </a:ext>
            </a:extLst>
          </p:cNvPr>
          <p:cNvSpPr>
            <a:spLocks noGrp="1"/>
          </p:cNvSpPr>
          <p:nvPr>
            <p:ph type="title"/>
          </p:nvPr>
        </p:nvSpPr>
        <p:spPr/>
        <p:txBody>
          <a:bodyPr/>
          <a:lstStyle/>
          <a:p>
            <a:r>
              <a:rPr lang="en-US" dirty="0"/>
              <a:t>Session Overview</a:t>
            </a:r>
          </a:p>
        </p:txBody>
      </p:sp>
      <p:sp>
        <p:nvSpPr>
          <p:cNvPr id="3" name="Content Placeholder 2">
            <a:extLst>
              <a:ext uri="{FF2B5EF4-FFF2-40B4-BE49-F238E27FC236}">
                <a16:creationId xmlns:a16="http://schemas.microsoft.com/office/drawing/2014/main" id="{750BA6C4-5A59-4715-ACF0-F812E38C6B40}"/>
              </a:ext>
            </a:extLst>
          </p:cNvPr>
          <p:cNvSpPr>
            <a:spLocks noGrp="1"/>
          </p:cNvSpPr>
          <p:nvPr>
            <p:ph sz="quarter" idx="15"/>
          </p:nvPr>
        </p:nvSpPr>
        <p:spPr/>
        <p:txBody>
          <a:bodyPr/>
          <a:lstStyle/>
          <a:p>
            <a:pPr>
              <a:buFont typeface="Arial" panose="020B0604020202020204" pitchFamily="34" charset="0"/>
              <a:buChar char="•"/>
            </a:pPr>
            <a:r>
              <a:rPr lang="en-US" dirty="0"/>
              <a:t>Historical Context Leading to the </a:t>
            </a:r>
            <a:r>
              <a:rPr lang="en-US" i="1" dirty="0"/>
              <a:t>Endrew F.</a:t>
            </a:r>
            <a:r>
              <a:rPr lang="en-US" dirty="0"/>
              <a:t> Decision</a:t>
            </a:r>
          </a:p>
          <a:p>
            <a:pPr>
              <a:buFont typeface="Arial" panose="020B0604020202020204" pitchFamily="34" charset="0"/>
              <a:buChar char="•"/>
            </a:pPr>
            <a:r>
              <a:rPr lang="en-US" dirty="0"/>
              <a:t>Key Findings of </a:t>
            </a:r>
            <a:r>
              <a:rPr lang="en-US" i="1" dirty="0"/>
              <a:t>Endrew F. (2017)</a:t>
            </a:r>
          </a:p>
          <a:p>
            <a:pPr lvl="2">
              <a:buFont typeface="Arial" panose="020B0604020202020204" pitchFamily="34" charset="0"/>
              <a:buChar char="•"/>
            </a:pPr>
            <a:r>
              <a:rPr lang="en-US" sz="2400" i="1" dirty="0"/>
              <a:t>Endrew F. v. Douglas County School District Re-1, 137 S. Ct. 988.</a:t>
            </a:r>
          </a:p>
          <a:p>
            <a:pPr lvl="1"/>
            <a:r>
              <a:rPr lang="en-US" dirty="0"/>
              <a:t>Six Recommendations for Preparing Educators </a:t>
            </a:r>
          </a:p>
          <a:p>
            <a:pPr lvl="1"/>
            <a:r>
              <a:rPr lang="en-US" dirty="0"/>
              <a:t>Tools and Resources to Support Implementation of Recommendations</a:t>
            </a:r>
          </a:p>
          <a:p>
            <a:pPr lvl="1"/>
            <a:r>
              <a:rPr lang="en-US" dirty="0"/>
              <a:t>Question and Answer Session</a:t>
            </a:r>
          </a:p>
        </p:txBody>
      </p:sp>
      <p:sp>
        <p:nvSpPr>
          <p:cNvPr id="4" name="Text Placeholder 3">
            <a:extLst>
              <a:ext uri="{FF2B5EF4-FFF2-40B4-BE49-F238E27FC236}">
                <a16:creationId xmlns:a16="http://schemas.microsoft.com/office/drawing/2014/main" id="{A2B8716D-52B9-49D1-936C-794B6A59143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BCBA74D1-BEE4-4722-9C0B-4D3553F769B8}"/>
              </a:ext>
            </a:extLst>
          </p:cNvPr>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397777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61EC-F4D9-BC44-8ECD-0FEBDBD84393}"/>
              </a:ext>
            </a:extLst>
          </p:cNvPr>
          <p:cNvSpPr>
            <a:spLocks noGrp="1"/>
          </p:cNvSpPr>
          <p:nvPr>
            <p:ph type="title"/>
          </p:nvPr>
        </p:nvSpPr>
        <p:spPr/>
        <p:txBody>
          <a:bodyPr>
            <a:normAutofit/>
          </a:bodyPr>
          <a:lstStyle/>
          <a:p>
            <a:pPr algn="ctr"/>
            <a:r>
              <a:rPr lang="en-US" dirty="0"/>
              <a:t>Before we begin…</a:t>
            </a:r>
          </a:p>
        </p:txBody>
      </p:sp>
      <p:sp>
        <p:nvSpPr>
          <p:cNvPr id="5" name="Content Placeholder 4">
            <a:extLst>
              <a:ext uri="{FF2B5EF4-FFF2-40B4-BE49-F238E27FC236}">
                <a16:creationId xmlns:a16="http://schemas.microsoft.com/office/drawing/2014/main" id="{29EDBB17-3EA7-4019-8157-943A01AF0908}"/>
              </a:ext>
            </a:extLst>
          </p:cNvPr>
          <p:cNvSpPr>
            <a:spLocks noGrp="1"/>
          </p:cNvSpPr>
          <p:nvPr>
            <p:ph sz="quarter" idx="15"/>
          </p:nvPr>
        </p:nvSpPr>
        <p:spPr/>
        <p:txBody>
          <a:bodyPr/>
          <a:lstStyle/>
          <a:p>
            <a:pPr marL="0" indent="0">
              <a:buNone/>
            </a:pPr>
            <a:r>
              <a:rPr lang="en-US" sz="2800" dirty="0"/>
              <a:t>The primary requirement of the IDEA, and the obligation of school districts, is to provide special education programs that confer a free appropriate public education (FAPE).</a:t>
            </a:r>
          </a:p>
          <a:p>
            <a:pPr marL="0" indent="0">
              <a:buNone/>
            </a:pPr>
            <a:endParaRPr lang="en-US" sz="2800" dirty="0"/>
          </a:p>
          <a:p>
            <a:endParaRPr lang="en-US" dirty="0"/>
          </a:p>
        </p:txBody>
      </p:sp>
      <p:sp>
        <p:nvSpPr>
          <p:cNvPr id="3" name="Text Placeholder 2">
            <a:extLst>
              <a:ext uri="{FF2B5EF4-FFF2-40B4-BE49-F238E27FC236}">
                <a16:creationId xmlns:a16="http://schemas.microsoft.com/office/drawing/2014/main" id="{FCB4D03F-5A23-40C0-847C-7B0033C55D18}"/>
              </a:ext>
            </a:extLst>
          </p:cNvPr>
          <p:cNvSpPr>
            <a:spLocks noGrp="1"/>
          </p:cNvSpPr>
          <p:nvPr>
            <p:ph type="body" sz="quarter" idx="13"/>
          </p:nvPr>
        </p:nvSpPr>
        <p:spPr/>
        <p:txBody>
          <a:bodyPr/>
          <a:lstStyle/>
          <a:p>
            <a:endParaRPr lang="en-US"/>
          </a:p>
        </p:txBody>
      </p:sp>
      <p:sp>
        <p:nvSpPr>
          <p:cNvPr id="4" name="Rectangle 3">
            <a:extLst>
              <a:ext uri="{FF2B5EF4-FFF2-40B4-BE49-F238E27FC236}">
                <a16:creationId xmlns:a16="http://schemas.microsoft.com/office/drawing/2014/main" id="{06514E25-2239-4F74-82D9-B59ECDC05BC0}"/>
              </a:ext>
            </a:extLst>
          </p:cNvPr>
          <p:cNvSpPr/>
          <p:nvPr/>
        </p:nvSpPr>
        <p:spPr>
          <a:xfrm>
            <a:off x="914400" y="4868670"/>
            <a:ext cx="10672120" cy="1015663"/>
          </a:xfrm>
          <a:prstGeom prst="rect">
            <a:avLst/>
          </a:prstGeom>
        </p:spPr>
        <p:txBody>
          <a:bodyPr wrap="square">
            <a:spAutoFit/>
          </a:bodyPr>
          <a:lstStyle/>
          <a:p>
            <a:r>
              <a:rPr lang="en-US" sz="2000" dirty="0">
                <a:latin typeface="GillSansStd-Bold"/>
              </a:rPr>
              <a:t>For full article, see Yell, M. L., &amp; Bateman, D. F. (2017). Free Appropriate Public Education and </a:t>
            </a:r>
            <a:r>
              <a:rPr lang="en-US" sz="2000" i="1" dirty="0">
                <a:latin typeface="GillSansStd-BoldItalic"/>
              </a:rPr>
              <a:t>Endrew F. v. Douglas County School System </a:t>
            </a:r>
            <a:r>
              <a:rPr lang="en-US" sz="2000" dirty="0">
                <a:latin typeface="GillSansStd-Bold"/>
              </a:rPr>
              <a:t>(2017): Implications for Personnel Preparation. </a:t>
            </a:r>
            <a:r>
              <a:rPr lang="en-US" sz="2000" i="1" dirty="0">
                <a:latin typeface="GillSansStd-Bold"/>
              </a:rPr>
              <a:t>Teacher Education and Special Education, 42</a:t>
            </a:r>
            <a:r>
              <a:rPr lang="en-US" sz="2000" dirty="0">
                <a:latin typeface="GillSansStd-Bold"/>
              </a:rPr>
              <a:t>(1) 6–17.</a:t>
            </a:r>
            <a:endParaRPr lang="en-US" sz="2000" dirty="0"/>
          </a:p>
        </p:txBody>
      </p:sp>
    </p:spTree>
    <p:extLst>
      <p:ext uri="{BB962C8B-B14F-4D97-AF65-F5344CB8AC3E}">
        <p14:creationId xmlns:p14="http://schemas.microsoft.com/office/powerpoint/2010/main" val="417502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A5CD-1231-4D47-8009-0F2C8F54424A}"/>
              </a:ext>
            </a:extLst>
          </p:cNvPr>
          <p:cNvSpPr>
            <a:spLocks noGrp="1"/>
          </p:cNvSpPr>
          <p:nvPr>
            <p:ph type="title"/>
          </p:nvPr>
        </p:nvSpPr>
        <p:spPr/>
        <p:txBody>
          <a:bodyPr>
            <a:normAutofit/>
          </a:bodyPr>
          <a:lstStyle/>
          <a:p>
            <a:pPr algn="ctr"/>
            <a:r>
              <a:rPr lang="en-US" dirty="0"/>
              <a:t>Free Appropriate Public Education (FAPE)</a:t>
            </a:r>
          </a:p>
        </p:txBody>
      </p:sp>
      <p:sp>
        <p:nvSpPr>
          <p:cNvPr id="4" name="Content Placeholder 3">
            <a:extLst>
              <a:ext uri="{FF2B5EF4-FFF2-40B4-BE49-F238E27FC236}">
                <a16:creationId xmlns:a16="http://schemas.microsoft.com/office/drawing/2014/main" id="{4D6597E7-9736-41C5-A17B-DC66BECCCD83}"/>
              </a:ext>
            </a:extLst>
          </p:cNvPr>
          <p:cNvSpPr>
            <a:spLocks noGrp="1"/>
          </p:cNvSpPr>
          <p:nvPr>
            <p:ph sz="quarter" idx="15"/>
          </p:nvPr>
        </p:nvSpPr>
        <p:spPr/>
        <p:txBody>
          <a:bodyPr>
            <a:normAutofit/>
          </a:bodyPr>
          <a:lstStyle/>
          <a:p>
            <a:pPr marL="0" indent="0" eaLnBrk="0" hangingPunct="0">
              <a:buNone/>
            </a:pPr>
            <a:r>
              <a:rPr lang="en-US" sz="2800" dirty="0"/>
              <a:t>Special education and related services that</a:t>
            </a:r>
          </a:p>
          <a:p>
            <a:pPr marL="0" indent="0" eaLnBrk="0" hangingPunct="0">
              <a:buNone/>
            </a:pPr>
            <a:r>
              <a:rPr lang="en-US" sz="2800" dirty="0"/>
              <a:t>(A)  are provided at public expense, </a:t>
            </a:r>
          </a:p>
          <a:p>
            <a:pPr marL="0" indent="0" eaLnBrk="0" hangingPunct="0">
              <a:buNone/>
            </a:pPr>
            <a:r>
              <a:rPr lang="en-US" sz="2800" dirty="0"/>
              <a:t>(B)  meet standards of the State educational agency,</a:t>
            </a:r>
          </a:p>
          <a:p>
            <a:pPr marL="0" indent="0" eaLnBrk="0" hangingPunct="0">
              <a:buNone/>
            </a:pPr>
            <a:r>
              <a:rPr lang="en-US" sz="2800" dirty="0"/>
              <a:t>(C)  include an appropriate preschool, elementary, or secondary school education in the state involved, and</a:t>
            </a:r>
          </a:p>
          <a:p>
            <a:pPr marL="0" indent="0" eaLnBrk="0" hangingPunct="0">
              <a:buNone/>
            </a:pPr>
            <a:r>
              <a:rPr lang="en-US" sz="2800" dirty="0"/>
              <a:t>(D)  </a:t>
            </a:r>
            <a:r>
              <a:rPr lang="en-US" sz="2800" b="1" dirty="0"/>
              <a:t>are provided in conformity with the individualized education program. </a:t>
            </a:r>
            <a:r>
              <a:rPr lang="en-US" sz="2000" b="1" dirty="0"/>
              <a:t>(IDEA, 20 U.S.C. § 1401(a)(18))</a:t>
            </a:r>
          </a:p>
          <a:p>
            <a:endParaRPr lang="en-US" dirty="0"/>
          </a:p>
        </p:txBody>
      </p:sp>
      <p:sp>
        <p:nvSpPr>
          <p:cNvPr id="3" name="Text Placeholder 2">
            <a:extLst>
              <a:ext uri="{FF2B5EF4-FFF2-40B4-BE49-F238E27FC236}">
                <a16:creationId xmlns:a16="http://schemas.microsoft.com/office/drawing/2014/main" id="{A34B244C-4724-4E05-AE39-79B082538DF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9648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A99E-BB28-304A-80F7-FBF2B29F4DF9}"/>
              </a:ext>
            </a:extLst>
          </p:cNvPr>
          <p:cNvSpPr>
            <a:spLocks noGrp="1"/>
          </p:cNvSpPr>
          <p:nvPr>
            <p:ph type="title"/>
          </p:nvPr>
        </p:nvSpPr>
        <p:spPr/>
        <p:txBody>
          <a:bodyPr>
            <a:noAutofit/>
          </a:bodyPr>
          <a:lstStyle/>
          <a:p>
            <a:pPr algn="ctr"/>
            <a:r>
              <a:rPr lang="en-US" dirty="0"/>
              <a:t>The U.S. Supreme Court Interprets the FAPE Mandate</a:t>
            </a:r>
          </a:p>
        </p:txBody>
      </p:sp>
      <p:sp>
        <p:nvSpPr>
          <p:cNvPr id="4" name="Content Placeholder 3">
            <a:extLst>
              <a:ext uri="{FF2B5EF4-FFF2-40B4-BE49-F238E27FC236}">
                <a16:creationId xmlns:a16="http://schemas.microsoft.com/office/drawing/2014/main" id="{EAD26852-0744-4128-B20F-90C648DE6979}"/>
              </a:ext>
            </a:extLst>
          </p:cNvPr>
          <p:cNvSpPr>
            <a:spLocks noGrp="1"/>
          </p:cNvSpPr>
          <p:nvPr>
            <p:ph sz="quarter" idx="15"/>
          </p:nvPr>
        </p:nvSpPr>
        <p:spPr/>
        <p:txBody>
          <a:bodyPr>
            <a:normAutofit/>
          </a:bodyPr>
          <a:lstStyle/>
          <a:p>
            <a:r>
              <a:rPr lang="en-US" sz="2800" i="1" dirty="0"/>
              <a:t>Board of Education of the Hendrick Hudson School District v. Rowley </a:t>
            </a:r>
            <a:r>
              <a:rPr lang="en-US" sz="2800" dirty="0"/>
              <a:t>(1982)</a:t>
            </a:r>
          </a:p>
          <a:p>
            <a:pPr lvl="1"/>
            <a:r>
              <a:rPr lang="en-US" sz="2800" dirty="0">
                <a:cs typeface="Times New Roman" panose="02020603050405020304" pitchFamily="18" charset="0"/>
              </a:rPr>
              <a:t>Procedural </a:t>
            </a:r>
          </a:p>
          <a:p>
            <a:pPr lvl="1"/>
            <a:r>
              <a:rPr lang="en-US" sz="2800" dirty="0">
                <a:cs typeface="Times New Roman" panose="02020603050405020304" pitchFamily="18" charset="0"/>
              </a:rPr>
              <a:t>Substantive </a:t>
            </a:r>
          </a:p>
          <a:p>
            <a:pPr lvl="1"/>
            <a:endParaRPr lang="en-US" sz="2800" dirty="0"/>
          </a:p>
          <a:p>
            <a:r>
              <a:rPr lang="en-US" sz="2800" i="1" dirty="0">
                <a:cs typeface="Times New Roman" panose="02020603050405020304" pitchFamily="18" charset="0"/>
              </a:rPr>
              <a:t>Endrew F. v. Douglas County School District R1 </a:t>
            </a:r>
            <a:r>
              <a:rPr lang="en-US" sz="2800" dirty="0">
                <a:cs typeface="Times New Roman" panose="02020603050405020304" pitchFamily="18" charset="0"/>
              </a:rPr>
              <a:t>(2017)</a:t>
            </a:r>
          </a:p>
          <a:p>
            <a:endParaRPr lang="en-US" dirty="0"/>
          </a:p>
        </p:txBody>
      </p:sp>
      <p:sp>
        <p:nvSpPr>
          <p:cNvPr id="3" name="Text Placeholder 2">
            <a:extLst>
              <a:ext uri="{FF2B5EF4-FFF2-40B4-BE49-F238E27FC236}">
                <a16:creationId xmlns:a16="http://schemas.microsoft.com/office/drawing/2014/main" id="{EC573995-BC02-4071-B102-E898DBF40ED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775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5D3B-6015-F546-8C2D-48E9CDD58DB0}"/>
              </a:ext>
            </a:extLst>
          </p:cNvPr>
          <p:cNvSpPr>
            <a:spLocks noGrp="1"/>
          </p:cNvSpPr>
          <p:nvPr>
            <p:ph type="title"/>
          </p:nvPr>
        </p:nvSpPr>
        <p:spPr/>
        <p:txBody>
          <a:bodyPr>
            <a:noAutofit/>
          </a:bodyPr>
          <a:lstStyle/>
          <a:p>
            <a:pPr algn="ctr"/>
            <a:r>
              <a:rPr lang="en-US" dirty="0">
                <a:latin typeface="+mn-lt"/>
                <a:cs typeface="Times New Roman" panose="02020603050405020304" pitchFamily="18" charset="0"/>
              </a:rPr>
              <a:t>Background: </a:t>
            </a:r>
            <a:r>
              <a:rPr lang="en-US" i="1" dirty="0">
                <a:latin typeface="+mn-lt"/>
                <a:cs typeface="Times New Roman" panose="02020603050405020304" pitchFamily="18" charset="0"/>
              </a:rPr>
              <a:t>Endrew F. </a:t>
            </a:r>
            <a:endParaRPr lang="en-US"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B8A3FF99-64D8-C549-BC71-9D232DCDDEEC}"/>
              </a:ext>
            </a:extLst>
          </p:cNvPr>
          <p:cNvSpPr>
            <a:spLocks noGrp="1"/>
          </p:cNvSpPr>
          <p:nvPr>
            <p:ph sz="quarter" idx="15"/>
          </p:nvPr>
        </p:nvSpPr>
        <p:spPr/>
        <p:txBody>
          <a:bodyPr>
            <a:noAutofit/>
          </a:bodyPr>
          <a:lstStyle/>
          <a:p>
            <a:pPr>
              <a:lnSpc>
                <a:spcPct val="100000"/>
              </a:lnSpc>
            </a:pPr>
            <a:r>
              <a:rPr lang="en-US" sz="2400" dirty="0">
                <a:cs typeface="Times New Roman" panose="02020603050405020304" pitchFamily="18" charset="0"/>
              </a:rPr>
              <a:t>Facts of the Case</a:t>
            </a:r>
          </a:p>
          <a:p>
            <a:pPr>
              <a:lnSpc>
                <a:spcPct val="100000"/>
              </a:lnSpc>
            </a:pPr>
            <a:r>
              <a:rPr lang="en-US" sz="2400" dirty="0">
                <a:cs typeface="Times New Roman" panose="02020603050405020304" pitchFamily="18" charset="0"/>
              </a:rPr>
              <a:t>Litigation</a:t>
            </a:r>
          </a:p>
          <a:p>
            <a:pPr lvl="2">
              <a:lnSpc>
                <a:spcPct val="100000"/>
              </a:lnSpc>
            </a:pPr>
            <a:r>
              <a:rPr lang="en-US" sz="2400" dirty="0">
                <a:cs typeface="Times New Roman" panose="02020603050405020304" pitchFamily="18" charset="0"/>
              </a:rPr>
              <a:t>Administrative law judge (ALJ)-2012</a:t>
            </a:r>
          </a:p>
          <a:p>
            <a:pPr lvl="2">
              <a:lnSpc>
                <a:spcPct val="100000"/>
              </a:lnSpc>
            </a:pPr>
            <a:r>
              <a:rPr lang="en-US" sz="2400" dirty="0">
                <a:cs typeface="Times New Roman" panose="02020603050405020304" pitchFamily="18" charset="0"/>
              </a:rPr>
              <a:t>U.S. District Court for the District of Colorado-2014</a:t>
            </a:r>
          </a:p>
          <a:p>
            <a:pPr lvl="2">
              <a:lnSpc>
                <a:spcPct val="100000"/>
              </a:lnSpc>
            </a:pPr>
            <a:r>
              <a:rPr lang="en-US" sz="2400" dirty="0">
                <a:cs typeface="Times New Roman" panose="02020603050405020304" pitchFamily="18" charset="0"/>
              </a:rPr>
              <a:t>U.S. Circuit Court of Appeals for the 10</a:t>
            </a:r>
            <a:r>
              <a:rPr lang="en-US" sz="2400" baseline="30000" dirty="0">
                <a:cs typeface="Times New Roman" panose="02020603050405020304" pitchFamily="18" charset="0"/>
              </a:rPr>
              <a:t>th</a:t>
            </a:r>
            <a:r>
              <a:rPr lang="en-US" sz="2400" dirty="0">
                <a:cs typeface="Times New Roman" panose="02020603050405020304" pitchFamily="18" charset="0"/>
              </a:rPr>
              <a:t> Circuit-2016</a:t>
            </a:r>
          </a:p>
          <a:p>
            <a:pPr lvl="3">
              <a:lnSpc>
                <a:spcPct val="100000"/>
              </a:lnSpc>
            </a:pPr>
            <a:r>
              <a:rPr lang="en-US" sz="2000" dirty="0">
                <a:cs typeface="Times New Roman" panose="02020603050405020304" pitchFamily="18" charset="0"/>
              </a:rPr>
              <a:t>“The educational benefit mandated by the IDEA must merely be more than </a:t>
            </a:r>
            <a:r>
              <a:rPr lang="en-US" sz="2000" i="1" dirty="0">
                <a:cs typeface="Times New Roman" panose="02020603050405020304" pitchFamily="18" charset="0"/>
              </a:rPr>
              <a:t>de minimis</a:t>
            </a:r>
            <a:r>
              <a:rPr lang="en-US" sz="2000" dirty="0">
                <a:cs typeface="Times New Roman" panose="02020603050405020304" pitchFamily="18" charset="0"/>
              </a:rPr>
              <a:t>” (</a:t>
            </a:r>
            <a:r>
              <a:rPr lang="en-US" sz="2000" i="1" dirty="0">
                <a:cs typeface="Times New Roman" panose="02020603050405020304" pitchFamily="18" charset="0"/>
              </a:rPr>
              <a:t>Endrew F</a:t>
            </a:r>
            <a:r>
              <a:rPr lang="en-US" sz="2000" dirty="0">
                <a:cs typeface="Times New Roman" panose="02020603050405020304" pitchFamily="18" charset="0"/>
              </a:rPr>
              <a:t>., 2015, p. 1338).</a:t>
            </a:r>
          </a:p>
          <a:p>
            <a:pPr lvl="2">
              <a:lnSpc>
                <a:spcPct val="100000"/>
              </a:lnSpc>
            </a:pPr>
            <a:r>
              <a:rPr lang="en-US" sz="2400" dirty="0">
                <a:cs typeface="Times New Roman" panose="02020603050405020304" pitchFamily="18" charset="0"/>
              </a:rPr>
              <a:t>U.S. Supreme Court-2017</a:t>
            </a:r>
          </a:p>
          <a:p>
            <a:pPr lvl="3">
              <a:lnSpc>
                <a:spcPct val="100000"/>
              </a:lnSpc>
            </a:pPr>
            <a:r>
              <a:rPr lang="en-US" sz="2000" dirty="0">
                <a:cs typeface="Times New Roman" panose="02020603050405020304" pitchFamily="18" charset="0"/>
              </a:rPr>
              <a:t>Question presented: </a:t>
            </a:r>
            <a:r>
              <a:rPr lang="en-US" sz="2000" dirty="0"/>
              <a:t>What is the level of educational benefit school districts must confer on children with disabilities to provide them with the free appropriate public education guaranteed by the IDEA? </a:t>
            </a:r>
            <a:r>
              <a:rPr lang="en-US" sz="2000" dirty="0">
                <a:cs typeface="Times New Roman" panose="02020603050405020304" pitchFamily="18" charset="0"/>
              </a:rPr>
              <a:t>(</a:t>
            </a:r>
            <a:r>
              <a:rPr lang="en-US" sz="2000" i="1" dirty="0">
                <a:cs typeface="Times New Roman" panose="02020603050405020304" pitchFamily="18" charset="0"/>
              </a:rPr>
              <a:t>Endrew F</a:t>
            </a:r>
            <a:r>
              <a:rPr lang="en-US" sz="2000" dirty="0">
                <a:cs typeface="Times New Roman" panose="02020603050405020304" pitchFamily="18" charset="0"/>
              </a:rPr>
              <a:t>., 2017, Solicitor General).</a:t>
            </a:r>
          </a:p>
          <a:p>
            <a:pPr lvl="2"/>
            <a:endParaRPr lang="en-US" sz="2000" dirty="0">
              <a:cs typeface="Times New Roman" panose="02020603050405020304" pitchFamily="18" charset="0"/>
            </a:endParaRPr>
          </a:p>
          <a:p>
            <a:endParaRPr lang="en-US" sz="2400" dirty="0">
              <a:cs typeface="Times New Roman" panose="02020603050405020304" pitchFamily="18" charset="0"/>
            </a:endParaRPr>
          </a:p>
        </p:txBody>
      </p:sp>
      <p:sp>
        <p:nvSpPr>
          <p:cNvPr id="4" name="Text Placeholder 3">
            <a:extLst>
              <a:ext uri="{FF2B5EF4-FFF2-40B4-BE49-F238E27FC236}">
                <a16:creationId xmlns:a16="http://schemas.microsoft.com/office/drawing/2014/main" id="{094820E0-343B-4389-86CA-184787B0A2D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41843520"/>
      </p:ext>
    </p:extLst>
  </p:cSld>
  <p:clrMapOvr>
    <a:masterClrMapping/>
  </p:clrMapOvr>
</p:sld>
</file>

<file path=ppt/theme/theme1.xml><?xml version="1.0" encoding="utf-8"?>
<a:theme xmlns:a="http://schemas.openxmlformats.org/drawingml/2006/main" name="2018 NCII PPT">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60818.potx" id="{02AE45A5-5FFF-4F05-84E3-24A01614B568}" vid="{B41CB0D7-55F8-4C27-AD6D-0AB9AC78A90C}"/>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9714abc1-815c-4960-b75e-546bf8732ca3">
      <Terms xmlns="http://schemas.microsoft.com/office/infopath/2007/PartnerControls"/>
    </TaxKeywordTaxHTField>
    <TaxCatchAll xmlns="1709d302-aa1c-49f7-a43d-f13e34b813dc"/>
    <Description0 xmlns="6a44d00f-12d8-4625-9d23-7790e8b8f83b">NCII</Description0>
    <Category xmlns="6a44d00f-12d8-4625-9d23-7790e8b8f83b">EDu</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49673-05A9-468E-A248-AE3160DEB3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1709d302-aa1c-49f7-a43d-f13e34b813dc"/>
    <ds:schemaRef ds:uri="http://schemas.openxmlformats.org/package/2006/metadata/core-properties"/>
    <ds:schemaRef ds:uri="9714abc1-815c-4960-b75e-546bf8732ca3"/>
    <ds:schemaRef ds:uri="http://purl.org/dc/term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6a44d00f-12d8-4625-9d23-7790e8b8f83b"/>
    <ds:schemaRef ds:uri="http://schemas.microsoft.com/office/2006/metadata/propertie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NCII-PPT-061118</Template>
  <TotalTime>13951</TotalTime>
  <Words>2033</Words>
  <Application>Microsoft Office PowerPoint</Application>
  <PresentationFormat>Widescreen</PresentationFormat>
  <Paragraphs>172</Paragraphs>
  <Slides>38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Narrow</vt:lpstr>
      <vt:lpstr>Calibri</vt:lpstr>
      <vt:lpstr>GillSansStd-Bold</vt:lpstr>
      <vt:lpstr>GillSansStd-BoldItalic</vt:lpstr>
      <vt:lpstr>Roboto</vt:lpstr>
      <vt:lpstr>Times New Roman</vt:lpstr>
      <vt:lpstr>Tw Cen MT</vt:lpstr>
      <vt:lpstr>Wingdings</vt:lpstr>
      <vt:lpstr>2018 NCII PPT</vt:lpstr>
      <vt:lpstr>Recommendations and Resources for Preparing Educators in the Endrew F. Era </vt:lpstr>
      <vt:lpstr>Webinar Format &amp; Questions </vt:lpstr>
      <vt:lpstr>The National Center on Intensive Intervention</vt:lpstr>
      <vt:lpstr>Introductions </vt:lpstr>
      <vt:lpstr>Session Overview</vt:lpstr>
      <vt:lpstr>Before we begin…</vt:lpstr>
      <vt:lpstr>Free Appropriate Public Education (FAPE)</vt:lpstr>
      <vt:lpstr>The U.S. Supreme Court Interprets the FAPE Mandate</vt:lpstr>
      <vt:lpstr>Background: Endrew F. </vt:lpstr>
      <vt:lpstr>Oral Arguments in Endrew F.: January 11, 2017</vt:lpstr>
      <vt:lpstr>Supreme Court Ruling: March 22, 2017</vt:lpstr>
      <vt:lpstr>The Final Chapter of Endrew F. </vt:lpstr>
      <vt:lpstr>Endrew F. Point 1 </vt:lpstr>
      <vt:lpstr>Endrew Quote</vt:lpstr>
      <vt:lpstr>Endrew Point 2</vt:lpstr>
      <vt:lpstr>FAPE Analysis Under Rowley/Endrew</vt:lpstr>
      <vt:lpstr>Endrew Point 3</vt:lpstr>
      <vt:lpstr>Endrew Quote 2</vt:lpstr>
      <vt:lpstr>Endrew F. Point 4</vt:lpstr>
      <vt:lpstr>Focus of Endrew</vt:lpstr>
      <vt:lpstr>Recommendations for Preparing Educators</vt:lpstr>
      <vt:lpstr>Recommendation 1: Ensure that special education teachers and administrators are legally literate in special education. </vt:lpstr>
      <vt:lpstr>Recommendation 2: Ensure that general education teachers understand their responsibilities under the IDEA. </vt:lpstr>
      <vt:lpstr>Recommendation 3: Ensure that special education teachers are equipped with strategies and procedures to involve a student’s parents in the special education process. </vt:lpstr>
      <vt:lpstr>Recommendation 4: Ensure that special education teachers can administer, understand, and interpret assessments that are relevant and meaningful in academic and/or functional areas. </vt:lpstr>
      <vt:lpstr>Recommendation 5: Ensure that special education teachers understand and can develop ambitious and measurable annual goals. </vt:lpstr>
      <vt:lpstr>Recommendation 6: Ensure that special education teachers can collect, understand, interpret, and react to progress monitoring data. </vt:lpstr>
      <vt:lpstr>Endrew Quote 4</vt:lpstr>
      <vt:lpstr>Tools and Resources to Support Implementation of Recommendations</vt:lpstr>
      <vt:lpstr>Suite of Special Education and DBI Products </vt:lpstr>
      <vt:lpstr>Professional Development Resources </vt:lpstr>
      <vt:lpstr>Professional Development Resources </vt:lpstr>
      <vt:lpstr>IEP Goal Setting Tools and Resources </vt:lpstr>
      <vt:lpstr>IEP Implementation Resources </vt:lpstr>
      <vt:lpstr>IEP Implementation Monitoring Tools </vt:lpstr>
      <vt:lpstr>NCII Tools Charts for Progress Monitoring Tool Selection  </vt:lpstr>
      <vt:lpstr>Questions or COmments</vt:lpstr>
      <vt:lpstr>NCII Disclaimer</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Peterson, Amy</dc:creator>
  <cp:keywords/>
  <cp:lastModifiedBy>Peterson, Amy</cp:lastModifiedBy>
  <cp:revision>166</cp:revision>
  <cp:lastPrinted>2017-10-19T00:36:21Z</cp:lastPrinted>
  <dcterms:created xsi:type="dcterms:W3CDTF">2018-06-11T15:35:52Z</dcterms:created>
  <dcterms:modified xsi:type="dcterms:W3CDTF">2019-05-08T18:46:56Z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0x010100EE0C33AA411B5D47BCD0B41055E1E427</vt:lpwstr>
  </property>
  <property fmtid="{D5CDD505-2E9C-101B-9397-08002B2CF9AE}" pid="4" name="TaxKeyword">
    <vt:lpwstr/>
  </property>
</Properties>
</file>