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1629" r:id="rId5"/>
    <p:sldId id="1630" r:id="rId6"/>
    <p:sldId id="294" r:id="rId7"/>
    <p:sldId id="304" r:id="rId8"/>
    <p:sldId id="406" r:id="rId9"/>
    <p:sldId id="409" r:id="rId10"/>
    <p:sldId id="408" r:id="rId11"/>
    <p:sldId id="410" r:id="rId12"/>
    <p:sldId id="307" r:id="rId13"/>
    <p:sldId id="413" r:id="rId14"/>
    <p:sldId id="414" r:id="rId15"/>
    <p:sldId id="415" r:id="rId16"/>
    <p:sldId id="416" r:id="rId17"/>
    <p:sldId id="418" r:id="rId18"/>
    <p:sldId id="1631" r:id="rId19"/>
    <p:sldId id="419" r:id="rId20"/>
    <p:sldId id="1628" r:id="rId21"/>
    <p:sldId id="400"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Amy Szymanski" initials="AS" lastIdx="1" clrIdx="2">
    <p:extLst>
      <p:ext uri="{19B8F6BF-5375-455C-9EA6-DF929625EA0E}">
        <p15:presenceInfo xmlns:p15="http://schemas.microsoft.com/office/powerpoint/2012/main" userId="S-1-5-21-2548073030-1274145352-778053186-3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0719C"/>
    <a:srgbClr val="000000"/>
    <a:srgbClr val="C25131"/>
    <a:srgbClr val="006298"/>
    <a:srgbClr val="319EFF"/>
    <a:srgbClr val="F2AC85"/>
    <a:srgbClr val="E49573"/>
    <a:srgbClr val="FFFFFF"/>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E54E2-74B1-4CA2-AFDC-F62B1ED13FC8}" v="4" dt="2021-03-17T21:31:12.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6051" autoAdjust="0"/>
  </p:normalViewPr>
  <p:slideViewPr>
    <p:cSldViewPr snapToGrid="0">
      <p:cViewPr varScale="1">
        <p:scale>
          <a:sx n="50" d="100"/>
          <a:sy n="50" d="100"/>
        </p:scale>
        <p:origin x="1338" y="48"/>
      </p:cViewPr>
      <p:guideLst>
        <p:guide orient="horz" pos="64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Arial" panose="020B060402020202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Arial" panose="020B060402020202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a:t>
            </a:fld>
            <a:endParaRPr lang="en-US"/>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370702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415841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33004" y="9036539"/>
            <a:ext cx="157094"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29092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3</a:t>
            </a:fld>
            <a:endParaRPr lang="en-US"/>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vert="horz" lIns="98652" tIns="49327" rIns="98652" bIns="49327" rtlCol="0"/>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a:xfrm>
            <a:off x="3472277" y="9036539"/>
            <a:ext cx="78548" cy="231784"/>
          </a:xfrm>
        </p:spPr>
        <p:txBody>
          <a:bodyPr/>
          <a:lstStyle/>
          <a:p>
            <a:fld id="{79F9670F-B05C-4E29-9927-D8558D7BA470}" type="slidenum">
              <a:rPr lang="en-US" smtClean="0"/>
              <a:pPr/>
              <a:t>4</a:t>
            </a:fld>
            <a:endParaRPr lang="en-US"/>
          </a:p>
        </p:txBody>
      </p:sp>
    </p:spTree>
    <p:extLst>
      <p:ext uri="{BB962C8B-B14F-4D97-AF65-F5344CB8AC3E}">
        <p14:creationId xmlns:p14="http://schemas.microsoft.com/office/powerpoint/2010/main" val="38358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324330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258636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377729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9</a:t>
            </a:fld>
            <a:endParaRPr lang="en-US"/>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1562661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userDrawn="1"/>
        </p:nvSpPr>
        <p:spPr>
          <a:xfrm>
            <a:off x="530923" y="5972574"/>
            <a:ext cx="10874324" cy="1233095"/>
          </a:xfrm>
          <a:prstGeom prst="rect">
            <a:avLst/>
          </a:prstGeom>
          <a:noFill/>
        </p:spPr>
        <p:txBody>
          <a:bodyPr wrap="square" rtlCol="0">
            <a:noAutofit/>
          </a:bodyPr>
          <a:lstStyle/>
          <a:p>
            <a:pPr>
              <a:lnSpc>
                <a:spcPct val="175000"/>
              </a:lnSpc>
            </a:pPr>
            <a:r>
              <a:rPr lang="en-US" sz="2200" dirty="0"/>
              <a:t>1400 Crystal Drive | 10</a:t>
            </a:r>
            <a:r>
              <a:rPr lang="en-US" sz="2200" baseline="30000" dirty="0"/>
              <a:t>th</a:t>
            </a:r>
            <a:r>
              <a:rPr lang="en-US" sz="2200" dirty="0"/>
              <a:t> Floor | Arlington, VA 22202 |   202.403.5000</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a:t>Closing Slide</a:t>
            </a:r>
          </a:p>
        </p:txBody>
      </p:sp>
      <p:sp>
        <p:nvSpPr>
          <p:cNvPr id="7" name="TextBox 6">
            <a:extLst>
              <a:ext uri="{FF2B5EF4-FFF2-40B4-BE49-F238E27FC236}">
                <a16:creationId xmlns:a16="http://schemas.microsoft.com/office/drawing/2014/main" id="{26B4CD26-5B1F-47B5-B13C-A2ED653161B6}"/>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6015" y="6035967"/>
            <a:ext cx="8923599" cy="600870"/>
          </a:xfrm>
          <a:prstGeom prst="rect">
            <a:avLst/>
          </a:prstGeom>
          <a:noFill/>
        </p:spPr>
        <p:txBody>
          <a:bodyPr wrap="square" rtlCol="0">
            <a:noAutofit/>
          </a:bodyPr>
          <a:lstStyle/>
          <a:p>
            <a:pPr>
              <a:lnSpc>
                <a:spcPct val="175000"/>
              </a:lnSpc>
            </a:pPr>
            <a:r>
              <a:rPr lang="en-US" sz="2200" dirty="0"/>
              <a:t>1400 Crystal Drive | 10</a:t>
            </a:r>
            <a:r>
              <a:rPr lang="en-US" sz="2200" baseline="30000" dirty="0"/>
              <a:t>th</a:t>
            </a:r>
            <a:r>
              <a:rPr lang="en-US" sz="2200" dirty="0"/>
              <a:t> Floor | Arlington, VA 22202 |   202.403.5000</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nam10.safelinks.protection.outlook.com/?url=http%3A%2F%2Feducation.ohio.gov%2FTopics%2FData%2FEMIS%2FSLDS-Grant-Project-3&amp;data=04%7C01%7Ccmajeika%40air.org%7C55527b1c9ecd452be32a08d8ea1c841b%7C9ea45dbc7b724abfa77cc770a0a8b962%7C0%7C0%7C637516755483056511%7CUnknown%7CTWFpbGZsb3d8eyJWIjoiMC4wLjAwMDAiLCJQIjoiV2luMzIiLCJBTiI6Ik1haWwiLCJXVCI6Mn0%3D%7C1000&amp;sdata=XGDA2CCWkLG33eLjLNEQvyk7IxTE8%2FPsZkuZFs6kntU%3D&amp;reserved=0"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air.org/resource/early-warning-systems-education#offer" TargetMode="External"/><Relationship Id="rId2" Type="http://schemas.openxmlformats.org/officeDocument/2006/relationships/hyperlink" Target="https://ies.ed.gov/ncee/edlabs/projects/ews.asp#:~:text=Early%20warning%20systems%20(EWS)%20enable,risk%20English%20learners%20(ELs)." TargetMode="External"/><Relationship Id="rId1" Type="http://schemas.openxmlformats.org/officeDocument/2006/relationships/slideLayout" Target="../slideLayouts/slideLayout5.xml"/><Relationship Id="rId4" Type="http://schemas.openxmlformats.org/officeDocument/2006/relationships/hyperlink" Target="https://www.air.org/sites/default/files/EWIMS-Implementation-Guide-FINAL-July-2020.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intensiveintervention.org/resource/supporting-secondary-students-intensive-needs-during-pandemic"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997655"/>
            <a:ext cx="11534776" cy="1712151"/>
          </a:xfrm>
        </p:spPr>
        <p:txBody>
          <a:bodyPr>
            <a:normAutofit fontScale="90000"/>
          </a:bodyPr>
          <a:lstStyle/>
          <a:p>
            <a:r>
              <a:rPr lang="en-US" dirty="0"/>
              <a:t>Welcome to Part 2 of our Webinar Series: </a:t>
            </a:r>
            <a:r>
              <a:rPr lang="en-US" i="1" dirty="0"/>
              <a:t>Supporting Secondary Students with Intensive Needs During the Pandemic </a:t>
            </a:r>
          </a:p>
        </p:txBody>
      </p:sp>
      <p:sp>
        <p:nvSpPr>
          <p:cNvPr id="8" name="Text Placeholder 7">
            <a:extLst>
              <a:ext uri="{FF2B5EF4-FFF2-40B4-BE49-F238E27FC236}">
                <a16:creationId xmlns:a16="http://schemas.microsoft.com/office/drawing/2014/main" id="{58E2AF6A-258F-8744-A6A9-05CF3D1AC49E}"/>
              </a:ext>
            </a:extLst>
          </p:cNvPr>
          <p:cNvSpPr>
            <a:spLocks noGrp="1"/>
          </p:cNvSpPr>
          <p:nvPr>
            <p:ph type="body" sz="quarter" idx="14"/>
          </p:nvPr>
        </p:nvSpPr>
        <p:spPr>
          <a:xfrm>
            <a:off x="8706746" y="3644652"/>
            <a:ext cx="1253548" cy="184666"/>
          </a:xfrm>
        </p:spPr>
        <p:txBody>
          <a:bodyPr/>
          <a:lstStyle/>
          <a:p>
            <a:r>
              <a:rPr lang="en-US"/>
              <a:t>February 25, 2021</a:t>
            </a:r>
          </a:p>
        </p:txBody>
      </p:sp>
      <p:sp>
        <p:nvSpPr>
          <p:cNvPr id="4" name="Slide Number Placeholder 3"/>
          <p:cNvSpPr>
            <a:spLocks noGrp="1"/>
          </p:cNvSpPr>
          <p:nvPr>
            <p:ph type="sldNum" sz="quarter" idx="4294967295"/>
          </p:nvPr>
        </p:nvSpPr>
        <p:spPr>
          <a:xfrm>
            <a:off x="10597468" y="5846862"/>
            <a:ext cx="70533" cy="153888"/>
          </a:xfrm>
        </p:spPr>
        <p:txBody>
          <a:bodyPr/>
          <a:lstStyle/>
          <a:p>
            <a:fld id="{BABF4E83-61DB-418F-A99F-17BC9BB58EF6}" type="slidenum">
              <a:rPr lang="en-US" smtClean="0"/>
              <a:pPr/>
              <a:t>1</a:t>
            </a:fld>
            <a:endParaRPr lang="en-US"/>
          </a:p>
        </p:txBody>
      </p:sp>
      <p:pic>
        <p:nvPicPr>
          <p:cNvPr id="6" name="Picture 5" descr="Center on Positive Behavioral Interventions and Supports">
            <a:extLst>
              <a:ext uri="{FF2B5EF4-FFF2-40B4-BE49-F238E27FC236}">
                <a16:creationId xmlns:a16="http://schemas.microsoft.com/office/drawing/2014/main" id="{B229F86B-E42F-1A43-BF95-01E9ECA52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951" y="226895"/>
            <a:ext cx="2769343" cy="746883"/>
          </a:xfrm>
          <a:prstGeom prst="rect">
            <a:avLst/>
          </a:prstGeom>
        </p:spPr>
      </p:pic>
      <p:pic>
        <p:nvPicPr>
          <p:cNvPr id="10" name="Picture 9" descr="A group of high school students walking">
            <a:extLst>
              <a:ext uri="{FF2B5EF4-FFF2-40B4-BE49-F238E27FC236}">
                <a16:creationId xmlns:a16="http://schemas.microsoft.com/office/drawing/2014/main" id="{0CC94F49-9D32-F74A-BD9A-4B1511F90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8511" y="1084857"/>
            <a:ext cx="7969826" cy="2559795"/>
          </a:xfrm>
          <a:prstGeom prst="rect">
            <a:avLst/>
          </a:prstGeom>
        </p:spPr>
      </p:pic>
    </p:spTree>
    <p:extLst>
      <p:ext uri="{BB962C8B-B14F-4D97-AF65-F5344CB8AC3E}">
        <p14:creationId xmlns:p14="http://schemas.microsoft.com/office/powerpoint/2010/main" val="146123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A25D-0706-4498-962F-BBC757D9B507}"/>
              </a:ext>
            </a:extLst>
          </p:cNvPr>
          <p:cNvSpPr>
            <a:spLocks noGrp="1"/>
          </p:cNvSpPr>
          <p:nvPr>
            <p:ph type="title"/>
          </p:nvPr>
        </p:nvSpPr>
        <p:spPr/>
        <p:txBody>
          <a:bodyPr/>
          <a:lstStyle/>
          <a:p>
            <a:r>
              <a:rPr lang="en-US" dirty="0"/>
              <a:t>Bob Longworth Lockland Local School District</a:t>
            </a:r>
          </a:p>
        </p:txBody>
      </p:sp>
      <p:sp>
        <p:nvSpPr>
          <p:cNvPr id="3" name="Text Placeholder 2">
            <a:extLst>
              <a:ext uri="{FF2B5EF4-FFF2-40B4-BE49-F238E27FC236}">
                <a16:creationId xmlns:a16="http://schemas.microsoft.com/office/drawing/2014/main" id="{65456B5C-6826-4433-AC07-7203704574E4}"/>
              </a:ext>
            </a:extLst>
          </p:cNvPr>
          <p:cNvSpPr>
            <a:spLocks noGrp="1"/>
          </p:cNvSpPr>
          <p:nvPr>
            <p:ph type="body" sz="quarter" idx="13"/>
          </p:nvPr>
        </p:nvSpPr>
        <p:spPr/>
        <p:txBody>
          <a:bodyPr/>
          <a:lstStyle/>
          <a:p>
            <a:r>
              <a:rPr lang="en-US" sz="4000" dirty="0"/>
              <a:t>Dr. Mona Burts-Beatty</a:t>
            </a:r>
            <a:br>
              <a:rPr lang="en-US" sz="4000" dirty="0"/>
            </a:br>
            <a:r>
              <a:rPr lang="en-US" sz="4000" dirty="0"/>
              <a:t>State Support Team 13</a:t>
            </a:r>
            <a:endParaRPr lang="en-US" dirty="0"/>
          </a:p>
        </p:txBody>
      </p:sp>
      <p:sp>
        <p:nvSpPr>
          <p:cNvPr id="4" name="Slide Number Placeholder 3">
            <a:extLst>
              <a:ext uri="{FF2B5EF4-FFF2-40B4-BE49-F238E27FC236}">
                <a16:creationId xmlns:a16="http://schemas.microsoft.com/office/drawing/2014/main" id="{FF8393EE-385A-4CD9-BD4F-8256FBD5ACEE}"/>
              </a:ext>
            </a:extLst>
          </p:cNvPr>
          <p:cNvSpPr>
            <a:spLocks noGrp="1"/>
          </p:cNvSpPr>
          <p:nvPr>
            <p:ph type="sldNum" sz="quarter" idx="15"/>
          </p:nvPr>
        </p:nvSpPr>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164654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0075-0C16-4768-AEA7-251990F85C8A}"/>
              </a:ext>
            </a:extLst>
          </p:cNvPr>
          <p:cNvSpPr>
            <a:spLocks noGrp="1"/>
          </p:cNvSpPr>
          <p:nvPr>
            <p:ph type="title"/>
          </p:nvPr>
        </p:nvSpPr>
        <p:spPr/>
        <p:txBody>
          <a:bodyPr/>
          <a:lstStyle/>
          <a:p>
            <a:r>
              <a:rPr lang="en-US" dirty="0"/>
              <a:t>Jennifer Lawless </a:t>
            </a:r>
            <a:br>
              <a:rPr lang="en-US" dirty="0"/>
            </a:br>
            <a:r>
              <a:rPr lang="en-US" dirty="0"/>
              <a:t>Toledo Public Schools</a:t>
            </a:r>
          </a:p>
        </p:txBody>
      </p:sp>
      <p:sp>
        <p:nvSpPr>
          <p:cNvPr id="3" name="Text Placeholder 2">
            <a:extLst>
              <a:ext uri="{FF2B5EF4-FFF2-40B4-BE49-F238E27FC236}">
                <a16:creationId xmlns:a16="http://schemas.microsoft.com/office/drawing/2014/main" id="{8D318A0F-FD78-4B12-8594-A980F81D2637}"/>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F6BB03F-CCD0-4C58-8566-9869B9F6A1BA}"/>
              </a:ext>
            </a:extLst>
          </p:cNvPr>
          <p:cNvSpPr>
            <a:spLocks noGrp="1"/>
          </p:cNvSpPr>
          <p:nvPr>
            <p:ph type="sldNum" sz="quarter" idx="15"/>
          </p:nvPr>
        </p:nvSpPr>
        <p:spPr/>
        <p:txBody>
          <a:bodyPr/>
          <a:lstStyle/>
          <a:p>
            <a:fld id="{99A20822-4A49-4D36-86E3-300BA48D3F00}" type="slidenum">
              <a:rPr lang="en-US" smtClean="0"/>
              <a:pPr/>
              <a:t>11</a:t>
            </a:fld>
            <a:endParaRPr lang="en-US"/>
          </a:p>
        </p:txBody>
      </p:sp>
    </p:spTree>
    <p:extLst>
      <p:ext uri="{BB962C8B-B14F-4D97-AF65-F5344CB8AC3E}">
        <p14:creationId xmlns:p14="http://schemas.microsoft.com/office/powerpoint/2010/main" val="659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A7EE-E10F-4A80-B960-37A47AE42632}"/>
              </a:ext>
            </a:extLst>
          </p:cNvPr>
          <p:cNvSpPr>
            <a:spLocks noGrp="1"/>
          </p:cNvSpPr>
          <p:nvPr>
            <p:ph type="title"/>
          </p:nvPr>
        </p:nvSpPr>
        <p:spPr/>
        <p:txBody>
          <a:bodyPr/>
          <a:lstStyle/>
          <a:p>
            <a:r>
              <a:rPr lang="en-US" dirty="0"/>
              <a:t>Tim Sies</a:t>
            </a:r>
            <a:br>
              <a:rPr lang="en-US" dirty="0"/>
            </a:br>
            <a:r>
              <a:rPr lang="en-US" dirty="0"/>
              <a:t>North College Hill City School District </a:t>
            </a:r>
          </a:p>
        </p:txBody>
      </p:sp>
      <p:sp>
        <p:nvSpPr>
          <p:cNvPr id="3" name="Text Placeholder 2">
            <a:extLst>
              <a:ext uri="{FF2B5EF4-FFF2-40B4-BE49-F238E27FC236}">
                <a16:creationId xmlns:a16="http://schemas.microsoft.com/office/drawing/2014/main" id="{924AE1A2-737C-4289-AFAA-272E47EC256C}"/>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94E58BB8-8BB6-4ED0-A254-DC0543E9E669}"/>
              </a:ext>
            </a:extLst>
          </p:cNvPr>
          <p:cNvSpPr>
            <a:spLocks noGrp="1"/>
          </p:cNvSpPr>
          <p:nvPr>
            <p:ph type="sldNum" sz="quarter" idx="15"/>
          </p:nvPr>
        </p:nvSpPr>
        <p:spPr/>
        <p:txBody>
          <a:bodyPr/>
          <a:lstStyle/>
          <a:p>
            <a:fld id="{99A20822-4A49-4D36-86E3-300BA48D3F00}" type="slidenum">
              <a:rPr lang="en-US" smtClean="0"/>
              <a:pPr/>
              <a:t>12</a:t>
            </a:fld>
            <a:endParaRPr lang="en-US"/>
          </a:p>
        </p:txBody>
      </p:sp>
    </p:spTree>
    <p:extLst>
      <p:ext uri="{BB962C8B-B14F-4D97-AF65-F5344CB8AC3E}">
        <p14:creationId xmlns:p14="http://schemas.microsoft.com/office/powerpoint/2010/main" val="15016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0BF5-7E22-4587-A9C5-EDA470FA262D}"/>
              </a:ext>
            </a:extLst>
          </p:cNvPr>
          <p:cNvSpPr>
            <a:spLocks noGrp="1"/>
          </p:cNvSpPr>
          <p:nvPr>
            <p:ph type="title"/>
          </p:nvPr>
        </p:nvSpPr>
        <p:spPr>
          <a:xfrm>
            <a:off x="4002258" y="1089661"/>
            <a:ext cx="7275342" cy="2650936"/>
          </a:xfrm>
        </p:spPr>
        <p:txBody>
          <a:bodyPr>
            <a:normAutofit fontScale="90000"/>
          </a:bodyPr>
          <a:lstStyle/>
          <a:p>
            <a:r>
              <a:rPr lang="en-US" dirty="0"/>
              <a:t>Pete Dunn</a:t>
            </a:r>
            <a:br>
              <a:rPr lang="en-US" dirty="0"/>
            </a:br>
            <a:r>
              <a:rPr lang="en-US" dirty="0"/>
              <a:t>Western Local School District </a:t>
            </a:r>
            <a:br>
              <a:rPr lang="en-US" dirty="0"/>
            </a:br>
            <a:endParaRPr lang="en-US" dirty="0"/>
          </a:p>
        </p:txBody>
      </p:sp>
      <p:sp>
        <p:nvSpPr>
          <p:cNvPr id="3" name="Text Placeholder 2">
            <a:extLst>
              <a:ext uri="{FF2B5EF4-FFF2-40B4-BE49-F238E27FC236}">
                <a16:creationId xmlns:a16="http://schemas.microsoft.com/office/drawing/2014/main" id="{ECAE3865-CAF0-41AE-B52F-8E4C358B1092}"/>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382897D1-CF38-4E3F-88C2-6ED5CD619D1E}"/>
              </a:ext>
            </a:extLst>
          </p:cNvPr>
          <p:cNvSpPr>
            <a:spLocks noGrp="1"/>
          </p:cNvSpPr>
          <p:nvPr>
            <p:ph type="sldNum" sz="quarter" idx="15"/>
          </p:nvPr>
        </p:nvSpPr>
        <p:spPr/>
        <p:txBody>
          <a:bodyPr/>
          <a:lstStyle/>
          <a:p>
            <a:fld id="{99A20822-4A49-4D36-86E3-300BA48D3F00}" type="slidenum">
              <a:rPr lang="en-US" smtClean="0"/>
              <a:pPr/>
              <a:t>13</a:t>
            </a:fld>
            <a:endParaRPr lang="en-US"/>
          </a:p>
        </p:txBody>
      </p:sp>
    </p:spTree>
    <p:extLst>
      <p:ext uri="{BB962C8B-B14F-4D97-AF65-F5344CB8AC3E}">
        <p14:creationId xmlns:p14="http://schemas.microsoft.com/office/powerpoint/2010/main" val="170350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D28799-DF68-4D3F-A949-2C3419DAA292}"/>
              </a:ext>
            </a:extLst>
          </p:cNvPr>
          <p:cNvSpPr>
            <a:spLocks noGrp="1"/>
          </p:cNvSpPr>
          <p:nvPr>
            <p:ph type="title"/>
          </p:nvPr>
        </p:nvSpPr>
        <p:spPr/>
        <p:txBody>
          <a:bodyPr/>
          <a:lstStyle/>
          <a:p>
            <a:r>
              <a:rPr lang="en-US" dirty="0"/>
              <a:t>Panel Discussion</a:t>
            </a:r>
          </a:p>
        </p:txBody>
      </p:sp>
      <p:sp>
        <p:nvSpPr>
          <p:cNvPr id="7" name="Text Placeholder 6">
            <a:extLst>
              <a:ext uri="{FF2B5EF4-FFF2-40B4-BE49-F238E27FC236}">
                <a16:creationId xmlns:a16="http://schemas.microsoft.com/office/drawing/2014/main" id="{70AC4382-412F-47FD-8408-A8821C90992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8995B2A1-7251-4F5F-A7FB-7F7ADBA59BC3}"/>
              </a:ext>
            </a:extLst>
          </p:cNvPr>
          <p:cNvSpPr>
            <a:spLocks noGrp="1"/>
          </p:cNvSpPr>
          <p:nvPr>
            <p:ph type="sldNum" sz="quarter" idx="15"/>
          </p:nvPr>
        </p:nvSpPr>
        <p:spPr/>
        <p:txBody>
          <a:bodyPr/>
          <a:lstStyle/>
          <a:p>
            <a:fld id="{99A20822-4A49-4D36-86E3-300BA48D3F00}" type="slidenum">
              <a:rPr lang="en-US" smtClean="0"/>
              <a:pPr/>
              <a:t>14</a:t>
            </a:fld>
            <a:endParaRPr lang="en-US"/>
          </a:p>
        </p:txBody>
      </p:sp>
    </p:spTree>
    <p:extLst>
      <p:ext uri="{BB962C8B-B14F-4D97-AF65-F5344CB8AC3E}">
        <p14:creationId xmlns:p14="http://schemas.microsoft.com/office/powerpoint/2010/main" val="52151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9E18E3-3C66-5342-8A35-DBC5FCE68BB8}"/>
              </a:ext>
            </a:extLst>
          </p:cNvPr>
          <p:cNvSpPr>
            <a:spLocks noGrp="1"/>
          </p:cNvSpPr>
          <p:nvPr>
            <p:ph type="title"/>
          </p:nvPr>
        </p:nvSpPr>
        <p:spPr/>
        <p:txBody>
          <a:bodyPr/>
          <a:lstStyle/>
          <a:p>
            <a:r>
              <a:rPr lang="en-US" dirty="0"/>
              <a:t>Ohio Department of Education Statewide Longitudinal Data System Grant Project</a:t>
            </a:r>
          </a:p>
        </p:txBody>
      </p:sp>
      <p:sp>
        <p:nvSpPr>
          <p:cNvPr id="7" name="Content Placeholder 6">
            <a:extLst>
              <a:ext uri="{FF2B5EF4-FFF2-40B4-BE49-F238E27FC236}">
                <a16:creationId xmlns:a16="http://schemas.microsoft.com/office/drawing/2014/main" id="{8C24C37A-E1DF-9A42-BFC3-2520C2C3EBA4}"/>
              </a:ext>
            </a:extLst>
          </p:cNvPr>
          <p:cNvSpPr>
            <a:spLocks noGrp="1"/>
          </p:cNvSpPr>
          <p:nvPr>
            <p:ph sz="quarter" idx="14"/>
          </p:nvPr>
        </p:nvSpPr>
        <p:spPr/>
        <p:txBody>
          <a:bodyPr/>
          <a:lstStyle/>
          <a:p>
            <a:r>
              <a:rPr lang="en-US" dirty="0"/>
              <a:t>Outcome 3: Using Data to Identify Students At-Risk of Not Graduating</a:t>
            </a:r>
          </a:p>
          <a:p>
            <a:pPr marL="457200" indent="-457200">
              <a:buFont typeface="Arial" panose="020B0604020202020204" pitchFamily="34" charset="0"/>
              <a:buChar char="•"/>
            </a:pPr>
            <a:r>
              <a:rPr lang="en-US" u="sng" dirty="0">
                <a:hlinkClick r:id="rId2" tooltip="Original URL:&#10;http://education.ohio.gov/Topics/Data/EMIS/SLDS-Grant-Project-3&#10;&#10;Click to follow link."/>
              </a:rPr>
              <a:t>http://education.ohio.gov/Topics/Data/EMIS/SLDS-Grant-Project-3</a:t>
            </a:r>
            <a:endParaRPr lang="en-US" dirty="0"/>
          </a:p>
          <a:p>
            <a:endParaRPr lang="en-US" dirty="0"/>
          </a:p>
        </p:txBody>
      </p:sp>
      <p:sp>
        <p:nvSpPr>
          <p:cNvPr id="2" name="Text Placeholder 1">
            <a:extLst>
              <a:ext uri="{FF2B5EF4-FFF2-40B4-BE49-F238E27FC236}">
                <a16:creationId xmlns:a16="http://schemas.microsoft.com/office/drawing/2014/main" id="{008C4554-AFB9-4D45-8CC1-F3DED06D522A}"/>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9A9374F-7690-F844-8A78-2799E13E8521}"/>
              </a:ext>
            </a:extLst>
          </p:cNvPr>
          <p:cNvSpPr>
            <a:spLocks noGrp="1"/>
          </p:cNvSpPr>
          <p:nvPr>
            <p:ph type="sldNum" sz="quarter" idx="12"/>
          </p:nvPr>
        </p:nvSpPr>
        <p:spPr/>
        <p:txBody>
          <a:bodyPr/>
          <a:lstStyle/>
          <a:p>
            <a:fld id="{99A20822-4A49-4D36-86E3-300BA48D3F00}" type="slidenum">
              <a:rPr lang="en-US" smtClean="0"/>
              <a:pPr/>
              <a:t>15</a:t>
            </a:fld>
            <a:endParaRPr lang="en-US"/>
          </a:p>
        </p:txBody>
      </p:sp>
    </p:spTree>
    <p:extLst>
      <p:ext uri="{BB962C8B-B14F-4D97-AF65-F5344CB8AC3E}">
        <p14:creationId xmlns:p14="http://schemas.microsoft.com/office/powerpoint/2010/main" val="208709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F963-1A13-475D-B6A4-E847A62968BF}"/>
              </a:ext>
            </a:extLst>
          </p:cNvPr>
          <p:cNvSpPr>
            <a:spLocks noGrp="1"/>
          </p:cNvSpPr>
          <p:nvPr>
            <p:ph type="title"/>
          </p:nvPr>
        </p:nvSpPr>
        <p:spPr/>
        <p:txBody>
          <a:bodyPr/>
          <a:lstStyle/>
          <a:p>
            <a:r>
              <a:rPr lang="en-US" dirty="0"/>
              <a:t>Early Warning Systems Resources</a:t>
            </a:r>
          </a:p>
        </p:txBody>
      </p:sp>
      <p:sp>
        <p:nvSpPr>
          <p:cNvPr id="6" name="Content Placeholder 5">
            <a:extLst>
              <a:ext uri="{FF2B5EF4-FFF2-40B4-BE49-F238E27FC236}">
                <a16:creationId xmlns:a16="http://schemas.microsoft.com/office/drawing/2014/main" id="{FD8E8118-B77C-4910-88F9-47855C80474D}"/>
              </a:ext>
            </a:extLst>
          </p:cNvPr>
          <p:cNvSpPr>
            <a:spLocks noGrp="1"/>
          </p:cNvSpPr>
          <p:nvPr>
            <p:ph sz="quarter" idx="15"/>
          </p:nvPr>
        </p:nvSpPr>
        <p:spPr/>
        <p:txBody>
          <a:bodyPr/>
          <a:lstStyle/>
          <a:p>
            <a:r>
              <a:rPr lang="en-US" dirty="0">
                <a:hlinkClick r:id="rId2"/>
              </a:rPr>
              <a:t>Regional Educational Laboratories EWS resources</a:t>
            </a:r>
            <a:r>
              <a:rPr lang="en-US" dirty="0"/>
              <a:t> (2016)</a:t>
            </a:r>
          </a:p>
          <a:p>
            <a:r>
              <a:rPr lang="en-US" dirty="0"/>
              <a:t>American Institutes for Research (AIR) EWS </a:t>
            </a:r>
            <a:r>
              <a:rPr lang="en-US" dirty="0">
                <a:hlinkClick r:id="rId3"/>
              </a:rPr>
              <a:t>overview</a:t>
            </a:r>
            <a:endParaRPr lang="en-US" dirty="0"/>
          </a:p>
          <a:p>
            <a:r>
              <a:rPr lang="en-US" dirty="0">
                <a:hlinkClick r:id="rId4"/>
              </a:rPr>
              <a:t>AIR implementation guide</a:t>
            </a:r>
            <a:r>
              <a:rPr lang="en-US" dirty="0"/>
              <a:t> on early warning interventions and monitoring system process (2020)</a:t>
            </a:r>
          </a:p>
        </p:txBody>
      </p:sp>
      <p:sp>
        <p:nvSpPr>
          <p:cNvPr id="5" name="Text Placeholder 4">
            <a:extLst>
              <a:ext uri="{FF2B5EF4-FFF2-40B4-BE49-F238E27FC236}">
                <a16:creationId xmlns:a16="http://schemas.microsoft.com/office/drawing/2014/main" id="{54C57F63-1851-4AEA-831F-8E64F1DAF664}"/>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F2C51641-052F-498C-B671-0287E1E66B7A}"/>
              </a:ext>
            </a:extLst>
          </p:cNvPr>
          <p:cNvSpPr>
            <a:spLocks noGrp="1"/>
          </p:cNvSpPr>
          <p:nvPr>
            <p:ph type="sldNum" sz="quarter" idx="14"/>
          </p:nvPr>
        </p:nvSpPr>
        <p:spPr/>
        <p:txBody>
          <a:bodyPr/>
          <a:lstStyle/>
          <a:p>
            <a:fld id="{99A20822-4A49-4D36-86E3-300BA48D3F00}" type="slidenum">
              <a:rPr lang="en-US" smtClean="0"/>
              <a:pPr/>
              <a:t>16</a:t>
            </a:fld>
            <a:endParaRPr lang="en-US"/>
          </a:p>
        </p:txBody>
      </p:sp>
    </p:spTree>
    <p:extLst>
      <p:ext uri="{BB962C8B-B14F-4D97-AF65-F5344CB8AC3E}">
        <p14:creationId xmlns:p14="http://schemas.microsoft.com/office/powerpoint/2010/main" val="1451589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16D7-44E8-4D08-A002-353691C9083A}"/>
              </a:ext>
            </a:extLst>
          </p:cNvPr>
          <p:cNvSpPr>
            <a:spLocks noGrp="1"/>
          </p:cNvSpPr>
          <p:nvPr>
            <p:ph type="title"/>
          </p:nvPr>
        </p:nvSpPr>
        <p:spPr/>
        <p:txBody>
          <a:bodyPr/>
          <a:lstStyle/>
          <a:p>
            <a:r>
              <a:rPr lang="en-US"/>
              <a:t>Disclaimer</a:t>
            </a:r>
          </a:p>
        </p:txBody>
      </p:sp>
      <p:sp>
        <p:nvSpPr>
          <p:cNvPr id="5" name="Content Placeholder 4">
            <a:extLst>
              <a:ext uri="{FF2B5EF4-FFF2-40B4-BE49-F238E27FC236}">
                <a16:creationId xmlns:a16="http://schemas.microsoft.com/office/drawing/2014/main" id="{576F6C2D-48DC-4FC5-AB3C-6F2FF60D8E39}"/>
              </a:ext>
            </a:extLst>
          </p:cNvPr>
          <p:cNvSpPr>
            <a:spLocks noGrp="1"/>
          </p:cNvSpPr>
          <p:nvPr>
            <p:ph sz="quarter" idx="14"/>
          </p:nvPr>
        </p:nvSpPr>
        <p:spPr/>
        <p:txBody>
          <a:bodyPr>
            <a:normAutofit fontScale="92500" lnSpcReduction="20000"/>
          </a:bodyPr>
          <a:lstStyle/>
          <a:p>
            <a:pPr>
              <a:spcAft>
                <a:spcPts val="450"/>
              </a:spcAft>
            </a:pPr>
            <a:r>
              <a:rPr lang="en-US"/>
              <a:t>This presentation was produced under the U.S. Department of Education, Office of Special Education Programs, Award No. H326Q160001. Celia Rosenquist serves as the project officer. This presentation was also supported from funds provided by the Center on Positive Behavioral Interventions and Supports cooperative grant supported by the Office of Special Education Programs (OSEP) and Office of Elementary and Secondary Education (OESE) of the U.S. Department of Education (H326S180001). Dr. Renee Bradley serves as the project officer. The views expressed herein do not necessarily represent the positions or policies of the U.S. Department of Education. No official endorsement by the U.S. Department of Education of any product, commodity, or enterprise mentioned in this document is intended or should be inferred.</a:t>
            </a:r>
          </a:p>
          <a:p>
            <a:endParaRPr lang="en-US"/>
          </a:p>
        </p:txBody>
      </p:sp>
      <p:sp>
        <p:nvSpPr>
          <p:cNvPr id="3" name="Text Placeholder 2">
            <a:extLst>
              <a:ext uri="{FF2B5EF4-FFF2-40B4-BE49-F238E27FC236}">
                <a16:creationId xmlns:a16="http://schemas.microsoft.com/office/drawing/2014/main" id="{96986A85-B2A9-4708-9E75-D76C069E4A44}"/>
              </a:ext>
            </a:extLst>
          </p:cNvPr>
          <p:cNvSpPr>
            <a:spLocks noGrp="1"/>
          </p:cNvSpPr>
          <p:nvPr>
            <p:ph type="body" sz="quarter" idx="13"/>
          </p:nvPr>
        </p:nvSpPr>
        <p:spPr/>
        <p:txBody>
          <a:bodyPr/>
          <a:lstStyle/>
          <a:p>
            <a:pPr>
              <a:spcAft>
                <a:spcPts val="450"/>
              </a:spcAft>
            </a:pPr>
            <a:endParaRPr lang="en-US"/>
          </a:p>
        </p:txBody>
      </p:sp>
      <p:sp>
        <p:nvSpPr>
          <p:cNvPr id="4" name="Slide Number Placeholder 3">
            <a:extLst>
              <a:ext uri="{FF2B5EF4-FFF2-40B4-BE49-F238E27FC236}">
                <a16:creationId xmlns:a16="http://schemas.microsoft.com/office/drawing/2014/main" id="{0868871B-D2C4-4D91-9798-81C2B609A570}"/>
              </a:ext>
            </a:extLst>
          </p:cNvPr>
          <p:cNvSpPr>
            <a:spLocks noGrp="1"/>
          </p:cNvSpPr>
          <p:nvPr>
            <p:ph type="sldNum" sz="quarter" idx="12"/>
          </p:nvPr>
        </p:nvSpPr>
        <p:spPr>
          <a:xfrm>
            <a:off x="8142659" y="5846862"/>
            <a:ext cx="70533" cy="153888"/>
          </a:xfrm>
        </p:spPr>
        <p:txBody>
          <a:bodyPr/>
          <a:lstStyle/>
          <a:p>
            <a:pPr defTabSz="685800">
              <a:defRPr/>
            </a:pPr>
            <a:fld id="{99A20822-4A49-4D36-86E3-300BA48D3F00}" type="slidenum">
              <a:rPr lang="en-US" kern="1200">
                <a:solidFill>
                  <a:srgbClr val="262626"/>
                </a:solidFill>
                <a:latin typeface="Arial"/>
              </a:rPr>
              <a:pPr defTabSz="685800">
                <a:defRPr/>
              </a:pPr>
              <a:t>17</a:t>
            </a:fld>
            <a:endParaRPr lang="en-US" kern="1200">
              <a:solidFill>
                <a:srgbClr val="262626"/>
              </a:solidFill>
              <a:latin typeface="Arial"/>
            </a:endParaRPr>
          </a:p>
        </p:txBody>
      </p:sp>
      <p:pic>
        <p:nvPicPr>
          <p:cNvPr id="6" name="Picture 5" descr="Center on Positive Behavioral Interventions and Supports">
            <a:extLst>
              <a:ext uri="{FF2B5EF4-FFF2-40B4-BE49-F238E27FC236}">
                <a16:creationId xmlns:a16="http://schemas.microsoft.com/office/drawing/2014/main" id="{8DDCF080-8221-1946-A2E4-5C4EFF41D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521" y="5882605"/>
            <a:ext cx="2286000" cy="616527"/>
          </a:xfrm>
          <a:prstGeom prst="rect">
            <a:avLst/>
          </a:prstGeom>
        </p:spPr>
      </p:pic>
    </p:spTree>
    <p:extLst>
      <p:ext uri="{BB962C8B-B14F-4D97-AF65-F5344CB8AC3E}">
        <p14:creationId xmlns:p14="http://schemas.microsoft.com/office/powerpoint/2010/main" val="414213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928EE8-165C-47B0-BA97-21C1FE81FCC5}"/>
              </a:ext>
            </a:extLst>
          </p:cNvPr>
          <p:cNvSpPr>
            <a:spLocks noGrp="1"/>
          </p:cNvSpPr>
          <p:nvPr>
            <p:ph type="sldNum" sz="quarter" idx="17"/>
          </p:nvPr>
        </p:nvSpPr>
        <p:spPr/>
        <p:txBody>
          <a:bodyPr/>
          <a:lstStyle/>
          <a:p>
            <a:fld id="{99A20822-4A49-4D36-86E3-300BA48D3F00}" type="slidenum">
              <a:rPr lang="en-US" smtClean="0"/>
              <a:pPr/>
              <a:t>18</a:t>
            </a:fld>
            <a:endParaRPr lang="en-US"/>
          </a:p>
        </p:txBody>
      </p:sp>
      <p:sp>
        <p:nvSpPr>
          <p:cNvPr id="3" name="Title 2">
            <a:extLst>
              <a:ext uri="{FF2B5EF4-FFF2-40B4-BE49-F238E27FC236}">
                <a16:creationId xmlns:a16="http://schemas.microsoft.com/office/drawing/2014/main" id="{43D5195A-9D78-47C4-B876-C23ACAB311DB}"/>
              </a:ext>
            </a:extLst>
          </p:cNvPr>
          <p:cNvSpPr>
            <a:spLocks noGrp="1"/>
          </p:cNvSpPr>
          <p:nvPr>
            <p:ph type="title"/>
          </p:nvPr>
        </p:nvSpPr>
        <p:spPr/>
        <p:txBody>
          <a:bodyPr/>
          <a:lstStyle/>
          <a:p>
            <a:r>
              <a:rPr lang="en-US"/>
              <a:t>Closing Slide</a:t>
            </a:r>
          </a:p>
        </p:txBody>
      </p:sp>
    </p:spTree>
    <p:extLst>
      <p:ext uri="{BB962C8B-B14F-4D97-AF65-F5344CB8AC3E}">
        <p14:creationId xmlns:p14="http://schemas.microsoft.com/office/powerpoint/2010/main" val="54804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Webinar Series </a:t>
            </a:r>
          </a:p>
        </p:txBody>
      </p:sp>
      <p:sp>
        <p:nvSpPr>
          <p:cNvPr id="3" name="Content Placeholder 2"/>
          <p:cNvSpPr>
            <a:spLocks noGrp="1"/>
          </p:cNvSpPr>
          <p:nvPr>
            <p:ph sz="quarter" idx="14"/>
          </p:nvPr>
        </p:nvSpPr>
        <p:spPr/>
        <p:txBody>
          <a:bodyPr>
            <a:normAutofit fontScale="85000" lnSpcReduction="10000"/>
          </a:bodyPr>
          <a:lstStyle/>
          <a:p>
            <a:pPr>
              <a:spcBef>
                <a:spcPts val="0"/>
              </a:spcBef>
            </a:pPr>
            <a:r>
              <a:rPr lang="en-US" b="1" dirty="0"/>
              <a:t>Webinar 1 </a:t>
            </a:r>
            <a:r>
              <a:rPr lang="en-US" dirty="0"/>
              <a:t>Check and Connect: Implementation and Adaptation in a Virtual Environment </a:t>
            </a:r>
          </a:p>
          <a:p>
            <a:pPr lvl="2" indent="-342900">
              <a:spcBef>
                <a:spcPts val="0"/>
              </a:spcBef>
            </a:pPr>
            <a:r>
              <a:rPr lang="en-US" dirty="0"/>
              <a:t>Recording and Slides: </a:t>
            </a:r>
            <a:r>
              <a:rPr lang="en-US" dirty="0">
                <a:hlinkClick r:id="rId3"/>
              </a:rPr>
              <a:t>https://intensiveintervention.org/resource/supporting-secondary-students-intensive-needs-during-pandemic</a:t>
            </a:r>
            <a:r>
              <a:rPr lang="en-US" dirty="0"/>
              <a:t> </a:t>
            </a:r>
            <a:br>
              <a:rPr lang="en-US" dirty="0"/>
            </a:br>
            <a:endParaRPr lang="en-US" dirty="0"/>
          </a:p>
          <a:p>
            <a:pPr>
              <a:spcBef>
                <a:spcPts val="0"/>
              </a:spcBef>
            </a:pPr>
            <a:r>
              <a:rPr lang="en-US" b="1" dirty="0"/>
              <a:t>Webinar 2 </a:t>
            </a:r>
            <a:r>
              <a:rPr lang="en-US" dirty="0"/>
              <a:t>Early Warning Systems: Using Data to Plan for the 2021-2022 School Year </a:t>
            </a:r>
          </a:p>
          <a:p>
            <a:pPr lvl="2" indent="-342900">
              <a:spcBef>
                <a:spcPts val="0"/>
              </a:spcBef>
            </a:pPr>
            <a:r>
              <a:rPr lang="en-US" dirty="0"/>
              <a:t>Date: March 24, 2:00-3:00 EDT</a:t>
            </a:r>
          </a:p>
          <a:p>
            <a:pPr>
              <a:spcBef>
                <a:spcPts val="0"/>
              </a:spcBef>
            </a:pPr>
            <a:endParaRPr lang="en-US" b="1" dirty="0"/>
          </a:p>
          <a:p>
            <a:pPr>
              <a:spcBef>
                <a:spcPts val="0"/>
              </a:spcBef>
            </a:pPr>
            <a:r>
              <a:rPr lang="en-US" b="1" dirty="0"/>
              <a:t>Webinar 3 </a:t>
            </a:r>
            <a:r>
              <a:rPr lang="en-US" dirty="0"/>
              <a:t>Intensive Intervention: Supporting Secondary Students with Intensive Behavior Needs </a:t>
            </a:r>
          </a:p>
          <a:p>
            <a:pPr lvl="2" indent="-342900">
              <a:spcBef>
                <a:spcPts val="0"/>
              </a:spcBef>
            </a:pPr>
            <a:r>
              <a:rPr lang="en-US" dirty="0"/>
              <a:t>Date: April, TBD </a:t>
            </a:r>
          </a:p>
          <a:p>
            <a:pPr lvl="2" indent="-342900">
              <a:spcBef>
                <a:spcPts val="0"/>
              </a:spcBef>
            </a:pPr>
            <a:r>
              <a:rPr lang="en-US" dirty="0"/>
              <a:t>Registration link to come! </a:t>
            </a:r>
            <a:endParaRPr lang="en-US" dirty="0">
              <a:effectLst/>
            </a:endParaRPr>
          </a:p>
        </p:txBody>
      </p:sp>
      <p:sp>
        <p:nvSpPr>
          <p:cNvPr id="11" name="Text Placeholder 10">
            <a:extLst>
              <a:ext uri="{FF2B5EF4-FFF2-40B4-BE49-F238E27FC236}">
                <a16:creationId xmlns:a16="http://schemas.microsoft.com/office/drawing/2014/main" id="{3933BBA2-68E0-E746-A528-1507BD9EE523}"/>
              </a:ext>
            </a:extLst>
          </p:cNvPr>
          <p:cNvSpPr>
            <a:spLocks noGrp="1"/>
          </p:cNvSpPr>
          <p:nvPr>
            <p:ph type="body" sz="quarter" idx="13"/>
          </p:nvPr>
        </p:nvSpPr>
        <p:spPr/>
        <p:txBody>
          <a:bodyPr/>
          <a:lstStyle/>
          <a:p>
            <a:endParaRPr lang="en-US"/>
          </a:p>
        </p:txBody>
      </p:sp>
      <p:sp>
        <p:nvSpPr>
          <p:cNvPr id="2" name="Slide Number Placeholder 1"/>
          <p:cNvSpPr>
            <a:spLocks noGrp="1"/>
          </p:cNvSpPr>
          <p:nvPr>
            <p:ph type="sldNum" sz="quarter" idx="12"/>
          </p:nvPr>
        </p:nvSpPr>
        <p:spPr>
          <a:xfrm>
            <a:off x="14869362" y="6704112"/>
            <a:ext cx="70532" cy="153888"/>
          </a:xfrm>
        </p:spPr>
        <p:txBody>
          <a:bodyPr/>
          <a:lstStyle/>
          <a:p>
            <a:pPr defTabSz="685800"/>
            <a:fld id="{99A20822-4A49-4D36-86E3-300BA48D3F00}" type="slidenum">
              <a:rPr lang="en-US" kern="1200" smtClean="0">
                <a:solidFill>
                  <a:srgbClr val="262626"/>
                </a:solidFill>
                <a:latin typeface="Arial"/>
              </a:rPr>
              <a:pPr defTabSz="685800"/>
              <a:t>2</a:t>
            </a:fld>
            <a:endParaRPr lang="en-US" kern="1200">
              <a:solidFill>
                <a:srgbClr val="262626"/>
              </a:solidFill>
              <a:latin typeface="Arial"/>
            </a:endParaRPr>
          </a:p>
        </p:txBody>
      </p:sp>
      <p:pic>
        <p:nvPicPr>
          <p:cNvPr id="7" name="Picture 6" descr="Center on Positive Behavioral Interventions and Supports">
            <a:extLst>
              <a:ext uri="{FF2B5EF4-FFF2-40B4-BE49-F238E27FC236}">
                <a16:creationId xmlns:a16="http://schemas.microsoft.com/office/drawing/2014/main" id="{A2D81482-7E82-0C40-8298-322D30541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9521" y="5882605"/>
            <a:ext cx="2286000" cy="616527"/>
          </a:xfrm>
          <a:prstGeom prst="rect">
            <a:avLst/>
          </a:prstGeom>
        </p:spPr>
      </p:pic>
    </p:spTree>
    <p:extLst>
      <p:ext uri="{BB962C8B-B14F-4D97-AF65-F5344CB8AC3E}">
        <p14:creationId xmlns:p14="http://schemas.microsoft.com/office/powerpoint/2010/main" val="16403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2790" y="4041961"/>
            <a:ext cx="11459210" cy="2308324"/>
          </a:xfrm>
        </p:spPr>
        <p:txBody>
          <a:bodyPr/>
          <a:lstStyle/>
          <a:p>
            <a:r>
              <a:rPr lang="en-US" dirty="0"/>
              <a:t>Early Warning Systems: Using Data to Plan for the 2021-2022 School Year </a:t>
            </a:r>
          </a:p>
        </p:txBody>
      </p:sp>
      <p:sp>
        <p:nvSpPr>
          <p:cNvPr id="10" name="Text Placeholder 9"/>
          <p:cNvSpPr>
            <a:spLocks noGrp="1"/>
          </p:cNvSpPr>
          <p:nvPr>
            <p:ph type="body" sz="quarter" idx="14"/>
          </p:nvPr>
        </p:nvSpPr>
        <p:spPr>
          <a:xfrm>
            <a:off x="10438873" y="3716536"/>
            <a:ext cx="809517" cy="184666"/>
          </a:xfrm>
        </p:spPr>
        <p:txBody>
          <a:bodyPr/>
          <a:lstStyle/>
          <a:p>
            <a:r>
              <a:rPr lang="en-US" dirty="0"/>
              <a:t>March 2021</a:t>
            </a:r>
          </a:p>
        </p:txBody>
      </p:sp>
    </p:spTree>
    <p:extLst>
      <p:ext uri="{BB962C8B-B14F-4D97-AF65-F5344CB8AC3E}">
        <p14:creationId xmlns:p14="http://schemas.microsoft.com/office/powerpoint/2010/main" val="327439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Agenda</a:t>
            </a:r>
          </a:p>
        </p:txBody>
      </p:sp>
      <p:sp>
        <p:nvSpPr>
          <p:cNvPr id="16" name="Content Placeholder 15">
            <a:extLst>
              <a:ext uri="{FF2B5EF4-FFF2-40B4-BE49-F238E27FC236}">
                <a16:creationId xmlns:a16="http://schemas.microsoft.com/office/drawing/2014/main" id="{585CA2E1-936B-47EF-B830-B9510D06A9E6}"/>
              </a:ext>
            </a:extLst>
          </p:cNvPr>
          <p:cNvSpPr>
            <a:spLocks noGrp="1"/>
          </p:cNvSpPr>
          <p:nvPr>
            <p:ph sz="quarter" idx="17"/>
          </p:nvPr>
        </p:nvSpPr>
        <p:spPr/>
        <p:txBody>
          <a:bodyPr/>
          <a:lstStyle/>
          <a:p>
            <a:r>
              <a:rPr lang="en-US" dirty="0"/>
              <a:t>Welcome </a:t>
            </a:r>
          </a:p>
          <a:p>
            <a:r>
              <a:rPr lang="en-US" dirty="0"/>
              <a:t>Setting the stage for fall 2021</a:t>
            </a:r>
          </a:p>
          <a:p>
            <a:r>
              <a:rPr lang="en-US" dirty="0"/>
              <a:t>Four districts provide overview of early warning system use </a:t>
            </a:r>
          </a:p>
          <a:p>
            <a:r>
              <a:rPr lang="en-US" dirty="0"/>
              <a:t>Panel discussion </a:t>
            </a:r>
          </a:p>
          <a:p>
            <a:r>
              <a:rPr lang="en-US" dirty="0"/>
              <a:t>Wrap up and closing</a:t>
            </a:r>
          </a:p>
        </p:txBody>
      </p:sp>
      <p:sp>
        <p:nvSpPr>
          <p:cNvPr id="14" name="Text Placeholder 13">
            <a:extLst>
              <a:ext uri="{FF2B5EF4-FFF2-40B4-BE49-F238E27FC236}">
                <a16:creationId xmlns:a16="http://schemas.microsoft.com/office/drawing/2014/main" id="{9682E31F-4BAB-42BF-9126-E26F1245736B}"/>
              </a:ext>
            </a:extLst>
          </p:cNvPr>
          <p:cNvSpPr>
            <a:spLocks noGrp="1"/>
          </p:cNvSpPr>
          <p:nvPr>
            <p:ph type="body" sz="quarter" idx="13"/>
          </p:nvPr>
        </p:nvSpPr>
        <p:spPr/>
        <p:txBody>
          <a:bodyPr/>
          <a:lstStyle/>
          <a:p>
            <a:endParaRPr lang="en-US"/>
          </a:p>
        </p:txBody>
      </p:sp>
      <p:sp>
        <p:nvSpPr>
          <p:cNvPr id="3" name="Slide Number Placeholder 2"/>
          <p:cNvSpPr>
            <a:spLocks noGrp="1"/>
          </p:cNvSpPr>
          <p:nvPr>
            <p:ph type="sldNum" sz="quarter" idx="18"/>
          </p:nvPr>
        </p:nvSpPr>
        <p:spPr/>
        <p:txBody>
          <a:bodyPr/>
          <a:lstStyle/>
          <a:p>
            <a:fld id="{99A20822-4A49-4D36-86E3-300BA48D3F00}" type="slidenum">
              <a:rPr lang="en-US" smtClean="0"/>
              <a:pPr/>
              <a:t>4</a:t>
            </a:fld>
            <a:endParaRPr lang="en-US"/>
          </a:p>
        </p:txBody>
      </p:sp>
    </p:spTree>
    <p:extLst>
      <p:ext uri="{BB962C8B-B14F-4D97-AF65-F5344CB8AC3E}">
        <p14:creationId xmlns:p14="http://schemas.microsoft.com/office/powerpoint/2010/main" val="19598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845F-58A7-4377-97E2-7278523498E7}"/>
              </a:ext>
            </a:extLst>
          </p:cNvPr>
          <p:cNvSpPr>
            <a:spLocks noGrp="1"/>
          </p:cNvSpPr>
          <p:nvPr>
            <p:ph type="title"/>
          </p:nvPr>
        </p:nvSpPr>
        <p:spPr/>
        <p:txBody>
          <a:bodyPr/>
          <a:lstStyle/>
          <a:p>
            <a:r>
              <a:rPr lang="en-US" dirty="0"/>
              <a:t>Setting the stage for Fall 2021</a:t>
            </a:r>
          </a:p>
        </p:txBody>
      </p:sp>
      <p:sp>
        <p:nvSpPr>
          <p:cNvPr id="3" name="Text Placeholder 2">
            <a:extLst>
              <a:ext uri="{FF2B5EF4-FFF2-40B4-BE49-F238E27FC236}">
                <a16:creationId xmlns:a16="http://schemas.microsoft.com/office/drawing/2014/main" id="{1C996997-EBD1-4C63-B3E0-F83D06F4CA7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CBD4C49C-07C0-437F-8EC2-3585731F6AB9}"/>
              </a:ext>
            </a:extLst>
          </p:cNvPr>
          <p:cNvSpPr>
            <a:spLocks noGrp="1"/>
          </p:cNvSpPr>
          <p:nvPr>
            <p:ph type="sldNum" sz="quarter" idx="15"/>
          </p:nvPr>
        </p:nvSpPr>
        <p:spPr/>
        <p:txBody>
          <a:bodyPr/>
          <a:lstStyle/>
          <a:p>
            <a:fld id="{99A20822-4A49-4D36-86E3-300BA48D3F00}" type="slidenum">
              <a:rPr lang="en-US" smtClean="0"/>
              <a:pPr/>
              <a:t>5</a:t>
            </a:fld>
            <a:endParaRPr lang="en-US"/>
          </a:p>
        </p:txBody>
      </p:sp>
    </p:spTree>
    <p:extLst>
      <p:ext uri="{BB962C8B-B14F-4D97-AF65-F5344CB8AC3E}">
        <p14:creationId xmlns:p14="http://schemas.microsoft.com/office/powerpoint/2010/main" val="299058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0569E2-5E08-4460-93CD-4DC9B725D707}"/>
              </a:ext>
            </a:extLst>
          </p:cNvPr>
          <p:cNvSpPr>
            <a:spLocks noGrp="1"/>
          </p:cNvSpPr>
          <p:nvPr>
            <p:ph type="title"/>
          </p:nvPr>
        </p:nvSpPr>
        <p:spPr/>
        <p:txBody>
          <a:bodyPr/>
          <a:lstStyle/>
          <a:p>
            <a:r>
              <a:rPr lang="en-US" dirty="0"/>
              <a:t>Why this session</a:t>
            </a:r>
          </a:p>
        </p:txBody>
      </p:sp>
      <p:sp>
        <p:nvSpPr>
          <p:cNvPr id="7" name="Content Placeholder 6">
            <a:extLst>
              <a:ext uri="{FF2B5EF4-FFF2-40B4-BE49-F238E27FC236}">
                <a16:creationId xmlns:a16="http://schemas.microsoft.com/office/drawing/2014/main" id="{440B276F-9B58-4D37-BF7A-50385FBCDD6D}"/>
              </a:ext>
            </a:extLst>
          </p:cNvPr>
          <p:cNvSpPr>
            <a:spLocks noGrp="1"/>
          </p:cNvSpPr>
          <p:nvPr>
            <p:ph sz="quarter" idx="15"/>
          </p:nvPr>
        </p:nvSpPr>
        <p:spPr/>
        <p:txBody>
          <a:bodyPr/>
          <a:lstStyle/>
          <a:p>
            <a:r>
              <a:rPr lang="en-US" dirty="0"/>
              <a:t>Encourage leaders to start planning for fall early and leveraging early warning systems (EWS)</a:t>
            </a:r>
          </a:p>
          <a:p>
            <a:r>
              <a:rPr lang="en-US" dirty="0"/>
              <a:t>Acknowledge that systems may need to be modified to best support students and staff coming back to “a more normal”</a:t>
            </a:r>
          </a:p>
          <a:p>
            <a:r>
              <a:rPr lang="en-US" dirty="0"/>
              <a:t>Hear from districts in various stages of using early warning systems as they think about fall 2021</a:t>
            </a:r>
          </a:p>
          <a:p>
            <a:endParaRPr lang="en-US" dirty="0"/>
          </a:p>
        </p:txBody>
      </p:sp>
      <p:sp>
        <p:nvSpPr>
          <p:cNvPr id="6" name="Text Placeholder 5">
            <a:extLst>
              <a:ext uri="{FF2B5EF4-FFF2-40B4-BE49-F238E27FC236}">
                <a16:creationId xmlns:a16="http://schemas.microsoft.com/office/drawing/2014/main" id="{39A57AC6-3377-4BA9-A185-D0AB7EB7B02C}"/>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69107DD7-EA52-4A02-96C6-57F03ACEB25C}"/>
              </a:ext>
            </a:extLst>
          </p:cNvPr>
          <p:cNvSpPr>
            <a:spLocks noGrp="1"/>
          </p:cNvSpPr>
          <p:nvPr>
            <p:ph type="sldNum" sz="quarter" idx="14"/>
          </p:nvPr>
        </p:nvSpPr>
        <p:spPr/>
        <p:txBody>
          <a:bodyPr/>
          <a:lstStyle/>
          <a:p>
            <a:fld id="{99A20822-4A49-4D36-86E3-300BA48D3F00}" type="slidenum">
              <a:rPr lang="en-US" smtClean="0"/>
              <a:pPr/>
              <a:t>6</a:t>
            </a:fld>
            <a:endParaRPr lang="en-US"/>
          </a:p>
        </p:txBody>
      </p:sp>
    </p:spTree>
    <p:extLst>
      <p:ext uri="{BB962C8B-B14F-4D97-AF65-F5344CB8AC3E}">
        <p14:creationId xmlns:p14="http://schemas.microsoft.com/office/powerpoint/2010/main" val="258896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FDB96B-2719-4047-B0E0-01E0E68458BD}"/>
              </a:ext>
            </a:extLst>
          </p:cNvPr>
          <p:cNvSpPr>
            <a:spLocks noGrp="1"/>
          </p:cNvSpPr>
          <p:nvPr>
            <p:ph type="title"/>
          </p:nvPr>
        </p:nvSpPr>
        <p:spPr/>
        <p:txBody>
          <a:bodyPr/>
          <a:lstStyle/>
          <a:p>
            <a:r>
              <a:rPr lang="en-US" dirty="0"/>
              <a:t>Assumptions for Fall 2021</a:t>
            </a:r>
          </a:p>
        </p:txBody>
      </p:sp>
      <p:sp>
        <p:nvSpPr>
          <p:cNvPr id="7" name="Content Placeholder 6">
            <a:extLst>
              <a:ext uri="{FF2B5EF4-FFF2-40B4-BE49-F238E27FC236}">
                <a16:creationId xmlns:a16="http://schemas.microsoft.com/office/drawing/2014/main" id="{02A6CB43-8C0A-4A5E-8218-E3B0FC7B7DAB}"/>
              </a:ext>
            </a:extLst>
          </p:cNvPr>
          <p:cNvSpPr>
            <a:spLocks noGrp="1"/>
          </p:cNvSpPr>
          <p:nvPr>
            <p:ph sz="quarter" idx="15"/>
          </p:nvPr>
        </p:nvSpPr>
        <p:spPr/>
        <p:txBody>
          <a:bodyPr>
            <a:normAutofit/>
          </a:bodyPr>
          <a:lstStyle/>
          <a:p>
            <a:r>
              <a:rPr lang="en-US" dirty="0"/>
              <a:t>Enrollment: plan for students who did not engage with school in 2020-2021 to enroll</a:t>
            </a:r>
          </a:p>
          <a:p>
            <a:r>
              <a:rPr lang="en-US" dirty="0"/>
              <a:t>Risk levels: may want to assume all students coming back to school have some level of risk (e.g., safety being in school, learning loss)</a:t>
            </a:r>
          </a:p>
          <a:p>
            <a:r>
              <a:rPr lang="en-US" dirty="0"/>
              <a:t>Interventions: may want to have a more robust catalogue of available interventions (e.g., including more mental health)</a:t>
            </a:r>
          </a:p>
          <a:p>
            <a:r>
              <a:rPr lang="en-US" dirty="0"/>
              <a:t>Tier 1 Supports: based on risk level assumptions, may need more explicit Tier 1 supports (e.g., schoolwide behavioral expectations) </a:t>
            </a:r>
          </a:p>
          <a:p>
            <a:endParaRPr lang="en-US" dirty="0"/>
          </a:p>
        </p:txBody>
      </p:sp>
      <p:sp>
        <p:nvSpPr>
          <p:cNvPr id="6" name="Text Placeholder 5">
            <a:extLst>
              <a:ext uri="{FF2B5EF4-FFF2-40B4-BE49-F238E27FC236}">
                <a16:creationId xmlns:a16="http://schemas.microsoft.com/office/drawing/2014/main" id="{A3F6A216-0873-403B-8594-AF8C166A0F9C}"/>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FDAA1394-9A36-4673-8C2B-493020DB39C6}"/>
              </a:ext>
            </a:extLst>
          </p:cNvPr>
          <p:cNvSpPr>
            <a:spLocks noGrp="1"/>
          </p:cNvSpPr>
          <p:nvPr>
            <p:ph type="sldNum" sz="quarter" idx="14"/>
          </p:nvPr>
        </p:nvSpPr>
        <p:spPr/>
        <p:txBody>
          <a:bodyPr/>
          <a:lstStyle/>
          <a:p>
            <a:fld id="{99A20822-4A49-4D36-86E3-300BA48D3F00}" type="slidenum">
              <a:rPr lang="en-US" smtClean="0"/>
              <a:pPr/>
              <a:t>7</a:t>
            </a:fld>
            <a:endParaRPr lang="en-US"/>
          </a:p>
        </p:txBody>
      </p:sp>
    </p:spTree>
    <p:extLst>
      <p:ext uri="{BB962C8B-B14F-4D97-AF65-F5344CB8AC3E}">
        <p14:creationId xmlns:p14="http://schemas.microsoft.com/office/powerpoint/2010/main" val="23657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4A84-89BA-49AF-84B2-E849AD44C343}"/>
              </a:ext>
            </a:extLst>
          </p:cNvPr>
          <p:cNvSpPr>
            <a:spLocks noGrp="1"/>
          </p:cNvSpPr>
          <p:nvPr>
            <p:ph type="title"/>
          </p:nvPr>
        </p:nvSpPr>
        <p:spPr/>
        <p:txBody>
          <a:bodyPr/>
          <a:lstStyle/>
          <a:p>
            <a:r>
              <a:rPr lang="en-US" dirty="0"/>
              <a:t>Ohio introductions</a:t>
            </a:r>
          </a:p>
        </p:txBody>
      </p:sp>
      <p:sp>
        <p:nvSpPr>
          <p:cNvPr id="3" name="Content Placeholder 2">
            <a:extLst>
              <a:ext uri="{FF2B5EF4-FFF2-40B4-BE49-F238E27FC236}">
                <a16:creationId xmlns:a16="http://schemas.microsoft.com/office/drawing/2014/main" id="{70006799-0623-4528-8EB5-DD65F0271E05}"/>
              </a:ext>
            </a:extLst>
          </p:cNvPr>
          <p:cNvSpPr>
            <a:spLocks noGrp="1"/>
          </p:cNvSpPr>
          <p:nvPr>
            <p:ph sz="quarter" idx="15"/>
          </p:nvPr>
        </p:nvSpPr>
        <p:spPr/>
        <p:txBody>
          <a:bodyPr/>
          <a:lstStyle/>
          <a:p>
            <a:r>
              <a:rPr lang="en-US" dirty="0"/>
              <a:t>State Support Team Region 1/Ohio Department of Education Office for Exceptional Children</a:t>
            </a:r>
          </a:p>
          <a:p>
            <a:r>
              <a:rPr lang="en-US" dirty="0"/>
              <a:t>Lockland Local School District, Lockland</a:t>
            </a:r>
          </a:p>
          <a:p>
            <a:r>
              <a:rPr lang="en-US" dirty="0"/>
              <a:t>Toledo Public School District, Toledo</a:t>
            </a:r>
          </a:p>
          <a:p>
            <a:r>
              <a:rPr lang="en-US" dirty="0"/>
              <a:t>North College Hill City School District, Cincinnati</a:t>
            </a:r>
          </a:p>
          <a:p>
            <a:r>
              <a:rPr lang="en-US" dirty="0"/>
              <a:t>Western Local School District, Latham</a:t>
            </a:r>
          </a:p>
          <a:p>
            <a:endParaRPr lang="en-US" dirty="0"/>
          </a:p>
        </p:txBody>
      </p:sp>
      <p:sp>
        <p:nvSpPr>
          <p:cNvPr id="4" name="Text Placeholder 3">
            <a:extLst>
              <a:ext uri="{FF2B5EF4-FFF2-40B4-BE49-F238E27FC236}">
                <a16:creationId xmlns:a16="http://schemas.microsoft.com/office/drawing/2014/main" id="{84A4A5D2-0DA4-4922-9773-5276EC1F2B1B}"/>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9669FEF-2097-43C2-8C9B-B4B7C6A1B804}"/>
              </a:ext>
            </a:extLst>
          </p:cNvPr>
          <p:cNvSpPr>
            <a:spLocks noGrp="1"/>
          </p:cNvSpPr>
          <p:nvPr>
            <p:ph type="sldNum" sz="quarter" idx="14"/>
          </p:nvPr>
        </p:nvSpPr>
        <p:spPr/>
        <p:txBody>
          <a:bodyPr/>
          <a:lstStyle/>
          <a:p>
            <a:fld id="{99A20822-4A49-4D36-86E3-300BA48D3F00}" type="slidenum">
              <a:rPr lang="en-US" smtClean="0"/>
              <a:pPr/>
              <a:t>8</a:t>
            </a:fld>
            <a:endParaRPr lang="en-US"/>
          </a:p>
        </p:txBody>
      </p:sp>
    </p:spTree>
    <p:extLst>
      <p:ext uri="{BB962C8B-B14F-4D97-AF65-F5344CB8AC3E}">
        <p14:creationId xmlns:p14="http://schemas.microsoft.com/office/powerpoint/2010/main" val="304364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Overview of EWS During Pandemic</a:t>
            </a:r>
          </a:p>
        </p:txBody>
      </p:sp>
      <p:sp>
        <p:nvSpPr>
          <p:cNvPr id="3" name="Text Placeholder 2"/>
          <p:cNvSpPr>
            <a:spLocks noGrp="1"/>
          </p:cNvSpPr>
          <p:nvPr>
            <p:ph type="body" sz="quarter" idx="13"/>
          </p:nvPr>
        </p:nvSpPr>
        <p:spPr/>
        <p:txBody>
          <a:bodyPr>
            <a:normAutofit/>
          </a:bodyPr>
          <a:lstStyle/>
          <a:p>
            <a:endParaRPr lang="en-US" dirty="0"/>
          </a:p>
        </p:txBody>
      </p:sp>
      <p:sp>
        <p:nvSpPr>
          <p:cNvPr id="4" name="Slide Number Placeholder 3"/>
          <p:cNvSpPr>
            <a:spLocks noGrp="1"/>
          </p:cNvSpPr>
          <p:nvPr>
            <p:ph type="sldNum" sz="quarter" idx="15"/>
          </p:nvPr>
        </p:nvSpPr>
        <p:spPr/>
        <p:txBody>
          <a:bodyPr/>
          <a:lstStyle/>
          <a:p>
            <a:fld id="{BABF4E83-61DB-418F-A99F-17BC9BB58EF6}" type="slidenum">
              <a:rPr lang="en-US" smtClean="0"/>
              <a:pPr/>
              <a:t>9</a:t>
            </a:fld>
            <a:endParaRPr lang="en-US"/>
          </a:p>
        </p:txBody>
      </p:sp>
    </p:spTree>
    <p:extLst>
      <p:ext uri="{BB962C8B-B14F-4D97-AF65-F5344CB8AC3E}">
        <p14:creationId xmlns:p14="http://schemas.microsoft.com/office/powerpoint/2010/main" val="3413631580"/>
      </p:ext>
    </p:extLst>
  </p:cSld>
  <p:clrMapOvr>
    <a:masterClrMapping/>
  </p:clrMapOvr>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12139E1EF274498315B607AAE092CB" ma:contentTypeVersion="12" ma:contentTypeDescription="Create a new document." ma:contentTypeScope="" ma:versionID="ee806839773d81698c5c1c574630ac1f">
  <xsd:schema xmlns:xsd="http://www.w3.org/2001/XMLSchema" xmlns:xs="http://www.w3.org/2001/XMLSchema" xmlns:p="http://schemas.microsoft.com/office/2006/metadata/properties" xmlns:ns2="e9838e78-2003-45dd-a139-8bdd6e1bd9ee" xmlns:ns3="8ae977ce-df49-466f-b938-60852d55f231" targetNamespace="http://schemas.microsoft.com/office/2006/metadata/properties" ma:root="true" ma:fieldsID="97a045036a3b5bde23660da5b14eefe3" ns2:_="" ns3:_="">
    <xsd:import namespace="e9838e78-2003-45dd-a139-8bdd6e1bd9ee"/>
    <xsd:import namespace="8ae977ce-df49-466f-b938-60852d55f2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38e78-2003-45dd-a139-8bdd6e1bd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e977ce-df49-466f-b938-60852d55f2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1834BC-867F-479E-9BC2-27DECC0EB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838e78-2003-45dd-a139-8bdd6e1bd9ee"/>
    <ds:schemaRef ds:uri="8ae977ce-df49-466f-b938-60852d55f2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schemas.microsoft.com/office/2006/metadata/properties"/>
    <ds:schemaRef ds:uri="http://purl.org/dc/elements/1.1/"/>
    <ds:schemaRef ds:uri="http://purl.org/dc/terms/"/>
    <ds:schemaRef ds:uri="5f301f16-ea85-41a5-b1d6-b7d9305acc09"/>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2313795f-c6ed-4874-9665-51f938a104e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NCII-PPT-061118</Template>
  <TotalTime>22481</TotalTime>
  <Words>934</Words>
  <Application>Microsoft Office PowerPoint</Application>
  <PresentationFormat>Widescreen</PresentationFormat>
  <Paragraphs>99</Paragraphs>
  <Slides>18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Wingdings</vt:lpstr>
      <vt:lpstr>2018 NCII PPT</vt:lpstr>
      <vt:lpstr>Welcome to Part 2 of our Webinar Series: Supporting Secondary Students with Intensive Needs During the Pandemic </vt:lpstr>
      <vt:lpstr>Webinar Series </vt:lpstr>
      <vt:lpstr>Early Warning Systems: Using Data to Plan for the 2021-2022 School Year </vt:lpstr>
      <vt:lpstr>Agenda</vt:lpstr>
      <vt:lpstr>Setting the stage for Fall 2021</vt:lpstr>
      <vt:lpstr>Why this session</vt:lpstr>
      <vt:lpstr>Assumptions for Fall 2021</vt:lpstr>
      <vt:lpstr>Ohio introductions</vt:lpstr>
      <vt:lpstr>District Overview of EWS During Pandemic</vt:lpstr>
      <vt:lpstr>Bob Longworth Lockland Local School District</vt:lpstr>
      <vt:lpstr>Jennifer Lawless  Toledo Public Schools</vt:lpstr>
      <vt:lpstr>Tim Sies North College Hill City School District </vt:lpstr>
      <vt:lpstr>Pete Dunn Western Local School District  </vt:lpstr>
      <vt:lpstr>Panel Discussion</vt:lpstr>
      <vt:lpstr>Ohio Department of Education Statewide Longitudinal Data System Grant Project</vt:lpstr>
      <vt:lpstr>Early Warning Systems Resources</vt:lpstr>
      <vt:lpstr>Disclaimer</vt:lpstr>
      <vt:lpstr>Closing Slide</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PowerPoint Templates</dc:title>
  <dc:subject>Specify the subject of the presentation</dc:subject>
  <dc:creator>Peterson, Amy</dc:creator>
  <cp:keywords/>
  <cp:lastModifiedBy>Peterson, Amy</cp:lastModifiedBy>
  <cp:revision>21</cp:revision>
  <cp:lastPrinted>2017-10-19T00:36:21Z</cp:lastPrinted>
  <dcterms:created xsi:type="dcterms:W3CDTF">2018-06-11T15:35:52Z</dcterms:created>
  <dcterms:modified xsi:type="dcterms:W3CDTF">2021-03-25T12:35:14Z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0x0101003112139E1EF274498315B607AAE092CB</vt:lpwstr>
  </property>
  <property fmtid="{D5CDD505-2E9C-101B-9397-08002B2CF9AE}" pid="4" name="TaxKeyword">
    <vt:lpwstr/>
  </property>
</Properties>
</file>