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1"/>
  </p:sldMasterIdLst>
  <p:notesMasterIdLst>
    <p:notesMasterId r:id="rId66"/>
  </p:notesMasterIdLst>
  <p:handoutMasterIdLst>
    <p:handoutMasterId r:id="rId67"/>
  </p:handoutMasterIdLst>
  <p:sldIdLst>
    <p:sldId id="258" r:id="rId2"/>
    <p:sldId id="348" r:id="rId3"/>
    <p:sldId id="378" r:id="rId4"/>
    <p:sldId id="408" r:id="rId5"/>
    <p:sldId id="409" r:id="rId6"/>
    <p:sldId id="297" r:id="rId7"/>
    <p:sldId id="335" r:id="rId8"/>
    <p:sldId id="344" r:id="rId9"/>
    <p:sldId id="417" r:id="rId10"/>
    <p:sldId id="263" r:id="rId11"/>
    <p:sldId id="421" r:id="rId12"/>
    <p:sldId id="305" r:id="rId13"/>
    <p:sldId id="324" r:id="rId14"/>
    <p:sldId id="268" r:id="rId15"/>
    <p:sldId id="269" r:id="rId16"/>
    <p:sldId id="310" r:id="rId17"/>
    <p:sldId id="410" r:id="rId18"/>
    <p:sldId id="308" r:id="rId19"/>
    <p:sldId id="306" r:id="rId20"/>
    <p:sldId id="307" r:id="rId21"/>
    <p:sldId id="302" r:id="rId22"/>
    <p:sldId id="301" r:id="rId23"/>
    <p:sldId id="309" r:id="rId24"/>
    <p:sldId id="422" r:id="rId25"/>
    <p:sldId id="423" r:id="rId26"/>
    <p:sldId id="418" r:id="rId27"/>
    <p:sldId id="325" r:id="rId28"/>
    <p:sldId id="275" r:id="rId29"/>
    <p:sldId id="276" r:id="rId30"/>
    <p:sldId id="311" r:id="rId31"/>
    <p:sldId id="312" r:id="rId32"/>
    <p:sldId id="411" r:id="rId33"/>
    <p:sldId id="313" r:id="rId34"/>
    <p:sldId id="279" r:id="rId35"/>
    <p:sldId id="280" r:id="rId36"/>
    <p:sldId id="281" r:id="rId37"/>
    <p:sldId id="282" r:id="rId38"/>
    <p:sldId id="283" r:id="rId39"/>
    <p:sldId id="278" r:id="rId40"/>
    <p:sldId id="314" r:id="rId41"/>
    <p:sldId id="412" r:id="rId42"/>
    <p:sldId id="315" r:id="rId43"/>
    <p:sldId id="285" r:id="rId44"/>
    <p:sldId id="286" r:id="rId45"/>
    <p:sldId id="287" r:id="rId46"/>
    <p:sldId id="316" r:id="rId47"/>
    <p:sldId id="413" r:id="rId48"/>
    <p:sldId id="318" r:id="rId49"/>
    <p:sldId id="289" r:id="rId50"/>
    <p:sldId id="290" r:id="rId51"/>
    <p:sldId id="317" r:id="rId52"/>
    <p:sldId id="414" r:id="rId53"/>
    <p:sldId id="292" r:id="rId54"/>
    <p:sldId id="327" r:id="rId55"/>
    <p:sldId id="420" r:id="rId56"/>
    <p:sldId id="336" r:id="rId57"/>
    <p:sldId id="415" r:id="rId58"/>
    <p:sldId id="424" r:id="rId59"/>
    <p:sldId id="419" r:id="rId60"/>
    <p:sldId id="326" r:id="rId61"/>
    <p:sldId id="293" r:id="rId62"/>
    <p:sldId id="319" r:id="rId63"/>
    <p:sldId id="416" r:id="rId64"/>
    <p:sldId id="328" r:id="rId6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DDC36E69-7747-4A4D-9CE7-71725B8DF257}">
          <p14:sldIdLst>
            <p14:sldId id="258"/>
            <p14:sldId id="348"/>
            <p14:sldId id="378"/>
            <p14:sldId id="408"/>
            <p14:sldId id="409"/>
            <p14:sldId id="297"/>
            <p14:sldId id="335"/>
          </p14:sldIdLst>
        </p14:section>
        <p14:section name="Part 1" id="{995B8B05-DE0A-4045-BB8A-E924D84EEB05}">
          <p14:sldIdLst>
            <p14:sldId id="344"/>
            <p14:sldId id="417"/>
            <p14:sldId id="263"/>
            <p14:sldId id="421"/>
            <p14:sldId id="305"/>
            <p14:sldId id="324"/>
            <p14:sldId id="268"/>
            <p14:sldId id="269"/>
            <p14:sldId id="310"/>
            <p14:sldId id="410"/>
            <p14:sldId id="308"/>
            <p14:sldId id="306"/>
            <p14:sldId id="307"/>
            <p14:sldId id="302"/>
            <p14:sldId id="301"/>
            <p14:sldId id="309"/>
            <p14:sldId id="422"/>
          </p14:sldIdLst>
        </p14:section>
        <p14:section name="Part 2" id="{87776750-AD68-479D-A796-D0BC029E9F9C}">
          <p14:sldIdLst>
            <p14:sldId id="423"/>
            <p14:sldId id="418"/>
            <p14:sldId id="325"/>
            <p14:sldId id="275"/>
            <p14:sldId id="276"/>
            <p14:sldId id="311"/>
            <p14:sldId id="312"/>
            <p14:sldId id="411"/>
            <p14:sldId id="313"/>
            <p14:sldId id="279"/>
            <p14:sldId id="280"/>
            <p14:sldId id="281"/>
            <p14:sldId id="282"/>
            <p14:sldId id="283"/>
            <p14:sldId id="278"/>
            <p14:sldId id="314"/>
            <p14:sldId id="412"/>
            <p14:sldId id="315"/>
            <p14:sldId id="285"/>
            <p14:sldId id="286"/>
            <p14:sldId id="287"/>
            <p14:sldId id="316"/>
            <p14:sldId id="413"/>
            <p14:sldId id="318"/>
            <p14:sldId id="289"/>
            <p14:sldId id="290"/>
            <p14:sldId id="317"/>
            <p14:sldId id="414"/>
            <p14:sldId id="292"/>
            <p14:sldId id="327"/>
            <p14:sldId id="420"/>
            <p14:sldId id="336"/>
            <p14:sldId id="415"/>
          </p14:sldIdLst>
        </p14:section>
        <p14:section name="Closing" id="{D631B753-3462-437E-BC4E-36E1B82EEE40}">
          <p14:sldIdLst>
            <p14:sldId id="424"/>
            <p14:sldId id="419"/>
            <p14:sldId id="326"/>
            <p14:sldId id="293"/>
            <p14:sldId id="319"/>
            <p14:sldId id="416"/>
            <p14:sldId id="328"/>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ckson, Stephanie" initials="JS" lastIdx="1" clrIdx="0">
    <p:extLst>
      <p:ext uri="{19B8F6BF-5375-455C-9EA6-DF929625EA0E}">
        <p15:presenceInfo xmlns:p15="http://schemas.microsoft.com/office/powerpoint/2012/main" userId="S-1-5-21-1472932569-214068005-926709054-190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295F"/>
    <a:srgbClr val="BAEFFC"/>
    <a:srgbClr val="E6F9FE"/>
    <a:srgbClr val="D3F5FD"/>
    <a:srgbClr val="C74C2A"/>
    <a:srgbClr val="63717F"/>
    <a:srgbClr val="001C54"/>
    <a:srgbClr val="002368"/>
    <a:srgbClr val="6A7988"/>
    <a:srgbClr val="70809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550" autoAdjust="0"/>
    <p:restoredTop sz="88160" autoAdjust="0"/>
  </p:normalViewPr>
  <p:slideViewPr>
    <p:cSldViewPr snapToGrid="0">
      <p:cViewPr varScale="1">
        <p:scale>
          <a:sx n="100" d="100"/>
          <a:sy n="100" d="100"/>
        </p:scale>
        <p:origin x="1512" y="90"/>
      </p:cViewPr>
      <p:guideLst/>
    </p:cSldViewPr>
  </p:slideViewPr>
  <p:notesTextViewPr>
    <p:cViewPr>
      <p:scale>
        <a:sx n="3" d="2"/>
        <a:sy n="3" d="2"/>
      </p:scale>
      <p:origin x="0" y="0"/>
    </p:cViewPr>
  </p:notesTextViewPr>
  <p:sorterViewPr>
    <p:cViewPr varScale="1">
      <p:scale>
        <a:sx n="1" d="1"/>
        <a:sy n="1" d="1"/>
      </p:scale>
      <p:origin x="0" y="0"/>
    </p:cViewPr>
  </p:sorterViewPr>
  <p:notesViewPr>
    <p:cSldViewPr snapToGrid="0">
      <p:cViewPr varScale="1">
        <p:scale>
          <a:sx n="70" d="100"/>
          <a:sy n="70" d="100"/>
        </p:scale>
        <p:origin x="3048"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commentAuthors" Target="commentAuthors.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EEA3A48-454F-154A-802B-212E85ADEF83}" type="doc">
      <dgm:prSet loTypeId="urn:microsoft.com/office/officeart/2005/8/layout/process3" loCatId="" qsTypeId="urn:microsoft.com/office/officeart/2005/8/quickstyle/simple1" qsCatId="simple" csTypeId="urn:microsoft.com/office/officeart/2005/8/colors/accent1_2" csCatId="accent1" phldr="1"/>
      <dgm:spPr/>
      <dgm:t>
        <a:bodyPr/>
        <a:lstStyle/>
        <a:p>
          <a:endParaRPr lang="en-US"/>
        </a:p>
      </dgm:t>
    </dgm:pt>
    <dgm:pt modelId="{82566A81-7A86-4C4B-815C-811799C31F19}">
      <dgm:prSet phldrT="[Text]" custT="1"/>
      <dgm:spPr/>
      <dgm:t>
        <a:bodyPr/>
        <a:lstStyle/>
        <a:p>
          <a:pPr algn="ctr"/>
          <a:r>
            <a:rPr lang="en-US" sz="2000" dirty="0"/>
            <a:t>Pre-service</a:t>
          </a:r>
        </a:p>
      </dgm:t>
    </dgm:pt>
    <dgm:pt modelId="{7ABEA724-FB0F-624D-ABCB-B8A1E34437F0}" type="parTrans" cxnId="{DA7C9DC3-B000-AB4D-95D7-23E81618178E}">
      <dgm:prSet/>
      <dgm:spPr/>
      <dgm:t>
        <a:bodyPr/>
        <a:lstStyle/>
        <a:p>
          <a:endParaRPr lang="en-US"/>
        </a:p>
      </dgm:t>
    </dgm:pt>
    <dgm:pt modelId="{8D67BE4D-2200-8F47-AFBC-1049C022117B}" type="sibTrans" cxnId="{DA7C9DC3-B000-AB4D-95D7-23E81618178E}">
      <dgm:prSet/>
      <dgm:spPr/>
      <dgm:t>
        <a:bodyPr/>
        <a:lstStyle/>
        <a:p>
          <a:endParaRPr lang="en-US"/>
        </a:p>
      </dgm:t>
    </dgm:pt>
    <dgm:pt modelId="{1FB83F7E-DB0A-7541-B491-D39E5130221D}">
      <dgm:prSet phldrT="[Text]"/>
      <dgm:spPr/>
      <dgm:t>
        <a:bodyPr/>
        <a:lstStyle/>
        <a:p>
          <a:r>
            <a:rPr lang="en-US" dirty="0"/>
            <a:t>Become fluent with content and basic theory </a:t>
          </a:r>
        </a:p>
      </dgm:t>
    </dgm:pt>
    <dgm:pt modelId="{30D1CCC5-1B6F-C349-98A1-676FA3D85DC7}" type="parTrans" cxnId="{000BE859-C8F5-FB43-86BA-A4E9E942FCD4}">
      <dgm:prSet/>
      <dgm:spPr/>
      <dgm:t>
        <a:bodyPr/>
        <a:lstStyle/>
        <a:p>
          <a:endParaRPr lang="en-US"/>
        </a:p>
      </dgm:t>
    </dgm:pt>
    <dgm:pt modelId="{BDAF4590-E417-3B47-B1A1-724D1D904487}" type="sibTrans" cxnId="{000BE859-C8F5-FB43-86BA-A4E9E942FCD4}">
      <dgm:prSet/>
      <dgm:spPr/>
      <dgm:t>
        <a:bodyPr/>
        <a:lstStyle/>
        <a:p>
          <a:endParaRPr lang="en-US"/>
        </a:p>
      </dgm:t>
    </dgm:pt>
    <dgm:pt modelId="{8F7DDF7C-F965-1047-A771-F131B9F5CD47}">
      <dgm:prSet phldrT="[Text]" custT="1"/>
      <dgm:spPr/>
      <dgm:t>
        <a:bodyPr/>
        <a:lstStyle/>
        <a:p>
          <a:pPr algn="ctr"/>
          <a:r>
            <a:rPr lang="en-US" sz="2000" dirty="0"/>
            <a:t>New Teachers</a:t>
          </a:r>
        </a:p>
      </dgm:t>
    </dgm:pt>
    <dgm:pt modelId="{681E9FBB-6272-9B44-B5E5-4775FFA9CFF7}" type="parTrans" cxnId="{A6C3E3EA-00F9-E14F-B5D6-0F5EB5A01B9E}">
      <dgm:prSet/>
      <dgm:spPr/>
      <dgm:t>
        <a:bodyPr/>
        <a:lstStyle/>
        <a:p>
          <a:endParaRPr lang="en-US"/>
        </a:p>
      </dgm:t>
    </dgm:pt>
    <dgm:pt modelId="{E9B4F679-F448-CD46-BD09-6BC5F2108870}" type="sibTrans" cxnId="{A6C3E3EA-00F9-E14F-B5D6-0F5EB5A01B9E}">
      <dgm:prSet/>
      <dgm:spPr/>
      <dgm:t>
        <a:bodyPr/>
        <a:lstStyle/>
        <a:p>
          <a:endParaRPr lang="en-US"/>
        </a:p>
      </dgm:t>
    </dgm:pt>
    <dgm:pt modelId="{A0C1341D-2A3A-0241-A319-B88F95D3F299}">
      <dgm:prSet phldrT="[Text]"/>
      <dgm:spPr/>
      <dgm:t>
        <a:bodyPr/>
        <a:lstStyle/>
        <a:p>
          <a:r>
            <a:rPr lang="en-US" dirty="0"/>
            <a:t>Focus on moving from knowledge to practice</a:t>
          </a:r>
        </a:p>
      </dgm:t>
    </dgm:pt>
    <dgm:pt modelId="{EA75D376-F4BF-8D47-B793-2F749BE743A8}" type="parTrans" cxnId="{6480E69E-6FBF-DC44-A083-2FB8D7B058AF}">
      <dgm:prSet/>
      <dgm:spPr/>
      <dgm:t>
        <a:bodyPr/>
        <a:lstStyle/>
        <a:p>
          <a:endParaRPr lang="en-US"/>
        </a:p>
      </dgm:t>
    </dgm:pt>
    <dgm:pt modelId="{460D8546-4BE6-AD45-B2D7-567BD5FD2636}" type="sibTrans" cxnId="{6480E69E-6FBF-DC44-A083-2FB8D7B058AF}">
      <dgm:prSet/>
      <dgm:spPr/>
      <dgm:t>
        <a:bodyPr/>
        <a:lstStyle/>
        <a:p>
          <a:endParaRPr lang="en-US"/>
        </a:p>
      </dgm:t>
    </dgm:pt>
    <dgm:pt modelId="{8A5BC76C-9CD6-BD4B-A6D1-6ED238422F97}">
      <dgm:prSet phldrT="[Text]" custT="1"/>
      <dgm:spPr/>
      <dgm:t>
        <a:bodyPr/>
        <a:lstStyle/>
        <a:p>
          <a:pPr algn="ctr"/>
          <a:r>
            <a:rPr lang="en-US" sz="2000" dirty="0"/>
            <a:t>Experienced Teachers</a:t>
          </a:r>
        </a:p>
      </dgm:t>
    </dgm:pt>
    <dgm:pt modelId="{2B124FBE-A13D-154A-BFED-FA70B6B6752F}" type="parTrans" cxnId="{1FDE895B-850E-1F4E-9CFB-E8724D126CB7}">
      <dgm:prSet/>
      <dgm:spPr/>
      <dgm:t>
        <a:bodyPr/>
        <a:lstStyle/>
        <a:p>
          <a:endParaRPr lang="en-US"/>
        </a:p>
      </dgm:t>
    </dgm:pt>
    <dgm:pt modelId="{5890B37A-3EC2-9345-A43E-775F56E357C8}" type="sibTrans" cxnId="{1FDE895B-850E-1F4E-9CFB-E8724D126CB7}">
      <dgm:prSet/>
      <dgm:spPr/>
      <dgm:t>
        <a:bodyPr/>
        <a:lstStyle/>
        <a:p>
          <a:endParaRPr lang="en-US"/>
        </a:p>
      </dgm:t>
    </dgm:pt>
    <dgm:pt modelId="{EF97F04B-952D-0B45-A4B2-7845933D4467}">
      <dgm:prSet phldrT="[Text]"/>
      <dgm:spPr/>
      <dgm:t>
        <a:bodyPr/>
        <a:lstStyle/>
        <a:p>
          <a:r>
            <a:rPr lang="en-US" dirty="0"/>
            <a:t>Use activities as a self-reflection opportunity</a:t>
          </a:r>
        </a:p>
      </dgm:t>
    </dgm:pt>
    <dgm:pt modelId="{E24174DA-8AD6-D54B-A8E1-06BA0A79610B}" type="parTrans" cxnId="{151D64E6-02B8-B744-9E6F-81A9FF86FAA3}">
      <dgm:prSet/>
      <dgm:spPr/>
      <dgm:t>
        <a:bodyPr/>
        <a:lstStyle/>
        <a:p>
          <a:endParaRPr lang="en-US"/>
        </a:p>
      </dgm:t>
    </dgm:pt>
    <dgm:pt modelId="{81307B86-5190-1D4C-9874-30DF51CCDA3D}" type="sibTrans" cxnId="{151D64E6-02B8-B744-9E6F-81A9FF86FAA3}">
      <dgm:prSet/>
      <dgm:spPr/>
      <dgm:t>
        <a:bodyPr/>
        <a:lstStyle/>
        <a:p>
          <a:endParaRPr lang="en-US"/>
        </a:p>
      </dgm:t>
    </dgm:pt>
    <dgm:pt modelId="{ADEB1C42-6152-4A4D-B838-C23A502D92AB}">
      <dgm:prSet phldrT="[Text]"/>
      <dgm:spPr/>
      <dgm:t>
        <a:bodyPr/>
        <a:lstStyle/>
        <a:p>
          <a:r>
            <a:rPr lang="en-US" dirty="0"/>
            <a:t>Consider how you might coach or teach the skills/content to a new teacher in your building</a:t>
          </a:r>
        </a:p>
      </dgm:t>
    </dgm:pt>
    <dgm:pt modelId="{E1D3FD61-B484-F541-8599-DC0694898BC3}" type="parTrans" cxnId="{81A5A63E-0DEA-7C4B-82A9-9AA57226AD23}">
      <dgm:prSet/>
      <dgm:spPr/>
      <dgm:t>
        <a:bodyPr/>
        <a:lstStyle/>
        <a:p>
          <a:endParaRPr lang="en-US"/>
        </a:p>
      </dgm:t>
    </dgm:pt>
    <dgm:pt modelId="{E26CFCE3-112D-9747-BFDE-761F4A5ACE30}" type="sibTrans" cxnId="{81A5A63E-0DEA-7C4B-82A9-9AA57226AD23}">
      <dgm:prSet/>
      <dgm:spPr/>
      <dgm:t>
        <a:bodyPr/>
        <a:lstStyle/>
        <a:p>
          <a:endParaRPr lang="en-US"/>
        </a:p>
      </dgm:t>
    </dgm:pt>
    <dgm:pt modelId="{5A00EC57-226E-834F-A614-822801A740DD}">
      <dgm:prSet phldrT="[Text]"/>
      <dgm:spPr/>
      <dgm:t>
        <a:bodyPr/>
        <a:lstStyle/>
        <a:p>
          <a:r>
            <a:rPr lang="en-US" dirty="0"/>
            <a:t>Set a new implementation goal for yourself</a:t>
          </a:r>
        </a:p>
      </dgm:t>
    </dgm:pt>
    <dgm:pt modelId="{8FB656E1-732F-E14C-AB45-8A6526773A5A}" type="parTrans" cxnId="{E7EE3460-FD63-764C-B515-F59115A0C744}">
      <dgm:prSet/>
      <dgm:spPr/>
      <dgm:t>
        <a:bodyPr/>
        <a:lstStyle/>
        <a:p>
          <a:endParaRPr lang="en-US"/>
        </a:p>
      </dgm:t>
    </dgm:pt>
    <dgm:pt modelId="{5718F5BE-1D9C-104D-B5E0-0D5B43006302}" type="sibTrans" cxnId="{E7EE3460-FD63-764C-B515-F59115A0C744}">
      <dgm:prSet/>
      <dgm:spPr/>
      <dgm:t>
        <a:bodyPr/>
        <a:lstStyle/>
        <a:p>
          <a:endParaRPr lang="en-US"/>
        </a:p>
      </dgm:t>
    </dgm:pt>
    <dgm:pt modelId="{078654F5-6A23-BE48-AF3D-F3C7AF0F7B3A}">
      <dgm:prSet phldrT="[Text]"/>
      <dgm:spPr/>
      <dgm:t>
        <a:bodyPr/>
        <a:lstStyle/>
        <a:p>
          <a:r>
            <a:rPr lang="en-US" dirty="0"/>
            <a:t>Review resources to extend your learning with respect to culturally and contextually relevant implementation</a:t>
          </a:r>
        </a:p>
      </dgm:t>
    </dgm:pt>
    <dgm:pt modelId="{00069547-B637-104F-9B32-6B2922F8B560}" type="parTrans" cxnId="{14849B9A-7014-B748-AAD5-F9C95778AD81}">
      <dgm:prSet/>
      <dgm:spPr/>
      <dgm:t>
        <a:bodyPr/>
        <a:lstStyle/>
        <a:p>
          <a:endParaRPr lang="en-US"/>
        </a:p>
      </dgm:t>
    </dgm:pt>
    <dgm:pt modelId="{982D96C5-ACBD-4A40-97C1-A9325D8D14C6}" type="sibTrans" cxnId="{14849B9A-7014-B748-AAD5-F9C95778AD81}">
      <dgm:prSet/>
      <dgm:spPr/>
      <dgm:t>
        <a:bodyPr/>
        <a:lstStyle/>
        <a:p>
          <a:endParaRPr lang="en-US"/>
        </a:p>
      </dgm:t>
    </dgm:pt>
    <dgm:pt modelId="{C51A2E15-1E85-5841-9CC4-18AACD09D880}">
      <dgm:prSet phldrT="[Text]"/>
      <dgm:spPr/>
      <dgm:t>
        <a:bodyPr/>
        <a:lstStyle/>
        <a:p>
          <a:r>
            <a:rPr lang="en-US" dirty="0"/>
            <a:t>Look for examples of implementation in your clinic placements </a:t>
          </a:r>
        </a:p>
      </dgm:t>
    </dgm:pt>
    <dgm:pt modelId="{0D91A097-3669-4B42-8A41-CD8EA8802F45}" type="parTrans" cxnId="{B54ACF71-0EC7-A047-9C1B-6BAE3FD3D870}">
      <dgm:prSet/>
      <dgm:spPr/>
      <dgm:t>
        <a:bodyPr/>
        <a:lstStyle/>
        <a:p>
          <a:endParaRPr lang="en-US"/>
        </a:p>
      </dgm:t>
    </dgm:pt>
    <dgm:pt modelId="{D2CB6C83-0CA2-BE45-8DF6-03BE014A3A51}" type="sibTrans" cxnId="{B54ACF71-0EC7-A047-9C1B-6BAE3FD3D870}">
      <dgm:prSet/>
      <dgm:spPr/>
      <dgm:t>
        <a:bodyPr/>
        <a:lstStyle/>
        <a:p>
          <a:endParaRPr lang="en-US"/>
        </a:p>
      </dgm:t>
    </dgm:pt>
    <dgm:pt modelId="{DC596E0C-5ABD-094E-8C62-6C5CA3C1B7C0}">
      <dgm:prSet phldrT="[Text]"/>
      <dgm:spPr/>
      <dgm:t>
        <a:bodyPr/>
        <a:lstStyle/>
        <a:p>
          <a:r>
            <a:rPr lang="en-US" dirty="0"/>
            <a:t>Video record or ask for feedback on your implementation of key practices during your student teaching</a:t>
          </a:r>
        </a:p>
      </dgm:t>
    </dgm:pt>
    <dgm:pt modelId="{8FFC01F0-5C3F-1E41-BC6C-CCAABCEE4CA4}" type="parTrans" cxnId="{1FEB258F-239D-0D45-996B-6DD47456E761}">
      <dgm:prSet/>
      <dgm:spPr/>
      <dgm:t>
        <a:bodyPr/>
        <a:lstStyle/>
        <a:p>
          <a:endParaRPr lang="en-US"/>
        </a:p>
      </dgm:t>
    </dgm:pt>
    <dgm:pt modelId="{DCA81FBF-96C2-E742-B76D-905C70FC1C11}" type="sibTrans" cxnId="{1FEB258F-239D-0D45-996B-6DD47456E761}">
      <dgm:prSet/>
      <dgm:spPr/>
      <dgm:t>
        <a:bodyPr/>
        <a:lstStyle/>
        <a:p>
          <a:endParaRPr lang="en-US"/>
        </a:p>
      </dgm:t>
    </dgm:pt>
    <dgm:pt modelId="{81D46EB5-72EC-8645-AFB3-FD39295B2470}">
      <dgm:prSet phldrT="[Text]"/>
      <dgm:spPr/>
      <dgm:t>
        <a:bodyPr/>
        <a:lstStyle/>
        <a:p>
          <a:r>
            <a:rPr lang="en-US" dirty="0"/>
            <a:t>Set implementation goals and either self-monitor or ask for peer/coach feedback on your use of key skills</a:t>
          </a:r>
        </a:p>
      </dgm:t>
    </dgm:pt>
    <dgm:pt modelId="{63C2B1D6-19B5-404B-93AC-ADC0773F10A1}" type="parTrans" cxnId="{471C214C-21F6-B448-BFE9-1DA7F2F1D5BF}">
      <dgm:prSet/>
      <dgm:spPr/>
      <dgm:t>
        <a:bodyPr/>
        <a:lstStyle/>
        <a:p>
          <a:endParaRPr lang="en-US"/>
        </a:p>
      </dgm:t>
    </dgm:pt>
    <dgm:pt modelId="{D0E8EF35-54FB-C242-9A48-E1351ADB8673}" type="sibTrans" cxnId="{471C214C-21F6-B448-BFE9-1DA7F2F1D5BF}">
      <dgm:prSet/>
      <dgm:spPr/>
      <dgm:t>
        <a:bodyPr/>
        <a:lstStyle/>
        <a:p>
          <a:endParaRPr lang="en-US"/>
        </a:p>
      </dgm:t>
    </dgm:pt>
    <dgm:pt modelId="{41FF13FC-E1ED-C847-BD9D-0781F0F2DEF1}">
      <dgm:prSet phldrT="[Text]"/>
      <dgm:spPr/>
      <dgm:t>
        <a:bodyPr/>
        <a:lstStyle/>
        <a:p>
          <a:r>
            <a:rPr lang="en-US" dirty="0"/>
            <a:t>When a practice isn’t working use your understanding of theory to help you modify or intensify a practice to improve outcomes</a:t>
          </a:r>
        </a:p>
      </dgm:t>
    </dgm:pt>
    <dgm:pt modelId="{7F2925A0-B033-1640-A658-BDC8A03B4659}" type="parTrans" cxnId="{E5979121-0FA6-0D42-81B4-4247C8F6FD25}">
      <dgm:prSet/>
      <dgm:spPr/>
      <dgm:t>
        <a:bodyPr/>
        <a:lstStyle/>
        <a:p>
          <a:endParaRPr lang="en-US"/>
        </a:p>
      </dgm:t>
    </dgm:pt>
    <dgm:pt modelId="{A9790C92-0A29-774B-B1DF-0EC740149612}" type="sibTrans" cxnId="{E5979121-0FA6-0D42-81B4-4247C8F6FD25}">
      <dgm:prSet/>
      <dgm:spPr/>
      <dgm:t>
        <a:bodyPr/>
        <a:lstStyle/>
        <a:p>
          <a:endParaRPr lang="en-US"/>
        </a:p>
      </dgm:t>
    </dgm:pt>
    <dgm:pt modelId="{56879E31-337D-9644-A420-17D6C68FBC98}" type="pres">
      <dgm:prSet presAssocID="{BEEA3A48-454F-154A-802B-212E85ADEF83}" presName="linearFlow" presStyleCnt="0">
        <dgm:presLayoutVars>
          <dgm:dir/>
          <dgm:animLvl val="lvl"/>
          <dgm:resizeHandles val="exact"/>
        </dgm:presLayoutVars>
      </dgm:prSet>
      <dgm:spPr/>
    </dgm:pt>
    <dgm:pt modelId="{256CAC86-ADF5-C244-A7AE-96DE973E9720}" type="pres">
      <dgm:prSet presAssocID="{82566A81-7A86-4C4B-815C-811799C31F19}" presName="composite" presStyleCnt="0"/>
      <dgm:spPr/>
    </dgm:pt>
    <dgm:pt modelId="{AC46254B-1106-3F44-A905-06E832E701BE}" type="pres">
      <dgm:prSet presAssocID="{82566A81-7A86-4C4B-815C-811799C31F19}" presName="parTx" presStyleLbl="node1" presStyleIdx="0" presStyleCnt="3">
        <dgm:presLayoutVars>
          <dgm:chMax val="0"/>
          <dgm:chPref val="0"/>
          <dgm:bulletEnabled val="1"/>
        </dgm:presLayoutVars>
      </dgm:prSet>
      <dgm:spPr/>
    </dgm:pt>
    <dgm:pt modelId="{4EE702CF-138E-0D4D-8669-5566BAFA2D3A}" type="pres">
      <dgm:prSet presAssocID="{82566A81-7A86-4C4B-815C-811799C31F19}" presName="parSh" presStyleLbl="node1" presStyleIdx="0" presStyleCnt="3"/>
      <dgm:spPr/>
    </dgm:pt>
    <dgm:pt modelId="{63C2B86F-C339-A644-A0A5-8D17AF622403}" type="pres">
      <dgm:prSet presAssocID="{82566A81-7A86-4C4B-815C-811799C31F19}" presName="desTx" presStyleLbl="fgAcc1" presStyleIdx="0" presStyleCnt="3">
        <dgm:presLayoutVars>
          <dgm:bulletEnabled val="1"/>
        </dgm:presLayoutVars>
      </dgm:prSet>
      <dgm:spPr/>
    </dgm:pt>
    <dgm:pt modelId="{66AE0118-AAE6-344F-8859-8AB38F867746}" type="pres">
      <dgm:prSet presAssocID="{8D67BE4D-2200-8F47-AFBC-1049C022117B}" presName="sibTrans" presStyleLbl="sibTrans2D1" presStyleIdx="0" presStyleCnt="2"/>
      <dgm:spPr/>
    </dgm:pt>
    <dgm:pt modelId="{F88EE6C8-62E7-2C44-A0AE-52B5BA77BD2A}" type="pres">
      <dgm:prSet presAssocID="{8D67BE4D-2200-8F47-AFBC-1049C022117B}" presName="connTx" presStyleLbl="sibTrans2D1" presStyleIdx="0" presStyleCnt="2"/>
      <dgm:spPr/>
    </dgm:pt>
    <dgm:pt modelId="{13B3C5AD-DDDD-7A45-A238-6DC685E476FC}" type="pres">
      <dgm:prSet presAssocID="{8F7DDF7C-F965-1047-A771-F131B9F5CD47}" presName="composite" presStyleCnt="0"/>
      <dgm:spPr/>
    </dgm:pt>
    <dgm:pt modelId="{11E2CB36-D95E-3F45-BCF5-B59641EA136B}" type="pres">
      <dgm:prSet presAssocID="{8F7DDF7C-F965-1047-A771-F131B9F5CD47}" presName="parTx" presStyleLbl="node1" presStyleIdx="0" presStyleCnt="3">
        <dgm:presLayoutVars>
          <dgm:chMax val="0"/>
          <dgm:chPref val="0"/>
          <dgm:bulletEnabled val="1"/>
        </dgm:presLayoutVars>
      </dgm:prSet>
      <dgm:spPr/>
    </dgm:pt>
    <dgm:pt modelId="{54717E25-7AA8-E34A-A3F5-DEA4C45C2E19}" type="pres">
      <dgm:prSet presAssocID="{8F7DDF7C-F965-1047-A771-F131B9F5CD47}" presName="parSh" presStyleLbl="node1" presStyleIdx="1" presStyleCnt="3"/>
      <dgm:spPr/>
    </dgm:pt>
    <dgm:pt modelId="{3B369317-152F-0846-AC40-1C8FD6D6754F}" type="pres">
      <dgm:prSet presAssocID="{8F7DDF7C-F965-1047-A771-F131B9F5CD47}" presName="desTx" presStyleLbl="fgAcc1" presStyleIdx="1" presStyleCnt="3">
        <dgm:presLayoutVars>
          <dgm:bulletEnabled val="1"/>
        </dgm:presLayoutVars>
      </dgm:prSet>
      <dgm:spPr/>
    </dgm:pt>
    <dgm:pt modelId="{4A58222B-1BB2-9F40-BE77-B7B4AA6FCDAE}" type="pres">
      <dgm:prSet presAssocID="{E9B4F679-F448-CD46-BD09-6BC5F2108870}" presName="sibTrans" presStyleLbl="sibTrans2D1" presStyleIdx="1" presStyleCnt="2"/>
      <dgm:spPr/>
    </dgm:pt>
    <dgm:pt modelId="{49D3D480-4A48-FB44-BB04-DD63115983E5}" type="pres">
      <dgm:prSet presAssocID="{E9B4F679-F448-CD46-BD09-6BC5F2108870}" presName="connTx" presStyleLbl="sibTrans2D1" presStyleIdx="1" presStyleCnt="2"/>
      <dgm:spPr/>
    </dgm:pt>
    <dgm:pt modelId="{16A606B5-C65E-1744-ACA3-ABC339DCDC38}" type="pres">
      <dgm:prSet presAssocID="{8A5BC76C-9CD6-BD4B-A6D1-6ED238422F97}" presName="composite" presStyleCnt="0"/>
      <dgm:spPr/>
    </dgm:pt>
    <dgm:pt modelId="{FD964025-3DF1-E946-B796-013E291C6A90}" type="pres">
      <dgm:prSet presAssocID="{8A5BC76C-9CD6-BD4B-A6D1-6ED238422F97}" presName="parTx" presStyleLbl="node1" presStyleIdx="1" presStyleCnt="3">
        <dgm:presLayoutVars>
          <dgm:chMax val="0"/>
          <dgm:chPref val="0"/>
          <dgm:bulletEnabled val="1"/>
        </dgm:presLayoutVars>
      </dgm:prSet>
      <dgm:spPr/>
    </dgm:pt>
    <dgm:pt modelId="{DE1436E0-4BF3-CB4E-A889-102C52BD3C3D}" type="pres">
      <dgm:prSet presAssocID="{8A5BC76C-9CD6-BD4B-A6D1-6ED238422F97}" presName="parSh" presStyleLbl="node1" presStyleIdx="2" presStyleCnt="3"/>
      <dgm:spPr/>
    </dgm:pt>
    <dgm:pt modelId="{5674F3AF-C665-9746-9B76-874571840816}" type="pres">
      <dgm:prSet presAssocID="{8A5BC76C-9CD6-BD4B-A6D1-6ED238422F97}" presName="desTx" presStyleLbl="fgAcc1" presStyleIdx="2" presStyleCnt="3">
        <dgm:presLayoutVars>
          <dgm:bulletEnabled val="1"/>
        </dgm:presLayoutVars>
      </dgm:prSet>
      <dgm:spPr/>
    </dgm:pt>
  </dgm:ptLst>
  <dgm:cxnLst>
    <dgm:cxn modelId="{11D5BE08-F126-554A-96C6-60096114B3CD}" type="presOf" srcId="{82566A81-7A86-4C4B-815C-811799C31F19}" destId="{4EE702CF-138E-0D4D-8669-5566BAFA2D3A}" srcOrd="1" destOrd="0" presId="urn:microsoft.com/office/officeart/2005/8/layout/process3"/>
    <dgm:cxn modelId="{AF6EBC1B-182A-EF40-87EF-767C17DDA193}" type="presOf" srcId="{81D46EB5-72EC-8645-AFB3-FD39295B2470}" destId="{3B369317-152F-0846-AC40-1C8FD6D6754F}" srcOrd="0" destOrd="1" presId="urn:microsoft.com/office/officeart/2005/8/layout/process3"/>
    <dgm:cxn modelId="{E5979121-0FA6-0D42-81B4-4247C8F6FD25}" srcId="{8F7DDF7C-F965-1047-A771-F131B9F5CD47}" destId="{41FF13FC-E1ED-C847-BD9D-0781F0F2DEF1}" srcOrd="2" destOrd="0" parTransId="{7F2925A0-B033-1640-A658-BDC8A03B4659}" sibTransId="{A9790C92-0A29-774B-B1DF-0EC740149612}"/>
    <dgm:cxn modelId="{73145A23-9D6A-A044-A8DE-56B324C89C39}" type="presOf" srcId="{8D67BE4D-2200-8F47-AFBC-1049C022117B}" destId="{F88EE6C8-62E7-2C44-A0AE-52B5BA77BD2A}" srcOrd="1" destOrd="0" presId="urn:microsoft.com/office/officeart/2005/8/layout/process3"/>
    <dgm:cxn modelId="{789DBD3B-344B-5444-A90B-B63A0000655E}" type="presOf" srcId="{ADEB1C42-6152-4A4D-B838-C23A502D92AB}" destId="{5674F3AF-C665-9746-9B76-874571840816}" srcOrd="0" destOrd="2" presId="urn:microsoft.com/office/officeart/2005/8/layout/process3"/>
    <dgm:cxn modelId="{CB2BAD3C-B2E3-E342-8242-BEACE9F33E1F}" type="presOf" srcId="{1FB83F7E-DB0A-7541-B491-D39E5130221D}" destId="{63C2B86F-C339-A644-A0A5-8D17AF622403}" srcOrd="0" destOrd="0" presId="urn:microsoft.com/office/officeart/2005/8/layout/process3"/>
    <dgm:cxn modelId="{81A5A63E-0DEA-7C4B-82A9-9AA57226AD23}" srcId="{8A5BC76C-9CD6-BD4B-A6D1-6ED238422F97}" destId="{ADEB1C42-6152-4A4D-B838-C23A502D92AB}" srcOrd="2" destOrd="0" parTransId="{E1D3FD61-B484-F541-8599-DC0694898BC3}" sibTransId="{E26CFCE3-112D-9747-BFDE-761F4A5ACE30}"/>
    <dgm:cxn modelId="{1FDE895B-850E-1F4E-9CFB-E8724D126CB7}" srcId="{BEEA3A48-454F-154A-802B-212E85ADEF83}" destId="{8A5BC76C-9CD6-BD4B-A6D1-6ED238422F97}" srcOrd="2" destOrd="0" parTransId="{2B124FBE-A13D-154A-BFED-FA70B6B6752F}" sibTransId="{5890B37A-3EC2-9345-A43E-775F56E357C8}"/>
    <dgm:cxn modelId="{E7EE3460-FD63-764C-B515-F59115A0C744}" srcId="{8A5BC76C-9CD6-BD4B-A6D1-6ED238422F97}" destId="{5A00EC57-226E-834F-A614-822801A740DD}" srcOrd="1" destOrd="0" parTransId="{8FB656E1-732F-E14C-AB45-8A6526773A5A}" sibTransId="{5718F5BE-1D9C-104D-B5E0-0D5B43006302}"/>
    <dgm:cxn modelId="{471C214C-21F6-B448-BFE9-1DA7F2F1D5BF}" srcId="{8F7DDF7C-F965-1047-A771-F131B9F5CD47}" destId="{81D46EB5-72EC-8645-AFB3-FD39295B2470}" srcOrd="1" destOrd="0" parTransId="{63C2B1D6-19B5-404B-93AC-ADC0773F10A1}" sibTransId="{D0E8EF35-54FB-C242-9A48-E1351ADB8673}"/>
    <dgm:cxn modelId="{E102524E-3E48-0849-9219-76BC07A26E6E}" type="presOf" srcId="{BEEA3A48-454F-154A-802B-212E85ADEF83}" destId="{56879E31-337D-9644-A420-17D6C68FBC98}" srcOrd="0" destOrd="0" presId="urn:microsoft.com/office/officeart/2005/8/layout/process3"/>
    <dgm:cxn modelId="{EA819B4E-C103-6D46-965E-AA2A71647FE0}" type="presOf" srcId="{DC596E0C-5ABD-094E-8C62-6C5CA3C1B7C0}" destId="{63C2B86F-C339-A644-A0A5-8D17AF622403}" srcOrd="0" destOrd="2" presId="urn:microsoft.com/office/officeart/2005/8/layout/process3"/>
    <dgm:cxn modelId="{B54ACF71-0EC7-A047-9C1B-6BAE3FD3D870}" srcId="{82566A81-7A86-4C4B-815C-811799C31F19}" destId="{C51A2E15-1E85-5841-9CC4-18AACD09D880}" srcOrd="1" destOrd="0" parTransId="{0D91A097-3669-4B42-8A41-CD8EA8802F45}" sibTransId="{D2CB6C83-0CA2-BE45-8DF6-03BE014A3A51}"/>
    <dgm:cxn modelId="{C75F7152-8B98-244F-AC01-B13535FF2766}" type="presOf" srcId="{41FF13FC-E1ED-C847-BD9D-0781F0F2DEF1}" destId="{3B369317-152F-0846-AC40-1C8FD6D6754F}" srcOrd="0" destOrd="2" presId="urn:microsoft.com/office/officeart/2005/8/layout/process3"/>
    <dgm:cxn modelId="{3556DC55-1D79-1040-94D6-12AD1FBD3EB4}" type="presOf" srcId="{8F7DDF7C-F965-1047-A771-F131B9F5CD47}" destId="{11E2CB36-D95E-3F45-BCF5-B59641EA136B}" srcOrd="0" destOrd="0" presId="urn:microsoft.com/office/officeart/2005/8/layout/process3"/>
    <dgm:cxn modelId="{8CB97457-1CCA-7148-968C-08971E6771AD}" type="presOf" srcId="{8A5BC76C-9CD6-BD4B-A6D1-6ED238422F97}" destId="{FD964025-3DF1-E946-B796-013E291C6A90}" srcOrd="0" destOrd="0" presId="urn:microsoft.com/office/officeart/2005/8/layout/process3"/>
    <dgm:cxn modelId="{000BE859-C8F5-FB43-86BA-A4E9E942FCD4}" srcId="{82566A81-7A86-4C4B-815C-811799C31F19}" destId="{1FB83F7E-DB0A-7541-B491-D39E5130221D}" srcOrd="0" destOrd="0" parTransId="{30D1CCC5-1B6F-C349-98A1-676FA3D85DC7}" sibTransId="{BDAF4590-E417-3B47-B1A1-724D1D904487}"/>
    <dgm:cxn modelId="{A536A67D-E47B-EB4D-8407-BB9B34B4DB02}" type="presOf" srcId="{5A00EC57-226E-834F-A614-822801A740DD}" destId="{5674F3AF-C665-9746-9B76-874571840816}" srcOrd="0" destOrd="1" presId="urn:microsoft.com/office/officeart/2005/8/layout/process3"/>
    <dgm:cxn modelId="{1FEB258F-239D-0D45-996B-6DD47456E761}" srcId="{82566A81-7A86-4C4B-815C-811799C31F19}" destId="{DC596E0C-5ABD-094E-8C62-6C5CA3C1B7C0}" srcOrd="2" destOrd="0" parTransId="{8FFC01F0-5C3F-1E41-BC6C-CCAABCEE4CA4}" sibTransId="{DCA81FBF-96C2-E742-B76D-905C70FC1C11}"/>
    <dgm:cxn modelId="{14849B9A-7014-B748-AAD5-F9C95778AD81}" srcId="{8A5BC76C-9CD6-BD4B-A6D1-6ED238422F97}" destId="{078654F5-6A23-BE48-AF3D-F3C7AF0F7B3A}" srcOrd="3" destOrd="0" parTransId="{00069547-B637-104F-9B32-6B2922F8B560}" sibTransId="{982D96C5-ACBD-4A40-97C1-A9325D8D14C6}"/>
    <dgm:cxn modelId="{6480E69E-6FBF-DC44-A083-2FB8D7B058AF}" srcId="{8F7DDF7C-F965-1047-A771-F131B9F5CD47}" destId="{A0C1341D-2A3A-0241-A319-B88F95D3F299}" srcOrd="0" destOrd="0" parTransId="{EA75D376-F4BF-8D47-B793-2F749BE743A8}" sibTransId="{460D8546-4BE6-AD45-B2D7-567BD5FD2636}"/>
    <dgm:cxn modelId="{DA7C9DC3-B000-AB4D-95D7-23E81618178E}" srcId="{BEEA3A48-454F-154A-802B-212E85ADEF83}" destId="{82566A81-7A86-4C4B-815C-811799C31F19}" srcOrd="0" destOrd="0" parTransId="{7ABEA724-FB0F-624D-ABCB-B8A1E34437F0}" sibTransId="{8D67BE4D-2200-8F47-AFBC-1049C022117B}"/>
    <dgm:cxn modelId="{2DAEF3C6-9E89-AE42-8136-6FD71EFC21C7}" type="presOf" srcId="{E9B4F679-F448-CD46-BD09-6BC5F2108870}" destId="{4A58222B-1BB2-9F40-BE77-B7B4AA6FCDAE}" srcOrd="0" destOrd="0" presId="urn:microsoft.com/office/officeart/2005/8/layout/process3"/>
    <dgm:cxn modelId="{2E226BC7-058D-474B-B17F-D398B78B7E29}" type="presOf" srcId="{8F7DDF7C-F965-1047-A771-F131B9F5CD47}" destId="{54717E25-7AA8-E34A-A3F5-DEA4C45C2E19}" srcOrd="1" destOrd="0" presId="urn:microsoft.com/office/officeart/2005/8/layout/process3"/>
    <dgm:cxn modelId="{AC91FED1-7F6B-4D47-80DD-51E05AACEF25}" type="presOf" srcId="{EF97F04B-952D-0B45-A4B2-7845933D4467}" destId="{5674F3AF-C665-9746-9B76-874571840816}" srcOrd="0" destOrd="0" presId="urn:microsoft.com/office/officeart/2005/8/layout/process3"/>
    <dgm:cxn modelId="{61610AD5-10FE-CE43-96C1-ACA053F7AC4A}" type="presOf" srcId="{8D67BE4D-2200-8F47-AFBC-1049C022117B}" destId="{66AE0118-AAE6-344F-8859-8AB38F867746}" srcOrd="0" destOrd="0" presId="urn:microsoft.com/office/officeart/2005/8/layout/process3"/>
    <dgm:cxn modelId="{3F502DE0-3599-114C-AC10-10964FB299DB}" type="presOf" srcId="{8A5BC76C-9CD6-BD4B-A6D1-6ED238422F97}" destId="{DE1436E0-4BF3-CB4E-A889-102C52BD3C3D}" srcOrd="1" destOrd="0" presId="urn:microsoft.com/office/officeart/2005/8/layout/process3"/>
    <dgm:cxn modelId="{A3F14AE1-4FBA-9744-9492-31A895BCD69C}" type="presOf" srcId="{078654F5-6A23-BE48-AF3D-F3C7AF0F7B3A}" destId="{5674F3AF-C665-9746-9B76-874571840816}" srcOrd="0" destOrd="3" presId="urn:microsoft.com/office/officeart/2005/8/layout/process3"/>
    <dgm:cxn modelId="{656486E2-CEA7-6849-B9ED-2226E033890F}" type="presOf" srcId="{E9B4F679-F448-CD46-BD09-6BC5F2108870}" destId="{49D3D480-4A48-FB44-BB04-DD63115983E5}" srcOrd="1" destOrd="0" presId="urn:microsoft.com/office/officeart/2005/8/layout/process3"/>
    <dgm:cxn modelId="{151D64E6-02B8-B744-9E6F-81A9FF86FAA3}" srcId="{8A5BC76C-9CD6-BD4B-A6D1-6ED238422F97}" destId="{EF97F04B-952D-0B45-A4B2-7845933D4467}" srcOrd="0" destOrd="0" parTransId="{E24174DA-8AD6-D54B-A8E1-06BA0A79610B}" sibTransId="{81307B86-5190-1D4C-9874-30DF51CCDA3D}"/>
    <dgm:cxn modelId="{A6C3E3EA-00F9-E14F-B5D6-0F5EB5A01B9E}" srcId="{BEEA3A48-454F-154A-802B-212E85ADEF83}" destId="{8F7DDF7C-F965-1047-A771-F131B9F5CD47}" srcOrd="1" destOrd="0" parTransId="{681E9FBB-6272-9B44-B5E5-4775FFA9CFF7}" sibTransId="{E9B4F679-F448-CD46-BD09-6BC5F2108870}"/>
    <dgm:cxn modelId="{46A3B2ED-7A84-764B-A5EF-90C841689561}" type="presOf" srcId="{82566A81-7A86-4C4B-815C-811799C31F19}" destId="{AC46254B-1106-3F44-A905-06E832E701BE}" srcOrd="0" destOrd="0" presId="urn:microsoft.com/office/officeart/2005/8/layout/process3"/>
    <dgm:cxn modelId="{366032F1-C06D-9142-9EEC-29BEAEF1EEF9}" type="presOf" srcId="{C51A2E15-1E85-5841-9CC4-18AACD09D880}" destId="{63C2B86F-C339-A644-A0A5-8D17AF622403}" srcOrd="0" destOrd="1" presId="urn:microsoft.com/office/officeart/2005/8/layout/process3"/>
    <dgm:cxn modelId="{4E6CE5F3-F1A0-A841-B1DF-891702C790AF}" type="presOf" srcId="{A0C1341D-2A3A-0241-A319-B88F95D3F299}" destId="{3B369317-152F-0846-AC40-1C8FD6D6754F}" srcOrd="0" destOrd="0" presId="urn:microsoft.com/office/officeart/2005/8/layout/process3"/>
    <dgm:cxn modelId="{2A843498-10A0-7D41-890D-17A4A23CC63B}" type="presParOf" srcId="{56879E31-337D-9644-A420-17D6C68FBC98}" destId="{256CAC86-ADF5-C244-A7AE-96DE973E9720}" srcOrd="0" destOrd="0" presId="urn:microsoft.com/office/officeart/2005/8/layout/process3"/>
    <dgm:cxn modelId="{1AED5E61-6757-AD45-9E20-D7513730084A}" type="presParOf" srcId="{256CAC86-ADF5-C244-A7AE-96DE973E9720}" destId="{AC46254B-1106-3F44-A905-06E832E701BE}" srcOrd="0" destOrd="0" presId="urn:microsoft.com/office/officeart/2005/8/layout/process3"/>
    <dgm:cxn modelId="{1DDC381F-CEF9-2D46-A46A-780AE445F044}" type="presParOf" srcId="{256CAC86-ADF5-C244-A7AE-96DE973E9720}" destId="{4EE702CF-138E-0D4D-8669-5566BAFA2D3A}" srcOrd="1" destOrd="0" presId="urn:microsoft.com/office/officeart/2005/8/layout/process3"/>
    <dgm:cxn modelId="{2D955967-24DC-DC40-B77C-FF1BF3F2A8B2}" type="presParOf" srcId="{256CAC86-ADF5-C244-A7AE-96DE973E9720}" destId="{63C2B86F-C339-A644-A0A5-8D17AF622403}" srcOrd="2" destOrd="0" presId="urn:microsoft.com/office/officeart/2005/8/layout/process3"/>
    <dgm:cxn modelId="{A185BC00-9B4A-0F41-979D-1991C0BD8389}" type="presParOf" srcId="{56879E31-337D-9644-A420-17D6C68FBC98}" destId="{66AE0118-AAE6-344F-8859-8AB38F867746}" srcOrd="1" destOrd="0" presId="urn:microsoft.com/office/officeart/2005/8/layout/process3"/>
    <dgm:cxn modelId="{BF7CC0F6-2A93-0E48-AF00-146ED4AA974B}" type="presParOf" srcId="{66AE0118-AAE6-344F-8859-8AB38F867746}" destId="{F88EE6C8-62E7-2C44-A0AE-52B5BA77BD2A}" srcOrd="0" destOrd="0" presId="urn:microsoft.com/office/officeart/2005/8/layout/process3"/>
    <dgm:cxn modelId="{F129709B-A08E-8442-95BD-79E712E6A662}" type="presParOf" srcId="{56879E31-337D-9644-A420-17D6C68FBC98}" destId="{13B3C5AD-DDDD-7A45-A238-6DC685E476FC}" srcOrd="2" destOrd="0" presId="urn:microsoft.com/office/officeart/2005/8/layout/process3"/>
    <dgm:cxn modelId="{74E4AEDC-9C4E-AF49-8D55-A74B7055A035}" type="presParOf" srcId="{13B3C5AD-DDDD-7A45-A238-6DC685E476FC}" destId="{11E2CB36-D95E-3F45-BCF5-B59641EA136B}" srcOrd="0" destOrd="0" presId="urn:microsoft.com/office/officeart/2005/8/layout/process3"/>
    <dgm:cxn modelId="{4F80FD33-7DF2-F541-9851-B2A34E5A2B6D}" type="presParOf" srcId="{13B3C5AD-DDDD-7A45-A238-6DC685E476FC}" destId="{54717E25-7AA8-E34A-A3F5-DEA4C45C2E19}" srcOrd="1" destOrd="0" presId="urn:microsoft.com/office/officeart/2005/8/layout/process3"/>
    <dgm:cxn modelId="{558EF286-A465-0D42-8A3E-9138CDDCB89F}" type="presParOf" srcId="{13B3C5AD-DDDD-7A45-A238-6DC685E476FC}" destId="{3B369317-152F-0846-AC40-1C8FD6D6754F}" srcOrd="2" destOrd="0" presId="urn:microsoft.com/office/officeart/2005/8/layout/process3"/>
    <dgm:cxn modelId="{86C6DCC7-12F8-D346-80A3-13A9EF7D07CD}" type="presParOf" srcId="{56879E31-337D-9644-A420-17D6C68FBC98}" destId="{4A58222B-1BB2-9F40-BE77-B7B4AA6FCDAE}" srcOrd="3" destOrd="0" presId="urn:microsoft.com/office/officeart/2005/8/layout/process3"/>
    <dgm:cxn modelId="{92F64811-2372-B645-986B-B72931B51A03}" type="presParOf" srcId="{4A58222B-1BB2-9F40-BE77-B7B4AA6FCDAE}" destId="{49D3D480-4A48-FB44-BB04-DD63115983E5}" srcOrd="0" destOrd="0" presId="urn:microsoft.com/office/officeart/2005/8/layout/process3"/>
    <dgm:cxn modelId="{F5AFE29B-50D0-244F-A5A3-43C6BF5E52B1}" type="presParOf" srcId="{56879E31-337D-9644-A420-17D6C68FBC98}" destId="{16A606B5-C65E-1744-ACA3-ABC339DCDC38}" srcOrd="4" destOrd="0" presId="urn:microsoft.com/office/officeart/2005/8/layout/process3"/>
    <dgm:cxn modelId="{8E4E1F00-7564-664B-8B73-2AD1E32157A6}" type="presParOf" srcId="{16A606B5-C65E-1744-ACA3-ABC339DCDC38}" destId="{FD964025-3DF1-E946-B796-013E291C6A90}" srcOrd="0" destOrd="0" presId="urn:microsoft.com/office/officeart/2005/8/layout/process3"/>
    <dgm:cxn modelId="{6631895F-6931-EE4B-951A-1C6E2842377A}" type="presParOf" srcId="{16A606B5-C65E-1744-ACA3-ABC339DCDC38}" destId="{DE1436E0-4BF3-CB4E-A889-102C52BD3C3D}" srcOrd="1" destOrd="0" presId="urn:microsoft.com/office/officeart/2005/8/layout/process3"/>
    <dgm:cxn modelId="{CD09F20B-B195-2144-B204-E5C78FCC7F48}" type="presParOf" srcId="{16A606B5-C65E-1744-ACA3-ABC339DCDC38}" destId="{5674F3AF-C665-9746-9B76-874571840816}" srcOrd="2" destOrd="0" presId="urn:microsoft.com/office/officeart/2005/8/layout/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E702CF-138E-0D4D-8669-5566BAFA2D3A}">
      <dsp:nvSpPr>
        <dsp:cNvPr id="0" name=""/>
        <dsp:cNvSpPr/>
      </dsp:nvSpPr>
      <dsp:spPr>
        <a:xfrm>
          <a:off x="4547" y="331277"/>
          <a:ext cx="2067847" cy="111153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76200" numCol="1" spcCol="1270" anchor="t" anchorCtr="0">
          <a:noAutofit/>
        </a:bodyPr>
        <a:lstStyle/>
        <a:p>
          <a:pPr marL="0" lvl="0" indent="0" algn="ctr" defTabSz="889000">
            <a:lnSpc>
              <a:spcPct val="90000"/>
            </a:lnSpc>
            <a:spcBef>
              <a:spcPct val="0"/>
            </a:spcBef>
            <a:spcAft>
              <a:spcPct val="35000"/>
            </a:spcAft>
            <a:buNone/>
          </a:pPr>
          <a:r>
            <a:rPr lang="en-US" sz="2000" kern="1200" dirty="0"/>
            <a:t>Pre-service</a:t>
          </a:r>
        </a:p>
      </dsp:txBody>
      <dsp:txXfrm>
        <a:off x="4547" y="331277"/>
        <a:ext cx="2067847" cy="741026"/>
      </dsp:txXfrm>
    </dsp:sp>
    <dsp:sp modelId="{63C2B86F-C339-A644-A0A5-8D17AF622403}">
      <dsp:nvSpPr>
        <dsp:cNvPr id="0" name=""/>
        <dsp:cNvSpPr/>
      </dsp:nvSpPr>
      <dsp:spPr>
        <a:xfrm>
          <a:off x="428082" y="1072304"/>
          <a:ext cx="2067847" cy="349915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a:t>Become fluent with content and basic theory </a:t>
          </a:r>
        </a:p>
        <a:p>
          <a:pPr marL="114300" lvl="1" indent="-114300" algn="l" defTabSz="622300">
            <a:lnSpc>
              <a:spcPct val="90000"/>
            </a:lnSpc>
            <a:spcBef>
              <a:spcPct val="0"/>
            </a:spcBef>
            <a:spcAft>
              <a:spcPct val="15000"/>
            </a:spcAft>
            <a:buChar char="•"/>
          </a:pPr>
          <a:r>
            <a:rPr lang="en-US" sz="1400" kern="1200" dirty="0"/>
            <a:t>Look for examples of implementation in your clinic placements </a:t>
          </a:r>
        </a:p>
        <a:p>
          <a:pPr marL="114300" lvl="1" indent="-114300" algn="l" defTabSz="622300">
            <a:lnSpc>
              <a:spcPct val="90000"/>
            </a:lnSpc>
            <a:spcBef>
              <a:spcPct val="0"/>
            </a:spcBef>
            <a:spcAft>
              <a:spcPct val="15000"/>
            </a:spcAft>
            <a:buChar char="•"/>
          </a:pPr>
          <a:r>
            <a:rPr lang="en-US" sz="1400" kern="1200" dirty="0"/>
            <a:t>Video record or ask for feedback on your implementation of key practices during your student teaching</a:t>
          </a:r>
        </a:p>
      </dsp:txBody>
      <dsp:txXfrm>
        <a:off x="488647" y="1132869"/>
        <a:ext cx="1946717" cy="3378027"/>
      </dsp:txXfrm>
    </dsp:sp>
    <dsp:sp modelId="{66AE0118-AAE6-344F-8859-8AB38F867746}">
      <dsp:nvSpPr>
        <dsp:cNvPr id="0" name=""/>
        <dsp:cNvSpPr/>
      </dsp:nvSpPr>
      <dsp:spPr>
        <a:xfrm>
          <a:off x="2385873" y="444373"/>
          <a:ext cx="664573" cy="51483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2385873" y="547340"/>
        <a:ext cx="510123" cy="308900"/>
      </dsp:txXfrm>
    </dsp:sp>
    <dsp:sp modelId="{54717E25-7AA8-E34A-A3F5-DEA4C45C2E19}">
      <dsp:nvSpPr>
        <dsp:cNvPr id="0" name=""/>
        <dsp:cNvSpPr/>
      </dsp:nvSpPr>
      <dsp:spPr>
        <a:xfrm>
          <a:off x="3326308" y="331277"/>
          <a:ext cx="2067847" cy="111153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76200" numCol="1" spcCol="1270" anchor="t" anchorCtr="0">
          <a:noAutofit/>
        </a:bodyPr>
        <a:lstStyle/>
        <a:p>
          <a:pPr marL="0" lvl="0" indent="0" algn="ctr" defTabSz="889000">
            <a:lnSpc>
              <a:spcPct val="90000"/>
            </a:lnSpc>
            <a:spcBef>
              <a:spcPct val="0"/>
            </a:spcBef>
            <a:spcAft>
              <a:spcPct val="35000"/>
            </a:spcAft>
            <a:buNone/>
          </a:pPr>
          <a:r>
            <a:rPr lang="en-US" sz="2000" kern="1200" dirty="0"/>
            <a:t>New Teachers</a:t>
          </a:r>
        </a:p>
      </dsp:txBody>
      <dsp:txXfrm>
        <a:off x="3326308" y="331277"/>
        <a:ext cx="2067847" cy="741026"/>
      </dsp:txXfrm>
    </dsp:sp>
    <dsp:sp modelId="{3B369317-152F-0846-AC40-1C8FD6D6754F}">
      <dsp:nvSpPr>
        <dsp:cNvPr id="0" name=""/>
        <dsp:cNvSpPr/>
      </dsp:nvSpPr>
      <dsp:spPr>
        <a:xfrm>
          <a:off x="3749843" y="1072304"/>
          <a:ext cx="2067847" cy="349915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a:t>Focus on moving from knowledge to practice</a:t>
          </a:r>
        </a:p>
        <a:p>
          <a:pPr marL="114300" lvl="1" indent="-114300" algn="l" defTabSz="622300">
            <a:lnSpc>
              <a:spcPct val="90000"/>
            </a:lnSpc>
            <a:spcBef>
              <a:spcPct val="0"/>
            </a:spcBef>
            <a:spcAft>
              <a:spcPct val="15000"/>
            </a:spcAft>
            <a:buChar char="•"/>
          </a:pPr>
          <a:r>
            <a:rPr lang="en-US" sz="1400" kern="1200" dirty="0"/>
            <a:t>Set implementation goals and either self-monitor or ask for peer/coach feedback on your use of key skills</a:t>
          </a:r>
        </a:p>
        <a:p>
          <a:pPr marL="114300" lvl="1" indent="-114300" algn="l" defTabSz="622300">
            <a:lnSpc>
              <a:spcPct val="90000"/>
            </a:lnSpc>
            <a:spcBef>
              <a:spcPct val="0"/>
            </a:spcBef>
            <a:spcAft>
              <a:spcPct val="15000"/>
            </a:spcAft>
            <a:buChar char="•"/>
          </a:pPr>
          <a:r>
            <a:rPr lang="en-US" sz="1400" kern="1200" dirty="0"/>
            <a:t>When a practice isn’t working use your understanding of theory to help you modify or intensify a practice to improve outcomes</a:t>
          </a:r>
        </a:p>
      </dsp:txBody>
      <dsp:txXfrm>
        <a:off x="3810408" y="1132869"/>
        <a:ext cx="1946717" cy="3378027"/>
      </dsp:txXfrm>
    </dsp:sp>
    <dsp:sp modelId="{4A58222B-1BB2-9F40-BE77-B7B4AA6FCDAE}">
      <dsp:nvSpPr>
        <dsp:cNvPr id="0" name=""/>
        <dsp:cNvSpPr/>
      </dsp:nvSpPr>
      <dsp:spPr>
        <a:xfrm>
          <a:off x="5707634" y="444373"/>
          <a:ext cx="664573" cy="51483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5707634" y="547340"/>
        <a:ext cx="510123" cy="308900"/>
      </dsp:txXfrm>
    </dsp:sp>
    <dsp:sp modelId="{DE1436E0-4BF3-CB4E-A889-102C52BD3C3D}">
      <dsp:nvSpPr>
        <dsp:cNvPr id="0" name=""/>
        <dsp:cNvSpPr/>
      </dsp:nvSpPr>
      <dsp:spPr>
        <a:xfrm>
          <a:off x="6648069" y="331277"/>
          <a:ext cx="2067847" cy="111153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76200" numCol="1" spcCol="1270" anchor="t" anchorCtr="0">
          <a:noAutofit/>
        </a:bodyPr>
        <a:lstStyle/>
        <a:p>
          <a:pPr marL="0" lvl="0" indent="0" algn="ctr" defTabSz="889000">
            <a:lnSpc>
              <a:spcPct val="90000"/>
            </a:lnSpc>
            <a:spcBef>
              <a:spcPct val="0"/>
            </a:spcBef>
            <a:spcAft>
              <a:spcPct val="35000"/>
            </a:spcAft>
            <a:buNone/>
          </a:pPr>
          <a:r>
            <a:rPr lang="en-US" sz="2000" kern="1200" dirty="0"/>
            <a:t>Experienced Teachers</a:t>
          </a:r>
        </a:p>
      </dsp:txBody>
      <dsp:txXfrm>
        <a:off x="6648069" y="331277"/>
        <a:ext cx="2067847" cy="741026"/>
      </dsp:txXfrm>
    </dsp:sp>
    <dsp:sp modelId="{5674F3AF-C665-9746-9B76-874571840816}">
      <dsp:nvSpPr>
        <dsp:cNvPr id="0" name=""/>
        <dsp:cNvSpPr/>
      </dsp:nvSpPr>
      <dsp:spPr>
        <a:xfrm>
          <a:off x="7071604" y="1072304"/>
          <a:ext cx="2067847" cy="349915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a:t>Use activities as a self-reflection opportunity</a:t>
          </a:r>
        </a:p>
        <a:p>
          <a:pPr marL="114300" lvl="1" indent="-114300" algn="l" defTabSz="622300">
            <a:lnSpc>
              <a:spcPct val="90000"/>
            </a:lnSpc>
            <a:spcBef>
              <a:spcPct val="0"/>
            </a:spcBef>
            <a:spcAft>
              <a:spcPct val="15000"/>
            </a:spcAft>
            <a:buChar char="•"/>
          </a:pPr>
          <a:r>
            <a:rPr lang="en-US" sz="1400" kern="1200" dirty="0"/>
            <a:t>Set a new implementation goal for yourself</a:t>
          </a:r>
        </a:p>
        <a:p>
          <a:pPr marL="114300" lvl="1" indent="-114300" algn="l" defTabSz="622300">
            <a:lnSpc>
              <a:spcPct val="90000"/>
            </a:lnSpc>
            <a:spcBef>
              <a:spcPct val="0"/>
            </a:spcBef>
            <a:spcAft>
              <a:spcPct val="15000"/>
            </a:spcAft>
            <a:buChar char="•"/>
          </a:pPr>
          <a:r>
            <a:rPr lang="en-US" sz="1400" kern="1200" dirty="0"/>
            <a:t>Consider how you might coach or teach the skills/content to a new teacher in your building</a:t>
          </a:r>
        </a:p>
        <a:p>
          <a:pPr marL="114300" lvl="1" indent="-114300" algn="l" defTabSz="622300">
            <a:lnSpc>
              <a:spcPct val="90000"/>
            </a:lnSpc>
            <a:spcBef>
              <a:spcPct val="0"/>
            </a:spcBef>
            <a:spcAft>
              <a:spcPct val="15000"/>
            </a:spcAft>
            <a:buChar char="•"/>
          </a:pPr>
          <a:r>
            <a:rPr lang="en-US" sz="1400" kern="1200" dirty="0"/>
            <a:t>Review resources to extend your learning with respect to culturally and contextually relevant implementation</a:t>
          </a:r>
        </a:p>
      </dsp:txBody>
      <dsp:txXfrm>
        <a:off x="7132169" y="1132869"/>
        <a:ext cx="1946717" cy="3378027"/>
      </dsp:txXfrm>
    </dsp:sp>
  </dsp:spTree>
</dsp:drawing>
</file>

<file path=ppt/diagrams/layout1.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39E7257-55F9-45A8-A497-B7C50E121B28}" type="datetimeFigureOut">
              <a:rPr lang="en-US" smtClean="0"/>
              <a:t>9/12/2019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EBFAC79-47CE-40BA-860F-6171DF23AB64}" type="slidenum">
              <a:rPr lang="en-US" smtClean="0"/>
              <a:t>‹#›</a:t>
            </a:fld>
            <a:endParaRPr lang="en-US"/>
          </a:p>
        </p:txBody>
      </p:sp>
    </p:spTree>
    <p:extLst>
      <p:ext uri="{BB962C8B-B14F-4D97-AF65-F5344CB8AC3E}">
        <p14:creationId xmlns:p14="http://schemas.microsoft.com/office/powerpoint/2010/main" val="10535431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35D87A-9DF7-8343-9627-87A6F3755F46}" type="datetimeFigureOut">
              <a:rPr lang="en-US" smtClean="0"/>
              <a:t>9/12/2019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5A6AA9-36DE-3F4B-AB35-1268357F30C2}" type="slidenum">
              <a:rPr lang="en-US" smtClean="0"/>
              <a:t>‹#›</a:t>
            </a:fld>
            <a:endParaRPr lang="en-US"/>
          </a:p>
        </p:txBody>
      </p:sp>
    </p:spTree>
    <p:extLst>
      <p:ext uri="{BB962C8B-B14F-4D97-AF65-F5344CB8AC3E}">
        <p14:creationId xmlns:p14="http://schemas.microsoft.com/office/powerpoint/2010/main" val="12442819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5A6AA9-36DE-3F4B-AB35-1268357F30C2}" type="slidenum">
              <a:rPr lang="en-US" smtClean="0"/>
              <a:t>2</a:t>
            </a:fld>
            <a:endParaRPr lang="en-US"/>
          </a:p>
        </p:txBody>
      </p:sp>
    </p:spTree>
    <p:extLst>
      <p:ext uri="{BB962C8B-B14F-4D97-AF65-F5344CB8AC3E}">
        <p14:creationId xmlns:p14="http://schemas.microsoft.com/office/powerpoint/2010/main" val="26064260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BE4607-2072-E14D-A2D4-834D545D3161}" type="slidenum">
              <a:rPr lang="en-US" smtClean="0"/>
              <a:t>20</a:t>
            </a:fld>
            <a:endParaRPr lang="en-US" dirty="0"/>
          </a:p>
        </p:txBody>
      </p:sp>
    </p:spTree>
    <p:extLst>
      <p:ext uri="{BB962C8B-B14F-4D97-AF65-F5344CB8AC3E}">
        <p14:creationId xmlns:p14="http://schemas.microsoft.com/office/powerpoint/2010/main" val="22634223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5A6AA9-36DE-3F4B-AB35-1268357F30C2}" type="slidenum">
              <a:rPr lang="en-US" smtClean="0"/>
              <a:t>21</a:t>
            </a:fld>
            <a:endParaRPr lang="en-US"/>
          </a:p>
        </p:txBody>
      </p:sp>
    </p:spTree>
    <p:extLst>
      <p:ext uri="{BB962C8B-B14F-4D97-AF65-F5344CB8AC3E}">
        <p14:creationId xmlns:p14="http://schemas.microsoft.com/office/powerpoint/2010/main" val="2006087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5A6AA9-36DE-3F4B-AB35-1268357F30C2}" type="slidenum">
              <a:rPr lang="en-US" smtClean="0"/>
              <a:t>22</a:t>
            </a:fld>
            <a:endParaRPr lang="en-US"/>
          </a:p>
        </p:txBody>
      </p:sp>
    </p:spTree>
    <p:extLst>
      <p:ext uri="{BB962C8B-B14F-4D97-AF65-F5344CB8AC3E}">
        <p14:creationId xmlns:p14="http://schemas.microsoft.com/office/powerpoint/2010/main" val="3052901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5A6AA9-36DE-3F4B-AB35-1268357F30C2}" type="slidenum">
              <a:rPr lang="en-US" smtClean="0"/>
              <a:t>23</a:t>
            </a:fld>
            <a:endParaRPr lang="en-US"/>
          </a:p>
        </p:txBody>
      </p:sp>
    </p:spTree>
    <p:extLst>
      <p:ext uri="{BB962C8B-B14F-4D97-AF65-F5344CB8AC3E}">
        <p14:creationId xmlns:p14="http://schemas.microsoft.com/office/powerpoint/2010/main" val="5925409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5A6AA9-36DE-3F4B-AB35-1268357F30C2}" type="slidenum">
              <a:rPr lang="en-US" smtClean="0"/>
              <a:t>24</a:t>
            </a:fld>
            <a:endParaRPr lang="en-US"/>
          </a:p>
        </p:txBody>
      </p:sp>
    </p:spTree>
    <p:extLst>
      <p:ext uri="{BB962C8B-B14F-4D97-AF65-F5344CB8AC3E}">
        <p14:creationId xmlns:p14="http://schemas.microsoft.com/office/powerpoint/2010/main" val="34585836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342A56-27B6-6D46-9B26-E5A82035BBBA}" type="slidenum">
              <a:rPr lang="en-US" smtClean="0"/>
              <a:t>27</a:t>
            </a:fld>
            <a:endParaRPr lang="en-US"/>
          </a:p>
        </p:txBody>
      </p:sp>
    </p:spTree>
    <p:extLst>
      <p:ext uri="{BB962C8B-B14F-4D97-AF65-F5344CB8AC3E}">
        <p14:creationId xmlns:p14="http://schemas.microsoft.com/office/powerpoint/2010/main" val="4524697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6B494DFA-F14B-D046-A3D0-662D0F8CAD53}" type="slidenum">
              <a:rPr lang="en-US" smtClean="0"/>
              <a:pPr>
                <a:defRPr/>
              </a:pPr>
              <a:t>29</a:t>
            </a:fld>
            <a:endParaRPr lang="en-US"/>
          </a:p>
        </p:txBody>
      </p:sp>
    </p:spTree>
    <p:extLst>
      <p:ext uri="{BB962C8B-B14F-4D97-AF65-F5344CB8AC3E}">
        <p14:creationId xmlns:p14="http://schemas.microsoft.com/office/powerpoint/2010/main" val="28113096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6B494DFA-F14B-D046-A3D0-662D0F8CAD53}" type="slidenum">
              <a:rPr lang="en-US" smtClean="0"/>
              <a:pPr>
                <a:defRPr/>
              </a:pPr>
              <a:t>39</a:t>
            </a:fld>
            <a:endParaRPr lang="en-US"/>
          </a:p>
        </p:txBody>
      </p:sp>
    </p:spTree>
    <p:extLst>
      <p:ext uri="{BB962C8B-B14F-4D97-AF65-F5344CB8AC3E}">
        <p14:creationId xmlns:p14="http://schemas.microsoft.com/office/powerpoint/2010/main" val="9366211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B494DFA-F14B-D046-A3D0-662D0F8CAD53}" type="slidenum">
              <a:rPr lang="en-US" smtClean="0"/>
              <a:pPr>
                <a:defRPr/>
              </a:pPr>
              <a:t>43</a:t>
            </a:fld>
            <a:endParaRPr lang="en-US"/>
          </a:p>
        </p:txBody>
      </p:sp>
    </p:spTree>
    <p:extLst>
      <p:ext uri="{BB962C8B-B14F-4D97-AF65-F5344CB8AC3E}">
        <p14:creationId xmlns:p14="http://schemas.microsoft.com/office/powerpoint/2010/main" val="2026773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5A6AA9-36DE-3F4B-AB35-1268357F30C2}" type="slidenum">
              <a:rPr lang="en-US" smtClean="0"/>
              <a:t>44</a:t>
            </a:fld>
            <a:endParaRPr lang="en-US"/>
          </a:p>
        </p:txBody>
      </p:sp>
    </p:spTree>
    <p:extLst>
      <p:ext uri="{BB962C8B-B14F-4D97-AF65-F5344CB8AC3E}">
        <p14:creationId xmlns:p14="http://schemas.microsoft.com/office/powerpoint/2010/main" val="13149591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903004-2ECF-D946-93FD-ACBFAC9899A7}" type="slidenum">
              <a:rPr lang="en-US" smtClean="0"/>
              <a:t>3</a:t>
            </a:fld>
            <a:endParaRPr lang="en-US"/>
          </a:p>
        </p:txBody>
      </p:sp>
    </p:spTree>
    <p:extLst>
      <p:ext uri="{BB962C8B-B14F-4D97-AF65-F5344CB8AC3E}">
        <p14:creationId xmlns:p14="http://schemas.microsoft.com/office/powerpoint/2010/main" val="22003683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5A6AA9-36DE-3F4B-AB35-1268357F30C2}" type="slidenum">
              <a:rPr lang="en-US" smtClean="0"/>
              <a:t>46</a:t>
            </a:fld>
            <a:endParaRPr lang="en-US"/>
          </a:p>
        </p:txBody>
      </p:sp>
    </p:spTree>
    <p:extLst>
      <p:ext uri="{BB962C8B-B14F-4D97-AF65-F5344CB8AC3E}">
        <p14:creationId xmlns:p14="http://schemas.microsoft.com/office/powerpoint/2010/main" val="16264769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B494DFA-F14B-D046-A3D0-662D0F8CAD53}" type="slidenum">
              <a:rPr lang="en-US" smtClean="0"/>
              <a:pPr>
                <a:defRPr/>
              </a:pPr>
              <a:t>49</a:t>
            </a:fld>
            <a:endParaRPr lang="en-US"/>
          </a:p>
        </p:txBody>
      </p:sp>
    </p:spTree>
    <p:extLst>
      <p:ext uri="{BB962C8B-B14F-4D97-AF65-F5344CB8AC3E}">
        <p14:creationId xmlns:p14="http://schemas.microsoft.com/office/powerpoint/2010/main" val="16588336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B494DFA-F14B-D046-A3D0-662D0F8CAD53}" type="slidenum">
              <a:rPr lang="en-US" smtClean="0"/>
              <a:pPr>
                <a:defRPr/>
              </a:pPr>
              <a:t>50</a:t>
            </a:fld>
            <a:endParaRPr lang="en-US"/>
          </a:p>
        </p:txBody>
      </p:sp>
    </p:spTree>
    <p:extLst>
      <p:ext uri="{BB962C8B-B14F-4D97-AF65-F5344CB8AC3E}">
        <p14:creationId xmlns:p14="http://schemas.microsoft.com/office/powerpoint/2010/main" val="21423564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B494DFA-F14B-D046-A3D0-662D0F8CAD53}" type="slidenum">
              <a:rPr lang="en-US" smtClean="0"/>
              <a:pPr>
                <a:defRPr/>
              </a:pPr>
              <a:t>53</a:t>
            </a:fld>
            <a:endParaRPr lang="en-US"/>
          </a:p>
        </p:txBody>
      </p:sp>
    </p:spTree>
    <p:extLst>
      <p:ext uri="{BB962C8B-B14F-4D97-AF65-F5344CB8AC3E}">
        <p14:creationId xmlns:p14="http://schemas.microsoft.com/office/powerpoint/2010/main" val="24898869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B494DFA-F14B-D046-A3D0-662D0F8CAD53}" type="slidenum">
              <a:rPr lang="en-US" smtClean="0"/>
              <a:pPr>
                <a:defRPr/>
              </a:pPr>
              <a:t>54</a:t>
            </a:fld>
            <a:endParaRPr lang="en-US"/>
          </a:p>
        </p:txBody>
      </p:sp>
    </p:spTree>
    <p:extLst>
      <p:ext uri="{BB962C8B-B14F-4D97-AF65-F5344CB8AC3E}">
        <p14:creationId xmlns:p14="http://schemas.microsoft.com/office/powerpoint/2010/main" val="26121237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342A56-27B6-6D46-9B26-E5A82035BBBA}" type="slidenum">
              <a:rPr lang="en-US" smtClean="0"/>
              <a:t>60</a:t>
            </a:fld>
            <a:endParaRPr lang="en-US"/>
          </a:p>
        </p:txBody>
      </p:sp>
    </p:spTree>
    <p:extLst>
      <p:ext uri="{BB962C8B-B14F-4D97-AF65-F5344CB8AC3E}">
        <p14:creationId xmlns:p14="http://schemas.microsoft.com/office/powerpoint/2010/main" val="13139426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0BDB5B-8A69-DA49-B3FA-F9DE6EC936B5}" type="slidenum">
              <a:rPr lang="en-US" smtClean="0"/>
              <a:t>61</a:t>
            </a:fld>
            <a:endParaRPr lang="en-US"/>
          </a:p>
        </p:txBody>
      </p:sp>
    </p:spTree>
    <p:extLst>
      <p:ext uri="{BB962C8B-B14F-4D97-AF65-F5344CB8AC3E}">
        <p14:creationId xmlns:p14="http://schemas.microsoft.com/office/powerpoint/2010/main" val="20326107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5A6AA9-36DE-3F4B-AB35-1268357F30C2}" type="slidenum">
              <a:rPr lang="en-US" smtClean="0"/>
              <a:t>4</a:t>
            </a:fld>
            <a:endParaRPr lang="en-US"/>
          </a:p>
        </p:txBody>
      </p:sp>
    </p:spTree>
    <p:extLst>
      <p:ext uri="{BB962C8B-B14F-4D97-AF65-F5344CB8AC3E}">
        <p14:creationId xmlns:p14="http://schemas.microsoft.com/office/powerpoint/2010/main" val="6586834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5A6AA9-36DE-3F4B-AB35-1268357F30C2}" type="slidenum">
              <a:rPr lang="en-US" smtClean="0"/>
              <a:t>5</a:t>
            </a:fld>
            <a:endParaRPr lang="en-US"/>
          </a:p>
        </p:txBody>
      </p:sp>
    </p:spTree>
    <p:extLst>
      <p:ext uri="{BB962C8B-B14F-4D97-AF65-F5344CB8AC3E}">
        <p14:creationId xmlns:p14="http://schemas.microsoft.com/office/powerpoint/2010/main" val="21223045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5A6AA9-36DE-3F4B-AB35-1268357F30C2}" type="slidenum">
              <a:rPr lang="en-US" smtClean="0"/>
              <a:t>6</a:t>
            </a:fld>
            <a:endParaRPr lang="en-US"/>
          </a:p>
        </p:txBody>
      </p:sp>
    </p:spTree>
    <p:extLst>
      <p:ext uri="{BB962C8B-B14F-4D97-AF65-F5344CB8AC3E}">
        <p14:creationId xmlns:p14="http://schemas.microsoft.com/office/powerpoint/2010/main" val="10889529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C0BDB5B-8A69-DA49-B3FA-F9DE6EC936B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890963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342A56-27B6-6D46-9B26-E5A82035BBBA}" type="slidenum">
              <a:rPr lang="en-US" smtClean="0"/>
              <a:t>13</a:t>
            </a:fld>
            <a:endParaRPr lang="en-US"/>
          </a:p>
        </p:txBody>
      </p:sp>
    </p:spTree>
    <p:extLst>
      <p:ext uri="{BB962C8B-B14F-4D97-AF65-F5344CB8AC3E}">
        <p14:creationId xmlns:p14="http://schemas.microsoft.com/office/powerpoint/2010/main" val="35730432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B494DFA-F14B-D046-A3D0-662D0F8CAD53}" type="slidenum">
              <a:rPr lang="en-US" smtClean="0"/>
              <a:pPr>
                <a:defRPr/>
              </a:pPr>
              <a:t>14</a:t>
            </a:fld>
            <a:endParaRPr lang="en-US"/>
          </a:p>
        </p:txBody>
      </p:sp>
    </p:spTree>
    <p:extLst>
      <p:ext uri="{BB962C8B-B14F-4D97-AF65-F5344CB8AC3E}">
        <p14:creationId xmlns:p14="http://schemas.microsoft.com/office/powerpoint/2010/main" val="40788389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0BDB5B-8A69-DA49-B3FA-F9DE6EC936B5}" type="slidenum">
              <a:rPr lang="en-US" smtClean="0"/>
              <a:t>19</a:t>
            </a:fld>
            <a:endParaRPr lang="en-US"/>
          </a:p>
        </p:txBody>
      </p:sp>
    </p:spTree>
    <p:extLst>
      <p:ext uri="{BB962C8B-B14F-4D97-AF65-F5344CB8AC3E}">
        <p14:creationId xmlns:p14="http://schemas.microsoft.com/office/powerpoint/2010/main" val="2439912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63717F"/>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CCDAD61-9825-4777-A377-F968A2E84A1F}"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DB228F-51E9-46B2-8EFC-ABF8BE8383E7}" type="slidenum">
              <a:rPr lang="en-US" smtClean="0"/>
              <a:t>‹#›</a:t>
            </a:fld>
            <a:endParaRPr lang="en-US"/>
          </a:p>
        </p:txBody>
      </p:sp>
      <p:pic>
        <p:nvPicPr>
          <p:cNvPr id="7" name="Picture 6"/>
          <p:cNvPicPr>
            <a:picLocks noChangeAspect="1"/>
          </p:cNvPicPr>
          <p:nvPr userDrawn="1"/>
        </p:nvPicPr>
        <p:blipFill rotWithShape="1">
          <a:blip r:embed="rId2"/>
          <a:srcRect t="1279" b="2558"/>
          <a:stretch/>
        </p:blipFill>
        <p:spPr>
          <a:xfrm>
            <a:off x="1" y="4254500"/>
            <a:ext cx="9144000" cy="2603500"/>
          </a:xfrm>
          <a:prstGeom prst="rect">
            <a:avLst/>
          </a:prstGeom>
        </p:spPr>
      </p:pic>
      <p:pic>
        <p:nvPicPr>
          <p:cNvPr id="10" name="Picture 9"/>
          <p:cNvPicPr>
            <a:picLocks noChangeAspect="1"/>
          </p:cNvPicPr>
          <p:nvPr userDrawn="1"/>
        </p:nvPicPr>
        <p:blipFill rotWithShape="1">
          <a:blip r:embed="rId2"/>
          <a:srcRect l="51929" t="12057" r="5093" b="50942"/>
          <a:stretch/>
        </p:blipFill>
        <p:spPr>
          <a:xfrm>
            <a:off x="267129" y="5645648"/>
            <a:ext cx="3929865" cy="1001731"/>
          </a:xfrm>
          <a:prstGeom prst="rect">
            <a:avLst/>
          </a:prstGeom>
        </p:spPr>
      </p:pic>
      <p:sp>
        <p:nvSpPr>
          <p:cNvPr id="11" name="Rectangle 10"/>
          <p:cNvSpPr/>
          <p:nvPr userDrawn="1"/>
        </p:nvSpPr>
        <p:spPr>
          <a:xfrm>
            <a:off x="4710701" y="4592548"/>
            <a:ext cx="4104526" cy="9606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278043" y="4677233"/>
            <a:ext cx="4104526" cy="9606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78043" y="4677233"/>
            <a:ext cx="4538445" cy="926801"/>
          </a:xfrm>
          <a:prstGeom prst="rect">
            <a:avLst/>
          </a:prstGeom>
        </p:spPr>
      </p:pic>
      <p:sp>
        <p:nvSpPr>
          <p:cNvPr id="15" name="Text Placeholder 14"/>
          <p:cNvSpPr>
            <a:spLocks noGrp="1"/>
          </p:cNvSpPr>
          <p:nvPr>
            <p:ph type="body" sz="quarter" idx="13" hasCustomPrompt="1"/>
          </p:nvPr>
        </p:nvSpPr>
        <p:spPr>
          <a:xfrm>
            <a:off x="278043" y="739793"/>
            <a:ext cx="8537184" cy="1851348"/>
          </a:xfrm>
        </p:spPr>
        <p:txBody>
          <a:bodyPr>
            <a:noAutofit/>
          </a:bodyPr>
          <a:lstStyle>
            <a:lvl1pPr marL="0" indent="0">
              <a:buNone/>
              <a:defRPr sz="5800" b="1" baseline="0">
                <a:latin typeface="+mj-lt"/>
              </a:defRPr>
            </a:lvl1pPr>
            <a:lvl5pPr>
              <a:defRPr/>
            </a:lvl5pPr>
          </a:lstStyle>
          <a:p>
            <a:pPr lvl="0"/>
            <a:r>
              <a:rPr lang="en-US" dirty="0"/>
              <a:t>Click to add main module title</a:t>
            </a:r>
          </a:p>
        </p:txBody>
      </p:sp>
      <p:sp>
        <p:nvSpPr>
          <p:cNvPr id="16" name="Text Placeholder 14"/>
          <p:cNvSpPr>
            <a:spLocks noGrp="1"/>
          </p:cNvSpPr>
          <p:nvPr>
            <p:ph type="body" sz="quarter" idx="14" hasCustomPrompt="1"/>
          </p:nvPr>
        </p:nvSpPr>
        <p:spPr>
          <a:xfrm>
            <a:off x="278043" y="2689360"/>
            <a:ext cx="8537184" cy="983651"/>
          </a:xfrm>
        </p:spPr>
        <p:txBody>
          <a:bodyPr>
            <a:noAutofit/>
          </a:bodyPr>
          <a:lstStyle>
            <a:lvl1pPr marL="0" indent="0">
              <a:buNone/>
              <a:defRPr sz="3600" b="0" baseline="0">
                <a:latin typeface="+mn-lt"/>
              </a:defRPr>
            </a:lvl1pPr>
            <a:lvl5pPr>
              <a:defRPr/>
            </a:lvl5pPr>
          </a:lstStyle>
          <a:p>
            <a:pPr lvl="0"/>
            <a:r>
              <a:rPr lang="en-US" dirty="0"/>
              <a:t>Click to add main module subtitle</a:t>
            </a:r>
          </a:p>
        </p:txBody>
      </p:sp>
    </p:spTree>
    <p:extLst>
      <p:ext uri="{BB962C8B-B14F-4D97-AF65-F5344CB8AC3E}">
        <p14:creationId xmlns:p14="http://schemas.microsoft.com/office/powerpoint/2010/main" val="26282775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rgbClr val="63717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CDAD61-9825-4777-A377-F968A2E84A1F}"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DB228F-51E9-46B2-8EFC-ABF8BE8383E7}" type="slidenum">
              <a:rPr lang="en-US" smtClean="0"/>
              <a:t>‹#›</a:t>
            </a:fld>
            <a:endParaRPr lang="en-US"/>
          </a:p>
        </p:txBody>
      </p:sp>
      <p:pic>
        <p:nvPicPr>
          <p:cNvPr id="7" name="Picture 6"/>
          <p:cNvPicPr>
            <a:picLocks noChangeAspect="1"/>
          </p:cNvPicPr>
          <p:nvPr userDrawn="1"/>
        </p:nvPicPr>
        <p:blipFill rotWithShape="1">
          <a:blip r:embed="rId2"/>
          <a:srcRect t="3473" r="497"/>
          <a:stretch/>
        </p:blipFill>
        <p:spPr>
          <a:xfrm>
            <a:off x="0" y="6193405"/>
            <a:ext cx="9144000" cy="678784"/>
          </a:xfrm>
          <a:prstGeom prst="rect">
            <a:avLst/>
          </a:prstGeom>
        </p:spPr>
      </p:pic>
    </p:spTree>
    <p:extLst>
      <p:ext uri="{BB962C8B-B14F-4D97-AF65-F5344CB8AC3E}">
        <p14:creationId xmlns:p14="http://schemas.microsoft.com/office/powerpoint/2010/main" val="12402994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solidFill>
          <a:srgbClr val="63717F"/>
        </a:solid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CDAD61-9825-4777-A377-F968A2E84A1F}"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DB228F-51E9-46B2-8EFC-ABF8BE8383E7}" type="slidenum">
              <a:rPr lang="en-US" smtClean="0"/>
              <a:t>‹#›</a:t>
            </a:fld>
            <a:endParaRPr lang="en-US"/>
          </a:p>
        </p:txBody>
      </p:sp>
      <p:pic>
        <p:nvPicPr>
          <p:cNvPr id="7" name="Picture 6"/>
          <p:cNvPicPr>
            <a:picLocks noChangeAspect="1"/>
          </p:cNvPicPr>
          <p:nvPr userDrawn="1"/>
        </p:nvPicPr>
        <p:blipFill rotWithShape="1">
          <a:blip r:embed="rId2"/>
          <a:srcRect t="3473" r="497"/>
          <a:stretch/>
        </p:blipFill>
        <p:spPr>
          <a:xfrm>
            <a:off x="0" y="6193405"/>
            <a:ext cx="9144000" cy="678784"/>
          </a:xfrm>
          <a:prstGeom prst="rect">
            <a:avLst/>
          </a:prstGeom>
        </p:spPr>
      </p:pic>
    </p:spTree>
    <p:extLst>
      <p:ext uri="{BB962C8B-B14F-4D97-AF65-F5344CB8AC3E}">
        <p14:creationId xmlns:p14="http://schemas.microsoft.com/office/powerpoint/2010/main" val="20241139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bg>
      <p:bgPr>
        <a:solidFill>
          <a:srgbClr val="63717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887FF-4A2E-4707-B11F-FDFF70F8AAEB}"/>
              </a:ext>
            </a:extLst>
          </p:cNvPr>
          <p:cNvSpPr>
            <a:spLocks noGrp="1"/>
          </p:cNvSpPr>
          <p:nvPr>
            <p:ph type="title"/>
          </p:nvPr>
        </p:nvSpPr>
        <p:spPr>
          <a:xfrm>
            <a:off x="267130" y="739792"/>
            <a:ext cx="8548097" cy="1851348"/>
          </a:xfrm>
          <a:ln>
            <a:noFill/>
          </a:ln>
        </p:spPr>
        <p:txBody>
          <a:bodyPr vert="horz" lIns="91440" tIns="45720" rIns="91440" bIns="45720" rtlCol="0" anchor="t" anchorCtr="0">
            <a:noAutofit/>
          </a:bodyPr>
          <a:lstStyle>
            <a:lvl1pPr>
              <a:defRPr lang="en-US" sz="4350" b="1" baseline="0">
                <a:solidFill>
                  <a:schemeClr val="bg1"/>
                </a:solidFill>
                <a:ea typeface="+mn-ea"/>
                <a:cs typeface="+mn-cs"/>
              </a:defRPr>
            </a:lvl1pPr>
          </a:lstStyle>
          <a:p>
            <a:pPr marL="0" lvl="0" indent="0">
              <a:spcBef>
                <a:spcPts val="750"/>
              </a:spcBef>
              <a:buFont typeface="Arial" panose="020B0604020202020204" pitchFamily="34" charset="0"/>
            </a:pPr>
            <a:r>
              <a:rPr lang="en-US"/>
              <a:t>Click to edit Master title style</a:t>
            </a:r>
            <a:endParaRPr lang="en-US" dirty="0"/>
          </a:p>
        </p:txBody>
      </p:sp>
      <p:sp>
        <p:nvSpPr>
          <p:cNvPr id="16" name="Text Placeholder 14"/>
          <p:cNvSpPr>
            <a:spLocks noGrp="1"/>
          </p:cNvSpPr>
          <p:nvPr>
            <p:ph type="body" sz="quarter" idx="14" hasCustomPrompt="1"/>
          </p:nvPr>
        </p:nvSpPr>
        <p:spPr>
          <a:xfrm>
            <a:off x="278043" y="2689362"/>
            <a:ext cx="8537184" cy="983651"/>
          </a:xfrm>
          <a:ln>
            <a:noFill/>
          </a:ln>
        </p:spPr>
        <p:txBody>
          <a:bodyPr>
            <a:noAutofit/>
          </a:bodyPr>
          <a:lstStyle>
            <a:lvl1pPr marL="0" indent="0">
              <a:buNone/>
              <a:defRPr sz="1500" b="0" baseline="0">
                <a:solidFill>
                  <a:schemeClr val="bg1"/>
                </a:solidFill>
                <a:latin typeface="+mn-lt"/>
              </a:defRPr>
            </a:lvl1pPr>
            <a:lvl5pPr>
              <a:defRPr/>
            </a:lvl5pPr>
          </a:lstStyle>
          <a:p>
            <a:pPr lvl="0"/>
            <a:r>
              <a:rPr lang="en-US" dirty="0"/>
              <a:t>Click to add main module subtitle</a:t>
            </a:r>
          </a:p>
        </p:txBody>
      </p:sp>
      <p:sp>
        <p:nvSpPr>
          <p:cNvPr id="3" name="Rectangle 2">
            <a:extLst>
              <a:ext uri="{FF2B5EF4-FFF2-40B4-BE49-F238E27FC236}">
                <a16:creationId xmlns:a16="http://schemas.microsoft.com/office/drawing/2014/main" id="{A75614EE-B341-407C-B002-D871943E9FC6}"/>
              </a:ext>
            </a:extLst>
          </p:cNvPr>
          <p:cNvSpPr/>
          <p:nvPr userDrawn="1"/>
        </p:nvSpPr>
        <p:spPr>
          <a:xfrm>
            <a:off x="0" y="4266862"/>
            <a:ext cx="9144000" cy="25911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2" name="Picture 11" descr="Logo of National Center on Intensive Intervention at American Institutes for Research"/>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8044" y="4677235"/>
            <a:ext cx="4538445" cy="926801"/>
          </a:xfrm>
          <a:prstGeom prst="rect">
            <a:avLst/>
          </a:prstGeom>
          <a:ln>
            <a:noFill/>
          </a:ln>
        </p:spPr>
      </p:pic>
      <p:pic>
        <p:nvPicPr>
          <p:cNvPr id="10" name="Picture 9" descr="Logo of UCONN | NEAG School of Education"/>
          <p:cNvPicPr>
            <a:picLocks noChangeAspect="1"/>
          </p:cNvPicPr>
          <p:nvPr userDrawn="1"/>
        </p:nvPicPr>
        <p:blipFill rotWithShape="1">
          <a:blip r:embed="rId3"/>
          <a:srcRect l="51929" t="12057" r="5093" b="50942"/>
          <a:stretch/>
        </p:blipFill>
        <p:spPr>
          <a:xfrm>
            <a:off x="267130" y="5645650"/>
            <a:ext cx="3929865" cy="1001731"/>
          </a:xfrm>
          <a:prstGeom prst="rect">
            <a:avLst/>
          </a:prstGeom>
          <a:ln>
            <a:noFill/>
          </a:ln>
        </p:spPr>
      </p:pic>
    </p:spTree>
    <p:extLst>
      <p:ext uri="{BB962C8B-B14F-4D97-AF65-F5344CB8AC3E}">
        <p14:creationId xmlns:p14="http://schemas.microsoft.com/office/powerpoint/2010/main" val="20076893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Section Header">
    <p:bg>
      <p:bgPr>
        <a:solidFill>
          <a:srgbClr val="63717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FAAC2-531E-4515-BF42-11B2079E8940}"/>
              </a:ext>
            </a:extLst>
          </p:cNvPr>
          <p:cNvSpPr>
            <a:spLocks noGrp="1"/>
          </p:cNvSpPr>
          <p:nvPr>
            <p:ph type="title"/>
          </p:nvPr>
        </p:nvSpPr>
        <p:spPr>
          <a:xfrm>
            <a:off x="255570" y="365126"/>
            <a:ext cx="8632861" cy="2208890"/>
          </a:xfrm>
        </p:spPr>
        <p:txBody>
          <a:bodyPr anchor="b" anchorCtr="0"/>
          <a:lstStyle/>
          <a:p>
            <a:r>
              <a:rPr lang="en-US"/>
              <a:t>Click to edit Master title style</a:t>
            </a:r>
            <a:endParaRPr lang="en-US" dirty="0"/>
          </a:p>
        </p:txBody>
      </p:sp>
      <p:sp>
        <p:nvSpPr>
          <p:cNvPr id="11" name="Text Placeholder 10"/>
          <p:cNvSpPr>
            <a:spLocks noGrp="1"/>
          </p:cNvSpPr>
          <p:nvPr>
            <p:ph type="body" sz="quarter" idx="15" hasCustomPrompt="1"/>
          </p:nvPr>
        </p:nvSpPr>
        <p:spPr>
          <a:xfrm>
            <a:off x="255570" y="2746593"/>
            <a:ext cx="8632861" cy="1353875"/>
          </a:xfrm>
          <a:noFill/>
        </p:spPr>
        <p:txBody>
          <a:bodyPr>
            <a:noAutofit/>
          </a:bodyPr>
          <a:lstStyle>
            <a:lvl1pPr marL="0" indent="0">
              <a:buNone/>
              <a:defRPr sz="2700" b="0" baseline="0">
                <a:solidFill>
                  <a:schemeClr val="bg1"/>
                </a:solidFill>
                <a:latin typeface="+mj-lt"/>
              </a:defRPr>
            </a:lvl1pPr>
          </a:lstStyle>
          <a:p>
            <a:pPr lvl="0"/>
            <a:r>
              <a:rPr lang="en-US" dirty="0"/>
              <a:t>Part #: Add part title (as a question)</a:t>
            </a:r>
          </a:p>
        </p:txBody>
      </p:sp>
      <p:pic>
        <p:nvPicPr>
          <p:cNvPr id="9" name="Picture 8" descr="Logo of National Center on Intensive Intervention at American Institutes for Research"/>
          <p:cNvPicPr>
            <a:picLocks noChangeAspect="1"/>
          </p:cNvPicPr>
          <p:nvPr userDrawn="1"/>
        </p:nvPicPr>
        <p:blipFill rotWithShape="1">
          <a:blip r:embed="rId2"/>
          <a:srcRect t="1279" b="37471"/>
          <a:stretch/>
        </p:blipFill>
        <p:spPr>
          <a:xfrm>
            <a:off x="5138" y="5204861"/>
            <a:ext cx="9144000" cy="1658278"/>
          </a:xfrm>
          <a:prstGeom prst="rect">
            <a:avLst/>
          </a:prstGeom>
        </p:spPr>
      </p:pic>
    </p:spTree>
    <p:extLst>
      <p:ext uri="{BB962C8B-B14F-4D97-AF65-F5344CB8AC3E}">
        <p14:creationId xmlns:p14="http://schemas.microsoft.com/office/powerpoint/2010/main" val="34886580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Section Header">
    <p:bg>
      <p:bgPr>
        <a:solidFill>
          <a:srgbClr val="63717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FAAC2-531E-4515-BF42-11B2079E8940}"/>
              </a:ext>
            </a:extLst>
          </p:cNvPr>
          <p:cNvSpPr>
            <a:spLocks noGrp="1"/>
          </p:cNvSpPr>
          <p:nvPr>
            <p:ph type="title"/>
          </p:nvPr>
        </p:nvSpPr>
        <p:spPr>
          <a:xfrm>
            <a:off x="255570" y="365126"/>
            <a:ext cx="8632861" cy="2208890"/>
          </a:xfrm>
        </p:spPr>
        <p:txBody>
          <a:bodyPr anchor="b" anchorCtr="0"/>
          <a:lstStyle/>
          <a:p>
            <a:r>
              <a:rPr lang="en-US"/>
              <a:t>Click to edit Master title style</a:t>
            </a:r>
            <a:endParaRPr lang="en-US" dirty="0"/>
          </a:p>
        </p:txBody>
      </p:sp>
      <p:sp>
        <p:nvSpPr>
          <p:cNvPr id="11" name="Text Placeholder 10"/>
          <p:cNvSpPr>
            <a:spLocks noGrp="1"/>
          </p:cNvSpPr>
          <p:nvPr>
            <p:ph type="body" sz="quarter" idx="15" hasCustomPrompt="1"/>
          </p:nvPr>
        </p:nvSpPr>
        <p:spPr>
          <a:xfrm>
            <a:off x="255570" y="2746593"/>
            <a:ext cx="8632861" cy="1353875"/>
          </a:xfrm>
          <a:noFill/>
        </p:spPr>
        <p:txBody>
          <a:bodyPr>
            <a:noAutofit/>
          </a:bodyPr>
          <a:lstStyle>
            <a:lvl1pPr marL="0" indent="0">
              <a:buNone/>
              <a:defRPr sz="2700" b="0" baseline="0">
                <a:solidFill>
                  <a:schemeClr val="bg1"/>
                </a:solidFill>
                <a:latin typeface="+mj-lt"/>
              </a:defRPr>
            </a:lvl1pPr>
          </a:lstStyle>
          <a:p>
            <a:pPr lvl="0"/>
            <a:r>
              <a:rPr lang="en-US" dirty="0"/>
              <a:t>Part #: Add part title (as a question)</a:t>
            </a:r>
          </a:p>
        </p:txBody>
      </p:sp>
      <p:pic>
        <p:nvPicPr>
          <p:cNvPr id="9" name="Picture 8" descr="Logo of National Center on Intensive Intervention at American Institutes for Research"/>
          <p:cNvPicPr>
            <a:picLocks noChangeAspect="1"/>
          </p:cNvPicPr>
          <p:nvPr userDrawn="1"/>
        </p:nvPicPr>
        <p:blipFill rotWithShape="1">
          <a:blip r:embed="rId2"/>
          <a:srcRect t="1279" b="37471"/>
          <a:stretch/>
        </p:blipFill>
        <p:spPr>
          <a:xfrm>
            <a:off x="5138" y="5204861"/>
            <a:ext cx="9144000" cy="1658278"/>
          </a:xfrm>
          <a:prstGeom prst="rect">
            <a:avLst/>
          </a:prstGeom>
        </p:spPr>
      </p:pic>
    </p:spTree>
    <p:extLst>
      <p:ext uri="{BB962C8B-B14F-4D97-AF65-F5344CB8AC3E}">
        <p14:creationId xmlns:p14="http://schemas.microsoft.com/office/powerpoint/2010/main" val="13245778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Section Header">
    <p:bg>
      <p:bgPr>
        <a:solidFill>
          <a:srgbClr val="63717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FAAC2-531E-4515-BF42-11B2079E8940}"/>
              </a:ext>
            </a:extLst>
          </p:cNvPr>
          <p:cNvSpPr>
            <a:spLocks noGrp="1"/>
          </p:cNvSpPr>
          <p:nvPr>
            <p:ph type="title"/>
          </p:nvPr>
        </p:nvSpPr>
        <p:spPr>
          <a:xfrm>
            <a:off x="255570" y="365126"/>
            <a:ext cx="8632861" cy="2208890"/>
          </a:xfrm>
        </p:spPr>
        <p:txBody>
          <a:bodyPr anchor="b" anchorCtr="0"/>
          <a:lstStyle/>
          <a:p>
            <a:r>
              <a:rPr lang="en-US"/>
              <a:t>Click to edit Master title style</a:t>
            </a:r>
            <a:endParaRPr lang="en-US" dirty="0"/>
          </a:p>
        </p:txBody>
      </p:sp>
      <p:sp>
        <p:nvSpPr>
          <p:cNvPr id="11" name="Text Placeholder 10"/>
          <p:cNvSpPr>
            <a:spLocks noGrp="1"/>
          </p:cNvSpPr>
          <p:nvPr>
            <p:ph type="body" sz="quarter" idx="15" hasCustomPrompt="1"/>
          </p:nvPr>
        </p:nvSpPr>
        <p:spPr>
          <a:xfrm>
            <a:off x="255570" y="2746593"/>
            <a:ext cx="8632861" cy="1353875"/>
          </a:xfrm>
          <a:noFill/>
        </p:spPr>
        <p:txBody>
          <a:bodyPr>
            <a:noAutofit/>
          </a:bodyPr>
          <a:lstStyle>
            <a:lvl1pPr marL="0" indent="0">
              <a:buNone/>
              <a:defRPr sz="2700" b="0" baseline="0">
                <a:solidFill>
                  <a:schemeClr val="bg1"/>
                </a:solidFill>
                <a:latin typeface="+mj-lt"/>
              </a:defRPr>
            </a:lvl1pPr>
          </a:lstStyle>
          <a:p>
            <a:pPr lvl="0"/>
            <a:r>
              <a:rPr lang="en-US" dirty="0"/>
              <a:t>Part #: Add part title (as a question)</a:t>
            </a:r>
          </a:p>
        </p:txBody>
      </p:sp>
      <p:pic>
        <p:nvPicPr>
          <p:cNvPr id="9" name="Picture 8" descr="Logo of National Center on Intensive Intervention at American Institutes for Research"/>
          <p:cNvPicPr>
            <a:picLocks noChangeAspect="1"/>
          </p:cNvPicPr>
          <p:nvPr userDrawn="1"/>
        </p:nvPicPr>
        <p:blipFill rotWithShape="1">
          <a:blip r:embed="rId2"/>
          <a:srcRect t="1279" b="37471"/>
          <a:stretch/>
        </p:blipFill>
        <p:spPr>
          <a:xfrm>
            <a:off x="5138" y="5204861"/>
            <a:ext cx="9144000" cy="1658278"/>
          </a:xfrm>
          <a:prstGeom prst="rect">
            <a:avLst/>
          </a:prstGeom>
        </p:spPr>
      </p:pic>
    </p:spTree>
    <p:extLst>
      <p:ext uri="{BB962C8B-B14F-4D97-AF65-F5344CB8AC3E}">
        <p14:creationId xmlns:p14="http://schemas.microsoft.com/office/powerpoint/2010/main" val="39090149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rgbClr val="63717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CDAD61-9825-4777-A377-F968A2E84A1F}"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DB228F-51E9-46B2-8EFC-ABF8BE8383E7}" type="slidenum">
              <a:rPr lang="en-US" smtClean="0"/>
              <a:t>‹#›</a:t>
            </a:fld>
            <a:endParaRPr lang="en-US"/>
          </a:p>
        </p:txBody>
      </p:sp>
      <p:pic>
        <p:nvPicPr>
          <p:cNvPr id="7" name="Picture 6"/>
          <p:cNvPicPr>
            <a:picLocks noChangeAspect="1"/>
          </p:cNvPicPr>
          <p:nvPr userDrawn="1"/>
        </p:nvPicPr>
        <p:blipFill rotWithShape="1">
          <a:blip r:embed="rId2"/>
          <a:srcRect t="3473" r="497"/>
          <a:stretch/>
        </p:blipFill>
        <p:spPr>
          <a:xfrm>
            <a:off x="0" y="6193405"/>
            <a:ext cx="9144000" cy="678784"/>
          </a:xfrm>
          <a:prstGeom prst="rect">
            <a:avLst/>
          </a:prstGeom>
        </p:spPr>
      </p:pic>
    </p:spTree>
    <p:extLst>
      <p:ext uri="{BB962C8B-B14F-4D97-AF65-F5344CB8AC3E}">
        <p14:creationId xmlns:p14="http://schemas.microsoft.com/office/powerpoint/2010/main" val="3597804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rgbClr val="63717F"/>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CCDAD61-9825-4777-A377-F968A2E84A1F}"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DB228F-51E9-46B2-8EFC-ABF8BE8383E7}" type="slidenum">
              <a:rPr lang="en-US" smtClean="0"/>
              <a:t>‹#›</a:t>
            </a:fld>
            <a:endParaRPr lang="en-US"/>
          </a:p>
        </p:txBody>
      </p:sp>
      <p:pic>
        <p:nvPicPr>
          <p:cNvPr id="9" name="Picture 8"/>
          <p:cNvPicPr>
            <a:picLocks noChangeAspect="1"/>
          </p:cNvPicPr>
          <p:nvPr userDrawn="1"/>
        </p:nvPicPr>
        <p:blipFill rotWithShape="1">
          <a:blip r:embed="rId2"/>
          <a:srcRect t="1279" b="37471"/>
          <a:stretch/>
        </p:blipFill>
        <p:spPr>
          <a:xfrm>
            <a:off x="5138" y="5204861"/>
            <a:ext cx="9144000" cy="1658278"/>
          </a:xfrm>
          <a:prstGeom prst="rect">
            <a:avLst/>
          </a:prstGeom>
        </p:spPr>
      </p:pic>
      <p:sp>
        <p:nvSpPr>
          <p:cNvPr id="3" name="Text Placeholder 2"/>
          <p:cNvSpPr>
            <a:spLocks noGrp="1"/>
          </p:cNvSpPr>
          <p:nvPr>
            <p:ph type="body" sz="quarter" idx="14" hasCustomPrompt="1"/>
          </p:nvPr>
        </p:nvSpPr>
        <p:spPr>
          <a:xfrm>
            <a:off x="266485" y="1638728"/>
            <a:ext cx="8621945" cy="935288"/>
          </a:xfrm>
        </p:spPr>
        <p:txBody>
          <a:bodyPr>
            <a:noAutofit/>
          </a:bodyPr>
          <a:lstStyle>
            <a:lvl1pPr marL="0" indent="0">
              <a:buNone/>
              <a:defRPr sz="3200" b="0" baseline="0"/>
            </a:lvl1pPr>
          </a:lstStyle>
          <a:p>
            <a:pPr lvl="0"/>
            <a:r>
              <a:rPr lang="en-US" dirty="0"/>
              <a:t>Click to add main module title (do not use a module #)</a:t>
            </a:r>
          </a:p>
        </p:txBody>
      </p:sp>
      <p:sp>
        <p:nvSpPr>
          <p:cNvPr id="11" name="Text Placeholder 10"/>
          <p:cNvSpPr>
            <a:spLocks noGrp="1"/>
          </p:cNvSpPr>
          <p:nvPr>
            <p:ph type="body" sz="quarter" idx="15" hasCustomPrompt="1"/>
          </p:nvPr>
        </p:nvSpPr>
        <p:spPr>
          <a:xfrm>
            <a:off x="255569" y="2746591"/>
            <a:ext cx="8632861" cy="1353875"/>
          </a:xfrm>
          <a:solidFill>
            <a:schemeClr val="accent3"/>
          </a:solidFill>
        </p:spPr>
        <p:txBody>
          <a:bodyPr>
            <a:noAutofit/>
          </a:bodyPr>
          <a:lstStyle>
            <a:lvl1pPr marL="0" indent="0">
              <a:buNone/>
              <a:defRPr sz="4400" b="0" baseline="0">
                <a:solidFill>
                  <a:schemeClr val="bg1"/>
                </a:solidFill>
                <a:latin typeface="+mj-lt"/>
              </a:defRPr>
            </a:lvl1pPr>
          </a:lstStyle>
          <a:p>
            <a:pPr lvl="0"/>
            <a:r>
              <a:rPr lang="en-US" dirty="0"/>
              <a:t>Part #: Add part title (as a question)</a:t>
            </a:r>
          </a:p>
        </p:txBody>
      </p:sp>
    </p:spTree>
    <p:extLst>
      <p:ext uri="{BB962C8B-B14F-4D97-AF65-F5344CB8AC3E}">
        <p14:creationId xmlns:p14="http://schemas.microsoft.com/office/powerpoint/2010/main" val="33124160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rgbClr val="63717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CCDAD61-9825-4777-A377-F968A2E84A1F}" type="datetimeFigureOut">
              <a:rPr lang="en-US" smtClean="0"/>
              <a:t>9/12/2019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DB228F-51E9-46B2-8EFC-ABF8BE8383E7}" type="slidenum">
              <a:rPr lang="en-US" smtClean="0"/>
              <a:t>‹#›</a:t>
            </a:fld>
            <a:endParaRPr lang="en-US"/>
          </a:p>
        </p:txBody>
      </p:sp>
      <p:pic>
        <p:nvPicPr>
          <p:cNvPr id="8" name="Picture 7"/>
          <p:cNvPicPr>
            <a:picLocks noChangeAspect="1"/>
          </p:cNvPicPr>
          <p:nvPr userDrawn="1"/>
        </p:nvPicPr>
        <p:blipFill rotWithShape="1">
          <a:blip r:embed="rId2"/>
          <a:srcRect t="3473" r="497"/>
          <a:stretch/>
        </p:blipFill>
        <p:spPr>
          <a:xfrm>
            <a:off x="0" y="6193405"/>
            <a:ext cx="9144000" cy="678784"/>
          </a:xfrm>
          <a:prstGeom prst="rect">
            <a:avLst/>
          </a:prstGeom>
        </p:spPr>
      </p:pic>
    </p:spTree>
    <p:extLst>
      <p:ext uri="{BB962C8B-B14F-4D97-AF65-F5344CB8AC3E}">
        <p14:creationId xmlns:p14="http://schemas.microsoft.com/office/powerpoint/2010/main" val="1852120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rgbClr val="63717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CCDAD61-9825-4777-A377-F968A2E84A1F}" type="datetimeFigureOut">
              <a:rPr lang="en-US" smtClean="0"/>
              <a:t>9/12/2019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3DB228F-51E9-46B2-8EFC-ABF8BE8383E7}" type="slidenum">
              <a:rPr lang="en-US" smtClean="0"/>
              <a:t>‹#›</a:t>
            </a:fld>
            <a:endParaRPr lang="en-US"/>
          </a:p>
        </p:txBody>
      </p:sp>
      <p:pic>
        <p:nvPicPr>
          <p:cNvPr id="10" name="Picture 9"/>
          <p:cNvPicPr>
            <a:picLocks noChangeAspect="1"/>
          </p:cNvPicPr>
          <p:nvPr userDrawn="1"/>
        </p:nvPicPr>
        <p:blipFill rotWithShape="1">
          <a:blip r:embed="rId2"/>
          <a:srcRect t="3473" r="497"/>
          <a:stretch/>
        </p:blipFill>
        <p:spPr>
          <a:xfrm>
            <a:off x="0" y="6193405"/>
            <a:ext cx="9144000" cy="678784"/>
          </a:xfrm>
          <a:prstGeom prst="rect">
            <a:avLst/>
          </a:prstGeom>
        </p:spPr>
      </p:pic>
    </p:spTree>
    <p:extLst>
      <p:ext uri="{BB962C8B-B14F-4D97-AF65-F5344CB8AC3E}">
        <p14:creationId xmlns:p14="http://schemas.microsoft.com/office/powerpoint/2010/main" val="27748803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rgbClr val="63717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CDAD61-9825-4777-A377-F968A2E84A1F}" type="datetimeFigureOut">
              <a:rPr lang="en-US" smtClean="0"/>
              <a:t>9/12/2019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3DB228F-51E9-46B2-8EFC-ABF8BE8383E7}" type="slidenum">
              <a:rPr lang="en-US" smtClean="0"/>
              <a:t>‹#›</a:t>
            </a:fld>
            <a:endParaRPr lang="en-US"/>
          </a:p>
        </p:txBody>
      </p:sp>
      <p:pic>
        <p:nvPicPr>
          <p:cNvPr id="6" name="Picture 5"/>
          <p:cNvPicPr>
            <a:picLocks noChangeAspect="1"/>
          </p:cNvPicPr>
          <p:nvPr userDrawn="1"/>
        </p:nvPicPr>
        <p:blipFill rotWithShape="1">
          <a:blip r:embed="rId2"/>
          <a:srcRect t="3473" r="497"/>
          <a:stretch/>
        </p:blipFill>
        <p:spPr>
          <a:xfrm>
            <a:off x="0" y="6193405"/>
            <a:ext cx="9144000" cy="678784"/>
          </a:xfrm>
          <a:prstGeom prst="rect">
            <a:avLst/>
          </a:prstGeom>
        </p:spPr>
      </p:pic>
    </p:spTree>
    <p:extLst>
      <p:ext uri="{BB962C8B-B14F-4D97-AF65-F5344CB8AC3E}">
        <p14:creationId xmlns:p14="http://schemas.microsoft.com/office/powerpoint/2010/main" val="14773216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solidFill>
          <a:srgbClr val="63717F"/>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CDAD61-9825-4777-A377-F968A2E84A1F}" type="datetimeFigureOut">
              <a:rPr lang="en-US" smtClean="0"/>
              <a:t>9/12/2019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3DB228F-51E9-46B2-8EFC-ABF8BE8383E7}" type="slidenum">
              <a:rPr lang="en-US" smtClean="0"/>
              <a:t>‹#›</a:t>
            </a:fld>
            <a:endParaRPr lang="en-US"/>
          </a:p>
        </p:txBody>
      </p:sp>
      <p:pic>
        <p:nvPicPr>
          <p:cNvPr id="5" name="Picture 4"/>
          <p:cNvPicPr>
            <a:picLocks noChangeAspect="1"/>
          </p:cNvPicPr>
          <p:nvPr userDrawn="1"/>
        </p:nvPicPr>
        <p:blipFill rotWithShape="1">
          <a:blip r:embed="rId2"/>
          <a:srcRect t="3473" r="497"/>
          <a:stretch/>
        </p:blipFill>
        <p:spPr>
          <a:xfrm>
            <a:off x="0" y="6193405"/>
            <a:ext cx="9144000" cy="678784"/>
          </a:xfrm>
          <a:prstGeom prst="rect">
            <a:avLst/>
          </a:prstGeom>
        </p:spPr>
      </p:pic>
    </p:spTree>
    <p:extLst>
      <p:ext uri="{BB962C8B-B14F-4D97-AF65-F5344CB8AC3E}">
        <p14:creationId xmlns:p14="http://schemas.microsoft.com/office/powerpoint/2010/main" val="40197367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rgbClr val="63717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CCDAD61-9825-4777-A377-F968A2E84A1F}" type="datetimeFigureOut">
              <a:rPr lang="en-US" smtClean="0"/>
              <a:t>9/12/2019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DB228F-51E9-46B2-8EFC-ABF8BE8383E7}" type="slidenum">
              <a:rPr lang="en-US" smtClean="0"/>
              <a:t>‹#›</a:t>
            </a:fld>
            <a:endParaRPr lang="en-US"/>
          </a:p>
        </p:txBody>
      </p:sp>
      <p:pic>
        <p:nvPicPr>
          <p:cNvPr id="8" name="Picture 7"/>
          <p:cNvPicPr>
            <a:picLocks noChangeAspect="1"/>
          </p:cNvPicPr>
          <p:nvPr userDrawn="1"/>
        </p:nvPicPr>
        <p:blipFill rotWithShape="1">
          <a:blip r:embed="rId2"/>
          <a:srcRect t="3473" r="497"/>
          <a:stretch/>
        </p:blipFill>
        <p:spPr>
          <a:xfrm>
            <a:off x="0" y="6193405"/>
            <a:ext cx="9144000" cy="678784"/>
          </a:xfrm>
          <a:prstGeom prst="rect">
            <a:avLst/>
          </a:prstGeom>
        </p:spPr>
      </p:pic>
    </p:spTree>
    <p:extLst>
      <p:ext uri="{BB962C8B-B14F-4D97-AF65-F5344CB8AC3E}">
        <p14:creationId xmlns:p14="http://schemas.microsoft.com/office/powerpoint/2010/main" val="28796056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rgbClr val="63717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CCDAD61-9825-4777-A377-F968A2E84A1F}" type="datetimeFigureOut">
              <a:rPr lang="en-US" smtClean="0"/>
              <a:t>9/12/2019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DB228F-51E9-46B2-8EFC-ABF8BE8383E7}" type="slidenum">
              <a:rPr lang="en-US" smtClean="0"/>
              <a:t>‹#›</a:t>
            </a:fld>
            <a:endParaRPr lang="en-US"/>
          </a:p>
        </p:txBody>
      </p:sp>
      <p:pic>
        <p:nvPicPr>
          <p:cNvPr id="8" name="Picture 7"/>
          <p:cNvPicPr>
            <a:picLocks noChangeAspect="1"/>
          </p:cNvPicPr>
          <p:nvPr userDrawn="1"/>
        </p:nvPicPr>
        <p:blipFill rotWithShape="1">
          <a:blip r:embed="rId2"/>
          <a:srcRect t="3473" r="497"/>
          <a:stretch/>
        </p:blipFill>
        <p:spPr>
          <a:xfrm>
            <a:off x="0" y="6193405"/>
            <a:ext cx="9144000" cy="678784"/>
          </a:xfrm>
          <a:prstGeom prst="rect">
            <a:avLst/>
          </a:prstGeom>
        </p:spPr>
      </p:pic>
    </p:spTree>
    <p:extLst>
      <p:ext uri="{BB962C8B-B14F-4D97-AF65-F5344CB8AC3E}">
        <p14:creationId xmlns:p14="http://schemas.microsoft.com/office/powerpoint/2010/main" val="19570298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63717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CDAD61-9825-4777-A377-F968A2E84A1F}" type="datetimeFigureOut">
              <a:rPr lang="en-US" smtClean="0"/>
              <a:t>9/12/2019</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DB228F-51E9-46B2-8EFC-ABF8BE8383E7}" type="slidenum">
              <a:rPr lang="en-US" smtClean="0"/>
              <a:t>‹#›</a:t>
            </a:fld>
            <a:endParaRPr lang="en-US"/>
          </a:p>
        </p:txBody>
      </p:sp>
    </p:spTree>
    <p:extLst>
      <p:ext uri="{BB962C8B-B14F-4D97-AF65-F5344CB8AC3E}">
        <p14:creationId xmlns:p14="http://schemas.microsoft.com/office/powerpoint/2010/main" val="2564280809"/>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tif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s://intensiveintervention.org/sites/default/files/Reinforcement_Strategies_508.pdf"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png"/><Relationship Id="rId5" Type="http://schemas.microsoft.com/office/2007/relationships/hdphoto" Target="../media/hdphoto1.wdp"/><Relationship Id="rId4" Type="http://schemas.openxmlformats.org/officeDocument/2006/relationships/image" Target="../media/image9.png"/></Relationships>
</file>

<file path=ppt/slides/_rels/slide4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iris.peabody.vanderbilt.edu/module/bi2/cresource/q4/p05/" TargetMode="External"/><Relationship Id="rId2" Type="http://schemas.openxmlformats.org/officeDocument/2006/relationships/hyperlink" Target="https://intensiveintervention.org/sites/default/files/Reinforcement_Strategies_508.pdf" TargetMode="Externa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9.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microsoft.com/office/2007/relationships/hdphoto" Target="../media/hdphoto1.wdp"/></Relationships>
</file>

<file path=ppt/slides/_rels/slide4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B9D9117-FC55-4143-A3F5-6CAA3768082C}"/>
              </a:ext>
            </a:extLst>
          </p:cNvPr>
          <p:cNvSpPr>
            <a:spLocks noGrp="1"/>
          </p:cNvSpPr>
          <p:nvPr>
            <p:ph type="title"/>
          </p:nvPr>
        </p:nvSpPr>
        <p:spPr>
          <a:xfrm>
            <a:off x="297952" y="312822"/>
            <a:ext cx="8548097" cy="2352132"/>
          </a:xfrm>
        </p:spPr>
        <p:txBody>
          <a:bodyPr/>
          <a:lstStyle/>
          <a:p>
            <a:r>
              <a:rPr lang="en-US" sz="4800" dirty="0">
                <a:solidFill>
                  <a:srgbClr val="01295F"/>
                </a:solidFill>
              </a:rPr>
              <a:t>Module 5 </a:t>
            </a:r>
            <a:br>
              <a:rPr lang="en-US" sz="2800" dirty="0">
                <a:solidFill>
                  <a:srgbClr val="01295F"/>
                </a:solidFill>
              </a:rPr>
            </a:br>
            <a:r>
              <a:rPr lang="en-US" sz="5400" dirty="0">
                <a:solidFill>
                  <a:srgbClr val="01295F"/>
                </a:solidFill>
              </a:rPr>
              <a:t>Consequence Strategies to Decrease Behavior</a:t>
            </a:r>
          </a:p>
        </p:txBody>
      </p:sp>
      <p:sp>
        <p:nvSpPr>
          <p:cNvPr id="3" name="Text Placeholder 2"/>
          <p:cNvSpPr>
            <a:spLocks noGrp="1"/>
          </p:cNvSpPr>
          <p:nvPr>
            <p:ph type="body" sz="quarter" idx="14"/>
          </p:nvPr>
        </p:nvSpPr>
        <p:spPr>
          <a:xfrm>
            <a:off x="297951" y="2949634"/>
            <a:ext cx="8537184" cy="737738"/>
          </a:xfrm>
        </p:spPr>
        <p:txBody>
          <a:bodyPr/>
          <a:lstStyle/>
          <a:p>
            <a:r>
              <a:rPr lang="en-US" sz="2000" dirty="0"/>
              <a:t>Jennifer Freeman, PhD</a:t>
            </a:r>
          </a:p>
          <a:p>
            <a:r>
              <a:rPr lang="en-US" sz="2000" dirty="0"/>
              <a:t>Don Briere, PhD</a:t>
            </a:r>
          </a:p>
          <a:p>
            <a:r>
              <a:rPr lang="en-US" sz="2000" dirty="0"/>
              <a:t>Brandi Simonsen, PhD</a:t>
            </a:r>
          </a:p>
          <a:p>
            <a:endParaRPr lang="en-US" sz="2000" dirty="0"/>
          </a:p>
        </p:txBody>
      </p:sp>
    </p:spTree>
    <p:extLst>
      <p:ext uri="{BB962C8B-B14F-4D97-AF65-F5344CB8AC3E}">
        <p14:creationId xmlns:p14="http://schemas.microsoft.com/office/powerpoint/2010/main" val="24158071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1295F"/>
                </a:solidFill>
              </a:rPr>
              <a:t>Remember:</a:t>
            </a:r>
          </a:p>
        </p:txBody>
      </p:sp>
      <p:sp>
        <p:nvSpPr>
          <p:cNvPr id="3" name="Content Placeholder 2"/>
          <p:cNvSpPr>
            <a:spLocks noGrp="1"/>
          </p:cNvSpPr>
          <p:nvPr>
            <p:ph idx="1"/>
          </p:nvPr>
        </p:nvSpPr>
        <p:spPr>
          <a:xfrm>
            <a:off x="628650" y="1696235"/>
            <a:ext cx="7886700" cy="4351338"/>
          </a:xfrm>
        </p:spPr>
        <p:txBody>
          <a:bodyPr>
            <a:normAutofit/>
          </a:bodyPr>
          <a:lstStyle/>
          <a:p>
            <a:pPr marL="0" indent="0">
              <a:buNone/>
            </a:pPr>
            <a:r>
              <a:rPr lang="en-US" sz="3200" dirty="0">
                <a:solidFill>
                  <a:schemeClr val="bg1"/>
                </a:solidFill>
              </a:rPr>
              <a:t>Punishment</a:t>
            </a:r>
          </a:p>
          <a:p>
            <a:pPr lvl="1"/>
            <a:r>
              <a:rPr lang="en-US" sz="2800" dirty="0">
                <a:solidFill>
                  <a:schemeClr val="bg1"/>
                </a:solidFill>
              </a:rPr>
              <a:t>A </a:t>
            </a:r>
            <a:r>
              <a:rPr lang="en-US" sz="2800" b="1" dirty="0">
                <a:solidFill>
                  <a:schemeClr val="bg1"/>
                </a:solidFill>
              </a:rPr>
              <a:t>punisher </a:t>
            </a:r>
            <a:r>
              <a:rPr lang="en-US" sz="2800" dirty="0">
                <a:solidFill>
                  <a:schemeClr val="bg1"/>
                </a:solidFill>
              </a:rPr>
              <a:t>is a consequence stimulus that </a:t>
            </a:r>
          </a:p>
          <a:p>
            <a:pPr marL="914400" lvl="2" indent="0">
              <a:buNone/>
            </a:pPr>
            <a:r>
              <a:rPr lang="en-US" sz="2400" dirty="0">
                <a:solidFill>
                  <a:schemeClr val="bg1"/>
                </a:solidFill>
              </a:rPr>
              <a:t>(a) </a:t>
            </a:r>
            <a:r>
              <a:rPr lang="en-US" sz="2400" dirty="0">
                <a:solidFill>
                  <a:schemeClr val="accent3">
                    <a:lumMod val="40000"/>
                    <a:lumOff val="60000"/>
                  </a:schemeClr>
                </a:solidFill>
              </a:rPr>
              <a:t>decreases the future probability </a:t>
            </a:r>
            <a:r>
              <a:rPr lang="en-US" sz="2400" dirty="0">
                <a:solidFill>
                  <a:schemeClr val="bg1"/>
                </a:solidFill>
              </a:rPr>
              <a:t>of a behavior; </a:t>
            </a:r>
          </a:p>
          <a:p>
            <a:pPr marL="914400" lvl="2" indent="0">
              <a:buNone/>
            </a:pPr>
            <a:r>
              <a:rPr lang="en-US" sz="2400" dirty="0">
                <a:solidFill>
                  <a:schemeClr val="bg1"/>
                </a:solidFill>
              </a:rPr>
              <a:t>(b) is administered contingently on production of an inappropriate behavior; and </a:t>
            </a:r>
          </a:p>
          <a:p>
            <a:pPr marL="914400" lvl="2" indent="0">
              <a:buNone/>
            </a:pPr>
            <a:r>
              <a:rPr lang="en-US" sz="2400" dirty="0">
                <a:solidFill>
                  <a:schemeClr val="bg1"/>
                </a:solidFill>
              </a:rPr>
              <a:t>(c) is administered immediately following the production of undesired or inappropriate behavior</a:t>
            </a:r>
          </a:p>
          <a:p>
            <a:pPr lvl="1"/>
            <a:r>
              <a:rPr lang="en-US" sz="2800" dirty="0">
                <a:solidFill>
                  <a:schemeClr val="bg1"/>
                </a:solidFill>
              </a:rPr>
              <a:t>Like </a:t>
            </a:r>
            <a:r>
              <a:rPr lang="en-US" sz="2800" dirty="0" err="1">
                <a:solidFill>
                  <a:schemeClr val="bg1"/>
                </a:solidFill>
              </a:rPr>
              <a:t>reinforcers</a:t>
            </a:r>
            <a:r>
              <a:rPr lang="en-US" sz="2800" dirty="0">
                <a:solidFill>
                  <a:schemeClr val="bg1"/>
                </a:solidFill>
              </a:rPr>
              <a:t>, it can only be defined based on </a:t>
            </a:r>
            <a:r>
              <a:rPr lang="en-US" sz="2800" b="1" dirty="0">
                <a:solidFill>
                  <a:schemeClr val="accent3">
                    <a:lumMod val="40000"/>
                    <a:lumOff val="60000"/>
                  </a:schemeClr>
                </a:solidFill>
              </a:rPr>
              <a:t>effects</a:t>
            </a:r>
            <a:r>
              <a:rPr lang="en-US" sz="2800" dirty="0"/>
              <a:t> </a:t>
            </a:r>
            <a:r>
              <a:rPr lang="en-US" sz="2800" dirty="0">
                <a:solidFill>
                  <a:schemeClr val="bg1"/>
                </a:solidFill>
              </a:rPr>
              <a:t>on future behavior</a:t>
            </a:r>
          </a:p>
        </p:txBody>
      </p:sp>
      <p:sp>
        <p:nvSpPr>
          <p:cNvPr id="5" name="Footer Placeholder 3"/>
          <p:cNvSpPr>
            <a:spLocks noGrp="1"/>
          </p:cNvSpPr>
          <p:nvPr>
            <p:ph type="ftr" sz="quarter" idx="11"/>
          </p:nvPr>
        </p:nvSpPr>
        <p:spPr/>
        <p:txBody>
          <a:bodyPr/>
          <a:lstStyle/>
          <a:p>
            <a:r>
              <a:rPr lang="en-US" dirty="0">
                <a:solidFill>
                  <a:schemeClr val="bg1"/>
                </a:solidFill>
              </a:rPr>
              <a:t>Alberto &amp; Troutman, 2008</a:t>
            </a:r>
          </a:p>
        </p:txBody>
      </p:sp>
    </p:spTree>
    <p:extLst>
      <p:ext uri="{BB962C8B-B14F-4D97-AF65-F5344CB8AC3E}">
        <p14:creationId xmlns:p14="http://schemas.microsoft.com/office/powerpoint/2010/main" val="2993744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01295F"/>
                </a:solidFill>
              </a:rPr>
              <a:t>Punishment Reminders:</a:t>
            </a:r>
          </a:p>
        </p:txBody>
      </p:sp>
      <p:sp>
        <p:nvSpPr>
          <p:cNvPr id="3" name="Content Placeholder 2"/>
          <p:cNvSpPr>
            <a:spLocks noGrp="1"/>
          </p:cNvSpPr>
          <p:nvPr>
            <p:ph idx="1"/>
          </p:nvPr>
        </p:nvSpPr>
        <p:spPr>
          <a:xfrm>
            <a:off x="223751" y="1436914"/>
            <a:ext cx="8760592" cy="4572000"/>
          </a:xfrm>
        </p:spPr>
        <p:txBody>
          <a:bodyPr>
            <a:normAutofit fontScale="92500" lnSpcReduction="10000"/>
          </a:bodyPr>
          <a:lstStyle/>
          <a:p>
            <a:pPr>
              <a:lnSpc>
                <a:spcPct val="110000"/>
              </a:lnSpc>
              <a:spcBef>
                <a:spcPts val="600"/>
              </a:spcBef>
              <a:buClr>
                <a:schemeClr val="bg1"/>
              </a:buClr>
              <a:buFont typeface="Arial" charset="0"/>
              <a:buChar char="•"/>
            </a:pPr>
            <a:r>
              <a:rPr lang="en-US" sz="3200" dirty="0">
                <a:solidFill>
                  <a:schemeClr val="bg1"/>
                </a:solidFill>
              </a:rPr>
              <a:t>Punishment consequences should be used </a:t>
            </a:r>
            <a:r>
              <a:rPr lang="en-US" sz="3200" b="1" dirty="0">
                <a:solidFill>
                  <a:schemeClr val="accent3">
                    <a:lumMod val="40000"/>
                    <a:lumOff val="60000"/>
                  </a:schemeClr>
                </a:solidFill>
              </a:rPr>
              <a:t>sparingly.</a:t>
            </a:r>
          </a:p>
          <a:p>
            <a:pPr>
              <a:lnSpc>
                <a:spcPct val="110000"/>
              </a:lnSpc>
              <a:spcBef>
                <a:spcPts val="600"/>
              </a:spcBef>
              <a:buClr>
                <a:schemeClr val="bg1"/>
              </a:buClr>
              <a:buFont typeface="Arial" charset="0"/>
              <a:buChar char="•"/>
            </a:pPr>
            <a:r>
              <a:rPr lang="en-US" sz="3200" b="1" dirty="0">
                <a:solidFill>
                  <a:schemeClr val="accent3">
                    <a:lumMod val="40000"/>
                    <a:lumOff val="60000"/>
                  </a:schemeClr>
                </a:solidFill>
              </a:rPr>
              <a:t>Consistency</a:t>
            </a:r>
            <a:r>
              <a:rPr lang="en-US" sz="3200" dirty="0"/>
              <a:t> </a:t>
            </a:r>
            <a:r>
              <a:rPr lang="en-US" sz="3200" dirty="0">
                <a:solidFill>
                  <a:schemeClr val="bg1"/>
                </a:solidFill>
              </a:rPr>
              <a:t>not size is important.</a:t>
            </a:r>
          </a:p>
          <a:p>
            <a:pPr>
              <a:lnSpc>
                <a:spcPct val="110000"/>
              </a:lnSpc>
              <a:spcBef>
                <a:spcPts val="600"/>
              </a:spcBef>
              <a:buClr>
                <a:schemeClr val="bg1"/>
              </a:buClr>
              <a:buFont typeface="Arial" charset="0"/>
              <a:buChar char="•"/>
            </a:pPr>
            <a:r>
              <a:rPr lang="en-US" sz="3200" dirty="0">
                <a:solidFill>
                  <a:schemeClr val="bg1"/>
                </a:solidFill>
              </a:rPr>
              <a:t>Punishment consequences should be selected </a:t>
            </a:r>
            <a:r>
              <a:rPr lang="en-US" sz="3200" b="1" dirty="0">
                <a:solidFill>
                  <a:schemeClr val="accent3">
                    <a:lumMod val="40000"/>
                    <a:lumOff val="60000"/>
                  </a:schemeClr>
                </a:solidFill>
              </a:rPr>
              <a:t>individually.</a:t>
            </a:r>
          </a:p>
          <a:p>
            <a:pPr>
              <a:lnSpc>
                <a:spcPct val="110000"/>
              </a:lnSpc>
              <a:spcBef>
                <a:spcPts val="600"/>
              </a:spcBef>
              <a:buClr>
                <a:schemeClr val="bg1"/>
              </a:buClr>
              <a:buFont typeface="Arial" charset="0"/>
              <a:buChar char="•"/>
            </a:pPr>
            <a:r>
              <a:rPr lang="en-US" sz="3200" dirty="0">
                <a:solidFill>
                  <a:schemeClr val="bg1"/>
                </a:solidFill>
              </a:rPr>
              <a:t>Be sure the punisher </a:t>
            </a:r>
            <a:r>
              <a:rPr lang="en-US" sz="3200" b="1" dirty="0">
                <a:solidFill>
                  <a:schemeClr val="accent3">
                    <a:lumMod val="40000"/>
                    <a:lumOff val="60000"/>
                  </a:schemeClr>
                </a:solidFill>
              </a:rPr>
              <a:t>functions</a:t>
            </a:r>
            <a:r>
              <a:rPr lang="en-US" sz="3200" dirty="0"/>
              <a:t> </a:t>
            </a:r>
            <a:r>
              <a:rPr lang="en-US" sz="3200" dirty="0">
                <a:solidFill>
                  <a:schemeClr val="bg1"/>
                </a:solidFill>
              </a:rPr>
              <a:t>to decrease the future likelihood of the student’s challenging behavior. </a:t>
            </a:r>
          </a:p>
          <a:p>
            <a:pPr>
              <a:lnSpc>
                <a:spcPct val="110000"/>
              </a:lnSpc>
              <a:spcBef>
                <a:spcPts val="600"/>
              </a:spcBef>
              <a:buClr>
                <a:schemeClr val="bg1"/>
              </a:buClr>
              <a:buFont typeface="Arial" charset="0"/>
              <a:buChar char="•"/>
            </a:pPr>
            <a:r>
              <a:rPr lang="en-US" sz="3200" b="1" dirty="0">
                <a:solidFill>
                  <a:schemeClr val="accent3">
                    <a:lumMod val="40000"/>
                    <a:lumOff val="60000"/>
                  </a:schemeClr>
                </a:solidFill>
              </a:rPr>
              <a:t>Logical</a:t>
            </a:r>
            <a:r>
              <a:rPr lang="en-US" sz="3200" dirty="0">
                <a:solidFill>
                  <a:schemeClr val="accent3">
                    <a:lumMod val="40000"/>
                    <a:lumOff val="60000"/>
                  </a:schemeClr>
                </a:solidFill>
              </a:rPr>
              <a:t> </a:t>
            </a:r>
            <a:r>
              <a:rPr lang="en-US" sz="3200" dirty="0">
                <a:solidFill>
                  <a:schemeClr val="bg1"/>
                </a:solidFill>
              </a:rPr>
              <a:t>consequences are often more effective.</a:t>
            </a:r>
          </a:p>
        </p:txBody>
      </p:sp>
      <p:pic>
        <p:nvPicPr>
          <p:cNvPr id="5" name="Picture 4" descr="MO-SW-PBS">
            <a:extLst>
              <a:ext uri="{FF2B5EF4-FFF2-40B4-BE49-F238E27FC236}">
                <a16:creationId xmlns:a16="http://schemas.microsoft.com/office/drawing/2014/main" id="{3B3B005F-45CA-DB4D-8789-FAFB6CD0609B}"/>
              </a:ext>
            </a:extLst>
          </p:cNvPr>
          <p:cNvPicPr>
            <a:picLocks noChangeAspect="1"/>
          </p:cNvPicPr>
          <p:nvPr/>
        </p:nvPicPr>
        <p:blipFill>
          <a:blip r:embed="rId3"/>
          <a:stretch>
            <a:fillRect/>
          </a:stretch>
        </p:blipFill>
        <p:spPr>
          <a:xfrm>
            <a:off x="7763548" y="5879347"/>
            <a:ext cx="1012316" cy="257681"/>
          </a:xfrm>
          <a:prstGeom prst="rect">
            <a:avLst/>
          </a:prstGeom>
        </p:spPr>
      </p:pic>
    </p:spTree>
    <p:extLst>
      <p:ext uri="{BB962C8B-B14F-4D97-AF65-F5344CB8AC3E}">
        <p14:creationId xmlns:p14="http://schemas.microsoft.com/office/powerpoint/2010/main" val="42745341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28650" y="1751904"/>
            <a:ext cx="8858250" cy="4632037"/>
          </a:xfrm>
          <a:prstGeom prst="rect">
            <a:avLst/>
          </a:prstGeom>
          <a:noFill/>
        </p:spPr>
        <p:txBody>
          <a:bodyPr wrap="square" rtlCol="0">
            <a:spAutoFit/>
          </a:bodyPr>
          <a:lstStyle/>
          <a:p>
            <a:r>
              <a:rPr lang="en-US" sz="2800" dirty="0">
                <a:solidFill>
                  <a:schemeClr val="bg1"/>
                </a:solidFill>
                <a:cs typeface="Cambria"/>
              </a:rPr>
              <a:t>Punishment </a:t>
            </a:r>
            <a:r>
              <a:rPr lang="en-US" sz="2800" b="1" dirty="0">
                <a:solidFill>
                  <a:schemeClr val="bg1"/>
                </a:solidFill>
                <a:cs typeface="Cambria"/>
              </a:rPr>
              <a:t>without</a:t>
            </a:r>
            <a:r>
              <a:rPr lang="en-US" sz="2800" dirty="0">
                <a:solidFill>
                  <a:schemeClr val="bg1"/>
                </a:solidFill>
                <a:cs typeface="Cambria"/>
              </a:rPr>
              <a:t> a positive, proactive, and </a:t>
            </a:r>
            <a:r>
              <a:rPr lang="en-US" sz="2800" b="1" dirty="0">
                <a:solidFill>
                  <a:schemeClr val="bg1"/>
                </a:solidFill>
                <a:cs typeface="Cambria"/>
              </a:rPr>
              <a:t>instructional</a:t>
            </a:r>
            <a:r>
              <a:rPr lang="en-US" sz="2800" dirty="0">
                <a:solidFill>
                  <a:schemeClr val="bg1"/>
                </a:solidFill>
                <a:cs typeface="Cambria"/>
              </a:rPr>
              <a:t> approach results in increased:</a:t>
            </a:r>
          </a:p>
          <a:p>
            <a:pPr marL="284163" indent="-284163">
              <a:spcBef>
                <a:spcPct val="45000"/>
              </a:spcBef>
              <a:buClr>
                <a:schemeClr val="bg1"/>
              </a:buClr>
              <a:buFont typeface="Arial"/>
              <a:buChar char="•"/>
            </a:pPr>
            <a:r>
              <a:rPr lang="en-US" sz="2800" dirty="0">
                <a:solidFill>
                  <a:schemeClr val="bg1"/>
                </a:solidFill>
                <a:ea typeface="ヒラギノ角ゴ Pro W3" charset="0"/>
                <a:cs typeface="Cambria"/>
              </a:rPr>
              <a:t>Aggression</a:t>
            </a:r>
          </a:p>
          <a:p>
            <a:pPr marL="284163" indent="-284163">
              <a:spcBef>
                <a:spcPct val="45000"/>
              </a:spcBef>
              <a:buClr>
                <a:schemeClr val="bg1"/>
              </a:buClr>
              <a:buFont typeface="Arial"/>
              <a:buChar char="•"/>
            </a:pPr>
            <a:r>
              <a:rPr lang="en-US" sz="2800" dirty="0">
                <a:solidFill>
                  <a:schemeClr val="bg1"/>
                </a:solidFill>
                <a:ea typeface="ヒラギノ角ゴ Pro W3" charset="0"/>
                <a:cs typeface="Cambria"/>
              </a:rPr>
              <a:t>Vandalism</a:t>
            </a:r>
          </a:p>
          <a:p>
            <a:pPr marL="284163" indent="-284163">
              <a:spcBef>
                <a:spcPct val="45000"/>
              </a:spcBef>
              <a:buClr>
                <a:schemeClr val="bg1"/>
              </a:buClr>
              <a:buFont typeface="Arial"/>
              <a:buChar char="•"/>
            </a:pPr>
            <a:r>
              <a:rPr lang="en-US" sz="2800" dirty="0">
                <a:solidFill>
                  <a:schemeClr val="bg1"/>
                </a:solidFill>
                <a:ea typeface="ヒラギノ角ゴ Pro W3" charset="0"/>
                <a:cs typeface="Cambria"/>
              </a:rPr>
              <a:t>Truancy</a:t>
            </a:r>
          </a:p>
          <a:p>
            <a:pPr marL="284163" indent="-284163">
              <a:spcBef>
                <a:spcPct val="45000"/>
              </a:spcBef>
              <a:buClr>
                <a:schemeClr val="bg1"/>
              </a:buClr>
              <a:buFont typeface="Arial"/>
              <a:buChar char="•"/>
            </a:pPr>
            <a:r>
              <a:rPr lang="en-US" sz="2800" dirty="0">
                <a:solidFill>
                  <a:schemeClr val="bg1"/>
                </a:solidFill>
                <a:ea typeface="ヒラギノ角ゴ Pro W3" charset="0"/>
                <a:cs typeface="Cambria"/>
              </a:rPr>
              <a:t>Dropouts</a:t>
            </a:r>
          </a:p>
          <a:p>
            <a:pPr>
              <a:spcBef>
                <a:spcPct val="45000"/>
              </a:spcBef>
              <a:buClr>
                <a:srgbClr val="008000"/>
              </a:buClr>
            </a:pPr>
            <a:endParaRPr lang="en-US" sz="2800" dirty="0">
              <a:solidFill>
                <a:schemeClr val="bg1"/>
              </a:solidFill>
            </a:endParaRPr>
          </a:p>
          <a:p>
            <a:endParaRPr lang="en-US" dirty="0">
              <a:solidFill>
                <a:schemeClr val="bg1"/>
              </a:solidFill>
            </a:endParaRPr>
          </a:p>
          <a:p>
            <a:endParaRPr lang="en-US" dirty="0">
              <a:solidFill>
                <a:schemeClr val="bg1"/>
              </a:solidFill>
            </a:endParaRPr>
          </a:p>
        </p:txBody>
      </p:sp>
      <p:sp>
        <p:nvSpPr>
          <p:cNvPr id="3" name="Title 2"/>
          <p:cNvSpPr>
            <a:spLocks noGrp="1"/>
          </p:cNvSpPr>
          <p:nvPr>
            <p:ph type="title"/>
          </p:nvPr>
        </p:nvSpPr>
        <p:spPr/>
        <p:txBody>
          <a:bodyPr/>
          <a:lstStyle/>
          <a:p>
            <a:r>
              <a:rPr lang="en-US" dirty="0">
                <a:solidFill>
                  <a:srgbClr val="01295F"/>
                </a:solidFill>
              </a:rPr>
              <a:t>Considerations for punishment procedures</a:t>
            </a:r>
          </a:p>
        </p:txBody>
      </p:sp>
      <p:sp>
        <p:nvSpPr>
          <p:cNvPr id="5" name="Rectangle 4"/>
          <p:cNvSpPr/>
          <p:nvPr/>
        </p:nvSpPr>
        <p:spPr>
          <a:xfrm>
            <a:off x="0" y="5911022"/>
            <a:ext cx="4572000" cy="276999"/>
          </a:xfrm>
          <a:prstGeom prst="rect">
            <a:avLst/>
          </a:prstGeom>
        </p:spPr>
        <p:txBody>
          <a:bodyPr>
            <a:spAutoFit/>
          </a:bodyPr>
          <a:lstStyle/>
          <a:p>
            <a:r>
              <a:rPr lang="en-US" sz="1200" dirty="0">
                <a:solidFill>
                  <a:schemeClr val="bg1"/>
                </a:solidFill>
                <a:ea typeface="ヒラギノ角ゴ Pro W3" charset="0"/>
                <a:cs typeface="ヒラギノ角ゴ Pro W3" charset="0"/>
              </a:rPr>
              <a:t>(Mayer &amp; </a:t>
            </a:r>
            <a:r>
              <a:rPr lang="en-US" sz="1200" dirty="0" err="1">
                <a:solidFill>
                  <a:schemeClr val="bg1"/>
                </a:solidFill>
                <a:ea typeface="ヒラギノ角ゴ Pro W3" charset="0"/>
                <a:cs typeface="ヒラギノ角ゴ Pro W3" charset="0"/>
              </a:rPr>
              <a:t>Sulzer-Azaroff</a:t>
            </a:r>
            <a:r>
              <a:rPr lang="en-US" sz="1200" dirty="0">
                <a:solidFill>
                  <a:schemeClr val="bg1"/>
                </a:solidFill>
                <a:ea typeface="ヒラギノ角ゴ Pro W3" charset="0"/>
                <a:cs typeface="ヒラギノ角ゴ Pro W3" charset="0"/>
              </a:rPr>
              <a:t>, 1990; </a:t>
            </a:r>
            <a:r>
              <a:rPr lang="en-US" sz="1200" dirty="0" err="1">
                <a:solidFill>
                  <a:schemeClr val="bg1"/>
                </a:solidFill>
                <a:ea typeface="ヒラギノ角ゴ Pro W3" charset="0"/>
                <a:cs typeface="ヒラギノ角ゴ Pro W3" charset="0"/>
              </a:rPr>
              <a:t>Skiba</a:t>
            </a:r>
            <a:r>
              <a:rPr lang="en-US" sz="1200" dirty="0">
                <a:solidFill>
                  <a:schemeClr val="bg1"/>
                </a:solidFill>
                <a:ea typeface="ヒラギノ角ゴ Pro W3" charset="0"/>
                <a:cs typeface="ヒラギノ角ゴ Pro W3" charset="0"/>
              </a:rPr>
              <a:t>, Peterson, &amp; Williams, 1997)</a:t>
            </a:r>
            <a:endParaRPr lang="en-US" dirty="0">
              <a:solidFill>
                <a:schemeClr val="bg1"/>
              </a:solidFill>
              <a:ea typeface="ヒラギノ角ゴ Pro W3" charset="0"/>
              <a:cs typeface="ヒラギノ角ゴ Pro W3" charset="0"/>
            </a:endParaRPr>
          </a:p>
        </p:txBody>
      </p:sp>
    </p:spTree>
    <p:extLst>
      <p:ext uri="{BB962C8B-B14F-4D97-AF65-F5344CB8AC3E}">
        <p14:creationId xmlns:p14="http://schemas.microsoft.com/office/powerpoint/2010/main" val="15830433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This diagram is looking at one of the 3 key questions and is asking if data indicates that students are still engaging in problem behaviors?  And exploring the minor problems - and recommending the use of brief, specific error corrections and other strategies. ">
            <a:extLst>
              <a:ext uri="{FF2B5EF4-FFF2-40B4-BE49-F238E27FC236}">
                <a16:creationId xmlns:a16="http://schemas.microsoft.com/office/drawing/2014/main" id="{B548D7A6-C672-4885-A5D9-E335E432B6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700" y="165099"/>
            <a:ext cx="8902700" cy="5882591"/>
          </a:xfrm>
          <a:prstGeom prst="rect">
            <a:avLst/>
          </a:prstGeom>
        </p:spPr>
      </p:pic>
      <p:sp>
        <p:nvSpPr>
          <p:cNvPr id="2" name="Title 1" hidden="1">
            <a:extLst>
              <a:ext uri="{FF2B5EF4-FFF2-40B4-BE49-F238E27FC236}">
                <a16:creationId xmlns:a16="http://schemas.microsoft.com/office/drawing/2014/main" id="{3AE8D2EB-6E58-4A20-ABD1-ABBEF7862864}"/>
              </a:ext>
            </a:extLst>
          </p:cNvPr>
          <p:cNvSpPr>
            <a:spLocks noGrp="1"/>
          </p:cNvSpPr>
          <p:nvPr>
            <p:ph type="title"/>
          </p:nvPr>
        </p:nvSpPr>
        <p:spPr/>
        <p:txBody>
          <a:bodyPr/>
          <a:lstStyle/>
          <a:p>
            <a:r>
              <a:rPr lang="en-US" dirty="0"/>
              <a:t>Engaging in Problem Behavior – Looking at Minor Issues</a:t>
            </a:r>
          </a:p>
        </p:txBody>
      </p:sp>
    </p:spTree>
    <p:extLst>
      <p:ext uri="{BB962C8B-B14F-4D97-AF65-F5344CB8AC3E}">
        <p14:creationId xmlns:p14="http://schemas.microsoft.com/office/powerpoint/2010/main" val="37748130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eeform 12"/>
          <p:cNvSpPr/>
          <p:nvPr/>
        </p:nvSpPr>
        <p:spPr>
          <a:xfrm>
            <a:off x="288985" y="214185"/>
            <a:ext cx="8566029" cy="1053897"/>
          </a:xfrm>
          <a:custGeom>
            <a:avLst/>
            <a:gdLst>
              <a:gd name="connsiteX0" fmla="*/ 0 w 2003227"/>
              <a:gd name="connsiteY0" fmla="*/ 0 h 1006272"/>
              <a:gd name="connsiteX1" fmla="*/ 2003227 w 2003227"/>
              <a:gd name="connsiteY1" fmla="*/ 0 h 1006272"/>
              <a:gd name="connsiteX2" fmla="*/ 2003227 w 2003227"/>
              <a:gd name="connsiteY2" fmla="*/ 1006272 h 1006272"/>
              <a:gd name="connsiteX3" fmla="*/ 0 w 2003227"/>
              <a:gd name="connsiteY3" fmla="*/ 1006272 h 1006272"/>
              <a:gd name="connsiteX4" fmla="*/ 0 w 2003227"/>
              <a:gd name="connsiteY4" fmla="*/ 0 h 10062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3227" h="1006272">
                <a:moveTo>
                  <a:pt x="0" y="0"/>
                </a:moveTo>
                <a:lnTo>
                  <a:pt x="2003227" y="0"/>
                </a:lnTo>
                <a:lnTo>
                  <a:pt x="2003227" y="1006272"/>
                </a:lnTo>
                <a:lnTo>
                  <a:pt x="0" y="1006272"/>
                </a:lnTo>
                <a:lnTo>
                  <a:pt x="0" y="0"/>
                </a:lnTo>
                <a:close/>
              </a:path>
            </a:pathLst>
          </a:custGeom>
          <a:solidFill>
            <a:schemeClr val="accent3">
              <a:lumMod val="75000"/>
            </a:schemeClr>
          </a:solidFill>
          <a:ln>
            <a:noFill/>
          </a:ln>
        </p:spPr>
        <p:style>
          <a:lnRef idx="2">
            <a:scrgbClr r="0" g="0" b="0"/>
          </a:lnRef>
          <a:fillRef idx="1">
            <a:scrgbClr r="0" g="0" b="0"/>
          </a:fillRef>
          <a:effectRef idx="0">
            <a:schemeClr val="accent3">
              <a:shade val="80000"/>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p>
            <a:pPr lvl="0" algn="ctr" defTabSz="800100">
              <a:spcBef>
                <a:spcPct val="0"/>
              </a:spcBef>
            </a:pPr>
            <a:r>
              <a:rPr lang="en-US" sz="3200" kern="1200" dirty="0"/>
              <a:t>Use brief, specific error correction </a:t>
            </a:r>
          </a:p>
          <a:p>
            <a:pPr lvl="0" algn="ctr" defTabSz="800100">
              <a:spcBef>
                <a:spcPct val="0"/>
              </a:spcBef>
            </a:pPr>
            <a:r>
              <a:rPr lang="en-US" sz="3200" kern="1200" dirty="0"/>
              <a:t>&amp; other strategies</a:t>
            </a:r>
          </a:p>
        </p:txBody>
      </p:sp>
      <p:sp>
        <p:nvSpPr>
          <p:cNvPr id="14" name="Rectangle 13"/>
          <p:cNvSpPr/>
          <p:nvPr/>
        </p:nvSpPr>
        <p:spPr>
          <a:xfrm>
            <a:off x="204156" y="1981200"/>
            <a:ext cx="2819400" cy="3435711"/>
          </a:xfrm>
          <a:prstGeom prst="rect">
            <a:avLst/>
          </a:prstGeom>
          <a:solidFill>
            <a:srgbClr val="028090">
              <a:alpha val="80000"/>
            </a:srgbClr>
          </a:solidFill>
          <a:ln>
            <a:noFill/>
          </a:ln>
          <a:effectLst/>
        </p:spPr>
        <p:style>
          <a:lnRef idx="1">
            <a:schemeClr val="accent1"/>
          </a:lnRef>
          <a:fillRef idx="2">
            <a:schemeClr val="accent1"/>
          </a:fillRef>
          <a:effectRef idx="1">
            <a:schemeClr val="accent1"/>
          </a:effectRef>
          <a:fontRef idx="minor">
            <a:schemeClr val="dk1"/>
          </a:fontRef>
        </p:style>
        <p:txBody>
          <a:bodyPr rtlCol="0" anchor="t"/>
          <a:lstStyle/>
          <a:p>
            <a:r>
              <a:rPr lang="en-US" sz="2000" b="1" dirty="0">
                <a:solidFill>
                  <a:schemeClr val="bg1"/>
                </a:solidFill>
                <a:latin typeface="Arial"/>
                <a:cs typeface="Arial"/>
              </a:rPr>
              <a:t>Elementary Example:</a:t>
            </a:r>
          </a:p>
          <a:p>
            <a:r>
              <a:rPr lang="en-US" sz="2000" dirty="0">
                <a:solidFill>
                  <a:schemeClr val="bg1"/>
                </a:solidFill>
                <a:latin typeface="Arial"/>
                <a:cs typeface="Arial"/>
              </a:rPr>
              <a:t>After a student runs from their seat to the classroom door for lunch the teacher responds, “Please walk with a quiet body and voice to the door instead of running”</a:t>
            </a:r>
          </a:p>
        </p:txBody>
      </p:sp>
      <p:sp>
        <p:nvSpPr>
          <p:cNvPr id="15" name="Rectangle 14"/>
          <p:cNvSpPr/>
          <p:nvPr/>
        </p:nvSpPr>
        <p:spPr>
          <a:xfrm>
            <a:off x="3175000" y="1982382"/>
            <a:ext cx="2819400" cy="3459929"/>
          </a:xfrm>
          <a:prstGeom prst="rect">
            <a:avLst/>
          </a:prstGeom>
          <a:solidFill>
            <a:srgbClr val="028090">
              <a:alpha val="80000"/>
            </a:srgbClr>
          </a:solidFill>
          <a:ln>
            <a:noFill/>
          </a:ln>
          <a:effectLst/>
        </p:spPr>
        <p:style>
          <a:lnRef idx="1">
            <a:schemeClr val="accent1"/>
          </a:lnRef>
          <a:fillRef idx="2">
            <a:schemeClr val="accent1"/>
          </a:fillRef>
          <a:effectRef idx="1">
            <a:schemeClr val="accent1"/>
          </a:effectRef>
          <a:fontRef idx="minor">
            <a:schemeClr val="dk1"/>
          </a:fontRef>
        </p:style>
        <p:txBody>
          <a:bodyPr rtlCol="0" anchor="t"/>
          <a:lstStyle/>
          <a:p>
            <a:r>
              <a:rPr lang="en-US" sz="2000" b="1" dirty="0">
                <a:solidFill>
                  <a:schemeClr val="bg1"/>
                </a:solidFill>
                <a:latin typeface="Arial"/>
                <a:cs typeface="Arial"/>
              </a:rPr>
              <a:t>HS Example:</a:t>
            </a:r>
          </a:p>
          <a:p>
            <a:r>
              <a:rPr lang="en-US" sz="2000" dirty="0">
                <a:solidFill>
                  <a:schemeClr val="bg1"/>
                </a:solidFill>
              </a:rPr>
              <a:t>A student is observed texting in class, teacher responds, “Please don’t text during class; leave your phone in your locker.”</a:t>
            </a:r>
          </a:p>
          <a:p>
            <a:pPr marL="119063" indent="-119063"/>
            <a:r>
              <a:rPr lang="en-US" sz="2000" dirty="0">
                <a:solidFill>
                  <a:schemeClr val="bg1"/>
                </a:solidFill>
              </a:rPr>
              <a:t>  </a:t>
            </a:r>
          </a:p>
        </p:txBody>
      </p:sp>
      <p:sp>
        <p:nvSpPr>
          <p:cNvPr id="16" name="Rectangle 15"/>
          <p:cNvSpPr/>
          <p:nvPr/>
        </p:nvSpPr>
        <p:spPr>
          <a:xfrm>
            <a:off x="6162140" y="1982382"/>
            <a:ext cx="2819400" cy="3459929"/>
          </a:xfrm>
          <a:prstGeom prst="rect">
            <a:avLst/>
          </a:prstGeom>
          <a:solidFill>
            <a:srgbClr val="FE5F55">
              <a:alpha val="80000"/>
            </a:srgbClr>
          </a:solidFill>
          <a:ln>
            <a:noFill/>
          </a:ln>
          <a:effectLst/>
        </p:spPr>
        <p:style>
          <a:lnRef idx="1">
            <a:schemeClr val="accent1"/>
          </a:lnRef>
          <a:fillRef idx="2">
            <a:schemeClr val="accent1"/>
          </a:fillRef>
          <a:effectRef idx="1">
            <a:schemeClr val="accent1"/>
          </a:effectRef>
          <a:fontRef idx="minor">
            <a:schemeClr val="dk1"/>
          </a:fontRef>
        </p:style>
        <p:txBody>
          <a:bodyPr rtlCol="0" anchor="t"/>
          <a:lstStyle/>
          <a:p>
            <a:r>
              <a:rPr lang="en-US" sz="2000" b="1" dirty="0">
                <a:solidFill>
                  <a:schemeClr val="bg1"/>
                </a:solidFill>
                <a:latin typeface="Arial"/>
                <a:cs typeface="Arial"/>
              </a:rPr>
              <a:t>Non-Example:</a:t>
            </a:r>
          </a:p>
          <a:p>
            <a:pPr marL="342900" indent="-342900">
              <a:buFont typeface="Arial" panose="020B0604020202020204" pitchFamily="34" charset="0"/>
              <a:buChar char="•"/>
            </a:pPr>
            <a:r>
              <a:rPr lang="en-US" sz="2000" dirty="0">
                <a:solidFill>
                  <a:schemeClr val="bg1"/>
                </a:solidFill>
              </a:rPr>
              <a:t>Shouting, “No!” (This is not calm, neutral, or specific.)</a:t>
            </a:r>
          </a:p>
          <a:p>
            <a:pPr marL="342900" indent="-342900">
              <a:buFont typeface="Arial" panose="020B0604020202020204" pitchFamily="34" charset="0"/>
              <a:buChar char="•"/>
            </a:pPr>
            <a:r>
              <a:rPr lang="en-US" sz="2000" dirty="0">
                <a:solidFill>
                  <a:schemeClr val="bg1"/>
                </a:solidFill>
              </a:rPr>
              <a:t>A 5-min conversation about what the student was thinking. (This is not brief.) </a:t>
            </a:r>
          </a:p>
        </p:txBody>
      </p:sp>
      <p:sp>
        <p:nvSpPr>
          <p:cNvPr id="2" name="Title 1" hidden="1">
            <a:extLst>
              <a:ext uri="{FF2B5EF4-FFF2-40B4-BE49-F238E27FC236}">
                <a16:creationId xmlns:a16="http://schemas.microsoft.com/office/drawing/2014/main" id="{843FD2FE-1515-45B4-836D-857EC9E00638}"/>
              </a:ext>
            </a:extLst>
          </p:cNvPr>
          <p:cNvSpPr>
            <a:spLocks noGrp="1"/>
          </p:cNvSpPr>
          <p:nvPr>
            <p:ph type="title"/>
          </p:nvPr>
        </p:nvSpPr>
        <p:spPr/>
        <p:txBody>
          <a:bodyPr/>
          <a:lstStyle/>
          <a:p>
            <a:r>
              <a:rPr lang="en-US" dirty="0"/>
              <a:t>Error Correction Examples</a:t>
            </a:r>
          </a:p>
        </p:txBody>
      </p:sp>
    </p:spTree>
    <p:extLst>
      <p:ext uri="{BB962C8B-B14F-4D97-AF65-F5344CB8AC3E}">
        <p14:creationId xmlns:p14="http://schemas.microsoft.com/office/powerpoint/2010/main" val="29262708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1074" name="AutoShape 2"/>
          <p:cNvSpPr>
            <a:spLocks noGrp="1" noChangeArrowheads="1"/>
          </p:cNvSpPr>
          <p:nvPr>
            <p:ph type="title"/>
          </p:nvPr>
        </p:nvSpPr>
        <p:spPr>
          <a:noFill/>
        </p:spPr>
        <p:txBody>
          <a:bodyPr/>
          <a:lstStyle/>
          <a:p>
            <a:r>
              <a:rPr lang="en-US" dirty="0">
                <a:solidFill>
                  <a:srgbClr val="01295F"/>
                </a:solidFill>
                <a:ea typeface="ＭＳ Ｐゴシック" charset="-128"/>
                <a:cs typeface="ＭＳ Ｐゴシック" charset="-128"/>
              </a:rPr>
              <a:t>Quick Error Corrections</a:t>
            </a:r>
          </a:p>
        </p:txBody>
      </p:sp>
      <p:sp>
        <p:nvSpPr>
          <p:cNvPr id="265219" name="Rectangle 3"/>
          <p:cNvSpPr>
            <a:spLocks noGrp="1" noChangeArrowheads="1"/>
          </p:cNvSpPr>
          <p:nvPr>
            <p:ph idx="1"/>
          </p:nvPr>
        </p:nvSpPr>
        <p:spPr>
          <a:xfrm>
            <a:off x="628650" y="1671720"/>
            <a:ext cx="7886700" cy="4351338"/>
          </a:xfrm>
        </p:spPr>
        <p:txBody>
          <a:bodyPr/>
          <a:lstStyle/>
          <a:p>
            <a:pPr marL="0" indent="0">
              <a:lnSpc>
                <a:spcPct val="80000"/>
              </a:lnSpc>
              <a:buNone/>
            </a:pPr>
            <a:r>
              <a:rPr lang="en-US" sz="3200" b="1" dirty="0">
                <a:solidFill>
                  <a:schemeClr val="bg1"/>
                </a:solidFill>
                <a:ea typeface="ＭＳ Ｐゴシック" charset="-128"/>
                <a:cs typeface="ＭＳ Ｐゴシック" charset="-128"/>
              </a:rPr>
              <a:t>Error corrections should be:</a:t>
            </a:r>
            <a:endParaRPr lang="en-US" dirty="0">
              <a:ea typeface="ＭＳ Ｐゴシック" charset="-128"/>
              <a:cs typeface="ＭＳ Ｐゴシック" charset="-128"/>
            </a:endParaRPr>
          </a:p>
        </p:txBody>
      </p:sp>
      <p:sp>
        <p:nvSpPr>
          <p:cNvPr id="2" name="TextBox 1"/>
          <p:cNvSpPr txBox="1"/>
          <p:nvPr/>
        </p:nvSpPr>
        <p:spPr>
          <a:xfrm>
            <a:off x="290465" y="2467269"/>
            <a:ext cx="2743200" cy="837247"/>
          </a:xfrm>
          <a:prstGeom prst="rect">
            <a:avLst/>
          </a:prstGeom>
          <a:solidFill>
            <a:schemeClr val="accent4"/>
          </a:solidFill>
        </p:spPr>
        <p:txBody>
          <a:bodyPr wrap="none" rtlCol="0" anchor="ctr">
            <a:noAutofit/>
          </a:bodyPr>
          <a:lstStyle/>
          <a:p>
            <a:pPr algn="ctr"/>
            <a:r>
              <a:rPr lang="en-US" sz="3600" dirty="0">
                <a:latin typeface="+mj-lt"/>
              </a:rPr>
              <a:t>contingent</a:t>
            </a:r>
          </a:p>
        </p:txBody>
      </p:sp>
      <p:sp>
        <p:nvSpPr>
          <p:cNvPr id="6" name="TextBox 5"/>
          <p:cNvSpPr txBox="1"/>
          <p:nvPr/>
        </p:nvSpPr>
        <p:spPr>
          <a:xfrm>
            <a:off x="3237823" y="2467269"/>
            <a:ext cx="2743200" cy="837247"/>
          </a:xfrm>
          <a:prstGeom prst="rect">
            <a:avLst/>
          </a:prstGeom>
          <a:solidFill>
            <a:schemeClr val="accent4"/>
          </a:solidFill>
        </p:spPr>
        <p:txBody>
          <a:bodyPr wrap="none" rtlCol="0" anchor="ctr">
            <a:noAutofit/>
          </a:bodyPr>
          <a:lstStyle/>
          <a:p>
            <a:pPr algn="ctr"/>
            <a:r>
              <a:rPr lang="en-US" sz="3600" dirty="0">
                <a:latin typeface="+mj-lt"/>
              </a:rPr>
              <a:t>specific</a:t>
            </a:r>
          </a:p>
        </p:txBody>
      </p:sp>
      <p:sp>
        <p:nvSpPr>
          <p:cNvPr id="7" name="TextBox 6"/>
          <p:cNvSpPr txBox="1"/>
          <p:nvPr/>
        </p:nvSpPr>
        <p:spPr>
          <a:xfrm>
            <a:off x="6185181" y="2467269"/>
            <a:ext cx="2743200" cy="837247"/>
          </a:xfrm>
          <a:prstGeom prst="rect">
            <a:avLst/>
          </a:prstGeom>
          <a:solidFill>
            <a:schemeClr val="accent4"/>
          </a:solidFill>
        </p:spPr>
        <p:txBody>
          <a:bodyPr wrap="none" rtlCol="0" anchor="ctr">
            <a:noAutofit/>
          </a:bodyPr>
          <a:lstStyle/>
          <a:p>
            <a:pPr algn="ctr"/>
            <a:r>
              <a:rPr lang="en-US" sz="3600" dirty="0">
                <a:latin typeface="+mj-lt"/>
              </a:rPr>
              <a:t>brief</a:t>
            </a:r>
          </a:p>
        </p:txBody>
      </p:sp>
      <p:sp>
        <p:nvSpPr>
          <p:cNvPr id="8" name="TextBox 7"/>
          <p:cNvSpPr txBox="1"/>
          <p:nvPr/>
        </p:nvSpPr>
        <p:spPr>
          <a:xfrm>
            <a:off x="290465" y="3304516"/>
            <a:ext cx="2743200" cy="2377440"/>
          </a:xfrm>
          <a:prstGeom prst="rect">
            <a:avLst/>
          </a:prstGeom>
          <a:solidFill>
            <a:schemeClr val="accent4">
              <a:lumMod val="20000"/>
              <a:lumOff val="80000"/>
            </a:schemeClr>
          </a:solidFill>
          <a:ln w="19050">
            <a:solidFill>
              <a:schemeClr val="accent4"/>
            </a:solidFill>
          </a:ln>
        </p:spPr>
        <p:txBody>
          <a:bodyPr wrap="square" rtlCol="0" anchor="ctr">
            <a:noAutofit/>
          </a:bodyPr>
          <a:lstStyle/>
          <a:p>
            <a:pPr algn="ctr"/>
            <a:r>
              <a:rPr lang="en-US" sz="2400" dirty="0"/>
              <a:t>occur immediately after the undesired behavior</a:t>
            </a:r>
          </a:p>
        </p:txBody>
      </p:sp>
      <p:sp>
        <p:nvSpPr>
          <p:cNvPr id="9" name="TextBox 8"/>
          <p:cNvSpPr txBox="1"/>
          <p:nvPr/>
        </p:nvSpPr>
        <p:spPr>
          <a:xfrm>
            <a:off x="3237823" y="3304516"/>
            <a:ext cx="2743200" cy="2377440"/>
          </a:xfrm>
          <a:prstGeom prst="rect">
            <a:avLst/>
          </a:prstGeom>
          <a:solidFill>
            <a:schemeClr val="accent4">
              <a:lumMod val="20000"/>
              <a:lumOff val="80000"/>
            </a:schemeClr>
          </a:solidFill>
          <a:ln w="19050">
            <a:solidFill>
              <a:schemeClr val="accent4"/>
            </a:solidFill>
          </a:ln>
        </p:spPr>
        <p:txBody>
          <a:bodyPr wrap="square" rtlCol="0" anchor="ctr">
            <a:noAutofit/>
          </a:bodyPr>
          <a:lstStyle/>
          <a:p>
            <a:pPr algn="ctr"/>
            <a:r>
              <a:rPr lang="en-US" sz="2400" dirty="0"/>
              <a:t>tell learner exactly what they are doing incorrectly and what they should do differently in the future</a:t>
            </a:r>
          </a:p>
        </p:txBody>
      </p:sp>
      <p:sp>
        <p:nvSpPr>
          <p:cNvPr id="10" name="TextBox 9"/>
          <p:cNvSpPr txBox="1"/>
          <p:nvPr/>
        </p:nvSpPr>
        <p:spPr>
          <a:xfrm>
            <a:off x="6185181" y="3304516"/>
            <a:ext cx="2743200" cy="2377440"/>
          </a:xfrm>
          <a:prstGeom prst="rect">
            <a:avLst/>
          </a:prstGeom>
          <a:solidFill>
            <a:schemeClr val="accent4">
              <a:lumMod val="20000"/>
              <a:lumOff val="80000"/>
            </a:schemeClr>
          </a:solidFill>
          <a:ln w="19050">
            <a:solidFill>
              <a:schemeClr val="accent4"/>
            </a:solidFill>
          </a:ln>
        </p:spPr>
        <p:txBody>
          <a:bodyPr wrap="square" rtlCol="0" anchor="ctr">
            <a:noAutofit/>
          </a:bodyPr>
          <a:lstStyle/>
          <a:p>
            <a:pPr algn="ctr"/>
            <a:r>
              <a:rPr lang="en-US" sz="2400" dirty="0"/>
              <a:t>after redirecting back to appropriate behavior, move on</a:t>
            </a:r>
          </a:p>
        </p:txBody>
      </p:sp>
    </p:spTree>
    <p:extLst>
      <p:ext uri="{BB962C8B-B14F-4D97-AF65-F5344CB8AC3E}">
        <p14:creationId xmlns:p14="http://schemas.microsoft.com/office/powerpoint/2010/main" val="242872875"/>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81144" y="236669"/>
            <a:ext cx="7955280" cy="1113416"/>
          </a:xfrm>
        </p:spPr>
        <p:txBody>
          <a:bodyPr>
            <a:normAutofit fontScale="90000"/>
          </a:bodyPr>
          <a:lstStyle/>
          <a:p>
            <a:r>
              <a:rPr lang="en-US" sz="4900" b="1" kern="0" dirty="0">
                <a:solidFill>
                  <a:srgbClr val="001C54"/>
                </a:solidFill>
                <a:ea typeface="ヒラギノ角ゴ Pro W3" pitchFamily="-65" charset="-128"/>
                <a:cs typeface="ヒラギノ角ゴ Pro W3" pitchFamily="-65" charset="-128"/>
              </a:rPr>
              <a:t>Activity 5.1: Stop and Jot</a:t>
            </a:r>
            <a:br>
              <a:rPr lang="en-US" sz="4900" b="1" kern="0" dirty="0">
                <a:solidFill>
                  <a:srgbClr val="001C54"/>
                </a:solidFill>
                <a:ea typeface="ヒラギノ角ゴ Pro W3" pitchFamily="-65" charset="-128"/>
                <a:cs typeface="ヒラギノ角ゴ Pro W3" pitchFamily="-65" charset="-128"/>
              </a:rPr>
            </a:br>
            <a:r>
              <a:rPr lang="en-US" sz="3600" kern="0" dirty="0">
                <a:solidFill>
                  <a:srgbClr val="001C54"/>
                </a:solidFill>
                <a:ea typeface="ヒラギノ角ゴ Pro W3" pitchFamily="-65" charset="-128"/>
                <a:cs typeface="ヒラギノ角ゴ Pro W3" pitchFamily="-65" charset="-128"/>
              </a:rPr>
              <a:t>Develop Brief Error Corrections </a:t>
            </a:r>
            <a:endParaRPr lang="en-US" sz="3600" dirty="0">
              <a:solidFill>
                <a:srgbClr val="001C54"/>
              </a:solidFill>
            </a:endParaRPr>
          </a:p>
        </p:txBody>
      </p:sp>
      <p:sp>
        <p:nvSpPr>
          <p:cNvPr id="177155" name="Rectangle 3"/>
          <p:cNvSpPr>
            <a:spLocks noGrp="1" noChangeArrowheads="1"/>
          </p:cNvSpPr>
          <p:nvPr>
            <p:ph idx="1"/>
          </p:nvPr>
        </p:nvSpPr>
        <p:spPr>
          <a:xfrm>
            <a:off x="495086" y="1646887"/>
            <a:ext cx="7886700" cy="4052328"/>
          </a:xfrm>
        </p:spPr>
        <p:txBody>
          <a:bodyPr>
            <a:normAutofit/>
          </a:bodyPr>
          <a:lstStyle/>
          <a:p>
            <a:pPr marL="0" indent="0">
              <a:buNone/>
            </a:pPr>
            <a:r>
              <a:rPr lang="en-US" dirty="0">
                <a:solidFill>
                  <a:schemeClr val="bg1"/>
                </a:solidFill>
              </a:rPr>
              <a:t>Write three (or more) specific brief error correction statements that you will use to correct inappropriate social behavior. </a:t>
            </a:r>
          </a:p>
          <a:p>
            <a:pPr marL="0" indent="0">
              <a:buNone/>
            </a:pPr>
            <a:r>
              <a:rPr lang="en-US" dirty="0">
                <a:solidFill>
                  <a:schemeClr val="bg1"/>
                </a:solidFill>
              </a:rPr>
              <a:t>If you have extra time, consider how you would modify those statements based on students’ learning histories, age, ability/disability etc.</a:t>
            </a:r>
            <a:endParaRPr lang="en-US" altLang="x-none" sz="1100" dirty="0">
              <a:solidFill>
                <a:schemeClr val="bg1"/>
              </a:solidFill>
              <a:latin typeface="Calibri" charset="0"/>
              <a:ea typeface="Calibri" charset="0"/>
              <a:cs typeface="Calibri" charset="0"/>
            </a:endParaRPr>
          </a:p>
        </p:txBody>
      </p:sp>
      <p:pic>
        <p:nvPicPr>
          <p:cNvPr id="2" name="Picture 1">
            <a:extLs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805" y="285080"/>
            <a:ext cx="937527" cy="892884"/>
          </a:xfrm>
          <a:prstGeom prst="rect">
            <a:avLst/>
          </a:prstGeom>
        </p:spPr>
      </p:pic>
      <p:sp>
        <p:nvSpPr>
          <p:cNvPr id="5" name="TextBox 4"/>
          <p:cNvSpPr txBox="1"/>
          <p:nvPr/>
        </p:nvSpPr>
        <p:spPr>
          <a:xfrm>
            <a:off x="999830" y="5175995"/>
            <a:ext cx="6877211" cy="523220"/>
          </a:xfrm>
          <a:prstGeom prst="rect">
            <a:avLst/>
          </a:prstGeom>
          <a:solidFill>
            <a:srgbClr val="FF0000"/>
          </a:solidFill>
        </p:spPr>
        <p:txBody>
          <a:bodyPr wrap="square" rtlCol="0">
            <a:spAutoFit/>
          </a:bodyPr>
          <a:lstStyle/>
          <a:p>
            <a:pPr algn="ctr"/>
            <a:r>
              <a:rPr lang="en-US" sz="2800" b="1" dirty="0">
                <a:solidFill>
                  <a:schemeClr val="bg2"/>
                </a:solidFill>
              </a:rPr>
              <a:t>Please Pause Video &amp; Complete Activity 5.1</a:t>
            </a:r>
          </a:p>
        </p:txBody>
      </p:sp>
    </p:spTree>
    <p:extLst>
      <p:ext uri="{BB962C8B-B14F-4D97-AF65-F5344CB8AC3E}">
        <p14:creationId xmlns:p14="http://schemas.microsoft.com/office/powerpoint/2010/main" val="1569632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CA99503-B21C-F74E-A895-F2272F8B6B7E}"/>
              </a:ext>
            </a:extLst>
          </p:cNvPr>
          <p:cNvSpPr>
            <a:spLocks noGrp="1"/>
          </p:cNvSpPr>
          <p:nvPr>
            <p:ph idx="1"/>
          </p:nvPr>
        </p:nvSpPr>
        <p:spPr>
          <a:xfrm>
            <a:off x="583568" y="1549400"/>
            <a:ext cx="7886700" cy="4351338"/>
          </a:xfrm>
        </p:spPr>
        <p:txBody>
          <a:bodyPr/>
          <a:lstStyle/>
          <a:p>
            <a:r>
              <a:rPr lang="en-US" dirty="0">
                <a:solidFill>
                  <a:schemeClr val="bg1"/>
                </a:solidFill>
              </a:rPr>
              <a:t>Welcome back! </a:t>
            </a:r>
          </a:p>
          <a:p>
            <a:endParaRPr lang="en-US" dirty="0">
              <a:solidFill>
                <a:schemeClr val="bg1"/>
              </a:solidFill>
            </a:endParaRPr>
          </a:p>
          <a:p>
            <a:r>
              <a:rPr lang="en-US" dirty="0">
                <a:solidFill>
                  <a:schemeClr val="bg1"/>
                </a:solidFill>
              </a:rPr>
              <a:t>Double check your brief error corrections:</a:t>
            </a:r>
          </a:p>
          <a:p>
            <a:pPr lvl="1"/>
            <a:r>
              <a:rPr lang="en-US" dirty="0">
                <a:solidFill>
                  <a:schemeClr val="bg1"/>
                </a:solidFill>
              </a:rPr>
              <a:t>Are they specific? </a:t>
            </a:r>
          </a:p>
          <a:p>
            <a:pPr lvl="1"/>
            <a:r>
              <a:rPr lang="en-US" dirty="0">
                <a:solidFill>
                  <a:schemeClr val="bg1"/>
                </a:solidFill>
              </a:rPr>
              <a:t>How did you re-direct the student back to the appropriate behavior? </a:t>
            </a:r>
          </a:p>
          <a:p>
            <a:pPr lvl="1"/>
            <a:r>
              <a:rPr lang="en-US" dirty="0">
                <a:solidFill>
                  <a:schemeClr val="bg1"/>
                </a:solidFill>
              </a:rPr>
              <a:t>How will you modify these based on the individual needs of your students? </a:t>
            </a:r>
          </a:p>
        </p:txBody>
      </p:sp>
      <p:sp>
        <p:nvSpPr>
          <p:cNvPr id="4" name="Title 2">
            <a:extLst>
              <a:ext uri="{FF2B5EF4-FFF2-40B4-BE49-F238E27FC236}">
                <a16:creationId xmlns:a16="http://schemas.microsoft.com/office/drawing/2014/main" id="{E310CCDC-5C43-9647-8CFA-619E980E92BB}"/>
              </a:ext>
            </a:extLst>
          </p:cNvPr>
          <p:cNvSpPr>
            <a:spLocks noGrp="1"/>
          </p:cNvSpPr>
          <p:nvPr>
            <p:ph type="title"/>
          </p:nvPr>
        </p:nvSpPr>
        <p:spPr>
          <a:xfrm>
            <a:off x="1081144" y="236669"/>
            <a:ext cx="7955280" cy="1113416"/>
          </a:xfrm>
        </p:spPr>
        <p:txBody>
          <a:bodyPr>
            <a:normAutofit/>
          </a:bodyPr>
          <a:lstStyle/>
          <a:p>
            <a:r>
              <a:rPr lang="en-US" sz="4900" b="1" kern="0" dirty="0">
                <a:solidFill>
                  <a:srgbClr val="001C54"/>
                </a:solidFill>
                <a:ea typeface="ヒラギノ角ゴ Pro W3" pitchFamily="-65" charset="-128"/>
                <a:cs typeface="ヒラギノ角ゴ Pro W3" pitchFamily="-65" charset="-128"/>
              </a:rPr>
              <a:t>Activity 5.1: Review</a:t>
            </a:r>
            <a:endParaRPr lang="en-US" sz="3600" dirty="0">
              <a:solidFill>
                <a:srgbClr val="001C54"/>
              </a:solidFill>
            </a:endParaRPr>
          </a:p>
        </p:txBody>
      </p:sp>
      <p:pic>
        <p:nvPicPr>
          <p:cNvPr id="5" name="Picture 4">
            <a:extLst>
              <a:ext uri="{FF2B5EF4-FFF2-40B4-BE49-F238E27FC236}">
                <a16:creationId xmlns:a16="http://schemas.microsoft.com/office/drawing/2014/main" id="{DA8C9151-914F-4F41-B319-64E5DD89A32B}"/>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805" y="285080"/>
            <a:ext cx="937527" cy="892884"/>
          </a:xfrm>
          <a:prstGeom prst="rect">
            <a:avLst/>
          </a:prstGeom>
        </p:spPr>
      </p:pic>
    </p:spTree>
    <p:extLst>
      <p:ext uri="{BB962C8B-B14F-4D97-AF65-F5344CB8AC3E}">
        <p14:creationId xmlns:p14="http://schemas.microsoft.com/office/powerpoint/2010/main" val="20494811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DDC67-B244-9440-BB4F-A96AD3030586}"/>
              </a:ext>
            </a:extLst>
          </p:cNvPr>
          <p:cNvSpPr>
            <a:spLocks noGrp="1"/>
          </p:cNvSpPr>
          <p:nvPr>
            <p:ph type="title"/>
          </p:nvPr>
        </p:nvSpPr>
        <p:spPr/>
        <p:txBody>
          <a:bodyPr/>
          <a:lstStyle/>
          <a:p>
            <a:r>
              <a:rPr lang="en-US" dirty="0">
                <a:solidFill>
                  <a:srgbClr val="01295F"/>
                </a:solidFill>
              </a:rPr>
              <a:t>Additional Variations for Managing Minor Behaviors</a:t>
            </a:r>
          </a:p>
        </p:txBody>
      </p:sp>
      <p:sp>
        <p:nvSpPr>
          <p:cNvPr id="6" name="TextBox 5"/>
          <p:cNvSpPr txBox="1"/>
          <p:nvPr/>
        </p:nvSpPr>
        <p:spPr>
          <a:xfrm>
            <a:off x="276004" y="1864635"/>
            <a:ext cx="1647687" cy="1190563"/>
          </a:xfrm>
          <a:prstGeom prst="rect">
            <a:avLst/>
          </a:prstGeom>
          <a:solidFill>
            <a:schemeClr val="accent3"/>
          </a:solidFill>
        </p:spPr>
        <p:txBody>
          <a:bodyPr wrap="square" rtlCol="0" anchor="ctr">
            <a:noAutofit/>
          </a:bodyPr>
          <a:lstStyle/>
          <a:p>
            <a:pPr algn="ctr"/>
            <a:r>
              <a:rPr lang="en-US" sz="2400" dirty="0">
                <a:solidFill>
                  <a:schemeClr val="bg1"/>
                </a:solidFill>
                <a:latin typeface="+mj-lt"/>
              </a:rPr>
              <a:t>Proximity Control</a:t>
            </a:r>
          </a:p>
        </p:txBody>
      </p:sp>
      <p:sp>
        <p:nvSpPr>
          <p:cNvPr id="7" name="TextBox 6"/>
          <p:cNvSpPr txBox="1"/>
          <p:nvPr/>
        </p:nvSpPr>
        <p:spPr>
          <a:xfrm>
            <a:off x="276003" y="3184000"/>
            <a:ext cx="1647687" cy="991185"/>
          </a:xfrm>
          <a:prstGeom prst="rect">
            <a:avLst/>
          </a:prstGeom>
          <a:solidFill>
            <a:schemeClr val="accent3"/>
          </a:solidFill>
        </p:spPr>
        <p:txBody>
          <a:bodyPr wrap="square" rtlCol="0" anchor="ctr">
            <a:noAutofit/>
          </a:bodyPr>
          <a:lstStyle/>
          <a:p>
            <a:pPr algn="ctr"/>
            <a:r>
              <a:rPr lang="en-US" sz="2400" dirty="0">
                <a:solidFill>
                  <a:schemeClr val="bg1"/>
                </a:solidFill>
                <a:latin typeface="+mj-lt"/>
              </a:rPr>
              <a:t>Non-Verbal Cue</a:t>
            </a:r>
          </a:p>
        </p:txBody>
      </p:sp>
      <p:sp>
        <p:nvSpPr>
          <p:cNvPr id="8" name="TextBox 7"/>
          <p:cNvSpPr txBox="1"/>
          <p:nvPr/>
        </p:nvSpPr>
        <p:spPr>
          <a:xfrm>
            <a:off x="276003" y="4303131"/>
            <a:ext cx="1647687" cy="1371486"/>
          </a:xfrm>
          <a:prstGeom prst="rect">
            <a:avLst/>
          </a:prstGeom>
          <a:solidFill>
            <a:schemeClr val="accent3"/>
          </a:solidFill>
        </p:spPr>
        <p:txBody>
          <a:bodyPr wrap="square" rtlCol="0" anchor="ctr">
            <a:noAutofit/>
          </a:bodyPr>
          <a:lstStyle/>
          <a:p>
            <a:pPr algn="ctr"/>
            <a:r>
              <a:rPr lang="en-US" sz="2400" dirty="0">
                <a:solidFill>
                  <a:schemeClr val="bg1"/>
                </a:solidFill>
                <a:latin typeface="+mj-lt"/>
              </a:rPr>
              <a:t>Ignore, Attend, Praise</a:t>
            </a:r>
          </a:p>
        </p:txBody>
      </p:sp>
      <p:sp>
        <p:nvSpPr>
          <p:cNvPr id="9" name="TextBox 8"/>
          <p:cNvSpPr txBox="1"/>
          <p:nvPr/>
        </p:nvSpPr>
        <p:spPr>
          <a:xfrm>
            <a:off x="1923689" y="1864636"/>
            <a:ext cx="7039155" cy="1187878"/>
          </a:xfrm>
          <a:prstGeom prst="rect">
            <a:avLst/>
          </a:prstGeom>
          <a:solidFill>
            <a:srgbClr val="E6F9FE"/>
          </a:solidFill>
          <a:ln w="28575">
            <a:solidFill>
              <a:schemeClr val="accent3"/>
            </a:solidFill>
          </a:ln>
        </p:spPr>
        <p:txBody>
          <a:bodyPr wrap="square" rtlCol="0" anchor="ctr">
            <a:noAutofit/>
          </a:bodyPr>
          <a:lstStyle/>
          <a:p>
            <a:pPr marL="285750" indent="-285750">
              <a:buFont typeface="Arial" panose="020B0604020202020204" pitchFamily="34" charset="0"/>
              <a:buChar char="•"/>
            </a:pPr>
            <a:r>
              <a:rPr lang="en-US" sz="1600" dirty="0"/>
              <a:t>The strategic placement/movement by the teacher in order to encourage positive behavior. </a:t>
            </a:r>
          </a:p>
          <a:p>
            <a:pPr marL="285750" indent="-285750">
              <a:buFont typeface="Arial" panose="020B0604020202020204" pitchFamily="34" charset="0"/>
              <a:buChar char="•"/>
            </a:pPr>
            <a:r>
              <a:rPr lang="en-US" sz="1600" dirty="0"/>
              <a:t>The teacher is a source of protection and strength, helping the student to control impulses.</a:t>
            </a:r>
          </a:p>
        </p:txBody>
      </p:sp>
      <p:sp>
        <p:nvSpPr>
          <p:cNvPr id="10" name="TextBox 9"/>
          <p:cNvSpPr txBox="1"/>
          <p:nvPr/>
        </p:nvSpPr>
        <p:spPr>
          <a:xfrm>
            <a:off x="1923689" y="3180907"/>
            <a:ext cx="7039155" cy="993420"/>
          </a:xfrm>
          <a:prstGeom prst="rect">
            <a:avLst/>
          </a:prstGeom>
          <a:solidFill>
            <a:srgbClr val="E6F9FE"/>
          </a:solidFill>
          <a:ln w="28575">
            <a:solidFill>
              <a:schemeClr val="accent3"/>
            </a:solidFill>
          </a:ln>
        </p:spPr>
        <p:txBody>
          <a:bodyPr wrap="square" rtlCol="0" anchor="ctr">
            <a:noAutofit/>
          </a:bodyPr>
          <a:lstStyle/>
          <a:p>
            <a:pPr marL="285750" indent="-285750">
              <a:buFont typeface="Arial" panose="020B0604020202020204" pitchFamily="34" charset="0"/>
              <a:buChar char="•"/>
            </a:pPr>
            <a:r>
              <a:rPr lang="en-US" sz="1600" dirty="0"/>
              <a:t>Non-verbal techniques such as sustained eye contact, hand gestures, a handclap, finger snap, clearing one’s throat, etc. suggesting that the teacher is aware of the behavior and prepared to intervene if it continues.</a:t>
            </a:r>
          </a:p>
        </p:txBody>
      </p:sp>
      <p:sp>
        <p:nvSpPr>
          <p:cNvPr id="11" name="TextBox 10"/>
          <p:cNvSpPr txBox="1"/>
          <p:nvPr/>
        </p:nvSpPr>
        <p:spPr>
          <a:xfrm>
            <a:off x="1923689" y="4300036"/>
            <a:ext cx="7039155" cy="1374581"/>
          </a:xfrm>
          <a:prstGeom prst="rect">
            <a:avLst/>
          </a:prstGeom>
          <a:solidFill>
            <a:srgbClr val="E6F9FE"/>
          </a:solidFill>
          <a:ln w="28575">
            <a:solidFill>
              <a:schemeClr val="accent3"/>
            </a:solidFill>
          </a:ln>
        </p:spPr>
        <p:txBody>
          <a:bodyPr wrap="square" rtlCol="0" anchor="ctr">
            <a:noAutofit/>
          </a:bodyPr>
          <a:lstStyle/>
          <a:p>
            <a:pPr marL="285750" indent="-285750">
              <a:buFont typeface="Arial" panose="020B0604020202020204" pitchFamily="34" charset="0"/>
              <a:buChar char="•"/>
            </a:pPr>
            <a:r>
              <a:rPr lang="en-US" sz="1600" dirty="0"/>
              <a:t>Uses the power of praise or positive feedback. </a:t>
            </a:r>
          </a:p>
          <a:p>
            <a:pPr marL="285750" indent="-285750">
              <a:buFont typeface="Arial" panose="020B0604020202020204" pitchFamily="34" charset="0"/>
              <a:buChar char="•"/>
            </a:pPr>
            <a:r>
              <a:rPr lang="en-US" sz="1600" dirty="0"/>
              <a:t>The teacher praises an appropriately behaving student in the proximity of a student who is not following expectations. The praise serves as a prompt. </a:t>
            </a:r>
          </a:p>
          <a:p>
            <a:pPr marL="285750" indent="-285750">
              <a:buFont typeface="Arial" panose="020B0604020202020204" pitchFamily="34" charset="0"/>
              <a:buChar char="•"/>
            </a:pPr>
            <a:r>
              <a:rPr lang="en-US" sz="1600" dirty="0"/>
              <a:t>When the student exhibits the desired behavior, attention and praise are then provided.</a:t>
            </a:r>
          </a:p>
        </p:txBody>
      </p:sp>
      <p:pic>
        <p:nvPicPr>
          <p:cNvPr id="4" name="Picture 3" descr="MO-SW-PBS">
            <a:extLst>
              <a:ext uri="{FF2B5EF4-FFF2-40B4-BE49-F238E27FC236}">
                <a16:creationId xmlns:a16="http://schemas.microsoft.com/office/drawing/2014/main" id="{6A5BDDE0-3AE3-CD48-9557-8DBCF6F298DD}"/>
              </a:ext>
            </a:extLst>
          </p:cNvPr>
          <p:cNvPicPr>
            <a:picLocks noChangeAspect="1"/>
          </p:cNvPicPr>
          <p:nvPr/>
        </p:nvPicPr>
        <p:blipFill>
          <a:blip r:embed="rId2"/>
          <a:stretch>
            <a:fillRect/>
          </a:stretch>
        </p:blipFill>
        <p:spPr>
          <a:xfrm>
            <a:off x="7763548" y="5879347"/>
            <a:ext cx="1012316" cy="257681"/>
          </a:xfrm>
          <a:prstGeom prst="rect">
            <a:avLst/>
          </a:prstGeom>
        </p:spPr>
      </p:pic>
    </p:spTree>
    <p:extLst>
      <p:ext uri="{BB962C8B-B14F-4D97-AF65-F5344CB8AC3E}">
        <p14:creationId xmlns:p14="http://schemas.microsoft.com/office/powerpoint/2010/main" val="3393054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01295F"/>
                </a:solidFill>
              </a:rPr>
              <a:t>Considerations for Error Correction</a:t>
            </a:r>
          </a:p>
        </p:txBody>
      </p:sp>
      <p:sp>
        <p:nvSpPr>
          <p:cNvPr id="3" name="Content Placeholder 2"/>
          <p:cNvSpPr>
            <a:spLocks noGrp="1"/>
          </p:cNvSpPr>
          <p:nvPr>
            <p:ph idx="1"/>
          </p:nvPr>
        </p:nvSpPr>
        <p:spPr>
          <a:xfrm>
            <a:off x="449200" y="1886841"/>
            <a:ext cx="8326664" cy="4351338"/>
          </a:xfrm>
        </p:spPr>
        <p:txBody>
          <a:bodyPr>
            <a:normAutofit/>
          </a:bodyPr>
          <a:lstStyle/>
          <a:p>
            <a:pPr>
              <a:lnSpc>
                <a:spcPct val="100000"/>
              </a:lnSpc>
              <a:spcBef>
                <a:spcPts val="600"/>
              </a:spcBef>
              <a:buClr>
                <a:schemeClr val="bg1"/>
              </a:buClr>
            </a:pPr>
            <a:r>
              <a:rPr lang="en-US" sz="2600" dirty="0">
                <a:solidFill>
                  <a:schemeClr val="bg1"/>
                </a:solidFill>
              </a:rPr>
              <a:t>Don’t overlook minor misbehavior; don’t avoid correcting and teaching. </a:t>
            </a:r>
          </a:p>
          <a:p>
            <a:pPr>
              <a:lnSpc>
                <a:spcPct val="100000"/>
              </a:lnSpc>
              <a:spcBef>
                <a:spcPts val="600"/>
              </a:spcBef>
              <a:buClr>
                <a:schemeClr val="bg1"/>
              </a:buClr>
            </a:pPr>
            <a:r>
              <a:rPr lang="en-US" sz="2600" dirty="0">
                <a:solidFill>
                  <a:schemeClr val="bg1"/>
                </a:solidFill>
              </a:rPr>
              <a:t>Embrace correction as a tool to truly help students; correction is not </a:t>
            </a:r>
            <a:r>
              <a:rPr lang="en-US" sz="2600" i="1" dirty="0">
                <a:solidFill>
                  <a:schemeClr val="bg1"/>
                </a:solidFill>
              </a:rPr>
              <a:t>punitive,</a:t>
            </a:r>
            <a:r>
              <a:rPr lang="en-US" sz="2600" dirty="0">
                <a:solidFill>
                  <a:schemeClr val="bg1"/>
                </a:solidFill>
              </a:rPr>
              <a:t> it is </a:t>
            </a:r>
            <a:r>
              <a:rPr lang="en-US" sz="2600" i="1" dirty="0">
                <a:solidFill>
                  <a:schemeClr val="bg1"/>
                </a:solidFill>
              </a:rPr>
              <a:t>instructional.</a:t>
            </a:r>
          </a:p>
          <a:p>
            <a:pPr>
              <a:lnSpc>
                <a:spcPct val="100000"/>
              </a:lnSpc>
              <a:spcBef>
                <a:spcPts val="600"/>
              </a:spcBef>
              <a:buClr>
                <a:schemeClr val="bg1"/>
              </a:buClr>
            </a:pPr>
            <a:r>
              <a:rPr lang="en-US" sz="2600" dirty="0">
                <a:solidFill>
                  <a:schemeClr val="bg1"/>
                </a:solidFill>
              </a:rPr>
              <a:t>Create an expectation for correction, an environment where corrective feedback is the norm.</a:t>
            </a:r>
          </a:p>
          <a:p>
            <a:pPr>
              <a:lnSpc>
                <a:spcPct val="100000"/>
              </a:lnSpc>
              <a:spcBef>
                <a:spcPts val="600"/>
              </a:spcBef>
              <a:buClr>
                <a:schemeClr val="bg1"/>
              </a:buClr>
            </a:pPr>
            <a:r>
              <a:rPr lang="en-US" sz="2600" dirty="0">
                <a:solidFill>
                  <a:schemeClr val="bg1"/>
                </a:solidFill>
              </a:rPr>
              <a:t>Always correct privately; use preferred adult behaviors that maintain respect for the student.</a:t>
            </a:r>
          </a:p>
        </p:txBody>
      </p:sp>
      <p:pic>
        <p:nvPicPr>
          <p:cNvPr id="5" name="Picture 4" descr="MO-SW-PBS">
            <a:extLst>
              <a:ext uri="{FF2B5EF4-FFF2-40B4-BE49-F238E27FC236}">
                <a16:creationId xmlns:a16="http://schemas.microsoft.com/office/drawing/2014/main" id="{382AA4FE-8A0D-124B-A06D-33BC373A3C59}"/>
              </a:ext>
            </a:extLst>
          </p:cNvPr>
          <p:cNvPicPr>
            <a:picLocks noChangeAspect="1"/>
          </p:cNvPicPr>
          <p:nvPr/>
        </p:nvPicPr>
        <p:blipFill>
          <a:blip r:embed="rId3"/>
          <a:stretch>
            <a:fillRect/>
          </a:stretch>
        </p:blipFill>
        <p:spPr>
          <a:xfrm>
            <a:off x="7763548" y="5879347"/>
            <a:ext cx="1012316" cy="257681"/>
          </a:xfrm>
          <a:prstGeom prst="rect">
            <a:avLst/>
          </a:prstGeom>
        </p:spPr>
      </p:pic>
    </p:spTree>
    <p:extLst>
      <p:ext uri="{BB962C8B-B14F-4D97-AF65-F5344CB8AC3E}">
        <p14:creationId xmlns:p14="http://schemas.microsoft.com/office/powerpoint/2010/main" val="8305231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hidden="1">
            <a:extLst>
              <a:ext uri="{FF2B5EF4-FFF2-40B4-BE49-F238E27FC236}">
                <a16:creationId xmlns:a16="http://schemas.microsoft.com/office/drawing/2014/main" id="{457C61F3-771F-4844-AC18-453310A4EF13}"/>
              </a:ext>
            </a:extLst>
          </p:cNvPr>
          <p:cNvSpPr>
            <a:spLocks noGrp="1"/>
          </p:cNvSpPr>
          <p:nvPr>
            <p:ph type="title"/>
          </p:nvPr>
        </p:nvSpPr>
        <p:spPr/>
        <p:txBody>
          <a:bodyPr/>
          <a:lstStyle/>
          <a:p>
            <a:r>
              <a:rPr lang="en-US" dirty="0"/>
              <a:t>Acknowledgements</a:t>
            </a:r>
          </a:p>
        </p:txBody>
      </p:sp>
      <p:sp>
        <p:nvSpPr>
          <p:cNvPr id="3" name="Content Placeholder 2">
            <a:extLst>
              <a:ext uri="{FF2B5EF4-FFF2-40B4-BE49-F238E27FC236}">
                <a16:creationId xmlns:a16="http://schemas.microsoft.com/office/drawing/2014/main" id="{92C8E7AA-D248-C543-8F02-208B0CD13395}"/>
              </a:ext>
            </a:extLst>
          </p:cNvPr>
          <p:cNvSpPr>
            <a:spLocks noGrp="1"/>
          </p:cNvSpPr>
          <p:nvPr>
            <p:ph idx="4294967295"/>
          </p:nvPr>
        </p:nvSpPr>
        <p:spPr>
          <a:xfrm>
            <a:off x="675409" y="1344469"/>
            <a:ext cx="7886700" cy="4351338"/>
          </a:xfrm>
        </p:spPr>
        <p:txBody>
          <a:bodyPr>
            <a:normAutofit lnSpcReduction="10000"/>
          </a:bodyPr>
          <a:lstStyle/>
          <a:p>
            <a:pPr marL="0" lvl="0" indent="0">
              <a:buNone/>
            </a:pPr>
            <a:r>
              <a:rPr lang="en-US" dirty="0">
                <a:solidFill>
                  <a:srgbClr val="FFFFFF"/>
                </a:solidFill>
              </a:rPr>
              <a:t>Much of the content shared in this module was developed by members of the OSEP-funded National Technical Assistance Center for Positive Behavioral Interventions and Supports. </a:t>
            </a:r>
          </a:p>
          <a:p>
            <a:pPr marL="0" lvl="0" indent="0">
              <a:buNone/>
            </a:pPr>
            <a:endParaRPr lang="en-US" sz="1050" b="1" dirty="0">
              <a:solidFill>
                <a:srgbClr val="FFFFFF"/>
              </a:solidFill>
            </a:endParaRPr>
          </a:p>
          <a:p>
            <a:pPr marL="0" lvl="0" indent="0">
              <a:buNone/>
            </a:pPr>
            <a:r>
              <a:rPr lang="en-US" b="1" dirty="0">
                <a:solidFill>
                  <a:srgbClr val="FFFFFF"/>
                </a:solidFill>
              </a:rPr>
              <a:t>Thank you to: </a:t>
            </a:r>
          </a:p>
          <a:p>
            <a:pPr lvl="1"/>
            <a:r>
              <a:rPr lang="en-US" b="1" dirty="0">
                <a:solidFill>
                  <a:srgbClr val="FFFFFF"/>
                </a:solidFill>
              </a:rPr>
              <a:t>Members of classroom workgroup: </a:t>
            </a:r>
          </a:p>
          <a:p>
            <a:pPr lvl="2"/>
            <a:r>
              <a:rPr lang="en-US" dirty="0">
                <a:solidFill>
                  <a:srgbClr val="FFFFFF"/>
                </a:solidFill>
              </a:rPr>
              <a:t>Brandi </a:t>
            </a:r>
            <a:r>
              <a:rPr lang="en-US" dirty="0" err="1">
                <a:solidFill>
                  <a:srgbClr val="FFFFFF"/>
                </a:solidFill>
              </a:rPr>
              <a:t>Simonsen</a:t>
            </a:r>
            <a:r>
              <a:rPr lang="en-US" dirty="0">
                <a:solidFill>
                  <a:srgbClr val="FFFFFF"/>
                </a:solidFill>
              </a:rPr>
              <a:t>, Jennifer Freeman, Jessica Swain-</a:t>
            </a:r>
            <a:r>
              <a:rPr lang="en-US" dirty="0" err="1">
                <a:solidFill>
                  <a:srgbClr val="FFFFFF"/>
                </a:solidFill>
              </a:rPr>
              <a:t>Bradway</a:t>
            </a:r>
            <a:r>
              <a:rPr lang="en-US" dirty="0">
                <a:solidFill>
                  <a:srgbClr val="FFFFFF"/>
                </a:solidFill>
              </a:rPr>
              <a:t>, Robert Putnam, Heather George, Steve Goodman, Barb Mitchell, Kimberly </a:t>
            </a:r>
            <a:r>
              <a:rPr lang="en-US" dirty="0" err="1">
                <a:solidFill>
                  <a:srgbClr val="FFFFFF"/>
                </a:solidFill>
              </a:rPr>
              <a:t>Yanek</a:t>
            </a:r>
            <a:r>
              <a:rPr lang="en-US" dirty="0">
                <a:solidFill>
                  <a:srgbClr val="FFFFFF"/>
                </a:solidFill>
              </a:rPr>
              <a:t>, Kathleen Lane &amp; Jeffrey Sprague</a:t>
            </a:r>
          </a:p>
          <a:p>
            <a:pPr lvl="1"/>
            <a:r>
              <a:rPr lang="en-US" b="1" dirty="0">
                <a:solidFill>
                  <a:srgbClr val="FFFFFF"/>
                </a:solidFill>
              </a:rPr>
              <a:t>Members of the Northeast PBIS Network: </a:t>
            </a:r>
          </a:p>
          <a:p>
            <a:pPr lvl="2"/>
            <a:r>
              <a:rPr lang="en-US" dirty="0">
                <a:solidFill>
                  <a:srgbClr val="FFFFFF"/>
                </a:solidFill>
              </a:rPr>
              <a:t>Susannah Everett, Adam Feinberg, George </a:t>
            </a:r>
            <a:r>
              <a:rPr lang="en-US" dirty="0" err="1">
                <a:solidFill>
                  <a:srgbClr val="FFFFFF"/>
                </a:solidFill>
              </a:rPr>
              <a:t>Sugai</a:t>
            </a:r>
            <a:r>
              <a:rPr lang="en-US" dirty="0">
                <a:solidFill>
                  <a:srgbClr val="FFFFFF"/>
                </a:solidFill>
              </a:rPr>
              <a:t>, Brandi </a:t>
            </a:r>
            <a:r>
              <a:rPr lang="en-US" dirty="0" err="1">
                <a:solidFill>
                  <a:srgbClr val="FFFFFF"/>
                </a:solidFill>
              </a:rPr>
              <a:t>Simonsen</a:t>
            </a:r>
            <a:r>
              <a:rPr lang="en-US" dirty="0">
                <a:solidFill>
                  <a:srgbClr val="FFFFFF"/>
                </a:solidFill>
              </a:rPr>
              <a:t> &amp; Jennifer Freeman</a:t>
            </a:r>
          </a:p>
        </p:txBody>
      </p:sp>
      <p:pic>
        <p:nvPicPr>
          <p:cNvPr id="4" name="Picture 9" descr="This is the Positive Behavioral Interventions &amp; Supports (PBIS) logo.">
            <a:extLst>
              <a:ext uri="{FF2B5EF4-FFF2-40B4-BE49-F238E27FC236}">
                <a16:creationId xmlns:a16="http://schemas.microsoft.com/office/drawing/2014/main" id="{5E419208-20CF-364F-8EF5-445E13E29DBA}"/>
              </a:ext>
            </a:extLst>
          </p:cNvPr>
          <p:cNvPicPr>
            <a:picLocks noChangeAspect="1" noChangeArrowheads="1"/>
          </p:cNvPicPr>
          <p:nvPr/>
        </p:nvPicPr>
        <p:blipFill>
          <a:blip r:embed="rId3"/>
          <a:srcRect/>
          <a:stretch>
            <a:fillRect/>
          </a:stretch>
        </p:blipFill>
        <p:spPr bwMode="auto">
          <a:xfrm>
            <a:off x="6374869" y="6253169"/>
            <a:ext cx="2223562" cy="558037"/>
          </a:xfrm>
          <a:prstGeom prst="rect">
            <a:avLst/>
          </a:prstGeom>
          <a:noFill/>
          <a:ln w="9525">
            <a:noFill/>
            <a:miter lim="800000"/>
            <a:headEnd/>
            <a:tailEnd/>
          </a:ln>
        </p:spPr>
      </p:pic>
      <p:sp>
        <p:nvSpPr>
          <p:cNvPr id="8" name="Title 1">
            <a:extLst>
              <a:ext uri="{FF2B5EF4-FFF2-40B4-BE49-F238E27FC236}">
                <a16:creationId xmlns:a16="http://schemas.microsoft.com/office/drawing/2014/main" id="{16F6CB35-8237-104F-B71A-4603C5F7E7A7}"/>
              </a:ext>
            </a:extLst>
          </p:cNvPr>
          <p:cNvSpPr txBox="1">
            <a:spLocks/>
          </p:cNvSpPr>
          <p:nvPr/>
        </p:nvSpPr>
        <p:spPr>
          <a:xfrm>
            <a:off x="628650" y="236669"/>
            <a:ext cx="7886700" cy="111341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01295F"/>
                </a:solidFill>
                <a:effectLst/>
                <a:uLnTx/>
                <a:uFillTx/>
                <a:latin typeface="Franklin Gothic Medium" panose="020B0603020102020204"/>
                <a:ea typeface="+mj-ea"/>
                <a:cs typeface="+mj-cs"/>
              </a:rPr>
              <a:t>Acknowledgements</a:t>
            </a:r>
          </a:p>
        </p:txBody>
      </p:sp>
    </p:spTree>
    <p:extLst>
      <p:ext uri="{BB962C8B-B14F-4D97-AF65-F5344CB8AC3E}">
        <p14:creationId xmlns:p14="http://schemas.microsoft.com/office/powerpoint/2010/main" val="473854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01295F"/>
                </a:solidFill>
              </a:rPr>
              <a:t>Considerations for Error Correction–</a:t>
            </a:r>
            <a:r>
              <a:rPr lang="en-US" i="1" dirty="0">
                <a:solidFill>
                  <a:srgbClr val="01295F"/>
                </a:solidFill>
              </a:rPr>
              <a:t>Continued</a:t>
            </a:r>
          </a:p>
        </p:txBody>
      </p:sp>
      <p:sp>
        <p:nvSpPr>
          <p:cNvPr id="3" name="Content Placeholder 2"/>
          <p:cNvSpPr>
            <a:spLocks noGrp="1"/>
          </p:cNvSpPr>
          <p:nvPr>
            <p:ph idx="1"/>
          </p:nvPr>
        </p:nvSpPr>
        <p:spPr>
          <a:xfrm>
            <a:off x="478971" y="1825625"/>
            <a:ext cx="8403771" cy="4351338"/>
          </a:xfrm>
        </p:spPr>
        <p:txBody>
          <a:bodyPr>
            <a:noAutofit/>
          </a:bodyPr>
          <a:lstStyle/>
          <a:p>
            <a:pPr>
              <a:lnSpc>
                <a:spcPct val="100000"/>
              </a:lnSpc>
              <a:spcBef>
                <a:spcPts val="600"/>
              </a:spcBef>
              <a:buClr>
                <a:schemeClr val="bg1"/>
              </a:buClr>
            </a:pPr>
            <a:r>
              <a:rPr lang="en-US" sz="2600" dirty="0">
                <a:solidFill>
                  <a:schemeClr val="bg1"/>
                </a:solidFill>
              </a:rPr>
              <a:t>When the student demonstrates the desired behavior, </a:t>
            </a:r>
            <a:r>
              <a:rPr lang="en-US" sz="2600" b="1" dirty="0">
                <a:solidFill>
                  <a:schemeClr val="bg1"/>
                </a:solidFill>
              </a:rPr>
              <a:t>always follow with praise or positive feedback.</a:t>
            </a:r>
          </a:p>
          <a:p>
            <a:pPr>
              <a:lnSpc>
                <a:spcPct val="100000"/>
              </a:lnSpc>
              <a:spcBef>
                <a:spcPts val="600"/>
              </a:spcBef>
              <a:buClr>
                <a:schemeClr val="bg1"/>
              </a:buClr>
            </a:pPr>
            <a:r>
              <a:rPr lang="en-US" sz="2600" dirty="0">
                <a:solidFill>
                  <a:schemeClr val="bg1"/>
                </a:solidFill>
              </a:rPr>
              <a:t>Use the strategy that is the least intrusive for the behavior and its frequency or severity.</a:t>
            </a:r>
          </a:p>
          <a:p>
            <a:pPr>
              <a:lnSpc>
                <a:spcPct val="100000"/>
              </a:lnSpc>
              <a:spcBef>
                <a:spcPts val="600"/>
              </a:spcBef>
              <a:buClr>
                <a:schemeClr val="bg1"/>
              </a:buClr>
            </a:pPr>
            <a:r>
              <a:rPr lang="en-US" sz="2600" dirty="0">
                <a:solidFill>
                  <a:schemeClr val="bg1"/>
                </a:solidFill>
              </a:rPr>
              <a:t>When inappropriate behavior occurs, increase teaching (lessons, pre-corrects) and rates of encouragement (positive feedback).</a:t>
            </a:r>
          </a:p>
          <a:p>
            <a:pPr>
              <a:lnSpc>
                <a:spcPct val="100000"/>
              </a:lnSpc>
              <a:spcBef>
                <a:spcPts val="600"/>
              </a:spcBef>
              <a:buClr>
                <a:schemeClr val="bg1"/>
              </a:buClr>
            </a:pPr>
            <a:r>
              <a:rPr lang="en-US" sz="2600" dirty="0">
                <a:solidFill>
                  <a:schemeClr val="bg1"/>
                </a:solidFill>
              </a:rPr>
              <a:t>When needed, pair instructional error correction strategies with an additional consequence (punishment).</a:t>
            </a:r>
          </a:p>
        </p:txBody>
      </p:sp>
      <p:pic>
        <p:nvPicPr>
          <p:cNvPr id="5" name="Picture 4" descr="MO-SW-PBS">
            <a:extLst>
              <a:ext uri="{FF2B5EF4-FFF2-40B4-BE49-F238E27FC236}">
                <a16:creationId xmlns:a16="http://schemas.microsoft.com/office/drawing/2014/main" id="{97EE7266-71C3-EB4E-9F3B-CBD78D6DD5E9}"/>
              </a:ext>
            </a:extLst>
          </p:cNvPr>
          <p:cNvPicPr>
            <a:picLocks noChangeAspect="1"/>
          </p:cNvPicPr>
          <p:nvPr/>
        </p:nvPicPr>
        <p:blipFill>
          <a:blip r:embed="rId3"/>
          <a:stretch>
            <a:fillRect/>
          </a:stretch>
        </p:blipFill>
        <p:spPr>
          <a:xfrm>
            <a:off x="7763548" y="5879347"/>
            <a:ext cx="1012316" cy="257681"/>
          </a:xfrm>
          <a:prstGeom prst="rect">
            <a:avLst/>
          </a:prstGeom>
        </p:spPr>
      </p:pic>
    </p:spTree>
    <p:extLst>
      <p:ext uri="{BB962C8B-B14F-4D97-AF65-F5344CB8AC3E}">
        <p14:creationId xmlns:p14="http://schemas.microsoft.com/office/powerpoint/2010/main" val="38467706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Chart with additional tools from the resource guide on responding to the behaviors in the classroom - stating to make it FAST.  &quot;F&quot; Functional;  &quot;A&quot; Accurate; &quot;S&quot; Specific; and &quot;T&quot; Timely.">
            <a:extLst>
              <a:ext uri="{FF2B5EF4-FFF2-40B4-BE49-F238E27FC236}">
                <a16:creationId xmlns:a16="http://schemas.microsoft.com/office/drawing/2014/main" id="{8C935F49-FB78-4078-95AC-4C8D8AD0A0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25"/>
            <a:ext cx="9144000" cy="6153172"/>
          </a:xfrm>
          <a:prstGeom prst="rect">
            <a:avLst/>
          </a:prstGeom>
        </p:spPr>
      </p:pic>
      <p:sp>
        <p:nvSpPr>
          <p:cNvPr id="2" name="Title 1" hidden="1">
            <a:extLst>
              <a:ext uri="{FF2B5EF4-FFF2-40B4-BE49-F238E27FC236}">
                <a16:creationId xmlns:a16="http://schemas.microsoft.com/office/drawing/2014/main" id="{AB5C381F-EF24-4023-9D0B-1362259505E3}"/>
              </a:ext>
            </a:extLst>
          </p:cNvPr>
          <p:cNvSpPr>
            <a:spLocks noGrp="1"/>
          </p:cNvSpPr>
          <p:nvPr>
            <p:ph type="title"/>
          </p:nvPr>
        </p:nvSpPr>
        <p:spPr/>
        <p:txBody>
          <a:bodyPr/>
          <a:lstStyle/>
          <a:p>
            <a:r>
              <a:rPr lang="en-US" dirty="0"/>
              <a:t>Additional Tools from the Resource Guide</a:t>
            </a:r>
          </a:p>
        </p:txBody>
      </p:sp>
    </p:spTree>
    <p:extLst>
      <p:ext uri="{BB962C8B-B14F-4D97-AF65-F5344CB8AC3E}">
        <p14:creationId xmlns:p14="http://schemas.microsoft.com/office/powerpoint/2010/main" val="16720778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 name="Picture 2" descr="This diagram is looking at Remembering Function and wants people to consider function when selecting your consequence strategy.">
            <a:extLst>
              <a:ext uri="{FF2B5EF4-FFF2-40B4-BE49-F238E27FC236}">
                <a16:creationId xmlns:a16="http://schemas.microsoft.com/office/drawing/2014/main" id="{6EE40FB8-F8B5-4BAE-9FA2-269431B4D4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104" y="126124"/>
            <a:ext cx="8840194" cy="5986191"/>
          </a:xfrm>
          <a:prstGeom prst="rect">
            <a:avLst/>
          </a:prstGeom>
        </p:spPr>
      </p:pic>
      <p:sp>
        <p:nvSpPr>
          <p:cNvPr id="2" name="Title 1" hidden="1">
            <a:extLst>
              <a:ext uri="{FF2B5EF4-FFF2-40B4-BE49-F238E27FC236}">
                <a16:creationId xmlns:a16="http://schemas.microsoft.com/office/drawing/2014/main" id="{557B4955-E935-4B81-A94D-B92A8DF7F645}"/>
              </a:ext>
            </a:extLst>
          </p:cNvPr>
          <p:cNvSpPr>
            <a:spLocks noGrp="1"/>
          </p:cNvSpPr>
          <p:nvPr>
            <p:ph type="title"/>
          </p:nvPr>
        </p:nvSpPr>
        <p:spPr/>
        <p:txBody>
          <a:bodyPr>
            <a:normAutofit fontScale="90000"/>
          </a:bodyPr>
          <a:lstStyle/>
          <a:p>
            <a:r>
              <a:rPr lang="en-US" dirty="0"/>
              <a:t>Consider Function when you select your consequence strategy </a:t>
            </a:r>
          </a:p>
        </p:txBody>
      </p:sp>
    </p:spTree>
    <p:extLst>
      <p:ext uri="{BB962C8B-B14F-4D97-AF65-F5344CB8AC3E}">
        <p14:creationId xmlns:p14="http://schemas.microsoft.com/office/powerpoint/2010/main" val="2684544027"/>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Diagram looking at the Continuum of Error Corrections starting with Re-Direct, Re-Teach, Provide Choice, and Student Conference.">
            <a:extLst>
              <a:ext uri="{FF2B5EF4-FFF2-40B4-BE49-F238E27FC236}">
                <a16:creationId xmlns:a16="http://schemas.microsoft.com/office/drawing/2014/main" id="{C388020D-679B-4F1D-AB9E-47F2CD069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2025" y="147145"/>
            <a:ext cx="8718459" cy="5836409"/>
          </a:xfrm>
          <a:prstGeom prst="rect">
            <a:avLst/>
          </a:prstGeom>
        </p:spPr>
      </p:pic>
      <p:sp>
        <p:nvSpPr>
          <p:cNvPr id="2" name="Title 1" hidden="1">
            <a:extLst>
              <a:ext uri="{FF2B5EF4-FFF2-40B4-BE49-F238E27FC236}">
                <a16:creationId xmlns:a16="http://schemas.microsoft.com/office/drawing/2014/main" id="{09D05371-1F04-4675-80EC-6EF22DCD77E8}"/>
              </a:ext>
            </a:extLst>
          </p:cNvPr>
          <p:cNvSpPr>
            <a:spLocks noGrp="1"/>
          </p:cNvSpPr>
          <p:nvPr>
            <p:ph type="title"/>
          </p:nvPr>
        </p:nvSpPr>
        <p:spPr/>
        <p:txBody>
          <a:bodyPr/>
          <a:lstStyle/>
          <a:p>
            <a:r>
              <a:rPr lang="en-US" dirty="0"/>
              <a:t>Continuum of Error Corrections</a:t>
            </a:r>
          </a:p>
        </p:txBody>
      </p:sp>
    </p:spTree>
    <p:extLst>
      <p:ext uri="{BB962C8B-B14F-4D97-AF65-F5344CB8AC3E}">
        <p14:creationId xmlns:p14="http://schemas.microsoft.com/office/powerpoint/2010/main" val="25278132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This slide continues the previous slide and provides additional information for the Continuum of Error Corrections - it provides a link to the NCII Antecedent modification guide which contains additional information about providing choice.">
            <a:extLst>
              <a:ext uri="{FF2B5EF4-FFF2-40B4-BE49-F238E27FC236}">
                <a16:creationId xmlns:a16="http://schemas.microsoft.com/office/drawing/2014/main" id="{4E4523A2-81AB-4817-93A0-99EA52A476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207" y="147145"/>
            <a:ext cx="8721638" cy="5865971"/>
          </a:xfrm>
          <a:prstGeom prst="rect">
            <a:avLst/>
          </a:prstGeom>
        </p:spPr>
      </p:pic>
      <p:sp>
        <p:nvSpPr>
          <p:cNvPr id="2" name="Title 1" hidden="1">
            <a:extLst>
              <a:ext uri="{FF2B5EF4-FFF2-40B4-BE49-F238E27FC236}">
                <a16:creationId xmlns:a16="http://schemas.microsoft.com/office/drawing/2014/main" id="{F75A8911-8865-4EE5-961F-1BD8B308971E}"/>
              </a:ext>
            </a:extLst>
          </p:cNvPr>
          <p:cNvSpPr>
            <a:spLocks noGrp="1"/>
          </p:cNvSpPr>
          <p:nvPr>
            <p:ph type="title"/>
          </p:nvPr>
        </p:nvSpPr>
        <p:spPr/>
        <p:txBody>
          <a:bodyPr>
            <a:normAutofit fontScale="90000"/>
          </a:bodyPr>
          <a:lstStyle/>
          <a:p>
            <a:r>
              <a:rPr lang="en-US" dirty="0"/>
              <a:t>Continuum of Error Corrections – NCII Antecedent Modification Guide Link</a:t>
            </a:r>
          </a:p>
        </p:txBody>
      </p:sp>
    </p:spTree>
    <p:extLst>
      <p:ext uri="{BB962C8B-B14F-4D97-AF65-F5344CB8AC3E}">
        <p14:creationId xmlns:p14="http://schemas.microsoft.com/office/powerpoint/2010/main" val="34065589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CEB16D4-E04C-4B71-B04A-D29962837232}"/>
              </a:ext>
            </a:extLst>
          </p:cNvPr>
          <p:cNvSpPr>
            <a:spLocks noGrp="1"/>
          </p:cNvSpPr>
          <p:nvPr>
            <p:ph type="title"/>
          </p:nvPr>
        </p:nvSpPr>
        <p:spPr/>
        <p:txBody>
          <a:bodyPr/>
          <a:lstStyle/>
          <a:p>
            <a:r>
              <a:rPr lang="en-US" b="1" dirty="0">
                <a:solidFill>
                  <a:srgbClr val="01295F"/>
                </a:solidFill>
              </a:rPr>
              <a:t>Consequence Strategies to Decrease Behavior</a:t>
            </a:r>
          </a:p>
        </p:txBody>
      </p:sp>
      <p:sp>
        <p:nvSpPr>
          <p:cNvPr id="3" name="Text Placeholder 2"/>
          <p:cNvSpPr>
            <a:spLocks noGrp="1"/>
          </p:cNvSpPr>
          <p:nvPr>
            <p:ph type="body" sz="quarter" idx="15"/>
          </p:nvPr>
        </p:nvSpPr>
        <p:spPr>
          <a:xfrm>
            <a:off x="255570" y="2787763"/>
            <a:ext cx="8632861" cy="1015406"/>
          </a:xfrm>
        </p:spPr>
        <p:txBody>
          <a:bodyPr/>
          <a:lstStyle/>
          <a:p>
            <a:endParaRPr lang="en-US" sz="2400" dirty="0"/>
          </a:p>
          <a:p>
            <a:r>
              <a:rPr lang="en-US" sz="2800" dirty="0"/>
              <a:t>Part 2</a:t>
            </a:r>
          </a:p>
          <a:p>
            <a:r>
              <a:rPr lang="en-US" sz="2800" dirty="0"/>
              <a:t>What other strategies could be layered on top of brief error corrections? </a:t>
            </a:r>
          </a:p>
        </p:txBody>
      </p:sp>
    </p:spTree>
    <p:extLst>
      <p:ext uri="{BB962C8B-B14F-4D97-AF65-F5344CB8AC3E}">
        <p14:creationId xmlns:p14="http://schemas.microsoft.com/office/powerpoint/2010/main" val="40393865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249088" y="299532"/>
            <a:ext cx="7886700" cy="111341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01295F"/>
                </a:solidFill>
                <a:effectLst/>
                <a:uLnTx/>
                <a:uFillTx/>
                <a:latin typeface="Franklin Gothic Medium" panose="020B0603020102020204"/>
                <a:ea typeface="+mj-ea"/>
                <a:cs typeface="+mj-cs"/>
              </a:rPr>
              <a:t>Module Objectives</a:t>
            </a:r>
          </a:p>
        </p:txBody>
      </p:sp>
      <p:sp>
        <p:nvSpPr>
          <p:cNvPr id="9" name="Content Placeholder 2"/>
          <p:cNvSpPr txBox="1">
            <a:spLocks/>
          </p:cNvSpPr>
          <p:nvPr/>
        </p:nvSpPr>
        <p:spPr>
          <a:xfrm>
            <a:off x="249088" y="1412948"/>
            <a:ext cx="7886700" cy="473005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srgbClr val="FFFFFF"/>
                </a:solidFill>
                <a:effectLst/>
                <a:uLnTx/>
                <a:uFillTx/>
                <a:latin typeface="Franklin Gothic Book" panose="020B0503020102020204"/>
                <a:ea typeface="+mn-ea"/>
                <a:cs typeface="+mn-cs"/>
              </a:rPr>
              <a:t>By the end of Module </a:t>
            </a:r>
            <a:r>
              <a:rPr lang="en-US" dirty="0">
                <a:solidFill>
                  <a:srgbClr val="FFFFFF"/>
                </a:solidFill>
                <a:latin typeface="Franklin Gothic Book" panose="020B0503020102020204"/>
              </a:rPr>
              <a:t>5</a:t>
            </a:r>
            <a:r>
              <a:rPr kumimoji="0" lang="en-US" sz="2800" b="0" i="0" u="none" strike="noStrike" kern="1200" cap="none" spc="0" normalizeH="0" baseline="0" noProof="0" dirty="0">
                <a:ln>
                  <a:noFill/>
                </a:ln>
                <a:solidFill>
                  <a:srgbClr val="FFFFFF"/>
                </a:solidFill>
                <a:effectLst/>
                <a:uLnTx/>
                <a:uFillTx/>
                <a:latin typeface="Franklin Gothic Book" panose="020B0503020102020204"/>
                <a:ea typeface="+mn-ea"/>
                <a:cs typeface="+mn-cs"/>
              </a:rPr>
              <a:t> you should be able to:</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800" b="0" i="0" u="none" strike="noStrike" kern="1200" cap="none" spc="0" normalizeH="0" baseline="0" noProof="0" dirty="0">
              <a:ln>
                <a:noFill/>
              </a:ln>
              <a:solidFill>
                <a:srgbClr val="FFFFFF"/>
              </a:solidFill>
              <a:effectLst/>
              <a:uLnTx/>
              <a:uFillTx/>
              <a:latin typeface="Franklin Gothic Book" panose="020B0503020102020204"/>
              <a:ea typeface="+mn-ea"/>
              <a:cs typeface="+mn-cs"/>
            </a:endParaRPr>
          </a:p>
          <a:p>
            <a:pPr marL="914400" lvl="2" indent="0">
              <a:buNone/>
            </a:pPr>
            <a:r>
              <a:rPr kumimoji="0" lang="en-US" sz="2400" b="0" i="1" u="none" strike="noStrike" kern="1200" cap="none" spc="0" normalizeH="0" baseline="0" noProof="0" dirty="0">
                <a:ln>
                  <a:noFill/>
                </a:ln>
                <a:solidFill>
                  <a:srgbClr val="FFFFFF"/>
                </a:solidFill>
                <a:effectLst/>
                <a:uLnTx/>
                <a:uFillTx/>
                <a:latin typeface="Franklin Gothic Book" panose="020B0503020102020204"/>
                <a:ea typeface="+mn-ea"/>
                <a:cs typeface="+mn-cs"/>
              </a:rPr>
              <a:t>	</a:t>
            </a:r>
            <a:r>
              <a:rPr kumimoji="0" lang="en-US" sz="2400" b="0" u="none" strike="noStrike" kern="1200" cap="none" spc="0" normalizeH="0" baseline="0" noProof="0" dirty="0">
                <a:ln>
                  <a:noFill/>
                </a:ln>
                <a:solidFill>
                  <a:schemeClr val="bg1"/>
                </a:solidFill>
                <a:effectLst/>
                <a:uLnTx/>
                <a:uFillTx/>
                <a:latin typeface="Franklin Gothic Book" panose="020B0503020102020204"/>
                <a:ea typeface="+mn-ea"/>
                <a:cs typeface="+mn-cs"/>
              </a:rPr>
              <a:t>Describe</a:t>
            </a:r>
            <a:r>
              <a:rPr kumimoji="0" lang="en-US" sz="2400" b="0" i="1" u="none" strike="noStrike" kern="1200" cap="none" spc="0" normalizeH="0" baseline="0" noProof="0" dirty="0">
                <a:ln>
                  <a:noFill/>
                </a:ln>
                <a:solidFill>
                  <a:schemeClr val="bg1"/>
                </a:solidFill>
                <a:effectLst/>
                <a:uLnTx/>
                <a:uFillTx/>
                <a:latin typeface="Franklin Gothic Book" panose="020B0503020102020204"/>
                <a:ea typeface="+mn-ea"/>
                <a:cs typeface="+mn-cs"/>
              </a:rPr>
              <a:t> </a:t>
            </a:r>
            <a:r>
              <a:rPr lang="en-US" sz="2400" dirty="0">
                <a:solidFill>
                  <a:schemeClr val="bg1"/>
                </a:solidFill>
              </a:rPr>
              <a:t>consequence strategies to decrease 	behavior</a:t>
            </a:r>
          </a:p>
          <a:p>
            <a:pPr marL="914400" lvl="2" indent="0">
              <a:buNone/>
            </a:pPr>
            <a:endParaRPr kumimoji="0" lang="en-US" sz="1050" b="0" i="0" u="none" strike="noStrike" kern="1200" cap="none" spc="0" normalizeH="0" baseline="0" noProof="0" dirty="0">
              <a:ln>
                <a:noFill/>
              </a:ln>
              <a:solidFill>
                <a:srgbClr val="FFFFFF"/>
              </a:solidFill>
              <a:effectLst/>
              <a:uLnTx/>
              <a:uFillTx/>
              <a:latin typeface="Franklin Gothic Book" panose="020B0503020102020204"/>
              <a:ea typeface="+mn-ea"/>
              <a:cs typeface="+mn-cs"/>
            </a:endParaRPr>
          </a:p>
          <a:p>
            <a:pPr marL="914400" lvl="2" indent="0">
              <a:buNone/>
            </a:pPr>
            <a:r>
              <a:rPr lang="en-US" sz="2400" i="1" dirty="0">
                <a:solidFill>
                  <a:srgbClr val="FFFFFF"/>
                </a:solidFill>
              </a:rPr>
              <a:t>	</a:t>
            </a:r>
            <a:r>
              <a:rPr lang="en-US" sz="2400" dirty="0">
                <a:solidFill>
                  <a:schemeClr val="accent4"/>
                </a:solidFill>
              </a:rPr>
              <a:t>Establish a continuum of strategies to 	respond to inappropriate behavior.</a:t>
            </a:r>
          </a:p>
          <a:p>
            <a:pPr marL="2743200" lvl="2" indent="-290513"/>
            <a:r>
              <a:rPr lang="en-US" dirty="0">
                <a:solidFill>
                  <a:schemeClr val="accent4"/>
                </a:solidFill>
              </a:rPr>
              <a:t>Planned Ignoring</a:t>
            </a:r>
          </a:p>
          <a:p>
            <a:pPr marL="2743200" lvl="2" indent="-290513"/>
            <a:r>
              <a:rPr lang="en-US" dirty="0">
                <a:solidFill>
                  <a:schemeClr val="accent4"/>
                </a:solidFill>
              </a:rPr>
              <a:t>Differential Reinforcement</a:t>
            </a:r>
          </a:p>
          <a:p>
            <a:pPr marL="2743200" lvl="2" indent="-290513"/>
            <a:r>
              <a:rPr lang="en-US" dirty="0">
                <a:solidFill>
                  <a:schemeClr val="accent4"/>
                </a:solidFill>
              </a:rPr>
              <a:t>Response Cost</a:t>
            </a:r>
          </a:p>
          <a:p>
            <a:pPr marL="2743200" lvl="2" indent="-290513"/>
            <a:r>
              <a:rPr lang="en-US" dirty="0">
                <a:solidFill>
                  <a:schemeClr val="accent4"/>
                </a:solidFill>
              </a:rPr>
              <a:t>Time Out from Reinforcement</a:t>
            </a:r>
          </a:p>
          <a:p>
            <a:pPr marL="2743200" lvl="2" indent="-290513"/>
            <a:r>
              <a:rPr lang="en-US" dirty="0">
                <a:solidFill>
                  <a:schemeClr val="accent4"/>
                </a:solidFill>
              </a:rPr>
              <a:t>Over Correction</a:t>
            </a:r>
          </a:p>
          <a:p>
            <a:pPr marL="914400" lvl="2" indent="0">
              <a:buNone/>
            </a:pPr>
            <a:endParaRPr kumimoji="0" lang="en-US" sz="2400" b="0" u="none" strike="noStrike" kern="1200" cap="none" spc="0" normalizeH="0" baseline="0" noProof="0" dirty="0">
              <a:ln>
                <a:noFill/>
              </a:ln>
              <a:solidFill>
                <a:srgbClr val="FFFFFF"/>
              </a:solidFill>
              <a:effectLst/>
              <a:uLnTx/>
              <a:uFillTx/>
              <a:latin typeface="Franklin Gothic Book" panose="020B0503020102020204"/>
            </a:endParaRPr>
          </a:p>
          <a:p>
            <a:pPr marL="914400" lvl="2" indent="0">
              <a:buNone/>
            </a:pPr>
            <a:r>
              <a:rPr lang="en-US" sz="2400" dirty="0">
                <a:solidFill>
                  <a:srgbClr val="FFFFFF"/>
                </a:solidFill>
              </a:rPr>
              <a:t>	</a:t>
            </a:r>
            <a:endParaRPr lang="en-US" sz="2400" dirty="0">
              <a:solidFill>
                <a:schemeClr val="bg1"/>
              </a:solidFill>
            </a:endParaRPr>
          </a:p>
        </p:txBody>
      </p:sp>
      <p:sp>
        <p:nvSpPr>
          <p:cNvPr id="14" name="TextBox 13"/>
          <p:cNvSpPr txBox="1"/>
          <p:nvPr/>
        </p:nvSpPr>
        <p:spPr>
          <a:xfrm>
            <a:off x="249088" y="2121334"/>
            <a:ext cx="1449370" cy="584775"/>
          </a:xfrm>
          <a:prstGeom prst="rect">
            <a:avLst/>
          </a:prstGeom>
          <a:noFill/>
        </p:spPr>
        <p:txBody>
          <a:bodyPr wrap="square" rtlCol="0">
            <a:spAutoFit/>
          </a:bodyPr>
          <a:lstStyle/>
          <a:p>
            <a:pPr algn="ctr"/>
            <a:r>
              <a:rPr lang="en-US" sz="3200" dirty="0">
                <a:solidFill>
                  <a:srgbClr val="EE6352"/>
                </a:solidFill>
                <a:latin typeface="Franklin Gothic Medium" panose="020B0603020102020204"/>
              </a:rPr>
              <a:t>Part 1</a:t>
            </a:r>
            <a:endParaRPr lang="en-US" sz="2800" dirty="0">
              <a:solidFill>
                <a:srgbClr val="EE6352"/>
              </a:solidFill>
              <a:latin typeface="Franklin Gothic Medium" panose="020B0603020102020204"/>
            </a:endParaRPr>
          </a:p>
        </p:txBody>
      </p:sp>
      <p:sp>
        <p:nvSpPr>
          <p:cNvPr id="15" name="TextBox 14"/>
          <p:cNvSpPr txBox="1"/>
          <p:nvPr/>
        </p:nvSpPr>
        <p:spPr>
          <a:xfrm>
            <a:off x="321702" y="3058251"/>
            <a:ext cx="1304142" cy="584775"/>
          </a:xfrm>
          <a:prstGeom prst="rect">
            <a:avLst/>
          </a:prstGeom>
          <a:noFill/>
        </p:spPr>
        <p:txBody>
          <a:bodyPr wrap="square" rtlCol="0">
            <a:spAutoFit/>
          </a:bodyPr>
          <a:lstStyle/>
          <a:p>
            <a:pPr algn="ctr"/>
            <a:r>
              <a:rPr lang="en-US" sz="3200" dirty="0">
                <a:solidFill>
                  <a:srgbClr val="EE6352"/>
                </a:solidFill>
                <a:latin typeface="Franklin Gothic Medium" panose="020B0603020102020204"/>
              </a:rPr>
              <a:t>Part 2 </a:t>
            </a:r>
          </a:p>
        </p:txBody>
      </p:sp>
      <p:sp>
        <p:nvSpPr>
          <p:cNvPr id="2" name="Title 1" hidden="1">
            <a:extLst>
              <a:ext uri="{FF2B5EF4-FFF2-40B4-BE49-F238E27FC236}">
                <a16:creationId xmlns:a16="http://schemas.microsoft.com/office/drawing/2014/main" id="{E1BCFF54-BC99-4E29-94A4-8A5AC3DC6EC5}"/>
              </a:ext>
            </a:extLst>
          </p:cNvPr>
          <p:cNvSpPr>
            <a:spLocks noGrp="1"/>
          </p:cNvSpPr>
          <p:nvPr>
            <p:ph type="title"/>
          </p:nvPr>
        </p:nvSpPr>
        <p:spPr/>
        <p:txBody>
          <a:bodyPr/>
          <a:lstStyle/>
          <a:p>
            <a:r>
              <a:rPr lang="en-US" dirty="0"/>
              <a:t>Module Objectives</a:t>
            </a:r>
          </a:p>
        </p:txBody>
      </p:sp>
    </p:spTree>
    <p:extLst>
      <p:ext uri="{BB962C8B-B14F-4D97-AF65-F5344CB8AC3E}">
        <p14:creationId xmlns:p14="http://schemas.microsoft.com/office/powerpoint/2010/main" val="25871570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This diagram is looing at the data and asking if the data indicates that students are still engaging in problem behavior and focusing on Minor problems with the suggestions to use brief, specific error corrections and other strategies.">
            <a:extLst>
              <a:ext uri="{FF2B5EF4-FFF2-40B4-BE49-F238E27FC236}">
                <a16:creationId xmlns:a16="http://schemas.microsoft.com/office/drawing/2014/main" id="{2106DA42-1758-4CCE-A91A-8411FF6862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9300" y="261223"/>
            <a:ext cx="8059275" cy="5515745"/>
          </a:xfrm>
          <a:prstGeom prst="rect">
            <a:avLst/>
          </a:prstGeom>
        </p:spPr>
      </p:pic>
      <p:sp>
        <p:nvSpPr>
          <p:cNvPr id="2" name="Title 1" hidden="1">
            <a:extLst>
              <a:ext uri="{FF2B5EF4-FFF2-40B4-BE49-F238E27FC236}">
                <a16:creationId xmlns:a16="http://schemas.microsoft.com/office/drawing/2014/main" id="{93BFD64A-4FCA-4C26-9DF5-359D6588DFA0}"/>
              </a:ext>
            </a:extLst>
          </p:cNvPr>
          <p:cNvSpPr>
            <a:spLocks noGrp="1"/>
          </p:cNvSpPr>
          <p:nvPr>
            <p:ph type="title"/>
          </p:nvPr>
        </p:nvSpPr>
        <p:spPr/>
        <p:txBody>
          <a:bodyPr>
            <a:normAutofit fontScale="90000"/>
          </a:bodyPr>
          <a:lstStyle/>
          <a:p>
            <a:r>
              <a:rPr lang="en-US" dirty="0"/>
              <a:t>Does the data indicate students are engaging in problem behavior</a:t>
            </a:r>
          </a:p>
        </p:txBody>
      </p:sp>
    </p:spTree>
    <p:extLst>
      <p:ext uri="{BB962C8B-B14F-4D97-AF65-F5344CB8AC3E}">
        <p14:creationId xmlns:p14="http://schemas.microsoft.com/office/powerpoint/2010/main" val="30725311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AutoShape 2"/>
          <p:cNvSpPr>
            <a:spLocks noGrp="1" noChangeArrowheads="1"/>
          </p:cNvSpPr>
          <p:nvPr>
            <p:ph type="title"/>
          </p:nvPr>
        </p:nvSpPr>
        <p:spPr>
          <a:xfrm>
            <a:off x="762000" y="304800"/>
            <a:ext cx="7772400" cy="1143000"/>
          </a:xfrm>
          <a:noFill/>
        </p:spPr>
        <p:txBody>
          <a:bodyPr>
            <a:normAutofit/>
          </a:bodyPr>
          <a:lstStyle/>
          <a:p>
            <a:r>
              <a:rPr lang="en-US" dirty="0">
                <a:solidFill>
                  <a:srgbClr val="01295F"/>
                </a:solidFill>
                <a:ea typeface="ＭＳ Ｐゴシック" charset="-128"/>
                <a:cs typeface="ＭＳ Ｐゴシック" charset="-128"/>
              </a:rPr>
              <a:t>Planned Ignoring</a:t>
            </a:r>
          </a:p>
        </p:txBody>
      </p:sp>
      <p:sp>
        <p:nvSpPr>
          <p:cNvPr id="268291" name="Rectangle 3"/>
          <p:cNvSpPr>
            <a:spLocks noGrp="1" noChangeArrowheads="1"/>
          </p:cNvSpPr>
          <p:nvPr>
            <p:ph type="body" idx="1"/>
          </p:nvPr>
        </p:nvSpPr>
        <p:spPr>
          <a:xfrm>
            <a:off x="529590" y="1447800"/>
            <a:ext cx="3966210" cy="4522470"/>
          </a:xfrm>
        </p:spPr>
        <p:txBody>
          <a:bodyPr>
            <a:normAutofit/>
          </a:bodyPr>
          <a:lstStyle/>
          <a:p>
            <a:pPr>
              <a:lnSpc>
                <a:spcPct val="80000"/>
              </a:lnSpc>
              <a:buFont typeface="Wingdings" pitchFamily="-1" charset="2"/>
              <a:buNone/>
            </a:pPr>
            <a:r>
              <a:rPr lang="en-US" sz="2800" b="1" u="sng" dirty="0">
                <a:solidFill>
                  <a:schemeClr val="bg1"/>
                </a:solidFill>
                <a:ea typeface="ＭＳ Ｐゴシック" charset="-128"/>
                <a:cs typeface="ＭＳ Ｐゴシック" charset="-128"/>
              </a:rPr>
              <a:t>Definition</a:t>
            </a:r>
            <a:r>
              <a:rPr lang="en-US" sz="2800" b="1" dirty="0">
                <a:solidFill>
                  <a:schemeClr val="bg1"/>
                </a:solidFill>
                <a:ea typeface="ＭＳ Ｐゴシック" charset="-128"/>
                <a:cs typeface="ＭＳ Ｐゴシック" charset="-128"/>
              </a:rPr>
              <a:t>:</a:t>
            </a:r>
            <a:r>
              <a:rPr lang="en-US" sz="1800" b="1" dirty="0">
                <a:solidFill>
                  <a:schemeClr val="bg1"/>
                </a:solidFill>
                <a:ea typeface="ＭＳ Ｐゴシック" charset="-128"/>
                <a:cs typeface="ＭＳ Ｐゴシック" charset="-128"/>
              </a:rPr>
              <a:t> </a:t>
            </a:r>
          </a:p>
          <a:p>
            <a:pPr marL="0" indent="0">
              <a:lnSpc>
                <a:spcPct val="100000"/>
              </a:lnSpc>
              <a:buNone/>
            </a:pPr>
            <a:r>
              <a:rPr lang="en-US" sz="2400" dirty="0">
                <a:solidFill>
                  <a:schemeClr val="bg1"/>
                </a:solidFill>
              </a:rPr>
              <a:t>When a behavior that was previously reinforced by attention no longer is (i.e., the behavior is ignored). When implementing this strategy, if a behavior is maintained by adult attention, the teacher would ignore the behavior of interest.</a:t>
            </a:r>
            <a:r>
              <a:rPr lang="en-US" sz="1200" dirty="0">
                <a:solidFill>
                  <a:schemeClr val="bg1"/>
                </a:solidFill>
                <a:ea typeface="ＭＳ Ｐゴシック" charset="-128"/>
                <a:cs typeface="ＭＳ Ｐゴシック" charset="-128"/>
              </a:rPr>
              <a:t>	</a:t>
            </a:r>
          </a:p>
        </p:txBody>
      </p:sp>
      <p:sp>
        <p:nvSpPr>
          <p:cNvPr id="2" name="Rounded Rectangle 1"/>
          <p:cNvSpPr/>
          <p:nvPr/>
        </p:nvSpPr>
        <p:spPr>
          <a:xfrm>
            <a:off x="5653088" y="219075"/>
            <a:ext cx="3405187" cy="1143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a:solidFill>
                  <a:schemeClr val="bg1"/>
                </a:solidFill>
              </a:rPr>
              <a:t>Don’t forget to plan for an extinction burst….</a:t>
            </a:r>
          </a:p>
          <a:p>
            <a:pPr marL="990600" lvl="1" indent="-533400">
              <a:lnSpc>
                <a:spcPct val="90000"/>
              </a:lnSpc>
              <a:defRPr/>
            </a:pPr>
            <a:endParaRPr lang="en-US" sz="1100" dirty="0">
              <a:solidFill>
                <a:schemeClr val="bg1"/>
              </a:solidFill>
              <a:sym typeface="Wingdings"/>
            </a:endParaRPr>
          </a:p>
          <a:p>
            <a:pPr marL="533400" indent="-533400">
              <a:lnSpc>
                <a:spcPct val="90000"/>
              </a:lnSpc>
              <a:defRPr/>
            </a:pPr>
            <a:r>
              <a:rPr lang="en-US" sz="1100" dirty="0">
                <a:solidFill>
                  <a:schemeClr val="bg1"/>
                </a:solidFill>
                <a:sym typeface="Wingdings"/>
              </a:rPr>
              <a:t>What function of behavior might planned ignoring procedures address effectively? </a:t>
            </a:r>
            <a:endParaRPr lang="en-US" sz="1100" dirty="0">
              <a:solidFill>
                <a:schemeClr val="bg1"/>
              </a:solidFill>
            </a:endParaRPr>
          </a:p>
        </p:txBody>
      </p:sp>
      <p:sp>
        <p:nvSpPr>
          <p:cNvPr id="3" name="Rectangle 2"/>
          <p:cNvSpPr/>
          <p:nvPr/>
        </p:nvSpPr>
        <p:spPr>
          <a:xfrm>
            <a:off x="4572000" y="1447800"/>
            <a:ext cx="4410075" cy="4386842"/>
          </a:xfrm>
          <a:prstGeom prst="rect">
            <a:avLst/>
          </a:prstGeom>
        </p:spPr>
        <p:txBody>
          <a:bodyPr wrap="square">
            <a:spAutoFit/>
          </a:bodyPr>
          <a:lstStyle/>
          <a:p>
            <a:pPr>
              <a:lnSpc>
                <a:spcPct val="80000"/>
              </a:lnSpc>
              <a:buFont typeface="Wingdings" pitchFamily="-1" charset="2"/>
              <a:buNone/>
            </a:pPr>
            <a:r>
              <a:rPr lang="en-US" sz="2800" b="1" u="sng" dirty="0">
                <a:solidFill>
                  <a:schemeClr val="bg1"/>
                </a:solidFill>
                <a:ea typeface="ＭＳ Ｐゴシック" charset="-128"/>
                <a:cs typeface="ＭＳ Ｐゴシック" charset="-128"/>
              </a:rPr>
              <a:t>Example</a:t>
            </a:r>
            <a:r>
              <a:rPr lang="en-US" sz="2800" b="1" dirty="0">
                <a:solidFill>
                  <a:schemeClr val="bg1"/>
                </a:solidFill>
                <a:ea typeface="ＭＳ Ｐゴシック" charset="-128"/>
                <a:cs typeface="ＭＳ Ｐゴシック" charset="-128"/>
              </a:rPr>
              <a:t>: </a:t>
            </a:r>
          </a:p>
          <a:p>
            <a:pPr>
              <a:spcBef>
                <a:spcPts val="1000"/>
              </a:spcBef>
            </a:pPr>
            <a:r>
              <a:rPr lang="en-US" sz="2400" dirty="0">
                <a:solidFill>
                  <a:schemeClr val="bg1"/>
                </a:solidFill>
                <a:ea typeface="ＭＳ Ｐゴシック" charset="-128"/>
                <a:cs typeface="ＭＳ Ｐゴシック" charset="-128"/>
              </a:rPr>
              <a:t>Grant taps his pencil loudly at his desk during class and his teacher currently responds to him (i.e., provides attention) approximately 70% of the time (either + or -). </a:t>
            </a:r>
          </a:p>
          <a:p>
            <a:pPr>
              <a:spcBef>
                <a:spcPts val="1000"/>
              </a:spcBef>
            </a:pPr>
            <a:r>
              <a:rPr lang="en-US" sz="2400" dirty="0">
                <a:solidFill>
                  <a:schemeClr val="bg1"/>
                </a:solidFill>
                <a:ea typeface="ＭＳ Ｐゴシック" charset="-128"/>
                <a:cs typeface="ＭＳ Ｐゴシック" charset="-128"/>
              </a:rPr>
              <a:t>The teacher decides to ignore all pencil taps and instead only calls on Grant when his hand is raised. </a:t>
            </a:r>
          </a:p>
        </p:txBody>
      </p:sp>
    </p:spTree>
    <p:extLst>
      <p:ext uri="{BB962C8B-B14F-4D97-AF65-F5344CB8AC3E}">
        <p14:creationId xmlns:p14="http://schemas.microsoft.com/office/powerpoint/2010/main" val="321127285"/>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27084" y="860743"/>
            <a:ext cx="8366395" cy="563563"/>
          </a:xfrm>
        </p:spPr>
        <p:txBody>
          <a:bodyPr>
            <a:noAutofit/>
          </a:bodyPr>
          <a:lstStyle/>
          <a:p>
            <a:r>
              <a:rPr lang="en-US" b="1" dirty="0">
                <a:solidFill>
                  <a:srgbClr val="01295F"/>
                </a:solidFill>
              </a:rPr>
              <a:t>Other Strategies to Respond to Minor Violations</a:t>
            </a:r>
          </a:p>
        </p:txBody>
      </p:sp>
      <p:graphicFrame>
        <p:nvGraphicFramePr>
          <p:cNvPr id="5" name="Content Placeholder 3"/>
          <p:cNvGraphicFramePr>
            <a:graphicFrameLocks/>
          </p:cNvGraphicFramePr>
          <p:nvPr>
            <p:extLst>
              <p:ext uri="{D42A27DB-BD31-4B8C-83A1-F6EECF244321}">
                <p14:modId xmlns:p14="http://schemas.microsoft.com/office/powerpoint/2010/main" val="489670762"/>
              </p:ext>
            </p:extLst>
          </p:nvPr>
        </p:nvGraphicFramePr>
        <p:xfrm>
          <a:off x="298408" y="2362141"/>
          <a:ext cx="8495071" cy="2739449"/>
        </p:xfrm>
        <a:graphic>
          <a:graphicData uri="http://schemas.openxmlformats.org/drawingml/2006/table">
            <a:tbl>
              <a:tblPr firstRow="1" bandRow="1">
                <a:tableStyleId>{2D5ABB26-0587-4C30-8999-92F81FD0307C}</a:tableStyleId>
              </a:tblPr>
              <a:tblGrid>
                <a:gridCol w="1549729">
                  <a:extLst>
                    <a:ext uri="{9D8B030D-6E8A-4147-A177-3AD203B41FA5}">
                      <a16:colId xmlns:a16="http://schemas.microsoft.com/office/drawing/2014/main" val="20000"/>
                    </a:ext>
                  </a:extLst>
                </a:gridCol>
                <a:gridCol w="2315114">
                  <a:extLst>
                    <a:ext uri="{9D8B030D-6E8A-4147-A177-3AD203B41FA5}">
                      <a16:colId xmlns:a16="http://schemas.microsoft.com/office/drawing/2014/main" val="20001"/>
                    </a:ext>
                  </a:extLst>
                </a:gridCol>
                <a:gridCol w="2315114">
                  <a:extLst>
                    <a:ext uri="{9D8B030D-6E8A-4147-A177-3AD203B41FA5}">
                      <a16:colId xmlns:a16="http://schemas.microsoft.com/office/drawing/2014/main" val="20002"/>
                    </a:ext>
                  </a:extLst>
                </a:gridCol>
                <a:gridCol w="2315114">
                  <a:extLst>
                    <a:ext uri="{9D8B030D-6E8A-4147-A177-3AD203B41FA5}">
                      <a16:colId xmlns:a16="http://schemas.microsoft.com/office/drawing/2014/main" val="20003"/>
                    </a:ext>
                  </a:extLst>
                </a:gridCol>
              </a:tblGrid>
              <a:tr h="453449">
                <a:tc>
                  <a:txBody>
                    <a:bodyPr/>
                    <a:lstStyle/>
                    <a:p>
                      <a:endParaRPr lang="en-US" sz="2000" dirty="0">
                        <a:solidFill>
                          <a:srgbClr val="000000"/>
                        </a:solidFill>
                        <a:latin typeface="Arial"/>
                        <a:cs typeface="Arial"/>
                      </a:endParaRPr>
                    </a:p>
                  </a:txBody>
                  <a:tcPr marL="81836" marR="81836">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a:txBody>
                    <a:bodyPr/>
                    <a:lstStyle/>
                    <a:p>
                      <a:r>
                        <a:rPr lang="en-US" sz="1800" b="1" dirty="0"/>
                        <a:t>Elementary Example:</a:t>
                      </a:r>
                      <a:endParaRPr lang="en-US" sz="1800" b="1" dirty="0">
                        <a:solidFill>
                          <a:schemeClr val="bg1"/>
                        </a:solidFill>
                        <a:latin typeface="Arial"/>
                        <a:cs typeface="Arial"/>
                      </a:endParaRPr>
                    </a:p>
                  </a:txBody>
                  <a:tcPr marL="81836" marR="81836">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tc>
                  <a:txBody>
                    <a:bodyPr/>
                    <a:lstStyle/>
                    <a:p>
                      <a:r>
                        <a:rPr lang="en-US" sz="1800" b="1" dirty="0"/>
                        <a:t>HS Example:</a:t>
                      </a:r>
                      <a:endParaRPr lang="en-US" sz="1800" b="1" dirty="0">
                        <a:solidFill>
                          <a:schemeClr val="bg1"/>
                        </a:solidFill>
                        <a:latin typeface="Arial"/>
                        <a:cs typeface="Arial"/>
                      </a:endParaRPr>
                    </a:p>
                  </a:txBody>
                  <a:tcPr marL="81836" marR="81836">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tc>
                  <a:txBody>
                    <a:bodyPr/>
                    <a:lstStyle/>
                    <a:p>
                      <a:r>
                        <a:rPr lang="en-US" sz="1800" b="1" dirty="0"/>
                        <a:t>Non-example:</a:t>
                      </a:r>
                      <a:endParaRPr lang="en-US" sz="1800" b="1" dirty="0">
                        <a:solidFill>
                          <a:schemeClr val="bg1"/>
                        </a:solidFill>
                        <a:latin typeface="Arial"/>
                        <a:cs typeface="Arial"/>
                      </a:endParaRPr>
                    </a:p>
                  </a:txBody>
                  <a:tcPr marL="81836" marR="81836">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solidFill>
                  </a:tcPr>
                </a:tc>
                <a:extLst>
                  <a:ext uri="{0D108BD9-81ED-4DB2-BD59-A6C34878D82A}">
                    <a16:rowId xmlns:a16="http://schemas.microsoft.com/office/drawing/2014/main" val="10000"/>
                  </a:ext>
                </a:extLst>
              </a:tr>
              <a:tr h="1962845">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b="1" dirty="0">
                          <a:solidFill>
                            <a:srgbClr val="000000"/>
                          </a:solidFill>
                          <a:latin typeface="Arial"/>
                          <a:cs typeface="Arial"/>
                        </a:rPr>
                        <a:t>Planned Ignoring</a:t>
                      </a:r>
                    </a:p>
                  </a:txBody>
                  <a:tcPr marL="81836" marR="8183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65000"/>
                      </a:schemeClr>
                    </a:solidFill>
                  </a:tcPr>
                </a:tc>
                <a:tc>
                  <a:txBody>
                    <a:bodyPr/>
                    <a:lstStyle/>
                    <a:p>
                      <a:r>
                        <a:rPr lang="en-US" sz="1800" i="0" kern="1200" dirty="0">
                          <a:solidFill>
                            <a:schemeClr val="dk1"/>
                          </a:solidFill>
                          <a:latin typeface="+mn-lt"/>
                          <a:ea typeface="+mn-ea"/>
                          <a:cs typeface="+mn-cs"/>
                        </a:rPr>
                        <a:t>During a whole group activity, James shouts the teacher’s name to get her attention. </a:t>
                      </a:r>
                    </a:p>
                    <a:p>
                      <a:r>
                        <a:rPr lang="en-US" sz="1800" i="0" kern="1200" dirty="0">
                          <a:solidFill>
                            <a:schemeClr val="dk1"/>
                          </a:solidFill>
                          <a:latin typeface="+mn-lt"/>
                          <a:ea typeface="+mn-ea"/>
                          <a:cs typeface="+mn-cs"/>
                        </a:rPr>
                        <a:t>The teacher ignores the callouts and proceeds with the activity. </a:t>
                      </a:r>
                      <a:endParaRPr lang="en-US" sz="2000" dirty="0">
                        <a:solidFill>
                          <a:srgbClr val="000000"/>
                        </a:solidFill>
                        <a:latin typeface="Arial"/>
                        <a:cs typeface="Arial"/>
                      </a:endParaRPr>
                    </a:p>
                  </a:txBody>
                  <a:tcPr marL="81836" marR="81836">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3EAFD"/>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latin typeface="+mn-lt"/>
                          <a:ea typeface="+mn-ea"/>
                          <a:cs typeface="+mn-cs"/>
                        </a:rPr>
                        <a:t>During a lecture, Jen interrupts the teacher and loudly asks her question.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latin typeface="+mn-lt"/>
                          <a:ea typeface="+mn-ea"/>
                          <a:cs typeface="+mn-cs"/>
                        </a:rPr>
                        <a:t>The teacher ignores Jen until she quietly raises her hand.</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3EAFD"/>
                    </a:solidFill>
                  </a:tcPr>
                </a:tc>
                <a:tc>
                  <a:txBody>
                    <a:bodyPr/>
                    <a:lstStyle/>
                    <a:p>
                      <a:r>
                        <a:rPr lang="en-US" sz="1800" kern="1200" dirty="0">
                          <a:solidFill>
                            <a:schemeClr val="dk1"/>
                          </a:solidFill>
                          <a:latin typeface="+mn-lt"/>
                          <a:ea typeface="+mn-ea"/>
                          <a:cs typeface="+mn-cs"/>
                        </a:rPr>
                        <a:t>A student is loudly criticizing a peer, resulting in other students laughing at the targeted peer. </a:t>
                      </a:r>
                    </a:p>
                    <a:p>
                      <a:r>
                        <a:rPr lang="en-US" sz="1800" kern="1200" dirty="0">
                          <a:solidFill>
                            <a:schemeClr val="dk1"/>
                          </a:solidFill>
                          <a:latin typeface="+mn-lt"/>
                          <a:ea typeface="+mn-ea"/>
                          <a:cs typeface="+mn-cs"/>
                        </a:rPr>
                        <a:t>The teacher does nothing. </a:t>
                      </a:r>
                      <a:endParaRPr lang="en-US" sz="2000" dirty="0">
                        <a:solidFill>
                          <a:srgbClr val="000000"/>
                        </a:solidFill>
                        <a:latin typeface="Arial"/>
                        <a:cs typeface="Aria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8987329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57C37-F2B7-0B43-86F6-A50EE207C326}"/>
              </a:ext>
            </a:extLst>
          </p:cNvPr>
          <p:cNvSpPr>
            <a:spLocks noGrp="1"/>
          </p:cNvSpPr>
          <p:nvPr>
            <p:ph type="title"/>
          </p:nvPr>
        </p:nvSpPr>
        <p:spPr/>
        <p:txBody>
          <a:bodyPr>
            <a:normAutofit/>
          </a:bodyPr>
          <a:lstStyle/>
          <a:p>
            <a:pPr algn="ctr"/>
            <a:r>
              <a:rPr lang="en-US" dirty="0"/>
              <a:t>Orientation to Module Tools and Resources</a:t>
            </a:r>
          </a:p>
        </p:txBody>
      </p:sp>
      <p:sp>
        <p:nvSpPr>
          <p:cNvPr id="3" name="Content Placeholder 2">
            <a:extLst>
              <a:ext uri="{FF2B5EF4-FFF2-40B4-BE49-F238E27FC236}">
                <a16:creationId xmlns:a16="http://schemas.microsoft.com/office/drawing/2014/main" id="{BA8698C7-8A89-5340-8BED-7A1DCEB07AAC}"/>
              </a:ext>
            </a:extLst>
          </p:cNvPr>
          <p:cNvSpPr>
            <a:spLocks noGrp="1"/>
          </p:cNvSpPr>
          <p:nvPr>
            <p:ph idx="1"/>
          </p:nvPr>
        </p:nvSpPr>
        <p:spPr/>
        <p:txBody>
          <a:bodyPr>
            <a:normAutofit/>
          </a:bodyPr>
          <a:lstStyle/>
          <a:p>
            <a:r>
              <a:rPr lang="en-US" dirty="0">
                <a:solidFill>
                  <a:schemeClr val="bg1"/>
                </a:solidFill>
              </a:rPr>
              <a:t>Module Videos</a:t>
            </a:r>
          </a:p>
          <a:p>
            <a:endParaRPr lang="en-US" dirty="0">
              <a:solidFill>
                <a:schemeClr val="bg1"/>
              </a:solidFill>
            </a:endParaRPr>
          </a:p>
          <a:p>
            <a:endParaRPr lang="en-US" dirty="0">
              <a:solidFill>
                <a:schemeClr val="bg1"/>
              </a:solidFill>
            </a:endParaRPr>
          </a:p>
          <a:p>
            <a:r>
              <a:rPr lang="en-US" dirty="0">
                <a:solidFill>
                  <a:schemeClr val="bg1"/>
                </a:solidFill>
              </a:rPr>
              <a:t>Module Workbook</a:t>
            </a:r>
          </a:p>
          <a:p>
            <a:pPr marL="0" indent="0">
              <a:buNone/>
            </a:pPr>
            <a:endParaRPr lang="en-US" dirty="0">
              <a:solidFill>
                <a:schemeClr val="bg1"/>
              </a:solidFill>
            </a:endParaRPr>
          </a:p>
          <a:p>
            <a:pPr marL="0" indent="0">
              <a:buNone/>
            </a:pPr>
            <a:endParaRPr lang="en-US" dirty="0">
              <a:solidFill>
                <a:schemeClr val="bg1"/>
              </a:solidFill>
            </a:endParaRPr>
          </a:p>
          <a:p>
            <a:r>
              <a:rPr lang="en-US" dirty="0">
                <a:solidFill>
                  <a:schemeClr val="bg1"/>
                </a:solidFill>
              </a:rPr>
              <a:t>Module Readings and Additional Resources</a:t>
            </a:r>
          </a:p>
        </p:txBody>
      </p:sp>
      <p:pic>
        <p:nvPicPr>
          <p:cNvPr id="7" name="Picture 6" descr="Image of the Behavior Support for Academic Intervention Activity Workbook.">
            <a:extLst>
              <a:ext uri="{FF2B5EF4-FFF2-40B4-BE49-F238E27FC236}">
                <a16:creationId xmlns:a16="http://schemas.microsoft.com/office/drawing/2014/main" id="{9744430F-6C6D-7A44-822F-2A8AE29D6F3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76633" y="2840871"/>
            <a:ext cx="926448" cy="1198725"/>
          </a:xfrm>
          <a:prstGeom prst="rect">
            <a:avLst/>
          </a:prstGeom>
        </p:spPr>
      </p:pic>
      <p:pic>
        <p:nvPicPr>
          <p:cNvPr id="9" name="Picture 8" descr="Screen shot of the Module Video">
            <a:extLst>
              <a:ext uri="{FF2B5EF4-FFF2-40B4-BE49-F238E27FC236}">
                <a16:creationId xmlns:a16="http://schemas.microsoft.com/office/drawing/2014/main" id="{5AC5302C-EDB2-BF47-ABEF-5B645A11623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36347" y="1690688"/>
            <a:ext cx="1786485" cy="987184"/>
          </a:xfrm>
          <a:prstGeom prst="rect">
            <a:avLst/>
          </a:prstGeom>
        </p:spPr>
      </p:pic>
      <p:pic>
        <p:nvPicPr>
          <p:cNvPr id="11" name="Picture 10">
            <a:extLst>
              <a:ext uri="{FF2B5EF4-FFF2-40B4-BE49-F238E27FC236}">
                <a16:creationId xmlns:a16="http://schemas.microsoft.com/office/drawing/2014/main" id="{9B629FAD-CAC7-444A-A2F1-E655642DF75F}"/>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90796" y="4779329"/>
            <a:ext cx="979299" cy="756731"/>
          </a:xfrm>
          <a:prstGeom prst="rect">
            <a:avLst/>
          </a:prstGeom>
        </p:spPr>
      </p:pic>
    </p:spTree>
    <p:extLst>
      <p:ext uri="{BB962C8B-B14F-4D97-AF65-F5344CB8AC3E}">
        <p14:creationId xmlns:p14="http://schemas.microsoft.com/office/powerpoint/2010/main" val="22571429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20CC8488-9473-0A4E-8C7F-B63D7604102A}"/>
              </a:ext>
            </a:extLst>
          </p:cNvPr>
          <p:cNvSpPr txBox="1">
            <a:spLocks/>
          </p:cNvSpPr>
          <p:nvPr/>
        </p:nvSpPr>
        <p:spPr>
          <a:xfrm>
            <a:off x="628650" y="1876550"/>
            <a:ext cx="7922974" cy="4023360"/>
          </a:xfrm>
          <a:prstGeom prst="rect">
            <a:avLst/>
          </a:prstGeom>
        </p:spPr>
        <p:txBody>
          <a:bodyPr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lvl="1">
              <a:lnSpc>
                <a:spcPct val="100000"/>
              </a:lnSpc>
              <a:spcBef>
                <a:spcPts val="0"/>
              </a:spcBef>
              <a:spcAft>
                <a:spcPts val="1200"/>
              </a:spcAft>
              <a:buClr>
                <a:schemeClr val="bg1"/>
              </a:buClr>
              <a:buFont typeface="Arial" panose="020B0604020202020204" pitchFamily="34" charset="0"/>
              <a:buChar char="•"/>
              <a:defRPr/>
            </a:pPr>
            <a:r>
              <a:rPr lang="en-US" sz="2400" dirty="0">
                <a:solidFill>
                  <a:schemeClr val="bg1"/>
                </a:solidFill>
              </a:rPr>
              <a:t>Ignoring doesn’t work unless the student’s problem behavior functions to </a:t>
            </a:r>
            <a:r>
              <a:rPr lang="en-US" sz="2400" b="1" dirty="0">
                <a:solidFill>
                  <a:schemeClr val="bg1"/>
                </a:solidFill>
              </a:rPr>
              <a:t>gain</a:t>
            </a:r>
            <a:r>
              <a:rPr lang="en-US" sz="2400" dirty="0">
                <a:solidFill>
                  <a:schemeClr val="bg1"/>
                </a:solidFill>
              </a:rPr>
              <a:t> your attention</a:t>
            </a:r>
          </a:p>
          <a:p>
            <a:pPr lvl="1">
              <a:lnSpc>
                <a:spcPct val="100000"/>
              </a:lnSpc>
              <a:spcBef>
                <a:spcPts val="0"/>
              </a:spcBef>
              <a:spcAft>
                <a:spcPts val="1200"/>
              </a:spcAft>
              <a:buClr>
                <a:schemeClr val="bg1"/>
              </a:buClr>
              <a:buFont typeface="Arial" panose="020B0604020202020204" pitchFamily="34" charset="0"/>
              <a:buChar char="•"/>
              <a:defRPr/>
            </a:pPr>
            <a:r>
              <a:rPr lang="en-US" sz="2400" dirty="0">
                <a:solidFill>
                  <a:schemeClr val="bg1"/>
                </a:solidFill>
              </a:rPr>
              <a:t>Disruptive behavior will </a:t>
            </a:r>
            <a:r>
              <a:rPr lang="en-US" sz="2400" b="1" dirty="0">
                <a:solidFill>
                  <a:schemeClr val="bg1"/>
                </a:solidFill>
              </a:rPr>
              <a:t>increase</a:t>
            </a:r>
            <a:r>
              <a:rPr lang="en-US" sz="2400" dirty="0">
                <a:solidFill>
                  <a:schemeClr val="bg1"/>
                </a:solidFill>
              </a:rPr>
              <a:t> before decreasing (remember the “extinction burst”)</a:t>
            </a:r>
          </a:p>
          <a:p>
            <a:pPr lvl="2">
              <a:lnSpc>
                <a:spcPct val="100000"/>
              </a:lnSpc>
              <a:spcBef>
                <a:spcPts val="0"/>
              </a:spcBef>
              <a:spcAft>
                <a:spcPts val="1200"/>
              </a:spcAft>
              <a:buClr>
                <a:schemeClr val="bg1"/>
              </a:buClr>
              <a:buFont typeface="Arial" panose="020B0604020202020204" pitchFamily="34" charset="0"/>
              <a:buChar char="•"/>
              <a:defRPr/>
            </a:pPr>
            <a:r>
              <a:rPr lang="en-US" sz="1800" dirty="0">
                <a:solidFill>
                  <a:schemeClr val="bg1"/>
                </a:solidFill>
              </a:rPr>
              <a:t>Be sure you can handle the “peak” if you select to implement this strategy!</a:t>
            </a:r>
          </a:p>
          <a:p>
            <a:pPr lvl="1">
              <a:lnSpc>
                <a:spcPct val="100000"/>
              </a:lnSpc>
              <a:spcBef>
                <a:spcPts val="0"/>
              </a:spcBef>
              <a:spcAft>
                <a:spcPts val="1200"/>
              </a:spcAft>
              <a:buClr>
                <a:schemeClr val="bg1"/>
              </a:buClr>
              <a:buFont typeface="Arial" panose="020B0604020202020204" pitchFamily="34" charset="0"/>
              <a:buChar char="•"/>
              <a:defRPr/>
            </a:pPr>
            <a:r>
              <a:rPr lang="en-US" sz="2400" dirty="0">
                <a:solidFill>
                  <a:schemeClr val="bg1"/>
                </a:solidFill>
              </a:rPr>
              <a:t>Let others know about the plan</a:t>
            </a:r>
          </a:p>
          <a:p>
            <a:pPr lvl="1">
              <a:lnSpc>
                <a:spcPct val="100000"/>
              </a:lnSpc>
              <a:spcBef>
                <a:spcPts val="0"/>
              </a:spcBef>
              <a:spcAft>
                <a:spcPts val="1200"/>
              </a:spcAft>
              <a:buClr>
                <a:schemeClr val="bg1"/>
              </a:buClr>
              <a:buFont typeface="Arial" panose="020B0604020202020204" pitchFamily="34" charset="0"/>
              <a:buChar char="•"/>
              <a:defRPr/>
            </a:pPr>
            <a:r>
              <a:rPr lang="en-US" sz="2400" dirty="0">
                <a:solidFill>
                  <a:schemeClr val="bg1"/>
                </a:solidFill>
              </a:rPr>
              <a:t>Don’t forget to consistently praise student for appropriate behavior</a:t>
            </a:r>
          </a:p>
          <a:p>
            <a:pPr lvl="1">
              <a:spcAft>
                <a:spcPts val="0"/>
              </a:spcAft>
              <a:buClr>
                <a:schemeClr val="bg1"/>
              </a:buClr>
              <a:buFont typeface="Arial" panose="020B0604020202020204" pitchFamily="34" charset="0"/>
              <a:buChar char="•"/>
              <a:defRPr/>
            </a:pPr>
            <a:endParaRPr lang="en-US" sz="2400" dirty="0">
              <a:solidFill>
                <a:schemeClr val="tx1"/>
              </a:solidFill>
            </a:endParaRPr>
          </a:p>
        </p:txBody>
      </p:sp>
      <p:sp>
        <p:nvSpPr>
          <p:cNvPr id="4" name="Title 3">
            <a:extLst>
              <a:ext uri="{FF2B5EF4-FFF2-40B4-BE49-F238E27FC236}">
                <a16:creationId xmlns:a16="http://schemas.microsoft.com/office/drawing/2014/main" id="{998727AE-14CF-A345-8578-39B71B4DB105}"/>
              </a:ext>
            </a:extLst>
          </p:cNvPr>
          <p:cNvSpPr>
            <a:spLocks noGrp="1"/>
          </p:cNvSpPr>
          <p:nvPr>
            <p:ph type="title"/>
          </p:nvPr>
        </p:nvSpPr>
        <p:spPr/>
        <p:txBody>
          <a:bodyPr>
            <a:normAutofit/>
          </a:bodyPr>
          <a:lstStyle/>
          <a:p>
            <a:r>
              <a:rPr lang="en-US" dirty="0">
                <a:solidFill>
                  <a:srgbClr val="01295F"/>
                </a:solidFill>
              </a:rPr>
              <a:t>Guidelines for using </a:t>
            </a:r>
            <a:r>
              <a:rPr lang="en-US" b="1" dirty="0">
                <a:solidFill>
                  <a:srgbClr val="01295F"/>
                </a:solidFill>
              </a:rPr>
              <a:t>planned ignoring</a:t>
            </a:r>
            <a:endParaRPr lang="en-US" dirty="0">
              <a:solidFill>
                <a:srgbClr val="01295F"/>
              </a:solidFill>
            </a:endParaRPr>
          </a:p>
        </p:txBody>
      </p:sp>
    </p:spTree>
    <p:extLst>
      <p:ext uri="{BB962C8B-B14F-4D97-AF65-F5344CB8AC3E}">
        <p14:creationId xmlns:p14="http://schemas.microsoft.com/office/powerpoint/2010/main" val="2344433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47750" y="285080"/>
            <a:ext cx="8096250" cy="1113416"/>
          </a:xfrm>
        </p:spPr>
        <p:txBody>
          <a:bodyPr>
            <a:normAutofit fontScale="90000"/>
          </a:bodyPr>
          <a:lstStyle/>
          <a:p>
            <a:r>
              <a:rPr lang="en-US" sz="4900" b="1" kern="0" dirty="0">
                <a:solidFill>
                  <a:srgbClr val="001C54"/>
                </a:solidFill>
                <a:ea typeface="ヒラギノ角ゴ Pro W3" pitchFamily="-65" charset="-128"/>
                <a:cs typeface="ヒラギノ角ゴ Pro W3" pitchFamily="-65" charset="-128"/>
              </a:rPr>
              <a:t>Activity 5.2: Pause &amp; Process</a:t>
            </a:r>
            <a:br>
              <a:rPr lang="en-US" sz="4900" b="1" kern="0" dirty="0">
                <a:solidFill>
                  <a:srgbClr val="001C54"/>
                </a:solidFill>
                <a:ea typeface="ヒラギノ角ゴ Pro W3" pitchFamily="-65" charset="-128"/>
                <a:cs typeface="ヒラギノ角ゴ Pro W3" pitchFamily="-65" charset="-128"/>
              </a:rPr>
            </a:br>
            <a:r>
              <a:rPr lang="en-US" sz="3600" kern="0" dirty="0">
                <a:solidFill>
                  <a:srgbClr val="001C54"/>
                </a:solidFill>
                <a:ea typeface="ヒラギノ角ゴ Pro W3" pitchFamily="-65" charset="-128"/>
                <a:cs typeface="ヒラギノ角ゴ Pro W3" pitchFamily="-65" charset="-128"/>
              </a:rPr>
              <a:t>Develop a Planned Ignoring Procedure</a:t>
            </a:r>
            <a:endParaRPr lang="en-US" sz="3600" dirty="0">
              <a:solidFill>
                <a:srgbClr val="001C54"/>
              </a:solidFill>
            </a:endParaRPr>
          </a:p>
        </p:txBody>
      </p:sp>
      <p:sp>
        <p:nvSpPr>
          <p:cNvPr id="177155" name="Rectangle 3"/>
          <p:cNvSpPr>
            <a:spLocks noGrp="1" noChangeArrowheads="1"/>
          </p:cNvSpPr>
          <p:nvPr>
            <p:ph idx="1"/>
          </p:nvPr>
        </p:nvSpPr>
        <p:spPr>
          <a:xfrm>
            <a:off x="495086" y="1646887"/>
            <a:ext cx="7886700" cy="4052328"/>
          </a:xfrm>
        </p:spPr>
        <p:txBody>
          <a:bodyPr>
            <a:normAutofit lnSpcReduction="10000"/>
          </a:bodyPr>
          <a:lstStyle/>
          <a:p>
            <a:pPr marL="0" indent="0">
              <a:buNone/>
            </a:pPr>
            <a:r>
              <a:rPr lang="en-US" dirty="0">
                <a:solidFill>
                  <a:schemeClr val="bg1"/>
                </a:solidFill>
              </a:rPr>
              <a:t>Use the guided questions in your workbook to develop a planned ignoring procedure.</a:t>
            </a:r>
          </a:p>
          <a:p>
            <a:pPr lvl="1"/>
            <a:r>
              <a:rPr lang="en-US" dirty="0">
                <a:solidFill>
                  <a:schemeClr val="bg1"/>
                </a:solidFill>
              </a:rPr>
              <a:t>Select a target behavior </a:t>
            </a:r>
          </a:p>
          <a:p>
            <a:pPr lvl="1"/>
            <a:r>
              <a:rPr lang="en-US" dirty="0">
                <a:solidFill>
                  <a:schemeClr val="bg1"/>
                </a:solidFill>
              </a:rPr>
              <a:t>Develop an operational definition </a:t>
            </a:r>
          </a:p>
          <a:p>
            <a:pPr lvl="1"/>
            <a:r>
              <a:rPr lang="en-US" dirty="0">
                <a:solidFill>
                  <a:schemeClr val="bg1"/>
                </a:solidFill>
              </a:rPr>
              <a:t>Identify the type of reinforcement that currently maintains the behavior (This should be teacher attention!)</a:t>
            </a:r>
          </a:p>
          <a:p>
            <a:pPr lvl="1"/>
            <a:r>
              <a:rPr lang="en-US" dirty="0">
                <a:solidFill>
                  <a:schemeClr val="bg1"/>
                </a:solidFill>
              </a:rPr>
              <a:t>Develop a </a:t>
            </a:r>
            <a:r>
              <a:rPr lang="en-US" b="1" dirty="0">
                <a:solidFill>
                  <a:schemeClr val="bg1"/>
                </a:solidFill>
              </a:rPr>
              <a:t>Planned Ignoring Procedure</a:t>
            </a:r>
            <a:r>
              <a:rPr lang="en-US" dirty="0">
                <a:solidFill>
                  <a:schemeClr val="bg1"/>
                </a:solidFill>
              </a:rPr>
              <a:t>:</a:t>
            </a:r>
          </a:p>
          <a:p>
            <a:pPr lvl="2"/>
            <a:r>
              <a:rPr lang="en-US" dirty="0">
                <a:solidFill>
                  <a:schemeClr val="bg1"/>
                </a:solidFill>
              </a:rPr>
              <a:t>What will you do when the behavior occurs?</a:t>
            </a:r>
          </a:p>
          <a:p>
            <a:pPr lvl="2"/>
            <a:r>
              <a:rPr lang="en-US" dirty="0">
                <a:solidFill>
                  <a:schemeClr val="bg1"/>
                </a:solidFill>
              </a:rPr>
              <a:t>How will you acknowledge other appropriate behaviors?</a:t>
            </a:r>
          </a:p>
          <a:p>
            <a:pPr lvl="2"/>
            <a:r>
              <a:rPr lang="en-US" dirty="0">
                <a:solidFill>
                  <a:schemeClr val="bg1"/>
                </a:solidFill>
              </a:rPr>
              <a:t>What will you do if/when an extinction burst occurs?</a:t>
            </a:r>
          </a:p>
          <a:p>
            <a:pPr lvl="1"/>
            <a:endParaRPr lang="en-US" altLang="x-none" sz="700" dirty="0">
              <a:solidFill>
                <a:schemeClr val="bg1"/>
              </a:solidFill>
              <a:latin typeface="Calibri" charset="0"/>
              <a:ea typeface="Calibri" charset="0"/>
              <a:cs typeface="Calibri" charset="0"/>
            </a:endParaRPr>
          </a:p>
        </p:txBody>
      </p:sp>
      <p:pic>
        <p:nvPicPr>
          <p:cNvPr id="2" name="Picture 1">
            <a:extLs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223" y="395346"/>
            <a:ext cx="937527" cy="892884"/>
          </a:xfrm>
          <a:prstGeom prst="rect">
            <a:avLst/>
          </a:prstGeom>
        </p:spPr>
      </p:pic>
      <p:sp>
        <p:nvSpPr>
          <p:cNvPr id="5" name="TextBox 4"/>
          <p:cNvSpPr txBox="1"/>
          <p:nvPr/>
        </p:nvSpPr>
        <p:spPr>
          <a:xfrm>
            <a:off x="999830" y="5446701"/>
            <a:ext cx="6877211" cy="523220"/>
          </a:xfrm>
          <a:prstGeom prst="rect">
            <a:avLst/>
          </a:prstGeom>
          <a:solidFill>
            <a:srgbClr val="FF0000"/>
          </a:solidFill>
        </p:spPr>
        <p:txBody>
          <a:bodyPr wrap="square" rtlCol="0">
            <a:spAutoFit/>
          </a:bodyPr>
          <a:lstStyle/>
          <a:p>
            <a:pPr algn="ctr"/>
            <a:r>
              <a:rPr lang="en-US" sz="2800" b="1" dirty="0">
                <a:solidFill>
                  <a:schemeClr val="bg2"/>
                </a:solidFill>
              </a:rPr>
              <a:t>Please Pause Video &amp; Complete Activity 5.2</a:t>
            </a:r>
          </a:p>
        </p:txBody>
      </p:sp>
    </p:spTree>
    <p:extLst>
      <p:ext uri="{BB962C8B-B14F-4D97-AF65-F5344CB8AC3E}">
        <p14:creationId xmlns:p14="http://schemas.microsoft.com/office/powerpoint/2010/main" val="29142257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4B2D18-B4CB-F141-8C6D-804F3FC01091}"/>
              </a:ext>
            </a:extLst>
          </p:cNvPr>
          <p:cNvSpPr>
            <a:spLocks noGrp="1"/>
          </p:cNvSpPr>
          <p:nvPr>
            <p:ph idx="1"/>
          </p:nvPr>
        </p:nvSpPr>
        <p:spPr>
          <a:xfrm>
            <a:off x="602952" y="1508762"/>
            <a:ext cx="7886700" cy="4351338"/>
          </a:xfrm>
        </p:spPr>
        <p:txBody>
          <a:bodyPr/>
          <a:lstStyle/>
          <a:p>
            <a:r>
              <a:rPr lang="en-US" dirty="0">
                <a:solidFill>
                  <a:schemeClr val="bg1"/>
                </a:solidFill>
              </a:rPr>
              <a:t>Welcome back!</a:t>
            </a:r>
          </a:p>
          <a:p>
            <a:endParaRPr lang="en-US" dirty="0">
              <a:solidFill>
                <a:schemeClr val="bg1"/>
              </a:solidFill>
            </a:endParaRPr>
          </a:p>
          <a:p>
            <a:r>
              <a:rPr lang="en-US" dirty="0">
                <a:solidFill>
                  <a:schemeClr val="bg1"/>
                </a:solidFill>
              </a:rPr>
              <a:t>Remember, when using planned ignoring, it is important to ensure you are ignoring a behavior and not the student in general.</a:t>
            </a:r>
          </a:p>
          <a:p>
            <a:endParaRPr lang="en-US" dirty="0">
              <a:solidFill>
                <a:schemeClr val="bg1"/>
              </a:solidFill>
            </a:endParaRPr>
          </a:p>
          <a:p>
            <a:r>
              <a:rPr lang="en-US" dirty="0">
                <a:solidFill>
                  <a:schemeClr val="bg1"/>
                </a:solidFill>
              </a:rPr>
              <a:t>Provide reinforcement and acknowledgement for other behaviors and only ignore the target behavior. </a:t>
            </a:r>
          </a:p>
        </p:txBody>
      </p:sp>
      <p:sp>
        <p:nvSpPr>
          <p:cNvPr id="4" name="Title 2">
            <a:extLst>
              <a:ext uri="{FF2B5EF4-FFF2-40B4-BE49-F238E27FC236}">
                <a16:creationId xmlns:a16="http://schemas.microsoft.com/office/drawing/2014/main" id="{6AA542E7-1CE9-2E48-9731-AAAA98F1206B}"/>
              </a:ext>
            </a:extLst>
          </p:cNvPr>
          <p:cNvSpPr>
            <a:spLocks noGrp="1"/>
          </p:cNvSpPr>
          <p:nvPr>
            <p:ph type="title"/>
          </p:nvPr>
        </p:nvSpPr>
        <p:spPr>
          <a:xfrm>
            <a:off x="1047750" y="285080"/>
            <a:ext cx="8096250" cy="1113416"/>
          </a:xfrm>
        </p:spPr>
        <p:txBody>
          <a:bodyPr>
            <a:normAutofit/>
          </a:bodyPr>
          <a:lstStyle/>
          <a:p>
            <a:r>
              <a:rPr lang="en-US" sz="4900" b="1" kern="0" dirty="0">
                <a:solidFill>
                  <a:srgbClr val="001C54"/>
                </a:solidFill>
                <a:ea typeface="ヒラギノ角ゴ Pro W3" pitchFamily="-65" charset="-128"/>
                <a:cs typeface="ヒラギノ角ゴ Pro W3" pitchFamily="-65" charset="-128"/>
              </a:rPr>
              <a:t>Activity 5.2: Review</a:t>
            </a:r>
            <a:endParaRPr lang="en-US" sz="3600" dirty="0">
              <a:solidFill>
                <a:srgbClr val="001C54"/>
              </a:solidFill>
            </a:endParaRPr>
          </a:p>
        </p:txBody>
      </p:sp>
      <p:pic>
        <p:nvPicPr>
          <p:cNvPr id="5" name="Picture 4">
            <a:extLst>
              <a:ext uri="{FF2B5EF4-FFF2-40B4-BE49-F238E27FC236}">
                <a16:creationId xmlns:a16="http://schemas.microsoft.com/office/drawing/2014/main" id="{EA2DC4EF-2A94-A24A-8692-7CFFDA6EC93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223" y="395346"/>
            <a:ext cx="937527" cy="892884"/>
          </a:xfrm>
          <a:prstGeom prst="rect">
            <a:avLst/>
          </a:prstGeom>
        </p:spPr>
      </p:pic>
    </p:spTree>
    <p:extLst>
      <p:ext uri="{BB962C8B-B14F-4D97-AF65-F5344CB8AC3E}">
        <p14:creationId xmlns:p14="http://schemas.microsoft.com/office/powerpoint/2010/main" val="38171715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130B0-D2FD-334A-8ECE-1A3A1D6BEB81}"/>
              </a:ext>
            </a:extLst>
          </p:cNvPr>
          <p:cNvSpPr>
            <a:spLocks noGrp="1"/>
          </p:cNvSpPr>
          <p:nvPr>
            <p:ph type="title"/>
          </p:nvPr>
        </p:nvSpPr>
        <p:spPr/>
        <p:txBody>
          <a:bodyPr/>
          <a:lstStyle/>
          <a:p>
            <a:r>
              <a:rPr lang="en-US" dirty="0">
                <a:solidFill>
                  <a:srgbClr val="01295F"/>
                </a:solidFill>
              </a:rPr>
              <a:t>Differential Reinforcement</a:t>
            </a:r>
          </a:p>
        </p:txBody>
      </p:sp>
      <p:sp>
        <p:nvSpPr>
          <p:cNvPr id="4" name="TextBox 3">
            <a:extLst>
              <a:ext uri="{FF2B5EF4-FFF2-40B4-BE49-F238E27FC236}">
                <a16:creationId xmlns:a16="http://schemas.microsoft.com/office/drawing/2014/main" id="{987FFCF0-DEC2-B643-A841-78584D479334}"/>
              </a:ext>
            </a:extLst>
          </p:cNvPr>
          <p:cNvSpPr txBox="1"/>
          <p:nvPr/>
        </p:nvSpPr>
        <p:spPr>
          <a:xfrm>
            <a:off x="449580" y="1690688"/>
            <a:ext cx="8244840" cy="4216539"/>
          </a:xfrm>
          <a:prstGeom prst="rect">
            <a:avLst/>
          </a:prstGeom>
          <a:noFill/>
        </p:spPr>
        <p:txBody>
          <a:bodyPr wrap="square" rtlCol="0">
            <a:spAutoFit/>
          </a:bodyPr>
          <a:lstStyle/>
          <a:p>
            <a:r>
              <a:rPr lang="en-US" sz="2800" b="1" u="sng" dirty="0">
                <a:solidFill>
                  <a:schemeClr val="bg1"/>
                </a:solidFill>
              </a:rPr>
              <a:t>Definition:</a:t>
            </a:r>
            <a:r>
              <a:rPr lang="en-US" sz="2800" b="1" dirty="0">
                <a:solidFill>
                  <a:schemeClr val="bg1"/>
                </a:solidFill>
              </a:rPr>
              <a:t> </a:t>
            </a:r>
            <a:r>
              <a:rPr lang="en-US" sz="2400" dirty="0">
                <a:solidFill>
                  <a:schemeClr val="bg1"/>
                </a:solidFill>
              </a:rPr>
              <a:t>Providing reinforcement contingent on a student exhibiting an appropriate response (or behavior you wish to increase) while simultaneously withholding reinforcement contingent on inappropriate responses (i.e., placing challenging behavior(s) on extinction). </a:t>
            </a:r>
          </a:p>
          <a:p>
            <a:endParaRPr lang="en-US" sz="2400" dirty="0">
              <a:solidFill>
                <a:schemeClr val="bg1"/>
              </a:solidFill>
            </a:endParaRPr>
          </a:p>
          <a:p>
            <a:r>
              <a:rPr lang="en-US" sz="2400" dirty="0">
                <a:solidFill>
                  <a:schemeClr val="bg1"/>
                </a:solidFill>
              </a:rPr>
              <a:t>There are different types of differential reinforcement approaches to consider… </a:t>
            </a:r>
          </a:p>
          <a:p>
            <a:endParaRPr lang="en-US" sz="2400" dirty="0">
              <a:solidFill>
                <a:schemeClr val="bg1"/>
              </a:solidFill>
            </a:endParaRPr>
          </a:p>
          <a:p>
            <a:r>
              <a:rPr lang="en-US" sz="2400" dirty="0">
                <a:solidFill>
                  <a:schemeClr val="bg1"/>
                </a:solidFill>
              </a:rPr>
              <a:t>The NCII Reinforcement guide (</a:t>
            </a:r>
            <a:r>
              <a:rPr lang="en-US" sz="2400" dirty="0">
                <a:solidFill>
                  <a:schemeClr val="bg1"/>
                </a:solidFill>
                <a:hlinkClick r:id="rId2"/>
              </a:rPr>
              <a:t>linked here</a:t>
            </a:r>
            <a:r>
              <a:rPr lang="en-US" sz="2400" dirty="0">
                <a:solidFill>
                  <a:schemeClr val="bg1"/>
                </a:solidFill>
              </a:rPr>
              <a:t>) includes additional information about DR procedures. </a:t>
            </a:r>
          </a:p>
        </p:txBody>
      </p:sp>
    </p:spTree>
    <p:extLst>
      <p:ext uri="{BB962C8B-B14F-4D97-AF65-F5344CB8AC3E}">
        <p14:creationId xmlns:p14="http://schemas.microsoft.com/office/powerpoint/2010/main" val="30228388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4146" name="AutoShape 2"/>
          <p:cNvSpPr>
            <a:spLocks noGrp="1" noChangeArrowheads="1"/>
          </p:cNvSpPr>
          <p:nvPr>
            <p:ph type="title"/>
          </p:nvPr>
        </p:nvSpPr>
        <p:spPr>
          <a:noFill/>
        </p:spPr>
        <p:txBody>
          <a:bodyPr/>
          <a:lstStyle/>
          <a:p>
            <a:r>
              <a:rPr lang="en-US" sz="4000" dirty="0">
                <a:solidFill>
                  <a:srgbClr val="01295F"/>
                </a:solidFill>
                <a:ea typeface="ＭＳ Ｐゴシック" charset="-128"/>
                <a:cs typeface="ＭＳ Ｐゴシック" charset="-128"/>
              </a:rPr>
              <a:t>Types of Differential Reinforcement</a:t>
            </a:r>
          </a:p>
        </p:txBody>
      </p:sp>
      <p:sp>
        <p:nvSpPr>
          <p:cNvPr id="267267" name="Rectangle 3"/>
          <p:cNvSpPr>
            <a:spLocks noGrp="1" noChangeArrowheads="1"/>
          </p:cNvSpPr>
          <p:nvPr>
            <p:ph idx="1"/>
          </p:nvPr>
        </p:nvSpPr>
        <p:spPr/>
        <p:txBody>
          <a:bodyPr/>
          <a:lstStyle/>
          <a:p>
            <a:pPr>
              <a:lnSpc>
                <a:spcPct val="80000"/>
              </a:lnSpc>
            </a:pPr>
            <a:r>
              <a:rPr lang="en-US" dirty="0">
                <a:solidFill>
                  <a:schemeClr val="bg1"/>
                </a:solidFill>
                <a:ea typeface="ＭＳ Ｐゴシック" charset="-128"/>
                <a:cs typeface="ＭＳ Ｐゴシック" charset="-128"/>
              </a:rPr>
              <a:t>DR…of </a:t>
            </a:r>
            <a:r>
              <a:rPr lang="en-US" b="1" i="1" dirty="0">
                <a:solidFill>
                  <a:schemeClr val="accent3">
                    <a:lumMod val="40000"/>
                    <a:lumOff val="60000"/>
                  </a:schemeClr>
                </a:solidFill>
                <a:ea typeface="ＭＳ Ｐゴシック" charset="-128"/>
                <a:cs typeface="ＭＳ Ｐゴシック" charset="-128"/>
              </a:rPr>
              <a:t>lower</a:t>
            </a:r>
            <a:r>
              <a:rPr lang="en-US" dirty="0">
                <a:ea typeface="ＭＳ Ｐゴシック" charset="-128"/>
                <a:cs typeface="ＭＳ Ｐゴシック" charset="-128"/>
              </a:rPr>
              <a:t> </a:t>
            </a:r>
            <a:r>
              <a:rPr lang="en-US" dirty="0">
                <a:solidFill>
                  <a:schemeClr val="bg1"/>
                </a:solidFill>
                <a:ea typeface="ＭＳ Ｐゴシック" charset="-128"/>
                <a:cs typeface="ＭＳ Ｐゴシック" charset="-128"/>
              </a:rPr>
              <a:t>rates of behavior (</a:t>
            </a:r>
            <a:r>
              <a:rPr lang="en-US" dirty="0">
                <a:solidFill>
                  <a:schemeClr val="accent3">
                    <a:lumMod val="40000"/>
                    <a:lumOff val="60000"/>
                  </a:schemeClr>
                </a:solidFill>
                <a:ea typeface="ＭＳ Ｐゴシック" charset="-128"/>
                <a:cs typeface="ＭＳ Ｐゴシック" charset="-128"/>
              </a:rPr>
              <a:t>DRL</a:t>
            </a:r>
            <a:r>
              <a:rPr lang="en-US" dirty="0">
                <a:solidFill>
                  <a:schemeClr val="bg1"/>
                </a:solidFill>
                <a:ea typeface="ＭＳ Ｐゴシック" charset="-128"/>
                <a:cs typeface="ＭＳ Ｐゴシック" charset="-128"/>
              </a:rPr>
              <a:t>)</a:t>
            </a:r>
          </a:p>
          <a:p>
            <a:pPr lvl="1">
              <a:lnSpc>
                <a:spcPct val="80000"/>
              </a:lnSpc>
              <a:buFontTx/>
              <a:buNone/>
            </a:pPr>
            <a:endParaRPr lang="en-US" dirty="0"/>
          </a:p>
          <a:p>
            <a:pPr>
              <a:lnSpc>
                <a:spcPct val="80000"/>
              </a:lnSpc>
            </a:pPr>
            <a:r>
              <a:rPr lang="en-US" dirty="0">
                <a:solidFill>
                  <a:schemeClr val="bg1"/>
                </a:solidFill>
                <a:ea typeface="ＭＳ Ｐゴシック" charset="-128"/>
                <a:cs typeface="ＭＳ Ｐゴシック" charset="-128"/>
              </a:rPr>
              <a:t>DR…of </a:t>
            </a:r>
            <a:r>
              <a:rPr lang="en-US" b="1" i="1" dirty="0">
                <a:solidFill>
                  <a:schemeClr val="accent3">
                    <a:lumMod val="40000"/>
                    <a:lumOff val="60000"/>
                  </a:schemeClr>
                </a:solidFill>
                <a:ea typeface="ＭＳ Ｐゴシック" charset="-128"/>
                <a:cs typeface="ＭＳ Ｐゴシック" charset="-128"/>
              </a:rPr>
              <a:t>other</a:t>
            </a:r>
            <a:r>
              <a:rPr lang="en-US" dirty="0">
                <a:ea typeface="ＭＳ Ｐゴシック" charset="-128"/>
                <a:cs typeface="ＭＳ Ｐゴシック" charset="-128"/>
              </a:rPr>
              <a:t> </a:t>
            </a:r>
            <a:r>
              <a:rPr lang="en-US" dirty="0">
                <a:solidFill>
                  <a:schemeClr val="bg1"/>
                </a:solidFill>
                <a:ea typeface="ＭＳ Ｐゴシック" charset="-128"/>
                <a:cs typeface="ＭＳ Ｐゴシック" charset="-128"/>
              </a:rPr>
              <a:t>behaviors</a:t>
            </a:r>
            <a:r>
              <a:rPr lang="en-US" dirty="0">
                <a:ea typeface="ＭＳ Ｐゴシック" charset="-128"/>
                <a:cs typeface="ＭＳ Ｐゴシック" charset="-128"/>
              </a:rPr>
              <a:t> </a:t>
            </a:r>
            <a:r>
              <a:rPr lang="en-US" dirty="0">
                <a:solidFill>
                  <a:schemeClr val="bg1"/>
                </a:solidFill>
                <a:ea typeface="ＭＳ Ｐゴシック" charset="-128"/>
                <a:cs typeface="ＭＳ Ｐゴシック" charset="-128"/>
              </a:rPr>
              <a:t>(</a:t>
            </a:r>
            <a:r>
              <a:rPr lang="en-US" dirty="0">
                <a:solidFill>
                  <a:schemeClr val="accent3">
                    <a:lumMod val="40000"/>
                    <a:lumOff val="60000"/>
                  </a:schemeClr>
                </a:solidFill>
                <a:ea typeface="ＭＳ Ｐゴシック" charset="-128"/>
                <a:cs typeface="ＭＳ Ｐゴシック" charset="-128"/>
              </a:rPr>
              <a:t>DRO</a:t>
            </a:r>
            <a:r>
              <a:rPr lang="en-US" dirty="0">
                <a:solidFill>
                  <a:schemeClr val="bg1"/>
                </a:solidFill>
                <a:ea typeface="ＭＳ Ｐゴシック" charset="-128"/>
                <a:cs typeface="ＭＳ Ｐゴシック" charset="-128"/>
              </a:rPr>
              <a:t>)</a:t>
            </a:r>
          </a:p>
          <a:p>
            <a:pPr lvl="1">
              <a:lnSpc>
                <a:spcPct val="80000"/>
              </a:lnSpc>
              <a:buFontTx/>
              <a:buNone/>
            </a:pPr>
            <a:endParaRPr lang="en-US" dirty="0"/>
          </a:p>
          <a:p>
            <a:pPr>
              <a:lnSpc>
                <a:spcPct val="80000"/>
              </a:lnSpc>
            </a:pPr>
            <a:r>
              <a:rPr lang="en-US" dirty="0">
                <a:solidFill>
                  <a:schemeClr val="bg1"/>
                </a:solidFill>
                <a:ea typeface="ＭＳ Ｐゴシック" charset="-128"/>
                <a:cs typeface="ＭＳ Ｐゴシック" charset="-128"/>
              </a:rPr>
              <a:t>DR…of</a:t>
            </a:r>
            <a:r>
              <a:rPr lang="en-US" dirty="0">
                <a:ea typeface="ＭＳ Ｐゴシック" charset="-128"/>
                <a:cs typeface="ＭＳ Ｐゴシック" charset="-128"/>
              </a:rPr>
              <a:t> </a:t>
            </a:r>
            <a:r>
              <a:rPr lang="en-US" b="1" i="1" dirty="0">
                <a:solidFill>
                  <a:schemeClr val="accent3">
                    <a:lumMod val="40000"/>
                    <a:lumOff val="60000"/>
                  </a:schemeClr>
                </a:solidFill>
                <a:ea typeface="ＭＳ Ｐゴシック" charset="-128"/>
                <a:cs typeface="ＭＳ Ｐゴシック" charset="-128"/>
              </a:rPr>
              <a:t>alternative</a:t>
            </a:r>
            <a:r>
              <a:rPr lang="en-US" dirty="0">
                <a:ea typeface="ＭＳ Ｐゴシック" charset="-128"/>
                <a:cs typeface="ＭＳ Ｐゴシック" charset="-128"/>
              </a:rPr>
              <a:t> </a:t>
            </a:r>
            <a:r>
              <a:rPr lang="en-US" dirty="0">
                <a:solidFill>
                  <a:schemeClr val="bg1"/>
                </a:solidFill>
                <a:ea typeface="ＭＳ Ｐゴシック" charset="-128"/>
                <a:cs typeface="ＭＳ Ｐゴシック" charset="-128"/>
              </a:rPr>
              <a:t>behavior</a:t>
            </a:r>
            <a:r>
              <a:rPr lang="en-US" dirty="0">
                <a:ea typeface="ＭＳ Ｐゴシック" charset="-128"/>
                <a:cs typeface="ＭＳ Ｐゴシック" charset="-128"/>
              </a:rPr>
              <a:t> </a:t>
            </a:r>
            <a:r>
              <a:rPr lang="en-US" dirty="0">
                <a:solidFill>
                  <a:schemeClr val="bg1"/>
                </a:solidFill>
                <a:ea typeface="ＭＳ Ｐゴシック" charset="-128"/>
                <a:cs typeface="ＭＳ Ｐゴシック" charset="-128"/>
              </a:rPr>
              <a:t>(</a:t>
            </a:r>
            <a:r>
              <a:rPr lang="en-US" dirty="0">
                <a:solidFill>
                  <a:schemeClr val="accent3">
                    <a:lumMod val="40000"/>
                    <a:lumOff val="60000"/>
                  </a:schemeClr>
                </a:solidFill>
                <a:ea typeface="ＭＳ Ｐゴシック" charset="-128"/>
                <a:cs typeface="ＭＳ Ｐゴシック" charset="-128"/>
              </a:rPr>
              <a:t>DRA</a:t>
            </a:r>
            <a:r>
              <a:rPr lang="en-US" dirty="0">
                <a:solidFill>
                  <a:schemeClr val="bg1"/>
                </a:solidFill>
                <a:ea typeface="ＭＳ Ｐゴシック" charset="-128"/>
                <a:cs typeface="ＭＳ Ｐゴシック" charset="-128"/>
              </a:rPr>
              <a:t>)</a:t>
            </a:r>
          </a:p>
          <a:p>
            <a:pPr lvl="1">
              <a:lnSpc>
                <a:spcPct val="80000"/>
              </a:lnSpc>
              <a:buFontTx/>
              <a:buNone/>
            </a:pPr>
            <a:endParaRPr lang="en-US" dirty="0"/>
          </a:p>
          <a:p>
            <a:pPr>
              <a:lnSpc>
                <a:spcPct val="80000"/>
              </a:lnSpc>
            </a:pPr>
            <a:r>
              <a:rPr lang="en-US" dirty="0">
                <a:solidFill>
                  <a:schemeClr val="bg1"/>
                </a:solidFill>
                <a:ea typeface="ＭＳ Ｐゴシック" charset="-128"/>
                <a:cs typeface="ＭＳ Ｐゴシック" charset="-128"/>
              </a:rPr>
              <a:t>DR…of</a:t>
            </a:r>
            <a:r>
              <a:rPr lang="en-US" dirty="0">
                <a:ea typeface="ＭＳ Ｐゴシック" charset="-128"/>
                <a:cs typeface="ＭＳ Ｐゴシック" charset="-128"/>
              </a:rPr>
              <a:t> </a:t>
            </a:r>
            <a:r>
              <a:rPr lang="en-US" b="1" i="1" dirty="0">
                <a:solidFill>
                  <a:schemeClr val="accent3">
                    <a:lumMod val="40000"/>
                    <a:lumOff val="60000"/>
                  </a:schemeClr>
                </a:solidFill>
                <a:ea typeface="ＭＳ Ｐゴシック" charset="-128"/>
                <a:cs typeface="ＭＳ Ｐゴシック" charset="-128"/>
              </a:rPr>
              <a:t>incompatible</a:t>
            </a:r>
            <a:r>
              <a:rPr lang="en-US" dirty="0">
                <a:ea typeface="ＭＳ Ｐゴシック" charset="-128"/>
                <a:cs typeface="ＭＳ Ｐゴシック" charset="-128"/>
              </a:rPr>
              <a:t> </a:t>
            </a:r>
            <a:r>
              <a:rPr lang="en-US" dirty="0">
                <a:solidFill>
                  <a:schemeClr val="bg1"/>
                </a:solidFill>
                <a:ea typeface="ＭＳ Ｐゴシック" charset="-128"/>
                <a:cs typeface="ＭＳ Ｐゴシック" charset="-128"/>
              </a:rPr>
              <a:t>behavior</a:t>
            </a:r>
            <a:r>
              <a:rPr lang="en-US" dirty="0">
                <a:ea typeface="ＭＳ Ｐゴシック" charset="-128"/>
                <a:cs typeface="ＭＳ Ｐゴシック" charset="-128"/>
              </a:rPr>
              <a:t> </a:t>
            </a:r>
            <a:r>
              <a:rPr lang="en-US" dirty="0">
                <a:solidFill>
                  <a:schemeClr val="bg1"/>
                </a:solidFill>
                <a:ea typeface="ＭＳ Ｐゴシック" charset="-128"/>
                <a:cs typeface="ＭＳ Ｐゴシック" charset="-128"/>
              </a:rPr>
              <a:t>(</a:t>
            </a:r>
            <a:r>
              <a:rPr lang="en-US" dirty="0">
                <a:solidFill>
                  <a:schemeClr val="accent3">
                    <a:lumMod val="40000"/>
                    <a:lumOff val="60000"/>
                  </a:schemeClr>
                </a:solidFill>
                <a:ea typeface="ＭＳ Ｐゴシック" charset="-128"/>
                <a:cs typeface="ＭＳ Ｐゴシック" charset="-128"/>
              </a:rPr>
              <a:t>DRI</a:t>
            </a:r>
            <a:r>
              <a:rPr lang="en-US" dirty="0">
                <a:solidFill>
                  <a:schemeClr val="bg1"/>
                </a:solidFill>
                <a:ea typeface="ＭＳ Ｐゴシック" charset="-128"/>
                <a:cs typeface="ＭＳ Ｐゴシック" charset="-128"/>
              </a:rPr>
              <a:t>)</a:t>
            </a:r>
          </a:p>
        </p:txBody>
      </p:sp>
    </p:spTree>
    <p:extLst>
      <p:ext uri="{BB962C8B-B14F-4D97-AF65-F5344CB8AC3E}">
        <p14:creationId xmlns:p14="http://schemas.microsoft.com/office/powerpoint/2010/main" val="906433444"/>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1295F"/>
                </a:solidFill>
              </a:rPr>
              <a:t>DR of Lower Rates of Behavior</a:t>
            </a:r>
          </a:p>
        </p:txBody>
      </p:sp>
      <p:sp>
        <p:nvSpPr>
          <p:cNvPr id="7" name="Rectangle 3"/>
          <p:cNvSpPr txBox="1">
            <a:spLocks noChangeArrowheads="1"/>
          </p:cNvSpPr>
          <p:nvPr/>
        </p:nvSpPr>
        <p:spPr>
          <a:xfrm>
            <a:off x="415290" y="1755775"/>
            <a:ext cx="3128010" cy="34829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0000"/>
              </a:lnSpc>
              <a:buFont typeface="Wingdings" pitchFamily="-1" charset="2"/>
              <a:buNone/>
            </a:pPr>
            <a:r>
              <a:rPr lang="en-US" b="1" u="sng" dirty="0">
                <a:solidFill>
                  <a:schemeClr val="bg1"/>
                </a:solidFill>
                <a:ea typeface="ＭＳ Ｐゴシック" charset="-128"/>
                <a:cs typeface="ＭＳ Ｐゴシック" charset="-128"/>
              </a:rPr>
              <a:t>Definition</a:t>
            </a:r>
            <a:r>
              <a:rPr lang="en-US" b="1" dirty="0">
                <a:solidFill>
                  <a:schemeClr val="bg1"/>
                </a:solidFill>
                <a:ea typeface="ＭＳ Ｐゴシック" charset="-128"/>
                <a:cs typeface="ＭＳ Ｐゴシック" charset="-128"/>
              </a:rPr>
              <a:t>:</a:t>
            </a:r>
            <a:r>
              <a:rPr lang="en-US" sz="1800" b="1" dirty="0">
                <a:solidFill>
                  <a:schemeClr val="bg1"/>
                </a:solidFill>
                <a:ea typeface="ＭＳ Ｐゴシック" charset="-128"/>
                <a:cs typeface="ＭＳ Ｐゴシック" charset="-128"/>
              </a:rPr>
              <a:t> </a:t>
            </a:r>
          </a:p>
          <a:p>
            <a:pPr marL="0" indent="0">
              <a:lnSpc>
                <a:spcPct val="100000"/>
              </a:lnSpc>
              <a:buNone/>
            </a:pPr>
            <a:r>
              <a:rPr lang="en-US" sz="2400" dirty="0">
                <a:solidFill>
                  <a:schemeClr val="bg1"/>
                </a:solidFill>
              </a:rPr>
              <a:t>Student receives reinforcement when the target behavior occurs at a </a:t>
            </a:r>
            <a:r>
              <a:rPr lang="en-US" sz="2400" b="1" dirty="0">
                <a:solidFill>
                  <a:schemeClr val="accent3">
                    <a:lumMod val="40000"/>
                    <a:lumOff val="60000"/>
                  </a:schemeClr>
                </a:solidFill>
              </a:rPr>
              <a:t>lower rate</a:t>
            </a:r>
          </a:p>
        </p:txBody>
      </p:sp>
      <p:sp>
        <p:nvSpPr>
          <p:cNvPr id="8" name="Rectangle 7"/>
          <p:cNvSpPr/>
          <p:nvPr/>
        </p:nvSpPr>
        <p:spPr>
          <a:xfrm>
            <a:off x="4000500" y="1755775"/>
            <a:ext cx="4867275" cy="3278846"/>
          </a:xfrm>
          <a:prstGeom prst="rect">
            <a:avLst/>
          </a:prstGeom>
        </p:spPr>
        <p:txBody>
          <a:bodyPr wrap="square">
            <a:spAutoFit/>
          </a:bodyPr>
          <a:lstStyle/>
          <a:p>
            <a:pPr>
              <a:lnSpc>
                <a:spcPct val="80000"/>
              </a:lnSpc>
              <a:buFont typeface="Wingdings" pitchFamily="-1" charset="2"/>
              <a:buNone/>
            </a:pPr>
            <a:r>
              <a:rPr lang="en-US" sz="2800" b="1" u="sng" dirty="0">
                <a:solidFill>
                  <a:schemeClr val="bg1"/>
                </a:solidFill>
                <a:ea typeface="ＭＳ Ｐゴシック" charset="-128"/>
                <a:cs typeface="ＭＳ Ｐゴシック" charset="-128"/>
              </a:rPr>
              <a:t>Example</a:t>
            </a:r>
            <a:r>
              <a:rPr lang="en-US" sz="2800" b="1" dirty="0">
                <a:solidFill>
                  <a:schemeClr val="bg1"/>
                </a:solidFill>
                <a:ea typeface="ＭＳ Ｐゴシック" charset="-128"/>
                <a:cs typeface="ＭＳ Ｐゴシック" charset="-128"/>
              </a:rPr>
              <a:t>: </a:t>
            </a:r>
          </a:p>
          <a:p>
            <a:pPr>
              <a:spcBef>
                <a:spcPts val="1000"/>
              </a:spcBef>
            </a:pPr>
            <a:r>
              <a:rPr lang="en-US" sz="2400" dirty="0">
                <a:solidFill>
                  <a:schemeClr val="bg1"/>
                </a:solidFill>
                <a:ea typeface="ＭＳ Ｐゴシック" charset="-128"/>
                <a:cs typeface="ＭＳ Ｐゴシック" charset="-128"/>
              </a:rPr>
              <a:t>Nickolas usually gets out of his seat 5 times during a 20 minute independent task. </a:t>
            </a:r>
          </a:p>
          <a:p>
            <a:pPr>
              <a:spcBef>
                <a:spcPts val="1000"/>
              </a:spcBef>
            </a:pPr>
            <a:r>
              <a:rPr lang="en-US" sz="2400" dirty="0">
                <a:solidFill>
                  <a:schemeClr val="bg1"/>
                </a:solidFill>
                <a:ea typeface="ＭＳ Ｐゴシック" charset="-128"/>
                <a:cs typeface="ＭＳ Ｐゴシック" charset="-128"/>
              </a:rPr>
              <a:t>Under DRL he receives reinforcement when he gets out of his seat 4 or fewer times during a 20 minute independent task.</a:t>
            </a:r>
          </a:p>
        </p:txBody>
      </p:sp>
    </p:spTree>
    <p:extLst>
      <p:ext uri="{BB962C8B-B14F-4D97-AF65-F5344CB8AC3E}">
        <p14:creationId xmlns:p14="http://schemas.microsoft.com/office/powerpoint/2010/main" val="40233815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1295F"/>
                </a:solidFill>
              </a:rPr>
              <a:t>DR of Other Behaviors</a:t>
            </a:r>
          </a:p>
        </p:txBody>
      </p:sp>
      <p:sp>
        <p:nvSpPr>
          <p:cNvPr id="5" name="Rectangle 3"/>
          <p:cNvSpPr txBox="1">
            <a:spLocks noChangeArrowheads="1"/>
          </p:cNvSpPr>
          <p:nvPr/>
        </p:nvSpPr>
        <p:spPr>
          <a:xfrm>
            <a:off x="415290" y="1793875"/>
            <a:ext cx="3356610" cy="34829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0000"/>
              </a:lnSpc>
              <a:buFont typeface="Wingdings" pitchFamily="-1" charset="2"/>
              <a:buNone/>
            </a:pPr>
            <a:r>
              <a:rPr lang="en-US" b="1" u="sng" dirty="0">
                <a:solidFill>
                  <a:schemeClr val="bg1"/>
                </a:solidFill>
                <a:ea typeface="ＭＳ Ｐゴシック" charset="-128"/>
                <a:cs typeface="ＭＳ Ｐゴシック" charset="-128"/>
              </a:rPr>
              <a:t>Definition</a:t>
            </a:r>
            <a:r>
              <a:rPr lang="en-US" b="1" dirty="0">
                <a:solidFill>
                  <a:schemeClr val="bg1"/>
                </a:solidFill>
                <a:ea typeface="ＭＳ Ｐゴシック" charset="-128"/>
                <a:cs typeface="ＭＳ Ｐゴシック" charset="-128"/>
              </a:rPr>
              <a:t>:</a:t>
            </a:r>
            <a:r>
              <a:rPr lang="en-US" sz="1800" b="1" dirty="0">
                <a:solidFill>
                  <a:schemeClr val="bg1"/>
                </a:solidFill>
                <a:ea typeface="ＭＳ Ｐゴシック" charset="-128"/>
                <a:cs typeface="ＭＳ Ｐゴシック" charset="-128"/>
              </a:rPr>
              <a:t> </a:t>
            </a:r>
          </a:p>
          <a:p>
            <a:pPr marL="0" indent="0">
              <a:lnSpc>
                <a:spcPct val="100000"/>
              </a:lnSpc>
              <a:buNone/>
            </a:pPr>
            <a:r>
              <a:rPr lang="en-US" sz="2400" dirty="0">
                <a:solidFill>
                  <a:schemeClr val="bg1"/>
                </a:solidFill>
              </a:rPr>
              <a:t>Student receives reinforcement for behavior whenever an undesirable (target) behavior is </a:t>
            </a:r>
            <a:r>
              <a:rPr lang="en-US" sz="2400" b="1" dirty="0">
                <a:solidFill>
                  <a:schemeClr val="accent3">
                    <a:lumMod val="40000"/>
                    <a:lumOff val="60000"/>
                  </a:schemeClr>
                </a:solidFill>
              </a:rPr>
              <a:t>not emitted </a:t>
            </a:r>
            <a:r>
              <a:rPr lang="en-US" sz="2400" dirty="0">
                <a:solidFill>
                  <a:schemeClr val="bg1"/>
                </a:solidFill>
              </a:rPr>
              <a:t>during a specific period of time. </a:t>
            </a:r>
          </a:p>
        </p:txBody>
      </p:sp>
      <p:sp>
        <p:nvSpPr>
          <p:cNvPr id="6" name="Rectangle 5"/>
          <p:cNvSpPr/>
          <p:nvPr/>
        </p:nvSpPr>
        <p:spPr>
          <a:xfrm>
            <a:off x="4210050" y="1793875"/>
            <a:ext cx="4657725" cy="3150606"/>
          </a:xfrm>
          <a:prstGeom prst="rect">
            <a:avLst/>
          </a:prstGeom>
        </p:spPr>
        <p:txBody>
          <a:bodyPr wrap="square">
            <a:spAutoFit/>
          </a:bodyPr>
          <a:lstStyle/>
          <a:p>
            <a:pPr>
              <a:lnSpc>
                <a:spcPct val="80000"/>
              </a:lnSpc>
              <a:buFont typeface="Wingdings" pitchFamily="-1" charset="2"/>
              <a:buNone/>
            </a:pPr>
            <a:r>
              <a:rPr lang="en-US" sz="2800" b="1" u="sng" dirty="0">
                <a:solidFill>
                  <a:schemeClr val="bg1"/>
                </a:solidFill>
                <a:ea typeface="ＭＳ Ｐゴシック" charset="-128"/>
                <a:cs typeface="ＭＳ Ｐゴシック" charset="-128"/>
              </a:rPr>
              <a:t>Example</a:t>
            </a:r>
            <a:r>
              <a:rPr lang="en-US" sz="2800" b="1" dirty="0">
                <a:solidFill>
                  <a:schemeClr val="bg1"/>
                </a:solidFill>
                <a:ea typeface="ＭＳ Ｐゴシック" charset="-128"/>
                <a:cs typeface="ＭＳ Ｐゴシック" charset="-128"/>
              </a:rPr>
              <a:t>: </a:t>
            </a:r>
          </a:p>
          <a:p>
            <a:pPr>
              <a:spcBef>
                <a:spcPts val="1000"/>
              </a:spcBef>
            </a:pPr>
            <a:r>
              <a:rPr lang="en-US" sz="2400" dirty="0">
                <a:solidFill>
                  <a:schemeClr val="bg1"/>
                </a:solidFill>
                <a:ea typeface="ＭＳ Ｐゴシック" charset="-128"/>
                <a:cs typeface="ＭＳ Ｐゴシック" charset="-128"/>
              </a:rPr>
              <a:t>Patricia receives reinforcement for every 10 minutes she does not call out an answer during class. (This happens even if she is not specifically engaged in appropriate behavior). She may still be off task – just not calling out.</a:t>
            </a:r>
          </a:p>
        </p:txBody>
      </p:sp>
    </p:spTree>
    <p:extLst>
      <p:ext uri="{BB962C8B-B14F-4D97-AF65-F5344CB8AC3E}">
        <p14:creationId xmlns:p14="http://schemas.microsoft.com/office/powerpoint/2010/main" val="36097758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1295F"/>
                </a:solidFill>
              </a:rPr>
              <a:t>DR of Alternative Behaviors</a:t>
            </a:r>
          </a:p>
        </p:txBody>
      </p:sp>
      <p:sp>
        <p:nvSpPr>
          <p:cNvPr id="5" name="Rectangle 3"/>
          <p:cNvSpPr txBox="1">
            <a:spLocks noChangeArrowheads="1"/>
          </p:cNvSpPr>
          <p:nvPr/>
        </p:nvSpPr>
        <p:spPr>
          <a:xfrm>
            <a:off x="415290" y="1679575"/>
            <a:ext cx="3451860" cy="34829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0000"/>
              </a:lnSpc>
              <a:buFont typeface="Wingdings" pitchFamily="-1" charset="2"/>
              <a:buNone/>
            </a:pPr>
            <a:r>
              <a:rPr lang="en-US" b="1" u="sng" dirty="0">
                <a:solidFill>
                  <a:schemeClr val="bg1"/>
                </a:solidFill>
                <a:ea typeface="ＭＳ Ｐゴシック" charset="-128"/>
                <a:cs typeface="ＭＳ Ｐゴシック" charset="-128"/>
              </a:rPr>
              <a:t>Definition</a:t>
            </a:r>
            <a:r>
              <a:rPr lang="en-US" b="1" dirty="0">
                <a:solidFill>
                  <a:schemeClr val="bg1"/>
                </a:solidFill>
                <a:ea typeface="ＭＳ Ｐゴシック" charset="-128"/>
                <a:cs typeface="ＭＳ Ｐゴシック" charset="-128"/>
              </a:rPr>
              <a:t>:</a:t>
            </a:r>
            <a:r>
              <a:rPr lang="en-US" sz="1800" b="1" dirty="0">
                <a:solidFill>
                  <a:schemeClr val="bg1"/>
                </a:solidFill>
                <a:ea typeface="ＭＳ Ｐゴシック" charset="-128"/>
                <a:cs typeface="ＭＳ Ｐゴシック" charset="-128"/>
              </a:rPr>
              <a:t> </a:t>
            </a:r>
          </a:p>
          <a:p>
            <a:pPr marL="0" indent="0">
              <a:lnSpc>
                <a:spcPct val="100000"/>
              </a:lnSpc>
              <a:buNone/>
            </a:pPr>
            <a:r>
              <a:rPr lang="en-US" sz="2400" dirty="0">
                <a:solidFill>
                  <a:schemeClr val="bg1"/>
                </a:solidFill>
              </a:rPr>
              <a:t>Student receives reinforcement for performing an </a:t>
            </a:r>
            <a:r>
              <a:rPr lang="en-US" sz="2400" b="1" dirty="0">
                <a:solidFill>
                  <a:schemeClr val="accent3">
                    <a:lumMod val="40000"/>
                    <a:lumOff val="60000"/>
                  </a:schemeClr>
                </a:solidFill>
              </a:rPr>
              <a:t>alternative appropriate behavior </a:t>
            </a:r>
            <a:r>
              <a:rPr lang="en-US" sz="2400" dirty="0">
                <a:solidFill>
                  <a:schemeClr val="bg1"/>
                </a:solidFill>
              </a:rPr>
              <a:t>rather than the target inappropriate behavior.</a:t>
            </a:r>
          </a:p>
        </p:txBody>
      </p:sp>
      <p:sp>
        <p:nvSpPr>
          <p:cNvPr id="6" name="Rectangle 5"/>
          <p:cNvSpPr/>
          <p:nvPr/>
        </p:nvSpPr>
        <p:spPr>
          <a:xfrm>
            <a:off x="4210050" y="1679575"/>
            <a:ext cx="4657725" cy="4017510"/>
          </a:xfrm>
          <a:prstGeom prst="rect">
            <a:avLst/>
          </a:prstGeom>
        </p:spPr>
        <p:txBody>
          <a:bodyPr wrap="square">
            <a:spAutoFit/>
          </a:bodyPr>
          <a:lstStyle/>
          <a:p>
            <a:pPr>
              <a:lnSpc>
                <a:spcPct val="80000"/>
              </a:lnSpc>
              <a:buFont typeface="Wingdings" pitchFamily="-1" charset="2"/>
              <a:buNone/>
            </a:pPr>
            <a:r>
              <a:rPr lang="en-US" sz="2800" b="1" u="sng" dirty="0">
                <a:solidFill>
                  <a:schemeClr val="bg1"/>
                </a:solidFill>
                <a:ea typeface="ＭＳ Ｐゴシック" charset="-128"/>
                <a:cs typeface="ＭＳ Ｐゴシック" charset="-128"/>
              </a:rPr>
              <a:t>Example</a:t>
            </a:r>
            <a:r>
              <a:rPr lang="en-US" sz="2800" b="1" dirty="0">
                <a:solidFill>
                  <a:schemeClr val="bg1"/>
                </a:solidFill>
                <a:ea typeface="ＭＳ Ｐゴシック" charset="-128"/>
                <a:cs typeface="ＭＳ Ｐゴシック" charset="-128"/>
              </a:rPr>
              <a:t>: </a:t>
            </a:r>
          </a:p>
          <a:p>
            <a:pPr>
              <a:spcBef>
                <a:spcPts val="1000"/>
              </a:spcBef>
            </a:pPr>
            <a:r>
              <a:rPr lang="en-US" sz="2400" dirty="0">
                <a:solidFill>
                  <a:schemeClr val="bg1"/>
                </a:solidFill>
                <a:ea typeface="ＭＳ Ｐゴシック" charset="-128"/>
                <a:cs typeface="ＭＳ Ｐゴシック" charset="-128"/>
              </a:rPr>
              <a:t>Frank frequently doodles at his desk when he gets stuck on his math assignment. Now, he is provided reinforcement when he raises his hand at his desk to ask for math help. </a:t>
            </a:r>
          </a:p>
          <a:p>
            <a:pPr>
              <a:spcBef>
                <a:spcPts val="1000"/>
              </a:spcBef>
            </a:pPr>
            <a:r>
              <a:rPr lang="en-US" sz="2400" dirty="0">
                <a:solidFill>
                  <a:schemeClr val="bg1"/>
                </a:solidFill>
                <a:ea typeface="ＭＳ Ｐゴシック" charset="-128"/>
                <a:cs typeface="ＭＳ Ｐゴシック" charset="-128"/>
              </a:rPr>
              <a:t>(In this procedure, hand-raising and not working </a:t>
            </a:r>
            <a:r>
              <a:rPr lang="en-US" sz="2400" dirty="0">
                <a:solidFill>
                  <a:schemeClr val="accent3">
                    <a:lumMod val="40000"/>
                    <a:lumOff val="60000"/>
                  </a:schemeClr>
                </a:solidFill>
                <a:ea typeface="ＭＳ Ｐゴシック" charset="-128"/>
                <a:cs typeface="ＭＳ Ｐゴシック" charset="-128"/>
              </a:rPr>
              <a:t>can be </a:t>
            </a:r>
            <a:r>
              <a:rPr lang="en-US" sz="2400" dirty="0">
                <a:solidFill>
                  <a:schemeClr val="bg1"/>
                </a:solidFill>
                <a:ea typeface="ＭＳ Ｐゴシック" charset="-128"/>
                <a:cs typeface="ＭＳ Ｐゴシック" charset="-128"/>
              </a:rPr>
              <a:t>done at the same time.) </a:t>
            </a:r>
          </a:p>
        </p:txBody>
      </p:sp>
    </p:spTree>
    <p:extLst>
      <p:ext uri="{BB962C8B-B14F-4D97-AF65-F5344CB8AC3E}">
        <p14:creationId xmlns:p14="http://schemas.microsoft.com/office/powerpoint/2010/main" val="38677579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1295F"/>
                </a:solidFill>
              </a:rPr>
              <a:t>DR of Incompatible Behaviors</a:t>
            </a:r>
          </a:p>
        </p:txBody>
      </p:sp>
      <p:sp>
        <p:nvSpPr>
          <p:cNvPr id="5" name="Rectangle 3"/>
          <p:cNvSpPr txBox="1">
            <a:spLocks noChangeArrowheads="1"/>
          </p:cNvSpPr>
          <p:nvPr/>
        </p:nvSpPr>
        <p:spPr>
          <a:xfrm>
            <a:off x="415290" y="1679575"/>
            <a:ext cx="3451860" cy="401751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0000"/>
              </a:lnSpc>
              <a:buFont typeface="Wingdings" pitchFamily="-1" charset="2"/>
              <a:buNone/>
            </a:pPr>
            <a:r>
              <a:rPr lang="en-US" b="1" u="sng" dirty="0">
                <a:solidFill>
                  <a:schemeClr val="bg1"/>
                </a:solidFill>
                <a:ea typeface="ＭＳ Ｐゴシック" charset="-128"/>
                <a:cs typeface="ＭＳ Ｐゴシック" charset="-128"/>
              </a:rPr>
              <a:t>Definition</a:t>
            </a:r>
            <a:r>
              <a:rPr lang="en-US" b="1" dirty="0">
                <a:solidFill>
                  <a:schemeClr val="bg1"/>
                </a:solidFill>
                <a:ea typeface="ＭＳ Ｐゴシック" charset="-128"/>
                <a:cs typeface="ＭＳ Ｐゴシック" charset="-128"/>
              </a:rPr>
              <a:t>:</a:t>
            </a:r>
            <a:r>
              <a:rPr lang="en-US" sz="1800" b="1" dirty="0">
                <a:solidFill>
                  <a:schemeClr val="bg1"/>
                </a:solidFill>
                <a:ea typeface="ＭＳ Ｐゴシック" charset="-128"/>
                <a:cs typeface="ＭＳ Ｐゴシック" charset="-128"/>
              </a:rPr>
              <a:t> </a:t>
            </a:r>
          </a:p>
          <a:p>
            <a:pPr marL="0" indent="0">
              <a:lnSpc>
                <a:spcPct val="100000"/>
              </a:lnSpc>
              <a:buNone/>
            </a:pPr>
            <a:r>
              <a:rPr lang="en-US" sz="2400" dirty="0">
                <a:solidFill>
                  <a:schemeClr val="bg1"/>
                </a:solidFill>
              </a:rPr>
              <a:t>Student receives reinforcement upon the occurrence of a behavior that is </a:t>
            </a:r>
            <a:r>
              <a:rPr lang="en-US" sz="2400" b="1" dirty="0">
                <a:solidFill>
                  <a:schemeClr val="accent3">
                    <a:lumMod val="40000"/>
                    <a:lumOff val="60000"/>
                  </a:schemeClr>
                </a:solidFill>
              </a:rPr>
              <a:t>physically incompatible </a:t>
            </a:r>
            <a:r>
              <a:rPr lang="en-US" sz="2400" dirty="0">
                <a:solidFill>
                  <a:schemeClr val="bg1"/>
                </a:solidFill>
              </a:rPr>
              <a:t>with or cannot be exhibited at the same time as the inappropriate behavior </a:t>
            </a:r>
          </a:p>
        </p:txBody>
      </p:sp>
      <p:sp>
        <p:nvSpPr>
          <p:cNvPr id="6" name="Rectangle 5"/>
          <p:cNvSpPr/>
          <p:nvPr/>
        </p:nvSpPr>
        <p:spPr>
          <a:xfrm>
            <a:off x="4210050" y="1679575"/>
            <a:ext cx="4657725" cy="4017510"/>
          </a:xfrm>
          <a:prstGeom prst="rect">
            <a:avLst/>
          </a:prstGeom>
        </p:spPr>
        <p:txBody>
          <a:bodyPr wrap="square">
            <a:spAutoFit/>
          </a:bodyPr>
          <a:lstStyle/>
          <a:p>
            <a:pPr>
              <a:lnSpc>
                <a:spcPct val="80000"/>
              </a:lnSpc>
              <a:buFont typeface="Wingdings" pitchFamily="-1" charset="2"/>
              <a:buNone/>
            </a:pPr>
            <a:r>
              <a:rPr lang="en-US" sz="2800" b="1" u="sng" dirty="0">
                <a:solidFill>
                  <a:schemeClr val="bg1"/>
                </a:solidFill>
                <a:ea typeface="ＭＳ Ｐゴシック" charset="-128"/>
                <a:cs typeface="ＭＳ Ｐゴシック" charset="-128"/>
              </a:rPr>
              <a:t>Example</a:t>
            </a:r>
            <a:r>
              <a:rPr lang="en-US" sz="2800" b="1" dirty="0">
                <a:solidFill>
                  <a:schemeClr val="bg1"/>
                </a:solidFill>
                <a:ea typeface="ＭＳ Ｐゴシック" charset="-128"/>
                <a:cs typeface="ＭＳ Ｐゴシック" charset="-128"/>
              </a:rPr>
              <a:t>: </a:t>
            </a:r>
          </a:p>
          <a:p>
            <a:pPr>
              <a:spcBef>
                <a:spcPts val="1000"/>
              </a:spcBef>
            </a:pPr>
            <a:r>
              <a:rPr lang="en-US" sz="2400" dirty="0">
                <a:solidFill>
                  <a:schemeClr val="bg1"/>
                </a:solidFill>
                <a:ea typeface="ＭＳ Ｐゴシック" charset="-128"/>
                <a:cs typeface="ＭＳ Ｐゴシック" charset="-128"/>
              </a:rPr>
              <a:t>Andrew is reinforced for sitting in his small group rather than walking around the classroom during instruction. </a:t>
            </a:r>
          </a:p>
          <a:p>
            <a:pPr>
              <a:spcBef>
                <a:spcPts val="1000"/>
              </a:spcBef>
            </a:pPr>
            <a:r>
              <a:rPr lang="en-US" sz="2400" dirty="0">
                <a:solidFill>
                  <a:schemeClr val="bg1"/>
                </a:solidFill>
                <a:ea typeface="ＭＳ Ｐゴシック" charset="-128"/>
                <a:cs typeface="ＭＳ Ｐゴシック" charset="-128"/>
              </a:rPr>
              <a:t>(Sitting is </a:t>
            </a:r>
            <a:r>
              <a:rPr lang="en-US" sz="2400" b="1" dirty="0">
                <a:solidFill>
                  <a:schemeClr val="accent3">
                    <a:lumMod val="40000"/>
                    <a:lumOff val="60000"/>
                  </a:schemeClr>
                </a:solidFill>
                <a:ea typeface="ＭＳ Ｐゴシック" charset="-128"/>
                <a:cs typeface="ＭＳ Ｐゴシック" charset="-128"/>
              </a:rPr>
              <a:t>physically incompatible </a:t>
            </a:r>
            <a:r>
              <a:rPr lang="en-US" sz="2400" dirty="0">
                <a:solidFill>
                  <a:schemeClr val="bg1"/>
                </a:solidFill>
                <a:ea typeface="ＭＳ Ｐゴシック" charset="-128"/>
                <a:cs typeface="ＭＳ Ｐゴシック" charset="-128"/>
              </a:rPr>
              <a:t>with walking around so an increase in sitting behavior will result in a decrease in walking behavior.)</a:t>
            </a:r>
          </a:p>
        </p:txBody>
      </p:sp>
    </p:spTree>
    <p:extLst>
      <p:ext uri="{BB962C8B-B14F-4D97-AF65-F5344CB8AC3E}">
        <p14:creationId xmlns:p14="http://schemas.microsoft.com/office/powerpoint/2010/main" val="18749996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a:solidFill>
                  <a:srgbClr val="01295F"/>
                </a:solidFill>
              </a:rPr>
              <a:t>Other Strategies to Respond to Minor Violations</a:t>
            </a:r>
          </a:p>
        </p:txBody>
      </p:sp>
      <p:graphicFrame>
        <p:nvGraphicFramePr>
          <p:cNvPr id="5" name="Content Placeholder 3"/>
          <p:cNvGraphicFramePr>
            <a:graphicFrameLocks/>
          </p:cNvGraphicFramePr>
          <p:nvPr>
            <p:extLst>
              <p:ext uri="{D42A27DB-BD31-4B8C-83A1-F6EECF244321}">
                <p14:modId xmlns:p14="http://schemas.microsoft.com/office/powerpoint/2010/main" val="3523163323"/>
              </p:ext>
            </p:extLst>
          </p:nvPr>
        </p:nvGraphicFramePr>
        <p:xfrm>
          <a:off x="324465" y="1751429"/>
          <a:ext cx="8495071" cy="4111049"/>
        </p:xfrm>
        <a:graphic>
          <a:graphicData uri="http://schemas.openxmlformats.org/drawingml/2006/table">
            <a:tbl>
              <a:tblPr firstRow="1" bandRow="1">
                <a:tableStyleId>{2D5ABB26-0587-4C30-8999-92F81FD0307C}</a:tableStyleId>
              </a:tblPr>
              <a:tblGrid>
                <a:gridCol w="1549729">
                  <a:extLst>
                    <a:ext uri="{9D8B030D-6E8A-4147-A177-3AD203B41FA5}">
                      <a16:colId xmlns:a16="http://schemas.microsoft.com/office/drawing/2014/main" val="20000"/>
                    </a:ext>
                  </a:extLst>
                </a:gridCol>
                <a:gridCol w="2315114">
                  <a:extLst>
                    <a:ext uri="{9D8B030D-6E8A-4147-A177-3AD203B41FA5}">
                      <a16:colId xmlns:a16="http://schemas.microsoft.com/office/drawing/2014/main" val="20001"/>
                    </a:ext>
                  </a:extLst>
                </a:gridCol>
                <a:gridCol w="2315114">
                  <a:extLst>
                    <a:ext uri="{9D8B030D-6E8A-4147-A177-3AD203B41FA5}">
                      <a16:colId xmlns:a16="http://schemas.microsoft.com/office/drawing/2014/main" val="20002"/>
                    </a:ext>
                  </a:extLst>
                </a:gridCol>
                <a:gridCol w="2315114">
                  <a:extLst>
                    <a:ext uri="{9D8B030D-6E8A-4147-A177-3AD203B41FA5}">
                      <a16:colId xmlns:a16="http://schemas.microsoft.com/office/drawing/2014/main" val="20003"/>
                    </a:ext>
                  </a:extLst>
                </a:gridCol>
              </a:tblGrid>
              <a:tr h="453449">
                <a:tc>
                  <a:txBody>
                    <a:bodyPr/>
                    <a:lstStyle/>
                    <a:p>
                      <a:endParaRPr lang="en-US" sz="2000" dirty="0">
                        <a:solidFill>
                          <a:srgbClr val="000000"/>
                        </a:solidFill>
                        <a:latin typeface="Arial"/>
                        <a:cs typeface="Arial"/>
                      </a:endParaRPr>
                    </a:p>
                  </a:txBody>
                  <a:tcPr marL="81836" marR="81836">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a:txBody>
                    <a:bodyPr/>
                    <a:lstStyle/>
                    <a:p>
                      <a:r>
                        <a:rPr lang="en-US" sz="1800" b="1" dirty="0"/>
                        <a:t>Elementary Example:</a:t>
                      </a:r>
                      <a:endParaRPr lang="en-US" sz="1800" b="1" dirty="0">
                        <a:solidFill>
                          <a:schemeClr val="bg1"/>
                        </a:solidFill>
                        <a:latin typeface="Arial"/>
                        <a:cs typeface="Arial"/>
                      </a:endParaRPr>
                    </a:p>
                  </a:txBody>
                  <a:tcPr marL="81836" marR="81836">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tc>
                  <a:txBody>
                    <a:bodyPr/>
                    <a:lstStyle/>
                    <a:p>
                      <a:r>
                        <a:rPr lang="en-US" sz="1800" b="1" dirty="0"/>
                        <a:t>HS Example:</a:t>
                      </a:r>
                      <a:endParaRPr lang="en-US" sz="1800" b="1" dirty="0">
                        <a:solidFill>
                          <a:schemeClr val="bg1"/>
                        </a:solidFill>
                        <a:latin typeface="Arial"/>
                        <a:cs typeface="Arial"/>
                      </a:endParaRPr>
                    </a:p>
                  </a:txBody>
                  <a:tcPr marL="81836" marR="81836">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tc>
                  <a:txBody>
                    <a:bodyPr/>
                    <a:lstStyle/>
                    <a:p>
                      <a:r>
                        <a:rPr lang="en-US" sz="1800" b="1" dirty="0"/>
                        <a:t>Non-example:</a:t>
                      </a:r>
                      <a:endParaRPr lang="en-US" sz="1800" b="1" dirty="0">
                        <a:solidFill>
                          <a:schemeClr val="bg1"/>
                        </a:solidFill>
                        <a:latin typeface="Arial"/>
                        <a:cs typeface="Arial"/>
                      </a:endParaRPr>
                    </a:p>
                  </a:txBody>
                  <a:tcPr marL="81836" marR="81836">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solidFill>
                  </a:tcPr>
                </a:tc>
                <a:extLst>
                  <a:ext uri="{0D108BD9-81ED-4DB2-BD59-A6C34878D82A}">
                    <a16:rowId xmlns:a16="http://schemas.microsoft.com/office/drawing/2014/main" val="10000"/>
                  </a:ext>
                </a:extLst>
              </a:tr>
              <a:tr h="1962845">
                <a:tc>
                  <a:txBody>
                    <a:bodyPr/>
                    <a:lstStyle/>
                    <a:p>
                      <a:r>
                        <a:rPr lang="en-US" sz="2000" b="1" dirty="0">
                          <a:solidFill>
                            <a:srgbClr val="000000"/>
                          </a:solidFill>
                          <a:latin typeface="Arial"/>
                          <a:cs typeface="Arial"/>
                        </a:rPr>
                        <a:t>Differential S</a:t>
                      </a:r>
                      <a:r>
                        <a:rPr lang="en-US" sz="2000" b="1" baseline="30000" dirty="0">
                          <a:solidFill>
                            <a:srgbClr val="000000"/>
                          </a:solidFill>
                          <a:latin typeface="Arial"/>
                          <a:cs typeface="Arial"/>
                        </a:rPr>
                        <a:t>R</a:t>
                      </a:r>
                    </a:p>
                  </a:txBody>
                  <a:tcPr marL="81836" marR="8183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6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i="0" kern="1200" dirty="0">
                          <a:solidFill>
                            <a:schemeClr val="dk1"/>
                          </a:solidFill>
                          <a:latin typeface="+mn-lt"/>
                          <a:ea typeface="+mn-ea"/>
                          <a:cs typeface="+mn-cs"/>
                        </a:rPr>
                        <a:t>During a whole group activity, James shouts the teacher’s name to get her attention.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800" i="0" kern="1200" dirty="0">
                          <a:solidFill>
                            <a:schemeClr val="dk1"/>
                          </a:solidFill>
                          <a:latin typeface="+mn-lt"/>
                          <a:ea typeface="+mn-ea"/>
                          <a:cs typeface="+mn-cs"/>
                        </a:rPr>
                        <a:t>Using this strategy the teacher ignores James’ callouts, but immediately calls on and praises James when he raises his hand, “That’s how we show respect!  Nice hand raise.” (DRA)</a:t>
                      </a:r>
                      <a:endParaRPr lang="en-US" sz="1800" kern="1200" dirty="0">
                        <a:solidFill>
                          <a:schemeClr val="dk1"/>
                        </a:solidFill>
                        <a:latin typeface="+mn-lt"/>
                        <a:ea typeface="+mn-ea"/>
                        <a:cs typeface="+mn-cs"/>
                      </a:endParaRPr>
                    </a:p>
                  </a:txBody>
                  <a:tcPr marL="78867" marR="78867">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3EAFD"/>
                    </a:solidFill>
                  </a:tcPr>
                </a:tc>
                <a:tc>
                  <a:txBody>
                    <a:bodyPr/>
                    <a:lstStyle/>
                    <a:p>
                      <a:r>
                        <a:rPr lang="en-US" sz="1800" kern="1200" dirty="0">
                          <a:solidFill>
                            <a:schemeClr val="dk1"/>
                          </a:solidFill>
                          <a:latin typeface="+mn-lt"/>
                          <a:ea typeface="+mn-ea"/>
                          <a:cs typeface="+mn-cs"/>
                        </a:rPr>
                        <a:t>“If we can make it through this discussion without inappropriate language, you can listen to music during your independent work time at the end of class.” (DRO)</a:t>
                      </a:r>
                      <a:r>
                        <a:rPr lang="en-US" sz="2000" dirty="0"/>
                        <a:t> </a:t>
                      </a:r>
                      <a:endParaRPr lang="en-US" sz="2000" dirty="0">
                        <a:solidFill>
                          <a:srgbClr val="000000"/>
                        </a:solidFill>
                        <a:latin typeface="Arial"/>
                        <a:cs typeface="Arial"/>
                      </a:endParaRPr>
                    </a:p>
                  </a:txBody>
                  <a:tcPr marL="78867" marR="78867">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3EAFD"/>
                    </a:solidFill>
                  </a:tcPr>
                </a:tc>
                <a:tc>
                  <a:txBody>
                    <a:bodyPr/>
                    <a:lstStyle/>
                    <a:p>
                      <a:r>
                        <a:rPr lang="en-US" sz="1800" kern="1200" dirty="0">
                          <a:solidFill>
                            <a:schemeClr val="dk1"/>
                          </a:solidFill>
                          <a:latin typeface="+mn-lt"/>
                          <a:ea typeface="+mn-ea"/>
                          <a:cs typeface="+mn-cs"/>
                        </a:rPr>
                        <a:t>The teacher reprimands students each time they engage in problem behavior and ignore appropriate behavior. </a:t>
                      </a:r>
                      <a:endParaRPr lang="en-US" sz="2000" dirty="0">
                        <a:solidFill>
                          <a:srgbClr val="000000"/>
                        </a:solidFill>
                        <a:latin typeface="Arial"/>
                        <a:cs typeface="Arial"/>
                      </a:endParaRPr>
                    </a:p>
                  </a:txBody>
                  <a:tcPr marL="78867" marR="78867">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8528724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41488-F390-334D-B9BA-A9364AF76501}"/>
              </a:ext>
            </a:extLst>
          </p:cNvPr>
          <p:cNvSpPr>
            <a:spLocks noGrp="1"/>
          </p:cNvSpPr>
          <p:nvPr>
            <p:ph type="title"/>
          </p:nvPr>
        </p:nvSpPr>
        <p:spPr/>
        <p:txBody>
          <a:bodyPr>
            <a:normAutofit/>
          </a:bodyPr>
          <a:lstStyle/>
          <a:p>
            <a:r>
              <a:rPr lang="en-US" dirty="0"/>
              <a:t>Orientation to Module Elements</a:t>
            </a:r>
          </a:p>
        </p:txBody>
      </p:sp>
      <p:sp>
        <p:nvSpPr>
          <p:cNvPr id="3" name="Content Placeholder 2">
            <a:extLst>
              <a:ext uri="{FF2B5EF4-FFF2-40B4-BE49-F238E27FC236}">
                <a16:creationId xmlns:a16="http://schemas.microsoft.com/office/drawing/2014/main" id="{972BE239-ADC8-8F4A-9519-2A46E3CE4912}"/>
              </a:ext>
            </a:extLst>
          </p:cNvPr>
          <p:cNvSpPr>
            <a:spLocks noGrp="1"/>
          </p:cNvSpPr>
          <p:nvPr>
            <p:ph idx="1"/>
          </p:nvPr>
        </p:nvSpPr>
        <p:spPr>
          <a:xfrm>
            <a:off x="628649" y="1446905"/>
            <a:ext cx="7177869" cy="4448058"/>
          </a:xfrm>
        </p:spPr>
        <p:txBody>
          <a:bodyPr>
            <a:normAutofit fontScale="77500" lnSpcReduction="20000"/>
          </a:bodyPr>
          <a:lstStyle/>
          <a:p>
            <a:r>
              <a:rPr lang="en-US" dirty="0">
                <a:solidFill>
                  <a:schemeClr val="bg1"/>
                </a:solidFill>
              </a:rPr>
              <a:t>Activities</a:t>
            </a:r>
          </a:p>
          <a:p>
            <a:endParaRPr lang="en-US" dirty="0">
              <a:solidFill>
                <a:schemeClr val="bg1"/>
              </a:solidFill>
            </a:endParaRPr>
          </a:p>
          <a:p>
            <a:pPr marL="0" indent="0">
              <a:buNone/>
            </a:pPr>
            <a:endParaRPr lang="en-US" dirty="0">
              <a:solidFill>
                <a:schemeClr val="bg1"/>
              </a:solidFill>
            </a:endParaRPr>
          </a:p>
          <a:p>
            <a:endParaRPr lang="en-US" dirty="0">
              <a:solidFill>
                <a:schemeClr val="bg1"/>
              </a:solidFill>
            </a:endParaRPr>
          </a:p>
          <a:p>
            <a:r>
              <a:rPr lang="en-US" dirty="0">
                <a:solidFill>
                  <a:schemeClr val="bg1"/>
                </a:solidFill>
              </a:rPr>
              <a:t>Classroom Application Activities</a:t>
            </a:r>
          </a:p>
          <a:p>
            <a:pPr lvl="1"/>
            <a:r>
              <a:rPr lang="en-US" dirty="0">
                <a:solidFill>
                  <a:schemeClr val="bg1"/>
                </a:solidFill>
              </a:rPr>
              <a:t>Can you apply the basic content presented in this module to your classroom context?</a:t>
            </a:r>
          </a:p>
          <a:p>
            <a:pPr lvl="1"/>
            <a:endParaRPr lang="en-US" dirty="0">
              <a:solidFill>
                <a:schemeClr val="bg1"/>
              </a:solidFill>
            </a:endParaRPr>
          </a:p>
          <a:p>
            <a:r>
              <a:rPr lang="en-US" dirty="0">
                <a:solidFill>
                  <a:schemeClr val="bg1"/>
                </a:solidFill>
              </a:rPr>
              <a:t>Module Quiz – Self Assessment</a:t>
            </a:r>
          </a:p>
          <a:p>
            <a:pPr lvl="1"/>
            <a:r>
              <a:rPr lang="en-US" dirty="0">
                <a:solidFill>
                  <a:schemeClr val="bg1"/>
                </a:solidFill>
              </a:rPr>
              <a:t>Do you know the basic content presented in this module?</a:t>
            </a:r>
          </a:p>
          <a:p>
            <a:pPr lvl="1"/>
            <a:endParaRPr lang="en-US" dirty="0">
              <a:solidFill>
                <a:schemeClr val="bg1"/>
              </a:solidFill>
            </a:endParaRPr>
          </a:p>
          <a:p>
            <a:r>
              <a:rPr lang="en-US" dirty="0">
                <a:solidFill>
                  <a:schemeClr val="bg1"/>
                </a:solidFill>
              </a:rPr>
              <a:t>Coaching Activities</a:t>
            </a:r>
          </a:p>
          <a:p>
            <a:pPr lvl="1"/>
            <a:r>
              <a:rPr lang="en-US" dirty="0">
                <a:solidFill>
                  <a:schemeClr val="bg1"/>
                </a:solidFill>
              </a:rPr>
              <a:t>Can you implement the content presented in this module in your classroom effectively? </a:t>
            </a:r>
          </a:p>
        </p:txBody>
      </p:sp>
      <p:pic>
        <p:nvPicPr>
          <p:cNvPr id="4" name="Picture 3">
            <a:extLst>
              <a:ext uri="{FF2B5EF4-FFF2-40B4-BE49-F238E27FC236}">
                <a16:creationId xmlns:a16="http://schemas.microsoft.com/office/drawing/2014/main" id="{DAE4535C-DFBD-BD43-B973-787E19D7A4C0}"/>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49416" y="1899871"/>
            <a:ext cx="937527" cy="892884"/>
          </a:xfrm>
          <a:prstGeom prst="rect">
            <a:avLst/>
          </a:prstGeom>
        </p:spPr>
      </p:pic>
      <p:sp>
        <p:nvSpPr>
          <p:cNvPr id="5" name="TextBox 4">
            <a:extLst>
              <a:ext uri="{FF2B5EF4-FFF2-40B4-BE49-F238E27FC236}">
                <a16:creationId xmlns:a16="http://schemas.microsoft.com/office/drawing/2014/main" id="{90D09536-05B5-2F46-94BD-FECC619C7713}"/>
              </a:ext>
            </a:extLst>
          </p:cNvPr>
          <p:cNvSpPr txBox="1"/>
          <p:nvPr/>
        </p:nvSpPr>
        <p:spPr>
          <a:xfrm>
            <a:off x="2886943" y="2159540"/>
            <a:ext cx="1457404" cy="369332"/>
          </a:xfrm>
          <a:prstGeom prst="rect">
            <a:avLst/>
          </a:prstGeom>
          <a:noFill/>
        </p:spPr>
        <p:txBody>
          <a:bodyPr wrap="square" rtlCol="0">
            <a:spAutoFit/>
          </a:bodyPr>
          <a:lstStyle/>
          <a:p>
            <a:r>
              <a:rPr lang="en-US" dirty="0"/>
              <a:t>Stop and Jot</a:t>
            </a:r>
          </a:p>
        </p:txBody>
      </p:sp>
      <p:pic>
        <p:nvPicPr>
          <p:cNvPr id="6" name="Picture 5">
            <a:extLst>
              <a:ext uri="{FF2B5EF4-FFF2-40B4-BE49-F238E27FC236}">
                <a16:creationId xmlns:a16="http://schemas.microsoft.com/office/drawing/2014/main" id="{DC65515D-55F6-D14B-88C2-863F1DACAE77}"/>
              </a:ext>
              <a:ext uri="{C183D7F6-B498-43B3-948B-1728B52AA6E4}">
                <adec:decorative xmlns:adec="http://schemas.microsoft.com/office/drawing/2017/decorative" val="1"/>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4167" b="95000" l="1626" r="98374"/>
                    </a14:imgEffect>
                  </a14:imgLayer>
                </a14:imgProps>
              </a:ext>
              <a:ext uri="{28A0092B-C50C-407E-A947-70E740481C1C}">
                <a14:useLocalDpi xmlns:a14="http://schemas.microsoft.com/office/drawing/2010/main" val="0"/>
              </a:ext>
            </a:extLst>
          </a:blip>
          <a:stretch>
            <a:fillRect/>
          </a:stretch>
        </p:blipFill>
        <p:spPr>
          <a:xfrm>
            <a:off x="4485563" y="1878355"/>
            <a:ext cx="937259" cy="914400"/>
          </a:xfrm>
          <a:prstGeom prst="rect">
            <a:avLst/>
          </a:prstGeom>
        </p:spPr>
      </p:pic>
      <p:sp>
        <p:nvSpPr>
          <p:cNvPr id="7" name="TextBox 6">
            <a:extLst>
              <a:ext uri="{FF2B5EF4-FFF2-40B4-BE49-F238E27FC236}">
                <a16:creationId xmlns:a16="http://schemas.microsoft.com/office/drawing/2014/main" id="{0037203D-E3A1-5B41-9C6B-AF123BC1306F}"/>
              </a:ext>
            </a:extLst>
          </p:cNvPr>
          <p:cNvSpPr txBox="1"/>
          <p:nvPr/>
        </p:nvSpPr>
        <p:spPr>
          <a:xfrm>
            <a:off x="5512419" y="2012389"/>
            <a:ext cx="1457404" cy="646331"/>
          </a:xfrm>
          <a:prstGeom prst="rect">
            <a:avLst/>
          </a:prstGeom>
          <a:noFill/>
        </p:spPr>
        <p:txBody>
          <a:bodyPr wrap="square" rtlCol="0">
            <a:spAutoFit/>
          </a:bodyPr>
          <a:lstStyle/>
          <a:p>
            <a:r>
              <a:rPr lang="en-US" dirty="0"/>
              <a:t>Discussion Board Post</a:t>
            </a:r>
          </a:p>
        </p:txBody>
      </p:sp>
      <p:pic>
        <p:nvPicPr>
          <p:cNvPr id="10" name="Picture 9">
            <a:extLst>
              <a:ext uri="{FF2B5EF4-FFF2-40B4-BE49-F238E27FC236}">
                <a16:creationId xmlns:a16="http://schemas.microsoft.com/office/drawing/2014/main" id="{C182CC0E-675A-AB41-B903-67D954AF79BF}"/>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01026" y="2878501"/>
            <a:ext cx="914324" cy="914324"/>
          </a:xfrm>
          <a:prstGeom prst="rect">
            <a:avLst/>
          </a:prstGeom>
        </p:spPr>
      </p:pic>
    </p:spTree>
    <p:extLst>
      <p:ext uri="{BB962C8B-B14F-4D97-AF65-F5344CB8AC3E}">
        <p14:creationId xmlns:p14="http://schemas.microsoft.com/office/powerpoint/2010/main" val="146792369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19244" y="207229"/>
            <a:ext cx="8423475" cy="1113416"/>
          </a:xfrm>
        </p:spPr>
        <p:txBody>
          <a:bodyPr>
            <a:normAutofit fontScale="90000"/>
          </a:bodyPr>
          <a:lstStyle/>
          <a:p>
            <a:r>
              <a:rPr lang="en-US" b="1" kern="0" dirty="0">
                <a:solidFill>
                  <a:srgbClr val="001C54"/>
                </a:solidFill>
                <a:ea typeface="ヒラギノ角ゴ Pro W3" pitchFamily="-65" charset="-128"/>
                <a:cs typeface="ヒラギノ角ゴ Pro W3" pitchFamily="-65" charset="-128"/>
              </a:rPr>
              <a:t>Activity 5.3: Discussion Board Post</a:t>
            </a:r>
            <a:br>
              <a:rPr lang="en-US" sz="5300" b="1" kern="0" dirty="0">
                <a:solidFill>
                  <a:srgbClr val="001C54"/>
                </a:solidFill>
                <a:ea typeface="ヒラギノ角ゴ Pro W3" pitchFamily="-65" charset="-128"/>
                <a:cs typeface="ヒラギノ角ゴ Pro W3" pitchFamily="-65" charset="-128"/>
              </a:rPr>
            </a:br>
            <a:r>
              <a:rPr lang="en-US" sz="3600" kern="0" dirty="0">
                <a:solidFill>
                  <a:srgbClr val="001C54"/>
                </a:solidFill>
                <a:ea typeface="ヒラギノ角ゴ Pro W3" pitchFamily="-65" charset="-128"/>
                <a:cs typeface="ヒラギノ角ゴ Pro W3" pitchFamily="-65" charset="-128"/>
              </a:rPr>
              <a:t>Develop a Differential Reinforcement Plan</a:t>
            </a:r>
            <a:endParaRPr lang="en-US" sz="3600" dirty="0">
              <a:solidFill>
                <a:srgbClr val="001C54"/>
              </a:solidFill>
            </a:endParaRPr>
          </a:p>
        </p:txBody>
      </p:sp>
      <p:sp>
        <p:nvSpPr>
          <p:cNvPr id="177155" name="Rectangle 3"/>
          <p:cNvSpPr>
            <a:spLocks noGrp="1" noChangeArrowheads="1"/>
          </p:cNvSpPr>
          <p:nvPr>
            <p:ph idx="1"/>
          </p:nvPr>
        </p:nvSpPr>
        <p:spPr>
          <a:xfrm>
            <a:off x="449031" y="1317625"/>
            <a:ext cx="8361594" cy="4402663"/>
          </a:xfrm>
        </p:spPr>
        <p:txBody>
          <a:bodyPr>
            <a:normAutofit fontScale="70000" lnSpcReduction="20000"/>
          </a:bodyPr>
          <a:lstStyle/>
          <a:p>
            <a:pPr marL="0" indent="0">
              <a:lnSpc>
                <a:spcPct val="120000"/>
              </a:lnSpc>
              <a:spcBef>
                <a:spcPts val="600"/>
              </a:spcBef>
              <a:buNone/>
            </a:pPr>
            <a:r>
              <a:rPr lang="en-US" dirty="0">
                <a:solidFill>
                  <a:schemeClr val="bg1"/>
                </a:solidFill>
                <a:latin typeface="+mj-lt"/>
              </a:rPr>
              <a:t>Use the guided questions in your workbook and discussion with your colleagues to develop a differential reinforcement plan</a:t>
            </a:r>
          </a:p>
          <a:p>
            <a:pPr lvl="1">
              <a:lnSpc>
                <a:spcPct val="120000"/>
              </a:lnSpc>
              <a:spcBef>
                <a:spcPts val="600"/>
              </a:spcBef>
            </a:pPr>
            <a:r>
              <a:rPr lang="en-US" dirty="0">
                <a:solidFill>
                  <a:schemeClr val="bg1"/>
                </a:solidFill>
              </a:rPr>
              <a:t>Select a target behavior </a:t>
            </a:r>
          </a:p>
          <a:p>
            <a:pPr lvl="1">
              <a:lnSpc>
                <a:spcPct val="120000"/>
              </a:lnSpc>
              <a:spcBef>
                <a:spcPts val="600"/>
              </a:spcBef>
            </a:pPr>
            <a:r>
              <a:rPr lang="en-US" dirty="0">
                <a:solidFill>
                  <a:schemeClr val="bg1"/>
                </a:solidFill>
              </a:rPr>
              <a:t>Develop an operational definition </a:t>
            </a:r>
          </a:p>
          <a:p>
            <a:pPr lvl="1">
              <a:lnSpc>
                <a:spcPct val="120000"/>
              </a:lnSpc>
              <a:spcBef>
                <a:spcPts val="600"/>
              </a:spcBef>
            </a:pPr>
            <a:r>
              <a:rPr lang="en-US" dirty="0">
                <a:solidFill>
                  <a:schemeClr val="bg1"/>
                </a:solidFill>
              </a:rPr>
              <a:t>Identify the type of reinforcement that currently maintains the behavior (This should be gaining some form of attention!)</a:t>
            </a:r>
          </a:p>
          <a:p>
            <a:pPr marL="0" lvl="0" indent="0">
              <a:lnSpc>
                <a:spcPct val="120000"/>
              </a:lnSpc>
              <a:spcBef>
                <a:spcPts val="600"/>
              </a:spcBef>
              <a:buNone/>
            </a:pPr>
            <a:r>
              <a:rPr lang="en-US" dirty="0">
                <a:solidFill>
                  <a:schemeClr val="bg1"/>
                </a:solidFill>
                <a:latin typeface="+mj-lt"/>
              </a:rPr>
              <a:t>Post a quick summary of your notes from above and answer the following questions in your post:</a:t>
            </a:r>
          </a:p>
          <a:p>
            <a:pPr lvl="1">
              <a:lnSpc>
                <a:spcPct val="120000"/>
              </a:lnSpc>
              <a:spcBef>
                <a:spcPts val="600"/>
              </a:spcBef>
            </a:pPr>
            <a:r>
              <a:rPr lang="en-US" dirty="0">
                <a:solidFill>
                  <a:schemeClr val="bg1"/>
                </a:solidFill>
              </a:rPr>
              <a:t>What differential reinforcement procedure(s) might you use to address your identified behavior? Explain how you would implement the procedure you have selected.</a:t>
            </a:r>
          </a:p>
          <a:p>
            <a:pPr lvl="1">
              <a:lnSpc>
                <a:spcPct val="120000"/>
              </a:lnSpc>
              <a:spcBef>
                <a:spcPts val="600"/>
              </a:spcBef>
            </a:pPr>
            <a:r>
              <a:rPr lang="en-US" dirty="0">
                <a:solidFill>
                  <a:schemeClr val="bg1"/>
                </a:solidFill>
              </a:rPr>
              <a:t>Why did you choose this approach? What are the pros/cons of the different differential reinforcement procedure options? </a:t>
            </a:r>
          </a:p>
        </p:txBody>
      </p:sp>
      <p:pic>
        <p:nvPicPr>
          <p:cNvPr id="5" name="Picture 4">
            <a:extLst>
              <a:ext uri="{FF2B5EF4-FFF2-40B4-BE49-F238E27FC236}">
                <a16:creationId xmlns:a16="http://schemas.microsoft.com/office/drawing/2014/main" id="{9FF6DBAB-3F17-D244-B4E5-F84DCBC724CB}"/>
              </a:ext>
              <a:ext uri="{C183D7F6-B498-43B3-948B-1728B52AA6E4}">
                <adec:decorative xmlns:adec="http://schemas.microsoft.com/office/drawing/2017/decorative" val="1"/>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4167" b="95000" l="1626" r="98374"/>
                    </a14:imgEffect>
                  </a14:imgLayer>
                </a14:imgProps>
              </a:ext>
              <a:ext uri="{28A0092B-C50C-407E-A947-70E740481C1C}">
                <a14:useLocalDpi xmlns:a14="http://schemas.microsoft.com/office/drawing/2010/main" val="0"/>
              </a:ext>
            </a:extLst>
          </a:blip>
          <a:stretch>
            <a:fillRect/>
          </a:stretch>
        </p:blipFill>
        <p:spPr>
          <a:xfrm>
            <a:off x="181985" y="207229"/>
            <a:ext cx="937259" cy="914400"/>
          </a:xfrm>
          <a:prstGeom prst="rect">
            <a:avLst/>
          </a:prstGeom>
        </p:spPr>
      </p:pic>
      <p:sp>
        <p:nvSpPr>
          <p:cNvPr id="6" name="TextBox 5"/>
          <p:cNvSpPr txBox="1"/>
          <p:nvPr/>
        </p:nvSpPr>
        <p:spPr>
          <a:xfrm>
            <a:off x="1390355" y="5484078"/>
            <a:ext cx="6877211" cy="523220"/>
          </a:xfrm>
          <a:prstGeom prst="rect">
            <a:avLst/>
          </a:prstGeom>
          <a:solidFill>
            <a:srgbClr val="FF0000"/>
          </a:solidFill>
        </p:spPr>
        <p:txBody>
          <a:bodyPr wrap="square" rtlCol="0">
            <a:spAutoFit/>
          </a:bodyPr>
          <a:lstStyle/>
          <a:p>
            <a:pPr algn="ctr"/>
            <a:r>
              <a:rPr lang="en-US" sz="2800" b="1" dirty="0">
                <a:solidFill>
                  <a:schemeClr val="bg2"/>
                </a:solidFill>
              </a:rPr>
              <a:t>Please Pause Video &amp; Complete Activity 5.3</a:t>
            </a:r>
          </a:p>
        </p:txBody>
      </p:sp>
    </p:spTree>
    <p:extLst>
      <p:ext uri="{BB962C8B-B14F-4D97-AF65-F5344CB8AC3E}">
        <p14:creationId xmlns:p14="http://schemas.microsoft.com/office/powerpoint/2010/main" val="108132980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3EF9CBC-1A0D-2D46-A9DB-9C06B565B914}"/>
              </a:ext>
            </a:extLst>
          </p:cNvPr>
          <p:cNvSpPr>
            <a:spLocks noGrp="1"/>
          </p:cNvSpPr>
          <p:nvPr>
            <p:ph idx="1"/>
          </p:nvPr>
        </p:nvSpPr>
        <p:spPr>
          <a:xfrm>
            <a:off x="650614" y="1442167"/>
            <a:ext cx="7886700" cy="4351338"/>
          </a:xfrm>
        </p:spPr>
        <p:txBody>
          <a:bodyPr>
            <a:normAutofit lnSpcReduction="10000"/>
          </a:bodyPr>
          <a:lstStyle/>
          <a:p>
            <a:r>
              <a:rPr lang="en-US" dirty="0">
                <a:solidFill>
                  <a:schemeClr val="bg1"/>
                </a:solidFill>
              </a:rPr>
              <a:t>Welcome back!</a:t>
            </a:r>
          </a:p>
          <a:p>
            <a:endParaRPr lang="en-US" dirty="0">
              <a:solidFill>
                <a:schemeClr val="bg1"/>
              </a:solidFill>
            </a:endParaRPr>
          </a:p>
          <a:p>
            <a:r>
              <a:rPr lang="en-US" dirty="0">
                <a:solidFill>
                  <a:schemeClr val="bg1"/>
                </a:solidFill>
              </a:rPr>
              <a:t>Remember the reinforcement guide (</a:t>
            </a:r>
            <a:r>
              <a:rPr lang="en-US" dirty="0">
                <a:solidFill>
                  <a:schemeClr val="bg1"/>
                </a:solidFill>
                <a:hlinkClick r:id="rId2">
                  <a:extLst>
                    <a:ext uri="{A12FA001-AC4F-418D-AE19-62706E023703}">
                      <ahyp:hlinkClr xmlns:ahyp="http://schemas.microsoft.com/office/drawing/2018/hyperlinkcolor" val="tx"/>
                    </a:ext>
                  </a:extLst>
                </a:hlinkClick>
              </a:rPr>
              <a:t>linked here</a:t>
            </a:r>
            <a:r>
              <a:rPr lang="en-US" dirty="0">
                <a:solidFill>
                  <a:schemeClr val="bg1"/>
                </a:solidFill>
              </a:rPr>
              <a:t>) has guidelines for implementing DR procedures that you can reference if you want additional examples or guidance with these procedures. </a:t>
            </a:r>
          </a:p>
          <a:p>
            <a:endParaRPr lang="en-US" dirty="0">
              <a:solidFill>
                <a:schemeClr val="bg1"/>
              </a:solidFill>
            </a:endParaRPr>
          </a:p>
          <a:p>
            <a:r>
              <a:rPr lang="en-US" dirty="0">
                <a:solidFill>
                  <a:schemeClr val="bg1"/>
                </a:solidFill>
              </a:rPr>
              <a:t>For even more information see the IRIS module on differential reinforcement with even more examples and guidelines </a:t>
            </a:r>
            <a:r>
              <a:rPr lang="en-US" dirty="0">
                <a:solidFill>
                  <a:schemeClr val="bg1"/>
                </a:solidFill>
                <a:hlinkClick r:id="rId3">
                  <a:extLst>
                    <a:ext uri="{A12FA001-AC4F-418D-AE19-62706E023703}">
                      <ahyp:hlinkClr xmlns:ahyp="http://schemas.microsoft.com/office/drawing/2018/hyperlinkcolor" val="tx"/>
                    </a:ext>
                  </a:extLst>
                </a:hlinkClick>
              </a:rPr>
              <a:t>linked here</a:t>
            </a:r>
            <a:r>
              <a:rPr lang="en-US" dirty="0">
                <a:solidFill>
                  <a:schemeClr val="bg1"/>
                </a:solidFill>
              </a:rPr>
              <a:t>!</a:t>
            </a:r>
          </a:p>
        </p:txBody>
      </p:sp>
      <p:sp>
        <p:nvSpPr>
          <p:cNvPr id="4" name="Title 2">
            <a:extLst>
              <a:ext uri="{FF2B5EF4-FFF2-40B4-BE49-F238E27FC236}">
                <a16:creationId xmlns:a16="http://schemas.microsoft.com/office/drawing/2014/main" id="{9E6D7B1B-F760-8948-9E4C-7AE0B6F96394}"/>
              </a:ext>
            </a:extLst>
          </p:cNvPr>
          <p:cNvSpPr>
            <a:spLocks noGrp="1"/>
          </p:cNvSpPr>
          <p:nvPr>
            <p:ph type="title"/>
          </p:nvPr>
        </p:nvSpPr>
        <p:spPr>
          <a:xfrm>
            <a:off x="1119244" y="207229"/>
            <a:ext cx="8423475" cy="1113416"/>
          </a:xfrm>
        </p:spPr>
        <p:txBody>
          <a:bodyPr>
            <a:normAutofit/>
          </a:bodyPr>
          <a:lstStyle/>
          <a:p>
            <a:r>
              <a:rPr lang="en-US" b="1" kern="0" dirty="0">
                <a:solidFill>
                  <a:srgbClr val="001C54"/>
                </a:solidFill>
                <a:ea typeface="ヒラギノ角ゴ Pro W3" pitchFamily="-65" charset="-128"/>
                <a:cs typeface="ヒラギノ角ゴ Pro W3" pitchFamily="-65" charset="-128"/>
              </a:rPr>
              <a:t>Activity 5.3: Review</a:t>
            </a:r>
            <a:endParaRPr lang="en-US" sz="3600" dirty="0">
              <a:solidFill>
                <a:srgbClr val="001C54"/>
              </a:solidFill>
            </a:endParaRPr>
          </a:p>
        </p:txBody>
      </p:sp>
      <p:pic>
        <p:nvPicPr>
          <p:cNvPr id="5" name="Picture 4">
            <a:extLst>
              <a:ext uri="{FF2B5EF4-FFF2-40B4-BE49-F238E27FC236}">
                <a16:creationId xmlns:a16="http://schemas.microsoft.com/office/drawing/2014/main" id="{28943F12-A262-9D46-AF3F-125B55232F56}"/>
              </a:ext>
              <a:ext uri="{C183D7F6-B498-43B3-948B-1728B52AA6E4}">
                <adec:decorative xmlns:adec="http://schemas.microsoft.com/office/drawing/2017/decorative" val="1"/>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4167" b="95000" l="1626" r="98374"/>
                    </a14:imgEffect>
                  </a14:imgLayer>
                </a14:imgProps>
              </a:ext>
              <a:ext uri="{28A0092B-C50C-407E-A947-70E740481C1C}">
                <a14:useLocalDpi xmlns:a14="http://schemas.microsoft.com/office/drawing/2010/main" val="0"/>
              </a:ext>
            </a:extLst>
          </a:blip>
          <a:stretch>
            <a:fillRect/>
          </a:stretch>
        </p:blipFill>
        <p:spPr>
          <a:xfrm>
            <a:off x="181985" y="207229"/>
            <a:ext cx="937259" cy="914400"/>
          </a:xfrm>
          <a:prstGeom prst="rect">
            <a:avLst/>
          </a:prstGeom>
        </p:spPr>
      </p:pic>
    </p:spTree>
    <p:extLst>
      <p:ext uri="{BB962C8B-B14F-4D97-AF65-F5344CB8AC3E}">
        <p14:creationId xmlns:p14="http://schemas.microsoft.com/office/powerpoint/2010/main" val="33490947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98F3815-6AA6-4841-B55E-C5C0F5124889}"/>
              </a:ext>
            </a:extLst>
          </p:cNvPr>
          <p:cNvSpPr>
            <a:spLocks noGrp="1"/>
          </p:cNvSpPr>
          <p:nvPr>
            <p:ph type="title"/>
          </p:nvPr>
        </p:nvSpPr>
        <p:spPr/>
        <p:txBody>
          <a:bodyPr/>
          <a:lstStyle/>
          <a:p>
            <a:r>
              <a:rPr lang="en-US" dirty="0">
                <a:solidFill>
                  <a:srgbClr val="01295F"/>
                </a:solidFill>
              </a:rPr>
              <a:t>Response Cost</a:t>
            </a:r>
          </a:p>
        </p:txBody>
      </p:sp>
      <p:sp>
        <p:nvSpPr>
          <p:cNvPr id="5" name="Rectangle 3"/>
          <p:cNvSpPr txBox="1">
            <a:spLocks noChangeArrowheads="1"/>
          </p:cNvSpPr>
          <p:nvPr/>
        </p:nvSpPr>
        <p:spPr>
          <a:xfrm>
            <a:off x="415290" y="2022475"/>
            <a:ext cx="3451860" cy="401751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0000"/>
              </a:lnSpc>
              <a:buFont typeface="Wingdings" pitchFamily="-1" charset="2"/>
              <a:buNone/>
            </a:pPr>
            <a:r>
              <a:rPr lang="en-US" b="1" u="sng" dirty="0">
                <a:solidFill>
                  <a:schemeClr val="bg1"/>
                </a:solidFill>
                <a:ea typeface="ＭＳ Ｐゴシック" charset="-128"/>
                <a:cs typeface="ＭＳ Ｐゴシック" charset="-128"/>
              </a:rPr>
              <a:t>Definition</a:t>
            </a:r>
            <a:r>
              <a:rPr lang="en-US" b="1" dirty="0">
                <a:solidFill>
                  <a:schemeClr val="bg1"/>
                </a:solidFill>
                <a:ea typeface="ＭＳ Ｐゴシック" charset="-128"/>
                <a:cs typeface="ＭＳ Ｐゴシック" charset="-128"/>
              </a:rPr>
              <a:t>:</a:t>
            </a:r>
            <a:r>
              <a:rPr lang="en-US" sz="1800" b="1" dirty="0">
                <a:solidFill>
                  <a:schemeClr val="bg1"/>
                </a:solidFill>
                <a:ea typeface="ＭＳ Ｐゴシック" charset="-128"/>
                <a:cs typeface="ＭＳ Ｐゴシック" charset="-128"/>
              </a:rPr>
              <a:t> </a:t>
            </a:r>
          </a:p>
          <a:p>
            <a:pPr marL="0" indent="0">
              <a:lnSpc>
                <a:spcPct val="100000"/>
              </a:lnSpc>
              <a:buNone/>
            </a:pPr>
            <a:r>
              <a:rPr lang="en-US" dirty="0">
                <a:solidFill>
                  <a:schemeClr val="bg1"/>
                </a:solidFill>
              </a:rPr>
              <a:t>The withdrawal of specific amounts of a </a:t>
            </a:r>
            <a:r>
              <a:rPr lang="en-US" dirty="0" err="1">
                <a:solidFill>
                  <a:schemeClr val="bg1"/>
                </a:solidFill>
              </a:rPr>
              <a:t>reinforcer</a:t>
            </a:r>
            <a:r>
              <a:rPr lang="en-US" dirty="0">
                <a:solidFill>
                  <a:schemeClr val="bg1"/>
                </a:solidFill>
              </a:rPr>
              <a:t> contingent upon inappropriate behavior</a:t>
            </a:r>
          </a:p>
        </p:txBody>
      </p:sp>
      <p:sp>
        <p:nvSpPr>
          <p:cNvPr id="8" name="Rectangle 7"/>
          <p:cNvSpPr/>
          <p:nvPr/>
        </p:nvSpPr>
        <p:spPr>
          <a:xfrm>
            <a:off x="4210050" y="2022475"/>
            <a:ext cx="4657725" cy="2417072"/>
          </a:xfrm>
          <a:prstGeom prst="rect">
            <a:avLst/>
          </a:prstGeom>
        </p:spPr>
        <p:txBody>
          <a:bodyPr wrap="square">
            <a:spAutoFit/>
          </a:bodyPr>
          <a:lstStyle/>
          <a:p>
            <a:pPr>
              <a:lnSpc>
                <a:spcPct val="80000"/>
              </a:lnSpc>
              <a:buFont typeface="Wingdings" pitchFamily="-1" charset="2"/>
              <a:buNone/>
            </a:pPr>
            <a:r>
              <a:rPr lang="en-US" sz="2800" b="1" u="sng" dirty="0">
                <a:solidFill>
                  <a:schemeClr val="bg1"/>
                </a:solidFill>
                <a:ea typeface="ＭＳ Ｐゴシック" charset="-128"/>
                <a:cs typeface="ＭＳ Ｐゴシック" charset="-128"/>
              </a:rPr>
              <a:t>Examples</a:t>
            </a:r>
            <a:r>
              <a:rPr lang="en-US" sz="2800" b="1" dirty="0">
                <a:solidFill>
                  <a:schemeClr val="bg1"/>
                </a:solidFill>
                <a:ea typeface="ＭＳ Ｐゴシック" charset="-128"/>
                <a:cs typeface="ＭＳ Ｐゴシック" charset="-128"/>
              </a:rPr>
              <a:t>: </a:t>
            </a:r>
          </a:p>
          <a:p>
            <a:pPr>
              <a:spcBef>
                <a:spcPts val="1000"/>
              </a:spcBef>
            </a:pPr>
            <a:r>
              <a:rPr lang="en-US" sz="2800" dirty="0">
                <a:solidFill>
                  <a:schemeClr val="bg1"/>
                </a:solidFill>
                <a:ea typeface="ＭＳ Ｐゴシック" charset="-128"/>
                <a:cs typeface="ＭＳ Ｐゴシック" charset="-128"/>
              </a:rPr>
              <a:t>A wrong answer results in a loss of points.</a:t>
            </a:r>
          </a:p>
          <a:p>
            <a:pPr>
              <a:spcBef>
                <a:spcPts val="1000"/>
              </a:spcBef>
            </a:pPr>
            <a:r>
              <a:rPr lang="en-US" sz="2800" dirty="0">
                <a:solidFill>
                  <a:schemeClr val="bg1"/>
                </a:solidFill>
                <a:ea typeface="ＭＳ Ｐゴシック" charset="-128"/>
                <a:cs typeface="ＭＳ Ｐゴシック" charset="-128"/>
              </a:rPr>
              <a:t>Come to class without a pencil, buy one for 5 points.</a:t>
            </a:r>
          </a:p>
        </p:txBody>
      </p:sp>
    </p:spTree>
    <p:extLst>
      <p:ext uri="{BB962C8B-B14F-4D97-AF65-F5344CB8AC3E}">
        <p14:creationId xmlns:p14="http://schemas.microsoft.com/office/powerpoint/2010/main" val="26151824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6243039" cy="1325563"/>
          </a:xfrm>
        </p:spPr>
        <p:txBody>
          <a:bodyPr>
            <a:normAutofit/>
          </a:bodyPr>
          <a:lstStyle/>
          <a:p>
            <a:r>
              <a:rPr lang="en-US" b="1" dirty="0">
                <a:solidFill>
                  <a:srgbClr val="01295F"/>
                </a:solidFill>
              </a:rPr>
              <a:t>Other Strategies to Respond</a:t>
            </a:r>
          </a:p>
        </p:txBody>
      </p:sp>
      <p:pic>
        <p:nvPicPr>
          <p:cNvPr id="8" name="Picture 7">
            <a:extLst>
              <a:ext uri="{FF2B5EF4-FFF2-40B4-BE49-F238E27FC236}">
                <a16:creationId xmlns:a16="http://schemas.microsoft.com/office/drawing/2014/main" id="{6799C9CB-DF77-8B4B-A643-2877EABBBFB7}"/>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069425" y="97660"/>
            <a:ext cx="1617375" cy="2159752"/>
          </a:xfrm>
          <a:prstGeom prst="rect">
            <a:avLst/>
          </a:prstGeom>
        </p:spPr>
      </p:pic>
      <p:graphicFrame>
        <p:nvGraphicFramePr>
          <p:cNvPr id="6" name="Content Placeholder 3"/>
          <p:cNvGraphicFramePr>
            <a:graphicFrameLocks/>
          </p:cNvGraphicFramePr>
          <p:nvPr>
            <p:extLst>
              <p:ext uri="{D42A27DB-BD31-4B8C-83A1-F6EECF244321}">
                <p14:modId xmlns:p14="http://schemas.microsoft.com/office/powerpoint/2010/main" val="1994579484"/>
              </p:ext>
            </p:extLst>
          </p:nvPr>
        </p:nvGraphicFramePr>
        <p:xfrm>
          <a:off x="191729" y="2657686"/>
          <a:ext cx="8825272" cy="3222414"/>
        </p:xfrm>
        <a:graphic>
          <a:graphicData uri="http://schemas.openxmlformats.org/drawingml/2006/table">
            <a:tbl>
              <a:tblPr firstRow="1" bandRow="1">
                <a:tableStyleId>{2D5ABB26-0587-4C30-8999-92F81FD0307C}</a:tableStyleId>
              </a:tblPr>
              <a:tblGrid>
                <a:gridCol w="1609966">
                  <a:extLst>
                    <a:ext uri="{9D8B030D-6E8A-4147-A177-3AD203B41FA5}">
                      <a16:colId xmlns:a16="http://schemas.microsoft.com/office/drawing/2014/main" val="20000"/>
                    </a:ext>
                  </a:extLst>
                </a:gridCol>
                <a:gridCol w="2405102">
                  <a:extLst>
                    <a:ext uri="{9D8B030D-6E8A-4147-A177-3AD203B41FA5}">
                      <a16:colId xmlns:a16="http://schemas.microsoft.com/office/drawing/2014/main" val="20001"/>
                    </a:ext>
                  </a:extLst>
                </a:gridCol>
                <a:gridCol w="2405102">
                  <a:extLst>
                    <a:ext uri="{9D8B030D-6E8A-4147-A177-3AD203B41FA5}">
                      <a16:colId xmlns:a16="http://schemas.microsoft.com/office/drawing/2014/main" val="20002"/>
                    </a:ext>
                  </a:extLst>
                </a:gridCol>
                <a:gridCol w="2405102">
                  <a:extLst>
                    <a:ext uri="{9D8B030D-6E8A-4147-A177-3AD203B41FA5}">
                      <a16:colId xmlns:a16="http://schemas.microsoft.com/office/drawing/2014/main" val="20003"/>
                    </a:ext>
                  </a:extLst>
                </a:gridCol>
              </a:tblGrid>
              <a:tr h="484842">
                <a:tc>
                  <a:txBody>
                    <a:bodyPr/>
                    <a:lstStyle/>
                    <a:p>
                      <a:endParaRPr lang="en-US" sz="2000" dirty="0">
                        <a:solidFill>
                          <a:srgbClr val="000000"/>
                        </a:solidFill>
                        <a:latin typeface="Arial"/>
                        <a:cs typeface="Arial"/>
                      </a:endParaRPr>
                    </a:p>
                  </a:txBody>
                  <a:tcPr marL="81836" marR="81836">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a:txBody>
                    <a:bodyPr/>
                    <a:lstStyle/>
                    <a:p>
                      <a:r>
                        <a:rPr lang="en-US" sz="1800" b="1" dirty="0"/>
                        <a:t>Elementary Example:</a:t>
                      </a:r>
                      <a:endParaRPr lang="en-US" sz="1800" b="1" dirty="0">
                        <a:solidFill>
                          <a:schemeClr val="bg1"/>
                        </a:solidFill>
                        <a:latin typeface="Arial"/>
                        <a:cs typeface="Arial"/>
                      </a:endParaRPr>
                    </a:p>
                  </a:txBody>
                  <a:tcPr marL="81836" marR="81836">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tc>
                  <a:txBody>
                    <a:bodyPr/>
                    <a:lstStyle/>
                    <a:p>
                      <a:r>
                        <a:rPr lang="en-US" sz="1800" b="1" dirty="0"/>
                        <a:t>HS Example:</a:t>
                      </a:r>
                      <a:endParaRPr lang="en-US" sz="1800" b="1" dirty="0">
                        <a:solidFill>
                          <a:schemeClr val="bg1"/>
                        </a:solidFill>
                        <a:latin typeface="Arial"/>
                        <a:cs typeface="Arial"/>
                      </a:endParaRPr>
                    </a:p>
                  </a:txBody>
                  <a:tcPr marL="81836" marR="81836">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tc>
                  <a:txBody>
                    <a:bodyPr/>
                    <a:lstStyle/>
                    <a:p>
                      <a:r>
                        <a:rPr lang="en-US" sz="1800" b="1" dirty="0"/>
                        <a:t>Non-example:</a:t>
                      </a:r>
                      <a:endParaRPr lang="en-US" sz="1800" b="1" dirty="0">
                        <a:solidFill>
                          <a:schemeClr val="bg1"/>
                        </a:solidFill>
                        <a:latin typeface="Arial"/>
                        <a:cs typeface="Arial"/>
                      </a:endParaRPr>
                    </a:p>
                  </a:txBody>
                  <a:tcPr marL="81836" marR="81836">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solidFill>
                  </a:tcPr>
                </a:tc>
                <a:extLst>
                  <a:ext uri="{0D108BD9-81ED-4DB2-BD59-A6C34878D82A}">
                    <a16:rowId xmlns:a16="http://schemas.microsoft.com/office/drawing/2014/main" val="10000"/>
                  </a:ext>
                </a:extLst>
              </a:tr>
              <a:tr h="2737572">
                <a:tc>
                  <a:txBody>
                    <a:bodyPr/>
                    <a:lstStyle/>
                    <a:p>
                      <a:r>
                        <a:rPr lang="en-US" sz="2000" b="1" dirty="0">
                          <a:solidFill>
                            <a:srgbClr val="000000"/>
                          </a:solidFill>
                          <a:latin typeface="Arial"/>
                          <a:cs typeface="Arial"/>
                        </a:rPr>
                        <a:t>Response</a:t>
                      </a:r>
                      <a:r>
                        <a:rPr lang="en-US" sz="2000" b="1" baseline="0" dirty="0">
                          <a:solidFill>
                            <a:srgbClr val="000000"/>
                          </a:solidFill>
                          <a:latin typeface="Arial"/>
                          <a:cs typeface="Arial"/>
                        </a:rPr>
                        <a:t> Cost</a:t>
                      </a:r>
                      <a:endParaRPr lang="en-US" sz="2000" b="1" dirty="0">
                        <a:solidFill>
                          <a:srgbClr val="000000"/>
                        </a:solidFill>
                        <a:latin typeface="Arial"/>
                        <a:cs typeface="Arial"/>
                      </a:endParaRPr>
                    </a:p>
                  </a:txBody>
                  <a:tcPr marL="78867" marR="7886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65000"/>
                      </a:schemeClr>
                    </a:solidFill>
                  </a:tcPr>
                </a:tc>
                <a:tc>
                  <a:txBody>
                    <a:bodyPr/>
                    <a:lstStyle/>
                    <a:p>
                      <a:r>
                        <a:rPr lang="en-US" sz="1800" i="0" kern="1200" dirty="0">
                          <a:solidFill>
                            <a:schemeClr val="dk1"/>
                          </a:solidFill>
                          <a:latin typeface="+mn-lt"/>
                          <a:ea typeface="+mn-ea"/>
                          <a:cs typeface="+mn-cs"/>
                        </a:rPr>
                        <a:t>When a student talks out, the teacher pulls the student aside, provides a quiet specific error correction, and removes a marble from his/her jar on the teacher’s desk. </a:t>
                      </a:r>
                      <a:endParaRPr lang="en-US" sz="2000" dirty="0">
                        <a:solidFill>
                          <a:srgbClr val="000000"/>
                        </a:solidFill>
                        <a:latin typeface="Arial"/>
                        <a:cs typeface="Arial"/>
                      </a:endParaRPr>
                    </a:p>
                  </a:txBody>
                  <a:tcPr marL="78867" marR="78867">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3EAFD"/>
                    </a:solidFill>
                  </a:tcPr>
                </a:tc>
                <a:tc>
                  <a:txBody>
                    <a:bodyPr/>
                    <a:lstStyle/>
                    <a:p>
                      <a:r>
                        <a:rPr lang="en-US" sz="1800" i="0" kern="1200" dirty="0">
                          <a:solidFill>
                            <a:schemeClr val="dk1"/>
                          </a:solidFill>
                          <a:latin typeface="+mn-lt"/>
                          <a:ea typeface="+mn-ea"/>
                          <a:cs typeface="+mn-cs"/>
                        </a:rPr>
                        <a:t>When a student engages in disrespectful language, the teacher privately provides feedback and removes a point from the student’s point card. </a:t>
                      </a:r>
                      <a:endParaRPr lang="en-US" sz="2000" dirty="0">
                        <a:solidFill>
                          <a:srgbClr val="000000"/>
                        </a:solidFill>
                        <a:latin typeface="Arial"/>
                        <a:cs typeface="Arial"/>
                      </a:endParaRPr>
                    </a:p>
                  </a:txBody>
                  <a:tcPr marL="78867" marR="78867">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3EAFD"/>
                    </a:solidFill>
                  </a:tcPr>
                </a:tc>
                <a:tc>
                  <a:txBody>
                    <a:bodyPr/>
                    <a:lstStyle/>
                    <a:p>
                      <a:r>
                        <a:rPr lang="en-US" sz="1800" kern="1200" dirty="0">
                          <a:solidFill>
                            <a:schemeClr val="dk1"/>
                          </a:solidFill>
                          <a:latin typeface="+mn-lt"/>
                          <a:ea typeface="+mn-ea"/>
                          <a:cs typeface="+mn-cs"/>
                        </a:rPr>
                        <a:t>The teacher publicly flips a card (from green to red) to</a:t>
                      </a:r>
                      <a:r>
                        <a:rPr lang="en-US" sz="1800" kern="1200" baseline="0" dirty="0">
                          <a:solidFill>
                            <a:schemeClr val="dk1"/>
                          </a:solidFill>
                          <a:latin typeface="+mn-lt"/>
                          <a:ea typeface="+mn-ea"/>
                          <a:cs typeface="+mn-cs"/>
                        </a:rPr>
                        <a:t> </a:t>
                      </a:r>
                      <a:r>
                        <a:rPr lang="en-US" sz="1800" kern="1200" dirty="0">
                          <a:solidFill>
                            <a:schemeClr val="dk1"/>
                          </a:solidFill>
                          <a:latin typeface="+mn-lt"/>
                          <a:ea typeface="+mn-ea"/>
                          <a:cs typeface="+mn-cs"/>
                        </a:rPr>
                        <a:t>signal the student has lost privileges. When asked why, the teacher states, “you know what you did.” </a:t>
                      </a:r>
                      <a:endParaRPr lang="en-US" sz="2000" dirty="0">
                        <a:solidFill>
                          <a:srgbClr val="000000"/>
                        </a:solidFill>
                        <a:latin typeface="Arial"/>
                        <a:cs typeface="Arial"/>
                      </a:endParaRPr>
                    </a:p>
                  </a:txBody>
                  <a:tcPr marL="78867" marR="78867">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8420154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3"/>
          <p:cNvSpPr>
            <a:spLocks noGrp="1" noChangeArrowheads="1"/>
          </p:cNvSpPr>
          <p:nvPr>
            <p:ph type="body" idx="1"/>
          </p:nvPr>
        </p:nvSpPr>
        <p:spPr>
          <a:xfrm>
            <a:off x="193464" y="863600"/>
            <a:ext cx="8811071" cy="5143500"/>
          </a:xfrm>
        </p:spPr>
        <p:txBody>
          <a:bodyPr>
            <a:normAutofit fontScale="92500" lnSpcReduction="20000"/>
          </a:bodyPr>
          <a:lstStyle/>
          <a:p>
            <a:r>
              <a:rPr lang="en-US" sz="2800" dirty="0">
                <a:solidFill>
                  <a:schemeClr val="bg1"/>
                </a:solidFill>
                <a:ea typeface="ＭＳ Ｐゴシック" charset="-128"/>
                <a:cs typeface="ＭＳ Ｐゴシック" charset="-128"/>
              </a:rPr>
              <a:t>Response cost procedures fit best within a </a:t>
            </a:r>
            <a:r>
              <a:rPr lang="en-US" sz="2800" b="1" dirty="0">
                <a:solidFill>
                  <a:schemeClr val="accent3">
                    <a:lumMod val="40000"/>
                    <a:lumOff val="60000"/>
                  </a:schemeClr>
                </a:solidFill>
                <a:ea typeface="ＭＳ Ｐゴシック" charset="-128"/>
                <a:cs typeface="ＭＳ Ｐゴシック" charset="-128"/>
              </a:rPr>
              <a:t>token economy</a:t>
            </a:r>
            <a:r>
              <a:rPr lang="en-US" sz="2800" dirty="0">
                <a:solidFill>
                  <a:schemeClr val="bg1"/>
                </a:solidFill>
                <a:ea typeface="ＭＳ Ｐゴシック" charset="-128"/>
                <a:cs typeface="ＭＳ Ｐゴシック" charset="-128"/>
              </a:rPr>
              <a:t>.</a:t>
            </a:r>
          </a:p>
          <a:p>
            <a:pPr eaLnBrk="1" hangingPunct="1">
              <a:lnSpc>
                <a:spcPct val="90000"/>
              </a:lnSpc>
            </a:pPr>
            <a:r>
              <a:rPr lang="en-US" sz="2800" dirty="0">
                <a:solidFill>
                  <a:schemeClr val="bg1"/>
                </a:solidFill>
                <a:ea typeface="ＭＳ Ｐゴシック" charset="-128"/>
                <a:cs typeface="ＭＳ Ｐゴシック" charset="-128"/>
              </a:rPr>
              <a:t>Usually works in the </a:t>
            </a:r>
            <a:r>
              <a:rPr lang="en-US" sz="2800" b="1" dirty="0">
                <a:solidFill>
                  <a:schemeClr val="accent3">
                    <a:lumMod val="40000"/>
                    <a:lumOff val="60000"/>
                  </a:schemeClr>
                </a:solidFill>
                <a:ea typeface="ＭＳ Ｐゴシック" charset="-128"/>
                <a:cs typeface="ＭＳ Ｐゴシック" charset="-128"/>
              </a:rPr>
              <a:t>short term</a:t>
            </a:r>
            <a:r>
              <a:rPr lang="en-US" sz="2800" dirty="0">
                <a:solidFill>
                  <a:schemeClr val="bg1"/>
                </a:solidFill>
                <a:ea typeface="ＭＳ Ｐゴシック" charset="-128"/>
                <a:cs typeface="ＭＳ Ｐゴシック" charset="-128"/>
              </a:rPr>
              <a:t>… only use when other procedures haven’t worked.</a:t>
            </a:r>
          </a:p>
          <a:p>
            <a:pPr eaLnBrk="1" hangingPunct="1">
              <a:lnSpc>
                <a:spcPct val="90000"/>
              </a:lnSpc>
            </a:pPr>
            <a:r>
              <a:rPr lang="en-US" sz="2800" dirty="0">
                <a:solidFill>
                  <a:schemeClr val="bg1"/>
                </a:solidFill>
                <a:ea typeface="ＭＳ Ｐゴシック" charset="-128"/>
                <a:cs typeface="ＭＳ Ｐゴシック" charset="-128"/>
              </a:rPr>
              <a:t>Must be </a:t>
            </a:r>
            <a:r>
              <a:rPr lang="en-US" sz="2800" b="1" dirty="0">
                <a:solidFill>
                  <a:srgbClr val="BAEFFC"/>
                </a:solidFill>
                <a:ea typeface="ＭＳ Ｐゴシック" charset="-128"/>
                <a:cs typeface="ＭＳ Ｐゴシック" charset="-128"/>
              </a:rPr>
              <a:t>pre-planned</a:t>
            </a:r>
            <a:r>
              <a:rPr lang="en-US" sz="2800" b="1" dirty="0">
                <a:solidFill>
                  <a:schemeClr val="bg1"/>
                </a:solidFill>
                <a:ea typeface="ＭＳ Ｐゴシック" charset="-128"/>
                <a:cs typeface="ＭＳ Ｐゴシック" charset="-128"/>
              </a:rPr>
              <a:t>! </a:t>
            </a:r>
          </a:p>
          <a:p>
            <a:pPr eaLnBrk="1" hangingPunct="1">
              <a:lnSpc>
                <a:spcPct val="90000"/>
              </a:lnSpc>
            </a:pPr>
            <a:endParaRPr lang="en-US" sz="1100" dirty="0">
              <a:ea typeface="ＭＳ Ｐゴシック" charset="-128"/>
              <a:cs typeface="ＭＳ Ｐゴシック" charset="-128"/>
            </a:endParaRPr>
          </a:p>
          <a:p>
            <a:pPr eaLnBrk="1" hangingPunct="1">
              <a:lnSpc>
                <a:spcPct val="90000"/>
              </a:lnSpc>
            </a:pPr>
            <a:r>
              <a:rPr lang="en-US" sz="2800" dirty="0">
                <a:solidFill>
                  <a:schemeClr val="bg1"/>
                </a:solidFill>
                <a:ea typeface="ＭＳ Ｐゴシック" charset="-128"/>
                <a:cs typeface="ＭＳ Ｐゴシック" charset="-128"/>
              </a:rPr>
              <a:t>Generally, better to stick to the positives...</a:t>
            </a:r>
          </a:p>
          <a:p>
            <a:pPr lvl="1" eaLnBrk="1" hangingPunct="1">
              <a:lnSpc>
                <a:spcPct val="90000"/>
              </a:lnSpc>
            </a:pPr>
            <a:r>
              <a:rPr lang="en-US" sz="2300" dirty="0">
                <a:solidFill>
                  <a:schemeClr val="bg1"/>
                </a:solidFill>
              </a:rPr>
              <a:t>Consider </a:t>
            </a:r>
            <a:r>
              <a:rPr lang="en-US" sz="2300" b="1" u="sng" dirty="0">
                <a:solidFill>
                  <a:schemeClr val="bg1"/>
                </a:solidFill>
              </a:rPr>
              <a:t>what</a:t>
            </a:r>
            <a:r>
              <a:rPr lang="en-US" sz="2300" dirty="0">
                <a:solidFill>
                  <a:schemeClr val="bg1"/>
                </a:solidFill>
              </a:rPr>
              <a:t> happens if you were to continue to take away points?</a:t>
            </a:r>
          </a:p>
          <a:p>
            <a:pPr lvl="1" eaLnBrk="1" hangingPunct="1">
              <a:lnSpc>
                <a:spcPct val="90000"/>
              </a:lnSpc>
            </a:pPr>
            <a:r>
              <a:rPr lang="en-US" sz="2300" dirty="0">
                <a:solidFill>
                  <a:schemeClr val="bg1"/>
                </a:solidFill>
              </a:rPr>
              <a:t>Consider </a:t>
            </a:r>
            <a:r>
              <a:rPr lang="en-US" sz="2300" b="1" u="sng" dirty="0">
                <a:solidFill>
                  <a:schemeClr val="bg1"/>
                </a:solidFill>
              </a:rPr>
              <a:t>how</a:t>
            </a:r>
            <a:r>
              <a:rPr lang="en-US" sz="2300" dirty="0">
                <a:solidFill>
                  <a:schemeClr val="bg1"/>
                </a:solidFill>
              </a:rPr>
              <a:t> do you retrieve tokens once they have been given?</a:t>
            </a:r>
          </a:p>
          <a:p>
            <a:pPr eaLnBrk="1" hangingPunct="1">
              <a:lnSpc>
                <a:spcPct val="90000"/>
              </a:lnSpc>
            </a:pPr>
            <a:endParaRPr lang="en-US" sz="1000" dirty="0">
              <a:solidFill>
                <a:schemeClr val="bg1"/>
              </a:solidFill>
              <a:ea typeface="ＭＳ Ｐゴシック" charset="-128"/>
              <a:cs typeface="ＭＳ Ｐゴシック" charset="-128"/>
            </a:endParaRPr>
          </a:p>
          <a:p>
            <a:pPr algn="ctr" eaLnBrk="1" hangingPunct="1">
              <a:lnSpc>
                <a:spcPct val="90000"/>
              </a:lnSpc>
            </a:pPr>
            <a:r>
              <a:rPr lang="en-US" sz="2800" u="sng" dirty="0">
                <a:solidFill>
                  <a:schemeClr val="bg1"/>
                </a:solidFill>
                <a:ea typeface="ＭＳ Ｐゴシック" charset="-128"/>
                <a:cs typeface="ＭＳ Ｐゴシック" charset="-128"/>
              </a:rPr>
              <a:t>REMEMBER</a:t>
            </a:r>
            <a:r>
              <a:rPr lang="en-US" sz="2800" dirty="0">
                <a:solidFill>
                  <a:schemeClr val="bg1"/>
                </a:solidFill>
                <a:ea typeface="ＭＳ Ｐゴシック" charset="-128"/>
                <a:cs typeface="ＭＳ Ｐゴシック" charset="-128"/>
              </a:rPr>
              <a:t> we always want a </a:t>
            </a:r>
            <a:r>
              <a:rPr lang="en-US" sz="2800" b="1" dirty="0">
                <a:solidFill>
                  <a:schemeClr val="bg1"/>
                </a:solidFill>
                <a:ea typeface="ＭＳ Ｐゴシック" charset="-128"/>
                <a:cs typeface="ＭＳ Ｐゴシック" charset="-128"/>
              </a:rPr>
              <a:t>higher ratio</a:t>
            </a:r>
            <a:r>
              <a:rPr lang="en-US" sz="2800" dirty="0">
                <a:solidFill>
                  <a:schemeClr val="bg1"/>
                </a:solidFill>
                <a:ea typeface="ＭＳ Ｐゴシック" charset="-128"/>
                <a:cs typeface="ＭＳ Ｐゴシック" charset="-128"/>
              </a:rPr>
              <a:t> of positives to</a:t>
            </a:r>
          </a:p>
          <a:p>
            <a:pPr marL="0" indent="0" algn="ctr" eaLnBrk="1" hangingPunct="1">
              <a:lnSpc>
                <a:spcPct val="90000"/>
              </a:lnSpc>
              <a:buNone/>
            </a:pPr>
            <a:r>
              <a:rPr lang="en-US" dirty="0">
                <a:solidFill>
                  <a:schemeClr val="bg1"/>
                </a:solidFill>
                <a:ea typeface="ＭＳ Ｐゴシック" charset="-128"/>
                <a:cs typeface="ＭＳ Ｐゴシック" charset="-128"/>
              </a:rPr>
              <a:t> </a:t>
            </a:r>
            <a:r>
              <a:rPr lang="en-US" sz="2800" dirty="0">
                <a:solidFill>
                  <a:schemeClr val="bg1"/>
                </a:solidFill>
                <a:ea typeface="ＭＳ Ｐゴシック" charset="-128"/>
                <a:cs typeface="ＭＳ Ｐゴシック" charset="-128"/>
              </a:rPr>
              <a:t> </a:t>
            </a:r>
          </a:p>
          <a:p>
            <a:pPr marL="0" indent="0" algn="ctr" eaLnBrk="1" hangingPunct="1">
              <a:lnSpc>
                <a:spcPct val="90000"/>
              </a:lnSpc>
              <a:buNone/>
            </a:pPr>
            <a:r>
              <a:rPr lang="en-US" sz="2800" dirty="0">
                <a:solidFill>
                  <a:schemeClr val="accent3">
                    <a:lumMod val="40000"/>
                    <a:lumOff val="60000"/>
                  </a:schemeClr>
                </a:solidFill>
                <a:ea typeface="ＭＳ Ｐゴシック" charset="-128"/>
                <a:cs typeface="ＭＳ Ｐゴシック" charset="-128"/>
              </a:rPr>
              <a:t>negatives (4:1 minimum)!!!!</a:t>
            </a:r>
            <a:endParaRPr lang="en-US" sz="2600" dirty="0">
              <a:solidFill>
                <a:schemeClr val="accent3">
                  <a:lumMod val="40000"/>
                  <a:lumOff val="60000"/>
                </a:schemeClr>
              </a:solidFill>
              <a:ea typeface="ＭＳ Ｐゴシック" charset="-128"/>
              <a:cs typeface="ＭＳ Ｐゴシック" charset="-128"/>
            </a:endParaRPr>
          </a:p>
          <a:p>
            <a:pPr algn="ctr" eaLnBrk="1" hangingPunct="1">
              <a:lnSpc>
                <a:spcPct val="90000"/>
              </a:lnSpc>
              <a:buFont typeface="Wingdings" pitchFamily="-1" charset="2"/>
              <a:buNone/>
            </a:pPr>
            <a:r>
              <a:rPr lang="en-US" sz="6600" dirty="0">
                <a:solidFill>
                  <a:schemeClr val="accent3">
                    <a:lumMod val="40000"/>
                    <a:lumOff val="60000"/>
                  </a:schemeClr>
                </a:solidFill>
                <a:ea typeface="ＭＳ Ｐゴシック" charset="-128"/>
                <a:cs typeface="ＭＳ Ｐゴシック" charset="-128"/>
                <a:sym typeface="Wingdings" pitchFamily="-1" charset="2"/>
              </a:rPr>
              <a:t>             :   </a:t>
            </a:r>
            <a:endParaRPr lang="en-US" sz="6600" dirty="0">
              <a:solidFill>
                <a:schemeClr val="accent3">
                  <a:lumMod val="40000"/>
                  <a:lumOff val="60000"/>
                </a:schemeClr>
              </a:solidFill>
              <a:ea typeface="ＭＳ Ｐゴシック" charset="-128"/>
              <a:cs typeface="ＭＳ Ｐゴシック" charset="-128"/>
            </a:endParaRPr>
          </a:p>
        </p:txBody>
      </p:sp>
      <p:sp>
        <p:nvSpPr>
          <p:cNvPr id="139267" name="AutoShape 2"/>
          <p:cNvSpPr>
            <a:spLocks noGrp="1" noChangeArrowheads="1"/>
          </p:cNvSpPr>
          <p:nvPr>
            <p:ph type="title"/>
          </p:nvPr>
        </p:nvSpPr>
        <p:spPr>
          <a:xfrm>
            <a:off x="444500" y="114300"/>
            <a:ext cx="8089900" cy="762000"/>
          </a:xfrm>
          <a:noFill/>
        </p:spPr>
        <p:txBody>
          <a:bodyPr>
            <a:noAutofit/>
          </a:bodyPr>
          <a:lstStyle/>
          <a:p>
            <a:r>
              <a:rPr lang="en-US" sz="4000" dirty="0">
                <a:solidFill>
                  <a:srgbClr val="01295F"/>
                </a:solidFill>
                <a:ea typeface="ＭＳ Ｐゴシック" charset="-128"/>
                <a:cs typeface="ＭＳ Ｐゴシック" charset="-128"/>
              </a:rPr>
              <a:t>Guidelines for Using Response Cost</a:t>
            </a:r>
          </a:p>
        </p:txBody>
      </p:sp>
    </p:spTree>
    <p:extLst>
      <p:ext uri="{BB962C8B-B14F-4D97-AF65-F5344CB8AC3E}">
        <p14:creationId xmlns:p14="http://schemas.microsoft.com/office/powerpoint/2010/main" val="384656118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EDF20FE3-6348-48BE-865C-765D21B287EB}"/>
              </a:ext>
            </a:extLst>
          </p:cNvPr>
          <p:cNvSpPr>
            <a:spLocks noGrp="1"/>
          </p:cNvSpPr>
          <p:nvPr>
            <p:ph type="title"/>
          </p:nvPr>
        </p:nvSpPr>
        <p:spPr/>
        <p:txBody>
          <a:bodyPr/>
          <a:lstStyle/>
          <a:p>
            <a:r>
              <a:rPr lang="en-US" dirty="0"/>
              <a:t>Guidelines for Using Response Cost</a:t>
            </a:r>
          </a:p>
        </p:txBody>
      </p:sp>
      <p:sp>
        <p:nvSpPr>
          <p:cNvPr id="139266" name="Rectangle 3"/>
          <p:cNvSpPr>
            <a:spLocks noGrp="1" noChangeArrowheads="1"/>
          </p:cNvSpPr>
          <p:nvPr>
            <p:ph type="body" idx="4294967295"/>
          </p:nvPr>
        </p:nvSpPr>
        <p:spPr>
          <a:xfrm>
            <a:off x="333375" y="1647825"/>
            <a:ext cx="8810625" cy="4387850"/>
          </a:xfrm>
        </p:spPr>
        <p:txBody>
          <a:bodyPr>
            <a:normAutofit lnSpcReduction="10000"/>
          </a:bodyPr>
          <a:lstStyle/>
          <a:p>
            <a:pPr eaLnBrk="1" hangingPunct="1">
              <a:lnSpc>
                <a:spcPct val="90000"/>
              </a:lnSpc>
            </a:pPr>
            <a:r>
              <a:rPr lang="en-US" sz="2800" b="1" dirty="0">
                <a:solidFill>
                  <a:schemeClr val="bg1"/>
                </a:solidFill>
                <a:ea typeface="ＭＳ Ｐゴシック" charset="-128"/>
                <a:cs typeface="ＭＳ Ｐゴシック" charset="-128"/>
              </a:rPr>
              <a:t>Cautions:</a:t>
            </a:r>
          </a:p>
          <a:p>
            <a:pPr lvl="1"/>
            <a:r>
              <a:rPr lang="en-US" sz="2600" b="1" dirty="0">
                <a:solidFill>
                  <a:schemeClr val="accent3">
                    <a:lumMod val="40000"/>
                    <a:lumOff val="60000"/>
                  </a:schemeClr>
                </a:solidFill>
                <a:ea typeface="ＭＳ Ｐゴシック" charset="-128"/>
                <a:cs typeface="ＭＳ Ｐゴシック" charset="-128"/>
              </a:rPr>
              <a:t>Negative balances </a:t>
            </a:r>
            <a:r>
              <a:rPr lang="en-US" sz="2600" dirty="0">
                <a:solidFill>
                  <a:schemeClr val="bg1"/>
                </a:solidFill>
                <a:ea typeface="ＭＳ Ｐゴシック" charset="-128"/>
                <a:cs typeface="ＭＳ Ｐゴシック" charset="-128"/>
              </a:rPr>
              <a:t>(e.g., tokens) can result.</a:t>
            </a:r>
          </a:p>
          <a:p>
            <a:pPr lvl="1"/>
            <a:r>
              <a:rPr lang="en-US" sz="2600" dirty="0">
                <a:solidFill>
                  <a:schemeClr val="bg1"/>
                </a:solidFill>
                <a:ea typeface="ＭＳ Ｐゴシック" charset="-128"/>
                <a:cs typeface="ＭＳ Ｐゴシック" charset="-128"/>
              </a:rPr>
              <a:t>Requires the physical removal of earned </a:t>
            </a:r>
            <a:r>
              <a:rPr lang="en-US" sz="2600" dirty="0" err="1">
                <a:solidFill>
                  <a:schemeClr val="bg1"/>
                </a:solidFill>
                <a:ea typeface="ＭＳ Ｐゴシック" charset="-128"/>
                <a:cs typeface="ＭＳ Ｐゴシック" charset="-128"/>
              </a:rPr>
              <a:t>reinforcers</a:t>
            </a:r>
            <a:r>
              <a:rPr lang="en-US" sz="2600" dirty="0">
                <a:solidFill>
                  <a:schemeClr val="bg1"/>
                </a:solidFill>
                <a:ea typeface="ＭＳ Ｐゴシック" charset="-128"/>
                <a:cs typeface="ＭＳ Ｐゴシック" charset="-128"/>
              </a:rPr>
              <a:t>, which </a:t>
            </a:r>
            <a:r>
              <a:rPr lang="en-US" sz="2600" b="1" dirty="0">
                <a:solidFill>
                  <a:schemeClr val="accent3">
                    <a:lumMod val="40000"/>
                    <a:lumOff val="60000"/>
                  </a:schemeClr>
                </a:solidFill>
                <a:ea typeface="ＭＳ Ｐゴシック" charset="-128"/>
                <a:cs typeface="ＭＳ Ｐゴシック" charset="-128"/>
              </a:rPr>
              <a:t>may trigger</a:t>
            </a:r>
            <a:r>
              <a:rPr lang="en-US" sz="2600" b="1" dirty="0">
                <a:solidFill>
                  <a:srgbClr val="C00000"/>
                </a:solidFill>
                <a:ea typeface="ＭＳ Ｐゴシック" charset="-128"/>
                <a:cs typeface="ＭＳ Ｐゴシック" charset="-128"/>
              </a:rPr>
              <a:t> </a:t>
            </a:r>
            <a:r>
              <a:rPr lang="en-US" sz="2600" dirty="0">
                <a:solidFill>
                  <a:schemeClr val="bg1"/>
                </a:solidFill>
                <a:ea typeface="ＭＳ Ｐゴシック" charset="-128"/>
                <a:cs typeface="ＭＳ Ｐゴシック" charset="-128"/>
              </a:rPr>
              <a:t>additional challenging behaviors for some.</a:t>
            </a:r>
          </a:p>
          <a:p>
            <a:pPr lvl="1"/>
            <a:r>
              <a:rPr lang="en-US" sz="2600" dirty="0">
                <a:solidFill>
                  <a:schemeClr val="bg1"/>
                </a:solidFill>
                <a:ea typeface="ＭＳ Ｐゴシック" charset="-128"/>
                <a:cs typeface="ＭＳ Ｐゴシック" charset="-128"/>
              </a:rPr>
              <a:t>“</a:t>
            </a:r>
            <a:r>
              <a:rPr lang="en-US" sz="2600" b="1" dirty="0">
                <a:solidFill>
                  <a:schemeClr val="accent3">
                    <a:lumMod val="40000"/>
                    <a:lumOff val="60000"/>
                  </a:schemeClr>
                </a:solidFill>
                <a:ea typeface="ＭＳ Ｐゴシック" charset="-128"/>
                <a:cs typeface="ＭＳ Ｐゴシック" charset="-128"/>
              </a:rPr>
              <a:t>Hopelessness</a:t>
            </a:r>
            <a:r>
              <a:rPr lang="en-US" sz="2600" dirty="0">
                <a:solidFill>
                  <a:schemeClr val="bg1"/>
                </a:solidFill>
                <a:ea typeface="ＭＳ Ｐゴシック" charset="-128"/>
                <a:cs typeface="ＭＳ Ｐゴシック" charset="-128"/>
              </a:rPr>
              <a:t>” and frustration may result for the student. </a:t>
            </a:r>
          </a:p>
          <a:p>
            <a:pPr eaLnBrk="1" hangingPunct="1">
              <a:lnSpc>
                <a:spcPct val="90000"/>
              </a:lnSpc>
            </a:pPr>
            <a:r>
              <a:rPr lang="en-US" sz="2800" b="1" dirty="0">
                <a:solidFill>
                  <a:schemeClr val="bg1"/>
                </a:solidFill>
                <a:ea typeface="ＭＳ Ｐゴシック" charset="-128"/>
                <a:cs typeface="ＭＳ Ｐゴシック" charset="-128"/>
              </a:rPr>
              <a:t>Consider: </a:t>
            </a:r>
            <a:r>
              <a:rPr lang="en-US" sz="2800" dirty="0">
                <a:solidFill>
                  <a:schemeClr val="bg1"/>
                </a:solidFill>
                <a:ea typeface="ＭＳ Ｐゴシック" charset="-128"/>
                <a:cs typeface="ＭＳ Ｐゴシック" charset="-128"/>
              </a:rPr>
              <a:t>How is Response Cost different from Extinction?</a:t>
            </a:r>
          </a:p>
          <a:p>
            <a:pPr lvl="1"/>
            <a:r>
              <a:rPr lang="en-US" sz="2400" dirty="0">
                <a:solidFill>
                  <a:schemeClr val="bg1"/>
                </a:solidFill>
                <a:ea typeface="ＭＳ Ｐゴシック" charset="-128"/>
                <a:cs typeface="ＭＳ Ｐゴシック" charset="-128"/>
              </a:rPr>
              <a:t>Response Cost is the </a:t>
            </a:r>
            <a:r>
              <a:rPr lang="en-US" sz="2400" b="1" dirty="0">
                <a:solidFill>
                  <a:schemeClr val="accent3">
                    <a:lumMod val="40000"/>
                    <a:lumOff val="60000"/>
                  </a:schemeClr>
                </a:solidFill>
                <a:ea typeface="ＭＳ Ｐゴシック" charset="-128"/>
                <a:cs typeface="ＭＳ Ｐゴシック" charset="-128"/>
              </a:rPr>
              <a:t>LOSS</a:t>
            </a:r>
            <a:r>
              <a:rPr lang="en-US" sz="2400" dirty="0">
                <a:ea typeface="ＭＳ Ｐゴシック" charset="-128"/>
                <a:cs typeface="ＭＳ Ｐゴシック" charset="-128"/>
              </a:rPr>
              <a:t> </a:t>
            </a:r>
            <a:r>
              <a:rPr lang="en-US" sz="2400" dirty="0">
                <a:solidFill>
                  <a:schemeClr val="bg1"/>
                </a:solidFill>
                <a:ea typeface="ＭＳ Ｐゴシック" charset="-128"/>
                <a:cs typeface="ＭＳ Ｐゴシック" charset="-128"/>
              </a:rPr>
              <a:t>of a previously earned </a:t>
            </a:r>
            <a:r>
              <a:rPr lang="en-US" sz="2400" dirty="0" err="1">
                <a:solidFill>
                  <a:schemeClr val="bg1"/>
                </a:solidFill>
                <a:ea typeface="ＭＳ Ｐゴシック" charset="-128"/>
                <a:cs typeface="ＭＳ Ｐゴシック" charset="-128"/>
              </a:rPr>
              <a:t>reinforcer</a:t>
            </a:r>
            <a:endParaRPr lang="en-US" sz="2400" dirty="0">
              <a:solidFill>
                <a:schemeClr val="bg1"/>
              </a:solidFill>
              <a:ea typeface="ＭＳ Ｐゴシック" charset="-128"/>
              <a:cs typeface="ＭＳ Ｐゴシック" charset="-128"/>
            </a:endParaRPr>
          </a:p>
          <a:p>
            <a:pPr lvl="1"/>
            <a:r>
              <a:rPr lang="en-US" sz="2400" dirty="0">
                <a:solidFill>
                  <a:schemeClr val="bg1"/>
                </a:solidFill>
                <a:ea typeface="ＭＳ Ｐゴシック" charset="-128"/>
                <a:cs typeface="ＭＳ Ｐゴシック" charset="-128"/>
              </a:rPr>
              <a:t>Extinction is the act of </a:t>
            </a:r>
            <a:r>
              <a:rPr lang="en-US" sz="2400" b="1" dirty="0">
                <a:solidFill>
                  <a:schemeClr val="accent3">
                    <a:lumMod val="40000"/>
                    <a:lumOff val="60000"/>
                  </a:schemeClr>
                </a:solidFill>
                <a:ea typeface="ＭＳ Ｐゴシック" charset="-128"/>
                <a:cs typeface="ＭＳ Ｐゴシック" charset="-128"/>
              </a:rPr>
              <a:t>withholding</a:t>
            </a:r>
            <a:r>
              <a:rPr lang="en-US" sz="2400" dirty="0">
                <a:ea typeface="ＭＳ Ｐゴシック" charset="-128"/>
                <a:cs typeface="ＭＳ Ｐゴシック" charset="-128"/>
              </a:rPr>
              <a:t> </a:t>
            </a:r>
            <a:r>
              <a:rPr lang="en-US" sz="2400" dirty="0">
                <a:solidFill>
                  <a:schemeClr val="bg1"/>
                </a:solidFill>
                <a:ea typeface="ＭＳ Ｐゴシック" charset="-128"/>
                <a:cs typeface="ＭＳ Ｐゴシック" charset="-128"/>
              </a:rPr>
              <a:t>reinforcement continent upon a target behavior. </a:t>
            </a:r>
          </a:p>
          <a:p>
            <a:pPr marL="201168" lvl="1" indent="0">
              <a:buNone/>
            </a:pPr>
            <a:endParaRPr lang="en-US" sz="2400" dirty="0">
              <a:ea typeface="ＭＳ Ｐゴシック" charset="-128"/>
              <a:cs typeface="ＭＳ Ｐゴシック" charset="-128"/>
            </a:endParaRPr>
          </a:p>
          <a:p>
            <a:pPr eaLnBrk="1" hangingPunct="1">
              <a:lnSpc>
                <a:spcPct val="90000"/>
              </a:lnSpc>
            </a:pPr>
            <a:endParaRPr lang="en-US" sz="6600" dirty="0">
              <a:solidFill>
                <a:srgbClr val="660066"/>
              </a:solidFill>
              <a:ea typeface="ＭＳ Ｐゴシック" charset="-128"/>
              <a:cs typeface="ＭＳ Ｐゴシック" charset="-128"/>
            </a:endParaRPr>
          </a:p>
        </p:txBody>
      </p:sp>
      <p:sp>
        <p:nvSpPr>
          <p:cNvPr id="6" name="AutoShape 2">
            <a:extLst>
              <a:ext uri="{FF2B5EF4-FFF2-40B4-BE49-F238E27FC236}">
                <a16:creationId xmlns:a16="http://schemas.microsoft.com/office/drawing/2014/main" id="{B0393704-09F6-D64C-9CDA-0A4AFAB715CB}"/>
              </a:ext>
            </a:extLst>
          </p:cNvPr>
          <p:cNvSpPr txBox="1">
            <a:spLocks noChangeArrowheads="1"/>
          </p:cNvSpPr>
          <p:nvPr/>
        </p:nvSpPr>
        <p:spPr>
          <a:xfrm>
            <a:off x="609600" y="381000"/>
            <a:ext cx="7772400" cy="1143000"/>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01295F"/>
                </a:solidFill>
                <a:ea typeface="ＭＳ Ｐゴシック" charset="-128"/>
                <a:cs typeface="ＭＳ Ｐゴシック" charset="-128"/>
              </a:rPr>
              <a:t>Guidelines for Using</a:t>
            </a:r>
          </a:p>
          <a:p>
            <a:r>
              <a:rPr lang="en-US" dirty="0">
                <a:solidFill>
                  <a:srgbClr val="01295F"/>
                </a:solidFill>
                <a:ea typeface="ＭＳ Ｐゴシック" charset="-128"/>
                <a:cs typeface="ＭＳ Ｐゴシック" charset="-128"/>
              </a:rPr>
              <a:t>Response Cost</a:t>
            </a:r>
          </a:p>
        </p:txBody>
      </p:sp>
    </p:spTree>
    <p:extLst>
      <p:ext uri="{BB962C8B-B14F-4D97-AF65-F5344CB8AC3E}">
        <p14:creationId xmlns:p14="http://schemas.microsoft.com/office/powerpoint/2010/main" val="298550956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19244" y="207229"/>
            <a:ext cx="8423475" cy="1113416"/>
          </a:xfrm>
        </p:spPr>
        <p:txBody>
          <a:bodyPr>
            <a:normAutofit fontScale="90000"/>
          </a:bodyPr>
          <a:lstStyle/>
          <a:p>
            <a:r>
              <a:rPr lang="en-US" b="1" kern="0" dirty="0">
                <a:solidFill>
                  <a:srgbClr val="001C54"/>
                </a:solidFill>
                <a:ea typeface="ヒラギノ角ゴ Pro W3" pitchFamily="-65" charset="-128"/>
                <a:cs typeface="ヒラギノ角ゴ Pro W3" pitchFamily="-65" charset="-128"/>
              </a:rPr>
              <a:t>Activity 5.4: Discussion Board Post</a:t>
            </a:r>
            <a:br>
              <a:rPr lang="en-US" sz="5300" b="1" kern="0" dirty="0">
                <a:solidFill>
                  <a:srgbClr val="001C54"/>
                </a:solidFill>
                <a:ea typeface="ヒラギノ角ゴ Pro W3" pitchFamily="-65" charset="-128"/>
                <a:cs typeface="ヒラギノ角ゴ Pro W3" pitchFamily="-65" charset="-128"/>
              </a:rPr>
            </a:br>
            <a:r>
              <a:rPr lang="en-US" sz="3600" kern="0" dirty="0">
                <a:solidFill>
                  <a:srgbClr val="001C54"/>
                </a:solidFill>
                <a:ea typeface="ヒラギノ角ゴ Pro W3" pitchFamily="-65" charset="-128"/>
                <a:cs typeface="ヒラギノ角ゴ Pro W3" pitchFamily="-65" charset="-128"/>
              </a:rPr>
              <a:t>Develop a Response Cost Procedure</a:t>
            </a:r>
            <a:endParaRPr lang="en-US" sz="3600" dirty="0">
              <a:solidFill>
                <a:srgbClr val="001C54"/>
              </a:solidFill>
            </a:endParaRPr>
          </a:p>
        </p:txBody>
      </p:sp>
      <p:sp>
        <p:nvSpPr>
          <p:cNvPr id="177155" name="Rectangle 3"/>
          <p:cNvSpPr>
            <a:spLocks noGrp="1" noChangeArrowheads="1"/>
          </p:cNvSpPr>
          <p:nvPr>
            <p:ph idx="1"/>
          </p:nvPr>
        </p:nvSpPr>
        <p:spPr>
          <a:xfrm>
            <a:off x="283930" y="1259650"/>
            <a:ext cx="8720370" cy="4593140"/>
          </a:xfrm>
        </p:spPr>
        <p:txBody>
          <a:bodyPr>
            <a:normAutofit lnSpcReduction="10000"/>
          </a:bodyPr>
          <a:lstStyle/>
          <a:p>
            <a:pPr marL="0" indent="0">
              <a:lnSpc>
                <a:spcPct val="110000"/>
              </a:lnSpc>
              <a:spcBef>
                <a:spcPts val="600"/>
              </a:spcBef>
              <a:buNone/>
            </a:pPr>
            <a:r>
              <a:rPr lang="en-US" sz="2200" dirty="0">
                <a:solidFill>
                  <a:schemeClr val="bg1"/>
                </a:solidFill>
                <a:latin typeface="+mj-lt"/>
              </a:rPr>
              <a:t>Use the guided questions in your workbook and discussion with your colleagues to develop a response cost procedure</a:t>
            </a:r>
          </a:p>
          <a:p>
            <a:pPr lvl="1">
              <a:lnSpc>
                <a:spcPct val="110000"/>
              </a:lnSpc>
              <a:spcBef>
                <a:spcPts val="600"/>
              </a:spcBef>
            </a:pPr>
            <a:r>
              <a:rPr lang="en-US" sz="1800" dirty="0">
                <a:solidFill>
                  <a:schemeClr val="bg1"/>
                </a:solidFill>
              </a:rPr>
              <a:t>Select a target behavior </a:t>
            </a:r>
          </a:p>
          <a:p>
            <a:pPr lvl="1">
              <a:lnSpc>
                <a:spcPct val="110000"/>
              </a:lnSpc>
              <a:spcBef>
                <a:spcPts val="600"/>
              </a:spcBef>
            </a:pPr>
            <a:r>
              <a:rPr lang="en-US" sz="1800" dirty="0">
                <a:solidFill>
                  <a:schemeClr val="bg1"/>
                </a:solidFill>
              </a:rPr>
              <a:t>Develop an operational definition </a:t>
            </a:r>
          </a:p>
          <a:p>
            <a:pPr lvl="1">
              <a:lnSpc>
                <a:spcPct val="110000"/>
              </a:lnSpc>
              <a:spcBef>
                <a:spcPts val="600"/>
              </a:spcBef>
            </a:pPr>
            <a:r>
              <a:rPr lang="en-US" sz="1800" dirty="0">
                <a:solidFill>
                  <a:schemeClr val="bg1"/>
                </a:solidFill>
              </a:rPr>
              <a:t>Identify the type of reinforcement that currently maintains the behavior (Should be to gain something!) </a:t>
            </a:r>
          </a:p>
          <a:p>
            <a:pPr marL="0" lvl="1" indent="0">
              <a:lnSpc>
                <a:spcPct val="110000"/>
              </a:lnSpc>
              <a:spcBef>
                <a:spcPts val="600"/>
              </a:spcBef>
              <a:buNone/>
            </a:pPr>
            <a:r>
              <a:rPr lang="en-US" sz="2200" dirty="0">
                <a:solidFill>
                  <a:schemeClr val="bg1"/>
                </a:solidFill>
                <a:latin typeface="+mj-lt"/>
              </a:rPr>
              <a:t>Post a quick summary of your notes from above and answer the following questions in your post:</a:t>
            </a:r>
          </a:p>
          <a:p>
            <a:pPr lvl="1">
              <a:lnSpc>
                <a:spcPct val="110000"/>
              </a:lnSpc>
              <a:spcBef>
                <a:spcPts val="600"/>
              </a:spcBef>
            </a:pPr>
            <a:r>
              <a:rPr lang="en-US" sz="1800" dirty="0">
                <a:solidFill>
                  <a:schemeClr val="bg1"/>
                </a:solidFill>
              </a:rPr>
              <a:t>What will you do when the behavior occurs (e.g., what is the </a:t>
            </a:r>
            <a:r>
              <a:rPr lang="en-US" sz="1800" b="1" dirty="0">
                <a:solidFill>
                  <a:schemeClr val="bg1"/>
                </a:solidFill>
              </a:rPr>
              <a:t>cost</a:t>
            </a:r>
            <a:r>
              <a:rPr lang="en-US" sz="1800" dirty="0">
                <a:solidFill>
                  <a:schemeClr val="bg1"/>
                </a:solidFill>
              </a:rPr>
              <a:t>)?</a:t>
            </a:r>
          </a:p>
          <a:p>
            <a:pPr lvl="1">
              <a:lnSpc>
                <a:spcPct val="110000"/>
              </a:lnSpc>
              <a:spcBef>
                <a:spcPts val="600"/>
              </a:spcBef>
            </a:pPr>
            <a:r>
              <a:rPr lang="en-US" sz="1800" dirty="0">
                <a:solidFill>
                  <a:schemeClr val="bg1"/>
                </a:solidFill>
              </a:rPr>
              <a:t>How will you acknowledge other </a:t>
            </a:r>
            <a:r>
              <a:rPr lang="en-US" sz="1800" b="1" dirty="0">
                <a:solidFill>
                  <a:schemeClr val="bg1"/>
                </a:solidFill>
              </a:rPr>
              <a:t>appropriate behaviors (what are your </a:t>
            </a:r>
            <a:r>
              <a:rPr lang="en-US" sz="1800" b="1" dirty="0" err="1">
                <a:solidFill>
                  <a:schemeClr val="bg1"/>
                </a:solidFill>
              </a:rPr>
              <a:t>reinforcers</a:t>
            </a:r>
            <a:r>
              <a:rPr lang="en-US" sz="1800" b="1" dirty="0">
                <a:solidFill>
                  <a:schemeClr val="bg1"/>
                </a:solidFill>
              </a:rPr>
              <a:t>)</a:t>
            </a:r>
            <a:r>
              <a:rPr lang="en-US" sz="1800" dirty="0">
                <a:solidFill>
                  <a:schemeClr val="bg1"/>
                </a:solidFill>
              </a:rPr>
              <a:t>?</a:t>
            </a:r>
          </a:p>
          <a:p>
            <a:pPr lvl="1">
              <a:lnSpc>
                <a:spcPct val="110000"/>
              </a:lnSpc>
              <a:spcBef>
                <a:spcPts val="600"/>
              </a:spcBef>
            </a:pPr>
            <a:r>
              <a:rPr lang="en-US" sz="1800" dirty="0">
                <a:solidFill>
                  <a:schemeClr val="bg1"/>
                </a:solidFill>
              </a:rPr>
              <a:t>How will you ensure “earning” (i.e., reinforcement) outnumbers “costs” (</a:t>
            </a:r>
            <a:r>
              <a:rPr lang="en-US" sz="1800" dirty="0" err="1">
                <a:solidFill>
                  <a:schemeClr val="bg1"/>
                </a:solidFill>
              </a:rPr>
              <a:t>i</a:t>
            </a:r>
            <a:r>
              <a:rPr lang="en-US" sz="1800" dirty="0">
                <a:solidFill>
                  <a:schemeClr val="bg1"/>
                </a:solidFill>
              </a:rPr>
              <a:t>..e, punishers)?</a:t>
            </a:r>
          </a:p>
        </p:txBody>
      </p:sp>
      <p:pic>
        <p:nvPicPr>
          <p:cNvPr id="5" name="Picture 4">
            <a:extLst>
              <a:ext uri="{FF2B5EF4-FFF2-40B4-BE49-F238E27FC236}">
                <a16:creationId xmlns:a16="http://schemas.microsoft.com/office/drawing/2014/main" id="{9FF6DBAB-3F17-D244-B4E5-F84DCBC724CB}"/>
              </a:ext>
              <a:ext uri="{C183D7F6-B498-43B3-948B-1728B52AA6E4}">
                <adec:decorative xmlns:adec="http://schemas.microsoft.com/office/drawing/2017/decorative" val="1"/>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4167" b="95000" l="1626" r="98374"/>
                    </a14:imgEffect>
                  </a14:imgLayer>
                </a14:imgProps>
              </a:ext>
              <a:ext uri="{28A0092B-C50C-407E-A947-70E740481C1C}">
                <a14:useLocalDpi xmlns:a14="http://schemas.microsoft.com/office/drawing/2010/main" val="0"/>
              </a:ext>
            </a:extLst>
          </a:blip>
          <a:stretch>
            <a:fillRect/>
          </a:stretch>
        </p:blipFill>
        <p:spPr>
          <a:xfrm>
            <a:off x="181985" y="207229"/>
            <a:ext cx="937259" cy="914400"/>
          </a:xfrm>
          <a:prstGeom prst="rect">
            <a:avLst/>
          </a:prstGeom>
        </p:spPr>
      </p:pic>
      <p:sp>
        <p:nvSpPr>
          <p:cNvPr id="6" name="TextBox 5"/>
          <p:cNvSpPr txBox="1"/>
          <p:nvPr/>
        </p:nvSpPr>
        <p:spPr>
          <a:xfrm>
            <a:off x="2590800" y="5500601"/>
            <a:ext cx="5949120" cy="461665"/>
          </a:xfrm>
          <a:prstGeom prst="rect">
            <a:avLst/>
          </a:prstGeom>
          <a:solidFill>
            <a:srgbClr val="FF0000"/>
          </a:solidFill>
        </p:spPr>
        <p:txBody>
          <a:bodyPr wrap="square" rtlCol="0">
            <a:spAutoFit/>
          </a:bodyPr>
          <a:lstStyle/>
          <a:p>
            <a:pPr algn="ctr"/>
            <a:r>
              <a:rPr lang="en-US" sz="2400" b="1" dirty="0">
                <a:solidFill>
                  <a:schemeClr val="bg2"/>
                </a:solidFill>
              </a:rPr>
              <a:t>Please Pause Video &amp; Complete Activity 5.4</a:t>
            </a:r>
          </a:p>
        </p:txBody>
      </p:sp>
    </p:spTree>
    <p:extLst>
      <p:ext uri="{BB962C8B-B14F-4D97-AF65-F5344CB8AC3E}">
        <p14:creationId xmlns:p14="http://schemas.microsoft.com/office/powerpoint/2010/main" val="325316623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C919951-2A11-A048-BCCB-28BED4340150}"/>
              </a:ext>
            </a:extLst>
          </p:cNvPr>
          <p:cNvSpPr>
            <a:spLocks noGrp="1"/>
          </p:cNvSpPr>
          <p:nvPr>
            <p:ph idx="1"/>
          </p:nvPr>
        </p:nvSpPr>
        <p:spPr/>
        <p:txBody>
          <a:bodyPr/>
          <a:lstStyle/>
          <a:p>
            <a:r>
              <a:rPr lang="en-US" dirty="0">
                <a:solidFill>
                  <a:schemeClr val="bg1"/>
                </a:solidFill>
              </a:rPr>
              <a:t>Welcome back!</a:t>
            </a:r>
          </a:p>
          <a:p>
            <a:endParaRPr lang="en-US" dirty="0">
              <a:solidFill>
                <a:schemeClr val="bg1"/>
              </a:solidFill>
            </a:endParaRPr>
          </a:p>
          <a:p>
            <a:r>
              <a:rPr lang="en-US" dirty="0">
                <a:solidFill>
                  <a:schemeClr val="bg1"/>
                </a:solidFill>
              </a:rPr>
              <a:t>Remember, when using response cost</a:t>
            </a:r>
          </a:p>
          <a:p>
            <a:pPr lvl="1"/>
            <a:r>
              <a:rPr lang="en-US" dirty="0">
                <a:solidFill>
                  <a:schemeClr val="bg1"/>
                </a:solidFill>
              </a:rPr>
              <a:t>Keep positives higher then negatives</a:t>
            </a:r>
          </a:p>
          <a:p>
            <a:pPr lvl="1"/>
            <a:r>
              <a:rPr lang="en-US" dirty="0">
                <a:solidFill>
                  <a:schemeClr val="bg1"/>
                </a:solidFill>
              </a:rPr>
              <a:t>Pre-plan (and inform the student) of any response cost procedures</a:t>
            </a:r>
          </a:p>
        </p:txBody>
      </p:sp>
      <p:sp>
        <p:nvSpPr>
          <p:cNvPr id="4" name="Title 2">
            <a:extLst>
              <a:ext uri="{FF2B5EF4-FFF2-40B4-BE49-F238E27FC236}">
                <a16:creationId xmlns:a16="http://schemas.microsoft.com/office/drawing/2014/main" id="{1655FDCA-04D8-0A43-B9A3-892E00DADE4F}"/>
              </a:ext>
            </a:extLst>
          </p:cNvPr>
          <p:cNvSpPr>
            <a:spLocks noGrp="1"/>
          </p:cNvSpPr>
          <p:nvPr>
            <p:ph type="title"/>
          </p:nvPr>
        </p:nvSpPr>
        <p:spPr>
          <a:xfrm>
            <a:off x="1119244" y="207229"/>
            <a:ext cx="8423475" cy="1113416"/>
          </a:xfrm>
        </p:spPr>
        <p:txBody>
          <a:bodyPr>
            <a:normAutofit/>
          </a:bodyPr>
          <a:lstStyle/>
          <a:p>
            <a:r>
              <a:rPr lang="en-US" b="1" kern="0" dirty="0">
                <a:solidFill>
                  <a:srgbClr val="001C54"/>
                </a:solidFill>
                <a:ea typeface="ヒラギノ角ゴ Pro W3" pitchFamily="-65" charset="-128"/>
                <a:cs typeface="ヒラギノ角ゴ Pro W3" pitchFamily="-65" charset="-128"/>
              </a:rPr>
              <a:t>Activity 5.4: Review</a:t>
            </a:r>
            <a:endParaRPr lang="en-US" sz="3600" dirty="0">
              <a:solidFill>
                <a:srgbClr val="001C54"/>
              </a:solidFill>
            </a:endParaRPr>
          </a:p>
        </p:txBody>
      </p:sp>
      <p:pic>
        <p:nvPicPr>
          <p:cNvPr id="5" name="Picture 4">
            <a:extLst>
              <a:ext uri="{FF2B5EF4-FFF2-40B4-BE49-F238E27FC236}">
                <a16:creationId xmlns:a16="http://schemas.microsoft.com/office/drawing/2014/main" id="{37BCF277-DE23-EF4A-B43D-93E6C7525EC1}"/>
              </a:ext>
              <a:ext uri="{C183D7F6-B498-43B3-948B-1728B52AA6E4}">
                <adec:decorative xmlns:adec="http://schemas.microsoft.com/office/drawing/2017/decorative" val="1"/>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4167" b="95000" l="1626" r="98374"/>
                    </a14:imgEffect>
                  </a14:imgLayer>
                </a14:imgProps>
              </a:ext>
              <a:ext uri="{28A0092B-C50C-407E-A947-70E740481C1C}">
                <a14:useLocalDpi xmlns:a14="http://schemas.microsoft.com/office/drawing/2010/main" val="0"/>
              </a:ext>
            </a:extLst>
          </a:blip>
          <a:stretch>
            <a:fillRect/>
          </a:stretch>
        </p:blipFill>
        <p:spPr>
          <a:xfrm>
            <a:off x="181985" y="207229"/>
            <a:ext cx="937259" cy="914400"/>
          </a:xfrm>
          <a:prstGeom prst="rect">
            <a:avLst/>
          </a:prstGeom>
        </p:spPr>
      </p:pic>
    </p:spTree>
    <p:extLst>
      <p:ext uri="{BB962C8B-B14F-4D97-AF65-F5344CB8AC3E}">
        <p14:creationId xmlns:p14="http://schemas.microsoft.com/office/powerpoint/2010/main" val="308610626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53A029-DDD1-624B-814F-6D4A6EADF0C7}"/>
              </a:ext>
            </a:extLst>
          </p:cNvPr>
          <p:cNvSpPr>
            <a:spLocks noGrp="1"/>
          </p:cNvSpPr>
          <p:nvPr>
            <p:ph type="title"/>
          </p:nvPr>
        </p:nvSpPr>
        <p:spPr>
          <a:xfrm>
            <a:off x="628650" y="45812"/>
            <a:ext cx="7886700" cy="1325563"/>
          </a:xfrm>
        </p:spPr>
        <p:txBody>
          <a:bodyPr/>
          <a:lstStyle/>
          <a:p>
            <a:r>
              <a:rPr lang="en-US" dirty="0">
                <a:solidFill>
                  <a:srgbClr val="01295F"/>
                </a:solidFill>
              </a:rPr>
              <a:t>Time Out from Reinforcement</a:t>
            </a:r>
          </a:p>
        </p:txBody>
      </p:sp>
      <p:sp>
        <p:nvSpPr>
          <p:cNvPr id="6" name="Rectangle 3"/>
          <p:cNvSpPr txBox="1">
            <a:spLocks noChangeArrowheads="1"/>
          </p:cNvSpPr>
          <p:nvPr/>
        </p:nvSpPr>
        <p:spPr>
          <a:xfrm>
            <a:off x="415290" y="1209677"/>
            <a:ext cx="3451860" cy="401751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0000"/>
              </a:lnSpc>
              <a:buFont typeface="Wingdings" pitchFamily="-1" charset="2"/>
              <a:buNone/>
            </a:pPr>
            <a:r>
              <a:rPr lang="en-US" b="1" u="sng" dirty="0">
                <a:solidFill>
                  <a:schemeClr val="bg1"/>
                </a:solidFill>
                <a:ea typeface="ＭＳ Ｐゴシック" charset="-128"/>
                <a:cs typeface="ＭＳ Ｐゴシック" charset="-128"/>
              </a:rPr>
              <a:t>Definition</a:t>
            </a:r>
            <a:r>
              <a:rPr lang="en-US" b="1" dirty="0">
                <a:solidFill>
                  <a:schemeClr val="bg1"/>
                </a:solidFill>
                <a:ea typeface="ＭＳ Ｐゴシック" charset="-128"/>
                <a:cs typeface="ＭＳ Ｐゴシック" charset="-128"/>
              </a:rPr>
              <a:t>:</a:t>
            </a:r>
            <a:r>
              <a:rPr lang="en-US" sz="1800" b="1" dirty="0">
                <a:solidFill>
                  <a:schemeClr val="bg1"/>
                </a:solidFill>
                <a:ea typeface="ＭＳ Ｐゴシック" charset="-128"/>
                <a:cs typeface="ＭＳ Ｐゴシック" charset="-128"/>
              </a:rPr>
              <a:t> </a:t>
            </a:r>
          </a:p>
          <a:p>
            <a:pPr marL="0" indent="0">
              <a:lnSpc>
                <a:spcPct val="100000"/>
              </a:lnSpc>
              <a:buNone/>
            </a:pPr>
            <a:r>
              <a:rPr lang="en-US" dirty="0">
                <a:solidFill>
                  <a:schemeClr val="bg1"/>
                </a:solidFill>
              </a:rPr>
              <a:t>A student is removed from a previously reinforcing environment or setting, to one that is not reinforcing</a:t>
            </a:r>
          </a:p>
        </p:txBody>
      </p:sp>
      <p:sp>
        <p:nvSpPr>
          <p:cNvPr id="7" name="Rectangle 6"/>
          <p:cNvSpPr/>
          <p:nvPr/>
        </p:nvSpPr>
        <p:spPr>
          <a:xfrm>
            <a:off x="4210050" y="1209677"/>
            <a:ext cx="4657725" cy="4017510"/>
          </a:xfrm>
          <a:prstGeom prst="rect">
            <a:avLst/>
          </a:prstGeom>
        </p:spPr>
        <p:txBody>
          <a:bodyPr wrap="square">
            <a:spAutoFit/>
          </a:bodyPr>
          <a:lstStyle/>
          <a:p>
            <a:pPr>
              <a:lnSpc>
                <a:spcPct val="80000"/>
              </a:lnSpc>
              <a:buFont typeface="Wingdings" pitchFamily="-1" charset="2"/>
              <a:buNone/>
            </a:pPr>
            <a:r>
              <a:rPr lang="en-US" sz="2800" b="1" u="sng" dirty="0">
                <a:solidFill>
                  <a:schemeClr val="bg1"/>
                </a:solidFill>
                <a:ea typeface="ＭＳ Ｐゴシック" charset="-128"/>
                <a:cs typeface="ＭＳ Ｐゴシック" charset="-128"/>
              </a:rPr>
              <a:t>Examples</a:t>
            </a:r>
            <a:r>
              <a:rPr lang="en-US" sz="2800" b="1" dirty="0">
                <a:solidFill>
                  <a:schemeClr val="bg1"/>
                </a:solidFill>
                <a:ea typeface="ＭＳ Ｐゴシック" charset="-128"/>
                <a:cs typeface="ＭＳ Ｐゴシック" charset="-128"/>
              </a:rPr>
              <a:t>: </a:t>
            </a:r>
          </a:p>
          <a:p>
            <a:pPr>
              <a:spcBef>
                <a:spcPts val="1000"/>
              </a:spcBef>
            </a:pPr>
            <a:r>
              <a:rPr lang="en-US" sz="2400" dirty="0">
                <a:solidFill>
                  <a:schemeClr val="bg1"/>
                </a:solidFill>
                <a:ea typeface="ＭＳ Ｐゴシック" charset="-128"/>
                <a:cs typeface="ＭＳ Ｐゴシック" charset="-128"/>
              </a:rPr>
              <a:t>A student who is disrupting English class by walking around the room flicking peers on the back is sent to a neighboring classroom (or the office) to work.</a:t>
            </a:r>
          </a:p>
          <a:p>
            <a:pPr>
              <a:spcBef>
                <a:spcPts val="1000"/>
              </a:spcBef>
            </a:pPr>
            <a:r>
              <a:rPr lang="en-US" sz="2400" dirty="0">
                <a:solidFill>
                  <a:schemeClr val="bg1"/>
                </a:solidFill>
                <a:ea typeface="ＭＳ Ｐゴシック" charset="-128"/>
                <a:cs typeface="ＭＳ Ｐゴシック" charset="-128"/>
              </a:rPr>
              <a:t>A student throws food/drink at another student during a basketball game and is asked to leave the event.</a:t>
            </a:r>
          </a:p>
        </p:txBody>
      </p:sp>
      <p:sp>
        <p:nvSpPr>
          <p:cNvPr id="8" name="Rectangle 7"/>
          <p:cNvSpPr/>
          <p:nvPr/>
        </p:nvSpPr>
        <p:spPr>
          <a:xfrm>
            <a:off x="112579" y="5290200"/>
            <a:ext cx="8918841" cy="830997"/>
          </a:xfrm>
          <a:prstGeom prst="rect">
            <a:avLst/>
          </a:prstGeom>
        </p:spPr>
        <p:txBody>
          <a:bodyPr wrap="square">
            <a:spAutoFit/>
          </a:bodyPr>
          <a:lstStyle/>
          <a:p>
            <a:pPr algn="ctr">
              <a:lnSpc>
                <a:spcPct val="80000"/>
              </a:lnSpc>
            </a:pPr>
            <a:r>
              <a:rPr lang="en-US" sz="2000" i="1" dirty="0">
                <a:solidFill>
                  <a:schemeClr val="bg1"/>
                </a:solidFill>
                <a:ea typeface="ＭＳ Ｐゴシック" charset="-128"/>
                <a:cs typeface="ＭＳ Ｐゴシック" charset="-128"/>
              </a:rPr>
              <a:t>REMEMBER the environment the student is removed to cannot be reinforcing!!! </a:t>
            </a:r>
          </a:p>
          <a:p>
            <a:pPr algn="ctr">
              <a:lnSpc>
                <a:spcPct val="80000"/>
              </a:lnSpc>
            </a:pPr>
            <a:r>
              <a:rPr lang="en-US" sz="2000" i="1" dirty="0">
                <a:solidFill>
                  <a:schemeClr val="bg1"/>
                </a:solidFill>
                <a:ea typeface="ＭＳ Ｐゴシック" charset="-128"/>
                <a:cs typeface="ＭＳ Ｐゴシック" charset="-128"/>
              </a:rPr>
              <a:t>So, if the student receives adult attention in the office, which they find reinforcing, you have NOT put the student on time out.</a:t>
            </a:r>
          </a:p>
        </p:txBody>
      </p:sp>
    </p:spTree>
    <p:extLst>
      <p:ext uri="{BB962C8B-B14F-4D97-AF65-F5344CB8AC3E}">
        <p14:creationId xmlns:p14="http://schemas.microsoft.com/office/powerpoint/2010/main" val="47440891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261" y="374073"/>
            <a:ext cx="8229600" cy="563562"/>
          </a:xfrm>
        </p:spPr>
        <p:txBody>
          <a:bodyPr>
            <a:noAutofit/>
          </a:bodyPr>
          <a:lstStyle/>
          <a:p>
            <a:r>
              <a:rPr lang="en-US" b="1" dirty="0">
                <a:solidFill>
                  <a:srgbClr val="01295F"/>
                </a:solidFill>
              </a:rPr>
              <a:t>Other Strategies to Respond</a:t>
            </a:r>
          </a:p>
        </p:txBody>
      </p:sp>
      <p:graphicFrame>
        <p:nvGraphicFramePr>
          <p:cNvPr id="5" name="Content Placeholder 3"/>
          <p:cNvGraphicFramePr>
            <a:graphicFrameLocks/>
          </p:cNvGraphicFramePr>
          <p:nvPr>
            <p:extLst>
              <p:ext uri="{D42A27DB-BD31-4B8C-83A1-F6EECF244321}">
                <p14:modId xmlns:p14="http://schemas.microsoft.com/office/powerpoint/2010/main" val="446979155"/>
              </p:ext>
            </p:extLst>
          </p:nvPr>
        </p:nvGraphicFramePr>
        <p:xfrm>
          <a:off x="99798" y="1396673"/>
          <a:ext cx="8924526" cy="4659689"/>
        </p:xfrm>
        <a:graphic>
          <a:graphicData uri="http://schemas.openxmlformats.org/drawingml/2006/table">
            <a:tbl>
              <a:tblPr firstRow="1" bandRow="1">
                <a:tableStyleId>{2D5ABB26-0587-4C30-8999-92F81FD0307C}</a:tableStyleId>
              </a:tblPr>
              <a:tblGrid>
                <a:gridCol w="1628073">
                  <a:extLst>
                    <a:ext uri="{9D8B030D-6E8A-4147-A177-3AD203B41FA5}">
                      <a16:colId xmlns:a16="http://schemas.microsoft.com/office/drawing/2014/main" val="20000"/>
                    </a:ext>
                  </a:extLst>
                </a:gridCol>
                <a:gridCol w="2432151">
                  <a:extLst>
                    <a:ext uri="{9D8B030D-6E8A-4147-A177-3AD203B41FA5}">
                      <a16:colId xmlns:a16="http://schemas.microsoft.com/office/drawing/2014/main" val="20001"/>
                    </a:ext>
                  </a:extLst>
                </a:gridCol>
                <a:gridCol w="2432151">
                  <a:extLst>
                    <a:ext uri="{9D8B030D-6E8A-4147-A177-3AD203B41FA5}">
                      <a16:colId xmlns:a16="http://schemas.microsoft.com/office/drawing/2014/main" val="20002"/>
                    </a:ext>
                  </a:extLst>
                </a:gridCol>
                <a:gridCol w="2432151">
                  <a:extLst>
                    <a:ext uri="{9D8B030D-6E8A-4147-A177-3AD203B41FA5}">
                      <a16:colId xmlns:a16="http://schemas.microsoft.com/office/drawing/2014/main" val="20003"/>
                    </a:ext>
                  </a:extLst>
                </a:gridCol>
              </a:tblGrid>
              <a:tr h="453449">
                <a:tc>
                  <a:txBody>
                    <a:bodyPr/>
                    <a:lstStyle/>
                    <a:p>
                      <a:endParaRPr lang="en-US" sz="2000" dirty="0">
                        <a:solidFill>
                          <a:srgbClr val="000000"/>
                        </a:solidFill>
                        <a:latin typeface="Arial"/>
                        <a:cs typeface="Arial"/>
                      </a:endParaRPr>
                    </a:p>
                  </a:txBody>
                  <a:tcPr marL="81836" marR="81836">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a:txBody>
                    <a:bodyPr/>
                    <a:lstStyle/>
                    <a:p>
                      <a:r>
                        <a:rPr lang="en-US" sz="1800" b="1" dirty="0"/>
                        <a:t>Elementary Example:</a:t>
                      </a:r>
                      <a:endParaRPr lang="en-US" sz="1800" b="1" dirty="0">
                        <a:solidFill>
                          <a:schemeClr val="bg1"/>
                        </a:solidFill>
                        <a:latin typeface="Arial"/>
                        <a:cs typeface="Arial"/>
                      </a:endParaRPr>
                    </a:p>
                  </a:txBody>
                  <a:tcPr marL="81836" marR="81836">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tc>
                  <a:txBody>
                    <a:bodyPr/>
                    <a:lstStyle/>
                    <a:p>
                      <a:r>
                        <a:rPr lang="en-US" sz="1800" b="1" dirty="0"/>
                        <a:t>HS Example:</a:t>
                      </a:r>
                      <a:endParaRPr lang="en-US" sz="1800" b="1" dirty="0">
                        <a:solidFill>
                          <a:schemeClr val="bg1"/>
                        </a:solidFill>
                        <a:latin typeface="Arial"/>
                        <a:cs typeface="Arial"/>
                      </a:endParaRPr>
                    </a:p>
                  </a:txBody>
                  <a:tcPr marL="81836" marR="81836">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tc>
                  <a:txBody>
                    <a:bodyPr/>
                    <a:lstStyle/>
                    <a:p>
                      <a:r>
                        <a:rPr lang="en-US" sz="1800" b="1" dirty="0"/>
                        <a:t>Non-example:</a:t>
                      </a:r>
                      <a:endParaRPr lang="en-US" sz="1800" b="1" dirty="0">
                        <a:solidFill>
                          <a:schemeClr val="bg1"/>
                        </a:solidFill>
                        <a:latin typeface="Arial"/>
                        <a:cs typeface="Arial"/>
                      </a:endParaRPr>
                    </a:p>
                  </a:txBody>
                  <a:tcPr marL="81836" marR="81836">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solidFill>
                  </a:tcPr>
                </a:tc>
                <a:extLst>
                  <a:ext uri="{0D108BD9-81ED-4DB2-BD59-A6C34878D82A}">
                    <a16:rowId xmlns:a16="http://schemas.microsoft.com/office/drawing/2014/main" val="10000"/>
                  </a:ext>
                </a:extLst>
              </a:tr>
              <a:tr h="1962845">
                <a:tc>
                  <a:txBody>
                    <a:bodyPr/>
                    <a:lstStyle/>
                    <a:p>
                      <a:r>
                        <a:rPr lang="en-US" sz="2000" b="1" dirty="0">
                          <a:solidFill>
                            <a:srgbClr val="000000"/>
                          </a:solidFill>
                          <a:latin typeface="Arial"/>
                          <a:cs typeface="Arial"/>
                        </a:rPr>
                        <a:t>Time Out</a:t>
                      </a:r>
                      <a:r>
                        <a:rPr lang="en-US" sz="2000" b="1" baseline="0" dirty="0">
                          <a:solidFill>
                            <a:srgbClr val="000000"/>
                          </a:solidFill>
                          <a:latin typeface="Arial"/>
                          <a:cs typeface="Arial"/>
                        </a:rPr>
                        <a:t> from S</a:t>
                      </a:r>
                      <a:r>
                        <a:rPr lang="en-US" sz="2000" b="1" baseline="30000" dirty="0">
                          <a:solidFill>
                            <a:srgbClr val="000000"/>
                          </a:solidFill>
                          <a:latin typeface="Arial"/>
                          <a:cs typeface="Arial"/>
                        </a:rPr>
                        <a:t>R</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65000"/>
                      </a:schemeClr>
                    </a:solidFill>
                  </a:tcPr>
                </a:tc>
                <a:tc>
                  <a:txBody>
                    <a:bodyPr/>
                    <a:lstStyle/>
                    <a:p>
                      <a:r>
                        <a:rPr lang="en-US" sz="1800" i="0" kern="1200" dirty="0">
                          <a:solidFill>
                            <a:schemeClr val="dk1"/>
                          </a:solidFill>
                          <a:latin typeface="+mn-lt"/>
                          <a:ea typeface="+mn-ea"/>
                          <a:cs typeface="+mn-cs"/>
                        </a:rPr>
                        <a:t>After taking a ball from a peer during recess, the</a:t>
                      </a:r>
                      <a:r>
                        <a:rPr lang="en-US" sz="1800" i="0" kern="1200" baseline="0" dirty="0">
                          <a:solidFill>
                            <a:schemeClr val="dk1"/>
                          </a:solidFill>
                          <a:latin typeface="+mn-lt"/>
                          <a:ea typeface="+mn-ea"/>
                          <a:cs typeface="+mn-cs"/>
                        </a:rPr>
                        <a:t> teacher </a:t>
                      </a:r>
                      <a:r>
                        <a:rPr lang="en-US" sz="1800" i="0" kern="1200" dirty="0">
                          <a:solidFill>
                            <a:schemeClr val="dk1"/>
                          </a:solidFill>
                          <a:latin typeface="+mn-lt"/>
                          <a:ea typeface="+mn-ea"/>
                          <a:cs typeface="+mn-cs"/>
                        </a:rPr>
                        <a:t>removes the</a:t>
                      </a:r>
                      <a:r>
                        <a:rPr lang="en-US" sz="1800" i="0" kern="1200" baseline="0" dirty="0">
                          <a:solidFill>
                            <a:schemeClr val="dk1"/>
                          </a:solidFill>
                          <a:latin typeface="+mn-lt"/>
                          <a:ea typeface="+mn-ea"/>
                          <a:cs typeface="+mn-cs"/>
                        </a:rPr>
                        <a:t> ball</a:t>
                      </a:r>
                      <a:r>
                        <a:rPr lang="en-US" sz="1800" i="0" kern="1200" dirty="0">
                          <a:solidFill>
                            <a:schemeClr val="dk1"/>
                          </a:solidFill>
                          <a:latin typeface="+mn-lt"/>
                          <a:ea typeface="+mn-ea"/>
                          <a:cs typeface="+mn-cs"/>
                        </a:rPr>
                        <a:t> from the student, asks her to return to sit on the sideline, and reviews expectations before allowing her to resume recess</a:t>
                      </a:r>
                      <a:r>
                        <a:rPr lang="en-US" sz="1800" i="0" kern="1200" baseline="0" dirty="0">
                          <a:solidFill>
                            <a:schemeClr val="dk1"/>
                          </a:solidFill>
                          <a:latin typeface="+mn-lt"/>
                          <a:ea typeface="+mn-ea"/>
                          <a:cs typeface="+mn-cs"/>
                        </a:rPr>
                        <a:t> with her peers.</a:t>
                      </a:r>
                      <a:r>
                        <a:rPr lang="en-US" sz="2000" dirty="0"/>
                        <a:t> </a:t>
                      </a:r>
                      <a:endParaRPr lang="en-US" sz="2000" dirty="0">
                        <a:solidFill>
                          <a:srgbClr val="000000"/>
                        </a:solidFill>
                        <a:latin typeface="Arial"/>
                        <a:cs typeface="Aria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3EAFD"/>
                    </a:solidFill>
                  </a:tcPr>
                </a:tc>
                <a:tc>
                  <a:txBody>
                    <a:bodyPr/>
                    <a:lstStyle/>
                    <a:p>
                      <a:r>
                        <a:rPr lang="en-US" sz="1800" kern="1200" dirty="0">
                          <a:solidFill>
                            <a:schemeClr val="dk1"/>
                          </a:solidFill>
                          <a:latin typeface="+mn-lt"/>
                          <a:ea typeface="+mn-ea"/>
                          <a:cs typeface="+mn-cs"/>
                        </a:rPr>
                        <a:t>When a student</a:t>
                      </a:r>
                      <a:r>
                        <a:rPr lang="en-US" sz="1800" kern="1200" baseline="0" dirty="0">
                          <a:solidFill>
                            <a:schemeClr val="dk1"/>
                          </a:solidFill>
                          <a:latin typeface="+mn-lt"/>
                          <a:ea typeface="+mn-ea"/>
                          <a:cs typeface="+mn-cs"/>
                        </a:rPr>
                        <a:t> swears at her teacher during a preferred cooperative math game, the teacher removes the game and asks the student to return to their desk until they can demonstrate appropriate game-playing behavior. </a:t>
                      </a:r>
                      <a:r>
                        <a:rPr lang="en-US" sz="1800" kern="1200" dirty="0">
                          <a:solidFill>
                            <a:schemeClr val="dk1"/>
                          </a:solidFill>
                          <a:latin typeface="+mn-lt"/>
                          <a:ea typeface="+mn-ea"/>
                          <a:cs typeface="+mn-cs"/>
                        </a:rPr>
                        <a:t> The</a:t>
                      </a:r>
                      <a:r>
                        <a:rPr lang="en-US" sz="1800" kern="1200" baseline="0" dirty="0">
                          <a:solidFill>
                            <a:schemeClr val="dk1"/>
                          </a:solidFill>
                          <a:latin typeface="+mn-lt"/>
                          <a:ea typeface="+mn-ea"/>
                          <a:cs typeface="+mn-cs"/>
                        </a:rPr>
                        <a:t> student re-joins the math game after restating expectations.</a:t>
                      </a:r>
                      <a:endParaRPr lang="en-US" sz="2000" dirty="0">
                        <a:solidFill>
                          <a:srgbClr val="000000"/>
                        </a:solidFill>
                        <a:latin typeface="Arial"/>
                        <a:cs typeface="Aria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3EAFD"/>
                    </a:solidFill>
                  </a:tcPr>
                </a:tc>
                <a:tc>
                  <a:txBody>
                    <a:bodyPr/>
                    <a:lstStyle/>
                    <a:p>
                      <a:r>
                        <a:rPr lang="en-US" sz="1800" kern="1200" dirty="0">
                          <a:solidFill>
                            <a:schemeClr val="dk1"/>
                          </a:solidFill>
                          <a:latin typeface="+mn-lt"/>
                          <a:ea typeface="+mn-ea"/>
                          <a:cs typeface="+mn-cs"/>
                        </a:rPr>
                        <a:t>Sending the student from an</a:t>
                      </a:r>
                      <a:r>
                        <a:rPr lang="en-US" sz="1800" kern="1200" baseline="0" dirty="0">
                          <a:solidFill>
                            <a:schemeClr val="dk1"/>
                          </a:solidFill>
                          <a:latin typeface="+mn-lt"/>
                          <a:ea typeface="+mn-ea"/>
                          <a:cs typeface="+mn-cs"/>
                        </a:rPr>
                        <a:t> aversive classroom activity to the in-school suspension room, which is facilitated </a:t>
                      </a:r>
                      <a:r>
                        <a:rPr lang="en-US" sz="1800" kern="1200" dirty="0">
                          <a:solidFill>
                            <a:schemeClr val="dk1"/>
                          </a:solidFill>
                          <a:latin typeface="+mn-lt"/>
                          <a:ea typeface="+mn-ea"/>
                          <a:cs typeface="+mn-cs"/>
                        </a:rPr>
                        <a:t> by a preferred adult and often attended by preferred peers for the remainder of the day.</a:t>
                      </a:r>
                      <a:r>
                        <a:rPr lang="en-US" sz="2000" dirty="0"/>
                        <a:t> </a:t>
                      </a:r>
                      <a:endParaRPr lang="en-US" sz="2000" dirty="0">
                        <a:solidFill>
                          <a:srgbClr val="000000"/>
                        </a:solidFill>
                        <a:latin typeface="Arial"/>
                        <a:cs typeface="Aria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7643263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C793A-E377-1D4B-A92B-0C62876855F5}"/>
              </a:ext>
            </a:extLst>
          </p:cNvPr>
          <p:cNvSpPr>
            <a:spLocks noGrp="1"/>
          </p:cNvSpPr>
          <p:nvPr>
            <p:ph type="title"/>
          </p:nvPr>
        </p:nvSpPr>
        <p:spPr>
          <a:xfrm>
            <a:off x="0" y="236669"/>
            <a:ext cx="9144000" cy="1113416"/>
          </a:xfrm>
        </p:spPr>
        <p:txBody>
          <a:bodyPr>
            <a:normAutofit/>
          </a:bodyPr>
          <a:lstStyle/>
          <a:p>
            <a:pPr algn="ctr"/>
            <a:r>
              <a:rPr lang="en-US" dirty="0"/>
              <a:t>Getting the Most Out of This Module</a:t>
            </a:r>
          </a:p>
        </p:txBody>
      </p:sp>
      <p:graphicFrame>
        <p:nvGraphicFramePr>
          <p:cNvPr id="4" name="Diagram 3" descr="This diagram helps people understand how to get the most out of this module and gives examples for pre-service, new teachers, and experienced teachers.">
            <a:extLst>
              <a:ext uri="{FF2B5EF4-FFF2-40B4-BE49-F238E27FC236}">
                <a16:creationId xmlns:a16="http://schemas.microsoft.com/office/drawing/2014/main" id="{7B1E68CD-CD29-0446-8675-ED9B11912590}"/>
              </a:ext>
            </a:extLst>
          </p:cNvPr>
          <p:cNvGraphicFramePr/>
          <p:nvPr>
            <p:extLst>
              <p:ext uri="{D42A27DB-BD31-4B8C-83A1-F6EECF244321}">
                <p14:modId xmlns:p14="http://schemas.microsoft.com/office/powerpoint/2010/main" val="203898654"/>
              </p:ext>
            </p:extLst>
          </p:nvPr>
        </p:nvGraphicFramePr>
        <p:xfrm>
          <a:off x="0" y="1350085"/>
          <a:ext cx="9144000" cy="49027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6067777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34291"/>
            <a:ext cx="8229600" cy="563562"/>
          </a:xfrm>
        </p:spPr>
        <p:txBody>
          <a:bodyPr>
            <a:noAutofit/>
          </a:bodyPr>
          <a:lstStyle/>
          <a:p>
            <a:r>
              <a:rPr lang="en-US" b="1" dirty="0">
                <a:solidFill>
                  <a:srgbClr val="01295F"/>
                </a:solidFill>
              </a:rPr>
              <a:t>Guidelines for using Time Out from Reinforcement </a:t>
            </a:r>
          </a:p>
        </p:txBody>
      </p:sp>
      <p:sp>
        <p:nvSpPr>
          <p:cNvPr id="8" name="Content Placeholder 2"/>
          <p:cNvSpPr>
            <a:spLocks noGrp="1"/>
          </p:cNvSpPr>
          <p:nvPr>
            <p:ph idx="1"/>
          </p:nvPr>
        </p:nvSpPr>
        <p:spPr>
          <a:xfrm>
            <a:off x="228600" y="2004014"/>
            <a:ext cx="8686800" cy="3984809"/>
          </a:xfrm>
        </p:spPr>
        <p:txBody>
          <a:bodyPr>
            <a:normAutofit/>
          </a:bodyPr>
          <a:lstStyle/>
          <a:p>
            <a:pPr>
              <a:lnSpc>
                <a:spcPct val="80000"/>
              </a:lnSpc>
            </a:pPr>
            <a:r>
              <a:rPr lang="en-US" sz="2500" dirty="0">
                <a:solidFill>
                  <a:schemeClr val="bg1"/>
                </a:solidFill>
              </a:rPr>
              <a:t>To be used correctly, </a:t>
            </a:r>
            <a:r>
              <a:rPr lang="en-US" sz="2500" b="1" dirty="0">
                <a:solidFill>
                  <a:schemeClr val="bg1"/>
                </a:solidFill>
              </a:rPr>
              <a:t>time-out</a:t>
            </a:r>
            <a:r>
              <a:rPr lang="en-US" sz="2500" dirty="0">
                <a:solidFill>
                  <a:schemeClr val="bg1"/>
                </a:solidFill>
              </a:rPr>
              <a:t> needs to actually be </a:t>
            </a:r>
            <a:r>
              <a:rPr lang="en-US" sz="2500" b="1" dirty="0">
                <a:solidFill>
                  <a:schemeClr val="accent3">
                    <a:lumMod val="40000"/>
                    <a:lumOff val="60000"/>
                  </a:schemeClr>
                </a:solidFill>
              </a:rPr>
              <a:t>time away from reinforcement</a:t>
            </a:r>
            <a:endParaRPr lang="en-US" sz="2500" dirty="0">
              <a:solidFill>
                <a:schemeClr val="accent3">
                  <a:lumMod val="40000"/>
                  <a:lumOff val="60000"/>
                </a:schemeClr>
              </a:solidFill>
            </a:endParaRPr>
          </a:p>
          <a:p>
            <a:pPr>
              <a:lnSpc>
                <a:spcPct val="80000"/>
              </a:lnSpc>
              <a:buClr>
                <a:schemeClr val="bg1"/>
              </a:buClr>
            </a:pPr>
            <a:r>
              <a:rPr lang="en-US" sz="2500" u="sng" dirty="0">
                <a:solidFill>
                  <a:schemeClr val="accent3">
                    <a:lumMod val="40000"/>
                    <a:lumOff val="60000"/>
                  </a:schemeClr>
                </a:solidFill>
              </a:rPr>
              <a:t>Three Levels (or types)</a:t>
            </a:r>
            <a:r>
              <a:rPr lang="en-US" sz="2500" dirty="0">
                <a:solidFill>
                  <a:schemeClr val="accent3">
                    <a:lumMod val="40000"/>
                    <a:lumOff val="60000"/>
                  </a:schemeClr>
                </a:solidFill>
              </a:rPr>
              <a:t> </a:t>
            </a:r>
            <a:r>
              <a:rPr lang="en-US" sz="2500" dirty="0">
                <a:solidFill>
                  <a:schemeClr val="bg1"/>
                </a:solidFill>
              </a:rPr>
              <a:t>of time-out to consider that are used in instructional settings:</a:t>
            </a:r>
          </a:p>
          <a:p>
            <a:pPr lvl="1">
              <a:lnSpc>
                <a:spcPct val="80000"/>
              </a:lnSpc>
            </a:pPr>
            <a:r>
              <a:rPr lang="en-US" sz="2200" b="1" dirty="0">
                <a:solidFill>
                  <a:schemeClr val="accent3">
                    <a:lumMod val="40000"/>
                    <a:lumOff val="60000"/>
                  </a:schemeClr>
                </a:solidFill>
              </a:rPr>
              <a:t>Planned ignoring</a:t>
            </a:r>
          </a:p>
          <a:p>
            <a:pPr lvl="2">
              <a:lnSpc>
                <a:spcPct val="80000"/>
              </a:lnSpc>
            </a:pPr>
            <a:r>
              <a:rPr lang="en-US" sz="1900" dirty="0">
                <a:solidFill>
                  <a:schemeClr val="bg1"/>
                </a:solidFill>
              </a:rPr>
              <a:t>Systematic withholding of social attention</a:t>
            </a:r>
          </a:p>
          <a:p>
            <a:pPr lvl="1">
              <a:lnSpc>
                <a:spcPct val="80000"/>
              </a:lnSpc>
            </a:pPr>
            <a:r>
              <a:rPr lang="en-US" sz="2200" b="1" dirty="0">
                <a:solidFill>
                  <a:schemeClr val="accent3">
                    <a:lumMod val="40000"/>
                    <a:lumOff val="60000"/>
                  </a:schemeClr>
                </a:solidFill>
              </a:rPr>
              <a:t>Contingent observation</a:t>
            </a:r>
          </a:p>
          <a:p>
            <a:pPr lvl="2">
              <a:lnSpc>
                <a:spcPct val="80000"/>
              </a:lnSpc>
            </a:pPr>
            <a:r>
              <a:rPr lang="en-US" sz="1900" dirty="0">
                <a:solidFill>
                  <a:schemeClr val="bg1"/>
                </a:solidFill>
              </a:rPr>
              <a:t>Student remains in setting</a:t>
            </a:r>
          </a:p>
          <a:p>
            <a:pPr lvl="2">
              <a:lnSpc>
                <a:spcPct val="80000"/>
              </a:lnSpc>
            </a:pPr>
            <a:r>
              <a:rPr lang="en-US" sz="1900" dirty="0">
                <a:solidFill>
                  <a:schemeClr val="bg1"/>
                </a:solidFill>
              </a:rPr>
              <a:t>Easy for teacher to monitor student</a:t>
            </a:r>
          </a:p>
          <a:p>
            <a:pPr lvl="1">
              <a:lnSpc>
                <a:spcPct val="80000"/>
              </a:lnSpc>
            </a:pPr>
            <a:r>
              <a:rPr lang="en-US" sz="2200" b="1" dirty="0">
                <a:solidFill>
                  <a:schemeClr val="accent3">
                    <a:lumMod val="40000"/>
                    <a:lumOff val="60000"/>
                  </a:schemeClr>
                </a:solidFill>
              </a:rPr>
              <a:t>Exclusionary time-out</a:t>
            </a:r>
          </a:p>
          <a:p>
            <a:pPr lvl="2">
              <a:lnSpc>
                <a:spcPct val="80000"/>
              </a:lnSpc>
            </a:pPr>
            <a:r>
              <a:rPr lang="en-US" sz="1900" dirty="0">
                <a:solidFill>
                  <a:schemeClr val="bg1"/>
                </a:solidFill>
              </a:rPr>
              <a:t>Student is physically excluded from ongoing activity</a:t>
            </a:r>
          </a:p>
          <a:p>
            <a:pPr lvl="2">
              <a:lnSpc>
                <a:spcPct val="80000"/>
              </a:lnSpc>
            </a:pPr>
            <a:r>
              <a:rPr lang="en-US" sz="1900" dirty="0">
                <a:solidFill>
                  <a:schemeClr val="bg1"/>
                </a:solidFill>
              </a:rPr>
              <a:t>Usually associated with time-out room</a:t>
            </a:r>
          </a:p>
        </p:txBody>
      </p:sp>
    </p:spTree>
    <p:extLst>
      <p:ext uri="{BB962C8B-B14F-4D97-AF65-F5344CB8AC3E}">
        <p14:creationId xmlns:p14="http://schemas.microsoft.com/office/powerpoint/2010/main" val="302361682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62743" y="285080"/>
            <a:ext cx="7881257" cy="1113416"/>
          </a:xfrm>
        </p:spPr>
        <p:txBody>
          <a:bodyPr>
            <a:normAutofit fontScale="90000"/>
          </a:bodyPr>
          <a:lstStyle/>
          <a:p>
            <a:r>
              <a:rPr lang="en-US" sz="4900" b="1" kern="0" dirty="0">
                <a:solidFill>
                  <a:srgbClr val="001C54"/>
                </a:solidFill>
                <a:ea typeface="ヒラギノ角ゴ Pro W3" pitchFamily="-65" charset="-128"/>
                <a:cs typeface="ヒラギノ角ゴ Pro W3" pitchFamily="-65" charset="-128"/>
              </a:rPr>
              <a:t>Activity 5.5: Pause &amp; Process</a:t>
            </a:r>
            <a:br>
              <a:rPr lang="en-US" sz="4900" b="1" kern="0" dirty="0">
                <a:solidFill>
                  <a:srgbClr val="001C54"/>
                </a:solidFill>
                <a:ea typeface="ヒラギノ角ゴ Pro W3" pitchFamily="-65" charset="-128"/>
                <a:cs typeface="ヒラギノ角ゴ Pro W3" pitchFamily="-65" charset="-128"/>
              </a:rPr>
            </a:br>
            <a:r>
              <a:rPr lang="en-US" sz="3600" kern="0" dirty="0">
                <a:solidFill>
                  <a:srgbClr val="001C54"/>
                </a:solidFill>
                <a:ea typeface="ヒラギノ角ゴ Pro W3" pitchFamily="-65" charset="-128"/>
                <a:cs typeface="ヒラギノ角ゴ Pro W3" pitchFamily="-65" charset="-128"/>
              </a:rPr>
              <a:t>Develop a Time Out from Reinforcement Procedure</a:t>
            </a:r>
            <a:endParaRPr lang="en-US" sz="3600" dirty="0">
              <a:solidFill>
                <a:srgbClr val="001C54"/>
              </a:solidFill>
            </a:endParaRPr>
          </a:p>
        </p:txBody>
      </p:sp>
      <p:sp>
        <p:nvSpPr>
          <p:cNvPr id="177155" name="Rectangle 3"/>
          <p:cNvSpPr>
            <a:spLocks noGrp="1" noChangeArrowheads="1"/>
          </p:cNvSpPr>
          <p:nvPr>
            <p:ph idx="1"/>
          </p:nvPr>
        </p:nvSpPr>
        <p:spPr>
          <a:xfrm>
            <a:off x="495085" y="1646886"/>
            <a:ext cx="8489257" cy="4332999"/>
          </a:xfrm>
        </p:spPr>
        <p:txBody>
          <a:bodyPr>
            <a:normAutofit/>
          </a:bodyPr>
          <a:lstStyle/>
          <a:p>
            <a:pPr marL="0" indent="0">
              <a:buNone/>
            </a:pPr>
            <a:r>
              <a:rPr lang="en-US" dirty="0">
                <a:solidFill>
                  <a:schemeClr val="bg1"/>
                </a:solidFill>
                <a:latin typeface="+mj-lt"/>
              </a:rPr>
              <a:t>Use the guided questions in your workbook to develop a time out from reinforcement procedure</a:t>
            </a:r>
          </a:p>
          <a:p>
            <a:pPr lvl="1"/>
            <a:r>
              <a:rPr lang="en-US" dirty="0">
                <a:solidFill>
                  <a:schemeClr val="bg1"/>
                </a:solidFill>
              </a:rPr>
              <a:t>Select a target behavior </a:t>
            </a:r>
          </a:p>
          <a:p>
            <a:pPr lvl="1"/>
            <a:r>
              <a:rPr lang="en-US" dirty="0">
                <a:solidFill>
                  <a:schemeClr val="bg1"/>
                </a:solidFill>
              </a:rPr>
              <a:t>Develop an operational definition </a:t>
            </a:r>
          </a:p>
          <a:p>
            <a:pPr lvl="1"/>
            <a:r>
              <a:rPr lang="en-US" dirty="0">
                <a:solidFill>
                  <a:schemeClr val="bg1"/>
                </a:solidFill>
              </a:rPr>
              <a:t>Identify the type of reinforcement that currently maintains the behavior </a:t>
            </a:r>
          </a:p>
          <a:p>
            <a:r>
              <a:rPr lang="en-US" dirty="0">
                <a:solidFill>
                  <a:schemeClr val="bg1"/>
                </a:solidFill>
              </a:rPr>
              <a:t>Develop a </a:t>
            </a:r>
            <a:r>
              <a:rPr lang="en-US" b="1" dirty="0">
                <a:solidFill>
                  <a:schemeClr val="bg1"/>
                </a:solidFill>
              </a:rPr>
              <a:t>Time Out from Reinforcement Procedure</a:t>
            </a:r>
            <a:r>
              <a:rPr lang="en-US" dirty="0">
                <a:solidFill>
                  <a:schemeClr val="bg1"/>
                </a:solidFill>
              </a:rPr>
              <a:t>:</a:t>
            </a:r>
          </a:p>
          <a:p>
            <a:pPr lvl="2"/>
            <a:r>
              <a:rPr lang="en-US" dirty="0">
                <a:solidFill>
                  <a:schemeClr val="bg1"/>
                </a:solidFill>
              </a:rPr>
              <a:t>What will you do when the behavior occurs?</a:t>
            </a:r>
          </a:p>
          <a:p>
            <a:pPr lvl="2"/>
            <a:r>
              <a:rPr lang="en-US" dirty="0">
                <a:solidFill>
                  <a:schemeClr val="bg1"/>
                </a:solidFill>
              </a:rPr>
              <a:t>How will you acknowledge other appropriate behaviors?</a:t>
            </a:r>
          </a:p>
          <a:p>
            <a:pPr lvl="2"/>
            <a:r>
              <a:rPr lang="en-US" dirty="0">
                <a:solidFill>
                  <a:schemeClr val="bg1"/>
                </a:solidFill>
              </a:rPr>
              <a:t>How will you monitor this strategy’s effectiveness over time?</a:t>
            </a:r>
            <a:endParaRPr lang="en-US" altLang="x-none" sz="700" dirty="0">
              <a:solidFill>
                <a:schemeClr val="bg1"/>
              </a:solidFill>
              <a:latin typeface="Calibri" charset="0"/>
              <a:ea typeface="Calibri" charset="0"/>
              <a:cs typeface="Calibri" charset="0"/>
            </a:endParaRPr>
          </a:p>
        </p:txBody>
      </p:sp>
      <p:pic>
        <p:nvPicPr>
          <p:cNvPr id="2" name="Picture 1">
            <a:extLs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016" y="154046"/>
            <a:ext cx="937527" cy="892884"/>
          </a:xfrm>
          <a:prstGeom prst="rect">
            <a:avLst/>
          </a:prstGeom>
        </p:spPr>
      </p:pic>
      <p:sp>
        <p:nvSpPr>
          <p:cNvPr id="5" name="TextBox 4"/>
          <p:cNvSpPr txBox="1"/>
          <p:nvPr/>
        </p:nvSpPr>
        <p:spPr>
          <a:xfrm>
            <a:off x="1301107" y="5566520"/>
            <a:ext cx="6877211" cy="523220"/>
          </a:xfrm>
          <a:prstGeom prst="rect">
            <a:avLst/>
          </a:prstGeom>
          <a:solidFill>
            <a:srgbClr val="FF0000"/>
          </a:solidFill>
        </p:spPr>
        <p:txBody>
          <a:bodyPr wrap="square" rtlCol="0">
            <a:spAutoFit/>
          </a:bodyPr>
          <a:lstStyle/>
          <a:p>
            <a:pPr algn="ctr"/>
            <a:r>
              <a:rPr lang="en-US" sz="2800" b="1" dirty="0">
                <a:solidFill>
                  <a:schemeClr val="bg2"/>
                </a:solidFill>
              </a:rPr>
              <a:t>Please Pause Video &amp; Complete Activity 5.5</a:t>
            </a:r>
          </a:p>
        </p:txBody>
      </p:sp>
    </p:spTree>
    <p:extLst>
      <p:ext uri="{BB962C8B-B14F-4D97-AF65-F5344CB8AC3E}">
        <p14:creationId xmlns:p14="http://schemas.microsoft.com/office/powerpoint/2010/main" val="311028756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4F69EC-00CD-1C42-BB10-D3B8DC21A230}"/>
              </a:ext>
            </a:extLst>
          </p:cNvPr>
          <p:cNvSpPr>
            <a:spLocks noGrp="1"/>
          </p:cNvSpPr>
          <p:nvPr>
            <p:ph idx="1"/>
          </p:nvPr>
        </p:nvSpPr>
        <p:spPr/>
        <p:txBody>
          <a:bodyPr/>
          <a:lstStyle/>
          <a:p>
            <a:r>
              <a:rPr lang="en-US" dirty="0">
                <a:solidFill>
                  <a:schemeClr val="bg1"/>
                </a:solidFill>
              </a:rPr>
              <a:t>Welcome back!</a:t>
            </a:r>
          </a:p>
          <a:p>
            <a:endParaRPr lang="en-US" dirty="0">
              <a:solidFill>
                <a:schemeClr val="bg1"/>
              </a:solidFill>
            </a:endParaRPr>
          </a:p>
          <a:p>
            <a:r>
              <a:rPr lang="en-US" dirty="0">
                <a:solidFill>
                  <a:schemeClr val="bg1"/>
                </a:solidFill>
              </a:rPr>
              <a:t>Remember the effective use of timeout requires that the environment the student is removed from is </a:t>
            </a:r>
            <a:r>
              <a:rPr lang="en-US" u="sng" dirty="0">
                <a:solidFill>
                  <a:schemeClr val="bg1"/>
                </a:solidFill>
              </a:rPr>
              <a:t>reinforcing. </a:t>
            </a:r>
          </a:p>
          <a:p>
            <a:r>
              <a:rPr lang="en-US" dirty="0">
                <a:solidFill>
                  <a:schemeClr val="bg1"/>
                </a:solidFill>
              </a:rPr>
              <a:t>Removing a student from an aversive academic task or classroom activity could inadvertently reinforce their escape-motivated problem behaviors and result in additional academic gaps!</a:t>
            </a:r>
          </a:p>
          <a:p>
            <a:pPr marL="0" indent="0">
              <a:buNone/>
            </a:pPr>
            <a:endParaRPr lang="en-US" dirty="0">
              <a:solidFill>
                <a:schemeClr val="bg1"/>
              </a:solidFill>
            </a:endParaRPr>
          </a:p>
        </p:txBody>
      </p:sp>
      <p:sp>
        <p:nvSpPr>
          <p:cNvPr id="4" name="Title 2">
            <a:extLst>
              <a:ext uri="{FF2B5EF4-FFF2-40B4-BE49-F238E27FC236}">
                <a16:creationId xmlns:a16="http://schemas.microsoft.com/office/drawing/2014/main" id="{62FC0C04-57A0-0041-8147-FE957BA13B2A}"/>
              </a:ext>
            </a:extLst>
          </p:cNvPr>
          <p:cNvSpPr>
            <a:spLocks noGrp="1"/>
          </p:cNvSpPr>
          <p:nvPr>
            <p:ph type="title"/>
          </p:nvPr>
        </p:nvSpPr>
        <p:spPr>
          <a:xfrm>
            <a:off x="1262743" y="285080"/>
            <a:ext cx="7881257" cy="1113416"/>
          </a:xfrm>
        </p:spPr>
        <p:txBody>
          <a:bodyPr>
            <a:normAutofit/>
          </a:bodyPr>
          <a:lstStyle/>
          <a:p>
            <a:r>
              <a:rPr lang="en-US" sz="4900" b="1" kern="0" dirty="0">
                <a:solidFill>
                  <a:srgbClr val="001C54"/>
                </a:solidFill>
                <a:ea typeface="ヒラギノ角ゴ Pro W3" pitchFamily="-65" charset="-128"/>
                <a:cs typeface="ヒラギノ角ゴ Pro W3" pitchFamily="-65" charset="-128"/>
              </a:rPr>
              <a:t>Activity 5.5: Review</a:t>
            </a:r>
            <a:endParaRPr lang="en-US" sz="3600" dirty="0">
              <a:solidFill>
                <a:srgbClr val="001C54"/>
              </a:solidFill>
            </a:endParaRPr>
          </a:p>
        </p:txBody>
      </p:sp>
      <p:pic>
        <p:nvPicPr>
          <p:cNvPr id="5" name="Picture 4">
            <a:extLst>
              <a:ext uri="{FF2B5EF4-FFF2-40B4-BE49-F238E27FC236}">
                <a16:creationId xmlns:a16="http://schemas.microsoft.com/office/drawing/2014/main" id="{A912580E-C102-D742-B9BF-FD0C1EA17FCF}"/>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5216" y="395346"/>
            <a:ext cx="937527" cy="892884"/>
          </a:xfrm>
          <a:prstGeom prst="rect">
            <a:avLst/>
          </a:prstGeom>
        </p:spPr>
      </p:pic>
    </p:spTree>
    <p:extLst>
      <p:ext uri="{BB962C8B-B14F-4D97-AF65-F5344CB8AC3E}">
        <p14:creationId xmlns:p14="http://schemas.microsoft.com/office/powerpoint/2010/main" val="347388229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a:solidFill>
                  <a:srgbClr val="01295F"/>
                </a:solidFill>
              </a:rPr>
              <a:t>Over Correction</a:t>
            </a:r>
          </a:p>
        </p:txBody>
      </p:sp>
      <p:sp>
        <p:nvSpPr>
          <p:cNvPr id="8" name="Content Placeholder 2"/>
          <p:cNvSpPr>
            <a:spLocks noGrp="1"/>
          </p:cNvSpPr>
          <p:nvPr>
            <p:ph idx="1"/>
          </p:nvPr>
        </p:nvSpPr>
        <p:spPr/>
        <p:txBody>
          <a:bodyPr>
            <a:noAutofit/>
          </a:bodyPr>
          <a:lstStyle/>
          <a:p>
            <a:pPr marL="0" indent="0" fontAlgn="auto">
              <a:lnSpc>
                <a:spcPct val="100000"/>
              </a:lnSpc>
              <a:spcBef>
                <a:spcPts val="600"/>
              </a:spcBef>
              <a:spcAft>
                <a:spcPts val="0"/>
              </a:spcAft>
              <a:buNone/>
              <a:defRPr/>
            </a:pPr>
            <a:r>
              <a:rPr lang="en-US" sz="3200" b="1" dirty="0">
                <a:solidFill>
                  <a:schemeClr val="bg1"/>
                </a:solidFill>
              </a:rPr>
              <a:t>Over Correction</a:t>
            </a:r>
            <a:r>
              <a:rPr lang="en-US" sz="3200" dirty="0">
                <a:solidFill>
                  <a:schemeClr val="bg1"/>
                </a:solidFill>
              </a:rPr>
              <a:t> is a behavior-reduction procedure that includes </a:t>
            </a:r>
            <a:r>
              <a:rPr lang="en-US" sz="3200" dirty="0">
                <a:solidFill>
                  <a:schemeClr val="accent3">
                    <a:lumMod val="40000"/>
                    <a:lumOff val="60000"/>
                  </a:schemeClr>
                </a:solidFill>
              </a:rPr>
              <a:t>training in appropriate behavior</a:t>
            </a:r>
          </a:p>
          <a:p>
            <a:pPr lvl="1" fontAlgn="auto">
              <a:lnSpc>
                <a:spcPct val="100000"/>
              </a:lnSpc>
              <a:spcBef>
                <a:spcPts val="600"/>
              </a:spcBef>
              <a:spcAft>
                <a:spcPts val="0"/>
              </a:spcAft>
              <a:defRPr/>
            </a:pPr>
            <a:r>
              <a:rPr lang="en-US" sz="2800" dirty="0">
                <a:solidFill>
                  <a:schemeClr val="bg1"/>
                </a:solidFill>
              </a:rPr>
              <a:t>Appropriate behavior is taught through an “</a:t>
            </a:r>
            <a:r>
              <a:rPr lang="en-US" sz="2800" dirty="0">
                <a:solidFill>
                  <a:schemeClr val="accent3">
                    <a:lumMod val="40000"/>
                    <a:lumOff val="60000"/>
                  </a:schemeClr>
                </a:solidFill>
              </a:rPr>
              <a:t>exaggeration of experience</a:t>
            </a:r>
            <a:r>
              <a:rPr lang="en-US" sz="2800" dirty="0">
                <a:solidFill>
                  <a:schemeClr val="bg1"/>
                </a:solidFill>
              </a:rPr>
              <a:t>”</a:t>
            </a:r>
          </a:p>
          <a:p>
            <a:pPr lvl="1" fontAlgn="auto">
              <a:lnSpc>
                <a:spcPct val="100000"/>
              </a:lnSpc>
              <a:spcBef>
                <a:spcPts val="600"/>
              </a:spcBef>
              <a:spcAft>
                <a:spcPts val="0"/>
              </a:spcAft>
              <a:defRPr/>
            </a:pPr>
            <a:r>
              <a:rPr lang="en-US" sz="2800" dirty="0">
                <a:solidFill>
                  <a:schemeClr val="bg1"/>
                </a:solidFill>
              </a:rPr>
              <a:t>Student rectifies a behavior error, followed by extended practice of the appropriate behavior</a:t>
            </a:r>
          </a:p>
        </p:txBody>
      </p:sp>
    </p:spTree>
    <p:extLst>
      <p:ext uri="{BB962C8B-B14F-4D97-AF65-F5344CB8AC3E}">
        <p14:creationId xmlns:p14="http://schemas.microsoft.com/office/powerpoint/2010/main" val="411804542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a:solidFill>
                  <a:srgbClr val="01295F"/>
                </a:solidFill>
              </a:rPr>
              <a:t>Types of Over Correction</a:t>
            </a:r>
          </a:p>
        </p:txBody>
      </p:sp>
      <p:sp>
        <p:nvSpPr>
          <p:cNvPr id="8" name="Content Placeholder 2"/>
          <p:cNvSpPr>
            <a:spLocks noGrp="1"/>
          </p:cNvSpPr>
          <p:nvPr>
            <p:ph idx="1"/>
          </p:nvPr>
        </p:nvSpPr>
        <p:spPr>
          <a:xfrm>
            <a:off x="628650" y="1535339"/>
            <a:ext cx="7886700" cy="4351338"/>
          </a:xfrm>
        </p:spPr>
        <p:txBody>
          <a:bodyPr>
            <a:noAutofit/>
          </a:bodyPr>
          <a:lstStyle/>
          <a:p>
            <a:pPr>
              <a:lnSpc>
                <a:spcPct val="100000"/>
              </a:lnSpc>
              <a:spcBef>
                <a:spcPts val="600"/>
              </a:spcBef>
              <a:defRPr/>
            </a:pPr>
            <a:r>
              <a:rPr lang="en-US" sz="2400" dirty="0" err="1">
                <a:solidFill>
                  <a:schemeClr val="accent3">
                    <a:lumMod val="40000"/>
                    <a:lumOff val="60000"/>
                  </a:schemeClr>
                </a:solidFill>
              </a:rPr>
              <a:t>Restitutional</a:t>
            </a:r>
            <a:r>
              <a:rPr lang="en-US" sz="2400" dirty="0">
                <a:solidFill>
                  <a:schemeClr val="accent3">
                    <a:lumMod val="40000"/>
                    <a:lumOff val="60000"/>
                  </a:schemeClr>
                </a:solidFill>
              </a:rPr>
              <a:t> overcorrection</a:t>
            </a:r>
          </a:p>
          <a:p>
            <a:pPr lvl="1">
              <a:lnSpc>
                <a:spcPct val="100000"/>
              </a:lnSpc>
              <a:spcBef>
                <a:spcPts val="600"/>
              </a:spcBef>
              <a:defRPr/>
            </a:pPr>
            <a:r>
              <a:rPr lang="en-US" sz="2000" dirty="0">
                <a:solidFill>
                  <a:schemeClr val="bg1"/>
                </a:solidFill>
              </a:rPr>
              <a:t>Student</a:t>
            </a:r>
            <a:r>
              <a:rPr lang="en-US" sz="2000" dirty="0"/>
              <a:t> </a:t>
            </a:r>
            <a:r>
              <a:rPr lang="en-US" sz="2000" dirty="0">
                <a:solidFill>
                  <a:schemeClr val="accent3">
                    <a:lumMod val="40000"/>
                    <a:lumOff val="60000"/>
                  </a:schemeClr>
                </a:solidFill>
              </a:rPr>
              <a:t>overcorrects</a:t>
            </a:r>
            <a:r>
              <a:rPr lang="en-US" sz="2000" dirty="0"/>
              <a:t> </a:t>
            </a:r>
            <a:r>
              <a:rPr lang="en-US" sz="2000" dirty="0">
                <a:solidFill>
                  <a:schemeClr val="bg1"/>
                </a:solidFill>
              </a:rPr>
              <a:t>effects of his behavior on </a:t>
            </a:r>
            <a:r>
              <a:rPr lang="en-US" sz="2000" dirty="0">
                <a:solidFill>
                  <a:schemeClr val="accent3">
                    <a:lumMod val="40000"/>
                    <a:lumOff val="60000"/>
                  </a:schemeClr>
                </a:solidFill>
              </a:rPr>
              <a:t>environment</a:t>
            </a:r>
          </a:p>
          <a:p>
            <a:pPr lvl="2">
              <a:lnSpc>
                <a:spcPct val="100000"/>
              </a:lnSpc>
              <a:spcBef>
                <a:spcPts val="600"/>
              </a:spcBef>
              <a:defRPr/>
            </a:pPr>
            <a:r>
              <a:rPr lang="en-US" sz="1800" dirty="0">
                <a:solidFill>
                  <a:schemeClr val="bg1"/>
                </a:solidFill>
              </a:rPr>
              <a:t>Example: A student is seen spraying graffiti on a school locker after school one day. The next day, the student stays after school to clean the graffiti off of the school locker while also cleaning other lockers in that hallway. </a:t>
            </a:r>
          </a:p>
          <a:p>
            <a:pPr>
              <a:lnSpc>
                <a:spcPct val="100000"/>
              </a:lnSpc>
              <a:spcBef>
                <a:spcPts val="600"/>
              </a:spcBef>
              <a:defRPr/>
            </a:pPr>
            <a:r>
              <a:rPr lang="en-US" sz="2400" dirty="0">
                <a:solidFill>
                  <a:schemeClr val="accent3">
                    <a:lumMod val="40000"/>
                    <a:lumOff val="60000"/>
                  </a:schemeClr>
                </a:solidFill>
              </a:rPr>
              <a:t>Positive-practice overcorrection</a:t>
            </a:r>
          </a:p>
          <a:p>
            <a:pPr lvl="1">
              <a:lnSpc>
                <a:spcPct val="100000"/>
              </a:lnSpc>
              <a:spcBef>
                <a:spcPts val="600"/>
              </a:spcBef>
              <a:defRPr/>
            </a:pPr>
            <a:r>
              <a:rPr lang="en-US" sz="2000" dirty="0">
                <a:solidFill>
                  <a:schemeClr val="bg1"/>
                </a:solidFill>
              </a:rPr>
              <a:t>Student </a:t>
            </a:r>
            <a:r>
              <a:rPr lang="en-US" sz="2000" dirty="0">
                <a:solidFill>
                  <a:schemeClr val="accent3">
                    <a:lumMod val="40000"/>
                    <a:lumOff val="60000"/>
                  </a:schemeClr>
                </a:solidFill>
              </a:rPr>
              <a:t>repeats</a:t>
            </a:r>
            <a:r>
              <a:rPr lang="en-US" sz="2000" dirty="0"/>
              <a:t> </a:t>
            </a:r>
            <a:r>
              <a:rPr lang="en-US" sz="2000" dirty="0">
                <a:solidFill>
                  <a:schemeClr val="bg1"/>
                </a:solidFill>
              </a:rPr>
              <a:t>an appropriate behavior contingent on the occurrence of an inappropriate behavior</a:t>
            </a:r>
          </a:p>
          <a:p>
            <a:pPr lvl="2">
              <a:lnSpc>
                <a:spcPct val="100000"/>
              </a:lnSpc>
              <a:spcBef>
                <a:spcPts val="600"/>
              </a:spcBef>
              <a:defRPr/>
            </a:pPr>
            <a:r>
              <a:rPr lang="en-US" sz="1800" dirty="0">
                <a:solidFill>
                  <a:schemeClr val="bg1"/>
                </a:solidFill>
              </a:rPr>
              <a:t>Example: An elementary student runs ahead of his class to the water fountain. The teacher has the class wait while the student goes back and demonstrates how to walk in the hallways, re-joining the class at the end of the line.</a:t>
            </a:r>
            <a:endParaRPr lang="en-US" dirty="0">
              <a:solidFill>
                <a:schemeClr val="bg1"/>
              </a:solidFill>
            </a:endParaRPr>
          </a:p>
        </p:txBody>
      </p:sp>
    </p:spTree>
    <p:extLst>
      <p:ext uri="{BB962C8B-B14F-4D97-AF65-F5344CB8AC3E}">
        <p14:creationId xmlns:p14="http://schemas.microsoft.com/office/powerpoint/2010/main" val="304646946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E845F9-1410-2E4D-8A12-4476C619F03D}"/>
              </a:ext>
            </a:extLst>
          </p:cNvPr>
          <p:cNvSpPr>
            <a:spLocks noGrp="1"/>
          </p:cNvSpPr>
          <p:nvPr>
            <p:ph type="title"/>
          </p:nvPr>
        </p:nvSpPr>
        <p:spPr/>
        <p:txBody>
          <a:bodyPr/>
          <a:lstStyle/>
          <a:p>
            <a:r>
              <a:rPr lang="en-US" dirty="0">
                <a:solidFill>
                  <a:srgbClr val="01295F"/>
                </a:solidFill>
              </a:rPr>
              <a:t>Tips for using overcorrection</a:t>
            </a:r>
          </a:p>
        </p:txBody>
      </p:sp>
      <p:sp>
        <p:nvSpPr>
          <p:cNvPr id="3" name="Content Placeholder 2">
            <a:extLst>
              <a:ext uri="{FF2B5EF4-FFF2-40B4-BE49-F238E27FC236}">
                <a16:creationId xmlns:a16="http://schemas.microsoft.com/office/drawing/2014/main" id="{0EFBBAFF-EE72-854B-87D2-E24D3FC181DE}"/>
              </a:ext>
            </a:extLst>
          </p:cNvPr>
          <p:cNvSpPr>
            <a:spLocks noGrp="1"/>
          </p:cNvSpPr>
          <p:nvPr>
            <p:ph idx="1"/>
          </p:nvPr>
        </p:nvSpPr>
        <p:spPr/>
        <p:txBody>
          <a:bodyPr/>
          <a:lstStyle/>
          <a:p>
            <a:r>
              <a:rPr lang="en-US" dirty="0">
                <a:solidFill>
                  <a:schemeClr val="bg1"/>
                </a:solidFill>
              </a:rPr>
              <a:t>As always consider the function of the behavior! </a:t>
            </a:r>
          </a:p>
          <a:p>
            <a:pPr lvl="1"/>
            <a:r>
              <a:rPr lang="en-US" dirty="0">
                <a:solidFill>
                  <a:schemeClr val="bg1"/>
                </a:solidFill>
              </a:rPr>
              <a:t>Overcorrection may be effective for escape-motivated behaviors</a:t>
            </a:r>
          </a:p>
          <a:p>
            <a:pPr lvl="1"/>
            <a:r>
              <a:rPr lang="en-US" dirty="0">
                <a:solidFill>
                  <a:schemeClr val="bg1"/>
                </a:solidFill>
              </a:rPr>
              <a:t>It may not be effective for attention-maintained behaviors (and over correction could even reinforce the problem behavior by providing additional attention)</a:t>
            </a:r>
          </a:p>
          <a:p>
            <a:r>
              <a:rPr lang="en-US" dirty="0">
                <a:solidFill>
                  <a:schemeClr val="bg1"/>
                </a:solidFill>
              </a:rPr>
              <a:t>Positive practice overcorrection procedures have the added benefit of increasing students’ fluency with the appropriate behavior.</a:t>
            </a:r>
          </a:p>
        </p:txBody>
      </p:sp>
    </p:spTree>
    <p:extLst>
      <p:ext uri="{BB962C8B-B14F-4D97-AF65-F5344CB8AC3E}">
        <p14:creationId xmlns:p14="http://schemas.microsoft.com/office/powerpoint/2010/main" val="30659613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62743" y="285080"/>
            <a:ext cx="7881257" cy="1113416"/>
          </a:xfrm>
        </p:spPr>
        <p:txBody>
          <a:bodyPr>
            <a:normAutofit fontScale="90000"/>
          </a:bodyPr>
          <a:lstStyle/>
          <a:p>
            <a:r>
              <a:rPr lang="en-US" sz="4900" b="1" kern="0" dirty="0">
                <a:solidFill>
                  <a:srgbClr val="001C54"/>
                </a:solidFill>
                <a:ea typeface="ヒラギノ角ゴ Pro W3" pitchFamily="-65" charset="-128"/>
                <a:cs typeface="ヒラギノ角ゴ Pro W3" pitchFamily="-65" charset="-128"/>
              </a:rPr>
              <a:t>Activity 5.6: Pause &amp; Process</a:t>
            </a:r>
            <a:br>
              <a:rPr lang="en-US" sz="4900" b="1" kern="0" dirty="0">
                <a:solidFill>
                  <a:srgbClr val="001C54"/>
                </a:solidFill>
                <a:ea typeface="ヒラギノ角ゴ Pro W3" pitchFamily="-65" charset="-128"/>
                <a:cs typeface="ヒラギノ角ゴ Pro W3" pitchFamily="-65" charset="-128"/>
              </a:rPr>
            </a:br>
            <a:r>
              <a:rPr lang="en-US" sz="3600" kern="0" dirty="0">
                <a:solidFill>
                  <a:srgbClr val="001C54"/>
                </a:solidFill>
                <a:ea typeface="ヒラギノ角ゴ Pro W3" pitchFamily="-65" charset="-128"/>
                <a:cs typeface="ヒラギノ角ゴ Pro W3" pitchFamily="-65" charset="-128"/>
              </a:rPr>
              <a:t>Develop an Over Correction Procedure</a:t>
            </a:r>
            <a:endParaRPr lang="en-US" sz="3600" dirty="0">
              <a:solidFill>
                <a:srgbClr val="001C54"/>
              </a:solidFill>
            </a:endParaRPr>
          </a:p>
        </p:txBody>
      </p:sp>
      <p:sp>
        <p:nvSpPr>
          <p:cNvPr id="177155" name="Rectangle 3"/>
          <p:cNvSpPr>
            <a:spLocks noGrp="1" noChangeArrowheads="1"/>
          </p:cNvSpPr>
          <p:nvPr>
            <p:ph idx="1"/>
          </p:nvPr>
        </p:nvSpPr>
        <p:spPr>
          <a:xfrm>
            <a:off x="495085" y="1646886"/>
            <a:ext cx="8489257" cy="4332999"/>
          </a:xfrm>
        </p:spPr>
        <p:txBody>
          <a:bodyPr>
            <a:normAutofit/>
          </a:bodyPr>
          <a:lstStyle/>
          <a:p>
            <a:pPr marL="0" indent="0">
              <a:buNone/>
            </a:pPr>
            <a:r>
              <a:rPr lang="en-US" dirty="0">
                <a:solidFill>
                  <a:schemeClr val="bg1"/>
                </a:solidFill>
                <a:latin typeface="+mj-lt"/>
              </a:rPr>
              <a:t>Use the guided questions in your workbook to develop an over correction procedure</a:t>
            </a:r>
          </a:p>
          <a:p>
            <a:pPr lvl="1"/>
            <a:r>
              <a:rPr lang="en-US" dirty="0">
                <a:solidFill>
                  <a:schemeClr val="bg1"/>
                </a:solidFill>
              </a:rPr>
              <a:t>Select a target behavior </a:t>
            </a:r>
          </a:p>
          <a:p>
            <a:pPr lvl="1"/>
            <a:r>
              <a:rPr lang="en-US" dirty="0">
                <a:solidFill>
                  <a:schemeClr val="bg1"/>
                </a:solidFill>
              </a:rPr>
              <a:t>Develop an operational definition </a:t>
            </a:r>
          </a:p>
          <a:p>
            <a:pPr lvl="1"/>
            <a:r>
              <a:rPr lang="en-US" dirty="0">
                <a:solidFill>
                  <a:schemeClr val="bg1"/>
                </a:solidFill>
              </a:rPr>
              <a:t>Identify the type of reinforcement that currently maintains the behavior </a:t>
            </a:r>
          </a:p>
          <a:p>
            <a:r>
              <a:rPr lang="en-US" dirty="0">
                <a:solidFill>
                  <a:schemeClr val="bg1"/>
                </a:solidFill>
              </a:rPr>
              <a:t>Develop an Over Correction </a:t>
            </a:r>
            <a:r>
              <a:rPr lang="en-US" b="1" dirty="0">
                <a:solidFill>
                  <a:schemeClr val="bg1"/>
                </a:solidFill>
              </a:rPr>
              <a:t>Procedure</a:t>
            </a:r>
            <a:r>
              <a:rPr lang="en-US" dirty="0">
                <a:solidFill>
                  <a:schemeClr val="bg1"/>
                </a:solidFill>
              </a:rPr>
              <a:t>:</a:t>
            </a:r>
          </a:p>
          <a:p>
            <a:pPr lvl="2"/>
            <a:r>
              <a:rPr lang="en-US" dirty="0">
                <a:solidFill>
                  <a:schemeClr val="bg1"/>
                </a:solidFill>
              </a:rPr>
              <a:t>What will you do when the behavior occurs?</a:t>
            </a:r>
          </a:p>
          <a:p>
            <a:pPr lvl="2"/>
            <a:r>
              <a:rPr lang="en-US" dirty="0">
                <a:solidFill>
                  <a:schemeClr val="bg1"/>
                </a:solidFill>
              </a:rPr>
              <a:t>Which type of over correction procedure will you use and why?</a:t>
            </a:r>
          </a:p>
          <a:p>
            <a:pPr lvl="2"/>
            <a:r>
              <a:rPr lang="en-US" dirty="0">
                <a:solidFill>
                  <a:schemeClr val="bg1"/>
                </a:solidFill>
              </a:rPr>
              <a:t>How will you monitor this strategy’s effectiveness over time?</a:t>
            </a:r>
            <a:endParaRPr lang="en-US" altLang="x-none" sz="700" dirty="0">
              <a:solidFill>
                <a:schemeClr val="bg1"/>
              </a:solidFill>
              <a:latin typeface="Calibri" charset="0"/>
              <a:ea typeface="Calibri" charset="0"/>
              <a:cs typeface="Calibri" charset="0"/>
            </a:endParaRPr>
          </a:p>
        </p:txBody>
      </p:sp>
      <p:pic>
        <p:nvPicPr>
          <p:cNvPr id="2" name="Picture 1">
            <a:extLs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616" y="293746"/>
            <a:ext cx="937527" cy="892884"/>
          </a:xfrm>
          <a:prstGeom prst="rect">
            <a:avLst/>
          </a:prstGeom>
        </p:spPr>
      </p:pic>
      <p:sp>
        <p:nvSpPr>
          <p:cNvPr id="5" name="TextBox 4"/>
          <p:cNvSpPr txBox="1"/>
          <p:nvPr/>
        </p:nvSpPr>
        <p:spPr>
          <a:xfrm>
            <a:off x="1056980" y="5585570"/>
            <a:ext cx="6877211" cy="523220"/>
          </a:xfrm>
          <a:prstGeom prst="rect">
            <a:avLst/>
          </a:prstGeom>
          <a:solidFill>
            <a:srgbClr val="FF0000"/>
          </a:solidFill>
        </p:spPr>
        <p:txBody>
          <a:bodyPr wrap="square" rtlCol="0">
            <a:spAutoFit/>
          </a:bodyPr>
          <a:lstStyle/>
          <a:p>
            <a:pPr algn="ctr"/>
            <a:r>
              <a:rPr lang="en-US" sz="2800" b="1" dirty="0">
                <a:solidFill>
                  <a:schemeClr val="bg2"/>
                </a:solidFill>
              </a:rPr>
              <a:t>Please Pause Video &amp; Complete Activity 5.6</a:t>
            </a:r>
          </a:p>
        </p:txBody>
      </p:sp>
    </p:spTree>
    <p:extLst>
      <p:ext uri="{BB962C8B-B14F-4D97-AF65-F5344CB8AC3E}">
        <p14:creationId xmlns:p14="http://schemas.microsoft.com/office/powerpoint/2010/main" val="323131536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2C52715-B331-5345-AFAC-B960221B28D6}"/>
              </a:ext>
            </a:extLst>
          </p:cNvPr>
          <p:cNvSpPr>
            <a:spLocks noGrp="1"/>
          </p:cNvSpPr>
          <p:nvPr>
            <p:ph idx="1"/>
          </p:nvPr>
        </p:nvSpPr>
        <p:spPr/>
        <p:txBody>
          <a:bodyPr/>
          <a:lstStyle/>
          <a:p>
            <a:r>
              <a:rPr lang="en-US" dirty="0">
                <a:solidFill>
                  <a:schemeClr val="bg1"/>
                </a:solidFill>
              </a:rPr>
              <a:t>Welcome back!</a:t>
            </a:r>
          </a:p>
          <a:p>
            <a:endParaRPr lang="en-US" dirty="0">
              <a:solidFill>
                <a:schemeClr val="bg1"/>
              </a:solidFill>
            </a:endParaRPr>
          </a:p>
          <a:p>
            <a:r>
              <a:rPr lang="en-US" dirty="0">
                <a:solidFill>
                  <a:schemeClr val="bg1"/>
                </a:solidFill>
              </a:rPr>
              <a:t>Remember to consider function when using over-correction (or any consequence strategy!) </a:t>
            </a:r>
          </a:p>
          <a:p>
            <a:r>
              <a:rPr lang="en-US" dirty="0">
                <a:solidFill>
                  <a:schemeClr val="bg1"/>
                </a:solidFill>
              </a:rPr>
              <a:t>Pre-planning like you’ve done in the activity will help ensure you are able to implement this strategy effectively! </a:t>
            </a:r>
          </a:p>
        </p:txBody>
      </p:sp>
      <p:sp>
        <p:nvSpPr>
          <p:cNvPr id="4" name="Title 2">
            <a:extLst>
              <a:ext uri="{FF2B5EF4-FFF2-40B4-BE49-F238E27FC236}">
                <a16:creationId xmlns:a16="http://schemas.microsoft.com/office/drawing/2014/main" id="{FA419D3D-0F90-0F4D-A22B-CFC8A18E2FC9}"/>
              </a:ext>
            </a:extLst>
          </p:cNvPr>
          <p:cNvSpPr>
            <a:spLocks noGrp="1"/>
          </p:cNvSpPr>
          <p:nvPr>
            <p:ph type="title"/>
          </p:nvPr>
        </p:nvSpPr>
        <p:spPr>
          <a:xfrm>
            <a:off x="1549400" y="285080"/>
            <a:ext cx="7353300" cy="1113416"/>
          </a:xfrm>
        </p:spPr>
        <p:txBody>
          <a:bodyPr>
            <a:normAutofit/>
          </a:bodyPr>
          <a:lstStyle/>
          <a:p>
            <a:r>
              <a:rPr lang="en-US" sz="4900" b="1" kern="0" dirty="0">
                <a:solidFill>
                  <a:srgbClr val="001C54"/>
                </a:solidFill>
                <a:ea typeface="ヒラギノ角ゴ Pro W3" pitchFamily="-65" charset="-128"/>
                <a:cs typeface="ヒラギノ角ゴ Pro W3" pitchFamily="-65" charset="-128"/>
              </a:rPr>
              <a:t>Activity 5.6: Review</a:t>
            </a:r>
            <a:endParaRPr lang="en-US" sz="3600" dirty="0">
              <a:solidFill>
                <a:srgbClr val="001C54"/>
              </a:solidFill>
            </a:endParaRPr>
          </a:p>
        </p:txBody>
      </p:sp>
      <p:pic>
        <p:nvPicPr>
          <p:cNvPr id="5" name="Picture 4">
            <a:extLst>
              <a:ext uri="{FF2B5EF4-FFF2-40B4-BE49-F238E27FC236}">
                <a16:creationId xmlns:a16="http://schemas.microsoft.com/office/drawing/2014/main" id="{8DC5BF2B-C5D6-DC46-B93C-11E4A6A359E0}"/>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5216" y="395346"/>
            <a:ext cx="937527" cy="892884"/>
          </a:xfrm>
          <a:prstGeom prst="rect">
            <a:avLst/>
          </a:prstGeom>
        </p:spPr>
      </p:pic>
    </p:spTree>
    <p:extLst>
      <p:ext uri="{BB962C8B-B14F-4D97-AF65-F5344CB8AC3E}">
        <p14:creationId xmlns:p14="http://schemas.microsoft.com/office/powerpoint/2010/main" val="93982339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CEB16D4-E04C-4B71-B04A-D29962837232}"/>
              </a:ext>
            </a:extLst>
          </p:cNvPr>
          <p:cNvSpPr>
            <a:spLocks noGrp="1"/>
          </p:cNvSpPr>
          <p:nvPr>
            <p:ph type="title"/>
          </p:nvPr>
        </p:nvSpPr>
        <p:spPr/>
        <p:txBody>
          <a:bodyPr/>
          <a:lstStyle/>
          <a:p>
            <a:r>
              <a:rPr lang="en-US" b="1" dirty="0">
                <a:solidFill>
                  <a:srgbClr val="01295F"/>
                </a:solidFill>
              </a:rPr>
              <a:t>Consequence Strategies to Decrease Behavior</a:t>
            </a:r>
          </a:p>
        </p:txBody>
      </p:sp>
      <p:sp>
        <p:nvSpPr>
          <p:cNvPr id="3" name="Text Placeholder 2"/>
          <p:cNvSpPr>
            <a:spLocks noGrp="1"/>
          </p:cNvSpPr>
          <p:nvPr>
            <p:ph type="body" sz="quarter" idx="15"/>
          </p:nvPr>
        </p:nvSpPr>
        <p:spPr>
          <a:xfrm>
            <a:off x="255570" y="2787763"/>
            <a:ext cx="8632861" cy="1015406"/>
          </a:xfrm>
        </p:spPr>
        <p:txBody>
          <a:bodyPr/>
          <a:lstStyle/>
          <a:p>
            <a:endParaRPr lang="en-US" sz="4000" dirty="0"/>
          </a:p>
          <a:p>
            <a:r>
              <a:rPr lang="en-US" sz="4000" dirty="0"/>
              <a:t>Closing</a:t>
            </a:r>
          </a:p>
        </p:txBody>
      </p:sp>
    </p:spTree>
    <p:extLst>
      <p:ext uri="{BB962C8B-B14F-4D97-AF65-F5344CB8AC3E}">
        <p14:creationId xmlns:p14="http://schemas.microsoft.com/office/powerpoint/2010/main" val="173907250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249088" y="299532"/>
            <a:ext cx="7886700" cy="111341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01295F"/>
                </a:solidFill>
                <a:effectLst/>
                <a:uLnTx/>
                <a:uFillTx/>
                <a:latin typeface="Franklin Gothic Medium" panose="020B0603020102020204"/>
                <a:ea typeface="+mj-ea"/>
                <a:cs typeface="+mj-cs"/>
              </a:rPr>
              <a:t>Module Objectives</a:t>
            </a:r>
          </a:p>
        </p:txBody>
      </p:sp>
      <p:sp>
        <p:nvSpPr>
          <p:cNvPr id="9" name="Content Placeholder 2"/>
          <p:cNvSpPr txBox="1">
            <a:spLocks/>
          </p:cNvSpPr>
          <p:nvPr/>
        </p:nvSpPr>
        <p:spPr>
          <a:xfrm>
            <a:off x="249088" y="1412948"/>
            <a:ext cx="7886700" cy="473005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srgbClr val="FFFFFF"/>
                </a:solidFill>
                <a:effectLst/>
                <a:uLnTx/>
                <a:uFillTx/>
                <a:latin typeface="Franklin Gothic Book" panose="020B0503020102020204"/>
                <a:ea typeface="+mn-ea"/>
                <a:cs typeface="+mn-cs"/>
              </a:rPr>
              <a:t>By the end of Module </a:t>
            </a:r>
            <a:r>
              <a:rPr lang="en-US" dirty="0">
                <a:solidFill>
                  <a:srgbClr val="FFFFFF"/>
                </a:solidFill>
                <a:latin typeface="Franklin Gothic Book" panose="020B0503020102020204"/>
              </a:rPr>
              <a:t>5</a:t>
            </a:r>
            <a:r>
              <a:rPr kumimoji="0" lang="en-US" sz="2800" b="0" i="0" u="none" strike="noStrike" kern="1200" cap="none" spc="0" normalizeH="0" baseline="0" noProof="0" dirty="0">
                <a:ln>
                  <a:noFill/>
                </a:ln>
                <a:solidFill>
                  <a:srgbClr val="FFFFFF"/>
                </a:solidFill>
                <a:effectLst/>
                <a:uLnTx/>
                <a:uFillTx/>
                <a:latin typeface="Franklin Gothic Book" panose="020B0503020102020204"/>
                <a:ea typeface="+mn-ea"/>
                <a:cs typeface="+mn-cs"/>
              </a:rPr>
              <a:t> you should be able to:</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800" b="0" i="0" u="none" strike="noStrike" kern="1200" cap="none" spc="0" normalizeH="0" baseline="0" noProof="0" dirty="0">
              <a:ln>
                <a:noFill/>
              </a:ln>
              <a:solidFill>
                <a:srgbClr val="FFFFFF"/>
              </a:solidFill>
              <a:effectLst/>
              <a:uLnTx/>
              <a:uFillTx/>
              <a:latin typeface="Franklin Gothic Book" panose="020B0503020102020204"/>
              <a:ea typeface="+mn-ea"/>
              <a:cs typeface="+mn-cs"/>
            </a:endParaRPr>
          </a:p>
          <a:p>
            <a:pPr marL="914400" lvl="2" indent="0">
              <a:buNone/>
            </a:pPr>
            <a:r>
              <a:rPr kumimoji="0" lang="en-US" sz="2400" b="0" i="1" u="none" strike="noStrike" kern="1200" cap="none" spc="0" normalizeH="0" baseline="0" noProof="0" dirty="0">
                <a:ln>
                  <a:noFill/>
                </a:ln>
                <a:solidFill>
                  <a:srgbClr val="FFFFFF"/>
                </a:solidFill>
                <a:effectLst/>
                <a:uLnTx/>
                <a:uFillTx/>
                <a:latin typeface="Franklin Gothic Book" panose="020B0503020102020204"/>
                <a:ea typeface="+mn-ea"/>
                <a:cs typeface="+mn-cs"/>
              </a:rPr>
              <a:t>	</a:t>
            </a:r>
            <a:r>
              <a:rPr kumimoji="0" lang="en-US" sz="2400" b="0" u="none" strike="noStrike" kern="1200" cap="none" spc="0" normalizeH="0" baseline="0" noProof="0" dirty="0">
                <a:ln>
                  <a:noFill/>
                </a:ln>
                <a:solidFill>
                  <a:srgbClr val="FFFFFF"/>
                </a:solidFill>
                <a:effectLst/>
                <a:uLnTx/>
                <a:uFillTx/>
                <a:latin typeface="Franklin Gothic Book" panose="020B0503020102020204"/>
                <a:ea typeface="+mn-ea"/>
                <a:cs typeface="+mn-cs"/>
              </a:rPr>
              <a:t>Describe</a:t>
            </a:r>
            <a:r>
              <a:rPr kumimoji="0" lang="en-US" sz="2400" b="0" i="1" u="none" strike="noStrike" kern="1200" cap="none" spc="0" normalizeH="0" baseline="0" noProof="0" dirty="0">
                <a:ln>
                  <a:noFill/>
                </a:ln>
                <a:solidFill>
                  <a:srgbClr val="FFFFFF"/>
                </a:solidFill>
                <a:effectLst/>
                <a:uLnTx/>
                <a:uFillTx/>
                <a:latin typeface="Franklin Gothic Book" panose="020B0503020102020204"/>
                <a:ea typeface="+mn-ea"/>
                <a:cs typeface="+mn-cs"/>
              </a:rPr>
              <a:t> </a:t>
            </a:r>
            <a:r>
              <a:rPr lang="en-US" sz="2400" dirty="0">
                <a:solidFill>
                  <a:srgbClr val="FFFFFF"/>
                </a:solidFill>
              </a:rPr>
              <a:t>consequence strategies to decrease 	behavior</a:t>
            </a:r>
          </a:p>
          <a:p>
            <a:pPr marL="914400" lvl="2" indent="0">
              <a:buNone/>
            </a:pPr>
            <a:endParaRPr kumimoji="0" lang="en-US" sz="1050" b="0" i="0" u="none" strike="noStrike" kern="1200" cap="none" spc="0" normalizeH="0" baseline="0" noProof="0" dirty="0">
              <a:ln>
                <a:noFill/>
              </a:ln>
              <a:solidFill>
                <a:srgbClr val="FFFFFF"/>
              </a:solidFill>
              <a:effectLst/>
              <a:uLnTx/>
              <a:uFillTx/>
              <a:latin typeface="Franklin Gothic Book" panose="020B0503020102020204"/>
              <a:ea typeface="+mn-ea"/>
              <a:cs typeface="+mn-cs"/>
            </a:endParaRPr>
          </a:p>
          <a:p>
            <a:pPr marL="914400" lvl="2" indent="0">
              <a:buNone/>
            </a:pPr>
            <a:r>
              <a:rPr lang="en-US" sz="2400" i="1" dirty="0">
                <a:solidFill>
                  <a:srgbClr val="FFFFFF"/>
                </a:solidFill>
              </a:rPr>
              <a:t>	</a:t>
            </a:r>
            <a:r>
              <a:rPr lang="en-US" sz="2400" dirty="0">
                <a:solidFill>
                  <a:srgbClr val="FFFFFF"/>
                </a:solidFill>
              </a:rPr>
              <a:t>Establish a continuum of strategies to 	respond to inappropriate behavior.</a:t>
            </a:r>
          </a:p>
          <a:p>
            <a:pPr marL="2743200" lvl="2" indent="-290513"/>
            <a:r>
              <a:rPr lang="en-US" dirty="0">
                <a:solidFill>
                  <a:schemeClr val="bg1"/>
                </a:solidFill>
              </a:rPr>
              <a:t>Planned Ignoring</a:t>
            </a:r>
          </a:p>
          <a:p>
            <a:pPr marL="2743200" lvl="2" indent="-290513"/>
            <a:r>
              <a:rPr lang="en-US" dirty="0">
                <a:solidFill>
                  <a:schemeClr val="bg1"/>
                </a:solidFill>
              </a:rPr>
              <a:t>Differential Reinforcement</a:t>
            </a:r>
          </a:p>
          <a:p>
            <a:pPr marL="2743200" lvl="2" indent="-290513"/>
            <a:r>
              <a:rPr lang="en-US" dirty="0">
                <a:solidFill>
                  <a:schemeClr val="bg1"/>
                </a:solidFill>
              </a:rPr>
              <a:t>Response Cost</a:t>
            </a:r>
          </a:p>
          <a:p>
            <a:pPr marL="2743200" lvl="2" indent="-290513"/>
            <a:r>
              <a:rPr lang="en-US" dirty="0">
                <a:solidFill>
                  <a:schemeClr val="bg1"/>
                </a:solidFill>
              </a:rPr>
              <a:t>Time Out from Reinforcement</a:t>
            </a:r>
          </a:p>
          <a:p>
            <a:pPr marL="2743200" lvl="2" indent="-290513"/>
            <a:r>
              <a:rPr lang="en-US" dirty="0">
                <a:solidFill>
                  <a:schemeClr val="bg1"/>
                </a:solidFill>
              </a:rPr>
              <a:t>Over Correction</a:t>
            </a:r>
          </a:p>
          <a:p>
            <a:pPr marL="914400" lvl="2" indent="0">
              <a:buNone/>
            </a:pPr>
            <a:endParaRPr kumimoji="0" lang="en-US" sz="2400" b="0" u="none" strike="noStrike" kern="1200" cap="none" spc="0" normalizeH="0" baseline="0" noProof="0" dirty="0">
              <a:ln>
                <a:noFill/>
              </a:ln>
              <a:solidFill>
                <a:srgbClr val="FFFFFF"/>
              </a:solidFill>
              <a:effectLst/>
              <a:uLnTx/>
              <a:uFillTx/>
              <a:latin typeface="Franklin Gothic Book" panose="020B0503020102020204"/>
            </a:endParaRPr>
          </a:p>
          <a:p>
            <a:pPr marL="914400" lvl="2" indent="0">
              <a:buNone/>
            </a:pPr>
            <a:r>
              <a:rPr lang="en-US" sz="2400" dirty="0">
                <a:solidFill>
                  <a:srgbClr val="FFFFFF"/>
                </a:solidFill>
              </a:rPr>
              <a:t>	</a:t>
            </a:r>
            <a:endParaRPr lang="en-US" sz="2400" dirty="0">
              <a:solidFill>
                <a:schemeClr val="bg1"/>
              </a:solidFill>
            </a:endParaRPr>
          </a:p>
        </p:txBody>
      </p:sp>
      <p:sp>
        <p:nvSpPr>
          <p:cNvPr id="14" name="TextBox 13"/>
          <p:cNvSpPr txBox="1"/>
          <p:nvPr/>
        </p:nvSpPr>
        <p:spPr>
          <a:xfrm>
            <a:off x="249088" y="2121334"/>
            <a:ext cx="1449370" cy="584775"/>
          </a:xfrm>
          <a:prstGeom prst="rect">
            <a:avLst/>
          </a:prstGeom>
          <a:noFill/>
        </p:spPr>
        <p:txBody>
          <a:bodyPr wrap="square" rtlCol="0">
            <a:spAutoFit/>
          </a:bodyPr>
          <a:lstStyle/>
          <a:p>
            <a:pPr algn="ctr"/>
            <a:r>
              <a:rPr lang="en-US" sz="3200" dirty="0">
                <a:solidFill>
                  <a:srgbClr val="EE6352"/>
                </a:solidFill>
                <a:latin typeface="Franklin Gothic Medium" panose="020B0603020102020204"/>
              </a:rPr>
              <a:t>Part 1</a:t>
            </a:r>
            <a:endParaRPr lang="en-US" sz="2800" dirty="0">
              <a:solidFill>
                <a:srgbClr val="EE6352"/>
              </a:solidFill>
              <a:latin typeface="Franklin Gothic Medium" panose="020B0603020102020204"/>
            </a:endParaRPr>
          </a:p>
        </p:txBody>
      </p:sp>
      <p:sp>
        <p:nvSpPr>
          <p:cNvPr id="15" name="TextBox 14"/>
          <p:cNvSpPr txBox="1"/>
          <p:nvPr/>
        </p:nvSpPr>
        <p:spPr>
          <a:xfrm>
            <a:off x="321702" y="3058251"/>
            <a:ext cx="1304142" cy="584775"/>
          </a:xfrm>
          <a:prstGeom prst="rect">
            <a:avLst/>
          </a:prstGeom>
          <a:noFill/>
        </p:spPr>
        <p:txBody>
          <a:bodyPr wrap="square" rtlCol="0">
            <a:spAutoFit/>
          </a:bodyPr>
          <a:lstStyle/>
          <a:p>
            <a:pPr algn="ctr"/>
            <a:r>
              <a:rPr lang="en-US" sz="3200" dirty="0">
                <a:solidFill>
                  <a:srgbClr val="EE6352"/>
                </a:solidFill>
                <a:latin typeface="Franklin Gothic Medium" panose="020B0603020102020204"/>
              </a:rPr>
              <a:t>Part 2 </a:t>
            </a:r>
          </a:p>
        </p:txBody>
      </p:sp>
      <p:sp>
        <p:nvSpPr>
          <p:cNvPr id="2" name="Title 1" hidden="1">
            <a:extLst>
              <a:ext uri="{FF2B5EF4-FFF2-40B4-BE49-F238E27FC236}">
                <a16:creationId xmlns:a16="http://schemas.microsoft.com/office/drawing/2014/main" id="{3310362A-24B7-40EC-B6C4-1FCFA1FE4B67}"/>
              </a:ext>
            </a:extLst>
          </p:cNvPr>
          <p:cNvSpPr>
            <a:spLocks noGrp="1"/>
          </p:cNvSpPr>
          <p:nvPr>
            <p:ph type="title"/>
          </p:nvPr>
        </p:nvSpPr>
        <p:spPr/>
        <p:txBody>
          <a:bodyPr/>
          <a:lstStyle/>
          <a:p>
            <a:r>
              <a:rPr lang="en-US" dirty="0"/>
              <a:t>Module Objectives</a:t>
            </a:r>
          </a:p>
        </p:txBody>
      </p:sp>
    </p:spTree>
    <p:extLst>
      <p:ext uri="{BB962C8B-B14F-4D97-AF65-F5344CB8AC3E}">
        <p14:creationId xmlns:p14="http://schemas.microsoft.com/office/powerpoint/2010/main" val="7975529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his is a diagram of the DBI for Intensive Academic Need, the 5 critical features of classroom management.">
            <a:extLst>
              <a:ext uri="{FF2B5EF4-FFF2-40B4-BE49-F238E27FC236}">
                <a16:creationId xmlns:a16="http://schemas.microsoft.com/office/drawing/2014/main" id="{19605FC0-5EB6-4DA9-B058-E177F4F5C1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700" y="136072"/>
            <a:ext cx="8864600" cy="6015264"/>
          </a:xfrm>
          <a:prstGeom prst="rect">
            <a:avLst/>
          </a:prstGeom>
        </p:spPr>
      </p:pic>
      <p:sp>
        <p:nvSpPr>
          <p:cNvPr id="2" name="Title 1" hidden="1">
            <a:extLst>
              <a:ext uri="{FF2B5EF4-FFF2-40B4-BE49-F238E27FC236}">
                <a16:creationId xmlns:a16="http://schemas.microsoft.com/office/drawing/2014/main" id="{894DD4E8-24B4-4377-B362-E4F52BF5C860}"/>
              </a:ext>
            </a:extLst>
          </p:cNvPr>
          <p:cNvSpPr>
            <a:spLocks noGrp="1"/>
          </p:cNvSpPr>
          <p:nvPr>
            <p:ph type="title"/>
          </p:nvPr>
        </p:nvSpPr>
        <p:spPr/>
        <p:txBody>
          <a:bodyPr/>
          <a:lstStyle/>
          <a:p>
            <a:r>
              <a:rPr lang="en-US" dirty="0"/>
              <a:t>DBI for Intensive Academic Need Diagram</a:t>
            </a:r>
          </a:p>
        </p:txBody>
      </p:sp>
    </p:spTree>
    <p:extLst>
      <p:ext uri="{BB962C8B-B14F-4D97-AF65-F5344CB8AC3E}">
        <p14:creationId xmlns:p14="http://schemas.microsoft.com/office/powerpoint/2010/main" val="99668421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This diagram is a review of the 3 key questions decision making process and looking at the third question wondering if the data indicates that students are still engaging in problem behavior.">
            <a:extLst>
              <a:ext uri="{FF2B5EF4-FFF2-40B4-BE49-F238E27FC236}">
                <a16:creationId xmlns:a16="http://schemas.microsoft.com/office/drawing/2014/main" id="{F1F415E2-CEB5-4990-959A-FDB88FF782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185" y="126124"/>
            <a:ext cx="8914735" cy="6032996"/>
          </a:xfrm>
          <a:prstGeom prst="rect">
            <a:avLst/>
          </a:prstGeom>
        </p:spPr>
      </p:pic>
      <p:sp>
        <p:nvSpPr>
          <p:cNvPr id="2" name="Title 1" hidden="1">
            <a:extLst>
              <a:ext uri="{FF2B5EF4-FFF2-40B4-BE49-F238E27FC236}">
                <a16:creationId xmlns:a16="http://schemas.microsoft.com/office/drawing/2014/main" id="{9BEEC70B-CDF8-4B47-B2C6-B5D5DEF71A9F}"/>
              </a:ext>
            </a:extLst>
          </p:cNvPr>
          <p:cNvSpPr>
            <a:spLocks noGrp="1"/>
          </p:cNvSpPr>
          <p:nvPr>
            <p:ph type="title"/>
          </p:nvPr>
        </p:nvSpPr>
        <p:spPr/>
        <p:txBody>
          <a:bodyPr/>
          <a:lstStyle/>
          <a:p>
            <a:r>
              <a:rPr lang="en-US" dirty="0"/>
              <a:t>Review</a:t>
            </a:r>
          </a:p>
        </p:txBody>
      </p:sp>
    </p:spTree>
    <p:extLst>
      <p:ext uri="{BB962C8B-B14F-4D97-AF65-F5344CB8AC3E}">
        <p14:creationId xmlns:p14="http://schemas.microsoft.com/office/powerpoint/2010/main" val="93397839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01295F"/>
                </a:solidFill>
              </a:rPr>
              <a:t>Punishment Reminders:</a:t>
            </a:r>
          </a:p>
        </p:txBody>
      </p:sp>
      <p:sp>
        <p:nvSpPr>
          <p:cNvPr id="3" name="Content Placeholder 2"/>
          <p:cNvSpPr>
            <a:spLocks noGrp="1"/>
          </p:cNvSpPr>
          <p:nvPr>
            <p:ph idx="1"/>
          </p:nvPr>
        </p:nvSpPr>
        <p:spPr>
          <a:xfrm>
            <a:off x="223751" y="1436914"/>
            <a:ext cx="8760592" cy="4572000"/>
          </a:xfrm>
        </p:spPr>
        <p:txBody>
          <a:bodyPr>
            <a:normAutofit fontScale="92500" lnSpcReduction="10000"/>
          </a:bodyPr>
          <a:lstStyle/>
          <a:p>
            <a:pPr>
              <a:lnSpc>
                <a:spcPct val="110000"/>
              </a:lnSpc>
              <a:spcBef>
                <a:spcPts val="600"/>
              </a:spcBef>
              <a:buClr>
                <a:schemeClr val="bg1"/>
              </a:buClr>
              <a:buFont typeface="Arial" charset="0"/>
              <a:buChar char="•"/>
            </a:pPr>
            <a:r>
              <a:rPr lang="en-US" sz="3200" dirty="0">
                <a:solidFill>
                  <a:schemeClr val="bg1"/>
                </a:solidFill>
              </a:rPr>
              <a:t>Punishment consequences should be used </a:t>
            </a:r>
            <a:r>
              <a:rPr lang="en-US" sz="3200" b="1" dirty="0">
                <a:solidFill>
                  <a:schemeClr val="accent3">
                    <a:lumMod val="40000"/>
                    <a:lumOff val="60000"/>
                  </a:schemeClr>
                </a:solidFill>
              </a:rPr>
              <a:t>sparingly.</a:t>
            </a:r>
          </a:p>
          <a:p>
            <a:pPr>
              <a:lnSpc>
                <a:spcPct val="110000"/>
              </a:lnSpc>
              <a:spcBef>
                <a:spcPts val="600"/>
              </a:spcBef>
              <a:buClr>
                <a:schemeClr val="bg1"/>
              </a:buClr>
              <a:buFont typeface="Arial" charset="0"/>
              <a:buChar char="•"/>
            </a:pPr>
            <a:r>
              <a:rPr lang="en-US" sz="3200" b="1" dirty="0">
                <a:solidFill>
                  <a:schemeClr val="accent3">
                    <a:lumMod val="40000"/>
                    <a:lumOff val="60000"/>
                  </a:schemeClr>
                </a:solidFill>
              </a:rPr>
              <a:t>Consistency</a:t>
            </a:r>
            <a:r>
              <a:rPr lang="en-US" sz="3200" dirty="0"/>
              <a:t> </a:t>
            </a:r>
            <a:r>
              <a:rPr lang="en-US" sz="3200" dirty="0">
                <a:solidFill>
                  <a:schemeClr val="bg1"/>
                </a:solidFill>
              </a:rPr>
              <a:t>not size is important.</a:t>
            </a:r>
          </a:p>
          <a:p>
            <a:pPr>
              <a:lnSpc>
                <a:spcPct val="110000"/>
              </a:lnSpc>
              <a:spcBef>
                <a:spcPts val="600"/>
              </a:spcBef>
              <a:buClr>
                <a:schemeClr val="bg1"/>
              </a:buClr>
              <a:buFont typeface="Arial" charset="0"/>
              <a:buChar char="•"/>
            </a:pPr>
            <a:r>
              <a:rPr lang="en-US" sz="3200" dirty="0">
                <a:solidFill>
                  <a:schemeClr val="bg1"/>
                </a:solidFill>
              </a:rPr>
              <a:t>Punishment consequences should be selected </a:t>
            </a:r>
            <a:r>
              <a:rPr lang="en-US" sz="3200" b="1" dirty="0">
                <a:solidFill>
                  <a:schemeClr val="accent3">
                    <a:lumMod val="40000"/>
                    <a:lumOff val="60000"/>
                  </a:schemeClr>
                </a:solidFill>
              </a:rPr>
              <a:t>individually.</a:t>
            </a:r>
          </a:p>
          <a:p>
            <a:pPr>
              <a:lnSpc>
                <a:spcPct val="110000"/>
              </a:lnSpc>
              <a:spcBef>
                <a:spcPts val="600"/>
              </a:spcBef>
              <a:buClr>
                <a:schemeClr val="bg1"/>
              </a:buClr>
              <a:buFont typeface="Arial" charset="0"/>
              <a:buChar char="•"/>
            </a:pPr>
            <a:r>
              <a:rPr lang="en-US" sz="3200" dirty="0">
                <a:solidFill>
                  <a:schemeClr val="bg1"/>
                </a:solidFill>
              </a:rPr>
              <a:t>Be sure the punisher </a:t>
            </a:r>
            <a:r>
              <a:rPr lang="en-US" sz="3200" b="1" dirty="0">
                <a:solidFill>
                  <a:schemeClr val="accent3">
                    <a:lumMod val="40000"/>
                    <a:lumOff val="60000"/>
                  </a:schemeClr>
                </a:solidFill>
              </a:rPr>
              <a:t>functions</a:t>
            </a:r>
            <a:r>
              <a:rPr lang="en-US" sz="3200" dirty="0"/>
              <a:t> </a:t>
            </a:r>
            <a:r>
              <a:rPr lang="en-US" sz="3200" dirty="0">
                <a:solidFill>
                  <a:schemeClr val="bg1"/>
                </a:solidFill>
              </a:rPr>
              <a:t>to decrease the future likelihood of the student’s challenging behavior. </a:t>
            </a:r>
          </a:p>
          <a:p>
            <a:pPr>
              <a:lnSpc>
                <a:spcPct val="110000"/>
              </a:lnSpc>
              <a:spcBef>
                <a:spcPts val="600"/>
              </a:spcBef>
              <a:buClr>
                <a:schemeClr val="bg1"/>
              </a:buClr>
              <a:buFont typeface="Arial" charset="0"/>
              <a:buChar char="•"/>
            </a:pPr>
            <a:r>
              <a:rPr lang="en-US" sz="3200" b="1" dirty="0">
                <a:solidFill>
                  <a:schemeClr val="accent3">
                    <a:lumMod val="40000"/>
                    <a:lumOff val="60000"/>
                  </a:schemeClr>
                </a:solidFill>
              </a:rPr>
              <a:t>Logical</a:t>
            </a:r>
            <a:r>
              <a:rPr lang="en-US" sz="3200" dirty="0">
                <a:solidFill>
                  <a:schemeClr val="accent3">
                    <a:lumMod val="40000"/>
                    <a:lumOff val="60000"/>
                  </a:schemeClr>
                </a:solidFill>
              </a:rPr>
              <a:t> </a:t>
            </a:r>
            <a:r>
              <a:rPr lang="en-US" sz="3200" dirty="0">
                <a:solidFill>
                  <a:schemeClr val="bg1"/>
                </a:solidFill>
              </a:rPr>
              <a:t>consequences are often more effective.</a:t>
            </a:r>
          </a:p>
        </p:txBody>
      </p:sp>
      <p:pic>
        <p:nvPicPr>
          <p:cNvPr id="5" name="Picture 4" descr="MO-SW-PBS">
            <a:extLst>
              <a:ext uri="{FF2B5EF4-FFF2-40B4-BE49-F238E27FC236}">
                <a16:creationId xmlns:a16="http://schemas.microsoft.com/office/drawing/2014/main" id="{3B3B005F-45CA-DB4D-8789-FAFB6CD0609B}"/>
              </a:ext>
            </a:extLst>
          </p:cNvPr>
          <p:cNvPicPr>
            <a:picLocks noChangeAspect="1"/>
          </p:cNvPicPr>
          <p:nvPr/>
        </p:nvPicPr>
        <p:blipFill>
          <a:blip r:embed="rId3"/>
          <a:stretch>
            <a:fillRect/>
          </a:stretch>
        </p:blipFill>
        <p:spPr>
          <a:xfrm>
            <a:off x="7763548" y="5879347"/>
            <a:ext cx="1012316" cy="257681"/>
          </a:xfrm>
          <a:prstGeom prst="rect">
            <a:avLst/>
          </a:prstGeom>
        </p:spPr>
      </p:pic>
    </p:spTree>
    <p:extLst>
      <p:ext uri="{BB962C8B-B14F-4D97-AF65-F5344CB8AC3E}">
        <p14:creationId xmlns:p14="http://schemas.microsoft.com/office/powerpoint/2010/main" val="314652013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19244" y="207229"/>
            <a:ext cx="8423475" cy="1113416"/>
          </a:xfrm>
        </p:spPr>
        <p:txBody>
          <a:bodyPr>
            <a:normAutofit fontScale="90000"/>
          </a:bodyPr>
          <a:lstStyle/>
          <a:p>
            <a:r>
              <a:rPr lang="en-US" b="1" kern="0" dirty="0">
                <a:solidFill>
                  <a:srgbClr val="001C54"/>
                </a:solidFill>
                <a:ea typeface="ヒラギノ角ゴ Pro W3" pitchFamily="-65" charset="-128"/>
                <a:cs typeface="ヒラギノ角ゴ Pro W3" pitchFamily="-65" charset="-128"/>
              </a:rPr>
              <a:t>Activity 5.7: Discussion Board Post</a:t>
            </a:r>
            <a:br>
              <a:rPr lang="en-US" sz="5300" b="1" kern="0" dirty="0">
                <a:solidFill>
                  <a:srgbClr val="001C54"/>
                </a:solidFill>
                <a:ea typeface="ヒラギノ角ゴ Pro W3" pitchFamily="-65" charset="-128"/>
                <a:cs typeface="ヒラギノ角ゴ Pro W3" pitchFamily="-65" charset="-128"/>
              </a:rPr>
            </a:br>
            <a:r>
              <a:rPr lang="en-US" sz="3600" kern="0" dirty="0">
                <a:solidFill>
                  <a:srgbClr val="001C54"/>
                </a:solidFill>
                <a:ea typeface="ヒラギノ角ゴ Pro W3" pitchFamily="-65" charset="-128"/>
                <a:cs typeface="ヒラギノ角ゴ Pro W3" pitchFamily="-65" charset="-128"/>
              </a:rPr>
              <a:t>Refine your punishment systems</a:t>
            </a:r>
            <a:endParaRPr lang="en-US" sz="3600" dirty="0">
              <a:solidFill>
                <a:srgbClr val="001C54"/>
              </a:solidFill>
            </a:endParaRPr>
          </a:p>
        </p:txBody>
      </p:sp>
      <p:sp>
        <p:nvSpPr>
          <p:cNvPr id="177155" name="Rectangle 3"/>
          <p:cNvSpPr>
            <a:spLocks noGrp="1" noChangeArrowheads="1"/>
          </p:cNvSpPr>
          <p:nvPr>
            <p:ph idx="1"/>
          </p:nvPr>
        </p:nvSpPr>
        <p:spPr>
          <a:xfrm>
            <a:off x="525231" y="1807660"/>
            <a:ext cx="7886700" cy="4052328"/>
          </a:xfrm>
        </p:spPr>
        <p:txBody>
          <a:bodyPr>
            <a:normAutofit/>
          </a:bodyPr>
          <a:lstStyle/>
          <a:p>
            <a:pPr marL="0" lvl="0" indent="0">
              <a:lnSpc>
                <a:spcPct val="100000"/>
              </a:lnSpc>
              <a:buNone/>
            </a:pPr>
            <a:r>
              <a:rPr lang="en-US" dirty="0">
                <a:solidFill>
                  <a:schemeClr val="bg1"/>
                </a:solidFill>
                <a:latin typeface="+mj-lt"/>
              </a:rPr>
              <a:t>Post your responses to the following questions:</a:t>
            </a:r>
          </a:p>
          <a:p>
            <a:pPr lvl="1">
              <a:lnSpc>
                <a:spcPct val="100000"/>
              </a:lnSpc>
            </a:pPr>
            <a:r>
              <a:rPr lang="en-US" dirty="0">
                <a:solidFill>
                  <a:schemeClr val="bg1"/>
                </a:solidFill>
              </a:rPr>
              <a:t>What will you do when you find you are using punishment procedures too </a:t>
            </a:r>
            <a:r>
              <a:rPr lang="en-US" b="1" dirty="0">
                <a:solidFill>
                  <a:schemeClr val="bg1"/>
                </a:solidFill>
              </a:rPr>
              <a:t>frequently</a:t>
            </a:r>
            <a:r>
              <a:rPr lang="en-US" dirty="0">
                <a:solidFill>
                  <a:schemeClr val="bg1"/>
                </a:solidFill>
              </a:rPr>
              <a:t>? (e.g., you are not maintaining a 4:1 ratio)</a:t>
            </a:r>
          </a:p>
          <a:p>
            <a:pPr lvl="1">
              <a:lnSpc>
                <a:spcPct val="100000"/>
              </a:lnSpc>
            </a:pPr>
            <a:r>
              <a:rPr lang="en-US" dirty="0">
                <a:solidFill>
                  <a:schemeClr val="bg1"/>
                </a:solidFill>
              </a:rPr>
              <a:t>How will you ensure you use the </a:t>
            </a:r>
            <a:r>
              <a:rPr lang="en-US" b="1" dirty="0">
                <a:solidFill>
                  <a:schemeClr val="bg1"/>
                </a:solidFill>
              </a:rPr>
              <a:t>least intrusive </a:t>
            </a:r>
            <a:r>
              <a:rPr lang="en-US" dirty="0">
                <a:solidFill>
                  <a:schemeClr val="bg1"/>
                </a:solidFill>
              </a:rPr>
              <a:t>procedure that is still effective?</a:t>
            </a:r>
          </a:p>
          <a:p>
            <a:pPr lvl="1">
              <a:lnSpc>
                <a:spcPct val="100000"/>
              </a:lnSpc>
            </a:pPr>
            <a:r>
              <a:rPr lang="en-US" dirty="0">
                <a:solidFill>
                  <a:schemeClr val="bg1"/>
                </a:solidFill>
              </a:rPr>
              <a:t>How will you ensure your system is as instructional and </a:t>
            </a:r>
            <a:r>
              <a:rPr lang="en-US" b="1" dirty="0">
                <a:solidFill>
                  <a:schemeClr val="bg1"/>
                </a:solidFill>
              </a:rPr>
              <a:t>consistent</a:t>
            </a:r>
            <a:r>
              <a:rPr lang="en-US" dirty="0">
                <a:solidFill>
                  <a:schemeClr val="bg1"/>
                </a:solidFill>
              </a:rPr>
              <a:t> as possible? </a:t>
            </a:r>
          </a:p>
        </p:txBody>
      </p:sp>
      <p:pic>
        <p:nvPicPr>
          <p:cNvPr id="5" name="Picture 4">
            <a:extLst>
              <a:ext uri="{FF2B5EF4-FFF2-40B4-BE49-F238E27FC236}">
                <a16:creationId xmlns:a16="http://schemas.microsoft.com/office/drawing/2014/main" id="{9FF6DBAB-3F17-D244-B4E5-F84DCBC724CB}"/>
              </a:ext>
              <a:ext uri="{C183D7F6-B498-43B3-948B-1728B52AA6E4}">
                <adec:decorative xmlns:adec="http://schemas.microsoft.com/office/drawing/2017/decorative" val="1"/>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4167" b="95000" l="1626" r="98374"/>
                    </a14:imgEffect>
                  </a14:imgLayer>
                </a14:imgProps>
              </a:ext>
              <a:ext uri="{28A0092B-C50C-407E-A947-70E740481C1C}">
                <a14:useLocalDpi xmlns:a14="http://schemas.microsoft.com/office/drawing/2010/main" val="0"/>
              </a:ext>
            </a:extLst>
          </a:blip>
          <a:stretch>
            <a:fillRect/>
          </a:stretch>
        </p:blipFill>
        <p:spPr>
          <a:xfrm>
            <a:off x="181985" y="207229"/>
            <a:ext cx="937259" cy="914400"/>
          </a:xfrm>
          <a:prstGeom prst="rect">
            <a:avLst/>
          </a:prstGeom>
        </p:spPr>
      </p:pic>
      <p:sp>
        <p:nvSpPr>
          <p:cNvPr id="6" name="TextBox 5"/>
          <p:cNvSpPr txBox="1"/>
          <p:nvPr/>
        </p:nvSpPr>
        <p:spPr>
          <a:xfrm>
            <a:off x="1029975" y="5336768"/>
            <a:ext cx="6877211" cy="523220"/>
          </a:xfrm>
          <a:prstGeom prst="rect">
            <a:avLst/>
          </a:prstGeom>
          <a:solidFill>
            <a:srgbClr val="FF0000"/>
          </a:solidFill>
        </p:spPr>
        <p:txBody>
          <a:bodyPr wrap="square" rtlCol="0">
            <a:spAutoFit/>
          </a:bodyPr>
          <a:lstStyle/>
          <a:p>
            <a:pPr algn="ctr"/>
            <a:r>
              <a:rPr lang="en-US" sz="2800" b="1" dirty="0">
                <a:solidFill>
                  <a:schemeClr val="bg2"/>
                </a:solidFill>
              </a:rPr>
              <a:t>Please Pause Video &amp; Complete Activity 5.7</a:t>
            </a:r>
          </a:p>
        </p:txBody>
      </p:sp>
    </p:spTree>
    <p:extLst>
      <p:ext uri="{BB962C8B-B14F-4D97-AF65-F5344CB8AC3E}">
        <p14:creationId xmlns:p14="http://schemas.microsoft.com/office/powerpoint/2010/main" val="323401790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C3CBD23-18E1-CF42-9A4A-5A44FBF0DA31}"/>
              </a:ext>
            </a:extLst>
          </p:cNvPr>
          <p:cNvSpPr>
            <a:spLocks noGrp="1"/>
          </p:cNvSpPr>
          <p:nvPr>
            <p:ph idx="1"/>
          </p:nvPr>
        </p:nvSpPr>
        <p:spPr/>
        <p:txBody>
          <a:bodyPr/>
          <a:lstStyle/>
          <a:p>
            <a:r>
              <a:rPr lang="en-US" dirty="0">
                <a:solidFill>
                  <a:schemeClr val="bg1"/>
                </a:solidFill>
              </a:rPr>
              <a:t>Welcome back!</a:t>
            </a:r>
          </a:p>
          <a:p>
            <a:endParaRPr lang="en-US" dirty="0">
              <a:solidFill>
                <a:schemeClr val="bg1"/>
              </a:solidFill>
            </a:endParaRPr>
          </a:p>
          <a:p>
            <a:r>
              <a:rPr lang="en-US" dirty="0">
                <a:solidFill>
                  <a:schemeClr val="bg1"/>
                </a:solidFill>
              </a:rPr>
              <a:t>Remember, when developing your punishment system, focus on selecting a consequence strategy that matches the function of the student’s behavior and make sure you are relying primarily on antecedent strategies to set students up for success!</a:t>
            </a:r>
          </a:p>
          <a:p>
            <a:endParaRPr lang="en-US" dirty="0">
              <a:solidFill>
                <a:schemeClr val="bg1"/>
              </a:solidFill>
            </a:endParaRPr>
          </a:p>
        </p:txBody>
      </p:sp>
      <p:sp>
        <p:nvSpPr>
          <p:cNvPr id="4" name="Title 2">
            <a:extLst>
              <a:ext uri="{FF2B5EF4-FFF2-40B4-BE49-F238E27FC236}">
                <a16:creationId xmlns:a16="http://schemas.microsoft.com/office/drawing/2014/main" id="{41025800-6EE9-854D-BB60-F83B18DA4CB6}"/>
              </a:ext>
            </a:extLst>
          </p:cNvPr>
          <p:cNvSpPr>
            <a:spLocks noGrp="1"/>
          </p:cNvSpPr>
          <p:nvPr>
            <p:ph type="title"/>
          </p:nvPr>
        </p:nvSpPr>
        <p:spPr>
          <a:xfrm>
            <a:off x="1119244" y="207229"/>
            <a:ext cx="8423475" cy="1113416"/>
          </a:xfrm>
        </p:spPr>
        <p:txBody>
          <a:bodyPr>
            <a:normAutofit/>
          </a:bodyPr>
          <a:lstStyle/>
          <a:p>
            <a:r>
              <a:rPr lang="en-US" b="1" kern="0" dirty="0">
                <a:solidFill>
                  <a:srgbClr val="001C54"/>
                </a:solidFill>
                <a:ea typeface="ヒラギノ角ゴ Pro W3" pitchFamily="-65" charset="-128"/>
                <a:cs typeface="ヒラギノ角ゴ Pro W3" pitchFamily="-65" charset="-128"/>
              </a:rPr>
              <a:t>Activity 5.7: Review</a:t>
            </a:r>
            <a:endParaRPr lang="en-US" sz="3600" dirty="0">
              <a:solidFill>
                <a:srgbClr val="001C54"/>
              </a:solidFill>
            </a:endParaRPr>
          </a:p>
        </p:txBody>
      </p:sp>
      <p:pic>
        <p:nvPicPr>
          <p:cNvPr id="5" name="Picture 4">
            <a:extLst>
              <a:ext uri="{FF2B5EF4-FFF2-40B4-BE49-F238E27FC236}">
                <a16:creationId xmlns:a16="http://schemas.microsoft.com/office/drawing/2014/main" id="{8C6275CC-53A5-3241-BF36-5AA797599635}"/>
              </a:ext>
              <a:ext uri="{C183D7F6-B498-43B3-948B-1728B52AA6E4}">
                <adec:decorative xmlns:adec="http://schemas.microsoft.com/office/drawing/2017/decorative" val="1"/>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4167" b="95000" l="1626" r="98374"/>
                    </a14:imgEffect>
                  </a14:imgLayer>
                </a14:imgProps>
              </a:ext>
              <a:ext uri="{28A0092B-C50C-407E-A947-70E740481C1C}">
                <a14:useLocalDpi xmlns:a14="http://schemas.microsoft.com/office/drawing/2010/main" val="0"/>
              </a:ext>
            </a:extLst>
          </a:blip>
          <a:stretch>
            <a:fillRect/>
          </a:stretch>
        </p:blipFill>
        <p:spPr>
          <a:xfrm>
            <a:off x="181985" y="207229"/>
            <a:ext cx="937259" cy="914400"/>
          </a:xfrm>
          <a:prstGeom prst="rect">
            <a:avLst/>
          </a:prstGeom>
        </p:spPr>
      </p:pic>
    </p:spTree>
    <p:extLst>
      <p:ext uri="{BB962C8B-B14F-4D97-AF65-F5344CB8AC3E}">
        <p14:creationId xmlns:p14="http://schemas.microsoft.com/office/powerpoint/2010/main" val="410624594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31936C-0B6D-714B-A0F4-30F36AAA7D41}"/>
              </a:ext>
            </a:extLst>
          </p:cNvPr>
          <p:cNvSpPr>
            <a:spLocks noGrp="1"/>
          </p:cNvSpPr>
          <p:nvPr>
            <p:ph type="title"/>
          </p:nvPr>
        </p:nvSpPr>
        <p:spPr/>
        <p:txBody>
          <a:bodyPr/>
          <a:lstStyle/>
          <a:p>
            <a:r>
              <a:rPr lang="en-US" b="1" dirty="0">
                <a:solidFill>
                  <a:srgbClr val="001C54"/>
                </a:solidFill>
              </a:rPr>
              <a:t>Next Steps</a:t>
            </a:r>
          </a:p>
        </p:txBody>
      </p:sp>
      <p:sp>
        <p:nvSpPr>
          <p:cNvPr id="3" name="Content Placeholder 2">
            <a:extLst>
              <a:ext uri="{FF2B5EF4-FFF2-40B4-BE49-F238E27FC236}">
                <a16:creationId xmlns:a16="http://schemas.microsoft.com/office/drawing/2014/main" id="{0E5BBF01-F1F0-EC44-9F57-16C25ABE2452}"/>
              </a:ext>
            </a:extLst>
          </p:cNvPr>
          <p:cNvSpPr>
            <a:spLocks noGrp="1"/>
          </p:cNvSpPr>
          <p:nvPr>
            <p:ph idx="1"/>
          </p:nvPr>
        </p:nvSpPr>
        <p:spPr>
          <a:xfrm>
            <a:off x="628650" y="1825625"/>
            <a:ext cx="7886700" cy="1698625"/>
          </a:xfrm>
        </p:spPr>
        <p:txBody>
          <a:bodyPr/>
          <a:lstStyle/>
          <a:p>
            <a:r>
              <a:rPr lang="en-US" dirty="0">
                <a:solidFill>
                  <a:schemeClr val="bg1"/>
                </a:solidFill>
              </a:rPr>
              <a:t>Module 5 Quiz</a:t>
            </a:r>
          </a:p>
          <a:p>
            <a:r>
              <a:rPr lang="en-US" dirty="0">
                <a:solidFill>
                  <a:schemeClr val="bg1"/>
                </a:solidFill>
              </a:rPr>
              <a:t>Classroom Application Activity </a:t>
            </a:r>
          </a:p>
        </p:txBody>
      </p:sp>
    </p:spTree>
    <p:extLst>
      <p:ext uri="{BB962C8B-B14F-4D97-AF65-F5344CB8AC3E}">
        <p14:creationId xmlns:p14="http://schemas.microsoft.com/office/powerpoint/2010/main" val="8948801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249088" y="299532"/>
            <a:ext cx="7886700" cy="111341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01295F"/>
                </a:solidFill>
                <a:effectLst/>
                <a:uLnTx/>
                <a:uFillTx/>
                <a:latin typeface="Franklin Gothic Medium" panose="020B0603020102020204"/>
                <a:ea typeface="+mj-ea"/>
                <a:cs typeface="+mj-cs"/>
              </a:rPr>
              <a:t>Module Objectives</a:t>
            </a:r>
          </a:p>
        </p:txBody>
      </p:sp>
      <p:sp>
        <p:nvSpPr>
          <p:cNvPr id="9" name="Content Placeholder 2"/>
          <p:cNvSpPr txBox="1">
            <a:spLocks/>
          </p:cNvSpPr>
          <p:nvPr/>
        </p:nvSpPr>
        <p:spPr>
          <a:xfrm>
            <a:off x="249088" y="1412948"/>
            <a:ext cx="7886700" cy="473005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srgbClr val="FFFFFF"/>
                </a:solidFill>
                <a:effectLst/>
                <a:uLnTx/>
                <a:uFillTx/>
                <a:latin typeface="Franklin Gothic Book" panose="020B0503020102020204"/>
                <a:ea typeface="+mn-ea"/>
                <a:cs typeface="+mn-cs"/>
              </a:rPr>
              <a:t>By the end of Module </a:t>
            </a:r>
            <a:r>
              <a:rPr lang="en-US" dirty="0">
                <a:solidFill>
                  <a:srgbClr val="FFFFFF"/>
                </a:solidFill>
                <a:latin typeface="Franklin Gothic Book" panose="020B0503020102020204"/>
              </a:rPr>
              <a:t>5</a:t>
            </a:r>
            <a:r>
              <a:rPr kumimoji="0" lang="en-US" sz="2800" b="0" i="0" u="none" strike="noStrike" kern="1200" cap="none" spc="0" normalizeH="0" baseline="0" noProof="0" dirty="0">
                <a:ln>
                  <a:noFill/>
                </a:ln>
                <a:solidFill>
                  <a:srgbClr val="FFFFFF"/>
                </a:solidFill>
                <a:effectLst/>
                <a:uLnTx/>
                <a:uFillTx/>
                <a:latin typeface="Franklin Gothic Book" panose="020B0503020102020204"/>
                <a:ea typeface="+mn-ea"/>
                <a:cs typeface="+mn-cs"/>
              </a:rPr>
              <a:t> you should be able to:</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800" b="0" i="0" u="none" strike="noStrike" kern="1200" cap="none" spc="0" normalizeH="0" baseline="0" noProof="0" dirty="0">
              <a:ln>
                <a:noFill/>
              </a:ln>
              <a:solidFill>
                <a:srgbClr val="FFFFFF"/>
              </a:solidFill>
              <a:effectLst/>
              <a:uLnTx/>
              <a:uFillTx/>
              <a:latin typeface="Franklin Gothic Book" panose="020B0503020102020204"/>
              <a:ea typeface="+mn-ea"/>
              <a:cs typeface="+mn-cs"/>
            </a:endParaRPr>
          </a:p>
          <a:p>
            <a:pPr marL="914400" lvl="2" indent="0">
              <a:buNone/>
            </a:pPr>
            <a:r>
              <a:rPr kumimoji="0" lang="en-US" sz="2400" b="0" i="1" u="none" strike="noStrike" kern="1200" cap="none" spc="0" normalizeH="0" baseline="0" noProof="0" dirty="0">
                <a:ln>
                  <a:noFill/>
                </a:ln>
                <a:solidFill>
                  <a:srgbClr val="FFFFFF"/>
                </a:solidFill>
                <a:effectLst/>
                <a:uLnTx/>
                <a:uFillTx/>
                <a:latin typeface="Franklin Gothic Book" panose="020B0503020102020204"/>
                <a:ea typeface="+mn-ea"/>
                <a:cs typeface="+mn-cs"/>
              </a:rPr>
              <a:t>	</a:t>
            </a:r>
            <a:r>
              <a:rPr kumimoji="0" lang="en-US" sz="2400" b="0" u="none" strike="noStrike" kern="1200" cap="none" spc="0" normalizeH="0" baseline="0" noProof="0" dirty="0">
                <a:ln>
                  <a:noFill/>
                </a:ln>
                <a:solidFill>
                  <a:srgbClr val="FFFFFF"/>
                </a:solidFill>
                <a:effectLst/>
                <a:uLnTx/>
                <a:uFillTx/>
                <a:latin typeface="Franklin Gothic Book" panose="020B0503020102020204"/>
                <a:ea typeface="+mn-ea"/>
                <a:cs typeface="+mn-cs"/>
              </a:rPr>
              <a:t>Describe</a:t>
            </a:r>
            <a:r>
              <a:rPr kumimoji="0" lang="en-US" sz="2400" b="0" i="1" u="none" strike="noStrike" kern="1200" cap="none" spc="0" normalizeH="0" baseline="0" noProof="0" dirty="0">
                <a:ln>
                  <a:noFill/>
                </a:ln>
                <a:solidFill>
                  <a:srgbClr val="FFFFFF"/>
                </a:solidFill>
                <a:effectLst/>
                <a:uLnTx/>
                <a:uFillTx/>
                <a:latin typeface="Franklin Gothic Book" panose="020B0503020102020204"/>
                <a:ea typeface="+mn-ea"/>
                <a:cs typeface="+mn-cs"/>
              </a:rPr>
              <a:t> </a:t>
            </a:r>
            <a:r>
              <a:rPr lang="en-US" sz="2400" dirty="0">
                <a:solidFill>
                  <a:srgbClr val="FFFFFF"/>
                </a:solidFill>
              </a:rPr>
              <a:t>consequence strategies to decrease 	behavior</a:t>
            </a:r>
          </a:p>
          <a:p>
            <a:pPr marL="914400" lvl="2" indent="0">
              <a:buNone/>
            </a:pPr>
            <a:endParaRPr kumimoji="0" lang="en-US" sz="1050" b="0" i="0" u="none" strike="noStrike" kern="1200" cap="none" spc="0" normalizeH="0" baseline="0" noProof="0" dirty="0">
              <a:ln>
                <a:noFill/>
              </a:ln>
              <a:solidFill>
                <a:srgbClr val="FFFFFF"/>
              </a:solidFill>
              <a:effectLst/>
              <a:uLnTx/>
              <a:uFillTx/>
              <a:latin typeface="Franklin Gothic Book" panose="020B0503020102020204"/>
              <a:ea typeface="+mn-ea"/>
              <a:cs typeface="+mn-cs"/>
            </a:endParaRPr>
          </a:p>
          <a:p>
            <a:pPr marL="914400" lvl="2" indent="0">
              <a:buNone/>
            </a:pPr>
            <a:r>
              <a:rPr lang="en-US" sz="2400" i="1" dirty="0">
                <a:solidFill>
                  <a:srgbClr val="FFFFFF"/>
                </a:solidFill>
              </a:rPr>
              <a:t>	</a:t>
            </a:r>
            <a:r>
              <a:rPr lang="en-US" sz="2400" dirty="0">
                <a:solidFill>
                  <a:srgbClr val="FFFFFF"/>
                </a:solidFill>
              </a:rPr>
              <a:t>Establish a continuum of strategies to 	respond to inappropriate behavior.</a:t>
            </a:r>
          </a:p>
          <a:p>
            <a:pPr marL="2743200" lvl="2" indent="-290513"/>
            <a:r>
              <a:rPr lang="en-US" dirty="0">
                <a:solidFill>
                  <a:schemeClr val="bg1"/>
                </a:solidFill>
              </a:rPr>
              <a:t>Planned Ignoring</a:t>
            </a:r>
          </a:p>
          <a:p>
            <a:pPr marL="2743200" lvl="2" indent="-290513"/>
            <a:r>
              <a:rPr lang="en-US" dirty="0">
                <a:solidFill>
                  <a:schemeClr val="bg1"/>
                </a:solidFill>
              </a:rPr>
              <a:t>Differential Reinforcement</a:t>
            </a:r>
          </a:p>
          <a:p>
            <a:pPr marL="2743200" lvl="2" indent="-290513"/>
            <a:r>
              <a:rPr lang="en-US" dirty="0">
                <a:solidFill>
                  <a:schemeClr val="bg1"/>
                </a:solidFill>
              </a:rPr>
              <a:t>Response Cost</a:t>
            </a:r>
          </a:p>
          <a:p>
            <a:pPr marL="2743200" lvl="2" indent="-290513"/>
            <a:r>
              <a:rPr lang="en-US" dirty="0">
                <a:solidFill>
                  <a:schemeClr val="bg1"/>
                </a:solidFill>
              </a:rPr>
              <a:t>Time Out from Reinforcement</a:t>
            </a:r>
          </a:p>
          <a:p>
            <a:pPr marL="2743200" lvl="2" indent="-290513"/>
            <a:r>
              <a:rPr lang="en-US" dirty="0">
                <a:solidFill>
                  <a:schemeClr val="bg1"/>
                </a:solidFill>
              </a:rPr>
              <a:t>Over Correction</a:t>
            </a:r>
          </a:p>
          <a:p>
            <a:pPr marL="914400" lvl="2" indent="0">
              <a:buNone/>
            </a:pPr>
            <a:endParaRPr kumimoji="0" lang="en-US" sz="2400" b="0" u="none" strike="noStrike" kern="1200" cap="none" spc="0" normalizeH="0" baseline="0" noProof="0" dirty="0">
              <a:ln>
                <a:noFill/>
              </a:ln>
              <a:solidFill>
                <a:srgbClr val="FFFFFF"/>
              </a:solidFill>
              <a:effectLst/>
              <a:uLnTx/>
              <a:uFillTx/>
              <a:latin typeface="Franklin Gothic Book" panose="020B0503020102020204"/>
            </a:endParaRPr>
          </a:p>
          <a:p>
            <a:pPr marL="914400" lvl="2" indent="0">
              <a:buNone/>
            </a:pPr>
            <a:r>
              <a:rPr lang="en-US" sz="2400" dirty="0">
                <a:solidFill>
                  <a:srgbClr val="FFFFFF"/>
                </a:solidFill>
              </a:rPr>
              <a:t>	</a:t>
            </a:r>
            <a:endParaRPr lang="en-US" sz="2400" dirty="0">
              <a:solidFill>
                <a:schemeClr val="bg1"/>
              </a:solidFill>
            </a:endParaRPr>
          </a:p>
        </p:txBody>
      </p:sp>
      <p:sp>
        <p:nvSpPr>
          <p:cNvPr id="14" name="TextBox 13"/>
          <p:cNvSpPr txBox="1"/>
          <p:nvPr/>
        </p:nvSpPr>
        <p:spPr>
          <a:xfrm>
            <a:off x="249088" y="2121334"/>
            <a:ext cx="1449370" cy="584775"/>
          </a:xfrm>
          <a:prstGeom prst="rect">
            <a:avLst/>
          </a:prstGeom>
          <a:noFill/>
        </p:spPr>
        <p:txBody>
          <a:bodyPr wrap="square" rtlCol="0">
            <a:spAutoFit/>
          </a:bodyPr>
          <a:lstStyle/>
          <a:p>
            <a:pPr algn="ctr"/>
            <a:r>
              <a:rPr lang="en-US" sz="3200" dirty="0">
                <a:solidFill>
                  <a:srgbClr val="EE6352"/>
                </a:solidFill>
                <a:latin typeface="Franklin Gothic Medium" panose="020B0603020102020204"/>
              </a:rPr>
              <a:t>Part 1</a:t>
            </a:r>
            <a:endParaRPr lang="en-US" sz="2800" dirty="0">
              <a:solidFill>
                <a:srgbClr val="EE6352"/>
              </a:solidFill>
              <a:latin typeface="Franklin Gothic Medium" panose="020B0603020102020204"/>
            </a:endParaRPr>
          </a:p>
        </p:txBody>
      </p:sp>
      <p:sp>
        <p:nvSpPr>
          <p:cNvPr id="15" name="TextBox 14"/>
          <p:cNvSpPr txBox="1"/>
          <p:nvPr/>
        </p:nvSpPr>
        <p:spPr>
          <a:xfrm>
            <a:off x="321702" y="3058251"/>
            <a:ext cx="1304142" cy="584775"/>
          </a:xfrm>
          <a:prstGeom prst="rect">
            <a:avLst/>
          </a:prstGeom>
          <a:noFill/>
        </p:spPr>
        <p:txBody>
          <a:bodyPr wrap="square" rtlCol="0">
            <a:spAutoFit/>
          </a:bodyPr>
          <a:lstStyle/>
          <a:p>
            <a:pPr algn="ctr"/>
            <a:r>
              <a:rPr lang="en-US" sz="3200" dirty="0">
                <a:solidFill>
                  <a:srgbClr val="EE6352"/>
                </a:solidFill>
                <a:latin typeface="Franklin Gothic Medium" panose="020B0603020102020204"/>
              </a:rPr>
              <a:t>Part 2 </a:t>
            </a:r>
          </a:p>
        </p:txBody>
      </p:sp>
      <p:sp>
        <p:nvSpPr>
          <p:cNvPr id="2" name="Title 1" hidden="1">
            <a:extLst>
              <a:ext uri="{FF2B5EF4-FFF2-40B4-BE49-F238E27FC236}">
                <a16:creationId xmlns:a16="http://schemas.microsoft.com/office/drawing/2014/main" id="{C26A5FDD-4A09-4656-8436-FC4DE18EDF09}"/>
              </a:ext>
            </a:extLst>
          </p:cNvPr>
          <p:cNvSpPr>
            <a:spLocks noGrp="1"/>
          </p:cNvSpPr>
          <p:nvPr>
            <p:ph type="title"/>
          </p:nvPr>
        </p:nvSpPr>
        <p:spPr/>
        <p:txBody>
          <a:bodyPr/>
          <a:lstStyle/>
          <a:p>
            <a:r>
              <a:rPr lang="en-US" dirty="0"/>
              <a:t>Module Objectives</a:t>
            </a:r>
          </a:p>
        </p:txBody>
      </p:sp>
    </p:spTree>
    <p:extLst>
      <p:ext uri="{BB962C8B-B14F-4D97-AF65-F5344CB8AC3E}">
        <p14:creationId xmlns:p14="http://schemas.microsoft.com/office/powerpoint/2010/main" val="41667763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CEB16D4-E04C-4B71-B04A-D29962837232}"/>
              </a:ext>
            </a:extLst>
          </p:cNvPr>
          <p:cNvSpPr>
            <a:spLocks noGrp="1"/>
          </p:cNvSpPr>
          <p:nvPr>
            <p:ph type="title"/>
          </p:nvPr>
        </p:nvSpPr>
        <p:spPr/>
        <p:txBody>
          <a:bodyPr/>
          <a:lstStyle/>
          <a:p>
            <a:r>
              <a:rPr lang="en-US" b="1" dirty="0">
                <a:solidFill>
                  <a:srgbClr val="01295F"/>
                </a:solidFill>
              </a:rPr>
              <a:t>Consequence Strategies to Decrease Behavior</a:t>
            </a:r>
          </a:p>
        </p:txBody>
      </p:sp>
      <p:sp>
        <p:nvSpPr>
          <p:cNvPr id="3" name="Text Placeholder 2"/>
          <p:cNvSpPr>
            <a:spLocks noGrp="1"/>
          </p:cNvSpPr>
          <p:nvPr>
            <p:ph type="body" sz="quarter" idx="15"/>
          </p:nvPr>
        </p:nvSpPr>
        <p:spPr>
          <a:xfrm>
            <a:off x="255570" y="2787763"/>
            <a:ext cx="8632861" cy="1015406"/>
          </a:xfrm>
        </p:spPr>
        <p:txBody>
          <a:bodyPr/>
          <a:lstStyle/>
          <a:p>
            <a:endParaRPr lang="en-US" sz="2400" dirty="0"/>
          </a:p>
          <a:p>
            <a:r>
              <a:rPr lang="en-US" sz="2800" dirty="0"/>
              <a:t>Part 1</a:t>
            </a:r>
          </a:p>
          <a:p>
            <a:r>
              <a:rPr lang="en-US" sz="2800" dirty="0"/>
              <a:t>What are ways I can manage minor behaviors? </a:t>
            </a:r>
          </a:p>
        </p:txBody>
      </p:sp>
    </p:spTree>
    <p:extLst>
      <p:ext uri="{BB962C8B-B14F-4D97-AF65-F5344CB8AC3E}">
        <p14:creationId xmlns:p14="http://schemas.microsoft.com/office/powerpoint/2010/main" val="36745089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249088" y="299532"/>
            <a:ext cx="7886700" cy="111341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01295F"/>
                </a:solidFill>
                <a:effectLst/>
                <a:uLnTx/>
                <a:uFillTx/>
                <a:latin typeface="Franklin Gothic Medium" panose="020B0603020102020204"/>
                <a:ea typeface="+mj-ea"/>
                <a:cs typeface="+mj-cs"/>
              </a:rPr>
              <a:t>Module Objectives</a:t>
            </a:r>
          </a:p>
        </p:txBody>
      </p:sp>
      <p:sp>
        <p:nvSpPr>
          <p:cNvPr id="9" name="Content Placeholder 2"/>
          <p:cNvSpPr txBox="1">
            <a:spLocks/>
          </p:cNvSpPr>
          <p:nvPr/>
        </p:nvSpPr>
        <p:spPr>
          <a:xfrm>
            <a:off x="249088" y="1412948"/>
            <a:ext cx="7886700" cy="473005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srgbClr val="FFFFFF"/>
                </a:solidFill>
                <a:effectLst/>
                <a:uLnTx/>
                <a:uFillTx/>
                <a:latin typeface="Franklin Gothic Book" panose="020B0503020102020204"/>
                <a:ea typeface="+mn-ea"/>
                <a:cs typeface="+mn-cs"/>
              </a:rPr>
              <a:t>By the end of Module </a:t>
            </a:r>
            <a:r>
              <a:rPr lang="en-US" dirty="0">
                <a:solidFill>
                  <a:srgbClr val="FFFFFF"/>
                </a:solidFill>
                <a:latin typeface="Franklin Gothic Book" panose="020B0503020102020204"/>
              </a:rPr>
              <a:t>5</a:t>
            </a:r>
            <a:r>
              <a:rPr kumimoji="0" lang="en-US" sz="2800" b="0" i="0" u="none" strike="noStrike" kern="1200" cap="none" spc="0" normalizeH="0" baseline="0" noProof="0" dirty="0">
                <a:ln>
                  <a:noFill/>
                </a:ln>
                <a:solidFill>
                  <a:srgbClr val="FFFFFF"/>
                </a:solidFill>
                <a:effectLst/>
                <a:uLnTx/>
                <a:uFillTx/>
                <a:latin typeface="Franklin Gothic Book" panose="020B0503020102020204"/>
                <a:ea typeface="+mn-ea"/>
                <a:cs typeface="+mn-cs"/>
              </a:rPr>
              <a:t> you should be able to:</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800" b="0" i="0" u="none" strike="noStrike" kern="1200" cap="none" spc="0" normalizeH="0" baseline="0" noProof="0" dirty="0">
              <a:ln>
                <a:noFill/>
              </a:ln>
              <a:solidFill>
                <a:srgbClr val="FFFFFF"/>
              </a:solidFill>
              <a:effectLst/>
              <a:uLnTx/>
              <a:uFillTx/>
              <a:latin typeface="Franklin Gothic Book" panose="020B0503020102020204"/>
              <a:ea typeface="+mn-ea"/>
              <a:cs typeface="+mn-cs"/>
            </a:endParaRPr>
          </a:p>
          <a:p>
            <a:pPr marL="914400" lvl="2" indent="0">
              <a:buNone/>
            </a:pPr>
            <a:r>
              <a:rPr kumimoji="0" lang="en-US" sz="2400" b="0" i="1" u="none" strike="noStrike" kern="1200" cap="none" spc="0" normalizeH="0" baseline="0" noProof="0" dirty="0">
                <a:ln>
                  <a:noFill/>
                </a:ln>
                <a:solidFill>
                  <a:srgbClr val="FFFFFF"/>
                </a:solidFill>
                <a:effectLst/>
                <a:uLnTx/>
                <a:uFillTx/>
                <a:latin typeface="Franklin Gothic Book" panose="020B0503020102020204"/>
                <a:ea typeface="+mn-ea"/>
                <a:cs typeface="+mn-cs"/>
              </a:rPr>
              <a:t>	</a:t>
            </a:r>
            <a:r>
              <a:rPr kumimoji="0" lang="en-US" sz="2400" b="0" i="1" u="none" strike="noStrike" kern="1200" cap="none" spc="0" normalizeH="0" baseline="0" noProof="0" dirty="0">
                <a:ln>
                  <a:noFill/>
                </a:ln>
                <a:solidFill>
                  <a:schemeClr val="accent4"/>
                </a:solidFill>
                <a:effectLst/>
                <a:uLnTx/>
                <a:uFillTx/>
                <a:latin typeface="Franklin Gothic Book" panose="020B0503020102020204"/>
                <a:ea typeface="+mn-ea"/>
                <a:cs typeface="+mn-cs"/>
              </a:rPr>
              <a:t>Describe </a:t>
            </a:r>
            <a:r>
              <a:rPr lang="en-US" sz="2400" dirty="0">
                <a:solidFill>
                  <a:schemeClr val="accent4"/>
                </a:solidFill>
              </a:rPr>
              <a:t>consequence strategies to decrease 	behavior</a:t>
            </a:r>
          </a:p>
          <a:p>
            <a:pPr marL="914400" lvl="2" indent="0">
              <a:buNone/>
            </a:pPr>
            <a:endParaRPr kumimoji="0" lang="en-US" sz="1050" b="0" i="0" u="none" strike="noStrike" kern="1200" cap="none" spc="0" normalizeH="0" baseline="0" noProof="0" dirty="0">
              <a:ln>
                <a:noFill/>
              </a:ln>
              <a:solidFill>
                <a:srgbClr val="FFFFFF"/>
              </a:solidFill>
              <a:effectLst/>
              <a:uLnTx/>
              <a:uFillTx/>
              <a:latin typeface="Franklin Gothic Book" panose="020B0503020102020204"/>
              <a:ea typeface="+mn-ea"/>
              <a:cs typeface="+mn-cs"/>
            </a:endParaRPr>
          </a:p>
          <a:p>
            <a:pPr marL="914400" lvl="2" indent="0">
              <a:buNone/>
            </a:pPr>
            <a:r>
              <a:rPr lang="en-US" sz="2400" i="1" dirty="0">
                <a:solidFill>
                  <a:srgbClr val="FFFFFF"/>
                </a:solidFill>
              </a:rPr>
              <a:t>	</a:t>
            </a:r>
            <a:r>
              <a:rPr lang="en-US" sz="2400" dirty="0">
                <a:solidFill>
                  <a:srgbClr val="FFFFFF"/>
                </a:solidFill>
              </a:rPr>
              <a:t>Establish a continuum of strategies to 	respond to inappropriate behavior.</a:t>
            </a:r>
          </a:p>
          <a:p>
            <a:pPr marL="2743200" lvl="2" indent="-290513"/>
            <a:r>
              <a:rPr lang="en-US" dirty="0">
                <a:solidFill>
                  <a:schemeClr val="bg1"/>
                </a:solidFill>
              </a:rPr>
              <a:t>Planned Ignoring</a:t>
            </a:r>
          </a:p>
          <a:p>
            <a:pPr marL="2743200" lvl="2" indent="-290513"/>
            <a:r>
              <a:rPr lang="en-US" dirty="0">
                <a:solidFill>
                  <a:schemeClr val="bg1"/>
                </a:solidFill>
              </a:rPr>
              <a:t>Differential Reinforcement</a:t>
            </a:r>
          </a:p>
          <a:p>
            <a:pPr marL="2743200" lvl="2" indent="-290513"/>
            <a:r>
              <a:rPr lang="en-US" dirty="0">
                <a:solidFill>
                  <a:schemeClr val="bg1"/>
                </a:solidFill>
              </a:rPr>
              <a:t>Response Cost</a:t>
            </a:r>
          </a:p>
          <a:p>
            <a:pPr marL="2743200" lvl="2" indent="-290513"/>
            <a:r>
              <a:rPr lang="en-US" dirty="0">
                <a:solidFill>
                  <a:schemeClr val="bg1"/>
                </a:solidFill>
              </a:rPr>
              <a:t>Time Out from Reinforcement</a:t>
            </a:r>
          </a:p>
          <a:p>
            <a:pPr marL="2743200" lvl="2" indent="-290513"/>
            <a:r>
              <a:rPr lang="en-US" dirty="0">
                <a:solidFill>
                  <a:schemeClr val="bg1"/>
                </a:solidFill>
              </a:rPr>
              <a:t>Over Correction</a:t>
            </a:r>
          </a:p>
          <a:p>
            <a:pPr marL="914400" lvl="2" indent="0">
              <a:buNone/>
            </a:pPr>
            <a:endParaRPr kumimoji="0" lang="en-US" sz="2400" b="0" u="none" strike="noStrike" kern="1200" cap="none" spc="0" normalizeH="0" baseline="0" noProof="0" dirty="0">
              <a:ln>
                <a:noFill/>
              </a:ln>
              <a:solidFill>
                <a:srgbClr val="FFFFFF"/>
              </a:solidFill>
              <a:effectLst/>
              <a:uLnTx/>
              <a:uFillTx/>
              <a:latin typeface="Franklin Gothic Book" panose="020B0503020102020204"/>
            </a:endParaRPr>
          </a:p>
          <a:p>
            <a:pPr marL="914400" lvl="2" indent="0">
              <a:buNone/>
            </a:pPr>
            <a:r>
              <a:rPr lang="en-US" sz="2400" dirty="0">
                <a:solidFill>
                  <a:srgbClr val="FFFFFF"/>
                </a:solidFill>
              </a:rPr>
              <a:t>	</a:t>
            </a:r>
            <a:endParaRPr lang="en-US" sz="2400" dirty="0">
              <a:solidFill>
                <a:schemeClr val="bg1"/>
              </a:solidFill>
            </a:endParaRPr>
          </a:p>
        </p:txBody>
      </p:sp>
      <p:sp>
        <p:nvSpPr>
          <p:cNvPr id="14" name="TextBox 13"/>
          <p:cNvSpPr txBox="1"/>
          <p:nvPr/>
        </p:nvSpPr>
        <p:spPr>
          <a:xfrm>
            <a:off x="249088" y="2121334"/>
            <a:ext cx="1449370" cy="584775"/>
          </a:xfrm>
          <a:prstGeom prst="rect">
            <a:avLst/>
          </a:prstGeom>
          <a:noFill/>
        </p:spPr>
        <p:txBody>
          <a:bodyPr wrap="square" rtlCol="0">
            <a:spAutoFit/>
          </a:bodyPr>
          <a:lstStyle/>
          <a:p>
            <a:pPr algn="ctr"/>
            <a:r>
              <a:rPr lang="en-US" sz="3200" dirty="0">
                <a:solidFill>
                  <a:srgbClr val="EE6352"/>
                </a:solidFill>
                <a:latin typeface="Franklin Gothic Medium" panose="020B0603020102020204"/>
              </a:rPr>
              <a:t>Part 1</a:t>
            </a:r>
            <a:endParaRPr lang="en-US" sz="2800" dirty="0">
              <a:solidFill>
                <a:srgbClr val="EE6352"/>
              </a:solidFill>
              <a:latin typeface="Franklin Gothic Medium" panose="020B0603020102020204"/>
            </a:endParaRPr>
          </a:p>
        </p:txBody>
      </p:sp>
      <p:sp>
        <p:nvSpPr>
          <p:cNvPr id="15" name="TextBox 14"/>
          <p:cNvSpPr txBox="1"/>
          <p:nvPr/>
        </p:nvSpPr>
        <p:spPr>
          <a:xfrm>
            <a:off x="321702" y="3058251"/>
            <a:ext cx="1304142" cy="584775"/>
          </a:xfrm>
          <a:prstGeom prst="rect">
            <a:avLst/>
          </a:prstGeom>
          <a:noFill/>
        </p:spPr>
        <p:txBody>
          <a:bodyPr wrap="square" rtlCol="0">
            <a:spAutoFit/>
          </a:bodyPr>
          <a:lstStyle/>
          <a:p>
            <a:pPr algn="ctr"/>
            <a:r>
              <a:rPr lang="en-US" sz="3200" dirty="0">
                <a:solidFill>
                  <a:srgbClr val="EE6352"/>
                </a:solidFill>
                <a:latin typeface="Franklin Gothic Medium" panose="020B0603020102020204"/>
              </a:rPr>
              <a:t>Part 2 </a:t>
            </a:r>
          </a:p>
        </p:txBody>
      </p:sp>
      <p:sp>
        <p:nvSpPr>
          <p:cNvPr id="2" name="Title 1" hidden="1">
            <a:extLst>
              <a:ext uri="{FF2B5EF4-FFF2-40B4-BE49-F238E27FC236}">
                <a16:creationId xmlns:a16="http://schemas.microsoft.com/office/drawing/2014/main" id="{F1196966-9968-4698-A3FE-815A4DCD040B}"/>
              </a:ext>
            </a:extLst>
          </p:cNvPr>
          <p:cNvSpPr>
            <a:spLocks noGrp="1"/>
          </p:cNvSpPr>
          <p:nvPr>
            <p:ph type="title"/>
          </p:nvPr>
        </p:nvSpPr>
        <p:spPr/>
        <p:txBody>
          <a:bodyPr/>
          <a:lstStyle/>
          <a:p>
            <a:r>
              <a:rPr lang="en-US" dirty="0"/>
              <a:t>Module Objectives</a:t>
            </a:r>
          </a:p>
        </p:txBody>
      </p:sp>
    </p:spTree>
    <p:extLst>
      <p:ext uri="{BB962C8B-B14F-4D97-AF65-F5344CB8AC3E}">
        <p14:creationId xmlns:p14="http://schemas.microsoft.com/office/powerpoint/2010/main" val="587844193"/>
      </p:ext>
    </p:extLst>
  </p:cSld>
  <p:clrMapOvr>
    <a:masterClrMapping/>
  </p:clrMapOvr>
</p:sld>
</file>

<file path=ppt/theme/theme1.xml><?xml version="1.0" encoding="utf-8"?>
<a:theme xmlns:a="http://schemas.openxmlformats.org/drawingml/2006/main" name="Custom Design">
  <a:themeElements>
    <a:clrScheme name="Behavior Course">
      <a:dk1>
        <a:srgbClr val="000000"/>
      </a:dk1>
      <a:lt1>
        <a:srgbClr val="FFFFFF"/>
      </a:lt1>
      <a:dk2>
        <a:srgbClr val="323232"/>
      </a:dk2>
      <a:lt2>
        <a:srgbClr val="FFFFFF"/>
      </a:lt2>
      <a:accent1>
        <a:srgbClr val="8377D1"/>
      </a:accent1>
      <a:accent2>
        <a:srgbClr val="65AFFF"/>
      </a:accent2>
      <a:accent3>
        <a:srgbClr val="028090"/>
      </a:accent3>
      <a:accent4>
        <a:srgbClr val="FE5F55"/>
      </a:accent4>
      <a:accent5>
        <a:srgbClr val="4ACEA5"/>
      </a:accent5>
      <a:accent6>
        <a:srgbClr val="C3E325"/>
      </a:accent6>
      <a:hlink>
        <a:srgbClr val="FFFFFF"/>
      </a:hlink>
      <a:folHlink>
        <a:srgbClr val="32323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NCII Behavior Course Template 2017_12_05</Template>
  <TotalTime>2386</TotalTime>
  <Words>3763</Words>
  <Application>Microsoft Office PowerPoint</Application>
  <PresentationFormat>On-screen Show (4:3)</PresentationFormat>
  <Paragraphs>479</Paragraphs>
  <Slides>64</Slides>
  <Notes>26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64</vt:i4>
      </vt:variant>
    </vt:vector>
  </HeadingPairs>
  <TitlesOfParts>
    <vt:vector size="70" baseType="lpstr">
      <vt:lpstr>Arial</vt:lpstr>
      <vt:lpstr>Calibri</vt:lpstr>
      <vt:lpstr>Franklin Gothic Book</vt:lpstr>
      <vt:lpstr>Franklin Gothic Medium</vt:lpstr>
      <vt:lpstr>Wingdings</vt:lpstr>
      <vt:lpstr>Custom Design</vt:lpstr>
      <vt:lpstr>Module 5  Consequence Strategies to Decrease Behavior</vt:lpstr>
      <vt:lpstr>Acknowledgements</vt:lpstr>
      <vt:lpstr>Orientation to Module Tools and Resources</vt:lpstr>
      <vt:lpstr>Orientation to Module Elements</vt:lpstr>
      <vt:lpstr>Getting the Most Out of This Module</vt:lpstr>
      <vt:lpstr>DBI for Intensive Academic Need Diagram</vt:lpstr>
      <vt:lpstr>Module Objectives</vt:lpstr>
      <vt:lpstr>Consequence Strategies to Decrease Behavior</vt:lpstr>
      <vt:lpstr>Module Objectives</vt:lpstr>
      <vt:lpstr>Remember:</vt:lpstr>
      <vt:lpstr>Punishment Reminders:</vt:lpstr>
      <vt:lpstr>Considerations for punishment procedures</vt:lpstr>
      <vt:lpstr>Engaging in Problem Behavior – Looking at Minor Issues</vt:lpstr>
      <vt:lpstr>Error Correction Examples</vt:lpstr>
      <vt:lpstr>Quick Error Corrections</vt:lpstr>
      <vt:lpstr>Activity 5.1: Stop and Jot Develop Brief Error Corrections </vt:lpstr>
      <vt:lpstr>Activity 5.1: Review</vt:lpstr>
      <vt:lpstr>Additional Variations for Managing Minor Behaviors</vt:lpstr>
      <vt:lpstr>Considerations for Error Correction</vt:lpstr>
      <vt:lpstr>Considerations for Error Correction–Continued</vt:lpstr>
      <vt:lpstr>Additional Tools from the Resource Guide</vt:lpstr>
      <vt:lpstr>Consider Function when you select your consequence strategy </vt:lpstr>
      <vt:lpstr>Continuum of Error Corrections</vt:lpstr>
      <vt:lpstr>Continuum of Error Corrections – NCII Antecedent Modification Guide Link</vt:lpstr>
      <vt:lpstr>Consequence Strategies to Decrease Behavior</vt:lpstr>
      <vt:lpstr>Module Objectives</vt:lpstr>
      <vt:lpstr>Does the data indicate students are engaging in problem behavior</vt:lpstr>
      <vt:lpstr>Planned Ignoring</vt:lpstr>
      <vt:lpstr>Other Strategies to Respond to Minor Violations</vt:lpstr>
      <vt:lpstr>Guidelines for using planned ignoring</vt:lpstr>
      <vt:lpstr>Activity 5.2: Pause &amp; Process Develop a Planned Ignoring Procedure</vt:lpstr>
      <vt:lpstr>Activity 5.2: Review</vt:lpstr>
      <vt:lpstr>Differential Reinforcement</vt:lpstr>
      <vt:lpstr>Types of Differential Reinforcement</vt:lpstr>
      <vt:lpstr>DR of Lower Rates of Behavior</vt:lpstr>
      <vt:lpstr>DR of Other Behaviors</vt:lpstr>
      <vt:lpstr>DR of Alternative Behaviors</vt:lpstr>
      <vt:lpstr>DR of Incompatible Behaviors</vt:lpstr>
      <vt:lpstr>Other Strategies to Respond to Minor Violations</vt:lpstr>
      <vt:lpstr>Activity 5.3: Discussion Board Post Develop a Differential Reinforcement Plan</vt:lpstr>
      <vt:lpstr>Activity 5.3: Review</vt:lpstr>
      <vt:lpstr>Response Cost</vt:lpstr>
      <vt:lpstr>Other Strategies to Respond</vt:lpstr>
      <vt:lpstr>Guidelines for Using Response Cost</vt:lpstr>
      <vt:lpstr>Guidelines for Using Response Cost</vt:lpstr>
      <vt:lpstr>Activity 5.4: Discussion Board Post Develop a Response Cost Procedure</vt:lpstr>
      <vt:lpstr>Activity 5.4: Review</vt:lpstr>
      <vt:lpstr>Time Out from Reinforcement</vt:lpstr>
      <vt:lpstr>Other Strategies to Respond</vt:lpstr>
      <vt:lpstr>Guidelines for using Time Out from Reinforcement </vt:lpstr>
      <vt:lpstr>Activity 5.5: Pause &amp; Process Develop a Time Out from Reinforcement Procedure</vt:lpstr>
      <vt:lpstr>Activity 5.5: Review</vt:lpstr>
      <vt:lpstr>Over Correction</vt:lpstr>
      <vt:lpstr>Types of Over Correction</vt:lpstr>
      <vt:lpstr>Tips for using overcorrection</vt:lpstr>
      <vt:lpstr>Activity 5.6: Pause &amp; Process Develop an Over Correction Procedure</vt:lpstr>
      <vt:lpstr>Activity 5.6: Review</vt:lpstr>
      <vt:lpstr>Consequence Strategies to Decrease Behavior</vt:lpstr>
      <vt:lpstr>Module Objectives</vt:lpstr>
      <vt:lpstr>Review</vt:lpstr>
      <vt:lpstr>Punishment Reminders:</vt:lpstr>
      <vt:lpstr>Activity 5.7: Discussion Board Post Refine your punishment systems</vt:lpstr>
      <vt:lpstr>Activity 5.7: Review</vt:lpstr>
      <vt:lpstr>Next Steps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Pollack, Marney</dc:creator>
  <cp:lastModifiedBy>Croninger, Nicholas</cp:lastModifiedBy>
  <cp:revision>87</cp:revision>
  <dcterms:created xsi:type="dcterms:W3CDTF">2018-01-03T21:15:26Z</dcterms:created>
  <dcterms:modified xsi:type="dcterms:W3CDTF">2019-09-12T19:36:18Z</dcterms:modified>
</cp:coreProperties>
</file>