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65"/>
  </p:notesMasterIdLst>
  <p:handoutMasterIdLst>
    <p:handoutMasterId r:id="rId66"/>
  </p:handoutMasterIdLst>
  <p:sldIdLst>
    <p:sldId id="322" r:id="rId2"/>
    <p:sldId id="348" r:id="rId3"/>
    <p:sldId id="378" r:id="rId4"/>
    <p:sldId id="408" r:id="rId5"/>
    <p:sldId id="409" r:id="rId6"/>
    <p:sldId id="297" r:id="rId7"/>
    <p:sldId id="335" r:id="rId8"/>
    <p:sldId id="320" r:id="rId9"/>
    <p:sldId id="417" r:id="rId10"/>
    <p:sldId id="263" r:id="rId11"/>
    <p:sldId id="421" r:id="rId12"/>
    <p:sldId id="305" r:id="rId13"/>
    <p:sldId id="324" r:id="rId14"/>
    <p:sldId id="268" r:id="rId15"/>
    <p:sldId id="269" r:id="rId16"/>
    <p:sldId id="310" r:id="rId17"/>
    <p:sldId id="410" r:id="rId18"/>
    <p:sldId id="308" r:id="rId19"/>
    <p:sldId id="306" r:id="rId20"/>
    <p:sldId id="307" r:id="rId21"/>
    <p:sldId id="302" r:id="rId22"/>
    <p:sldId id="301" r:id="rId23"/>
    <p:sldId id="309" r:id="rId24"/>
    <p:sldId id="321" r:id="rId25"/>
    <p:sldId id="418" r:id="rId26"/>
    <p:sldId id="325" r:id="rId27"/>
    <p:sldId id="275" r:id="rId28"/>
    <p:sldId id="276" r:id="rId29"/>
    <p:sldId id="311" r:id="rId30"/>
    <p:sldId id="312" r:id="rId31"/>
    <p:sldId id="411" r:id="rId32"/>
    <p:sldId id="313" r:id="rId33"/>
    <p:sldId id="279" r:id="rId34"/>
    <p:sldId id="280" r:id="rId35"/>
    <p:sldId id="281" r:id="rId36"/>
    <p:sldId id="282" r:id="rId37"/>
    <p:sldId id="283" r:id="rId38"/>
    <p:sldId id="278" r:id="rId39"/>
    <p:sldId id="314" r:id="rId40"/>
    <p:sldId id="412" r:id="rId41"/>
    <p:sldId id="315" r:id="rId42"/>
    <p:sldId id="285" r:id="rId43"/>
    <p:sldId id="286" r:id="rId44"/>
    <p:sldId id="287" r:id="rId45"/>
    <p:sldId id="316" r:id="rId46"/>
    <p:sldId id="413" r:id="rId47"/>
    <p:sldId id="318" r:id="rId48"/>
    <p:sldId id="289" r:id="rId49"/>
    <p:sldId id="290" r:id="rId50"/>
    <p:sldId id="317" r:id="rId51"/>
    <p:sldId id="414" r:id="rId52"/>
    <p:sldId id="292" r:id="rId53"/>
    <p:sldId id="327" r:id="rId54"/>
    <p:sldId id="420" r:id="rId55"/>
    <p:sldId id="336" r:id="rId56"/>
    <p:sldId id="415" r:id="rId57"/>
    <p:sldId id="331" r:id="rId58"/>
    <p:sldId id="419" r:id="rId59"/>
    <p:sldId id="326" r:id="rId60"/>
    <p:sldId id="293" r:id="rId61"/>
    <p:sldId id="319" r:id="rId62"/>
    <p:sldId id="416" r:id="rId63"/>
    <p:sldId id="328"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DC36E69-7747-4A4D-9CE7-71725B8DF257}">
          <p14:sldIdLst>
            <p14:sldId id="322"/>
            <p14:sldId id="348"/>
            <p14:sldId id="378"/>
            <p14:sldId id="408"/>
            <p14:sldId id="409"/>
            <p14:sldId id="297"/>
            <p14:sldId id="335"/>
          </p14:sldIdLst>
        </p14:section>
        <p14:section name="Part 1" id="{995B8B05-DE0A-4045-BB8A-E924D84EEB05}">
          <p14:sldIdLst>
            <p14:sldId id="320"/>
            <p14:sldId id="417"/>
            <p14:sldId id="263"/>
            <p14:sldId id="421"/>
            <p14:sldId id="305"/>
            <p14:sldId id="324"/>
            <p14:sldId id="268"/>
            <p14:sldId id="269"/>
            <p14:sldId id="310"/>
            <p14:sldId id="410"/>
            <p14:sldId id="308"/>
            <p14:sldId id="306"/>
            <p14:sldId id="307"/>
            <p14:sldId id="302"/>
            <p14:sldId id="301"/>
            <p14:sldId id="309"/>
          </p14:sldIdLst>
        </p14:section>
        <p14:section name="Part 2" id="{87776750-AD68-479D-A796-D0BC029E9F9C}">
          <p14:sldIdLst>
            <p14:sldId id="321"/>
            <p14:sldId id="418"/>
            <p14:sldId id="325"/>
            <p14:sldId id="275"/>
            <p14:sldId id="276"/>
            <p14:sldId id="311"/>
            <p14:sldId id="312"/>
            <p14:sldId id="411"/>
            <p14:sldId id="313"/>
            <p14:sldId id="279"/>
            <p14:sldId id="280"/>
            <p14:sldId id="281"/>
            <p14:sldId id="282"/>
            <p14:sldId id="283"/>
            <p14:sldId id="278"/>
            <p14:sldId id="314"/>
            <p14:sldId id="412"/>
            <p14:sldId id="315"/>
            <p14:sldId id="285"/>
            <p14:sldId id="286"/>
            <p14:sldId id="287"/>
            <p14:sldId id="316"/>
            <p14:sldId id="413"/>
            <p14:sldId id="318"/>
            <p14:sldId id="289"/>
            <p14:sldId id="290"/>
            <p14:sldId id="317"/>
            <p14:sldId id="414"/>
            <p14:sldId id="292"/>
            <p14:sldId id="327"/>
            <p14:sldId id="420"/>
            <p14:sldId id="336"/>
            <p14:sldId id="415"/>
          </p14:sldIdLst>
        </p14:section>
        <p14:section name="Closing" id="{D631B753-3462-437E-BC4E-36E1B82EEE40}">
          <p14:sldIdLst>
            <p14:sldId id="331"/>
            <p14:sldId id="419"/>
            <p14:sldId id="326"/>
            <p14:sldId id="293"/>
            <p14:sldId id="319"/>
            <p14:sldId id="416"/>
            <p14:sldId id="32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son, Stephanie" initials="JS" lastIdx="1" clrIdx="0">
    <p:extLst>
      <p:ext uri="{19B8F6BF-5375-455C-9EA6-DF929625EA0E}">
        <p15:presenceInfo xmlns:p15="http://schemas.microsoft.com/office/powerpoint/2012/main" userId="S-1-5-21-1472932569-214068005-926709054-1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95F"/>
    <a:srgbClr val="BAEFFC"/>
    <a:srgbClr val="E6F9FE"/>
    <a:srgbClr val="D3F5FD"/>
    <a:srgbClr val="C74C2A"/>
    <a:srgbClr val="63717F"/>
    <a:srgbClr val="001C54"/>
    <a:srgbClr val="002368"/>
    <a:srgbClr val="6A7988"/>
    <a:srgbClr val="708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550" autoAdjust="0"/>
    <p:restoredTop sz="88160" autoAdjust="0"/>
  </p:normalViewPr>
  <p:slideViewPr>
    <p:cSldViewPr snapToGrid="0">
      <p:cViewPr varScale="1">
        <p:scale>
          <a:sx n="81" d="100"/>
          <a:sy n="81" d="100"/>
        </p:scale>
        <p:origin x="350" y="58"/>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0" d="100"/>
          <a:sy n="70" d="100"/>
        </p:scale>
        <p:origin x="304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A3A48-454F-154A-802B-212E85ADEF83}"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82566A81-7A86-4C4B-815C-811799C31F19}">
      <dgm:prSet phldrT="[Text]" custT="1"/>
      <dgm:spPr/>
      <dgm:t>
        <a:bodyPr/>
        <a:lstStyle/>
        <a:p>
          <a:pPr algn="ctr"/>
          <a:r>
            <a:rPr lang="en-US" sz="2000" dirty="0"/>
            <a:t>Pre-service</a:t>
          </a:r>
        </a:p>
      </dgm:t>
    </dgm:pt>
    <dgm:pt modelId="{7ABEA724-FB0F-624D-ABCB-B8A1E34437F0}" type="parTrans" cxnId="{DA7C9DC3-B000-AB4D-95D7-23E81618178E}">
      <dgm:prSet/>
      <dgm:spPr/>
      <dgm:t>
        <a:bodyPr/>
        <a:lstStyle/>
        <a:p>
          <a:endParaRPr lang="en-US"/>
        </a:p>
      </dgm:t>
    </dgm:pt>
    <dgm:pt modelId="{8D67BE4D-2200-8F47-AFBC-1049C022117B}" type="sibTrans" cxnId="{DA7C9DC3-B000-AB4D-95D7-23E81618178E}">
      <dgm:prSet/>
      <dgm:spPr/>
      <dgm:t>
        <a:bodyPr/>
        <a:lstStyle/>
        <a:p>
          <a:endParaRPr lang="en-US"/>
        </a:p>
      </dgm:t>
    </dgm:pt>
    <dgm:pt modelId="{1FB83F7E-DB0A-7541-B491-D39E5130221D}">
      <dgm:prSet phldrT="[Text]"/>
      <dgm:spPr/>
      <dgm:t>
        <a:bodyPr/>
        <a:lstStyle/>
        <a:p>
          <a:r>
            <a:rPr lang="en-US" dirty="0"/>
            <a:t>Become fluent with content and basic theory </a:t>
          </a:r>
        </a:p>
      </dgm:t>
    </dgm:pt>
    <dgm:pt modelId="{30D1CCC5-1B6F-C349-98A1-676FA3D85DC7}" type="parTrans" cxnId="{000BE859-C8F5-FB43-86BA-A4E9E942FCD4}">
      <dgm:prSet/>
      <dgm:spPr/>
      <dgm:t>
        <a:bodyPr/>
        <a:lstStyle/>
        <a:p>
          <a:endParaRPr lang="en-US"/>
        </a:p>
      </dgm:t>
    </dgm:pt>
    <dgm:pt modelId="{BDAF4590-E417-3B47-B1A1-724D1D904487}" type="sibTrans" cxnId="{000BE859-C8F5-FB43-86BA-A4E9E942FCD4}">
      <dgm:prSet/>
      <dgm:spPr/>
      <dgm:t>
        <a:bodyPr/>
        <a:lstStyle/>
        <a:p>
          <a:endParaRPr lang="en-US"/>
        </a:p>
      </dgm:t>
    </dgm:pt>
    <dgm:pt modelId="{8F7DDF7C-F965-1047-A771-F131B9F5CD47}">
      <dgm:prSet phldrT="[Text]" custT="1"/>
      <dgm:spPr/>
      <dgm:t>
        <a:bodyPr/>
        <a:lstStyle/>
        <a:p>
          <a:pPr algn="ctr"/>
          <a:r>
            <a:rPr lang="en-US" sz="2000" dirty="0"/>
            <a:t>New Teachers</a:t>
          </a:r>
        </a:p>
      </dgm:t>
    </dgm:pt>
    <dgm:pt modelId="{681E9FBB-6272-9B44-B5E5-4775FFA9CFF7}" type="parTrans" cxnId="{A6C3E3EA-00F9-E14F-B5D6-0F5EB5A01B9E}">
      <dgm:prSet/>
      <dgm:spPr/>
      <dgm:t>
        <a:bodyPr/>
        <a:lstStyle/>
        <a:p>
          <a:endParaRPr lang="en-US"/>
        </a:p>
      </dgm:t>
    </dgm:pt>
    <dgm:pt modelId="{E9B4F679-F448-CD46-BD09-6BC5F2108870}" type="sibTrans" cxnId="{A6C3E3EA-00F9-E14F-B5D6-0F5EB5A01B9E}">
      <dgm:prSet/>
      <dgm:spPr/>
      <dgm:t>
        <a:bodyPr/>
        <a:lstStyle/>
        <a:p>
          <a:endParaRPr lang="en-US"/>
        </a:p>
      </dgm:t>
    </dgm:pt>
    <dgm:pt modelId="{A0C1341D-2A3A-0241-A319-B88F95D3F299}">
      <dgm:prSet phldrT="[Text]"/>
      <dgm:spPr/>
      <dgm:t>
        <a:bodyPr/>
        <a:lstStyle/>
        <a:p>
          <a:r>
            <a:rPr lang="en-US" dirty="0"/>
            <a:t>Focus on moving from knowledge to practice</a:t>
          </a:r>
        </a:p>
      </dgm:t>
    </dgm:pt>
    <dgm:pt modelId="{EA75D376-F4BF-8D47-B793-2F749BE743A8}" type="parTrans" cxnId="{6480E69E-6FBF-DC44-A083-2FB8D7B058AF}">
      <dgm:prSet/>
      <dgm:spPr/>
      <dgm:t>
        <a:bodyPr/>
        <a:lstStyle/>
        <a:p>
          <a:endParaRPr lang="en-US"/>
        </a:p>
      </dgm:t>
    </dgm:pt>
    <dgm:pt modelId="{460D8546-4BE6-AD45-B2D7-567BD5FD2636}" type="sibTrans" cxnId="{6480E69E-6FBF-DC44-A083-2FB8D7B058AF}">
      <dgm:prSet/>
      <dgm:spPr/>
      <dgm:t>
        <a:bodyPr/>
        <a:lstStyle/>
        <a:p>
          <a:endParaRPr lang="en-US"/>
        </a:p>
      </dgm:t>
    </dgm:pt>
    <dgm:pt modelId="{8A5BC76C-9CD6-BD4B-A6D1-6ED238422F97}">
      <dgm:prSet phldrT="[Text]" custT="1"/>
      <dgm:spPr/>
      <dgm:t>
        <a:bodyPr/>
        <a:lstStyle/>
        <a:p>
          <a:pPr algn="ctr"/>
          <a:r>
            <a:rPr lang="en-US" sz="2000" dirty="0"/>
            <a:t>Experienced Teachers</a:t>
          </a:r>
        </a:p>
      </dgm:t>
    </dgm:pt>
    <dgm:pt modelId="{2B124FBE-A13D-154A-BFED-FA70B6B6752F}" type="parTrans" cxnId="{1FDE895B-850E-1F4E-9CFB-E8724D126CB7}">
      <dgm:prSet/>
      <dgm:spPr/>
      <dgm:t>
        <a:bodyPr/>
        <a:lstStyle/>
        <a:p>
          <a:endParaRPr lang="en-US"/>
        </a:p>
      </dgm:t>
    </dgm:pt>
    <dgm:pt modelId="{5890B37A-3EC2-9345-A43E-775F56E357C8}" type="sibTrans" cxnId="{1FDE895B-850E-1F4E-9CFB-E8724D126CB7}">
      <dgm:prSet/>
      <dgm:spPr/>
      <dgm:t>
        <a:bodyPr/>
        <a:lstStyle/>
        <a:p>
          <a:endParaRPr lang="en-US"/>
        </a:p>
      </dgm:t>
    </dgm:pt>
    <dgm:pt modelId="{EF97F04B-952D-0B45-A4B2-7845933D4467}">
      <dgm:prSet phldrT="[Text]"/>
      <dgm:spPr/>
      <dgm:t>
        <a:bodyPr/>
        <a:lstStyle/>
        <a:p>
          <a:r>
            <a:rPr lang="en-US" dirty="0"/>
            <a:t>Use activities as a self-reflection opportunity</a:t>
          </a:r>
        </a:p>
      </dgm:t>
    </dgm:pt>
    <dgm:pt modelId="{E24174DA-8AD6-D54B-A8E1-06BA0A79610B}" type="parTrans" cxnId="{151D64E6-02B8-B744-9E6F-81A9FF86FAA3}">
      <dgm:prSet/>
      <dgm:spPr/>
      <dgm:t>
        <a:bodyPr/>
        <a:lstStyle/>
        <a:p>
          <a:endParaRPr lang="en-US"/>
        </a:p>
      </dgm:t>
    </dgm:pt>
    <dgm:pt modelId="{81307B86-5190-1D4C-9874-30DF51CCDA3D}" type="sibTrans" cxnId="{151D64E6-02B8-B744-9E6F-81A9FF86FAA3}">
      <dgm:prSet/>
      <dgm:spPr/>
      <dgm:t>
        <a:bodyPr/>
        <a:lstStyle/>
        <a:p>
          <a:endParaRPr lang="en-US"/>
        </a:p>
      </dgm:t>
    </dgm:pt>
    <dgm:pt modelId="{ADEB1C42-6152-4A4D-B838-C23A502D92AB}">
      <dgm:prSet phldrT="[Text]"/>
      <dgm:spPr/>
      <dgm:t>
        <a:bodyPr/>
        <a:lstStyle/>
        <a:p>
          <a:r>
            <a:rPr lang="en-US" dirty="0"/>
            <a:t>Consider how you might coach or teach the skills/content to a new teacher in your building</a:t>
          </a:r>
        </a:p>
      </dgm:t>
    </dgm:pt>
    <dgm:pt modelId="{E1D3FD61-B484-F541-8599-DC0694898BC3}" type="parTrans" cxnId="{81A5A63E-0DEA-7C4B-82A9-9AA57226AD23}">
      <dgm:prSet/>
      <dgm:spPr/>
      <dgm:t>
        <a:bodyPr/>
        <a:lstStyle/>
        <a:p>
          <a:endParaRPr lang="en-US"/>
        </a:p>
      </dgm:t>
    </dgm:pt>
    <dgm:pt modelId="{E26CFCE3-112D-9747-BFDE-761F4A5ACE30}" type="sibTrans" cxnId="{81A5A63E-0DEA-7C4B-82A9-9AA57226AD23}">
      <dgm:prSet/>
      <dgm:spPr/>
      <dgm:t>
        <a:bodyPr/>
        <a:lstStyle/>
        <a:p>
          <a:endParaRPr lang="en-US"/>
        </a:p>
      </dgm:t>
    </dgm:pt>
    <dgm:pt modelId="{5A00EC57-226E-834F-A614-822801A740DD}">
      <dgm:prSet phldrT="[Text]"/>
      <dgm:spPr/>
      <dgm:t>
        <a:bodyPr/>
        <a:lstStyle/>
        <a:p>
          <a:r>
            <a:rPr lang="en-US" dirty="0"/>
            <a:t>Set a new implementation goal for yourself</a:t>
          </a:r>
        </a:p>
      </dgm:t>
    </dgm:pt>
    <dgm:pt modelId="{8FB656E1-732F-E14C-AB45-8A6526773A5A}" type="parTrans" cxnId="{E7EE3460-FD63-764C-B515-F59115A0C744}">
      <dgm:prSet/>
      <dgm:spPr/>
      <dgm:t>
        <a:bodyPr/>
        <a:lstStyle/>
        <a:p>
          <a:endParaRPr lang="en-US"/>
        </a:p>
      </dgm:t>
    </dgm:pt>
    <dgm:pt modelId="{5718F5BE-1D9C-104D-B5E0-0D5B43006302}" type="sibTrans" cxnId="{E7EE3460-FD63-764C-B515-F59115A0C744}">
      <dgm:prSet/>
      <dgm:spPr/>
      <dgm:t>
        <a:bodyPr/>
        <a:lstStyle/>
        <a:p>
          <a:endParaRPr lang="en-US"/>
        </a:p>
      </dgm:t>
    </dgm:pt>
    <dgm:pt modelId="{078654F5-6A23-BE48-AF3D-F3C7AF0F7B3A}">
      <dgm:prSet phldrT="[Text]"/>
      <dgm:spPr/>
      <dgm:t>
        <a:bodyPr/>
        <a:lstStyle/>
        <a:p>
          <a:r>
            <a:rPr lang="en-US" dirty="0"/>
            <a:t>Review resources to extend your learning with respect to culturally and contextually relevant implementation</a:t>
          </a:r>
        </a:p>
      </dgm:t>
    </dgm:pt>
    <dgm:pt modelId="{00069547-B637-104F-9B32-6B2922F8B560}" type="parTrans" cxnId="{14849B9A-7014-B748-AAD5-F9C95778AD81}">
      <dgm:prSet/>
      <dgm:spPr/>
      <dgm:t>
        <a:bodyPr/>
        <a:lstStyle/>
        <a:p>
          <a:endParaRPr lang="en-US"/>
        </a:p>
      </dgm:t>
    </dgm:pt>
    <dgm:pt modelId="{982D96C5-ACBD-4A40-97C1-A9325D8D14C6}" type="sibTrans" cxnId="{14849B9A-7014-B748-AAD5-F9C95778AD81}">
      <dgm:prSet/>
      <dgm:spPr/>
      <dgm:t>
        <a:bodyPr/>
        <a:lstStyle/>
        <a:p>
          <a:endParaRPr lang="en-US"/>
        </a:p>
      </dgm:t>
    </dgm:pt>
    <dgm:pt modelId="{C51A2E15-1E85-5841-9CC4-18AACD09D880}">
      <dgm:prSet phldrT="[Text]"/>
      <dgm:spPr/>
      <dgm:t>
        <a:bodyPr/>
        <a:lstStyle/>
        <a:p>
          <a:r>
            <a:rPr lang="en-US" dirty="0"/>
            <a:t>Look for examples of implementation in your clinic placements </a:t>
          </a:r>
        </a:p>
      </dgm:t>
    </dgm:pt>
    <dgm:pt modelId="{0D91A097-3669-4B42-8A41-CD8EA8802F45}" type="parTrans" cxnId="{B54ACF71-0EC7-A047-9C1B-6BAE3FD3D870}">
      <dgm:prSet/>
      <dgm:spPr/>
      <dgm:t>
        <a:bodyPr/>
        <a:lstStyle/>
        <a:p>
          <a:endParaRPr lang="en-US"/>
        </a:p>
      </dgm:t>
    </dgm:pt>
    <dgm:pt modelId="{D2CB6C83-0CA2-BE45-8DF6-03BE014A3A51}" type="sibTrans" cxnId="{B54ACF71-0EC7-A047-9C1B-6BAE3FD3D870}">
      <dgm:prSet/>
      <dgm:spPr/>
      <dgm:t>
        <a:bodyPr/>
        <a:lstStyle/>
        <a:p>
          <a:endParaRPr lang="en-US"/>
        </a:p>
      </dgm:t>
    </dgm:pt>
    <dgm:pt modelId="{DC596E0C-5ABD-094E-8C62-6C5CA3C1B7C0}">
      <dgm:prSet phldrT="[Text]"/>
      <dgm:spPr/>
      <dgm:t>
        <a:bodyPr/>
        <a:lstStyle/>
        <a:p>
          <a:r>
            <a:rPr lang="en-US" dirty="0"/>
            <a:t>Video record or ask for feedback on your implementation of key practices during your student teaching</a:t>
          </a:r>
        </a:p>
      </dgm:t>
    </dgm:pt>
    <dgm:pt modelId="{8FFC01F0-5C3F-1E41-BC6C-CCAABCEE4CA4}" type="parTrans" cxnId="{1FEB258F-239D-0D45-996B-6DD47456E761}">
      <dgm:prSet/>
      <dgm:spPr/>
      <dgm:t>
        <a:bodyPr/>
        <a:lstStyle/>
        <a:p>
          <a:endParaRPr lang="en-US"/>
        </a:p>
      </dgm:t>
    </dgm:pt>
    <dgm:pt modelId="{DCA81FBF-96C2-E742-B76D-905C70FC1C11}" type="sibTrans" cxnId="{1FEB258F-239D-0D45-996B-6DD47456E761}">
      <dgm:prSet/>
      <dgm:spPr/>
      <dgm:t>
        <a:bodyPr/>
        <a:lstStyle/>
        <a:p>
          <a:endParaRPr lang="en-US"/>
        </a:p>
      </dgm:t>
    </dgm:pt>
    <dgm:pt modelId="{81D46EB5-72EC-8645-AFB3-FD39295B2470}">
      <dgm:prSet phldrT="[Text]"/>
      <dgm:spPr/>
      <dgm:t>
        <a:bodyPr/>
        <a:lstStyle/>
        <a:p>
          <a:r>
            <a:rPr lang="en-US" dirty="0"/>
            <a:t>Set implementation goals and either self-monitor or ask for peer/coach feedback on your use of key skills</a:t>
          </a:r>
        </a:p>
      </dgm:t>
    </dgm:pt>
    <dgm:pt modelId="{63C2B1D6-19B5-404B-93AC-ADC0773F10A1}" type="parTrans" cxnId="{471C214C-21F6-B448-BFE9-1DA7F2F1D5BF}">
      <dgm:prSet/>
      <dgm:spPr/>
      <dgm:t>
        <a:bodyPr/>
        <a:lstStyle/>
        <a:p>
          <a:endParaRPr lang="en-US"/>
        </a:p>
      </dgm:t>
    </dgm:pt>
    <dgm:pt modelId="{D0E8EF35-54FB-C242-9A48-E1351ADB8673}" type="sibTrans" cxnId="{471C214C-21F6-B448-BFE9-1DA7F2F1D5BF}">
      <dgm:prSet/>
      <dgm:spPr/>
      <dgm:t>
        <a:bodyPr/>
        <a:lstStyle/>
        <a:p>
          <a:endParaRPr lang="en-US"/>
        </a:p>
      </dgm:t>
    </dgm:pt>
    <dgm:pt modelId="{41FF13FC-E1ED-C847-BD9D-0781F0F2DEF1}">
      <dgm:prSet phldrT="[Text]"/>
      <dgm:spPr/>
      <dgm:t>
        <a:bodyPr/>
        <a:lstStyle/>
        <a:p>
          <a:r>
            <a:rPr lang="en-US" dirty="0"/>
            <a:t>When a practice isn’t working use your understanding of theory to help you modify or intensify a practice to improve outcomes</a:t>
          </a:r>
        </a:p>
      </dgm:t>
    </dgm:pt>
    <dgm:pt modelId="{7F2925A0-B033-1640-A658-BDC8A03B4659}" type="parTrans" cxnId="{E5979121-0FA6-0D42-81B4-4247C8F6FD25}">
      <dgm:prSet/>
      <dgm:spPr/>
      <dgm:t>
        <a:bodyPr/>
        <a:lstStyle/>
        <a:p>
          <a:endParaRPr lang="en-US"/>
        </a:p>
      </dgm:t>
    </dgm:pt>
    <dgm:pt modelId="{A9790C92-0A29-774B-B1DF-0EC740149612}" type="sibTrans" cxnId="{E5979121-0FA6-0D42-81B4-4247C8F6FD25}">
      <dgm:prSet/>
      <dgm:spPr/>
      <dgm:t>
        <a:bodyPr/>
        <a:lstStyle/>
        <a:p>
          <a:endParaRPr lang="en-US"/>
        </a:p>
      </dgm:t>
    </dgm:pt>
    <dgm:pt modelId="{56879E31-337D-9644-A420-17D6C68FBC98}" type="pres">
      <dgm:prSet presAssocID="{BEEA3A48-454F-154A-802B-212E85ADEF83}" presName="linearFlow" presStyleCnt="0">
        <dgm:presLayoutVars>
          <dgm:dir/>
          <dgm:animLvl val="lvl"/>
          <dgm:resizeHandles val="exact"/>
        </dgm:presLayoutVars>
      </dgm:prSet>
      <dgm:spPr/>
    </dgm:pt>
    <dgm:pt modelId="{256CAC86-ADF5-C244-A7AE-96DE973E9720}" type="pres">
      <dgm:prSet presAssocID="{82566A81-7A86-4C4B-815C-811799C31F19}" presName="composite" presStyleCnt="0"/>
      <dgm:spPr/>
    </dgm:pt>
    <dgm:pt modelId="{AC46254B-1106-3F44-A905-06E832E701BE}" type="pres">
      <dgm:prSet presAssocID="{82566A81-7A86-4C4B-815C-811799C31F19}" presName="parTx" presStyleLbl="node1" presStyleIdx="0" presStyleCnt="3">
        <dgm:presLayoutVars>
          <dgm:chMax val="0"/>
          <dgm:chPref val="0"/>
          <dgm:bulletEnabled val="1"/>
        </dgm:presLayoutVars>
      </dgm:prSet>
      <dgm:spPr/>
    </dgm:pt>
    <dgm:pt modelId="{4EE702CF-138E-0D4D-8669-5566BAFA2D3A}" type="pres">
      <dgm:prSet presAssocID="{82566A81-7A86-4C4B-815C-811799C31F19}" presName="parSh" presStyleLbl="node1" presStyleIdx="0" presStyleCnt="3"/>
      <dgm:spPr/>
    </dgm:pt>
    <dgm:pt modelId="{63C2B86F-C339-A644-A0A5-8D17AF622403}" type="pres">
      <dgm:prSet presAssocID="{82566A81-7A86-4C4B-815C-811799C31F19}" presName="desTx" presStyleLbl="fgAcc1" presStyleIdx="0" presStyleCnt="3">
        <dgm:presLayoutVars>
          <dgm:bulletEnabled val="1"/>
        </dgm:presLayoutVars>
      </dgm:prSet>
      <dgm:spPr/>
    </dgm:pt>
    <dgm:pt modelId="{66AE0118-AAE6-344F-8859-8AB38F867746}" type="pres">
      <dgm:prSet presAssocID="{8D67BE4D-2200-8F47-AFBC-1049C022117B}" presName="sibTrans" presStyleLbl="sibTrans2D1" presStyleIdx="0" presStyleCnt="2"/>
      <dgm:spPr/>
    </dgm:pt>
    <dgm:pt modelId="{F88EE6C8-62E7-2C44-A0AE-52B5BA77BD2A}" type="pres">
      <dgm:prSet presAssocID="{8D67BE4D-2200-8F47-AFBC-1049C022117B}" presName="connTx" presStyleLbl="sibTrans2D1" presStyleIdx="0" presStyleCnt="2"/>
      <dgm:spPr/>
    </dgm:pt>
    <dgm:pt modelId="{13B3C5AD-DDDD-7A45-A238-6DC685E476FC}" type="pres">
      <dgm:prSet presAssocID="{8F7DDF7C-F965-1047-A771-F131B9F5CD47}" presName="composite" presStyleCnt="0"/>
      <dgm:spPr/>
    </dgm:pt>
    <dgm:pt modelId="{11E2CB36-D95E-3F45-BCF5-B59641EA136B}" type="pres">
      <dgm:prSet presAssocID="{8F7DDF7C-F965-1047-A771-F131B9F5CD47}" presName="parTx" presStyleLbl="node1" presStyleIdx="0" presStyleCnt="3">
        <dgm:presLayoutVars>
          <dgm:chMax val="0"/>
          <dgm:chPref val="0"/>
          <dgm:bulletEnabled val="1"/>
        </dgm:presLayoutVars>
      </dgm:prSet>
      <dgm:spPr/>
    </dgm:pt>
    <dgm:pt modelId="{54717E25-7AA8-E34A-A3F5-DEA4C45C2E19}" type="pres">
      <dgm:prSet presAssocID="{8F7DDF7C-F965-1047-A771-F131B9F5CD47}" presName="parSh" presStyleLbl="node1" presStyleIdx="1" presStyleCnt="3"/>
      <dgm:spPr/>
    </dgm:pt>
    <dgm:pt modelId="{3B369317-152F-0846-AC40-1C8FD6D6754F}" type="pres">
      <dgm:prSet presAssocID="{8F7DDF7C-F965-1047-A771-F131B9F5CD47}" presName="desTx" presStyleLbl="fgAcc1" presStyleIdx="1" presStyleCnt="3">
        <dgm:presLayoutVars>
          <dgm:bulletEnabled val="1"/>
        </dgm:presLayoutVars>
      </dgm:prSet>
      <dgm:spPr/>
    </dgm:pt>
    <dgm:pt modelId="{4A58222B-1BB2-9F40-BE77-B7B4AA6FCDAE}" type="pres">
      <dgm:prSet presAssocID="{E9B4F679-F448-CD46-BD09-6BC5F2108870}" presName="sibTrans" presStyleLbl="sibTrans2D1" presStyleIdx="1" presStyleCnt="2"/>
      <dgm:spPr/>
    </dgm:pt>
    <dgm:pt modelId="{49D3D480-4A48-FB44-BB04-DD63115983E5}" type="pres">
      <dgm:prSet presAssocID="{E9B4F679-F448-CD46-BD09-6BC5F2108870}" presName="connTx" presStyleLbl="sibTrans2D1" presStyleIdx="1" presStyleCnt="2"/>
      <dgm:spPr/>
    </dgm:pt>
    <dgm:pt modelId="{16A606B5-C65E-1744-ACA3-ABC339DCDC38}" type="pres">
      <dgm:prSet presAssocID="{8A5BC76C-9CD6-BD4B-A6D1-6ED238422F97}" presName="composite" presStyleCnt="0"/>
      <dgm:spPr/>
    </dgm:pt>
    <dgm:pt modelId="{FD964025-3DF1-E946-B796-013E291C6A90}" type="pres">
      <dgm:prSet presAssocID="{8A5BC76C-9CD6-BD4B-A6D1-6ED238422F97}" presName="parTx" presStyleLbl="node1" presStyleIdx="1" presStyleCnt="3">
        <dgm:presLayoutVars>
          <dgm:chMax val="0"/>
          <dgm:chPref val="0"/>
          <dgm:bulletEnabled val="1"/>
        </dgm:presLayoutVars>
      </dgm:prSet>
      <dgm:spPr/>
    </dgm:pt>
    <dgm:pt modelId="{DE1436E0-4BF3-CB4E-A889-102C52BD3C3D}" type="pres">
      <dgm:prSet presAssocID="{8A5BC76C-9CD6-BD4B-A6D1-6ED238422F97}" presName="parSh" presStyleLbl="node1" presStyleIdx="2" presStyleCnt="3"/>
      <dgm:spPr/>
    </dgm:pt>
    <dgm:pt modelId="{5674F3AF-C665-9746-9B76-874571840816}" type="pres">
      <dgm:prSet presAssocID="{8A5BC76C-9CD6-BD4B-A6D1-6ED238422F97}" presName="desTx" presStyleLbl="fgAcc1" presStyleIdx="2" presStyleCnt="3">
        <dgm:presLayoutVars>
          <dgm:bulletEnabled val="1"/>
        </dgm:presLayoutVars>
      </dgm:prSet>
      <dgm:spPr/>
    </dgm:pt>
  </dgm:ptLst>
  <dgm:cxnLst>
    <dgm:cxn modelId="{11D5BE08-F126-554A-96C6-60096114B3CD}" type="presOf" srcId="{82566A81-7A86-4C4B-815C-811799C31F19}" destId="{4EE702CF-138E-0D4D-8669-5566BAFA2D3A}" srcOrd="1" destOrd="0" presId="urn:microsoft.com/office/officeart/2005/8/layout/process3"/>
    <dgm:cxn modelId="{AF6EBC1B-182A-EF40-87EF-767C17DDA193}" type="presOf" srcId="{81D46EB5-72EC-8645-AFB3-FD39295B2470}" destId="{3B369317-152F-0846-AC40-1C8FD6D6754F}" srcOrd="0" destOrd="1" presId="urn:microsoft.com/office/officeart/2005/8/layout/process3"/>
    <dgm:cxn modelId="{E5979121-0FA6-0D42-81B4-4247C8F6FD25}" srcId="{8F7DDF7C-F965-1047-A771-F131B9F5CD47}" destId="{41FF13FC-E1ED-C847-BD9D-0781F0F2DEF1}" srcOrd="2" destOrd="0" parTransId="{7F2925A0-B033-1640-A658-BDC8A03B4659}" sibTransId="{A9790C92-0A29-774B-B1DF-0EC740149612}"/>
    <dgm:cxn modelId="{73145A23-9D6A-A044-A8DE-56B324C89C39}" type="presOf" srcId="{8D67BE4D-2200-8F47-AFBC-1049C022117B}" destId="{F88EE6C8-62E7-2C44-A0AE-52B5BA77BD2A}" srcOrd="1" destOrd="0" presId="urn:microsoft.com/office/officeart/2005/8/layout/process3"/>
    <dgm:cxn modelId="{789DBD3B-344B-5444-A90B-B63A0000655E}" type="presOf" srcId="{ADEB1C42-6152-4A4D-B838-C23A502D92AB}" destId="{5674F3AF-C665-9746-9B76-874571840816}" srcOrd="0" destOrd="2" presId="urn:microsoft.com/office/officeart/2005/8/layout/process3"/>
    <dgm:cxn modelId="{CB2BAD3C-B2E3-E342-8242-BEACE9F33E1F}" type="presOf" srcId="{1FB83F7E-DB0A-7541-B491-D39E5130221D}" destId="{63C2B86F-C339-A644-A0A5-8D17AF622403}" srcOrd="0" destOrd="0" presId="urn:microsoft.com/office/officeart/2005/8/layout/process3"/>
    <dgm:cxn modelId="{81A5A63E-0DEA-7C4B-82A9-9AA57226AD23}" srcId="{8A5BC76C-9CD6-BD4B-A6D1-6ED238422F97}" destId="{ADEB1C42-6152-4A4D-B838-C23A502D92AB}" srcOrd="2" destOrd="0" parTransId="{E1D3FD61-B484-F541-8599-DC0694898BC3}" sibTransId="{E26CFCE3-112D-9747-BFDE-761F4A5ACE30}"/>
    <dgm:cxn modelId="{1FDE895B-850E-1F4E-9CFB-E8724D126CB7}" srcId="{BEEA3A48-454F-154A-802B-212E85ADEF83}" destId="{8A5BC76C-9CD6-BD4B-A6D1-6ED238422F97}" srcOrd="2" destOrd="0" parTransId="{2B124FBE-A13D-154A-BFED-FA70B6B6752F}" sibTransId="{5890B37A-3EC2-9345-A43E-775F56E357C8}"/>
    <dgm:cxn modelId="{E7EE3460-FD63-764C-B515-F59115A0C744}" srcId="{8A5BC76C-9CD6-BD4B-A6D1-6ED238422F97}" destId="{5A00EC57-226E-834F-A614-822801A740DD}" srcOrd="1" destOrd="0" parTransId="{8FB656E1-732F-E14C-AB45-8A6526773A5A}" sibTransId="{5718F5BE-1D9C-104D-B5E0-0D5B43006302}"/>
    <dgm:cxn modelId="{471C214C-21F6-B448-BFE9-1DA7F2F1D5BF}" srcId="{8F7DDF7C-F965-1047-A771-F131B9F5CD47}" destId="{81D46EB5-72EC-8645-AFB3-FD39295B2470}" srcOrd="1" destOrd="0" parTransId="{63C2B1D6-19B5-404B-93AC-ADC0773F10A1}" sibTransId="{D0E8EF35-54FB-C242-9A48-E1351ADB8673}"/>
    <dgm:cxn modelId="{E102524E-3E48-0849-9219-76BC07A26E6E}" type="presOf" srcId="{BEEA3A48-454F-154A-802B-212E85ADEF83}" destId="{56879E31-337D-9644-A420-17D6C68FBC98}" srcOrd="0" destOrd="0" presId="urn:microsoft.com/office/officeart/2005/8/layout/process3"/>
    <dgm:cxn modelId="{EA819B4E-C103-6D46-965E-AA2A71647FE0}" type="presOf" srcId="{DC596E0C-5ABD-094E-8C62-6C5CA3C1B7C0}" destId="{63C2B86F-C339-A644-A0A5-8D17AF622403}" srcOrd="0" destOrd="2" presId="urn:microsoft.com/office/officeart/2005/8/layout/process3"/>
    <dgm:cxn modelId="{B54ACF71-0EC7-A047-9C1B-6BAE3FD3D870}" srcId="{82566A81-7A86-4C4B-815C-811799C31F19}" destId="{C51A2E15-1E85-5841-9CC4-18AACD09D880}" srcOrd="1" destOrd="0" parTransId="{0D91A097-3669-4B42-8A41-CD8EA8802F45}" sibTransId="{D2CB6C83-0CA2-BE45-8DF6-03BE014A3A51}"/>
    <dgm:cxn modelId="{C75F7152-8B98-244F-AC01-B13535FF2766}" type="presOf" srcId="{41FF13FC-E1ED-C847-BD9D-0781F0F2DEF1}" destId="{3B369317-152F-0846-AC40-1C8FD6D6754F}" srcOrd="0" destOrd="2" presId="urn:microsoft.com/office/officeart/2005/8/layout/process3"/>
    <dgm:cxn modelId="{3556DC55-1D79-1040-94D6-12AD1FBD3EB4}" type="presOf" srcId="{8F7DDF7C-F965-1047-A771-F131B9F5CD47}" destId="{11E2CB36-D95E-3F45-BCF5-B59641EA136B}" srcOrd="0" destOrd="0" presId="urn:microsoft.com/office/officeart/2005/8/layout/process3"/>
    <dgm:cxn modelId="{8CB97457-1CCA-7148-968C-08971E6771AD}" type="presOf" srcId="{8A5BC76C-9CD6-BD4B-A6D1-6ED238422F97}" destId="{FD964025-3DF1-E946-B796-013E291C6A90}" srcOrd="0" destOrd="0" presId="urn:microsoft.com/office/officeart/2005/8/layout/process3"/>
    <dgm:cxn modelId="{000BE859-C8F5-FB43-86BA-A4E9E942FCD4}" srcId="{82566A81-7A86-4C4B-815C-811799C31F19}" destId="{1FB83F7E-DB0A-7541-B491-D39E5130221D}" srcOrd="0" destOrd="0" parTransId="{30D1CCC5-1B6F-C349-98A1-676FA3D85DC7}" sibTransId="{BDAF4590-E417-3B47-B1A1-724D1D904487}"/>
    <dgm:cxn modelId="{A536A67D-E47B-EB4D-8407-BB9B34B4DB02}" type="presOf" srcId="{5A00EC57-226E-834F-A614-822801A740DD}" destId="{5674F3AF-C665-9746-9B76-874571840816}" srcOrd="0" destOrd="1" presId="urn:microsoft.com/office/officeart/2005/8/layout/process3"/>
    <dgm:cxn modelId="{1FEB258F-239D-0D45-996B-6DD47456E761}" srcId="{82566A81-7A86-4C4B-815C-811799C31F19}" destId="{DC596E0C-5ABD-094E-8C62-6C5CA3C1B7C0}" srcOrd="2" destOrd="0" parTransId="{8FFC01F0-5C3F-1E41-BC6C-CCAABCEE4CA4}" sibTransId="{DCA81FBF-96C2-E742-B76D-905C70FC1C11}"/>
    <dgm:cxn modelId="{14849B9A-7014-B748-AAD5-F9C95778AD81}" srcId="{8A5BC76C-9CD6-BD4B-A6D1-6ED238422F97}" destId="{078654F5-6A23-BE48-AF3D-F3C7AF0F7B3A}" srcOrd="3" destOrd="0" parTransId="{00069547-B637-104F-9B32-6B2922F8B560}" sibTransId="{982D96C5-ACBD-4A40-97C1-A9325D8D14C6}"/>
    <dgm:cxn modelId="{6480E69E-6FBF-DC44-A083-2FB8D7B058AF}" srcId="{8F7DDF7C-F965-1047-A771-F131B9F5CD47}" destId="{A0C1341D-2A3A-0241-A319-B88F95D3F299}" srcOrd="0" destOrd="0" parTransId="{EA75D376-F4BF-8D47-B793-2F749BE743A8}" sibTransId="{460D8546-4BE6-AD45-B2D7-567BD5FD2636}"/>
    <dgm:cxn modelId="{DA7C9DC3-B000-AB4D-95D7-23E81618178E}" srcId="{BEEA3A48-454F-154A-802B-212E85ADEF83}" destId="{82566A81-7A86-4C4B-815C-811799C31F19}" srcOrd="0" destOrd="0" parTransId="{7ABEA724-FB0F-624D-ABCB-B8A1E34437F0}" sibTransId="{8D67BE4D-2200-8F47-AFBC-1049C022117B}"/>
    <dgm:cxn modelId="{2DAEF3C6-9E89-AE42-8136-6FD71EFC21C7}" type="presOf" srcId="{E9B4F679-F448-CD46-BD09-6BC5F2108870}" destId="{4A58222B-1BB2-9F40-BE77-B7B4AA6FCDAE}" srcOrd="0" destOrd="0" presId="urn:microsoft.com/office/officeart/2005/8/layout/process3"/>
    <dgm:cxn modelId="{2E226BC7-058D-474B-B17F-D398B78B7E29}" type="presOf" srcId="{8F7DDF7C-F965-1047-A771-F131B9F5CD47}" destId="{54717E25-7AA8-E34A-A3F5-DEA4C45C2E19}" srcOrd="1" destOrd="0" presId="urn:microsoft.com/office/officeart/2005/8/layout/process3"/>
    <dgm:cxn modelId="{AC91FED1-7F6B-4D47-80DD-51E05AACEF25}" type="presOf" srcId="{EF97F04B-952D-0B45-A4B2-7845933D4467}" destId="{5674F3AF-C665-9746-9B76-874571840816}" srcOrd="0" destOrd="0" presId="urn:microsoft.com/office/officeart/2005/8/layout/process3"/>
    <dgm:cxn modelId="{61610AD5-10FE-CE43-96C1-ACA053F7AC4A}" type="presOf" srcId="{8D67BE4D-2200-8F47-AFBC-1049C022117B}" destId="{66AE0118-AAE6-344F-8859-8AB38F867746}" srcOrd="0" destOrd="0" presId="urn:microsoft.com/office/officeart/2005/8/layout/process3"/>
    <dgm:cxn modelId="{3F502DE0-3599-114C-AC10-10964FB299DB}" type="presOf" srcId="{8A5BC76C-9CD6-BD4B-A6D1-6ED238422F97}" destId="{DE1436E0-4BF3-CB4E-A889-102C52BD3C3D}" srcOrd="1" destOrd="0" presId="urn:microsoft.com/office/officeart/2005/8/layout/process3"/>
    <dgm:cxn modelId="{A3F14AE1-4FBA-9744-9492-31A895BCD69C}" type="presOf" srcId="{078654F5-6A23-BE48-AF3D-F3C7AF0F7B3A}" destId="{5674F3AF-C665-9746-9B76-874571840816}" srcOrd="0" destOrd="3" presId="urn:microsoft.com/office/officeart/2005/8/layout/process3"/>
    <dgm:cxn modelId="{656486E2-CEA7-6849-B9ED-2226E033890F}" type="presOf" srcId="{E9B4F679-F448-CD46-BD09-6BC5F2108870}" destId="{49D3D480-4A48-FB44-BB04-DD63115983E5}" srcOrd="1" destOrd="0" presId="urn:microsoft.com/office/officeart/2005/8/layout/process3"/>
    <dgm:cxn modelId="{151D64E6-02B8-B744-9E6F-81A9FF86FAA3}" srcId="{8A5BC76C-9CD6-BD4B-A6D1-6ED238422F97}" destId="{EF97F04B-952D-0B45-A4B2-7845933D4467}" srcOrd="0" destOrd="0" parTransId="{E24174DA-8AD6-D54B-A8E1-06BA0A79610B}" sibTransId="{81307B86-5190-1D4C-9874-30DF51CCDA3D}"/>
    <dgm:cxn modelId="{A6C3E3EA-00F9-E14F-B5D6-0F5EB5A01B9E}" srcId="{BEEA3A48-454F-154A-802B-212E85ADEF83}" destId="{8F7DDF7C-F965-1047-A771-F131B9F5CD47}" srcOrd="1" destOrd="0" parTransId="{681E9FBB-6272-9B44-B5E5-4775FFA9CFF7}" sibTransId="{E9B4F679-F448-CD46-BD09-6BC5F2108870}"/>
    <dgm:cxn modelId="{46A3B2ED-7A84-764B-A5EF-90C841689561}" type="presOf" srcId="{82566A81-7A86-4C4B-815C-811799C31F19}" destId="{AC46254B-1106-3F44-A905-06E832E701BE}" srcOrd="0" destOrd="0" presId="urn:microsoft.com/office/officeart/2005/8/layout/process3"/>
    <dgm:cxn modelId="{366032F1-C06D-9142-9EEC-29BEAEF1EEF9}" type="presOf" srcId="{C51A2E15-1E85-5841-9CC4-18AACD09D880}" destId="{63C2B86F-C339-A644-A0A5-8D17AF622403}" srcOrd="0" destOrd="1" presId="urn:microsoft.com/office/officeart/2005/8/layout/process3"/>
    <dgm:cxn modelId="{4E6CE5F3-F1A0-A841-B1DF-891702C790AF}" type="presOf" srcId="{A0C1341D-2A3A-0241-A319-B88F95D3F299}" destId="{3B369317-152F-0846-AC40-1C8FD6D6754F}" srcOrd="0" destOrd="0" presId="urn:microsoft.com/office/officeart/2005/8/layout/process3"/>
    <dgm:cxn modelId="{2A843498-10A0-7D41-890D-17A4A23CC63B}" type="presParOf" srcId="{56879E31-337D-9644-A420-17D6C68FBC98}" destId="{256CAC86-ADF5-C244-A7AE-96DE973E9720}" srcOrd="0" destOrd="0" presId="urn:microsoft.com/office/officeart/2005/8/layout/process3"/>
    <dgm:cxn modelId="{1AED5E61-6757-AD45-9E20-D7513730084A}" type="presParOf" srcId="{256CAC86-ADF5-C244-A7AE-96DE973E9720}" destId="{AC46254B-1106-3F44-A905-06E832E701BE}" srcOrd="0" destOrd="0" presId="urn:microsoft.com/office/officeart/2005/8/layout/process3"/>
    <dgm:cxn modelId="{1DDC381F-CEF9-2D46-A46A-780AE445F044}" type="presParOf" srcId="{256CAC86-ADF5-C244-A7AE-96DE973E9720}" destId="{4EE702CF-138E-0D4D-8669-5566BAFA2D3A}" srcOrd="1" destOrd="0" presId="urn:microsoft.com/office/officeart/2005/8/layout/process3"/>
    <dgm:cxn modelId="{2D955967-24DC-DC40-B77C-FF1BF3F2A8B2}" type="presParOf" srcId="{256CAC86-ADF5-C244-A7AE-96DE973E9720}" destId="{63C2B86F-C339-A644-A0A5-8D17AF622403}" srcOrd="2" destOrd="0" presId="urn:microsoft.com/office/officeart/2005/8/layout/process3"/>
    <dgm:cxn modelId="{A185BC00-9B4A-0F41-979D-1991C0BD8389}" type="presParOf" srcId="{56879E31-337D-9644-A420-17D6C68FBC98}" destId="{66AE0118-AAE6-344F-8859-8AB38F867746}" srcOrd="1" destOrd="0" presId="urn:microsoft.com/office/officeart/2005/8/layout/process3"/>
    <dgm:cxn modelId="{BF7CC0F6-2A93-0E48-AF00-146ED4AA974B}" type="presParOf" srcId="{66AE0118-AAE6-344F-8859-8AB38F867746}" destId="{F88EE6C8-62E7-2C44-A0AE-52B5BA77BD2A}" srcOrd="0" destOrd="0" presId="urn:microsoft.com/office/officeart/2005/8/layout/process3"/>
    <dgm:cxn modelId="{F129709B-A08E-8442-95BD-79E712E6A662}" type="presParOf" srcId="{56879E31-337D-9644-A420-17D6C68FBC98}" destId="{13B3C5AD-DDDD-7A45-A238-6DC685E476FC}" srcOrd="2" destOrd="0" presId="urn:microsoft.com/office/officeart/2005/8/layout/process3"/>
    <dgm:cxn modelId="{74E4AEDC-9C4E-AF49-8D55-A74B7055A035}" type="presParOf" srcId="{13B3C5AD-DDDD-7A45-A238-6DC685E476FC}" destId="{11E2CB36-D95E-3F45-BCF5-B59641EA136B}" srcOrd="0" destOrd="0" presId="urn:microsoft.com/office/officeart/2005/8/layout/process3"/>
    <dgm:cxn modelId="{4F80FD33-7DF2-F541-9851-B2A34E5A2B6D}" type="presParOf" srcId="{13B3C5AD-DDDD-7A45-A238-6DC685E476FC}" destId="{54717E25-7AA8-E34A-A3F5-DEA4C45C2E19}" srcOrd="1" destOrd="0" presId="urn:microsoft.com/office/officeart/2005/8/layout/process3"/>
    <dgm:cxn modelId="{558EF286-A465-0D42-8A3E-9138CDDCB89F}" type="presParOf" srcId="{13B3C5AD-DDDD-7A45-A238-6DC685E476FC}" destId="{3B369317-152F-0846-AC40-1C8FD6D6754F}" srcOrd="2" destOrd="0" presId="urn:microsoft.com/office/officeart/2005/8/layout/process3"/>
    <dgm:cxn modelId="{86C6DCC7-12F8-D346-80A3-13A9EF7D07CD}" type="presParOf" srcId="{56879E31-337D-9644-A420-17D6C68FBC98}" destId="{4A58222B-1BB2-9F40-BE77-B7B4AA6FCDAE}" srcOrd="3" destOrd="0" presId="urn:microsoft.com/office/officeart/2005/8/layout/process3"/>
    <dgm:cxn modelId="{92F64811-2372-B645-986B-B72931B51A03}" type="presParOf" srcId="{4A58222B-1BB2-9F40-BE77-B7B4AA6FCDAE}" destId="{49D3D480-4A48-FB44-BB04-DD63115983E5}" srcOrd="0" destOrd="0" presId="urn:microsoft.com/office/officeart/2005/8/layout/process3"/>
    <dgm:cxn modelId="{F5AFE29B-50D0-244F-A5A3-43C6BF5E52B1}" type="presParOf" srcId="{56879E31-337D-9644-A420-17D6C68FBC98}" destId="{16A606B5-C65E-1744-ACA3-ABC339DCDC38}" srcOrd="4" destOrd="0" presId="urn:microsoft.com/office/officeart/2005/8/layout/process3"/>
    <dgm:cxn modelId="{8E4E1F00-7564-664B-8B73-2AD1E32157A6}" type="presParOf" srcId="{16A606B5-C65E-1744-ACA3-ABC339DCDC38}" destId="{FD964025-3DF1-E946-B796-013E291C6A90}" srcOrd="0" destOrd="0" presId="urn:microsoft.com/office/officeart/2005/8/layout/process3"/>
    <dgm:cxn modelId="{6631895F-6931-EE4B-951A-1C6E2842377A}" type="presParOf" srcId="{16A606B5-C65E-1744-ACA3-ABC339DCDC38}" destId="{DE1436E0-4BF3-CB4E-A889-102C52BD3C3D}" srcOrd="1" destOrd="0" presId="urn:microsoft.com/office/officeart/2005/8/layout/process3"/>
    <dgm:cxn modelId="{CD09F20B-B195-2144-B204-E5C78FCC7F48}" type="presParOf" srcId="{16A606B5-C65E-1744-ACA3-ABC339DCDC38}" destId="{5674F3AF-C665-9746-9B76-87457184081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5873B1AA-7D42-1F42-AD3F-AAFB9D1D4E83}" type="sibTrans" cxnId="{F5A54F98-FA8E-8143-BFC9-E70C7C83DF59}">
      <dgm:prSet/>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C903977C-175D-314B-809E-C59BC26E998A}" type="sibTrans" cxnId="{A1B9981C-D7ED-9A4D-B005-1DD6EA95B6B0}">
      <dgm:prSet/>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85FB3BCF-4B2C-3A47-867A-864953FF6229}" type="sibTrans" cxnId="{7412D4BB-AF84-EA47-A925-C04B60ED8C02}">
      <dgm:prSet/>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0EEEB716-8B9F-0447-949A-8E709E4DDC3F}" type="sibTrans" cxnId="{883B8AE1-E3C6-8E4B-8AE5-B14364C2A0F5}">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 2 &amp; 3) support for students. </a:t>
          </a:r>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C7CC0452-6FCC-4A4A-94AD-43D0E2A81D1A}" type="sibTrans" cxnId="{51345165-BAF0-B341-A841-6F5A02AF8D87}">
      <dgm:prSet/>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5873B1AA-7D42-1F42-AD3F-AAFB9D1D4E83}" type="sibTrans" cxnId="{F5A54F98-FA8E-8143-BFC9-E70C7C83DF59}">
      <dgm:prSet/>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C903977C-175D-314B-809E-C59BC26E998A}" type="sibTrans" cxnId="{A1B9981C-D7ED-9A4D-B005-1DD6EA95B6B0}">
      <dgm:prSet/>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85FB3BCF-4B2C-3A47-867A-864953FF6229}" type="sibTrans" cxnId="{7412D4BB-AF84-EA47-A925-C04B60ED8C02}">
      <dgm:prSet/>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0EEEB716-8B9F-0447-949A-8E709E4DDC3F}" type="sibTrans" cxnId="{883B8AE1-E3C6-8E4B-8AE5-B14364C2A0F5}">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 2 &amp; 3) support for students. </a:t>
          </a:r>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C7CC0452-6FCC-4A4A-94AD-43D0E2A81D1A}" type="sibTrans" cxnId="{51345165-BAF0-B341-A841-6F5A02AF8D87}">
      <dgm:prSet/>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879B3B-8945-8C4D-BB5E-24FD2541BC85}" type="doc">
      <dgm:prSet loTypeId="urn:microsoft.com/office/officeart/2005/8/layout/orgChart1" loCatId="hierarchy" qsTypeId="urn:microsoft.com/office/officeart/2005/8/quickstyle/simple1" qsCatId="simple" csTypeId="urn:microsoft.com/office/officeart/2005/8/colors/accent3_4" csCatId="accent3" phldr="1"/>
      <dgm:spPr/>
      <dgm:t>
        <a:bodyPr/>
        <a:lstStyle/>
        <a:p>
          <a:endParaRPr lang="en-US"/>
        </a:p>
      </dgm:t>
    </dgm:pt>
    <dgm:pt modelId="{19F93EBA-D9C0-4C47-B7BE-0B44A0DDADBF}">
      <dgm:prSet phldrT="[Text]" custT="1"/>
      <dgm:spPr>
        <a:solidFill>
          <a:schemeClr val="accent3">
            <a:lumMod val="75000"/>
          </a:schemeClr>
        </a:solidFill>
        <a:ln>
          <a:noFill/>
        </a:ln>
      </dgm:spPr>
      <dgm:t>
        <a:bodyPr/>
        <a:lstStyle/>
        <a:p>
          <a:r>
            <a:rPr lang="en-US" sz="1800" dirty="0"/>
            <a:t>Are students still engaging in </a:t>
          </a:r>
          <a:r>
            <a:rPr lang="en-US" sz="1800" b="1" u="sng" dirty="0"/>
            <a:t>problem behavior</a:t>
          </a:r>
          <a:r>
            <a:rPr lang="en-US" sz="1800" dirty="0"/>
            <a:t>?</a:t>
          </a:r>
        </a:p>
      </dgm:t>
    </dgm:pt>
    <dgm:pt modelId="{1BDD40A1-7435-B848-A092-9953001214EE}" type="parTrans" cxnId="{B783C317-0C42-8541-B481-5F11E55539F2}">
      <dgm:prSet/>
      <dgm:spPr/>
      <dgm:t>
        <a:bodyPr/>
        <a:lstStyle/>
        <a:p>
          <a:endParaRPr lang="en-US" sz="2000"/>
        </a:p>
      </dgm:t>
    </dgm:pt>
    <dgm:pt modelId="{8DDA6EC0-74EC-C748-A62C-37B1267E369D}" type="sibTrans" cxnId="{B783C317-0C42-8541-B481-5F11E55539F2}">
      <dgm:prSet/>
      <dgm:spPr/>
      <dgm:t>
        <a:bodyPr/>
        <a:lstStyle/>
        <a:p>
          <a:endParaRPr lang="en-US" sz="2000"/>
        </a:p>
      </dgm:t>
    </dgm:pt>
    <dgm:pt modelId="{2CD788E8-8170-8C4B-A06A-0CFB8AE8CA01}" type="asst">
      <dgm:prSet phldrT="[Text]" custT="1"/>
      <dgm:spPr>
        <a:solidFill>
          <a:schemeClr val="accent3">
            <a:lumMod val="75000"/>
          </a:schemeClr>
        </a:solidFill>
        <a:ln>
          <a:noFill/>
        </a:ln>
      </dgm:spPr>
      <dgm:t>
        <a:bodyPr/>
        <a:lstStyle/>
        <a:p>
          <a:r>
            <a:rPr lang="en-US" sz="1800" dirty="0"/>
            <a:t>Are behaviors minor   or major expectation violations?</a:t>
          </a:r>
        </a:p>
      </dgm:t>
    </dgm:pt>
    <dgm:pt modelId="{916A5F52-697C-A947-BF9E-97258BA6FD0C}" type="parTrans" cxnId="{849EB0F7-EF54-5B4C-8954-81A5FE8E4D3A}">
      <dgm:prSet/>
      <dgm:spPr>
        <a:ln w="28575">
          <a:solidFill>
            <a:schemeClr val="accent5">
              <a:lumMod val="60000"/>
              <a:lumOff val="40000"/>
            </a:schemeClr>
          </a:solidFill>
        </a:ln>
      </dgm:spPr>
      <dgm:t>
        <a:bodyPr/>
        <a:lstStyle/>
        <a:p>
          <a:endParaRPr lang="en-US" sz="2000"/>
        </a:p>
      </dgm:t>
    </dgm:pt>
    <dgm:pt modelId="{69159D2A-03FE-E84B-B3ED-4D21485F7CC6}" type="sibTrans" cxnId="{849EB0F7-EF54-5B4C-8954-81A5FE8E4D3A}">
      <dgm:prSet/>
      <dgm:spPr/>
      <dgm:t>
        <a:bodyPr/>
        <a:lstStyle/>
        <a:p>
          <a:endParaRPr lang="en-US" sz="2000"/>
        </a:p>
      </dgm:t>
    </dgm:pt>
    <dgm:pt modelId="{91C8EBFC-32C7-8741-94A4-034004011149}" type="asst">
      <dgm:prSet custT="1"/>
      <dgm:spPr>
        <a:solidFill>
          <a:schemeClr val="accent3">
            <a:lumMod val="75000"/>
          </a:schemeClr>
        </a:solidFill>
        <a:ln>
          <a:noFill/>
        </a:ln>
      </dgm:spPr>
      <dgm:t>
        <a:bodyPr/>
        <a:lstStyle/>
        <a:p>
          <a:r>
            <a:rPr lang="en-US" sz="1800" dirty="0"/>
            <a:t>Well done! Monitor outcomes and adjust as needed</a:t>
          </a:r>
        </a:p>
      </dgm:t>
    </dgm:pt>
    <dgm:pt modelId="{E9748A2C-5DD3-5A41-872D-2D2ABEE2F42E}" type="parTrans" cxnId="{F5A54F98-FA8E-8143-BFC9-E70C7C83DF59}">
      <dgm:prSet/>
      <dgm:spPr>
        <a:ln w="28575">
          <a:solidFill>
            <a:schemeClr val="accent5">
              <a:lumMod val="60000"/>
              <a:lumOff val="40000"/>
            </a:schemeClr>
          </a:solidFill>
        </a:ln>
      </dgm:spPr>
      <dgm:t>
        <a:bodyPr/>
        <a:lstStyle/>
        <a:p>
          <a:endParaRPr lang="en-US" sz="2000"/>
        </a:p>
      </dgm:t>
    </dgm:pt>
    <dgm:pt modelId="{5873B1AA-7D42-1F42-AD3F-AAFB9D1D4E83}" type="sibTrans" cxnId="{F5A54F98-FA8E-8143-BFC9-E70C7C83DF59}">
      <dgm:prSet/>
      <dgm:spPr/>
      <dgm:t>
        <a:bodyPr/>
        <a:lstStyle/>
        <a:p>
          <a:endParaRPr lang="en-US" sz="2000"/>
        </a:p>
      </dgm:t>
    </dgm:pt>
    <dgm:pt modelId="{BCB4E948-63F6-AB42-A878-162B6CD84C1F}" type="asst">
      <dgm:prSet custT="1"/>
      <dgm:spPr>
        <a:solidFill>
          <a:schemeClr val="accent3">
            <a:lumMod val="75000"/>
          </a:schemeClr>
        </a:solidFill>
        <a:ln>
          <a:noFill/>
        </a:ln>
      </dgm:spPr>
      <dgm:t>
        <a:bodyPr/>
        <a:lstStyle/>
        <a:p>
          <a:r>
            <a:rPr lang="en-US" sz="1800" dirty="0"/>
            <a:t>Use brief, specific error correction &amp; other strategies</a:t>
          </a:r>
        </a:p>
      </dgm:t>
    </dgm:pt>
    <dgm:pt modelId="{4BA679D7-597C-6A4D-90D4-EEA40A33BBE0}" type="parTrans" cxnId="{A1B9981C-D7ED-9A4D-B005-1DD6EA95B6B0}">
      <dgm:prSet/>
      <dgm:spPr>
        <a:ln w="28575">
          <a:solidFill>
            <a:schemeClr val="accent5">
              <a:lumMod val="60000"/>
              <a:lumOff val="40000"/>
            </a:schemeClr>
          </a:solidFill>
        </a:ln>
      </dgm:spPr>
      <dgm:t>
        <a:bodyPr/>
        <a:lstStyle/>
        <a:p>
          <a:endParaRPr lang="en-US" sz="2000"/>
        </a:p>
      </dgm:t>
    </dgm:pt>
    <dgm:pt modelId="{C903977C-175D-314B-809E-C59BC26E998A}" type="sibTrans" cxnId="{A1B9981C-D7ED-9A4D-B005-1DD6EA95B6B0}">
      <dgm:prSet/>
      <dgm:spPr/>
      <dgm:t>
        <a:bodyPr/>
        <a:lstStyle/>
        <a:p>
          <a:endParaRPr lang="en-US" sz="2000"/>
        </a:p>
      </dgm:t>
    </dgm:pt>
    <dgm:pt modelId="{9651EB0D-39B8-224A-946A-B2358C067B70}" type="asst">
      <dgm:prSet custT="1"/>
      <dgm:spPr>
        <a:solidFill>
          <a:schemeClr val="accent3">
            <a:lumMod val="75000"/>
          </a:schemeClr>
        </a:solidFill>
        <a:ln>
          <a:noFill/>
        </a:ln>
      </dgm:spPr>
      <dgm:t>
        <a:bodyPr/>
        <a:lstStyle/>
        <a:p>
          <a:r>
            <a:rPr lang="en-US" sz="1800" dirty="0"/>
            <a:t>How many students are involved (many or few)?</a:t>
          </a:r>
        </a:p>
      </dgm:t>
    </dgm:pt>
    <dgm:pt modelId="{D3EA955C-41D1-2A49-A8FA-0299FEB514EE}" type="parTrans" cxnId="{7412D4BB-AF84-EA47-A925-C04B60ED8C02}">
      <dgm:prSet/>
      <dgm:spPr>
        <a:ln w="28575">
          <a:solidFill>
            <a:schemeClr val="accent5">
              <a:lumMod val="60000"/>
              <a:lumOff val="40000"/>
            </a:schemeClr>
          </a:solidFill>
        </a:ln>
      </dgm:spPr>
      <dgm:t>
        <a:bodyPr/>
        <a:lstStyle/>
        <a:p>
          <a:endParaRPr lang="en-US" sz="2000"/>
        </a:p>
      </dgm:t>
    </dgm:pt>
    <dgm:pt modelId="{85FB3BCF-4B2C-3A47-867A-864953FF6229}" type="sibTrans" cxnId="{7412D4BB-AF84-EA47-A925-C04B60ED8C02}">
      <dgm:prSet/>
      <dgm:spPr/>
      <dgm:t>
        <a:bodyPr/>
        <a:lstStyle/>
        <a:p>
          <a:endParaRPr lang="en-US" sz="2000"/>
        </a:p>
      </dgm:t>
    </dgm:pt>
    <dgm:pt modelId="{9C2BE76E-5378-C54D-9D1B-5F3D82FBE835}" type="asst">
      <dgm:prSet custT="1"/>
      <dgm:spPr>
        <a:solidFill>
          <a:schemeClr val="accent3">
            <a:lumMod val="75000"/>
          </a:schemeClr>
        </a:solidFill>
        <a:ln>
          <a:noFill/>
        </a:ln>
      </dgm:spPr>
      <dgm:t>
        <a:bodyPr/>
        <a:lstStyle/>
        <a:p>
          <a:r>
            <a:rPr lang="en-US" sz="1800" dirty="0"/>
            <a:t>Review, adjust &amp; intensify CWPBIS. Ask for help!</a:t>
          </a:r>
        </a:p>
      </dgm:t>
    </dgm:pt>
    <dgm:pt modelId="{3FB02DE8-BD52-C34D-8DB2-3D441D26D454}" type="parTrans" cxnId="{883B8AE1-E3C6-8E4B-8AE5-B14364C2A0F5}">
      <dgm:prSet/>
      <dgm:spPr>
        <a:ln w="28575">
          <a:solidFill>
            <a:schemeClr val="accent5">
              <a:lumMod val="60000"/>
              <a:lumOff val="40000"/>
            </a:schemeClr>
          </a:solidFill>
        </a:ln>
      </dgm:spPr>
      <dgm:t>
        <a:bodyPr/>
        <a:lstStyle/>
        <a:p>
          <a:endParaRPr lang="en-US" sz="2000"/>
        </a:p>
      </dgm:t>
    </dgm:pt>
    <dgm:pt modelId="{0EEEB716-8B9F-0447-949A-8E709E4DDC3F}" type="sibTrans" cxnId="{883B8AE1-E3C6-8E4B-8AE5-B14364C2A0F5}">
      <dgm:prSet/>
      <dgm:spPr/>
      <dgm:t>
        <a:bodyPr/>
        <a:lstStyle/>
        <a:p>
          <a:endParaRPr lang="en-US" sz="2000"/>
        </a:p>
      </dgm:t>
    </dgm:pt>
    <dgm:pt modelId="{F2743140-4095-1B4E-881E-8C0CDB649211}" type="asst">
      <dgm:prSet custT="1"/>
      <dgm:spPr>
        <a:solidFill>
          <a:schemeClr val="accent3">
            <a:lumMod val="75000"/>
          </a:schemeClr>
        </a:solidFill>
        <a:ln>
          <a:noFill/>
        </a:ln>
      </dgm:spPr>
      <dgm:t>
        <a:bodyPr/>
        <a:lstStyle/>
        <a:p>
          <a:r>
            <a:rPr lang="en-US" sz="1800" dirty="0"/>
            <a:t>Request additional (tier 2 &amp; 3) support for students. </a:t>
          </a:r>
        </a:p>
      </dgm:t>
    </dgm:pt>
    <dgm:pt modelId="{DE9D23E2-91AE-504F-B7E2-DCBD691272F7}" type="parTrans" cxnId="{51345165-BAF0-B341-A841-6F5A02AF8D87}">
      <dgm:prSet/>
      <dgm:spPr>
        <a:ln w="28575">
          <a:solidFill>
            <a:schemeClr val="accent5">
              <a:lumMod val="60000"/>
              <a:lumOff val="40000"/>
            </a:schemeClr>
          </a:solidFill>
        </a:ln>
      </dgm:spPr>
      <dgm:t>
        <a:bodyPr/>
        <a:lstStyle/>
        <a:p>
          <a:endParaRPr lang="en-US" sz="2000"/>
        </a:p>
      </dgm:t>
    </dgm:pt>
    <dgm:pt modelId="{C7CC0452-6FCC-4A4A-94AD-43D0E2A81D1A}" type="sibTrans" cxnId="{51345165-BAF0-B341-A841-6F5A02AF8D87}">
      <dgm:prSet/>
      <dgm:spPr/>
      <dgm:t>
        <a:bodyPr/>
        <a:lstStyle/>
        <a:p>
          <a:endParaRPr lang="en-US" sz="2000"/>
        </a:p>
      </dgm:t>
    </dgm:pt>
    <dgm:pt modelId="{B6B7A82C-D153-4EB6-ACCF-599D89FADA0A}" type="pres">
      <dgm:prSet presAssocID="{93879B3B-8945-8C4D-BB5E-24FD2541BC85}" presName="hierChild1" presStyleCnt="0">
        <dgm:presLayoutVars>
          <dgm:orgChart val="1"/>
          <dgm:chPref val="1"/>
          <dgm:dir/>
          <dgm:animOne val="branch"/>
          <dgm:animLvl val="lvl"/>
          <dgm:resizeHandles/>
        </dgm:presLayoutVars>
      </dgm:prSet>
      <dgm:spPr/>
    </dgm:pt>
    <dgm:pt modelId="{AF74B5BE-1F0C-44C3-8487-283A61CE412D}" type="pres">
      <dgm:prSet presAssocID="{19F93EBA-D9C0-4C47-B7BE-0B44A0DDADBF}" presName="hierRoot1" presStyleCnt="0">
        <dgm:presLayoutVars>
          <dgm:hierBranch val="init"/>
        </dgm:presLayoutVars>
      </dgm:prSet>
      <dgm:spPr/>
    </dgm:pt>
    <dgm:pt modelId="{DA084424-99C9-4D3B-A54C-2C87C3EBE16A}" type="pres">
      <dgm:prSet presAssocID="{19F93EBA-D9C0-4C47-B7BE-0B44A0DDADBF}" presName="rootComposite1" presStyleCnt="0"/>
      <dgm:spPr/>
    </dgm:pt>
    <dgm:pt modelId="{1C3913B0-052B-446C-BB77-7A183F9AA21B}" type="pres">
      <dgm:prSet presAssocID="{19F93EBA-D9C0-4C47-B7BE-0B44A0DDADBF}" presName="rootText1" presStyleLbl="node0" presStyleIdx="0" presStyleCnt="1" custScaleX="185099" custScaleY="185960" custLinFactX="-100000" custLinFactNeighborX="-106500" custLinFactNeighborY="1168">
        <dgm:presLayoutVars>
          <dgm:chPref val="3"/>
        </dgm:presLayoutVars>
      </dgm:prSet>
      <dgm:spPr/>
    </dgm:pt>
    <dgm:pt modelId="{715E51D1-1FC6-4C7E-9E47-8481D30283B9}" type="pres">
      <dgm:prSet presAssocID="{19F93EBA-D9C0-4C47-B7BE-0B44A0DDADBF}" presName="rootConnector1" presStyleLbl="node1" presStyleIdx="0" presStyleCnt="0"/>
      <dgm:spPr/>
    </dgm:pt>
    <dgm:pt modelId="{8055501A-3106-4B64-9566-01603C853D91}" type="pres">
      <dgm:prSet presAssocID="{19F93EBA-D9C0-4C47-B7BE-0B44A0DDADBF}" presName="hierChild2" presStyleCnt="0"/>
      <dgm:spPr/>
    </dgm:pt>
    <dgm:pt modelId="{9430CE59-E853-4EB2-BB0A-015C5B6B25E9}" type="pres">
      <dgm:prSet presAssocID="{19F93EBA-D9C0-4C47-B7BE-0B44A0DDADBF}" presName="hierChild3" presStyleCnt="0"/>
      <dgm:spPr/>
    </dgm:pt>
    <dgm:pt modelId="{BFEC1555-165E-469A-A6EC-3D946531B426}" type="pres">
      <dgm:prSet presAssocID="{916A5F52-697C-A947-BF9E-97258BA6FD0C}" presName="Name111" presStyleLbl="parChTrans1D2" presStyleIdx="0" presStyleCnt="2"/>
      <dgm:spPr/>
    </dgm:pt>
    <dgm:pt modelId="{9D6BCE38-0802-4C3E-8CCE-3A43635F1C4E}" type="pres">
      <dgm:prSet presAssocID="{2CD788E8-8170-8C4B-A06A-0CFB8AE8CA01}" presName="hierRoot3" presStyleCnt="0">
        <dgm:presLayoutVars>
          <dgm:hierBranch val="init"/>
        </dgm:presLayoutVars>
      </dgm:prSet>
      <dgm:spPr/>
    </dgm:pt>
    <dgm:pt modelId="{5A08B121-74AE-4093-95DF-1602B5CE88A9}" type="pres">
      <dgm:prSet presAssocID="{2CD788E8-8170-8C4B-A06A-0CFB8AE8CA01}" presName="rootComposite3" presStyleCnt="0"/>
      <dgm:spPr/>
    </dgm:pt>
    <dgm:pt modelId="{788C2C26-30EB-4754-A2C0-DFD8374C84A5}" type="pres">
      <dgm:prSet presAssocID="{2CD788E8-8170-8C4B-A06A-0CFB8AE8CA01}" presName="rootText3" presStyleLbl="asst1" presStyleIdx="0" presStyleCnt="6" custScaleX="210130" custScaleY="185960" custLinFactNeighborX="-2361" custLinFactNeighborY="-26279">
        <dgm:presLayoutVars>
          <dgm:chPref val="3"/>
        </dgm:presLayoutVars>
      </dgm:prSet>
      <dgm:spPr/>
    </dgm:pt>
    <dgm:pt modelId="{C87411B6-73E1-48C2-81F4-A51E42A0B27D}" type="pres">
      <dgm:prSet presAssocID="{2CD788E8-8170-8C4B-A06A-0CFB8AE8CA01}" presName="rootConnector3" presStyleLbl="asst1" presStyleIdx="0" presStyleCnt="6"/>
      <dgm:spPr/>
    </dgm:pt>
    <dgm:pt modelId="{24F3BC19-A2D0-4371-B8EB-059FFB36EFDB}" type="pres">
      <dgm:prSet presAssocID="{2CD788E8-8170-8C4B-A06A-0CFB8AE8CA01}" presName="hierChild6" presStyleCnt="0"/>
      <dgm:spPr/>
    </dgm:pt>
    <dgm:pt modelId="{3BF114B3-AA04-49D5-BC84-67A83598CB34}" type="pres">
      <dgm:prSet presAssocID="{2CD788E8-8170-8C4B-A06A-0CFB8AE8CA01}" presName="hierChild7" presStyleCnt="0"/>
      <dgm:spPr/>
    </dgm:pt>
    <dgm:pt modelId="{9B4D0685-ED04-444C-9153-E2C29A11922F}" type="pres">
      <dgm:prSet presAssocID="{4BA679D7-597C-6A4D-90D4-EEA40A33BBE0}" presName="Name111" presStyleLbl="parChTrans1D3" presStyleIdx="0" presStyleCnt="2"/>
      <dgm:spPr/>
    </dgm:pt>
    <dgm:pt modelId="{0FBDA44A-F79D-4559-B621-639D11969CCE}" type="pres">
      <dgm:prSet presAssocID="{BCB4E948-63F6-AB42-A878-162B6CD84C1F}" presName="hierRoot3" presStyleCnt="0">
        <dgm:presLayoutVars>
          <dgm:hierBranch val="init"/>
        </dgm:presLayoutVars>
      </dgm:prSet>
      <dgm:spPr/>
    </dgm:pt>
    <dgm:pt modelId="{F587EDDD-3809-43BD-8D26-9A31C2004C26}" type="pres">
      <dgm:prSet presAssocID="{BCB4E948-63F6-AB42-A878-162B6CD84C1F}" presName="rootComposite3" presStyleCnt="0"/>
      <dgm:spPr/>
    </dgm:pt>
    <dgm:pt modelId="{1123ABCD-1BC8-4CD0-860D-4E656A466773}" type="pres">
      <dgm:prSet presAssocID="{BCB4E948-63F6-AB42-A878-162B6CD84C1F}" presName="rootText3" presStyleLbl="asst1" presStyleIdx="1" presStyleCnt="6" custScaleX="185099" custScaleY="185960">
        <dgm:presLayoutVars>
          <dgm:chPref val="3"/>
        </dgm:presLayoutVars>
      </dgm:prSet>
      <dgm:spPr/>
    </dgm:pt>
    <dgm:pt modelId="{2F1BCF4B-9FC5-4B74-91E6-9C3C45A3F4A2}" type="pres">
      <dgm:prSet presAssocID="{BCB4E948-63F6-AB42-A878-162B6CD84C1F}" presName="rootConnector3" presStyleLbl="asst1" presStyleIdx="1" presStyleCnt="6"/>
      <dgm:spPr/>
    </dgm:pt>
    <dgm:pt modelId="{B37C0BD6-F08D-4969-BE85-C57F90D31322}" type="pres">
      <dgm:prSet presAssocID="{BCB4E948-63F6-AB42-A878-162B6CD84C1F}" presName="hierChild6" presStyleCnt="0"/>
      <dgm:spPr/>
    </dgm:pt>
    <dgm:pt modelId="{299F4340-944C-4228-BC4E-A27A61232E61}" type="pres">
      <dgm:prSet presAssocID="{BCB4E948-63F6-AB42-A878-162B6CD84C1F}" presName="hierChild7" presStyleCnt="0"/>
      <dgm:spPr/>
    </dgm:pt>
    <dgm:pt modelId="{C3D4B450-1BE6-4494-80C9-B8E0BB6CB1D1}" type="pres">
      <dgm:prSet presAssocID="{D3EA955C-41D1-2A49-A8FA-0299FEB514EE}" presName="Name111" presStyleLbl="parChTrans1D3" presStyleIdx="1" presStyleCnt="2"/>
      <dgm:spPr/>
    </dgm:pt>
    <dgm:pt modelId="{184CC1A2-FF70-4691-B80A-255BD1D6F486}" type="pres">
      <dgm:prSet presAssocID="{9651EB0D-39B8-224A-946A-B2358C067B70}" presName="hierRoot3" presStyleCnt="0">
        <dgm:presLayoutVars>
          <dgm:hierBranch val="init"/>
        </dgm:presLayoutVars>
      </dgm:prSet>
      <dgm:spPr/>
    </dgm:pt>
    <dgm:pt modelId="{65ABEC76-643D-4C78-8D11-EFD77A29DD7E}" type="pres">
      <dgm:prSet presAssocID="{9651EB0D-39B8-224A-946A-B2358C067B70}" presName="rootComposite3" presStyleCnt="0"/>
      <dgm:spPr/>
    </dgm:pt>
    <dgm:pt modelId="{25DECED0-C20B-449F-8BC5-87F82031AB9A}" type="pres">
      <dgm:prSet presAssocID="{9651EB0D-39B8-224A-946A-B2358C067B70}" presName="rootText3" presStyleLbl="asst1" presStyleIdx="2" presStyleCnt="6" custScaleX="185099" custScaleY="185960">
        <dgm:presLayoutVars>
          <dgm:chPref val="3"/>
        </dgm:presLayoutVars>
      </dgm:prSet>
      <dgm:spPr/>
    </dgm:pt>
    <dgm:pt modelId="{482E4BF5-B9E4-44DF-A24F-193A90375D28}" type="pres">
      <dgm:prSet presAssocID="{9651EB0D-39B8-224A-946A-B2358C067B70}" presName="rootConnector3" presStyleLbl="asst1" presStyleIdx="2" presStyleCnt="6"/>
      <dgm:spPr/>
    </dgm:pt>
    <dgm:pt modelId="{2E2A9DA2-E45B-4CD2-8D60-F772E9B0CB9E}" type="pres">
      <dgm:prSet presAssocID="{9651EB0D-39B8-224A-946A-B2358C067B70}" presName="hierChild6" presStyleCnt="0"/>
      <dgm:spPr/>
    </dgm:pt>
    <dgm:pt modelId="{F517AD80-3B33-4F69-B655-F17C57023D0B}" type="pres">
      <dgm:prSet presAssocID="{9651EB0D-39B8-224A-946A-B2358C067B70}" presName="hierChild7" presStyleCnt="0"/>
      <dgm:spPr/>
    </dgm:pt>
    <dgm:pt modelId="{1D217672-C75F-4A28-8820-25644F7CCEE3}" type="pres">
      <dgm:prSet presAssocID="{3FB02DE8-BD52-C34D-8DB2-3D441D26D454}" presName="Name111" presStyleLbl="parChTrans1D4" presStyleIdx="0" presStyleCnt="2"/>
      <dgm:spPr/>
    </dgm:pt>
    <dgm:pt modelId="{EC65CF9F-D80C-438F-A9F5-4B01B4B17372}" type="pres">
      <dgm:prSet presAssocID="{9C2BE76E-5378-C54D-9D1B-5F3D82FBE835}" presName="hierRoot3" presStyleCnt="0">
        <dgm:presLayoutVars>
          <dgm:hierBranch val="init"/>
        </dgm:presLayoutVars>
      </dgm:prSet>
      <dgm:spPr/>
    </dgm:pt>
    <dgm:pt modelId="{2F6947EC-FDAD-4156-BE2C-ECA625875554}" type="pres">
      <dgm:prSet presAssocID="{9C2BE76E-5378-C54D-9D1B-5F3D82FBE835}" presName="rootComposite3" presStyleCnt="0"/>
      <dgm:spPr/>
    </dgm:pt>
    <dgm:pt modelId="{90B51532-B136-4C98-A025-D4BC3D5395EA}" type="pres">
      <dgm:prSet presAssocID="{9C2BE76E-5378-C54D-9D1B-5F3D82FBE835}" presName="rootText3" presStyleLbl="asst1" presStyleIdx="3" presStyleCnt="6" custScaleX="185099" custScaleY="185960" custLinFactNeighborX="-12630" custLinFactNeighborY="22747">
        <dgm:presLayoutVars>
          <dgm:chPref val="3"/>
        </dgm:presLayoutVars>
      </dgm:prSet>
      <dgm:spPr/>
    </dgm:pt>
    <dgm:pt modelId="{D6E5666F-B246-4AEF-A669-EC7044A103CD}" type="pres">
      <dgm:prSet presAssocID="{9C2BE76E-5378-C54D-9D1B-5F3D82FBE835}" presName="rootConnector3" presStyleLbl="asst1" presStyleIdx="3" presStyleCnt="6"/>
      <dgm:spPr/>
    </dgm:pt>
    <dgm:pt modelId="{B2AE5983-3634-4FC9-BABB-EA5BE99B437E}" type="pres">
      <dgm:prSet presAssocID="{9C2BE76E-5378-C54D-9D1B-5F3D82FBE835}" presName="hierChild6" presStyleCnt="0"/>
      <dgm:spPr/>
    </dgm:pt>
    <dgm:pt modelId="{426FDBF2-9FB9-4230-99CA-95A4C085B853}" type="pres">
      <dgm:prSet presAssocID="{9C2BE76E-5378-C54D-9D1B-5F3D82FBE835}" presName="hierChild7" presStyleCnt="0"/>
      <dgm:spPr/>
    </dgm:pt>
    <dgm:pt modelId="{E0FB47AC-D74F-4B17-B6A5-3FE2E2970013}" type="pres">
      <dgm:prSet presAssocID="{DE9D23E2-91AE-504F-B7E2-DCBD691272F7}" presName="Name111" presStyleLbl="parChTrans1D4" presStyleIdx="1" presStyleCnt="2"/>
      <dgm:spPr/>
    </dgm:pt>
    <dgm:pt modelId="{F07FF6E4-197E-4292-A0E3-DC95AB3493AF}" type="pres">
      <dgm:prSet presAssocID="{F2743140-4095-1B4E-881E-8C0CDB649211}" presName="hierRoot3" presStyleCnt="0">
        <dgm:presLayoutVars>
          <dgm:hierBranch val="init"/>
        </dgm:presLayoutVars>
      </dgm:prSet>
      <dgm:spPr/>
    </dgm:pt>
    <dgm:pt modelId="{597C1FBF-6073-4368-873E-761FB389AB3E}" type="pres">
      <dgm:prSet presAssocID="{F2743140-4095-1B4E-881E-8C0CDB649211}" presName="rootComposite3" presStyleCnt="0"/>
      <dgm:spPr/>
    </dgm:pt>
    <dgm:pt modelId="{80A2D6AD-2CA6-43AB-B636-71A534215DFE}" type="pres">
      <dgm:prSet presAssocID="{F2743140-4095-1B4E-881E-8C0CDB649211}" presName="rootText3" presStyleLbl="asst1" presStyleIdx="4" presStyleCnt="6" custScaleX="185099" custScaleY="185960" custLinFactNeighborX="27018" custLinFactNeighborY="22747">
        <dgm:presLayoutVars>
          <dgm:chPref val="3"/>
        </dgm:presLayoutVars>
      </dgm:prSet>
      <dgm:spPr/>
    </dgm:pt>
    <dgm:pt modelId="{419DACB9-2B83-43A6-A5A5-1B91AABE4570}" type="pres">
      <dgm:prSet presAssocID="{F2743140-4095-1B4E-881E-8C0CDB649211}" presName="rootConnector3" presStyleLbl="asst1" presStyleIdx="4" presStyleCnt="6"/>
      <dgm:spPr/>
    </dgm:pt>
    <dgm:pt modelId="{19580A65-59DB-4492-B712-3321592B3D9F}" type="pres">
      <dgm:prSet presAssocID="{F2743140-4095-1B4E-881E-8C0CDB649211}" presName="hierChild6" presStyleCnt="0"/>
      <dgm:spPr/>
    </dgm:pt>
    <dgm:pt modelId="{2C7261AB-9D7B-412C-A7B7-DA95CE4871DB}" type="pres">
      <dgm:prSet presAssocID="{F2743140-4095-1B4E-881E-8C0CDB649211}" presName="hierChild7" presStyleCnt="0"/>
      <dgm:spPr/>
    </dgm:pt>
    <dgm:pt modelId="{4A92B34D-2827-4C8A-87C0-71845F6549AF}" type="pres">
      <dgm:prSet presAssocID="{E9748A2C-5DD3-5A41-872D-2D2ABEE2F42E}" presName="Name111" presStyleLbl="parChTrans1D2" presStyleIdx="1" presStyleCnt="2"/>
      <dgm:spPr/>
    </dgm:pt>
    <dgm:pt modelId="{7D2B6CE6-241D-491A-A750-7E76F262E61C}" type="pres">
      <dgm:prSet presAssocID="{91C8EBFC-32C7-8741-94A4-034004011149}" presName="hierRoot3" presStyleCnt="0">
        <dgm:presLayoutVars>
          <dgm:hierBranch val="init"/>
        </dgm:presLayoutVars>
      </dgm:prSet>
      <dgm:spPr/>
    </dgm:pt>
    <dgm:pt modelId="{ECC9CCEE-D83C-4940-8371-2E391A9C750D}" type="pres">
      <dgm:prSet presAssocID="{91C8EBFC-32C7-8741-94A4-034004011149}" presName="rootComposite3" presStyleCnt="0"/>
      <dgm:spPr/>
    </dgm:pt>
    <dgm:pt modelId="{6B1BDD2A-E74C-47F3-A62C-43B56D277659}" type="pres">
      <dgm:prSet presAssocID="{91C8EBFC-32C7-8741-94A4-034004011149}" presName="rootText3" presStyleLbl="asst1" presStyleIdx="5" presStyleCnt="6" custScaleX="185099" custScaleY="185960" custLinFactX="-10673" custLinFactNeighborX="-100000" custLinFactNeighborY="-26393">
        <dgm:presLayoutVars>
          <dgm:chPref val="3"/>
        </dgm:presLayoutVars>
      </dgm:prSet>
      <dgm:spPr/>
    </dgm:pt>
    <dgm:pt modelId="{C54C3F01-E319-4039-8728-BECBCAAB2108}" type="pres">
      <dgm:prSet presAssocID="{91C8EBFC-32C7-8741-94A4-034004011149}" presName="rootConnector3" presStyleLbl="asst1" presStyleIdx="5" presStyleCnt="6"/>
      <dgm:spPr/>
    </dgm:pt>
    <dgm:pt modelId="{F4274388-AC75-4FCE-A5D1-AADF0428EAA7}" type="pres">
      <dgm:prSet presAssocID="{91C8EBFC-32C7-8741-94A4-034004011149}" presName="hierChild6" presStyleCnt="0"/>
      <dgm:spPr/>
    </dgm:pt>
    <dgm:pt modelId="{B10490A5-C039-4572-9949-05612CFA9A9A}" type="pres">
      <dgm:prSet presAssocID="{91C8EBFC-32C7-8741-94A4-034004011149}" presName="hierChild7" presStyleCnt="0"/>
      <dgm:spPr/>
    </dgm:pt>
  </dgm:ptLst>
  <dgm:cxnLst>
    <dgm:cxn modelId="{C6332100-8B0D-45F3-BC0A-05F92140A670}" type="presOf" srcId="{F2743140-4095-1B4E-881E-8C0CDB649211}" destId="{80A2D6AD-2CA6-43AB-B636-71A534215DFE}" srcOrd="0" destOrd="0" presId="urn:microsoft.com/office/officeart/2005/8/layout/orgChart1"/>
    <dgm:cxn modelId="{F6480708-C435-4506-91DE-7C8AFDA484DA}" type="presOf" srcId="{19F93EBA-D9C0-4C47-B7BE-0B44A0DDADBF}" destId="{715E51D1-1FC6-4C7E-9E47-8481D30283B9}" srcOrd="1" destOrd="0" presId="urn:microsoft.com/office/officeart/2005/8/layout/orgChart1"/>
    <dgm:cxn modelId="{D93AAE0E-916F-41CC-8C87-A10DD7A265DA}" type="presOf" srcId="{2CD788E8-8170-8C4B-A06A-0CFB8AE8CA01}" destId="{C87411B6-73E1-48C2-81F4-A51E42A0B27D}" srcOrd="1" destOrd="0" presId="urn:microsoft.com/office/officeart/2005/8/layout/orgChart1"/>
    <dgm:cxn modelId="{B783C317-0C42-8541-B481-5F11E55539F2}" srcId="{93879B3B-8945-8C4D-BB5E-24FD2541BC85}" destId="{19F93EBA-D9C0-4C47-B7BE-0B44A0DDADBF}" srcOrd="0" destOrd="0" parTransId="{1BDD40A1-7435-B848-A092-9953001214EE}" sibTransId="{8DDA6EC0-74EC-C748-A62C-37B1267E369D}"/>
    <dgm:cxn modelId="{A1B9981C-D7ED-9A4D-B005-1DD6EA95B6B0}" srcId="{2CD788E8-8170-8C4B-A06A-0CFB8AE8CA01}" destId="{BCB4E948-63F6-AB42-A878-162B6CD84C1F}" srcOrd="0" destOrd="0" parTransId="{4BA679D7-597C-6A4D-90D4-EEA40A33BBE0}" sibTransId="{C903977C-175D-314B-809E-C59BC26E998A}"/>
    <dgm:cxn modelId="{14445843-3276-4928-9893-8052382BE0BF}" type="presOf" srcId="{3FB02DE8-BD52-C34D-8DB2-3D441D26D454}" destId="{1D217672-C75F-4A28-8820-25644F7CCEE3}" srcOrd="0" destOrd="0" presId="urn:microsoft.com/office/officeart/2005/8/layout/orgChart1"/>
    <dgm:cxn modelId="{51345165-BAF0-B341-A841-6F5A02AF8D87}" srcId="{9651EB0D-39B8-224A-946A-B2358C067B70}" destId="{F2743140-4095-1B4E-881E-8C0CDB649211}" srcOrd="1" destOrd="0" parTransId="{DE9D23E2-91AE-504F-B7E2-DCBD691272F7}" sibTransId="{C7CC0452-6FCC-4A4A-94AD-43D0E2A81D1A}"/>
    <dgm:cxn modelId="{E978DF6F-A2B0-4701-BF71-721C3B33ABF9}" type="presOf" srcId="{D3EA955C-41D1-2A49-A8FA-0299FEB514EE}" destId="{C3D4B450-1BE6-4494-80C9-B8E0BB6CB1D1}" srcOrd="0" destOrd="0" presId="urn:microsoft.com/office/officeart/2005/8/layout/orgChart1"/>
    <dgm:cxn modelId="{348CDF75-BCA4-4E22-8773-C868B8EF67D0}" type="presOf" srcId="{93879B3B-8945-8C4D-BB5E-24FD2541BC85}" destId="{B6B7A82C-D153-4EB6-ACCF-599D89FADA0A}" srcOrd="0" destOrd="0" presId="urn:microsoft.com/office/officeart/2005/8/layout/orgChart1"/>
    <dgm:cxn modelId="{E4314E88-2C7C-40A0-8F9B-24674776C03D}" type="presOf" srcId="{4BA679D7-597C-6A4D-90D4-EEA40A33BBE0}" destId="{9B4D0685-ED04-444C-9153-E2C29A11922F}" srcOrd="0" destOrd="0" presId="urn:microsoft.com/office/officeart/2005/8/layout/orgChart1"/>
    <dgm:cxn modelId="{E45F168D-4BB6-44D6-B31E-006F3AA536A3}" type="presOf" srcId="{91C8EBFC-32C7-8741-94A4-034004011149}" destId="{C54C3F01-E319-4039-8728-BECBCAAB2108}" srcOrd="1" destOrd="0" presId="urn:microsoft.com/office/officeart/2005/8/layout/orgChart1"/>
    <dgm:cxn modelId="{4DF86F8F-4CDE-46C3-8AD2-E28E6F8A1230}" type="presOf" srcId="{2CD788E8-8170-8C4B-A06A-0CFB8AE8CA01}" destId="{788C2C26-30EB-4754-A2C0-DFD8374C84A5}" srcOrd="0" destOrd="0" presId="urn:microsoft.com/office/officeart/2005/8/layout/orgChart1"/>
    <dgm:cxn modelId="{F5A54F98-FA8E-8143-BFC9-E70C7C83DF59}" srcId="{19F93EBA-D9C0-4C47-B7BE-0B44A0DDADBF}" destId="{91C8EBFC-32C7-8741-94A4-034004011149}" srcOrd="1" destOrd="0" parTransId="{E9748A2C-5DD3-5A41-872D-2D2ABEE2F42E}" sibTransId="{5873B1AA-7D42-1F42-AD3F-AAFB9D1D4E83}"/>
    <dgm:cxn modelId="{E971619B-0525-42EF-8B59-5D87A424B4A4}" type="presOf" srcId="{F2743140-4095-1B4E-881E-8C0CDB649211}" destId="{419DACB9-2B83-43A6-A5A5-1B91AABE4570}" srcOrd="1" destOrd="0" presId="urn:microsoft.com/office/officeart/2005/8/layout/orgChart1"/>
    <dgm:cxn modelId="{D8EE52A4-E12D-4998-8638-A809EB9D300D}" type="presOf" srcId="{9651EB0D-39B8-224A-946A-B2358C067B70}" destId="{482E4BF5-B9E4-44DF-A24F-193A90375D28}" srcOrd="1" destOrd="0" presId="urn:microsoft.com/office/officeart/2005/8/layout/orgChart1"/>
    <dgm:cxn modelId="{D197B7B4-12DB-4E8E-BA08-523109370AB9}" type="presOf" srcId="{BCB4E948-63F6-AB42-A878-162B6CD84C1F}" destId="{1123ABCD-1BC8-4CD0-860D-4E656A466773}" srcOrd="0" destOrd="0" presId="urn:microsoft.com/office/officeart/2005/8/layout/orgChart1"/>
    <dgm:cxn modelId="{7412D4BB-AF84-EA47-A925-C04B60ED8C02}" srcId="{2CD788E8-8170-8C4B-A06A-0CFB8AE8CA01}" destId="{9651EB0D-39B8-224A-946A-B2358C067B70}" srcOrd="1" destOrd="0" parTransId="{D3EA955C-41D1-2A49-A8FA-0299FEB514EE}" sibTransId="{85FB3BCF-4B2C-3A47-867A-864953FF6229}"/>
    <dgm:cxn modelId="{C8BE50CA-1208-4E43-94D1-A278D7ED4974}" type="presOf" srcId="{DE9D23E2-91AE-504F-B7E2-DCBD691272F7}" destId="{E0FB47AC-D74F-4B17-B6A5-3FE2E2970013}" srcOrd="0" destOrd="0" presId="urn:microsoft.com/office/officeart/2005/8/layout/orgChart1"/>
    <dgm:cxn modelId="{8ADCACD2-8C10-4A7D-8185-32BE452A19A9}" type="presOf" srcId="{E9748A2C-5DD3-5A41-872D-2D2ABEE2F42E}" destId="{4A92B34D-2827-4C8A-87C0-71845F6549AF}" srcOrd="0" destOrd="0" presId="urn:microsoft.com/office/officeart/2005/8/layout/orgChart1"/>
    <dgm:cxn modelId="{7521FBD2-C371-44A1-A729-C82C0D3EA249}" type="presOf" srcId="{9C2BE76E-5378-C54D-9D1B-5F3D82FBE835}" destId="{90B51532-B136-4C98-A025-D4BC3D5395EA}" srcOrd="0" destOrd="0" presId="urn:microsoft.com/office/officeart/2005/8/layout/orgChart1"/>
    <dgm:cxn modelId="{B24DACD9-A5C0-4A14-9B5D-49C3654973CC}" type="presOf" srcId="{BCB4E948-63F6-AB42-A878-162B6CD84C1F}" destId="{2F1BCF4B-9FC5-4B74-91E6-9C3C45A3F4A2}" srcOrd="1" destOrd="0" presId="urn:microsoft.com/office/officeart/2005/8/layout/orgChart1"/>
    <dgm:cxn modelId="{CA42D3DC-31E0-4241-9C44-265BE2EF8011}" type="presOf" srcId="{9651EB0D-39B8-224A-946A-B2358C067B70}" destId="{25DECED0-C20B-449F-8BC5-87F82031AB9A}" srcOrd="0" destOrd="0" presId="urn:microsoft.com/office/officeart/2005/8/layout/orgChart1"/>
    <dgm:cxn modelId="{49E2C0E0-C73A-4FA8-899C-6C7DA87D0DDB}" type="presOf" srcId="{91C8EBFC-32C7-8741-94A4-034004011149}" destId="{6B1BDD2A-E74C-47F3-A62C-43B56D277659}" srcOrd="0" destOrd="0" presId="urn:microsoft.com/office/officeart/2005/8/layout/orgChart1"/>
    <dgm:cxn modelId="{883B8AE1-E3C6-8E4B-8AE5-B14364C2A0F5}" srcId="{9651EB0D-39B8-224A-946A-B2358C067B70}" destId="{9C2BE76E-5378-C54D-9D1B-5F3D82FBE835}" srcOrd="0" destOrd="0" parTransId="{3FB02DE8-BD52-C34D-8DB2-3D441D26D454}" sibTransId="{0EEEB716-8B9F-0447-949A-8E709E4DDC3F}"/>
    <dgm:cxn modelId="{D1F180E2-8D08-4B96-90CD-91CF529563D0}" type="presOf" srcId="{916A5F52-697C-A947-BF9E-97258BA6FD0C}" destId="{BFEC1555-165E-469A-A6EC-3D946531B426}" srcOrd="0" destOrd="0" presId="urn:microsoft.com/office/officeart/2005/8/layout/orgChart1"/>
    <dgm:cxn modelId="{E8413AE6-A1AC-4A84-92B5-7302FC65C176}" type="presOf" srcId="{19F93EBA-D9C0-4C47-B7BE-0B44A0DDADBF}" destId="{1C3913B0-052B-446C-BB77-7A183F9AA21B}" srcOrd="0" destOrd="0" presId="urn:microsoft.com/office/officeart/2005/8/layout/orgChart1"/>
    <dgm:cxn modelId="{453B2DF0-A2DF-462D-8199-DD55F100D234}" type="presOf" srcId="{9C2BE76E-5378-C54D-9D1B-5F3D82FBE835}" destId="{D6E5666F-B246-4AEF-A669-EC7044A103CD}" srcOrd="1" destOrd="0" presId="urn:microsoft.com/office/officeart/2005/8/layout/orgChart1"/>
    <dgm:cxn modelId="{849EB0F7-EF54-5B4C-8954-81A5FE8E4D3A}" srcId="{19F93EBA-D9C0-4C47-B7BE-0B44A0DDADBF}" destId="{2CD788E8-8170-8C4B-A06A-0CFB8AE8CA01}" srcOrd="0" destOrd="0" parTransId="{916A5F52-697C-A947-BF9E-97258BA6FD0C}" sibTransId="{69159D2A-03FE-E84B-B3ED-4D21485F7CC6}"/>
    <dgm:cxn modelId="{F84D9D27-B744-4005-899B-97A8114BD797}" type="presParOf" srcId="{B6B7A82C-D153-4EB6-ACCF-599D89FADA0A}" destId="{AF74B5BE-1F0C-44C3-8487-283A61CE412D}" srcOrd="0" destOrd="0" presId="urn:microsoft.com/office/officeart/2005/8/layout/orgChart1"/>
    <dgm:cxn modelId="{5B0E40CE-3722-497F-9A1D-0F5AA151520C}" type="presParOf" srcId="{AF74B5BE-1F0C-44C3-8487-283A61CE412D}" destId="{DA084424-99C9-4D3B-A54C-2C87C3EBE16A}" srcOrd="0" destOrd="0" presId="urn:microsoft.com/office/officeart/2005/8/layout/orgChart1"/>
    <dgm:cxn modelId="{51E8A78B-683A-4164-9A92-BE4454CD8285}" type="presParOf" srcId="{DA084424-99C9-4D3B-A54C-2C87C3EBE16A}" destId="{1C3913B0-052B-446C-BB77-7A183F9AA21B}" srcOrd="0" destOrd="0" presId="urn:microsoft.com/office/officeart/2005/8/layout/orgChart1"/>
    <dgm:cxn modelId="{25C32753-66BA-400B-81F6-032001E4EE9D}" type="presParOf" srcId="{DA084424-99C9-4D3B-A54C-2C87C3EBE16A}" destId="{715E51D1-1FC6-4C7E-9E47-8481D30283B9}" srcOrd="1" destOrd="0" presId="urn:microsoft.com/office/officeart/2005/8/layout/orgChart1"/>
    <dgm:cxn modelId="{36047E92-348F-4658-AB7E-187AF15251C4}" type="presParOf" srcId="{AF74B5BE-1F0C-44C3-8487-283A61CE412D}" destId="{8055501A-3106-4B64-9566-01603C853D91}" srcOrd="1" destOrd="0" presId="urn:microsoft.com/office/officeart/2005/8/layout/orgChart1"/>
    <dgm:cxn modelId="{EF6F2710-40E8-4037-ACCE-13DEE37558BE}" type="presParOf" srcId="{AF74B5BE-1F0C-44C3-8487-283A61CE412D}" destId="{9430CE59-E853-4EB2-BB0A-015C5B6B25E9}" srcOrd="2" destOrd="0" presId="urn:microsoft.com/office/officeart/2005/8/layout/orgChart1"/>
    <dgm:cxn modelId="{0B60BC5E-6681-4081-B80C-795E58127B2C}" type="presParOf" srcId="{9430CE59-E853-4EB2-BB0A-015C5B6B25E9}" destId="{BFEC1555-165E-469A-A6EC-3D946531B426}" srcOrd="0" destOrd="0" presId="urn:microsoft.com/office/officeart/2005/8/layout/orgChart1"/>
    <dgm:cxn modelId="{ABCA2CB7-3990-43D6-9355-44BE14FA7936}" type="presParOf" srcId="{9430CE59-E853-4EB2-BB0A-015C5B6B25E9}" destId="{9D6BCE38-0802-4C3E-8CCE-3A43635F1C4E}" srcOrd="1" destOrd="0" presId="urn:microsoft.com/office/officeart/2005/8/layout/orgChart1"/>
    <dgm:cxn modelId="{59F8BF79-A52F-4399-B1B8-8051512D2B6A}" type="presParOf" srcId="{9D6BCE38-0802-4C3E-8CCE-3A43635F1C4E}" destId="{5A08B121-74AE-4093-95DF-1602B5CE88A9}" srcOrd="0" destOrd="0" presId="urn:microsoft.com/office/officeart/2005/8/layout/orgChart1"/>
    <dgm:cxn modelId="{A46FAB91-07EC-4E28-837E-90E545896A5C}" type="presParOf" srcId="{5A08B121-74AE-4093-95DF-1602B5CE88A9}" destId="{788C2C26-30EB-4754-A2C0-DFD8374C84A5}" srcOrd="0" destOrd="0" presId="urn:microsoft.com/office/officeart/2005/8/layout/orgChart1"/>
    <dgm:cxn modelId="{6272877D-64CA-44CC-86A5-F790172E9839}" type="presParOf" srcId="{5A08B121-74AE-4093-95DF-1602B5CE88A9}" destId="{C87411B6-73E1-48C2-81F4-A51E42A0B27D}" srcOrd="1" destOrd="0" presId="urn:microsoft.com/office/officeart/2005/8/layout/orgChart1"/>
    <dgm:cxn modelId="{2C0BF035-A398-49F0-B5AF-FAC644B23A9D}" type="presParOf" srcId="{9D6BCE38-0802-4C3E-8CCE-3A43635F1C4E}" destId="{24F3BC19-A2D0-4371-B8EB-059FFB36EFDB}" srcOrd="1" destOrd="0" presId="urn:microsoft.com/office/officeart/2005/8/layout/orgChart1"/>
    <dgm:cxn modelId="{EBFCA3D4-C849-4374-9796-2358A1CAB470}" type="presParOf" srcId="{9D6BCE38-0802-4C3E-8CCE-3A43635F1C4E}" destId="{3BF114B3-AA04-49D5-BC84-67A83598CB34}" srcOrd="2" destOrd="0" presId="urn:microsoft.com/office/officeart/2005/8/layout/orgChart1"/>
    <dgm:cxn modelId="{6FB58EC8-F28F-4C11-A6DF-E65EB0DE87A8}" type="presParOf" srcId="{3BF114B3-AA04-49D5-BC84-67A83598CB34}" destId="{9B4D0685-ED04-444C-9153-E2C29A11922F}" srcOrd="0" destOrd="0" presId="urn:microsoft.com/office/officeart/2005/8/layout/orgChart1"/>
    <dgm:cxn modelId="{7A38AE7F-0970-472B-8B34-9141E81CFDA7}" type="presParOf" srcId="{3BF114B3-AA04-49D5-BC84-67A83598CB34}" destId="{0FBDA44A-F79D-4559-B621-639D11969CCE}" srcOrd="1" destOrd="0" presId="urn:microsoft.com/office/officeart/2005/8/layout/orgChart1"/>
    <dgm:cxn modelId="{581FF024-899C-4285-8717-A51CD5B7DF93}" type="presParOf" srcId="{0FBDA44A-F79D-4559-B621-639D11969CCE}" destId="{F587EDDD-3809-43BD-8D26-9A31C2004C26}" srcOrd="0" destOrd="0" presId="urn:microsoft.com/office/officeart/2005/8/layout/orgChart1"/>
    <dgm:cxn modelId="{10DAA807-E036-4916-8A27-072662C4ECB6}" type="presParOf" srcId="{F587EDDD-3809-43BD-8D26-9A31C2004C26}" destId="{1123ABCD-1BC8-4CD0-860D-4E656A466773}" srcOrd="0" destOrd="0" presId="urn:microsoft.com/office/officeart/2005/8/layout/orgChart1"/>
    <dgm:cxn modelId="{D06D6814-FEE7-4A49-9107-0E413691ED39}" type="presParOf" srcId="{F587EDDD-3809-43BD-8D26-9A31C2004C26}" destId="{2F1BCF4B-9FC5-4B74-91E6-9C3C45A3F4A2}" srcOrd="1" destOrd="0" presId="urn:microsoft.com/office/officeart/2005/8/layout/orgChart1"/>
    <dgm:cxn modelId="{2432C4C5-9EFD-49F9-A7E2-2CD3598D6427}" type="presParOf" srcId="{0FBDA44A-F79D-4559-B621-639D11969CCE}" destId="{B37C0BD6-F08D-4969-BE85-C57F90D31322}" srcOrd="1" destOrd="0" presId="urn:microsoft.com/office/officeart/2005/8/layout/orgChart1"/>
    <dgm:cxn modelId="{47311B17-3D90-4470-8DA4-D20A52827300}" type="presParOf" srcId="{0FBDA44A-F79D-4559-B621-639D11969CCE}" destId="{299F4340-944C-4228-BC4E-A27A61232E61}" srcOrd="2" destOrd="0" presId="urn:microsoft.com/office/officeart/2005/8/layout/orgChart1"/>
    <dgm:cxn modelId="{21BC8E5E-186F-41D6-B627-A04FEC9B9191}" type="presParOf" srcId="{3BF114B3-AA04-49D5-BC84-67A83598CB34}" destId="{C3D4B450-1BE6-4494-80C9-B8E0BB6CB1D1}" srcOrd="2" destOrd="0" presId="urn:microsoft.com/office/officeart/2005/8/layout/orgChart1"/>
    <dgm:cxn modelId="{EFC9FD26-D9DB-475D-AC1D-A750650CFBF7}" type="presParOf" srcId="{3BF114B3-AA04-49D5-BC84-67A83598CB34}" destId="{184CC1A2-FF70-4691-B80A-255BD1D6F486}" srcOrd="3" destOrd="0" presId="urn:microsoft.com/office/officeart/2005/8/layout/orgChart1"/>
    <dgm:cxn modelId="{D204F360-B4CE-4824-AE1C-4BD9501BB5FC}" type="presParOf" srcId="{184CC1A2-FF70-4691-B80A-255BD1D6F486}" destId="{65ABEC76-643D-4C78-8D11-EFD77A29DD7E}" srcOrd="0" destOrd="0" presId="urn:microsoft.com/office/officeart/2005/8/layout/orgChart1"/>
    <dgm:cxn modelId="{26F3C4DE-2D7D-44B3-A6BF-C8F49814F4D9}" type="presParOf" srcId="{65ABEC76-643D-4C78-8D11-EFD77A29DD7E}" destId="{25DECED0-C20B-449F-8BC5-87F82031AB9A}" srcOrd="0" destOrd="0" presId="urn:microsoft.com/office/officeart/2005/8/layout/orgChart1"/>
    <dgm:cxn modelId="{98684803-434A-4662-8560-92C31B0F82D0}" type="presParOf" srcId="{65ABEC76-643D-4C78-8D11-EFD77A29DD7E}" destId="{482E4BF5-B9E4-44DF-A24F-193A90375D28}" srcOrd="1" destOrd="0" presId="urn:microsoft.com/office/officeart/2005/8/layout/orgChart1"/>
    <dgm:cxn modelId="{187EA9ED-626B-42A2-AF1B-E36118C099F7}" type="presParOf" srcId="{184CC1A2-FF70-4691-B80A-255BD1D6F486}" destId="{2E2A9DA2-E45B-4CD2-8D60-F772E9B0CB9E}" srcOrd="1" destOrd="0" presId="urn:microsoft.com/office/officeart/2005/8/layout/orgChart1"/>
    <dgm:cxn modelId="{14466CAF-8A38-4B40-BA3F-F046FAA760F7}" type="presParOf" srcId="{184CC1A2-FF70-4691-B80A-255BD1D6F486}" destId="{F517AD80-3B33-4F69-B655-F17C57023D0B}" srcOrd="2" destOrd="0" presId="urn:microsoft.com/office/officeart/2005/8/layout/orgChart1"/>
    <dgm:cxn modelId="{DA5C31D8-EEC9-4770-804B-A310B58464B2}" type="presParOf" srcId="{F517AD80-3B33-4F69-B655-F17C57023D0B}" destId="{1D217672-C75F-4A28-8820-25644F7CCEE3}" srcOrd="0" destOrd="0" presId="urn:microsoft.com/office/officeart/2005/8/layout/orgChart1"/>
    <dgm:cxn modelId="{2783C7FD-AB70-4020-82EB-03FE46D43DFA}" type="presParOf" srcId="{F517AD80-3B33-4F69-B655-F17C57023D0B}" destId="{EC65CF9F-D80C-438F-A9F5-4B01B4B17372}" srcOrd="1" destOrd="0" presId="urn:microsoft.com/office/officeart/2005/8/layout/orgChart1"/>
    <dgm:cxn modelId="{1EA27065-1B86-41B8-ABBC-88CE026C4069}" type="presParOf" srcId="{EC65CF9F-D80C-438F-A9F5-4B01B4B17372}" destId="{2F6947EC-FDAD-4156-BE2C-ECA625875554}" srcOrd="0" destOrd="0" presId="urn:microsoft.com/office/officeart/2005/8/layout/orgChart1"/>
    <dgm:cxn modelId="{FB4BEBB2-C8EA-495C-8899-4535D419A8B2}" type="presParOf" srcId="{2F6947EC-FDAD-4156-BE2C-ECA625875554}" destId="{90B51532-B136-4C98-A025-D4BC3D5395EA}" srcOrd="0" destOrd="0" presId="urn:microsoft.com/office/officeart/2005/8/layout/orgChart1"/>
    <dgm:cxn modelId="{F318AFE8-2D27-4832-9AB4-36282F01DB1B}" type="presParOf" srcId="{2F6947EC-FDAD-4156-BE2C-ECA625875554}" destId="{D6E5666F-B246-4AEF-A669-EC7044A103CD}" srcOrd="1" destOrd="0" presId="urn:microsoft.com/office/officeart/2005/8/layout/orgChart1"/>
    <dgm:cxn modelId="{8ED1B366-31AF-40CC-87C2-64CE1CAE9A1F}" type="presParOf" srcId="{EC65CF9F-D80C-438F-A9F5-4B01B4B17372}" destId="{B2AE5983-3634-4FC9-BABB-EA5BE99B437E}" srcOrd="1" destOrd="0" presId="urn:microsoft.com/office/officeart/2005/8/layout/orgChart1"/>
    <dgm:cxn modelId="{63ADCA9E-872A-4CD2-A6BF-5187D1B2FD7B}" type="presParOf" srcId="{EC65CF9F-D80C-438F-A9F5-4B01B4B17372}" destId="{426FDBF2-9FB9-4230-99CA-95A4C085B853}" srcOrd="2" destOrd="0" presId="urn:microsoft.com/office/officeart/2005/8/layout/orgChart1"/>
    <dgm:cxn modelId="{6F623317-AC72-4C2C-A20D-FC7F0493F1ED}" type="presParOf" srcId="{F517AD80-3B33-4F69-B655-F17C57023D0B}" destId="{E0FB47AC-D74F-4B17-B6A5-3FE2E2970013}" srcOrd="2" destOrd="0" presId="urn:microsoft.com/office/officeart/2005/8/layout/orgChart1"/>
    <dgm:cxn modelId="{A9070C01-20B3-419E-8976-2D41DE7FC7EE}" type="presParOf" srcId="{F517AD80-3B33-4F69-B655-F17C57023D0B}" destId="{F07FF6E4-197E-4292-A0E3-DC95AB3493AF}" srcOrd="3" destOrd="0" presId="urn:microsoft.com/office/officeart/2005/8/layout/orgChart1"/>
    <dgm:cxn modelId="{F715D11F-B612-4256-BF15-7B2E91A37237}" type="presParOf" srcId="{F07FF6E4-197E-4292-A0E3-DC95AB3493AF}" destId="{597C1FBF-6073-4368-873E-761FB389AB3E}" srcOrd="0" destOrd="0" presId="urn:microsoft.com/office/officeart/2005/8/layout/orgChart1"/>
    <dgm:cxn modelId="{C33DCFEC-636A-4F15-98AE-DA02E90F5D81}" type="presParOf" srcId="{597C1FBF-6073-4368-873E-761FB389AB3E}" destId="{80A2D6AD-2CA6-43AB-B636-71A534215DFE}" srcOrd="0" destOrd="0" presId="urn:microsoft.com/office/officeart/2005/8/layout/orgChart1"/>
    <dgm:cxn modelId="{984CE195-A4CD-449D-B86A-8C56D0290997}" type="presParOf" srcId="{597C1FBF-6073-4368-873E-761FB389AB3E}" destId="{419DACB9-2B83-43A6-A5A5-1B91AABE4570}" srcOrd="1" destOrd="0" presId="urn:microsoft.com/office/officeart/2005/8/layout/orgChart1"/>
    <dgm:cxn modelId="{32D521FD-B308-4A38-8939-A906DDCA125C}" type="presParOf" srcId="{F07FF6E4-197E-4292-A0E3-DC95AB3493AF}" destId="{19580A65-59DB-4492-B712-3321592B3D9F}" srcOrd="1" destOrd="0" presId="urn:microsoft.com/office/officeart/2005/8/layout/orgChart1"/>
    <dgm:cxn modelId="{D43A0FE6-D7CD-45DD-A77A-FBB0BA6CB9F9}" type="presParOf" srcId="{F07FF6E4-197E-4292-A0E3-DC95AB3493AF}" destId="{2C7261AB-9D7B-412C-A7B7-DA95CE4871DB}" srcOrd="2" destOrd="0" presId="urn:microsoft.com/office/officeart/2005/8/layout/orgChart1"/>
    <dgm:cxn modelId="{610E5666-01D0-4B26-A8FA-00121F567975}" type="presParOf" srcId="{9430CE59-E853-4EB2-BB0A-015C5B6B25E9}" destId="{4A92B34D-2827-4C8A-87C0-71845F6549AF}" srcOrd="2" destOrd="0" presId="urn:microsoft.com/office/officeart/2005/8/layout/orgChart1"/>
    <dgm:cxn modelId="{8C62D3B4-0959-43AC-A382-7B209628C333}" type="presParOf" srcId="{9430CE59-E853-4EB2-BB0A-015C5B6B25E9}" destId="{7D2B6CE6-241D-491A-A750-7E76F262E61C}" srcOrd="3" destOrd="0" presId="urn:microsoft.com/office/officeart/2005/8/layout/orgChart1"/>
    <dgm:cxn modelId="{52FF388F-B834-4291-B5C4-30714DC3FE36}" type="presParOf" srcId="{7D2B6CE6-241D-491A-A750-7E76F262E61C}" destId="{ECC9CCEE-D83C-4940-8371-2E391A9C750D}" srcOrd="0" destOrd="0" presId="urn:microsoft.com/office/officeart/2005/8/layout/orgChart1"/>
    <dgm:cxn modelId="{66BD9847-FAA6-496B-99C9-CCC68B5E7F2E}" type="presParOf" srcId="{ECC9CCEE-D83C-4940-8371-2E391A9C750D}" destId="{6B1BDD2A-E74C-47F3-A62C-43B56D277659}" srcOrd="0" destOrd="0" presId="urn:microsoft.com/office/officeart/2005/8/layout/orgChart1"/>
    <dgm:cxn modelId="{E1B2C1C4-E041-4FFC-918C-C87485CD0FC1}" type="presParOf" srcId="{ECC9CCEE-D83C-4940-8371-2E391A9C750D}" destId="{C54C3F01-E319-4039-8728-BECBCAAB2108}" srcOrd="1" destOrd="0" presId="urn:microsoft.com/office/officeart/2005/8/layout/orgChart1"/>
    <dgm:cxn modelId="{5308BB5F-5C45-4B2C-851E-464AB7DED3C5}" type="presParOf" srcId="{7D2B6CE6-241D-491A-A750-7E76F262E61C}" destId="{F4274388-AC75-4FCE-A5D1-AADF0428EAA7}" srcOrd="1" destOrd="0" presId="urn:microsoft.com/office/officeart/2005/8/layout/orgChart1"/>
    <dgm:cxn modelId="{8E69B21B-DB16-4E78-8634-D014BF229999}" type="presParOf" srcId="{7D2B6CE6-241D-491A-A750-7E76F262E61C}" destId="{B10490A5-C039-4572-9949-05612CFA9A9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E702CF-138E-0D4D-8669-5566BAFA2D3A}">
      <dsp:nvSpPr>
        <dsp:cNvPr id="0" name=""/>
        <dsp:cNvSpPr/>
      </dsp:nvSpPr>
      <dsp:spPr>
        <a:xfrm>
          <a:off x="4547"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Pre-service</a:t>
          </a:r>
        </a:p>
      </dsp:txBody>
      <dsp:txXfrm>
        <a:off x="4547" y="331277"/>
        <a:ext cx="2067847" cy="741026"/>
      </dsp:txXfrm>
    </dsp:sp>
    <dsp:sp modelId="{63C2B86F-C339-A644-A0A5-8D17AF622403}">
      <dsp:nvSpPr>
        <dsp:cNvPr id="0" name=""/>
        <dsp:cNvSpPr/>
      </dsp:nvSpPr>
      <dsp:spPr>
        <a:xfrm>
          <a:off x="428082"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Become fluent with content and basic theory </a:t>
          </a:r>
        </a:p>
        <a:p>
          <a:pPr marL="114300" lvl="1" indent="-114300" algn="l" defTabSz="622300">
            <a:lnSpc>
              <a:spcPct val="90000"/>
            </a:lnSpc>
            <a:spcBef>
              <a:spcPct val="0"/>
            </a:spcBef>
            <a:spcAft>
              <a:spcPct val="15000"/>
            </a:spcAft>
            <a:buChar char="•"/>
          </a:pPr>
          <a:r>
            <a:rPr lang="en-US" sz="1400" kern="1200" dirty="0"/>
            <a:t>Look for examples of implementation in your clinic placements </a:t>
          </a:r>
        </a:p>
        <a:p>
          <a:pPr marL="114300" lvl="1" indent="-114300" algn="l" defTabSz="622300">
            <a:lnSpc>
              <a:spcPct val="90000"/>
            </a:lnSpc>
            <a:spcBef>
              <a:spcPct val="0"/>
            </a:spcBef>
            <a:spcAft>
              <a:spcPct val="15000"/>
            </a:spcAft>
            <a:buChar char="•"/>
          </a:pPr>
          <a:r>
            <a:rPr lang="en-US" sz="1400" kern="1200" dirty="0"/>
            <a:t>Video record or ask for feedback on your implementation of key practices during your student teaching</a:t>
          </a:r>
        </a:p>
      </dsp:txBody>
      <dsp:txXfrm>
        <a:off x="488647" y="1132869"/>
        <a:ext cx="1946717" cy="3378027"/>
      </dsp:txXfrm>
    </dsp:sp>
    <dsp:sp modelId="{66AE0118-AAE6-344F-8859-8AB38F867746}">
      <dsp:nvSpPr>
        <dsp:cNvPr id="0" name=""/>
        <dsp:cNvSpPr/>
      </dsp:nvSpPr>
      <dsp:spPr>
        <a:xfrm>
          <a:off x="2385873"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2385873" y="547340"/>
        <a:ext cx="510123" cy="308900"/>
      </dsp:txXfrm>
    </dsp:sp>
    <dsp:sp modelId="{54717E25-7AA8-E34A-A3F5-DEA4C45C2E19}">
      <dsp:nvSpPr>
        <dsp:cNvPr id="0" name=""/>
        <dsp:cNvSpPr/>
      </dsp:nvSpPr>
      <dsp:spPr>
        <a:xfrm>
          <a:off x="3326308"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New Teachers</a:t>
          </a:r>
        </a:p>
      </dsp:txBody>
      <dsp:txXfrm>
        <a:off x="3326308" y="331277"/>
        <a:ext cx="2067847" cy="741026"/>
      </dsp:txXfrm>
    </dsp:sp>
    <dsp:sp modelId="{3B369317-152F-0846-AC40-1C8FD6D6754F}">
      <dsp:nvSpPr>
        <dsp:cNvPr id="0" name=""/>
        <dsp:cNvSpPr/>
      </dsp:nvSpPr>
      <dsp:spPr>
        <a:xfrm>
          <a:off x="3749843"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Focus on moving from knowledge to practice</a:t>
          </a:r>
        </a:p>
        <a:p>
          <a:pPr marL="114300" lvl="1" indent="-114300" algn="l" defTabSz="622300">
            <a:lnSpc>
              <a:spcPct val="90000"/>
            </a:lnSpc>
            <a:spcBef>
              <a:spcPct val="0"/>
            </a:spcBef>
            <a:spcAft>
              <a:spcPct val="15000"/>
            </a:spcAft>
            <a:buChar char="•"/>
          </a:pPr>
          <a:r>
            <a:rPr lang="en-US" sz="1400" kern="1200" dirty="0"/>
            <a:t>Set implementation goals and either self-monitor or ask for peer/coach feedback on your use of key skills</a:t>
          </a:r>
        </a:p>
        <a:p>
          <a:pPr marL="114300" lvl="1" indent="-114300" algn="l" defTabSz="622300">
            <a:lnSpc>
              <a:spcPct val="90000"/>
            </a:lnSpc>
            <a:spcBef>
              <a:spcPct val="0"/>
            </a:spcBef>
            <a:spcAft>
              <a:spcPct val="15000"/>
            </a:spcAft>
            <a:buChar char="•"/>
          </a:pPr>
          <a:r>
            <a:rPr lang="en-US" sz="1400" kern="1200" dirty="0"/>
            <a:t>When a practice isn’t working use your understanding of theory to help you modify or intensify a practice to improve outcomes</a:t>
          </a:r>
        </a:p>
      </dsp:txBody>
      <dsp:txXfrm>
        <a:off x="3810408" y="1132869"/>
        <a:ext cx="1946717" cy="3378027"/>
      </dsp:txXfrm>
    </dsp:sp>
    <dsp:sp modelId="{4A58222B-1BB2-9F40-BE77-B7B4AA6FCDAE}">
      <dsp:nvSpPr>
        <dsp:cNvPr id="0" name=""/>
        <dsp:cNvSpPr/>
      </dsp:nvSpPr>
      <dsp:spPr>
        <a:xfrm>
          <a:off x="5707634" y="444373"/>
          <a:ext cx="664573" cy="5148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707634" y="547340"/>
        <a:ext cx="510123" cy="308900"/>
      </dsp:txXfrm>
    </dsp:sp>
    <dsp:sp modelId="{DE1436E0-4BF3-CB4E-A889-102C52BD3C3D}">
      <dsp:nvSpPr>
        <dsp:cNvPr id="0" name=""/>
        <dsp:cNvSpPr/>
      </dsp:nvSpPr>
      <dsp:spPr>
        <a:xfrm>
          <a:off x="6648069" y="331277"/>
          <a:ext cx="2067847" cy="11115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marL="0" lvl="0" indent="0" algn="ctr" defTabSz="889000">
            <a:lnSpc>
              <a:spcPct val="90000"/>
            </a:lnSpc>
            <a:spcBef>
              <a:spcPct val="0"/>
            </a:spcBef>
            <a:spcAft>
              <a:spcPct val="35000"/>
            </a:spcAft>
            <a:buNone/>
          </a:pPr>
          <a:r>
            <a:rPr lang="en-US" sz="2000" kern="1200" dirty="0"/>
            <a:t>Experienced Teachers</a:t>
          </a:r>
        </a:p>
      </dsp:txBody>
      <dsp:txXfrm>
        <a:off x="6648069" y="331277"/>
        <a:ext cx="2067847" cy="741026"/>
      </dsp:txXfrm>
    </dsp:sp>
    <dsp:sp modelId="{5674F3AF-C665-9746-9B76-874571840816}">
      <dsp:nvSpPr>
        <dsp:cNvPr id="0" name=""/>
        <dsp:cNvSpPr/>
      </dsp:nvSpPr>
      <dsp:spPr>
        <a:xfrm>
          <a:off x="7071604" y="1072304"/>
          <a:ext cx="2067847" cy="34991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a:t>Use activities as a self-reflection opportunity</a:t>
          </a:r>
        </a:p>
        <a:p>
          <a:pPr marL="114300" lvl="1" indent="-114300" algn="l" defTabSz="622300">
            <a:lnSpc>
              <a:spcPct val="90000"/>
            </a:lnSpc>
            <a:spcBef>
              <a:spcPct val="0"/>
            </a:spcBef>
            <a:spcAft>
              <a:spcPct val="15000"/>
            </a:spcAft>
            <a:buChar char="•"/>
          </a:pPr>
          <a:r>
            <a:rPr lang="en-US" sz="1400" kern="1200" dirty="0"/>
            <a:t>Set a new implementation goal for yourself</a:t>
          </a:r>
        </a:p>
        <a:p>
          <a:pPr marL="114300" lvl="1" indent="-114300" algn="l" defTabSz="622300">
            <a:lnSpc>
              <a:spcPct val="90000"/>
            </a:lnSpc>
            <a:spcBef>
              <a:spcPct val="0"/>
            </a:spcBef>
            <a:spcAft>
              <a:spcPct val="15000"/>
            </a:spcAft>
            <a:buChar char="•"/>
          </a:pPr>
          <a:r>
            <a:rPr lang="en-US" sz="1400" kern="1200" dirty="0"/>
            <a:t>Consider how you might coach or teach the skills/content to a new teacher in your building</a:t>
          </a:r>
        </a:p>
        <a:p>
          <a:pPr marL="114300" lvl="1" indent="-114300" algn="l" defTabSz="622300">
            <a:lnSpc>
              <a:spcPct val="90000"/>
            </a:lnSpc>
            <a:spcBef>
              <a:spcPct val="0"/>
            </a:spcBef>
            <a:spcAft>
              <a:spcPct val="15000"/>
            </a:spcAft>
            <a:buChar char="•"/>
          </a:pPr>
          <a:r>
            <a:rPr lang="en-US" sz="1400" kern="1200" dirty="0"/>
            <a:t>Review resources to extend your learning with respect to culturally and contextually relevant implementation</a:t>
          </a:r>
        </a:p>
      </dsp:txBody>
      <dsp:txXfrm>
        <a:off x="7132169" y="1132869"/>
        <a:ext cx="1946717" cy="3378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2B34D-2827-4C8A-87C0-71845F6549AF}">
      <dsp:nvSpPr>
        <dsp:cNvPr id="0" name=""/>
        <dsp:cNvSpPr/>
      </dsp:nvSpPr>
      <dsp:spPr>
        <a:xfrm>
          <a:off x="4346954" y="1058866"/>
          <a:ext cx="1150720" cy="581269"/>
        </a:xfrm>
        <a:custGeom>
          <a:avLst/>
          <a:gdLst/>
          <a:ahLst/>
          <a:cxnLst/>
          <a:rect l="0" t="0" r="0" b="0"/>
          <a:pathLst>
            <a:path>
              <a:moveTo>
                <a:pt x="0" y="0"/>
              </a:moveTo>
              <a:lnTo>
                <a:pt x="0" y="581269"/>
              </a:lnTo>
              <a:lnTo>
                <a:pt x="1150720" y="58126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0FB47AC-D74F-4B17-B6A5-3FE2E2970013}">
      <dsp:nvSpPr>
        <dsp:cNvPr id="0" name=""/>
        <dsp:cNvSpPr/>
      </dsp:nvSpPr>
      <dsp:spPr>
        <a:xfrm>
          <a:off x="4351294" y="3519634"/>
          <a:ext cx="406037" cy="776681"/>
        </a:xfrm>
        <a:custGeom>
          <a:avLst/>
          <a:gdLst/>
          <a:ahLst/>
          <a:cxnLst/>
          <a:rect l="0" t="0" r="0" b="0"/>
          <a:pathLst>
            <a:path>
              <a:moveTo>
                <a:pt x="0" y="0"/>
              </a:moveTo>
              <a:lnTo>
                <a:pt x="0" y="776681"/>
              </a:lnTo>
              <a:lnTo>
                <a:pt x="406037"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D217672-C75F-4A28-8820-25644F7CCEE3}">
      <dsp:nvSpPr>
        <dsp:cNvPr id="0" name=""/>
        <dsp:cNvSpPr/>
      </dsp:nvSpPr>
      <dsp:spPr>
        <a:xfrm>
          <a:off x="4100970" y="3519634"/>
          <a:ext cx="250323" cy="776681"/>
        </a:xfrm>
        <a:custGeom>
          <a:avLst/>
          <a:gdLst/>
          <a:ahLst/>
          <a:cxnLst/>
          <a:rect l="0" t="0" r="0" b="0"/>
          <a:pathLst>
            <a:path>
              <a:moveTo>
                <a:pt x="250323" y="0"/>
              </a:moveTo>
              <a:lnTo>
                <a:pt x="250323" y="776681"/>
              </a:lnTo>
              <a:lnTo>
                <a:pt x="0" y="776681"/>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C3D4B450-1BE6-4494-80C9-B8E0BB6CB1D1}">
      <dsp:nvSpPr>
        <dsp:cNvPr id="0" name=""/>
        <dsp:cNvSpPr/>
      </dsp:nvSpPr>
      <dsp:spPr>
        <a:xfrm>
          <a:off x="2095243" y="2143888"/>
          <a:ext cx="1254437" cy="872609"/>
        </a:xfrm>
        <a:custGeom>
          <a:avLst/>
          <a:gdLst/>
          <a:ahLst/>
          <a:cxnLst/>
          <a:rect l="0" t="0" r="0" b="0"/>
          <a:pathLst>
            <a:path>
              <a:moveTo>
                <a:pt x="0" y="0"/>
              </a:moveTo>
              <a:lnTo>
                <a:pt x="0" y="872609"/>
              </a:lnTo>
              <a:lnTo>
                <a:pt x="1254437"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B4D0685-ED04-444C-9153-E2C29A11922F}">
      <dsp:nvSpPr>
        <dsp:cNvPr id="0" name=""/>
        <dsp:cNvSpPr/>
      </dsp:nvSpPr>
      <dsp:spPr>
        <a:xfrm>
          <a:off x="1961439" y="2143888"/>
          <a:ext cx="91440" cy="872609"/>
        </a:xfrm>
        <a:custGeom>
          <a:avLst/>
          <a:gdLst/>
          <a:ahLst/>
          <a:cxnLst/>
          <a:rect l="0" t="0" r="0" b="0"/>
          <a:pathLst>
            <a:path>
              <a:moveTo>
                <a:pt x="133804" y="0"/>
              </a:moveTo>
              <a:lnTo>
                <a:pt x="133804" y="872609"/>
              </a:lnTo>
              <a:lnTo>
                <a:pt x="45720" y="872609"/>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FEC1555-165E-469A-A6EC-3D946531B426}">
      <dsp:nvSpPr>
        <dsp:cNvPr id="0" name=""/>
        <dsp:cNvSpPr/>
      </dsp:nvSpPr>
      <dsp:spPr>
        <a:xfrm>
          <a:off x="3232305" y="1058866"/>
          <a:ext cx="1114648" cy="581885"/>
        </a:xfrm>
        <a:custGeom>
          <a:avLst/>
          <a:gdLst/>
          <a:ahLst/>
          <a:cxnLst/>
          <a:rect l="0" t="0" r="0" b="0"/>
          <a:pathLst>
            <a:path>
              <a:moveTo>
                <a:pt x="1114648" y="0"/>
              </a:moveTo>
              <a:lnTo>
                <a:pt x="1114648" y="581885"/>
              </a:lnTo>
              <a:lnTo>
                <a:pt x="0" y="581885"/>
              </a:lnTo>
            </a:path>
          </a:pathLst>
        </a:custGeom>
        <a:noFill/>
        <a:ln w="28575" cap="flat" cmpd="sng" algn="ctr">
          <a:solidFill>
            <a:schemeClr val="accent5">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1C3913B0-052B-446C-BB77-7A183F9AA21B}">
      <dsp:nvSpPr>
        <dsp:cNvPr id="0" name=""/>
        <dsp:cNvSpPr/>
      </dsp:nvSpPr>
      <dsp:spPr>
        <a:xfrm>
          <a:off x="3345340" y="52593"/>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students still engaging in </a:t>
          </a:r>
          <a:r>
            <a:rPr lang="en-US" sz="1800" b="1" u="sng" kern="1200" dirty="0"/>
            <a:t>problem behavior</a:t>
          </a:r>
          <a:r>
            <a:rPr lang="en-US" sz="1800" kern="1200" dirty="0"/>
            <a:t>?</a:t>
          </a:r>
        </a:p>
      </dsp:txBody>
      <dsp:txXfrm>
        <a:off x="3345340" y="52593"/>
        <a:ext cx="2003227" cy="1006272"/>
      </dsp:txXfrm>
    </dsp:sp>
    <dsp:sp modelId="{788C2C26-30EB-4754-A2C0-DFD8374C84A5}">
      <dsp:nvSpPr>
        <dsp:cNvPr id="0" name=""/>
        <dsp:cNvSpPr/>
      </dsp:nvSpPr>
      <dsp:spPr>
        <a:xfrm>
          <a:off x="958181" y="1137615"/>
          <a:ext cx="2274124"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Are behaviors minor   or major expectation violations?</a:t>
          </a:r>
        </a:p>
      </dsp:txBody>
      <dsp:txXfrm>
        <a:off x="958181" y="1137615"/>
        <a:ext cx="2274124" cy="1006272"/>
      </dsp:txXfrm>
    </dsp:sp>
    <dsp:sp modelId="{1123ABCD-1BC8-4CD0-860D-4E656A466773}">
      <dsp:nvSpPr>
        <dsp:cNvPr id="0" name=""/>
        <dsp:cNvSpPr/>
      </dsp:nvSpPr>
      <dsp:spPr>
        <a:xfrm>
          <a:off x="3932"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Use brief, specific error correction &amp; other strategies</a:t>
          </a:r>
        </a:p>
      </dsp:txBody>
      <dsp:txXfrm>
        <a:off x="3932" y="2513361"/>
        <a:ext cx="2003227" cy="1006272"/>
      </dsp:txXfrm>
    </dsp:sp>
    <dsp:sp modelId="{25DECED0-C20B-449F-8BC5-87F82031AB9A}">
      <dsp:nvSpPr>
        <dsp:cNvPr id="0" name=""/>
        <dsp:cNvSpPr/>
      </dsp:nvSpPr>
      <dsp:spPr>
        <a:xfrm>
          <a:off x="3349680" y="2513361"/>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How many students are involved (many or few)?</a:t>
          </a:r>
        </a:p>
      </dsp:txBody>
      <dsp:txXfrm>
        <a:off x="3349680" y="2513361"/>
        <a:ext cx="2003227" cy="1006272"/>
      </dsp:txXfrm>
    </dsp:sp>
    <dsp:sp modelId="{90B51532-B136-4C98-A025-D4BC3D5395EA}">
      <dsp:nvSpPr>
        <dsp:cNvPr id="0" name=""/>
        <dsp:cNvSpPr/>
      </dsp:nvSpPr>
      <dsp:spPr>
        <a:xfrm>
          <a:off x="2097743"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Review, adjust &amp; intensify CWPBIS. Ask for help!</a:t>
          </a:r>
        </a:p>
      </dsp:txBody>
      <dsp:txXfrm>
        <a:off x="2097743" y="3793179"/>
        <a:ext cx="2003227" cy="1006272"/>
      </dsp:txXfrm>
    </dsp:sp>
    <dsp:sp modelId="{80A2D6AD-2CA6-43AB-B636-71A534215DFE}">
      <dsp:nvSpPr>
        <dsp:cNvPr id="0" name=""/>
        <dsp:cNvSpPr/>
      </dsp:nvSpPr>
      <dsp:spPr>
        <a:xfrm>
          <a:off x="4757331" y="3793179"/>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Request additional (tier 2 &amp; 3) support for students. </a:t>
          </a:r>
        </a:p>
      </dsp:txBody>
      <dsp:txXfrm>
        <a:off x="4757331" y="3793179"/>
        <a:ext cx="2003227" cy="1006272"/>
      </dsp:txXfrm>
    </dsp:sp>
    <dsp:sp modelId="{6B1BDD2A-E74C-47F3-A62C-43B56D277659}">
      <dsp:nvSpPr>
        <dsp:cNvPr id="0" name=""/>
        <dsp:cNvSpPr/>
      </dsp:nvSpPr>
      <dsp:spPr>
        <a:xfrm>
          <a:off x="5497674" y="1136998"/>
          <a:ext cx="2003227" cy="1006272"/>
        </a:xfrm>
        <a:prstGeom prst="rect">
          <a:avLst/>
        </a:prstGeom>
        <a:solidFill>
          <a:schemeClr val="accent3">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Well done! Monitor outcomes and adjust as needed</a:t>
          </a:r>
        </a:p>
      </dsp:txBody>
      <dsp:txXfrm>
        <a:off x="5497674" y="1136998"/>
        <a:ext cx="2003227" cy="100627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E7257-55F9-45A8-A497-B7C50E121B28}" type="datetimeFigureOut">
              <a:rPr lang="en-US" smtClean="0"/>
              <a:t>6/20/2019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FAC79-47CE-40BA-860F-6171DF23AB64}" type="slidenum">
              <a:rPr lang="en-US" smtClean="0"/>
              <a:t>‹#›</a:t>
            </a:fld>
            <a:endParaRPr lang="en-US"/>
          </a:p>
        </p:txBody>
      </p:sp>
    </p:spTree>
    <p:extLst>
      <p:ext uri="{BB962C8B-B14F-4D97-AF65-F5344CB8AC3E}">
        <p14:creationId xmlns:p14="http://schemas.microsoft.com/office/powerpoint/2010/main" val="1053543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5D87A-9DF7-8343-9627-87A6F3755F46}" type="datetimeFigureOut">
              <a:rPr lang="en-US" smtClean="0"/>
              <a:t>6/20/2019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A6AA9-36DE-3F4B-AB35-1268357F30C2}" type="slidenum">
              <a:rPr lang="en-US" smtClean="0"/>
              <a:t>‹#›</a:t>
            </a:fld>
            <a:endParaRPr lang="en-US"/>
          </a:p>
        </p:txBody>
      </p:sp>
    </p:spTree>
    <p:extLst>
      <p:ext uri="{BB962C8B-B14F-4D97-AF65-F5344CB8AC3E}">
        <p14:creationId xmlns:p14="http://schemas.microsoft.com/office/powerpoint/2010/main" val="124428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03004-2ECF-D946-93FD-ACBFAC9899A7}" type="slidenum">
              <a:rPr lang="en-US" smtClean="0"/>
              <a:t>3</a:t>
            </a:fld>
            <a:endParaRPr lang="en-US"/>
          </a:p>
        </p:txBody>
      </p:sp>
    </p:spTree>
    <p:extLst>
      <p:ext uri="{BB962C8B-B14F-4D97-AF65-F5344CB8AC3E}">
        <p14:creationId xmlns:p14="http://schemas.microsoft.com/office/powerpoint/2010/main" val="2200368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Preview but don’t train</a:t>
            </a:r>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42</a:t>
            </a:fld>
            <a:endParaRPr lang="en-US"/>
          </a:p>
        </p:txBody>
      </p:sp>
    </p:spTree>
    <p:extLst>
      <p:ext uri="{BB962C8B-B14F-4D97-AF65-F5344CB8AC3E}">
        <p14:creationId xmlns:p14="http://schemas.microsoft.com/office/powerpoint/2010/main" val="202677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Preview but don’t train</a:t>
            </a:r>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48</a:t>
            </a:fld>
            <a:endParaRPr lang="en-US"/>
          </a:p>
        </p:txBody>
      </p:sp>
    </p:spTree>
    <p:extLst>
      <p:ext uri="{BB962C8B-B14F-4D97-AF65-F5344CB8AC3E}">
        <p14:creationId xmlns:p14="http://schemas.microsoft.com/office/powerpoint/2010/main" val="165883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Preview but don’t train</a:t>
            </a:r>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49</a:t>
            </a:fld>
            <a:endParaRPr lang="en-US"/>
          </a:p>
        </p:txBody>
      </p:sp>
    </p:spTree>
    <p:extLst>
      <p:ext uri="{BB962C8B-B14F-4D97-AF65-F5344CB8AC3E}">
        <p14:creationId xmlns:p14="http://schemas.microsoft.com/office/powerpoint/2010/main" val="214235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Preview but don’t train</a:t>
            </a:r>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52</a:t>
            </a:fld>
            <a:endParaRPr lang="en-US"/>
          </a:p>
        </p:txBody>
      </p:sp>
    </p:spTree>
    <p:extLst>
      <p:ext uri="{BB962C8B-B14F-4D97-AF65-F5344CB8AC3E}">
        <p14:creationId xmlns:p14="http://schemas.microsoft.com/office/powerpoint/2010/main" val="248988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Preview but don’t train</a:t>
            </a:r>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53</a:t>
            </a:fld>
            <a:endParaRPr lang="en-US"/>
          </a:p>
        </p:txBody>
      </p:sp>
    </p:spTree>
    <p:extLst>
      <p:ext uri="{BB962C8B-B14F-4D97-AF65-F5344CB8AC3E}">
        <p14:creationId xmlns:p14="http://schemas.microsoft.com/office/powerpoint/2010/main" val="2612123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t>59</a:t>
            </a:fld>
            <a:endParaRPr lang="en-US"/>
          </a:p>
        </p:txBody>
      </p:sp>
    </p:spTree>
    <p:extLst>
      <p:ext uri="{BB962C8B-B14F-4D97-AF65-F5344CB8AC3E}">
        <p14:creationId xmlns:p14="http://schemas.microsoft.com/office/powerpoint/2010/main" val="131394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b="1" baseline="0" dirty="0"/>
              <a:t> </a:t>
            </a:r>
            <a:r>
              <a:rPr lang="en-US" dirty="0"/>
              <a:t>See page 195 </a:t>
            </a:r>
            <a:r>
              <a:rPr lang="en-US" i="1" baseline="0" dirty="0"/>
              <a:t>MO SW-PBS 2012-13 Team Workbook </a:t>
            </a:r>
            <a:r>
              <a:rPr lang="en-US" dirty="0"/>
              <a:t>for further explanation</a:t>
            </a:r>
            <a:r>
              <a:rPr lang="en-US" baseline="0" dirty="0"/>
              <a:t> of some basic understandings of consequences. </a:t>
            </a:r>
            <a:endParaRPr lang="en-US" dirty="0"/>
          </a:p>
          <a:p>
            <a:endParaRPr lang="en-US" dirty="0"/>
          </a:p>
          <a:p>
            <a:r>
              <a:rPr lang="en-US" dirty="0"/>
              <a:t>Consequences are not punitive--</a:t>
            </a:r>
            <a:r>
              <a:rPr lang="en-US" sz="1200" kern="1200" dirty="0">
                <a:solidFill>
                  <a:schemeClr val="tx1"/>
                </a:solidFill>
                <a:effectLst/>
                <a:latin typeface="+mn-lt"/>
                <a:ea typeface="+mn-ea"/>
                <a:cs typeface="+mn-cs"/>
              </a:rPr>
              <a:t>Consequences paired with teaching of the alternative or desirable behavior can heighten behavior change. Effective consequences result in greater learning and often involve learning tasks or opportunities directly related to the inappropriate behavior. In this manner, they are similar to what we do when students are not making academic progress. We find additional practice or activities to help them learn and grow. Role-play or practice, reflecting on the behavior and the alterative, arranging a situation for the student to demonstrate the skill, and making amends for behavior that impacted others are all wonderful learning-based consequences. Effective consequences maintain student dignity and invite the student to take re­sponsibility for his/her behavior and be a part of the solution.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Even though consequences can be educational, they are also mildly aversive. That is they require effort and should leave little incentive to repeat the inappropriate behavior. They need not be merely punitive.</a:t>
            </a:r>
          </a:p>
          <a:p>
            <a:endParaRPr lang="en-US" sz="1200" kern="1200" dirty="0">
              <a:solidFill>
                <a:schemeClr val="tx1"/>
              </a:solidFill>
              <a:effectLst/>
              <a:latin typeface="+mn-lt"/>
              <a:ea typeface="+mn-ea"/>
              <a:cs typeface="+mn-cs"/>
            </a:endParaRPr>
          </a:p>
          <a:p>
            <a:pPr>
              <a:spcBef>
                <a:spcPts val="168"/>
              </a:spcBef>
              <a:buClr>
                <a:srgbClr val="008000"/>
              </a:buClr>
            </a:pPr>
            <a:r>
              <a:rPr lang="en-US" dirty="0"/>
              <a:t>Consistency, not size is important</a:t>
            </a:r>
            <a:r>
              <a:rPr lang="en-US" baseline="0" dirty="0"/>
              <a:t> - </a:t>
            </a:r>
            <a:r>
              <a:rPr lang="en-US" sz="1200" kern="1200" dirty="0">
                <a:solidFill>
                  <a:schemeClr val="tx1"/>
                </a:solidFill>
                <a:effectLst/>
                <a:latin typeface="+mn-lt"/>
                <a:ea typeface="+mn-ea"/>
                <a:cs typeface="+mn-cs"/>
              </a:rPr>
              <a:t>It is not the size of the consequence that promotes behavior change, but the certainty that something will be done. This is a common misunderstanding as educators often look for a bigger consequence–that big one that will stop the behavior. It is not, however the severity of the consequence but the inevitability that a response will occur that promotes change. </a:t>
            </a:r>
          </a:p>
          <a:p>
            <a:pPr>
              <a:spcBef>
                <a:spcPts val="168"/>
              </a:spcBef>
              <a:buClr>
                <a:srgbClr val="008000"/>
              </a:buClr>
            </a:pPr>
            <a:endParaRPr lang="en-US" dirty="0"/>
          </a:p>
          <a:p>
            <a:pPr>
              <a:spcBef>
                <a:spcPts val="168"/>
              </a:spcBef>
              <a:buClr>
                <a:srgbClr val="008000"/>
              </a:buClr>
            </a:pPr>
            <a:r>
              <a:rPr lang="en-US" dirty="0"/>
              <a:t>Consequences should be selected individually</a:t>
            </a:r>
            <a:r>
              <a:rPr lang="en-US" baseline="0" dirty="0"/>
              <a:t> - </a:t>
            </a:r>
            <a:r>
              <a:rPr lang="en-US" sz="1200" kern="1200" dirty="0">
                <a:solidFill>
                  <a:schemeClr val="tx1"/>
                </a:solidFill>
                <a:effectLst/>
                <a:latin typeface="+mn-lt"/>
                <a:ea typeface="+mn-ea"/>
                <a:cs typeface="+mn-cs"/>
              </a:rPr>
              <a:t>Consequences are best when they are selected to fit the individual child, the specific behavior and setting, the frequency, and the severity of the behavior. What fits one may not fit another. The best consequences are selected to match the individual learner’s needs. </a:t>
            </a:r>
          </a:p>
          <a:p>
            <a:pPr>
              <a:spcBef>
                <a:spcPts val="168"/>
              </a:spcBef>
              <a:buClr>
                <a:srgbClr val="008000"/>
              </a:buClr>
            </a:pPr>
            <a:endParaRPr lang="en-US" dirty="0"/>
          </a:p>
          <a:p>
            <a:pPr>
              <a:spcBef>
                <a:spcPts val="168"/>
              </a:spcBef>
              <a:buClr>
                <a:srgbClr val="008000"/>
              </a:buClr>
            </a:pPr>
            <a:r>
              <a:rPr lang="en-US" dirty="0"/>
              <a:t>Warning systems promote chronicity</a:t>
            </a:r>
            <a:r>
              <a:rPr lang="en-US" baseline="0" dirty="0"/>
              <a:t> - </a:t>
            </a:r>
            <a:r>
              <a:rPr lang="en-US" sz="1200" kern="1200" dirty="0">
                <a:solidFill>
                  <a:schemeClr val="tx1"/>
                </a:solidFill>
                <a:effectLst/>
                <a:latin typeface="+mn-lt"/>
                <a:ea typeface="+mn-ea"/>
                <a:cs typeface="+mn-cs"/>
              </a:rPr>
              <a:t>Some inadvertently believe that warning systems (e.g., three strikes and you’re out) demonstrate fairness. In fact, warning systems can promote sneakiness or continued effort to try to get away with the behavior. With a continuum of strategies, we are better to immediately and swiftly use the least intrusive consequence for the frequency or severity of the behavior and increase our teaching efforts and use of instructionally based consequences as needed for subsequent occurrences.</a:t>
            </a:r>
            <a:r>
              <a:rPr lang="en-US" dirty="0">
                <a:effectLst/>
              </a:rPr>
              <a:t> </a:t>
            </a:r>
          </a:p>
          <a:p>
            <a:pPr>
              <a:spcBef>
                <a:spcPts val="168"/>
              </a:spcBef>
              <a:buClr>
                <a:srgbClr val="008000"/>
              </a:buClr>
            </a:pPr>
            <a:endParaRPr lang="en-US" dirty="0"/>
          </a:p>
          <a:p>
            <a:pPr>
              <a:spcBef>
                <a:spcPts val="168"/>
              </a:spcBef>
              <a:buClr>
                <a:srgbClr val="008000"/>
              </a:buClr>
            </a:pPr>
            <a:r>
              <a:rPr lang="en-US" dirty="0"/>
              <a:t>Logical consequences are often more effective</a:t>
            </a:r>
            <a:r>
              <a:rPr lang="en-US" baseline="0" dirty="0"/>
              <a:t> - </a:t>
            </a:r>
            <a:r>
              <a:rPr lang="en-US" sz="1200" kern="1200" dirty="0">
                <a:solidFill>
                  <a:schemeClr val="tx1"/>
                </a:solidFill>
                <a:effectLst/>
                <a:latin typeface="+mn-lt"/>
                <a:ea typeface="+mn-ea"/>
                <a:cs typeface="+mn-cs"/>
              </a:rPr>
              <a:t>A logical conse­quence is one that is a logical outcome of the student’s behavior, allowing the behavior and consequence to be eas­ily linked in the student’s mind. These consequences are often the result of situational contingencies (e.g., since you did not finish your work in class you will have homework; since we did not transition from one activity to an­other quickly, we will be delayed in getting our work done and will be late to _____; since you were running in the hall you will need to return and walk; since you offended Ms. Jones, you will need to find a way to re-build the rela­tionship, etc.) Developing a menu or continuum of consequences specific to each non-classroom area or for each classroom procedure will help you to avoid generic or illogical consequences such as the removal of recess or detentions, which tend to be over­used in</a:t>
            </a:r>
            <a:r>
              <a:rPr lang="en-US" sz="1200" kern="1200" baseline="0" dirty="0">
                <a:solidFill>
                  <a:schemeClr val="tx1"/>
                </a:solidFill>
                <a:effectLst/>
                <a:latin typeface="+mn-lt"/>
                <a:ea typeface="+mn-ea"/>
                <a:cs typeface="+mn-cs"/>
              </a:rPr>
              <a:t> many schools, </a:t>
            </a:r>
            <a:r>
              <a:rPr lang="en-US" sz="1200" kern="1200" dirty="0">
                <a:solidFill>
                  <a:schemeClr val="tx1"/>
                </a:solidFill>
                <a:effectLst/>
                <a:latin typeface="+mn-lt"/>
                <a:ea typeface="+mn-ea"/>
                <a:cs typeface="+mn-cs"/>
              </a:rPr>
              <a:t>while allowing you to use instructionally relevant and logical consequences.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60</a:t>
            </a:fld>
            <a:endParaRPr lang="en-US"/>
          </a:p>
        </p:txBody>
      </p:sp>
    </p:spTree>
    <p:extLst>
      <p:ext uri="{BB962C8B-B14F-4D97-AF65-F5344CB8AC3E}">
        <p14:creationId xmlns:p14="http://schemas.microsoft.com/office/powerpoint/2010/main" val="203261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Presenter:</a:t>
            </a:r>
            <a:r>
              <a:rPr lang="en-US" b="1" baseline="0" dirty="0"/>
              <a:t> </a:t>
            </a:r>
            <a:r>
              <a:rPr lang="en-US" dirty="0"/>
              <a:t>See page 195 </a:t>
            </a:r>
            <a:r>
              <a:rPr lang="en-US" i="1" baseline="0" dirty="0"/>
              <a:t>MO SW-PBS 2012-13 Team Workbook </a:t>
            </a:r>
            <a:r>
              <a:rPr lang="en-US" dirty="0"/>
              <a:t>for further explanation</a:t>
            </a:r>
            <a:r>
              <a:rPr lang="en-US" baseline="0" dirty="0"/>
              <a:t> of some basic understandings of consequences. </a:t>
            </a:r>
            <a:endParaRPr lang="en-US" dirty="0"/>
          </a:p>
          <a:p>
            <a:endParaRPr lang="en-US" dirty="0"/>
          </a:p>
          <a:p>
            <a:r>
              <a:rPr lang="en-US" dirty="0"/>
              <a:t>Consequences are not punitive--</a:t>
            </a:r>
            <a:r>
              <a:rPr lang="en-US" sz="1200" kern="1200" dirty="0">
                <a:solidFill>
                  <a:schemeClr val="tx1"/>
                </a:solidFill>
                <a:effectLst/>
                <a:latin typeface="+mn-lt"/>
                <a:ea typeface="+mn-ea"/>
                <a:cs typeface="+mn-cs"/>
              </a:rPr>
              <a:t>Consequences paired with teaching of the alternative or desirable behavior can heighten behavior change. Effective consequences result in greater learning and often involve learning tasks or opportunities directly related to the inappropriate behavior. In this manner, they are similar to what we do when students are not making academic progress. We find additional practice or activities to help them learn and grow. Role-play or practice, reflecting on the behavior and the alterative, arranging a situation for the student to demonstrate the skill, and making amends for behavior that impacted others are all wonderful learning-based consequences. Effective consequences maintain student dignity and invite the student to take re­sponsibility for his/her behavior and be a part of the solution.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Even though consequences can be educational, they are also mildly aversive. That is they require effort and should leave little incentive to repeat the inappropriate behavior. They need not be merely punitive.</a:t>
            </a:r>
          </a:p>
          <a:p>
            <a:endParaRPr lang="en-US" sz="1200" kern="1200" dirty="0">
              <a:solidFill>
                <a:schemeClr val="tx1"/>
              </a:solidFill>
              <a:effectLst/>
              <a:latin typeface="+mn-lt"/>
              <a:ea typeface="+mn-ea"/>
              <a:cs typeface="+mn-cs"/>
            </a:endParaRPr>
          </a:p>
          <a:p>
            <a:pPr>
              <a:spcBef>
                <a:spcPts val="168"/>
              </a:spcBef>
              <a:buClr>
                <a:srgbClr val="008000"/>
              </a:buClr>
            </a:pPr>
            <a:r>
              <a:rPr lang="en-US" dirty="0"/>
              <a:t>Consistency, not size is important</a:t>
            </a:r>
            <a:r>
              <a:rPr lang="en-US" baseline="0" dirty="0"/>
              <a:t> - </a:t>
            </a:r>
            <a:r>
              <a:rPr lang="en-US" sz="1200" kern="1200" dirty="0">
                <a:solidFill>
                  <a:schemeClr val="tx1"/>
                </a:solidFill>
                <a:effectLst/>
                <a:latin typeface="+mn-lt"/>
                <a:ea typeface="+mn-ea"/>
                <a:cs typeface="+mn-cs"/>
              </a:rPr>
              <a:t>It is not the size of the consequence that promotes behavior change, but the certainty that something will be done. This is a common misunderstanding as educators often look for a bigger consequence–that big one that will stop the behavior. It is not, however the severity of the consequence but the inevitability that a response will occur that promotes change. </a:t>
            </a:r>
          </a:p>
          <a:p>
            <a:pPr>
              <a:spcBef>
                <a:spcPts val="168"/>
              </a:spcBef>
              <a:buClr>
                <a:srgbClr val="008000"/>
              </a:buClr>
            </a:pPr>
            <a:endParaRPr lang="en-US" dirty="0"/>
          </a:p>
          <a:p>
            <a:pPr>
              <a:spcBef>
                <a:spcPts val="168"/>
              </a:spcBef>
              <a:buClr>
                <a:srgbClr val="008000"/>
              </a:buClr>
            </a:pPr>
            <a:r>
              <a:rPr lang="en-US" dirty="0"/>
              <a:t>Consequences should be selected individually</a:t>
            </a:r>
            <a:r>
              <a:rPr lang="en-US" baseline="0" dirty="0"/>
              <a:t> - </a:t>
            </a:r>
            <a:r>
              <a:rPr lang="en-US" sz="1200" kern="1200" dirty="0">
                <a:solidFill>
                  <a:schemeClr val="tx1"/>
                </a:solidFill>
                <a:effectLst/>
                <a:latin typeface="+mn-lt"/>
                <a:ea typeface="+mn-ea"/>
                <a:cs typeface="+mn-cs"/>
              </a:rPr>
              <a:t>Consequences are best when they are selected to fit the individual child, the specific behavior and setting, the frequency, and the severity of the behavior. What fits one may not fit another. The best consequences are selected to match the individual learner’s needs. </a:t>
            </a:r>
          </a:p>
          <a:p>
            <a:pPr>
              <a:spcBef>
                <a:spcPts val="168"/>
              </a:spcBef>
              <a:buClr>
                <a:srgbClr val="008000"/>
              </a:buClr>
            </a:pPr>
            <a:endParaRPr lang="en-US" dirty="0"/>
          </a:p>
          <a:p>
            <a:pPr>
              <a:spcBef>
                <a:spcPts val="168"/>
              </a:spcBef>
              <a:buClr>
                <a:srgbClr val="008000"/>
              </a:buClr>
            </a:pPr>
            <a:r>
              <a:rPr lang="en-US" dirty="0"/>
              <a:t>Warning systems promote chronicity</a:t>
            </a:r>
            <a:r>
              <a:rPr lang="en-US" baseline="0" dirty="0"/>
              <a:t> - </a:t>
            </a:r>
            <a:r>
              <a:rPr lang="en-US" sz="1200" kern="1200" dirty="0">
                <a:solidFill>
                  <a:schemeClr val="tx1"/>
                </a:solidFill>
                <a:effectLst/>
                <a:latin typeface="+mn-lt"/>
                <a:ea typeface="+mn-ea"/>
                <a:cs typeface="+mn-cs"/>
              </a:rPr>
              <a:t>Some inadvertently believe that warning systems (e.g., three strikes and you’re out) demonstrate fairness. In fact, warning systems can promote sneakiness or continued effort to try to get away with the behavior. With a continuum of strategies, we are better to immediately and swiftly use the least intrusive consequence for the frequency or severity of the behavior and increase our teaching efforts and use of instructionally based consequences as needed for subsequent occurrences.</a:t>
            </a:r>
            <a:r>
              <a:rPr lang="en-US" dirty="0">
                <a:effectLst/>
              </a:rPr>
              <a:t> </a:t>
            </a:r>
          </a:p>
          <a:p>
            <a:pPr>
              <a:spcBef>
                <a:spcPts val="168"/>
              </a:spcBef>
              <a:buClr>
                <a:srgbClr val="008000"/>
              </a:buClr>
            </a:pPr>
            <a:endParaRPr lang="en-US" dirty="0"/>
          </a:p>
          <a:p>
            <a:pPr>
              <a:spcBef>
                <a:spcPts val="168"/>
              </a:spcBef>
              <a:buClr>
                <a:srgbClr val="008000"/>
              </a:buClr>
            </a:pPr>
            <a:r>
              <a:rPr lang="en-US" dirty="0"/>
              <a:t>Logical consequences are often more effective</a:t>
            </a:r>
            <a:r>
              <a:rPr lang="en-US" baseline="0" dirty="0"/>
              <a:t> - </a:t>
            </a:r>
            <a:r>
              <a:rPr lang="en-US" sz="1200" kern="1200" dirty="0">
                <a:solidFill>
                  <a:schemeClr val="tx1"/>
                </a:solidFill>
                <a:effectLst/>
                <a:latin typeface="+mn-lt"/>
                <a:ea typeface="+mn-ea"/>
                <a:cs typeface="+mn-cs"/>
              </a:rPr>
              <a:t>A logical conse­quence is one that is a logical outcome of the student’s behavior, allowing the behavior and consequence to be eas­ily linked in the student’s mind. These consequences are often the result of situational contingencies (e.g., since you did not finish your work in class you will have homework; since we did not transition from one activity to an­other quickly, we will be delayed in getting our work done and will be late to _____; since you were running in the hall you will need to return and walk; since you offended Ms. Jones, you will need to find a way to re-build the rela­tionship, etc.) Developing a menu or continuum of consequences specific to each non-classroom area or for each classroom procedure will help you to avoid generic or illogical consequences such as the removal of recess or detentions, which tend to be over­used in</a:t>
            </a:r>
            <a:r>
              <a:rPr lang="en-US" sz="1200" kern="1200" baseline="0" dirty="0">
                <a:solidFill>
                  <a:schemeClr val="tx1"/>
                </a:solidFill>
                <a:effectLst/>
                <a:latin typeface="+mn-lt"/>
                <a:ea typeface="+mn-ea"/>
                <a:cs typeface="+mn-cs"/>
              </a:rPr>
              <a:t> many schools, </a:t>
            </a:r>
            <a:r>
              <a:rPr lang="en-US" sz="1200" kern="1200" dirty="0">
                <a:solidFill>
                  <a:schemeClr val="tx1"/>
                </a:solidFill>
                <a:effectLst/>
                <a:latin typeface="+mn-lt"/>
                <a:ea typeface="+mn-ea"/>
                <a:cs typeface="+mn-cs"/>
              </a:rPr>
              <a:t>while allowing you to use instructionally relevant and logical consequences.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C0BDB5B-8A69-DA49-B3FA-F9DE6EC936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096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t>13</a:t>
            </a:fld>
            <a:endParaRPr lang="en-US"/>
          </a:p>
        </p:txBody>
      </p:sp>
    </p:spTree>
    <p:extLst>
      <p:ext uri="{BB962C8B-B14F-4D97-AF65-F5344CB8AC3E}">
        <p14:creationId xmlns:p14="http://schemas.microsoft.com/office/powerpoint/2010/main" val="3573043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at least one scenario</a:t>
            </a:r>
            <a:r>
              <a:rPr lang="en-US" baseline="0" dirty="0"/>
              <a:t> AFTER this </a:t>
            </a:r>
            <a:endParaRPr lang="en-US" dirty="0"/>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14</a:t>
            </a:fld>
            <a:endParaRPr lang="en-US"/>
          </a:p>
        </p:txBody>
      </p:sp>
    </p:spTree>
    <p:extLst>
      <p:ext uri="{BB962C8B-B14F-4D97-AF65-F5344CB8AC3E}">
        <p14:creationId xmlns:p14="http://schemas.microsoft.com/office/powerpoint/2010/main" val="407883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some cautions</a:t>
            </a:r>
            <a:r>
              <a:rPr lang="en-US" baseline="0" dirty="0"/>
              <a:t> for using error correction effectively.</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19</a:t>
            </a:fld>
            <a:endParaRPr lang="en-US"/>
          </a:p>
        </p:txBody>
      </p:sp>
    </p:spTree>
    <p:extLst>
      <p:ext uri="{BB962C8B-B14F-4D97-AF65-F5344CB8AC3E}">
        <p14:creationId xmlns:p14="http://schemas.microsoft.com/office/powerpoint/2010/main" val="243991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a:t>
            </a:r>
            <a:r>
              <a:rPr lang="en-US" baseline="0" dirty="0"/>
              <a:t> the first bullet and make the point that some students misbehave when they know the social skill but they don’t use the skill. We call this a performance deficit.  Often students misbehave because they know they will get attention for it.  So our job is to ensure students get enough positive feedback for demonstrating the desired behavior.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20</a:t>
            </a:fld>
            <a:endParaRPr lang="en-US" dirty="0"/>
          </a:p>
        </p:txBody>
      </p:sp>
    </p:spTree>
    <p:extLst>
      <p:ext uri="{BB962C8B-B14F-4D97-AF65-F5344CB8AC3E}">
        <p14:creationId xmlns:p14="http://schemas.microsoft.com/office/powerpoint/2010/main" val="226342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342A56-27B6-6D46-9B26-E5A82035BBBA}" type="slidenum">
              <a:rPr lang="en-US" smtClean="0"/>
              <a:t>26</a:t>
            </a:fld>
            <a:endParaRPr lang="en-US"/>
          </a:p>
        </p:txBody>
      </p:sp>
    </p:spTree>
    <p:extLst>
      <p:ext uri="{BB962C8B-B14F-4D97-AF65-F5344CB8AC3E}">
        <p14:creationId xmlns:p14="http://schemas.microsoft.com/office/powerpoint/2010/main" val="452469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Preview but don’t train</a:t>
            </a:r>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28</a:t>
            </a:fld>
            <a:endParaRPr lang="en-US"/>
          </a:p>
        </p:txBody>
      </p:sp>
    </p:spTree>
    <p:extLst>
      <p:ext uri="{BB962C8B-B14F-4D97-AF65-F5344CB8AC3E}">
        <p14:creationId xmlns:p14="http://schemas.microsoft.com/office/powerpoint/2010/main" val="2811309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Preview but don’t train</a:t>
            </a:r>
          </a:p>
        </p:txBody>
      </p:sp>
      <p:sp>
        <p:nvSpPr>
          <p:cNvPr id="4" name="Slide Number Placeholder 3"/>
          <p:cNvSpPr>
            <a:spLocks noGrp="1"/>
          </p:cNvSpPr>
          <p:nvPr>
            <p:ph type="sldNum" sz="quarter" idx="10"/>
          </p:nvPr>
        </p:nvSpPr>
        <p:spPr/>
        <p:txBody>
          <a:bodyPr/>
          <a:lstStyle/>
          <a:p>
            <a:pPr>
              <a:defRPr/>
            </a:pPr>
            <a:fld id="{6B494DFA-F14B-D046-A3D0-662D0F8CAD53}" type="slidenum">
              <a:rPr lang="en-US" smtClean="0"/>
              <a:pPr>
                <a:defRPr/>
              </a:pPr>
              <a:t>38</a:t>
            </a:fld>
            <a:endParaRPr lang="en-US"/>
          </a:p>
        </p:txBody>
      </p:sp>
    </p:spTree>
    <p:extLst>
      <p:ext uri="{BB962C8B-B14F-4D97-AF65-F5344CB8AC3E}">
        <p14:creationId xmlns:p14="http://schemas.microsoft.com/office/powerpoint/2010/main" val="9366211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1279" b="2558"/>
          <a:stretch/>
        </p:blipFill>
        <p:spPr>
          <a:xfrm>
            <a:off x="1" y="4254500"/>
            <a:ext cx="9144000" cy="2603500"/>
          </a:xfrm>
          <a:prstGeom prst="rect">
            <a:avLst/>
          </a:prstGeom>
        </p:spPr>
      </p:pic>
      <p:pic>
        <p:nvPicPr>
          <p:cNvPr id="10" name="Picture 9"/>
          <p:cNvPicPr>
            <a:picLocks noChangeAspect="1"/>
          </p:cNvPicPr>
          <p:nvPr userDrawn="1"/>
        </p:nvPicPr>
        <p:blipFill rotWithShape="1">
          <a:blip r:embed="rId2"/>
          <a:srcRect l="51929" t="12057" r="5093" b="50942"/>
          <a:stretch/>
        </p:blipFill>
        <p:spPr>
          <a:xfrm>
            <a:off x="267129" y="5645648"/>
            <a:ext cx="3929865" cy="1001731"/>
          </a:xfrm>
          <a:prstGeom prst="rect">
            <a:avLst/>
          </a:prstGeom>
        </p:spPr>
      </p:pic>
      <p:sp>
        <p:nvSpPr>
          <p:cNvPr id="11" name="Rectangle 10"/>
          <p:cNvSpPr/>
          <p:nvPr userDrawn="1"/>
        </p:nvSpPr>
        <p:spPr>
          <a:xfrm>
            <a:off x="4710701" y="4592548"/>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78043" y="4677233"/>
            <a:ext cx="4104526" cy="960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043" y="4677233"/>
            <a:ext cx="4538445" cy="926801"/>
          </a:xfrm>
          <a:prstGeom prst="rect">
            <a:avLst/>
          </a:prstGeom>
        </p:spPr>
      </p:pic>
      <p:sp>
        <p:nvSpPr>
          <p:cNvPr id="15" name="Text Placeholder 14"/>
          <p:cNvSpPr>
            <a:spLocks noGrp="1"/>
          </p:cNvSpPr>
          <p:nvPr>
            <p:ph type="body" sz="quarter" idx="13" hasCustomPrompt="1"/>
          </p:nvPr>
        </p:nvSpPr>
        <p:spPr>
          <a:xfrm>
            <a:off x="278043" y="739793"/>
            <a:ext cx="8537184" cy="1851348"/>
          </a:xfrm>
        </p:spPr>
        <p:txBody>
          <a:bodyPr>
            <a:noAutofit/>
          </a:bodyPr>
          <a:lstStyle>
            <a:lvl1pPr marL="0" indent="0">
              <a:buNone/>
              <a:defRPr sz="5800" b="1" baseline="0">
                <a:latin typeface="+mj-lt"/>
              </a:defRPr>
            </a:lvl1pPr>
            <a:lvl5pPr>
              <a:defRPr/>
            </a:lvl5pPr>
          </a:lstStyle>
          <a:p>
            <a:pPr lvl="0"/>
            <a:r>
              <a:rPr lang="en-US" dirty="0"/>
              <a:t>Click to add main module title</a:t>
            </a:r>
          </a:p>
        </p:txBody>
      </p:sp>
      <p:sp>
        <p:nvSpPr>
          <p:cNvPr id="16" name="Text Placeholder 14"/>
          <p:cNvSpPr>
            <a:spLocks noGrp="1"/>
          </p:cNvSpPr>
          <p:nvPr>
            <p:ph type="body" sz="quarter" idx="14" hasCustomPrompt="1"/>
          </p:nvPr>
        </p:nvSpPr>
        <p:spPr>
          <a:xfrm>
            <a:off x="278043" y="2689360"/>
            <a:ext cx="8537184" cy="983651"/>
          </a:xfrm>
        </p:spPr>
        <p:txBody>
          <a:bodyPr>
            <a:noAutofit/>
          </a:bodyPr>
          <a:lstStyle>
            <a:lvl1pPr marL="0" indent="0">
              <a:buNone/>
              <a:defRPr sz="3600" b="0" baseline="0">
                <a:latin typeface="+mn-lt"/>
              </a:defRPr>
            </a:lvl1pPr>
            <a:lvl5pPr>
              <a:defRPr/>
            </a:lvl5pPr>
          </a:lstStyle>
          <a:p>
            <a:pPr lvl="0"/>
            <a:r>
              <a:rPr lang="en-US" dirty="0"/>
              <a:t>Click to add main module subtitle</a:t>
            </a:r>
          </a:p>
        </p:txBody>
      </p:sp>
    </p:spTree>
    <p:extLst>
      <p:ext uri="{BB962C8B-B14F-4D97-AF65-F5344CB8AC3E}">
        <p14:creationId xmlns:p14="http://schemas.microsoft.com/office/powerpoint/2010/main" val="2628277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240299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rgbClr val="63717F"/>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024113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7" name="Picture 6"/>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359780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3717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CDAD61-9825-4777-A377-F968A2E84A1F}" type="datetimeFigureOut">
              <a:rPr lang="en-US" smtClean="0"/>
              <a:t>6/20/2019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DB228F-51E9-46B2-8EFC-ABF8BE8383E7}" type="slidenum">
              <a:rPr lang="en-US" smtClean="0"/>
              <a:t>‹#›</a:t>
            </a:fld>
            <a:endParaRPr lang="en-US"/>
          </a:p>
        </p:txBody>
      </p:sp>
      <p:pic>
        <p:nvPicPr>
          <p:cNvPr id="9" name="Picture 8"/>
          <p:cNvPicPr>
            <a:picLocks noChangeAspect="1"/>
          </p:cNvPicPr>
          <p:nvPr userDrawn="1"/>
        </p:nvPicPr>
        <p:blipFill rotWithShape="1">
          <a:blip r:embed="rId2"/>
          <a:srcRect t="1279" b="37471"/>
          <a:stretch/>
        </p:blipFill>
        <p:spPr>
          <a:xfrm>
            <a:off x="5138" y="5204861"/>
            <a:ext cx="9144000" cy="1658278"/>
          </a:xfrm>
          <a:prstGeom prst="rect">
            <a:avLst/>
          </a:prstGeom>
        </p:spPr>
      </p:pic>
      <p:sp>
        <p:nvSpPr>
          <p:cNvPr id="3" name="Text Placeholder 2"/>
          <p:cNvSpPr>
            <a:spLocks noGrp="1"/>
          </p:cNvSpPr>
          <p:nvPr>
            <p:ph type="body" sz="quarter" idx="14" hasCustomPrompt="1"/>
          </p:nvPr>
        </p:nvSpPr>
        <p:spPr>
          <a:xfrm>
            <a:off x="266485" y="1638728"/>
            <a:ext cx="8621945" cy="935288"/>
          </a:xfrm>
        </p:spPr>
        <p:txBody>
          <a:bodyPr>
            <a:noAutofit/>
          </a:bodyPr>
          <a:lstStyle>
            <a:lvl1pPr marL="0" indent="0">
              <a:buNone/>
              <a:defRPr sz="3200" b="0" baseline="0"/>
            </a:lvl1pPr>
          </a:lstStyle>
          <a:p>
            <a:pPr lvl="0"/>
            <a:r>
              <a:rPr lang="en-US" dirty="0"/>
              <a:t>Click to add main module title (do not use a module #)</a:t>
            </a:r>
          </a:p>
        </p:txBody>
      </p:sp>
      <p:sp>
        <p:nvSpPr>
          <p:cNvPr id="11" name="Text Placeholder 10"/>
          <p:cNvSpPr>
            <a:spLocks noGrp="1"/>
          </p:cNvSpPr>
          <p:nvPr>
            <p:ph type="body" sz="quarter" idx="15" hasCustomPrompt="1"/>
          </p:nvPr>
        </p:nvSpPr>
        <p:spPr>
          <a:xfrm>
            <a:off x="255569" y="2746591"/>
            <a:ext cx="8632861" cy="1353875"/>
          </a:xfrm>
          <a:solidFill>
            <a:schemeClr val="accent3"/>
          </a:solidFill>
        </p:spPr>
        <p:txBody>
          <a:bodyPr>
            <a:noAutofit/>
          </a:bodyPr>
          <a:lstStyle>
            <a:lvl1pPr marL="0" indent="0">
              <a:buNone/>
              <a:defRPr sz="4400" b="0" baseline="0">
                <a:solidFill>
                  <a:schemeClr val="bg1"/>
                </a:solidFill>
                <a:latin typeface="+mj-lt"/>
              </a:defRPr>
            </a:lvl1pPr>
          </a:lstStyle>
          <a:p>
            <a:pPr lvl="0"/>
            <a:r>
              <a:rPr lang="en-US" dirty="0"/>
              <a:t>Part #: Add part title (as a question)</a:t>
            </a:r>
          </a:p>
        </p:txBody>
      </p:sp>
    </p:spTree>
    <p:extLst>
      <p:ext uri="{BB962C8B-B14F-4D97-AF65-F5344CB8AC3E}">
        <p14:creationId xmlns:p14="http://schemas.microsoft.com/office/powerpoint/2010/main" val="331241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85212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CDAD61-9825-4777-A377-F968A2E84A1F}" type="datetimeFigureOut">
              <a:rPr lang="en-US" smtClean="0"/>
              <a:t>6/20/2019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DB228F-51E9-46B2-8EFC-ABF8BE8383E7}" type="slidenum">
              <a:rPr lang="en-US" smtClean="0"/>
              <a:t>‹#›</a:t>
            </a:fld>
            <a:endParaRPr lang="en-US"/>
          </a:p>
        </p:txBody>
      </p:sp>
      <p:pic>
        <p:nvPicPr>
          <p:cNvPr id="10" name="Picture 9"/>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774880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CDAD61-9825-4777-A377-F968A2E84A1F}" type="datetimeFigureOut">
              <a:rPr lang="en-US" smtClean="0"/>
              <a:t>6/20/2019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DB228F-51E9-46B2-8EFC-ABF8BE8383E7}" type="slidenum">
              <a:rPr lang="en-US" smtClean="0"/>
              <a:t>‹#›</a:t>
            </a:fld>
            <a:endParaRPr lang="en-US"/>
          </a:p>
        </p:txBody>
      </p:sp>
      <p:pic>
        <p:nvPicPr>
          <p:cNvPr id="6" name="Picture 5"/>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47732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63717F"/>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DAD61-9825-4777-A377-F968A2E84A1F}" type="datetimeFigureOut">
              <a:rPr lang="en-US" smtClean="0"/>
              <a:t>6/20/2019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DB228F-51E9-46B2-8EFC-ABF8BE8383E7}" type="slidenum">
              <a:rPr lang="en-US" smtClean="0"/>
              <a:t>‹#›</a:t>
            </a:fld>
            <a:endParaRPr lang="en-US"/>
          </a:p>
        </p:txBody>
      </p:sp>
      <p:pic>
        <p:nvPicPr>
          <p:cNvPr id="5" name="Picture 4"/>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401973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287960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63717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CCDAD61-9825-4777-A377-F968A2E84A1F}" type="datetimeFigureOut">
              <a:rPr lang="en-US" smtClean="0"/>
              <a:t>6/20/2019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DB228F-51E9-46B2-8EFC-ABF8BE8383E7}" type="slidenum">
              <a:rPr lang="en-US" smtClean="0"/>
              <a:t>‹#›</a:t>
            </a:fld>
            <a:endParaRPr lang="en-US"/>
          </a:p>
        </p:txBody>
      </p:sp>
      <p:pic>
        <p:nvPicPr>
          <p:cNvPr id="8" name="Picture 7"/>
          <p:cNvPicPr>
            <a:picLocks noChangeAspect="1"/>
          </p:cNvPicPr>
          <p:nvPr userDrawn="1"/>
        </p:nvPicPr>
        <p:blipFill rotWithShape="1">
          <a:blip r:embed="rId2"/>
          <a:srcRect t="3473" r="497"/>
          <a:stretch/>
        </p:blipFill>
        <p:spPr>
          <a:xfrm>
            <a:off x="0" y="6193405"/>
            <a:ext cx="9144000" cy="678784"/>
          </a:xfrm>
          <a:prstGeom prst="rect">
            <a:avLst/>
          </a:prstGeom>
        </p:spPr>
      </p:pic>
    </p:spTree>
    <p:extLst>
      <p:ext uri="{BB962C8B-B14F-4D97-AF65-F5344CB8AC3E}">
        <p14:creationId xmlns:p14="http://schemas.microsoft.com/office/powerpoint/2010/main" val="1957029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3717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DAD61-9825-4777-A377-F968A2E84A1F}" type="datetimeFigureOut">
              <a:rPr lang="en-US" smtClean="0"/>
              <a:t>6/20/2019</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DB228F-51E9-46B2-8EFC-ABF8BE8383E7}" type="slidenum">
              <a:rPr lang="en-US" smtClean="0"/>
              <a:t>‹#›</a:t>
            </a:fld>
            <a:endParaRPr lang="en-US"/>
          </a:p>
        </p:txBody>
      </p:sp>
    </p:spTree>
    <p:extLst>
      <p:ext uri="{BB962C8B-B14F-4D97-AF65-F5344CB8AC3E}">
        <p14:creationId xmlns:p14="http://schemas.microsoft.com/office/powerpoint/2010/main" val="2564280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hyperlink" Target="https://intensiveintervention.org/sites/default/files/Antecedent_Modification_508.pdf" TargetMode="External"/><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intensiveintervention.org/sites/default/files/Reinforcement_Strategies_508.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hyperlink" Target="https://iris.peabody.vanderbilt.edu/module/bi2/cresource/q4/p05/" TargetMode="External"/><Relationship Id="rId2" Type="http://schemas.openxmlformats.org/officeDocument/2006/relationships/hyperlink" Target="https://intensiveintervention.org/sites/default/files/Reinforcement_Strategies_508.pdf" TargetMode="Externa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78043" y="241365"/>
            <a:ext cx="8537184" cy="2404446"/>
          </a:xfrm>
        </p:spPr>
        <p:txBody>
          <a:bodyPr/>
          <a:lstStyle/>
          <a:p>
            <a:r>
              <a:rPr lang="en-US" sz="4800" dirty="0">
                <a:solidFill>
                  <a:srgbClr val="01295F"/>
                </a:solidFill>
              </a:rPr>
              <a:t>Module 5 </a:t>
            </a:r>
          </a:p>
          <a:p>
            <a:r>
              <a:rPr lang="en-US" dirty="0">
                <a:solidFill>
                  <a:srgbClr val="01295F"/>
                </a:solidFill>
              </a:rPr>
              <a:t>Consequence Strategies to Decrease Behavior</a:t>
            </a:r>
          </a:p>
        </p:txBody>
      </p:sp>
      <p:sp>
        <p:nvSpPr>
          <p:cNvPr id="4" name="Text Placeholder 2">
            <a:extLst>
              <a:ext uri="{FF2B5EF4-FFF2-40B4-BE49-F238E27FC236}">
                <a16:creationId xmlns:a16="http://schemas.microsoft.com/office/drawing/2014/main" id="{BDADEE95-BA64-A64F-B077-F4E1E4890998}"/>
              </a:ext>
            </a:extLst>
          </p:cNvPr>
          <p:cNvSpPr>
            <a:spLocks noGrp="1"/>
          </p:cNvSpPr>
          <p:nvPr>
            <p:ph type="body" sz="quarter" idx="14"/>
          </p:nvPr>
        </p:nvSpPr>
        <p:spPr>
          <a:xfrm>
            <a:off x="278043" y="2811566"/>
            <a:ext cx="8537184" cy="1232775"/>
          </a:xfrm>
        </p:spPr>
        <p:txBody>
          <a:bodyPr/>
          <a:lstStyle/>
          <a:p>
            <a:pPr>
              <a:lnSpc>
                <a:spcPct val="120000"/>
              </a:lnSpc>
              <a:spcBef>
                <a:spcPts val="0"/>
              </a:spcBef>
            </a:pPr>
            <a:r>
              <a:rPr lang="en-US" sz="2000" dirty="0">
                <a:solidFill>
                  <a:schemeClr val="bg1"/>
                </a:solidFill>
              </a:rPr>
              <a:t>Jennifer Freeman, PhD</a:t>
            </a:r>
          </a:p>
          <a:p>
            <a:pPr>
              <a:lnSpc>
                <a:spcPct val="120000"/>
              </a:lnSpc>
              <a:spcBef>
                <a:spcPts val="0"/>
              </a:spcBef>
            </a:pPr>
            <a:r>
              <a:rPr lang="en-US" sz="2000" dirty="0">
                <a:solidFill>
                  <a:schemeClr val="bg1"/>
                </a:solidFill>
              </a:rPr>
              <a:t>Don Briere, PhD</a:t>
            </a:r>
          </a:p>
          <a:p>
            <a:pPr>
              <a:lnSpc>
                <a:spcPct val="120000"/>
              </a:lnSpc>
              <a:spcBef>
                <a:spcPts val="0"/>
              </a:spcBef>
            </a:pPr>
            <a:r>
              <a:rPr lang="en-US" sz="2000" dirty="0">
                <a:solidFill>
                  <a:schemeClr val="bg1"/>
                </a:solidFill>
              </a:rPr>
              <a:t>Brandi Simonsen, PhD</a:t>
            </a:r>
          </a:p>
          <a:p>
            <a:pPr>
              <a:lnSpc>
                <a:spcPct val="120000"/>
              </a:lnSpc>
            </a:pPr>
            <a:endParaRPr lang="en-US" sz="2000" dirty="0"/>
          </a:p>
        </p:txBody>
      </p:sp>
    </p:spTree>
    <p:extLst>
      <p:ext uri="{BB962C8B-B14F-4D97-AF65-F5344CB8AC3E}">
        <p14:creationId xmlns:p14="http://schemas.microsoft.com/office/powerpoint/2010/main" val="382959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Remember:</a:t>
            </a:r>
          </a:p>
        </p:txBody>
      </p:sp>
      <p:sp>
        <p:nvSpPr>
          <p:cNvPr id="3" name="Content Placeholder 2"/>
          <p:cNvSpPr>
            <a:spLocks noGrp="1"/>
          </p:cNvSpPr>
          <p:nvPr>
            <p:ph idx="1"/>
          </p:nvPr>
        </p:nvSpPr>
        <p:spPr>
          <a:xfrm>
            <a:off x="628650" y="1696235"/>
            <a:ext cx="7886700" cy="4351338"/>
          </a:xfrm>
        </p:spPr>
        <p:txBody>
          <a:bodyPr>
            <a:normAutofit/>
          </a:bodyPr>
          <a:lstStyle/>
          <a:p>
            <a:pPr marL="0" indent="0">
              <a:buNone/>
            </a:pPr>
            <a:r>
              <a:rPr lang="en-US" sz="3200" dirty="0">
                <a:solidFill>
                  <a:schemeClr val="bg1"/>
                </a:solidFill>
              </a:rPr>
              <a:t>Punishment</a:t>
            </a:r>
          </a:p>
          <a:p>
            <a:pPr lvl="1"/>
            <a:r>
              <a:rPr lang="en-US" sz="2800" dirty="0">
                <a:solidFill>
                  <a:schemeClr val="bg1"/>
                </a:solidFill>
              </a:rPr>
              <a:t>A </a:t>
            </a:r>
            <a:r>
              <a:rPr lang="en-US" sz="2800" b="1" dirty="0">
                <a:solidFill>
                  <a:schemeClr val="bg1"/>
                </a:solidFill>
              </a:rPr>
              <a:t>punisher </a:t>
            </a:r>
            <a:r>
              <a:rPr lang="en-US" sz="2800" dirty="0">
                <a:solidFill>
                  <a:schemeClr val="bg1"/>
                </a:solidFill>
              </a:rPr>
              <a:t>is a consequence stimulus that </a:t>
            </a:r>
          </a:p>
          <a:p>
            <a:pPr marL="914400" lvl="2" indent="0">
              <a:buNone/>
            </a:pPr>
            <a:r>
              <a:rPr lang="en-US" sz="2400" dirty="0">
                <a:solidFill>
                  <a:schemeClr val="bg1"/>
                </a:solidFill>
              </a:rPr>
              <a:t>(a) </a:t>
            </a:r>
            <a:r>
              <a:rPr lang="en-US" sz="2400" dirty="0">
                <a:solidFill>
                  <a:schemeClr val="accent3">
                    <a:lumMod val="40000"/>
                    <a:lumOff val="60000"/>
                  </a:schemeClr>
                </a:solidFill>
              </a:rPr>
              <a:t>decreases the future probability </a:t>
            </a:r>
            <a:r>
              <a:rPr lang="en-US" sz="2400" dirty="0">
                <a:solidFill>
                  <a:schemeClr val="bg1"/>
                </a:solidFill>
              </a:rPr>
              <a:t>of a behavior; </a:t>
            </a:r>
          </a:p>
          <a:p>
            <a:pPr marL="914400" lvl="2" indent="0">
              <a:buNone/>
            </a:pPr>
            <a:r>
              <a:rPr lang="en-US" sz="2400" dirty="0">
                <a:solidFill>
                  <a:schemeClr val="bg1"/>
                </a:solidFill>
              </a:rPr>
              <a:t>(b) is administered contingently on production of an inappropriate behavior; and </a:t>
            </a:r>
          </a:p>
          <a:p>
            <a:pPr marL="914400" lvl="2" indent="0">
              <a:buNone/>
            </a:pPr>
            <a:r>
              <a:rPr lang="en-US" sz="2400" dirty="0">
                <a:solidFill>
                  <a:schemeClr val="bg1"/>
                </a:solidFill>
              </a:rPr>
              <a:t>(c) is administered immediately following the production of undesired or inappropriate behavior</a:t>
            </a:r>
          </a:p>
          <a:p>
            <a:pPr lvl="1"/>
            <a:r>
              <a:rPr lang="en-US" sz="2800" dirty="0">
                <a:solidFill>
                  <a:schemeClr val="bg1"/>
                </a:solidFill>
              </a:rPr>
              <a:t>Like </a:t>
            </a:r>
            <a:r>
              <a:rPr lang="en-US" sz="2800" dirty="0" err="1">
                <a:solidFill>
                  <a:schemeClr val="bg1"/>
                </a:solidFill>
              </a:rPr>
              <a:t>reinforcers</a:t>
            </a:r>
            <a:r>
              <a:rPr lang="en-US" sz="2800" dirty="0">
                <a:solidFill>
                  <a:schemeClr val="bg1"/>
                </a:solidFill>
              </a:rPr>
              <a:t>, it can only be defined based on </a:t>
            </a:r>
            <a:r>
              <a:rPr lang="en-US" sz="2800" b="1" dirty="0">
                <a:solidFill>
                  <a:schemeClr val="accent3">
                    <a:lumMod val="40000"/>
                    <a:lumOff val="60000"/>
                  </a:schemeClr>
                </a:solidFill>
              </a:rPr>
              <a:t>effects</a:t>
            </a:r>
            <a:r>
              <a:rPr lang="en-US" sz="2800" dirty="0"/>
              <a:t> </a:t>
            </a:r>
            <a:r>
              <a:rPr lang="en-US" sz="2800" dirty="0">
                <a:solidFill>
                  <a:schemeClr val="bg1"/>
                </a:solidFill>
              </a:rPr>
              <a:t>on future behavior</a:t>
            </a:r>
          </a:p>
        </p:txBody>
      </p:sp>
      <p:sp>
        <p:nvSpPr>
          <p:cNvPr id="5" name="Footer Placeholder 3"/>
          <p:cNvSpPr>
            <a:spLocks noGrp="1"/>
          </p:cNvSpPr>
          <p:nvPr>
            <p:ph type="ftr" sz="quarter" idx="11"/>
          </p:nvPr>
        </p:nvSpPr>
        <p:spPr/>
        <p:txBody>
          <a:bodyPr/>
          <a:lstStyle/>
          <a:p>
            <a:r>
              <a:rPr lang="en-US" dirty="0">
                <a:solidFill>
                  <a:schemeClr val="bg1"/>
                </a:solidFill>
              </a:rPr>
              <a:t>Alberto &amp; Troutman, 2008</a:t>
            </a:r>
          </a:p>
        </p:txBody>
      </p:sp>
    </p:spTree>
    <p:extLst>
      <p:ext uri="{BB962C8B-B14F-4D97-AF65-F5344CB8AC3E}">
        <p14:creationId xmlns:p14="http://schemas.microsoft.com/office/powerpoint/2010/main" val="29937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Punishment Reminders:</a:t>
            </a:r>
          </a:p>
        </p:txBody>
      </p:sp>
      <p:sp>
        <p:nvSpPr>
          <p:cNvPr id="3" name="Content Placeholder 2"/>
          <p:cNvSpPr>
            <a:spLocks noGrp="1"/>
          </p:cNvSpPr>
          <p:nvPr>
            <p:ph idx="1"/>
          </p:nvPr>
        </p:nvSpPr>
        <p:spPr>
          <a:xfrm>
            <a:off x="223751" y="1436914"/>
            <a:ext cx="8760592" cy="4572000"/>
          </a:xfrm>
        </p:spPr>
        <p:txBody>
          <a:bodyPr>
            <a:normAutofit fontScale="92500" lnSpcReduction="10000"/>
          </a:bodyPr>
          <a:lstStyle/>
          <a:p>
            <a:pPr>
              <a:lnSpc>
                <a:spcPct val="110000"/>
              </a:lnSpc>
              <a:spcBef>
                <a:spcPts val="600"/>
              </a:spcBef>
              <a:buClr>
                <a:schemeClr val="bg1"/>
              </a:buClr>
              <a:buFont typeface="Arial" charset="0"/>
              <a:buChar char="•"/>
            </a:pPr>
            <a:r>
              <a:rPr lang="en-US" sz="3200" dirty="0">
                <a:solidFill>
                  <a:schemeClr val="bg1"/>
                </a:solidFill>
              </a:rPr>
              <a:t>Punishment consequences should be used </a:t>
            </a:r>
            <a:r>
              <a:rPr lang="en-US" sz="3200" b="1" dirty="0">
                <a:solidFill>
                  <a:schemeClr val="accent3">
                    <a:lumMod val="40000"/>
                    <a:lumOff val="60000"/>
                  </a:schemeClr>
                </a:solidFill>
              </a:rPr>
              <a:t>sparingly.</a:t>
            </a:r>
          </a:p>
          <a:p>
            <a:pPr>
              <a:lnSpc>
                <a:spcPct val="110000"/>
              </a:lnSpc>
              <a:spcBef>
                <a:spcPts val="600"/>
              </a:spcBef>
              <a:buClr>
                <a:schemeClr val="bg1"/>
              </a:buClr>
              <a:buFont typeface="Arial" charset="0"/>
              <a:buChar char="•"/>
            </a:pPr>
            <a:r>
              <a:rPr lang="en-US" sz="3200" b="1" dirty="0">
                <a:solidFill>
                  <a:schemeClr val="accent3">
                    <a:lumMod val="40000"/>
                    <a:lumOff val="60000"/>
                  </a:schemeClr>
                </a:solidFill>
              </a:rPr>
              <a:t>Consistency</a:t>
            </a:r>
            <a:r>
              <a:rPr lang="en-US" sz="3200" dirty="0"/>
              <a:t> </a:t>
            </a:r>
            <a:r>
              <a:rPr lang="en-US" sz="3200" dirty="0">
                <a:solidFill>
                  <a:schemeClr val="bg1"/>
                </a:solidFill>
              </a:rPr>
              <a:t>not size is important.</a:t>
            </a:r>
          </a:p>
          <a:p>
            <a:pPr>
              <a:lnSpc>
                <a:spcPct val="110000"/>
              </a:lnSpc>
              <a:spcBef>
                <a:spcPts val="600"/>
              </a:spcBef>
              <a:buClr>
                <a:schemeClr val="bg1"/>
              </a:buClr>
              <a:buFont typeface="Arial" charset="0"/>
              <a:buChar char="•"/>
            </a:pPr>
            <a:r>
              <a:rPr lang="en-US" sz="3200" dirty="0">
                <a:solidFill>
                  <a:schemeClr val="bg1"/>
                </a:solidFill>
              </a:rPr>
              <a:t>Punishment consequences should be selected </a:t>
            </a:r>
            <a:r>
              <a:rPr lang="en-US" sz="3200" b="1" dirty="0">
                <a:solidFill>
                  <a:schemeClr val="accent3">
                    <a:lumMod val="40000"/>
                    <a:lumOff val="60000"/>
                  </a:schemeClr>
                </a:solidFill>
              </a:rPr>
              <a:t>individually.</a:t>
            </a:r>
          </a:p>
          <a:p>
            <a:pPr>
              <a:lnSpc>
                <a:spcPct val="110000"/>
              </a:lnSpc>
              <a:spcBef>
                <a:spcPts val="600"/>
              </a:spcBef>
              <a:buClr>
                <a:schemeClr val="bg1"/>
              </a:buClr>
              <a:buFont typeface="Arial" charset="0"/>
              <a:buChar char="•"/>
            </a:pPr>
            <a:r>
              <a:rPr lang="en-US" sz="3200" dirty="0">
                <a:solidFill>
                  <a:schemeClr val="bg1"/>
                </a:solidFill>
              </a:rPr>
              <a:t>Be sure the punisher </a:t>
            </a:r>
            <a:r>
              <a:rPr lang="en-US" sz="3200" b="1" dirty="0">
                <a:solidFill>
                  <a:schemeClr val="accent3">
                    <a:lumMod val="40000"/>
                    <a:lumOff val="60000"/>
                  </a:schemeClr>
                </a:solidFill>
              </a:rPr>
              <a:t>functions</a:t>
            </a:r>
            <a:r>
              <a:rPr lang="en-US" sz="3200" dirty="0"/>
              <a:t> </a:t>
            </a:r>
            <a:r>
              <a:rPr lang="en-US" sz="3200" dirty="0">
                <a:solidFill>
                  <a:schemeClr val="bg1"/>
                </a:solidFill>
              </a:rPr>
              <a:t>to decrease the future likelihood of the student’s challenging behavior. </a:t>
            </a:r>
          </a:p>
          <a:p>
            <a:pPr>
              <a:lnSpc>
                <a:spcPct val="110000"/>
              </a:lnSpc>
              <a:spcBef>
                <a:spcPts val="600"/>
              </a:spcBef>
              <a:buClr>
                <a:schemeClr val="bg1"/>
              </a:buClr>
              <a:buFont typeface="Arial" charset="0"/>
              <a:buChar char="•"/>
            </a:pPr>
            <a:r>
              <a:rPr lang="en-US" sz="3200" b="1" dirty="0">
                <a:solidFill>
                  <a:schemeClr val="accent3">
                    <a:lumMod val="40000"/>
                    <a:lumOff val="60000"/>
                  </a:schemeClr>
                </a:solidFill>
              </a:rPr>
              <a:t>Logical</a:t>
            </a:r>
            <a:r>
              <a:rPr lang="en-US" sz="3200" dirty="0">
                <a:solidFill>
                  <a:schemeClr val="accent3">
                    <a:lumMod val="40000"/>
                    <a:lumOff val="60000"/>
                  </a:schemeClr>
                </a:solidFill>
              </a:rPr>
              <a:t> </a:t>
            </a:r>
            <a:r>
              <a:rPr lang="en-US" sz="3200" dirty="0">
                <a:solidFill>
                  <a:schemeClr val="bg1"/>
                </a:solidFill>
              </a:rPr>
              <a:t>consequences are often more effective.</a:t>
            </a:r>
          </a:p>
        </p:txBody>
      </p:sp>
      <p:pic>
        <p:nvPicPr>
          <p:cNvPr id="5" name="Picture 4">
            <a:extLst>
              <a:ext uri="{FF2B5EF4-FFF2-40B4-BE49-F238E27FC236}">
                <a16:creationId xmlns:a16="http://schemas.microsoft.com/office/drawing/2014/main" id="{3B3B005F-45CA-DB4D-8789-FAFB6CD0609B}"/>
              </a:ext>
            </a:extLst>
          </p:cNvPr>
          <p:cNvPicPr>
            <a:picLocks noChangeAspect="1"/>
          </p:cNvPicPr>
          <p:nvPr/>
        </p:nvPicPr>
        <p:blipFill>
          <a:blip r:embed="rId3"/>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427453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650" y="1751904"/>
            <a:ext cx="8858250" cy="4632037"/>
          </a:xfrm>
          <a:prstGeom prst="rect">
            <a:avLst/>
          </a:prstGeom>
          <a:noFill/>
        </p:spPr>
        <p:txBody>
          <a:bodyPr wrap="square" rtlCol="0">
            <a:spAutoFit/>
          </a:bodyPr>
          <a:lstStyle/>
          <a:p>
            <a:r>
              <a:rPr lang="en-US" sz="2800" dirty="0">
                <a:solidFill>
                  <a:schemeClr val="bg1"/>
                </a:solidFill>
                <a:cs typeface="Cambria"/>
              </a:rPr>
              <a:t>Punishment </a:t>
            </a:r>
            <a:r>
              <a:rPr lang="en-US" sz="2800" b="1" dirty="0">
                <a:solidFill>
                  <a:schemeClr val="bg1"/>
                </a:solidFill>
                <a:cs typeface="Cambria"/>
              </a:rPr>
              <a:t>without</a:t>
            </a:r>
            <a:r>
              <a:rPr lang="en-US" sz="2800" dirty="0">
                <a:solidFill>
                  <a:schemeClr val="bg1"/>
                </a:solidFill>
                <a:cs typeface="Cambria"/>
              </a:rPr>
              <a:t> a positive, proactive, and </a:t>
            </a:r>
            <a:r>
              <a:rPr lang="en-US" sz="2800" b="1" dirty="0">
                <a:solidFill>
                  <a:schemeClr val="bg1"/>
                </a:solidFill>
                <a:cs typeface="Cambria"/>
              </a:rPr>
              <a:t>instructional</a:t>
            </a:r>
            <a:r>
              <a:rPr lang="en-US" sz="2800" dirty="0">
                <a:solidFill>
                  <a:schemeClr val="bg1"/>
                </a:solidFill>
                <a:cs typeface="Cambria"/>
              </a:rPr>
              <a:t> approach results in increased:</a:t>
            </a:r>
          </a:p>
          <a:p>
            <a:pPr marL="284163" indent="-284163">
              <a:spcBef>
                <a:spcPct val="45000"/>
              </a:spcBef>
              <a:buClr>
                <a:schemeClr val="bg1"/>
              </a:buClr>
              <a:buFont typeface="Arial"/>
              <a:buChar char="•"/>
            </a:pPr>
            <a:r>
              <a:rPr lang="en-US" sz="2800" dirty="0">
                <a:solidFill>
                  <a:schemeClr val="bg1"/>
                </a:solidFill>
                <a:ea typeface="ヒラギノ角ゴ Pro W3" charset="0"/>
                <a:cs typeface="Cambria"/>
              </a:rPr>
              <a:t>Aggression</a:t>
            </a:r>
          </a:p>
          <a:p>
            <a:pPr marL="284163" indent="-284163">
              <a:spcBef>
                <a:spcPct val="45000"/>
              </a:spcBef>
              <a:buClr>
                <a:schemeClr val="bg1"/>
              </a:buClr>
              <a:buFont typeface="Arial"/>
              <a:buChar char="•"/>
            </a:pPr>
            <a:r>
              <a:rPr lang="en-US" sz="2800" dirty="0">
                <a:solidFill>
                  <a:schemeClr val="bg1"/>
                </a:solidFill>
                <a:ea typeface="ヒラギノ角ゴ Pro W3" charset="0"/>
                <a:cs typeface="Cambria"/>
              </a:rPr>
              <a:t>Vandalism</a:t>
            </a:r>
          </a:p>
          <a:p>
            <a:pPr marL="284163" indent="-284163">
              <a:spcBef>
                <a:spcPct val="45000"/>
              </a:spcBef>
              <a:buClr>
                <a:schemeClr val="bg1"/>
              </a:buClr>
              <a:buFont typeface="Arial"/>
              <a:buChar char="•"/>
            </a:pPr>
            <a:r>
              <a:rPr lang="en-US" sz="2800" dirty="0">
                <a:solidFill>
                  <a:schemeClr val="bg1"/>
                </a:solidFill>
                <a:ea typeface="ヒラギノ角ゴ Pro W3" charset="0"/>
                <a:cs typeface="Cambria"/>
              </a:rPr>
              <a:t>Truancy</a:t>
            </a:r>
          </a:p>
          <a:p>
            <a:pPr marL="284163" indent="-284163">
              <a:spcBef>
                <a:spcPct val="45000"/>
              </a:spcBef>
              <a:buClr>
                <a:schemeClr val="bg1"/>
              </a:buClr>
              <a:buFont typeface="Arial"/>
              <a:buChar char="•"/>
            </a:pPr>
            <a:r>
              <a:rPr lang="en-US" sz="2800" dirty="0">
                <a:solidFill>
                  <a:schemeClr val="bg1"/>
                </a:solidFill>
                <a:ea typeface="ヒラギノ角ゴ Pro W3" charset="0"/>
                <a:cs typeface="Cambria"/>
              </a:rPr>
              <a:t>Dropouts</a:t>
            </a:r>
          </a:p>
          <a:p>
            <a:pPr>
              <a:spcBef>
                <a:spcPct val="45000"/>
              </a:spcBef>
              <a:buClr>
                <a:srgbClr val="008000"/>
              </a:buClr>
            </a:pPr>
            <a:endParaRPr lang="en-US" sz="2800" dirty="0">
              <a:solidFill>
                <a:schemeClr val="bg1"/>
              </a:solidFill>
            </a:endParaRPr>
          </a:p>
          <a:p>
            <a:endParaRPr lang="en-US" dirty="0">
              <a:solidFill>
                <a:schemeClr val="bg1"/>
              </a:solidFill>
            </a:endParaRPr>
          </a:p>
          <a:p>
            <a:endParaRPr lang="en-US" dirty="0">
              <a:solidFill>
                <a:schemeClr val="bg1"/>
              </a:solidFill>
            </a:endParaRPr>
          </a:p>
        </p:txBody>
      </p:sp>
      <p:sp>
        <p:nvSpPr>
          <p:cNvPr id="3" name="Title 2"/>
          <p:cNvSpPr>
            <a:spLocks noGrp="1"/>
          </p:cNvSpPr>
          <p:nvPr>
            <p:ph type="title"/>
          </p:nvPr>
        </p:nvSpPr>
        <p:spPr/>
        <p:txBody>
          <a:bodyPr/>
          <a:lstStyle/>
          <a:p>
            <a:r>
              <a:rPr lang="en-US" dirty="0">
                <a:solidFill>
                  <a:srgbClr val="01295F"/>
                </a:solidFill>
              </a:rPr>
              <a:t>Considerations for punishment procedures</a:t>
            </a:r>
          </a:p>
        </p:txBody>
      </p:sp>
      <p:sp>
        <p:nvSpPr>
          <p:cNvPr id="5" name="Rectangle 4"/>
          <p:cNvSpPr/>
          <p:nvPr/>
        </p:nvSpPr>
        <p:spPr>
          <a:xfrm>
            <a:off x="0" y="5911022"/>
            <a:ext cx="4572000" cy="276999"/>
          </a:xfrm>
          <a:prstGeom prst="rect">
            <a:avLst/>
          </a:prstGeom>
        </p:spPr>
        <p:txBody>
          <a:bodyPr>
            <a:spAutoFit/>
          </a:bodyPr>
          <a:lstStyle/>
          <a:p>
            <a:r>
              <a:rPr lang="en-US" sz="1200" dirty="0">
                <a:solidFill>
                  <a:schemeClr val="bg1"/>
                </a:solidFill>
                <a:ea typeface="ヒラギノ角ゴ Pro W3" charset="0"/>
                <a:cs typeface="ヒラギノ角ゴ Pro W3" charset="0"/>
              </a:rPr>
              <a:t>(Mayer &amp; </a:t>
            </a:r>
            <a:r>
              <a:rPr lang="en-US" sz="1200" dirty="0" err="1">
                <a:solidFill>
                  <a:schemeClr val="bg1"/>
                </a:solidFill>
                <a:ea typeface="ヒラギノ角ゴ Pro W3" charset="0"/>
                <a:cs typeface="ヒラギノ角ゴ Pro W3" charset="0"/>
              </a:rPr>
              <a:t>Sulzer-Azaroff</a:t>
            </a:r>
            <a:r>
              <a:rPr lang="en-US" sz="1200" dirty="0">
                <a:solidFill>
                  <a:schemeClr val="bg1"/>
                </a:solidFill>
                <a:ea typeface="ヒラギノ角ゴ Pro W3" charset="0"/>
                <a:cs typeface="ヒラギノ角ゴ Pro W3" charset="0"/>
              </a:rPr>
              <a:t>, 1990; </a:t>
            </a:r>
            <a:r>
              <a:rPr lang="en-US" sz="1200" dirty="0" err="1">
                <a:solidFill>
                  <a:schemeClr val="bg1"/>
                </a:solidFill>
                <a:ea typeface="ヒラギノ角ゴ Pro W3" charset="0"/>
                <a:cs typeface="ヒラギノ角ゴ Pro W3" charset="0"/>
              </a:rPr>
              <a:t>Skiba</a:t>
            </a:r>
            <a:r>
              <a:rPr lang="en-US" sz="1200" dirty="0">
                <a:solidFill>
                  <a:schemeClr val="bg1"/>
                </a:solidFill>
                <a:ea typeface="ヒラギノ角ゴ Pro W3" charset="0"/>
                <a:cs typeface="ヒラギノ角ゴ Pro W3" charset="0"/>
              </a:rPr>
              <a:t>, Peterson, &amp; Williams, 1997)</a:t>
            </a:r>
            <a:endParaRPr lang="en-US" dirty="0">
              <a:solidFill>
                <a:schemeClr val="bg1"/>
              </a:solidFill>
              <a:ea typeface="ヒラギノ角ゴ Pro W3" charset="0"/>
              <a:cs typeface="ヒラギノ角ゴ Pro W3" charset="0"/>
            </a:endParaRPr>
          </a:p>
        </p:txBody>
      </p:sp>
    </p:spTree>
    <p:extLst>
      <p:ext uri="{BB962C8B-B14F-4D97-AF65-F5344CB8AC3E}">
        <p14:creationId xmlns:p14="http://schemas.microsoft.com/office/powerpoint/2010/main" val="1583043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927101" y="3232150"/>
            <a:ext cx="7061200" cy="1104893"/>
            <a:chOff x="626463" y="1681683"/>
            <a:chExt cx="7099919" cy="1441443"/>
          </a:xfrm>
          <a:solidFill>
            <a:schemeClr val="accent3"/>
          </a:solidFill>
        </p:grpSpPr>
        <p:sp>
          <p:nvSpPr>
            <p:cNvPr id="8" name="Rounded Rectangle 7"/>
            <p:cNvSpPr/>
            <p:nvPr/>
          </p:nvSpPr>
          <p:spPr>
            <a:xfrm>
              <a:off x="626463" y="1681683"/>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ounded Rectangle 4"/>
            <p:cNvSpPr/>
            <p:nvPr/>
          </p:nvSpPr>
          <p:spPr>
            <a:xfrm>
              <a:off x="668681" y="1723901"/>
              <a:ext cx="6187843"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Are proactive and positive </a:t>
              </a:r>
              <a:r>
                <a:rPr lang="en-US" sz="2700" b="1" dirty="0">
                  <a:solidFill>
                    <a:srgbClr val="FFFFFF"/>
                  </a:solidFill>
                </a:rPr>
                <a:t>PCBS practices</a:t>
              </a:r>
              <a:r>
                <a:rPr lang="en-US" sz="2700" dirty="0">
                  <a:solidFill>
                    <a:srgbClr val="FFFFFF"/>
                  </a:solidFill>
                </a:rPr>
                <a:t> implemented consistently?</a:t>
              </a:r>
            </a:p>
          </p:txBody>
        </p:sp>
      </p:grpSp>
      <p:grpSp>
        <p:nvGrpSpPr>
          <p:cNvPr id="4" name="Group 9"/>
          <p:cNvGrpSpPr/>
          <p:nvPr/>
        </p:nvGrpSpPr>
        <p:grpSpPr>
          <a:xfrm>
            <a:off x="1460501" y="4991107"/>
            <a:ext cx="7061200" cy="1104893"/>
            <a:chOff x="1252927" y="3363366"/>
            <a:chExt cx="7099919" cy="1441443"/>
          </a:xfrm>
          <a:solidFill>
            <a:schemeClr val="accent3"/>
          </a:solidFill>
        </p:grpSpPr>
        <p:sp>
          <p:nvSpPr>
            <p:cNvPr id="11" name="Rounded Rectangle 10"/>
            <p:cNvSpPr/>
            <p:nvPr/>
          </p:nvSpPr>
          <p:spPr>
            <a:xfrm>
              <a:off x="1252927" y="336336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Rounded Rectangle 4"/>
            <p:cNvSpPr/>
            <p:nvPr/>
          </p:nvSpPr>
          <p:spPr>
            <a:xfrm>
              <a:off x="1295145" y="3405584"/>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grpSp>
        <p:nvGrpSpPr>
          <p:cNvPr id="10" name="Group 15"/>
          <p:cNvGrpSpPr/>
          <p:nvPr/>
        </p:nvGrpSpPr>
        <p:grpSpPr>
          <a:xfrm>
            <a:off x="7023100" y="4109884"/>
            <a:ext cx="931827" cy="983447"/>
            <a:chOff x="0" y="1676399"/>
            <a:chExt cx="936937" cy="936937"/>
          </a:xfrm>
          <a:solidFill>
            <a:schemeClr val="accent2">
              <a:lumMod val="60000"/>
              <a:lumOff val="40000"/>
            </a:schemeClr>
          </a:solidFill>
        </p:grpSpPr>
        <p:sp>
          <p:nvSpPr>
            <p:cNvPr id="17" name="Down Arrow 16"/>
            <p:cNvSpPr/>
            <p:nvPr/>
          </p:nvSpPr>
          <p:spPr>
            <a:xfrm>
              <a:off x="0" y="1676399"/>
              <a:ext cx="936937" cy="936937"/>
            </a:xfrm>
            <a:prstGeom prst="downArrow">
              <a:avLst>
                <a:gd name="adj1" fmla="val 55000"/>
                <a:gd name="adj2" fmla="val 45000"/>
              </a:avLst>
            </a:prstGeom>
            <a:grp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8" name="Down Arrow 4"/>
            <p:cNvSpPr/>
            <p:nvPr/>
          </p:nvSpPr>
          <p:spPr>
            <a:xfrm>
              <a:off x="210811" y="1676399"/>
              <a:ext cx="515315" cy="7050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endParaRPr>
            </a:p>
          </p:txBody>
        </p:sp>
      </p:grpSp>
      <p:grpSp>
        <p:nvGrpSpPr>
          <p:cNvPr id="2" name="Group 3"/>
          <p:cNvGrpSpPr/>
          <p:nvPr/>
        </p:nvGrpSpPr>
        <p:grpSpPr>
          <a:xfrm>
            <a:off x="469901" y="1479550"/>
            <a:ext cx="7061200" cy="1104893"/>
            <a:chOff x="0" y="0"/>
            <a:chExt cx="7099919" cy="1441443"/>
          </a:xfrm>
          <a:solidFill>
            <a:schemeClr val="accent3"/>
          </a:solidFill>
        </p:grpSpPr>
        <p:sp>
          <p:nvSpPr>
            <p:cNvPr id="5" name="Rounded Rectangle 4"/>
            <p:cNvSpPr/>
            <p:nvPr/>
          </p:nvSpPr>
          <p:spPr>
            <a:xfrm>
              <a:off x="0" y="0"/>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42218" y="42218"/>
              <a:ext cx="5544491"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Are the </a:t>
              </a:r>
              <a:r>
                <a:rPr lang="en-US" sz="2700" b="1" dirty="0">
                  <a:solidFill>
                    <a:srgbClr val="FFFFFF"/>
                  </a:solidFill>
                </a:rPr>
                <a:t>foundations</a:t>
              </a:r>
              <a:r>
                <a:rPr lang="en-US" sz="2700" dirty="0">
                  <a:solidFill>
                    <a:srgbClr val="FFFFFF"/>
                  </a:solidFill>
                </a:rPr>
                <a:t> of effective PCBS in place?</a:t>
              </a:r>
            </a:p>
          </p:txBody>
        </p:sp>
      </p:grpSp>
      <p:sp>
        <p:nvSpPr>
          <p:cNvPr id="27" name="Rectangle 2"/>
          <p:cNvSpPr txBox="1">
            <a:spLocks noChangeArrowheads="1"/>
          </p:cNvSpPr>
          <p:nvPr/>
        </p:nvSpPr>
        <p:spPr bwMode="auto">
          <a:xfrm>
            <a:off x="-15901" y="122479"/>
            <a:ext cx="9144000" cy="11055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fontAlgn="base">
              <a:spcBef>
                <a:spcPct val="0"/>
              </a:spcBef>
              <a:spcAft>
                <a:spcPct val="0"/>
              </a:spcAft>
              <a:defRPr/>
            </a:pPr>
            <a:r>
              <a:rPr lang="en-US" sz="3200" b="1" kern="0" dirty="0">
                <a:solidFill>
                  <a:srgbClr val="002368"/>
                </a:solidFill>
                <a:ea typeface="ＭＳ Ｐゴシック" pitchFamily="-111" charset="-128"/>
                <a:cs typeface="Arial"/>
              </a:rPr>
              <a:t>Positive Classroom Behavior Support (PCBS) Practices </a:t>
            </a:r>
          </a:p>
          <a:p>
            <a:pPr algn="ctr" fontAlgn="base">
              <a:spcBef>
                <a:spcPct val="0"/>
              </a:spcBef>
              <a:spcAft>
                <a:spcPct val="0"/>
              </a:spcAft>
              <a:defRPr/>
            </a:pPr>
            <a:r>
              <a:rPr lang="en-US" sz="3200" b="1" kern="0" dirty="0">
                <a:solidFill>
                  <a:srgbClr val="002368"/>
                </a:solidFill>
                <a:ea typeface="ＭＳ Ｐゴシック" pitchFamily="-111" charset="-128"/>
                <a:cs typeface="Arial"/>
              </a:rPr>
              <a:t>Decision-Making Guide: 3 Key Questions</a:t>
            </a:r>
          </a:p>
        </p:txBody>
      </p:sp>
      <p:grpSp>
        <p:nvGrpSpPr>
          <p:cNvPr id="7" name="Group 12"/>
          <p:cNvGrpSpPr/>
          <p:nvPr/>
        </p:nvGrpSpPr>
        <p:grpSpPr>
          <a:xfrm>
            <a:off x="6489700" y="2433484"/>
            <a:ext cx="931827" cy="983447"/>
            <a:chOff x="6162982" y="1093094"/>
            <a:chExt cx="936937" cy="936937"/>
          </a:xfrm>
          <a:solidFill>
            <a:schemeClr val="accent2">
              <a:lumMod val="60000"/>
              <a:lumOff val="40000"/>
            </a:schemeClr>
          </a:solidFill>
        </p:grpSpPr>
        <p:sp>
          <p:nvSpPr>
            <p:cNvPr id="14" name="Down Arrow 13"/>
            <p:cNvSpPr/>
            <p:nvPr/>
          </p:nvSpPr>
          <p:spPr>
            <a:xfrm>
              <a:off x="6162982" y="1093094"/>
              <a:ext cx="936937" cy="936937"/>
            </a:xfrm>
            <a:prstGeom prst="downArrow">
              <a:avLst>
                <a:gd name="adj1" fmla="val 55000"/>
                <a:gd name="adj2" fmla="val 45000"/>
              </a:avLst>
            </a:prstGeom>
            <a:grp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Down Arrow 4"/>
            <p:cNvSpPr/>
            <p:nvPr/>
          </p:nvSpPr>
          <p:spPr>
            <a:xfrm>
              <a:off x="6373793" y="1093094"/>
              <a:ext cx="515315" cy="7050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endParaRPr>
            </a:p>
          </p:txBody>
        </p:sp>
      </p:grpSp>
      <p:sp>
        <p:nvSpPr>
          <p:cNvPr id="33" name="Rectangle 32"/>
          <p:cNvSpPr/>
          <p:nvPr/>
        </p:nvSpPr>
        <p:spPr>
          <a:xfrm>
            <a:off x="0" y="1435889"/>
            <a:ext cx="9144000" cy="4697413"/>
          </a:xfrm>
          <a:prstGeom prst="rect">
            <a:avLst/>
          </a:prstGeom>
          <a:solidFill>
            <a:srgbClr val="63717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aphicFrame>
        <p:nvGraphicFramePr>
          <p:cNvPr id="47" name="Content Placeholder 3"/>
          <p:cNvGraphicFramePr>
            <a:graphicFrameLocks noGrp="1"/>
          </p:cNvGraphicFramePr>
          <p:nvPr>
            <p:ph idx="1"/>
            <p:extLst>
              <p:ext uri="{D42A27DB-BD31-4B8C-83A1-F6EECF244321}">
                <p14:modId xmlns:p14="http://schemas.microsoft.com/office/powerpoint/2010/main" val="4036808422"/>
              </p:ext>
            </p:extLst>
          </p:nvPr>
        </p:nvGraphicFramePr>
        <p:xfrm>
          <a:off x="1202515" y="1298682"/>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Rectangle 47"/>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49" name="Rectangle 48"/>
          <p:cNvSpPr/>
          <p:nvPr/>
        </p:nvSpPr>
        <p:spPr>
          <a:xfrm>
            <a:off x="7223221" y="2216750"/>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No</a:t>
            </a:r>
          </a:p>
        </p:txBody>
      </p:sp>
      <p:sp>
        <p:nvSpPr>
          <p:cNvPr id="50" name="Rectangle 49"/>
          <p:cNvSpPr/>
          <p:nvPr/>
        </p:nvSpPr>
        <p:spPr>
          <a:xfrm>
            <a:off x="1661184" y="360323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sp>
        <p:nvSpPr>
          <p:cNvPr id="51" name="Rectangle 50"/>
          <p:cNvSpPr/>
          <p:nvPr/>
        </p:nvSpPr>
        <p:spPr>
          <a:xfrm>
            <a:off x="5020410" y="3609736"/>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52" name="Rectangle 51"/>
          <p:cNvSpPr/>
          <p:nvPr/>
        </p:nvSpPr>
        <p:spPr>
          <a:xfrm>
            <a:off x="3755804" y="4898642"/>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53" name="Rectangle 52"/>
          <p:cNvSpPr/>
          <p:nvPr/>
        </p:nvSpPr>
        <p:spPr>
          <a:xfrm>
            <a:off x="6469869" y="4898642"/>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54" name="Down Arrow 53"/>
          <p:cNvSpPr/>
          <p:nvPr/>
        </p:nvSpPr>
        <p:spPr>
          <a:xfrm rot="20162820">
            <a:off x="57145" y="1834264"/>
            <a:ext cx="1848440" cy="2230102"/>
          </a:xfrm>
          <a:prstGeom prst="downArrow">
            <a:avLst/>
          </a:prstGeom>
          <a:solidFill>
            <a:schemeClr val="accent3">
              <a:lumMod val="75000"/>
              <a:alpha val="33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rPr>
              <a:t>Let’s explore this…</a:t>
            </a:r>
          </a:p>
        </p:txBody>
      </p:sp>
      <p:cxnSp>
        <p:nvCxnSpPr>
          <p:cNvPr id="16" name="Straight Connector 15"/>
          <p:cNvCxnSpPr/>
          <p:nvPr/>
        </p:nvCxnSpPr>
        <p:spPr>
          <a:xfrm>
            <a:off x="1775637" y="4198982"/>
            <a:ext cx="126527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353879" y="4431126"/>
            <a:ext cx="14796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81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
                                        </p:tgtEl>
                                      </p:cBhvr>
                                    </p:animEffect>
                                    <p:set>
                                      <p:cBhvr>
                                        <p:cTn id="12" dur="1" fill="hold">
                                          <p:stCondLst>
                                            <p:cond delay="9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3.33333E-6 -3.33333E-6 L -0.04878 -0.68773 " pathEditMode="relative" rAng="0" ptsTypes="AA">
                                      <p:cBhvr>
                                        <p:cTn id="26" dur="2000" fill="hold"/>
                                        <p:tgtEl>
                                          <p:spTgt spid="4"/>
                                        </p:tgtEl>
                                        <p:attrNameLst>
                                          <p:attrName>ppt_x</p:attrName>
                                          <p:attrName>ppt_y</p:attrName>
                                        </p:attrNameLst>
                                      </p:cBhvr>
                                      <p:rCtr x="-2448" y="-34398"/>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graphicEl>
                                              <a:dgm id="{1C3913B0-052B-446C-BB77-7A183F9AA21B}"/>
                                            </p:graphicEl>
                                          </p:spTgt>
                                        </p:tgtEl>
                                        <p:attrNameLst>
                                          <p:attrName>style.visibility</p:attrName>
                                        </p:attrNameLst>
                                      </p:cBhvr>
                                      <p:to>
                                        <p:strVal val="visible"/>
                                      </p:to>
                                    </p:set>
                                    <p:animEffect transition="in" filter="fade">
                                      <p:cBhvr>
                                        <p:cTn id="31" dur="2000"/>
                                        <p:tgtEl>
                                          <p:spTgt spid="47">
                                            <p:graphicEl>
                                              <a:dgm id="{1C3913B0-052B-446C-BB77-7A183F9AA21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0"/>
                                        <p:tgtEl>
                                          <p:spTgt spid="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graphicEl>
                                              <a:dgm id="{BFEC1555-165E-469A-A6EC-3D946531B426}"/>
                                            </p:graphicEl>
                                          </p:spTgt>
                                        </p:tgtEl>
                                        <p:attrNameLst>
                                          <p:attrName>style.visibility</p:attrName>
                                        </p:attrNameLst>
                                      </p:cBhvr>
                                      <p:to>
                                        <p:strVal val="visible"/>
                                      </p:to>
                                    </p:set>
                                    <p:animEffect transition="in" filter="fade">
                                      <p:cBhvr>
                                        <p:cTn id="39" dur="2000"/>
                                        <p:tgtEl>
                                          <p:spTgt spid="47">
                                            <p:graphicEl>
                                              <a:dgm id="{BFEC1555-165E-469A-A6EC-3D946531B42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graphicEl>
                                              <a:dgm id="{788C2C26-30EB-4754-A2C0-DFD8374C84A5}"/>
                                            </p:graphicEl>
                                          </p:spTgt>
                                        </p:tgtEl>
                                        <p:attrNameLst>
                                          <p:attrName>style.visibility</p:attrName>
                                        </p:attrNameLst>
                                      </p:cBhvr>
                                      <p:to>
                                        <p:strVal val="visible"/>
                                      </p:to>
                                    </p:set>
                                    <p:animEffect transition="in" filter="fade">
                                      <p:cBhvr>
                                        <p:cTn id="42" dur="2000"/>
                                        <p:tgtEl>
                                          <p:spTgt spid="47">
                                            <p:graphicEl>
                                              <a:dgm id="{788C2C26-30EB-4754-A2C0-DFD8374C84A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0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graphicEl>
                                              <a:dgm id="{4A92B34D-2827-4C8A-87C0-71845F6549AF}"/>
                                            </p:graphicEl>
                                          </p:spTgt>
                                        </p:tgtEl>
                                        <p:attrNameLst>
                                          <p:attrName>style.visibility</p:attrName>
                                        </p:attrNameLst>
                                      </p:cBhvr>
                                      <p:to>
                                        <p:strVal val="visible"/>
                                      </p:to>
                                    </p:set>
                                    <p:animEffect transition="in" filter="fade">
                                      <p:cBhvr>
                                        <p:cTn id="50" dur="2000"/>
                                        <p:tgtEl>
                                          <p:spTgt spid="47">
                                            <p:graphicEl>
                                              <a:dgm id="{4A92B34D-2827-4C8A-87C0-71845F6549AF}"/>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
                                            <p:graphicEl>
                                              <a:dgm id="{6B1BDD2A-E74C-47F3-A62C-43B56D277659}"/>
                                            </p:graphicEl>
                                          </p:spTgt>
                                        </p:tgtEl>
                                        <p:attrNameLst>
                                          <p:attrName>style.visibility</p:attrName>
                                        </p:attrNameLst>
                                      </p:cBhvr>
                                      <p:to>
                                        <p:strVal val="visible"/>
                                      </p:to>
                                    </p:set>
                                    <p:animEffect transition="in" filter="fade">
                                      <p:cBhvr>
                                        <p:cTn id="53" dur="2000"/>
                                        <p:tgtEl>
                                          <p:spTgt spid="47">
                                            <p:graphicEl>
                                              <a:dgm id="{6B1BDD2A-E74C-47F3-A62C-43B56D277659}"/>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20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graphicEl>
                                              <a:dgm id="{9B4D0685-ED04-444C-9153-E2C29A11922F}"/>
                                            </p:graphicEl>
                                          </p:spTgt>
                                        </p:tgtEl>
                                        <p:attrNameLst>
                                          <p:attrName>style.visibility</p:attrName>
                                        </p:attrNameLst>
                                      </p:cBhvr>
                                      <p:to>
                                        <p:strVal val="visible"/>
                                      </p:to>
                                    </p:set>
                                    <p:animEffect transition="in" filter="fade">
                                      <p:cBhvr>
                                        <p:cTn id="61" dur="2000"/>
                                        <p:tgtEl>
                                          <p:spTgt spid="47">
                                            <p:graphicEl>
                                              <a:dgm id="{9B4D0685-ED04-444C-9153-E2C29A11922F}"/>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graphicEl>
                                              <a:dgm id="{1123ABCD-1BC8-4CD0-860D-4E656A466773}"/>
                                            </p:graphicEl>
                                          </p:spTgt>
                                        </p:tgtEl>
                                        <p:attrNameLst>
                                          <p:attrName>style.visibility</p:attrName>
                                        </p:attrNameLst>
                                      </p:cBhvr>
                                      <p:to>
                                        <p:strVal val="visible"/>
                                      </p:to>
                                    </p:set>
                                    <p:animEffect transition="in" filter="fade">
                                      <p:cBhvr>
                                        <p:cTn id="64" dur="2000"/>
                                        <p:tgtEl>
                                          <p:spTgt spid="47">
                                            <p:graphicEl>
                                              <a:dgm id="{1123ABCD-1BC8-4CD0-860D-4E656A46677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2000"/>
                                        <p:tgtEl>
                                          <p:spTgt spid="5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graphicEl>
                                              <a:dgm id="{C3D4B450-1BE6-4494-80C9-B8E0BB6CB1D1}"/>
                                            </p:graphicEl>
                                          </p:spTgt>
                                        </p:tgtEl>
                                        <p:attrNameLst>
                                          <p:attrName>style.visibility</p:attrName>
                                        </p:attrNameLst>
                                      </p:cBhvr>
                                      <p:to>
                                        <p:strVal val="visible"/>
                                      </p:to>
                                    </p:set>
                                    <p:animEffect transition="in" filter="fade">
                                      <p:cBhvr>
                                        <p:cTn id="72" dur="2000"/>
                                        <p:tgtEl>
                                          <p:spTgt spid="47">
                                            <p:graphicEl>
                                              <a:dgm id="{C3D4B450-1BE6-4494-80C9-B8E0BB6CB1D1}"/>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graphicEl>
                                              <a:dgm id="{25DECED0-C20B-449F-8BC5-87F82031AB9A}"/>
                                            </p:graphicEl>
                                          </p:spTgt>
                                        </p:tgtEl>
                                        <p:attrNameLst>
                                          <p:attrName>style.visibility</p:attrName>
                                        </p:attrNameLst>
                                      </p:cBhvr>
                                      <p:to>
                                        <p:strVal val="visible"/>
                                      </p:to>
                                    </p:set>
                                    <p:animEffect transition="in" filter="fade">
                                      <p:cBhvr>
                                        <p:cTn id="75" dur="2000"/>
                                        <p:tgtEl>
                                          <p:spTgt spid="47">
                                            <p:graphicEl>
                                              <a:dgm id="{25DECED0-C20B-449F-8BC5-87F82031AB9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2000"/>
                                        <p:tgtEl>
                                          <p:spTgt spid="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graphicEl>
                                              <a:dgm id="{1D217672-C75F-4A28-8820-25644F7CCEE3}"/>
                                            </p:graphicEl>
                                          </p:spTgt>
                                        </p:tgtEl>
                                        <p:attrNameLst>
                                          <p:attrName>style.visibility</p:attrName>
                                        </p:attrNameLst>
                                      </p:cBhvr>
                                      <p:to>
                                        <p:strVal val="visible"/>
                                      </p:to>
                                    </p:set>
                                    <p:animEffect transition="in" filter="fade">
                                      <p:cBhvr>
                                        <p:cTn id="83" dur="2000"/>
                                        <p:tgtEl>
                                          <p:spTgt spid="47">
                                            <p:graphicEl>
                                              <a:dgm id="{1D217672-C75F-4A28-8820-25644F7CCEE3}"/>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
                                            <p:graphicEl>
                                              <a:dgm id="{90B51532-B136-4C98-A025-D4BC3D5395EA}"/>
                                            </p:graphicEl>
                                          </p:spTgt>
                                        </p:tgtEl>
                                        <p:attrNameLst>
                                          <p:attrName>style.visibility</p:attrName>
                                        </p:attrNameLst>
                                      </p:cBhvr>
                                      <p:to>
                                        <p:strVal val="visible"/>
                                      </p:to>
                                    </p:set>
                                    <p:animEffect transition="in" filter="fade">
                                      <p:cBhvr>
                                        <p:cTn id="86" dur="2000"/>
                                        <p:tgtEl>
                                          <p:spTgt spid="47">
                                            <p:graphicEl>
                                              <a:dgm id="{90B51532-B136-4C98-A025-D4BC3D5395EA}"/>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2000"/>
                                        <p:tgtEl>
                                          <p:spTgt spid="5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7">
                                            <p:graphicEl>
                                              <a:dgm id="{E0FB47AC-D74F-4B17-B6A5-3FE2E2970013}"/>
                                            </p:graphicEl>
                                          </p:spTgt>
                                        </p:tgtEl>
                                        <p:attrNameLst>
                                          <p:attrName>style.visibility</p:attrName>
                                        </p:attrNameLst>
                                      </p:cBhvr>
                                      <p:to>
                                        <p:strVal val="visible"/>
                                      </p:to>
                                    </p:set>
                                    <p:animEffect transition="in" filter="fade">
                                      <p:cBhvr>
                                        <p:cTn id="94" dur="2000"/>
                                        <p:tgtEl>
                                          <p:spTgt spid="47">
                                            <p:graphicEl>
                                              <a:dgm id="{E0FB47AC-D74F-4B17-B6A5-3FE2E2970013}"/>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graphicEl>
                                              <a:dgm id="{80A2D6AD-2CA6-43AB-B636-71A534215DFE}"/>
                                            </p:graphicEl>
                                          </p:spTgt>
                                        </p:tgtEl>
                                        <p:attrNameLst>
                                          <p:attrName>style.visibility</p:attrName>
                                        </p:attrNameLst>
                                      </p:cBhvr>
                                      <p:to>
                                        <p:strVal val="visible"/>
                                      </p:to>
                                    </p:set>
                                    <p:animEffect transition="in" filter="fade">
                                      <p:cBhvr>
                                        <p:cTn id="97" dur="2000"/>
                                        <p:tgtEl>
                                          <p:spTgt spid="47">
                                            <p:graphicEl>
                                              <a:dgm id="{80A2D6AD-2CA6-43AB-B636-71A534215DFE}"/>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500"/>
                                        <p:tgtEl>
                                          <p:spTgt spid="54"/>
                                        </p:tgtEl>
                                      </p:cBhvr>
                                    </p:animEffect>
                                  </p:childTnLst>
                                </p:cTn>
                              </p:par>
                              <p:par>
                                <p:cTn id="103" presetID="10" presetClass="entr" presetSubtype="0" fill="hold"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500"/>
                                        <p:tgtEl>
                                          <p:spTgt spid="34"/>
                                        </p:tgtEl>
                                      </p:cBhvr>
                                    </p:animEffect>
                                  </p:childTnLst>
                                </p:cTn>
                              </p:par>
                              <p:par>
                                <p:cTn id="106" presetID="10" presetClass="entr" presetSubtype="0" fill="hold" nodeType="with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1" animBg="1"/>
      <p:bldGraphic spid="47" grpId="0" uiExpand="1">
        <p:bldSub>
          <a:bldDgm bld="lvlOne"/>
        </p:bldSub>
      </p:bldGraphic>
      <p:bldP spid="48" grpId="0" animBg="1"/>
      <p:bldP spid="49" grpId="0" animBg="1"/>
      <p:bldP spid="50" grpId="0" animBg="1"/>
      <p:bldP spid="51" grpId="0" animBg="1"/>
      <p:bldP spid="52" grpId="0" animBg="1"/>
      <p:bldP spid="53" grpId="0" animBg="1"/>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1206447" y="3812043"/>
            <a:ext cx="2003227" cy="1006272"/>
          </a:xfrm>
          <a:custGeom>
            <a:avLst/>
            <a:gdLst>
              <a:gd name="connsiteX0" fmla="*/ 0 w 2003227"/>
              <a:gd name="connsiteY0" fmla="*/ 0 h 1006272"/>
              <a:gd name="connsiteX1" fmla="*/ 2003227 w 2003227"/>
              <a:gd name="connsiteY1" fmla="*/ 0 h 1006272"/>
              <a:gd name="connsiteX2" fmla="*/ 2003227 w 2003227"/>
              <a:gd name="connsiteY2" fmla="*/ 1006272 h 1006272"/>
              <a:gd name="connsiteX3" fmla="*/ 0 w 2003227"/>
              <a:gd name="connsiteY3" fmla="*/ 1006272 h 1006272"/>
              <a:gd name="connsiteX4" fmla="*/ 0 w 2003227"/>
              <a:gd name="connsiteY4" fmla="*/ 0 h 100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227" h="1006272">
                <a:moveTo>
                  <a:pt x="0" y="0"/>
                </a:moveTo>
                <a:lnTo>
                  <a:pt x="2003227" y="0"/>
                </a:lnTo>
                <a:lnTo>
                  <a:pt x="2003227" y="1006272"/>
                </a:lnTo>
                <a:lnTo>
                  <a:pt x="0" y="1006272"/>
                </a:lnTo>
                <a:lnTo>
                  <a:pt x="0" y="0"/>
                </a:lnTo>
                <a:close/>
              </a:path>
            </a:pathLst>
          </a:custGeom>
          <a:solidFill>
            <a:schemeClr val="accent3">
              <a:lumMod val="75000"/>
            </a:schemeClr>
          </a:solidFill>
          <a:ln>
            <a:noFill/>
          </a:ln>
        </p:spPr>
        <p:style>
          <a:lnRef idx="2">
            <a:scrgbClr r="0" g="0" b="0"/>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a:t>Use brief, specific error correction &amp; other strategies</a:t>
            </a:r>
          </a:p>
        </p:txBody>
      </p:sp>
      <p:sp>
        <p:nvSpPr>
          <p:cNvPr id="13" name="Freeform 12"/>
          <p:cNvSpPr/>
          <p:nvPr/>
        </p:nvSpPr>
        <p:spPr>
          <a:xfrm>
            <a:off x="288985" y="214185"/>
            <a:ext cx="8566029" cy="1053897"/>
          </a:xfrm>
          <a:custGeom>
            <a:avLst/>
            <a:gdLst>
              <a:gd name="connsiteX0" fmla="*/ 0 w 2003227"/>
              <a:gd name="connsiteY0" fmla="*/ 0 h 1006272"/>
              <a:gd name="connsiteX1" fmla="*/ 2003227 w 2003227"/>
              <a:gd name="connsiteY1" fmla="*/ 0 h 1006272"/>
              <a:gd name="connsiteX2" fmla="*/ 2003227 w 2003227"/>
              <a:gd name="connsiteY2" fmla="*/ 1006272 h 1006272"/>
              <a:gd name="connsiteX3" fmla="*/ 0 w 2003227"/>
              <a:gd name="connsiteY3" fmla="*/ 1006272 h 1006272"/>
              <a:gd name="connsiteX4" fmla="*/ 0 w 2003227"/>
              <a:gd name="connsiteY4" fmla="*/ 0 h 1006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3227" h="1006272">
                <a:moveTo>
                  <a:pt x="0" y="0"/>
                </a:moveTo>
                <a:lnTo>
                  <a:pt x="2003227" y="0"/>
                </a:lnTo>
                <a:lnTo>
                  <a:pt x="2003227" y="1006272"/>
                </a:lnTo>
                <a:lnTo>
                  <a:pt x="0" y="1006272"/>
                </a:lnTo>
                <a:lnTo>
                  <a:pt x="0" y="0"/>
                </a:lnTo>
                <a:close/>
              </a:path>
            </a:pathLst>
          </a:custGeom>
          <a:solidFill>
            <a:schemeClr val="accent3">
              <a:lumMod val="75000"/>
            </a:schemeClr>
          </a:solidFill>
          <a:ln>
            <a:noFill/>
          </a:ln>
        </p:spPr>
        <p:style>
          <a:lnRef idx="2">
            <a:scrgbClr r="0" g="0" b="0"/>
          </a:lnRef>
          <a:fillRef idx="1">
            <a:scrgbClr r="0" g="0" b="0"/>
          </a:fillRef>
          <a:effectRef idx="0">
            <a:schemeClr val="accent3">
              <a:shade val="80000"/>
              <a:hueOff val="0"/>
              <a:satOff val="0"/>
              <a:lumOff val="0"/>
              <a:alphaOff val="0"/>
            </a:schemeClr>
          </a:effectRef>
          <a:fontRef idx="minor">
            <a:schemeClr val="lt1"/>
          </a:fontRef>
        </p:style>
        <p:txBody>
          <a:bodyPr spcFirstLastPara="0" vert="horz" wrap="square" lIns="11430" tIns="11430" rIns="11430" bIns="11430" numCol="1" spcCol="1270" anchor="ctr" anchorCtr="0">
            <a:noAutofit/>
          </a:bodyPr>
          <a:lstStyle/>
          <a:p>
            <a:pPr lvl="0" algn="ctr" defTabSz="800100">
              <a:spcBef>
                <a:spcPct val="0"/>
              </a:spcBef>
            </a:pPr>
            <a:r>
              <a:rPr lang="en-US" sz="3200" kern="1200" dirty="0"/>
              <a:t>Use brief, specific error correction </a:t>
            </a:r>
          </a:p>
          <a:p>
            <a:pPr lvl="0" algn="ctr" defTabSz="800100">
              <a:spcBef>
                <a:spcPct val="0"/>
              </a:spcBef>
            </a:pPr>
            <a:r>
              <a:rPr lang="en-US" sz="3200" kern="1200" dirty="0"/>
              <a:t>&amp; other strategies</a:t>
            </a:r>
          </a:p>
        </p:txBody>
      </p:sp>
      <p:sp>
        <p:nvSpPr>
          <p:cNvPr id="14" name="Rectangle 13"/>
          <p:cNvSpPr/>
          <p:nvPr/>
        </p:nvSpPr>
        <p:spPr>
          <a:xfrm>
            <a:off x="127956" y="1474382"/>
            <a:ext cx="2819400" cy="3459929"/>
          </a:xfrm>
          <a:prstGeom prst="rect">
            <a:avLst/>
          </a:prstGeom>
          <a:solidFill>
            <a:srgbClr val="028090">
              <a:alpha val="80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000" b="1" dirty="0">
                <a:solidFill>
                  <a:schemeClr val="bg1"/>
                </a:solidFill>
                <a:latin typeface="Arial"/>
                <a:cs typeface="Arial"/>
              </a:rPr>
              <a:t>Elementary Example:</a:t>
            </a:r>
          </a:p>
          <a:p>
            <a:r>
              <a:rPr lang="en-US" sz="2000" dirty="0">
                <a:solidFill>
                  <a:schemeClr val="bg1"/>
                </a:solidFill>
                <a:latin typeface="Arial"/>
                <a:cs typeface="Arial"/>
              </a:rPr>
              <a:t>After a student runs from their seat to the classroom door for lunch the teacher responds, “Please walk with a quiet body and voice to the door instead of running”</a:t>
            </a:r>
          </a:p>
        </p:txBody>
      </p:sp>
      <p:sp>
        <p:nvSpPr>
          <p:cNvPr id="15" name="Rectangle 14"/>
          <p:cNvSpPr/>
          <p:nvPr/>
        </p:nvSpPr>
        <p:spPr>
          <a:xfrm>
            <a:off x="3124200" y="1474382"/>
            <a:ext cx="2819400" cy="3459929"/>
          </a:xfrm>
          <a:prstGeom prst="rect">
            <a:avLst/>
          </a:prstGeom>
          <a:solidFill>
            <a:srgbClr val="028090">
              <a:alpha val="80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000" b="1" dirty="0">
                <a:solidFill>
                  <a:schemeClr val="bg1"/>
                </a:solidFill>
                <a:latin typeface="Arial"/>
                <a:cs typeface="Arial"/>
              </a:rPr>
              <a:t>HS Example:</a:t>
            </a:r>
          </a:p>
          <a:p>
            <a:r>
              <a:rPr lang="en-US" sz="2000" dirty="0">
                <a:solidFill>
                  <a:schemeClr val="bg1"/>
                </a:solidFill>
              </a:rPr>
              <a:t>A student is observed texting in class, teacher responds, “Please don’t text during class; leave your phone in your locker.”</a:t>
            </a:r>
          </a:p>
          <a:p>
            <a:pPr marL="119063" indent="-119063"/>
            <a:r>
              <a:rPr lang="en-US" sz="2000" dirty="0">
                <a:solidFill>
                  <a:schemeClr val="bg1"/>
                </a:solidFill>
              </a:rPr>
              <a:t>  </a:t>
            </a:r>
          </a:p>
        </p:txBody>
      </p:sp>
      <p:sp>
        <p:nvSpPr>
          <p:cNvPr id="16" name="Rectangle 15"/>
          <p:cNvSpPr/>
          <p:nvPr/>
        </p:nvSpPr>
        <p:spPr>
          <a:xfrm>
            <a:off x="6162140" y="1474382"/>
            <a:ext cx="2819400" cy="3459929"/>
          </a:xfrm>
          <a:prstGeom prst="rect">
            <a:avLst/>
          </a:prstGeom>
          <a:solidFill>
            <a:srgbClr val="FE5F55">
              <a:alpha val="80000"/>
            </a:srgbClr>
          </a:solidFill>
          <a:ln>
            <a:noFill/>
          </a:ln>
          <a:effectLst/>
        </p:spPr>
        <p:style>
          <a:lnRef idx="1">
            <a:schemeClr val="accent1"/>
          </a:lnRef>
          <a:fillRef idx="2">
            <a:schemeClr val="accent1"/>
          </a:fillRef>
          <a:effectRef idx="1">
            <a:schemeClr val="accent1"/>
          </a:effectRef>
          <a:fontRef idx="minor">
            <a:schemeClr val="dk1"/>
          </a:fontRef>
        </p:style>
        <p:txBody>
          <a:bodyPr rtlCol="0" anchor="t"/>
          <a:lstStyle/>
          <a:p>
            <a:r>
              <a:rPr lang="en-US" sz="2000" b="1" dirty="0">
                <a:solidFill>
                  <a:schemeClr val="bg1"/>
                </a:solidFill>
                <a:latin typeface="Arial"/>
                <a:cs typeface="Arial"/>
              </a:rPr>
              <a:t>Non-Example:</a:t>
            </a:r>
          </a:p>
          <a:p>
            <a:pPr marL="342900" indent="-342900">
              <a:buFont typeface="Arial" panose="020B0604020202020204" pitchFamily="34" charset="0"/>
              <a:buChar char="•"/>
            </a:pPr>
            <a:r>
              <a:rPr lang="en-US" sz="2000" dirty="0">
                <a:solidFill>
                  <a:schemeClr val="bg1"/>
                </a:solidFill>
              </a:rPr>
              <a:t>Shouting, “No!” (This is not calm, neutral, or specific.)</a:t>
            </a:r>
          </a:p>
          <a:p>
            <a:pPr marL="342900" indent="-342900">
              <a:buFont typeface="Arial" panose="020B0604020202020204" pitchFamily="34" charset="0"/>
              <a:buChar char="•"/>
            </a:pPr>
            <a:r>
              <a:rPr lang="en-US" sz="2000" dirty="0">
                <a:solidFill>
                  <a:schemeClr val="bg1"/>
                </a:solidFill>
              </a:rPr>
              <a:t>A 5-min conversation about what the student was thinking. (This is not brief.) </a:t>
            </a:r>
          </a:p>
        </p:txBody>
      </p:sp>
    </p:spTree>
    <p:extLst>
      <p:ext uri="{BB962C8B-B14F-4D97-AF65-F5344CB8AC3E}">
        <p14:creationId xmlns:p14="http://schemas.microsoft.com/office/powerpoint/2010/main" val="29262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05556E-6 3.33333E-6 L 0.24306 -0.52361 " pathEditMode="relative" rAng="0" ptsTypes="AA">
                                      <p:cBhvr>
                                        <p:cTn id="6" dur="2000" fill="hold"/>
                                        <p:tgtEl>
                                          <p:spTgt spid="12"/>
                                        </p:tgtEl>
                                        <p:attrNameLst>
                                          <p:attrName>ppt_x</p:attrName>
                                          <p:attrName>ppt_y</p:attrName>
                                        </p:attrNameLst>
                                      </p:cBhvr>
                                      <p:rCtr x="12153" y="-26181"/>
                                    </p:animMotion>
                                  </p:childTnLst>
                                </p:cTn>
                              </p:par>
                              <p:par>
                                <p:cTn id="7" presetID="10" presetClass="entr" presetSubtype="0" fill="hold" grpId="0" nodeType="withEffect">
                                  <p:stCondLst>
                                    <p:cond delay="140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8"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lide(from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Left)">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AutoShape 2"/>
          <p:cNvSpPr>
            <a:spLocks noGrp="1" noChangeArrowheads="1"/>
          </p:cNvSpPr>
          <p:nvPr>
            <p:ph type="title"/>
          </p:nvPr>
        </p:nvSpPr>
        <p:spPr>
          <a:noFill/>
        </p:spPr>
        <p:txBody>
          <a:bodyPr/>
          <a:lstStyle/>
          <a:p>
            <a:r>
              <a:rPr lang="en-US" dirty="0">
                <a:solidFill>
                  <a:srgbClr val="01295F"/>
                </a:solidFill>
                <a:ea typeface="ＭＳ Ｐゴシック" charset="-128"/>
                <a:cs typeface="ＭＳ Ｐゴシック" charset="-128"/>
              </a:rPr>
              <a:t>Quick Error Corrections</a:t>
            </a:r>
          </a:p>
        </p:txBody>
      </p:sp>
      <p:sp>
        <p:nvSpPr>
          <p:cNvPr id="265219" name="Rectangle 3"/>
          <p:cNvSpPr>
            <a:spLocks noGrp="1" noChangeArrowheads="1"/>
          </p:cNvSpPr>
          <p:nvPr>
            <p:ph idx="1"/>
          </p:nvPr>
        </p:nvSpPr>
        <p:spPr>
          <a:xfrm>
            <a:off x="628650" y="1671720"/>
            <a:ext cx="7886700" cy="4351338"/>
          </a:xfrm>
        </p:spPr>
        <p:txBody>
          <a:bodyPr/>
          <a:lstStyle/>
          <a:p>
            <a:pPr marL="0" indent="0">
              <a:lnSpc>
                <a:spcPct val="80000"/>
              </a:lnSpc>
              <a:buNone/>
            </a:pPr>
            <a:r>
              <a:rPr lang="en-US" sz="3200" b="1" dirty="0">
                <a:solidFill>
                  <a:schemeClr val="bg1"/>
                </a:solidFill>
                <a:ea typeface="ＭＳ Ｐゴシック" charset="-128"/>
                <a:cs typeface="ＭＳ Ｐゴシック" charset="-128"/>
              </a:rPr>
              <a:t>Error corrections should be:</a:t>
            </a:r>
            <a:endParaRPr lang="en-US" dirty="0">
              <a:ea typeface="ＭＳ Ｐゴシック" charset="-128"/>
              <a:cs typeface="ＭＳ Ｐゴシック" charset="-128"/>
            </a:endParaRPr>
          </a:p>
        </p:txBody>
      </p:sp>
      <p:sp>
        <p:nvSpPr>
          <p:cNvPr id="2" name="TextBox 1"/>
          <p:cNvSpPr txBox="1"/>
          <p:nvPr/>
        </p:nvSpPr>
        <p:spPr>
          <a:xfrm>
            <a:off x="290465" y="2467269"/>
            <a:ext cx="2743200" cy="837247"/>
          </a:xfrm>
          <a:prstGeom prst="rect">
            <a:avLst/>
          </a:prstGeom>
          <a:solidFill>
            <a:schemeClr val="accent4"/>
          </a:solidFill>
        </p:spPr>
        <p:txBody>
          <a:bodyPr wrap="none" rtlCol="0" anchor="ctr">
            <a:noAutofit/>
          </a:bodyPr>
          <a:lstStyle/>
          <a:p>
            <a:pPr algn="ctr"/>
            <a:r>
              <a:rPr lang="en-US" sz="3600" dirty="0">
                <a:latin typeface="+mj-lt"/>
              </a:rPr>
              <a:t>contingent</a:t>
            </a:r>
          </a:p>
        </p:txBody>
      </p:sp>
      <p:sp>
        <p:nvSpPr>
          <p:cNvPr id="6" name="TextBox 5"/>
          <p:cNvSpPr txBox="1"/>
          <p:nvPr/>
        </p:nvSpPr>
        <p:spPr>
          <a:xfrm>
            <a:off x="3237823" y="2467269"/>
            <a:ext cx="2743200" cy="837247"/>
          </a:xfrm>
          <a:prstGeom prst="rect">
            <a:avLst/>
          </a:prstGeom>
          <a:solidFill>
            <a:schemeClr val="accent4"/>
          </a:solidFill>
        </p:spPr>
        <p:txBody>
          <a:bodyPr wrap="none" rtlCol="0" anchor="ctr">
            <a:noAutofit/>
          </a:bodyPr>
          <a:lstStyle/>
          <a:p>
            <a:pPr algn="ctr"/>
            <a:r>
              <a:rPr lang="en-US" sz="3600" dirty="0">
                <a:latin typeface="+mj-lt"/>
              </a:rPr>
              <a:t>specific</a:t>
            </a:r>
          </a:p>
        </p:txBody>
      </p:sp>
      <p:sp>
        <p:nvSpPr>
          <p:cNvPr id="7" name="TextBox 6"/>
          <p:cNvSpPr txBox="1"/>
          <p:nvPr/>
        </p:nvSpPr>
        <p:spPr>
          <a:xfrm>
            <a:off x="6185181" y="2467269"/>
            <a:ext cx="2743200" cy="837247"/>
          </a:xfrm>
          <a:prstGeom prst="rect">
            <a:avLst/>
          </a:prstGeom>
          <a:solidFill>
            <a:schemeClr val="accent4"/>
          </a:solidFill>
        </p:spPr>
        <p:txBody>
          <a:bodyPr wrap="none" rtlCol="0" anchor="ctr">
            <a:noAutofit/>
          </a:bodyPr>
          <a:lstStyle/>
          <a:p>
            <a:pPr algn="ctr"/>
            <a:r>
              <a:rPr lang="en-US" sz="3600" dirty="0">
                <a:latin typeface="+mj-lt"/>
              </a:rPr>
              <a:t>brief</a:t>
            </a:r>
          </a:p>
        </p:txBody>
      </p:sp>
      <p:sp>
        <p:nvSpPr>
          <p:cNvPr id="8" name="TextBox 7"/>
          <p:cNvSpPr txBox="1"/>
          <p:nvPr/>
        </p:nvSpPr>
        <p:spPr>
          <a:xfrm>
            <a:off x="290465" y="3304516"/>
            <a:ext cx="2743200" cy="2377440"/>
          </a:xfrm>
          <a:prstGeom prst="rect">
            <a:avLst/>
          </a:prstGeom>
          <a:solidFill>
            <a:schemeClr val="accent4">
              <a:lumMod val="20000"/>
              <a:lumOff val="80000"/>
            </a:schemeClr>
          </a:solidFill>
          <a:ln w="19050">
            <a:solidFill>
              <a:schemeClr val="accent4"/>
            </a:solidFill>
          </a:ln>
        </p:spPr>
        <p:txBody>
          <a:bodyPr wrap="square" rtlCol="0" anchor="ctr">
            <a:noAutofit/>
          </a:bodyPr>
          <a:lstStyle/>
          <a:p>
            <a:pPr algn="ctr"/>
            <a:r>
              <a:rPr lang="en-US" sz="2400" dirty="0"/>
              <a:t>occur immediately after the undesired behavior</a:t>
            </a:r>
          </a:p>
        </p:txBody>
      </p:sp>
      <p:sp>
        <p:nvSpPr>
          <p:cNvPr id="9" name="TextBox 8"/>
          <p:cNvSpPr txBox="1"/>
          <p:nvPr/>
        </p:nvSpPr>
        <p:spPr>
          <a:xfrm>
            <a:off x="3237823" y="3304516"/>
            <a:ext cx="2743200" cy="2377440"/>
          </a:xfrm>
          <a:prstGeom prst="rect">
            <a:avLst/>
          </a:prstGeom>
          <a:solidFill>
            <a:schemeClr val="accent4">
              <a:lumMod val="20000"/>
              <a:lumOff val="80000"/>
            </a:schemeClr>
          </a:solidFill>
          <a:ln w="19050">
            <a:solidFill>
              <a:schemeClr val="accent4"/>
            </a:solidFill>
          </a:ln>
        </p:spPr>
        <p:txBody>
          <a:bodyPr wrap="square" rtlCol="0" anchor="ctr">
            <a:noAutofit/>
          </a:bodyPr>
          <a:lstStyle/>
          <a:p>
            <a:pPr algn="ctr"/>
            <a:r>
              <a:rPr lang="en-US" sz="2400" dirty="0"/>
              <a:t>tell learner exactly what they are doing incorrectly and what they should do differently in the future</a:t>
            </a:r>
          </a:p>
        </p:txBody>
      </p:sp>
      <p:sp>
        <p:nvSpPr>
          <p:cNvPr id="10" name="TextBox 9"/>
          <p:cNvSpPr txBox="1"/>
          <p:nvPr/>
        </p:nvSpPr>
        <p:spPr>
          <a:xfrm>
            <a:off x="6185181" y="3304516"/>
            <a:ext cx="2743200" cy="2377440"/>
          </a:xfrm>
          <a:prstGeom prst="rect">
            <a:avLst/>
          </a:prstGeom>
          <a:solidFill>
            <a:schemeClr val="accent4">
              <a:lumMod val="20000"/>
              <a:lumOff val="80000"/>
            </a:schemeClr>
          </a:solidFill>
          <a:ln w="19050">
            <a:solidFill>
              <a:schemeClr val="accent4"/>
            </a:solidFill>
          </a:ln>
        </p:spPr>
        <p:txBody>
          <a:bodyPr wrap="square" rtlCol="0" anchor="ctr">
            <a:noAutofit/>
          </a:bodyPr>
          <a:lstStyle/>
          <a:p>
            <a:pPr algn="ctr"/>
            <a:r>
              <a:rPr lang="en-US" sz="2400" dirty="0"/>
              <a:t>after redirecting back to appropriate behavior, move on</a:t>
            </a:r>
          </a:p>
        </p:txBody>
      </p:sp>
    </p:spTree>
    <p:extLst>
      <p:ext uri="{BB962C8B-B14F-4D97-AF65-F5344CB8AC3E}">
        <p14:creationId xmlns:p14="http://schemas.microsoft.com/office/powerpoint/2010/main" val="24287287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1144" y="236669"/>
            <a:ext cx="795528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5.1: Stop and Jot</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Brief Error Corrections </a:t>
            </a:r>
            <a:endParaRPr lang="en-US" sz="3600" dirty="0">
              <a:solidFill>
                <a:srgbClr val="001C54"/>
              </a:solidFill>
            </a:endParaRPr>
          </a:p>
        </p:txBody>
      </p:sp>
      <p:sp>
        <p:nvSpPr>
          <p:cNvPr id="177155" name="Rectangle 3"/>
          <p:cNvSpPr>
            <a:spLocks noGrp="1" noChangeArrowheads="1"/>
          </p:cNvSpPr>
          <p:nvPr>
            <p:ph idx="1"/>
          </p:nvPr>
        </p:nvSpPr>
        <p:spPr>
          <a:xfrm>
            <a:off x="495086" y="1646887"/>
            <a:ext cx="7886700" cy="4052328"/>
          </a:xfrm>
        </p:spPr>
        <p:txBody>
          <a:bodyPr>
            <a:normAutofit/>
          </a:bodyPr>
          <a:lstStyle/>
          <a:p>
            <a:pPr marL="0" indent="0">
              <a:buNone/>
            </a:pPr>
            <a:r>
              <a:rPr lang="en-US" dirty="0">
                <a:solidFill>
                  <a:schemeClr val="bg1"/>
                </a:solidFill>
              </a:rPr>
              <a:t>Write three (or more) specific brief error correction statements that you will use to correct inappropriate social behavior. </a:t>
            </a:r>
          </a:p>
          <a:p>
            <a:pPr marL="0" indent="0">
              <a:buNone/>
            </a:pPr>
            <a:r>
              <a:rPr lang="en-US" dirty="0">
                <a:solidFill>
                  <a:schemeClr val="bg1"/>
                </a:solidFill>
              </a:rPr>
              <a:t>If you have extra time, consider how you would modify those statements based on students’ learning histories, age, ability/disability etc.</a:t>
            </a:r>
            <a:endParaRPr lang="en-US" altLang="x-none" sz="1100" dirty="0">
              <a:solidFill>
                <a:schemeClr val="bg1"/>
              </a:solidFill>
              <a:latin typeface="Calibri" charset="0"/>
              <a:ea typeface="Calibri" charset="0"/>
              <a:cs typeface="Calibr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
        <p:nvSpPr>
          <p:cNvPr id="5" name="TextBox 4"/>
          <p:cNvSpPr txBox="1"/>
          <p:nvPr/>
        </p:nvSpPr>
        <p:spPr>
          <a:xfrm>
            <a:off x="999830" y="5175995"/>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5.1</a:t>
            </a:r>
          </a:p>
        </p:txBody>
      </p:sp>
    </p:spTree>
    <p:extLst>
      <p:ext uri="{BB962C8B-B14F-4D97-AF65-F5344CB8AC3E}">
        <p14:creationId xmlns:p14="http://schemas.microsoft.com/office/powerpoint/2010/main" val="156963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A99503-B21C-F74E-A895-F2272F8B6B7E}"/>
              </a:ext>
            </a:extLst>
          </p:cNvPr>
          <p:cNvSpPr>
            <a:spLocks noGrp="1"/>
          </p:cNvSpPr>
          <p:nvPr>
            <p:ph idx="1"/>
          </p:nvPr>
        </p:nvSpPr>
        <p:spPr>
          <a:xfrm>
            <a:off x="583568" y="1549400"/>
            <a:ext cx="7886700" cy="4351338"/>
          </a:xfrm>
        </p:spPr>
        <p:txBody>
          <a:bodyPr/>
          <a:lstStyle/>
          <a:p>
            <a:r>
              <a:rPr lang="en-US" dirty="0">
                <a:solidFill>
                  <a:schemeClr val="bg1"/>
                </a:solidFill>
              </a:rPr>
              <a:t>Welcome back! </a:t>
            </a:r>
          </a:p>
          <a:p>
            <a:endParaRPr lang="en-US" dirty="0">
              <a:solidFill>
                <a:schemeClr val="bg1"/>
              </a:solidFill>
            </a:endParaRPr>
          </a:p>
          <a:p>
            <a:r>
              <a:rPr lang="en-US" dirty="0">
                <a:solidFill>
                  <a:schemeClr val="bg1"/>
                </a:solidFill>
              </a:rPr>
              <a:t>Double check your brief error corrections:</a:t>
            </a:r>
          </a:p>
          <a:p>
            <a:pPr lvl="1"/>
            <a:r>
              <a:rPr lang="en-US" dirty="0">
                <a:solidFill>
                  <a:schemeClr val="bg1"/>
                </a:solidFill>
              </a:rPr>
              <a:t>Are they specific? </a:t>
            </a:r>
          </a:p>
          <a:p>
            <a:pPr lvl="1"/>
            <a:r>
              <a:rPr lang="en-US" dirty="0">
                <a:solidFill>
                  <a:schemeClr val="bg1"/>
                </a:solidFill>
              </a:rPr>
              <a:t>How did you re-direct the student back to the appropriate behavior? </a:t>
            </a:r>
          </a:p>
          <a:p>
            <a:pPr lvl="1"/>
            <a:r>
              <a:rPr lang="en-US" dirty="0">
                <a:solidFill>
                  <a:schemeClr val="bg1"/>
                </a:solidFill>
              </a:rPr>
              <a:t>How will you modify these based on the individual needs of your students? </a:t>
            </a:r>
          </a:p>
        </p:txBody>
      </p:sp>
      <p:sp>
        <p:nvSpPr>
          <p:cNvPr id="4" name="Title 2">
            <a:extLst>
              <a:ext uri="{FF2B5EF4-FFF2-40B4-BE49-F238E27FC236}">
                <a16:creationId xmlns:a16="http://schemas.microsoft.com/office/drawing/2014/main" id="{E310CCDC-5C43-9647-8CFA-619E980E92BB}"/>
              </a:ext>
            </a:extLst>
          </p:cNvPr>
          <p:cNvSpPr>
            <a:spLocks noGrp="1"/>
          </p:cNvSpPr>
          <p:nvPr>
            <p:ph type="title"/>
          </p:nvPr>
        </p:nvSpPr>
        <p:spPr>
          <a:xfrm>
            <a:off x="1081144" y="236669"/>
            <a:ext cx="7955280" cy="111341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5.1: Review</a:t>
            </a:r>
            <a:endParaRPr lang="en-US" sz="3600" dirty="0">
              <a:solidFill>
                <a:srgbClr val="001C54"/>
              </a:solidFill>
            </a:endParaRPr>
          </a:p>
        </p:txBody>
      </p:sp>
      <p:pic>
        <p:nvPicPr>
          <p:cNvPr id="5" name="Picture 4">
            <a:extLst>
              <a:ext uri="{FF2B5EF4-FFF2-40B4-BE49-F238E27FC236}">
                <a16:creationId xmlns:a16="http://schemas.microsoft.com/office/drawing/2014/main" id="{DA8C9151-914F-4F41-B319-64E5DD89A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5" y="285080"/>
            <a:ext cx="937527" cy="892884"/>
          </a:xfrm>
          <a:prstGeom prst="rect">
            <a:avLst/>
          </a:prstGeom>
        </p:spPr>
      </p:pic>
    </p:spTree>
    <p:extLst>
      <p:ext uri="{BB962C8B-B14F-4D97-AF65-F5344CB8AC3E}">
        <p14:creationId xmlns:p14="http://schemas.microsoft.com/office/powerpoint/2010/main" val="2049481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DC67-B244-9440-BB4F-A96AD3030586}"/>
              </a:ext>
            </a:extLst>
          </p:cNvPr>
          <p:cNvSpPr>
            <a:spLocks noGrp="1"/>
          </p:cNvSpPr>
          <p:nvPr>
            <p:ph type="title"/>
          </p:nvPr>
        </p:nvSpPr>
        <p:spPr/>
        <p:txBody>
          <a:bodyPr/>
          <a:lstStyle/>
          <a:p>
            <a:r>
              <a:rPr lang="en-US" dirty="0">
                <a:solidFill>
                  <a:srgbClr val="01295F"/>
                </a:solidFill>
              </a:rPr>
              <a:t>Additional Variations for Managing Minor Behaviors</a:t>
            </a:r>
          </a:p>
        </p:txBody>
      </p:sp>
      <p:sp>
        <p:nvSpPr>
          <p:cNvPr id="6" name="TextBox 5"/>
          <p:cNvSpPr txBox="1"/>
          <p:nvPr/>
        </p:nvSpPr>
        <p:spPr>
          <a:xfrm>
            <a:off x="276004" y="1864635"/>
            <a:ext cx="1647687" cy="1190563"/>
          </a:xfrm>
          <a:prstGeom prst="rect">
            <a:avLst/>
          </a:prstGeom>
          <a:solidFill>
            <a:schemeClr val="accent3"/>
          </a:solidFill>
        </p:spPr>
        <p:txBody>
          <a:bodyPr wrap="square" rtlCol="0" anchor="ctr">
            <a:noAutofit/>
          </a:bodyPr>
          <a:lstStyle/>
          <a:p>
            <a:pPr algn="ctr"/>
            <a:r>
              <a:rPr lang="en-US" sz="2400" dirty="0">
                <a:solidFill>
                  <a:schemeClr val="bg1"/>
                </a:solidFill>
                <a:latin typeface="+mj-lt"/>
              </a:rPr>
              <a:t>Proximity Control</a:t>
            </a:r>
          </a:p>
        </p:txBody>
      </p:sp>
      <p:sp>
        <p:nvSpPr>
          <p:cNvPr id="7" name="TextBox 6"/>
          <p:cNvSpPr txBox="1"/>
          <p:nvPr/>
        </p:nvSpPr>
        <p:spPr>
          <a:xfrm>
            <a:off x="276003" y="3184000"/>
            <a:ext cx="1647687" cy="991185"/>
          </a:xfrm>
          <a:prstGeom prst="rect">
            <a:avLst/>
          </a:prstGeom>
          <a:solidFill>
            <a:schemeClr val="accent3"/>
          </a:solidFill>
        </p:spPr>
        <p:txBody>
          <a:bodyPr wrap="square" rtlCol="0" anchor="ctr">
            <a:noAutofit/>
          </a:bodyPr>
          <a:lstStyle/>
          <a:p>
            <a:pPr algn="ctr"/>
            <a:r>
              <a:rPr lang="en-US" sz="2400" dirty="0">
                <a:solidFill>
                  <a:schemeClr val="bg1"/>
                </a:solidFill>
                <a:latin typeface="+mj-lt"/>
              </a:rPr>
              <a:t>Non-Verbal Cue</a:t>
            </a:r>
          </a:p>
        </p:txBody>
      </p:sp>
      <p:sp>
        <p:nvSpPr>
          <p:cNvPr id="8" name="TextBox 7"/>
          <p:cNvSpPr txBox="1"/>
          <p:nvPr/>
        </p:nvSpPr>
        <p:spPr>
          <a:xfrm>
            <a:off x="276003" y="4303131"/>
            <a:ext cx="1647687" cy="1371486"/>
          </a:xfrm>
          <a:prstGeom prst="rect">
            <a:avLst/>
          </a:prstGeom>
          <a:solidFill>
            <a:schemeClr val="accent3"/>
          </a:solidFill>
        </p:spPr>
        <p:txBody>
          <a:bodyPr wrap="square" rtlCol="0" anchor="ctr">
            <a:noAutofit/>
          </a:bodyPr>
          <a:lstStyle/>
          <a:p>
            <a:pPr algn="ctr"/>
            <a:r>
              <a:rPr lang="en-US" sz="2400" dirty="0">
                <a:solidFill>
                  <a:schemeClr val="bg1"/>
                </a:solidFill>
                <a:latin typeface="+mj-lt"/>
              </a:rPr>
              <a:t>Ignore, Attend, Praise</a:t>
            </a:r>
          </a:p>
        </p:txBody>
      </p:sp>
      <p:sp>
        <p:nvSpPr>
          <p:cNvPr id="9" name="TextBox 8"/>
          <p:cNvSpPr txBox="1"/>
          <p:nvPr/>
        </p:nvSpPr>
        <p:spPr>
          <a:xfrm>
            <a:off x="1923689" y="1864636"/>
            <a:ext cx="7039155" cy="1187878"/>
          </a:xfrm>
          <a:prstGeom prst="rect">
            <a:avLst/>
          </a:prstGeom>
          <a:solidFill>
            <a:srgbClr val="E6F9FE"/>
          </a:solidFill>
          <a:ln w="28575">
            <a:solidFill>
              <a:schemeClr val="accent3"/>
            </a:solidFill>
          </a:ln>
        </p:spPr>
        <p:txBody>
          <a:bodyPr wrap="square" rtlCol="0" anchor="ctr">
            <a:noAutofit/>
          </a:bodyPr>
          <a:lstStyle/>
          <a:p>
            <a:pPr marL="285750" indent="-285750">
              <a:buFont typeface="Arial" panose="020B0604020202020204" pitchFamily="34" charset="0"/>
              <a:buChar char="•"/>
            </a:pPr>
            <a:r>
              <a:rPr lang="en-US" sz="1600" dirty="0"/>
              <a:t>The strategic placement/movement by the teacher in order to encourage positive behavior. </a:t>
            </a:r>
          </a:p>
          <a:p>
            <a:pPr marL="285750" indent="-285750">
              <a:buFont typeface="Arial" panose="020B0604020202020204" pitchFamily="34" charset="0"/>
              <a:buChar char="•"/>
            </a:pPr>
            <a:r>
              <a:rPr lang="en-US" sz="1600" dirty="0"/>
              <a:t>The teacher is a source of protection and strength, helping the student to control impulses.</a:t>
            </a:r>
          </a:p>
        </p:txBody>
      </p:sp>
      <p:sp>
        <p:nvSpPr>
          <p:cNvPr id="10" name="TextBox 9"/>
          <p:cNvSpPr txBox="1"/>
          <p:nvPr/>
        </p:nvSpPr>
        <p:spPr>
          <a:xfrm>
            <a:off x="1923689" y="3180907"/>
            <a:ext cx="7039155" cy="993420"/>
          </a:xfrm>
          <a:prstGeom prst="rect">
            <a:avLst/>
          </a:prstGeom>
          <a:solidFill>
            <a:srgbClr val="E6F9FE"/>
          </a:solidFill>
          <a:ln w="28575">
            <a:solidFill>
              <a:schemeClr val="accent3"/>
            </a:solidFill>
          </a:ln>
        </p:spPr>
        <p:txBody>
          <a:bodyPr wrap="square" rtlCol="0" anchor="ctr">
            <a:noAutofit/>
          </a:bodyPr>
          <a:lstStyle/>
          <a:p>
            <a:pPr marL="285750" indent="-285750">
              <a:buFont typeface="Arial" panose="020B0604020202020204" pitchFamily="34" charset="0"/>
              <a:buChar char="•"/>
            </a:pPr>
            <a:r>
              <a:rPr lang="en-US" sz="1600" dirty="0"/>
              <a:t>Non-verbal techniques such as sustained eye contact, hand gestures, a handclap, finger snap, clearing one’s throat, etc. suggesting that the teacher is aware of the behavior and prepared to intervene if it continues.</a:t>
            </a:r>
          </a:p>
        </p:txBody>
      </p:sp>
      <p:sp>
        <p:nvSpPr>
          <p:cNvPr id="11" name="TextBox 10"/>
          <p:cNvSpPr txBox="1"/>
          <p:nvPr/>
        </p:nvSpPr>
        <p:spPr>
          <a:xfrm>
            <a:off x="1923689" y="4300036"/>
            <a:ext cx="7039155" cy="1374581"/>
          </a:xfrm>
          <a:prstGeom prst="rect">
            <a:avLst/>
          </a:prstGeom>
          <a:solidFill>
            <a:srgbClr val="E6F9FE"/>
          </a:solidFill>
          <a:ln w="28575">
            <a:solidFill>
              <a:schemeClr val="accent3"/>
            </a:solidFill>
          </a:ln>
        </p:spPr>
        <p:txBody>
          <a:bodyPr wrap="square" rtlCol="0" anchor="ctr">
            <a:noAutofit/>
          </a:bodyPr>
          <a:lstStyle/>
          <a:p>
            <a:pPr marL="285750" indent="-285750">
              <a:buFont typeface="Arial" panose="020B0604020202020204" pitchFamily="34" charset="0"/>
              <a:buChar char="•"/>
            </a:pPr>
            <a:r>
              <a:rPr lang="en-US" sz="1600" dirty="0"/>
              <a:t>Uses the power of praise or positive feedback. </a:t>
            </a:r>
          </a:p>
          <a:p>
            <a:pPr marL="285750" indent="-285750">
              <a:buFont typeface="Arial" panose="020B0604020202020204" pitchFamily="34" charset="0"/>
              <a:buChar char="•"/>
            </a:pPr>
            <a:r>
              <a:rPr lang="en-US" sz="1600" dirty="0"/>
              <a:t>The teacher praises an appropriately behaving student in the proximity of a student who is not following expectations. The praise serves as a prompt. </a:t>
            </a:r>
          </a:p>
          <a:p>
            <a:pPr marL="285750" indent="-285750">
              <a:buFont typeface="Arial" panose="020B0604020202020204" pitchFamily="34" charset="0"/>
              <a:buChar char="•"/>
            </a:pPr>
            <a:r>
              <a:rPr lang="en-US" sz="1600" dirty="0"/>
              <a:t>When the student exhibits the desired behavior, attention and praise are then provided.</a:t>
            </a:r>
          </a:p>
        </p:txBody>
      </p:sp>
      <p:pic>
        <p:nvPicPr>
          <p:cNvPr id="4" name="Picture 3">
            <a:extLst>
              <a:ext uri="{FF2B5EF4-FFF2-40B4-BE49-F238E27FC236}">
                <a16:creationId xmlns:a16="http://schemas.microsoft.com/office/drawing/2014/main" id="{6A5BDDE0-3AE3-CD48-9557-8DBCF6F298DD}"/>
              </a:ext>
            </a:extLst>
          </p:cNvPr>
          <p:cNvPicPr>
            <a:picLocks noChangeAspect="1"/>
          </p:cNvPicPr>
          <p:nvPr/>
        </p:nvPicPr>
        <p:blipFill>
          <a:blip r:embed="rId2"/>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33930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Considerations for Error Correction</a:t>
            </a:r>
          </a:p>
        </p:txBody>
      </p:sp>
      <p:sp>
        <p:nvSpPr>
          <p:cNvPr id="3" name="Content Placeholder 2"/>
          <p:cNvSpPr>
            <a:spLocks noGrp="1"/>
          </p:cNvSpPr>
          <p:nvPr>
            <p:ph idx="1"/>
          </p:nvPr>
        </p:nvSpPr>
        <p:spPr>
          <a:xfrm>
            <a:off x="449200" y="1886841"/>
            <a:ext cx="8326664" cy="4351338"/>
          </a:xfrm>
        </p:spPr>
        <p:txBody>
          <a:bodyPr>
            <a:normAutofit/>
          </a:bodyPr>
          <a:lstStyle/>
          <a:p>
            <a:pPr>
              <a:lnSpc>
                <a:spcPct val="100000"/>
              </a:lnSpc>
              <a:spcBef>
                <a:spcPts val="600"/>
              </a:spcBef>
              <a:buClr>
                <a:schemeClr val="bg1"/>
              </a:buClr>
            </a:pPr>
            <a:r>
              <a:rPr lang="en-US" sz="2600" dirty="0">
                <a:solidFill>
                  <a:schemeClr val="bg1"/>
                </a:solidFill>
              </a:rPr>
              <a:t>Don’t overlook minor misbehavior; don’t avoid correcting and teaching. </a:t>
            </a:r>
          </a:p>
          <a:p>
            <a:pPr>
              <a:lnSpc>
                <a:spcPct val="100000"/>
              </a:lnSpc>
              <a:spcBef>
                <a:spcPts val="600"/>
              </a:spcBef>
              <a:buClr>
                <a:schemeClr val="bg1"/>
              </a:buClr>
            </a:pPr>
            <a:r>
              <a:rPr lang="en-US" sz="2600" dirty="0">
                <a:solidFill>
                  <a:schemeClr val="bg1"/>
                </a:solidFill>
              </a:rPr>
              <a:t>Embrace correction as a tool to truly help students; correction is not </a:t>
            </a:r>
            <a:r>
              <a:rPr lang="en-US" sz="2600" i="1" dirty="0">
                <a:solidFill>
                  <a:schemeClr val="bg1"/>
                </a:solidFill>
              </a:rPr>
              <a:t>punitive,</a:t>
            </a:r>
            <a:r>
              <a:rPr lang="en-US" sz="2600" dirty="0">
                <a:solidFill>
                  <a:schemeClr val="bg1"/>
                </a:solidFill>
              </a:rPr>
              <a:t> it is </a:t>
            </a:r>
            <a:r>
              <a:rPr lang="en-US" sz="2600" i="1" dirty="0">
                <a:solidFill>
                  <a:schemeClr val="bg1"/>
                </a:solidFill>
              </a:rPr>
              <a:t>instructional.</a:t>
            </a:r>
          </a:p>
          <a:p>
            <a:pPr>
              <a:lnSpc>
                <a:spcPct val="100000"/>
              </a:lnSpc>
              <a:spcBef>
                <a:spcPts val="600"/>
              </a:spcBef>
              <a:buClr>
                <a:schemeClr val="bg1"/>
              </a:buClr>
            </a:pPr>
            <a:r>
              <a:rPr lang="en-US" sz="2600" dirty="0">
                <a:solidFill>
                  <a:schemeClr val="bg1"/>
                </a:solidFill>
              </a:rPr>
              <a:t>Create an expectation for correction, an environment where corrective feedback is the norm.</a:t>
            </a:r>
          </a:p>
          <a:p>
            <a:pPr>
              <a:lnSpc>
                <a:spcPct val="100000"/>
              </a:lnSpc>
              <a:spcBef>
                <a:spcPts val="600"/>
              </a:spcBef>
              <a:buClr>
                <a:schemeClr val="bg1"/>
              </a:buClr>
            </a:pPr>
            <a:r>
              <a:rPr lang="en-US" sz="2600" dirty="0">
                <a:solidFill>
                  <a:schemeClr val="bg1"/>
                </a:solidFill>
              </a:rPr>
              <a:t>Always correct privately; use preferred adult behaviors that maintain respect for the student.</a:t>
            </a:r>
          </a:p>
        </p:txBody>
      </p:sp>
      <p:pic>
        <p:nvPicPr>
          <p:cNvPr id="5" name="Picture 4">
            <a:extLst>
              <a:ext uri="{FF2B5EF4-FFF2-40B4-BE49-F238E27FC236}">
                <a16:creationId xmlns:a16="http://schemas.microsoft.com/office/drawing/2014/main" id="{382AA4FE-8A0D-124B-A06D-33BC373A3C59}"/>
              </a:ext>
            </a:extLst>
          </p:cNvPr>
          <p:cNvPicPr>
            <a:picLocks noChangeAspect="1"/>
          </p:cNvPicPr>
          <p:nvPr/>
        </p:nvPicPr>
        <p:blipFill>
          <a:blip r:embed="rId3"/>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83052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C8E7AA-D248-C543-8F02-208B0CD13395}"/>
              </a:ext>
            </a:extLst>
          </p:cNvPr>
          <p:cNvSpPr>
            <a:spLocks noGrp="1"/>
          </p:cNvSpPr>
          <p:nvPr>
            <p:ph idx="1"/>
          </p:nvPr>
        </p:nvSpPr>
        <p:spPr>
          <a:xfrm>
            <a:off x="628650" y="1594271"/>
            <a:ext cx="7886700" cy="4351338"/>
          </a:xfrm>
        </p:spPr>
        <p:txBody>
          <a:bodyPr>
            <a:normAutofit lnSpcReduction="10000"/>
          </a:bodyPr>
          <a:lstStyle/>
          <a:p>
            <a:pPr marL="0" lvl="0" indent="0">
              <a:buNone/>
            </a:pPr>
            <a:r>
              <a:rPr lang="en-US" dirty="0">
                <a:solidFill>
                  <a:srgbClr val="FFFFFF"/>
                </a:solidFill>
              </a:rPr>
              <a:t>Much of the content shared in this module was developed by members of the OSEP-funded National Technical Assistance Center for Positive Behavioral Interventions and Supports. </a:t>
            </a:r>
          </a:p>
          <a:p>
            <a:pPr marL="0" lvl="0" indent="0">
              <a:buNone/>
            </a:pPr>
            <a:endParaRPr lang="en-US" sz="1050" b="1" dirty="0">
              <a:solidFill>
                <a:srgbClr val="FFFFFF"/>
              </a:solidFill>
            </a:endParaRPr>
          </a:p>
          <a:p>
            <a:pPr marL="0" lvl="0" indent="0">
              <a:buNone/>
            </a:pPr>
            <a:r>
              <a:rPr lang="en-US" b="1" dirty="0">
                <a:solidFill>
                  <a:srgbClr val="FFFFFF"/>
                </a:solidFill>
              </a:rPr>
              <a:t>Thank you to: </a:t>
            </a:r>
          </a:p>
          <a:p>
            <a:pPr lvl="1"/>
            <a:r>
              <a:rPr lang="en-US" b="1" dirty="0">
                <a:solidFill>
                  <a:srgbClr val="FFFFFF"/>
                </a:solidFill>
              </a:rPr>
              <a:t>Members of classroom workgroup: </a:t>
            </a:r>
          </a:p>
          <a:p>
            <a:pPr lvl="2"/>
            <a:r>
              <a:rPr lang="en-US" dirty="0">
                <a:solidFill>
                  <a:srgbClr val="FFFFFF"/>
                </a:solidFill>
              </a:rPr>
              <a:t>Brandi </a:t>
            </a:r>
            <a:r>
              <a:rPr lang="en-US" dirty="0" err="1">
                <a:solidFill>
                  <a:srgbClr val="FFFFFF"/>
                </a:solidFill>
              </a:rPr>
              <a:t>Simonsen</a:t>
            </a:r>
            <a:r>
              <a:rPr lang="en-US" dirty="0">
                <a:solidFill>
                  <a:srgbClr val="FFFFFF"/>
                </a:solidFill>
              </a:rPr>
              <a:t>, Jennifer Freeman, Jessica Swain-</a:t>
            </a:r>
            <a:r>
              <a:rPr lang="en-US" dirty="0" err="1">
                <a:solidFill>
                  <a:srgbClr val="FFFFFF"/>
                </a:solidFill>
              </a:rPr>
              <a:t>Bradway</a:t>
            </a:r>
            <a:r>
              <a:rPr lang="en-US" dirty="0">
                <a:solidFill>
                  <a:srgbClr val="FFFFFF"/>
                </a:solidFill>
              </a:rPr>
              <a:t>, Robert Putnam, Heather George, Steve Goodman, Barb Mitchell, Kimberly </a:t>
            </a:r>
            <a:r>
              <a:rPr lang="en-US" dirty="0" err="1">
                <a:solidFill>
                  <a:srgbClr val="FFFFFF"/>
                </a:solidFill>
              </a:rPr>
              <a:t>Yanek</a:t>
            </a:r>
            <a:r>
              <a:rPr lang="en-US" dirty="0">
                <a:solidFill>
                  <a:srgbClr val="FFFFFF"/>
                </a:solidFill>
              </a:rPr>
              <a:t>, Kathleen Lane &amp; Jeffrey Sprague</a:t>
            </a:r>
          </a:p>
          <a:p>
            <a:pPr lvl="1"/>
            <a:r>
              <a:rPr lang="en-US" b="1" dirty="0">
                <a:solidFill>
                  <a:srgbClr val="FFFFFF"/>
                </a:solidFill>
              </a:rPr>
              <a:t>Members of the Northeast PBIS Network: </a:t>
            </a:r>
          </a:p>
          <a:p>
            <a:pPr lvl="2"/>
            <a:r>
              <a:rPr lang="en-US" dirty="0">
                <a:solidFill>
                  <a:srgbClr val="FFFFFF"/>
                </a:solidFill>
              </a:rPr>
              <a:t>Susannah Everett, Adam Feinberg, George </a:t>
            </a:r>
            <a:r>
              <a:rPr lang="en-US" dirty="0" err="1">
                <a:solidFill>
                  <a:srgbClr val="FFFFFF"/>
                </a:solidFill>
              </a:rPr>
              <a:t>Sugai</a:t>
            </a:r>
            <a:r>
              <a:rPr lang="en-US" dirty="0">
                <a:solidFill>
                  <a:srgbClr val="FFFFFF"/>
                </a:solidFill>
              </a:rPr>
              <a:t>, Brandi </a:t>
            </a:r>
            <a:r>
              <a:rPr lang="en-US" dirty="0" err="1">
                <a:solidFill>
                  <a:srgbClr val="FFFFFF"/>
                </a:solidFill>
              </a:rPr>
              <a:t>Simonsen</a:t>
            </a:r>
            <a:r>
              <a:rPr lang="en-US" dirty="0">
                <a:solidFill>
                  <a:srgbClr val="FFFFFF"/>
                </a:solidFill>
              </a:rPr>
              <a:t> &amp; Jennifer Freeman</a:t>
            </a:r>
          </a:p>
        </p:txBody>
      </p:sp>
      <p:pic>
        <p:nvPicPr>
          <p:cNvPr id="4" name="Picture 9">
            <a:extLst>
              <a:ext uri="{FF2B5EF4-FFF2-40B4-BE49-F238E27FC236}">
                <a16:creationId xmlns:a16="http://schemas.microsoft.com/office/drawing/2014/main" id="{5E419208-20CF-364F-8EF5-445E13E29DBA}"/>
              </a:ext>
            </a:extLst>
          </p:cNvPr>
          <p:cNvPicPr>
            <a:picLocks noChangeAspect="1" noChangeArrowheads="1"/>
          </p:cNvPicPr>
          <p:nvPr/>
        </p:nvPicPr>
        <p:blipFill>
          <a:blip r:embed="rId2"/>
          <a:srcRect/>
          <a:stretch>
            <a:fillRect/>
          </a:stretch>
        </p:blipFill>
        <p:spPr bwMode="auto">
          <a:xfrm>
            <a:off x="6374869" y="6253169"/>
            <a:ext cx="2223562" cy="558037"/>
          </a:xfrm>
          <a:prstGeom prst="rect">
            <a:avLst/>
          </a:prstGeom>
          <a:noFill/>
          <a:ln w="9525">
            <a:noFill/>
            <a:miter lim="800000"/>
            <a:headEnd/>
            <a:tailEnd/>
          </a:ln>
        </p:spPr>
      </p:pic>
      <p:sp>
        <p:nvSpPr>
          <p:cNvPr id="8" name="Title 1">
            <a:extLst>
              <a:ext uri="{FF2B5EF4-FFF2-40B4-BE49-F238E27FC236}">
                <a16:creationId xmlns:a16="http://schemas.microsoft.com/office/drawing/2014/main" id="{16F6CB35-8237-104F-B71A-4603C5F7E7A7}"/>
              </a:ext>
            </a:extLst>
          </p:cNvPr>
          <p:cNvSpPr txBox="1">
            <a:spLocks/>
          </p:cNvSpPr>
          <p:nvPr/>
        </p:nvSpPr>
        <p:spPr>
          <a:xfrm>
            <a:off x="628650" y="236669"/>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1295F"/>
                </a:solidFill>
                <a:effectLst/>
                <a:uLnTx/>
                <a:uFillTx/>
                <a:latin typeface="Franklin Gothic Medium" panose="020B0603020102020204"/>
                <a:ea typeface="+mj-ea"/>
                <a:cs typeface="+mj-cs"/>
              </a:rPr>
              <a:t>Acknowledgements</a:t>
            </a:r>
            <a:endPar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endParaRPr>
          </a:p>
        </p:txBody>
      </p:sp>
    </p:spTree>
    <p:extLst>
      <p:ext uri="{BB962C8B-B14F-4D97-AF65-F5344CB8AC3E}">
        <p14:creationId xmlns:p14="http://schemas.microsoft.com/office/powerpoint/2010/main" val="47385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Considerations for Error Correction–</a:t>
            </a:r>
            <a:r>
              <a:rPr lang="en-US" i="1" dirty="0">
                <a:solidFill>
                  <a:srgbClr val="01295F"/>
                </a:solidFill>
              </a:rPr>
              <a:t>Continued</a:t>
            </a:r>
          </a:p>
        </p:txBody>
      </p:sp>
      <p:sp>
        <p:nvSpPr>
          <p:cNvPr id="3" name="Content Placeholder 2"/>
          <p:cNvSpPr>
            <a:spLocks noGrp="1"/>
          </p:cNvSpPr>
          <p:nvPr>
            <p:ph idx="1"/>
          </p:nvPr>
        </p:nvSpPr>
        <p:spPr>
          <a:xfrm>
            <a:off x="478971" y="1825625"/>
            <a:ext cx="8403771" cy="4351338"/>
          </a:xfrm>
        </p:spPr>
        <p:txBody>
          <a:bodyPr>
            <a:noAutofit/>
          </a:bodyPr>
          <a:lstStyle/>
          <a:p>
            <a:pPr>
              <a:lnSpc>
                <a:spcPct val="100000"/>
              </a:lnSpc>
              <a:spcBef>
                <a:spcPts val="600"/>
              </a:spcBef>
              <a:buClr>
                <a:schemeClr val="bg1"/>
              </a:buClr>
            </a:pPr>
            <a:r>
              <a:rPr lang="en-US" sz="2600" dirty="0">
                <a:solidFill>
                  <a:schemeClr val="bg1"/>
                </a:solidFill>
              </a:rPr>
              <a:t>When the student demonstrates the desired behavior, </a:t>
            </a:r>
            <a:r>
              <a:rPr lang="en-US" sz="2600" b="1" dirty="0">
                <a:solidFill>
                  <a:schemeClr val="bg1"/>
                </a:solidFill>
              </a:rPr>
              <a:t>always follow with praise or positive feedback.</a:t>
            </a:r>
          </a:p>
          <a:p>
            <a:pPr>
              <a:lnSpc>
                <a:spcPct val="100000"/>
              </a:lnSpc>
              <a:spcBef>
                <a:spcPts val="600"/>
              </a:spcBef>
              <a:buClr>
                <a:schemeClr val="bg1"/>
              </a:buClr>
            </a:pPr>
            <a:r>
              <a:rPr lang="en-US" sz="2600" dirty="0">
                <a:solidFill>
                  <a:schemeClr val="bg1"/>
                </a:solidFill>
              </a:rPr>
              <a:t>Use the strategy that is the least intrusive for the behavior and its frequency or severity.</a:t>
            </a:r>
          </a:p>
          <a:p>
            <a:pPr>
              <a:lnSpc>
                <a:spcPct val="100000"/>
              </a:lnSpc>
              <a:spcBef>
                <a:spcPts val="600"/>
              </a:spcBef>
              <a:buClr>
                <a:schemeClr val="bg1"/>
              </a:buClr>
            </a:pPr>
            <a:r>
              <a:rPr lang="en-US" sz="2600" dirty="0">
                <a:solidFill>
                  <a:schemeClr val="bg1"/>
                </a:solidFill>
              </a:rPr>
              <a:t>When inappropriate behavior occurs, increase teaching (lessons, pre-corrects) and rates of encouragement (positive feedback).</a:t>
            </a:r>
          </a:p>
          <a:p>
            <a:pPr>
              <a:lnSpc>
                <a:spcPct val="100000"/>
              </a:lnSpc>
              <a:spcBef>
                <a:spcPts val="600"/>
              </a:spcBef>
              <a:buClr>
                <a:schemeClr val="bg1"/>
              </a:buClr>
            </a:pPr>
            <a:r>
              <a:rPr lang="en-US" sz="2600" dirty="0">
                <a:solidFill>
                  <a:schemeClr val="bg1"/>
                </a:solidFill>
              </a:rPr>
              <a:t>When needed, pair instructional error correction strategies with an additional consequence (punishment).</a:t>
            </a:r>
          </a:p>
        </p:txBody>
      </p:sp>
      <p:pic>
        <p:nvPicPr>
          <p:cNvPr id="5" name="Picture 4">
            <a:extLst>
              <a:ext uri="{FF2B5EF4-FFF2-40B4-BE49-F238E27FC236}">
                <a16:creationId xmlns:a16="http://schemas.microsoft.com/office/drawing/2014/main" id="{97EE7266-71C3-EB4E-9F3B-CBD78D6DD5E9}"/>
              </a:ext>
            </a:extLst>
          </p:cNvPr>
          <p:cNvPicPr>
            <a:picLocks noChangeAspect="1"/>
          </p:cNvPicPr>
          <p:nvPr/>
        </p:nvPicPr>
        <p:blipFill>
          <a:blip r:embed="rId3"/>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38467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26968" y="1287728"/>
            <a:ext cx="8369300" cy="4729522"/>
            <a:chOff x="387350" y="1119188"/>
            <a:chExt cx="8369300" cy="4729522"/>
          </a:xfrm>
        </p:grpSpPr>
        <p:sp>
          <p:nvSpPr>
            <p:cNvPr id="3" name="Rectangle 2"/>
            <p:cNvSpPr/>
            <p:nvPr/>
          </p:nvSpPr>
          <p:spPr>
            <a:xfrm>
              <a:off x="603849" y="1119188"/>
              <a:ext cx="8082951" cy="472952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t="16408" b="4605"/>
            <a:stretch/>
          </p:blipFill>
          <p:spPr>
            <a:xfrm>
              <a:off x="387350" y="1174678"/>
              <a:ext cx="8369300" cy="4674032"/>
            </a:xfrm>
            <a:prstGeom prst="rect">
              <a:avLst/>
            </a:prstGeom>
          </p:spPr>
        </p:pic>
      </p:grpSp>
      <p:sp>
        <p:nvSpPr>
          <p:cNvPr id="2" name="Title 1"/>
          <p:cNvSpPr>
            <a:spLocks noGrp="1"/>
          </p:cNvSpPr>
          <p:nvPr>
            <p:ph type="title"/>
          </p:nvPr>
        </p:nvSpPr>
        <p:spPr>
          <a:xfrm>
            <a:off x="457200" y="152400"/>
            <a:ext cx="8229600" cy="914400"/>
          </a:xfrm>
          <a:noFill/>
        </p:spPr>
        <p:txBody>
          <a:bodyPr>
            <a:normAutofit fontScale="90000"/>
          </a:bodyPr>
          <a:lstStyle/>
          <a:p>
            <a:r>
              <a:rPr lang="en-US" dirty="0">
                <a:solidFill>
                  <a:srgbClr val="01295F"/>
                </a:solidFill>
              </a:rPr>
              <a:t>Additional Tools </a:t>
            </a:r>
            <a:br>
              <a:rPr lang="en-US" dirty="0">
                <a:solidFill>
                  <a:srgbClr val="01295F"/>
                </a:solidFill>
              </a:rPr>
            </a:br>
            <a:r>
              <a:rPr lang="en-US" sz="3100" dirty="0">
                <a:solidFill>
                  <a:srgbClr val="01295F"/>
                </a:solidFill>
              </a:rPr>
              <a:t>(From the Resource Guide) </a:t>
            </a:r>
          </a:p>
        </p:txBody>
      </p:sp>
    </p:spTree>
    <p:extLst>
      <p:ext uri="{BB962C8B-B14F-4D97-AF65-F5344CB8AC3E}">
        <p14:creationId xmlns:p14="http://schemas.microsoft.com/office/powerpoint/2010/main" val="1672077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3" name="Rectangle 4"/>
          <p:cNvSpPr>
            <a:spLocks noChangeArrowheads="1"/>
          </p:cNvSpPr>
          <p:nvPr/>
        </p:nvSpPr>
        <p:spPr bwMode="auto">
          <a:xfrm>
            <a:off x="0" y="1295400"/>
            <a:ext cx="9144000" cy="0"/>
          </a:xfrm>
          <a:prstGeom prst="rect">
            <a:avLst/>
          </a:prstGeom>
          <a:noFill/>
          <a:ln w="9525">
            <a:noFill/>
            <a:miter lim="800000"/>
            <a:headEnd/>
            <a:tailEnd/>
          </a:ln>
        </p:spPr>
        <p:txBody>
          <a:bodyPr wrap="none" anchor="ctr">
            <a:prstTxWarp prst="textNoShape">
              <a:avLst/>
            </a:prstTxWarp>
            <a:spAutoFit/>
          </a:bodyPr>
          <a:lstStyle/>
          <a:p>
            <a:endParaRPr lang="en-US">
              <a:solidFill>
                <a:prstClr val="black"/>
              </a:solidFill>
            </a:endParaRPr>
          </a:p>
        </p:txBody>
      </p:sp>
      <p:sp>
        <p:nvSpPr>
          <p:cNvPr id="8" name="Rectangle 7"/>
          <p:cNvSpPr/>
          <p:nvPr/>
        </p:nvSpPr>
        <p:spPr>
          <a:xfrm>
            <a:off x="129879" y="119448"/>
            <a:ext cx="2496464" cy="1464123"/>
          </a:xfrm>
          <a:prstGeom prst="rec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u="sng" dirty="0">
                <a:solidFill>
                  <a:schemeClr val="bg2"/>
                </a:solidFill>
              </a:rPr>
              <a:t>Remember Function?</a:t>
            </a:r>
          </a:p>
          <a:p>
            <a:pPr algn="ctr"/>
            <a:endParaRPr lang="en-US" dirty="0">
              <a:solidFill>
                <a:schemeClr val="bg1"/>
              </a:solidFill>
            </a:endParaRPr>
          </a:p>
          <a:p>
            <a:pPr algn="ctr"/>
            <a:r>
              <a:rPr lang="en-US" dirty="0">
                <a:solidFill>
                  <a:schemeClr val="bg1"/>
                </a:solidFill>
              </a:rPr>
              <a:t>Consider Function when you select your consequence strategy</a:t>
            </a:r>
          </a:p>
        </p:txBody>
      </p:sp>
      <p:graphicFrame>
        <p:nvGraphicFramePr>
          <p:cNvPr id="12" name="Object 2"/>
          <p:cNvGraphicFramePr>
            <a:graphicFrameLocks noChangeAspect="1"/>
          </p:cNvGraphicFramePr>
          <p:nvPr>
            <p:extLst>
              <p:ext uri="{D42A27DB-BD31-4B8C-83A1-F6EECF244321}">
                <p14:modId xmlns:p14="http://schemas.microsoft.com/office/powerpoint/2010/main" val="2849332868"/>
              </p:ext>
            </p:extLst>
          </p:nvPr>
        </p:nvGraphicFramePr>
        <p:xfrm>
          <a:off x="1921091" y="0"/>
          <a:ext cx="5518879" cy="6134372"/>
        </p:xfrm>
        <a:graphic>
          <a:graphicData uri="http://schemas.openxmlformats.org/presentationml/2006/ole">
            <mc:AlternateContent xmlns:mc="http://schemas.openxmlformats.org/markup-compatibility/2006">
              <mc:Choice xmlns:v="urn:schemas-microsoft-com:vml" Requires="v">
                <p:oleObj spid="_x0000_s4151" name="Visio" r:id="rId3" imgW="3263900" imgH="3619500" progId="Visio.Drawing.6">
                  <p:embed/>
                </p:oleObj>
              </mc:Choice>
              <mc:Fallback>
                <p:oleObj name="Visio" r:id="rId3" imgW="3263900" imgH="3619500" progId="Visio.Drawing.6">
                  <p:embed/>
                  <p:pic>
                    <p:nvPicPr>
                      <p:cNvPr id="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091" y="0"/>
                        <a:ext cx="5518879" cy="6134372"/>
                      </a:xfrm>
                      <a:prstGeom prst="rect">
                        <a:avLst/>
                      </a:prstGeom>
                      <a:noFill/>
                      <a:ln>
                        <a:noFill/>
                      </a:ln>
                      <a:extLst/>
                    </p:spPr>
                  </p:pic>
                </p:oleObj>
              </mc:Fallback>
            </mc:AlternateContent>
          </a:graphicData>
        </a:graphic>
      </p:graphicFrame>
      <p:sp>
        <p:nvSpPr>
          <p:cNvPr id="13" name="AutoShape 5"/>
          <p:cNvSpPr>
            <a:spLocks noChangeArrowheads="1"/>
          </p:cNvSpPr>
          <p:nvPr/>
        </p:nvSpPr>
        <p:spPr bwMode="auto">
          <a:xfrm>
            <a:off x="428601" y="1687378"/>
            <a:ext cx="2376930"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3">
              <a:lumMod val="75000"/>
            </a:schemeClr>
          </a:solidFill>
          <a:ln w="9525">
            <a:noFill/>
            <a:miter lim="800000"/>
            <a:headEnd/>
            <a:tailEnd/>
          </a:ln>
        </p:spPr>
        <p:txBody>
          <a:bodyPr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Positive </a:t>
            </a:r>
          </a:p>
          <a:p>
            <a:pPr defTabSz="457200" eaLnBrk="1" hangingPunct="1"/>
            <a:r>
              <a:rPr lang="en-US" altLang="x-none" sz="1800" b="1" dirty="0">
                <a:solidFill>
                  <a:srgbClr val="FFFFFF"/>
                </a:solidFill>
                <a:latin typeface="Franklin Gothic Medium"/>
              </a:rPr>
              <a:t>Reinforcement</a:t>
            </a:r>
          </a:p>
        </p:txBody>
      </p:sp>
      <p:sp>
        <p:nvSpPr>
          <p:cNvPr id="14" name="AutoShape 6"/>
          <p:cNvSpPr>
            <a:spLocks noChangeArrowheads="1"/>
          </p:cNvSpPr>
          <p:nvPr/>
        </p:nvSpPr>
        <p:spPr bwMode="auto">
          <a:xfrm rot="10800000">
            <a:off x="6565874" y="1687378"/>
            <a:ext cx="2366586" cy="127418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3">
              <a:lumMod val="75000"/>
            </a:schemeClr>
          </a:solidFill>
          <a:ln w="9525">
            <a:noFill/>
            <a:miter lim="800000"/>
            <a:headEnd/>
            <a:tailEnd/>
          </a:ln>
        </p:spPr>
        <p:txBody>
          <a:bodyPr rot="10800000" wrap="none" anchor="ctr"/>
          <a:lstStyle>
            <a:lvl1pPr eaLnBrk="0" hangingPunct="0">
              <a:defRPr sz="2400">
                <a:solidFill>
                  <a:schemeClr val="tx1"/>
                </a:solidFill>
                <a:latin typeface="Comic Sans MS" charset="0"/>
                <a:ea typeface="ヒラギノ角ゴ Pro W3" charset="-128"/>
              </a:defRPr>
            </a:lvl1pPr>
            <a:lvl2pPr marL="742950" indent="-285750" eaLnBrk="0" hangingPunct="0">
              <a:defRPr sz="2400">
                <a:solidFill>
                  <a:schemeClr val="tx1"/>
                </a:solidFill>
                <a:latin typeface="Comic Sans MS" charset="0"/>
                <a:ea typeface="ヒラギノ角ゴ Pro W3" charset="-128"/>
              </a:defRPr>
            </a:lvl2pPr>
            <a:lvl3pPr marL="1143000" indent="-228600" eaLnBrk="0" hangingPunct="0">
              <a:defRPr sz="2400">
                <a:solidFill>
                  <a:schemeClr val="tx1"/>
                </a:solidFill>
                <a:latin typeface="Comic Sans MS" charset="0"/>
                <a:ea typeface="ヒラギノ角ゴ Pro W3" charset="-128"/>
              </a:defRPr>
            </a:lvl3pPr>
            <a:lvl4pPr marL="1600200" indent="-228600" eaLnBrk="0" hangingPunct="0">
              <a:defRPr sz="2400">
                <a:solidFill>
                  <a:schemeClr val="tx1"/>
                </a:solidFill>
                <a:latin typeface="Comic Sans MS" charset="0"/>
                <a:ea typeface="ヒラギノ角ゴ Pro W3" charset="-128"/>
              </a:defRPr>
            </a:lvl4pPr>
            <a:lvl5pPr marL="2057400" indent="-228600" eaLnBrk="0" hangingPunct="0">
              <a:defRPr sz="2400">
                <a:solidFill>
                  <a:schemeClr val="tx1"/>
                </a:solidFill>
                <a:latin typeface="Comic Sans MS"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Comic Sans MS"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Comic Sans MS"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Comic Sans MS"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Comic Sans MS" charset="0"/>
                <a:ea typeface="ヒラギノ角ゴ Pro W3" charset="-128"/>
              </a:defRPr>
            </a:lvl9pPr>
          </a:lstStyle>
          <a:p>
            <a:pPr defTabSz="457200" eaLnBrk="1" hangingPunct="1"/>
            <a:r>
              <a:rPr lang="en-US" altLang="x-none" sz="1800" b="1" dirty="0">
                <a:solidFill>
                  <a:srgbClr val="FFFFFF"/>
                </a:solidFill>
                <a:latin typeface="Franklin Gothic Medium"/>
              </a:rPr>
              <a:t>Negative</a:t>
            </a:r>
            <a:r>
              <a:rPr lang="en-US" altLang="x-none" sz="1800" b="1" dirty="0">
                <a:solidFill>
                  <a:srgbClr val="000000"/>
                </a:solidFill>
                <a:latin typeface="Franklin Gothic Medium"/>
              </a:rPr>
              <a:t> </a:t>
            </a:r>
          </a:p>
          <a:p>
            <a:pPr defTabSz="457200" eaLnBrk="1" hangingPunct="1"/>
            <a:r>
              <a:rPr lang="en-US" altLang="x-none" sz="1800" b="1" dirty="0">
                <a:solidFill>
                  <a:srgbClr val="FFFFFF"/>
                </a:solidFill>
                <a:latin typeface="Franklin Gothic Medium"/>
              </a:rPr>
              <a:t>Reinforcement</a:t>
            </a:r>
          </a:p>
        </p:txBody>
      </p:sp>
    </p:spTree>
    <p:extLst>
      <p:ext uri="{BB962C8B-B14F-4D97-AF65-F5344CB8AC3E}">
        <p14:creationId xmlns:p14="http://schemas.microsoft.com/office/powerpoint/2010/main" val="2684544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FDB3-7FFB-A547-BC60-5F28DF1ECCF3}"/>
              </a:ext>
            </a:extLst>
          </p:cNvPr>
          <p:cNvSpPr>
            <a:spLocks noGrp="1"/>
          </p:cNvSpPr>
          <p:nvPr>
            <p:ph type="title"/>
          </p:nvPr>
        </p:nvSpPr>
        <p:spPr/>
        <p:txBody>
          <a:bodyPr/>
          <a:lstStyle/>
          <a:p>
            <a:r>
              <a:rPr lang="en-US" dirty="0">
                <a:solidFill>
                  <a:srgbClr val="01295F"/>
                </a:solidFill>
              </a:rPr>
              <a:t>Continuum of Error Corrections</a:t>
            </a:r>
          </a:p>
        </p:txBody>
      </p:sp>
      <p:pic>
        <p:nvPicPr>
          <p:cNvPr id="4" name="Picture 3">
            <a:extLst>
              <a:ext uri="{FF2B5EF4-FFF2-40B4-BE49-F238E27FC236}">
                <a16:creationId xmlns:a16="http://schemas.microsoft.com/office/drawing/2014/main" id="{B3B30ED7-E2C4-2D42-8570-56533BD4E3ED}"/>
              </a:ext>
            </a:extLst>
          </p:cNvPr>
          <p:cNvPicPr>
            <a:picLocks noChangeAspect="1"/>
          </p:cNvPicPr>
          <p:nvPr/>
        </p:nvPicPr>
        <p:blipFill>
          <a:blip r:embed="rId2"/>
          <a:stretch>
            <a:fillRect/>
          </a:stretch>
        </p:blipFill>
        <p:spPr>
          <a:xfrm>
            <a:off x="7763548" y="5879347"/>
            <a:ext cx="1012316" cy="257681"/>
          </a:xfrm>
          <a:prstGeom prst="rect">
            <a:avLst/>
          </a:prstGeom>
        </p:spPr>
      </p:pic>
      <p:cxnSp>
        <p:nvCxnSpPr>
          <p:cNvPr id="7" name="Straight Arrow Connector 6"/>
          <p:cNvCxnSpPr/>
          <p:nvPr/>
        </p:nvCxnSpPr>
        <p:spPr>
          <a:xfrm>
            <a:off x="250166" y="1958196"/>
            <a:ext cx="8525698" cy="0"/>
          </a:xfrm>
          <a:prstGeom prst="straightConnector1">
            <a:avLst/>
          </a:prstGeom>
          <a:ln w="1333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47310" y="1690688"/>
            <a:ext cx="0" cy="5350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67024" y="1690687"/>
            <a:ext cx="0" cy="5350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586738" y="1690687"/>
            <a:ext cx="0" cy="5350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06451" y="1690687"/>
            <a:ext cx="0" cy="53501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63624" y="2225704"/>
            <a:ext cx="1167371" cy="400110"/>
          </a:xfrm>
          <a:prstGeom prst="rect">
            <a:avLst/>
          </a:prstGeom>
          <a:noFill/>
        </p:spPr>
        <p:txBody>
          <a:bodyPr wrap="none" rtlCol="0">
            <a:spAutoFit/>
          </a:bodyPr>
          <a:lstStyle/>
          <a:p>
            <a:pPr algn="ctr"/>
            <a:r>
              <a:rPr lang="en-US" sz="2000" dirty="0">
                <a:solidFill>
                  <a:schemeClr val="bg1"/>
                </a:solidFill>
                <a:latin typeface="+mj-lt"/>
              </a:rPr>
              <a:t>Re-direct</a:t>
            </a:r>
          </a:p>
        </p:txBody>
      </p:sp>
      <p:sp>
        <p:nvSpPr>
          <p:cNvPr id="18" name="TextBox 17"/>
          <p:cNvSpPr txBox="1"/>
          <p:nvPr/>
        </p:nvSpPr>
        <p:spPr>
          <a:xfrm>
            <a:off x="2792120" y="2225704"/>
            <a:ext cx="1158587" cy="400110"/>
          </a:xfrm>
          <a:prstGeom prst="rect">
            <a:avLst/>
          </a:prstGeom>
          <a:noFill/>
        </p:spPr>
        <p:txBody>
          <a:bodyPr wrap="none" rtlCol="0">
            <a:spAutoFit/>
          </a:bodyPr>
          <a:lstStyle/>
          <a:p>
            <a:pPr algn="ctr"/>
            <a:r>
              <a:rPr lang="en-US" sz="2000" dirty="0">
                <a:solidFill>
                  <a:schemeClr val="bg1"/>
                </a:solidFill>
                <a:latin typeface="+mj-lt"/>
              </a:rPr>
              <a:t>Re-teach</a:t>
            </a:r>
          </a:p>
        </p:txBody>
      </p:sp>
      <p:sp>
        <p:nvSpPr>
          <p:cNvPr id="19" name="TextBox 18"/>
          <p:cNvSpPr txBox="1"/>
          <p:nvPr/>
        </p:nvSpPr>
        <p:spPr>
          <a:xfrm>
            <a:off x="5084739" y="2225704"/>
            <a:ext cx="1003993" cy="707886"/>
          </a:xfrm>
          <a:prstGeom prst="rect">
            <a:avLst/>
          </a:prstGeom>
          <a:noFill/>
        </p:spPr>
        <p:txBody>
          <a:bodyPr wrap="none" rtlCol="0">
            <a:spAutoFit/>
          </a:bodyPr>
          <a:lstStyle/>
          <a:p>
            <a:pPr algn="ctr"/>
            <a:r>
              <a:rPr lang="en-US" sz="2000" dirty="0">
                <a:solidFill>
                  <a:schemeClr val="bg1"/>
                </a:solidFill>
                <a:latin typeface="+mj-lt"/>
              </a:rPr>
              <a:t>Provide</a:t>
            </a:r>
          </a:p>
          <a:p>
            <a:pPr algn="ctr"/>
            <a:r>
              <a:rPr lang="en-US" sz="2000" dirty="0">
                <a:solidFill>
                  <a:schemeClr val="bg1"/>
                </a:solidFill>
                <a:latin typeface="+mj-lt"/>
              </a:rPr>
              <a:t>Choice</a:t>
            </a:r>
          </a:p>
        </p:txBody>
      </p:sp>
      <p:sp>
        <p:nvSpPr>
          <p:cNvPr id="20" name="TextBox 19"/>
          <p:cNvSpPr txBox="1"/>
          <p:nvPr/>
        </p:nvSpPr>
        <p:spPr>
          <a:xfrm>
            <a:off x="7087664" y="2225704"/>
            <a:ext cx="1437573" cy="707886"/>
          </a:xfrm>
          <a:prstGeom prst="rect">
            <a:avLst/>
          </a:prstGeom>
          <a:noFill/>
        </p:spPr>
        <p:txBody>
          <a:bodyPr wrap="none" rtlCol="0">
            <a:spAutoFit/>
          </a:bodyPr>
          <a:lstStyle/>
          <a:p>
            <a:pPr algn="ctr"/>
            <a:r>
              <a:rPr lang="en-US" sz="2000" dirty="0">
                <a:solidFill>
                  <a:schemeClr val="bg1"/>
                </a:solidFill>
                <a:latin typeface="+mj-lt"/>
              </a:rPr>
              <a:t>Student </a:t>
            </a:r>
          </a:p>
          <a:p>
            <a:pPr algn="ctr"/>
            <a:r>
              <a:rPr lang="en-US" sz="2000" dirty="0">
                <a:solidFill>
                  <a:schemeClr val="bg1"/>
                </a:solidFill>
                <a:latin typeface="+mj-lt"/>
              </a:rPr>
              <a:t>Conference</a:t>
            </a:r>
          </a:p>
        </p:txBody>
      </p:sp>
      <p:sp>
        <p:nvSpPr>
          <p:cNvPr id="21" name="Rectangle 20"/>
          <p:cNvSpPr/>
          <p:nvPr/>
        </p:nvSpPr>
        <p:spPr>
          <a:xfrm>
            <a:off x="202397" y="2903812"/>
            <a:ext cx="2119279" cy="1815882"/>
          </a:xfrm>
          <a:prstGeom prst="rect">
            <a:avLst/>
          </a:prstGeom>
        </p:spPr>
        <p:txBody>
          <a:bodyPr wrap="square">
            <a:spAutoFit/>
          </a:bodyPr>
          <a:lstStyle/>
          <a:p>
            <a:pPr algn="ctr"/>
            <a:r>
              <a:rPr lang="en-US" sz="1600" dirty="0">
                <a:solidFill>
                  <a:schemeClr val="bg1"/>
                </a:solidFill>
              </a:rPr>
              <a:t>Brief, clear, private verbal reminder of the expected behavior. A re-statement of school-wide and non-classroom behavior, or classroom procedure. </a:t>
            </a:r>
          </a:p>
        </p:txBody>
      </p:sp>
      <p:sp>
        <p:nvSpPr>
          <p:cNvPr id="22" name="Rectangle 21"/>
          <p:cNvSpPr/>
          <p:nvPr/>
        </p:nvSpPr>
        <p:spPr>
          <a:xfrm>
            <a:off x="2337246" y="2909709"/>
            <a:ext cx="2141242" cy="1323439"/>
          </a:xfrm>
          <a:prstGeom prst="rect">
            <a:avLst/>
          </a:prstGeom>
        </p:spPr>
        <p:txBody>
          <a:bodyPr wrap="square">
            <a:spAutoFit/>
          </a:bodyPr>
          <a:lstStyle/>
          <a:p>
            <a:pPr algn="ctr"/>
            <a:r>
              <a:rPr lang="en-US" sz="1600" dirty="0">
                <a:solidFill>
                  <a:schemeClr val="bg1"/>
                </a:solidFill>
              </a:rPr>
              <a:t>Builds on the re-direct by specifically instructing the student on exactly what should be done. </a:t>
            </a:r>
          </a:p>
        </p:txBody>
      </p:sp>
      <p:sp>
        <p:nvSpPr>
          <p:cNvPr id="23" name="Rectangle 22"/>
          <p:cNvSpPr/>
          <p:nvPr/>
        </p:nvSpPr>
        <p:spPr>
          <a:xfrm>
            <a:off x="4448048" y="2903812"/>
            <a:ext cx="2280969" cy="2062103"/>
          </a:xfrm>
          <a:prstGeom prst="rect">
            <a:avLst/>
          </a:prstGeom>
        </p:spPr>
        <p:txBody>
          <a:bodyPr wrap="square">
            <a:spAutoFit/>
          </a:bodyPr>
          <a:lstStyle/>
          <a:p>
            <a:pPr algn="ctr"/>
            <a:r>
              <a:rPr lang="en-US" sz="1600" dirty="0">
                <a:solidFill>
                  <a:schemeClr val="bg1"/>
                </a:solidFill>
              </a:rPr>
              <a:t>Can be used when a    re-direct or re-teaching have not worked. </a:t>
            </a:r>
          </a:p>
          <a:p>
            <a:pPr algn="ctr"/>
            <a:r>
              <a:rPr lang="en-US" sz="1600" dirty="0">
                <a:solidFill>
                  <a:schemeClr val="bg1"/>
                </a:solidFill>
              </a:rPr>
              <a:t>A statement of two alternatives–the preferred or desired behavior or a less preferred choice. </a:t>
            </a:r>
          </a:p>
        </p:txBody>
      </p:sp>
      <p:sp>
        <p:nvSpPr>
          <p:cNvPr id="24" name="Rectangle 23"/>
          <p:cNvSpPr/>
          <p:nvPr/>
        </p:nvSpPr>
        <p:spPr>
          <a:xfrm>
            <a:off x="6689972" y="2903812"/>
            <a:ext cx="2232956" cy="2554545"/>
          </a:xfrm>
          <a:prstGeom prst="rect">
            <a:avLst/>
          </a:prstGeom>
        </p:spPr>
        <p:txBody>
          <a:bodyPr wrap="square">
            <a:spAutoFit/>
          </a:bodyPr>
          <a:lstStyle/>
          <a:p>
            <a:pPr algn="ctr"/>
            <a:r>
              <a:rPr lang="en-US" sz="1600" dirty="0">
                <a:solidFill>
                  <a:schemeClr val="bg1"/>
                </a:solidFill>
              </a:rPr>
              <a:t>Lengthier re-teaching or problem solving. Discusses the behavior of concern, teaches the desired behavior, provides reasons why it is important, and a plan is made for future use. </a:t>
            </a:r>
          </a:p>
          <a:p>
            <a:pPr algn="ctr"/>
            <a:r>
              <a:rPr lang="en-US" sz="1600" dirty="0">
                <a:solidFill>
                  <a:schemeClr val="bg1"/>
                </a:solidFill>
              </a:rPr>
              <a:t>Can include role-play or practice. </a:t>
            </a:r>
          </a:p>
        </p:txBody>
      </p:sp>
      <p:sp>
        <p:nvSpPr>
          <p:cNvPr id="3" name="TextBox 2">
            <a:extLst>
              <a:ext uri="{FF2B5EF4-FFF2-40B4-BE49-F238E27FC236}">
                <a16:creationId xmlns:a16="http://schemas.microsoft.com/office/drawing/2014/main" id="{456310C5-F951-DE4B-A520-153222A2873D}"/>
              </a:ext>
            </a:extLst>
          </p:cNvPr>
          <p:cNvSpPr txBox="1"/>
          <p:nvPr/>
        </p:nvSpPr>
        <p:spPr>
          <a:xfrm>
            <a:off x="778950" y="5361856"/>
            <a:ext cx="7784567" cy="646331"/>
          </a:xfrm>
          <a:prstGeom prst="rect">
            <a:avLst/>
          </a:prstGeom>
          <a:noFill/>
        </p:spPr>
        <p:txBody>
          <a:bodyPr wrap="none" rtlCol="0">
            <a:spAutoFit/>
          </a:bodyPr>
          <a:lstStyle/>
          <a:p>
            <a:r>
              <a:rPr lang="en-US" dirty="0">
                <a:hlinkClick r:id="rId3"/>
              </a:rPr>
              <a:t>The NCII Antecedent modification guide contains additional information about </a:t>
            </a:r>
          </a:p>
          <a:p>
            <a:pPr algn="ctr"/>
            <a:r>
              <a:rPr lang="en-US" dirty="0">
                <a:hlinkClick r:id="rId3"/>
              </a:rPr>
              <a:t>providing choice</a:t>
            </a:r>
            <a:endParaRPr lang="en-US" dirty="0"/>
          </a:p>
        </p:txBody>
      </p:sp>
    </p:spTree>
    <p:extLst>
      <p:ext uri="{BB962C8B-B14F-4D97-AF65-F5344CB8AC3E}">
        <p14:creationId xmlns:p14="http://schemas.microsoft.com/office/powerpoint/2010/main" val="25278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68709"/>
            <a:ext cx="8621945" cy="935288"/>
          </a:xfrm>
        </p:spPr>
        <p:txBody>
          <a:bodyPr/>
          <a:lstStyle/>
          <a:p>
            <a:r>
              <a:rPr lang="en-US" sz="4400" b="1" dirty="0">
                <a:solidFill>
                  <a:srgbClr val="01295F"/>
                </a:solidFill>
                <a:latin typeface="+mj-lt"/>
              </a:rPr>
              <a:t>Consequence Strategies to Decrease Behavior</a:t>
            </a:r>
          </a:p>
        </p:txBody>
      </p:sp>
      <p:sp>
        <p:nvSpPr>
          <p:cNvPr id="3" name="Text Placeholder 2"/>
          <p:cNvSpPr>
            <a:spLocks noGrp="1"/>
          </p:cNvSpPr>
          <p:nvPr>
            <p:ph type="body" sz="quarter" idx="15"/>
          </p:nvPr>
        </p:nvSpPr>
        <p:spPr>
          <a:noFill/>
        </p:spPr>
        <p:txBody>
          <a:bodyPr/>
          <a:lstStyle/>
          <a:p>
            <a:r>
              <a:rPr lang="en-US" sz="4000" dirty="0"/>
              <a:t>Part 2</a:t>
            </a:r>
          </a:p>
          <a:p>
            <a:r>
              <a:rPr lang="en-US" sz="4000" dirty="0"/>
              <a:t>What other strategies could be layered on top of brief error corrections? </a:t>
            </a:r>
          </a:p>
        </p:txBody>
      </p:sp>
    </p:spTree>
    <p:extLst>
      <p:ext uri="{BB962C8B-B14F-4D97-AF65-F5344CB8AC3E}">
        <p14:creationId xmlns:p14="http://schemas.microsoft.com/office/powerpoint/2010/main" val="2938048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088" y="299532"/>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Module Objectives</a:t>
            </a:r>
          </a:p>
        </p:txBody>
      </p:sp>
      <p:sp>
        <p:nvSpPr>
          <p:cNvPr id="9" name="Content Placeholder 2"/>
          <p:cNvSpPr txBox="1">
            <a:spLocks/>
          </p:cNvSpPr>
          <p:nvPr/>
        </p:nvSpPr>
        <p:spPr>
          <a:xfrm>
            <a:off x="249088" y="1412948"/>
            <a:ext cx="7886700" cy="4730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By the end of Module </a:t>
            </a:r>
            <a:r>
              <a:rPr lang="en-US" dirty="0">
                <a:solidFill>
                  <a:srgbClr val="FFFFFF"/>
                </a:solidFill>
                <a:latin typeface="Franklin Gothic Book" panose="020B0503020102020204"/>
              </a:rPr>
              <a:t>5</a:t>
            </a: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 you should be able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kumimoji="0" lang="en-US" sz="2400" b="0" u="none" strike="noStrike" kern="1200" cap="none" spc="0" normalizeH="0" baseline="0" noProof="0" dirty="0">
                <a:ln>
                  <a:noFill/>
                </a:ln>
                <a:solidFill>
                  <a:schemeClr val="bg1"/>
                </a:solidFill>
                <a:effectLst/>
                <a:uLnTx/>
                <a:uFillTx/>
                <a:latin typeface="Franklin Gothic Book" panose="020B0503020102020204"/>
                <a:ea typeface="+mn-ea"/>
                <a:cs typeface="+mn-cs"/>
              </a:rPr>
              <a:t>Describe</a:t>
            </a:r>
            <a:r>
              <a:rPr kumimoji="0" lang="en-US" sz="2400" b="0" i="1" u="none" strike="noStrike" kern="1200" cap="none" spc="0" normalizeH="0" baseline="0" noProof="0" dirty="0">
                <a:ln>
                  <a:noFill/>
                </a:ln>
                <a:solidFill>
                  <a:schemeClr val="bg1"/>
                </a:solidFill>
                <a:effectLst/>
                <a:uLnTx/>
                <a:uFillTx/>
                <a:latin typeface="Franklin Gothic Book" panose="020B0503020102020204"/>
                <a:ea typeface="+mn-ea"/>
                <a:cs typeface="+mn-cs"/>
              </a:rPr>
              <a:t> </a:t>
            </a:r>
            <a:r>
              <a:rPr lang="en-US" sz="2400" dirty="0">
                <a:solidFill>
                  <a:schemeClr val="bg1"/>
                </a:solidFill>
              </a:rPr>
              <a:t>consequence strategies to decrease 	behavior</a:t>
            </a:r>
          </a:p>
          <a:p>
            <a:pPr marL="914400" lvl="2" indent="0">
              <a:buNone/>
            </a:pPr>
            <a:endPar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lang="en-US" sz="2400" i="1" dirty="0">
                <a:solidFill>
                  <a:srgbClr val="FFFFFF"/>
                </a:solidFill>
              </a:rPr>
              <a:t>	</a:t>
            </a:r>
            <a:r>
              <a:rPr lang="en-US" sz="2400" dirty="0">
                <a:solidFill>
                  <a:schemeClr val="accent4"/>
                </a:solidFill>
              </a:rPr>
              <a:t>Establish a continuum of strategies to 	respond to inappropriate behavior.</a:t>
            </a:r>
          </a:p>
          <a:p>
            <a:pPr marL="2743200" lvl="2" indent="-290513"/>
            <a:r>
              <a:rPr lang="en-US" dirty="0">
                <a:solidFill>
                  <a:schemeClr val="accent4"/>
                </a:solidFill>
              </a:rPr>
              <a:t>Planned Ignoring</a:t>
            </a:r>
          </a:p>
          <a:p>
            <a:pPr marL="2743200" lvl="2" indent="-290513"/>
            <a:r>
              <a:rPr lang="en-US" dirty="0">
                <a:solidFill>
                  <a:schemeClr val="accent4"/>
                </a:solidFill>
              </a:rPr>
              <a:t>Differential Reinforcement</a:t>
            </a:r>
          </a:p>
          <a:p>
            <a:pPr marL="2743200" lvl="2" indent="-290513"/>
            <a:r>
              <a:rPr lang="en-US" dirty="0">
                <a:solidFill>
                  <a:schemeClr val="accent4"/>
                </a:solidFill>
              </a:rPr>
              <a:t>Response Cost</a:t>
            </a:r>
          </a:p>
          <a:p>
            <a:pPr marL="2743200" lvl="2" indent="-290513"/>
            <a:r>
              <a:rPr lang="en-US" dirty="0">
                <a:solidFill>
                  <a:schemeClr val="accent4"/>
                </a:solidFill>
              </a:rPr>
              <a:t>Time Out from Reinforcement</a:t>
            </a:r>
          </a:p>
          <a:p>
            <a:pPr marL="2743200" lvl="2" indent="-290513"/>
            <a:r>
              <a:rPr lang="en-US" dirty="0">
                <a:solidFill>
                  <a:schemeClr val="accent4"/>
                </a:solidFill>
              </a:rPr>
              <a:t>Over Correction</a:t>
            </a:r>
          </a:p>
          <a:p>
            <a:pPr marL="914400" lvl="2" indent="0">
              <a:buNone/>
            </a:pPr>
            <a:endParaRPr kumimoji="0" lang="en-US" sz="2400" b="0" u="none" strike="noStrike" kern="1200" cap="none" spc="0" normalizeH="0" baseline="0" noProof="0" dirty="0">
              <a:ln>
                <a:noFill/>
              </a:ln>
              <a:solidFill>
                <a:srgbClr val="FFFFFF"/>
              </a:solidFill>
              <a:effectLst/>
              <a:uLnTx/>
              <a:uFillTx/>
              <a:latin typeface="Franklin Gothic Book" panose="020B0503020102020204"/>
            </a:endParaRPr>
          </a:p>
          <a:p>
            <a:pPr marL="914400" lvl="2" indent="0">
              <a:buNone/>
            </a:pPr>
            <a:r>
              <a:rPr lang="en-US" sz="2400" dirty="0">
                <a:solidFill>
                  <a:srgbClr val="FFFFFF"/>
                </a:solidFill>
              </a:rPr>
              <a:t>	</a:t>
            </a:r>
            <a:endParaRPr lang="en-US" sz="2400" dirty="0">
              <a:solidFill>
                <a:schemeClr val="bg1"/>
              </a:solidFill>
            </a:endParaRPr>
          </a:p>
        </p:txBody>
      </p:sp>
      <p:sp>
        <p:nvSpPr>
          <p:cNvPr id="14" name="TextBox 13"/>
          <p:cNvSpPr txBox="1"/>
          <p:nvPr/>
        </p:nvSpPr>
        <p:spPr>
          <a:xfrm>
            <a:off x="249088" y="2121334"/>
            <a:ext cx="1449370"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1</a:t>
            </a:r>
            <a:endParaRPr lang="en-US" sz="2800" dirty="0">
              <a:solidFill>
                <a:srgbClr val="EE6352"/>
              </a:solidFill>
              <a:latin typeface="Franklin Gothic Medium" panose="020B0603020102020204"/>
            </a:endParaRPr>
          </a:p>
        </p:txBody>
      </p:sp>
      <p:sp>
        <p:nvSpPr>
          <p:cNvPr id="15" name="TextBox 14"/>
          <p:cNvSpPr txBox="1"/>
          <p:nvPr/>
        </p:nvSpPr>
        <p:spPr>
          <a:xfrm>
            <a:off x="321702" y="3058251"/>
            <a:ext cx="1304142"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2 </a:t>
            </a:r>
          </a:p>
        </p:txBody>
      </p:sp>
    </p:spTree>
    <p:extLst>
      <p:ext uri="{BB962C8B-B14F-4D97-AF65-F5344CB8AC3E}">
        <p14:creationId xmlns:p14="http://schemas.microsoft.com/office/powerpoint/2010/main" val="258715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927101" y="3232150"/>
            <a:ext cx="7061200" cy="1104893"/>
            <a:chOff x="626463" y="1681683"/>
            <a:chExt cx="7099919" cy="1441443"/>
          </a:xfrm>
          <a:solidFill>
            <a:schemeClr val="accent3"/>
          </a:solidFill>
        </p:grpSpPr>
        <p:sp>
          <p:nvSpPr>
            <p:cNvPr id="8" name="Rounded Rectangle 7"/>
            <p:cNvSpPr/>
            <p:nvPr/>
          </p:nvSpPr>
          <p:spPr>
            <a:xfrm>
              <a:off x="626463" y="1681683"/>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ounded Rectangle 4"/>
            <p:cNvSpPr/>
            <p:nvPr/>
          </p:nvSpPr>
          <p:spPr>
            <a:xfrm>
              <a:off x="668681" y="1723901"/>
              <a:ext cx="6187843"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Are proactive and positive </a:t>
              </a:r>
              <a:r>
                <a:rPr lang="en-US" sz="2700" b="1" dirty="0">
                  <a:solidFill>
                    <a:srgbClr val="FFFFFF"/>
                  </a:solidFill>
                </a:rPr>
                <a:t>PCBS practices</a:t>
              </a:r>
              <a:r>
                <a:rPr lang="en-US" sz="2700" dirty="0">
                  <a:solidFill>
                    <a:srgbClr val="FFFFFF"/>
                  </a:solidFill>
                </a:rPr>
                <a:t> implemented consistently?</a:t>
              </a:r>
            </a:p>
          </p:txBody>
        </p:sp>
      </p:grpSp>
      <p:grpSp>
        <p:nvGrpSpPr>
          <p:cNvPr id="4" name="Group 9"/>
          <p:cNvGrpSpPr/>
          <p:nvPr/>
        </p:nvGrpSpPr>
        <p:grpSpPr>
          <a:xfrm>
            <a:off x="1460501" y="4991107"/>
            <a:ext cx="7061200" cy="1104893"/>
            <a:chOff x="1252927" y="3363366"/>
            <a:chExt cx="7099919" cy="1441443"/>
          </a:xfrm>
          <a:solidFill>
            <a:schemeClr val="accent3"/>
          </a:solidFill>
        </p:grpSpPr>
        <p:sp>
          <p:nvSpPr>
            <p:cNvPr id="11" name="Rounded Rectangle 10"/>
            <p:cNvSpPr/>
            <p:nvPr/>
          </p:nvSpPr>
          <p:spPr>
            <a:xfrm>
              <a:off x="1252927" y="336336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Rounded Rectangle 4"/>
            <p:cNvSpPr/>
            <p:nvPr/>
          </p:nvSpPr>
          <p:spPr>
            <a:xfrm>
              <a:off x="1295145" y="3405584"/>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grpSp>
        <p:nvGrpSpPr>
          <p:cNvPr id="10" name="Group 15"/>
          <p:cNvGrpSpPr/>
          <p:nvPr/>
        </p:nvGrpSpPr>
        <p:grpSpPr>
          <a:xfrm>
            <a:off x="7023100" y="4109884"/>
            <a:ext cx="931827" cy="983447"/>
            <a:chOff x="0" y="1676399"/>
            <a:chExt cx="936937" cy="936937"/>
          </a:xfrm>
          <a:solidFill>
            <a:schemeClr val="accent2">
              <a:lumMod val="60000"/>
              <a:lumOff val="40000"/>
            </a:schemeClr>
          </a:solidFill>
        </p:grpSpPr>
        <p:sp>
          <p:nvSpPr>
            <p:cNvPr id="17" name="Down Arrow 16"/>
            <p:cNvSpPr/>
            <p:nvPr/>
          </p:nvSpPr>
          <p:spPr>
            <a:xfrm>
              <a:off x="0" y="1676399"/>
              <a:ext cx="936937" cy="936937"/>
            </a:xfrm>
            <a:prstGeom prst="downArrow">
              <a:avLst>
                <a:gd name="adj1" fmla="val 55000"/>
                <a:gd name="adj2" fmla="val 45000"/>
              </a:avLst>
            </a:prstGeom>
            <a:grp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8" name="Down Arrow 4"/>
            <p:cNvSpPr/>
            <p:nvPr/>
          </p:nvSpPr>
          <p:spPr>
            <a:xfrm>
              <a:off x="210811" y="1676399"/>
              <a:ext cx="515315" cy="7050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endParaRPr>
            </a:p>
          </p:txBody>
        </p:sp>
      </p:grpSp>
      <p:grpSp>
        <p:nvGrpSpPr>
          <p:cNvPr id="2" name="Group 3"/>
          <p:cNvGrpSpPr/>
          <p:nvPr/>
        </p:nvGrpSpPr>
        <p:grpSpPr>
          <a:xfrm>
            <a:off x="469901" y="1479550"/>
            <a:ext cx="7061200" cy="1104893"/>
            <a:chOff x="0" y="0"/>
            <a:chExt cx="7099919" cy="1441443"/>
          </a:xfrm>
          <a:solidFill>
            <a:schemeClr val="accent3"/>
          </a:solidFill>
        </p:grpSpPr>
        <p:sp>
          <p:nvSpPr>
            <p:cNvPr id="5" name="Rounded Rectangle 4"/>
            <p:cNvSpPr/>
            <p:nvPr/>
          </p:nvSpPr>
          <p:spPr>
            <a:xfrm>
              <a:off x="0" y="0"/>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42218" y="42218"/>
              <a:ext cx="5544491"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Are the </a:t>
              </a:r>
              <a:r>
                <a:rPr lang="en-US" sz="2700" b="1" dirty="0">
                  <a:solidFill>
                    <a:srgbClr val="FFFFFF"/>
                  </a:solidFill>
                </a:rPr>
                <a:t>foundations</a:t>
              </a:r>
              <a:r>
                <a:rPr lang="en-US" sz="2700" dirty="0">
                  <a:solidFill>
                    <a:srgbClr val="FFFFFF"/>
                  </a:solidFill>
                </a:rPr>
                <a:t> of effective PCBS in place?</a:t>
              </a:r>
            </a:p>
          </p:txBody>
        </p:sp>
      </p:grpSp>
      <p:sp>
        <p:nvSpPr>
          <p:cNvPr id="27" name="Rectangle 2"/>
          <p:cNvSpPr txBox="1">
            <a:spLocks noChangeArrowheads="1"/>
          </p:cNvSpPr>
          <p:nvPr/>
        </p:nvSpPr>
        <p:spPr bwMode="auto">
          <a:xfrm>
            <a:off x="304800" y="228599"/>
            <a:ext cx="8458200" cy="11055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fontAlgn="base">
              <a:spcBef>
                <a:spcPct val="0"/>
              </a:spcBef>
              <a:spcAft>
                <a:spcPct val="0"/>
              </a:spcAft>
              <a:defRPr/>
            </a:pPr>
            <a:r>
              <a:rPr lang="en-US" sz="3200" b="1" kern="0" dirty="0">
                <a:solidFill>
                  <a:srgbClr val="002368"/>
                </a:solidFill>
                <a:ea typeface="ＭＳ Ｐゴシック" pitchFamily="-111" charset="-128"/>
                <a:cs typeface="Arial"/>
              </a:rPr>
              <a:t>PCBS Practices </a:t>
            </a:r>
          </a:p>
          <a:p>
            <a:pPr algn="ctr" fontAlgn="base">
              <a:spcBef>
                <a:spcPct val="0"/>
              </a:spcBef>
              <a:spcAft>
                <a:spcPct val="0"/>
              </a:spcAft>
              <a:defRPr/>
            </a:pPr>
            <a:r>
              <a:rPr lang="en-US" sz="3200" b="1" kern="0" dirty="0">
                <a:solidFill>
                  <a:srgbClr val="002368"/>
                </a:solidFill>
                <a:ea typeface="ＭＳ Ｐゴシック" pitchFamily="-111" charset="-128"/>
                <a:cs typeface="Arial"/>
              </a:rPr>
              <a:t>Decision-Making Guide: 3 Key Questions</a:t>
            </a:r>
          </a:p>
        </p:txBody>
      </p:sp>
      <p:grpSp>
        <p:nvGrpSpPr>
          <p:cNvPr id="7" name="Group 12"/>
          <p:cNvGrpSpPr/>
          <p:nvPr/>
        </p:nvGrpSpPr>
        <p:grpSpPr>
          <a:xfrm>
            <a:off x="6489700" y="2433484"/>
            <a:ext cx="931827" cy="983447"/>
            <a:chOff x="6162982" y="1093094"/>
            <a:chExt cx="936937" cy="936937"/>
          </a:xfrm>
          <a:solidFill>
            <a:schemeClr val="accent2">
              <a:lumMod val="60000"/>
              <a:lumOff val="40000"/>
            </a:schemeClr>
          </a:solidFill>
        </p:grpSpPr>
        <p:sp>
          <p:nvSpPr>
            <p:cNvPr id="14" name="Down Arrow 13"/>
            <p:cNvSpPr/>
            <p:nvPr/>
          </p:nvSpPr>
          <p:spPr>
            <a:xfrm>
              <a:off x="6162982" y="1093094"/>
              <a:ext cx="936937" cy="936937"/>
            </a:xfrm>
            <a:prstGeom prst="downArrow">
              <a:avLst>
                <a:gd name="adj1" fmla="val 55000"/>
                <a:gd name="adj2" fmla="val 45000"/>
              </a:avLst>
            </a:prstGeom>
            <a:grp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Down Arrow 4"/>
            <p:cNvSpPr/>
            <p:nvPr/>
          </p:nvSpPr>
          <p:spPr>
            <a:xfrm>
              <a:off x="6373793" y="1093094"/>
              <a:ext cx="515315" cy="7050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endParaRPr>
            </a:p>
          </p:txBody>
        </p:sp>
      </p:grpSp>
      <p:sp>
        <p:nvSpPr>
          <p:cNvPr id="33" name="Rectangle 32"/>
          <p:cNvSpPr/>
          <p:nvPr/>
        </p:nvSpPr>
        <p:spPr>
          <a:xfrm>
            <a:off x="0" y="1435889"/>
            <a:ext cx="9144000" cy="4697413"/>
          </a:xfrm>
          <a:prstGeom prst="rect">
            <a:avLst/>
          </a:prstGeom>
          <a:solidFill>
            <a:srgbClr val="63717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aphicFrame>
        <p:nvGraphicFramePr>
          <p:cNvPr id="47" name="Content Placeholder 3"/>
          <p:cNvGraphicFramePr>
            <a:graphicFrameLocks noGrp="1"/>
          </p:cNvGraphicFramePr>
          <p:nvPr>
            <p:ph idx="1"/>
            <p:extLst/>
          </p:nvPr>
        </p:nvGraphicFramePr>
        <p:xfrm>
          <a:off x="1202515" y="1298682"/>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Rectangle 47"/>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49" name="Rectangle 48"/>
          <p:cNvSpPr/>
          <p:nvPr/>
        </p:nvSpPr>
        <p:spPr>
          <a:xfrm>
            <a:off x="7223221" y="2216750"/>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No</a:t>
            </a:r>
          </a:p>
        </p:txBody>
      </p:sp>
      <p:sp>
        <p:nvSpPr>
          <p:cNvPr id="50" name="Rectangle 49"/>
          <p:cNvSpPr/>
          <p:nvPr/>
        </p:nvSpPr>
        <p:spPr>
          <a:xfrm>
            <a:off x="1661184" y="360323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sp>
        <p:nvSpPr>
          <p:cNvPr id="51" name="Rectangle 50"/>
          <p:cNvSpPr/>
          <p:nvPr/>
        </p:nvSpPr>
        <p:spPr>
          <a:xfrm>
            <a:off x="5020410" y="3609736"/>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52" name="Rectangle 51"/>
          <p:cNvSpPr/>
          <p:nvPr/>
        </p:nvSpPr>
        <p:spPr>
          <a:xfrm>
            <a:off x="3755804" y="4898642"/>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53" name="Rectangle 52"/>
          <p:cNvSpPr/>
          <p:nvPr/>
        </p:nvSpPr>
        <p:spPr>
          <a:xfrm>
            <a:off x="6469869" y="4898642"/>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54" name="Down Arrow 53"/>
          <p:cNvSpPr/>
          <p:nvPr/>
        </p:nvSpPr>
        <p:spPr>
          <a:xfrm rot="20162820">
            <a:off x="81900" y="2300519"/>
            <a:ext cx="1848440" cy="2230102"/>
          </a:xfrm>
          <a:prstGeom prst="downArrow">
            <a:avLst/>
          </a:prstGeom>
          <a:solidFill>
            <a:schemeClr val="accent3">
              <a:lumMod val="75000"/>
              <a:alpha val="33000"/>
            </a:schemeClr>
          </a:solidFill>
          <a:ln>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chemeClr val="bg1"/>
                </a:solidFill>
              </a:rPr>
              <a:t>Now let’s explore here…</a:t>
            </a:r>
          </a:p>
        </p:txBody>
      </p:sp>
      <p:cxnSp>
        <p:nvCxnSpPr>
          <p:cNvPr id="16" name="Straight Connector 15"/>
          <p:cNvCxnSpPr/>
          <p:nvPr/>
        </p:nvCxnSpPr>
        <p:spPr>
          <a:xfrm>
            <a:off x="1460501" y="4675346"/>
            <a:ext cx="148581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3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
                                        </p:tgtEl>
                                      </p:cBhvr>
                                    </p:animEffect>
                                    <p:set>
                                      <p:cBhvr>
                                        <p:cTn id="12" dur="1" fill="hold">
                                          <p:stCondLst>
                                            <p:cond delay="9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3.33333E-6 -3.33333E-6 L -0.04878 -0.68773 " pathEditMode="relative" rAng="0" ptsTypes="AA">
                                      <p:cBhvr>
                                        <p:cTn id="26" dur="2000" fill="hold"/>
                                        <p:tgtEl>
                                          <p:spTgt spid="4"/>
                                        </p:tgtEl>
                                        <p:attrNameLst>
                                          <p:attrName>ppt_x</p:attrName>
                                          <p:attrName>ppt_y</p:attrName>
                                        </p:attrNameLst>
                                      </p:cBhvr>
                                      <p:rCtr x="-2448" y="-34398"/>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graphicEl>
                                              <a:dgm id="{1C3913B0-052B-446C-BB77-7A183F9AA21B}"/>
                                            </p:graphicEl>
                                          </p:spTgt>
                                        </p:tgtEl>
                                        <p:attrNameLst>
                                          <p:attrName>style.visibility</p:attrName>
                                        </p:attrNameLst>
                                      </p:cBhvr>
                                      <p:to>
                                        <p:strVal val="visible"/>
                                      </p:to>
                                    </p:set>
                                    <p:animEffect transition="in" filter="fade">
                                      <p:cBhvr>
                                        <p:cTn id="31" dur="2000"/>
                                        <p:tgtEl>
                                          <p:spTgt spid="47">
                                            <p:graphicEl>
                                              <a:dgm id="{1C3913B0-052B-446C-BB77-7A183F9AA21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0"/>
                                        <p:tgtEl>
                                          <p:spTgt spid="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graphicEl>
                                              <a:dgm id="{BFEC1555-165E-469A-A6EC-3D946531B426}"/>
                                            </p:graphicEl>
                                          </p:spTgt>
                                        </p:tgtEl>
                                        <p:attrNameLst>
                                          <p:attrName>style.visibility</p:attrName>
                                        </p:attrNameLst>
                                      </p:cBhvr>
                                      <p:to>
                                        <p:strVal val="visible"/>
                                      </p:to>
                                    </p:set>
                                    <p:animEffect transition="in" filter="fade">
                                      <p:cBhvr>
                                        <p:cTn id="39" dur="2000"/>
                                        <p:tgtEl>
                                          <p:spTgt spid="47">
                                            <p:graphicEl>
                                              <a:dgm id="{BFEC1555-165E-469A-A6EC-3D946531B42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graphicEl>
                                              <a:dgm id="{788C2C26-30EB-4754-A2C0-DFD8374C84A5}"/>
                                            </p:graphicEl>
                                          </p:spTgt>
                                        </p:tgtEl>
                                        <p:attrNameLst>
                                          <p:attrName>style.visibility</p:attrName>
                                        </p:attrNameLst>
                                      </p:cBhvr>
                                      <p:to>
                                        <p:strVal val="visible"/>
                                      </p:to>
                                    </p:set>
                                    <p:animEffect transition="in" filter="fade">
                                      <p:cBhvr>
                                        <p:cTn id="42" dur="2000"/>
                                        <p:tgtEl>
                                          <p:spTgt spid="47">
                                            <p:graphicEl>
                                              <a:dgm id="{788C2C26-30EB-4754-A2C0-DFD8374C84A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0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graphicEl>
                                              <a:dgm id="{4A92B34D-2827-4C8A-87C0-71845F6549AF}"/>
                                            </p:graphicEl>
                                          </p:spTgt>
                                        </p:tgtEl>
                                        <p:attrNameLst>
                                          <p:attrName>style.visibility</p:attrName>
                                        </p:attrNameLst>
                                      </p:cBhvr>
                                      <p:to>
                                        <p:strVal val="visible"/>
                                      </p:to>
                                    </p:set>
                                    <p:animEffect transition="in" filter="fade">
                                      <p:cBhvr>
                                        <p:cTn id="50" dur="2000"/>
                                        <p:tgtEl>
                                          <p:spTgt spid="47">
                                            <p:graphicEl>
                                              <a:dgm id="{4A92B34D-2827-4C8A-87C0-71845F6549AF}"/>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
                                            <p:graphicEl>
                                              <a:dgm id="{6B1BDD2A-E74C-47F3-A62C-43B56D277659}"/>
                                            </p:graphicEl>
                                          </p:spTgt>
                                        </p:tgtEl>
                                        <p:attrNameLst>
                                          <p:attrName>style.visibility</p:attrName>
                                        </p:attrNameLst>
                                      </p:cBhvr>
                                      <p:to>
                                        <p:strVal val="visible"/>
                                      </p:to>
                                    </p:set>
                                    <p:animEffect transition="in" filter="fade">
                                      <p:cBhvr>
                                        <p:cTn id="53" dur="2000"/>
                                        <p:tgtEl>
                                          <p:spTgt spid="47">
                                            <p:graphicEl>
                                              <a:dgm id="{6B1BDD2A-E74C-47F3-A62C-43B56D277659}"/>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20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graphicEl>
                                              <a:dgm id="{9B4D0685-ED04-444C-9153-E2C29A11922F}"/>
                                            </p:graphicEl>
                                          </p:spTgt>
                                        </p:tgtEl>
                                        <p:attrNameLst>
                                          <p:attrName>style.visibility</p:attrName>
                                        </p:attrNameLst>
                                      </p:cBhvr>
                                      <p:to>
                                        <p:strVal val="visible"/>
                                      </p:to>
                                    </p:set>
                                    <p:animEffect transition="in" filter="fade">
                                      <p:cBhvr>
                                        <p:cTn id="61" dur="2000"/>
                                        <p:tgtEl>
                                          <p:spTgt spid="47">
                                            <p:graphicEl>
                                              <a:dgm id="{9B4D0685-ED04-444C-9153-E2C29A11922F}"/>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graphicEl>
                                              <a:dgm id="{1123ABCD-1BC8-4CD0-860D-4E656A466773}"/>
                                            </p:graphicEl>
                                          </p:spTgt>
                                        </p:tgtEl>
                                        <p:attrNameLst>
                                          <p:attrName>style.visibility</p:attrName>
                                        </p:attrNameLst>
                                      </p:cBhvr>
                                      <p:to>
                                        <p:strVal val="visible"/>
                                      </p:to>
                                    </p:set>
                                    <p:animEffect transition="in" filter="fade">
                                      <p:cBhvr>
                                        <p:cTn id="64" dur="2000"/>
                                        <p:tgtEl>
                                          <p:spTgt spid="47">
                                            <p:graphicEl>
                                              <a:dgm id="{1123ABCD-1BC8-4CD0-860D-4E656A46677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2000"/>
                                        <p:tgtEl>
                                          <p:spTgt spid="5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graphicEl>
                                              <a:dgm id="{C3D4B450-1BE6-4494-80C9-B8E0BB6CB1D1}"/>
                                            </p:graphicEl>
                                          </p:spTgt>
                                        </p:tgtEl>
                                        <p:attrNameLst>
                                          <p:attrName>style.visibility</p:attrName>
                                        </p:attrNameLst>
                                      </p:cBhvr>
                                      <p:to>
                                        <p:strVal val="visible"/>
                                      </p:to>
                                    </p:set>
                                    <p:animEffect transition="in" filter="fade">
                                      <p:cBhvr>
                                        <p:cTn id="72" dur="2000"/>
                                        <p:tgtEl>
                                          <p:spTgt spid="47">
                                            <p:graphicEl>
                                              <a:dgm id="{C3D4B450-1BE6-4494-80C9-B8E0BB6CB1D1}"/>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graphicEl>
                                              <a:dgm id="{25DECED0-C20B-449F-8BC5-87F82031AB9A}"/>
                                            </p:graphicEl>
                                          </p:spTgt>
                                        </p:tgtEl>
                                        <p:attrNameLst>
                                          <p:attrName>style.visibility</p:attrName>
                                        </p:attrNameLst>
                                      </p:cBhvr>
                                      <p:to>
                                        <p:strVal val="visible"/>
                                      </p:to>
                                    </p:set>
                                    <p:animEffect transition="in" filter="fade">
                                      <p:cBhvr>
                                        <p:cTn id="75" dur="2000"/>
                                        <p:tgtEl>
                                          <p:spTgt spid="47">
                                            <p:graphicEl>
                                              <a:dgm id="{25DECED0-C20B-449F-8BC5-87F82031AB9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2000"/>
                                        <p:tgtEl>
                                          <p:spTgt spid="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graphicEl>
                                              <a:dgm id="{1D217672-C75F-4A28-8820-25644F7CCEE3}"/>
                                            </p:graphicEl>
                                          </p:spTgt>
                                        </p:tgtEl>
                                        <p:attrNameLst>
                                          <p:attrName>style.visibility</p:attrName>
                                        </p:attrNameLst>
                                      </p:cBhvr>
                                      <p:to>
                                        <p:strVal val="visible"/>
                                      </p:to>
                                    </p:set>
                                    <p:animEffect transition="in" filter="fade">
                                      <p:cBhvr>
                                        <p:cTn id="83" dur="2000"/>
                                        <p:tgtEl>
                                          <p:spTgt spid="47">
                                            <p:graphicEl>
                                              <a:dgm id="{1D217672-C75F-4A28-8820-25644F7CCEE3}"/>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
                                            <p:graphicEl>
                                              <a:dgm id="{90B51532-B136-4C98-A025-D4BC3D5395EA}"/>
                                            </p:graphicEl>
                                          </p:spTgt>
                                        </p:tgtEl>
                                        <p:attrNameLst>
                                          <p:attrName>style.visibility</p:attrName>
                                        </p:attrNameLst>
                                      </p:cBhvr>
                                      <p:to>
                                        <p:strVal val="visible"/>
                                      </p:to>
                                    </p:set>
                                    <p:animEffect transition="in" filter="fade">
                                      <p:cBhvr>
                                        <p:cTn id="86" dur="2000"/>
                                        <p:tgtEl>
                                          <p:spTgt spid="47">
                                            <p:graphicEl>
                                              <a:dgm id="{90B51532-B136-4C98-A025-D4BC3D5395EA}"/>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2000"/>
                                        <p:tgtEl>
                                          <p:spTgt spid="5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7">
                                            <p:graphicEl>
                                              <a:dgm id="{E0FB47AC-D74F-4B17-B6A5-3FE2E2970013}"/>
                                            </p:graphicEl>
                                          </p:spTgt>
                                        </p:tgtEl>
                                        <p:attrNameLst>
                                          <p:attrName>style.visibility</p:attrName>
                                        </p:attrNameLst>
                                      </p:cBhvr>
                                      <p:to>
                                        <p:strVal val="visible"/>
                                      </p:to>
                                    </p:set>
                                    <p:animEffect transition="in" filter="fade">
                                      <p:cBhvr>
                                        <p:cTn id="94" dur="2000"/>
                                        <p:tgtEl>
                                          <p:spTgt spid="47">
                                            <p:graphicEl>
                                              <a:dgm id="{E0FB47AC-D74F-4B17-B6A5-3FE2E2970013}"/>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graphicEl>
                                              <a:dgm id="{80A2D6AD-2CA6-43AB-B636-71A534215DFE}"/>
                                            </p:graphicEl>
                                          </p:spTgt>
                                        </p:tgtEl>
                                        <p:attrNameLst>
                                          <p:attrName>style.visibility</p:attrName>
                                        </p:attrNameLst>
                                      </p:cBhvr>
                                      <p:to>
                                        <p:strVal val="visible"/>
                                      </p:to>
                                    </p:set>
                                    <p:animEffect transition="in" filter="fade">
                                      <p:cBhvr>
                                        <p:cTn id="97" dur="2000"/>
                                        <p:tgtEl>
                                          <p:spTgt spid="47">
                                            <p:graphicEl>
                                              <a:dgm id="{80A2D6AD-2CA6-43AB-B636-71A534215DFE}"/>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500"/>
                                        <p:tgtEl>
                                          <p:spTgt spid="54"/>
                                        </p:tgtEl>
                                      </p:cBhvr>
                                    </p:animEffect>
                                  </p:childTnLst>
                                </p:cTn>
                              </p:par>
                              <p:par>
                                <p:cTn id="103" presetID="10" presetClass="entr" presetSubtype="0" fill="hold"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fade">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animBg="1"/>
      <p:bldGraphic spid="47" grpId="0" uiExpand="1">
        <p:bldSub>
          <a:bldDgm bld="lvlOne"/>
        </p:bldSub>
      </p:bldGraphic>
      <p:bldP spid="48" grpId="0" animBg="1"/>
      <p:bldP spid="49" grpId="0" animBg="1"/>
      <p:bldP spid="50"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AutoShape 2"/>
          <p:cNvSpPr>
            <a:spLocks noGrp="1" noChangeArrowheads="1"/>
          </p:cNvSpPr>
          <p:nvPr>
            <p:ph type="title"/>
          </p:nvPr>
        </p:nvSpPr>
        <p:spPr>
          <a:xfrm>
            <a:off x="762000" y="304800"/>
            <a:ext cx="7772400" cy="1143000"/>
          </a:xfrm>
          <a:noFill/>
        </p:spPr>
        <p:txBody>
          <a:bodyPr>
            <a:normAutofit/>
          </a:bodyPr>
          <a:lstStyle/>
          <a:p>
            <a:r>
              <a:rPr lang="en-US" dirty="0">
                <a:solidFill>
                  <a:srgbClr val="01295F"/>
                </a:solidFill>
                <a:ea typeface="ＭＳ Ｐゴシック" charset="-128"/>
                <a:cs typeface="ＭＳ Ｐゴシック" charset="-128"/>
              </a:rPr>
              <a:t>Planned Ignoring</a:t>
            </a:r>
          </a:p>
        </p:txBody>
      </p:sp>
      <p:sp>
        <p:nvSpPr>
          <p:cNvPr id="268291" name="Rectangle 3"/>
          <p:cNvSpPr>
            <a:spLocks noGrp="1" noChangeArrowheads="1"/>
          </p:cNvSpPr>
          <p:nvPr>
            <p:ph type="body" idx="1"/>
          </p:nvPr>
        </p:nvSpPr>
        <p:spPr>
          <a:xfrm>
            <a:off x="529590" y="1447800"/>
            <a:ext cx="3966210" cy="4522470"/>
          </a:xfrm>
        </p:spPr>
        <p:txBody>
          <a:bodyPr>
            <a:norm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Definition</a:t>
            </a:r>
            <a:r>
              <a:rPr lang="en-US" sz="2800"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When a behavior that was previously reinforced by attention no longer is (i.e., the behavior is ignored). When implementing this strategy, if a behavior is maintained by adult attention, the teacher would ignore the behavior of interest.</a:t>
            </a:r>
            <a:r>
              <a:rPr lang="en-US" sz="1200" dirty="0">
                <a:solidFill>
                  <a:schemeClr val="bg1"/>
                </a:solidFill>
                <a:ea typeface="ＭＳ Ｐゴシック" charset="-128"/>
                <a:cs typeface="ＭＳ Ｐゴシック" charset="-128"/>
              </a:rPr>
              <a:t>	</a:t>
            </a:r>
          </a:p>
        </p:txBody>
      </p:sp>
      <p:sp>
        <p:nvSpPr>
          <p:cNvPr id="2" name="Rounded Rectangle 1"/>
          <p:cNvSpPr/>
          <p:nvPr/>
        </p:nvSpPr>
        <p:spPr>
          <a:xfrm>
            <a:off x="9886949" y="2107012"/>
            <a:ext cx="8728213" cy="43547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Don’t forget to plan for an extinction burst….</a:t>
            </a:r>
          </a:p>
          <a:p>
            <a:pPr marL="990600" lvl="1" indent="-533400" algn="ctr">
              <a:lnSpc>
                <a:spcPct val="90000"/>
              </a:lnSpc>
              <a:defRPr/>
            </a:pPr>
            <a:endParaRPr lang="en-US" sz="3200" dirty="0">
              <a:solidFill>
                <a:schemeClr val="bg1"/>
              </a:solidFill>
              <a:sym typeface="Wingdings"/>
            </a:endParaRPr>
          </a:p>
          <a:p>
            <a:pPr marL="533400" indent="-533400" algn="ctr">
              <a:lnSpc>
                <a:spcPct val="90000"/>
              </a:lnSpc>
              <a:defRPr/>
            </a:pPr>
            <a:r>
              <a:rPr lang="en-US" sz="3200" dirty="0">
                <a:solidFill>
                  <a:schemeClr val="bg1"/>
                </a:solidFill>
                <a:sym typeface="Wingdings"/>
              </a:rPr>
              <a:t>What function of behavior might planned ignoring procedures address effectively? </a:t>
            </a:r>
            <a:endParaRPr lang="en-US" sz="3200" dirty="0">
              <a:solidFill>
                <a:schemeClr val="bg1"/>
              </a:solidFill>
            </a:endParaRPr>
          </a:p>
        </p:txBody>
      </p:sp>
      <p:sp>
        <p:nvSpPr>
          <p:cNvPr id="3" name="Rectangle 2"/>
          <p:cNvSpPr/>
          <p:nvPr/>
        </p:nvSpPr>
        <p:spPr>
          <a:xfrm>
            <a:off x="4572000" y="1447800"/>
            <a:ext cx="4410075" cy="4386842"/>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Grant taps his pencil loudly at his desk during class and his teacher currently responds to him (i.e., provides attention) approximately 70% of the time (either + or -). </a:t>
            </a:r>
          </a:p>
          <a:p>
            <a:pPr>
              <a:spcBef>
                <a:spcPts val="1000"/>
              </a:spcBef>
            </a:pPr>
            <a:r>
              <a:rPr lang="en-US" sz="2400" dirty="0">
                <a:solidFill>
                  <a:schemeClr val="bg1"/>
                </a:solidFill>
                <a:ea typeface="ＭＳ Ｐゴシック" charset="-128"/>
                <a:cs typeface="ＭＳ Ｐゴシック" charset="-128"/>
              </a:rPr>
              <a:t>The teacher decides to ignore all pencil taps and instead only calls on Grant when his hand is raised. </a:t>
            </a:r>
          </a:p>
        </p:txBody>
      </p:sp>
    </p:spTree>
    <p:extLst>
      <p:ext uri="{BB962C8B-B14F-4D97-AF65-F5344CB8AC3E}">
        <p14:creationId xmlns:p14="http://schemas.microsoft.com/office/powerpoint/2010/main" val="321127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8291">
                                            <p:txEl>
                                              <p:pRg st="0" end="0"/>
                                            </p:txEl>
                                          </p:spTgt>
                                        </p:tgtEl>
                                        <p:attrNameLst>
                                          <p:attrName>style.visibility</p:attrName>
                                        </p:attrNameLst>
                                      </p:cBhvr>
                                      <p:to>
                                        <p:strVal val="visible"/>
                                      </p:to>
                                    </p:set>
                                    <p:animEffect transition="in" filter="fade">
                                      <p:cBhvr>
                                        <p:cTn id="7" dur="500"/>
                                        <p:tgtEl>
                                          <p:spTgt spid="2682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8291">
                                            <p:txEl>
                                              <p:pRg st="1" end="1"/>
                                            </p:txEl>
                                          </p:spTgt>
                                        </p:tgtEl>
                                        <p:attrNameLst>
                                          <p:attrName>style.visibility</p:attrName>
                                        </p:attrNameLst>
                                      </p:cBhvr>
                                      <p:to>
                                        <p:strVal val="visible"/>
                                      </p:to>
                                    </p:set>
                                    <p:animEffect transition="in" filter="fade">
                                      <p:cBhvr>
                                        <p:cTn id="12" dur="500"/>
                                        <p:tgtEl>
                                          <p:spTgt spid="2682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1" grpId="0" build="p"/>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084" y="860743"/>
            <a:ext cx="8366395" cy="563563"/>
          </a:xfrm>
        </p:spPr>
        <p:txBody>
          <a:bodyPr>
            <a:noAutofit/>
          </a:bodyPr>
          <a:lstStyle/>
          <a:p>
            <a:r>
              <a:rPr lang="en-US" b="1" dirty="0">
                <a:solidFill>
                  <a:srgbClr val="01295F"/>
                </a:solidFill>
              </a:rPr>
              <a:t>Other Strategies to Respond to Minor Violations</a:t>
            </a:r>
          </a:p>
        </p:txBody>
      </p:sp>
      <p:graphicFrame>
        <p:nvGraphicFramePr>
          <p:cNvPr id="5" name="Content Placeholder 3"/>
          <p:cNvGraphicFramePr>
            <a:graphicFrameLocks/>
          </p:cNvGraphicFramePr>
          <p:nvPr>
            <p:extLst>
              <p:ext uri="{D42A27DB-BD31-4B8C-83A1-F6EECF244321}">
                <p14:modId xmlns:p14="http://schemas.microsoft.com/office/powerpoint/2010/main" val="489670762"/>
              </p:ext>
            </p:extLst>
          </p:nvPr>
        </p:nvGraphicFramePr>
        <p:xfrm>
          <a:off x="298408" y="2362141"/>
          <a:ext cx="8495071" cy="2739449"/>
        </p:xfrm>
        <a:graphic>
          <a:graphicData uri="http://schemas.openxmlformats.org/drawingml/2006/table">
            <a:tbl>
              <a:tblPr firstRow="1" bandRow="1">
                <a:tableStyleId>{2D5ABB26-0587-4C30-8999-92F81FD0307C}</a:tableStyleId>
              </a:tblPr>
              <a:tblGrid>
                <a:gridCol w="1549729">
                  <a:extLst>
                    <a:ext uri="{9D8B030D-6E8A-4147-A177-3AD203B41FA5}">
                      <a16:colId xmlns:a16="http://schemas.microsoft.com/office/drawing/2014/main" val="20000"/>
                    </a:ext>
                  </a:extLst>
                </a:gridCol>
                <a:gridCol w="2315114">
                  <a:extLst>
                    <a:ext uri="{9D8B030D-6E8A-4147-A177-3AD203B41FA5}">
                      <a16:colId xmlns:a16="http://schemas.microsoft.com/office/drawing/2014/main" val="20001"/>
                    </a:ext>
                  </a:extLst>
                </a:gridCol>
                <a:gridCol w="2315114">
                  <a:extLst>
                    <a:ext uri="{9D8B030D-6E8A-4147-A177-3AD203B41FA5}">
                      <a16:colId xmlns:a16="http://schemas.microsoft.com/office/drawing/2014/main" val="20002"/>
                    </a:ext>
                  </a:extLst>
                </a:gridCol>
                <a:gridCol w="2315114">
                  <a:extLst>
                    <a:ext uri="{9D8B030D-6E8A-4147-A177-3AD203B41FA5}">
                      <a16:colId xmlns:a16="http://schemas.microsoft.com/office/drawing/2014/main" val="20003"/>
                    </a:ext>
                  </a:extLst>
                </a:gridCol>
              </a:tblGrid>
              <a:tr h="453449">
                <a:tc>
                  <a:txBody>
                    <a:bodyPr/>
                    <a:lstStyle/>
                    <a:p>
                      <a:endParaRPr lang="en-US" sz="2000" dirty="0">
                        <a:solidFill>
                          <a:srgbClr val="000000"/>
                        </a:solidFill>
                        <a:latin typeface="Arial"/>
                        <a:cs typeface="Arial"/>
                      </a:endParaRPr>
                    </a:p>
                  </a:txBody>
                  <a:tcPr marL="81836" marR="81836">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1800" b="1" dirty="0"/>
                        <a:t>Elementary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HS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Non-example: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9628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a:cs typeface="Arial"/>
                        </a:rPr>
                        <a:t>Planned Ignoring</a:t>
                      </a:r>
                    </a:p>
                  </a:txBody>
                  <a:tcPr marL="81836" marR="81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r>
                        <a:rPr lang="en-US" sz="1800" i="0" kern="1200" dirty="0">
                          <a:solidFill>
                            <a:schemeClr val="dk1"/>
                          </a:solidFill>
                          <a:latin typeface="+mn-lt"/>
                          <a:ea typeface="+mn-ea"/>
                          <a:cs typeface="+mn-cs"/>
                        </a:rPr>
                        <a:t>During a whole group activity, James shouts the teacher’s name to get her attention. </a:t>
                      </a:r>
                    </a:p>
                    <a:p>
                      <a:r>
                        <a:rPr lang="en-US" sz="1800" i="0" kern="1200" dirty="0">
                          <a:solidFill>
                            <a:schemeClr val="dk1"/>
                          </a:solidFill>
                          <a:latin typeface="+mn-lt"/>
                          <a:ea typeface="+mn-ea"/>
                          <a:cs typeface="+mn-cs"/>
                        </a:rPr>
                        <a:t>The teacher ignores the callouts and proceeds with the activity. </a:t>
                      </a:r>
                      <a:endParaRPr lang="en-US" sz="2000" dirty="0">
                        <a:solidFill>
                          <a:srgbClr val="000000"/>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During a lecture, Jen interrupts the teacher and loudly asks her question.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The teacher ignores Jen until she quietly raises her hand.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A student is loudly criticizing a peer, resulting in other students laughing at the targeted peer. </a:t>
                      </a:r>
                    </a:p>
                    <a:p>
                      <a:r>
                        <a:rPr lang="en-US" sz="1800" kern="1200" dirty="0">
                          <a:solidFill>
                            <a:schemeClr val="dk1"/>
                          </a:solidFill>
                          <a:latin typeface="+mn-lt"/>
                          <a:ea typeface="+mn-ea"/>
                          <a:cs typeface="+mn-cs"/>
                        </a:rPr>
                        <a:t>The teacher does nothing. </a:t>
                      </a:r>
                      <a:endParaRPr lang="en-US" sz="2000" dirty="0">
                        <a:solidFill>
                          <a:srgbClr val="000000"/>
                        </a:solidFill>
                        <a:latin typeface="Arial"/>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9873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CC8488-9473-0A4E-8C7F-B63D7604102A}"/>
              </a:ext>
            </a:extLst>
          </p:cNvPr>
          <p:cNvSpPr txBox="1">
            <a:spLocks/>
          </p:cNvSpPr>
          <p:nvPr/>
        </p:nvSpPr>
        <p:spPr>
          <a:xfrm>
            <a:off x="628650" y="1876550"/>
            <a:ext cx="7922974" cy="4023360"/>
          </a:xfrm>
          <a:prstGeom prst="rect">
            <a:avLst/>
          </a:prstGeom>
        </p:spPr>
        <p:txBody>
          <a:bodyPr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nSpc>
                <a:spcPct val="100000"/>
              </a:lnSpc>
              <a:spcBef>
                <a:spcPts val="0"/>
              </a:spcBef>
              <a:spcAft>
                <a:spcPts val="1200"/>
              </a:spcAft>
              <a:buClr>
                <a:schemeClr val="bg1"/>
              </a:buClr>
              <a:buFont typeface="Arial" panose="020B0604020202020204" pitchFamily="34" charset="0"/>
              <a:buChar char="•"/>
              <a:defRPr/>
            </a:pPr>
            <a:r>
              <a:rPr lang="en-US" sz="2400" dirty="0">
                <a:solidFill>
                  <a:schemeClr val="bg1"/>
                </a:solidFill>
              </a:rPr>
              <a:t>Ignoring doesn’t work unless the student’s problem behavior functions to </a:t>
            </a:r>
            <a:r>
              <a:rPr lang="en-US" sz="2400" b="1" dirty="0">
                <a:solidFill>
                  <a:schemeClr val="bg1"/>
                </a:solidFill>
              </a:rPr>
              <a:t>gain</a:t>
            </a:r>
            <a:r>
              <a:rPr lang="en-US" sz="2400" dirty="0">
                <a:solidFill>
                  <a:schemeClr val="bg1"/>
                </a:solidFill>
              </a:rPr>
              <a:t> your attention</a:t>
            </a:r>
          </a:p>
          <a:p>
            <a:pPr lvl="1">
              <a:lnSpc>
                <a:spcPct val="100000"/>
              </a:lnSpc>
              <a:spcBef>
                <a:spcPts val="0"/>
              </a:spcBef>
              <a:spcAft>
                <a:spcPts val="1200"/>
              </a:spcAft>
              <a:buClr>
                <a:schemeClr val="bg1"/>
              </a:buClr>
              <a:buFont typeface="Arial" panose="020B0604020202020204" pitchFamily="34" charset="0"/>
              <a:buChar char="•"/>
              <a:defRPr/>
            </a:pPr>
            <a:r>
              <a:rPr lang="en-US" sz="2400" dirty="0">
                <a:solidFill>
                  <a:schemeClr val="bg1"/>
                </a:solidFill>
              </a:rPr>
              <a:t>Disruptive behavior will </a:t>
            </a:r>
            <a:r>
              <a:rPr lang="en-US" sz="2400" b="1" dirty="0">
                <a:solidFill>
                  <a:schemeClr val="bg1"/>
                </a:solidFill>
              </a:rPr>
              <a:t>increase</a:t>
            </a:r>
            <a:r>
              <a:rPr lang="en-US" sz="2400" dirty="0">
                <a:solidFill>
                  <a:schemeClr val="bg1"/>
                </a:solidFill>
              </a:rPr>
              <a:t> before decreasing (remember the “extinction burst”)</a:t>
            </a:r>
          </a:p>
          <a:p>
            <a:pPr lvl="2">
              <a:lnSpc>
                <a:spcPct val="100000"/>
              </a:lnSpc>
              <a:spcBef>
                <a:spcPts val="0"/>
              </a:spcBef>
              <a:spcAft>
                <a:spcPts val="1200"/>
              </a:spcAft>
              <a:buClr>
                <a:schemeClr val="bg1"/>
              </a:buClr>
              <a:buFont typeface="Arial" panose="020B0604020202020204" pitchFamily="34" charset="0"/>
              <a:buChar char="•"/>
              <a:defRPr/>
            </a:pPr>
            <a:r>
              <a:rPr lang="en-US" sz="1800" dirty="0">
                <a:solidFill>
                  <a:schemeClr val="bg1"/>
                </a:solidFill>
              </a:rPr>
              <a:t>Be sure you can handle the “peak” if you select to implement this strategy!</a:t>
            </a:r>
          </a:p>
          <a:p>
            <a:pPr lvl="1">
              <a:lnSpc>
                <a:spcPct val="100000"/>
              </a:lnSpc>
              <a:spcBef>
                <a:spcPts val="0"/>
              </a:spcBef>
              <a:spcAft>
                <a:spcPts val="1200"/>
              </a:spcAft>
              <a:buClr>
                <a:schemeClr val="bg1"/>
              </a:buClr>
              <a:buFont typeface="Arial" panose="020B0604020202020204" pitchFamily="34" charset="0"/>
              <a:buChar char="•"/>
              <a:defRPr/>
            </a:pPr>
            <a:r>
              <a:rPr lang="en-US" sz="2400" dirty="0">
                <a:solidFill>
                  <a:schemeClr val="bg1"/>
                </a:solidFill>
              </a:rPr>
              <a:t>Let others know about the plan</a:t>
            </a:r>
          </a:p>
          <a:p>
            <a:pPr lvl="1">
              <a:lnSpc>
                <a:spcPct val="100000"/>
              </a:lnSpc>
              <a:spcBef>
                <a:spcPts val="0"/>
              </a:spcBef>
              <a:spcAft>
                <a:spcPts val="1200"/>
              </a:spcAft>
              <a:buClr>
                <a:schemeClr val="bg1"/>
              </a:buClr>
              <a:buFont typeface="Arial" panose="020B0604020202020204" pitchFamily="34" charset="0"/>
              <a:buChar char="•"/>
              <a:defRPr/>
            </a:pPr>
            <a:r>
              <a:rPr lang="en-US" sz="2400" dirty="0">
                <a:solidFill>
                  <a:schemeClr val="bg1"/>
                </a:solidFill>
              </a:rPr>
              <a:t>Don’t forget to consistently praise student for appropriate behavior</a:t>
            </a:r>
          </a:p>
          <a:p>
            <a:pPr lvl="1">
              <a:spcAft>
                <a:spcPts val="0"/>
              </a:spcAft>
              <a:buClr>
                <a:schemeClr val="bg1"/>
              </a:buClr>
              <a:buFont typeface="Arial" panose="020B0604020202020204" pitchFamily="34" charset="0"/>
              <a:buChar char="•"/>
              <a:defRPr/>
            </a:pPr>
            <a:endParaRPr lang="en-US" sz="2400" dirty="0">
              <a:solidFill>
                <a:schemeClr val="tx1"/>
              </a:solidFill>
            </a:endParaRPr>
          </a:p>
        </p:txBody>
      </p:sp>
      <p:sp>
        <p:nvSpPr>
          <p:cNvPr id="4" name="Title 3">
            <a:extLst>
              <a:ext uri="{FF2B5EF4-FFF2-40B4-BE49-F238E27FC236}">
                <a16:creationId xmlns:a16="http://schemas.microsoft.com/office/drawing/2014/main" id="{998727AE-14CF-A345-8578-39B71B4DB105}"/>
              </a:ext>
            </a:extLst>
          </p:cNvPr>
          <p:cNvSpPr>
            <a:spLocks noGrp="1"/>
          </p:cNvSpPr>
          <p:nvPr>
            <p:ph type="title"/>
          </p:nvPr>
        </p:nvSpPr>
        <p:spPr/>
        <p:txBody>
          <a:bodyPr>
            <a:normAutofit/>
          </a:bodyPr>
          <a:lstStyle/>
          <a:p>
            <a:r>
              <a:rPr lang="en-US" dirty="0">
                <a:solidFill>
                  <a:srgbClr val="01295F"/>
                </a:solidFill>
              </a:rPr>
              <a:t>Guidelines for using </a:t>
            </a:r>
            <a:r>
              <a:rPr lang="en-US" b="1" dirty="0">
                <a:solidFill>
                  <a:srgbClr val="01295F"/>
                </a:solidFill>
              </a:rPr>
              <a:t>planned ignoring</a:t>
            </a:r>
            <a:endParaRPr lang="en-US" dirty="0">
              <a:solidFill>
                <a:srgbClr val="01295F"/>
              </a:solidFill>
            </a:endParaRPr>
          </a:p>
        </p:txBody>
      </p:sp>
    </p:spTree>
    <p:extLst>
      <p:ext uri="{BB962C8B-B14F-4D97-AF65-F5344CB8AC3E}">
        <p14:creationId xmlns:p14="http://schemas.microsoft.com/office/powerpoint/2010/main" val="23444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7C37-F2B7-0B43-86F6-A50EE207C326}"/>
              </a:ext>
            </a:extLst>
          </p:cNvPr>
          <p:cNvSpPr>
            <a:spLocks noGrp="1"/>
          </p:cNvSpPr>
          <p:nvPr>
            <p:ph type="title"/>
          </p:nvPr>
        </p:nvSpPr>
        <p:spPr/>
        <p:txBody>
          <a:bodyPr>
            <a:normAutofit/>
          </a:bodyPr>
          <a:lstStyle/>
          <a:p>
            <a:pPr algn="ctr"/>
            <a:r>
              <a:rPr lang="en-US" dirty="0"/>
              <a:t>Orientation to Module Tools and Resources</a:t>
            </a:r>
          </a:p>
        </p:txBody>
      </p:sp>
      <p:sp>
        <p:nvSpPr>
          <p:cNvPr id="3" name="Content Placeholder 2">
            <a:extLst>
              <a:ext uri="{FF2B5EF4-FFF2-40B4-BE49-F238E27FC236}">
                <a16:creationId xmlns:a16="http://schemas.microsoft.com/office/drawing/2014/main" id="{BA8698C7-8A89-5340-8BED-7A1DCEB07AAC}"/>
              </a:ext>
            </a:extLst>
          </p:cNvPr>
          <p:cNvSpPr>
            <a:spLocks noGrp="1"/>
          </p:cNvSpPr>
          <p:nvPr>
            <p:ph idx="1"/>
          </p:nvPr>
        </p:nvSpPr>
        <p:spPr/>
        <p:txBody>
          <a:bodyPr>
            <a:normAutofit/>
          </a:bodyPr>
          <a:lstStyle/>
          <a:p>
            <a:r>
              <a:rPr lang="en-US" dirty="0">
                <a:solidFill>
                  <a:schemeClr val="bg1"/>
                </a:solidFill>
              </a:rPr>
              <a:t>Module Videos</a:t>
            </a:r>
          </a:p>
          <a:p>
            <a:endParaRPr lang="en-US" dirty="0">
              <a:solidFill>
                <a:schemeClr val="bg1"/>
              </a:solidFill>
            </a:endParaRPr>
          </a:p>
          <a:p>
            <a:endParaRPr lang="en-US" dirty="0">
              <a:solidFill>
                <a:schemeClr val="bg1"/>
              </a:solidFill>
            </a:endParaRPr>
          </a:p>
          <a:p>
            <a:r>
              <a:rPr lang="en-US" dirty="0">
                <a:solidFill>
                  <a:schemeClr val="bg1"/>
                </a:solidFill>
              </a:rPr>
              <a:t>Module Workbook</a:t>
            </a: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Module Readings and Additional Resources</a:t>
            </a:r>
          </a:p>
        </p:txBody>
      </p:sp>
      <p:pic>
        <p:nvPicPr>
          <p:cNvPr id="7" name="Picture 6">
            <a:extLst>
              <a:ext uri="{FF2B5EF4-FFF2-40B4-BE49-F238E27FC236}">
                <a16:creationId xmlns:a16="http://schemas.microsoft.com/office/drawing/2014/main" id="{9744430F-6C6D-7A44-822F-2A8AE29D6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6633" y="2840871"/>
            <a:ext cx="926448" cy="1198725"/>
          </a:xfrm>
          <a:prstGeom prst="rect">
            <a:avLst/>
          </a:prstGeom>
        </p:spPr>
      </p:pic>
      <p:pic>
        <p:nvPicPr>
          <p:cNvPr id="9" name="Picture 8">
            <a:extLst>
              <a:ext uri="{FF2B5EF4-FFF2-40B4-BE49-F238E27FC236}">
                <a16:creationId xmlns:a16="http://schemas.microsoft.com/office/drawing/2014/main" id="{5AC5302C-EDB2-BF47-ABEF-5B645A116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36347" y="1690688"/>
            <a:ext cx="1786485" cy="987184"/>
          </a:xfrm>
          <a:prstGeom prst="rect">
            <a:avLst/>
          </a:prstGeom>
        </p:spPr>
      </p:pic>
      <p:pic>
        <p:nvPicPr>
          <p:cNvPr id="11" name="Picture 10">
            <a:extLst>
              <a:ext uri="{FF2B5EF4-FFF2-40B4-BE49-F238E27FC236}">
                <a16:creationId xmlns:a16="http://schemas.microsoft.com/office/drawing/2014/main" id="{9B629FAD-CAC7-444A-A2F1-E655642DF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0796" y="4779329"/>
            <a:ext cx="979299" cy="756731"/>
          </a:xfrm>
          <a:prstGeom prst="rect">
            <a:avLst/>
          </a:prstGeom>
        </p:spPr>
      </p:pic>
    </p:spTree>
    <p:extLst>
      <p:ext uri="{BB962C8B-B14F-4D97-AF65-F5344CB8AC3E}">
        <p14:creationId xmlns:p14="http://schemas.microsoft.com/office/powerpoint/2010/main" val="2257142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7750" y="285080"/>
            <a:ext cx="8096250"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5.2: Pause &amp; Process</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 Planned Ignoring Procedure</a:t>
            </a:r>
            <a:endParaRPr lang="en-US" sz="3600" dirty="0">
              <a:solidFill>
                <a:srgbClr val="001C54"/>
              </a:solidFill>
            </a:endParaRPr>
          </a:p>
        </p:txBody>
      </p:sp>
      <p:sp>
        <p:nvSpPr>
          <p:cNvPr id="177155" name="Rectangle 3"/>
          <p:cNvSpPr>
            <a:spLocks noGrp="1" noChangeArrowheads="1"/>
          </p:cNvSpPr>
          <p:nvPr>
            <p:ph idx="1"/>
          </p:nvPr>
        </p:nvSpPr>
        <p:spPr>
          <a:xfrm>
            <a:off x="495086" y="1646887"/>
            <a:ext cx="7886700" cy="4052328"/>
          </a:xfrm>
        </p:spPr>
        <p:txBody>
          <a:bodyPr>
            <a:normAutofit lnSpcReduction="10000"/>
          </a:bodyPr>
          <a:lstStyle/>
          <a:p>
            <a:pPr marL="0" indent="0">
              <a:buNone/>
            </a:pPr>
            <a:r>
              <a:rPr lang="en-US" dirty="0">
                <a:solidFill>
                  <a:schemeClr val="bg1"/>
                </a:solidFill>
              </a:rPr>
              <a:t>Use the guided questions in your workbook to develop a planned ignoring procedure.</a:t>
            </a:r>
          </a:p>
          <a:p>
            <a:pPr lvl="1"/>
            <a:r>
              <a:rPr lang="en-US" dirty="0">
                <a:solidFill>
                  <a:schemeClr val="bg1"/>
                </a:solidFill>
              </a:rPr>
              <a:t>Select a target behavior </a:t>
            </a:r>
          </a:p>
          <a:p>
            <a:pPr lvl="1"/>
            <a:r>
              <a:rPr lang="en-US" dirty="0">
                <a:solidFill>
                  <a:schemeClr val="bg1"/>
                </a:solidFill>
              </a:rPr>
              <a:t>Develop an operational definition </a:t>
            </a:r>
          </a:p>
          <a:p>
            <a:pPr lvl="1"/>
            <a:r>
              <a:rPr lang="en-US" dirty="0">
                <a:solidFill>
                  <a:schemeClr val="bg1"/>
                </a:solidFill>
              </a:rPr>
              <a:t>Identify the type of reinforcement that currently maintains the behavior (This should be teacher attention!)</a:t>
            </a:r>
          </a:p>
          <a:p>
            <a:pPr lvl="1"/>
            <a:r>
              <a:rPr lang="en-US" dirty="0">
                <a:solidFill>
                  <a:schemeClr val="bg1"/>
                </a:solidFill>
              </a:rPr>
              <a:t>Develop a </a:t>
            </a:r>
            <a:r>
              <a:rPr lang="en-US" b="1" dirty="0">
                <a:solidFill>
                  <a:schemeClr val="bg1"/>
                </a:solidFill>
              </a:rPr>
              <a:t>Planned Ignoring Procedure</a:t>
            </a:r>
            <a:r>
              <a:rPr lang="en-US" dirty="0">
                <a:solidFill>
                  <a:schemeClr val="bg1"/>
                </a:solidFill>
              </a:rPr>
              <a:t>:</a:t>
            </a:r>
          </a:p>
          <a:p>
            <a:pPr lvl="2"/>
            <a:r>
              <a:rPr lang="en-US" dirty="0">
                <a:solidFill>
                  <a:schemeClr val="bg1"/>
                </a:solidFill>
              </a:rPr>
              <a:t>What will you do when the behavior occurs?</a:t>
            </a:r>
          </a:p>
          <a:p>
            <a:pPr lvl="2"/>
            <a:r>
              <a:rPr lang="en-US" dirty="0">
                <a:solidFill>
                  <a:schemeClr val="bg1"/>
                </a:solidFill>
              </a:rPr>
              <a:t>How will you acknowledge other appropriate behaviors?</a:t>
            </a:r>
          </a:p>
          <a:p>
            <a:pPr lvl="2"/>
            <a:r>
              <a:rPr lang="en-US" dirty="0">
                <a:solidFill>
                  <a:schemeClr val="bg1"/>
                </a:solidFill>
              </a:rPr>
              <a:t>What will you do if/when an extinction burst occurs?</a:t>
            </a:r>
          </a:p>
          <a:p>
            <a:pPr lvl="1"/>
            <a:endParaRPr lang="en-US" altLang="x-none" sz="700" dirty="0">
              <a:solidFill>
                <a:schemeClr val="bg1"/>
              </a:solidFill>
              <a:latin typeface="Calibri" charset="0"/>
              <a:ea typeface="Calibri" charset="0"/>
              <a:cs typeface="Calibr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23" y="395346"/>
            <a:ext cx="937527" cy="892884"/>
          </a:xfrm>
          <a:prstGeom prst="rect">
            <a:avLst/>
          </a:prstGeom>
        </p:spPr>
      </p:pic>
      <p:sp>
        <p:nvSpPr>
          <p:cNvPr id="5" name="TextBox 4"/>
          <p:cNvSpPr txBox="1"/>
          <p:nvPr/>
        </p:nvSpPr>
        <p:spPr>
          <a:xfrm>
            <a:off x="999830" y="5446701"/>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5.2</a:t>
            </a:r>
          </a:p>
        </p:txBody>
      </p:sp>
    </p:spTree>
    <p:extLst>
      <p:ext uri="{BB962C8B-B14F-4D97-AF65-F5344CB8AC3E}">
        <p14:creationId xmlns:p14="http://schemas.microsoft.com/office/powerpoint/2010/main" val="291422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4B2D18-B4CB-F141-8C6D-804F3FC01091}"/>
              </a:ext>
            </a:extLst>
          </p:cNvPr>
          <p:cNvSpPr>
            <a:spLocks noGrp="1"/>
          </p:cNvSpPr>
          <p:nvPr>
            <p:ph idx="1"/>
          </p:nvPr>
        </p:nvSpPr>
        <p:spPr>
          <a:xfrm>
            <a:off x="602952" y="1508762"/>
            <a:ext cx="7886700" cy="4351338"/>
          </a:xfrm>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when using planned ignoring, it is important to ensure you are ignoring a behavior and not the student in general.</a:t>
            </a:r>
          </a:p>
          <a:p>
            <a:endParaRPr lang="en-US" dirty="0">
              <a:solidFill>
                <a:schemeClr val="bg1"/>
              </a:solidFill>
            </a:endParaRPr>
          </a:p>
          <a:p>
            <a:r>
              <a:rPr lang="en-US" dirty="0">
                <a:solidFill>
                  <a:schemeClr val="bg1"/>
                </a:solidFill>
              </a:rPr>
              <a:t>Provide reinforcement and acknowledgement for other behaviors and only ignore the target behavior. </a:t>
            </a:r>
          </a:p>
        </p:txBody>
      </p:sp>
      <p:sp>
        <p:nvSpPr>
          <p:cNvPr id="4" name="Title 2">
            <a:extLst>
              <a:ext uri="{FF2B5EF4-FFF2-40B4-BE49-F238E27FC236}">
                <a16:creationId xmlns:a16="http://schemas.microsoft.com/office/drawing/2014/main" id="{6AA542E7-1CE9-2E48-9731-AAAA98F1206B}"/>
              </a:ext>
            </a:extLst>
          </p:cNvPr>
          <p:cNvSpPr>
            <a:spLocks noGrp="1"/>
          </p:cNvSpPr>
          <p:nvPr>
            <p:ph type="title"/>
          </p:nvPr>
        </p:nvSpPr>
        <p:spPr>
          <a:xfrm>
            <a:off x="1047750" y="285080"/>
            <a:ext cx="8096250" cy="111341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5.2: Review</a:t>
            </a:r>
            <a:endParaRPr lang="en-US" sz="3600" dirty="0">
              <a:solidFill>
                <a:srgbClr val="001C54"/>
              </a:solidFill>
            </a:endParaRPr>
          </a:p>
        </p:txBody>
      </p:sp>
      <p:pic>
        <p:nvPicPr>
          <p:cNvPr id="5" name="Picture 4">
            <a:extLst>
              <a:ext uri="{FF2B5EF4-FFF2-40B4-BE49-F238E27FC236}">
                <a16:creationId xmlns:a16="http://schemas.microsoft.com/office/drawing/2014/main" id="{EA2DC4EF-2A94-A24A-8692-7CFFDA6EC9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23" y="395346"/>
            <a:ext cx="937527" cy="892884"/>
          </a:xfrm>
          <a:prstGeom prst="rect">
            <a:avLst/>
          </a:prstGeom>
        </p:spPr>
      </p:pic>
    </p:spTree>
    <p:extLst>
      <p:ext uri="{BB962C8B-B14F-4D97-AF65-F5344CB8AC3E}">
        <p14:creationId xmlns:p14="http://schemas.microsoft.com/office/powerpoint/2010/main" val="3817171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130B0-D2FD-334A-8ECE-1A3A1D6BEB81}"/>
              </a:ext>
            </a:extLst>
          </p:cNvPr>
          <p:cNvSpPr>
            <a:spLocks noGrp="1"/>
          </p:cNvSpPr>
          <p:nvPr>
            <p:ph type="title"/>
          </p:nvPr>
        </p:nvSpPr>
        <p:spPr/>
        <p:txBody>
          <a:bodyPr/>
          <a:lstStyle/>
          <a:p>
            <a:r>
              <a:rPr lang="en-US" dirty="0">
                <a:solidFill>
                  <a:srgbClr val="01295F"/>
                </a:solidFill>
              </a:rPr>
              <a:t>Differential Reinforcement</a:t>
            </a:r>
          </a:p>
        </p:txBody>
      </p:sp>
      <p:sp>
        <p:nvSpPr>
          <p:cNvPr id="4" name="TextBox 3">
            <a:extLst>
              <a:ext uri="{FF2B5EF4-FFF2-40B4-BE49-F238E27FC236}">
                <a16:creationId xmlns:a16="http://schemas.microsoft.com/office/drawing/2014/main" id="{987FFCF0-DEC2-B643-A841-78584D479334}"/>
              </a:ext>
            </a:extLst>
          </p:cNvPr>
          <p:cNvSpPr txBox="1"/>
          <p:nvPr/>
        </p:nvSpPr>
        <p:spPr>
          <a:xfrm>
            <a:off x="449580" y="1690688"/>
            <a:ext cx="8244840" cy="4216539"/>
          </a:xfrm>
          <a:prstGeom prst="rect">
            <a:avLst/>
          </a:prstGeom>
          <a:noFill/>
        </p:spPr>
        <p:txBody>
          <a:bodyPr wrap="square" rtlCol="0">
            <a:spAutoFit/>
          </a:bodyPr>
          <a:lstStyle/>
          <a:p>
            <a:r>
              <a:rPr lang="en-US" sz="2800" b="1" u="sng" dirty="0">
                <a:solidFill>
                  <a:schemeClr val="bg1"/>
                </a:solidFill>
              </a:rPr>
              <a:t>Definition:</a:t>
            </a:r>
            <a:r>
              <a:rPr lang="en-US" sz="2800" b="1" dirty="0">
                <a:solidFill>
                  <a:schemeClr val="bg1"/>
                </a:solidFill>
              </a:rPr>
              <a:t> </a:t>
            </a:r>
            <a:r>
              <a:rPr lang="en-US" sz="2400" dirty="0">
                <a:solidFill>
                  <a:schemeClr val="bg1"/>
                </a:solidFill>
              </a:rPr>
              <a:t>Providing reinforcement contingent on a student exhibiting an appropriate response (or behavior you wish to increase) while simultaneously withholding reinforcement contingent on inappropriate responses (i.e., placing challenging behavior(s) on extinction). </a:t>
            </a:r>
          </a:p>
          <a:p>
            <a:endParaRPr lang="en-US" sz="2400" dirty="0">
              <a:solidFill>
                <a:schemeClr val="bg1"/>
              </a:solidFill>
            </a:endParaRPr>
          </a:p>
          <a:p>
            <a:r>
              <a:rPr lang="en-US" sz="2400" dirty="0">
                <a:solidFill>
                  <a:schemeClr val="bg1"/>
                </a:solidFill>
              </a:rPr>
              <a:t>There are different types of differential reinforcement approaches to consider… </a:t>
            </a:r>
          </a:p>
          <a:p>
            <a:endParaRPr lang="en-US" sz="2400" dirty="0">
              <a:solidFill>
                <a:schemeClr val="bg1"/>
              </a:solidFill>
            </a:endParaRPr>
          </a:p>
          <a:p>
            <a:r>
              <a:rPr lang="en-US" sz="2400" dirty="0">
                <a:solidFill>
                  <a:schemeClr val="bg1"/>
                </a:solidFill>
              </a:rPr>
              <a:t>The NCII Reinforcement guide (</a:t>
            </a:r>
            <a:r>
              <a:rPr lang="en-US" sz="2400" dirty="0">
                <a:solidFill>
                  <a:schemeClr val="bg1"/>
                </a:solidFill>
                <a:hlinkClick r:id="rId2"/>
              </a:rPr>
              <a:t>linked here</a:t>
            </a:r>
            <a:r>
              <a:rPr lang="en-US" sz="2400" dirty="0">
                <a:solidFill>
                  <a:schemeClr val="bg1"/>
                </a:solidFill>
              </a:rPr>
              <a:t>) includes additional information about DR procedures. </a:t>
            </a:r>
          </a:p>
        </p:txBody>
      </p:sp>
    </p:spTree>
    <p:extLst>
      <p:ext uri="{BB962C8B-B14F-4D97-AF65-F5344CB8AC3E}">
        <p14:creationId xmlns:p14="http://schemas.microsoft.com/office/powerpoint/2010/main" val="302283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
                                            <p:txEl>
                                              <p:pRg st="0" end="0"/>
                                            </p:txEl>
                                          </p:spTgt>
                                        </p:tgtEl>
                                      </p:cBhvr>
                                    </p:animEffect>
                                    <p:set>
                                      <p:cBhvr>
                                        <p:cTn id="22" dur="1" fill="hold">
                                          <p:stCondLst>
                                            <p:cond delay="499"/>
                                          </p:stCondLst>
                                        </p:cTn>
                                        <p:tgtEl>
                                          <p:spTgt spid="4">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
                                            <p:txEl>
                                              <p:pRg st="2" end="2"/>
                                            </p:txEl>
                                          </p:spTgt>
                                        </p:tgtEl>
                                      </p:cBhvr>
                                    </p:animEffect>
                                    <p:set>
                                      <p:cBhvr>
                                        <p:cTn id="25" dur="1" fill="hold">
                                          <p:stCondLst>
                                            <p:cond delay="499"/>
                                          </p:stCondLst>
                                        </p:cTn>
                                        <p:tgtEl>
                                          <p:spTgt spid="4">
                                            <p:txEl>
                                              <p:pRg st="2" end="2"/>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
                                            <p:txEl>
                                              <p:pRg st="4" end="4"/>
                                            </p:txEl>
                                          </p:spTgt>
                                        </p:tgtEl>
                                      </p:cBhvr>
                                    </p:animEffect>
                                    <p:set>
                                      <p:cBhvr>
                                        <p:cTn id="28" dur="1" fill="hold">
                                          <p:stCondLst>
                                            <p:cond delay="499"/>
                                          </p:stCondLst>
                                        </p:cTn>
                                        <p:tgtEl>
                                          <p:spTgt spid="4">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AutoShape 2"/>
          <p:cNvSpPr>
            <a:spLocks noGrp="1" noChangeArrowheads="1"/>
          </p:cNvSpPr>
          <p:nvPr>
            <p:ph type="title"/>
          </p:nvPr>
        </p:nvSpPr>
        <p:spPr>
          <a:noFill/>
        </p:spPr>
        <p:txBody>
          <a:bodyPr/>
          <a:lstStyle/>
          <a:p>
            <a:r>
              <a:rPr lang="en-US" sz="4000" dirty="0">
                <a:solidFill>
                  <a:srgbClr val="01295F"/>
                </a:solidFill>
                <a:ea typeface="ＭＳ Ｐゴシック" charset="-128"/>
                <a:cs typeface="ＭＳ Ｐゴシック" charset="-128"/>
              </a:rPr>
              <a:t>Types of Differential Reinforcement</a:t>
            </a:r>
          </a:p>
        </p:txBody>
      </p:sp>
      <p:sp>
        <p:nvSpPr>
          <p:cNvPr id="267267" name="Rectangle 3"/>
          <p:cNvSpPr>
            <a:spLocks noGrp="1" noChangeArrowheads="1"/>
          </p:cNvSpPr>
          <p:nvPr>
            <p:ph idx="1"/>
          </p:nvPr>
        </p:nvSpPr>
        <p:spPr/>
        <p:txBody>
          <a:bodyPr/>
          <a:lstStyle/>
          <a:p>
            <a:pPr>
              <a:lnSpc>
                <a:spcPct val="80000"/>
              </a:lnSpc>
            </a:pPr>
            <a:r>
              <a:rPr lang="en-US" dirty="0">
                <a:solidFill>
                  <a:schemeClr val="bg1"/>
                </a:solidFill>
                <a:ea typeface="ＭＳ Ｐゴシック" charset="-128"/>
                <a:cs typeface="ＭＳ Ｐゴシック" charset="-128"/>
              </a:rPr>
              <a:t>DR…of </a:t>
            </a:r>
            <a:r>
              <a:rPr lang="en-US" b="1" i="1" dirty="0">
                <a:solidFill>
                  <a:schemeClr val="accent3">
                    <a:lumMod val="40000"/>
                    <a:lumOff val="60000"/>
                  </a:schemeClr>
                </a:solidFill>
                <a:ea typeface="ＭＳ Ｐゴシック" charset="-128"/>
                <a:cs typeface="ＭＳ Ｐゴシック" charset="-128"/>
              </a:rPr>
              <a:t>lower</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rates of behavior (</a:t>
            </a:r>
            <a:r>
              <a:rPr lang="en-US" dirty="0">
                <a:solidFill>
                  <a:schemeClr val="accent3">
                    <a:lumMod val="40000"/>
                    <a:lumOff val="60000"/>
                  </a:schemeClr>
                </a:solidFill>
                <a:ea typeface="ＭＳ Ｐゴシック" charset="-128"/>
                <a:cs typeface="ＭＳ Ｐゴシック" charset="-128"/>
              </a:rPr>
              <a:t>DRL</a:t>
            </a:r>
            <a:r>
              <a:rPr lang="en-US" dirty="0">
                <a:solidFill>
                  <a:schemeClr val="bg1"/>
                </a:solidFill>
                <a:ea typeface="ＭＳ Ｐゴシック" charset="-128"/>
                <a:cs typeface="ＭＳ Ｐゴシック" charset="-128"/>
              </a:rPr>
              <a:t>)</a:t>
            </a:r>
          </a:p>
          <a:p>
            <a:pPr lvl="1">
              <a:lnSpc>
                <a:spcPct val="80000"/>
              </a:lnSpc>
              <a:buFontTx/>
              <a:buNone/>
            </a:pPr>
            <a:endParaRPr lang="en-US" dirty="0"/>
          </a:p>
          <a:p>
            <a:pPr>
              <a:lnSpc>
                <a:spcPct val="80000"/>
              </a:lnSpc>
            </a:pPr>
            <a:r>
              <a:rPr lang="en-US" dirty="0">
                <a:solidFill>
                  <a:schemeClr val="bg1"/>
                </a:solidFill>
                <a:ea typeface="ＭＳ Ｐゴシック" charset="-128"/>
                <a:cs typeface="ＭＳ Ｐゴシック" charset="-128"/>
              </a:rPr>
              <a:t>DR…of </a:t>
            </a:r>
            <a:r>
              <a:rPr lang="en-US" b="1" i="1" dirty="0">
                <a:solidFill>
                  <a:schemeClr val="accent3">
                    <a:lumMod val="40000"/>
                    <a:lumOff val="60000"/>
                  </a:schemeClr>
                </a:solidFill>
                <a:ea typeface="ＭＳ Ｐゴシック" charset="-128"/>
                <a:cs typeface="ＭＳ Ｐゴシック" charset="-128"/>
              </a:rPr>
              <a:t>other</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behaviors</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a:t>
            </a:r>
            <a:r>
              <a:rPr lang="en-US" dirty="0">
                <a:solidFill>
                  <a:schemeClr val="accent3">
                    <a:lumMod val="40000"/>
                    <a:lumOff val="60000"/>
                  </a:schemeClr>
                </a:solidFill>
                <a:ea typeface="ＭＳ Ｐゴシック" charset="-128"/>
                <a:cs typeface="ＭＳ Ｐゴシック" charset="-128"/>
              </a:rPr>
              <a:t>DRO</a:t>
            </a:r>
            <a:r>
              <a:rPr lang="en-US" dirty="0">
                <a:solidFill>
                  <a:schemeClr val="bg1"/>
                </a:solidFill>
                <a:ea typeface="ＭＳ Ｐゴシック" charset="-128"/>
                <a:cs typeface="ＭＳ Ｐゴシック" charset="-128"/>
              </a:rPr>
              <a:t>)</a:t>
            </a:r>
          </a:p>
          <a:p>
            <a:pPr lvl="1">
              <a:lnSpc>
                <a:spcPct val="80000"/>
              </a:lnSpc>
              <a:buFontTx/>
              <a:buNone/>
            </a:pPr>
            <a:endParaRPr lang="en-US" dirty="0"/>
          </a:p>
          <a:p>
            <a:pPr>
              <a:lnSpc>
                <a:spcPct val="80000"/>
              </a:lnSpc>
            </a:pPr>
            <a:r>
              <a:rPr lang="en-US" dirty="0">
                <a:solidFill>
                  <a:schemeClr val="bg1"/>
                </a:solidFill>
                <a:ea typeface="ＭＳ Ｐゴシック" charset="-128"/>
                <a:cs typeface="ＭＳ Ｐゴシック" charset="-128"/>
              </a:rPr>
              <a:t>DR…of</a:t>
            </a:r>
            <a:r>
              <a:rPr lang="en-US" dirty="0">
                <a:ea typeface="ＭＳ Ｐゴシック" charset="-128"/>
                <a:cs typeface="ＭＳ Ｐゴシック" charset="-128"/>
              </a:rPr>
              <a:t> </a:t>
            </a:r>
            <a:r>
              <a:rPr lang="en-US" b="1" i="1" dirty="0">
                <a:solidFill>
                  <a:schemeClr val="accent3">
                    <a:lumMod val="40000"/>
                    <a:lumOff val="60000"/>
                  </a:schemeClr>
                </a:solidFill>
                <a:ea typeface="ＭＳ Ｐゴシック" charset="-128"/>
                <a:cs typeface="ＭＳ Ｐゴシック" charset="-128"/>
              </a:rPr>
              <a:t>alternative</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behavior</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a:t>
            </a:r>
            <a:r>
              <a:rPr lang="en-US" dirty="0">
                <a:solidFill>
                  <a:schemeClr val="accent3">
                    <a:lumMod val="40000"/>
                    <a:lumOff val="60000"/>
                  </a:schemeClr>
                </a:solidFill>
                <a:ea typeface="ＭＳ Ｐゴシック" charset="-128"/>
                <a:cs typeface="ＭＳ Ｐゴシック" charset="-128"/>
              </a:rPr>
              <a:t>DRA</a:t>
            </a:r>
            <a:r>
              <a:rPr lang="en-US" dirty="0">
                <a:solidFill>
                  <a:schemeClr val="bg1"/>
                </a:solidFill>
                <a:ea typeface="ＭＳ Ｐゴシック" charset="-128"/>
                <a:cs typeface="ＭＳ Ｐゴシック" charset="-128"/>
              </a:rPr>
              <a:t>)</a:t>
            </a:r>
          </a:p>
          <a:p>
            <a:pPr lvl="1">
              <a:lnSpc>
                <a:spcPct val="80000"/>
              </a:lnSpc>
              <a:buFontTx/>
              <a:buNone/>
            </a:pPr>
            <a:endParaRPr lang="en-US" dirty="0"/>
          </a:p>
          <a:p>
            <a:pPr>
              <a:lnSpc>
                <a:spcPct val="80000"/>
              </a:lnSpc>
            </a:pPr>
            <a:r>
              <a:rPr lang="en-US" dirty="0">
                <a:solidFill>
                  <a:schemeClr val="bg1"/>
                </a:solidFill>
                <a:ea typeface="ＭＳ Ｐゴシック" charset="-128"/>
                <a:cs typeface="ＭＳ Ｐゴシック" charset="-128"/>
              </a:rPr>
              <a:t>DR…of</a:t>
            </a:r>
            <a:r>
              <a:rPr lang="en-US" dirty="0">
                <a:ea typeface="ＭＳ Ｐゴシック" charset="-128"/>
                <a:cs typeface="ＭＳ Ｐゴシック" charset="-128"/>
              </a:rPr>
              <a:t> </a:t>
            </a:r>
            <a:r>
              <a:rPr lang="en-US" b="1" i="1" dirty="0">
                <a:solidFill>
                  <a:schemeClr val="accent3">
                    <a:lumMod val="40000"/>
                    <a:lumOff val="60000"/>
                  </a:schemeClr>
                </a:solidFill>
                <a:ea typeface="ＭＳ Ｐゴシック" charset="-128"/>
                <a:cs typeface="ＭＳ Ｐゴシック" charset="-128"/>
              </a:rPr>
              <a:t>incompatible</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behavior</a:t>
            </a:r>
            <a:r>
              <a:rPr lang="en-US" dirty="0">
                <a:ea typeface="ＭＳ Ｐゴシック" charset="-128"/>
                <a:cs typeface="ＭＳ Ｐゴシック" charset="-128"/>
              </a:rPr>
              <a:t> </a:t>
            </a:r>
            <a:r>
              <a:rPr lang="en-US" dirty="0">
                <a:solidFill>
                  <a:schemeClr val="bg1"/>
                </a:solidFill>
                <a:ea typeface="ＭＳ Ｐゴシック" charset="-128"/>
                <a:cs typeface="ＭＳ Ｐゴシック" charset="-128"/>
              </a:rPr>
              <a:t>(</a:t>
            </a:r>
            <a:r>
              <a:rPr lang="en-US" dirty="0">
                <a:solidFill>
                  <a:schemeClr val="accent3">
                    <a:lumMod val="40000"/>
                    <a:lumOff val="60000"/>
                  </a:schemeClr>
                </a:solidFill>
                <a:ea typeface="ＭＳ Ｐゴシック" charset="-128"/>
                <a:cs typeface="ＭＳ Ｐゴシック" charset="-128"/>
              </a:rPr>
              <a:t>DRI</a:t>
            </a:r>
            <a:r>
              <a:rPr lang="en-US" dirty="0">
                <a:solidFill>
                  <a:schemeClr val="bg1"/>
                </a:solidFill>
                <a:ea typeface="ＭＳ Ｐゴシック" charset="-128"/>
                <a:cs typeface="ＭＳ Ｐゴシック" charset="-128"/>
              </a:rPr>
              <a:t>)</a:t>
            </a:r>
          </a:p>
        </p:txBody>
      </p:sp>
    </p:spTree>
    <p:extLst>
      <p:ext uri="{BB962C8B-B14F-4D97-AF65-F5344CB8AC3E}">
        <p14:creationId xmlns:p14="http://schemas.microsoft.com/office/powerpoint/2010/main" val="906433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7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DR of Lower Rates of Behavior</a:t>
            </a:r>
          </a:p>
        </p:txBody>
      </p:sp>
      <p:sp>
        <p:nvSpPr>
          <p:cNvPr id="7" name="Rectangle 3"/>
          <p:cNvSpPr txBox="1">
            <a:spLocks noChangeArrowheads="1"/>
          </p:cNvSpPr>
          <p:nvPr/>
        </p:nvSpPr>
        <p:spPr>
          <a:xfrm>
            <a:off x="415290" y="1755775"/>
            <a:ext cx="3128010" cy="348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Student receives reinforcement when the target behavior occurs at a </a:t>
            </a:r>
            <a:r>
              <a:rPr lang="en-US" sz="2400" b="1" dirty="0">
                <a:solidFill>
                  <a:schemeClr val="accent3">
                    <a:lumMod val="40000"/>
                    <a:lumOff val="60000"/>
                  </a:schemeClr>
                </a:solidFill>
              </a:rPr>
              <a:t>lower rate</a:t>
            </a:r>
          </a:p>
        </p:txBody>
      </p:sp>
      <p:sp>
        <p:nvSpPr>
          <p:cNvPr id="8" name="Rectangle 7"/>
          <p:cNvSpPr/>
          <p:nvPr/>
        </p:nvSpPr>
        <p:spPr>
          <a:xfrm>
            <a:off x="4000500" y="1755775"/>
            <a:ext cx="4867275" cy="3278846"/>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Nickolas usually gets out of his seat 5 times during a 20 minute independent task. </a:t>
            </a:r>
          </a:p>
          <a:p>
            <a:pPr>
              <a:spcBef>
                <a:spcPts val="1000"/>
              </a:spcBef>
            </a:pPr>
            <a:r>
              <a:rPr lang="en-US" sz="2400" dirty="0">
                <a:solidFill>
                  <a:schemeClr val="bg1"/>
                </a:solidFill>
                <a:ea typeface="ＭＳ Ｐゴシック" charset="-128"/>
                <a:cs typeface="ＭＳ Ｐゴシック" charset="-128"/>
              </a:rPr>
              <a:t>Under DRL he receives reinforcement when he gets out of his seat 4 or fewer times during a 20 minute independent task.</a:t>
            </a:r>
          </a:p>
        </p:txBody>
      </p:sp>
    </p:spTree>
    <p:extLst>
      <p:ext uri="{BB962C8B-B14F-4D97-AF65-F5344CB8AC3E}">
        <p14:creationId xmlns:p14="http://schemas.microsoft.com/office/powerpoint/2010/main" val="40233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DR of Other Behaviors</a:t>
            </a:r>
          </a:p>
        </p:txBody>
      </p:sp>
      <p:sp>
        <p:nvSpPr>
          <p:cNvPr id="5" name="Rectangle 3"/>
          <p:cNvSpPr txBox="1">
            <a:spLocks noChangeArrowheads="1"/>
          </p:cNvSpPr>
          <p:nvPr/>
        </p:nvSpPr>
        <p:spPr>
          <a:xfrm>
            <a:off x="415290" y="1793875"/>
            <a:ext cx="3356610" cy="348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Student receives reinforcement for behavior whenever an undesirable (target) behavior is </a:t>
            </a:r>
            <a:r>
              <a:rPr lang="en-US" sz="2400" b="1" dirty="0">
                <a:solidFill>
                  <a:schemeClr val="accent3">
                    <a:lumMod val="40000"/>
                    <a:lumOff val="60000"/>
                  </a:schemeClr>
                </a:solidFill>
              </a:rPr>
              <a:t>not emitted </a:t>
            </a:r>
            <a:r>
              <a:rPr lang="en-US" sz="2400" dirty="0">
                <a:solidFill>
                  <a:schemeClr val="bg1"/>
                </a:solidFill>
              </a:rPr>
              <a:t>during a specific period of time. </a:t>
            </a:r>
          </a:p>
        </p:txBody>
      </p:sp>
      <p:sp>
        <p:nvSpPr>
          <p:cNvPr id="6" name="Rectangle 5"/>
          <p:cNvSpPr/>
          <p:nvPr/>
        </p:nvSpPr>
        <p:spPr>
          <a:xfrm>
            <a:off x="4210050" y="1793875"/>
            <a:ext cx="4657725" cy="3150606"/>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Patricia receives reinforcement for every 10 minutes she does not call out an answer during class. (This happens even if she is not specifically engaged in appropriate behavior). She may still be off task – just not calling out.</a:t>
            </a:r>
          </a:p>
        </p:txBody>
      </p:sp>
    </p:spTree>
    <p:extLst>
      <p:ext uri="{BB962C8B-B14F-4D97-AF65-F5344CB8AC3E}">
        <p14:creationId xmlns:p14="http://schemas.microsoft.com/office/powerpoint/2010/main" val="360977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DR of Alternative Behaviors</a:t>
            </a:r>
          </a:p>
        </p:txBody>
      </p:sp>
      <p:sp>
        <p:nvSpPr>
          <p:cNvPr id="5" name="Rectangle 3"/>
          <p:cNvSpPr txBox="1">
            <a:spLocks noChangeArrowheads="1"/>
          </p:cNvSpPr>
          <p:nvPr/>
        </p:nvSpPr>
        <p:spPr>
          <a:xfrm>
            <a:off x="415290" y="1679575"/>
            <a:ext cx="3451860" cy="3482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Student receives reinforcement for performing an </a:t>
            </a:r>
            <a:r>
              <a:rPr lang="en-US" sz="2400" b="1" dirty="0">
                <a:solidFill>
                  <a:schemeClr val="accent3">
                    <a:lumMod val="40000"/>
                    <a:lumOff val="60000"/>
                  </a:schemeClr>
                </a:solidFill>
              </a:rPr>
              <a:t>alternative appropriate behavior </a:t>
            </a:r>
            <a:r>
              <a:rPr lang="en-US" sz="2400" dirty="0">
                <a:solidFill>
                  <a:schemeClr val="bg1"/>
                </a:solidFill>
              </a:rPr>
              <a:t>rather than the target inappropriate behavior.</a:t>
            </a:r>
          </a:p>
        </p:txBody>
      </p:sp>
      <p:sp>
        <p:nvSpPr>
          <p:cNvPr id="6" name="Rectangle 5"/>
          <p:cNvSpPr/>
          <p:nvPr/>
        </p:nvSpPr>
        <p:spPr>
          <a:xfrm>
            <a:off x="4210050" y="1679575"/>
            <a:ext cx="4657725" cy="4017510"/>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Frank frequently doodles at his desk when he gets stuck on his math assignment. Now, he is provided reinforcement when he raises his hand at his desk to ask for math help. </a:t>
            </a:r>
          </a:p>
          <a:p>
            <a:pPr>
              <a:spcBef>
                <a:spcPts val="1000"/>
              </a:spcBef>
            </a:pPr>
            <a:r>
              <a:rPr lang="en-US" sz="2400" dirty="0">
                <a:solidFill>
                  <a:schemeClr val="bg1"/>
                </a:solidFill>
                <a:ea typeface="ＭＳ Ｐゴシック" charset="-128"/>
                <a:cs typeface="ＭＳ Ｐゴシック" charset="-128"/>
              </a:rPr>
              <a:t>(In this procedure, hand-raising and not working </a:t>
            </a:r>
            <a:r>
              <a:rPr lang="en-US" sz="2400" dirty="0">
                <a:solidFill>
                  <a:schemeClr val="accent3">
                    <a:lumMod val="40000"/>
                    <a:lumOff val="60000"/>
                  </a:schemeClr>
                </a:solidFill>
                <a:ea typeface="ＭＳ Ｐゴシック" charset="-128"/>
                <a:cs typeface="ＭＳ Ｐゴシック" charset="-128"/>
              </a:rPr>
              <a:t>can be </a:t>
            </a:r>
            <a:r>
              <a:rPr lang="en-US" sz="2400" dirty="0">
                <a:solidFill>
                  <a:schemeClr val="bg1"/>
                </a:solidFill>
                <a:ea typeface="ＭＳ Ｐゴシック" charset="-128"/>
                <a:cs typeface="ＭＳ Ｐゴシック" charset="-128"/>
              </a:rPr>
              <a:t>done at the same time.) </a:t>
            </a:r>
          </a:p>
        </p:txBody>
      </p:sp>
    </p:spTree>
    <p:extLst>
      <p:ext uri="{BB962C8B-B14F-4D97-AF65-F5344CB8AC3E}">
        <p14:creationId xmlns:p14="http://schemas.microsoft.com/office/powerpoint/2010/main" val="38677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1295F"/>
                </a:solidFill>
              </a:rPr>
              <a:t>DR of Incompatible Behaviors</a:t>
            </a:r>
          </a:p>
        </p:txBody>
      </p:sp>
      <p:sp>
        <p:nvSpPr>
          <p:cNvPr id="5" name="Rectangle 3"/>
          <p:cNvSpPr txBox="1">
            <a:spLocks noChangeArrowheads="1"/>
          </p:cNvSpPr>
          <p:nvPr/>
        </p:nvSpPr>
        <p:spPr>
          <a:xfrm>
            <a:off x="415290" y="1679575"/>
            <a:ext cx="3451860" cy="4017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sz="2400" dirty="0">
                <a:solidFill>
                  <a:schemeClr val="bg1"/>
                </a:solidFill>
              </a:rPr>
              <a:t>Student receives reinforcement upon the occurrence of a behavior that is </a:t>
            </a:r>
            <a:r>
              <a:rPr lang="en-US" sz="2400" b="1" dirty="0">
                <a:solidFill>
                  <a:schemeClr val="accent3">
                    <a:lumMod val="40000"/>
                    <a:lumOff val="60000"/>
                  </a:schemeClr>
                </a:solidFill>
              </a:rPr>
              <a:t>physically incompatible </a:t>
            </a:r>
            <a:r>
              <a:rPr lang="en-US" sz="2400" dirty="0">
                <a:solidFill>
                  <a:schemeClr val="bg1"/>
                </a:solidFill>
              </a:rPr>
              <a:t>with or cannot be exhibited at the same time as the inappropriate behavior </a:t>
            </a:r>
          </a:p>
        </p:txBody>
      </p:sp>
      <p:sp>
        <p:nvSpPr>
          <p:cNvPr id="6" name="Rectangle 5"/>
          <p:cNvSpPr/>
          <p:nvPr/>
        </p:nvSpPr>
        <p:spPr>
          <a:xfrm>
            <a:off x="4210050" y="1679575"/>
            <a:ext cx="4657725" cy="4017510"/>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Andrew is reinforced for sitting in his small group rather than walking around the classroom during instruction. </a:t>
            </a:r>
          </a:p>
          <a:p>
            <a:pPr>
              <a:spcBef>
                <a:spcPts val="1000"/>
              </a:spcBef>
            </a:pPr>
            <a:r>
              <a:rPr lang="en-US" sz="2400" dirty="0">
                <a:solidFill>
                  <a:schemeClr val="bg1"/>
                </a:solidFill>
                <a:ea typeface="ＭＳ Ｐゴシック" charset="-128"/>
                <a:cs typeface="ＭＳ Ｐゴシック" charset="-128"/>
              </a:rPr>
              <a:t>(Sitting is </a:t>
            </a:r>
            <a:r>
              <a:rPr lang="en-US" sz="2400" b="1" dirty="0">
                <a:solidFill>
                  <a:schemeClr val="accent3">
                    <a:lumMod val="40000"/>
                    <a:lumOff val="60000"/>
                  </a:schemeClr>
                </a:solidFill>
                <a:ea typeface="ＭＳ Ｐゴシック" charset="-128"/>
                <a:cs typeface="ＭＳ Ｐゴシック" charset="-128"/>
              </a:rPr>
              <a:t>physically incompatible </a:t>
            </a:r>
            <a:r>
              <a:rPr lang="en-US" sz="2400" dirty="0">
                <a:solidFill>
                  <a:schemeClr val="bg1"/>
                </a:solidFill>
                <a:ea typeface="ＭＳ Ｐゴシック" charset="-128"/>
                <a:cs typeface="ＭＳ Ｐゴシック" charset="-128"/>
              </a:rPr>
              <a:t>with walking around so an increase in sitting behavior will result in a decrease in walking behavior.)</a:t>
            </a:r>
          </a:p>
        </p:txBody>
      </p:sp>
    </p:spTree>
    <p:extLst>
      <p:ext uri="{BB962C8B-B14F-4D97-AF65-F5344CB8AC3E}">
        <p14:creationId xmlns:p14="http://schemas.microsoft.com/office/powerpoint/2010/main" val="187499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1295F"/>
                </a:solidFill>
              </a:rPr>
              <a:t>Other Strategies to Respond to Minor Violations</a:t>
            </a:r>
          </a:p>
        </p:txBody>
      </p:sp>
      <p:graphicFrame>
        <p:nvGraphicFramePr>
          <p:cNvPr id="5" name="Content Placeholder 3"/>
          <p:cNvGraphicFramePr>
            <a:graphicFrameLocks/>
          </p:cNvGraphicFramePr>
          <p:nvPr>
            <p:extLst>
              <p:ext uri="{D42A27DB-BD31-4B8C-83A1-F6EECF244321}">
                <p14:modId xmlns:p14="http://schemas.microsoft.com/office/powerpoint/2010/main" val="2784649185"/>
              </p:ext>
            </p:extLst>
          </p:nvPr>
        </p:nvGraphicFramePr>
        <p:xfrm>
          <a:off x="324465" y="2183229"/>
          <a:ext cx="8495071" cy="4111049"/>
        </p:xfrm>
        <a:graphic>
          <a:graphicData uri="http://schemas.openxmlformats.org/drawingml/2006/table">
            <a:tbl>
              <a:tblPr firstRow="1" bandRow="1">
                <a:tableStyleId>{2D5ABB26-0587-4C30-8999-92F81FD0307C}</a:tableStyleId>
              </a:tblPr>
              <a:tblGrid>
                <a:gridCol w="1549729">
                  <a:extLst>
                    <a:ext uri="{9D8B030D-6E8A-4147-A177-3AD203B41FA5}">
                      <a16:colId xmlns:a16="http://schemas.microsoft.com/office/drawing/2014/main" val="20000"/>
                    </a:ext>
                  </a:extLst>
                </a:gridCol>
                <a:gridCol w="2315114">
                  <a:extLst>
                    <a:ext uri="{9D8B030D-6E8A-4147-A177-3AD203B41FA5}">
                      <a16:colId xmlns:a16="http://schemas.microsoft.com/office/drawing/2014/main" val="20001"/>
                    </a:ext>
                  </a:extLst>
                </a:gridCol>
                <a:gridCol w="2315114">
                  <a:extLst>
                    <a:ext uri="{9D8B030D-6E8A-4147-A177-3AD203B41FA5}">
                      <a16:colId xmlns:a16="http://schemas.microsoft.com/office/drawing/2014/main" val="20002"/>
                    </a:ext>
                  </a:extLst>
                </a:gridCol>
                <a:gridCol w="2315114">
                  <a:extLst>
                    <a:ext uri="{9D8B030D-6E8A-4147-A177-3AD203B41FA5}">
                      <a16:colId xmlns:a16="http://schemas.microsoft.com/office/drawing/2014/main" val="20003"/>
                    </a:ext>
                  </a:extLst>
                </a:gridCol>
              </a:tblGrid>
              <a:tr h="453449">
                <a:tc>
                  <a:txBody>
                    <a:bodyPr/>
                    <a:lstStyle/>
                    <a:p>
                      <a:endParaRPr lang="en-US" sz="2000" dirty="0">
                        <a:solidFill>
                          <a:srgbClr val="000000"/>
                        </a:solidFill>
                        <a:latin typeface="Arial"/>
                        <a:cs typeface="Arial"/>
                      </a:endParaRPr>
                    </a:p>
                  </a:txBody>
                  <a:tcPr marL="81836" marR="81836">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1800" b="1" dirty="0"/>
                        <a:t>Elementary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HS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Non-example: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962845">
                <a:tc>
                  <a:txBody>
                    <a:bodyPr/>
                    <a:lstStyle/>
                    <a:p>
                      <a:r>
                        <a:rPr lang="en-US" sz="2000" b="1" dirty="0">
                          <a:solidFill>
                            <a:srgbClr val="000000"/>
                          </a:solidFill>
                          <a:latin typeface="Arial"/>
                          <a:cs typeface="Arial"/>
                        </a:rPr>
                        <a:t>Differential S</a:t>
                      </a:r>
                      <a:r>
                        <a:rPr lang="en-US" sz="2000" b="1" baseline="30000" dirty="0">
                          <a:solidFill>
                            <a:srgbClr val="000000"/>
                          </a:solidFill>
                          <a:latin typeface="Arial"/>
                          <a:cs typeface="Arial"/>
                        </a:rPr>
                        <a:t>R</a:t>
                      </a:r>
                    </a:p>
                  </a:txBody>
                  <a:tcPr marL="81836" marR="81836"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During a whole group activity, James shouts the teacher’s name to get her attention.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0" kern="1200" dirty="0">
                          <a:solidFill>
                            <a:schemeClr val="dk1"/>
                          </a:solidFill>
                          <a:latin typeface="+mn-lt"/>
                          <a:ea typeface="+mn-ea"/>
                          <a:cs typeface="+mn-cs"/>
                        </a:rPr>
                        <a:t>Using this strategy the teacher ignores James’ callouts, but immediately calls on and praises James when he raises his hand, “That’s how we show respect!  Nice hand raise.” (DRA)</a:t>
                      </a:r>
                      <a:endParaRPr lang="en-US" sz="1800" kern="1200" dirty="0">
                        <a:solidFill>
                          <a:schemeClr val="dk1"/>
                        </a:solidFill>
                        <a:latin typeface="+mn-lt"/>
                        <a:ea typeface="+mn-ea"/>
                        <a:cs typeface="+mn-cs"/>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“If we can make it through this discussion without inappropriate language, you can listen to music during your independent work time at the end of class.” (DRO)</a:t>
                      </a:r>
                      <a:r>
                        <a:rPr lang="en-US" sz="2000" dirty="0"/>
                        <a:t>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The teacher reprimands students each time they engage in problem behavior and ignore appropriate behavior.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28724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9244" y="207229"/>
            <a:ext cx="8423475" cy="1113416"/>
          </a:xfrm>
        </p:spPr>
        <p:txBody>
          <a:bodyPr>
            <a:normAutofit fontScale="90000"/>
          </a:bodyPr>
          <a:lstStyle/>
          <a:p>
            <a:r>
              <a:rPr lang="en-US" b="1" kern="0" dirty="0">
                <a:solidFill>
                  <a:srgbClr val="001C54"/>
                </a:solidFill>
                <a:ea typeface="ヒラギノ角ゴ Pro W3" pitchFamily="-65" charset="-128"/>
                <a:cs typeface="ヒラギノ角ゴ Pro W3" pitchFamily="-65" charset="-128"/>
              </a:rPr>
              <a:t>Activity 5.3: Discussion Board Post</a:t>
            </a:r>
            <a:br>
              <a:rPr lang="en-US" sz="53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 Differential Reinforcement Plan</a:t>
            </a:r>
            <a:endParaRPr lang="en-US" sz="3600" dirty="0">
              <a:solidFill>
                <a:srgbClr val="001C54"/>
              </a:solidFill>
            </a:endParaRPr>
          </a:p>
        </p:txBody>
      </p:sp>
      <p:sp>
        <p:nvSpPr>
          <p:cNvPr id="177155" name="Rectangle 3"/>
          <p:cNvSpPr>
            <a:spLocks noGrp="1" noChangeArrowheads="1"/>
          </p:cNvSpPr>
          <p:nvPr>
            <p:ph idx="1"/>
          </p:nvPr>
        </p:nvSpPr>
        <p:spPr>
          <a:xfrm>
            <a:off x="525231" y="1457325"/>
            <a:ext cx="8361594" cy="4402663"/>
          </a:xfrm>
        </p:spPr>
        <p:txBody>
          <a:bodyPr>
            <a:normAutofit fontScale="70000" lnSpcReduction="20000"/>
          </a:bodyPr>
          <a:lstStyle/>
          <a:p>
            <a:pPr marL="0" indent="0">
              <a:lnSpc>
                <a:spcPct val="120000"/>
              </a:lnSpc>
              <a:spcBef>
                <a:spcPts val="600"/>
              </a:spcBef>
              <a:buNone/>
            </a:pPr>
            <a:r>
              <a:rPr lang="en-US" dirty="0">
                <a:solidFill>
                  <a:schemeClr val="bg1"/>
                </a:solidFill>
                <a:latin typeface="+mj-lt"/>
              </a:rPr>
              <a:t>Use the guided questions in your workbook and discussion with your colleagues to develop a differential reinforcement plan</a:t>
            </a:r>
          </a:p>
          <a:p>
            <a:pPr lvl="1">
              <a:lnSpc>
                <a:spcPct val="120000"/>
              </a:lnSpc>
              <a:spcBef>
                <a:spcPts val="600"/>
              </a:spcBef>
            </a:pPr>
            <a:r>
              <a:rPr lang="en-US" dirty="0">
                <a:solidFill>
                  <a:schemeClr val="bg1"/>
                </a:solidFill>
              </a:rPr>
              <a:t>Select a target behavior </a:t>
            </a:r>
          </a:p>
          <a:p>
            <a:pPr lvl="1">
              <a:lnSpc>
                <a:spcPct val="120000"/>
              </a:lnSpc>
              <a:spcBef>
                <a:spcPts val="600"/>
              </a:spcBef>
            </a:pPr>
            <a:r>
              <a:rPr lang="en-US" dirty="0">
                <a:solidFill>
                  <a:schemeClr val="bg1"/>
                </a:solidFill>
              </a:rPr>
              <a:t>Develop an operational definition </a:t>
            </a:r>
          </a:p>
          <a:p>
            <a:pPr lvl="1">
              <a:lnSpc>
                <a:spcPct val="120000"/>
              </a:lnSpc>
              <a:spcBef>
                <a:spcPts val="600"/>
              </a:spcBef>
            </a:pPr>
            <a:r>
              <a:rPr lang="en-US" dirty="0">
                <a:solidFill>
                  <a:schemeClr val="bg1"/>
                </a:solidFill>
              </a:rPr>
              <a:t>Identify the type of reinforcement that currently maintains the behavior (This should be gaining some form of attention!)</a:t>
            </a:r>
          </a:p>
          <a:p>
            <a:pPr marL="0" lvl="0" indent="0">
              <a:lnSpc>
                <a:spcPct val="120000"/>
              </a:lnSpc>
              <a:spcBef>
                <a:spcPts val="600"/>
              </a:spcBef>
              <a:buNone/>
            </a:pPr>
            <a:r>
              <a:rPr lang="en-US" dirty="0">
                <a:solidFill>
                  <a:schemeClr val="bg1"/>
                </a:solidFill>
                <a:latin typeface="+mj-lt"/>
              </a:rPr>
              <a:t>Post a quick summary of your notes from above and answer the following questions in your post:</a:t>
            </a:r>
          </a:p>
          <a:p>
            <a:pPr lvl="1">
              <a:lnSpc>
                <a:spcPct val="120000"/>
              </a:lnSpc>
              <a:spcBef>
                <a:spcPts val="600"/>
              </a:spcBef>
            </a:pPr>
            <a:r>
              <a:rPr lang="en-US" dirty="0">
                <a:solidFill>
                  <a:schemeClr val="bg1"/>
                </a:solidFill>
              </a:rPr>
              <a:t>What differential reinforcement procedure(s) might you use to address your identified behavior? Explain how you would implement the procedure you have selected.</a:t>
            </a:r>
          </a:p>
          <a:p>
            <a:pPr lvl="1">
              <a:lnSpc>
                <a:spcPct val="120000"/>
              </a:lnSpc>
              <a:spcBef>
                <a:spcPts val="600"/>
              </a:spcBef>
            </a:pPr>
            <a:r>
              <a:rPr lang="en-US" dirty="0">
                <a:solidFill>
                  <a:schemeClr val="bg1"/>
                </a:solidFill>
              </a:rPr>
              <a:t>Why did you choose this approach? What are the pros/cons of the different differential reinforcement procedure options? </a:t>
            </a:r>
          </a:p>
        </p:txBody>
      </p:sp>
      <p:pic>
        <p:nvPicPr>
          <p:cNvPr id="5" name="Picture 4">
            <a:extLst>
              <a:ext uri="{FF2B5EF4-FFF2-40B4-BE49-F238E27FC236}">
                <a16:creationId xmlns:a16="http://schemas.microsoft.com/office/drawing/2014/main" id="{9FF6DBAB-3F17-D244-B4E5-F84DCBC724C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
        <p:nvSpPr>
          <p:cNvPr id="6" name="TextBox 5"/>
          <p:cNvSpPr txBox="1"/>
          <p:nvPr/>
        </p:nvSpPr>
        <p:spPr>
          <a:xfrm>
            <a:off x="895055" y="5598378"/>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5.3</a:t>
            </a:r>
          </a:p>
        </p:txBody>
      </p:sp>
    </p:spTree>
    <p:extLst>
      <p:ext uri="{BB962C8B-B14F-4D97-AF65-F5344CB8AC3E}">
        <p14:creationId xmlns:p14="http://schemas.microsoft.com/office/powerpoint/2010/main" val="10813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488-F390-334D-B9BA-A9364AF76501}"/>
              </a:ext>
            </a:extLst>
          </p:cNvPr>
          <p:cNvSpPr>
            <a:spLocks noGrp="1"/>
          </p:cNvSpPr>
          <p:nvPr>
            <p:ph type="title"/>
          </p:nvPr>
        </p:nvSpPr>
        <p:spPr/>
        <p:txBody>
          <a:bodyPr>
            <a:normAutofit/>
          </a:bodyPr>
          <a:lstStyle/>
          <a:p>
            <a:r>
              <a:rPr lang="en-US" dirty="0"/>
              <a:t>Orientation to Module Elements</a:t>
            </a:r>
          </a:p>
        </p:txBody>
      </p:sp>
      <p:sp>
        <p:nvSpPr>
          <p:cNvPr id="3" name="Content Placeholder 2">
            <a:extLst>
              <a:ext uri="{FF2B5EF4-FFF2-40B4-BE49-F238E27FC236}">
                <a16:creationId xmlns:a16="http://schemas.microsoft.com/office/drawing/2014/main" id="{972BE239-ADC8-8F4A-9519-2A46E3CE4912}"/>
              </a:ext>
            </a:extLst>
          </p:cNvPr>
          <p:cNvSpPr>
            <a:spLocks noGrp="1"/>
          </p:cNvSpPr>
          <p:nvPr>
            <p:ph idx="1"/>
          </p:nvPr>
        </p:nvSpPr>
        <p:spPr>
          <a:xfrm>
            <a:off x="628649" y="1446905"/>
            <a:ext cx="7177869" cy="4448058"/>
          </a:xfrm>
        </p:spPr>
        <p:txBody>
          <a:bodyPr>
            <a:normAutofit fontScale="77500" lnSpcReduction="20000"/>
          </a:bodyPr>
          <a:lstStyle/>
          <a:p>
            <a:r>
              <a:rPr lang="en-US" dirty="0">
                <a:solidFill>
                  <a:schemeClr val="bg1"/>
                </a:solidFill>
              </a:rPr>
              <a:t>Activities</a:t>
            </a:r>
          </a:p>
          <a:p>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a:p>
            <a:r>
              <a:rPr lang="en-US" dirty="0">
                <a:solidFill>
                  <a:schemeClr val="bg1"/>
                </a:solidFill>
              </a:rPr>
              <a:t>Classroom Application Activities</a:t>
            </a:r>
          </a:p>
          <a:p>
            <a:pPr lvl="1"/>
            <a:r>
              <a:rPr lang="en-US" dirty="0">
                <a:solidFill>
                  <a:schemeClr val="bg1"/>
                </a:solidFill>
              </a:rPr>
              <a:t>Can you apply the basic content presented in this module to your classroom context?</a:t>
            </a:r>
          </a:p>
          <a:p>
            <a:pPr lvl="1"/>
            <a:endParaRPr lang="en-US" dirty="0">
              <a:solidFill>
                <a:schemeClr val="bg1"/>
              </a:solidFill>
            </a:endParaRPr>
          </a:p>
          <a:p>
            <a:r>
              <a:rPr lang="en-US" dirty="0">
                <a:solidFill>
                  <a:schemeClr val="bg1"/>
                </a:solidFill>
              </a:rPr>
              <a:t>Module Quiz – Self Assessment</a:t>
            </a:r>
          </a:p>
          <a:p>
            <a:pPr lvl="1"/>
            <a:r>
              <a:rPr lang="en-US" dirty="0">
                <a:solidFill>
                  <a:schemeClr val="bg1"/>
                </a:solidFill>
              </a:rPr>
              <a:t>Do you know the basic content presented in this module?</a:t>
            </a:r>
          </a:p>
          <a:p>
            <a:pPr lvl="1"/>
            <a:endParaRPr lang="en-US" dirty="0">
              <a:solidFill>
                <a:schemeClr val="bg1"/>
              </a:solidFill>
            </a:endParaRPr>
          </a:p>
          <a:p>
            <a:r>
              <a:rPr lang="en-US" dirty="0">
                <a:solidFill>
                  <a:schemeClr val="bg1"/>
                </a:solidFill>
              </a:rPr>
              <a:t>Coaching Activities</a:t>
            </a:r>
          </a:p>
          <a:p>
            <a:pPr lvl="1"/>
            <a:r>
              <a:rPr lang="en-US" dirty="0">
                <a:solidFill>
                  <a:schemeClr val="bg1"/>
                </a:solidFill>
              </a:rPr>
              <a:t>Can you implement the content presented in this module in your classroom effectively? </a:t>
            </a:r>
          </a:p>
        </p:txBody>
      </p:sp>
      <p:pic>
        <p:nvPicPr>
          <p:cNvPr id="4" name="Picture 3">
            <a:extLst>
              <a:ext uri="{FF2B5EF4-FFF2-40B4-BE49-F238E27FC236}">
                <a16:creationId xmlns:a16="http://schemas.microsoft.com/office/drawing/2014/main" id="{DAE4535C-DFBD-BD43-B973-787E19D7A4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416" y="1899871"/>
            <a:ext cx="937527" cy="892884"/>
          </a:xfrm>
          <a:prstGeom prst="rect">
            <a:avLst/>
          </a:prstGeom>
        </p:spPr>
      </p:pic>
      <p:sp>
        <p:nvSpPr>
          <p:cNvPr id="5" name="TextBox 4">
            <a:extLst>
              <a:ext uri="{FF2B5EF4-FFF2-40B4-BE49-F238E27FC236}">
                <a16:creationId xmlns:a16="http://schemas.microsoft.com/office/drawing/2014/main" id="{90D09536-05B5-2F46-94BD-FECC619C7713}"/>
              </a:ext>
            </a:extLst>
          </p:cNvPr>
          <p:cNvSpPr txBox="1"/>
          <p:nvPr/>
        </p:nvSpPr>
        <p:spPr>
          <a:xfrm>
            <a:off x="2886943" y="2159540"/>
            <a:ext cx="1457404" cy="369332"/>
          </a:xfrm>
          <a:prstGeom prst="rect">
            <a:avLst/>
          </a:prstGeom>
          <a:noFill/>
        </p:spPr>
        <p:txBody>
          <a:bodyPr wrap="square" rtlCol="0">
            <a:spAutoFit/>
          </a:bodyPr>
          <a:lstStyle/>
          <a:p>
            <a:r>
              <a:rPr lang="en-US" dirty="0"/>
              <a:t>Stop and Jot</a:t>
            </a:r>
          </a:p>
        </p:txBody>
      </p:sp>
      <p:pic>
        <p:nvPicPr>
          <p:cNvPr id="6" name="Picture 5">
            <a:extLst>
              <a:ext uri="{FF2B5EF4-FFF2-40B4-BE49-F238E27FC236}">
                <a16:creationId xmlns:a16="http://schemas.microsoft.com/office/drawing/2014/main" id="{DC65515D-55F6-D14B-88C2-863F1DACAE7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4485563" y="1878355"/>
            <a:ext cx="937259" cy="914400"/>
          </a:xfrm>
          <a:prstGeom prst="rect">
            <a:avLst/>
          </a:prstGeom>
        </p:spPr>
      </p:pic>
      <p:sp>
        <p:nvSpPr>
          <p:cNvPr id="7" name="TextBox 6">
            <a:extLst>
              <a:ext uri="{FF2B5EF4-FFF2-40B4-BE49-F238E27FC236}">
                <a16:creationId xmlns:a16="http://schemas.microsoft.com/office/drawing/2014/main" id="{0037203D-E3A1-5B41-9C6B-AF123BC1306F}"/>
              </a:ext>
            </a:extLst>
          </p:cNvPr>
          <p:cNvSpPr txBox="1"/>
          <p:nvPr/>
        </p:nvSpPr>
        <p:spPr>
          <a:xfrm>
            <a:off x="5512419" y="2012389"/>
            <a:ext cx="1457404" cy="646331"/>
          </a:xfrm>
          <a:prstGeom prst="rect">
            <a:avLst/>
          </a:prstGeom>
          <a:noFill/>
        </p:spPr>
        <p:txBody>
          <a:bodyPr wrap="square" rtlCol="0">
            <a:spAutoFit/>
          </a:bodyPr>
          <a:lstStyle/>
          <a:p>
            <a:r>
              <a:rPr lang="en-US" dirty="0"/>
              <a:t>Discussion Board Post</a:t>
            </a:r>
          </a:p>
        </p:txBody>
      </p:sp>
      <p:pic>
        <p:nvPicPr>
          <p:cNvPr id="10" name="Picture 9">
            <a:extLst>
              <a:ext uri="{FF2B5EF4-FFF2-40B4-BE49-F238E27FC236}">
                <a16:creationId xmlns:a16="http://schemas.microsoft.com/office/drawing/2014/main" id="{C182CC0E-675A-AB41-B903-67D954AF79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01026" y="2878501"/>
            <a:ext cx="914324" cy="914324"/>
          </a:xfrm>
          <a:prstGeom prst="rect">
            <a:avLst/>
          </a:prstGeom>
        </p:spPr>
      </p:pic>
    </p:spTree>
    <p:extLst>
      <p:ext uri="{BB962C8B-B14F-4D97-AF65-F5344CB8AC3E}">
        <p14:creationId xmlns:p14="http://schemas.microsoft.com/office/powerpoint/2010/main" val="1467923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F9CBC-1A0D-2D46-A9DB-9C06B565B914}"/>
              </a:ext>
            </a:extLst>
          </p:cNvPr>
          <p:cNvSpPr>
            <a:spLocks noGrp="1"/>
          </p:cNvSpPr>
          <p:nvPr>
            <p:ph idx="1"/>
          </p:nvPr>
        </p:nvSpPr>
        <p:spPr>
          <a:xfrm>
            <a:off x="650614" y="1442167"/>
            <a:ext cx="7886700" cy="4351338"/>
          </a:xfrm>
        </p:spPr>
        <p:txBody>
          <a:bodyPr>
            <a:normAutofit lnSpcReduction="10000"/>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the reinforcement guide (</a:t>
            </a:r>
            <a:r>
              <a:rPr lang="en-US" dirty="0">
                <a:solidFill>
                  <a:schemeClr val="bg1"/>
                </a:solidFill>
                <a:hlinkClick r:id="rId2">
                  <a:extLst>
                    <a:ext uri="{A12FA001-AC4F-418D-AE19-62706E023703}">
                      <ahyp:hlinkClr xmlns:ahyp="http://schemas.microsoft.com/office/drawing/2018/hyperlinkcolor" val="tx"/>
                    </a:ext>
                  </a:extLst>
                </a:hlinkClick>
              </a:rPr>
              <a:t>linked here</a:t>
            </a:r>
            <a:r>
              <a:rPr lang="en-US" dirty="0">
                <a:solidFill>
                  <a:schemeClr val="bg1"/>
                </a:solidFill>
              </a:rPr>
              <a:t>) has guidelines for implementing DR procedures that you can reference if you want additional examples or guidance with these procedures. </a:t>
            </a:r>
          </a:p>
          <a:p>
            <a:endParaRPr lang="en-US" dirty="0">
              <a:solidFill>
                <a:schemeClr val="bg1"/>
              </a:solidFill>
            </a:endParaRPr>
          </a:p>
          <a:p>
            <a:r>
              <a:rPr lang="en-US" dirty="0">
                <a:solidFill>
                  <a:schemeClr val="bg1"/>
                </a:solidFill>
              </a:rPr>
              <a:t>For even more information see the IRIS module on differential reinforcement with even more examples and guidelines </a:t>
            </a:r>
            <a:r>
              <a:rPr lang="en-US" dirty="0">
                <a:solidFill>
                  <a:schemeClr val="bg1"/>
                </a:solidFill>
                <a:hlinkClick r:id="rId3">
                  <a:extLst>
                    <a:ext uri="{A12FA001-AC4F-418D-AE19-62706E023703}">
                      <ahyp:hlinkClr xmlns:ahyp="http://schemas.microsoft.com/office/drawing/2018/hyperlinkcolor" val="tx"/>
                    </a:ext>
                  </a:extLst>
                </a:hlinkClick>
              </a:rPr>
              <a:t>linked here</a:t>
            </a:r>
            <a:r>
              <a:rPr lang="en-US" dirty="0">
                <a:solidFill>
                  <a:schemeClr val="bg1"/>
                </a:solidFill>
              </a:rPr>
              <a:t>!</a:t>
            </a:r>
          </a:p>
        </p:txBody>
      </p:sp>
      <p:sp>
        <p:nvSpPr>
          <p:cNvPr id="4" name="Title 2">
            <a:extLst>
              <a:ext uri="{FF2B5EF4-FFF2-40B4-BE49-F238E27FC236}">
                <a16:creationId xmlns:a16="http://schemas.microsoft.com/office/drawing/2014/main" id="{9E6D7B1B-F760-8948-9E4C-7AE0B6F96394}"/>
              </a:ext>
            </a:extLst>
          </p:cNvPr>
          <p:cNvSpPr>
            <a:spLocks noGrp="1"/>
          </p:cNvSpPr>
          <p:nvPr>
            <p:ph type="title"/>
          </p:nvPr>
        </p:nvSpPr>
        <p:spPr>
          <a:xfrm>
            <a:off x="1119244" y="207229"/>
            <a:ext cx="8423475" cy="1113416"/>
          </a:xfrm>
        </p:spPr>
        <p:txBody>
          <a:bodyPr>
            <a:normAutofit/>
          </a:bodyPr>
          <a:lstStyle/>
          <a:p>
            <a:r>
              <a:rPr lang="en-US" b="1" kern="0" dirty="0">
                <a:solidFill>
                  <a:srgbClr val="001C54"/>
                </a:solidFill>
                <a:ea typeface="ヒラギノ角ゴ Pro W3" pitchFamily="-65" charset="-128"/>
                <a:cs typeface="ヒラギノ角ゴ Pro W3" pitchFamily="-65" charset="-128"/>
              </a:rPr>
              <a:t>Activity 5.3: Review</a:t>
            </a:r>
            <a:endParaRPr lang="en-US" sz="3600" dirty="0">
              <a:solidFill>
                <a:srgbClr val="001C54"/>
              </a:solidFill>
            </a:endParaRPr>
          </a:p>
        </p:txBody>
      </p:sp>
      <p:pic>
        <p:nvPicPr>
          <p:cNvPr id="5" name="Picture 4">
            <a:extLst>
              <a:ext uri="{FF2B5EF4-FFF2-40B4-BE49-F238E27FC236}">
                <a16:creationId xmlns:a16="http://schemas.microsoft.com/office/drawing/2014/main" id="{28943F12-A262-9D46-AF3F-125B55232F56}"/>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3349094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F3815-6AA6-4841-B55E-C5C0F5124889}"/>
              </a:ext>
            </a:extLst>
          </p:cNvPr>
          <p:cNvSpPr>
            <a:spLocks noGrp="1"/>
          </p:cNvSpPr>
          <p:nvPr>
            <p:ph type="title"/>
          </p:nvPr>
        </p:nvSpPr>
        <p:spPr/>
        <p:txBody>
          <a:bodyPr/>
          <a:lstStyle/>
          <a:p>
            <a:r>
              <a:rPr lang="en-US" dirty="0">
                <a:solidFill>
                  <a:srgbClr val="01295F"/>
                </a:solidFill>
              </a:rPr>
              <a:t>Response Cost</a:t>
            </a:r>
          </a:p>
        </p:txBody>
      </p:sp>
      <p:sp>
        <p:nvSpPr>
          <p:cNvPr id="5" name="Rectangle 3"/>
          <p:cNvSpPr txBox="1">
            <a:spLocks noChangeArrowheads="1"/>
          </p:cNvSpPr>
          <p:nvPr/>
        </p:nvSpPr>
        <p:spPr>
          <a:xfrm>
            <a:off x="415290" y="2022475"/>
            <a:ext cx="3451860" cy="4017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dirty="0">
                <a:solidFill>
                  <a:schemeClr val="bg1"/>
                </a:solidFill>
              </a:rPr>
              <a:t>The withdrawal of specific amounts of a </a:t>
            </a:r>
            <a:r>
              <a:rPr lang="en-US" dirty="0" err="1">
                <a:solidFill>
                  <a:schemeClr val="bg1"/>
                </a:solidFill>
              </a:rPr>
              <a:t>reinforcer</a:t>
            </a:r>
            <a:r>
              <a:rPr lang="en-US" dirty="0">
                <a:solidFill>
                  <a:schemeClr val="bg1"/>
                </a:solidFill>
              </a:rPr>
              <a:t> contingent upon inappropriate behavior</a:t>
            </a:r>
          </a:p>
        </p:txBody>
      </p:sp>
      <p:sp>
        <p:nvSpPr>
          <p:cNvPr id="8" name="Rectangle 7"/>
          <p:cNvSpPr/>
          <p:nvPr/>
        </p:nvSpPr>
        <p:spPr>
          <a:xfrm>
            <a:off x="4210050" y="2022475"/>
            <a:ext cx="4657725" cy="2417072"/>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Examples</a:t>
            </a:r>
            <a:r>
              <a:rPr lang="en-US" sz="2800" b="1" dirty="0">
                <a:solidFill>
                  <a:schemeClr val="bg1"/>
                </a:solidFill>
                <a:ea typeface="ＭＳ Ｐゴシック" charset="-128"/>
                <a:cs typeface="ＭＳ Ｐゴシック" charset="-128"/>
              </a:rPr>
              <a:t>: </a:t>
            </a:r>
          </a:p>
          <a:p>
            <a:pPr>
              <a:spcBef>
                <a:spcPts val="1000"/>
              </a:spcBef>
            </a:pPr>
            <a:r>
              <a:rPr lang="en-US" sz="2800" dirty="0">
                <a:solidFill>
                  <a:schemeClr val="bg1"/>
                </a:solidFill>
                <a:ea typeface="ＭＳ Ｐゴシック" charset="-128"/>
                <a:cs typeface="ＭＳ Ｐゴシック" charset="-128"/>
              </a:rPr>
              <a:t>A wrong answer results in a loss of points.</a:t>
            </a:r>
          </a:p>
          <a:p>
            <a:pPr>
              <a:spcBef>
                <a:spcPts val="1000"/>
              </a:spcBef>
            </a:pPr>
            <a:r>
              <a:rPr lang="en-US" sz="2800" dirty="0">
                <a:solidFill>
                  <a:schemeClr val="bg1"/>
                </a:solidFill>
                <a:ea typeface="ＭＳ Ｐゴシック" charset="-128"/>
                <a:cs typeface="ＭＳ Ｐゴシック" charset="-128"/>
              </a:rPr>
              <a:t>Come to class without a pencil, buy one for 5 points.</a:t>
            </a:r>
          </a:p>
        </p:txBody>
      </p:sp>
    </p:spTree>
    <p:extLst>
      <p:ext uri="{BB962C8B-B14F-4D97-AF65-F5344CB8AC3E}">
        <p14:creationId xmlns:p14="http://schemas.microsoft.com/office/powerpoint/2010/main" val="261518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6243039" cy="1325563"/>
          </a:xfrm>
        </p:spPr>
        <p:txBody>
          <a:bodyPr>
            <a:normAutofit/>
          </a:bodyPr>
          <a:lstStyle/>
          <a:p>
            <a:r>
              <a:rPr lang="en-US" b="1" dirty="0">
                <a:solidFill>
                  <a:srgbClr val="01295F"/>
                </a:solidFill>
              </a:rPr>
              <a:t>Other Strategies to Respond</a:t>
            </a:r>
          </a:p>
        </p:txBody>
      </p:sp>
      <p:pic>
        <p:nvPicPr>
          <p:cNvPr id="8" name="Picture 7">
            <a:extLst>
              <a:ext uri="{FF2B5EF4-FFF2-40B4-BE49-F238E27FC236}">
                <a16:creationId xmlns:a16="http://schemas.microsoft.com/office/drawing/2014/main" id="{6799C9CB-DF77-8B4B-A643-2877EABBBFB7}"/>
              </a:ext>
            </a:extLst>
          </p:cNvPr>
          <p:cNvPicPr>
            <a:picLocks noChangeAspect="1"/>
          </p:cNvPicPr>
          <p:nvPr/>
        </p:nvPicPr>
        <p:blipFill>
          <a:blip r:embed="rId3"/>
          <a:stretch>
            <a:fillRect/>
          </a:stretch>
        </p:blipFill>
        <p:spPr>
          <a:xfrm>
            <a:off x="7069425" y="97660"/>
            <a:ext cx="1617375" cy="2159752"/>
          </a:xfrm>
          <a:prstGeom prst="rect">
            <a:avLst/>
          </a:prstGeom>
        </p:spPr>
      </p:pic>
      <p:graphicFrame>
        <p:nvGraphicFramePr>
          <p:cNvPr id="6" name="Content Placeholder 3"/>
          <p:cNvGraphicFramePr>
            <a:graphicFrameLocks/>
          </p:cNvGraphicFramePr>
          <p:nvPr>
            <p:extLst>
              <p:ext uri="{D42A27DB-BD31-4B8C-83A1-F6EECF244321}">
                <p14:modId xmlns:p14="http://schemas.microsoft.com/office/powerpoint/2010/main" val="1994579484"/>
              </p:ext>
            </p:extLst>
          </p:nvPr>
        </p:nvGraphicFramePr>
        <p:xfrm>
          <a:off x="191729" y="2657686"/>
          <a:ext cx="8825272" cy="3222414"/>
        </p:xfrm>
        <a:graphic>
          <a:graphicData uri="http://schemas.openxmlformats.org/drawingml/2006/table">
            <a:tbl>
              <a:tblPr firstRow="1" bandRow="1">
                <a:tableStyleId>{2D5ABB26-0587-4C30-8999-92F81FD0307C}</a:tableStyleId>
              </a:tblPr>
              <a:tblGrid>
                <a:gridCol w="1609966">
                  <a:extLst>
                    <a:ext uri="{9D8B030D-6E8A-4147-A177-3AD203B41FA5}">
                      <a16:colId xmlns:a16="http://schemas.microsoft.com/office/drawing/2014/main" val="20000"/>
                    </a:ext>
                  </a:extLst>
                </a:gridCol>
                <a:gridCol w="2405102">
                  <a:extLst>
                    <a:ext uri="{9D8B030D-6E8A-4147-A177-3AD203B41FA5}">
                      <a16:colId xmlns:a16="http://schemas.microsoft.com/office/drawing/2014/main" val="20001"/>
                    </a:ext>
                  </a:extLst>
                </a:gridCol>
                <a:gridCol w="2405102">
                  <a:extLst>
                    <a:ext uri="{9D8B030D-6E8A-4147-A177-3AD203B41FA5}">
                      <a16:colId xmlns:a16="http://schemas.microsoft.com/office/drawing/2014/main" val="20002"/>
                    </a:ext>
                  </a:extLst>
                </a:gridCol>
                <a:gridCol w="2405102">
                  <a:extLst>
                    <a:ext uri="{9D8B030D-6E8A-4147-A177-3AD203B41FA5}">
                      <a16:colId xmlns:a16="http://schemas.microsoft.com/office/drawing/2014/main" val="20003"/>
                    </a:ext>
                  </a:extLst>
                </a:gridCol>
              </a:tblGrid>
              <a:tr h="484842">
                <a:tc>
                  <a:txBody>
                    <a:bodyPr/>
                    <a:lstStyle/>
                    <a:p>
                      <a:endParaRPr lang="en-US" sz="2000" dirty="0">
                        <a:solidFill>
                          <a:srgbClr val="000000"/>
                        </a:solidFill>
                        <a:latin typeface="Arial"/>
                        <a:cs typeface="Arial"/>
                      </a:endParaRPr>
                    </a:p>
                  </a:txBody>
                  <a:tcPr marL="81836" marR="81836">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1800" b="1" dirty="0"/>
                        <a:t>Elementary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HS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Non-example: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2737572">
                <a:tc>
                  <a:txBody>
                    <a:bodyPr/>
                    <a:lstStyle/>
                    <a:p>
                      <a:r>
                        <a:rPr lang="en-US" sz="2000" b="1" dirty="0">
                          <a:solidFill>
                            <a:srgbClr val="000000"/>
                          </a:solidFill>
                          <a:latin typeface="Arial"/>
                          <a:cs typeface="Arial"/>
                        </a:rPr>
                        <a:t>Response</a:t>
                      </a:r>
                      <a:r>
                        <a:rPr lang="en-US" sz="2000" b="1" baseline="0" dirty="0">
                          <a:solidFill>
                            <a:srgbClr val="000000"/>
                          </a:solidFill>
                          <a:latin typeface="Arial"/>
                          <a:cs typeface="Arial"/>
                        </a:rPr>
                        <a:t> Cost</a:t>
                      </a:r>
                      <a:endParaRPr lang="en-US" sz="2000" b="1" dirty="0">
                        <a:solidFill>
                          <a:srgbClr val="000000"/>
                        </a:solidFill>
                        <a:latin typeface="Arial"/>
                        <a:cs typeface="Arial"/>
                      </a:endParaRPr>
                    </a:p>
                  </a:txBody>
                  <a:tcPr marL="78867" marR="78867"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r>
                        <a:rPr lang="en-US" sz="1800" i="0" kern="1200" dirty="0">
                          <a:solidFill>
                            <a:schemeClr val="dk1"/>
                          </a:solidFill>
                          <a:latin typeface="+mn-lt"/>
                          <a:ea typeface="+mn-ea"/>
                          <a:cs typeface="+mn-cs"/>
                        </a:rPr>
                        <a:t>When a student talks out, the teacher pulls the student aside, provides a quiet specific error correction, and removes a marble from his/her jar on the teacher’s desk.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i="0" kern="1200" dirty="0">
                          <a:solidFill>
                            <a:schemeClr val="dk1"/>
                          </a:solidFill>
                          <a:latin typeface="+mn-lt"/>
                          <a:ea typeface="+mn-ea"/>
                          <a:cs typeface="+mn-cs"/>
                        </a:rPr>
                        <a:t>When a student engages in disrespectful language, the teacher privately provides feedback and removes a point from the student’s point card.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The teacher publicly flips a card (from green to red) to</a:t>
                      </a:r>
                      <a:r>
                        <a:rPr lang="en-US" sz="1800" kern="1200" baseline="0" dirty="0">
                          <a:solidFill>
                            <a:schemeClr val="dk1"/>
                          </a:solidFill>
                          <a:latin typeface="+mn-lt"/>
                          <a:ea typeface="+mn-ea"/>
                          <a:cs typeface="+mn-cs"/>
                        </a:rPr>
                        <a:t> </a:t>
                      </a:r>
                      <a:r>
                        <a:rPr lang="en-US" sz="1800" kern="1200" dirty="0">
                          <a:solidFill>
                            <a:schemeClr val="dk1"/>
                          </a:solidFill>
                          <a:latin typeface="+mn-lt"/>
                          <a:ea typeface="+mn-ea"/>
                          <a:cs typeface="+mn-cs"/>
                        </a:rPr>
                        <a:t>signal the student has lost privileges. When asked why, the teacher states, “you know what you did.” </a:t>
                      </a:r>
                      <a:endParaRPr lang="en-US" sz="2000" dirty="0">
                        <a:solidFill>
                          <a:srgbClr val="000000"/>
                        </a:solidFill>
                        <a:latin typeface="Arial"/>
                        <a:cs typeface="Arial"/>
                      </a:endParaRPr>
                    </a:p>
                  </a:txBody>
                  <a:tcPr marL="78867" marR="788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4201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1"/>
          </p:nvPr>
        </p:nvSpPr>
        <p:spPr>
          <a:xfrm>
            <a:off x="218864" y="1676400"/>
            <a:ext cx="8811071" cy="4561779"/>
          </a:xfrm>
        </p:spPr>
        <p:txBody>
          <a:bodyPr>
            <a:normAutofit fontScale="92500" lnSpcReduction="20000"/>
          </a:bodyPr>
          <a:lstStyle/>
          <a:p>
            <a:r>
              <a:rPr lang="en-US" sz="2800" dirty="0">
                <a:solidFill>
                  <a:schemeClr val="bg1"/>
                </a:solidFill>
                <a:ea typeface="ＭＳ Ｐゴシック" charset="-128"/>
                <a:cs typeface="ＭＳ Ｐゴシック" charset="-128"/>
              </a:rPr>
              <a:t>Response cost procedures fit best within a </a:t>
            </a:r>
            <a:r>
              <a:rPr lang="en-US" sz="2800" b="1" dirty="0">
                <a:solidFill>
                  <a:schemeClr val="accent3">
                    <a:lumMod val="40000"/>
                    <a:lumOff val="60000"/>
                  </a:schemeClr>
                </a:solidFill>
                <a:ea typeface="ＭＳ Ｐゴシック" charset="-128"/>
                <a:cs typeface="ＭＳ Ｐゴシック" charset="-128"/>
              </a:rPr>
              <a:t>token economy</a:t>
            </a:r>
            <a:r>
              <a:rPr lang="en-US" sz="2800" dirty="0">
                <a:solidFill>
                  <a:schemeClr val="bg1"/>
                </a:solidFill>
                <a:ea typeface="ＭＳ Ｐゴシック" charset="-128"/>
                <a:cs typeface="ＭＳ Ｐゴシック" charset="-128"/>
              </a:rPr>
              <a:t>.</a:t>
            </a:r>
          </a:p>
          <a:p>
            <a:pPr eaLnBrk="1" hangingPunct="1">
              <a:lnSpc>
                <a:spcPct val="90000"/>
              </a:lnSpc>
            </a:pPr>
            <a:r>
              <a:rPr lang="en-US" sz="2800" dirty="0">
                <a:solidFill>
                  <a:schemeClr val="bg1"/>
                </a:solidFill>
                <a:ea typeface="ＭＳ Ｐゴシック" charset="-128"/>
                <a:cs typeface="ＭＳ Ｐゴシック" charset="-128"/>
              </a:rPr>
              <a:t>Usually works in the </a:t>
            </a:r>
            <a:r>
              <a:rPr lang="en-US" sz="2800" b="1" dirty="0">
                <a:solidFill>
                  <a:schemeClr val="accent3">
                    <a:lumMod val="40000"/>
                    <a:lumOff val="60000"/>
                  </a:schemeClr>
                </a:solidFill>
                <a:ea typeface="ＭＳ Ｐゴシック" charset="-128"/>
                <a:cs typeface="ＭＳ Ｐゴシック" charset="-128"/>
              </a:rPr>
              <a:t>short term</a:t>
            </a:r>
            <a:r>
              <a:rPr lang="en-US" sz="2800" dirty="0">
                <a:solidFill>
                  <a:schemeClr val="bg1"/>
                </a:solidFill>
                <a:ea typeface="ＭＳ Ｐゴシック" charset="-128"/>
                <a:cs typeface="ＭＳ Ｐゴシック" charset="-128"/>
              </a:rPr>
              <a:t>… only use when other procedures haven’t worked.</a:t>
            </a:r>
          </a:p>
          <a:p>
            <a:pPr eaLnBrk="1" hangingPunct="1">
              <a:lnSpc>
                <a:spcPct val="90000"/>
              </a:lnSpc>
            </a:pPr>
            <a:r>
              <a:rPr lang="en-US" sz="2800" dirty="0">
                <a:solidFill>
                  <a:schemeClr val="bg1"/>
                </a:solidFill>
                <a:ea typeface="ＭＳ Ｐゴシック" charset="-128"/>
                <a:cs typeface="ＭＳ Ｐゴシック" charset="-128"/>
              </a:rPr>
              <a:t>Must be </a:t>
            </a:r>
            <a:r>
              <a:rPr lang="en-US" sz="2800" b="1" dirty="0">
                <a:solidFill>
                  <a:srgbClr val="BAEFFC"/>
                </a:solidFill>
                <a:ea typeface="ＭＳ Ｐゴシック" charset="-128"/>
                <a:cs typeface="ＭＳ Ｐゴシック" charset="-128"/>
              </a:rPr>
              <a:t>pre-planned</a:t>
            </a:r>
            <a:r>
              <a:rPr lang="en-US" sz="2800" b="1" dirty="0">
                <a:solidFill>
                  <a:schemeClr val="bg1"/>
                </a:solidFill>
                <a:ea typeface="ＭＳ Ｐゴシック" charset="-128"/>
                <a:cs typeface="ＭＳ Ｐゴシック" charset="-128"/>
              </a:rPr>
              <a:t>! </a:t>
            </a:r>
          </a:p>
          <a:p>
            <a:pPr eaLnBrk="1" hangingPunct="1">
              <a:lnSpc>
                <a:spcPct val="90000"/>
              </a:lnSpc>
            </a:pPr>
            <a:endParaRPr lang="en-US" sz="1100" dirty="0">
              <a:ea typeface="ＭＳ Ｐゴシック" charset="-128"/>
              <a:cs typeface="ＭＳ Ｐゴシック" charset="-128"/>
            </a:endParaRPr>
          </a:p>
          <a:p>
            <a:pPr eaLnBrk="1" hangingPunct="1">
              <a:lnSpc>
                <a:spcPct val="90000"/>
              </a:lnSpc>
            </a:pPr>
            <a:r>
              <a:rPr lang="en-US" sz="2800" dirty="0">
                <a:solidFill>
                  <a:schemeClr val="bg1"/>
                </a:solidFill>
                <a:ea typeface="ＭＳ Ｐゴシック" charset="-128"/>
                <a:cs typeface="ＭＳ Ｐゴシック" charset="-128"/>
              </a:rPr>
              <a:t>Generally, better to stick to the positives...</a:t>
            </a:r>
          </a:p>
          <a:p>
            <a:pPr lvl="1" eaLnBrk="1" hangingPunct="1">
              <a:lnSpc>
                <a:spcPct val="90000"/>
              </a:lnSpc>
            </a:pPr>
            <a:r>
              <a:rPr lang="en-US" sz="2300" dirty="0">
                <a:solidFill>
                  <a:schemeClr val="bg1"/>
                </a:solidFill>
              </a:rPr>
              <a:t>Consider </a:t>
            </a:r>
            <a:r>
              <a:rPr lang="en-US" sz="2300" b="1" u="sng" dirty="0">
                <a:solidFill>
                  <a:schemeClr val="bg1"/>
                </a:solidFill>
              </a:rPr>
              <a:t>what</a:t>
            </a:r>
            <a:r>
              <a:rPr lang="en-US" sz="2300" dirty="0">
                <a:solidFill>
                  <a:schemeClr val="bg1"/>
                </a:solidFill>
              </a:rPr>
              <a:t> happens if you were to continue to take away points?</a:t>
            </a:r>
          </a:p>
          <a:p>
            <a:pPr lvl="1" eaLnBrk="1" hangingPunct="1">
              <a:lnSpc>
                <a:spcPct val="90000"/>
              </a:lnSpc>
            </a:pPr>
            <a:r>
              <a:rPr lang="en-US" sz="2300" dirty="0">
                <a:solidFill>
                  <a:schemeClr val="bg1"/>
                </a:solidFill>
              </a:rPr>
              <a:t>Consider </a:t>
            </a:r>
            <a:r>
              <a:rPr lang="en-US" sz="2300" b="1" u="sng" dirty="0">
                <a:solidFill>
                  <a:schemeClr val="bg1"/>
                </a:solidFill>
              </a:rPr>
              <a:t>how</a:t>
            </a:r>
            <a:r>
              <a:rPr lang="en-US" sz="2300" dirty="0">
                <a:solidFill>
                  <a:schemeClr val="bg1"/>
                </a:solidFill>
              </a:rPr>
              <a:t> do you retrieve tokens once they have been given?</a:t>
            </a:r>
          </a:p>
          <a:p>
            <a:pPr eaLnBrk="1" hangingPunct="1">
              <a:lnSpc>
                <a:spcPct val="90000"/>
              </a:lnSpc>
            </a:pPr>
            <a:endParaRPr lang="en-US" sz="1000" dirty="0">
              <a:solidFill>
                <a:schemeClr val="bg1"/>
              </a:solidFill>
              <a:ea typeface="ＭＳ Ｐゴシック" charset="-128"/>
              <a:cs typeface="ＭＳ Ｐゴシック" charset="-128"/>
            </a:endParaRPr>
          </a:p>
          <a:p>
            <a:pPr algn="ctr" eaLnBrk="1" hangingPunct="1">
              <a:lnSpc>
                <a:spcPct val="90000"/>
              </a:lnSpc>
            </a:pPr>
            <a:r>
              <a:rPr lang="en-US" sz="2800" u="sng" dirty="0">
                <a:solidFill>
                  <a:schemeClr val="bg1"/>
                </a:solidFill>
                <a:ea typeface="ＭＳ Ｐゴシック" charset="-128"/>
                <a:cs typeface="ＭＳ Ｐゴシック" charset="-128"/>
              </a:rPr>
              <a:t>REMEMBER</a:t>
            </a:r>
            <a:r>
              <a:rPr lang="en-US" sz="2800" dirty="0">
                <a:solidFill>
                  <a:schemeClr val="bg1"/>
                </a:solidFill>
                <a:ea typeface="ＭＳ Ｐゴシック" charset="-128"/>
                <a:cs typeface="ＭＳ Ｐゴシック" charset="-128"/>
              </a:rPr>
              <a:t> we always want a </a:t>
            </a:r>
            <a:r>
              <a:rPr lang="en-US" sz="2800" b="1" dirty="0">
                <a:solidFill>
                  <a:schemeClr val="bg1"/>
                </a:solidFill>
                <a:ea typeface="ＭＳ Ｐゴシック" charset="-128"/>
                <a:cs typeface="ＭＳ Ｐゴシック" charset="-128"/>
              </a:rPr>
              <a:t>higher ratio</a:t>
            </a:r>
            <a:r>
              <a:rPr lang="en-US" sz="2800" dirty="0">
                <a:solidFill>
                  <a:schemeClr val="bg1"/>
                </a:solidFill>
                <a:ea typeface="ＭＳ Ｐゴシック" charset="-128"/>
                <a:cs typeface="ＭＳ Ｐゴシック" charset="-128"/>
              </a:rPr>
              <a:t> of positives to </a:t>
            </a:r>
            <a:r>
              <a:rPr lang="en-US" sz="2800" dirty="0">
                <a:solidFill>
                  <a:schemeClr val="accent3">
                    <a:lumMod val="40000"/>
                    <a:lumOff val="60000"/>
                  </a:schemeClr>
                </a:solidFill>
                <a:ea typeface="ＭＳ Ｐゴシック" charset="-128"/>
                <a:cs typeface="ＭＳ Ｐゴシック" charset="-128"/>
              </a:rPr>
              <a:t>negatives (4:1 minimum)!!!!</a:t>
            </a:r>
            <a:endParaRPr lang="en-US" sz="2600" dirty="0">
              <a:solidFill>
                <a:schemeClr val="accent3">
                  <a:lumMod val="40000"/>
                  <a:lumOff val="60000"/>
                </a:schemeClr>
              </a:solidFill>
              <a:ea typeface="ＭＳ Ｐゴシック" charset="-128"/>
              <a:cs typeface="ＭＳ Ｐゴシック" charset="-128"/>
            </a:endParaRPr>
          </a:p>
          <a:p>
            <a:pPr algn="ctr" eaLnBrk="1" hangingPunct="1">
              <a:lnSpc>
                <a:spcPct val="90000"/>
              </a:lnSpc>
              <a:buFont typeface="Wingdings" pitchFamily="-1" charset="2"/>
              <a:buNone/>
            </a:pPr>
            <a:r>
              <a:rPr lang="en-US" sz="6600" dirty="0">
                <a:solidFill>
                  <a:schemeClr val="accent3">
                    <a:lumMod val="40000"/>
                    <a:lumOff val="60000"/>
                  </a:schemeClr>
                </a:solidFill>
                <a:ea typeface="ＭＳ Ｐゴシック" charset="-128"/>
                <a:cs typeface="ＭＳ Ｐゴシック" charset="-128"/>
                <a:sym typeface="Wingdings" pitchFamily="-1" charset="2"/>
              </a:rPr>
              <a:t>             :   </a:t>
            </a:r>
            <a:endParaRPr lang="en-US" sz="6600" dirty="0">
              <a:solidFill>
                <a:schemeClr val="accent3">
                  <a:lumMod val="40000"/>
                  <a:lumOff val="60000"/>
                </a:schemeClr>
              </a:solidFill>
              <a:ea typeface="ＭＳ Ｐゴシック" charset="-128"/>
              <a:cs typeface="ＭＳ Ｐゴシック" charset="-128"/>
            </a:endParaRPr>
          </a:p>
        </p:txBody>
      </p:sp>
      <p:sp>
        <p:nvSpPr>
          <p:cNvPr id="139267" name="AutoShape 2"/>
          <p:cNvSpPr>
            <a:spLocks noGrp="1" noChangeArrowheads="1"/>
          </p:cNvSpPr>
          <p:nvPr>
            <p:ph type="title"/>
          </p:nvPr>
        </p:nvSpPr>
        <p:spPr>
          <a:xfrm>
            <a:off x="609600" y="381000"/>
            <a:ext cx="7772400" cy="1143000"/>
          </a:xfrm>
          <a:noFill/>
        </p:spPr>
        <p:txBody>
          <a:bodyPr>
            <a:noAutofit/>
          </a:bodyPr>
          <a:lstStyle/>
          <a:p>
            <a:r>
              <a:rPr lang="en-US" dirty="0">
                <a:solidFill>
                  <a:srgbClr val="01295F"/>
                </a:solidFill>
                <a:ea typeface="ＭＳ Ｐゴシック" charset="-128"/>
                <a:cs typeface="ＭＳ Ｐゴシック" charset="-128"/>
              </a:rPr>
              <a:t>Guidelines for Using </a:t>
            </a:r>
            <a:br>
              <a:rPr lang="en-US" dirty="0">
                <a:solidFill>
                  <a:srgbClr val="01295F"/>
                </a:solidFill>
                <a:ea typeface="ＭＳ Ｐゴシック" charset="-128"/>
                <a:cs typeface="ＭＳ Ｐゴシック" charset="-128"/>
              </a:rPr>
            </a:br>
            <a:r>
              <a:rPr lang="en-US" dirty="0">
                <a:solidFill>
                  <a:srgbClr val="01295F"/>
                </a:solidFill>
                <a:ea typeface="ＭＳ Ｐゴシック" charset="-128"/>
                <a:cs typeface="ＭＳ Ｐゴシック" charset="-128"/>
              </a:rPr>
              <a:t>Response Cost</a:t>
            </a:r>
          </a:p>
        </p:txBody>
      </p:sp>
    </p:spTree>
    <p:extLst>
      <p:ext uri="{BB962C8B-B14F-4D97-AF65-F5344CB8AC3E}">
        <p14:creationId xmlns:p14="http://schemas.microsoft.com/office/powerpoint/2010/main" val="384656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92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92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926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926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926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926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926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body" idx="1"/>
          </p:nvPr>
        </p:nvSpPr>
        <p:spPr>
          <a:xfrm>
            <a:off x="218864" y="1647652"/>
            <a:ext cx="8811071" cy="4387995"/>
          </a:xfrm>
        </p:spPr>
        <p:txBody>
          <a:bodyPr>
            <a:normAutofit lnSpcReduction="10000"/>
          </a:bodyPr>
          <a:lstStyle/>
          <a:p>
            <a:pPr eaLnBrk="1" hangingPunct="1">
              <a:lnSpc>
                <a:spcPct val="90000"/>
              </a:lnSpc>
            </a:pPr>
            <a:r>
              <a:rPr lang="en-US" sz="2800" b="1" dirty="0">
                <a:solidFill>
                  <a:schemeClr val="bg1"/>
                </a:solidFill>
                <a:ea typeface="ＭＳ Ｐゴシック" charset="-128"/>
                <a:cs typeface="ＭＳ Ｐゴシック" charset="-128"/>
              </a:rPr>
              <a:t>Cautions:</a:t>
            </a:r>
          </a:p>
          <a:p>
            <a:pPr lvl="1"/>
            <a:r>
              <a:rPr lang="en-US" sz="2600" b="1" dirty="0">
                <a:solidFill>
                  <a:schemeClr val="accent3">
                    <a:lumMod val="40000"/>
                    <a:lumOff val="60000"/>
                  </a:schemeClr>
                </a:solidFill>
                <a:ea typeface="ＭＳ Ｐゴシック" charset="-128"/>
                <a:cs typeface="ＭＳ Ｐゴシック" charset="-128"/>
              </a:rPr>
              <a:t>Negative balances </a:t>
            </a:r>
            <a:r>
              <a:rPr lang="en-US" sz="2600" dirty="0">
                <a:solidFill>
                  <a:schemeClr val="bg1"/>
                </a:solidFill>
                <a:ea typeface="ＭＳ Ｐゴシック" charset="-128"/>
                <a:cs typeface="ＭＳ Ｐゴシック" charset="-128"/>
              </a:rPr>
              <a:t>(e.g., tokens) can result.</a:t>
            </a:r>
          </a:p>
          <a:p>
            <a:pPr lvl="1"/>
            <a:r>
              <a:rPr lang="en-US" sz="2600" dirty="0">
                <a:solidFill>
                  <a:schemeClr val="bg1"/>
                </a:solidFill>
                <a:ea typeface="ＭＳ Ｐゴシック" charset="-128"/>
                <a:cs typeface="ＭＳ Ｐゴシック" charset="-128"/>
              </a:rPr>
              <a:t>Requires the physical removal of earned </a:t>
            </a:r>
            <a:r>
              <a:rPr lang="en-US" sz="2600" dirty="0" err="1">
                <a:solidFill>
                  <a:schemeClr val="bg1"/>
                </a:solidFill>
                <a:ea typeface="ＭＳ Ｐゴシック" charset="-128"/>
                <a:cs typeface="ＭＳ Ｐゴシック" charset="-128"/>
              </a:rPr>
              <a:t>reinforcers</a:t>
            </a:r>
            <a:r>
              <a:rPr lang="en-US" sz="2600" dirty="0">
                <a:solidFill>
                  <a:schemeClr val="bg1"/>
                </a:solidFill>
                <a:ea typeface="ＭＳ Ｐゴシック" charset="-128"/>
                <a:cs typeface="ＭＳ Ｐゴシック" charset="-128"/>
              </a:rPr>
              <a:t>, which </a:t>
            </a:r>
            <a:r>
              <a:rPr lang="en-US" sz="2600" b="1" dirty="0">
                <a:solidFill>
                  <a:schemeClr val="accent3">
                    <a:lumMod val="40000"/>
                    <a:lumOff val="60000"/>
                  </a:schemeClr>
                </a:solidFill>
                <a:ea typeface="ＭＳ Ｐゴシック" charset="-128"/>
                <a:cs typeface="ＭＳ Ｐゴシック" charset="-128"/>
              </a:rPr>
              <a:t>may trigger</a:t>
            </a:r>
            <a:r>
              <a:rPr lang="en-US" sz="2600" b="1" dirty="0">
                <a:solidFill>
                  <a:srgbClr val="C00000"/>
                </a:solidFill>
                <a:ea typeface="ＭＳ Ｐゴシック" charset="-128"/>
                <a:cs typeface="ＭＳ Ｐゴシック" charset="-128"/>
              </a:rPr>
              <a:t> </a:t>
            </a:r>
            <a:r>
              <a:rPr lang="en-US" sz="2600" dirty="0">
                <a:solidFill>
                  <a:schemeClr val="bg1"/>
                </a:solidFill>
                <a:ea typeface="ＭＳ Ｐゴシック" charset="-128"/>
                <a:cs typeface="ＭＳ Ｐゴシック" charset="-128"/>
              </a:rPr>
              <a:t>additional challenging behaviors for some.</a:t>
            </a:r>
          </a:p>
          <a:p>
            <a:pPr lvl="1"/>
            <a:r>
              <a:rPr lang="en-US" sz="2600" dirty="0">
                <a:solidFill>
                  <a:schemeClr val="bg1"/>
                </a:solidFill>
                <a:ea typeface="ＭＳ Ｐゴシック" charset="-128"/>
                <a:cs typeface="ＭＳ Ｐゴシック" charset="-128"/>
              </a:rPr>
              <a:t>“</a:t>
            </a:r>
            <a:r>
              <a:rPr lang="en-US" sz="2600" b="1" dirty="0">
                <a:solidFill>
                  <a:schemeClr val="accent3">
                    <a:lumMod val="40000"/>
                    <a:lumOff val="60000"/>
                  </a:schemeClr>
                </a:solidFill>
                <a:ea typeface="ＭＳ Ｐゴシック" charset="-128"/>
                <a:cs typeface="ＭＳ Ｐゴシック" charset="-128"/>
              </a:rPr>
              <a:t>Hopelessness</a:t>
            </a:r>
            <a:r>
              <a:rPr lang="en-US" sz="2600" dirty="0">
                <a:solidFill>
                  <a:schemeClr val="bg1"/>
                </a:solidFill>
                <a:ea typeface="ＭＳ Ｐゴシック" charset="-128"/>
                <a:cs typeface="ＭＳ Ｐゴシック" charset="-128"/>
              </a:rPr>
              <a:t>” and frustration may result for the student. </a:t>
            </a:r>
          </a:p>
          <a:p>
            <a:pPr eaLnBrk="1" hangingPunct="1">
              <a:lnSpc>
                <a:spcPct val="90000"/>
              </a:lnSpc>
            </a:pPr>
            <a:r>
              <a:rPr lang="en-US" sz="2800" b="1" dirty="0">
                <a:solidFill>
                  <a:schemeClr val="bg1"/>
                </a:solidFill>
                <a:ea typeface="ＭＳ Ｐゴシック" charset="-128"/>
                <a:cs typeface="ＭＳ Ｐゴシック" charset="-128"/>
              </a:rPr>
              <a:t>Consider: </a:t>
            </a:r>
            <a:r>
              <a:rPr lang="en-US" sz="2800" dirty="0">
                <a:solidFill>
                  <a:schemeClr val="bg1"/>
                </a:solidFill>
                <a:ea typeface="ＭＳ Ｐゴシック" charset="-128"/>
                <a:cs typeface="ＭＳ Ｐゴシック" charset="-128"/>
              </a:rPr>
              <a:t>How is Response Cost different from Extinction?</a:t>
            </a:r>
          </a:p>
          <a:p>
            <a:pPr lvl="1"/>
            <a:r>
              <a:rPr lang="en-US" sz="2400" dirty="0">
                <a:solidFill>
                  <a:schemeClr val="bg1"/>
                </a:solidFill>
                <a:ea typeface="ＭＳ Ｐゴシック" charset="-128"/>
                <a:cs typeface="ＭＳ Ｐゴシック" charset="-128"/>
              </a:rPr>
              <a:t>Response Cost is the </a:t>
            </a:r>
            <a:r>
              <a:rPr lang="en-US" sz="2400" b="1" dirty="0">
                <a:solidFill>
                  <a:schemeClr val="accent3">
                    <a:lumMod val="40000"/>
                    <a:lumOff val="60000"/>
                  </a:schemeClr>
                </a:solidFill>
                <a:ea typeface="ＭＳ Ｐゴシック" charset="-128"/>
                <a:cs typeface="ＭＳ Ｐゴシック" charset="-128"/>
              </a:rPr>
              <a:t>LOSS</a:t>
            </a:r>
            <a:r>
              <a:rPr lang="en-US" sz="2400" dirty="0">
                <a:ea typeface="ＭＳ Ｐゴシック" charset="-128"/>
                <a:cs typeface="ＭＳ Ｐゴシック" charset="-128"/>
              </a:rPr>
              <a:t> </a:t>
            </a:r>
            <a:r>
              <a:rPr lang="en-US" sz="2400" dirty="0">
                <a:solidFill>
                  <a:schemeClr val="bg1"/>
                </a:solidFill>
                <a:ea typeface="ＭＳ Ｐゴシック" charset="-128"/>
                <a:cs typeface="ＭＳ Ｐゴシック" charset="-128"/>
              </a:rPr>
              <a:t>of a previously earned </a:t>
            </a:r>
            <a:r>
              <a:rPr lang="en-US" sz="2400" dirty="0" err="1">
                <a:solidFill>
                  <a:schemeClr val="bg1"/>
                </a:solidFill>
                <a:ea typeface="ＭＳ Ｐゴシック" charset="-128"/>
                <a:cs typeface="ＭＳ Ｐゴシック" charset="-128"/>
              </a:rPr>
              <a:t>reinforcer</a:t>
            </a:r>
            <a:endParaRPr lang="en-US" sz="2400" dirty="0">
              <a:solidFill>
                <a:schemeClr val="bg1"/>
              </a:solidFill>
              <a:ea typeface="ＭＳ Ｐゴシック" charset="-128"/>
              <a:cs typeface="ＭＳ Ｐゴシック" charset="-128"/>
            </a:endParaRPr>
          </a:p>
          <a:p>
            <a:pPr lvl="1"/>
            <a:r>
              <a:rPr lang="en-US" sz="2400" dirty="0">
                <a:solidFill>
                  <a:schemeClr val="bg1"/>
                </a:solidFill>
                <a:ea typeface="ＭＳ Ｐゴシック" charset="-128"/>
                <a:cs typeface="ＭＳ Ｐゴシック" charset="-128"/>
              </a:rPr>
              <a:t>Extinction is the act of </a:t>
            </a:r>
            <a:r>
              <a:rPr lang="en-US" sz="2400" b="1" dirty="0">
                <a:solidFill>
                  <a:schemeClr val="accent3">
                    <a:lumMod val="40000"/>
                    <a:lumOff val="60000"/>
                  </a:schemeClr>
                </a:solidFill>
                <a:ea typeface="ＭＳ Ｐゴシック" charset="-128"/>
                <a:cs typeface="ＭＳ Ｐゴシック" charset="-128"/>
              </a:rPr>
              <a:t>withholding</a:t>
            </a:r>
            <a:r>
              <a:rPr lang="en-US" sz="2400" dirty="0">
                <a:ea typeface="ＭＳ Ｐゴシック" charset="-128"/>
                <a:cs typeface="ＭＳ Ｐゴシック" charset="-128"/>
              </a:rPr>
              <a:t> </a:t>
            </a:r>
            <a:r>
              <a:rPr lang="en-US" sz="2400" dirty="0">
                <a:solidFill>
                  <a:schemeClr val="bg1"/>
                </a:solidFill>
                <a:ea typeface="ＭＳ Ｐゴシック" charset="-128"/>
                <a:cs typeface="ＭＳ Ｐゴシック" charset="-128"/>
              </a:rPr>
              <a:t>reinforcement continent upon a target behavior. </a:t>
            </a:r>
          </a:p>
          <a:p>
            <a:pPr marL="201168" lvl="1" indent="0">
              <a:buNone/>
            </a:pPr>
            <a:endParaRPr lang="en-US" sz="2400" dirty="0">
              <a:ea typeface="ＭＳ Ｐゴシック" charset="-128"/>
              <a:cs typeface="ＭＳ Ｐゴシック" charset="-128"/>
            </a:endParaRPr>
          </a:p>
          <a:p>
            <a:pPr eaLnBrk="1" hangingPunct="1">
              <a:lnSpc>
                <a:spcPct val="90000"/>
              </a:lnSpc>
            </a:pPr>
            <a:endParaRPr lang="en-US" sz="6600" dirty="0">
              <a:solidFill>
                <a:srgbClr val="660066"/>
              </a:solidFill>
              <a:ea typeface="ＭＳ Ｐゴシック" charset="-128"/>
              <a:cs typeface="ＭＳ Ｐゴシック" charset="-128"/>
            </a:endParaRPr>
          </a:p>
        </p:txBody>
      </p:sp>
      <p:sp>
        <p:nvSpPr>
          <p:cNvPr id="6" name="AutoShape 2">
            <a:extLst>
              <a:ext uri="{FF2B5EF4-FFF2-40B4-BE49-F238E27FC236}">
                <a16:creationId xmlns:a16="http://schemas.microsoft.com/office/drawing/2014/main" id="{B0393704-09F6-D64C-9CDA-0A4AFAB715CB}"/>
              </a:ext>
            </a:extLst>
          </p:cNvPr>
          <p:cNvSpPr txBox="1">
            <a:spLocks noChangeArrowheads="1"/>
          </p:cNvSpPr>
          <p:nvPr/>
        </p:nvSpPr>
        <p:spPr>
          <a:xfrm>
            <a:off x="609600" y="381000"/>
            <a:ext cx="7772400" cy="1143000"/>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1295F"/>
                </a:solidFill>
                <a:ea typeface="ＭＳ Ｐゴシック" charset="-128"/>
                <a:cs typeface="ＭＳ Ｐゴシック" charset="-128"/>
              </a:rPr>
              <a:t>Guidelines for Using</a:t>
            </a:r>
          </a:p>
          <a:p>
            <a:r>
              <a:rPr lang="en-US" dirty="0">
                <a:solidFill>
                  <a:srgbClr val="01295F"/>
                </a:solidFill>
                <a:ea typeface="ＭＳ Ｐゴシック" charset="-128"/>
                <a:cs typeface="ＭＳ Ｐゴシック" charset="-128"/>
              </a:rPr>
              <a:t>Response Cost</a:t>
            </a:r>
          </a:p>
        </p:txBody>
      </p:sp>
    </p:spTree>
    <p:extLst>
      <p:ext uri="{BB962C8B-B14F-4D97-AF65-F5344CB8AC3E}">
        <p14:creationId xmlns:p14="http://schemas.microsoft.com/office/powerpoint/2010/main" val="29855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266">
                                            <p:txEl>
                                              <p:pRg st="0" end="0"/>
                                            </p:txEl>
                                          </p:spTgt>
                                        </p:tgtEl>
                                        <p:attrNameLst>
                                          <p:attrName>style.visibility</p:attrName>
                                        </p:attrNameLst>
                                      </p:cBhvr>
                                      <p:to>
                                        <p:strVal val="visible"/>
                                      </p:to>
                                    </p:set>
                                    <p:animEffect transition="in" filter="fade">
                                      <p:cBhvr>
                                        <p:cTn id="7" dur="500"/>
                                        <p:tgtEl>
                                          <p:spTgt spid="13926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9266">
                                            <p:txEl>
                                              <p:pRg st="1" end="1"/>
                                            </p:txEl>
                                          </p:spTgt>
                                        </p:tgtEl>
                                        <p:attrNameLst>
                                          <p:attrName>style.visibility</p:attrName>
                                        </p:attrNameLst>
                                      </p:cBhvr>
                                      <p:to>
                                        <p:strVal val="visible"/>
                                      </p:to>
                                    </p:set>
                                    <p:animEffect transition="in" filter="fade">
                                      <p:cBhvr>
                                        <p:cTn id="10" dur="500"/>
                                        <p:tgtEl>
                                          <p:spTgt spid="13926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266">
                                            <p:txEl>
                                              <p:pRg st="2" end="2"/>
                                            </p:txEl>
                                          </p:spTgt>
                                        </p:tgtEl>
                                        <p:attrNameLst>
                                          <p:attrName>style.visibility</p:attrName>
                                        </p:attrNameLst>
                                      </p:cBhvr>
                                      <p:to>
                                        <p:strVal val="visible"/>
                                      </p:to>
                                    </p:set>
                                    <p:animEffect transition="in" filter="fade">
                                      <p:cBhvr>
                                        <p:cTn id="13" dur="500"/>
                                        <p:tgtEl>
                                          <p:spTgt spid="13926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9266">
                                            <p:txEl>
                                              <p:pRg st="3" end="3"/>
                                            </p:txEl>
                                          </p:spTgt>
                                        </p:tgtEl>
                                        <p:attrNameLst>
                                          <p:attrName>style.visibility</p:attrName>
                                        </p:attrNameLst>
                                      </p:cBhvr>
                                      <p:to>
                                        <p:strVal val="visible"/>
                                      </p:to>
                                    </p:set>
                                    <p:animEffect transition="in" filter="fade">
                                      <p:cBhvr>
                                        <p:cTn id="16" dur="500"/>
                                        <p:tgtEl>
                                          <p:spTgt spid="13926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9266">
                                            <p:txEl>
                                              <p:pRg st="4" end="4"/>
                                            </p:txEl>
                                          </p:spTgt>
                                        </p:tgtEl>
                                        <p:attrNameLst>
                                          <p:attrName>style.visibility</p:attrName>
                                        </p:attrNameLst>
                                      </p:cBhvr>
                                      <p:to>
                                        <p:strVal val="visible"/>
                                      </p:to>
                                    </p:set>
                                    <p:animEffect transition="in" filter="fade">
                                      <p:cBhvr>
                                        <p:cTn id="21" dur="500"/>
                                        <p:tgtEl>
                                          <p:spTgt spid="13926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9266">
                                            <p:txEl>
                                              <p:pRg st="5" end="5"/>
                                            </p:txEl>
                                          </p:spTgt>
                                        </p:tgtEl>
                                        <p:attrNameLst>
                                          <p:attrName>style.visibility</p:attrName>
                                        </p:attrNameLst>
                                      </p:cBhvr>
                                      <p:to>
                                        <p:strVal val="visible"/>
                                      </p:to>
                                    </p:set>
                                    <p:animEffect transition="in" filter="fade">
                                      <p:cBhvr>
                                        <p:cTn id="26" dur="500"/>
                                        <p:tgtEl>
                                          <p:spTgt spid="139266">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39266">
                                            <p:txEl>
                                              <p:pRg st="6" end="6"/>
                                            </p:txEl>
                                          </p:spTgt>
                                        </p:tgtEl>
                                        <p:attrNameLst>
                                          <p:attrName>style.visibility</p:attrName>
                                        </p:attrNameLst>
                                      </p:cBhvr>
                                      <p:to>
                                        <p:strVal val="visible"/>
                                      </p:to>
                                    </p:set>
                                    <p:animEffect transition="in" filter="fade">
                                      <p:cBhvr>
                                        <p:cTn id="29" dur="500"/>
                                        <p:tgtEl>
                                          <p:spTgt spid="13926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6"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9244" y="207229"/>
            <a:ext cx="8423475" cy="1113416"/>
          </a:xfrm>
        </p:spPr>
        <p:txBody>
          <a:bodyPr>
            <a:normAutofit fontScale="90000"/>
          </a:bodyPr>
          <a:lstStyle/>
          <a:p>
            <a:r>
              <a:rPr lang="en-US" b="1" kern="0" dirty="0">
                <a:solidFill>
                  <a:srgbClr val="001C54"/>
                </a:solidFill>
                <a:ea typeface="ヒラギノ角ゴ Pro W3" pitchFamily="-65" charset="-128"/>
                <a:cs typeface="ヒラギノ角ゴ Pro W3" pitchFamily="-65" charset="-128"/>
              </a:rPr>
              <a:t>Activity 5.4: Discussion Board Post</a:t>
            </a:r>
            <a:br>
              <a:rPr lang="en-US" sz="53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 Response Cost Procedure</a:t>
            </a:r>
            <a:endParaRPr lang="en-US" sz="3600" dirty="0">
              <a:solidFill>
                <a:srgbClr val="001C54"/>
              </a:solidFill>
            </a:endParaRPr>
          </a:p>
        </p:txBody>
      </p:sp>
      <p:sp>
        <p:nvSpPr>
          <p:cNvPr id="177155" name="Rectangle 3"/>
          <p:cNvSpPr>
            <a:spLocks noGrp="1" noChangeArrowheads="1"/>
          </p:cNvSpPr>
          <p:nvPr>
            <p:ph idx="1"/>
          </p:nvPr>
        </p:nvSpPr>
        <p:spPr>
          <a:xfrm>
            <a:off x="283930" y="1259650"/>
            <a:ext cx="8720370" cy="4593140"/>
          </a:xfrm>
        </p:spPr>
        <p:txBody>
          <a:bodyPr>
            <a:normAutofit lnSpcReduction="10000"/>
          </a:bodyPr>
          <a:lstStyle/>
          <a:p>
            <a:pPr marL="0" indent="0">
              <a:lnSpc>
                <a:spcPct val="110000"/>
              </a:lnSpc>
              <a:spcBef>
                <a:spcPts val="600"/>
              </a:spcBef>
              <a:buNone/>
            </a:pPr>
            <a:r>
              <a:rPr lang="en-US" sz="2200" dirty="0">
                <a:solidFill>
                  <a:schemeClr val="bg1"/>
                </a:solidFill>
                <a:latin typeface="+mj-lt"/>
              </a:rPr>
              <a:t>Use the guided questions in your workbook and discussion with your colleagues to develop a response cost procedure</a:t>
            </a:r>
          </a:p>
          <a:p>
            <a:pPr lvl="1">
              <a:lnSpc>
                <a:spcPct val="110000"/>
              </a:lnSpc>
              <a:spcBef>
                <a:spcPts val="600"/>
              </a:spcBef>
            </a:pPr>
            <a:r>
              <a:rPr lang="en-US" sz="1800" dirty="0">
                <a:solidFill>
                  <a:schemeClr val="bg1"/>
                </a:solidFill>
              </a:rPr>
              <a:t>Select a target behavior </a:t>
            </a:r>
          </a:p>
          <a:p>
            <a:pPr lvl="1">
              <a:lnSpc>
                <a:spcPct val="110000"/>
              </a:lnSpc>
              <a:spcBef>
                <a:spcPts val="600"/>
              </a:spcBef>
            </a:pPr>
            <a:r>
              <a:rPr lang="en-US" sz="1800" dirty="0">
                <a:solidFill>
                  <a:schemeClr val="bg1"/>
                </a:solidFill>
              </a:rPr>
              <a:t>Develop an operational definition </a:t>
            </a:r>
          </a:p>
          <a:p>
            <a:pPr lvl="1">
              <a:lnSpc>
                <a:spcPct val="110000"/>
              </a:lnSpc>
              <a:spcBef>
                <a:spcPts val="600"/>
              </a:spcBef>
            </a:pPr>
            <a:r>
              <a:rPr lang="en-US" sz="1800" dirty="0">
                <a:solidFill>
                  <a:schemeClr val="bg1"/>
                </a:solidFill>
              </a:rPr>
              <a:t>Identify the type of reinforcement that currently maintains the behavior (Should be to gain something!) </a:t>
            </a:r>
          </a:p>
          <a:p>
            <a:pPr marL="0" lvl="1" indent="0">
              <a:lnSpc>
                <a:spcPct val="110000"/>
              </a:lnSpc>
              <a:spcBef>
                <a:spcPts val="600"/>
              </a:spcBef>
              <a:buNone/>
            </a:pPr>
            <a:r>
              <a:rPr lang="en-US" sz="2200" dirty="0">
                <a:solidFill>
                  <a:schemeClr val="bg1"/>
                </a:solidFill>
                <a:latin typeface="+mj-lt"/>
              </a:rPr>
              <a:t>Post a quick summary of your notes from above and answer the following questions in your post:</a:t>
            </a:r>
          </a:p>
          <a:p>
            <a:pPr lvl="1">
              <a:lnSpc>
                <a:spcPct val="110000"/>
              </a:lnSpc>
              <a:spcBef>
                <a:spcPts val="600"/>
              </a:spcBef>
            </a:pPr>
            <a:r>
              <a:rPr lang="en-US" sz="1800" dirty="0">
                <a:solidFill>
                  <a:schemeClr val="bg1"/>
                </a:solidFill>
              </a:rPr>
              <a:t>What will you do when the behavior occurs (e.g., what is the </a:t>
            </a:r>
            <a:r>
              <a:rPr lang="en-US" sz="1800" b="1" dirty="0">
                <a:solidFill>
                  <a:schemeClr val="bg1"/>
                </a:solidFill>
              </a:rPr>
              <a:t>cost</a:t>
            </a:r>
            <a:r>
              <a:rPr lang="en-US" sz="1800" dirty="0">
                <a:solidFill>
                  <a:schemeClr val="bg1"/>
                </a:solidFill>
              </a:rPr>
              <a:t>)?</a:t>
            </a:r>
          </a:p>
          <a:p>
            <a:pPr lvl="1">
              <a:lnSpc>
                <a:spcPct val="110000"/>
              </a:lnSpc>
              <a:spcBef>
                <a:spcPts val="600"/>
              </a:spcBef>
            </a:pPr>
            <a:r>
              <a:rPr lang="en-US" sz="1800" dirty="0">
                <a:solidFill>
                  <a:schemeClr val="bg1"/>
                </a:solidFill>
              </a:rPr>
              <a:t>How will you acknowledge other </a:t>
            </a:r>
            <a:r>
              <a:rPr lang="en-US" sz="1800" b="1" dirty="0">
                <a:solidFill>
                  <a:schemeClr val="bg1"/>
                </a:solidFill>
              </a:rPr>
              <a:t>appropriate behaviors (what are your </a:t>
            </a:r>
            <a:r>
              <a:rPr lang="en-US" sz="1800" b="1" dirty="0" err="1">
                <a:solidFill>
                  <a:schemeClr val="bg1"/>
                </a:solidFill>
              </a:rPr>
              <a:t>reinforcers</a:t>
            </a:r>
            <a:r>
              <a:rPr lang="en-US" sz="1800" b="1" dirty="0">
                <a:solidFill>
                  <a:schemeClr val="bg1"/>
                </a:solidFill>
              </a:rPr>
              <a:t>)</a:t>
            </a:r>
            <a:r>
              <a:rPr lang="en-US" sz="1800" dirty="0">
                <a:solidFill>
                  <a:schemeClr val="bg1"/>
                </a:solidFill>
              </a:rPr>
              <a:t>?</a:t>
            </a:r>
          </a:p>
          <a:p>
            <a:pPr lvl="1">
              <a:lnSpc>
                <a:spcPct val="110000"/>
              </a:lnSpc>
              <a:spcBef>
                <a:spcPts val="600"/>
              </a:spcBef>
            </a:pPr>
            <a:r>
              <a:rPr lang="en-US" sz="1800" dirty="0">
                <a:solidFill>
                  <a:schemeClr val="bg1"/>
                </a:solidFill>
              </a:rPr>
              <a:t>How will you ensure “earning” (i.e., reinforcement) outnumbers “costs” (</a:t>
            </a:r>
            <a:r>
              <a:rPr lang="en-US" sz="1800" dirty="0" err="1">
                <a:solidFill>
                  <a:schemeClr val="bg1"/>
                </a:solidFill>
              </a:rPr>
              <a:t>i</a:t>
            </a:r>
            <a:r>
              <a:rPr lang="en-US" sz="1800" dirty="0">
                <a:solidFill>
                  <a:schemeClr val="bg1"/>
                </a:solidFill>
              </a:rPr>
              <a:t>..e, punishers)?</a:t>
            </a:r>
          </a:p>
        </p:txBody>
      </p:sp>
      <p:pic>
        <p:nvPicPr>
          <p:cNvPr id="5" name="Picture 4">
            <a:extLst>
              <a:ext uri="{FF2B5EF4-FFF2-40B4-BE49-F238E27FC236}">
                <a16:creationId xmlns:a16="http://schemas.microsoft.com/office/drawing/2014/main" id="{9FF6DBAB-3F17-D244-B4E5-F84DCBC724C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
        <p:nvSpPr>
          <p:cNvPr id="6" name="TextBox 5"/>
          <p:cNvSpPr txBox="1"/>
          <p:nvPr/>
        </p:nvSpPr>
        <p:spPr>
          <a:xfrm>
            <a:off x="1205509" y="5729201"/>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5.4</a:t>
            </a:r>
          </a:p>
        </p:txBody>
      </p:sp>
    </p:spTree>
    <p:extLst>
      <p:ext uri="{BB962C8B-B14F-4D97-AF65-F5344CB8AC3E}">
        <p14:creationId xmlns:p14="http://schemas.microsoft.com/office/powerpoint/2010/main" val="32531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19951-2A11-A048-BCCB-28BED4340150}"/>
              </a:ext>
            </a:extLst>
          </p:cNvPr>
          <p:cNvSpPr>
            <a:spLocks noGrp="1"/>
          </p:cNvSpPr>
          <p:nvPr>
            <p:ph idx="1"/>
          </p:nvPr>
        </p:nvSpPr>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when using response cost</a:t>
            </a:r>
          </a:p>
          <a:p>
            <a:pPr lvl="1"/>
            <a:r>
              <a:rPr lang="en-US" dirty="0">
                <a:solidFill>
                  <a:schemeClr val="bg1"/>
                </a:solidFill>
              </a:rPr>
              <a:t>Keep positives higher then negatives</a:t>
            </a:r>
          </a:p>
          <a:p>
            <a:pPr lvl="1"/>
            <a:r>
              <a:rPr lang="en-US" dirty="0">
                <a:solidFill>
                  <a:schemeClr val="bg1"/>
                </a:solidFill>
              </a:rPr>
              <a:t>Pre-plan (and inform the student) of any response cost procedures</a:t>
            </a:r>
          </a:p>
        </p:txBody>
      </p:sp>
      <p:sp>
        <p:nvSpPr>
          <p:cNvPr id="4" name="Title 2">
            <a:extLst>
              <a:ext uri="{FF2B5EF4-FFF2-40B4-BE49-F238E27FC236}">
                <a16:creationId xmlns:a16="http://schemas.microsoft.com/office/drawing/2014/main" id="{1655FDCA-04D8-0A43-B9A3-892E00DADE4F}"/>
              </a:ext>
            </a:extLst>
          </p:cNvPr>
          <p:cNvSpPr>
            <a:spLocks noGrp="1"/>
          </p:cNvSpPr>
          <p:nvPr>
            <p:ph type="title"/>
          </p:nvPr>
        </p:nvSpPr>
        <p:spPr>
          <a:xfrm>
            <a:off x="1119244" y="207229"/>
            <a:ext cx="8423475" cy="1113416"/>
          </a:xfrm>
        </p:spPr>
        <p:txBody>
          <a:bodyPr>
            <a:normAutofit/>
          </a:bodyPr>
          <a:lstStyle/>
          <a:p>
            <a:r>
              <a:rPr lang="en-US" b="1" kern="0" dirty="0">
                <a:solidFill>
                  <a:srgbClr val="001C54"/>
                </a:solidFill>
                <a:ea typeface="ヒラギノ角ゴ Pro W3" pitchFamily="-65" charset="-128"/>
                <a:cs typeface="ヒラギノ角ゴ Pro W3" pitchFamily="-65" charset="-128"/>
              </a:rPr>
              <a:t>Activity 5.4: Review</a:t>
            </a:r>
            <a:endParaRPr lang="en-US" sz="3600" dirty="0">
              <a:solidFill>
                <a:srgbClr val="001C54"/>
              </a:solidFill>
            </a:endParaRPr>
          </a:p>
        </p:txBody>
      </p:sp>
      <p:pic>
        <p:nvPicPr>
          <p:cNvPr id="5" name="Picture 4">
            <a:extLst>
              <a:ext uri="{FF2B5EF4-FFF2-40B4-BE49-F238E27FC236}">
                <a16:creationId xmlns:a16="http://schemas.microsoft.com/office/drawing/2014/main" id="{37BCF277-DE23-EF4A-B43D-93E6C7525EC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3086106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A029-DDD1-624B-814F-6D4A6EADF0C7}"/>
              </a:ext>
            </a:extLst>
          </p:cNvPr>
          <p:cNvSpPr>
            <a:spLocks noGrp="1"/>
          </p:cNvSpPr>
          <p:nvPr>
            <p:ph type="title"/>
          </p:nvPr>
        </p:nvSpPr>
        <p:spPr>
          <a:xfrm>
            <a:off x="628650" y="45812"/>
            <a:ext cx="7886700" cy="1325563"/>
          </a:xfrm>
        </p:spPr>
        <p:txBody>
          <a:bodyPr/>
          <a:lstStyle/>
          <a:p>
            <a:r>
              <a:rPr lang="en-US" dirty="0">
                <a:solidFill>
                  <a:srgbClr val="01295F"/>
                </a:solidFill>
              </a:rPr>
              <a:t>Time Out from Reinforcement</a:t>
            </a:r>
          </a:p>
        </p:txBody>
      </p:sp>
      <p:sp>
        <p:nvSpPr>
          <p:cNvPr id="6" name="Rectangle 3"/>
          <p:cNvSpPr txBox="1">
            <a:spLocks noChangeArrowheads="1"/>
          </p:cNvSpPr>
          <p:nvPr/>
        </p:nvSpPr>
        <p:spPr>
          <a:xfrm>
            <a:off x="415290" y="1209677"/>
            <a:ext cx="3451860" cy="40175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itchFamily="-1" charset="2"/>
              <a:buNone/>
            </a:pPr>
            <a:r>
              <a:rPr lang="en-US" b="1" u="sng" dirty="0">
                <a:solidFill>
                  <a:schemeClr val="bg1"/>
                </a:solidFill>
                <a:ea typeface="ＭＳ Ｐゴシック" charset="-128"/>
                <a:cs typeface="ＭＳ Ｐゴシック" charset="-128"/>
              </a:rPr>
              <a:t>Definition</a:t>
            </a:r>
            <a:r>
              <a:rPr lang="en-US" b="1" dirty="0">
                <a:solidFill>
                  <a:schemeClr val="bg1"/>
                </a:solidFill>
                <a:ea typeface="ＭＳ Ｐゴシック" charset="-128"/>
                <a:cs typeface="ＭＳ Ｐゴシック" charset="-128"/>
              </a:rPr>
              <a:t>:</a:t>
            </a:r>
            <a:r>
              <a:rPr lang="en-US" sz="1800" b="1" dirty="0">
                <a:solidFill>
                  <a:schemeClr val="bg1"/>
                </a:solidFill>
                <a:ea typeface="ＭＳ Ｐゴシック" charset="-128"/>
                <a:cs typeface="ＭＳ Ｐゴシック" charset="-128"/>
              </a:rPr>
              <a:t> </a:t>
            </a:r>
          </a:p>
          <a:p>
            <a:pPr marL="0" indent="0">
              <a:lnSpc>
                <a:spcPct val="100000"/>
              </a:lnSpc>
              <a:buNone/>
            </a:pPr>
            <a:r>
              <a:rPr lang="en-US" dirty="0">
                <a:solidFill>
                  <a:schemeClr val="bg1"/>
                </a:solidFill>
              </a:rPr>
              <a:t>A student is removed from a previously reinforcing environment or setting, to one that is not reinforcing</a:t>
            </a:r>
          </a:p>
        </p:txBody>
      </p:sp>
      <p:sp>
        <p:nvSpPr>
          <p:cNvPr id="7" name="Rectangle 6"/>
          <p:cNvSpPr/>
          <p:nvPr/>
        </p:nvSpPr>
        <p:spPr>
          <a:xfrm>
            <a:off x="4210050" y="1209677"/>
            <a:ext cx="4657725" cy="4017510"/>
          </a:xfrm>
          <a:prstGeom prst="rect">
            <a:avLst/>
          </a:prstGeom>
        </p:spPr>
        <p:txBody>
          <a:bodyPr wrap="square">
            <a:spAutoFit/>
          </a:bodyPr>
          <a:lstStyle/>
          <a:p>
            <a:pPr>
              <a:lnSpc>
                <a:spcPct val="80000"/>
              </a:lnSpc>
              <a:buFont typeface="Wingdings" pitchFamily="-1" charset="2"/>
              <a:buNone/>
            </a:pPr>
            <a:r>
              <a:rPr lang="en-US" sz="2800" b="1" u="sng" dirty="0">
                <a:solidFill>
                  <a:schemeClr val="bg1"/>
                </a:solidFill>
                <a:ea typeface="ＭＳ Ｐゴシック" charset="-128"/>
                <a:cs typeface="ＭＳ Ｐゴシック" charset="-128"/>
              </a:rPr>
              <a:t>Examples</a:t>
            </a:r>
            <a:r>
              <a:rPr lang="en-US" sz="2800" b="1" dirty="0">
                <a:solidFill>
                  <a:schemeClr val="bg1"/>
                </a:solidFill>
                <a:ea typeface="ＭＳ Ｐゴシック" charset="-128"/>
                <a:cs typeface="ＭＳ Ｐゴシック" charset="-128"/>
              </a:rPr>
              <a:t>: </a:t>
            </a:r>
          </a:p>
          <a:p>
            <a:pPr>
              <a:spcBef>
                <a:spcPts val="1000"/>
              </a:spcBef>
            </a:pPr>
            <a:r>
              <a:rPr lang="en-US" sz="2400" dirty="0">
                <a:solidFill>
                  <a:schemeClr val="bg1"/>
                </a:solidFill>
                <a:ea typeface="ＭＳ Ｐゴシック" charset="-128"/>
                <a:cs typeface="ＭＳ Ｐゴシック" charset="-128"/>
              </a:rPr>
              <a:t>A student who is disrupting English class by walking around the room flicking peers on the back is sent to a neighboring classroom (or the office) to work.</a:t>
            </a:r>
          </a:p>
          <a:p>
            <a:pPr>
              <a:spcBef>
                <a:spcPts val="1000"/>
              </a:spcBef>
            </a:pPr>
            <a:r>
              <a:rPr lang="en-US" sz="2400" dirty="0">
                <a:solidFill>
                  <a:schemeClr val="bg1"/>
                </a:solidFill>
                <a:ea typeface="ＭＳ Ｐゴシック" charset="-128"/>
                <a:cs typeface="ＭＳ Ｐゴシック" charset="-128"/>
              </a:rPr>
              <a:t>A student throws food/drink at another student during a basketball game and is asked to leave the event.</a:t>
            </a:r>
          </a:p>
        </p:txBody>
      </p:sp>
      <p:sp>
        <p:nvSpPr>
          <p:cNvPr id="8" name="Rectangle 7"/>
          <p:cNvSpPr/>
          <p:nvPr/>
        </p:nvSpPr>
        <p:spPr>
          <a:xfrm>
            <a:off x="112579" y="5290200"/>
            <a:ext cx="8918841" cy="830997"/>
          </a:xfrm>
          <a:prstGeom prst="rect">
            <a:avLst/>
          </a:prstGeom>
        </p:spPr>
        <p:txBody>
          <a:bodyPr wrap="square">
            <a:spAutoFit/>
          </a:bodyPr>
          <a:lstStyle/>
          <a:p>
            <a:pPr algn="ctr">
              <a:lnSpc>
                <a:spcPct val="80000"/>
              </a:lnSpc>
            </a:pPr>
            <a:r>
              <a:rPr lang="en-US" sz="2000" i="1" dirty="0">
                <a:solidFill>
                  <a:schemeClr val="bg1"/>
                </a:solidFill>
                <a:ea typeface="ＭＳ Ｐゴシック" charset="-128"/>
                <a:cs typeface="ＭＳ Ｐゴシック" charset="-128"/>
              </a:rPr>
              <a:t>REMEMBER the environment the student is removed to cannot be reinforcing!!! </a:t>
            </a:r>
          </a:p>
          <a:p>
            <a:pPr algn="ctr">
              <a:lnSpc>
                <a:spcPct val="80000"/>
              </a:lnSpc>
            </a:pPr>
            <a:r>
              <a:rPr lang="en-US" sz="2000" i="1" dirty="0">
                <a:solidFill>
                  <a:schemeClr val="bg1"/>
                </a:solidFill>
                <a:ea typeface="ＭＳ Ｐゴシック" charset="-128"/>
                <a:cs typeface="ＭＳ Ｐゴシック" charset="-128"/>
              </a:rPr>
              <a:t>So, if the student receives adult attention in the office, which they find reinforcing, you have NOT put the student on time out.</a:t>
            </a:r>
          </a:p>
        </p:txBody>
      </p:sp>
    </p:spTree>
    <p:extLst>
      <p:ext uri="{BB962C8B-B14F-4D97-AF65-F5344CB8AC3E}">
        <p14:creationId xmlns:p14="http://schemas.microsoft.com/office/powerpoint/2010/main" val="47440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261" y="374073"/>
            <a:ext cx="8229600" cy="563562"/>
          </a:xfrm>
        </p:spPr>
        <p:txBody>
          <a:bodyPr>
            <a:noAutofit/>
          </a:bodyPr>
          <a:lstStyle/>
          <a:p>
            <a:r>
              <a:rPr lang="en-US" b="1" dirty="0">
                <a:solidFill>
                  <a:srgbClr val="01295F"/>
                </a:solidFill>
              </a:rPr>
              <a:t>Other Strategies to Respond</a:t>
            </a:r>
          </a:p>
        </p:txBody>
      </p:sp>
      <p:graphicFrame>
        <p:nvGraphicFramePr>
          <p:cNvPr id="5" name="Content Placeholder 3"/>
          <p:cNvGraphicFramePr>
            <a:graphicFrameLocks/>
          </p:cNvGraphicFramePr>
          <p:nvPr>
            <p:extLst>
              <p:ext uri="{D42A27DB-BD31-4B8C-83A1-F6EECF244321}">
                <p14:modId xmlns:p14="http://schemas.microsoft.com/office/powerpoint/2010/main" val="446979155"/>
              </p:ext>
            </p:extLst>
          </p:nvPr>
        </p:nvGraphicFramePr>
        <p:xfrm>
          <a:off x="99798" y="1396673"/>
          <a:ext cx="8924526" cy="4659689"/>
        </p:xfrm>
        <a:graphic>
          <a:graphicData uri="http://schemas.openxmlformats.org/drawingml/2006/table">
            <a:tbl>
              <a:tblPr firstRow="1" bandRow="1">
                <a:tableStyleId>{2D5ABB26-0587-4C30-8999-92F81FD0307C}</a:tableStyleId>
              </a:tblPr>
              <a:tblGrid>
                <a:gridCol w="1628073">
                  <a:extLst>
                    <a:ext uri="{9D8B030D-6E8A-4147-A177-3AD203B41FA5}">
                      <a16:colId xmlns:a16="http://schemas.microsoft.com/office/drawing/2014/main" val="20000"/>
                    </a:ext>
                  </a:extLst>
                </a:gridCol>
                <a:gridCol w="2432151">
                  <a:extLst>
                    <a:ext uri="{9D8B030D-6E8A-4147-A177-3AD203B41FA5}">
                      <a16:colId xmlns:a16="http://schemas.microsoft.com/office/drawing/2014/main" val="20001"/>
                    </a:ext>
                  </a:extLst>
                </a:gridCol>
                <a:gridCol w="2432151">
                  <a:extLst>
                    <a:ext uri="{9D8B030D-6E8A-4147-A177-3AD203B41FA5}">
                      <a16:colId xmlns:a16="http://schemas.microsoft.com/office/drawing/2014/main" val="20002"/>
                    </a:ext>
                  </a:extLst>
                </a:gridCol>
                <a:gridCol w="2432151">
                  <a:extLst>
                    <a:ext uri="{9D8B030D-6E8A-4147-A177-3AD203B41FA5}">
                      <a16:colId xmlns:a16="http://schemas.microsoft.com/office/drawing/2014/main" val="20003"/>
                    </a:ext>
                  </a:extLst>
                </a:gridCol>
              </a:tblGrid>
              <a:tr h="453449">
                <a:tc>
                  <a:txBody>
                    <a:bodyPr/>
                    <a:lstStyle/>
                    <a:p>
                      <a:endParaRPr lang="en-US" sz="2000" dirty="0">
                        <a:solidFill>
                          <a:srgbClr val="000000"/>
                        </a:solidFill>
                        <a:latin typeface="Arial"/>
                        <a:cs typeface="Arial"/>
                      </a:endParaRPr>
                    </a:p>
                  </a:txBody>
                  <a:tcPr marL="81836" marR="81836">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lang="en-US" sz="1800" b="1" dirty="0"/>
                        <a:t>Elementary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HS 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solidFill>
                  </a:tcPr>
                </a:tc>
                <a:tc>
                  <a:txBody>
                    <a:bodyPr/>
                    <a:lstStyle/>
                    <a:p>
                      <a:r>
                        <a:rPr lang="en-US" sz="1800" b="1" dirty="0"/>
                        <a:t>Non-example:</a:t>
                      </a:r>
                      <a:endParaRPr lang="en-US" sz="1800" b="1" dirty="0">
                        <a:solidFill>
                          <a:schemeClr val="bg1"/>
                        </a:solidFill>
                        <a:latin typeface="Arial"/>
                        <a:cs typeface="Arial"/>
                      </a:endParaRPr>
                    </a:p>
                  </a:txBody>
                  <a:tcPr marL="81836" marR="81836">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1962845">
                <a:tc>
                  <a:txBody>
                    <a:bodyPr/>
                    <a:lstStyle/>
                    <a:p>
                      <a:r>
                        <a:rPr lang="en-US" sz="2000" b="1" dirty="0">
                          <a:solidFill>
                            <a:srgbClr val="000000"/>
                          </a:solidFill>
                          <a:latin typeface="Arial"/>
                          <a:cs typeface="Arial"/>
                        </a:rPr>
                        <a:t>Time Out</a:t>
                      </a:r>
                      <a:r>
                        <a:rPr lang="en-US" sz="2000" b="1" baseline="0" dirty="0">
                          <a:solidFill>
                            <a:srgbClr val="000000"/>
                          </a:solidFill>
                          <a:latin typeface="Arial"/>
                          <a:cs typeface="Arial"/>
                        </a:rPr>
                        <a:t> from S</a:t>
                      </a:r>
                      <a:r>
                        <a:rPr lang="en-US" sz="2000" b="1" baseline="30000" dirty="0">
                          <a:solidFill>
                            <a:srgbClr val="000000"/>
                          </a:solidFill>
                          <a:latin typeface="Arial"/>
                          <a:cs typeface="Arial"/>
                        </a:rPr>
                        <a:t>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65000"/>
                      </a:schemeClr>
                    </a:solidFill>
                  </a:tcPr>
                </a:tc>
                <a:tc>
                  <a:txBody>
                    <a:bodyPr/>
                    <a:lstStyle/>
                    <a:p>
                      <a:r>
                        <a:rPr lang="en-US" sz="1800" i="0" kern="1200" dirty="0">
                          <a:solidFill>
                            <a:schemeClr val="dk1"/>
                          </a:solidFill>
                          <a:latin typeface="+mn-lt"/>
                          <a:ea typeface="+mn-ea"/>
                          <a:cs typeface="+mn-cs"/>
                        </a:rPr>
                        <a:t>After taking a ball from a peer during recess, the</a:t>
                      </a:r>
                      <a:r>
                        <a:rPr lang="en-US" sz="1800" i="0" kern="1200" baseline="0" dirty="0">
                          <a:solidFill>
                            <a:schemeClr val="dk1"/>
                          </a:solidFill>
                          <a:latin typeface="+mn-lt"/>
                          <a:ea typeface="+mn-ea"/>
                          <a:cs typeface="+mn-cs"/>
                        </a:rPr>
                        <a:t> teacher </a:t>
                      </a:r>
                      <a:r>
                        <a:rPr lang="en-US" sz="1800" i="0" kern="1200" dirty="0">
                          <a:solidFill>
                            <a:schemeClr val="dk1"/>
                          </a:solidFill>
                          <a:latin typeface="+mn-lt"/>
                          <a:ea typeface="+mn-ea"/>
                          <a:cs typeface="+mn-cs"/>
                        </a:rPr>
                        <a:t>removes the</a:t>
                      </a:r>
                      <a:r>
                        <a:rPr lang="en-US" sz="1800" i="0" kern="1200" baseline="0" dirty="0">
                          <a:solidFill>
                            <a:schemeClr val="dk1"/>
                          </a:solidFill>
                          <a:latin typeface="+mn-lt"/>
                          <a:ea typeface="+mn-ea"/>
                          <a:cs typeface="+mn-cs"/>
                        </a:rPr>
                        <a:t> ball</a:t>
                      </a:r>
                      <a:r>
                        <a:rPr lang="en-US" sz="1800" i="0" kern="1200" dirty="0">
                          <a:solidFill>
                            <a:schemeClr val="dk1"/>
                          </a:solidFill>
                          <a:latin typeface="+mn-lt"/>
                          <a:ea typeface="+mn-ea"/>
                          <a:cs typeface="+mn-cs"/>
                        </a:rPr>
                        <a:t> from the student, asks her to return to sit on the sideline, and reviews expectations before allowing her to resume recess</a:t>
                      </a:r>
                      <a:r>
                        <a:rPr lang="en-US" sz="1800" i="0" kern="1200" baseline="0" dirty="0">
                          <a:solidFill>
                            <a:schemeClr val="dk1"/>
                          </a:solidFill>
                          <a:latin typeface="+mn-lt"/>
                          <a:ea typeface="+mn-ea"/>
                          <a:cs typeface="+mn-cs"/>
                        </a:rPr>
                        <a:t> with her peers.</a:t>
                      </a:r>
                      <a:r>
                        <a:rPr lang="en-US" sz="2000" dirty="0"/>
                        <a:t> </a:t>
                      </a:r>
                      <a:endParaRPr lang="en-US" sz="2000" dirty="0">
                        <a:solidFill>
                          <a:srgbClr val="000000"/>
                        </a:solidFill>
                        <a:latin typeface="Arial"/>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When a student</a:t>
                      </a:r>
                      <a:r>
                        <a:rPr lang="en-US" sz="1800" kern="1200" baseline="0" dirty="0">
                          <a:solidFill>
                            <a:schemeClr val="dk1"/>
                          </a:solidFill>
                          <a:latin typeface="+mn-lt"/>
                          <a:ea typeface="+mn-ea"/>
                          <a:cs typeface="+mn-cs"/>
                        </a:rPr>
                        <a:t> swears at her teacher during a preferred cooperative math game, the teacher removes the game and asks the student to return to their desk until they can demonstrate appropriate game-playing behavior. </a:t>
                      </a:r>
                      <a:r>
                        <a:rPr lang="en-US" sz="1800" kern="1200" dirty="0">
                          <a:solidFill>
                            <a:schemeClr val="dk1"/>
                          </a:solidFill>
                          <a:latin typeface="+mn-lt"/>
                          <a:ea typeface="+mn-ea"/>
                          <a:cs typeface="+mn-cs"/>
                        </a:rPr>
                        <a:t> The</a:t>
                      </a:r>
                      <a:r>
                        <a:rPr lang="en-US" sz="1800" kern="1200" baseline="0" dirty="0">
                          <a:solidFill>
                            <a:schemeClr val="dk1"/>
                          </a:solidFill>
                          <a:latin typeface="+mn-lt"/>
                          <a:ea typeface="+mn-ea"/>
                          <a:cs typeface="+mn-cs"/>
                        </a:rPr>
                        <a:t> student re-joins the math game after restating expectations.</a:t>
                      </a:r>
                      <a:endParaRPr lang="en-US" sz="2000" dirty="0">
                        <a:solidFill>
                          <a:srgbClr val="000000"/>
                        </a:solidFill>
                        <a:latin typeface="Arial"/>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EAFD"/>
                    </a:solidFill>
                  </a:tcPr>
                </a:tc>
                <a:tc>
                  <a:txBody>
                    <a:bodyPr/>
                    <a:lstStyle/>
                    <a:p>
                      <a:r>
                        <a:rPr lang="en-US" sz="1800" kern="1200" dirty="0">
                          <a:solidFill>
                            <a:schemeClr val="dk1"/>
                          </a:solidFill>
                          <a:latin typeface="+mn-lt"/>
                          <a:ea typeface="+mn-ea"/>
                          <a:cs typeface="+mn-cs"/>
                        </a:rPr>
                        <a:t>Sending the student from an</a:t>
                      </a:r>
                      <a:r>
                        <a:rPr lang="en-US" sz="1800" kern="1200" baseline="0" dirty="0">
                          <a:solidFill>
                            <a:schemeClr val="dk1"/>
                          </a:solidFill>
                          <a:latin typeface="+mn-lt"/>
                          <a:ea typeface="+mn-ea"/>
                          <a:cs typeface="+mn-cs"/>
                        </a:rPr>
                        <a:t> aversive classroom activity to the in-school suspension room, which is facilitated </a:t>
                      </a:r>
                      <a:r>
                        <a:rPr lang="en-US" sz="1800" kern="1200" dirty="0">
                          <a:solidFill>
                            <a:schemeClr val="dk1"/>
                          </a:solidFill>
                          <a:latin typeface="+mn-lt"/>
                          <a:ea typeface="+mn-ea"/>
                          <a:cs typeface="+mn-cs"/>
                        </a:rPr>
                        <a:t> by a preferred adult and often attended by preferred peers for the remainder of the day.</a:t>
                      </a:r>
                      <a:r>
                        <a:rPr lang="en-US" sz="2000" dirty="0"/>
                        <a:t> </a:t>
                      </a:r>
                      <a:endParaRPr lang="en-US" sz="2000" dirty="0">
                        <a:solidFill>
                          <a:srgbClr val="000000"/>
                        </a:solidFill>
                        <a:latin typeface="Arial"/>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4326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4291"/>
            <a:ext cx="8229600" cy="563562"/>
          </a:xfrm>
        </p:spPr>
        <p:txBody>
          <a:bodyPr>
            <a:noAutofit/>
          </a:bodyPr>
          <a:lstStyle/>
          <a:p>
            <a:r>
              <a:rPr lang="en-US" b="1" dirty="0">
                <a:solidFill>
                  <a:srgbClr val="01295F"/>
                </a:solidFill>
              </a:rPr>
              <a:t>Guidelines for using Time Out from Reinforcement </a:t>
            </a:r>
          </a:p>
        </p:txBody>
      </p:sp>
      <p:sp>
        <p:nvSpPr>
          <p:cNvPr id="8" name="Content Placeholder 2"/>
          <p:cNvSpPr>
            <a:spLocks noGrp="1"/>
          </p:cNvSpPr>
          <p:nvPr>
            <p:ph idx="1"/>
          </p:nvPr>
        </p:nvSpPr>
        <p:spPr>
          <a:xfrm>
            <a:off x="228600" y="2004014"/>
            <a:ext cx="8686800" cy="3984809"/>
          </a:xfrm>
        </p:spPr>
        <p:txBody>
          <a:bodyPr>
            <a:normAutofit/>
          </a:bodyPr>
          <a:lstStyle/>
          <a:p>
            <a:pPr>
              <a:lnSpc>
                <a:spcPct val="80000"/>
              </a:lnSpc>
            </a:pPr>
            <a:r>
              <a:rPr lang="en-US" sz="2500" dirty="0">
                <a:solidFill>
                  <a:schemeClr val="bg1"/>
                </a:solidFill>
              </a:rPr>
              <a:t>To be used correctly, </a:t>
            </a:r>
            <a:r>
              <a:rPr lang="en-US" sz="2500" b="1" dirty="0">
                <a:solidFill>
                  <a:schemeClr val="bg1"/>
                </a:solidFill>
              </a:rPr>
              <a:t>time-out</a:t>
            </a:r>
            <a:r>
              <a:rPr lang="en-US" sz="2500" dirty="0">
                <a:solidFill>
                  <a:schemeClr val="bg1"/>
                </a:solidFill>
              </a:rPr>
              <a:t> needs to actually be </a:t>
            </a:r>
            <a:r>
              <a:rPr lang="en-US" sz="2500" b="1" dirty="0">
                <a:solidFill>
                  <a:schemeClr val="accent3">
                    <a:lumMod val="40000"/>
                    <a:lumOff val="60000"/>
                  </a:schemeClr>
                </a:solidFill>
              </a:rPr>
              <a:t>time away from reinforcement</a:t>
            </a:r>
            <a:endParaRPr lang="en-US" sz="2500" dirty="0">
              <a:solidFill>
                <a:schemeClr val="accent3">
                  <a:lumMod val="40000"/>
                  <a:lumOff val="60000"/>
                </a:schemeClr>
              </a:solidFill>
            </a:endParaRPr>
          </a:p>
          <a:p>
            <a:pPr>
              <a:lnSpc>
                <a:spcPct val="80000"/>
              </a:lnSpc>
              <a:buClr>
                <a:schemeClr val="bg1"/>
              </a:buClr>
            </a:pPr>
            <a:r>
              <a:rPr lang="en-US" sz="2500" u="sng" dirty="0">
                <a:solidFill>
                  <a:schemeClr val="accent3">
                    <a:lumMod val="40000"/>
                    <a:lumOff val="60000"/>
                  </a:schemeClr>
                </a:solidFill>
              </a:rPr>
              <a:t>Three Levels (or types)</a:t>
            </a:r>
            <a:r>
              <a:rPr lang="en-US" sz="2500" dirty="0">
                <a:solidFill>
                  <a:schemeClr val="accent3">
                    <a:lumMod val="40000"/>
                    <a:lumOff val="60000"/>
                  </a:schemeClr>
                </a:solidFill>
              </a:rPr>
              <a:t> </a:t>
            </a:r>
            <a:r>
              <a:rPr lang="en-US" sz="2500" dirty="0">
                <a:solidFill>
                  <a:schemeClr val="bg1"/>
                </a:solidFill>
              </a:rPr>
              <a:t>of time-out to consider that are used in instructional settings:</a:t>
            </a:r>
          </a:p>
          <a:p>
            <a:pPr lvl="1">
              <a:lnSpc>
                <a:spcPct val="80000"/>
              </a:lnSpc>
            </a:pPr>
            <a:r>
              <a:rPr lang="en-US" sz="2200" b="1" dirty="0">
                <a:solidFill>
                  <a:schemeClr val="accent3">
                    <a:lumMod val="40000"/>
                    <a:lumOff val="60000"/>
                  </a:schemeClr>
                </a:solidFill>
              </a:rPr>
              <a:t>Planned ignoring</a:t>
            </a:r>
          </a:p>
          <a:p>
            <a:pPr lvl="2">
              <a:lnSpc>
                <a:spcPct val="80000"/>
              </a:lnSpc>
            </a:pPr>
            <a:r>
              <a:rPr lang="en-US" sz="1900" dirty="0">
                <a:solidFill>
                  <a:schemeClr val="bg1"/>
                </a:solidFill>
              </a:rPr>
              <a:t>Systematic withholding of social attention</a:t>
            </a:r>
          </a:p>
          <a:p>
            <a:pPr lvl="1">
              <a:lnSpc>
                <a:spcPct val="80000"/>
              </a:lnSpc>
            </a:pPr>
            <a:r>
              <a:rPr lang="en-US" sz="2200" b="1" dirty="0">
                <a:solidFill>
                  <a:schemeClr val="accent3">
                    <a:lumMod val="40000"/>
                    <a:lumOff val="60000"/>
                  </a:schemeClr>
                </a:solidFill>
              </a:rPr>
              <a:t>Contingent observation</a:t>
            </a:r>
          </a:p>
          <a:p>
            <a:pPr lvl="2">
              <a:lnSpc>
                <a:spcPct val="80000"/>
              </a:lnSpc>
            </a:pPr>
            <a:r>
              <a:rPr lang="en-US" sz="1900" dirty="0">
                <a:solidFill>
                  <a:schemeClr val="bg1"/>
                </a:solidFill>
              </a:rPr>
              <a:t>Student remains in setting</a:t>
            </a:r>
          </a:p>
          <a:p>
            <a:pPr lvl="2">
              <a:lnSpc>
                <a:spcPct val="80000"/>
              </a:lnSpc>
            </a:pPr>
            <a:r>
              <a:rPr lang="en-US" sz="1900" dirty="0">
                <a:solidFill>
                  <a:schemeClr val="bg1"/>
                </a:solidFill>
              </a:rPr>
              <a:t>Easy for teacher to monitor student</a:t>
            </a:r>
          </a:p>
          <a:p>
            <a:pPr lvl="1">
              <a:lnSpc>
                <a:spcPct val="80000"/>
              </a:lnSpc>
            </a:pPr>
            <a:r>
              <a:rPr lang="en-US" sz="2200" b="1" dirty="0">
                <a:solidFill>
                  <a:schemeClr val="accent3">
                    <a:lumMod val="40000"/>
                    <a:lumOff val="60000"/>
                  </a:schemeClr>
                </a:solidFill>
              </a:rPr>
              <a:t>Exclusionary time-out</a:t>
            </a:r>
          </a:p>
          <a:p>
            <a:pPr lvl="2">
              <a:lnSpc>
                <a:spcPct val="80000"/>
              </a:lnSpc>
            </a:pPr>
            <a:r>
              <a:rPr lang="en-US" sz="1900" dirty="0">
                <a:solidFill>
                  <a:schemeClr val="bg1"/>
                </a:solidFill>
              </a:rPr>
              <a:t>Student is physically excluded from ongoing activity</a:t>
            </a:r>
          </a:p>
          <a:p>
            <a:pPr lvl="2">
              <a:lnSpc>
                <a:spcPct val="80000"/>
              </a:lnSpc>
            </a:pPr>
            <a:r>
              <a:rPr lang="en-US" sz="1900" dirty="0">
                <a:solidFill>
                  <a:schemeClr val="bg1"/>
                </a:solidFill>
              </a:rPr>
              <a:t>Usually associated with time-out room</a:t>
            </a:r>
          </a:p>
        </p:txBody>
      </p:sp>
    </p:spTree>
    <p:extLst>
      <p:ext uri="{BB962C8B-B14F-4D97-AF65-F5344CB8AC3E}">
        <p14:creationId xmlns:p14="http://schemas.microsoft.com/office/powerpoint/2010/main" val="30236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fade">
                                      <p:cBhvr>
                                        <p:cTn id="36" dur="500"/>
                                        <p:tgtEl>
                                          <p:spTgt spid="8">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fade">
                                      <p:cBhvr>
                                        <p:cTn id="39" dur="500"/>
                                        <p:tgtEl>
                                          <p:spTgt spid="8">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C793A-E377-1D4B-A92B-0C62876855F5}"/>
              </a:ext>
            </a:extLst>
          </p:cNvPr>
          <p:cNvSpPr>
            <a:spLocks noGrp="1"/>
          </p:cNvSpPr>
          <p:nvPr>
            <p:ph type="title"/>
          </p:nvPr>
        </p:nvSpPr>
        <p:spPr>
          <a:xfrm>
            <a:off x="0" y="236669"/>
            <a:ext cx="9144000" cy="1113416"/>
          </a:xfrm>
        </p:spPr>
        <p:txBody>
          <a:bodyPr>
            <a:normAutofit/>
          </a:bodyPr>
          <a:lstStyle/>
          <a:p>
            <a:pPr algn="ctr"/>
            <a:r>
              <a:rPr lang="en-US" dirty="0"/>
              <a:t>Getting the Most Out of This Module</a:t>
            </a:r>
          </a:p>
        </p:txBody>
      </p:sp>
      <p:graphicFrame>
        <p:nvGraphicFramePr>
          <p:cNvPr id="4" name="Diagram 3">
            <a:extLst>
              <a:ext uri="{FF2B5EF4-FFF2-40B4-BE49-F238E27FC236}">
                <a16:creationId xmlns:a16="http://schemas.microsoft.com/office/drawing/2014/main" id="{7B1E68CD-CD29-0446-8675-ED9B11912590}"/>
              </a:ext>
            </a:extLst>
          </p:cNvPr>
          <p:cNvGraphicFramePr/>
          <p:nvPr>
            <p:extLst>
              <p:ext uri="{D42A27DB-BD31-4B8C-83A1-F6EECF244321}">
                <p14:modId xmlns:p14="http://schemas.microsoft.com/office/powerpoint/2010/main" val="2754090438"/>
              </p:ext>
            </p:extLst>
          </p:nvPr>
        </p:nvGraphicFramePr>
        <p:xfrm>
          <a:off x="0" y="1350085"/>
          <a:ext cx="9144000" cy="49027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6777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2743" y="285080"/>
            <a:ext cx="7881257"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5.5: Pause &amp; Process</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 Time Out from Reinforcement Procedure</a:t>
            </a:r>
            <a:endParaRPr lang="en-US" sz="3600" dirty="0">
              <a:solidFill>
                <a:srgbClr val="001C54"/>
              </a:solidFill>
            </a:endParaRPr>
          </a:p>
        </p:txBody>
      </p:sp>
      <p:sp>
        <p:nvSpPr>
          <p:cNvPr id="177155" name="Rectangle 3"/>
          <p:cNvSpPr>
            <a:spLocks noGrp="1" noChangeArrowheads="1"/>
          </p:cNvSpPr>
          <p:nvPr>
            <p:ph idx="1"/>
          </p:nvPr>
        </p:nvSpPr>
        <p:spPr>
          <a:xfrm>
            <a:off x="495085" y="1646886"/>
            <a:ext cx="8489257" cy="4332999"/>
          </a:xfrm>
        </p:spPr>
        <p:txBody>
          <a:bodyPr>
            <a:normAutofit/>
          </a:bodyPr>
          <a:lstStyle/>
          <a:p>
            <a:pPr marL="0" indent="0">
              <a:buNone/>
            </a:pPr>
            <a:r>
              <a:rPr lang="en-US" dirty="0">
                <a:solidFill>
                  <a:schemeClr val="bg1"/>
                </a:solidFill>
                <a:latin typeface="+mj-lt"/>
              </a:rPr>
              <a:t>Use the guided questions in your workbook to develop a time out from reinforcement procedure</a:t>
            </a:r>
          </a:p>
          <a:p>
            <a:pPr lvl="1"/>
            <a:r>
              <a:rPr lang="en-US" dirty="0">
                <a:solidFill>
                  <a:schemeClr val="bg1"/>
                </a:solidFill>
              </a:rPr>
              <a:t>Select a target behavior </a:t>
            </a:r>
          </a:p>
          <a:p>
            <a:pPr lvl="1"/>
            <a:r>
              <a:rPr lang="en-US" dirty="0">
                <a:solidFill>
                  <a:schemeClr val="bg1"/>
                </a:solidFill>
              </a:rPr>
              <a:t>Develop an operational definition </a:t>
            </a:r>
          </a:p>
          <a:p>
            <a:pPr lvl="1"/>
            <a:r>
              <a:rPr lang="en-US" dirty="0">
                <a:solidFill>
                  <a:schemeClr val="bg1"/>
                </a:solidFill>
              </a:rPr>
              <a:t>Identify the type of reinforcement that currently maintains the behavior </a:t>
            </a:r>
          </a:p>
          <a:p>
            <a:r>
              <a:rPr lang="en-US" dirty="0">
                <a:solidFill>
                  <a:schemeClr val="bg1"/>
                </a:solidFill>
              </a:rPr>
              <a:t>Develop a </a:t>
            </a:r>
            <a:r>
              <a:rPr lang="en-US" b="1" dirty="0">
                <a:solidFill>
                  <a:schemeClr val="bg1"/>
                </a:solidFill>
              </a:rPr>
              <a:t>Time Out from Reinforcement Procedure</a:t>
            </a:r>
            <a:r>
              <a:rPr lang="en-US" dirty="0">
                <a:solidFill>
                  <a:schemeClr val="bg1"/>
                </a:solidFill>
              </a:rPr>
              <a:t>:</a:t>
            </a:r>
          </a:p>
          <a:p>
            <a:pPr lvl="2"/>
            <a:r>
              <a:rPr lang="en-US" dirty="0">
                <a:solidFill>
                  <a:schemeClr val="bg1"/>
                </a:solidFill>
              </a:rPr>
              <a:t>What will you do when the behavior occurs?</a:t>
            </a:r>
          </a:p>
          <a:p>
            <a:pPr lvl="2"/>
            <a:r>
              <a:rPr lang="en-US" dirty="0">
                <a:solidFill>
                  <a:schemeClr val="bg1"/>
                </a:solidFill>
              </a:rPr>
              <a:t>How will you acknowledge other appropriate behaviors?</a:t>
            </a:r>
          </a:p>
          <a:p>
            <a:pPr lvl="2"/>
            <a:r>
              <a:rPr lang="en-US" dirty="0">
                <a:solidFill>
                  <a:schemeClr val="bg1"/>
                </a:solidFill>
              </a:rPr>
              <a:t>How will you monitor this strategy’s effectiveness over time?</a:t>
            </a:r>
            <a:endParaRPr lang="en-US" altLang="x-none" sz="700" dirty="0">
              <a:solidFill>
                <a:schemeClr val="bg1"/>
              </a:solidFill>
              <a:latin typeface="Calibri" charset="0"/>
              <a:ea typeface="Calibri" charset="0"/>
              <a:cs typeface="Calibr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6" y="395346"/>
            <a:ext cx="937527" cy="892884"/>
          </a:xfrm>
          <a:prstGeom prst="rect">
            <a:avLst/>
          </a:prstGeom>
        </p:spPr>
      </p:pic>
      <p:sp>
        <p:nvSpPr>
          <p:cNvPr id="5" name="TextBox 4"/>
          <p:cNvSpPr txBox="1"/>
          <p:nvPr/>
        </p:nvSpPr>
        <p:spPr>
          <a:xfrm>
            <a:off x="1301107" y="5566520"/>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5.5</a:t>
            </a:r>
          </a:p>
        </p:txBody>
      </p:sp>
    </p:spTree>
    <p:extLst>
      <p:ext uri="{BB962C8B-B14F-4D97-AF65-F5344CB8AC3E}">
        <p14:creationId xmlns:p14="http://schemas.microsoft.com/office/powerpoint/2010/main" val="311028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F69EC-00CD-1C42-BB10-D3B8DC21A230}"/>
              </a:ext>
            </a:extLst>
          </p:cNvPr>
          <p:cNvSpPr>
            <a:spLocks noGrp="1"/>
          </p:cNvSpPr>
          <p:nvPr>
            <p:ph idx="1"/>
          </p:nvPr>
        </p:nvSpPr>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the effective use of timeout requires that the environment the student is removed from is </a:t>
            </a:r>
            <a:r>
              <a:rPr lang="en-US" u="sng" dirty="0">
                <a:solidFill>
                  <a:schemeClr val="bg1"/>
                </a:solidFill>
              </a:rPr>
              <a:t>reinforcing. </a:t>
            </a:r>
          </a:p>
          <a:p>
            <a:r>
              <a:rPr lang="en-US" dirty="0">
                <a:solidFill>
                  <a:schemeClr val="bg1"/>
                </a:solidFill>
              </a:rPr>
              <a:t>Removing a student from an aversive academic task or classroom activity could inadvertently reinforce their escape-motivated problem behaviors and result in additional academic gaps!</a:t>
            </a:r>
          </a:p>
          <a:p>
            <a:pPr marL="0" indent="0">
              <a:buNone/>
            </a:pPr>
            <a:endParaRPr lang="en-US" dirty="0">
              <a:solidFill>
                <a:schemeClr val="bg1"/>
              </a:solidFill>
            </a:endParaRPr>
          </a:p>
        </p:txBody>
      </p:sp>
      <p:sp>
        <p:nvSpPr>
          <p:cNvPr id="4" name="Title 2">
            <a:extLst>
              <a:ext uri="{FF2B5EF4-FFF2-40B4-BE49-F238E27FC236}">
                <a16:creationId xmlns:a16="http://schemas.microsoft.com/office/drawing/2014/main" id="{62FC0C04-57A0-0041-8147-FE957BA13B2A}"/>
              </a:ext>
            </a:extLst>
          </p:cNvPr>
          <p:cNvSpPr>
            <a:spLocks noGrp="1"/>
          </p:cNvSpPr>
          <p:nvPr>
            <p:ph type="title"/>
          </p:nvPr>
        </p:nvSpPr>
        <p:spPr>
          <a:xfrm>
            <a:off x="1262743" y="285080"/>
            <a:ext cx="7881257" cy="111341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5.5: Review</a:t>
            </a:r>
            <a:endParaRPr lang="en-US" sz="3600" dirty="0">
              <a:solidFill>
                <a:srgbClr val="001C54"/>
              </a:solidFill>
            </a:endParaRPr>
          </a:p>
        </p:txBody>
      </p:sp>
      <p:pic>
        <p:nvPicPr>
          <p:cNvPr id="5" name="Picture 4">
            <a:extLst>
              <a:ext uri="{FF2B5EF4-FFF2-40B4-BE49-F238E27FC236}">
                <a16:creationId xmlns:a16="http://schemas.microsoft.com/office/drawing/2014/main" id="{A912580E-C102-D742-B9BF-FD0C1EA17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6" y="395346"/>
            <a:ext cx="937527" cy="892884"/>
          </a:xfrm>
          <a:prstGeom prst="rect">
            <a:avLst/>
          </a:prstGeom>
        </p:spPr>
      </p:pic>
    </p:spTree>
    <p:extLst>
      <p:ext uri="{BB962C8B-B14F-4D97-AF65-F5344CB8AC3E}">
        <p14:creationId xmlns:p14="http://schemas.microsoft.com/office/powerpoint/2010/main" val="3473882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1295F"/>
                </a:solidFill>
              </a:rPr>
              <a:t>Over Correction</a:t>
            </a:r>
          </a:p>
        </p:txBody>
      </p:sp>
      <p:sp>
        <p:nvSpPr>
          <p:cNvPr id="8" name="Content Placeholder 2"/>
          <p:cNvSpPr>
            <a:spLocks noGrp="1"/>
          </p:cNvSpPr>
          <p:nvPr>
            <p:ph idx="1"/>
          </p:nvPr>
        </p:nvSpPr>
        <p:spPr/>
        <p:txBody>
          <a:bodyPr>
            <a:noAutofit/>
          </a:bodyPr>
          <a:lstStyle/>
          <a:p>
            <a:pPr marL="0" indent="0" fontAlgn="auto">
              <a:lnSpc>
                <a:spcPct val="100000"/>
              </a:lnSpc>
              <a:spcBef>
                <a:spcPts val="600"/>
              </a:spcBef>
              <a:spcAft>
                <a:spcPts val="0"/>
              </a:spcAft>
              <a:buNone/>
              <a:defRPr/>
            </a:pPr>
            <a:r>
              <a:rPr lang="en-US" sz="3200" b="1" dirty="0">
                <a:solidFill>
                  <a:schemeClr val="bg1"/>
                </a:solidFill>
              </a:rPr>
              <a:t>Over Correction</a:t>
            </a:r>
            <a:r>
              <a:rPr lang="en-US" sz="3200" dirty="0">
                <a:solidFill>
                  <a:schemeClr val="bg1"/>
                </a:solidFill>
              </a:rPr>
              <a:t> is a behavior-reduction procedure that includes </a:t>
            </a:r>
            <a:r>
              <a:rPr lang="en-US" sz="3200" dirty="0">
                <a:solidFill>
                  <a:schemeClr val="accent3">
                    <a:lumMod val="40000"/>
                    <a:lumOff val="60000"/>
                  </a:schemeClr>
                </a:solidFill>
              </a:rPr>
              <a:t>training in appropriate behavior</a:t>
            </a:r>
          </a:p>
          <a:p>
            <a:pPr lvl="1" fontAlgn="auto">
              <a:lnSpc>
                <a:spcPct val="100000"/>
              </a:lnSpc>
              <a:spcBef>
                <a:spcPts val="600"/>
              </a:spcBef>
              <a:spcAft>
                <a:spcPts val="0"/>
              </a:spcAft>
              <a:defRPr/>
            </a:pPr>
            <a:r>
              <a:rPr lang="en-US" sz="2800" dirty="0">
                <a:solidFill>
                  <a:schemeClr val="bg1"/>
                </a:solidFill>
              </a:rPr>
              <a:t>Appropriate behavior is taught through an “</a:t>
            </a:r>
            <a:r>
              <a:rPr lang="en-US" sz="2800" dirty="0">
                <a:solidFill>
                  <a:schemeClr val="accent3">
                    <a:lumMod val="40000"/>
                    <a:lumOff val="60000"/>
                  </a:schemeClr>
                </a:solidFill>
              </a:rPr>
              <a:t>exaggeration of experience</a:t>
            </a:r>
            <a:r>
              <a:rPr lang="en-US" sz="2800" dirty="0">
                <a:solidFill>
                  <a:schemeClr val="bg1"/>
                </a:solidFill>
              </a:rPr>
              <a:t>”</a:t>
            </a:r>
          </a:p>
          <a:p>
            <a:pPr lvl="1" fontAlgn="auto">
              <a:lnSpc>
                <a:spcPct val="100000"/>
              </a:lnSpc>
              <a:spcBef>
                <a:spcPts val="600"/>
              </a:spcBef>
              <a:spcAft>
                <a:spcPts val="0"/>
              </a:spcAft>
              <a:defRPr/>
            </a:pPr>
            <a:r>
              <a:rPr lang="en-US" sz="2800" dirty="0">
                <a:solidFill>
                  <a:schemeClr val="bg1"/>
                </a:solidFill>
              </a:rPr>
              <a:t>Student rectifies a behavior error, followed by extended practice of the appropriate behavior</a:t>
            </a:r>
          </a:p>
        </p:txBody>
      </p:sp>
    </p:spTree>
    <p:extLst>
      <p:ext uri="{BB962C8B-B14F-4D97-AF65-F5344CB8AC3E}">
        <p14:creationId xmlns:p14="http://schemas.microsoft.com/office/powerpoint/2010/main" val="41180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solidFill>
                  <a:srgbClr val="01295F"/>
                </a:solidFill>
              </a:rPr>
              <a:t>Types of Over Correction</a:t>
            </a:r>
          </a:p>
        </p:txBody>
      </p:sp>
      <p:sp>
        <p:nvSpPr>
          <p:cNvPr id="8" name="Content Placeholder 2"/>
          <p:cNvSpPr>
            <a:spLocks noGrp="1"/>
          </p:cNvSpPr>
          <p:nvPr>
            <p:ph idx="1"/>
          </p:nvPr>
        </p:nvSpPr>
        <p:spPr>
          <a:xfrm>
            <a:off x="628650" y="1535339"/>
            <a:ext cx="7886700" cy="4351338"/>
          </a:xfrm>
        </p:spPr>
        <p:txBody>
          <a:bodyPr>
            <a:noAutofit/>
          </a:bodyPr>
          <a:lstStyle/>
          <a:p>
            <a:pPr>
              <a:lnSpc>
                <a:spcPct val="100000"/>
              </a:lnSpc>
              <a:spcBef>
                <a:spcPts val="600"/>
              </a:spcBef>
              <a:defRPr/>
            </a:pPr>
            <a:r>
              <a:rPr lang="en-US" sz="2400" dirty="0" err="1">
                <a:solidFill>
                  <a:schemeClr val="accent3">
                    <a:lumMod val="40000"/>
                    <a:lumOff val="60000"/>
                  </a:schemeClr>
                </a:solidFill>
              </a:rPr>
              <a:t>Restitutional</a:t>
            </a:r>
            <a:r>
              <a:rPr lang="en-US" sz="2400" dirty="0">
                <a:solidFill>
                  <a:schemeClr val="accent3">
                    <a:lumMod val="40000"/>
                    <a:lumOff val="60000"/>
                  </a:schemeClr>
                </a:solidFill>
              </a:rPr>
              <a:t> overcorrection</a:t>
            </a:r>
          </a:p>
          <a:p>
            <a:pPr lvl="1">
              <a:lnSpc>
                <a:spcPct val="100000"/>
              </a:lnSpc>
              <a:spcBef>
                <a:spcPts val="600"/>
              </a:spcBef>
              <a:defRPr/>
            </a:pPr>
            <a:r>
              <a:rPr lang="en-US" sz="2000" dirty="0">
                <a:solidFill>
                  <a:schemeClr val="bg1"/>
                </a:solidFill>
              </a:rPr>
              <a:t>Student</a:t>
            </a:r>
            <a:r>
              <a:rPr lang="en-US" sz="2000" dirty="0"/>
              <a:t> </a:t>
            </a:r>
            <a:r>
              <a:rPr lang="en-US" sz="2000" dirty="0">
                <a:solidFill>
                  <a:schemeClr val="accent3">
                    <a:lumMod val="40000"/>
                    <a:lumOff val="60000"/>
                  </a:schemeClr>
                </a:solidFill>
              </a:rPr>
              <a:t>overcorrects</a:t>
            </a:r>
            <a:r>
              <a:rPr lang="en-US" sz="2000" dirty="0"/>
              <a:t> </a:t>
            </a:r>
            <a:r>
              <a:rPr lang="en-US" sz="2000" dirty="0">
                <a:solidFill>
                  <a:schemeClr val="bg1"/>
                </a:solidFill>
              </a:rPr>
              <a:t>effects of his behavior on </a:t>
            </a:r>
            <a:r>
              <a:rPr lang="en-US" sz="2000" dirty="0">
                <a:solidFill>
                  <a:schemeClr val="accent3">
                    <a:lumMod val="40000"/>
                    <a:lumOff val="60000"/>
                  </a:schemeClr>
                </a:solidFill>
              </a:rPr>
              <a:t>environment</a:t>
            </a:r>
          </a:p>
          <a:p>
            <a:pPr lvl="2">
              <a:lnSpc>
                <a:spcPct val="100000"/>
              </a:lnSpc>
              <a:spcBef>
                <a:spcPts val="600"/>
              </a:spcBef>
              <a:defRPr/>
            </a:pPr>
            <a:r>
              <a:rPr lang="en-US" sz="1800" dirty="0">
                <a:solidFill>
                  <a:schemeClr val="bg1"/>
                </a:solidFill>
              </a:rPr>
              <a:t>Example: A student is seen spraying graffiti on a school locker after school one day. The next day, the student stays after school to clean the graffiti off of the school locker while also cleaning other lockers in that hallway. </a:t>
            </a:r>
          </a:p>
          <a:p>
            <a:pPr>
              <a:lnSpc>
                <a:spcPct val="100000"/>
              </a:lnSpc>
              <a:spcBef>
                <a:spcPts val="600"/>
              </a:spcBef>
              <a:defRPr/>
            </a:pPr>
            <a:r>
              <a:rPr lang="en-US" sz="2400" dirty="0">
                <a:solidFill>
                  <a:schemeClr val="accent3">
                    <a:lumMod val="40000"/>
                    <a:lumOff val="60000"/>
                  </a:schemeClr>
                </a:solidFill>
              </a:rPr>
              <a:t>Positive-practice overcorrection</a:t>
            </a:r>
          </a:p>
          <a:p>
            <a:pPr lvl="1">
              <a:lnSpc>
                <a:spcPct val="100000"/>
              </a:lnSpc>
              <a:spcBef>
                <a:spcPts val="600"/>
              </a:spcBef>
              <a:defRPr/>
            </a:pPr>
            <a:r>
              <a:rPr lang="en-US" sz="2000" dirty="0">
                <a:solidFill>
                  <a:schemeClr val="bg1"/>
                </a:solidFill>
              </a:rPr>
              <a:t>Student </a:t>
            </a:r>
            <a:r>
              <a:rPr lang="en-US" sz="2000" dirty="0">
                <a:solidFill>
                  <a:schemeClr val="accent3">
                    <a:lumMod val="40000"/>
                    <a:lumOff val="60000"/>
                  </a:schemeClr>
                </a:solidFill>
              </a:rPr>
              <a:t>repeats</a:t>
            </a:r>
            <a:r>
              <a:rPr lang="en-US" sz="2000" dirty="0"/>
              <a:t> </a:t>
            </a:r>
            <a:r>
              <a:rPr lang="en-US" sz="2000" dirty="0">
                <a:solidFill>
                  <a:schemeClr val="bg1"/>
                </a:solidFill>
              </a:rPr>
              <a:t>an appropriate behavior contingent on the occurrence of an inappropriate behavior</a:t>
            </a:r>
          </a:p>
          <a:p>
            <a:pPr lvl="2">
              <a:lnSpc>
                <a:spcPct val="100000"/>
              </a:lnSpc>
              <a:spcBef>
                <a:spcPts val="600"/>
              </a:spcBef>
              <a:defRPr/>
            </a:pPr>
            <a:r>
              <a:rPr lang="en-US" sz="1800" dirty="0">
                <a:solidFill>
                  <a:schemeClr val="bg1"/>
                </a:solidFill>
              </a:rPr>
              <a:t>Example: An elementary student runs ahead of his class to the water fountain. The teacher has the class wait while the student goes back and demonstrates how to walk in the hallways, re-joining the class at the end of the line.</a:t>
            </a:r>
            <a:endParaRPr lang="en-US" dirty="0">
              <a:solidFill>
                <a:schemeClr val="bg1"/>
              </a:solidFill>
            </a:endParaRPr>
          </a:p>
        </p:txBody>
      </p:sp>
    </p:spTree>
    <p:extLst>
      <p:ext uri="{BB962C8B-B14F-4D97-AF65-F5344CB8AC3E}">
        <p14:creationId xmlns:p14="http://schemas.microsoft.com/office/powerpoint/2010/main" val="304646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845F9-1410-2E4D-8A12-4476C619F03D}"/>
              </a:ext>
            </a:extLst>
          </p:cNvPr>
          <p:cNvSpPr>
            <a:spLocks noGrp="1"/>
          </p:cNvSpPr>
          <p:nvPr>
            <p:ph type="title"/>
          </p:nvPr>
        </p:nvSpPr>
        <p:spPr/>
        <p:txBody>
          <a:bodyPr/>
          <a:lstStyle/>
          <a:p>
            <a:r>
              <a:rPr lang="en-US" dirty="0">
                <a:solidFill>
                  <a:srgbClr val="01295F"/>
                </a:solidFill>
              </a:rPr>
              <a:t>Tips for using overcorrection</a:t>
            </a:r>
          </a:p>
        </p:txBody>
      </p:sp>
      <p:sp>
        <p:nvSpPr>
          <p:cNvPr id="3" name="Content Placeholder 2">
            <a:extLst>
              <a:ext uri="{FF2B5EF4-FFF2-40B4-BE49-F238E27FC236}">
                <a16:creationId xmlns:a16="http://schemas.microsoft.com/office/drawing/2014/main" id="{0EFBBAFF-EE72-854B-87D2-E24D3FC181DE}"/>
              </a:ext>
            </a:extLst>
          </p:cNvPr>
          <p:cNvSpPr>
            <a:spLocks noGrp="1"/>
          </p:cNvSpPr>
          <p:nvPr>
            <p:ph idx="1"/>
          </p:nvPr>
        </p:nvSpPr>
        <p:spPr/>
        <p:txBody>
          <a:bodyPr/>
          <a:lstStyle/>
          <a:p>
            <a:r>
              <a:rPr lang="en-US" dirty="0">
                <a:solidFill>
                  <a:schemeClr val="bg1"/>
                </a:solidFill>
              </a:rPr>
              <a:t>As always consider the function of the behavior! </a:t>
            </a:r>
          </a:p>
          <a:p>
            <a:pPr lvl="1"/>
            <a:r>
              <a:rPr lang="en-US" dirty="0">
                <a:solidFill>
                  <a:schemeClr val="bg1"/>
                </a:solidFill>
              </a:rPr>
              <a:t>Overcorrection may be effective for escape-motivated behaviors</a:t>
            </a:r>
          </a:p>
          <a:p>
            <a:pPr lvl="1"/>
            <a:r>
              <a:rPr lang="en-US" dirty="0">
                <a:solidFill>
                  <a:schemeClr val="bg1"/>
                </a:solidFill>
              </a:rPr>
              <a:t>It may not be effective for attention-maintained behaviors (and over correction could even reinforce the problem behavior by providing additional attention)</a:t>
            </a:r>
          </a:p>
          <a:p>
            <a:r>
              <a:rPr lang="en-US" dirty="0">
                <a:solidFill>
                  <a:schemeClr val="bg1"/>
                </a:solidFill>
              </a:rPr>
              <a:t>Positive practice overcorrection procedures have the added benefit of increasing students’ fluency with the appropriate behavior.</a:t>
            </a:r>
          </a:p>
        </p:txBody>
      </p:sp>
    </p:spTree>
    <p:extLst>
      <p:ext uri="{BB962C8B-B14F-4D97-AF65-F5344CB8AC3E}">
        <p14:creationId xmlns:p14="http://schemas.microsoft.com/office/powerpoint/2010/main" val="3065961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62743" y="285080"/>
            <a:ext cx="7881257" cy="1113416"/>
          </a:xfrm>
        </p:spPr>
        <p:txBody>
          <a:bodyPr>
            <a:normAutofit fontScale="90000"/>
          </a:bodyPr>
          <a:lstStyle/>
          <a:p>
            <a:r>
              <a:rPr lang="en-US" sz="4900" b="1" kern="0" dirty="0">
                <a:solidFill>
                  <a:srgbClr val="001C54"/>
                </a:solidFill>
                <a:ea typeface="ヒラギノ角ゴ Pro W3" pitchFamily="-65" charset="-128"/>
                <a:cs typeface="ヒラギノ角ゴ Pro W3" pitchFamily="-65" charset="-128"/>
              </a:rPr>
              <a:t>Activity 5.6: Pause &amp; Process</a:t>
            </a:r>
            <a:br>
              <a:rPr lang="en-US" sz="49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Develop an Over Correction Procedure</a:t>
            </a:r>
            <a:endParaRPr lang="en-US" sz="3600" dirty="0">
              <a:solidFill>
                <a:srgbClr val="001C54"/>
              </a:solidFill>
            </a:endParaRPr>
          </a:p>
        </p:txBody>
      </p:sp>
      <p:sp>
        <p:nvSpPr>
          <p:cNvPr id="177155" name="Rectangle 3"/>
          <p:cNvSpPr>
            <a:spLocks noGrp="1" noChangeArrowheads="1"/>
          </p:cNvSpPr>
          <p:nvPr>
            <p:ph idx="1"/>
          </p:nvPr>
        </p:nvSpPr>
        <p:spPr>
          <a:xfrm>
            <a:off x="495085" y="1646886"/>
            <a:ext cx="8489257" cy="4332999"/>
          </a:xfrm>
        </p:spPr>
        <p:txBody>
          <a:bodyPr>
            <a:normAutofit/>
          </a:bodyPr>
          <a:lstStyle/>
          <a:p>
            <a:pPr marL="0" indent="0">
              <a:buNone/>
            </a:pPr>
            <a:r>
              <a:rPr lang="en-US" dirty="0">
                <a:solidFill>
                  <a:schemeClr val="bg1"/>
                </a:solidFill>
                <a:latin typeface="+mj-lt"/>
              </a:rPr>
              <a:t>Use the guided questions in your workbook to develop an over correction procedure</a:t>
            </a:r>
          </a:p>
          <a:p>
            <a:pPr lvl="1"/>
            <a:r>
              <a:rPr lang="en-US" dirty="0">
                <a:solidFill>
                  <a:schemeClr val="bg1"/>
                </a:solidFill>
              </a:rPr>
              <a:t>Select a target behavior </a:t>
            </a:r>
          </a:p>
          <a:p>
            <a:pPr lvl="1"/>
            <a:r>
              <a:rPr lang="en-US" dirty="0">
                <a:solidFill>
                  <a:schemeClr val="bg1"/>
                </a:solidFill>
              </a:rPr>
              <a:t>Develop an operational definition </a:t>
            </a:r>
          </a:p>
          <a:p>
            <a:pPr lvl="1"/>
            <a:r>
              <a:rPr lang="en-US" dirty="0">
                <a:solidFill>
                  <a:schemeClr val="bg1"/>
                </a:solidFill>
              </a:rPr>
              <a:t>Identify the type of reinforcement that currently maintains the behavior </a:t>
            </a:r>
          </a:p>
          <a:p>
            <a:r>
              <a:rPr lang="en-US" dirty="0">
                <a:solidFill>
                  <a:schemeClr val="bg1"/>
                </a:solidFill>
              </a:rPr>
              <a:t>Develop an Over Correction </a:t>
            </a:r>
            <a:r>
              <a:rPr lang="en-US" b="1" dirty="0">
                <a:solidFill>
                  <a:schemeClr val="bg1"/>
                </a:solidFill>
              </a:rPr>
              <a:t>Procedure</a:t>
            </a:r>
            <a:r>
              <a:rPr lang="en-US" dirty="0">
                <a:solidFill>
                  <a:schemeClr val="bg1"/>
                </a:solidFill>
              </a:rPr>
              <a:t>:</a:t>
            </a:r>
          </a:p>
          <a:p>
            <a:pPr lvl="2"/>
            <a:r>
              <a:rPr lang="en-US" dirty="0">
                <a:solidFill>
                  <a:schemeClr val="bg1"/>
                </a:solidFill>
              </a:rPr>
              <a:t>What will you do when the behavior occurs?</a:t>
            </a:r>
          </a:p>
          <a:p>
            <a:pPr lvl="2"/>
            <a:r>
              <a:rPr lang="en-US" dirty="0">
                <a:solidFill>
                  <a:schemeClr val="bg1"/>
                </a:solidFill>
              </a:rPr>
              <a:t>Which type of over correction procedure will you use and why?</a:t>
            </a:r>
          </a:p>
          <a:p>
            <a:pPr lvl="2"/>
            <a:r>
              <a:rPr lang="en-US" dirty="0">
                <a:solidFill>
                  <a:schemeClr val="bg1"/>
                </a:solidFill>
              </a:rPr>
              <a:t>How will you monitor this strategy’s effectiveness over time?</a:t>
            </a:r>
            <a:endParaRPr lang="en-US" altLang="x-none" sz="700" dirty="0">
              <a:solidFill>
                <a:schemeClr val="bg1"/>
              </a:solidFill>
              <a:latin typeface="Calibri" charset="0"/>
              <a:ea typeface="Calibri" charset="0"/>
              <a:cs typeface="Calibri"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6" y="395346"/>
            <a:ext cx="937527" cy="892884"/>
          </a:xfrm>
          <a:prstGeom prst="rect">
            <a:avLst/>
          </a:prstGeom>
        </p:spPr>
      </p:pic>
      <p:sp>
        <p:nvSpPr>
          <p:cNvPr id="5" name="TextBox 4"/>
          <p:cNvSpPr txBox="1"/>
          <p:nvPr/>
        </p:nvSpPr>
        <p:spPr>
          <a:xfrm>
            <a:off x="1056980" y="5585570"/>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5.6</a:t>
            </a:r>
          </a:p>
        </p:txBody>
      </p:sp>
    </p:spTree>
    <p:extLst>
      <p:ext uri="{BB962C8B-B14F-4D97-AF65-F5344CB8AC3E}">
        <p14:creationId xmlns:p14="http://schemas.microsoft.com/office/powerpoint/2010/main" val="3231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C52715-B331-5345-AFAC-B960221B28D6}"/>
              </a:ext>
            </a:extLst>
          </p:cNvPr>
          <p:cNvSpPr>
            <a:spLocks noGrp="1"/>
          </p:cNvSpPr>
          <p:nvPr>
            <p:ph idx="1"/>
          </p:nvPr>
        </p:nvSpPr>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to consider function when using over-correction (or any consequence strategy!) </a:t>
            </a:r>
          </a:p>
          <a:p>
            <a:r>
              <a:rPr lang="en-US" dirty="0">
                <a:solidFill>
                  <a:schemeClr val="bg1"/>
                </a:solidFill>
              </a:rPr>
              <a:t>Pre-planning like you’ve done in the activity will help ensure you are able to implement this strategy effectively! </a:t>
            </a:r>
          </a:p>
        </p:txBody>
      </p:sp>
      <p:sp>
        <p:nvSpPr>
          <p:cNvPr id="4" name="Title 2">
            <a:extLst>
              <a:ext uri="{FF2B5EF4-FFF2-40B4-BE49-F238E27FC236}">
                <a16:creationId xmlns:a16="http://schemas.microsoft.com/office/drawing/2014/main" id="{FA419D3D-0F90-0F4D-A22B-CFC8A18E2FC9}"/>
              </a:ext>
            </a:extLst>
          </p:cNvPr>
          <p:cNvSpPr>
            <a:spLocks noGrp="1"/>
          </p:cNvSpPr>
          <p:nvPr>
            <p:ph type="title"/>
          </p:nvPr>
        </p:nvSpPr>
        <p:spPr>
          <a:xfrm>
            <a:off x="1262743" y="285080"/>
            <a:ext cx="7881257" cy="1113416"/>
          </a:xfrm>
        </p:spPr>
        <p:txBody>
          <a:bodyPr>
            <a:normAutofit/>
          </a:bodyPr>
          <a:lstStyle/>
          <a:p>
            <a:r>
              <a:rPr lang="en-US" sz="4900" b="1" kern="0" dirty="0">
                <a:solidFill>
                  <a:srgbClr val="001C54"/>
                </a:solidFill>
                <a:ea typeface="ヒラギノ角ゴ Pro W3" pitchFamily="-65" charset="-128"/>
                <a:cs typeface="ヒラギノ角ゴ Pro W3" pitchFamily="-65" charset="-128"/>
              </a:rPr>
              <a:t>Activity 5.6: Review</a:t>
            </a:r>
            <a:endParaRPr lang="en-US" sz="3600" dirty="0">
              <a:solidFill>
                <a:srgbClr val="001C54"/>
              </a:solidFill>
            </a:endParaRPr>
          </a:p>
        </p:txBody>
      </p:sp>
      <p:pic>
        <p:nvPicPr>
          <p:cNvPr id="5" name="Picture 4">
            <a:extLst>
              <a:ext uri="{FF2B5EF4-FFF2-40B4-BE49-F238E27FC236}">
                <a16:creationId xmlns:a16="http://schemas.microsoft.com/office/drawing/2014/main" id="{8DC5BF2B-C5D6-DC46-B93C-11E4A6A359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216" y="395346"/>
            <a:ext cx="937527" cy="892884"/>
          </a:xfrm>
          <a:prstGeom prst="rect">
            <a:avLst/>
          </a:prstGeom>
        </p:spPr>
      </p:pic>
    </p:spTree>
    <p:extLst>
      <p:ext uri="{BB962C8B-B14F-4D97-AF65-F5344CB8AC3E}">
        <p14:creationId xmlns:p14="http://schemas.microsoft.com/office/powerpoint/2010/main" val="9398233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68709"/>
            <a:ext cx="8621945" cy="935288"/>
          </a:xfrm>
        </p:spPr>
        <p:txBody>
          <a:bodyPr/>
          <a:lstStyle/>
          <a:p>
            <a:r>
              <a:rPr lang="en-US" sz="4400" b="1" dirty="0">
                <a:solidFill>
                  <a:srgbClr val="01295F"/>
                </a:solidFill>
                <a:latin typeface="+mj-lt"/>
              </a:rPr>
              <a:t>Consequence Strategies to Decrease Behavior</a:t>
            </a:r>
          </a:p>
        </p:txBody>
      </p:sp>
      <p:sp>
        <p:nvSpPr>
          <p:cNvPr id="3" name="Text Placeholder 2"/>
          <p:cNvSpPr>
            <a:spLocks noGrp="1"/>
          </p:cNvSpPr>
          <p:nvPr>
            <p:ph type="body" sz="quarter" idx="15"/>
          </p:nvPr>
        </p:nvSpPr>
        <p:spPr>
          <a:noFill/>
        </p:spPr>
        <p:txBody>
          <a:bodyPr/>
          <a:lstStyle/>
          <a:p>
            <a:r>
              <a:rPr lang="en-US" sz="4000" dirty="0"/>
              <a:t>Closing</a:t>
            </a:r>
          </a:p>
        </p:txBody>
      </p:sp>
    </p:spTree>
    <p:extLst>
      <p:ext uri="{BB962C8B-B14F-4D97-AF65-F5344CB8AC3E}">
        <p14:creationId xmlns:p14="http://schemas.microsoft.com/office/powerpoint/2010/main" val="20978677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088" y="299532"/>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Module Objectives</a:t>
            </a:r>
          </a:p>
        </p:txBody>
      </p:sp>
      <p:sp>
        <p:nvSpPr>
          <p:cNvPr id="9" name="Content Placeholder 2"/>
          <p:cNvSpPr txBox="1">
            <a:spLocks/>
          </p:cNvSpPr>
          <p:nvPr/>
        </p:nvSpPr>
        <p:spPr>
          <a:xfrm>
            <a:off x="249088" y="1412948"/>
            <a:ext cx="7886700" cy="4730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By the end of Module </a:t>
            </a:r>
            <a:r>
              <a:rPr lang="en-US" dirty="0">
                <a:solidFill>
                  <a:srgbClr val="FFFFFF"/>
                </a:solidFill>
                <a:latin typeface="Franklin Gothic Book" panose="020B0503020102020204"/>
              </a:rPr>
              <a:t>5</a:t>
            </a: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 you should be able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kumimoji="0" lang="en-US" sz="2400" b="0" u="none" strike="noStrike" kern="1200" cap="none" spc="0" normalizeH="0" baseline="0" noProof="0" dirty="0">
                <a:ln>
                  <a:noFill/>
                </a:ln>
                <a:solidFill>
                  <a:srgbClr val="FFFFFF"/>
                </a:solidFill>
                <a:effectLst/>
                <a:uLnTx/>
                <a:uFillTx/>
                <a:latin typeface="Franklin Gothic Book" panose="020B0503020102020204"/>
                <a:ea typeface="+mn-ea"/>
                <a:cs typeface="+mn-cs"/>
              </a:rPr>
              <a:t>Describe</a:t>
            </a: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lang="en-US" sz="2400" dirty="0">
                <a:solidFill>
                  <a:srgbClr val="FFFFFF"/>
                </a:solidFill>
              </a:rPr>
              <a:t>consequence strategies to decrease 	behavior</a:t>
            </a:r>
          </a:p>
          <a:p>
            <a:pPr marL="914400" lvl="2" indent="0">
              <a:buNone/>
            </a:pPr>
            <a:endPar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lang="en-US" sz="2400" i="1" dirty="0">
                <a:solidFill>
                  <a:srgbClr val="FFFFFF"/>
                </a:solidFill>
              </a:rPr>
              <a:t>	</a:t>
            </a:r>
            <a:r>
              <a:rPr lang="en-US" sz="2400" dirty="0">
                <a:solidFill>
                  <a:srgbClr val="FFFFFF"/>
                </a:solidFill>
              </a:rPr>
              <a:t>Establish a continuum of strategies to 	respond to inappropriate behavior.</a:t>
            </a:r>
          </a:p>
          <a:p>
            <a:pPr marL="2743200" lvl="2" indent="-290513"/>
            <a:r>
              <a:rPr lang="en-US" dirty="0">
                <a:solidFill>
                  <a:schemeClr val="bg1"/>
                </a:solidFill>
              </a:rPr>
              <a:t>Planned Ignoring</a:t>
            </a:r>
          </a:p>
          <a:p>
            <a:pPr marL="2743200" lvl="2" indent="-290513"/>
            <a:r>
              <a:rPr lang="en-US" dirty="0">
                <a:solidFill>
                  <a:schemeClr val="bg1"/>
                </a:solidFill>
              </a:rPr>
              <a:t>Differential Reinforcement</a:t>
            </a:r>
          </a:p>
          <a:p>
            <a:pPr marL="2743200" lvl="2" indent="-290513"/>
            <a:r>
              <a:rPr lang="en-US" dirty="0">
                <a:solidFill>
                  <a:schemeClr val="bg1"/>
                </a:solidFill>
              </a:rPr>
              <a:t>Response Cost</a:t>
            </a:r>
          </a:p>
          <a:p>
            <a:pPr marL="2743200" lvl="2" indent="-290513"/>
            <a:r>
              <a:rPr lang="en-US" dirty="0">
                <a:solidFill>
                  <a:schemeClr val="bg1"/>
                </a:solidFill>
              </a:rPr>
              <a:t>Time Out from Reinforcement</a:t>
            </a:r>
          </a:p>
          <a:p>
            <a:pPr marL="2743200" lvl="2" indent="-290513"/>
            <a:r>
              <a:rPr lang="en-US" dirty="0">
                <a:solidFill>
                  <a:schemeClr val="bg1"/>
                </a:solidFill>
              </a:rPr>
              <a:t>Over Correction</a:t>
            </a:r>
          </a:p>
          <a:p>
            <a:pPr marL="914400" lvl="2" indent="0">
              <a:buNone/>
            </a:pPr>
            <a:endParaRPr kumimoji="0" lang="en-US" sz="2400" b="0" u="none" strike="noStrike" kern="1200" cap="none" spc="0" normalizeH="0" baseline="0" noProof="0" dirty="0">
              <a:ln>
                <a:noFill/>
              </a:ln>
              <a:solidFill>
                <a:srgbClr val="FFFFFF"/>
              </a:solidFill>
              <a:effectLst/>
              <a:uLnTx/>
              <a:uFillTx/>
              <a:latin typeface="Franklin Gothic Book" panose="020B0503020102020204"/>
            </a:endParaRPr>
          </a:p>
          <a:p>
            <a:pPr marL="914400" lvl="2" indent="0">
              <a:buNone/>
            </a:pPr>
            <a:r>
              <a:rPr lang="en-US" sz="2400" dirty="0">
                <a:solidFill>
                  <a:srgbClr val="FFFFFF"/>
                </a:solidFill>
              </a:rPr>
              <a:t>	</a:t>
            </a:r>
            <a:endParaRPr lang="en-US" sz="2400" dirty="0">
              <a:solidFill>
                <a:schemeClr val="bg1"/>
              </a:solidFill>
            </a:endParaRPr>
          </a:p>
        </p:txBody>
      </p:sp>
      <p:sp>
        <p:nvSpPr>
          <p:cNvPr id="14" name="TextBox 13"/>
          <p:cNvSpPr txBox="1"/>
          <p:nvPr/>
        </p:nvSpPr>
        <p:spPr>
          <a:xfrm>
            <a:off x="249088" y="2121334"/>
            <a:ext cx="1449370"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1</a:t>
            </a:r>
            <a:endParaRPr lang="en-US" sz="2800" dirty="0">
              <a:solidFill>
                <a:srgbClr val="EE6352"/>
              </a:solidFill>
              <a:latin typeface="Franklin Gothic Medium" panose="020B0603020102020204"/>
            </a:endParaRPr>
          </a:p>
        </p:txBody>
      </p:sp>
      <p:sp>
        <p:nvSpPr>
          <p:cNvPr id="15" name="TextBox 14"/>
          <p:cNvSpPr txBox="1"/>
          <p:nvPr/>
        </p:nvSpPr>
        <p:spPr>
          <a:xfrm>
            <a:off x="321702" y="3058251"/>
            <a:ext cx="1304142"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2 </a:t>
            </a:r>
          </a:p>
        </p:txBody>
      </p:sp>
    </p:spTree>
    <p:extLst>
      <p:ext uri="{BB962C8B-B14F-4D97-AF65-F5344CB8AC3E}">
        <p14:creationId xmlns:p14="http://schemas.microsoft.com/office/powerpoint/2010/main" val="797552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927101" y="3232150"/>
            <a:ext cx="7061200" cy="1104893"/>
            <a:chOff x="626463" y="1681683"/>
            <a:chExt cx="7099919" cy="1441443"/>
          </a:xfrm>
          <a:solidFill>
            <a:schemeClr val="accent3"/>
          </a:solidFill>
        </p:grpSpPr>
        <p:sp>
          <p:nvSpPr>
            <p:cNvPr id="8" name="Rounded Rectangle 7"/>
            <p:cNvSpPr/>
            <p:nvPr/>
          </p:nvSpPr>
          <p:spPr>
            <a:xfrm>
              <a:off x="626463" y="1681683"/>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ounded Rectangle 4"/>
            <p:cNvSpPr/>
            <p:nvPr/>
          </p:nvSpPr>
          <p:spPr>
            <a:xfrm>
              <a:off x="668681" y="1723901"/>
              <a:ext cx="6187843"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Are proactive and positive </a:t>
              </a:r>
              <a:r>
                <a:rPr lang="en-US" sz="2700" b="1" dirty="0">
                  <a:solidFill>
                    <a:srgbClr val="FFFFFF"/>
                  </a:solidFill>
                </a:rPr>
                <a:t>PCBS practices</a:t>
              </a:r>
              <a:r>
                <a:rPr lang="en-US" sz="2700" dirty="0">
                  <a:solidFill>
                    <a:srgbClr val="FFFFFF"/>
                  </a:solidFill>
                </a:rPr>
                <a:t> implemented consistently?</a:t>
              </a:r>
            </a:p>
          </p:txBody>
        </p:sp>
      </p:grpSp>
      <p:grpSp>
        <p:nvGrpSpPr>
          <p:cNvPr id="4" name="Group 9"/>
          <p:cNvGrpSpPr/>
          <p:nvPr/>
        </p:nvGrpSpPr>
        <p:grpSpPr>
          <a:xfrm>
            <a:off x="1460501" y="4991107"/>
            <a:ext cx="7061200" cy="1104893"/>
            <a:chOff x="1252927" y="3363366"/>
            <a:chExt cx="7099919" cy="1441443"/>
          </a:xfrm>
          <a:solidFill>
            <a:schemeClr val="accent3"/>
          </a:solidFill>
        </p:grpSpPr>
        <p:sp>
          <p:nvSpPr>
            <p:cNvPr id="11" name="Rounded Rectangle 10"/>
            <p:cNvSpPr/>
            <p:nvPr/>
          </p:nvSpPr>
          <p:spPr>
            <a:xfrm>
              <a:off x="1252927" y="3363366"/>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2" name="Rounded Rectangle 4"/>
            <p:cNvSpPr/>
            <p:nvPr/>
          </p:nvSpPr>
          <p:spPr>
            <a:xfrm>
              <a:off x="1295145" y="3405584"/>
              <a:ext cx="5452082"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Do data indicate that students are still engaging in </a:t>
              </a:r>
              <a:r>
                <a:rPr lang="en-US" sz="2700" b="1" dirty="0">
                  <a:solidFill>
                    <a:srgbClr val="FFFFFF"/>
                  </a:solidFill>
                </a:rPr>
                <a:t>problem behavior</a:t>
              </a:r>
              <a:r>
                <a:rPr lang="en-US" sz="2700" dirty="0">
                  <a:solidFill>
                    <a:srgbClr val="FFFFFF"/>
                  </a:solidFill>
                </a:rPr>
                <a:t>?</a:t>
              </a:r>
            </a:p>
          </p:txBody>
        </p:sp>
      </p:grpSp>
      <p:grpSp>
        <p:nvGrpSpPr>
          <p:cNvPr id="10" name="Group 15"/>
          <p:cNvGrpSpPr/>
          <p:nvPr/>
        </p:nvGrpSpPr>
        <p:grpSpPr>
          <a:xfrm>
            <a:off x="7023100" y="4109884"/>
            <a:ext cx="931827" cy="983447"/>
            <a:chOff x="0" y="1676399"/>
            <a:chExt cx="936937" cy="936937"/>
          </a:xfrm>
          <a:solidFill>
            <a:schemeClr val="accent2">
              <a:lumMod val="60000"/>
              <a:lumOff val="40000"/>
            </a:schemeClr>
          </a:solidFill>
        </p:grpSpPr>
        <p:sp>
          <p:nvSpPr>
            <p:cNvPr id="17" name="Down Arrow 16"/>
            <p:cNvSpPr/>
            <p:nvPr/>
          </p:nvSpPr>
          <p:spPr>
            <a:xfrm>
              <a:off x="0" y="1676399"/>
              <a:ext cx="936937" cy="936937"/>
            </a:xfrm>
            <a:prstGeom prst="downArrow">
              <a:avLst>
                <a:gd name="adj1" fmla="val 55000"/>
                <a:gd name="adj2" fmla="val 45000"/>
              </a:avLst>
            </a:prstGeom>
            <a:grp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8" name="Down Arrow 4"/>
            <p:cNvSpPr/>
            <p:nvPr/>
          </p:nvSpPr>
          <p:spPr>
            <a:xfrm>
              <a:off x="210811" y="1676399"/>
              <a:ext cx="515315" cy="7050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endParaRPr>
            </a:p>
          </p:txBody>
        </p:sp>
      </p:grpSp>
      <p:grpSp>
        <p:nvGrpSpPr>
          <p:cNvPr id="2" name="Group 3"/>
          <p:cNvGrpSpPr/>
          <p:nvPr/>
        </p:nvGrpSpPr>
        <p:grpSpPr>
          <a:xfrm>
            <a:off x="469901" y="1479550"/>
            <a:ext cx="7061200" cy="1104893"/>
            <a:chOff x="0" y="0"/>
            <a:chExt cx="7099919" cy="1441443"/>
          </a:xfrm>
          <a:solidFill>
            <a:schemeClr val="accent3"/>
          </a:solidFill>
        </p:grpSpPr>
        <p:sp>
          <p:nvSpPr>
            <p:cNvPr id="5" name="Rounded Rectangle 4"/>
            <p:cNvSpPr/>
            <p:nvPr/>
          </p:nvSpPr>
          <p:spPr>
            <a:xfrm>
              <a:off x="0" y="0"/>
              <a:ext cx="7099919" cy="1441443"/>
            </a:xfrm>
            <a:prstGeom prst="roundRect">
              <a:avLst>
                <a:gd name="adj" fmla="val 10000"/>
              </a:avLst>
            </a:prstGeom>
            <a:grp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6" name="Rounded Rectangle 4"/>
            <p:cNvSpPr/>
            <p:nvPr/>
          </p:nvSpPr>
          <p:spPr>
            <a:xfrm>
              <a:off x="42218" y="42218"/>
              <a:ext cx="5544491" cy="135700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defTabSz="1200150" fontAlgn="base">
                <a:lnSpc>
                  <a:spcPct val="90000"/>
                </a:lnSpc>
                <a:spcBef>
                  <a:spcPct val="0"/>
                </a:spcBef>
                <a:spcAft>
                  <a:spcPct val="35000"/>
                </a:spcAft>
              </a:pPr>
              <a:r>
                <a:rPr lang="en-US" sz="2700" dirty="0">
                  <a:solidFill>
                    <a:srgbClr val="FFFFFF"/>
                  </a:solidFill>
                </a:rPr>
                <a:t>Are the </a:t>
              </a:r>
              <a:r>
                <a:rPr lang="en-US" sz="2700" b="1" dirty="0">
                  <a:solidFill>
                    <a:srgbClr val="FFFFFF"/>
                  </a:solidFill>
                </a:rPr>
                <a:t>foundations</a:t>
              </a:r>
              <a:r>
                <a:rPr lang="en-US" sz="2700" dirty="0">
                  <a:solidFill>
                    <a:srgbClr val="FFFFFF"/>
                  </a:solidFill>
                </a:rPr>
                <a:t> of effective PCBS in place?</a:t>
              </a:r>
            </a:p>
          </p:txBody>
        </p:sp>
      </p:grpSp>
      <p:sp>
        <p:nvSpPr>
          <p:cNvPr id="27" name="Rectangle 2"/>
          <p:cNvSpPr txBox="1">
            <a:spLocks noChangeArrowheads="1"/>
          </p:cNvSpPr>
          <p:nvPr/>
        </p:nvSpPr>
        <p:spPr bwMode="auto">
          <a:xfrm>
            <a:off x="304800" y="228599"/>
            <a:ext cx="8458200" cy="11055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algn="ctr" fontAlgn="base">
              <a:spcBef>
                <a:spcPct val="0"/>
              </a:spcBef>
              <a:spcAft>
                <a:spcPct val="0"/>
              </a:spcAft>
              <a:defRPr/>
            </a:pPr>
            <a:r>
              <a:rPr lang="en-US" sz="3200" b="1" kern="0" dirty="0">
                <a:solidFill>
                  <a:srgbClr val="002368"/>
                </a:solidFill>
                <a:ea typeface="ＭＳ Ｐゴシック" pitchFamily="-111" charset="-128"/>
                <a:cs typeface="Arial"/>
              </a:rPr>
              <a:t>PCBS Practices </a:t>
            </a:r>
          </a:p>
          <a:p>
            <a:pPr algn="ctr" fontAlgn="base">
              <a:spcBef>
                <a:spcPct val="0"/>
              </a:spcBef>
              <a:spcAft>
                <a:spcPct val="0"/>
              </a:spcAft>
              <a:defRPr/>
            </a:pPr>
            <a:r>
              <a:rPr lang="en-US" sz="3200" b="1" kern="0" dirty="0">
                <a:solidFill>
                  <a:srgbClr val="002368"/>
                </a:solidFill>
                <a:ea typeface="ＭＳ Ｐゴシック" pitchFamily="-111" charset="-128"/>
                <a:cs typeface="Arial"/>
              </a:rPr>
              <a:t>Decision-Making Guide: 3 Key Questions</a:t>
            </a:r>
          </a:p>
        </p:txBody>
      </p:sp>
      <p:grpSp>
        <p:nvGrpSpPr>
          <p:cNvPr id="7" name="Group 12"/>
          <p:cNvGrpSpPr/>
          <p:nvPr/>
        </p:nvGrpSpPr>
        <p:grpSpPr>
          <a:xfrm>
            <a:off x="6489700" y="2433484"/>
            <a:ext cx="931827" cy="983447"/>
            <a:chOff x="6162982" y="1093094"/>
            <a:chExt cx="936937" cy="936937"/>
          </a:xfrm>
          <a:solidFill>
            <a:schemeClr val="accent2">
              <a:lumMod val="60000"/>
              <a:lumOff val="40000"/>
            </a:schemeClr>
          </a:solidFill>
        </p:grpSpPr>
        <p:sp>
          <p:nvSpPr>
            <p:cNvPr id="14" name="Down Arrow 13"/>
            <p:cNvSpPr/>
            <p:nvPr/>
          </p:nvSpPr>
          <p:spPr>
            <a:xfrm>
              <a:off x="6162982" y="1093094"/>
              <a:ext cx="936937" cy="936937"/>
            </a:xfrm>
            <a:prstGeom prst="downArrow">
              <a:avLst>
                <a:gd name="adj1" fmla="val 55000"/>
                <a:gd name="adj2" fmla="val 45000"/>
              </a:avLst>
            </a:prstGeom>
            <a:grpFill/>
          </p:spPr>
          <p:style>
            <a:lnRef idx="1">
              <a:schemeClr val="accent2">
                <a:alpha val="90000"/>
                <a:tint val="40000"/>
                <a:hueOff val="0"/>
                <a:satOff val="0"/>
                <a:lumOff val="0"/>
                <a:alphaOff val="0"/>
              </a:schemeClr>
            </a:lnRef>
            <a:fillRef idx="1">
              <a:scrgbClr r="0" g="0" b="0"/>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15" name="Down Arrow 4"/>
            <p:cNvSpPr/>
            <p:nvPr/>
          </p:nvSpPr>
          <p:spPr>
            <a:xfrm>
              <a:off x="6373793" y="1093094"/>
              <a:ext cx="515315" cy="705045"/>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fontAlgn="base">
                <a:lnSpc>
                  <a:spcPct val="90000"/>
                </a:lnSpc>
                <a:spcBef>
                  <a:spcPct val="0"/>
                </a:spcBef>
                <a:spcAft>
                  <a:spcPct val="35000"/>
                </a:spcAft>
              </a:pPr>
              <a:endParaRPr lang="en-US" sz="3600">
                <a:solidFill>
                  <a:srgbClr val="000000">
                    <a:hueOff val="0"/>
                    <a:satOff val="0"/>
                    <a:lumOff val="0"/>
                    <a:alphaOff val="0"/>
                  </a:srgbClr>
                </a:solidFill>
              </a:endParaRPr>
            </a:p>
          </p:txBody>
        </p:sp>
      </p:grpSp>
      <p:sp>
        <p:nvSpPr>
          <p:cNvPr id="33" name="Rectangle 32"/>
          <p:cNvSpPr/>
          <p:nvPr/>
        </p:nvSpPr>
        <p:spPr>
          <a:xfrm>
            <a:off x="0" y="1435889"/>
            <a:ext cx="9144000" cy="4697413"/>
          </a:xfrm>
          <a:prstGeom prst="rect">
            <a:avLst/>
          </a:prstGeom>
          <a:solidFill>
            <a:srgbClr val="63717F"/>
          </a:soli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fontAlgn="base">
              <a:spcBef>
                <a:spcPct val="0"/>
              </a:spcBef>
              <a:spcAft>
                <a:spcPct val="0"/>
              </a:spcAft>
            </a:pPr>
            <a:endParaRPr lang="en-US" dirty="0">
              <a:solidFill>
                <a:srgbClr val="FFFFFF"/>
              </a:solidFill>
            </a:endParaRPr>
          </a:p>
        </p:txBody>
      </p:sp>
      <p:graphicFrame>
        <p:nvGraphicFramePr>
          <p:cNvPr id="47" name="Content Placeholder 3"/>
          <p:cNvGraphicFramePr>
            <a:graphicFrameLocks noGrp="1"/>
          </p:cNvGraphicFramePr>
          <p:nvPr>
            <p:ph idx="1"/>
            <p:extLst/>
          </p:nvPr>
        </p:nvGraphicFramePr>
        <p:xfrm>
          <a:off x="1202515" y="1298682"/>
          <a:ext cx="8702588" cy="4799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 name="Rectangle 47"/>
          <p:cNvSpPr/>
          <p:nvPr/>
        </p:nvSpPr>
        <p:spPr>
          <a:xfrm>
            <a:off x="2946311" y="2217537"/>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Yes</a:t>
            </a:r>
          </a:p>
        </p:txBody>
      </p:sp>
      <p:sp>
        <p:nvSpPr>
          <p:cNvPr id="49" name="Rectangle 48"/>
          <p:cNvSpPr/>
          <p:nvPr/>
        </p:nvSpPr>
        <p:spPr>
          <a:xfrm>
            <a:off x="7223221" y="2216750"/>
            <a:ext cx="809493"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No</a:t>
            </a:r>
          </a:p>
        </p:txBody>
      </p:sp>
      <p:sp>
        <p:nvSpPr>
          <p:cNvPr id="50" name="Rectangle 49"/>
          <p:cNvSpPr/>
          <p:nvPr/>
        </p:nvSpPr>
        <p:spPr>
          <a:xfrm>
            <a:off x="1661184" y="3603238"/>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Minor</a:t>
            </a:r>
          </a:p>
        </p:txBody>
      </p:sp>
      <p:sp>
        <p:nvSpPr>
          <p:cNvPr id="51" name="Rectangle 50"/>
          <p:cNvSpPr/>
          <p:nvPr/>
        </p:nvSpPr>
        <p:spPr>
          <a:xfrm>
            <a:off x="5020410" y="3609736"/>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Major</a:t>
            </a:r>
          </a:p>
        </p:txBody>
      </p:sp>
      <p:sp>
        <p:nvSpPr>
          <p:cNvPr id="52" name="Rectangle 51"/>
          <p:cNvSpPr/>
          <p:nvPr/>
        </p:nvSpPr>
        <p:spPr>
          <a:xfrm>
            <a:off x="3755804" y="4898642"/>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Many</a:t>
            </a:r>
          </a:p>
        </p:txBody>
      </p:sp>
      <p:sp>
        <p:nvSpPr>
          <p:cNvPr id="53" name="Rectangle 52"/>
          <p:cNvSpPr/>
          <p:nvPr/>
        </p:nvSpPr>
        <p:spPr>
          <a:xfrm>
            <a:off x="6469869" y="4898642"/>
            <a:ext cx="1069521" cy="279382"/>
          </a:xfrm>
          <a:prstGeom prst="rect">
            <a:avLst/>
          </a:prstGeom>
          <a:solidFill>
            <a:schemeClr val="accent1">
              <a:lumMod val="5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b="1" dirty="0">
                <a:solidFill>
                  <a:schemeClr val="bg1"/>
                </a:solidFill>
              </a:rPr>
              <a:t>Few</a:t>
            </a:r>
          </a:p>
        </p:txBody>
      </p:sp>
      <p:sp>
        <p:nvSpPr>
          <p:cNvPr id="29" name="Rounded Rectangle 28"/>
          <p:cNvSpPr/>
          <p:nvPr/>
        </p:nvSpPr>
        <p:spPr>
          <a:xfrm>
            <a:off x="6246181" y="41702"/>
            <a:ext cx="2763571" cy="802376"/>
          </a:xfrm>
          <a:prstGeom prst="roundRect">
            <a:avLst/>
          </a:prstGeom>
          <a:solidFill>
            <a:schemeClr val="accent1">
              <a:lumMod val="50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6000" i="1" dirty="0">
                <a:solidFill>
                  <a:schemeClr val="accent4"/>
                </a:solidFill>
                <a:effectLst>
                  <a:outerShdw blurRad="38100" dist="38100" dir="2700000" algn="tl">
                    <a:srgbClr val="000000">
                      <a:alpha val="43137"/>
                    </a:srgbClr>
                  </a:outerShdw>
                </a:effectLst>
              </a:rPr>
              <a:t>Review</a:t>
            </a:r>
          </a:p>
        </p:txBody>
      </p:sp>
    </p:spTree>
    <p:extLst>
      <p:ext uri="{BB962C8B-B14F-4D97-AF65-F5344CB8AC3E}">
        <p14:creationId xmlns:p14="http://schemas.microsoft.com/office/powerpoint/2010/main" val="93397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0"/>
                                        </p:tgtEl>
                                      </p:cBhvr>
                                    </p:animEffect>
                                    <p:set>
                                      <p:cBhvr>
                                        <p:cTn id="12" dur="1" fill="hold">
                                          <p:stCondLst>
                                            <p:cond delay="9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7"/>
                                        </p:tgtEl>
                                      </p:cBhvr>
                                    </p:animEffect>
                                    <p:set>
                                      <p:cBhvr>
                                        <p:cTn id="15" dur="1" fill="hold">
                                          <p:stCondLst>
                                            <p:cond delay="9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1000"/>
                                        <p:tgtEl>
                                          <p:spTgt spid="2"/>
                                        </p:tgtEl>
                                      </p:cBhvr>
                                    </p:animEffect>
                                    <p:set>
                                      <p:cBhvr>
                                        <p:cTn id="18" dur="1" fill="hold">
                                          <p:stCondLst>
                                            <p:cond delay="999"/>
                                          </p:stCondLst>
                                        </p:cTn>
                                        <p:tgtEl>
                                          <p:spTgt spid="2"/>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1000"/>
                                        <p:tgtEl>
                                          <p:spTgt spid="27"/>
                                        </p:tgtEl>
                                      </p:cBhvr>
                                    </p:animEffect>
                                    <p:set>
                                      <p:cBhvr>
                                        <p:cTn id="21" dur="1" fill="hold">
                                          <p:stCondLst>
                                            <p:cond delay="999"/>
                                          </p:stCondLst>
                                        </p:cTn>
                                        <p:tgtEl>
                                          <p:spTgt spid="27"/>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par>
                                <p:cTn id="25" presetID="42" presetClass="path" presetSubtype="0" accel="50000" decel="50000" fill="hold" nodeType="withEffect">
                                  <p:stCondLst>
                                    <p:cond delay="0"/>
                                  </p:stCondLst>
                                  <p:childTnLst>
                                    <p:animMotion origin="layout" path="M -3.33333E-6 -3.33333E-6 L -0.04878 -0.68773 " pathEditMode="relative" rAng="0" ptsTypes="AA">
                                      <p:cBhvr>
                                        <p:cTn id="26" dur="2000" fill="hold"/>
                                        <p:tgtEl>
                                          <p:spTgt spid="4"/>
                                        </p:tgtEl>
                                        <p:attrNameLst>
                                          <p:attrName>ppt_x</p:attrName>
                                          <p:attrName>ppt_y</p:attrName>
                                        </p:attrNameLst>
                                      </p:cBhvr>
                                      <p:rCtr x="-2448" y="-34398"/>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graphicEl>
                                              <a:dgm id="{1C3913B0-052B-446C-BB77-7A183F9AA21B}"/>
                                            </p:graphicEl>
                                          </p:spTgt>
                                        </p:tgtEl>
                                        <p:attrNameLst>
                                          <p:attrName>style.visibility</p:attrName>
                                        </p:attrNameLst>
                                      </p:cBhvr>
                                      <p:to>
                                        <p:strVal val="visible"/>
                                      </p:to>
                                    </p:set>
                                    <p:animEffect transition="in" filter="fade">
                                      <p:cBhvr>
                                        <p:cTn id="31" dur="2000"/>
                                        <p:tgtEl>
                                          <p:spTgt spid="47">
                                            <p:graphicEl>
                                              <a:dgm id="{1C3913B0-052B-446C-BB77-7A183F9AA21B}"/>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2000"/>
                                        <p:tgtEl>
                                          <p:spTgt spid="4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7">
                                            <p:graphicEl>
                                              <a:dgm id="{BFEC1555-165E-469A-A6EC-3D946531B426}"/>
                                            </p:graphicEl>
                                          </p:spTgt>
                                        </p:tgtEl>
                                        <p:attrNameLst>
                                          <p:attrName>style.visibility</p:attrName>
                                        </p:attrNameLst>
                                      </p:cBhvr>
                                      <p:to>
                                        <p:strVal val="visible"/>
                                      </p:to>
                                    </p:set>
                                    <p:animEffect transition="in" filter="fade">
                                      <p:cBhvr>
                                        <p:cTn id="39" dur="2000"/>
                                        <p:tgtEl>
                                          <p:spTgt spid="47">
                                            <p:graphicEl>
                                              <a:dgm id="{BFEC1555-165E-469A-A6EC-3D946531B426}"/>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graphicEl>
                                              <a:dgm id="{788C2C26-30EB-4754-A2C0-DFD8374C84A5}"/>
                                            </p:graphicEl>
                                          </p:spTgt>
                                        </p:tgtEl>
                                        <p:attrNameLst>
                                          <p:attrName>style.visibility</p:attrName>
                                        </p:attrNameLst>
                                      </p:cBhvr>
                                      <p:to>
                                        <p:strVal val="visible"/>
                                      </p:to>
                                    </p:set>
                                    <p:animEffect transition="in" filter="fade">
                                      <p:cBhvr>
                                        <p:cTn id="42" dur="2000"/>
                                        <p:tgtEl>
                                          <p:spTgt spid="47">
                                            <p:graphicEl>
                                              <a:dgm id="{788C2C26-30EB-4754-A2C0-DFD8374C84A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0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graphicEl>
                                              <a:dgm id="{4A92B34D-2827-4C8A-87C0-71845F6549AF}"/>
                                            </p:graphicEl>
                                          </p:spTgt>
                                        </p:tgtEl>
                                        <p:attrNameLst>
                                          <p:attrName>style.visibility</p:attrName>
                                        </p:attrNameLst>
                                      </p:cBhvr>
                                      <p:to>
                                        <p:strVal val="visible"/>
                                      </p:to>
                                    </p:set>
                                    <p:animEffect transition="in" filter="fade">
                                      <p:cBhvr>
                                        <p:cTn id="50" dur="2000"/>
                                        <p:tgtEl>
                                          <p:spTgt spid="47">
                                            <p:graphicEl>
                                              <a:dgm id="{4A92B34D-2827-4C8A-87C0-71845F6549AF}"/>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
                                            <p:graphicEl>
                                              <a:dgm id="{6B1BDD2A-E74C-47F3-A62C-43B56D277659}"/>
                                            </p:graphicEl>
                                          </p:spTgt>
                                        </p:tgtEl>
                                        <p:attrNameLst>
                                          <p:attrName>style.visibility</p:attrName>
                                        </p:attrNameLst>
                                      </p:cBhvr>
                                      <p:to>
                                        <p:strVal val="visible"/>
                                      </p:to>
                                    </p:set>
                                    <p:animEffect transition="in" filter="fade">
                                      <p:cBhvr>
                                        <p:cTn id="53" dur="2000"/>
                                        <p:tgtEl>
                                          <p:spTgt spid="47">
                                            <p:graphicEl>
                                              <a:dgm id="{6B1BDD2A-E74C-47F3-A62C-43B56D277659}"/>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20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7">
                                            <p:graphicEl>
                                              <a:dgm id="{9B4D0685-ED04-444C-9153-E2C29A11922F}"/>
                                            </p:graphicEl>
                                          </p:spTgt>
                                        </p:tgtEl>
                                        <p:attrNameLst>
                                          <p:attrName>style.visibility</p:attrName>
                                        </p:attrNameLst>
                                      </p:cBhvr>
                                      <p:to>
                                        <p:strVal val="visible"/>
                                      </p:to>
                                    </p:set>
                                    <p:animEffect transition="in" filter="fade">
                                      <p:cBhvr>
                                        <p:cTn id="61" dur="2000"/>
                                        <p:tgtEl>
                                          <p:spTgt spid="47">
                                            <p:graphicEl>
                                              <a:dgm id="{9B4D0685-ED04-444C-9153-E2C29A11922F}"/>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7">
                                            <p:graphicEl>
                                              <a:dgm id="{1123ABCD-1BC8-4CD0-860D-4E656A466773}"/>
                                            </p:graphicEl>
                                          </p:spTgt>
                                        </p:tgtEl>
                                        <p:attrNameLst>
                                          <p:attrName>style.visibility</p:attrName>
                                        </p:attrNameLst>
                                      </p:cBhvr>
                                      <p:to>
                                        <p:strVal val="visible"/>
                                      </p:to>
                                    </p:set>
                                    <p:animEffect transition="in" filter="fade">
                                      <p:cBhvr>
                                        <p:cTn id="64" dur="2000"/>
                                        <p:tgtEl>
                                          <p:spTgt spid="47">
                                            <p:graphicEl>
                                              <a:dgm id="{1123ABCD-1BC8-4CD0-860D-4E656A46677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fade">
                                      <p:cBhvr>
                                        <p:cTn id="69" dur="2000"/>
                                        <p:tgtEl>
                                          <p:spTgt spid="5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7">
                                            <p:graphicEl>
                                              <a:dgm id="{C3D4B450-1BE6-4494-80C9-B8E0BB6CB1D1}"/>
                                            </p:graphicEl>
                                          </p:spTgt>
                                        </p:tgtEl>
                                        <p:attrNameLst>
                                          <p:attrName>style.visibility</p:attrName>
                                        </p:attrNameLst>
                                      </p:cBhvr>
                                      <p:to>
                                        <p:strVal val="visible"/>
                                      </p:to>
                                    </p:set>
                                    <p:animEffect transition="in" filter="fade">
                                      <p:cBhvr>
                                        <p:cTn id="72" dur="2000"/>
                                        <p:tgtEl>
                                          <p:spTgt spid="47">
                                            <p:graphicEl>
                                              <a:dgm id="{C3D4B450-1BE6-4494-80C9-B8E0BB6CB1D1}"/>
                                            </p:graphic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7">
                                            <p:graphicEl>
                                              <a:dgm id="{25DECED0-C20B-449F-8BC5-87F82031AB9A}"/>
                                            </p:graphicEl>
                                          </p:spTgt>
                                        </p:tgtEl>
                                        <p:attrNameLst>
                                          <p:attrName>style.visibility</p:attrName>
                                        </p:attrNameLst>
                                      </p:cBhvr>
                                      <p:to>
                                        <p:strVal val="visible"/>
                                      </p:to>
                                    </p:set>
                                    <p:animEffect transition="in" filter="fade">
                                      <p:cBhvr>
                                        <p:cTn id="75" dur="2000"/>
                                        <p:tgtEl>
                                          <p:spTgt spid="47">
                                            <p:graphicEl>
                                              <a:dgm id="{25DECED0-C20B-449F-8BC5-87F82031AB9A}"/>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2000"/>
                                        <p:tgtEl>
                                          <p:spTgt spid="5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7">
                                            <p:graphicEl>
                                              <a:dgm id="{1D217672-C75F-4A28-8820-25644F7CCEE3}"/>
                                            </p:graphicEl>
                                          </p:spTgt>
                                        </p:tgtEl>
                                        <p:attrNameLst>
                                          <p:attrName>style.visibility</p:attrName>
                                        </p:attrNameLst>
                                      </p:cBhvr>
                                      <p:to>
                                        <p:strVal val="visible"/>
                                      </p:to>
                                    </p:set>
                                    <p:animEffect transition="in" filter="fade">
                                      <p:cBhvr>
                                        <p:cTn id="83" dur="2000"/>
                                        <p:tgtEl>
                                          <p:spTgt spid="47">
                                            <p:graphicEl>
                                              <a:dgm id="{1D217672-C75F-4A28-8820-25644F7CCEE3}"/>
                                            </p:graphicEl>
                                          </p:spTgt>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7">
                                            <p:graphicEl>
                                              <a:dgm id="{90B51532-B136-4C98-A025-D4BC3D5395EA}"/>
                                            </p:graphicEl>
                                          </p:spTgt>
                                        </p:tgtEl>
                                        <p:attrNameLst>
                                          <p:attrName>style.visibility</p:attrName>
                                        </p:attrNameLst>
                                      </p:cBhvr>
                                      <p:to>
                                        <p:strVal val="visible"/>
                                      </p:to>
                                    </p:set>
                                    <p:animEffect transition="in" filter="fade">
                                      <p:cBhvr>
                                        <p:cTn id="86" dur="2000"/>
                                        <p:tgtEl>
                                          <p:spTgt spid="47">
                                            <p:graphicEl>
                                              <a:dgm id="{90B51532-B136-4C98-A025-D4BC3D5395EA}"/>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2000"/>
                                        <p:tgtEl>
                                          <p:spTgt spid="5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7">
                                            <p:graphicEl>
                                              <a:dgm id="{E0FB47AC-D74F-4B17-B6A5-3FE2E2970013}"/>
                                            </p:graphicEl>
                                          </p:spTgt>
                                        </p:tgtEl>
                                        <p:attrNameLst>
                                          <p:attrName>style.visibility</p:attrName>
                                        </p:attrNameLst>
                                      </p:cBhvr>
                                      <p:to>
                                        <p:strVal val="visible"/>
                                      </p:to>
                                    </p:set>
                                    <p:animEffect transition="in" filter="fade">
                                      <p:cBhvr>
                                        <p:cTn id="94" dur="2000"/>
                                        <p:tgtEl>
                                          <p:spTgt spid="47">
                                            <p:graphicEl>
                                              <a:dgm id="{E0FB47AC-D74F-4B17-B6A5-3FE2E2970013}"/>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7">
                                            <p:graphicEl>
                                              <a:dgm id="{80A2D6AD-2CA6-43AB-B636-71A534215DFE}"/>
                                            </p:graphicEl>
                                          </p:spTgt>
                                        </p:tgtEl>
                                        <p:attrNameLst>
                                          <p:attrName>style.visibility</p:attrName>
                                        </p:attrNameLst>
                                      </p:cBhvr>
                                      <p:to>
                                        <p:strVal val="visible"/>
                                      </p:to>
                                    </p:set>
                                    <p:animEffect transition="in" filter="fade">
                                      <p:cBhvr>
                                        <p:cTn id="97" dur="2000"/>
                                        <p:tgtEl>
                                          <p:spTgt spid="47">
                                            <p:graphicEl>
                                              <a:dgm id="{80A2D6AD-2CA6-43AB-B636-71A534215DF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3" grpId="0" animBg="1"/>
      <p:bldGraphic spid="47" grpId="0" uiExpand="1">
        <p:bldSub>
          <a:bldDgm bld="lvlOne"/>
        </p:bldSub>
      </p:bldGraphic>
      <p:bldP spid="48" grpId="0" animBg="1"/>
      <p:bldP spid="49"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1712715F-7524-4EE3-940C-D54AE5D8F2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1505" y="1030183"/>
            <a:ext cx="2568200" cy="4532057"/>
          </a:xfrm>
          <a:prstGeom prst="rect">
            <a:avLst/>
          </a:prstGeom>
        </p:spPr>
      </p:pic>
      <p:sp>
        <p:nvSpPr>
          <p:cNvPr id="102" name="Rectangle 101">
            <a:extLst>
              <a:ext uri="{FF2B5EF4-FFF2-40B4-BE49-F238E27FC236}">
                <a16:creationId xmlns:a16="http://schemas.microsoft.com/office/drawing/2014/main" id="{F2B27900-DDBE-45BE-B604-3A54C395DB04}"/>
              </a:ext>
            </a:extLst>
          </p:cNvPr>
          <p:cNvSpPr/>
          <p:nvPr/>
        </p:nvSpPr>
        <p:spPr>
          <a:xfrm>
            <a:off x="547313" y="2647920"/>
            <a:ext cx="909323" cy="2293136"/>
          </a:xfrm>
          <a:prstGeom prst="rect">
            <a:avLst/>
          </a:prstGeom>
          <a:solidFill>
            <a:schemeClr val="accent5">
              <a:lumMod val="40000"/>
              <a:lumOff val="6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92" name="Rectangle 91">
            <a:extLst>
              <a:ext uri="{FF2B5EF4-FFF2-40B4-BE49-F238E27FC236}">
                <a16:creationId xmlns:a16="http://schemas.microsoft.com/office/drawing/2014/main" id="{C3442DCA-1E80-4AA6-B608-844856181E26}"/>
              </a:ext>
            </a:extLst>
          </p:cNvPr>
          <p:cNvSpPr/>
          <p:nvPr/>
        </p:nvSpPr>
        <p:spPr>
          <a:xfrm>
            <a:off x="2231292" y="112144"/>
            <a:ext cx="3206368" cy="5908014"/>
          </a:xfrm>
          <a:prstGeom prst="rect">
            <a:avLst/>
          </a:prstGeom>
          <a:solidFill>
            <a:schemeClr val="accent1">
              <a:lumMod val="60000"/>
              <a:lumOff val="4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 name="Rounded Rectangle 2"/>
          <p:cNvSpPr/>
          <p:nvPr/>
        </p:nvSpPr>
        <p:spPr>
          <a:xfrm>
            <a:off x="3094574" y="503414"/>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4" name="TextBox 3"/>
          <p:cNvSpPr txBox="1"/>
          <p:nvPr/>
        </p:nvSpPr>
        <p:spPr>
          <a:xfrm>
            <a:off x="3094574" y="1370747"/>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sp>
        <p:nvSpPr>
          <p:cNvPr id="11" name="Oval 10"/>
          <p:cNvSpPr/>
          <p:nvPr/>
        </p:nvSpPr>
        <p:spPr>
          <a:xfrm>
            <a:off x="3088814" y="1872702"/>
            <a:ext cx="1546659"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16" name="Straight Connector 15"/>
          <p:cNvCxnSpPr/>
          <p:nvPr/>
        </p:nvCxnSpPr>
        <p:spPr>
          <a:xfrm flipH="1">
            <a:off x="3848577" y="2359399"/>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66912" y="2558392"/>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605320"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20" name="Oval 19"/>
          <p:cNvSpPr/>
          <p:nvPr/>
        </p:nvSpPr>
        <p:spPr>
          <a:xfrm>
            <a:off x="2699102" y="2399820"/>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sp>
        <p:nvSpPr>
          <p:cNvPr id="21" name="Oval 20"/>
          <p:cNvSpPr/>
          <p:nvPr/>
        </p:nvSpPr>
        <p:spPr>
          <a:xfrm>
            <a:off x="3065784" y="2699022"/>
            <a:ext cx="1569689" cy="65540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Diagnostic Assessment</a:t>
            </a:r>
          </a:p>
        </p:txBody>
      </p:sp>
      <p:sp>
        <p:nvSpPr>
          <p:cNvPr id="29" name="Rounded Rectangle 28"/>
          <p:cNvSpPr/>
          <p:nvPr/>
        </p:nvSpPr>
        <p:spPr>
          <a:xfrm>
            <a:off x="3088815" y="3557066"/>
            <a:ext cx="1546658" cy="479324"/>
          </a:xfrm>
          <a:prstGeom prst="roundRect">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Intervention Adaptations</a:t>
            </a:r>
          </a:p>
        </p:txBody>
      </p:sp>
      <p:sp>
        <p:nvSpPr>
          <p:cNvPr id="36" name="Oval 35"/>
          <p:cNvSpPr/>
          <p:nvPr/>
        </p:nvSpPr>
        <p:spPr>
          <a:xfrm>
            <a:off x="3088814" y="4271875"/>
            <a:ext cx="1543365" cy="479323"/>
          </a:xfrm>
          <a:prstGeom prst="ellipse">
            <a:avLst/>
          </a:prstGeom>
          <a:solidFill>
            <a:schemeClr val="accent6">
              <a:lumMod val="60000"/>
              <a:lumOff val="40000"/>
              <a:alpha val="70000"/>
            </a:schemeClr>
          </a:solid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Franklin Gothic Book" panose="020B0503020102020204"/>
                <a:ea typeface="+mn-ea"/>
                <a:cs typeface="+mn-cs"/>
              </a:rPr>
              <a:t>Progress Monitor</a:t>
            </a:r>
          </a:p>
        </p:txBody>
      </p:sp>
      <p:cxnSp>
        <p:nvCxnSpPr>
          <p:cNvPr id="37" name="Straight Connector 36"/>
          <p:cNvCxnSpPr/>
          <p:nvPr/>
        </p:nvCxnSpPr>
        <p:spPr>
          <a:xfrm flipH="1">
            <a:off x="3843608" y="4773812"/>
            <a:ext cx="3294" cy="198994"/>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061943" y="4972806"/>
            <a:ext cx="1563329" cy="737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p:nvPr/>
        </p:nvSpPr>
        <p:spPr>
          <a:xfrm>
            <a:off x="4600351"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rPr>
              <a:t>+</a:t>
            </a:r>
          </a:p>
        </p:txBody>
      </p:sp>
      <p:sp>
        <p:nvSpPr>
          <p:cNvPr id="40" name="Oval 39"/>
          <p:cNvSpPr/>
          <p:nvPr/>
        </p:nvSpPr>
        <p:spPr>
          <a:xfrm>
            <a:off x="2694134" y="4814233"/>
            <a:ext cx="368711" cy="331893"/>
          </a:xfrm>
          <a:prstGeom prst="ellipse">
            <a:avLst/>
          </a:prstGeom>
          <a:solidFill>
            <a:schemeClr val="bg1">
              <a:lumMod val="85000"/>
            </a:schemeClr>
          </a:solidFill>
          <a:ln w="53975">
            <a:solidFill>
              <a:schemeClr val="tx2">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00000"/>
              </a:solidFill>
              <a:effectLst/>
              <a:uLnTx/>
              <a:uFillTx/>
              <a:latin typeface="Franklin Gothic Book" panose="020B05030201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Franklin Gothic Book" panose="020B0503020102020204"/>
                <a:ea typeface="+mn-ea"/>
                <a:cs typeface="+mn-cs"/>
              </a:rPr>
              <a:t>_</a:t>
            </a:r>
          </a:p>
        </p:txBody>
      </p:sp>
      <p:cxnSp>
        <p:nvCxnSpPr>
          <p:cNvPr id="60" name="Straight Arrow Connector 59">
            <a:extLst>
              <a:ext uri="{FF2B5EF4-FFF2-40B4-BE49-F238E27FC236}">
                <a16:creationId xmlns:a16="http://schemas.microsoft.com/office/drawing/2014/main" id="{FF07FD6B-AC6F-40D7-A0B3-C6C5BC44AFF7}"/>
              </a:ext>
            </a:extLst>
          </p:cNvPr>
          <p:cNvCxnSpPr>
            <a:cxnSpLocks/>
            <a:stCxn id="4" idx="2"/>
            <a:endCxn id="11" idx="0"/>
          </p:cNvCxnSpPr>
          <p:nvPr/>
        </p:nvCxnSpPr>
        <p:spPr>
          <a:xfrm flipH="1">
            <a:off x="3862144" y="1663254"/>
            <a:ext cx="954"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0754F09A-2C06-42FD-A7F9-85C86BA7B435}"/>
              </a:ext>
            </a:extLst>
          </p:cNvPr>
          <p:cNvCxnSpPr>
            <a:cxnSpLocks/>
            <a:stCxn id="3" idx="2"/>
            <a:endCxn id="4" idx="0"/>
          </p:cNvCxnSpPr>
          <p:nvPr/>
        </p:nvCxnSpPr>
        <p:spPr>
          <a:xfrm>
            <a:off x="3862408" y="1267407"/>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pic>
        <p:nvPicPr>
          <p:cNvPr id="86" name="Picture 85">
            <a:extLst>
              <a:ext uri="{FF2B5EF4-FFF2-40B4-BE49-F238E27FC236}">
                <a16:creationId xmlns:a16="http://schemas.microsoft.com/office/drawing/2014/main" id="{F50D8958-8053-49CF-A4EA-9212AA8BF2A7}"/>
              </a:ext>
            </a:extLst>
          </p:cNvPr>
          <p:cNvPicPr>
            <a:picLocks noChangeAspect="1"/>
          </p:cNvPicPr>
          <p:nvPr/>
        </p:nvPicPr>
        <p:blipFill rotWithShape="1">
          <a:blip r:embed="rId3"/>
          <a:srcRect t="35810"/>
          <a:stretch/>
        </p:blipFill>
        <p:spPr>
          <a:xfrm rot="167981">
            <a:off x="2611288" y="2573660"/>
            <a:ext cx="731583" cy="568461"/>
          </a:xfrm>
          <a:prstGeom prst="rect">
            <a:avLst/>
          </a:prstGeom>
        </p:spPr>
      </p:pic>
      <p:pic>
        <p:nvPicPr>
          <p:cNvPr id="87" name="Picture 86">
            <a:extLst>
              <a:ext uri="{FF2B5EF4-FFF2-40B4-BE49-F238E27FC236}">
                <a16:creationId xmlns:a16="http://schemas.microsoft.com/office/drawing/2014/main" id="{28EF60F7-5CE5-411D-9601-119763326700}"/>
              </a:ext>
            </a:extLst>
          </p:cNvPr>
          <p:cNvPicPr>
            <a:picLocks noChangeAspect="1"/>
          </p:cNvPicPr>
          <p:nvPr/>
        </p:nvPicPr>
        <p:blipFill rotWithShape="1">
          <a:blip r:embed="rId3"/>
          <a:srcRect t="35810"/>
          <a:stretch/>
        </p:blipFill>
        <p:spPr>
          <a:xfrm rot="10955653">
            <a:off x="4393883" y="2028561"/>
            <a:ext cx="692109" cy="515762"/>
          </a:xfrm>
          <a:prstGeom prst="rect">
            <a:avLst/>
          </a:prstGeom>
        </p:spPr>
      </p:pic>
      <p:cxnSp>
        <p:nvCxnSpPr>
          <p:cNvPr id="88" name="Straight Arrow Connector 87">
            <a:extLst>
              <a:ext uri="{FF2B5EF4-FFF2-40B4-BE49-F238E27FC236}">
                <a16:creationId xmlns:a16="http://schemas.microsoft.com/office/drawing/2014/main" id="{84D2D853-C2D8-487C-A2C1-1D4D8C69ABE8}"/>
              </a:ext>
            </a:extLst>
          </p:cNvPr>
          <p:cNvCxnSpPr>
            <a:cxnSpLocks/>
          </p:cNvCxnSpPr>
          <p:nvPr/>
        </p:nvCxnSpPr>
        <p:spPr>
          <a:xfrm flipH="1">
            <a:off x="3855982" y="4062629"/>
            <a:ext cx="1249" cy="209448"/>
          </a:xfrm>
          <a:prstGeom prst="straightConnector1">
            <a:avLst/>
          </a:prstGeom>
          <a:ln w="57150">
            <a:solidFill>
              <a:schemeClr val="tx1"/>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76F08B3-8352-4599-8C22-A5BF2DC22DCB}"/>
              </a:ext>
            </a:extLst>
          </p:cNvPr>
          <p:cNvCxnSpPr>
            <a:cxnSpLocks/>
          </p:cNvCxnSpPr>
          <p:nvPr/>
        </p:nvCxnSpPr>
        <p:spPr>
          <a:xfrm flipH="1">
            <a:off x="3842358" y="3365460"/>
            <a:ext cx="1249" cy="209448"/>
          </a:xfrm>
          <a:prstGeom prst="straightConnector1">
            <a:avLst/>
          </a:prstGeom>
          <a:ln w="57150">
            <a:solidFill>
              <a:schemeClr val="accent3">
                <a:lumMod val="75000"/>
              </a:schemeClr>
            </a:solidFill>
            <a:headEnd type="none" w="sm" len="sm"/>
            <a:tailEnd type="triangle" w="med" len="sm"/>
          </a:ln>
        </p:spPr>
        <p:style>
          <a:lnRef idx="1">
            <a:schemeClr val="accent1"/>
          </a:lnRef>
          <a:fillRef idx="0">
            <a:schemeClr val="accent1"/>
          </a:fillRef>
          <a:effectRef idx="0">
            <a:schemeClr val="accent1"/>
          </a:effectRef>
          <a:fontRef idx="minor">
            <a:schemeClr val="tx1"/>
          </a:fontRef>
        </p:style>
      </p:cxnSp>
      <p:pic>
        <p:nvPicPr>
          <p:cNvPr id="90" name="Picture 89">
            <a:extLst>
              <a:ext uri="{FF2B5EF4-FFF2-40B4-BE49-F238E27FC236}">
                <a16:creationId xmlns:a16="http://schemas.microsoft.com/office/drawing/2014/main" id="{F79402BE-CC2C-4A55-96F1-0516AE51334E}"/>
              </a:ext>
            </a:extLst>
          </p:cNvPr>
          <p:cNvPicPr>
            <a:picLocks noChangeAspect="1"/>
          </p:cNvPicPr>
          <p:nvPr/>
        </p:nvPicPr>
        <p:blipFill rotWithShape="1">
          <a:blip r:embed="rId3"/>
          <a:srcRect t="35810"/>
          <a:stretch/>
        </p:blipFill>
        <p:spPr>
          <a:xfrm rot="11117297">
            <a:off x="4374008" y="4398074"/>
            <a:ext cx="692109" cy="515762"/>
          </a:xfrm>
          <a:prstGeom prst="rect">
            <a:avLst/>
          </a:prstGeom>
        </p:spPr>
      </p:pic>
      <p:sp>
        <p:nvSpPr>
          <p:cNvPr id="91" name="Right Brace 90">
            <a:extLst>
              <a:ext uri="{FF2B5EF4-FFF2-40B4-BE49-F238E27FC236}">
                <a16:creationId xmlns:a16="http://schemas.microsoft.com/office/drawing/2014/main" id="{C642F625-82BB-47A0-A4A8-8E5BFDB94F92}"/>
              </a:ext>
            </a:extLst>
          </p:cNvPr>
          <p:cNvSpPr/>
          <p:nvPr/>
        </p:nvSpPr>
        <p:spPr>
          <a:xfrm>
            <a:off x="1457388" y="2651498"/>
            <a:ext cx="1389921" cy="2293136"/>
          </a:xfrm>
          <a:prstGeom prst="rightBrace">
            <a:avLst>
              <a:gd name="adj1" fmla="val 46541"/>
              <a:gd name="adj2" fmla="val 50000"/>
            </a:avLst>
          </a:prstGeom>
          <a:solidFill>
            <a:schemeClr val="accent5">
              <a:lumMod val="40000"/>
              <a:lumOff val="6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pic>
        <p:nvPicPr>
          <p:cNvPr id="85" name="Picture 84">
            <a:extLst>
              <a:ext uri="{FF2B5EF4-FFF2-40B4-BE49-F238E27FC236}">
                <a16:creationId xmlns:a16="http://schemas.microsoft.com/office/drawing/2014/main" id="{9CB93A85-6494-4CF8-8E5D-8D29F230795D}"/>
              </a:ext>
            </a:extLst>
          </p:cNvPr>
          <p:cNvPicPr>
            <a:picLocks noChangeAspect="1"/>
          </p:cNvPicPr>
          <p:nvPr/>
        </p:nvPicPr>
        <p:blipFill rotWithShape="1">
          <a:blip r:embed="rId4"/>
          <a:srcRect b="43713"/>
          <a:stretch/>
        </p:blipFill>
        <p:spPr>
          <a:xfrm rot="21329869">
            <a:off x="2575923" y="3165301"/>
            <a:ext cx="1386162" cy="1612889"/>
          </a:xfrm>
          <a:prstGeom prst="rect">
            <a:avLst/>
          </a:prstGeom>
        </p:spPr>
      </p:pic>
      <p:sp>
        <p:nvSpPr>
          <p:cNvPr id="31" name="Rounded Rectangle 30"/>
          <p:cNvSpPr/>
          <p:nvPr/>
        </p:nvSpPr>
        <p:spPr>
          <a:xfrm>
            <a:off x="579818" y="2811129"/>
            <a:ext cx="1302227" cy="1940069"/>
          </a:xfrm>
          <a:prstGeom prst="rect">
            <a:avLst/>
          </a:prstGeom>
          <a:no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Increased frequency, duration, or precision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101" name="Right Brace 100">
            <a:extLst>
              <a:ext uri="{FF2B5EF4-FFF2-40B4-BE49-F238E27FC236}">
                <a16:creationId xmlns:a16="http://schemas.microsoft.com/office/drawing/2014/main" id="{C7E26E97-667E-462D-9AD0-C5FC48BC719A}"/>
              </a:ext>
            </a:extLst>
          </p:cNvPr>
          <p:cNvSpPr/>
          <p:nvPr/>
        </p:nvSpPr>
        <p:spPr>
          <a:xfrm>
            <a:off x="5438453" y="112142"/>
            <a:ext cx="1249003" cy="5908015"/>
          </a:xfrm>
          <a:prstGeom prst="rightBrace">
            <a:avLst>
              <a:gd name="adj1" fmla="val 48911"/>
              <a:gd name="adj2" fmla="val 59842"/>
            </a:avLst>
          </a:prstGeom>
          <a:solidFill>
            <a:schemeClr val="accent1">
              <a:lumMod val="60000"/>
              <a:lumOff val="40000"/>
              <a:alpha val="55000"/>
            </a:schemeClr>
          </a:solidFill>
          <a:ln w="539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6" name="Freeform: Shape 105">
            <a:extLst>
              <a:ext uri="{FF2B5EF4-FFF2-40B4-BE49-F238E27FC236}">
                <a16:creationId xmlns:a16="http://schemas.microsoft.com/office/drawing/2014/main" id="{409C838D-01EF-4740-89FD-15DF9B6E705D}"/>
              </a:ext>
            </a:extLst>
          </p:cNvPr>
          <p:cNvSpPr/>
          <p:nvPr/>
        </p:nvSpPr>
        <p:spPr>
          <a:xfrm rot="21168070">
            <a:off x="2745262" y="1556671"/>
            <a:ext cx="4428495" cy="4202575"/>
          </a:xfrm>
          <a:custGeom>
            <a:avLst/>
            <a:gdLst>
              <a:gd name="connsiteX0" fmla="*/ 0 w 4076700"/>
              <a:gd name="connsiteY0" fmla="*/ 3838568 h 4862642"/>
              <a:gd name="connsiteX1" fmla="*/ 342900 w 4076700"/>
              <a:gd name="connsiteY1" fmla="*/ 4689468 h 4862642"/>
              <a:gd name="connsiteX2" fmla="*/ 1092200 w 4076700"/>
              <a:gd name="connsiteY2" fmla="*/ 4854568 h 4862642"/>
              <a:gd name="connsiteX3" fmla="*/ 2101850 w 4076700"/>
              <a:gd name="connsiteY3" fmla="*/ 4549768 h 4862642"/>
              <a:gd name="connsiteX4" fmla="*/ 2597150 w 4076700"/>
              <a:gd name="connsiteY4" fmla="*/ 3813168 h 4862642"/>
              <a:gd name="connsiteX5" fmla="*/ 2806700 w 4076700"/>
              <a:gd name="connsiteY5" fmla="*/ 2111368 h 4862642"/>
              <a:gd name="connsiteX6" fmla="*/ 2901950 w 4076700"/>
              <a:gd name="connsiteY6" fmla="*/ 549268 h 4862642"/>
              <a:gd name="connsiteX7" fmla="*/ 3276600 w 4076700"/>
              <a:gd name="connsiteY7" fmla="*/ 41268 h 4862642"/>
              <a:gd name="connsiteX8" fmla="*/ 4076700 w 4076700"/>
              <a:gd name="connsiteY8" fmla="*/ 66668 h 4862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6700" h="4862642">
                <a:moveTo>
                  <a:pt x="0" y="3838568"/>
                </a:moveTo>
                <a:cubicBezTo>
                  <a:pt x="80433" y="4179351"/>
                  <a:pt x="160867" y="4520135"/>
                  <a:pt x="342900" y="4689468"/>
                </a:cubicBezTo>
                <a:cubicBezTo>
                  <a:pt x="524933" y="4858801"/>
                  <a:pt x="799042" y="4877851"/>
                  <a:pt x="1092200" y="4854568"/>
                </a:cubicBezTo>
                <a:cubicBezTo>
                  <a:pt x="1385358" y="4831285"/>
                  <a:pt x="1851025" y="4723335"/>
                  <a:pt x="2101850" y="4549768"/>
                </a:cubicBezTo>
                <a:cubicBezTo>
                  <a:pt x="2352675" y="4376201"/>
                  <a:pt x="2479675" y="4219568"/>
                  <a:pt x="2597150" y="3813168"/>
                </a:cubicBezTo>
                <a:cubicBezTo>
                  <a:pt x="2714625" y="3406768"/>
                  <a:pt x="2755900" y="2655351"/>
                  <a:pt x="2806700" y="2111368"/>
                </a:cubicBezTo>
                <a:cubicBezTo>
                  <a:pt x="2857500" y="1567385"/>
                  <a:pt x="2823633" y="894285"/>
                  <a:pt x="2901950" y="549268"/>
                </a:cubicBezTo>
                <a:cubicBezTo>
                  <a:pt x="2980267" y="204251"/>
                  <a:pt x="3080808" y="121701"/>
                  <a:pt x="3276600" y="41268"/>
                </a:cubicBezTo>
                <a:cubicBezTo>
                  <a:pt x="3472392" y="-39165"/>
                  <a:pt x="3774546" y="13751"/>
                  <a:pt x="4076700" y="66668"/>
                </a:cubicBezTo>
              </a:path>
            </a:pathLst>
          </a:custGeom>
          <a:noFill/>
          <a:ln w="57150">
            <a:solidFill>
              <a:schemeClr val="bg2">
                <a:lumMod val="8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7" name="TextBox 106">
            <a:extLst>
              <a:ext uri="{FF2B5EF4-FFF2-40B4-BE49-F238E27FC236}">
                <a16:creationId xmlns:a16="http://schemas.microsoft.com/office/drawing/2014/main" id="{BD763292-9EA9-4593-ABE6-6C69EE4B4F94}"/>
              </a:ext>
            </a:extLst>
          </p:cNvPr>
          <p:cNvSpPr txBox="1"/>
          <p:nvPr/>
        </p:nvSpPr>
        <p:spPr>
          <a:xfrm rot="20355323">
            <a:off x="3547143" y="5237027"/>
            <a:ext cx="1931174" cy="383673"/>
          </a:xfrm>
          <a:prstGeom prst="rect">
            <a:avLst/>
          </a:prstGeom>
          <a:noFill/>
        </p:spPr>
        <p:txBody>
          <a:bodyPr wrap="none" rtlCol="0">
            <a:prstTxWarp prst="textArchDown">
              <a:avLst>
                <a:gd name="adj" fmla="val 21580517"/>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behavior</a:t>
            </a:r>
          </a:p>
        </p:txBody>
      </p:sp>
      <p:sp>
        <p:nvSpPr>
          <p:cNvPr id="109" name="TextBox 108">
            <a:extLst>
              <a:ext uri="{FF2B5EF4-FFF2-40B4-BE49-F238E27FC236}">
                <a16:creationId xmlns:a16="http://schemas.microsoft.com/office/drawing/2014/main" id="{E23ACB8B-A8B7-451D-B60C-32208EDED849}"/>
              </a:ext>
            </a:extLst>
          </p:cNvPr>
          <p:cNvSpPr txBox="1"/>
          <p:nvPr/>
        </p:nvSpPr>
        <p:spPr>
          <a:xfrm>
            <a:off x="1761048" y="2184857"/>
            <a:ext cx="567860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DBI for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Intensive Academic Need</a:t>
            </a:r>
          </a:p>
        </p:txBody>
      </p:sp>
      <p:sp>
        <p:nvSpPr>
          <p:cNvPr id="34" name="Rounded Rectangle 33"/>
          <p:cNvSpPr/>
          <p:nvPr/>
        </p:nvSpPr>
        <p:spPr>
          <a:xfrm>
            <a:off x="3093013" y="503265"/>
            <a:ext cx="1535667" cy="763993"/>
          </a:xfrm>
          <a:prstGeom prst="round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5 Critical Features of Classroom Management</a:t>
            </a:r>
          </a:p>
        </p:txBody>
      </p:sp>
      <p:sp>
        <p:nvSpPr>
          <p:cNvPr id="35" name="TextBox 34"/>
          <p:cNvSpPr txBox="1"/>
          <p:nvPr/>
        </p:nvSpPr>
        <p:spPr>
          <a:xfrm>
            <a:off x="3093013" y="1370598"/>
            <a:ext cx="1537048" cy="292507"/>
          </a:xfrm>
          <a:prstGeom prst="rect">
            <a:avLst/>
          </a:prstGeom>
          <a:solidFill>
            <a:schemeClr val="accent5">
              <a:lumMod val="60000"/>
              <a:lumOff val="40000"/>
              <a:alpha val="55000"/>
            </a:schemeClr>
          </a:solidFill>
          <a:ln w="539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35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Franklin Gothic Book" panose="020B0503020102020204"/>
                <a:ea typeface="+mn-ea"/>
                <a:cs typeface="+mn-cs"/>
              </a:rPr>
              <a:t>Implement with Fidelity</a:t>
            </a:r>
          </a:p>
        </p:txBody>
      </p:sp>
      <p:cxnSp>
        <p:nvCxnSpPr>
          <p:cNvPr id="41" name="Straight Arrow Connector 40">
            <a:extLst>
              <a:ext uri="{FF2B5EF4-FFF2-40B4-BE49-F238E27FC236}">
                <a16:creationId xmlns:a16="http://schemas.microsoft.com/office/drawing/2014/main" id="{0754F09A-2C06-42FD-A7F9-85C86BA7B435}"/>
              </a:ext>
            </a:extLst>
          </p:cNvPr>
          <p:cNvCxnSpPr>
            <a:cxnSpLocks/>
            <a:stCxn id="34" idx="2"/>
            <a:endCxn id="35" idx="0"/>
          </p:cNvCxnSpPr>
          <p:nvPr/>
        </p:nvCxnSpPr>
        <p:spPr>
          <a:xfrm>
            <a:off x="3860847" y="1267258"/>
            <a:ext cx="690" cy="103340"/>
          </a:xfrm>
          <a:prstGeom prst="straightConnector1">
            <a:avLst/>
          </a:prstGeom>
          <a:ln w="57150">
            <a:solidFill>
              <a:schemeClr val="tx1"/>
            </a:solidFill>
            <a:headEnd type="none" w="sm" len="sm"/>
            <a:tailEnd type="none" w="med" len="sm"/>
          </a:ln>
        </p:spPr>
        <p:style>
          <a:lnRef idx="1">
            <a:schemeClr val="accent1"/>
          </a:lnRef>
          <a:fillRef idx="0">
            <a:schemeClr val="accent1"/>
          </a:fillRef>
          <a:effectRef idx="0">
            <a:schemeClr val="accent1"/>
          </a:effectRef>
          <a:fontRef idx="minor">
            <a:schemeClr val="tx1"/>
          </a:fontRef>
        </p:style>
      </p:cxnSp>
      <p:sp>
        <p:nvSpPr>
          <p:cNvPr id="5" name="Circular Arrow 4"/>
          <p:cNvSpPr/>
          <p:nvPr/>
        </p:nvSpPr>
        <p:spPr>
          <a:xfrm rot="19517355">
            <a:off x="2661461" y="1004373"/>
            <a:ext cx="631235" cy="596321"/>
          </a:xfrm>
          <a:prstGeom prst="circularArrow">
            <a:avLst>
              <a:gd name="adj1" fmla="val 12074"/>
              <a:gd name="adj2" fmla="val 1290729"/>
              <a:gd name="adj3" fmla="val 18180486"/>
              <a:gd name="adj4" fmla="val 6157203"/>
              <a:gd name="adj5" fmla="val 15334"/>
            </a:avLst>
          </a:prstGeom>
          <a:solidFill>
            <a:schemeClr val="accent5">
              <a:lumMod val="60000"/>
              <a:lumOff val="40000"/>
              <a:alpha val="55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200">
              <a:solidFill>
                <a:srgbClr val="000000"/>
              </a:solidFill>
              <a:latin typeface="Franklin Gothic Book" panose="020B0503020102020204"/>
            </a:endParaRPr>
          </a:p>
        </p:txBody>
      </p:sp>
    </p:spTree>
    <p:extLst>
      <p:ext uri="{BB962C8B-B14F-4D97-AF65-F5344CB8AC3E}">
        <p14:creationId xmlns:p14="http://schemas.microsoft.com/office/powerpoint/2010/main" val="9966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1.38889E-6 3.7037E-6 L 0.31927 -0.35787 " pathEditMode="relative" rAng="0" ptsTypes="AA">
                                      <p:cBhvr>
                                        <p:cTn id="10" dur="2000" fill="hold"/>
                                        <p:tgtEl>
                                          <p:spTgt spid="109"/>
                                        </p:tgtEl>
                                        <p:attrNameLst>
                                          <p:attrName>ppt_x</p:attrName>
                                          <p:attrName>ppt_y</p:attrName>
                                        </p:attrNameLst>
                                      </p:cBhvr>
                                      <p:rCtr x="15955" y="-17894"/>
                                    </p:animMotion>
                                  </p:childTnLst>
                                </p:cTn>
                              </p:par>
                              <p:par>
                                <p:cTn id="11" presetID="6" presetClass="emph" presetSubtype="0" fill="hold" grpId="2" nodeType="withEffect">
                                  <p:stCondLst>
                                    <p:cond delay="0"/>
                                  </p:stCondLst>
                                  <p:childTnLst>
                                    <p:animScale>
                                      <p:cBhvr>
                                        <p:cTn id="12" dur="2000" fill="hold"/>
                                        <p:tgtEl>
                                          <p:spTgt spid="109"/>
                                        </p:tgtEl>
                                      </p:cBhvr>
                                      <p:by x="50000" y="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1" nodeType="clickEffect">
                                  <p:stCondLst>
                                    <p:cond delay="0"/>
                                  </p:stCondLst>
                                  <p:childTnLst>
                                    <p:animEffect transition="out" filter="fade">
                                      <p:cBhvr>
                                        <p:cTn id="24" dur="1000" tmFilter="0, 0; .2, .5; .8, .5; 1, 0"/>
                                        <p:tgtEl>
                                          <p:spTgt spid="34"/>
                                        </p:tgtEl>
                                      </p:cBhvr>
                                    </p:animEffect>
                                    <p:animScale>
                                      <p:cBhvr>
                                        <p:cTn id="25" dur="500" autoRev="1" fill="hold"/>
                                        <p:tgtEl>
                                          <p:spTgt spid="34"/>
                                        </p:tgtEl>
                                      </p:cBhvr>
                                      <p:by x="105000" y="105000"/>
                                    </p:animScale>
                                  </p:childTnLst>
                                </p:cTn>
                              </p:par>
                              <p:par>
                                <p:cTn id="26" presetID="26" presetClass="emph" presetSubtype="0" fill="hold" nodeType="withEffect">
                                  <p:stCondLst>
                                    <p:cond delay="0"/>
                                  </p:stCondLst>
                                  <p:childTnLst>
                                    <p:animEffect transition="out" filter="fade">
                                      <p:cBhvr>
                                        <p:cTn id="27" dur="1000" tmFilter="0, 0; .2, .5; .8, .5; 1, 0"/>
                                        <p:tgtEl>
                                          <p:spTgt spid="41"/>
                                        </p:tgtEl>
                                      </p:cBhvr>
                                    </p:animEffect>
                                    <p:animScale>
                                      <p:cBhvr>
                                        <p:cTn id="28" dur="500" autoRev="1" fill="hold"/>
                                        <p:tgtEl>
                                          <p:spTgt spid="41"/>
                                        </p:tgtEl>
                                      </p:cBhvr>
                                      <p:by x="105000" y="105000"/>
                                    </p:animScale>
                                  </p:childTnLst>
                                </p:cTn>
                              </p:par>
                              <p:par>
                                <p:cTn id="29" presetID="26" presetClass="emph" presetSubtype="0" fill="hold" grpId="1" nodeType="withEffect">
                                  <p:stCondLst>
                                    <p:cond delay="0"/>
                                  </p:stCondLst>
                                  <p:childTnLst>
                                    <p:animEffect transition="out" filter="fade">
                                      <p:cBhvr>
                                        <p:cTn id="30" dur="1000" tmFilter="0, 0; .2, .5; .8, .5; 1, 0"/>
                                        <p:tgtEl>
                                          <p:spTgt spid="35"/>
                                        </p:tgtEl>
                                      </p:cBhvr>
                                    </p:animEffect>
                                    <p:animScale>
                                      <p:cBhvr>
                                        <p:cTn id="31" dur="500" autoRev="1" fill="hold"/>
                                        <p:tgtEl>
                                          <p:spTgt spid="35"/>
                                        </p:tgtEl>
                                      </p:cBhvr>
                                      <p:by x="105000" y="105000"/>
                                    </p:animScale>
                                  </p:childTnLst>
                                </p:cTn>
                              </p:par>
                              <p:par>
                                <p:cTn id="32" presetID="22" presetClass="entr" presetSubtype="2" fill="hold" grpId="0"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wipe(right)">
                                      <p:cBhvr>
                                        <p:cTn id="34" dur="500"/>
                                        <p:tgtEl>
                                          <p:spTgt spid="101"/>
                                        </p:tgtEl>
                                      </p:cBhvr>
                                    </p:animEffect>
                                  </p:childTnLst>
                                </p:cTn>
                              </p:par>
                              <p:par>
                                <p:cTn id="35" presetID="22" presetClass="entr" presetSubtype="2" fill="hold" grpId="0" nodeType="withEffect">
                                  <p:stCondLst>
                                    <p:cond delay="500"/>
                                  </p:stCondLst>
                                  <p:childTnLst>
                                    <p:set>
                                      <p:cBhvr>
                                        <p:cTn id="36" dur="1" fill="hold">
                                          <p:stCondLst>
                                            <p:cond delay="0"/>
                                          </p:stCondLst>
                                        </p:cTn>
                                        <p:tgtEl>
                                          <p:spTgt spid="92"/>
                                        </p:tgtEl>
                                        <p:attrNameLst>
                                          <p:attrName>style.visibility</p:attrName>
                                        </p:attrNameLst>
                                      </p:cBhvr>
                                      <p:to>
                                        <p:strVal val="visible"/>
                                      </p:to>
                                    </p:set>
                                    <p:animEffect transition="in" filter="wipe(right)">
                                      <p:cBhvr>
                                        <p:cTn id="37" dur="500"/>
                                        <p:tgtEl>
                                          <p:spTgt spid="92"/>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1500"/>
                            </p:stCondLst>
                            <p:childTnLst>
                              <p:par>
                                <p:cTn id="49" presetID="10" presetClass="exit" presetSubtype="0" fill="hold" grpId="1" nodeType="afterEffect">
                                  <p:stCondLst>
                                    <p:cond delay="0"/>
                                  </p:stCondLst>
                                  <p:childTnLst>
                                    <p:animEffect transition="out" filter="fade">
                                      <p:cBhvr>
                                        <p:cTn id="50" dur="500"/>
                                        <p:tgtEl>
                                          <p:spTgt spid="101"/>
                                        </p:tgtEl>
                                      </p:cBhvr>
                                    </p:animEffect>
                                    <p:set>
                                      <p:cBhvr>
                                        <p:cTn id="51" dur="1" fill="hold">
                                          <p:stCondLst>
                                            <p:cond delay="499"/>
                                          </p:stCondLst>
                                        </p:cTn>
                                        <p:tgtEl>
                                          <p:spTgt spid="101"/>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92"/>
                                        </p:tgtEl>
                                      </p:cBhvr>
                                    </p:animEffect>
                                    <p:set>
                                      <p:cBhvr>
                                        <p:cTn id="54" dur="1" fill="hold">
                                          <p:stCondLst>
                                            <p:cond delay="499"/>
                                          </p:stCondLst>
                                        </p:cTn>
                                        <p:tgtEl>
                                          <p:spTgt spid="9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wipe(down)">
                                      <p:cBhvr>
                                        <p:cTn id="59" dur="500"/>
                                        <p:tgtEl>
                                          <p:spTgt spid="5"/>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6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16"/>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0"/>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87"/>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86"/>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8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wipe(right)">
                                      <p:cBhvr>
                                        <p:cTn id="96" dur="500"/>
                                        <p:tgtEl>
                                          <p:spTgt spid="91"/>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102"/>
                                        </p:tgtEl>
                                        <p:attrNameLst>
                                          <p:attrName>style.visibility</p:attrName>
                                        </p:attrNameLst>
                                      </p:cBhvr>
                                      <p:to>
                                        <p:strVal val="visible"/>
                                      </p:to>
                                    </p:set>
                                    <p:animEffect transition="in" filter="wipe(right)">
                                      <p:cBhvr>
                                        <p:cTn id="99" dur="500"/>
                                        <p:tgtEl>
                                          <p:spTgt spid="102"/>
                                        </p:tgtEl>
                                      </p:cBhvr>
                                    </p:animEffect>
                                  </p:childTnLst>
                                </p:cTn>
                              </p:par>
                              <p:par>
                                <p:cTn id="100" presetID="10" presetClass="entr" presetSubtype="0" fill="hold" grpId="0" nodeType="withEffect">
                                  <p:stCondLst>
                                    <p:cond delay="50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500"/>
                                        <p:tgtEl>
                                          <p:spTgt spid="31"/>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nodeType="clickEffect">
                                  <p:stCondLst>
                                    <p:cond delay="0"/>
                                  </p:stCondLst>
                                  <p:childTnLst>
                                    <p:set>
                                      <p:cBhvr>
                                        <p:cTn id="106" dur="1" fill="hold">
                                          <p:stCondLst>
                                            <p:cond delay="0"/>
                                          </p:stCondLst>
                                        </p:cTn>
                                        <p:tgtEl>
                                          <p:spTgt spid="88"/>
                                        </p:tgtEl>
                                        <p:attrNameLst>
                                          <p:attrName>style.visibility</p:attrName>
                                        </p:attrNameLst>
                                      </p:cBhvr>
                                      <p:to>
                                        <p:strVal val="visible"/>
                                      </p:to>
                                    </p:set>
                                    <p:animEffect transition="in" filter="wipe(up)">
                                      <p:cBhvr>
                                        <p:cTn id="107" dur="500"/>
                                        <p:tgtEl>
                                          <p:spTgt spid="88"/>
                                        </p:tgtEl>
                                      </p:cBhvr>
                                    </p:animEffect>
                                  </p:childTnLst>
                                </p:cTn>
                              </p:par>
                            </p:childTnLst>
                          </p:cTn>
                        </p:par>
                        <p:par>
                          <p:cTn id="108" fill="hold">
                            <p:stCondLst>
                              <p:cond delay="500"/>
                            </p:stCondLst>
                            <p:childTnLst>
                              <p:par>
                                <p:cTn id="109" presetID="22" presetClass="entr" presetSubtype="1"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wipe(up)">
                                      <p:cBhvr>
                                        <p:cTn id="111" dur="500"/>
                                        <p:tgtEl>
                                          <p:spTgt spid="36"/>
                                        </p:tgtEl>
                                      </p:cBhvr>
                                    </p:animEffect>
                                  </p:childTnLst>
                                </p:cTn>
                              </p:par>
                              <p:par>
                                <p:cTn id="112" presetID="10" presetClass="exit" presetSubtype="0" fill="hold" grpId="1" nodeType="withEffect">
                                  <p:stCondLst>
                                    <p:cond delay="0"/>
                                  </p:stCondLst>
                                  <p:childTnLst>
                                    <p:animEffect transition="out" filter="fade">
                                      <p:cBhvr>
                                        <p:cTn id="113" dur="500"/>
                                        <p:tgtEl>
                                          <p:spTgt spid="91"/>
                                        </p:tgtEl>
                                      </p:cBhvr>
                                    </p:animEffect>
                                    <p:set>
                                      <p:cBhvr>
                                        <p:cTn id="114" dur="1" fill="hold">
                                          <p:stCondLst>
                                            <p:cond delay="499"/>
                                          </p:stCondLst>
                                        </p:cTn>
                                        <p:tgtEl>
                                          <p:spTgt spid="91"/>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02"/>
                                        </p:tgtEl>
                                      </p:cBhvr>
                                    </p:animEffect>
                                    <p:set>
                                      <p:cBhvr>
                                        <p:cTn id="117" dur="1" fill="hold">
                                          <p:stCondLst>
                                            <p:cond delay="499"/>
                                          </p:stCondLst>
                                        </p:cTn>
                                        <p:tgtEl>
                                          <p:spTgt spid="102"/>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31"/>
                                        </p:tgtEl>
                                      </p:cBhvr>
                                    </p:animEffect>
                                    <p:set>
                                      <p:cBhvr>
                                        <p:cTn id="120" dur="1" fill="hold">
                                          <p:stCondLst>
                                            <p:cond delay="499"/>
                                          </p:stCondLst>
                                        </p:cTn>
                                        <p:tgtEl>
                                          <p:spTgt spid="3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7"/>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8"/>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3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0"/>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90"/>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85"/>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grpId="2" nodeType="clickEffect">
                                  <p:stCondLst>
                                    <p:cond delay="0"/>
                                  </p:stCondLst>
                                  <p:childTnLst>
                                    <p:set>
                                      <p:cBhvr>
                                        <p:cTn id="142" dur="1" fill="hold">
                                          <p:stCondLst>
                                            <p:cond delay="0"/>
                                          </p:stCondLst>
                                        </p:cTn>
                                        <p:tgtEl>
                                          <p:spTgt spid="91"/>
                                        </p:tgtEl>
                                        <p:attrNameLst>
                                          <p:attrName>style.visibility</p:attrName>
                                        </p:attrNameLst>
                                      </p:cBhvr>
                                      <p:to>
                                        <p:strVal val="visible"/>
                                      </p:to>
                                    </p:set>
                                    <p:animEffect transition="in" filter="wipe(right)">
                                      <p:cBhvr>
                                        <p:cTn id="143" dur="500"/>
                                        <p:tgtEl>
                                          <p:spTgt spid="91"/>
                                        </p:tgtEl>
                                      </p:cBhvr>
                                    </p:animEffect>
                                  </p:childTnLst>
                                </p:cTn>
                              </p:par>
                            </p:childTnLst>
                          </p:cTn>
                        </p:par>
                        <p:par>
                          <p:cTn id="144" fill="hold">
                            <p:stCondLst>
                              <p:cond delay="500"/>
                            </p:stCondLst>
                            <p:childTnLst>
                              <p:par>
                                <p:cTn id="145" presetID="22" presetClass="entr" presetSubtype="2" fill="hold" grpId="2"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right)">
                                      <p:cBhvr>
                                        <p:cTn id="147" dur="500"/>
                                        <p:tgtEl>
                                          <p:spTgt spid="102"/>
                                        </p:tgtEl>
                                      </p:cBhvr>
                                    </p:animEffect>
                                  </p:childTnLst>
                                </p:cTn>
                              </p:par>
                              <p:par>
                                <p:cTn id="148" presetID="10" presetClass="entr" presetSubtype="0" fill="hold" grpId="2" nodeType="withEffect">
                                  <p:stCondLst>
                                    <p:cond delay="200"/>
                                  </p:stCondLst>
                                  <p:childTnLst>
                                    <p:set>
                                      <p:cBhvr>
                                        <p:cTn id="149" dur="1" fill="hold">
                                          <p:stCondLst>
                                            <p:cond delay="0"/>
                                          </p:stCondLst>
                                        </p:cTn>
                                        <p:tgtEl>
                                          <p:spTgt spid="31"/>
                                        </p:tgtEl>
                                        <p:attrNameLst>
                                          <p:attrName>style.visibility</p:attrName>
                                        </p:attrNameLst>
                                      </p:cBhvr>
                                      <p:to>
                                        <p:strVal val="visible"/>
                                      </p:to>
                                    </p:set>
                                    <p:animEffect transition="in" filter="fade">
                                      <p:cBhvr>
                                        <p:cTn id="150" dur="500"/>
                                        <p:tgtEl>
                                          <p:spTgt spid="31"/>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grpId="3" nodeType="clickEffect">
                                  <p:stCondLst>
                                    <p:cond delay="0"/>
                                  </p:stCondLst>
                                  <p:childTnLst>
                                    <p:animEffect transition="out" filter="fade">
                                      <p:cBhvr>
                                        <p:cTn id="154" dur="500"/>
                                        <p:tgtEl>
                                          <p:spTgt spid="91"/>
                                        </p:tgtEl>
                                      </p:cBhvr>
                                    </p:animEffect>
                                    <p:set>
                                      <p:cBhvr>
                                        <p:cTn id="155" dur="1" fill="hold">
                                          <p:stCondLst>
                                            <p:cond delay="499"/>
                                          </p:stCondLst>
                                        </p:cTn>
                                        <p:tgtEl>
                                          <p:spTgt spid="91"/>
                                        </p:tgtEl>
                                        <p:attrNameLst>
                                          <p:attrName>style.visibility</p:attrName>
                                        </p:attrNameLst>
                                      </p:cBhvr>
                                      <p:to>
                                        <p:strVal val="hidden"/>
                                      </p:to>
                                    </p:set>
                                  </p:childTnLst>
                                </p:cTn>
                              </p:par>
                              <p:par>
                                <p:cTn id="156" presetID="10" presetClass="exit" presetSubtype="0" fill="hold" grpId="3" nodeType="withEffect">
                                  <p:stCondLst>
                                    <p:cond delay="0"/>
                                  </p:stCondLst>
                                  <p:childTnLst>
                                    <p:animEffect transition="out" filter="fade">
                                      <p:cBhvr>
                                        <p:cTn id="157" dur="500"/>
                                        <p:tgtEl>
                                          <p:spTgt spid="102"/>
                                        </p:tgtEl>
                                      </p:cBhvr>
                                    </p:animEffect>
                                    <p:set>
                                      <p:cBhvr>
                                        <p:cTn id="158" dur="1" fill="hold">
                                          <p:stCondLst>
                                            <p:cond delay="499"/>
                                          </p:stCondLst>
                                        </p:cTn>
                                        <p:tgtEl>
                                          <p:spTgt spid="102"/>
                                        </p:tgtEl>
                                        <p:attrNameLst>
                                          <p:attrName>style.visibility</p:attrName>
                                        </p:attrNameLst>
                                      </p:cBhvr>
                                      <p:to>
                                        <p:strVal val="hidden"/>
                                      </p:to>
                                    </p:set>
                                  </p:childTnLst>
                                </p:cTn>
                              </p:par>
                              <p:par>
                                <p:cTn id="159" presetID="10" presetClass="exit" presetSubtype="0" fill="hold" grpId="3" nodeType="withEffect">
                                  <p:stCondLst>
                                    <p:cond delay="0"/>
                                  </p:stCondLst>
                                  <p:childTnLst>
                                    <p:animEffect transition="out" filter="fade">
                                      <p:cBhvr>
                                        <p:cTn id="160" dur="500"/>
                                        <p:tgtEl>
                                          <p:spTgt spid="31"/>
                                        </p:tgtEl>
                                      </p:cBhvr>
                                    </p:animEffect>
                                    <p:set>
                                      <p:cBhvr>
                                        <p:cTn id="161" dur="1" fill="hold">
                                          <p:stCondLst>
                                            <p:cond delay="499"/>
                                          </p:stCondLst>
                                        </p:cTn>
                                        <p:tgtEl>
                                          <p:spTgt spid="31"/>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106"/>
                                        </p:tgtEl>
                                        <p:attrNameLst>
                                          <p:attrName>style.visibility</p:attrName>
                                        </p:attrNameLst>
                                      </p:cBhvr>
                                      <p:to>
                                        <p:strVal val="visible"/>
                                      </p:to>
                                    </p:set>
                                    <p:animEffect transition="in" filter="wipe(left)">
                                      <p:cBhvr>
                                        <p:cTn id="166" dur="1000"/>
                                        <p:tgtEl>
                                          <p:spTgt spid="106"/>
                                        </p:tgtEl>
                                      </p:cBhvr>
                                    </p:animEffect>
                                  </p:childTnLst>
                                </p:cTn>
                              </p:par>
                              <p:par>
                                <p:cTn id="167" presetID="22" presetClass="entr" presetSubtype="8" fill="hold" grpId="0" nodeType="withEffect">
                                  <p:stCondLst>
                                    <p:cond delay="300"/>
                                  </p:stCondLst>
                                  <p:childTnLst>
                                    <p:set>
                                      <p:cBhvr>
                                        <p:cTn id="168" dur="1" fill="hold">
                                          <p:stCondLst>
                                            <p:cond delay="0"/>
                                          </p:stCondLst>
                                        </p:cTn>
                                        <p:tgtEl>
                                          <p:spTgt spid="107"/>
                                        </p:tgtEl>
                                        <p:attrNameLst>
                                          <p:attrName>style.visibility</p:attrName>
                                        </p:attrNameLst>
                                      </p:cBhvr>
                                      <p:to>
                                        <p:strVal val="visible"/>
                                      </p:to>
                                    </p:set>
                                    <p:animEffect transition="in" filter="wipe(left)">
                                      <p:cBhvr>
                                        <p:cTn id="16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2" grpId="2" animBg="1"/>
      <p:bldP spid="102" grpId="3" animBg="1"/>
      <p:bldP spid="92" grpId="0" animBg="1"/>
      <p:bldP spid="92" grpId="1" animBg="1"/>
      <p:bldP spid="3" grpId="0" animBg="1"/>
      <p:bldP spid="4" grpId="0" animBg="1"/>
      <p:bldP spid="11" grpId="0" animBg="1"/>
      <p:bldP spid="19" grpId="0" animBg="1"/>
      <p:bldP spid="20" grpId="0" animBg="1"/>
      <p:bldP spid="21" grpId="0" animBg="1"/>
      <p:bldP spid="29" grpId="0" animBg="1"/>
      <p:bldP spid="36" grpId="0" animBg="1"/>
      <p:bldP spid="39" grpId="0" animBg="1"/>
      <p:bldP spid="40" grpId="0" animBg="1"/>
      <p:bldP spid="91" grpId="0" animBg="1"/>
      <p:bldP spid="91" grpId="1" animBg="1"/>
      <p:bldP spid="91" grpId="2" animBg="1"/>
      <p:bldP spid="91" grpId="3" animBg="1"/>
      <p:bldP spid="31" grpId="0"/>
      <p:bldP spid="31" grpId="1"/>
      <p:bldP spid="31" grpId="2"/>
      <p:bldP spid="31" grpId="3"/>
      <p:bldP spid="101" grpId="0" animBg="1"/>
      <p:bldP spid="101" grpId="1" animBg="1"/>
      <p:bldP spid="106" grpId="0" animBg="1"/>
      <p:bldP spid="107" grpId="0"/>
      <p:bldP spid="109" grpId="0"/>
      <p:bldP spid="109" grpId="1"/>
      <p:bldP spid="109" grpId="2"/>
      <p:bldP spid="34" grpId="0" animBg="1"/>
      <p:bldP spid="34" grpId="1" animBg="1"/>
      <p:bldP spid="35" grpId="0" animBg="1"/>
      <p:bldP spid="35" grpId="1" animBg="1"/>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1295F"/>
                </a:solidFill>
              </a:rPr>
              <a:t>Punishment Reminders:</a:t>
            </a:r>
          </a:p>
        </p:txBody>
      </p:sp>
      <p:sp>
        <p:nvSpPr>
          <p:cNvPr id="3" name="Content Placeholder 2"/>
          <p:cNvSpPr>
            <a:spLocks noGrp="1"/>
          </p:cNvSpPr>
          <p:nvPr>
            <p:ph idx="1"/>
          </p:nvPr>
        </p:nvSpPr>
        <p:spPr>
          <a:xfrm>
            <a:off x="223751" y="1436914"/>
            <a:ext cx="8760592" cy="4572000"/>
          </a:xfrm>
        </p:spPr>
        <p:txBody>
          <a:bodyPr>
            <a:normAutofit fontScale="92500" lnSpcReduction="10000"/>
          </a:bodyPr>
          <a:lstStyle/>
          <a:p>
            <a:pPr>
              <a:lnSpc>
                <a:spcPct val="110000"/>
              </a:lnSpc>
              <a:spcBef>
                <a:spcPts val="600"/>
              </a:spcBef>
              <a:buClr>
                <a:schemeClr val="bg1"/>
              </a:buClr>
              <a:buFont typeface="Arial" charset="0"/>
              <a:buChar char="•"/>
            </a:pPr>
            <a:r>
              <a:rPr lang="en-US" sz="3200" dirty="0">
                <a:solidFill>
                  <a:schemeClr val="bg1"/>
                </a:solidFill>
              </a:rPr>
              <a:t>Punishment consequences should be used </a:t>
            </a:r>
            <a:r>
              <a:rPr lang="en-US" sz="3200" b="1" dirty="0">
                <a:solidFill>
                  <a:schemeClr val="accent3">
                    <a:lumMod val="40000"/>
                    <a:lumOff val="60000"/>
                  </a:schemeClr>
                </a:solidFill>
              </a:rPr>
              <a:t>sparingly.</a:t>
            </a:r>
          </a:p>
          <a:p>
            <a:pPr>
              <a:lnSpc>
                <a:spcPct val="110000"/>
              </a:lnSpc>
              <a:spcBef>
                <a:spcPts val="600"/>
              </a:spcBef>
              <a:buClr>
                <a:schemeClr val="bg1"/>
              </a:buClr>
              <a:buFont typeface="Arial" charset="0"/>
              <a:buChar char="•"/>
            </a:pPr>
            <a:r>
              <a:rPr lang="en-US" sz="3200" b="1" dirty="0">
                <a:solidFill>
                  <a:schemeClr val="accent3">
                    <a:lumMod val="40000"/>
                    <a:lumOff val="60000"/>
                  </a:schemeClr>
                </a:solidFill>
              </a:rPr>
              <a:t>Consistency</a:t>
            </a:r>
            <a:r>
              <a:rPr lang="en-US" sz="3200" dirty="0"/>
              <a:t> </a:t>
            </a:r>
            <a:r>
              <a:rPr lang="en-US" sz="3200" dirty="0">
                <a:solidFill>
                  <a:schemeClr val="bg1"/>
                </a:solidFill>
              </a:rPr>
              <a:t>not size is important.</a:t>
            </a:r>
          </a:p>
          <a:p>
            <a:pPr>
              <a:lnSpc>
                <a:spcPct val="110000"/>
              </a:lnSpc>
              <a:spcBef>
                <a:spcPts val="600"/>
              </a:spcBef>
              <a:buClr>
                <a:schemeClr val="bg1"/>
              </a:buClr>
              <a:buFont typeface="Arial" charset="0"/>
              <a:buChar char="•"/>
            </a:pPr>
            <a:r>
              <a:rPr lang="en-US" sz="3200" dirty="0">
                <a:solidFill>
                  <a:schemeClr val="bg1"/>
                </a:solidFill>
              </a:rPr>
              <a:t>Punishment consequences should be selected </a:t>
            </a:r>
            <a:r>
              <a:rPr lang="en-US" sz="3200" b="1" dirty="0">
                <a:solidFill>
                  <a:schemeClr val="accent3">
                    <a:lumMod val="40000"/>
                    <a:lumOff val="60000"/>
                  </a:schemeClr>
                </a:solidFill>
              </a:rPr>
              <a:t>individually.</a:t>
            </a:r>
          </a:p>
          <a:p>
            <a:pPr>
              <a:lnSpc>
                <a:spcPct val="110000"/>
              </a:lnSpc>
              <a:spcBef>
                <a:spcPts val="600"/>
              </a:spcBef>
              <a:buClr>
                <a:schemeClr val="bg1"/>
              </a:buClr>
              <a:buFont typeface="Arial" charset="0"/>
              <a:buChar char="•"/>
            </a:pPr>
            <a:r>
              <a:rPr lang="en-US" sz="3200" dirty="0">
                <a:solidFill>
                  <a:schemeClr val="bg1"/>
                </a:solidFill>
              </a:rPr>
              <a:t>Be sure the punisher </a:t>
            </a:r>
            <a:r>
              <a:rPr lang="en-US" sz="3200" b="1" dirty="0">
                <a:solidFill>
                  <a:schemeClr val="accent3">
                    <a:lumMod val="40000"/>
                    <a:lumOff val="60000"/>
                  </a:schemeClr>
                </a:solidFill>
              </a:rPr>
              <a:t>functions</a:t>
            </a:r>
            <a:r>
              <a:rPr lang="en-US" sz="3200" dirty="0"/>
              <a:t> </a:t>
            </a:r>
            <a:r>
              <a:rPr lang="en-US" sz="3200" dirty="0">
                <a:solidFill>
                  <a:schemeClr val="bg1"/>
                </a:solidFill>
              </a:rPr>
              <a:t>to decrease the future likelihood of the student’s challenging behavior. </a:t>
            </a:r>
          </a:p>
          <a:p>
            <a:pPr>
              <a:lnSpc>
                <a:spcPct val="110000"/>
              </a:lnSpc>
              <a:spcBef>
                <a:spcPts val="600"/>
              </a:spcBef>
              <a:buClr>
                <a:schemeClr val="bg1"/>
              </a:buClr>
              <a:buFont typeface="Arial" charset="0"/>
              <a:buChar char="•"/>
            </a:pPr>
            <a:r>
              <a:rPr lang="en-US" sz="3200" b="1" dirty="0">
                <a:solidFill>
                  <a:schemeClr val="accent3">
                    <a:lumMod val="40000"/>
                    <a:lumOff val="60000"/>
                  </a:schemeClr>
                </a:solidFill>
              </a:rPr>
              <a:t>Logical</a:t>
            </a:r>
            <a:r>
              <a:rPr lang="en-US" sz="3200" dirty="0">
                <a:solidFill>
                  <a:schemeClr val="accent3">
                    <a:lumMod val="40000"/>
                    <a:lumOff val="60000"/>
                  </a:schemeClr>
                </a:solidFill>
              </a:rPr>
              <a:t> </a:t>
            </a:r>
            <a:r>
              <a:rPr lang="en-US" sz="3200" dirty="0">
                <a:solidFill>
                  <a:schemeClr val="bg1"/>
                </a:solidFill>
              </a:rPr>
              <a:t>consequences are often more effective.</a:t>
            </a:r>
          </a:p>
        </p:txBody>
      </p:sp>
      <p:pic>
        <p:nvPicPr>
          <p:cNvPr id="5" name="Picture 4">
            <a:extLst>
              <a:ext uri="{FF2B5EF4-FFF2-40B4-BE49-F238E27FC236}">
                <a16:creationId xmlns:a16="http://schemas.microsoft.com/office/drawing/2014/main" id="{3B3B005F-45CA-DB4D-8789-FAFB6CD0609B}"/>
              </a:ext>
            </a:extLst>
          </p:cNvPr>
          <p:cNvPicPr>
            <a:picLocks noChangeAspect="1"/>
          </p:cNvPicPr>
          <p:nvPr/>
        </p:nvPicPr>
        <p:blipFill>
          <a:blip r:embed="rId3"/>
          <a:stretch>
            <a:fillRect/>
          </a:stretch>
        </p:blipFill>
        <p:spPr>
          <a:xfrm>
            <a:off x="7763548" y="5879347"/>
            <a:ext cx="1012316" cy="257681"/>
          </a:xfrm>
          <a:prstGeom prst="rect">
            <a:avLst/>
          </a:prstGeom>
        </p:spPr>
      </p:pic>
    </p:spTree>
    <p:extLst>
      <p:ext uri="{BB962C8B-B14F-4D97-AF65-F5344CB8AC3E}">
        <p14:creationId xmlns:p14="http://schemas.microsoft.com/office/powerpoint/2010/main" val="314652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9244" y="207229"/>
            <a:ext cx="8423475" cy="1113416"/>
          </a:xfrm>
        </p:spPr>
        <p:txBody>
          <a:bodyPr>
            <a:normAutofit fontScale="90000"/>
          </a:bodyPr>
          <a:lstStyle/>
          <a:p>
            <a:r>
              <a:rPr lang="en-US" b="1" kern="0" dirty="0">
                <a:solidFill>
                  <a:srgbClr val="001C54"/>
                </a:solidFill>
                <a:ea typeface="ヒラギノ角ゴ Pro W3" pitchFamily="-65" charset="-128"/>
                <a:cs typeface="ヒラギノ角ゴ Pro W3" pitchFamily="-65" charset="-128"/>
              </a:rPr>
              <a:t>Activity 5.7: Discussion Board Post</a:t>
            </a:r>
            <a:br>
              <a:rPr lang="en-US" sz="5300" b="1" kern="0" dirty="0">
                <a:solidFill>
                  <a:srgbClr val="001C54"/>
                </a:solidFill>
                <a:ea typeface="ヒラギノ角ゴ Pro W3" pitchFamily="-65" charset="-128"/>
                <a:cs typeface="ヒラギノ角ゴ Pro W3" pitchFamily="-65" charset="-128"/>
              </a:rPr>
            </a:br>
            <a:r>
              <a:rPr lang="en-US" sz="3600" kern="0" dirty="0">
                <a:solidFill>
                  <a:srgbClr val="001C54"/>
                </a:solidFill>
                <a:ea typeface="ヒラギノ角ゴ Pro W3" pitchFamily="-65" charset="-128"/>
                <a:cs typeface="ヒラギノ角ゴ Pro W3" pitchFamily="-65" charset="-128"/>
              </a:rPr>
              <a:t>Refine your punishment systems</a:t>
            </a:r>
            <a:endParaRPr lang="en-US" sz="3600" dirty="0">
              <a:solidFill>
                <a:srgbClr val="001C54"/>
              </a:solidFill>
            </a:endParaRPr>
          </a:p>
        </p:txBody>
      </p:sp>
      <p:sp>
        <p:nvSpPr>
          <p:cNvPr id="177155" name="Rectangle 3"/>
          <p:cNvSpPr>
            <a:spLocks noGrp="1" noChangeArrowheads="1"/>
          </p:cNvSpPr>
          <p:nvPr>
            <p:ph idx="1"/>
          </p:nvPr>
        </p:nvSpPr>
        <p:spPr>
          <a:xfrm>
            <a:off x="525231" y="1807660"/>
            <a:ext cx="7886700" cy="4052328"/>
          </a:xfrm>
        </p:spPr>
        <p:txBody>
          <a:bodyPr>
            <a:normAutofit/>
          </a:bodyPr>
          <a:lstStyle/>
          <a:p>
            <a:pPr marL="0" lvl="0" indent="0">
              <a:lnSpc>
                <a:spcPct val="100000"/>
              </a:lnSpc>
              <a:buNone/>
            </a:pPr>
            <a:r>
              <a:rPr lang="en-US" dirty="0">
                <a:solidFill>
                  <a:schemeClr val="bg1"/>
                </a:solidFill>
                <a:latin typeface="+mj-lt"/>
              </a:rPr>
              <a:t>Post your responses to the following questions:</a:t>
            </a:r>
          </a:p>
          <a:p>
            <a:pPr lvl="1">
              <a:lnSpc>
                <a:spcPct val="100000"/>
              </a:lnSpc>
            </a:pPr>
            <a:r>
              <a:rPr lang="en-US" dirty="0">
                <a:solidFill>
                  <a:schemeClr val="bg1"/>
                </a:solidFill>
              </a:rPr>
              <a:t>What will you do when you find you are using punishment procedures too </a:t>
            </a:r>
            <a:r>
              <a:rPr lang="en-US" b="1" dirty="0">
                <a:solidFill>
                  <a:schemeClr val="bg1"/>
                </a:solidFill>
              </a:rPr>
              <a:t>frequently</a:t>
            </a:r>
            <a:r>
              <a:rPr lang="en-US" dirty="0">
                <a:solidFill>
                  <a:schemeClr val="bg1"/>
                </a:solidFill>
              </a:rPr>
              <a:t>? (e.g., you are not maintaining a 4:1 ratio)</a:t>
            </a:r>
          </a:p>
          <a:p>
            <a:pPr lvl="1">
              <a:lnSpc>
                <a:spcPct val="100000"/>
              </a:lnSpc>
            </a:pPr>
            <a:r>
              <a:rPr lang="en-US" dirty="0">
                <a:solidFill>
                  <a:schemeClr val="bg1"/>
                </a:solidFill>
              </a:rPr>
              <a:t>How will you ensure you use the </a:t>
            </a:r>
            <a:r>
              <a:rPr lang="en-US" b="1" dirty="0">
                <a:solidFill>
                  <a:schemeClr val="bg1"/>
                </a:solidFill>
              </a:rPr>
              <a:t>least intrusive </a:t>
            </a:r>
            <a:r>
              <a:rPr lang="en-US" dirty="0">
                <a:solidFill>
                  <a:schemeClr val="bg1"/>
                </a:solidFill>
              </a:rPr>
              <a:t>procedure that is still effective?</a:t>
            </a:r>
          </a:p>
          <a:p>
            <a:pPr lvl="1">
              <a:lnSpc>
                <a:spcPct val="100000"/>
              </a:lnSpc>
            </a:pPr>
            <a:r>
              <a:rPr lang="en-US" dirty="0">
                <a:solidFill>
                  <a:schemeClr val="bg1"/>
                </a:solidFill>
              </a:rPr>
              <a:t>How will you ensure your system is as instructional and </a:t>
            </a:r>
            <a:r>
              <a:rPr lang="en-US" b="1" dirty="0">
                <a:solidFill>
                  <a:schemeClr val="bg1"/>
                </a:solidFill>
              </a:rPr>
              <a:t>consistent</a:t>
            </a:r>
            <a:r>
              <a:rPr lang="en-US" dirty="0">
                <a:solidFill>
                  <a:schemeClr val="bg1"/>
                </a:solidFill>
              </a:rPr>
              <a:t> as possible? </a:t>
            </a:r>
          </a:p>
        </p:txBody>
      </p:sp>
      <p:pic>
        <p:nvPicPr>
          <p:cNvPr id="5" name="Picture 4">
            <a:extLst>
              <a:ext uri="{FF2B5EF4-FFF2-40B4-BE49-F238E27FC236}">
                <a16:creationId xmlns:a16="http://schemas.microsoft.com/office/drawing/2014/main" id="{9FF6DBAB-3F17-D244-B4E5-F84DCBC724C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
        <p:nvSpPr>
          <p:cNvPr id="6" name="TextBox 5"/>
          <p:cNvSpPr txBox="1"/>
          <p:nvPr/>
        </p:nvSpPr>
        <p:spPr>
          <a:xfrm>
            <a:off x="1029975" y="5336768"/>
            <a:ext cx="6877211" cy="523220"/>
          </a:xfrm>
          <a:prstGeom prst="rect">
            <a:avLst/>
          </a:prstGeom>
          <a:solidFill>
            <a:srgbClr val="FF0000"/>
          </a:solidFill>
        </p:spPr>
        <p:txBody>
          <a:bodyPr wrap="square" rtlCol="0">
            <a:spAutoFit/>
          </a:bodyPr>
          <a:lstStyle/>
          <a:p>
            <a:pPr algn="ctr"/>
            <a:r>
              <a:rPr lang="en-US" sz="2800" b="1" dirty="0">
                <a:solidFill>
                  <a:schemeClr val="bg2"/>
                </a:solidFill>
              </a:rPr>
              <a:t>Please Pause Video &amp; Complete Activity 5.7</a:t>
            </a:r>
          </a:p>
        </p:txBody>
      </p:sp>
    </p:spTree>
    <p:extLst>
      <p:ext uri="{BB962C8B-B14F-4D97-AF65-F5344CB8AC3E}">
        <p14:creationId xmlns:p14="http://schemas.microsoft.com/office/powerpoint/2010/main" val="323401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CBD23-18E1-CF42-9A4A-5A44FBF0DA31}"/>
              </a:ext>
            </a:extLst>
          </p:cNvPr>
          <p:cNvSpPr>
            <a:spLocks noGrp="1"/>
          </p:cNvSpPr>
          <p:nvPr>
            <p:ph idx="1"/>
          </p:nvPr>
        </p:nvSpPr>
        <p:spPr/>
        <p:txBody>
          <a:bodyPr/>
          <a:lstStyle/>
          <a:p>
            <a:r>
              <a:rPr lang="en-US" dirty="0">
                <a:solidFill>
                  <a:schemeClr val="bg1"/>
                </a:solidFill>
              </a:rPr>
              <a:t>Welcome back!</a:t>
            </a:r>
          </a:p>
          <a:p>
            <a:endParaRPr lang="en-US" dirty="0">
              <a:solidFill>
                <a:schemeClr val="bg1"/>
              </a:solidFill>
            </a:endParaRPr>
          </a:p>
          <a:p>
            <a:r>
              <a:rPr lang="en-US" dirty="0">
                <a:solidFill>
                  <a:schemeClr val="bg1"/>
                </a:solidFill>
              </a:rPr>
              <a:t>Remember, when developing your punishment system, focus on selecting a consequence strategy that matches the function of the student’s behavior and make sure you are relying primarily on antecedent strategies to set students up for success!</a:t>
            </a:r>
          </a:p>
          <a:p>
            <a:endParaRPr lang="en-US" dirty="0">
              <a:solidFill>
                <a:schemeClr val="bg1"/>
              </a:solidFill>
            </a:endParaRPr>
          </a:p>
        </p:txBody>
      </p:sp>
      <p:sp>
        <p:nvSpPr>
          <p:cNvPr id="4" name="Title 2">
            <a:extLst>
              <a:ext uri="{FF2B5EF4-FFF2-40B4-BE49-F238E27FC236}">
                <a16:creationId xmlns:a16="http://schemas.microsoft.com/office/drawing/2014/main" id="{41025800-6EE9-854D-BB60-F83B18DA4CB6}"/>
              </a:ext>
            </a:extLst>
          </p:cNvPr>
          <p:cNvSpPr>
            <a:spLocks noGrp="1"/>
          </p:cNvSpPr>
          <p:nvPr>
            <p:ph type="title"/>
          </p:nvPr>
        </p:nvSpPr>
        <p:spPr>
          <a:xfrm>
            <a:off x="1119244" y="207229"/>
            <a:ext cx="8423475" cy="1113416"/>
          </a:xfrm>
        </p:spPr>
        <p:txBody>
          <a:bodyPr>
            <a:normAutofit/>
          </a:bodyPr>
          <a:lstStyle/>
          <a:p>
            <a:r>
              <a:rPr lang="en-US" b="1" kern="0" dirty="0">
                <a:solidFill>
                  <a:srgbClr val="001C54"/>
                </a:solidFill>
                <a:ea typeface="ヒラギノ角ゴ Pro W3" pitchFamily="-65" charset="-128"/>
                <a:cs typeface="ヒラギノ角ゴ Pro W3" pitchFamily="-65" charset="-128"/>
              </a:rPr>
              <a:t>Activity 5.7: Review</a:t>
            </a:r>
            <a:endParaRPr lang="en-US" sz="3600" dirty="0">
              <a:solidFill>
                <a:srgbClr val="001C54"/>
              </a:solidFill>
            </a:endParaRPr>
          </a:p>
        </p:txBody>
      </p:sp>
      <p:pic>
        <p:nvPicPr>
          <p:cNvPr id="5" name="Picture 4">
            <a:extLst>
              <a:ext uri="{FF2B5EF4-FFF2-40B4-BE49-F238E27FC236}">
                <a16:creationId xmlns:a16="http://schemas.microsoft.com/office/drawing/2014/main" id="{8C6275CC-53A5-3241-BF36-5AA7975996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4167" b="95000" l="1626" r="98374"/>
                    </a14:imgEffect>
                  </a14:imgLayer>
                </a14:imgProps>
              </a:ext>
              <a:ext uri="{28A0092B-C50C-407E-A947-70E740481C1C}">
                <a14:useLocalDpi xmlns:a14="http://schemas.microsoft.com/office/drawing/2010/main" val="0"/>
              </a:ext>
            </a:extLst>
          </a:blip>
          <a:stretch>
            <a:fillRect/>
          </a:stretch>
        </p:blipFill>
        <p:spPr>
          <a:xfrm>
            <a:off x="181985" y="207229"/>
            <a:ext cx="937259" cy="914400"/>
          </a:xfrm>
          <a:prstGeom prst="rect">
            <a:avLst/>
          </a:prstGeom>
        </p:spPr>
      </p:pic>
    </p:spTree>
    <p:extLst>
      <p:ext uri="{BB962C8B-B14F-4D97-AF65-F5344CB8AC3E}">
        <p14:creationId xmlns:p14="http://schemas.microsoft.com/office/powerpoint/2010/main" val="4106245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1936C-0B6D-714B-A0F4-30F36AAA7D41}"/>
              </a:ext>
            </a:extLst>
          </p:cNvPr>
          <p:cNvSpPr>
            <a:spLocks noGrp="1"/>
          </p:cNvSpPr>
          <p:nvPr>
            <p:ph type="title"/>
          </p:nvPr>
        </p:nvSpPr>
        <p:spPr/>
        <p:txBody>
          <a:bodyPr/>
          <a:lstStyle/>
          <a:p>
            <a:r>
              <a:rPr lang="en-US" b="1" dirty="0">
                <a:solidFill>
                  <a:srgbClr val="001C54"/>
                </a:solidFill>
              </a:rPr>
              <a:t>Next Steps</a:t>
            </a:r>
          </a:p>
        </p:txBody>
      </p:sp>
      <p:sp>
        <p:nvSpPr>
          <p:cNvPr id="3" name="Content Placeholder 2">
            <a:extLst>
              <a:ext uri="{FF2B5EF4-FFF2-40B4-BE49-F238E27FC236}">
                <a16:creationId xmlns:a16="http://schemas.microsoft.com/office/drawing/2014/main" id="{0E5BBF01-F1F0-EC44-9F57-16C25ABE2452}"/>
              </a:ext>
            </a:extLst>
          </p:cNvPr>
          <p:cNvSpPr>
            <a:spLocks noGrp="1"/>
          </p:cNvSpPr>
          <p:nvPr>
            <p:ph idx="1"/>
          </p:nvPr>
        </p:nvSpPr>
        <p:spPr>
          <a:xfrm>
            <a:off x="628650" y="1825625"/>
            <a:ext cx="7886700" cy="1698625"/>
          </a:xfrm>
        </p:spPr>
        <p:txBody>
          <a:bodyPr/>
          <a:lstStyle/>
          <a:p>
            <a:r>
              <a:rPr lang="en-US" dirty="0">
                <a:solidFill>
                  <a:schemeClr val="bg1"/>
                </a:solidFill>
              </a:rPr>
              <a:t>Module 5 Quiz</a:t>
            </a:r>
          </a:p>
          <a:p>
            <a:r>
              <a:rPr lang="en-US" dirty="0">
                <a:solidFill>
                  <a:schemeClr val="bg1"/>
                </a:solidFill>
              </a:rPr>
              <a:t>Classroom Application Activity </a:t>
            </a:r>
          </a:p>
        </p:txBody>
      </p:sp>
    </p:spTree>
    <p:extLst>
      <p:ext uri="{BB962C8B-B14F-4D97-AF65-F5344CB8AC3E}">
        <p14:creationId xmlns:p14="http://schemas.microsoft.com/office/powerpoint/2010/main" val="89488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088" y="299532"/>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Module Objectives</a:t>
            </a:r>
          </a:p>
        </p:txBody>
      </p:sp>
      <p:sp>
        <p:nvSpPr>
          <p:cNvPr id="9" name="Content Placeholder 2"/>
          <p:cNvSpPr txBox="1">
            <a:spLocks/>
          </p:cNvSpPr>
          <p:nvPr/>
        </p:nvSpPr>
        <p:spPr>
          <a:xfrm>
            <a:off x="249088" y="1412948"/>
            <a:ext cx="7886700" cy="4730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By the end of Module </a:t>
            </a:r>
            <a:r>
              <a:rPr lang="en-US" dirty="0">
                <a:solidFill>
                  <a:srgbClr val="FFFFFF"/>
                </a:solidFill>
                <a:latin typeface="Franklin Gothic Book" panose="020B0503020102020204"/>
              </a:rPr>
              <a:t>5</a:t>
            </a: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 you should be able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kumimoji="0" lang="en-US" sz="2400" b="0" u="none" strike="noStrike" kern="1200" cap="none" spc="0" normalizeH="0" baseline="0" noProof="0" dirty="0">
                <a:ln>
                  <a:noFill/>
                </a:ln>
                <a:solidFill>
                  <a:srgbClr val="FFFFFF"/>
                </a:solidFill>
                <a:effectLst/>
                <a:uLnTx/>
                <a:uFillTx/>
                <a:latin typeface="Franklin Gothic Book" panose="020B0503020102020204"/>
                <a:ea typeface="+mn-ea"/>
                <a:cs typeface="+mn-cs"/>
              </a:rPr>
              <a:t>Describe</a:t>
            </a: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lang="en-US" sz="2400" dirty="0">
                <a:solidFill>
                  <a:srgbClr val="FFFFFF"/>
                </a:solidFill>
              </a:rPr>
              <a:t>consequence strategies to decrease 	behavior</a:t>
            </a:r>
          </a:p>
          <a:p>
            <a:pPr marL="914400" lvl="2" indent="0">
              <a:buNone/>
            </a:pPr>
            <a:endPar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lang="en-US" sz="2400" i="1" dirty="0">
                <a:solidFill>
                  <a:srgbClr val="FFFFFF"/>
                </a:solidFill>
              </a:rPr>
              <a:t>	</a:t>
            </a:r>
            <a:r>
              <a:rPr lang="en-US" sz="2400" dirty="0">
                <a:solidFill>
                  <a:srgbClr val="FFFFFF"/>
                </a:solidFill>
              </a:rPr>
              <a:t>Establish a continuum of strategies to 	respond to inappropriate behavior.</a:t>
            </a:r>
          </a:p>
          <a:p>
            <a:pPr marL="2743200" lvl="2" indent="-290513"/>
            <a:r>
              <a:rPr lang="en-US" dirty="0">
                <a:solidFill>
                  <a:schemeClr val="bg1"/>
                </a:solidFill>
              </a:rPr>
              <a:t>Planned Ignoring</a:t>
            </a:r>
          </a:p>
          <a:p>
            <a:pPr marL="2743200" lvl="2" indent="-290513"/>
            <a:r>
              <a:rPr lang="en-US" dirty="0">
                <a:solidFill>
                  <a:schemeClr val="bg1"/>
                </a:solidFill>
              </a:rPr>
              <a:t>Differential Reinforcement</a:t>
            </a:r>
          </a:p>
          <a:p>
            <a:pPr marL="2743200" lvl="2" indent="-290513"/>
            <a:r>
              <a:rPr lang="en-US" dirty="0">
                <a:solidFill>
                  <a:schemeClr val="bg1"/>
                </a:solidFill>
              </a:rPr>
              <a:t>Response Cost</a:t>
            </a:r>
          </a:p>
          <a:p>
            <a:pPr marL="2743200" lvl="2" indent="-290513"/>
            <a:r>
              <a:rPr lang="en-US" dirty="0">
                <a:solidFill>
                  <a:schemeClr val="bg1"/>
                </a:solidFill>
              </a:rPr>
              <a:t>Time Out from Reinforcement</a:t>
            </a:r>
          </a:p>
          <a:p>
            <a:pPr marL="2743200" lvl="2" indent="-290513"/>
            <a:r>
              <a:rPr lang="en-US" dirty="0">
                <a:solidFill>
                  <a:schemeClr val="bg1"/>
                </a:solidFill>
              </a:rPr>
              <a:t>Over Correction</a:t>
            </a:r>
          </a:p>
          <a:p>
            <a:pPr marL="914400" lvl="2" indent="0">
              <a:buNone/>
            </a:pPr>
            <a:endParaRPr kumimoji="0" lang="en-US" sz="2400" b="0" u="none" strike="noStrike" kern="1200" cap="none" spc="0" normalizeH="0" baseline="0" noProof="0" dirty="0">
              <a:ln>
                <a:noFill/>
              </a:ln>
              <a:solidFill>
                <a:srgbClr val="FFFFFF"/>
              </a:solidFill>
              <a:effectLst/>
              <a:uLnTx/>
              <a:uFillTx/>
              <a:latin typeface="Franklin Gothic Book" panose="020B0503020102020204"/>
            </a:endParaRPr>
          </a:p>
          <a:p>
            <a:pPr marL="914400" lvl="2" indent="0">
              <a:buNone/>
            </a:pPr>
            <a:r>
              <a:rPr lang="en-US" sz="2400" dirty="0">
                <a:solidFill>
                  <a:srgbClr val="FFFFFF"/>
                </a:solidFill>
              </a:rPr>
              <a:t>	</a:t>
            </a:r>
            <a:endParaRPr lang="en-US" sz="2400" dirty="0">
              <a:solidFill>
                <a:schemeClr val="bg1"/>
              </a:solidFill>
            </a:endParaRPr>
          </a:p>
        </p:txBody>
      </p:sp>
      <p:sp>
        <p:nvSpPr>
          <p:cNvPr id="14" name="TextBox 13"/>
          <p:cNvSpPr txBox="1"/>
          <p:nvPr/>
        </p:nvSpPr>
        <p:spPr>
          <a:xfrm>
            <a:off x="249088" y="2121334"/>
            <a:ext cx="1449370"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1</a:t>
            </a:r>
            <a:endParaRPr lang="en-US" sz="2800" dirty="0">
              <a:solidFill>
                <a:srgbClr val="EE6352"/>
              </a:solidFill>
              <a:latin typeface="Franklin Gothic Medium" panose="020B0603020102020204"/>
            </a:endParaRPr>
          </a:p>
        </p:txBody>
      </p:sp>
      <p:sp>
        <p:nvSpPr>
          <p:cNvPr id="15" name="TextBox 14"/>
          <p:cNvSpPr txBox="1"/>
          <p:nvPr/>
        </p:nvSpPr>
        <p:spPr>
          <a:xfrm>
            <a:off x="321702" y="3058251"/>
            <a:ext cx="1304142"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2 </a:t>
            </a:r>
          </a:p>
        </p:txBody>
      </p:sp>
    </p:spTree>
    <p:extLst>
      <p:ext uri="{BB962C8B-B14F-4D97-AF65-F5344CB8AC3E}">
        <p14:creationId xmlns:p14="http://schemas.microsoft.com/office/powerpoint/2010/main" val="416677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66485" y="1168709"/>
            <a:ext cx="8621945" cy="935288"/>
          </a:xfrm>
        </p:spPr>
        <p:txBody>
          <a:bodyPr/>
          <a:lstStyle/>
          <a:p>
            <a:r>
              <a:rPr lang="en-US" sz="4400" b="1" dirty="0">
                <a:solidFill>
                  <a:srgbClr val="01295F"/>
                </a:solidFill>
                <a:latin typeface="+mj-lt"/>
              </a:rPr>
              <a:t>Consequence Strategies to Decrease Behavior</a:t>
            </a:r>
          </a:p>
        </p:txBody>
      </p:sp>
      <p:sp>
        <p:nvSpPr>
          <p:cNvPr id="3" name="Text Placeholder 2"/>
          <p:cNvSpPr>
            <a:spLocks noGrp="1"/>
          </p:cNvSpPr>
          <p:nvPr>
            <p:ph type="body" sz="quarter" idx="15"/>
          </p:nvPr>
        </p:nvSpPr>
        <p:spPr>
          <a:noFill/>
        </p:spPr>
        <p:txBody>
          <a:bodyPr/>
          <a:lstStyle/>
          <a:p>
            <a:r>
              <a:rPr lang="en-US" sz="4000" dirty="0"/>
              <a:t>Part 1</a:t>
            </a:r>
          </a:p>
          <a:p>
            <a:r>
              <a:rPr lang="en-US" sz="4000" dirty="0"/>
              <a:t>What are ways I can manage minor behaviors? </a:t>
            </a:r>
          </a:p>
        </p:txBody>
      </p:sp>
    </p:spTree>
    <p:extLst>
      <p:ext uri="{BB962C8B-B14F-4D97-AF65-F5344CB8AC3E}">
        <p14:creationId xmlns:p14="http://schemas.microsoft.com/office/powerpoint/2010/main" val="291898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9088" y="299532"/>
            <a:ext cx="7886700" cy="1113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1295F"/>
                </a:solidFill>
                <a:effectLst/>
                <a:uLnTx/>
                <a:uFillTx/>
                <a:latin typeface="Franklin Gothic Medium" panose="020B0603020102020204"/>
                <a:ea typeface="+mj-ea"/>
                <a:cs typeface="+mj-cs"/>
              </a:rPr>
              <a:t>Module Objectives</a:t>
            </a:r>
          </a:p>
        </p:txBody>
      </p:sp>
      <p:sp>
        <p:nvSpPr>
          <p:cNvPr id="9" name="Content Placeholder 2"/>
          <p:cNvSpPr txBox="1">
            <a:spLocks/>
          </p:cNvSpPr>
          <p:nvPr/>
        </p:nvSpPr>
        <p:spPr>
          <a:xfrm>
            <a:off x="249088" y="1412948"/>
            <a:ext cx="7886700" cy="47300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By the end of Module </a:t>
            </a:r>
            <a:r>
              <a:rPr lang="en-US" dirty="0">
                <a:solidFill>
                  <a:srgbClr val="FFFFFF"/>
                </a:solidFill>
                <a:latin typeface="Franklin Gothic Book" panose="020B0503020102020204"/>
              </a:rPr>
              <a:t>5</a:t>
            </a:r>
            <a:r>
              <a:rPr kumimoji="0" lang="en-US" sz="2800" b="0" i="0" u="none" strike="noStrike" kern="1200" cap="none" spc="0" normalizeH="0" baseline="0" noProof="0" dirty="0">
                <a:ln>
                  <a:noFill/>
                </a:ln>
                <a:solidFill>
                  <a:srgbClr val="FFFFFF"/>
                </a:solidFill>
                <a:effectLst/>
                <a:uLnTx/>
                <a:uFillTx/>
                <a:latin typeface="Franklin Gothic Book" panose="020B0503020102020204"/>
                <a:ea typeface="+mn-ea"/>
                <a:cs typeface="+mn-cs"/>
              </a:rPr>
              <a:t> you should be able to: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kumimoji="0" lang="en-US" sz="2400" b="0" i="1" u="none" strike="noStrike" kern="1200" cap="none" spc="0" normalizeH="0" baseline="0" noProof="0" dirty="0">
                <a:ln>
                  <a:noFill/>
                </a:ln>
                <a:solidFill>
                  <a:srgbClr val="FFFFFF"/>
                </a:solidFill>
                <a:effectLst/>
                <a:uLnTx/>
                <a:uFillTx/>
                <a:latin typeface="Franklin Gothic Book" panose="020B0503020102020204"/>
                <a:ea typeface="+mn-ea"/>
                <a:cs typeface="+mn-cs"/>
              </a:rPr>
              <a:t>	</a:t>
            </a:r>
            <a:r>
              <a:rPr kumimoji="0" lang="en-US" sz="2400" b="0" i="1" u="none" strike="noStrike" kern="1200" cap="none" spc="0" normalizeH="0" baseline="0" noProof="0" dirty="0">
                <a:ln>
                  <a:noFill/>
                </a:ln>
                <a:solidFill>
                  <a:schemeClr val="accent4"/>
                </a:solidFill>
                <a:effectLst/>
                <a:uLnTx/>
                <a:uFillTx/>
                <a:latin typeface="Franklin Gothic Book" panose="020B0503020102020204"/>
                <a:ea typeface="+mn-ea"/>
                <a:cs typeface="+mn-cs"/>
              </a:rPr>
              <a:t>Describe </a:t>
            </a:r>
            <a:r>
              <a:rPr lang="en-US" sz="2400" dirty="0">
                <a:solidFill>
                  <a:schemeClr val="accent4"/>
                </a:solidFill>
              </a:rPr>
              <a:t>consequence strategies to decrease 	behavior</a:t>
            </a:r>
          </a:p>
          <a:p>
            <a:pPr marL="914400" lvl="2" indent="0">
              <a:buNone/>
            </a:pPr>
            <a:endParaRPr kumimoji="0" lang="en-US" sz="105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a:p>
            <a:pPr marL="914400" lvl="2" indent="0">
              <a:buNone/>
            </a:pPr>
            <a:r>
              <a:rPr lang="en-US" sz="2400" i="1" dirty="0">
                <a:solidFill>
                  <a:srgbClr val="FFFFFF"/>
                </a:solidFill>
              </a:rPr>
              <a:t>	</a:t>
            </a:r>
            <a:r>
              <a:rPr lang="en-US" sz="2400" dirty="0">
                <a:solidFill>
                  <a:srgbClr val="FFFFFF"/>
                </a:solidFill>
              </a:rPr>
              <a:t>Establish a continuum of strategies to 	respond to inappropriate behavior.</a:t>
            </a:r>
          </a:p>
          <a:p>
            <a:pPr marL="2743200" lvl="2" indent="-290513"/>
            <a:r>
              <a:rPr lang="en-US" dirty="0">
                <a:solidFill>
                  <a:schemeClr val="bg1"/>
                </a:solidFill>
              </a:rPr>
              <a:t>Planned Ignoring</a:t>
            </a:r>
          </a:p>
          <a:p>
            <a:pPr marL="2743200" lvl="2" indent="-290513"/>
            <a:r>
              <a:rPr lang="en-US" dirty="0">
                <a:solidFill>
                  <a:schemeClr val="bg1"/>
                </a:solidFill>
              </a:rPr>
              <a:t>Differential Reinforcement</a:t>
            </a:r>
          </a:p>
          <a:p>
            <a:pPr marL="2743200" lvl="2" indent="-290513"/>
            <a:r>
              <a:rPr lang="en-US" dirty="0">
                <a:solidFill>
                  <a:schemeClr val="bg1"/>
                </a:solidFill>
              </a:rPr>
              <a:t>Response Cost</a:t>
            </a:r>
          </a:p>
          <a:p>
            <a:pPr marL="2743200" lvl="2" indent="-290513"/>
            <a:r>
              <a:rPr lang="en-US" dirty="0">
                <a:solidFill>
                  <a:schemeClr val="bg1"/>
                </a:solidFill>
              </a:rPr>
              <a:t>Time Out from Reinforcement</a:t>
            </a:r>
          </a:p>
          <a:p>
            <a:pPr marL="2743200" lvl="2" indent="-290513"/>
            <a:r>
              <a:rPr lang="en-US" dirty="0">
                <a:solidFill>
                  <a:schemeClr val="bg1"/>
                </a:solidFill>
              </a:rPr>
              <a:t>Over Correction</a:t>
            </a:r>
          </a:p>
          <a:p>
            <a:pPr marL="914400" lvl="2" indent="0">
              <a:buNone/>
            </a:pPr>
            <a:endParaRPr kumimoji="0" lang="en-US" sz="2400" b="0" u="none" strike="noStrike" kern="1200" cap="none" spc="0" normalizeH="0" baseline="0" noProof="0" dirty="0">
              <a:ln>
                <a:noFill/>
              </a:ln>
              <a:solidFill>
                <a:srgbClr val="FFFFFF"/>
              </a:solidFill>
              <a:effectLst/>
              <a:uLnTx/>
              <a:uFillTx/>
              <a:latin typeface="Franklin Gothic Book" panose="020B0503020102020204"/>
            </a:endParaRPr>
          </a:p>
          <a:p>
            <a:pPr marL="914400" lvl="2" indent="0">
              <a:buNone/>
            </a:pPr>
            <a:r>
              <a:rPr lang="en-US" sz="2400" dirty="0">
                <a:solidFill>
                  <a:srgbClr val="FFFFFF"/>
                </a:solidFill>
              </a:rPr>
              <a:t>	</a:t>
            </a:r>
            <a:endParaRPr lang="en-US" sz="2400" dirty="0">
              <a:solidFill>
                <a:schemeClr val="bg1"/>
              </a:solidFill>
            </a:endParaRPr>
          </a:p>
        </p:txBody>
      </p:sp>
      <p:sp>
        <p:nvSpPr>
          <p:cNvPr id="14" name="TextBox 13"/>
          <p:cNvSpPr txBox="1"/>
          <p:nvPr/>
        </p:nvSpPr>
        <p:spPr>
          <a:xfrm>
            <a:off x="249088" y="2121334"/>
            <a:ext cx="1449370"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1</a:t>
            </a:r>
            <a:endParaRPr lang="en-US" sz="2800" dirty="0">
              <a:solidFill>
                <a:srgbClr val="EE6352"/>
              </a:solidFill>
              <a:latin typeface="Franklin Gothic Medium" panose="020B0603020102020204"/>
            </a:endParaRPr>
          </a:p>
        </p:txBody>
      </p:sp>
      <p:sp>
        <p:nvSpPr>
          <p:cNvPr id="15" name="TextBox 14"/>
          <p:cNvSpPr txBox="1"/>
          <p:nvPr/>
        </p:nvSpPr>
        <p:spPr>
          <a:xfrm>
            <a:off x="321702" y="3058251"/>
            <a:ext cx="1304142" cy="584775"/>
          </a:xfrm>
          <a:prstGeom prst="rect">
            <a:avLst/>
          </a:prstGeom>
          <a:noFill/>
        </p:spPr>
        <p:txBody>
          <a:bodyPr wrap="square" rtlCol="0">
            <a:spAutoFit/>
          </a:bodyPr>
          <a:lstStyle/>
          <a:p>
            <a:pPr algn="ctr"/>
            <a:r>
              <a:rPr lang="en-US" sz="3200" dirty="0">
                <a:solidFill>
                  <a:srgbClr val="EE6352"/>
                </a:solidFill>
                <a:latin typeface="Franklin Gothic Medium" panose="020B0603020102020204"/>
              </a:rPr>
              <a:t>Part 2 </a:t>
            </a:r>
          </a:p>
        </p:txBody>
      </p:sp>
    </p:spTree>
    <p:extLst>
      <p:ext uri="{BB962C8B-B14F-4D97-AF65-F5344CB8AC3E}">
        <p14:creationId xmlns:p14="http://schemas.microsoft.com/office/powerpoint/2010/main" val="587844193"/>
      </p:ext>
    </p:extLst>
  </p:cSld>
  <p:clrMapOvr>
    <a:masterClrMapping/>
  </p:clrMapOvr>
</p:sld>
</file>

<file path=ppt/theme/theme1.xml><?xml version="1.0" encoding="utf-8"?>
<a:theme xmlns:a="http://schemas.openxmlformats.org/drawingml/2006/main" name="Custom Design">
  <a:themeElements>
    <a:clrScheme name="Behavior Course">
      <a:dk1>
        <a:srgbClr val="000000"/>
      </a:dk1>
      <a:lt1>
        <a:srgbClr val="FFFFFF"/>
      </a:lt1>
      <a:dk2>
        <a:srgbClr val="323232"/>
      </a:dk2>
      <a:lt2>
        <a:srgbClr val="FFFFFF"/>
      </a:lt2>
      <a:accent1>
        <a:srgbClr val="8377D1"/>
      </a:accent1>
      <a:accent2>
        <a:srgbClr val="65AFFF"/>
      </a:accent2>
      <a:accent3>
        <a:srgbClr val="028090"/>
      </a:accent3>
      <a:accent4>
        <a:srgbClr val="FE5F55"/>
      </a:accent4>
      <a:accent5>
        <a:srgbClr val="4ACEA5"/>
      </a:accent5>
      <a:accent6>
        <a:srgbClr val="C3E325"/>
      </a:accent6>
      <a:hlink>
        <a:srgbClr val="FFFFFF"/>
      </a:hlink>
      <a:folHlink>
        <a:srgbClr val="32323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NCII Behavior Course Template 2017_12_05</Template>
  <TotalTime>2192</TotalTime>
  <Words>5554</Words>
  <Application>Microsoft Office PowerPoint</Application>
  <PresentationFormat>On-screen Show (4:3)</PresentationFormat>
  <Paragraphs>582</Paragraphs>
  <Slides>63</Slides>
  <Notes>16</Notes>
  <HiddenSlides>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73" baseType="lpstr">
      <vt:lpstr>ＭＳ Ｐゴシック</vt:lpstr>
      <vt:lpstr>Arial</vt:lpstr>
      <vt:lpstr>Calibri</vt:lpstr>
      <vt:lpstr>Cambria</vt:lpstr>
      <vt:lpstr>Franklin Gothic Book</vt:lpstr>
      <vt:lpstr>Franklin Gothic Medium</vt:lpstr>
      <vt:lpstr>Wingdings</vt:lpstr>
      <vt:lpstr>ヒラギノ角ゴ Pro W3</vt:lpstr>
      <vt:lpstr>Custom Design</vt:lpstr>
      <vt:lpstr>Visio</vt:lpstr>
      <vt:lpstr>PowerPoint Presentation</vt:lpstr>
      <vt:lpstr>PowerPoint Presentation</vt:lpstr>
      <vt:lpstr>Orientation to Module Tools and Resources</vt:lpstr>
      <vt:lpstr>Orientation to Module Elements</vt:lpstr>
      <vt:lpstr>Getting the Most Out of This Module</vt:lpstr>
      <vt:lpstr>PowerPoint Presentation</vt:lpstr>
      <vt:lpstr>PowerPoint Presentation</vt:lpstr>
      <vt:lpstr>PowerPoint Presentation</vt:lpstr>
      <vt:lpstr>PowerPoint Presentation</vt:lpstr>
      <vt:lpstr>Remember:</vt:lpstr>
      <vt:lpstr>Punishment Reminders:</vt:lpstr>
      <vt:lpstr>Considerations for punishment procedures</vt:lpstr>
      <vt:lpstr>PowerPoint Presentation</vt:lpstr>
      <vt:lpstr>PowerPoint Presentation</vt:lpstr>
      <vt:lpstr>Quick Error Corrections</vt:lpstr>
      <vt:lpstr>Activity 5.1: Stop and Jot Develop Brief Error Corrections </vt:lpstr>
      <vt:lpstr>Activity 5.1: Review</vt:lpstr>
      <vt:lpstr>Additional Variations for Managing Minor Behaviors</vt:lpstr>
      <vt:lpstr>Considerations for Error Correction</vt:lpstr>
      <vt:lpstr>Considerations for Error Correction–Continued</vt:lpstr>
      <vt:lpstr>Additional Tools  (From the Resource Guide) </vt:lpstr>
      <vt:lpstr>PowerPoint Presentation</vt:lpstr>
      <vt:lpstr>Continuum of Error Corrections</vt:lpstr>
      <vt:lpstr>PowerPoint Presentation</vt:lpstr>
      <vt:lpstr>PowerPoint Presentation</vt:lpstr>
      <vt:lpstr>PowerPoint Presentation</vt:lpstr>
      <vt:lpstr>Planned Ignoring</vt:lpstr>
      <vt:lpstr>Other Strategies to Respond to Minor Violations</vt:lpstr>
      <vt:lpstr>Guidelines for using planned ignoring</vt:lpstr>
      <vt:lpstr>Activity 5.2: Pause &amp; Process Develop a Planned Ignoring Procedure</vt:lpstr>
      <vt:lpstr>Activity 5.2: Review</vt:lpstr>
      <vt:lpstr>Differential Reinforcement</vt:lpstr>
      <vt:lpstr>Types of Differential Reinforcement</vt:lpstr>
      <vt:lpstr>DR of Lower Rates of Behavior</vt:lpstr>
      <vt:lpstr>DR of Other Behaviors</vt:lpstr>
      <vt:lpstr>DR of Alternative Behaviors</vt:lpstr>
      <vt:lpstr>DR of Incompatible Behaviors</vt:lpstr>
      <vt:lpstr>Other Strategies to Respond to Minor Violations</vt:lpstr>
      <vt:lpstr>Activity 5.3: Discussion Board Post Develop a Differential Reinforcement Plan</vt:lpstr>
      <vt:lpstr>Activity 5.3: Review</vt:lpstr>
      <vt:lpstr>Response Cost</vt:lpstr>
      <vt:lpstr>Other Strategies to Respond</vt:lpstr>
      <vt:lpstr>Guidelines for Using  Response Cost</vt:lpstr>
      <vt:lpstr>PowerPoint Presentation</vt:lpstr>
      <vt:lpstr>Activity 5.4: Discussion Board Post Develop a Response Cost Procedure</vt:lpstr>
      <vt:lpstr>Activity 5.4: Review</vt:lpstr>
      <vt:lpstr>Time Out from Reinforcement</vt:lpstr>
      <vt:lpstr>Other Strategies to Respond</vt:lpstr>
      <vt:lpstr>Guidelines for using Time Out from Reinforcement </vt:lpstr>
      <vt:lpstr>Activity 5.5: Pause &amp; Process Develop a Time Out from Reinforcement Procedure</vt:lpstr>
      <vt:lpstr>Activity 5.5: Review</vt:lpstr>
      <vt:lpstr>Over Correction</vt:lpstr>
      <vt:lpstr>Types of Over Correction</vt:lpstr>
      <vt:lpstr>Tips for using overcorrection</vt:lpstr>
      <vt:lpstr>Activity 5.6: Pause &amp; Process Develop an Over Correction Procedure</vt:lpstr>
      <vt:lpstr>Activity 5.6: Review</vt:lpstr>
      <vt:lpstr>PowerPoint Presentation</vt:lpstr>
      <vt:lpstr>PowerPoint Presentation</vt:lpstr>
      <vt:lpstr>PowerPoint Presentation</vt:lpstr>
      <vt:lpstr>Punishment Reminders:</vt:lpstr>
      <vt:lpstr>Activity 5.7: Discussion Board Post Refine your punishment systems</vt:lpstr>
      <vt:lpstr>Activity 5.7: Review</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Pollack, Marney</dc:creator>
  <cp:lastModifiedBy>Peterson, Amy</cp:lastModifiedBy>
  <cp:revision>71</cp:revision>
  <dcterms:created xsi:type="dcterms:W3CDTF">2018-01-03T21:15:26Z</dcterms:created>
  <dcterms:modified xsi:type="dcterms:W3CDTF">2019-06-20T20:46:58Z</dcterms:modified>
</cp:coreProperties>
</file>