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handoutMasterIdLst>
    <p:handoutMasterId r:id="rId62"/>
  </p:handoutMasterIdLst>
  <p:sldIdLst>
    <p:sldId id="2585" r:id="rId5"/>
    <p:sldId id="2584" r:id="rId6"/>
    <p:sldId id="2529" r:id="rId7"/>
    <p:sldId id="2535" r:id="rId8"/>
    <p:sldId id="1842" r:id="rId9"/>
    <p:sldId id="2587" r:id="rId10"/>
    <p:sldId id="307" r:id="rId11"/>
    <p:sldId id="804" r:id="rId12"/>
    <p:sldId id="422" r:id="rId13"/>
    <p:sldId id="2528" r:id="rId14"/>
    <p:sldId id="1840" r:id="rId15"/>
    <p:sldId id="2561" r:id="rId16"/>
    <p:sldId id="2562" r:id="rId17"/>
    <p:sldId id="2569" r:id="rId18"/>
    <p:sldId id="316" r:id="rId19"/>
    <p:sldId id="2564" r:id="rId20"/>
    <p:sldId id="2576" r:id="rId21"/>
    <p:sldId id="2586" r:id="rId22"/>
    <p:sldId id="311" r:id="rId23"/>
    <p:sldId id="312" r:id="rId24"/>
    <p:sldId id="313" r:id="rId25"/>
    <p:sldId id="2531" r:id="rId26"/>
    <p:sldId id="2582" r:id="rId27"/>
    <p:sldId id="2581" r:id="rId28"/>
    <p:sldId id="2583" r:id="rId29"/>
    <p:sldId id="2579" r:id="rId30"/>
    <p:sldId id="2580" r:id="rId31"/>
    <p:sldId id="1747" r:id="rId32"/>
    <p:sldId id="1749" r:id="rId33"/>
    <p:sldId id="1750" r:id="rId34"/>
    <p:sldId id="1751" r:id="rId35"/>
    <p:sldId id="1753" r:id="rId36"/>
    <p:sldId id="2578" r:id="rId37"/>
    <p:sldId id="2570" r:id="rId38"/>
    <p:sldId id="2532" r:id="rId39"/>
    <p:sldId id="1757" r:id="rId40"/>
    <p:sldId id="1758" r:id="rId41"/>
    <p:sldId id="1754" r:id="rId42"/>
    <p:sldId id="1744" r:id="rId43"/>
    <p:sldId id="323" r:id="rId44"/>
    <p:sldId id="2536" r:id="rId45"/>
    <p:sldId id="2538" r:id="rId46"/>
    <p:sldId id="2540" r:id="rId47"/>
    <p:sldId id="2539" r:id="rId48"/>
    <p:sldId id="2542" r:id="rId49"/>
    <p:sldId id="2543" r:id="rId50"/>
    <p:sldId id="2541" r:id="rId51"/>
    <p:sldId id="2547" r:id="rId52"/>
    <p:sldId id="2546" r:id="rId53"/>
    <p:sldId id="808" r:id="rId54"/>
    <p:sldId id="416" r:id="rId55"/>
    <p:sldId id="404" r:id="rId56"/>
    <p:sldId id="2571" r:id="rId57"/>
    <p:sldId id="2572" r:id="rId58"/>
    <p:sldId id="2573" r:id="rId59"/>
    <p:sldId id="2574"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L Webinar" id="{40064D69-CE95-46B7-8DE8-1065BBA2B5F2}">
          <p14:sldIdLst>
            <p14:sldId id="2585"/>
            <p14:sldId id="2584"/>
            <p14:sldId id="2529"/>
            <p14:sldId id="2535"/>
            <p14:sldId id="1842"/>
            <p14:sldId id="2587"/>
            <p14:sldId id="307"/>
            <p14:sldId id="804"/>
            <p14:sldId id="422"/>
            <p14:sldId id="2528"/>
            <p14:sldId id="1840"/>
            <p14:sldId id="2561"/>
            <p14:sldId id="2562"/>
            <p14:sldId id="2569"/>
            <p14:sldId id="316"/>
            <p14:sldId id="2564"/>
            <p14:sldId id="2576"/>
            <p14:sldId id="2586"/>
            <p14:sldId id="311"/>
            <p14:sldId id="312"/>
            <p14:sldId id="313"/>
            <p14:sldId id="2531"/>
            <p14:sldId id="2582"/>
            <p14:sldId id="2581"/>
            <p14:sldId id="2583"/>
            <p14:sldId id="2579"/>
            <p14:sldId id="2580"/>
            <p14:sldId id="1747"/>
            <p14:sldId id="1749"/>
            <p14:sldId id="1750"/>
            <p14:sldId id="1751"/>
            <p14:sldId id="1753"/>
            <p14:sldId id="2578"/>
            <p14:sldId id="2570"/>
            <p14:sldId id="2532"/>
            <p14:sldId id="1757"/>
            <p14:sldId id="1758"/>
            <p14:sldId id="1754"/>
            <p14:sldId id="1744"/>
            <p14:sldId id="323"/>
            <p14:sldId id="2536"/>
            <p14:sldId id="2538"/>
            <p14:sldId id="2540"/>
            <p14:sldId id="2539"/>
            <p14:sldId id="2542"/>
            <p14:sldId id="2543"/>
            <p14:sldId id="2541"/>
            <p14:sldId id="2547"/>
            <p14:sldId id="2546"/>
            <p14:sldId id="808"/>
            <p14:sldId id="416"/>
            <p14:sldId id="404"/>
            <p14:sldId id="2571"/>
            <p14:sldId id="2572"/>
            <p14:sldId id="2573"/>
            <p14:sldId id="2574"/>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guide id="3" pos="288" userDrawn="1">
          <p15:clr>
            <a:srgbClr val="A4A3A4"/>
          </p15:clr>
        </p15:guide>
        <p15:guide id="4" pos="7392" userDrawn="1">
          <p15:clr>
            <a:srgbClr val="A4A3A4"/>
          </p15:clr>
        </p15:guide>
        <p15:guide id="5" orient="horz" pos="864" userDrawn="1">
          <p15:clr>
            <a:srgbClr val="A4A3A4"/>
          </p15:clr>
        </p15:guide>
        <p15:guide id="6" orient="horz" pos="816" userDrawn="1">
          <p15:clr>
            <a:srgbClr val="A4A3A4"/>
          </p15:clr>
        </p15:guide>
        <p15:guide id="7" orient="horz" pos="288" userDrawn="1">
          <p15:clr>
            <a:srgbClr val="A4A3A4"/>
          </p15:clr>
        </p15:guide>
        <p15:guide id="8" orient="horz" pos="24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8BA403-FE38-36E0-F2E1-22D36344C2A3}" name="Laible, Elizabeth" initials="LE" userId="S::elaible@air.org::cc99524a-59cf-4811-bbbd-4798cc24125f" providerId="AD"/>
  <p188:author id="{C3388029-2B20-F5FB-4124-4ABF9417DF0E}" name="Peterson, Amy" initials="PA" userId="S::ampeterson@air.org::8c14dd6b-6031-4383-8241-8af97fa7035b" providerId="AD"/>
  <p188:author id="{71F52E3E-7225-615B-3475-DD7D7A185FC6}" name="Zumeta Edmonds, Rebecca" initials="ZER" userId="S::rzumetaedmonds@air.org::b2e63e99-418a-4446-86de-a1daf7a89e4a" providerId="AD"/>
  <p188:author id="{0D93C751-2EE7-2372-8EDB-49284B29F442}" name="Hulbert, Christine" initials="HC" userId="S::chulbert@air.org::0458387a-f57b-48c6-b6a3-59ba81d52c2f" providerId="AD"/>
  <p188:author id="{B1B6E2BE-BED0-F24A-FFBE-7F3B689E8A97}" name="Sacco, Donna" initials="SD" userId="S::dsacco@air.org::625d7b60-79d1-4e54-8a86-48fa6fb7a3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F27"/>
    <a:srgbClr val="A8452A"/>
    <a:srgbClr val="FFFFFF"/>
    <a:srgbClr val="C25131"/>
    <a:srgbClr val="6D6E70"/>
    <a:srgbClr val="E6E6E6"/>
    <a:srgbClr val="10719C"/>
    <a:srgbClr val="000000"/>
    <a:srgbClr val="006298"/>
    <a:srgbClr val="319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BF360-306C-40BD-8CF5-088FDF01DF61}" v="1" dt="2022-05-15T22:33:54.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14" autoAdjust="0"/>
    <p:restoredTop sz="53473" autoAdjust="0"/>
  </p:normalViewPr>
  <p:slideViewPr>
    <p:cSldViewPr snapToGrid="0">
      <p:cViewPr varScale="1">
        <p:scale>
          <a:sx n="61" d="100"/>
          <a:sy n="61" d="100"/>
        </p:scale>
        <p:origin x="2118" y="42"/>
      </p:cViewPr>
      <p:guideLst>
        <p:guide orient="horz" pos="648"/>
        <p:guide pos="3840"/>
        <p:guide pos="288"/>
        <p:guide pos="7392"/>
        <p:guide orient="horz" pos="864"/>
        <p:guide orient="horz" pos="816"/>
        <p:guide orient="horz" pos="288"/>
        <p:guide orient="horz" pos="249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98BD1B-51DC-4E73-AA45-A3E92CC2D2E5}" type="doc">
      <dgm:prSet loTypeId="urn:microsoft.com/office/officeart/2005/8/layout/chart3" loCatId="cycle" qsTypeId="urn:microsoft.com/office/officeart/2005/8/quickstyle/simple1" qsCatId="simple" csTypeId="urn:microsoft.com/office/officeart/2005/8/colors/accent1_2" csCatId="accent1" phldr="1"/>
      <dgm:spPr/>
    </dgm:pt>
    <dgm:pt modelId="{15E0CFB3-477B-44D1-9106-764C65A8C470}" type="pres">
      <dgm:prSet presAssocID="{D698BD1B-51DC-4E73-AA45-A3E92CC2D2E5}" presName="compositeShape" presStyleCnt="0">
        <dgm:presLayoutVars>
          <dgm:chMax val="7"/>
          <dgm:dir/>
          <dgm:resizeHandles val="exact"/>
        </dgm:presLayoutVars>
      </dgm:prSet>
      <dgm:spPr/>
    </dgm:pt>
  </dgm:ptLst>
  <dgm:cxnLst>
    <dgm:cxn modelId="{08F43651-4CC4-49C1-A6B0-1E21A19F283E}" type="presOf" srcId="{D698BD1B-51DC-4E73-AA45-A3E92CC2D2E5}" destId="{15E0CFB3-477B-44D1-9106-764C65A8C470}" srcOrd="0" destOrd="0" presId="urn:microsoft.com/office/officeart/2005/8/layout/chart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93522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16562" cy="3103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59992" y="9089453"/>
            <a:ext cx="157094" cy="232095"/>
          </a:xfrm>
        </p:spPr>
        <p:txBody>
          <a:bodyPr/>
          <a:lstStyle/>
          <a:p>
            <a:fld id="{1BCF944E-AC27-4BEA-9C0A-695BFCE7C965}" type="slidenum">
              <a:rPr lang="en-US" smtClean="0"/>
              <a:pPr/>
              <a:t>11</a:t>
            </a:fld>
            <a:endParaRPr lang="en-US"/>
          </a:p>
        </p:txBody>
      </p:sp>
    </p:spTree>
    <p:extLst>
      <p:ext uri="{BB962C8B-B14F-4D97-AF65-F5344CB8AC3E}">
        <p14:creationId xmlns:p14="http://schemas.microsoft.com/office/powerpoint/2010/main" val="201012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1114382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1338326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172395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spcBef>
                <a:spcPts val="0"/>
              </a:spcBef>
              <a:buFont typeface="+mj-lt"/>
              <a:buAutoNum type="arabicPeriod"/>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407992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133989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2813379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241393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3</a:t>
            </a:fld>
            <a:endParaRPr lang="en-US"/>
          </a:p>
        </p:txBody>
      </p:sp>
    </p:spTree>
    <p:extLst>
      <p:ext uri="{BB962C8B-B14F-4D97-AF65-F5344CB8AC3E}">
        <p14:creationId xmlns:p14="http://schemas.microsoft.com/office/powerpoint/2010/main" val="445942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23</a:t>
            </a:fld>
            <a:endParaRPr lang="en-US"/>
          </a:p>
        </p:txBody>
      </p:sp>
    </p:spTree>
    <p:extLst>
      <p:ext uri="{BB962C8B-B14F-4D97-AF65-F5344CB8AC3E}">
        <p14:creationId xmlns:p14="http://schemas.microsoft.com/office/powerpoint/2010/main" val="4284743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i="1"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24</a:t>
            </a:fld>
            <a:endParaRPr lang="en-US"/>
          </a:p>
        </p:txBody>
      </p:sp>
    </p:spTree>
    <p:extLst>
      <p:ext uri="{BB962C8B-B14F-4D97-AF65-F5344CB8AC3E}">
        <p14:creationId xmlns:p14="http://schemas.microsoft.com/office/powerpoint/2010/main" val="174448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866690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192261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193222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41684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1885287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1006354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31</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57112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32</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2151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908997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2685091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4225804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35</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62408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1671173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1993865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714128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39</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81377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1571746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2272337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201430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2927722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2601640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529933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1165331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1095015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2225973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1939576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solidFill>
                  <a:srgbClr val="595959"/>
                </a:solidFill>
              </a:rPr>
              <a:pPr/>
              <a:t>50</a:t>
            </a:fld>
            <a:endParaRPr lang="en-US">
              <a:solidFill>
                <a:srgbClr val="595959"/>
              </a:solidFill>
            </a:endParaRPr>
          </a:p>
        </p:txBody>
      </p:sp>
      <p:sp>
        <p:nvSpPr>
          <p:cNvPr id="5" name="Date Placeholder 4">
            <a:extLst>
              <a:ext uri="{FF2B5EF4-FFF2-40B4-BE49-F238E27FC236}">
                <a16:creationId xmlns:a16="http://schemas.microsoft.com/office/drawing/2014/main" id="{B2F31C0F-5825-4C82-9AF1-90FE85153E58}"/>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1AA7068B-7A5E-49EE-B084-B5B64857B918}"/>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54430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1199641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776994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420688" y="704850"/>
            <a:ext cx="6261100" cy="3521075"/>
          </a:xfrm>
          <a:ln/>
        </p:spPr>
      </p:sp>
      <p:sp>
        <p:nvSpPr>
          <p:cNvPr id="91139" name="Slide Number Placeholder 3"/>
          <p:cNvSpPr>
            <a:spLocks noGrp="1"/>
          </p:cNvSpPr>
          <p:nvPr>
            <p:ph type="sldNum" sz="quarter" idx="5"/>
          </p:nvPr>
        </p:nvSpPr>
        <p:spPr>
          <a:xfrm>
            <a:off x="3508759" y="9114352"/>
            <a:ext cx="84959" cy="232241"/>
          </a:xfrm>
          <a:noFill/>
        </p:spPr>
        <p:txBody>
          <a:bodyPr/>
          <a:lstStyle/>
          <a:p>
            <a:fld id="{78E91393-7C62-4878-95C0-74998B024367}" type="slidenum">
              <a:rPr lang="en-US" smtClean="0">
                <a:solidFill>
                  <a:prstClr val="black"/>
                </a:solidFill>
                <a:latin typeface="Arial" charset="0"/>
                <a:ea typeface="ＭＳ Ｐゴシック"/>
                <a:cs typeface="ＭＳ Ｐゴシック"/>
              </a:rPr>
              <a:pPr/>
              <a:t>8</a:t>
            </a:fld>
            <a:endParaRPr lang="en-US">
              <a:solidFill>
                <a:prstClr val="black"/>
              </a:solidFill>
              <a:latin typeface="Arial" charset="0"/>
              <a:ea typeface="ＭＳ Ｐゴシック"/>
              <a:cs typeface="ＭＳ Ｐゴシック"/>
            </a:endParaRPr>
          </a:p>
        </p:txBody>
      </p:sp>
      <p:sp>
        <p:nvSpPr>
          <p:cNvPr id="2" name="Notes Placeholder 1"/>
          <p:cNvSpPr>
            <a:spLocks noGrp="1"/>
          </p:cNvSpPr>
          <p:nvPr>
            <p:ph type="body" idx="1"/>
          </p:nvPr>
        </p:nvSpPr>
        <p:spPr/>
        <p:txBody>
          <a:bodyPr/>
          <a:lstStyle/>
          <a:p>
            <a:pPr defTabSz="923270">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235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a:xfrm>
            <a:off x="3472691" y="9114352"/>
            <a:ext cx="157094" cy="232241"/>
          </a:xfrm>
        </p:spPr>
        <p:txBody>
          <a:bodyPr/>
          <a:lstStyle/>
          <a:p>
            <a:pPr>
              <a:defRPr/>
            </a:pPr>
            <a:fld id="{DBA2C2E2-0E08-480B-A22D-C2F2EBF6A27D}" type="slidenum">
              <a:rPr lang="en-US" smtClean="0"/>
              <a:pPr>
                <a:defRPr/>
              </a:pPr>
              <a:t>9</a:t>
            </a:fld>
            <a:endParaRPr lang="en-US"/>
          </a:p>
        </p:txBody>
      </p:sp>
    </p:spTree>
    <p:extLst>
      <p:ext uri="{BB962C8B-B14F-4D97-AF65-F5344CB8AC3E}">
        <p14:creationId xmlns:p14="http://schemas.microsoft.com/office/powerpoint/2010/main" val="88583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1820640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305240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3306-CFC3-C74F-994E-4F285CEF47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90E47-7477-A349-BBF4-B5E19CB7D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28077-D8EC-0042-97CC-D99821DDB4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81C879-71C0-DD4A-8FA3-BC9C10C96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AC4C6-B996-814F-979E-190E66D13BDD}"/>
              </a:ext>
            </a:extLst>
          </p:cNvPr>
          <p:cNvSpPr>
            <a:spLocks noGrp="1"/>
          </p:cNvSpPr>
          <p:nvPr>
            <p:ph type="sldNum" sz="quarter" idx="12"/>
          </p:nvPr>
        </p:nvSpPr>
        <p:spPr/>
        <p:txBody>
          <a:bodyPr/>
          <a:lstStyle/>
          <a:p>
            <a:fld id="{A2C26797-CD35-D541-8198-F253B6076107}" type="slidenum">
              <a:rPr lang="en-US" smtClean="0"/>
              <a:t>‹#›</a:t>
            </a:fld>
            <a:endParaRPr lang="en-US"/>
          </a:p>
        </p:txBody>
      </p:sp>
    </p:spTree>
    <p:extLst>
      <p:ext uri="{BB962C8B-B14F-4D97-AF65-F5344CB8AC3E}">
        <p14:creationId xmlns:p14="http://schemas.microsoft.com/office/powerpoint/2010/main" val="317939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056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3" r:id="rId18"/>
    <p:sldLayoutId id="2147483824" r:id="rId19"/>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hyperlink" Target="https://intensiveintervention.org/special-topics/english-learner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intensiveintervention.org/resource/data-based-individualization-english-learners"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hyperlink" Target="https://intensiveintervention.org/resource/taxonomy-considerations-english-learners" TargetMode="Externa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hyperlink" Target="https://wida.wisc.edu/teach/can-do/descriptor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ida.wisc.edu/sites/default/files/resource/WIDA-ELD-Standards-Framework-2020.pdf"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ies.ed.gov/ncee/wwc/PracticeGuide/1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hyperlink" Target="https://www.mtss4els.org/resources/briefs" TargetMode="External"/><Relationship Id="rId4" Type="http://schemas.openxmlformats.org/officeDocument/2006/relationships/hyperlink" Target="https://www.mtss4els.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promotingprogress.org/resources/stories-classroom-english-learners-ie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ies.ed.gov/ncee/wwc/Docs/PracticeGuide/english_learners_pg_040114.pdf" TargetMode="External"/><Relationship Id="rId2" Type="http://schemas.openxmlformats.org/officeDocument/2006/relationships/hyperlink" Target="https://ceedar.education.ufl.edu/wp-content/uploads/2014/08/culturally-responsive.pdf" TargetMode="External"/><Relationship Id="rId1" Type="http://schemas.openxmlformats.org/officeDocument/2006/relationships/slideLayout" Target="../slideLayouts/slideLayout12.xml"/><Relationship Id="rId5" Type="http://schemas.openxmlformats.org/officeDocument/2006/relationships/hyperlink" Target="http://www.corestandards.org/" TargetMode="External"/><Relationship Id="rId4" Type="http://schemas.openxmlformats.org/officeDocument/2006/relationships/hyperlink" Target="https://www.cde.state.co.us/coreadingwriting/culturally-responsive-and-sustaining-pedagogy"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ies.ed.gov/ncee/wwc/PracticeGuide/3"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wida.wisc.edu/sites/default/files/resource/CanDo-KeyUses-Gr-2-3.pdf" TargetMode="External"/><Relationship Id="rId2" Type="http://schemas.openxmlformats.org/officeDocument/2006/relationships/hyperlink" Target="https://intensiveintervention.org/resource/data-based-individualization-framework-intensive-intervention"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wida.wisc.edu/sites/default/files/resource/WIDA-ELD-Standards-Framework-2020.pdf" TargetMode="External"/><Relationship Id="rId2" Type="http://schemas.openxmlformats.org/officeDocument/2006/relationships/hyperlink" Target="https://wida.wisc.edu/sites/default/files/resource/2012-ELD-Standards.pdf"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1538883"/>
          </a:xfrm>
        </p:spPr>
        <p:txBody>
          <a:bodyPr/>
          <a:lstStyle/>
          <a:p>
            <a:r>
              <a:rPr lang="en-US"/>
              <a:t>Supporting English Learners With Intensive Needs</a:t>
            </a:r>
          </a:p>
        </p:txBody>
      </p:sp>
      <p:pic>
        <p:nvPicPr>
          <p:cNvPr id="60" name="Picture Placeholder 59" descr="Image of teacher working with English learners">
            <a:extLst>
              <a:ext uri="{FF2B5EF4-FFF2-40B4-BE49-F238E27FC236}">
                <a16:creationId xmlns:a16="http://schemas.microsoft.com/office/drawing/2014/main" id="{73EA9E01-8DD4-4EBF-A5E1-CF5122EF1DD6}"/>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l="-85" t="28891" r="85" b="34665"/>
          <a:stretch/>
        </p:blipFill>
        <p:spPr>
          <a:xfrm>
            <a:off x="702528"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396875" y="3716536"/>
            <a:ext cx="851515" cy="184666"/>
          </a:xfrm>
        </p:spPr>
        <p:txBody>
          <a:bodyPr/>
          <a:lstStyle/>
          <a:p>
            <a:r>
              <a:rPr lang="en-US"/>
              <a:t>May 17, 2022</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p:txBody>
          <a:bodyPr/>
          <a:lstStyle/>
          <a:p>
            <a:r>
              <a:rPr lang="en-US"/>
              <a:t>Donna Sacco, PhD| John J. Hoover, PhD |Tracy Spies, PhD</a:t>
            </a:r>
          </a:p>
        </p:txBody>
      </p:sp>
    </p:spTree>
    <p:extLst>
      <p:ext uri="{BB962C8B-B14F-4D97-AF65-F5344CB8AC3E}">
        <p14:creationId xmlns:p14="http://schemas.microsoft.com/office/powerpoint/2010/main" val="56000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322B-D40C-42D0-851D-B94FC809DEC8}"/>
              </a:ext>
            </a:extLst>
          </p:cNvPr>
          <p:cNvSpPr>
            <a:spLocks noGrp="1"/>
          </p:cNvSpPr>
          <p:nvPr>
            <p:ph type="title"/>
          </p:nvPr>
        </p:nvSpPr>
        <p:spPr>
          <a:xfrm>
            <a:off x="457200" y="0"/>
            <a:ext cx="11276076" cy="1280160"/>
          </a:xfrm>
        </p:spPr>
        <p:txBody>
          <a:bodyPr anchor="ctr">
            <a:normAutofit/>
          </a:bodyPr>
          <a:lstStyle/>
          <a:p>
            <a:r>
              <a:rPr lang="en-US"/>
              <a:t>What Is NCII’s Approach to Intensive Intervention? </a:t>
            </a:r>
          </a:p>
        </p:txBody>
      </p:sp>
      <p:sp>
        <p:nvSpPr>
          <p:cNvPr id="14" name="Content Placeholder 13">
            <a:extLst>
              <a:ext uri="{FF2B5EF4-FFF2-40B4-BE49-F238E27FC236}">
                <a16:creationId xmlns:a16="http://schemas.microsoft.com/office/drawing/2014/main" id="{6935C3B1-AF9C-48DB-9AA9-7B4BD2180D0D}"/>
              </a:ext>
            </a:extLst>
          </p:cNvPr>
          <p:cNvSpPr>
            <a:spLocks noGrp="1"/>
          </p:cNvSpPr>
          <p:nvPr>
            <p:ph sz="quarter" idx="14"/>
          </p:nvPr>
        </p:nvSpPr>
        <p:spPr>
          <a:xfrm>
            <a:off x="457199" y="1371600"/>
            <a:ext cx="7269127" cy="4343400"/>
          </a:xfrm>
        </p:spPr>
        <p:txBody>
          <a:bodyPr>
            <a:normAutofit/>
          </a:bodyPr>
          <a:lstStyle/>
          <a:p>
            <a:pPr>
              <a:spcBef>
                <a:spcPts val="600"/>
              </a:spcBef>
            </a:pPr>
            <a:r>
              <a:rPr lang="en-US"/>
              <a:t>DBI is a</a:t>
            </a:r>
            <a:r>
              <a:rPr lang="en-US" b="1"/>
              <a:t> research-based process </a:t>
            </a:r>
            <a:r>
              <a:rPr lang="en-US"/>
              <a:t>for individualizing and intensifying interventions </a:t>
            </a:r>
            <a:r>
              <a:rPr lang="en-US" b="1"/>
              <a:t>for students with severe and persistent learning and behavioral needs. </a:t>
            </a:r>
            <a:endParaRPr lang="en-US"/>
          </a:p>
          <a:p>
            <a:pPr>
              <a:spcBef>
                <a:spcPts val="600"/>
              </a:spcBef>
            </a:pPr>
            <a:r>
              <a:rPr lang="en-US"/>
              <a:t>The </a:t>
            </a:r>
            <a:r>
              <a:rPr lang="en-US" i="1"/>
              <a:t>process</a:t>
            </a:r>
            <a:r>
              <a:rPr lang="en-US"/>
              <a:t> integrates </a:t>
            </a:r>
            <a:r>
              <a:rPr lang="en-US" b="1"/>
              <a:t>evidence-based intervention, assessment, and strategies.</a:t>
            </a:r>
          </a:p>
        </p:txBody>
      </p:sp>
      <p:pic>
        <p:nvPicPr>
          <p:cNvPr id="10" name="Content Placeholder 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C0013B0-7935-4FFE-9251-2B88EC0C3FCA}"/>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7974423" y="1454374"/>
            <a:ext cx="3366690" cy="4844160"/>
          </a:xfrm>
          <a:noFill/>
        </p:spPr>
      </p:pic>
      <p:sp>
        <p:nvSpPr>
          <p:cNvPr id="6" name="Slide Number Placeholder 5">
            <a:extLst>
              <a:ext uri="{FF2B5EF4-FFF2-40B4-BE49-F238E27FC236}">
                <a16:creationId xmlns:a16="http://schemas.microsoft.com/office/drawing/2014/main" id="{FE9818F1-3423-4BBA-A1D2-429679B5DC2E}"/>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10</a:t>
            </a:fld>
            <a:endParaRPr lang="en-US"/>
          </a:p>
        </p:txBody>
      </p:sp>
    </p:spTree>
    <p:extLst>
      <p:ext uri="{BB962C8B-B14F-4D97-AF65-F5344CB8AC3E}">
        <p14:creationId xmlns:p14="http://schemas.microsoft.com/office/powerpoint/2010/main" val="363637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3" y="1962062"/>
            <a:ext cx="4495797" cy="2397287"/>
          </a:xfrm>
          <a:solidFill>
            <a:schemeClr val="bg1"/>
          </a:solidFill>
        </p:spPr>
        <p:txBody>
          <a:bodyPr>
            <a:noAutofit/>
          </a:bodyPr>
          <a:lstStyle/>
          <a:p>
            <a:pPr marL="175022"/>
            <a:r>
              <a:rPr lang="en-US" sz="3300" b="0"/>
              <a:t>Remember: Individualizing instruction for students with disabilities is an </a:t>
            </a:r>
            <a:r>
              <a:rPr lang="en-US" sz="3300" b="1"/>
              <a:t>ongoing process</a:t>
            </a:r>
            <a:r>
              <a:rPr lang="en-US" sz="3300" b="0"/>
              <a:t>. </a:t>
            </a:r>
          </a:p>
        </p:txBody>
      </p:sp>
      <p:sp>
        <p:nvSpPr>
          <p:cNvPr id="6" name="Slide Number Placeholder 1"/>
          <p:cNvSpPr>
            <a:spLocks noGrp="1"/>
          </p:cNvSpPr>
          <p:nvPr>
            <p:ph type="sldNum" sz="quarter" idx="14"/>
          </p:nvPr>
        </p:nvSpPr>
        <p:spPr/>
        <p:txBody>
          <a:bodyPr/>
          <a:lstStyle/>
          <a:p>
            <a:pPr algn="r"/>
            <a:fld id="{F3477EC8-074D-41C4-94AE-E9EA7CEEA348}" type="slidenum">
              <a:rPr lang="en-US" smtClean="0"/>
              <a:pPr algn="r"/>
              <a:t>11</a:t>
            </a:fld>
            <a:endParaRPr lang="en-US"/>
          </a:p>
        </p:txBody>
      </p:sp>
      <p:sp>
        <p:nvSpPr>
          <p:cNvPr id="9" name="Right Arrow 8" descr="An arrow points to Intervention adaptation - based on observed needs.  Kelsey's teacher will make qualitative changes to the intervention based on the results of informal diagnostic assessment."/>
          <p:cNvSpPr/>
          <p:nvPr/>
        </p:nvSpPr>
        <p:spPr>
          <a:xfrm>
            <a:off x="6143637" y="5129859"/>
            <a:ext cx="1097280" cy="546592"/>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7" name="Content Placeholder 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36F49ED6-A5EF-4D70-8EEE-0DCAE1574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747" y="450167"/>
            <a:ext cx="3989035" cy="5739618"/>
          </a:xfrm>
          <a:prstGeom prst="rect">
            <a:avLst/>
          </a:prstGeom>
          <a:noFill/>
        </p:spPr>
      </p:pic>
    </p:spTree>
    <p:extLst>
      <p:ext uri="{BB962C8B-B14F-4D97-AF65-F5344CB8AC3E}">
        <p14:creationId xmlns:p14="http://schemas.microsoft.com/office/powerpoint/2010/main" val="172627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Culturally and Linguistically Sustaining Intensive Intervention</a:t>
            </a:r>
          </a:p>
        </p:txBody>
      </p:sp>
      <p:sp>
        <p:nvSpPr>
          <p:cNvPr id="3" name="Text Placeholder 2"/>
          <p:cNvSpPr>
            <a:spLocks noGrp="1"/>
          </p:cNvSpPr>
          <p:nvPr>
            <p:ph type="body" sz="quarter" idx="13"/>
          </p:nvPr>
        </p:nvSpPr>
        <p:spPr/>
        <p:txBody>
          <a:bodyPr>
            <a:normAutofit fontScale="92500" lnSpcReduction="10000"/>
          </a:bodyPr>
          <a:lstStyle/>
          <a:p>
            <a:pPr>
              <a:lnSpc>
                <a:spcPct val="135000"/>
              </a:lnSpc>
            </a:pPr>
            <a:r>
              <a:rPr lang="en-US"/>
              <a:t>Delivering Instruction to Sustain Language and Cultural Qualities When Meeting Academic/Behavioral Needs</a:t>
            </a:r>
          </a:p>
        </p:txBody>
      </p:sp>
      <p:sp>
        <p:nvSpPr>
          <p:cNvPr id="4" name="Slide Number Placeholder 3"/>
          <p:cNvSpPr>
            <a:spLocks noGrp="1"/>
          </p:cNvSpPr>
          <p:nvPr>
            <p:ph type="sldNum" sz="quarter" idx="15"/>
          </p:nvPr>
        </p:nvSpPr>
        <p:spPr/>
        <p:txBody>
          <a:bodyPr/>
          <a:lstStyle/>
          <a:p>
            <a:fld id="{BABF4E83-61DB-418F-A99F-17BC9BB58EF6}" type="slidenum">
              <a:rPr lang="en-US" smtClean="0"/>
              <a:pPr/>
              <a:t>12</a:t>
            </a:fld>
            <a:endParaRPr lang="en-US"/>
          </a:p>
        </p:txBody>
      </p:sp>
    </p:spTree>
    <p:extLst>
      <p:ext uri="{BB962C8B-B14F-4D97-AF65-F5344CB8AC3E}">
        <p14:creationId xmlns:p14="http://schemas.microsoft.com/office/powerpoint/2010/main" val="167585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2224-89CE-964A-BBA3-6F3D06861ACE}"/>
              </a:ext>
            </a:extLst>
          </p:cNvPr>
          <p:cNvSpPr>
            <a:spLocks noGrp="1"/>
          </p:cNvSpPr>
          <p:nvPr>
            <p:ph type="title"/>
          </p:nvPr>
        </p:nvSpPr>
        <p:spPr/>
        <p:txBody>
          <a:bodyPr>
            <a:normAutofit/>
          </a:bodyPr>
          <a:lstStyle/>
          <a:p>
            <a:r>
              <a:rPr lang="en-US" dirty="0"/>
              <a:t>Valuing Cultural and Linguistic Diversity</a:t>
            </a:r>
          </a:p>
        </p:txBody>
      </p:sp>
      <p:sp>
        <p:nvSpPr>
          <p:cNvPr id="3" name="Content Placeholder 2">
            <a:extLst>
              <a:ext uri="{FF2B5EF4-FFF2-40B4-BE49-F238E27FC236}">
                <a16:creationId xmlns:a16="http://schemas.microsoft.com/office/drawing/2014/main" id="{00A4193F-C472-5444-A4B5-9BA64EE694E8}"/>
              </a:ext>
            </a:extLst>
          </p:cNvPr>
          <p:cNvSpPr>
            <a:spLocks noGrp="1"/>
          </p:cNvSpPr>
          <p:nvPr>
            <p:ph sz="quarter" idx="14"/>
          </p:nvPr>
        </p:nvSpPr>
        <p:spPr/>
        <p:txBody>
          <a:bodyPr>
            <a:normAutofit/>
          </a:bodyPr>
          <a:lstStyle/>
          <a:p>
            <a:pPr marL="457200" indent="-457200">
              <a:lnSpc>
                <a:spcPct val="100000"/>
              </a:lnSpc>
              <a:spcBef>
                <a:spcPts val="0"/>
              </a:spcBef>
              <a:buFont typeface="Arial" panose="020B0604020202020204" pitchFamily="34" charset="0"/>
              <a:buChar char="•"/>
            </a:pPr>
            <a:r>
              <a:rPr lang="en-US" sz="3300" dirty="0">
                <a:ea typeface="+mj-ea"/>
              </a:rPr>
              <a:t>To promote cultural and linguistic sustainability, the cultural and language diversity that ELs bring to schools and classrooms must be valued (Baca &amp; Cervantes, 2004).</a:t>
            </a:r>
          </a:p>
          <a:p>
            <a:pPr marL="0" indent="0">
              <a:lnSpc>
                <a:spcPct val="100000"/>
              </a:lnSpc>
              <a:spcBef>
                <a:spcPts val="0"/>
              </a:spcBef>
              <a:buNone/>
            </a:pPr>
            <a:endParaRPr lang="en-US" sz="3300" dirty="0">
              <a:ea typeface="+mj-ea"/>
            </a:endParaRPr>
          </a:p>
          <a:p>
            <a:pPr marL="457200" indent="-457200">
              <a:lnSpc>
                <a:spcPct val="100000"/>
              </a:lnSpc>
              <a:spcBef>
                <a:spcPts val="0"/>
              </a:spcBef>
              <a:buFont typeface="Arial" panose="020B0604020202020204" pitchFamily="34" charset="0"/>
              <a:buChar char="•"/>
            </a:pPr>
            <a:r>
              <a:rPr lang="en-US" sz="3300" dirty="0">
                <a:ea typeface="+mj-ea"/>
              </a:rPr>
              <a:t>Cultural/linguistic sustainability builds upon cultural/linguistic responsiveness. </a:t>
            </a:r>
          </a:p>
        </p:txBody>
      </p:sp>
      <p:sp>
        <p:nvSpPr>
          <p:cNvPr id="6" name="Slide Number Placeholder 5">
            <a:extLst>
              <a:ext uri="{FF2B5EF4-FFF2-40B4-BE49-F238E27FC236}">
                <a16:creationId xmlns:a16="http://schemas.microsoft.com/office/drawing/2014/main" id="{48958C74-394B-792D-4E3E-D3E3148A1157}"/>
              </a:ext>
            </a:extLst>
          </p:cNvPr>
          <p:cNvSpPr>
            <a:spLocks noGrp="1"/>
          </p:cNvSpPr>
          <p:nvPr>
            <p:ph type="sldNum" sz="quarter" idx="12"/>
          </p:nvPr>
        </p:nvSpPr>
        <p:spPr/>
        <p:txBody>
          <a:bodyPr/>
          <a:lstStyle/>
          <a:p>
            <a:fld id="{99A20822-4A49-4D36-86E3-300BA48D3F00}" type="slidenum">
              <a:rPr lang="en-US" smtClean="0"/>
              <a:t>13</a:t>
            </a:fld>
            <a:endParaRPr lang="en-US"/>
          </a:p>
        </p:txBody>
      </p:sp>
    </p:spTree>
    <p:extLst>
      <p:ext uri="{BB962C8B-B14F-4D97-AF65-F5344CB8AC3E}">
        <p14:creationId xmlns:p14="http://schemas.microsoft.com/office/powerpoint/2010/main" val="259645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1D8B-F0B3-4655-93A6-E49C1C7E5B00}"/>
              </a:ext>
            </a:extLst>
          </p:cNvPr>
          <p:cNvSpPr>
            <a:spLocks noGrp="1"/>
          </p:cNvSpPr>
          <p:nvPr>
            <p:ph type="title"/>
          </p:nvPr>
        </p:nvSpPr>
        <p:spPr>
          <a:xfrm>
            <a:off x="457200" y="311888"/>
            <a:ext cx="11276076" cy="1280160"/>
          </a:xfrm>
        </p:spPr>
        <p:txBody>
          <a:bodyPr/>
          <a:lstStyle/>
          <a:p>
            <a:r>
              <a:rPr lang="en-US"/>
              <a:t>Distinguishing Culturally/Linguistically </a:t>
            </a:r>
            <a:r>
              <a:rPr lang="en-US" i="1"/>
              <a:t>Responsive </a:t>
            </a:r>
            <a:r>
              <a:rPr lang="en-US"/>
              <a:t>From Culturally/Linguistically </a:t>
            </a:r>
            <a:r>
              <a:rPr lang="en-US" i="1"/>
              <a:t>Sustaining</a:t>
            </a:r>
          </a:p>
        </p:txBody>
      </p:sp>
      <p:graphicFrame>
        <p:nvGraphicFramePr>
          <p:cNvPr id="8" name="Table 8">
            <a:extLst>
              <a:ext uri="{FF2B5EF4-FFF2-40B4-BE49-F238E27FC236}">
                <a16:creationId xmlns:a16="http://schemas.microsoft.com/office/drawing/2014/main" id="{C388805A-5608-4A86-8B9B-962BC21C4823}"/>
              </a:ext>
            </a:extLst>
          </p:cNvPr>
          <p:cNvGraphicFramePr>
            <a:graphicFrameLocks noGrp="1"/>
          </p:cNvGraphicFramePr>
          <p:nvPr>
            <p:ph sz="quarter" idx="14"/>
            <p:extLst>
              <p:ext uri="{D42A27DB-BD31-4B8C-83A1-F6EECF244321}">
                <p14:modId xmlns:p14="http://schemas.microsoft.com/office/powerpoint/2010/main" val="1948951974"/>
              </p:ext>
            </p:extLst>
          </p:nvPr>
        </p:nvGraphicFramePr>
        <p:xfrm>
          <a:off x="457200" y="1980805"/>
          <a:ext cx="11274424" cy="3562302"/>
        </p:xfrm>
        <a:graphic>
          <a:graphicData uri="http://schemas.openxmlformats.org/drawingml/2006/table">
            <a:tbl>
              <a:tblPr firstRow="1" bandRow="1">
                <a:tableStyleId>{21E4AEA4-8DFA-4A89-87EB-49C32662AFE0}</a:tableStyleId>
              </a:tblPr>
              <a:tblGrid>
                <a:gridCol w="5655365">
                  <a:extLst>
                    <a:ext uri="{9D8B030D-6E8A-4147-A177-3AD203B41FA5}">
                      <a16:colId xmlns:a16="http://schemas.microsoft.com/office/drawing/2014/main" val="3854666550"/>
                    </a:ext>
                  </a:extLst>
                </a:gridCol>
                <a:gridCol w="5619059">
                  <a:extLst>
                    <a:ext uri="{9D8B030D-6E8A-4147-A177-3AD203B41FA5}">
                      <a16:colId xmlns:a16="http://schemas.microsoft.com/office/drawing/2014/main" val="201729418"/>
                    </a:ext>
                  </a:extLst>
                </a:gridCol>
              </a:tblGrid>
              <a:tr h="502569">
                <a:tc>
                  <a:txBody>
                    <a:bodyPr/>
                    <a:lstStyle/>
                    <a:p>
                      <a:pPr marL="0" marR="0" algn="l" defTabSz="685800" rtl="0" eaLnBrk="1" fontAlgn="t" latinLnBrk="0" hangingPunct="1">
                        <a:spcBef>
                          <a:spcPts val="0"/>
                        </a:spcBef>
                        <a:spcAft>
                          <a:spcPts val="0"/>
                        </a:spcAft>
                      </a:pPr>
                      <a:r>
                        <a:rPr lang="en-GB" sz="2600" b="1" kern="1200">
                          <a:solidFill>
                            <a:schemeClr val="lt1"/>
                          </a:solidFill>
                        </a:rPr>
                        <a:t>Culturally/Linguistically Responsive</a:t>
                      </a:r>
                      <a:endParaRPr lang="en-GB" sz="2600" b="1" kern="1200">
                        <a:solidFill>
                          <a:schemeClr val="lt1"/>
                        </a:solidFill>
                        <a:latin typeface="+mn-lt"/>
                        <a:ea typeface="+mn-ea"/>
                        <a:cs typeface="+mn-cs"/>
                      </a:endParaRPr>
                    </a:p>
                  </a:txBody>
                  <a:tcPr marL="109699" marR="109699" marT="15236" marB="0"/>
                </a:tc>
                <a:tc>
                  <a:txBody>
                    <a:bodyPr/>
                    <a:lstStyle/>
                    <a:p>
                      <a:pPr marL="0" marR="0" algn="l" defTabSz="685800" rtl="0" eaLnBrk="1" fontAlgn="t" latinLnBrk="0" hangingPunct="1">
                        <a:spcBef>
                          <a:spcPts val="0"/>
                        </a:spcBef>
                        <a:spcAft>
                          <a:spcPts val="0"/>
                        </a:spcAft>
                      </a:pPr>
                      <a:r>
                        <a:rPr lang="en-GB" sz="2600" b="1" kern="1200">
                          <a:solidFill>
                            <a:schemeClr val="lt1"/>
                          </a:solidFill>
                        </a:rPr>
                        <a:t>Culturally/Linguistically Sustaining </a:t>
                      </a:r>
                      <a:endParaRPr lang="en-GB" sz="2600" b="1" kern="1200">
                        <a:solidFill>
                          <a:schemeClr val="lt1"/>
                        </a:solidFill>
                        <a:latin typeface="+mn-lt"/>
                        <a:ea typeface="+mn-ea"/>
                        <a:cs typeface="+mn-cs"/>
                      </a:endParaRPr>
                    </a:p>
                  </a:txBody>
                  <a:tcPr marL="109699" marR="109699" marT="15236" marB="0"/>
                </a:tc>
                <a:extLst>
                  <a:ext uri="{0D108BD9-81ED-4DB2-BD59-A6C34878D82A}">
                    <a16:rowId xmlns:a16="http://schemas.microsoft.com/office/drawing/2014/main" val="840261057"/>
                  </a:ext>
                </a:extLst>
              </a:tr>
              <a:tr h="3059733">
                <a:tc>
                  <a:txBody>
                    <a:bodyPr/>
                    <a:lstStyle/>
                    <a:p>
                      <a:pPr marL="342900" marR="0" indent="-342900" algn="l" fontAlgn="t">
                        <a:spcBef>
                          <a:spcPts val="600"/>
                        </a:spcBef>
                        <a:spcAft>
                          <a:spcPts val="0"/>
                        </a:spcAft>
                        <a:buClr>
                          <a:schemeClr val="accent1"/>
                        </a:buClr>
                        <a:buFont typeface="Wingdings" panose="05000000000000000000" pitchFamily="2" charset="2"/>
                        <a:buChar char="§"/>
                      </a:pPr>
                      <a:r>
                        <a:rPr lang="en-GB" sz="2000" b="0" kern="1200">
                          <a:solidFill>
                            <a:schemeClr val="tx1"/>
                          </a:solidFill>
                        </a:rPr>
                        <a:t>Refers to how one goes about directly teaching ELs (CDE Website) by drawing upon learner, family, and community qualities used “as capital to build upon” (Aceves &amp; Orosco, 2014, p. 7) to provide relevant education. </a:t>
                      </a:r>
                    </a:p>
                    <a:p>
                      <a:pPr marL="342900" marR="0" lvl="0" indent="-342900" algn="l" defTabSz="685800" rtl="0" eaLnBrk="1" fontAlgn="t" latinLnBrk="0" hangingPunct="1">
                        <a:lnSpc>
                          <a:spcPct val="100000"/>
                        </a:lnSpc>
                        <a:spcBef>
                          <a:spcPts val="600"/>
                        </a:spcBef>
                        <a:spcAft>
                          <a:spcPts val="0"/>
                        </a:spcAft>
                        <a:buClr>
                          <a:schemeClr val="accent1"/>
                        </a:buClr>
                        <a:buSzTx/>
                        <a:buFont typeface="Wingdings" panose="05000000000000000000" pitchFamily="2" charset="2"/>
                        <a:buChar char="§"/>
                        <a:tabLst/>
                        <a:defRPr/>
                      </a:pPr>
                      <a:r>
                        <a:rPr lang="en-GB" sz="2000" b="0" kern="1200">
                          <a:solidFill>
                            <a:schemeClr val="tx1"/>
                          </a:solidFill>
                        </a:rPr>
                        <a:t>Views language and culture as assets used to shape the delivery of effective education. </a:t>
                      </a:r>
                      <a:endParaRPr lang="en-GB" sz="2000" b="0" i="0" kern="1200">
                        <a:solidFill>
                          <a:schemeClr val="tx1"/>
                        </a:solidFill>
                        <a:latin typeface="+mj-lt"/>
                        <a:ea typeface="+mj-ea"/>
                        <a:cs typeface="Calibri"/>
                      </a:endParaRPr>
                    </a:p>
                  </a:txBody>
                  <a:tcPr marL="109699" marR="109699" marT="91440" marB="0">
                    <a:solidFill>
                      <a:schemeClr val="accent2">
                        <a:lumMod val="20000"/>
                        <a:lumOff val="80000"/>
                      </a:schemeClr>
                    </a:solidFill>
                  </a:tcPr>
                </a:tc>
                <a:tc>
                  <a:txBody>
                    <a:bodyPr/>
                    <a:lstStyle/>
                    <a:p>
                      <a:pPr marL="342900" marR="0" indent="-342900" algn="l" fontAlgn="t">
                        <a:spcBef>
                          <a:spcPts val="600"/>
                        </a:spcBef>
                        <a:spcAft>
                          <a:spcPts val="0"/>
                        </a:spcAft>
                        <a:buClr>
                          <a:schemeClr val="accent1"/>
                        </a:buClr>
                        <a:buFont typeface="Wingdings" panose="05000000000000000000" pitchFamily="2" charset="2"/>
                        <a:buChar char="§"/>
                      </a:pPr>
                      <a:r>
                        <a:rPr lang="en-GB" sz="2000" b="0" kern="1200">
                          <a:solidFill>
                            <a:schemeClr val="tx1"/>
                          </a:solidFill>
                        </a:rPr>
                        <a:t>Expands culturally/linguistically responsive teaching moving from a set of practices to a mindset that frames instruction seeking “to perpetuate and foster—to sustain—linguistic, literate, and cultural pluralism as part of the democratic project of schooling” (Paris, 2012, </a:t>
                      </a:r>
                      <a:br>
                        <a:rPr lang="en-GB" sz="2000" b="0" kern="1200">
                          <a:solidFill>
                            <a:schemeClr val="tx1"/>
                          </a:solidFill>
                        </a:rPr>
                      </a:br>
                      <a:r>
                        <a:rPr lang="en-GB" sz="2000" b="0" kern="1200">
                          <a:solidFill>
                            <a:schemeClr val="tx1"/>
                          </a:solidFill>
                        </a:rPr>
                        <a:t>p. 93).</a:t>
                      </a:r>
                    </a:p>
                    <a:p>
                      <a:pPr marL="342900" marR="0" lvl="0" indent="-342900" algn="l" defTabSz="685800" rtl="0" eaLnBrk="1" fontAlgn="t" latinLnBrk="0" hangingPunct="1">
                        <a:lnSpc>
                          <a:spcPct val="100000"/>
                        </a:lnSpc>
                        <a:spcBef>
                          <a:spcPts val="600"/>
                        </a:spcBef>
                        <a:spcAft>
                          <a:spcPts val="0"/>
                        </a:spcAft>
                        <a:buClr>
                          <a:schemeClr val="accent1"/>
                        </a:buClr>
                        <a:buSzTx/>
                        <a:buFont typeface="Wingdings" panose="05000000000000000000" pitchFamily="2" charset="2"/>
                        <a:buChar char="§"/>
                        <a:tabLst/>
                        <a:defRPr/>
                      </a:pPr>
                      <a:r>
                        <a:rPr lang="en-GB" sz="2000" b="0" kern="1200">
                          <a:solidFill>
                            <a:schemeClr val="tx1"/>
                          </a:solidFill>
                        </a:rPr>
                        <a:t>Designed to support and perpetuate (i.e., sustain) ELs’ languages and cultural heritages.</a:t>
                      </a:r>
                    </a:p>
                  </a:txBody>
                  <a:tcPr marL="109699" marR="109699" marT="91440" marB="0">
                    <a:solidFill>
                      <a:schemeClr val="accent2">
                        <a:lumMod val="20000"/>
                        <a:lumOff val="80000"/>
                      </a:schemeClr>
                    </a:solidFill>
                  </a:tcPr>
                </a:tc>
                <a:extLst>
                  <a:ext uri="{0D108BD9-81ED-4DB2-BD59-A6C34878D82A}">
                    <a16:rowId xmlns:a16="http://schemas.microsoft.com/office/drawing/2014/main" val="1696026466"/>
                  </a:ext>
                </a:extLst>
              </a:tr>
            </a:tbl>
          </a:graphicData>
        </a:graphic>
      </p:graphicFrame>
      <p:sp>
        <p:nvSpPr>
          <p:cNvPr id="5" name="Slide Number Placeholder 4">
            <a:extLst>
              <a:ext uri="{FF2B5EF4-FFF2-40B4-BE49-F238E27FC236}">
                <a16:creationId xmlns:a16="http://schemas.microsoft.com/office/drawing/2014/main" id="{EB0CBFC0-12F9-477D-B52A-748EFDD352C7}"/>
              </a:ext>
            </a:extLst>
          </p:cNvPr>
          <p:cNvSpPr>
            <a:spLocks noGrp="1"/>
          </p:cNvSpPr>
          <p:nvPr>
            <p:ph type="sldNum" sz="quarter" idx="12"/>
          </p:nvPr>
        </p:nvSpPr>
        <p:spPr/>
        <p:txBody>
          <a:bodyPr/>
          <a:lstStyle/>
          <a:p>
            <a:fld id="{99A20822-4A49-4D36-86E3-300BA48D3F00}" type="slidenum">
              <a:rPr lang="en-US" smtClean="0"/>
              <a:t>14</a:t>
            </a:fld>
            <a:endParaRPr lang="en-US"/>
          </a:p>
        </p:txBody>
      </p:sp>
    </p:spTree>
    <p:extLst>
      <p:ext uri="{BB962C8B-B14F-4D97-AF65-F5344CB8AC3E}">
        <p14:creationId xmlns:p14="http://schemas.microsoft.com/office/powerpoint/2010/main" val="220859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C1A0-6D19-BB43-8862-EC8F17ACC3E0}"/>
              </a:ext>
            </a:extLst>
          </p:cNvPr>
          <p:cNvSpPr>
            <a:spLocks noGrp="1"/>
          </p:cNvSpPr>
          <p:nvPr>
            <p:ph type="title"/>
          </p:nvPr>
        </p:nvSpPr>
        <p:spPr>
          <a:xfrm>
            <a:off x="834189" y="215464"/>
            <a:ext cx="10515600" cy="1081721"/>
          </a:xfrm>
        </p:spPr>
        <p:txBody>
          <a:bodyPr>
            <a:noAutofit/>
          </a:bodyPr>
          <a:lstStyle/>
          <a:p>
            <a:r>
              <a:rPr lang="en-US" b="1" dirty="0">
                <a:latin typeface="+mn-lt"/>
              </a:rPr>
              <a:t>Facilitating a Culturally and Linguistically</a:t>
            </a:r>
            <a:br>
              <a:rPr lang="en-US" b="1" dirty="0">
                <a:latin typeface="+mn-lt"/>
              </a:rPr>
            </a:br>
            <a:r>
              <a:rPr lang="en-US" b="1" dirty="0">
                <a:latin typeface="+mn-lt"/>
              </a:rPr>
              <a:t>Sustaining Mindset</a:t>
            </a:r>
          </a:p>
        </p:txBody>
      </p:sp>
      <p:sp>
        <p:nvSpPr>
          <p:cNvPr id="3" name="Content Placeholder 2">
            <a:extLst>
              <a:ext uri="{FF2B5EF4-FFF2-40B4-BE49-F238E27FC236}">
                <a16:creationId xmlns:a16="http://schemas.microsoft.com/office/drawing/2014/main" id="{711B4EB9-5C65-0E4D-AF93-1669E9E9DD89}"/>
              </a:ext>
            </a:extLst>
          </p:cNvPr>
          <p:cNvSpPr>
            <a:spLocks noGrp="1"/>
          </p:cNvSpPr>
          <p:nvPr>
            <p:ph idx="1"/>
          </p:nvPr>
        </p:nvSpPr>
        <p:spPr>
          <a:xfrm>
            <a:off x="457200" y="1371601"/>
            <a:ext cx="3164958" cy="4107712"/>
          </a:xfrm>
        </p:spPr>
        <p:txBody>
          <a:bodyPr/>
          <a:lstStyle/>
          <a:p>
            <a:pPr marL="0" indent="0">
              <a:buNone/>
            </a:pPr>
            <a:endParaRPr lang="en-US"/>
          </a:p>
          <a:p>
            <a:pPr marL="0" indent="0">
              <a:spcBef>
                <a:spcPts val="0"/>
              </a:spcBef>
              <a:buNone/>
            </a:pPr>
            <a:r>
              <a:rPr lang="en-US" sz="2000" b="1" i="1"/>
              <a:t>Key Instructional Point</a:t>
            </a:r>
            <a:endParaRPr lang="en-US" sz="2000" b="1"/>
          </a:p>
          <a:p>
            <a:pPr marL="0" indent="0">
              <a:spcBef>
                <a:spcPts val="0"/>
              </a:spcBef>
              <a:buNone/>
            </a:pPr>
            <a:r>
              <a:rPr lang="en-US" sz="1800"/>
              <a:t>Delivery of CLS instruction within any type of educational setting (e.g., general class, push-in, pull-out, consultation supports) requires use of many best practices </a:t>
            </a:r>
          </a:p>
          <a:p>
            <a:pPr marL="0" indent="0">
              <a:buNone/>
            </a:pPr>
            <a:endParaRPr lang="en-US"/>
          </a:p>
        </p:txBody>
      </p:sp>
      <p:sp>
        <p:nvSpPr>
          <p:cNvPr id="21" name="Oval 20" descr="This diagram shows a circle with 5 sections. At the very center of the circle reads &quot;Delivering CLS Instruction&quot;. Section 1 reads &quot;Making Connections (build background knowledge/draw on funds of knowledge&quot;. Section 2 reads &quot;Valuing Native Language&quot;. Section 3 reads &quot;Differentiation&quot;. Section 4 reads &quot;Linking assessment and instruction&quot;. Section 5 reads &quot;collaboration&quot;">
            <a:extLst>
              <a:ext uri="{FF2B5EF4-FFF2-40B4-BE49-F238E27FC236}">
                <a16:creationId xmlns:a16="http://schemas.microsoft.com/office/drawing/2014/main" id="{C8AD805C-EBC1-1B13-E1C6-24CE3FF72806}"/>
              </a:ext>
            </a:extLst>
          </p:cNvPr>
          <p:cNvSpPr/>
          <p:nvPr/>
        </p:nvSpPr>
        <p:spPr>
          <a:xfrm>
            <a:off x="3786962" y="1743739"/>
            <a:ext cx="4618075" cy="4618075"/>
          </a:xfrm>
          <a:prstGeom prst="ellipse">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aphicFrame>
        <p:nvGraphicFramePr>
          <p:cNvPr id="20" name="Diagram 19" descr="This diagram shows a circle with 5 sections. At the very center of the circle reads &quot;Delivering CLS Instruction&quot;. Section 1 reads &quot;Making Connections (build background knowledge/draw on funds of knowledge&quot;. Section 2 reads &quot;Valuing Native Language&quot;. Section 3 reads &quot;Differentiation&quot;. Section 4 reads &quot;Linking assessment and instruction&quot;. Section 5 reads &quot;collaboration&quot;">
            <a:extLst>
              <a:ext uri="{FF2B5EF4-FFF2-40B4-BE49-F238E27FC236}">
                <a16:creationId xmlns:a16="http://schemas.microsoft.com/office/drawing/2014/main" id="{1CB4FF9A-83B4-2EC8-69EA-8EFB3F549653}"/>
              </a:ext>
            </a:extLst>
          </p:cNvPr>
          <p:cNvGraphicFramePr/>
          <p:nvPr>
            <p:extLst>
              <p:ext uri="{D42A27DB-BD31-4B8C-83A1-F6EECF244321}">
                <p14:modId xmlns:p14="http://schemas.microsoft.com/office/powerpoint/2010/main" val="3159601204"/>
              </p:ext>
            </p:extLst>
          </p:nvPr>
        </p:nvGraphicFramePr>
        <p:xfrm>
          <a:off x="2031999" y="457200"/>
          <a:ext cx="9012720" cy="6205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3">
            <a:extLst>
              <a:ext uri="{FF2B5EF4-FFF2-40B4-BE49-F238E27FC236}">
                <a16:creationId xmlns:a16="http://schemas.microsoft.com/office/drawing/2014/main" id="{D20C9973-5DC9-4040-860F-144B568C6B86}"/>
              </a:ext>
            </a:extLst>
          </p:cNvPr>
          <p:cNvSpPr txBox="1">
            <a:spLocks noChangeArrowheads="1"/>
          </p:cNvSpPr>
          <p:nvPr/>
        </p:nvSpPr>
        <p:spPr bwMode="auto">
          <a:xfrm>
            <a:off x="5488879" y="1853277"/>
            <a:ext cx="1554480" cy="1280160"/>
          </a:xfrm>
          <a:prstGeom prst="roundRect">
            <a:avLst>
              <a:gd name="adj" fmla="val 8915"/>
            </a:avLst>
          </a:prstGeom>
          <a:noFill/>
          <a:ln w="19050">
            <a:noFill/>
          </a:ln>
          <a:effectLst/>
          <a:extLst>
            <a:ext uri="{909E8E84-426E-40dd-AFC4-6F175D3DCCD1}">
              <a14:hiddenFill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tIns="0" bIns="0" anchor="ctr" anchorCtr="0"/>
          <a:lstStyle/>
          <a:p>
            <a:pPr marL="0" marR="0" fontAlgn="base">
              <a:spcBef>
                <a:spcPts val="0"/>
              </a:spcBef>
              <a:spcAft>
                <a:spcPts val="0"/>
              </a:spcAft>
            </a:pPr>
            <a:r>
              <a:rPr lang="en-US" sz="1200" b="1" kern="1200">
                <a:solidFill>
                  <a:schemeClr val="bg1"/>
                </a:solidFill>
                <a:effectLst/>
                <a:ea typeface="MS PGothic" panose="020B0600070205080204" pitchFamily="34" charset="-128"/>
                <a:cs typeface="MS PGothic" panose="020B0600070205080204" pitchFamily="34" charset="-128"/>
              </a:rPr>
              <a:t>1</a:t>
            </a:r>
            <a:endParaRPr lang="en-US" sz="1200">
              <a:solidFill>
                <a:schemeClr val="bg1"/>
              </a:solidFill>
              <a:effectLst/>
              <a:ea typeface="MS Mincho" panose="02020609040205080304" pitchFamily="49" charset="-128"/>
              <a:cs typeface="Times New Roman" panose="02020603050405020304" pitchFamily="18" charset="0"/>
            </a:endParaRPr>
          </a:p>
          <a:p>
            <a:pPr marL="0" marR="0" fontAlgn="base">
              <a:spcBef>
                <a:spcPts val="0"/>
              </a:spcBef>
              <a:spcAft>
                <a:spcPts val="400"/>
              </a:spcAft>
            </a:pPr>
            <a:r>
              <a:rPr lang="en-US" sz="1200" b="1">
                <a:solidFill>
                  <a:schemeClr val="bg1"/>
                </a:solidFill>
                <a:effectLst/>
                <a:ea typeface="MS Mincho" panose="02020609040205080304" pitchFamily="49" charset="-128"/>
                <a:cs typeface="Arial" panose="020B0604020202020204" pitchFamily="34" charset="0"/>
              </a:rPr>
              <a:t>Making Connections </a:t>
            </a:r>
          </a:p>
          <a:p>
            <a:pPr marL="0" marR="0" fontAlgn="base">
              <a:spcBef>
                <a:spcPts val="0"/>
              </a:spcBef>
              <a:spcAft>
                <a:spcPts val="0"/>
              </a:spcAft>
            </a:pPr>
            <a:r>
              <a:rPr lang="en-US" sz="1200" i="1">
                <a:solidFill>
                  <a:schemeClr val="bg1"/>
                </a:solidFill>
                <a:effectLst/>
                <a:ea typeface="MS Mincho" panose="02020609040205080304" pitchFamily="49" charset="-128"/>
                <a:cs typeface="Arial" panose="020B0604020202020204" pitchFamily="34" charset="0"/>
              </a:rPr>
              <a:t>(Build Background Knowledge/</a:t>
            </a:r>
            <a:r>
              <a:rPr lang="en-US" sz="1200" i="1">
                <a:solidFill>
                  <a:schemeClr val="bg1"/>
                </a:solidFill>
                <a:ea typeface="MS Mincho" panose="02020609040205080304" pitchFamily="49" charset="-128"/>
                <a:cs typeface="Arial" panose="020B0604020202020204" pitchFamily="34" charset="0"/>
              </a:rPr>
              <a:t> </a:t>
            </a:r>
          </a:p>
          <a:p>
            <a:pPr marL="0" marR="0" fontAlgn="base">
              <a:spcBef>
                <a:spcPts val="0"/>
              </a:spcBef>
              <a:spcAft>
                <a:spcPts val="0"/>
              </a:spcAft>
            </a:pPr>
            <a:r>
              <a:rPr lang="en-US" sz="1200" i="1">
                <a:solidFill>
                  <a:schemeClr val="bg1"/>
                </a:solidFill>
                <a:ea typeface="MS Mincho" panose="02020609040205080304" pitchFamily="49" charset="-128"/>
                <a:cs typeface="Arial" panose="020B0604020202020204" pitchFamily="34" charset="0"/>
              </a:rPr>
              <a:t>Draw on </a:t>
            </a:r>
            <a:r>
              <a:rPr lang="en-US" sz="1200" i="1">
                <a:solidFill>
                  <a:schemeClr val="bg1"/>
                </a:solidFill>
                <a:effectLst/>
                <a:ea typeface="MS Mincho" panose="02020609040205080304" pitchFamily="49" charset="-128"/>
                <a:cs typeface="Arial" panose="020B0604020202020204" pitchFamily="34" charset="0"/>
              </a:rPr>
              <a:t>Funds of Knowledge</a:t>
            </a:r>
            <a:r>
              <a:rPr lang="en-US" sz="1200">
                <a:solidFill>
                  <a:schemeClr val="bg1"/>
                </a:solidFill>
                <a:effectLst/>
                <a:ea typeface="MS Mincho" panose="02020609040205080304" pitchFamily="49" charset="-128"/>
                <a:cs typeface="Arial" panose="020B0604020202020204" pitchFamily="34" charset="0"/>
              </a:rPr>
              <a:t>) </a:t>
            </a:r>
          </a:p>
        </p:txBody>
      </p:sp>
      <p:sp>
        <p:nvSpPr>
          <p:cNvPr id="8" name="Text Box 4">
            <a:extLst>
              <a:ext uri="{FF2B5EF4-FFF2-40B4-BE49-F238E27FC236}">
                <a16:creationId xmlns:a16="http://schemas.microsoft.com/office/drawing/2014/main" id="{87AB9700-EBDE-E645-A166-37818796956C}"/>
              </a:ext>
            </a:extLst>
          </p:cNvPr>
          <p:cNvSpPr txBox="1">
            <a:spLocks noChangeArrowheads="1"/>
          </p:cNvSpPr>
          <p:nvPr/>
        </p:nvSpPr>
        <p:spPr bwMode="auto">
          <a:xfrm>
            <a:off x="7024480" y="3040611"/>
            <a:ext cx="1554480" cy="1280160"/>
          </a:xfrm>
          <a:prstGeom prst="roundRect">
            <a:avLst>
              <a:gd name="adj" fmla="val 6331"/>
            </a:avLst>
          </a:prstGeom>
          <a:noFill/>
          <a:ln w="19050">
            <a:noFill/>
          </a:ln>
          <a:effectLst/>
          <a:extLst>
            <a:ext uri="{909E8E84-426E-40dd-AFC4-6F175D3DCCD1}">
              <a14:hiddenFill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anchor="ctr" anchorCtr="0"/>
          <a:lstStyle/>
          <a:p>
            <a:pPr marL="0" marR="0" fontAlgn="base">
              <a:spcBef>
                <a:spcPts val="0"/>
              </a:spcBef>
              <a:spcAft>
                <a:spcPts val="0"/>
              </a:spcAft>
            </a:pPr>
            <a:r>
              <a:rPr lang="en-US" sz="1200" b="1" kern="1200">
                <a:solidFill>
                  <a:schemeClr val="bg1"/>
                </a:solidFill>
                <a:effectLst/>
                <a:ea typeface="MS PGothic" panose="020B0600070205080204" pitchFamily="34" charset="-128"/>
                <a:cs typeface="MS PGothic" panose="020B0600070205080204" pitchFamily="34" charset="-128"/>
              </a:rPr>
              <a:t> 2</a:t>
            </a:r>
            <a:endParaRPr lang="en-US" sz="1200">
              <a:solidFill>
                <a:schemeClr val="bg1"/>
              </a:solidFill>
              <a:effectLst/>
              <a:ea typeface="MS Mincho" panose="02020609040205080304" pitchFamily="49" charset="-128"/>
              <a:cs typeface="Times New Roman" panose="02020603050405020304" pitchFamily="18" charset="0"/>
            </a:endParaRPr>
          </a:p>
          <a:p>
            <a:pPr marL="0" marR="0" fontAlgn="base">
              <a:spcBef>
                <a:spcPts val="0"/>
              </a:spcBef>
              <a:spcAft>
                <a:spcPts val="400"/>
              </a:spcAft>
            </a:pPr>
            <a:r>
              <a:rPr lang="en-US" sz="1200" b="1">
                <a:solidFill>
                  <a:schemeClr val="bg1"/>
                </a:solidFill>
                <a:effectLst/>
                <a:ea typeface="MS Mincho" panose="02020609040205080304" pitchFamily="49" charset="-128"/>
                <a:cs typeface="Arial" panose="020B0604020202020204" pitchFamily="34" charset="0"/>
              </a:rPr>
              <a:t>Valuing Native Language</a:t>
            </a:r>
          </a:p>
          <a:p>
            <a:pPr marL="0" marR="0" fontAlgn="base">
              <a:spcBef>
                <a:spcPts val="0"/>
              </a:spcBef>
              <a:spcAft>
                <a:spcPts val="400"/>
              </a:spcAft>
            </a:pPr>
            <a:r>
              <a:rPr lang="en-US" sz="1200" i="1">
                <a:solidFill>
                  <a:schemeClr val="bg1"/>
                </a:solidFill>
                <a:effectLst/>
                <a:ea typeface="MS Mincho" panose="02020609040205080304" pitchFamily="49" charset="-128"/>
                <a:cs typeface="Arial" panose="020B0604020202020204" pitchFamily="34" charset="0"/>
              </a:rPr>
              <a:t>(Development </a:t>
            </a:r>
            <a:br>
              <a:rPr lang="en-US" sz="1200" i="1">
                <a:solidFill>
                  <a:schemeClr val="bg1"/>
                </a:solidFill>
                <a:effectLst/>
                <a:ea typeface="MS Mincho" panose="02020609040205080304" pitchFamily="49" charset="-128"/>
                <a:cs typeface="Arial" panose="020B0604020202020204" pitchFamily="34" charset="0"/>
              </a:rPr>
            </a:br>
            <a:r>
              <a:rPr lang="en-US" sz="1200" i="1">
                <a:solidFill>
                  <a:schemeClr val="bg1"/>
                </a:solidFill>
                <a:effectLst/>
                <a:ea typeface="MS Mincho" panose="02020609040205080304" pitchFamily="49" charset="-128"/>
                <a:cs typeface="Arial" panose="020B0604020202020204" pitchFamily="34" charset="0"/>
              </a:rPr>
              <a:t>and Usage</a:t>
            </a:r>
            <a:r>
              <a:rPr lang="en-US" sz="1200">
                <a:solidFill>
                  <a:schemeClr val="bg1"/>
                </a:solidFill>
                <a:effectLst/>
                <a:ea typeface="MS Mincho" panose="02020609040205080304" pitchFamily="49" charset="-128"/>
                <a:cs typeface="Arial" panose="020B0604020202020204" pitchFamily="34" charset="0"/>
              </a:rPr>
              <a:t>) </a:t>
            </a:r>
          </a:p>
        </p:txBody>
      </p:sp>
      <p:sp>
        <p:nvSpPr>
          <p:cNvPr id="10" name="Text Box 6">
            <a:extLst>
              <a:ext uri="{FF2B5EF4-FFF2-40B4-BE49-F238E27FC236}">
                <a16:creationId xmlns:a16="http://schemas.microsoft.com/office/drawing/2014/main" id="{355C4A8F-5128-6747-80DF-4FA9FA0B4561}"/>
              </a:ext>
            </a:extLst>
          </p:cNvPr>
          <p:cNvSpPr txBox="1">
            <a:spLocks noChangeArrowheads="1"/>
          </p:cNvSpPr>
          <p:nvPr/>
        </p:nvSpPr>
        <p:spPr bwMode="auto">
          <a:xfrm>
            <a:off x="6334675" y="4558498"/>
            <a:ext cx="1554480" cy="1280160"/>
          </a:xfrm>
          <a:prstGeom prst="roundRect">
            <a:avLst>
              <a:gd name="adj" fmla="val 7254"/>
            </a:avLst>
          </a:prstGeom>
          <a:noFill/>
          <a:ln w="19050">
            <a:noFill/>
          </a:ln>
          <a:effectLst/>
          <a:extLst>
            <a:ext uri="{909E8E84-426E-40dd-AFC4-6F175D3DCCD1}">
              <a14:hiddenFill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anchor="ctr" anchorCtr="0"/>
          <a:lstStyle/>
          <a:p>
            <a:pPr marL="0" marR="0" fontAlgn="base">
              <a:spcBef>
                <a:spcPts val="0"/>
              </a:spcBef>
              <a:spcAft>
                <a:spcPts val="0"/>
              </a:spcAft>
            </a:pPr>
            <a:r>
              <a:rPr lang="en-US" sz="1200" b="1" kern="1200">
                <a:solidFill>
                  <a:schemeClr val="bg1"/>
                </a:solidFill>
                <a:effectLst/>
                <a:ea typeface="MS PGothic" panose="020B0600070205080204" pitchFamily="34" charset="-128"/>
                <a:cs typeface="Times New Roman" panose="02020603050405020304" pitchFamily="18" charset="0"/>
              </a:rPr>
              <a:t>3</a:t>
            </a:r>
            <a:endParaRPr lang="en-US" sz="1200">
              <a:solidFill>
                <a:schemeClr val="bg1"/>
              </a:solidFill>
              <a:effectLst/>
              <a:ea typeface="MS Mincho" panose="02020609040205080304" pitchFamily="49" charset="-128"/>
              <a:cs typeface="Times New Roman" panose="02020603050405020304" pitchFamily="18" charset="0"/>
            </a:endParaRPr>
          </a:p>
          <a:p>
            <a:pPr marL="0" marR="0" fontAlgn="base">
              <a:spcBef>
                <a:spcPts val="0"/>
              </a:spcBef>
              <a:spcAft>
                <a:spcPts val="400"/>
              </a:spcAft>
            </a:pPr>
            <a:r>
              <a:rPr lang="en-US" sz="1200" b="1">
                <a:solidFill>
                  <a:schemeClr val="bg1"/>
                </a:solidFill>
                <a:effectLst/>
                <a:ea typeface="MS Mincho" panose="02020609040205080304" pitchFamily="49" charset="-128"/>
                <a:cs typeface="Arial" panose="020B0604020202020204" pitchFamily="34" charset="0"/>
              </a:rPr>
              <a:t>Differentiation</a:t>
            </a:r>
          </a:p>
          <a:p>
            <a:pPr marL="0" marR="0" fontAlgn="base">
              <a:spcBef>
                <a:spcPts val="0"/>
              </a:spcBef>
              <a:spcAft>
                <a:spcPts val="400"/>
              </a:spcAft>
            </a:pPr>
            <a:r>
              <a:rPr lang="en-US" sz="1200" i="1">
                <a:solidFill>
                  <a:schemeClr val="bg1"/>
                </a:solidFill>
                <a:effectLst/>
                <a:ea typeface="MS Mincho" panose="02020609040205080304" pitchFamily="49" charset="-128"/>
                <a:cs typeface="Arial" panose="020B0604020202020204" pitchFamily="34" charset="0"/>
              </a:rPr>
              <a:t>(Instruction and Behavior Management</a:t>
            </a:r>
            <a:r>
              <a:rPr lang="en-US" sz="1200">
                <a:solidFill>
                  <a:schemeClr val="bg1"/>
                </a:solidFill>
                <a:effectLst/>
                <a:ea typeface="MS Mincho" panose="02020609040205080304" pitchFamily="49" charset="-128"/>
                <a:cs typeface="Arial" panose="020B0604020202020204" pitchFamily="34" charset="0"/>
              </a:rPr>
              <a:t>) </a:t>
            </a:r>
          </a:p>
        </p:txBody>
      </p:sp>
      <p:sp>
        <p:nvSpPr>
          <p:cNvPr id="11" name="Text Box 9">
            <a:extLst>
              <a:ext uri="{FF2B5EF4-FFF2-40B4-BE49-F238E27FC236}">
                <a16:creationId xmlns:a16="http://schemas.microsoft.com/office/drawing/2014/main" id="{E8591ADF-C999-C04D-AF1C-241835F19715}"/>
              </a:ext>
            </a:extLst>
          </p:cNvPr>
          <p:cNvSpPr txBox="1">
            <a:spLocks noChangeArrowheads="1"/>
          </p:cNvSpPr>
          <p:nvPr/>
        </p:nvSpPr>
        <p:spPr bwMode="auto">
          <a:xfrm>
            <a:off x="4513166" y="4544321"/>
            <a:ext cx="1646629" cy="1280160"/>
          </a:xfrm>
          <a:prstGeom prst="roundRect">
            <a:avLst>
              <a:gd name="adj" fmla="val 7882"/>
            </a:avLst>
          </a:prstGeom>
          <a:noFill/>
          <a:ln w="19050">
            <a:noFill/>
          </a:ln>
          <a:effectLst/>
          <a:extLst>
            <a:ext uri="{909E8E84-426E-40dd-AFC4-6F175D3DCCD1}">
              <a14:hiddenFill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tIns="18288" anchor="ctr" anchorCtr="0"/>
          <a:lstStyle/>
          <a:p>
            <a:pPr marR="0" fontAlgn="base">
              <a:spcBef>
                <a:spcPts val="0"/>
              </a:spcBef>
            </a:pPr>
            <a:r>
              <a:rPr lang="en-US" sz="1200" b="1" kern="1200">
                <a:solidFill>
                  <a:schemeClr val="bg1"/>
                </a:solidFill>
                <a:effectLst/>
                <a:ea typeface="MS PGothic" panose="020B0600070205080204" pitchFamily="34" charset="-128"/>
                <a:cs typeface="Times New Roman" panose="02020603050405020304" pitchFamily="18" charset="0"/>
              </a:rPr>
              <a:t>4</a:t>
            </a:r>
            <a:endParaRPr lang="en-US" sz="1200">
              <a:solidFill>
                <a:schemeClr val="bg1"/>
              </a:solidFill>
              <a:effectLst/>
              <a:ea typeface="MS Mincho" panose="02020609040205080304" pitchFamily="49" charset="-128"/>
              <a:cs typeface="Times New Roman" panose="02020603050405020304" pitchFamily="18" charset="0"/>
            </a:endParaRPr>
          </a:p>
          <a:p>
            <a:pPr marR="0" fontAlgn="base">
              <a:spcBef>
                <a:spcPts val="0"/>
              </a:spcBef>
              <a:spcAft>
                <a:spcPts val="400"/>
              </a:spcAft>
            </a:pPr>
            <a:r>
              <a:rPr lang="en-US" sz="1200" b="1" kern="1200">
                <a:solidFill>
                  <a:schemeClr val="bg1"/>
                </a:solidFill>
                <a:effectLst/>
                <a:ea typeface="MS PGothic" panose="020B0600070205080204" pitchFamily="34" charset="-128"/>
                <a:cs typeface="Arial" panose="020B0604020202020204" pitchFamily="34" charset="0"/>
              </a:rPr>
              <a:t>Linking </a:t>
            </a:r>
            <a:r>
              <a:rPr lang="en-US" sz="1200" b="1">
                <a:solidFill>
                  <a:schemeClr val="bg1"/>
                </a:solidFill>
                <a:ea typeface="MS PGothic" panose="020B0600070205080204" pitchFamily="34" charset="-128"/>
                <a:cs typeface="Arial" panose="020B0604020202020204" pitchFamily="34" charset="0"/>
              </a:rPr>
              <a:t>Assessment </a:t>
            </a:r>
            <a:br>
              <a:rPr lang="en-US" sz="1200" b="1">
                <a:solidFill>
                  <a:schemeClr val="bg1"/>
                </a:solidFill>
                <a:ea typeface="MS PGothic" panose="020B0600070205080204" pitchFamily="34" charset="-128"/>
                <a:cs typeface="Arial" panose="020B0604020202020204" pitchFamily="34" charset="0"/>
              </a:rPr>
            </a:br>
            <a:r>
              <a:rPr lang="en-US" sz="1200" b="1">
                <a:solidFill>
                  <a:schemeClr val="bg1"/>
                </a:solidFill>
                <a:ea typeface="MS PGothic" panose="020B0600070205080204" pitchFamily="34" charset="-128"/>
                <a:cs typeface="Arial" panose="020B0604020202020204" pitchFamily="34" charset="0"/>
              </a:rPr>
              <a:t>and Instruction</a:t>
            </a:r>
          </a:p>
          <a:p>
            <a:pPr marR="0" fontAlgn="base">
              <a:spcBef>
                <a:spcPts val="0"/>
              </a:spcBef>
            </a:pPr>
            <a:r>
              <a:rPr lang="en-US" sz="1200" i="1" kern="1200">
                <a:solidFill>
                  <a:schemeClr val="bg1"/>
                </a:solidFill>
                <a:effectLst/>
                <a:ea typeface="MS PGothic" panose="020B0600070205080204" pitchFamily="34" charset="-128"/>
                <a:cs typeface="Arial" panose="020B0604020202020204" pitchFamily="34" charset="0"/>
              </a:rPr>
              <a:t>(Use</a:t>
            </a:r>
            <a:r>
              <a:rPr lang="en-US" sz="1200" i="1">
                <a:solidFill>
                  <a:schemeClr val="bg1"/>
                </a:solidFill>
                <a:ea typeface="MS PGothic" panose="020B0600070205080204" pitchFamily="34" charset="-128"/>
                <a:cs typeface="Arial" panose="020B0604020202020204" pitchFamily="34" charset="0"/>
              </a:rPr>
              <a:t> </a:t>
            </a:r>
            <a:r>
              <a:rPr lang="en-US" sz="1200" i="1" kern="1200">
                <a:solidFill>
                  <a:schemeClr val="bg1"/>
                </a:solidFill>
                <a:effectLst/>
                <a:ea typeface="MS PGothic" panose="020B0600070205080204" pitchFamily="34" charset="-128"/>
                <a:cs typeface="Arial" panose="020B0604020202020204" pitchFamily="34" charset="0"/>
              </a:rPr>
              <a:t>Multiple </a:t>
            </a:r>
            <a:r>
              <a:rPr lang="en-US" sz="1200" i="1">
                <a:solidFill>
                  <a:schemeClr val="bg1"/>
                </a:solidFill>
                <a:ea typeface="MS PGothic" panose="020B0600070205080204" pitchFamily="34" charset="-128"/>
                <a:cs typeface="Arial" panose="020B0604020202020204" pitchFamily="34" charset="0"/>
              </a:rPr>
              <a:t>S</a:t>
            </a:r>
            <a:r>
              <a:rPr lang="en-US" sz="1200" i="1" kern="1200">
                <a:solidFill>
                  <a:schemeClr val="bg1"/>
                </a:solidFill>
                <a:effectLst/>
                <a:ea typeface="MS PGothic" panose="020B0600070205080204" pitchFamily="34" charset="-128"/>
                <a:cs typeface="Arial" panose="020B0604020202020204" pitchFamily="34" charset="0"/>
              </a:rPr>
              <a:t>ources </a:t>
            </a:r>
            <a:r>
              <a:rPr lang="en-US" sz="1200" i="1">
                <a:solidFill>
                  <a:schemeClr val="bg1"/>
                </a:solidFill>
                <a:ea typeface="MS PGothic" panose="020B0600070205080204" pitchFamily="34" charset="-128"/>
                <a:cs typeface="Arial" panose="020B0604020202020204" pitchFamily="34" charset="0"/>
              </a:rPr>
              <a:t>and Data Points)</a:t>
            </a:r>
            <a:endParaRPr lang="en-US" sz="1200" i="1">
              <a:solidFill>
                <a:schemeClr val="bg1"/>
              </a:solidFill>
              <a:effectLst/>
              <a:ea typeface="MS Mincho" panose="02020609040205080304" pitchFamily="49" charset="-128"/>
              <a:cs typeface="Arial" panose="020B0604020202020204" pitchFamily="34" charset="0"/>
            </a:endParaRPr>
          </a:p>
        </p:txBody>
      </p:sp>
      <p:sp>
        <p:nvSpPr>
          <p:cNvPr id="12" name="Text Box 10">
            <a:extLst>
              <a:ext uri="{FF2B5EF4-FFF2-40B4-BE49-F238E27FC236}">
                <a16:creationId xmlns:a16="http://schemas.microsoft.com/office/drawing/2014/main" id="{8C9A7D2C-3361-E04C-838A-E7F79C54A378}"/>
              </a:ext>
            </a:extLst>
          </p:cNvPr>
          <p:cNvSpPr txBox="1">
            <a:spLocks noChangeArrowheads="1"/>
          </p:cNvSpPr>
          <p:nvPr/>
        </p:nvSpPr>
        <p:spPr bwMode="auto">
          <a:xfrm>
            <a:off x="3969481" y="3012258"/>
            <a:ext cx="1554480" cy="1280160"/>
          </a:xfrm>
          <a:prstGeom prst="roundRect">
            <a:avLst>
              <a:gd name="adj" fmla="val 8854"/>
            </a:avLst>
          </a:prstGeom>
          <a:noFill/>
          <a:ln w="19050">
            <a:noFill/>
          </a:ln>
          <a:effectLst/>
          <a:extLst>
            <a:ext uri="{909E8E84-426E-40dd-AFC4-6F175D3DCCD1}">
              <a14:hiddenFill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vert="horz" anchor="ctr" anchorCtr="0"/>
          <a:lstStyle/>
          <a:p>
            <a:pPr marL="0" marR="0" fontAlgn="base">
              <a:spcBef>
                <a:spcPts val="0"/>
              </a:spcBef>
              <a:spcAft>
                <a:spcPts val="0"/>
              </a:spcAft>
            </a:pPr>
            <a:r>
              <a:rPr lang="en-US" sz="1200" b="1" kern="1200">
                <a:solidFill>
                  <a:schemeClr val="bg1"/>
                </a:solidFill>
                <a:effectLst/>
                <a:ea typeface="MS PGothic" panose="020B0600070205080204" pitchFamily="34" charset="-128"/>
                <a:cs typeface="Times New Roman" panose="02020603050405020304" pitchFamily="18" charset="0"/>
              </a:rPr>
              <a:t>5</a:t>
            </a:r>
            <a:endParaRPr lang="en-US" sz="1200">
              <a:solidFill>
                <a:schemeClr val="bg1"/>
              </a:solidFill>
              <a:effectLst/>
              <a:ea typeface="MS Mincho" panose="02020609040205080304" pitchFamily="49" charset="-128"/>
              <a:cs typeface="Times New Roman" panose="02020603050405020304" pitchFamily="18" charset="0"/>
            </a:endParaRPr>
          </a:p>
          <a:p>
            <a:pPr marL="0" marR="0" fontAlgn="base">
              <a:spcBef>
                <a:spcPts val="0"/>
              </a:spcBef>
              <a:spcAft>
                <a:spcPts val="400"/>
              </a:spcAft>
            </a:pPr>
            <a:r>
              <a:rPr lang="en-US" sz="1200" b="1">
                <a:solidFill>
                  <a:schemeClr val="bg1"/>
                </a:solidFill>
                <a:effectLst/>
                <a:ea typeface="MS Mincho" panose="02020609040205080304" pitchFamily="49" charset="-128"/>
                <a:cs typeface="Arial" panose="020B0604020202020204" pitchFamily="34" charset="0"/>
              </a:rPr>
              <a:t>Collaboration</a:t>
            </a:r>
          </a:p>
          <a:p>
            <a:pPr marL="0" marR="0" fontAlgn="base">
              <a:spcBef>
                <a:spcPts val="0"/>
              </a:spcBef>
            </a:pPr>
            <a:r>
              <a:rPr lang="en-US" sz="1200" i="1">
                <a:solidFill>
                  <a:schemeClr val="bg1"/>
                </a:solidFill>
                <a:ea typeface="MS Mincho" panose="02020609040205080304" pitchFamily="49" charset="-128"/>
                <a:cs typeface="Arial" panose="020B0604020202020204" pitchFamily="34" charset="0"/>
              </a:rPr>
              <a:t>(General, ELD, </a:t>
            </a:r>
            <a:br>
              <a:rPr lang="en-US" sz="1200" i="1">
                <a:solidFill>
                  <a:schemeClr val="bg1"/>
                </a:solidFill>
                <a:ea typeface="MS Mincho" panose="02020609040205080304" pitchFamily="49" charset="-128"/>
                <a:cs typeface="Arial" panose="020B0604020202020204" pitchFamily="34" charset="0"/>
              </a:rPr>
            </a:br>
            <a:r>
              <a:rPr lang="en-US" sz="1200" i="1">
                <a:solidFill>
                  <a:schemeClr val="bg1"/>
                </a:solidFill>
                <a:ea typeface="MS Mincho" panose="02020609040205080304" pitchFamily="49" charset="-128"/>
                <a:cs typeface="Arial" panose="020B0604020202020204" pitchFamily="34" charset="0"/>
              </a:rPr>
              <a:t>SE Expertise/</a:t>
            </a:r>
          </a:p>
          <a:p>
            <a:pPr marL="0" marR="0" fontAlgn="base">
              <a:spcBef>
                <a:spcPts val="0"/>
              </a:spcBef>
            </a:pPr>
            <a:r>
              <a:rPr lang="en-US" sz="1200" i="1">
                <a:solidFill>
                  <a:schemeClr val="bg1"/>
                </a:solidFill>
                <a:ea typeface="MS Mincho" panose="02020609040205080304" pitchFamily="49" charset="-128"/>
                <a:cs typeface="Arial" panose="020B0604020202020204" pitchFamily="34" charset="0"/>
              </a:rPr>
              <a:t>Family Engagement</a:t>
            </a:r>
            <a:r>
              <a:rPr lang="en-US" sz="1200">
                <a:solidFill>
                  <a:schemeClr val="bg1"/>
                </a:solidFill>
                <a:ea typeface="MS Mincho" panose="02020609040205080304" pitchFamily="49" charset="-128"/>
                <a:cs typeface="Arial" panose="020B0604020202020204" pitchFamily="34" charset="0"/>
              </a:rPr>
              <a:t>)</a:t>
            </a:r>
            <a:endParaRPr lang="en-US" sz="1200">
              <a:solidFill>
                <a:schemeClr val="bg1"/>
              </a:solidFill>
              <a:effectLst/>
              <a:ea typeface="MS Mincho" panose="02020609040205080304" pitchFamily="49" charset="-128"/>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036F526B-0433-7E6D-A700-2CDBA8003530}"/>
              </a:ext>
              <a:ext uri="{C183D7F6-B498-43B3-948B-1728B52AA6E4}">
                <adec:decorative xmlns:adec="http://schemas.microsoft.com/office/drawing/2017/decorative" val="1"/>
              </a:ext>
            </a:extLst>
          </p:cNvPr>
          <p:cNvCxnSpPr>
            <a:cxnSpLocks/>
          </p:cNvCxnSpPr>
          <p:nvPr/>
        </p:nvCxnSpPr>
        <p:spPr>
          <a:xfrm>
            <a:off x="4621619" y="2211572"/>
            <a:ext cx="1474381" cy="1750828"/>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7509B93-9BC5-7C0C-D913-1942FB04C160}"/>
              </a:ext>
              <a:ext uri="{C183D7F6-B498-43B3-948B-1728B52AA6E4}">
                <adec:decorative xmlns:adec="http://schemas.microsoft.com/office/drawing/2017/decorative" val="1"/>
              </a:ext>
            </a:extLst>
          </p:cNvPr>
          <p:cNvCxnSpPr>
            <a:cxnSpLocks/>
          </p:cNvCxnSpPr>
          <p:nvPr/>
        </p:nvCxnSpPr>
        <p:spPr>
          <a:xfrm flipH="1">
            <a:off x="6096000" y="2303721"/>
            <a:ext cx="1509823" cy="1658679"/>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E83E40-1227-BA64-ECC4-0AEBE2899C2E}"/>
              </a:ext>
              <a:ext uri="{C183D7F6-B498-43B3-948B-1728B52AA6E4}">
                <adec:decorative xmlns:adec="http://schemas.microsoft.com/office/drawing/2017/decorative" val="1"/>
              </a:ext>
            </a:extLst>
          </p:cNvPr>
          <p:cNvCxnSpPr>
            <a:cxnSpLocks/>
          </p:cNvCxnSpPr>
          <p:nvPr/>
        </p:nvCxnSpPr>
        <p:spPr>
          <a:xfrm flipH="1" flipV="1">
            <a:off x="6166884" y="3962400"/>
            <a:ext cx="2020186" cy="106325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52CC1-AA37-F951-5C9C-346AED577F16}"/>
              </a:ext>
              <a:ext uri="{C183D7F6-B498-43B3-948B-1728B52AA6E4}">
                <adec:decorative xmlns:adec="http://schemas.microsoft.com/office/drawing/2017/decorative" val="1"/>
              </a:ext>
            </a:extLst>
          </p:cNvPr>
          <p:cNvCxnSpPr>
            <a:cxnSpLocks/>
          </p:cNvCxnSpPr>
          <p:nvPr/>
        </p:nvCxnSpPr>
        <p:spPr>
          <a:xfrm flipH="1">
            <a:off x="3926958" y="3962400"/>
            <a:ext cx="2169042" cy="893135"/>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113A75-5B84-06C1-BF87-06C84230F804}"/>
              </a:ext>
              <a:ext uri="{C183D7F6-B498-43B3-948B-1728B52AA6E4}">
                <adec:decorative xmlns:adec="http://schemas.microsoft.com/office/drawing/2017/decorative" val="1"/>
              </a:ext>
            </a:extLst>
          </p:cNvPr>
          <p:cNvCxnSpPr>
            <a:cxnSpLocks/>
          </p:cNvCxnSpPr>
          <p:nvPr/>
        </p:nvCxnSpPr>
        <p:spPr>
          <a:xfrm>
            <a:off x="6096000" y="3962400"/>
            <a:ext cx="0" cy="243840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id="{592C8C06-26C0-5B45-AB07-54EC2976AA5E}"/>
              </a:ext>
            </a:extLst>
          </p:cNvPr>
          <p:cNvSpPr txBox="1">
            <a:spLocks noChangeArrowheads="1"/>
          </p:cNvSpPr>
          <p:nvPr/>
        </p:nvSpPr>
        <p:spPr bwMode="auto">
          <a:xfrm>
            <a:off x="5455920" y="3587778"/>
            <a:ext cx="1280160" cy="731520"/>
          </a:xfrm>
          <a:prstGeom prst="roundRect">
            <a:avLst/>
          </a:prstGeom>
          <a:solidFill>
            <a:schemeClr val="bg1"/>
          </a:solidFill>
          <a:ln w="19050">
            <a:solidFill>
              <a:schemeClr val="accent1"/>
            </a:solidFill>
          </a:ln>
          <a:effectLst/>
          <a:extLst>
            <a:ext uri="{909E8E84-426E-40dd-AFC4-6F175D3DCCD1}">
              <a14:hiddenFill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 xmlns:lc="http://schemas.openxmlformats.org/drawingml/2006/lockedCanvas"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anchor="ctr" anchorCtr="0"/>
          <a:lstStyle/>
          <a:p>
            <a:pPr marL="0" marR="0">
              <a:spcBef>
                <a:spcPts val="0"/>
              </a:spcBef>
              <a:spcAft>
                <a:spcPts val="0"/>
              </a:spcAft>
            </a:pPr>
            <a:r>
              <a:rPr lang="en-US" sz="1300" b="1" i="1" kern="1200">
                <a:solidFill>
                  <a:srgbClr val="993F27"/>
                </a:solidFill>
                <a:effectLst/>
                <a:ea typeface="MS PGothic" panose="020B0600070205080204" pitchFamily="34" charset="-128"/>
                <a:cs typeface="Times New Roman" panose="02020603050405020304" pitchFamily="18" charset="0"/>
              </a:rPr>
              <a:t>Delivering</a:t>
            </a:r>
          </a:p>
          <a:p>
            <a:pPr marL="0" marR="0">
              <a:spcBef>
                <a:spcPts val="0"/>
              </a:spcBef>
              <a:spcAft>
                <a:spcPts val="0"/>
              </a:spcAft>
            </a:pPr>
            <a:r>
              <a:rPr lang="en-US" sz="1300" b="1" i="1" kern="1200">
                <a:solidFill>
                  <a:srgbClr val="993F27"/>
                </a:solidFill>
                <a:effectLst/>
                <a:ea typeface="MS PGothic" panose="020B0600070205080204" pitchFamily="34" charset="-128"/>
                <a:cs typeface="Times New Roman" panose="02020603050405020304" pitchFamily="18" charset="0"/>
              </a:rPr>
              <a:t>CLS Instruction </a:t>
            </a:r>
            <a:endParaRPr lang="en-US" sz="1300">
              <a:solidFill>
                <a:srgbClr val="993F27"/>
              </a:solidFill>
              <a:effectLst/>
              <a:ea typeface="MS Mincho" panose="02020609040205080304" pitchFamily="49" charset="-128"/>
              <a:cs typeface="Times New Roman" panose="02020603050405020304" pitchFamily="18" charset="0"/>
            </a:endParaRPr>
          </a:p>
        </p:txBody>
      </p:sp>
      <p:sp>
        <p:nvSpPr>
          <p:cNvPr id="53" name="TextBox 52">
            <a:extLst>
              <a:ext uri="{FF2B5EF4-FFF2-40B4-BE49-F238E27FC236}">
                <a16:creationId xmlns:a16="http://schemas.microsoft.com/office/drawing/2014/main" id="{3B823905-7AFC-D205-D43A-380B530FE9F6}"/>
              </a:ext>
            </a:extLst>
          </p:cNvPr>
          <p:cNvSpPr txBox="1"/>
          <p:nvPr/>
        </p:nvSpPr>
        <p:spPr>
          <a:xfrm>
            <a:off x="421760" y="5453578"/>
            <a:ext cx="1754372" cy="553998"/>
          </a:xfrm>
          <a:prstGeom prst="rect">
            <a:avLst/>
          </a:prstGeom>
          <a:noFill/>
        </p:spPr>
        <p:txBody>
          <a:bodyPr wrap="square">
            <a:spAutoFit/>
          </a:bodyPr>
          <a:lstStyle/>
          <a:p>
            <a:pPr marL="0" indent="0">
              <a:lnSpc>
                <a:spcPct val="100000"/>
              </a:lnSpc>
              <a:spcBef>
                <a:spcPts val="0"/>
              </a:spcBef>
              <a:buNone/>
            </a:pPr>
            <a:r>
              <a:rPr lang="en-US" sz="1000" i="1"/>
              <a:t>Sources:</a:t>
            </a:r>
          </a:p>
          <a:p>
            <a:pPr marL="0" indent="0">
              <a:lnSpc>
                <a:spcPct val="100000"/>
              </a:lnSpc>
              <a:spcBef>
                <a:spcPts val="0"/>
              </a:spcBef>
              <a:buNone/>
            </a:pPr>
            <a:r>
              <a:rPr lang="en-US" sz="1000"/>
              <a:t>Baca and Cervantes (2004)</a:t>
            </a:r>
            <a:endParaRPr lang="en-US" sz="1000" b="1"/>
          </a:p>
          <a:p>
            <a:pPr marL="0" indent="0">
              <a:lnSpc>
                <a:spcPct val="100000"/>
              </a:lnSpc>
              <a:spcBef>
                <a:spcPts val="0"/>
              </a:spcBef>
              <a:buNone/>
            </a:pPr>
            <a:r>
              <a:rPr lang="en-US" sz="1000"/>
              <a:t>Hoover and Patton (2017)</a:t>
            </a:r>
          </a:p>
        </p:txBody>
      </p:sp>
      <p:sp>
        <p:nvSpPr>
          <p:cNvPr id="18" name="Slide Number Placeholder 17">
            <a:extLst>
              <a:ext uri="{FF2B5EF4-FFF2-40B4-BE49-F238E27FC236}">
                <a16:creationId xmlns:a16="http://schemas.microsoft.com/office/drawing/2014/main" id="{F2FE55CB-1C98-43E0-9080-ED1916514DE0}"/>
              </a:ext>
            </a:extLst>
          </p:cNvPr>
          <p:cNvSpPr>
            <a:spLocks noGrp="1"/>
          </p:cNvSpPr>
          <p:nvPr>
            <p:ph type="sldNum" sz="quarter" idx="12"/>
          </p:nvPr>
        </p:nvSpPr>
        <p:spPr/>
        <p:txBody>
          <a:bodyPr/>
          <a:lstStyle/>
          <a:p>
            <a:fld id="{A2C26797-CD35-D541-8198-F253B6076107}" type="slidenum">
              <a:rPr lang="en-US" smtClean="0"/>
              <a:t>15</a:t>
            </a:fld>
            <a:endParaRPr lang="en-US"/>
          </a:p>
        </p:txBody>
      </p:sp>
    </p:spTree>
    <p:extLst>
      <p:ext uri="{BB962C8B-B14F-4D97-AF65-F5344CB8AC3E}">
        <p14:creationId xmlns:p14="http://schemas.microsoft.com/office/powerpoint/2010/main" val="2093403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8D05-9201-4496-A402-12B1AE9E3F96}"/>
              </a:ext>
            </a:extLst>
          </p:cNvPr>
          <p:cNvSpPr>
            <a:spLocks noGrp="1"/>
          </p:cNvSpPr>
          <p:nvPr>
            <p:ph type="title"/>
          </p:nvPr>
        </p:nvSpPr>
        <p:spPr>
          <a:xfrm>
            <a:off x="457200" y="0"/>
            <a:ext cx="11274552" cy="1280160"/>
          </a:xfrm>
        </p:spPr>
        <p:txBody>
          <a:bodyPr anchor="ctr">
            <a:normAutofit/>
          </a:bodyPr>
          <a:lstStyle/>
          <a:p>
            <a:r>
              <a:rPr lang="en-US" b="1"/>
              <a:t>Perspective: CLS and Intensive Intervention</a:t>
            </a:r>
          </a:p>
        </p:txBody>
      </p:sp>
      <p:sp>
        <p:nvSpPr>
          <p:cNvPr id="3" name="Content Placeholder 2">
            <a:extLst>
              <a:ext uri="{FF2B5EF4-FFF2-40B4-BE49-F238E27FC236}">
                <a16:creationId xmlns:a16="http://schemas.microsoft.com/office/drawing/2014/main" id="{06BEDD7A-CE66-76F3-AA8D-AA27A49844E9}"/>
              </a:ext>
            </a:extLst>
          </p:cNvPr>
          <p:cNvSpPr>
            <a:spLocks noGrp="1"/>
          </p:cNvSpPr>
          <p:nvPr>
            <p:ph sz="quarter" idx="19"/>
          </p:nvPr>
        </p:nvSpPr>
        <p:spPr>
          <a:xfrm>
            <a:off x="3841898" y="1371599"/>
            <a:ext cx="7889855" cy="4166375"/>
          </a:xfrm>
        </p:spPr>
        <p:txBody>
          <a:bodyPr>
            <a:noAutofit/>
          </a:bodyPr>
          <a:lstStyle/>
          <a:p>
            <a:pPr marL="0" indent="0">
              <a:lnSpc>
                <a:spcPct val="145000"/>
              </a:lnSpc>
              <a:buNone/>
            </a:pPr>
            <a:r>
              <a:rPr lang="en-US" sz="2200">
                <a:cs typeface="Arial" panose="020B0604020202020204" pitchFamily="34" charset="0"/>
              </a:rPr>
              <a:t>Helping ELs be successful with intensive intervention requires attention to CLS qualities and assets.</a:t>
            </a:r>
          </a:p>
          <a:p>
            <a:pPr marL="0" indent="0">
              <a:lnSpc>
                <a:spcPct val="145000"/>
              </a:lnSpc>
              <a:buNone/>
            </a:pPr>
            <a:r>
              <a:rPr lang="en-US" sz="2200">
                <a:cs typeface="Arial" panose="020B0604020202020204" pitchFamily="34" charset="0"/>
              </a:rPr>
              <a:t>Intensive intervention becomes CLS when the approach used is</a:t>
            </a:r>
          </a:p>
          <a:p>
            <a:pPr>
              <a:lnSpc>
                <a:spcPct val="145000"/>
              </a:lnSpc>
              <a:buAutoNum type="alphaLcParenBoth"/>
            </a:pPr>
            <a:r>
              <a:rPr lang="en-US" sz="2200">
                <a:cs typeface="Arial" panose="020B0604020202020204" pitchFamily="34" charset="0"/>
              </a:rPr>
              <a:t>validated for use with ELs </a:t>
            </a:r>
            <a:r>
              <a:rPr lang="en-US" sz="2200" i="1">
                <a:cs typeface="Arial" panose="020B0604020202020204" pitchFamily="34" charset="0"/>
              </a:rPr>
              <a:t>or </a:t>
            </a:r>
          </a:p>
          <a:p>
            <a:pPr marL="461963" indent="-461963">
              <a:lnSpc>
                <a:spcPct val="145000"/>
              </a:lnSpc>
              <a:buNone/>
            </a:pPr>
            <a:r>
              <a:rPr lang="en-US" sz="2200">
                <a:cs typeface="Arial" panose="020B0604020202020204" pitchFamily="34" charset="0"/>
              </a:rPr>
              <a:t>(b)	adapted to incorporate cultural and linguistic qualities </a:t>
            </a:r>
          </a:p>
          <a:p>
            <a:pPr marL="0" indent="0">
              <a:lnSpc>
                <a:spcPct val="145000"/>
              </a:lnSpc>
              <a:buNone/>
            </a:pPr>
            <a:r>
              <a:rPr lang="en-US" sz="2200">
                <a:cs typeface="Arial" panose="020B0604020202020204" pitchFamily="34" charset="0"/>
              </a:rPr>
              <a:t>leading to the simultaneous integration of appropriate language/cultural supports and delivery of the intervention. </a:t>
            </a:r>
          </a:p>
        </p:txBody>
      </p:sp>
      <p:sp>
        <p:nvSpPr>
          <p:cNvPr id="11" name="Slide Number Placeholder 5">
            <a:extLst>
              <a:ext uri="{FF2B5EF4-FFF2-40B4-BE49-F238E27FC236}">
                <a16:creationId xmlns:a16="http://schemas.microsoft.com/office/drawing/2014/main" id="{66BAECAC-4920-962A-8805-035ADAF67AD7}"/>
              </a:ext>
            </a:extLst>
          </p:cNvPr>
          <p:cNvSpPr>
            <a:spLocks noGrp="1"/>
          </p:cNvSpPr>
          <p:nvPr>
            <p:ph type="sldNum" sz="quarter" idx="20"/>
          </p:nvPr>
        </p:nvSpPr>
        <p:spPr>
          <a:xfrm>
            <a:off x="11734800" y="6704112"/>
            <a:ext cx="157094" cy="153888"/>
          </a:xfrm>
        </p:spPr>
        <p:txBody>
          <a:bodyPr/>
          <a:lstStyle/>
          <a:p>
            <a:pPr>
              <a:spcAft>
                <a:spcPts val="600"/>
              </a:spcAft>
            </a:pPr>
            <a:fld id="{99A20822-4A49-4D36-86E3-300BA48D3F00}" type="slidenum">
              <a:rPr lang="en-US" smtClean="0"/>
              <a:pPr>
                <a:spcAft>
                  <a:spcPts val="600"/>
                </a:spcAft>
              </a:pPr>
              <a:t>16</a:t>
            </a:fld>
            <a:endParaRPr lang="en-US"/>
          </a:p>
        </p:txBody>
      </p:sp>
      <p:pic>
        <p:nvPicPr>
          <p:cNvPr id="6" name="Picture 5" descr="Image of a teacher and a young student looking at a globe">
            <a:extLst>
              <a:ext uri="{FF2B5EF4-FFF2-40B4-BE49-F238E27FC236}">
                <a16:creationId xmlns:a16="http://schemas.microsoft.com/office/drawing/2014/main" id="{06BEDDC3-84D4-41ED-B07E-BB26D822E0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71601"/>
            <a:ext cx="2946400" cy="4419600"/>
          </a:xfrm>
          <a:prstGeom prst="rect">
            <a:avLst/>
          </a:prstGeom>
        </p:spPr>
      </p:pic>
    </p:spTree>
    <p:extLst>
      <p:ext uri="{BB962C8B-B14F-4D97-AF65-F5344CB8AC3E}">
        <p14:creationId xmlns:p14="http://schemas.microsoft.com/office/powerpoint/2010/main" val="980681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723E88-6F2C-4379-8C57-0C6C40962BEA}"/>
              </a:ext>
            </a:extLst>
          </p:cNvPr>
          <p:cNvSpPr>
            <a:spLocks noGrp="1"/>
          </p:cNvSpPr>
          <p:nvPr>
            <p:ph type="title"/>
          </p:nvPr>
        </p:nvSpPr>
        <p:spPr/>
        <p:txBody>
          <a:bodyPr/>
          <a:lstStyle/>
          <a:p>
            <a:r>
              <a:rPr lang="en-US"/>
              <a:t>Poll: Sustainability Focus in Education</a:t>
            </a:r>
          </a:p>
        </p:txBody>
      </p:sp>
      <p:sp>
        <p:nvSpPr>
          <p:cNvPr id="9" name="Content Placeholder 8">
            <a:extLst>
              <a:ext uri="{FF2B5EF4-FFF2-40B4-BE49-F238E27FC236}">
                <a16:creationId xmlns:a16="http://schemas.microsoft.com/office/drawing/2014/main" id="{24200575-A35F-428E-A83B-3395BC8B559B}"/>
              </a:ext>
            </a:extLst>
          </p:cNvPr>
          <p:cNvSpPr>
            <a:spLocks noGrp="1"/>
          </p:cNvSpPr>
          <p:nvPr>
            <p:ph sz="quarter" idx="14"/>
          </p:nvPr>
        </p:nvSpPr>
        <p:spPr>
          <a:xfrm>
            <a:off x="457200" y="1371600"/>
            <a:ext cx="11434694" cy="4251960"/>
          </a:xfrm>
        </p:spPr>
        <p:txBody>
          <a:bodyPr vert="horz" lIns="0" tIns="0" rIns="0" bIns="0" rtlCol="0" anchor="t">
            <a:normAutofit/>
          </a:bodyPr>
          <a:lstStyle/>
          <a:p>
            <a:r>
              <a:rPr lang="en-US"/>
              <a:t>Culturally and linguistically sustaining instruction builds on culturally responsive instruction by expanding the focus from drawing upon to sustaining one’s language and culture. In the poll, share which description represents your current perspective. </a:t>
            </a:r>
          </a:p>
          <a:p>
            <a:endParaRPr lang="en-US"/>
          </a:p>
        </p:txBody>
      </p:sp>
      <p:sp>
        <p:nvSpPr>
          <p:cNvPr id="6" name="Slide Number Placeholder 5">
            <a:extLst>
              <a:ext uri="{FF2B5EF4-FFF2-40B4-BE49-F238E27FC236}">
                <a16:creationId xmlns:a16="http://schemas.microsoft.com/office/drawing/2014/main" id="{F4B9551D-E3AA-4818-A98D-D23ABA94A742}"/>
              </a:ext>
            </a:extLst>
          </p:cNvPr>
          <p:cNvSpPr>
            <a:spLocks noGrp="1"/>
          </p:cNvSpPr>
          <p:nvPr>
            <p:ph type="sldNum" sz="quarter" idx="12"/>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80065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7068-9488-914A-9A58-D0052D697347}"/>
              </a:ext>
            </a:extLst>
          </p:cNvPr>
          <p:cNvSpPr>
            <a:spLocks noGrp="1"/>
          </p:cNvSpPr>
          <p:nvPr>
            <p:ph type="title"/>
          </p:nvPr>
        </p:nvSpPr>
        <p:spPr>
          <a:xfrm>
            <a:off x="659057" y="-58554"/>
            <a:ext cx="10852758" cy="1355731"/>
          </a:xfrm>
        </p:spPr>
        <p:txBody>
          <a:bodyPr>
            <a:noAutofit/>
          </a:bodyPr>
          <a:lstStyle/>
          <a:p>
            <a:r>
              <a:rPr lang="en-US" b="1">
                <a:latin typeface="+mn-lt"/>
              </a:rPr>
              <a:t>Interrelated Features Shaping Culturally &amp; Linguistically Diverse Learner Progress</a:t>
            </a:r>
          </a:p>
        </p:txBody>
      </p:sp>
      <p:pic>
        <p:nvPicPr>
          <p:cNvPr id="4" name="Picture 3" descr="This diagram shows a cycle of factors contributing to academic and/or behavioral progress. There are three sections: 1) Language development; 2) cultural influences on learning; 3) learning challenges.">
            <a:extLst>
              <a:ext uri="{FF2B5EF4-FFF2-40B4-BE49-F238E27FC236}">
                <a16:creationId xmlns:a16="http://schemas.microsoft.com/office/drawing/2014/main" id="{7E30A3EC-AA5B-EA48-AFDA-9CF2ED6D497C}"/>
              </a:ext>
            </a:extLst>
          </p:cNvPr>
          <p:cNvPicPr>
            <a:picLocks noChangeAspect="1"/>
          </p:cNvPicPr>
          <p:nvPr/>
        </p:nvPicPr>
        <p:blipFill>
          <a:blip r:embed="rId2"/>
          <a:stretch>
            <a:fillRect/>
          </a:stretch>
        </p:blipFill>
        <p:spPr>
          <a:xfrm>
            <a:off x="7501038" y="1670252"/>
            <a:ext cx="4060513" cy="4163478"/>
          </a:xfrm>
          <a:prstGeom prst="rect">
            <a:avLst/>
          </a:prstGeom>
        </p:spPr>
      </p:pic>
      <p:sp>
        <p:nvSpPr>
          <p:cNvPr id="7" name="TextBox 6">
            <a:extLst>
              <a:ext uri="{FF2B5EF4-FFF2-40B4-BE49-F238E27FC236}">
                <a16:creationId xmlns:a16="http://schemas.microsoft.com/office/drawing/2014/main" id="{E38E41AE-CF2F-1FA0-7336-57987EF04153}"/>
              </a:ext>
            </a:extLst>
          </p:cNvPr>
          <p:cNvSpPr txBox="1"/>
          <p:nvPr/>
        </p:nvSpPr>
        <p:spPr>
          <a:xfrm>
            <a:off x="457199" y="1582340"/>
            <a:ext cx="6836087" cy="3911071"/>
          </a:xfrm>
          <a:prstGeom prst="rect">
            <a:avLst/>
          </a:prstGeom>
          <a:noFill/>
        </p:spPr>
        <p:txBody>
          <a:bodyPr wrap="square" rtlCol="0">
            <a:spAutoFit/>
          </a:bodyPr>
          <a:lstStyle/>
          <a:p>
            <a:pPr>
              <a:lnSpc>
                <a:spcPct val="125000"/>
              </a:lnSpc>
              <a:spcBef>
                <a:spcPts val="600"/>
              </a:spcBef>
            </a:pPr>
            <a:r>
              <a:rPr lang="en-US" sz="2000" b="1" i="1"/>
              <a:t>Key Point on Integrated Learning</a:t>
            </a:r>
          </a:p>
          <a:p>
            <a:pPr>
              <a:lnSpc>
                <a:spcPct val="125000"/>
              </a:lnSpc>
              <a:spcBef>
                <a:spcPts val="600"/>
              </a:spcBef>
            </a:pPr>
            <a:r>
              <a:rPr lang="en-US" sz="2000"/>
              <a:t>When addressing ELs’ intensive learning needs, including dually-identified ELs with disabilities (e.g., dyslexia, autism, significant needs), it is essential for educators to consider students’</a:t>
            </a:r>
          </a:p>
          <a:p>
            <a:pPr>
              <a:lnSpc>
                <a:spcPct val="125000"/>
              </a:lnSpc>
              <a:spcBef>
                <a:spcPts val="600"/>
              </a:spcBef>
            </a:pPr>
            <a:r>
              <a:rPr lang="en-US" sz="2000"/>
              <a:t>(a) language development,</a:t>
            </a:r>
          </a:p>
          <a:p>
            <a:pPr>
              <a:lnSpc>
                <a:spcPct val="125000"/>
              </a:lnSpc>
              <a:spcBef>
                <a:spcPts val="600"/>
              </a:spcBef>
            </a:pPr>
            <a:r>
              <a:rPr lang="en-US" sz="2000"/>
              <a:t>(b) cultural assets, and</a:t>
            </a:r>
          </a:p>
          <a:p>
            <a:pPr>
              <a:lnSpc>
                <a:spcPct val="125000"/>
              </a:lnSpc>
              <a:spcBef>
                <a:spcPts val="600"/>
              </a:spcBef>
            </a:pPr>
            <a:r>
              <a:rPr lang="en-US" sz="2000"/>
              <a:t>(c) learning challenges </a:t>
            </a:r>
          </a:p>
          <a:p>
            <a:pPr>
              <a:lnSpc>
                <a:spcPct val="125000"/>
              </a:lnSpc>
              <a:spcBef>
                <a:spcPts val="600"/>
              </a:spcBef>
            </a:pPr>
            <a:r>
              <a:rPr lang="en-US" sz="2000"/>
              <a:t>in order to design and deliver appropriate intensive intervention</a:t>
            </a:r>
            <a:r>
              <a:rPr lang="en-US"/>
              <a:t>.</a:t>
            </a:r>
          </a:p>
        </p:txBody>
      </p:sp>
      <p:sp>
        <p:nvSpPr>
          <p:cNvPr id="6" name="Slide Number Placeholder 5">
            <a:extLst>
              <a:ext uri="{FF2B5EF4-FFF2-40B4-BE49-F238E27FC236}">
                <a16:creationId xmlns:a16="http://schemas.microsoft.com/office/drawing/2014/main" id="{BCFC3B70-4B17-445A-AC54-6D9C5A955662}"/>
              </a:ext>
            </a:extLst>
          </p:cNvPr>
          <p:cNvSpPr>
            <a:spLocks noGrp="1"/>
          </p:cNvSpPr>
          <p:nvPr>
            <p:ph type="sldNum" sz="quarter" idx="12"/>
          </p:nvPr>
        </p:nvSpPr>
        <p:spPr/>
        <p:txBody>
          <a:bodyPr/>
          <a:lstStyle/>
          <a:p>
            <a:fld id="{A2C26797-CD35-D541-8198-F253B6076107}" type="slidenum">
              <a:rPr lang="en-US" smtClean="0"/>
              <a:t>18</a:t>
            </a:fld>
            <a:endParaRPr lang="en-US"/>
          </a:p>
        </p:txBody>
      </p:sp>
    </p:spTree>
    <p:extLst>
      <p:ext uri="{BB962C8B-B14F-4D97-AF65-F5344CB8AC3E}">
        <p14:creationId xmlns:p14="http://schemas.microsoft.com/office/powerpoint/2010/main" val="366239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E8FB-A8BE-B44C-B029-0961CEA9E53B}"/>
              </a:ext>
            </a:extLst>
          </p:cNvPr>
          <p:cNvSpPr>
            <a:spLocks noGrp="1"/>
          </p:cNvSpPr>
          <p:nvPr>
            <p:ph type="title"/>
          </p:nvPr>
        </p:nvSpPr>
        <p:spPr/>
        <p:txBody>
          <a:bodyPr>
            <a:normAutofit/>
          </a:bodyPr>
          <a:lstStyle/>
          <a:p>
            <a:r>
              <a:rPr lang="en-US">
                <a:latin typeface="+mn-lt"/>
              </a:rPr>
              <a:t>Intensive intervention facilitates language development when it . . . </a:t>
            </a:r>
          </a:p>
        </p:txBody>
      </p:sp>
      <p:sp>
        <p:nvSpPr>
          <p:cNvPr id="3" name="Content Placeholder 2">
            <a:extLst>
              <a:ext uri="{FF2B5EF4-FFF2-40B4-BE49-F238E27FC236}">
                <a16:creationId xmlns:a16="http://schemas.microsoft.com/office/drawing/2014/main" id="{820F7E47-0E3F-8A43-B334-D4425EFF2ACF}"/>
              </a:ext>
            </a:extLst>
          </p:cNvPr>
          <p:cNvSpPr>
            <a:spLocks noGrp="1"/>
          </p:cNvSpPr>
          <p:nvPr>
            <p:ph sz="quarter" idx="15"/>
          </p:nvPr>
        </p:nvSpPr>
        <p:spPr/>
        <p:txBody>
          <a:bodyPr>
            <a:noAutofit/>
          </a:bodyPr>
          <a:lstStyle/>
          <a:p>
            <a:pPr marL="0" indent="0">
              <a:lnSpc>
                <a:spcPct val="100000"/>
              </a:lnSpc>
              <a:spcBef>
                <a:spcPts val="0"/>
              </a:spcBef>
              <a:buNone/>
            </a:pPr>
            <a:r>
              <a:rPr lang="en-US" sz="2000"/>
              <a:t>Y__ N __ Teaches toward </a:t>
            </a:r>
            <a:r>
              <a:rPr lang="en-US" sz="2000" b="1" i="1"/>
              <a:t>language and content objectives</a:t>
            </a:r>
            <a:r>
              <a:rPr lang="en-US" sz="2000"/>
              <a:t>. 		</a:t>
            </a:r>
          </a:p>
          <a:p>
            <a:pPr marL="0" indent="0">
              <a:lnSpc>
                <a:spcPct val="100000"/>
              </a:lnSpc>
              <a:spcBef>
                <a:spcPts val="0"/>
              </a:spcBef>
              <a:buNone/>
            </a:pPr>
            <a:r>
              <a:rPr lang="en-US" sz="2000"/>
              <a:t>		</a:t>
            </a:r>
          </a:p>
          <a:p>
            <a:pPr marL="0" indent="0">
              <a:lnSpc>
                <a:spcPct val="100000"/>
              </a:lnSpc>
              <a:spcBef>
                <a:spcPts val="0"/>
              </a:spcBef>
              <a:buNone/>
            </a:pPr>
            <a:r>
              <a:rPr lang="en-US" sz="2000"/>
              <a:t>Y__ N __ Assists students to </a:t>
            </a:r>
            <a:r>
              <a:rPr lang="en-US" sz="2000" b="1" i="1"/>
              <a:t>use Native language </a:t>
            </a:r>
            <a:r>
              <a:rPr lang="en-US" sz="2000"/>
              <a:t>to support learning in English (e.g., restating idea in first</a:t>
            </a:r>
          </a:p>
          <a:p>
            <a:pPr marL="0" indent="0">
              <a:lnSpc>
                <a:spcPct val="100000"/>
              </a:lnSpc>
              <a:spcBef>
                <a:spcPts val="0"/>
              </a:spcBef>
              <a:buNone/>
            </a:pPr>
            <a:r>
              <a:rPr lang="en-US" sz="2000"/>
              <a:t>	 language).</a:t>
            </a:r>
          </a:p>
          <a:p>
            <a:pPr marL="0" indent="0">
              <a:lnSpc>
                <a:spcPct val="100000"/>
              </a:lnSpc>
              <a:spcBef>
                <a:spcPts val="0"/>
              </a:spcBef>
              <a:buNone/>
            </a:pPr>
            <a:r>
              <a:rPr lang="en-US" sz="2000"/>
              <a:t>		</a:t>
            </a:r>
          </a:p>
          <a:p>
            <a:pPr marL="0" indent="0">
              <a:lnSpc>
                <a:spcPct val="100000"/>
              </a:lnSpc>
              <a:spcBef>
                <a:spcPts val="0"/>
              </a:spcBef>
              <a:buNone/>
            </a:pPr>
            <a:r>
              <a:rPr lang="en-US" sz="2000"/>
              <a:t>Y__ N __ </a:t>
            </a:r>
            <a:r>
              <a:rPr lang="en-US" sz="2000" b="1" i="1"/>
              <a:t>Supports ELs' vocabulary development </a:t>
            </a:r>
            <a:r>
              <a:rPr lang="en-US" sz="2000"/>
              <a:t>through word meanings and background knowledge.	</a:t>
            </a:r>
          </a:p>
          <a:p>
            <a:pPr marL="0" indent="0">
              <a:lnSpc>
                <a:spcPct val="100000"/>
              </a:lnSpc>
              <a:spcBef>
                <a:spcPts val="0"/>
              </a:spcBef>
              <a:buNone/>
            </a:pPr>
            <a:endParaRPr lang="en-US" sz="2000"/>
          </a:p>
          <a:p>
            <a:pPr marL="0" indent="0">
              <a:lnSpc>
                <a:spcPct val="100000"/>
              </a:lnSpc>
              <a:spcBef>
                <a:spcPts val="0"/>
              </a:spcBef>
              <a:buNone/>
            </a:pPr>
            <a:r>
              <a:rPr lang="en-US" sz="2000"/>
              <a:t>Y__ N __Incorporates strategic </a:t>
            </a:r>
            <a:r>
              <a:rPr lang="en-US" sz="2000" b="1" i="1"/>
              <a:t>uses of visual representations </a:t>
            </a:r>
            <a:r>
              <a:rPr lang="en-US" sz="2000"/>
              <a:t>(e.g., Concept mapping; Graphic Organizers). </a:t>
            </a:r>
          </a:p>
          <a:p>
            <a:pPr marL="0" indent="0">
              <a:lnSpc>
                <a:spcPct val="100000"/>
              </a:lnSpc>
              <a:spcBef>
                <a:spcPts val="0"/>
              </a:spcBef>
              <a:buNone/>
            </a:pPr>
            <a:endParaRPr lang="en-US" sz="2000"/>
          </a:p>
          <a:p>
            <a:pPr marL="0" indent="0">
              <a:lnSpc>
                <a:spcPct val="100000"/>
              </a:lnSpc>
              <a:spcBef>
                <a:spcPts val="0"/>
              </a:spcBef>
              <a:buNone/>
            </a:pPr>
            <a:r>
              <a:rPr lang="en-US" sz="2000"/>
              <a:t>Y__ N __ Facilitates learner use of </a:t>
            </a:r>
            <a:r>
              <a:rPr lang="en-US" sz="2000" b="1" i="1"/>
              <a:t>authentic and connected discourse </a:t>
            </a:r>
            <a:r>
              <a:rPr lang="en-US" sz="2000"/>
              <a:t>(e.g., restating, building on learners’</a:t>
            </a:r>
          </a:p>
          <a:p>
            <a:pPr marL="0" indent="0">
              <a:lnSpc>
                <a:spcPct val="100000"/>
              </a:lnSpc>
              <a:spcBef>
                <a:spcPts val="0"/>
              </a:spcBef>
              <a:buNone/>
            </a:pPr>
            <a:r>
              <a:rPr lang="en-US" sz="2000"/>
              <a:t>	 input and sharing).</a:t>
            </a:r>
          </a:p>
          <a:p>
            <a:pPr marL="0" indent="0">
              <a:lnSpc>
                <a:spcPct val="100000"/>
              </a:lnSpc>
              <a:spcBef>
                <a:spcPts val="0"/>
              </a:spcBef>
              <a:buNone/>
            </a:pPr>
            <a:r>
              <a:rPr lang="en-US" sz="2000"/>
              <a:t>	</a:t>
            </a:r>
          </a:p>
          <a:p>
            <a:pPr marL="0" indent="0">
              <a:lnSpc>
                <a:spcPct val="100000"/>
              </a:lnSpc>
              <a:spcBef>
                <a:spcPts val="0"/>
              </a:spcBef>
              <a:buNone/>
            </a:pPr>
            <a:r>
              <a:rPr lang="en-US" sz="2000"/>
              <a:t>Y__ N __ </a:t>
            </a:r>
            <a:r>
              <a:rPr lang="en-US" sz="2000" b="1" i="1"/>
              <a:t>Builds background knowledge </a:t>
            </a:r>
            <a:r>
              <a:rPr lang="en-US" sz="2000"/>
              <a:t>and supports shared understanding of new concepts/learning. </a:t>
            </a:r>
          </a:p>
          <a:p>
            <a:pPr marL="0" indent="0">
              <a:lnSpc>
                <a:spcPct val="100000"/>
              </a:lnSpc>
              <a:spcBef>
                <a:spcPts val="0"/>
              </a:spcBef>
              <a:buNone/>
            </a:pPr>
            <a:r>
              <a:rPr lang="en-US" sz="2000"/>
              <a:t>                      		</a:t>
            </a:r>
            <a:endParaRPr lang="en-US" sz="1200" i="1"/>
          </a:p>
          <a:p>
            <a:pPr marL="0" indent="0">
              <a:lnSpc>
                <a:spcPct val="100000"/>
              </a:lnSpc>
              <a:spcBef>
                <a:spcPts val="0"/>
              </a:spcBef>
              <a:buNone/>
            </a:pPr>
            <a:endParaRPr lang="en-US" sz="2000"/>
          </a:p>
          <a:p>
            <a:pPr marL="0" indent="0">
              <a:lnSpc>
                <a:spcPct val="100000"/>
              </a:lnSpc>
              <a:spcBef>
                <a:spcPts val="0"/>
              </a:spcBef>
              <a:buNone/>
            </a:pPr>
            <a:endParaRPr lang="en-US" sz="2200"/>
          </a:p>
          <a:p>
            <a:pPr marL="0" indent="0">
              <a:buNone/>
            </a:pPr>
            <a:r>
              <a:rPr lang="en-US" sz="2000"/>
              <a:t>							</a:t>
            </a:r>
          </a:p>
        </p:txBody>
      </p:sp>
      <p:sp>
        <p:nvSpPr>
          <p:cNvPr id="5" name="Text Placeholder 4">
            <a:extLst>
              <a:ext uri="{FF2B5EF4-FFF2-40B4-BE49-F238E27FC236}">
                <a16:creationId xmlns:a16="http://schemas.microsoft.com/office/drawing/2014/main" id="{362B7B3C-1D72-4D37-B720-45CCF4AC76BA}"/>
              </a:ext>
            </a:extLst>
          </p:cNvPr>
          <p:cNvSpPr>
            <a:spLocks noGrp="1"/>
          </p:cNvSpPr>
          <p:nvPr>
            <p:ph type="body" sz="quarter" idx="13"/>
          </p:nvPr>
        </p:nvSpPr>
        <p:spPr/>
        <p:txBody>
          <a:bodyPr/>
          <a:lstStyle/>
          <a:p>
            <a:r>
              <a:rPr lang="en-US" sz="1000" i="1"/>
              <a:t>Sources: </a:t>
            </a:r>
            <a:r>
              <a:rPr lang="en-US" sz="1000"/>
              <a:t>Hoover and Patton (2017); Hoover et al. (2016); Hoover et al. (2014)</a:t>
            </a:r>
            <a:endParaRPr lang="en-US"/>
          </a:p>
        </p:txBody>
      </p:sp>
      <p:sp>
        <p:nvSpPr>
          <p:cNvPr id="4" name="Slide Number Placeholder 3">
            <a:extLst>
              <a:ext uri="{FF2B5EF4-FFF2-40B4-BE49-F238E27FC236}">
                <a16:creationId xmlns:a16="http://schemas.microsoft.com/office/drawing/2014/main" id="{EAFAD15B-24A5-A330-3A7B-DA3240005D62}"/>
              </a:ext>
            </a:extLst>
          </p:cNvPr>
          <p:cNvSpPr>
            <a:spLocks noGrp="1"/>
          </p:cNvSpPr>
          <p:nvPr>
            <p:ph type="sldNum" sz="quarter" idx="14"/>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403603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C8AE-288D-A984-AE6C-7CFA66BC3F79}"/>
              </a:ext>
            </a:extLst>
          </p:cNvPr>
          <p:cNvSpPr>
            <a:spLocks noGrp="1"/>
          </p:cNvSpPr>
          <p:nvPr>
            <p:ph type="title"/>
          </p:nvPr>
        </p:nvSpPr>
        <p:spPr/>
        <p:txBody>
          <a:bodyPr/>
          <a:lstStyle/>
          <a:p>
            <a:r>
              <a:rPr lang="en-US"/>
              <a:t>Presenters</a:t>
            </a:r>
          </a:p>
        </p:txBody>
      </p:sp>
      <p:pic>
        <p:nvPicPr>
          <p:cNvPr id="9" name="Content Placeholder 8" descr="Donna Sacco &#10;&#10;">
            <a:extLst>
              <a:ext uri="{FF2B5EF4-FFF2-40B4-BE49-F238E27FC236}">
                <a16:creationId xmlns:a16="http://schemas.microsoft.com/office/drawing/2014/main" id="{C1D08002-DFCD-2F16-1C7D-96A6628B233E}"/>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542767" y="1463203"/>
            <a:ext cx="1952476" cy="2803140"/>
          </a:xfrm>
        </p:spPr>
      </p:pic>
      <p:sp>
        <p:nvSpPr>
          <p:cNvPr id="3" name="TextBox 2">
            <a:extLst>
              <a:ext uri="{FF2B5EF4-FFF2-40B4-BE49-F238E27FC236}">
                <a16:creationId xmlns:a16="http://schemas.microsoft.com/office/drawing/2014/main" id="{36938D47-0090-339E-7CC9-47B751AAB560}"/>
              </a:ext>
            </a:extLst>
          </p:cNvPr>
          <p:cNvSpPr txBox="1"/>
          <p:nvPr/>
        </p:nvSpPr>
        <p:spPr>
          <a:xfrm>
            <a:off x="1057388" y="4430307"/>
            <a:ext cx="2923233" cy="800219"/>
          </a:xfrm>
          <a:prstGeom prst="rect">
            <a:avLst/>
          </a:prstGeom>
          <a:noFill/>
        </p:spPr>
        <p:txBody>
          <a:bodyPr wrap="square" rtlCol="0">
            <a:spAutoFit/>
          </a:bodyPr>
          <a:lstStyle/>
          <a:p>
            <a:pPr algn="ctr"/>
            <a:r>
              <a:rPr lang="en-US" b="1"/>
              <a:t>Donna Sacco, PhD</a:t>
            </a:r>
          </a:p>
          <a:p>
            <a:pPr algn="ctr"/>
            <a:r>
              <a:rPr lang="en-US" sz="1400">
                <a:cs typeface="Arial" panose="020B0604020202020204" pitchFamily="34" charset="0"/>
              </a:rPr>
              <a:t>Senior Technical Assistance Consultant, NCII, AIR</a:t>
            </a:r>
          </a:p>
        </p:txBody>
      </p:sp>
      <p:pic>
        <p:nvPicPr>
          <p:cNvPr id="11" name="Content Placeholder 10" descr="John Hoover">
            <a:extLst>
              <a:ext uri="{FF2B5EF4-FFF2-40B4-BE49-F238E27FC236}">
                <a16:creationId xmlns:a16="http://schemas.microsoft.com/office/drawing/2014/main" id="{5BE1ECD0-70B7-96FE-5D4B-61131098739B}"/>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val="0"/>
              </a:ext>
            </a:extLst>
          </a:blip>
          <a:srcRect l="18606" r="13166" b="30035"/>
          <a:stretch/>
        </p:blipFill>
        <p:spPr>
          <a:xfrm>
            <a:off x="4986111" y="1463203"/>
            <a:ext cx="1952477" cy="2803140"/>
          </a:xfrm>
        </p:spPr>
      </p:pic>
      <p:sp>
        <p:nvSpPr>
          <p:cNvPr id="4" name="TextBox 3">
            <a:extLst>
              <a:ext uri="{FF2B5EF4-FFF2-40B4-BE49-F238E27FC236}">
                <a16:creationId xmlns:a16="http://schemas.microsoft.com/office/drawing/2014/main" id="{01CE9077-0463-6B82-2EA4-91A274B7C960}"/>
              </a:ext>
            </a:extLst>
          </p:cNvPr>
          <p:cNvSpPr txBox="1"/>
          <p:nvPr/>
        </p:nvSpPr>
        <p:spPr>
          <a:xfrm>
            <a:off x="4535519" y="4430307"/>
            <a:ext cx="2853659" cy="1446550"/>
          </a:xfrm>
          <a:prstGeom prst="rect">
            <a:avLst/>
          </a:prstGeom>
          <a:noFill/>
        </p:spPr>
        <p:txBody>
          <a:bodyPr wrap="square" rtlCol="0">
            <a:spAutoFit/>
          </a:bodyPr>
          <a:lstStyle/>
          <a:p>
            <a:pPr algn="ctr"/>
            <a:r>
              <a:rPr lang="en-US" b="1"/>
              <a:t>John Hoover, PhD</a:t>
            </a:r>
          </a:p>
          <a:p>
            <a:pPr algn="ctr"/>
            <a:r>
              <a:rPr lang="en-US" sz="1400"/>
              <a:t>Independent Educational</a:t>
            </a:r>
          </a:p>
          <a:p>
            <a:pPr algn="ctr"/>
            <a:r>
              <a:rPr lang="en-US" sz="1400"/>
              <a:t>Consultant, Retired Associate Professor, University of Colorado, Boulder &amp; BUENO Center for Multicultural Education</a:t>
            </a:r>
          </a:p>
        </p:txBody>
      </p:sp>
      <p:pic>
        <p:nvPicPr>
          <p:cNvPr id="13" name="Picture 12" descr="Tracy Spies">
            <a:extLst>
              <a:ext uri="{FF2B5EF4-FFF2-40B4-BE49-F238E27FC236}">
                <a16:creationId xmlns:a16="http://schemas.microsoft.com/office/drawing/2014/main" id="{64F96837-EF63-6EB8-EE8D-BAF6DB5ADEA6}"/>
              </a:ext>
            </a:extLst>
          </p:cNvPr>
          <p:cNvPicPr>
            <a:picLocks noChangeAspect="1"/>
          </p:cNvPicPr>
          <p:nvPr/>
        </p:nvPicPr>
        <p:blipFill rotWithShape="1">
          <a:blip r:embed="rId4">
            <a:extLst>
              <a:ext uri="{28A0092B-C50C-407E-A947-70E740481C1C}">
                <a14:useLocalDpi xmlns:a14="http://schemas.microsoft.com/office/drawing/2010/main" val="0"/>
              </a:ext>
            </a:extLst>
          </a:blip>
          <a:srcRect l="35382" t="5012" r="36418" b="35219"/>
          <a:stretch/>
        </p:blipFill>
        <p:spPr>
          <a:xfrm>
            <a:off x="8429457" y="1463203"/>
            <a:ext cx="1983937" cy="2803140"/>
          </a:xfrm>
          <a:prstGeom prst="rect">
            <a:avLst/>
          </a:prstGeom>
        </p:spPr>
      </p:pic>
      <p:sp>
        <p:nvSpPr>
          <p:cNvPr id="7" name="TextBox 6">
            <a:extLst>
              <a:ext uri="{FF2B5EF4-FFF2-40B4-BE49-F238E27FC236}">
                <a16:creationId xmlns:a16="http://schemas.microsoft.com/office/drawing/2014/main" id="{BED74968-6498-3C43-9241-6C4E0C7C7BA3}"/>
              </a:ext>
            </a:extLst>
          </p:cNvPr>
          <p:cNvSpPr txBox="1"/>
          <p:nvPr/>
        </p:nvSpPr>
        <p:spPr>
          <a:xfrm>
            <a:off x="8060301" y="4456780"/>
            <a:ext cx="2722247" cy="1446550"/>
          </a:xfrm>
          <a:prstGeom prst="rect">
            <a:avLst/>
          </a:prstGeom>
          <a:noFill/>
        </p:spPr>
        <p:txBody>
          <a:bodyPr wrap="square" rtlCol="0">
            <a:spAutoFit/>
          </a:bodyPr>
          <a:lstStyle/>
          <a:p>
            <a:pPr algn="ctr"/>
            <a:r>
              <a:rPr lang="en-US" b="1"/>
              <a:t>Tracy Spies, PhD</a:t>
            </a:r>
          </a:p>
          <a:p>
            <a:pPr algn="ctr"/>
            <a:r>
              <a:rPr lang="en-US" sz="1400"/>
              <a:t>Associate Professor of English Language Learning in the Department of Early Childhood, Multilingual, &amp; Special Education, University of Nevada, Las Vegas</a:t>
            </a:r>
          </a:p>
        </p:txBody>
      </p:sp>
      <p:sp>
        <p:nvSpPr>
          <p:cNvPr id="6" name="Slide Number Placeholder 5">
            <a:extLst>
              <a:ext uri="{FF2B5EF4-FFF2-40B4-BE49-F238E27FC236}">
                <a16:creationId xmlns:a16="http://schemas.microsoft.com/office/drawing/2014/main" id="{22D1BB47-4678-F85B-4359-F7D2EA9A67A8}"/>
              </a:ext>
            </a:extLst>
          </p:cNvPr>
          <p:cNvSpPr>
            <a:spLocks noGrp="1"/>
          </p:cNvSpPr>
          <p:nvPr>
            <p:ph type="sldNum" sz="quarter" idx="12"/>
          </p:nvPr>
        </p:nvSpPr>
        <p:spPr/>
        <p:txBody>
          <a:bodyPr/>
          <a:lstStyle/>
          <a:p>
            <a:fld id="{99A20822-4A49-4D36-86E3-300BA48D3F00}" type="slidenum">
              <a:rPr lang="en-US" smtClean="0"/>
              <a:t>2</a:t>
            </a:fld>
            <a:endParaRPr lang="en-US"/>
          </a:p>
        </p:txBody>
      </p:sp>
    </p:spTree>
    <p:extLst>
      <p:ext uri="{BB962C8B-B14F-4D97-AF65-F5344CB8AC3E}">
        <p14:creationId xmlns:p14="http://schemas.microsoft.com/office/powerpoint/2010/main" val="1125892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E8FB-A8BE-B44C-B029-0961CEA9E53B}"/>
              </a:ext>
            </a:extLst>
          </p:cNvPr>
          <p:cNvSpPr>
            <a:spLocks noGrp="1"/>
          </p:cNvSpPr>
          <p:nvPr>
            <p:ph type="title"/>
          </p:nvPr>
        </p:nvSpPr>
        <p:spPr/>
        <p:txBody>
          <a:bodyPr>
            <a:normAutofit fontScale="90000"/>
          </a:bodyPr>
          <a:lstStyle/>
          <a:p>
            <a:br>
              <a:rPr lang="en-US" sz="4000" b="1" i="1">
                <a:latin typeface="+mn-lt"/>
              </a:rPr>
            </a:br>
            <a:r>
              <a:rPr lang="en-US" sz="4700">
                <a:latin typeface="+mn-lt"/>
              </a:rPr>
              <a:t>Intensive intervention values cultural assets </a:t>
            </a:r>
            <a:br>
              <a:rPr lang="en-US" sz="4700">
                <a:latin typeface="+mn-lt"/>
              </a:rPr>
            </a:br>
            <a:r>
              <a:rPr lang="en-US" sz="4700">
                <a:latin typeface="+mn-lt"/>
              </a:rPr>
              <a:t>when it . . . </a:t>
            </a:r>
            <a:br>
              <a:rPr lang="en-US" sz="4700">
                <a:latin typeface="+mn-lt"/>
              </a:rPr>
            </a:br>
            <a:endParaRPr lang="en-US" sz="4700">
              <a:latin typeface="+mn-lt"/>
            </a:endParaRPr>
          </a:p>
        </p:txBody>
      </p:sp>
      <p:sp>
        <p:nvSpPr>
          <p:cNvPr id="3" name="Content Placeholder 2">
            <a:extLst>
              <a:ext uri="{FF2B5EF4-FFF2-40B4-BE49-F238E27FC236}">
                <a16:creationId xmlns:a16="http://schemas.microsoft.com/office/drawing/2014/main" id="{820F7E47-0E3F-8A43-B334-D4425EFF2ACF}"/>
              </a:ext>
            </a:extLst>
          </p:cNvPr>
          <p:cNvSpPr>
            <a:spLocks noGrp="1"/>
          </p:cNvSpPr>
          <p:nvPr>
            <p:ph sz="quarter" idx="15"/>
          </p:nvPr>
        </p:nvSpPr>
        <p:spPr/>
        <p:txBody>
          <a:bodyPr>
            <a:noAutofit/>
          </a:bodyPr>
          <a:lstStyle/>
          <a:p>
            <a:pPr marL="0" indent="0">
              <a:lnSpc>
                <a:spcPct val="100000"/>
              </a:lnSpc>
              <a:spcBef>
                <a:spcPts val="0"/>
              </a:spcBef>
              <a:buNone/>
            </a:pPr>
            <a:r>
              <a:rPr lang="en-US" sz="2000"/>
              <a:t>Y__ N__ </a:t>
            </a:r>
            <a:r>
              <a:rPr lang="en-US" sz="2000" b="1" i="1"/>
              <a:t>Accesses learners’ </a:t>
            </a:r>
            <a:r>
              <a:rPr lang="en-US" sz="2000"/>
              <a:t>prior experiences and sustains cultural teachings.</a:t>
            </a:r>
          </a:p>
          <a:p>
            <a:pPr marL="0" indent="0">
              <a:lnSpc>
                <a:spcPct val="100000"/>
              </a:lnSpc>
              <a:spcBef>
                <a:spcPts val="0"/>
              </a:spcBef>
              <a:buNone/>
            </a:pPr>
            <a:endParaRPr lang="en-US" sz="2000"/>
          </a:p>
          <a:p>
            <a:pPr marL="0" indent="0">
              <a:lnSpc>
                <a:spcPct val="100000"/>
              </a:lnSpc>
              <a:spcBef>
                <a:spcPts val="0"/>
              </a:spcBef>
              <a:buNone/>
            </a:pPr>
            <a:r>
              <a:rPr lang="en-US" sz="2000"/>
              <a:t>Y__ N __ Incorporates </a:t>
            </a:r>
            <a:r>
              <a:rPr lang="en-US" sz="2000" b="1" i="1"/>
              <a:t>learners’ cultural values and norms </a:t>
            </a:r>
            <a:r>
              <a:rPr lang="en-US" sz="2000"/>
              <a:t>in instruction (e.g., adapting to new</a:t>
            </a:r>
          </a:p>
          <a:p>
            <a:pPr marL="0" indent="0">
              <a:lnSpc>
                <a:spcPct val="100000"/>
              </a:lnSpc>
              <a:spcBef>
                <a:spcPts val="0"/>
              </a:spcBef>
              <a:buNone/>
            </a:pPr>
            <a:r>
              <a:rPr lang="en-US" sz="2000"/>
              <a:t>	 cultural environment, eye contact expectations, multiple means). 	 </a:t>
            </a:r>
          </a:p>
          <a:p>
            <a:pPr marL="0" indent="0">
              <a:lnSpc>
                <a:spcPct val="100000"/>
              </a:lnSpc>
              <a:spcBef>
                <a:spcPts val="0"/>
              </a:spcBef>
              <a:buNone/>
            </a:pPr>
            <a:endParaRPr lang="en-US" sz="2000"/>
          </a:p>
          <a:p>
            <a:pPr marL="0" indent="0">
              <a:lnSpc>
                <a:spcPct val="100000"/>
              </a:lnSpc>
              <a:spcBef>
                <a:spcPts val="0"/>
              </a:spcBef>
              <a:buNone/>
            </a:pPr>
            <a:r>
              <a:rPr lang="en-US" sz="2000"/>
              <a:t>Y__ N __ Structures culturally­ sustaining learning by teaching about the </a:t>
            </a:r>
            <a:r>
              <a:rPr lang="en-US" sz="2000" b="1" i="1"/>
              <a:t>importance of various cultures</a:t>
            </a:r>
            <a:r>
              <a:rPr lang="en-US" sz="2000"/>
              <a:t>.</a:t>
            </a:r>
          </a:p>
          <a:p>
            <a:pPr marL="0" indent="0">
              <a:lnSpc>
                <a:spcPct val="100000"/>
              </a:lnSpc>
              <a:spcBef>
                <a:spcPts val="0"/>
              </a:spcBef>
              <a:buNone/>
            </a:pPr>
            <a:r>
              <a:rPr lang="en-US" sz="2000"/>
              <a:t>	 </a:t>
            </a:r>
          </a:p>
          <a:p>
            <a:pPr marL="0" indent="0">
              <a:lnSpc>
                <a:spcPct val="100000"/>
              </a:lnSpc>
              <a:spcBef>
                <a:spcPts val="0"/>
              </a:spcBef>
              <a:buNone/>
            </a:pPr>
            <a:r>
              <a:rPr lang="en-US" sz="2000"/>
              <a:t>Y__ N __ </a:t>
            </a:r>
            <a:r>
              <a:rPr lang="en-US" sz="2000" b="1" i="1"/>
              <a:t>Incorporates </a:t>
            </a:r>
            <a:r>
              <a:rPr lang="en-US" sz="2000"/>
              <a:t>home and community engagement (e.g., inviting community members,</a:t>
            </a:r>
          </a:p>
          <a:p>
            <a:pPr marL="0" indent="0">
              <a:lnSpc>
                <a:spcPct val="100000"/>
              </a:lnSpc>
              <a:spcBef>
                <a:spcPts val="0"/>
              </a:spcBef>
              <a:buNone/>
            </a:pPr>
            <a:r>
              <a:rPr lang="en-US" sz="2000"/>
              <a:t>	 conducting home visits).	 </a:t>
            </a:r>
          </a:p>
          <a:p>
            <a:pPr marL="0" indent="0">
              <a:lnSpc>
                <a:spcPct val="100000"/>
              </a:lnSpc>
              <a:spcBef>
                <a:spcPts val="0"/>
              </a:spcBef>
              <a:buNone/>
            </a:pPr>
            <a:endParaRPr lang="en-US" sz="2000"/>
          </a:p>
          <a:p>
            <a:pPr marL="0" indent="0">
              <a:lnSpc>
                <a:spcPct val="100000"/>
              </a:lnSpc>
              <a:spcBef>
                <a:spcPts val="0"/>
              </a:spcBef>
              <a:buNone/>
            </a:pPr>
            <a:r>
              <a:rPr lang="en-US" sz="2000"/>
              <a:t>Y__ N __ Seeks out and incorporates family and community </a:t>
            </a:r>
            <a:r>
              <a:rPr lang="en-US" sz="2000" b="1" i="1"/>
              <a:t>funds of knowledge</a:t>
            </a:r>
            <a:r>
              <a:rPr lang="en-US" sz="2000"/>
              <a:t>. </a:t>
            </a:r>
          </a:p>
          <a:p>
            <a:pPr marL="0" indent="0">
              <a:lnSpc>
                <a:spcPct val="100000"/>
              </a:lnSpc>
              <a:spcBef>
                <a:spcPts val="0"/>
              </a:spcBef>
              <a:buNone/>
            </a:pPr>
            <a:endParaRPr lang="en-US" sz="2000"/>
          </a:p>
          <a:p>
            <a:pPr marL="0" indent="0">
              <a:lnSpc>
                <a:spcPct val="100000"/>
              </a:lnSpc>
              <a:spcBef>
                <a:spcPts val="0"/>
              </a:spcBef>
              <a:buNone/>
            </a:pPr>
            <a:r>
              <a:rPr lang="en-US" sz="2000"/>
              <a:t>Y__ N __ </a:t>
            </a:r>
            <a:r>
              <a:rPr lang="en-US" sz="2000" b="1" i="1"/>
              <a:t>Structures instructional delivery </a:t>
            </a:r>
            <a:r>
              <a:rPr lang="en-US" sz="2000"/>
              <a:t>commensurate with cultural heritage/language proficiency</a:t>
            </a:r>
          </a:p>
          <a:p>
            <a:pPr marL="0" indent="0">
              <a:lnSpc>
                <a:spcPct val="100000"/>
              </a:lnSpc>
              <a:spcBef>
                <a:spcPts val="0"/>
              </a:spcBef>
              <a:buNone/>
            </a:pPr>
            <a:r>
              <a:rPr lang="en-US" sz="2000"/>
              <a:t>	 (e.g., cooperative learning, increased wait time, peer learning). </a:t>
            </a:r>
          </a:p>
          <a:p>
            <a:pPr marL="0" indent="0">
              <a:lnSpc>
                <a:spcPct val="100000"/>
              </a:lnSpc>
              <a:spcBef>
                <a:spcPts val="0"/>
              </a:spcBef>
              <a:buNone/>
            </a:pPr>
            <a:endParaRPr lang="en-US" sz="2200"/>
          </a:p>
          <a:p>
            <a:pPr marL="0" indent="0">
              <a:buNone/>
            </a:pPr>
            <a:r>
              <a:rPr lang="en-US" sz="2200"/>
              <a:t> </a:t>
            </a:r>
          </a:p>
        </p:txBody>
      </p:sp>
      <p:sp>
        <p:nvSpPr>
          <p:cNvPr id="5" name="Text Placeholder 4">
            <a:extLst>
              <a:ext uri="{FF2B5EF4-FFF2-40B4-BE49-F238E27FC236}">
                <a16:creationId xmlns:a16="http://schemas.microsoft.com/office/drawing/2014/main" id="{93958AC8-A846-43DF-838C-17B14D62F699}"/>
              </a:ext>
            </a:extLst>
          </p:cNvPr>
          <p:cNvSpPr>
            <a:spLocks noGrp="1"/>
          </p:cNvSpPr>
          <p:nvPr>
            <p:ph type="body" sz="quarter" idx="13"/>
          </p:nvPr>
        </p:nvSpPr>
        <p:spPr/>
        <p:txBody>
          <a:bodyPr/>
          <a:lstStyle/>
          <a:p>
            <a:r>
              <a:rPr lang="en-US" sz="1000" i="1"/>
              <a:t>Sources:</a:t>
            </a:r>
            <a:r>
              <a:rPr lang="en-US" sz="1000"/>
              <a:t> Hoover and Patton (2017); Hoover et al. (2016); Hoover et al. (2014)</a:t>
            </a:r>
          </a:p>
        </p:txBody>
      </p:sp>
      <p:sp>
        <p:nvSpPr>
          <p:cNvPr id="4" name="Slide Number Placeholder 3">
            <a:extLst>
              <a:ext uri="{FF2B5EF4-FFF2-40B4-BE49-F238E27FC236}">
                <a16:creationId xmlns:a16="http://schemas.microsoft.com/office/drawing/2014/main" id="{3EEDEA90-07CA-4D99-B5EE-E2652FF85B55}"/>
              </a:ext>
            </a:extLst>
          </p:cNvPr>
          <p:cNvSpPr>
            <a:spLocks noGrp="1"/>
          </p:cNvSpPr>
          <p:nvPr>
            <p:ph type="sldNum" sz="quarter" idx="14"/>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3260941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E8FB-A8BE-B44C-B029-0961CEA9E53B}"/>
              </a:ext>
            </a:extLst>
          </p:cNvPr>
          <p:cNvSpPr>
            <a:spLocks noGrp="1"/>
          </p:cNvSpPr>
          <p:nvPr>
            <p:ph type="title"/>
          </p:nvPr>
        </p:nvSpPr>
        <p:spPr/>
        <p:txBody>
          <a:bodyPr>
            <a:normAutofit/>
          </a:bodyPr>
          <a:lstStyle/>
          <a:p>
            <a:r>
              <a:rPr lang="en-US">
                <a:latin typeface="+mn-lt"/>
              </a:rPr>
              <a:t>Intensive intervention addresses academic and behavioral learning challenges when it . . . </a:t>
            </a:r>
          </a:p>
        </p:txBody>
      </p:sp>
      <p:sp>
        <p:nvSpPr>
          <p:cNvPr id="3" name="Content Placeholder 2">
            <a:extLst>
              <a:ext uri="{FF2B5EF4-FFF2-40B4-BE49-F238E27FC236}">
                <a16:creationId xmlns:a16="http://schemas.microsoft.com/office/drawing/2014/main" id="{820F7E47-0E3F-8A43-B334-D4425EFF2ACF}"/>
              </a:ext>
            </a:extLst>
          </p:cNvPr>
          <p:cNvSpPr>
            <a:spLocks noGrp="1"/>
          </p:cNvSpPr>
          <p:nvPr>
            <p:ph sz="quarter" idx="15"/>
          </p:nvPr>
        </p:nvSpPr>
        <p:spPr/>
        <p:txBody>
          <a:bodyPr>
            <a:normAutofit fontScale="92500" lnSpcReduction="10000"/>
          </a:bodyPr>
          <a:lstStyle/>
          <a:p>
            <a:pPr marL="0" indent="0">
              <a:lnSpc>
                <a:spcPct val="100000"/>
              </a:lnSpc>
              <a:spcBef>
                <a:spcPts val="0"/>
              </a:spcBef>
              <a:buNone/>
            </a:pPr>
            <a:r>
              <a:rPr lang="en-US" sz="2200"/>
              <a:t>Y__ N__ </a:t>
            </a:r>
            <a:r>
              <a:rPr lang="en-US" sz="2200" b="1" i="1"/>
              <a:t>Values culturally preferred </a:t>
            </a:r>
            <a:r>
              <a:rPr lang="en-US" sz="2200"/>
              <a:t>learning</a:t>
            </a:r>
            <a:r>
              <a:rPr lang="en-US" sz="2200" b="1" i="1"/>
              <a:t> </a:t>
            </a:r>
            <a:r>
              <a:rPr lang="en-US" sz="2200"/>
              <a:t>strategies, organizational preferences, and self-</a:t>
            </a:r>
          </a:p>
          <a:p>
            <a:pPr marL="0" indent="0">
              <a:lnSpc>
                <a:spcPct val="100000"/>
              </a:lnSpc>
              <a:spcBef>
                <a:spcPts val="0"/>
              </a:spcBef>
              <a:buNone/>
            </a:pPr>
            <a:r>
              <a:rPr lang="en-US" sz="2200"/>
              <a:t>	management structures.</a:t>
            </a:r>
          </a:p>
          <a:p>
            <a:pPr marL="0" indent="0">
              <a:lnSpc>
                <a:spcPct val="100000"/>
              </a:lnSpc>
              <a:spcBef>
                <a:spcPts val="0"/>
              </a:spcBef>
              <a:buNone/>
            </a:pPr>
            <a:r>
              <a:rPr lang="en-US" sz="2200"/>
              <a:t> </a:t>
            </a:r>
          </a:p>
          <a:p>
            <a:pPr marL="0" indent="0">
              <a:lnSpc>
                <a:spcPct val="100000"/>
              </a:lnSpc>
              <a:spcBef>
                <a:spcPts val="0"/>
              </a:spcBef>
              <a:buNone/>
            </a:pPr>
            <a:r>
              <a:rPr lang="en-US" sz="2200"/>
              <a:t>Y__ N__ Provides </a:t>
            </a:r>
            <a:r>
              <a:rPr lang="en-US" sz="2200" b="1" i="1"/>
              <a:t>additional learning supports specific </a:t>
            </a:r>
            <a:r>
              <a:rPr lang="en-US" sz="2200"/>
              <a:t>to ELs’ needs (e.g., extended time, repeated</a:t>
            </a:r>
          </a:p>
          <a:p>
            <a:pPr marL="0" indent="0">
              <a:lnSpc>
                <a:spcPct val="100000"/>
              </a:lnSpc>
              <a:spcBef>
                <a:spcPts val="0"/>
              </a:spcBef>
              <a:buNone/>
            </a:pPr>
            <a:r>
              <a:rPr lang="en-US" sz="2200"/>
              <a:t>	instruction, task analysis, peer modeling).	</a:t>
            </a:r>
          </a:p>
          <a:p>
            <a:pPr marL="0" indent="0">
              <a:lnSpc>
                <a:spcPct val="100000"/>
              </a:lnSpc>
              <a:spcBef>
                <a:spcPts val="0"/>
              </a:spcBef>
              <a:buNone/>
            </a:pPr>
            <a:endParaRPr lang="en-US" sz="2200"/>
          </a:p>
          <a:p>
            <a:pPr marL="0" indent="0">
              <a:lnSpc>
                <a:spcPct val="100000"/>
              </a:lnSpc>
              <a:spcBef>
                <a:spcPts val="0"/>
              </a:spcBef>
              <a:buNone/>
            </a:pPr>
            <a:r>
              <a:rPr lang="en-US" sz="2200"/>
              <a:t>Y__ N__ Incorporates </a:t>
            </a:r>
            <a:r>
              <a:rPr lang="en-US" sz="2200" b="1" i="1"/>
              <a:t>multiple teacher instructional </a:t>
            </a:r>
            <a:r>
              <a:rPr lang="en-US" sz="2200"/>
              <a:t>best practices (e.g., scaffolded instruction,</a:t>
            </a:r>
          </a:p>
          <a:p>
            <a:pPr marL="0" indent="0">
              <a:lnSpc>
                <a:spcPct val="100000"/>
              </a:lnSpc>
              <a:spcBef>
                <a:spcPts val="0"/>
              </a:spcBef>
              <a:buNone/>
            </a:pPr>
            <a:r>
              <a:rPr lang="en-US" sz="2200"/>
              <a:t>	 sheltered instruction, explicit instruction). </a:t>
            </a:r>
          </a:p>
          <a:p>
            <a:pPr marL="0" indent="0">
              <a:lnSpc>
                <a:spcPct val="100000"/>
              </a:lnSpc>
              <a:spcBef>
                <a:spcPts val="0"/>
              </a:spcBef>
              <a:buNone/>
            </a:pPr>
            <a:endParaRPr lang="en-US" sz="2200"/>
          </a:p>
          <a:p>
            <a:pPr marL="0" indent="0">
              <a:lnSpc>
                <a:spcPct val="100000"/>
              </a:lnSpc>
              <a:spcBef>
                <a:spcPts val="0"/>
              </a:spcBef>
              <a:buNone/>
            </a:pPr>
            <a:r>
              <a:rPr lang="en-US" sz="2200"/>
              <a:t>Y__ N__ Implements </a:t>
            </a:r>
            <a:r>
              <a:rPr lang="en-US" sz="2200" b="1" i="1"/>
              <a:t>targeted differentiations </a:t>
            </a:r>
            <a:r>
              <a:rPr lang="en-US" sz="2200"/>
              <a:t>that support cultural/linguistic ways of learning.</a:t>
            </a:r>
          </a:p>
          <a:p>
            <a:pPr marL="0" indent="0">
              <a:lnSpc>
                <a:spcPct val="100000"/>
              </a:lnSpc>
              <a:spcBef>
                <a:spcPts val="0"/>
              </a:spcBef>
              <a:buNone/>
            </a:pPr>
            <a:endParaRPr lang="en-US" sz="2200"/>
          </a:p>
          <a:p>
            <a:pPr marL="0" indent="0">
              <a:lnSpc>
                <a:spcPct val="100000"/>
              </a:lnSpc>
              <a:spcBef>
                <a:spcPts val="0"/>
              </a:spcBef>
              <a:buNone/>
            </a:pPr>
            <a:r>
              <a:rPr lang="en-US" sz="2200"/>
              <a:t>Y__ N__ Uses </a:t>
            </a:r>
            <a:r>
              <a:rPr lang="en-US" sz="2200" b="1" i="1"/>
              <a:t>multiple student structures</a:t>
            </a:r>
            <a:r>
              <a:rPr lang="en-US" sz="2200"/>
              <a:t> (e.g., paired­ learning, cooperative, native language peer). </a:t>
            </a:r>
          </a:p>
          <a:p>
            <a:pPr marL="0" indent="0">
              <a:lnSpc>
                <a:spcPct val="100000"/>
              </a:lnSpc>
              <a:spcBef>
                <a:spcPts val="0"/>
              </a:spcBef>
              <a:buNone/>
            </a:pPr>
            <a:endParaRPr lang="en-US" sz="2200"/>
          </a:p>
          <a:p>
            <a:pPr marL="0" indent="0">
              <a:lnSpc>
                <a:spcPct val="100000"/>
              </a:lnSpc>
              <a:spcBef>
                <a:spcPts val="0"/>
              </a:spcBef>
              <a:buNone/>
            </a:pPr>
            <a:r>
              <a:rPr lang="en-US" sz="2200"/>
              <a:t>Y__ N__ Is </a:t>
            </a:r>
            <a:r>
              <a:rPr lang="en-US" sz="2200" b="1" i="1"/>
              <a:t>guided by </a:t>
            </a:r>
            <a:r>
              <a:rPr lang="en-US" sz="2200"/>
              <a:t>learners’ language proficiency levels and culturally taught behaviors. </a:t>
            </a:r>
          </a:p>
          <a:p>
            <a:pPr marL="0" indent="0">
              <a:lnSpc>
                <a:spcPct val="100000"/>
              </a:lnSpc>
              <a:spcBef>
                <a:spcPts val="0"/>
              </a:spcBef>
              <a:buNone/>
            </a:pPr>
            <a:r>
              <a:rPr lang="en-US" sz="2200"/>
              <a:t>				</a:t>
            </a:r>
          </a:p>
        </p:txBody>
      </p:sp>
      <p:sp>
        <p:nvSpPr>
          <p:cNvPr id="5" name="Text Placeholder 4">
            <a:extLst>
              <a:ext uri="{FF2B5EF4-FFF2-40B4-BE49-F238E27FC236}">
                <a16:creationId xmlns:a16="http://schemas.microsoft.com/office/drawing/2014/main" id="{295541A4-E055-4EFF-9B86-6BBEE253CB07}"/>
              </a:ext>
            </a:extLst>
          </p:cNvPr>
          <p:cNvSpPr>
            <a:spLocks noGrp="1"/>
          </p:cNvSpPr>
          <p:nvPr>
            <p:ph type="body" sz="quarter" idx="13"/>
          </p:nvPr>
        </p:nvSpPr>
        <p:spPr/>
        <p:txBody>
          <a:bodyPr/>
          <a:lstStyle/>
          <a:p>
            <a:r>
              <a:rPr lang="en-US" sz="1000" i="1"/>
              <a:t>Sources: </a:t>
            </a:r>
            <a:r>
              <a:rPr lang="en-US" sz="1000"/>
              <a:t>Hoover and Patton (2017); Hoover et al. (2016); Hoover et al. (2014)</a:t>
            </a:r>
          </a:p>
        </p:txBody>
      </p:sp>
      <p:sp>
        <p:nvSpPr>
          <p:cNvPr id="4" name="Slide Number Placeholder 3">
            <a:extLst>
              <a:ext uri="{FF2B5EF4-FFF2-40B4-BE49-F238E27FC236}">
                <a16:creationId xmlns:a16="http://schemas.microsoft.com/office/drawing/2014/main" id="{99733287-B68E-46A8-A3DB-97292D375AF6}"/>
              </a:ext>
            </a:extLst>
          </p:cNvPr>
          <p:cNvSpPr>
            <a:spLocks noGrp="1"/>
          </p:cNvSpPr>
          <p:nvPr>
            <p:ph type="sldNum" sz="quarter" idx="14"/>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397135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Intervention Adaptations </a:t>
            </a:r>
          </a:p>
        </p:txBody>
      </p:sp>
      <p:sp>
        <p:nvSpPr>
          <p:cNvPr id="3" name="Text Placeholder 2"/>
          <p:cNvSpPr>
            <a:spLocks noGrp="1"/>
          </p:cNvSpPr>
          <p:nvPr>
            <p:ph type="body" sz="quarter" idx="13"/>
          </p:nvPr>
        </p:nvSpPr>
        <p:spPr/>
        <p:txBody>
          <a:bodyPr>
            <a:normAutofit/>
          </a:bodyPr>
          <a:lstStyle/>
          <a:p>
            <a:r>
              <a:rPr lang="en-US"/>
              <a:t>Intensified or Different Language Supports for ELs</a:t>
            </a:r>
            <a:endParaRPr lang="en-US">
              <a:highlight>
                <a:srgbClr val="FFFF00"/>
              </a:highlight>
            </a:endParaRPr>
          </a:p>
        </p:txBody>
      </p:sp>
      <p:sp>
        <p:nvSpPr>
          <p:cNvPr id="4" name="Slide Number Placeholder 3"/>
          <p:cNvSpPr>
            <a:spLocks noGrp="1"/>
          </p:cNvSpPr>
          <p:nvPr>
            <p:ph type="sldNum" sz="quarter" idx="15"/>
          </p:nvPr>
        </p:nvSpPr>
        <p:spPr/>
        <p:txBody>
          <a:bodyPr/>
          <a:lstStyle/>
          <a:p>
            <a:fld id="{BABF4E83-61DB-418F-A99F-17BC9BB58EF6}" type="slidenum">
              <a:rPr lang="en-US" smtClean="0"/>
              <a:pPr/>
              <a:t>22</a:t>
            </a:fld>
            <a:endParaRPr lang="en-US"/>
          </a:p>
        </p:txBody>
      </p:sp>
    </p:spTree>
    <p:extLst>
      <p:ext uri="{BB962C8B-B14F-4D97-AF65-F5344CB8AC3E}">
        <p14:creationId xmlns:p14="http://schemas.microsoft.com/office/powerpoint/2010/main" val="2194422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DBI to Include Adaptations for ELs</a:t>
            </a:r>
          </a:p>
        </p:txBody>
      </p:sp>
      <p:pic>
        <p:nvPicPr>
          <p:cNvPr id="8" name="Content Placeholder 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BB6469AA-D13C-4BC4-95B1-DC3C96ED5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566" y="1626143"/>
            <a:ext cx="3018663" cy="4343400"/>
          </a:xfrm>
          <a:prstGeom prst="rect">
            <a:avLst/>
          </a:prstGeom>
          <a:noFill/>
        </p:spPr>
      </p:pic>
      <p:pic>
        <p:nvPicPr>
          <p:cNvPr id="10" name="Picture 9" descr="Image of a man with a speech bubble that reads: Intensify the intervention. Even the best intervention is not effective for every student. When a student who is an EL needs more support, combine the taxonomy, dimensions, student data, and teacher expertise in culturally and linguistically responsive instruction to help guide the adaptation or intensification of intervention.">
            <a:extLst>
              <a:ext uri="{FF2B5EF4-FFF2-40B4-BE49-F238E27FC236}">
                <a16:creationId xmlns:a16="http://schemas.microsoft.com/office/drawing/2014/main" id="{22B9AA75-95A2-4F29-8811-001803398AE6}"/>
              </a:ext>
            </a:extLst>
          </p:cNvPr>
          <p:cNvPicPr>
            <a:picLocks noChangeAspect="1"/>
          </p:cNvPicPr>
          <p:nvPr/>
        </p:nvPicPr>
        <p:blipFill rotWithShape="1">
          <a:blip r:embed="rId4"/>
          <a:srcRect l="3441"/>
          <a:stretch/>
        </p:blipFill>
        <p:spPr>
          <a:xfrm>
            <a:off x="5505450" y="1458468"/>
            <a:ext cx="4810125" cy="4114800"/>
          </a:xfrm>
          <a:prstGeom prst="rect">
            <a:avLst/>
          </a:prstGeom>
        </p:spPr>
      </p:pic>
      <p:sp>
        <p:nvSpPr>
          <p:cNvPr id="5" name="Slide Number Placeholder 5"/>
          <p:cNvSpPr>
            <a:spLocks noGrp="1"/>
          </p:cNvSpPr>
          <p:nvPr>
            <p:ph type="sldNum" sz="quarter" idx="12"/>
          </p:nvPr>
        </p:nvSpPr>
        <p:spPr/>
        <p:txBody>
          <a:bodyPr/>
          <a:lstStyle/>
          <a:p>
            <a:fld id="{B094D1B2-26D5-48CC-9B16-6583E954EFA6}" type="slidenum">
              <a:rPr lang="en-US" smtClean="0"/>
              <a:t>23</a:t>
            </a:fld>
            <a:endParaRPr lang="en-US"/>
          </a:p>
        </p:txBody>
      </p:sp>
    </p:spTree>
    <p:extLst>
      <p:ext uri="{BB962C8B-B14F-4D97-AF65-F5344CB8AC3E}">
        <p14:creationId xmlns:p14="http://schemas.microsoft.com/office/powerpoint/2010/main" val="3138618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Key Considerations When Intensifying and Individualizing Programs</a:t>
            </a:r>
          </a:p>
        </p:txBody>
      </p:sp>
      <p:sp>
        <p:nvSpPr>
          <p:cNvPr id="3" name="Content Placeholder 2"/>
          <p:cNvSpPr>
            <a:spLocks noGrp="1"/>
          </p:cNvSpPr>
          <p:nvPr>
            <p:ph sz="quarter" idx="15"/>
          </p:nvPr>
        </p:nvSpPr>
        <p:spPr/>
        <p:txBody>
          <a:bodyPr>
            <a:noAutofit/>
          </a:bodyPr>
          <a:lstStyle/>
          <a:p>
            <a:pPr marL="346075" indent="-346075" fontAlgn="t">
              <a:buFont typeface="Wingdings" panose="05000000000000000000" pitchFamily="2" charset="2"/>
              <a:buChar char="ü"/>
            </a:pPr>
            <a:r>
              <a:rPr lang="en-US" sz="2000">
                <a:latin typeface="Arial" panose="020B0604020202020204" pitchFamily="34" charset="0"/>
              </a:rPr>
              <a:t>Does evidence suggest the components of the program are expected to lead to improved outcomes (</a:t>
            </a:r>
            <a:r>
              <a:rPr lang="en-US" sz="2000" i="1">
                <a:latin typeface="Arial" panose="020B0604020202020204" pitchFamily="34" charset="0"/>
              </a:rPr>
              <a:t>strength</a:t>
            </a:r>
            <a:r>
              <a:rPr lang="en-US" sz="2000">
                <a:latin typeface="Arial" panose="020B0604020202020204" pitchFamily="34" charset="0"/>
              </a:rPr>
              <a:t>)? </a:t>
            </a:r>
          </a:p>
          <a:p>
            <a:pPr marL="346075" indent="-346075" fontAlgn="t">
              <a:buFont typeface="Wingdings" panose="05000000000000000000" pitchFamily="2" charset="2"/>
              <a:buChar char="ü"/>
            </a:pPr>
            <a:r>
              <a:rPr lang="en-US" sz="2000">
                <a:latin typeface="Arial" panose="020B0604020202020204" pitchFamily="34" charset="0"/>
              </a:rPr>
              <a:t>Will the group size, duration, and frequency provide sufficient opportunities to respond (</a:t>
            </a:r>
            <a:r>
              <a:rPr lang="en-US" sz="2000" i="1">
                <a:latin typeface="Arial" panose="020B0604020202020204" pitchFamily="34" charset="0"/>
              </a:rPr>
              <a:t>dosage</a:t>
            </a:r>
            <a:r>
              <a:rPr lang="en-US" sz="2000">
                <a:latin typeface="Arial" panose="020B0604020202020204" pitchFamily="34" charset="0"/>
              </a:rPr>
              <a:t>)?</a:t>
            </a:r>
          </a:p>
          <a:p>
            <a:pPr marL="346075" indent="-346075" fontAlgn="t">
              <a:buFont typeface="Wingdings" panose="05000000000000000000" pitchFamily="2" charset="2"/>
              <a:buChar char="ü"/>
            </a:pPr>
            <a:r>
              <a:rPr lang="en-US" sz="2000">
                <a:latin typeface="Arial" panose="020B0604020202020204" pitchFamily="34" charset="0"/>
              </a:rPr>
              <a:t>Does the intervention program match to the student’s identified needs (</a:t>
            </a:r>
            <a:r>
              <a:rPr lang="en-US" sz="2000" i="1">
                <a:latin typeface="Arial" panose="020B0604020202020204" pitchFamily="34" charset="0"/>
              </a:rPr>
              <a:t>alignment</a:t>
            </a:r>
            <a:r>
              <a:rPr lang="en-US" sz="2000">
                <a:latin typeface="Arial" panose="020B0604020202020204" pitchFamily="34" charset="0"/>
              </a:rPr>
              <a:t>)?</a:t>
            </a:r>
          </a:p>
          <a:p>
            <a:pPr marL="346075" indent="-346075" fontAlgn="t">
              <a:buFont typeface="Wingdings" panose="05000000000000000000" pitchFamily="2" charset="2"/>
              <a:buChar char="ü"/>
            </a:pPr>
            <a:r>
              <a:rPr lang="en-US" sz="2000">
                <a:latin typeface="Arial" panose="020B0604020202020204" pitchFamily="34" charset="0"/>
              </a:rPr>
              <a:t>Does it assist the student in generalizing the learned skills to general education or other tasks (</a:t>
            </a:r>
            <a:r>
              <a:rPr lang="en-US" sz="2000" i="1">
                <a:latin typeface="Arial" panose="020B0604020202020204" pitchFamily="34" charset="0"/>
              </a:rPr>
              <a:t>attention to transfer</a:t>
            </a:r>
            <a:r>
              <a:rPr lang="en-US" sz="2000">
                <a:latin typeface="Arial" panose="020B0604020202020204" pitchFamily="34" charset="0"/>
              </a:rPr>
              <a:t>)?</a:t>
            </a:r>
          </a:p>
          <a:p>
            <a:pPr marL="346075" indent="-346075" fontAlgn="t">
              <a:buFont typeface="Wingdings" panose="05000000000000000000" pitchFamily="2" charset="2"/>
              <a:buChar char="ü"/>
            </a:pPr>
            <a:r>
              <a:rPr lang="en-US" sz="2000">
                <a:latin typeface="Arial" panose="020B0604020202020204" pitchFamily="34" charset="0"/>
              </a:rPr>
              <a:t>Does the intervention program include elements of explicit instruction (</a:t>
            </a:r>
            <a:r>
              <a:rPr lang="en-US" sz="2000" i="1">
                <a:latin typeface="Arial" panose="020B0604020202020204" pitchFamily="34" charset="0"/>
              </a:rPr>
              <a:t>comprehensiveness</a:t>
            </a:r>
            <a:r>
              <a:rPr lang="en-US" sz="2000">
                <a:latin typeface="Arial" panose="020B0604020202020204" pitchFamily="34" charset="0"/>
              </a:rPr>
              <a:t>)?</a:t>
            </a:r>
          </a:p>
          <a:p>
            <a:pPr marL="346075" indent="-346075" fontAlgn="t">
              <a:buFont typeface="Wingdings" panose="05000000000000000000" pitchFamily="2" charset="2"/>
              <a:buChar char="ü"/>
            </a:pPr>
            <a:r>
              <a:rPr lang="en-US" sz="2000">
                <a:latin typeface="Arial" panose="020B0604020202020204" pitchFamily="34" charset="0"/>
              </a:rPr>
              <a:t>Does the student have opportunities to develop the behavior skills necessary to be successful (</a:t>
            </a:r>
            <a:r>
              <a:rPr lang="en-US" sz="2000" i="1">
                <a:latin typeface="Arial" panose="020B0604020202020204" pitchFamily="34" charset="0"/>
              </a:rPr>
              <a:t>behavioral support</a:t>
            </a:r>
            <a:r>
              <a:rPr lang="en-US" sz="2000">
                <a:latin typeface="Arial" panose="020B0604020202020204" pitchFamily="34" charset="0"/>
              </a:rPr>
              <a:t>)?</a:t>
            </a:r>
          </a:p>
        </p:txBody>
      </p:sp>
      <p:sp>
        <p:nvSpPr>
          <p:cNvPr id="7" name="Text Placeholder 6">
            <a:extLst>
              <a:ext uri="{FF2B5EF4-FFF2-40B4-BE49-F238E27FC236}">
                <a16:creationId xmlns:a16="http://schemas.microsoft.com/office/drawing/2014/main" id="{72112FD2-237E-4449-AAEE-C2DB620360CF}"/>
              </a:ext>
            </a:extLst>
          </p:cNvPr>
          <p:cNvSpPr>
            <a:spLocks noGrp="1"/>
          </p:cNvSpPr>
          <p:nvPr>
            <p:ph type="body" sz="quarter" idx="13"/>
          </p:nvPr>
        </p:nvSpPr>
        <p:spPr/>
        <p:txBody>
          <a:bodyPr/>
          <a:lstStyle/>
          <a:p>
            <a:r>
              <a:rPr lang="en-US" i="1"/>
              <a:t>Source: </a:t>
            </a:r>
            <a:r>
              <a:rPr lang="en-US"/>
              <a:t>Fuchs et al. (2017)</a:t>
            </a:r>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24</a:t>
            </a:fld>
            <a:endParaRPr lang="en-US"/>
          </a:p>
        </p:txBody>
      </p:sp>
    </p:spTree>
    <p:extLst>
      <p:ext uri="{BB962C8B-B14F-4D97-AF65-F5344CB8AC3E}">
        <p14:creationId xmlns:p14="http://schemas.microsoft.com/office/powerpoint/2010/main" val="391206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1922-5F10-42D2-8843-46D106CB677F}"/>
              </a:ext>
            </a:extLst>
          </p:cNvPr>
          <p:cNvSpPr>
            <a:spLocks noGrp="1"/>
          </p:cNvSpPr>
          <p:nvPr>
            <p:ph type="title"/>
          </p:nvPr>
        </p:nvSpPr>
        <p:spPr>
          <a:xfrm>
            <a:off x="457200" y="2336535"/>
            <a:ext cx="5305647" cy="1280160"/>
          </a:xfrm>
        </p:spPr>
        <p:txBody>
          <a:bodyPr>
            <a:normAutofit fontScale="90000"/>
          </a:bodyPr>
          <a:lstStyle/>
          <a:p>
            <a:pPr algn="l"/>
            <a:r>
              <a:rPr lang="en-US"/>
              <a:t>Defining the Dimensions of the Taxonomy of Intervention Intensity and Considerations for ELs</a:t>
            </a:r>
          </a:p>
        </p:txBody>
      </p:sp>
      <p:pic>
        <p:nvPicPr>
          <p:cNvPr id="6" name="Picture 5" descr="Back side of infographic &quot;How Do I Use the Taxonomy of Intervention Intensity to Support Students who are EL? ">
            <a:extLst>
              <a:ext uri="{FF2B5EF4-FFF2-40B4-BE49-F238E27FC236}">
                <a16:creationId xmlns:a16="http://schemas.microsoft.com/office/drawing/2014/main" id="{35321254-9700-477A-B5F6-E8532075A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686" y="737191"/>
            <a:ext cx="4167564" cy="5400513"/>
          </a:xfrm>
          <a:prstGeom prst="rect">
            <a:avLst/>
          </a:prstGeom>
          <a:ln>
            <a:solidFill>
              <a:schemeClr val="tx1"/>
            </a:solidFill>
          </a:ln>
        </p:spPr>
      </p:pic>
      <p:sp>
        <p:nvSpPr>
          <p:cNvPr id="5" name="Slide Number Placeholder 4">
            <a:extLst>
              <a:ext uri="{FF2B5EF4-FFF2-40B4-BE49-F238E27FC236}">
                <a16:creationId xmlns:a16="http://schemas.microsoft.com/office/drawing/2014/main" id="{965DDC30-4AF4-4743-A8EC-8F357C238142}"/>
              </a:ext>
            </a:extLst>
          </p:cNvPr>
          <p:cNvSpPr>
            <a:spLocks noGrp="1"/>
          </p:cNvSpPr>
          <p:nvPr>
            <p:ph type="sldNum" sz="quarter" idx="14"/>
          </p:nvPr>
        </p:nvSpPr>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2058638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3C60-D503-EC42-956F-5D4F76B29179}"/>
              </a:ext>
            </a:extLst>
          </p:cNvPr>
          <p:cNvSpPr>
            <a:spLocks noGrp="1"/>
          </p:cNvSpPr>
          <p:nvPr>
            <p:ph type="title"/>
          </p:nvPr>
        </p:nvSpPr>
        <p:spPr/>
        <p:txBody>
          <a:bodyPr/>
          <a:lstStyle/>
          <a:p>
            <a:r>
              <a:rPr lang="en-US"/>
              <a:t>Dosage</a:t>
            </a:r>
          </a:p>
        </p:txBody>
      </p:sp>
      <p:graphicFrame>
        <p:nvGraphicFramePr>
          <p:cNvPr id="12" name="Table 15">
            <a:extLst>
              <a:ext uri="{FF2B5EF4-FFF2-40B4-BE49-F238E27FC236}">
                <a16:creationId xmlns:a16="http://schemas.microsoft.com/office/drawing/2014/main" id="{19B7960D-69AE-9247-B3EE-723DBD94B426}"/>
              </a:ext>
            </a:extLst>
          </p:cNvPr>
          <p:cNvGraphicFramePr>
            <a:graphicFrameLocks noGrp="1"/>
          </p:cNvGraphicFramePr>
          <p:nvPr>
            <p:extLst>
              <p:ext uri="{D42A27DB-BD31-4B8C-83A1-F6EECF244321}">
                <p14:modId xmlns:p14="http://schemas.microsoft.com/office/powerpoint/2010/main" val="4017405006"/>
              </p:ext>
            </p:extLst>
          </p:nvPr>
        </p:nvGraphicFramePr>
        <p:xfrm>
          <a:off x="457200" y="1371600"/>
          <a:ext cx="11041132" cy="863083"/>
        </p:xfrm>
        <a:graphic>
          <a:graphicData uri="http://schemas.openxmlformats.org/drawingml/2006/table">
            <a:tbl>
              <a:tblPr firstRow="1" bandRow="1">
                <a:tableStyleId>{5C22544A-7EE6-4342-B048-85BDC9FD1C3A}</a:tableStyleId>
              </a:tblPr>
              <a:tblGrid>
                <a:gridCol w="1823979">
                  <a:extLst>
                    <a:ext uri="{9D8B030D-6E8A-4147-A177-3AD203B41FA5}">
                      <a16:colId xmlns:a16="http://schemas.microsoft.com/office/drawing/2014/main" val="32154095"/>
                    </a:ext>
                  </a:extLst>
                </a:gridCol>
                <a:gridCol w="4071812">
                  <a:extLst>
                    <a:ext uri="{9D8B030D-6E8A-4147-A177-3AD203B41FA5}">
                      <a16:colId xmlns:a16="http://schemas.microsoft.com/office/drawing/2014/main" val="2649613961"/>
                    </a:ext>
                  </a:extLst>
                </a:gridCol>
                <a:gridCol w="5145341">
                  <a:extLst>
                    <a:ext uri="{9D8B030D-6E8A-4147-A177-3AD203B41FA5}">
                      <a16:colId xmlns:a16="http://schemas.microsoft.com/office/drawing/2014/main" val="3094162585"/>
                    </a:ext>
                  </a:extLst>
                </a:gridCol>
              </a:tblGrid>
              <a:tr h="863083">
                <a:tc>
                  <a:txBody>
                    <a:bodyPr/>
                    <a:lstStyle/>
                    <a:p>
                      <a:pPr algn="ctr"/>
                      <a:r>
                        <a:rPr lang="en-US" sz="2400">
                          <a:solidFill>
                            <a:schemeClr val="bg1"/>
                          </a:solidFill>
                        </a:rPr>
                        <a:t>Dimension</a:t>
                      </a:r>
                    </a:p>
                  </a:txBody>
                  <a:tcPr/>
                </a:tc>
                <a:tc>
                  <a:txBody>
                    <a:bodyPr/>
                    <a:lstStyle/>
                    <a:p>
                      <a:pPr algn="ctr"/>
                      <a:r>
                        <a:rPr lang="en-US" sz="2400">
                          <a:solidFill>
                            <a:schemeClr val="bg1"/>
                          </a:solidFill>
                        </a:rPr>
                        <a:t>Definition </a:t>
                      </a:r>
                    </a:p>
                  </a:txBody>
                  <a:tcPr/>
                </a:tc>
                <a:tc>
                  <a:txBody>
                    <a:bodyPr/>
                    <a:lstStyle/>
                    <a:p>
                      <a:pPr algn="ctr"/>
                      <a:r>
                        <a:rPr lang="en-US" sz="2400">
                          <a:solidFill>
                            <a:schemeClr val="bg1"/>
                          </a:solidFill>
                        </a:rPr>
                        <a:t>Considerations for ELs</a:t>
                      </a:r>
                    </a:p>
                  </a:txBody>
                  <a:tcPr/>
                </a:tc>
                <a:extLst>
                  <a:ext uri="{0D108BD9-81ED-4DB2-BD59-A6C34878D82A}">
                    <a16:rowId xmlns:a16="http://schemas.microsoft.com/office/drawing/2014/main" val="3248353396"/>
                  </a:ext>
                </a:extLst>
              </a:tr>
            </a:tbl>
          </a:graphicData>
        </a:graphic>
      </p:graphicFrame>
      <p:pic>
        <p:nvPicPr>
          <p:cNvPr id="14" name="Picture 13" descr="This table row reads &quot;dosage&quot; under dimension. Under definition, it reads &quot;the number of opportunities a student has to respond and receive corrective feedback. It refers to the size of the instructional group, the number of minutes each session lasts, and the number of sessions provided per week.&quot; Under considerations for ELs, it reads &quot;determine the appropriate dosage based on first and second language proficiency levels relative to students with similar language and cultural backgrounds&quot;">
            <a:extLst>
              <a:ext uri="{FF2B5EF4-FFF2-40B4-BE49-F238E27FC236}">
                <a16:creationId xmlns:a16="http://schemas.microsoft.com/office/drawing/2014/main" id="{B2C22990-5FCD-0446-8B9F-83193E1CC3F7}"/>
              </a:ext>
            </a:extLst>
          </p:cNvPr>
          <p:cNvPicPr>
            <a:picLocks noChangeAspect="1"/>
          </p:cNvPicPr>
          <p:nvPr/>
        </p:nvPicPr>
        <p:blipFill rotWithShape="1">
          <a:blip r:embed="rId3">
            <a:extLst>
              <a:ext uri="{28A0092B-C50C-407E-A947-70E740481C1C}">
                <a14:useLocalDpi xmlns:a14="http://schemas.microsoft.com/office/drawing/2010/main" val="0"/>
              </a:ext>
            </a:extLst>
          </a:blip>
          <a:srcRect l="448" t="17571" r="398" b="72769"/>
          <a:stretch/>
        </p:blipFill>
        <p:spPr>
          <a:xfrm>
            <a:off x="455650" y="2545933"/>
            <a:ext cx="11041132" cy="1189282"/>
          </a:xfrm>
          <a:prstGeom prst="rect">
            <a:avLst/>
          </a:prstGeom>
        </p:spPr>
      </p:pic>
      <p:sp>
        <p:nvSpPr>
          <p:cNvPr id="5" name="Slide Number Placeholder 4">
            <a:extLst>
              <a:ext uri="{FF2B5EF4-FFF2-40B4-BE49-F238E27FC236}">
                <a16:creationId xmlns:a16="http://schemas.microsoft.com/office/drawing/2014/main" id="{DB4BF3B7-31DE-6449-B616-AA639F12E3AC}"/>
              </a:ext>
            </a:extLst>
          </p:cNvPr>
          <p:cNvSpPr>
            <a:spLocks noGrp="1"/>
          </p:cNvSpPr>
          <p:nvPr>
            <p:ph type="sldNum" sz="quarter" idx="14"/>
          </p:nvPr>
        </p:nvSpPr>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3107272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7869-9CC9-8F44-A4A2-1CEE885EB431}"/>
              </a:ext>
            </a:extLst>
          </p:cNvPr>
          <p:cNvSpPr>
            <a:spLocks noGrp="1"/>
          </p:cNvSpPr>
          <p:nvPr>
            <p:ph type="title"/>
          </p:nvPr>
        </p:nvSpPr>
        <p:spPr/>
        <p:txBody>
          <a:bodyPr/>
          <a:lstStyle/>
          <a:p>
            <a:r>
              <a:rPr lang="en-US"/>
              <a:t>Comprehensiveness</a:t>
            </a:r>
          </a:p>
        </p:txBody>
      </p:sp>
      <p:graphicFrame>
        <p:nvGraphicFramePr>
          <p:cNvPr id="10" name="Table 15">
            <a:extLst>
              <a:ext uri="{FF2B5EF4-FFF2-40B4-BE49-F238E27FC236}">
                <a16:creationId xmlns:a16="http://schemas.microsoft.com/office/drawing/2014/main" id="{F36AD31D-28FD-B14B-9B8B-5768B54BBB06}"/>
              </a:ext>
            </a:extLst>
          </p:cNvPr>
          <p:cNvGraphicFramePr>
            <a:graphicFrameLocks noGrp="1"/>
          </p:cNvGraphicFramePr>
          <p:nvPr>
            <p:extLst>
              <p:ext uri="{D42A27DB-BD31-4B8C-83A1-F6EECF244321}">
                <p14:modId xmlns:p14="http://schemas.microsoft.com/office/powerpoint/2010/main" val="3048164072"/>
              </p:ext>
            </p:extLst>
          </p:nvPr>
        </p:nvGraphicFramePr>
        <p:xfrm>
          <a:off x="457200" y="1371600"/>
          <a:ext cx="11041132" cy="863083"/>
        </p:xfrm>
        <a:graphic>
          <a:graphicData uri="http://schemas.openxmlformats.org/drawingml/2006/table">
            <a:tbl>
              <a:tblPr firstRow="1" bandRow="1">
                <a:tableStyleId>{5C22544A-7EE6-4342-B048-85BDC9FD1C3A}</a:tableStyleId>
              </a:tblPr>
              <a:tblGrid>
                <a:gridCol w="1823979">
                  <a:extLst>
                    <a:ext uri="{9D8B030D-6E8A-4147-A177-3AD203B41FA5}">
                      <a16:colId xmlns:a16="http://schemas.microsoft.com/office/drawing/2014/main" val="32154095"/>
                    </a:ext>
                  </a:extLst>
                </a:gridCol>
                <a:gridCol w="4071812">
                  <a:extLst>
                    <a:ext uri="{9D8B030D-6E8A-4147-A177-3AD203B41FA5}">
                      <a16:colId xmlns:a16="http://schemas.microsoft.com/office/drawing/2014/main" val="2649613961"/>
                    </a:ext>
                  </a:extLst>
                </a:gridCol>
                <a:gridCol w="5145341">
                  <a:extLst>
                    <a:ext uri="{9D8B030D-6E8A-4147-A177-3AD203B41FA5}">
                      <a16:colId xmlns:a16="http://schemas.microsoft.com/office/drawing/2014/main" val="3094162585"/>
                    </a:ext>
                  </a:extLst>
                </a:gridCol>
              </a:tblGrid>
              <a:tr h="863083">
                <a:tc>
                  <a:txBody>
                    <a:bodyPr/>
                    <a:lstStyle/>
                    <a:p>
                      <a:pPr algn="ctr"/>
                      <a:r>
                        <a:rPr lang="en-US" sz="2400">
                          <a:solidFill>
                            <a:schemeClr val="bg1"/>
                          </a:solidFill>
                        </a:rPr>
                        <a:t>Dimension</a:t>
                      </a:r>
                    </a:p>
                  </a:txBody>
                  <a:tcPr/>
                </a:tc>
                <a:tc>
                  <a:txBody>
                    <a:bodyPr/>
                    <a:lstStyle/>
                    <a:p>
                      <a:pPr algn="ctr"/>
                      <a:r>
                        <a:rPr lang="en-US" sz="2400">
                          <a:solidFill>
                            <a:schemeClr val="bg1"/>
                          </a:solidFill>
                        </a:rPr>
                        <a:t>Definition </a:t>
                      </a:r>
                    </a:p>
                  </a:txBody>
                  <a:tcPr/>
                </a:tc>
                <a:tc>
                  <a:txBody>
                    <a:bodyPr/>
                    <a:lstStyle/>
                    <a:p>
                      <a:pPr algn="ctr"/>
                      <a:r>
                        <a:rPr lang="en-US" sz="2400">
                          <a:solidFill>
                            <a:schemeClr val="bg1"/>
                          </a:solidFill>
                        </a:rPr>
                        <a:t>Considerations for ELs</a:t>
                      </a:r>
                    </a:p>
                  </a:txBody>
                  <a:tcPr/>
                </a:tc>
                <a:extLst>
                  <a:ext uri="{0D108BD9-81ED-4DB2-BD59-A6C34878D82A}">
                    <a16:rowId xmlns:a16="http://schemas.microsoft.com/office/drawing/2014/main" val="3248353396"/>
                  </a:ext>
                </a:extLst>
              </a:tr>
            </a:tbl>
          </a:graphicData>
        </a:graphic>
      </p:graphicFrame>
      <p:pic>
        <p:nvPicPr>
          <p:cNvPr id="12" name="Picture 11" descr="This chart reads Comprehensiveness under dimension. Under definition, it reads &quot;the number of explicit instruction principles the intervention incorporates. Under Considerations for ELs, it reads &quot;Build background knowledge. Consider that learning differences may reflect culturally diverse norms and assets that reflect varied life experiences. Deliver explicit language development and instruction while simultaneously implementing the intervention. Scaffold to support academic language demands and expectations. Facilitate understanding of authentic and connected discourse.&quot;">
            <a:extLst>
              <a:ext uri="{FF2B5EF4-FFF2-40B4-BE49-F238E27FC236}">
                <a16:creationId xmlns:a16="http://schemas.microsoft.com/office/drawing/2014/main" id="{0DF2F05E-DD1E-CF44-BDC1-7E16A95188FD}"/>
              </a:ext>
            </a:extLst>
          </p:cNvPr>
          <p:cNvPicPr>
            <a:picLocks noChangeAspect="1"/>
          </p:cNvPicPr>
          <p:nvPr/>
        </p:nvPicPr>
        <p:blipFill rotWithShape="1">
          <a:blip r:embed="rId3">
            <a:extLst>
              <a:ext uri="{28A0092B-C50C-407E-A947-70E740481C1C}">
                <a14:useLocalDpi xmlns:a14="http://schemas.microsoft.com/office/drawing/2010/main" val="0"/>
              </a:ext>
            </a:extLst>
          </a:blip>
          <a:srcRect l="1244" t="59167" r="859" b="23722"/>
          <a:stretch/>
        </p:blipFill>
        <p:spPr>
          <a:xfrm>
            <a:off x="457200" y="2391898"/>
            <a:ext cx="11085672" cy="2142351"/>
          </a:xfrm>
          <a:prstGeom prst="rect">
            <a:avLst/>
          </a:prstGeom>
        </p:spPr>
      </p:pic>
      <p:sp>
        <p:nvSpPr>
          <p:cNvPr id="5" name="Slide Number Placeholder 4">
            <a:extLst>
              <a:ext uri="{FF2B5EF4-FFF2-40B4-BE49-F238E27FC236}">
                <a16:creationId xmlns:a16="http://schemas.microsoft.com/office/drawing/2014/main" id="{89C50963-D2A4-1544-8440-562386F4CE5A}"/>
              </a:ext>
            </a:extLst>
          </p:cNvPr>
          <p:cNvSpPr>
            <a:spLocks noGrp="1"/>
          </p:cNvSpPr>
          <p:nvPr>
            <p:ph type="sldNum" sz="quarter" idx="14"/>
          </p:nvPr>
        </p:nvSpPr>
        <p:spPr/>
        <p:txBody>
          <a:bodyPr/>
          <a:lstStyle/>
          <a:p>
            <a:fld id="{99A20822-4A49-4D36-86E3-300BA48D3F00}" type="slidenum">
              <a:rPr lang="en-US" smtClean="0"/>
              <a:pPr/>
              <a:t>27</a:t>
            </a:fld>
            <a:endParaRPr lang="en-US"/>
          </a:p>
        </p:txBody>
      </p:sp>
    </p:spTree>
    <p:extLst>
      <p:ext uri="{BB962C8B-B14F-4D97-AF65-F5344CB8AC3E}">
        <p14:creationId xmlns:p14="http://schemas.microsoft.com/office/powerpoint/2010/main" val="1258459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Look at Language</a:t>
            </a:r>
          </a:p>
        </p:txBody>
      </p:sp>
      <p:sp>
        <p:nvSpPr>
          <p:cNvPr id="5" name="Content Placeholder 4"/>
          <p:cNvSpPr>
            <a:spLocks noGrp="1"/>
          </p:cNvSpPr>
          <p:nvPr>
            <p:ph idx="15"/>
          </p:nvPr>
        </p:nvSpPr>
        <p:spPr>
          <a:xfrm>
            <a:off x="457200" y="1371600"/>
            <a:ext cx="4700145" cy="4343400"/>
          </a:xfrm>
        </p:spPr>
        <p:txBody>
          <a:bodyPr>
            <a:normAutofit/>
          </a:bodyPr>
          <a:lstStyle/>
          <a:p>
            <a:r>
              <a:rPr lang="en-US" sz="2500"/>
              <a:t>How do students use language during intervention?  </a:t>
            </a:r>
          </a:p>
          <a:p>
            <a:r>
              <a:rPr lang="en-US" sz="2500"/>
              <a:t>How can students who are developing language be better supported?</a:t>
            </a:r>
          </a:p>
        </p:txBody>
      </p:sp>
      <p:pic>
        <p:nvPicPr>
          <p:cNvPr id="6" name="Picture 5" descr="Image of a teacher and a student writing together">
            <a:extLst>
              <a:ext uri="{FF2B5EF4-FFF2-40B4-BE49-F238E27FC236}">
                <a16:creationId xmlns:a16="http://schemas.microsoft.com/office/drawing/2014/main" id="{3FD81D3D-99E7-0800-6110-F2536AA8D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500" y="1442165"/>
            <a:ext cx="6464300" cy="4305300"/>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4251770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457200" y="0"/>
            <a:ext cx="11276076" cy="1280160"/>
          </a:xfrm>
        </p:spPr>
        <p:txBody>
          <a:bodyPr anchor="ctr">
            <a:normAutofit/>
          </a:bodyPr>
          <a:lstStyle/>
          <a:p>
            <a:r>
              <a:rPr lang="en-US"/>
              <a:t>Examining the Language of the Intervention</a:t>
            </a:r>
          </a:p>
        </p:txBody>
      </p:sp>
      <p:sp>
        <p:nvSpPr>
          <p:cNvPr id="4" name="Text Placeholder 3">
            <a:extLst>
              <a:ext uri="{FF2B5EF4-FFF2-40B4-BE49-F238E27FC236}">
                <a16:creationId xmlns:a16="http://schemas.microsoft.com/office/drawing/2014/main" id="{A0E9CD35-378B-42D9-A79D-B1BAC3CE9E2B}"/>
              </a:ext>
            </a:extLst>
          </p:cNvPr>
          <p:cNvSpPr>
            <a:spLocks noGrp="1"/>
          </p:cNvSpPr>
          <p:nvPr>
            <p:ph type="body" sz="quarter" idx="15"/>
          </p:nvPr>
        </p:nvSpPr>
        <p:spPr>
          <a:xfrm>
            <a:off x="457200" y="1371600"/>
            <a:ext cx="11276076" cy="1188720"/>
          </a:xfrm>
        </p:spPr>
        <p:txBody>
          <a:bodyPr>
            <a:normAutofit/>
          </a:bodyPr>
          <a:lstStyle/>
          <a:p>
            <a:pPr lvl="0"/>
            <a:r>
              <a:rPr lang="en-US"/>
              <a:t>Academic Language: the language of the discipline that students need to learn and use in order to participate and engage with content in meaningful ways</a:t>
            </a:r>
          </a:p>
        </p:txBody>
      </p:sp>
      <p:pic>
        <p:nvPicPr>
          <p:cNvPr id="10" name="Picture 9" descr="A group of children sitting on the floor talking with teacher.&#10;&#10;">
            <a:extLst>
              <a:ext uri="{FF2B5EF4-FFF2-40B4-BE49-F238E27FC236}">
                <a16:creationId xmlns:a16="http://schemas.microsoft.com/office/drawing/2014/main" id="{FDC27DC2-45A8-E63C-BEB1-30F8BAD37F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0" r="2" b="17212"/>
          <a:stretch/>
        </p:blipFill>
        <p:spPr>
          <a:xfrm>
            <a:off x="457200" y="2651760"/>
            <a:ext cx="5568696" cy="3017520"/>
          </a:xfrm>
          <a:prstGeom prst="rect">
            <a:avLst/>
          </a:prstGeom>
          <a:noFill/>
        </p:spPr>
      </p:pic>
      <p:sp>
        <p:nvSpPr>
          <p:cNvPr id="7" name="Content Placeholder 6">
            <a:extLst>
              <a:ext uri="{FF2B5EF4-FFF2-40B4-BE49-F238E27FC236}">
                <a16:creationId xmlns:a16="http://schemas.microsoft.com/office/drawing/2014/main" id="{C7D9A981-632F-465E-B7A6-C4D6722B7130}"/>
              </a:ext>
            </a:extLst>
          </p:cNvPr>
          <p:cNvSpPr>
            <a:spLocks noGrp="1"/>
          </p:cNvSpPr>
          <p:nvPr>
            <p:ph sz="quarter" idx="18"/>
          </p:nvPr>
        </p:nvSpPr>
        <p:spPr>
          <a:xfrm>
            <a:off x="6162738" y="2651760"/>
            <a:ext cx="5570538" cy="3017520"/>
          </a:xfrm>
        </p:spPr>
        <p:txBody>
          <a:bodyPr>
            <a:normAutofit/>
          </a:bodyPr>
          <a:lstStyle/>
          <a:p>
            <a:pPr lvl="0"/>
            <a:r>
              <a:rPr lang="en-US" b="1"/>
              <a:t>Language Functions</a:t>
            </a:r>
          </a:p>
          <a:p>
            <a:pPr lvl="1"/>
            <a:r>
              <a:rPr lang="en-US" b="1"/>
              <a:t>What students do with language</a:t>
            </a:r>
          </a:p>
          <a:p>
            <a:pPr lvl="0"/>
            <a:r>
              <a:rPr lang="en-US"/>
              <a:t>Language Demands</a:t>
            </a:r>
          </a:p>
          <a:p>
            <a:pPr lvl="1"/>
            <a:r>
              <a:rPr lang="en-US"/>
              <a:t>Language students use to participate in the learning</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29</a:t>
            </a:fld>
            <a:endParaRPr lang="en-US"/>
          </a:p>
        </p:txBody>
      </p:sp>
    </p:spTree>
    <p:extLst>
      <p:ext uri="{BB962C8B-B14F-4D97-AF65-F5344CB8AC3E}">
        <p14:creationId xmlns:p14="http://schemas.microsoft.com/office/powerpoint/2010/main" val="173604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Webinar Objectives</a:t>
            </a:r>
          </a:p>
        </p:txBody>
      </p:sp>
      <p:sp>
        <p:nvSpPr>
          <p:cNvPr id="16" name="Content Placeholder 15">
            <a:extLst>
              <a:ext uri="{FF2B5EF4-FFF2-40B4-BE49-F238E27FC236}">
                <a16:creationId xmlns:a16="http://schemas.microsoft.com/office/drawing/2014/main" id="{585CA2E1-936B-47EF-B830-B9510D06A9E6}"/>
              </a:ext>
            </a:extLst>
          </p:cNvPr>
          <p:cNvSpPr>
            <a:spLocks noGrp="1"/>
          </p:cNvSpPr>
          <p:nvPr>
            <p:ph sz="quarter" idx="17"/>
          </p:nvPr>
        </p:nvSpPr>
        <p:spPr/>
        <p:txBody>
          <a:bodyPr>
            <a:normAutofit/>
          </a:bodyPr>
          <a:lstStyle/>
          <a:p>
            <a:pPr lvl="0"/>
            <a:r>
              <a:rPr lang="en-US"/>
              <a:t>Provide an overview of how data-based individualization (DBI) can support the unique needs of English learners (ELs).</a:t>
            </a:r>
          </a:p>
          <a:p>
            <a:pPr lvl="0"/>
            <a:r>
              <a:rPr lang="en-US"/>
              <a:t>Provide strategies for delivering culturally and linguistically sustaining intensive intervention.</a:t>
            </a:r>
          </a:p>
          <a:p>
            <a:pPr lvl="0"/>
            <a:r>
              <a:rPr lang="en-US"/>
              <a:t>Provide strategies for incorporating language supports as adaptations to intensive intervention for ELs. </a:t>
            </a:r>
          </a:p>
          <a:p>
            <a:pPr lvl="0"/>
            <a:r>
              <a:rPr lang="en-US"/>
              <a:t>Share resources to learn more about DBI and ELs.</a:t>
            </a:r>
          </a:p>
        </p:txBody>
      </p:sp>
      <p:sp>
        <p:nvSpPr>
          <p:cNvPr id="3" name="Slide Number Placeholder 2"/>
          <p:cNvSpPr>
            <a:spLocks noGrp="1"/>
          </p:cNvSpPr>
          <p:nvPr>
            <p:ph type="sldNum" sz="quarter" idx="18"/>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3143375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Identifying the Language Functions</a:t>
            </a:r>
          </a:p>
        </p:txBody>
      </p:sp>
      <p:sp>
        <p:nvSpPr>
          <p:cNvPr id="4" name="Text Placeholder 3">
            <a:extLst>
              <a:ext uri="{FF2B5EF4-FFF2-40B4-BE49-F238E27FC236}">
                <a16:creationId xmlns:a16="http://schemas.microsoft.com/office/drawing/2014/main" id="{A0E9CD35-378B-42D9-A79D-B1BAC3CE9E2B}"/>
              </a:ext>
            </a:extLst>
          </p:cNvPr>
          <p:cNvSpPr>
            <a:spLocks noGrp="1"/>
          </p:cNvSpPr>
          <p:nvPr>
            <p:ph type="body" sz="quarter" idx="15"/>
          </p:nvPr>
        </p:nvSpPr>
        <p:spPr/>
        <p:txBody>
          <a:bodyPr/>
          <a:lstStyle/>
          <a:p>
            <a:pPr lvl="0"/>
            <a:r>
              <a:rPr lang="en-US"/>
              <a:t>The </a:t>
            </a:r>
            <a:r>
              <a:rPr lang="en-US" b="1" u="sng"/>
              <a:t>verb</a:t>
            </a:r>
            <a:r>
              <a:rPr lang="en-US"/>
              <a:t> of the content standards help determine how students will use language to participate in the content learning.</a:t>
            </a:r>
          </a:p>
        </p:txBody>
      </p:sp>
      <p:sp>
        <p:nvSpPr>
          <p:cNvPr id="2" name="Content Placeholder 1">
            <a:extLst>
              <a:ext uri="{FF2B5EF4-FFF2-40B4-BE49-F238E27FC236}">
                <a16:creationId xmlns:a16="http://schemas.microsoft.com/office/drawing/2014/main" id="{944B165B-2211-4F15-95D5-9B35B4916A8F}"/>
              </a:ext>
            </a:extLst>
          </p:cNvPr>
          <p:cNvSpPr>
            <a:spLocks noGrp="1"/>
          </p:cNvSpPr>
          <p:nvPr>
            <p:ph sz="quarter" idx="17"/>
          </p:nvPr>
        </p:nvSpPr>
        <p:spPr/>
        <p:txBody>
          <a:bodyPr>
            <a:normAutofit/>
          </a:bodyPr>
          <a:lstStyle/>
          <a:p>
            <a:pPr lvl="0"/>
            <a:r>
              <a:rPr lang="en-US"/>
              <a:t>CCSS.ELA-Literacy.RF.2.3 A</a:t>
            </a:r>
          </a:p>
          <a:p>
            <a:pPr lvl="1"/>
            <a:r>
              <a:rPr lang="en-US" b="1" u="sng"/>
              <a:t>Distinguish</a:t>
            </a:r>
            <a:r>
              <a:rPr lang="en-US"/>
              <a:t> long and short vowels when reading regularly spelled one-syllable words.</a:t>
            </a:r>
          </a:p>
        </p:txBody>
      </p:sp>
      <p:sp>
        <p:nvSpPr>
          <p:cNvPr id="7" name="Content Placeholder 6">
            <a:extLst>
              <a:ext uri="{FF2B5EF4-FFF2-40B4-BE49-F238E27FC236}">
                <a16:creationId xmlns:a16="http://schemas.microsoft.com/office/drawing/2014/main" id="{C7D9A981-632F-465E-B7A6-C4D6722B7130}"/>
              </a:ext>
            </a:extLst>
          </p:cNvPr>
          <p:cNvSpPr>
            <a:spLocks noGrp="1"/>
          </p:cNvSpPr>
          <p:nvPr>
            <p:ph sz="quarter" idx="18"/>
          </p:nvPr>
        </p:nvSpPr>
        <p:spPr/>
        <p:txBody>
          <a:bodyPr/>
          <a:lstStyle/>
          <a:p>
            <a:pPr lvl="0"/>
            <a:r>
              <a:rPr lang="en-US"/>
              <a:t>CCSS.Math.Content.6.RP.A.3.C</a:t>
            </a:r>
          </a:p>
          <a:p>
            <a:pPr lvl="1"/>
            <a:r>
              <a:rPr lang="en-US" b="1" u="sng"/>
              <a:t>Find </a:t>
            </a:r>
            <a:r>
              <a:rPr lang="en-US"/>
              <a:t>a percent of a quantity as a rate per 100; </a:t>
            </a:r>
            <a:r>
              <a:rPr lang="en-US" b="1" u="sng"/>
              <a:t>solve problems </a:t>
            </a:r>
            <a:r>
              <a:rPr lang="en-US"/>
              <a:t>involving finding the whole, given a part and the percent.</a:t>
            </a:r>
          </a:p>
        </p:txBody>
      </p:sp>
      <p:sp>
        <p:nvSpPr>
          <p:cNvPr id="6" name="Text Placeholder 5">
            <a:extLst>
              <a:ext uri="{FF2B5EF4-FFF2-40B4-BE49-F238E27FC236}">
                <a16:creationId xmlns:a16="http://schemas.microsoft.com/office/drawing/2014/main" id="{4912249D-39D0-4DE9-A5D8-EBCE55D0F523}"/>
              </a:ext>
            </a:extLst>
          </p:cNvPr>
          <p:cNvSpPr>
            <a:spLocks noGrp="1"/>
          </p:cNvSpPr>
          <p:nvPr>
            <p:ph type="body" sz="quarter" idx="13"/>
          </p:nvPr>
        </p:nvSpPr>
        <p:spPr>
          <a:xfrm>
            <a:off x="457200" y="5760720"/>
            <a:ext cx="11276076" cy="192024"/>
          </a:xfrm>
        </p:spPr>
        <p:txBody>
          <a:bodyPr/>
          <a:lstStyle/>
          <a:p>
            <a:r>
              <a:rPr lang="en-US" i="1"/>
              <a:t>Source: </a:t>
            </a:r>
            <a:r>
              <a:rPr lang="en-US"/>
              <a:t>Common Core State Standards Initiative (2022)</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30</a:t>
            </a:fld>
            <a:endParaRPr lang="en-US"/>
          </a:p>
        </p:txBody>
      </p:sp>
    </p:spTree>
    <p:extLst>
      <p:ext uri="{BB962C8B-B14F-4D97-AF65-F5344CB8AC3E}">
        <p14:creationId xmlns:p14="http://schemas.microsoft.com/office/powerpoint/2010/main" val="1053293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WIDA: Key Language Uses </a:t>
            </a:r>
          </a:p>
        </p:txBody>
      </p:sp>
      <p:sp>
        <p:nvSpPr>
          <p:cNvPr id="5" name="Content Placeholder 4"/>
          <p:cNvSpPr>
            <a:spLocks noGrp="1"/>
          </p:cNvSpPr>
          <p:nvPr>
            <p:ph sz="quarter" idx="15"/>
          </p:nvPr>
        </p:nvSpPr>
        <p:spPr/>
        <p:txBody>
          <a:bodyPr/>
          <a:lstStyle/>
          <a:p>
            <a:r>
              <a:rPr lang="en-US"/>
              <a:t>Recount/Narrate</a:t>
            </a:r>
          </a:p>
          <a:p>
            <a:pPr lvl="1"/>
            <a:r>
              <a:rPr lang="en-US"/>
              <a:t>Display knowledge or narrate experiences.</a:t>
            </a:r>
          </a:p>
          <a:p>
            <a:pPr lvl="2"/>
            <a:r>
              <a:rPr lang="en-US"/>
              <a:t>Summarize, report, and share experiences.</a:t>
            </a:r>
          </a:p>
          <a:p>
            <a:r>
              <a:rPr lang="en-US"/>
              <a:t>Explain</a:t>
            </a:r>
          </a:p>
          <a:p>
            <a:pPr lvl="1"/>
            <a:r>
              <a:rPr lang="en-US"/>
              <a:t>Clarify the “why” and ”how” of ideas, actions, and phenomena.</a:t>
            </a:r>
          </a:p>
          <a:p>
            <a:pPr lvl="2"/>
            <a:r>
              <a:rPr lang="en-US"/>
              <a:t>Describe processes, cause and effect, and results.</a:t>
            </a:r>
          </a:p>
        </p:txBody>
      </p:sp>
      <p:sp>
        <p:nvSpPr>
          <p:cNvPr id="8" name="Text Placeholder 7"/>
          <p:cNvSpPr>
            <a:spLocks noGrp="1"/>
          </p:cNvSpPr>
          <p:nvPr>
            <p:ph type="body" sz="quarter" idx="13"/>
          </p:nvPr>
        </p:nvSpPr>
        <p:spPr/>
        <p:txBody>
          <a:bodyPr/>
          <a:lstStyle/>
          <a:p>
            <a:pPr lvl="0"/>
            <a:r>
              <a:rPr lang="en-US" i="1"/>
              <a:t>Source: </a:t>
            </a:r>
            <a:r>
              <a:rPr lang="en-US"/>
              <a:t>World-Class Instructional Design and Assessment (2016)</a:t>
            </a:r>
          </a:p>
        </p:txBody>
      </p:sp>
      <p:sp>
        <p:nvSpPr>
          <p:cNvPr id="4" name="Slide Number Placeholder 3"/>
          <p:cNvSpPr>
            <a:spLocks noGrp="1"/>
          </p:cNvSpPr>
          <p:nvPr>
            <p:ph type="sldNum" sz="quarter" idx="14"/>
          </p:nvPr>
        </p:nvSpPr>
        <p:spPr/>
        <p:txBody>
          <a:bodyPr/>
          <a:lstStyle/>
          <a:p>
            <a:fld id="{99A20822-4A49-4D36-86E3-300BA48D3F00}" type="slidenum">
              <a:rPr lang="en-US" smtClean="0"/>
              <a:pPr/>
              <a:t>31</a:t>
            </a:fld>
            <a:endParaRPr lang="en-US"/>
          </a:p>
        </p:txBody>
      </p:sp>
      <p:pic>
        <p:nvPicPr>
          <p:cNvPr id="2050" name="Picture 2" descr="Login - WIDA">
            <a:extLst>
              <a:ext uri="{FF2B5EF4-FFF2-40B4-BE49-F238E27FC236}">
                <a16:creationId xmlns:a16="http://schemas.microsoft.com/office/drawing/2014/main" id="{2CDFFD07-F190-06C9-3660-130BE5322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016" y="5051684"/>
            <a:ext cx="4406532" cy="126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270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WIDA: Key Language Uses </a:t>
            </a:r>
          </a:p>
        </p:txBody>
      </p:sp>
      <p:sp>
        <p:nvSpPr>
          <p:cNvPr id="5" name="Content Placeholder 4"/>
          <p:cNvSpPr>
            <a:spLocks noGrp="1"/>
          </p:cNvSpPr>
          <p:nvPr>
            <p:ph idx="15"/>
          </p:nvPr>
        </p:nvSpPr>
        <p:spPr>
          <a:xfrm>
            <a:off x="468488" y="1384890"/>
            <a:ext cx="11274552" cy="4343400"/>
          </a:xfrm>
        </p:spPr>
        <p:txBody>
          <a:bodyPr>
            <a:normAutofit/>
          </a:bodyPr>
          <a:lstStyle/>
          <a:p>
            <a:r>
              <a:rPr lang="en-US" sz="2500"/>
              <a:t>Argue</a:t>
            </a:r>
          </a:p>
          <a:p>
            <a:pPr lvl="1"/>
            <a:r>
              <a:rPr lang="en-US" sz="2500"/>
              <a:t>Persuade by making claims supported by evidence.</a:t>
            </a:r>
          </a:p>
          <a:p>
            <a:pPr lvl="2"/>
            <a:r>
              <a:rPr lang="en-US" sz="2500"/>
              <a:t>State opinions and construct arguments.</a:t>
            </a:r>
          </a:p>
          <a:p>
            <a:r>
              <a:rPr lang="en-US" sz="2500"/>
              <a:t>Discuss</a:t>
            </a:r>
          </a:p>
          <a:p>
            <a:pPr lvl="1"/>
            <a:r>
              <a:rPr lang="en-US" sz="2500"/>
              <a:t>Interact with others to build meaning.</a:t>
            </a:r>
          </a:p>
          <a:p>
            <a:pPr lvl="2"/>
            <a:r>
              <a:rPr lang="en-US" sz="2500"/>
              <a:t>Participate in discussions and projects.</a:t>
            </a:r>
          </a:p>
        </p:txBody>
      </p:sp>
      <p:sp>
        <p:nvSpPr>
          <p:cNvPr id="8" name="Text Placeholder 7"/>
          <p:cNvSpPr>
            <a:spLocks noGrp="1"/>
          </p:cNvSpPr>
          <p:nvPr>
            <p:ph type="body" sz="quarter" idx="13"/>
          </p:nvPr>
        </p:nvSpPr>
        <p:spPr/>
        <p:txBody>
          <a:bodyPr/>
          <a:lstStyle/>
          <a:p>
            <a:pPr lvl="0"/>
            <a:r>
              <a:rPr lang="en-US" i="1"/>
              <a:t>Source: </a:t>
            </a:r>
            <a:r>
              <a:rPr lang="en-US"/>
              <a:t>World-Class Instructional Design and Assessment (2016)</a:t>
            </a:r>
          </a:p>
        </p:txBody>
      </p:sp>
      <p:sp>
        <p:nvSpPr>
          <p:cNvPr id="4" name="Slide Number Placeholder 3"/>
          <p:cNvSpPr>
            <a:spLocks noGrp="1"/>
          </p:cNvSpPr>
          <p:nvPr>
            <p:ph type="sldNum" sz="quarter" idx="14"/>
          </p:nvPr>
        </p:nvSpPr>
        <p:spPr/>
        <p:txBody>
          <a:bodyPr/>
          <a:lstStyle/>
          <a:p>
            <a:fld id="{99A20822-4A49-4D36-86E3-300BA48D3F00}" type="slidenum">
              <a:rPr lang="en-US" smtClean="0"/>
              <a:pPr/>
              <a:t>32</a:t>
            </a:fld>
            <a:endParaRPr lang="en-US"/>
          </a:p>
        </p:txBody>
      </p:sp>
      <p:pic>
        <p:nvPicPr>
          <p:cNvPr id="1028" name="Picture 4" descr="Login - WIDA">
            <a:extLst>
              <a:ext uri="{FF2B5EF4-FFF2-40B4-BE49-F238E27FC236}">
                <a16:creationId xmlns:a16="http://schemas.microsoft.com/office/drawing/2014/main" id="{8C711732-7EB6-FC72-D1B1-671B63343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437" y="4782736"/>
            <a:ext cx="4459224"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032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A918BD-1EA1-4B7A-88E6-92A661B05D93}"/>
              </a:ext>
            </a:extLst>
          </p:cNvPr>
          <p:cNvSpPr>
            <a:spLocks noGrp="1"/>
          </p:cNvSpPr>
          <p:nvPr>
            <p:ph type="title"/>
          </p:nvPr>
        </p:nvSpPr>
        <p:spPr/>
        <p:txBody>
          <a:bodyPr/>
          <a:lstStyle/>
          <a:p>
            <a:r>
              <a:rPr lang="en-US"/>
              <a:t>Pause and Ponder</a:t>
            </a:r>
          </a:p>
        </p:txBody>
      </p:sp>
      <p:sp>
        <p:nvSpPr>
          <p:cNvPr id="8" name="Thought Bubble: Cloud 7">
            <a:extLst>
              <a:ext uri="{FF2B5EF4-FFF2-40B4-BE49-F238E27FC236}">
                <a16:creationId xmlns:a16="http://schemas.microsoft.com/office/drawing/2014/main" id="{EE70CD13-F41E-4F3D-9F94-53BB6EE8C55A}"/>
              </a:ext>
            </a:extLst>
          </p:cNvPr>
          <p:cNvSpPr/>
          <p:nvPr/>
        </p:nvSpPr>
        <p:spPr>
          <a:xfrm>
            <a:off x="1353408" y="1424362"/>
            <a:ext cx="9070427" cy="3530126"/>
          </a:xfrm>
          <a:prstGeom prst="cloudCallou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How might you make adaptations to an intervention based on language functions?</a:t>
            </a:r>
          </a:p>
        </p:txBody>
      </p:sp>
      <p:sp>
        <p:nvSpPr>
          <p:cNvPr id="4" name="Slide Number Placeholder 3">
            <a:extLst>
              <a:ext uri="{FF2B5EF4-FFF2-40B4-BE49-F238E27FC236}">
                <a16:creationId xmlns:a16="http://schemas.microsoft.com/office/drawing/2014/main" id="{43D4B91A-213F-44DC-B329-4853796C1E6C}"/>
              </a:ext>
            </a:extLst>
          </p:cNvPr>
          <p:cNvSpPr>
            <a:spLocks noGrp="1"/>
          </p:cNvSpPr>
          <p:nvPr>
            <p:ph type="sldNum" sz="quarter" idx="14"/>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261935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457200" y="0"/>
            <a:ext cx="11276076" cy="1280160"/>
          </a:xfrm>
        </p:spPr>
        <p:txBody>
          <a:bodyPr anchor="ctr">
            <a:normAutofit/>
          </a:bodyPr>
          <a:lstStyle/>
          <a:p>
            <a:r>
              <a:rPr lang="en-US"/>
              <a:t>Examining the Language of the Intervention</a:t>
            </a:r>
          </a:p>
        </p:txBody>
      </p:sp>
      <p:sp>
        <p:nvSpPr>
          <p:cNvPr id="4" name="Text Placeholder 3">
            <a:extLst>
              <a:ext uri="{FF2B5EF4-FFF2-40B4-BE49-F238E27FC236}">
                <a16:creationId xmlns:a16="http://schemas.microsoft.com/office/drawing/2014/main" id="{A0E9CD35-378B-42D9-A79D-B1BAC3CE9E2B}"/>
              </a:ext>
            </a:extLst>
          </p:cNvPr>
          <p:cNvSpPr>
            <a:spLocks noGrp="1"/>
          </p:cNvSpPr>
          <p:nvPr>
            <p:ph type="body" sz="quarter" idx="15"/>
          </p:nvPr>
        </p:nvSpPr>
        <p:spPr>
          <a:xfrm>
            <a:off x="457200" y="1371600"/>
            <a:ext cx="11276076" cy="1188720"/>
          </a:xfrm>
        </p:spPr>
        <p:txBody>
          <a:bodyPr>
            <a:normAutofit/>
          </a:bodyPr>
          <a:lstStyle/>
          <a:p>
            <a:pPr lvl="0"/>
            <a:r>
              <a:rPr lang="en-US"/>
              <a:t>Academic Language: the language of the discipline that students need to learn and use in order to participate and engage with content in meaningful ways</a:t>
            </a:r>
          </a:p>
        </p:txBody>
      </p:sp>
      <p:pic>
        <p:nvPicPr>
          <p:cNvPr id="10" name="Picture 9" descr="A group of children sitting on the floor talking with teacher.&#10;&#10;">
            <a:extLst>
              <a:ext uri="{FF2B5EF4-FFF2-40B4-BE49-F238E27FC236}">
                <a16:creationId xmlns:a16="http://schemas.microsoft.com/office/drawing/2014/main" id="{FDC27DC2-45A8-E63C-BEB1-30F8BAD37F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0" r="2" b="17212"/>
          <a:stretch/>
        </p:blipFill>
        <p:spPr>
          <a:xfrm>
            <a:off x="457200" y="2651760"/>
            <a:ext cx="5568696" cy="3017520"/>
          </a:xfrm>
          <a:prstGeom prst="rect">
            <a:avLst/>
          </a:prstGeom>
          <a:noFill/>
        </p:spPr>
      </p:pic>
      <p:sp>
        <p:nvSpPr>
          <p:cNvPr id="7" name="Content Placeholder 6">
            <a:extLst>
              <a:ext uri="{FF2B5EF4-FFF2-40B4-BE49-F238E27FC236}">
                <a16:creationId xmlns:a16="http://schemas.microsoft.com/office/drawing/2014/main" id="{C7D9A981-632F-465E-B7A6-C4D6722B7130}"/>
              </a:ext>
            </a:extLst>
          </p:cNvPr>
          <p:cNvSpPr>
            <a:spLocks noGrp="1"/>
          </p:cNvSpPr>
          <p:nvPr>
            <p:ph sz="quarter" idx="18"/>
          </p:nvPr>
        </p:nvSpPr>
        <p:spPr>
          <a:xfrm>
            <a:off x="6379534" y="2651760"/>
            <a:ext cx="5353741" cy="3017520"/>
          </a:xfrm>
        </p:spPr>
        <p:txBody>
          <a:bodyPr>
            <a:normAutofit/>
          </a:bodyPr>
          <a:lstStyle/>
          <a:p>
            <a:pPr lvl="0"/>
            <a:r>
              <a:rPr lang="en-US"/>
              <a:t>Language Functions</a:t>
            </a:r>
          </a:p>
          <a:p>
            <a:pPr lvl="1"/>
            <a:r>
              <a:rPr lang="en-US"/>
              <a:t>What students do with language</a:t>
            </a:r>
          </a:p>
          <a:p>
            <a:pPr lvl="0"/>
            <a:r>
              <a:rPr lang="en-US" b="1"/>
              <a:t>Language Demands</a:t>
            </a:r>
          </a:p>
          <a:p>
            <a:pPr lvl="1"/>
            <a:r>
              <a:rPr lang="en-US" b="1"/>
              <a:t>Language students use to participate in the learning</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34</a:t>
            </a:fld>
            <a:endParaRPr lang="en-US"/>
          </a:p>
        </p:txBody>
      </p:sp>
    </p:spTree>
    <p:extLst>
      <p:ext uri="{BB962C8B-B14F-4D97-AF65-F5344CB8AC3E}">
        <p14:creationId xmlns:p14="http://schemas.microsoft.com/office/powerpoint/2010/main" val="1748671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Dimensions of Language</a:t>
            </a:r>
          </a:p>
        </p:txBody>
      </p:sp>
      <p:sp>
        <p:nvSpPr>
          <p:cNvPr id="5" name="Content Placeholder 4"/>
          <p:cNvSpPr>
            <a:spLocks noGrp="1"/>
          </p:cNvSpPr>
          <p:nvPr>
            <p:ph sz="quarter" idx="15"/>
          </p:nvPr>
        </p:nvSpPr>
        <p:spPr/>
        <p:txBody>
          <a:bodyPr>
            <a:normAutofit/>
          </a:bodyPr>
          <a:lstStyle/>
          <a:p>
            <a:r>
              <a:rPr lang="en-US"/>
              <a:t>Discourse</a:t>
            </a:r>
          </a:p>
          <a:p>
            <a:pPr lvl="1"/>
            <a:r>
              <a:rPr lang="en-US"/>
              <a:t>Linguistic Complexity</a:t>
            </a:r>
          </a:p>
          <a:p>
            <a:r>
              <a:rPr lang="en-US"/>
              <a:t>Sentence</a:t>
            </a:r>
          </a:p>
          <a:p>
            <a:pPr lvl="1"/>
            <a:r>
              <a:rPr lang="en-US"/>
              <a:t>Language Forms and Conventions</a:t>
            </a:r>
          </a:p>
          <a:p>
            <a:r>
              <a:rPr lang="en-US"/>
              <a:t>Word Phrase</a:t>
            </a:r>
          </a:p>
          <a:p>
            <a:pPr lvl="1"/>
            <a:r>
              <a:rPr lang="en-US"/>
              <a:t>Vocabulary Usage</a:t>
            </a:r>
          </a:p>
        </p:txBody>
      </p:sp>
      <p:sp>
        <p:nvSpPr>
          <p:cNvPr id="8" name="Text Placeholder 7"/>
          <p:cNvSpPr>
            <a:spLocks noGrp="1"/>
          </p:cNvSpPr>
          <p:nvPr>
            <p:ph type="body" sz="quarter" idx="13"/>
          </p:nvPr>
        </p:nvSpPr>
        <p:spPr/>
        <p:txBody>
          <a:bodyPr/>
          <a:lstStyle/>
          <a:p>
            <a:r>
              <a:rPr lang="en-US" i="1"/>
              <a:t>Source: </a:t>
            </a:r>
            <a:r>
              <a:rPr lang="en-US">
                <a:ea typeface="+mn-lt"/>
                <a:cs typeface="+mn-lt"/>
              </a:rPr>
              <a:t>World-Class Instructional Design and Assessment (2020) </a:t>
            </a:r>
            <a:endParaRPr lang="en-US"/>
          </a:p>
        </p:txBody>
      </p:sp>
      <p:sp>
        <p:nvSpPr>
          <p:cNvPr id="4" name="Slide Number Placeholder 3"/>
          <p:cNvSpPr>
            <a:spLocks noGrp="1"/>
          </p:cNvSpPr>
          <p:nvPr>
            <p:ph type="sldNum" sz="quarter" idx="14"/>
          </p:nvPr>
        </p:nvSpPr>
        <p:spPr/>
        <p:txBody>
          <a:bodyPr/>
          <a:lstStyle/>
          <a:p>
            <a:fld id="{99A20822-4A49-4D36-86E3-300BA48D3F00}" type="slidenum">
              <a:rPr lang="en-US" smtClean="0"/>
              <a:pPr/>
              <a:t>35</a:t>
            </a:fld>
            <a:endParaRPr lang="en-US"/>
          </a:p>
        </p:txBody>
      </p:sp>
      <p:pic>
        <p:nvPicPr>
          <p:cNvPr id="7" name="Content Placeholder 6" descr="Image of teacher helping two students using an Ipad">
            <a:extLst>
              <a:ext uri="{FF2B5EF4-FFF2-40B4-BE49-F238E27FC236}">
                <a16:creationId xmlns:a16="http://schemas.microsoft.com/office/drawing/2014/main" id="{2F8DF645-1600-3A7C-0B7B-C6316A442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5236" y="1371601"/>
            <a:ext cx="5387485" cy="3590260"/>
          </a:xfrm>
          <a:prstGeom prst="rect">
            <a:avLst/>
          </a:prstGeom>
        </p:spPr>
      </p:pic>
    </p:spTree>
    <p:extLst>
      <p:ext uri="{BB962C8B-B14F-4D97-AF65-F5344CB8AC3E}">
        <p14:creationId xmlns:p14="http://schemas.microsoft.com/office/powerpoint/2010/main" val="3981891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Examining the Dimensions of Language</a:t>
            </a:r>
          </a:p>
        </p:txBody>
      </p:sp>
      <p:sp>
        <p:nvSpPr>
          <p:cNvPr id="2" name="Content Placeholder 1">
            <a:extLst>
              <a:ext uri="{FF2B5EF4-FFF2-40B4-BE49-F238E27FC236}">
                <a16:creationId xmlns:a16="http://schemas.microsoft.com/office/drawing/2014/main" id="{944B165B-2211-4F15-95D5-9B35B4916A8F}"/>
              </a:ext>
            </a:extLst>
          </p:cNvPr>
          <p:cNvSpPr>
            <a:spLocks noGrp="1"/>
          </p:cNvSpPr>
          <p:nvPr>
            <p:ph sz="quarter" idx="17"/>
          </p:nvPr>
        </p:nvSpPr>
        <p:spPr>
          <a:xfrm>
            <a:off x="460567" y="1390937"/>
            <a:ext cx="5568696" cy="3017520"/>
          </a:xfrm>
        </p:spPr>
        <p:txBody>
          <a:bodyPr>
            <a:normAutofit/>
          </a:bodyPr>
          <a:lstStyle/>
          <a:p>
            <a:pPr lvl="0"/>
            <a:r>
              <a:rPr lang="en-US"/>
              <a:t>Discourse</a:t>
            </a:r>
          </a:p>
          <a:p>
            <a:pPr lvl="1"/>
            <a:r>
              <a:rPr lang="en-US"/>
              <a:t>How is the language organized?</a:t>
            </a:r>
          </a:p>
          <a:p>
            <a:pPr lvl="1"/>
            <a:r>
              <a:rPr lang="en-US"/>
              <a:t>How is the language connected?</a:t>
            </a:r>
          </a:p>
        </p:txBody>
      </p:sp>
      <p:pic>
        <p:nvPicPr>
          <p:cNvPr id="8" name="Picture 7" descr="Image of a crossword that says language">
            <a:extLst>
              <a:ext uri="{FF2B5EF4-FFF2-40B4-BE49-F238E27FC236}">
                <a16:creationId xmlns:a16="http://schemas.microsoft.com/office/drawing/2014/main" id="{D196A69B-D1F7-DC0F-EFCC-CD98E6EF3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025" y="3429000"/>
            <a:ext cx="3622268" cy="3162887"/>
          </a:xfrm>
          <a:prstGeom prst="rect">
            <a:avLst/>
          </a:prstGeom>
        </p:spPr>
      </p:pic>
      <p:sp>
        <p:nvSpPr>
          <p:cNvPr id="7" name="Content Placeholder 6">
            <a:extLst>
              <a:ext uri="{FF2B5EF4-FFF2-40B4-BE49-F238E27FC236}">
                <a16:creationId xmlns:a16="http://schemas.microsoft.com/office/drawing/2014/main" id="{C7D9A981-632F-465E-B7A6-C4D6722B7130}"/>
              </a:ext>
            </a:extLst>
          </p:cNvPr>
          <p:cNvSpPr>
            <a:spLocks noGrp="1"/>
          </p:cNvSpPr>
          <p:nvPr>
            <p:ph sz="quarter" idx="18"/>
          </p:nvPr>
        </p:nvSpPr>
        <p:spPr>
          <a:xfrm>
            <a:off x="6095238" y="1390937"/>
            <a:ext cx="5570538" cy="3017520"/>
          </a:xfrm>
        </p:spPr>
        <p:txBody>
          <a:bodyPr/>
          <a:lstStyle/>
          <a:p>
            <a:pPr lvl="0"/>
            <a:r>
              <a:rPr lang="en-US"/>
              <a:t>Sentence Level (Syntax)</a:t>
            </a:r>
          </a:p>
          <a:p>
            <a:pPr lvl="1"/>
            <a:r>
              <a:rPr lang="en-US"/>
              <a:t>What grammatical structures are prevalent in the learning?</a:t>
            </a:r>
          </a:p>
          <a:p>
            <a:pPr lvl="1"/>
            <a:r>
              <a:rPr lang="en-US"/>
              <a:t>What conventions are prevalent in the identified area?</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36</a:t>
            </a:fld>
            <a:endParaRPr lang="en-US"/>
          </a:p>
        </p:txBody>
      </p:sp>
    </p:spTree>
    <p:extLst>
      <p:ext uri="{BB962C8B-B14F-4D97-AF65-F5344CB8AC3E}">
        <p14:creationId xmlns:p14="http://schemas.microsoft.com/office/powerpoint/2010/main" val="3963544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Examining the Dimensions of Language</a:t>
            </a:r>
          </a:p>
        </p:txBody>
      </p:sp>
      <p:sp>
        <p:nvSpPr>
          <p:cNvPr id="2" name="Content Placeholder 1">
            <a:extLst>
              <a:ext uri="{FF2B5EF4-FFF2-40B4-BE49-F238E27FC236}">
                <a16:creationId xmlns:a16="http://schemas.microsoft.com/office/drawing/2014/main" id="{944B165B-2211-4F15-95D5-9B35B4916A8F}"/>
              </a:ext>
            </a:extLst>
          </p:cNvPr>
          <p:cNvSpPr>
            <a:spLocks noGrp="1"/>
          </p:cNvSpPr>
          <p:nvPr>
            <p:ph sz="quarter" idx="17"/>
          </p:nvPr>
        </p:nvSpPr>
        <p:spPr>
          <a:xfrm>
            <a:off x="457200" y="1382712"/>
            <a:ext cx="5568696" cy="3017520"/>
          </a:xfrm>
        </p:spPr>
        <p:txBody>
          <a:bodyPr>
            <a:normAutofit/>
          </a:bodyPr>
          <a:lstStyle/>
          <a:p>
            <a:pPr lvl="0"/>
            <a:r>
              <a:rPr lang="en-US" sz="2500"/>
              <a:t>General Academic Vocabulary</a:t>
            </a:r>
          </a:p>
          <a:p>
            <a:pPr lvl="1"/>
            <a:r>
              <a:rPr lang="en-US" sz="2500"/>
              <a:t>Which Tier 2 words are prevalent?</a:t>
            </a:r>
          </a:p>
        </p:txBody>
      </p:sp>
      <p:sp>
        <p:nvSpPr>
          <p:cNvPr id="7" name="Content Placeholder 6">
            <a:extLst>
              <a:ext uri="{FF2B5EF4-FFF2-40B4-BE49-F238E27FC236}">
                <a16:creationId xmlns:a16="http://schemas.microsoft.com/office/drawing/2014/main" id="{C7D9A981-632F-465E-B7A6-C4D6722B7130}"/>
              </a:ext>
            </a:extLst>
          </p:cNvPr>
          <p:cNvSpPr>
            <a:spLocks noGrp="1"/>
          </p:cNvSpPr>
          <p:nvPr>
            <p:ph sz="quarter" idx="18"/>
          </p:nvPr>
        </p:nvSpPr>
        <p:spPr>
          <a:xfrm>
            <a:off x="6095238" y="1382712"/>
            <a:ext cx="5570538" cy="3017520"/>
          </a:xfrm>
        </p:spPr>
        <p:txBody>
          <a:bodyPr>
            <a:normAutofit/>
          </a:bodyPr>
          <a:lstStyle/>
          <a:p>
            <a:pPr lvl="0"/>
            <a:r>
              <a:rPr lang="en-US" sz="2500"/>
              <a:t>Discipline Specific Vocabulary</a:t>
            </a:r>
          </a:p>
          <a:p>
            <a:pPr lvl="1"/>
            <a:r>
              <a:rPr lang="en-US" sz="2500"/>
              <a:t>Which Tier 3 words are critical?</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37</a:t>
            </a:fld>
            <a:endParaRPr lang="en-US"/>
          </a:p>
        </p:txBody>
      </p:sp>
      <p:pic>
        <p:nvPicPr>
          <p:cNvPr id="8" name="Picture 7" descr="Image of a crossword that says language">
            <a:extLst>
              <a:ext uri="{FF2B5EF4-FFF2-40B4-BE49-F238E27FC236}">
                <a16:creationId xmlns:a16="http://schemas.microsoft.com/office/drawing/2014/main" id="{AD3F42E7-BB79-2C8F-83DC-74C3743CF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025" y="2648050"/>
            <a:ext cx="4516644" cy="3943837"/>
          </a:xfrm>
          <a:prstGeom prst="rect">
            <a:avLst/>
          </a:prstGeom>
        </p:spPr>
      </p:pic>
    </p:spTree>
    <p:extLst>
      <p:ext uri="{BB962C8B-B14F-4D97-AF65-F5344CB8AC3E}">
        <p14:creationId xmlns:p14="http://schemas.microsoft.com/office/powerpoint/2010/main" val="2434301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Considerations for Adapting Interventions</a:t>
            </a:r>
          </a:p>
        </p:txBody>
      </p:sp>
      <p:sp>
        <p:nvSpPr>
          <p:cNvPr id="2" name="Content Placeholder 1">
            <a:extLst>
              <a:ext uri="{FF2B5EF4-FFF2-40B4-BE49-F238E27FC236}">
                <a16:creationId xmlns:a16="http://schemas.microsoft.com/office/drawing/2014/main" id="{944B165B-2211-4F15-95D5-9B35B4916A8F}"/>
              </a:ext>
            </a:extLst>
          </p:cNvPr>
          <p:cNvSpPr>
            <a:spLocks noGrp="1"/>
          </p:cNvSpPr>
          <p:nvPr>
            <p:ph sz="quarter" idx="15"/>
          </p:nvPr>
        </p:nvSpPr>
        <p:spPr>
          <a:xfrm>
            <a:off x="457200" y="1371600"/>
            <a:ext cx="11274552" cy="4343400"/>
          </a:xfrm>
        </p:spPr>
        <p:txBody>
          <a:bodyPr>
            <a:normAutofit fontScale="77500" lnSpcReduction="20000"/>
          </a:bodyPr>
          <a:lstStyle/>
          <a:p>
            <a:pPr marL="0" lvl="1">
              <a:lnSpc>
                <a:spcPct val="145000"/>
              </a:lnSpc>
              <a:buFont typeface="Wingdings" panose="05000000000000000000" pitchFamily="2" charset="2"/>
              <a:buChar char="§"/>
            </a:pPr>
            <a:r>
              <a:rPr lang="en-US" sz="2500"/>
              <a:t>Increase opportunities to respond</a:t>
            </a:r>
          </a:p>
          <a:p>
            <a:pPr marL="0" lvl="1">
              <a:lnSpc>
                <a:spcPct val="145000"/>
              </a:lnSpc>
              <a:buFont typeface="Wingdings" panose="05000000000000000000" pitchFamily="2" charset="2"/>
              <a:buChar char="§"/>
            </a:pPr>
            <a:r>
              <a:rPr lang="en-US" sz="2500"/>
              <a:t>Focus on the verbs of the standards</a:t>
            </a:r>
          </a:p>
          <a:p>
            <a:pPr marL="0" lvl="1">
              <a:lnSpc>
                <a:spcPct val="145000"/>
              </a:lnSpc>
              <a:buFont typeface="Wingdings" panose="05000000000000000000" pitchFamily="2" charset="2"/>
              <a:buChar char="§"/>
            </a:pPr>
            <a:r>
              <a:rPr lang="en-US" sz="2500"/>
              <a:t>Embed opportunities to talk about the content (Baker et al., 2014) </a:t>
            </a:r>
          </a:p>
          <a:p>
            <a:pPr marL="0" lvl="1">
              <a:lnSpc>
                <a:spcPct val="145000"/>
              </a:lnSpc>
              <a:buFont typeface="Wingdings" panose="05000000000000000000" pitchFamily="2" charset="2"/>
              <a:buChar char="§"/>
            </a:pPr>
            <a:r>
              <a:rPr lang="en-US" sz="2500"/>
              <a:t>Alter the way content is delivered</a:t>
            </a:r>
          </a:p>
          <a:p>
            <a:pPr marL="0" lvl="1">
              <a:lnSpc>
                <a:spcPct val="145000"/>
              </a:lnSpc>
              <a:buFont typeface="Wingdings" panose="05000000000000000000" pitchFamily="2" charset="2"/>
              <a:buChar char="§"/>
            </a:pPr>
            <a:r>
              <a:rPr lang="en-US" sz="2500"/>
              <a:t>Change how student responds</a:t>
            </a:r>
          </a:p>
          <a:p>
            <a:pPr marL="0" lvl="1">
              <a:lnSpc>
                <a:spcPct val="145000"/>
              </a:lnSpc>
              <a:buFont typeface="Wingdings" panose="05000000000000000000" pitchFamily="2" charset="2"/>
              <a:buChar char="§"/>
            </a:pPr>
            <a:r>
              <a:rPr lang="en-US" sz="2500"/>
              <a:t>Adjust feedback</a:t>
            </a:r>
          </a:p>
          <a:p>
            <a:pPr marL="0" lvl="1">
              <a:lnSpc>
                <a:spcPct val="145000"/>
              </a:lnSpc>
              <a:buFont typeface="Wingdings" panose="05000000000000000000" pitchFamily="2" charset="2"/>
              <a:buChar char="§"/>
            </a:pPr>
            <a:r>
              <a:rPr lang="en-US" sz="2500"/>
              <a:t>Embed the WIDA key language uses</a:t>
            </a:r>
          </a:p>
          <a:p>
            <a:pPr marL="0" lvl="1">
              <a:lnSpc>
                <a:spcPct val="145000"/>
              </a:lnSpc>
              <a:buFont typeface="Wingdings" panose="05000000000000000000" pitchFamily="2" charset="2"/>
              <a:buChar char="§"/>
            </a:pPr>
            <a:r>
              <a:rPr lang="en-US" sz="2500"/>
              <a:t>Use the key language uses to scaffold for students</a:t>
            </a:r>
          </a:p>
          <a:p>
            <a:pPr marL="0" lvl="1">
              <a:lnSpc>
                <a:spcPct val="145000"/>
              </a:lnSpc>
              <a:buFont typeface="Wingdings" panose="05000000000000000000" pitchFamily="2" charset="2"/>
              <a:buChar char="§"/>
            </a:pPr>
            <a:r>
              <a:rPr lang="en-US" sz="2500"/>
              <a:t>Focus feedback on language use</a:t>
            </a:r>
          </a:p>
          <a:p>
            <a:pPr marL="0" lvl="1">
              <a:lnSpc>
                <a:spcPct val="145000"/>
              </a:lnSpc>
              <a:buFont typeface="Wingdings" panose="05000000000000000000" pitchFamily="2" charset="2"/>
              <a:buChar char="§"/>
            </a:pPr>
            <a:r>
              <a:rPr lang="en-US" sz="2500"/>
              <a:t>Explicitly teach content-specific vocabulary (Baker et al., 2014)</a:t>
            </a:r>
          </a:p>
          <a:p>
            <a:pPr lvl="1"/>
            <a:endParaRPr lang="en-US"/>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4"/>
          </p:nvPr>
        </p:nvSpPr>
        <p:spPr/>
        <p:txBody>
          <a:bodyPr/>
          <a:lstStyle/>
          <a:p>
            <a:fld id="{99A20822-4A49-4D36-86E3-300BA48D3F00}" type="slidenum">
              <a:rPr lang="en-US" smtClean="0"/>
              <a:t>38</a:t>
            </a:fld>
            <a:endParaRPr lang="en-US"/>
          </a:p>
        </p:txBody>
      </p:sp>
    </p:spTree>
    <p:extLst>
      <p:ext uri="{BB962C8B-B14F-4D97-AF65-F5344CB8AC3E}">
        <p14:creationId xmlns:p14="http://schemas.microsoft.com/office/powerpoint/2010/main" val="745180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Differentiated Language Supports</a:t>
            </a:r>
          </a:p>
        </p:txBody>
      </p:sp>
      <p:graphicFrame>
        <p:nvGraphicFramePr>
          <p:cNvPr id="3" name="Table 5">
            <a:extLst>
              <a:ext uri="{FF2B5EF4-FFF2-40B4-BE49-F238E27FC236}">
                <a16:creationId xmlns:a16="http://schemas.microsoft.com/office/drawing/2014/main" id="{315347D3-8437-234A-8A1A-03A914E0E98A}"/>
              </a:ext>
            </a:extLst>
          </p:cNvPr>
          <p:cNvGraphicFramePr>
            <a:graphicFrameLocks noGrp="1"/>
          </p:cNvGraphicFramePr>
          <p:nvPr>
            <p:ph sz="quarter" idx="15"/>
            <p:extLst>
              <p:ext uri="{D42A27DB-BD31-4B8C-83A1-F6EECF244321}">
                <p14:modId xmlns:p14="http://schemas.microsoft.com/office/powerpoint/2010/main" val="1545763868"/>
              </p:ext>
            </p:extLst>
          </p:nvPr>
        </p:nvGraphicFramePr>
        <p:xfrm>
          <a:off x="460377" y="1371600"/>
          <a:ext cx="11274423" cy="3931920"/>
        </p:xfrm>
        <a:graphic>
          <a:graphicData uri="http://schemas.openxmlformats.org/drawingml/2006/table">
            <a:tbl>
              <a:tblPr firstRow="1" bandRow="1">
                <a:tableStyleId>{21E4AEA4-8DFA-4A89-87EB-49C32662AFE0}</a:tableStyleId>
              </a:tblPr>
              <a:tblGrid>
                <a:gridCol w="3874957">
                  <a:extLst>
                    <a:ext uri="{9D8B030D-6E8A-4147-A177-3AD203B41FA5}">
                      <a16:colId xmlns:a16="http://schemas.microsoft.com/office/drawing/2014/main" val="354653868"/>
                    </a:ext>
                  </a:extLst>
                </a:gridCol>
                <a:gridCol w="3641325">
                  <a:extLst>
                    <a:ext uri="{9D8B030D-6E8A-4147-A177-3AD203B41FA5}">
                      <a16:colId xmlns:a16="http://schemas.microsoft.com/office/drawing/2014/main" val="1595197315"/>
                    </a:ext>
                  </a:extLst>
                </a:gridCol>
                <a:gridCol w="3758141">
                  <a:extLst>
                    <a:ext uri="{9D8B030D-6E8A-4147-A177-3AD203B41FA5}">
                      <a16:colId xmlns:a16="http://schemas.microsoft.com/office/drawing/2014/main" val="2438870502"/>
                    </a:ext>
                  </a:extLst>
                </a:gridCol>
              </a:tblGrid>
              <a:tr h="370840">
                <a:tc>
                  <a:txBody>
                    <a:bodyPr/>
                    <a:lstStyle/>
                    <a:p>
                      <a:r>
                        <a:rPr lang="en-US" sz="2000"/>
                        <a:t>Sensory Supports</a:t>
                      </a:r>
                    </a:p>
                  </a:txBody>
                  <a:tcPr/>
                </a:tc>
                <a:tc>
                  <a:txBody>
                    <a:bodyPr/>
                    <a:lstStyle/>
                    <a:p>
                      <a:r>
                        <a:rPr lang="en-US" sz="2000"/>
                        <a:t>Graphic Supports</a:t>
                      </a:r>
                    </a:p>
                  </a:txBody>
                  <a:tcPr/>
                </a:tc>
                <a:tc>
                  <a:txBody>
                    <a:bodyPr/>
                    <a:lstStyle/>
                    <a:p>
                      <a:r>
                        <a:rPr lang="en-US" sz="2000"/>
                        <a:t>Interactive Supports</a:t>
                      </a:r>
                    </a:p>
                  </a:txBody>
                  <a:tcPr/>
                </a:tc>
                <a:extLst>
                  <a:ext uri="{0D108BD9-81ED-4DB2-BD59-A6C34878D82A}">
                    <a16:rowId xmlns:a16="http://schemas.microsoft.com/office/drawing/2014/main" val="4093795444"/>
                  </a:ext>
                </a:extLst>
              </a:tr>
              <a:tr h="370840">
                <a:tc>
                  <a:txBody>
                    <a:bodyPr/>
                    <a:lstStyle/>
                    <a:p>
                      <a:pPr marL="342900" indent="-342900">
                        <a:spcBef>
                          <a:spcPts val="600"/>
                        </a:spcBef>
                        <a:buClr>
                          <a:schemeClr val="accent1"/>
                        </a:buClr>
                        <a:buFont typeface="Wingdings" panose="05000000000000000000" pitchFamily="2" charset="2"/>
                        <a:buChar char="§"/>
                      </a:pPr>
                      <a:r>
                        <a:rPr lang="en-US" sz="2000"/>
                        <a:t>Real-life objects (realia)</a:t>
                      </a:r>
                    </a:p>
                    <a:p>
                      <a:pPr marL="342900" indent="-342900">
                        <a:spcBef>
                          <a:spcPts val="600"/>
                        </a:spcBef>
                        <a:buClr>
                          <a:schemeClr val="accent1"/>
                        </a:buClr>
                        <a:buFont typeface="Wingdings" panose="05000000000000000000" pitchFamily="2" charset="2"/>
                        <a:buChar char="§"/>
                      </a:pPr>
                      <a:r>
                        <a:rPr lang="en-US" sz="2000"/>
                        <a:t>Manipulatives</a:t>
                      </a:r>
                    </a:p>
                    <a:p>
                      <a:pPr marL="342900" indent="-342900">
                        <a:spcBef>
                          <a:spcPts val="600"/>
                        </a:spcBef>
                        <a:buClr>
                          <a:schemeClr val="accent1"/>
                        </a:buClr>
                        <a:buFont typeface="Wingdings" panose="05000000000000000000" pitchFamily="2" charset="2"/>
                        <a:buChar char="§"/>
                      </a:pPr>
                      <a:r>
                        <a:rPr lang="en-US" sz="2000"/>
                        <a:t>Pictures and photographs</a:t>
                      </a:r>
                    </a:p>
                    <a:p>
                      <a:pPr marL="342900" indent="-342900">
                        <a:spcBef>
                          <a:spcPts val="600"/>
                        </a:spcBef>
                        <a:buClr>
                          <a:schemeClr val="accent1"/>
                        </a:buClr>
                        <a:buFont typeface="Wingdings" panose="05000000000000000000" pitchFamily="2" charset="2"/>
                        <a:buChar char="§"/>
                      </a:pPr>
                      <a:r>
                        <a:rPr lang="en-US" sz="2000"/>
                        <a:t>Illustrations, diagrams, drawings</a:t>
                      </a:r>
                    </a:p>
                    <a:p>
                      <a:pPr marL="342900" indent="-342900">
                        <a:spcBef>
                          <a:spcPts val="600"/>
                        </a:spcBef>
                        <a:buClr>
                          <a:schemeClr val="accent1"/>
                        </a:buClr>
                        <a:buFont typeface="Wingdings" panose="05000000000000000000" pitchFamily="2" charset="2"/>
                        <a:buChar char="§"/>
                      </a:pPr>
                      <a:r>
                        <a:rPr lang="en-US" sz="2000"/>
                        <a:t>Magazines and newspapers</a:t>
                      </a:r>
                    </a:p>
                    <a:p>
                      <a:pPr marL="342900" indent="-342900">
                        <a:spcBef>
                          <a:spcPts val="600"/>
                        </a:spcBef>
                        <a:buClr>
                          <a:schemeClr val="accent1"/>
                        </a:buClr>
                        <a:buFont typeface="Wingdings" panose="05000000000000000000" pitchFamily="2" charset="2"/>
                        <a:buChar char="§"/>
                      </a:pPr>
                      <a:r>
                        <a:rPr lang="en-US" sz="2000"/>
                        <a:t>Physical activities</a:t>
                      </a:r>
                    </a:p>
                    <a:p>
                      <a:pPr marL="342900" indent="-342900">
                        <a:spcBef>
                          <a:spcPts val="600"/>
                        </a:spcBef>
                        <a:buClr>
                          <a:schemeClr val="accent1"/>
                        </a:buClr>
                        <a:buFont typeface="Wingdings" panose="05000000000000000000" pitchFamily="2" charset="2"/>
                        <a:buChar char="§"/>
                      </a:pPr>
                      <a:r>
                        <a:rPr lang="en-US" sz="2000"/>
                        <a:t>Videos</a:t>
                      </a:r>
                    </a:p>
                    <a:p>
                      <a:pPr marL="342900" indent="-342900">
                        <a:spcBef>
                          <a:spcPts val="600"/>
                        </a:spcBef>
                        <a:buClr>
                          <a:schemeClr val="accent1"/>
                        </a:buClr>
                        <a:buFont typeface="Wingdings" panose="05000000000000000000" pitchFamily="2" charset="2"/>
                        <a:buChar char="§"/>
                      </a:pPr>
                      <a:r>
                        <a:rPr lang="en-US" sz="2000"/>
                        <a:t>Broadcasts</a:t>
                      </a:r>
                    </a:p>
                    <a:p>
                      <a:pPr marL="342900" indent="-342900">
                        <a:spcBef>
                          <a:spcPts val="600"/>
                        </a:spcBef>
                        <a:buClr>
                          <a:schemeClr val="accent1"/>
                        </a:buClr>
                        <a:buFont typeface="Wingdings" panose="05000000000000000000" pitchFamily="2" charset="2"/>
                        <a:buChar char="§"/>
                      </a:pPr>
                      <a:r>
                        <a:rPr lang="en-US" sz="2000"/>
                        <a:t>Models and figures</a:t>
                      </a:r>
                    </a:p>
                  </a:txBody>
                  <a:tcPr>
                    <a:solidFill>
                      <a:schemeClr val="accent2">
                        <a:lumMod val="20000"/>
                        <a:lumOff val="80000"/>
                      </a:schemeClr>
                    </a:solidFill>
                  </a:tcPr>
                </a:tc>
                <a:tc>
                  <a:txBody>
                    <a:bodyPr/>
                    <a:lstStyle/>
                    <a:p>
                      <a:pPr marL="342900" indent="-342900">
                        <a:spcBef>
                          <a:spcPts val="600"/>
                        </a:spcBef>
                        <a:buClr>
                          <a:schemeClr val="accent1"/>
                        </a:buClr>
                        <a:buFont typeface="Wingdings" panose="05000000000000000000" pitchFamily="2" charset="2"/>
                        <a:buChar char="§"/>
                      </a:pPr>
                      <a:r>
                        <a:rPr lang="en-US" sz="2000"/>
                        <a:t>Charts</a:t>
                      </a:r>
                    </a:p>
                    <a:p>
                      <a:pPr marL="342900" indent="-342900">
                        <a:spcBef>
                          <a:spcPts val="600"/>
                        </a:spcBef>
                        <a:buClr>
                          <a:schemeClr val="accent1"/>
                        </a:buClr>
                        <a:buFont typeface="Wingdings" panose="05000000000000000000" pitchFamily="2" charset="2"/>
                        <a:buChar char="§"/>
                      </a:pPr>
                      <a:r>
                        <a:rPr lang="en-US" sz="2000"/>
                        <a:t>Graphic Organizers</a:t>
                      </a:r>
                    </a:p>
                    <a:p>
                      <a:pPr marL="342900" indent="-342900">
                        <a:spcBef>
                          <a:spcPts val="600"/>
                        </a:spcBef>
                        <a:buClr>
                          <a:schemeClr val="accent1"/>
                        </a:buClr>
                        <a:buFont typeface="Wingdings" panose="05000000000000000000" pitchFamily="2" charset="2"/>
                        <a:buChar char="§"/>
                      </a:pPr>
                      <a:r>
                        <a:rPr lang="en-US" sz="2000"/>
                        <a:t>Tables</a:t>
                      </a:r>
                    </a:p>
                    <a:p>
                      <a:pPr marL="342900" indent="-342900">
                        <a:spcBef>
                          <a:spcPts val="600"/>
                        </a:spcBef>
                        <a:buClr>
                          <a:schemeClr val="accent1"/>
                        </a:buClr>
                        <a:buFont typeface="Wingdings" panose="05000000000000000000" pitchFamily="2" charset="2"/>
                        <a:buChar char="§"/>
                      </a:pPr>
                      <a:r>
                        <a:rPr lang="en-US" sz="2000"/>
                        <a:t>Graphs</a:t>
                      </a:r>
                    </a:p>
                    <a:p>
                      <a:pPr marL="342900" indent="-342900">
                        <a:spcBef>
                          <a:spcPts val="600"/>
                        </a:spcBef>
                        <a:buClr>
                          <a:schemeClr val="accent1"/>
                        </a:buClr>
                        <a:buFont typeface="Wingdings" panose="05000000000000000000" pitchFamily="2" charset="2"/>
                        <a:buChar char="§"/>
                      </a:pPr>
                      <a:r>
                        <a:rPr lang="en-US" sz="2000"/>
                        <a:t>Timelines</a:t>
                      </a:r>
                    </a:p>
                    <a:p>
                      <a:pPr marL="342900" indent="-342900">
                        <a:spcBef>
                          <a:spcPts val="600"/>
                        </a:spcBef>
                        <a:buClr>
                          <a:schemeClr val="accent1"/>
                        </a:buClr>
                        <a:buFont typeface="Wingdings" panose="05000000000000000000" pitchFamily="2" charset="2"/>
                        <a:buChar char="§"/>
                      </a:pPr>
                      <a:r>
                        <a:rPr lang="en-US" sz="2000"/>
                        <a:t>Number lines</a:t>
                      </a:r>
                    </a:p>
                  </a:txBody>
                  <a:tcPr>
                    <a:solidFill>
                      <a:schemeClr val="accent2">
                        <a:lumMod val="20000"/>
                        <a:lumOff val="80000"/>
                      </a:schemeClr>
                    </a:solidFill>
                  </a:tcPr>
                </a:tc>
                <a:tc>
                  <a:txBody>
                    <a:bodyPr/>
                    <a:lstStyle/>
                    <a:p>
                      <a:pPr marL="342900" indent="-342900">
                        <a:spcBef>
                          <a:spcPts val="600"/>
                        </a:spcBef>
                        <a:buClr>
                          <a:schemeClr val="accent1"/>
                        </a:buClr>
                        <a:buFont typeface="Wingdings" panose="05000000000000000000" pitchFamily="2" charset="2"/>
                        <a:buChar char="§"/>
                      </a:pPr>
                      <a:r>
                        <a:rPr lang="en-US" sz="2000" dirty="0"/>
                        <a:t>In pairs or partners</a:t>
                      </a:r>
                    </a:p>
                    <a:p>
                      <a:pPr marL="342900" indent="-342900">
                        <a:spcBef>
                          <a:spcPts val="600"/>
                        </a:spcBef>
                        <a:buClr>
                          <a:schemeClr val="accent1"/>
                        </a:buClr>
                        <a:buFont typeface="Wingdings" panose="05000000000000000000" pitchFamily="2" charset="2"/>
                        <a:buChar char="§"/>
                      </a:pPr>
                      <a:r>
                        <a:rPr lang="en-US" sz="2000" dirty="0"/>
                        <a:t>In triads or small groups</a:t>
                      </a:r>
                    </a:p>
                    <a:p>
                      <a:pPr marL="342900" indent="-342900">
                        <a:spcBef>
                          <a:spcPts val="600"/>
                        </a:spcBef>
                        <a:buClr>
                          <a:schemeClr val="accent1"/>
                        </a:buClr>
                        <a:buFont typeface="Wingdings" panose="05000000000000000000" pitchFamily="2" charset="2"/>
                        <a:buChar char="§"/>
                      </a:pPr>
                      <a:r>
                        <a:rPr lang="en-US" sz="2000" dirty="0"/>
                        <a:t>In a whole group</a:t>
                      </a:r>
                    </a:p>
                    <a:p>
                      <a:pPr marL="342900" indent="-342900">
                        <a:spcBef>
                          <a:spcPts val="600"/>
                        </a:spcBef>
                        <a:buClr>
                          <a:schemeClr val="accent1"/>
                        </a:buClr>
                        <a:buFont typeface="Wingdings" panose="05000000000000000000" pitchFamily="2" charset="2"/>
                        <a:buChar char="§"/>
                      </a:pPr>
                      <a:r>
                        <a:rPr lang="en-US" sz="2000" dirty="0"/>
                        <a:t>Using cooperative grouping structures</a:t>
                      </a:r>
                    </a:p>
                    <a:p>
                      <a:pPr marL="342900" indent="-342900">
                        <a:spcBef>
                          <a:spcPts val="600"/>
                        </a:spcBef>
                        <a:buClr>
                          <a:schemeClr val="accent1"/>
                        </a:buClr>
                        <a:buFont typeface="Wingdings" panose="05000000000000000000" pitchFamily="2" charset="2"/>
                        <a:buChar char="§"/>
                      </a:pPr>
                      <a:r>
                        <a:rPr lang="en-US" sz="2000" dirty="0"/>
                        <a:t>With the internet (websites) or software programs</a:t>
                      </a:r>
                    </a:p>
                    <a:p>
                      <a:pPr marL="342900" indent="-342900">
                        <a:spcBef>
                          <a:spcPts val="600"/>
                        </a:spcBef>
                        <a:buClr>
                          <a:schemeClr val="accent1"/>
                        </a:buClr>
                        <a:buFont typeface="Wingdings" panose="05000000000000000000" pitchFamily="2" charset="2"/>
                        <a:buChar char="§"/>
                      </a:pPr>
                      <a:r>
                        <a:rPr lang="en-US" sz="2000" dirty="0"/>
                        <a:t>In the home language</a:t>
                      </a:r>
                    </a:p>
                    <a:p>
                      <a:pPr marL="342900" indent="-342900">
                        <a:spcBef>
                          <a:spcPts val="600"/>
                        </a:spcBef>
                        <a:buClr>
                          <a:schemeClr val="accent1"/>
                        </a:buClr>
                        <a:buFont typeface="Wingdings" panose="05000000000000000000" pitchFamily="2" charset="2"/>
                        <a:buChar char="§"/>
                      </a:pPr>
                      <a:r>
                        <a:rPr lang="en-US" sz="2000" dirty="0"/>
                        <a:t>With mentors</a:t>
                      </a:r>
                    </a:p>
                    <a:p>
                      <a:pPr marL="171450" indent="-171450">
                        <a:spcBef>
                          <a:spcPts val="600"/>
                        </a:spcBef>
                        <a:buClr>
                          <a:schemeClr val="accent1"/>
                        </a:buClr>
                        <a:buFont typeface="Wingdings" panose="05000000000000000000" pitchFamily="2" charset="2"/>
                        <a:buChar char="§"/>
                      </a:pPr>
                      <a:endParaRPr lang="en-US" sz="1100" dirty="0"/>
                    </a:p>
                  </a:txBody>
                  <a:tcPr>
                    <a:solidFill>
                      <a:schemeClr val="accent2">
                        <a:lumMod val="20000"/>
                        <a:lumOff val="80000"/>
                      </a:schemeClr>
                    </a:solidFill>
                  </a:tcPr>
                </a:tc>
                <a:extLst>
                  <a:ext uri="{0D108BD9-81ED-4DB2-BD59-A6C34878D82A}">
                    <a16:rowId xmlns:a16="http://schemas.microsoft.com/office/drawing/2014/main" val="2199787636"/>
                  </a:ext>
                </a:extLst>
              </a:tr>
            </a:tbl>
          </a:graphicData>
        </a:graphic>
      </p:graphicFrame>
      <p:sp>
        <p:nvSpPr>
          <p:cNvPr id="8" name="Text Placeholder 7"/>
          <p:cNvSpPr>
            <a:spLocks noGrp="1"/>
          </p:cNvSpPr>
          <p:nvPr>
            <p:ph type="body" sz="quarter" idx="13"/>
          </p:nvPr>
        </p:nvSpPr>
        <p:spPr>
          <a:xfrm>
            <a:off x="457200" y="5861304"/>
            <a:ext cx="11274552" cy="192024"/>
          </a:xfrm>
        </p:spPr>
        <p:txBody>
          <a:bodyPr/>
          <a:lstStyle/>
          <a:p>
            <a:pPr lvl="0"/>
            <a:r>
              <a:rPr lang="en-US" i="1"/>
              <a:t>Source: </a:t>
            </a:r>
            <a:r>
              <a:rPr lang="en-US"/>
              <a:t>World-Class Instructional Design and Assessment (2014), p. 11 (Figure K)</a:t>
            </a:r>
          </a:p>
        </p:txBody>
      </p:sp>
      <p:sp>
        <p:nvSpPr>
          <p:cNvPr id="4" name="Slide Number Placeholder 3"/>
          <p:cNvSpPr>
            <a:spLocks noGrp="1"/>
          </p:cNvSpPr>
          <p:nvPr>
            <p:ph type="sldNum" sz="quarter" idx="14"/>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88001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5192-2EF8-F11C-16CE-2D3E9600B862}"/>
              </a:ext>
            </a:extLst>
          </p:cNvPr>
          <p:cNvSpPr>
            <a:spLocks noGrp="1"/>
          </p:cNvSpPr>
          <p:nvPr>
            <p:ph type="title"/>
          </p:nvPr>
        </p:nvSpPr>
        <p:spPr>
          <a:xfrm>
            <a:off x="457200" y="0"/>
            <a:ext cx="11276076" cy="1280160"/>
          </a:xfrm>
        </p:spPr>
        <p:txBody>
          <a:bodyPr anchor="ctr">
            <a:normAutofit/>
          </a:bodyPr>
          <a:lstStyle/>
          <a:p>
            <a:r>
              <a:rPr lang="en-US"/>
              <a:t>Outcomes</a:t>
            </a:r>
          </a:p>
        </p:txBody>
      </p:sp>
      <p:sp>
        <p:nvSpPr>
          <p:cNvPr id="3" name="Content Placeholder 2">
            <a:extLst>
              <a:ext uri="{FF2B5EF4-FFF2-40B4-BE49-F238E27FC236}">
                <a16:creationId xmlns:a16="http://schemas.microsoft.com/office/drawing/2014/main" id="{4B227C9F-2626-DAC7-2319-502B0652541D}"/>
              </a:ext>
            </a:extLst>
          </p:cNvPr>
          <p:cNvSpPr>
            <a:spLocks noGrp="1"/>
          </p:cNvSpPr>
          <p:nvPr>
            <p:ph sz="quarter" idx="14"/>
          </p:nvPr>
        </p:nvSpPr>
        <p:spPr>
          <a:xfrm>
            <a:off x="457200" y="1371600"/>
            <a:ext cx="5472545" cy="4343400"/>
          </a:xfrm>
        </p:spPr>
        <p:txBody>
          <a:bodyPr vert="horz" lIns="0" tIns="0" rIns="0" bIns="0" rtlCol="0" anchor="t">
            <a:normAutofit/>
          </a:bodyPr>
          <a:lstStyle/>
          <a:p>
            <a:r>
              <a:rPr lang="en-US" dirty="0"/>
              <a:t>Attendees will learn strategies for delivering culturally and linguistically sustaining (CLS) practices within interventions and how to adapt and intensify interventions for ELs who are not making expected progress within a DBI framework.</a:t>
            </a:r>
          </a:p>
          <a:p>
            <a:endParaRPr lang="en-US" dirty="0"/>
          </a:p>
        </p:txBody>
      </p:sp>
      <p:pic>
        <p:nvPicPr>
          <p:cNvPr id="6" name="Picture 5" descr="A group of students sitting in a classroom&#10;">
            <a:extLst>
              <a:ext uri="{FF2B5EF4-FFF2-40B4-BE49-F238E27FC236}">
                <a16:creationId xmlns:a16="http://schemas.microsoft.com/office/drawing/2014/main" id="{401CB232-0920-B6D9-EA05-D23F311E54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60" b="-3"/>
          <a:stretch/>
        </p:blipFill>
        <p:spPr>
          <a:xfrm>
            <a:off x="6164580" y="1371600"/>
            <a:ext cx="5568696" cy="4343400"/>
          </a:xfrm>
          <a:prstGeom prst="rect">
            <a:avLst/>
          </a:prstGeom>
          <a:noFill/>
        </p:spPr>
      </p:pic>
      <p:sp>
        <p:nvSpPr>
          <p:cNvPr id="11" name="Text Placeholder 4" descr="Multicultural students doing group projects in a colorful and multicultural classroom. ">
            <a:extLst>
              <a:ext uri="{FF2B5EF4-FFF2-40B4-BE49-F238E27FC236}">
                <a16:creationId xmlns:a16="http://schemas.microsoft.com/office/drawing/2014/main" id="{560BB756-6B6A-0AA8-822F-C1D7416C6A4D}"/>
              </a:ext>
            </a:extLst>
          </p:cNvPr>
          <p:cNvSpPr>
            <a:spLocks noGrp="1"/>
          </p:cNvSpPr>
          <p:nvPr>
            <p:ph type="body" sz="quarter" idx="13"/>
          </p:nvPr>
        </p:nvSpPr>
        <p:spPr>
          <a:xfrm>
            <a:off x="457200" y="5751576"/>
            <a:ext cx="11274552" cy="192024"/>
          </a:xfrm>
        </p:spPr>
        <p:txBody>
          <a:bodyPr/>
          <a:lstStyle/>
          <a:p>
            <a:pPr algn="r"/>
            <a:r>
              <a:rPr lang="en-US"/>
              <a:t>Photo by Peter J. Tomlinson</a:t>
            </a:r>
          </a:p>
        </p:txBody>
      </p:sp>
      <p:sp>
        <p:nvSpPr>
          <p:cNvPr id="5" name="Slide Number Placeholder 4">
            <a:extLst>
              <a:ext uri="{FF2B5EF4-FFF2-40B4-BE49-F238E27FC236}">
                <a16:creationId xmlns:a16="http://schemas.microsoft.com/office/drawing/2014/main" id="{2A66091E-D00B-2D59-6F48-C6899D1BE2AC}"/>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a:t>
            </a:fld>
            <a:endParaRPr lang="en-US"/>
          </a:p>
        </p:txBody>
      </p:sp>
    </p:spTree>
    <p:extLst>
      <p:ext uri="{BB962C8B-B14F-4D97-AF65-F5344CB8AC3E}">
        <p14:creationId xmlns:p14="http://schemas.microsoft.com/office/powerpoint/2010/main" val="2309497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F914-C331-3972-849F-19994EA0AACD}"/>
              </a:ext>
            </a:extLst>
          </p:cNvPr>
          <p:cNvSpPr>
            <a:spLocks noGrp="1"/>
          </p:cNvSpPr>
          <p:nvPr>
            <p:ph type="title"/>
          </p:nvPr>
        </p:nvSpPr>
        <p:spPr/>
        <p:txBody>
          <a:bodyPr>
            <a:normAutofit/>
          </a:bodyPr>
          <a:lstStyle/>
          <a:p>
            <a:r>
              <a:rPr lang="en-US" b="1">
                <a:cs typeface="Arial" panose="020B0604020202020204" pitchFamily="34" charset="0"/>
              </a:rPr>
              <a:t>Connecting Back to Sustainability Focus</a:t>
            </a:r>
          </a:p>
        </p:txBody>
      </p:sp>
      <p:sp>
        <p:nvSpPr>
          <p:cNvPr id="3" name="Content Placeholder 2">
            <a:extLst>
              <a:ext uri="{FF2B5EF4-FFF2-40B4-BE49-F238E27FC236}">
                <a16:creationId xmlns:a16="http://schemas.microsoft.com/office/drawing/2014/main" id="{244DA65F-B053-11C8-99E3-3FFAFF72BBDF}"/>
              </a:ext>
            </a:extLst>
          </p:cNvPr>
          <p:cNvSpPr>
            <a:spLocks noGrp="1"/>
          </p:cNvSpPr>
          <p:nvPr>
            <p:ph idx="1"/>
          </p:nvPr>
        </p:nvSpPr>
        <p:spPr>
          <a:xfrm>
            <a:off x="450112" y="1385775"/>
            <a:ext cx="11276076" cy="4343400"/>
          </a:xfrm>
        </p:spPr>
        <p:txBody>
          <a:bodyPr/>
          <a:lstStyle/>
          <a:p>
            <a:pPr marL="0" indent="0" fontAlgn="base">
              <a:buNone/>
            </a:pPr>
            <a:r>
              <a:rPr lang="en-US" sz="2400">
                <a:latin typeface="+mj-lt"/>
                <a:cs typeface="Arial" panose="020B0604020202020204" pitchFamily="34" charset="0"/>
              </a:rPr>
              <a:t>Adhere to the principle that language and culture remain integral to teaching and learning and, therefore, should always be part of the decision making when reviewing student data and implementing a holistic approach to intensive intervention.</a:t>
            </a:r>
          </a:p>
          <a:p>
            <a:pPr marL="0" indent="0" fontAlgn="base">
              <a:buNone/>
            </a:pPr>
            <a:r>
              <a:rPr lang="en-US" sz="2400">
                <a:latin typeface="+mj-lt"/>
                <a:cs typeface="Arial" panose="020B0604020202020204" pitchFamily="34" charset="0"/>
              </a:rPr>
              <a:t>In summary, a sustainability mindset reflects delivery of intensive intervention so that ELs are appropriately supported culturally and linguistically to best make academic progress.</a:t>
            </a:r>
          </a:p>
          <a:p>
            <a:pPr marL="0" indent="0">
              <a:buNone/>
            </a:pPr>
            <a:endParaRPr lang="en-US"/>
          </a:p>
        </p:txBody>
      </p:sp>
      <p:sp>
        <p:nvSpPr>
          <p:cNvPr id="4" name="Slide Number Placeholder 3">
            <a:extLst>
              <a:ext uri="{FF2B5EF4-FFF2-40B4-BE49-F238E27FC236}">
                <a16:creationId xmlns:a16="http://schemas.microsoft.com/office/drawing/2014/main" id="{748093F6-ABAD-4A0E-B611-6A9ACF575245}"/>
              </a:ext>
            </a:extLst>
          </p:cNvPr>
          <p:cNvSpPr>
            <a:spLocks noGrp="1"/>
          </p:cNvSpPr>
          <p:nvPr>
            <p:ph type="sldNum" sz="quarter" idx="12"/>
          </p:nvPr>
        </p:nvSpPr>
        <p:spPr/>
        <p:txBody>
          <a:bodyPr/>
          <a:lstStyle/>
          <a:p>
            <a:fld id="{A2C26797-CD35-D541-8198-F253B6076107}" type="slidenum">
              <a:rPr lang="en-US" smtClean="0"/>
              <a:t>40</a:t>
            </a:fld>
            <a:endParaRPr lang="en-US"/>
          </a:p>
        </p:txBody>
      </p:sp>
    </p:spTree>
    <p:extLst>
      <p:ext uri="{BB962C8B-B14F-4D97-AF65-F5344CB8AC3E}">
        <p14:creationId xmlns:p14="http://schemas.microsoft.com/office/powerpoint/2010/main" val="1597775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7F037-6D1D-491C-5F62-02E073BA8734}"/>
              </a:ext>
            </a:extLst>
          </p:cNvPr>
          <p:cNvSpPr>
            <a:spLocks noGrp="1"/>
          </p:cNvSpPr>
          <p:nvPr>
            <p:ph type="title"/>
          </p:nvPr>
        </p:nvSpPr>
        <p:spPr/>
        <p:txBody>
          <a:bodyPr/>
          <a:lstStyle/>
          <a:p>
            <a:r>
              <a:rPr lang="en-US"/>
              <a:t>Resources to Support ELs With Intensive Needs</a:t>
            </a:r>
          </a:p>
        </p:txBody>
      </p:sp>
      <p:sp>
        <p:nvSpPr>
          <p:cNvPr id="4" name="Slide Number Placeholder 3">
            <a:extLst>
              <a:ext uri="{FF2B5EF4-FFF2-40B4-BE49-F238E27FC236}">
                <a16:creationId xmlns:a16="http://schemas.microsoft.com/office/drawing/2014/main" id="{076859D5-51B9-B85E-08D0-B6A637C59FBB}"/>
              </a:ext>
            </a:extLst>
          </p:cNvPr>
          <p:cNvSpPr>
            <a:spLocks noGrp="1"/>
          </p:cNvSpPr>
          <p:nvPr>
            <p:ph type="sldNum" sz="quarter" idx="15"/>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136970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232C-504B-4A2B-8DFB-2FCCA04595D7}"/>
              </a:ext>
            </a:extLst>
          </p:cNvPr>
          <p:cNvSpPr>
            <a:spLocks noGrp="1"/>
          </p:cNvSpPr>
          <p:nvPr>
            <p:ph type="title"/>
          </p:nvPr>
        </p:nvSpPr>
        <p:spPr/>
        <p:txBody>
          <a:bodyPr/>
          <a:lstStyle/>
          <a:p>
            <a:r>
              <a:rPr lang="en-US"/>
              <a:t>Intensive Intervention &amp; ELs</a:t>
            </a:r>
          </a:p>
        </p:txBody>
      </p:sp>
      <p:pic>
        <p:nvPicPr>
          <p:cNvPr id="12" name="Picture 11" descr="Intensive Intervention for Els webpage screenshot.">
            <a:extLst>
              <a:ext uri="{FF2B5EF4-FFF2-40B4-BE49-F238E27FC236}">
                <a16:creationId xmlns:a16="http://schemas.microsoft.com/office/drawing/2014/main" id="{FB5CD88F-F4C7-86F6-B054-E3DC2617C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969" y="1210340"/>
            <a:ext cx="4352078" cy="4821779"/>
          </a:xfrm>
          <a:prstGeom prst="rect">
            <a:avLst/>
          </a:prstGeom>
        </p:spPr>
      </p:pic>
      <p:sp>
        <p:nvSpPr>
          <p:cNvPr id="8" name="Rectangle: Rounded Corners 7">
            <a:extLst>
              <a:ext uri="{FF2B5EF4-FFF2-40B4-BE49-F238E27FC236}">
                <a16:creationId xmlns:a16="http://schemas.microsoft.com/office/drawing/2014/main" id="{AF4BA495-BD71-480B-BBA7-55C62652B65D}"/>
              </a:ext>
            </a:extLst>
          </p:cNvPr>
          <p:cNvSpPr/>
          <p:nvPr/>
        </p:nvSpPr>
        <p:spPr>
          <a:xfrm>
            <a:off x="7646888" y="4703049"/>
            <a:ext cx="3840970" cy="1186086"/>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4"/>
              </a:rPr>
              <a:t>https://intensiveintervention.org/special-topics/english-learners</a:t>
            </a:r>
            <a:endParaRPr lang="en-US" sz="2000">
              <a:solidFill>
                <a:schemeClr val="tx1"/>
              </a:solidFill>
            </a:endParaRPr>
          </a:p>
        </p:txBody>
      </p:sp>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42</a:t>
            </a:fld>
            <a:endParaRPr lang="en-US"/>
          </a:p>
        </p:txBody>
      </p:sp>
    </p:spTree>
    <p:extLst>
      <p:ext uri="{BB962C8B-B14F-4D97-AF65-F5344CB8AC3E}">
        <p14:creationId xmlns:p14="http://schemas.microsoft.com/office/powerpoint/2010/main" val="2401226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232C-504B-4A2B-8DFB-2FCCA04595D7}"/>
              </a:ext>
            </a:extLst>
          </p:cNvPr>
          <p:cNvSpPr>
            <a:spLocks noGrp="1"/>
          </p:cNvSpPr>
          <p:nvPr>
            <p:ph type="title"/>
          </p:nvPr>
        </p:nvSpPr>
        <p:spPr>
          <a:xfrm>
            <a:off x="457200" y="14176"/>
            <a:ext cx="11276076" cy="1280160"/>
          </a:xfrm>
        </p:spPr>
        <p:txBody>
          <a:bodyPr/>
          <a:lstStyle/>
          <a:p>
            <a:r>
              <a:rPr lang="en-US"/>
              <a:t>Implementing Data-Based Individualization for English Learners Brief</a:t>
            </a:r>
          </a:p>
        </p:txBody>
      </p:sp>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43</a:t>
            </a:fld>
            <a:endParaRPr lang="en-US"/>
          </a:p>
        </p:txBody>
      </p:sp>
      <p:sp>
        <p:nvSpPr>
          <p:cNvPr id="8" name="Rectangle: Rounded Corners 7">
            <a:extLst>
              <a:ext uri="{FF2B5EF4-FFF2-40B4-BE49-F238E27FC236}">
                <a16:creationId xmlns:a16="http://schemas.microsoft.com/office/drawing/2014/main" id="{AF4BA495-BD71-480B-BBA7-55C62652B65D}"/>
              </a:ext>
            </a:extLst>
          </p:cNvPr>
          <p:cNvSpPr/>
          <p:nvPr/>
        </p:nvSpPr>
        <p:spPr>
          <a:xfrm>
            <a:off x="7867275" y="4547104"/>
            <a:ext cx="3867525" cy="1186086"/>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3"/>
              </a:rPr>
              <a:t>https://intensiveintervention.org/resource/data-based-individualization-english-learners</a:t>
            </a:r>
            <a:endParaRPr lang="en-US" sz="2000">
              <a:solidFill>
                <a:schemeClr val="tx1"/>
              </a:solidFill>
            </a:endParaRPr>
          </a:p>
        </p:txBody>
      </p:sp>
      <p:pic>
        <p:nvPicPr>
          <p:cNvPr id="4" name="Picture 3" descr="Implementing Data-based Individualization for English Learners Brief cover">
            <a:extLst>
              <a:ext uri="{FF2B5EF4-FFF2-40B4-BE49-F238E27FC236}">
                <a16:creationId xmlns:a16="http://schemas.microsoft.com/office/drawing/2014/main" id="{103ACFE4-F8CB-2E5B-2FA5-5F55B83969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822" y="1577456"/>
            <a:ext cx="3265495" cy="4230666"/>
          </a:xfrm>
          <a:prstGeom prst="rect">
            <a:avLst/>
          </a:prstGeom>
          <a:ln>
            <a:solidFill>
              <a:schemeClr val="tx1"/>
            </a:solidFill>
          </a:ln>
        </p:spPr>
      </p:pic>
      <p:sp>
        <p:nvSpPr>
          <p:cNvPr id="7" name="Text Placeholder 6">
            <a:extLst>
              <a:ext uri="{FF2B5EF4-FFF2-40B4-BE49-F238E27FC236}">
                <a16:creationId xmlns:a16="http://schemas.microsoft.com/office/drawing/2014/main" id="{A1EB9C14-22AB-4863-B01D-008A456E5F15}"/>
              </a:ext>
            </a:extLst>
          </p:cNvPr>
          <p:cNvSpPr>
            <a:spLocks noGrp="1"/>
          </p:cNvSpPr>
          <p:nvPr>
            <p:ph type="body" sz="quarter" idx="13"/>
          </p:nvPr>
        </p:nvSpPr>
        <p:spPr/>
        <p:txBody>
          <a:bodyPr/>
          <a:lstStyle/>
          <a:p>
            <a:r>
              <a:rPr lang="en-US" i="1"/>
              <a:t>Source: </a:t>
            </a:r>
            <a:r>
              <a:rPr lang="en-US"/>
              <a:t>Sacco et al. (2021)</a:t>
            </a:r>
          </a:p>
        </p:txBody>
      </p:sp>
    </p:spTree>
    <p:extLst>
      <p:ext uri="{BB962C8B-B14F-4D97-AF65-F5344CB8AC3E}">
        <p14:creationId xmlns:p14="http://schemas.microsoft.com/office/powerpoint/2010/main" val="1704444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232C-504B-4A2B-8DFB-2FCCA04595D7}"/>
              </a:ext>
            </a:extLst>
          </p:cNvPr>
          <p:cNvSpPr>
            <a:spLocks noGrp="1"/>
          </p:cNvSpPr>
          <p:nvPr>
            <p:ph type="title"/>
          </p:nvPr>
        </p:nvSpPr>
        <p:spPr>
          <a:xfrm>
            <a:off x="457200" y="15240"/>
            <a:ext cx="11276076" cy="1280160"/>
          </a:xfrm>
        </p:spPr>
        <p:txBody>
          <a:bodyPr/>
          <a:lstStyle/>
          <a:p>
            <a:r>
              <a:rPr lang="en-US"/>
              <a:t>Taxonomy of Intervention Intensity for ELs</a:t>
            </a:r>
          </a:p>
        </p:txBody>
      </p:sp>
      <p:pic>
        <p:nvPicPr>
          <p:cNvPr id="6" name="Picture 5" descr="Front cover of infographic &quot;How Do I Use the Taxonomy of Intervention Intensity to Support Students who are EL? ">
            <a:extLst>
              <a:ext uri="{FF2B5EF4-FFF2-40B4-BE49-F238E27FC236}">
                <a16:creationId xmlns:a16="http://schemas.microsoft.com/office/drawing/2014/main" id="{83D26CFF-8E7E-2E6A-0BF7-5F2B59A56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052" y="1466483"/>
            <a:ext cx="3377547" cy="4374335"/>
          </a:xfrm>
          <a:prstGeom prst="rect">
            <a:avLst/>
          </a:prstGeom>
          <a:ln>
            <a:solidFill>
              <a:schemeClr val="tx1"/>
            </a:solidFill>
          </a:ln>
        </p:spPr>
      </p:pic>
      <p:pic>
        <p:nvPicPr>
          <p:cNvPr id="10" name="Picture 9" descr="Back side of infographic &quot;How Do I Use the Taxonomy of Intervention Intensity to Support Students who are EL? ">
            <a:extLst>
              <a:ext uri="{FF2B5EF4-FFF2-40B4-BE49-F238E27FC236}">
                <a16:creationId xmlns:a16="http://schemas.microsoft.com/office/drawing/2014/main" id="{6A354702-FBED-794F-9460-25C061471C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1444" y="1461091"/>
            <a:ext cx="3336067" cy="4323021"/>
          </a:xfrm>
          <a:prstGeom prst="rect">
            <a:avLst/>
          </a:prstGeom>
          <a:ln>
            <a:solidFill>
              <a:schemeClr val="tx1"/>
            </a:solidFill>
          </a:ln>
        </p:spPr>
      </p:pic>
      <p:sp>
        <p:nvSpPr>
          <p:cNvPr id="8" name="Rectangle: Rounded Corners 7">
            <a:extLst>
              <a:ext uri="{FF2B5EF4-FFF2-40B4-BE49-F238E27FC236}">
                <a16:creationId xmlns:a16="http://schemas.microsoft.com/office/drawing/2014/main" id="{AF4BA495-BD71-480B-BBA7-55C62652B65D}"/>
              </a:ext>
            </a:extLst>
          </p:cNvPr>
          <p:cNvSpPr/>
          <p:nvPr/>
        </p:nvSpPr>
        <p:spPr>
          <a:xfrm>
            <a:off x="7724673" y="4097175"/>
            <a:ext cx="3783299" cy="136087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5"/>
              </a:rPr>
              <a:t>https://intensiveintervention.org/resource/taxonomy-considerations-english-learners</a:t>
            </a:r>
            <a:r>
              <a:rPr lang="en-US" sz="2000">
                <a:solidFill>
                  <a:schemeClr val="tx1"/>
                </a:solidFill>
              </a:rPr>
              <a:t> </a:t>
            </a:r>
          </a:p>
        </p:txBody>
      </p:sp>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44</a:t>
            </a:fld>
            <a:endParaRPr lang="en-US"/>
          </a:p>
        </p:txBody>
      </p:sp>
    </p:spTree>
    <p:extLst>
      <p:ext uri="{BB962C8B-B14F-4D97-AF65-F5344CB8AC3E}">
        <p14:creationId xmlns:p14="http://schemas.microsoft.com/office/powerpoint/2010/main" val="367192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web page for WIDA Can Do Descriptors Key Uses">
            <a:extLst>
              <a:ext uri="{FF2B5EF4-FFF2-40B4-BE49-F238E27FC236}">
                <a16:creationId xmlns:a16="http://schemas.microsoft.com/office/drawing/2014/main" id="{F72F232C-504B-4A2B-8DFB-2FCCA04595D7}"/>
              </a:ext>
            </a:extLst>
          </p:cNvPr>
          <p:cNvSpPr>
            <a:spLocks noGrp="1"/>
          </p:cNvSpPr>
          <p:nvPr>
            <p:ph type="title"/>
          </p:nvPr>
        </p:nvSpPr>
        <p:spPr>
          <a:xfrm>
            <a:off x="457962" y="15240"/>
            <a:ext cx="11276076" cy="1280160"/>
          </a:xfrm>
        </p:spPr>
        <p:txBody>
          <a:bodyPr/>
          <a:lstStyle/>
          <a:p>
            <a:r>
              <a:rPr lang="en-US"/>
              <a:t>WIDA Can Do Descriptors Key Uses</a:t>
            </a:r>
          </a:p>
        </p:txBody>
      </p:sp>
      <p:pic>
        <p:nvPicPr>
          <p:cNvPr id="4" name="Picture 3" descr="Screenshot of WIDA Can DO Descriptor website. ">
            <a:extLst>
              <a:ext uri="{FF2B5EF4-FFF2-40B4-BE49-F238E27FC236}">
                <a16:creationId xmlns:a16="http://schemas.microsoft.com/office/drawing/2014/main" id="{A6724DD3-B513-6ABD-B094-9B37FA4E0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930" y="1295400"/>
            <a:ext cx="8308094" cy="4431476"/>
          </a:xfrm>
          <a:prstGeom prst="rect">
            <a:avLst/>
          </a:prstGeom>
        </p:spPr>
      </p:pic>
      <p:sp>
        <p:nvSpPr>
          <p:cNvPr id="8" name="Rectangle: Rounded Corners 7">
            <a:extLst>
              <a:ext uri="{FF2B5EF4-FFF2-40B4-BE49-F238E27FC236}">
                <a16:creationId xmlns:a16="http://schemas.microsoft.com/office/drawing/2014/main" id="{AF4BA495-BD71-480B-BBA7-55C62652B65D}"/>
              </a:ext>
            </a:extLst>
          </p:cNvPr>
          <p:cNvSpPr/>
          <p:nvPr/>
        </p:nvSpPr>
        <p:spPr>
          <a:xfrm>
            <a:off x="7776705" y="4610781"/>
            <a:ext cx="3958095" cy="1052829"/>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4"/>
              </a:rPr>
              <a:t>https://wida.wisc.edu/teach/can-do/descriptors</a:t>
            </a:r>
            <a:endParaRPr lang="en-US" sz="2000">
              <a:solidFill>
                <a:schemeClr val="tx1"/>
              </a:solidFill>
            </a:endParaRPr>
          </a:p>
        </p:txBody>
      </p:sp>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45</a:t>
            </a:fld>
            <a:endParaRPr lang="en-US"/>
          </a:p>
        </p:txBody>
      </p:sp>
    </p:spTree>
    <p:extLst>
      <p:ext uri="{BB962C8B-B14F-4D97-AF65-F5344CB8AC3E}">
        <p14:creationId xmlns:p14="http://schemas.microsoft.com/office/powerpoint/2010/main" val="628347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web page for WIDA Can Do Descriptors Key Uses">
            <a:extLst>
              <a:ext uri="{FF2B5EF4-FFF2-40B4-BE49-F238E27FC236}">
                <a16:creationId xmlns:a16="http://schemas.microsoft.com/office/drawing/2014/main" id="{F72F232C-504B-4A2B-8DFB-2FCCA04595D7}"/>
              </a:ext>
            </a:extLst>
          </p:cNvPr>
          <p:cNvSpPr>
            <a:spLocks noGrp="1"/>
          </p:cNvSpPr>
          <p:nvPr>
            <p:ph type="title"/>
          </p:nvPr>
        </p:nvSpPr>
        <p:spPr>
          <a:xfrm>
            <a:off x="457962" y="0"/>
            <a:ext cx="11276076" cy="1280160"/>
          </a:xfrm>
        </p:spPr>
        <p:txBody>
          <a:bodyPr/>
          <a:lstStyle/>
          <a:p>
            <a:r>
              <a:rPr lang="en-US"/>
              <a:t>WIDA Language Development Standards 2020</a:t>
            </a:r>
          </a:p>
        </p:txBody>
      </p:sp>
      <p:sp>
        <p:nvSpPr>
          <p:cNvPr id="8" name="Rectangle: Rounded Corners 7">
            <a:extLst>
              <a:ext uri="{FF2B5EF4-FFF2-40B4-BE49-F238E27FC236}">
                <a16:creationId xmlns:a16="http://schemas.microsoft.com/office/drawing/2014/main" id="{AF4BA495-BD71-480B-BBA7-55C62652B65D}"/>
              </a:ext>
            </a:extLst>
          </p:cNvPr>
          <p:cNvSpPr/>
          <p:nvPr/>
        </p:nvSpPr>
        <p:spPr>
          <a:xfrm>
            <a:off x="7360932" y="4554074"/>
            <a:ext cx="4373868" cy="125130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3"/>
              </a:rPr>
              <a:t>https://wida.wisc.edu/sites/default/files/resource/WIDA-ELD-Standards-Framework-2020.pdf</a:t>
            </a:r>
            <a:endParaRPr lang="en-US" sz="2000">
              <a:solidFill>
                <a:schemeClr val="tx1"/>
              </a:solidFill>
            </a:endParaRPr>
          </a:p>
        </p:txBody>
      </p:sp>
      <p:pic>
        <p:nvPicPr>
          <p:cNvPr id="6" name="Picture 5" descr="Cover of WIDA English Language Development Standards Framework, 2020 Edition&#10;">
            <a:extLst>
              <a:ext uri="{FF2B5EF4-FFF2-40B4-BE49-F238E27FC236}">
                <a16:creationId xmlns:a16="http://schemas.microsoft.com/office/drawing/2014/main" id="{0D967D78-9F6E-05A5-EBF5-5EF53CA8D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060" y="1094981"/>
            <a:ext cx="3708805" cy="4841545"/>
          </a:xfrm>
          <a:prstGeom prst="rect">
            <a:avLst/>
          </a:prstGeom>
        </p:spPr>
      </p:pic>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46</a:t>
            </a:fld>
            <a:endParaRPr lang="en-US"/>
          </a:p>
        </p:txBody>
      </p:sp>
    </p:spTree>
    <p:extLst>
      <p:ext uri="{BB962C8B-B14F-4D97-AF65-F5344CB8AC3E}">
        <p14:creationId xmlns:p14="http://schemas.microsoft.com/office/powerpoint/2010/main" val="2202858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232C-504B-4A2B-8DFB-2FCCA04595D7}"/>
              </a:ext>
            </a:extLst>
          </p:cNvPr>
          <p:cNvSpPr>
            <a:spLocks noGrp="1"/>
          </p:cNvSpPr>
          <p:nvPr>
            <p:ph type="title"/>
          </p:nvPr>
        </p:nvSpPr>
        <p:spPr>
          <a:xfrm>
            <a:off x="457962" y="-238979"/>
            <a:ext cx="11276076" cy="1280160"/>
          </a:xfrm>
        </p:spPr>
        <p:txBody>
          <a:bodyPr/>
          <a:lstStyle/>
          <a:p>
            <a:r>
              <a:rPr lang="en-US"/>
              <a:t>What Works Clearinghouse Practice Guide</a:t>
            </a:r>
          </a:p>
        </p:txBody>
      </p:sp>
      <p:pic>
        <p:nvPicPr>
          <p:cNvPr id="4" name="Picture 3" descr="Cover of What Work Clearinghouse Practice Guide.  Baker et al., 2014.">
            <a:extLst>
              <a:ext uri="{FF2B5EF4-FFF2-40B4-BE49-F238E27FC236}">
                <a16:creationId xmlns:a16="http://schemas.microsoft.com/office/drawing/2014/main" id="{B9A79625-3805-C1B4-1123-CD3EE54E2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772" y="831632"/>
            <a:ext cx="4362235" cy="5625267"/>
          </a:xfrm>
          <a:prstGeom prst="rect">
            <a:avLst/>
          </a:prstGeom>
        </p:spPr>
      </p:pic>
      <p:sp>
        <p:nvSpPr>
          <p:cNvPr id="8" name="Rectangle: Rounded Corners 7">
            <a:extLst>
              <a:ext uri="{FF2B5EF4-FFF2-40B4-BE49-F238E27FC236}">
                <a16:creationId xmlns:a16="http://schemas.microsoft.com/office/drawing/2014/main" id="{AF4BA495-BD71-480B-BBA7-55C62652B65D}"/>
              </a:ext>
            </a:extLst>
          </p:cNvPr>
          <p:cNvSpPr/>
          <p:nvPr/>
        </p:nvSpPr>
        <p:spPr>
          <a:xfrm>
            <a:off x="6285186" y="5232845"/>
            <a:ext cx="5606708" cy="605616"/>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4"/>
              </a:rPr>
              <a:t>https://ies.ed.gov/ncee/wwc/PracticeGuide/19</a:t>
            </a:r>
            <a:endParaRPr lang="en-US" sz="2000">
              <a:solidFill>
                <a:schemeClr val="tx1"/>
              </a:solidFill>
            </a:endParaRPr>
          </a:p>
        </p:txBody>
      </p:sp>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47</a:t>
            </a:fld>
            <a:endParaRPr lang="en-US"/>
          </a:p>
        </p:txBody>
      </p:sp>
    </p:spTree>
    <p:extLst>
      <p:ext uri="{BB962C8B-B14F-4D97-AF65-F5344CB8AC3E}">
        <p14:creationId xmlns:p14="http://schemas.microsoft.com/office/powerpoint/2010/main" val="2082622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232C-504B-4A2B-8DFB-2FCCA04595D7}"/>
              </a:ext>
            </a:extLst>
          </p:cNvPr>
          <p:cNvSpPr>
            <a:spLocks noGrp="1"/>
          </p:cNvSpPr>
          <p:nvPr>
            <p:ph type="title"/>
          </p:nvPr>
        </p:nvSpPr>
        <p:spPr>
          <a:xfrm>
            <a:off x="535934" y="16126"/>
            <a:ext cx="11276076" cy="1280160"/>
          </a:xfrm>
        </p:spPr>
        <p:txBody>
          <a:bodyPr/>
          <a:lstStyle/>
          <a:p>
            <a:r>
              <a:rPr lang="en-US"/>
              <a:t>OSEP Model Demonstration Projects</a:t>
            </a:r>
          </a:p>
        </p:txBody>
      </p:sp>
      <p:sp>
        <p:nvSpPr>
          <p:cNvPr id="7" name="Text Placeholder 6" descr="What Works Clearinghouse Practice Guide  Cover Baker et al., 2014 Teaching academic content and literacy to Els in Elementary and Middle School. ">
            <a:extLst>
              <a:ext uri="{FF2B5EF4-FFF2-40B4-BE49-F238E27FC236}">
                <a16:creationId xmlns:a16="http://schemas.microsoft.com/office/drawing/2014/main" id="{8992BB7C-93EB-4EFE-3451-54729EF2D198}"/>
              </a:ext>
            </a:extLst>
          </p:cNvPr>
          <p:cNvSpPr>
            <a:spLocks noGrp="1"/>
          </p:cNvSpPr>
          <p:nvPr>
            <p:ph type="body" sz="quarter" idx="13"/>
          </p:nvPr>
        </p:nvSpPr>
        <p:spPr>
          <a:xfrm>
            <a:off x="2616263" y="6264875"/>
            <a:ext cx="11274552" cy="192024"/>
          </a:xfrm>
        </p:spPr>
        <p:txBody>
          <a:bodyPr/>
          <a:lstStyle/>
          <a:p>
            <a:r>
              <a:rPr lang="en-US" i="1"/>
              <a:t>Source: </a:t>
            </a:r>
            <a:r>
              <a:rPr lang="en-US"/>
              <a:t>Baker et al. (2014) </a:t>
            </a:r>
          </a:p>
        </p:txBody>
      </p:sp>
      <p:pic>
        <p:nvPicPr>
          <p:cNvPr id="6" name="Picture 5" descr="Image of the MTSS for ELs website">
            <a:extLst>
              <a:ext uri="{FF2B5EF4-FFF2-40B4-BE49-F238E27FC236}">
                <a16:creationId xmlns:a16="http://schemas.microsoft.com/office/drawing/2014/main" id="{14FF1253-9C1D-A31B-2AAC-48A2E7855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371599"/>
            <a:ext cx="7434164" cy="3880885"/>
          </a:xfrm>
          <a:prstGeom prst="rect">
            <a:avLst/>
          </a:prstGeom>
        </p:spPr>
      </p:pic>
      <p:sp>
        <p:nvSpPr>
          <p:cNvPr id="8" name="Rectangle: Rounded Corners 7">
            <a:extLst>
              <a:ext uri="{FF2B5EF4-FFF2-40B4-BE49-F238E27FC236}">
                <a16:creationId xmlns:a16="http://schemas.microsoft.com/office/drawing/2014/main" id="{AF4BA495-BD71-480B-BBA7-55C62652B65D}"/>
              </a:ext>
            </a:extLst>
          </p:cNvPr>
          <p:cNvSpPr/>
          <p:nvPr/>
        </p:nvSpPr>
        <p:spPr>
          <a:xfrm>
            <a:off x="8515270" y="3007662"/>
            <a:ext cx="3219530" cy="128016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4"/>
              </a:rPr>
              <a:t>https://www.mtss4els.org/</a:t>
            </a:r>
            <a:endParaRPr lang="en-US" sz="2000">
              <a:solidFill>
                <a:schemeClr val="tx1"/>
              </a:solidFill>
            </a:endParaRPr>
          </a:p>
        </p:txBody>
      </p:sp>
      <p:sp>
        <p:nvSpPr>
          <p:cNvPr id="9" name="Rectangle: Rounded Corners 7">
            <a:extLst>
              <a:ext uri="{FF2B5EF4-FFF2-40B4-BE49-F238E27FC236}">
                <a16:creationId xmlns:a16="http://schemas.microsoft.com/office/drawing/2014/main" id="{FC1732FA-8FA4-B301-A255-5730EB3A97AB}"/>
              </a:ext>
            </a:extLst>
          </p:cNvPr>
          <p:cNvSpPr/>
          <p:nvPr/>
        </p:nvSpPr>
        <p:spPr>
          <a:xfrm>
            <a:off x="8438447" y="4566973"/>
            <a:ext cx="3219530" cy="128016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a:solidFill>
                  <a:schemeClr val="tx1"/>
                </a:solidFill>
                <a:hlinkClick r:id="rId5"/>
              </a:rPr>
              <a:t>Ten Briefs: </a:t>
            </a:r>
          </a:p>
          <a:p>
            <a:pPr algn="ctr"/>
            <a:r>
              <a:rPr lang="en-US" sz="2000">
                <a:solidFill>
                  <a:schemeClr val="tx1"/>
                </a:solidFill>
                <a:hlinkClick r:id="rId5"/>
              </a:rPr>
              <a:t>https://www.mtss4els.org/resources/briefs</a:t>
            </a:r>
            <a:endParaRPr lang="en-US" sz="2000">
              <a:solidFill>
                <a:schemeClr val="tx1"/>
              </a:solidFill>
            </a:endParaRPr>
          </a:p>
        </p:txBody>
      </p:sp>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48</a:t>
            </a:fld>
            <a:endParaRPr lang="en-US"/>
          </a:p>
        </p:txBody>
      </p:sp>
    </p:spTree>
    <p:extLst>
      <p:ext uri="{BB962C8B-B14F-4D97-AF65-F5344CB8AC3E}">
        <p14:creationId xmlns:p14="http://schemas.microsoft.com/office/powerpoint/2010/main" val="323629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232C-504B-4A2B-8DFB-2FCCA04595D7}"/>
              </a:ext>
            </a:extLst>
          </p:cNvPr>
          <p:cNvSpPr>
            <a:spLocks noGrp="1"/>
          </p:cNvSpPr>
          <p:nvPr>
            <p:ph type="title"/>
          </p:nvPr>
        </p:nvSpPr>
        <p:spPr>
          <a:xfrm>
            <a:off x="458724" y="-6202"/>
            <a:ext cx="11276076" cy="1280160"/>
          </a:xfrm>
        </p:spPr>
        <p:txBody>
          <a:bodyPr/>
          <a:lstStyle/>
          <a:p>
            <a:r>
              <a:rPr lang="en-US"/>
              <a:t>PROGRESS Center Stories From the Classroom</a:t>
            </a:r>
          </a:p>
        </p:txBody>
      </p:sp>
      <p:sp>
        <p:nvSpPr>
          <p:cNvPr id="7" name="Text Placeholder 6" descr="What Works Clearinghouse Practice Guide  Cover Baker et al., 2014 Teaching academic content and literacy to Els in Elementary and Middle School. ">
            <a:extLst>
              <a:ext uri="{FF2B5EF4-FFF2-40B4-BE49-F238E27FC236}">
                <a16:creationId xmlns:a16="http://schemas.microsoft.com/office/drawing/2014/main" id="{8992BB7C-93EB-4EFE-3451-54729EF2D198}"/>
              </a:ext>
            </a:extLst>
          </p:cNvPr>
          <p:cNvSpPr>
            <a:spLocks noGrp="1"/>
          </p:cNvSpPr>
          <p:nvPr>
            <p:ph type="body" sz="quarter" idx="13"/>
          </p:nvPr>
        </p:nvSpPr>
        <p:spPr>
          <a:xfrm>
            <a:off x="2616263" y="6264875"/>
            <a:ext cx="11274552" cy="192024"/>
          </a:xfrm>
        </p:spPr>
        <p:txBody>
          <a:bodyPr/>
          <a:lstStyle/>
          <a:p>
            <a:r>
              <a:rPr lang="en-US" i="1"/>
              <a:t>Source: </a:t>
            </a:r>
            <a:r>
              <a:rPr lang="en-US"/>
              <a:t>Baker et al. (2014) </a:t>
            </a:r>
          </a:p>
        </p:txBody>
      </p:sp>
      <p:pic>
        <p:nvPicPr>
          <p:cNvPr id="6" name="Picture 5" descr="PROGRESS Center Screenshot of video on EL teacher">
            <a:extLst>
              <a:ext uri="{FF2B5EF4-FFF2-40B4-BE49-F238E27FC236}">
                <a16:creationId xmlns:a16="http://schemas.microsoft.com/office/drawing/2014/main" id="{B9DC8AB2-7B1A-E533-D2B2-4E466E0D4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40" y="1371600"/>
            <a:ext cx="5205425" cy="4582633"/>
          </a:xfrm>
          <a:prstGeom prst="rect">
            <a:avLst/>
          </a:prstGeom>
        </p:spPr>
      </p:pic>
      <p:sp>
        <p:nvSpPr>
          <p:cNvPr id="8" name="Rectangle: Rounded Corners 7">
            <a:extLst>
              <a:ext uri="{FF2B5EF4-FFF2-40B4-BE49-F238E27FC236}">
                <a16:creationId xmlns:a16="http://schemas.microsoft.com/office/drawing/2014/main" id="{AF4BA495-BD71-480B-BBA7-55C62652B65D}"/>
              </a:ext>
            </a:extLst>
          </p:cNvPr>
          <p:cNvSpPr/>
          <p:nvPr/>
        </p:nvSpPr>
        <p:spPr>
          <a:xfrm>
            <a:off x="8177609" y="4608004"/>
            <a:ext cx="3557191" cy="128016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4"/>
              </a:rPr>
              <a:t>https://promotingprogress.org/resources/stories-classroom-english-learners-ieps</a:t>
            </a:r>
            <a:endParaRPr lang="en-US" sz="2000">
              <a:solidFill>
                <a:schemeClr val="tx1"/>
              </a:solidFill>
            </a:endParaRPr>
          </a:p>
        </p:txBody>
      </p:sp>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49</a:t>
            </a:fld>
            <a:endParaRPr lang="en-US"/>
          </a:p>
        </p:txBody>
      </p:sp>
    </p:spTree>
    <p:extLst>
      <p:ext uri="{BB962C8B-B14F-4D97-AF65-F5344CB8AC3E}">
        <p14:creationId xmlns:p14="http://schemas.microsoft.com/office/powerpoint/2010/main" val="22330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C4CF-15B6-4C42-BA61-BF4A5668A9B3}"/>
              </a:ext>
            </a:extLst>
          </p:cNvPr>
          <p:cNvSpPr>
            <a:spLocks noGrp="1"/>
          </p:cNvSpPr>
          <p:nvPr>
            <p:ph type="title"/>
          </p:nvPr>
        </p:nvSpPr>
        <p:spPr>
          <a:xfrm>
            <a:off x="647700" y="205560"/>
            <a:ext cx="10940919" cy="2523461"/>
          </a:xfrm>
        </p:spPr>
        <p:txBody>
          <a:bodyPr>
            <a:noAutofit/>
          </a:bodyPr>
          <a:lstStyle/>
          <a:p>
            <a:pPr>
              <a:spcAft>
                <a:spcPts val="1200"/>
              </a:spcAft>
            </a:pPr>
            <a:r>
              <a:rPr lang="en-US" b="0"/>
              <a:t>When it comes to</a:t>
            </a:r>
            <a:r>
              <a:rPr lang="en-US"/>
              <a:t> delivering instruction for ELs, </a:t>
            </a:r>
            <a:r>
              <a:rPr lang="en-US" b="0"/>
              <a:t>which picture best</a:t>
            </a:r>
            <a:r>
              <a:rPr lang="en-US"/>
              <a:t> </a:t>
            </a:r>
            <a:r>
              <a:rPr lang="en-US" b="0"/>
              <a:t>describes you? </a:t>
            </a:r>
            <a:br>
              <a:rPr lang="en-US" b="0"/>
            </a:br>
            <a:br>
              <a:rPr lang="en-US" b="0"/>
            </a:br>
            <a:r>
              <a:rPr lang="en-US" sz="2600" b="0"/>
              <a:t>Place your # in the chat and wait for the</a:t>
            </a:r>
            <a:r>
              <a:rPr lang="en-US" sz="2600"/>
              <a:t> </a:t>
            </a:r>
            <a:r>
              <a:rPr lang="en-US" sz="2600">
                <a:solidFill>
                  <a:srgbClr val="FF0000"/>
                </a:solidFill>
              </a:rPr>
              <a:t>signal</a:t>
            </a:r>
            <a:r>
              <a:rPr lang="en-US" sz="2600" b="0"/>
              <a:t>.</a:t>
            </a:r>
            <a:r>
              <a:rPr lang="en-US" sz="2600"/>
              <a:t> </a:t>
            </a:r>
          </a:p>
        </p:txBody>
      </p:sp>
      <p:pic>
        <p:nvPicPr>
          <p:cNvPr id="27" name="Picture Placeholder 26" descr="Image of an ostrich with its head in the sand">
            <a:extLst>
              <a:ext uri="{FF2B5EF4-FFF2-40B4-BE49-F238E27FC236}">
                <a16:creationId xmlns:a16="http://schemas.microsoft.com/office/drawing/2014/main" id="{EA557D25-EAE9-9246-A569-A210FE0F955E}"/>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a:xfrm>
            <a:off x="679968" y="3173368"/>
            <a:ext cx="1828800" cy="1828800"/>
          </a:xfrm>
        </p:spPr>
      </p:pic>
      <p:sp>
        <p:nvSpPr>
          <p:cNvPr id="19" name="Rectangle 18">
            <a:extLst>
              <a:ext uri="{FF2B5EF4-FFF2-40B4-BE49-F238E27FC236}">
                <a16:creationId xmlns:a16="http://schemas.microsoft.com/office/drawing/2014/main" id="{0E87360C-4CF2-D84F-8780-48406E924C4D}"/>
              </a:ext>
            </a:extLst>
          </p:cNvPr>
          <p:cNvSpPr/>
          <p:nvPr/>
        </p:nvSpPr>
        <p:spPr>
          <a:xfrm>
            <a:off x="1217555"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1</a:t>
            </a:r>
          </a:p>
        </p:txBody>
      </p:sp>
      <p:pic>
        <p:nvPicPr>
          <p:cNvPr id="29" name="Picture Placeholder 28" descr="Image of a brain clouded with thoughts">
            <a:extLst>
              <a:ext uri="{FF2B5EF4-FFF2-40B4-BE49-F238E27FC236}">
                <a16:creationId xmlns:a16="http://schemas.microsoft.com/office/drawing/2014/main" id="{00A846A1-D2D2-4C43-91A4-B66E997D5E13}"/>
              </a:ext>
            </a:extLst>
          </p:cNvPr>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a:stretch>
            <a:fillRect/>
          </a:stretch>
        </p:blipFill>
        <p:spPr>
          <a:xfrm>
            <a:off x="2967306" y="3173368"/>
            <a:ext cx="1828800" cy="1828800"/>
          </a:xfrm>
        </p:spPr>
      </p:pic>
      <p:sp>
        <p:nvSpPr>
          <p:cNvPr id="20" name="Rectangle 19">
            <a:extLst>
              <a:ext uri="{FF2B5EF4-FFF2-40B4-BE49-F238E27FC236}">
                <a16:creationId xmlns:a16="http://schemas.microsoft.com/office/drawing/2014/main" id="{3D7E9C21-63F1-9A47-A3FD-7A0A30A5D002}"/>
              </a:ext>
            </a:extLst>
          </p:cNvPr>
          <p:cNvSpPr/>
          <p:nvPr/>
        </p:nvSpPr>
        <p:spPr>
          <a:xfrm>
            <a:off x="3539303"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2</a:t>
            </a:r>
          </a:p>
        </p:txBody>
      </p:sp>
      <p:pic>
        <p:nvPicPr>
          <p:cNvPr id="31" name="Picture 30" descr="Image of a stick figure scratching its head">
            <a:extLst>
              <a:ext uri="{FF2B5EF4-FFF2-40B4-BE49-F238E27FC236}">
                <a16:creationId xmlns:a16="http://schemas.microsoft.com/office/drawing/2014/main" id="{1C0C3119-7605-9344-9D40-1F7199E799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 t="4169" r="2705" b="12013"/>
          <a:stretch/>
        </p:blipFill>
        <p:spPr>
          <a:xfrm>
            <a:off x="5254644" y="2751236"/>
            <a:ext cx="1741415" cy="2250932"/>
          </a:xfrm>
          <a:prstGeom prst="rect">
            <a:avLst/>
          </a:prstGeom>
        </p:spPr>
      </p:pic>
      <p:sp>
        <p:nvSpPr>
          <p:cNvPr id="22" name="Rectangle 21">
            <a:extLst>
              <a:ext uri="{FF2B5EF4-FFF2-40B4-BE49-F238E27FC236}">
                <a16:creationId xmlns:a16="http://schemas.microsoft.com/office/drawing/2014/main" id="{0E7E01AB-F7A0-EF49-A5E0-55F924B5F024}"/>
              </a:ext>
            </a:extLst>
          </p:cNvPr>
          <p:cNvSpPr/>
          <p:nvPr/>
        </p:nvSpPr>
        <p:spPr>
          <a:xfrm>
            <a:off x="5861051"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3</a:t>
            </a:r>
          </a:p>
        </p:txBody>
      </p:sp>
      <p:pic>
        <p:nvPicPr>
          <p:cNvPr id="34" name="Picture 33" descr="Image of a person lifting weights">
            <a:extLst>
              <a:ext uri="{FF2B5EF4-FFF2-40B4-BE49-F238E27FC236}">
                <a16:creationId xmlns:a16="http://schemas.microsoft.com/office/drawing/2014/main" id="{9EAF1B86-02F1-6141-BA33-8C73C4C141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4597" y="3164426"/>
            <a:ext cx="1837742" cy="1837742"/>
          </a:xfrm>
          <a:prstGeom prst="rect">
            <a:avLst/>
          </a:prstGeom>
        </p:spPr>
      </p:pic>
      <p:sp>
        <p:nvSpPr>
          <p:cNvPr id="23" name="Rectangle 22">
            <a:extLst>
              <a:ext uri="{FF2B5EF4-FFF2-40B4-BE49-F238E27FC236}">
                <a16:creationId xmlns:a16="http://schemas.microsoft.com/office/drawing/2014/main" id="{4EA13071-A97D-8540-B352-8C016335E4FF}"/>
              </a:ext>
            </a:extLst>
          </p:cNvPr>
          <p:cNvSpPr/>
          <p:nvPr/>
        </p:nvSpPr>
        <p:spPr>
          <a:xfrm>
            <a:off x="8182799"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4</a:t>
            </a:r>
          </a:p>
        </p:txBody>
      </p:sp>
      <p:pic>
        <p:nvPicPr>
          <p:cNvPr id="35" name="Picture 34" descr="Image of a flexed arm">
            <a:extLst>
              <a:ext uri="{FF2B5EF4-FFF2-40B4-BE49-F238E27FC236}">
                <a16:creationId xmlns:a16="http://schemas.microsoft.com/office/drawing/2014/main" id="{2CF80C28-CD46-7F48-879A-8BBCA6CBCE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346" t="14923" r="2695" b="12259"/>
          <a:stretch/>
        </p:blipFill>
        <p:spPr>
          <a:xfrm>
            <a:off x="9750877" y="3355171"/>
            <a:ext cx="1837742" cy="1646997"/>
          </a:xfrm>
          <a:prstGeom prst="rect">
            <a:avLst/>
          </a:prstGeom>
        </p:spPr>
      </p:pic>
      <p:sp>
        <p:nvSpPr>
          <p:cNvPr id="24" name="Rectangle 23">
            <a:extLst>
              <a:ext uri="{FF2B5EF4-FFF2-40B4-BE49-F238E27FC236}">
                <a16:creationId xmlns:a16="http://schemas.microsoft.com/office/drawing/2014/main" id="{AC39732E-4CB6-7B49-BEB6-71122F863A4A}"/>
              </a:ext>
            </a:extLst>
          </p:cNvPr>
          <p:cNvSpPr/>
          <p:nvPr/>
        </p:nvSpPr>
        <p:spPr>
          <a:xfrm>
            <a:off x="10504547"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5</a:t>
            </a:r>
          </a:p>
        </p:txBody>
      </p:sp>
      <p:sp>
        <p:nvSpPr>
          <p:cNvPr id="18" name="Slide Number Placeholder 17">
            <a:extLst>
              <a:ext uri="{FF2B5EF4-FFF2-40B4-BE49-F238E27FC236}">
                <a16:creationId xmlns:a16="http://schemas.microsoft.com/office/drawing/2014/main" id="{7BD3093B-BF59-634A-8903-93C82DB10C70}"/>
              </a:ext>
            </a:extLst>
          </p:cNvPr>
          <p:cNvSpPr>
            <a:spLocks noGrp="1"/>
          </p:cNvSpPr>
          <p:nvPr>
            <p:ph type="sldNum" sz="quarter" idx="10"/>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2703952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a:t>Questions and Comments</a:t>
            </a:r>
          </a:p>
        </p:txBody>
      </p:sp>
      <p:sp>
        <p:nvSpPr>
          <p:cNvPr id="3" name="Slide Number Placeholder 2">
            <a:extLst>
              <a:ext uri="{FF2B5EF4-FFF2-40B4-BE49-F238E27FC236}">
                <a16:creationId xmlns:a16="http://schemas.microsoft.com/office/drawing/2014/main" id="{E1185627-691A-43AA-ACBE-0EAB5F0CA725}"/>
              </a:ext>
            </a:extLst>
          </p:cNvPr>
          <p:cNvSpPr>
            <a:spLocks noGrp="1"/>
          </p:cNvSpPr>
          <p:nvPr>
            <p:ph type="sldNum" sz="quarter" idx="15"/>
          </p:nvPr>
        </p:nvSpPr>
        <p:spPr/>
        <p:txBody>
          <a:bodyPr/>
          <a:lstStyle/>
          <a:p>
            <a:fld id="{99A20822-4A49-4D36-86E3-300BA48D3F00}" type="slidenum">
              <a:rPr lang="en-US" smtClean="0"/>
              <a:pPr/>
              <a:t>50</a:t>
            </a:fld>
            <a:endParaRPr lang="en-US"/>
          </a:p>
        </p:txBody>
      </p:sp>
    </p:spTree>
    <p:extLst>
      <p:ext uri="{BB962C8B-B14F-4D97-AF65-F5344CB8AC3E}">
        <p14:creationId xmlns:p14="http://schemas.microsoft.com/office/powerpoint/2010/main" val="469028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F6F21D-FC87-4BE2-B7A6-AE874A542EBF}"/>
              </a:ext>
              <a:ext uri="{C183D7F6-B498-43B3-948B-1728B52AA6E4}">
                <adec:decorative xmlns:adec="http://schemas.microsoft.com/office/drawing/2017/decorative" val="1"/>
              </a:ext>
            </a:extLst>
          </p:cNvPr>
          <p:cNvSpPr>
            <a:spLocks noGrp="1"/>
          </p:cNvSpPr>
          <p:nvPr>
            <p:ph type="title" idx="4294967295"/>
          </p:nvPr>
        </p:nvSpPr>
        <p:spPr>
          <a:xfrm>
            <a:off x="478971" y="-348344"/>
            <a:ext cx="11154662" cy="348343"/>
          </a:xfrm>
        </p:spPr>
        <p:txBody>
          <a:bodyPr>
            <a:normAutofit/>
          </a:bodyPr>
          <a:lstStyle/>
          <a:p>
            <a:r>
              <a:rPr lang="en-US" sz="1200" dirty="0"/>
              <a:t>Thank You</a:t>
            </a:r>
          </a:p>
        </p:txBody>
      </p:sp>
      <p:pic>
        <p:nvPicPr>
          <p:cNvPr id="15" name="Picture Placeholder 14" descr="Image of teacher and English learner students">
            <a:extLst>
              <a:ext uri="{FF2B5EF4-FFF2-40B4-BE49-F238E27FC236}">
                <a16:creationId xmlns:a16="http://schemas.microsoft.com/office/drawing/2014/main" id="{A0064369-10A3-4C10-B79E-0416C6A742B2}"/>
              </a:ext>
            </a:extLst>
          </p:cNvPr>
          <p:cNvPicPr>
            <a:picLocks noGrp="1" noChangeAspect="1"/>
          </p:cNvPicPr>
          <p:nvPr>
            <p:ph type="pic" sz="quarter" idx="4294967295"/>
          </p:nvPr>
        </p:nvPicPr>
        <p:blipFill rotWithShape="1">
          <a:blip r:embed="rId3" cstate="print">
            <a:extLst>
              <a:ext uri="{BEBA8EAE-BF5A-486C-A8C5-ECC9F3942E4B}">
                <a14:imgProps xmlns:a14="http://schemas.microsoft.com/office/drawing/2010/main">
                  <a14:imgLayer r:embed="rId4">
                    <a14:imgEffect>
                      <a14:saturation sat="50000"/>
                    </a14:imgEffect>
                    <a14:imgEffect>
                      <a14:brightnessContrast bright="-10000" contrast="60000"/>
                    </a14:imgEffect>
                  </a14:imgLayer>
                </a14:imgProps>
              </a:ext>
              <a:ext uri="{28A0092B-C50C-407E-A947-70E740481C1C}">
                <a14:useLocalDpi xmlns:a14="http://schemas.microsoft.com/office/drawing/2010/main" val="0"/>
              </a:ext>
            </a:extLst>
          </a:blip>
          <a:srcRect t="247" b="247"/>
          <a:stretch/>
        </p:blipFill>
        <p:spPr>
          <a:xfrm>
            <a:off x="730250" y="1096963"/>
            <a:ext cx="10533063" cy="2514600"/>
          </a:xfrm>
          <a:effectLst/>
        </p:spPr>
      </p:pic>
      <p:pic>
        <p:nvPicPr>
          <p:cNvPr id="2" name="Picture 1" descr="Image of teacher working with English learners">
            <a:extLst>
              <a:ext uri="{FF2B5EF4-FFF2-40B4-BE49-F238E27FC236}">
                <a16:creationId xmlns:a16="http://schemas.microsoft.com/office/drawing/2014/main" id="{CB8F301B-D79C-4F96-A88C-A5A19F4C087E}"/>
              </a:ext>
            </a:extLst>
          </p:cNvPr>
          <p:cNvPicPr>
            <a:picLocks noChangeAspect="1"/>
          </p:cNvPicPr>
          <p:nvPr/>
        </p:nvPicPr>
        <p:blipFill>
          <a:blip r:embed="rId5"/>
          <a:stretch>
            <a:fillRect/>
          </a:stretch>
        </p:blipFill>
        <p:spPr>
          <a:xfrm>
            <a:off x="728512" y="1096963"/>
            <a:ext cx="10534801" cy="2511770"/>
          </a:xfrm>
          <a:prstGeom prst="rect">
            <a:avLst/>
          </a:prstGeom>
        </p:spPr>
      </p:pic>
      <p:pic>
        <p:nvPicPr>
          <p:cNvPr id="3" name="Picture 2" descr="Image of teacher working with English learners">
            <a:extLst>
              <a:ext uri="{FF2B5EF4-FFF2-40B4-BE49-F238E27FC236}">
                <a16:creationId xmlns:a16="http://schemas.microsoft.com/office/drawing/2014/main" id="{939B82FB-182D-4C33-B049-576796E8DC3E}"/>
              </a:ext>
            </a:extLst>
          </p:cNvPr>
          <p:cNvPicPr>
            <a:picLocks noChangeAspect="1"/>
          </p:cNvPicPr>
          <p:nvPr/>
        </p:nvPicPr>
        <p:blipFill>
          <a:blip r:embed="rId6"/>
          <a:stretch>
            <a:fillRect/>
          </a:stretch>
        </p:blipFill>
        <p:spPr>
          <a:xfrm>
            <a:off x="728195" y="1096963"/>
            <a:ext cx="10534801" cy="2511770"/>
          </a:xfrm>
          <a:prstGeom prst="rect">
            <a:avLst/>
          </a:prstGeom>
        </p:spPr>
      </p:pic>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3"/>
            <a:ext cx="10533888" cy="2514600"/>
          </a:xfrm>
          <a:solidFill>
            <a:schemeClr val="bg2">
              <a:lumMod val="50000"/>
              <a:alpha val="85000"/>
            </a:schemeClr>
          </a:solidFill>
        </p:spPr>
        <p:txBody>
          <a:bodyPr/>
          <a:lstStyle/>
          <a:p>
            <a:endParaRPr lang="en-US"/>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51</a:t>
            </a:fld>
            <a:endParaRPr lang="en-US"/>
          </a:p>
        </p:txBody>
      </p:sp>
    </p:spTree>
    <p:extLst>
      <p:ext uri="{BB962C8B-B14F-4D97-AF65-F5344CB8AC3E}">
        <p14:creationId xmlns:p14="http://schemas.microsoft.com/office/powerpoint/2010/main" val="816987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52</a:t>
            </a:fld>
            <a:endParaRPr lang="en-US"/>
          </a:p>
        </p:txBody>
      </p:sp>
    </p:spTree>
    <p:extLst>
      <p:ext uri="{BB962C8B-B14F-4D97-AF65-F5344CB8AC3E}">
        <p14:creationId xmlns:p14="http://schemas.microsoft.com/office/powerpoint/2010/main" val="2741616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9D610A-70E9-4B81-84A4-4FD15A112A36}"/>
              </a:ext>
            </a:extLst>
          </p:cNvPr>
          <p:cNvSpPr>
            <a:spLocks noGrp="1"/>
          </p:cNvSpPr>
          <p:nvPr>
            <p:ph type="title"/>
          </p:nvPr>
        </p:nvSpPr>
        <p:spPr/>
        <p:txBody>
          <a:bodyPr/>
          <a:lstStyle/>
          <a:p>
            <a:r>
              <a:rPr lang="en-US"/>
              <a:t>References</a:t>
            </a:r>
          </a:p>
        </p:txBody>
      </p:sp>
      <p:sp>
        <p:nvSpPr>
          <p:cNvPr id="6" name="Text Placeholder 5">
            <a:extLst>
              <a:ext uri="{FF2B5EF4-FFF2-40B4-BE49-F238E27FC236}">
                <a16:creationId xmlns:a16="http://schemas.microsoft.com/office/drawing/2014/main" id="{9C4FF3B8-706C-4EFC-B163-66925F8FCA1B}"/>
              </a:ext>
            </a:extLst>
          </p:cNvPr>
          <p:cNvSpPr>
            <a:spLocks noGrp="1"/>
          </p:cNvSpPr>
          <p:nvPr>
            <p:ph type="body" sz="quarter" idx="13"/>
          </p:nvPr>
        </p:nvSpPr>
        <p:spPr/>
        <p:txBody>
          <a:bodyPr vert="horz" lIns="0" tIns="0" rIns="0" bIns="0" rtlCol="0" anchor="t">
            <a:noAutofit/>
          </a:bodyPr>
          <a:lstStyle/>
          <a:p>
            <a:pPr marL="457200"/>
            <a:r>
              <a:rPr lang="en-US" dirty="0"/>
              <a:t>Aceves, T. C., &amp; Orosco, M. J. (2014). </a:t>
            </a:r>
            <a:r>
              <a:rPr lang="en-US" i="1" dirty="0"/>
              <a:t>Culturally responsive teaching </a:t>
            </a:r>
            <a:r>
              <a:rPr lang="en-US" dirty="0"/>
              <a:t>(Document No. IC-2). Collaboration for Effective Educator, Development, Accountability, and Reform Center, University of Florida.	</a:t>
            </a:r>
            <a:r>
              <a:rPr lang="en-US" dirty="0">
                <a:hlinkClick r:id="rId2"/>
              </a:rPr>
              <a:t>https://ceedar.education.ufl.edu/wp-content/uploads/2014/08/culturally-responsive.pdf</a:t>
            </a:r>
            <a:r>
              <a:rPr lang="en-US" dirty="0"/>
              <a:t> </a:t>
            </a:r>
            <a:endParaRPr lang="en-US"/>
          </a:p>
          <a:p>
            <a:pPr marL="457200"/>
            <a:r>
              <a:rPr lang="en-US" dirty="0"/>
              <a:t>Baca, L. M., &amp; Cervantes, H. T. (2004). </a:t>
            </a:r>
            <a:r>
              <a:rPr lang="en-US" i="1" dirty="0"/>
              <a:t>The bilingual special education interface. </a:t>
            </a:r>
            <a:r>
              <a:rPr lang="en-US" dirty="0"/>
              <a:t>Merrill Publishing.</a:t>
            </a:r>
          </a:p>
          <a:p>
            <a:pPr marL="457200"/>
            <a:r>
              <a:rPr lang="en-US" dirty="0"/>
              <a:t>Baker, S., </a:t>
            </a:r>
            <a:r>
              <a:rPr lang="en-US" dirty="0" err="1"/>
              <a:t>Lesaux</a:t>
            </a:r>
            <a:r>
              <a:rPr lang="en-US" dirty="0"/>
              <a:t>, N., Jayanthi, M., Dimino, J., Proctor, C. P., Morris, J., Gersten, R., Haymond, K., Kieffer, M. J., Linan-Thompson, S., &amp; Newman-Gonchar, R. (2014). </a:t>
            </a:r>
            <a:r>
              <a:rPr lang="en-US" i="1" dirty="0"/>
              <a:t>Teaching academic content and literacy to English learners in elementary and middle school</a:t>
            </a:r>
            <a:r>
              <a:rPr lang="en-US" dirty="0"/>
              <a:t> (NCEE 2014-4012). National Center for Education Evaluation and Regional Assistance (NCEE), Institute of Education Sciences, U.S. Department of Education. </a:t>
            </a:r>
            <a:r>
              <a:rPr lang="en-US" dirty="0">
                <a:hlinkClick r:id="rId3"/>
              </a:rPr>
              <a:t>https://ies.ed.gov/ncee/wwc/Docs/PracticeGuide/english_learners_pg_040114.pdf</a:t>
            </a:r>
            <a:r>
              <a:rPr lang="en-US" dirty="0"/>
              <a:t> </a:t>
            </a:r>
          </a:p>
          <a:p>
            <a:pPr marL="457200"/>
            <a:r>
              <a:rPr lang="en-US" dirty="0"/>
              <a:t>Colorado Department of Education. (2022). </a:t>
            </a:r>
            <a:r>
              <a:rPr lang="en-US" i="1" dirty="0"/>
              <a:t>Culturally responsive and sustaining education. </a:t>
            </a:r>
            <a:r>
              <a:rPr lang="en-US" dirty="0">
                <a:hlinkClick r:id="rId4"/>
              </a:rPr>
              <a:t>https://www.cde.state.co.us/coreadingwriting/culturally-responsive-and-sustaining-pedagogy</a:t>
            </a:r>
            <a:r>
              <a:rPr lang="en-US" dirty="0"/>
              <a:t> </a:t>
            </a:r>
          </a:p>
          <a:p>
            <a:pPr marL="457200"/>
            <a:r>
              <a:rPr lang="en-US" dirty="0"/>
              <a:t>Common Core State Standards Initiative. (2022). </a:t>
            </a:r>
            <a:r>
              <a:rPr lang="en-US" i="1" dirty="0"/>
              <a:t>Common Core State Standards. </a:t>
            </a:r>
            <a:r>
              <a:rPr lang="en-US" dirty="0">
                <a:hlinkClick r:id="rId5"/>
              </a:rPr>
              <a:t>http://www.corestandards.org/</a:t>
            </a:r>
            <a:r>
              <a:rPr lang="en-US" dirty="0"/>
              <a:t> </a:t>
            </a:r>
          </a:p>
          <a:p>
            <a:endParaRPr lang="en-US"/>
          </a:p>
        </p:txBody>
      </p:sp>
      <p:sp>
        <p:nvSpPr>
          <p:cNvPr id="4" name="Slide Number Placeholder 3">
            <a:extLst>
              <a:ext uri="{FF2B5EF4-FFF2-40B4-BE49-F238E27FC236}">
                <a16:creationId xmlns:a16="http://schemas.microsoft.com/office/drawing/2014/main" id="{B7322E7F-11D1-4804-A499-AAE6708D9082}"/>
              </a:ext>
            </a:extLst>
          </p:cNvPr>
          <p:cNvSpPr>
            <a:spLocks noGrp="1"/>
          </p:cNvSpPr>
          <p:nvPr>
            <p:ph type="sldNum" sz="quarter" idx="15"/>
          </p:nvPr>
        </p:nvSpPr>
        <p:spPr/>
        <p:txBody>
          <a:bodyPr/>
          <a:lstStyle/>
          <a:p>
            <a:fld id="{99A20822-4A49-4D36-86E3-300BA48D3F00}" type="slidenum">
              <a:rPr lang="en-US" smtClean="0"/>
              <a:pPr/>
              <a:t>53</a:t>
            </a:fld>
            <a:endParaRPr lang="en-US"/>
          </a:p>
        </p:txBody>
      </p:sp>
    </p:spTree>
    <p:extLst>
      <p:ext uri="{BB962C8B-B14F-4D97-AF65-F5344CB8AC3E}">
        <p14:creationId xmlns:p14="http://schemas.microsoft.com/office/powerpoint/2010/main" val="3589414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23EE-232D-418D-891F-0EC0640BCED6}"/>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AC5B49B2-82D4-4F7D-BC3C-2D325AF0519B}"/>
              </a:ext>
            </a:extLst>
          </p:cNvPr>
          <p:cNvSpPr>
            <a:spLocks noGrp="1"/>
          </p:cNvSpPr>
          <p:nvPr>
            <p:ph type="body" sz="quarter" idx="13"/>
          </p:nvPr>
        </p:nvSpPr>
        <p:spPr>
          <a:xfrm>
            <a:off x="457200" y="1323475"/>
            <a:ext cx="11274552" cy="4572000"/>
          </a:xfrm>
        </p:spPr>
        <p:txBody>
          <a:bodyPr vert="horz" lIns="0" tIns="0" rIns="0" bIns="0" rtlCol="0" anchor="t">
            <a:noAutofit/>
          </a:bodyPr>
          <a:lstStyle/>
          <a:p>
            <a:pPr marL="457200"/>
            <a:r>
              <a:rPr lang="en-US" dirty="0"/>
              <a:t>Freeman-Green, S., Driver, M. K., Wang, P., </a:t>
            </a:r>
            <a:r>
              <a:rPr lang="en-US" dirty="0" err="1"/>
              <a:t>Kamuru</a:t>
            </a:r>
            <a:r>
              <a:rPr lang="en-US" dirty="0"/>
              <a:t>, J., &amp; Jackson, D. (2021). Culturally sustaining practices in content area instruction for CLD students with learning disabilities. </a:t>
            </a:r>
            <a:r>
              <a:rPr lang="en-US" i="1" dirty="0"/>
              <a:t>Learning Disabilities Research &amp; Practice, 36</a:t>
            </a:r>
            <a:r>
              <a:rPr lang="en-US" dirty="0"/>
              <a:t>(1), 12–25.</a:t>
            </a:r>
          </a:p>
          <a:p>
            <a:pPr marL="457200"/>
            <a:r>
              <a:rPr lang="en-US" dirty="0"/>
              <a:t>Fuchs, L. S., Fuchs, D., &amp; Malone, A. S. (2017). The taxonomy of intervention intensity. </a:t>
            </a:r>
            <a:r>
              <a:rPr lang="en-US" i="1" dirty="0"/>
              <a:t>TEACHING Exceptional Children, 50</a:t>
            </a:r>
            <a:r>
              <a:rPr lang="en-US" dirty="0"/>
              <a:t>(1), 35–43.</a:t>
            </a:r>
          </a:p>
          <a:p>
            <a:pPr marL="457200"/>
            <a:r>
              <a:rPr lang="en-US" dirty="0"/>
              <a:t>Gersten, R., Compton, D., Connor, C. M., Dimino, J., Santoro, L., Linan-Thompson, S., &amp; Tilly, W. D. (2009). </a:t>
            </a:r>
            <a:r>
              <a:rPr lang="en-US" i="1" dirty="0"/>
              <a:t>Assisting students struggling with reading: Response to Intervention and multi-tier intervention for reading in the primary grades. A practice guide</a:t>
            </a:r>
            <a:r>
              <a:rPr lang="en-US" dirty="0"/>
              <a:t> (NCEE 2009-4045). National Center for Education Evaluation and Regional Assistance, Institute of Education Sciences, U.S. Department of Education. </a:t>
            </a:r>
            <a:r>
              <a:rPr lang="en-US" dirty="0">
                <a:hlinkClick r:id="rId2"/>
              </a:rPr>
              <a:t>https://ies.ed.gov/ncee/wwc/PracticeGuide/3</a:t>
            </a:r>
            <a:r>
              <a:rPr lang="en-US" dirty="0"/>
              <a:t>  </a:t>
            </a:r>
          </a:p>
          <a:p>
            <a:pPr marL="457200"/>
            <a:r>
              <a:rPr lang="en-US" dirty="0"/>
              <a:t>Hoover, J. J., &amp; Patton, J. R. (2017). </a:t>
            </a:r>
            <a:r>
              <a:rPr lang="en-US" i="1" dirty="0"/>
              <a:t>IEPs for ELs and other diverse learners. </a:t>
            </a:r>
            <a:r>
              <a:rPr lang="en-US" dirty="0"/>
              <a:t>Corwin.</a:t>
            </a:r>
          </a:p>
          <a:p>
            <a:pPr marL="457200"/>
            <a:r>
              <a:rPr lang="en-US" dirty="0">
                <a:ea typeface="+mn-lt"/>
                <a:cs typeface="+mn-lt"/>
              </a:rPr>
              <a:t>Hoover, J. J., Baca, L., &amp; Klingner, J. K. (2016). </a:t>
            </a:r>
            <a:r>
              <a:rPr lang="en-US" i="1" dirty="0">
                <a:ea typeface="+mn-lt"/>
                <a:cs typeface="+mn-lt"/>
              </a:rPr>
              <a:t>Why do English learners struggle with reading? Distinguishing language acquisition from learning disabilities</a:t>
            </a:r>
            <a:r>
              <a:rPr lang="en-US" dirty="0">
                <a:ea typeface="+mn-lt"/>
                <a:cs typeface="+mn-lt"/>
              </a:rPr>
              <a:t> (2nd ed.). Corwin Press. </a:t>
            </a:r>
          </a:p>
          <a:p>
            <a:pPr marL="457200"/>
            <a:r>
              <a:rPr lang="en-US" dirty="0">
                <a:ea typeface="+mn-lt"/>
                <a:cs typeface="+mn-lt"/>
              </a:rPr>
              <a:t>Hoover, J. J., Hopewell, S., &amp; Sarris, J. (2014). </a:t>
            </a:r>
            <a:r>
              <a:rPr lang="en-US" i="1" dirty="0">
                <a:ea typeface="+mn-lt"/>
                <a:cs typeface="+mn-lt"/>
              </a:rPr>
              <a:t>Core ESL Instructional Practices (CEIP) Guide. </a:t>
            </a:r>
            <a:r>
              <a:rPr lang="en-US" dirty="0">
                <a:ea typeface="+mn-lt"/>
                <a:cs typeface="+mn-lt"/>
              </a:rPr>
              <a:t>University of Colorado BUENO Center.</a:t>
            </a:r>
            <a:endParaRPr lang="en-US" dirty="0"/>
          </a:p>
          <a:p>
            <a:endParaRPr lang="en-US"/>
          </a:p>
        </p:txBody>
      </p:sp>
      <p:sp>
        <p:nvSpPr>
          <p:cNvPr id="4" name="Slide Number Placeholder 3">
            <a:extLst>
              <a:ext uri="{FF2B5EF4-FFF2-40B4-BE49-F238E27FC236}">
                <a16:creationId xmlns:a16="http://schemas.microsoft.com/office/drawing/2014/main" id="{7F786B50-E8CE-4D59-BF76-A6E9A06F5EA5}"/>
              </a:ext>
            </a:extLst>
          </p:cNvPr>
          <p:cNvSpPr>
            <a:spLocks noGrp="1"/>
          </p:cNvSpPr>
          <p:nvPr>
            <p:ph type="sldNum" sz="quarter" idx="15"/>
          </p:nvPr>
        </p:nvSpPr>
        <p:spPr/>
        <p:txBody>
          <a:bodyPr/>
          <a:lstStyle/>
          <a:p>
            <a:fld id="{99A20822-4A49-4D36-86E3-300BA48D3F00}" type="slidenum">
              <a:rPr lang="en-US" smtClean="0"/>
              <a:pPr/>
              <a:t>54</a:t>
            </a:fld>
            <a:endParaRPr lang="en-US"/>
          </a:p>
        </p:txBody>
      </p:sp>
    </p:spTree>
    <p:extLst>
      <p:ext uri="{BB962C8B-B14F-4D97-AF65-F5344CB8AC3E}">
        <p14:creationId xmlns:p14="http://schemas.microsoft.com/office/powerpoint/2010/main" val="791646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9841-F506-499C-B15C-6897F3C748EE}"/>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74E41066-3116-4629-AAED-951575E83197}"/>
              </a:ext>
            </a:extLst>
          </p:cNvPr>
          <p:cNvSpPr>
            <a:spLocks noGrp="1"/>
          </p:cNvSpPr>
          <p:nvPr>
            <p:ph type="body" sz="quarter" idx="13"/>
          </p:nvPr>
        </p:nvSpPr>
        <p:spPr/>
        <p:txBody>
          <a:bodyPr vert="horz" lIns="0" tIns="0" rIns="0" bIns="0" rtlCol="0" anchor="t">
            <a:noAutofit/>
          </a:bodyPr>
          <a:lstStyle/>
          <a:p>
            <a:pPr marL="457200"/>
            <a:r>
              <a:rPr lang="en-US" dirty="0"/>
              <a:t>Kuchle, L. B., &amp; Riley-Tillman, T. C. (2019). Integrating behavior and academics in intervention planning. In R. Z. Edmonds, A. G. Gandhi, &amp; L. C. Danielson (Eds.),</a:t>
            </a:r>
            <a:r>
              <a:rPr lang="en-US" i="1" dirty="0"/>
              <a:t> Essentials of intensive intervention </a:t>
            </a:r>
            <a:r>
              <a:rPr lang="en-US" dirty="0"/>
              <a:t>(pp. 51–70). The Guilford Press. ​</a:t>
            </a:r>
            <a:endParaRPr lang="en-US"/>
          </a:p>
          <a:p>
            <a:pPr marL="457200"/>
            <a:r>
              <a:rPr lang="en-US" dirty="0"/>
              <a:t>National Center on Intensive Intervention. (2013). </a:t>
            </a:r>
            <a:r>
              <a:rPr lang="en-US" i="1" dirty="0"/>
              <a:t>Data-based individualization: A framework for intensive intervention. </a:t>
            </a:r>
            <a:r>
              <a:rPr lang="en-US" dirty="0"/>
              <a:t>American Institutes for Research. </a:t>
            </a:r>
            <a:r>
              <a:rPr lang="en-US" dirty="0">
                <a:hlinkClick r:id="rId2"/>
              </a:rPr>
              <a:t>https://intensiveintervention.org/resource/data-based-individualization-framework-intensive-intervention</a:t>
            </a:r>
            <a:r>
              <a:rPr lang="en-US" dirty="0"/>
              <a:t> </a:t>
            </a:r>
          </a:p>
          <a:p>
            <a:pPr marL="457200"/>
            <a:r>
              <a:rPr lang="en-US" dirty="0">
                <a:ea typeface="+mn-lt"/>
                <a:cs typeface="+mn-lt"/>
              </a:rPr>
              <a:t>Paris, D. (2012). Culturally sustaining pedagogy: A needed change in stance, terminology, and practice. </a:t>
            </a:r>
            <a:r>
              <a:rPr lang="en-US" i="1" dirty="0">
                <a:ea typeface="+mn-lt"/>
                <a:cs typeface="+mn-lt"/>
              </a:rPr>
              <a:t>Educational Researcher, 41</a:t>
            </a:r>
            <a:r>
              <a:rPr lang="en-US" dirty="0">
                <a:ea typeface="+mn-lt"/>
                <a:cs typeface="+mn-lt"/>
              </a:rPr>
              <a:t>(3), 93–97. </a:t>
            </a:r>
          </a:p>
          <a:p>
            <a:pPr marL="457200"/>
            <a:r>
              <a:rPr lang="en-US" dirty="0">
                <a:ea typeface="+mn-lt"/>
                <a:cs typeface="+mn-lt"/>
              </a:rPr>
              <a:t>Sacco, D. M., Hoover, J. J., &amp; Spies, T. (2021). </a:t>
            </a:r>
            <a:r>
              <a:rPr lang="en-US" i="1" dirty="0">
                <a:ea typeface="+mn-lt"/>
                <a:cs typeface="+mn-lt"/>
              </a:rPr>
              <a:t>Implementing data-based individualization for English learners. </a:t>
            </a:r>
            <a:r>
              <a:rPr lang="en-US" dirty="0">
                <a:ea typeface="+mn-lt"/>
                <a:cs typeface="+mn-lt"/>
              </a:rPr>
              <a:t>National Center on Intensive Intervention, American Institutes for Research.  </a:t>
            </a:r>
          </a:p>
          <a:p>
            <a:pPr marL="457200"/>
            <a:r>
              <a:rPr lang="en-US" dirty="0">
                <a:ea typeface="+mn-lt"/>
                <a:cs typeface="+mn-lt"/>
              </a:rPr>
              <a:t>World-Class Instructional Design and Assessment. (2016). </a:t>
            </a:r>
            <a:r>
              <a:rPr lang="en-US" i="1" dirty="0">
                <a:ea typeface="+mn-lt"/>
                <a:cs typeface="+mn-lt"/>
              </a:rPr>
              <a:t>WIDA can do descriptors (key uses edition): Grades 2-3. </a:t>
            </a:r>
            <a:r>
              <a:rPr lang="en-US" dirty="0">
                <a:ea typeface="+mn-lt"/>
                <a:cs typeface="+mn-lt"/>
                <a:hlinkClick r:id="rId3"/>
              </a:rPr>
              <a:t>https://wida.wisc.edu/sites/default/files/resource/CanDo-KeyUses-Gr-2-3.pdf</a:t>
            </a:r>
            <a:r>
              <a:rPr lang="en-US" dirty="0">
                <a:ea typeface="+mn-lt"/>
                <a:cs typeface="+mn-lt"/>
              </a:rPr>
              <a:t> </a:t>
            </a:r>
            <a:endParaRPr lang="en-US" dirty="0"/>
          </a:p>
          <a:p>
            <a:endParaRPr lang="en-US"/>
          </a:p>
        </p:txBody>
      </p:sp>
      <p:sp>
        <p:nvSpPr>
          <p:cNvPr id="4" name="Slide Number Placeholder 3">
            <a:extLst>
              <a:ext uri="{FF2B5EF4-FFF2-40B4-BE49-F238E27FC236}">
                <a16:creationId xmlns:a16="http://schemas.microsoft.com/office/drawing/2014/main" id="{0FFF31FE-56B2-4CDE-9556-F0757CD606F1}"/>
              </a:ext>
            </a:extLst>
          </p:cNvPr>
          <p:cNvSpPr>
            <a:spLocks noGrp="1"/>
          </p:cNvSpPr>
          <p:nvPr>
            <p:ph type="sldNum" sz="quarter" idx="15"/>
          </p:nvPr>
        </p:nvSpPr>
        <p:spPr/>
        <p:txBody>
          <a:bodyPr/>
          <a:lstStyle/>
          <a:p>
            <a:fld id="{99A20822-4A49-4D36-86E3-300BA48D3F00}" type="slidenum">
              <a:rPr lang="en-US" smtClean="0"/>
              <a:pPr/>
              <a:t>55</a:t>
            </a:fld>
            <a:endParaRPr lang="en-US"/>
          </a:p>
        </p:txBody>
      </p:sp>
    </p:spTree>
    <p:extLst>
      <p:ext uri="{BB962C8B-B14F-4D97-AF65-F5344CB8AC3E}">
        <p14:creationId xmlns:p14="http://schemas.microsoft.com/office/powerpoint/2010/main" val="2680113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3C511-569C-4D78-A3EE-4BE88346962E}"/>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D3857E7A-283F-41D2-A6F3-B90FFF88DF41}"/>
              </a:ext>
            </a:extLst>
          </p:cNvPr>
          <p:cNvSpPr>
            <a:spLocks noGrp="1"/>
          </p:cNvSpPr>
          <p:nvPr>
            <p:ph type="body" sz="quarter" idx="13"/>
          </p:nvPr>
        </p:nvSpPr>
        <p:spPr/>
        <p:txBody>
          <a:bodyPr vert="horz" lIns="0" tIns="0" rIns="0" bIns="0" rtlCol="0" anchor="t">
            <a:noAutofit/>
          </a:bodyPr>
          <a:lstStyle/>
          <a:p>
            <a:pPr marL="457200"/>
            <a:r>
              <a:rPr lang="en-US" dirty="0"/>
              <a:t>World-Class Instructional Design and Assessment. (2014). </a:t>
            </a:r>
            <a:r>
              <a:rPr lang="en-US" i="1" dirty="0"/>
              <a:t>2012 amplification of the English language development standards: Kindergarten–grade 12.</a:t>
            </a:r>
            <a:r>
              <a:rPr lang="en-US" dirty="0"/>
              <a:t> </a:t>
            </a:r>
            <a:r>
              <a:rPr lang="en-US" dirty="0">
                <a:hlinkClick r:id="rId2"/>
              </a:rPr>
              <a:t>https://wida.wisc.edu/sites/default/files/resource/2012-ELD-Standards.pdf</a:t>
            </a:r>
            <a:r>
              <a:rPr lang="en-US" dirty="0"/>
              <a:t> </a:t>
            </a:r>
          </a:p>
          <a:p>
            <a:pPr marL="457200"/>
            <a:r>
              <a:rPr lang="en-US" dirty="0"/>
              <a:t>World-Class Instructional Design and Assessment. (2020). </a:t>
            </a:r>
            <a:r>
              <a:rPr lang="en-US" i="1" dirty="0"/>
              <a:t>WIDA English language development standards framework (2020 edition): Kindergarten – grade 12. </a:t>
            </a:r>
            <a:br>
              <a:rPr lang="en-US" dirty="0"/>
            </a:br>
            <a:r>
              <a:rPr lang="en-US" dirty="0">
                <a:hlinkClick r:id="rId3"/>
              </a:rPr>
              <a:t>https://wida.wisc.edu/sites/default/files/resource/WIDA-ELD-Standards-Framework-2020.pdf</a:t>
            </a:r>
            <a:r>
              <a:rPr lang="en-US" dirty="0"/>
              <a:t> </a:t>
            </a:r>
          </a:p>
          <a:p>
            <a:endParaRPr lang="en-US"/>
          </a:p>
        </p:txBody>
      </p:sp>
      <p:sp>
        <p:nvSpPr>
          <p:cNvPr id="4" name="Slide Number Placeholder 3">
            <a:extLst>
              <a:ext uri="{FF2B5EF4-FFF2-40B4-BE49-F238E27FC236}">
                <a16:creationId xmlns:a16="http://schemas.microsoft.com/office/drawing/2014/main" id="{965AB3CD-2289-42CD-8F1D-239585264AF2}"/>
              </a:ext>
            </a:extLst>
          </p:cNvPr>
          <p:cNvSpPr>
            <a:spLocks noGrp="1"/>
          </p:cNvSpPr>
          <p:nvPr>
            <p:ph type="sldNum" sz="quarter" idx="15"/>
          </p:nvPr>
        </p:nvSpPr>
        <p:spPr/>
        <p:txBody>
          <a:bodyPr/>
          <a:lstStyle/>
          <a:p>
            <a:fld id="{99A20822-4A49-4D36-86E3-300BA48D3F00}" type="slidenum">
              <a:rPr lang="en-US" smtClean="0"/>
              <a:pPr/>
              <a:t>56</a:t>
            </a:fld>
            <a:endParaRPr lang="en-US"/>
          </a:p>
        </p:txBody>
      </p:sp>
    </p:spTree>
    <p:extLst>
      <p:ext uri="{BB962C8B-B14F-4D97-AF65-F5344CB8AC3E}">
        <p14:creationId xmlns:p14="http://schemas.microsoft.com/office/powerpoint/2010/main" val="1178519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C4CF-15B6-4C42-BA61-BF4A5668A9B3}"/>
              </a:ext>
            </a:extLst>
          </p:cNvPr>
          <p:cNvSpPr>
            <a:spLocks noGrp="1"/>
          </p:cNvSpPr>
          <p:nvPr>
            <p:ph type="title"/>
          </p:nvPr>
        </p:nvSpPr>
        <p:spPr>
          <a:xfrm>
            <a:off x="647700" y="205560"/>
            <a:ext cx="10940919" cy="2523461"/>
          </a:xfrm>
        </p:spPr>
        <p:txBody>
          <a:bodyPr>
            <a:noAutofit/>
          </a:bodyPr>
          <a:lstStyle/>
          <a:p>
            <a:pPr>
              <a:spcAft>
                <a:spcPts val="1200"/>
              </a:spcAft>
            </a:pPr>
            <a:r>
              <a:rPr lang="en-US" sz="4400" b="0" dirty="0"/>
              <a:t>When it comes to</a:t>
            </a:r>
            <a:r>
              <a:rPr lang="en-US" sz="4400" dirty="0"/>
              <a:t> data-based individualization (DBI), </a:t>
            </a:r>
            <a:r>
              <a:rPr lang="en-US" sz="4400" b="0" dirty="0"/>
              <a:t>which picture best describes you?</a:t>
            </a:r>
            <a:br>
              <a:rPr lang="en-US" b="0" dirty="0"/>
            </a:br>
            <a:br>
              <a:rPr lang="en-US" b="0" dirty="0"/>
            </a:br>
            <a:r>
              <a:rPr lang="en-US" sz="2600" b="0" dirty="0"/>
              <a:t>Place your # in the chat and wait for the</a:t>
            </a:r>
            <a:r>
              <a:rPr lang="en-US" sz="2600" dirty="0"/>
              <a:t> </a:t>
            </a:r>
            <a:r>
              <a:rPr lang="en-US" sz="2600" dirty="0">
                <a:solidFill>
                  <a:srgbClr val="FF0000"/>
                </a:solidFill>
              </a:rPr>
              <a:t>signal</a:t>
            </a:r>
            <a:r>
              <a:rPr lang="en-US" sz="2600" b="0" dirty="0"/>
              <a:t>.</a:t>
            </a:r>
            <a:r>
              <a:rPr lang="en-US" sz="2600" dirty="0"/>
              <a:t> </a:t>
            </a:r>
          </a:p>
        </p:txBody>
      </p:sp>
      <p:pic>
        <p:nvPicPr>
          <p:cNvPr id="27" name="Picture Placeholder 26" descr="Image of an ostrich with its head in the sand">
            <a:extLst>
              <a:ext uri="{FF2B5EF4-FFF2-40B4-BE49-F238E27FC236}">
                <a16:creationId xmlns:a16="http://schemas.microsoft.com/office/drawing/2014/main" id="{EA557D25-EAE9-9246-A569-A210FE0F955E}"/>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a:xfrm>
            <a:off x="679968" y="3173368"/>
            <a:ext cx="1828800" cy="1828800"/>
          </a:xfrm>
        </p:spPr>
      </p:pic>
      <p:sp>
        <p:nvSpPr>
          <p:cNvPr id="19" name="Rectangle 18">
            <a:extLst>
              <a:ext uri="{FF2B5EF4-FFF2-40B4-BE49-F238E27FC236}">
                <a16:creationId xmlns:a16="http://schemas.microsoft.com/office/drawing/2014/main" id="{0E87360C-4CF2-D84F-8780-48406E924C4D}"/>
              </a:ext>
            </a:extLst>
          </p:cNvPr>
          <p:cNvSpPr/>
          <p:nvPr/>
        </p:nvSpPr>
        <p:spPr>
          <a:xfrm>
            <a:off x="1217555"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1</a:t>
            </a:r>
          </a:p>
        </p:txBody>
      </p:sp>
      <p:pic>
        <p:nvPicPr>
          <p:cNvPr id="29" name="Picture Placeholder 28" descr="Image of a brain clouded with thoughts">
            <a:extLst>
              <a:ext uri="{FF2B5EF4-FFF2-40B4-BE49-F238E27FC236}">
                <a16:creationId xmlns:a16="http://schemas.microsoft.com/office/drawing/2014/main" id="{00A846A1-D2D2-4C43-91A4-B66E997D5E13}"/>
              </a:ext>
            </a:extLst>
          </p:cNvPr>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a:stretch>
            <a:fillRect/>
          </a:stretch>
        </p:blipFill>
        <p:spPr>
          <a:xfrm>
            <a:off x="2967306" y="3173368"/>
            <a:ext cx="1828800" cy="1828800"/>
          </a:xfrm>
        </p:spPr>
      </p:pic>
      <p:sp>
        <p:nvSpPr>
          <p:cNvPr id="20" name="Rectangle 19">
            <a:extLst>
              <a:ext uri="{FF2B5EF4-FFF2-40B4-BE49-F238E27FC236}">
                <a16:creationId xmlns:a16="http://schemas.microsoft.com/office/drawing/2014/main" id="{3D7E9C21-63F1-9A47-A3FD-7A0A30A5D002}"/>
              </a:ext>
            </a:extLst>
          </p:cNvPr>
          <p:cNvSpPr/>
          <p:nvPr/>
        </p:nvSpPr>
        <p:spPr>
          <a:xfrm>
            <a:off x="3539303"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2</a:t>
            </a:r>
          </a:p>
        </p:txBody>
      </p:sp>
      <p:pic>
        <p:nvPicPr>
          <p:cNvPr id="31" name="Picture 30" descr="Image of a stick figure scratching its head">
            <a:extLst>
              <a:ext uri="{FF2B5EF4-FFF2-40B4-BE49-F238E27FC236}">
                <a16:creationId xmlns:a16="http://schemas.microsoft.com/office/drawing/2014/main" id="{1C0C3119-7605-9344-9D40-1F7199E799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 t="4169" r="2705" b="12013"/>
          <a:stretch/>
        </p:blipFill>
        <p:spPr>
          <a:xfrm>
            <a:off x="5254644" y="2751236"/>
            <a:ext cx="1741415" cy="2250932"/>
          </a:xfrm>
          <a:prstGeom prst="rect">
            <a:avLst/>
          </a:prstGeom>
        </p:spPr>
      </p:pic>
      <p:sp>
        <p:nvSpPr>
          <p:cNvPr id="22" name="Rectangle 21">
            <a:extLst>
              <a:ext uri="{FF2B5EF4-FFF2-40B4-BE49-F238E27FC236}">
                <a16:creationId xmlns:a16="http://schemas.microsoft.com/office/drawing/2014/main" id="{0E7E01AB-F7A0-EF49-A5E0-55F924B5F024}"/>
              </a:ext>
            </a:extLst>
          </p:cNvPr>
          <p:cNvSpPr/>
          <p:nvPr/>
        </p:nvSpPr>
        <p:spPr>
          <a:xfrm>
            <a:off x="5861051"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3</a:t>
            </a:r>
          </a:p>
        </p:txBody>
      </p:sp>
      <p:pic>
        <p:nvPicPr>
          <p:cNvPr id="34" name="Picture 33" descr="Image of a person lifting weights">
            <a:extLst>
              <a:ext uri="{FF2B5EF4-FFF2-40B4-BE49-F238E27FC236}">
                <a16:creationId xmlns:a16="http://schemas.microsoft.com/office/drawing/2014/main" id="{9EAF1B86-02F1-6141-BA33-8C73C4C141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4597" y="3164426"/>
            <a:ext cx="1837742" cy="1837742"/>
          </a:xfrm>
          <a:prstGeom prst="rect">
            <a:avLst/>
          </a:prstGeom>
        </p:spPr>
      </p:pic>
      <p:sp>
        <p:nvSpPr>
          <p:cNvPr id="23" name="Rectangle 22">
            <a:extLst>
              <a:ext uri="{FF2B5EF4-FFF2-40B4-BE49-F238E27FC236}">
                <a16:creationId xmlns:a16="http://schemas.microsoft.com/office/drawing/2014/main" id="{4EA13071-A97D-8540-B352-8C016335E4FF}"/>
              </a:ext>
            </a:extLst>
          </p:cNvPr>
          <p:cNvSpPr/>
          <p:nvPr/>
        </p:nvSpPr>
        <p:spPr>
          <a:xfrm>
            <a:off x="8182799"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4</a:t>
            </a:r>
          </a:p>
        </p:txBody>
      </p:sp>
      <p:pic>
        <p:nvPicPr>
          <p:cNvPr id="35" name="Picture 34" descr="Image of a flexed arm">
            <a:extLst>
              <a:ext uri="{FF2B5EF4-FFF2-40B4-BE49-F238E27FC236}">
                <a16:creationId xmlns:a16="http://schemas.microsoft.com/office/drawing/2014/main" id="{2CF80C28-CD46-7F48-879A-8BBCA6CBCE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346" t="14923" r="2695" b="12259"/>
          <a:stretch/>
        </p:blipFill>
        <p:spPr>
          <a:xfrm>
            <a:off x="9750877" y="3355171"/>
            <a:ext cx="1837742" cy="1646997"/>
          </a:xfrm>
          <a:prstGeom prst="rect">
            <a:avLst/>
          </a:prstGeom>
        </p:spPr>
      </p:pic>
      <p:sp>
        <p:nvSpPr>
          <p:cNvPr id="24" name="Rectangle 23">
            <a:extLst>
              <a:ext uri="{FF2B5EF4-FFF2-40B4-BE49-F238E27FC236}">
                <a16:creationId xmlns:a16="http://schemas.microsoft.com/office/drawing/2014/main" id="{AC39732E-4CB6-7B49-BEB6-71122F863A4A}"/>
              </a:ext>
            </a:extLst>
          </p:cNvPr>
          <p:cNvSpPr/>
          <p:nvPr/>
        </p:nvSpPr>
        <p:spPr>
          <a:xfrm>
            <a:off x="10504547" y="5292804"/>
            <a:ext cx="753626" cy="6452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tx2"/>
                </a:solidFill>
              </a:rPr>
              <a:t>5</a:t>
            </a:r>
          </a:p>
        </p:txBody>
      </p:sp>
      <p:sp>
        <p:nvSpPr>
          <p:cNvPr id="18" name="Slide Number Placeholder 17">
            <a:extLst>
              <a:ext uri="{FF2B5EF4-FFF2-40B4-BE49-F238E27FC236}">
                <a16:creationId xmlns:a16="http://schemas.microsoft.com/office/drawing/2014/main" id="{7BD3093B-BF59-634A-8903-93C82DB10C70}"/>
              </a:ext>
            </a:extLst>
          </p:cNvPr>
          <p:cNvSpPr>
            <a:spLocks noGrp="1"/>
          </p:cNvSpPr>
          <p:nvPr>
            <p:ph type="sldNum" sz="quarter" idx="10"/>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3630593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Setting the Context</a:t>
            </a:r>
          </a:p>
        </p:txBody>
      </p:sp>
      <p:sp>
        <p:nvSpPr>
          <p:cNvPr id="3" name="Text Placeholder 2"/>
          <p:cNvSpPr>
            <a:spLocks noGrp="1"/>
          </p:cNvSpPr>
          <p:nvPr>
            <p:ph type="body" sz="quarter" idx="13"/>
          </p:nvPr>
        </p:nvSpPr>
        <p:spPr/>
        <p:txBody>
          <a:bodyPr>
            <a:normAutofit/>
          </a:bodyPr>
          <a:lstStyle/>
          <a:p>
            <a:r>
              <a:rPr lang="en-US"/>
              <a:t>DBI for ELs</a:t>
            </a:r>
          </a:p>
        </p:txBody>
      </p:sp>
      <p:sp>
        <p:nvSpPr>
          <p:cNvPr id="4" name="Slide Number Placeholder 3"/>
          <p:cNvSpPr>
            <a:spLocks noGrp="1"/>
          </p:cNvSpPr>
          <p:nvPr>
            <p:ph type="sldNum" sz="quarter" idx="15"/>
          </p:nvPr>
        </p:nvSpPr>
        <p:spPr/>
        <p:txBody>
          <a:bodyPr/>
          <a:lstStyle/>
          <a:p>
            <a:fld id="{BABF4E83-61DB-418F-A99F-17BC9BB58EF6}" type="slidenum">
              <a:rPr lang="en-US" smtClean="0"/>
              <a:pPr/>
              <a:t>7</a:t>
            </a:fld>
            <a:endParaRPr lang="en-US"/>
          </a:p>
        </p:txBody>
      </p:sp>
    </p:spTree>
    <p:extLst>
      <p:ext uri="{BB962C8B-B14F-4D97-AF65-F5344CB8AC3E}">
        <p14:creationId xmlns:p14="http://schemas.microsoft.com/office/powerpoint/2010/main" val="341363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t>What Is Intensive Intervention?</a:t>
            </a:r>
          </a:p>
        </p:txBody>
      </p:sp>
      <p:sp>
        <p:nvSpPr>
          <p:cNvPr id="3" name="Content Placeholder 2"/>
          <p:cNvSpPr>
            <a:spLocks noGrp="1"/>
          </p:cNvSpPr>
          <p:nvPr>
            <p:ph idx="1"/>
          </p:nvPr>
        </p:nvSpPr>
        <p:spPr>
          <a:xfrm>
            <a:off x="457200" y="1371600"/>
            <a:ext cx="11002835" cy="1073669"/>
          </a:xfrm>
        </p:spPr>
        <p:txBody>
          <a:bodyPr>
            <a:normAutofit/>
          </a:bodyPr>
          <a:lstStyle/>
          <a:p>
            <a:pPr marL="0" indent="0">
              <a:buNone/>
            </a:pPr>
            <a:r>
              <a:rPr lang="en-US" b="1"/>
              <a:t>Intensive intervention</a:t>
            </a:r>
            <a:r>
              <a:rPr lang="en-US"/>
              <a:t> addresses </a:t>
            </a:r>
            <a:r>
              <a:rPr lang="en-US" i="1"/>
              <a:t>severe and persistent </a:t>
            </a:r>
            <a:r>
              <a:rPr lang="en-US"/>
              <a:t>learning and behavioral difficulties. </a:t>
            </a:r>
          </a:p>
        </p:txBody>
      </p:sp>
      <p:sp>
        <p:nvSpPr>
          <p:cNvPr id="2" name="Rounded Rectangle 1"/>
          <p:cNvSpPr/>
          <p:nvPr/>
        </p:nvSpPr>
        <p:spPr>
          <a:xfrm>
            <a:off x="1193422" y="2560187"/>
            <a:ext cx="4462721" cy="9144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a:solidFill>
                  <a:srgbClr val="FFFFFF"/>
                </a:solidFill>
              </a:rPr>
              <a:t>Driven by </a:t>
            </a:r>
            <a:r>
              <a:rPr lang="en-US" sz="2600" i="1">
                <a:solidFill>
                  <a:srgbClr val="FFFFFF"/>
                </a:solidFill>
              </a:rPr>
              <a:t>data </a:t>
            </a:r>
          </a:p>
        </p:txBody>
      </p:sp>
      <p:pic>
        <p:nvPicPr>
          <p:cNvPr id="9" name="Graphic 8" descr="Upward trend">
            <a:extLst>
              <a:ext uri="{FF2B5EF4-FFF2-40B4-BE49-F238E27FC236}">
                <a16:creationId xmlns:a16="http://schemas.microsoft.com/office/drawing/2014/main" id="{7A3505AA-32B3-419F-8040-631766D1E7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9447" y="3252411"/>
            <a:ext cx="3090672" cy="3090672"/>
          </a:xfrm>
          <a:prstGeom prst="rect">
            <a:avLst/>
          </a:prstGeom>
        </p:spPr>
      </p:pic>
      <p:sp>
        <p:nvSpPr>
          <p:cNvPr id="8" name="Rounded Rectangle 7"/>
          <p:cNvSpPr/>
          <p:nvPr/>
        </p:nvSpPr>
        <p:spPr>
          <a:xfrm>
            <a:off x="6797948" y="2560187"/>
            <a:ext cx="4462721" cy="9144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US" sz="2600">
                <a:solidFill>
                  <a:srgbClr val="FFFFFF"/>
                </a:solidFill>
              </a:rPr>
              <a:t>Characterized by </a:t>
            </a:r>
            <a:r>
              <a:rPr lang="en-US" sz="2600" i="1">
                <a:solidFill>
                  <a:srgbClr val="FFFFFF"/>
                </a:solidFill>
              </a:rPr>
              <a:t>increased intensity</a:t>
            </a:r>
            <a:r>
              <a:rPr lang="en-US" sz="2600">
                <a:solidFill>
                  <a:srgbClr val="FFFFFF"/>
                </a:solidFill>
              </a:rPr>
              <a:t> and </a:t>
            </a:r>
            <a:r>
              <a:rPr lang="en-US" sz="2600" i="1">
                <a:solidFill>
                  <a:srgbClr val="FFFFFF"/>
                </a:solidFill>
              </a:rPr>
              <a:t>individualization</a:t>
            </a:r>
            <a:endParaRPr lang="en-US" sz="2600">
              <a:solidFill>
                <a:srgbClr val="FFFFFF"/>
              </a:solidFill>
            </a:endParaRPr>
          </a:p>
        </p:txBody>
      </p:sp>
      <p:pic>
        <p:nvPicPr>
          <p:cNvPr id="6" name="Graphic 5" descr="Gauge">
            <a:extLst>
              <a:ext uri="{FF2B5EF4-FFF2-40B4-BE49-F238E27FC236}">
                <a16:creationId xmlns:a16="http://schemas.microsoft.com/office/drawing/2014/main" id="{49E5D97D-9AEF-4CE5-BF9E-958458159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4334" y="2990155"/>
            <a:ext cx="3029885" cy="3029885"/>
          </a:xfrm>
          <a:prstGeom prst="rect">
            <a:avLst/>
          </a:prstGeom>
        </p:spPr>
      </p:pic>
      <p:sp>
        <p:nvSpPr>
          <p:cNvPr id="5" name="Slide Number Placeholder 4">
            <a:extLst>
              <a:ext uri="{FF2B5EF4-FFF2-40B4-BE49-F238E27FC236}">
                <a16:creationId xmlns:a16="http://schemas.microsoft.com/office/drawing/2014/main" id="{A85D8139-E804-4A4F-BC88-4C0B190D276C}"/>
              </a:ext>
            </a:extLst>
          </p:cNvPr>
          <p:cNvSpPr>
            <a:spLocks noGrp="1"/>
          </p:cNvSpPr>
          <p:nvPr>
            <p:ph type="sldNum" sz="quarter" idx="10"/>
          </p:nvPr>
        </p:nvSpPr>
        <p:spPr>
          <a:xfrm>
            <a:off x="11837449" y="6704112"/>
            <a:ext cx="70532" cy="153888"/>
          </a:xfrm>
        </p:spPr>
        <p:txBody>
          <a:bodyPr/>
          <a:lstStyle/>
          <a:p>
            <a:pPr algn="r"/>
            <a:fld id="{F3477EC8-074D-41C4-94AE-E9EA7CEEA348}" type="slidenum">
              <a:rPr lang="en-US" smtClean="0"/>
              <a:pPr algn="r"/>
              <a:t>8</a:t>
            </a:fld>
            <a:endParaRPr lang="en-US"/>
          </a:p>
        </p:txBody>
      </p:sp>
    </p:spTree>
    <p:extLst>
      <p:ext uri="{BB962C8B-B14F-4D97-AF65-F5344CB8AC3E}">
        <p14:creationId xmlns:p14="http://schemas.microsoft.com/office/powerpoint/2010/main" val="1176945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ea typeface="ＭＳ Ｐゴシック"/>
              </a:rPr>
              <a:t>Why Do We Need Intensive Intervention?</a:t>
            </a:r>
            <a:endParaRPr lang="en-US"/>
          </a:p>
        </p:txBody>
      </p:sp>
      <p:sp>
        <p:nvSpPr>
          <p:cNvPr id="2" name="Content Placeholder 1"/>
          <p:cNvSpPr>
            <a:spLocks noGrp="1"/>
          </p:cNvSpPr>
          <p:nvPr>
            <p:ph sz="quarter" idx="14"/>
          </p:nvPr>
        </p:nvSpPr>
        <p:spPr>
          <a:xfrm>
            <a:off x="457200" y="4302177"/>
            <a:ext cx="3669323" cy="1412822"/>
          </a:xfrm>
        </p:spPr>
        <p:txBody>
          <a:bodyPr vert="horz" lIns="0" tIns="0" rIns="0" bIns="0" rtlCol="0" anchor="t">
            <a:noAutofit/>
          </a:bodyPr>
          <a:lstStyle/>
          <a:p>
            <a:pPr marL="1905" algn="ctr">
              <a:tabLst>
                <a:tab pos="1154906" algn="l"/>
              </a:tabLst>
            </a:pPr>
            <a:r>
              <a:rPr lang="en-US" sz="2000"/>
              <a:t>Validated programs are not universally effective programs; 3% to 5% of students need more help (NCII, 2013).</a:t>
            </a:r>
            <a:endParaRPr lang="en-US"/>
          </a:p>
        </p:txBody>
      </p:sp>
      <p:pic>
        <p:nvPicPr>
          <p:cNvPr id="1027" name="Picture 3" descr="A picture of a man stick figure helping another climb a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8067" y="1485401"/>
            <a:ext cx="1707587" cy="2210387"/>
          </a:xfrm>
          <a:prstGeom prst="rect">
            <a:avLst/>
          </a:prstGeom>
          <a:noFill/>
          <a:ln>
            <a:noFill/>
          </a:ln>
          <a:effectLst>
            <a:reflection blurRad="6350" stA="52000" endA="300" endPos="25000" dir="5400000" sy="-100000" algn="bl" rotWithShape="0"/>
          </a:effectLst>
          <a:extLst>
            <a:ext uri="{909E8E84-426E-40dd-AFC4-6F175D3DCCD1}">
              <a14:hiddenFill xmlns="" xmlns:a14="http://schemas.microsoft.com/office/drawing/2010/main">
                <a:solidFill>
                  <a:srgbClr val="FFFFFF"/>
                </a:solidFill>
              </a14:hiddenFill>
            </a:ext>
          </a:extLst>
        </p:spPr>
      </p:pic>
      <p:sp>
        <p:nvSpPr>
          <p:cNvPr id="5" name="Content Placeholder 4"/>
          <p:cNvSpPr>
            <a:spLocks noGrp="1"/>
          </p:cNvSpPr>
          <p:nvPr>
            <p:ph sz="quarter" idx="15"/>
          </p:nvPr>
        </p:nvSpPr>
        <p:spPr>
          <a:xfrm>
            <a:off x="4558748" y="4313708"/>
            <a:ext cx="3228228" cy="1412823"/>
          </a:xfrm>
        </p:spPr>
        <p:txBody>
          <a:bodyPr vert="horz" lIns="0" tIns="0" rIns="0" bIns="0" rtlCol="0" anchor="t">
            <a:noAutofit/>
          </a:bodyPr>
          <a:lstStyle/>
          <a:p>
            <a:pPr algn="ctr">
              <a:spcBef>
                <a:spcPts val="900"/>
              </a:spcBef>
            </a:pPr>
            <a:r>
              <a:rPr lang="en-US" sz="2000"/>
              <a:t>Students with intensive needs often require 10</a:t>
            </a:r>
            <a:r>
              <a:rPr lang="en-US" sz="2000">
                <a:cs typeface="Arial"/>
              </a:rPr>
              <a:t>–</a:t>
            </a:r>
            <a:r>
              <a:rPr lang="en-US" sz="2000"/>
              <a:t>30 times as much practice as their peers to learn new information (Gersten et al., 2009). </a:t>
            </a:r>
          </a:p>
          <a:p>
            <a:endParaRPr lang="en-US" sz="2000"/>
          </a:p>
        </p:txBody>
      </p:sp>
      <p:pic>
        <p:nvPicPr>
          <p:cNvPr id="1026" name="Picture 2" descr="A picture of a teacher helping a student with spelli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25650" y="1724590"/>
            <a:ext cx="2740700" cy="2210387"/>
          </a:xfrm>
          <a:prstGeom prst="rect">
            <a:avLst/>
          </a:prstGeom>
          <a:noFill/>
          <a:ln>
            <a:noFill/>
          </a:ln>
          <a:effectLst>
            <a:reflection blurRad="6350" stA="52000" endA="300" endPos="35000" dir="5400000" sy="-100000" algn="bl" rotWithShape="0"/>
          </a:effectLst>
          <a:extLst>
            <a:ext uri="{909E8E84-426E-40dd-AFC4-6F175D3DCCD1}">
              <a14:hiddenFill xmlns=""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id="{C7FA176E-3A98-4053-872D-50E6CDBA47F1}"/>
              </a:ext>
            </a:extLst>
          </p:cNvPr>
          <p:cNvSpPr txBox="1">
            <a:spLocks/>
          </p:cNvSpPr>
          <p:nvPr/>
        </p:nvSpPr>
        <p:spPr>
          <a:xfrm>
            <a:off x="8505049" y="4313708"/>
            <a:ext cx="3228228" cy="2901237"/>
          </a:xfrm>
          <a:prstGeom prst="rect">
            <a:avLst/>
          </a:prstGeom>
          <a:ln>
            <a:noFill/>
          </a:ln>
        </p:spPr>
        <p:txBody>
          <a:bodyPr vert="horz" lIns="0" tIns="0" rIns="0" bIns="0" rtlCol="0">
            <a:noAutofit/>
          </a:bodyPr>
          <a:lstStyle>
            <a:lvl1pPr marL="0" marR="0" indent="0" algn="l" defTabSz="685783"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32" marR="0" indent="-320032" algn="l" defTabSz="685783"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64"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096" marR="0" indent="-320032" algn="l" defTabSz="685783"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28"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160" indent="-320032" algn="l" defTabSz="685783"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spcBef>
                <a:spcPts val="900"/>
              </a:spcBef>
            </a:pPr>
            <a:r>
              <a:rPr lang="en-US" sz="2000"/>
              <a:t>For students with intensive needs, co-occurring academic and behavioral needs are the rule not the exception (Kuchle &amp; Riley-Tillman, 2019). </a:t>
            </a:r>
          </a:p>
        </p:txBody>
      </p:sp>
      <p:pic>
        <p:nvPicPr>
          <p:cNvPr id="12" name="Picture 2">
            <a:extLst>
              <a:ext uri="{FF2B5EF4-FFF2-40B4-BE49-F238E27FC236}">
                <a16:creationId xmlns:a16="http://schemas.microsoft.com/office/drawing/2014/main" id="{50BB3A9E-0C89-4AA4-804E-E960D7F7FF83}"/>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5463" y="1724590"/>
            <a:ext cx="3377815" cy="17320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1826171" y="6704112"/>
            <a:ext cx="65723" cy="153888"/>
          </a:xfrm>
        </p:spPr>
        <p:txBody>
          <a:bodyPr/>
          <a:lstStyle/>
          <a:p>
            <a:pPr>
              <a:defRPr/>
            </a:pPr>
            <a:fld id="{DFB04262-1598-482E-9FD8-D5435614D1F0}" type="slidenum">
              <a:rPr/>
              <a:pPr>
                <a:defRPr/>
              </a:pPr>
              <a:t>9</a:t>
            </a:fld>
            <a:endParaRPr/>
          </a:p>
        </p:txBody>
      </p:sp>
    </p:spTree>
    <p:extLst>
      <p:ext uri="{BB962C8B-B14F-4D97-AF65-F5344CB8AC3E}">
        <p14:creationId xmlns:p14="http://schemas.microsoft.com/office/powerpoint/2010/main" val="1011615267"/>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L Webinar_Updated Template" id="{80A8B2CC-946B-46A4-A93F-82682F2FD0FE}" vid="{3E295B7E-692A-422A-97E5-CD58D13B1D42}"/>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3" ma:contentTypeDescription="Create a new document." ma:contentTypeScope="" ma:versionID="8aff12e1905811fe7176af6eec9842f6">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157b92db9ef48a8d7edef9a5875b00f"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91EAC94F-0CB7-47E2-B1CC-A0F105248E94}">
  <ds:schemaRefs>
    <ds:schemaRef ds:uri="http://schemas.microsoft.com/office/2006/documentManagement/types"/>
    <ds:schemaRef ds:uri="http://schemas.openxmlformats.org/package/2006/metadata/core-properties"/>
    <ds:schemaRef ds:uri="8ef39c64-a023-403b-b100-a285cfd6ef74"/>
    <ds:schemaRef ds:uri="http://schemas.microsoft.com/office/infopath/2007/PartnerControls"/>
    <ds:schemaRef ds:uri="http://www.w3.org/XML/1998/namespace"/>
    <ds:schemaRef ds:uri="http://schemas.microsoft.com/office/2006/metadata/properties"/>
    <ds:schemaRef ds:uri="http://purl.org/dc/elements/1.1/"/>
    <ds:schemaRef ds:uri="89a51b02-0933-47a0-85eb-c3aa1e4e384a"/>
    <ds:schemaRef ds:uri="http://purl.org/dc/dcmitype/"/>
    <ds:schemaRef ds:uri="http://purl.org/dc/terms/"/>
  </ds:schemaRefs>
</ds:datastoreItem>
</file>

<file path=customXml/itemProps3.xml><?xml version="1.0" encoding="utf-8"?>
<ds:datastoreItem xmlns:ds="http://schemas.openxmlformats.org/officeDocument/2006/customXml" ds:itemID="{B2231547-3778-418C-9D98-1E1DA8387392}">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2018 NCII PPT</Template>
  <TotalTime>43</TotalTime>
  <Words>4778</Words>
  <Application>Microsoft Office PowerPoint</Application>
  <PresentationFormat>Widescreen</PresentationFormat>
  <Paragraphs>511</Paragraphs>
  <Slides>56</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Arial Narrow</vt:lpstr>
      <vt:lpstr>Calibri</vt:lpstr>
      <vt:lpstr>Segoe UI</vt:lpstr>
      <vt:lpstr>Wingdings</vt:lpstr>
      <vt:lpstr>2018 NCII PPT</vt:lpstr>
      <vt:lpstr>Supporting English Learners With Intensive Needs</vt:lpstr>
      <vt:lpstr>Presenters</vt:lpstr>
      <vt:lpstr>Webinar Objectives</vt:lpstr>
      <vt:lpstr>Outcomes</vt:lpstr>
      <vt:lpstr>When it comes to delivering instruction for ELs, which picture best describes you?   Place your # in the chat and wait for the signal. </vt:lpstr>
      <vt:lpstr>When it comes to data-based individualization (DBI), which picture best describes you?  Place your # in the chat and wait for the signal. </vt:lpstr>
      <vt:lpstr>Setting the Context</vt:lpstr>
      <vt:lpstr>What Is Intensive Intervention?</vt:lpstr>
      <vt:lpstr>Why Do We Need Intensive Intervention?</vt:lpstr>
      <vt:lpstr>What Is NCII’s Approach to Intensive Intervention? </vt:lpstr>
      <vt:lpstr>Remember: Individualizing instruction for students with disabilities is an ongoing process. </vt:lpstr>
      <vt:lpstr>Culturally and Linguistically Sustaining Intensive Intervention</vt:lpstr>
      <vt:lpstr>Valuing Cultural and Linguistic Diversity</vt:lpstr>
      <vt:lpstr>Distinguishing Culturally/Linguistically Responsive From Culturally/Linguistically Sustaining</vt:lpstr>
      <vt:lpstr>Facilitating a Culturally and Linguistically Sustaining Mindset</vt:lpstr>
      <vt:lpstr>Perspective: CLS and Intensive Intervention</vt:lpstr>
      <vt:lpstr>Poll: Sustainability Focus in Education</vt:lpstr>
      <vt:lpstr>Interrelated Features Shaping Culturally &amp; Linguistically Diverse Learner Progress</vt:lpstr>
      <vt:lpstr>Intensive intervention facilitates language development when it . . . </vt:lpstr>
      <vt:lpstr> Intensive intervention values cultural assets  when it . . .  </vt:lpstr>
      <vt:lpstr>Intensive intervention addresses academic and behavioral learning challenges when it . . . </vt:lpstr>
      <vt:lpstr>Intervention Adaptations </vt:lpstr>
      <vt:lpstr>Using DBI to Include Adaptations for ELs</vt:lpstr>
      <vt:lpstr>Key Considerations When Intensifying and Individualizing Programs</vt:lpstr>
      <vt:lpstr>Defining the Dimensions of the Taxonomy of Intervention Intensity and Considerations for ELs</vt:lpstr>
      <vt:lpstr>Dosage</vt:lpstr>
      <vt:lpstr>Comprehensiveness</vt:lpstr>
      <vt:lpstr>A Look at Language</vt:lpstr>
      <vt:lpstr>Examining the Language of the Intervention</vt:lpstr>
      <vt:lpstr>Identifying the Language Functions</vt:lpstr>
      <vt:lpstr>WIDA: Key Language Uses </vt:lpstr>
      <vt:lpstr>WIDA: Key Language Uses </vt:lpstr>
      <vt:lpstr>Pause and Ponder</vt:lpstr>
      <vt:lpstr>Examining the Language of the Intervention</vt:lpstr>
      <vt:lpstr>Dimensions of Language</vt:lpstr>
      <vt:lpstr>Examining the Dimensions of Language</vt:lpstr>
      <vt:lpstr>Examining the Dimensions of Language</vt:lpstr>
      <vt:lpstr>Considerations for Adapting Interventions</vt:lpstr>
      <vt:lpstr>Differentiated Language Supports</vt:lpstr>
      <vt:lpstr>Connecting Back to Sustainability Focus</vt:lpstr>
      <vt:lpstr>Resources to Support ELs With Intensive Needs</vt:lpstr>
      <vt:lpstr>Intensive Intervention &amp; ELs</vt:lpstr>
      <vt:lpstr>Implementing Data-Based Individualization for English Learners Brief</vt:lpstr>
      <vt:lpstr>Taxonomy of Intervention Intensity for ELs</vt:lpstr>
      <vt:lpstr>WIDA Can Do Descriptors Key Uses</vt:lpstr>
      <vt:lpstr>WIDA Language Development Standards 2020</vt:lpstr>
      <vt:lpstr>What Works Clearinghouse Practice Guide</vt:lpstr>
      <vt:lpstr>OSEP Model Demonstration Projects</vt:lpstr>
      <vt:lpstr>PROGRESS Center Stories From the Classroom</vt:lpstr>
      <vt:lpstr>Questions and Comments</vt:lpstr>
      <vt:lpstr>Thank You</vt:lpstr>
      <vt:lpstr>NCII Disclaimer</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Data-Based Individualization for English Learners</dc:title>
  <dc:subject>Specify the subject of the presentation</dc:subject>
  <dc:creator>Sacco, Donna</dc:creator>
  <cp:keywords>Add appropriate tags for accessibility</cp:keywords>
  <cp:lastModifiedBy>Peterson, Amy</cp:lastModifiedBy>
  <cp:revision>25</cp:revision>
  <cp:lastPrinted>2017-10-19T00:36:21Z</cp:lastPrinted>
  <dcterms:created xsi:type="dcterms:W3CDTF">2022-05-09T14:38:46Z</dcterms:created>
  <dcterms:modified xsi:type="dcterms:W3CDTF">2022-05-17T20:38:40Z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ies>
</file>