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Lst>
  <p:notesMasterIdLst>
    <p:notesMasterId r:id="rId64"/>
  </p:notesMasterIdLst>
  <p:sldIdLst>
    <p:sldId id="437" r:id="rId3"/>
    <p:sldId id="257" r:id="rId4"/>
    <p:sldId id="395" r:id="rId5"/>
    <p:sldId id="460" r:id="rId6"/>
    <p:sldId id="316" r:id="rId7"/>
    <p:sldId id="322" r:id="rId8"/>
    <p:sldId id="505" r:id="rId9"/>
    <p:sldId id="506" r:id="rId10"/>
    <p:sldId id="397" r:id="rId11"/>
    <p:sldId id="259" r:id="rId12"/>
    <p:sldId id="469" r:id="rId13"/>
    <p:sldId id="531" r:id="rId14"/>
    <p:sldId id="532" r:id="rId15"/>
    <p:sldId id="533" r:id="rId16"/>
    <p:sldId id="470" r:id="rId17"/>
    <p:sldId id="471" r:id="rId18"/>
    <p:sldId id="472" r:id="rId19"/>
    <p:sldId id="508" r:id="rId20"/>
    <p:sldId id="473" r:id="rId21"/>
    <p:sldId id="476" r:id="rId22"/>
    <p:sldId id="477" r:id="rId23"/>
    <p:sldId id="519" r:id="rId24"/>
    <p:sldId id="474" r:id="rId25"/>
    <p:sldId id="498" r:id="rId26"/>
    <p:sldId id="499" r:id="rId27"/>
    <p:sldId id="478" r:id="rId28"/>
    <p:sldId id="509" r:id="rId29"/>
    <p:sldId id="479" r:id="rId30"/>
    <p:sldId id="480" r:id="rId31"/>
    <p:sldId id="481" r:id="rId32"/>
    <p:sldId id="520" r:id="rId33"/>
    <p:sldId id="521" r:id="rId34"/>
    <p:sldId id="475" r:id="rId35"/>
    <p:sldId id="482" r:id="rId36"/>
    <p:sldId id="483" r:id="rId37"/>
    <p:sldId id="515" r:id="rId38"/>
    <p:sldId id="516" r:id="rId39"/>
    <p:sldId id="489" r:id="rId40"/>
    <p:sldId id="490" r:id="rId41"/>
    <p:sldId id="517" r:id="rId42"/>
    <p:sldId id="491" r:id="rId43"/>
    <p:sldId id="485" r:id="rId44"/>
    <p:sldId id="518" r:id="rId45"/>
    <p:sldId id="493" r:id="rId46"/>
    <p:sldId id="486" r:id="rId47"/>
    <p:sldId id="487" r:id="rId48"/>
    <p:sldId id="488" r:id="rId49"/>
    <p:sldId id="492" r:id="rId50"/>
    <p:sldId id="522" r:id="rId51"/>
    <p:sldId id="510" r:id="rId52"/>
    <p:sldId id="514" r:id="rId53"/>
    <p:sldId id="513" r:id="rId54"/>
    <p:sldId id="636" r:id="rId55"/>
    <p:sldId id="637" r:id="rId56"/>
    <p:sldId id="638" r:id="rId57"/>
    <p:sldId id="640" r:id="rId58"/>
    <p:sldId id="639" r:id="rId59"/>
    <p:sldId id="641" r:id="rId60"/>
    <p:sldId id="642" r:id="rId61"/>
    <p:sldId id="394" r:id="rId62"/>
    <p:sldId id="275" r:id="rId63"/>
  </p:sldIdLst>
  <p:sldSz cx="9144000" cy="6858000" type="screen4x3"/>
  <p:notesSz cx="6858000" cy="3467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elson, Gena" initials="NG" lastIdx="4" clrIdx="6">
    <p:extLst>
      <p:ext uri="{19B8F6BF-5375-455C-9EA6-DF929625EA0E}">
        <p15:presenceInfo xmlns:p15="http://schemas.microsoft.com/office/powerpoint/2012/main" userId="S-1-5-21-1472932569-214068005-926709054-73497" providerId="AD"/>
      </p:ext>
    </p:extLst>
  </p:cmAuthor>
  <p:cmAuthor id="1" name="Rebecca Zumeta" initials="RZ" lastIdx="1" clrIdx="0"/>
  <p:cmAuthor id="8" name="Pfannenstiel, Kathleen" initials="PK [2]" lastIdx="2" clrIdx="7">
    <p:extLst>
      <p:ext uri="{19B8F6BF-5375-455C-9EA6-DF929625EA0E}">
        <p15:presenceInfo xmlns:p15="http://schemas.microsoft.com/office/powerpoint/2012/main" userId="050f2a59-6508-4e49-9e94-370cffd4f8cc" providerId="Windows Live"/>
      </p:ext>
    </p:extLst>
  </p:cmAuthor>
  <p:cmAuthor id="2" name="Zumeta Edmonds, Rebecca" initials="ZER" lastIdx="85" clrIdx="1"/>
  <p:cmAuthor id="9" name="Pfannenstiel, Kathleen" initials="PK [3]" lastIdx="1" clrIdx="8">
    <p:extLst>
      <p:ext uri="{19B8F6BF-5375-455C-9EA6-DF929625EA0E}">
        <p15:presenceInfo xmlns:p15="http://schemas.microsoft.com/office/powerpoint/2012/main" userId="S::kpfannenstiel@air.org::050f2a59-6508-4e49-9e94-370cffd4f8cc" providerId="AD"/>
      </p:ext>
    </p:extLst>
  </p:cmAuthor>
  <p:cmAuthor id="3" name="Pfannenstiel, Kathleen" initials="PK" lastIdx="1" clrIdx="2">
    <p:extLst>
      <p:ext uri="{19B8F6BF-5375-455C-9EA6-DF929625EA0E}">
        <p15:presenceInfo xmlns:p15="http://schemas.microsoft.com/office/powerpoint/2012/main" userId="Pfannenstiel, Kathleen" providerId="None"/>
      </p:ext>
    </p:extLst>
  </p:cmAuthor>
  <p:cmAuthor id="10" name="Gandhi, Allison" initials="GA [2]" lastIdx="3" clrIdx="9">
    <p:extLst>
      <p:ext uri="{19B8F6BF-5375-455C-9EA6-DF929625EA0E}">
        <p15:presenceInfo xmlns:p15="http://schemas.microsoft.com/office/powerpoint/2012/main" userId="S::agandhi@air.org::71febad7-ce2e-4d17-9258-d67dda4a2ea0" providerId="AD"/>
      </p:ext>
    </p:extLst>
  </p:cmAuthor>
  <p:cmAuthor id="4" name="Arden, Sarah" initials="AS" lastIdx="3" clrIdx="3">
    <p:extLst>
      <p:ext uri="{19B8F6BF-5375-455C-9EA6-DF929625EA0E}">
        <p15:presenceInfo xmlns:p15="http://schemas.microsoft.com/office/powerpoint/2012/main" userId="c3865b93-f4ad-427d-92c9-4484f9824b26" providerId="Windows Live"/>
      </p:ext>
    </p:extLst>
  </p:cmAuthor>
  <p:cmAuthor id="5" name="Gandhi, Allison" initials="GA" lastIdx="8" clrIdx="4">
    <p:extLst>
      <p:ext uri="{19B8F6BF-5375-455C-9EA6-DF929625EA0E}">
        <p15:presenceInfo xmlns:p15="http://schemas.microsoft.com/office/powerpoint/2012/main" userId="S-1-5-21-1472932569-214068005-926709054-22030" providerId="AD"/>
      </p:ext>
    </p:extLst>
  </p:cmAuthor>
  <p:cmAuthor id="6" name="Sarah Arden" initials="sva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79864" autoAdjust="0"/>
  </p:normalViewPr>
  <p:slideViewPr>
    <p:cSldViewPr snapToGrid="0" snapToObjects="1">
      <p:cViewPr varScale="1">
        <p:scale>
          <a:sx n="86" d="100"/>
          <a:sy n="86" d="100"/>
        </p:scale>
        <p:origin x="1720" y="192"/>
      </p:cViewPr>
      <p:guideLst>
        <p:guide orient="horz" pos="2160"/>
        <p:guide pos="2880"/>
      </p:guideLst>
    </p:cSldViewPr>
  </p:slideViewPr>
  <p:outlineViewPr>
    <p:cViewPr>
      <p:scale>
        <a:sx n="33" d="100"/>
        <a:sy n="33" d="100"/>
      </p:scale>
      <p:origin x="0" y="-2204"/>
    </p:cViewPr>
  </p:outlineViewPr>
  <p:notesTextViewPr>
    <p:cViewPr>
      <p:scale>
        <a:sx n="150" d="100"/>
        <a:sy n="150" d="100"/>
      </p:scale>
      <p:origin x="0" y="-3360"/>
    </p:cViewPr>
  </p:notesTextViewPr>
  <p:sorterViewPr>
    <p:cViewPr>
      <p:scale>
        <a:sx n="100" d="100"/>
        <a:sy n="100" d="100"/>
      </p:scale>
      <p:origin x="0" y="-12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C9B82-4F70-2348-961B-1DF765A90B67}" type="doc">
      <dgm:prSet loTypeId="urn:microsoft.com/office/officeart/2005/8/layout/arrow2" loCatId="" qsTypeId="urn:microsoft.com/office/officeart/2005/8/quickstyle/simple1" qsCatId="simple" csTypeId="urn:microsoft.com/office/officeart/2005/8/colors/accent1_2" csCatId="accent1" phldr="1"/>
      <dgm:spPr/>
    </dgm:pt>
    <dgm:pt modelId="{83505550-909B-9446-A940-248465153A63}">
      <dgm:prSet phldrT="[Text]"/>
      <dgm:spPr/>
      <dgm:t>
        <a:bodyPr/>
        <a:lstStyle/>
        <a:p>
          <a:pPr>
            <a:lnSpc>
              <a:spcPct val="100000"/>
            </a:lnSpc>
          </a:pPr>
          <a:r>
            <a:rPr lang="en-US" dirty="0"/>
            <a:t>Foundational Numeracy Skills</a:t>
          </a:r>
        </a:p>
      </dgm:t>
    </dgm:pt>
    <dgm:pt modelId="{C86AE039-1A30-2C4F-B885-7B7AD1A3F891}" type="parTrans" cxnId="{0EA22FC9-80E9-EA45-A162-8FC5A1722AA9}">
      <dgm:prSet/>
      <dgm:spPr/>
      <dgm:t>
        <a:bodyPr/>
        <a:lstStyle/>
        <a:p>
          <a:endParaRPr lang="en-US"/>
        </a:p>
      </dgm:t>
    </dgm:pt>
    <dgm:pt modelId="{E5052068-BABE-4540-97F6-858C596F1AC3}" type="sibTrans" cxnId="{0EA22FC9-80E9-EA45-A162-8FC5A1722AA9}">
      <dgm:prSet/>
      <dgm:spPr/>
      <dgm:t>
        <a:bodyPr/>
        <a:lstStyle/>
        <a:p>
          <a:endParaRPr lang="en-US"/>
        </a:p>
      </dgm:t>
    </dgm:pt>
    <dgm:pt modelId="{692D3442-7FBB-B745-A3D6-3C13ED820A27}">
      <dgm:prSet phldrT="[Text]"/>
      <dgm:spPr/>
      <dgm:t>
        <a:bodyPr/>
        <a:lstStyle/>
        <a:p>
          <a:pPr>
            <a:lnSpc>
              <a:spcPct val="100000"/>
            </a:lnSpc>
          </a:pPr>
          <a:r>
            <a:rPr lang="en-US" dirty="0"/>
            <a:t>Critical Middle School Math Concepts</a:t>
          </a:r>
        </a:p>
      </dgm:t>
    </dgm:pt>
    <dgm:pt modelId="{8BA2799B-9DD3-9946-9339-9332F68ED8B3}" type="parTrans" cxnId="{C1D59F90-72B3-8B44-B8CC-5FE567C289D6}">
      <dgm:prSet/>
      <dgm:spPr/>
      <dgm:t>
        <a:bodyPr/>
        <a:lstStyle/>
        <a:p>
          <a:endParaRPr lang="en-US"/>
        </a:p>
      </dgm:t>
    </dgm:pt>
    <dgm:pt modelId="{2D11DA89-619C-D44F-961B-F513CEC2BC2B}" type="sibTrans" cxnId="{C1D59F90-72B3-8B44-B8CC-5FE567C289D6}">
      <dgm:prSet/>
      <dgm:spPr/>
      <dgm:t>
        <a:bodyPr/>
        <a:lstStyle/>
        <a:p>
          <a:endParaRPr lang="en-US"/>
        </a:p>
      </dgm:t>
    </dgm:pt>
    <dgm:pt modelId="{FA8F23E4-228F-524E-B365-4D9307C613B5}">
      <dgm:prSet phldrT="[Text]"/>
      <dgm:spPr/>
      <dgm:t>
        <a:bodyPr/>
        <a:lstStyle/>
        <a:p>
          <a:pPr>
            <a:lnSpc>
              <a:spcPct val="100000"/>
            </a:lnSpc>
          </a:pPr>
          <a:r>
            <a:rPr lang="en-US" dirty="0"/>
            <a:t>High School Algebra Skills</a:t>
          </a:r>
        </a:p>
      </dgm:t>
    </dgm:pt>
    <dgm:pt modelId="{AA4167CA-6B95-B94E-BD6F-0D7D6A37B5E6}" type="parTrans" cxnId="{D949808F-8B79-C040-8B02-7A8914D368B0}">
      <dgm:prSet/>
      <dgm:spPr/>
      <dgm:t>
        <a:bodyPr/>
        <a:lstStyle/>
        <a:p>
          <a:endParaRPr lang="en-US"/>
        </a:p>
      </dgm:t>
    </dgm:pt>
    <dgm:pt modelId="{DE9199F6-BA85-B14F-9200-74474EE717EA}" type="sibTrans" cxnId="{D949808F-8B79-C040-8B02-7A8914D368B0}">
      <dgm:prSet/>
      <dgm:spPr/>
      <dgm:t>
        <a:bodyPr/>
        <a:lstStyle/>
        <a:p>
          <a:endParaRPr lang="en-US"/>
        </a:p>
      </dgm:t>
    </dgm:pt>
    <dgm:pt modelId="{BA85F701-A09D-E04F-9B90-0286B2FDDBD0}" type="pres">
      <dgm:prSet presAssocID="{288C9B82-4F70-2348-961B-1DF765A90B67}" presName="arrowDiagram" presStyleCnt="0">
        <dgm:presLayoutVars>
          <dgm:chMax val="5"/>
          <dgm:dir/>
          <dgm:resizeHandles val="exact"/>
        </dgm:presLayoutVars>
      </dgm:prSet>
      <dgm:spPr/>
    </dgm:pt>
    <dgm:pt modelId="{D5548758-1174-274D-A64F-108B49102D28}" type="pres">
      <dgm:prSet presAssocID="{288C9B82-4F70-2348-961B-1DF765A90B67}" presName="arrow" presStyleLbl="bgShp" presStyleIdx="0" presStyleCnt="1"/>
      <dgm:spPr/>
    </dgm:pt>
    <dgm:pt modelId="{DA8302D2-2EF1-AF45-ABE4-522C95B8F1C3}" type="pres">
      <dgm:prSet presAssocID="{288C9B82-4F70-2348-961B-1DF765A90B67}" presName="arrowDiagram3" presStyleCnt="0"/>
      <dgm:spPr/>
    </dgm:pt>
    <dgm:pt modelId="{2F77EEDC-CA41-0440-B5C8-69964F105490}" type="pres">
      <dgm:prSet presAssocID="{83505550-909B-9446-A940-248465153A63}" presName="bullet3a" presStyleLbl="node1" presStyleIdx="0" presStyleCnt="3"/>
      <dgm:spPr/>
    </dgm:pt>
    <dgm:pt modelId="{155FB34F-5A07-864E-ABE9-52AFD2D122FB}" type="pres">
      <dgm:prSet presAssocID="{83505550-909B-9446-A940-248465153A63}" presName="textBox3a" presStyleLbl="revTx" presStyleIdx="0" presStyleCnt="3">
        <dgm:presLayoutVars>
          <dgm:bulletEnabled val="1"/>
        </dgm:presLayoutVars>
      </dgm:prSet>
      <dgm:spPr/>
    </dgm:pt>
    <dgm:pt modelId="{16E075C7-0305-4640-BE3D-D72C34B22C40}" type="pres">
      <dgm:prSet presAssocID="{692D3442-7FBB-B745-A3D6-3C13ED820A27}" presName="bullet3b" presStyleLbl="node1" presStyleIdx="1" presStyleCnt="3"/>
      <dgm:spPr/>
    </dgm:pt>
    <dgm:pt modelId="{BE8B53DB-B562-7C47-821A-78E147245216}" type="pres">
      <dgm:prSet presAssocID="{692D3442-7FBB-B745-A3D6-3C13ED820A27}" presName="textBox3b" presStyleLbl="revTx" presStyleIdx="1" presStyleCnt="3" custScaleX="93590" custLinFactNeighborX="7588" custLinFactNeighborY="595">
        <dgm:presLayoutVars>
          <dgm:bulletEnabled val="1"/>
        </dgm:presLayoutVars>
      </dgm:prSet>
      <dgm:spPr/>
    </dgm:pt>
    <dgm:pt modelId="{7066C0C8-D941-B641-8537-0A83F7B0A521}" type="pres">
      <dgm:prSet presAssocID="{FA8F23E4-228F-524E-B365-4D9307C613B5}" presName="bullet3c" presStyleLbl="node1" presStyleIdx="2" presStyleCnt="3"/>
      <dgm:spPr/>
    </dgm:pt>
    <dgm:pt modelId="{D0C5FAB5-17B8-1B49-8427-4C21F16A374A}" type="pres">
      <dgm:prSet presAssocID="{FA8F23E4-228F-524E-B365-4D9307C613B5}" presName="textBox3c" presStyleLbl="revTx" presStyleIdx="2" presStyleCnt="3">
        <dgm:presLayoutVars>
          <dgm:bulletEnabled val="1"/>
        </dgm:presLayoutVars>
      </dgm:prSet>
      <dgm:spPr/>
    </dgm:pt>
  </dgm:ptLst>
  <dgm:cxnLst>
    <dgm:cxn modelId="{CFBB1610-0282-2C47-A5DD-BB35F8F44058}" type="presOf" srcId="{FA8F23E4-228F-524E-B365-4D9307C613B5}" destId="{D0C5FAB5-17B8-1B49-8427-4C21F16A374A}" srcOrd="0" destOrd="0" presId="urn:microsoft.com/office/officeart/2005/8/layout/arrow2"/>
    <dgm:cxn modelId="{55A70C88-9598-234E-96BE-914C9F5F21C8}" type="presOf" srcId="{83505550-909B-9446-A940-248465153A63}" destId="{155FB34F-5A07-864E-ABE9-52AFD2D122FB}" srcOrd="0" destOrd="0" presId="urn:microsoft.com/office/officeart/2005/8/layout/arrow2"/>
    <dgm:cxn modelId="{366C2E89-4EA0-E548-A6B5-A0800940FEF7}" type="presOf" srcId="{288C9B82-4F70-2348-961B-1DF765A90B67}" destId="{BA85F701-A09D-E04F-9B90-0286B2FDDBD0}" srcOrd="0" destOrd="0" presId="urn:microsoft.com/office/officeart/2005/8/layout/arrow2"/>
    <dgm:cxn modelId="{D949808F-8B79-C040-8B02-7A8914D368B0}" srcId="{288C9B82-4F70-2348-961B-1DF765A90B67}" destId="{FA8F23E4-228F-524E-B365-4D9307C613B5}" srcOrd="2" destOrd="0" parTransId="{AA4167CA-6B95-B94E-BD6F-0D7D6A37B5E6}" sibTransId="{DE9199F6-BA85-B14F-9200-74474EE717EA}"/>
    <dgm:cxn modelId="{C1D59F90-72B3-8B44-B8CC-5FE567C289D6}" srcId="{288C9B82-4F70-2348-961B-1DF765A90B67}" destId="{692D3442-7FBB-B745-A3D6-3C13ED820A27}" srcOrd="1" destOrd="0" parTransId="{8BA2799B-9DD3-9946-9339-9332F68ED8B3}" sibTransId="{2D11DA89-619C-D44F-961B-F513CEC2BC2B}"/>
    <dgm:cxn modelId="{5E7756A4-81C3-B546-8021-B6EB3327B6F1}" type="presOf" srcId="{692D3442-7FBB-B745-A3D6-3C13ED820A27}" destId="{BE8B53DB-B562-7C47-821A-78E147245216}" srcOrd="0" destOrd="0" presId="urn:microsoft.com/office/officeart/2005/8/layout/arrow2"/>
    <dgm:cxn modelId="{0EA22FC9-80E9-EA45-A162-8FC5A1722AA9}" srcId="{288C9B82-4F70-2348-961B-1DF765A90B67}" destId="{83505550-909B-9446-A940-248465153A63}" srcOrd="0" destOrd="0" parTransId="{C86AE039-1A30-2C4F-B885-7B7AD1A3F891}" sibTransId="{E5052068-BABE-4540-97F6-858C596F1AC3}"/>
    <dgm:cxn modelId="{4B76900D-DBEB-F747-80D0-24A1A577977F}" type="presParOf" srcId="{BA85F701-A09D-E04F-9B90-0286B2FDDBD0}" destId="{D5548758-1174-274D-A64F-108B49102D28}" srcOrd="0" destOrd="0" presId="urn:microsoft.com/office/officeart/2005/8/layout/arrow2"/>
    <dgm:cxn modelId="{D5C88024-C647-864C-86BA-91673401EB80}" type="presParOf" srcId="{BA85F701-A09D-E04F-9B90-0286B2FDDBD0}" destId="{DA8302D2-2EF1-AF45-ABE4-522C95B8F1C3}" srcOrd="1" destOrd="0" presId="urn:microsoft.com/office/officeart/2005/8/layout/arrow2"/>
    <dgm:cxn modelId="{F661E41C-BA1D-DD40-88C3-F713E960AFEA}" type="presParOf" srcId="{DA8302D2-2EF1-AF45-ABE4-522C95B8F1C3}" destId="{2F77EEDC-CA41-0440-B5C8-69964F105490}" srcOrd="0" destOrd="0" presId="urn:microsoft.com/office/officeart/2005/8/layout/arrow2"/>
    <dgm:cxn modelId="{673F5D15-90BE-AA48-9A00-D8EDE4DDD078}" type="presParOf" srcId="{DA8302D2-2EF1-AF45-ABE4-522C95B8F1C3}" destId="{155FB34F-5A07-864E-ABE9-52AFD2D122FB}" srcOrd="1" destOrd="0" presId="urn:microsoft.com/office/officeart/2005/8/layout/arrow2"/>
    <dgm:cxn modelId="{A58863AC-F74F-394A-9FBB-C23D7E400241}" type="presParOf" srcId="{DA8302D2-2EF1-AF45-ABE4-522C95B8F1C3}" destId="{16E075C7-0305-4640-BE3D-D72C34B22C40}" srcOrd="2" destOrd="0" presId="urn:microsoft.com/office/officeart/2005/8/layout/arrow2"/>
    <dgm:cxn modelId="{5EE59962-F8EF-3D4A-82A3-AF9DE072720D}" type="presParOf" srcId="{DA8302D2-2EF1-AF45-ABE4-522C95B8F1C3}" destId="{BE8B53DB-B562-7C47-821A-78E147245216}" srcOrd="3" destOrd="0" presId="urn:microsoft.com/office/officeart/2005/8/layout/arrow2"/>
    <dgm:cxn modelId="{9DDD5254-10F2-3745-9D60-A0D99DEADA5D}" type="presParOf" srcId="{DA8302D2-2EF1-AF45-ABE4-522C95B8F1C3}" destId="{7066C0C8-D941-B641-8537-0A83F7B0A521}" srcOrd="4" destOrd="0" presId="urn:microsoft.com/office/officeart/2005/8/layout/arrow2"/>
    <dgm:cxn modelId="{850E28C7-4596-9447-8887-04B099588620}" type="presParOf" srcId="{DA8302D2-2EF1-AF45-ABE4-522C95B8F1C3}" destId="{D0C5FAB5-17B8-1B49-8427-4C21F16A374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8758-1174-274D-A64F-108B49102D28}">
      <dsp:nvSpPr>
        <dsp:cNvPr id="0" name=""/>
        <dsp:cNvSpPr/>
      </dsp:nvSpPr>
      <dsp:spPr>
        <a:xfrm>
          <a:off x="254343" y="0"/>
          <a:ext cx="7658920" cy="47868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7EEDC-CA41-0440-B5C8-69964F105490}">
      <dsp:nvSpPr>
        <dsp:cNvPr id="0" name=""/>
        <dsp:cNvSpPr/>
      </dsp:nvSpPr>
      <dsp:spPr>
        <a:xfrm>
          <a:off x="1227025" y="3303866"/>
          <a:ext cx="199131" cy="199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FB34F-5A07-864E-ABE9-52AFD2D122FB}">
      <dsp:nvSpPr>
        <dsp:cNvPr id="0" name=""/>
        <dsp:cNvSpPr/>
      </dsp:nvSpPr>
      <dsp:spPr>
        <a:xfrm>
          <a:off x="1326591" y="3403432"/>
          <a:ext cx="1784528" cy="138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16"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t>Foundational Numeracy Skills</a:t>
          </a:r>
        </a:p>
      </dsp:txBody>
      <dsp:txXfrm>
        <a:off x="1326591" y="3403432"/>
        <a:ext cx="1784528" cy="1383392"/>
      </dsp:txXfrm>
    </dsp:sp>
    <dsp:sp modelId="{16E075C7-0305-4640-BE3D-D72C34B22C40}">
      <dsp:nvSpPr>
        <dsp:cNvPr id="0" name=""/>
        <dsp:cNvSpPr/>
      </dsp:nvSpPr>
      <dsp:spPr>
        <a:xfrm>
          <a:off x="2984747" y="2002807"/>
          <a:ext cx="359969" cy="3599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B53DB-B562-7C47-821A-78E147245216}">
      <dsp:nvSpPr>
        <dsp:cNvPr id="0" name=""/>
        <dsp:cNvSpPr/>
      </dsp:nvSpPr>
      <dsp:spPr>
        <a:xfrm>
          <a:off x="3363123" y="2182792"/>
          <a:ext cx="1720315" cy="260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4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t>Critical Middle School Math Concepts</a:t>
          </a:r>
        </a:p>
      </dsp:txBody>
      <dsp:txXfrm>
        <a:off x="3363123" y="2182792"/>
        <a:ext cx="1720315" cy="2604032"/>
      </dsp:txXfrm>
    </dsp:sp>
    <dsp:sp modelId="{7066C0C8-D941-B641-8537-0A83F7B0A521}">
      <dsp:nvSpPr>
        <dsp:cNvPr id="0" name=""/>
        <dsp:cNvSpPr/>
      </dsp:nvSpPr>
      <dsp:spPr>
        <a:xfrm>
          <a:off x="5098609" y="1211066"/>
          <a:ext cx="497829" cy="4978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5FAB5-17B8-1B49-8427-4C21F16A374A}">
      <dsp:nvSpPr>
        <dsp:cNvPr id="0" name=""/>
        <dsp:cNvSpPr/>
      </dsp:nvSpPr>
      <dsp:spPr>
        <a:xfrm>
          <a:off x="5347524" y="1459981"/>
          <a:ext cx="1838140" cy="3326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9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a:t>High School Algebra Skills</a:t>
          </a:r>
        </a:p>
      </dsp:txBody>
      <dsp:txXfrm>
        <a:off x="5347524" y="1459981"/>
        <a:ext cx="1838140" cy="332684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4015B-C428-4ED7-B6ED-DEA418D16828}" type="datetimeFigureOut">
              <a:rPr lang="en-US" smtClean="0"/>
              <a:t>2/25/20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C5DC3-A1E8-4D3A-BBB5-362A811EEAB1}" type="slidenum">
              <a:rPr lang="en-US" smtClean="0"/>
              <a:t>‹#›</a:t>
            </a:fld>
            <a:endParaRPr lang="en-US" dirty="0"/>
          </a:p>
        </p:txBody>
      </p:sp>
    </p:spTree>
    <p:extLst>
      <p:ext uri="{BB962C8B-B14F-4D97-AF65-F5344CB8AC3E}">
        <p14:creationId xmlns:p14="http://schemas.microsoft.com/office/powerpoint/2010/main" val="9199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module is designed for interventionists, special educators, and general educators to review instructional strategies that students with mathematics difficulties (MD) need to be successful in both core instruction and intervention. Students with MD may make progress in intervention, but are still struggling in core because there is often not a bridge or support to show how instruction is connected to core. This module addresses these needs and identifies how all teachers need to support generalization and build upon mathematics trajectories in order for students to be successful.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Handouts are available, and not all slides are included in the handout materials. Slides that are in the handout materials have a star on the slide.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using the speaker notes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Text formatted in standard font is intended to be read aloud or paraphrased by the facilitator. </a:t>
            </a:r>
          </a:p>
          <a:p>
            <a:r>
              <a:rPr lang="en-US" sz="1200" kern="1200" dirty="0">
                <a:solidFill>
                  <a:schemeClr val="tx1"/>
                </a:solidFill>
                <a:effectLst/>
                <a:latin typeface="+mn-lt"/>
                <a:ea typeface="+mn-ea"/>
                <a:cs typeface="+mn-cs"/>
              </a:rPr>
              <a:t>• Text formatted in bold is excerpted directly from the presentation slides. </a:t>
            </a:r>
          </a:p>
          <a:p>
            <a:r>
              <a:rPr lang="en-US" sz="1200" kern="1200" dirty="0">
                <a:solidFill>
                  <a:schemeClr val="tx1"/>
                </a:solidFill>
                <a:effectLst/>
                <a:latin typeface="+mn-lt"/>
                <a:ea typeface="+mn-ea"/>
                <a:cs typeface="+mn-cs"/>
              </a:rPr>
              <a:t>• Text formatted in italics is intended as directions or notes for the facilitator; italicized text is not meant to be read aloud. </a:t>
            </a:r>
          </a:p>
          <a:p>
            <a:r>
              <a:rPr lang="en-US" sz="1200" kern="1200" dirty="0">
                <a:solidFill>
                  <a:schemeClr val="tx1"/>
                </a:solidFill>
                <a:effectLst/>
                <a:latin typeface="+mn-lt"/>
                <a:ea typeface="+mn-ea"/>
                <a:cs typeface="+mn-cs"/>
              </a:rPr>
              <a:t>• Text formatted in underline indicates an appropriate time to click to bring up the next stage of animation in an animated slide.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Welcome participants to the training. Introduce yourself (or selves) as the facilitator(s) and briefly cite your professional experience in regard to mathematics instruction and intensive academic intervention in mathematics.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Although permission to reprint this publication is not necessary, the citation should be as follows</a:t>
            </a:r>
            <a:r>
              <a:rPr lang="en-US" sz="1200" kern="1200" dirty="0">
                <a:solidFill>
                  <a:schemeClr val="tx1"/>
                </a:solidFill>
                <a:effectLst/>
                <a:latin typeface="+mn-lt"/>
                <a:ea typeface="+mn-ea"/>
                <a:cs typeface="+mn-cs"/>
              </a:rPr>
              <a:t>: i3 Intensive Intervention in Mathematics. (2019). </a:t>
            </a:r>
            <a:r>
              <a:rPr lang="en-US" sz="1200" i="1" kern="1200" dirty="0">
                <a:solidFill>
                  <a:schemeClr val="tx1"/>
                </a:solidFill>
                <a:effectLst/>
                <a:latin typeface="+mn-lt"/>
                <a:ea typeface="+mn-ea"/>
                <a:cs typeface="+mn-cs"/>
              </a:rPr>
              <a:t>Connecting intervention and core instruction. Instructional strategies to bridge skills that lead to success</a:t>
            </a:r>
            <a:r>
              <a:rPr lang="en-US" sz="1200" kern="1200" dirty="0">
                <a:solidFill>
                  <a:schemeClr val="tx1"/>
                </a:solidFill>
                <a:effectLst/>
                <a:latin typeface="+mn-lt"/>
                <a:ea typeface="+mn-ea"/>
                <a:cs typeface="+mn-cs"/>
              </a:rPr>
              <a:t>. Washington, DC: Education Innovation and Research Program, U.S. Department of Education.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57470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Working memory affects number computations, specifically strategy use. Often, students will use inefficient strategies, such as counting all, and do not remember or use the strategies correctly. When the student takes so much time and “clogs” the working memory, problem solving can provide a greater challenge, as well as multistep problems. Working memory affects word problem solving and multistep problem solving because the student must store so much information and can tire easily, thus “forgetting” to do additional steps or check the reasonableness of their answers.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of reading and fluency. When a student takes a long time to read, they get tired and comprehension lowers. This is also true of math and working memory.</a:t>
            </a:r>
          </a:p>
        </p:txBody>
      </p:sp>
      <p:sp>
        <p:nvSpPr>
          <p:cNvPr id="4" name="Slide Number Placeholder 3"/>
          <p:cNvSpPr>
            <a:spLocks noGrp="1"/>
          </p:cNvSpPr>
          <p:nvPr>
            <p:ph type="sldNum" sz="quarter" idx="10"/>
          </p:nvPr>
        </p:nvSpPr>
        <p:spPr/>
        <p:txBody>
          <a:bodyPr/>
          <a:lstStyle/>
          <a:p>
            <a:fld id="{287954D1-7CB7-49A0-B5F0-E9FB1A69F782}" type="slidenum">
              <a:rPr lang="en-US" smtClean="0"/>
              <a:t>10</a:t>
            </a:fld>
            <a:endParaRPr lang="en-US" dirty="0"/>
          </a:p>
        </p:txBody>
      </p:sp>
    </p:spTree>
    <p:extLst>
      <p:ext uri="{BB962C8B-B14F-4D97-AF65-F5344CB8AC3E}">
        <p14:creationId xmlns:p14="http://schemas.microsoft.com/office/powerpoint/2010/main" val="91046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76036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with a strong number sense in early elementary school are more successful in later grades. A more developed number sense leads to flexibility of number decomposition (Siegler, 1988) and an understanding of counting principles, such as cardinality, order, and abstraction (Geary, 2004). The mastery of number sense, flexibility in counting, and decomposing is essential for long-term conceptual understanding. </a:t>
            </a:r>
          </a:p>
        </p:txBody>
      </p:sp>
      <p:sp>
        <p:nvSpPr>
          <p:cNvPr id="4" name="Slide Number Placeholder 3"/>
          <p:cNvSpPr>
            <a:spLocks noGrp="1"/>
          </p:cNvSpPr>
          <p:nvPr>
            <p:ph type="sldNum" sz="quarter" idx="10"/>
          </p:nvPr>
        </p:nvSpPr>
        <p:spPr/>
        <p:txBody>
          <a:bodyPr/>
          <a:lstStyle/>
          <a:p>
            <a:fld id="{287954D1-7CB7-49A0-B5F0-E9FB1A69F782}" type="slidenum">
              <a:rPr lang="en-US" smtClean="0"/>
              <a:t>12</a:t>
            </a:fld>
            <a:endParaRPr lang="en-US" dirty="0"/>
          </a:p>
        </p:txBody>
      </p:sp>
    </p:spTree>
    <p:extLst>
      <p:ext uri="{BB962C8B-B14F-4D97-AF65-F5344CB8AC3E}">
        <p14:creationId xmlns:p14="http://schemas.microsoft.com/office/powerpoint/2010/main" val="294208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ACTIVITY</a:t>
            </a:r>
            <a:r>
              <a:rPr lang="en-US" sz="1200" i="1" kern="1200" dirty="0">
                <a:solidFill>
                  <a:schemeClr val="tx1"/>
                </a:solidFill>
                <a:effectLst/>
                <a:latin typeface="+mn-lt"/>
                <a:ea typeface="+mn-ea"/>
                <a:cs typeface="+mn-cs"/>
              </a:rPr>
              <a:t>: [This activity just shows how many symbols we use in mathematics.] Before reviewing this slide, ask participants to brainstorm all the symbols used in math (e.g., addition sign, multiplication sign, equals sign). Have each participant or table group go around and share their symbol list (one word per table).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 for animation.]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Teachers often move too quickly to symbolic representations and do not directly teach the meaning of math symbols. For example, for many students the equals sign means “answer” rather than “the same as.” A lack of a full understanding of the equals sign affects number sense and computational understanding. In the future, this can affect understanding of equations and can lead to challenges when trying to balance equations.</a:t>
            </a:r>
          </a:p>
        </p:txBody>
      </p:sp>
      <p:sp>
        <p:nvSpPr>
          <p:cNvPr id="4" name="Slide Number Placeholder 3"/>
          <p:cNvSpPr>
            <a:spLocks noGrp="1"/>
          </p:cNvSpPr>
          <p:nvPr>
            <p:ph type="sldNum" sz="quarter" idx="10"/>
          </p:nvPr>
        </p:nvSpPr>
        <p:spPr/>
        <p:txBody>
          <a:bodyPr/>
          <a:lstStyle/>
          <a:p>
            <a:fld id="{287954D1-7CB7-49A0-B5F0-E9FB1A69F782}" type="slidenum">
              <a:rPr lang="en-US" smtClean="0"/>
              <a:t>13</a:t>
            </a:fld>
            <a:endParaRPr lang="en-US" dirty="0"/>
          </a:p>
        </p:txBody>
      </p:sp>
    </p:spTree>
    <p:extLst>
      <p:ext uri="{BB962C8B-B14F-4D97-AF65-F5344CB8AC3E}">
        <p14:creationId xmlns:p14="http://schemas.microsoft.com/office/powerpoint/2010/main" val="171993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Whole-number computation is important and a key foundational skill for students exiting elementary school, and should be part of instruction starting as early as kindergarten. For students receiving tiered support, whole-number computation can be challenging and may be impacted by working memory as well as a student’s understanding of how numbers are related to one another, such as the concept of part-part-whole within fact families, the understanding of how numbers are related, or how to use strategies efficiently. Often, students with MD have delays in both process or conceptual understanding as well as procedural fluency, which may result in inefficient or incorrect strategy use, thus leading to greater confusion.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mastery of facts mean? Ideally, by the end of Grade 5, if students were given an addition, subtraction, multiplication, and division sheet with 100 questions, they could correctly solve at least 80% of the problems on all sheets within 1 minute for each sheet.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425258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Click for animation.]</a:t>
            </a:r>
          </a:p>
        </p:txBody>
      </p:sp>
      <p:sp>
        <p:nvSpPr>
          <p:cNvPr id="4" name="Slide Number Placeholder 3"/>
          <p:cNvSpPr>
            <a:spLocks noGrp="1"/>
          </p:cNvSpPr>
          <p:nvPr>
            <p:ph type="sldNum" sz="quarter" idx="5"/>
          </p:nvPr>
        </p:nvSpPr>
        <p:spPr/>
        <p:txBody>
          <a:bodyPr/>
          <a:lstStyle/>
          <a:p>
            <a:fld id="{8F4C5DC3-A1E8-4D3A-BBB5-362A811EEAB1}" type="slidenum">
              <a:rPr lang="en-US" smtClean="0"/>
              <a:t>15</a:t>
            </a:fld>
            <a:endParaRPr lang="en-US" dirty="0"/>
          </a:p>
        </p:txBody>
      </p:sp>
    </p:spTree>
    <p:extLst>
      <p:ext uri="{BB962C8B-B14F-4D97-AF65-F5344CB8AC3E}">
        <p14:creationId xmlns:p14="http://schemas.microsoft.com/office/powerpoint/2010/main" val="36949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16</a:t>
            </a:fld>
            <a:endParaRPr lang="en-US" dirty="0"/>
          </a:p>
        </p:txBody>
      </p:sp>
    </p:spTree>
    <p:extLst>
      <p:ext uri="{BB962C8B-B14F-4D97-AF65-F5344CB8AC3E}">
        <p14:creationId xmlns:p14="http://schemas.microsoft.com/office/powerpoint/2010/main" val="341494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[Have participants complete the problem mentally, asking the questions on the slide for a group discussion.]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about the instructional differences between core and intervention. For students receiving both or transitioning from an alternative core to a grade-level core, the language is often the breaking point for full understanding. </a:t>
            </a:r>
          </a:p>
        </p:txBody>
      </p:sp>
      <p:sp>
        <p:nvSpPr>
          <p:cNvPr id="4" name="Slide Number Placeholder 3"/>
          <p:cNvSpPr>
            <a:spLocks noGrp="1"/>
          </p:cNvSpPr>
          <p:nvPr>
            <p:ph type="sldNum" sz="quarter" idx="5"/>
          </p:nvPr>
        </p:nvSpPr>
        <p:spPr/>
        <p:txBody>
          <a:bodyPr/>
          <a:lstStyle/>
          <a:p>
            <a:fld id="{8F4C5DC3-A1E8-4D3A-BBB5-362A811EEAB1}" type="slidenum">
              <a:rPr lang="en-US" smtClean="0"/>
              <a:t>17</a:t>
            </a:fld>
            <a:endParaRPr lang="en-US" dirty="0"/>
          </a:p>
        </p:txBody>
      </p:sp>
    </p:spTree>
    <p:extLst>
      <p:ext uri="{BB962C8B-B14F-4D97-AF65-F5344CB8AC3E}">
        <p14:creationId xmlns:p14="http://schemas.microsoft.com/office/powerpoint/2010/main" val="183840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Vocabulary and language is a roadblock and challenge for so many students, and too often we provide the words in isolation alone. Students need multiple opportunities to practice with the words and to see how the critical, precise language is used across different examples and within word problems. </a:t>
            </a:r>
          </a:p>
        </p:txBody>
      </p:sp>
      <p:sp>
        <p:nvSpPr>
          <p:cNvPr id="4" name="Slide Number Placeholder 3"/>
          <p:cNvSpPr>
            <a:spLocks noGrp="1"/>
          </p:cNvSpPr>
          <p:nvPr>
            <p:ph type="sldNum" sz="quarter" idx="5"/>
          </p:nvPr>
        </p:nvSpPr>
        <p:spPr/>
        <p:txBody>
          <a:bodyPr/>
          <a:lstStyle/>
          <a:p>
            <a:fld id="{8F4C5DC3-A1E8-4D3A-BBB5-362A811EEAB1}" type="slidenum">
              <a:rPr lang="en-US" smtClean="0"/>
              <a:t>18</a:t>
            </a:fld>
            <a:endParaRPr lang="en-US" dirty="0"/>
          </a:p>
        </p:txBody>
      </p:sp>
    </p:spTree>
    <p:extLst>
      <p:ext uri="{BB962C8B-B14F-4D97-AF65-F5344CB8AC3E}">
        <p14:creationId xmlns:p14="http://schemas.microsoft.com/office/powerpoint/2010/main" val="41614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20</a:t>
            </a:fld>
            <a:endParaRPr lang="en-US" dirty="0"/>
          </a:p>
        </p:txBody>
      </p:sp>
    </p:spTree>
    <p:extLst>
      <p:ext uri="{BB962C8B-B14F-4D97-AF65-F5344CB8AC3E}">
        <p14:creationId xmlns:p14="http://schemas.microsoft.com/office/powerpoint/2010/main" val="58211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8F4C5DC3-A1E8-4D3A-BBB5-362A811EEAB1}" type="slidenum">
              <a:rPr lang="en-US" smtClean="0"/>
              <a:t>2</a:t>
            </a:fld>
            <a:endParaRPr lang="en-US" dirty="0"/>
          </a:p>
        </p:txBody>
      </p:sp>
    </p:spTree>
    <p:extLst>
      <p:ext uri="{BB962C8B-B14F-4D97-AF65-F5344CB8AC3E}">
        <p14:creationId xmlns:p14="http://schemas.microsoft.com/office/powerpoint/2010/main" val="879211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p:txBody>
      </p:sp>
      <p:sp>
        <p:nvSpPr>
          <p:cNvPr id="4" name="Slide Number Placeholder 3"/>
          <p:cNvSpPr>
            <a:spLocks noGrp="1"/>
          </p:cNvSpPr>
          <p:nvPr>
            <p:ph type="sldNum" sz="quarter" idx="5"/>
          </p:nvPr>
        </p:nvSpPr>
        <p:spPr/>
        <p:txBody>
          <a:bodyPr/>
          <a:lstStyle/>
          <a:p>
            <a:fld id="{8F4C5DC3-A1E8-4D3A-BBB5-362A811EEAB1}" type="slidenum">
              <a:rPr lang="en-US" smtClean="0"/>
              <a:t>21</a:t>
            </a:fld>
            <a:endParaRPr lang="en-US" dirty="0"/>
          </a:p>
        </p:txBody>
      </p:sp>
    </p:spTree>
    <p:extLst>
      <p:ext uri="{BB962C8B-B14F-4D97-AF65-F5344CB8AC3E}">
        <p14:creationId xmlns:p14="http://schemas.microsoft.com/office/powerpoint/2010/main" val="226095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Mathematics is an area in which the skills are highly interconnected, and when students do not fully develop the foundational skills in elementary school, their learning becomes filled with misconceptions or they lack conceptual understanding. As math becomes more challenging, the holes and misconceptions in student understanding affect concept development in middle school, which can hinder student understanding of algebraic concepts in high school. This becomes a problem since algebra is considered the gateway to other math classes and is often the prerequisite for many postsecondary classes. </a:t>
            </a:r>
          </a:p>
        </p:txBody>
      </p:sp>
      <p:sp>
        <p:nvSpPr>
          <p:cNvPr id="4" name="Slide Number Placeholder 3"/>
          <p:cNvSpPr>
            <a:spLocks noGrp="1"/>
          </p:cNvSpPr>
          <p:nvPr>
            <p:ph type="sldNum" sz="quarter" idx="5"/>
          </p:nvPr>
        </p:nvSpPr>
        <p:spPr/>
        <p:txBody>
          <a:bodyPr/>
          <a:lstStyle/>
          <a:p>
            <a:fld id="{8F4C5DC3-A1E8-4D3A-BBB5-362A811EEAB1}" type="slidenum">
              <a:rPr lang="en-US" smtClean="0"/>
              <a:t>22</a:t>
            </a:fld>
            <a:endParaRPr lang="en-US" dirty="0"/>
          </a:p>
        </p:txBody>
      </p:sp>
    </p:spTree>
    <p:extLst>
      <p:ext uri="{BB962C8B-B14F-4D97-AF65-F5344CB8AC3E}">
        <p14:creationId xmlns:p14="http://schemas.microsoft.com/office/powerpoint/2010/main" val="217345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r>
              <a:rPr lang="en-US" sz="1200" kern="1200" dirty="0">
                <a:solidFill>
                  <a:schemeClr val="tx1"/>
                </a:solidFill>
                <a:effectLst/>
                <a:latin typeface="+mn-lt"/>
                <a:ea typeface="+mn-ea"/>
                <a:cs typeface="+mn-cs"/>
              </a:rPr>
              <a:t>Students with MD often struggle with these skills due to poor foundational instruction, working memory, strategy use, and vocabulary. Thinking about the underlying trajectories can help address this problem. </a:t>
            </a:r>
          </a:p>
        </p:txBody>
      </p:sp>
      <p:sp>
        <p:nvSpPr>
          <p:cNvPr id="4" name="Slide Number Placeholder 3"/>
          <p:cNvSpPr>
            <a:spLocks noGrp="1"/>
          </p:cNvSpPr>
          <p:nvPr>
            <p:ph type="sldNum" sz="quarter" idx="5"/>
          </p:nvPr>
        </p:nvSpPr>
        <p:spPr/>
        <p:txBody>
          <a:bodyPr/>
          <a:lstStyle/>
          <a:p>
            <a:fld id="{8F4C5DC3-A1E8-4D3A-BBB5-362A811EEAB1}" type="slidenum">
              <a:rPr lang="en-US" smtClean="0"/>
              <a:t>23</a:t>
            </a:fld>
            <a:endParaRPr lang="en-US" dirty="0"/>
          </a:p>
        </p:txBody>
      </p:sp>
    </p:spTree>
    <p:extLst>
      <p:ext uri="{BB962C8B-B14F-4D97-AF65-F5344CB8AC3E}">
        <p14:creationId xmlns:p14="http://schemas.microsoft.com/office/powerpoint/2010/main" val="368539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24</a:t>
            </a:fld>
            <a:endParaRPr lang="en-US" dirty="0"/>
          </a:p>
        </p:txBody>
      </p:sp>
    </p:spTree>
    <p:extLst>
      <p:ext uri="{BB962C8B-B14F-4D97-AF65-F5344CB8AC3E}">
        <p14:creationId xmlns:p14="http://schemas.microsoft.com/office/powerpoint/2010/main" val="56680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25</a:t>
            </a:fld>
            <a:endParaRPr lang="en-US" dirty="0"/>
          </a:p>
        </p:txBody>
      </p:sp>
    </p:spTree>
    <p:extLst>
      <p:ext uri="{BB962C8B-B14F-4D97-AF65-F5344CB8AC3E}">
        <p14:creationId xmlns:p14="http://schemas.microsoft.com/office/powerpoint/2010/main" val="3297397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students with MD will often need more support, such as Tier 2 intervention, they will need support in core instruction. Additionally, students receiving intervention will need help to generalize and connect skills between settings. </a:t>
            </a:r>
          </a:p>
        </p:txBody>
      </p:sp>
      <p:sp>
        <p:nvSpPr>
          <p:cNvPr id="4" name="Slide Number Placeholder 3"/>
          <p:cNvSpPr>
            <a:spLocks noGrp="1"/>
          </p:cNvSpPr>
          <p:nvPr>
            <p:ph type="sldNum" sz="quarter" idx="5"/>
          </p:nvPr>
        </p:nvSpPr>
        <p:spPr/>
        <p:txBody>
          <a:bodyPr/>
          <a:lstStyle/>
          <a:p>
            <a:fld id="{8F4C5DC3-A1E8-4D3A-BBB5-362A811EEAB1}" type="slidenum">
              <a:rPr lang="en-US" smtClean="0"/>
              <a:t>26</a:t>
            </a:fld>
            <a:endParaRPr lang="en-US" dirty="0"/>
          </a:p>
        </p:txBody>
      </p:sp>
    </p:spTree>
    <p:extLst>
      <p:ext uri="{BB962C8B-B14F-4D97-AF65-F5344CB8AC3E}">
        <p14:creationId xmlns:p14="http://schemas.microsoft.com/office/powerpoint/2010/main" val="1351505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it is recommended that Tier 2 intervention use a standardized program, as students get older, there are fewer materials, which means that intervention at the middle grades is often teacher-created “packages.” This type of package needs to consider math trajectories and connect them to grade-level standards. </a:t>
            </a:r>
          </a:p>
        </p:txBody>
      </p:sp>
      <p:sp>
        <p:nvSpPr>
          <p:cNvPr id="4" name="Slide Number Placeholder 3"/>
          <p:cNvSpPr>
            <a:spLocks noGrp="1"/>
          </p:cNvSpPr>
          <p:nvPr>
            <p:ph type="sldNum" sz="quarter" idx="5"/>
          </p:nvPr>
        </p:nvSpPr>
        <p:spPr/>
        <p:txBody>
          <a:bodyPr/>
          <a:lstStyle/>
          <a:p>
            <a:fld id="{8F4C5DC3-A1E8-4D3A-BBB5-362A811EEAB1}" type="slidenum">
              <a:rPr lang="en-US" smtClean="0"/>
              <a:t>27</a:t>
            </a:fld>
            <a:endParaRPr lang="en-US" dirty="0"/>
          </a:p>
        </p:txBody>
      </p:sp>
    </p:spTree>
    <p:extLst>
      <p:ext uri="{BB962C8B-B14F-4D97-AF65-F5344CB8AC3E}">
        <p14:creationId xmlns:p14="http://schemas.microsoft.com/office/powerpoint/2010/main" val="2650520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[After the discussion of math trajectories, spend some time on the Achieve the Core website, examining the Coherence Map.]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28</a:t>
            </a:fld>
            <a:endParaRPr lang="en-US" dirty="0"/>
          </a:p>
        </p:txBody>
      </p:sp>
    </p:spTree>
    <p:extLst>
      <p:ext uri="{BB962C8B-B14F-4D97-AF65-F5344CB8AC3E}">
        <p14:creationId xmlns:p14="http://schemas.microsoft.com/office/powerpoint/2010/main" val="944283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and discuss the questions on the slide.]</a:t>
            </a:r>
          </a:p>
        </p:txBody>
      </p:sp>
      <p:sp>
        <p:nvSpPr>
          <p:cNvPr id="4" name="Slide Number Placeholder 3"/>
          <p:cNvSpPr>
            <a:spLocks noGrp="1"/>
          </p:cNvSpPr>
          <p:nvPr>
            <p:ph type="sldNum" sz="quarter" idx="5"/>
          </p:nvPr>
        </p:nvSpPr>
        <p:spPr/>
        <p:txBody>
          <a:bodyPr/>
          <a:lstStyle/>
          <a:p>
            <a:fld id="{8F4C5DC3-A1E8-4D3A-BBB5-362A811EEAB1}" type="slidenum">
              <a:rPr lang="en-US" smtClean="0"/>
              <a:t>29</a:t>
            </a:fld>
            <a:endParaRPr lang="en-US" dirty="0"/>
          </a:p>
        </p:txBody>
      </p:sp>
    </p:spTree>
    <p:extLst>
      <p:ext uri="{BB962C8B-B14F-4D97-AF65-F5344CB8AC3E}">
        <p14:creationId xmlns:p14="http://schemas.microsoft.com/office/powerpoint/2010/main" val="2382296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 picture is hyperlinked to the Achieve the Core Coherence Map. This is a free online resource that maps skills across grade levels using the Common Core State Standards. Participants will have time to dive into additional skills over the next few slides. Assign participants to Group 1 or Group 2, on the following slides. Participants will have the chance to spend some time examining the trajectories of the skills and begin to brainstorm skills to include within an intervention.]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30</a:t>
            </a:fld>
            <a:endParaRPr lang="en-US" dirty="0"/>
          </a:p>
        </p:txBody>
      </p:sp>
    </p:spTree>
    <p:extLst>
      <p:ext uri="{BB962C8B-B14F-4D97-AF65-F5344CB8AC3E}">
        <p14:creationId xmlns:p14="http://schemas.microsoft.com/office/powerpoint/2010/main" val="386499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slide.]</a:t>
            </a:r>
          </a:p>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3</a:t>
            </a:fld>
            <a:endParaRPr lang="en-US" dirty="0"/>
          </a:p>
        </p:txBody>
      </p:sp>
    </p:spTree>
    <p:extLst>
      <p:ext uri="{BB962C8B-B14F-4D97-AF65-F5344CB8AC3E}">
        <p14:creationId xmlns:p14="http://schemas.microsoft.com/office/powerpoint/2010/main" val="1782769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[Have participants work and then discuss as a group. Allow about 15–20 minutes for the examination and discussion.]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31</a:t>
            </a:fld>
            <a:endParaRPr lang="en-US" dirty="0"/>
          </a:p>
        </p:txBody>
      </p:sp>
    </p:spTree>
    <p:extLst>
      <p:ext uri="{BB962C8B-B14F-4D97-AF65-F5344CB8AC3E}">
        <p14:creationId xmlns:p14="http://schemas.microsoft.com/office/powerpoint/2010/main" val="382413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[Have participants work and then discuss as a group. Allow about 15–20 minutes for the examination and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32</a:t>
            </a:fld>
            <a:endParaRPr lang="en-US" dirty="0"/>
          </a:p>
        </p:txBody>
      </p:sp>
    </p:spTree>
    <p:extLst>
      <p:ext uri="{BB962C8B-B14F-4D97-AF65-F5344CB8AC3E}">
        <p14:creationId xmlns:p14="http://schemas.microsoft.com/office/powerpoint/2010/main" val="943360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know the end goal, and we can use the trajectories as a map to reach the goal, but how do we instruct students with MD? It is important to utilize EBPs to teach the concepts and skills for students to develop conceptual understanding and procedural fluency required to be successful in algebra. </a:t>
            </a:r>
          </a:p>
        </p:txBody>
      </p:sp>
      <p:sp>
        <p:nvSpPr>
          <p:cNvPr id="4" name="Slide Number Placeholder 3"/>
          <p:cNvSpPr>
            <a:spLocks noGrp="1"/>
          </p:cNvSpPr>
          <p:nvPr>
            <p:ph type="sldNum" sz="quarter" idx="5"/>
          </p:nvPr>
        </p:nvSpPr>
        <p:spPr/>
        <p:txBody>
          <a:bodyPr/>
          <a:lstStyle/>
          <a:p>
            <a:fld id="{8F4C5DC3-A1E8-4D3A-BBB5-362A811EEAB1}" type="slidenum">
              <a:rPr lang="en-US" smtClean="0"/>
              <a:t>33</a:t>
            </a:fld>
            <a:endParaRPr lang="en-US" dirty="0"/>
          </a:p>
        </p:txBody>
      </p:sp>
    </p:spTree>
    <p:extLst>
      <p:ext uri="{BB962C8B-B14F-4D97-AF65-F5344CB8AC3E}">
        <p14:creationId xmlns:p14="http://schemas.microsoft.com/office/powerpoint/2010/main" val="352400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34</a:t>
            </a:fld>
            <a:endParaRPr lang="en-US" dirty="0"/>
          </a:p>
        </p:txBody>
      </p:sp>
    </p:spTree>
    <p:extLst>
      <p:ext uri="{BB962C8B-B14F-4D97-AF65-F5344CB8AC3E}">
        <p14:creationId xmlns:p14="http://schemas.microsoft.com/office/powerpoint/2010/main" val="3957124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35</a:t>
            </a:fld>
            <a:endParaRPr lang="en-US" dirty="0"/>
          </a:p>
        </p:txBody>
      </p:sp>
    </p:spTree>
    <p:extLst>
      <p:ext uri="{BB962C8B-B14F-4D97-AF65-F5344CB8AC3E}">
        <p14:creationId xmlns:p14="http://schemas.microsoft.com/office/powerpoint/2010/main" val="2744421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36</a:t>
            </a:fld>
            <a:endParaRPr lang="en-US" dirty="0"/>
          </a:p>
        </p:txBody>
      </p:sp>
    </p:spTree>
    <p:extLst>
      <p:ext uri="{BB962C8B-B14F-4D97-AF65-F5344CB8AC3E}">
        <p14:creationId xmlns:p14="http://schemas.microsoft.com/office/powerpoint/2010/main" val="252595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[First, ask participants to model independently and then share with a neighbor. Then click to show three additional models: number line, all negative integer chips, and six negative integer chips with one zero pair.]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38</a:t>
            </a:fld>
            <a:endParaRPr lang="en-US" dirty="0"/>
          </a:p>
        </p:txBody>
      </p:sp>
    </p:spTree>
    <p:extLst>
      <p:ext uri="{BB962C8B-B14F-4D97-AF65-F5344CB8AC3E}">
        <p14:creationId xmlns:p14="http://schemas.microsoft.com/office/powerpoint/2010/main" val="3613772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participants model and share to compare models.]</a:t>
            </a:r>
          </a:p>
        </p:txBody>
      </p:sp>
      <p:sp>
        <p:nvSpPr>
          <p:cNvPr id="4" name="Slide Number Placeholder 3"/>
          <p:cNvSpPr>
            <a:spLocks noGrp="1"/>
          </p:cNvSpPr>
          <p:nvPr>
            <p:ph type="sldNum" sz="quarter" idx="5"/>
          </p:nvPr>
        </p:nvSpPr>
        <p:spPr/>
        <p:txBody>
          <a:bodyPr/>
          <a:lstStyle/>
          <a:p>
            <a:fld id="{8F4C5DC3-A1E8-4D3A-BBB5-362A811EEAB1}" type="slidenum">
              <a:rPr lang="en-US" smtClean="0"/>
              <a:t>39</a:t>
            </a:fld>
            <a:endParaRPr lang="en-US" dirty="0"/>
          </a:p>
        </p:txBody>
      </p:sp>
    </p:spTree>
    <p:extLst>
      <p:ext uri="{BB962C8B-B14F-4D97-AF65-F5344CB8AC3E}">
        <p14:creationId xmlns:p14="http://schemas.microsoft.com/office/powerpoint/2010/main" val="2797921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and discuss the questions on the slide.]</a:t>
            </a:r>
          </a:p>
        </p:txBody>
      </p:sp>
      <p:sp>
        <p:nvSpPr>
          <p:cNvPr id="4" name="Slide Number Placeholder 3"/>
          <p:cNvSpPr>
            <a:spLocks noGrp="1"/>
          </p:cNvSpPr>
          <p:nvPr>
            <p:ph type="sldNum" sz="quarter" idx="5"/>
          </p:nvPr>
        </p:nvSpPr>
        <p:spPr/>
        <p:txBody>
          <a:bodyPr/>
          <a:lstStyle/>
          <a:p>
            <a:fld id="{8F4C5DC3-A1E8-4D3A-BBB5-362A811EEAB1}" type="slidenum">
              <a:rPr lang="en-US" smtClean="0"/>
              <a:t>40</a:t>
            </a:fld>
            <a:endParaRPr lang="en-US" dirty="0"/>
          </a:p>
        </p:txBody>
      </p:sp>
    </p:spTree>
    <p:extLst>
      <p:ext uri="{BB962C8B-B14F-4D97-AF65-F5344CB8AC3E}">
        <p14:creationId xmlns:p14="http://schemas.microsoft.com/office/powerpoint/2010/main" val="1167660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different types of word problems, rather than a typical read-and-solve. In the first example, the students are asked to write an equation. The students are then asked to read different answers and state whether they agree with Elenore, Sam, or Matt and why or why not. This type of problem forces students to think differently and analyze their own understanding by comparing their problem-solving method to others</a:t>
            </a:r>
            <a:r>
              <a:rPr lang="en-US" sz="1200" i="1" kern="1200" dirty="0">
                <a:solidFill>
                  <a:schemeClr val="tx1"/>
                </a:solidFill>
                <a:effectLst/>
                <a:latin typeface="+mn-lt"/>
                <a:ea typeface="+mn-ea"/>
                <a:cs typeface="+mn-cs"/>
              </a:rPr>
              <a:t>. [Give participants to solve and discuss the first problem.]</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problem seems more like a traditional problem, but it does not actually ask the students to solve; rather, it wants the student to write an equation. This type of problem can be difficult for students with MD because students have to consider how to solve, rather than actually solving. </a:t>
            </a:r>
            <a:r>
              <a:rPr lang="en-US" sz="1200" i="1" kern="1200" dirty="0">
                <a:solidFill>
                  <a:schemeClr val="tx1"/>
                </a:solidFill>
                <a:effectLst/>
                <a:latin typeface="+mn-lt"/>
                <a:ea typeface="+mn-ea"/>
                <a:cs typeface="+mn-cs"/>
              </a:rPr>
              <a:t>[Give participants time to solve.]</a:t>
            </a:r>
            <a:endParaRPr lang="en-US" sz="1200"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5"/>
          </p:nvPr>
        </p:nvSpPr>
        <p:spPr/>
        <p:txBody>
          <a:bodyPr/>
          <a:lstStyle/>
          <a:p>
            <a:fld id="{8F4C5DC3-A1E8-4D3A-BBB5-362A811EEAB1}" type="slidenum">
              <a:rPr lang="en-US" smtClean="0"/>
              <a:t>41</a:t>
            </a:fld>
            <a:endParaRPr lang="en-US" dirty="0"/>
          </a:p>
        </p:txBody>
      </p:sp>
    </p:spTree>
    <p:extLst>
      <p:ext uri="{BB962C8B-B14F-4D97-AF65-F5344CB8AC3E}">
        <p14:creationId xmlns:p14="http://schemas.microsoft.com/office/powerpoint/2010/main" val="352987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following four slides are all in the handout materials.]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719424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43</a:t>
            </a:fld>
            <a:endParaRPr lang="en-US" dirty="0"/>
          </a:p>
        </p:txBody>
      </p:sp>
    </p:spTree>
    <p:extLst>
      <p:ext uri="{BB962C8B-B14F-4D97-AF65-F5344CB8AC3E}">
        <p14:creationId xmlns:p14="http://schemas.microsoft.com/office/powerpoint/2010/main" val="616414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think about this problem. This can be demonstrated with algebra tiles or a tape diagram. What are the prerequisite skills? Why is it important to show the math?</a:t>
            </a:r>
          </a:p>
        </p:txBody>
      </p:sp>
      <p:sp>
        <p:nvSpPr>
          <p:cNvPr id="4" name="Slide Number Placeholder 3"/>
          <p:cNvSpPr>
            <a:spLocks noGrp="1"/>
          </p:cNvSpPr>
          <p:nvPr>
            <p:ph type="sldNum" sz="quarter" idx="5"/>
          </p:nvPr>
        </p:nvSpPr>
        <p:spPr/>
        <p:txBody>
          <a:bodyPr/>
          <a:lstStyle/>
          <a:p>
            <a:fld id="{8F4C5DC3-A1E8-4D3A-BBB5-362A811EEAB1}" type="slidenum">
              <a:rPr lang="en-US" smtClean="0"/>
              <a:t>44</a:t>
            </a:fld>
            <a:endParaRPr lang="en-US" dirty="0"/>
          </a:p>
        </p:txBody>
      </p:sp>
    </p:spTree>
    <p:extLst>
      <p:ext uri="{BB962C8B-B14F-4D97-AF65-F5344CB8AC3E}">
        <p14:creationId xmlns:p14="http://schemas.microsoft.com/office/powerpoint/2010/main" val="1676772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and have participants solve and discuss.]</a:t>
            </a:r>
          </a:p>
        </p:txBody>
      </p:sp>
      <p:sp>
        <p:nvSpPr>
          <p:cNvPr id="4" name="Slide Number Placeholder 3"/>
          <p:cNvSpPr>
            <a:spLocks noGrp="1"/>
          </p:cNvSpPr>
          <p:nvPr>
            <p:ph type="sldNum" sz="quarter" idx="5"/>
          </p:nvPr>
        </p:nvSpPr>
        <p:spPr/>
        <p:txBody>
          <a:bodyPr/>
          <a:lstStyle/>
          <a:p>
            <a:fld id="{8F4C5DC3-A1E8-4D3A-BBB5-362A811EEAB1}" type="slidenum">
              <a:rPr lang="en-US" smtClean="0"/>
              <a:t>45</a:t>
            </a:fld>
            <a:endParaRPr lang="en-US" dirty="0"/>
          </a:p>
        </p:txBody>
      </p:sp>
    </p:spTree>
    <p:extLst>
      <p:ext uri="{BB962C8B-B14F-4D97-AF65-F5344CB8AC3E}">
        <p14:creationId xmlns:p14="http://schemas.microsoft.com/office/powerpoint/2010/main" val="3122085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distribution of answers selected for the previous problem. Discuss how you could teach this problem and why the students selected A and C. What are the misconceptions?</a:t>
            </a:r>
          </a:p>
        </p:txBody>
      </p:sp>
      <p:sp>
        <p:nvSpPr>
          <p:cNvPr id="4" name="Slide Number Placeholder 3"/>
          <p:cNvSpPr>
            <a:spLocks noGrp="1"/>
          </p:cNvSpPr>
          <p:nvPr>
            <p:ph type="sldNum" sz="quarter" idx="5"/>
          </p:nvPr>
        </p:nvSpPr>
        <p:spPr/>
        <p:txBody>
          <a:bodyPr/>
          <a:lstStyle/>
          <a:p>
            <a:fld id="{8F4C5DC3-A1E8-4D3A-BBB5-362A811EEAB1}" type="slidenum">
              <a:rPr lang="en-US" smtClean="0"/>
              <a:t>46</a:t>
            </a:fld>
            <a:endParaRPr lang="en-US" dirty="0"/>
          </a:p>
        </p:txBody>
      </p:sp>
    </p:spTree>
    <p:extLst>
      <p:ext uri="{BB962C8B-B14F-4D97-AF65-F5344CB8AC3E}">
        <p14:creationId xmlns:p14="http://schemas.microsoft.com/office/powerpoint/2010/main" val="542926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how the core math class is set up. How can you address deficits during core instruction? What data can you use to identify students in need of additional support?</a:t>
            </a:r>
          </a:p>
        </p:txBody>
      </p:sp>
      <p:sp>
        <p:nvSpPr>
          <p:cNvPr id="4" name="Slide Number Placeholder 3"/>
          <p:cNvSpPr>
            <a:spLocks noGrp="1"/>
          </p:cNvSpPr>
          <p:nvPr>
            <p:ph type="sldNum" sz="quarter" idx="5"/>
          </p:nvPr>
        </p:nvSpPr>
        <p:spPr/>
        <p:txBody>
          <a:bodyPr/>
          <a:lstStyle/>
          <a:p>
            <a:fld id="{8F4C5DC3-A1E8-4D3A-BBB5-362A811EEAB1}" type="slidenum">
              <a:rPr lang="en-US" smtClean="0"/>
              <a:t>47</a:t>
            </a:fld>
            <a:endParaRPr lang="en-US" dirty="0"/>
          </a:p>
        </p:txBody>
      </p:sp>
    </p:spTree>
    <p:extLst>
      <p:ext uri="{BB962C8B-B14F-4D97-AF65-F5344CB8AC3E}">
        <p14:creationId xmlns:p14="http://schemas.microsoft.com/office/powerpoint/2010/main" val="1864895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48</a:t>
            </a:fld>
            <a:endParaRPr lang="en-US" dirty="0"/>
          </a:p>
        </p:txBody>
      </p:sp>
    </p:spTree>
    <p:extLst>
      <p:ext uri="{BB962C8B-B14F-4D97-AF65-F5344CB8AC3E}">
        <p14:creationId xmlns:p14="http://schemas.microsoft.com/office/powerpoint/2010/main" val="1994847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This contains a sample question and then shows different ways to revise or scaffold to develop student understanding. The next three slides show assessment questions. Assign participants to an example to work through the questions on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49</a:t>
            </a:fld>
            <a:endParaRPr lang="en-US" dirty="0"/>
          </a:p>
        </p:txBody>
      </p:sp>
    </p:spTree>
    <p:extLst>
      <p:ext uri="{BB962C8B-B14F-4D97-AF65-F5344CB8AC3E}">
        <p14:creationId xmlns:p14="http://schemas.microsoft.com/office/powerpoint/2010/main" val="27916961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and discuss.]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50</a:t>
            </a:fld>
            <a:endParaRPr lang="en-US" dirty="0"/>
          </a:p>
        </p:txBody>
      </p:sp>
    </p:spTree>
    <p:extLst>
      <p:ext uri="{BB962C8B-B14F-4D97-AF65-F5344CB8AC3E}">
        <p14:creationId xmlns:p14="http://schemas.microsoft.com/office/powerpoint/2010/main" val="81355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and discuss.]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8F4C5DC3-A1E8-4D3A-BBB5-362A811EEAB1}" type="slidenum">
              <a:rPr lang="en-US" smtClean="0"/>
              <a:t>51</a:t>
            </a:fld>
            <a:endParaRPr lang="en-US" dirty="0"/>
          </a:p>
        </p:txBody>
      </p:sp>
    </p:spTree>
    <p:extLst>
      <p:ext uri="{BB962C8B-B14F-4D97-AF65-F5344CB8AC3E}">
        <p14:creationId xmlns:p14="http://schemas.microsoft.com/office/powerpoint/2010/main" val="1454103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and discuss.]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52</a:t>
            </a:fld>
            <a:endParaRPr lang="en-US" dirty="0"/>
          </a:p>
        </p:txBody>
      </p:sp>
    </p:spTree>
    <p:extLst>
      <p:ext uri="{BB962C8B-B14F-4D97-AF65-F5344CB8AC3E}">
        <p14:creationId xmlns:p14="http://schemas.microsoft.com/office/powerpoint/2010/main" val="409371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r>
              <a:rPr lang="en-US" i="1" dirty="0"/>
              <a:t>[Read slide.] </a:t>
            </a:r>
          </a:p>
        </p:txBody>
      </p:sp>
      <p:sp>
        <p:nvSpPr>
          <p:cNvPr id="93187" name="Slide Number Placeholder 3"/>
          <p:cNvSpPr>
            <a:spLocks noGrp="1"/>
          </p:cNvSpPr>
          <p:nvPr>
            <p:ph type="sldNum" sz="quarter" idx="5"/>
          </p:nvPr>
        </p:nvSpPr>
        <p:spPr>
          <a:noFill/>
        </p:spPr>
        <p:txBody>
          <a:bodyPr/>
          <a:lstStyle/>
          <a:p>
            <a:fld id="{D1791C03-85EA-4C9F-8B17-8E130102B80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18884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[Read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54</a:t>
            </a:fld>
            <a:endParaRPr lang="en-US" dirty="0"/>
          </a:p>
        </p:txBody>
      </p:sp>
    </p:spTree>
    <p:extLst>
      <p:ext uri="{BB962C8B-B14F-4D97-AF65-F5344CB8AC3E}">
        <p14:creationId xmlns:p14="http://schemas.microsoft.com/office/powerpoint/2010/main" val="3602730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70780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[Animated slide. Click at underlined text.]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NCII uses this graphic to illustrate the progression of DBI. We begin with validated program that serves as the platform for intensification. </a:t>
            </a:r>
            <a:r>
              <a:rPr lang="en-US" sz="1200" u="sng" kern="1200" dirty="0">
                <a:solidFill>
                  <a:schemeClr val="tx1"/>
                </a:solidFill>
                <a:effectLst/>
                <a:latin typeface="+mn-lt"/>
                <a:ea typeface="+mn-ea"/>
                <a:cs typeface="+mn-cs"/>
              </a:rPr>
              <a:t>Progress monitoring </a:t>
            </a:r>
            <a:r>
              <a:rPr lang="en-US" sz="1200" kern="1200" dirty="0">
                <a:solidFill>
                  <a:schemeClr val="tx1"/>
                </a:solidFill>
                <a:effectLst/>
                <a:latin typeface="+mn-lt"/>
                <a:ea typeface="+mn-ea"/>
                <a:cs typeface="+mn-cs"/>
              </a:rPr>
              <a:t>is used to determine the student’s response. If the student is </a:t>
            </a:r>
            <a:r>
              <a:rPr lang="en-US" sz="1200" u="sng" kern="1200" dirty="0">
                <a:solidFill>
                  <a:schemeClr val="tx1"/>
                </a:solidFill>
                <a:effectLst/>
                <a:latin typeface="+mn-lt"/>
                <a:ea typeface="+mn-ea"/>
                <a:cs typeface="+mn-cs"/>
              </a:rPr>
              <a:t>responsive</a:t>
            </a:r>
            <a:r>
              <a:rPr lang="en-US" sz="1200" kern="1200" dirty="0">
                <a:solidFill>
                  <a:schemeClr val="tx1"/>
                </a:solidFill>
                <a:effectLst/>
                <a:latin typeface="+mn-lt"/>
                <a:ea typeface="+mn-ea"/>
                <a:cs typeface="+mn-cs"/>
              </a:rPr>
              <a:t>, we can </a:t>
            </a:r>
            <a:r>
              <a:rPr lang="en-US" sz="1200" u="sng" kern="1200" dirty="0">
                <a:solidFill>
                  <a:schemeClr val="tx1"/>
                </a:solidFill>
                <a:effectLst/>
                <a:latin typeface="+mn-lt"/>
                <a:ea typeface="+mn-ea"/>
                <a:cs typeface="+mn-cs"/>
              </a:rPr>
              <a:t>continue</a:t>
            </a:r>
            <a:r>
              <a:rPr lang="en-US" sz="1200" kern="1200" dirty="0">
                <a:solidFill>
                  <a:schemeClr val="tx1"/>
                </a:solidFill>
                <a:effectLst/>
                <a:latin typeface="+mn-lt"/>
                <a:ea typeface="+mn-ea"/>
                <a:cs typeface="+mn-cs"/>
              </a:rPr>
              <a:t> the current intervention or consider reducing intensity as goals are met (depending on rate and duration of response and nature of skill deficits). If the student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sufficiently responsive, we gather additional information through informal </a:t>
            </a:r>
            <a:r>
              <a:rPr lang="en-US" sz="1200" u="sng" kern="1200" dirty="0">
                <a:solidFill>
                  <a:schemeClr val="tx1"/>
                </a:solidFill>
                <a:effectLst/>
                <a:latin typeface="+mn-lt"/>
                <a:ea typeface="+mn-ea"/>
                <a:cs typeface="+mn-cs"/>
              </a:rPr>
              <a:t>diagnostic</a:t>
            </a:r>
            <a:r>
              <a:rPr lang="en-US" sz="1200" kern="1200" dirty="0">
                <a:solidFill>
                  <a:schemeClr val="tx1"/>
                </a:solidFill>
                <a:effectLst/>
                <a:latin typeface="+mn-lt"/>
                <a:ea typeface="+mn-ea"/>
                <a:cs typeface="+mn-cs"/>
              </a:rPr>
              <a:t> assessment, which identifies student needs to guide intervention </a:t>
            </a:r>
            <a:r>
              <a:rPr lang="en-US" sz="1200" u="sng" kern="1200" dirty="0">
                <a:solidFill>
                  <a:schemeClr val="tx1"/>
                </a:solidFill>
                <a:effectLst/>
                <a:latin typeface="+mn-lt"/>
                <a:ea typeface="+mn-ea"/>
                <a:cs typeface="+mn-cs"/>
              </a:rPr>
              <a:t>adaptations</a:t>
            </a:r>
            <a:r>
              <a:rPr lang="en-US" sz="1200" kern="1200" dirty="0">
                <a:solidFill>
                  <a:schemeClr val="tx1"/>
                </a:solidFill>
                <a:effectLst/>
                <a:latin typeface="+mn-lt"/>
                <a:ea typeface="+mn-ea"/>
                <a:cs typeface="+mn-cs"/>
              </a:rPr>
              <a:t>. We continue </a:t>
            </a:r>
            <a:r>
              <a:rPr lang="en-US" sz="1200" u="sng" kern="1200" dirty="0">
                <a:solidFill>
                  <a:schemeClr val="tx1"/>
                </a:solidFill>
                <a:effectLst/>
                <a:latin typeface="+mn-lt"/>
                <a:ea typeface="+mn-ea"/>
                <a:cs typeface="+mn-cs"/>
              </a:rPr>
              <a:t>progress</a:t>
            </a:r>
            <a:r>
              <a:rPr lang="en-US" sz="1200" kern="1200" dirty="0">
                <a:solidFill>
                  <a:schemeClr val="tx1"/>
                </a:solidFill>
                <a:effectLst/>
                <a:latin typeface="+mn-lt"/>
                <a:ea typeface="+mn-ea"/>
                <a:cs typeface="+mn-cs"/>
              </a:rPr>
              <a:t> monitoring to make decisions about whether or not the student is responding to the adapted intervention.</a:t>
            </a:r>
          </a:p>
        </p:txBody>
      </p:sp>
      <p:sp>
        <p:nvSpPr>
          <p:cNvPr id="4" name="Slide Number Placeholder 3"/>
          <p:cNvSpPr>
            <a:spLocks noGrp="1"/>
          </p:cNvSpPr>
          <p:nvPr>
            <p:ph type="sldNum" sz="quarter" idx="10"/>
          </p:nvPr>
        </p:nvSpPr>
        <p:spPr/>
        <p:txBody>
          <a:bodyPr/>
          <a:lstStyle/>
          <a:p>
            <a:fld id="{1BCF944E-AC27-4BEA-9C0A-695BFCE7C965}" type="slidenum">
              <a:rPr lang="en-US" smtClean="0"/>
              <a:pPr/>
              <a:t>6</a:t>
            </a:fld>
            <a:endParaRPr lang="en-US" dirty="0"/>
          </a:p>
        </p:txBody>
      </p:sp>
    </p:spTree>
    <p:extLst>
      <p:ext uri="{BB962C8B-B14F-4D97-AF65-F5344CB8AC3E}">
        <p14:creationId xmlns:p14="http://schemas.microsoft.com/office/powerpoint/2010/main" val="82781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middle school students with MD often lack or have weak foundational skills and little conceptual understanding. For many students, as they get older, they develop misconceptions due to the lack of conceptual understanding. These misconceptions often will need direct instruction, support from intervention, and many more examples to un-prove or to help the student develop the generalizations that will lead to conceptual understanding.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the skill deficits, many students in middle school have often received intervention for years—meaning these students may have holes or lack the ability to connect skills or strategies they learn in intervention to their core instruction. Thus, individualization, differentiation, generalization, and practice will be needed in both core instruction and intervention.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C5DC3-A1E8-4D3A-BBB5-362A811EEAB1}" type="slidenum">
              <a:rPr lang="en-US" smtClean="0"/>
              <a:t>7</a:t>
            </a:fld>
            <a:endParaRPr lang="en-US" dirty="0"/>
          </a:p>
        </p:txBody>
      </p:sp>
    </p:spTree>
    <p:extLst>
      <p:ext uri="{BB962C8B-B14F-4D97-AF65-F5344CB8AC3E}">
        <p14:creationId xmlns:p14="http://schemas.microsoft.com/office/powerpoint/2010/main" val="394642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intervention programs should contain these components, not all have been rigorously evaluated. Additionally, there are few available intervention resources at the middle school level, so teachers often need to create/pull resources they can use to focus on specific skill deficits.</a:t>
            </a:r>
          </a:p>
        </p:txBody>
      </p:sp>
      <p:sp>
        <p:nvSpPr>
          <p:cNvPr id="4" name="Slide Number Placeholder 3"/>
          <p:cNvSpPr>
            <a:spLocks noGrp="1"/>
          </p:cNvSpPr>
          <p:nvPr>
            <p:ph type="sldNum" sz="quarter" idx="5"/>
          </p:nvPr>
        </p:nvSpPr>
        <p:spPr/>
        <p:txBody>
          <a:bodyPr/>
          <a:lstStyle/>
          <a:p>
            <a:fld id="{8F4C5DC3-A1E8-4D3A-BBB5-362A811EEAB1}" type="slidenum">
              <a:rPr lang="en-US" smtClean="0"/>
              <a:t>8</a:t>
            </a:fld>
            <a:endParaRPr lang="en-US" dirty="0"/>
          </a:p>
        </p:txBody>
      </p:sp>
    </p:spTree>
    <p:extLst>
      <p:ext uri="{BB962C8B-B14F-4D97-AF65-F5344CB8AC3E}">
        <p14:creationId xmlns:p14="http://schemas.microsoft.com/office/powerpoint/2010/main" val="337014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C5DC3-A1E8-4D3A-BBB5-362A811EEAB1}" type="slidenum">
              <a:rPr lang="en-US" smtClean="0"/>
              <a:t>9</a:t>
            </a:fld>
            <a:endParaRPr lang="en-US" dirty="0"/>
          </a:p>
        </p:txBody>
      </p:sp>
    </p:spTree>
    <p:extLst>
      <p:ext uri="{BB962C8B-B14F-4D97-AF65-F5344CB8AC3E}">
        <p14:creationId xmlns:p14="http://schemas.microsoft.com/office/powerpoint/2010/main" val="1011256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Autofit/>
          </a:bodyPr>
          <a:lstStyle>
            <a:lvl1pPr>
              <a:defRPr sz="5000"/>
            </a:lvl1pPr>
          </a:lstStyle>
          <a:p>
            <a:r>
              <a:rPr lang="en-US" dirty="0"/>
              <a:t>Click to edit Master title style</a:t>
            </a:r>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marL="0" indent="0" algn="l">
              <a:buFontTx/>
              <a:buNone/>
              <a:defRPr sz="2000"/>
            </a:lvl2pPr>
            <a:lvl3pPr marL="0" indent="0" algn="l">
              <a:buFontTx/>
              <a:buNone/>
              <a:defRPr sz="2000"/>
            </a:lvl3pPr>
          </a:lstStyle>
          <a:p>
            <a:pPr lvl="1"/>
            <a:r>
              <a:rPr lang="en-US" dirty="0"/>
              <a:t>Name</a:t>
            </a:r>
          </a:p>
          <a:p>
            <a:pPr lvl="2"/>
            <a:r>
              <a:rPr lang="en-US" dirty="0"/>
              <a:t>Position</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pic>
        <p:nvPicPr>
          <p:cNvPr id="4" name="Picture 3" descr="A close up of a sign&#10;&#10;Description automatically generated">
            <a:extLst>
              <a:ext uri="{FF2B5EF4-FFF2-40B4-BE49-F238E27FC236}">
                <a16:creationId xmlns:a16="http://schemas.microsoft.com/office/drawing/2014/main" id="{D03BFCD3-6D01-4D4F-81A9-20BF3708B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4753" y="6042693"/>
            <a:ext cx="1124820" cy="427431"/>
          </a:xfrm>
          <a:prstGeom prst="rect">
            <a:avLst/>
          </a:prstGeom>
        </p:spPr>
      </p:pic>
    </p:spTree>
    <p:extLst>
      <p:ext uri="{BB962C8B-B14F-4D97-AF65-F5344CB8AC3E}">
        <p14:creationId xmlns:p14="http://schemas.microsoft.com/office/powerpoint/2010/main" val="36490575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64765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04173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74091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55203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86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81538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62915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62919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931743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485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003462">
                    <a:lumMod val="75000"/>
                  </a:srgbClr>
                </a:solidFill>
              </a:rPr>
              <a:pPr/>
              <a:t>‹#›</a:t>
            </a:fld>
            <a:endParaRPr lang="en-US" dirty="0">
              <a:solidFill>
                <a:srgbClr val="003462">
                  <a:lumMod val="75000"/>
                </a:srgbClr>
              </a:solidFill>
            </a:endParaRPr>
          </a:p>
        </p:txBody>
      </p:sp>
    </p:spTree>
    <p:extLst>
      <p:ext uri="{BB962C8B-B14F-4D97-AF65-F5344CB8AC3E}">
        <p14:creationId xmlns:p14="http://schemas.microsoft.com/office/powerpoint/2010/main" val="3761238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lang="en-US" smtClean="0"/>
              <a:pPr/>
              <a:t>‹#›</a:t>
            </a:fld>
            <a:endParaRPr lang="en-US" dirty="0"/>
          </a:p>
        </p:txBody>
      </p:sp>
    </p:spTree>
    <p:extLst>
      <p:ext uri="{BB962C8B-B14F-4D97-AF65-F5344CB8AC3E}">
        <p14:creationId xmlns:p14="http://schemas.microsoft.com/office/powerpoint/2010/main" val="272102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6419849" y="6766375"/>
            <a:ext cx="2492375" cy="123111"/>
          </a:xfrm>
          <a:prstGeom prst="rect">
            <a:avLst/>
          </a:prstGeo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a:prstGeom prst="rect">
            <a:avLst/>
          </a:prstGeo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219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a:t>Click to edit Master title style</a:t>
            </a:r>
          </a:p>
        </p:txBody>
      </p:sp>
    </p:spTree>
    <p:extLst>
      <p:ext uri="{BB962C8B-B14F-4D97-AF65-F5344CB8AC3E}">
        <p14:creationId xmlns:p14="http://schemas.microsoft.com/office/powerpoint/2010/main" val="262099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003462">
                    <a:lumMod val="75000"/>
                  </a:srgbClr>
                </a:solidFill>
              </a:rPr>
              <a:pPr algn="r"/>
              <a:t>‹#›</a:t>
            </a:fld>
            <a:endParaRPr dirty="0">
              <a:solidFill>
                <a:srgbClr val="003462">
                  <a:lumMod val="75000"/>
                </a:srgbClr>
              </a:solidFill>
            </a:endParaRPr>
          </a:p>
        </p:txBody>
      </p:sp>
    </p:spTree>
    <p:extLst>
      <p:ext uri="{BB962C8B-B14F-4D97-AF65-F5344CB8AC3E}">
        <p14:creationId xmlns:p14="http://schemas.microsoft.com/office/powerpoint/2010/main" val="58294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pPr defTabSz="914400" fontAlgn="base">
              <a:spcBef>
                <a:spcPct val="0"/>
              </a:spcBef>
              <a:spcAft>
                <a:spcPct val="0"/>
              </a:spcAft>
            </a:pPr>
            <a:fld id="{57E06D71-E7CC-9F4C-B5BE-04BCE1DC8A95}" type="datetimeFigureOut">
              <a:rPr lang="en-US" sz="2400" smtClean="0">
                <a:solidFill>
                  <a:srgbClr val="000000"/>
                </a:solidFill>
                <a:ea typeface="ＭＳ Ｐゴシック"/>
              </a:rPr>
              <a:pPr defTabSz="914400" fontAlgn="base">
                <a:spcBef>
                  <a:spcPct val="0"/>
                </a:spcBef>
                <a:spcAft>
                  <a:spcPct val="0"/>
                </a:spcAft>
              </a:pPr>
              <a:t>2/25/20</a:t>
            </a:fld>
            <a:endParaRPr lang="en-US" sz="2400" dirty="0">
              <a:solidFill>
                <a:srgbClr val="000000"/>
              </a:solidFill>
              <a:ea typeface="ＭＳ Ｐゴシック"/>
            </a:endParaRPr>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pPr defTabSz="914400" fontAlgn="base">
              <a:spcBef>
                <a:spcPct val="0"/>
              </a:spcBef>
              <a:spcAft>
                <a:spcPct val="0"/>
              </a:spcAft>
            </a:pPr>
            <a:endParaRPr lang="en-US" sz="2400" dirty="0">
              <a:solidFill>
                <a:srgbClr val="003462"/>
              </a:solidFill>
              <a:ea typeface="ＭＳ Ｐゴシック"/>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solidFill>
                  <a:srgbClr val="003462"/>
                </a:solidFill>
              </a:rPr>
              <a:pPr/>
              <a:t>‹#›</a:t>
            </a:fld>
            <a:endParaRPr lang="en-US" dirty="0">
              <a:solidFill>
                <a:srgbClr val="003462"/>
              </a:solidFill>
            </a:endParaRPr>
          </a:p>
        </p:txBody>
      </p:sp>
    </p:spTree>
    <p:extLst>
      <p:ext uri="{BB962C8B-B14F-4D97-AF65-F5344CB8AC3E}">
        <p14:creationId xmlns:p14="http://schemas.microsoft.com/office/powerpoint/2010/main" val="20919277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12853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11242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4856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2704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18679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pPr defTabSz="914400" fontAlgn="base">
              <a:spcBef>
                <a:spcPct val="0"/>
              </a:spcBef>
              <a:spcAft>
                <a:spcPct val="0"/>
              </a:spcAft>
            </a:pPr>
            <a:fld id="{A1A8B8B9-B651-4439-A868-E8F04EF81465}" type="slidenum">
              <a:rPr lang="en-US" smtClean="0">
                <a:solidFill>
                  <a:srgbClr val="003462">
                    <a:lumMod val="75000"/>
                  </a:srgbClr>
                </a:solidFill>
                <a:ea typeface="ＭＳ Ｐゴシック"/>
              </a:rPr>
              <a:pPr defTabSz="914400" fontAlgn="base">
                <a:spcBef>
                  <a:spcPct val="0"/>
                </a:spcBef>
                <a:spcAft>
                  <a:spcPct val="0"/>
                </a:spcAft>
              </a:pPr>
              <a:t>‹#›</a:t>
            </a:fld>
            <a:endParaRPr lang="en-US" dirty="0">
              <a:solidFill>
                <a:srgbClr val="003462">
                  <a:lumMod val="75000"/>
                </a:srgbClr>
              </a:solidFill>
              <a:ea typeface="ＭＳ Ｐゴシック"/>
            </a:endParaRPr>
          </a:p>
        </p:txBody>
      </p:sp>
    </p:spTree>
    <p:extLst>
      <p:ext uri="{BB962C8B-B14F-4D97-AF65-F5344CB8AC3E}">
        <p14:creationId xmlns:p14="http://schemas.microsoft.com/office/powerpoint/2010/main" val="221408326"/>
      </p:ext>
    </p:extLst>
  </p:cSld>
  <p:clrMap bg1="lt1" tx1="dk1" bg2="lt2" tx2="dk2" accent1="accent1" accent2="accent2" accent3="accent3" accent4="accent4" accent5="accent5" accent6="accent6" hlink="hlink" folHlink="folHlink"/>
  <p:sldLayoutIdLst>
    <p:sldLayoutId id="2147483779" r:id="rId1"/>
    <p:sldLayoutId id="2147483661" r:id="rId2"/>
    <p:sldLayoutId id="2147483778" r:id="rId3"/>
    <p:sldLayoutId id="2147483662" r:id="rId4"/>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pPr defTabSz="914400" fontAlgn="base">
              <a:spcBef>
                <a:spcPct val="0"/>
              </a:spcBef>
              <a:spcAft>
                <a:spcPct val="0"/>
              </a:spcAft>
            </a:pPr>
            <a:r>
              <a:rPr lang="en-US" sz="900" cap="small" dirty="0">
                <a:solidFill>
                  <a:srgbClr val="D4D4D4">
                    <a:lumMod val="75000"/>
                  </a:srgbClr>
                </a:solidFill>
                <a:latin typeface="Garamond" panose="02020404030301010803" pitchFamily="18" charset="0"/>
                <a:ea typeface="ＭＳ Ｐゴシック"/>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D4D4D4">
                    <a:lumMod val="75000"/>
                  </a:srgbClr>
                </a:solidFill>
              </a:rPr>
              <a:pPr algn="r" defTabSz="914400" fontAlgn="base">
                <a:spcBef>
                  <a:spcPct val="0"/>
                </a:spcBef>
                <a:spcAft>
                  <a:spcPct val="0"/>
                </a:spcAft>
              </a:pPr>
              <a:t>‹#›</a:t>
            </a:fld>
            <a:endParaRPr dirty="0">
              <a:solidFill>
                <a:srgbClr val="D4D4D4">
                  <a:lumMod val="75000"/>
                </a:srgbClr>
              </a:solidFill>
            </a:endParaRPr>
          </a:p>
        </p:txBody>
      </p:sp>
    </p:spTree>
    <p:extLst>
      <p:ext uri="{BB962C8B-B14F-4D97-AF65-F5344CB8AC3E}">
        <p14:creationId xmlns:p14="http://schemas.microsoft.com/office/powerpoint/2010/main" val="18614806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721" r:id="rId16"/>
    <p:sldLayoutId id="2147483723" r:id="rId17"/>
    <p:sldLayoutId id="2147483768" r:id="rId18"/>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achievethecore.org/coherence-map/"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achievethecore.org/coherence-ma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intensiveintervention.org/resource/tools-chart-user-guid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whatworks.ed.gov/"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dirty="0"/>
              <a:t>Connecting Intervention and Core Instruction</a:t>
            </a:r>
          </a:p>
        </p:txBody>
      </p:sp>
      <p:sp>
        <p:nvSpPr>
          <p:cNvPr id="7171" name="Subtitle 2"/>
          <p:cNvSpPr>
            <a:spLocks noGrp="1"/>
          </p:cNvSpPr>
          <p:nvPr>
            <p:ph type="body" sz="quarter" idx="16"/>
          </p:nvPr>
        </p:nvSpPr>
        <p:spPr/>
        <p:txBody>
          <a:bodyPr/>
          <a:lstStyle/>
          <a:p>
            <a:r>
              <a:rPr lang="en-US" dirty="0"/>
              <a:t>Instructional Strategies to Bridge Skills That Lead to Success </a:t>
            </a:r>
          </a:p>
        </p:txBody>
      </p:sp>
      <p:sp>
        <p:nvSpPr>
          <p:cNvPr id="13" name="Text Placeholder 12"/>
          <p:cNvSpPr>
            <a:spLocks noGrp="1"/>
          </p:cNvSpPr>
          <p:nvPr>
            <p:ph type="body" sz="quarter" idx="15"/>
          </p:nvPr>
        </p:nvSpPr>
        <p:spPr/>
        <p:txBody>
          <a:bodyPr/>
          <a:lstStyle/>
          <a:p>
            <a:pPr lvl="2"/>
            <a:r>
              <a:rPr lang="en-US" sz="2400" dirty="0"/>
              <a:t>Middle School Level</a:t>
            </a:r>
          </a:p>
        </p:txBody>
      </p:sp>
      <p:sp>
        <p:nvSpPr>
          <p:cNvPr id="2" name="Text Placeholder 1">
            <a:extLst>
              <a:ext uri="{FF2B5EF4-FFF2-40B4-BE49-F238E27FC236}">
                <a16:creationId xmlns:a16="http://schemas.microsoft.com/office/drawing/2014/main" id="{EC12EA15-563D-4EB6-AA23-657A8F3FF9C6}"/>
              </a:ext>
            </a:extLst>
          </p:cNvPr>
          <p:cNvSpPr>
            <a:spLocks noGrp="1"/>
          </p:cNvSpPr>
          <p:nvPr>
            <p:ph type="body" sz="quarter" idx="19"/>
          </p:nvPr>
        </p:nvSpPr>
        <p:spPr>
          <a:xfrm>
            <a:off x="6268873" y="6567844"/>
            <a:ext cx="2643352" cy="123111"/>
          </a:xfrm>
        </p:spPr>
        <p:txBody>
          <a:bodyPr/>
          <a:lstStyle/>
          <a:p>
            <a:r>
              <a:rPr lang="en-US" dirty="0"/>
              <a:t>Copyright © 2020 American Institutes for Research. All rights reserved.</a:t>
            </a:r>
          </a:p>
        </p:txBody>
      </p:sp>
    </p:spTree>
    <p:extLst>
      <p:ext uri="{BB962C8B-B14F-4D97-AF65-F5344CB8AC3E}">
        <p14:creationId xmlns:p14="http://schemas.microsoft.com/office/powerpoint/2010/main" val="174762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Memory</a:t>
            </a:r>
          </a:p>
        </p:txBody>
      </p:sp>
      <p:sp>
        <p:nvSpPr>
          <p:cNvPr id="3" name="Content Placeholder 2"/>
          <p:cNvSpPr>
            <a:spLocks noGrp="1"/>
          </p:cNvSpPr>
          <p:nvPr>
            <p:ph sz="quarter" idx="11"/>
          </p:nvPr>
        </p:nvSpPr>
        <p:spPr/>
        <p:txBody>
          <a:bodyPr/>
          <a:lstStyle/>
          <a:p>
            <a:r>
              <a:rPr lang="en-US" dirty="0"/>
              <a:t>“…a limited capacity central executive system that interacts with a set of two passive store systems used for temporary storage of different classes of information” (Braddeley &amp; Logie, 1999, p. 343)</a:t>
            </a:r>
          </a:p>
          <a:p>
            <a:endParaRPr lang="en-US" dirty="0"/>
          </a:p>
          <a:p>
            <a:r>
              <a:rPr lang="en-US" dirty="0"/>
              <a:t>Implications for Math Operations:</a:t>
            </a:r>
          </a:p>
          <a:p>
            <a:pPr lvl="1"/>
            <a:r>
              <a:rPr lang="en-US" dirty="0"/>
              <a:t>Number computations</a:t>
            </a:r>
          </a:p>
          <a:p>
            <a:pPr lvl="2"/>
            <a:r>
              <a:rPr lang="en-US" dirty="0"/>
              <a:t>Effective strategy use</a:t>
            </a:r>
          </a:p>
          <a:p>
            <a:pPr lvl="1"/>
            <a:r>
              <a:rPr lang="en-US" dirty="0"/>
              <a:t>Word problems</a:t>
            </a:r>
          </a:p>
          <a:p>
            <a:pPr lvl="1"/>
            <a:r>
              <a:rPr lang="en-US" dirty="0"/>
              <a:t>Multistep problems</a:t>
            </a:r>
          </a:p>
          <a:p>
            <a:endParaRPr lang="en-US" dirty="0"/>
          </a:p>
        </p:txBody>
      </p:sp>
      <p:pic>
        <p:nvPicPr>
          <p:cNvPr id="5" name="Picture 4">
            <a:extLst>
              <a:ext uri="{FF2B5EF4-FFF2-40B4-BE49-F238E27FC236}">
                <a16:creationId xmlns:a16="http://schemas.microsoft.com/office/drawing/2014/main" id="{EE6EA40D-645D-6D4D-BFFC-B6FC51F9F5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1100" y="3949024"/>
            <a:ext cx="3695700" cy="2448402"/>
          </a:xfrm>
          <a:prstGeom prst="rect">
            <a:avLst/>
          </a:prstGeom>
        </p:spPr>
      </p:pic>
      <p:sp>
        <p:nvSpPr>
          <p:cNvPr id="7" name="Slide Number Placeholder 6">
            <a:extLst>
              <a:ext uri="{FF2B5EF4-FFF2-40B4-BE49-F238E27FC236}">
                <a16:creationId xmlns:a16="http://schemas.microsoft.com/office/drawing/2014/main" id="{B0C25AEF-3064-4B9A-BB03-D8EB71138229}"/>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10</a:t>
            </a:fld>
            <a:endParaRPr lang="en-US" dirty="0">
              <a:solidFill>
                <a:srgbClr val="D4D4D4">
                  <a:lumMod val="75000"/>
                </a:srgbClr>
              </a:solidFill>
            </a:endParaRPr>
          </a:p>
        </p:txBody>
      </p:sp>
    </p:spTree>
    <p:extLst>
      <p:ext uri="{BB962C8B-B14F-4D97-AF65-F5344CB8AC3E}">
        <p14:creationId xmlns:p14="http://schemas.microsoft.com/office/powerpoint/2010/main" val="288056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Students Struggle?</a:t>
            </a:r>
          </a:p>
        </p:txBody>
      </p:sp>
      <p:sp>
        <p:nvSpPr>
          <p:cNvPr id="7" name="Content Placeholder 6"/>
          <p:cNvSpPr>
            <a:spLocks noGrp="1"/>
          </p:cNvSpPr>
          <p:nvPr>
            <p:ph idx="1"/>
          </p:nvPr>
        </p:nvSpPr>
        <p:spPr/>
        <p:txBody>
          <a:bodyPr/>
          <a:lstStyle/>
          <a:p>
            <a:r>
              <a:rPr lang="en-US" dirty="0"/>
              <a:t>Ineffective strategy use</a:t>
            </a:r>
          </a:p>
          <a:p>
            <a:r>
              <a:rPr lang="en-US" dirty="0"/>
              <a:t>Weaknesses in the following:</a:t>
            </a:r>
          </a:p>
          <a:p>
            <a:pPr lvl="1"/>
            <a:r>
              <a:rPr lang="en-US" dirty="0"/>
              <a:t>Retrieval or fluency</a:t>
            </a:r>
          </a:p>
          <a:p>
            <a:pPr lvl="1"/>
            <a:r>
              <a:rPr lang="en-US" dirty="0"/>
              <a:t>Procedures </a:t>
            </a:r>
          </a:p>
          <a:p>
            <a:pPr lvl="1"/>
            <a:r>
              <a:rPr lang="en-US" dirty="0"/>
              <a:t>Higher level or conceptual understanding </a:t>
            </a:r>
          </a:p>
          <a:p>
            <a:pPr lvl="1"/>
            <a:r>
              <a:rPr lang="en-US" dirty="0"/>
              <a:t>Arithmetic relations among numbers</a:t>
            </a:r>
          </a:p>
          <a:p>
            <a:r>
              <a:rPr lang="en-US" dirty="0"/>
              <a:t>Working memory can affect a child’s ability to apply </a:t>
            </a:r>
            <a:r>
              <a:rPr lang="en-US" b="1" dirty="0"/>
              <a:t>strategies</a:t>
            </a:r>
            <a:r>
              <a:rPr lang="en-US" dirty="0"/>
              <a:t> to effectively solve whole-number computations and word problems. </a:t>
            </a:r>
          </a:p>
          <a:p>
            <a:endParaRPr lang="en-US" dirty="0"/>
          </a:p>
        </p:txBody>
      </p:sp>
      <p:sp>
        <p:nvSpPr>
          <p:cNvPr id="2" name="Text Placeholder 1"/>
          <p:cNvSpPr>
            <a:spLocks noGrp="1"/>
          </p:cNvSpPr>
          <p:nvPr>
            <p:ph type="body" sz="quarter" idx="11"/>
          </p:nvPr>
        </p:nvSpPr>
        <p:spPr>
          <a:xfrm>
            <a:off x="687388" y="5964821"/>
            <a:ext cx="8224837" cy="369332"/>
          </a:xfrm>
        </p:spPr>
        <p:txBody>
          <a:bodyPr/>
          <a:lstStyle/>
          <a:p>
            <a:pPr lvl="1"/>
            <a:r>
              <a:rPr lang="en-US" sz="1200" dirty="0"/>
              <a:t>(Geary, 1993, 2005; Gray et al., 1999; Hecht et al., 2003; Impecoven-Lind &amp; Foegen, 2010; Jayanthi, Gersten, &amp; Baker, 2008; Raghubar, Barnes, &amp; Hecht, 2009; Swanson &amp; Jerman, 2006; Swanson et al., 2008)</a:t>
            </a:r>
          </a:p>
        </p:txBody>
      </p:sp>
      <p:sp>
        <p:nvSpPr>
          <p:cNvPr id="4" name="Slide Number Placeholder 3"/>
          <p:cNvSpPr>
            <a:spLocks noGrp="1"/>
          </p:cNvSpPr>
          <p:nvPr>
            <p:ph type="sldNum" sz="quarter" idx="10"/>
          </p:nvPr>
        </p:nvSpPr>
        <p:spPr/>
        <p:txBody>
          <a:bodyPr/>
          <a:lstStyle/>
          <a:p>
            <a:pPr lvl="0"/>
            <a:fld id="{A1A8B8B9-B651-4439-A868-E8F04EF81465}" type="slidenum">
              <a:rPr lang="en-US" noProof="0" smtClean="0"/>
              <a:pPr lvl="0"/>
              <a:t>11</a:t>
            </a:fld>
            <a:endParaRPr lang="en-US" noProof="0" dirty="0"/>
          </a:p>
        </p:txBody>
      </p:sp>
    </p:spTree>
    <p:extLst>
      <p:ext uri="{BB962C8B-B14F-4D97-AF65-F5344CB8AC3E}">
        <p14:creationId xmlns:p14="http://schemas.microsoft.com/office/powerpoint/2010/main" val="224487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Sense</a:t>
            </a:r>
          </a:p>
        </p:txBody>
      </p:sp>
      <p:sp>
        <p:nvSpPr>
          <p:cNvPr id="3" name="Content Placeholder 2"/>
          <p:cNvSpPr>
            <a:spLocks noGrp="1"/>
          </p:cNvSpPr>
          <p:nvPr>
            <p:ph idx="1"/>
          </p:nvPr>
        </p:nvSpPr>
        <p:spPr/>
        <p:txBody>
          <a:bodyPr/>
          <a:lstStyle/>
          <a:p>
            <a:r>
              <a:rPr lang="en-US" dirty="0"/>
              <a:t>Understanding what numbers “mean” and the ability to manipulate, “see” patterns in numbers</a:t>
            </a:r>
          </a:p>
          <a:p>
            <a:endParaRPr lang="en-US" dirty="0"/>
          </a:p>
          <a:p>
            <a:r>
              <a:rPr lang="en-US" dirty="0"/>
              <a:t>Skills include</a:t>
            </a:r>
          </a:p>
          <a:p>
            <a:pPr lvl="1"/>
            <a:r>
              <a:rPr lang="en-US" dirty="0"/>
              <a:t>Counting</a:t>
            </a:r>
          </a:p>
          <a:p>
            <a:pPr lvl="1"/>
            <a:r>
              <a:rPr lang="en-US" dirty="0"/>
              <a:t>Decomposing </a:t>
            </a:r>
          </a:p>
          <a:p>
            <a:pPr lvl="1"/>
            <a:r>
              <a:rPr lang="en-US" dirty="0"/>
              <a:t>Magnitude comparisons</a:t>
            </a:r>
          </a:p>
          <a:p>
            <a:pPr lvl="1"/>
            <a:r>
              <a:rPr lang="en-US" dirty="0"/>
              <a:t>Links to advanced computational strategies</a:t>
            </a:r>
          </a:p>
          <a:p>
            <a:pPr lvl="1"/>
            <a:r>
              <a:rPr lang="en-US" dirty="0"/>
              <a:t>Precursor to fractions</a:t>
            </a:r>
          </a:p>
          <a:p>
            <a:endParaRPr lang="en-US" dirty="0"/>
          </a:p>
        </p:txBody>
      </p:sp>
      <p:sp>
        <p:nvSpPr>
          <p:cNvPr id="12" name="Text Placeholder 11">
            <a:extLst>
              <a:ext uri="{FF2B5EF4-FFF2-40B4-BE49-F238E27FC236}">
                <a16:creationId xmlns:a16="http://schemas.microsoft.com/office/drawing/2014/main" id="{E03B57B6-285E-4858-9894-1E49F16537A2}"/>
              </a:ext>
            </a:extLst>
          </p:cNvPr>
          <p:cNvSpPr>
            <a:spLocks noGrp="1"/>
          </p:cNvSpPr>
          <p:nvPr>
            <p:ph type="body" sz="quarter" idx="11"/>
          </p:nvPr>
        </p:nvSpPr>
        <p:spPr>
          <a:xfrm>
            <a:off x="687388" y="6149487"/>
            <a:ext cx="8224837" cy="184666"/>
          </a:xfrm>
        </p:spPr>
        <p:txBody>
          <a:bodyPr/>
          <a:lstStyle/>
          <a:p>
            <a:r>
              <a:rPr lang="en-US" sz="1200" dirty="0"/>
              <a:t>(Geary, 2004; Siegler, 1988)</a:t>
            </a:r>
          </a:p>
        </p:txBody>
      </p:sp>
      <p:sp>
        <p:nvSpPr>
          <p:cNvPr id="5" name="Slide Number Placeholder 4">
            <a:extLst>
              <a:ext uri="{FF2B5EF4-FFF2-40B4-BE49-F238E27FC236}">
                <a16:creationId xmlns:a16="http://schemas.microsoft.com/office/drawing/2014/main" id="{D238E912-8E16-4FBB-B89B-92F661514ABC}"/>
              </a:ext>
            </a:extLst>
          </p:cNvPr>
          <p:cNvSpPr>
            <a:spLocks noGrp="1"/>
          </p:cNvSpPr>
          <p:nvPr>
            <p:ph type="sldNum" sz="quarter" idx="10"/>
          </p:nvPr>
        </p:nvSpPr>
        <p:spPr/>
        <p:txBody>
          <a:bodyPr/>
          <a:lstStyle/>
          <a:p>
            <a:fld id="{08C997AD-EA12-4407-BBE9-3476EB8FC511}" type="slidenum">
              <a:rPr lang="en-US" smtClean="0"/>
              <a:pPr/>
              <a:t>12</a:t>
            </a:fld>
            <a:endParaRPr lang="en-US" dirty="0"/>
          </a:p>
        </p:txBody>
      </p:sp>
    </p:spTree>
    <p:extLst>
      <p:ext uri="{BB962C8B-B14F-4D97-AF65-F5344CB8AC3E}">
        <p14:creationId xmlns:p14="http://schemas.microsoft.com/office/powerpoint/2010/main" val="125671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Symbols</a:t>
            </a:r>
          </a:p>
        </p:txBody>
      </p:sp>
      <p:sp>
        <p:nvSpPr>
          <p:cNvPr id="3" name="Content Placeholder 2"/>
          <p:cNvSpPr>
            <a:spLocks noGrp="1"/>
          </p:cNvSpPr>
          <p:nvPr>
            <p:ph idx="1"/>
          </p:nvPr>
        </p:nvSpPr>
        <p:spPr/>
        <p:txBody>
          <a:bodyPr/>
          <a:lstStyle/>
          <a:p>
            <a:r>
              <a:rPr lang="en-US" dirty="0"/>
              <a:t>Need to develop an understanding of the symbolic equivalence between numbers and symbols</a:t>
            </a:r>
          </a:p>
          <a:p>
            <a:r>
              <a:rPr lang="en-US" dirty="0"/>
              <a:t>Part of mathematical language</a:t>
            </a:r>
          </a:p>
        </p:txBody>
      </p:sp>
      <p:sp>
        <p:nvSpPr>
          <p:cNvPr id="6" name="Slide Number Placeholder 5">
            <a:extLst>
              <a:ext uri="{FF2B5EF4-FFF2-40B4-BE49-F238E27FC236}">
                <a16:creationId xmlns:a16="http://schemas.microsoft.com/office/drawing/2014/main" id="{93F9E4D9-8F48-4093-A8D8-D9B832997664}"/>
              </a:ext>
            </a:extLst>
          </p:cNvPr>
          <p:cNvSpPr>
            <a:spLocks noGrp="1"/>
          </p:cNvSpPr>
          <p:nvPr>
            <p:ph type="sldNum" sz="quarter" idx="10"/>
          </p:nvPr>
        </p:nvSpPr>
        <p:spPr/>
        <p:txBody>
          <a:bodyPr/>
          <a:lstStyle/>
          <a:p>
            <a:fld id="{08C997AD-EA12-4407-BBE9-3476EB8FC511}" type="slidenum">
              <a:rPr lang="en-US" smtClean="0"/>
              <a:pPr/>
              <a:t>13</a:t>
            </a:fld>
            <a:endParaRPr lang="en-US" dirty="0"/>
          </a:p>
        </p:txBody>
      </p:sp>
      <p:sp>
        <p:nvSpPr>
          <p:cNvPr id="5" name="Content Placeholder 4"/>
          <p:cNvSpPr>
            <a:spLocks noGrp="1"/>
          </p:cNvSpPr>
          <p:nvPr>
            <p:ph sz="half" idx="4294967295"/>
          </p:nvPr>
        </p:nvSpPr>
        <p:spPr>
          <a:xfrm>
            <a:off x="5121275" y="3155950"/>
            <a:ext cx="4022725" cy="2819400"/>
          </a:xfrm>
        </p:spPr>
        <p:txBody>
          <a:bodyPr>
            <a:normAutofit/>
          </a:bodyPr>
          <a:lstStyle/>
          <a:p>
            <a:r>
              <a:rPr lang="en-US" dirty="0"/>
              <a:t>Explicitly teach operational symbols</a:t>
            </a:r>
          </a:p>
          <a:p>
            <a:pPr lvl="1"/>
            <a:r>
              <a:rPr lang="en-US" sz="2000" dirty="0"/>
              <a:t>Equals sign</a:t>
            </a:r>
          </a:p>
          <a:p>
            <a:pPr lvl="1"/>
            <a:r>
              <a:rPr lang="en-US" sz="2000" dirty="0"/>
              <a:t>Addition/subtraction</a:t>
            </a:r>
          </a:p>
          <a:p>
            <a:pPr lvl="1"/>
            <a:r>
              <a:rPr lang="en-US" sz="2000" dirty="0"/>
              <a:t>Multiplication/division</a:t>
            </a:r>
          </a:p>
          <a:p>
            <a:pPr lvl="1"/>
            <a:r>
              <a:rPr lang="en-US" sz="2000" dirty="0"/>
              <a:t>Fraction bars</a:t>
            </a:r>
          </a:p>
          <a:p>
            <a:endParaRPr lang="en-US" dirty="0"/>
          </a:p>
        </p:txBody>
      </p:sp>
      <p:pic>
        <p:nvPicPr>
          <p:cNvPr id="4" name="Picture 3" descr="Drawing of a scale that shows that three plus two is equal to fiv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066" y="3619500"/>
            <a:ext cx="4324434" cy="1447800"/>
          </a:xfrm>
          <a:prstGeom prst="rect">
            <a:avLst/>
          </a:prstGeom>
        </p:spPr>
      </p:pic>
    </p:spTree>
    <p:extLst>
      <p:ext uri="{BB962C8B-B14F-4D97-AF65-F5344CB8AC3E}">
        <p14:creationId xmlns:p14="http://schemas.microsoft.com/office/powerpoint/2010/main" val="23141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Whole-Number Computation</a:t>
            </a:r>
          </a:p>
        </p:txBody>
      </p:sp>
      <p:sp>
        <p:nvSpPr>
          <p:cNvPr id="3" name="Content Placeholder 2"/>
          <p:cNvSpPr>
            <a:spLocks noGrp="1"/>
          </p:cNvSpPr>
          <p:nvPr>
            <p:ph idx="1"/>
          </p:nvPr>
        </p:nvSpPr>
        <p:spPr/>
        <p:txBody>
          <a:bodyPr/>
          <a:lstStyle/>
          <a:p>
            <a:r>
              <a:rPr lang="en-US" dirty="0"/>
              <a:t>An efficient and accurate method for solving operational math problems to mastery</a:t>
            </a:r>
          </a:p>
          <a:p>
            <a:r>
              <a:rPr lang="en-US" dirty="0"/>
              <a:t>Includes both basic facts (addition, subtraction, multiplication, and division) and the ability to apply these skills to multistep computations</a:t>
            </a:r>
          </a:p>
          <a:p>
            <a:r>
              <a:rPr lang="en-US" dirty="0"/>
              <a:t>Need explicit instruction in strategies: </a:t>
            </a:r>
          </a:p>
          <a:p>
            <a:pPr lvl="1"/>
            <a:r>
              <a:rPr lang="en-US" dirty="0"/>
              <a:t>To understand the relationships between numbers</a:t>
            </a:r>
          </a:p>
          <a:p>
            <a:pPr lvl="1"/>
            <a:r>
              <a:rPr lang="en-US" dirty="0"/>
              <a:t>For conceptual understanding of how to solve efficiently </a:t>
            </a:r>
          </a:p>
          <a:p>
            <a:endParaRPr lang="en-US" dirty="0"/>
          </a:p>
        </p:txBody>
      </p:sp>
      <p:sp>
        <p:nvSpPr>
          <p:cNvPr id="4" name="Slide Number Placeholder 3">
            <a:extLst>
              <a:ext uri="{FF2B5EF4-FFF2-40B4-BE49-F238E27FC236}">
                <a16:creationId xmlns:a16="http://schemas.microsoft.com/office/drawing/2014/main" id="{C588AB71-5E15-44DC-A615-3E526AB01752}"/>
              </a:ext>
            </a:extLst>
          </p:cNvPr>
          <p:cNvSpPr>
            <a:spLocks noGrp="1"/>
          </p:cNvSpPr>
          <p:nvPr>
            <p:ph type="sldNum" sz="quarter" idx="10"/>
          </p:nvPr>
        </p:nvSpPr>
        <p:spPr/>
        <p:txBody>
          <a:bodyPr/>
          <a:lstStyle/>
          <a:p>
            <a:fld id="{08C997AD-EA12-4407-BBE9-3476EB8FC511}" type="slidenum">
              <a:rPr lang="en-US" smtClean="0"/>
              <a:pPr/>
              <a:t>14</a:t>
            </a:fld>
            <a:endParaRPr lang="en-US" dirty="0"/>
          </a:p>
        </p:txBody>
      </p:sp>
    </p:spTree>
    <p:extLst>
      <p:ext uri="{BB962C8B-B14F-4D97-AF65-F5344CB8AC3E}">
        <p14:creationId xmlns:p14="http://schemas.microsoft.com/office/powerpoint/2010/main" val="97564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EA73-4107-EE4E-A89E-D536012571C5}"/>
              </a:ext>
            </a:extLst>
          </p:cNvPr>
          <p:cNvSpPr>
            <a:spLocks noGrp="1"/>
          </p:cNvSpPr>
          <p:nvPr>
            <p:ph type="title"/>
          </p:nvPr>
        </p:nvSpPr>
        <p:spPr/>
        <p:txBody>
          <a:bodyPr/>
          <a:lstStyle/>
          <a:p>
            <a:r>
              <a:rPr lang="en-US" dirty="0"/>
              <a:t>Why do students struggle? </a:t>
            </a:r>
          </a:p>
        </p:txBody>
      </p:sp>
      <p:sp>
        <p:nvSpPr>
          <p:cNvPr id="3" name="Content Placeholder 2">
            <a:extLst>
              <a:ext uri="{FF2B5EF4-FFF2-40B4-BE49-F238E27FC236}">
                <a16:creationId xmlns:a16="http://schemas.microsoft.com/office/drawing/2014/main" id="{DA7FEA72-168C-F742-9C52-9E1FEC4BFF54}"/>
              </a:ext>
            </a:extLst>
          </p:cNvPr>
          <p:cNvSpPr>
            <a:spLocks noGrp="1"/>
          </p:cNvSpPr>
          <p:nvPr>
            <p:ph idx="1"/>
          </p:nvPr>
        </p:nvSpPr>
        <p:spPr/>
        <p:txBody>
          <a:bodyPr/>
          <a:lstStyle/>
          <a:p>
            <a:r>
              <a:rPr lang="en-US" dirty="0"/>
              <a:t>Vocabulary and language</a:t>
            </a:r>
          </a:p>
          <a:p>
            <a:pPr lvl="1"/>
            <a:r>
              <a:rPr lang="en-US" dirty="0"/>
              <a:t>Often not explicitly taught as part of core instruction.</a:t>
            </a:r>
          </a:p>
          <a:p>
            <a:pPr lvl="1"/>
            <a:r>
              <a:rPr lang="en-US" dirty="0"/>
              <a:t>Interventions do not always stress the use of mathematically precise language by students and/or teachers.</a:t>
            </a:r>
          </a:p>
          <a:p>
            <a:r>
              <a:rPr lang="en-US" dirty="0"/>
              <a:t>Polysemous words can cause confusion, especially as they pertain to meaning in standard English versus mathematics.</a:t>
            </a:r>
          </a:p>
          <a:p>
            <a:pPr lvl="1"/>
            <a:r>
              <a:rPr lang="en-US" dirty="0"/>
              <a:t>Difference, factor, product</a:t>
            </a:r>
          </a:p>
          <a:p>
            <a:r>
              <a:rPr lang="en-US" dirty="0"/>
              <a:t>Consider the role of language in this sentence:</a:t>
            </a:r>
          </a:p>
          <a:p>
            <a:pPr lvl="1"/>
            <a:r>
              <a:rPr lang="en-US" dirty="0"/>
              <a:t>The teacher said the student is mean. </a:t>
            </a:r>
          </a:p>
          <a:p>
            <a:pPr lvl="1"/>
            <a:r>
              <a:rPr lang="en-US" dirty="0"/>
              <a:t>The teacher, said the student, is mean.</a:t>
            </a:r>
          </a:p>
        </p:txBody>
      </p:sp>
      <p:sp>
        <p:nvSpPr>
          <p:cNvPr id="4" name="Text Placeholder 3">
            <a:extLst>
              <a:ext uri="{FF2B5EF4-FFF2-40B4-BE49-F238E27FC236}">
                <a16:creationId xmlns:a16="http://schemas.microsoft.com/office/drawing/2014/main" id="{C55F43CE-065A-6347-9FF3-25EA563DA333}"/>
              </a:ext>
            </a:extLst>
          </p:cNvPr>
          <p:cNvSpPr>
            <a:spLocks noGrp="1"/>
          </p:cNvSpPr>
          <p:nvPr>
            <p:ph type="body" sz="quarter" idx="11"/>
          </p:nvPr>
        </p:nvSpPr>
        <p:spPr>
          <a:xfrm>
            <a:off x="687387" y="6149487"/>
            <a:ext cx="8224837" cy="184666"/>
          </a:xfrm>
        </p:spPr>
        <p:txBody>
          <a:bodyPr/>
          <a:lstStyle/>
          <a:p>
            <a:r>
              <a:rPr lang="en-US" sz="1200" dirty="0"/>
              <a:t>(Molina, 2012)</a:t>
            </a:r>
          </a:p>
        </p:txBody>
      </p:sp>
      <p:sp>
        <p:nvSpPr>
          <p:cNvPr id="5" name="Slide Number Placeholder 4">
            <a:extLst>
              <a:ext uri="{FF2B5EF4-FFF2-40B4-BE49-F238E27FC236}">
                <a16:creationId xmlns:a16="http://schemas.microsoft.com/office/drawing/2014/main" id="{7692071F-3BB4-4544-91AF-310073BD36F0}"/>
              </a:ext>
            </a:extLst>
          </p:cNvPr>
          <p:cNvSpPr>
            <a:spLocks noGrp="1"/>
          </p:cNvSpPr>
          <p:nvPr>
            <p:ph type="sldNum" sz="quarter" idx="10"/>
          </p:nvPr>
        </p:nvSpPr>
        <p:spPr/>
        <p:txBody>
          <a:bodyPr/>
          <a:lstStyle/>
          <a:p>
            <a:fld id="{F3477EC8-074D-41C4-94AE-E9EA7CEEA348}" type="slidenum">
              <a:rPr lang="en-US" smtClean="0"/>
              <a:pPr/>
              <a:t>15</a:t>
            </a:fld>
            <a:endParaRPr lang="en-US" dirty="0"/>
          </a:p>
        </p:txBody>
      </p:sp>
      <p:sp>
        <p:nvSpPr>
          <p:cNvPr id="6" name="TextBox 5">
            <a:extLst>
              <a:ext uri="{FF2B5EF4-FFF2-40B4-BE49-F238E27FC236}">
                <a16:creationId xmlns:a16="http://schemas.microsoft.com/office/drawing/2014/main" id="{7F27D09D-51A7-DD49-BE9B-7BC04CB481AB}"/>
              </a:ext>
            </a:extLst>
          </p:cNvPr>
          <p:cNvSpPr txBox="1"/>
          <p:nvPr/>
        </p:nvSpPr>
        <p:spPr>
          <a:xfrm>
            <a:off x="6290675" y="1108120"/>
            <a:ext cx="2981739" cy="1384995"/>
          </a:xfrm>
          <a:prstGeom prst="rect">
            <a:avLst/>
          </a:prstGeom>
          <a:noFill/>
        </p:spPr>
        <p:txBody>
          <a:bodyPr wrap="square" rtlCol="0">
            <a:spAutoFit/>
          </a:bodyPr>
          <a:lstStyle/>
          <a:p>
            <a:pPr algn="ctr"/>
            <a:r>
              <a:rPr lang="en-US" sz="2800" dirty="0">
                <a:solidFill>
                  <a:srgbClr val="0070C0"/>
                </a:solidFill>
                <a:latin typeface="Aharoni" panose="020F0502020204030204" pitchFamily="34" charset="0"/>
                <a:cs typeface="Aharoni" panose="020F0502020204030204" pitchFamily="34" charset="0"/>
              </a:rPr>
              <a:t>Pair of shoes</a:t>
            </a:r>
          </a:p>
          <a:p>
            <a:pPr algn="ctr"/>
            <a:r>
              <a:rPr lang="en-US" sz="2800" dirty="0">
                <a:solidFill>
                  <a:srgbClr val="0070C0"/>
                </a:solidFill>
                <a:latin typeface="Aharoni" panose="020F0502020204030204" pitchFamily="34" charset="0"/>
                <a:cs typeface="Aharoni" panose="020F0502020204030204" pitchFamily="34" charset="0"/>
              </a:rPr>
              <a:t>Pair of socks</a:t>
            </a:r>
          </a:p>
          <a:p>
            <a:pPr algn="ctr"/>
            <a:r>
              <a:rPr lang="en-US" sz="2800" dirty="0">
                <a:solidFill>
                  <a:srgbClr val="0070C0"/>
                </a:solidFill>
                <a:latin typeface="Aharoni" panose="020F0502020204030204" pitchFamily="34" charset="0"/>
                <a:cs typeface="Aharoni" panose="020F0502020204030204" pitchFamily="34" charset="0"/>
              </a:rPr>
              <a:t>Pair of pants</a:t>
            </a:r>
          </a:p>
        </p:txBody>
      </p:sp>
      <p:sp>
        <p:nvSpPr>
          <p:cNvPr id="7" name="TextBox 6">
            <a:extLst>
              <a:ext uri="{FF2B5EF4-FFF2-40B4-BE49-F238E27FC236}">
                <a16:creationId xmlns:a16="http://schemas.microsoft.com/office/drawing/2014/main" id="{2A78DE53-DC3A-3142-907C-7CEC35AAE7E0}"/>
              </a:ext>
            </a:extLst>
          </p:cNvPr>
          <p:cNvSpPr txBox="1"/>
          <p:nvPr/>
        </p:nvSpPr>
        <p:spPr>
          <a:xfrm>
            <a:off x="7225762" y="4398543"/>
            <a:ext cx="1769165" cy="1241365"/>
          </a:xfrm>
          <a:prstGeom prst="rect">
            <a:avLst/>
          </a:prstGeom>
          <a:noFill/>
        </p:spPr>
        <p:txBody>
          <a:bodyPr wrap="square" rtlCol="0">
            <a:spAutoFit/>
          </a:bodyPr>
          <a:lstStyle/>
          <a:p>
            <a:pPr algn="ctr"/>
            <a:r>
              <a:rPr lang="en-US" sz="2800" b="1" dirty="0">
                <a:solidFill>
                  <a:srgbClr val="0070C0"/>
                </a:solidFill>
                <a:latin typeface="Arial" panose="020B0604020202020204" pitchFamily="34" charset="0"/>
                <a:cs typeface="Arial" panose="020B0604020202020204" pitchFamily="34" charset="0"/>
              </a:rPr>
              <a:t>3x</a:t>
            </a:r>
            <a:r>
              <a:rPr lang="en-US" sz="2800" b="1" baseline="30000" dirty="0">
                <a:solidFill>
                  <a:srgbClr val="0070C0"/>
                </a:solidFill>
                <a:latin typeface="Arial" panose="020B0604020202020204" pitchFamily="34" charset="0"/>
                <a:cs typeface="Arial" panose="020B0604020202020204" pitchFamily="34" charset="0"/>
              </a:rPr>
              <a:t>4</a:t>
            </a:r>
          </a:p>
          <a:p>
            <a:pPr algn="ctr"/>
            <a:endParaRPr lang="en-US" sz="2800" b="1" baseline="30000" dirty="0">
              <a:solidFill>
                <a:srgbClr val="0070C0"/>
              </a:solidFill>
              <a:latin typeface="Arial" panose="020B0604020202020204" pitchFamily="34" charset="0"/>
              <a:cs typeface="Arial" panose="020B0604020202020204" pitchFamily="34" charset="0"/>
            </a:endParaRPr>
          </a:p>
          <a:p>
            <a:pPr algn="ctr"/>
            <a:r>
              <a:rPr lang="en-US" sz="2800" b="1" dirty="0">
                <a:solidFill>
                  <a:srgbClr val="0070C0"/>
                </a:solidFill>
                <a:latin typeface="Arial" panose="020B0604020202020204" pitchFamily="34" charset="0"/>
                <a:cs typeface="Arial" panose="020B0604020202020204" pitchFamily="34" charset="0"/>
              </a:rPr>
              <a:t>(3x)</a:t>
            </a:r>
            <a:r>
              <a:rPr lang="en-US" sz="2800" b="1" baseline="30000" dirty="0">
                <a:solidFill>
                  <a:srgbClr val="0070C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0329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6"/>
                                        </p:tgtEl>
                                        <p:attrNameLst>
                                          <p:attrName>ppt_y</p:attrName>
                                        </p:attrNameLst>
                                      </p:cBhvr>
                                      <p:tavLst>
                                        <p:tav tm="0">
                                          <p:val>
                                            <p:strVal val="#ppt_y"/>
                                          </p:val>
                                        </p:tav>
                                        <p:tav tm="100000">
                                          <p:val>
                                            <p:strVal val="#ppt_y+#ppt_h*1.125000"/>
                                          </p:val>
                                        </p:tav>
                                      </p:tavLst>
                                    </p:anim>
                                    <p:animEffect transition="out" filter="wipe(dow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1866-8486-8049-9AA7-2E00FBE369FA}"/>
              </a:ext>
            </a:extLst>
          </p:cNvPr>
          <p:cNvSpPr>
            <a:spLocks noGrp="1"/>
          </p:cNvSpPr>
          <p:nvPr>
            <p:ph type="title"/>
          </p:nvPr>
        </p:nvSpPr>
        <p:spPr/>
        <p:txBody>
          <a:bodyPr/>
          <a:lstStyle/>
          <a:p>
            <a:r>
              <a:rPr lang="en-US" dirty="0"/>
              <a:t>Instructional Language</a:t>
            </a:r>
          </a:p>
        </p:txBody>
      </p:sp>
      <p:sp>
        <p:nvSpPr>
          <p:cNvPr id="3" name="Content Placeholder 2">
            <a:extLst>
              <a:ext uri="{FF2B5EF4-FFF2-40B4-BE49-F238E27FC236}">
                <a16:creationId xmlns:a16="http://schemas.microsoft.com/office/drawing/2014/main" id="{C918AF0E-537B-7848-9CB4-970674F9A935}"/>
              </a:ext>
            </a:extLst>
          </p:cNvPr>
          <p:cNvSpPr>
            <a:spLocks noGrp="1"/>
          </p:cNvSpPr>
          <p:nvPr>
            <p:ph idx="1"/>
          </p:nvPr>
        </p:nvSpPr>
        <p:spPr/>
        <p:txBody>
          <a:bodyPr/>
          <a:lstStyle/>
          <a:p>
            <a:r>
              <a:rPr lang="en-US" dirty="0"/>
              <a:t>Teachers tend to use vocabulary that has other meanings in English. </a:t>
            </a:r>
          </a:p>
          <a:p>
            <a:pPr lvl="1"/>
            <a:r>
              <a:rPr lang="en-US" dirty="0"/>
              <a:t>Give your little brother the “bigger half” of the cookie.</a:t>
            </a:r>
          </a:p>
          <a:p>
            <a:pPr lvl="1"/>
            <a:r>
              <a:rPr lang="en-US" dirty="0"/>
              <a:t>”Carry” the one.</a:t>
            </a:r>
          </a:p>
          <a:p>
            <a:pPr lvl="1"/>
            <a:r>
              <a:rPr lang="en-US" dirty="0"/>
              <a:t>“Borrow” the ten.</a:t>
            </a:r>
          </a:p>
          <a:p>
            <a:pPr lvl="1"/>
            <a:r>
              <a:rPr lang="en-US" dirty="0"/>
              <a:t>“Cancel” when simplifying a fraction or rational expression. </a:t>
            </a:r>
          </a:p>
          <a:p>
            <a:r>
              <a:rPr lang="en-US" dirty="0"/>
              <a:t>Think about this example: “Add these numbers up.”</a:t>
            </a:r>
          </a:p>
          <a:p>
            <a:endParaRPr lang="en-US" dirty="0"/>
          </a:p>
        </p:txBody>
      </p:sp>
      <p:sp>
        <p:nvSpPr>
          <p:cNvPr id="5" name="Slide Number Placeholder 4">
            <a:extLst>
              <a:ext uri="{FF2B5EF4-FFF2-40B4-BE49-F238E27FC236}">
                <a16:creationId xmlns:a16="http://schemas.microsoft.com/office/drawing/2014/main" id="{B4FB4E00-40A3-F741-A1D6-BA1C22D57A81}"/>
              </a:ext>
            </a:extLst>
          </p:cNvPr>
          <p:cNvSpPr>
            <a:spLocks noGrp="1"/>
          </p:cNvSpPr>
          <p:nvPr>
            <p:ph type="sldNum" sz="quarter" idx="10"/>
          </p:nvPr>
        </p:nvSpPr>
        <p:spPr/>
        <p:txBody>
          <a:bodyPr/>
          <a:lstStyle/>
          <a:p>
            <a:fld id="{F3477EC8-074D-41C4-94AE-E9EA7CEEA348}" type="slidenum">
              <a:rPr lang="en-US" smtClean="0"/>
              <a:pPr/>
              <a:t>16</a:t>
            </a:fld>
            <a:endParaRPr lang="en-US" dirty="0"/>
          </a:p>
        </p:txBody>
      </p:sp>
      <p:sp>
        <p:nvSpPr>
          <p:cNvPr id="6" name="TextBox 5">
            <a:extLst>
              <a:ext uri="{FF2B5EF4-FFF2-40B4-BE49-F238E27FC236}">
                <a16:creationId xmlns:a16="http://schemas.microsoft.com/office/drawing/2014/main" id="{B69C1A11-EE08-5345-82AA-67AC0DDA17AF}"/>
              </a:ext>
            </a:extLst>
          </p:cNvPr>
          <p:cNvSpPr txBox="1"/>
          <p:nvPr/>
        </p:nvSpPr>
        <p:spPr>
          <a:xfrm>
            <a:off x="5061856" y="4240722"/>
            <a:ext cx="1059227" cy="1384995"/>
          </a:xfrm>
          <a:prstGeom prst="rect">
            <a:avLst/>
          </a:prstGeom>
          <a:noFill/>
        </p:spPr>
        <p:txBody>
          <a:bodyPr wrap="square" rtlCol="0">
            <a:spAutoFit/>
          </a:bodyPr>
          <a:lstStyle/>
          <a:p>
            <a:pPr algn="r"/>
            <a:r>
              <a:rPr lang="en-US" sz="2800" b="1" dirty="0">
                <a:solidFill>
                  <a:srgbClr val="0070C0"/>
                </a:solidFill>
              </a:rPr>
              <a:t>12</a:t>
            </a:r>
            <a:br>
              <a:rPr lang="en-US" sz="2800" b="1" dirty="0">
                <a:solidFill>
                  <a:srgbClr val="0070C0"/>
                </a:solidFill>
              </a:rPr>
            </a:br>
            <a:r>
              <a:rPr lang="en-US" sz="2800" b="1" dirty="0">
                <a:solidFill>
                  <a:srgbClr val="0070C0"/>
                </a:solidFill>
              </a:rPr>
              <a:t>6</a:t>
            </a:r>
          </a:p>
          <a:p>
            <a:pPr algn="r"/>
            <a:r>
              <a:rPr lang="en-US" sz="2800" b="1" u="sng" dirty="0">
                <a:solidFill>
                  <a:srgbClr val="0070C0"/>
                </a:solidFill>
              </a:rPr>
              <a:t>+ 7</a:t>
            </a:r>
          </a:p>
        </p:txBody>
      </p:sp>
    </p:spTree>
    <p:extLst>
      <p:ext uri="{BB962C8B-B14F-4D97-AF65-F5344CB8AC3E}">
        <p14:creationId xmlns:p14="http://schemas.microsoft.com/office/powerpoint/2010/main" val="145705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DED6-89DE-2D40-9FBB-4EDD48670F49}"/>
              </a:ext>
            </a:extLst>
          </p:cNvPr>
          <p:cNvSpPr>
            <a:spLocks noGrp="1"/>
          </p:cNvSpPr>
          <p:nvPr>
            <p:ph type="title"/>
          </p:nvPr>
        </p:nvSpPr>
        <p:spPr/>
        <p:txBody>
          <a:bodyPr/>
          <a:lstStyle/>
          <a:p>
            <a:r>
              <a:rPr lang="en-US" dirty="0"/>
              <a:t>Your Turn: Instructional Language</a:t>
            </a:r>
          </a:p>
        </p:txBody>
      </p:sp>
      <p:sp>
        <p:nvSpPr>
          <p:cNvPr id="3" name="Content Placeholder 2">
            <a:extLst>
              <a:ext uri="{FF2B5EF4-FFF2-40B4-BE49-F238E27FC236}">
                <a16:creationId xmlns:a16="http://schemas.microsoft.com/office/drawing/2014/main" id="{558110D1-22A0-1745-AB7F-7C4EE0D3D9F9}"/>
              </a:ext>
            </a:extLst>
          </p:cNvPr>
          <p:cNvSpPr>
            <a:spLocks noGrp="1"/>
          </p:cNvSpPr>
          <p:nvPr>
            <p:ph sz="quarter" idx="12"/>
          </p:nvPr>
        </p:nvSpPr>
        <p:spPr/>
        <p:txBody>
          <a:bodyPr/>
          <a:lstStyle/>
          <a:p>
            <a:r>
              <a:rPr lang="en-US" dirty="0"/>
              <a:t>Solve mentally:</a:t>
            </a:r>
          </a:p>
          <a:p>
            <a:endParaRPr lang="en-US" dirty="0"/>
          </a:p>
          <a:p>
            <a:endParaRPr lang="en-US" dirty="0"/>
          </a:p>
          <a:p>
            <a:endParaRPr lang="en-US" dirty="0"/>
          </a:p>
          <a:p>
            <a:r>
              <a:rPr lang="en-US" dirty="0"/>
              <a:t>Write your answer: _________</a:t>
            </a:r>
          </a:p>
          <a:p>
            <a:r>
              <a:rPr lang="en-US" dirty="0"/>
              <a:t>What is the question you just answered? (You cannot use words or phrases that include “divide by” or “goes into.”)</a:t>
            </a:r>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3D909554-D799-534B-A0F8-95A0A7991CA1}"/>
              </a:ext>
            </a:extLst>
          </p:cNvPr>
          <p:cNvSpPr>
            <a:spLocks noGrp="1"/>
          </p:cNvSpPr>
          <p:nvPr>
            <p:ph sz="quarter" idx="13"/>
          </p:nvPr>
        </p:nvSpPr>
        <p:spPr/>
        <p:txBody>
          <a:bodyPr/>
          <a:lstStyle/>
          <a:p>
            <a:r>
              <a:rPr lang="en-US" dirty="0"/>
              <a:t>What vocabulary is needed to </a:t>
            </a:r>
          </a:p>
          <a:p>
            <a:pPr lvl="1"/>
            <a:r>
              <a:rPr lang="en-US" dirty="0"/>
              <a:t>Understand the problem?</a:t>
            </a:r>
          </a:p>
          <a:p>
            <a:pPr lvl="1"/>
            <a:r>
              <a:rPr lang="en-US" dirty="0"/>
              <a:t>Provide the answer?</a:t>
            </a:r>
          </a:p>
          <a:p>
            <a:pPr lvl="1"/>
            <a:r>
              <a:rPr lang="en-US" dirty="0"/>
              <a:t>Talk about the problem?</a:t>
            </a:r>
          </a:p>
          <a:p>
            <a:pPr lvl="1"/>
            <a:endParaRPr lang="en-US" dirty="0"/>
          </a:p>
          <a:p>
            <a:pPr lvl="1"/>
            <a:endParaRPr lang="en-US" dirty="0"/>
          </a:p>
          <a:p>
            <a:r>
              <a:rPr lang="en-US" dirty="0"/>
              <a:t>Why would this type of problem be challenging for students with math difficulties?</a:t>
            </a:r>
          </a:p>
          <a:p>
            <a:endParaRPr lang="en-US" dirty="0"/>
          </a:p>
        </p:txBody>
      </p:sp>
      <p:sp>
        <p:nvSpPr>
          <p:cNvPr id="5" name="Slide Number Placeholder 4">
            <a:extLst>
              <a:ext uri="{FF2B5EF4-FFF2-40B4-BE49-F238E27FC236}">
                <a16:creationId xmlns:a16="http://schemas.microsoft.com/office/drawing/2014/main" id="{E5C28FE7-CF54-AE48-ABFB-D6342F0EEB6D}"/>
              </a:ext>
            </a:extLst>
          </p:cNvPr>
          <p:cNvSpPr>
            <a:spLocks noGrp="1"/>
          </p:cNvSpPr>
          <p:nvPr>
            <p:ph type="sldNum" sz="quarter" idx="11"/>
          </p:nvPr>
        </p:nvSpPr>
        <p:spPr/>
        <p:txBody>
          <a:bodyPr/>
          <a:lstStyle/>
          <a:p>
            <a:pPr algn="r"/>
            <a:fld id="{F3477EC8-074D-41C4-94AE-E9EA7CEEA348}" type="slidenum">
              <a:rPr lang="en-US" smtClean="0"/>
              <a:pPr algn="r"/>
              <a:t>17</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233B2E-8140-F04F-963F-6AE016B0CF7B}"/>
                  </a:ext>
                </a:extLst>
              </p:cNvPr>
              <p:cNvSpPr txBox="1"/>
              <p:nvPr/>
            </p:nvSpPr>
            <p:spPr>
              <a:xfrm>
                <a:off x="3008916" y="1607853"/>
                <a:ext cx="1649895" cy="1214692"/>
              </a:xfrm>
              <a:prstGeom prst="rect">
                <a:avLst/>
              </a:prstGeom>
              <a:noFill/>
            </p:spPr>
            <p:txBody>
              <a:bodyPr wrap="square" rtlCol="0">
                <a:spAutoFit/>
              </a:bodyPr>
              <a:lstStyle/>
              <a:p>
                <a:pPr algn="ctr"/>
                <a:r>
                  <a:rPr lang="en-US" sz="2800" b="1" u="sng" dirty="0">
                    <a:solidFill>
                      <a:srgbClr val="0070C0"/>
                    </a:solidFill>
                  </a:rPr>
                  <a:t>10</a:t>
                </a:r>
              </a:p>
              <a:p>
                <a:pPr/>
                <a14:m>
                  <m:oMathPara xmlns:m="http://schemas.openxmlformats.org/officeDocument/2006/math">
                    <m:oMathParaPr>
                      <m:jc m:val="centerGroup"/>
                    </m:oMathParaPr>
                    <m:oMath xmlns:m="http://schemas.openxmlformats.org/officeDocument/2006/math">
                      <m:f>
                        <m:fPr>
                          <m:ctrlPr>
                            <a:rPr lang="en-US" sz="2400" b="1" i="1">
                              <a:solidFill>
                                <a:srgbClr val="0070C0"/>
                              </a:solidFill>
                              <a:latin typeface="Cambria Math" panose="02040503050406030204" pitchFamily="18" charset="0"/>
                            </a:rPr>
                          </m:ctrlPr>
                        </m:fPr>
                        <m:num>
                          <m:r>
                            <a:rPr lang="en-US" sz="2400" b="1" i="1" smtClean="0">
                              <a:solidFill>
                                <a:srgbClr val="0070C0"/>
                              </a:solidFill>
                              <a:latin typeface="Cambria Math" panose="02040503050406030204" pitchFamily="18" charset="0"/>
                            </a:rPr>
                            <m:t>𝟏</m:t>
                          </m:r>
                        </m:num>
                        <m:den>
                          <m:r>
                            <a:rPr lang="en-US" sz="2400" b="1" i="1" smtClean="0">
                              <a:solidFill>
                                <a:srgbClr val="0070C0"/>
                              </a:solidFill>
                              <a:latin typeface="Cambria Math" panose="02040503050406030204" pitchFamily="18" charset="0"/>
                            </a:rPr>
                            <m:t>𝟐</m:t>
                          </m:r>
                        </m:den>
                      </m:f>
                    </m:oMath>
                  </m:oMathPara>
                </a14:m>
                <a:endParaRPr lang="en-US" sz="2400" b="1" dirty="0">
                  <a:solidFill>
                    <a:srgbClr val="0070C0"/>
                  </a:solidFill>
                </a:endParaRPr>
              </a:p>
            </p:txBody>
          </p:sp>
        </mc:Choice>
        <mc:Fallback xmlns="">
          <p:sp>
            <p:nvSpPr>
              <p:cNvPr id="6" name="TextBox 5">
                <a:extLst>
                  <a:ext uri="{FF2B5EF4-FFF2-40B4-BE49-F238E27FC236}">
                    <a16:creationId xmlns:a16="http://schemas.microsoft.com/office/drawing/2014/main" id="{80233B2E-8140-F04F-963F-6AE016B0CF7B}"/>
                  </a:ext>
                </a:extLst>
              </p:cNvPr>
              <p:cNvSpPr txBox="1">
                <a:spLocks noRot="1" noChangeAspect="1" noMove="1" noResize="1" noEditPoints="1" noAdjustHandles="1" noChangeArrowheads="1" noChangeShapeType="1" noTextEdit="1"/>
              </p:cNvSpPr>
              <p:nvPr/>
            </p:nvSpPr>
            <p:spPr>
              <a:xfrm>
                <a:off x="3008916" y="1607853"/>
                <a:ext cx="1649895" cy="1214692"/>
              </a:xfrm>
              <a:prstGeom prst="rect">
                <a:avLst/>
              </a:prstGeom>
              <a:blipFill>
                <a:blip r:embed="rId3"/>
                <a:stretch>
                  <a:fillRect t="-5208" b="-3125"/>
                </a:stretch>
              </a:blipFill>
            </p:spPr>
            <p:txBody>
              <a:bodyPr/>
              <a:lstStyle/>
              <a:p>
                <a:r>
                  <a:rPr lang="en-US">
                    <a:noFill/>
                  </a:rPr>
                  <a:t> </a:t>
                </a:r>
              </a:p>
            </p:txBody>
          </p:sp>
        </mc:Fallback>
      </mc:AlternateContent>
      <p:sp>
        <p:nvSpPr>
          <p:cNvPr id="4" name="Notched Right Arrow 3">
            <a:extLst>
              <a:ext uri="{FF2B5EF4-FFF2-40B4-BE49-F238E27FC236}">
                <a16:creationId xmlns:a16="http://schemas.microsoft.com/office/drawing/2014/main" id="{4D877F03-7A0B-4444-AFFB-48B679C1E948}"/>
              </a:ext>
            </a:extLst>
          </p:cNvPr>
          <p:cNvSpPr/>
          <p:nvPr/>
        </p:nvSpPr>
        <p:spPr>
          <a:xfrm rot="21019659">
            <a:off x="648854" y="2233001"/>
            <a:ext cx="4497806" cy="213770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where the disconnect often occurs for students receiving intervention and core!</a:t>
            </a:r>
          </a:p>
        </p:txBody>
      </p:sp>
    </p:spTree>
    <p:extLst>
      <p:ext uri="{BB962C8B-B14F-4D97-AF65-F5344CB8AC3E}">
        <p14:creationId xmlns:p14="http://schemas.microsoft.com/office/powerpoint/2010/main" val="14134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74C3-8B40-C94D-9C0B-E51584889490}"/>
              </a:ext>
            </a:extLst>
          </p:cNvPr>
          <p:cNvSpPr>
            <a:spLocks noGrp="1"/>
          </p:cNvSpPr>
          <p:nvPr>
            <p:ph type="title"/>
          </p:nvPr>
        </p:nvSpPr>
        <p:spPr/>
        <p:txBody>
          <a:bodyPr/>
          <a:lstStyle/>
          <a:p>
            <a:r>
              <a:rPr lang="en-US" dirty="0"/>
              <a:t>Planning for Vocabulary Instruction Across Core and Intervention</a:t>
            </a:r>
          </a:p>
        </p:txBody>
      </p:sp>
      <p:sp>
        <p:nvSpPr>
          <p:cNvPr id="3" name="Content Placeholder 2">
            <a:extLst>
              <a:ext uri="{FF2B5EF4-FFF2-40B4-BE49-F238E27FC236}">
                <a16:creationId xmlns:a16="http://schemas.microsoft.com/office/drawing/2014/main" id="{39BCA32F-AC29-404A-91B8-999DA068DFE0}"/>
              </a:ext>
            </a:extLst>
          </p:cNvPr>
          <p:cNvSpPr>
            <a:spLocks noGrp="1"/>
          </p:cNvSpPr>
          <p:nvPr>
            <p:ph idx="1"/>
          </p:nvPr>
        </p:nvSpPr>
        <p:spPr/>
        <p:txBody>
          <a:bodyPr/>
          <a:lstStyle/>
          <a:p>
            <a:r>
              <a:rPr lang="en-US" sz="2200" dirty="0"/>
              <a:t>Collaborate when planning new units to review critical vocabulary to</a:t>
            </a:r>
          </a:p>
          <a:p>
            <a:pPr lvl="1"/>
            <a:r>
              <a:rPr lang="en-US" sz="1700" dirty="0"/>
              <a:t>Ensure consistency between core and intervention.</a:t>
            </a:r>
          </a:p>
          <a:p>
            <a:pPr lvl="1"/>
            <a:r>
              <a:rPr lang="en-US" sz="1700" dirty="0"/>
              <a:t>Assess vocabulary.</a:t>
            </a:r>
          </a:p>
          <a:p>
            <a:pPr lvl="1"/>
            <a:r>
              <a:rPr lang="en-US" sz="1700" dirty="0"/>
              <a:t>Reteach vocabulary terms.</a:t>
            </a:r>
          </a:p>
          <a:p>
            <a:r>
              <a:rPr lang="en-US" sz="2200" dirty="0"/>
              <a:t>Explicitly preteach mathematically precise vocabulary from core during intervention.</a:t>
            </a:r>
          </a:p>
          <a:p>
            <a:pPr lvl="1"/>
            <a:r>
              <a:rPr lang="en-US" sz="1700" dirty="0"/>
              <a:t>Allow time for practice in using mathematically precise language.</a:t>
            </a:r>
          </a:p>
          <a:p>
            <a:pPr lvl="1"/>
            <a:r>
              <a:rPr lang="en-US" sz="1700" dirty="0"/>
              <a:t>Provide examples and nonexamples.</a:t>
            </a:r>
          </a:p>
          <a:p>
            <a:r>
              <a:rPr lang="en-US" sz="2200" dirty="0"/>
              <a:t>Include practice opportunities to develop generalization and transfer of understanding.</a:t>
            </a:r>
          </a:p>
          <a:p>
            <a:pPr lvl="1"/>
            <a:r>
              <a:rPr lang="en-US" sz="1700" dirty="0"/>
              <a:t>Include these opportunities in warm-up activities.</a:t>
            </a:r>
          </a:p>
          <a:p>
            <a:pPr lvl="1"/>
            <a:r>
              <a:rPr lang="en-US" sz="1700" dirty="0"/>
              <a:t>Model, correct, and provide feedback during instruction.</a:t>
            </a:r>
          </a:p>
          <a:p>
            <a:pPr lvl="1"/>
            <a:r>
              <a:rPr lang="en-US" sz="1700" dirty="0"/>
              <a:t>Allow independent activities.</a:t>
            </a:r>
          </a:p>
          <a:p>
            <a:pPr lvl="1"/>
            <a:endParaRPr lang="en-US" dirty="0"/>
          </a:p>
        </p:txBody>
      </p:sp>
      <p:sp>
        <p:nvSpPr>
          <p:cNvPr id="4" name="Slide Number Placeholder 3">
            <a:extLst>
              <a:ext uri="{FF2B5EF4-FFF2-40B4-BE49-F238E27FC236}">
                <a16:creationId xmlns:a16="http://schemas.microsoft.com/office/drawing/2014/main" id="{4FFDE313-90EC-604E-81D4-49F016D1EFBA}"/>
              </a:ext>
            </a:extLst>
          </p:cNvPr>
          <p:cNvSpPr>
            <a:spLocks noGrp="1"/>
          </p:cNvSpPr>
          <p:nvPr>
            <p:ph type="sldNum" sz="quarter" idx="10"/>
          </p:nvPr>
        </p:nvSpPr>
        <p:spPr/>
        <p:txBody>
          <a:bodyPr/>
          <a:lstStyle/>
          <a:p>
            <a:fld id="{F3477EC8-074D-41C4-94AE-E9EA7CEEA348}" type="slidenum">
              <a:rPr lang="en-US" smtClean="0"/>
              <a:pPr/>
              <a:t>18</a:t>
            </a:fld>
            <a:endParaRPr lang="en-US" dirty="0"/>
          </a:p>
        </p:txBody>
      </p:sp>
    </p:spTree>
    <p:extLst>
      <p:ext uri="{BB962C8B-B14F-4D97-AF65-F5344CB8AC3E}">
        <p14:creationId xmlns:p14="http://schemas.microsoft.com/office/powerpoint/2010/main" val="377605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236674-58AE-8C4F-B4A8-DA6A631A4188}"/>
              </a:ext>
            </a:extLst>
          </p:cNvPr>
          <p:cNvSpPr>
            <a:spLocks noGrp="1"/>
          </p:cNvSpPr>
          <p:nvPr>
            <p:ph type="title"/>
          </p:nvPr>
        </p:nvSpPr>
        <p:spPr/>
        <p:txBody>
          <a:bodyPr/>
          <a:lstStyle/>
          <a:p>
            <a:r>
              <a:rPr lang="en-US" dirty="0"/>
              <a:t>Critical Foundations of Algebra</a:t>
            </a:r>
          </a:p>
        </p:txBody>
      </p:sp>
      <p:pic>
        <p:nvPicPr>
          <p:cNvPr id="13" name="Content Placeholder 12">
            <a:extLst>
              <a:ext uri="{FF2B5EF4-FFF2-40B4-BE49-F238E27FC236}">
                <a16:creationId xmlns:a16="http://schemas.microsoft.com/office/drawing/2014/main" id="{525DB2B3-FDB7-FC47-87E9-A1B342A5435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276966" y="1854867"/>
            <a:ext cx="5519472" cy="3730923"/>
          </a:xfrm>
        </p:spPr>
      </p:pic>
      <p:sp>
        <p:nvSpPr>
          <p:cNvPr id="5" name="Slide Number Placeholder 4">
            <a:extLst>
              <a:ext uri="{FF2B5EF4-FFF2-40B4-BE49-F238E27FC236}">
                <a16:creationId xmlns:a16="http://schemas.microsoft.com/office/drawing/2014/main" id="{78BBC0A2-D99D-5D48-B1ED-7C822500BE72}"/>
              </a:ext>
            </a:extLst>
          </p:cNvPr>
          <p:cNvSpPr>
            <a:spLocks noGrp="1"/>
          </p:cNvSpPr>
          <p:nvPr>
            <p:ph type="sldNum" sz="quarter" idx="12"/>
          </p:nvPr>
        </p:nvSpPr>
        <p:spPr>
          <a:xfrm>
            <a:off x="8771160" y="6507316"/>
            <a:ext cx="141064" cy="153888"/>
          </a:xfrm>
        </p:spPr>
        <p:txBody>
          <a:bodyPr/>
          <a:lstStyle/>
          <a:p>
            <a:pPr algn="r"/>
            <a:fld id="{F3477EC8-074D-41C4-94AE-E9EA7CEEA348}" type="slidenum">
              <a:rPr lang="en-US" smtClean="0">
                <a:solidFill>
                  <a:schemeClr val="bg2">
                    <a:lumMod val="75000"/>
                  </a:schemeClr>
                </a:solidFill>
              </a:rPr>
              <a:pPr algn="r"/>
              <a:t>19</a:t>
            </a:fld>
            <a:endParaRPr lang="en-US" dirty="0">
              <a:solidFill>
                <a:schemeClr val="bg2">
                  <a:lumMod val="75000"/>
                </a:schemeClr>
              </a:solidFill>
            </a:endParaRPr>
          </a:p>
        </p:txBody>
      </p:sp>
      <p:sp>
        <p:nvSpPr>
          <p:cNvPr id="14" name="TextBox 13">
            <a:extLst>
              <a:ext uri="{FF2B5EF4-FFF2-40B4-BE49-F238E27FC236}">
                <a16:creationId xmlns:a16="http://schemas.microsoft.com/office/drawing/2014/main" id="{F46A8B30-E4A3-B44C-A67A-B946B3F18CA9}"/>
              </a:ext>
            </a:extLst>
          </p:cNvPr>
          <p:cNvSpPr txBox="1"/>
          <p:nvPr/>
        </p:nvSpPr>
        <p:spPr>
          <a:xfrm rot="20952448">
            <a:off x="4731791" y="3086094"/>
            <a:ext cx="1098289" cy="276999"/>
          </a:xfrm>
          <a:prstGeom prst="rect">
            <a:avLst/>
          </a:prstGeom>
          <a:solidFill>
            <a:schemeClr val="bg1"/>
          </a:solidFill>
        </p:spPr>
        <p:txBody>
          <a:bodyPr wrap="square" rtlCol="0">
            <a:spAutoFit/>
          </a:bodyPr>
          <a:lstStyle/>
          <a:p>
            <a:pPr algn="ctr"/>
            <a:r>
              <a:rPr lang="en-US" sz="1200" b="1" dirty="0"/>
              <a:t>ALGEBRA</a:t>
            </a:r>
          </a:p>
        </p:txBody>
      </p:sp>
      <p:sp>
        <p:nvSpPr>
          <p:cNvPr id="16" name="Text Placeholder 15">
            <a:extLst>
              <a:ext uri="{FF2B5EF4-FFF2-40B4-BE49-F238E27FC236}">
                <a16:creationId xmlns:a16="http://schemas.microsoft.com/office/drawing/2014/main" id="{517565D3-38C3-4D44-B386-50E916E23ACA}"/>
              </a:ext>
            </a:extLst>
          </p:cNvPr>
          <p:cNvSpPr>
            <a:spLocks noGrp="1"/>
          </p:cNvSpPr>
          <p:nvPr>
            <p:ph type="body" sz="half" idx="2"/>
          </p:nvPr>
        </p:nvSpPr>
        <p:spPr/>
        <p:txBody>
          <a:bodyPr>
            <a:normAutofit/>
          </a:bodyPr>
          <a:lstStyle/>
          <a:p>
            <a:pPr algn="ctr"/>
            <a:r>
              <a:rPr lang="en-US" sz="2000" dirty="0"/>
              <a:t>What skills are we hoping students can obtain?</a:t>
            </a:r>
          </a:p>
        </p:txBody>
      </p:sp>
    </p:spTree>
    <p:extLst>
      <p:ext uri="{BB962C8B-B14F-4D97-AF65-F5344CB8AC3E}">
        <p14:creationId xmlns:p14="http://schemas.microsoft.com/office/powerpoint/2010/main" val="414431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87526" y="1607853"/>
            <a:ext cx="7930001" cy="4726300"/>
          </a:xfrm>
        </p:spPr>
        <p:txBody>
          <a:bodyPr/>
          <a:lstStyle/>
          <a:p>
            <a:r>
              <a:rPr lang="en-US" dirty="0"/>
              <a:t>Using Data-Based Individualization to Address Challenges for Students With Mathematics Difficulties in Intervention and Core Instruction</a:t>
            </a:r>
          </a:p>
          <a:p>
            <a:r>
              <a:rPr lang="en-US" dirty="0"/>
              <a:t>Understanding the Characteristics of Students With Mathematics Difficulties</a:t>
            </a:r>
          </a:p>
          <a:p>
            <a:r>
              <a:rPr lang="en-US" dirty="0"/>
              <a:t>Reviewing Critical Components of Algebraic Readiness</a:t>
            </a:r>
          </a:p>
          <a:p>
            <a:r>
              <a:rPr lang="en-US" dirty="0"/>
              <a:t>Understanding Math Trajectories </a:t>
            </a:r>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83663889-FEA7-4994-BC8D-33D17BDA8D0A}"/>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2</a:t>
            </a:fld>
            <a:endParaRPr lang="en-US" dirty="0">
              <a:solidFill>
                <a:srgbClr val="D4D4D4">
                  <a:lumMod val="75000"/>
                </a:srgbClr>
              </a:solidFill>
            </a:endParaRPr>
          </a:p>
        </p:txBody>
      </p:sp>
    </p:spTree>
    <p:extLst>
      <p:ext uri="{BB962C8B-B14F-4D97-AF65-F5344CB8AC3E}">
        <p14:creationId xmlns:p14="http://schemas.microsoft.com/office/powerpoint/2010/main" val="270717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9B378D-852D-8C42-A50B-F2D2887A030D}"/>
              </a:ext>
            </a:extLst>
          </p:cNvPr>
          <p:cNvSpPr>
            <a:spLocks noGrp="1"/>
          </p:cNvSpPr>
          <p:nvPr>
            <p:ph type="title"/>
          </p:nvPr>
        </p:nvSpPr>
        <p:spPr/>
        <p:txBody>
          <a:bodyPr/>
          <a:lstStyle/>
          <a:p>
            <a:r>
              <a:rPr lang="en-US" dirty="0"/>
              <a:t>Major Algebra Topics </a:t>
            </a:r>
          </a:p>
        </p:txBody>
      </p:sp>
      <p:sp>
        <p:nvSpPr>
          <p:cNvPr id="7" name="Content Placeholder 6">
            <a:extLst>
              <a:ext uri="{FF2B5EF4-FFF2-40B4-BE49-F238E27FC236}">
                <a16:creationId xmlns:a16="http://schemas.microsoft.com/office/drawing/2014/main" id="{E2550AA4-2899-DB4D-AF0A-8A5B4A11B9BA}"/>
              </a:ext>
            </a:extLst>
          </p:cNvPr>
          <p:cNvSpPr>
            <a:spLocks noGrp="1"/>
          </p:cNvSpPr>
          <p:nvPr>
            <p:ph sz="quarter" idx="12"/>
          </p:nvPr>
        </p:nvSpPr>
        <p:spPr/>
        <p:txBody>
          <a:bodyPr/>
          <a:lstStyle/>
          <a:p>
            <a:r>
              <a:rPr lang="en-US" dirty="0"/>
              <a:t>Symbols and Expressions</a:t>
            </a:r>
          </a:p>
          <a:p>
            <a:pPr lvl="1"/>
            <a:r>
              <a:rPr lang="en-US" dirty="0"/>
              <a:t>Polynomial expressions</a:t>
            </a:r>
          </a:p>
          <a:p>
            <a:pPr lvl="1"/>
            <a:r>
              <a:rPr lang="en-US" dirty="0"/>
              <a:t>Rational expressions</a:t>
            </a:r>
          </a:p>
          <a:p>
            <a:pPr lvl="1"/>
            <a:r>
              <a:rPr lang="en-US" dirty="0"/>
              <a:t>Arithmetic and finite geometric series</a:t>
            </a:r>
          </a:p>
          <a:p>
            <a:r>
              <a:rPr lang="en-US" dirty="0"/>
              <a:t>Linear Equations</a:t>
            </a:r>
          </a:p>
          <a:p>
            <a:pPr lvl="1"/>
            <a:r>
              <a:rPr lang="en-US" dirty="0"/>
              <a:t>Real numbers as points on a number line</a:t>
            </a:r>
          </a:p>
          <a:p>
            <a:pPr lvl="1"/>
            <a:r>
              <a:rPr lang="en-US" dirty="0"/>
              <a:t>Linear equations and linear inequalities and their graphs</a:t>
            </a:r>
          </a:p>
          <a:p>
            <a:pPr lvl="1"/>
            <a:r>
              <a:rPr lang="en-US" dirty="0"/>
              <a:t>Solving problems with linear equations</a:t>
            </a:r>
          </a:p>
          <a:p>
            <a:pPr lvl="1"/>
            <a:r>
              <a:rPr lang="en-US" dirty="0"/>
              <a:t>Graphing and solving problems</a:t>
            </a:r>
          </a:p>
          <a:p>
            <a:pPr lvl="1"/>
            <a:endParaRPr lang="en-US" dirty="0"/>
          </a:p>
        </p:txBody>
      </p:sp>
      <p:sp>
        <p:nvSpPr>
          <p:cNvPr id="8" name="Content Placeholder 7">
            <a:extLst>
              <a:ext uri="{FF2B5EF4-FFF2-40B4-BE49-F238E27FC236}">
                <a16:creationId xmlns:a16="http://schemas.microsoft.com/office/drawing/2014/main" id="{A7975A3D-207A-AD48-8E7A-045F28FC0B43}"/>
              </a:ext>
            </a:extLst>
          </p:cNvPr>
          <p:cNvSpPr>
            <a:spLocks noGrp="1"/>
          </p:cNvSpPr>
          <p:nvPr>
            <p:ph sz="quarter" idx="13"/>
          </p:nvPr>
        </p:nvSpPr>
        <p:spPr/>
        <p:txBody>
          <a:bodyPr/>
          <a:lstStyle/>
          <a:p>
            <a:r>
              <a:rPr lang="en-US" dirty="0"/>
              <a:t>Quadratic Equations</a:t>
            </a:r>
          </a:p>
          <a:p>
            <a:pPr lvl="1"/>
            <a:r>
              <a:rPr lang="en-US" dirty="0"/>
              <a:t>Factors and factoring of quadratic polynomials with integers</a:t>
            </a:r>
          </a:p>
          <a:p>
            <a:pPr lvl="1"/>
            <a:r>
              <a:rPr lang="en-US" dirty="0"/>
              <a:t>Completing the square in quadratic expressions</a:t>
            </a:r>
          </a:p>
          <a:p>
            <a:pPr lvl="1"/>
            <a:r>
              <a:rPr lang="en-US" dirty="0"/>
              <a:t>Quadratic formula and factoring of general quadratic polynomials</a:t>
            </a:r>
          </a:p>
          <a:p>
            <a:pPr lvl="1"/>
            <a:r>
              <a:rPr lang="en-US" dirty="0"/>
              <a:t>Using the quadratic formula to solve problems</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3B0BF67F-CA00-224F-AB39-10F24D9A231D}"/>
              </a:ext>
            </a:extLst>
          </p:cNvPr>
          <p:cNvSpPr>
            <a:spLocks noGrp="1"/>
          </p:cNvSpPr>
          <p:nvPr>
            <p:ph type="sldNum" sz="quarter" idx="11"/>
          </p:nvPr>
        </p:nvSpPr>
        <p:spPr/>
        <p:txBody>
          <a:bodyPr/>
          <a:lstStyle/>
          <a:p>
            <a:fld id="{556C903B-A9A8-9643-9413-B88BA9C2F039}" type="slidenum">
              <a:rPr lang="en-US" smtClean="0"/>
              <a:pPr/>
              <a:t>20</a:t>
            </a:fld>
            <a:endParaRPr lang="en-US" dirty="0"/>
          </a:p>
        </p:txBody>
      </p:sp>
    </p:spTree>
    <p:extLst>
      <p:ext uri="{BB962C8B-B14F-4D97-AF65-F5344CB8AC3E}">
        <p14:creationId xmlns:p14="http://schemas.microsoft.com/office/powerpoint/2010/main" val="102152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096E-8C81-4A4A-8F0D-7133F8F21347}"/>
              </a:ext>
            </a:extLst>
          </p:cNvPr>
          <p:cNvSpPr>
            <a:spLocks noGrp="1"/>
          </p:cNvSpPr>
          <p:nvPr>
            <p:ph type="title"/>
          </p:nvPr>
        </p:nvSpPr>
        <p:spPr/>
        <p:txBody>
          <a:bodyPr/>
          <a:lstStyle/>
          <a:p>
            <a:r>
              <a:rPr lang="en-US" dirty="0"/>
              <a:t>Major Algebra Topics </a:t>
            </a:r>
          </a:p>
        </p:txBody>
      </p:sp>
      <p:sp>
        <p:nvSpPr>
          <p:cNvPr id="3" name="Content Placeholder 2">
            <a:extLst>
              <a:ext uri="{FF2B5EF4-FFF2-40B4-BE49-F238E27FC236}">
                <a16:creationId xmlns:a16="http://schemas.microsoft.com/office/drawing/2014/main" id="{AA0FA63F-8390-4645-BA80-70B06A49A3AE}"/>
              </a:ext>
            </a:extLst>
          </p:cNvPr>
          <p:cNvSpPr>
            <a:spLocks noGrp="1"/>
          </p:cNvSpPr>
          <p:nvPr>
            <p:ph sz="quarter" idx="12"/>
          </p:nvPr>
        </p:nvSpPr>
        <p:spPr/>
        <p:txBody>
          <a:bodyPr/>
          <a:lstStyle/>
          <a:p>
            <a:r>
              <a:rPr lang="en-US" dirty="0"/>
              <a:t>Functions</a:t>
            </a:r>
          </a:p>
          <a:p>
            <a:pPr lvl="1"/>
            <a:r>
              <a:rPr lang="en-US" dirty="0"/>
              <a:t>Linear functions</a:t>
            </a:r>
          </a:p>
          <a:p>
            <a:pPr lvl="1"/>
            <a:r>
              <a:rPr lang="en-US" dirty="0"/>
              <a:t>Quadratic functions</a:t>
            </a:r>
          </a:p>
          <a:p>
            <a:pPr lvl="1"/>
            <a:r>
              <a:rPr lang="en-US" dirty="0"/>
              <a:t>Graphs of quadratic functions and completing the square</a:t>
            </a:r>
          </a:p>
          <a:p>
            <a:pPr lvl="1"/>
            <a:r>
              <a:rPr lang="en-US" dirty="0"/>
              <a:t>Polynomial functions</a:t>
            </a:r>
          </a:p>
          <a:p>
            <a:pPr lvl="1"/>
            <a:r>
              <a:rPr lang="en-US" dirty="0"/>
              <a:t>Simple nonlinear functions</a:t>
            </a:r>
          </a:p>
          <a:p>
            <a:pPr lvl="1"/>
            <a:r>
              <a:rPr lang="en-US" dirty="0"/>
              <a:t>Radical exponents, radical expressions, and exponential functions</a:t>
            </a:r>
          </a:p>
          <a:p>
            <a:pPr lvl="1"/>
            <a:r>
              <a:rPr lang="en-US" dirty="0"/>
              <a:t>Logarithmic functions</a:t>
            </a:r>
          </a:p>
          <a:p>
            <a:pPr lvl="1"/>
            <a:r>
              <a:rPr lang="en-US" dirty="0"/>
              <a:t>Trigonometric functions</a:t>
            </a:r>
          </a:p>
          <a:p>
            <a:pPr lvl="1"/>
            <a:r>
              <a:rPr lang="en-US" dirty="0"/>
              <a:t>Fitting simple mathematical models to data</a:t>
            </a:r>
          </a:p>
        </p:txBody>
      </p:sp>
      <p:sp>
        <p:nvSpPr>
          <p:cNvPr id="4" name="Content Placeholder 3">
            <a:extLst>
              <a:ext uri="{FF2B5EF4-FFF2-40B4-BE49-F238E27FC236}">
                <a16:creationId xmlns:a16="http://schemas.microsoft.com/office/drawing/2014/main" id="{EE9BEDE4-5EC2-F64E-A74B-BF07D1A85168}"/>
              </a:ext>
            </a:extLst>
          </p:cNvPr>
          <p:cNvSpPr>
            <a:spLocks noGrp="1"/>
          </p:cNvSpPr>
          <p:nvPr>
            <p:ph sz="quarter" idx="13"/>
          </p:nvPr>
        </p:nvSpPr>
        <p:spPr/>
        <p:txBody>
          <a:bodyPr/>
          <a:lstStyle/>
          <a:p>
            <a:r>
              <a:rPr lang="en-US" dirty="0"/>
              <a:t>Algebra of Polynomials</a:t>
            </a:r>
          </a:p>
          <a:p>
            <a:pPr lvl="1"/>
            <a:r>
              <a:rPr lang="en-US" dirty="0"/>
              <a:t>Roots and factorization of polynomials</a:t>
            </a:r>
          </a:p>
          <a:p>
            <a:pPr lvl="1"/>
            <a:r>
              <a:rPr lang="en-US" dirty="0"/>
              <a:t>Complex numbers and operations</a:t>
            </a:r>
          </a:p>
          <a:p>
            <a:pPr lvl="1"/>
            <a:r>
              <a:rPr lang="en-US" dirty="0"/>
              <a:t>Fundamental theorem of algebra</a:t>
            </a:r>
          </a:p>
          <a:p>
            <a:pPr lvl="1"/>
            <a:r>
              <a:rPr lang="en-US" dirty="0"/>
              <a:t>Binomial coefficients</a:t>
            </a:r>
          </a:p>
          <a:p>
            <a:pPr lvl="1"/>
            <a:r>
              <a:rPr lang="en-US" dirty="0"/>
              <a:t>Mathematical indication and the binomial theorem</a:t>
            </a:r>
          </a:p>
          <a:p>
            <a:r>
              <a:rPr lang="en-US" dirty="0"/>
              <a:t>Combinations and Finite Probability</a:t>
            </a:r>
          </a:p>
          <a:p>
            <a:pPr lvl="1"/>
            <a:r>
              <a:rPr lang="en-US" dirty="0"/>
              <a:t>Combinations and permutations</a:t>
            </a:r>
          </a:p>
        </p:txBody>
      </p:sp>
      <p:sp>
        <p:nvSpPr>
          <p:cNvPr id="5" name="Slide Number Placeholder 4">
            <a:extLst>
              <a:ext uri="{FF2B5EF4-FFF2-40B4-BE49-F238E27FC236}">
                <a16:creationId xmlns:a16="http://schemas.microsoft.com/office/drawing/2014/main" id="{47252AD1-FD30-424F-8AD1-C9E6E11A11A1}"/>
              </a:ext>
            </a:extLst>
          </p:cNvPr>
          <p:cNvSpPr>
            <a:spLocks noGrp="1"/>
          </p:cNvSpPr>
          <p:nvPr>
            <p:ph type="sldNum" sz="quarter" idx="11"/>
          </p:nvPr>
        </p:nvSpPr>
        <p:spPr/>
        <p:txBody>
          <a:bodyPr/>
          <a:lstStyle/>
          <a:p>
            <a:pPr algn="r"/>
            <a:fld id="{F3477EC8-074D-41C4-94AE-E9EA7CEEA348}" type="slidenum">
              <a:rPr lang="en-US" smtClean="0">
                <a:solidFill>
                  <a:srgbClr val="D4D4D4">
                    <a:lumMod val="75000"/>
                  </a:srgbClr>
                </a:solidFill>
              </a:rPr>
              <a:pPr algn="r"/>
              <a:t>21</a:t>
            </a:fld>
            <a:endParaRPr lang="en-US" dirty="0">
              <a:solidFill>
                <a:srgbClr val="D4D4D4">
                  <a:lumMod val="75000"/>
                </a:srgbClr>
              </a:solidFill>
            </a:endParaRPr>
          </a:p>
        </p:txBody>
      </p:sp>
    </p:spTree>
    <p:extLst>
      <p:ext uri="{BB962C8B-B14F-4D97-AF65-F5344CB8AC3E}">
        <p14:creationId xmlns:p14="http://schemas.microsoft.com/office/powerpoint/2010/main" val="325598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029DD2-00E7-3C4E-B1BF-9AAA9B6B0E30}"/>
              </a:ext>
            </a:extLst>
          </p:cNvPr>
          <p:cNvSpPr>
            <a:spLocks noGrp="1"/>
          </p:cNvSpPr>
          <p:nvPr>
            <p:ph type="title"/>
          </p:nvPr>
        </p:nvSpPr>
        <p:spPr/>
        <p:txBody>
          <a:bodyPr/>
          <a:lstStyle/>
          <a:p>
            <a:r>
              <a:rPr lang="en-US" dirty="0"/>
              <a:t>Developing Foundations of Algebra</a:t>
            </a:r>
          </a:p>
        </p:txBody>
      </p:sp>
      <p:sp>
        <p:nvSpPr>
          <p:cNvPr id="5" name="Slide Number Placeholder 4">
            <a:extLst>
              <a:ext uri="{FF2B5EF4-FFF2-40B4-BE49-F238E27FC236}">
                <a16:creationId xmlns:a16="http://schemas.microsoft.com/office/drawing/2014/main" id="{31B8E6A9-E06C-F449-BA2E-BB69A8CE1A3F}"/>
              </a:ext>
            </a:extLst>
          </p:cNvPr>
          <p:cNvSpPr>
            <a:spLocks noGrp="1"/>
          </p:cNvSpPr>
          <p:nvPr>
            <p:ph type="sldNum" sz="quarter" idx="10"/>
          </p:nvPr>
        </p:nvSpPr>
        <p:spPr>
          <a:xfrm>
            <a:off x="8755131" y="6659715"/>
            <a:ext cx="157094" cy="153888"/>
          </a:xfrm>
        </p:spPr>
        <p:txBody>
          <a:bodyPr/>
          <a:lstStyle/>
          <a:p>
            <a:fld id="{F3477EC8-074D-41C4-94AE-E9EA7CEEA348}" type="slidenum">
              <a:rPr lang="en-US" smtClean="0"/>
              <a:pPr/>
              <a:t>22</a:t>
            </a:fld>
            <a:endParaRPr lang="en-US" dirty="0"/>
          </a:p>
        </p:txBody>
      </p:sp>
      <p:graphicFrame>
        <p:nvGraphicFramePr>
          <p:cNvPr id="7" name="Diagram 6" descr="Upward arrow">
            <a:extLst>
              <a:ext uri="{FF2B5EF4-FFF2-40B4-BE49-F238E27FC236}">
                <a16:creationId xmlns:a16="http://schemas.microsoft.com/office/drawing/2014/main" id="{FA60F478-6C7B-234F-8B79-31420DCC504A}"/>
              </a:ext>
            </a:extLst>
          </p:cNvPr>
          <p:cNvGraphicFramePr/>
          <p:nvPr>
            <p:extLst>
              <p:ext uri="{D42A27DB-BD31-4B8C-83A1-F6EECF244321}">
                <p14:modId xmlns:p14="http://schemas.microsoft.com/office/powerpoint/2010/main" val="4168302522"/>
              </p:ext>
            </p:extLst>
          </p:nvPr>
        </p:nvGraphicFramePr>
        <p:xfrm>
          <a:off x="402957" y="1396999"/>
          <a:ext cx="8167606" cy="478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09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638195-3ADC-B94F-A4B6-8F561A7B8C4D}"/>
              </a:ext>
            </a:extLst>
          </p:cNvPr>
          <p:cNvSpPr>
            <a:spLocks noGrp="1"/>
          </p:cNvSpPr>
          <p:nvPr>
            <p:ph type="title"/>
          </p:nvPr>
        </p:nvSpPr>
        <p:spPr/>
        <p:txBody>
          <a:bodyPr/>
          <a:lstStyle/>
          <a:p>
            <a:r>
              <a:rPr lang="en-US" dirty="0"/>
              <a:t>Critical Foundations of Algebra </a:t>
            </a:r>
          </a:p>
        </p:txBody>
      </p:sp>
      <p:sp>
        <p:nvSpPr>
          <p:cNvPr id="9" name="Content Placeholder 8">
            <a:extLst>
              <a:ext uri="{FF2B5EF4-FFF2-40B4-BE49-F238E27FC236}">
                <a16:creationId xmlns:a16="http://schemas.microsoft.com/office/drawing/2014/main" id="{43B3D48E-C688-1243-BF2A-F67A9A1735D1}"/>
              </a:ext>
            </a:extLst>
          </p:cNvPr>
          <p:cNvSpPr>
            <a:spLocks noGrp="1"/>
          </p:cNvSpPr>
          <p:nvPr>
            <p:ph idx="1"/>
          </p:nvPr>
        </p:nvSpPr>
        <p:spPr/>
        <p:txBody>
          <a:bodyPr/>
          <a:lstStyle/>
          <a:p>
            <a:r>
              <a:rPr lang="en-US" dirty="0"/>
              <a:t>Fluency With Whole Numbers</a:t>
            </a:r>
          </a:p>
          <a:p>
            <a:pPr lvl="1"/>
            <a:r>
              <a:rPr lang="en-US" dirty="0"/>
              <a:t>Automatic recall of addition, subtraction, multiplication, division facts</a:t>
            </a:r>
          </a:p>
          <a:p>
            <a:pPr lvl="1"/>
            <a:r>
              <a:rPr lang="en-US" dirty="0"/>
              <a:t>Standard algorithms </a:t>
            </a:r>
          </a:p>
          <a:p>
            <a:pPr lvl="1"/>
            <a:r>
              <a:rPr lang="en-US" dirty="0"/>
              <a:t>Estimation and reasonableness</a:t>
            </a:r>
          </a:p>
          <a:p>
            <a:r>
              <a:rPr lang="en-US" dirty="0"/>
              <a:t>Fluency With Fractions</a:t>
            </a:r>
          </a:p>
          <a:p>
            <a:pPr lvl="1"/>
            <a:r>
              <a:rPr lang="en-US" dirty="0"/>
              <a:t>Positive and negative fractions</a:t>
            </a:r>
          </a:p>
          <a:p>
            <a:pPr lvl="1"/>
            <a:r>
              <a:rPr lang="en-US" dirty="0"/>
              <a:t>Locate fractions on a number line</a:t>
            </a:r>
          </a:p>
          <a:p>
            <a:pPr lvl="1"/>
            <a:r>
              <a:rPr lang="en-US" dirty="0"/>
              <a:t>Computations of fractions</a:t>
            </a:r>
          </a:p>
          <a:p>
            <a:pPr lvl="1"/>
            <a:r>
              <a:rPr lang="en-US" dirty="0"/>
              <a:t>Decimals, fractions, and percentages</a:t>
            </a:r>
          </a:p>
          <a:p>
            <a:r>
              <a:rPr lang="en-US" dirty="0"/>
              <a:t>Geometry and Measurement</a:t>
            </a:r>
          </a:p>
          <a:p>
            <a:pPr lvl="1"/>
            <a:r>
              <a:rPr lang="en-US" dirty="0"/>
              <a:t>Slope if a straight line</a:t>
            </a:r>
          </a:p>
          <a:p>
            <a:pPr lvl="1"/>
            <a:r>
              <a:rPr lang="en-US" dirty="0"/>
              <a:t>Properties of two- and three-dimensional shapes</a:t>
            </a:r>
          </a:p>
          <a:p>
            <a:pPr lvl="1"/>
            <a:r>
              <a:rPr lang="en-US" dirty="0"/>
              <a:t>Volume, area, surface area</a:t>
            </a:r>
          </a:p>
        </p:txBody>
      </p:sp>
      <p:sp>
        <p:nvSpPr>
          <p:cNvPr id="5" name="Slide Number Placeholder 4">
            <a:extLst>
              <a:ext uri="{FF2B5EF4-FFF2-40B4-BE49-F238E27FC236}">
                <a16:creationId xmlns:a16="http://schemas.microsoft.com/office/drawing/2014/main" id="{BA8A4FF2-59B3-0142-BC72-197C7A4D6B27}"/>
              </a:ext>
            </a:extLst>
          </p:cNvPr>
          <p:cNvSpPr>
            <a:spLocks noGrp="1"/>
          </p:cNvSpPr>
          <p:nvPr>
            <p:ph type="sldNum" sz="quarter" idx="10"/>
          </p:nvPr>
        </p:nvSpPr>
        <p:spPr>
          <a:xfrm>
            <a:off x="8771161" y="6675975"/>
            <a:ext cx="128240" cy="138499"/>
          </a:xfrm>
        </p:spPr>
        <p:txBody>
          <a:bodyPr/>
          <a:lstStyle/>
          <a:p>
            <a:fld id="{556C903B-A9A8-9643-9413-B88BA9C2F039}" type="slidenum">
              <a:rPr lang="en-US" smtClean="0"/>
              <a:pPr/>
              <a:t>23</a:t>
            </a:fld>
            <a:endParaRPr lang="en-US" dirty="0"/>
          </a:p>
        </p:txBody>
      </p:sp>
    </p:spTree>
    <p:extLst>
      <p:ext uri="{BB962C8B-B14F-4D97-AF65-F5344CB8AC3E}">
        <p14:creationId xmlns:p14="http://schemas.microsoft.com/office/powerpoint/2010/main" val="32659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A998AD-D466-7345-A22C-C46017450853}"/>
              </a:ext>
            </a:extLst>
          </p:cNvPr>
          <p:cNvSpPr>
            <a:spLocks noGrp="1"/>
          </p:cNvSpPr>
          <p:nvPr>
            <p:ph type="title"/>
          </p:nvPr>
        </p:nvSpPr>
        <p:spPr/>
        <p:txBody>
          <a:bodyPr/>
          <a:lstStyle/>
          <a:p>
            <a:r>
              <a:rPr lang="en-US" dirty="0"/>
              <a:t>Math Trajectories</a:t>
            </a:r>
          </a:p>
        </p:txBody>
      </p:sp>
      <p:sp>
        <p:nvSpPr>
          <p:cNvPr id="6" name="Content Placeholder 5">
            <a:extLst>
              <a:ext uri="{FF2B5EF4-FFF2-40B4-BE49-F238E27FC236}">
                <a16:creationId xmlns:a16="http://schemas.microsoft.com/office/drawing/2014/main" id="{8DB3AD3A-7DE4-CD4F-8B8B-CF4EA395203F}"/>
              </a:ext>
            </a:extLst>
          </p:cNvPr>
          <p:cNvSpPr>
            <a:spLocks noGrp="1"/>
          </p:cNvSpPr>
          <p:nvPr>
            <p:ph idx="1"/>
          </p:nvPr>
        </p:nvSpPr>
        <p:spPr/>
        <p:txBody>
          <a:bodyPr/>
          <a:lstStyle/>
          <a:p>
            <a:r>
              <a:rPr lang="en-US" dirty="0"/>
              <a:t>Where are we starting? Where did we come from? Where are we going?</a:t>
            </a:r>
          </a:p>
        </p:txBody>
      </p:sp>
      <p:sp>
        <p:nvSpPr>
          <p:cNvPr id="4" name="Slide Number Placeholder 3">
            <a:extLst>
              <a:ext uri="{FF2B5EF4-FFF2-40B4-BE49-F238E27FC236}">
                <a16:creationId xmlns:a16="http://schemas.microsoft.com/office/drawing/2014/main" id="{D252857D-3C3D-4548-8263-AFF3978FFB22}"/>
              </a:ext>
            </a:extLst>
          </p:cNvPr>
          <p:cNvSpPr>
            <a:spLocks noGrp="1"/>
          </p:cNvSpPr>
          <p:nvPr>
            <p:ph type="sldNum" sz="quarter" idx="12"/>
          </p:nvPr>
        </p:nvSpPr>
        <p:spPr/>
        <p:txBody>
          <a:bodyPr/>
          <a:lstStyle/>
          <a:p>
            <a:pPr algn="r"/>
            <a:fld id="{F3477EC8-074D-41C4-94AE-E9EA7CEEA348}" type="slidenum">
              <a:rPr lang="en-US" smtClean="0">
                <a:solidFill>
                  <a:srgbClr val="D4D4D4">
                    <a:lumMod val="75000"/>
                  </a:srgbClr>
                </a:solidFill>
              </a:rPr>
              <a:pPr algn="r"/>
              <a:t>24</a:t>
            </a:fld>
            <a:endParaRPr lang="en-US" dirty="0">
              <a:solidFill>
                <a:srgbClr val="D4D4D4">
                  <a:lumMod val="75000"/>
                </a:srgbClr>
              </a:solidFill>
            </a:endParaRPr>
          </a:p>
        </p:txBody>
      </p:sp>
    </p:spTree>
    <p:extLst>
      <p:ext uri="{BB962C8B-B14F-4D97-AF65-F5344CB8AC3E}">
        <p14:creationId xmlns:p14="http://schemas.microsoft.com/office/powerpoint/2010/main" val="130893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54D07E-DDF9-564E-BE22-2DBFBE801B45}"/>
              </a:ext>
            </a:extLst>
          </p:cNvPr>
          <p:cNvSpPr>
            <a:spLocks noGrp="1"/>
          </p:cNvSpPr>
          <p:nvPr>
            <p:ph type="title"/>
          </p:nvPr>
        </p:nvSpPr>
        <p:spPr>
          <a:xfrm>
            <a:off x="687388" y="359993"/>
            <a:ext cx="8224837" cy="492443"/>
          </a:xfrm>
        </p:spPr>
        <p:txBody>
          <a:bodyPr/>
          <a:lstStyle/>
          <a:p>
            <a:r>
              <a:rPr lang="en-US" dirty="0"/>
              <a:t>Math Trajectories </a:t>
            </a:r>
          </a:p>
        </p:txBody>
      </p:sp>
      <p:sp>
        <p:nvSpPr>
          <p:cNvPr id="7" name="Content Placeholder 6">
            <a:extLst>
              <a:ext uri="{FF2B5EF4-FFF2-40B4-BE49-F238E27FC236}">
                <a16:creationId xmlns:a16="http://schemas.microsoft.com/office/drawing/2014/main" id="{172E76FA-72A6-C445-A4A7-7A912C6EC42C}"/>
              </a:ext>
            </a:extLst>
          </p:cNvPr>
          <p:cNvSpPr>
            <a:spLocks noGrp="1"/>
          </p:cNvSpPr>
          <p:nvPr>
            <p:ph sz="quarter" idx="11"/>
          </p:nvPr>
        </p:nvSpPr>
        <p:spPr/>
        <p:txBody>
          <a:bodyPr/>
          <a:lstStyle/>
          <a:p>
            <a:r>
              <a:rPr lang="en-US" dirty="0"/>
              <a:t>Math standards are not stand-alone skills.</a:t>
            </a:r>
          </a:p>
          <a:p>
            <a:pPr lvl="1"/>
            <a:r>
              <a:rPr lang="en-US" dirty="0"/>
              <a:t>Build upon standards </a:t>
            </a:r>
            <a:r>
              <a:rPr lang="en-US" i="1" dirty="0"/>
              <a:t>within</a:t>
            </a:r>
            <a:r>
              <a:rPr lang="en-US" dirty="0"/>
              <a:t> the same grade level.</a:t>
            </a:r>
          </a:p>
          <a:p>
            <a:pPr lvl="1"/>
            <a:r>
              <a:rPr lang="en-US" dirty="0"/>
              <a:t>Build upon standards </a:t>
            </a:r>
            <a:r>
              <a:rPr lang="en-US" i="1" dirty="0"/>
              <a:t>across</a:t>
            </a:r>
            <a:r>
              <a:rPr lang="en-US" dirty="0"/>
              <a:t> grade levels.</a:t>
            </a:r>
          </a:p>
          <a:p>
            <a:r>
              <a:rPr lang="en-US" dirty="0"/>
              <a:t>As students get older, the gaps within and across grade levels increase, leading to</a:t>
            </a:r>
          </a:p>
          <a:p>
            <a:pPr lvl="1"/>
            <a:r>
              <a:rPr lang="en-US" dirty="0"/>
              <a:t>Less conceptual understanding</a:t>
            </a:r>
          </a:p>
          <a:p>
            <a:pPr lvl="1"/>
            <a:r>
              <a:rPr lang="en-US" dirty="0"/>
              <a:t>Development of misconceptions</a:t>
            </a:r>
          </a:p>
          <a:p>
            <a:pPr lvl="1"/>
            <a:r>
              <a:rPr lang="en-US" dirty="0"/>
              <a:t>Greater need for intervention support</a:t>
            </a:r>
          </a:p>
        </p:txBody>
      </p:sp>
      <p:sp>
        <p:nvSpPr>
          <p:cNvPr id="5" name="Slide Number Placeholder 4">
            <a:extLst>
              <a:ext uri="{FF2B5EF4-FFF2-40B4-BE49-F238E27FC236}">
                <a16:creationId xmlns:a16="http://schemas.microsoft.com/office/drawing/2014/main" id="{40282E41-1AE3-4841-AD91-B37B77380F97}"/>
              </a:ext>
            </a:extLst>
          </p:cNvPr>
          <p:cNvSpPr>
            <a:spLocks noGrp="1"/>
          </p:cNvSpPr>
          <p:nvPr>
            <p:ph type="sldNum" sz="quarter" idx="10"/>
          </p:nvPr>
        </p:nvSpPr>
        <p:spPr>
          <a:xfrm>
            <a:off x="8771161" y="6675975"/>
            <a:ext cx="128240" cy="138499"/>
          </a:xfrm>
        </p:spPr>
        <p:txBody>
          <a:bodyPr/>
          <a:lstStyle/>
          <a:p>
            <a:fld id="{556C903B-A9A8-9643-9413-B88BA9C2F039}" type="slidenum">
              <a:rPr lang="en-US" smtClean="0"/>
              <a:pPr/>
              <a:t>25</a:t>
            </a:fld>
            <a:endParaRPr lang="en-US" dirty="0"/>
          </a:p>
        </p:txBody>
      </p:sp>
    </p:spTree>
    <p:extLst>
      <p:ext uri="{BB962C8B-B14F-4D97-AF65-F5344CB8AC3E}">
        <p14:creationId xmlns:p14="http://schemas.microsoft.com/office/powerpoint/2010/main" val="105405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BA6C-912D-314F-B157-730372BC2F5C}"/>
              </a:ext>
            </a:extLst>
          </p:cNvPr>
          <p:cNvSpPr>
            <a:spLocks noGrp="1"/>
          </p:cNvSpPr>
          <p:nvPr>
            <p:ph type="title"/>
          </p:nvPr>
        </p:nvSpPr>
        <p:spPr/>
        <p:txBody>
          <a:bodyPr/>
          <a:lstStyle/>
          <a:p>
            <a:r>
              <a:rPr lang="en-US" dirty="0"/>
              <a:t>Math Trajectories: Planning for Core </a:t>
            </a:r>
          </a:p>
        </p:txBody>
      </p:sp>
      <p:sp>
        <p:nvSpPr>
          <p:cNvPr id="3" name="Content Placeholder 2">
            <a:extLst>
              <a:ext uri="{FF2B5EF4-FFF2-40B4-BE49-F238E27FC236}">
                <a16:creationId xmlns:a16="http://schemas.microsoft.com/office/drawing/2014/main" id="{2A64233D-8EEE-E44C-95FE-11CA2749BEE8}"/>
              </a:ext>
            </a:extLst>
          </p:cNvPr>
          <p:cNvSpPr>
            <a:spLocks noGrp="1"/>
          </p:cNvSpPr>
          <p:nvPr>
            <p:ph idx="1"/>
          </p:nvPr>
        </p:nvSpPr>
        <p:spPr/>
        <p:txBody>
          <a:bodyPr>
            <a:normAutofit/>
          </a:bodyPr>
          <a:lstStyle/>
          <a:p>
            <a:r>
              <a:rPr lang="en-US" dirty="0"/>
              <a:t>Beginning in core instruction, consider:</a:t>
            </a:r>
          </a:p>
          <a:p>
            <a:pPr lvl="1"/>
            <a:r>
              <a:rPr lang="en-US" dirty="0"/>
              <a:t>What are the prerequisite skills needed for students to be successful in _______?</a:t>
            </a:r>
          </a:p>
          <a:p>
            <a:pPr lvl="1"/>
            <a:r>
              <a:rPr lang="en-US" dirty="0"/>
              <a:t>How are skills related to one another?</a:t>
            </a:r>
          </a:p>
          <a:p>
            <a:pPr lvl="1"/>
            <a:r>
              <a:rPr lang="en-US" dirty="0"/>
              <a:t>How do I develop conceptual understanding and procedural fluency?</a:t>
            </a:r>
          </a:p>
          <a:p>
            <a:endParaRPr lang="en-US" dirty="0"/>
          </a:p>
        </p:txBody>
      </p:sp>
      <p:sp>
        <p:nvSpPr>
          <p:cNvPr id="4" name="Slide Number Placeholder 3">
            <a:extLst>
              <a:ext uri="{FF2B5EF4-FFF2-40B4-BE49-F238E27FC236}">
                <a16:creationId xmlns:a16="http://schemas.microsoft.com/office/drawing/2014/main" id="{4ED4E3C7-C47C-2548-BF55-62EC5396364C}"/>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26</a:t>
            </a:fld>
            <a:endParaRPr lang="en-US" dirty="0">
              <a:solidFill>
                <a:srgbClr val="D4D4D4">
                  <a:lumMod val="75000"/>
                </a:srgbClr>
              </a:solidFill>
            </a:endParaRPr>
          </a:p>
        </p:txBody>
      </p:sp>
    </p:spTree>
    <p:extLst>
      <p:ext uri="{BB962C8B-B14F-4D97-AF65-F5344CB8AC3E}">
        <p14:creationId xmlns:p14="http://schemas.microsoft.com/office/powerpoint/2010/main" val="532456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4117-EAFA-5E47-978C-6AE6A10220CE}"/>
              </a:ext>
            </a:extLst>
          </p:cNvPr>
          <p:cNvSpPr>
            <a:spLocks noGrp="1"/>
          </p:cNvSpPr>
          <p:nvPr>
            <p:ph type="title"/>
          </p:nvPr>
        </p:nvSpPr>
        <p:spPr/>
        <p:txBody>
          <a:bodyPr/>
          <a:lstStyle/>
          <a:p>
            <a:r>
              <a:rPr lang="en-US" dirty="0"/>
              <a:t>Math Trajectories: Planning for Intervention</a:t>
            </a:r>
          </a:p>
        </p:txBody>
      </p:sp>
      <p:sp>
        <p:nvSpPr>
          <p:cNvPr id="3" name="Content Placeholder 2">
            <a:extLst>
              <a:ext uri="{FF2B5EF4-FFF2-40B4-BE49-F238E27FC236}">
                <a16:creationId xmlns:a16="http://schemas.microsoft.com/office/drawing/2014/main" id="{9E9A158B-EDB8-C34D-A181-145EE22B1E20}"/>
              </a:ext>
            </a:extLst>
          </p:cNvPr>
          <p:cNvSpPr>
            <a:spLocks noGrp="1"/>
          </p:cNvSpPr>
          <p:nvPr>
            <p:ph idx="1"/>
          </p:nvPr>
        </p:nvSpPr>
        <p:spPr/>
        <p:txBody>
          <a:bodyPr/>
          <a:lstStyle/>
          <a:p>
            <a:r>
              <a:rPr lang="en-US" dirty="0"/>
              <a:t>In planning for intervention:</a:t>
            </a:r>
          </a:p>
          <a:p>
            <a:pPr lvl="1"/>
            <a:r>
              <a:rPr lang="en-US" dirty="0"/>
              <a:t>What are the prerequisite skills needed for students to be successful in _______?</a:t>
            </a:r>
          </a:p>
          <a:p>
            <a:pPr lvl="1"/>
            <a:r>
              <a:rPr lang="en-US" dirty="0"/>
              <a:t>Do the students have mastery of these skills?</a:t>
            </a:r>
          </a:p>
          <a:p>
            <a:pPr lvl="1"/>
            <a:r>
              <a:rPr lang="en-US" dirty="0"/>
              <a:t>How can we develop the prerequisite skills aligned to the grade-level standard?</a:t>
            </a:r>
          </a:p>
          <a:p>
            <a:pPr lvl="1"/>
            <a:r>
              <a:rPr lang="en-US" dirty="0"/>
              <a:t>How can we “show” the students how the skills are connected and aligned during intervention? </a:t>
            </a:r>
          </a:p>
          <a:p>
            <a:pPr lvl="1"/>
            <a:r>
              <a:rPr lang="en-US" dirty="0"/>
              <a:t>What supports will the student need in core instruction to connect to the prerequisite skills?</a:t>
            </a:r>
          </a:p>
          <a:p>
            <a:endParaRPr lang="en-US" dirty="0"/>
          </a:p>
        </p:txBody>
      </p:sp>
      <p:sp>
        <p:nvSpPr>
          <p:cNvPr id="4" name="Slide Number Placeholder 3">
            <a:extLst>
              <a:ext uri="{FF2B5EF4-FFF2-40B4-BE49-F238E27FC236}">
                <a16:creationId xmlns:a16="http://schemas.microsoft.com/office/drawing/2014/main" id="{15A25845-CC84-BA47-9657-F6BF9844C6F5}"/>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27</a:t>
            </a:fld>
            <a:endParaRPr lang="en-US" dirty="0">
              <a:solidFill>
                <a:srgbClr val="D4D4D4">
                  <a:lumMod val="75000"/>
                </a:srgbClr>
              </a:solidFill>
            </a:endParaRPr>
          </a:p>
        </p:txBody>
      </p:sp>
    </p:spTree>
    <p:extLst>
      <p:ext uri="{BB962C8B-B14F-4D97-AF65-F5344CB8AC3E}">
        <p14:creationId xmlns:p14="http://schemas.microsoft.com/office/powerpoint/2010/main" val="2804992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E952-7D47-0648-BB86-BC9979CE380A}"/>
              </a:ext>
            </a:extLst>
          </p:cNvPr>
          <p:cNvSpPr>
            <a:spLocks noGrp="1"/>
          </p:cNvSpPr>
          <p:nvPr>
            <p:ph type="title"/>
          </p:nvPr>
        </p:nvSpPr>
        <p:spPr/>
        <p:txBody>
          <a:bodyPr/>
          <a:lstStyle/>
          <a:p>
            <a:r>
              <a:rPr lang="en-US" dirty="0"/>
              <a:t>Math Trajectories </a:t>
            </a:r>
          </a:p>
        </p:txBody>
      </p:sp>
      <p:sp>
        <p:nvSpPr>
          <p:cNvPr id="3" name="Content Placeholder 2">
            <a:extLst>
              <a:ext uri="{FF2B5EF4-FFF2-40B4-BE49-F238E27FC236}">
                <a16:creationId xmlns:a16="http://schemas.microsoft.com/office/drawing/2014/main" id="{1274C4C1-F99D-8F40-A424-ED8681318EAA}"/>
              </a:ext>
            </a:extLst>
          </p:cNvPr>
          <p:cNvSpPr>
            <a:spLocks noGrp="1"/>
          </p:cNvSpPr>
          <p:nvPr>
            <p:ph idx="1"/>
          </p:nvPr>
        </p:nvSpPr>
        <p:spPr/>
        <p:txBody>
          <a:bodyPr/>
          <a:lstStyle/>
          <a:p>
            <a:r>
              <a:rPr lang="en-US" dirty="0"/>
              <a:t>What are the prerequisite skills needed for students to be successful in _______?</a:t>
            </a:r>
          </a:p>
          <a:p>
            <a:pPr lvl="1"/>
            <a:r>
              <a:rPr lang="en-US" dirty="0">
                <a:hlinkClick r:id="rId3"/>
              </a:rPr>
              <a:t>Achieve the Core</a:t>
            </a:r>
            <a:endParaRPr lang="en-US" dirty="0"/>
          </a:p>
          <a:p>
            <a:pPr lvl="1"/>
            <a:r>
              <a:rPr lang="en-US" dirty="0"/>
              <a:t>For example, Grade 6:</a:t>
            </a:r>
          </a:p>
          <a:p>
            <a:pPr lvl="2"/>
            <a:r>
              <a:rPr lang="en-US" dirty="0"/>
              <a:t>Ratios and Proportional Relationships</a:t>
            </a:r>
          </a:p>
          <a:p>
            <a:pPr lvl="2"/>
            <a:r>
              <a:rPr lang="en-US" dirty="0"/>
              <a:t>The Number System</a:t>
            </a:r>
          </a:p>
          <a:p>
            <a:pPr lvl="2"/>
            <a:r>
              <a:rPr lang="en-US" dirty="0"/>
              <a:t>Expressions and Equations</a:t>
            </a:r>
          </a:p>
          <a:p>
            <a:pPr lvl="2"/>
            <a:r>
              <a:rPr lang="en-US" dirty="0"/>
              <a:t>Geometry</a:t>
            </a:r>
          </a:p>
          <a:p>
            <a:pPr lvl="2"/>
            <a:r>
              <a:rPr lang="en-US" dirty="0"/>
              <a:t>Statistics and Probability </a:t>
            </a:r>
          </a:p>
          <a:p>
            <a:pPr lvl="1"/>
            <a:endParaRPr lang="en-US" dirty="0"/>
          </a:p>
          <a:p>
            <a:endParaRPr lang="en-US" dirty="0"/>
          </a:p>
        </p:txBody>
      </p:sp>
      <p:sp>
        <p:nvSpPr>
          <p:cNvPr id="4" name="Slide Number Placeholder 3">
            <a:extLst>
              <a:ext uri="{FF2B5EF4-FFF2-40B4-BE49-F238E27FC236}">
                <a16:creationId xmlns:a16="http://schemas.microsoft.com/office/drawing/2014/main" id="{37D5FD2E-349F-A147-B72D-8535D05969C7}"/>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28</a:t>
            </a:fld>
            <a:endParaRPr lang="en-US" dirty="0">
              <a:solidFill>
                <a:srgbClr val="D4D4D4">
                  <a:lumMod val="75000"/>
                </a:srgbClr>
              </a:solidFill>
            </a:endParaRPr>
          </a:p>
        </p:txBody>
      </p:sp>
    </p:spTree>
    <p:extLst>
      <p:ext uri="{BB962C8B-B14F-4D97-AF65-F5344CB8AC3E}">
        <p14:creationId xmlns:p14="http://schemas.microsoft.com/office/powerpoint/2010/main" val="1533281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D08E-7EC3-B145-ADC2-0F3AE6F0E5C1}"/>
              </a:ext>
            </a:extLst>
          </p:cNvPr>
          <p:cNvSpPr>
            <a:spLocks noGrp="1"/>
          </p:cNvSpPr>
          <p:nvPr>
            <p:ph type="title"/>
          </p:nvPr>
        </p:nvSpPr>
        <p:spPr>
          <a:xfrm>
            <a:off x="687388" y="359993"/>
            <a:ext cx="8224837" cy="492443"/>
          </a:xfrm>
        </p:spPr>
        <p:txBody>
          <a:bodyPr/>
          <a:lstStyle/>
          <a:p>
            <a:r>
              <a:rPr lang="en-US" dirty="0"/>
              <a:t>Consider this problem:</a:t>
            </a:r>
          </a:p>
        </p:txBody>
      </p:sp>
      <p:pic>
        <p:nvPicPr>
          <p:cNvPr id="8" name="Content Placeholder 7" descr="Example of math problem that asks, what expression is equal to eight plus S, in parentheses, plus two.">
            <a:extLst>
              <a:ext uri="{FF2B5EF4-FFF2-40B4-BE49-F238E27FC236}">
                <a16:creationId xmlns:a16="http://schemas.microsoft.com/office/drawing/2014/main" id="{D9BF1A13-153D-774E-B8E9-4369C5C7CBD1}"/>
              </a:ext>
            </a:extLst>
          </p:cNvPr>
          <p:cNvPicPr>
            <a:picLocks noGrp="1" noChangeAspect="1"/>
          </p:cNvPicPr>
          <p:nvPr>
            <p:ph sz="quarter" idx="11"/>
          </p:nvPr>
        </p:nvPicPr>
        <p:blipFill>
          <a:blip r:embed="rId3"/>
          <a:stretch>
            <a:fillRect/>
          </a:stretch>
        </p:blipFill>
        <p:spPr>
          <a:xfrm>
            <a:off x="231775" y="1625600"/>
            <a:ext cx="4600123" cy="3688029"/>
          </a:xfrm>
        </p:spPr>
      </p:pic>
      <p:sp>
        <p:nvSpPr>
          <p:cNvPr id="6" name="Content Placeholder 5">
            <a:extLst>
              <a:ext uri="{FF2B5EF4-FFF2-40B4-BE49-F238E27FC236}">
                <a16:creationId xmlns:a16="http://schemas.microsoft.com/office/drawing/2014/main" id="{944946D7-E70B-BC47-BC7A-2BAEB4CCCC93}"/>
              </a:ext>
            </a:extLst>
          </p:cNvPr>
          <p:cNvSpPr>
            <a:spLocks noGrp="1"/>
          </p:cNvSpPr>
          <p:nvPr>
            <p:ph sz="quarter" idx="12"/>
          </p:nvPr>
        </p:nvSpPr>
        <p:spPr/>
        <p:txBody>
          <a:bodyPr/>
          <a:lstStyle/>
          <a:p>
            <a:r>
              <a:rPr lang="en-US" dirty="0"/>
              <a:t>Identify the vocabulary words that could cause confusion.</a:t>
            </a:r>
          </a:p>
          <a:p>
            <a:endParaRPr lang="en-US" dirty="0"/>
          </a:p>
          <a:p>
            <a:endParaRPr lang="en-US" dirty="0"/>
          </a:p>
          <a:p>
            <a:r>
              <a:rPr lang="en-US" dirty="0"/>
              <a:t>Why would students struggle with this problem?</a:t>
            </a:r>
          </a:p>
          <a:p>
            <a:endParaRPr lang="en-US" dirty="0"/>
          </a:p>
          <a:p>
            <a:endParaRPr lang="en-US" dirty="0"/>
          </a:p>
          <a:p>
            <a:r>
              <a:rPr lang="en-US" dirty="0"/>
              <a:t>What skills are needed to solve this problem?</a:t>
            </a:r>
          </a:p>
        </p:txBody>
      </p:sp>
      <p:sp>
        <p:nvSpPr>
          <p:cNvPr id="4" name="Slide Number Placeholder 3">
            <a:extLst>
              <a:ext uri="{FF2B5EF4-FFF2-40B4-BE49-F238E27FC236}">
                <a16:creationId xmlns:a16="http://schemas.microsoft.com/office/drawing/2014/main" id="{E5323B0A-CDE6-5940-8ED2-00E79F7CB83A}"/>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29</a:t>
            </a:fld>
            <a:endParaRPr lang="en-US" dirty="0">
              <a:solidFill>
                <a:srgbClr val="D4D4D4">
                  <a:lumMod val="75000"/>
                </a:srgbClr>
              </a:solidFill>
            </a:endParaRPr>
          </a:p>
        </p:txBody>
      </p:sp>
    </p:spTree>
    <p:extLst>
      <p:ext uri="{BB962C8B-B14F-4D97-AF65-F5344CB8AC3E}">
        <p14:creationId xmlns:p14="http://schemas.microsoft.com/office/powerpoint/2010/main" val="248770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B4B7-B542-CE46-899C-479AB98A0135}"/>
              </a:ext>
            </a:extLst>
          </p:cNvPr>
          <p:cNvSpPr>
            <a:spLocks noGrp="1"/>
          </p:cNvSpPr>
          <p:nvPr>
            <p:ph type="title"/>
          </p:nvPr>
        </p:nvSpPr>
        <p:spPr/>
        <p:txBody>
          <a:bodyPr/>
          <a:lstStyle/>
          <a:p>
            <a:r>
              <a:rPr lang="en-US" dirty="0"/>
              <a:t>Participants will:</a:t>
            </a:r>
          </a:p>
        </p:txBody>
      </p:sp>
      <p:sp>
        <p:nvSpPr>
          <p:cNvPr id="3" name="Content Placeholder 2">
            <a:extLst>
              <a:ext uri="{FF2B5EF4-FFF2-40B4-BE49-F238E27FC236}">
                <a16:creationId xmlns:a16="http://schemas.microsoft.com/office/drawing/2014/main" id="{888684E5-5DB3-A14D-8AE4-3B086150A5FF}"/>
              </a:ext>
            </a:extLst>
          </p:cNvPr>
          <p:cNvSpPr>
            <a:spLocks noGrp="1"/>
          </p:cNvSpPr>
          <p:nvPr>
            <p:ph idx="1"/>
          </p:nvPr>
        </p:nvSpPr>
        <p:spPr/>
        <p:txBody>
          <a:bodyPr/>
          <a:lstStyle/>
          <a:p>
            <a:pPr marL="457200" indent="-457200">
              <a:buFont typeface="+mj-lt"/>
              <a:buAutoNum type="arabicPeriod"/>
            </a:pPr>
            <a:r>
              <a:rPr lang="en-US" dirty="0"/>
              <a:t>Understand characteristics for students with math difficulty, as well as challenges in transitioning between and among core instruction and intervention. </a:t>
            </a:r>
          </a:p>
          <a:p>
            <a:pPr marL="457200" indent="-457200">
              <a:buFont typeface="+mj-lt"/>
              <a:buAutoNum type="arabicPeriod"/>
            </a:pPr>
            <a:r>
              <a:rPr lang="en-US" dirty="0"/>
              <a:t>Understand how to design and provide intensive intervention aligned with core instruction for students needing tiered instruction.</a:t>
            </a:r>
          </a:p>
          <a:p>
            <a:pPr marL="457200" indent="-457200">
              <a:buFont typeface="+mj-lt"/>
              <a:buAutoNum type="arabicPeriod"/>
            </a:pPr>
            <a:r>
              <a:rPr lang="en-US" dirty="0"/>
              <a:t>Review evidence-based practices (EBPs) for students receiving tiered instruction.</a:t>
            </a:r>
          </a:p>
          <a:p>
            <a:pPr marL="0" indent="0">
              <a:buNone/>
            </a:pPr>
            <a:endParaRPr lang="en-US" dirty="0"/>
          </a:p>
          <a:p>
            <a:pPr marL="457200"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2DACC02B-C5C1-BD4E-9A24-2A9B2CBBB8B7}"/>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3</a:t>
            </a:fld>
            <a:endParaRPr lang="en-US" dirty="0">
              <a:solidFill>
                <a:srgbClr val="D4D4D4">
                  <a:lumMod val="75000"/>
                </a:srgbClr>
              </a:solidFill>
            </a:endParaRPr>
          </a:p>
        </p:txBody>
      </p:sp>
    </p:spTree>
    <p:extLst>
      <p:ext uri="{BB962C8B-B14F-4D97-AF65-F5344CB8AC3E}">
        <p14:creationId xmlns:p14="http://schemas.microsoft.com/office/powerpoint/2010/main" val="393594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CD4E78-BDC3-F14B-8D1C-A4D20DDAF70E}"/>
              </a:ext>
            </a:extLst>
          </p:cNvPr>
          <p:cNvSpPr>
            <a:spLocks noGrp="1"/>
          </p:cNvSpPr>
          <p:nvPr>
            <p:ph type="title"/>
          </p:nvPr>
        </p:nvSpPr>
        <p:spPr/>
        <p:txBody>
          <a:bodyPr/>
          <a:lstStyle/>
          <a:p>
            <a:r>
              <a:rPr lang="en-US" dirty="0"/>
              <a:t>Math Trajectories</a:t>
            </a:r>
          </a:p>
        </p:txBody>
      </p:sp>
      <p:sp>
        <p:nvSpPr>
          <p:cNvPr id="9" name="Content Placeholder 8">
            <a:extLst>
              <a:ext uri="{FF2B5EF4-FFF2-40B4-BE49-F238E27FC236}">
                <a16:creationId xmlns:a16="http://schemas.microsoft.com/office/drawing/2014/main" id="{CCFBAD2E-27AC-7A46-B931-FCA8B8DE87BC}"/>
              </a:ext>
            </a:extLst>
          </p:cNvPr>
          <p:cNvSpPr>
            <a:spLocks noGrp="1"/>
          </p:cNvSpPr>
          <p:nvPr>
            <p:ph sz="quarter" idx="12"/>
          </p:nvPr>
        </p:nvSpPr>
        <p:spPr>
          <a:xfrm>
            <a:off x="687387" y="4281055"/>
            <a:ext cx="7542213" cy="2041958"/>
          </a:xfrm>
        </p:spPr>
        <p:txBody>
          <a:bodyPr>
            <a:normAutofit fontScale="92500" lnSpcReduction="20000"/>
          </a:bodyPr>
          <a:lstStyle/>
          <a:p>
            <a:r>
              <a:rPr lang="en-US" dirty="0"/>
              <a:t>Consider the prerequisite skills</a:t>
            </a:r>
          </a:p>
          <a:p>
            <a:pPr lvl="1">
              <a:lnSpc>
                <a:spcPct val="110000"/>
              </a:lnSpc>
            </a:pPr>
            <a:r>
              <a:rPr lang="en-US" dirty="0"/>
              <a:t>Are these part of core instruction? When?</a:t>
            </a:r>
          </a:p>
          <a:p>
            <a:pPr lvl="1">
              <a:lnSpc>
                <a:spcPct val="110000"/>
              </a:lnSpc>
            </a:pPr>
            <a:r>
              <a:rPr lang="en-US" dirty="0"/>
              <a:t>What data can I review that will identify whether the student has mastered these skills?</a:t>
            </a:r>
          </a:p>
          <a:p>
            <a:r>
              <a:rPr lang="en-US" dirty="0"/>
              <a:t>Planning for intervention</a:t>
            </a:r>
          </a:p>
          <a:p>
            <a:pPr lvl="1">
              <a:lnSpc>
                <a:spcPct val="110000"/>
              </a:lnSpc>
            </a:pPr>
            <a:r>
              <a:rPr lang="en-US" dirty="0"/>
              <a:t>What skills do we need to explicitly teach in intervention to support access to and success in core instruction?</a:t>
            </a:r>
          </a:p>
        </p:txBody>
      </p:sp>
      <p:pic>
        <p:nvPicPr>
          <p:cNvPr id="12" name="Content Placeholder 11" descr="Screenshot of Achieve the Core Coherence Map">
            <a:hlinkClick r:id="rId3"/>
            <a:extLst>
              <a:ext uri="{FF2B5EF4-FFF2-40B4-BE49-F238E27FC236}">
                <a16:creationId xmlns:a16="http://schemas.microsoft.com/office/drawing/2014/main" id="{CA2048C5-73C8-6D4C-ABC0-851C28FF5215}"/>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703430" y="1548823"/>
            <a:ext cx="7223558" cy="2686720"/>
          </a:xfrm>
        </p:spPr>
      </p:pic>
      <p:sp>
        <p:nvSpPr>
          <p:cNvPr id="5" name="Slide Number Placeholder 4">
            <a:extLst>
              <a:ext uri="{FF2B5EF4-FFF2-40B4-BE49-F238E27FC236}">
                <a16:creationId xmlns:a16="http://schemas.microsoft.com/office/drawing/2014/main" id="{EF1A4927-BDC7-164F-AB25-F08B6109E572}"/>
              </a:ext>
            </a:extLst>
          </p:cNvPr>
          <p:cNvSpPr>
            <a:spLocks noGrp="1"/>
          </p:cNvSpPr>
          <p:nvPr>
            <p:ph type="sldNum" sz="quarter" idx="11"/>
          </p:nvPr>
        </p:nvSpPr>
        <p:spPr/>
        <p:txBody>
          <a:bodyPr/>
          <a:lstStyle/>
          <a:p>
            <a:pPr algn="r"/>
            <a:fld id="{F3477EC8-074D-41C4-94AE-E9EA7CEEA348}" type="slidenum">
              <a:rPr lang="en-US" smtClean="0">
                <a:solidFill>
                  <a:srgbClr val="D4D4D4">
                    <a:lumMod val="75000"/>
                  </a:srgbClr>
                </a:solidFill>
              </a:rPr>
              <a:pPr algn="r"/>
              <a:t>30</a:t>
            </a:fld>
            <a:endParaRPr lang="en-US" dirty="0">
              <a:solidFill>
                <a:srgbClr val="D4D4D4">
                  <a:lumMod val="75000"/>
                </a:srgbClr>
              </a:solidFill>
            </a:endParaRPr>
          </a:p>
        </p:txBody>
      </p:sp>
    </p:spTree>
    <p:extLst>
      <p:ext uri="{BB962C8B-B14F-4D97-AF65-F5344CB8AC3E}">
        <p14:creationId xmlns:p14="http://schemas.microsoft.com/office/powerpoint/2010/main" val="498813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D0AE04-9EC7-EC49-9B8A-1F3D04B4D634}"/>
              </a:ext>
            </a:extLst>
          </p:cNvPr>
          <p:cNvSpPr>
            <a:spLocks noGrp="1"/>
          </p:cNvSpPr>
          <p:nvPr>
            <p:ph type="title"/>
          </p:nvPr>
        </p:nvSpPr>
        <p:spPr>
          <a:xfrm>
            <a:off x="687388" y="359993"/>
            <a:ext cx="8224837" cy="492443"/>
          </a:xfrm>
        </p:spPr>
        <p:txBody>
          <a:bodyPr/>
          <a:lstStyle/>
          <a:p>
            <a:r>
              <a:rPr lang="en-US" dirty="0"/>
              <a:t>Math Trajectories: Group 1 </a:t>
            </a:r>
          </a:p>
        </p:txBody>
      </p:sp>
      <p:sp>
        <p:nvSpPr>
          <p:cNvPr id="7" name="Content Placeholder 6">
            <a:extLst>
              <a:ext uri="{FF2B5EF4-FFF2-40B4-BE49-F238E27FC236}">
                <a16:creationId xmlns:a16="http://schemas.microsoft.com/office/drawing/2014/main" id="{10F9D61C-65FA-C641-A069-8DDB06711343}"/>
              </a:ext>
            </a:extLst>
          </p:cNvPr>
          <p:cNvSpPr>
            <a:spLocks noGrp="1"/>
          </p:cNvSpPr>
          <p:nvPr>
            <p:ph sz="quarter" idx="11"/>
          </p:nvPr>
        </p:nvSpPr>
        <p:spPr>
          <a:xfrm>
            <a:off x="687388" y="1074693"/>
            <a:ext cx="7904351" cy="5251495"/>
          </a:xfrm>
        </p:spPr>
        <p:txBody>
          <a:bodyPr/>
          <a:lstStyle/>
          <a:p>
            <a:r>
              <a:rPr lang="en-US" dirty="0"/>
              <a:t>Common Core Standard 6.EE: Write and evaluate numerical expressions involving whole-number exponents.</a:t>
            </a:r>
          </a:p>
          <a:p>
            <a:r>
              <a:rPr lang="en-US" dirty="0"/>
              <a:t>Answer the following questions to determine skills to teach during intervention.</a:t>
            </a:r>
          </a:p>
          <a:p>
            <a:r>
              <a:rPr lang="en-US" dirty="0"/>
              <a:t>Consider the prerequisite skills.</a:t>
            </a:r>
          </a:p>
          <a:p>
            <a:pPr lvl="1"/>
            <a:r>
              <a:rPr lang="en-US" dirty="0"/>
              <a:t>Are these part of core instruction? When?</a:t>
            </a:r>
          </a:p>
          <a:p>
            <a:pPr lvl="1"/>
            <a:r>
              <a:rPr lang="en-US" dirty="0"/>
              <a:t>What data can I review that will identify whether the student has mastered these skills?</a:t>
            </a:r>
          </a:p>
          <a:p>
            <a:r>
              <a:rPr lang="en-US" dirty="0"/>
              <a:t>Planning for intervention</a:t>
            </a:r>
          </a:p>
          <a:p>
            <a:pPr lvl="1"/>
            <a:r>
              <a:rPr lang="en-US" dirty="0"/>
              <a:t>What skills do we need to explicitly teach in intervention to support access to and success in core instruction?</a:t>
            </a:r>
          </a:p>
          <a:p>
            <a:endParaRPr lang="en-US" dirty="0"/>
          </a:p>
        </p:txBody>
      </p:sp>
      <p:sp>
        <p:nvSpPr>
          <p:cNvPr id="5" name="Slide Number Placeholder 4">
            <a:extLst>
              <a:ext uri="{FF2B5EF4-FFF2-40B4-BE49-F238E27FC236}">
                <a16:creationId xmlns:a16="http://schemas.microsoft.com/office/drawing/2014/main" id="{FA1F0314-1A9F-3343-B736-689640116C36}"/>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31</a:t>
            </a:fld>
            <a:endParaRPr lang="en-US" dirty="0">
              <a:solidFill>
                <a:srgbClr val="D4D4D4">
                  <a:lumMod val="75000"/>
                </a:srgbClr>
              </a:solidFill>
            </a:endParaRPr>
          </a:p>
        </p:txBody>
      </p:sp>
    </p:spTree>
    <p:extLst>
      <p:ext uri="{BB962C8B-B14F-4D97-AF65-F5344CB8AC3E}">
        <p14:creationId xmlns:p14="http://schemas.microsoft.com/office/powerpoint/2010/main" val="3416250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8B95-80C4-DE4E-9DDA-2DC77256C059}"/>
              </a:ext>
            </a:extLst>
          </p:cNvPr>
          <p:cNvSpPr>
            <a:spLocks noGrp="1"/>
          </p:cNvSpPr>
          <p:nvPr>
            <p:ph type="title"/>
          </p:nvPr>
        </p:nvSpPr>
        <p:spPr>
          <a:xfrm>
            <a:off x="687388" y="359993"/>
            <a:ext cx="8224837" cy="492443"/>
          </a:xfrm>
        </p:spPr>
        <p:txBody>
          <a:bodyPr/>
          <a:lstStyle/>
          <a:p>
            <a:r>
              <a:rPr lang="en-US" dirty="0"/>
              <a:t>Math Trajectories: Group 2</a:t>
            </a:r>
          </a:p>
        </p:txBody>
      </p:sp>
      <p:sp>
        <p:nvSpPr>
          <p:cNvPr id="3" name="Content Placeholder 2">
            <a:extLst>
              <a:ext uri="{FF2B5EF4-FFF2-40B4-BE49-F238E27FC236}">
                <a16:creationId xmlns:a16="http://schemas.microsoft.com/office/drawing/2014/main" id="{1B5066AD-44E4-B147-A737-82AEB67A9255}"/>
              </a:ext>
            </a:extLst>
          </p:cNvPr>
          <p:cNvSpPr>
            <a:spLocks noGrp="1"/>
          </p:cNvSpPr>
          <p:nvPr>
            <p:ph sz="quarter" idx="11"/>
          </p:nvPr>
        </p:nvSpPr>
        <p:spPr/>
        <p:txBody>
          <a:bodyPr/>
          <a:lstStyle/>
          <a:p>
            <a:r>
              <a:rPr lang="en-US" dirty="0"/>
              <a:t>Common Core Standard 7.RP.A.3: Use proportional relationships to solve multistep ratio and percentage problems. Examples: simple interest, tax, markups and markdowns, gratuities and commissions, fees, percent increase and decrease, percent error.</a:t>
            </a:r>
          </a:p>
          <a:p>
            <a:r>
              <a:rPr lang="en-US" dirty="0"/>
              <a:t>Consider and answer the following questions to determine skills to teach during intervention.</a:t>
            </a:r>
          </a:p>
          <a:p>
            <a:pPr lvl="1"/>
            <a:r>
              <a:rPr lang="en-US" dirty="0"/>
              <a:t>Consider the prerequisite skills.</a:t>
            </a:r>
          </a:p>
          <a:p>
            <a:pPr lvl="2"/>
            <a:r>
              <a:rPr lang="en-US" dirty="0"/>
              <a:t>Are these part of core instruction? When?</a:t>
            </a:r>
          </a:p>
          <a:p>
            <a:pPr lvl="2"/>
            <a:r>
              <a:rPr lang="en-US" dirty="0"/>
              <a:t>What data can I review that will identify whether the student has mastered these skills?</a:t>
            </a:r>
          </a:p>
          <a:p>
            <a:pPr lvl="1"/>
            <a:r>
              <a:rPr lang="en-US" dirty="0"/>
              <a:t>Planning for intervention</a:t>
            </a:r>
          </a:p>
          <a:p>
            <a:pPr lvl="2"/>
            <a:r>
              <a:rPr lang="en-US" dirty="0"/>
              <a:t>What skills do we need to explicitly teach in intervention to support access to and success in core instruction?</a:t>
            </a:r>
          </a:p>
          <a:p>
            <a:endParaRPr lang="en-US" dirty="0"/>
          </a:p>
        </p:txBody>
      </p:sp>
      <p:sp>
        <p:nvSpPr>
          <p:cNvPr id="4" name="Slide Number Placeholder 3">
            <a:extLst>
              <a:ext uri="{FF2B5EF4-FFF2-40B4-BE49-F238E27FC236}">
                <a16:creationId xmlns:a16="http://schemas.microsoft.com/office/drawing/2014/main" id="{BC8E894B-0585-EB44-9F11-BA6AF924CFD9}"/>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32</a:t>
            </a:fld>
            <a:endParaRPr lang="en-US" dirty="0">
              <a:solidFill>
                <a:srgbClr val="D4D4D4">
                  <a:lumMod val="75000"/>
                </a:srgbClr>
              </a:solidFill>
            </a:endParaRPr>
          </a:p>
        </p:txBody>
      </p:sp>
    </p:spTree>
    <p:extLst>
      <p:ext uri="{BB962C8B-B14F-4D97-AF65-F5344CB8AC3E}">
        <p14:creationId xmlns:p14="http://schemas.microsoft.com/office/powerpoint/2010/main" val="371294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5D12A-A13B-3E40-88C7-E3FF4190AA3B}"/>
              </a:ext>
            </a:extLst>
          </p:cNvPr>
          <p:cNvSpPr>
            <a:spLocks noGrp="1"/>
          </p:cNvSpPr>
          <p:nvPr>
            <p:ph type="title"/>
          </p:nvPr>
        </p:nvSpPr>
        <p:spPr/>
        <p:txBody>
          <a:bodyPr/>
          <a:lstStyle/>
          <a:p>
            <a:r>
              <a:rPr lang="en-US" dirty="0"/>
              <a:t>EBPs</a:t>
            </a:r>
          </a:p>
        </p:txBody>
      </p:sp>
      <p:sp>
        <p:nvSpPr>
          <p:cNvPr id="5" name="Slide Number Placeholder 4">
            <a:extLst>
              <a:ext uri="{FF2B5EF4-FFF2-40B4-BE49-F238E27FC236}">
                <a16:creationId xmlns:a16="http://schemas.microsoft.com/office/drawing/2014/main" id="{A795BD72-CC18-044E-973C-DFECF58C0A78}"/>
              </a:ext>
            </a:extLst>
          </p:cNvPr>
          <p:cNvSpPr>
            <a:spLocks noGrp="1"/>
          </p:cNvSpPr>
          <p:nvPr>
            <p:ph type="sldNum" sz="quarter" idx="12"/>
          </p:nvPr>
        </p:nvSpPr>
        <p:spPr>
          <a:xfrm>
            <a:off x="8771160" y="6507316"/>
            <a:ext cx="141064" cy="153888"/>
          </a:xfrm>
        </p:spPr>
        <p:txBody>
          <a:bodyPr/>
          <a:lstStyle/>
          <a:p>
            <a:pPr algn="r"/>
            <a:fld id="{F3477EC8-074D-41C4-94AE-E9EA7CEEA348}" type="slidenum">
              <a:rPr lang="en-US" smtClean="0">
                <a:solidFill>
                  <a:schemeClr val="bg2">
                    <a:lumMod val="75000"/>
                  </a:schemeClr>
                </a:solidFill>
              </a:rPr>
              <a:pPr algn="r"/>
              <a:t>33</a:t>
            </a:fld>
            <a:endParaRPr lang="en-US" dirty="0">
              <a:solidFill>
                <a:schemeClr val="bg2">
                  <a:lumMod val="75000"/>
                </a:schemeClr>
              </a:solidFill>
            </a:endParaRPr>
          </a:p>
        </p:txBody>
      </p:sp>
    </p:spTree>
    <p:extLst>
      <p:ext uri="{BB962C8B-B14F-4D97-AF65-F5344CB8AC3E}">
        <p14:creationId xmlns:p14="http://schemas.microsoft.com/office/powerpoint/2010/main" val="108245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6E5F25-5852-814D-A97B-19F34E311680}"/>
              </a:ext>
            </a:extLst>
          </p:cNvPr>
          <p:cNvSpPr>
            <a:spLocks noGrp="1"/>
          </p:cNvSpPr>
          <p:nvPr>
            <p:ph type="title"/>
          </p:nvPr>
        </p:nvSpPr>
        <p:spPr>
          <a:xfrm>
            <a:off x="687388" y="451645"/>
            <a:ext cx="8224837" cy="923330"/>
          </a:xfrm>
        </p:spPr>
        <p:txBody>
          <a:bodyPr/>
          <a:lstStyle/>
          <a:p>
            <a:r>
              <a:rPr lang="en-US" sz="3000" dirty="0"/>
              <a:t>Teaching Strategies for Improving Algebra Knowledge in Middle and High School Students</a:t>
            </a:r>
          </a:p>
        </p:txBody>
      </p:sp>
      <p:sp>
        <p:nvSpPr>
          <p:cNvPr id="7" name="Content Placeholder 6">
            <a:extLst>
              <a:ext uri="{FF2B5EF4-FFF2-40B4-BE49-F238E27FC236}">
                <a16:creationId xmlns:a16="http://schemas.microsoft.com/office/drawing/2014/main" id="{BFB8E6FD-0518-1C4E-844D-260E5C975459}"/>
              </a:ext>
            </a:extLst>
          </p:cNvPr>
          <p:cNvSpPr>
            <a:spLocks noGrp="1"/>
          </p:cNvSpPr>
          <p:nvPr>
            <p:ph idx="1"/>
          </p:nvPr>
        </p:nvSpPr>
        <p:spPr/>
        <p:txBody>
          <a:bodyPr/>
          <a:lstStyle/>
          <a:p>
            <a:r>
              <a:rPr lang="en-US" dirty="0"/>
              <a:t>Use solved problems to engage students in analyzing algebraic reasoning and strategies.</a:t>
            </a:r>
          </a:p>
          <a:p>
            <a:r>
              <a:rPr lang="en-US" dirty="0"/>
              <a:t>Teach students to use the structure of algebraic representations. </a:t>
            </a:r>
          </a:p>
          <a:p>
            <a:r>
              <a:rPr lang="en-US" dirty="0"/>
              <a:t>Teach students to intentionally </a:t>
            </a:r>
            <a:br>
              <a:rPr lang="en-US" dirty="0"/>
            </a:br>
            <a:r>
              <a:rPr lang="en-US" dirty="0"/>
              <a:t>choose from alternative algebraic</a:t>
            </a:r>
            <a:br>
              <a:rPr lang="en-US" dirty="0"/>
            </a:br>
            <a:r>
              <a:rPr lang="en-US" dirty="0"/>
              <a:t>strategies when solving problems. </a:t>
            </a:r>
          </a:p>
          <a:p>
            <a:endParaRPr lang="en-US" dirty="0"/>
          </a:p>
        </p:txBody>
      </p:sp>
      <p:sp>
        <p:nvSpPr>
          <p:cNvPr id="11" name="Text Placeholder 10">
            <a:extLst>
              <a:ext uri="{FF2B5EF4-FFF2-40B4-BE49-F238E27FC236}">
                <a16:creationId xmlns:a16="http://schemas.microsoft.com/office/drawing/2014/main" id="{0CBC08A1-C938-E246-96A3-1CFED29173F7}"/>
              </a:ext>
            </a:extLst>
          </p:cNvPr>
          <p:cNvSpPr>
            <a:spLocks noGrp="1"/>
          </p:cNvSpPr>
          <p:nvPr>
            <p:ph type="body" sz="quarter" idx="11"/>
          </p:nvPr>
        </p:nvSpPr>
        <p:spPr>
          <a:xfrm>
            <a:off x="687526" y="6226134"/>
            <a:ext cx="5531372" cy="184666"/>
          </a:xfrm>
        </p:spPr>
        <p:txBody>
          <a:bodyPr/>
          <a:lstStyle/>
          <a:p>
            <a:r>
              <a:rPr lang="en-US" sz="1200" dirty="0"/>
              <a:t>(Star et al., 2015)</a:t>
            </a:r>
          </a:p>
        </p:txBody>
      </p:sp>
      <p:sp>
        <p:nvSpPr>
          <p:cNvPr id="5" name="Slide Number Placeholder 4">
            <a:extLst>
              <a:ext uri="{FF2B5EF4-FFF2-40B4-BE49-F238E27FC236}">
                <a16:creationId xmlns:a16="http://schemas.microsoft.com/office/drawing/2014/main" id="{C4075521-10EC-BB44-B131-7BD64F500376}"/>
              </a:ext>
            </a:extLst>
          </p:cNvPr>
          <p:cNvSpPr>
            <a:spLocks noGrp="1"/>
          </p:cNvSpPr>
          <p:nvPr>
            <p:ph type="sldNum" sz="quarter" idx="10"/>
          </p:nvPr>
        </p:nvSpPr>
        <p:spPr>
          <a:xfrm>
            <a:off x="8771161" y="6675975"/>
            <a:ext cx="128240" cy="138499"/>
          </a:xfrm>
        </p:spPr>
        <p:txBody>
          <a:bodyPr/>
          <a:lstStyle/>
          <a:p>
            <a:fld id="{556C903B-A9A8-9643-9413-B88BA9C2F039}" type="slidenum">
              <a:rPr lang="en-US" smtClean="0"/>
              <a:pPr/>
              <a:t>34</a:t>
            </a:fld>
            <a:endParaRPr lang="en-US" dirty="0"/>
          </a:p>
        </p:txBody>
      </p:sp>
      <p:pic>
        <p:nvPicPr>
          <p:cNvPr id="9" name="Picture 8">
            <a:extLst>
              <a:ext uri="{FF2B5EF4-FFF2-40B4-BE49-F238E27FC236}">
                <a16:creationId xmlns:a16="http://schemas.microsoft.com/office/drawing/2014/main" id="{7DDC7029-4ECE-F340-943B-854FB6070B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2036" y="2850397"/>
            <a:ext cx="2582629" cy="3194808"/>
          </a:xfrm>
          <a:prstGeom prst="rect">
            <a:avLst/>
          </a:prstGeom>
        </p:spPr>
      </p:pic>
    </p:spTree>
    <p:extLst>
      <p:ext uri="{BB962C8B-B14F-4D97-AF65-F5344CB8AC3E}">
        <p14:creationId xmlns:p14="http://schemas.microsoft.com/office/powerpoint/2010/main" val="276326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69F-FB62-3E4F-A864-077570794A82}"/>
              </a:ext>
            </a:extLst>
          </p:cNvPr>
          <p:cNvSpPr>
            <a:spLocks noGrp="1"/>
          </p:cNvSpPr>
          <p:nvPr>
            <p:ph type="title"/>
          </p:nvPr>
        </p:nvSpPr>
        <p:spPr>
          <a:xfrm>
            <a:off x="687526" y="300530"/>
            <a:ext cx="8330335" cy="1192634"/>
          </a:xfrm>
        </p:spPr>
        <p:txBody>
          <a:bodyPr/>
          <a:lstStyle/>
          <a:p>
            <a:pPr>
              <a:lnSpc>
                <a:spcPts val="3100"/>
              </a:lnSpc>
            </a:pPr>
            <a:r>
              <a:rPr lang="en-US" sz="3000" dirty="0"/>
              <a:t>Assisting Students Struggling With Mathematics: Response to Intervention (RtI) For Elementary and Middle Schools</a:t>
            </a:r>
          </a:p>
        </p:txBody>
      </p:sp>
      <p:sp>
        <p:nvSpPr>
          <p:cNvPr id="3" name="Content Placeholder 2">
            <a:extLst>
              <a:ext uri="{FF2B5EF4-FFF2-40B4-BE49-F238E27FC236}">
                <a16:creationId xmlns:a16="http://schemas.microsoft.com/office/drawing/2014/main" id="{26662B6D-DFC6-BB45-A2D2-0D2667D4C23D}"/>
              </a:ext>
            </a:extLst>
          </p:cNvPr>
          <p:cNvSpPr>
            <a:spLocks noGrp="1"/>
          </p:cNvSpPr>
          <p:nvPr>
            <p:ph idx="1"/>
          </p:nvPr>
        </p:nvSpPr>
        <p:spPr/>
        <p:txBody>
          <a:bodyPr>
            <a:normAutofit/>
          </a:bodyPr>
          <a:lstStyle/>
          <a:p>
            <a:r>
              <a:rPr lang="en-US" dirty="0"/>
              <a:t>Materials for intervention should focus on </a:t>
            </a:r>
          </a:p>
          <a:p>
            <a:pPr lvl="1"/>
            <a:r>
              <a:rPr lang="en-US" dirty="0"/>
              <a:t>Whole numbers (Kindergarten–Grade 5)</a:t>
            </a:r>
          </a:p>
          <a:p>
            <a:pPr lvl="1"/>
            <a:r>
              <a:rPr lang="en-US" dirty="0"/>
              <a:t>Rational numbers (Grades 4–8)</a:t>
            </a:r>
          </a:p>
          <a:p>
            <a:r>
              <a:rPr lang="en-US" dirty="0"/>
              <a:t>Instruction should be explicit and systematic.</a:t>
            </a:r>
          </a:p>
          <a:p>
            <a:r>
              <a:rPr lang="en-US" dirty="0"/>
              <a:t>Instruction in solving word problems</a:t>
            </a:r>
            <a:br>
              <a:rPr lang="en-US" dirty="0"/>
            </a:br>
            <a:r>
              <a:rPr lang="en-US" dirty="0"/>
              <a:t>that is based on common, </a:t>
            </a:r>
            <a:br>
              <a:rPr lang="en-US" dirty="0"/>
            </a:br>
            <a:r>
              <a:rPr lang="en-US" dirty="0"/>
              <a:t>underlying structures.</a:t>
            </a:r>
          </a:p>
          <a:p>
            <a:endParaRPr lang="en-US" dirty="0"/>
          </a:p>
        </p:txBody>
      </p:sp>
      <p:sp>
        <p:nvSpPr>
          <p:cNvPr id="5" name="Slide Number Placeholder 4">
            <a:extLst>
              <a:ext uri="{FF2B5EF4-FFF2-40B4-BE49-F238E27FC236}">
                <a16:creationId xmlns:a16="http://schemas.microsoft.com/office/drawing/2014/main" id="{A87D2B6B-6D2E-BD4C-A26F-0E8AA5800423}"/>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35</a:t>
            </a:fld>
            <a:endParaRPr lang="en-US" dirty="0">
              <a:solidFill>
                <a:srgbClr val="D4D4D4">
                  <a:lumMod val="75000"/>
                </a:srgbClr>
              </a:solidFill>
            </a:endParaRPr>
          </a:p>
        </p:txBody>
      </p:sp>
      <p:pic>
        <p:nvPicPr>
          <p:cNvPr id="6" name="Picture 5">
            <a:extLst>
              <a:ext uri="{FF2B5EF4-FFF2-40B4-BE49-F238E27FC236}">
                <a16:creationId xmlns:a16="http://schemas.microsoft.com/office/drawing/2014/main" id="{FEF093E1-E5E9-0B40-99A9-4928B10681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8311" y="3167855"/>
            <a:ext cx="2482850" cy="3238500"/>
          </a:xfrm>
          <a:prstGeom prst="rect">
            <a:avLst/>
          </a:prstGeom>
        </p:spPr>
      </p:pic>
    </p:spTree>
    <p:extLst>
      <p:ext uri="{BB962C8B-B14F-4D97-AF65-F5344CB8AC3E}">
        <p14:creationId xmlns:p14="http://schemas.microsoft.com/office/powerpoint/2010/main" val="351474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69F-FB62-3E4F-A864-077570794A82}"/>
              </a:ext>
            </a:extLst>
          </p:cNvPr>
          <p:cNvSpPr>
            <a:spLocks noGrp="1"/>
          </p:cNvSpPr>
          <p:nvPr>
            <p:ph type="title"/>
          </p:nvPr>
        </p:nvSpPr>
        <p:spPr>
          <a:xfrm>
            <a:off x="687388" y="299312"/>
            <a:ext cx="8224837" cy="677108"/>
          </a:xfrm>
        </p:spPr>
        <p:txBody>
          <a:bodyPr/>
          <a:lstStyle/>
          <a:p>
            <a:r>
              <a:rPr lang="en-US" sz="2200" dirty="0"/>
              <a:t>Assisting Students Struggling With Mathematics: RtI for Elementary and Middle Schools</a:t>
            </a:r>
          </a:p>
        </p:txBody>
      </p:sp>
      <p:sp>
        <p:nvSpPr>
          <p:cNvPr id="3" name="Content Placeholder 2">
            <a:extLst>
              <a:ext uri="{FF2B5EF4-FFF2-40B4-BE49-F238E27FC236}">
                <a16:creationId xmlns:a16="http://schemas.microsoft.com/office/drawing/2014/main" id="{26662B6D-DFC6-BB45-A2D2-0D2667D4C23D}"/>
              </a:ext>
            </a:extLst>
          </p:cNvPr>
          <p:cNvSpPr>
            <a:spLocks noGrp="1"/>
          </p:cNvSpPr>
          <p:nvPr>
            <p:ph sz="quarter" idx="11"/>
          </p:nvPr>
        </p:nvSpPr>
        <p:spPr/>
        <p:txBody>
          <a:bodyPr>
            <a:normAutofit/>
          </a:bodyPr>
          <a:lstStyle/>
          <a:p>
            <a:r>
              <a:rPr lang="en-US" dirty="0"/>
              <a:t>Give opportunities for students to work with concrete materials and visual representations.</a:t>
            </a:r>
          </a:p>
          <a:p>
            <a:r>
              <a:rPr lang="en-US" dirty="0"/>
              <a:t>Intervention should include ~10 minutes of fact instruction and practice in each session. </a:t>
            </a:r>
          </a:p>
          <a:p>
            <a:r>
              <a:rPr lang="en-US" dirty="0"/>
              <a:t>Monitor the progress of students.</a:t>
            </a:r>
          </a:p>
          <a:p>
            <a:r>
              <a:rPr lang="en-US" dirty="0"/>
              <a:t>Include motivational strategies.</a:t>
            </a:r>
          </a:p>
        </p:txBody>
      </p:sp>
      <p:sp>
        <p:nvSpPr>
          <p:cNvPr id="4" name="Text Placeholder 3">
            <a:extLst>
              <a:ext uri="{FF2B5EF4-FFF2-40B4-BE49-F238E27FC236}">
                <a16:creationId xmlns:a16="http://schemas.microsoft.com/office/drawing/2014/main" id="{267FA905-2E15-8640-B5BA-ED8E7465B70A}"/>
              </a:ext>
            </a:extLst>
          </p:cNvPr>
          <p:cNvSpPr>
            <a:spLocks noGrp="1"/>
          </p:cNvSpPr>
          <p:nvPr>
            <p:ph type="body" sz="quarter" idx="12"/>
          </p:nvPr>
        </p:nvSpPr>
        <p:spPr>
          <a:xfrm>
            <a:off x="687388" y="6141522"/>
            <a:ext cx="8224837" cy="184666"/>
          </a:xfrm>
        </p:spPr>
        <p:txBody>
          <a:bodyPr/>
          <a:lstStyle/>
          <a:p>
            <a:r>
              <a:rPr lang="en-US" sz="1200" dirty="0"/>
              <a:t>(Gersten et al., 2009)</a:t>
            </a:r>
          </a:p>
        </p:txBody>
      </p:sp>
      <p:sp>
        <p:nvSpPr>
          <p:cNvPr id="5" name="Slide Number Placeholder 4">
            <a:extLst>
              <a:ext uri="{FF2B5EF4-FFF2-40B4-BE49-F238E27FC236}">
                <a16:creationId xmlns:a16="http://schemas.microsoft.com/office/drawing/2014/main" id="{A87D2B6B-6D2E-BD4C-A26F-0E8AA5800423}"/>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36</a:t>
            </a:fld>
            <a:endParaRPr lang="en-US" dirty="0">
              <a:solidFill>
                <a:srgbClr val="D4D4D4">
                  <a:lumMod val="75000"/>
                </a:srgbClr>
              </a:solidFill>
            </a:endParaRPr>
          </a:p>
        </p:txBody>
      </p:sp>
      <p:pic>
        <p:nvPicPr>
          <p:cNvPr id="6" name="Picture 5">
            <a:extLst>
              <a:ext uri="{FF2B5EF4-FFF2-40B4-BE49-F238E27FC236}">
                <a16:creationId xmlns:a16="http://schemas.microsoft.com/office/drawing/2014/main" id="{FF277827-1CBD-8342-B596-67E8D759C25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3762" y="3185961"/>
            <a:ext cx="2482850" cy="3238500"/>
          </a:xfrm>
          <a:prstGeom prst="rect">
            <a:avLst/>
          </a:prstGeom>
        </p:spPr>
      </p:pic>
    </p:spTree>
    <p:extLst>
      <p:ext uri="{BB962C8B-B14F-4D97-AF65-F5344CB8AC3E}">
        <p14:creationId xmlns:p14="http://schemas.microsoft.com/office/powerpoint/2010/main" val="3750587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69DAB-99FB-F440-910E-557CC4046931}"/>
              </a:ext>
            </a:extLst>
          </p:cNvPr>
          <p:cNvSpPr>
            <a:spLocks noGrp="1"/>
          </p:cNvSpPr>
          <p:nvPr>
            <p:ph type="title"/>
          </p:nvPr>
        </p:nvSpPr>
        <p:spPr/>
        <p:txBody>
          <a:bodyPr/>
          <a:lstStyle/>
          <a:p>
            <a:r>
              <a:rPr lang="en-US" dirty="0"/>
              <a:t>Connecting EBPs to Trajectories: Example</a:t>
            </a:r>
          </a:p>
        </p:txBody>
      </p:sp>
      <p:sp>
        <p:nvSpPr>
          <p:cNvPr id="5" name="Slide Number Placeholder 4">
            <a:extLst>
              <a:ext uri="{FF2B5EF4-FFF2-40B4-BE49-F238E27FC236}">
                <a16:creationId xmlns:a16="http://schemas.microsoft.com/office/drawing/2014/main" id="{C3908D51-EFC1-D943-A561-47C4F6295E00}"/>
              </a:ext>
            </a:extLst>
          </p:cNvPr>
          <p:cNvSpPr>
            <a:spLocks noGrp="1"/>
          </p:cNvSpPr>
          <p:nvPr>
            <p:ph type="sldNum" sz="quarter" idx="12"/>
          </p:nvPr>
        </p:nvSpPr>
        <p:spPr/>
        <p:txBody>
          <a:bodyPr/>
          <a:lstStyle/>
          <a:p>
            <a:pPr algn="r"/>
            <a:fld id="{F3477EC8-074D-41C4-94AE-E9EA7CEEA348}" type="slidenum">
              <a:rPr lang="en-US" smtClean="0">
                <a:solidFill>
                  <a:srgbClr val="D4D4D4">
                    <a:lumMod val="75000"/>
                  </a:srgbClr>
                </a:solidFill>
              </a:rPr>
              <a:pPr algn="r"/>
              <a:t>37</a:t>
            </a:fld>
            <a:endParaRPr lang="en-US" dirty="0">
              <a:solidFill>
                <a:srgbClr val="D4D4D4">
                  <a:lumMod val="75000"/>
                </a:srgbClr>
              </a:solidFill>
            </a:endParaRPr>
          </a:p>
        </p:txBody>
      </p:sp>
    </p:spTree>
    <p:extLst>
      <p:ext uri="{BB962C8B-B14F-4D97-AF65-F5344CB8AC3E}">
        <p14:creationId xmlns:p14="http://schemas.microsoft.com/office/powerpoint/2010/main" val="18270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5EB1-2FB7-3A43-989D-91C3E6E96DB5}"/>
              </a:ext>
            </a:extLst>
          </p:cNvPr>
          <p:cNvSpPr>
            <a:spLocks noGrp="1"/>
          </p:cNvSpPr>
          <p:nvPr>
            <p:ph type="title"/>
          </p:nvPr>
        </p:nvSpPr>
        <p:spPr/>
        <p:txBody>
          <a:bodyPr/>
          <a:lstStyle/>
          <a:p>
            <a:r>
              <a:rPr lang="en-US" dirty="0"/>
              <a:t>Integers </a:t>
            </a:r>
          </a:p>
        </p:txBody>
      </p:sp>
      <p:sp>
        <p:nvSpPr>
          <p:cNvPr id="3" name="Content Placeholder 2">
            <a:extLst>
              <a:ext uri="{FF2B5EF4-FFF2-40B4-BE49-F238E27FC236}">
                <a16:creationId xmlns:a16="http://schemas.microsoft.com/office/drawing/2014/main" id="{E82FAE12-207D-ED45-B3B0-0020DC67100B}"/>
              </a:ext>
            </a:extLst>
          </p:cNvPr>
          <p:cNvSpPr>
            <a:spLocks noGrp="1"/>
          </p:cNvSpPr>
          <p:nvPr>
            <p:ph idx="1"/>
          </p:nvPr>
        </p:nvSpPr>
        <p:spPr/>
        <p:txBody>
          <a:bodyPr/>
          <a:lstStyle/>
          <a:p>
            <a:r>
              <a:rPr lang="en-US" dirty="0"/>
              <a:t>Model -6</a:t>
            </a:r>
          </a:p>
          <a:p>
            <a:pPr lvl="1"/>
            <a:r>
              <a:rPr lang="en-US" dirty="0"/>
              <a:t>How did you model -6?</a:t>
            </a:r>
          </a:p>
          <a:p>
            <a:pPr lvl="1"/>
            <a:r>
              <a:rPr lang="en-US" dirty="0"/>
              <a:t>How did you neighbor model -6?</a:t>
            </a:r>
          </a:p>
          <a:p>
            <a:pPr lvl="1"/>
            <a:endParaRPr lang="en-US" dirty="0"/>
          </a:p>
        </p:txBody>
      </p:sp>
      <p:sp>
        <p:nvSpPr>
          <p:cNvPr id="5" name="Slide Number Placeholder 4">
            <a:extLst>
              <a:ext uri="{FF2B5EF4-FFF2-40B4-BE49-F238E27FC236}">
                <a16:creationId xmlns:a16="http://schemas.microsoft.com/office/drawing/2014/main" id="{B40CE395-C9F2-BA4E-BF3E-F40DDB29D281}"/>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38</a:t>
            </a:fld>
            <a:endParaRPr lang="en-US" dirty="0">
              <a:solidFill>
                <a:srgbClr val="D4D4D4">
                  <a:lumMod val="75000"/>
                </a:srgbClr>
              </a:solidFill>
            </a:endParaRPr>
          </a:p>
        </p:txBody>
      </p:sp>
      <p:pic>
        <p:nvPicPr>
          <p:cNvPr id="7" name="Picture 6" descr="Number line with a dot on negative six.">
            <a:extLst>
              <a:ext uri="{FF2B5EF4-FFF2-40B4-BE49-F238E27FC236}">
                <a16:creationId xmlns:a16="http://schemas.microsoft.com/office/drawing/2014/main" id="{A544A64D-2AC7-2A46-8ECB-21081A4B0E4C}"/>
              </a:ext>
            </a:extLst>
          </p:cNvPr>
          <p:cNvPicPr>
            <a:picLocks noChangeAspect="1"/>
          </p:cNvPicPr>
          <p:nvPr/>
        </p:nvPicPr>
        <p:blipFill>
          <a:blip r:embed="rId3"/>
          <a:stretch>
            <a:fillRect/>
          </a:stretch>
        </p:blipFill>
        <p:spPr>
          <a:xfrm>
            <a:off x="0" y="3154047"/>
            <a:ext cx="9144000" cy="816956"/>
          </a:xfrm>
          <a:prstGeom prst="rect">
            <a:avLst/>
          </a:prstGeom>
        </p:spPr>
      </p:pic>
      <p:sp>
        <p:nvSpPr>
          <p:cNvPr id="8" name="Oval 7">
            <a:extLst>
              <a:ext uri="{FF2B5EF4-FFF2-40B4-BE49-F238E27FC236}">
                <a16:creationId xmlns:a16="http://schemas.microsoft.com/office/drawing/2014/main" id="{D372F76F-6CA8-BF43-A304-43F902608765}"/>
              </a:ext>
              <a:ext uri="{C183D7F6-B498-43B3-948B-1728B52AA6E4}">
                <adec:decorative xmlns:adec="http://schemas.microsoft.com/office/drawing/2017/decorative" val="1"/>
              </a:ext>
            </a:extLst>
          </p:cNvPr>
          <p:cNvSpPr/>
          <p:nvPr/>
        </p:nvSpPr>
        <p:spPr>
          <a:xfrm>
            <a:off x="2794000" y="3390900"/>
            <a:ext cx="762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Six red ovals.">
            <a:extLst>
              <a:ext uri="{FF2B5EF4-FFF2-40B4-BE49-F238E27FC236}">
                <a16:creationId xmlns:a16="http://schemas.microsoft.com/office/drawing/2014/main" id="{03BC428B-CE96-6B48-9F21-E381B855C531}"/>
              </a:ext>
            </a:extLst>
          </p:cNvPr>
          <p:cNvGrpSpPr/>
          <p:nvPr/>
        </p:nvGrpSpPr>
        <p:grpSpPr>
          <a:xfrm>
            <a:off x="952500" y="4203881"/>
            <a:ext cx="2781300" cy="490999"/>
            <a:chOff x="355600" y="4382179"/>
            <a:chExt cx="2781300" cy="490999"/>
          </a:xfrm>
        </p:grpSpPr>
        <p:sp>
          <p:nvSpPr>
            <p:cNvPr id="9" name="Oval 8">
              <a:extLst>
                <a:ext uri="{FF2B5EF4-FFF2-40B4-BE49-F238E27FC236}">
                  <a16:creationId xmlns:a16="http://schemas.microsoft.com/office/drawing/2014/main" id="{CEB719E8-3999-ED40-A48D-4E8DD9C78990}"/>
                </a:ext>
              </a:extLst>
            </p:cNvPr>
            <p:cNvSpPr/>
            <p:nvPr/>
          </p:nvSpPr>
          <p:spPr>
            <a:xfrm>
              <a:off x="834748" y="4428678"/>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B37F0A5-C884-0742-8775-CDD9109918AA}"/>
                </a:ext>
              </a:extLst>
            </p:cNvPr>
            <p:cNvSpPr/>
            <p:nvPr/>
          </p:nvSpPr>
          <p:spPr>
            <a:xfrm>
              <a:off x="1321818" y="4401229"/>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853A0C8-F145-3A43-A734-A359A2C79814}"/>
                </a:ext>
              </a:extLst>
            </p:cNvPr>
            <p:cNvSpPr/>
            <p:nvPr/>
          </p:nvSpPr>
          <p:spPr>
            <a:xfrm>
              <a:off x="355600" y="4428678"/>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BBF5AD0-90CA-9F4A-A797-349B235C5972}"/>
                </a:ext>
              </a:extLst>
            </p:cNvPr>
            <p:cNvSpPr/>
            <p:nvPr/>
          </p:nvSpPr>
          <p:spPr>
            <a:xfrm>
              <a:off x="1788974" y="4394200"/>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659FFB8-BEFA-BC4B-B8FB-B7686F9F2BCB}"/>
                </a:ext>
              </a:extLst>
            </p:cNvPr>
            <p:cNvSpPr/>
            <p:nvPr/>
          </p:nvSpPr>
          <p:spPr>
            <a:xfrm>
              <a:off x="2266087" y="4382179"/>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26F88FE-758A-9040-A16B-28C3D8042700}"/>
                </a:ext>
              </a:extLst>
            </p:cNvPr>
            <p:cNvSpPr/>
            <p:nvPr/>
          </p:nvSpPr>
          <p:spPr>
            <a:xfrm>
              <a:off x="2743200" y="4394200"/>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descr="Seven red ovals and one yellow oval">
            <a:extLst>
              <a:ext uri="{FF2B5EF4-FFF2-40B4-BE49-F238E27FC236}">
                <a16:creationId xmlns:a16="http://schemas.microsoft.com/office/drawing/2014/main" id="{53208C95-AB99-6E43-9D92-132C008367AB}"/>
              </a:ext>
            </a:extLst>
          </p:cNvPr>
          <p:cNvGrpSpPr/>
          <p:nvPr/>
        </p:nvGrpSpPr>
        <p:grpSpPr>
          <a:xfrm>
            <a:off x="4955035" y="4510911"/>
            <a:ext cx="3258413" cy="1114316"/>
            <a:chOff x="4825060" y="4402881"/>
            <a:chExt cx="3258413" cy="1114316"/>
          </a:xfrm>
        </p:grpSpPr>
        <p:sp>
          <p:nvSpPr>
            <p:cNvPr id="10" name="Oval 9">
              <a:extLst>
                <a:ext uri="{FF2B5EF4-FFF2-40B4-BE49-F238E27FC236}">
                  <a16:creationId xmlns:a16="http://schemas.microsoft.com/office/drawing/2014/main" id="{FA9FB055-F0DB-B64E-958D-E22075711EDA}"/>
                </a:ext>
              </a:extLst>
            </p:cNvPr>
            <p:cNvSpPr/>
            <p:nvPr/>
          </p:nvSpPr>
          <p:spPr>
            <a:xfrm>
              <a:off x="7689773" y="4402881"/>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4D96FA5-A804-BE44-8090-A8AB4741796D}"/>
                </a:ext>
              </a:extLst>
            </p:cNvPr>
            <p:cNvSpPr/>
            <p:nvPr/>
          </p:nvSpPr>
          <p:spPr>
            <a:xfrm>
              <a:off x="5304208" y="4449380"/>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02483C5-9734-DA42-B5F8-6532A34B45F9}"/>
                </a:ext>
              </a:extLst>
            </p:cNvPr>
            <p:cNvSpPr/>
            <p:nvPr/>
          </p:nvSpPr>
          <p:spPr>
            <a:xfrm>
              <a:off x="5791278" y="4421931"/>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68E316C-B861-9145-95CA-F23281687F4B}"/>
                </a:ext>
              </a:extLst>
            </p:cNvPr>
            <p:cNvSpPr/>
            <p:nvPr/>
          </p:nvSpPr>
          <p:spPr>
            <a:xfrm>
              <a:off x="4825060" y="4449380"/>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57CFF63-778B-744B-8083-43F453A5DFDB}"/>
                </a:ext>
              </a:extLst>
            </p:cNvPr>
            <p:cNvSpPr/>
            <p:nvPr/>
          </p:nvSpPr>
          <p:spPr>
            <a:xfrm>
              <a:off x="6258434" y="4414902"/>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BD5586F-21D5-6B47-8FD8-A8AD3CB4D2A6}"/>
                </a:ext>
              </a:extLst>
            </p:cNvPr>
            <p:cNvSpPr/>
            <p:nvPr/>
          </p:nvSpPr>
          <p:spPr>
            <a:xfrm>
              <a:off x="6735547" y="4402881"/>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16CA7B1-2716-E34C-8D96-FCF0D50D8B5E}"/>
                </a:ext>
              </a:extLst>
            </p:cNvPr>
            <p:cNvSpPr/>
            <p:nvPr/>
          </p:nvSpPr>
          <p:spPr>
            <a:xfrm>
              <a:off x="7212660" y="4414902"/>
              <a:ext cx="393700" cy="444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BDE9B1D-DD0D-A743-897B-2E5F491835CE}"/>
                </a:ext>
              </a:extLst>
            </p:cNvPr>
            <p:cNvSpPr/>
            <p:nvPr/>
          </p:nvSpPr>
          <p:spPr>
            <a:xfrm>
              <a:off x="7689773" y="5072697"/>
              <a:ext cx="393700" cy="4445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0AD6C76A-5BCF-564B-B2A3-EE590A6220CE}"/>
                </a:ext>
              </a:extLst>
            </p:cNvPr>
            <p:cNvCxnSpPr>
              <a:endCxn id="10" idx="4"/>
            </p:cNvCxnSpPr>
            <p:nvPr/>
          </p:nvCxnSpPr>
          <p:spPr>
            <a:xfrm flipV="1">
              <a:off x="7886623" y="4847381"/>
              <a:ext cx="0" cy="232878"/>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992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284C-4E54-074B-989E-348A46F65E52}"/>
              </a:ext>
            </a:extLst>
          </p:cNvPr>
          <p:cNvSpPr>
            <a:spLocks noGrp="1"/>
          </p:cNvSpPr>
          <p:nvPr>
            <p:ph type="title"/>
          </p:nvPr>
        </p:nvSpPr>
        <p:spPr/>
        <p:txBody>
          <a:bodyPr/>
          <a:lstStyle/>
          <a:p>
            <a:r>
              <a:rPr lang="en-US" dirty="0"/>
              <a:t>Expand: Integers </a:t>
            </a:r>
          </a:p>
        </p:txBody>
      </p:sp>
      <p:sp>
        <p:nvSpPr>
          <p:cNvPr id="3" name="Content Placeholder 2">
            <a:extLst>
              <a:ext uri="{FF2B5EF4-FFF2-40B4-BE49-F238E27FC236}">
                <a16:creationId xmlns:a16="http://schemas.microsoft.com/office/drawing/2014/main" id="{E39CE97C-EE32-AF46-841C-BD62466BEAB5}"/>
              </a:ext>
            </a:extLst>
          </p:cNvPr>
          <p:cNvSpPr>
            <a:spLocks noGrp="1"/>
          </p:cNvSpPr>
          <p:nvPr>
            <p:ph sz="quarter" idx="12"/>
          </p:nvPr>
        </p:nvSpPr>
        <p:spPr/>
        <p:txBody>
          <a:bodyPr/>
          <a:lstStyle/>
          <a:p>
            <a:r>
              <a:rPr lang="en-US" dirty="0"/>
              <a:t>Model 4 + 5</a:t>
            </a:r>
          </a:p>
          <a:p>
            <a:r>
              <a:rPr lang="en-US" dirty="0"/>
              <a:t>Model -4 + 5</a:t>
            </a:r>
          </a:p>
          <a:p>
            <a:r>
              <a:rPr lang="en-US" dirty="0"/>
              <a:t>Model -4 + -5</a:t>
            </a:r>
          </a:p>
          <a:p>
            <a:pPr lvl="1"/>
            <a:r>
              <a:rPr lang="en-US" dirty="0"/>
              <a:t>How did you model? </a:t>
            </a:r>
          </a:p>
          <a:p>
            <a:pPr lvl="1"/>
            <a:r>
              <a:rPr lang="en-US" dirty="0"/>
              <a:t>How did your models change with each problem?</a:t>
            </a:r>
          </a:p>
          <a:p>
            <a:pPr lvl="1"/>
            <a:r>
              <a:rPr lang="en-US" dirty="0"/>
              <a:t>Did anyone model differently?</a:t>
            </a:r>
          </a:p>
        </p:txBody>
      </p:sp>
      <p:sp>
        <p:nvSpPr>
          <p:cNvPr id="6" name="Content Placeholder 5">
            <a:extLst>
              <a:ext uri="{FF2B5EF4-FFF2-40B4-BE49-F238E27FC236}">
                <a16:creationId xmlns:a16="http://schemas.microsoft.com/office/drawing/2014/main" id="{0EA5A00B-39C0-C44C-80F9-A2903877FBFA}"/>
              </a:ext>
            </a:extLst>
          </p:cNvPr>
          <p:cNvSpPr>
            <a:spLocks noGrp="1"/>
          </p:cNvSpPr>
          <p:nvPr>
            <p:ph sz="quarter" idx="13"/>
          </p:nvPr>
        </p:nvSpPr>
        <p:spPr>
          <a:xfrm>
            <a:off x="4913314" y="1599874"/>
            <a:ext cx="3857847" cy="4723139"/>
          </a:xfrm>
        </p:spPr>
        <p:txBody>
          <a:bodyPr/>
          <a:lstStyle/>
          <a:p>
            <a:r>
              <a:rPr lang="en-US" dirty="0"/>
              <a:t>Model 5 – 4</a:t>
            </a:r>
          </a:p>
          <a:p>
            <a:r>
              <a:rPr lang="en-US" dirty="0"/>
              <a:t>Model -5 – 4</a:t>
            </a:r>
          </a:p>
          <a:p>
            <a:r>
              <a:rPr lang="en-US" dirty="0"/>
              <a:t>Model -5 – (-4)</a:t>
            </a:r>
          </a:p>
          <a:p>
            <a:pPr lvl="1"/>
            <a:r>
              <a:rPr lang="en-US" dirty="0"/>
              <a:t>How did you model? </a:t>
            </a:r>
          </a:p>
          <a:p>
            <a:pPr lvl="1"/>
            <a:r>
              <a:rPr lang="en-US" dirty="0"/>
              <a:t>How did your models change with each problem?</a:t>
            </a:r>
          </a:p>
          <a:p>
            <a:pPr lvl="1"/>
            <a:r>
              <a:rPr lang="en-US" dirty="0"/>
              <a:t>Did anyone model differently?</a:t>
            </a:r>
          </a:p>
          <a:p>
            <a:endParaRPr lang="en-US" dirty="0"/>
          </a:p>
          <a:p>
            <a:endParaRPr lang="en-US" dirty="0"/>
          </a:p>
        </p:txBody>
      </p:sp>
      <p:sp>
        <p:nvSpPr>
          <p:cNvPr id="5" name="Slide Number Placeholder 4">
            <a:extLst>
              <a:ext uri="{FF2B5EF4-FFF2-40B4-BE49-F238E27FC236}">
                <a16:creationId xmlns:a16="http://schemas.microsoft.com/office/drawing/2014/main" id="{FA911254-4AA3-F94A-811D-F98C443A81B6}"/>
              </a:ext>
            </a:extLst>
          </p:cNvPr>
          <p:cNvSpPr>
            <a:spLocks noGrp="1"/>
          </p:cNvSpPr>
          <p:nvPr>
            <p:ph type="sldNum" sz="quarter" idx="11"/>
          </p:nvPr>
        </p:nvSpPr>
        <p:spPr/>
        <p:txBody>
          <a:bodyPr/>
          <a:lstStyle/>
          <a:p>
            <a:pPr algn="r"/>
            <a:fld id="{F3477EC8-074D-41C4-94AE-E9EA7CEEA348}" type="slidenum">
              <a:rPr lang="en-US" smtClean="0">
                <a:solidFill>
                  <a:srgbClr val="D4D4D4">
                    <a:lumMod val="75000"/>
                  </a:srgbClr>
                </a:solidFill>
              </a:rPr>
              <a:pPr algn="r"/>
              <a:t>39</a:t>
            </a:fld>
            <a:endParaRPr lang="en-US" dirty="0">
              <a:solidFill>
                <a:srgbClr val="D4D4D4">
                  <a:lumMod val="75000"/>
                </a:srgbClr>
              </a:solidFill>
            </a:endParaRPr>
          </a:p>
        </p:txBody>
      </p:sp>
    </p:spTree>
    <p:extLst>
      <p:ext uri="{BB962C8B-B14F-4D97-AF65-F5344CB8AC3E}">
        <p14:creationId xmlns:p14="http://schemas.microsoft.com/office/powerpoint/2010/main" val="8532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310750"/>
            <a:ext cx="7957848" cy="1077218"/>
          </a:xfrm>
        </p:spPr>
        <p:txBody>
          <a:bodyPr/>
          <a:lstStyle/>
          <a:p>
            <a:r>
              <a:rPr lang="en-US" sz="3200" dirty="0"/>
              <a:t>Developing an Understanding of the Data-Based Individualization Process</a:t>
            </a:r>
          </a:p>
        </p:txBody>
      </p:sp>
      <p:sp>
        <p:nvSpPr>
          <p:cNvPr id="4" name="Slide Number Placeholder 3"/>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750" b="0" i="0" u="none" strike="noStrike" kern="1200" cap="none" spc="0" normalizeH="0" baseline="0" noProof="0">
                <a:ln>
                  <a:noFill/>
                </a:ln>
                <a:solidFill>
                  <a:srgbClr val="003462">
                    <a:lumMod val="75000"/>
                  </a:srgbClr>
                </a:solidFill>
                <a:effectLst/>
                <a:uLnTx/>
                <a:uFillTx/>
                <a:latin typeface="Arial" pitchFamily="34" charset="0"/>
                <a:ea typeface="ＭＳ Ｐゴシック"/>
              </a:rPr>
              <a:pPr marL="0" marR="0" lvl="0" indent="0" algn="r" defTabSz="685800" rtl="0" eaLnBrk="1" fontAlgn="base" latinLnBrk="0" hangingPunct="1">
                <a:lnSpc>
                  <a:spcPct val="100000"/>
                </a:lnSpc>
                <a:spcBef>
                  <a:spcPct val="0"/>
                </a:spcBef>
                <a:spcAft>
                  <a:spcPct val="0"/>
                </a:spcAft>
                <a:buClrTx/>
                <a:buSzTx/>
                <a:buFontTx/>
                <a:buNone/>
                <a:tabLst/>
                <a:defRPr/>
              </a:pPr>
              <a:t>4</a:t>
            </a:fld>
            <a:endParaRPr kumimoji="0" lang="en-US" sz="75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2342641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9F3789-2157-1046-BEDF-1728E9CB8871}"/>
              </a:ext>
            </a:extLst>
          </p:cNvPr>
          <p:cNvSpPr>
            <a:spLocks noGrp="1"/>
          </p:cNvSpPr>
          <p:nvPr>
            <p:ph type="title"/>
          </p:nvPr>
        </p:nvSpPr>
        <p:spPr>
          <a:xfrm>
            <a:off x="687388" y="359993"/>
            <a:ext cx="8224837" cy="492443"/>
          </a:xfrm>
        </p:spPr>
        <p:txBody>
          <a:bodyPr/>
          <a:lstStyle/>
          <a:p>
            <a:r>
              <a:rPr lang="en-US" dirty="0"/>
              <a:t>Instruction: Reflect on the Integer Example</a:t>
            </a:r>
          </a:p>
        </p:txBody>
      </p:sp>
      <p:sp>
        <p:nvSpPr>
          <p:cNvPr id="7" name="Content Placeholder 6">
            <a:extLst>
              <a:ext uri="{FF2B5EF4-FFF2-40B4-BE49-F238E27FC236}">
                <a16:creationId xmlns:a16="http://schemas.microsoft.com/office/drawing/2014/main" id="{F5041BA8-0F20-134E-9BCF-99054EF74E26}"/>
              </a:ext>
            </a:extLst>
          </p:cNvPr>
          <p:cNvSpPr>
            <a:spLocks noGrp="1"/>
          </p:cNvSpPr>
          <p:nvPr>
            <p:ph sz="quarter" idx="11"/>
          </p:nvPr>
        </p:nvSpPr>
        <p:spPr>
          <a:xfrm>
            <a:off x="687388" y="1074693"/>
            <a:ext cx="7875587" cy="5251495"/>
          </a:xfrm>
        </p:spPr>
        <p:txBody>
          <a:bodyPr/>
          <a:lstStyle/>
          <a:p>
            <a:r>
              <a:rPr lang="en-US" dirty="0"/>
              <a:t>How does the use (or pictures) of integer chips help to develop conceptual understanding?</a:t>
            </a:r>
          </a:p>
          <a:p>
            <a:r>
              <a:rPr lang="en-US" dirty="0"/>
              <a:t>What is the role of the teacher during instruction?</a:t>
            </a:r>
          </a:p>
          <a:p>
            <a:r>
              <a:rPr lang="en-US" dirty="0"/>
              <a:t>What challenges do you foresee?</a:t>
            </a:r>
          </a:p>
          <a:p>
            <a:r>
              <a:rPr lang="en-US" dirty="0"/>
              <a:t>How is this instruction similar to core? different from core? </a:t>
            </a:r>
          </a:p>
          <a:p>
            <a:r>
              <a:rPr lang="en-US" dirty="0"/>
              <a:t>How can intervention support this instruction skill?</a:t>
            </a:r>
          </a:p>
        </p:txBody>
      </p:sp>
      <p:sp>
        <p:nvSpPr>
          <p:cNvPr id="5" name="Slide Number Placeholder 4">
            <a:extLst>
              <a:ext uri="{FF2B5EF4-FFF2-40B4-BE49-F238E27FC236}">
                <a16:creationId xmlns:a16="http://schemas.microsoft.com/office/drawing/2014/main" id="{10C45476-2B9F-644A-B105-CD38AB0EF64C}"/>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40</a:t>
            </a:fld>
            <a:endParaRPr lang="en-US" dirty="0">
              <a:solidFill>
                <a:srgbClr val="D4D4D4">
                  <a:lumMod val="75000"/>
                </a:srgbClr>
              </a:solidFill>
            </a:endParaRPr>
          </a:p>
        </p:txBody>
      </p:sp>
    </p:spTree>
    <p:extLst>
      <p:ext uri="{BB962C8B-B14F-4D97-AF65-F5344CB8AC3E}">
        <p14:creationId xmlns:p14="http://schemas.microsoft.com/office/powerpoint/2010/main" val="2800407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B8F99E-A83D-274D-99C2-3B98E7FDC200}"/>
              </a:ext>
            </a:extLst>
          </p:cNvPr>
          <p:cNvSpPr>
            <a:spLocks noGrp="1"/>
          </p:cNvSpPr>
          <p:nvPr>
            <p:ph type="title"/>
          </p:nvPr>
        </p:nvSpPr>
        <p:spPr/>
        <p:txBody>
          <a:bodyPr/>
          <a:lstStyle/>
          <a:p>
            <a:r>
              <a:rPr lang="en-US" dirty="0"/>
              <a:t>Solve</a:t>
            </a:r>
          </a:p>
        </p:txBody>
      </p:sp>
      <p:sp>
        <p:nvSpPr>
          <p:cNvPr id="7" name="Content Placeholder 6">
            <a:extLst>
              <a:ext uri="{FF2B5EF4-FFF2-40B4-BE49-F238E27FC236}">
                <a16:creationId xmlns:a16="http://schemas.microsoft.com/office/drawing/2014/main" id="{14279B3C-1C71-404F-9DC1-C4B087400484}"/>
              </a:ext>
            </a:extLst>
          </p:cNvPr>
          <p:cNvSpPr>
            <a:spLocks noGrp="1"/>
          </p:cNvSpPr>
          <p:nvPr>
            <p:ph idx="1"/>
          </p:nvPr>
        </p:nvSpPr>
        <p:spPr/>
        <p:txBody>
          <a:bodyPr/>
          <a:lstStyle/>
          <a:p>
            <a:r>
              <a:rPr lang="en-US" dirty="0"/>
              <a:t>Write an equation that sums to 24. </a:t>
            </a:r>
          </a:p>
          <a:p>
            <a:pPr lvl="1"/>
            <a:r>
              <a:rPr lang="en-US" dirty="0"/>
              <a:t>Elenore wrote 12 + 12. Her elbow partner, Sam, wrote -8(-3). Elenore said that Sam was incorrect, but was not sure why Sam’s answer was wrong. </a:t>
            </a:r>
          </a:p>
          <a:p>
            <a:pPr lvl="1"/>
            <a:r>
              <a:rPr lang="en-US" dirty="0"/>
              <a:t>Another classmate, Matt, wrote 42 + -18. When the teacher asked Elenore if Matt was also correct, she said no because he included a negative number. </a:t>
            </a:r>
          </a:p>
          <a:p>
            <a:pPr lvl="1"/>
            <a:r>
              <a:rPr lang="en-US" dirty="0"/>
              <a:t>Do you agree with Elenore, Sam, or Matt? Why or why not?</a:t>
            </a:r>
          </a:p>
          <a:p>
            <a:endParaRPr lang="en-US" dirty="0"/>
          </a:p>
          <a:p>
            <a:r>
              <a:rPr lang="en-US" dirty="0"/>
              <a:t>At noon, the temperature outside was 25 degrees. By </a:t>
            </a:r>
            <a:br>
              <a:rPr lang="en-US" dirty="0"/>
            </a:br>
            <a:r>
              <a:rPr lang="en-US" dirty="0"/>
              <a:t>8 p.m., the temperature had dropped 27 degrees. What was the temperature outside at 8 p.m., in degrees? Write an equation to solve.</a:t>
            </a:r>
          </a:p>
          <a:p>
            <a:pPr lvl="1"/>
            <a:endParaRPr lang="en-US" dirty="0"/>
          </a:p>
        </p:txBody>
      </p:sp>
      <p:sp>
        <p:nvSpPr>
          <p:cNvPr id="5" name="Slide Number Placeholder 4">
            <a:extLst>
              <a:ext uri="{FF2B5EF4-FFF2-40B4-BE49-F238E27FC236}">
                <a16:creationId xmlns:a16="http://schemas.microsoft.com/office/drawing/2014/main" id="{81D61B1C-BA27-8749-AA3E-AD532A747353}"/>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41</a:t>
            </a:fld>
            <a:endParaRPr lang="en-US" dirty="0">
              <a:solidFill>
                <a:srgbClr val="D4D4D4">
                  <a:lumMod val="75000"/>
                </a:srgbClr>
              </a:solidFill>
            </a:endParaRPr>
          </a:p>
        </p:txBody>
      </p:sp>
    </p:spTree>
    <p:extLst>
      <p:ext uri="{BB962C8B-B14F-4D97-AF65-F5344CB8AC3E}">
        <p14:creationId xmlns:p14="http://schemas.microsoft.com/office/powerpoint/2010/main" val="1076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6531-70BD-534B-BF07-E27BDF30F574}"/>
              </a:ext>
            </a:extLst>
          </p:cNvPr>
          <p:cNvSpPr>
            <a:spLocks noGrp="1"/>
          </p:cNvSpPr>
          <p:nvPr>
            <p:ph type="title"/>
          </p:nvPr>
        </p:nvSpPr>
        <p:spPr/>
        <p:txBody>
          <a:bodyPr/>
          <a:lstStyle/>
          <a:p>
            <a:r>
              <a:rPr lang="en-US" dirty="0"/>
              <a:t>Putting it All Together</a:t>
            </a:r>
          </a:p>
        </p:txBody>
      </p:sp>
      <p:sp>
        <p:nvSpPr>
          <p:cNvPr id="4" name="Slide Number Placeholder 3">
            <a:extLst>
              <a:ext uri="{FF2B5EF4-FFF2-40B4-BE49-F238E27FC236}">
                <a16:creationId xmlns:a16="http://schemas.microsoft.com/office/drawing/2014/main" id="{488C1F5F-96FA-8940-AA54-6DCF14C709B3}"/>
              </a:ext>
            </a:extLst>
          </p:cNvPr>
          <p:cNvSpPr>
            <a:spLocks noGrp="1"/>
          </p:cNvSpPr>
          <p:nvPr>
            <p:ph type="sldNum" sz="quarter" idx="12"/>
          </p:nvPr>
        </p:nvSpPr>
        <p:spPr>
          <a:xfrm>
            <a:off x="8771160" y="6507316"/>
            <a:ext cx="141064" cy="153888"/>
          </a:xfrm>
        </p:spPr>
        <p:txBody>
          <a:bodyPr/>
          <a:lstStyle/>
          <a:p>
            <a:fld id="{A1A8B8B9-B651-4439-A868-E8F04EF81465}" type="slidenum">
              <a:rPr lang="en-US" smtClean="0">
                <a:solidFill>
                  <a:schemeClr val="bg2">
                    <a:lumMod val="75000"/>
                  </a:schemeClr>
                </a:solidFill>
              </a:rPr>
              <a:pPr/>
              <a:t>42</a:t>
            </a:fld>
            <a:endParaRPr lang="en-US" dirty="0">
              <a:solidFill>
                <a:schemeClr val="bg2">
                  <a:lumMod val="75000"/>
                </a:schemeClr>
              </a:solidFill>
            </a:endParaRPr>
          </a:p>
        </p:txBody>
      </p:sp>
    </p:spTree>
    <p:extLst>
      <p:ext uri="{BB962C8B-B14F-4D97-AF65-F5344CB8AC3E}">
        <p14:creationId xmlns:p14="http://schemas.microsoft.com/office/powerpoint/2010/main" val="3775939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C10777-E6D0-5C42-AF24-FA78FCE3D91C}"/>
              </a:ext>
            </a:extLst>
          </p:cNvPr>
          <p:cNvSpPr>
            <a:spLocks noGrp="1"/>
          </p:cNvSpPr>
          <p:nvPr>
            <p:ph type="title"/>
          </p:nvPr>
        </p:nvSpPr>
        <p:spPr>
          <a:xfrm>
            <a:off x="687388" y="359993"/>
            <a:ext cx="8224837" cy="492443"/>
          </a:xfrm>
        </p:spPr>
        <p:txBody>
          <a:bodyPr/>
          <a:lstStyle/>
          <a:p>
            <a:r>
              <a:rPr lang="en-US" dirty="0"/>
              <a:t>Putting it All Together</a:t>
            </a:r>
          </a:p>
        </p:txBody>
      </p:sp>
      <p:sp>
        <p:nvSpPr>
          <p:cNvPr id="7" name="Content Placeholder 6">
            <a:extLst>
              <a:ext uri="{FF2B5EF4-FFF2-40B4-BE49-F238E27FC236}">
                <a16:creationId xmlns:a16="http://schemas.microsoft.com/office/drawing/2014/main" id="{DFD32EDB-497F-B141-A180-63C3294A1B57}"/>
              </a:ext>
            </a:extLst>
          </p:cNvPr>
          <p:cNvSpPr>
            <a:spLocks noGrp="1"/>
          </p:cNvSpPr>
          <p:nvPr>
            <p:ph sz="quarter" idx="11"/>
          </p:nvPr>
        </p:nvSpPr>
        <p:spPr/>
        <p:txBody>
          <a:bodyPr/>
          <a:lstStyle/>
          <a:p>
            <a:r>
              <a:rPr lang="en-US" dirty="0"/>
              <a:t>Consider </a:t>
            </a:r>
          </a:p>
          <a:p>
            <a:pPr lvl="1"/>
            <a:r>
              <a:rPr lang="en-US" dirty="0"/>
              <a:t>Challenges faced by students with math difficulties</a:t>
            </a:r>
          </a:p>
          <a:p>
            <a:pPr lvl="1"/>
            <a:r>
              <a:rPr lang="en-US" dirty="0"/>
              <a:t>Goals of reaching algebra mastery</a:t>
            </a:r>
          </a:p>
          <a:p>
            <a:pPr lvl="1"/>
            <a:r>
              <a:rPr lang="en-US" dirty="0"/>
              <a:t>Prerequisite skills and math trajectories necessary for conceptual understanding and procedural fluency</a:t>
            </a:r>
          </a:p>
          <a:p>
            <a:r>
              <a:rPr lang="en-US" dirty="0"/>
              <a:t>Use of EBPs during intervention and core</a:t>
            </a:r>
          </a:p>
          <a:p>
            <a:pPr lvl="1"/>
            <a:r>
              <a:rPr lang="en-US" dirty="0"/>
              <a:t>Student discussions</a:t>
            </a:r>
          </a:p>
          <a:p>
            <a:pPr lvl="1"/>
            <a:r>
              <a:rPr lang="en-US" dirty="0"/>
              <a:t>Use of multiple representations</a:t>
            </a:r>
          </a:p>
          <a:p>
            <a:pPr lvl="1"/>
            <a:r>
              <a:rPr lang="en-US" dirty="0"/>
              <a:t>Language and vocabulary development</a:t>
            </a:r>
          </a:p>
          <a:p>
            <a:pPr lvl="1"/>
            <a:r>
              <a:rPr lang="en-US" dirty="0"/>
              <a:t>Explicit and systematic instruction </a:t>
            </a:r>
          </a:p>
          <a:p>
            <a:r>
              <a:rPr lang="en-US" dirty="0"/>
              <a:t>Challenges for teachers</a:t>
            </a:r>
          </a:p>
          <a:p>
            <a:pPr lvl="1"/>
            <a:r>
              <a:rPr lang="en-US" dirty="0"/>
              <a:t>Providing multiple practice opportunities</a:t>
            </a:r>
          </a:p>
          <a:p>
            <a:pPr lvl="1"/>
            <a:r>
              <a:rPr lang="en-US" dirty="0"/>
              <a:t>Asking questions that lead to student discussions</a:t>
            </a:r>
          </a:p>
          <a:p>
            <a:pPr lvl="1"/>
            <a:r>
              <a:rPr lang="en-US" dirty="0"/>
              <a:t>Providing time to address and develop mastery of prerequisite skills</a:t>
            </a:r>
          </a:p>
          <a:p>
            <a:pPr marL="0" indent="0">
              <a:buNone/>
            </a:pPr>
            <a:endParaRPr lang="en-US" dirty="0"/>
          </a:p>
        </p:txBody>
      </p:sp>
      <p:sp>
        <p:nvSpPr>
          <p:cNvPr id="5" name="Slide Number Placeholder 4">
            <a:extLst>
              <a:ext uri="{FF2B5EF4-FFF2-40B4-BE49-F238E27FC236}">
                <a16:creationId xmlns:a16="http://schemas.microsoft.com/office/drawing/2014/main" id="{94C7E521-85C5-D048-B218-ADB4185660EB}"/>
              </a:ext>
            </a:extLst>
          </p:cNvPr>
          <p:cNvSpPr>
            <a:spLocks noGrp="1"/>
          </p:cNvSpPr>
          <p:nvPr>
            <p:ph type="sldNum" sz="quarter" idx="10"/>
          </p:nvPr>
        </p:nvSpPr>
        <p:spPr>
          <a:xfrm>
            <a:off x="8771161" y="6675975"/>
            <a:ext cx="128240" cy="138499"/>
          </a:xfrm>
        </p:spPr>
        <p:txBody>
          <a:bodyPr/>
          <a:lstStyle/>
          <a:p>
            <a:fld id="{556C903B-A9A8-9643-9413-B88BA9C2F039}" type="slidenum">
              <a:rPr lang="en-US" smtClean="0"/>
              <a:pPr/>
              <a:t>43</a:t>
            </a:fld>
            <a:endParaRPr lang="en-US" dirty="0"/>
          </a:p>
        </p:txBody>
      </p:sp>
    </p:spTree>
    <p:extLst>
      <p:ext uri="{BB962C8B-B14F-4D97-AF65-F5344CB8AC3E}">
        <p14:creationId xmlns:p14="http://schemas.microsoft.com/office/powerpoint/2010/main" val="819876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EEB8-5DE2-C345-925B-EE20BAD7B45E}"/>
              </a:ext>
            </a:extLst>
          </p:cNvPr>
          <p:cNvSpPr>
            <a:spLocks noGrp="1"/>
          </p:cNvSpPr>
          <p:nvPr>
            <p:ph type="title"/>
          </p:nvPr>
        </p:nvSpPr>
        <p:spPr>
          <a:xfrm>
            <a:off x="687388" y="390090"/>
            <a:ext cx="8224837" cy="984885"/>
          </a:xfrm>
        </p:spPr>
        <p:txBody>
          <a:bodyPr/>
          <a:lstStyle/>
          <a:p>
            <a:r>
              <a:rPr lang="en-US" dirty="0"/>
              <a:t>Build Conceptual Understanding and Mathematical Flexibility</a:t>
            </a:r>
          </a:p>
        </p:txBody>
      </p:sp>
      <p:sp>
        <p:nvSpPr>
          <p:cNvPr id="3" name="Content Placeholder 2">
            <a:extLst>
              <a:ext uri="{FF2B5EF4-FFF2-40B4-BE49-F238E27FC236}">
                <a16:creationId xmlns:a16="http://schemas.microsoft.com/office/drawing/2014/main" id="{CBBBA8A0-8CDD-3D4A-A475-76E60148F932}"/>
              </a:ext>
            </a:extLst>
          </p:cNvPr>
          <p:cNvSpPr>
            <a:spLocks noGrp="1"/>
          </p:cNvSpPr>
          <p:nvPr>
            <p:ph idx="1"/>
          </p:nvPr>
        </p:nvSpPr>
        <p:spPr/>
        <p:txBody>
          <a:bodyPr/>
          <a:lstStyle/>
          <a:p>
            <a:r>
              <a:rPr lang="en-US" dirty="0"/>
              <a:t>Consider the tape diagram below.</a:t>
            </a:r>
          </a:p>
          <a:p>
            <a:endParaRPr lang="en-US" dirty="0"/>
          </a:p>
          <a:p>
            <a:endParaRPr lang="en-US" dirty="0"/>
          </a:p>
          <a:p>
            <a:endParaRPr lang="en-US" dirty="0"/>
          </a:p>
          <a:p>
            <a:r>
              <a:rPr lang="en-US" dirty="0"/>
              <a:t>What ratio(s) does the diagram represent?</a:t>
            </a:r>
          </a:p>
          <a:p>
            <a:r>
              <a:rPr lang="en-US" dirty="0"/>
              <a:t>Draw tape diagrams or use tiles to complete the table.</a:t>
            </a:r>
          </a:p>
          <a:p>
            <a:endParaRPr lang="en-US" dirty="0"/>
          </a:p>
        </p:txBody>
      </p:sp>
      <p:sp>
        <p:nvSpPr>
          <p:cNvPr id="4" name="Slide Number Placeholder 3">
            <a:extLst>
              <a:ext uri="{FF2B5EF4-FFF2-40B4-BE49-F238E27FC236}">
                <a16:creationId xmlns:a16="http://schemas.microsoft.com/office/drawing/2014/main" id="{A4D00095-800E-5E48-AC35-479558EEDA5C}"/>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44</a:t>
            </a:fld>
            <a:endParaRPr lang="en-US" dirty="0">
              <a:solidFill>
                <a:srgbClr val="D4D4D4">
                  <a:lumMod val="75000"/>
                </a:srgbClr>
              </a:solidFill>
            </a:endParaRPr>
          </a:p>
        </p:txBody>
      </p:sp>
      <p:graphicFrame>
        <p:nvGraphicFramePr>
          <p:cNvPr id="5" name="Table 4">
            <a:extLst>
              <a:ext uri="{FF2B5EF4-FFF2-40B4-BE49-F238E27FC236}">
                <a16:creationId xmlns:a16="http://schemas.microsoft.com/office/drawing/2014/main" id="{D52A9172-55EE-7B4C-BF6D-F0339704C4E2}"/>
              </a:ext>
            </a:extLst>
          </p:cNvPr>
          <p:cNvGraphicFramePr>
            <a:graphicFrameLocks noGrp="1"/>
          </p:cNvGraphicFramePr>
          <p:nvPr>
            <p:extLst>
              <p:ext uri="{D42A27DB-BD31-4B8C-83A1-F6EECF244321}">
                <p14:modId xmlns:p14="http://schemas.microsoft.com/office/powerpoint/2010/main" val="1150009823"/>
              </p:ext>
            </p:extLst>
          </p:nvPr>
        </p:nvGraphicFramePr>
        <p:xfrm>
          <a:off x="888603" y="4280024"/>
          <a:ext cx="4039394" cy="2225040"/>
        </p:xfrm>
        <a:graphic>
          <a:graphicData uri="http://schemas.openxmlformats.org/drawingml/2006/table">
            <a:tbl>
              <a:tblPr firstRow="1" bandRow="1">
                <a:tableStyleId>{5C22544A-7EE6-4342-B048-85BDC9FD1C3A}</a:tableStyleId>
              </a:tblPr>
              <a:tblGrid>
                <a:gridCol w="1943894">
                  <a:extLst>
                    <a:ext uri="{9D8B030D-6E8A-4147-A177-3AD203B41FA5}">
                      <a16:colId xmlns:a16="http://schemas.microsoft.com/office/drawing/2014/main" val="1949984103"/>
                    </a:ext>
                  </a:extLst>
                </a:gridCol>
                <a:gridCol w="2095500">
                  <a:extLst>
                    <a:ext uri="{9D8B030D-6E8A-4147-A177-3AD203B41FA5}">
                      <a16:colId xmlns:a16="http://schemas.microsoft.com/office/drawing/2014/main" val="1148037931"/>
                    </a:ext>
                  </a:extLst>
                </a:gridCol>
              </a:tblGrid>
              <a:tr h="370840">
                <a:tc>
                  <a:txBody>
                    <a:bodyPr/>
                    <a:lstStyle/>
                    <a:p>
                      <a:r>
                        <a:rPr lang="en-US" dirty="0"/>
                        <a:t>Orange Juice</a:t>
                      </a:r>
                    </a:p>
                  </a:txBody>
                  <a:tcPr/>
                </a:tc>
                <a:tc>
                  <a:txBody>
                    <a:bodyPr/>
                    <a:lstStyle/>
                    <a:p>
                      <a:r>
                        <a:rPr lang="en-US" dirty="0"/>
                        <a:t>Cranberry Juice</a:t>
                      </a:r>
                    </a:p>
                  </a:txBody>
                  <a:tcPr/>
                </a:tc>
                <a:extLst>
                  <a:ext uri="{0D108BD9-81ED-4DB2-BD59-A6C34878D82A}">
                    <a16:rowId xmlns:a16="http://schemas.microsoft.com/office/drawing/2014/main" val="4280452130"/>
                  </a:ext>
                </a:extLst>
              </a:tr>
              <a:tr h="370840">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1990423061"/>
                  </a:ext>
                </a:extLst>
              </a:tr>
              <a:tr h="370840">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1338618218"/>
                  </a:ext>
                </a:extLst>
              </a:tr>
              <a:tr h="370840">
                <a:tc>
                  <a:txBody>
                    <a:bodyPr/>
                    <a:lstStyle/>
                    <a:p>
                      <a:pPr algn="ctr"/>
                      <a:r>
                        <a:rPr lang="en-US" dirty="0"/>
                        <a:t>6</a:t>
                      </a:r>
                    </a:p>
                  </a:txBody>
                  <a:tcPr/>
                </a:tc>
                <a:tc>
                  <a:txBody>
                    <a:bodyPr/>
                    <a:lstStyle/>
                    <a:p>
                      <a:pPr algn="ctr"/>
                      <a:endParaRPr lang="en-US" dirty="0"/>
                    </a:p>
                  </a:txBody>
                  <a:tcPr/>
                </a:tc>
                <a:extLst>
                  <a:ext uri="{0D108BD9-81ED-4DB2-BD59-A6C34878D82A}">
                    <a16:rowId xmlns:a16="http://schemas.microsoft.com/office/drawing/2014/main" val="1969250111"/>
                  </a:ext>
                </a:extLst>
              </a:tr>
              <a:tr h="370840">
                <a:tc>
                  <a:txBody>
                    <a:bodyPr/>
                    <a:lstStyle/>
                    <a:p>
                      <a:pPr algn="ctr"/>
                      <a:endParaRPr lang="en-US" dirty="0"/>
                    </a:p>
                  </a:txBody>
                  <a:tcPr/>
                </a:tc>
                <a:tc>
                  <a:txBody>
                    <a:bodyPr/>
                    <a:lstStyle/>
                    <a:p>
                      <a:pPr algn="ctr"/>
                      <a:r>
                        <a:rPr lang="en-US" dirty="0"/>
                        <a:t>17</a:t>
                      </a:r>
                    </a:p>
                  </a:txBody>
                  <a:tcPr/>
                </a:tc>
                <a:extLst>
                  <a:ext uri="{0D108BD9-81ED-4DB2-BD59-A6C34878D82A}">
                    <a16:rowId xmlns:a16="http://schemas.microsoft.com/office/drawing/2014/main" val="1964701549"/>
                  </a:ext>
                </a:extLst>
              </a:tr>
              <a:tr h="370840">
                <a:tc>
                  <a:txBody>
                    <a:bodyPr/>
                    <a:lstStyle/>
                    <a:p>
                      <a:pPr algn="ctr"/>
                      <a:r>
                        <a:rPr lang="en-US" i="1" dirty="0"/>
                        <a:t>n</a:t>
                      </a:r>
                    </a:p>
                  </a:txBody>
                  <a:tcPr/>
                </a:tc>
                <a:tc>
                  <a:txBody>
                    <a:bodyPr/>
                    <a:lstStyle/>
                    <a:p>
                      <a:pPr algn="ctr"/>
                      <a:endParaRPr lang="en-US" dirty="0"/>
                    </a:p>
                  </a:txBody>
                  <a:tcPr/>
                </a:tc>
                <a:extLst>
                  <a:ext uri="{0D108BD9-81ED-4DB2-BD59-A6C34878D82A}">
                    <a16:rowId xmlns:a16="http://schemas.microsoft.com/office/drawing/2014/main" val="325573182"/>
                  </a:ext>
                </a:extLst>
              </a:tr>
            </a:tbl>
          </a:graphicData>
        </a:graphic>
      </p:graphicFrame>
      <p:sp>
        <p:nvSpPr>
          <p:cNvPr id="6" name="Rectangle 5" descr="One of three rectangles">
            <a:extLst>
              <a:ext uri="{FF2B5EF4-FFF2-40B4-BE49-F238E27FC236}">
                <a16:creationId xmlns:a16="http://schemas.microsoft.com/office/drawing/2014/main" id="{9A2AE1C2-B58B-E745-B7C8-AFFD7EEA2BD6}"/>
              </a:ext>
            </a:extLst>
          </p:cNvPr>
          <p:cNvSpPr/>
          <p:nvPr/>
        </p:nvSpPr>
        <p:spPr>
          <a:xfrm>
            <a:off x="1993900" y="2068518"/>
            <a:ext cx="914400"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One of three rectangles">
            <a:extLst>
              <a:ext uri="{FF2B5EF4-FFF2-40B4-BE49-F238E27FC236}">
                <a16:creationId xmlns:a16="http://schemas.microsoft.com/office/drawing/2014/main" id="{85F49E02-28CA-524F-A280-90BD59888557}"/>
              </a:ext>
            </a:extLst>
          </p:cNvPr>
          <p:cNvSpPr/>
          <p:nvPr/>
        </p:nvSpPr>
        <p:spPr>
          <a:xfrm>
            <a:off x="2908300" y="2073537"/>
            <a:ext cx="914400"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One of three rectangles">
            <a:extLst>
              <a:ext uri="{FF2B5EF4-FFF2-40B4-BE49-F238E27FC236}">
                <a16:creationId xmlns:a16="http://schemas.microsoft.com/office/drawing/2014/main" id="{C28E9F8F-E985-9B4D-8EA7-81EE99AB8B36}"/>
              </a:ext>
            </a:extLst>
          </p:cNvPr>
          <p:cNvSpPr/>
          <p:nvPr/>
        </p:nvSpPr>
        <p:spPr>
          <a:xfrm>
            <a:off x="3822700" y="2073537"/>
            <a:ext cx="914400"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descr="One of two rectangles">
            <a:extLst>
              <a:ext uri="{FF2B5EF4-FFF2-40B4-BE49-F238E27FC236}">
                <a16:creationId xmlns:a16="http://schemas.microsoft.com/office/drawing/2014/main" id="{49A9A5B6-F1E8-E345-B51F-A868C23A0657}"/>
              </a:ext>
            </a:extLst>
          </p:cNvPr>
          <p:cNvSpPr/>
          <p:nvPr/>
        </p:nvSpPr>
        <p:spPr>
          <a:xfrm>
            <a:off x="1993900" y="2675151"/>
            <a:ext cx="9144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One of two rectangles">
            <a:extLst>
              <a:ext uri="{FF2B5EF4-FFF2-40B4-BE49-F238E27FC236}">
                <a16:creationId xmlns:a16="http://schemas.microsoft.com/office/drawing/2014/main" id="{B2205522-E5F8-9A4E-B610-04C414042AAD}"/>
              </a:ext>
            </a:extLst>
          </p:cNvPr>
          <p:cNvSpPr/>
          <p:nvPr/>
        </p:nvSpPr>
        <p:spPr>
          <a:xfrm>
            <a:off x="2908300" y="2675151"/>
            <a:ext cx="914400" cy="419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FD8975-A9D6-5E43-A97F-3A487DCE1796}"/>
              </a:ext>
            </a:extLst>
          </p:cNvPr>
          <p:cNvSpPr txBox="1"/>
          <p:nvPr/>
        </p:nvSpPr>
        <p:spPr>
          <a:xfrm>
            <a:off x="5448300" y="4570209"/>
            <a:ext cx="3322861" cy="1238801"/>
          </a:xfrm>
          <a:prstGeom prst="rect">
            <a:avLst/>
          </a:prstGeom>
          <a:noFill/>
        </p:spPr>
        <p:txBody>
          <a:bodyPr wrap="square" rtlCol="0">
            <a:spAutoFit/>
          </a:bodyPr>
          <a:lstStyle/>
          <a:p>
            <a:pPr>
              <a:spcAft>
                <a:spcPts val="300"/>
              </a:spcAft>
            </a:pPr>
            <a:r>
              <a:rPr lang="en-US" b="1" cap="small" dirty="0">
                <a:solidFill>
                  <a:srgbClr val="0070C0"/>
                </a:solidFill>
              </a:rPr>
              <a:t>Extend it: </a:t>
            </a:r>
          </a:p>
          <a:p>
            <a:r>
              <a:rPr lang="en-US" dirty="0">
                <a:solidFill>
                  <a:srgbClr val="0070C0"/>
                </a:solidFill>
              </a:rPr>
              <a:t>Write a ratio word problem and show how to solve it using a tape diagram or tiles.</a:t>
            </a:r>
          </a:p>
        </p:txBody>
      </p:sp>
    </p:spTree>
    <p:extLst>
      <p:ext uri="{BB962C8B-B14F-4D97-AF65-F5344CB8AC3E}">
        <p14:creationId xmlns:p14="http://schemas.microsoft.com/office/powerpoint/2010/main" val="23790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51A4BA-295D-9F45-A523-CB90E4B77251}"/>
              </a:ext>
            </a:extLst>
          </p:cNvPr>
          <p:cNvSpPr>
            <a:spLocks noGrp="1"/>
          </p:cNvSpPr>
          <p:nvPr>
            <p:ph type="title"/>
          </p:nvPr>
        </p:nvSpPr>
        <p:spPr/>
        <p:txBody>
          <a:bodyPr/>
          <a:lstStyle/>
          <a:p>
            <a:r>
              <a:rPr lang="en-US" dirty="0"/>
              <a:t>Sample Problem</a:t>
            </a:r>
          </a:p>
        </p:txBody>
      </p:sp>
      <p:sp>
        <p:nvSpPr>
          <p:cNvPr id="10" name="Content Placeholder 9">
            <a:extLst>
              <a:ext uri="{FF2B5EF4-FFF2-40B4-BE49-F238E27FC236}">
                <a16:creationId xmlns:a16="http://schemas.microsoft.com/office/drawing/2014/main" id="{B622C2F6-4436-F94E-98D7-AF37171686BF}"/>
              </a:ext>
            </a:extLst>
          </p:cNvPr>
          <p:cNvSpPr>
            <a:spLocks noGrp="1"/>
          </p:cNvSpPr>
          <p:nvPr>
            <p:ph sz="quarter" idx="13"/>
          </p:nvPr>
        </p:nvSpPr>
        <p:spPr>
          <a:xfrm>
            <a:off x="3472561" y="3994590"/>
            <a:ext cx="5298600" cy="2346758"/>
          </a:xfrm>
        </p:spPr>
        <p:txBody>
          <a:bodyPr/>
          <a:lstStyle/>
          <a:p>
            <a:pPr marL="457200" indent="-457200">
              <a:buFont typeface="+mj-lt"/>
              <a:buAutoNum type="arabicPeriod"/>
            </a:pPr>
            <a:r>
              <a:rPr lang="en-US" b="1" dirty="0">
                <a:solidFill>
                  <a:schemeClr val="tx1">
                    <a:lumMod val="50000"/>
                    <a:lumOff val="50000"/>
                  </a:schemeClr>
                </a:solidFill>
              </a:rPr>
              <a:t>Solve it.</a:t>
            </a:r>
          </a:p>
          <a:p>
            <a:pPr marL="457200" indent="-457200">
              <a:buFont typeface="+mj-lt"/>
              <a:buAutoNum type="arabicPeriod"/>
            </a:pPr>
            <a:r>
              <a:rPr lang="en-US" b="1" dirty="0">
                <a:solidFill>
                  <a:schemeClr val="tx1">
                    <a:lumMod val="50000"/>
                    <a:lumOff val="50000"/>
                  </a:schemeClr>
                </a:solidFill>
              </a:rPr>
              <a:t>Describe to a partner how you solved.</a:t>
            </a:r>
          </a:p>
          <a:p>
            <a:pPr marL="457200" indent="-457200">
              <a:buFont typeface="+mj-lt"/>
              <a:buAutoNum type="arabicPeriod"/>
            </a:pPr>
            <a:r>
              <a:rPr lang="en-US" b="1" dirty="0">
                <a:solidFill>
                  <a:schemeClr val="tx1">
                    <a:lumMod val="50000"/>
                    <a:lumOff val="50000"/>
                  </a:schemeClr>
                </a:solidFill>
              </a:rPr>
              <a:t>Did anyone solve it differently?</a:t>
            </a:r>
          </a:p>
        </p:txBody>
      </p:sp>
      <p:sp>
        <p:nvSpPr>
          <p:cNvPr id="5" name="Slide Number Placeholder 4">
            <a:extLst>
              <a:ext uri="{FF2B5EF4-FFF2-40B4-BE49-F238E27FC236}">
                <a16:creationId xmlns:a16="http://schemas.microsoft.com/office/drawing/2014/main" id="{E91D1636-7F7A-A24C-A3A6-F2F85B6C2E30}"/>
              </a:ext>
            </a:extLst>
          </p:cNvPr>
          <p:cNvSpPr>
            <a:spLocks noGrp="1"/>
          </p:cNvSpPr>
          <p:nvPr>
            <p:ph type="sldNum" sz="quarter" idx="11"/>
          </p:nvPr>
        </p:nvSpPr>
        <p:spPr>
          <a:xfrm>
            <a:off x="8771161" y="6675975"/>
            <a:ext cx="128240" cy="138499"/>
          </a:xfrm>
        </p:spPr>
        <p:txBody>
          <a:bodyPr/>
          <a:lstStyle/>
          <a:p>
            <a:fld id="{556C903B-A9A8-9643-9413-B88BA9C2F039}" type="slidenum">
              <a:rPr lang="en-US" smtClean="0"/>
              <a:pPr/>
              <a:t>45</a:t>
            </a:fld>
            <a:endParaRPr lang="en-US" dirty="0"/>
          </a:p>
        </p:txBody>
      </p:sp>
      <mc:AlternateContent xmlns:mc="http://schemas.openxmlformats.org/markup-compatibility/2006" xmlns:a14="http://schemas.microsoft.com/office/drawing/2010/main">
        <mc:Choice Requires="a14">
          <p:sp>
            <p:nvSpPr>
              <p:cNvPr id="8" name="Content Placeholder 9">
                <a:extLst>
                  <a:ext uri="{FF2B5EF4-FFF2-40B4-BE49-F238E27FC236}">
                    <a16:creationId xmlns:a16="http://schemas.microsoft.com/office/drawing/2014/main" id="{A0132C6D-1757-E84A-AAAD-87ABBF89CEC7}"/>
                  </a:ext>
                </a:extLst>
              </p:cNvPr>
              <p:cNvSpPr txBox="1">
                <a:spLocks/>
              </p:cNvSpPr>
              <p:nvPr/>
            </p:nvSpPr>
            <p:spPr bwMode="gray">
              <a:xfrm>
                <a:off x="512617" y="1709602"/>
                <a:ext cx="8399608" cy="195036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457200" indent="-457200" defTabSz="914400">
                  <a:buFont typeface="+mj-lt"/>
                  <a:buAutoNum type="arabicPeriod"/>
                </a:pPr>
                <a:r>
                  <a:rPr lang="en-US" dirty="0"/>
                  <a:t>In the past year and a half, Alfred’s dog gained an average of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 </m:t>
                    </m:r>
                  </m:oMath>
                </a14:m>
                <a:r>
                  <a:rPr lang="en-US" dirty="0"/>
                  <a:t> pound each month. Today, Alfred’s dog weighs 75.5 pounds. How much did the dog weigh a year and a half ago?</a:t>
                </a:r>
              </a:p>
              <a:p>
                <a:pPr marL="457200" indent="-457200" defTabSz="914400">
                  <a:buFont typeface="+mj-lt"/>
                  <a:buAutoNum type="arabicPeriod"/>
                </a:pPr>
                <a:endParaRPr lang="en-US" dirty="0"/>
              </a:p>
              <a:p>
                <a:pPr marL="685800" lvl="1" indent="-457200" defTabSz="914400">
                  <a:buFont typeface="+mj-lt"/>
                  <a:buAutoNum type="alphaUcPeriod"/>
                </a:pPr>
                <a:r>
                  <a:rPr lang="en-US" dirty="0"/>
                  <a:t>57.5 pounds</a:t>
                </a:r>
              </a:p>
              <a:p>
                <a:pPr marL="685800" lvl="1" indent="-457200" defTabSz="914400">
                  <a:buFont typeface="+mj-lt"/>
                  <a:buAutoNum type="alphaUcPeriod"/>
                </a:pPr>
                <a:r>
                  <a:rPr lang="en-US" dirty="0"/>
                  <a:t>71.0 pounds</a:t>
                </a:r>
              </a:p>
              <a:p>
                <a:pPr marL="685800" lvl="1" indent="-457200" defTabSz="914400">
                  <a:buFont typeface="+mj-lt"/>
                  <a:buAutoNum type="alphaUcPeriod"/>
                </a:pPr>
                <a:r>
                  <a:rPr lang="en-US" dirty="0"/>
                  <a:t>71.5 pounds</a:t>
                </a:r>
              </a:p>
              <a:p>
                <a:pPr marL="685800" lvl="1" indent="-457200" defTabSz="914400">
                  <a:buFont typeface="+mj-lt"/>
                  <a:buAutoNum type="alphaUcPeriod"/>
                </a:pPr>
                <a:r>
                  <a:rPr lang="en-US" dirty="0"/>
                  <a:t>64.0 pounds</a:t>
                </a:r>
              </a:p>
              <a:p>
                <a:pPr marL="685800" lvl="1" indent="-457200" defTabSz="914400">
                  <a:buFont typeface="+mj-lt"/>
                  <a:buAutoNum type="alphaUcPeriod"/>
                </a:pPr>
                <a:r>
                  <a:rPr lang="en-US" dirty="0"/>
                  <a:t>79.5 pounds</a:t>
                </a:r>
              </a:p>
            </p:txBody>
          </p:sp>
        </mc:Choice>
        <mc:Fallback xmlns="">
          <p:sp>
            <p:nvSpPr>
              <p:cNvPr id="8" name="Content Placeholder 9">
                <a:extLst>
                  <a:ext uri="{FF2B5EF4-FFF2-40B4-BE49-F238E27FC236}">
                    <a16:creationId xmlns:a16="http://schemas.microsoft.com/office/drawing/2014/main" id="{A0132C6D-1757-E84A-AAAD-87ABBF89CEC7}"/>
                  </a:ext>
                </a:extLst>
              </p:cNvPr>
              <p:cNvSpPr txBox="1">
                <a:spLocks noRot="1" noChangeAspect="1" noMove="1" noResize="1" noEditPoints="1" noAdjustHandles="1" noChangeArrowheads="1" noChangeShapeType="1" noTextEdit="1"/>
              </p:cNvSpPr>
              <p:nvPr/>
            </p:nvSpPr>
            <p:spPr bwMode="gray">
              <a:xfrm>
                <a:off x="512617" y="1709602"/>
                <a:ext cx="8399608" cy="1950361"/>
              </a:xfrm>
              <a:prstGeom prst="rect">
                <a:avLst/>
              </a:prstGeom>
              <a:blipFill>
                <a:blip r:embed="rId3"/>
                <a:stretch>
                  <a:fillRect l="-2032" t="-4375" r="-2685" b="-10281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41815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5B0E-906B-B449-A24E-439611FA8192}"/>
              </a:ext>
            </a:extLst>
          </p:cNvPr>
          <p:cNvSpPr>
            <a:spLocks noGrp="1"/>
          </p:cNvSpPr>
          <p:nvPr>
            <p:ph type="title"/>
          </p:nvPr>
        </p:nvSpPr>
        <p:spPr/>
        <p:txBody>
          <a:bodyPr/>
          <a:lstStyle/>
          <a:p>
            <a:r>
              <a:rPr lang="en-US" dirty="0"/>
              <a:t>Think About Your Students</a:t>
            </a:r>
          </a:p>
        </p:txBody>
      </p:sp>
      <p:sp>
        <p:nvSpPr>
          <p:cNvPr id="6" name="Content Placeholder 5">
            <a:extLst>
              <a:ext uri="{FF2B5EF4-FFF2-40B4-BE49-F238E27FC236}">
                <a16:creationId xmlns:a16="http://schemas.microsoft.com/office/drawing/2014/main" id="{A1C1D00A-C144-F74A-8756-F121C03883DF}"/>
              </a:ext>
            </a:extLst>
          </p:cNvPr>
          <p:cNvSpPr>
            <a:spLocks noGrp="1"/>
          </p:cNvSpPr>
          <p:nvPr>
            <p:ph idx="1"/>
          </p:nvPr>
        </p:nvSpPr>
        <p:spPr/>
        <p:txBody>
          <a:bodyPr/>
          <a:lstStyle/>
          <a:p>
            <a:r>
              <a:rPr lang="en-US" sz="2200" dirty="0"/>
              <a:t>Why would this question be challenging?</a:t>
            </a:r>
          </a:p>
          <a:p>
            <a:r>
              <a:rPr lang="en-US" sz="2200" dirty="0"/>
              <a:t>How do you think most of your students would solve it?</a:t>
            </a:r>
          </a:p>
          <a:p>
            <a:r>
              <a:rPr lang="en-US" sz="2200" dirty="0"/>
              <a:t>How could you show this problem visually or with manipulatives?</a:t>
            </a:r>
          </a:p>
          <a:p>
            <a:r>
              <a:rPr lang="en-US" sz="2200" dirty="0"/>
              <a:t>Consider… Why do you think students answered in this way?</a:t>
            </a:r>
          </a:p>
        </p:txBody>
      </p:sp>
      <p:sp>
        <p:nvSpPr>
          <p:cNvPr id="5" name="Slide Number Placeholder 4">
            <a:extLst>
              <a:ext uri="{FF2B5EF4-FFF2-40B4-BE49-F238E27FC236}">
                <a16:creationId xmlns:a16="http://schemas.microsoft.com/office/drawing/2014/main" id="{D2CA3A01-E974-DF48-B46A-462EB8B143DB}"/>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46</a:t>
            </a:fld>
            <a:endParaRPr lang="en-US" dirty="0">
              <a:solidFill>
                <a:srgbClr val="D4D4D4">
                  <a:lumMod val="75000"/>
                </a:srgbClr>
              </a:solidFill>
            </a:endParaRPr>
          </a:p>
        </p:txBody>
      </p:sp>
      <p:pic>
        <p:nvPicPr>
          <p:cNvPr id="8" name="Picture 7" descr="Chart showing the distribution of answers selected for the previous problem. 25 students chose A , 41 students chose B , 20 students chose C , 9 students chose D , 3 students chose E , 2 students' answers were omitted.">
            <a:extLst>
              <a:ext uri="{FF2B5EF4-FFF2-40B4-BE49-F238E27FC236}">
                <a16:creationId xmlns:a16="http://schemas.microsoft.com/office/drawing/2014/main" id="{F71743BC-C7A5-3A4B-905D-4B6754AFADF2}"/>
              </a:ext>
            </a:extLst>
          </p:cNvPr>
          <p:cNvPicPr>
            <a:picLocks noChangeAspect="1"/>
          </p:cNvPicPr>
          <p:nvPr/>
        </p:nvPicPr>
        <p:blipFill>
          <a:blip r:embed="rId3"/>
          <a:stretch>
            <a:fillRect/>
          </a:stretch>
        </p:blipFill>
        <p:spPr>
          <a:xfrm>
            <a:off x="1533934" y="3621185"/>
            <a:ext cx="6223000" cy="2819400"/>
          </a:xfrm>
          <a:prstGeom prst="rect">
            <a:avLst/>
          </a:prstGeom>
        </p:spPr>
      </p:pic>
    </p:spTree>
    <p:extLst>
      <p:ext uri="{BB962C8B-B14F-4D97-AF65-F5344CB8AC3E}">
        <p14:creationId xmlns:p14="http://schemas.microsoft.com/office/powerpoint/2010/main" val="32882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A890-7379-4540-BAC4-47546AE8A167}"/>
              </a:ext>
            </a:extLst>
          </p:cNvPr>
          <p:cNvSpPr>
            <a:spLocks noGrp="1"/>
          </p:cNvSpPr>
          <p:nvPr>
            <p:ph type="title"/>
          </p:nvPr>
        </p:nvSpPr>
        <p:spPr/>
        <p:txBody>
          <a:bodyPr/>
          <a:lstStyle/>
          <a:p>
            <a:r>
              <a:rPr lang="en-US" dirty="0"/>
              <a:t>Aligning Core Instruction to Intervention </a:t>
            </a:r>
          </a:p>
        </p:txBody>
      </p:sp>
      <p:sp>
        <p:nvSpPr>
          <p:cNvPr id="3" name="Content Placeholder 2">
            <a:extLst>
              <a:ext uri="{FF2B5EF4-FFF2-40B4-BE49-F238E27FC236}">
                <a16:creationId xmlns:a16="http://schemas.microsoft.com/office/drawing/2014/main" id="{F1B6DCDE-0163-7B48-BE47-328C2B181465}"/>
              </a:ext>
            </a:extLst>
          </p:cNvPr>
          <p:cNvSpPr>
            <a:spLocks noGrp="1"/>
          </p:cNvSpPr>
          <p:nvPr>
            <p:ph idx="1"/>
          </p:nvPr>
        </p:nvSpPr>
        <p:spPr/>
        <p:txBody>
          <a:bodyPr>
            <a:normAutofit/>
          </a:bodyPr>
          <a:lstStyle/>
          <a:p>
            <a:r>
              <a:rPr lang="en-US" dirty="0"/>
              <a:t>Structure of class—core and intervention</a:t>
            </a:r>
          </a:p>
          <a:p>
            <a:pPr lvl="1"/>
            <a:r>
              <a:rPr lang="en-US" dirty="0"/>
              <a:t>Warm-up</a:t>
            </a:r>
          </a:p>
          <a:p>
            <a:pPr lvl="2"/>
            <a:r>
              <a:rPr lang="en-US" sz="1600" dirty="0"/>
              <a:t>Use this time to determine student skill levels</a:t>
            </a:r>
          </a:p>
          <a:p>
            <a:pPr lvl="2"/>
            <a:r>
              <a:rPr lang="en-US" sz="1600" dirty="0"/>
              <a:t>Adjust instruction </a:t>
            </a:r>
          </a:p>
          <a:p>
            <a:pPr lvl="2"/>
            <a:r>
              <a:rPr lang="en-US" sz="1600" dirty="0"/>
              <a:t>Connect to prerequisite skills</a:t>
            </a:r>
          </a:p>
          <a:p>
            <a:pPr lvl="1"/>
            <a:r>
              <a:rPr lang="en-US" dirty="0"/>
              <a:t>Instruction</a:t>
            </a:r>
          </a:p>
          <a:p>
            <a:pPr lvl="2"/>
            <a:r>
              <a:rPr lang="en-US" sz="1600" dirty="0"/>
              <a:t>Modeling with student participation</a:t>
            </a:r>
          </a:p>
          <a:p>
            <a:pPr lvl="2"/>
            <a:r>
              <a:rPr lang="en-US" sz="1600" dirty="0"/>
              <a:t>Think-alouds</a:t>
            </a:r>
          </a:p>
          <a:p>
            <a:pPr lvl="2"/>
            <a:r>
              <a:rPr lang="en-US" sz="1600" dirty="0"/>
              <a:t>Use of concrete-symbolic-abstract representations</a:t>
            </a:r>
          </a:p>
          <a:p>
            <a:pPr lvl="2"/>
            <a:r>
              <a:rPr lang="en-US" sz="1600" dirty="0"/>
              <a:t>Practice, practice, practice</a:t>
            </a:r>
          </a:p>
          <a:p>
            <a:pPr lvl="1"/>
            <a:r>
              <a:rPr lang="en-US" dirty="0"/>
              <a:t>Closure</a:t>
            </a:r>
          </a:p>
          <a:p>
            <a:pPr lvl="2"/>
            <a:r>
              <a:rPr lang="en-US" sz="1600" dirty="0"/>
              <a:t>Making connections across skills</a:t>
            </a:r>
          </a:p>
        </p:txBody>
      </p:sp>
      <p:sp>
        <p:nvSpPr>
          <p:cNvPr id="4" name="Slide Number Placeholder 3">
            <a:extLst>
              <a:ext uri="{FF2B5EF4-FFF2-40B4-BE49-F238E27FC236}">
                <a16:creationId xmlns:a16="http://schemas.microsoft.com/office/drawing/2014/main" id="{749056D0-0C5A-764D-AC1F-B2AE099EC4CB}"/>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47</a:t>
            </a:fld>
            <a:endParaRPr lang="en-US" dirty="0">
              <a:solidFill>
                <a:srgbClr val="D4D4D4">
                  <a:lumMod val="75000"/>
                </a:srgbClr>
              </a:solidFill>
            </a:endParaRPr>
          </a:p>
        </p:txBody>
      </p:sp>
    </p:spTree>
    <p:extLst>
      <p:ext uri="{BB962C8B-B14F-4D97-AF65-F5344CB8AC3E}">
        <p14:creationId xmlns:p14="http://schemas.microsoft.com/office/powerpoint/2010/main" val="334305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302D-525D-2849-824A-20C6CE490ED7}"/>
              </a:ext>
            </a:extLst>
          </p:cNvPr>
          <p:cNvSpPr>
            <a:spLocks noGrp="1"/>
          </p:cNvSpPr>
          <p:nvPr>
            <p:ph type="title"/>
          </p:nvPr>
        </p:nvSpPr>
        <p:spPr/>
        <p:txBody>
          <a:bodyPr/>
          <a:lstStyle/>
          <a:p>
            <a:r>
              <a:rPr lang="en-US" dirty="0"/>
              <a:t>Selecting Skills</a:t>
            </a:r>
          </a:p>
        </p:txBody>
      </p:sp>
      <p:sp>
        <p:nvSpPr>
          <p:cNvPr id="3" name="Content Placeholder 2">
            <a:extLst>
              <a:ext uri="{FF2B5EF4-FFF2-40B4-BE49-F238E27FC236}">
                <a16:creationId xmlns:a16="http://schemas.microsoft.com/office/drawing/2014/main" id="{72CD421A-EBEE-FD4F-9EF8-EC62D5825DE3}"/>
              </a:ext>
            </a:extLst>
          </p:cNvPr>
          <p:cNvSpPr>
            <a:spLocks noGrp="1"/>
          </p:cNvSpPr>
          <p:nvPr>
            <p:ph idx="1"/>
          </p:nvPr>
        </p:nvSpPr>
        <p:spPr>
          <a:xfrm>
            <a:off x="687526" y="1607853"/>
            <a:ext cx="7967587" cy="4726300"/>
          </a:xfrm>
        </p:spPr>
        <p:txBody>
          <a:bodyPr/>
          <a:lstStyle/>
          <a:p>
            <a:r>
              <a:rPr lang="en-US" dirty="0"/>
              <a:t>Determine students’ current skill level.</a:t>
            </a:r>
          </a:p>
          <a:p>
            <a:r>
              <a:rPr lang="en-US" dirty="0"/>
              <a:t>Meet students where they are and focus on building</a:t>
            </a:r>
          </a:p>
          <a:p>
            <a:pPr lvl="1"/>
            <a:r>
              <a:rPr lang="en-US" dirty="0"/>
              <a:t>Fluency with whole numbers</a:t>
            </a:r>
          </a:p>
          <a:p>
            <a:pPr lvl="1"/>
            <a:r>
              <a:rPr lang="en-US" dirty="0"/>
              <a:t>Fluency with fractions</a:t>
            </a:r>
          </a:p>
          <a:p>
            <a:pPr lvl="1"/>
            <a:r>
              <a:rPr lang="en-US" dirty="0"/>
              <a:t>Geometry and measurement</a:t>
            </a:r>
          </a:p>
          <a:p>
            <a:r>
              <a:rPr lang="en-US" dirty="0"/>
              <a:t>Coordinate instruction with core teacher</a:t>
            </a:r>
          </a:p>
          <a:p>
            <a:pPr lvl="1"/>
            <a:r>
              <a:rPr lang="en-US" dirty="0"/>
              <a:t>Preteach vocabulary	</a:t>
            </a:r>
          </a:p>
          <a:p>
            <a:pPr lvl="1"/>
            <a:r>
              <a:rPr lang="en-US" dirty="0"/>
              <a:t>Use examples from core instruction, but change numbers to whole numbers/easier numbers for the students (e.g., positive rather than negative, whole numbers rather than fractions, all decimals rather than a combination of decimals and fractions)</a:t>
            </a:r>
          </a:p>
        </p:txBody>
      </p:sp>
      <p:sp>
        <p:nvSpPr>
          <p:cNvPr id="4" name="Slide Number Placeholder 3">
            <a:extLst>
              <a:ext uri="{FF2B5EF4-FFF2-40B4-BE49-F238E27FC236}">
                <a16:creationId xmlns:a16="http://schemas.microsoft.com/office/drawing/2014/main" id="{AB805B50-719C-F54B-B7BE-9F2DFDA825FE}"/>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48</a:t>
            </a:fld>
            <a:endParaRPr lang="en-US" dirty="0">
              <a:solidFill>
                <a:srgbClr val="D4D4D4">
                  <a:lumMod val="75000"/>
                </a:srgbClr>
              </a:solidFill>
            </a:endParaRPr>
          </a:p>
        </p:txBody>
      </p:sp>
    </p:spTree>
    <p:extLst>
      <p:ext uri="{BB962C8B-B14F-4D97-AF65-F5344CB8AC3E}">
        <p14:creationId xmlns:p14="http://schemas.microsoft.com/office/powerpoint/2010/main" val="3172075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77C2-BEE0-DC48-8ED0-4CE4EAF066AF}"/>
              </a:ext>
            </a:extLst>
          </p:cNvPr>
          <p:cNvSpPr>
            <a:spLocks noGrp="1"/>
          </p:cNvSpPr>
          <p:nvPr>
            <p:ph type="title"/>
          </p:nvPr>
        </p:nvSpPr>
        <p:spPr/>
        <p:txBody>
          <a:bodyPr/>
          <a:lstStyle/>
          <a:p>
            <a:r>
              <a:rPr lang="en-US" dirty="0"/>
              <a:t>Selecting Skills: Example</a:t>
            </a:r>
          </a:p>
        </p:txBody>
      </p:sp>
      <p:sp>
        <p:nvSpPr>
          <p:cNvPr id="3" name="Content Placeholder 2">
            <a:extLst>
              <a:ext uri="{FF2B5EF4-FFF2-40B4-BE49-F238E27FC236}">
                <a16:creationId xmlns:a16="http://schemas.microsoft.com/office/drawing/2014/main" id="{B2FF775E-1380-C643-A472-8B4330703849}"/>
              </a:ext>
            </a:extLst>
          </p:cNvPr>
          <p:cNvSpPr>
            <a:spLocks noGrp="1"/>
          </p:cNvSpPr>
          <p:nvPr>
            <p:ph idx="1"/>
          </p:nvPr>
        </p:nvSpPr>
        <p:spPr/>
        <p:txBody>
          <a:bodyPr>
            <a:normAutofit lnSpcReduction="10000"/>
          </a:bodyPr>
          <a:lstStyle/>
          <a:p>
            <a:r>
              <a:rPr lang="en-US" dirty="0"/>
              <a:t>You decide to paint your room. Your room has 300 square feet of wall space to paint. Sam says it took her 10 minutes to paint 25 square feet. At this rate, how many hours would it take Sam to paint your room? </a:t>
            </a:r>
            <a:r>
              <a:rPr lang="en-US" sz="1600" dirty="0"/>
              <a:t>(Smarter Balanced, sample question online, n.d.)</a:t>
            </a:r>
          </a:p>
          <a:p>
            <a:r>
              <a:rPr lang="en-US" dirty="0"/>
              <a:t>Revised: </a:t>
            </a:r>
          </a:p>
          <a:p>
            <a:pPr lvl="1"/>
            <a:r>
              <a:rPr lang="en-US" dirty="0"/>
              <a:t>You want to paint your room. Your room is a perfect square. The length of one wall is 10 ft. The height of the wall is 8 ft. What is the area of </a:t>
            </a:r>
            <a:r>
              <a:rPr lang="en-US" b="1" dirty="0"/>
              <a:t>one wall</a:t>
            </a:r>
            <a:r>
              <a:rPr lang="en-US" dirty="0"/>
              <a:t>?</a:t>
            </a:r>
          </a:p>
          <a:p>
            <a:pPr lvl="1"/>
            <a:r>
              <a:rPr lang="en-US" dirty="0"/>
              <a:t>You want to make sure you have enough paint, so rather than remove the space for the door and the closet door, calculate the total area. What is the area of </a:t>
            </a:r>
            <a:r>
              <a:rPr lang="en-US" b="1" dirty="0"/>
              <a:t>all four </a:t>
            </a:r>
            <a:r>
              <a:rPr lang="en-US" dirty="0"/>
              <a:t>walls?</a:t>
            </a:r>
          </a:p>
          <a:p>
            <a:pPr lvl="1"/>
            <a:r>
              <a:rPr lang="en-US" dirty="0"/>
              <a:t>If it takes you 10 minutes to paint one wall, how long will it take to paint </a:t>
            </a:r>
            <a:br>
              <a:rPr lang="en-US" dirty="0"/>
            </a:br>
            <a:r>
              <a:rPr lang="en-US" dirty="0"/>
              <a:t>4 walls?</a:t>
            </a:r>
          </a:p>
          <a:p>
            <a:pPr lvl="1"/>
            <a:r>
              <a:rPr lang="en-US" dirty="0"/>
              <a:t>Your friend wants to help. She said she can paint a wall in 10 minutes, too. With two of you, how long will it take to paint your room?</a:t>
            </a:r>
          </a:p>
        </p:txBody>
      </p:sp>
      <p:sp>
        <p:nvSpPr>
          <p:cNvPr id="4" name="Slide Number Placeholder 3">
            <a:extLst>
              <a:ext uri="{FF2B5EF4-FFF2-40B4-BE49-F238E27FC236}">
                <a16:creationId xmlns:a16="http://schemas.microsoft.com/office/drawing/2014/main" id="{6A76BB59-A681-B441-A788-635CDD277AB8}"/>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49</a:t>
            </a:fld>
            <a:endParaRPr lang="en-US" dirty="0">
              <a:solidFill>
                <a:srgbClr val="D4D4D4">
                  <a:lumMod val="75000"/>
                </a:srgbClr>
              </a:solidFill>
            </a:endParaRPr>
          </a:p>
        </p:txBody>
      </p:sp>
    </p:spTree>
    <p:extLst>
      <p:ext uri="{BB962C8B-B14F-4D97-AF65-F5344CB8AC3E}">
        <p14:creationId xmlns:p14="http://schemas.microsoft.com/office/powerpoint/2010/main" val="285333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758950"/>
            <a:ext cx="7936230" cy="4311651"/>
          </a:xfrm>
        </p:spPr>
        <p:txBody>
          <a:bodyPr/>
          <a:lstStyle/>
          <a:p>
            <a:pPr marL="0" lvl="1" indent="0" eaLnBrk="1" hangingPunct="1">
              <a:spcAft>
                <a:spcPts val="0"/>
              </a:spcAft>
              <a:buClr>
                <a:schemeClr val="bg1">
                  <a:lumMod val="65000"/>
                </a:schemeClr>
              </a:buClr>
              <a:buFont typeface="Arial" pitchFamily="34" charset="0"/>
              <a:buNone/>
              <a:defRPr/>
            </a:pPr>
            <a:r>
              <a:rPr lang="en-US" sz="2400" b="1" dirty="0"/>
              <a:t>Data-Based Individualization </a:t>
            </a:r>
            <a:r>
              <a:rPr lang="en-US" sz="2400" dirty="0"/>
              <a:t>(DBI):</a:t>
            </a:r>
            <a:r>
              <a:rPr lang="en-US" sz="2400" dirty="0">
                <a:cs typeface="Arial" charset="0"/>
              </a:rPr>
              <a:t> A systematic method for using data to determine </a:t>
            </a:r>
            <a:r>
              <a:rPr lang="en-US" sz="2400" i="1" dirty="0">
                <a:cs typeface="Arial" charset="0"/>
              </a:rPr>
              <a:t>when and how </a:t>
            </a:r>
            <a:r>
              <a:rPr lang="en-US" sz="2400" dirty="0">
                <a:cs typeface="Arial" charset="0"/>
              </a:rPr>
              <a:t>to provide more intensive intervention</a:t>
            </a:r>
            <a:r>
              <a:rPr lang="en-US" sz="2400" baseline="30000" dirty="0">
                <a:cs typeface="Arial" charset="0"/>
              </a:rPr>
              <a:t>1</a:t>
            </a:r>
            <a:r>
              <a:rPr lang="en-US" sz="2400" dirty="0">
                <a:cs typeface="Arial" charset="0"/>
              </a:rPr>
              <a:t>:</a:t>
            </a:r>
          </a:p>
          <a:p>
            <a:pPr marL="520700" lvl="1" indent="-342900" eaLnBrk="1" hangingPunct="1">
              <a:spcAft>
                <a:spcPts val="0"/>
              </a:spcAft>
              <a:buClr>
                <a:schemeClr val="bg1">
                  <a:lumMod val="65000"/>
                </a:schemeClr>
              </a:buClr>
              <a:buFont typeface="Arial" panose="020B0604020202020204" pitchFamily="34" charset="0"/>
              <a:buChar char="•"/>
              <a:defRPr/>
            </a:pPr>
            <a:r>
              <a:rPr lang="en-US" sz="2000" dirty="0"/>
              <a:t>DBI emerged from four decades of research on data-based program modification/experimental teaching programs that were first developed at the University of Minnesota (Deno &amp; Mirkin, 1977) and expanded upon by others (e.g., Fuchs, Fuchs, &amp; Hamlett, 1989).</a:t>
            </a:r>
          </a:p>
          <a:p>
            <a:pPr marL="520700" lvl="1" indent="-342900" eaLnBrk="1" hangingPunct="1">
              <a:spcAft>
                <a:spcPts val="0"/>
              </a:spcAft>
              <a:buClr>
                <a:schemeClr val="bg1">
                  <a:lumMod val="65000"/>
                </a:schemeClr>
              </a:buClr>
              <a:buFont typeface="Arial" panose="020B0604020202020204" pitchFamily="34" charset="0"/>
              <a:buChar char="•"/>
              <a:defRPr/>
            </a:pPr>
            <a:r>
              <a:rPr lang="en-US" sz="2000" dirty="0"/>
              <a:t>Starts with a research-validated instructional platform.</a:t>
            </a:r>
            <a:r>
              <a:rPr lang="en-US" sz="2000" baseline="30000" dirty="0"/>
              <a:t>2</a:t>
            </a:r>
            <a:endParaRPr lang="en-US" sz="2000" dirty="0"/>
          </a:p>
          <a:p>
            <a:pPr marL="520700" lvl="1" indent="-342900" eaLnBrk="1" hangingPunct="1">
              <a:spcAft>
                <a:spcPts val="0"/>
              </a:spcAft>
              <a:buClr>
                <a:schemeClr val="bg1">
                  <a:lumMod val="65000"/>
                </a:schemeClr>
              </a:buClr>
              <a:buFont typeface="Arial" panose="020B0604020202020204" pitchFamily="34" charset="0"/>
              <a:buChar char="•"/>
              <a:defRPr/>
            </a:pPr>
            <a:r>
              <a:rPr lang="en-US" sz="2000" dirty="0"/>
              <a:t>Valid, reliable progress-monitoring data drive intervention decisions.</a:t>
            </a:r>
            <a:r>
              <a:rPr lang="en-US" sz="2000" baseline="30000" dirty="0"/>
              <a:t>2</a:t>
            </a:r>
          </a:p>
          <a:p>
            <a:pPr marL="520700" lvl="1" indent="-342900" eaLnBrk="1" hangingPunct="1">
              <a:spcAft>
                <a:spcPts val="0"/>
              </a:spcAft>
              <a:buClr>
                <a:schemeClr val="bg1">
                  <a:lumMod val="65000"/>
                </a:schemeClr>
              </a:buClr>
              <a:buFont typeface="Arial" panose="020B0604020202020204" pitchFamily="34" charset="0"/>
              <a:buChar char="•"/>
              <a:defRPr/>
            </a:pPr>
            <a:endParaRPr lang="en-US" sz="1400" dirty="0"/>
          </a:p>
          <a:p>
            <a:pPr marL="177800" lvl="1" indent="0" eaLnBrk="1" hangingPunct="1">
              <a:spcAft>
                <a:spcPts val="0"/>
              </a:spcAft>
              <a:buClr>
                <a:schemeClr val="bg1">
                  <a:lumMod val="65000"/>
                </a:schemeClr>
              </a:buClr>
              <a:buNone/>
              <a:defRPr/>
            </a:pPr>
            <a:r>
              <a:rPr lang="en-US" sz="1400" baseline="30000" dirty="0"/>
              <a:t>1</a:t>
            </a:r>
            <a:r>
              <a:rPr lang="en-US" sz="1400" dirty="0"/>
              <a:t> See the 2014 special issue of </a:t>
            </a:r>
            <a:r>
              <a:rPr lang="en-US" sz="1400" i="1" dirty="0"/>
              <a:t>Teaching Exceptional Children</a:t>
            </a:r>
            <a:r>
              <a:rPr lang="en-US" sz="1400" dirty="0"/>
              <a:t> for illustrations.</a:t>
            </a:r>
          </a:p>
          <a:p>
            <a:pPr marL="177800" lvl="1" indent="0" eaLnBrk="1" hangingPunct="1">
              <a:buClr>
                <a:schemeClr val="bg1">
                  <a:lumMod val="65000"/>
                </a:schemeClr>
              </a:buClr>
              <a:buNone/>
              <a:defRPr/>
            </a:pPr>
            <a:r>
              <a:rPr lang="en-US" sz="1400" baseline="30000" dirty="0"/>
              <a:t>2</a:t>
            </a:r>
            <a:r>
              <a:rPr lang="en-US" sz="1400" dirty="0"/>
              <a:t> Visit </a:t>
            </a:r>
            <a:r>
              <a:rPr lang="en-US" sz="1400" dirty="0">
                <a:hlinkClick r:id="rId3"/>
              </a:rPr>
              <a:t>https://intensiveintervention.org/resource/tools-chart-user-guide</a:t>
            </a:r>
            <a:r>
              <a:rPr lang="en-US" sz="1400" dirty="0"/>
              <a:t> for examples.  </a:t>
            </a:r>
          </a:p>
          <a:p>
            <a:pPr marL="177800" lvl="1" indent="0" eaLnBrk="1" hangingPunct="1">
              <a:spcAft>
                <a:spcPts val="0"/>
              </a:spcAft>
              <a:buClr>
                <a:schemeClr val="bg1">
                  <a:lumMod val="65000"/>
                </a:schemeClr>
              </a:buClr>
              <a:buNone/>
              <a:defRPr/>
            </a:pPr>
            <a:endParaRPr lang="en-US" sz="1600" dirty="0"/>
          </a:p>
        </p:txBody>
      </p:sp>
      <p:sp>
        <p:nvSpPr>
          <p:cNvPr id="5" name="Slide Number Placeholder 4"/>
          <p:cNvSpPr>
            <a:spLocks noGrp="1"/>
          </p:cNvSpPr>
          <p:nvPr>
            <p:ph type="sldNum" sz="quarter" idx="10"/>
          </p:nvPr>
        </p:nvSpPr>
        <p:spPr/>
        <p:txBody>
          <a:bodyPr/>
          <a:lstStyle/>
          <a:p>
            <a:pPr>
              <a:defRPr/>
            </a:pPr>
            <a:fld id="{FF096E34-95A7-45E0-9F82-75F38A36BF7A}" type="slidenum">
              <a:rPr>
                <a:solidFill>
                  <a:srgbClr val="FFFFFF">
                    <a:lumMod val="75000"/>
                  </a:srgbClr>
                </a:solidFill>
              </a:rPr>
              <a:pPr>
                <a:defRPr/>
              </a:pPr>
              <a:t>5</a:t>
            </a:fld>
            <a:endParaRPr dirty="0">
              <a:solidFill>
                <a:srgbClr val="FFFFFF">
                  <a:lumMod val="75000"/>
                </a:srgbClr>
              </a:solidFill>
            </a:endParaRPr>
          </a:p>
        </p:txBody>
      </p:sp>
      <p:sp>
        <p:nvSpPr>
          <p:cNvPr id="92163" name="Title 1"/>
          <p:cNvSpPr txBox="1">
            <a:spLocks/>
          </p:cNvSpPr>
          <p:nvPr/>
        </p:nvSpPr>
        <p:spPr bwMode="gray">
          <a:xfrm>
            <a:off x="731520" y="59789"/>
            <a:ext cx="8110173" cy="1487488"/>
          </a:xfrm>
          <a:prstGeom prst="rect">
            <a:avLst/>
          </a:prstGeom>
          <a:noFill/>
          <a:ln w="9525">
            <a:noFill/>
            <a:miter lim="800000"/>
            <a:headEnd/>
            <a:tailEnd/>
          </a:ln>
        </p:spPr>
        <p:txBody>
          <a:bodyPr lIns="0" tIns="0" rIns="0" bIns="0" anchor="b"/>
          <a:lstStyle/>
          <a:p>
            <a:r>
              <a:rPr lang="en-US" sz="3200" dirty="0">
                <a:solidFill>
                  <a:srgbClr val="A6A6A6"/>
                </a:solidFill>
                <a:latin typeface="+mj-lt"/>
                <a:ea typeface="ＭＳ Ｐゴシック"/>
              </a:rPr>
              <a:t>What is Data-Based </a:t>
            </a:r>
            <a:br>
              <a:rPr lang="en-US" sz="3200" dirty="0">
                <a:solidFill>
                  <a:srgbClr val="A6A6A6"/>
                </a:solidFill>
                <a:latin typeface="+mj-lt"/>
                <a:ea typeface="ＭＳ Ｐゴシック"/>
              </a:rPr>
            </a:br>
            <a:r>
              <a:rPr lang="en-US" sz="3200" dirty="0">
                <a:solidFill>
                  <a:srgbClr val="A6A6A6"/>
                </a:solidFill>
                <a:latin typeface="+mj-lt"/>
                <a:ea typeface="ＭＳ Ｐゴシック"/>
              </a:rPr>
              <a:t>Individualization?</a:t>
            </a:r>
          </a:p>
        </p:txBody>
      </p:sp>
      <p:pic>
        <p:nvPicPr>
          <p:cNvPr id="92164" name="Picture 2" descr="https://encrypted-tbn0.gstatic.com/images?q=tbn:ANd9GcSqM9FBLb-FGM7STQz8sUxFLxDfdl7PYElfMt6sfrmlOP1nXiBHY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72841" y="478889"/>
            <a:ext cx="1409700" cy="1055687"/>
          </a:xfrm>
          <a:prstGeom prst="rect">
            <a:avLst/>
          </a:prstGeom>
          <a:noFill/>
          <a:ln w="9525">
            <a:noFill/>
            <a:miter lim="800000"/>
            <a:headEnd/>
            <a:tailEnd/>
          </a:ln>
        </p:spPr>
      </p:pic>
      <p:sp>
        <p:nvSpPr>
          <p:cNvPr id="4" name="Rectangle 1">
            <a:extLst>
              <a:ext uri="{FF2B5EF4-FFF2-40B4-BE49-F238E27FC236}">
                <a16:creationId xmlns:a16="http://schemas.microsoft.com/office/drawing/2014/main" id="{ACBE43FA-22DE-446C-A998-7919E1BEA99D}"/>
              </a:ext>
              <a:ext uri="{C183D7F6-B498-43B3-948B-1728B52AA6E4}">
                <adec:decorative xmlns:adec="http://schemas.microsoft.com/office/drawing/2017/decorative" val="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hidden="1">
            <a:extLst>
              <a:ext uri="{FF2B5EF4-FFF2-40B4-BE49-F238E27FC236}">
                <a16:creationId xmlns:a16="http://schemas.microsoft.com/office/drawing/2014/main" id="{1F07FFBF-9B86-4A42-A847-2FAFA6B0AFA8}"/>
              </a:ext>
            </a:extLst>
          </p:cNvPr>
          <p:cNvSpPr>
            <a:spLocks noGrp="1"/>
          </p:cNvSpPr>
          <p:nvPr>
            <p:ph type="title"/>
          </p:nvPr>
        </p:nvSpPr>
        <p:spPr/>
        <p:txBody>
          <a:bodyPr/>
          <a:lstStyle/>
          <a:p>
            <a:pPr rtl="0" eaLnBrk="1" latinLnBrk="0" hangingPunct="1"/>
            <a:r>
              <a:rPr lang="en-US" sz="3200" kern="1200" dirty="0">
                <a:solidFill>
                  <a:srgbClr val="A6A6A6"/>
                </a:solidFill>
                <a:effectLst/>
                <a:latin typeface="Arial" panose="020B0604020202020204" pitchFamily="34" charset="0"/>
                <a:ea typeface="ＭＳ Ｐゴシック" panose="020B0600070205080204" pitchFamily="34" charset="-128"/>
                <a:cs typeface="+mn-cs"/>
              </a:rPr>
              <a:t>What is Data-Based </a:t>
            </a:r>
            <a:br>
              <a:rPr lang="en-US" sz="3200" kern="1200" dirty="0">
                <a:solidFill>
                  <a:srgbClr val="A6A6A6"/>
                </a:solidFill>
                <a:effectLst/>
                <a:latin typeface="Arial" panose="020B0604020202020204" pitchFamily="34" charset="0"/>
                <a:ea typeface="ＭＳ Ｐゴシック" panose="020B0600070205080204" pitchFamily="34" charset="-128"/>
                <a:cs typeface="+mn-cs"/>
              </a:rPr>
            </a:br>
            <a:r>
              <a:rPr lang="en-US" sz="3200" kern="1200" dirty="0">
                <a:solidFill>
                  <a:srgbClr val="A6A6A6"/>
                </a:solidFill>
                <a:effectLst/>
                <a:latin typeface="Arial" panose="020B0604020202020204" pitchFamily="34" charset="0"/>
                <a:ea typeface="ＭＳ Ｐゴシック" panose="020B0600070205080204" pitchFamily="34" charset="-128"/>
                <a:cs typeface="+mn-cs"/>
              </a:rPr>
              <a:t>Individualization?</a:t>
            </a:r>
            <a:endParaRPr lang="en-US" dirty="0">
              <a:effectLst/>
            </a:endParaRPr>
          </a:p>
          <a:p>
            <a:endParaRPr lang="en-US" dirty="0"/>
          </a:p>
        </p:txBody>
      </p:sp>
    </p:spTree>
    <p:extLst>
      <p:ext uri="{BB962C8B-B14F-4D97-AF65-F5344CB8AC3E}">
        <p14:creationId xmlns:p14="http://schemas.microsoft.com/office/powerpoint/2010/main" val="395884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BCBD88-890E-CA40-8776-8365E431643B}"/>
              </a:ext>
            </a:extLst>
          </p:cNvPr>
          <p:cNvSpPr>
            <a:spLocks noGrp="1"/>
          </p:cNvSpPr>
          <p:nvPr>
            <p:ph type="title"/>
          </p:nvPr>
        </p:nvSpPr>
        <p:spPr/>
        <p:txBody>
          <a:bodyPr/>
          <a:lstStyle/>
          <a:p>
            <a:r>
              <a:rPr lang="en-US" dirty="0"/>
              <a:t>Example 1</a:t>
            </a:r>
          </a:p>
        </p:txBody>
      </p:sp>
      <p:sp>
        <p:nvSpPr>
          <p:cNvPr id="15" name="Content Placeholder 14">
            <a:extLst>
              <a:ext uri="{FF2B5EF4-FFF2-40B4-BE49-F238E27FC236}">
                <a16:creationId xmlns:a16="http://schemas.microsoft.com/office/drawing/2014/main" id="{54FB1B16-D7B4-DA44-BDF0-34FC680FC11D}"/>
              </a:ext>
            </a:extLst>
          </p:cNvPr>
          <p:cNvSpPr>
            <a:spLocks noGrp="1"/>
          </p:cNvSpPr>
          <p:nvPr>
            <p:ph sz="quarter" idx="12"/>
          </p:nvPr>
        </p:nvSpPr>
        <p:spPr>
          <a:xfrm>
            <a:off x="4980563" y="1074693"/>
            <a:ext cx="3931662" cy="5251495"/>
          </a:xfrm>
        </p:spPr>
        <p:txBody>
          <a:bodyPr/>
          <a:lstStyle/>
          <a:p>
            <a:r>
              <a:rPr lang="en-US" dirty="0"/>
              <a:t>Consider the prerequisite skills</a:t>
            </a:r>
          </a:p>
          <a:p>
            <a:pPr lvl="1"/>
            <a:r>
              <a:rPr lang="en-US" dirty="0"/>
              <a:t>Are these part of core instruction? When?</a:t>
            </a:r>
          </a:p>
          <a:p>
            <a:pPr lvl="1"/>
            <a:r>
              <a:rPr lang="en-US" dirty="0"/>
              <a:t>What data can I review that will identify whether the student has mastered these skills?</a:t>
            </a:r>
          </a:p>
          <a:p>
            <a:r>
              <a:rPr lang="en-US" dirty="0"/>
              <a:t>Plan for intervention</a:t>
            </a:r>
          </a:p>
          <a:p>
            <a:pPr lvl="1"/>
            <a:r>
              <a:rPr lang="en-US" dirty="0"/>
              <a:t>What skills do we need to explicitly teach in intervention to support access to and success in core instruction?</a:t>
            </a:r>
          </a:p>
          <a:p>
            <a:pPr lvl="1"/>
            <a:r>
              <a:rPr lang="en-US" dirty="0"/>
              <a:t>How could you teach those skills in intervention?</a:t>
            </a:r>
          </a:p>
          <a:p>
            <a:endParaRPr lang="en-US" dirty="0"/>
          </a:p>
        </p:txBody>
      </p:sp>
      <p:sp>
        <p:nvSpPr>
          <p:cNvPr id="5" name="Slide Number Placeholder 4">
            <a:extLst>
              <a:ext uri="{FF2B5EF4-FFF2-40B4-BE49-F238E27FC236}">
                <a16:creationId xmlns:a16="http://schemas.microsoft.com/office/drawing/2014/main" id="{15997A37-6224-2D40-BEB9-0E7801153E6B}"/>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50</a:t>
            </a:fld>
            <a:endParaRPr lang="en-US" dirty="0">
              <a:solidFill>
                <a:srgbClr val="D4D4D4">
                  <a:lumMod val="75000"/>
                </a:srgbClr>
              </a:solidFill>
            </a:endParaRPr>
          </a:p>
        </p:txBody>
      </p:sp>
      <p:sp>
        <p:nvSpPr>
          <p:cNvPr id="4" name="Content Placeholder 3">
            <a:extLst>
              <a:ext uri="{FF2B5EF4-FFF2-40B4-BE49-F238E27FC236}">
                <a16:creationId xmlns:a16="http://schemas.microsoft.com/office/drawing/2014/main" id="{89A3EE8E-56F6-EE4C-8CD5-7785CC398A23}"/>
              </a:ext>
            </a:extLst>
          </p:cNvPr>
          <p:cNvSpPr>
            <a:spLocks noGrp="1"/>
          </p:cNvSpPr>
          <p:nvPr>
            <p:ph sz="quarter" idx="11"/>
          </p:nvPr>
        </p:nvSpPr>
        <p:spPr>
          <a:xfrm>
            <a:off x="687388" y="1074692"/>
            <a:ext cx="3992563" cy="5251495"/>
          </a:xfrm>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What is the sum of 16.077 and 4.13? </a:t>
            </a:r>
          </a:p>
          <a:p>
            <a:pPr marL="0" indent="0" algn="r">
              <a:buNone/>
            </a:pPr>
            <a:r>
              <a:rPr lang="en-US" dirty="0"/>
              <a:t>(Common Core </a:t>
            </a:r>
            <a:br>
              <a:rPr lang="en-US" dirty="0"/>
            </a:br>
            <a:r>
              <a:rPr lang="en-US" dirty="0"/>
              <a:t>Standard 6.NS.3)</a:t>
            </a:r>
          </a:p>
          <a:p>
            <a:endParaRPr lang="en-US" dirty="0"/>
          </a:p>
        </p:txBody>
      </p:sp>
    </p:spTree>
    <p:extLst>
      <p:ext uri="{BB962C8B-B14F-4D97-AF65-F5344CB8AC3E}">
        <p14:creationId xmlns:p14="http://schemas.microsoft.com/office/powerpoint/2010/main" val="2543349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BCBD88-890E-CA40-8776-8365E431643B}"/>
              </a:ext>
            </a:extLst>
          </p:cNvPr>
          <p:cNvSpPr>
            <a:spLocks noGrp="1"/>
          </p:cNvSpPr>
          <p:nvPr>
            <p:ph type="title"/>
          </p:nvPr>
        </p:nvSpPr>
        <p:spPr>
          <a:xfrm>
            <a:off x="687388" y="359993"/>
            <a:ext cx="8224837" cy="492443"/>
          </a:xfrm>
        </p:spPr>
        <p:txBody>
          <a:bodyPr/>
          <a:lstStyle/>
          <a:p>
            <a:r>
              <a:rPr lang="en-US" dirty="0"/>
              <a:t>Example 2</a:t>
            </a:r>
          </a:p>
        </p:txBody>
      </p:sp>
      <p:sp>
        <p:nvSpPr>
          <p:cNvPr id="15" name="Content Placeholder 14">
            <a:extLst>
              <a:ext uri="{FF2B5EF4-FFF2-40B4-BE49-F238E27FC236}">
                <a16:creationId xmlns:a16="http://schemas.microsoft.com/office/drawing/2014/main" id="{54FB1B16-D7B4-DA44-BDF0-34FC680FC11D}"/>
              </a:ext>
            </a:extLst>
          </p:cNvPr>
          <p:cNvSpPr>
            <a:spLocks noGrp="1"/>
          </p:cNvSpPr>
          <p:nvPr>
            <p:ph sz="quarter" idx="12"/>
          </p:nvPr>
        </p:nvSpPr>
        <p:spPr>
          <a:xfrm>
            <a:off x="4980563" y="1074693"/>
            <a:ext cx="3931662" cy="5251495"/>
          </a:xfrm>
        </p:spPr>
        <p:txBody>
          <a:bodyPr/>
          <a:lstStyle/>
          <a:p>
            <a:r>
              <a:rPr lang="en-US" dirty="0"/>
              <a:t>Consider the prerequisite skills</a:t>
            </a:r>
          </a:p>
          <a:p>
            <a:pPr lvl="1"/>
            <a:r>
              <a:rPr lang="en-US" dirty="0"/>
              <a:t>Are these part of core instruction? When?</a:t>
            </a:r>
          </a:p>
          <a:p>
            <a:pPr lvl="1"/>
            <a:r>
              <a:rPr lang="en-US" dirty="0"/>
              <a:t>What data can I review that will identify whether the student has mastered these skills?</a:t>
            </a:r>
          </a:p>
          <a:p>
            <a:r>
              <a:rPr lang="en-US" dirty="0"/>
              <a:t>Plan for intervention</a:t>
            </a:r>
          </a:p>
          <a:p>
            <a:pPr lvl="1"/>
            <a:r>
              <a:rPr lang="en-US" dirty="0"/>
              <a:t>What skills do we need to explicitly teach in intervention to support access to and success in core instruction?</a:t>
            </a:r>
          </a:p>
          <a:p>
            <a:pPr lvl="1"/>
            <a:r>
              <a:rPr lang="en-US" dirty="0"/>
              <a:t>How could you teach those skills in intervention?</a:t>
            </a:r>
          </a:p>
          <a:p>
            <a:pPr lvl="1"/>
            <a:endParaRPr lang="en-US" dirty="0"/>
          </a:p>
          <a:p>
            <a:endParaRPr lang="en-US" dirty="0"/>
          </a:p>
        </p:txBody>
      </p:sp>
      <p:sp>
        <p:nvSpPr>
          <p:cNvPr id="5" name="Slide Number Placeholder 4">
            <a:extLst>
              <a:ext uri="{FF2B5EF4-FFF2-40B4-BE49-F238E27FC236}">
                <a16:creationId xmlns:a16="http://schemas.microsoft.com/office/drawing/2014/main" id="{15997A37-6224-2D40-BEB9-0E7801153E6B}"/>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51</a:t>
            </a:fld>
            <a:endParaRPr lang="en-US" dirty="0">
              <a:solidFill>
                <a:srgbClr val="D4D4D4">
                  <a:lumMod val="75000"/>
                </a:srgbClr>
              </a:solidFill>
            </a:endParaRPr>
          </a:p>
        </p:txBody>
      </p:sp>
      <p:sp>
        <p:nvSpPr>
          <p:cNvPr id="7" name="Content Placeholder 6">
            <a:extLst>
              <a:ext uri="{FF2B5EF4-FFF2-40B4-BE49-F238E27FC236}">
                <a16:creationId xmlns:a16="http://schemas.microsoft.com/office/drawing/2014/main" id="{0151C4D7-4395-BA49-A18C-0F9451E0D5F8}"/>
              </a:ext>
            </a:extLst>
          </p:cNvPr>
          <p:cNvSpPr>
            <a:spLocks noGrp="1"/>
          </p:cNvSpPr>
          <p:nvPr>
            <p:ph sz="quarter" idx="11"/>
          </p:nvPr>
        </p:nvSpPr>
        <p:spPr/>
        <p:txBody>
          <a:bodyPr/>
          <a:lstStyle/>
          <a:p>
            <a:pPr marL="0" lvl="0" indent="0" eaLnBrk="1" fontAlgn="auto" hangingPunct="1">
              <a:spcBef>
                <a:spcPts val="0"/>
              </a:spcBef>
              <a:buClrTx/>
              <a:buNone/>
              <a:defRPr/>
            </a:pPr>
            <a:endParaRPr lang="en-US" b="1" dirty="0"/>
          </a:p>
          <a:p>
            <a:pPr marL="0" lvl="0" indent="0" eaLnBrk="1" fontAlgn="auto" hangingPunct="1">
              <a:spcBef>
                <a:spcPts val="0"/>
              </a:spcBef>
              <a:buClrTx/>
              <a:buNone/>
              <a:defRPr/>
            </a:pPr>
            <a:endParaRPr lang="en-US" b="1" dirty="0"/>
          </a:p>
          <a:p>
            <a:pPr marL="0" lvl="0" indent="0" eaLnBrk="1" fontAlgn="auto" hangingPunct="1">
              <a:spcBef>
                <a:spcPts val="0"/>
              </a:spcBef>
              <a:buClrTx/>
              <a:buNone/>
              <a:defRPr/>
            </a:pPr>
            <a:endParaRPr lang="en-US" b="1" dirty="0"/>
          </a:p>
          <a:p>
            <a:pPr marL="0" lvl="0" indent="0" eaLnBrk="1" fontAlgn="auto" hangingPunct="1">
              <a:spcBef>
                <a:spcPts val="0"/>
              </a:spcBef>
              <a:buClrTx/>
              <a:buNone/>
              <a:defRPr/>
            </a:pPr>
            <a:r>
              <a:rPr lang="en-US" b="1" dirty="0"/>
              <a:t>What is the unit rate of the proportional relationship in the following equation? </a:t>
            </a:r>
          </a:p>
          <a:p>
            <a:pPr marL="0" lvl="0" indent="0" eaLnBrk="1" fontAlgn="auto" hangingPunct="1">
              <a:spcBef>
                <a:spcPts val="0"/>
              </a:spcBef>
              <a:buClrTx/>
              <a:buNone/>
              <a:defRPr/>
            </a:pPr>
            <a:endParaRPr lang="en-US" i="1" dirty="0"/>
          </a:p>
          <a:p>
            <a:pPr marL="0" lvl="0" indent="0" eaLnBrk="1" fontAlgn="auto" hangingPunct="1">
              <a:spcBef>
                <a:spcPts val="0"/>
              </a:spcBef>
              <a:buClrTx/>
              <a:buNone/>
              <a:defRPr/>
            </a:pPr>
            <a:r>
              <a:rPr lang="en-US" b="1" dirty="0"/>
              <a:t>f(x) = 2x</a:t>
            </a:r>
            <a:endParaRPr lang="en-US" i="1" dirty="0"/>
          </a:p>
          <a:p>
            <a:pPr marL="0" lvl="0" indent="0" algn="r" eaLnBrk="1" fontAlgn="auto" hangingPunct="1">
              <a:spcBef>
                <a:spcPts val="0"/>
              </a:spcBef>
              <a:buClrTx/>
              <a:buNone/>
              <a:defRPr/>
            </a:pPr>
            <a:r>
              <a:rPr lang="en-US" dirty="0"/>
              <a:t>(Common Core </a:t>
            </a:r>
            <a:br>
              <a:rPr lang="en-US" dirty="0"/>
            </a:br>
            <a:r>
              <a:rPr lang="en-US" dirty="0"/>
              <a:t>Standard 7.2.2.1)</a:t>
            </a:r>
          </a:p>
          <a:p>
            <a:endParaRPr lang="en-US" dirty="0"/>
          </a:p>
        </p:txBody>
      </p:sp>
    </p:spTree>
    <p:extLst>
      <p:ext uri="{BB962C8B-B14F-4D97-AF65-F5344CB8AC3E}">
        <p14:creationId xmlns:p14="http://schemas.microsoft.com/office/powerpoint/2010/main" val="3779041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BCBD88-890E-CA40-8776-8365E431643B}"/>
              </a:ext>
            </a:extLst>
          </p:cNvPr>
          <p:cNvSpPr>
            <a:spLocks noGrp="1"/>
          </p:cNvSpPr>
          <p:nvPr>
            <p:ph type="title"/>
          </p:nvPr>
        </p:nvSpPr>
        <p:spPr>
          <a:xfrm>
            <a:off x="687388" y="359993"/>
            <a:ext cx="8224837" cy="492443"/>
          </a:xfrm>
        </p:spPr>
        <p:txBody>
          <a:bodyPr/>
          <a:lstStyle/>
          <a:p>
            <a:r>
              <a:rPr lang="en-US" dirty="0"/>
              <a:t>Example 3</a:t>
            </a:r>
          </a:p>
        </p:txBody>
      </p:sp>
      <p:sp>
        <p:nvSpPr>
          <p:cNvPr id="15" name="Content Placeholder 14">
            <a:extLst>
              <a:ext uri="{FF2B5EF4-FFF2-40B4-BE49-F238E27FC236}">
                <a16:creationId xmlns:a16="http://schemas.microsoft.com/office/drawing/2014/main" id="{54FB1B16-D7B4-DA44-BDF0-34FC680FC11D}"/>
              </a:ext>
            </a:extLst>
          </p:cNvPr>
          <p:cNvSpPr>
            <a:spLocks noGrp="1"/>
          </p:cNvSpPr>
          <p:nvPr>
            <p:ph sz="quarter" idx="12"/>
          </p:nvPr>
        </p:nvSpPr>
        <p:spPr>
          <a:xfrm>
            <a:off x="4980563" y="1074693"/>
            <a:ext cx="3931662" cy="5251495"/>
          </a:xfrm>
        </p:spPr>
        <p:txBody>
          <a:bodyPr/>
          <a:lstStyle/>
          <a:p>
            <a:r>
              <a:rPr lang="en-US" dirty="0"/>
              <a:t>Consider the prerequisite skills</a:t>
            </a:r>
          </a:p>
          <a:p>
            <a:pPr lvl="1"/>
            <a:r>
              <a:rPr lang="en-US" dirty="0"/>
              <a:t>Are these part of core instruction? When?</a:t>
            </a:r>
          </a:p>
          <a:p>
            <a:pPr lvl="1"/>
            <a:r>
              <a:rPr lang="en-US" dirty="0"/>
              <a:t>What data can I review that will identify whether the student has mastered these skills?</a:t>
            </a:r>
          </a:p>
          <a:p>
            <a:r>
              <a:rPr lang="en-US" dirty="0"/>
              <a:t>Plan for intervention</a:t>
            </a:r>
          </a:p>
          <a:p>
            <a:pPr lvl="1"/>
            <a:r>
              <a:rPr lang="en-US" dirty="0"/>
              <a:t>What skills do we need to explicitly teach in intervention to support access to and success in core instruction?</a:t>
            </a:r>
          </a:p>
          <a:p>
            <a:pPr lvl="1"/>
            <a:r>
              <a:rPr lang="en-US" dirty="0"/>
              <a:t>How could you teach those skills in intervention?</a:t>
            </a:r>
          </a:p>
          <a:p>
            <a:pPr lvl="1"/>
            <a:endParaRPr lang="en-US" dirty="0"/>
          </a:p>
          <a:p>
            <a:endParaRPr lang="en-US" dirty="0"/>
          </a:p>
        </p:txBody>
      </p:sp>
      <p:sp>
        <p:nvSpPr>
          <p:cNvPr id="5" name="Slide Number Placeholder 4">
            <a:extLst>
              <a:ext uri="{FF2B5EF4-FFF2-40B4-BE49-F238E27FC236}">
                <a16:creationId xmlns:a16="http://schemas.microsoft.com/office/drawing/2014/main" id="{15997A37-6224-2D40-BEB9-0E7801153E6B}"/>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52</a:t>
            </a:fld>
            <a:endParaRPr lang="en-US" dirty="0">
              <a:solidFill>
                <a:srgbClr val="D4D4D4">
                  <a:lumMod val="75000"/>
                </a:srgbClr>
              </a:solidFill>
            </a:endParaRPr>
          </a:p>
        </p:txBody>
      </p:sp>
      <p:pic>
        <p:nvPicPr>
          <p:cNvPr id="7" name="Content Placeholder 6" descr="Example of math problem that explains that fifty students were surveyed and asked if they are taking a gym class and if they play an instrument. 32 students take gym class and play an instrument. 10 students take gym class and do not play an instrument. 6 Students do not take gym class and play an instrument. 2 students do not take gym class and do not play an instrument. The question then asks what percent of students taking gym class do not play an instrument.">
            <a:extLst>
              <a:ext uri="{FF2B5EF4-FFF2-40B4-BE49-F238E27FC236}">
                <a16:creationId xmlns:a16="http://schemas.microsoft.com/office/drawing/2014/main" id="{6925BD95-DE7E-BD41-AFCC-BBFE3AB4DBFB}"/>
              </a:ext>
            </a:extLst>
          </p:cNvPr>
          <p:cNvPicPr>
            <a:picLocks noGrp="1" noChangeAspect="1"/>
          </p:cNvPicPr>
          <p:nvPr>
            <p:ph sz="quarter" idx="11"/>
          </p:nvPr>
        </p:nvPicPr>
        <p:blipFill>
          <a:blip r:embed="rId3"/>
          <a:stretch>
            <a:fillRect/>
          </a:stretch>
        </p:blipFill>
        <p:spPr>
          <a:xfrm>
            <a:off x="25321" y="1614791"/>
            <a:ext cx="4955242" cy="3887756"/>
          </a:xfrm>
        </p:spPr>
      </p:pic>
    </p:spTree>
    <p:extLst>
      <p:ext uri="{BB962C8B-B14F-4D97-AF65-F5344CB8AC3E}">
        <p14:creationId xmlns:p14="http://schemas.microsoft.com/office/powerpoint/2010/main" val="2264183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7A667-1B9F-874A-B269-DB1F78CDD2A3}"/>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62D299B3-54A4-A649-ABB4-7187D46B507E}"/>
              </a:ext>
            </a:extLst>
          </p:cNvPr>
          <p:cNvSpPr>
            <a:spLocks noGrp="1"/>
          </p:cNvSpPr>
          <p:nvPr>
            <p:ph type="sldNum" sz="quarter" idx="12"/>
          </p:nvPr>
        </p:nvSpPr>
        <p:spPr>
          <a:xfrm>
            <a:off x="8771160" y="6507316"/>
            <a:ext cx="141064"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chemeClr val="bg2">
                    <a:lumMod val="75000"/>
                  </a:scheme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solidFill>
                <a:schemeClr val="bg2">
                  <a:lumMod val="75000"/>
                </a:schemeClr>
              </a:solidFill>
              <a:effectLst/>
              <a:uLnTx/>
              <a:uFillTx/>
              <a:latin typeface="Arial" pitchFamily="34" charset="0"/>
              <a:ea typeface="ＭＳ Ｐゴシック"/>
            </a:endParaRPr>
          </a:p>
        </p:txBody>
      </p:sp>
    </p:spTree>
    <p:extLst>
      <p:ext uri="{BB962C8B-B14F-4D97-AF65-F5344CB8AC3E}">
        <p14:creationId xmlns:p14="http://schemas.microsoft.com/office/powerpoint/2010/main" val="3230118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D3A7EF-BA4C-5748-AD8A-C7B0B67F80D4}"/>
              </a:ext>
            </a:extLst>
          </p:cNvPr>
          <p:cNvSpPr>
            <a:spLocks noGrp="1"/>
          </p:cNvSpPr>
          <p:nvPr>
            <p:ph type="title"/>
          </p:nvPr>
        </p:nvSpPr>
        <p:spPr/>
        <p:txBody>
          <a:bodyPr/>
          <a:lstStyle/>
          <a:p>
            <a:r>
              <a:rPr lang="en-US" dirty="0"/>
              <a:t>In Summary</a:t>
            </a:r>
          </a:p>
        </p:txBody>
      </p:sp>
      <p:sp>
        <p:nvSpPr>
          <p:cNvPr id="10" name="Content Placeholder 9">
            <a:extLst>
              <a:ext uri="{FF2B5EF4-FFF2-40B4-BE49-F238E27FC236}">
                <a16:creationId xmlns:a16="http://schemas.microsoft.com/office/drawing/2014/main" id="{71D471CE-4DBA-CE42-9125-8A92DA8D69A6}"/>
              </a:ext>
            </a:extLst>
          </p:cNvPr>
          <p:cNvSpPr>
            <a:spLocks noGrp="1"/>
          </p:cNvSpPr>
          <p:nvPr>
            <p:ph idx="1"/>
          </p:nvPr>
        </p:nvSpPr>
        <p:spPr/>
        <p:txBody>
          <a:bodyPr/>
          <a:lstStyle/>
          <a:p>
            <a:r>
              <a:rPr lang="en-US" dirty="0"/>
              <a:t>Intervention alone will not increase student understanding. Prerequisite skills need to be reviewed and practiced in core instruction, too.</a:t>
            </a:r>
          </a:p>
          <a:p>
            <a:r>
              <a:rPr lang="en-US" dirty="0"/>
              <a:t>Students with math difficulties need more exposure and practice; thus, explicit instruction is needed in both grade-level standards, as well as previous grade level skills.</a:t>
            </a:r>
          </a:p>
          <a:p>
            <a:r>
              <a:rPr lang="en-US" dirty="0"/>
              <a:t>Teachers need to review math trajectories to better understand how to meet all students’ needs within core and intervention classes. </a:t>
            </a:r>
          </a:p>
        </p:txBody>
      </p:sp>
      <p:sp>
        <p:nvSpPr>
          <p:cNvPr id="5" name="Slide Number Placeholder 4">
            <a:extLst>
              <a:ext uri="{FF2B5EF4-FFF2-40B4-BE49-F238E27FC236}">
                <a16:creationId xmlns:a16="http://schemas.microsoft.com/office/drawing/2014/main" id="{49312E10-4A00-AB4A-9B45-C74B3BDBE04B}"/>
              </a:ext>
            </a:extLst>
          </p:cNvPr>
          <p:cNvSpPr>
            <a:spLocks noGrp="1"/>
          </p:cNvSpPr>
          <p:nvPr>
            <p:ph type="sldNum" sz="quarter" idx="10"/>
          </p:nvPr>
        </p:nvSpPr>
        <p:spPr/>
        <p:txBody>
          <a:bodyPr/>
          <a:lstStyle/>
          <a:p>
            <a:fld id="{556C903B-A9A8-9643-9413-B88BA9C2F039}" type="slidenum">
              <a:rPr lang="en-US" smtClean="0"/>
              <a:t>54</a:t>
            </a:fld>
            <a:endParaRPr lang="en-US" dirty="0"/>
          </a:p>
        </p:txBody>
      </p:sp>
    </p:spTree>
    <p:extLst>
      <p:ext uri="{BB962C8B-B14F-4D97-AF65-F5344CB8AC3E}">
        <p14:creationId xmlns:p14="http://schemas.microsoft.com/office/powerpoint/2010/main" val="4036533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9BB8-8F80-456A-AAAE-677E01D1D4B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04A3B58-7AA0-40AC-A82A-4891D62FF51A}"/>
              </a:ext>
            </a:extLst>
          </p:cNvPr>
          <p:cNvSpPr>
            <a:spLocks noGrp="1"/>
          </p:cNvSpPr>
          <p:nvPr>
            <p:ph idx="1"/>
          </p:nvPr>
        </p:nvSpPr>
        <p:spPr/>
        <p:txBody>
          <a:bodyPr>
            <a:normAutofit/>
          </a:bodyPr>
          <a:lstStyle/>
          <a:p>
            <a:pPr marL="457200" indent="-457200">
              <a:buNone/>
            </a:pPr>
            <a:r>
              <a:rPr lang="en-US" sz="2000" dirty="0"/>
              <a:t>Baddeley, A. D., &amp; </a:t>
            </a:r>
            <a:r>
              <a:rPr lang="en-US" sz="2000" dirty="0" err="1"/>
              <a:t>Logie</a:t>
            </a:r>
            <a:r>
              <a:rPr lang="en-US" sz="2000" dirty="0"/>
              <a:t>, R. H. (1999). Working memory: The multiple-component model. In A. Miyake &amp; P. Shah (Eds.), Models of working memory: Mechanisms of active maintenance and executive control (p. 28–61). Cambridge University Press.</a:t>
            </a:r>
          </a:p>
          <a:p>
            <a:pPr marL="457200" indent="-457200">
              <a:buNone/>
            </a:pPr>
            <a:r>
              <a:rPr lang="en-US" sz="2000" dirty="0" err="1"/>
              <a:t>Deno</a:t>
            </a:r>
            <a:r>
              <a:rPr lang="en-US" sz="2000" dirty="0"/>
              <a:t> S. L., &amp; </a:t>
            </a:r>
            <a:r>
              <a:rPr lang="en-US" sz="2000" dirty="0" err="1"/>
              <a:t>Mirkin</a:t>
            </a:r>
            <a:r>
              <a:rPr lang="en-US" sz="2000" dirty="0"/>
              <a:t>, P. K. (1977). Data-based program modification: A manual. Reston, VA: Council for Exceptional Children. </a:t>
            </a:r>
          </a:p>
          <a:p>
            <a:pPr marL="457200" indent="-457200">
              <a:buNone/>
            </a:pPr>
            <a:r>
              <a:rPr lang="en-US" sz="2000" dirty="0"/>
              <a:t>Fuchs, L. S., Fuchs, D., &amp; Hamlett, C. L. (1989). Effects of instrumental use of curriculum-based measurement to enhance instructional programs. </a:t>
            </a:r>
            <a:r>
              <a:rPr lang="en-US" sz="2000" i="1" dirty="0"/>
              <a:t>RASE: Remedial &amp; Special Education, 10</a:t>
            </a:r>
            <a:r>
              <a:rPr lang="en-US" sz="2000" dirty="0"/>
              <a:t>(2), 43–52.</a:t>
            </a:r>
          </a:p>
          <a:p>
            <a:pPr marL="457200" indent="-457200">
              <a:buNone/>
            </a:pPr>
            <a:r>
              <a:rPr lang="en-US" sz="2000" dirty="0"/>
              <a:t>Geary, D. C. (1993). Mathematical disabilities: Cognitive, neuropsychological, and genetic components. </a:t>
            </a:r>
            <a:r>
              <a:rPr lang="en-US" sz="2000" i="1" dirty="0"/>
              <a:t>Psychological Bulletin, 114</a:t>
            </a:r>
            <a:r>
              <a:rPr lang="en-US" sz="2000" dirty="0"/>
              <a:t>(2), 345–362.</a:t>
            </a:r>
          </a:p>
          <a:p>
            <a:pPr marL="457200" indent="-457200">
              <a:buNone/>
            </a:pPr>
            <a:endParaRPr lang="en-US" sz="1800" dirty="0"/>
          </a:p>
          <a:p>
            <a:pPr marL="457200" indent="-457200">
              <a:buNone/>
            </a:pPr>
            <a:endParaRPr lang="en-US" sz="1800" i="1" dirty="0"/>
          </a:p>
        </p:txBody>
      </p:sp>
      <p:sp>
        <p:nvSpPr>
          <p:cNvPr id="4" name="Slide Number Placeholder 3">
            <a:extLst>
              <a:ext uri="{FF2B5EF4-FFF2-40B4-BE49-F238E27FC236}">
                <a16:creationId xmlns:a16="http://schemas.microsoft.com/office/drawing/2014/main" id="{32392486-460C-4009-9819-8AEA95732B38}"/>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55</a:t>
            </a:fld>
            <a:endParaRPr lang="en-US" dirty="0">
              <a:solidFill>
                <a:srgbClr val="D4D4D4">
                  <a:lumMod val="75000"/>
                </a:srgbClr>
              </a:solidFill>
            </a:endParaRPr>
          </a:p>
        </p:txBody>
      </p:sp>
    </p:spTree>
    <p:extLst>
      <p:ext uri="{BB962C8B-B14F-4D97-AF65-F5344CB8AC3E}">
        <p14:creationId xmlns:p14="http://schemas.microsoft.com/office/powerpoint/2010/main" val="2335295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D7D7-C7D0-1445-82A3-E691AC32D760}"/>
              </a:ext>
            </a:extLst>
          </p:cNvPr>
          <p:cNvSpPr>
            <a:spLocks noGrp="1"/>
          </p:cNvSpPr>
          <p:nvPr>
            <p:ph type="title"/>
          </p:nvPr>
        </p:nvSpPr>
        <p:spPr/>
        <p:txBody>
          <a:bodyPr/>
          <a:lstStyle/>
          <a:p>
            <a:r>
              <a:rPr lang="en-US" dirty="0"/>
              <a:t>References (Cont’d)</a:t>
            </a:r>
          </a:p>
        </p:txBody>
      </p:sp>
      <p:sp>
        <p:nvSpPr>
          <p:cNvPr id="3" name="Content Placeholder 2">
            <a:extLst>
              <a:ext uri="{FF2B5EF4-FFF2-40B4-BE49-F238E27FC236}">
                <a16:creationId xmlns:a16="http://schemas.microsoft.com/office/drawing/2014/main" id="{5B6EC3D0-3CF8-8548-BF7A-115DFB991EFE}"/>
              </a:ext>
            </a:extLst>
          </p:cNvPr>
          <p:cNvSpPr>
            <a:spLocks noGrp="1"/>
          </p:cNvSpPr>
          <p:nvPr>
            <p:ph idx="1"/>
          </p:nvPr>
        </p:nvSpPr>
        <p:spPr/>
        <p:txBody>
          <a:bodyPr>
            <a:normAutofit fontScale="92500"/>
          </a:bodyPr>
          <a:lstStyle/>
          <a:p>
            <a:pPr marL="457200" indent="-457200">
              <a:lnSpc>
                <a:spcPct val="120000"/>
              </a:lnSpc>
              <a:spcBef>
                <a:spcPts val="0"/>
              </a:spcBef>
              <a:buNone/>
            </a:pPr>
            <a:r>
              <a:rPr lang="en-US" sz="2200" dirty="0"/>
              <a:t>Geary, D. C. (2005). The origin of mind: Evolution of brain, cognition, and general intelligence. American Psychological Association.</a:t>
            </a:r>
          </a:p>
          <a:p>
            <a:pPr marL="457200" indent="-457200">
              <a:lnSpc>
                <a:spcPct val="120000"/>
              </a:lnSpc>
              <a:spcBef>
                <a:spcPts val="0"/>
              </a:spcBef>
              <a:buNone/>
            </a:pPr>
            <a:r>
              <a:rPr lang="en-US" sz="2200" dirty="0" err="1"/>
              <a:t>Gersten</a:t>
            </a:r>
            <a:r>
              <a:rPr lang="en-US" sz="2200" dirty="0"/>
              <a:t>, R., Beckmann, S., Clarke, B., </a:t>
            </a:r>
            <a:r>
              <a:rPr lang="en-US" sz="2200" dirty="0" err="1"/>
              <a:t>Foegen</a:t>
            </a:r>
            <a:r>
              <a:rPr lang="en-US" sz="2200" dirty="0"/>
              <a:t>, A., Marsh, L., Star, J., &amp; </a:t>
            </a:r>
            <a:r>
              <a:rPr lang="en-US" sz="2200" dirty="0" err="1"/>
              <a:t>Witzel</a:t>
            </a:r>
            <a:r>
              <a:rPr lang="en-US" sz="2200" dirty="0"/>
              <a:t>, B. (2009). Assisting students struggling with mathematics: Response to intervention (</a:t>
            </a:r>
            <a:r>
              <a:rPr lang="en-US" sz="2200" dirty="0" err="1"/>
              <a:t>RtI</a:t>
            </a:r>
            <a:r>
              <a:rPr lang="en-US" sz="2200" dirty="0"/>
              <a:t>) for elementary and middle schools (NCEE 2009-4060). Washington, DC: National Center for Education Evaluation and Regional Services, Institute of Education Sciences, U.S. Department of Education.</a:t>
            </a:r>
            <a:endParaRPr lang="en-US" sz="2200" spc="-20" dirty="0"/>
          </a:p>
          <a:p>
            <a:pPr marL="457200" indent="-457200">
              <a:lnSpc>
                <a:spcPct val="120000"/>
              </a:lnSpc>
              <a:spcBef>
                <a:spcPts val="0"/>
              </a:spcBef>
              <a:buNone/>
            </a:pPr>
            <a:r>
              <a:rPr lang="en-US" sz="2200" spc="-20" dirty="0"/>
              <a:t>Gray, E., Pinto, M., Pitta, D., &amp; Tall, D. (1999). Knowledge construction and diverging thinking in elementary &amp; advanced mathematics.</a:t>
            </a:r>
            <a:r>
              <a:rPr lang="en-US" sz="2200" i="1" spc="-20" dirty="0"/>
              <a:t> Educational Studies in Mathematics, 38</a:t>
            </a:r>
            <a:r>
              <a:rPr lang="en-US" sz="2200" spc="-20" dirty="0"/>
              <a:t>, 111–133.</a:t>
            </a:r>
          </a:p>
          <a:p>
            <a:endParaRPr lang="en-US" dirty="0"/>
          </a:p>
        </p:txBody>
      </p:sp>
      <p:sp>
        <p:nvSpPr>
          <p:cNvPr id="4" name="Slide Number Placeholder 3">
            <a:extLst>
              <a:ext uri="{FF2B5EF4-FFF2-40B4-BE49-F238E27FC236}">
                <a16:creationId xmlns:a16="http://schemas.microsoft.com/office/drawing/2014/main" id="{18D20C34-916F-824A-9106-E2E034FA87DB}"/>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56</a:t>
            </a:fld>
            <a:endParaRPr lang="en-US" dirty="0">
              <a:solidFill>
                <a:srgbClr val="D4D4D4">
                  <a:lumMod val="75000"/>
                </a:srgbClr>
              </a:solidFill>
            </a:endParaRPr>
          </a:p>
        </p:txBody>
      </p:sp>
    </p:spTree>
    <p:extLst>
      <p:ext uri="{BB962C8B-B14F-4D97-AF65-F5344CB8AC3E}">
        <p14:creationId xmlns:p14="http://schemas.microsoft.com/office/powerpoint/2010/main" val="1851680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9BB8-8F80-456A-AAAE-677E01D1D4BB}"/>
              </a:ext>
            </a:extLst>
          </p:cNvPr>
          <p:cNvSpPr>
            <a:spLocks noGrp="1"/>
          </p:cNvSpPr>
          <p:nvPr>
            <p:ph type="title"/>
          </p:nvPr>
        </p:nvSpPr>
        <p:spPr/>
        <p:txBody>
          <a:bodyPr/>
          <a:lstStyle/>
          <a:p>
            <a:r>
              <a:rPr lang="en-US" dirty="0"/>
              <a:t>References (Cont’d)</a:t>
            </a:r>
          </a:p>
        </p:txBody>
      </p:sp>
      <p:sp>
        <p:nvSpPr>
          <p:cNvPr id="3" name="Content Placeholder 2">
            <a:extLst>
              <a:ext uri="{FF2B5EF4-FFF2-40B4-BE49-F238E27FC236}">
                <a16:creationId xmlns:a16="http://schemas.microsoft.com/office/drawing/2014/main" id="{A04A3B58-7AA0-40AC-A82A-4891D62FF51A}"/>
              </a:ext>
            </a:extLst>
          </p:cNvPr>
          <p:cNvSpPr>
            <a:spLocks noGrp="1"/>
          </p:cNvSpPr>
          <p:nvPr>
            <p:ph idx="1"/>
          </p:nvPr>
        </p:nvSpPr>
        <p:spPr/>
        <p:txBody>
          <a:bodyPr>
            <a:normAutofit/>
          </a:bodyPr>
          <a:lstStyle/>
          <a:p>
            <a:pPr marL="461963" indent="-461963">
              <a:lnSpc>
                <a:spcPct val="120000"/>
              </a:lnSpc>
              <a:spcBef>
                <a:spcPts val="0"/>
              </a:spcBef>
              <a:buNone/>
            </a:pPr>
            <a:r>
              <a:rPr lang="en-US" sz="1800" dirty="0"/>
              <a:t>Hecht, S., Close, L., &amp; </a:t>
            </a:r>
            <a:r>
              <a:rPr lang="en-US" sz="1800" dirty="0" err="1"/>
              <a:t>Santisi</a:t>
            </a:r>
            <a:r>
              <a:rPr lang="en-US" sz="1800" dirty="0"/>
              <a:t>, M. (2003). Sources of individual differences in fraction skills. </a:t>
            </a:r>
            <a:r>
              <a:rPr lang="en-US" sz="1800" i="1" dirty="0"/>
              <a:t>Journal of Experimental Child Psychology, 86</a:t>
            </a:r>
            <a:r>
              <a:rPr lang="en-US" sz="1800" dirty="0"/>
              <a:t>, 277–302. doi:10.1016/j.jeep.2003.08.003</a:t>
            </a:r>
          </a:p>
          <a:p>
            <a:pPr marL="457200" indent="-457200">
              <a:buNone/>
            </a:pPr>
            <a:r>
              <a:rPr lang="en-US" sz="1800" dirty="0" err="1"/>
              <a:t>Impecoven</a:t>
            </a:r>
            <a:r>
              <a:rPr lang="en-US" sz="1800" dirty="0"/>
              <a:t>-Lind, L. S., &amp; </a:t>
            </a:r>
            <a:r>
              <a:rPr lang="en-US" sz="1800" dirty="0" err="1"/>
              <a:t>Foegen</a:t>
            </a:r>
            <a:r>
              <a:rPr lang="en-US" sz="1800" dirty="0"/>
              <a:t>, A. (2010). Teaching algebra to students with learning disabilities. Intervention in School and Clinic, 46(1), 31–37. doi:10.1177/1053451210369520 </a:t>
            </a:r>
          </a:p>
          <a:p>
            <a:pPr marL="457200" indent="-457200">
              <a:buNone/>
            </a:pPr>
            <a:r>
              <a:rPr lang="en-US" sz="1800" dirty="0"/>
              <a:t>Jayanthi, M., </a:t>
            </a:r>
            <a:r>
              <a:rPr lang="en-US" sz="1800" dirty="0" err="1"/>
              <a:t>Gersten</a:t>
            </a:r>
            <a:r>
              <a:rPr lang="en-US" sz="1800" dirty="0"/>
              <a:t>, R., &amp; Baker, S. (2008). </a:t>
            </a:r>
            <a:r>
              <a:rPr lang="en-US" sz="1800" i="1" dirty="0"/>
              <a:t>Mathematics instruction for students with learning</a:t>
            </a:r>
            <a:r>
              <a:rPr lang="en-US" sz="1800" dirty="0"/>
              <a:t> </a:t>
            </a:r>
            <a:r>
              <a:rPr lang="en-US" sz="1800" i="1" dirty="0"/>
              <a:t>disabilities or difficulty learning mathematics: A guide for teachers. </a:t>
            </a:r>
            <a:r>
              <a:rPr lang="en-US" sz="1800" dirty="0"/>
              <a:t>Portsmouth, NH: RMC Research Corporation, Center on Instruction.</a:t>
            </a:r>
          </a:p>
          <a:p>
            <a:pPr marL="457200" indent="-457200">
              <a:buNone/>
            </a:pPr>
            <a:r>
              <a:rPr lang="en-US" sz="1800" dirty="0"/>
              <a:t>Molina, C. (2012). </a:t>
            </a:r>
            <a:r>
              <a:rPr lang="en-US" sz="1800" i="1" dirty="0"/>
              <a:t>The problem with math is English: A language-­focused approach to helping all students develop a deeper understanding of math</a:t>
            </a:r>
            <a:r>
              <a:rPr lang="en-US" sz="1800" dirty="0"/>
              <a:t>. Hoboken. NJ: Jossey-Bass Publishing. </a:t>
            </a:r>
          </a:p>
        </p:txBody>
      </p:sp>
      <p:sp>
        <p:nvSpPr>
          <p:cNvPr id="4" name="Slide Number Placeholder 3">
            <a:extLst>
              <a:ext uri="{FF2B5EF4-FFF2-40B4-BE49-F238E27FC236}">
                <a16:creationId xmlns:a16="http://schemas.microsoft.com/office/drawing/2014/main" id="{32392486-460C-4009-9819-8AEA95732B38}"/>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57</a:t>
            </a:fld>
            <a:endParaRPr lang="en-US" dirty="0">
              <a:solidFill>
                <a:srgbClr val="D4D4D4">
                  <a:lumMod val="75000"/>
                </a:srgbClr>
              </a:solidFill>
            </a:endParaRPr>
          </a:p>
        </p:txBody>
      </p:sp>
    </p:spTree>
    <p:extLst>
      <p:ext uri="{BB962C8B-B14F-4D97-AF65-F5344CB8AC3E}">
        <p14:creationId xmlns:p14="http://schemas.microsoft.com/office/powerpoint/2010/main" val="3076375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9BB8-8F80-456A-AAAE-677E01D1D4BB}"/>
              </a:ext>
            </a:extLst>
          </p:cNvPr>
          <p:cNvSpPr>
            <a:spLocks noGrp="1"/>
          </p:cNvSpPr>
          <p:nvPr>
            <p:ph type="title"/>
          </p:nvPr>
        </p:nvSpPr>
        <p:spPr/>
        <p:txBody>
          <a:bodyPr/>
          <a:lstStyle/>
          <a:p>
            <a:r>
              <a:rPr lang="en-US" dirty="0"/>
              <a:t>References (Cont’d)</a:t>
            </a:r>
          </a:p>
        </p:txBody>
      </p:sp>
      <p:sp>
        <p:nvSpPr>
          <p:cNvPr id="3" name="Content Placeholder 2">
            <a:extLst>
              <a:ext uri="{FF2B5EF4-FFF2-40B4-BE49-F238E27FC236}">
                <a16:creationId xmlns:a16="http://schemas.microsoft.com/office/drawing/2014/main" id="{A04A3B58-7AA0-40AC-A82A-4891D62FF51A}"/>
              </a:ext>
            </a:extLst>
          </p:cNvPr>
          <p:cNvSpPr>
            <a:spLocks noGrp="1"/>
          </p:cNvSpPr>
          <p:nvPr>
            <p:ph idx="1"/>
          </p:nvPr>
        </p:nvSpPr>
        <p:spPr/>
        <p:txBody>
          <a:bodyPr>
            <a:normAutofit/>
          </a:bodyPr>
          <a:lstStyle/>
          <a:p>
            <a:pPr marL="457200" indent="-457200">
              <a:spcBef>
                <a:spcPts val="0"/>
              </a:spcBef>
              <a:spcAft>
                <a:spcPts val="300"/>
              </a:spcAft>
              <a:buNone/>
            </a:pPr>
            <a:r>
              <a:rPr lang="en-US" sz="1800" dirty="0" err="1"/>
              <a:t>Raghubar</a:t>
            </a:r>
            <a:r>
              <a:rPr lang="en-US" sz="1800" dirty="0"/>
              <a:t>, K., Barnes, M., &amp; Hecht, S. (2009). Working memory and mathematics: A review of developmental, individual difference, and cognitive approaches. </a:t>
            </a:r>
            <a:r>
              <a:rPr lang="en-US" sz="1800" i="1" dirty="0"/>
              <a:t>Learning and Individual Differences, 20</a:t>
            </a:r>
            <a:r>
              <a:rPr lang="en-US" sz="1800" dirty="0"/>
              <a:t>, 110–122. doi:10.1016/j.lindif.2009.10.005</a:t>
            </a:r>
          </a:p>
          <a:p>
            <a:pPr marL="457200" indent="-457200">
              <a:buNone/>
            </a:pPr>
            <a:r>
              <a:rPr lang="en-US" sz="1800" dirty="0"/>
              <a:t>Siegler, R. S. (1988). Strategy choice procedures and the development of multiplication skill. Journal of Experimental Psychology: General, 117(3), 258–275.</a:t>
            </a:r>
          </a:p>
          <a:p>
            <a:pPr marL="457200" indent="-457200">
              <a:buNone/>
            </a:pPr>
            <a:r>
              <a:rPr lang="en-US" sz="1800" dirty="0"/>
              <a:t>Star, J. R., Caronongan, P., Foegen, A., Furgeson, J., Keating, B., Larson, M. R., . . . Zbiek, R. M. (2015). </a:t>
            </a:r>
            <a:r>
              <a:rPr lang="en-US" sz="1800" i="1" dirty="0"/>
              <a:t>Teaching strategies for improving algebra </a:t>
            </a:r>
            <a:br>
              <a:rPr lang="en-US" sz="1800" i="1" dirty="0"/>
            </a:br>
            <a:r>
              <a:rPr lang="en-US" sz="1800" i="1" dirty="0"/>
              <a:t>knowledge in middle and high school students</a:t>
            </a:r>
            <a:r>
              <a:rPr lang="en-US" sz="1800" dirty="0"/>
              <a:t> (NCEE 2014-4333). Washington, DC: National Center for Education Evaluation and Regional Assistance (NCEE), Institute of Education Sciences, U.S. Department of Education. Retrieved from </a:t>
            </a:r>
            <a:r>
              <a:rPr lang="en-US" sz="1800" dirty="0">
                <a:hlinkClick r:id="rId2"/>
              </a:rPr>
              <a:t>http://whatworks.ed.gov</a:t>
            </a:r>
            <a:r>
              <a:rPr lang="en-US" sz="1800" dirty="0"/>
              <a:t> </a:t>
            </a:r>
          </a:p>
        </p:txBody>
      </p:sp>
      <p:sp>
        <p:nvSpPr>
          <p:cNvPr id="4" name="Slide Number Placeholder 3">
            <a:extLst>
              <a:ext uri="{FF2B5EF4-FFF2-40B4-BE49-F238E27FC236}">
                <a16:creationId xmlns:a16="http://schemas.microsoft.com/office/drawing/2014/main" id="{32392486-460C-4009-9819-8AEA95732B38}"/>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58</a:t>
            </a:fld>
            <a:endParaRPr lang="en-US" dirty="0">
              <a:solidFill>
                <a:srgbClr val="D4D4D4">
                  <a:lumMod val="75000"/>
                </a:srgbClr>
              </a:solidFill>
            </a:endParaRPr>
          </a:p>
        </p:txBody>
      </p:sp>
    </p:spTree>
    <p:extLst>
      <p:ext uri="{BB962C8B-B14F-4D97-AF65-F5344CB8AC3E}">
        <p14:creationId xmlns:p14="http://schemas.microsoft.com/office/powerpoint/2010/main" val="1295364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C051-F7A8-244A-9869-0ED3BE1D8ABD}"/>
              </a:ext>
            </a:extLst>
          </p:cNvPr>
          <p:cNvSpPr>
            <a:spLocks noGrp="1"/>
          </p:cNvSpPr>
          <p:nvPr>
            <p:ph type="title"/>
          </p:nvPr>
        </p:nvSpPr>
        <p:spPr/>
        <p:txBody>
          <a:bodyPr/>
          <a:lstStyle/>
          <a:p>
            <a:r>
              <a:rPr lang="en-US" dirty="0"/>
              <a:t>References (Cont’d)</a:t>
            </a:r>
          </a:p>
        </p:txBody>
      </p:sp>
      <p:sp>
        <p:nvSpPr>
          <p:cNvPr id="3" name="Content Placeholder 2">
            <a:extLst>
              <a:ext uri="{FF2B5EF4-FFF2-40B4-BE49-F238E27FC236}">
                <a16:creationId xmlns:a16="http://schemas.microsoft.com/office/drawing/2014/main" id="{24499D4E-AF32-4D4C-82EC-E275346F50F1}"/>
              </a:ext>
            </a:extLst>
          </p:cNvPr>
          <p:cNvSpPr>
            <a:spLocks noGrp="1"/>
          </p:cNvSpPr>
          <p:nvPr>
            <p:ph idx="1"/>
          </p:nvPr>
        </p:nvSpPr>
        <p:spPr/>
        <p:txBody>
          <a:bodyPr>
            <a:normAutofit/>
          </a:bodyPr>
          <a:lstStyle/>
          <a:p>
            <a:pPr marL="457200" indent="-457200">
              <a:spcBef>
                <a:spcPts val="0"/>
              </a:spcBef>
              <a:spcAft>
                <a:spcPts val="300"/>
              </a:spcAft>
              <a:buNone/>
            </a:pPr>
            <a:r>
              <a:rPr lang="en-US" sz="2000" dirty="0"/>
              <a:t>Swanson, H. L., &amp; </a:t>
            </a:r>
            <a:r>
              <a:rPr lang="en-US" sz="2000" dirty="0" err="1"/>
              <a:t>Jerman</a:t>
            </a:r>
            <a:r>
              <a:rPr lang="en-US" sz="2000" dirty="0"/>
              <a:t>, O. (2006). Math disabilities: A selective meta-analysis of the literature. </a:t>
            </a:r>
            <a:r>
              <a:rPr lang="en-US" sz="2000" i="1" dirty="0"/>
              <a:t>Review of Educational Research, 76</a:t>
            </a:r>
            <a:r>
              <a:rPr lang="en-US" sz="2000" dirty="0"/>
              <a:t>(2), 249–274. doi:10.3102/00346543076002249</a:t>
            </a:r>
          </a:p>
          <a:p>
            <a:pPr marL="457200" indent="-457200">
              <a:spcBef>
                <a:spcPts val="0"/>
              </a:spcBef>
              <a:spcAft>
                <a:spcPts val="300"/>
              </a:spcAft>
              <a:buNone/>
            </a:pPr>
            <a:r>
              <a:rPr lang="en-US" sz="2000" dirty="0"/>
              <a:t>Swanson, H. L., </a:t>
            </a:r>
            <a:r>
              <a:rPr lang="en-US" sz="2000" dirty="0" err="1"/>
              <a:t>Jerman</a:t>
            </a:r>
            <a:r>
              <a:rPr lang="en-US" sz="2000" dirty="0"/>
              <a:t>, O., &amp; Zheng, X. (2008). Growth in working memory and mathematical problem solving in children at risk and not at risk for serious math difficulties. </a:t>
            </a:r>
            <a:r>
              <a:rPr lang="en-US" sz="2000" i="1" dirty="0"/>
              <a:t>Journal of Educational Psychology, 100</a:t>
            </a:r>
            <a:r>
              <a:rPr lang="en-US" sz="2000" dirty="0"/>
              <a:t>(2), 343–379. doi:10.1037/0022-0663.100.2.343</a:t>
            </a:r>
          </a:p>
          <a:p>
            <a:pPr marL="457200" indent="-457200">
              <a:buNone/>
            </a:pPr>
            <a:r>
              <a:rPr lang="en-US" sz="2000" dirty="0"/>
              <a:t>Danielson, L., &amp; Rosenquist, C. (2014). Introduction to the TEC special issue on data-based individualization </a:t>
            </a:r>
            <a:r>
              <a:rPr lang="en-US" sz="2000" i="1" dirty="0"/>
              <a:t>Teaching Exceptional Children, </a:t>
            </a:r>
            <a:r>
              <a:rPr lang="en-US" sz="2000" dirty="0"/>
              <a:t>46(4), 6-12. </a:t>
            </a:r>
            <a:r>
              <a:rPr lang="en-US" sz="2000" dirty="0" err="1"/>
              <a:t>doi</a:t>
            </a:r>
            <a:r>
              <a:rPr lang="en-US" sz="2000" dirty="0"/>
              <a:t>: https://</a:t>
            </a:r>
            <a:r>
              <a:rPr lang="en-US" sz="2000" dirty="0" err="1"/>
              <a:t>doi.org</a:t>
            </a:r>
            <a:r>
              <a:rPr lang="en-US" sz="2000" dirty="0"/>
              <a:t>/10.1177/0040059914522965</a:t>
            </a:r>
          </a:p>
          <a:p>
            <a:endParaRPr lang="en-US" dirty="0"/>
          </a:p>
        </p:txBody>
      </p:sp>
      <p:sp>
        <p:nvSpPr>
          <p:cNvPr id="4" name="Slide Number Placeholder 3">
            <a:extLst>
              <a:ext uri="{FF2B5EF4-FFF2-40B4-BE49-F238E27FC236}">
                <a16:creationId xmlns:a16="http://schemas.microsoft.com/office/drawing/2014/main" id="{D312BFE4-FAF4-ED4E-9DEA-10185CCA651D}"/>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59</a:t>
            </a:fld>
            <a:endParaRPr lang="en-US" dirty="0">
              <a:solidFill>
                <a:srgbClr val="D4D4D4">
                  <a:lumMod val="75000"/>
                </a:srgbClr>
              </a:solidFill>
            </a:endParaRPr>
          </a:p>
        </p:txBody>
      </p:sp>
    </p:spTree>
    <p:extLst>
      <p:ext uri="{BB962C8B-B14F-4D97-AF65-F5344CB8AC3E}">
        <p14:creationId xmlns:p14="http://schemas.microsoft.com/office/powerpoint/2010/main" val="73694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pPr algn="r"/>
            <a:fld id="{F3477EC8-074D-41C4-94AE-E9EA7CEEA348}" type="slidenum">
              <a:rPr lang="en-US" smtClean="0"/>
              <a:pPr algn="r"/>
              <a:t>6</a:t>
            </a:fld>
            <a:endParaRPr lang="en-US" dirty="0"/>
          </a:p>
        </p:txBody>
      </p:sp>
      <p:sp>
        <p:nvSpPr>
          <p:cNvPr id="4" name="Title 3"/>
          <p:cNvSpPr>
            <a:spLocks noGrp="1"/>
          </p:cNvSpPr>
          <p:nvPr>
            <p:ph type="title"/>
          </p:nvPr>
        </p:nvSpPr>
        <p:spPr>
          <a:xfrm>
            <a:off x="4444321" y="534942"/>
            <a:ext cx="4123210" cy="918058"/>
          </a:xfrm>
        </p:spPr>
        <p:txBody>
          <a:bodyPr>
            <a:normAutofit/>
          </a:bodyPr>
          <a:lstStyle/>
          <a:p>
            <a:r>
              <a:rPr lang="en-US" sz="4000" dirty="0"/>
              <a:t>The DBI Process </a:t>
            </a:r>
          </a:p>
        </p:txBody>
      </p:sp>
      <p:sp>
        <p:nvSpPr>
          <p:cNvPr id="5" name="Content Placeholder 2">
            <a:extLst>
              <a:ext uri="{FF2B5EF4-FFF2-40B4-BE49-F238E27FC236}">
                <a16:creationId xmlns:a16="http://schemas.microsoft.com/office/drawing/2014/main" id="{4F823296-D8F2-164D-8B72-DD770B908036}"/>
              </a:ext>
            </a:extLst>
          </p:cNvPr>
          <p:cNvSpPr txBox="1">
            <a:spLocks/>
          </p:cNvSpPr>
          <p:nvPr/>
        </p:nvSpPr>
        <p:spPr>
          <a:xfrm>
            <a:off x="4245597" y="1588348"/>
            <a:ext cx="4321934" cy="4428993"/>
          </a:xfrm>
          <a:prstGeom prst="rect">
            <a:avLst/>
          </a:prstGeom>
        </p:spPr>
        <p:txBody>
          <a:bodyPr/>
          <a:lst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514350" indent="-514350" defTabSz="914400">
              <a:buFont typeface="Arial" panose="020B0604020202020204" pitchFamily="34" charset="0"/>
              <a:buAutoNum type="arabicPeriod"/>
            </a:pPr>
            <a:r>
              <a:rPr lang="en-US" dirty="0"/>
              <a:t>Validated intervention program</a:t>
            </a:r>
          </a:p>
          <a:p>
            <a:pPr marL="514350" indent="-514350" defTabSz="914400">
              <a:buFont typeface="Arial" panose="020B0604020202020204" pitchFamily="34" charset="0"/>
              <a:buAutoNum type="arabicPeriod"/>
            </a:pPr>
            <a:r>
              <a:rPr lang="en-US" dirty="0"/>
              <a:t>Progress monitoring</a:t>
            </a:r>
          </a:p>
          <a:p>
            <a:pPr marL="514350" indent="-514350" defTabSz="914400">
              <a:buFont typeface="Arial" panose="020B0604020202020204" pitchFamily="34" charset="0"/>
              <a:buAutoNum type="arabicPeriod"/>
            </a:pPr>
            <a:r>
              <a:rPr lang="en-US" dirty="0"/>
              <a:t>Informal diagnostic assessment</a:t>
            </a:r>
          </a:p>
          <a:p>
            <a:pPr marL="514350" indent="-514350" defTabSz="914400">
              <a:buFont typeface="Arial" panose="020B0604020202020204" pitchFamily="34" charset="0"/>
              <a:buAutoNum type="arabicPeriod"/>
            </a:pPr>
            <a:r>
              <a:rPr lang="en-US" dirty="0"/>
              <a:t>Adaptation</a:t>
            </a:r>
          </a:p>
          <a:p>
            <a:pPr marL="514350" indent="-514350" defTabSz="914400">
              <a:buFont typeface="Arial" panose="020B0604020202020204" pitchFamily="34" charset="0"/>
              <a:buAutoNum type="arabicPeriod"/>
            </a:pPr>
            <a:r>
              <a:rPr lang="en-US" dirty="0"/>
              <a:t>Continued progress monitoring, with adaptations occurring whenever needed to ensure adequate progress</a:t>
            </a:r>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28AA6068-1DBC-B744-A008-9AA459ADFB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8" y="630034"/>
            <a:ext cx="4021189" cy="5793971"/>
          </a:xfrm>
          <a:prstGeom prst="rect">
            <a:avLst/>
          </a:prstGeom>
        </p:spPr>
      </p:pic>
    </p:spTree>
    <p:extLst>
      <p:ext uri="{BB962C8B-B14F-4D97-AF65-F5344CB8AC3E}">
        <p14:creationId xmlns:p14="http://schemas.microsoft.com/office/powerpoint/2010/main" val="3271455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110D-2068-4312-A67D-FEA656EC50E3}"/>
              </a:ext>
            </a:extLst>
          </p:cNvPr>
          <p:cNvSpPr>
            <a:spLocks noGrp="1"/>
          </p:cNvSpPr>
          <p:nvPr>
            <p:ph type="title"/>
          </p:nvPr>
        </p:nvSpPr>
        <p:spPr>
          <a:xfrm>
            <a:off x="687388" y="882533"/>
            <a:ext cx="8224837" cy="492443"/>
          </a:xfrm>
        </p:spPr>
        <p:txBody>
          <a:bodyPr/>
          <a:lstStyle/>
          <a:p>
            <a:r>
              <a:rPr lang="en-US" b="1" dirty="0"/>
              <a:t>Disclaimer</a:t>
            </a:r>
            <a:endParaRPr lang="en-US" dirty="0"/>
          </a:p>
        </p:txBody>
      </p:sp>
      <p:sp>
        <p:nvSpPr>
          <p:cNvPr id="3" name="Content Placeholder 2">
            <a:extLst>
              <a:ext uri="{FF2B5EF4-FFF2-40B4-BE49-F238E27FC236}">
                <a16:creationId xmlns:a16="http://schemas.microsoft.com/office/drawing/2014/main" id="{475A0D43-6950-42E9-8456-285C9FDDC81F}"/>
              </a:ext>
            </a:extLst>
          </p:cNvPr>
          <p:cNvSpPr>
            <a:spLocks noGrp="1"/>
          </p:cNvSpPr>
          <p:nvPr>
            <p:ph idx="1"/>
          </p:nvPr>
        </p:nvSpPr>
        <p:spPr>
          <a:xfrm>
            <a:off x="687389" y="1611466"/>
            <a:ext cx="8083772" cy="4714531"/>
          </a:xfrm>
        </p:spPr>
        <p:txBody>
          <a:bodyPr/>
          <a:lstStyle/>
          <a:p>
            <a:r>
              <a:rPr lang="en-US" dirty="0"/>
              <a:t>This module was produced under the U.S. Department of Education, under the Investing in Innovation Fund (i3), Award No. U411C140029.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a:p>
            <a:endParaRPr lang="en-US" dirty="0"/>
          </a:p>
          <a:p>
            <a:endParaRPr lang="en-US" dirty="0"/>
          </a:p>
        </p:txBody>
      </p:sp>
      <p:sp>
        <p:nvSpPr>
          <p:cNvPr id="4" name="Slide Number Placeholder 3">
            <a:extLst>
              <a:ext uri="{FF2B5EF4-FFF2-40B4-BE49-F238E27FC236}">
                <a16:creationId xmlns:a16="http://schemas.microsoft.com/office/drawing/2014/main" id="{939206EE-49B7-4E65-9EA2-C31A6C106BCD}"/>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60</a:t>
            </a:fld>
            <a:endParaRPr lang="en-US" dirty="0">
              <a:solidFill>
                <a:srgbClr val="D4D4D4">
                  <a:lumMod val="75000"/>
                </a:srgbClr>
              </a:solidFill>
            </a:endParaRPr>
          </a:p>
        </p:txBody>
      </p:sp>
    </p:spTree>
    <p:extLst>
      <p:ext uri="{BB962C8B-B14F-4D97-AF65-F5344CB8AC3E}">
        <p14:creationId xmlns:p14="http://schemas.microsoft.com/office/powerpoint/2010/main" val="1613889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a:t>1000 Thomas Jefferson Street NW</a:t>
            </a:r>
          </a:p>
          <a:p>
            <a:pPr lvl="0"/>
            <a:r>
              <a:rPr lang="en-US" dirty="0"/>
              <a:t>Washington, DC 20007-3835</a:t>
            </a:r>
          </a:p>
          <a:p>
            <a:pPr lvl="0"/>
            <a:r>
              <a:rPr lang="en-US" dirty="0"/>
              <a:t>General Information: 202-403-5000</a:t>
            </a:r>
          </a:p>
          <a:p>
            <a:pPr lvl="0"/>
            <a:r>
              <a:rPr lang="en-US" dirty="0"/>
              <a:t>www.air.org</a:t>
            </a:r>
          </a:p>
        </p:txBody>
      </p:sp>
      <p:sp>
        <p:nvSpPr>
          <p:cNvPr id="5" name="Slide Number Placeholder 4"/>
          <p:cNvSpPr>
            <a:spLocks noGrp="1"/>
          </p:cNvSpPr>
          <p:nvPr>
            <p:ph type="sldNum" sz="quarter" idx="11"/>
          </p:nvPr>
        </p:nvSpPr>
        <p:spPr>
          <a:xfrm>
            <a:off x="8771160" y="6507316"/>
            <a:ext cx="141064" cy="153888"/>
          </a:xfrm>
        </p:spPr>
        <p:txBody>
          <a:bodyPr/>
          <a:lstStyle/>
          <a:p>
            <a:fld id="{F3477EC8-074D-41C4-94AE-E9EA7CEEA348}" type="slidenum">
              <a:rPr lang="en-US" smtClean="0">
                <a:solidFill>
                  <a:schemeClr val="bg2">
                    <a:lumMod val="75000"/>
                  </a:schemeClr>
                </a:solidFill>
              </a:rPr>
              <a:pPr/>
              <a:t>61</a:t>
            </a:fld>
            <a:endParaRPr lang="en-US" dirty="0">
              <a:solidFill>
                <a:schemeClr val="bg2">
                  <a:lumMod val="75000"/>
                </a:schemeClr>
              </a:solidFill>
            </a:endParaRPr>
          </a:p>
        </p:txBody>
      </p:sp>
      <p:sp>
        <p:nvSpPr>
          <p:cNvPr id="10" name="Title 9" hidden="1"/>
          <p:cNvSpPr>
            <a:spLocks noGrp="1"/>
          </p:cNvSpPr>
          <p:nvPr>
            <p:ph type="title" idx="4294967295"/>
          </p:nvPr>
        </p:nvSpPr>
        <p:spPr>
          <a:xfrm>
            <a:off x="914400" y="268288"/>
            <a:ext cx="8229600" cy="307975"/>
          </a:xfrm>
        </p:spPr>
        <p:txBody>
          <a:bodyPr/>
          <a:lstStyle/>
          <a:p>
            <a:r>
              <a:rPr lang="en-US" dirty="0"/>
              <a:t>Authors</a:t>
            </a:r>
          </a:p>
        </p:txBody>
      </p:sp>
    </p:spTree>
    <p:extLst>
      <p:ext uri="{BB962C8B-B14F-4D97-AF65-F5344CB8AC3E}">
        <p14:creationId xmlns:p14="http://schemas.microsoft.com/office/powerpoint/2010/main" val="63065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4639-5AE3-F74D-8C64-AB6F31838A1F}"/>
              </a:ext>
            </a:extLst>
          </p:cNvPr>
          <p:cNvSpPr>
            <a:spLocks noGrp="1"/>
          </p:cNvSpPr>
          <p:nvPr>
            <p:ph type="title"/>
          </p:nvPr>
        </p:nvSpPr>
        <p:spPr>
          <a:xfrm>
            <a:off x="687388" y="390090"/>
            <a:ext cx="8224837" cy="984885"/>
          </a:xfrm>
        </p:spPr>
        <p:txBody>
          <a:bodyPr/>
          <a:lstStyle/>
          <a:p>
            <a:r>
              <a:rPr lang="en-US" dirty="0"/>
              <a:t>Challenges With Intervention in Middle School</a:t>
            </a:r>
          </a:p>
        </p:txBody>
      </p:sp>
      <p:sp>
        <p:nvSpPr>
          <p:cNvPr id="3" name="Content Placeholder 2">
            <a:extLst>
              <a:ext uri="{FF2B5EF4-FFF2-40B4-BE49-F238E27FC236}">
                <a16:creationId xmlns:a16="http://schemas.microsoft.com/office/drawing/2014/main" id="{201112D3-B958-4241-B178-0A37CF570232}"/>
              </a:ext>
            </a:extLst>
          </p:cNvPr>
          <p:cNvSpPr>
            <a:spLocks noGrp="1"/>
          </p:cNvSpPr>
          <p:nvPr>
            <p:ph idx="1"/>
          </p:nvPr>
        </p:nvSpPr>
        <p:spPr>
          <a:xfrm>
            <a:off x="687526" y="1662325"/>
            <a:ext cx="8083635" cy="4313143"/>
          </a:xfrm>
        </p:spPr>
        <p:txBody>
          <a:bodyPr/>
          <a:lstStyle/>
          <a:p>
            <a:r>
              <a:rPr lang="en-US" dirty="0"/>
              <a:t>Students in middle school often have a long history of math difficulty</a:t>
            </a:r>
          </a:p>
          <a:p>
            <a:r>
              <a:rPr lang="en-US" dirty="0"/>
              <a:t>Lack of intervention materials for Grades 6–8 </a:t>
            </a:r>
          </a:p>
          <a:p>
            <a:r>
              <a:rPr lang="en-US" dirty="0"/>
              <a:t>Misalignment between intervention and core instruction</a:t>
            </a:r>
          </a:p>
          <a:p>
            <a:pPr lvl="1"/>
            <a:r>
              <a:rPr lang="en-US" dirty="0"/>
              <a:t>Affects transitions between two instructional settings for students needing tiered math support</a:t>
            </a:r>
          </a:p>
          <a:p>
            <a:pPr marL="228600" lvl="1" indent="0">
              <a:buNone/>
            </a:pPr>
            <a:endParaRPr lang="en-US" dirty="0"/>
          </a:p>
        </p:txBody>
      </p:sp>
      <p:sp>
        <p:nvSpPr>
          <p:cNvPr id="4" name="Slide Number Placeholder 3">
            <a:extLst>
              <a:ext uri="{FF2B5EF4-FFF2-40B4-BE49-F238E27FC236}">
                <a16:creationId xmlns:a16="http://schemas.microsoft.com/office/drawing/2014/main" id="{181D31AC-4B89-7643-9285-531C2B3CA008}"/>
              </a:ext>
            </a:extLst>
          </p:cNvPr>
          <p:cNvSpPr>
            <a:spLocks noGrp="1"/>
          </p:cNvSpPr>
          <p:nvPr>
            <p:ph type="sldNum" sz="quarter" idx="10"/>
          </p:nvPr>
        </p:nvSpPr>
        <p:spPr/>
        <p:txBody>
          <a:bodyPr/>
          <a:lstStyle/>
          <a:p>
            <a:pPr algn="r"/>
            <a:fld id="{F3477EC8-074D-41C4-94AE-E9EA7CEEA348}" type="slidenum">
              <a:rPr lang="en-US" smtClean="0">
                <a:solidFill>
                  <a:srgbClr val="D4D4D4">
                    <a:lumMod val="75000"/>
                  </a:srgbClr>
                </a:solidFill>
              </a:rPr>
              <a:pPr algn="r"/>
              <a:t>7</a:t>
            </a:fld>
            <a:endParaRPr lang="en-US" dirty="0">
              <a:solidFill>
                <a:srgbClr val="D4D4D4">
                  <a:lumMod val="75000"/>
                </a:srgbClr>
              </a:solidFill>
            </a:endParaRPr>
          </a:p>
        </p:txBody>
      </p:sp>
    </p:spTree>
    <p:extLst>
      <p:ext uri="{BB962C8B-B14F-4D97-AF65-F5344CB8AC3E}">
        <p14:creationId xmlns:p14="http://schemas.microsoft.com/office/powerpoint/2010/main" val="293756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A6EB73-A2C2-414C-AC52-395253A55548}"/>
              </a:ext>
            </a:extLst>
          </p:cNvPr>
          <p:cNvSpPr>
            <a:spLocks noGrp="1"/>
          </p:cNvSpPr>
          <p:nvPr>
            <p:ph type="title"/>
          </p:nvPr>
        </p:nvSpPr>
        <p:spPr/>
        <p:txBody>
          <a:bodyPr/>
          <a:lstStyle/>
          <a:p>
            <a:r>
              <a:rPr lang="en-US" dirty="0"/>
              <a:t>Core Instruction vs. Intervention</a:t>
            </a:r>
          </a:p>
        </p:txBody>
      </p:sp>
      <p:sp>
        <p:nvSpPr>
          <p:cNvPr id="10" name="Content Placeholder 9">
            <a:extLst>
              <a:ext uri="{FF2B5EF4-FFF2-40B4-BE49-F238E27FC236}">
                <a16:creationId xmlns:a16="http://schemas.microsoft.com/office/drawing/2014/main" id="{2E1484EF-1442-E74F-A7C0-A77909A3CB6E}"/>
              </a:ext>
            </a:extLst>
          </p:cNvPr>
          <p:cNvSpPr>
            <a:spLocks noGrp="1"/>
          </p:cNvSpPr>
          <p:nvPr>
            <p:ph sz="quarter" idx="11"/>
          </p:nvPr>
        </p:nvSpPr>
        <p:spPr/>
        <p:txBody>
          <a:bodyPr/>
          <a:lstStyle/>
          <a:p>
            <a:r>
              <a:rPr lang="en-US" dirty="0"/>
              <a:t>Materials differ because they are designed to meet different learning needs</a:t>
            </a:r>
          </a:p>
          <a:p>
            <a:r>
              <a:rPr lang="en-US" dirty="0"/>
              <a:t>Core Instructional Programs</a:t>
            </a:r>
          </a:p>
          <a:p>
            <a:pPr lvl="1"/>
            <a:r>
              <a:rPr lang="en-US" dirty="0"/>
              <a:t>Developed using research-based strategies.</a:t>
            </a:r>
          </a:p>
          <a:p>
            <a:pPr lvl="1"/>
            <a:r>
              <a:rPr lang="en-US" dirty="0"/>
              <a:t>Promote conceptual understanding of broad skills.</a:t>
            </a:r>
          </a:p>
          <a:p>
            <a:pPr lvl="1"/>
            <a:r>
              <a:rPr lang="en-US" dirty="0"/>
              <a:t>Quick unit pacing, often spiraling of skills.</a:t>
            </a:r>
          </a:p>
          <a:p>
            <a:pPr lvl="1"/>
            <a:r>
              <a:rPr lang="en-US" dirty="0"/>
              <a:t>Minimal vocabulary instruction.</a:t>
            </a:r>
          </a:p>
          <a:p>
            <a:r>
              <a:rPr lang="en-US" dirty="0"/>
              <a:t>Intervention Programs</a:t>
            </a:r>
          </a:p>
          <a:p>
            <a:pPr lvl="1"/>
            <a:r>
              <a:rPr lang="en-US" dirty="0"/>
              <a:t>Use EBPs that target specific foundational skills for students not responding to core instruction.</a:t>
            </a:r>
          </a:p>
          <a:p>
            <a:pPr lvl="1"/>
            <a:r>
              <a:rPr lang="en-US" dirty="0"/>
              <a:t>Promote procedural fluency and conceptual understanding.</a:t>
            </a:r>
          </a:p>
          <a:p>
            <a:pPr lvl="1"/>
            <a:r>
              <a:rPr lang="en-US" dirty="0"/>
              <a:t>Feature purposeful lesson pacing with more teacher flexibility. </a:t>
            </a:r>
          </a:p>
        </p:txBody>
      </p:sp>
      <p:sp>
        <p:nvSpPr>
          <p:cNvPr id="5" name="Slide Number Placeholder 4">
            <a:extLst>
              <a:ext uri="{FF2B5EF4-FFF2-40B4-BE49-F238E27FC236}">
                <a16:creationId xmlns:a16="http://schemas.microsoft.com/office/drawing/2014/main" id="{F010E70D-EBF0-8445-AC52-245B40EFB547}"/>
              </a:ext>
            </a:extLst>
          </p:cNvPr>
          <p:cNvSpPr>
            <a:spLocks noGrp="1"/>
          </p:cNvSpPr>
          <p:nvPr>
            <p:ph type="sldNum" sz="quarter" idx="10"/>
          </p:nvPr>
        </p:nvSpPr>
        <p:spPr/>
        <p:txBody>
          <a:bodyPr/>
          <a:lstStyle/>
          <a:p>
            <a:fld id="{F3477EC8-074D-41C4-94AE-E9EA7CEEA348}" type="slidenum">
              <a:rPr lang="en-US" smtClean="0"/>
              <a:pPr/>
              <a:t>8</a:t>
            </a:fld>
            <a:endParaRPr lang="en-US" dirty="0"/>
          </a:p>
        </p:txBody>
      </p:sp>
    </p:spTree>
    <p:extLst>
      <p:ext uri="{BB962C8B-B14F-4D97-AF65-F5344CB8AC3E}">
        <p14:creationId xmlns:p14="http://schemas.microsoft.com/office/powerpoint/2010/main" val="263259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5B93ED-D040-A54F-ABE0-0EE855A4DACE}"/>
              </a:ext>
            </a:extLst>
          </p:cNvPr>
          <p:cNvSpPr>
            <a:spLocks noGrp="1"/>
          </p:cNvSpPr>
          <p:nvPr>
            <p:ph type="title"/>
          </p:nvPr>
        </p:nvSpPr>
        <p:spPr>
          <a:xfrm>
            <a:off x="687388" y="2941418"/>
            <a:ext cx="8229600" cy="1446550"/>
          </a:xfrm>
        </p:spPr>
        <p:txBody>
          <a:bodyPr/>
          <a:lstStyle/>
          <a:p>
            <a:r>
              <a:rPr lang="en-US" dirty="0"/>
              <a:t>Characteristics of Students With Math Difficulties </a:t>
            </a:r>
          </a:p>
        </p:txBody>
      </p:sp>
      <p:sp>
        <p:nvSpPr>
          <p:cNvPr id="4" name="Slide Number Placeholder 3">
            <a:extLst>
              <a:ext uri="{FF2B5EF4-FFF2-40B4-BE49-F238E27FC236}">
                <a16:creationId xmlns:a16="http://schemas.microsoft.com/office/drawing/2014/main" id="{A0DDEC67-BB79-DC4D-8864-3654C3127AA1}"/>
              </a:ext>
            </a:extLst>
          </p:cNvPr>
          <p:cNvSpPr>
            <a:spLocks noGrp="1"/>
          </p:cNvSpPr>
          <p:nvPr>
            <p:ph type="sldNum" sz="quarter" idx="12"/>
          </p:nvPr>
        </p:nvSpPr>
        <p:spPr/>
        <p:txBody>
          <a:bodyPr/>
          <a:lstStyle/>
          <a:p>
            <a:pPr algn="r"/>
            <a:fld id="{F3477EC8-074D-41C4-94AE-E9EA7CEEA348}" type="slidenum">
              <a:rPr lang="en-US" smtClean="0">
                <a:solidFill>
                  <a:srgbClr val="D4D4D4">
                    <a:lumMod val="75000"/>
                  </a:srgbClr>
                </a:solidFill>
              </a:rPr>
              <a:pPr algn="r"/>
              <a:t>9</a:t>
            </a:fld>
            <a:endParaRPr lang="en-US" dirty="0">
              <a:solidFill>
                <a:srgbClr val="D4D4D4">
                  <a:lumMod val="75000"/>
                </a:srgbClr>
              </a:solidFill>
            </a:endParaRPr>
          </a:p>
        </p:txBody>
      </p:sp>
    </p:spTree>
    <p:extLst>
      <p:ext uri="{BB962C8B-B14F-4D97-AF65-F5344CB8AC3E}">
        <p14:creationId xmlns:p14="http://schemas.microsoft.com/office/powerpoint/2010/main" val="2471994985"/>
      </p:ext>
    </p:extLst>
  </p:cSld>
  <p:clrMapOvr>
    <a:masterClrMapping/>
  </p:clrMapOvr>
</p:sld>
</file>

<file path=ppt/theme/theme1.xml><?xml version="1.0" encoding="utf-8"?>
<a:theme xmlns:a="http://schemas.openxmlformats.org/drawingml/2006/main" name="2020_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2.xml><?xml version="1.0" encoding="utf-8"?>
<a:theme xmlns:a="http://schemas.openxmlformats.org/drawingml/2006/main" name="2020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21074</TotalTime>
  <Words>6323</Words>
  <Application>Microsoft Macintosh PowerPoint</Application>
  <PresentationFormat>On-screen Show (4:3)</PresentationFormat>
  <Paragraphs>643</Paragraphs>
  <Slides>61</Slides>
  <Notes>51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Aharoni</vt:lpstr>
      <vt:lpstr>Arial</vt:lpstr>
      <vt:lpstr>Arial Narrow</vt:lpstr>
      <vt:lpstr>Calibri</vt:lpstr>
      <vt:lpstr>Cambria Math</vt:lpstr>
      <vt:lpstr>Franklin Gothic Demi</vt:lpstr>
      <vt:lpstr>FranklinGothic</vt:lpstr>
      <vt:lpstr>Garamond</vt:lpstr>
      <vt:lpstr>ITC Franklin Gothic Std Bk Cd</vt:lpstr>
      <vt:lpstr>2020_Divider Master</vt:lpstr>
      <vt:lpstr>2020_Basic</vt:lpstr>
      <vt:lpstr>Connecting Intervention and Core Instruction</vt:lpstr>
      <vt:lpstr>Agenda</vt:lpstr>
      <vt:lpstr>Participants will:</vt:lpstr>
      <vt:lpstr>Developing an Understanding of the Data-Based Individualization Process</vt:lpstr>
      <vt:lpstr>What is Data-Based  Individualization? </vt:lpstr>
      <vt:lpstr>The DBI Process </vt:lpstr>
      <vt:lpstr>Challenges With Intervention in Middle School</vt:lpstr>
      <vt:lpstr>Core Instruction vs. Intervention</vt:lpstr>
      <vt:lpstr>Characteristics of Students With Math Difficulties </vt:lpstr>
      <vt:lpstr>Working Memory</vt:lpstr>
      <vt:lpstr>Why Do Students Struggle?</vt:lpstr>
      <vt:lpstr>Number Sense</vt:lpstr>
      <vt:lpstr>Symbols</vt:lpstr>
      <vt:lpstr>Whole-Number Computation</vt:lpstr>
      <vt:lpstr>Why do students struggle? </vt:lpstr>
      <vt:lpstr>Instructional Language</vt:lpstr>
      <vt:lpstr>Your Turn: Instructional Language</vt:lpstr>
      <vt:lpstr>Planning for Vocabulary Instruction Across Core and Intervention</vt:lpstr>
      <vt:lpstr>Critical Foundations of Algebra</vt:lpstr>
      <vt:lpstr>Major Algebra Topics </vt:lpstr>
      <vt:lpstr>Major Algebra Topics </vt:lpstr>
      <vt:lpstr>Developing Foundations of Algebra</vt:lpstr>
      <vt:lpstr>Critical Foundations of Algebra </vt:lpstr>
      <vt:lpstr>Math Trajectories</vt:lpstr>
      <vt:lpstr>Math Trajectories </vt:lpstr>
      <vt:lpstr>Math Trajectories: Planning for Core </vt:lpstr>
      <vt:lpstr>Math Trajectories: Planning for Intervention</vt:lpstr>
      <vt:lpstr>Math Trajectories </vt:lpstr>
      <vt:lpstr>Consider this problem:</vt:lpstr>
      <vt:lpstr>Math Trajectories</vt:lpstr>
      <vt:lpstr>Math Trajectories: Group 1 </vt:lpstr>
      <vt:lpstr>Math Trajectories: Group 2</vt:lpstr>
      <vt:lpstr>EBPs</vt:lpstr>
      <vt:lpstr>Teaching Strategies for Improving Algebra Knowledge in Middle and High School Students</vt:lpstr>
      <vt:lpstr>Assisting Students Struggling With Mathematics: Response to Intervention (RtI) For Elementary and Middle Schools</vt:lpstr>
      <vt:lpstr>Assisting Students Struggling With Mathematics: RtI for Elementary and Middle Schools</vt:lpstr>
      <vt:lpstr>Connecting EBPs to Trajectories: Example</vt:lpstr>
      <vt:lpstr>Integers </vt:lpstr>
      <vt:lpstr>Expand: Integers </vt:lpstr>
      <vt:lpstr>Instruction: Reflect on the Integer Example</vt:lpstr>
      <vt:lpstr>Solve</vt:lpstr>
      <vt:lpstr>Putting it All Together</vt:lpstr>
      <vt:lpstr>Putting it All Together</vt:lpstr>
      <vt:lpstr>Build Conceptual Understanding and Mathematical Flexibility</vt:lpstr>
      <vt:lpstr>Sample Problem</vt:lpstr>
      <vt:lpstr>Think About Your Students</vt:lpstr>
      <vt:lpstr>Aligning Core Instruction to Intervention </vt:lpstr>
      <vt:lpstr>Selecting Skills</vt:lpstr>
      <vt:lpstr>Selecting Skills: Example</vt:lpstr>
      <vt:lpstr>Example 1</vt:lpstr>
      <vt:lpstr>Example 2</vt:lpstr>
      <vt:lpstr>Example 3</vt:lpstr>
      <vt:lpstr>Conclusion</vt:lpstr>
      <vt:lpstr>In Summary</vt:lpstr>
      <vt:lpstr>References</vt:lpstr>
      <vt:lpstr>References (Cont’d)</vt:lpstr>
      <vt:lpstr>References (Cont’d)</vt:lpstr>
      <vt:lpstr>References (Cont’d)</vt:lpstr>
      <vt:lpstr>References (Cont’d)</vt:lpstr>
      <vt:lpstr>Disclaimer</vt:lpstr>
      <vt:lpstr>Authors</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 Pierce Principal Meeting i3 Project</dc:title>
  <dc:creator>Sarah Arden</dc:creator>
  <cp:lastModifiedBy>Pfannenstiel, Kathleen</cp:lastModifiedBy>
  <cp:revision>312</cp:revision>
  <dcterms:created xsi:type="dcterms:W3CDTF">2015-06-04T23:24:48Z</dcterms:created>
  <dcterms:modified xsi:type="dcterms:W3CDTF">2020-02-25T21:01:48Z</dcterms:modified>
</cp:coreProperties>
</file>