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4"/>
    <p:sldMasterId id="2147484321" r:id="rId5"/>
    <p:sldMasterId id="2147483674" r:id="rId6"/>
    <p:sldMasterId id="2147484042" r:id="rId7"/>
    <p:sldMasterId id="2147484345" r:id="rId8"/>
    <p:sldMasterId id="2147484348" r:id="rId9"/>
  </p:sldMasterIdLst>
  <p:notesMasterIdLst>
    <p:notesMasterId r:id="rId49"/>
  </p:notesMasterIdLst>
  <p:handoutMasterIdLst>
    <p:handoutMasterId r:id="rId50"/>
  </p:handoutMasterIdLst>
  <p:sldIdLst>
    <p:sldId id="437" r:id="rId10"/>
    <p:sldId id="528" r:id="rId11"/>
    <p:sldId id="558" r:id="rId12"/>
    <p:sldId id="529" r:id="rId13"/>
    <p:sldId id="530" r:id="rId14"/>
    <p:sldId id="531" r:id="rId15"/>
    <p:sldId id="532" r:id="rId16"/>
    <p:sldId id="533" r:id="rId17"/>
    <p:sldId id="534" r:id="rId18"/>
    <p:sldId id="535" r:id="rId19"/>
    <p:sldId id="460" r:id="rId20"/>
    <p:sldId id="566" r:id="rId21"/>
    <p:sldId id="614" r:id="rId22"/>
    <p:sldId id="567" r:id="rId23"/>
    <p:sldId id="536" r:id="rId24"/>
    <p:sldId id="615" r:id="rId25"/>
    <p:sldId id="538" r:id="rId26"/>
    <p:sldId id="537" r:id="rId27"/>
    <p:sldId id="539" r:id="rId28"/>
    <p:sldId id="540" r:id="rId29"/>
    <p:sldId id="541" r:id="rId30"/>
    <p:sldId id="555" r:id="rId31"/>
    <p:sldId id="542" r:id="rId32"/>
    <p:sldId id="543" r:id="rId33"/>
    <p:sldId id="544" r:id="rId34"/>
    <p:sldId id="545" r:id="rId35"/>
    <p:sldId id="546" r:id="rId36"/>
    <p:sldId id="557" r:id="rId37"/>
    <p:sldId id="556" r:id="rId38"/>
    <p:sldId id="548" r:id="rId39"/>
    <p:sldId id="549" r:id="rId40"/>
    <p:sldId id="550" r:id="rId41"/>
    <p:sldId id="551" r:id="rId42"/>
    <p:sldId id="552" r:id="rId43"/>
    <p:sldId id="553" r:id="rId44"/>
    <p:sldId id="554" r:id="rId45"/>
    <p:sldId id="523" r:id="rId46"/>
    <p:sldId id="465" r:id="rId47"/>
    <p:sldId id="505" r:id="rId4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meta Edmonds, Rebecca" initials="ZER" lastIdx="37" clrIdx="0">
    <p:extLst>
      <p:ext uri="{19B8F6BF-5375-455C-9EA6-DF929625EA0E}">
        <p15:presenceInfo xmlns:p15="http://schemas.microsoft.com/office/powerpoint/2012/main" userId="S-1-5-21-1472932569-214068005-926709054-50065" providerId="AD"/>
      </p:ext>
    </p:extLst>
  </p:cmAuthor>
  <p:cmAuthor id="2" name="Pfannenstiel, Kathleen" initials="PK" lastIdx="1" clrIdx="1">
    <p:extLst>
      <p:ext uri="{19B8F6BF-5375-455C-9EA6-DF929625EA0E}">
        <p15:presenceInfo xmlns:p15="http://schemas.microsoft.com/office/powerpoint/2012/main" userId="S-1-5-21-1472932569-214068005-926709054-66972" providerId="AD"/>
      </p:ext>
    </p:extLst>
  </p:cmAuthor>
  <p:cmAuthor id="3" name="Garcia, Marie (Joyce)" initials="GM(" lastIdx="12" clrIdx="2">
    <p:extLst>
      <p:ext uri="{19B8F6BF-5375-455C-9EA6-DF929625EA0E}">
        <p15:presenceInfo xmlns:p15="http://schemas.microsoft.com/office/powerpoint/2012/main" userId="S-1-5-21-1472932569-214068005-926709054-66541" providerId="AD"/>
      </p:ext>
    </p:extLst>
  </p:cmAuthor>
  <p:cmAuthor id="4" name="Zumeta Edmonds, Rebecca" initials="ZER [2]" lastIdx="19" clrIdx="3">
    <p:extLst>
      <p:ext uri="{19B8F6BF-5375-455C-9EA6-DF929625EA0E}">
        <p15:presenceInfo xmlns:p15="http://schemas.microsoft.com/office/powerpoint/2012/main" userId="S::rzumetaedmonds@air.org::b2e63e99-418a-4446-86de-a1daf7a89e4a" providerId="AD"/>
      </p:ext>
    </p:extLst>
  </p:cmAuthor>
  <p:cmAuthor id="5" name="O'Brien, Kim" initials="OK" lastIdx="4" clrIdx="4">
    <p:extLst>
      <p:ext uri="{19B8F6BF-5375-455C-9EA6-DF929625EA0E}">
        <p15:presenceInfo xmlns:p15="http://schemas.microsoft.com/office/powerpoint/2012/main" userId="S::kobrien@air.org::510b092a-a21c-41df-a1bc-c1a5087d4c4a" providerId="AD"/>
      </p:ext>
    </p:extLst>
  </p:cmAuthor>
  <p:cmAuthor id="6" name="Gandhi, Allison" initials="GA" lastIdx="3" clrIdx="5">
    <p:extLst>
      <p:ext uri="{19B8F6BF-5375-455C-9EA6-DF929625EA0E}">
        <p15:presenceInfo xmlns:p15="http://schemas.microsoft.com/office/powerpoint/2012/main" userId="S::agandhi@air.org::71febad7-ce2e-4d17-9258-d67dda4a2e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99CCFF"/>
    <a:srgbClr val="9999FF"/>
    <a:srgbClr val="2E4488"/>
    <a:srgbClr val="30558C"/>
    <a:srgbClr val="7098C2"/>
    <a:srgbClr val="336195"/>
    <a:srgbClr val="949494"/>
    <a:srgbClr val="000000"/>
    <a:srgbClr val="FDB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1" autoAdjust="0"/>
    <p:restoredTop sz="55646" autoAdjust="0"/>
  </p:normalViewPr>
  <p:slideViewPr>
    <p:cSldViewPr snapToGrid="0">
      <p:cViewPr varScale="1">
        <p:scale>
          <a:sx n="63" d="100"/>
          <a:sy n="63" d="100"/>
        </p:scale>
        <p:origin x="3232" y="184"/>
      </p:cViewPr>
      <p:guideLst>
        <p:guide orient="horz" pos="2160"/>
        <p:guide pos="2880"/>
      </p:guideLst>
    </p:cSldViewPr>
  </p:slideViewPr>
  <p:outlineViewPr>
    <p:cViewPr>
      <p:scale>
        <a:sx n="33" d="100"/>
        <a:sy n="33" d="100"/>
      </p:scale>
      <p:origin x="0" y="-26208"/>
    </p:cViewPr>
  </p:outlineViewPr>
  <p:notesTextViewPr>
    <p:cViewPr>
      <p:scale>
        <a:sx n="100" d="100"/>
        <a:sy n="100" d="100"/>
      </p:scale>
      <p:origin x="0" y="0"/>
    </p:cViewPr>
  </p:notesTextViewPr>
  <p:sorterViewPr>
    <p:cViewPr>
      <p:scale>
        <a:sx n="125" d="100"/>
        <a:sy n="125" d="100"/>
      </p:scale>
      <p:origin x="0" y="0"/>
    </p:cViewPr>
  </p:sorterViewPr>
  <p:notesViewPr>
    <p:cSldViewPr snapToGrid="0">
      <p:cViewPr varScale="1">
        <p:scale>
          <a:sx n="88" d="100"/>
          <a:sy n="88" d="100"/>
        </p:scale>
        <p:origin x="-378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1"/>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7" y="1"/>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3"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7"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7"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416428"/>
            <a:ext cx="5140325" cy="4183063"/>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3" y="8831266"/>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7" y="8831266"/>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ntensiveintervention.org/resource/self-paced-introduction-intensive-interven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roedinc.com/Products/14053/early-numeracy-intervention-eni-program-combo-levels-1--2.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proedinc.com/Downloads/14033_SampleLesson.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proedinc.com/Downloads/14034_SampleLesson.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i="1" kern="1200" dirty="0">
                <a:solidFill>
                  <a:schemeClr val="tx1"/>
                </a:solidFill>
                <a:effectLst/>
                <a:latin typeface="ITC Franklin Gothic Std Bk Cd"/>
                <a:ea typeface="ＭＳ Ｐゴシック" pitchFamily="-48" charset="-128"/>
                <a:cs typeface="ＭＳ Ｐゴシック"/>
              </a:rPr>
              <a:t>The purpose of this module is to review how to implement the Early Numeracy Intervention to use with students identified as in need of tiered support. This module could be shortened as needed by reducing the beginning slides with background information.</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It would be helpful to have at least one lesson available for teachers to review while proceeding through the module as well as to use for practice.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b="1" kern="1200" dirty="0">
                <a:solidFill>
                  <a:schemeClr val="tx1"/>
                </a:solidFill>
                <a:effectLst/>
                <a:latin typeface="ITC Franklin Gothic Std Bk Cd"/>
                <a:ea typeface="ＭＳ Ｐゴシック" pitchFamily="-48" charset="-128"/>
                <a:cs typeface="ＭＳ Ｐゴシック"/>
              </a:rPr>
              <a:t>Instructions for using the speaker notes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Text formatted in standard font is intended to be read aloud or paraphrased by the facilitator. </a:t>
            </a:r>
          </a:p>
          <a:p>
            <a:r>
              <a:rPr lang="en-US" sz="1200" kern="1200" dirty="0">
                <a:solidFill>
                  <a:schemeClr val="tx1"/>
                </a:solidFill>
                <a:effectLst/>
                <a:latin typeface="ITC Franklin Gothic Std Bk Cd"/>
                <a:ea typeface="ＭＳ Ｐゴシック" pitchFamily="-48" charset="-128"/>
                <a:cs typeface="ＭＳ Ｐゴシック"/>
              </a:rPr>
              <a:t>• Text formatted in boldface is excerpted directly from the presentation slides. </a:t>
            </a:r>
          </a:p>
          <a:p>
            <a:r>
              <a:rPr lang="en-US" sz="1200" kern="1200" dirty="0">
                <a:solidFill>
                  <a:schemeClr val="tx1"/>
                </a:solidFill>
                <a:effectLst/>
                <a:latin typeface="ITC Franklin Gothic Std Bk Cd"/>
                <a:ea typeface="ＭＳ Ｐゴシック" pitchFamily="-48" charset="-128"/>
                <a:cs typeface="ＭＳ Ｐゴシック"/>
              </a:rPr>
              <a:t>• Text formatted in italics is intended as directions or notes for the facilitator; italicized text is not meant to be read aloud. </a:t>
            </a:r>
          </a:p>
          <a:p>
            <a:r>
              <a:rPr lang="en-US" sz="1200" kern="1200" dirty="0">
                <a:solidFill>
                  <a:schemeClr val="tx1"/>
                </a:solidFill>
                <a:effectLst/>
                <a:latin typeface="ITC Franklin Gothic Std Bk Cd"/>
                <a:ea typeface="ＭＳ Ｐゴシック" pitchFamily="-48" charset="-128"/>
                <a:cs typeface="ＭＳ Ｐゴシック"/>
              </a:rPr>
              <a:t>• Text formatted in underline indicates an appropriate time to click to bring up the next stage of animation in an animated slide.</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Welcome participants to the training. Introduce yourself (or selves) as the facilitator(s) and briefly cite your professional experience in regard to mathematics instruction and intensive academic intervention in mathematics.</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b="1" kern="1200" dirty="0">
                <a:solidFill>
                  <a:schemeClr val="tx1"/>
                </a:solidFill>
                <a:effectLst/>
                <a:latin typeface="ITC Franklin Gothic Std Bk Cd"/>
                <a:ea typeface="ＭＳ Ｐゴシック" pitchFamily="-48" charset="-128"/>
                <a:cs typeface="ＭＳ Ｐゴシック"/>
              </a:rPr>
              <a:t>Although permission to reprint this publication is not necessary, the citation should be as follows:</a:t>
            </a:r>
            <a:r>
              <a:rPr lang="en-US" sz="1200" kern="1200" dirty="0">
                <a:solidFill>
                  <a:schemeClr val="tx1"/>
                </a:solidFill>
                <a:effectLst/>
                <a:latin typeface="ITC Franklin Gothic Std Bk Cd"/>
                <a:ea typeface="ＭＳ Ｐゴシック" pitchFamily="-48" charset="-128"/>
                <a:cs typeface="ＭＳ Ｐゴシック"/>
              </a:rPr>
              <a:t> i3 Intensive Intervention in Mathematics. (2019). </a:t>
            </a:r>
            <a:r>
              <a:rPr lang="en-US" sz="1200" i="1" kern="1200" dirty="0">
                <a:solidFill>
                  <a:schemeClr val="tx1"/>
                </a:solidFill>
                <a:effectLst/>
                <a:latin typeface="ITC Franklin Gothic Std Bk Cd"/>
                <a:ea typeface="ＭＳ Ｐゴシック" pitchFamily="-48" charset="-128"/>
                <a:cs typeface="ＭＳ Ｐゴシック"/>
              </a:rPr>
              <a:t>Early Numeracy Intervention. Grades 1 and 2: Tier 2</a:t>
            </a:r>
            <a:r>
              <a:rPr lang="en-US" sz="1200" kern="1200" dirty="0">
                <a:solidFill>
                  <a:schemeClr val="tx1"/>
                </a:solidFill>
                <a:effectLst/>
                <a:latin typeface="ITC Franklin Gothic Std Bk Cd"/>
                <a:ea typeface="ＭＳ Ｐゴシック" pitchFamily="-48" charset="-128"/>
                <a:cs typeface="ＭＳ Ｐゴシック"/>
              </a:rPr>
              <a:t> . Washington, DC: Education Innovation and Research Program, U.S. Department of Education.</a:t>
            </a:r>
          </a:p>
          <a:p>
            <a:r>
              <a:rPr lang="en-US" sz="1200" b="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3360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[The following four slides are all in the handout materials.]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311630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[Animated slide.]</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The National Center on Intensive Intervention uses this graphic to illustrate the progression of data-based individualization (DBI). We begin with a </a:t>
            </a:r>
            <a:r>
              <a:rPr lang="en-US" sz="1200" u="sng" kern="1200" dirty="0">
                <a:solidFill>
                  <a:schemeClr val="tx1"/>
                </a:solidFill>
                <a:effectLst/>
                <a:latin typeface="ITC Franklin Gothic Std Bk Cd"/>
                <a:ea typeface="ＭＳ Ｐゴシック" pitchFamily="-48" charset="-128"/>
                <a:cs typeface="ＭＳ Ｐゴシック"/>
              </a:rPr>
              <a:t>secondary</a:t>
            </a:r>
            <a:r>
              <a:rPr lang="en-US" sz="1200" kern="1200" dirty="0">
                <a:solidFill>
                  <a:schemeClr val="tx1"/>
                </a:solidFill>
                <a:effectLst/>
                <a:latin typeface="ITC Franklin Gothic Std Bk Cd"/>
                <a:ea typeface="ＭＳ Ｐゴシック" pitchFamily="-48" charset="-128"/>
                <a:cs typeface="ＭＳ Ｐゴシック"/>
              </a:rPr>
              <a:t> intervention program, delivered with greater intensity, and </a:t>
            </a:r>
            <a:r>
              <a:rPr lang="en-US" sz="1200" u="sng" kern="1200" dirty="0">
                <a:solidFill>
                  <a:schemeClr val="tx1"/>
                </a:solidFill>
                <a:effectLst/>
                <a:latin typeface="ITC Franklin Gothic Std Bk Cd"/>
                <a:ea typeface="ＭＳ Ｐゴシック" pitchFamily="-48" charset="-128"/>
                <a:cs typeface="ＭＳ Ｐゴシック"/>
              </a:rPr>
              <a:t>progress</a:t>
            </a:r>
            <a:r>
              <a:rPr lang="en-US" sz="1200" kern="1200" dirty="0">
                <a:solidFill>
                  <a:schemeClr val="tx1"/>
                </a:solidFill>
                <a:effectLst/>
                <a:latin typeface="ITC Franklin Gothic Std Bk Cd"/>
                <a:ea typeface="ＭＳ Ｐゴシック" pitchFamily="-48" charset="-128"/>
                <a:cs typeface="ＭＳ Ｐゴシック"/>
              </a:rPr>
              <a:t> monitor to determine the student’s response. If the student is </a:t>
            </a:r>
            <a:r>
              <a:rPr lang="en-US" sz="1200" u="sng" kern="1200" dirty="0">
                <a:solidFill>
                  <a:schemeClr val="tx1"/>
                </a:solidFill>
                <a:effectLst/>
                <a:latin typeface="ITC Franklin Gothic Std Bk Cd"/>
                <a:ea typeface="ＭＳ Ｐゴシック" pitchFamily="-48" charset="-128"/>
                <a:cs typeface="ＭＳ Ｐゴシック"/>
              </a:rPr>
              <a:t>responsive</a:t>
            </a:r>
            <a:r>
              <a:rPr lang="en-US" sz="1200" kern="1200" dirty="0">
                <a:solidFill>
                  <a:schemeClr val="tx1"/>
                </a:solidFill>
                <a:effectLst/>
                <a:latin typeface="ITC Franklin Gothic Std Bk Cd"/>
                <a:ea typeface="ＭＳ Ｐゴシック" pitchFamily="-48" charset="-128"/>
                <a:cs typeface="ＭＳ Ｐゴシック"/>
              </a:rPr>
              <a:t>, we can </a:t>
            </a:r>
            <a:r>
              <a:rPr lang="en-US" sz="1200" u="sng" kern="1200" dirty="0">
                <a:solidFill>
                  <a:schemeClr val="tx1"/>
                </a:solidFill>
                <a:effectLst/>
                <a:latin typeface="ITC Franklin Gothic Std Bk Cd"/>
                <a:ea typeface="ＭＳ Ｐゴシック" pitchFamily="-48" charset="-128"/>
                <a:cs typeface="ＭＳ Ｐゴシック"/>
              </a:rPr>
              <a:t>continue</a:t>
            </a:r>
            <a:r>
              <a:rPr lang="en-US" sz="1200" kern="1200" dirty="0">
                <a:solidFill>
                  <a:schemeClr val="tx1"/>
                </a:solidFill>
                <a:effectLst/>
                <a:latin typeface="ITC Franklin Gothic Std Bk Cd"/>
                <a:ea typeface="ＭＳ Ｐゴシック" pitchFamily="-48" charset="-128"/>
                <a:cs typeface="ＭＳ Ｐゴシック"/>
              </a:rPr>
              <a:t> the current intervention or consider reducing intensity as goals are met (depending on rate and duration of response and nature of skill deficits). If the student is </a:t>
            </a:r>
            <a:r>
              <a:rPr lang="en-US" sz="1200" u="sng" kern="1200" dirty="0">
                <a:solidFill>
                  <a:schemeClr val="tx1"/>
                </a:solidFill>
                <a:effectLst/>
                <a:latin typeface="ITC Franklin Gothic Std Bk Cd"/>
                <a:ea typeface="ＭＳ Ｐゴシック" pitchFamily="-48" charset="-128"/>
                <a:cs typeface="ＭＳ Ｐゴシック"/>
              </a:rPr>
              <a:t>not</a:t>
            </a:r>
            <a:r>
              <a:rPr lang="en-US" sz="1200" kern="1200" dirty="0">
                <a:solidFill>
                  <a:schemeClr val="tx1"/>
                </a:solidFill>
                <a:effectLst/>
                <a:latin typeface="ITC Franklin Gothic Std Bk Cd"/>
                <a:ea typeface="ＭＳ Ｐゴシック" pitchFamily="-48" charset="-128"/>
                <a:cs typeface="ＭＳ Ｐゴシック"/>
              </a:rPr>
              <a:t> sufficiently responsive, we gather additional information through informal </a:t>
            </a:r>
            <a:r>
              <a:rPr lang="en-US" sz="1200" u="sng" kern="1200" dirty="0">
                <a:solidFill>
                  <a:schemeClr val="tx1"/>
                </a:solidFill>
                <a:effectLst/>
                <a:latin typeface="ITC Franklin Gothic Std Bk Cd"/>
                <a:ea typeface="ＭＳ Ｐゴシック" pitchFamily="-48" charset="-128"/>
                <a:cs typeface="ＭＳ Ｐゴシック"/>
              </a:rPr>
              <a:t>diagnostic</a:t>
            </a:r>
            <a:r>
              <a:rPr lang="en-US" sz="1200" kern="1200" dirty="0">
                <a:solidFill>
                  <a:schemeClr val="tx1"/>
                </a:solidFill>
                <a:effectLst/>
                <a:latin typeface="ITC Franklin Gothic Std Bk Cd"/>
                <a:ea typeface="ＭＳ Ｐゴシック" pitchFamily="-48" charset="-128"/>
                <a:cs typeface="ＭＳ Ｐゴシック"/>
              </a:rPr>
              <a:t> assessment, which identifies student needs to guide intervention </a:t>
            </a:r>
            <a:r>
              <a:rPr lang="en-US" sz="1200" u="sng" kern="1200" dirty="0">
                <a:solidFill>
                  <a:schemeClr val="tx1"/>
                </a:solidFill>
                <a:effectLst/>
                <a:latin typeface="ITC Franklin Gothic Std Bk Cd"/>
                <a:ea typeface="ＭＳ Ｐゴシック" pitchFamily="-48" charset="-128"/>
                <a:cs typeface="ＭＳ Ｐゴシック"/>
              </a:rPr>
              <a:t>adaptations</a:t>
            </a:r>
            <a:r>
              <a:rPr lang="en-US" sz="1200" kern="1200" dirty="0">
                <a:solidFill>
                  <a:schemeClr val="tx1"/>
                </a:solidFill>
                <a:effectLst/>
                <a:latin typeface="ITC Franklin Gothic Std Bk Cd"/>
                <a:ea typeface="ＭＳ Ｐゴシック" pitchFamily="-48" charset="-128"/>
                <a:cs typeface="ＭＳ Ｐゴシック"/>
              </a:rPr>
              <a:t>. We continue </a:t>
            </a:r>
            <a:r>
              <a:rPr lang="en-US" sz="1200" u="sng" kern="1200" dirty="0">
                <a:solidFill>
                  <a:schemeClr val="tx1"/>
                </a:solidFill>
                <a:effectLst/>
                <a:latin typeface="ITC Franklin Gothic Std Bk Cd"/>
                <a:ea typeface="ＭＳ Ｐゴシック" pitchFamily="-48" charset="-128"/>
                <a:cs typeface="ＭＳ Ｐゴシック"/>
              </a:rPr>
              <a:t>progress</a:t>
            </a:r>
            <a:r>
              <a:rPr lang="en-US" sz="1200" kern="1200" dirty="0">
                <a:solidFill>
                  <a:schemeClr val="tx1"/>
                </a:solidFill>
                <a:effectLst/>
                <a:latin typeface="ITC Franklin Gothic Std Bk Cd"/>
                <a:ea typeface="ＭＳ Ｐゴシック" pitchFamily="-48" charset="-128"/>
                <a:cs typeface="ＭＳ Ｐゴシック"/>
              </a:rPr>
              <a:t> monitoring to make decisions about whether the student is responding to the adapted intervention.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092263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673762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373813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a:t>
            </a:r>
            <a:r>
              <a:rPr lang="en-US" sz="1200" kern="1200" dirty="0">
                <a:solidFill>
                  <a:schemeClr val="tx1"/>
                </a:solidFill>
                <a:effectLst/>
                <a:latin typeface="ITC Franklin Gothic Std Bk Cd"/>
                <a:ea typeface="ＭＳ Ｐゴシック" pitchFamily="-48" charset="-128"/>
                <a:cs typeface="ＭＳ Ｐゴシック"/>
              </a:rPr>
              <a:t>.] ENI is considered a validated intervention program. Thus, it may serve as a Tier 2 intervention or as a platform for providing intensive intervention within the DBI process. In other words, ENI may be the intervention that the teacher adapts based on a student’s individual needs. To learn more about DBI, see </a:t>
            </a:r>
            <a:r>
              <a:rPr lang="en-US" sz="1200" u="sng" kern="1200" dirty="0">
                <a:solidFill>
                  <a:schemeClr val="tx1"/>
                </a:solidFill>
                <a:effectLst/>
                <a:latin typeface="ITC Franklin Gothic Std Bk Cd"/>
                <a:ea typeface="ＭＳ Ｐゴシック" pitchFamily="-48" charset="-128"/>
                <a:cs typeface="ＭＳ Ｐゴシック"/>
                <a:hlinkClick r:id="rId3"/>
              </a:rPr>
              <a:t>https://intensiveintervention.org/resource/self-paced-introduction-intensive-intervention</a:t>
            </a:r>
            <a:r>
              <a:rPr lang="en-US" sz="1200" kern="1200" dirty="0">
                <a:solidFill>
                  <a:schemeClr val="tx1"/>
                </a:solidFill>
                <a:effectLst/>
                <a:latin typeface="ITC Franklin Gothic Std Bk Cd"/>
                <a:ea typeface="ＭＳ Ｐゴシック" pitchFamily="-48" charset="-128"/>
                <a:cs typeface="ＭＳ Ｐゴシック"/>
              </a:rPr>
              <a:t>.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519338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[The intervention can be purchased from PRO-ED at </a:t>
            </a:r>
            <a:r>
              <a:rPr lang="en-US" sz="1200" i="1" u="sng" kern="1200" dirty="0">
                <a:solidFill>
                  <a:schemeClr val="tx1"/>
                </a:solidFill>
                <a:effectLst/>
                <a:latin typeface="ITC Franklin Gothic Std Bk Cd"/>
                <a:ea typeface="ＭＳ Ｐゴシック" pitchFamily="-48" charset="-128"/>
                <a:cs typeface="ＭＳ Ｐゴシック"/>
                <a:hlinkClick r:id="rId3"/>
              </a:rPr>
              <a:t>https://www.proedinc.com/Products/14053/early-numeracy-intervention-eni-program-combo-levels-1--2.aspx</a:t>
            </a:r>
            <a:r>
              <a:rPr lang="en-US" sz="1200" i="1" kern="1200" dirty="0">
                <a:solidFill>
                  <a:schemeClr val="tx1"/>
                </a:solidFill>
                <a:effectLst/>
                <a:latin typeface="ITC Franklin Gothic Std Bk Cd"/>
                <a:ea typeface="ＭＳ Ｐゴシック" pitchFamily="-48" charset="-128"/>
                <a:cs typeface="ＭＳ Ｐゴシック"/>
              </a:rPr>
              <a:t>. The material includes spiral-bound teacher manuals, two CD-ROMs containing student masters for each lesson, teacher masters for each lesson, and Unit Check progress monitoring measures.]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3975445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In the creation and testing of ENI, the lessons and activities were aligned to the recommendations of the Practice Guide, targeting students who struggle. You will notice that the focus is on whole numbers, instruction is scripted, and systematically builds upon previously learned skills, and that embedding review, word problems, and specific facts are part of each unit, as well as suggestions to graph results and have students set goals to increase their own motivation and self-determination.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3486818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[At this time, have teachers flip through the materials, both the teacher manual and the accompanying CDs.]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287954D1-7CB7-49A0-B5F0-E9FB1A69F782}" type="slidenum">
              <a:rPr lang="en-US" smtClean="0"/>
              <a:t>19</a:t>
            </a:fld>
            <a:endParaRPr lang="en-US" dirty="0"/>
          </a:p>
        </p:txBody>
      </p:sp>
    </p:spTree>
    <p:extLst>
      <p:ext uri="{BB962C8B-B14F-4D97-AF65-F5344CB8AC3E}">
        <p14:creationId xmlns:p14="http://schemas.microsoft.com/office/powerpoint/2010/main" val="751072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778845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 The group size is a suggestion and can be modified to best fit a school’s capacity.]</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112546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270213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 Animations to show the different parts of the lesson. Have participants open to a lesson.</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1804207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[Have teachers find the icons in a lesson as an example.]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3915005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content is linked to the Common Core State Standards for Mathematics, and an alignment table is located in the front section of the teacher manual. </a:t>
            </a:r>
          </a:p>
        </p:txBody>
      </p:sp>
      <p:sp>
        <p:nvSpPr>
          <p:cNvPr id="4" name="Slide Number Placeholder 3"/>
          <p:cNvSpPr>
            <a:spLocks noGrp="1"/>
          </p:cNvSpPr>
          <p:nvPr>
            <p:ph type="sldNum" sz="quarter" idx="10"/>
          </p:nvPr>
        </p:nvSpPr>
        <p:spPr/>
        <p:txBody>
          <a:bodyPr/>
          <a:lstStyle/>
          <a:p>
            <a:fld id="{287954D1-7CB7-49A0-B5F0-E9FB1A69F782}" type="slidenum">
              <a:rPr lang="en-US" smtClean="0"/>
              <a:t>24</a:t>
            </a:fld>
            <a:endParaRPr lang="en-US" dirty="0"/>
          </a:p>
        </p:txBody>
      </p:sp>
    </p:spTree>
    <p:extLst>
      <p:ext uri="{BB962C8B-B14F-4D97-AF65-F5344CB8AC3E}">
        <p14:creationId xmlns:p14="http://schemas.microsoft.com/office/powerpoint/2010/main" val="3302119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 </a:t>
            </a:r>
            <a:r>
              <a:rPr lang="en-US" sz="1200" kern="1200" dirty="0">
                <a:solidFill>
                  <a:schemeClr val="tx1"/>
                </a:solidFill>
                <a:effectLst/>
                <a:latin typeface="ITC Franklin Gothic Std Bk Cd"/>
                <a:ea typeface="ＭＳ Ｐゴシック" pitchFamily="-48" charset="-128"/>
                <a:cs typeface="ＭＳ Ｐゴシック"/>
              </a:rPr>
              <a:t>The intervention was designed to be used with typical materials found in elementary math classrooms, such as counters, place-value mats, base-ten materials, number lines, and 100s charts. The CD that accompanies the materials also includes number lines, 100s charts, and place-value mats that can be printed and used.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1815010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3991656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 </a:t>
            </a:r>
            <a:r>
              <a:rPr lang="en-US" sz="1200" kern="1200" dirty="0">
                <a:solidFill>
                  <a:schemeClr val="tx1"/>
                </a:solidFill>
                <a:effectLst/>
                <a:latin typeface="ITC Franklin Gothic Std Bk Cd"/>
                <a:ea typeface="ＭＳ Ｐゴシック" pitchFamily="-48" charset="-128"/>
                <a:cs typeface="ＭＳ Ｐゴシック"/>
              </a:rPr>
              <a:t>By having students grade their own work, they are receiving immediate feedback and can correct any mistakes. Many students like the idea of “check it or change it.” Meaning, if it is correct, they write a check mark (they might need directions the first time); if the answer is wrong, the students change the answer.</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Unit Checks should be graded by the teacher following the completion of each unit.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3983003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This is a suggested schedule and can easily be modified to meet the capacity of a school. For example, rather than teaching two lessons in one session (total time ~30 minutes), it could be split into two 15-minute sessions. You will also notice that word problem solving (WPS) lessons get the whole 25 minutes to allow students time to fully understand, draw pictures, and check answers, rather than limiting it to only 10 minutes. </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1657633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As mentioned previously, students need both conceptual understanding and procedural fluency of basic facts; thus, Additional and Subtract Fact strategies are taught explicitly four times in each unit. This curriculum shows the strategy for a specific math fact. For both Level 1 and Level 2, the strategies are introduced through concrete materials, pictorial representations, and then abstract representations. You will often use a mat, such as a part-part-whole mat, to help the students organize the tools.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For example, both Level 1 and Level 2 begin with the students understanding part-part-whole (PPW) and how numbers are related within an addition and subtraction equation. In the first unit, they are introduced to the term or the strategy of fact families.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Following PPW, the students are explicitly taught the equals sign and practice writing partner sentences, connecting the idea of different parts equals the same whole. For example 1 + 6 = 4 + 3.</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Following the prerequisite skills, the students are taught strategies to solve computations. The students begin with count-on for addition and count-back for subtraction. This strategy, “Put the greater number in your head and count-on/back,” is used for numbers added to and subtracted from 1, 2, or 3.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Following mastery of this strategy, students use a PPW mat to show why a number subtracted from the same number always equals 0. For all these facts, the students solve and then write the other equations in the fact family. For example, 3 + 5 = 8, 5 + 3 = 8, 8 – 3 = 5 and 8 - 5 = 3.</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Let’s practice the remaining strategies. For doubles, the students are first taught to identify a doubles fact. Then they make equal groups of two, so 6 + 6 would have six groups of 2. The students then count by 2s: 2, 4, 6, 8, 10, 12. So, 6 + 6 = 12 and 12 – 6 = 6.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Students are then able to apply their knowledge of doubles facts to solve doubles plus one. Again, they begin by identifying this type of fact by using a number line to find “neighbors,” such as 4 and 6 are the neighbors of 5. Then, using the number line, they first identify the “less than” number, double it, and then count up for the greater neighbor. For example, 6 + 7 are neighbors. First, I double 6, so 6 + 6 = 12. I then look at the neighbors of 12 – 11 and 13. Since 7 is the greater neighbor to 6, I need the greater neighbor of 12, which is 13. So, 6 + 7 = 13, 7 + 6 = 13, 13 – 6 = 7, and 13 – 7 = 6.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After this fact type, the students move to learn Make 10—all the pairs that equal 10 (1 + 9, 2 + 8, 3 + 7, 4 + 6, 5 + 5). Then the students practice 10 Plus More: 10 + 1, 10 + 2…10 + 10. Both of these skills will be needed to apply the Make 10 Plus More.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The last strategy tends to be the most challenging, but the students have been practicing and often learn it quickly with the help of materials and the Make Ten Plus More mat. For this strategy, the students use it for facts that cannot be solved with any previous strategy. This leaves: 4 + 7, 4 + 8, 4 + 9, 5 + 7, 5 + 8, 5 + 9, 6 + 8, 6 + 9, and their inverse. In Make 10 Plus More, the student identifies the greater number. Let’s use 5 + 9 as an example. First, the student builds the fact on the ten-frame on the mat. Which number is greater? (9) How many does 9 need to make 10? (1) Take one away from 5. What is the problem now? (10 + 4) What is 10 + 4? (14) What is 9 + 5? (14)</a:t>
            </a:r>
          </a:p>
        </p:txBody>
      </p:sp>
      <p:sp>
        <p:nvSpPr>
          <p:cNvPr id="4" name="Slide Number Placeholder 3"/>
          <p:cNvSpPr>
            <a:spLocks noGrp="1"/>
          </p:cNvSpPr>
          <p:nvPr>
            <p:ph type="sldNum" sz="quarter" idx="10"/>
          </p:nvPr>
        </p:nvSpPr>
        <p:spPr/>
        <p:txBody>
          <a:bodyPr/>
          <a:lstStyle/>
          <a:p>
            <a:fld id="{287954D1-7CB7-49A0-B5F0-E9FB1A69F782}" type="slidenum">
              <a:rPr lang="en-US" smtClean="0"/>
              <a:t>30</a:t>
            </a:fld>
            <a:endParaRPr lang="en-US" dirty="0"/>
          </a:p>
        </p:txBody>
      </p:sp>
    </p:spTree>
    <p:extLst>
      <p:ext uri="{BB962C8B-B14F-4D97-AF65-F5344CB8AC3E}">
        <p14:creationId xmlns:p14="http://schemas.microsoft.com/office/powerpoint/2010/main" val="3537623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1080495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SWITCH strategy was created by a first grader using the material. In counting place-value materials, many students are confused when switching from hundreds to tens or even tens to ones. For example, when counting the number 43, you start with the tens (i.e., ten, twenty, thirty, forty), then count the ones. For students who struggle, they will often continue counting by ten rather than switching to ones.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The student who inspired this strategy was quite excited to say “SWITCH” as a reminder for his peers! When using SWITCH, counting should sound like: ten, twenty, thirty, forty, SWITCH, forty-one, forty-two, forty-three. The word SWITCH is in both ENI Level 1 and Level 2 and is important for the teachers to model, and also to encourage students to use it, too.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268302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[Overview of what will be discussed over the next few slides.] </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2515396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Math Scene Investigator (MSI) is a cognitive strategy that guides students through the task of reading a problem, identifying the question and important information, planning how to solve by first writing an equation, solving the problem, and then checking or retracing their work</a:t>
            </a:r>
            <a:r>
              <a:rPr lang="en-US" sz="1200" b="0" kern="1200" dirty="0">
                <a:solidFill>
                  <a:schemeClr val="tx1"/>
                </a:solidFill>
                <a:effectLst/>
                <a:latin typeface="ITC Franklin Gothic Std Bk Cd"/>
                <a:ea typeface="ＭＳ Ｐゴシック" pitchFamily="-48" charset="-128"/>
                <a:cs typeface="ＭＳ Ｐゴシック"/>
              </a:rPr>
              <a:t>. </a:t>
            </a:r>
            <a:r>
              <a:rPr lang="en-US" sz="1200" b="0" kern="1200" dirty="0">
                <a:solidFill>
                  <a:srgbClr val="FF0000"/>
                </a:solidFill>
                <a:effectLst/>
                <a:highlight>
                  <a:srgbClr val="FFFF00"/>
                </a:highlight>
                <a:latin typeface="ITC Franklin Gothic Std Bk Cd"/>
                <a:ea typeface="ＭＳ Ｐゴシック" pitchFamily="-48" charset="-128"/>
                <a:cs typeface="ＭＳ Ｐゴシック"/>
              </a:rPr>
              <a:t>In the first until the students will be introduced to the strategy</a:t>
            </a:r>
            <a:r>
              <a:rPr lang="en-US" sz="1200" kern="1200" dirty="0">
                <a:solidFill>
                  <a:schemeClr val="tx1"/>
                </a:solidFill>
                <a:effectLst/>
                <a:latin typeface="ITC Franklin Gothic Std Bk Cd"/>
                <a:ea typeface="ＭＳ Ｐゴシック" pitchFamily="-48" charset="-128"/>
                <a:cs typeface="ＭＳ Ｐゴシック"/>
              </a:rPr>
              <a:t> and will not solve any word problems until Unit 2. This is important as it allows time for the students to truly understand the cognitive strategy rather than learning it as they apply it.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[For additional information, see </a:t>
            </a:r>
            <a:r>
              <a:rPr lang="en-US" sz="1200" kern="1200" dirty="0">
                <a:solidFill>
                  <a:schemeClr val="tx1"/>
                </a:solidFill>
                <a:effectLst/>
                <a:latin typeface="ITC Franklin Gothic Std Bk Cd"/>
                <a:ea typeface="ＭＳ Ｐゴシック" pitchFamily="-48" charset="-128"/>
                <a:cs typeface="ＭＳ Ｐゴシック"/>
              </a:rPr>
              <a:t>Pfannenstiel, K. H., Bryant, D. P., Bryant, B., &amp; Porterfield, J. (2015). Cognitive Strategy Instruction for teaching word problems to primary-level struggling students.</a:t>
            </a:r>
            <a:r>
              <a:rPr lang="en-US" sz="1200" i="1" kern="1200" dirty="0">
                <a:solidFill>
                  <a:schemeClr val="tx1"/>
                </a:solidFill>
                <a:effectLst/>
                <a:latin typeface="ITC Franklin Gothic Std Bk Cd"/>
                <a:ea typeface="ＭＳ Ｐゴシック" pitchFamily="-48" charset="-128"/>
                <a:cs typeface="ＭＳ Ｐゴシック"/>
              </a:rPr>
              <a:t> Intervention in School and Clinic, 50</a:t>
            </a:r>
            <a:r>
              <a:rPr lang="en-US" sz="1200" kern="1200" dirty="0">
                <a:solidFill>
                  <a:schemeClr val="tx1"/>
                </a:solidFill>
                <a:effectLst/>
                <a:latin typeface="ITC Franklin Gothic Std Bk Cd"/>
                <a:ea typeface="ＭＳ Ｐゴシック" pitchFamily="-48" charset="-128"/>
                <a:cs typeface="ＭＳ Ｐゴシック"/>
              </a:rPr>
              <a:t>(1), 291–296.</a:t>
            </a:r>
            <a:r>
              <a:rPr lang="en-US" sz="1200" i="1" kern="1200" dirty="0">
                <a:solidFill>
                  <a:schemeClr val="tx1"/>
                </a:solidFill>
                <a:effectLst/>
                <a:latin typeface="ITC Franklin Gothic Std Bk Cd"/>
                <a:ea typeface="ＭＳ Ｐゴシック" pitchFamily="-48" charset="-128"/>
                <a:cs typeface="ＭＳ Ｐゴシック"/>
              </a:rPr>
              <a:t>]</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2531518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[This is a spot for the trainer to model a lesson; typically, an Ordering and Comparing Numbers or Place Value lesson is a good choice. It is important to show brisk pace, including counting numbers, as well as having participants complete following the teacher. Two sample lessons are available online: </a:t>
            </a:r>
            <a:r>
              <a:rPr lang="en-US" sz="1200" i="1" u="sng" kern="1200" dirty="0">
                <a:solidFill>
                  <a:schemeClr val="tx1"/>
                </a:solidFill>
                <a:effectLst/>
                <a:latin typeface="ITC Franklin Gothic Std Bk Cd"/>
                <a:ea typeface="ＭＳ Ｐゴシック" pitchFamily="-48" charset="-128"/>
                <a:cs typeface="ＭＳ Ｐゴシック"/>
                <a:hlinkClick r:id="rId3"/>
              </a:rPr>
              <a:t>https://www.proedinc.com/Downloads/14033_SampleLesson.pdf</a:t>
            </a:r>
            <a:r>
              <a:rPr lang="en-US" sz="1200" i="1" kern="1200" dirty="0">
                <a:solidFill>
                  <a:schemeClr val="tx1"/>
                </a:solidFill>
                <a:effectLst/>
                <a:latin typeface="ITC Franklin Gothic Std Bk Cd"/>
                <a:ea typeface="ＭＳ Ｐゴシック" pitchFamily="-48" charset="-128"/>
                <a:cs typeface="ＭＳ Ｐゴシック"/>
              </a:rPr>
              <a:t> (Level 1) and </a:t>
            </a:r>
            <a:r>
              <a:rPr lang="en-US" sz="1200" i="1" u="sng" kern="1200" dirty="0">
                <a:solidFill>
                  <a:schemeClr val="tx1"/>
                </a:solidFill>
                <a:effectLst/>
                <a:latin typeface="ITC Franklin Gothic Std Bk Cd"/>
                <a:ea typeface="ＭＳ Ｐゴシック" pitchFamily="-48" charset="-128"/>
                <a:cs typeface="ＭＳ Ｐゴシック"/>
                <a:hlinkClick r:id="rId4"/>
              </a:rPr>
              <a:t>https://www.proedinc.com/Downloads/14034_SampleLesson.pdf</a:t>
            </a:r>
            <a:r>
              <a:rPr lang="en-US" sz="1200" i="1" kern="1200" dirty="0">
                <a:solidFill>
                  <a:schemeClr val="tx1"/>
                </a:solidFill>
                <a:effectLst/>
                <a:latin typeface="ITC Franklin Gothic Std Bk Cd"/>
                <a:ea typeface="ＭＳ Ｐゴシック" pitchFamily="-48" charset="-128"/>
                <a:cs typeface="ＭＳ Ｐゴシック"/>
              </a:rPr>
              <a:t> (Level 2).]</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287954D1-7CB7-49A0-B5F0-E9FB1A69F782}" type="slidenum">
              <a:rPr lang="en-US" smtClean="0"/>
              <a:t>34</a:t>
            </a:fld>
            <a:endParaRPr lang="en-US" dirty="0"/>
          </a:p>
        </p:txBody>
      </p:sp>
    </p:spTree>
    <p:extLst>
      <p:ext uri="{BB962C8B-B14F-4D97-AF65-F5344CB8AC3E}">
        <p14:creationId xmlns:p14="http://schemas.microsoft.com/office/powerpoint/2010/main" val="2190542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[Teachers practice with one another.]</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3723230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 and encourage teachers to tackle math intervention the same way they organize small-group reading instruction.]</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287954D1-7CB7-49A0-B5F0-E9FB1A69F782}" type="slidenum">
              <a:rPr lang="en-US" smtClean="0"/>
              <a:t>36</a:t>
            </a:fld>
            <a:endParaRPr lang="en-US" dirty="0"/>
          </a:p>
        </p:txBody>
      </p:sp>
    </p:spTree>
    <p:extLst>
      <p:ext uri="{BB962C8B-B14F-4D97-AF65-F5344CB8AC3E}">
        <p14:creationId xmlns:p14="http://schemas.microsoft.com/office/powerpoint/2010/main" val="504347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864650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3643241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132061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Working memory affects number computations, specifically strategy use. Often, students will use inefficient strategies, such as counting all, and they do not remember or use the strategies correctly. When the student takes so much time and “clogs” the working memory, this makes problem solving a challenge, particularly multistep problems. Working memory affects word problem solving and multistep problems because the student has to store so much information and can tire easily, thus “forgetting” to do additional steps or check the reasonableness of their word problem answer.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Think of reading and fluency. When a student takes a long time to read, it suggests that they are using most of their mental energy to decode, leaving little energy for comprehension. This is also true of math and working memory, which may be why we often see problems with working memory as students get older and begin to complete multistep problems, beginning in Grades 2 and 3. </a:t>
            </a:r>
          </a:p>
          <a:p>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[Picture citation </a:t>
            </a:r>
            <a:r>
              <a:rPr lang="en-US" sz="1200" i="1" kern="1200" dirty="0" err="1">
                <a:solidFill>
                  <a:schemeClr val="tx1"/>
                </a:solidFill>
                <a:effectLst/>
                <a:latin typeface="ITC Franklin Gothic Std Bk Cd"/>
                <a:ea typeface="ＭＳ Ｐゴシック" pitchFamily="-48" charset="-128"/>
                <a:cs typeface="ＭＳ Ｐゴシック"/>
              </a:rPr>
              <a:t>unsplash.com</a:t>
            </a:r>
            <a:r>
              <a:rPr lang="en-US" sz="1200" i="1" kern="1200" dirty="0">
                <a:solidFill>
                  <a:schemeClr val="tx1"/>
                </a:solidFill>
                <a:effectLst/>
                <a:latin typeface="ITC Franklin Gothic Std Bk Cd"/>
                <a:ea typeface="ＭＳ Ｐゴシック" pitchFamily="-48" charset="-128"/>
                <a:cs typeface="ＭＳ Ｐゴシック"/>
              </a:rPr>
              <a:t>]</a:t>
            </a:r>
          </a:p>
        </p:txBody>
      </p:sp>
      <p:sp>
        <p:nvSpPr>
          <p:cNvPr id="4" name="Slide Number Placeholder 3"/>
          <p:cNvSpPr>
            <a:spLocks noGrp="1"/>
          </p:cNvSpPr>
          <p:nvPr>
            <p:ph type="sldNum" sz="quarter" idx="10"/>
          </p:nvPr>
        </p:nvSpPr>
        <p:spPr/>
        <p:txBody>
          <a:bodyPr/>
          <a:lstStyle/>
          <a:p>
            <a:fld id="{287954D1-7CB7-49A0-B5F0-E9FB1A69F782}" type="slidenum">
              <a:rPr lang="en-US" smtClean="0"/>
              <a:t>5</a:t>
            </a:fld>
            <a:endParaRPr lang="en-US" dirty="0"/>
          </a:p>
        </p:txBody>
      </p:sp>
    </p:spTree>
    <p:extLst>
      <p:ext uri="{BB962C8B-B14F-4D97-AF65-F5344CB8AC3E}">
        <p14:creationId xmlns:p14="http://schemas.microsoft.com/office/powerpoint/2010/main" val="303734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Students with a strong number sense in early elementary school are more successful in later grades. A more developed number sense leads to flexibility of number decomposition (Siegler, 1988) and an understanding of counting principles, such as cardinality, order, and abstraction (Geary, 2004). The mastery of number sense, flexibility in counting, and decomposing is essential for long-term conceptual understanding.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7954D1-7CB7-49A0-B5F0-E9FB1A69F782}" type="slidenum">
              <a:rPr lang="en-US" smtClean="0"/>
              <a:t>6</a:t>
            </a:fld>
            <a:endParaRPr lang="en-US" dirty="0"/>
          </a:p>
        </p:txBody>
      </p:sp>
    </p:spTree>
    <p:extLst>
      <p:ext uri="{BB962C8B-B14F-4D97-AF65-F5344CB8AC3E}">
        <p14:creationId xmlns:p14="http://schemas.microsoft.com/office/powerpoint/2010/main" val="201926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ACTIVITY</a:t>
            </a:r>
            <a:r>
              <a:rPr lang="en-US" sz="1200" i="1" kern="1200" dirty="0">
                <a:solidFill>
                  <a:schemeClr val="tx1"/>
                </a:solidFill>
                <a:effectLst/>
                <a:latin typeface="ITC Franklin Gothic Std Bk Cd"/>
                <a:ea typeface="ＭＳ Ｐゴシック" pitchFamily="-48" charset="-128"/>
                <a:cs typeface="ＭＳ Ｐゴシック"/>
              </a:rPr>
              <a:t>: [This activity just shows how many symbols we use in mathematics.] Before reviewing this slide, ask participants to brainstorm all the symbols used in math (e.g., addition sign, multiplication sign, equals sign). Have each participant or table group go around and share their symbol list (one word per table).</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[Click for animation.]</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Teachers often move too quickly to symbolic representations and do not directly teach the meaning of math symbols. For example, for many students the equals sign means “answer” rather than “the same as.” A lack of a full understanding of the equals sign affects number sense and computational understanding. In the future, this can affect understanding of equations and can lead to challenges when trying to balance equations.</a:t>
            </a:r>
          </a:p>
        </p:txBody>
      </p:sp>
      <p:sp>
        <p:nvSpPr>
          <p:cNvPr id="4" name="Slide Number Placeholder 3"/>
          <p:cNvSpPr>
            <a:spLocks noGrp="1"/>
          </p:cNvSpPr>
          <p:nvPr>
            <p:ph type="sldNum" sz="quarter" idx="10"/>
          </p:nvPr>
        </p:nvSpPr>
        <p:spPr/>
        <p:txBody>
          <a:bodyPr/>
          <a:lstStyle/>
          <a:p>
            <a:fld id="{287954D1-7CB7-49A0-B5F0-E9FB1A69F782}" type="slidenum">
              <a:rPr lang="en-US" smtClean="0"/>
              <a:t>7</a:t>
            </a:fld>
            <a:endParaRPr lang="en-US" dirty="0"/>
          </a:p>
        </p:txBody>
      </p:sp>
    </p:spTree>
    <p:extLst>
      <p:ext uri="{BB962C8B-B14F-4D97-AF65-F5344CB8AC3E}">
        <p14:creationId xmlns:p14="http://schemas.microsoft.com/office/powerpoint/2010/main" val="204406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Whole number computation is important and a key foundational skill for students exiting elementary school and should be part of instruction starting as early as kindergarten. For students receiving tiered support, whole number computation can be challenging and may be impacted by working memory as well as a student’s understanding of how numbers are related to one another, such as the concept of part-part-whole within fact families, the understanding of how numbers are related, or how to use strategies efficiently. Often, students with math difficulty have delays in both process or conceptual understanding as well as procedural fluency, which may result in inefficient or incorrect strategy use, thus leading to greater confusion.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What does mastery of facts mean? Ideally, by the end of Grade 5, if students were given an addition, subtraction, multiplication, and division sheet with 100 questions, they could correctly solve at least 80% on all sheets within 1 minute for each sheet.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78528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Word problem solving is often used as a means to apply and determine if students understand numbers. Word problems are often part of unit assessments and state assessments. For students with mathematics difficulty, word problem solving can be challenging as a result of reading deficits, lack of mathematics vocabulary, multiple steps that can be effected by working memory and remembering how to solve.</a:t>
            </a:r>
          </a:p>
          <a:p>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Students often need schema-based strategies to identify how to solve word problems. Schema-based strategies, alongside writing an equation to show the missing part (beginning, middle or end), enables the student to better understand the question and identify important numbers and words, rather than teaching key words, which expires.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A great example of when key words expire is a word problem from the National Assessment of Educational Progress (NAEP), in which the story asks students to identify how many pictures a child has taken on vacation. The problem states that the child took some pictures, deleted 32, and is now organizing the remaining 82. If a student applies key words, rather than understanding that we are trying to solve for the whole rather than a part (W – 32 = 82, which means the problem is solved by adding 32 + 82), this would result in the student subtracting 32 from 82. </a:t>
            </a:r>
          </a:p>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429030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Self-regulation is often thought of as having three components: (1) autonomy: feeling that one is the owner of their behavior; (2) relatedness: connection between student and others; and (3) competence: understanding that challenging materials can be learned. When a student has good self-regulation, they have a sense of autonomy, meaning they can remember all the steps to solve, maintain on-task behavior, and understand how the math skills are linked to other skills. </a:t>
            </a:r>
          </a:p>
          <a:p>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Self-regulation is also the ability to determine if the answer is reasonable and if the strategy chosen is the most efficient for that type of problem. For students with math difficulty, explicit instruction and practice is needed for students to develop these much needed skills. </a:t>
            </a:r>
          </a:p>
          <a:p>
            <a:endParaRPr lang="en-US" dirty="0"/>
          </a:p>
        </p:txBody>
      </p:sp>
      <p:sp>
        <p:nvSpPr>
          <p:cNvPr id="4" name="Slide Number Placeholder 3"/>
          <p:cNvSpPr>
            <a:spLocks noGrp="1"/>
          </p:cNvSpPr>
          <p:nvPr>
            <p:ph type="sldNum" sz="quarter" idx="10"/>
          </p:nvPr>
        </p:nvSpPr>
        <p:spPr/>
        <p:txBody>
          <a:bodyPr/>
          <a:lstStyle/>
          <a:p>
            <a:fld id="{287954D1-7CB7-49A0-B5F0-E9FB1A69F782}" type="slidenum">
              <a:rPr lang="en-US" smtClean="0"/>
              <a:t>10</a:t>
            </a:fld>
            <a:endParaRPr lang="en-US" dirty="0"/>
          </a:p>
        </p:txBody>
      </p:sp>
    </p:spTree>
    <p:extLst>
      <p:ext uri="{BB962C8B-B14F-4D97-AF65-F5344CB8AC3E}">
        <p14:creationId xmlns:p14="http://schemas.microsoft.com/office/powerpoint/2010/main" val="83426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683812" y="1151931"/>
            <a:ext cx="8228413" cy="1538883"/>
          </a:xfrm>
        </p:spPr>
        <p:txBody>
          <a:bodyPr>
            <a:normAutofit/>
          </a:bodyPr>
          <a:lstStyle>
            <a:lvl1pPr>
              <a:defRPr/>
            </a:lvl1pPr>
          </a:lstStyle>
          <a:p>
            <a:r>
              <a:rPr lang="en-US"/>
              <a:t>Click to edit Master title style</a:t>
            </a:r>
            <a:endParaRPr lang="en-US" dirty="0"/>
          </a:p>
        </p:txBody>
      </p:sp>
      <p:sp>
        <p:nvSpPr>
          <p:cNvPr id="15" name="Subtitle"/>
          <p:cNvSpPr>
            <a:spLocks noGrp="1"/>
          </p:cNvSpPr>
          <p:nvPr>
            <p:ph type="body" sz="quarter" idx="16" hasCustomPrompt="1"/>
          </p:nvPr>
        </p:nvSpPr>
        <p:spPr>
          <a:xfrm>
            <a:off x="684213" y="2935288"/>
            <a:ext cx="8228012" cy="1263650"/>
          </a:xfrm>
        </p:spPr>
        <p:txBody>
          <a:bodyPr/>
          <a:lstStyle>
            <a:lvl1pPr>
              <a:defRPr/>
            </a:lvl1pPr>
          </a:lstStyle>
          <a:p>
            <a:pPr lvl="0"/>
            <a:r>
              <a:rPr lang="en-US" dirty="0"/>
              <a:t>Subtitle</a:t>
            </a:r>
          </a:p>
        </p:txBody>
      </p:sp>
      <p:sp>
        <p:nvSpPr>
          <p:cNvPr id="13" name="Text Placeholder"/>
          <p:cNvSpPr>
            <a:spLocks noGrp="1"/>
          </p:cNvSpPr>
          <p:nvPr>
            <p:ph type="body" sz="quarter" idx="15" hasCustomPrompt="1"/>
          </p:nvPr>
        </p:nvSpPr>
        <p:spPr>
          <a:xfrm>
            <a:off x="684213" y="4427538"/>
            <a:ext cx="8228012" cy="904875"/>
          </a:xfrm>
        </p:spPr>
        <p:txBody>
          <a:bodyPr/>
          <a:lstStyle>
            <a:lvl2pPr>
              <a:defRPr/>
            </a:lvl2pPr>
            <a:lvl3pPr>
              <a:defRPr/>
            </a:lvl3pPr>
          </a:lstStyle>
          <a:p>
            <a:pPr lvl="1"/>
            <a:r>
              <a:rPr lang="en-US" dirty="0"/>
              <a:t>Name</a:t>
            </a:r>
          </a:p>
          <a:p>
            <a:pPr lvl="2"/>
            <a:r>
              <a:rPr lang="en-US" dirty="0"/>
              <a:t>Position</a:t>
            </a:r>
          </a:p>
        </p:txBody>
      </p:sp>
      <p:sp>
        <p:nvSpPr>
          <p:cNvPr id="8" name="Text Placeholder 7"/>
          <p:cNvSpPr>
            <a:spLocks noGrp="1"/>
          </p:cNvSpPr>
          <p:nvPr>
            <p:ph type="body" sz="quarter" idx="18" hasCustomPrompt="1"/>
          </p:nvPr>
        </p:nvSpPr>
        <p:spPr>
          <a:xfrm>
            <a:off x="8211713" y="6239292"/>
            <a:ext cx="700512" cy="153888"/>
          </a:xfrm>
        </p:spPr>
        <p:txBody>
          <a:bodyPr wrap="none">
            <a:spAutoFit/>
          </a:bodyPr>
          <a:lstStyle>
            <a:lvl1pPr algn="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dirty="0"/>
              <a:t>Month 20XX</a:t>
            </a:r>
          </a:p>
        </p:txBody>
      </p:sp>
      <p:sp>
        <p:nvSpPr>
          <p:cNvPr id="10" name="Text Placeholder 9"/>
          <p:cNvSpPr>
            <a:spLocks noGrp="1"/>
          </p:cNvSpPr>
          <p:nvPr>
            <p:ph type="body" sz="quarter" idx="19" hasCustomPrompt="1"/>
          </p:nvPr>
        </p:nvSpPr>
        <p:spPr>
          <a:xfrm>
            <a:off x="6249638" y="6567844"/>
            <a:ext cx="2662587" cy="123111"/>
          </a:xfrm>
        </p:spPr>
        <p:txBody>
          <a:bodyPr wrap="none">
            <a:spAutoFit/>
          </a:bodyPr>
          <a:lstStyle>
            <a:lvl1pPr algn="r">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Copyright © 20XX American Institutes for Research. All rights reserved.</a:t>
            </a:r>
          </a:p>
        </p:txBody>
      </p:sp>
    </p:spTree>
    <p:extLst>
      <p:ext uri="{BB962C8B-B14F-4D97-AF65-F5344CB8AC3E}">
        <p14:creationId xmlns:p14="http://schemas.microsoft.com/office/powerpoint/2010/main" val="38523742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89332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8220"/>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5154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26376"/>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86691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687388" y="6015236"/>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58228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9610"/>
            <a:ext cx="8224837"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961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652592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47573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37660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89059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8C997AD-EA12-4407-BBE9-3476EB8FC511}" type="slidenum">
              <a:rPr lang="en-US" smtClean="0"/>
              <a:t>‹#›</a:t>
            </a:fld>
            <a:endParaRPr lang="en-US" dirty="0"/>
          </a:p>
        </p:txBody>
      </p:sp>
    </p:spTree>
    <p:extLst>
      <p:ext uri="{BB962C8B-B14F-4D97-AF65-F5344CB8AC3E}">
        <p14:creationId xmlns:p14="http://schemas.microsoft.com/office/powerpoint/2010/main" val="246142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C997AD-EA12-4407-BBE9-3476EB8FC511}" type="slidenum">
              <a:rPr lang="en-US" smtClean="0"/>
              <a:t>‹#›</a:t>
            </a:fld>
            <a:endParaRPr lang="en-US" dirty="0"/>
          </a:p>
        </p:txBody>
      </p:sp>
    </p:spTree>
    <p:extLst>
      <p:ext uri="{BB962C8B-B14F-4D97-AF65-F5344CB8AC3E}">
        <p14:creationId xmlns:p14="http://schemas.microsoft.com/office/powerpoint/2010/main" val="1764787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8C997AD-EA12-4407-BBE9-3476EB8FC511}" type="slidenum">
              <a:rPr lang="en-US" smtClean="0"/>
              <a:t>‹#›</a:t>
            </a:fld>
            <a:endParaRPr lang="en-US" dirty="0"/>
          </a:p>
        </p:txBody>
      </p:sp>
    </p:spTree>
    <p:extLst>
      <p:ext uri="{BB962C8B-B14F-4D97-AF65-F5344CB8AC3E}">
        <p14:creationId xmlns:p14="http://schemas.microsoft.com/office/powerpoint/2010/main" val="1810734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8C997AD-EA12-4407-BBE9-3476EB8FC511}" type="slidenum">
              <a:rPr lang="en-US" smtClean="0"/>
              <a:t>‹#›</a:t>
            </a:fld>
            <a:endParaRPr lang="en-US" dirty="0"/>
          </a:p>
        </p:txBody>
      </p:sp>
    </p:spTree>
    <p:extLst>
      <p:ext uri="{BB962C8B-B14F-4D97-AF65-F5344CB8AC3E}">
        <p14:creationId xmlns:p14="http://schemas.microsoft.com/office/powerpoint/2010/main" val="3701369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8C997AD-EA12-4407-BBE9-3476EB8FC511}" type="slidenum">
              <a:rPr lang="en-US" smtClean="0"/>
              <a:t>‹#›</a:t>
            </a:fld>
            <a:endParaRPr lang="en-US" dirty="0"/>
          </a:p>
        </p:txBody>
      </p:sp>
    </p:spTree>
    <p:extLst>
      <p:ext uri="{BB962C8B-B14F-4D97-AF65-F5344CB8AC3E}">
        <p14:creationId xmlns:p14="http://schemas.microsoft.com/office/powerpoint/2010/main" val="2767034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08C997AD-EA12-4407-BBE9-3476EB8FC511}" type="slidenum">
              <a:rPr lang="en-US" smtClean="0"/>
              <a:t>‹#›</a:t>
            </a:fld>
            <a:endParaRPr lang="en-US" dirty="0"/>
          </a:p>
        </p:txBody>
      </p:sp>
    </p:spTree>
    <p:extLst>
      <p:ext uri="{BB962C8B-B14F-4D97-AF65-F5344CB8AC3E}">
        <p14:creationId xmlns:p14="http://schemas.microsoft.com/office/powerpoint/2010/main" val="938696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687388" y="3787806"/>
            <a:ext cx="8229600" cy="600164"/>
          </a:xfrm>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a:xfrm>
            <a:off x="687388" y="4616570"/>
            <a:ext cx="8229600" cy="1063752"/>
          </a:xfrm>
          <a:prstGeom prst="rect">
            <a:avLst/>
          </a:prstGeom>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95206" y="6526552"/>
            <a:ext cx="117019" cy="115416"/>
          </a:xfrm>
        </p:spPr>
        <p:txBody>
          <a:bodyPr wrap="none"/>
          <a:lstStyle>
            <a:lvl1pPr>
              <a:defRPr sz="75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3224565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7098C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6C903B-A9A8-9643-9413-B88BA9C2F039}" type="slidenum">
              <a:rPr lang="en-US" smtClean="0"/>
              <a:t>‹#›</a:t>
            </a:fld>
            <a:endParaRPr lang="en-US" dirty="0"/>
          </a:p>
        </p:txBody>
      </p:sp>
    </p:spTree>
    <p:extLst>
      <p:ext uri="{BB962C8B-B14F-4D97-AF65-F5344CB8AC3E}">
        <p14:creationId xmlns:p14="http://schemas.microsoft.com/office/powerpoint/2010/main" val="2900423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1005645"/>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611468"/>
            <a:ext cx="8224837" cy="4714531"/>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465087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spAutoFit/>
          </a:bodyPr>
          <a:lstStyle>
            <a:lvl1pPr>
              <a:defRPr sz="2400"/>
            </a:lvl1pPr>
          </a:lstStyle>
          <a:p>
            <a:r>
              <a:rPr lang="en-US" dirty="0"/>
              <a:t>Click to edit Master title style</a:t>
            </a:r>
          </a:p>
        </p:txBody>
      </p:sp>
      <p:sp>
        <p:nvSpPr>
          <p:cNvPr id="3" name="Content"/>
          <p:cNvSpPr>
            <a:spLocks noGrp="1"/>
          </p:cNvSpPr>
          <p:nvPr>
            <p:ph idx="1"/>
          </p:nvPr>
        </p:nvSpPr>
        <p:spPr bwMode="gray">
          <a:xfrm>
            <a:off x="687527" y="1607853"/>
            <a:ext cx="8224699" cy="4726300"/>
          </a:xfrm>
        </p:spPr>
        <p:txBody>
          <a:bodyPr/>
          <a:lstStyle>
            <a:lvl1pPr marL="175022" indent="-175022">
              <a:buFont typeface="Arial" panose="020B0604020202020204" pitchFamily="34" charset="0"/>
              <a:buChar char="•"/>
              <a:defRPr>
                <a:solidFill>
                  <a:schemeClr val="tx2"/>
                </a:solidFill>
                <a:latin typeface="+mn-lt"/>
                <a:cs typeface="Franklin Gothic Book" pitchFamily="34" charset="0"/>
              </a:defRPr>
            </a:lvl1pPr>
            <a:lvl2pPr>
              <a:defRPr sz="1350">
                <a:solidFill>
                  <a:schemeClr val="tx2"/>
                </a:solidFill>
                <a:latin typeface="+mn-lt"/>
                <a:cs typeface="Franklin Gothic Book" pitchFamily="34" charset="0"/>
              </a:defRPr>
            </a:lvl2pPr>
            <a:lvl3pPr>
              <a:defRPr sz="1050" baseline="0">
                <a:solidFill>
                  <a:schemeClr val="tx2"/>
                </a:solidFill>
                <a:latin typeface="+mn-lt"/>
                <a:cs typeface="Franklin Gothic Book" pitchFamily="34" charset="0"/>
              </a:defRPr>
            </a:lvl3pPr>
            <a:lvl4pPr marL="686991" indent="-171450">
              <a:defRPr sz="1050" baseline="0">
                <a:solidFill>
                  <a:schemeClr val="tx2"/>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163480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8"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89439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687388" y="3618527"/>
            <a:ext cx="8229600" cy="769441"/>
          </a:xfrm>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a:xfrm>
            <a:off x="687388" y="4616570"/>
            <a:ext cx="8229600" cy="1063752"/>
          </a:xfrm>
          <a:prstGeom prst="rect">
            <a:avLst/>
          </a:prstGeom>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484012"/>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079187"/>
            <a:ext cx="8224837" cy="5246813"/>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324216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157865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Left"/>
          <p:cNvSpPr>
            <a:spLocks noGrp="1"/>
          </p:cNvSpPr>
          <p:nvPr userDrawn="1">
            <p:ph sz="quarter" idx="11"/>
          </p:nvPr>
        </p:nvSpPr>
        <p:spPr>
          <a:xfrm>
            <a:off x="687389" y="1074695"/>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7"/>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742962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9" y="483105"/>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267877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1005645"/>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611468"/>
            <a:ext cx="8224837" cy="4714531"/>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9" y="6095166"/>
            <a:ext cx="8224837" cy="230832"/>
          </a:xfrm>
        </p:spPr>
        <p:txBody>
          <a:bodyPr anchor="b" anchorCtr="0">
            <a:spAutoFit/>
          </a:bodyPr>
          <a:lstStyle>
            <a:lvl1pPr marL="0" indent="0">
              <a:buNone/>
              <a:defRPr sz="750"/>
            </a:lvl1pPr>
            <a:lvl2pPr marL="171450" indent="0">
              <a:buNone/>
              <a:defRPr sz="750"/>
            </a:lvl2pPr>
            <a:lvl3pPr marL="344091" indent="0">
              <a:buNone/>
              <a:defRPr sz="750"/>
            </a:lvl3pPr>
            <a:lvl4pPr marL="514350" indent="0">
              <a:buNone/>
              <a:defRPr sz="750"/>
            </a:lvl4pPr>
            <a:lvl5pPr marL="685800" indent="0">
              <a:buNone/>
              <a:defRPr sz="750"/>
            </a:lvl5pPr>
          </a:lstStyle>
          <a:p>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67532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spAutoFit/>
          </a:bodyPr>
          <a:lstStyle>
            <a:lvl1pPr>
              <a:defRPr sz="2400"/>
            </a:lvl1pPr>
          </a:lstStyle>
          <a:p>
            <a:r>
              <a:rPr lang="en-US" dirty="0"/>
              <a:t>Click to edit Master title style</a:t>
            </a:r>
          </a:p>
        </p:txBody>
      </p:sp>
      <p:sp>
        <p:nvSpPr>
          <p:cNvPr id="3" name="Content"/>
          <p:cNvSpPr>
            <a:spLocks noGrp="1"/>
          </p:cNvSpPr>
          <p:nvPr>
            <p:ph idx="1"/>
          </p:nvPr>
        </p:nvSpPr>
        <p:spPr bwMode="gray">
          <a:xfrm>
            <a:off x="687527" y="1607853"/>
            <a:ext cx="8224699" cy="4726300"/>
          </a:xfrm>
        </p:spPr>
        <p:txBody>
          <a:bodyPr/>
          <a:lstStyle>
            <a:lvl1pPr marL="175022" indent="-175022">
              <a:buFont typeface="Arial" panose="020B0604020202020204" pitchFamily="34" charset="0"/>
              <a:buChar char="•"/>
              <a:defRPr>
                <a:solidFill>
                  <a:schemeClr val="tx2"/>
                </a:solidFill>
                <a:latin typeface="+mn-lt"/>
                <a:cs typeface="Franklin Gothic Book" pitchFamily="34" charset="0"/>
              </a:defRPr>
            </a:lvl1pPr>
            <a:lvl2pPr>
              <a:defRPr sz="1350">
                <a:solidFill>
                  <a:schemeClr val="tx2"/>
                </a:solidFill>
                <a:latin typeface="+mn-lt"/>
                <a:cs typeface="Franklin Gothic Book" pitchFamily="34" charset="0"/>
              </a:defRPr>
            </a:lvl2pPr>
            <a:lvl3pPr>
              <a:defRPr sz="1050" baseline="0">
                <a:solidFill>
                  <a:schemeClr val="tx2"/>
                </a:solidFill>
                <a:latin typeface="+mn-lt"/>
                <a:cs typeface="Franklin Gothic Book" pitchFamily="34" charset="0"/>
              </a:defRPr>
            </a:lvl3pPr>
            <a:lvl4pPr marL="686991" indent="-171450">
              <a:defRPr sz="1050" baseline="0">
                <a:solidFill>
                  <a:schemeClr val="tx2"/>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9" y="6103322"/>
            <a:ext cx="8224837" cy="230832"/>
          </a:xfrm>
        </p:spPr>
        <p:txBody>
          <a:bodyPr anchor="b" anchorCtr="0">
            <a:spAutoFit/>
          </a:bodyPr>
          <a:lstStyle>
            <a:lvl1pPr marL="0" indent="0">
              <a:buNone/>
              <a:defRPr sz="750"/>
            </a:lvl1pPr>
            <a:lvl2pPr marL="171450" indent="0">
              <a:buNone/>
              <a:defRPr sz="750"/>
            </a:lvl2pPr>
            <a:lvl3pPr marL="344091" indent="0">
              <a:buNone/>
              <a:defRPr sz="750"/>
            </a:lvl3pPr>
            <a:lvl4pPr marL="514350" indent="0">
              <a:buNone/>
              <a:defRPr sz="750"/>
            </a:lvl4pPr>
            <a:lvl5pPr marL="685800" indent="0">
              <a:buNone/>
              <a:defRPr sz="750"/>
            </a:lvl5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963517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8"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687389" y="6092182"/>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600873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484012"/>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079187"/>
            <a:ext cx="8224837" cy="5246813"/>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9" y="6095166"/>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537950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114251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Left"/>
          <p:cNvSpPr>
            <a:spLocks noGrp="1"/>
          </p:cNvSpPr>
          <p:nvPr userDrawn="1">
            <p:ph sz="quarter" idx="11"/>
          </p:nvPr>
        </p:nvSpPr>
        <p:spPr>
          <a:xfrm>
            <a:off x="687389" y="1074695"/>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7"/>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41271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9" y="483105"/>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10195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References">
    <p:spTree>
      <p:nvGrpSpPr>
        <p:cNvPr id="1" name=""/>
        <p:cNvGrpSpPr/>
        <p:nvPr/>
      </p:nvGrpSpPr>
      <p:grpSpPr>
        <a:xfrm>
          <a:off x="0" y="0"/>
          <a:ext cx="0" cy="0"/>
          <a:chOff x="0" y="0"/>
          <a:chExt cx="0" cy="0"/>
        </a:xfrm>
      </p:grpSpPr>
      <p:sp>
        <p:nvSpPr>
          <p:cNvPr id="5" name="Title 4"/>
          <p:cNvSpPr>
            <a:spLocks noGrp="1"/>
          </p:cNvSpPr>
          <p:nvPr>
            <p:ph type="title"/>
          </p:nvPr>
        </p:nvSpPr>
        <p:spPr>
          <a:xfrm>
            <a:off x="687389" y="480270"/>
            <a:ext cx="8224837" cy="369332"/>
          </a:xfrm>
        </p:spPr>
        <p:txBody>
          <a:bodyPr/>
          <a:lstStyle/>
          <a:p>
            <a:r>
              <a:rPr lang="en-US" dirty="0"/>
              <a:t>Click to edit Master title style</a:t>
            </a:r>
          </a:p>
        </p:txBody>
      </p:sp>
      <p:sp>
        <p:nvSpPr>
          <p:cNvPr id="3" name="Content Placeholder 2"/>
          <p:cNvSpPr>
            <a:spLocks noGrp="1"/>
          </p:cNvSpPr>
          <p:nvPr>
            <p:ph idx="1"/>
          </p:nvPr>
        </p:nvSpPr>
        <p:spPr bwMode="gray">
          <a:xfrm>
            <a:off x="687389" y="1087573"/>
            <a:ext cx="8224836" cy="5234678"/>
          </a:xfrm>
          <a:prstGeom prst="rect">
            <a:avLst/>
          </a:prstGeom>
        </p:spPr>
        <p:txBody>
          <a:bodyPr/>
          <a:lstStyle>
            <a:lvl1pPr marL="342900" indent="-342900">
              <a:buNone/>
              <a:defRPr sz="1350">
                <a:solidFill>
                  <a:schemeClr val="tx2"/>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cxnSp>
        <p:nvCxnSpPr>
          <p:cNvPr id="22" name="Straight Connector 21"/>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947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dirty="0">
              <a:solidFill>
                <a:srgbClr val="000000"/>
              </a:solidFill>
            </a:endParaRPr>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56C903B-A9A8-9643-9413-B88BA9C2F039}"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139628257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9" y="2055815"/>
            <a:ext cx="8224837" cy="3732737"/>
          </a:xfrm>
        </p:spPr>
        <p:txBody>
          <a:bodyPr/>
          <a:lstStyle>
            <a:lvl1pPr marL="0" indent="0">
              <a:buNone/>
              <a:defRPr>
                <a:solidFill>
                  <a:schemeClr val="tx2">
                    <a:lumMod val="75000"/>
                  </a:schemeClr>
                </a:solidFill>
                <a:latin typeface="+mn-lt"/>
                <a:cs typeface="Franklin Gothic Book" pitchFamily="34" charset="0"/>
              </a:defRPr>
            </a:lvl1pPr>
            <a:lvl2pPr marL="172641" indent="-172641">
              <a:buFont typeface="Arial" pitchFamily="34" charset="0"/>
              <a:buChar char="•"/>
              <a:defRPr>
                <a:solidFill>
                  <a:schemeClr val="tx2">
                    <a:lumMod val="75000"/>
                  </a:schemeClr>
                </a:solidFill>
                <a:latin typeface="+mn-lt"/>
              </a:defRPr>
            </a:lvl2pPr>
            <a:lvl3pPr marL="348854" indent="-171450">
              <a:defRPr>
                <a:solidFill>
                  <a:schemeClr val="tx2">
                    <a:lumMod val="75000"/>
                  </a:schemeClr>
                </a:solidFill>
                <a:latin typeface="+mn-lt"/>
              </a:defRPr>
            </a:lvl3pPr>
            <a:lvl4pPr marL="514350" indent="-171450">
              <a:defRPr>
                <a:solidFill>
                  <a:schemeClr val="tx2">
                    <a:lumMod val="75000"/>
                  </a:schemeClr>
                </a:solidFill>
                <a:latin typeface="+mn-lt"/>
              </a:defRPr>
            </a:lvl4pPr>
            <a:lvl5pPr marL="684610" indent="-171450">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57330"/>
            <a:ext cx="105798" cy="103875"/>
          </a:xfrm>
        </p:spPr>
        <p:txBody>
          <a:bodyPr wrap="none" anchor="b" anchorCtr="0"/>
          <a:lstStyle/>
          <a:p>
            <a:fld id="{4DBB3109-6B36-4C42-ABE5-993D6B0A452A}"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1487538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3488945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4"/>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1650" b="1"/>
            </a:lvl1pPr>
          </a:lstStyle>
          <a:p>
            <a:r>
              <a:rPr lang="en-US"/>
              <a:t>Click to edit Master title style</a:t>
            </a:r>
            <a:endParaRPr lang="en-US" dirty="0"/>
          </a:p>
        </p:txBody>
      </p:sp>
    </p:spTree>
    <p:extLst>
      <p:ext uri="{BB962C8B-B14F-4D97-AF65-F5344CB8AC3E}">
        <p14:creationId xmlns:p14="http://schemas.microsoft.com/office/powerpoint/2010/main" val="407870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63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088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50994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3.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3.jpe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Title"/>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cNvSpPr>
            <a:spLocks noGrp="1"/>
          </p:cNvSpPr>
          <p:nvPr>
            <p:ph type="body" idx="1"/>
          </p:nvPr>
        </p:nvSpPr>
        <p:spPr bwMode="gray">
          <a:xfrm>
            <a:off x="683893" y="2935823"/>
            <a:ext cx="8228331"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endParaRPr lang="en-US" dirty="0"/>
          </a:p>
        </p:txBody>
      </p:sp>
      <p:cxnSp>
        <p:nvCxnSpPr>
          <p:cNvPr id="6" name="Straight Connector 5"/>
          <p:cNvCxnSpPr/>
          <p:nvPr userDrawn="1"/>
        </p:nvCxnSpPr>
        <p:spPr>
          <a:xfrm>
            <a:off x="683812" y="4309872"/>
            <a:ext cx="846018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16" r:id="rId1"/>
    <p:sldLayoutId id="2147484339" r:id="rId2"/>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3200" kern="1200">
          <a:solidFill>
            <a:schemeClr val="bg2">
              <a:lumMod val="75000"/>
            </a:schemeClr>
          </a:solidFill>
          <a:latin typeface="+mn-lt"/>
          <a:ea typeface="+mn-ea"/>
          <a:cs typeface="Arial" pitchFamily="34" charset="0"/>
        </a:defRPr>
      </a:lvl1pPr>
      <a:lvl2pPr marL="0" indent="0" algn="l" rtl="0" eaLnBrk="1" fontAlgn="base" hangingPunct="1">
        <a:spcBef>
          <a:spcPts val="600"/>
        </a:spcBef>
        <a:spcAft>
          <a:spcPct val="0"/>
        </a:spcAft>
        <a:defRPr sz="2400" kern="1200">
          <a:solidFill>
            <a:schemeClr val="bg1"/>
          </a:solidFill>
          <a:latin typeface="+mn-lt"/>
          <a:ea typeface="+mn-ea"/>
          <a:cs typeface="Arial" pitchFamily="34" charset="0"/>
        </a:defRPr>
      </a:lvl2pPr>
      <a:lvl3pPr marL="0" indent="0" algn="l" rtl="0" eaLnBrk="1" fontAlgn="base" hangingPunct="1">
        <a:spcBef>
          <a:spcPts val="6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ts val="6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87388" y="3612543"/>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4" name="Text Placeholder 3"/>
          <p:cNvSpPr>
            <a:spLocks noGrp="1"/>
          </p:cNvSpPr>
          <p:nvPr>
            <p:ph type="body" idx="1"/>
          </p:nvPr>
        </p:nvSpPr>
        <p:spPr>
          <a:xfrm>
            <a:off x="687388" y="4616569"/>
            <a:ext cx="8229600" cy="106375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0" indent="0" algn="l" defTabSz="914400" rtl="0" eaLnBrk="1" latinLnBrk="0" hangingPunct="1">
        <a:spcBef>
          <a:spcPct val="20000"/>
        </a:spcBef>
        <a:buFont typeface="Arial" pitchFamily="34" charset="0"/>
        <a:buNone/>
        <a:defRPr lang="en-US" sz="3200" kern="1200" smtClean="0">
          <a:solidFill>
            <a:schemeClr val="bg2">
              <a:lumMod val="75000"/>
            </a:schemeClr>
          </a:solidFill>
          <a:latin typeface="+mn-lt"/>
          <a:ea typeface="ＭＳ Ｐゴシック" charset="0"/>
          <a:cs typeface="+mn-cs"/>
        </a:defRPr>
      </a:lvl1pPr>
      <a:lvl2pPr marL="2857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AIR Identifier"/>
          <p:cNvSpPr txBox="1"/>
          <p:nvPr userDrawn="1"/>
        </p:nvSpPr>
        <p:spPr>
          <a:xfrm>
            <a:off x="228600" y="6675975"/>
            <a:ext cx="4121321" cy="138499"/>
          </a:xfrm>
          <a:prstGeom prst="rect">
            <a:avLst/>
          </a:prstGeom>
          <a:noFill/>
        </p:spPr>
        <p:txBody>
          <a:bodyPr wrap="none" lIns="0" tIns="0" rIns="0" bIns="0" rtlCol="0">
            <a:spAutoFit/>
          </a:bodyPr>
          <a:lstStyle/>
          <a:p>
            <a:r>
              <a:rPr lang="en-US" sz="900" cap="small" baseline="0" dirty="0">
                <a:solidFill>
                  <a:schemeClr val="bg2">
                    <a:lumMod val="75000"/>
                  </a:scheme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687388" y="882532"/>
            <a:ext cx="8224837"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687388"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8771161" y="6675975"/>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29" r:id="rId4"/>
    <p:sldLayoutId id="2147484327" r:id="rId5"/>
    <p:sldLayoutId id="2147484328" r:id="rId6"/>
    <p:sldLayoutId id="2147484326"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 id="2147484340" r:id="rId16"/>
    <p:sldLayoutId id="2147484341" r:id="rId17"/>
    <p:sldLayoutId id="2147484342" r:id="rId18"/>
    <p:sldLayoutId id="2147484343" r:id="rId19"/>
    <p:sldLayoutId id="2147484344" r:id="rId20"/>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2"/>
          <p:cNvSpPr>
            <a:spLocks noGrp="1"/>
          </p:cNvSpPr>
          <p:nvPr>
            <p:ph type="title"/>
          </p:nvPr>
        </p:nvSpPr>
        <p:spPr>
          <a:xfrm>
            <a:off x="687387" y="2054304"/>
            <a:ext cx="8229600" cy="307777"/>
          </a:xfrm>
          <a:prstGeom prst="rect">
            <a:avLst/>
          </a:prstGeom>
        </p:spPr>
        <p:txBody>
          <a:bodyPr vert="horz" lIns="0" tIns="0" rIns="0" bIns="0" rtlCol="0" anchor="t" anchorCtr="0">
            <a:spAutoFit/>
          </a:bodyPr>
          <a:lstStyle/>
          <a:p>
            <a:r>
              <a:rPr lang="en-US" dirty="0"/>
              <a:t>Click to edit Master title style</a:t>
            </a:r>
          </a:p>
        </p:txBody>
      </p:sp>
      <p:sp>
        <p:nvSpPr>
          <p:cNvPr id="2" name="Text Placeholder 1"/>
          <p:cNvSpPr>
            <a:spLocks noGrp="1"/>
          </p:cNvSpPr>
          <p:nvPr>
            <p:ph type="body" idx="1"/>
          </p:nvPr>
        </p:nvSpPr>
        <p:spPr bwMode="gray">
          <a:xfrm>
            <a:off x="687387" y="2362081"/>
            <a:ext cx="8224837" cy="31640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0"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2000"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87388" y="3781821"/>
            <a:ext cx="8229600" cy="600164"/>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450"/>
              </a:spcBef>
              <a:spcAft>
                <a:spcPts val="450"/>
              </a:spcAft>
            </a:pPr>
            <a:r>
              <a:rPr lang="en-US" dirty="0"/>
              <a:t>Click to edit Master title style</a:t>
            </a:r>
          </a:p>
        </p:txBody>
      </p:sp>
      <p:sp>
        <p:nvSpPr>
          <p:cNvPr id="4" name="Text Placeholder 3"/>
          <p:cNvSpPr>
            <a:spLocks noGrp="1"/>
          </p:cNvSpPr>
          <p:nvPr>
            <p:ph type="body" idx="1"/>
          </p:nvPr>
        </p:nvSpPr>
        <p:spPr>
          <a:xfrm>
            <a:off x="687388" y="4616569"/>
            <a:ext cx="8229600" cy="106375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795206" y="6526552"/>
            <a:ext cx="117019" cy="115416"/>
          </a:xfrm>
          <a:prstGeom prst="rect">
            <a:avLst/>
          </a:prstGeom>
        </p:spPr>
        <p:txBody>
          <a:bodyPr vert="horz" wrap="none" lIns="0" tIns="0" rIns="0" bIns="0" rtlCol="0" anchor="ctr">
            <a:spAutoFit/>
          </a:bodyPr>
          <a:lstStyle>
            <a:lvl1pPr algn="r">
              <a:defRPr sz="75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536294263"/>
      </p:ext>
    </p:extLst>
  </p:cSld>
  <p:clrMap bg1="lt1" tx1="dk1" bg2="lt2" tx2="dk2" accent1="accent1" accent2="accent2" accent3="accent3" accent4="accent4" accent5="accent5" accent6="accent6" hlink="hlink" folHlink="folHlink"/>
  <p:sldLayoutIdLst>
    <p:sldLayoutId id="2147484346" r:id="rId1"/>
    <p:sldLayoutId id="2147484347" r:id="rId2"/>
  </p:sldLayoutIdLst>
  <p:hf hdr="0" ftr="0" dt="0"/>
  <p:txStyles>
    <p:titleStyle>
      <a:lvl1pPr algn="ctr" defTabSz="685800" rtl="0" eaLnBrk="1" latinLnBrk="0" hangingPunct="1">
        <a:spcBef>
          <a:spcPct val="0"/>
        </a:spcBef>
        <a:buNone/>
        <a:defRPr lang="en-US" sz="3300" b="1" kern="1200" dirty="0" smtClean="0">
          <a:solidFill>
            <a:schemeClr val="bg1"/>
          </a:solidFill>
          <a:latin typeface="+mj-lt"/>
          <a:ea typeface="ＭＳ Ｐゴシック" charset="0"/>
          <a:cs typeface="+mj-cs"/>
        </a:defRPr>
      </a:lvl1pPr>
    </p:titleStyle>
    <p:bodyStyle>
      <a:lvl1pPr marL="0" indent="0" algn="l" defTabSz="685800" rtl="0" eaLnBrk="1" latinLnBrk="0" hangingPunct="1">
        <a:spcBef>
          <a:spcPct val="20000"/>
        </a:spcBef>
        <a:buFont typeface="Arial" pitchFamily="34" charset="0"/>
        <a:buNone/>
        <a:defRPr lang="en-US" sz="2400" kern="1200" smtClean="0">
          <a:solidFill>
            <a:schemeClr val="bg2">
              <a:lumMod val="75000"/>
            </a:schemeClr>
          </a:solidFill>
          <a:latin typeface="+mn-lt"/>
          <a:ea typeface="ＭＳ Ｐゴシック" charset="0"/>
          <a:cs typeface="+mn-cs"/>
        </a:defRPr>
      </a:lvl1pPr>
      <a:lvl2pPr marL="214313" indent="-214313" algn="l" defTabSz="685800" rtl="0" eaLnBrk="1" latinLnBrk="0" hangingPunct="1">
        <a:spcBef>
          <a:spcPct val="20000"/>
        </a:spcBef>
        <a:buFont typeface="Arial" pitchFamily="34" charset="0"/>
        <a:buChar char="•"/>
        <a:defRPr lang="en-US" sz="1350" kern="1200" smtClean="0">
          <a:solidFill>
            <a:schemeClr val="bg1"/>
          </a:solidFill>
          <a:latin typeface="+mn-lt"/>
          <a:ea typeface="+mn-ea"/>
          <a:cs typeface="Arial" pitchFamily="34" charset="0"/>
        </a:defRPr>
      </a:lvl2pPr>
      <a:lvl3pPr marL="857250" indent="-171450" algn="l" defTabSz="685800" rtl="0" eaLnBrk="1" latinLnBrk="0" hangingPunct="1">
        <a:spcBef>
          <a:spcPct val="20000"/>
        </a:spcBef>
        <a:buFont typeface="Arial" pitchFamily="34" charset="0"/>
        <a:buChar char="•"/>
        <a:defRPr lang="en-US" sz="1350" kern="1200" smtClean="0">
          <a:solidFill>
            <a:schemeClr val="bg1"/>
          </a:solidFill>
          <a:latin typeface="+mn-lt"/>
          <a:ea typeface="+mn-ea"/>
          <a:cs typeface="Arial" pitchFamily="34" charset="0"/>
        </a:defRPr>
      </a:lvl3pPr>
      <a:lvl4pPr marL="1200150" indent="-171450" algn="l" defTabSz="685800" rtl="0" eaLnBrk="1" latinLnBrk="0" hangingPunct="1">
        <a:spcBef>
          <a:spcPct val="20000"/>
        </a:spcBef>
        <a:buFont typeface="Arial" pitchFamily="34" charset="0"/>
        <a:buChar char="–"/>
        <a:defRPr lang="en-US" sz="1350" kern="1200" smtClean="0">
          <a:solidFill>
            <a:schemeClr val="bg1"/>
          </a:solidFill>
          <a:latin typeface="+mn-lt"/>
          <a:ea typeface="+mn-ea"/>
          <a:cs typeface="Arial" pitchFamily="34" charset="0"/>
        </a:defRPr>
      </a:lvl4pPr>
      <a:lvl5pPr marL="1543050" indent="-171450" algn="l" defTabSz="685800" rtl="0" eaLnBrk="1" latinLnBrk="0" hangingPunct="1">
        <a:spcBef>
          <a:spcPct val="20000"/>
        </a:spcBef>
        <a:buFont typeface="Arial" pitchFamily="34" charset="0"/>
        <a:buChar char="»"/>
        <a:defRPr lang="en-US" sz="1350" kern="1200" dirty="0" smtClean="0">
          <a:solidFill>
            <a:schemeClr val="bg1"/>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AIR Identifier"/>
          <p:cNvSpPr txBox="1"/>
          <p:nvPr userDrawn="1"/>
        </p:nvSpPr>
        <p:spPr>
          <a:xfrm>
            <a:off x="228601" y="6675977"/>
            <a:ext cx="3119444" cy="103875"/>
          </a:xfrm>
          <a:prstGeom prst="rect">
            <a:avLst/>
          </a:prstGeom>
          <a:noFill/>
        </p:spPr>
        <p:txBody>
          <a:bodyPr wrap="none" lIns="0" tIns="0" rIns="0" bIns="0" rtlCol="0">
            <a:spAutoFit/>
          </a:bodyPr>
          <a:lstStyle/>
          <a:p>
            <a:r>
              <a:rPr lang="en-US" sz="675" cap="small" dirty="0">
                <a:solidFill>
                  <a:srgbClr val="D4D4D4">
                    <a:lumMod val="75000"/>
                  </a:srgb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687389" y="1005645"/>
            <a:ext cx="8224837"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687389"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8806427" y="6675977"/>
            <a:ext cx="105798" cy="103875"/>
          </a:xfrm>
          <a:prstGeom prst="rect">
            <a:avLst/>
          </a:prstGeom>
          <a:noFill/>
        </p:spPr>
        <p:txBody>
          <a:bodyPr wrap="none" lIns="0" tIns="0" rIns="0" bIns="0">
            <a:spAutoFit/>
          </a:bodyPr>
          <a:lstStyle>
            <a:lvl1pPr>
              <a:defRPr lang="en-US" sz="675" smtClean="0">
                <a:solidFill>
                  <a:schemeClr val="bg2">
                    <a:lumMod val="75000"/>
                  </a:schemeClr>
                </a:solidFill>
                <a:latin typeface="+mn-lt"/>
                <a:ea typeface="ＭＳ Ｐゴシック" charset="-128"/>
                <a:cs typeface="+mn-cs"/>
              </a:defRPr>
            </a:lvl1p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962841061"/>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 id="2147484364" r:id="rId16"/>
    <p:sldLayoutId id="2147484365" r:id="rId17"/>
    <p:sldLayoutId id="2147484366" r:id="rId18"/>
    <p:sldLayoutId id="2147484367" r:id="rId19"/>
  </p:sldLayoutIdLst>
  <p:hf hdr="0" ftr="0" dt="0"/>
  <p:txStyles>
    <p:titleStyle>
      <a:lvl1pPr algn="l" rtl="0" eaLnBrk="0" fontAlgn="base" hangingPunct="0">
        <a:spcBef>
          <a:spcPct val="0"/>
        </a:spcBef>
        <a:spcAft>
          <a:spcPct val="0"/>
        </a:spcAft>
        <a:defRPr lang="en-US" sz="24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5pPr>
      <a:lvl6pPr marL="342900" algn="l" rtl="0" fontAlgn="base">
        <a:spcBef>
          <a:spcPct val="0"/>
        </a:spcBef>
        <a:spcAft>
          <a:spcPct val="0"/>
        </a:spcAft>
        <a:defRPr sz="3000" b="1">
          <a:solidFill>
            <a:schemeClr val="bg1"/>
          </a:solidFill>
          <a:latin typeface="FranklinGothic" pitchFamily="-48" charset="0"/>
        </a:defRPr>
      </a:lvl6pPr>
      <a:lvl7pPr marL="685800" algn="l" rtl="0" fontAlgn="base">
        <a:spcBef>
          <a:spcPct val="0"/>
        </a:spcBef>
        <a:spcAft>
          <a:spcPct val="0"/>
        </a:spcAft>
        <a:defRPr sz="3000" b="1">
          <a:solidFill>
            <a:schemeClr val="bg1"/>
          </a:solidFill>
          <a:latin typeface="FranklinGothic" pitchFamily="-48" charset="0"/>
        </a:defRPr>
      </a:lvl7pPr>
      <a:lvl8pPr marL="1028700" algn="l" rtl="0" fontAlgn="base">
        <a:spcBef>
          <a:spcPct val="0"/>
        </a:spcBef>
        <a:spcAft>
          <a:spcPct val="0"/>
        </a:spcAft>
        <a:defRPr sz="3000" b="1">
          <a:solidFill>
            <a:schemeClr val="bg1"/>
          </a:solidFill>
          <a:latin typeface="FranklinGothic" pitchFamily="-48" charset="0"/>
        </a:defRPr>
      </a:lvl8pPr>
      <a:lvl9pPr marL="1371600" algn="l" rtl="0" fontAlgn="base">
        <a:spcBef>
          <a:spcPct val="0"/>
        </a:spcBef>
        <a:spcAft>
          <a:spcPct val="0"/>
        </a:spcAft>
        <a:defRPr sz="3000" b="1">
          <a:solidFill>
            <a:schemeClr val="bg1"/>
          </a:solidFill>
          <a:latin typeface="FranklinGothic" pitchFamily="-48" charset="0"/>
        </a:defRPr>
      </a:lvl9pPr>
    </p:titleStyle>
    <p:bodyStyle>
      <a:lvl1pPr marL="171450" indent="-171450" algn="l" rtl="0" eaLnBrk="0" fontAlgn="base" hangingPunct="0">
        <a:spcBef>
          <a:spcPts val="450"/>
        </a:spcBef>
        <a:spcAft>
          <a:spcPts val="0"/>
        </a:spcAft>
        <a:buClr>
          <a:schemeClr val="bg2">
            <a:lumMod val="75000"/>
          </a:schemeClr>
        </a:buClr>
        <a:buFont typeface="Arial" panose="020B0604020202020204" pitchFamily="34" charset="0"/>
        <a:buChar char="•"/>
        <a:defRPr sz="1800" kern="1200">
          <a:solidFill>
            <a:schemeClr val="tx2"/>
          </a:solidFill>
          <a:latin typeface="+mn-lt"/>
          <a:ea typeface="Arial" pitchFamily="34" charset="0"/>
          <a:cs typeface="Arial" pitchFamily="34" charset="0"/>
        </a:defRPr>
      </a:lvl1pPr>
      <a:lvl2pPr marL="342900" indent="-171450" algn="l" rtl="0" eaLnBrk="0" fontAlgn="base" hangingPunct="0">
        <a:spcBef>
          <a:spcPts val="450"/>
        </a:spcBef>
        <a:spcAft>
          <a:spcPts val="0"/>
        </a:spcAft>
        <a:buClr>
          <a:schemeClr val="bg2">
            <a:lumMod val="75000"/>
          </a:schemeClr>
        </a:buClr>
        <a:buFont typeface="Arial" pitchFamily="34" charset="0"/>
        <a:buChar char="–"/>
        <a:defRPr sz="1350" kern="1200">
          <a:solidFill>
            <a:schemeClr val="tx2"/>
          </a:solidFill>
          <a:latin typeface="+mn-lt"/>
          <a:ea typeface="Arial" pitchFamily="34" charset="0"/>
          <a:cs typeface="Arial" pitchFamily="34" charset="0"/>
        </a:defRPr>
      </a:lvl2pPr>
      <a:lvl3pPr marL="515541" indent="-171450" algn="l" defTabSz="685800" rtl="0" eaLnBrk="0" fontAlgn="base" hangingPunct="0">
        <a:spcBef>
          <a:spcPts val="450"/>
        </a:spcBef>
        <a:spcAft>
          <a:spcPts val="0"/>
        </a:spcAft>
        <a:buClr>
          <a:schemeClr val="bg2">
            <a:lumMod val="75000"/>
          </a:schemeClr>
        </a:buClr>
        <a:buFont typeface="Arial" panose="020B0604020202020204" pitchFamily="34" charset="0"/>
        <a:buChar char="»"/>
        <a:defRPr sz="1200" kern="1200">
          <a:solidFill>
            <a:schemeClr val="tx2"/>
          </a:solidFill>
          <a:latin typeface="+mn-lt"/>
          <a:ea typeface="Arial" pitchFamily="34" charset="0"/>
          <a:cs typeface="Arial" pitchFamily="34" charset="0"/>
        </a:defRPr>
      </a:lvl3pPr>
      <a:lvl4pPr marL="685800" indent="-171450" algn="l" rtl="0" eaLnBrk="0" fontAlgn="base" hangingPunct="0">
        <a:spcBef>
          <a:spcPts val="450"/>
        </a:spcBef>
        <a:spcAft>
          <a:spcPts val="0"/>
        </a:spcAft>
        <a:buClr>
          <a:schemeClr val="bg2">
            <a:lumMod val="75000"/>
          </a:schemeClr>
        </a:buClr>
        <a:buSzPct val="100000"/>
        <a:buFont typeface="Arial" panose="020B0604020202020204" pitchFamily="34" charset="0"/>
        <a:buChar char="•"/>
        <a:defRPr sz="1050" kern="1200">
          <a:solidFill>
            <a:schemeClr val="tx2"/>
          </a:solidFill>
          <a:latin typeface="+mn-lt"/>
          <a:ea typeface="Arial" pitchFamily="34" charset="0"/>
          <a:cs typeface="Arial" pitchFamily="34" charset="0"/>
        </a:defRPr>
      </a:lvl4pPr>
      <a:lvl5pPr marL="857250" indent="-171450" algn="l" rtl="0" eaLnBrk="0" fontAlgn="base" hangingPunct="0">
        <a:spcBef>
          <a:spcPts val="450"/>
        </a:spcBef>
        <a:spcAft>
          <a:spcPts val="0"/>
        </a:spcAft>
        <a:buClr>
          <a:schemeClr val="bg2">
            <a:lumMod val="75000"/>
          </a:schemeClr>
        </a:buClr>
        <a:buFont typeface="Arial" pitchFamily="34" charset="0"/>
        <a:buChar char="•"/>
        <a:defRPr sz="1050" kern="1200" baseline="0">
          <a:solidFill>
            <a:schemeClr val="tx2"/>
          </a:solidFill>
          <a:latin typeface="+mn-lt"/>
          <a:ea typeface="Arial" pitchFamily="34" charset="0"/>
          <a:cs typeface="Arial" pitchFamily="34" charset="0"/>
        </a:defRPr>
      </a:lvl5pPr>
      <a:lvl6pPr marL="102870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6pPr>
      <a:lvl7pPr marL="120015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7pPr>
      <a:lvl8pPr marL="137160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8pPr>
      <a:lvl9pPr marL="1543050" indent="-171450" algn="l" defTabSz="685800" rtl="0" eaLnBrk="1" latinLnBrk="0" hangingPunct="1">
        <a:spcBef>
          <a:spcPts val="450"/>
        </a:spcBef>
        <a:spcAft>
          <a:spcPts val="0"/>
        </a:spcAft>
        <a:buClr>
          <a:schemeClr val="bg2">
            <a:lumMod val="75000"/>
          </a:schemeClr>
        </a:buClr>
        <a:buFont typeface="Arial"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s://intensiveintervention.org/resource/self-paced-introduction-intensive-intervention" TargetMode="External"/><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intensiveintervention.org/sites/default/files/DBI_ImplemenRubric_2015.pdf"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Early Numeracy Intervention </a:t>
            </a:r>
          </a:p>
        </p:txBody>
      </p:sp>
      <p:sp>
        <p:nvSpPr>
          <p:cNvPr id="7171" name="Subtitle 2"/>
          <p:cNvSpPr>
            <a:spLocks noGrp="1"/>
          </p:cNvSpPr>
          <p:nvPr>
            <p:ph type="body" sz="quarter" idx="16"/>
          </p:nvPr>
        </p:nvSpPr>
        <p:spPr/>
        <p:txBody>
          <a:bodyPr/>
          <a:lstStyle/>
          <a:p>
            <a:r>
              <a:rPr lang="en-US" dirty="0"/>
              <a:t>Grades 1 and 2: Tier 2</a:t>
            </a:r>
          </a:p>
        </p:txBody>
      </p:sp>
      <p:sp>
        <p:nvSpPr>
          <p:cNvPr id="16" name="Text Placeholder 15"/>
          <p:cNvSpPr>
            <a:spLocks noGrp="1"/>
          </p:cNvSpPr>
          <p:nvPr>
            <p:ph type="body" sz="quarter" idx="19"/>
          </p:nvPr>
        </p:nvSpPr>
        <p:spPr/>
        <p:txBody>
          <a:bodyPr/>
          <a:lstStyle/>
          <a:p>
            <a:r>
              <a:rPr lang="en-US" dirty="0"/>
              <a:t>Copyright © 2016 American Institutes for Research. All rights reserved.</a:t>
            </a:r>
          </a:p>
        </p:txBody>
      </p:sp>
    </p:spTree>
    <p:extLst>
      <p:ext uri="{BB962C8B-B14F-4D97-AF65-F5344CB8AC3E}">
        <p14:creationId xmlns:p14="http://schemas.microsoft.com/office/powerpoint/2010/main" val="229851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Self-Regulation</a:t>
            </a:r>
          </a:p>
        </p:txBody>
      </p:sp>
      <p:sp>
        <p:nvSpPr>
          <p:cNvPr id="3" name="Content Placeholder 2"/>
          <p:cNvSpPr>
            <a:spLocks noGrp="1"/>
          </p:cNvSpPr>
          <p:nvPr>
            <p:ph idx="1"/>
          </p:nvPr>
        </p:nvSpPr>
        <p:spPr/>
        <p:txBody>
          <a:bodyPr/>
          <a:lstStyle/>
          <a:p>
            <a:pPr marL="0" indent="0">
              <a:buNone/>
            </a:pPr>
            <a:r>
              <a:rPr lang="en-US" dirty="0"/>
              <a:t>The attitude and abilities required to act as the “primary causal agent in one’s life and to make choices regarding one’s actions free from undue external influence or interference.” 			</a:t>
            </a:r>
            <a:r>
              <a:rPr lang="en-US" sz="2100" i="1" dirty="0"/>
              <a:t>(Wehmeyer, 1992, p. 305)</a:t>
            </a:r>
          </a:p>
          <a:p>
            <a:pPr>
              <a:spcBef>
                <a:spcPts val="900"/>
              </a:spcBef>
            </a:pPr>
            <a:r>
              <a:rPr lang="en-US" dirty="0"/>
              <a:t>Includes three components:</a:t>
            </a:r>
          </a:p>
          <a:p>
            <a:pPr lvl="1"/>
            <a:r>
              <a:rPr lang="en-US" sz="2000" dirty="0"/>
              <a:t>Autonomy</a:t>
            </a:r>
          </a:p>
          <a:p>
            <a:pPr lvl="1"/>
            <a:r>
              <a:rPr lang="en-US" sz="2000" dirty="0"/>
              <a:t>Relatedness</a:t>
            </a:r>
          </a:p>
          <a:p>
            <a:pPr lvl="1"/>
            <a:r>
              <a:rPr lang="en-US" sz="2000" dirty="0"/>
              <a:t>Competence</a:t>
            </a:r>
          </a:p>
          <a:p>
            <a:pPr>
              <a:spcBef>
                <a:spcPts val="900"/>
              </a:spcBef>
            </a:pPr>
            <a:r>
              <a:rPr lang="en-US" dirty="0"/>
              <a:t>Lack of self-regulation may lead to decreased academic achievement.</a:t>
            </a:r>
          </a:p>
          <a:p>
            <a:pPr>
              <a:spcBef>
                <a:spcPts val="900"/>
              </a:spcBef>
            </a:pPr>
            <a:r>
              <a:rPr lang="en-US" dirty="0"/>
              <a:t>Should be embedded within interventions and core instruction.</a:t>
            </a:r>
          </a:p>
          <a:p>
            <a:pPr lvl="1"/>
            <a:endParaRPr lang="en-US" dirty="0"/>
          </a:p>
        </p:txBody>
      </p:sp>
      <p:sp>
        <p:nvSpPr>
          <p:cNvPr id="4" name="Slide Number Placeholder 3">
            <a:extLst>
              <a:ext uri="{FF2B5EF4-FFF2-40B4-BE49-F238E27FC236}">
                <a16:creationId xmlns:a16="http://schemas.microsoft.com/office/drawing/2014/main" id="{2BB14CA2-7397-4E42-B6C0-57A80F7E8146}"/>
              </a:ext>
            </a:extLst>
          </p:cNvPr>
          <p:cNvSpPr>
            <a:spLocks noGrp="1"/>
          </p:cNvSpPr>
          <p:nvPr>
            <p:ph type="sldNum" sz="quarter" idx="10"/>
          </p:nvPr>
        </p:nvSpPr>
        <p:spPr/>
        <p:txBody>
          <a:bodyPr/>
          <a:lstStyle/>
          <a:p>
            <a:fld id="{08C997AD-EA12-4407-BBE9-3476EB8FC511}" type="slidenum">
              <a:rPr lang="en-US" smtClean="0"/>
              <a:pPr/>
              <a:t>10</a:t>
            </a:fld>
            <a:endParaRPr lang="en-US" dirty="0"/>
          </a:p>
        </p:txBody>
      </p:sp>
    </p:spTree>
    <p:extLst>
      <p:ext uri="{BB962C8B-B14F-4D97-AF65-F5344CB8AC3E}">
        <p14:creationId xmlns:p14="http://schemas.microsoft.com/office/powerpoint/2010/main" val="2421838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DBI Within an MTSS Framework </a:t>
            </a:r>
          </a:p>
        </p:txBody>
      </p:sp>
      <p:sp>
        <p:nvSpPr>
          <p:cNvPr id="4" name="Slide Number Placeholder 3"/>
          <p:cNvSpPr>
            <a:spLocks noGrp="1"/>
          </p:cNvSpPr>
          <p:nvPr>
            <p:ph type="sldNum" sz="quarter" idx="12"/>
          </p:nvPr>
        </p:nvSpPr>
        <p:spPr/>
        <p:txBody>
          <a:bodyPr/>
          <a:lstStyle/>
          <a:p>
            <a:pPr lvl="0"/>
            <a:fld id="{A1A8B8B9-B651-4439-A868-E8F04EF81465}" type="slidenum">
              <a:rPr lang="en-US" noProof="0"/>
              <a:pPr lvl="0"/>
              <a:t>11</a:t>
            </a:fld>
            <a:endParaRPr lang="en-US" noProof="0" dirty="0"/>
          </a:p>
        </p:txBody>
      </p:sp>
    </p:spTree>
    <p:extLst>
      <p:ext uri="{BB962C8B-B14F-4D97-AF65-F5344CB8AC3E}">
        <p14:creationId xmlns:p14="http://schemas.microsoft.com/office/powerpoint/2010/main" val="41215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DBI Process </a:t>
            </a:r>
          </a:p>
        </p:txBody>
      </p:sp>
      <p:sp>
        <p:nvSpPr>
          <p:cNvPr id="8" name="Slide Number Placeholder 1"/>
          <p:cNvSpPr>
            <a:spLocks noGrp="1"/>
          </p:cNvSpPr>
          <p:nvPr>
            <p:ph type="sldNum" sz="quarter" idx="10"/>
          </p:nvPr>
        </p:nvSpPr>
        <p:spPr/>
        <p:txBody>
          <a:bodyPr/>
          <a:lstStyle/>
          <a:p>
            <a:pPr lvl="0"/>
            <a:fld id="{F3477EC8-074D-41C4-94AE-E9EA7CEEA348}" type="slidenum">
              <a:rPr lang="en-US" noProof="0"/>
              <a:pPr lvl="0"/>
              <a:t>12</a:t>
            </a:fld>
            <a:endParaRPr lang="en-US" noProof="0" dirty="0"/>
          </a:p>
        </p:txBody>
      </p:sp>
      <p:pic>
        <p:nvPicPr>
          <p:cNvPr id="5" name="Picture 4"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94C80641-4432-0145-AAF8-CA8CC11EB1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5775" y="1121697"/>
            <a:ext cx="3512450" cy="5276708"/>
          </a:xfrm>
          <a:prstGeom prst="rect">
            <a:avLst/>
          </a:prstGeom>
        </p:spPr>
      </p:pic>
    </p:spTree>
    <p:extLst>
      <p:ext uri="{BB962C8B-B14F-4D97-AF65-F5344CB8AC3E}">
        <p14:creationId xmlns:p14="http://schemas.microsoft.com/office/powerpoint/2010/main" val="405630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7136-12E2-894B-AD1E-BE340CAEA5B3}"/>
              </a:ext>
            </a:extLst>
          </p:cNvPr>
          <p:cNvSpPr>
            <a:spLocks noGrp="1"/>
          </p:cNvSpPr>
          <p:nvPr>
            <p:ph type="title"/>
          </p:nvPr>
        </p:nvSpPr>
        <p:spPr/>
        <p:txBody>
          <a:bodyPr/>
          <a:lstStyle/>
          <a:p>
            <a:r>
              <a:rPr lang="en-US" dirty="0"/>
              <a:t>Introduction to Intensive Intervention </a:t>
            </a:r>
          </a:p>
        </p:txBody>
      </p:sp>
      <p:sp>
        <p:nvSpPr>
          <p:cNvPr id="3" name="Content Placeholder 2">
            <a:extLst>
              <a:ext uri="{FF2B5EF4-FFF2-40B4-BE49-F238E27FC236}">
                <a16:creationId xmlns:a16="http://schemas.microsoft.com/office/drawing/2014/main" id="{62D7278F-259A-0A49-9084-0AC33441F050}"/>
              </a:ext>
            </a:extLst>
          </p:cNvPr>
          <p:cNvSpPr>
            <a:spLocks noGrp="1"/>
          </p:cNvSpPr>
          <p:nvPr>
            <p:ph idx="1"/>
          </p:nvPr>
        </p:nvSpPr>
        <p:spPr/>
        <p:txBody>
          <a:bodyPr/>
          <a:lstStyle/>
          <a:p>
            <a:r>
              <a:rPr lang="en-US" dirty="0"/>
              <a:t>For additional information on the DBI process, check out the </a:t>
            </a:r>
            <a:r>
              <a:rPr lang="en-US" i="1" dirty="0"/>
              <a:t>Introduction to Intensive Intervention</a:t>
            </a:r>
            <a:r>
              <a:rPr lang="en-US" dirty="0"/>
              <a:t> module.</a:t>
            </a:r>
          </a:p>
          <a:p>
            <a:r>
              <a:rPr lang="en-US" dirty="0"/>
              <a:t>The self-paced module:</a:t>
            </a:r>
          </a:p>
          <a:p>
            <a:pPr lvl="1"/>
            <a:r>
              <a:rPr lang="en-US" sz="1600" dirty="0"/>
              <a:t>Defines intensive intervention and DBI;</a:t>
            </a:r>
          </a:p>
          <a:p>
            <a:pPr lvl="1"/>
            <a:r>
              <a:rPr lang="en-US" sz="1600" dirty="0"/>
              <a:t>Describes how intensive intervention fits within a tiered system such as MTSS, RTI (response to intervention), or PBIS (positive behavior intervention and supports); and</a:t>
            </a:r>
          </a:p>
          <a:p>
            <a:pPr lvl="1"/>
            <a:r>
              <a:rPr lang="en-US" sz="1600" dirty="0"/>
              <a:t>Demonstrates how intensive intervention can provide a systematic process to deliver specialized instruction for students with disabilities.</a:t>
            </a:r>
          </a:p>
          <a:p>
            <a:r>
              <a:rPr lang="en-US" dirty="0">
                <a:hlinkClick r:id="rId3"/>
              </a:rPr>
              <a:t>https://intensiveintervention.org/resource/self-paced-introduction-intensive-intervention</a:t>
            </a:r>
            <a:r>
              <a:rPr lang="en-US" dirty="0"/>
              <a:t> </a:t>
            </a:r>
          </a:p>
          <a:p>
            <a:endParaRPr lang="en-US" dirty="0"/>
          </a:p>
        </p:txBody>
      </p:sp>
      <p:sp>
        <p:nvSpPr>
          <p:cNvPr id="4" name="Slide Number Placeholder 3">
            <a:extLst>
              <a:ext uri="{FF2B5EF4-FFF2-40B4-BE49-F238E27FC236}">
                <a16:creationId xmlns:a16="http://schemas.microsoft.com/office/drawing/2014/main" id="{A41363D4-6A17-B14E-92F7-50E15DC7BA30}"/>
              </a:ext>
            </a:extLst>
          </p:cNvPr>
          <p:cNvSpPr>
            <a:spLocks noGrp="1"/>
          </p:cNvSpPr>
          <p:nvPr>
            <p:ph type="sldNum" sz="quarter" idx="10"/>
          </p:nvPr>
        </p:nvSpPr>
        <p:spPr/>
        <p:txBody>
          <a:bodyPr/>
          <a:lstStyle/>
          <a:p>
            <a:pPr lvl="0"/>
            <a:fld id="{F3477EC8-074D-41C4-94AE-E9EA7CEEA348}" type="slidenum">
              <a:rPr lang="en-US" noProof="0"/>
              <a:pPr lvl="0"/>
              <a:t>13</a:t>
            </a:fld>
            <a:endParaRPr lang="en-US" noProof="0" dirty="0"/>
          </a:p>
        </p:txBody>
      </p:sp>
      <p:pic>
        <p:nvPicPr>
          <p:cNvPr id="6" name="Picture 5" descr="A screenshot of the NCII Introduction to Intensive Intervention module ">
            <a:hlinkClick r:id="rId3"/>
            <a:extLst>
              <a:ext uri="{FF2B5EF4-FFF2-40B4-BE49-F238E27FC236}">
                <a16:creationId xmlns:a16="http://schemas.microsoft.com/office/drawing/2014/main" id="{AE073201-1101-9E47-BE4A-F27AFB305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0762" y="4502747"/>
            <a:ext cx="2927839" cy="1831406"/>
          </a:xfrm>
          <a:prstGeom prst="rect">
            <a:avLst/>
          </a:prstGeom>
        </p:spPr>
      </p:pic>
    </p:spTree>
    <p:extLst>
      <p:ext uri="{BB962C8B-B14F-4D97-AF65-F5344CB8AC3E}">
        <p14:creationId xmlns:p14="http://schemas.microsoft.com/office/powerpoint/2010/main" val="1454915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Characteristics of Instruction Across the Tiers </a:t>
            </a:r>
          </a:p>
        </p:txBody>
      </p:sp>
      <p:sp>
        <p:nvSpPr>
          <p:cNvPr id="2" name="Slide Number Placeholder 1"/>
          <p:cNvSpPr>
            <a:spLocks noGrp="1"/>
          </p:cNvSpPr>
          <p:nvPr>
            <p:ph type="sldNum" sz="quarter" idx="10"/>
          </p:nvPr>
        </p:nvSpPr>
        <p:spPr>
          <a:xfrm>
            <a:off x="8805672" y="6675120"/>
            <a:ext cx="128240" cy="138499"/>
          </a:xfrm>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a:ln>
                  <a:noFill/>
                </a:ln>
                <a:solidFill>
                  <a:srgbClr val="D4D4D4">
                    <a:lumMod val="75000"/>
                  </a:srgbClr>
                </a:solidFill>
                <a:effectLst/>
                <a:uLnTx/>
                <a:uFillTx/>
                <a:latin typeface="Arial"/>
                <a:ea typeface="ＭＳ Ｐゴシック" charset="-128"/>
                <a:cs typeface="+mn-cs"/>
              </a:rPr>
              <a:pPr marL="0" marR="0" lvl="0" indent="0" algn="r" defTabSz="685800" rtl="0" eaLnBrk="1" fontAlgn="base" latinLnBrk="0" hangingPunct="1">
                <a:lnSpc>
                  <a:spcPct val="100000"/>
                </a:lnSpc>
                <a:spcBef>
                  <a:spcPct val="0"/>
                </a:spcBef>
                <a:spcAft>
                  <a:spcPct val="0"/>
                </a:spcAft>
                <a:buClrTx/>
                <a:buSzTx/>
                <a:buFontTx/>
                <a:buNone/>
                <a:tabLst/>
                <a:defRPr/>
              </a:pPr>
              <a:t>14</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graphicFrame>
        <p:nvGraphicFramePr>
          <p:cNvPr id="7" name="Content Placeholder 6"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a:graphicFrameLocks/>
          </p:cNvGraphicFramePr>
          <p:nvPr>
            <p:extLst>
              <p:ext uri="{D42A27DB-BD31-4B8C-83A1-F6EECF244321}">
                <p14:modId xmlns:p14="http://schemas.microsoft.com/office/powerpoint/2010/main" val="1015443670"/>
              </p:ext>
            </p:extLst>
          </p:nvPr>
        </p:nvGraphicFramePr>
        <p:xfrm>
          <a:off x="687390" y="1409075"/>
          <a:ext cx="6580921" cy="4455159"/>
        </p:xfrm>
        <a:graphic>
          <a:graphicData uri="http://schemas.openxmlformats.org/drawingml/2006/table">
            <a:tbl>
              <a:tblPr firstRow="1" bandRow="1">
                <a:tableStyleId>{5C22544A-7EE6-4342-B048-85BDC9FD1C3A}</a:tableStyleId>
              </a:tblPr>
              <a:tblGrid>
                <a:gridCol w="1419916">
                  <a:extLst>
                    <a:ext uri="{9D8B030D-6E8A-4147-A177-3AD203B41FA5}">
                      <a16:colId xmlns:a16="http://schemas.microsoft.com/office/drawing/2014/main" val="20000"/>
                    </a:ext>
                  </a:extLst>
                </a:gridCol>
                <a:gridCol w="1781774">
                  <a:extLst>
                    <a:ext uri="{9D8B030D-6E8A-4147-A177-3AD203B41FA5}">
                      <a16:colId xmlns:a16="http://schemas.microsoft.com/office/drawing/2014/main" val="20001"/>
                    </a:ext>
                  </a:extLst>
                </a:gridCol>
                <a:gridCol w="1683471">
                  <a:extLst>
                    <a:ext uri="{9D8B030D-6E8A-4147-A177-3AD203B41FA5}">
                      <a16:colId xmlns:a16="http://schemas.microsoft.com/office/drawing/2014/main" val="20002"/>
                    </a:ext>
                  </a:extLst>
                </a:gridCol>
                <a:gridCol w="1695760">
                  <a:extLst>
                    <a:ext uri="{9D8B030D-6E8A-4147-A177-3AD203B41FA5}">
                      <a16:colId xmlns:a16="http://schemas.microsoft.com/office/drawing/2014/main" val="20003"/>
                    </a:ext>
                  </a:extLst>
                </a:gridCol>
              </a:tblGrid>
              <a:tr h="565535">
                <a:tc>
                  <a:txBody>
                    <a:bodyPr/>
                    <a:lstStyle/>
                    <a:p>
                      <a:endParaRPr lang="en-US" sz="1600" dirty="0"/>
                    </a:p>
                  </a:txBody>
                  <a:tcPr marL="68580" marR="68580" marT="34290" marB="34290"/>
                </a:tc>
                <a:tc>
                  <a:txBody>
                    <a:bodyPr/>
                    <a:lstStyle/>
                    <a:p>
                      <a:pPr algn="ctr"/>
                      <a:r>
                        <a:rPr lang="en-US" sz="1600" dirty="0"/>
                        <a:t>Primary (T1)</a:t>
                      </a:r>
                    </a:p>
                  </a:txBody>
                  <a:tcPr marL="68580" marR="68580" marT="34290" marB="34290" anchor="b"/>
                </a:tc>
                <a:tc>
                  <a:txBody>
                    <a:bodyPr/>
                    <a:lstStyle/>
                    <a:p>
                      <a:pPr algn="ctr"/>
                      <a:r>
                        <a:rPr lang="en-US" sz="1600" dirty="0"/>
                        <a:t>Secondary (T2)</a:t>
                      </a:r>
                    </a:p>
                  </a:txBody>
                  <a:tcPr marL="68580" marR="68580" marT="34290" marB="34290" anchor="b"/>
                </a:tc>
                <a:tc>
                  <a:txBody>
                    <a:bodyPr/>
                    <a:lstStyle/>
                    <a:p>
                      <a:pPr algn="ctr"/>
                      <a:r>
                        <a:rPr lang="en-US" sz="1600" dirty="0"/>
                        <a:t>Intensive (T3) </a:t>
                      </a:r>
                    </a:p>
                  </a:txBody>
                  <a:tcPr marL="68580" marR="68580" marT="34290" marB="34290" anchor="b"/>
                </a:tc>
                <a:extLst>
                  <a:ext uri="{0D108BD9-81ED-4DB2-BD59-A6C34878D82A}">
                    <a16:rowId xmlns:a16="http://schemas.microsoft.com/office/drawing/2014/main" val="10000"/>
                  </a:ext>
                </a:extLst>
              </a:tr>
              <a:tr h="1051250">
                <a:tc>
                  <a:txBody>
                    <a:bodyPr/>
                    <a:lstStyle/>
                    <a:p>
                      <a:r>
                        <a:rPr lang="en-US" sz="1600" b="1" dirty="0">
                          <a:solidFill>
                            <a:schemeClr val="bg1"/>
                          </a:solidFill>
                        </a:rPr>
                        <a:t>Instruction/</a:t>
                      </a:r>
                    </a:p>
                    <a:p>
                      <a:r>
                        <a:rPr lang="en-US" sz="1600" b="1" dirty="0">
                          <a:solidFill>
                            <a:schemeClr val="bg1"/>
                          </a:solidFill>
                        </a:rPr>
                        <a:t>Intervention</a:t>
                      </a:r>
                      <a:r>
                        <a:rPr lang="en-US" sz="1600" b="1" baseline="0" dirty="0">
                          <a:solidFill>
                            <a:schemeClr val="bg1"/>
                          </a:solidFill>
                        </a:rPr>
                        <a:t> Approach</a:t>
                      </a:r>
                      <a:endParaRPr lang="en-US" sz="1600" b="1" dirty="0">
                        <a:solidFill>
                          <a:schemeClr val="bg1"/>
                        </a:solidFill>
                      </a:endParaRPr>
                    </a:p>
                  </a:txBody>
                  <a:tcPr marL="68580" marR="68580" marT="34290" marB="34290">
                    <a:solidFill>
                      <a:schemeClr val="tx2"/>
                    </a:solidFill>
                  </a:tcPr>
                </a:tc>
                <a:tc>
                  <a:txBody>
                    <a:bodyPr/>
                    <a:lstStyle/>
                    <a:p>
                      <a:r>
                        <a:rPr lang="en-US" sz="1600" dirty="0"/>
                        <a:t>Comprehensive</a:t>
                      </a:r>
                      <a:r>
                        <a:rPr lang="en-US" sz="1600" baseline="0" dirty="0"/>
                        <a:t> research-based curriculum</a:t>
                      </a:r>
                      <a:endParaRPr lang="en-US" sz="1600" dirty="0"/>
                    </a:p>
                  </a:txBody>
                  <a:tcPr marL="68580" marR="68580" marT="34290" marB="34290"/>
                </a:tc>
                <a:tc>
                  <a:txBody>
                    <a:bodyPr/>
                    <a:lstStyle/>
                    <a:p>
                      <a:r>
                        <a:rPr lang="en-US" sz="1600" dirty="0"/>
                        <a:t>Standardized, targeted</a:t>
                      </a:r>
                      <a:r>
                        <a:rPr lang="en-US" sz="1600" baseline="0" dirty="0"/>
                        <a:t> </a:t>
                      </a:r>
                      <a:r>
                        <a:rPr lang="en-US" sz="1600" dirty="0"/>
                        <a:t>small-group instruction</a:t>
                      </a:r>
                    </a:p>
                  </a:txBody>
                  <a:tcPr marL="68580" marR="68580" marT="34290" marB="34290"/>
                </a:tc>
                <a:tc>
                  <a:txBody>
                    <a:bodyPr/>
                    <a:lstStyle/>
                    <a:p>
                      <a:r>
                        <a:rPr lang="en-US" sz="1600" dirty="0"/>
                        <a:t>Individualized,</a:t>
                      </a:r>
                      <a:r>
                        <a:rPr lang="en-US" sz="1600" baseline="0" dirty="0"/>
                        <a:t> based on student data </a:t>
                      </a:r>
                      <a:endParaRPr lang="en-US" sz="1600" dirty="0"/>
                    </a:p>
                  </a:txBody>
                  <a:tcPr marL="68580" marR="68580" marT="34290" marB="34290"/>
                </a:tc>
                <a:extLst>
                  <a:ext uri="{0D108BD9-81ED-4DB2-BD59-A6C34878D82A}">
                    <a16:rowId xmlns:a16="http://schemas.microsoft.com/office/drawing/2014/main" val="10001"/>
                  </a:ext>
                </a:extLst>
              </a:tr>
              <a:tr h="1051250">
                <a:tc>
                  <a:txBody>
                    <a:bodyPr/>
                    <a:lstStyle/>
                    <a:p>
                      <a:r>
                        <a:rPr lang="en-US" sz="1600" b="1" dirty="0">
                          <a:solidFill>
                            <a:schemeClr val="bg1"/>
                          </a:solidFill>
                        </a:rPr>
                        <a:t>Group</a:t>
                      </a:r>
                      <a:r>
                        <a:rPr lang="en-US" sz="1600" b="1" baseline="0" dirty="0">
                          <a:solidFill>
                            <a:schemeClr val="bg1"/>
                          </a:solidFill>
                        </a:rPr>
                        <a:t> Size </a:t>
                      </a:r>
                      <a:endParaRPr lang="en-US" sz="1600" b="1" dirty="0">
                        <a:solidFill>
                          <a:schemeClr val="bg1"/>
                        </a:solidFill>
                      </a:endParaRPr>
                    </a:p>
                  </a:txBody>
                  <a:tcPr marL="68580" marR="68580" marT="34290" marB="34290">
                    <a:solidFill>
                      <a:schemeClr val="tx2"/>
                    </a:solidFill>
                  </a:tcPr>
                </a:tc>
                <a:tc>
                  <a:txBody>
                    <a:bodyPr/>
                    <a:lstStyle/>
                    <a:p>
                      <a:r>
                        <a:rPr lang="en-US" sz="1600" dirty="0"/>
                        <a:t>Classwide</a:t>
                      </a:r>
                      <a:r>
                        <a:rPr lang="en-US" sz="1600" baseline="0" dirty="0"/>
                        <a:t> (with some small-group instruction)</a:t>
                      </a:r>
                      <a:endParaRPr lang="en-US" sz="1600" dirty="0"/>
                    </a:p>
                  </a:txBody>
                  <a:tcPr marL="68580" marR="68580" marT="34290" marB="34290"/>
                </a:tc>
                <a:tc>
                  <a:txBody>
                    <a:bodyPr/>
                    <a:lstStyle/>
                    <a:p>
                      <a:r>
                        <a:rPr lang="en-US" sz="1600" dirty="0"/>
                        <a:t>3</a:t>
                      </a:r>
                      <a:r>
                        <a:rPr lang="en-US" sz="1600" dirty="0">
                          <a:latin typeface="Calibri"/>
                        </a:rPr>
                        <a:t>–</a:t>
                      </a:r>
                      <a:r>
                        <a:rPr lang="en-US" sz="1600" dirty="0"/>
                        <a:t>7</a:t>
                      </a:r>
                      <a:r>
                        <a:rPr lang="en-US" sz="1600" baseline="0" dirty="0"/>
                        <a:t> students</a:t>
                      </a:r>
                      <a:endParaRPr lang="en-US" sz="1600" dirty="0"/>
                    </a:p>
                  </a:txBody>
                  <a:tcPr marL="68580" marR="68580" marT="34290" marB="34290"/>
                </a:tc>
                <a:tc>
                  <a:txBody>
                    <a:bodyPr/>
                    <a:lstStyle/>
                    <a:p>
                      <a:r>
                        <a:rPr lang="en-US" sz="1600" dirty="0"/>
                        <a:t>No more than 3 students</a:t>
                      </a:r>
                    </a:p>
                  </a:txBody>
                  <a:tcPr marL="68580" marR="68580" marT="34290" marB="34290"/>
                </a:tc>
                <a:extLst>
                  <a:ext uri="{0D108BD9-81ED-4DB2-BD59-A6C34878D82A}">
                    <a16:rowId xmlns:a16="http://schemas.microsoft.com/office/drawing/2014/main" val="10002"/>
                  </a:ext>
                </a:extLst>
              </a:tr>
              <a:tr h="735874">
                <a:tc>
                  <a:txBody>
                    <a:bodyPr/>
                    <a:lstStyle/>
                    <a:p>
                      <a:r>
                        <a:rPr lang="en-US" sz="1600" b="1" dirty="0">
                          <a:solidFill>
                            <a:schemeClr val="bg1"/>
                          </a:solidFill>
                        </a:rPr>
                        <a:t>Monitor</a:t>
                      </a:r>
                      <a:r>
                        <a:rPr lang="en-US" sz="1600" b="1" baseline="0" dirty="0">
                          <a:solidFill>
                            <a:schemeClr val="bg1"/>
                          </a:solidFill>
                        </a:rPr>
                        <a:t> Progress</a:t>
                      </a:r>
                      <a:endParaRPr lang="en-US" sz="1600" b="1" dirty="0">
                        <a:solidFill>
                          <a:schemeClr val="bg1"/>
                        </a:solidFill>
                      </a:endParaRPr>
                    </a:p>
                  </a:txBody>
                  <a:tcPr marL="68580" marR="68580" marT="34290" marB="34290">
                    <a:solidFill>
                      <a:schemeClr val="tx2"/>
                    </a:solidFill>
                  </a:tcPr>
                </a:tc>
                <a:tc>
                  <a:txBody>
                    <a:bodyPr/>
                    <a:lstStyle/>
                    <a:p>
                      <a:r>
                        <a:rPr lang="en-US" sz="1600" dirty="0"/>
                        <a:t>Once per term</a:t>
                      </a:r>
                    </a:p>
                  </a:txBody>
                  <a:tcPr marL="68580" marR="68580" marT="34290" marB="34290"/>
                </a:tc>
                <a:tc>
                  <a:txBody>
                    <a:bodyPr/>
                    <a:lstStyle/>
                    <a:p>
                      <a:r>
                        <a:rPr lang="en-US" sz="1600" dirty="0"/>
                        <a:t>At least</a:t>
                      </a:r>
                      <a:r>
                        <a:rPr lang="en-US" sz="1600" baseline="0" dirty="0"/>
                        <a:t> once per month</a:t>
                      </a:r>
                      <a:endParaRPr lang="en-US" sz="1600" dirty="0"/>
                    </a:p>
                  </a:txBody>
                  <a:tcPr marL="68580" marR="68580" marT="34290" marB="34290"/>
                </a:tc>
                <a:tc>
                  <a:txBody>
                    <a:bodyPr/>
                    <a:lstStyle/>
                    <a:p>
                      <a:r>
                        <a:rPr lang="en-US" sz="1600" dirty="0"/>
                        <a:t>Weekly*</a:t>
                      </a:r>
                    </a:p>
                  </a:txBody>
                  <a:tcPr marL="68580" marR="68580" marT="34290" marB="34290"/>
                </a:tc>
                <a:extLst>
                  <a:ext uri="{0D108BD9-81ED-4DB2-BD59-A6C34878D82A}">
                    <a16:rowId xmlns:a16="http://schemas.microsoft.com/office/drawing/2014/main" val="10003"/>
                  </a:ext>
                </a:extLst>
              </a:tr>
              <a:tr h="1051250">
                <a:tc>
                  <a:txBody>
                    <a:bodyPr/>
                    <a:lstStyle/>
                    <a:p>
                      <a:r>
                        <a:rPr lang="en-US" sz="1600" b="1" dirty="0">
                          <a:solidFill>
                            <a:schemeClr val="bg1"/>
                          </a:solidFill>
                        </a:rPr>
                        <a:t>Population</a:t>
                      </a:r>
                      <a:r>
                        <a:rPr lang="en-US" sz="1600" b="1" baseline="0" dirty="0">
                          <a:solidFill>
                            <a:schemeClr val="bg1"/>
                          </a:solidFill>
                        </a:rPr>
                        <a:t> Served</a:t>
                      </a:r>
                      <a:endParaRPr lang="en-US" sz="1600" b="1" dirty="0">
                        <a:solidFill>
                          <a:schemeClr val="bg1"/>
                        </a:solidFill>
                      </a:endParaRPr>
                    </a:p>
                  </a:txBody>
                  <a:tcPr marL="68580" marR="68580" marT="34290" marB="34290">
                    <a:solidFill>
                      <a:schemeClr val="tx2"/>
                    </a:solidFill>
                  </a:tcPr>
                </a:tc>
                <a:tc>
                  <a:txBody>
                    <a:bodyPr/>
                    <a:lstStyle/>
                    <a:p>
                      <a:r>
                        <a:rPr lang="en-US" sz="1600" dirty="0"/>
                        <a:t>All</a:t>
                      </a:r>
                      <a:r>
                        <a:rPr lang="en-US" sz="1600" baseline="0" dirty="0"/>
                        <a:t> students</a:t>
                      </a:r>
                      <a:endParaRPr lang="en-US" sz="1600" dirty="0"/>
                    </a:p>
                  </a:txBody>
                  <a:tcPr marL="68580" marR="68580" marT="34290" marB="34290"/>
                </a:tc>
                <a:tc>
                  <a:txBody>
                    <a:bodyPr/>
                    <a:lstStyle/>
                    <a:p>
                      <a:r>
                        <a:rPr lang="en-US" sz="1600" dirty="0"/>
                        <a:t>At-risk students</a:t>
                      </a:r>
                      <a:r>
                        <a:rPr lang="en-US" sz="1600" baseline="0" dirty="0"/>
                        <a:t> </a:t>
                      </a:r>
                      <a:endParaRPr lang="en-US" sz="1600" dirty="0"/>
                    </a:p>
                  </a:txBody>
                  <a:tcPr marL="68580" marR="68580" marT="34290" marB="34290"/>
                </a:tc>
                <a:tc>
                  <a:txBody>
                    <a:bodyPr/>
                    <a:lstStyle/>
                    <a:p>
                      <a:r>
                        <a:rPr lang="en-US" sz="1600" dirty="0"/>
                        <a:t>Students with significant</a:t>
                      </a:r>
                      <a:r>
                        <a:rPr lang="en-US" sz="1600" baseline="0" dirty="0"/>
                        <a:t> and persistent learning needs</a:t>
                      </a:r>
                      <a:endParaRPr lang="en-US" sz="1600" dirty="0"/>
                    </a:p>
                  </a:txBody>
                  <a:tcPr marL="68580" marR="68580" marT="34290" marB="34290"/>
                </a:tc>
                <a:extLst>
                  <a:ext uri="{0D108BD9-81ED-4DB2-BD59-A6C34878D82A}">
                    <a16:rowId xmlns:a16="http://schemas.microsoft.com/office/drawing/2014/main" val="10004"/>
                  </a:ext>
                </a:extLst>
              </a:tr>
            </a:tbl>
          </a:graphicData>
        </a:graphic>
      </p:graphicFrame>
      <p:sp>
        <p:nvSpPr>
          <p:cNvPr id="5" name="TextBox 4"/>
          <p:cNvSpPr txBox="1"/>
          <p:nvPr/>
        </p:nvSpPr>
        <p:spPr>
          <a:xfrm>
            <a:off x="7323871" y="3978520"/>
            <a:ext cx="1670538" cy="1200329"/>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B76A0"/>
                </a:solidFill>
                <a:effectLst/>
                <a:uLnTx/>
                <a:uFillTx/>
                <a:latin typeface="Arial" pitchFamily="34" charset="0"/>
                <a:ea typeface="ＭＳ Ｐゴシック"/>
              </a:rPr>
              <a:t>DBI is an approach to intensive intervention.</a:t>
            </a:r>
          </a:p>
        </p:txBody>
      </p:sp>
      <p:sp>
        <p:nvSpPr>
          <p:cNvPr id="11" name="Bent-Up Arrow 10">
            <a:extLst>
              <a:ext uri="{C183D7F6-B498-43B3-948B-1728B52AA6E4}">
                <adec:decorative xmlns:adec="http://schemas.microsoft.com/office/drawing/2017/decorative" val="1"/>
              </a:ext>
            </a:extLst>
          </p:cNvPr>
          <p:cNvSpPr/>
          <p:nvPr/>
        </p:nvSpPr>
        <p:spPr>
          <a:xfrm rot="16200000">
            <a:off x="6989580" y="2600003"/>
            <a:ext cx="1567963" cy="1010501"/>
          </a:xfrm>
          <a:prstGeom prst="bentUpArrow">
            <a:avLst>
              <a:gd name="adj1" fmla="val 25000"/>
              <a:gd name="adj2" fmla="val 19256"/>
              <a:gd name="adj3" fmla="val 49653"/>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4DC7F6CF-DD5E-4182-BC81-4FFCA8337984}"/>
              </a:ext>
            </a:extLst>
          </p:cNvPr>
          <p:cNvSpPr txBox="1"/>
          <p:nvPr/>
        </p:nvSpPr>
        <p:spPr>
          <a:xfrm>
            <a:off x="631830" y="5864233"/>
            <a:ext cx="6349429"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ＭＳ Ｐゴシック"/>
              </a:rPr>
              <a:t>* Or as indicated by the assessment instructions.</a:t>
            </a:r>
          </a:p>
        </p:txBody>
      </p:sp>
    </p:spTree>
    <p:extLst>
      <p:ext uri="{BB962C8B-B14F-4D97-AF65-F5344CB8AC3E}">
        <p14:creationId xmlns:p14="http://schemas.microsoft.com/office/powerpoint/2010/main" val="3271278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500" dirty="0"/>
              <a:t>DBI Process</a:t>
            </a:r>
          </a:p>
        </p:txBody>
      </p:sp>
      <p:sp>
        <p:nvSpPr>
          <p:cNvPr id="3" name="Slide Number Placeholder 2">
            <a:extLst>
              <a:ext uri="{FF2B5EF4-FFF2-40B4-BE49-F238E27FC236}">
                <a16:creationId xmlns:a16="http://schemas.microsoft.com/office/drawing/2014/main" id="{459EE67A-E65E-4331-AD6A-CD95506E8EFC}"/>
              </a:ext>
            </a:extLst>
          </p:cNvPr>
          <p:cNvSpPr>
            <a:spLocks noGrp="1"/>
          </p:cNvSpPr>
          <p:nvPr>
            <p:ph type="sldNum" sz="quarter" idx="10"/>
          </p:nvPr>
        </p:nvSpPr>
        <p:spPr/>
        <p:txBody>
          <a:bodyPr/>
          <a:lstStyle/>
          <a:p>
            <a:fld id="{08C997AD-EA12-4407-BBE9-3476EB8FC511}" type="slidenum">
              <a:rPr lang="en-US" smtClean="0"/>
              <a:t>15</a:t>
            </a:fld>
            <a:endParaRPr lang="en-US" dirty="0"/>
          </a:p>
        </p:txBody>
      </p:sp>
      <p:sp>
        <p:nvSpPr>
          <p:cNvPr id="6" name="Text Placeholder 5"/>
          <p:cNvSpPr>
            <a:spLocks noGrp="1"/>
          </p:cNvSpPr>
          <p:nvPr>
            <p:ph type="body" sz="half" idx="4294967295"/>
          </p:nvPr>
        </p:nvSpPr>
        <p:spPr>
          <a:xfrm>
            <a:off x="1120296" y="1450341"/>
            <a:ext cx="3810000" cy="5041900"/>
          </a:xfrm>
        </p:spPr>
        <p:txBody>
          <a:bodyPr>
            <a:noAutofit/>
          </a:bodyPr>
          <a:lstStyle/>
          <a:p>
            <a:pPr marL="342900" indent="-342900">
              <a:buAutoNum type="arabicPeriod"/>
            </a:pPr>
            <a:r>
              <a:rPr lang="en-US" sz="2500" dirty="0"/>
              <a:t>Develop better understanding of students with mathematics difficulties.</a:t>
            </a:r>
          </a:p>
          <a:p>
            <a:pPr marL="342900" indent="-342900">
              <a:buAutoNum type="arabicPeriod"/>
            </a:pPr>
            <a:r>
              <a:rPr lang="en-US" sz="2500" dirty="0"/>
              <a:t>Screen students to identify Tier 2.</a:t>
            </a:r>
          </a:p>
          <a:p>
            <a:pPr marL="342900" indent="-342900">
              <a:buAutoNum type="arabicPeriod"/>
            </a:pPr>
            <a:r>
              <a:rPr lang="en-US" sz="2500" dirty="0"/>
              <a:t>Begin validated intervention program in mathematics.</a:t>
            </a:r>
          </a:p>
        </p:txBody>
      </p:sp>
      <p:sp>
        <p:nvSpPr>
          <p:cNvPr id="2" name="TextBox 1"/>
          <p:cNvSpPr txBox="1"/>
          <p:nvPr/>
        </p:nvSpPr>
        <p:spPr>
          <a:xfrm>
            <a:off x="778038" y="6073181"/>
            <a:ext cx="3417923" cy="276999"/>
          </a:xfrm>
          <a:prstGeom prst="rect">
            <a:avLst/>
          </a:prstGeom>
          <a:noFill/>
        </p:spPr>
        <p:txBody>
          <a:bodyPr wrap="none" rtlCol="0">
            <a:spAutoFit/>
          </a:bodyPr>
          <a:lstStyle/>
          <a:p>
            <a:r>
              <a:rPr lang="en-US" sz="1200" dirty="0"/>
              <a:t>National Center on Intensive Intervention (NCII)</a:t>
            </a:r>
          </a:p>
        </p:txBody>
      </p:sp>
      <p:pic>
        <p:nvPicPr>
          <p:cNvPr id="9" name="Picture 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9661504C-2179-7845-8162-0A901B9C1B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8896" y="609551"/>
            <a:ext cx="4006972" cy="5773487"/>
          </a:xfrm>
          <a:prstGeom prst="rect">
            <a:avLst/>
          </a:prstGeom>
        </p:spPr>
      </p:pic>
      <p:sp>
        <p:nvSpPr>
          <p:cNvPr id="8" name="Right Arrow 7">
            <a:extLst>
              <a:ext uri="{C183D7F6-B498-43B3-948B-1728B52AA6E4}">
                <adec:decorative xmlns:adec="http://schemas.microsoft.com/office/drawing/2017/decorative" val="1"/>
              </a:ext>
            </a:extLst>
          </p:cNvPr>
          <p:cNvSpPr/>
          <p:nvPr/>
        </p:nvSpPr>
        <p:spPr>
          <a:xfrm rot="1024959">
            <a:off x="3452176" y="483381"/>
            <a:ext cx="2286000" cy="11430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851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343A5C-AAD1-E94A-8D4C-F306907F9B5B}"/>
              </a:ext>
            </a:extLst>
          </p:cNvPr>
          <p:cNvSpPr>
            <a:spLocks noGrp="1"/>
          </p:cNvSpPr>
          <p:nvPr>
            <p:ph type="title"/>
          </p:nvPr>
        </p:nvSpPr>
        <p:spPr/>
        <p:txBody>
          <a:bodyPr/>
          <a:lstStyle/>
          <a:p>
            <a:r>
              <a:rPr lang="en-US" dirty="0"/>
              <a:t>Early Numeracy Intervention</a:t>
            </a:r>
          </a:p>
        </p:txBody>
      </p:sp>
      <p:sp>
        <p:nvSpPr>
          <p:cNvPr id="5" name="Slide Number Placeholder 4">
            <a:extLst>
              <a:ext uri="{FF2B5EF4-FFF2-40B4-BE49-F238E27FC236}">
                <a16:creationId xmlns:a16="http://schemas.microsoft.com/office/drawing/2014/main" id="{CCA56021-941B-D545-9134-FF01F1E15C0E}"/>
              </a:ext>
            </a:extLst>
          </p:cNvPr>
          <p:cNvSpPr>
            <a:spLocks noGrp="1"/>
          </p:cNvSpPr>
          <p:nvPr>
            <p:ph type="sldNum" sz="quarter" idx="12"/>
          </p:nvPr>
        </p:nvSpPr>
        <p:spPr/>
        <p:txBody>
          <a:bodyPr/>
          <a:lstStyle/>
          <a:p>
            <a:fld id="{08C997AD-EA12-4407-BBE9-3476EB8FC511}" type="slidenum">
              <a:rPr lang="en-US" smtClean="0"/>
              <a:pPr/>
              <a:t>16</a:t>
            </a:fld>
            <a:endParaRPr lang="en-US" dirty="0"/>
          </a:p>
        </p:txBody>
      </p:sp>
    </p:spTree>
    <p:extLst>
      <p:ext uri="{BB962C8B-B14F-4D97-AF65-F5344CB8AC3E}">
        <p14:creationId xmlns:p14="http://schemas.microsoft.com/office/powerpoint/2010/main" val="4106861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12" y="5239657"/>
            <a:ext cx="8535988" cy="1362075"/>
          </a:xfrm>
        </p:spPr>
        <p:txBody>
          <a:bodyPr/>
          <a:lstStyle/>
          <a:p>
            <a:r>
              <a:rPr lang="en-US" dirty="0"/>
              <a:t>Early Numeracy Intervention</a:t>
            </a:r>
          </a:p>
        </p:txBody>
      </p:sp>
      <p:sp>
        <p:nvSpPr>
          <p:cNvPr id="5" name="Text Placeholder 4"/>
          <p:cNvSpPr>
            <a:spLocks noGrp="1"/>
          </p:cNvSpPr>
          <p:nvPr>
            <p:ph type="body" idx="1"/>
          </p:nvPr>
        </p:nvSpPr>
        <p:spPr>
          <a:xfrm>
            <a:off x="608013" y="3739470"/>
            <a:ext cx="7772400" cy="1500187"/>
          </a:xfrm>
        </p:spPr>
        <p:txBody>
          <a:bodyPr/>
          <a:lstStyle/>
          <a:p>
            <a:r>
              <a:rPr lang="en-US" dirty="0"/>
              <a:t>Diane Pedrotty Bryant, Kathleen Hughes Pfannenstiel, Brian Bryant </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692" y="480328"/>
            <a:ext cx="3400425" cy="4009235"/>
          </a:xfrm>
          <a:prstGeom prst="rect">
            <a:avLst/>
          </a:prstGeom>
        </p:spPr>
      </p:pic>
      <p:sp>
        <p:nvSpPr>
          <p:cNvPr id="3" name="Slide Number Placeholder 2">
            <a:extLst>
              <a:ext uri="{FF2B5EF4-FFF2-40B4-BE49-F238E27FC236}">
                <a16:creationId xmlns:a16="http://schemas.microsoft.com/office/drawing/2014/main" id="{000058BF-3D0E-4119-BD7E-33750C6FB519}"/>
              </a:ext>
            </a:extLst>
          </p:cNvPr>
          <p:cNvSpPr>
            <a:spLocks noGrp="1"/>
          </p:cNvSpPr>
          <p:nvPr>
            <p:ph type="sldNum" sz="quarter" idx="12"/>
          </p:nvPr>
        </p:nvSpPr>
        <p:spPr/>
        <p:txBody>
          <a:bodyPr/>
          <a:lstStyle/>
          <a:p>
            <a:fld id="{08C997AD-EA12-4407-BBE9-3476EB8FC511}" type="slidenum">
              <a:rPr lang="en-US" smtClean="0"/>
              <a:t>17</a:t>
            </a:fld>
            <a:endParaRPr lang="en-US" dirty="0"/>
          </a:p>
        </p:txBody>
      </p:sp>
    </p:spTree>
    <p:extLst>
      <p:ext uri="{BB962C8B-B14F-4D97-AF65-F5344CB8AC3E}">
        <p14:creationId xmlns:p14="http://schemas.microsoft.com/office/powerpoint/2010/main" val="1193240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MTSS in Mathematics Recommendations</a:t>
            </a:r>
          </a:p>
        </p:txBody>
      </p:sp>
      <p:sp>
        <p:nvSpPr>
          <p:cNvPr id="3" name="Content Placeholder 2"/>
          <p:cNvSpPr>
            <a:spLocks noGrp="1"/>
          </p:cNvSpPr>
          <p:nvPr>
            <p:ph idx="1"/>
          </p:nvPr>
        </p:nvSpPr>
        <p:spPr/>
        <p:txBody>
          <a:bodyPr>
            <a:normAutofit lnSpcReduction="10000"/>
          </a:bodyPr>
          <a:lstStyle/>
          <a:p>
            <a:r>
              <a:rPr lang="en-US" dirty="0"/>
              <a:t>Screen all students to identify students in need of intervention</a:t>
            </a:r>
          </a:p>
          <a:p>
            <a:r>
              <a:rPr lang="en-US" dirty="0"/>
              <a:t>Skill areas include:</a:t>
            </a:r>
          </a:p>
          <a:p>
            <a:pPr lvl="1"/>
            <a:r>
              <a:rPr lang="en-US" sz="1900" dirty="0"/>
              <a:t>Whole numbers (K–5)</a:t>
            </a:r>
          </a:p>
          <a:p>
            <a:pPr lvl="1"/>
            <a:r>
              <a:rPr lang="en-US" sz="1900" dirty="0"/>
              <a:t>Rational numbers (Grades 4 and 5)</a:t>
            </a:r>
          </a:p>
          <a:p>
            <a:r>
              <a:rPr lang="en-US" dirty="0"/>
              <a:t>Instruction should be explicit and </a:t>
            </a:r>
            <a:br>
              <a:rPr lang="en-US" dirty="0"/>
            </a:br>
            <a:r>
              <a:rPr lang="en-US" dirty="0"/>
              <a:t>systematic</a:t>
            </a:r>
          </a:p>
          <a:p>
            <a:r>
              <a:rPr lang="en-US" dirty="0"/>
              <a:t>Include word problem solving</a:t>
            </a:r>
          </a:p>
          <a:p>
            <a:r>
              <a:rPr lang="en-US" dirty="0"/>
              <a:t>Use multiple representations</a:t>
            </a:r>
          </a:p>
          <a:p>
            <a:r>
              <a:rPr lang="en-US" dirty="0"/>
              <a:t>Devote time to fact instruction</a:t>
            </a:r>
          </a:p>
          <a:p>
            <a:r>
              <a:rPr lang="en-US" dirty="0"/>
              <a:t>Monitor progress</a:t>
            </a:r>
          </a:p>
          <a:p>
            <a:r>
              <a:rPr lang="en-US" dirty="0"/>
              <a:t>Include motivational strategies</a:t>
            </a:r>
          </a:p>
        </p:txBody>
      </p:sp>
      <p:sp>
        <p:nvSpPr>
          <p:cNvPr id="6" name="Text Placeholder 5">
            <a:extLst>
              <a:ext uri="{FF2B5EF4-FFF2-40B4-BE49-F238E27FC236}">
                <a16:creationId xmlns:a16="http://schemas.microsoft.com/office/drawing/2014/main" id="{95570A34-6330-4724-A414-E89411447A00}"/>
              </a:ext>
            </a:extLst>
          </p:cNvPr>
          <p:cNvSpPr>
            <a:spLocks noGrp="1"/>
          </p:cNvSpPr>
          <p:nvPr>
            <p:ph type="body" sz="quarter" idx="11"/>
          </p:nvPr>
        </p:nvSpPr>
        <p:spPr>
          <a:xfrm>
            <a:off x="687388" y="6021602"/>
            <a:ext cx="8224837" cy="384721"/>
          </a:xfrm>
        </p:spPr>
        <p:txBody>
          <a:bodyPr/>
          <a:lstStyle/>
          <a:p>
            <a:endParaRPr lang="en-US" dirty="0"/>
          </a:p>
          <a:p>
            <a:r>
              <a:rPr lang="en-US" dirty="0"/>
              <a:t>(Gersten et al., 200</a:t>
            </a:r>
            <a:r>
              <a:rPr lang="en-US" dirty="0">
                <a:highlight>
                  <a:srgbClr val="FFFF00"/>
                </a:highlight>
              </a:rPr>
              <a:t>9</a:t>
            </a:r>
            <a:r>
              <a:rPr lang="en-US" dirty="0"/>
              <a:t>)</a:t>
            </a:r>
          </a:p>
        </p:txBody>
      </p:sp>
      <p:sp>
        <p:nvSpPr>
          <p:cNvPr id="5" name="Slide Number Placeholder 4">
            <a:extLst>
              <a:ext uri="{FF2B5EF4-FFF2-40B4-BE49-F238E27FC236}">
                <a16:creationId xmlns:a16="http://schemas.microsoft.com/office/drawing/2014/main" id="{C913EB2D-6785-4453-A112-417553397A59}"/>
              </a:ext>
            </a:extLst>
          </p:cNvPr>
          <p:cNvSpPr>
            <a:spLocks noGrp="1"/>
          </p:cNvSpPr>
          <p:nvPr>
            <p:ph type="sldNum" sz="quarter" idx="10"/>
          </p:nvPr>
        </p:nvSpPr>
        <p:spPr/>
        <p:txBody>
          <a:bodyPr/>
          <a:lstStyle/>
          <a:p>
            <a:fld id="{08C997AD-EA12-4407-BBE9-3476EB8FC511}" type="slidenum">
              <a:rPr lang="en-US" smtClean="0"/>
              <a:t>18</a:t>
            </a:fld>
            <a:endParaRPr lang="en-US" dirty="0"/>
          </a:p>
        </p:txBody>
      </p:sp>
      <p:pic>
        <p:nvPicPr>
          <p:cNvPr id="4" name="Picture 3" descr="A picture of the IES re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873" y="2133600"/>
            <a:ext cx="2482850" cy="3238500"/>
          </a:xfrm>
          <a:prstGeom prst="rect">
            <a:avLst/>
          </a:prstGeom>
        </p:spPr>
      </p:pic>
    </p:spTree>
    <p:extLst>
      <p:ext uri="{BB962C8B-B14F-4D97-AF65-F5344CB8AC3E}">
        <p14:creationId xmlns:p14="http://schemas.microsoft.com/office/powerpoint/2010/main" val="2660572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388" y="882533"/>
            <a:ext cx="8224837" cy="492443"/>
          </a:xfrm>
        </p:spPr>
        <p:txBody>
          <a:bodyPr/>
          <a:lstStyle/>
          <a:p>
            <a:r>
              <a:rPr lang="en-US" dirty="0"/>
              <a:t>Components of ENI</a:t>
            </a:r>
          </a:p>
        </p:txBody>
      </p:sp>
      <p:sp>
        <p:nvSpPr>
          <p:cNvPr id="5" name="Content Placeholder 4"/>
          <p:cNvSpPr>
            <a:spLocks noGrp="1"/>
          </p:cNvSpPr>
          <p:nvPr>
            <p:ph idx="1"/>
          </p:nvPr>
        </p:nvSpPr>
        <p:spPr/>
        <p:txBody>
          <a:bodyPr/>
          <a:lstStyle/>
          <a:p>
            <a:r>
              <a:rPr lang="en-US" dirty="0"/>
              <a:t>A Tier 2 program developed to provide teachers with evidence-based instructional materials for teaching students who struggle with primary-level numeracy concepts and procedures, while applying to problem solving for Grades 1 and 2.</a:t>
            </a:r>
          </a:p>
          <a:p>
            <a:endParaRPr lang="en-US" dirty="0"/>
          </a:p>
          <a:p>
            <a:r>
              <a:rPr lang="en-US" dirty="0"/>
              <a:t>Contains:</a:t>
            </a:r>
          </a:p>
          <a:p>
            <a:pPr lvl="1"/>
            <a:r>
              <a:rPr lang="en-US" dirty="0"/>
              <a:t>Intervention Lessons</a:t>
            </a:r>
          </a:p>
          <a:p>
            <a:pPr lvl="1"/>
            <a:r>
              <a:rPr lang="en-US" dirty="0"/>
              <a:t>Student Masters</a:t>
            </a:r>
          </a:p>
          <a:p>
            <a:pPr lvl="1"/>
            <a:r>
              <a:rPr lang="en-US" dirty="0"/>
              <a:t>Teacher Masters</a:t>
            </a:r>
          </a:p>
          <a:p>
            <a:pPr lvl="1"/>
            <a:r>
              <a:rPr lang="en-US" dirty="0"/>
              <a:t>Materials</a:t>
            </a:r>
          </a:p>
          <a:p>
            <a:pPr lvl="1"/>
            <a:r>
              <a:rPr lang="en-US" dirty="0"/>
              <a:t>Progress Monitoring Tools</a:t>
            </a:r>
          </a:p>
        </p:txBody>
      </p:sp>
      <p:sp>
        <p:nvSpPr>
          <p:cNvPr id="2" name="Slide Number Placeholder 1">
            <a:extLst>
              <a:ext uri="{FF2B5EF4-FFF2-40B4-BE49-F238E27FC236}">
                <a16:creationId xmlns:a16="http://schemas.microsoft.com/office/drawing/2014/main" id="{3D70915D-ACFD-480B-AE4D-3598ED5D99A1}"/>
              </a:ext>
            </a:extLst>
          </p:cNvPr>
          <p:cNvSpPr>
            <a:spLocks noGrp="1"/>
          </p:cNvSpPr>
          <p:nvPr>
            <p:ph type="sldNum" sz="quarter" idx="10"/>
          </p:nvPr>
        </p:nvSpPr>
        <p:spPr/>
        <p:txBody>
          <a:bodyPr/>
          <a:lstStyle/>
          <a:p>
            <a:fld id="{08C997AD-EA12-4407-BBE9-3476EB8FC511}" type="slidenum">
              <a:rPr lang="en-US" smtClean="0"/>
              <a:pPr/>
              <a:t>19</a:t>
            </a:fld>
            <a:endParaRPr lang="en-US" dirty="0"/>
          </a:p>
        </p:txBody>
      </p:sp>
    </p:spTree>
    <p:extLst>
      <p:ext uri="{BB962C8B-B14F-4D97-AF65-F5344CB8AC3E}">
        <p14:creationId xmlns:p14="http://schemas.microsoft.com/office/powerpoint/2010/main" val="371338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Early Numeracy Intervention (ENI)</a:t>
            </a:r>
          </a:p>
          <a:p>
            <a:pPr lvl="1"/>
            <a:r>
              <a:rPr lang="en-US" dirty="0"/>
              <a:t>Characteristics of Students With Mathematics Difficulties</a:t>
            </a:r>
          </a:p>
          <a:p>
            <a:pPr lvl="1"/>
            <a:r>
              <a:rPr lang="en-US" dirty="0"/>
              <a:t>Data-Based Individualization (DBI) Within an Multi-Tiered System of Support (MTSS) Framework</a:t>
            </a:r>
          </a:p>
          <a:p>
            <a:pPr lvl="1"/>
            <a:r>
              <a:rPr lang="en-US" dirty="0"/>
              <a:t>MTSS Recommendations </a:t>
            </a:r>
          </a:p>
          <a:p>
            <a:r>
              <a:rPr lang="en-US" dirty="0"/>
              <a:t>Modeling, Practice, and Planning</a:t>
            </a:r>
          </a:p>
        </p:txBody>
      </p:sp>
      <p:sp>
        <p:nvSpPr>
          <p:cNvPr id="6" name="Slide Number Placeholder 5">
            <a:extLst>
              <a:ext uri="{FF2B5EF4-FFF2-40B4-BE49-F238E27FC236}">
                <a16:creationId xmlns:a16="http://schemas.microsoft.com/office/drawing/2014/main" id="{E6D37830-E57E-46C8-8431-49ACCFA04485}"/>
              </a:ext>
            </a:extLst>
          </p:cNvPr>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566673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Components </a:t>
            </a:r>
          </a:p>
        </p:txBody>
      </p:sp>
      <p:sp>
        <p:nvSpPr>
          <p:cNvPr id="3" name="Content Placeholder 2"/>
          <p:cNvSpPr>
            <a:spLocks noGrp="1"/>
          </p:cNvSpPr>
          <p:nvPr>
            <p:ph idx="1"/>
          </p:nvPr>
        </p:nvSpPr>
        <p:spPr/>
        <p:txBody>
          <a:bodyPr/>
          <a:lstStyle/>
          <a:p>
            <a:r>
              <a:rPr lang="en-US" dirty="0"/>
              <a:t>Explicit and systematic</a:t>
            </a:r>
          </a:p>
          <a:p>
            <a:r>
              <a:rPr lang="en-US" dirty="0"/>
              <a:t>10 units </a:t>
            </a:r>
          </a:p>
          <a:p>
            <a:r>
              <a:rPr lang="en-US" dirty="0"/>
              <a:t>14 lessons per unit</a:t>
            </a:r>
          </a:p>
          <a:p>
            <a:pPr lvl="1"/>
            <a:r>
              <a:rPr lang="en-US" dirty="0"/>
              <a:t>2 lessons per intervention session</a:t>
            </a:r>
          </a:p>
          <a:p>
            <a:pPr lvl="1"/>
            <a:r>
              <a:rPr lang="en-US" dirty="0"/>
              <a:t>25–30 minutes total time</a:t>
            </a:r>
          </a:p>
          <a:p>
            <a:r>
              <a:rPr lang="en-US" dirty="0"/>
              <a:t>Each unit takes about 2–3 weeks to complete</a:t>
            </a:r>
          </a:p>
        </p:txBody>
      </p:sp>
      <p:sp>
        <p:nvSpPr>
          <p:cNvPr id="4" name="Slide Number Placeholder 3">
            <a:extLst>
              <a:ext uri="{FF2B5EF4-FFF2-40B4-BE49-F238E27FC236}">
                <a16:creationId xmlns:a16="http://schemas.microsoft.com/office/drawing/2014/main" id="{E623D2B1-E521-4FB2-AC6B-26E73BFF3F6A}"/>
              </a:ext>
            </a:extLst>
          </p:cNvPr>
          <p:cNvSpPr>
            <a:spLocks noGrp="1"/>
          </p:cNvSpPr>
          <p:nvPr>
            <p:ph type="sldNum" sz="quarter" idx="10"/>
          </p:nvPr>
        </p:nvSpPr>
        <p:spPr/>
        <p:txBody>
          <a:bodyPr/>
          <a:lstStyle/>
          <a:p>
            <a:fld id="{08C997AD-EA12-4407-BBE9-3476EB8FC511}" type="slidenum">
              <a:rPr lang="en-US" smtClean="0"/>
              <a:pPr/>
              <a:t>20</a:t>
            </a:fld>
            <a:endParaRPr lang="en-US" dirty="0"/>
          </a:p>
        </p:txBody>
      </p:sp>
    </p:spTree>
    <p:extLst>
      <p:ext uri="{BB962C8B-B14F-4D97-AF65-F5344CB8AC3E}">
        <p14:creationId xmlns:p14="http://schemas.microsoft.com/office/powerpoint/2010/main" val="418168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Components</a:t>
            </a:r>
          </a:p>
        </p:txBody>
      </p:sp>
      <p:sp>
        <p:nvSpPr>
          <p:cNvPr id="3" name="Content Placeholder 2"/>
          <p:cNvSpPr>
            <a:spLocks noGrp="1"/>
          </p:cNvSpPr>
          <p:nvPr>
            <p:ph sz="quarter" idx="12"/>
          </p:nvPr>
        </p:nvSpPr>
        <p:spPr/>
        <p:txBody>
          <a:bodyPr>
            <a:normAutofit/>
          </a:bodyPr>
          <a:lstStyle/>
          <a:p>
            <a:r>
              <a:rPr lang="en-US" dirty="0"/>
              <a:t>Group size</a:t>
            </a:r>
          </a:p>
          <a:p>
            <a:pPr lvl="1"/>
            <a:r>
              <a:rPr lang="en-US" sz="2200" dirty="0"/>
              <a:t>3–6 students</a:t>
            </a:r>
          </a:p>
          <a:p>
            <a:pPr lvl="1"/>
            <a:r>
              <a:rPr lang="en-US" sz="2200" dirty="0"/>
              <a:t>Homogeneous (if possible)</a:t>
            </a:r>
          </a:p>
          <a:p>
            <a:r>
              <a:rPr lang="en-US" dirty="0"/>
              <a:t>Warm-up (one)</a:t>
            </a:r>
          </a:p>
          <a:p>
            <a:pPr lvl="1"/>
            <a:r>
              <a:rPr lang="en-US" sz="2200" dirty="0"/>
              <a:t>Quick (3 minutes)</a:t>
            </a:r>
          </a:p>
          <a:p>
            <a:pPr lvl="1"/>
            <a:r>
              <a:rPr lang="en-US" sz="2200" dirty="0"/>
              <a:t>Engagement and review of previously learned skills</a:t>
            </a:r>
          </a:p>
          <a:p>
            <a:pPr lvl="1"/>
            <a:endParaRPr lang="en-US" dirty="0"/>
          </a:p>
        </p:txBody>
      </p:sp>
      <p:pic>
        <p:nvPicPr>
          <p:cNvPr id="10" name="Content Placeholder 9" descr="A picture of the quickfacts warm-up">
            <a:extLst>
              <a:ext uri="{FF2B5EF4-FFF2-40B4-BE49-F238E27FC236}">
                <a16:creationId xmlns:a16="http://schemas.microsoft.com/office/drawing/2014/main" id="{FB6A2A46-7727-A847-8B25-AE340E16CC57}"/>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681538" y="2853247"/>
            <a:ext cx="4323222" cy="2404879"/>
          </a:xfrm>
        </p:spPr>
      </p:pic>
      <p:sp>
        <p:nvSpPr>
          <p:cNvPr id="4" name="Slide Number Placeholder 3">
            <a:extLst>
              <a:ext uri="{FF2B5EF4-FFF2-40B4-BE49-F238E27FC236}">
                <a16:creationId xmlns:a16="http://schemas.microsoft.com/office/drawing/2014/main" id="{4F86780E-2CA8-4702-B212-46C4A7ED9D40}"/>
              </a:ext>
            </a:extLst>
          </p:cNvPr>
          <p:cNvSpPr>
            <a:spLocks noGrp="1"/>
          </p:cNvSpPr>
          <p:nvPr>
            <p:ph type="sldNum" sz="quarter" idx="11"/>
          </p:nvPr>
        </p:nvSpPr>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497429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B7CAB7-35C2-2144-90BF-A6C8D372A4ED}"/>
              </a:ext>
            </a:extLst>
          </p:cNvPr>
          <p:cNvSpPr>
            <a:spLocks noGrp="1"/>
          </p:cNvSpPr>
          <p:nvPr>
            <p:ph type="title"/>
          </p:nvPr>
        </p:nvSpPr>
        <p:spPr/>
        <p:txBody>
          <a:bodyPr/>
          <a:lstStyle/>
          <a:p>
            <a:r>
              <a:rPr lang="en-US" dirty="0"/>
              <a:t>Lesson Components</a:t>
            </a:r>
          </a:p>
        </p:txBody>
      </p:sp>
      <p:sp>
        <p:nvSpPr>
          <p:cNvPr id="7" name="Content Placeholder 6">
            <a:extLst>
              <a:ext uri="{FF2B5EF4-FFF2-40B4-BE49-F238E27FC236}">
                <a16:creationId xmlns:a16="http://schemas.microsoft.com/office/drawing/2014/main" id="{A14F66AE-9377-894A-98DC-363488668C31}"/>
              </a:ext>
            </a:extLst>
          </p:cNvPr>
          <p:cNvSpPr>
            <a:spLocks noGrp="1"/>
          </p:cNvSpPr>
          <p:nvPr>
            <p:ph idx="1"/>
          </p:nvPr>
        </p:nvSpPr>
        <p:spPr/>
        <p:txBody>
          <a:bodyPr/>
          <a:lstStyle/>
          <a:p>
            <a:r>
              <a:rPr lang="en-US" dirty="0"/>
              <a:t>Lesson (2 per day)</a:t>
            </a:r>
          </a:p>
          <a:p>
            <a:pPr lvl="1"/>
            <a:r>
              <a:rPr lang="en-US" dirty="0"/>
              <a:t>8–10 minutes</a:t>
            </a:r>
          </a:p>
          <a:p>
            <a:pPr lvl="2"/>
            <a:r>
              <a:rPr lang="en-US" dirty="0"/>
              <a:t>Preview/Engage Prior Knowledge</a:t>
            </a:r>
          </a:p>
          <a:p>
            <a:pPr lvl="2"/>
            <a:r>
              <a:rPr lang="en-US" dirty="0"/>
              <a:t>Interactive Modeling</a:t>
            </a:r>
          </a:p>
          <a:p>
            <a:pPr lvl="2"/>
            <a:r>
              <a:rPr lang="en-US" dirty="0"/>
              <a:t>Guided Practice </a:t>
            </a:r>
          </a:p>
          <a:p>
            <a:pPr lvl="1"/>
            <a:r>
              <a:rPr lang="en-US" dirty="0"/>
              <a:t>2 minutes</a:t>
            </a:r>
          </a:p>
          <a:p>
            <a:pPr lvl="2"/>
            <a:r>
              <a:rPr lang="en-US" dirty="0"/>
              <a:t>Independent Practice</a:t>
            </a:r>
          </a:p>
          <a:p>
            <a:endParaRPr lang="en-US" dirty="0"/>
          </a:p>
        </p:txBody>
      </p:sp>
      <p:sp>
        <p:nvSpPr>
          <p:cNvPr id="5" name="Slide Number Placeholder 4">
            <a:extLst>
              <a:ext uri="{FF2B5EF4-FFF2-40B4-BE49-F238E27FC236}">
                <a16:creationId xmlns:a16="http://schemas.microsoft.com/office/drawing/2014/main" id="{CE763BBF-E92C-CB4F-843D-081DE0C1A2A1}"/>
              </a:ext>
            </a:extLst>
          </p:cNvPr>
          <p:cNvSpPr>
            <a:spLocks noGrp="1"/>
          </p:cNvSpPr>
          <p:nvPr>
            <p:ph type="sldNum" sz="quarter" idx="10"/>
          </p:nvPr>
        </p:nvSpPr>
        <p:spPr/>
        <p:txBody>
          <a:bodyPr/>
          <a:lstStyle/>
          <a:p>
            <a:pPr algn="r"/>
            <a:fld id="{F3477EC8-074D-41C4-94AE-E9EA7CEEA348}" type="slidenum">
              <a:rPr lang="en-US" smtClean="0"/>
              <a:pPr algn="r"/>
              <a:t>22</a:t>
            </a:fld>
            <a:endParaRPr lang="en-US" dirty="0"/>
          </a:p>
        </p:txBody>
      </p:sp>
      <p:pic>
        <p:nvPicPr>
          <p:cNvPr id="22" name="Picture 21" descr="A picture of a part of the lesson. ">
            <a:extLst>
              <a:ext uri="{FF2B5EF4-FFF2-40B4-BE49-F238E27FC236}">
                <a16:creationId xmlns:a16="http://schemas.microsoft.com/office/drawing/2014/main" id="{1CDDFC71-6C32-EE4F-989C-583C24500612}"/>
              </a:ext>
            </a:extLst>
          </p:cNvPr>
          <p:cNvPicPr>
            <a:picLocks noChangeAspect="1"/>
          </p:cNvPicPr>
          <p:nvPr/>
        </p:nvPicPr>
        <p:blipFill rotWithShape="1">
          <a:blip r:embed="rId3">
            <a:extLst>
              <a:ext uri="{28A0092B-C50C-407E-A947-70E740481C1C}">
                <a14:useLocalDpi xmlns:a14="http://schemas.microsoft.com/office/drawing/2010/main" val="0"/>
              </a:ext>
            </a:extLst>
          </a:blip>
          <a:srcRect l="2794" t="6368" b="12551"/>
          <a:stretch/>
        </p:blipFill>
        <p:spPr>
          <a:xfrm>
            <a:off x="3216662" y="4253730"/>
            <a:ext cx="5405661" cy="2052145"/>
          </a:xfrm>
          <a:prstGeom prst="rect">
            <a:avLst/>
          </a:prstGeom>
        </p:spPr>
      </p:pic>
      <p:pic>
        <p:nvPicPr>
          <p:cNvPr id="24" name="Picture 23" descr="A picture of the interactive modeling activity">
            <a:extLst>
              <a:ext uri="{FF2B5EF4-FFF2-40B4-BE49-F238E27FC236}">
                <a16:creationId xmlns:a16="http://schemas.microsoft.com/office/drawing/2014/main" id="{24B992F8-F9D8-4440-86CD-437EDE615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2761" y="1666010"/>
            <a:ext cx="4558932" cy="4414966"/>
          </a:xfrm>
          <a:prstGeom prst="rect">
            <a:avLst/>
          </a:prstGeom>
        </p:spPr>
      </p:pic>
      <p:pic>
        <p:nvPicPr>
          <p:cNvPr id="26" name="Picture 25" descr="A picture of the guided practice activity">
            <a:extLst>
              <a:ext uri="{FF2B5EF4-FFF2-40B4-BE49-F238E27FC236}">
                <a16:creationId xmlns:a16="http://schemas.microsoft.com/office/drawing/2014/main" id="{FF6A39ED-8235-2745-896C-25CC376BCF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2761" y="3939762"/>
            <a:ext cx="4339562" cy="2386759"/>
          </a:xfrm>
          <a:prstGeom prst="rect">
            <a:avLst/>
          </a:prstGeom>
        </p:spPr>
      </p:pic>
      <p:pic>
        <p:nvPicPr>
          <p:cNvPr id="28" name="Picture 27" descr="A picture of the independent practice activity">
            <a:extLst>
              <a:ext uri="{FF2B5EF4-FFF2-40B4-BE49-F238E27FC236}">
                <a16:creationId xmlns:a16="http://schemas.microsoft.com/office/drawing/2014/main" id="{4EFFC173-F9EB-F04D-B0B5-C9BC0A708B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0300" y="4432121"/>
            <a:ext cx="4175054" cy="2052145"/>
          </a:xfrm>
          <a:prstGeom prst="rect">
            <a:avLst/>
          </a:prstGeom>
        </p:spPr>
      </p:pic>
    </p:spTree>
    <p:extLst>
      <p:ext uri="{BB962C8B-B14F-4D97-AF65-F5344CB8AC3E}">
        <p14:creationId xmlns:p14="http://schemas.microsoft.com/office/powerpoint/2010/main" val="157933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Components</a:t>
            </a:r>
          </a:p>
        </p:txBody>
      </p:sp>
      <p:sp>
        <p:nvSpPr>
          <p:cNvPr id="3" name="Content Placeholder 2"/>
          <p:cNvSpPr>
            <a:spLocks noGrp="1"/>
          </p:cNvSpPr>
          <p:nvPr>
            <p:ph idx="1"/>
          </p:nvPr>
        </p:nvSpPr>
        <p:spPr>
          <a:xfrm>
            <a:off x="687388" y="1611466"/>
            <a:ext cx="8224837" cy="4875059"/>
          </a:xfrm>
        </p:spPr>
        <p:txBody>
          <a:bodyPr/>
          <a:lstStyle/>
          <a:p>
            <a:r>
              <a:rPr lang="en-US" dirty="0"/>
              <a:t>Cover page</a:t>
            </a:r>
          </a:p>
          <a:p>
            <a:pPr lvl="1"/>
            <a:r>
              <a:rPr lang="en-US" sz="2000" dirty="0"/>
              <a:t>Skill</a:t>
            </a:r>
          </a:p>
          <a:p>
            <a:pPr lvl="1"/>
            <a:r>
              <a:rPr lang="en-US" sz="2000" dirty="0"/>
              <a:t>Objective</a:t>
            </a:r>
          </a:p>
          <a:p>
            <a:pPr lvl="1"/>
            <a:r>
              <a:rPr lang="en-US" sz="2000" dirty="0"/>
              <a:t>Vocabulary</a:t>
            </a:r>
          </a:p>
          <a:p>
            <a:pPr lvl="1"/>
            <a:r>
              <a:rPr lang="en-US" sz="2000" dirty="0"/>
              <a:t>Materials</a:t>
            </a:r>
          </a:p>
          <a:p>
            <a:r>
              <a:rPr lang="en-US" dirty="0"/>
              <a:t>Teacher scripting = BOLD</a:t>
            </a:r>
          </a:p>
          <a:p>
            <a:r>
              <a:rPr lang="en-US" dirty="0"/>
              <a:t>Sample student response = ITALICS</a:t>
            </a:r>
          </a:p>
          <a:p>
            <a:r>
              <a:rPr lang="en-US" dirty="0"/>
              <a:t>Icons in lesson match student pages</a:t>
            </a:r>
          </a:p>
        </p:txBody>
      </p:sp>
      <p:sp>
        <p:nvSpPr>
          <p:cNvPr id="4" name="Slide Number Placeholder 3">
            <a:extLst>
              <a:ext uri="{FF2B5EF4-FFF2-40B4-BE49-F238E27FC236}">
                <a16:creationId xmlns:a16="http://schemas.microsoft.com/office/drawing/2014/main" id="{049B6932-2823-4402-9DAD-24AEA2501FD0}"/>
              </a:ext>
            </a:extLst>
          </p:cNvPr>
          <p:cNvSpPr>
            <a:spLocks noGrp="1"/>
          </p:cNvSpPr>
          <p:nvPr>
            <p:ph type="sldNum" sz="quarter" idx="12"/>
          </p:nvPr>
        </p:nvSpPr>
        <p:spPr/>
        <p:txBody>
          <a:bodyPr/>
          <a:lstStyle/>
          <a:p>
            <a:fld id="{08C997AD-EA12-4407-BBE9-3476EB8FC511}" type="slidenum">
              <a:rPr lang="en-US" smtClean="0"/>
              <a:pPr/>
              <a:t>23</a:t>
            </a:fld>
            <a:endParaRPr lang="en-US" dirty="0"/>
          </a:p>
        </p:txBody>
      </p:sp>
      <p:pic>
        <p:nvPicPr>
          <p:cNvPr id="14" name="Picture 13">
            <a:extLst>
              <a:ext uri="{FF2B5EF4-FFF2-40B4-BE49-F238E27FC236}">
                <a16:creationId xmlns:a16="http://schemas.microsoft.com/office/drawing/2014/main" id="{89DF1F32-79A0-304C-8C0B-8EEB129003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88" y="5092038"/>
            <a:ext cx="3469368" cy="574007"/>
          </a:xfrm>
          <a:prstGeom prst="rect">
            <a:avLst/>
          </a:prstGeom>
        </p:spPr>
      </p:pic>
      <p:pic>
        <p:nvPicPr>
          <p:cNvPr id="16" name="Picture 15">
            <a:extLst>
              <a:ext uri="{FF2B5EF4-FFF2-40B4-BE49-F238E27FC236}">
                <a16:creationId xmlns:a16="http://schemas.microsoft.com/office/drawing/2014/main" id="{0FB492E4-9E22-2043-9484-3FDA4DDDAA1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4101" y="5190968"/>
            <a:ext cx="3068997" cy="475077"/>
          </a:xfrm>
          <a:prstGeom prst="rect">
            <a:avLst/>
          </a:prstGeom>
        </p:spPr>
      </p:pic>
      <p:pic>
        <p:nvPicPr>
          <p:cNvPr id="18" name="Picture 17">
            <a:extLst>
              <a:ext uri="{FF2B5EF4-FFF2-40B4-BE49-F238E27FC236}">
                <a16:creationId xmlns:a16="http://schemas.microsoft.com/office/drawing/2014/main" id="{512062DC-DBA3-F742-94F2-83F28CE6F0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2478" y="5975468"/>
            <a:ext cx="3694656" cy="420679"/>
          </a:xfrm>
          <a:prstGeom prst="rect">
            <a:avLst/>
          </a:prstGeom>
        </p:spPr>
      </p:pic>
    </p:spTree>
    <p:extLst>
      <p:ext uri="{BB962C8B-B14F-4D97-AF65-F5344CB8AC3E}">
        <p14:creationId xmlns:p14="http://schemas.microsoft.com/office/powerpoint/2010/main" val="3881553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r>
              <a:rPr lang="en-US" dirty="0"/>
              <a:t>Ordering and Comparing Numbers</a:t>
            </a:r>
          </a:p>
          <a:p>
            <a:pPr lvl="1"/>
            <a:r>
              <a:rPr lang="en-US" dirty="0"/>
              <a:t>0–99 (Level 1)</a:t>
            </a:r>
          </a:p>
          <a:p>
            <a:pPr lvl="1"/>
            <a:r>
              <a:rPr lang="en-US" dirty="0"/>
              <a:t>0–999 (Level 2)</a:t>
            </a:r>
          </a:p>
          <a:p>
            <a:r>
              <a:rPr lang="en-US" dirty="0"/>
              <a:t>Relationships of 10 (Level 1)</a:t>
            </a:r>
          </a:p>
          <a:p>
            <a:r>
              <a:rPr lang="en-US" dirty="0"/>
              <a:t>Place Value/Magnitude Comparison (Level 2)</a:t>
            </a:r>
          </a:p>
          <a:p>
            <a:r>
              <a:rPr lang="en-US" dirty="0"/>
              <a:t>Addition/Subtraction Facts</a:t>
            </a:r>
          </a:p>
          <a:p>
            <a:r>
              <a:rPr lang="en-US" dirty="0"/>
              <a:t>Word Problem Solving</a:t>
            </a:r>
          </a:p>
        </p:txBody>
      </p:sp>
      <p:sp>
        <p:nvSpPr>
          <p:cNvPr id="4" name="Slide Number Placeholder 3">
            <a:extLst>
              <a:ext uri="{FF2B5EF4-FFF2-40B4-BE49-F238E27FC236}">
                <a16:creationId xmlns:a16="http://schemas.microsoft.com/office/drawing/2014/main" id="{640DEBC6-239C-4E55-9310-8224DAF033CD}"/>
              </a:ext>
            </a:extLst>
          </p:cNvPr>
          <p:cNvSpPr>
            <a:spLocks noGrp="1"/>
          </p:cNvSpPr>
          <p:nvPr>
            <p:ph type="sldNum" sz="quarter" idx="10"/>
          </p:nvPr>
        </p:nvSpPr>
        <p:spPr/>
        <p:txBody>
          <a:bodyPr/>
          <a:lstStyle/>
          <a:p>
            <a:fld id="{08C997AD-EA12-4407-BBE9-3476EB8FC511}" type="slidenum">
              <a:rPr lang="en-US" smtClean="0"/>
              <a:pPr/>
              <a:t>24</a:t>
            </a:fld>
            <a:endParaRPr lang="en-US" dirty="0"/>
          </a:p>
        </p:txBody>
      </p:sp>
    </p:spTree>
    <p:extLst>
      <p:ext uri="{BB962C8B-B14F-4D97-AF65-F5344CB8AC3E}">
        <p14:creationId xmlns:p14="http://schemas.microsoft.com/office/powerpoint/2010/main" val="547643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Materials</a:t>
            </a:r>
          </a:p>
        </p:txBody>
      </p:sp>
      <p:sp>
        <p:nvSpPr>
          <p:cNvPr id="3" name="Content Placeholder 2"/>
          <p:cNvSpPr>
            <a:spLocks noGrp="1"/>
          </p:cNvSpPr>
          <p:nvPr>
            <p:ph idx="1"/>
          </p:nvPr>
        </p:nvSpPr>
        <p:spPr/>
        <p:txBody>
          <a:bodyPr/>
          <a:lstStyle/>
          <a:p>
            <a:r>
              <a:rPr lang="en-US" dirty="0"/>
              <a:t>TIMER—for teacher</a:t>
            </a:r>
          </a:p>
          <a:p>
            <a:pPr lvl="1"/>
            <a:r>
              <a:rPr lang="en-US" dirty="0"/>
              <a:t>Essential to the pacing and flow of lesson</a:t>
            </a:r>
          </a:p>
          <a:p>
            <a:r>
              <a:rPr lang="en-US" dirty="0"/>
              <a:t>Counters (e.g., bears, turtles, connecting cubes)</a:t>
            </a:r>
          </a:p>
          <a:p>
            <a:r>
              <a:rPr lang="en-US" dirty="0"/>
              <a:t>Place-value mats</a:t>
            </a:r>
          </a:p>
          <a:p>
            <a:r>
              <a:rPr lang="en-US" dirty="0"/>
              <a:t>Place-value manipulatives</a:t>
            </a:r>
          </a:p>
          <a:p>
            <a:pPr lvl="1"/>
            <a:r>
              <a:rPr lang="en-US" dirty="0"/>
              <a:t>Flats, rods, units</a:t>
            </a:r>
          </a:p>
          <a:p>
            <a:r>
              <a:rPr lang="en-US" dirty="0"/>
              <a:t>Number lines</a:t>
            </a:r>
          </a:p>
          <a:p>
            <a:r>
              <a:rPr lang="en-US" dirty="0"/>
              <a:t>100 charts</a:t>
            </a:r>
          </a:p>
          <a:p>
            <a:endParaRPr lang="en-US" dirty="0"/>
          </a:p>
        </p:txBody>
      </p:sp>
      <p:sp>
        <p:nvSpPr>
          <p:cNvPr id="4" name="Slide Number Placeholder 3">
            <a:extLst>
              <a:ext uri="{FF2B5EF4-FFF2-40B4-BE49-F238E27FC236}">
                <a16:creationId xmlns:a16="http://schemas.microsoft.com/office/drawing/2014/main" id="{3990E5DA-AA72-4322-88ED-C3BEE8C36769}"/>
              </a:ext>
            </a:extLst>
          </p:cNvPr>
          <p:cNvSpPr>
            <a:spLocks noGrp="1"/>
          </p:cNvSpPr>
          <p:nvPr>
            <p:ph type="sldNum" sz="quarter" idx="10"/>
          </p:nvPr>
        </p:nvSpPr>
        <p:spPr/>
        <p:txBody>
          <a:bodyPr/>
          <a:lstStyle/>
          <a:p>
            <a:fld id="{08C997AD-EA12-4407-BBE9-3476EB8FC511}" type="slidenum">
              <a:rPr lang="en-US" smtClean="0"/>
              <a:pPr/>
              <a:t>25</a:t>
            </a:fld>
            <a:endParaRPr lang="en-US" dirty="0"/>
          </a:p>
        </p:txBody>
      </p:sp>
      <p:pic>
        <p:nvPicPr>
          <p:cNvPr id="5" name="Picture 4">
            <a:extLst>
              <a:ext uri="{FF2B5EF4-FFF2-40B4-BE49-F238E27FC236}">
                <a16:creationId xmlns:a16="http://schemas.microsoft.com/office/drawing/2014/main" id="{08227E49-A058-3449-A191-A8E063DAF42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991" y="2970486"/>
            <a:ext cx="2338234" cy="2004646"/>
          </a:xfrm>
          <a:prstGeom prst="rect">
            <a:avLst/>
          </a:prstGeom>
        </p:spPr>
      </p:pic>
      <p:pic>
        <p:nvPicPr>
          <p:cNvPr id="7" name="Picture 6">
            <a:extLst>
              <a:ext uri="{FF2B5EF4-FFF2-40B4-BE49-F238E27FC236}">
                <a16:creationId xmlns:a16="http://schemas.microsoft.com/office/drawing/2014/main" id="{70502EBA-DC6B-7D4C-9BE0-586C1705F1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2031" y="4617427"/>
            <a:ext cx="2692400" cy="1562100"/>
          </a:xfrm>
          <a:prstGeom prst="rect">
            <a:avLst/>
          </a:prstGeom>
        </p:spPr>
      </p:pic>
    </p:spTree>
    <p:extLst>
      <p:ext uri="{BB962C8B-B14F-4D97-AF65-F5344CB8AC3E}">
        <p14:creationId xmlns:p14="http://schemas.microsoft.com/office/powerpoint/2010/main" val="3669853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Progress</a:t>
            </a:r>
          </a:p>
        </p:txBody>
      </p:sp>
      <p:sp>
        <p:nvSpPr>
          <p:cNvPr id="3" name="Content Placeholder 2"/>
          <p:cNvSpPr>
            <a:spLocks noGrp="1"/>
          </p:cNvSpPr>
          <p:nvPr>
            <p:ph idx="1"/>
          </p:nvPr>
        </p:nvSpPr>
        <p:spPr/>
        <p:txBody>
          <a:bodyPr/>
          <a:lstStyle/>
          <a:p>
            <a:r>
              <a:rPr lang="en-US" dirty="0"/>
              <a:t>Daily Checks—Independent Practice</a:t>
            </a:r>
          </a:p>
          <a:p>
            <a:pPr lvl="1"/>
            <a:r>
              <a:rPr lang="en-US" dirty="0"/>
              <a:t>Measures what was taught that day</a:t>
            </a:r>
          </a:p>
          <a:p>
            <a:pPr lvl="1"/>
            <a:r>
              <a:rPr lang="en-US" dirty="0"/>
              <a:t>Part of the lesson: Independent Practice (IP)</a:t>
            </a:r>
          </a:p>
          <a:p>
            <a:pPr lvl="2"/>
            <a:r>
              <a:rPr lang="en-US" sz="1600" dirty="0"/>
              <a:t>2 per day (1/lesson)</a:t>
            </a:r>
          </a:p>
          <a:p>
            <a:pPr lvl="3"/>
            <a:r>
              <a:rPr lang="en-US" sz="1600" dirty="0"/>
              <a:t>1 minute complete</a:t>
            </a:r>
          </a:p>
          <a:p>
            <a:pPr lvl="3"/>
            <a:r>
              <a:rPr lang="en-US" sz="1600" dirty="0"/>
              <a:t>1 minute self-correct</a:t>
            </a:r>
          </a:p>
          <a:p>
            <a:pPr lvl="2"/>
            <a:r>
              <a:rPr lang="en-US" sz="1600" dirty="0"/>
              <a:t>No IP for word problem solving to allow students extra time to practice problems</a:t>
            </a:r>
          </a:p>
          <a:p>
            <a:r>
              <a:rPr lang="en-US" dirty="0"/>
              <a:t>Unit Checks</a:t>
            </a:r>
          </a:p>
          <a:p>
            <a:pPr lvl="1"/>
            <a:r>
              <a:rPr lang="en-US" dirty="0"/>
              <a:t>Measures skills taught across the 14 lessons</a:t>
            </a:r>
          </a:p>
          <a:p>
            <a:pPr lvl="1"/>
            <a:r>
              <a:rPr lang="en-US" dirty="0"/>
              <a:t>Given at end of unit</a:t>
            </a:r>
          </a:p>
          <a:p>
            <a:pPr lvl="1"/>
            <a:endParaRPr lang="en-US" dirty="0"/>
          </a:p>
        </p:txBody>
      </p:sp>
      <p:sp>
        <p:nvSpPr>
          <p:cNvPr id="4" name="Slide Number Placeholder 3">
            <a:extLst>
              <a:ext uri="{FF2B5EF4-FFF2-40B4-BE49-F238E27FC236}">
                <a16:creationId xmlns:a16="http://schemas.microsoft.com/office/drawing/2014/main" id="{D057CA25-341B-4022-9ECF-2F1B0D244E6A}"/>
              </a:ext>
            </a:extLst>
          </p:cNvPr>
          <p:cNvSpPr>
            <a:spLocks noGrp="1"/>
          </p:cNvSpPr>
          <p:nvPr>
            <p:ph type="sldNum" sz="quarter" idx="10"/>
          </p:nvPr>
        </p:nvSpPr>
        <p:spPr/>
        <p:txBody>
          <a:bodyPr/>
          <a:lstStyle/>
          <a:p>
            <a:fld id="{08C997AD-EA12-4407-BBE9-3476EB8FC511}" type="slidenum">
              <a:rPr lang="en-US" smtClean="0"/>
              <a:pPr/>
              <a:t>26</a:t>
            </a:fld>
            <a:endParaRPr lang="en-US" dirty="0"/>
          </a:p>
        </p:txBody>
      </p:sp>
    </p:spTree>
    <p:extLst>
      <p:ext uri="{BB962C8B-B14F-4D97-AF65-F5344CB8AC3E}">
        <p14:creationId xmlns:p14="http://schemas.microsoft.com/office/powerpoint/2010/main" val="2704849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Self-Regulation</a:t>
            </a:r>
          </a:p>
        </p:txBody>
      </p:sp>
      <p:sp>
        <p:nvSpPr>
          <p:cNvPr id="3" name="Content Placeholder 2"/>
          <p:cNvSpPr>
            <a:spLocks noGrp="1"/>
          </p:cNvSpPr>
          <p:nvPr>
            <p:ph idx="1"/>
          </p:nvPr>
        </p:nvSpPr>
        <p:spPr/>
        <p:txBody>
          <a:bodyPr/>
          <a:lstStyle/>
          <a:p>
            <a:r>
              <a:rPr lang="en-US" dirty="0"/>
              <a:t>Students grade their own Daily Check/IP</a:t>
            </a:r>
          </a:p>
          <a:p>
            <a:pPr lvl="1"/>
            <a:r>
              <a:rPr lang="en-US" dirty="0"/>
              <a:t>Immediate feedback to student and teacher</a:t>
            </a:r>
          </a:p>
          <a:p>
            <a:pPr lvl="1"/>
            <a:r>
              <a:rPr lang="en-US" dirty="0"/>
              <a:t>Allows for correction</a:t>
            </a:r>
          </a:p>
          <a:p>
            <a:endParaRPr lang="en-US" dirty="0"/>
          </a:p>
          <a:p>
            <a:endParaRPr lang="en-US" dirty="0"/>
          </a:p>
          <a:p>
            <a:endParaRPr lang="en-US" dirty="0"/>
          </a:p>
          <a:p>
            <a:r>
              <a:rPr lang="en-US" dirty="0"/>
              <a:t>Unit Checks</a:t>
            </a:r>
          </a:p>
          <a:p>
            <a:pPr lvl="1"/>
            <a:r>
              <a:rPr lang="en-US" dirty="0"/>
              <a:t>Teacher can have student correct </a:t>
            </a:r>
          </a:p>
          <a:p>
            <a:pPr lvl="1"/>
            <a:r>
              <a:rPr lang="en-US" dirty="0"/>
              <a:t>Graph the results</a:t>
            </a:r>
          </a:p>
          <a:p>
            <a:pPr lvl="1"/>
            <a:r>
              <a:rPr lang="en-US" dirty="0"/>
              <a:t>Share with student</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3F80533C-CDA2-4564-B6AA-2D117462080F}"/>
              </a:ext>
            </a:extLst>
          </p:cNvPr>
          <p:cNvSpPr>
            <a:spLocks noGrp="1"/>
          </p:cNvSpPr>
          <p:nvPr>
            <p:ph type="sldNum" sz="quarter" idx="10"/>
          </p:nvPr>
        </p:nvSpPr>
        <p:spPr/>
        <p:txBody>
          <a:bodyPr/>
          <a:lstStyle/>
          <a:p>
            <a:fld id="{08C997AD-EA12-4407-BBE9-3476EB8FC511}" type="slidenum">
              <a:rPr lang="en-US" smtClean="0"/>
              <a:pPr/>
              <a:t>27</a:t>
            </a:fld>
            <a:endParaRPr lang="en-US" dirty="0"/>
          </a:p>
        </p:txBody>
      </p:sp>
      <p:grpSp>
        <p:nvGrpSpPr>
          <p:cNvPr id="13" name="Group 12">
            <a:extLst>
              <a:ext uri="{FF2B5EF4-FFF2-40B4-BE49-F238E27FC236}">
                <a16:creationId xmlns:a16="http://schemas.microsoft.com/office/drawing/2014/main" id="{C9C104FC-5EF2-1C44-A6DD-805C6ABCA797}"/>
              </a:ext>
              <a:ext uri="{C183D7F6-B498-43B3-948B-1728B52AA6E4}">
                <adec:decorative xmlns:adec="http://schemas.microsoft.com/office/drawing/2017/decorative" val="1"/>
              </a:ext>
            </a:extLst>
          </p:cNvPr>
          <p:cNvGrpSpPr/>
          <p:nvPr/>
        </p:nvGrpSpPr>
        <p:grpSpPr>
          <a:xfrm>
            <a:off x="1776044" y="2614484"/>
            <a:ext cx="5760227" cy="1629032"/>
            <a:chOff x="1776044" y="4705119"/>
            <a:chExt cx="5760227" cy="1629032"/>
          </a:xfrm>
        </p:grpSpPr>
        <p:pic>
          <p:nvPicPr>
            <p:cNvPr id="9" name="Graphic 8" descr="Checkmark">
              <a:extLst>
                <a:ext uri="{FF2B5EF4-FFF2-40B4-BE49-F238E27FC236}">
                  <a16:creationId xmlns:a16="http://schemas.microsoft.com/office/drawing/2014/main" id="{B59F419A-24BA-8241-B485-2D6B0CA3D5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6044" y="4705119"/>
              <a:ext cx="1512279" cy="1512279"/>
            </a:xfrm>
            <a:prstGeom prst="rect">
              <a:avLst/>
            </a:prstGeom>
          </p:spPr>
        </p:pic>
        <p:pic>
          <p:nvPicPr>
            <p:cNvPr id="11" name="Graphic 10" descr="Close">
              <a:extLst>
                <a:ext uri="{FF2B5EF4-FFF2-40B4-BE49-F238E27FC236}">
                  <a16:creationId xmlns:a16="http://schemas.microsoft.com/office/drawing/2014/main" id="{155A5B7A-86CC-734C-AD64-8B9391F1DC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23992" y="4821872"/>
              <a:ext cx="1512279" cy="1512279"/>
            </a:xfrm>
            <a:prstGeom prst="rect">
              <a:avLst/>
            </a:prstGeom>
          </p:spPr>
        </p:pic>
        <p:sp>
          <p:nvSpPr>
            <p:cNvPr id="12" name="TextBox 11">
              <a:extLst>
                <a:ext uri="{FF2B5EF4-FFF2-40B4-BE49-F238E27FC236}">
                  <a16:creationId xmlns:a16="http://schemas.microsoft.com/office/drawing/2014/main" id="{2AAE2E40-6E0A-B748-8A30-ACE034347C1E}"/>
                </a:ext>
              </a:extLst>
            </p:cNvPr>
            <p:cNvSpPr txBox="1"/>
            <p:nvPr/>
          </p:nvSpPr>
          <p:spPr>
            <a:xfrm>
              <a:off x="3025743" y="5347180"/>
              <a:ext cx="3260829" cy="461665"/>
            </a:xfrm>
            <a:prstGeom prst="rect">
              <a:avLst/>
            </a:prstGeom>
            <a:noFill/>
          </p:spPr>
          <p:txBody>
            <a:bodyPr wrap="none" rtlCol="0">
              <a:spAutoFit/>
            </a:bodyPr>
            <a:lstStyle/>
            <a:p>
              <a:r>
                <a:rPr lang="en-US" b="1" dirty="0">
                  <a:solidFill>
                    <a:srgbClr val="2E4488"/>
                  </a:solidFill>
                </a:rPr>
                <a:t>Check It or Change It</a:t>
              </a:r>
            </a:p>
          </p:txBody>
        </p:sp>
      </p:grpSp>
    </p:spTree>
    <p:extLst>
      <p:ext uri="{BB962C8B-B14F-4D97-AF65-F5344CB8AC3E}">
        <p14:creationId xmlns:p14="http://schemas.microsoft.com/office/powerpoint/2010/main" val="3834139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117647-8272-F949-895D-4D1B6E85D840}"/>
              </a:ext>
            </a:extLst>
          </p:cNvPr>
          <p:cNvSpPr>
            <a:spLocks noGrp="1"/>
          </p:cNvSpPr>
          <p:nvPr>
            <p:ph type="title"/>
          </p:nvPr>
        </p:nvSpPr>
        <p:spPr>
          <a:xfrm>
            <a:off x="687388" y="2941418"/>
            <a:ext cx="8229600" cy="1446550"/>
          </a:xfrm>
        </p:spPr>
        <p:txBody>
          <a:bodyPr/>
          <a:lstStyle/>
          <a:p>
            <a:r>
              <a:rPr lang="en-US" dirty="0"/>
              <a:t>Specific Skills Addressed Within ENI</a:t>
            </a:r>
          </a:p>
        </p:txBody>
      </p:sp>
      <p:sp>
        <p:nvSpPr>
          <p:cNvPr id="6" name="Content Placeholder 5">
            <a:extLst>
              <a:ext uri="{FF2B5EF4-FFF2-40B4-BE49-F238E27FC236}">
                <a16:creationId xmlns:a16="http://schemas.microsoft.com/office/drawing/2014/main" id="{61ECE50F-B5E0-4E45-A6B9-A228AB74C6B8}"/>
              </a:ext>
            </a:extLst>
          </p:cNvPr>
          <p:cNvSpPr>
            <a:spLocks noGrp="1"/>
          </p:cNvSpPr>
          <p:nvPr>
            <p:ph idx="1"/>
          </p:nvPr>
        </p:nvSpPr>
        <p:spPr/>
        <p:txBody>
          <a:bodyPr/>
          <a:lstStyle/>
          <a:p>
            <a:r>
              <a:rPr lang="en-US" dirty="0"/>
              <a:t>Overview and Instructional Components to Consider </a:t>
            </a:r>
          </a:p>
        </p:txBody>
      </p:sp>
      <p:sp>
        <p:nvSpPr>
          <p:cNvPr id="4" name="Slide Number Placeholder 3">
            <a:extLst>
              <a:ext uri="{FF2B5EF4-FFF2-40B4-BE49-F238E27FC236}">
                <a16:creationId xmlns:a16="http://schemas.microsoft.com/office/drawing/2014/main" id="{B04C0463-8D6D-4046-8B7E-E5120C3B7042}"/>
              </a:ext>
            </a:extLst>
          </p:cNvPr>
          <p:cNvSpPr>
            <a:spLocks noGrp="1"/>
          </p:cNvSpPr>
          <p:nvPr>
            <p:ph type="sldNum" sz="quarter" idx="12"/>
          </p:nvPr>
        </p:nvSpPr>
        <p:spPr/>
        <p:txBody>
          <a:bodyPr/>
          <a:lstStyle/>
          <a:p>
            <a:fld id="{08C997AD-EA12-4407-BBE9-3476EB8FC511}" type="slidenum">
              <a:rPr lang="en-US" smtClean="0"/>
              <a:pPr/>
              <a:t>28</a:t>
            </a:fld>
            <a:endParaRPr lang="en-US" dirty="0"/>
          </a:p>
        </p:txBody>
      </p:sp>
    </p:spTree>
    <p:extLst>
      <p:ext uri="{BB962C8B-B14F-4D97-AF65-F5344CB8AC3E}">
        <p14:creationId xmlns:p14="http://schemas.microsoft.com/office/powerpoint/2010/main" val="2598626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19E9-3CF4-1E4A-8F48-96CA9E5F5540}"/>
              </a:ext>
            </a:extLst>
          </p:cNvPr>
          <p:cNvSpPr>
            <a:spLocks noGrp="1"/>
          </p:cNvSpPr>
          <p:nvPr>
            <p:ph type="title"/>
          </p:nvPr>
        </p:nvSpPr>
        <p:spPr/>
        <p:txBody>
          <a:bodyPr/>
          <a:lstStyle/>
          <a:p>
            <a:r>
              <a:rPr lang="en-US" dirty="0"/>
              <a:t>Sample Lessons Schedule and Skills</a:t>
            </a:r>
          </a:p>
        </p:txBody>
      </p:sp>
      <p:pic>
        <p:nvPicPr>
          <p:cNvPr id="10" name="Content Placeholder 9" descr="A picture of the samples lessons schedule">
            <a:extLst>
              <a:ext uri="{FF2B5EF4-FFF2-40B4-BE49-F238E27FC236}">
                <a16:creationId xmlns:a16="http://schemas.microsoft.com/office/drawing/2014/main" id="{561A6E62-E3F3-DA4B-966B-946F89D4C619}"/>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268956" y="1551086"/>
            <a:ext cx="4473699" cy="4820714"/>
          </a:xfrm>
        </p:spPr>
      </p:pic>
      <p:sp>
        <p:nvSpPr>
          <p:cNvPr id="11" name="Content Placeholder 10">
            <a:extLst>
              <a:ext uri="{FF2B5EF4-FFF2-40B4-BE49-F238E27FC236}">
                <a16:creationId xmlns:a16="http://schemas.microsoft.com/office/drawing/2014/main" id="{698F9389-E8CC-364D-A06E-B40A2865A4B5}"/>
              </a:ext>
            </a:extLst>
          </p:cNvPr>
          <p:cNvSpPr>
            <a:spLocks noGrp="1"/>
          </p:cNvSpPr>
          <p:nvPr>
            <p:ph sz="quarter" idx="13"/>
          </p:nvPr>
        </p:nvSpPr>
        <p:spPr/>
        <p:txBody>
          <a:bodyPr/>
          <a:lstStyle/>
          <a:p>
            <a:r>
              <a:rPr lang="en-US" b="1" dirty="0">
                <a:solidFill>
                  <a:srgbClr val="7030A0"/>
                </a:solidFill>
              </a:rPr>
              <a:t>ASF: </a:t>
            </a:r>
            <a:r>
              <a:rPr lang="en-US" dirty="0"/>
              <a:t>Addition and Subtraction Facts</a:t>
            </a:r>
          </a:p>
          <a:p>
            <a:r>
              <a:rPr lang="en-US" b="1" dirty="0">
                <a:solidFill>
                  <a:srgbClr val="00B0F0"/>
                </a:solidFill>
              </a:rPr>
              <a:t>OCN: </a:t>
            </a:r>
            <a:r>
              <a:rPr lang="en-US" dirty="0"/>
              <a:t>Ordering and Comparing Numbers</a:t>
            </a:r>
          </a:p>
          <a:p>
            <a:r>
              <a:rPr lang="en-US" b="1" dirty="0">
                <a:solidFill>
                  <a:srgbClr val="00B050"/>
                </a:solidFill>
              </a:rPr>
              <a:t>ROT </a:t>
            </a:r>
            <a:r>
              <a:rPr lang="en-US" dirty="0"/>
              <a:t>(Grade 1): Relationships of 10</a:t>
            </a:r>
          </a:p>
          <a:p>
            <a:r>
              <a:rPr lang="en-US" b="1" dirty="0">
                <a:solidFill>
                  <a:srgbClr val="00B050"/>
                </a:solidFill>
              </a:rPr>
              <a:t>PVMC</a:t>
            </a:r>
            <a:r>
              <a:rPr lang="en-US" dirty="0"/>
              <a:t> (Grade 2): Place Value/Magnitude Comparisons</a:t>
            </a:r>
          </a:p>
          <a:p>
            <a:r>
              <a:rPr lang="en-US" b="1" dirty="0"/>
              <a:t>WPS: </a:t>
            </a:r>
            <a:r>
              <a:rPr lang="en-US" dirty="0"/>
              <a:t>Word Problem Solving</a:t>
            </a:r>
          </a:p>
        </p:txBody>
      </p:sp>
      <p:sp>
        <p:nvSpPr>
          <p:cNvPr id="4" name="Slide Number Placeholder 3">
            <a:extLst>
              <a:ext uri="{FF2B5EF4-FFF2-40B4-BE49-F238E27FC236}">
                <a16:creationId xmlns:a16="http://schemas.microsoft.com/office/drawing/2014/main" id="{1930D46A-54C2-3247-BE3F-C1918C0D6822}"/>
              </a:ext>
            </a:extLst>
          </p:cNvPr>
          <p:cNvSpPr>
            <a:spLocks noGrp="1"/>
          </p:cNvSpPr>
          <p:nvPr>
            <p:ph type="sldNum" sz="quarter" idx="11"/>
          </p:nvPr>
        </p:nvSpPr>
        <p:spPr/>
        <p:txBody>
          <a:bodyPr/>
          <a:lstStyle/>
          <a:p>
            <a:fld id="{08C997AD-EA12-4407-BBE9-3476EB8FC511}" type="slidenum">
              <a:rPr lang="en-US" smtClean="0"/>
              <a:t>29</a:t>
            </a:fld>
            <a:endParaRPr lang="en-US" dirty="0"/>
          </a:p>
        </p:txBody>
      </p:sp>
      <p:sp>
        <p:nvSpPr>
          <p:cNvPr id="12" name="Rectangle 11">
            <a:extLst>
              <a:ext uri="{FF2B5EF4-FFF2-40B4-BE49-F238E27FC236}">
                <a16:creationId xmlns:a16="http://schemas.microsoft.com/office/drawing/2014/main" id="{F9C31FE5-22E8-204C-8973-68315BBAA6DC}"/>
              </a:ext>
              <a:ext uri="{C183D7F6-B498-43B3-948B-1728B52AA6E4}">
                <adec:decorative xmlns:adec="http://schemas.microsoft.com/office/drawing/2017/decorative" val="1"/>
              </a:ext>
            </a:extLst>
          </p:cNvPr>
          <p:cNvSpPr/>
          <p:nvPr/>
        </p:nvSpPr>
        <p:spPr>
          <a:xfrm>
            <a:off x="847235" y="2444263"/>
            <a:ext cx="1192580" cy="17584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162B4F6-7222-3C48-B6D9-FAC34A0DED30}"/>
              </a:ext>
              <a:ext uri="{C183D7F6-B498-43B3-948B-1728B52AA6E4}">
                <adec:decorative xmlns:adec="http://schemas.microsoft.com/office/drawing/2017/decorative" val="1"/>
              </a:ext>
            </a:extLst>
          </p:cNvPr>
          <p:cNvSpPr/>
          <p:nvPr/>
        </p:nvSpPr>
        <p:spPr>
          <a:xfrm>
            <a:off x="2862688" y="3444562"/>
            <a:ext cx="1192580" cy="17584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35BB579-CA0E-8244-9865-6BC68C7F7251}"/>
              </a:ext>
              <a:ext uri="{C183D7F6-B498-43B3-948B-1728B52AA6E4}">
                <adec:decorative xmlns:adec="http://schemas.microsoft.com/office/drawing/2017/decorative" val="1"/>
              </a:ext>
            </a:extLst>
          </p:cNvPr>
          <p:cNvSpPr/>
          <p:nvPr/>
        </p:nvSpPr>
        <p:spPr>
          <a:xfrm>
            <a:off x="826840" y="3429000"/>
            <a:ext cx="1192580" cy="17584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0245711-7FF7-B748-931C-D0BC14DA16EB}"/>
              </a:ext>
              <a:ext uri="{C183D7F6-B498-43B3-948B-1728B52AA6E4}">
                <adec:decorative xmlns:adec="http://schemas.microsoft.com/office/drawing/2017/decorative" val="1"/>
              </a:ext>
            </a:extLst>
          </p:cNvPr>
          <p:cNvSpPr/>
          <p:nvPr/>
        </p:nvSpPr>
        <p:spPr>
          <a:xfrm>
            <a:off x="2867085" y="2444263"/>
            <a:ext cx="1192580" cy="17584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4840522-9E64-8D4D-8CCC-595F5829E4D9}"/>
              </a:ext>
              <a:ext uri="{C183D7F6-B498-43B3-948B-1728B52AA6E4}">
                <adec:decorative xmlns:adec="http://schemas.microsoft.com/office/drawing/2017/decorative" val="1"/>
              </a:ext>
            </a:extLst>
          </p:cNvPr>
          <p:cNvSpPr/>
          <p:nvPr/>
        </p:nvSpPr>
        <p:spPr>
          <a:xfrm>
            <a:off x="850409" y="2675434"/>
            <a:ext cx="1192580" cy="17584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7" name="Rectangle 16">
            <a:extLst>
              <a:ext uri="{FF2B5EF4-FFF2-40B4-BE49-F238E27FC236}">
                <a16:creationId xmlns:a16="http://schemas.microsoft.com/office/drawing/2014/main" id="{F59A27A3-486A-BD49-84A7-57969CA8D71E}"/>
              </a:ext>
              <a:ext uri="{C183D7F6-B498-43B3-948B-1728B52AA6E4}">
                <adec:decorative xmlns:adec="http://schemas.microsoft.com/office/drawing/2017/decorative" val="1"/>
              </a:ext>
            </a:extLst>
          </p:cNvPr>
          <p:cNvSpPr/>
          <p:nvPr/>
        </p:nvSpPr>
        <p:spPr>
          <a:xfrm>
            <a:off x="793257" y="4413737"/>
            <a:ext cx="1192580" cy="17584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8" name="Rectangle 17">
            <a:extLst>
              <a:ext uri="{FF2B5EF4-FFF2-40B4-BE49-F238E27FC236}">
                <a16:creationId xmlns:a16="http://schemas.microsoft.com/office/drawing/2014/main" id="{5E9C3F3F-FD5B-204A-9D8A-47FEE5A80344}"/>
              </a:ext>
              <a:ext uri="{C183D7F6-B498-43B3-948B-1728B52AA6E4}">
                <adec:decorative xmlns:adec="http://schemas.microsoft.com/office/drawing/2017/decorative" val="1"/>
              </a:ext>
            </a:extLst>
          </p:cNvPr>
          <p:cNvSpPr/>
          <p:nvPr/>
        </p:nvSpPr>
        <p:spPr>
          <a:xfrm>
            <a:off x="2923683" y="4371201"/>
            <a:ext cx="1192580" cy="17584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9" name="Rectangle 18">
            <a:extLst>
              <a:ext uri="{FF2B5EF4-FFF2-40B4-BE49-F238E27FC236}">
                <a16:creationId xmlns:a16="http://schemas.microsoft.com/office/drawing/2014/main" id="{2FE78BA6-AE5A-ED40-A484-CD36B6B025D7}"/>
              </a:ext>
              <a:ext uri="{C183D7F6-B498-43B3-948B-1728B52AA6E4}">
                <adec:decorative xmlns:adec="http://schemas.microsoft.com/office/drawing/2017/decorative" val="1"/>
              </a:ext>
            </a:extLst>
          </p:cNvPr>
          <p:cNvSpPr/>
          <p:nvPr/>
        </p:nvSpPr>
        <p:spPr>
          <a:xfrm>
            <a:off x="2923683" y="4628953"/>
            <a:ext cx="1192580" cy="17584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0" name="Rectangle 19">
            <a:extLst>
              <a:ext uri="{FF2B5EF4-FFF2-40B4-BE49-F238E27FC236}">
                <a16:creationId xmlns:a16="http://schemas.microsoft.com/office/drawing/2014/main" id="{20528E62-C103-C642-8F88-A8E94F37982D}"/>
              </a:ext>
              <a:ext uri="{C183D7F6-B498-43B3-948B-1728B52AA6E4}">
                <adec:decorative xmlns:adec="http://schemas.microsoft.com/office/drawing/2017/decorative" val="1"/>
              </a:ext>
            </a:extLst>
          </p:cNvPr>
          <p:cNvSpPr/>
          <p:nvPr/>
        </p:nvSpPr>
        <p:spPr>
          <a:xfrm>
            <a:off x="2923683" y="3624531"/>
            <a:ext cx="1192580" cy="17584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1" name="Rectangle 20">
            <a:extLst>
              <a:ext uri="{FF2B5EF4-FFF2-40B4-BE49-F238E27FC236}">
                <a16:creationId xmlns:a16="http://schemas.microsoft.com/office/drawing/2014/main" id="{EDE7E07F-E6CB-9543-94DF-F8364B3B76D3}"/>
              </a:ext>
              <a:ext uri="{C183D7F6-B498-43B3-948B-1728B52AA6E4}">
                <adec:decorative xmlns:adec="http://schemas.microsoft.com/office/drawing/2017/decorative" val="1"/>
              </a:ext>
            </a:extLst>
          </p:cNvPr>
          <p:cNvSpPr/>
          <p:nvPr/>
        </p:nvSpPr>
        <p:spPr>
          <a:xfrm>
            <a:off x="826840" y="3616913"/>
            <a:ext cx="1192580" cy="17584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2" name="Rectangle 21">
            <a:extLst>
              <a:ext uri="{FF2B5EF4-FFF2-40B4-BE49-F238E27FC236}">
                <a16:creationId xmlns:a16="http://schemas.microsoft.com/office/drawing/2014/main" id="{0E4B52EB-1CF1-9345-AA1A-750E47E35123}"/>
              </a:ext>
              <a:ext uri="{C183D7F6-B498-43B3-948B-1728B52AA6E4}">
                <adec:decorative xmlns:adec="http://schemas.microsoft.com/office/drawing/2017/decorative" val="1"/>
              </a:ext>
            </a:extLst>
          </p:cNvPr>
          <p:cNvSpPr/>
          <p:nvPr/>
        </p:nvSpPr>
        <p:spPr>
          <a:xfrm>
            <a:off x="2867085" y="2657380"/>
            <a:ext cx="1192580" cy="17584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3" name="Rectangle 22">
            <a:extLst>
              <a:ext uri="{FF2B5EF4-FFF2-40B4-BE49-F238E27FC236}">
                <a16:creationId xmlns:a16="http://schemas.microsoft.com/office/drawing/2014/main" id="{C30A92E6-329A-934D-A201-5E0DE4FEA1A1}"/>
              </a:ext>
              <a:ext uri="{C183D7F6-B498-43B3-948B-1728B52AA6E4}">
                <adec:decorative xmlns:adec="http://schemas.microsoft.com/office/drawing/2017/decorative" val="1"/>
              </a:ext>
            </a:extLst>
          </p:cNvPr>
          <p:cNvSpPr/>
          <p:nvPr/>
        </p:nvSpPr>
        <p:spPr>
          <a:xfrm>
            <a:off x="793257" y="4589583"/>
            <a:ext cx="1192580" cy="17584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extLst>
      <p:ext uri="{BB962C8B-B14F-4D97-AF65-F5344CB8AC3E}">
        <p14:creationId xmlns:p14="http://schemas.microsoft.com/office/powerpoint/2010/main" val="38334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345CA6-A167-144E-9DD3-0BB83E07601C}"/>
              </a:ext>
            </a:extLst>
          </p:cNvPr>
          <p:cNvSpPr>
            <a:spLocks noGrp="1"/>
          </p:cNvSpPr>
          <p:nvPr>
            <p:ph type="title"/>
          </p:nvPr>
        </p:nvSpPr>
        <p:spPr>
          <a:xfrm>
            <a:off x="687388" y="2941418"/>
            <a:ext cx="8229600" cy="1446550"/>
          </a:xfrm>
        </p:spPr>
        <p:txBody>
          <a:bodyPr/>
          <a:lstStyle/>
          <a:p>
            <a:r>
              <a:rPr lang="en-US" dirty="0"/>
              <a:t>Characteristics of Students With Mathematics Difficulties</a:t>
            </a:r>
          </a:p>
        </p:txBody>
      </p:sp>
      <p:sp>
        <p:nvSpPr>
          <p:cNvPr id="4" name="Slide Number Placeholder 3">
            <a:extLst>
              <a:ext uri="{FF2B5EF4-FFF2-40B4-BE49-F238E27FC236}">
                <a16:creationId xmlns:a16="http://schemas.microsoft.com/office/drawing/2014/main" id="{9494873A-00A9-144C-90CD-0DEDB6870752}"/>
              </a:ext>
            </a:extLst>
          </p:cNvPr>
          <p:cNvSpPr>
            <a:spLocks noGrp="1"/>
          </p:cNvSpPr>
          <p:nvPr>
            <p:ph type="sldNum" sz="quarter" idx="12"/>
          </p:nvPr>
        </p:nvSpPr>
        <p:spPr/>
        <p:txBody>
          <a:bodyPr/>
          <a:lstStyle/>
          <a:p>
            <a:fld id="{F3477EC8-074D-41C4-94AE-E9EA7CEEA348}" type="slidenum">
              <a:rPr lang="en-US" smtClean="0"/>
              <a:pPr/>
              <a:t>3</a:t>
            </a:fld>
            <a:endParaRPr lang="en-US" dirty="0"/>
          </a:p>
        </p:txBody>
      </p:sp>
    </p:spTree>
    <p:extLst>
      <p:ext uri="{BB962C8B-B14F-4D97-AF65-F5344CB8AC3E}">
        <p14:creationId xmlns:p14="http://schemas.microsoft.com/office/powerpoint/2010/main" val="1078589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008" y="896967"/>
            <a:ext cx="8456612" cy="461665"/>
          </a:xfrm>
        </p:spPr>
        <p:txBody>
          <a:bodyPr/>
          <a:lstStyle/>
          <a:p>
            <a:r>
              <a:rPr lang="en-US" sz="3000" dirty="0">
                <a:solidFill>
                  <a:schemeClr val="bg1">
                    <a:lumMod val="50000"/>
                  </a:schemeClr>
                </a:solidFill>
              </a:rPr>
              <a:t>Addition and Subtraction Fact (ASF) Strategies </a:t>
            </a:r>
          </a:p>
        </p:txBody>
      </p:sp>
      <p:sp>
        <p:nvSpPr>
          <p:cNvPr id="6" name="Content Placeholder 5"/>
          <p:cNvSpPr>
            <a:spLocks noGrp="1"/>
          </p:cNvSpPr>
          <p:nvPr>
            <p:ph sz="quarter" idx="12"/>
          </p:nvPr>
        </p:nvSpPr>
        <p:spPr>
          <a:xfrm>
            <a:off x="687386" y="2044700"/>
            <a:ext cx="3994151" cy="4278313"/>
          </a:xfrm>
        </p:spPr>
        <p:txBody>
          <a:bodyPr>
            <a:normAutofit lnSpcReduction="10000"/>
          </a:bodyPr>
          <a:lstStyle/>
          <a:p>
            <a:r>
              <a:rPr lang="en-US" sz="2800" dirty="0">
                <a:solidFill>
                  <a:srgbClr val="002060"/>
                </a:solidFill>
              </a:rPr>
              <a:t>Part-part-whole (PPW)</a:t>
            </a:r>
          </a:p>
          <a:p>
            <a:pPr lvl="1"/>
            <a:r>
              <a:rPr lang="en-US" sz="2400" dirty="0">
                <a:solidFill>
                  <a:srgbClr val="002060"/>
                </a:solidFill>
              </a:rPr>
              <a:t>Fact families</a:t>
            </a:r>
          </a:p>
          <a:p>
            <a:r>
              <a:rPr lang="en-US" sz="2800" dirty="0">
                <a:solidFill>
                  <a:srgbClr val="002060"/>
                </a:solidFill>
              </a:rPr>
              <a:t>Equals sign</a:t>
            </a:r>
          </a:p>
          <a:p>
            <a:r>
              <a:rPr lang="en-US" sz="2800" dirty="0">
                <a:solidFill>
                  <a:srgbClr val="002060"/>
                </a:solidFill>
              </a:rPr>
              <a:t>+/− 0, 1, 2, 3</a:t>
            </a:r>
          </a:p>
          <a:p>
            <a:pPr lvl="1"/>
            <a:r>
              <a:rPr lang="en-US" dirty="0">
                <a:solidFill>
                  <a:srgbClr val="002060"/>
                </a:solidFill>
              </a:rPr>
              <a:t>Count-on (+1, 2, 3)</a:t>
            </a:r>
          </a:p>
          <a:p>
            <a:pPr lvl="1"/>
            <a:r>
              <a:rPr lang="en-US" dirty="0">
                <a:solidFill>
                  <a:srgbClr val="002060"/>
                </a:solidFill>
              </a:rPr>
              <a:t>Count-back (−1, 2, 3)</a:t>
            </a:r>
            <a:endParaRPr lang="en-US" sz="2200" dirty="0">
              <a:solidFill>
                <a:srgbClr val="002060"/>
              </a:solidFill>
            </a:endParaRPr>
          </a:p>
          <a:p>
            <a:r>
              <a:rPr lang="en-US" sz="2800" dirty="0">
                <a:solidFill>
                  <a:srgbClr val="002060"/>
                </a:solidFill>
              </a:rPr>
              <a:t>N – n and related</a:t>
            </a:r>
          </a:p>
          <a:p>
            <a:pPr lvl="1"/>
            <a:r>
              <a:rPr lang="en-US" sz="2400" dirty="0">
                <a:solidFill>
                  <a:srgbClr val="002060"/>
                </a:solidFill>
              </a:rPr>
              <a:t>PPW mat</a:t>
            </a:r>
          </a:p>
          <a:p>
            <a:r>
              <a:rPr lang="en-US" dirty="0">
                <a:solidFill>
                  <a:srgbClr val="002060"/>
                </a:solidFill>
              </a:rPr>
              <a:t>Doubles and related</a:t>
            </a:r>
          </a:p>
          <a:p>
            <a:pPr lvl="1"/>
            <a:r>
              <a:rPr lang="en-US" dirty="0">
                <a:solidFill>
                  <a:srgbClr val="002060"/>
                </a:solidFill>
              </a:rPr>
              <a:t>Skip counting by 2</a:t>
            </a:r>
          </a:p>
          <a:p>
            <a:endParaRPr lang="en-US" sz="2800" dirty="0">
              <a:solidFill>
                <a:srgbClr val="002060"/>
              </a:solidFill>
            </a:endParaRPr>
          </a:p>
          <a:p>
            <a:endParaRPr lang="en-US" dirty="0">
              <a:solidFill>
                <a:schemeClr val="tx1"/>
              </a:solidFill>
            </a:endParaRPr>
          </a:p>
        </p:txBody>
      </p:sp>
      <p:sp>
        <p:nvSpPr>
          <p:cNvPr id="9" name="Content Placeholder 8"/>
          <p:cNvSpPr>
            <a:spLocks noGrp="1"/>
          </p:cNvSpPr>
          <p:nvPr>
            <p:ph sz="quarter" idx="13"/>
          </p:nvPr>
        </p:nvSpPr>
        <p:spPr>
          <a:xfrm>
            <a:off x="4913314" y="2044700"/>
            <a:ext cx="3998912" cy="4278313"/>
          </a:xfrm>
        </p:spPr>
        <p:txBody>
          <a:bodyPr/>
          <a:lstStyle/>
          <a:p>
            <a:r>
              <a:rPr lang="en-US" dirty="0">
                <a:solidFill>
                  <a:srgbClr val="002060"/>
                </a:solidFill>
              </a:rPr>
              <a:t>Doubles +1 and related</a:t>
            </a:r>
          </a:p>
          <a:p>
            <a:pPr lvl="1"/>
            <a:r>
              <a:rPr lang="en-US" dirty="0">
                <a:solidFill>
                  <a:srgbClr val="002060"/>
                </a:solidFill>
              </a:rPr>
              <a:t>Neighbors on the number line</a:t>
            </a:r>
          </a:p>
          <a:p>
            <a:r>
              <a:rPr lang="en-US" dirty="0">
                <a:solidFill>
                  <a:srgbClr val="002060"/>
                </a:solidFill>
              </a:rPr>
              <a:t>Make 10 and related</a:t>
            </a:r>
          </a:p>
          <a:p>
            <a:pPr lvl="1"/>
            <a:r>
              <a:rPr lang="en-US" dirty="0">
                <a:solidFill>
                  <a:srgbClr val="002060"/>
                </a:solidFill>
              </a:rPr>
              <a:t>Make 10 on a ten-frame</a:t>
            </a:r>
          </a:p>
          <a:p>
            <a:r>
              <a:rPr lang="en-US" dirty="0">
                <a:solidFill>
                  <a:srgbClr val="002060"/>
                </a:solidFill>
              </a:rPr>
              <a:t>Ten plus more and related</a:t>
            </a:r>
          </a:p>
          <a:p>
            <a:pPr lvl="1"/>
            <a:r>
              <a:rPr lang="en-US" dirty="0">
                <a:solidFill>
                  <a:srgbClr val="002060"/>
                </a:solidFill>
              </a:rPr>
              <a:t>Building of ten answers using place-value materials</a:t>
            </a:r>
          </a:p>
          <a:p>
            <a:r>
              <a:rPr lang="en-US" dirty="0">
                <a:solidFill>
                  <a:srgbClr val="002060"/>
                </a:solidFill>
              </a:rPr>
              <a:t>Make 10+ more and related</a:t>
            </a:r>
          </a:p>
          <a:p>
            <a:pPr lvl="1"/>
            <a:r>
              <a:rPr lang="en-US" dirty="0">
                <a:solidFill>
                  <a:srgbClr val="002060"/>
                </a:solidFill>
              </a:rPr>
              <a:t>Make 10+ more on mat with ten-frame</a:t>
            </a:r>
          </a:p>
        </p:txBody>
      </p:sp>
      <p:sp>
        <p:nvSpPr>
          <p:cNvPr id="2" name="Slide Number Placeholder 1">
            <a:extLst>
              <a:ext uri="{FF2B5EF4-FFF2-40B4-BE49-F238E27FC236}">
                <a16:creationId xmlns:a16="http://schemas.microsoft.com/office/drawing/2014/main" id="{492C937E-5F61-463D-B410-2621D3F1C2D5}"/>
              </a:ext>
            </a:extLst>
          </p:cNvPr>
          <p:cNvSpPr>
            <a:spLocks noGrp="1"/>
          </p:cNvSpPr>
          <p:nvPr>
            <p:ph type="sldNum" sz="quarter" idx="11"/>
          </p:nvPr>
        </p:nvSpPr>
        <p:spPr/>
        <p:txBody>
          <a:bodyPr/>
          <a:lstStyle/>
          <a:p>
            <a:fld id="{08C997AD-EA12-4407-BBE9-3476EB8FC511}" type="slidenum">
              <a:rPr lang="en-US" smtClean="0"/>
              <a:t>30</a:t>
            </a:fld>
            <a:endParaRPr lang="en-US" dirty="0"/>
          </a:p>
        </p:txBody>
      </p:sp>
      <p:sp>
        <p:nvSpPr>
          <p:cNvPr id="7" name="Text Placeholder 6"/>
          <p:cNvSpPr>
            <a:spLocks noGrp="1"/>
          </p:cNvSpPr>
          <p:nvPr>
            <p:ph type="body" idx="4294967295"/>
          </p:nvPr>
        </p:nvSpPr>
        <p:spPr>
          <a:xfrm>
            <a:off x="687386" y="1535113"/>
            <a:ext cx="3352801" cy="639762"/>
          </a:xfrm>
        </p:spPr>
        <p:txBody>
          <a:bodyPr/>
          <a:lstStyle/>
          <a:p>
            <a:pPr marL="0" indent="0" algn="ctr">
              <a:buNone/>
            </a:pPr>
            <a:r>
              <a:rPr lang="en-US" b="1" dirty="0">
                <a:solidFill>
                  <a:srgbClr val="2E4488"/>
                </a:solidFill>
              </a:rPr>
              <a:t>Skill Progression</a:t>
            </a:r>
          </a:p>
        </p:txBody>
      </p:sp>
      <p:sp>
        <p:nvSpPr>
          <p:cNvPr id="8" name="Text Placeholder 7"/>
          <p:cNvSpPr>
            <a:spLocks noGrp="1"/>
          </p:cNvSpPr>
          <p:nvPr>
            <p:ph type="body" sz="quarter" idx="4294967295"/>
          </p:nvPr>
        </p:nvSpPr>
        <p:spPr>
          <a:xfrm>
            <a:off x="4913314" y="1535113"/>
            <a:ext cx="4041775" cy="639762"/>
          </a:xfrm>
        </p:spPr>
        <p:txBody>
          <a:bodyPr/>
          <a:lstStyle/>
          <a:p>
            <a:pPr marL="0" indent="0" algn="ctr">
              <a:buNone/>
            </a:pPr>
            <a:r>
              <a:rPr lang="en-US" b="1" dirty="0">
                <a:solidFill>
                  <a:srgbClr val="2E4488"/>
                </a:solidFill>
              </a:rPr>
              <a:t>Strategy</a:t>
            </a:r>
          </a:p>
        </p:txBody>
      </p:sp>
    </p:spTree>
    <p:extLst>
      <p:ext uri="{BB962C8B-B14F-4D97-AF65-F5344CB8AC3E}">
        <p14:creationId xmlns:p14="http://schemas.microsoft.com/office/powerpoint/2010/main" val="78230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Fact Instruction</a:t>
            </a:r>
          </a:p>
        </p:txBody>
      </p:sp>
      <p:sp>
        <p:nvSpPr>
          <p:cNvPr id="8" name="Content Placeholder 7"/>
          <p:cNvSpPr>
            <a:spLocks noGrp="1"/>
          </p:cNvSpPr>
          <p:nvPr>
            <p:ph sz="quarter" idx="11"/>
          </p:nvPr>
        </p:nvSpPr>
        <p:spPr/>
        <p:txBody>
          <a:bodyPr>
            <a:normAutofit/>
          </a:bodyPr>
          <a:lstStyle/>
          <a:p>
            <a:r>
              <a:rPr lang="en-US" dirty="0"/>
              <a:t>Things to keep in mind:</a:t>
            </a:r>
          </a:p>
          <a:p>
            <a:pPr lvl="1"/>
            <a:r>
              <a:rPr lang="en-US" dirty="0"/>
              <a:t>Mats are helpful for students to “stay organized.”</a:t>
            </a:r>
          </a:p>
          <a:p>
            <a:pPr lvl="1"/>
            <a:r>
              <a:rPr lang="en-US" dirty="0"/>
              <a:t>Manipulatives help students see the math.</a:t>
            </a:r>
          </a:p>
          <a:p>
            <a:pPr lvl="2"/>
            <a:r>
              <a:rPr lang="en-US" dirty="0"/>
              <a:t>Do not be afraid to bring them back or have on table as a reminder.</a:t>
            </a:r>
          </a:p>
          <a:p>
            <a:pPr lvl="2"/>
            <a:r>
              <a:rPr lang="en-US" dirty="0"/>
              <a:t>Organize in a ten-frame or in groups not scattered.</a:t>
            </a:r>
          </a:p>
          <a:p>
            <a:pPr lvl="1"/>
            <a:r>
              <a:rPr lang="en-US" dirty="0"/>
              <a:t>Having students repeat the strategy is IMPORTANT for self-regulation.</a:t>
            </a:r>
          </a:p>
          <a:p>
            <a:pPr lvl="2"/>
            <a:r>
              <a:rPr lang="en-US" dirty="0"/>
              <a:t>Should be repeated often.</a:t>
            </a:r>
          </a:p>
          <a:p>
            <a:pPr lvl="2"/>
            <a:r>
              <a:rPr lang="en-US" dirty="0"/>
              <a:t>Do not skip the question “How did you solve?”</a:t>
            </a:r>
          </a:p>
          <a:p>
            <a:pPr lvl="1"/>
            <a:r>
              <a:rPr lang="en-US" dirty="0"/>
              <a:t>Pacing</a:t>
            </a:r>
          </a:p>
          <a:p>
            <a:pPr lvl="2"/>
            <a:r>
              <a:rPr lang="en-US" dirty="0"/>
              <a:t>Not too fast, but not too slow.</a:t>
            </a:r>
          </a:p>
          <a:p>
            <a:pPr lvl="2"/>
            <a:r>
              <a:rPr lang="en-US" dirty="0"/>
              <a:t>Model how to count quickly and efficiently. </a:t>
            </a:r>
          </a:p>
          <a:p>
            <a:pPr lvl="1"/>
            <a:r>
              <a:rPr lang="en-US" dirty="0"/>
              <a:t>Use correct vocabulary and write in different directions.</a:t>
            </a:r>
          </a:p>
          <a:p>
            <a:pPr lvl="2"/>
            <a:r>
              <a:rPr lang="en-US" dirty="0"/>
              <a:t>Equation</a:t>
            </a:r>
          </a:p>
          <a:p>
            <a:pPr lvl="2"/>
            <a:r>
              <a:rPr lang="en-US" dirty="0"/>
              <a:t>Addend, part, whole</a:t>
            </a:r>
          </a:p>
          <a:p>
            <a:pPr lvl="2"/>
            <a:r>
              <a:rPr lang="en-US" dirty="0"/>
              <a:t>7 = 3 + 4; 3 + 4 = 6 + 1; 3 + 4 = 7 </a:t>
            </a:r>
          </a:p>
        </p:txBody>
      </p:sp>
      <p:sp>
        <p:nvSpPr>
          <p:cNvPr id="2" name="Slide Number Placeholder 1">
            <a:extLst>
              <a:ext uri="{FF2B5EF4-FFF2-40B4-BE49-F238E27FC236}">
                <a16:creationId xmlns:a16="http://schemas.microsoft.com/office/drawing/2014/main" id="{03B35EFB-4254-482A-A42F-BFB6FEFD553F}"/>
              </a:ext>
            </a:extLst>
          </p:cNvPr>
          <p:cNvSpPr>
            <a:spLocks noGrp="1"/>
          </p:cNvSpPr>
          <p:nvPr>
            <p:ph type="sldNum" sz="quarter" idx="10"/>
          </p:nvPr>
        </p:nvSpPr>
        <p:spPr/>
        <p:txBody>
          <a:bodyPr/>
          <a:lstStyle/>
          <a:p>
            <a:fld id="{08C997AD-EA12-4407-BBE9-3476EB8FC511}" type="slidenum">
              <a:rPr lang="en-US" smtClean="0"/>
              <a:t>31</a:t>
            </a:fld>
            <a:endParaRPr lang="en-US" dirty="0"/>
          </a:p>
        </p:txBody>
      </p:sp>
    </p:spTree>
    <p:extLst>
      <p:ext uri="{BB962C8B-B14F-4D97-AF65-F5344CB8AC3E}">
        <p14:creationId xmlns:p14="http://schemas.microsoft.com/office/powerpoint/2010/main" val="22127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Ordering, Comparing, and Building Numbers (OCN, ROT/PVMC)</a:t>
            </a:r>
          </a:p>
        </p:txBody>
      </p:sp>
      <p:sp>
        <p:nvSpPr>
          <p:cNvPr id="3" name="Content Placeholder 2"/>
          <p:cNvSpPr>
            <a:spLocks noGrp="1"/>
          </p:cNvSpPr>
          <p:nvPr>
            <p:ph idx="1"/>
          </p:nvPr>
        </p:nvSpPr>
        <p:spPr/>
        <p:txBody>
          <a:bodyPr>
            <a:normAutofit/>
          </a:bodyPr>
          <a:lstStyle/>
          <a:p>
            <a:r>
              <a:rPr lang="en-US" dirty="0"/>
              <a:t>Things to keep in mind:</a:t>
            </a:r>
          </a:p>
          <a:p>
            <a:pPr lvl="1"/>
            <a:r>
              <a:rPr lang="en-US" sz="2200" dirty="0"/>
              <a:t>Connect from manipulatives to number lines and 100s charts</a:t>
            </a:r>
          </a:p>
          <a:p>
            <a:pPr lvl="1"/>
            <a:r>
              <a:rPr lang="en-US" sz="2200" dirty="0"/>
              <a:t>The power of “SWITCH” strategy</a:t>
            </a:r>
          </a:p>
          <a:p>
            <a:pPr lvl="1"/>
            <a:r>
              <a:rPr lang="en-US" sz="2200" dirty="0"/>
              <a:t>Pacing when counting</a:t>
            </a:r>
          </a:p>
          <a:p>
            <a:pPr lvl="1"/>
            <a:r>
              <a:rPr lang="en-US" sz="2200" dirty="0"/>
              <a:t>Use place-value mat</a:t>
            </a:r>
          </a:p>
          <a:p>
            <a:pPr lvl="1"/>
            <a:r>
              <a:rPr lang="en-US" sz="2200" dirty="0"/>
              <a:t>Organization of materials</a:t>
            </a:r>
          </a:p>
          <a:p>
            <a:pPr lvl="2"/>
            <a:r>
              <a:rPr lang="en-US" sz="2200" dirty="0"/>
              <a:t>When building two numbers, make sure students can see all manipulatives</a:t>
            </a:r>
          </a:p>
          <a:p>
            <a:pPr lvl="2"/>
            <a:r>
              <a:rPr lang="en-US" sz="2200" dirty="0"/>
              <a:t>Build from left to right</a:t>
            </a:r>
          </a:p>
          <a:p>
            <a:pPr lvl="1"/>
            <a:r>
              <a:rPr lang="en-US" sz="2200" dirty="0"/>
              <a:t>Use correct vocabulary</a:t>
            </a:r>
          </a:p>
          <a:p>
            <a:endParaRPr lang="en-US" dirty="0"/>
          </a:p>
        </p:txBody>
      </p:sp>
      <p:sp>
        <p:nvSpPr>
          <p:cNvPr id="4" name="Slide Number Placeholder 3">
            <a:extLst>
              <a:ext uri="{FF2B5EF4-FFF2-40B4-BE49-F238E27FC236}">
                <a16:creationId xmlns:a16="http://schemas.microsoft.com/office/drawing/2014/main" id="{C0541C75-C81A-451D-8ED4-60C4C8440E07}"/>
              </a:ext>
            </a:extLst>
          </p:cNvPr>
          <p:cNvSpPr>
            <a:spLocks noGrp="1"/>
          </p:cNvSpPr>
          <p:nvPr>
            <p:ph type="sldNum" sz="quarter" idx="10"/>
          </p:nvPr>
        </p:nvSpPr>
        <p:spPr/>
        <p:txBody>
          <a:bodyPr/>
          <a:lstStyle/>
          <a:p>
            <a:fld id="{08C997AD-EA12-4407-BBE9-3476EB8FC511}" type="slidenum">
              <a:rPr lang="en-US" smtClean="0"/>
              <a:t>32</a:t>
            </a:fld>
            <a:endParaRPr lang="en-US" dirty="0"/>
          </a:p>
        </p:txBody>
      </p:sp>
    </p:spTree>
    <p:extLst>
      <p:ext uri="{BB962C8B-B14F-4D97-AF65-F5344CB8AC3E}">
        <p14:creationId xmlns:p14="http://schemas.microsoft.com/office/powerpoint/2010/main" val="4055055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Math Scene Investigator</a:t>
            </a:r>
          </a:p>
        </p:txBody>
      </p:sp>
      <p:sp>
        <p:nvSpPr>
          <p:cNvPr id="3" name="Content Placeholder 2"/>
          <p:cNvSpPr>
            <a:spLocks noGrp="1"/>
          </p:cNvSpPr>
          <p:nvPr>
            <p:ph idx="1"/>
          </p:nvPr>
        </p:nvSpPr>
        <p:spPr/>
        <p:txBody>
          <a:bodyPr>
            <a:normAutofit/>
          </a:bodyPr>
          <a:lstStyle/>
          <a:p>
            <a:r>
              <a:rPr lang="en-US" dirty="0"/>
              <a:t>Cognitive Strategy Instruction</a:t>
            </a:r>
          </a:p>
          <a:p>
            <a:r>
              <a:rPr lang="en-US" dirty="0"/>
              <a:t>3 Steps</a:t>
            </a:r>
          </a:p>
          <a:p>
            <a:pPr lvl="1"/>
            <a:r>
              <a:rPr lang="en-US" dirty="0"/>
              <a:t>Inspect and find clues</a:t>
            </a:r>
          </a:p>
          <a:p>
            <a:pPr lvl="1"/>
            <a:r>
              <a:rPr lang="en-US" dirty="0"/>
              <a:t>Plan and solve</a:t>
            </a:r>
          </a:p>
          <a:p>
            <a:pPr lvl="1"/>
            <a:r>
              <a:rPr lang="en-US" dirty="0"/>
              <a:t>Retrace</a:t>
            </a:r>
          </a:p>
          <a:p>
            <a:r>
              <a:rPr lang="en-US" dirty="0"/>
              <a:t>Begins in Unit 2</a:t>
            </a:r>
          </a:p>
          <a:p>
            <a:pPr lvl="1"/>
            <a:r>
              <a:rPr lang="en-US" dirty="0"/>
              <a:t>Instruction in the strategy alone</a:t>
            </a:r>
          </a:p>
          <a:p>
            <a:pPr lvl="1"/>
            <a:r>
              <a:rPr lang="en-US" dirty="0"/>
              <a:t>Enables students to memorize the strategy before application</a:t>
            </a:r>
          </a:p>
          <a:p>
            <a:r>
              <a:rPr lang="en-US" dirty="0"/>
              <a:t>Common Anchor Across Units</a:t>
            </a:r>
          </a:p>
          <a:p>
            <a:pPr lvl="1"/>
            <a:r>
              <a:rPr lang="en-US" dirty="0"/>
              <a:t>Jenny (Level 1)</a:t>
            </a:r>
          </a:p>
          <a:p>
            <a:pPr lvl="1"/>
            <a:r>
              <a:rPr lang="en-US" dirty="0"/>
              <a:t>Spot the Dog (Level 2)</a:t>
            </a:r>
          </a:p>
          <a:p>
            <a:pPr lvl="1"/>
            <a:r>
              <a:rPr lang="en-US" dirty="0"/>
              <a:t>Picture used to introduce new type of problem</a:t>
            </a:r>
          </a:p>
          <a:p>
            <a:endParaRPr lang="en-US" dirty="0"/>
          </a:p>
        </p:txBody>
      </p:sp>
      <p:sp>
        <p:nvSpPr>
          <p:cNvPr id="6" name="Slide Number Placeholder 5">
            <a:extLst>
              <a:ext uri="{FF2B5EF4-FFF2-40B4-BE49-F238E27FC236}">
                <a16:creationId xmlns:a16="http://schemas.microsoft.com/office/drawing/2014/main" id="{58EC2BA4-D263-42DA-94A3-C23F15737AD3}"/>
              </a:ext>
            </a:extLst>
          </p:cNvPr>
          <p:cNvSpPr>
            <a:spLocks noGrp="1"/>
          </p:cNvSpPr>
          <p:nvPr>
            <p:ph type="sldNum" sz="quarter" idx="10"/>
          </p:nvPr>
        </p:nvSpPr>
        <p:spPr/>
        <p:txBody>
          <a:bodyPr/>
          <a:lstStyle/>
          <a:p>
            <a:fld id="{08C997AD-EA12-4407-BBE9-3476EB8FC511}" type="slidenum">
              <a:rPr lang="en-US" smtClean="0"/>
              <a:t>33</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864" y="2081463"/>
            <a:ext cx="3729237" cy="1961968"/>
          </a:xfrm>
          <a:prstGeom prst="rect">
            <a:avLst/>
          </a:prstGeom>
        </p:spPr>
      </p:pic>
      <p:sp>
        <p:nvSpPr>
          <p:cNvPr id="5" name="TextBox 4">
            <a:extLst>
              <a:ext uri="{FF2B5EF4-FFF2-40B4-BE49-F238E27FC236}">
                <a16:creationId xmlns:a16="http://schemas.microsoft.com/office/drawing/2014/main" id="{6416BB67-CD99-A74C-86F9-0DC9AA024409}"/>
              </a:ext>
            </a:extLst>
          </p:cNvPr>
          <p:cNvSpPr txBox="1"/>
          <p:nvPr/>
        </p:nvSpPr>
        <p:spPr>
          <a:xfrm>
            <a:off x="5248382" y="6288768"/>
            <a:ext cx="3938899" cy="246221"/>
          </a:xfrm>
          <a:prstGeom prst="rect">
            <a:avLst/>
          </a:prstGeom>
          <a:noFill/>
        </p:spPr>
        <p:txBody>
          <a:bodyPr wrap="none" rtlCol="0">
            <a:spAutoFit/>
          </a:bodyPr>
          <a:lstStyle/>
          <a:p>
            <a:r>
              <a:rPr lang="en-US" sz="1000" dirty="0"/>
              <a:t>Pfannenstiel, K.H., Bryant, D.P., Bryant, B., &amp; Porterfield, J. (2015)</a:t>
            </a:r>
          </a:p>
        </p:txBody>
      </p:sp>
    </p:spTree>
    <p:extLst>
      <p:ext uri="{BB962C8B-B14F-4D97-AF65-F5344CB8AC3E}">
        <p14:creationId xmlns:p14="http://schemas.microsoft.com/office/powerpoint/2010/main" val="1229669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Time</a:t>
            </a:r>
          </a:p>
        </p:txBody>
      </p:sp>
      <p:sp>
        <p:nvSpPr>
          <p:cNvPr id="3" name="Content Placeholder 2"/>
          <p:cNvSpPr>
            <a:spLocks noGrp="1"/>
          </p:cNvSpPr>
          <p:nvPr>
            <p:ph idx="1"/>
          </p:nvPr>
        </p:nvSpPr>
        <p:spPr/>
        <p:txBody>
          <a:bodyPr/>
          <a:lstStyle/>
          <a:p>
            <a:r>
              <a:rPr lang="en-US" dirty="0"/>
              <a:t>YOU are the students</a:t>
            </a:r>
          </a:p>
          <a:p>
            <a:r>
              <a:rPr lang="en-US" dirty="0"/>
              <a:t>Think about . . .</a:t>
            </a:r>
          </a:p>
          <a:p>
            <a:pPr lvl="1"/>
            <a:r>
              <a:rPr lang="en-US" sz="2000" dirty="0"/>
              <a:t>Pacing</a:t>
            </a:r>
          </a:p>
          <a:p>
            <a:pPr lvl="1"/>
            <a:r>
              <a:rPr lang="en-US" sz="2000" dirty="0"/>
              <a:t>Questions asked</a:t>
            </a:r>
          </a:p>
          <a:p>
            <a:pPr lvl="1"/>
            <a:r>
              <a:rPr lang="en-US" sz="2000" dirty="0"/>
              <a:t>Wait time</a:t>
            </a:r>
          </a:p>
          <a:p>
            <a:pPr lvl="1"/>
            <a:r>
              <a:rPr lang="en-US" sz="2000" dirty="0"/>
              <a:t>Examples</a:t>
            </a:r>
          </a:p>
          <a:p>
            <a:endParaRPr lang="en-US" sz="2000" dirty="0"/>
          </a:p>
          <a:p>
            <a:endParaRPr lang="en-US" dirty="0"/>
          </a:p>
        </p:txBody>
      </p:sp>
      <p:sp>
        <p:nvSpPr>
          <p:cNvPr id="4" name="Slide Number Placeholder 3">
            <a:extLst>
              <a:ext uri="{FF2B5EF4-FFF2-40B4-BE49-F238E27FC236}">
                <a16:creationId xmlns:a16="http://schemas.microsoft.com/office/drawing/2014/main" id="{26A111D3-D534-4CE7-8058-66B733474967}"/>
              </a:ext>
            </a:extLst>
          </p:cNvPr>
          <p:cNvSpPr>
            <a:spLocks noGrp="1"/>
          </p:cNvSpPr>
          <p:nvPr>
            <p:ph type="sldNum" sz="quarter" idx="12"/>
          </p:nvPr>
        </p:nvSpPr>
        <p:spPr/>
        <p:txBody>
          <a:bodyPr/>
          <a:lstStyle/>
          <a:p>
            <a:fld id="{08C997AD-EA12-4407-BBE9-3476EB8FC511}" type="slidenum">
              <a:rPr lang="en-US" smtClean="0"/>
              <a:t>34</a:t>
            </a:fld>
            <a:endParaRPr lang="en-US" dirty="0"/>
          </a:p>
        </p:txBody>
      </p:sp>
    </p:spTree>
    <p:extLst>
      <p:ext uri="{BB962C8B-B14F-4D97-AF65-F5344CB8AC3E}">
        <p14:creationId xmlns:p14="http://schemas.microsoft.com/office/powerpoint/2010/main" val="4258527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Time</a:t>
            </a:r>
          </a:p>
        </p:txBody>
      </p:sp>
      <p:sp>
        <p:nvSpPr>
          <p:cNvPr id="3" name="Content Placeholder 2"/>
          <p:cNvSpPr>
            <a:spLocks noGrp="1"/>
          </p:cNvSpPr>
          <p:nvPr>
            <p:ph idx="1"/>
          </p:nvPr>
        </p:nvSpPr>
        <p:spPr/>
        <p:txBody>
          <a:bodyPr/>
          <a:lstStyle/>
          <a:p>
            <a:r>
              <a:rPr lang="en-US" dirty="0"/>
              <a:t>Each person selects a different lesson</a:t>
            </a:r>
          </a:p>
          <a:p>
            <a:r>
              <a:rPr lang="en-US" dirty="0"/>
              <a:t>One person is the teacher; the other is the student</a:t>
            </a:r>
          </a:p>
          <a:p>
            <a:pPr lvl="1"/>
            <a:r>
              <a:rPr lang="en-US" dirty="0"/>
              <a:t>Change roles for second lesson</a:t>
            </a:r>
          </a:p>
          <a:p>
            <a:r>
              <a:rPr lang="en-US" dirty="0"/>
              <a:t>Thoughts?</a:t>
            </a:r>
          </a:p>
        </p:txBody>
      </p:sp>
      <p:sp>
        <p:nvSpPr>
          <p:cNvPr id="5" name="Slide Number Placeholder 4">
            <a:extLst>
              <a:ext uri="{FF2B5EF4-FFF2-40B4-BE49-F238E27FC236}">
                <a16:creationId xmlns:a16="http://schemas.microsoft.com/office/drawing/2014/main" id="{EC757FA3-E89E-4356-8EF0-388D9D1FCB53}"/>
              </a:ext>
            </a:extLst>
          </p:cNvPr>
          <p:cNvSpPr>
            <a:spLocks noGrp="1"/>
          </p:cNvSpPr>
          <p:nvPr>
            <p:ph type="sldNum" sz="quarter" idx="10"/>
          </p:nvPr>
        </p:nvSpPr>
        <p:spPr/>
        <p:txBody>
          <a:bodyPr/>
          <a:lstStyle/>
          <a:p>
            <a:fld id="{08C997AD-EA12-4407-BBE9-3476EB8FC511}" type="slidenum">
              <a:rPr lang="en-US" smtClean="0"/>
              <a:t>35</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505200"/>
            <a:ext cx="2726922" cy="2523796"/>
          </a:xfrm>
          <a:prstGeom prst="rect">
            <a:avLst/>
          </a:prstGeom>
        </p:spPr>
      </p:pic>
    </p:spTree>
    <p:extLst>
      <p:ext uri="{BB962C8B-B14F-4D97-AF65-F5344CB8AC3E}">
        <p14:creationId xmlns:p14="http://schemas.microsoft.com/office/powerpoint/2010/main" val="3046063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4820" y="365492"/>
            <a:ext cx="1034080" cy="1034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Ideas!</a:t>
            </a:r>
          </a:p>
        </p:txBody>
      </p:sp>
      <p:sp>
        <p:nvSpPr>
          <p:cNvPr id="3" name="Content Placeholder 2"/>
          <p:cNvSpPr>
            <a:spLocks noGrp="1"/>
          </p:cNvSpPr>
          <p:nvPr>
            <p:ph idx="1"/>
          </p:nvPr>
        </p:nvSpPr>
        <p:spPr/>
        <p:txBody>
          <a:bodyPr>
            <a:normAutofit/>
          </a:bodyPr>
          <a:lstStyle/>
          <a:p>
            <a:r>
              <a:rPr lang="en-US" dirty="0"/>
              <a:t>Be organized.</a:t>
            </a:r>
          </a:p>
          <a:p>
            <a:pPr lvl="1"/>
            <a:r>
              <a:rPr lang="en-US" dirty="0"/>
              <a:t>Have materials for each student ready to go for session.</a:t>
            </a:r>
          </a:p>
          <a:p>
            <a:pPr lvl="1"/>
            <a:r>
              <a:rPr lang="en-US" dirty="0"/>
              <a:t>Do not skip around; lessons are systematic and build upon skills.</a:t>
            </a:r>
          </a:p>
          <a:p>
            <a:r>
              <a:rPr lang="en-US" dirty="0"/>
              <a:t>Use a timer.</a:t>
            </a:r>
          </a:p>
          <a:p>
            <a:r>
              <a:rPr lang="en-US" dirty="0"/>
              <a:t>3–6 students per group.</a:t>
            </a:r>
          </a:p>
          <a:p>
            <a:r>
              <a:rPr lang="en-US" dirty="0"/>
              <a:t>Use a group behavior management system.</a:t>
            </a:r>
          </a:p>
          <a:p>
            <a:r>
              <a:rPr lang="en-US" dirty="0"/>
              <a:t>Sheet protectors are GREAT for teacher sheets.</a:t>
            </a:r>
          </a:p>
          <a:p>
            <a:r>
              <a:rPr lang="en-US" dirty="0"/>
              <a:t>Use the script; the language and questions are important! </a:t>
            </a:r>
          </a:p>
          <a:p>
            <a:r>
              <a:rPr lang="en-US" dirty="0"/>
              <a:t>Maintain brisk pace. Just as in reading, model quick counting.</a:t>
            </a:r>
          </a:p>
          <a:p>
            <a:endParaRPr lang="en-US" dirty="0"/>
          </a:p>
        </p:txBody>
      </p:sp>
      <p:sp>
        <p:nvSpPr>
          <p:cNvPr id="4" name="Slide Number Placeholder 3">
            <a:extLst>
              <a:ext uri="{FF2B5EF4-FFF2-40B4-BE49-F238E27FC236}">
                <a16:creationId xmlns:a16="http://schemas.microsoft.com/office/drawing/2014/main" id="{E19E60E5-B724-42E0-94F9-FE4EDF83C39B}"/>
              </a:ext>
            </a:extLst>
          </p:cNvPr>
          <p:cNvSpPr>
            <a:spLocks noGrp="1"/>
          </p:cNvSpPr>
          <p:nvPr>
            <p:ph type="sldNum" sz="quarter" idx="10"/>
          </p:nvPr>
        </p:nvSpPr>
        <p:spPr/>
        <p:txBody>
          <a:bodyPr/>
          <a:lstStyle/>
          <a:p>
            <a:fld id="{08C997AD-EA12-4407-BBE9-3476EB8FC511}" type="slidenum">
              <a:rPr lang="en-US" smtClean="0"/>
              <a:t>36</a:t>
            </a:fld>
            <a:endParaRPr lang="en-US" dirty="0"/>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063" y="365492"/>
            <a:ext cx="1034080" cy="103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77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61854" y="1662325"/>
            <a:ext cx="8224699" cy="4726300"/>
          </a:xfrm>
        </p:spPr>
        <p:txBody>
          <a:bodyPr>
            <a:normAutofit fontScale="92500" lnSpcReduction="10000"/>
          </a:bodyPr>
          <a:lstStyle/>
          <a:p>
            <a:pPr marL="458788" indent="-458788">
              <a:buNone/>
            </a:pPr>
            <a:r>
              <a:rPr lang="en-US" sz="2000" dirty="0"/>
              <a:t>Baddeley, A. D., &amp; </a:t>
            </a:r>
            <a:r>
              <a:rPr lang="en-US" sz="2000" dirty="0" err="1"/>
              <a:t>Logie</a:t>
            </a:r>
            <a:r>
              <a:rPr lang="en-US" sz="2000" dirty="0"/>
              <a:t>, R. H. (1999). Working memory: The multiple-component model. In A. Miyake &amp; P. Shah (Eds.), </a:t>
            </a:r>
            <a:r>
              <a:rPr lang="en-US" sz="2000" i="1" dirty="0"/>
              <a:t>Models of working memory: Mechanisms of active maintenance and executive control</a:t>
            </a:r>
            <a:r>
              <a:rPr lang="en-US" sz="2000" dirty="0"/>
              <a:t> (pp. 28-61). New York, NY, US: Cambridge University Press.</a:t>
            </a:r>
          </a:p>
          <a:p>
            <a:pPr marL="458788" indent="-458788">
              <a:buNone/>
            </a:pPr>
            <a:r>
              <a:rPr lang="en-US" sz="2000" dirty="0"/>
              <a:t>Geary, D. (2004). Mathematics and learning disabilities. Journal of Learning Disabilities, 37(1), 4 – 15.</a:t>
            </a:r>
          </a:p>
          <a:p>
            <a:pPr marL="458788" indent="-458788">
              <a:buNone/>
            </a:pPr>
            <a:r>
              <a:rPr lang="en-US" sz="2000" dirty="0" err="1"/>
              <a:t>Gersten</a:t>
            </a:r>
            <a:r>
              <a:rPr lang="en-US" sz="2000" dirty="0"/>
              <a:t>, R., Beckmann, S., Clarke, B., </a:t>
            </a:r>
            <a:r>
              <a:rPr lang="en-US" sz="2000" dirty="0" err="1"/>
              <a:t>Foegen</a:t>
            </a:r>
            <a:r>
              <a:rPr lang="en-US" sz="2000" dirty="0"/>
              <a:t>, A., Marsh, L., Star, J. R., &amp; </a:t>
            </a:r>
            <a:r>
              <a:rPr lang="en-US" sz="2000" dirty="0" err="1"/>
              <a:t>Witzel</a:t>
            </a:r>
            <a:r>
              <a:rPr lang="en-US" sz="2000" dirty="0"/>
              <a:t>, B. (2009). Assisting students struggling with mathematics: Response to Intervention (</a:t>
            </a:r>
            <a:r>
              <a:rPr lang="en-US" sz="2000" dirty="0" err="1"/>
              <a:t>RtI</a:t>
            </a:r>
            <a:r>
              <a:rPr lang="en-US" sz="2000" dirty="0"/>
              <a:t>) for elementary and middle schools (NCEE 2009-4060). Washington, DC: National Center for Education Evaluation and Regional Assistance, Institute of Education Sciences, U.S. Department of Education. Retrieved from http://</a:t>
            </a:r>
            <a:r>
              <a:rPr lang="en-US" sz="2000" dirty="0" err="1"/>
              <a:t>ies</a:t>
            </a:r>
            <a:r>
              <a:rPr lang="en-US" sz="2000" dirty="0"/>
              <a:t>. </a:t>
            </a:r>
            <a:r>
              <a:rPr lang="en-US" sz="2000" dirty="0" err="1"/>
              <a:t>ed.gov</a:t>
            </a:r>
            <a:r>
              <a:rPr lang="en-US" sz="2000" dirty="0"/>
              <a:t>/</a:t>
            </a:r>
            <a:r>
              <a:rPr lang="en-US" sz="2000" dirty="0" err="1"/>
              <a:t>ncee</a:t>
            </a:r>
            <a:r>
              <a:rPr lang="en-US" sz="2000" dirty="0"/>
              <a:t>/</a:t>
            </a:r>
            <a:r>
              <a:rPr lang="en-US" sz="2000" dirty="0" err="1"/>
              <a:t>wwc</a:t>
            </a:r>
            <a:r>
              <a:rPr lang="en-US" sz="2000" dirty="0"/>
              <a:t>/publications/</a:t>
            </a:r>
            <a:r>
              <a:rPr lang="en-US" sz="2000" dirty="0" err="1"/>
              <a:t>practiceguides</a:t>
            </a:r>
            <a:r>
              <a:rPr lang="en-US" sz="2000" dirty="0"/>
              <a:t>/. </a:t>
            </a:r>
            <a:r>
              <a:rPr lang="en-US" sz="2000" dirty="0">
                <a:solidFill>
                  <a:srgbClr val="2E4488"/>
                </a:solidFill>
              </a:rPr>
              <a:t>Siegler, 1988</a:t>
            </a:r>
          </a:p>
          <a:p>
            <a:pPr marL="458788" indent="-458788">
              <a:buNone/>
            </a:pPr>
            <a:r>
              <a:rPr lang="en-US" sz="2000" dirty="0"/>
              <a:t>National Center on Intensive Intervention. (2015). </a:t>
            </a:r>
            <a:r>
              <a:rPr lang="en-US" sz="2000" i="1" dirty="0"/>
              <a:t>DBI implementation rubric. </a:t>
            </a:r>
            <a:r>
              <a:rPr lang="en-US" sz="2000" dirty="0"/>
              <a:t>Retrieved from </a:t>
            </a:r>
            <a:r>
              <a:rPr lang="en-US" sz="2000" u="sng" dirty="0">
                <a:hlinkClick r:id="rId3"/>
              </a:rPr>
              <a:t>https://intensiveintervention.org/sites/default/files/DBI_ImplemenRubric_2015.pdf</a:t>
            </a:r>
            <a:r>
              <a:rPr lang="en-US" sz="2000" dirty="0"/>
              <a:t>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2633710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Disclaimer</a:t>
            </a:r>
          </a:p>
        </p:txBody>
      </p:sp>
      <p:sp>
        <p:nvSpPr>
          <p:cNvPr id="9" name="Content Placeholder 2"/>
          <p:cNvSpPr>
            <a:spLocks noGrp="1"/>
          </p:cNvSpPr>
          <p:nvPr>
            <p:ph idx="1"/>
          </p:nvPr>
        </p:nvSpPr>
        <p:spPr>
          <a:xfrm>
            <a:off x="687526" y="1607853"/>
            <a:ext cx="8083635" cy="4726300"/>
          </a:xfrm>
        </p:spPr>
        <p:txBody>
          <a:bodyPr/>
          <a:lstStyle/>
          <a:p>
            <a:pPr marL="0" indent="0">
              <a:buNone/>
            </a:pPr>
            <a:r>
              <a:rPr lang="en-US" dirty="0"/>
              <a:t>This module was produced under the U.S. Department of Education, under the Investing in Innovation Fund (i3), Award No. U411C140029.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1529278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1A8F0A61-FF3C-4F1A-A82D-7C403753DA2F}"/>
              </a:ext>
            </a:extLst>
          </p:cNvPr>
          <p:cNvSpPr>
            <a:spLocks noGrp="1"/>
          </p:cNvSpPr>
          <p:nvPr>
            <p:ph type="title"/>
          </p:nvPr>
        </p:nvSpPr>
        <p:spPr/>
        <p:txBody>
          <a:bodyPr/>
          <a:lstStyle/>
          <a:p>
            <a:r>
              <a:rPr lang="en-US" dirty="0"/>
              <a:t>AIR information</a:t>
            </a:r>
          </a:p>
        </p:txBody>
      </p:sp>
      <p:sp>
        <p:nvSpPr>
          <p:cNvPr id="2" name="Text Placeholder 1"/>
          <p:cNvSpPr>
            <a:spLocks noGrp="1"/>
          </p:cNvSpPr>
          <p:nvPr>
            <p:ph type="body" sz="quarter" idx="10"/>
          </p:nvPr>
        </p:nvSpPr>
        <p:spPr/>
        <p:txBody>
          <a:bodyPr/>
          <a:lstStyle/>
          <a:p>
            <a:pPr lvl="0"/>
            <a:endParaRPr lang="en-US" dirty="0"/>
          </a:p>
          <a:p>
            <a:pPr lvl="0"/>
            <a:r>
              <a:rPr lang="en-US" dirty="0"/>
              <a:t>1000 Thomas Jefferson Street NW</a:t>
            </a:r>
          </a:p>
          <a:p>
            <a:pPr lvl="0"/>
            <a:r>
              <a:rPr lang="en-US" dirty="0"/>
              <a:t>Washington, DC 20007-3835</a:t>
            </a:r>
          </a:p>
          <a:p>
            <a:pPr lvl="0"/>
            <a:r>
              <a:rPr lang="en-US" dirty="0"/>
              <a:t>General Information: 202-403-5000</a:t>
            </a:r>
          </a:p>
          <a:p>
            <a:pPr lvl="0"/>
            <a:r>
              <a:rPr lang="en-US" dirty="0"/>
              <a:t>www.air.org</a:t>
            </a:r>
          </a:p>
        </p:txBody>
      </p:sp>
    </p:spTree>
    <p:extLst>
      <p:ext uri="{BB962C8B-B14F-4D97-AF65-F5344CB8AC3E}">
        <p14:creationId xmlns:p14="http://schemas.microsoft.com/office/powerpoint/2010/main" val="112060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90090"/>
            <a:ext cx="8224837" cy="984885"/>
          </a:xfrm>
        </p:spPr>
        <p:txBody>
          <a:bodyPr/>
          <a:lstStyle/>
          <a:p>
            <a:r>
              <a:rPr lang="en-US" dirty="0"/>
              <a:t>Common Skill Deficits in Students With Mathematics Difficulties</a:t>
            </a:r>
          </a:p>
        </p:txBody>
      </p:sp>
      <p:sp>
        <p:nvSpPr>
          <p:cNvPr id="3" name="Content Placeholder 2"/>
          <p:cNvSpPr>
            <a:spLocks noGrp="1"/>
          </p:cNvSpPr>
          <p:nvPr>
            <p:ph idx="1"/>
          </p:nvPr>
        </p:nvSpPr>
        <p:spPr/>
        <p:txBody>
          <a:bodyPr/>
          <a:lstStyle/>
          <a:p>
            <a:r>
              <a:rPr lang="en-US" dirty="0"/>
              <a:t>Working Memory</a:t>
            </a:r>
          </a:p>
          <a:p>
            <a:r>
              <a:rPr lang="en-US" dirty="0"/>
              <a:t>Number Sense</a:t>
            </a:r>
          </a:p>
          <a:p>
            <a:r>
              <a:rPr lang="en-US" dirty="0"/>
              <a:t>Symbols</a:t>
            </a:r>
          </a:p>
          <a:p>
            <a:r>
              <a:rPr lang="en-US" dirty="0"/>
              <a:t>Whole Number Computation</a:t>
            </a:r>
          </a:p>
          <a:p>
            <a:r>
              <a:rPr lang="en-US" dirty="0"/>
              <a:t>Word Problem Solving</a:t>
            </a:r>
          </a:p>
          <a:p>
            <a:r>
              <a:rPr lang="en-US" dirty="0"/>
              <a:t>Self-Regulation</a:t>
            </a:r>
          </a:p>
        </p:txBody>
      </p:sp>
      <p:sp>
        <p:nvSpPr>
          <p:cNvPr id="4" name="Slide Number Placeholder 3">
            <a:extLst>
              <a:ext uri="{FF2B5EF4-FFF2-40B4-BE49-F238E27FC236}">
                <a16:creationId xmlns:a16="http://schemas.microsoft.com/office/drawing/2014/main" id="{B1BBBE97-440C-4D2E-9509-2C2804E1F838}"/>
              </a:ext>
            </a:extLst>
          </p:cNvPr>
          <p:cNvSpPr>
            <a:spLocks noGrp="1"/>
          </p:cNvSpPr>
          <p:nvPr>
            <p:ph type="sldNum" sz="quarter" idx="10"/>
          </p:nvPr>
        </p:nvSpPr>
        <p:spPr/>
        <p:txBody>
          <a:bodyPr/>
          <a:lstStyle/>
          <a:p>
            <a:fld id="{08C997AD-EA12-4407-BBE9-3476EB8FC511}" type="slidenum">
              <a:rPr lang="en-US" smtClean="0"/>
              <a:pPr/>
              <a:t>4</a:t>
            </a:fld>
            <a:endParaRPr lang="en-US" dirty="0"/>
          </a:p>
        </p:txBody>
      </p:sp>
    </p:spTree>
    <p:extLst>
      <p:ext uri="{BB962C8B-B14F-4D97-AF65-F5344CB8AC3E}">
        <p14:creationId xmlns:p14="http://schemas.microsoft.com/office/powerpoint/2010/main" val="112804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Memory</a:t>
            </a:r>
          </a:p>
        </p:txBody>
      </p:sp>
      <p:sp>
        <p:nvSpPr>
          <p:cNvPr id="3" name="Content Placeholder 2"/>
          <p:cNvSpPr>
            <a:spLocks noGrp="1"/>
          </p:cNvSpPr>
          <p:nvPr>
            <p:ph idx="1"/>
          </p:nvPr>
        </p:nvSpPr>
        <p:spPr/>
        <p:txBody>
          <a:bodyPr/>
          <a:lstStyle/>
          <a:p>
            <a:pPr marL="0" indent="0">
              <a:buNone/>
            </a:pPr>
            <a:r>
              <a:rPr lang="en-US" dirty="0"/>
              <a:t>“. . . a limited capacity central executive system that interacts with a set of two passive store systems used for temporary storage of different classes of information.”</a:t>
            </a:r>
          </a:p>
          <a:p>
            <a:pPr marL="0" indent="0" algn="r">
              <a:buNone/>
            </a:pPr>
            <a:r>
              <a:rPr lang="en-US" i="1" dirty="0"/>
              <a:t> </a:t>
            </a:r>
            <a:r>
              <a:rPr lang="en-US" sz="2100" i="1" dirty="0"/>
              <a:t>(Braddeley &amp; Logie, 1999, p. 343)</a:t>
            </a:r>
          </a:p>
          <a:p>
            <a:endParaRPr lang="en-US" dirty="0"/>
          </a:p>
          <a:p>
            <a:pPr marL="0" indent="0">
              <a:buNone/>
            </a:pPr>
            <a:r>
              <a:rPr lang="en-US" dirty="0"/>
              <a:t>Implications for Math Operations:</a:t>
            </a:r>
          </a:p>
          <a:p>
            <a:r>
              <a:rPr lang="en-US" sz="2200" dirty="0"/>
              <a:t>Number computations</a:t>
            </a:r>
          </a:p>
          <a:p>
            <a:pPr lvl="1"/>
            <a:r>
              <a:rPr lang="en-US" dirty="0"/>
              <a:t>Effective strategy use</a:t>
            </a:r>
          </a:p>
          <a:p>
            <a:r>
              <a:rPr lang="en-US" sz="2200" dirty="0"/>
              <a:t>Word problems</a:t>
            </a:r>
          </a:p>
          <a:p>
            <a:r>
              <a:rPr lang="en-US" sz="2200" dirty="0"/>
              <a:t>Multistep problems</a:t>
            </a:r>
          </a:p>
          <a:p>
            <a:endParaRPr lang="en-US" dirty="0"/>
          </a:p>
        </p:txBody>
      </p:sp>
      <p:sp>
        <p:nvSpPr>
          <p:cNvPr id="4" name="Slide Number Placeholder 3">
            <a:extLst>
              <a:ext uri="{FF2B5EF4-FFF2-40B4-BE49-F238E27FC236}">
                <a16:creationId xmlns:a16="http://schemas.microsoft.com/office/drawing/2014/main" id="{F91673EC-AAAD-4403-871B-A50AF27B478D}"/>
              </a:ext>
            </a:extLst>
          </p:cNvPr>
          <p:cNvSpPr>
            <a:spLocks noGrp="1"/>
          </p:cNvSpPr>
          <p:nvPr>
            <p:ph type="sldNum" sz="quarter" idx="10"/>
          </p:nvPr>
        </p:nvSpPr>
        <p:spPr/>
        <p:txBody>
          <a:bodyPr/>
          <a:lstStyle/>
          <a:p>
            <a:fld id="{08C997AD-EA12-4407-BBE9-3476EB8FC511}" type="slidenum">
              <a:rPr lang="en-US" smtClean="0"/>
              <a:pPr/>
              <a:t>5</a:t>
            </a:fld>
            <a:endParaRPr lang="en-US" dirty="0"/>
          </a:p>
        </p:txBody>
      </p:sp>
      <p:pic>
        <p:nvPicPr>
          <p:cNvPr id="5" name="Picture 4">
            <a:extLst>
              <a:ext uri="{FF2B5EF4-FFF2-40B4-BE49-F238E27FC236}">
                <a16:creationId xmlns:a16="http://schemas.microsoft.com/office/drawing/2014/main" id="{F5781E81-BD0F-1145-A26D-153C1C6338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500" y="3534828"/>
            <a:ext cx="3416300" cy="2263299"/>
          </a:xfrm>
          <a:prstGeom prst="rect">
            <a:avLst/>
          </a:prstGeom>
        </p:spPr>
      </p:pic>
    </p:spTree>
    <p:extLst>
      <p:ext uri="{BB962C8B-B14F-4D97-AF65-F5344CB8AC3E}">
        <p14:creationId xmlns:p14="http://schemas.microsoft.com/office/powerpoint/2010/main" val="205334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Sense</a:t>
            </a:r>
          </a:p>
        </p:txBody>
      </p:sp>
      <p:sp>
        <p:nvSpPr>
          <p:cNvPr id="3" name="Content Placeholder 2"/>
          <p:cNvSpPr>
            <a:spLocks noGrp="1"/>
          </p:cNvSpPr>
          <p:nvPr>
            <p:ph idx="1"/>
          </p:nvPr>
        </p:nvSpPr>
        <p:spPr/>
        <p:txBody>
          <a:bodyPr/>
          <a:lstStyle/>
          <a:p>
            <a:r>
              <a:rPr lang="en-US" dirty="0"/>
              <a:t>Understanding what numbers “mean” and the ability to manipulate, “see” patterns in numbers</a:t>
            </a:r>
          </a:p>
          <a:p>
            <a:endParaRPr lang="en-US" dirty="0"/>
          </a:p>
          <a:p>
            <a:r>
              <a:rPr lang="en-US" dirty="0"/>
              <a:t>Skills include—</a:t>
            </a:r>
          </a:p>
          <a:p>
            <a:pPr lvl="1"/>
            <a:r>
              <a:rPr lang="en-US" sz="2000" dirty="0"/>
              <a:t>Counting</a:t>
            </a:r>
          </a:p>
          <a:p>
            <a:pPr lvl="1"/>
            <a:r>
              <a:rPr lang="en-US" sz="2000" dirty="0"/>
              <a:t>Decomposing </a:t>
            </a:r>
          </a:p>
          <a:p>
            <a:pPr lvl="1"/>
            <a:r>
              <a:rPr lang="en-US" sz="2000" dirty="0"/>
              <a:t>Magnitude comparisons</a:t>
            </a:r>
          </a:p>
          <a:p>
            <a:pPr lvl="1"/>
            <a:r>
              <a:rPr lang="en-US" sz="2000" dirty="0"/>
              <a:t>Links to advanced computational strategies</a:t>
            </a:r>
          </a:p>
          <a:p>
            <a:pPr lvl="1"/>
            <a:r>
              <a:rPr lang="en-US" sz="2000" dirty="0"/>
              <a:t>Precursor to fractions</a:t>
            </a:r>
          </a:p>
          <a:p>
            <a:endParaRPr lang="en-US" dirty="0"/>
          </a:p>
        </p:txBody>
      </p:sp>
      <p:sp>
        <p:nvSpPr>
          <p:cNvPr id="12" name="Text Placeholder 11">
            <a:extLst>
              <a:ext uri="{FF2B5EF4-FFF2-40B4-BE49-F238E27FC236}">
                <a16:creationId xmlns:a16="http://schemas.microsoft.com/office/drawing/2014/main" id="{E03B57B6-285E-4858-9894-1E49F16537A2}"/>
              </a:ext>
            </a:extLst>
          </p:cNvPr>
          <p:cNvSpPr>
            <a:spLocks noGrp="1"/>
          </p:cNvSpPr>
          <p:nvPr>
            <p:ph type="body" sz="quarter" idx="11"/>
          </p:nvPr>
        </p:nvSpPr>
        <p:spPr>
          <a:xfrm>
            <a:off x="687388" y="6149487"/>
            <a:ext cx="8224837" cy="184666"/>
          </a:xfrm>
        </p:spPr>
        <p:txBody>
          <a:bodyPr/>
          <a:lstStyle/>
          <a:p>
            <a:r>
              <a:rPr lang="en-US" sz="1200" dirty="0">
                <a:solidFill>
                  <a:srgbClr val="2E4488"/>
                </a:solidFill>
              </a:rPr>
              <a:t>(Geary, 2004; Siegler, 1988)</a:t>
            </a:r>
          </a:p>
        </p:txBody>
      </p:sp>
      <p:sp>
        <p:nvSpPr>
          <p:cNvPr id="5" name="Slide Number Placeholder 4">
            <a:extLst>
              <a:ext uri="{FF2B5EF4-FFF2-40B4-BE49-F238E27FC236}">
                <a16:creationId xmlns:a16="http://schemas.microsoft.com/office/drawing/2014/main" id="{D238E912-8E16-4FBB-B89B-92F661514ABC}"/>
              </a:ext>
            </a:extLst>
          </p:cNvPr>
          <p:cNvSpPr>
            <a:spLocks noGrp="1"/>
          </p:cNvSpPr>
          <p:nvPr>
            <p:ph type="sldNum" sz="quarter" idx="10"/>
          </p:nvPr>
        </p:nvSpPr>
        <p:spPr/>
        <p:txBody>
          <a:bodyPr/>
          <a:lstStyle/>
          <a:p>
            <a:fld id="{08C997AD-EA12-4407-BBE9-3476EB8FC511}" type="slidenum">
              <a:rPr lang="en-US" smtClean="0"/>
              <a:pPr/>
              <a:t>6</a:t>
            </a:fld>
            <a:endParaRPr lang="en-US" dirty="0"/>
          </a:p>
        </p:txBody>
      </p:sp>
    </p:spTree>
    <p:extLst>
      <p:ext uri="{BB962C8B-B14F-4D97-AF65-F5344CB8AC3E}">
        <p14:creationId xmlns:p14="http://schemas.microsoft.com/office/powerpoint/2010/main" val="4191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Symbols</a:t>
            </a:r>
          </a:p>
        </p:txBody>
      </p:sp>
      <p:sp>
        <p:nvSpPr>
          <p:cNvPr id="3" name="Content Placeholder 2"/>
          <p:cNvSpPr>
            <a:spLocks noGrp="1"/>
          </p:cNvSpPr>
          <p:nvPr>
            <p:ph idx="1"/>
          </p:nvPr>
        </p:nvSpPr>
        <p:spPr/>
        <p:txBody>
          <a:bodyPr/>
          <a:lstStyle/>
          <a:p>
            <a:r>
              <a:rPr lang="en-US" dirty="0"/>
              <a:t>Need to develop an understanding of the symbolic equivalence between numbers and symbols</a:t>
            </a:r>
          </a:p>
          <a:p>
            <a:r>
              <a:rPr lang="en-US" dirty="0"/>
              <a:t>Part of mathematical language</a:t>
            </a:r>
          </a:p>
        </p:txBody>
      </p:sp>
      <p:sp>
        <p:nvSpPr>
          <p:cNvPr id="6" name="Slide Number Placeholder 5">
            <a:extLst>
              <a:ext uri="{FF2B5EF4-FFF2-40B4-BE49-F238E27FC236}">
                <a16:creationId xmlns:a16="http://schemas.microsoft.com/office/drawing/2014/main" id="{93F9E4D9-8F48-4093-A8D8-D9B832997664}"/>
              </a:ext>
            </a:extLst>
          </p:cNvPr>
          <p:cNvSpPr>
            <a:spLocks noGrp="1"/>
          </p:cNvSpPr>
          <p:nvPr>
            <p:ph type="sldNum" sz="quarter" idx="10"/>
          </p:nvPr>
        </p:nvSpPr>
        <p:spPr/>
        <p:txBody>
          <a:bodyPr/>
          <a:lstStyle/>
          <a:p>
            <a:fld id="{08C997AD-EA12-4407-BBE9-3476EB8FC511}" type="slidenum">
              <a:rPr lang="en-US" smtClean="0"/>
              <a:pPr/>
              <a:t>7</a:t>
            </a:fld>
            <a:endParaRPr lang="en-US" dirty="0"/>
          </a:p>
        </p:txBody>
      </p:sp>
      <p:sp>
        <p:nvSpPr>
          <p:cNvPr id="5" name="Content Placeholder 4"/>
          <p:cNvSpPr>
            <a:spLocks noGrp="1"/>
          </p:cNvSpPr>
          <p:nvPr>
            <p:ph sz="half" idx="4294967295"/>
          </p:nvPr>
        </p:nvSpPr>
        <p:spPr>
          <a:xfrm>
            <a:off x="5011960" y="3156068"/>
            <a:ext cx="4022725" cy="2819400"/>
          </a:xfrm>
        </p:spPr>
        <p:txBody>
          <a:bodyPr>
            <a:normAutofit/>
          </a:bodyPr>
          <a:lstStyle/>
          <a:p>
            <a:r>
              <a:rPr lang="en-US" dirty="0"/>
              <a:t>Explicitly teach operational symbols</a:t>
            </a:r>
          </a:p>
          <a:p>
            <a:pPr lvl="1"/>
            <a:r>
              <a:rPr lang="en-US" sz="2000" dirty="0"/>
              <a:t>Equals sign</a:t>
            </a:r>
          </a:p>
          <a:p>
            <a:pPr lvl="1"/>
            <a:r>
              <a:rPr lang="en-US" sz="2000" dirty="0"/>
              <a:t>Addition/subtraction</a:t>
            </a:r>
          </a:p>
          <a:p>
            <a:pPr lvl="1"/>
            <a:r>
              <a:rPr lang="en-US" sz="2000" dirty="0"/>
              <a:t>Multiplication/division</a:t>
            </a:r>
          </a:p>
          <a:p>
            <a:pPr lvl="1"/>
            <a:r>
              <a:rPr lang="en-US" sz="2000" dirty="0"/>
              <a:t>Fraction bars</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75" y="3619500"/>
            <a:ext cx="4324434" cy="1447800"/>
          </a:xfrm>
          <a:prstGeom prst="rect">
            <a:avLst/>
          </a:prstGeom>
        </p:spPr>
      </p:pic>
    </p:spTree>
    <p:extLst>
      <p:ext uri="{BB962C8B-B14F-4D97-AF65-F5344CB8AC3E}">
        <p14:creationId xmlns:p14="http://schemas.microsoft.com/office/powerpoint/2010/main" val="82000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 Number Computation</a:t>
            </a:r>
          </a:p>
        </p:txBody>
      </p:sp>
      <p:sp>
        <p:nvSpPr>
          <p:cNvPr id="3" name="Content Placeholder 2"/>
          <p:cNvSpPr>
            <a:spLocks noGrp="1"/>
          </p:cNvSpPr>
          <p:nvPr>
            <p:ph idx="1"/>
          </p:nvPr>
        </p:nvSpPr>
        <p:spPr/>
        <p:txBody>
          <a:bodyPr/>
          <a:lstStyle/>
          <a:p>
            <a:r>
              <a:rPr lang="en-US" dirty="0"/>
              <a:t>An efficient and accurate method for solving an operational math problems to mastery</a:t>
            </a:r>
          </a:p>
          <a:p>
            <a:pPr>
              <a:spcBef>
                <a:spcPts val="1800"/>
              </a:spcBef>
            </a:pPr>
            <a:r>
              <a:rPr lang="en-US" dirty="0"/>
              <a:t>Includes both basic facts (addition, subtraction, multiplication and division) and the ability to apply these skills to multistep computations</a:t>
            </a:r>
          </a:p>
          <a:p>
            <a:pPr>
              <a:spcBef>
                <a:spcPts val="1800"/>
              </a:spcBef>
            </a:pPr>
            <a:r>
              <a:rPr lang="en-US" dirty="0"/>
              <a:t>Need explicit instruction in strategies to </a:t>
            </a:r>
          </a:p>
          <a:p>
            <a:pPr lvl="1"/>
            <a:r>
              <a:rPr lang="en-US" sz="2000" dirty="0"/>
              <a:t>Understand the relationships between numbers</a:t>
            </a:r>
          </a:p>
          <a:p>
            <a:pPr lvl="1"/>
            <a:r>
              <a:rPr lang="en-US" sz="2000" dirty="0"/>
              <a:t>Conceptual understanding of how to solve efficiently </a:t>
            </a:r>
          </a:p>
          <a:p>
            <a:endParaRPr lang="en-US" dirty="0"/>
          </a:p>
        </p:txBody>
      </p:sp>
      <p:sp>
        <p:nvSpPr>
          <p:cNvPr id="4" name="Slide Number Placeholder 3">
            <a:extLst>
              <a:ext uri="{FF2B5EF4-FFF2-40B4-BE49-F238E27FC236}">
                <a16:creationId xmlns:a16="http://schemas.microsoft.com/office/drawing/2014/main" id="{C588AB71-5E15-44DC-A615-3E526AB01752}"/>
              </a:ext>
            </a:extLst>
          </p:cNvPr>
          <p:cNvSpPr>
            <a:spLocks noGrp="1"/>
          </p:cNvSpPr>
          <p:nvPr>
            <p:ph type="sldNum" sz="quarter" idx="10"/>
          </p:nvPr>
        </p:nvSpPr>
        <p:spPr/>
        <p:txBody>
          <a:bodyPr/>
          <a:lstStyle/>
          <a:p>
            <a:fld id="{08C997AD-EA12-4407-BBE9-3476EB8FC511}" type="slidenum">
              <a:rPr lang="en-US" smtClean="0"/>
              <a:pPr/>
              <a:t>8</a:t>
            </a:fld>
            <a:endParaRPr lang="en-US" dirty="0"/>
          </a:p>
        </p:txBody>
      </p:sp>
    </p:spTree>
    <p:extLst>
      <p:ext uri="{BB962C8B-B14F-4D97-AF65-F5344CB8AC3E}">
        <p14:creationId xmlns:p14="http://schemas.microsoft.com/office/powerpoint/2010/main" val="128389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Problem Solving</a:t>
            </a:r>
          </a:p>
        </p:txBody>
      </p:sp>
      <p:sp>
        <p:nvSpPr>
          <p:cNvPr id="3" name="Content Placeholder 2"/>
          <p:cNvSpPr>
            <a:spLocks noGrp="1"/>
          </p:cNvSpPr>
          <p:nvPr>
            <p:ph idx="1"/>
          </p:nvPr>
        </p:nvSpPr>
        <p:spPr/>
        <p:txBody>
          <a:bodyPr/>
          <a:lstStyle/>
          <a:p>
            <a:r>
              <a:rPr lang="en-US" dirty="0"/>
              <a:t>Mix of numbers and words in which students apply mathematical skills</a:t>
            </a:r>
          </a:p>
          <a:p>
            <a:pPr>
              <a:spcBef>
                <a:spcPts val="1800"/>
              </a:spcBef>
            </a:pPr>
            <a:r>
              <a:rPr lang="en-US" dirty="0"/>
              <a:t>Challenges in solving word problems:</a:t>
            </a:r>
          </a:p>
          <a:p>
            <a:pPr lvl="1"/>
            <a:r>
              <a:rPr lang="en-US" sz="2000" dirty="0"/>
              <a:t>Vocabulary</a:t>
            </a:r>
          </a:p>
          <a:p>
            <a:pPr lvl="1"/>
            <a:r>
              <a:rPr lang="en-US" sz="2000" dirty="0"/>
              <a:t>Language</a:t>
            </a:r>
          </a:p>
          <a:p>
            <a:pPr lvl="1"/>
            <a:r>
              <a:rPr lang="en-US" sz="2000" dirty="0"/>
              <a:t>Multiple steps</a:t>
            </a:r>
          </a:p>
          <a:p>
            <a:pPr lvl="1"/>
            <a:r>
              <a:rPr lang="en-US" sz="2000" dirty="0"/>
              <a:t>Selecting correct algorithms</a:t>
            </a:r>
          </a:p>
          <a:p>
            <a:r>
              <a:rPr lang="en-US" sz="2600" dirty="0"/>
              <a:t>Need explicit instruction and practice using</a:t>
            </a:r>
          </a:p>
          <a:p>
            <a:pPr lvl="1"/>
            <a:r>
              <a:rPr lang="en-US" sz="2000" dirty="0"/>
              <a:t>Schema-based instruction which assists students in identifying the underlying structure of the problem</a:t>
            </a:r>
          </a:p>
          <a:p>
            <a:pPr lvl="1"/>
            <a:r>
              <a:rPr lang="en-US" sz="2000" dirty="0"/>
              <a:t>Strategies that can be applied to various word problems</a:t>
            </a:r>
          </a:p>
        </p:txBody>
      </p:sp>
      <p:sp>
        <p:nvSpPr>
          <p:cNvPr id="4" name="Slide Number Placeholder 3">
            <a:extLst>
              <a:ext uri="{FF2B5EF4-FFF2-40B4-BE49-F238E27FC236}">
                <a16:creationId xmlns:a16="http://schemas.microsoft.com/office/drawing/2014/main" id="{97CE0FB5-6CCD-4234-8580-477108210A29}"/>
              </a:ext>
            </a:extLst>
          </p:cNvPr>
          <p:cNvSpPr>
            <a:spLocks noGrp="1"/>
          </p:cNvSpPr>
          <p:nvPr>
            <p:ph type="sldNum" sz="quarter" idx="10"/>
          </p:nvPr>
        </p:nvSpPr>
        <p:spPr/>
        <p:txBody>
          <a:bodyPr/>
          <a:lstStyle/>
          <a:p>
            <a:fld id="{08C997AD-EA12-4407-BBE9-3476EB8FC511}" type="slidenum">
              <a:rPr lang="en-US" smtClean="0"/>
              <a:pPr/>
              <a:t>9</a:t>
            </a:fld>
            <a:endParaRPr lang="en-US" dirty="0"/>
          </a:p>
        </p:txBody>
      </p:sp>
    </p:spTree>
    <p:extLst>
      <p:ext uri="{BB962C8B-B14F-4D97-AF65-F5344CB8AC3E}">
        <p14:creationId xmlns:p14="http://schemas.microsoft.com/office/powerpoint/2010/main" val="2578189499"/>
      </p:ext>
    </p:extLst>
  </p:cSld>
  <p:clrMapOvr>
    <a:masterClrMapping/>
  </p:clrMapOvr>
</p:sld>
</file>

<file path=ppt/theme/theme1.xml><?xml version="1.0" encoding="utf-8"?>
<a:theme xmlns:a="http://schemas.openxmlformats.org/drawingml/2006/main" name="AIR_PowerPoint_Template_030615">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2564491C-86B1-4B17-820F-A7D7DDD6DE9B}"/>
    </a:ext>
  </a:extLst>
</a:theme>
</file>

<file path=ppt/theme/theme2.xml><?xml version="1.0" encoding="utf-8"?>
<a:theme xmlns:a="http://schemas.openxmlformats.org/drawingml/2006/main" name="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71AEAEE3-DBC5-4957-84D9-D0C754A0A6A1}"/>
    </a:ext>
  </a:extLst>
</a:theme>
</file>

<file path=ppt/theme/theme3.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4.xml><?xml version="1.0" encoding="utf-8"?>
<a:theme xmlns:a="http://schemas.openxmlformats.org/drawingml/2006/main" name="Contact">
  <a:themeElements>
    <a:clrScheme name="i3 Intensive Intervention in Mathemetics">
      <a:dk1>
        <a:srgbClr val="000000"/>
      </a:dk1>
      <a:lt1>
        <a:srgbClr val="FFFFFF"/>
      </a:lt1>
      <a:dk2>
        <a:srgbClr val="003462"/>
      </a:dk2>
      <a:lt2>
        <a:srgbClr val="D4D4D4"/>
      </a:lt2>
      <a:accent1>
        <a:srgbClr val="618EB5"/>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CD7A5FE1-C86E-4C51-97BE-17E47F2C3D29}"/>
    </a:ext>
  </a:extLst>
</a:theme>
</file>

<file path=ppt/theme/theme5.xml><?xml version="1.0" encoding="utf-8"?>
<a:theme xmlns:a="http://schemas.openxmlformats.org/drawingml/2006/main" name="1_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71AEAEE3-DBC5-4957-84D9-D0C754A0A6A1}"/>
    </a:ext>
  </a:extLst>
</a:theme>
</file>

<file path=ppt/theme/theme6.xml><?xml version="1.0" encoding="utf-8"?>
<a:theme xmlns:a="http://schemas.openxmlformats.org/drawingml/2006/main" name="5_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6a44d00f-12d8-4625-9d23-7790e8b8f83b">i3 Math Intervention</Description0>
    <Category xmlns="6a44d00f-12d8-4625-9d23-7790e8b8f83b">EDu</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2" ma:contentTypeDescription="Create a new document." ma:contentTypeScope="" ma:versionID="2921ec8c50edb2e7c005cabb9adfc4e4">
  <xsd:schema xmlns:xsd="http://www.w3.org/2001/XMLSchema" xmlns:xs="http://www.w3.org/2001/XMLSchema" xmlns:p="http://schemas.microsoft.com/office/2006/metadata/properties" xmlns:ns2="6a44d00f-12d8-4625-9d23-7790e8b8f83b" targetNamespace="http://schemas.microsoft.com/office/2006/metadata/properties" ma:root="true" ma:fieldsID="adf174422fedbd277cb6747b092f63af" ns2:_="">
    <xsd:import namespace="6a44d00f-12d8-4625-9d23-7790e8b8f83b"/>
    <xsd:element name="properties">
      <xsd:complexType>
        <xsd:sequence>
          <xsd:element name="documentManagement">
            <xsd:complexType>
              <xsd:all>
                <xsd:element ref="ns2:Description0"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2.xml><?xml version="1.0" encoding="utf-8"?>
<ds:datastoreItem xmlns:ds="http://schemas.openxmlformats.org/officeDocument/2006/customXml" ds:itemID="{B078DE03-1B1E-4BB3-BFB8-1FE8E8D90566}">
  <ds:schemaRefs>
    <ds:schemaRef ds:uri="http://purl.org/dc/dcmitype/"/>
    <ds:schemaRef ds:uri="http://www.w3.org/XML/1998/namespace"/>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a44d00f-12d8-4625-9d23-7790e8b8f83b"/>
    <ds:schemaRef ds:uri="http://schemas.microsoft.com/office/2006/metadata/properties"/>
  </ds:schemaRefs>
</ds:datastoreItem>
</file>

<file path=customXml/itemProps3.xml><?xml version="1.0" encoding="utf-8"?>
<ds:datastoreItem xmlns:ds="http://schemas.openxmlformats.org/officeDocument/2006/customXml" ds:itemID="{4B610194-5864-43E9-A45F-0DD1FDD95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i3_PowerPoint_122415</Template>
  <TotalTime>17731</TotalTime>
  <Words>5148</Words>
  <Application>Microsoft Macintosh PowerPoint</Application>
  <PresentationFormat>On-screen Show (4:3)</PresentationFormat>
  <Paragraphs>465</Paragraphs>
  <Slides>39</Slides>
  <Notes>36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39</vt:i4>
      </vt:variant>
    </vt:vector>
  </HeadingPairs>
  <TitlesOfParts>
    <vt:vector size="53" baseType="lpstr">
      <vt:lpstr>Arial</vt:lpstr>
      <vt:lpstr>Arial Narrow</vt:lpstr>
      <vt:lpstr>Calibri</vt:lpstr>
      <vt:lpstr>Franklin Gothic Book</vt:lpstr>
      <vt:lpstr>Franklin Gothic Demi</vt:lpstr>
      <vt:lpstr>FranklinGothic</vt:lpstr>
      <vt:lpstr>Garamond</vt:lpstr>
      <vt:lpstr>ITC Franklin Gothic Std Bk Cd</vt:lpstr>
      <vt:lpstr>AIR_PowerPoint_Template_030615</vt:lpstr>
      <vt:lpstr>Divider Master</vt:lpstr>
      <vt:lpstr>Basic</vt:lpstr>
      <vt:lpstr>Contact</vt:lpstr>
      <vt:lpstr>1_Divider Master</vt:lpstr>
      <vt:lpstr>5_Basic</vt:lpstr>
      <vt:lpstr>Early Numeracy Intervention </vt:lpstr>
      <vt:lpstr>Agenda</vt:lpstr>
      <vt:lpstr>Characteristics of Students With Mathematics Difficulties</vt:lpstr>
      <vt:lpstr>Common Skill Deficits in Students With Mathematics Difficulties</vt:lpstr>
      <vt:lpstr>Working Memory</vt:lpstr>
      <vt:lpstr>Number Sense</vt:lpstr>
      <vt:lpstr>Symbols</vt:lpstr>
      <vt:lpstr>Whole Number Computation</vt:lpstr>
      <vt:lpstr>Word Problem Solving</vt:lpstr>
      <vt:lpstr>Self-Regulation</vt:lpstr>
      <vt:lpstr>DBI Within an MTSS Framework </vt:lpstr>
      <vt:lpstr>The DBI Process </vt:lpstr>
      <vt:lpstr>Introduction to Intensive Intervention </vt:lpstr>
      <vt:lpstr>Characteristics of Instruction Across the Tiers </vt:lpstr>
      <vt:lpstr>DBI Process</vt:lpstr>
      <vt:lpstr>Early Numeracy Intervention</vt:lpstr>
      <vt:lpstr>Early Numeracy Intervention</vt:lpstr>
      <vt:lpstr>MTSS in Mathematics Recommendations</vt:lpstr>
      <vt:lpstr>Components of ENI</vt:lpstr>
      <vt:lpstr>Lesson Components </vt:lpstr>
      <vt:lpstr>Lesson Components</vt:lpstr>
      <vt:lpstr>Lesson Components</vt:lpstr>
      <vt:lpstr>Lesson Components</vt:lpstr>
      <vt:lpstr>Content</vt:lpstr>
      <vt:lpstr>Classroom Materials</vt:lpstr>
      <vt:lpstr>Monitor Progress</vt:lpstr>
      <vt:lpstr>Self-Regulation</vt:lpstr>
      <vt:lpstr>Specific Skills Addressed Within ENI</vt:lpstr>
      <vt:lpstr>Sample Lessons Schedule and Skills</vt:lpstr>
      <vt:lpstr>Addition and Subtraction Fact (ASF) Strategies </vt:lpstr>
      <vt:lpstr>Fact Instruction</vt:lpstr>
      <vt:lpstr>Ordering, Comparing, and Building Numbers (OCN, ROT/PVMC)</vt:lpstr>
      <vt:lpstr> Math Scene Investigator</vt:lpstr>
      <vt:lpstr>Modeling Time</vt:lpstr>
      <vt:lpstr>Practice Time</vt:lpstr>
      <vt:lpstr>Ideas!</vt:lpstr>
      <vt:lpstr>References</vt:lpstr>
      <vt:lpstr>Disclaimer</vt:lpstr>
      <vt:lpstr>AIR information</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subject/>
  <dc:creator>Croninger, Nicholas</dc:creator>
  <cp:lastModifiedBy>Pfannenstiel, Kathleen</cp:lastModifiedBy>
  <cp:revision>284</cp:revision>
  <cp:lastPrinted>2016-05-12T14:15:01Z</cp:lastPrinted>
  <dcterms:created xsi:type="dcterms:W3CDTF">2016-01-05T16:36:00Z</dcterms:created>
  <dcterms:modified xsi:type="dcterms:W3CDTF">2020-03-03T20:16:52Z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