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5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6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92" r:id="rId4"/>
    <p:sldMasterId id="2147484321" r:id="rId5"/>
    <p:sldMasterId id="2147483674" r:id="rId6"/>
  </p:sldMasterIdLst>
  <p:notesMasterIdLst>
    <p:notesMasterId r:id="rId92"/>
  </p:notesMasterIdLst>
  <p:handoutMasterIdLst>
    <p:handoutMasterId r:id="rId93"/>
  </p:handoutMasterIdLst>
  <p:sldIdLst>
    <p:sldId id="554" r:id="rId7"/>
    <p:sldId id="613" r:id="rId8"/>
    <p:sldId id="460" r:id="rId9"/>
    <p:sldId id="567" r:id="rId10"/>
    <p:sldId id="568" r:id="rId11"/>
    <p:sldId id="571" r:id="rId12"/>
    <p:sldId id="569" r:id="rId13"/>
    <p:sldId id="612" r:id="rId14"/>
    <p:sldId id="559" r:id="rId15"/>
    <p:sldId id="596" r:id="rId16"/>
    <p:sldId id="597" r:id="rId17"/>
    <p:sldId id="598" r:id="rId18"/>
    <p:sldId id="583" r:id="rId19"/>
    <p:sldId id="447" r:id="rId20"/>
    <p:sldId id="459" r:id="rId21"/>
    <p:sldId id="450" r:id="rId22"/>
    <p:sldId id="446" r:id="rId23"/>
    <p:sldId id="453" r:id="rId24"/>
    <p:sldId id="582" r:id="rId25"/>
    <p:sldId id="621" r:id="rId26"/>
    <p:sldId id="475" r:id="rId27"/>
    <p:sldId id="600" r:id="rId28"/>
    <p:sldId id="615" r:id="rId29"/>
    <p:sldId id="601" r:id="rId30"/>
    <p:sldId id="476" r:id="rId31"/>
    <p:sldId id="542" r:id="rId32"/>
    <p:sldId id="478" r:id="rId33"/>
    <p:sldId id="481" r:id="rId34"/>
    <p:sldId id="485" r:id="rId35"/>
    <p:sldId id="599" r:id="rId36"/>
    <p:sldId id="534" r:id="rId37"/>
    <p:sldId id="536" r:id="rId38"/>
    <p:sldId id="535" r:id="rId39"/>
    <p:sldId id="480" r:id="rId40"/>
    <p:sldId id="479" r:id="rId41"/>
    <p:sldId id="537" r:id="rId42"/>
    <p:sldId id="543" r:id="rId43"/>
    <p:sldId id="491" r:id="rId44"/>
    <p:sldId id="577" r:id="rId45"/>
    <p:sldId id="498" r:id="rId46"/>
    <p:sldId id="497" r:id="rId47"/>
    <p:sldId id="616" r:id="rId48"/>
    <p:sldId id="604" r:id="rId49"/>
    <p:sldId id="578" r:id="rId50"/>
    <p:sldId id="493" r:id="rId51"/>
    <p:sldId id="494" r:id="rId52"/>
    <p:sldId id="495" r:id="rId53"/>
    <p:sldId id="496" r:id="rId54"/>
    <p:sldId id="579" r:id="rId55"/>
    <p:sldId id="506" r:id="rId56"/>
    <p:sldId id="580" r:id="rId57"/>
    <p:sldId id="618" r:id="rId58"/>
    <p:sldId id="509" r:id="rId59"/>
    <p:sldId id="605" r:id="rId60"/>
    <p:sldId id="617" r:id="rId61"/>
    <p:sldId id="502" r:id="rId62"/>
    <p:sldId id="503" r:id="rId63"/>
    <p:sldId id="504" r:id="rId64"/>
    <p:sldId id="505" r:id="rId65"/>
    <p:sldId id="507" r:id="rId66"/>
    <p:sldId id="508" r:id="rId67"/>
    <p:sldId id="581" r:id="rId68"/>
    <p:sldId id="514" r:id="rId69"/>
    <p:sldId id="515" r:id="rId70"/>
    <p:sldId id="528" r:id="rId71"/>
    <p:sldId id="518" r:id="rId72"/>
    <p:sldId id="620" r:id="rId73"/>
    <p:sldId id="606" r:id="rId74"/>
    <p:sldId id="619" r:id="rId75"/>
    <p:sldId id="584" r:id="rId76"/>
    <p:sldId id="516" r:id="rId77"/>
    <p:sldId id="517" r:id="rId78"/>
    <p:sldId id="585" r:id="rId79"/>
    <p:sldId id="521" r:id="rId80"/>
    <p:sldId id="523" r:id="rId81"/>
    <p:sldId id="524" r:id="rId82"/>
    <p:sldId id="522" r:id="rId83"/>
    <p:sldId id="526" r:id="rId84"/>
    <p:sldId id="525" r:id="rId85"/>
    <p:sldId id="586" r:id="rId86"/>
    <p:sldId id="587" r:id="rId87"/>
    <p:sldId id="607" r:id="rId88"/>
    <p:sldId id="589" r:id="rId89"/>
    <p:sldId id="610" r:id="rId90"/>
    <p:sldId id="590" r:id="rId91"/>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2]" lastIdx="1" clrIdx="1"/>
  <p:cmAuthor id="3" name="Microsoft Office User" initials="Office [3]" lastIdx="1" clrIdx="2"/>
  <p:cmAuthor id="4" name="Microsoft Office User" initials="Office [4]" lastIdx="1" clrIdx="3"/>
  <p:cmAuthor id="5" name="Microsoft Office User" initials="Office [5]" lastIdx="1" clrIdx="4"/>
  <p:cmAuthor id="6" name="Microsoft Office User" initials="Office [6]" lastIdx="1" clrIdx="5"/>
  <p:cmAuthor id="7" name="Microsoft Office User" initials="Office [7]" lastIdx="1" clrIdx="6"/>
  <p:cmAuthor id="8" name="Pfannenstiel, Kathleen" initials="PK" lastIdx="14" clrIdx="7"/>
  <p:cmAuthor id="9" name="Microsoft Office User" initials="MOU" lastIdx="1" clrIdx="8"/>
  <p:cmAuthor id="10" name="Microsoft Office User" initials="MOU [2]" lastIdx="1" clrIdx="9"/>
  <p:cmAuthor id="11" name="Sarah Arden" initials="" lastIdx="92" clrIdx="10"/>
  <p:cmAuthor id="12" name="Zumeta Edmonds, Rebecca" initials="ZER" lastIdx="127" clrIdx="11">
    <p:extLst>
      <p:ext uri="{19B8F6BF-5375-455C-9EA6-DF929625EA0E}">
        <p15:presenceInfo xmlns:p15="http://schemas.microsoft.com/office/powerpoint/2012/main" userId="S-1-5-21-1472932569-214068005-926709054-50065" providerId="AD"/>
      </p:ext>
    </p:extLst>
  </p:cmAuthor>
  <p:cmAuthor id="13" name="Garcia, Marie (Joyce)" initials="GM(" lastIdx="32" clrIdx="12">
    <p:extLst>
      <p:ext uri="{19B8F6BF-5375-455C-9EA6-DF929625EA0E}">
        <p15:presenceInfo xmlns:p15="http://schemas.microsoft.com/office/powerpoint/2012/main" userId="S-1-5-21-1472932569-214068005-926709054-66541" providerId="AD"/>
      </p:ext>
    </p:extLst>
  </p:cmAuthor>
  <p:cmAuthor id="14" name="Hammond, Sondra" initials="HS" lastIdx="1" clrIdx="13">
    <p:extLst>
      <p:ext uri="{19B8F6BF-5375-455C-9EA6-DF929625EA0E}">
        <p15:presenceInfo xmlns:p15="http://schemas.microsoft.com/office/powerpoint/2012/main" userId="S-1-5-21-1472932569-214068005-926709054-58603" providerId="AD"/>
      </p:ext>
    </p:extLst>
  </p:cmAuthor>
  <p:cmAuthor id="15" name="Zumeta Edmonds, Rebecca" initials="ZER [2]" lastIdx="17" clrIdx="14">
    <p:extLst>
      <p:ext uri="{19B8F6BF-5375-455C-9EA6-DF929625EA0E}">
        <p15:presenceInfo xmlns:p15="http://schemas.microsoft.com/office/powerpoint/2012/main" userId="S::rzumetaedmonds@air.org::b2e63e99-418a-4446-86de-a1daf7a89e4a" providerId="AD"/>
      </p:ext>
    </p:extLst>
  </p:cmAuthor>
  <p:cmAuthor id="16" name="O'Brien, Kim" initials="KO'B" lastIdx="1" clrIdx="15">
    <p:extLst>
      <p:ext uri="{19B8F6BF-5375-455C-9EA6-DF929625EA0E}">
        <p15:presenceInfo xmlns:p15="http://schemas.microsoft.com/office/powerpoint/2012/main" userId="O'Brien, K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F3"/>
    <a:srgbClr val="FFC425"/>
    <a:srgbClr val="2E4488"/>
    <a:srgbClr val="7098C2"/>
    <a:srgbClr val="336195"/>
    <a:srgbClr val="008080"/>
    <a:srgbClr val="30558C"/>
    <a:srgbClr val="949494"/>
    <a:srgbClr val="000000"/>
    <a:srgbClr val="FDB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6" autoAdjust="0"/>
    <p:restoredTop sz="70748" autoAdjust="0"/>
  </p:normalViewPr>
  <p:slideViewPr>
    <p:cSldViewPr snapToGrid="0">
      <p:cViewPr varScale="1">
        <p:scale>
          <a:sx n="84" d="100"/>
          <a:sy n="84" d="100"/>
        </p:scale>
        <p:origin x="1944" y="184"/>
      </p:cViewPr>
      <p:guideLst>
        <p:guide orient="horz" pos="2160"/>
        <p:guide pos="3840"/>
      </p:guideLst>
    </p:cSldViewPr>
  </p:slideViewPr>
  <p:outlineViewPr>
    <p:cViewPr>
      <p:scale>
        <a:sx n="33" d="100"/>
        <a:sy n="33" d="100"/>
      </p:scale>
      <p:origin x="0" y="-142852"/>
    </p:cViewPr>
  </p:outlin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Jessie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925395182579595E-2"/>
          <c:y val="8.0886807348390932E-2"/>
          <c:w val="0.95917767372303708"/>
          <c:h val="0.84392339631911806"/>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'[Chart in Microsoft PowerPoint]Sheet1'!$A$1:$A$9</c:f>
              <c:numCache>
                <c:formatCode>General</c:formatCode>
                <c:ptCount val="9"/>
                <c:pt idx="0">
                  <c:v>1</c:v>
                </c:pt>
                <c:pt idx="1">
                  <c:v>1</c:v>
                </c:pt>
                <c:pt idx="2">
                  <c:v>2</c:v>
                </c:pt>
                <c:pt idx="3">
                  <c:v>1</c:v>
                </c:pt>
              </c:numCache>
            </c:numRef>
          </c:val>
          <c:smooth val="0"/>
          <c:extLst>
            <c:ext xmlns:c16="http://schemas.microsoft.com/office/drawing/2014/chart" uri="{C3380CC4-5D6E-409C-BE32-E72D297353CC}">
              <c16:uniqueId val="{00000000-7F33-8F46-8659-471BF681B1FC}"/>
            </c:ext>
          </c:extLst>
        </c:ser>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'[Chart in Microsoft PowerPoint]Sheet1'!$B$1:$B$9</c:f>
              <c:numCache>
                <c:formatCode>General</c:formatCode>
                <c:ptCount val="9"/>
                <c:pt idx="4">
                  <c:v>2</c:v>
                </c:pt>
                <c:pt idx="5">
                  <c:v>3</c:v>
                </c:pt>
                <c:pt idx="6">
                  <c:v>3</c:v>
                </c:pt>
                <c:pt idx="7">
                  <c:v>4</c:v>
                </c:pt>
                <c:pt idx="8">
                  <c:v>3</c:v>
                </c:pt>
              </c:numCache>
            </c:numRef>
          </c:val>
          <c:smooth val="0"/>
          <c:extLst>
            <c:ext xmlns:c16="http://schemas.microsoft.com/office/drawing/2014/chart" uri="{C3380CC4-5D6E-409C-BE32-E72D297353CC}">
              <c16:uniqueId val="{00000001-7F33-8F46-8659-471BF681B1FC}"/>
            </c:ext>
          </c:extLst>
        </c:ser>
        <c:dLbls>
          <c:showLegendKey val="0"/>
          <c:showVal val="0"/>
          <c:showCatName val="0"/>
          <c:showSerName val="0"/>
          <c:showPercent val="0"/>
          <c:showBubbleSize val="0"/>
        </c:dLbls>
        <c:marker val="1"/>
        <c:smooth val="0"/>
        <c:axId val="754569328"/>
        <c:axId val="765146848"/>
      </c:lineChart>
      <c:catAx>
        <c:axId val="75456932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5146848"/>
        <c:crosses val="autoZero"/>
        <c:auto val="1"/>
        <c:lblAlgn val="ctr"/>
        <c:lblOffset val="100"/>
        <c:noMultiLvlLbl val="0"/>
      </c:catAx>
      <c:valAx>
        <c:axId val="765146848"/>
        <c:scaling>
          <c:orientation val="minMax"/>
          <c:max val="2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4569328"/>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Jordan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Sheet1!$A$1:$A$9</c:f>
              <c:numCache>
                <c:formatCode>General</c:formatCode>
                <c:ptCount val="9"/>
                <c:pt idx="0">
                  <c:v>2</c:v>
                </c:pt>
                <c:pt idx="1">
                  <c:v>1</c:v>
                </c:pt>
                <c:pt idx="2">
                  <c:v>3</c:v>
                </c:pt>
                <c:pt idx="3">
                  <c:v>2</c:v>
                </c:pt>
              </c:numCache>
            </c:numRef>
          </c:val>
          <c:smooth val="0"/>
          <c:extLst>
            <c:ext xmlns:c16="http://schemas.microsoft.com/office/drawing/2014/chart" uri="{C3380CC4-5D6E-409C-BE32-E72D297353CC}">
              <c16:uniqueId val="{00000000-ACB4-4940-8BDC-C619D6900039}"/>
            </c:ext>
          </c:extLst>
        </c:ser>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Sheet1!$B$1:$B$9</c:f>
              <c:numCache>
                <c:formatCode>General</c:formatCode>
                <c:ptCount val="9"/>
                <c:pt idx="4">
                  <c:v>2</c:v>
                </c:pt>
                <c:pt idx="5">
                  <c:v>3</c:v>
                </c:pt>
                <c:pt idx="6">
                  <c:v>4</c:v>
                </c:pt>
                <c:pt idx="7">
                  <c:v>4</c:v>
                </c:pt>
                <c:pt idx="8">
                  <c:v>5</c:v>
                </c:pt>
              </c:numCache>
            </c:numRef>
          </c:val>
          <c:smooth val="0"/>
          <c:extLst>
            <c:ext xmlns:c16="http://schemas.microsoft.com/office/drawing/2014/chart" uri="{C3380CC4-5D6E-409C-BE32-E72D297353CC}">
              <c16:uniqueId val="{00000001-ACB4-4940-8BDC-C619D6900039}"/>
            </c:ext>
          </c:extLst>
        </c:ser>
        <c:dLbls>
          <c:showLegendKey val="0"/>
          <c:showVal val="0"/>
          <c:showCatName val="0"/>
          <c:showSerName val="0"/>
          <c:showPercent val="0"/>
          <c:showBubbleSize val="0"/>
        </c:dLbls>
        <c:marker val="1"/>
        <c:smooth val="0"/>
        <c:axId val="765146064"/>
        <c:axId val="614859936"/>
      </c:lineChart>
      <c:catAx>
        <c:axId val="76514606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4859936"/>
        <c:crosses val="autoZero"/>
        <c:auto val="1"/>
        <c:lblAlgn val="ctr"/>
        <c:lblOffset val="100"/>
        <c:noMultiLvlLbl val="0"/>
      </c:catAx>
      <c:valAx>
        <c:axId val="614859936"/>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5146064"/>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Trevor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Sheet2!$A$2:$A$12</c:f>
              <c:numCache>
                <c:formatCode>General</c:formatCode>
                <c:ptCount val="11"/>
                <c:pt idx="0">
                  <c:v>6</c:v>
                </c:pt>
                <c:pt idx="1">
                  <c:v>8</c:v>
                </c:pt>
                <c:pt idx="2">
                  <c:v>7</c:v>
                </c:pt>
                <c:pt idx="3">
                  <c:v>7</c:v>
                </c:pt>
                <c:pt idx="4">
                  <c:v>8</c:v>
                </c:pt>
              </c:numCache>
            </c:numRef>
          </c:val>
          <c:smooth val="0"/>
          <c:extLst>
            <c:ext xmlns:c16="http://schemas.microsoft.com/office/drawing/2014/chart" uri="{C3380CC4-5D6E-409C-BE32-E72D297353CC}">
              <c16:uniqueId val="{00000000-8069-A349-8517-3F97A0B19B42}"/>
            </c:ext>
          </c:extLst>
        </c:ser>
        <c:ser>
          <c:idx val="1"/>
          <c:order val="1"/>
          <c:spPr>
            <a:ln w="28575" cap="rnd">
              <a:solidFill>
                <a:schemeClr val="accent1"/>
              </a:solidFill>
              <a:round/>
            </a:ln>
            <a:effectLst/>
          </c:spPr>
          <c:marker>
            <c:symbol val="circle"/>
            <c:size val="5"/>
            <c:spPr>
              <a:solidFill>
                <a:schemeClr val="accent1">
                  <a:alpha val="96000"/>
                </a:schemeClr>
              </a:solidFill>
              <a:ln w="9525">
                <a:solidFill>
                  <a:schemeClr val="accent1"/>
                </a:solidFill>
              </a:ln>
              <a:effectLst/>
            </c:spPr>
          </c:marker>
          <c:val>
            <c:numRef>
              <c:f>Sheet2!$B$2:$B$12</c:f>
              <c:numCache>
                <c:formatCode>General</c:formatCode>
                <c:ptCount val="11"/>
                <c:pt idx="5">
                  <c:v>8</c:v>
                </c:pt>
                <c:pt idx="6">
                  <c:v>10</c:v>
                </c:pt>
                <c:pt idx="7">
                  <c:v>9</c:v>
                </c:pt>
                <c:pt idx="8">
                  <c:v>10</c:v>
                </c:pt>
                <c:pt idx="9">
                  <c:v>8</c:v>
                </c:pt>
                <c:pt idx="10">
                  <c:v>9</c:v>
                </c:pt>
              </c:numCache>
            </c:numRef>
          </c:val>
          <c:smooth val="0"/>
          <c:extLst>
            <c:ext xmlns:c16="http://schemas.microsoft.com/office/drawing/2014/chart" uri="{C3380CC4-5D6E-409C-BE32-E72D297353CC}">
              <c16:uniqueId val="{00000001-8069-A349-8517-3F97A0B19B42}"/>
            </c:ext>
          </c:extLst>
        </c:ser>
        <c:dLbls>
          <c:showLegendKey val="0"/>
          <c:showVal val="0"/>
          <c:showCatName val="0"/>
          <c:showSerName val="0"/>
          <c:showPercent val="0"/>
          <c:showBubbleSize val="0"/>
        </c:dLbls>
        <c:marker val="1"/>
        <c:smooth val="0"/>
        <c:axId val="760840184"/>
        <c:axId val="760840576"/>
      </c:lineChart>
      <c:catAx>
        <c:axId val="76084018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840576"/>
        <c:crosses val="autoZero"/>
        <c:auto val="1"/>
        <c:lblAlgn val="ctr"/>
        <c:lblOffset val="100"/>
        <c:noMultiLvlLbl val="0"/>
      </c:catAx>
      <c:valAx>
        <c:axId val="760840576"/>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840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Trevor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Sheet2!$C$2:$C$12</c:f>
              <c:numCache>
                <c:formatCode>General</c:formatCode>
                <c:ptCount val="11"/>
                <c:pt idx="0">
                  <c:v>2</c:v>
                </c:pt>
                <c:pt idx="1">
                  <c:v>4</c:v>
                </c:pt>
                <c:pt idx="2">
                  <c:v>3</c:v>
                </c:pt>
                <c:pt idx="3">
                  <c:v>4</c:v>
                </c:pt>
                <c:pt idx="4">
                  <c:v>4</c:v>
                </c:pt>
              </c:numCache>
            </c:numRef>
          </c:val>
          <c:smooth val="0"/>
          <c:extLst>
            <c:ext xmlns:c16="http://schemas.microsoft.com/office/drawing/2014/chart" uri="{C3380CC4-5D6E-409C-BE32-E72D297353CC}">
              <c16:uniqueId val="{00000002-8069-A349-8517-3F97A0B19B42}"/>
            </c:ext>
          </c:extLst>
        </c:ser>
        <c:ser>
          <c:idx val="3"/>
          <c:order val="1"/>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Sheet2!$D$2:$D$12</c:f>
              <c:numCache>
                <c:formatCode>General</c:formatCode>
                <c:ptCount val="11"/>
                <c:pt idx="5">
                  <c:v>6</c:v>
                </c:pt>
                <c:pt idx="6">
                  <c:v>5</c:v>
                </c:pt>
                <c:pt idx="7">
                  <c:v>6</c:v>
                </c:pt>
                <c:pt idx="8">
                  <c:v>3</c:v>
                </c:pt>
                <c:pt idx="9">
                  <c:v>4</c:v>
                </c:pt>
                <c:pt idx="10">
                  <c:v>6</c:v>
                </c:pt>
              </c:numCache>
            </c:numRef>
          </c:val>
          <c:smooth val="0"/>
          <c:extLst>
            <c:ext xmlns:c16="http://schemas.microsoft.com/office/drawing/2014/chart" uri="{C3380CC4-5D6E-409C-BE32-E72D297353CC}">
              <c16:uniqueId val="{00000003-8069-A349-8517-3F97A0B19B42}"/>
            </c:ext>
          </c:extLst>
        </c:ser>
        <c:dLbls>
          <c:showLegendKey val="0"/>
          <c:showVal val="0"/>
          <c:showCatName val="0"/>
          <c:showSerName val="0"/>
          <c:showPercent val="0"/>
          <c:showBubbleSize val="0"/>
        </c:dLbls>
        <c:marker val="1"/>
        <c:smooth val="0"/>
        <c:axId val="760840184"/>
        <c:axId val="760840576"/>
      </c:lineChart>
      <c:catAx>
        <c:axId val="76084018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840576"/>
        <c:crosses val="autoZero"/>
        <c:auto val="1"/>
        <c:lblAlgn val="ctr"/>
        <c:lblOffset val="100"/>
        <c:noMultiLvlLbl val="0"/>
      </c:catAx>
      <c:valAx>
        <c:axId val="760840576"/>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840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Julissa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Sheet2!$A$2:$A$12</c:f>
              <c:numCache>
                <c:formatCode>General</c:formatCode>
                <c:ptCount val="11"/>
                <c:pt idx="0">
                  <c:v>6</c:v>
                </c:pt>
                <c:pt idx="1">
                  <c:v>8</c:v>
                </c:pt>
                <c:pt idx="2">
                  <c:v>7</c:v>
                </c:pt>
                <c:pt idx="3">
                  <c:v>7</c:v>
                </c:pt>
                <c:pt idx="4">
                  <c:v>8</c:v>
                </c:pt>
              </c:numCache>
            </c:numRef>
          </c:val>
          <c:smooth val="0"/>
          <c:extLst>
            <c:ext xmlns:c16="http://schemas.microsoft.com/office/drawing/2014/chart" uri="{C3380CC4-5D6E-409C-BE32-E72D297353CC}">
              <c16:uniqueId val="{00000000-EBD1-1B4C-BE94-48695D13754D}"/>
            </c:ext>
          </c:extLst>
        </c:ser>
        <c:ser>
          <c:idx val="1"/>
          <c:order val="1"/>
          <c:spPr>
            <a:ln w="28575" cap="rnd">
              <a:solidFill>
                <a:schemeClr val="accent1"/>
              </a:solidFill>
              <a:round/>
            </a:ln>
            <a:effectLst/>
          </c:spPr>
          <c:marker>
            <c:symbol val="circle"/>
            <c:size val="5"/>
            <c:spPr>
              <a:solidFill>
                <a:schemeClr val="accent1">
                  <a:alpha val="96000"/>
                </a:schemeClr>
              </a:solidFill>
              <a:ln w="9525">
                <a:solidFill>
                  <a:schemeClr val="accent1"/>
                </a:solidFill>
              </a:ln>
              <a:effectLst/>
            </c:spPr>
          </c:marker>
          <c:val>
            <c:numRef>
              <c:f>Sheet2!$B$2:$B$12</c:f>
              <c:numCache>
                <c:formatCode>General</c:formatCode>
                <c:ptCount val="11"/>
                <c:pt idx="5">
                  <c:v>8</c:v>
                </c:pt>
                <c:pt idx="6">
                  <c:v>10</c:v>
                </c:pt>
                <c:pt idx="7">
                  <c:v>9</c:v>
                </c:pt>
                <c:pt idx="8">
                  <c:v>10</c:v>
                </c:pt>
                <c:pt idx="9">
                  <c:v>8</c:v>
                </c:pt>
                <c:pt idx="10">
                  <c:v>9</c:v>
                </c:pt>
              </c:numCache>
            </c:numRef>
          </c:val>
          <c:smooth val="0"/>
          <c:extLst>
            <c:ext xmlns:c16="http://schemas.microsoft.com/office/drawing/2014/chart" uri="{C3380CC4-5D6E-409C-BE32-E72D297353CC}">
              <c16:uniqueId val="{00000001-EBD1-1B4C-BE94-48695D13754D}"/>
            </c:ext>
          </c:extLst>
        </c:ser>
        <c:dLbls>
          <c:showLegendKey val="0"/>
          <c:showVal val="0"/>
          <c:showCatName val="0"/>
          <c:showSerName val="0"/>
          <c:showPercent val="0"/>
          <c:showBubbleSize val="0"/>
        </c:dLbls>
        <c:marker val="1"/>
        <c:smooth val="0"/>
        <c:axId val="657558560"/>
        <c:axId val="657559736"/>
      </c:lineChart>
      <c:catAx>
        <c:axId val="65755856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559736"/>
        <c:crosses val="autoZero"/>
        <c:auto val="1"/>
        <c:lblAlgn val="ctr"/>
        <c:lblOffset val="100"/>
        <c:noMultiLvlLbl val="0"/>
      </c:catAx>
      <c:valAx>
        <c:axId val="657559736"/>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558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Julissa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Sheet2!$C$2:$C$12</c:f>
              <c:numCache>
                <c:formatCode>General</c:formatCode>
                <c:ptCount val="11"/>
                <c:pt idx="0">
                  <c:v>2</c:v>
                </c:pt>
                <c:pt idx="1">
                  <c:v>4</c:v>
                </c:pt>
                <c:pt idx="2">
                  <c:v>3</c:v>
                </c:pt>
                <c:pt idx="3">
                  <c:v>4</c:v>
                </c:pt>
                <c:pt idx="4">
                  <c:v>4</c:v>
                </c:pt>
              </c:numCache>
            </c:numRef>
          </c:val>
          <c:smooth val="0"/>
          <c:extLst>
            <c:ext xmlns:c16="http://schemas.microsoft.com/office/drawing/2014/chart" uri="{C3380CC4-5D6E-409C-BE32-E72D297353CC}">
              <c16:uniqueId val="{00000002-EBD1-1B4C-BE94-48695D13754D}"/>
            </c:ext>
          </c:extLst>
        </c:ser>
        <c:ser>
          <c:idx val="3"/>
          <c:order val="1"/>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Sheet2!$D$2:$D$12</c:f>
              <c:numCache>
                <c:formatCode>General</c:formatCode>
                <c:ptCount val="11"/>
                <c:pt idx="5">
                  <c:v>6</c:v>
                </c:pt>
                <c:pt idx="6">
                  <c:v>5</c:v>
                </c:pt>
                <c:pt idx="7">
                  <c:v>6</c:v>
                </c:pt>
                <c:pt idx="8">
                  <c:v>3</c:v>
                </c:pt>
                <c:pt idx="9">
                  <c:v>4</c:v>
                </c:pt>
                <c:pt idx="10">
                  <c:v>6</c:v>
                </c:pt>
              </c:numCache>
            </c:numRef>
          </c:val>
          <c:smooth val="0"/>
          <c:extLst>
            <c:ext xmlns:c16="http://schemas.microsoft.com/office/drawing/2014/chart" uri="{C3380CC4-5D6E-409C-BE32-E72D297353CC}">
              <c16:uniqueId val="{00000003-EBD1-1B4C-BE94-48695D13754D}"/>
            </c:ext>
          </c:extLst>
        </c:ser>
        <c:dLbls>
          <c:showLegendKey val="0"/>
          <c:showVal val="0"/>
          <c:showCatName val="0"/>
          <c:showSerName val="0"/>
          <c:showPercent val="0"/>
          <c:showBubbleSize val="0"/>
        </c:dLbls>
        <c:marker val="1"/>
        <c:smooth val="0"/>
        <c:axId val="657558560"/>
        <c:axId val="657559736"/>
      </c:lineChart>
      <c:catAx>
        <c:axId val="65755856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559736"/>
        <c:crosses val="autoZero"/>
        <c:auto val="1"/>
        <c:lblAlgn val="ctr"/>
        <c:lblOffset val="100"/>
        <c:noMultiLvlLbl val="0"/>
      </c:catAx>
      <c:valAx>
        <c:axId val="657559736"/>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558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0CBCAB-7537-4D5C-9C61-5DFADE89EE5D}"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56B64E7-B795-4BF5-9FDD-D51CC22A6AE1}">
      <dgm:prSet phldrT="[Text]"/>
      <dgm:spPr>
        <a:solidFill>
          <a:schemeClr val="tx2">
            <a:lumMod val="20000"/>
            <a:lumOff val="80000"/>
            <a:alpha val="50000"/>
          </a:schemeClr>
        </a:solidFill>
      </dgm:spPr>
      <dgm:t>
        <a:bodyPr/>
        <a:lstStyle/>
        <a:p>
          <a:r>
            <a:rPr lang="en-US"/>
            <a:t>Change Dosage or Time</a:t>
          </a:r>
        </a:p>
      </dgm:t>
    </dgm:pt>
    <dgm:pt modelId="{F07A03D5-4F5B-4D97-BD84-934086D03B39}" type="parTrans" cxnId="{9EBA016A-911B-4378-9F10-2DD8990B062C}">
      <dgm:prSet/>
      <dgm:spPr/>
      <dgm:t>
        <a:bodyPr/>
        <a:lstStyle/>
        <a:p>
          <a:endParaRPr lang="en-US"/>
        </a:p>
      </dgm:t>
    </dgm:pt>
    <dgm:pt modelId="{5EB369AD-A556-405F-BFAF-3B8CE8F56C51}" type="sibTrans" cxnId="{9EBA016A-911B-4378-9F10-2DD8990B062C}">
      <dgm:prSet/>
      <dgm:spPr/>
      <dgm:t>
        <a:bodyPr/>
        <a:lstStyle/>
        <a:p>
          <a:endParaRPr lang="en-US"/>
        </a:p>
      </dgm:t>
    </dgm:pt>
    <dgm:pt modelId="{B342F71C-0935-494C-B638-D9E60026882A}">
      <dgm:prSet phldrT="[Text]"/>
      <dgm:spPr>
        <a:solidFill>
          <a:schemeClr val="accent1">
            <a:lumMod val="40000"/>
            <a:lumOff val="60000"/>
            <a:alpha val="50000"/>
          </a:schemeClr>
        </a:solidFill>
      </dgm:spPr>
      <dgm:t>
        <a:bodyPr/>
        <a:lstStyle/>
        <a:p>
          <a:r>
            <a:rPr lang="en-US"/>
            <a:t>Change the Learning Environment to Promote Attention and Engagement</a:t>
          </a:r>
        </a:p>
      </dgm:t>
    </dgm:pt>
    <dgm:pt modelId="{CDFCF50A-AF0F-4B05-91F3-F3F0F8506C50}" type="parTrans" cxnId="{A1A4C45D-158F-4580-A78B-00BE4DCD6476}">
      <dgm:prSet/>
      <dgm:spPr/>
      <dgm:t>
        <a:bodyPr/>
        <a:lstStyle/>
        <a:p>
          <a:endParaRPr lang="en-US"/>
        </a:p>
      </dgm:t>
    </dgm:pt>
    <dgm:pt modelId="{A3B363B6-2EEF-4FC8-AAF0-4EC271F4DD0C}" type="sibTrans" cxnId="{A1A4C45D-158F-4580-A78B-00BE4DCD6476}">
      <dgm:prSet/>
      <dgm:spPr/>
      <dgm:t>
        <a:bodyPr/>
        <a:lstStyle/>
        <a:p>
          <a:endParaRPr lang="en-US"/>
        </a:p>
      </dgm:t>
    </dgm:pt>
    <dgm:pt modelId="{9E5BB7A4-58EB-4DA3-AC83-ED53C1CC37C1}">
      <dgm:prSet phldrT="[Text]"/>
      <dgm:spPr>
        <a:solidFill>
          <a:schemeClr val="tx2">
            <a:lumMod val="75000"/>
            <a:alpha val="50000"/>
          </a:schemeClr>
        </a:solidFill>
      </dgm:spPr>
      <dgm:t>
        <a:bodyPr/>
        <a:lstStyle/>
        <a:p>
          <a:r>
            <a:rPr lang="en-US"/>
            <a:t>Combine Cognitive Processing Strategies With Academic Learning</a:t>
          </a:r>
        </a:p>
      </dgm:t>
    </dgm:pt>
    <dgm:pt modelId="{FA3E9BA6-ECB0-441D-9094-F87ACB1BBEDF}" type="parTrans" cxnId="{461ED3D4-21A3-4934-9D2D-42EB3DB4E53D}">
      <dgm:prSet/>
      <dgm:spPr/>
      <dgm:t>
        <a:bodyPr/>
        <a:lstStyle/>
        <a:p>
          <a:endParaRPr lang="en-US"/>
        </a:p>
      </dgm:t>
    </dgm:pt>
    <dgm:pt modelId="{6E07F294-BFF2-44F9-8033-77F6D8959DC8}" type="sibTrans" cxnId="{461ED3D4-21A3-4934-9D2D-42EB3DB4E53D}">
      <dgm:prSet/>
      <dgm:spPr/>
      <dgm:t>
        <a:bodyPr/>
        <a:lstStyle/>
        <a:p>
          <a:endParaRPr lang="en-US"/>
        </a:p>
      </dgm:t>
    </dgm:pt>
    <dgm:pt modelId="{125F6EC5-268D-4871-A1F4-8B35C2B627CF}">
      <dgm:prSet phldrT="[Text]"/>
      <dgm:spPr>
        <a:solidFill>
          <a:schemeClr val="tx2">
            <a:lumMod val="75000"/>
            <a:alpha val="80000"/>
          </a:schemeClr>
        </a:solidFill>
      </dgm:spPr>
      <dgm:t>
        <a:bodyPr/>
        <a:lstStyle/>
        <a:p>
          <a:r>
            <a:rPr lang="en-US"/>
            <a:t>Modify Delivery of Instruction </a:t>
          </a:r>
        </a:p>
      </dgm:t>
    </dgm:pt>
    <dgm:pt modelId="{64E0C60F-19C2-4DA0-8A69-973BF767D2CA}" type="parTrans" cxnId="{95C7A00A-F59D-409F-B7FD-741E877681E1}">
      <dgm:prSet/>
      <dgm:spPr/>
      <dgm:t>
        <a:bodyPr/>
        <a:lstStyle/>
        <a:p>
          <a:endParaRPr lang="en-US"/>
        </a:p>
      </dgm:t>
    </dgm:pt>
    <dgm:pt modelId="{E990EA91-0F87-49B6-A1E2-4C7793F5ABD8}" type="sibTrans" cxnId="{95C7A00A-F59D-409F-B7FD-741E877681E1}">
      <dgm:prSet/>
      <dgm:spPr/>
      <dgm:t>
        <a:bodyPr/>
        <a:lstStyle/>
        <a:p>
          <a:endParaRPr lang="en-US"/>
        </a:p>
      </dgm:t>
    </dgm:pt>
    <dgm:pt modelId="{AA2A4AF1-CA7E-411B-9E4D-2CE6633C23B2}" type="pres">
      <dgm:prSet presAssocID="{9A0CBCAB-7537-4D5C-9C61-5DFADE89EE5D}" presName="Name0" presStyleCnt="0">
        <dgm:presLayoutVars>
          <dgm:dir/>
          <dgm:resizeHandles val="exact"/>
        </dgm:presLayoutVars>
      </dgm:prSet>
      <dgm:spPr/>
    </dgm:pt>
    <dgm:pt modelId="{6CFBA4EF-3C46-49EC-9467-7DB11AD99409}" type="pres">
      <dgm:prSet presAssocID="{D56B64E7-B795-4BF5-9FDD-D51CC22A6AE1}" presName="Name5" presStyleLbl="vennNode1" presStyleIdx="0" presStyleCnt="4">
        <dgm:presLayoutVars>
          <dgm:bulletEnabled val="1"/>
        </dgm:presLayoutVars>
      </dgm:prSet>
      <dgm:spPr/>
    </dgm:pt>
    <dgm:pt modelId="{D9E0ECA3-4CDD-4231-BAC4-866C6B060E84}" type="pres">
      <dgm:prSet presAssocID="{5EB369AD-A556-405F-BFAF-3B8CE8F56C51}" presName="space" presStyleCnt="0"/>
      <dgm:spPr/>
    </dgm:pt>
    <dgm:pt modelId="{DF94FEE5-6127-4523-AFF5-FD5E8D6481E4}" type="pres">
      <dgm:prSet presAssocID="{B342F71C-0935-494C-B638-D9E60026882A}" presName="Name5" presStyleLbl="vennNode1" presStyleIdx="1" presStyleCnt="4">
        <dgm:presLayoutVars>
          <dgm:bulletEnabled val="1"/>
        </dgm:presLayoutVars>
      </dgm:prSet>
      <dgm:spPr/>
    </dgm:pt>
    <dgm:pt modelId="{769082DB-D953-4CFA-99E2-87A3C838658A}" type="pres">
      <dgm:prSet presAssocID="{A3B363B6-2EEF-4FC8-AAF0-4EC271F4DD0C}" presName="space" presStyleCnt="0"/>
      <dgm:spPr/>
    </dgm:pt>
    <dgm:pt modelId="{DB608E0E-55BB-4F28-8D26-FF5689F6849C}" type="pres">
      <dgm:prSet presAssocID="{9E5BB7A4-58EB-4DA3-AC83-ED53C1CC37C1}" presName="Name5" presStyleLbl="vennNode1" presStyleIdx="2" presStyleCnt="4" custLinFactNeighborX="20412" custLinFactNeighborY="2041">
        <dgm:presLayoutVars>
          <dgm:bulletEnabled val="1"/>
        </dgm:presLayoutVars>
      </dgm:prSet>
      <dgm:spPr/>
    </dgm:pt>
    <dgm:pt modelId="{5FB4FB49-A6C9-40B9-ADD8-CCA34B639604}" type="pres">
      <dgm:prSet presAssocID="{6E07F294-BFF2-44F9-8033-77F6D8959DC8}" presName="space" presStyleCnt="0"/>
      <dgm:spPr/>
    </dgm:pt>
    <dgm:pt modelId="{24C803E8-95BE-4928-8CC8-23F854845D30}" type="pres">
      <dgm:prSet presAssocID="{125F6EC5-268D-4871-A1F4-8B35C2B627CF}" presName="Name5" presStyleLbl="vennNode1" presStyleIdx="3" presStyleCnt="4">
        <dgm:presLayoutVars>
          <dgm:bulletEnabled val="1"/>
        </dgm:presLayoutVars>
      </dgm:prSet>
      <dgm:spPr/>
    </dgm:pt>
  </dgm:ptLst>
  <dgm:cxnLst>
    <dgm:cxn modelId="{95C7A00A-F59D-409F-B7FD-741E877681E1}" srcId="{9A0CBCAB-7537-4D5C-9C61-5DFADE89EE5D}" destId="{125F6EC5-268D-4871-A1F4-8B35C2B627CF}" srcOrd="3" destOrd="0" parTransId="{64E0C60F-19C2-4DA0-8A69-973BF767D2CA}" sibTransId="{E990EA91-0F87-49B6-A1E2-4C7793F5ABD8}"/>
    <dgm:cxn modelId="{B42EDA2A-EB7C-497A-906E-D23E3CC8FECA}" type="presOf" srcId="{B342F71C-0935-494C-B638-D9E60026882A}" destId="{DF94FEE5-6127-4523-AFF5-FD5E8D6481E4}" srcOrd="0" destOrd="0" presId="urn:microsoft.com/office/officeart/2005/8/layout/venn3"/>
    <dgm:cxn modelId="{A1A4C45D-158F-4580-A78B-00BE4DCD6476}" srcId="{9A0CBCAB-7537-4D5C-9C61-5DFADE89EE5D}" destId="{B342F71C-0935-494C-B638-D9E60026882A}" srcOrd="1" destOrd="0" parTransId="{CDFCF50A-AF0F-4B05-91F3-F3F0F8506C50}" sibTransId="{A3B363B6-2EEF-4FC8-AAF0-4EC271F4DD0C}"/>
    <dgm:cxn modelId="{9EBA016A-911B-4378-9F10-2DD8990B062C}" srcId="{9A0CBCAB-7537-4D5C-9C61-5DFADE89EE5D}" destId="{D56B64E7-B795-4BF5-9FDD-D51CC22A6AE1}" srcOrd="0" destOrd="0" parTransId="{F07A03D5-4F5B-4D97-BD84-934086D03B39}" sibTransId="{5EB369AD-A556-405F-BFAF-3B8CE8F56C51}"/>
    <dgm:cxn modelId="{FAA2BB77-7F45-4864-8F52-75B58C94DD85}" type="presOf" srcId="{9A0CBCAB-7537-4D5C-9C61-5DFADE89EE5D}" destId="{AA2A4AF1-CA7E-411B-9E4D-2CE6633C23B2}" srcOrd="0" destOrd="0" presId="urn:microsoft.com/office/officeart/2005/8/layout/venn3"/>
    <dgm:cxn modelId="{68A9A6AC-E5D8-49F2-8B2F-886D02E8B132}" type="presOf" srcId="{9E5BB7A4-58EB-4DA3-AC83-ED53C1CC37C1}" destId="{DB608E0E-55BB-4F28-8D26-FF5689F6849C}" srcOrd="0" destOrd="0" presId="urn:microsoft.com/office/officeart/2005/8/layout/venn3"/>
    <dgm:cxn modelId="{4F36A6AF-0F7B-417C-8090-3585E5581400}" type="presOf" srcId="{125F6EC5-268D-4871-A1F4-8B35C2B627CF}" destId="{24C803E8-95BE-4928-8CC8-23F854845D30}" srcOrd="0" destOrd="0" presId="urn:microsoft.com/office/officeart/2005/8/layout/venn3"/>
    <dgm:cxn modelId="{3D0896BD-1119-4EEC-924F-D2FB0334FA9F}" type="presOf" srcId="{D56B64E7-B795-4BF5-9FDD-D51CC22A6AE1}" destId="{6CFBA4EF-3C46-49EC-9467-7DB11AD99409}" srcOrd="0" destOrd="0" presId="urn:microsoft.com/office/officeart/2005/8/layout/venn3"/>
    <dgm:cxn modelId="{461ED3D4-21A3-4934-9D2D-42EB3DB4E53D}" srcId="{9A0CBCAB-7537-4D5C-9C61-5DFADE89EE5D}" destId="{9E5BB7A4-58EB-4DA3-AC83-ED53C1CC37C1}" srcOrd="2" destOrd="0" parTransId="{FA3E9BA6-ECB0-441D-9094-F87ACB1BBEDF}" sibTransId="{6E07F294-BFF2-44F9-8033-77F6D8959DC8}"/>
    <dgm:cxn modelId="{EBDC28D7-0C5D-4578-A229-7029735732C1}" type="presParOf" srcId="{AA2A4AF1-CA7E-411B-9E4D-2CE6633C23B2}" destId="{6CFBA4EF-3C46-49EC-9467-7DB11AD99409}" srcOrd="0" destOrd="0" presId="urn:microsoft.com/office/officeart/2005/8/layout/venn3"/>
    <dgm:cxn modelId="{C0FEFCEB-0D2A-492B-AEAD-7838646A02CE}" type="presParOf" srcId="{AA2A4AF1-CA7E-411B-9E4D-2CE6633C23B2}" destId="{D9E0ECA3-4CDD-4231-BAC4-866C6B060E84}" srcOrd="1" destOrd="0" presId="urn:microsoft.com/office/officeart/2005/8/layout/venn3"/>
    <dgm:cxn modelId="{A5E4425E-5B84-486E-9991-40287BCF78D5}" type="presParOf" srcId="{AA2A4AF1-CA7E-411B-9E4D-2CE6633C23B2}" destId="{DF94FEE5-6127-4523-AFF5-FD5E8D6481E4}" srcOrd="2" destOrd="0" presId="urn:microsoft.com/office/officeart/2005/8/layout/venn3"/>
    <dgm:cxn modelId="{336A110C-F16A-4597-ADFB-FF0878594C9C}" type="presParOf" srcId="{AA2A4AF1-CA7E-411B-9E4D-2CE6633C23B2}" destId="{769082DB-D953-4CFA-99E2-87A3C838658A}" srcOrd="3" destOrd="0" presId="urn:microsoft.com/office/officeart/2005/8/layout/venn3"/>
    <dgm:cxn modelId="{6A103858-2165-45E6-9CFC-FE73796202A5}" type="presParOf" srcId="{AA2A4AF1-CA7E-411B-9E4D-2CE6633C23B2}" destId="{DB608E0E-55BB-4F28-8D26-FF5689F6849C}" srcOrd="4" destOrd="0" presId="urn:microsoft.com/office/officeart/2005/8/layout/venn3"/>
    <dgm:cxn modelId="{9B4909ED-02B5-457D-80A5-74C95A5F7C83}" type="presParOf" srcId="{AA2A4AF1-CA7E-411B-9E4D-2CE6633C23B2}" destId="{5FB4FB49-A6C9-40B9-ADD8-CCA34B639604}" srcOrd="5" destOrd="0" presId="urn:microsoft.com/office/officeart/2005/8/layout/venn3"/>
    <dgm:cxn modelId="{07D0F174-0983-461A-9585-EE61FD217C7F}" type="presParOf" srcId="{AA2A4AF1-CA7E-411B-9E4D-2CE6633C23B2}" destId="{24C803E8-95BE-4928-8CC8-23F854845D30}"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BA4EF-3C46-49EC-9467-7DB11AD99409}">
      <dsp:nvSpPr>
        <dsp:cNvPr id="0" name=""/>
        <dsp:cNvSpPr/>
      </dsp:nvSpPr>
      <dsp:spPr>
        <a:xfrm>
          <a:off x="3300" y="1306949"/>
          <a:ext cx="3311413" cy="3311413"/>
        </a:xfrm>
        <a:prstGeom prst="ellipse">
          <a:avLst/>
        </a:prstGeom>
        <a:solidFill>
          <a:schemeClr val="tx2">
            <a:lumMod val="20000"/>
            <a:lumOff val="8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238" tIns="30480" rIns="182238" bIns="30480" numCol="1" spcCol="1270" anchor="ctr" anchorCtr="0">
          <a:noAutofit/>
        </a:bodyPr>
        <a:lstStyle/>
        <a:p>
          <a:pPr marL="0" lvl="0" indent="0" algn="ctr" defTabSz="1066800">
            <a:lnSpc>
              <a:spcPct val="90000"/>
            </a:lnSpc>
            <a:spcBef>
              <a:spcPct val="0"/>
            </a:spcBef>
            <a:spcAft>
              <a:spcPct val="35000"/>
            </a:spcAft>
            <a:buNone/>
          </a:pPr>
          <a:r>
            <a:rPr lang="en-US" sz="2400" kern="1200"/>
            <a:t>Change Dosage or Time</a:t>
          </a:r>
        </a:p>
      </dsp:txBody>
      <dsp:txXfrm>
        <a:off x="488245" y="1791894"/>
        <a:ext cx="2341523" cy="2341523"/>
      </dsp:txXfrm>
    </dsp:sp>
    <dsp:sp modelId="{DF94FEE5-6127-4523-AFF5-FD5E8D6481E4}">
      <dsp:nvSpPr>
        <dsp:cNvPr id="0" name=""/>
        <dsp:cNvSpPr/>
      </dsp:nvSpPr>
      <dsp:spPr>
        <a:xfrm>
          <a:off x="2652431" y="1306949"/>
          <a:ext cx="3311413" cy="3311413"/>
        </a:xfrm>
        <a:prstGeom prst="ellipse">
          <a:avLst/>
        </a:prstGeom>
        <a:solidFill>
          <a:schemeClr val="accent1">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238" tIns="30480" rIns="182238" bIns="30480" numCol="1" spcCol="1270" anchor="ctr" anchorCtr="0">
          <a:noAutofit/>
        </a:bodyPr>
        <a:lstStyle/>
        <a:p>
          <a:pPr marL="0" lvl="0" indent="0" algn="ctr" defTabSz="1066800">
            <a:lnSpc>
              <a:spcPct val="90000"/>
            </a:lnSpc>
            <a:spcBef>
              <a:spcPct val="0"/>
            </a:spcBef>
            <a:spcAft>
              <a:spcPct val="35000"/>
            </a:spcAft>
            <a:buNone/>
          </a:pPr>
          <a:r>
            <a:rPr lang="en-US" sz="2400" kern="1200"/>
            <a:t>Change the Learning Environment to Promote Attention and Engagement</a:t>
          </a:r>
        </a:p>
      </dsp:txBody>
      <dsp:txXfrm>
        <a:off x="3137376" y="1791894"/>
        <a:ext cx="2341523" cy="2341523"/>
      </dsp:txXfrm>
    </dsp:sp>
    <dsp:sp modelId="{DB608E0E-55BB-4F28-8D26-FF5689F6849C}">
      <dsp:nvSpPr>
        <dsp:cNvPr id="0" name=""/>
        <dsp:cNvSpPr/>
      </dsp:nvSpPr>
      <dsp:spPr>
        <a:xfrm>
          <a:off x="5436747" y="1374535"/>
          <a:ext cx="3311413" cy="3311413"/>
        </a:xfrm>
        <a:prstGeom prst="ellipse">
          <a:avLst/>
        </a:prstGeom>
        <a:solidFill>
          <a:schemeClr val="tx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238" tIns="30480" rIns="182238" bIns="30480" numCol="1" spcCol="1270" anchor="ctr" anchorCtr="0">
          <a:noAutofit/>
        </a:bodyPr>
        <a:lstStyle/>
        <a:p>
          <a:pPr marL="0" lvl="0" indent="0" algn="ctr" defTabSz="1066800">
            <a:lnSpc>
              <a:spcPct val="90000"/>
            </a:lnSpc>
            <a:spcBef>
              <a:spcPct val="0"/>
            </a:spcBef>
            <a:spcAft>
              <a:spcPct val="35000"/>
            </a:spcAft>
            <a:buNone/>
          </a:pPr>
          <a:r>
            <a:rPr lang="en-US" sz="2400" kern="1200"/>
            <a:t>Combine Cognitive Processing Strategies With Academic Learning</a:t>
          </a:r>
        </a:p>
      </dsp:txBody>
      <dsp:txXfrm>
        <a:off x="5921692" y="1859480"/>
        <a:ext cx="2341523" cy="2341523"/>
      </dsp:txXfrm>
    </dsp:sp>
    <dsp:sp modelId="{24C803E8-95BE-4928-8CC8-23F854845D30}">
      <dsp:nvSpPr>
        <dsp:cNvPr id="0" name=""/>
        <dsp:cNvSpPr/>
      </dsp:nvSpPr>
      <dsp:spPr>
        <a:xfrm>
          <a:off x="7950693" y="1306949"/>
          <a:ext cx="3311413" cy="3311413"/>
        </a:xfrm>
        <a:prstGeom prst="ellipse">
          <a:avLst/>
        </a:prstGeom>
        <a:solidFill>
          <a:schemeClr val="tx2">
            <a:lumMod val="75000"/>
            <a:alpha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238" tIns="30480" rIns="182238" bIns="30480" numCol="1" spcCol="1270" anchor="ctr" anchorCtr="0">
          <a:noAutofit/>
        </a:bodyPr>
        <a:lstStyle/>
        <a:p>
          <a:pPr marL="0" lvl="0" indent="0" algn="ctr" defTabSz="1066800">
            <a:lnSpc>
              <a:spcPct val="90000"/>
            </a:lnSpc>
            <a:spcBef>
              <a:spcPct val="0"/>
            </a:spcBef>
            <a:spcAft>
              <a:spcPct val="35000"/>
            </a:spcAft>
            <a:buNone/>
          </a:pPr>
          <a:r>
            <a:rPr lang="en-US" sz="2400" kern="1200"/>
            <a:t>Modify Delivery of Instruction </a:t>
          </a:r>
        </a:p>
      </dsp:txBody>
      <dsp:txXfrm>
        <a:off x="8435638" y="1791894"/>
        <a:ext cx="2341523" cy="234152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0.4442</cdr:x>
      <cdr:y>0.07409</cdr:y>
    </cdr:from>
    <cdr:to>
      <cdr:x>0.44853</cdr:x>
      <cdr:y>0.92591</cdr:y>
    </cdr:to>
    <cdr:cxnSp macro="">
      <cdr:nvCxnSpPr>
        <cdr:cNvPr id="3" name="Straight Connector 2">
          <a:extLst xmlns:a="http://schemas.openxmlformats.org/drawingml/2006/main">
            <a:ext uri="{FF2B5EF4-FFF2-40B4-BE49-F238E27FC236}">
              <a16:creationId xmlns:a16="http://schemas.microsoft.com/office/drawing/2014/main" id="{6ACECBD7-72EE-2E4D-A601-4FC2294DB94C}"/>
            </a:ext>
          </a:extLst>
        </cdr:cNvPr>
        <cdr:cNvCxnSpPr/>
      </cdr:nvCxnSpPr>
      <cdr:spPr>
        <a:xfrm xmlns:a="http://schemas.openxmlformats.org/drawingml/2006/main">
          <a:off x="4871270" y="350147"/>
          <a:ext cx="47485" cy="4025691"/>
        </a:xfrm>
        <a:prstGeom xmlns:a="http://schemas.openxmlformats.org/drawingml/2006/main" prst="line">
          <a:avLst/>
        </a:prstGeom>
        <a:ln xmlns:a="http://schemas.openxmlformats.org/drawingml/2006/main">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0.20096</cdr:x>
      <cdr:y>0.77588</cdr:y>
    </cdr:from>
    <cdr:to>
      <cdr:x>0.44136</cdr:x>
      <cdr:y>0.8965</cdr:y>
    </cdr:to>
    <cdr:sp macro="" textlink="">
      <cdr:nvSpPr>
        <cdr:cNvPr id="5" name="TextBox 4"/>
        <cdr:cNvSpPr txBox="1"/>
      </cdr:nvSpPr>
      <cdr:spPr>
        <a:xfrm xmlns:a="http://schemas.openxmlformats.org/drawingml/2006/main">
          <a:off x="2203822" y="3666802"/>
          <a:ext cx="2636335" cy="570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t>Baseline</a:t>
          </a:r>
        </a:p>
      </cdr:txBody>
    </cdr:sp>
  </cdr:relSizeAnchor>
  <cdr:relSizeAnchor xmlns:cdr="http://schemas.openxmlformats.org/drawingml/2006/chartDrawing">
    <cdr:from>
      <cdr:x>0.58274</cdr:x>
      <cdr:y>0.16046</cdr:y>
    </cdr:from>
    <cdr:to>
      <cdr:x>0.82314</cdr:x>
      <cdr:y>0.28108</cdr:y>
    </cdr:to>
    <cdr:sp macro="" textlink="">
      <cdr:nvSpPr>
        <cdr:cNvPr id="6" name="TextBox 1"/>
        <cdr:cNvSpPr txBox="1"/>
      </cdr:nvSpPr>
      <cdr:spPr>
        <a:xfrm xmlns:a="http://schemas.openxmlformats.org/drawingml/2006/main">
          <a:off x="6390636" y="758351"/>
          <a:ext cx="2636322" cy="5700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Tier 2</a:t>
          </a:r>
        </a:p>
      </cdr:txBody>
    </cdr:sp>
  </cdr:relSizeAnchor>
</c:userShapes>
</file>

<file path=ppt/drawings/drawing2.xml><?xml version="1.0" encoding="utf-8"?>
<c:userShapes xmlns:c="http://schemas.openxmlformats.org/drawingml/2006/chart">
  <cdr:relSizeAnchor xmlns:cdr="http://schemas.openxmlformats.org/drawingml/2006/chartDrawing">
    <cdr:from>
      <cdr:x>0.4511</cdr:x>
      <cdr:y>0.09222</cdr:y>
    </cdr:from>
    <cdr:to>
      <cdr:x>0.4511</cdr:x>
      <cdr:y>0.94961</cdr:y>
    </cdr:to>
    <cdr:cxnSp macro="">
      <cdr:nvCxnSpPr>
        <cdr:cNvPr id="3" name="Straight Connector 2">
          <a:extLst xmlns:a="http://schemas.openxmlformats.org/drawingml/2006/main">
            <a:ext uri="{FF2B5EF4-FFF2-40B4-BE49-F238E27FC236}">
              <a16:creationId xmlns:a16="http://schemas.microsoft.com/office/drawing/2014/main" id="{96CC66AE-7757-1E45-818A-C9DE7836B4EC}"/>
            </a:ext>
          </a:extLst>
        </cdr:cNvPr>
        <cdr:cNvCxnSpPr/>
      </cdr:nvCxnSpPr>
      <cdr:spPr>
        <a:xfrm xmlns:a="http://schemas.openxmlformats.org/drawingml/2006/main" flipV="1">
          <a:off x="4946930" y="435815"/>
          <a:ext cx="0" cy="4052047"/>
        </a:xfrm>
        <a:prstGeom xmlns:a="http://schemas.openxmlformats.org/drawingml/2006/main" prst="line">
          <a:avLst/>
        </a:prstGeom>
        <a:ln xmlns:a="http://schemas.openxmlformats.org/drawingml/2006/main" w="222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0.23539</cdr:x>
      <cdr:y>0.77563</cdr:y>
    </cdr:from>
    <cdr:to>
      <cdr:x>0.39235</cdr:x>
      <cdr:y>0.93497</cdr:y>
    </cdr:to>
    <cdr:sp macro="" textlink="">
      <cdr:nvSpPr>
        <cdr:cNvPr id="4" name="TextBox 3"/>
        <cdr:cNvSpPr txBox="1"/>
      </cdr:nvSpPr>
      <cdr:spPr>
        <a:xfrm xmlns:a="http://schemas.openxmlformats.org/drawingml/2006/main">
          <a:off x="2581420" y="3665626"/>
          <a:ext cx="1721294" cy="7530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000" dirty="0"/>
            <a:t>Baseline</a:t>
          </a:r>
        </a:p>
      </cdr:txBody>
    </cdr:sp>
  </cdr:relSizeAnchor>
  <cdr:relSizeAnchor xmlns:cdr="http://schemas.openxmlformats.org/drawingml/2006/chartDrawing">
    <cdr:from>
      <cdr:x>0.62576</cdr:x>
      <cdr:y>0.34066</cdr:y>
    </cdr:from>
    <cdr:to>
      <cdr:x>0.78272</cdr:x>
      <cdr:y>0.5</cdr:y>
    </cdr:to>
    <cdr:sp macro="" textlink="">
      <cdr:nvSpPr>
        <cdr:cNvPr id="5" name="TextBox 1"/>
        <cdr:cNvSpPr txBox="1"/>
      </cdr:nvSpPr>
      <cdr:spPr>
        <a:xfrm xmlns:a="http://schemas.openxmlformats.org/drawingml/2006/main">
          <a:off x="6862388" y="1609957"/>
          <a:ext cx="1721223" cy="75303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t>Tier 2</a:t>
          </a:r>
        </a:p>
      </cdr:txBody>
    </cdr:sp>
  </cdr:relSizeAnchor>
  <cdr:relSizeAnchor xmlns:cdr="http://schemas.openxmlformats.org/drawingml/2006/chartDrawing">
    <cdr:from>
      <cdr:x>0.37693</cdr:x>
      <cdr:y>0.09113</cdr:y>
    </cdr:from>
    <cdr:to>
      <cdr:x>0.53389</cdr:x>
      <cdr:y>0.25047</cdr:y>
    </cdr:to>
    <cdr:sp macro="" textlink="">
      <cdr:nvSpPr>
        <cdr:cNvPr id="6" name="TextBox 1">
          <a:extLst xmlns:a="http://schemas.openxmlformats.org/drawingml/2006/main">
            <a:ext uri="{FF2B5EF4-FFF2-40B4-BE49-F238E27FC236}">
              <a16:creationId xmlns:a16="http://schemas.microsoft.com/office/drawing/2014/main" id="{C830D7A9-CB1A-5D4C-BC50-00A72ABEC22A}"/>
            </a:ext>
          </a:extLst>
        </cdr:cNvPr>
        <cdr:cNvSpPr txBox="1"/>
      </cdr:nvSpPr>
      <cdr:spPr>
        <a:xfrm xmlns:a="http://schemas.openxmlformats.org/drawingml/2006/main">
          <a:off x="4133632" y="430696"/>
          <a:ext cx="1721294" cy="7530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t>Tier 2 begins</a:t>
          </a:r>
        </a:p>
      </cdr:txBody>
    </cdr:sp>
  </cdr:relSizeAnchor>
</c:userShapes>
</file>

<file path=ppt/drawings/drawing3.xml><?xml version="1.0" encoding="utf-8"?>
<c:userShapes xmlns:c="http://schemas.openxmlformats.org/drawingml/2006/chart">
  <cdr:relSizeAnchor xmlns:cdr="http://schemas.openxmlformats.org/drawingml/2006/chartDrawing">
    <cdr:from>
      <cdr:x>0.15146</cdr:x>
      <cdr:y>0.12073</cdr:y>
    </cdr:from>
    <cdr:to>
      <cdr:x>0.29359</cdr:x>
      <cdr:y>0.24297</cdr:y>
    </cdr:to>
    <cdr:sp macro="" textlink="">
      <cdr:nvSpPr>
        <cdr:cNvPr id="2" name="TextBox 1"/>
        <cdr:cNvSpPr txBox="1"/>
      </cdr:nvSpPr>
      <cdr:spPr>
        <a:xfrm xmlns:a="http://schemas.openxmlformats.org/drawingml/2006/main">
          <a:off x="1660980" y="570550"/>
          <a:ext cx="1558661" cy="5777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dirty="0"/>
            <a:t>Baseline</a:t>
          </a:r>
        </a:p>
      </cdr:txBody>
    </cdr:sp>
  </cdr:relSizeAnchor>
  <cdr:relSizeAnchor xmlns:cdr="http://schemas.openxmlformats.org/drawingml/2006/chartDrawing">
    <cdr:from>
      <cdr:x>0.66291</cdr:x>
      <cdr:y>0.12074</cdr:y>
    </cdr:from>
    <cdr:to>
      <cdr:x>0.80504</cdr:x>
      <cdr:y>0.24297</cdr:y>
    </cdr:to>
    <cdr:sp macro="" textlink="">
      <cdr:nvSpPr>
        <cdr:cNvPr id="3" name="TextBox 1"/>
        <cdr:cNvSpPr txBox="1"/>
      </cdr:nvSpPr>
      <cdr:spPr>
        <a:xfrm xmlns:a="http://schemas.openxmlformats.org/drawingml/2006/main">
          <a:off x="7269817" y="570621"/>
          <a:ext cx="1558662" cy="5776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dirty="0"/>
            <a:t>Tier 2 </a:t>
          </a:r>
        </a:p>
      </cdr:txBody>
    </cdr:sp>
  </cdr:relSizeAnchor>
  <cdr:relSizeAnchor xmlns:cdr="http://schemas.openxmlformats.org/drawingml/2006/chartDrawing">
    <cdr:from>
      <cdr:x>0.45466</cdr:x>
      <cdr:y>0.08935</cdr:y>
    </cdr:from>
    <cdr:to>
      <cdr:x>0.45845</cdr:x>
      <cdr:y>0.93496</cdr:y>
    </cdr:to>
    <cdr:cxnSp macro="">
      <cdr:nvCxnSpPr>
        <cdr:cNvPr id="5" name="Straight Connector 4">
          <a:extLst xmlns:a="http://schemas.openxmlformats.org/drawingml/2006/main">
            <a:ext uri="{FF2B5EF4-FFF2-40B4-BE49-F238E27FC236}">
              <a16:creationId xmlns:a16="http://schemas.microsoft.com/office/drawing/2014/main" id="{FB50C3D3-76FB-6E4D-A117-D051CBCA9674}"/>
            </a:ext>
          </a:extLst>
        </cdr:cNvPr>
        <cdr:cNvCxnSpPr/>
      </cdr:nvCxnSpPr>
      <cdr:spPr>
        <a:xfrm xmlns:a="http://schemas.openxmlformats.org/drawingml/2006/main">
          <a:off x="4986048" y="422283"/>
          <a:ext cx="41564" cy="3996306"/>
        </a:xfrm>
        <a:prstGeom xmlns:a="http://schemas.openxmlformats.org/drawingml/2006/main" prst="line">
          <a:avLst/>
        </a:prstGeom>
        <a:ln xmlns:a="http://schemas.openxmlformats.org/drawingml/2006/main">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0.36578</cdr:x>
      <cdr:y>0.06588</cdr:y>
    </cdr:from>
    <cdr:to>
      <cdr:x>0.53985</cdr:x>
      <cdr:y>0.18811</cdr:y>
    </cdr:to>
    <cdr:sp macro="" textlink="">
      <cdr:nvSpPr>
        <cdr:cNvPr id="6" name="TextBox 1">
          <a:extLst xmlns:a="http://schemas.openxmlformats.org/drawingml/2006/main">
            <a:ext uri="{FF2B5EF4-FFF2-40B4-BE49-F238E27FC236}">
              <a16:creationId xmlns:a16="http://schemas.microsoft.com/office/drawing/2014/main" id="{E3806C05-1CEB-784A-AE22-B5C179A5348D}"/>
            </a:ext>
          </a:extLst>
        </cdr:cNvPr>
        <cdr:cNvSpPr txBox="1"/>
      </cdr:nvSpPr>
      <cdr:spPr>
        <a:xfrm xmlns:a="http://schemas.openxmlformats.org/drawingml/2006/main">
          <a:off x="4011311" y="311348"/>
          <a:ext cx="1908929" cy="5776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dirty="0"/>
            <a:t>Begin Tier 2 instruction </a:t>
          </a:r>
        </a:p>
      </cdr:txBody>
    </cdr:sp>
  </cdr:relSizeAnchor>
</c:userShapes>
</file>

<file path=ppt/drawings/drawing4.xml><?xml version="1.0" encoding="utf-8"?>
<c:userShapes xmlns:c="http://schemas.openxmlformats.org/drawingml/2006/chart">
  <cdr:relSizeAnchor xmlns:cdr="http://schemas.openxmlformats.org/drawingml/2006/chartDrawing">
    <cdr:from>
      <cdr:x>0.15146</cdr:x>
      <cdr:y>0.12073</cdr:y>
    </cdr:from>
    <cdr:to>
      <cdr:x>0.29359</cdr:x>
      <cdr:y>0.24297</cdr:y>
    </cdr:to>
    <cdr:sp macro="" textlink="">
      <cdr:nvSpPr>
        <cdr:cNvPr id="2" name="TextBox 1"/>
        <cdr:cNvSpPr txBox="1"/>
      </cdr:nvSpPr>
      <cdr:spPr>
        <a:xfrm xmlns:a="http://schemas.openxmlformats.org/drawingml/2006/main">
          <a:off x="1660980" y="570550"/>
          <a:ext cx="1558661" cy="5777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dirty="0"/>
            <a:t>Baseline</a:t>
          </a:r>
        </a:p>
      </cdr:txBody>
    </cdr:sp>
  </cdr:relSizeAnchor>
  <cdr:relSizeAnchor xmlns:cdr="http://schemas.openxmlformats.org/drawingml/2006/chartDrawing">
    <cdr:from>
      <cdr:x>0.66291</cdr:x>
      <cdr:y>0.12074</cdr:y>
    </cdr:from>
    <cdr:to>
      <cdr:x>0.80504</cdr:x>
      <cdr:y>0.24297</cdr:y>
    </cdr:to>
    <cdr:sp macro="" textlink="">
      <cdr:nvSpPr>
        <cdr:cNvPr id="3" name="TextBox 1"/>
        <cdr:cNvSpPr txBox="1"/>
      </cdr:nvSpPr>
      <cdr:spPr>
        <a:xfrm xmlns:a="http://schemas.openxmlformats.org/drawingml/2006/main">
          <a:off x="7269817" y="570621"/>
          <a:ext cx="1558662" cy="5776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dirty="0"/>
            <a:t>Tier 2 </a:t>
          </a:r>
        </a:p>
      </cdr:txBody>
    </cdr:sp>
  </cdr:relSizeAnchor>
  <cdr:relSizeAnchor xmlns:cdr="http://schemas.openxmlformats.org/drawingml/2006/chartDrawing">
    <cdr:from>
      <cdr:x>0.45466</cdr:x>
      <cdr:y>0.08935</cdr:y>
    </cdr:from>
    <cdr:to>
      <cdr:x>0.45845</cdr:x>
      <cdr:y>0.93496</cdr:y>
    </cdr:to>
    <cdr:cxnSp macro="">
      <cdr:nvCxnSpPr>
        <cdr:cNvPr id="5" name="Straight Connector 4">
          <a:extLst xmlns:a="http://schemas.openxmlformats.org/drawingml/2006/main">
            <a:ext uri="{FF2B5EF4-FFF2-40B4-BE49-F238E27FC236}">
              <a16:creationId xmlns:a16="http://schemas.microsoft.com/office/drawing/2014/main" id="{FB50C3D3-76FB-6E4D-A117-D051CBCA9674}"/>
            </a:ext>
          </a:extLst>
        </cdr:cNvPr>
        <cdr:cNvCxnSpPr/>
      </cdr:nvCxnSpPr>
      <cdr:spPr>
        <a:xfrm xmlns:a="http://schemas.openxmlformats.org/drawingml/2006/main">
          <a:off x="4986048" y="422283"/>
          <a:ext cx="41564" cy="3996306"/>
        </a:xfrm>
        <a:prstGeom xmlns:a="http://schemas.openxmlformats.org/drawingml/2006/main" prst="line">
          <a:avLst/>
        </a:prstGeom>
        <a:ln xmlns:a="http://schemas.openxmlformats.org/drawingml/2006/main">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0.37014</cdr:x>
      <cdr:y>0.11419</cdr:y>
    </cdr:from>
    <cdr:to>
      <cdr:x>0.5386</cdr:x>
      <cdr:y>0.33802</cdr:y>
    </cdr:to>
    <cdr:sp macro="" textlink="">
      <cdr:nvSpPr>
        <cdr:cNvPr id="2" name="TextBox 1">
          <a:extLst xmlns:a="http://schemas.openxmlformats.org/drawingml/2006/main">
            <a:ext uri="{FF2B5EF4-FFF2-40B4-BE49-F238E27FC236}">
              <a16:creationId xmlns:a16="http://schemas.microsoft.com/office/drawing/2014/main" id="{23A0726A-D5D7-294B-9AC3-188EB90348CB}"/>
            </a:ext>
          </a:extLst>
        </cdr:cNvPr>
        <cdr:cNvSpPr txBox="1"/>
      </cdr:nvSpPr>
      <cdr:spPr>
        <a:xfrm xmlns:a="http://schemas.openxmlformats.org/drawingml/2006/main">
          <a:off x="4059088" y="539638"/>
          <a:ext cx="1847400" cy="1057852"/>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xmlns:a="http://schemas.openxmlformats.org/drawingml/2006/main">
          <a:pPr algn="ctr"/>
          <a:r>
            <a:rPr lang="en-US" sz="2400" dirty="0"/>
            <a:t>Begin Tier 2 Instruction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1"/>
            <a:ext cx="3038475" cy="326571"/>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3" name="Rectangle 3"/>
          <p:cNvSpPr>
            <a:spLocks noGrp="1" noChangeArrowheads="1"/>
          </p:cNvSpPr>
          <p:nvPr>
            <p:ph type="dt" sz="quarter" idx="1"/>
          </p:nvPr>
        </p:nvSpPr>
        <p:spPr bwMode="auto">
          <a:xfrm>
            <a:off x="3971927" y="1"/>
            <a:ext cx="3038475" cy="326571"/>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20484" name="Rectangle 4"/>
          <p:cNvSpPr>
            <a:spLocks noGrp="1" noChangeArrowheads="1"/>
          </p:cNvSpPr>
          <p:nvPr>
            <p:ph type="ftr" sz="quarter" idx="2"/>
          </p:nvPr>
        </p:nvSpPr>
        <p:spPr bwMode="auto">
          <a:xfrm>
            <a:off x="3" y="9024257"/>
            <a:ext cx="3038475" cy="272144"/>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5" name="Rectangle 5"/>
          <p:cNvSpPr>
            <a:spLocks noGrp="1" noChangeArrowheads="1"/>
          </p:cNvSpPr>
          <p:nvPr>
            <p:ph type="sldNum" sz="quarter" idx="3"/>
          </p:nvPr>
        </p:nvSpPr>
        <p:spPr bwMode="auto">
          <a:xfrm>
            <a:off x="3971927" y="9024257"/>
            <a:ext cx="3038475" cy="272144"/>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0"/>
            <a:ext cx="3038475" cy="465138"/>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5" name="Rectangle 3"/>
          <p:cNvSpPr>
            <a:spLocks noGrp="1" noChangeArrowheads="1"/>
          </p:cNvSpPr>
          <p:nvPr>
            <p:ph type="dt" idx="1"/>
          </p:nvPr>
        </p:nvSpPr>
        <p:spPr bwMode="auto">
          <a:xfrm>
            <a:off x="3971927" y="0"/>
            <a:ext cx="3038475" cy="465138"/>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07988" y="696913"/>
            <a:ext cx="6196012"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416428"/>
            <a:ext cx="5140325" cy="4183063"/>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3" y="8831266"/>
            <a:ext cx="3038475" cy="465137"/>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1927" y="8831266"/>
            <a:ext cx="3038475" cy="465137"/>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normAutofit/>
          </a:bodyPr>
          <a:lstStyle/>
          <a:p>
            <a:br>
              <a:rPr lang="en-US" sz="1200" kern="1200" dirty="0">
                <a:solidFill>
                  <a:schemeClr val="tx1"/>
                </a:solidFill>
                <a:effectLst/>
                <a:latin typeface="ITC Franklin Gothic Std Bk Cd"/>
                <a:ea typeface="ＭＳ Ｐゴシック" pitchFamily="-48" charset="-128"/>
                <a:cs typeface="ＭＳ Ｐゴシック"/>
              </a:rPr>
            </a:br>
            <a:endParaRPr lang="en-US" sz="1200" kern="1200" dirty="0">
              <a:solidFill>
                <a:schemeClr val="tx1"/>
              </a:solidFill>
              <a:effectLst/>
              <a:latin typeface="ITC Franklin Gothic Std Bk Cd"/>
              <a:ea typeface="ＭＳ Ｐゴシック" pitchFamily="-48" charset="-128"/>
              <a:cs typeface="ＭＳ Ｐゴシック"/>
            </a:endParaRPr>
          </a:p>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a:p>
        </p:txBody>
      </p:sp>
    </p:spTree>
    <p:extLst>
      <p:ext uri="{BB962C8B-B14F-4D97-AF65-F5344CB8AC3E}">
        <p14:creationId xmlns:p14="http://schemas.microsoft.com/office/powerpoint/2010/main" val="360515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a:t>
            </a:fld>
            <a:endParaRPr lang="en-US"/>
          </a:p>
        </p:txBody>
      </p:sp>
    </p:spTree>
    <p:extLst>
      <p:ext uri="{BB962C8B-B14F-4D97-AF65-F5344CB8AC3E}">
        <p14:creationId xmlns:p14="http://schemas.microsoft.com/office/powerpoint/2010/main" val="282042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a:p>
        </p:txBody>
      </p:sp>
    </p:spTree>
    <p:extLst>
      <p:ext uri="{BB962C8B-B14F-4D97-AF65-F5344CB8AC3E}">
        <p14:creationId xmlns:p14="http://schemas.microsoft.com/office/powerpoint/2010/main" val="199141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a:p>
        </p:txBody>
      </p:sp>
    </p:spTree>
    <p:extLst>
      <p:ext uri="{BB962C8B-B14F-4D97-AF65-F5344CB8AC3E}">
        <p14:creationId xmlns:p14="http://schemas.microsoft.com/office/powerpoint/2010/main" val="3265028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a:p>
        </p:txBody>
      </p:sp>
    </p:spTree>
    <p:extLst>
      <p:ext uri="{BB962C8B-B14F-4D97-AF65-F5344CB8AC3E}">
        <p14:creationId xmlns:p14="http://schemas.microsoft.com/office/powerpoint/2010/main" val="2395638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15</a:t>
            </a:fld>
            <a:endParaRPr lang="en-US"/>
          </a:p>
        </p:txBody>
      </p:sp>
    </p:spTree>
    <p:extLst>
      <p:ext uri="{BB962C8B-B14F-4D97-AF65-F5344CB8AC3E}">
        <p14:creationId xmlns:p14="http://schemas.microsoft.com/office/powerpoint/2010/main" val="2648802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16</a:t>
            </a:fld>
            <a:endParaRPr lang="en-US"/>
          </a:p>
        </p:txBody>
      </p:sp>
    </p:spTree>
    <p:extLst>
      <p:ext uri="{BB962C8B-B14F-4D97-AF65-F5344CB8AC3E}">
        <p14:creationId xmlns:p14="http://schemas.microsoft.com/office/powerpoint/2010/main" val="4134097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17</a:t>
            </a:fld>
            <a:endParaRPr lang="en-US"/>
          </a:p>
        </p:txBody>
      </p:sp>
    </p:spTree>
    <p:extLst>
      <p:ext uri="{BB962C8B-B14F-4D97-AF65-F5344CB8AC3E}">
        <p14:creationId xmlns:p14="http://schemas.microsoft.com/office/powerpoint/2010/main" val="789037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18</a:t>
            </a:fld>
            <a:endParaRPr lang="en-US"/>
          </a:p>
        </p:txBody>
      </p:sp>
    </p:spTree>
    <p:extLst>
      <p:ext uri="{BB962C8B-B14F-4D97-AF65-F5344CB8AC3E}">
        <p14:creationId xmlns:p14="http://schemas.microsoft.com/office/powerpoint/2010/main" val="2107265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19</a:t>
            </a:fld>
            <a:endParaRPr lang="en-US"/>
          </a:p>
        </p:txBody>
      </p:sp>
    </p:spTree>
    <p:extLst>
      <p:ext uri="{BB962C8B-B14F-4D97-AF65-F5344CB8AC3E}">
        <p14:creationId xmlns:p14="http://schemas.microsoft.com/office/powerpoint/2010/main" val="130151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20</a:t>
            </a:fld>
            <a:endParaRPr lang="en-US"/>
          </a:p>
        </p:txBody>
      </p:sp>
    </p:spTree>
    <p:extLst>
      <p:ext uri="{BB962C8B-B14F-4D97-AF65-F5344CB8AC3E}">
        <p14:creationId xmlns:p14="http://schemas.microsoft.com/office/powerpoint/2010/main" val="182232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2</a:t>
            </a:fld>
            <a:endParaRPr lang="en-US"/>
          </a:p>
        </p:txBody>
      </p:sp>
    </p:spTree>
    <p:extLst>
      <p:ext uri="{BB962C8B-B14F-4D97-AF65-F5344CB8AC3E}">
        <p14:creationId xmlns:p14="http://schemas.microsoft.com/office/powerpoint/2010/main" val="3122808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21</a:t>
            </a:fld>
            <a:endParaRPr lang="en-US"/>
          </a:p>
        </p:txBody>
      </p:sp>
    </p:spTree>
    <p:extLst>
      <p:ext uri="{BB962C8B-B14F-4D97-AF65-F5344CB8AC3E}">
        <p14:creationId xmlns:p14="http://schemas.microsoft.com/office/powerpoint/2010/main" val="3614236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22</a:t>
            </a:fld>
            <a:endParaRPr lang="en-US"/>
          </a:p>
        </p:txBody>
      </p:sp>
    </p:spTree>
    <p:extLst>
      <p:ext uri="{BB962C8B-B14F-4D97-AF65-F5344CB8AC3E}">
        <p14:creationId xmlns:p14="http://schemas.microsoft.com/office/powerpoint/2010/main" val="1416676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23</a:t>
            </a:fld>
            <a:endParaRPr lang="en-US"/>
          </a:p>
        </p:txBody>
      </p:sp>
    </p:spTree>
    <p:extLst>
      <p:ext uri="{BB962C8B-B14F-4D97-AF65-F5344CB8AC3E}">
        <p14:creationId xmlns:p14="http://schemas.microsoft.com/office/powerpoint/2010/main" val="1479057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24</a:t>
            </a:fld>
            <a:endParaRPr lang="en-US"/>
          </a:p>
        </p:txBody>
      </p:sp>
    </p:spTree>
    <p:extLst>
      <p:ext uri="{BB962C8B-B14F-4D97-AF65-F5344CB8AC3E}">
        <p14:creationId xmlns:p14="http://schemas.microsoft.com/office/powerpoint/2010/main" val="3090813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25</a:t>
            </a:fld>
            <a:endParaRPr lang="en-US"/>
          </a:p>
        </p:txBody>
      </p:sp>
    </p:spTree>
    <p:extLst>
      <p:ext uri="{BB962C8B-B14F-4D97-AF65-F5344CB8AC3E}">
        <p14:creationId xmlns:p14="http://schemas.microsoft.com/office/powerpoint/2010/main" val="943315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26</a:t>
            </a:fld>
            <a:endParaRPr lang="en-US"/>
          </a:p>
        </p:txBody>
      </p:sp>
    </p:spTree>
    <p:extLst>
      <p:ext uri="{BB962C8B-B14F-4D97-AF65-F5344CB8AC3E}">
        <p14:creationId xmlns:p14="http://schemas.microsoft.com/office/powerpoint/2010/main" val="1324078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27</a:t>
            </a:fld>
            <a:endParaRPr lang="en-US"/>
          </a:p>
        </p:txBody>
      </p:sp>
    </p:spTree>
    <p:extLst>
      <p:ext uri="{BB962C8B-B14F-4D97-AF65-F5344CB8AC3E}">
        <p14:creationId xmlns:p14="http://schemas.microsoft.com/office/powerpoint/2010/main" val="3718523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28</a:t>
            </a:fld>
            <a:endParaRPr lang="en-US"/>
          </a:p>
        </p:txBody>
      </p:sp>
    </p:spTree>
    <p:extLst>
      <p:ext uri="{BB962C8B-B14F-4D97-AF65-F5344CB8AC3E}">
        <p14:creationId xmlns:p14="http://schemas.microsoft.com/office/powerpoint/2010/main" val="125832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29</a:t>
            </a:fld>
            <a:endParaRPr lang="en-US"/>
          </a:p>
        </p:txBody>
      </p:sp>
    </p:spTree>
    <p:extLst>
      <p:ext uri="{BB962C8B-B14F-4D97-AF65-F5344CB8AC3E}">
        <p14:creationId xmlns:p14="http://schemas.microsoft.com/office/powerpoint/2010/main" val="4062518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30</a:t>
            </a:fld>
            <a:endParaRPr lang="en-US"/>
          </a:p>
        </p:txBody>
      </p:sp>
    </p:spTree>
    <p:extLst>
      <p:ext uri="{BB962C8B-B14F-4D97-AF65-F5344CB8AC3E}">
        <p14:creationId xmlns:p14="http://schemas.microsoft.com/office/powerpoint/2010/main" val="76054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a:p>
        </p:txBody>
      </p:sp>
    </p:spTree>
    <p:extLst>
      <p:ext uri="{BB962C8B-B14F-4D97-AF65-F5344CB8AC3E}">
        <p14:creationId xmlns:p14="http://schemas.microsoft.com/office/powerpoint/2010/main" val="1932944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31</a:t>
            </a:fld>
            <a:endParaRPr lang="en-US"/>
          </a:p>
        </p:txBody>
      </p:sp>
    </p:spTree>
    <p:extLst>
      <p:ext uri="{BB962C8B-B14F-4D97-AF65-F5344CB8AC3E}">
        <p14:creationId xmlns:p14="http://schemas.microsoft.com/office/powerpoint/2010/main" val="796275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32</a:t>
            </a:fld>
            <a:endParaRPr lang="en-US"/>
          </a:p>
        </p:txBody>
      </p:sp>
    </p:spTree>
    <p:extLst>
      <p:ext uri="{BB962C8B-B14F-4D97-AF65-F5344CB8AC3E}">
        <p14:creationId xmlns:p14="http://schemas.microsoft.com/office/powerpoint/2010/main" val="1907688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a:p>
        </p:txBody>
      </p:sp>
    </p:spTree>
    <p:extLst>
      <p:ext uri="{BB962C8B-B14F-4D97-AF65-F5344CB8AC3E}">
        <p14:creationId xmlns:p14="http://schemas.microsoft.com/office/powerpoint/2010/main" val="1069155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34</a:t>
            </a:fld>
            <a:endParaRPr lang="en-US"/>
          </a:p>
        </p:txBody>
      </p:sp>
    </p:spTree>
    <p:extLst>
      <p:ext uri="{BB962C8B-B14F-4D97-AF65-F5344CB8AC3E}">
        <p14:creationId xmlns:p14="http://schemas.microsoft.com/office/powerpoint/2010/main" val="2570706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35</a:t>
            </a:fld>
            <a:endParaRPr lang="en-US"/>
          </a:p>
        </p:txBody>
      </p:sp>
    </p:spTree>
    <p:extLst>
      <p:ext uri="{BB962C8B-B14F-4D97-AF65-F5344CB8AC3E}">
        <p14:creationId xmlns:p14="http://schemas.microsoft.com/office/powerpoint/2010/main" val="4135157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36</a:t>
            </a:fld>
            <a:endParaRPr lang="en-US"/>
          </a:p>
        </p:txBody>
      </p:sp>
    </p:spTree>
    <p:extLst>
      <p:ext uri="{BB962C8B-B14F-4D97-AF65-F5344CB8AC3E}">
        <p14:creationId xmlns:p14="http://schemas.microsoft.com/office/powerpoint/2010/main" val="1842219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37</a:t>
            </a:fld>
            <a:endParaRPr lang="en-US"/>
          </a:p>
        </p:txBody>
      </p:sp>
    </p:spTree>
    <p:extLst>
      <p:ext uri="{BB962C8B-B14F-4D97-AF65-F5344CB8AC3E}">
        <p14:creationId xmlns:p14="http://schemas.microsoft.com/office/powerpoint/2010/main" val="1536256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38</a:t>
            </a:fld>
            <a:endParaRPr lang="en-US"/>
          </a:p>
        </p:txBody>
      </p:sp>
    </p:spTree>
    <p:extLst>
      <p:ext uri="{BB962C8B-B14F-4D97-AF65-F5344CB8AC3E}">
        <p14:creationId xmlns:p14="http://schemas.microsoft.com/office/powerpoint/2010/main" val="679899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39</a:t>
            </a:fld>
            <a:endParaRPr lang="en-US"/>
          </a:p>
        </p:txBody>
      </p:sp>
    </p:spTree>
    <p:extLst>
      <p:ext uri="{BB962C8B-B14F-4D97-AF65-F5344CB8AC3E}">
        <p14:creationId xmlns:p14="http://schemas.microsoft.com/office/powerpoint/2010/main" val="2431700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40</a:t>
            </a:fld>
            <a:endParaRPr lang="en-US"/>
          </a:p>
        </p:txBody>
      </p:sp>
    </p:spTree>
    <p:extLst>
      <p:ext uri="{BB962C8B-B14F-4D97-AF65-F5344CB8AC3E}">
        <p14:creationId xmlns:p14="http://schemas.microsoft.com/office/powerpoint/2010/main" val="82825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a:p>
        </p:txBody>
      </p:sp>
    </p:spTree>
    <p:extLst>
      <p:ext uri="{BB962C8B-B14F-4D97-AF65-F5344CB8AC3E}">
        <p14:creationId xmlns:p14="http://schemas.microsoft.com/office/powerpoint/2010/main" val="3002295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41</a:t>
            </a:fld>
            <a:endParaRPr lang="en-US"/>
          </a:p>
        </p:txBody>
      </p:sp>
    </p:spTree>
    <p:extLst>
      <p:ext uri="{BB962C8B-B14F-4D97-AF65-F5344CB8AC3E}">
        <p14:creationId xmlns:p14="http://schemas.microsoft.com/office/powerpoint/2010/main" val="3774372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43</a:t>
            </a:fld>
            <a:endParaRPr lang="en-US"/>
          </a:p>
        </p:txBody>
      </p:sp>
    </p:spTree>
    <p:extLst>
      <p:ext uri="{BB962C8B-B14F-4D97-AF65-F5344CB8AC3E}">
        <p14:creationId xmlns:p14="http://schemas.microsoft.com/office/powerpoint/2010/main" val="2715346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44</a:t>
            </a:fld>
            <a:endParaRPr lang="en-US"/>
          </a:p>
        </p:txBody>
      </p:sp>
    </p:spTree>
    <p:extLst>
      <p:ext uri="{BB962C8B-B14F-4D97-AF65-F5344CB8AC3E}">
        <p14:creationId xmlns:p14="http://schemas.microsoft.com/office/powerpoint/2010/main" val="2534482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45</a:t>
            </a:fld>
            <a:endParaRPr lang="en-US"/>
          </a:p>
        </p:txBody>
      </p:sp>
    </p:spTree>
    <p:extLst>
      <p:ext uri="{BB962C8B-B14F-4D97-AF65-F5344CB8AC3E}">
        <p14:creationId xmlns:p14="http://schemas.microsoft.com/office/powerpoint/2010/main" val="2296501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46</a:t>
            </a:fld>
            <a:endParaRPr lang="en-US"/>
          </a:p>
        </p:txBody>
      </p:sp>
    </p:spTree>
    <p:extLst>
      <p:ext uri="{BB962C8B-B14F-4D97-AF65-F5344CB8AC3E}">
        <p14:creationId xmlns:p14="http://schemas.microsoft.com/office/powerpoint/2010/main" val="2080207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47</a:t>
            </a:fld>
            <a:endParaRPr lang="en-US"/>
          </a:p>
        </p:txBody>
      </p:sp>
    </p:spTree>
    <p:extLst>
      <p:ext uri="{BB962C8B-B14F-4D97-AF65-F5344CB8AC3E}">
        <p14:creationId xmlns:p14="http://schemas.microsoft.com/office/powerpoint/2010/main" val="3259520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48</a:t>
            </a:fld>
            <a:endParaRPr lang="en-US"/>
          </a:p>
        </p:txBody>
      </p:sp>
    </p:spTree>
    <p:extLst>
      <p:ext uri="{BB962C8B-B14F-4D97-AF65-F5344CB8AC3E}">
        <p14:creationId xmlns:p14="http://schemas.microsoft.com/office/powerpoint/2010/main" val="1216870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49</a:t>
            </a:fld>
            <a:endParaRPr lang="en-US"/>
          </a:p>
        </p:txBody>
      </p:sp>
    </p:spTree>
    <p:extLst>
      <p:ext uri="{BB962C8B-B14F-4D97-AF65-F5344CB8AC3E}">
        <p14:creationId xmlns:p14="http://schemas.microsoft.com/office/powerpoint/2010/main" val="3352944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50</a:t>
            </a:fld>
            <a:endParaRPr lang="en-US"/>
          </a:p>
        </p:txBody>
      </p:sp>
    </p:spTree>
    <p:extLst>
      <p:ext uri="{BB962C8B-B14F-4D97-AF65-F5344CB8AC3E}">
        <p14:creationId xmlns:p14="http://schemas.microsoft.com/office/powerpoint/2010/main" val="2476309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51</a:t>
            </a:fld>
            <a:endParaRPr lang="en-US"/>
          </a:p>
        </p:txBody>
      </p:sp>
    </p:spTree>
    <p:extLst>
      <p:ext uri="{BB962C8B-B14F-4D97-AF65-F5344CB8AC3E}">
        <p14:creationId xmlns:p14="http://schemas.microsoft.com/office/powerpoint/2010/main" val="22803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3623801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52</a:t>
            </a:fld>
            <a:endParaRPr lang="en-US"/>
          </a:p>
        </p:txBody>
      </p:sp>
    </p:spTree>
    <p:extLst>
      <p:ext uri="{BB962C8B-B14F-4D97-AF65-F5344CB8AC3E}">
        <p14:creationId xmlns:p14="http://schemas.microsoft.com/office/powerpoint/2010/main" val="2666097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53</a:t>
            </a:fld>
            <a:endParaRPr lang="en-US"/>
          </a:p>
        </p:txBody>
      </p:sp>
    </p:spTree>
    <p:extLst>
      <p:ext uri="{BB962C8B-B14F-4D97-AF65-F5344CB8AC3E}">
        <p14:creationId xmlns:p14="http://schemas.microsoft.com/office/powerpoint/2010/main" val="38226159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54</a:t>
            </a:fld>
            <a:endParaRPr lang="en-US"/>
          </a:p>
        </p:txBody>
      </p:sp>
    </p:spTree>
    <p:extLst>
      <p:ext uri="{BB962C8B-B14F-4D97-AF65-F5344CB8AC3E}">
        <p14:creationId xmlns:p14="http://schemas.microsoft.com/office/powerpoint/2010/main" val="2108300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55</a:t>
            </a:fld>
            <a:endParaRPr lang="en-US"/>
          </a:p>
        </p:txBody>
      </p:sp>
    </p:spTree>
    <p:extLst>
      <p:ext uri="{BB962C8B-B14F-4D97-AF65-F5344CB8AC3E}">
        <p14:creationId xmlns:p14="http://schemas.microsoft.com/office/powerpoint/2010/main" val="136356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56</a:t>
            </a:fld>
            <a:endParaRPr lang="en-US"/>
          </a:p>
        </p:txBody>
      </p:sp>
    </p:spTree>
    <p:extLst>
      <p:ext uri="{BB962C8B-B14F-4D97-AF65-F5344CB8AC3E}">
        <p14:creationId xmlns:p14="http://schemas.microsoft.com/office/powerpoint/2010/main" val="31794006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57</a:t>
            </a:fld>
            <a:endParaRPr lang="en-US"/>
          </a:p>
        </p:txBody>
      </p:sp>
    </p:spTree>
    <p:extLst>
      <p:ext uri="{BB962C8B-B14F-4D97-AF65-F5344CB8AC3E}">
        <p14:creationId xmlns:p14="http://schemas.microsoft.com/office/powerpoint/2010/main" val="11618980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58</a:t>
            </a:fld>
            <a:endParaRPr lang="en-US"/>
          </a:p>
        </p:txBody>
      </p:sp>
    </p:spTree>
    <p:extLst>
      <p:ext uri="{BB962C8B-B14F-4D97-AF65-F5344CB8AC3E}">
        <p14:creationId xmlns:p14="http://schemas.microsoft.com/office/powerpoint/2010/main" val="4313673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59</a:t>
            </a:fld>
            <a:endParaRPr lang="en-US"/>
          </a:p>
        </p:txBody>
      </p:sp>
    </p:spTree>
    <p:extLst>
      <p:ext uri="{BB962C8B-B14F-4D97-AF65-F5344CB8AC3E}">
        <p14:creationId xmlns:p14="http://schemas.microsoft.com/office/powerpoint/2010/main" val="3773732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60</a:t>
            </a:fld>
            <a:endParaRPr lang="en-US"/>
          </a:p>
        </p:txBody>
      </p:sp>
    </p:spTree>
    <p:extLst>
      <p:ext uri="{BB962C8B-B14F-4D97-AF65-F5344CB8AC3E}">
        <p14:creationId xmlns:p14="http://schemas.microsoft.com/office/powerpoint/2010/main" val="1196165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61</a:t>
            </a:fld>
            <a:endParaRPr lang="en-US"/>
          </a:p>
        </p:txBody>
      </p:sp>
    </p:spTree>
    <p:extLst>
      <p:ext uri="{BB962C8B-B14F-4D97-AF65-F5344CB8AC3E}">
        <p14:creationId xmlns:p14="http://schemas.microsoft.com/office/powerpoint/2010/main" val="2161249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a:p>
        </p:txBody>
      </p:sp>
    </p:spTree>
    <p:extLst>
      <p:ext uri="{BB962C8B-B14F-4D97-AF65-F5344CB8AC3E}">
        <p14:creationId xmlns:p14="http://schemas.microsoft.com/office/powerpoint/2010/main" val="3325419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62</a:t>
            </a:fld>
            <a:endParaRPr lang="en-US"/>
          </a:p>
        </p:txBody>
      </p:sp>
    </p:spTree>
    <p:extLst>
      <p:ext uri="{BB962C8B-B14F-4D97-AF65-F5344CB8AC3E}">
        <p14:creationId xmlns:p14="http://schemas.microsoft.com/office/powerpoint/2010/main" val="1577706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63</a:t>
            </a:fld>
            <a:endParaRPr lang="en-US"/>
          </a:p>
        </p:txBody>
      </p:sp>
    </p:spTree>
    <p:extLst>
      <p:ext uri="{BB962C8B-B14F-4D97-AF65-F5344CB8AC3E}">
        <p14:creationId xmlns:p14="http://schemas.microsoft.com/office/powerpoint/2010/main" val="31140467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64</a:t>
            </a:fld>
            <a:endParaRPr lang="en-US"/>
          </a:p>
        </p:txBody>
      </p:sp>
    </p:spTree>
    <p:extLst>
      <p:ext uri="{BB962C8B-B14F-4D97-AF65-F5344CB8AC3E}">
        <p14:creationId xmlns:p14="http://schemas.microsoft.com/office/powerpoint/2010/main" val="35072771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65</a:t>
            </a:fld>
            <a:endParaRPr lang="en-US"/>
          </a:p>
        </p:txBody>
      </p:sp>
    </p:spTree>
    <p:extLst>
      <p:ext uri="{BB962C8B-B14F-4D97-AF65-F5344CB8AC3E}">
        <p14:creationId xmlns:p14="http://schemas.microsoft.com/office/powerpoint/2010/main" val="2006828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66</a:t>
            </a:fld>
            <a:endParaRPr lang="en-US"/>
          </a:p>
        </p:txBody>
      </p:sp>
    </p:spTree>
    <p:extLst>
      <p:ext uri="{BB962C8B-B14F-4D97-AF65-F5344CB8AC3E}">
        <p14:creationId xmlns:p14="http://schemas.microsoft.com/office/powerpoint/2010/main" val="42537810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67</a:t>
            </a:fld>
            <a:endParaRPr lang="en-US"/>
          </a:p>
        </p:txBody>
      </p:sp>
    </p:spTree>
    <p:extLst>
      <p:ext uri="{BB962C8B-B14F-4D97-AF65-F5344CB8AC3E}">
        <p14:creationId xmlns:p14="http://schemas.microsoft.com/office/powerpoint/2010/main" val="35039482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68</a:t>
            </a:fld>
            <a:endParaRPr lang="en-US"/>
          </a:p>
        </p:txBody>
      </p:sp>
    </p:spTree>
    <p:extLst>
      <p:ext uri="{BB962C8B-B14F-4D97-AF65-F5344CB8AC3E}">
        <p14:creationId xmlns:p14="http://schemas.microsoft.com/office/powerpoint/2010/main" val="42338747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69</a:t>
            </a:fld>
            <a:endParaRPr lang="en-US"/>
          </a:p>
        </p:txBody>
      </p:sp>
    </p:spTree>
    <p:extLst>
      <p:ext uri="{BB962C8B-B14F-4D97-AF65-F5344CB8AC3E}">
        <p14:creationId xmlns:p14="http://schemas.microsoft.com/office/powerpoint/2010/main" val="10393195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70</a:t>
            </a:fld>
            <a:endParaRPr lang="en-US"/>
          </a:p>
        </p:txBody>
      </p:sp>
    </p:spTree>
    <p:extLst>
      <p:ext uri="{BB962C8B-B14F-4D97-AF65-F5344CB8AC3E}">
        <p14:creationId xmlns:p14="http://schemas.microsoft.com/office/powerpoint/2010/main" val="1777974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71</a:t>
            </a:fld>
            <a:endParaRPr lang="en-US"/>
          </a:p>
        </p:txBody>
      </p:sp>
    </p:spTree>
    <p:extLst>
      <p:ext uri="{BB962C8B-B14F-4D97-AF65-F5344CB8AC3E}">
        <p14:creationId xmlns:p14="http://schemas.microsoft.com/office/powerpoint/2010/main" val="969775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fld id="{8D836AF3-CC6A-EB40-95BA-82A4417E5055}"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31406642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72</a:t>
            </a:fld>
            <a:endParaRPr lang="en-US"/>
          </a:p>
        </p:txBody>
      </p:sp>
    </p:spTree>
    <p:extLst>
      <p:ext uri="{BB962C8B-B14F-4D97-AF65-F5344CB8AC3E}">
        <p14:creationId xmlns:p14="http://schemas.microsoft.com/office/powerpoint/2010/main" val="9560171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73</a:t>
            </a:fld>
            <a:endParaRPr lang="en-US"/>
          </a:p>
        </p:txBody>
      </p:sp>
    </p:spTree>
    <p:extLst>
      <p:ext uri="{BB962C8B-B14F-4D97-AF65-F5344CB8AC3E}">
        <p14:creationId xmlns:p14="http://schemas.microsoft.com/office/powerpoint/2010/main" val="33078181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74</a:t>
            </a:fld>
            <a:endParaRPr lang="en-US"/>
          </a:p>
        </p:txBody>
      </p:sp>
    </p:spTree>
    <p:extLst>
      <p:ext uri="{BB962C8B-B14F-4D97-AF65-F5344CB8AC3E}">
        <p14:creationId xmlns:p14="http://schemas.microsoft.com/office/powerpoint/2010/main" val="27720523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75</a:t>
            </a:fld>
            <a:endParaRPr lang="en-US"/>
          </a:p>
        </p:txBody>
      </p:sp>
    </p:spTree>
    <p:extLst>
      <p:ext uri="{BB962C8B-B14F-4D97-AF65-F5344CB8AC3E}">
        <p14:creationId xmlns:p14="http://schemas.microsoft.com/office/powerpoint/2010/main" val="4177760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76</a:t>
            </a:fld>
            <a:endParaRPr lang="en-US"/>
          </a:p>
        </p:txBody>
      </p:sp>
    </p:spTree>
    <p:extLst>
      <p:ext uri="{BB962C8B-B14F-4D97-AF65-F5344CB8AC3E}">
        <p14:creationId xmlns:p14="http://schemas.microsoft.com/office/powerpoint/2010/main" val="199289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77</a:t>
            </a:fld>
            <a:endParaRPr lang="en-US"/>
          </a:p>
        </p:txBody>
      </p:sp>
    </p:spTree>
    <p:extLst>
      <p:ext uri="{BB962C8B-B14F-4D97-AF65-F5344CB8AC3E}">
        <p14:creationId xmlns:p14="http://schemas.microsoft.com/office/powerpoint/2010/main" val="3988358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78</a:t>
            </a:fld>
            <a:endParaRPr lang="en-US"/>
          </a:p>
        </p:txBody>
      </p:sp>
    </p:spTree>
    <p:extLst>
      <p:ext uri="{BB962C8B-B14F-4D97-AF65-F5344CB8AC3E}">
        <p14:creationId xmlns:p14="http://schemas.microsoft.com/office/powerpoint/2010/main" val="1562620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79</a:t>
            </a:fld>
            <a:endParaRPr lang="en-US"/>
          </a:p>
        </p:txBody>
      </p:sp>
    </p:spTree>
    <p:extLst>
      <p:ext uri="{BB962C8B-B14F-4D97-AF65-F5344CB8AC3E}">
        <p14:creationId xmlns:p14="http://schemas.microsoft.com/office/powerpoint/2010/main" val="41622471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80</a:t>
            </a:fld>
            <a:endParaRPr lang="en-US"/>
          </a:p>
        </p:txBody>
      </p:sp>
    </p:spTree>
    <p:extLst>
      <p:ext uri="{BB962C8B-B14F-4D97-AF65-F5344CB8AC3E}">
        <p14:creationId xmlns:p14="http://schemas.microsoft.com/office/powerpoint/2010/main" val="16989345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81</a:t>
            </a:fld>
            <a:endParaRPr lang="en-US"/>
          </a:p>
        </p:txBody>
      </p:sp>
    </p:spTree>
    <p:extLst>
      <p:ext uri="{BB962C8B-B14F-4D97-AF65-F5344CB8AC3E}">
        <p14:creationId xmlns:p14="http://schemas.microsoft.com/office/powerpoint/2010/main" val="329329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5682494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82</a:t>
            </a:fld>
            <a:endParaRPr lang="en-US"/>
          </a:p>
        </p:txBody>
      </p:sp>
    </p:spTree>
    <p:extLst>
      <p:ext uri="{BB962C8B-B14F-4D97-AF65-F5344CB8AC3E}">
        <p14:creationId xmlns:p14="http://schemas.microsoft.com/office/powerpoint/2010/main" val="22806906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solidFill>
                  <a:srgbClr val="000000"/>
                </a:solidFill>
              </a:rPr>
              <a:pPr/>
              <a:t>83</a:t>
            </a:fld>
            <a:endParaRPr lang="en-US">
              <a:solidFill>
                <a:srgbClr val="000000"/>
              </a:solidFill>
            </a:endParaRPr>
          </a:p>
        </p:txBody>
      </p:sp>
    </p:spTree>
    <p:extLst>
      <p:ext uri="{BB962C8B-B14F-4D97-AF65-F5344CB8AC3E}">
        <p14:creationId xmlns:p14="http://schemas.microsoft.com/office/powerpoint/2010/main" val="24852711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solidFill>
                  <a:srgbClr val="000000"/>
                </a:solidFill>
              </a:rPr>
              <a:pPr/>
              <a:t>84</a:t>
            </a:fld>
            <a:endParaRPr lang="en-US">
              <a:solidFill>
                <a:srgbClr val="000000"/>
              </a:solidFill>
            </a:endParaRPr>
          </a:p>
        </p:txBody>
      </p:sp>
    </p:spTree>
    <p:extLst>
      <p:ext uri="{BB962C8B-B14F-4D97-AF65-F5344CB8AC3E}">
        <p14:creationId xmlns:p14="http://schemas.microsoft.com/office/powerpoint/2010/main" val="28145515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83729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a:p>
        </p:txBody>
      </p:sp>
    </p:spTree>
    <p:extLst>
      <p:ext uri="{BB962C8B-B14F-4D97-AF65-F5344CB8AC3E}">
        <p14:creationId xmlns:p14="http://schemas.microsoft.com/office/powerpoint/2010/main" val="281764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a:xfrm>
            <a:off x="911750" y="1151932"/>
            <a:ext cx="10971217" cy="1538883"/>
          </a:xfrm>
        </p:spPr>
        <p:txBody>
          <a:bodyPr>
            <a:normAutofit/>
          </a:bodyPr>
          <a:lstStyle>
            <a:lvl1pPr>
              <a:defRPr/>
            </a:lvl1pPr>
          </a:lstStyle>
          <a:p>
            <a:r>
              <a:rPr lang="en-US"/>
              <a:t>Click to edit Master title style</a:t>
            </a:r>
          </a:p>
        </p:txBody>
      </p:sp>
      <p:sp>
        <p:nvSpPr>
          <p:cNvPr id="15" name="Subtitle"/>
          <p:cNvSpPr>
            <a:spLocks noGrp="1"/>
          </p:cNvSpPr>
          <p:nvPr>
            <p:ph type="body" sz="quarter" idx="16" hasCustomPrompt="1"/>
          </p:nvPr>
        </p:nvSpPr>
        <p:spPr>
          <a:xfrm>
            <a:off x="912284" y="2935288"/>
            <a:ext cx="10970683" cy="1263650"/>
          </a:xfrm>
        </p:spPr>
        <p:txBody>
          <a:bodyPr/>
          <a:lstStyle>
            <a:lvl1pPr>
              <a:defRPr/>
            </a:lvl1pPr>
          </a:lstStyle>
          <a:p>
            <a:pPr lvl="0"/>
            <a:r>
              <a:rPr lang="en-US"/>
              <a:t>Subtitle</a:t>
            </a:r>
          </a:p>
        </p:txBody>
      </p:sp>
      <p:sp>
        <p:nvSpPr>
          <p:cNvPr id="13" name="Text Placeholder"/>
          <p:cNvSpPr>
            <a:spLocks noGrp="1"/>
          </p:cNvSpPr>
          <p:nvPr>
            <p:ph type="body" sz="quarter" idx="15" hasCustomPrompt="1"/>
          </p:nvPr>
        </p:nvSpPr>
        <p:spPr>
          <a:xfrm>
            <a:off x="912284" y="4427539"/>
            <a:ext cx="10970683" cy="904875"/>
          </a:xfrm>
        </p:spPr>
        <p:txBody>
          <a:bodyPr/>
          <a:lstStyle>
            <a:lvl2pPr>
              <a:defRPr/>
            </a:lvl2pPr>
            <a:lvl3pPr>
              <a:defRPr/>
            </a:lvl3pPr>
          </a:lstStyle>
          <a:p>
            <a:pPr lvl="1"/>
            <a:r>
              <a:rPr lang="en-US"/>
              <a:t>Name</a:t>
            </a:r>
          </a:p>
          <a:p>
            <a:pPr lvl="2"/>
            <a:r>
              <a:rPr lang="en-US"/>
              <a:t>Position</a:t>
            </a:r>
          </a:p>
        </p:txBody>
      </p:sp>
      <p:sp>
        <p:nvSpPr>
          <p:cNvPr id="8" name="Text Placeholder 7"/>
          <p:cNvSpPr>
            <a:spLocks noGrp="1"/>
          </p:cNvSpPr>
          <p:nvPr>
            <p:ph type="body" sz="quarter" idx="18" hasCustomPrompt="1"/>
          </p:nvPr>
        </p:nvSpPr>
        <p:spPr>
          <a:xfrm>
            <a:off x="11182455" y="6262152"/>
            <a:ext cx="700512" cy="153888"/>
          </a:xfrm>
        </p:spPr>
        <p:txBody>
          <a:bodyPr wrap="none">
            <a:spAutoFit/>
          </a:bodyPr>
          <a:lstStyle>
            <a:lvl1pPr algn="r">
              <a:defRPr sz="1000">
                <a:solidFill>
                  <a:schemeClr val="tx2"/>
                </a:solidFill>
              </a:defRPr>
            </a:lvl1pPr>
            <a:lvl2pPr>
              <a:defRPr sz="1000">
                <a:solidFill>
                  <a:schemeClr val="tx2"/>
                </a:solidFill>
              </a:defRPr>
            </a:lvl2pPr>
            <a:lvl3pPr>
              <a:defRPr sz="1000">
                <a:solidFill>
                  <a:schemeClr val="tx2"/>
                </a:solidFill>
              </a:defRPr>
            </a:lvl3pPr>
            <a:lvl4pPr>
              <a:defRPr sz="1000">
                <a:solidFill>
                  <a:schemeClr val="tx2"/>
                </a:solidFill>
              </a:defRPr>
            </a:lvl4pPr>
            <a:lvl5pPr>
              <a:defRPr sz="1000">
                <a:solidFill>
                  <a:schemeClr val="tx2"/>
                </a:solidFill>
              </a:defRPr>
            </a:lvl5pPr>
          </a:lstStyle>
          <a:p>
            <a:pPr lvl="0"/>
            <a:r>
              <a:rPr lang="en-US"/>
              <a:t>Month 20XX</a:t>
            </a:r>
          </a:p>
        </p:txBody>
      </p:sp>
      <p:sp>
        <p:nvSpPr>
          <p:cNvPr id="10" name="Text Placeholder 9"/>
          <p:cNvSpPr>
            <a:spLocks noGrp="1"/>
          </p:cNvSpPr>
          <p:nvPr>
            <p:ph type="body" sz="quarter" idx="19" hasCustomPrompt="1"/>
          </p:nvPr>
        </p:nvSpPr>
        <p:spPr>
          <a:xfrm>
            <a:off x="9220380" y="6567845"/>
            <a:ext cx="2662587" cy="123111"/>
          </a:xfrm>
        </p:spPr>
        <p:txBody>
          <a:bodyPr wrap="none">
            <a:spAutoFit/>
          </a:bodyPr>
          <a:lstStyle>
            <a:lvl1pPr algn="r">
              <a:defRPr sz="800">
                <a:solidFill>
                  <a:schemeClr val="bg2">
                    <a:lumMod val="90000"/>
                  </a:schemeClr>
                </a:solidFill>
                <a:latin typeface="Arial Narrow" panose="020B0606020202030204" pitchFamily="34" charset="0"/>
              </a:defRPr>
            </a:lvl1pPr>
            <a:lvl2pPr>
              <a:defRPr sz="800">
                <a:latin typeface="Arial Narrow" panose="020B0606020202030204" pitchFamily="34" charset="0"/>
              </a:defRPr>
            </a:lvl2pPr>
            <a:lvl3pPr>
              <a:defRPr sz="800">
                <a:latin typeface="Arial Narrow" panose="020B0606020202030204" pitchFamily="34" charset="0"/>
              </a:defRPr>
            </a:lvl3pPr>
            <a:lvl4pPr>
              <a:defRPr sz="800">
                <a:latin typeface="Arial Narrow" panose="020B0606020202030204" pitchFamily="34" charset="0"/>
              </a:defRPr>
            </a:lvl4pPr>
            <a:lvl5pPr>
              <a:defRPr sz="800">
                <a:latin typeface="Arial Narrow" panose="020B0606020202030204" pitchFamily="34" charset="0"/>
              </a:defRPr>
            </a:lvl5pPr>
          </a:lstStyle>
          <a:p>
            <a:pPr lvl="0"/>
            <a:r>
              <a:rPr lang="en-US"/>
              <a:t>Copyright © 20XX American Institutes for Research. All rights reserved.</a:t>
            </a:r>
          </a:p>
        </p:txBody>
      </p:sp>
    </p:spTree>
    <p:extLst>
      <p:ext uri="{BB962C8B-B14F-4D97-AF65-F5344CB8AC3E}">
        <p14:creationId xmlns:p14="http://schemas.microsoft.com/office/powerpoint/2010/main" val="385237429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ine Title, Two Column">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a:t>Click to edit Master title style</a:t>
            </a:r>
          </a:p>
        </p:txBody>
      </p:sp>
      <p:sp>
        <p:nvSpPr>
          <p:cNvPr id="20" name="Content Left"/>
          <p:cNvSpPr>
            <a:spLocks noGrp="1"/>
          </p:cNvSpPr>
          <p:nvPr userDrawn="1">
            <p:ph sz="quarter" idx="11"/>
          </p:nvPr>
        </p:nvSpPr>
        <p:spPr>
          <a:xfrm>
            <a:off x="916518" y="1074694"/>
            <a:ext cx="5323417"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15099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Rule">
    <p:spTree>
      <p:nvGrpSpPr>
        <p:cNvPr id="1" name=""/>
        <p:cNvGrpSpPr/>
        <p:nvPr/>
      </p:nvGrpSpPr>
      <p:grpSpPr>
        <a:xfrm>
          <a:off x="0" y="0"/>
          <a:ext cx="0" cy="0"/>
          <a:chOff x="0" y="0"/>
          <a:chExt cx="0" cy="0"/>
        </a:xfrm>
      </p:grpSpPr>
      <p:sp>
        <p:nvSpPr>
          <p:cNvPr id="3" name="Title"/>
          <p:cNvSpPr>
            <a:spLocks noGrp="1"/>
          </p:cNvSpPr>
          <p:nvPr userDrawn="1">
            <p:ph type="title"/>
          </p:nvPr>
        </p:nvSpPr>
        <p:spPr>
          <a:xfrm>
            <a:off x="916518" y="364089"/>
            <a:ext cx="10966449" cy="488348"/>
          </a:xfrm>
        </p:spPr>
        <p:txBody>
          <a:bodyPr/>
          <a:lstStyle/>
          <a:p>
            <a:r>
              <a:rPr lang="en-US"/>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89332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st Level No Bullet, Source">
    <p:spTree>
      <p:nvGrpSpPr>
        <p:cNvPr id="1" name=""/>
        <p:cNvGrpSpPr/>
        <p:nvPr/>
      </p:nvGrpSpPr>
      <p:grpSpPr>
        <a:xfrm>
          <a:off x="0" y="0"/>
          <a:ext cx="0" cy="0"/>
          <a:chOff x="0" y="0"/>
          <a:chExt cx="0" cy="0"/>
        </a:xfrm>
      </p:grpSpPr>
      <p:cxnSp>
        <p:nvCxnSpPr>
          <p:cNvPr id="45"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882533"/>
            <a:ext cx="10966449" cy="492443"/>
          </a:xfrm>
        </p:spPr>
        <p:txBody>
          <a:bodyPr/>
          <a:lstStyle>
            <a:lvl1pPr>
              <a:defRPr>
                <a:solidFill>
                  <a:schemeClr val="bg2">
                    <a:lumMod val="75000"/>
                  </a:schemeClr>
                </a:solidFill>
              </a:defRPr>
            </a:lvl1pPr>
          </a:lstStyle>
          <a:p>
            <a:r>
              <a:rPr lang="en-US"/>
              <a:t>Click to edit Master title style</a:t>
            </a:r>
          </a:p>
        </p:txBody>
      </p:sp>
      <p:sp>
        <p:nvSpPr>
          <p:cNvPr id="3" name="Content"/>
          <p:cNvSpPr>
            <a:spLocks noGrp="1"/>
          </p:cNvSpPr>
          <p:nvPr userDrawn="1">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18221"/>
            <a:ext cx="10966449" cy="307777"/>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851540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Text, Source">
    <p:spTree>
      <p:nvGrpSpPr>
        <p:cNvPr id="1" name=""/>
        <p:cNvGrpSpPr/>
        <p:nvPr/>
      </p:nvGrpSpPr>
      <p:grpSpPr>
        <a:xfrm>
          <a:off x="0" y="0"/>
          <a:ext cx="0" cy="0"/>
          <a:chOff x="0" y="0"/>
          <a:chExt cx="0" cy="0"/>
        </a:xfrm>
      </p:grpSpPr>
      <p:cxnSp>
        <p:nvCxnSpPr>
          <p:cNvPr id="37"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26377"/>
            <a:ext cx="10966449" cy="307777"/>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586691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Source">
    <p:spTree>
      <p:nvGrpSpPr>
        <p:cNvPr id="1" name=""/>
        <p:cNvGrpSpPr/>
        <p:nvPr/>
      </p:nvGrpSpPr>
      <p:grpSpPr>
        <a:xfrm>
          <a:off x="0" y="0"/>
          <a:ext cx="0" cy="0"/>
          <a:chOff x="0" y="0"/>
          <a:chExt cx="0" cy="0"/>
        </a:xfrm>
      </p:grpSpPr>
      <p:cxnSp>
        <p:nvCxnSpPr>
          <p:cNvPr id="66"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a:t>Click to edit Master title style</a:t>
            </a:r>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ource"/>
          <p:cNvSpPr>
            <a:spLocks noGrp="1"/>
          </p:cNvSpPr>
          <p:nvPr>
            <p:ph type="body" sz="quarter" idx="14" hasCustomPrompt="1"/>
          </p:nvPr>
        </p:nvSpPr>
        <p:spPr>
          <a:xfrm>
            <a:off x="916518" y="6015237"/>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458228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Line Title, First Level No Bullet, Source">
    <p:spTree>
      <p:nvGrpSpPr>
        <p:cNvPr id="1" name=""/>
        <p:cNvGrpSpPr/>
        <p:nvPr/>
      </p:nvGrpSpPr>
      <p:grpSpPr>
        <a:xfrm>
          <a:off x="0" y="0"/>
          <a:ext cx="0" cy="0"/>
          <a:chOff x="0" y="0"/>
          <a:chExt cx="0" cy="0"/>
        </a:xfrm>
      </p:grpSpPr>
      <p:cxnSp>
        <p:nvCxnSpPr>
          <p:cNvPr id="20"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p>
        </p:txBody>
      </p:sp>
      <p:sp>
        <p:nvSpPr>
          <p:cNvPr id="3" name="Content"/>
          <p:cNvSpPr>
            <a:spLocks noGrp="1"/>
          </p:cNvSpPr>
          <p:nvPr userDrawn="1">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Second level</a:t>
            </a:r>
          </a:p>
          <a:p>
            <a:pPr lvl="2"/>
            <a:r>
              <a:rPr lang="en-US"/>
              <a:t>Third level</a:t>
            </a:r>
          </a:p>
          <a:p>
            <a:pPr lvl="3"/>
            <a:r>
              <a:rPr lang="en-US"/>
              <a:t>Fourth level</a:t>
            </a:r>
          </a:p>
        </p:txBody>
      </p:sp>
      <p:sp>
        <p:nvSpPr>
          <p:cNvPr id="6" name="Source"/>
          <p:cNvSpPr>
            <a:spLocks noGrp="1"/>
          </p:cNvSpPr>
          <p:nvPr>
            <p:ph type="body" sz="quarter" idx="11" hasCustomPrompt="1"/>
          </p:nvPr>
        </p:nvSpPr>
        <p:spPr>
          <a:xfrm>
            <a:off x="916518" y="6019610"/>
            <a:ext cx="10966449" cy="306388"/>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959610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Line Title, Bulleted Text,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2" name="Slide Number"/>
          <p:cNvSpPr>
            <a:spLocks noGrp="1"/>
          </p:cNvSpPr>
          <p:nvPr userDrawn="1">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652592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Line Title, Two Column,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a:t>Click to edit Master title style</a:t>
            </a:r>
          </a:p>
        </p:txBody>
      </p:sp>
      <p:sp>
        <p:nvSpPr>
          <p:cNvPr id="20" name="Content Left"/>
          <p:cNvSpPr>
            <a:spLocks noGrp="1"/>
          </p:cNvSpPr>
          <p:nvPr userDrawn="1">
            <p:ph sz="quarter" idx="11"/>
          </p:nvPr>
        </p:nvSpPr>
        <p:spPr>
          <a:xfrm>
            <a:off x="916518" y="1074694"/>
            <a:ext cx="5323417"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ource"/>
          <p:cNvSpPr>
            <a:spLocks noGrp="1"/>
          </p:cNvSpPr>
          <p:nvPr>
            <p:ph type="body" sz="quarter" idx="13" hasCustomPrompt="1"/>
          </p:nvPr>
        </p:nvSpPr>
        <p:spPr>
          <a:xfrm>
            <a:off x="916518" y="6018412"/>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947573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Rule, Source">
    <p:spTree>
      <p:nvGrpSpPr>
        <p:cNvPr id="1" name=""/>
        <p:cNvGrpSpPr/>
        <p:nvPr/>
      </p:nvGrpSpPr>
      <p:grpSpPr>
        <a:xfrm>
          <a:off x="0" y="0"/>
          <a:ext cx="0" cy="0"/>
          <a:chOff x="0" y="0"/>
          <a:chExt cx="0" cy="0"/>
        </a:xfrm>
      </p:grpSpPr>
      <p:sp>
        <p:nvSpPr>
          <p:cNvPr id="3" name="Title"/>
          <p:cNvSpPr>
            <a:spLocks noGrp="1"/>
          </p:cNvSpPr>
          <p:nvPr userDrawn="1">
            <p:ph type="title"/>
          </p:nvPr>
        </p:nvSpPr>
        <p:spPr>
          <a:xfrm>
            <a:off x="916518" y="364089"/>
            <a:ext cx="10966449" cy="488348"/>
          </a:xfrm>
        </p:spPr>
        <p:txBody>
          <a:bodyPr/>
          <a:lstStyle/>
          <a:p>
            <a:r>
              <a:rPr lang="en-US"/>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937660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916518" y="2362082"/>
            <a:ext cx="10966449" cy="2964023"/>
          </a:xfrm>
        </p:spPr>
        <p:txBody>
          <a:bodyPr/>
          <a:lstStyle>
            <a:lvl1pPr>
              <a:defRPr lang="en-US" sz="20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a:t>Second level</a:t>
            </a:r>
          </a:p>
          <a:p>
            <a:pPr marL="0" lvl="0" indent="0" algn="l" rtl="0" eaLnBrk="0" fontAlgn="base" hangingPunct="0">
              <a:spcBef>
                <a:spcPts val="0"/>
              </a:spcBef>
              <a:spcAft>
                <a:spcPts val="0"/>
              </a:spcAft>
              <a:buClr>
                <a:schemeClr val="tx2"/>
              </a:buClr>
              <a:buFont typeface="Arial" pitchFamily="34" charset="0"/>
              <a:buNone/>
            </a:pPr>
            <a:r>
              <a:rPr lang="en-US"/>
              <a:t>Third level</a:t>
            </a:r>
          </a:p>
          <a:p>
            <a:pPr marL="0" lvl="0" indent="0" algn="l" rtl="0" eaLnBrk="0" fontAlgn="base" hangingPunct="0">
              <a:spcBef>
                <a:spcPts val="0"/>
              </a:spcBef>
              <a:spcAft>
                <a:spcPts val="0"/>
              </a:spcAft>
              <a:buClr>
                <a:schemeClr val="tx2"/>
              </a:buClr>
              <a:buFont typeface="Arial" pitchFamily="34" charset="0"/>
              <a:buNone/>
            </a:pPr>
            <a:r>
              <a:rPr lang="en-US"/>
              <a:t>Fourth level</a:t>
            </a:r>
          </a:p>
          <a:p>
            <a:pPr marL="0" lvl="0" indent="0" algn="l" rtl="0" eaLnBrk="0" fontAlgn="base" hangingPunct="0">
              <a:spcBef>
                <a:spcPts val="0"/>
              </a:spcBef>
              <a:spcAft>
                <a:spcPts val="0"/>
              </a:spcAft>
              <a:buClr>
                <a:schemeClr val="tx2"/>
              </a:buClr>
              <a:buFont typeface="Arial" pitchFamily="34" charset="0"/>
              <a:buNone/>
            </a:pPr>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88905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a:xfrm>
            <a:off x="916517" y="3618528"/>
            <a:ext cx="10972800" cy="769441"/>
          </a:xfrm>
        </p:spPr>
        <p:txBody>
          <a:bodyPr/>
          <a:lstStyle>
            <a:lvl1pPr algn="l">
              <a:defRPr>
                <a:latin typeface="+mj-lt"/>
              </a:defRPr>
            </a:lvl1pPr>
          </a:lstStyle>
          <a:p>
            <a:r>
              <a:rPr lang="en-US"/>
              <a:t>Click to edit Master title style</a:t>
            </a:r>
          </a:p>
        </p:txBody>
      </p:sp>
      <p:sp>
        <p:nvSpPr>
          <p:cNvPr id="3" name="Content Placeholder 2"/>
          <p:cNvSpPr>
            <a:spLocks noGrp="1"/>
          </p:cNvSpPr>
          <p:nvPr>
            <p:ph idx="1"/>
          </p:nvPr>
        </p:nvSpPr>
        <p:spPr>
          <a:xfrm>
            <a:off x="916517" y="4616570"/>
            <a:ext cx="10972800" cy="1063752"/>
          </a:xfrm>
          <a:prstGeom prst="rect">
            <a:avLst/>
          </a:prstGeom>
        </p:spPr>
        <p:txBody>
          <a:bodyPr/>
          <a:lstStyle/>
          <a:p>
            <a:pPr lvl="0"/>
            <a:r>
              <a:rPr lang="en-US"/>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2980253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References">
    <p:spTree>
      <p:nvGrpSpPr>
        <p:cNvPr id="1" name=""/>
        <p:cNvGrpSpPr/>
        <p:nvPr/>
      </p:nvGrpSpPr>
      <p:grpSpPr>
        <a:xfrm>
          <a:off x="0" y="0"/>
          <a:ext cx="0" cy="0"/>
          <a:chOff x="0" y="0"/>
          <a:chExt cx="0" cy="0"/>
        </a:xfrm>
      </p:grpSpPr>
      <p:sp>
        <p:nvSpPr>
          <p:cNvPr id="5" name="Title 4"/>
          <p:cNvSpPr>
            <a:spLocks noGrp="1"/>
          </p:cNvSpPr>
          <p:nvPr>
            <p:ph type="title"/>
          </p:nvPr>
        </p:nvSpPr>
        <p:spPr>
          <a:xfrm>
            <a:off x="916518" y="357158"/>
            <a:ext cx="10966449" cy="492443"/>
          </a:xfrm>
        </p:spPr>
        <p:txBody>
          <a:bodyPr/>
          <a:lstStyle/>
          <a:p>
            <a:r>
              <a:rPr lang="en-US"/>
              <a:t>Click to edit Master title style</a:t>
            </a:r>
          </a:p>
        </p:txBody>
      </p:sp>
      <p:sp>
        <p:nvSpPr>
          <p:cNvPr id="3" name="Content Placeholder 2"/>
          <p:cNvSpPr>
            <a:spLocks noGrp="1"/>
          </p:cNvSpPr>
          <p:nvPr>
            <p:ph idx="1"/>
          </p:nvPr>
        </p:nvSpPr>
        <p:spPr bwMode="gray">
          <a:xfrm>
            <a:off x="916519" y="1087573"/>
            <a:ext cx="10966448" cy="5234678"/>
          </a:xfrm>
          <a:prstGeom prst="rect">
            <a:avLst/>
          </a:prstGeom>
        </p:spPr>
        <p:txBody>
          <a:bodyPr/>
          <a:lstStyle>
            <a:lvl1pPr marL="457200" indent="-457200">
              <a:buNone/>
              <a:defRPr sz="1800">
                <a:solidFill>
                  <a:schemeClr val="tx2"/>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a:t>Click to edit Master text</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a:p>
        </p:txBody>
      </p:sp>
      <p:cxnSp>
        <p:nvCxnSpPr>
          <p:cNvPr id="22" name="Straight Connector 21"/>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133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57E06D71-E7CC-9F4C-B5BE-04BCE1DC8A95}" type="datetimeFigureOut">
              <a:rPr lang="en-US" smtClean="0"/>
              <a:t>3/3/20</a:t>
            </a:fld>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6C903B-A9A8-9643-9413-B88BA9C2F039}" type="slidenum">
              <a:rPr lang="en-US" smtClean="0"/>
              <a:t>‹#›</a:t>
            </a:fld>
            <a:endParaRPr lang="en-US"/>
          </a:p>
        </p:txBody>
      </p:sp>
    </p:spTree>
    <p:extLst>
      <p:ext uri="{BB962C8B-B14F-4D97-AF65-F5344CB8AC3E}">
        <p14:creationId xmlns:p14="http://schemas.microsoft.com/office/powerpoint/2010/main" val="91044318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57E06D71-E7CC-9F4C-B5BE-04BCE1DC8A95}" type="datetimeFigureOut">
              <a:rPr lang="en-US" smtClean="0"/>
              <a:t>3/3/20</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56C903B-A9A8-9643-9413-B88BA9C2F039}" type="slidenum">
              <a:rPr lang="en-US" smtClean="0"/>
              <a:t>‹#›</a:t>
            </a:fld>
            <a:endParaRPr lang="en-US"/>
          </a:p>
        </p:txBody>
      </p:sp>
    </p:spTree>
    <p:extLst>
      <p:ext uri="{BB962C8B-B14F-4D97-AF65-F5344CB8AC3E}">
        <p14:creationId xmlns:p14="http://schemas.microsoft.com/office/powerpoint/2010/main" val="136913899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362082"/>
            <a:ext cx="10966449" cy="2964023"/>
          </a:xfrm>
        </p:spPr>
        <p:txBody>
          <a:bodyPr/>
          <a:lstStyle>
            <a:lvl1pPr>
              <a:defRPr lang="en-US" sz="20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a:t>Second level</a:t>
            </a:r>
          </a:p>
          <a:p>
            <a:pPr marL="0" lvl="0" indent="0" algn="l" rtl="0" eaLnBrk="0" fontAlgn="base" hangingPunct="0">
              <a:spcBef>
                <a:spcPts val="0"/>
              </a:spcBef>
              <a:spcAft>
                <a:spcPts val="0"/>
              </a:spcAft>
              <a:buClr>
                <a:schemeClr val="tx2"/>
              </a:buClr>
              <a:buFont typeface="Arial" pitchFamily="34" charset="0"/>
              <a:buNone/>
            </a:pPr>
            <a:r>
              <a:rPr lang="en-US"/>
              <a:t>Third level</a:t>
            </a:r>
          </a:p>
          <a:p>
            <a:pPr marL="0" lvl="0" indent="0" algn="l" rtl="0" eaLnBrk="0" fontAlgn="base" hangingPunct="0">
              <a:spcBef>
                <a:spcPts val="0"/>
              </a:spcBef>
              <a:spcAft>
                <a:spcPts val="0"/>
              </a:spcAft>
              <a:buClr>
                <a:schemeClr val="tx2"/>
              </a:buClr>
              <a:buFont typeface="Arial" pitchFamily="34" charset="0"/>
              <a:buNone/>
            </a:pPr>
            <a:r>
              <a:rPr lang="en-US"/>
              <a:t>Fourth level</a:t>
            </a:r>
          </a:p>
          <a:p>
            <a:pPr marL="0" lvl="0" indent="0" algn="l" rtl="0" eaLnBrk="0" fontAlgn="base" hangingPunct="0">
              <a:spcBef>
                <a:spcPts val="0"/>
              </a:spcBef>
              <a:spcAft>
                <a:spcPts val="0"/>
              </a:spcAft>
              <a:buClr>
                <a:schemeClr val="tx2"/>
              </a:buClr>
              <a:buFont typeface="Arial" pitchFamily="34" charset="0"/>
              <a:buNone/>
            </a:pPr>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506768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2E448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7098C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57E06D71-E7CC-9F4C-B5BE-04BCE1DC8A95}" type="datetimeFigureOut">
              <a:rPr lang="en-US" smtClean="0"/>
              <a:t>3/3/20</a:t>
            </a:fld>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6C903B-A9A8-9643-9413-B88BA9C2F039}" type="slidenum">
              <a:rPr lang="en-US" smtClean="0"/>
              <a:t>‹#›</a:t>
            </a:fld>
            <a:endParaRPr lang="en-US"/>
          </a:p>
        </p:txBody>
      </p:sp>
    </p:spTree>
    <p:extLst>
      <p:ext uri="{BB962C8B-B14F-4D97-AF65-F5344CB8AC3E}">
        <p14:creationId xmlns:p14="http://schemas.microsoft.com/office/powerpoint/2010/main" val="23835242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cxnSp>
        <p:nvCxnSpPr>
          <p:cNvPr id="45"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882533"/>
            <a:ext cx="10966449" cy="492443"/>
          </a:xfrm>
        </p:spPr>
        <p:txBody>
          <a:bodyPr/>
          <a:lstStyle>
            <a:lvl1pPr>
              <a:defRPr>
                <a:solidFill>
                  <a:schemeClr val="bg2">
                    <a:lumMod val="75000"/>
                  </a:schemeClr>
                </a:solidFill>
              </a:defRPr>
            </a:lvl1pPr>
          </a:lstStyle>
          <a:p>
            <a:r>
              <a:rPr lang="en-US"/>
              <a:t>Click to edit Master title style</a:t>
            </a:r>
          </a:p>
        </p:txBody>
      </p:sp>
      <p:sp>
        <p:nvSpPr>
          <p:cNvPr id="3" name="Content"/>
          <p:cNvSpPr>
            <a:spLocks noGrp="1"/>
          </p:cNvSpPr>
          <p:nvPr userDrawn="1">
            <p:ph idx="1"/>
          </p:nvPr>
        </p:nvSpPr>
        <p:spPr>
          <a:xfrm>
            <a:off x="916518" y="1611467"/>
            <a:ext cx="10966449" cy="4714531"/>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Second level</a:t>
            </a:r>
          </a:p>
          <a:p>
            <a:pPr lvl="2"/>
            <a:r>
              <a:rPr lang="en-US"/>
              <a:t>Third level</a:t>
            </a:r>
          </a:p>
          <a:p>
            <a:pPr lvl="3"/>
            <a:r>
              <a:rPr lang="en-US"/>
              <a:t>Fourth level</a:t>
            </a:r>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cxnSp>
        <p:nvCxnSpPr>
          <p:cNvPr id="37"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66" name="Rule"/>
          <p:cNvCxnSpPr/>
          <p:nvPr userDrawn="1"/>
        </p:nvCxnSpPr>
        <p:spPr>
          <a:xfrm>
            <a:off x="916517" y="1487424"/>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a:t>Click to edit Master title style</a:t>
            </a:r>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41849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Line Title, First Level No Bullet">
    <p:spTree>
      <p:nvGrpSpPr>
        <p:cNvPr id="1" name=""/>
        <p:cNvGrpSpPr/>
        <p:nvPr/>
      </p:nvGrpSpPr>
      <p:grpSpPr>
        <a:xfrm>
          <a:off x="0" y="0"/>
          <a:ext cx="0" cy="0"/>
          <a:chOff x="0" y="0"/>
          <a:chExt cx="0" cy="0"/>
        </a:xfrm>
      </p:grpSpPr>
      <p:cxnSp>
        <p:nvCxnSpPr>
          <p:cNvPr id="20"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p>
        </p:txBody>
      </p:sp>
      <p:sp>
        <p:nvSpPr>
          <p:cNvPr id="3" name="Content"/>
          <p:cNvSpPr>
            <a:spLocks noGrp="1"/>
          </p:cNvSpPr>
          <p:nvPr userDrawn="1">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a:t>
            </a:r>
          </a:p>
          <a:p>
            <a:pPr lvl="1"/>
            <a:r>
              <a:rPr lang="en-US"/>
              <a:t>Second level</a:t>
            </a:r>
          </a:p>
          <a:p>
            <a:pPr lvl="2"/>
            <a:r>
              <a:rPr lang="en-US"/>
              <a:t>Third level</a:t>
            </a:r>
          </a:p>
          <a:p>
            <a:pPr lvl="3"/>
            <a:r>
              <a:rPr lang="en-US"/>
              <a:t>Fourth level</a:t>
            </a:r>
          </a:p>
        </p:txBody>
      </p:sp>
      <p:sp>
        <p:nvSpPr>
          <p:cNvPr id="4" name="Slide Number"/>
          <p:cNvSpPr>
            <a:spLocks noGrp="1"/>
          </p:cNvSpPr>
          <p:nvPr userDrawn="1">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91635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Line Title, Bulleted Text">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9108837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51" name="Title"/>
          <p:cNvSpPr>
            <a:spLocks noGrp="1"/>
          </p:cNvSpPr>
          <p:nvPr>
            <p:ph type="title"/>
          </p:nvPr>
        </p:nvSpPr>
        <p:spPr bwMode="gray">
          <a:xfrm>
            <a:off x="911749" y="1921374"/>
            <a:ext cx="10971223" cy="769441"/>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p>
        </p:txBody>
      </p:sp>
      <p:sp>
        <p:nvSpPr>
          <p:cNvPr id="2052" name="Text"/>
          <p:cNvSpPr>
            <a:spLocks noGrp="1"/>
          </p:cNvSpPr>
          <p:nvPr>
            <p:ph type="body" idx="1"/>
          </p:nvPr>
        </p:nvSpPr>
        <p:spPr bwMode="gray">
          <a:xfrm>
            <a:off x="911858" y="2935823"/>
            <a:ext cx="10971108" cy="164660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bg1"/>
                </a:solidFill>
                <a:latin typeface="Arial Narrow" pitchFamily="34" charset="0"/>
              </a:defRPr>
            </a:lvl1pPr>
          </a:lstStyle>
          <a:p>
            <a:endParaRPr lang="en-US"/>
          </a:p>
        </p:txBody>
      </p:sp>
      <p:cxnSp>
        <p:nvCxnSpPr>
          <p:cNvPr id="6" name="Straight Connector 5"/>
          <p:cNvCxnSpPr/>
          <p:nvPr userDrawn="1"/>
        </p:nvCxnSpPr>
        <p:spPr>
          <a:xfrm>
            <a:off x="911749" y="4309872"/>
            <a:ext cx="11280251"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5A79FD4-6438-41D1-B423-FE6DDBB4FC6F}"/>
              </a:ext>
            </a:extLst>
          </p:cNvPr>
          <p:cNvSpPr/>
          <p:nvPr userDrawn="1"/>
        </p:nvSpPr>
        <p:spPr>
          <a:xfrm>
            <a:off x="10035540" y="5692140"/>
            <a:ext cx="1729740" cy="547152"/>
          </a:xfrm>
          <a:prstGeom prst="rect">
            <a:avLst/>
          </a:prstGeom>
          <a:solidFill>
            <a:srgbClr val="ED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E3D9FF-31F9-420B-85CF-74C50D91E6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82764" y="5631215"/>
            <a:ext cx="1600203" cy="608077"/>
          </a:xfrm>
          <a:prstGeom prst="rect">
            <a:avLst/>
          </a:prstGeom>
        </p:spPr>
      </p:pic>
    </p:spTree>
  </p:cSld>
  <p:clrMap bg1="lt1" tx1="dk1" bg2="lt2" tx2="dk2" accent1="accent1" accent2="accent2" accent3="accent3" accent4="accent4" accent5="accent5" accent6="accent6" hlink="hlink" folHlink="folHlink"/>
  <p:sldLayoutIdLst>
    <p:sldLayoutId id="2147484316"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indent="0" algn="l" rtl="0" eaLnBrk="1" fontAlgn="base" hangingPunct="1">
        <a:spcBef>
          <a:spcPts val="600"/>
        </a:spcBef>
        <a:spcAft>
          <a:spcPct val="0"/>
        </a:spcAft>
        <a:defRPr sz="3200" kern="1200">
          <a:solidFill>
            <a:schemeClr val="bg2">
              <a:lumMod val="75000"/>
            </a:schemeClr>
          </a:solidFill>
          <a:latin typeface="+mn-lt"/>
          <a:ea typeface="+mn-ea"/>
          <a:cs typeface="Arial" pitchFamily="34" charset="0"/>
        </a:defRPr>
      </a:lvl1pPr>
      <a:lvl2pPr marL="0" indent="0" algn="l" rtl="0" eaLnBrk="1" fontAlgn="base" hangingPunct="1">
        <a:spcBef>
          <a:spcPts val="600"/>
        </a:spcBef>
        <a:spcAft>
          <a:spcPct val="0"/>
        </a:spcAft>
        <a:defRPr sz="2400" kern="1200">
          <a:solidFill>
            <a:schemeClr val="bg1"/>
          </a:solidFill>
          <a:latin typeface="+mn-lt"/>
          <a:ea typeface="+mn-ea"/>
          <a:cs typeface="Arial" pitchFamily="34" charset="0"/>
        </a:defRPr>
      </a:lvl2pPr>
      <a:lvl3pPr marL="0" indent="0" algn="l" rtl="0" eaLnBrk="1" fontAlgn="base" hangingPunct="1">
        <a:spcBef>
          <a:spcPts val="6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ts val="6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6517" y="3612544"/>
            <a:ext cx="109728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a:t>Click to edit Master title style</a:t>
            </a:r>
          </a:p>
        </p:txBody>
      </p:sp>
      <p:sp>
        <p:nvSpPr>
          <p:cNvPr id="4" name="Text Placeholder 3"/>
          <p:cNvSpPr>
            <a:spLocks noGrp="1"/>
          </p:cNvSpPr>
          <p:nvPr>
            <p:ph type="body" idx="1"/>
          </p:nvPr>
        </p:nvSpPr>
        <p:spPr>
          <a:xfrm>
            <a:off x="916517" y="4616569"/>
            <a:ext cx="10972800" cy="1063752"/>
          </a:xfrm>
          <a:prstGeom prst="rect">
            <a:avLst/>
          </a:prstGeom>
        </p:spPr>
        <p:txBody>
          <a:bodyPr vert="horz" lIns="0" tIns="0" rIns="0" bIns="0" rtlCol="0">
            <a:no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725872" y="6507316"/>
            <a:ext cx="157094" cy="153888"/>
          </a:xfrm>
          <a:prstGeom prst="rect">
            <a:avLst/>
          </a:prstGeom>
        </p:spPr>
        <p:txBody>
          <a:bodyPr vert="horz" wrap="none" lIns="0" tIns="0" rIns="0" bIns="0" rtlCol="0" anchor="ctr">
            <a:spAutoFit/>
          </a:bodyPr>
          <a:lstStyle>
            <a:lvl1pPr algn="r">
              <a:defRPr sz="1000">
                <a:solidFill>
                  <a:schemeClr val="tx2">
                    <a:lumMod val="75000"/>
                  </a:schemeClr>
                </a:solidFill>
              </a:defRPr>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 id="2147484729" r:id="rId2"/>
    <p:sldLayoutId id="2147484395" r:id="rId3"/>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0" indent="0" algn="l" defTabSz="914400" rtl="0" eaLnBrk="1" latinLnBrk="0" hangingPunct="1">
        <a:spcBef>
          <a:spcPct val="20000"/>
        </a:spcBef>
        <a:buFont typeface="Arial" pitchFamily="34" charset="0"/>
        <a:buNone/>
        <a:defRPr lang="en-US" sz="3200" kern="1200" smtClean="0">
          <a:solidFill>
            <a:schemeClr val="bg2">
              <a:lumMod val="75000"/>
            </a:schemeClr>
          </a:solidFill>
          <a:latin typeface="+mn-lt"/>
          <a:ea typeface="ＭＳ Ｐゴシック" charset="0"/>
          <a:cs typeface="+mn-cs"/>
        </a:defRPr>
      </a:lvl1pPr>
      <a:lvl2pPr marL="2857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9" name="AIR Identifier"/>
          <p:cNvSpPr txBox="1"/>
          <p:nvPr userDrawn="1"/>
        </p:nvSpPr>
        <p:spPr>
          <a:xfrm>
            <a:off x="304801" y="6675976"/>
            <a:ext cx="4150175" cy="138499"/>
          </a:xfrm>
          <a:prstGeom prst="rect">
            <a:avLst/>
          </a:prstGeom>
          <a:noFill/>
        </p:spPr>
        <p:txBody>
          <a:bodyPr wrap="none" lIns="0" tIns="0" rIns="0" bIns="0" rtlCol="0">
            <a:spAutoFit/>
          </a:bodyPr>
          <a:lstStyle/>
          <a:p>
            <a:r>
              <a:rPr lang="en-US" sz="900" cap="small" baseline="0">
                <a:solidFill>
                  <a:schemeClr val="bg2">
                    <a:lumMod val="75000"/>
                  </a:schemeClr>
                </a:solidFill>
                <a:latin typeface="Garamond" panose="02020404030301010803" pitchFamily="18" charset="0"/>
              </a:rPr>
              <a:t>i3 Intensive Intervention in Mathematics at American Institutes for Research</a:t>
            </a:r>
          </a:p>
        </p:txBody>
      </p:sp>
      <p:sp>
        <p:nvSpPr>
          <p:cNvPr id="5123" name="Title"/>
          <p:cNvSpPr>
            <a:spLocks noGrp="1"/>
          </p:cNvSpPr>
          <p:nvPr>
            <p:ph type="title"/>
          </p:nvPr>
        </p:nvSpPr>
        <p:spPr bwMode="gray">
          <a:xfrm>
            <a:off x="916518" y="882533"/>
            <a:ext cx="10966449" cy="49244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p>
        </p:txBody>
      </p:sp>
      <p:sp>
        <p:nvSpPr>
          <p:cNvPr id="5124" name="Text"/>
          <p:cNvSpPr>
            <a:spLocks noGrp="1"/>
          </p:cNvSpPr>
          <p:nvPr>
            <p:ph type="body" idx="1"/>
          </p:nvPr>
        </p:nvSpPr>
        <p:spPr bwMode="gray">
          <a:xfrm>
            <a:off x="916518" y="1611466"/>
            <a:ext cx="10966449" cy="472268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 name="Slide Number"/>
          <p:cNvSpPr>
            <a:spLocks noGrp="1"/>
          </p:cNvSpPr>
          <p:nvPr>
            <p:ph type="sldNum" sz="quarter" idx="4"/>
          </p:nvPr>
        </p:nvSpPr>
        <p:spPr bwMode="gray">
          <a:xfrm>
            <a:off x="11741903" y="6675976"/>
            <a:ext cx="141064" cy="138499"/>
          </a:xfrm>
          <a:prstGeom prst="rect">
            <a:avLst/>
          </a:prstGeom>
          <a:noFill/>
        </p:spPr>
        <p:txBody>
          <a:bodyPr wrap="none" lIns="0" tIns="0" rIns="0" bIns="0">
            <a:spAutoFit/>
          </a:bodyPr>
          <a:lstStyle>
            <a:lvl1pPr>
              <a:defRPr lang="en-US" sz="900" smtClean="0">
                <a:solidFill>
                  <a:schemeClr val="bg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29" r:id="rId4"/>
    <p:sldLayoutId id="2147484327" r:id="rId5"/>
    <p:sldLayoutId id="2147484328" r:id="rId6"/>
    <p:sldLayoutId id="2147484326"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94" r:id="rId16"/>
    <p:sldLayoutId id="2147484396" r:id="rId17"/>
    <p:sldLayoutId id="2147484397" r:id="rId18"/>
  </p:sldLayoutIdLst>
  <p:hf hdr="0" ftr="0" dt="0"/>
  <p:txStyles>
    <p:titleStyle>
      <a:lvl1pPr algn="l" rtl="0" eaLnBrk="0" fontAlgn="base" hangingPunct="0">
        <a:spcBef>
          <a:spcPct val="0"/>
        </a:spcBef>
        <a:spcAft>
          <a:spcPct val="0"/>
        </a:spcAft>
        <a:defRPr lang="en-US" sz="3200" b="0" kern="1200" dirty="0">
          <a:solidFill>
            <a:schemeClr val="bg2">
              <a:lumMod val="7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28600" indent="-228600" algn="l" rtl="0" eaLnBrk="0" fontAlgn="base" hangingPunct="0">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0" fontAlgn="base" hangingPunct="0">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0" fontAlgn="base" hangingPunct="0">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0" fontAlgn="base" hangingPunct="0">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hyperlink" Target="http://www.centeroninstruction.org/files/Intensive%20Interventions%20for%20Students%20Struggling%20in%20Reading%20&amp;%20Math.pdf" TargetMode="External"/><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Planning Intensive Intervention in Mathematics</a:t>
            </a:r>
          </a:p>
        </p:txBody>
      </p:sp>
      <p:sp>
        <p:nvSpPr>
          <p:cNvPr id="7171" name="Subtitle 2"/>
          <p:cNvSpPr>
            <a:spLocks noGrp="1"/>
          </p:cNvSpPr>
          <p:nvPr>
            <p:ph type="body" sz="quarter" idx="16"/>
          </p:nvPr>
        </p:nvSpPr>
        <p:spPr/>
        <p:txBody>
          <a:bodyPr/>
          <a:lstStyle/>
          <a:p>
            <a:r>
              <a:rPr lang="en-US"/>
              <a:t>Focus on Counting and Place-Value Concepts</a:t>
            </a:r>
          </a:p>
        </p:txBody>
      </p:sp>
      <p:sp>
        <p:nvSpPr>
          <p:cNvPr id="16" name="Text Placeholder 15"/>
          <p:cNvSpPr>
            <a:spLocks noGrp="1"/>
          </p:cNvSpPr>
          <p:nvPr>
            <p:ph type="body" sz="quarter" idx="19"/>
          </p:nvPr>
        </p:nvSpPr>
        <p:spPr>
          <a:xfrm>
            <a:off x="9239615" y="6567845"/>
            <a:ext cx="2643352" cy="123111"/>
          </a:xfrm>
        </p:spPr>
        <p:txBody>
          <a:bodyPr/>
          <a:lstStyle/>
          <a:p>
            <a:r>
              <a:rPr lang="en-US"/>
              <a:t>Copyright © 2020 American Institutes for Research. All rights reserved.</a:t>
            </a:r>
          </a:p>
        </p:txBody>
      </p:sp>
    </p:spTree>
    <p:extLst>
      <p:ext uri="{BB962C8B-B14F-4D97-AF65-F5344CB8AC3E}">
        <p14:creationId xmlns:p14="http://schemas.microsoft.com/office/powerpoint/2010/main" val="1910119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Vocabulary: Counting and Place </a:t>
            </a:r>
            <a:r>
              <a:rPr lang="en-US">
                <a:solidFill>
                  <a:schemeClr val="bg1">
                    <a:lumMod val="65000"/>
                  </a:schemeClr>
                </a:solidFill>
              </a:rPr>
              <a:t>Value</a:t>
            </a: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41734059"/>
              </p:ext>
            </p:extLst>
          </p:nvPr>
        </p:nvGraphicFramePr>
        <p:xfrm>
          <a:off x="915989" y="1608138"/>
          <a:ext cx="10540906" cy="4678362"/>
        </p:xfrm>
        <a:graphic>
          <a:graphicData uri="http://schemas.openxmlformats.org/drawingml/2006/table">
            <a:tbl>
              <a:tblPr firstRow="1" bandRow="1">
                <a:tableStyleId>{5C22544A-7EE6-4342-B048-85BDC9FD1C3A}</a:tableStyleId>
              </a:tblPr>
              <a:tblGrid>
                <a:gridCol w="1814294">
                  <a:extLst>
                    <a:ext uri="{9D8B030D-6E8A-4147-A177-3AD203B41FA5}">
                      <a16:colId xmlns:a16="http://schemas.microsoft.com/office/drawing/2014/main" val="20000"/>
                    </a:ext>
                  </a:extLst>
                </a:gridCol>
                <a:gridCol w="5443732">
                  <a:extLst>
                    <a:ext uri="{9D8B030D-6E8A-4147-A177-3AD203B41FA5}">
                      <a16:colId xmlns:a16="http://schemas.microsoft.com/office/drawing/2014/main" val="20001"/>
                    </a:ext>
                  </a:extLst>
                </a:gridCol>
                <a:gridCol w="3282880">
                  <a:extLst>
                    <a:ext uri="{9D8B030D-6E8A-4147-A177-3AD203B41FA5}">
                      <a16:colId xmlns:a16="http://schemas.microsoft.com/office/drawing/2014/main" val="20002"/>
                    </a:ext>
                  </a:extLst>
                </a:gridCol>
              </a:tblGrid>
              <a:tr h="393151">
                <a:tc>
                  <a:txBody>
                    <a:bodyPr/>
                    <a:lstStyle/>
                    <a:p>
                      <a:r>
                        <a:rPr lang="en-US" sz="1600"/>
                        <a:t>TERM</a:t>
                      </a:r>
                    </a:p>
                  </a:txBody>
                  <a:tcPr marL="91005" marR="91005"/>
                </a:tc>
                <a:tc>
                  <a:txBody>
                    <a:bodyPr/>
                    <a:lstStyle/>
                    <a:p>
                      <a:r>
                        <a:rPr lang="en-US" sz="1600"/>
                        <a:t>DEFINITION</a:t>
                      </a:r>
                    </a:p>
                  </a:txBody>
                  <a:tcPr marL="91005" marR="91005"/>
                </a:tc>
                <a:tc>
                  <a:txBody>
                    <a:bodyPr/>
                    <a:lstStyle/>
                    <a:p>
                      <a:r>
                        <a:rPr lang="en-US" sz="1600"/>
                        <a:t>GRADE LEVEL INTRODUCED</a:t>
                      </a:r>
                    </a:p>
                  </a:txBody>
                  <a:tcPr marL="91005" marR="91005"/>
                </a:tc>
                <a:extLst>
                  <a:ext uri="{0D108BD9-81ED-4DB2-BD59-A6C34878D82A}">
                    <a16:rowId xmlns:a16="http://schemas.microsoft.com/office/drawing/2014/main" val="10000"/>
                  </a:ext>
                </a:extLst>
              </a:tr>
              <a:tr h="420634">
                <a:tc>
                  <a:txBody>
                    <a:bodyPr/>
                    <a:lstStyle/>
                    <a:p>
                      <a:pPr marL="91440" indent="0">
                        <a:lnSpc>
                          <a:spcPct val="100000"/>
                        </a:lnSpc>
                        <a:spcBef>
                          <a:spcPts val="0"/>
                        </a:spcBef>
                        <a:spcAft>
                          <a:spcPts val="0"/>
                        </a:spcAft>
                        <a:buFont typeface="+mj-lt"/>
                        <a:buNone/>
                      </a:pPr>
                      <a:r>
                        <a:rPr lang="en-US" sz="1600" kern="200"/>
                        <a:t>Number</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dirty="0"/>
                    </a:p>
                  </a:txBody>
                  <a:tcPr marL="91005" marR="91005"/>
                </a:tc>
                <a:tc>
                  <a:txBody>
                    <a:bodyPr/>
                    <a:lstStyle/>
                    <a:p>
                      <a:endParaRPr lang="en-US" sz="1400" dirty="0"/>
                    </a:p>
                  </a:txBody>
                  <a:tcPr marL="91005" marR="91005"/>
                </a:tc>
                <a:extLst>
                  <a:ext uri="{0D108BD9-81ED-4DB2-BD59-A6C34878D82A}">
                    <a16:rowId xmlns:a16="http://schemas.microsoft.com/office/drawing/2014/main" val="10001"/>
                  </a:ext>
                </a:extLst>
              </a:tr>
              <a:tr h="417418">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600" kern="200"/>
                        <a:t>Numeral</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a:p>
                  </a:txBody>
                  <a:tcPr marL="91005" marR="91005"/>
                </a:tc>
                <a:tc>
                  <a:txBody>
                    <a:bodyPr/>
                    <a:lstStyle/>
                    <a:p>
                      <a:endParaRPr lang="en-US" sz="1400"/>
                    </a:p>
                  </a:txBody>
                  <a:tcPr marL="91005" marR="91005"/>
                </a:tc>
                <a:extLst>
                  <a:ext uri="{0D108BD9-81ED-4DB2-BD59-A6C34878D82A}">
                    <a16:rowId xmlns:a16="http://schemas.microsoft.com/office/drawing/2014/main" val="10002"/>
                  </a:ext>
                </a:extLst>
              </a:tr>
              <a:tr h="394942">
                <a:tc>
                  <a:txBody>
                    <a:bodyPr/>
                    <a:lstStyle/>
                    <a:p>
                      <a:pPr marL="91440" indent="0">
                        <a:lnSpc>
                          <a:spcPct val="100000"/>
                        </a:lnSpc>
                        <a:spcBef>
                          <a:spcPts val="0"/>
                        </a:spcBef>
                        <a:spcAft>
                          <a:spcPts val="0"/>
                        </a:spcAft>
                        <a:buFont typeface="+mj-lt"/>
                        <a:buNone/>
                      </a:pPr>
                      <a:r>
                        <a:rPr lang="en-US" sz="1600"/>
                        <a:t>Digit</a:t>
                      </a:r>
                      <a:endParaRPr lang="en-US" sz="1600" kern="200"/>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a:p>
                  </a:txBody>
                  <a:tcPr marL="91005" marR="91005"/>
                </a:tc>
                <a:tc>
                  <a:txBody>
                    <a:bodyPr/>
                    <a:lstStyle/>
                    <a:p>
                      <a:endParaRPr lang="en-US" sz="1400"/>
                    </a:p>
                  </a:txBody>
                  <a:tcPr marL="91005" marR="91005"/>
                </a:tc>
                <a:extLst>
                  <a:ext uri="{0D108BD9-81ED-4DB2-BD59-A6C34878D82A}">
                    <a16:rowId xmlns:a16="http://schemas.microsoft.com/office/drawing/2014/main" val="10003"/>
                  </a:ext>
                </a:extLst>
              </a:tr>
              <a:tr h="423858">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600" kern="200"/>
                        <a:t>Counting</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a:p>
                  </a:txBody>
                  <a:tcPr marL="91005" marR="91005"/>
                </a:tc>
                <a:tc>
                  <a:txBody>
                    <a:bodyPr/>
                    <a:lstStyle/>
                    <a:p>
                      <a:endParaRPr lang="en-US" sz="1400"/>
                    </a:p>
                  </a:txBody>
                  <a:tcPr marL="91005" marR="91005"/>
                </a:tc>
                <a:extLst>
                  <a:ext uri="{0D108BD9-81ED-4DB2-BD59-A6C34878D82A}">
                    <a16:rowId xmlns:a16="http://schemas.microsoft.com/office/drawing/2014/main" val="10004"/>
                  </a:ext>
                </a:extLst>
              </a:tr>
              <a:tr h="393151">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600" kern="200"/>
                        <a:t>Cardinal Number</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a:p>
                  </a:txBody>
                  <a:tcPr marL="91005" marR="91005"/>
                </a:tc>
                <a:tc>
                  <a:txBody>
                    <a:bodyPr/>
                    <a:lstStyle/>
                    <a:p>
                      <a:endParaRPr lang="en-US" sz="1400"/>
                    </a:p>
                  </a:txBody>
                  <a:tcPr marL="91005" marR="91005"/>
                </a:tc>
                <a:extLst>
                  <a:ext uri="{0D108BD9-81ED-4DB2-BD59-A6C34878D82A}">
                    <a16:rowId xmlns:a16="http://schemas.microsoft.com/office/drawing/2014/main" val="10005"/>
                  </a:ext>
                </a:extLst>
              </a:tr>
              <a:tr h="393151">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600" kern="200"/>
                        <a:t>Ordinal Number</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a:p>
                  </a:txBody>
                  <a:tcPr marL="91005" marR="91005"/>
                </a:tc>
                <a:tc>
                  <a:txBody>
                    <a:bodyPr/>
                    <a:lstStyle/>
                    <a:p>
                      <a:endParaRPr lang="en-US" sz="1400"/>
                    </a:p>
                  </a:txBody>
                  <a:tcPr marL="91005" marR="91005"/>
                </a:tc>
                <a:extLst>
                  <a:ext uri="{0D108BD9-81ED-4DB2-BD59-A6C34878D82A}">
                    <a16:rowId xmlns:a16="http://schemas.microsoft.com/office/drawing/2014/main" val="10006"/>
                  </a:ext>
                </a:extLst>
              </a:tr>
              <a:tr h="713738">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600" kern="200"/>
                        <a:t>Even</a:t>
                      </a:r>
                    </a:p>
                    <a:p>
                      <a:pPr marL="91440">
                        <a:spcBef>
                          <a:spcPts val="0"/>
                        </a:spcBef>
                        <a:spcAft>
                          <a:spcPts val="0"/>
                        </a:spcAft>
                      </a:pPr>
                      <a:endParaRPr lang="en-US" sz="1600"/>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a:p>
                  </a:txBody>
                  <a:tcPr marL="91005" marR="91005"/>
                </a:tc>
                <a:tc>
                  <a:txBody>
                    <a:bodyPr/>
                    <a:lstStyle/>
                    <a:p>
                      <a:endParaRPr lang="en-US" sz="1400"/>
                    </a:p>
                  </a:txBody>
                  <a:tcPr marL="91005" marR="91005"/>
                </a:tc>
                <a:extLst>
                  <a:ext uri="{0D108BD9-81ED-4DB2-BD59-A6C34878D82A}">
                    <a16:rowId xmlns:a16="http://schemas.microsoft.com/office/drawing/2014/main" val="10007"/>
                  </a:ext>
                </a:extLst>
              </a:tr>
              <a:tr h="679078">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600" kern="200"/>
                        <a:t>Odd</a:t>
                      </a:r>
                    </a:p>
                    <a:p>
                      <a:pPr marL="91440">
                        <a:spcBef>
                          <a:spcPts val="0"/>
                        </a:spcBef>
                        <a:spcAft>
                          <a:spcPts val="0"/>
                        </a:spcAft>
                      </a:pPr>
                      <a:endParaRPr lang="en-US" sz="1600"/>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a:p>
                  </a:txBody>
                  <a:tcPr marL="91005" marR="91005"/>
                </a:tc>
                <a:tc>
                  <a:txBody>
                    <a:bodyPr/>
                    <a:lstStyle/>
                    <a:p>
                      <a:endParaRPr lang="en-US" sz="1400"/>
                    </a:p>
                  </a:txBody>
                  <a:tcPr marL="91005" marR="91005"/>
                </a:tc>
                <a:extLst>
                  <a:ext uri="{0D108BD9-81ED-4DB2-BD59-A6C34878D82A}">
                    <a16:rowId xmlns:a16="http://schemas.microsoft.com/office/drawing/2014/main" val="10008"/>
                  </a:ext>
                </a:extLst>
              </a:tr>
              <a:tr h="449241">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600" kern="200" dirty="0"/>
                        <a:t>Quantity</a:t>
                      </a:r>
                    </a:p>
                  </a:txBody>
                  <a:tcPr marL="91005" marR="910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200" dirty="0"/>
                    </a:p>
                  </a:txBody>
                  <a:tcPr marL="91005" marR="91005"/>
                </a:tc>
                <a:tc>
                  <a:txBody>
                    <a:bodyPr/>
                    <a:lstStyle/>
                    <a:p>
                      <a:endParaRPr lang="en-US" sz="1400" dirty="0"/>
                    </a:p>
                  </a:txBody>
                  <a:tcPr marL="91005" marR="91005"/>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0"/>
          </p:nvPr>
        </p:nvSpPr>
        <p:spPr/>
        <p:txBody>
          <a:bodyPr/>
          <a:lstStyle/>
          <a:p>
            <a:pPr algn="r"/>
            <a:fld id="{F3477EC8-074D-41C4-94AE-E9EA7CEEA348}" type="slidenum">
              <a:rPr lang="en-US" smtClean="0"/>
              <a:pPr algn="r"/>
              <a:t>10</a:t>
            </a:fld>
            <a:endParaRPr lang="en-US"/>
          </a:p>
        </p:txBody>
      </p:sp>
    </p:spTree>
    <p:extLst>
      <p:ext uri="{BB962C8B-B14F-4D97-AF65-F5344CB8AC3E}">
        <p14:creationId xmlns:p14="http://schemas.microsoft.com/office/powerpoint/2010/main" val="19531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Vocabulary: Place-</a:t>
            </a:r>
            <a:r>
              <a:rPr lang="en-US">
                <a:solidFill>
                  <a:schemeClr val="bg1">
                    <a:lumMod val="65000"/>
                  </a:schemeClr>
                </a:solidFill>
              </a:rPr>
              <a:t>Value Skills</a:t>
            </a:r>
            <a:endParaRPr lang="en-US"/>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11</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329325592"/>
              </p:ext>
            </p:extLst>
          </p:nvPr>
        </p:nvGraphicFramePr>
        <p:xfrm>
          <a:off x="916519" y="1607853"/>
          <a:ext cx="10540375" cy="4792945"/>
        </p:xfrm>
        <a:graphic>
          <a:graphicData uri="http://schemas.openxmlformats.org/drawingml/2006/table">
            <a:tbl>
              <a:tblPr firstRow="1" bandRow="1">
                <a:tableStyleId>{5C22544A-7EE6-4342-B048-85BDC9FD1C3A}</a:tableStyleId>
              </a:tblPr>
              <a:tblGrid>
                <a:gridCol w="1814203">
                  <a:extLst>
                    <a:ext uri="{9D8B030D-6E8A-4147-A177-3AD203B41FA5}">
                      <a16:colId xmlns:a16="http://schemas.microsoft.com/office/drawing/2014/main" val="20000"/>
                    </a:ext>
                  </a:extLst>
                </a:gridCol>
                <a:gridCol w="5443458">
                  <a:extLst>
                    <a:ext uri="{9D8B030D-6E8A-4147-A177-3AD203B41FA5}">
                      <a16:colId xmlns:a16="http://schemas.microsoft.com/office/drawing/2014/main" val="20001"/>
                    </a:ext>
                  </a:extLst>
                </a:gridCol>
                <a:gridCol w="3282714">
                  <a:extLst>
                    <a:ext uri="{9D8B030D-6E8A-4147-A177-3AD203B41FA5}">
                      <a16:colId xmlns:a16="http://schemas.microsoft.com/office/drawing/2014/main" val="20002"/>
                    </a:ext>
                  </a:extLst>
                </a:gridCol>
              </a:tblGrid>
              <a:tr h="426531">
                <a:tc>
                  <a:txBody>
                    <a:bodyPr/>
                    <a:lstStyle/>
                    <a:p>
                      <a:r>
                        <a:rPr lang="en-US" sz="1600"/>
                        <a:t>TERM</a:t>
                      </a:r>
                    </a:p>
                  </a:txBody>
                  <a:tcPr/>
                </a:tc>
                <a:tc>
                  <a:txBody>
                    <a:bodyPr/>
                    <a:lstStyle/>
                    <a:p>
                      <a:r>
                        <a:rPr lang="en-US" sz="1600"/>
                        <a:t>DEFINITION</a:t>
                      </a:r>
                    </a:p>
                  </a:txBody>
                  <a:tcPr/>
                </a:tc>
                <a:tc>
                  <a:txBody>
                    <a:bodyPr/>
                    <a:lstStyle/>
                    <a:p>
                      <a:r>
                        <a:rPr lang="en-US" sz="1600"/>
                        <a:t>GRADE LEVEL INTRODUCED</a:t>
                      </a:r>
                    </a:p>
                  </a:txBody>
                  <a:tcPr/>
                </a:tc>
                <a:extLst>
                  <a:ext uri="{0D108BD9-81ED-4DB2-BD59-A6C34878D82A}">
                    <a16:rowId xmlns:a16="http://schemas.microsoft.com/office/drawing/2014/main" val="10000"/>
                  </a:ext>
                </a:extLst>
              </a:tr>
              <a:tr h="456794">
                <a:tc>
                  <a:txBody>
                    <a:bodyPr/>
                    <a:lstStyle/>
                    <a:p>
                      <a:pPr marL="91440" indent="0">
                        <a:lnSpc>
                          <a:spcPct val="100000"/>
                        </a:lnSpc>
                        <a:spcBef>
                          <a:spcPts val="0"/>
                        </a:spcBef>
                        <a:spcAft>
                          <a:spcPts val="0"/>
                        </a:spcAft>
                        <a:buFont typeface="+mj-lt"/>
                        <a:buNone/>
                      </a:pPr>
                      <a:r>
                        <a:rPr lang="en-US" sz="1800" kern="200" dirty="0"/>
                        <a:t>Value</a:t>
                      </a:r>
                    </a:p>
                  </a:txBody>
                  <a:tcPr/>
                </a:tc>
                <a:tc>
                  <a:txBody>
                    <a:bodyPr/>
                    <a:lstStyle/>
                    <a:p>
                      <a:pPr marL="0" indent="0">
                        <a:lnSpc>
                          <a:spcPct val="100000"/>
                        </a:lnSpc>
                        <a:spcBef>
                          <a:spcPts val="200"/>
                        </a:spcBef>
                        <a:buFont typeface="+mj-lt"/>
                        <a:buNone/>
                      </a:pPr>
                      <a:endParaRPr lang="en-US" sz="1400" dirty="0"/>
                    </a:p>
                  </a:txBody>
                  <a:tcPr/>
                </a:tc>
                <a:tc>
                  <a:txBody>
                    <a:bodyPr/>
                    <a:lstStyle/>
                    <a:p>
                      <a:endParaRPr lang="en-US" sz="1400" dirty="0"/>
                    </a:p>
                  </a:txBody>
                  <a:tcPr/>
                </a:tc>
                <a:extLst>
                  <a:ext uri="{0D108BD9-81ED-4DB2-BD59-A6C34878D82A}">
                    <a16:rowId xmlns:a16="http://schemas.microsoft.com/office/drawing/2014/main" val="10001"/>
                  </a:ext>
                </a:extLst>
              </a:tr>
              <a:tr h="456794">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800" kern="200"/>
                        <a:t>Place</a:t>
                      </a:r>
                    </a:p>
                  </a:txBody>
                  <a:tcPr/>
                </a:tc>
                <a:tc>
                  <a:txBody>
                    <a:bodyPr/>
                    <a:lstStyle/>
                    <a:p>
                      <a:pPr marL="0" indent="0">
                        <a:lnSpc>
                          <a:spcPct val="100000"/>
                        </a:lnSpc>
                        <a:spcBef>
                          <a:spcPts val="200"/>
                        </a:spcBef>
                        <a:buFont typeface="+mj-lt"/>
                        <a:buNone/>
                      </a:pPr>
                      <a:endParaRPr lang="en-US" sz="1400" dirty="0"/>
                    </a:p>
                  </a:txBody>
                  <a:tcPr/>
                </a:tc>
                <a:tc>
                  <a:txBody>
                    <a:bodyPr/>
                    <a:lstStyle/>
                    <a:p>
                      <a:endParaRPr lang="en-US" sz="1400" dirty="0"/>
                    </a:p>
                  </a:txBody>
                  <a:tcPr/>
                </a:tc>
                <a:extLst>
                  <a:ext uri="{0D108BD9-81ED-4DB2-BD59-A6C34878D82A}">
                    <a16:rowId xmlns:a16="http://schemas.microsoft.com/office/drawing/2014/main" val="10002"/>
                  </a:ext>
                </a:extLst>
              </a:tr>
              <a:tr h="483664">
                <a:tc>
                  <a:txBody>
                    <a:bodyPr/>
                    <a:lstStyle/>
                    <a:p>
                      <a:pPr marL="91440" indent="0">
                        <a:lnSpc>
                          <a:spcPct val="100000"/>
                        </a:lnSpc>
                        <a:spcBef>
                          <a:spcPts val="0"/>
                        </a:spcBef>
                        <a:spcAft>
                          <a:spcPts val="0"/>
                        </a:spcAft>
                        <a:buFont typeface="+mj-lt"/>
                        <a:buNone/>
                      </a:pPr>
                      <a:r>
                        <a:rPr lang="en-US" sz="1800" kern="1200"/>
                        <a:t>Place</a:t>
                      </a:r>
                      <a:r>
                        <a:rPr lang="en-US" sz="1800" kern="1200" baseline="0"/>
                        <a:t> Value</a:t>
                      </a:r>
                      <a:endParaRPr lang="en-US" sz="1800" kern="200"/>
                    </a:p>
                  </a:txBody>
                  <a:tcPr/>
                </a:tc>
                <a:tc>
                  <a:txBody>
                    <a:bodyPr/>
                    <a:lstStyle/>
                    <a:p>
                      <a:pPr marL="0" indent="0">
                        <a:lnSpc>
                          <a:spcPct val="100000"/>
                        </a:lnSpc>
                        <a:spcBef>
                          <a:spcPts val="200"/>
                        </a:spcBef>
                        <a:buFont typeface="+mj-lt"/>
                        <a:buNone/>
                      </a:pPr>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456794">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800" kern="200"/>
                        <a:t>Word</a:t>
                      </a:r>
                      <a:r>
                        <a:rPr lang="en-US" sz="1800" kern="200" baseline="0"/>
                        <a:t> Form</a:t>
                      </a:r>
                      <a:endParaRPr lang="en-US" sz="1800" kern="200"/>
                    </a:p>
                  </a:txBody>
                  <a:tcPr/>
                </a:tc>
                <a:tc>
                  <a:txBody>
                    <a:bodyPr/>
                    <a:lstStyle/>
                    <a:p>
                      <a:pPr marL="0" indent="0">
                        <a:lnSpc>
                          <a:spcPct val="100000"/>
                        </a:lnSpc>
                        <a:spcBef>
                          <a:spcPts val="200"/>
                        </a:spcBef>
                        <a:buFont typeface="+mj-lt"/>
                        <a:buNone/>
                      </a:pPr>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799390">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800" kern="200"/>
                        <a:t>Standard Notation</a:t>
                      </a:r>
                    </a:p>
                  </a:txBody>
                  <a:tcPr/>
                </a:tc>
                <a:tc>
                  <a:txBody>
                    <a:bodyPr/>
                    <a:lstStyle/>
                    <a:p>
                      <a:pPr marL="0" indent="0">
                        <a:lnSpc>
                          <a:spcPct val="100000"/>
                        </a:lnSpc>
                        <a:spcBef>
                          <a:spcPts val="200"/>
                        </a:spcBef>
                        <a:buFont typeface="+mj-lt"/>
                        <a:buNone/>
                      </a:pPr>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799390">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800" kern="200"/>
                        <a:t>Expanded Notation</a:t>
                      </a:r>
                    </a:p>
                  </a:txBody>
                  <a:tcPr/>
                </a:tc>
                <a:tc>
                  <a:txBody>
                    <a:bodyPr/>
                    <a:lstStyle/>
                    <a:p>
                      <a:pPr marL="0" indent="0">
                        <a:lnSpc>
                          <a:spcPct val="100000"/>
                        </a:lnSpc>
                        <a:spcBef>
                          <a:spcPts val="200"/>
                        </a:spcBef>
                        <a:buFont typeface="+mj-lt"/>
                        <a:buNone/>
                      </a:pPr>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456794">
                <a:tc>
                  <a:txBody>
                    <a:bodyPr/>
                    <a:lstStyle/>
                    <a:p>
                      <a:pPr marL="91440">
                        <a:spcBef>
                          <a:spcPts val="0"/>
                        </a:spcBef>
                        <a:spcAft>
                          <a:spcPts val="0"/>
                        </a:spcAft>
                      </a:pPr>
                      <a:r>
                        <a:rPr lang="en-US" sz="1800"/>
                        <a:t>Decimal</a:t>
                      </a:r>
                    </a:p>
                  </a:txBody>
                  <a:tcPr/>
                </a:tc>
                <a:tc>
                  <a:txBody>
                    <a:bodyPr/>
                    <a:lstStyle/>
                    <a:p>
                      <a:pPr marL="0" indent="0">
                        <a:lnSpc>
                          <a:spcPct val="100000"/>
                        </a:lnSpc>
                        <a:spcBef>
                          <a:spcPts val="200"/>
                        </a:spcBef>
                        <a:buFont typeface="+mj-lt"/>
                        <a:buNone/>
                      </a:pPr>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r h="456794">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800" kern="200" dirty="0"/>
                        <a:t>Decimal Point</a:t>
                      </a:r>
                    </a:p>
                  </a:txBody>
                  <a:tcPr/>
                </a:tc>
                <a:tc>
                  <a:txBody>
                    <a:bodyPr/>
                    <a:lstStyle/>
                    <a:p>
                      <a:pPr marL="0" indent="0">
                        <a:lnSpc>
                          <a:spcPct val="100000"/>
                        </a:lnSpc>
                        <a:spcBef>
                          <a:spcPts val="200"/>
                        </a:spcBef>
                        <a:buFont typeface="+mj-lt"/>
                        <a:buNone/>
                      </a:pPr>
                      <a:endParaRPr lang="en-US" sz="1400" dirty="0"/>
                    </a:p>
                  </a:txBody>
                  <a:tcPr/>
                </a:tc>
                <a:tc>
                  <a:txBody>
                    <a:bodyPr/>
                    <a:lstStyle/>
                    <a:p>
                      <a:endParaRPr lang="en-US" sz="140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3094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Vocabulary: Counting and Place-</a:t>
            </a:r>
            <a:r>
              <a:rPr lang="en-US">
                <a:solidFill>
                  <a:schemeClr val="bg1">
                    <a:lumMod val="65000"/>
                  </a:schemeClr>
                </a:solidFill>
              </a:rPr>
              <a:t>Value Actions</a:t>
            </a: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86943771"/>
              </p:ext>
            </p:extLst>
          </p:nvPr>
        </p:nvGraphicFramePr>
        <p:xfrm>
          <a:off x="915988" y="1608138"/>
          <a:ext cx="10583937" cy="2509520"/>
        </p:xfrm>
        <a:graphic>
          <a:graphicData uri="http://schemas.openxmlformats.org/drawingml/2006/table">
            <a:tbl>
              <a:tblPr firstRow="1" bandRow="1">
                <a:tableStyleId>{5C22544A-7EE6-4342-B048-85BDC9FD1C3A}</a:tableStyleId>
              </a:tblPr>
              <a:tblGrid>
                <a:gridCol w="1608653">
                  <a:extLst>
                    <a:ext uri="{9D8B030D-6E8A-4147-A177-3AD203B41FA5}">
                      <a16:colId xmlns:a16="http://schemas.microsoft.com/office/drawing/2014/main" val="20000"/>
                    </a:ext>
                  </a:extLst>
                </a:gridCol>
                <a:gridCol w="6146574">
                  <a:extLst>
                    <a:ext uri="{9D8B030D-6E8A-4147-A177-3AD203B41FA5}">
                      <a16:colId xmlns:a16="http://schemas.microsoft.com/office/drawing/2014/main" val="20001"/>
                    </a:ext>
                  </a:extLst>
                </a:gridCol>
                <a:gridCol w="2828710">
                  <a:extLst>
                    <a:ext uri="{9D8B030D-6E8A-4147-A177-3AD203B41FA5}">
                      <a16:colId xmlns:a16="http://schemas.microsoft.com/office/drawing/2014/main" val="20002"/>
                    </a:ext>
                  </a:extLst>
                </a:gridCol>
              </a:tblGrid>
              <a:tr h="370840">
                <a:tc>
                  <a:txBody>
                    <a:bodyPr/>
                    <a:lstStyle/>
                    <a:p>
                      <a:r>
                        <a:rPr lang="en-US" sz="1600"/>
                        <a:t>TERM</a:t>
                      </a:r>
                    </a:p>
                  </a:txBody>
                  <a:tcPr/>
                </a:tc>
                <a:tc>
                  <a:txBody>
                    <a:bodyPr/>
                    <a:lstStyle/>
                    <a:p>
                      <a:r>
                        <a:rPr lang="en-US" sz="1600"/>
                        <a:t>DEFINITION</a:t>
                      </a:r>
                    </a:p>
                  </a:txBody>
                  <a:tcPr/>
                </a:tc>
                <a:tc>
                  <a:txBody>
                    <a:bodyPr/>
                    <a:lstStyle/>
                    <a:p>
                      <a:r>
                        <a:rPr lang="en-US" sz="1600"/>
                        <a:t>GRADE LEVEL INTRODUCED</a:t>
                      </a:r>
                    </a:p>
                  </a:txBody>
                  <a:tcPr/>
                </a:tc>
                <a:extLst>
                  <a:ext uri="{0D108BD9-81ED-4DB2-BD59-A6C34878D82A}">
                    <a16:rowId xmlns:a16="http://schemas.microsoft.com/office/drawing/2014/main" val="10000"/>
                  </a:ext>
                </a:extLst>
              </a:tr>
              <a:tr h="370840">
                <a:tc>
                  <a:txBody>
                    <a:bodyPr/>
                    <a:lstStyle/>
                    <a:p>
                      <a:pPr marL="91440"/>
                      <a:r>
                        <a:rPr lang="en-US" sz="1800"/>
                        <a:t>Round</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1"/>
                  </a:ext>
                </a:extLst>
              </a:tr>
              <a:tr h="370840">
                <a:tc>
                  <a:txBody>
                    <a:bodyPr/>
                    <a:lstStyle/>
                    <a:p>
                      <a:pPr marL="91440"/>
                      <a:r>
                        <a:rPr lang="en-US" sz="1800"/>
                        <a:t>Estimate</a:t>
                      </a:r>
                    </a:p>
                  </a:txBody>
                  <a:tcPr/>
                </a:tc>
                <a:tc>
                  <a:txBody>
                    <a:bodyPr/>
                    <a:lstStyle/>
                    <a:p>
                      <a:endParaRPr lang="en-US" sz="1400" dirty="0"/>
                    </a:p>
                  </a:txBody>
                  <a:tcPr/>
                </a:tc>
                <a:tc>
                  <a:txBody>
                    <a:bodyPr/>
                    <a:lstStyle/>
                    <a:p>
                      <a:endParaRPr lang="en-US" sz="1400"/>
                    </a:p>
                  </a:txBody>
                  <a:tcPr/>
                </a:tc>
                <a:extLst>
                  <a:ext uri="{0D108BD9-81ED-4DB2-BD59-A6C34878D82A}">
                    <a16:rowId xmlns:a16="http://schemas.microsoft.com/office/drawing/2014/main" val="10002"/>
                  </a:ext>
                </a:extLst>
              </a:tr>
              <a:tr h="370840">
                <a:tc>
                  <a:txBody>
                    <a:bodyPr/>
                    <a:lstStyle/>
                    <a:p>
                      <a:pPr marL="91440"/>
                      <a:r>
                        <a:rPr lang="en-US" sz="1800" dirty="0"/>
                        <a:t>Compare</a:t>
                      </a:r>
                    </a:p>
                    <a:p>
                      <a:pPr marL="344488" indent="-252413">
                        <a:buAutoNum type="alphaLcPeriod"/>
                      </a:pPr>
                      <a:r>
                        <a:rPr lang="en-US" sz="1800" dirty="0"/>
                        <a:t>More</a:t>
                      </a:r>
                    </a:p>
                    <a:p>
                      <a:pPr marL="344488" indent="-252413">
                        <a:buAutoNum type="alphaLcPeriod"/>
                      </a:pPr>
                      <a:r>
                        <a:rPr lang="en-US" sz="1800" dirty="0"/>
                        <a:t>Less</a:t>
                      </a:r>
                    </a:p>
                    <a:p>
                      <a:pPr marL="344488" indent="-252413">
                        <a:buAutoNum type="alphaLcPeriod"/>
                      </a:pPr>
                      <a:r>
                        <a:rPr lang="en-US" sz="1800" dirty="0"/>
                        <a:t>Equal</a:t>
                      </a:r>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0"/>
          </p:nvPr>
        </p:nvSpPr>
        <p:spPr/>
        <p:txBody>
          <a:bodyPr/>
          <a:lstStyle/>
          <a:p>
            <a:pPr algn="r"/>
            <a:fld id="{F3477EC8-074D-41C4-94AE-E9EA7CEEA348}" type="slidenum">
              <a:rPr lang="en-US" smtClean="0"/>
              <a:pPr algn="r"/>
              <a:t>12</a:t>
            </a:fld>
            <a:endParaRPr lang="en-US"/>
          </a:p>
        </p:txBody>
      </p:sp>
    </p:spTree>
    <p:extLst>
      <p:ext uri="{BB962C8B-B14F-4D97-AF65-F5344CB8AC3E}">
        <p14:creationId xmlns:p14="http://schemas.microsoft.com/office/powerpoint/2010/main" val="3754387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Summary</a:t>
            </a:r>
          </a:p>
        </p:txBody>
      </p:sp>
      <p:sp>
        <p:nvSpPr>
          <p:cNvPr id="7" name="Content Placeholder 6"/>
          <p:cNvSpPr>
            <a:spLocks noGrp="1"/>
          </p:cNvSpPr>
          <p:nvPr>
            <p:ph idx="1"/>
          </p:nvPr>
        </p:nvSpPr>
        <p:spPr/>
        <p:txBody>
          <a:bodyPr/>
          <a:lstStyle/>
          <a:p>
            <a:r>
              <a:rPr lang="en-US"/>
              <a:t>Mathematics is a language that includes words and symbols.</a:t>
            </a:r>
          </a:p>
          <a:p>
            <a:r>
              <a:rPr lang="en-US"/>
              <a:t>Explicit instruction is vital to deep understanding and generalization of skills.</a:t>
            </a:r>
          </a:p>
          <a:p>
            <a:r>
              <a:rPr lang="en-US"/>
              <a:t>Teachers and students need to practice and use the correct language.</a:t>
            </a:r>
          </a:p>
          <a:p>
            <a:pPr lvl="1"/>
            <a:r>
              <a:rPr lang="en-US"/>
              <a:t>Begin as soon as students enter school.</a:t>
            </a:r>
          </a:p>
          <a:p>
            <a:pPr lvl="1"/>
            <a:r>
              <a:rPr lang="en-US"/>
              <a:t>Correct and model precise language.</a:t>
            </a:r>
          </a:p>
          <a:p>
            <a:r>
              <a:rPr lang="en-US"/>
              <a:t>Link mathematical vocabulary across units and skill areas.</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13</a:t>
            </a:fld>
            <a:endParaRPr lang="en-US"/>
          </a:p>
        </p:txBody>
      </p:sp>
    </p:spTree>
    <p:extLst>
      <p:ext uri="{BB962C8B-B14F-4D97-AF65-F5344CB8AC3E}">
        <p14:creationId xmlns:p14="http://schemas.microsoft.com/office/powerpoint/2010/main" val="1910188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From Counting to Place Value</a:t>
            </a:r>
          </a:p>
        </p:txBody>
      </p:sp>
      <p:sp>
        <p:nvSpPr>
          <p:cNvPr id="3" name="Text Placeholder 2"/>
          <p:cNvSpPr>
            <a:spLocks noGrp="1"/>
          </p:cNvSpPr>
          <p:nvPr>
            <p:ph idx="1"/>
          </p:nvPr>
        </p:nvSpPr>
        <p:spPr/>
        <p:txBody>
          <a:bodyPr/>
          <a:lstStyle/>
          <a:p>
            <a:r>
              <a:rPr lang="en-US"/>
              <a:t>Developing an Understanding of the Learning Progression</a:t>
            </a:r>
          </a:p>
        </p:txBody>
      </p:sp>
      <p:sp>
        <p:nvSpPr>
          <p:cNvPr id="4" name="Slide Number Placeholder 3"/>
          <p:cNvSpPr>
            <a:spLocks noGrp="1"/>
          </p:cNvSpPr>
          <p:nvPr>
            <p:ph type="sldNum" sz="quarter" idx="12"/>
          </p:nvPr>
        </p:nvSpPr>
        <p:spPr>
          <a:xfrm>
            <a:off x="11741902" y="6507316"/>
            <a:ext cx="141064" cy="153888"/>
          </a:xfrm>
        </p:spPr>
        <p:txBody>
          <a:bodyPr/>
          <a:lstStyle/>
          <a:p>
            <a:fld id="{A1A8B8B9-B651-4439-A868-E8F04EF81465}" type="slidenum">
              <a:rPr lang="en-US" smtClean="0">
                <a:solidFill>
                  <a:schemeClr val="bg2">
                    <a:lumMod val="75000"/>
                  </a:schemeClr>
                </a:solidFill>
              </a:rPr>
              <a:pPr/>
              <a:t>14</a:t>
            </a:fld>
            <a:endParaRPr lang="en-US">
              <a:solidFill>
                <a:schemeClr val="bg2">
                  <a:lumMod val="75000"/>
                </a:schemeClr>
              </a:solidFill>
            </a:endParaRPr>
          </a:p>
        </p:txBody>
      </p:sp>
    </p:spTree>
    <p:extLst>
      <p:ext uri="{BB962C8B-B14F-4D97-AF65-F5344CB8AC3E}">
        <p14:creationId xmlns:p14="http://schemas.microsoft.com/office/powerpoint/2010/main" val="985362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Critical Counting and Place-Value Skills </a:t>
            </a:r>
          </a:p>
        </p:txBody>
      </p:sp>
      <p:sp>
        <p:nvSpPr>
          <p:cNvPr id="9" name="Content Placeholder 2"/>
          <p:cNvSpPr>
            <a:spLocks noGrp="1"/>
          </p:cNvSpPr>
          <p:nvPr>
            <p:ph idx="1"/>
          </p:nvPr>
        </p:nvSpPr>
        <p:spPr/>
        <p:txBody>
          <a:bodyPr/>
          <a:lstStyle/>
          <a:p>
            <a:pPr marL="457200" indent="-457200">
              <a:buFont typeface="+mj-lt"/>
              <a:buAutoNum type="arabicPeriod"/>
            </a:pPr>
            <a:r>
              <a:rPr lang="en-US"/>
              <a:t>Fluency in Counting Numbers and Groups</a:t>
            </a:r>
          </a:p>
          <a:p>
            <a:pPr marL="914400" lvl="1" indent="-457200">
              <a:buFont typeface="+mj-lt"/>
              <a:buAutoNum type="alphaLcPeriod"/>
            </a:pPr>
            <a:r>
              <a:rPr lang="en-US"/>
              <a:t>Discover and identify patterns within number sets.</a:t>
            </a:r>
          </a:p>
          <a:p>
            <a:pPr marL="914400" lvl="1" indent="-457200">
              <a:buFont typeface="+mj-lt"/>
              <a:buAutoNum type="alphaLcPeriod"/>
            </a:pPr>
            <a:r>
              <a:rPr lang="en-US"/>
              <a:t>Subitize: Look at an array and identify the quantity.</a:t>
            </a:r>
          </a:p>
          <a:p>
            <a:pPr marL="914400" lvl="1" indent="-457200">
              <a:buFont typeface="+mj-lt"/>
              <a:buAutoNum type="alphaLcPeriod"/>
            </a:pPr>
            <a:r>
              <a:rPr lang="en-US"/>
              <a:t>Create and count quantity of total groups and per group.</a:t>
            </a:r>
          </a:p>
          <a:p>
            <a:pPr marL="914400" lvl="1" indent="-457200">
              <a:buFont typeface="+mj-lt"/>
              <a:buAutoNum type="alphaLcPeriod"/>
            </a:pPr>
            <a:r>
              <a:rPr lang="en-US"/>
              <a:t>Skip-count (2s, 5s, 10s) beginning with different numbers.</a:t>
            </a:r>
          </a:p>
          <a:p>
            <a:pPr marL="457200" indent="-457200">
              <a:buFont typeface="+mj-lt"/>
              <a:buAutoNum type="arabicPeriod"/>
            </a:pPr>
            <a:r>
              <a:rPr lang="en-US"/>
              <a:t>Representing Numbers</a:t>
            </a:r>
          </a:p>
          <a:p>
            <a:pPr marL="914400" lvl="1" indent="-457200">
              <a:buFont typeface="+mj-lt"/>
              <a:buAutoNum type="alphaLcPeriod"/>
            </a:pPr>
            <a:r>
              <a:rPr lang="en-US"/>
              <a:t>Reading numbers</a:t>
            </a:r>
          </a:p>
          <a:p>
            <a:pPr marL="914400" lvl="1" indent="-457200">
              <a:buFont typeface="+mj-lt"/>
              <a:buAutoNum type="alphaLcPeriod"/>
            </a:pPr>
            <a:r>
              <a:rPr lang="en-US"/>
              <a:t>Writing numbers</a:t>
            </a:r>
          </a:p>
          <a:p>
            <a:pPr marL="914400" lvl="1" indent="-457200">
              <a:buFont typeface="+mj-lt"/>
              <a:buAutoNum type="alphaLcPeriod"/>
            </a:pPr>
            <a:r>
              <a:rPr lang="en-US"/>
              <a:t>Building numbers</a:t>
            </a:r>
          </a:p>
          <a:p>
            <a:pPr marL="457200" indent="-457200">
              <a:buFont typeface="+mj-lt"/>
              <a:buAutoNum type="arabicPeriod"/>
            </a:pPr>
            <a:r>
              <a:rPr lang="en-US"/>
              <a:t>Understanding Numbers in Relation to Their Place and Value</a:t>
            </a:r>
          </a:p>
          <a:p>
            <a:pPr marL="914400" lvl="1" indent="-457200">
              <a:buFont typeface="+mj-lt"/>
              <a:buAutoNum type="alphaLcPeriod"/>
            </a:pPr>
            <a:r>
              <a:rPr lang="en-US"/>
              <a:t>Compare numbers.</a:t>
            </a:r>
          </a:p>
          <a:p>
            <a:pPr marL="914400" lvl="1" indent="-457200">
              <a:buFont typeface="+mj-lt"/>
              <a:buAutoNum type="alphaLcPeriod"/>
            </a:pPr>
            <a:r>
              <a:rPr lang="en-US"/>
              <a:t>Place on number line.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15</a:t>
            </a:fld>
            <a:endParaRPr lang="en-US"/>
          </a:p>
        </p:txBody>
      </p:sp>
    </p:spTree>
    <p:extLst>
      <p:ext uri="{BB962C8B-B14F-4D97-AF65-F5344CB8AC3E}">
        <p14:creationId xmlns:p14="http://schemas.microsoft.com/office/powerpoint/2010/main" val="363266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8" y="409575"/>
            <a:ext cx="10966449" cy="965401"/>
          </a:xfrm>
        </p:spPr>
        <p:txBody>
          <a:bodyPr>
            <a:normAutofit fontScale="90000"/>
          </a:bodyPr>
          <a:lstStyle/>
          <a:p>
            <a:r>
              <a:rPr lang="en-US"/>
              <a:t>Five Counting Principles: Trajectory of Counting to Place-Value Skills</a:t>
            </a:r>
          </a:p>
        </p:txBody>
      </p:sp>
      <p:sp>
        <p:nvSpPr>
          <p:cNvPr id="7" name="Content Placeholder 2"/>
          <p:cNvSpPr>
            <a:spLocks noGrp="1"/>
          </p:cNvSpPr>
          <p:nvPr>
            <p:ph sz="quarter" idx="12"/>
          </p:nvPr>
        </p:nvSpPr>
        <p:spPr/>
        <p:txBody>
          <a:bodyPr/>
          <a:lstStyle/>
          <a:p>
            <a:pPr marL="457200" indent="-457200">
              <a:buFont typeface="+mj-lt"/>
              <a:buAutoNum type="arabicPeriod"/>
            </a:pPr>
            <a:r>
              <a:rPr lang="en-US" sz="2200"/>
              <a:t>One-to-one correspondence</a:t>
            </a:r>
          </a:p>
          <a:p>
            <a:pPr marL="457200" indent="-457200">
              <a:lnSpc>
                <a:spcPct val="150000"/>
              </a:lnSpc>
              <a:buFont typeface="+mj-lt"/>
              <a:buAutoNum type="arabicPeriod"/>
            </a:pPr>
            <a:r>
              <a:rPr lang="en-US" sz="2200"/>
              <a:t>Stable order</a:t>
            </a:r>
          </a:p>
          <a:p>
            <a:pPr marL="457200" indent="-457200">
              <a:lnSpc>
                <a:spcPct val="150000"/>
              </a:lnSpc>
              <a:buFont typeface="+mj-lt"/>
              <a:buAutoNum type="arabicPeriod"/>
            </a:pPr>
            <a:r>
              <a:rPr lang="en-US" sz="2200"/>
              <a:t>Cardinality</a:t>
            </a:r>
          </a:p>
          <a:p>
            <a:pPr marL="457200" indent="-457200">
              <a:lnSpc>
                <a:spcPct val="150000"/>
              </a:lnSpc>
              <a:buFont typeface="+mj-lt"/>
              <a:buAutoNum type="arabicPeriod"/>
            </a:pPr>
            <a:r>
              <a:rPr lang="en-US" sz="2200"/>
              <a:t>Abstraction</a:t>
            </a:r>
          </a:p>
          <a:p>
            <a:pPr marL="457200" indent="-457200">
              <a:lnSpc>
                <a:spcPct val="150000"/>
              </a:lnSpc>
              <a:buFont typeface="+mj-lt"/>
              <a:buAutoNum type="arabicPeriod"/>
            </a:pPr>
            <a:r>
              <a:rPr lang="en-US" sz="2200"/>
              <a:t>Order irrelevance</a:t>
            </a:r>
          </a:p>
        </p:txBody>
      </p:sp>
      <p:sp>
        <p:nvSpPr>
          <p:cNvPr id="11" name="Content Placeholder 10"/>
          <p:cNvSpPr>
            <a:spLocks noGrp="1"/>
          </p:cNvSpPr>
          <p:nvPr>
            <p:ph sz="quarter" idx="13"/>
          </p:nvPr>
        </p:nvSpPr>
        <p:spPr/>
        <p:txBody>
          <a:bodyPr>
            <a:normAutofit/>
          </a:bodyPr>
          <a:lstStyle/>
          <a:p>
            <a:pPr marL="457200" indent="-457200">
              <a:buFont typeface="+mj-lt"/>
              <a:buAutoNum type="alphaUcPeriod"/>
            </a:pPr>
            <a:r>
              <a:rPr lang="en-US" sz="2200"/>
              <a:t>The last count represents the number of objects in a set.</a:t>
            </a:r>
          </a:p>
          <a:p>
            <a:pPr marL="457200" indent="-457200">
              <a:buFont typeface="+mj-lt"/>
              <a:buAutoNum type="alphaUcPeriod"/>
            </a:pPr>
            <a:r>
              <a:rPr lang="en-US" sz="2200"/>
              <a:t>Assign one (and only one) count to each object of a set.</a:t>
            </a:r>
          </a:p>
          <a:p>
            <a:pPr marL="457200" indent="-457200">
              <a:buFont typeface="+mj-lt"/>
              <a:buAutoNum type="alphaUcPeriod"/>
            </a:pPr>
            <a:r>
              <a:rPr lang="en-US" sz="2200"/>
              <a:t>The order in which objects are counted does not change the amount in the set.</a:t>
            </a:r>
          </a:p>
          <a:p>
            <a:pPr marL="457200" indent="-457200">
              <a:buFont typeface="+mj-lt"/>
              <a:buAutoNum type="alphaUcPeriod"/>
            </a:pPr>
            <a:r>
              <a:rPr lang="en-US" sz="2200"/>
              <a:t>The order in which students count is always the same; the order never changes: 1, 2, 3, …10.</a:t>
            </a:r>
          </a:p>
          <a:p>
            <a:pPr marL="457200" indent="-457200">
              <a:buFont typeface="+mj-lt"/>
              <a:buAutoNum type="alphaUcPeriod"/>
            </a:pPr>
            <a:r>
              <a:rPr lang="en-US" sz="2200"/>
              <a:t>Any collection of objects can be counted; not all objects have to be the same.</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16</a:t>
            </a:fld>
            <a:endParaRPr lang="en-US"/>
          </a:p>
        </p:txBody>
      </p:sp>
    </p:spTree>
    <p:extLst>
      <p:ext uri="{BB962C8B-B14F-4D97-AF65-F5344CB8AC3E}">
        <p14:creationId xmlns:p14="http://schemas.microsoft.com/office/powerpoint/2010/main" val="122588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False Counting Assumptions</a:t>
            </a:r>
          </a:p>
        </p:txBody>
      </p:sp>
      <p:sp>
        <p:nvSpPr>
          <p:cNvPr id="9" name="Content Placeholder 2"/>
          <p:cNvSpPr>
            <a:spLocks noGrp="1"/>
          </p:cNvSpPr>
          <p:nvPr>
            <p:ph idx="1"/>
          </p:nvPr>
        </p:nvSpPr>
        <p:spPr>
          <a:prstGeom prst="rect">
            <a:avLst/>
          </a:prstGeom>
        </p:spPr>
        <p:txBody>
          <a:bodyPr>
            <a:normAutofit/>
          </a:bodyPr>
          <a:lstStyle/>
          <a:p>
            <a:r>
              <a:rPr lang="en-US" sz="2200"/>
              <a:t>Standard Direction</a:t>
            </a:r>
          </a:p>
          <a:p>
            <a:pPr lvl="1"/>
            <a:r>
              <a:rPr lang="en-US"/>
              <a:t>Counting </a:t>
            </a:r>
            <a:r>
              <a:rPr lang="en-US">
                <a:solidFill>
                  <a:schemeClr val="accent2"/>
                </a:solidFill>
              </a:rPr>
              <a:t>MUST</a:t>
            </a:r>
            <a:r>
              <a:rPr lang="en-US"/>
              <a:t> start at an end point.</a:t>
            </a:r>
          </a:p>
          <a:p>
            <a:r>
              <a:rPr lang="en-US" sz="2200"/>
              <a:t>Adjacency</a:t>
            </a:r>
          </a:p>
          <a:p>
            <a:pPr lvl="1"/>
            <a:r>
              <a:rPr lang="en-US"/>
              <a:t>Items </a:t>
            </a:r>
            <a:r>
              <a:rPr lang="en-US">
                <a:solidFill>
                  <a:schemeClr val="accent2"/>
                </a:solidFill>
              </a:rPr>
              <a:t>MUST</a:t>
            </a:r>
            <a:r>
              <a:rPr lang="en-US"/>
              <a:t> be counted consecutively.</a:t>
            </a:r>
          </a:p>
          <a:p>
            <a:pPr lvl="1">
              <a:buFont typeface="Wingdings" charset="2"/>
              <a:buChar char="§"/>
            </a:pPr>
            <a:endParaRPr lang="en-US" sz="2200"/>
          </a:p>
          <a:p>
            <a:pPr marL="201168" lvl="1" indent="0">
              <a:buNone/>
            </a:pPr>
            <a:r>
              <a:rPr lang="en-US" sz="2800" b="1"/>
              <a:t>Take 5 minutes at your table to discuss the following:</a:t>
            </a:r>
          </a:p>
          <a:p>
            <a:pPr marL="201168" lvl="1" indent="0">
              <a:buNone/>
            </a:pPr>
            <a:endParaRPr lang="en-US" sz="2800" b="1"/>
          </a:p>
          <a:p>
            <a:pPr marL="201168" lvl="1" indent="0" algn="ctr">
              <a:buNone/>
            </a:pPr>
            <a:r>
              <a:rPr lang="en-US" sz="2800"/>
              <a:t>How might these false counting assumptions hinder students’ understanding of place value?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17</a:t>
            </a:fld>
            <a:endParaRPr lang="en-US"/>
          </a:p>
        </p:txBody>
      </p:sp>
    </p:spTree>
    <p:extLst>
      <p:ext uri="{BB962C8B-B14F-4D97-AF65-F5344CB8AC3E}">
        <p14:creationId xmlns:p14="http://schemas.microsoft.com/office/powerpoint/2010/main" val="256296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 calcmode="lin" valueType="num">
                                      <p:cBhvr additive="base">
                                        <p:cTn id="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anim calcmode="lin" valueType="num">
                                      <p:cBhvr additive="base">
                                        <p:cTn id="11"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98540" y="492293"/>
            <a:ext cx="10966449" cy="492443"/>
          </a:xfrm>
        </p:spPr>
        <p:txBody>
          <a:bodyPr>
            <a:normAutofit/>
          </a:bodyPr>
          <a:lstStyle/>
          <a:p>
            <a:r>
              <a:rPr lang="en-US"/>
              <a:t>Representing Numbers: Writing Numbers Correctly</a:t>
            </a:r>
          </a:p>
        </p:txBody>
      </p:sp>
      <p:sp>
        <p:nvSpPr>
          <p:cNvPr id="3" name="Content Placeholder 2"/>
          <p:cNvSpPr>
            <a:spLocks noGrp="1"/>
          </p:cNvSpPr>
          <p:nvPr>
            <p:ph sz="quarter" idx="11"/>
          </p:nvPr>
        </p:nvSpPr>
        <p:spPr>
          <a:xfrm>
            <a:off x="772583" y="1082676"/>
            <a:ext cx="5323417" cy="5251495"/>
          </a:xfrm>
        </p:spPr>
        <p:txBody>
          <a:bodyPr/>
          <a:lstStyle/>
          <a:p>
            <a:pPr marL="0" indent="0">
              <a:buNone/>
            </a:pPr>
            <a:r>
              <a:rPr lang="en-US" sz="2600" b="1"/>
              <a:t>Student Example</a:t>
            </a:r>
          </a:p>
          <a:p>
            <a:pPr marL="0" indent="0">
              <a:spcBef>
                <a:spcPts val="19800"/>
              </a:spcBef>
              <a:buNone/>
            </a:pPr>
            <a:r>
              <a:rPr lang="en-US" sz="2600" b="1"/>
              <a:t>Consider the following</a:t>
            </a:r>
            <a:r>
              <a:rPr lang="en-US" b="1"/>
              <a:t>:</a:t>
            </a:r>
          </a:p>
          <a:p>
            <a:pPr marL="342900" indent="-342900">
              <a:buFont typeface="Arial"/>
              <a:buChar char="•"/>
            </a:pPr>
            <a:r>
              <a:rPr lang="en-US"/>
              <a:t>Are the numbers in cardinal order? </a:t>
            </a:r>
          </a:p>
          <a:p>
            <a:pPr marL="342900" indent="-342900">
              <a:buFont typeface="Arial"/>
              <a:buChar char="•"/>
            </a:pPr>
            <a:r>
              <a:rPr lang="en-US"/>
              <a:t>Did the student form the numbers correctly?</a:t>
            </a:r>
          </a:p>
          <a:p>
            <a:pPr marL="342900" indent="-342900">
              <a:buFont typeface="Arial"/>
              <a:buChar char="•"/>
            </a:pPr>
            <a:r>
              <a:rPr lang="en-US"/>
              <a:t>What do you notice about digit formation?</a:t>
            </a:r>
          </a:p>
          <a:p>
            <a:endParaRPr lang="en-US"/>
          </a:p>
          <a:p>
            <a:endParaRPr lang="en-US"/>
          </a:p>
        </p:txBody>
      </p:sp>
      <p:sp>
        <p:nvSpPr>
          <p:cNvPr id="4" name="Content Placeholder 3">
            <a:extLst>
              <a:ext uri="{FF2B5EF4-FFF2-40B4-BE49-F238E27FC236}">
                <a16:creationId xmlns:a16="http://schemas.microsoft.com/office/drawing/2014/main" id="{2887C0B8-47FD-DD4C-B128-E108311A53F4}"/>
              </a:ext>
            </a:extLst>
          </p:cNvPr>
          <p:cNvSpPr>
            <a:spLocks noGrp="1"/>
          </p:cNvSpPr>
          <p:nvPr>
            <p:ph sz="quarter" idx="12"/>
          </p:nvPr>
        </p:nvSpPr>
        <p:spPr>
          <a:xfrm>
            <a:off x="6563494" y="1234099"/>
            <a:ext cx="5331883" cy="5243513"/>
          </a:xfrm>
        </p:spPr>
        <p:txBody>
          <a:bodyPr/>
          <a:lstStyle/>
          <a:p>
            <a:endParaRPr lang="en-US"/>
          </a:p>
          <a:p>
            <a:endParaRPr lang="en-US"/>
          </a:p>
          <a:p>
            <a:endParaRPr lang="en-US"/>
          </a:p>
          <a:p>
            <a:endParaRPr lang="en-US"/>
          </a:p>
          <a:p>
            <a:endParaRPr lang="en-US"/>
          </a:p>
          <a:p>
            <a:pPr marL="0" indent="0">
              <a:buNone/>
            </a:pPr>
            <a:endParaRPr lang="en-US"/>
          </a:p>
          <a:p>
            <a:pPr marL="0" indent="0">
              <a:buNone/>
            </a:pPr>
            <a:r>
              <a:rPr lang="en-US" sz="2600" b="1"/>
              <a:t>Possible strategies:</a:t>
            </a:r>
          </a:p>
          <a:p>
            <a:r>
              <a:rPr lang="en-US"/>
              <a:t>Practice on trace paper.</a:t>
            </a:r>
          </a:p>
          <a:p>
            <a:r>
              <a:rPr lang="en-US"/>
              <a:t>Use dot paper (a step up from tracing).</a:t>
            </a:r>
          </a:p>
          <a:p>
            <a:r>
              <a:rPr lang="en-US"/>
              <a:t>Have an upper and lower line for boundaries.</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18</a:t>
            </a:fld>
            <a:endParaRPr lang="en-US"/>
          </a:p>
        </p:txBody>
      </p:sp>
      <p:grpSp>
        <p:nvGrpSpPr>
          <p:cNvPr id="39" name="Group 38" descr="Hand drawing of 1, 2, 3, 4, and 5"/>
          <p:cNvGrpSpPr/>
          <p:nvPr/>
        </p:nvGrpSpPr>
        <p:grpSpPr>
          <a:xfrm>
            <a:off x="3341547" y="1733550"/>
            <a:ext cx="5875478" cy="2122306"/>
            <a:chOff x="949469" y="2851265"/>
            <a:chExt cx="6423345" cy="1878484"/>
          </a:xfrm>
        </p:grpSpPr>
        <p:sp>
          <p:nvSpPr>
            <p:cNvPr id="40" name="Freeform 39"/>
            <p:cNvSpPr/>
            <p:nvPr/>
          </p:nvSpPr>
          <p:spPr>
            <a:xfrm>
              <a:off x="949469" y="2851265"/>
              <a:ext cx="45719" cy="827393"/>
            </a:xfrm>
            <a:custGeom>
              <a:avLst/>
              <a:gdLst>
                <a:gd name="connsiteX0" fmla="*/ 0 w 51782"/>
                <a:gd name="connsiteY0" fmla="*/ 0 h 1479666"/>
                <a:gd name="connsiteX1" fmla="*/ 16626 w 51782"/>
                <a:gd name="connsiteY1" fmla="*/ 631768 h 1479666"/>
                <a:gd name="connsiteX2" fmla="*/ 33251 w 51782"/>
                <a:gd name="connsiteY2" fmla="*/ 964277 h 1479666"/>
                <a:gd name="connsiteX3" fmla="*/ 49877 w 51782"/>
                <a:gd name="connsiteY3" fmla="*/ 1080655 h 1479666"/>
                <a:gd name="connsiteX4" fmla="*/ 49877 w 51782"/>
                <a:gd name="connsiteY4" fmla="*/ 1479666 h 147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2" h="1479666">
                  <a:moveTo>
                    <a:pt x="0" y="0"/>
                  </a:moveTo>
                  <a:cubicBezTo>
                    <a:pt x="5542" y="210589"/>
                    <a:pt x="9366" y="421231"/>
                    <a:pt x="16626" y="631768"/>
                  </a:cubicBezTo>
                  <a:cubicBezTo>
                    <a:pt x="20450" y="742677"/>
                    <a:pt x="25053" y="853605"/>
                    <a:pt x="33251" y="964277"/>
                  </a:cubicBezTo>
                  <a:cubicBezTo>
                    <a:pt x="36146" y="1003356"/>
                    <a:pt x="48614" y="1041489"/>
                    <a:pt x="49877" y="1080655"/>
                  </a:cubicBezTo>
                  <a:cubicBezTo>
                    <a:pt x="54165" y="1213590"/>
                    <a:pt x="49877" y="1346662"/>
                    <a:pt x="49877" y="14796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57929" y="3264961"/>
              <a:ext cx="579868" cy="562644"/>
            </a:xfrm>
            <a:custGeom>
              <a:avLst/>
              <a:gdLst>
                <a:gd name="connsiteX0" fmla="*/ 665018 w 847898"/>
                <a:gd name="connsiteY0" fmla="*/ 515389 h 1006203"/>
                <a:gd name="connsiteX1" fmla="*/ 631767 w 847898"/>
                <a:gd name="connsiteY1" fmla="*/ 432262 h 1006203"/>
                <a:gd name="connsiteX2" fmla="*/ 548640 w 847898"/>
                <a:gd name="connsiteY2" fmla="*/ 365760 h 1006203"/>
                <a:gd name="connsiteX3" fmla="*/ 498763 w 847898"/>
                <a:gd name="connsiteY3" fmla="*/ 315883 h 1006203"/>
                <a:gd name="connsiteX4" fmla="*/ 349134 w 847898"/>
                <a:gd name="connsiteY4" fmla="*/ 149629 h 1006203"/>
                <a:gd name="connsiteX5" fmla="*/ 232756 w 847898"/>
                <a:gd name="connsiteY5" fmla="*/ 33251 h 1006203"/>
                <a:gd name="connsiteX6" fmla="*/ 133003 w 847898"/>
                <a:gd name="connsiteY6" fmla="*/ 0 h 1006203"/>
                <a:gd name="connsiteX7" fmla="*/ 49876 w 847898"/>
                <a:gd name="connsiteY7" fmla="*/ 16625 h 1006203"/>
                <a:gd name="connsiteX8" fmla="*/ 33251 w 847898"/>
                <a:gd name="connsiteY8" fmla="*/ 66502 h 1006203"/>
                <a:gd name="connsiteX9" fmla="*/ 49876 w 847898"/>
                <a:gd name="connsiteY9" fmla="*/ 315883 h 1006203"/>
                <a:gd name="connsiteX10" fmla="*/ 116378 w 847898"/>
                <a:gd name="connsiteY10" fmla="*/ 399011 h 1006203"/>
                <a:gd name="connsiteX11" fmla="*/ 166254 w 847898"/>
                <a:gd name="connsiteY11" fmla="*/ 432262 h 1006203"/>
                <a:gd name="connsiteX12" fmla="*/ 232756 w 847898"/>
                <a:gd name="connsiteY12" fmla="*/ 482138 h 1006203"/>
                <a:gd name="connsiteX13" fmla="*/ 299258 w 847898"/>
                <a:gd name="connsiteY13" fmla="*/ 515389 h 1006203"/>
                <a:gd name="connsiteX14" fmla="*/ 399011 w 847898"/>
                <a:gd name="connsiteY14" fmla="*/ 598516 h 1006203"/>
                <a:gd name="connsiteX15" fmla="*/ 498763 w 847898"/>
                <a:gd name="connsiteY15" fmla="*/ 665018 h 1006203"/>
                <a:gd name="connsiteX16" fmla="*/ 581891 w 847898"/>
                <a:gd name="connsiteY16" fmla="*/ 731520 h 1006203"/>
                <a:gd name="connsiteX17" fmla="*/ 665018 w 847898"/>
                <a:gd name="connsiteY17" fmla="*/ 764771 h 1006203"/>
                <a:gd name="connsiteX18" fmla="*/ 781396 w 847898"/>
                <a:gd name="connsiteY18" fmla="*/ 864523 h 1006203"/>
                <a:gd name="connsiteX19" fmla="*/ 847898 w 847898"/>
                <a:gd name="connsiteY19" fmla="*/ 964276 h 1006203"/>
                <a:gd name="connsiteX20" fmla="*/ 548640 w 847898"/>
                <a:gd name="connsiteY20" fmla="*/ 980902 h 1006203"/>
                <a:gd name="connsiteX21" fmla="*/ 182880 w 847898"/>
                <a:gd name="connsiteY21" fmla="*/ 947651 h 1006203"/>
                <a:gd name="connsiteX22" fmla="*/ 0 w 847898"/>
                <a:gd name="connsiteY22" fmla="*/ 947651 h 10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898" h="1006203">
                  <a:moveTo>
                    <a:pt x="665018" y="515389"/>
                  </a:moveTo>
                  <a:cubicBezTo>
                    <a:pt x="653934" y="487680"/>
                    <a:pt x="650089" y="455819"/>
                    <a:pt x="631767" y="432262"/>
                  </a:cubicBezTo>
                  <a:cubicBezTo>
                    <a:pt x="609981" y="404252"/>
                    <a:pt x="575345" y="389127"/>
                    <a:pt x="548640" y="365760"/>
                  </a:cubicBezTo>
                  <a:cubicBezTo>
                    <a:pt x="530945" y="350277"/>
                    <a:pt x="514065" y="333735"/>
                    <a:pt x="498763" y="315883"/>
                  </a:cubicBezTo>
                  <a:cubicBezTo>
                    <a:pt x="342574" y="133664"/>
                    <a:pt x="601019" y="401515"/>
                    <a:pt x="349134" y="149629"/>
                  </a:cubicBezTo>
                  <a:lnTo>
                    <a:pt x="232756" y="33251"/>
                  </a:lnTo>
                  <a:lnTo>
                    <a:pt x="133003" y="0"/>
                  </a:lnTo>
                  <a:cubicBezTo>
                    <a:pt x="105294" y="5542"/>
                    <a:pt x="73388" y="950"/>
                    <a:pt x="49876" y="16625"/>
                  </a:cubicBezTo>
                  <a:cubicBezTo>
                    <a:pt x="35294" y="26346"/>
                    <a:pt x="33251" y="48977"/>
                    <a:pt x="33251" y="66502"/>
                  </a:cubicBezTo>
                  <a:cubicBezTo>
                    <a:pt x="33251" y="149814"/>
                    <a:pt x="29670" y="235059"/>
                    <a:pt x="49876" y="315883"/>
                  </a:cubicBezTo>
                  <a:cubicBezTo>
                    <a:pt x="58482" y="350309"/>
                    <a:pt x="91286" y="373919"/>
                    <a:pt x="116378" y="399011"/>
                  </a:cubicBezTo>
                  <a:cubicBezTo>
                    <a:pt x="130507" y="413140"/>
                    <a:pt x="149995" y="420648"/>
                    <a:pt x="166254" y="432262"/>
                  </a:cubicBezTo>
                  <a:cubicBezTo>
                    <a:pt x="188802" y="448368"/>
                    <a:pt x="209259" y="467452"/>
                    <a:pt x="232756" y="482138"/>
                  </a:cubicBezTo>
                  <a:cubicBezTo>
                    <a:pt x="253773" y="495273"/>
                    <a:pt x="278954" y="501176"/>
                    <a:pt x="299258" y="515389"/>
                  </a:cubicBezTo>
                  <a:cubicBezTo>
                    <a:pt x="334717" y="540210"/>
                    <a:pt x="364385" y="572546"/>
                    <a:pt x="399011" y="598516"/>
                  </a:cubicBezTo>
                  <a:cubicBezTo>
                    <a:pt x="430981" y="622493"/>
                    <a:pt x="466444" y="641513"/>
                    <a:pt x="498763" y="665018"/>
                  </a:cubicBezTo>
                  <a:cubicBezTo>
                    <a:pt x="527461" y="685889"/>
                    <a:pt x="551463" y="713263"/>
                    <a:pt x="581891" y="731520"/>
                  </a:cubicBezTo>
                  <a:cubicBezTo>
                    <a:pt x="607482" y="746874"/>
                    <a:pt x="638930" y="750278"/>
                    <a:pt x="665018" y="764771"/>
                  </a:cubicBezTo>
                  <a:cubicBezTo>
                    <a:pt x="695575" y="781747"/>
                    <a:pt x="758387" y="834940"/>
                    <a:pt x="781396" y="864523"/>
                  </a:cubicBezTo>
                  <a:cubicBezTo>
                    <a:pt x="805931" y="896068"/>
                    <a:pt x="847898" y="964276"/>
                    <a:pt x="847898" y="964276"/>
                  </a:cubicBezTo>
                  <a:cubicBezTo>
                    <a:pt x="714530" y="1030960"/>
                    <a:pt x="797628" y="1003537"/>
                    <a:pt x="548640" y="980902"/>
                  </a:cubicBezTo>
                  <a:cubicBezTo>
                    <a:pt x="296030" y="957937"/>
                    <a:pt x="534057" y="961698"/>
                    <a:pt x="182880" y="947651"/>
                  </a:cubicBezTo>
                  <a:cubicBezTo>
                    <a:pt x="121969" y="945215"/>
                    <a:pt x="60960" y="947651"/>
                    <a:pt x="0" y="9476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flipH="1">
              <a:off x="2315757" y="2981998"/>
              <a:ext cx="2451505" cy="1747751"/>
            </a:xfrm>
            <a:custGeom>
              <a:avLst/>
              <a:gdLst>
                <a:gd name="connsiteX0" fmla="*/ 3075709 w 4572000"/>
                <a:gd name="connsiteY0" fmla="*/ 0 h 3125586"/>
                <a:gd name="connsiteX1" fmla="*/ 3291840 w 4572000"/>
                <a:gd name="connsiteY1" fmla="*/ 16626 h 3125586"/>
                <a:gd name="connsiteX2" fmla="*/ 3391593 w 4572000"/>
                <a:gd name="connsiteY2" fmla="*/ 66502 h 3125586"/>
                <a:gd name="connsiteX3" fmla="*/ 3507971 w 4572000"/>
                <a:gd name="connsiteY3" fmla="*/ 83127 h 3125586"/>
                <a:gd name="connsiteX4" fmla="*/ 3624349 w 4572000"/>
                <a:gd name="connsiteY4" fmla="*/ 149629 h 3125586"/>
                <a:gd name="connsiteX5" fmla="*/ 3690851 w 4572000"/>
                <a:gd name="connsiteY5" fmla="*/ 199506 h 3125586"/>
                <a:gd name="connsiteX6" fmla="*/ 3757353 w 4572000"/>
                <a:gd name="connsiteY6" fmla="*/ 299258 h 3125586"/>
                <a:gd name="connsiteX7" fmla="*/ 3690851 w 4572000"/>
                <a:gd name="connsiteY7" fmla="*/ 698269 h 3125586"/>
                <a:gd name="connsiteX8" fmla="*/ 3574473 w 4572000"/>
                <a:gd name="connsiteY8" fmla="*/ 714895 h 3125586"/>
                <a:gd name="connsiteX9" fmla="*/ 3325091 w 4572000"/>
                <a:gd name="connsiteY9" fmla="*/ 748146 h 3125586"/>
                <a:gd name="connsiteX10" fmla="*/ 3142211 w 4572000"/>
                <a:gd name="connsiteY10" fmla="*/ 781396 h 3125586"/>
                <a:gd name="connsiteX11" fmla="*/ 3225338 w 4572000"/>
                <a:gd name="connsiteY11" fmla="*/ 831273 h 3125586"/>
                <a:gd name="connsiteX12" fmla="*/ 3308465 w 4572000"/>
                <a:gd name="connsiteY12" fmla="*/ 947651 h 3125586"/>
                <a:gd name="connsiteX13" fmla="*/ 3458095 w 4572000"/>
                <a:gd name="connsiteY13" fmla="*/ 1113906 h 3125586"/>
                <a:gd name="connsiteX14" fmla="*/ 3674225 w 4572000"/>
                <a:gd name="connsiteY14" fmla="*/ 1313411 h 3125586"/>
                <a:gd name="connsiteX15" fmla="*/ 4289367 w 4572000"/>
                <a:gd name="connsiteY15" fmla="*/ 2177935 h 3125586"/>
                <a:gd name="connsiteX16" fmla="*/ 4405745 w 4572000"/>
                <a:gd name="connsiteY16" fmla="*/ 2394066 h 3125586"/>
                <a:gd name="connsiteX17" fmla="*/ 4538749 w 4572000"/>
                <a:gd name="connsiteY17" fmla="*/ 2709949 h 3125586"/>
                <a:gd name="connsiteX18" fmla="*/ 4572000 w 4572000"/>
                <a:gd name="connsiteY18" fmla="*/ 2776451 h 3125586"/>
                <a:gd name="connsiteX19" fmla="*/ 4555375 w 4572000"/>
                <a:gd name="connsiteY19" fmla="*/ 2992582 h 3125586"/>
                <a:gd name="connsiteX20" fmla="*/ 4472247 w 4572000"/>
                <a:gd name="connsiteY20" fmla="*/ 3025833 h 3125586"/>
                <a:gd name="connsiteX21" fmla="*/ 4239491 w 4572000"/>
                <a:gd name="connsiteY21" fmla="*/ 3092335 h 3125586"/>
                <a:gd name="connsiteX22" fmla="*/ 3906982 w 4572000"/>
                <a:gd name="connsiteY22" fmla="*/ 3125586 h 3125586"/>
                <a:gd name="connsiteX23" fmla="*/ 2876204 w 4572000"/>
                <a:gd name="connsiteY23" fmla="*/ 3059084 h 3125586"/>
                <a:gd name="connsiteX24" fmla="*/ 2294313 w 4572000"/>
                <a:gd name="connsiteY24" fmla="*/ 2942706 h 3125586"/>
                <a:gd name="connsiteX25" fmla="*/ 1080655 w 4572000"/>
                <a:gd name="connsiteY25" fmla="*/ 2576946 h 3125586"/>
                <a:gd name="connsiteX26" fmla="*/ 349135 w 4572000"/>
                <a:gd name="connsiteY26" fmla="*/ 2277687 h 3125586"/>
                <a:gd name="connsiteX27" fmla="*/ 83127 w 4572000"/>
                <a:gd name="connsiteY27" fmla="*/ 2161309 h 3125586"/>
                <a:gd name="connsiteX28" fmla="*/ 33251 w 4572000"/>
                <a:gd name="connsiteY28" fmla="*/ 2128058 h 3125586"/>
                <a:gd name="connsiteX29" fmla="*/ 0 w 4572000"/>
                <a:gd name="connsiteY29" fmla="*/ 2094807 h 312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72000" h="3125586">
                  <a:moveTo>
                    <a:pt x="3075709" y="0"/>
                  </a:moveTo>
                  <a:cubicBezTo>
                    <a:pt x="3147753" y="5542"/>
                    <a:pt x="3220141" y="7664"/>
                    <a:pt x="3291840" y="16626"/>
                  </a:cubicBezTo>
                  <a:cubicBezTo>
                    <a:pt x="3397181" y="29794"/>
                    <a:pt x="3285507" y="34677"/>
                    <a:pt x="3391593" y="66502"/>
                  </a:cubicBezTo>
                  <a:cubicBezTo>
                    <a:pt x="3429127" y="77762"/>
                    <a:pt x="3469178" y="77585"/>
                    <a:pt x="3507971" y="83127"/>
                  </a:cubicBezTo>
                  <a:cubicBezTo>
                    <a:pt x="3572914" y="115598"/>
                    <a:pt x="3569517" y="110463"/>
                    <a:pt x="3624349" y="149629"/>
                  </a:cubicBezTo>
                  <a:cubicBezTo>
                    <a:pt x="3646897" y="165735"/>
                    <a:pt x="3672442" y="178796"/>
                    <a:pt x="3690851" y="199506"/>
                  </a:cubicBezTo>
                  <a:cubicBezTo>
                    <a:pt x="3717401" y="229374"/>
                    <a:pt x="3757353" y="299258"/>
                    <a:pt x="3757353" y="299258"/>
                  </a:cubicBezTo>
                  <a:cubicBezTo>
                    <a:pt x="3755448" y="341157"/>
                    <a:pt x="3839716" y="653609"/>
                    <a:pt x="3690851" y="698269"/>
                  </a:cubicBezTo>
                  <a:cubicBezTo>
                    <a:pt x="3653317" y="709529"/>
                    <a:pt x="3613266" y="709353"/>
                    <a:pt x="3574473" y="714895"/>
                  </a:cubicBezTo>
                  <a:cubicBezTo>
                    <a:pt x="3448061" y="757031"/>
                    <a:pt x="3592427" y="713276"/>
                    <a:pt x="3325091" y="748146"/>
                  </a:cubicBezTo>
                  <a:cubicBezTo>
                    <a:pt x="3263652" y="756160"/>
                    <a:pt x="3203171" y="770313"/>
                    <a:pt x="3142211" y="781396"/>
                  </a:cubicBezTo>
                  <a:cubicBezTo>
                    <a:pt x="3169920" y="798022"/>
                    <a:pt x="3202489" y="808423"/>
                    <a:pt x="3225338" y="831273"/>
                  </a:cubicBezTo>
                  <a:cubicBezTo>
                    <a:pt x="3259047" y="864983"/>
                    <a:pt x="3278159" y="910851"/>
                    <a:pt x="3308465" y="947651"/>
                  </a:cubicBezTo>
                  <a:cubicBezTo>
                    <a:pt x="3355862" y="1005204"/>
                    <a:pt x="3405375" y="1061186"/>
                    <a:pt x="3458095" y="1113906"/>
                  </a:cubicBezTo>
                  <a:cubicBezTo>
                    <a:pt x="3527423" y="1183234"/>
                    <a:pt x="3611617" y="1237960"/>
                    <a:pt x="3674225" y="1313411"/>
                  </a:cubicBezTo>
                  <a:cubicBezTo>
                    <a:pt x="3843227" y="1517081"/>
                    <a:pt x="4128560" y="1909923"/>
                    <a:pt x="4289367" y="2177935"/>
                  </a:cubicBezTo>
                  <a:cubicBezTo>
                    <a:pt x="4331465" y="2248098"/>
                    <a:pt x="4371016" y="2319978"/>
                    <a:pt x="4405745" y="2394066"/>
                  </a:cubicBezTo>
                  <a:cubicBezTo>
                    <a:pt x="4454236" y="2497512"/>
                    <a:pt x="4487656" y="2607763"/>
                    <a:pt x="4538749" y="2709949"/>
                  </a:cubicBezTo>
                  <a:lnTo>
                    <a:pt x="4572000" y="2776451"/>
                  </a:lnTo>
                  <a:cubicBezTo>
                    <a:pt x="4566458" y="2848495"/>
                    <a:pt x="4582210" y="2925494"/>
                    <a:pt x="4555375" y="2992582"/>
                  </a:cubicBezTo>
                  <a:cubicBezTo>
                    <a:pt x="4544291" y="3020291"/>
                    <a:pt x="4500294" y="3015634"/>
                    <a:pt x="4472247" y="3025833"/>
                  </a:cubicBezTo>
                  <a:cubicBezTo>
                    <a:pt x="4410941" y="3048126"/>
                    <a:pt x="4299843" y="3083713"/>
                    <a:pt x="4239491" y="3092335"/>
                  </a:cubicBezTo>
                  <a:cubicBezTo>
                    <a:pt x="4129221" y="3108088"/>
                    <a:pt x="3906982" y="3125586"/>
                    <a:pt x="3906982" y="3125586"/>
                  </a:cubicBezTo>
                  <a:cubicBezTo>
                    <a:pt x="3563389" y="3103419"/>
                    <a:pt x="3218318" y="3097880"/>
                    <a:pt x="2876204" y="3059084"/>
                  </a:cubicBezTo>
                  <a:cubicBezTo>
                    <a:pt x="2679659" y="3036795"/>
                    <a:pt x="2486514" y="2989457"/>
                    <a:pt x="2294313" y="2942706"/>
                  </a:cubicBezTo>
                  <a:cubicBezTo>
                    <a:pt x="1979314" y="2866085"/>
                    <a:pt x="1397480" y="2687835"/>
                    <a:pt x="1080655" y="2576946"/>
                  </a:cubicBezTo>
                  <a:cubicBezTo>
                    <a:pt x="656013" y="2428321"/>
                    <a:pt x="712033" y="2433214"/>
                    <a:pt x="349135" y="2277687"/>
                  </a:cubicBezTo>
                  <a:cubicBezTo>
                    <a:pt x="210747" y="2218378"/>
                    <a:pt x="197410" y="2224800"/>
                    <a:pt x="83127" y="2161309"/>
                  </a:cubicBezTo>
                  <a:cubicBezTo>
                    <a:pt x="65660" y="2151605"/>
                    <a:pt x="48854" y="2140540"/>
                    <a:pt x="33251" y="2128058"/>
                  </a:cubicBezTo>
                  <a:cubicBezTo>
                    <a:pt x="21011" y="2118266"/>
                    <a:pt x="11084" y="2105891"/>
                    <a:pt x="0" y="209480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201370" y="3113993"/>
              <a:ext cx="409318" cy="864579"/>
            </a:xfrm>
            <a:custGeom>
              <a:avLst/>
              <a:gdLst>
                <a:gd name="connsiteX0" fmla="*/ 0 w 598516"/>
                <a:gd name="connsiteY0" fmla="*/ 166254 h 1546167"/>
                <a:gd name="connsiteX1" fmla="*/ 16625 w 598516"/>
                <a:gd name="connsiteY1" fmla="*/ 698269 h 1546167"/>
                <a:gd name="connsiteX2" fmla="*/ 66502 w 598516"/>
                <a:gd name="connsiteY2" fmla="*/ 648393 h 1546167"/>
                <a:gd name="connsiteX3" fmla="*/ 99753 w 598516"/>
                <a:gd name="connsiteY3" fmla="*/ 598516 h 1546167"/>
                <a:gd name="connsiteX4" fmla="*/ 199505 w 598516"/>
                <a:gd name="connsiteY4" fmla="*/ 515389 h 1546167"/>
                <a:gd name="connsiteX5" fmla="*/ 315884 w 598516"/>
                <a:gd name="connsiteY5" fmla="*/ 432262 h 1546167"/>
                <a:gd name="connsiteX6" fmla="*/ 415636 w 598516"/>
                <a:gd name="connsiteY6" fmla="*/ 399011 h 1546167"/>
                <a:gd name="connsiteX7" fmla="*/ 415636 w 598516"/>
                <a:gd name="connsiteY7" fmla="*/ 83127 h 1546167"/>
                <a:gd name="connsiteX8" fmla="*/ 399011 w 598516"/>
                <a:gd name="connsiteY8" fmla="*/ 33251 h 1546167"/>
                <a:gd name="connsiteX9" fmla="*/ 349134 w 598516"/>
                <a:gd name="connsiteY9" fmla="*/ 0 h 1546167"/>
                <a:gd name="connsiteX10" fmla="*/ 332509 w 598516"/>
                <a:gd name="connsiteY10" fmla="*/ 116378 h 1546167"/>
                <a:gd name="connsiteX11" fmla="*/ 349134 w 598516"/>
                <a:gd name="connsiteY11" fmla="*/ 249382 h 1546167"/>
                <a:gd name="connsiteX12" fmla="*/ 432262 w 598516"/>
                <a:gd name="connsiteY12" fmla="*/ 598516 h 1546167"/>
                <a:gd name="connsiteX13" fmla="*/ 465513 w 598516"/>
                <a:gd name="connsiteY13" fmla="*/ 748145 h 1546167"/>
                <a:gd name="connsiteX14" fmla="*/ 482138 w 598516"/>
                <a:gd name="connsiteY14" fmla="*/ 914400 h 1546167"/>
                <a:gd name="connsiteX15" fmla="*/ 515389 w 598516"/>
                <a:gd name="connsiteY15" fmla="*/ 1047404 h 1546167"/>
                <a:gd name="connsiteX16" fmla="*/ 548640 w 598516"/>
                <a:gd name="connsiteY16" fmla="*/ 1280160 h 1546167"/>
                <a:gd name="connsiteX17" fmla="*/ 565265 w 598516"/>
                <a:gd name="connsiteY17" fmla="*/ 1429789 h 1546167"/>
                <a:gd name="connsiteX18" fmla="*/ 581891 w 598516"/>
                <a:gd name="connsiteY18" fmla="*/ 1496291 h 1546167"/>
                <a:gd name="connsiteX19" fmla="*/ 598516 w 598516"/>
                <a:gd name="connsiteY19" fmla="*/ 1546167 h 154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8516" h="1546167">
                  <a:moveTo>
                    <a:pt x="0" y="166254"/>
                  </a:moveTo>
                  <a:cubicBezTo>
                    <a:pt x="5542" y="343592"/>
                    <a:pt x="-7618" y="522508"/>
                    <a:pt x="16625" y="698269"/>
                  </a:cubicBezTo>
                  <a:cubicBezTo>
                    <a:pt x="19838" y="721560"/>
                    <a:pt x="51450" y="666455"/>
                    <a:pt x="66502" y="648393"/>
                  </a:cubicBezTo>
                  <a:cubicBezTo>
                    <a:pt x="79294" y="633043"/>
                    <a:pt x="86961" y="613866"/>
                    <a:pt x="99753" y="598516"/>
                  </a:cubicBezTo>
                  <a:cubicBezTo>
                    <a:pt x="145412" y="543725"/>
                    <a:pt x="145657" y="553851"/>
                    <a:pt x="199505" y="515389"/>
                  </a:cubicBezTo>
                  <a:cubicBezTo>
                    <a:pt x="209620" y="508164"/>
                    <a:pt x="295141" y="441481"/>
                    <a:pt x="315884" y="432262"/>
                  </a:cubicBezTo>
                  <a:cubicBezTo>
                    <a:pt x="347912" y="418027"/>
                    <a:pt x="415636" y="399011"/>
                    <a:pt x="415636" y="399011"/>
                  </a:cubicBezTo>
                  <a:cubicBezTo>
                    <a:pt x="444759" y="253404"/>
                    <a:pt x="441869" y="306105"/>
                    <a:pt x="415636" y="83127"/>
                  </a:cubicBezTo>
                  <a:cubicBezTo>
                    <a:pt x="413588" y="65722"/>
                    <a:pt x="409959" y="46935"/>
                    <a:pt x="399011" y="33251"/>
                  </a:cubicBezTo>
                  <a:cubicBezTo>
                    <a:pt x="386529" y="17648"/>
                    <a:pt x="365760" y="11084"/>
                    <a:pt x="349134" y="0"/>
                  </a:cubicBezTo>
                  <a:cubicBezTo>
                    <a:pt x="343592" y="38793"/>
                    <a:pt x="332509" y="77192"/>
                    <a:pt x="332509" y="116378"/>
                  </a:cubicBezTo>
                  <a:cubicBezTo>
                    <a:pt x="332509" y="161058"/>
                    <a:pt x="341789" y="205310"/>
                    <a:pt x="349134" y="249382"/>
                  </a:cubicBezTo>
                  <a:cubicBezTo>
                    <a:pt x="381607" y="444219"/>
                    <a:pt x="382240" y="398428"/>
                    <a:pt x="432262" y="598516"/>
                  </a:cubicBezTo>
                  <a:cubicBezTo>
                    <a:pt x="444654" y="648083"/>
                    <a:pt x="454429" y="698269"/>
                    <a:pt x="465513" y="748145"/>
                  </a:cubicBezTo>
                  <a:cubicBezTo>
                    <a:pt x="471055" y="803563"/>
                    <a:pt x="472982" y="859463"/>
                    <a:pt x="482138" y="914400"/>
                  </a:cubicBezTo>
                  <a:cubicBezTo>
                    <a:pt x="489651" y="959477"/>
                    <a:pt x="507214" y="1002442"/>
                    <a:pt x="515389" y="1047404"/>
                  </a:cubicBezTo>
                  <a:cubicBezTo>
                    <a:pt x="529409" y="1124513"/>
                    <a:pt x="538503" y="1202445"/>
                    <a:pt x="548640" y="1280160"/>
                  </a:cubicBezTo>
                  <a:cubicBezTo>
                    <a:pt x="555131" y="1329922"/>
                    <a:pt x="557634" y="1380189"/>
                    <a:pt x="565265" y="1429789"/>
                  </a:cubicBezTo>
                  <a:cubicBezTo>
                    <a:pt x="568739" y="1452373"/>
                    <a:pt x="575614" y="1474321"/>
                    <a:pt x="581891" y="1496291"/>
                  </a:cubicBezTo>
                  <a:cubicBezTo>
                    <a:pt x="586705" y="1513141"/>
                    <a:pt x="598516" y="1546167"/>
                    <a:pt x="598516" y="15461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6697422" y="3113993"/>
              <a:ext cx="675392" cy="669351"/>
            </a:xfrm>
            <a:custGeom>
              <a:avLst/>
              <a:gdLst>
                <a:gd name="connsiteX0" fmla="*/ 0 w 987576"/>
                <a:gd name="connsiteY0" fmla="*/ 33251 h 1197032"/>
                <a:gd name="connsiteX1" fmla="*/ 149629 w 987576"/>
                <a:gd name="connsiteY1" fmla="*/ 16625 h 1197032"/>
                <a:gd name="connsiteX2" fmla="*/ 232757 w 987576"/>
                <a:gd name="connsiteY2" fmla="*/ 0 h 1197032"/>
                <a:gd name="connsiteX3" fmla="*/ 515389 w 987576"/>
                <a:gd name="connsiteY3" fmla="*/ 16625 h 1197032"/>
                <a:gd name="connsiteX4" fmla="*/ 532015 w 987576"/>
                <a:gd name="connsiteY4" fmla="*/ 315883 h 1197032"/>
                <a:gd name="connsiteX5" fmla="*/ 548640 w 987576"/>
                <a:gd name="connsiteY5" fmla="*/ 498763 h 1197032"/>
                <a:gd name="connsiteX6" fmla="*/ 648393 w 987576"/>
                <a:gd name="connsiteY6" fmla="*/ 399011 h 1197032"/>
                <a:gd name="connsiteX7" fmla="*/ 764771 w 987576"/>
                <a:gd name="connsiteY7" fmla="*/ 365760 h 1197032"/>
                <a:gd name="connsiteX8" fmla="*/ 897775 w 987576"/>
                <a:gd name="connsiteY8" fmla="*/ 382385 h 1197032"/>
                <a:gd name="connsiteX9" fmla="*/ 964277 w 987576"/>
                <a:gd name="connsiteY9" fmla="*/ 482138 h 1197032"/>
                <a:gd name="connsiteX10" fmla="*/ 980902 w 987576"/>
                <a:gd name="connsiteY10" fmla="*/ 532014 h 1197032"/>
                <a:gd name="connsiteX11" fmla="*/ 897775 w 987576"/>
                <a:gd name="connsiteY11" fmla="*/ 980902 h 1197032"/>
                <a:gd name="connsiteX12" fmla="*/ 847898 w 987576"/>
                <a:gd name="connsiteY12" fmla="*/ 1030778 h 1197032"/>
                <a:gd name="connsiteX13" fmla="*/ 714895 w 987576"/>
                <a:gd name="connsiteY13" fmla="*/ 1097280 h 1197032"/>
                <a:gd name="connsiteX14" fmla="*/ 648393 w 987576"/>
                <a:gd name="connsiteY14" fmla="*/ 1130531 h 1197032"/>
                <a:gd name="connsiteX15" fmla="*/ 598517 w 987576"/>
                <a:gd name="connsiteY15" fmla="*/ 1163782 h 1197032"/>
                <a:gd name="connsiteX16" fmla="*/ 498764 w 987576"/>
                <a:gd name="connsiteY16" fmla="*/ 1197032 h 1197032"/>
                <a:gd name="connsiteX17" fmla="*/ 232757 w 987576"/>
                <a:gd name="connsiteY17" fmla="*/ 1180407 h 1197032"/>
                <a:gd name="connsiteX18" fmla="*/ 182880 w 987576"/>
                <a:gd name="connsiteY18" fmla="*/ 1130531 h 1197032"/>
                <a:gd name="connsiteX19" fmla="*/ 83128 w 987576"/>
                <a:gd name="connsiteY19" fmla="*/ 997527 h 1197032"/>
                <a:gd name="connsiteX20" fmla="*/ 49877 w 987576"/>
                <a:gd name="connsiteY20" fmla="*/ 947651 h 1197032"/>
                <a:gd name="connsiteX21" fmla="*/ 49877 w 987576"/>
                <a:gd name="connsiteY21" fmla="*/ 881149 h 119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7576" h="1197032">
                  <a:moveTo>
                    <a:pt x="0" y="33251"/>
                  </a:moveTo>
                  <a:cubicBezTo>
                    <a:pt x="49876" y="27709"/>
                    <a:pt x="99950" y="23722"/>
                    <a:pt x="149629" y="16625"/>
                  </a:cubicBezTo>
                  <a:cubicBezTo>
                    <a:pt x="177603" y="12629"/>
                    <a:pt x="204499" y="0"/>
                    <a:pt x="232757" y="0"/>
                  </a:cubicBezTo>
                  <a:cubicBezTo>
                    <a:pt x="327131" y="0"/>
                    <a:pt x="421178" y="11083"/>
                    <a:pt x="515389" y="16625"/>
                  </a:cubicBezTo>
                  <a:cubicBezTo>
                    <a:pt x="520931" y="116378"/>
                    <a:pt x="525141" y="216213"/>
                    <a:pt x="532015" y="315883"/>
                  </a:cubicBezTo>
                  <a:cubicBezTo>
                    <a:pt x="536226" y="376949"/>
                    <a:pt x="498830" y="463184"/>
                    <a:pt x="548640" y="498763"/>
                  </a:cubicBezTo>
                  <a:cubicBezTo>
                    <a:pt x="586905" y="526095"/>
                    <a:pt x="603783" y="413882"/>
                    <a:pt x="648393" y="399011"/>
                  </a:cubicBezTo>
                  <a:cubicBezTo>
                    <a:pt x="719946" y="375159"/>
                    <a:pt x="681268" y="386635"/>
                    <a:pt x="764771" y="365760"/>
                  </a:cubicBezTo>
                  <a:cubicBezTo>
                    <a:pt x="809106" y="371302"/>
                    <a:pt x="859182" y="359872"/>
                    <a:pt x="897775" y="382385"/>
                  </a:cubicBezTo>
                  <a:cubicBezTo>
                    <a:pt x="932294" y="402521"/>
                    <a:pt x="964277" y="482138"/>
                    <a:pt x="964277" y="482138"/>
                  </a:cubicBezTo>
                  <a:cubicBezTo>
                    <a:pt x="969819" y="498763"/>
                    <a:pt x="980902" y="514489"/>
                    <a:pt x="980902" y="532014"/>
                  </a:cubicBezTo>
                  <a:cubicBezTo>
                    <a:pt x="980902" y="711380"/>
                    <a:pt x="1022551" y="856129"/>
                    <a:pt x="897775" y="980902"/>
                  </a:cubicBezTo>
                  <a:cubicBezTo>
                    <a:pt x="881149" y="997527"/>
                    <a:pt x="867734" y="1018155"/>
                    <a:pt x="847898" y="1030778"/>
                  </a:cubicBezTo>
                  <a:cubicBezTo>
                    <a:pt x="806080" y="1057389"/>
                    <a:pt x="759229" y="1075113"/>
                    <a:pt x="714895" y="1097280"/>
                  </a:cubicBezTo>
                  <a:cubicBezTo>
                    <a:pt x="692728" y="1108364"/>
                    <a:pt x="669014" y="1116783"/>
                    <a:pt x="648393" y="1130531"/>
                  </a:cubicBezTo>
                  <a:cubicBezTo>
                    <a:pt x="631768" y="1141615"/>
                    <a:pt x="616776" y="1155667"/>
                    <a:pt x="598517" y="1163782"/>
                  </a:cubicBezTo>
                  <a:cubicBezTo>
                    <a:pt x="566488" y="1178017"/>
                    <a:pt x="498764" y="1197032"/>
                    <a:pt x="498764" y="1197032"/>
                  </a:cubicBezTo>
                  <a:cubicBezTo>
                    <a:pt x="410095" y="1191490"/>
                    <a:pt x="319693" y="1198709"/>
                    <a:pt x="232757" y="1180407"/>
                  </a:cubicBezTo>
                  <a:cubicBezTo>
                    <a:pt x="209749" y="1175563"/>
                    <a:pt x="197769" y="1148728"/>
                    <a:pt x="182880" y="1130531"/>
                  </a:cubicBezTo>
                  <a:cubicBezTo>
                    <a:pt x="147787" y="1087640"/>
                    <a:pt x="113869" y="1043638"/>
                    <a:pt x="83128" y="997527"/>
                  </a:cubicBezTo>
                  <a:cubicBezTo>
                    <a:pt x="72044" y="980902"/>
                    <a:pt x="55366" y="966863"/>
                    <a:pt x="49877" y="947651"/>
                  </a:cubicBezTo>
                  <a:cubicBezTo>
                    <a:pt x="43787" y="926337"/>
                    <a:pt x="49877" y="903316"/>
                    <a:pt x="49877" y="8811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0109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Summary</a:t>
            </a:r>
          </a:p>
        </p:txBody>
      </p:sp>
      <p:sp>
        <p:nvSpPr>
          <p:cNvPr id="7" name="Content Placeholder 6"/>
          <p:cNvSpPr>
            <a:spLocks noGrp="1"/>
          </p:cNvSpPr>
          <p:nvPr>
            <p:ph idx="1"/>
          </p:nvPr>
        </p:nvSpPr>
        <p:spPr/>
        <p:txBody>
          <a:bodyPr>
            <a:normAutofit/>
          </a:bodyPr>
          <a:lstStyle/>
          <a:p>
            <a:r>
              <a:rPr lang="en-US"/>
              <a:t>Counting is a precursor for every other mathematical skill.</a:t>
            </a:r>
          </a:p>
          <a:p>
            <a:pPr lvl="1"/>
            <a:r>
              <a:rPr lang="en-US" sz="2200"/>
              <a:t>Understanding patterns</a:t>
            </a:r>
          </a:p>
          <a:p>
            <a:pPr lvl="1"/>
            <a:r>
              <a:rPr lang="en-US" sz="2200"/>
              <a:t>Understanding order</a:t>
            </a:r>
          </a:p>
          <a:p>
            <a:pPr lvl="1"/>
            <a:r>
              <a:rPr lang="en-US" sz="2200"/>
              <a:t>Comparing numbers</a:t>
            </a:r>
          </a:p>
          <a:p>
            <a:r>
              <a:rPr lang="en-US"/>
              <a:t>Counting is part of the development of place-value skills.</a:t>
            </a:r>
          </a:p>
          <a:p>
            <a:pPr lvl="1"/>
            <a:r>
              <a:rPr lang="en-US" sz="2200"/>
              <a:t>Naturally part of the understanding of the value of different digits</a:t>
            </a:r>
          </a:p>
          <a:p>
            <a:pPr lvl="1"/>
            <a:r>
              <a:rPr lang="en-US" sz="2200"/>
              <a:t>Understanding link to the counting principles within rational as well as irrational numbers</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19</a:t>
            </a:fld>
            <a:endParaRPr lang="en-US"/>
          </a:p>
        </p:txBody>
      </p:sp>
    </p:spTree>
    <p:extLst>
      <p:ext uri="{BB962C8B-B14F-4D97-AF65-F5344CB8AC3E}">
        <p14:creationId xmlns:p14="http://schemas.microsoft.com/office/powerpoint/2010/main" val="105186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C313-FF17-E24F-BE8A-4EC4D999057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8AA3ED05-7893-5A41-BFE3-C0640ECEBD3F}"/>
              </a:ext>
            </a:extLst>
          </p:cNvPr>
          <p:cNvSpPr>
            <a:spLocks noGrp="1"/>
          </p:cNvSpPr>
          <p:nvPr>
            <p:ph idx="1"/>
          </p:nvPr>
        </p:nvSpPr>
        <p:spPr/>
        <p:txBody>
          <a:bodyPr/>
          <a:lstStyle/>
          <a:p>
            <a:r>
              <a:rPr lang="en-US"/>
              <a:t>Using Data-Based Individualization to Address Challenges With Counting and Place Value </a:t>
            </a:r>
          </a:p>
          <a:p>
            <a:r>
              <a:rPr lang="en-US"/>
              <a:t>Data Review: Identifying Students With Difficulty</a:t>
            </a:r>
          </a:p>
          <a:p>
            <a:r>
              <a:rPr lang="en-US"/>
              <a:t>Vocabulary and Strategies for Counting and Place Value </a:t>
            </a:r>
          </a:p>
          <a:p>
            <a:r>
              <a:rPr lang="en-US"/>
              <a:t>Case Examples</a:t>
            </a:r>
          </a:p>
        </p:txBody>
      </p:sp>
      <p:sp>
        <p:nvSpPr>
          <p:cNvPr id="4" name="Slide Number Placeholder 3">
            <a:extLst>
              <a:ext uri="{FF2B5EF4-FFF2-40B4-BE49-F238E27FC236}">
                <a16:creationId xmlns:a16="http://schemas.microsoft.com/office/drawing/2014/main" id="{E944D09F-BAED-F54F-B65E-967445CDCEB4}"/>
              </a:ext>
            </a:extLst>
          </p:cNvPr>
          <p:cNvSpPr>
            <a:spLocks noGrp="1"/>
          </p:cNvSpPr>
          <p:nvPr>
            <p:ph type="sldNum" sz="quarter" idx="10"/>
          </p:nvPr>
        </p:nvSpPr>
        <p:spPr/>
        <p:txBody>
          <a:bodyPr/>
          <a:lstStyle/>
          <a:p>
            <a:fld id="{F3477EC8-074D-41C4-94AE-E9EA7CEEA348}" type="slidenum">
              <a:rPr lang="en-US" smtClean="0"/>
              <a:pPr/>
              <a:t>2</a:t>
            </a:fld>
            <a:endParaRPr lang="en-US"/>
          </a:p>
        </p:txBody>
      </p:sp>
    </p:spTree>
    <p:extLst>
      <p:ext uri="{BB962C8B-B14F-4D97-AF65-F5344CB8AC3E}">
        <p14:creationId xmlns:p14="http://schemas.microsoft.com/office/powerpoint/2010/main" val="86164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Summary</a:t>
            </a:r>
          </a:p>
        </p:txBody>
      </p:sp>
      <p:sp>
        <p:nvSpPr>
          <p:cNvPr id="7" name="Content Placeholder 6"/>
          <p:cNvSpPr>
            <a:spLocks noGrp="1"/>
          </p:cNvSpPr>
          <p:nvPr>
            <p:ph idx="1"/>
          </p:nvPr>
        </p:nvSpPr>
        <p:spPr/>
        <p:txBody>
          <a:bodyPr>
            <a:normAutofit/>
          </a:bodyPr>
          <a:lstStyle/>
          <a:p>
            <a:r>
              <a:rPr lang="en-US"/>
              <a:t>Counting is within College- and Career-Ready Standards.</a:t>
            </a:r>
          </a:p>
          <a:p>
            <a:pPr lvl="1"/>
            <a:r>
              <a:rPr lang="en-US" sz="2200"/>
              <a:t>Counting not explicitly stated, except for kindergarten</a:t>
            </a:r>
          </a:p>
          <a:p>
            <a:pPr lvl="2"/>
            <a:r>
              <a:rPr lang="en-US" sz="1900"/>
              <a:t>Counting and Cardinality </a:t>
            </a:r>
          </a:p>
          <a:p>
            <a:pPr lvl="2"/>
            <a:r>
              <a:rPr lang="en-US" sz="1900"/>
              <a:t>Precursor for other standards</a:t>
            </a:r>
          </a:p>
          <a:p>
            <a:pPr lvl="1"/>
            <a:r>
              <a:rPr lang="en-US" sz="2200"/>
              <a:t>Number and Operations in Base 10</a:t>
            </a:r>
          </a:p>
          <a:p>
            <a:pPr lvl="2"/>
            <a:r>
              <a:rPr lang="en-US" sz="1900"/>
              <a:t>Skip-counting</a:t>
            </a:r>
          </a:p>
          <a:p>
            <a:pPr lvl="2"/>
            <a:r>
              <a:rPr lang="en-US" sz="1900"/>
              <a:t>Making and showing numbers</a:t>
            </a:r>
          </a:p>
          <a:p>
            <a:pPr lvl="1"/>
            <a:r>
              <a:rPr lang="en-US" sz="2200"/>
              <a:t>Algebraic Readiness</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20</a:t>
            </a:fld>
            <a:endParaRPr lang="en-US"/>
          </a:p>
        </p:txBody>
      </p:sp>
    </p:spTree>
    <p:extLst>
      <p:ext uri="{BB962C8B-B14F-4D97-AF65-F5344CB8AC3E}">
        <p14:creationId xmlns:p14="http://schemas.microsoft.com/office/powerpoint/2010/main" val="2703492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7" y="2264311"/>
            <a:ext cx="10972800" cy="2123658"/>
          </a:xfrm>
        </p:spPr>
        <p:txBody>
          <a:bodyPr/>
          <a:lstStyle/>
          <a:p>
            <a:br>
              <a:rPr lang="en-US"/>
            </a:br>
            <a:r>
              <a:rPr lang="en-US"/>
              <a:t>DBI: Targeting Counting and Place-Value Skills</a:t>
            </a:r>
          </a:p>
        </p:txBody>
      </p:sp>
      <p:sp>
        <p:nvSpPr>
          <p:cNvPr id="3" name="Text Placeholder 2"/>
          <p:cNvSpPr>
            <a:spLocks noGrp="1"/>
          </p:cNvSpPr>
          <p:nvPr>
            <p:ph idx="1"/>
          </p:nvPr>
        </p:nvSpPr>
        <p:spPr/>
        <p:txBody>
          <a:bodyPr/>
          <a:lstStyle/>
          <a:p>
            <a:r>
              <a:rPr lang="en-US"/>
              <a:t>Case Examples</a:t>
            </a:r>
          </a:p>
        </p:txBody>
      </p:sp>
      <p:sp>
        <p:nvSpPr>
          <p:cNvPr id="4" name="Slide Number Placeholder 3"/>
          <p:cNvSpPr>
            <a:spLocks noGrp="1"/>
          </p:cNvSpPr>
          <p:nvPr>
            <p:ph type="sldNum" sz="quarter" idx="12"/>
          </p:nvPr>
        </p:nvSpPr>
        <p:spPr>
          <a:xfrm>
            <a:off x="11741902" y="6507316"/>
            <a:ext cx="141064" cy="153888"/>
          </a:xfrm>
        </p:spPr>
        <p:txBody>
          <a:bodyPr/>
          <a:lstStyle/>
          <a:p>
            <a:fld id="{A1A8B8B9-B651-4439-A868-E8F04EF81465}" type="slidenum">
              <a:rPr lang="en-US" smtClean="0">
                <a:solidFill>
                  <a:schemeClr val="bg2">
                    <a:lumMod val="75000"/>
                  </a:schemeClr>
                </a:solidFill>
              </a:rPr>
              <a:pPr/>
              <a:t>21</a:t>
            </a:fld>
            <a:endParaRPr lang="en-US">
              <a:solidFill>
                <a:schemeClr val="bg2">
                  <a:lumMod val="75000"/>
                </a:schemeClr>
              </a:solidFill>
            </a:endParaRPr>
          </a:p>
        </p:txBody>
      </p:sp>
    </p:spTree>
    <p:extLst>
      <p:ext uri="{BB962C8B-B14F-4D97-AF65-F5344CB8AC3E}">
        <p14:creationId xmlns:p14="http://schemas.microsoft.com/office/powerpoint/2010/main" val="897423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Common Errors in Counting and Place Value</a:t>
            </a:r>
          </a:p>
        </p:txBody>
      </p:sp>
      <p:sp>
        <p:nvSpPr>
          <p:cNvPr id="7" name="Content Placeholder 6"/>
          <p:cNvSpPr>
            <a:spLocks noGrp="1"/>
          </p:cNvSpPr>
          <p:nvPr>
            <p:ph idx="1"/>
          </p:nvPr>
        </p:nvSpPr>
        <p:spPr/>
        <p:txBody>
          <a:bodyPr>
            <a:normAutofit/>
          </a:bodyPr>
          <a:lstStyle/>
          <a:p>
            <a:pPr marL="0" indent="0">
              <a:buNone/>
            </a:pPr>
            <a:r>
              <a:rPr lang="en-US"/>
              <a:t>Error Patterns</a:t>
            </a:r>
          </a:p>
          <a:p>
            <a:r>
              <a:rPr lang="en-US" sz="1800"/>
              <a:t>Does the student always write the number 3 backward or just sometimes?</a:t>
            </a:r>
          </a:p>
          <a:p>
            <a:r>
              <a:rPr lang="en-US" sz="1800"/>
              <a:t>When counting, does the student stop and think about the number that comes next at the same point?</a:t>
            </a:r>
          </a:p>
          <a:p>
            <a:r>
              <a:rPr lang="en-US" sz="1800"/>
              <a:t>When the student is building numbers, where are the consistent errors? In the hundreds? Tens? Ones?</a:t>
            </a:r>
          </a:p>
          <a:p>
            <a:pPr marL="0" indent="0">
              <a:buNone/>
            </a:pPr>
            <a:r>
              <a:rPr lang="en-US"/>
              <a:t>Typical Counting Errors</a:t>
            </a:r>
          </a:p>
          <a:p>
            <a:r>
              <a:rPr lang="en-US" sz="1800"/>
              <a:t>Crossing decades (8, 9, 1 or 27, 28, 29, 20)</a:t>
            </a:r>
          </a:p>
          <a:p>
            <a:r>
              <a:rPr lang="en-US" sz="1800"/>
              <a:t>Switching from one value to the next (hundreds to tens, but continues counting as hundreds)</a:t>
            </a:r>
          </a:p>
          <a:p>
            <a:r>
              <a:rPr lang="en-US" sz="1800"/>
              <a:t>Low fluency or unable to touch and count (lacking one-to-one correspondence)</a:t>
            </a:r>
          </a:p>
          <a:p>
            <a:pPr marL="0" indent="0">
              <a:buNone/>
            </a:pPr>
            <a:endParaRPr lang="en-US" sz="1800"/>
          </a:p>
        </p:txBody>
      </p:sp>
      <p:sp>
        <p:nvSpPr>
          <p:cNvPr id="5" name="Slide Number Placeholder 4"/>
          <p:cNvSpPr>
            <a:spLocks noGrp="1"/>
          </p:cNvSpPr>
          <p:nvPr>
            <p:ph type="sldNum" sz="quarter" idx="10"/>
          </p:nvPr>
        </p:nvSpPr>
        <p:spPr/>
        <p:txBody>
          <a:bodyPr/>
          <a:lstStyle/>
          <a:p>
            <a:fld id="{556C903B-A9A8-9643-9413-B88BA9C2F039}" type="slidenum">
              <a:rPr lang="en-US" smtClean="0"/>
              <a:t>22</a:t>
            </a:fld>
            <a:endParaRPr lang="en-US"/>
          </a:p>
        </p:txBody>
      </p:sp>
    </p:spTree>
    <p:extLst>
      <p:ext uri="{BB962C8B-B14F-4D97-AF65-F5344CB8AC3E}">
        <p14:creationId xmlns:p14="http://schemas.microsoft.com/office/powerpoint/2010/main" val="3985801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Common Errors in Counting and Place Value</a:t>
            </a:r>
          </a:p>
        </p:txBody>
      </p:sp>
      <p:sp>
        <p:nvSpPr>
          <p:cNvPr id="7" name="Content Placeholder 6"/>
          <p:cNvSpPr>
            <a:spLocks noGrp="1"/>
          </p:cNvSpPr>
          <p:nvPr>
            <p:ph idx="1"/>
          </p:nvPr>
        </p:nvSpPr>
        <p:spPr/>
        <p:txBody>
          <a:bodyPr>
            <a:normAutofit/>
          </a:bodyPr>
          <a:lstStyle/>
          <a:p>
            <a:pPr marL="0" indent="0">
              <a:buNone/>
            </a:pPr>
            <a:r>
              <a:rPr lang="en-US"/>
              <a:t>Writing and Place Value</a:t>
            </a:r>
          </a:p>
          <a:p>
            <a:pPr marL="290513" indent="-285750"/>
            <a:r>
              <a:rPr lang="en-US" sz="1800"/>
              <a:t>Numbers are backward (individual or place: 23 is written as 32).</a:t>
            </a:r>
          </a:p>
          <a:p>
            <a:pPr marL="290513" indent="-285750"/>
            <a:r>
              <a:rPr lang="en-US" sz="1800"/>
              <a:t>Numbers are not the same relative size.</a:t>
            </a:r>
          </a:p>
          <a:p>
            <a:pPr marL="290513" indent="-285750"/>
            <a:r>
              <a:rPr lang="en-US" sz="1800"/>
              <a:t>Does not write 0 to show no value (102 is written as 12).</a:t>
            </a:r>
          </a:p>
          <a:p>
            <a:pPr marL="290513" indent="-285750"/>
            <a:r>
              <a:rPr lang="en-US" sz="1800"/>
              <a:t>Writes the value of each digit (132 is written as 10032 or 100302).</a:t>
            </a:r>
          </a:p>
        </p:txBody>
      </p:sp>
      <p:sp>
        <p:nvSpPr>
          <p:cNvPr id="5" name="Slide Number Placeholder 4"/>
          <p:cNvSpPr>
            <a:spLocks noGrp="1"/>
          </p:cNvSpPr>
          <p:nvPr>
            <p:ph type="sldNum" sz="quarter" idx="10"/>
          </p:nvPr>
        </p:nvSpPr>
        <p:spPr/>
        <p:txBody>
          <a:bodyPr/>
          <a:lstStyle/>
          <a:p>
            <a:fld id="{556C903B-A9A8-9643-9413-B88BA9C2F039}" type="slidenum">
              <a:rPr lang="en-US" smtClean="0"/>
              <a:t>23</a:t>
            </a:fld>
            <a:endParaRPr lang="en-US"/>
          </a:p>
        </p:txBody>
      </p:sp>
    </p:spTree>
    <p:extLst>
      <p:ext uri="{BB962C8B-B14F-4D97-AF65-F5344CB8AC3E}">
        <p14:creationId xmlns:p14="http://schemas.microsoft.com/office/powerpoint/2010/main" val="1292368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Common Errors in Counting and Place Value</a:t>
            </a:r>
          </a:p>
        </p:txBody>
      </p:sp>
      <p:sp>
        <p:nvSpPr>
          <p:cNvPr id="7" name="Content Placeholder 6"/>
          <p:cNvSpPr>
            <a:spLocks noGrp="1"/>
          </p:cNvSpPr>
          <p:nvPr>
            <p:ph idx="1"/>
          </p:nvPr>
        </p:nvSpPr>
        <p:spPr/>
        <p:txBody>
          <a:bodyPr>
            <a:normAutofit/>
          </a:bodyPr>
          <a:lstStyle/>
          <a:p>
            <a:r>
              <a:rPr lang="en-US"/>
              <a:t>Comparing</a:t>
            </a:r>
          </a:p>
          <a:p>
            <a:pPr lvl="1"/>
            <a:r>
              <a:rPr lang="en-US"/>
              <a:t>Compares first digit, regardless of value (identifies 23 as less than 9).</a:t>
            </a:r>
          </a:p>
          <a:p>
            <a:pPr lvl="1"/>
            <a:r>
              <a:rPr lang="en-US"/>
              <a:t>Orders sets of numbers inaccurately.</a:t>
            </a:r>
          </a:p>
          <a:p>
            <a:pPr lvl="1"/>
            <a:r>
              <a:rPr lang="en-US"/>
              <a:t>Lacks sense of relationship between numbers or sets of numbers.</a:t>
            </a:r>
          </a:p>
          <a:p>
            <a:pPr lvl="1"/>
            <a:r>
              <a:rPr lang="en-US"/>
              <a:t>Unable to use patterns to identify greater than or less than. </a:t>
            </a:r>
          </a:p>
          <a:p>
            <a:r>
              <a:rPr lang="en-US"/>
              <a:t>Computation</a:t>
            </a:r>
          </a:p>
          <a:p>
            <a:pPr lvl="1"/>
            <a:r>
              <a:rPr lang="en-US"/>
              <a:t>Does not accurately count.</a:t>
            </a:r>
          </a:p>
          <a:p>
            <a:pPr lvl="1"/>
            <a:r>
              <a:rPr lang="en-US"/>
              <a:t>Does not use strategies.</a:t>
            </a:r>
          </a:p>
          <a:p>
            <a:pPr lvl="1"/>
            <a:r>
              <a:rPr lang="en-US"/>
              <a:t>Does not regroup or regroups when not needed.</a:t>
            </a:r>
          </a:p>
        </p:txBody>
      </p:sp>
      <p:sp>
        <p:nvSpPr>
          <p:cNvPr id="5" name="Slide Number Placeholder 4"/>
          <p:cNvSpPr>
            <a:spLocks noGrp="1"/>
          </p:cNvSpPr>
          <p:nvPr>
            <p:ph type="sldNum" sz="quarter" idx="10"/>
          </p:nvPr>
        </p:nvSpPr>
        <p:spPr/>
        <p:txBody>
          <a:bodyPr/>
          <a:lstStyle/>
          <a:p>
            <a:fld id="{556C903B-A9A8-9643-9413-B88BA9C2F039}" type="slidenum">
              <a:rPr lang="en-US" smtClean="0"/>
              <a:t>24</a:t>
            </a:fld>
            <a:endParaRPr lang="en-US"/>
          </a:p>
        </p:txBody>
      </p:sp>
    </p:spTree>
    <p:extLst>
      <p:ext uri="{BB962C8B-B14F-4D97-AF65-F5344CB8AC3E}">
        <p14:creationId xmlns:p14="http://schemas.microsoft.com/office/powerpoint/2010/main" val="398580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8169"/>
            <a:ext cx="3200400" cy="2286000"/>
          </a:xfrm>
        </p:spPr>
        <p:txBody>
          <a:bodyPr>
            <a:normAutofit fontScale="90000"/>
          </a:bodyPr>
          <a:lstStyle/>
          <a:p>
            <a:pPr algn="r"/>
            <a:r>
              <a:rPr lang="en-US"/>
              <a:t>Case Example: </a:t>
            </a:r>
            <a:r>
              <a:rPr lang="en-US" sz="6400"/>
              <a:t>Your Student</a:t>
            </a:r>
          </a:p>
        </p:txBody>
      </p:sp>
      <p:sp>
        <p:nvSpPr>
          <p:cNvPr id="5" name="Content Placeholder 4"/>
          <p:cNvSpPr>
            <a:spLocks noGrp="1"/>
          </p:cNvSpPr>
          <p:nvPr>
            <p:ph type="body" sz="half" idx="2"/>
          </p:nvPr>
        </p:nvSpPr>
        <p:spPr>
          <a:xfrm>
            <a:off x="4531462" y="594358"/>
            <a:ext cx="3662512" cy="1804457"/>
          </a:xfrm>
        </p:spPr>
        <p:txBody>
          <a:bodyPr>
            <a:normAutofit/>
          </a:bodyPr>
          <a:lstStyle/>
          <a:p>
            <a:pPr algn="ctr"/>
            <a:r>
              <a:rPr lang="en-US" sz="3600" b="1">
                <a:ln w="22225">
                  <a:solidFill>
                    <a:schemeClr val="accent2"/>
                  </a:solidFill>
                  <a:prstDash val="solid"/>
                </a:ln>
                <a:solidFill>
                  <a:schemeClr val="accent2">
                    <a:lumMod val="40000"/>
                    <a:lumOff val="60000"/>
                  </a:schemeClr>
                </a:solidFill>
              </a:rPr>
              <a:t>Your Student</a:t>
            </a:r>
          </a:p>
          <a:p>
            <a:pPr algn="ctr"/>
            <a:r>
              <a:rPr lang="en-US" sz="3600" b="1">
                <a:ln w="22225">
                  <a:solidFill>
                    <a:schemeClr val="accent2"/>
                  </a:solidFill>
                  <a:prstDash val="solid"/>
                </a:ln>
                <a:solidFill>
                  <a:schemeClr val="accent2">
                    <a:lumMod val="40000"/>
                    <a:lumOff val="60000"/>
                  </a:schemeClr>
                </a:solidFill>
              </a:rPr>
              <a:t>Class and Grade</a:t>
            </a:r>
          </a:p>
        </p:txBody>
      </p:sp>
      <p:sp>
        <p:nvSpPr>
          <p:cNvPr id="2" name="TextBox 1"/>
          <p:cNvSpPr txBox="1"/>
          <p:nvPr/>
        </p:nvSpPr>
        <p:spPr>
          <a:xfrm>
            <a:off x="4403508" y="3723766"/>
            <a:ext cx="7580931" cy="2677656"/>
          </a:xfrm>
          <a:prstGeom prst="rect">
            <a:avLst/>
          </a:prstGeom>
          <a:noFill/>
        </p:spPr>
        <p:txBody>
          <a:bodyPr wrap="square" rtlCol="0">
            <a:spAutoFit/>
          </a:bodyPr>
          <a:lstStyle/>
          <a:p>
            <a:r>
              <a:rPr lang="en-US"/>
              <a:t>Take a few minutes to think about a student whom you currently work with or have worked with in the past.</a:t>
            </a:r>
          </a:p>
          <a:p>
            <a:pPr marL="457200" indent="-457200">
              <a:buFont typeface="+mj-lt"/>
              <a:buAutoNum type="arabicPeriod"/>
            </a:pPr>
            <a:r>
              <a:rPr lang="en-US"/>
              <a:t>What are their strengths?</a:t>
            </a:r>
          </a:p>
          <a:p>
            <a:pPr marL="457200" indent="-457200">
              <a:buFont typeface="+mj-lt"/>
              <a:buAutoNum type="arabicPeriod"/>
            </a:pPr>
            <a:r>
              <a:rPr lang="en-US"/>
              <a:t>What are their deficits?</a:t>
            </a:r>
          </a:p>
          <a:p>
            <a:pPr marL="457200" indent="-457200">
              <a:buFont typeface="+mj-lt"/>
              <a:buAutoNum type="arabicPeriod"/>
            </a:pPr>
            <a:r>
              <a:rPr lang="en-US"/>
              <a:t>What instructional adjustments/changes have you made?</a:t>
            </a:r>
          </a:p>
          <a:p>
            <a:pPr marL="457200" indent="-457200">
              <a:buFont typeface="+mj-lt"/>
              <a:buAutoNum type="arabicPeriod"/>
            </a:pPr>
            <a:r>
              <a:rPr lang="en-US"/>
              <a:t>What data do you have?</a:t>
            </a:r>
          </a:p>
        </p:txBody>
      </p:sp>
      <p:grpSp>
        <p:nvGrpSpPr>
          <p:cNvPr id="18" name="Group 17">
            <a:extLst>
              <a:ext uri="{C183D7F6-B498-43B3-948B-1728B52AA6E4}">
                <adec:decorative xmlns:adec="http://schemas.microsoft.com/office/drawing/2017/decorative" val="1"/>
              </a:ext>
            </a:extLst>
          </p:cNvPr>
          <p:cNvGrpSpPr/>
          <p:nvPr/>
        </p:nvGrpSpPr>
        <p:grpSpPr>
          <a:xfrm>
            <a:off x="7933359" y="194863"/>
            <a:ext cx="4274526" cy="3410084"/>
            <a:chOff x="7992855" y="141687"/>
            <a:chExt cx="4274526" cy="3410084"/>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2855" y="141687"/>
              <a:ext cx="4274526" cy="3410084"/>
            </a:xfrm>
            <a:prstGeom prst="rect">
              <a:avLst/>
            </a:prstGeom>
          </p:spPr>
        </p:pic>
        <p:sp>
          <p:nvSpPr>
            <p:cNvPr id="8" name="Freeform 7"/>
            <p:cNvSpPr/>
            <p:nvPr/>
          </p:nvSpPr>
          <p:spPr>
            <a:xfrm>
              <a:off x="9610165" y="1221970"/>
              <a:ext cx="978319" cy="768195"/>
            </a:xfrm>
            <a:custGeom>
              <a:avLst/>
              <a:gdLst>
                <a:gd name="connsiteX0" fmla="*/ 376517 w 978319"/>
                <a:gd name="connsiteY0" fmla="*/ 15159 h 768195"/>
                <a:gd name="connsiteX1" fmla="*/ 143435 w 978319"/>
                <a:gd name="connsiteY1" fmla="*/ 15159 h 768195"/>
                <a:gd name="connsiteX2" fmla="*/ 89647 w 978319"/>
                <a:gd name="connsiteY2" fmla="*/ 51018 h 768195"/>
                <a:gd name="connsiteX3" fmla="*/ 35859 w 978319"/>
                <a:gd name="connsiteY3" fmla="*/ 212383 h 768195"/>
                <a:gd name="connsiteX4" fmla="*/ 17929 w 978319"/>
                <a:gd name="connsiteY4" fmla="*/ 266171 h 768195"/>
                <a:gd name="connsiteX5" fmla="*/ 0 w 978319"/>
                <a:gd name="connsiteY5" fmla="*/ 337889 h 768195"/>
                <a:gd name="connsiteX6" fmla="*/ 17929 w 978319"/>
                <a:gd name="connsiteY6" fmla="*/ 570971 h 768195"/>
                <a:gd name="connsiteX7" fmla="*/ 53788 w 978319"/>
                <a:gd name="connsiteY7" fmla="*/ 624759 h 768195"/>
                <a:gd name="connsiteX8" fmla="*/ 215153 w 978319"/>
                <a:gd name="connsiteY8" fmla="*/ 714406 h 768195"/>
                <a:gd name="connsiteX9" fmla="*/ 286870 w 978319"/>
                <a:gd name="connsiteY9" fmla="*/ 732336 h 768195"/>
                <a:gd name="connsiteX10" fmla="*/ 340659 w 978319"/>
                <a:gd name="connsiteY10" fmla="*/ 750265 h 768195"/>
                <a:gd name="connsiteX11" fmla="*/ 448235 w 978319"/>
                <a:gd name="connsiteY11" fmla="*/ 768195 h 768195"/>
                <a:gd name="connsiteX12" fmla="*/ 770964 w 978319"/>
                <a:gd name="connsiteY12" fmla="*/ 750265 h 768195"/>
                <a:gd name="connsiteX13" fmla="*/ 824753 w 978319"/>
                <a:gd name="connsiteY13" fmla="*/ 732336 h 768195"/>
                <a:gd name="connsiteX14" fmla="*/ 878541 w 978319"/>
                <a:gd name="connsiteY14" fmla="*/ 624759 h 768195"/>
                <a:gd name="connsiteX15" fmla="*/ 950259 w 978319"/>
                <a:gd name="connsiteY15" fmla="*/ 517183 h 768195"/>
                <a:gd name="connsiteX16" fmla="*/ 950259 w 978319"/>
                <a:gd name="connsiteY16" fmla="*/ 194454 h 768195"/>
                <a:gd name="connsiteX17" fmla="*/ 896470 w 978319"/>
                <a:gd name="connsiteY17" fmla="*/ 140665 h 768195"/>
                <a:gd name="connsiteX18" fmla="*/ 788894 w 978319"/>
                <a:gd name="connsiteY18" fmla="*/ 86877 h 768195"/>
                <a:gd name="connsiteX19" fmla="*/ 735106 w 978319"/>
                <a:gd name="connsiteY19" fmla="*/ 51018 h 768195"/>
                <a:gd name="connsiteX20" fmla="*/ 645459 w 978319"/>
                <a:gd name="connsiteY20" fmla="*/ 33089 h 768195"/>
                <a:gd name="connsiteX21" fmla="*/ 376517 w 978319"/>
                <a:gd name="connsiteY21" fmla="*/ 15159 h 7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8319" h="768195">
                  <a:moveTo>
                    <a:pt x="376517" y="15159"/>
                  </a:moveTo>
                  <a:cubicBezTo>
                    <a:pt x="292846" y="12171"/>
                    <a:pt x="262834" y="-17404"/>
                    <a:pt x="143435" y="15159"/>
                  </a:cubicBezTo>
                  <a:cubicBezTo>
                    <a:pt x="122646" y="20829"/>
                    <a:pt x="107576" y="39065"/>
                    <a:pt x="89647" y="51018"/>
                  </a:cubicBezTo>
                  <a:lnTo>
                    <a:pt x="35859" y="212383"/>
                  </a:lnTo>
                  <a:cubicBezTo>
                    <a:pt x="29882" y="230312"/>
                    <a:pt x="22513" y="247836"/>
                    <a:pt x="17929" y="266171"/>
                  </a:cubicBezTo>
                  <a:lnTo>
                    <a:pt x="0" y="337889"/>
                  </a:lnTo>
                  <a:cubicBezTo>
                    <a:pt x="5976" y="415583"/>
                    <a:pt x="3569" y="494382"/>
                    <a:pt x="17929" y="570971"/>
                  </a:cubicBezTo>
                  <a:cubicBezTo>
                    <a:pt x="21900" y="592150"/>
                    <a:pt x="37571" y="610569"/>
                    <a:pt x="53788" y="624759"/>
                  </a:cubicBezTo>
                  <a:cubicBezTo>
                    <a:pt x="116058" y="679246"/>
                    <a:pt x="147243" y="695003"/>
                    <a:pt x="215153" y="714406"/>
                  </a:cubicBezTo>
                  <a:cubicBezTo>
                    <a:pt x="238846" y="721176"/>
                    <a:pt x="263177" y="725566"/>
                    <a:pt x="286870" y="732336"/>
                  </a:cubicBezTo>
                  <a:cubicBezTo>
                    <a:pt x="305042" y="737528"/>
                    <a:pt x="322210" y="746165"/>
                    <a:pt x="340659" y="750265"/>
                  </a:cubicBezTo>
                  <a:cubicBezTo>
                    <a:pt x="376147" y="758151"/>
                    <a:pt x="412376" y="762218"/>
                    <a:pt x="448235" y="768195"/>
                  </a:cubicBezTo>
                  <a:cubicBezTo>
                    <a:pt x="555811" y="762218"/>
                    <a:pt x="663707" y="760480"/>
                    <a:pt x="770964" y="750265"/>
                  </a:cubicBezTo>
                  <a:cubicBezTo>
                    <a:pt x="789778" y="748473"/>
                    <a:pt x="809995" y="744142"/>
                    <a:pt x="824753" y="732336"/>
                  </a:cubicBezTo>
                  <a:cubicBezTo>
                    <a:pt x="872507" y="694133"/>
                    <a:pt x="852558" y="671529"/>
                    <a:pt x="878541" y="624759"/>
                  </a:cubicBezTo>
                  <a:cubicBezTo>
                    <a:pt x="899471" y="587086"/>
                    <a:pt x="950259" y="517183"/>
                    <a:pt x="950259" y="517183"/>
                  </a:cubicBezTo>
                  <a:cubicBezTo>
                    <a:pt x="981698" y="391423"/>
                    <a:pt x="993208" y="376985"/>
                    <a:pt x="950259" y="194454"/>
                  </a:cubicBezTo>
                  <a:cubicBezTo>
                    <a:pt x="944451" y="169772"/>
                    <a:pt x="915949" y="156898"/>
                    <a:pt x="896470" y="140665"/>
                  </a:cubicBezTo>
                  <a:cubicBezTo>
                    <a:pt x="850127" y="102046"/>
                    <a:pt x="842803" y="104846"/>
                    <a:pt x="788894" y="86877"/>
                  </a:cubicBezTo>
                  <a:cubicBezTo>
                    <a:pt x="770965" y="74924"/>
                    <a:pt x="755282" y="58584"/>
                    <a:pt x="735106" y="51018"/>
                  </a:cubicBezTo>
                  <a:cubicBezTo>
                    <a:pt x="706572" y="40318"/>
                    <a:pt x="675207" y="39700"/>
                    <a:pt x="645459" y="33089"/>
                  </a:cubicBezTo>
                  <a:cubicBezTo>
                    <a:pt x="486499" y="-2236"/>
                    <a:pt x="460188" y="18147"/>
                    <a:pt x="376517" y="15159"/>
                  </a:cubicBez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897035" y="1577788"/>
              <a:ext cx="414362" cy="268941"/>
            </a:xfrm>
            <a:custGeom>
              <a:avLst/>
              <a:gdLst>
                <a:gd name="connsiteX0" fmla="*/ 0 w 414362"/>
                <a:gd name="connsiteY0" fmla="*/ 0 h 268941"/>
                <a:gd name="connsiteX1" fmla="*/ 17930 w 414362"/>
                <a:gd name="connsiteY1" fmla="*/ 179294 h 268941"/>
                <a:gd name="connsiteX2" fmla="*/ 71718 w 414362"/>
                <a:gd name="connsiteY2" fmla="*/ 215153 h 268941"/>
                <a:gd name="connsiteX3" fmla="*/ 179294 w 414362"/>
                <a:gd name="connsiteY3" fmla="*/ 268941 h 268941"/>
                <a:gd name="connsiteX4" fmla="*/ 394447 w 414362"/>
                <a:gd name="connsiteY4" fmla="*/ 251012 h 268941"/>
                <a:gd name="connsiteX5" fmla="*/ 412377 w 414362"/>
                <a:gd name="connsiteY5" fmla="*/ 197224 h 268941"/>
                <a:gd name="connsiteX6" fmla="*/ 412377 w 414362"/>
                <a:gd name="connsiteY6" fmla="*/ 35859 h 2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62" h="268941">
                  <a:moveTo>
                    <a:pt x="0" y="0"/>
                  </a:moveTo>
                  <a:cubicBezTo>
                    <a:pt x="5977" y="59765"/>
                    <a:pt x="-1064" y="122313"/>
                    <a:pt x="17930" y="179294"/>
                  </a:cubicBezTo>
                  <a:cubicBezTo>
                    <a:pt x="24744" y="199737"/>
                    <a:pt x="52445" y="205516"/>
                    <a:pt x="71718" y="215153"/>
                  </a:cubicBezTo>
                  <a:cubicBezTo>
                    <a:pt x="220187" y="289389"/>
                    <a:pt x="25136" y="166171"/>
                    <a:pt x="179294" y="268941"/>
                  </a:cubicBezTo>
                  <a:cubicBezTo>
                    <a:pt x="251012" y="262965"/>
                    <a:pt x="325663" y="272176"/>
                    <a:pt x="394447" y="251012"/>
                  </a:cubicBezTo>
                  <a:cubicBezTo>
                    <a:pt x="412511" y="245454"/>
                    <a:pt x="410807" y="216058"/>
                    <a:pt x="412377" y="197224"/>
                  </a:cubicBezTo>
                  <a:cubicBezTo>
                    <a:pt x="416844" y="143621"/>
                    <a:pt x="412377" y="89647"/>
                    <a:pt x="412377" y="3585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0130118" y="2043953"/>
              <a:ext cx="53793" cy="627529"/>
            </a:xfrm>
            <a:custGeom>
              <a:avLst/>
              <a:gdLst>
                <a:gd name="connsiteX0" fmla="*/ 0 w 53793"/>
                <a:gd name="connsiteY0" fmla="*/ 0 h 627529"/>
                <a:gd name="connsiteX1" fmla="*/ 17929 w 53793"/>
                <a:gd name="connsiteY1" fmla="*/ 430306 h 627529"/>
                <a:gd name="connsiteX2" fmla="*/ 35858 w 53793"/>
                <a:gd name="connsiteY2" fmla="*/ 484094 h 627529"/>
                <a:gd name="connsiteX3" fmla="*/ 53788 w 53793"/>
                <a:gd name="connsiteY3" fmla="*/ 627529 h 627529"/>
              </a:gdLst>
              <a:ahLst/>
              <a:cxnLst>
                <a:cxn ang="0">
                  <a:pos x="connsiteX0" y="connsiteY0"/>
                </a:cxn>
                <a:cxn ang="0">
                  <a:pos x="connsiteX1" y="connsiteY1"/>
                </a:cxn>
                <a:cxn ang="0">
                  <a:pos x="connsiteX2" y="connsiteY2"/>
                </a:cxn>
                <a:cxn ang="0">
                  <a:pos x="connsiteX3" y="connsiteY3"/>
                </a:cxn>
              </a:cxnLst>
              <a:rect l="l" t="t" r="r" b="b"/>
              <a:pathLst>
                <a:path w="53793" h="627529">
                  <a:moveTo>
                    <a:pt x="0" y="0"/>
                  </a:moveTo>
                  <a:cubicBezTo>
                    <a:pt x="5976" y="143435"/>
                    <a:pt x="7324" y="287138"/>
                    <a:pt x="17929" y="430306"/>
                  </a:cubicBezTo>
                  <a:cubicBezTo>
                    <a:pt x="19325" y="449154"/>
                    <a:pt x="32152" y="465562"/>
                    <a:pt x="35858" y="484094"/>
                  </a:cubicBezTo>
                  <a:cubicBezTo>
                    <a:pt x="54633" y="577970"/>
                    <a:pt x="53788" y="572650"/>
                    <a:pt x="53788" y="627529"/>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717741" y="2097741"/>
              <a:ext cx="753035" cy="304800"/>
            </a:xfrm>
            <a:custGeom>
              <a:avLst/>
              <a:gdLst>
                <a:gd name="connsiteX0" fmla="*/ 0 w 753035"/>
                <a:gd name="connsiteY0" fmla="*/ 0 h 304800"/>
                <a:gd name="connsiteX1" fmla="*/ 89647 w 753035"/>
                <a:gd name="connsiteY1" fmla="*/ 35859 h 304800"/>
                <a:gd name="connsiteX2" fmla="*/ 251012 w 753035"/>
                <a:gd name="connsiteY2" fmla="*/ 125506 h 304800"/>
                <a:gd name="connsiteX3" fmla="*/ 304800 w 753035"/>
                <a:gd name="connsiteY3" fmla="*/ 179294 h 304800"/>
                <a:gd name="connsiteX4" fmla="*/ 358588 w 753035"/>
                <a:gd name="connsiteY4" fmla="*/ 215153 h 304800"/>
                <a:gd name="connsiteX5" fmla="*/ 448235 w 753035"/>
                <a:gd name="connsiteY5" fmla="*/ 304800 h 304800"/>
                <a:gd name="connsiteX6" fmla="*/ 502024 w 753035"/>
                <a:gd name="connsiteY6" fmla="*/ 286871 h 304800"/>
                <a:gd name="connsiteX7" fmla="*/ 519953 w 753035"/>
                <a:gd name="connsiteY7" fmla="*/ 233083 h 304800"/>
                <a:gd name="connsiteX8" fmla="*/ 591671 w 753035"/>
                <a:gd name="connsiteY8" fmla="*/ 125506 h 304800"/>
                <a:gd name="connsiteX9" fmla="*/ 699247 w 753035"/>
                <a:gd name="connsiteY9" fmla="*/ 71718 h 304800"/>
                <a:gd name="connsiteX10" fmla="*/ 753035 w 753035"/>
                <a:gd name="connsiteY10" fmla="*/ 35859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035" h="304800">
                  <a:moveTo>
                    <a:pt x="0" y="0"/>
                  </a:moveTo>
                  <a:cubicBezTo>
                    <a:pt x="29882" y="11953"/>
                    <a:pt x="61393" y="20447"/>
                    <a:pt x="89647" y="35859"/>
                  </a:cubicBezTo>
                  <a:cubicBezTo>
                    <a:pt x="283404" y="141545"/>
                    <a:pt x="125442" y="83650"/>
                    <a:pt x="251012" y="125506"/>
                  </a:cubicBezTo>
                  <a:cubicBezTo>
                    <a:pt x="268941" y="143435"/>
                    <a:pt x="285321" y="163062"/>
                    <a:pt x="304800" y="179294"/>
                  </a:cubicBezTo>
                  <a:cubicBezTo>
                    <a:pt x="321354" y="193089"/>
                    <a:pt x="343351" y="199916"/>
                    <a:pt x="358588" y="215153"/>
                  </a:cubicBezTo>
                  <a:cubicBezTo>
                    <a:pt x="478117" y="334682"/>
                    <a:pt x="304800" y="209176"/>
                    <a:pt x="448235" y="304800"/>
                  </a:cubicBezTo>
                  <a:cubicBezTo>
                    <a:pt x="466165" y="298824"/>
                    <a:pt x="488660" y="300235"/>
                    <a:pt x="502024" y="286871"/>
                  </a:cubicBezTo>
                  <a:cubicBezTo>
                    <a:pt x="515388" y="273507"/>
                    <a:pt x="510775" y="249604"/>
                    <a:pt x="519953" y="233083"/>
                  </a:cubicBezTo>
                  <a:cubicBezTo>
                    <a:pt x="540883" y="195409"/>
                    <a:pt x="555812" y="149412"/>
                    <a:pt x="591671" y="125506"/>
                  </a:cubicBezTo>
                  <a:cubicBezTo>
                    <a:pt x="661184" y="79164"/>
                    <a:pt x="625016" y="96461"/>
                    <a:pt x="699247" y="71718"/>
                  </a:cubicBezTo>
                  <a:lnTo>
                    <a:pt x="753035" y="35859"/>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162311" y="149658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009918" y="150555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3B7449FD-00DA-4A45-80E5-CF5770E3CD3F}"/>
              </a:ext>
            </a:extLst>
          </p:cNvPr>
          <p:cNvSpPr>
            <a:spLocks noGrp="1"/>
          </p:cNvSpPr>
          <p:nvPr>
            <p:ph type="sldNum" sz="quarter" idx="12"/>
          </p:nvPr>
        </p:nvSpPr>
        <p:spPr/>
        <p:txBody>
          <a:bodyPr/>
          <a:lstStyle/>
          <a:p>
            <a:fld id="{556C903B-A9A8-9643-9413-B88BA9C2F039}" type="slidenum">
              <a:rPr lang="en-US" smtClean="0"/>
              <a:t>25</a:t>
            </a:fld>
            <a:endParaRPr lang="en-US"/>
          </a:p>
        </p:txBody>
      </p:sp>
      <p:pic>
        <p:nvPicPr>
          <p:cNvPr id="15" name="Picture 14"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A3B0D56-D6A7-9547-8A98-C8E9757BFD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0263" y="3429000"/>
            <a:ext cx="1977965" cy="2849971"/>
          </a:xfrm>
          <a:prstGeom prst="rect">
            <a:avLst/>
          </a:prstGeom>
        </p:spPr>
      </p:pic>
    </p:spTree>
    <p:extLst>
      <p:ext uri="{BB962C8B-B14F-4D97-AF65-F5344CB8AC3E}">
        <p14:creationId xmlns:p14="http://schemas.microsoft.com/office/powerpoint/2010/main" val="687286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a:t>Case Example: </a:t>
            </a:r>
            <a:r>
              <a:rPr lang="en-US" sz="6400"/>
              <a:t>Jessie</a:t>
            </a:r>
          </a:p>
        </p:txBody>
      </p:sp>
      <p:sp>
        <p:nvSpPr>
          <p:cNvPr id="5" name="Content Placeholder 4"/>
          <p:cNvSpPr>
            <a:spLocks noGrp="1"/>
          </p:cNvSpPr>
          <p:nvPr>
            <p:ph type="body" sz="half" idx="2"/>
          </p:nvPr>
        </p:nvSpPr>
        <p:spPr>
          <a:xfrm>
            <a:off x="4826000" y="708660"/>
            <a:ext cx="6913880" cy="2171700"/>
          </a:xfrm>
        </p:spPr>
        <p:txBody>
          <a:bodyPr>
            <a:normAutofit/>
          </a:bodyPr>
          <a:lstStyle/>
          <a:p>
            <a:pPr algn="ctr"/>
            <a:r>
              <a:rPr lang="en-US" sz="4200" b="1">
                <a:ln w="22225">
                  <a:solidFill>
                    <a:schemeClr val="accent2"/>
                  </a:solidFill>
                  <a:prstDash val="solid"/>
                </a:ln>
                <a:solidFill>
                  <a:schemeClr val="accent2">
                    <a:lumMod val="40000"/>
                    <a:lumOff val="60000"/>
                  </a:schemeClr>
                </a:solidFill>
              </a:rPr>
              <a:t>Ms. Taylor</a:t>
            </a:r>
          </a:p>
          <a:p>
            <a:pPr algn="ctr"/>
            <a:r>
              <a:rPr lang="en-US" sz="4200" b="1">
                <a:ln w="22225">
                  <a:solidFill>
                    <a:schemeClr val="accent2"/>
                  </a:solidFill>
                  <a:prstDash val="solid"/>
                </a:ln>
                <a:solidFill>
                  <a:schemeClr val="accent2">
                    <a:lumMod val="40000"/>
                    <a:lumOff val="60000"/>
                  </a:schemeClr>
                </a:solidFill>
              </a:rPr>
              <a:t>Grade: Kindergarten</a:t>
            </a:r>
            <a:endParaRPr lang="en-US" sz="3600" b="1">
              <a:ln w="22225">
                <a:solidFill>
                  <a:schemeClr val="accent2"/>
                </a:solidFill>
                <a:prstDash val="solid"/>
              </a:ln>
              <a:solidFill>
                <a:schemeClr val="accent2">
                  <a:lumMod val="40000"/>
                  <a:lumOff val="60000"/>
                </a:schemeClr>
              </a:solidFill>
            </a:endParaRPr>
          </a:p>
        </p:txBody>
      </p:sp>
      <p:sp>
        <p:nvSpPr>
          <p:cNvPr id="2" name="Slide Number Placeholder 1">
            <a:extLst>
              <a:ext uri="{FF2B5EF4-FFF2-40B4-BE49-F238E27FC236}">
                <a16:creationId xmlns:a16="http://schemas.microsoft.com/office/drawing/2014/main" id="{DC1DAE42-5541-4688-A9B0-E9C259E6FB10}"/>
              </a:ext>
            </a:extLst>
          </p:cNvPr>
          <p:cNvSpPr>
            <a:spLocks noGrp="1"/>
          </p:cNvSpPr>
          <p:nvPr>
            <p:ph type="sldNum" sz="quarter" idx="12"/>
          </p:nvPr>
        </p:nvSpPr>
        <p:spPr>
          <a:xfrm>
            <a:off x="11741902" y="6507316"/>
            <a:ext cx="141064" cy="153888"/>
          </a:xfrm>
        </p:spPr>
        <p:txBody>
          <a:bodyPr/>
          <a:lstStyle/>
          <a:p>
            <a:fld id="{556C903B-A9A8-9643-9413-B88BA9C2F039}" type="slidenum">
              <a:rPr lang="en-US" smtClean="0">
                <a:solidFill>
                  <a:schemeClr val="bg2">
                    <a:lumMod val="75000"/>
                  </a:schemeClr>
                </a:solidFill>
              </a:rPr>
              <a:t>26</a:t>
            </a:fld>
            <a:endParaRPr lang="en-US">
              <a:solidFill>
                <a:schemeClr val="bg2">
                  <a:lumMod val="75000"/>
                </a:schemeClr>
              </a:solidFill>
            </a:endParaRPr>
          </a:p>
        </p:txBody>
      </p: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CD24959-CCBA-4D46-B84E-EB4FCD6E9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1605" y="2345734"/>
            <a:ext cx="3131648" cy="4512266"/>
          </a:xfrm>
          <a:prstGeom prst="rect">
            <a:avLst/>
          </a:prstGeom>
        </p:spPr>
      </p:pic>
    </p:spTree>
    <p:extLst>
      <p:ext uri="{BB962C8B-B14F-4D97-AF65-F5344CB8AC3E}">
        <p14:creationId xmlns:p14="http://schemas.microsoft.com/office/powerpoint/2010/main" val="1362779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8" y="882534"/>
            <a:ext cx="10966449" cy="492443"/>
          </a:xfrm>
        </p:spPr>
        <p:txBody>
          <a:bodyPr/>
          <a:lstStyle/>
          <a:p>
            <a:r>
              <a:rPr lang="en-US"/>
              <a:t>Case Example 1: Jessie—Counting and Cardinality </a:t>
            </a:r>
          </a:p>
        </p:txBody>
      </p:sp>
      <p:sp>
        <p:nvSpPr>
          <p:cNvPr id="7" name="Content Placeholder 2"/>
          <p:cNvSpPr>
            <a:spLocks noGrp="1"/>
          </p:cNvSpPr>
          <p:nvPr>
            <p:ph idx="1"/>
          </p:nvPr>
        </p:nvSpPr>
        <p:spPr/>
        <p:txBody>
          <a:bodyPr/>
          <a:lstStyle/>
          <a:p>
            <a:r>
              <a:rPr lang="en-US"/>
              <a:t>Demographics</a:t>
            </a:r>
          </a:p>
          <a:p>
            <a:pPr lvl="1"/>
            <a:r>
              <a:rPr lang="en-US"/>
              <a:t>Kindergarten</a:t>
            </a:r>
          </a:p>
          <a:p>
            <a:pPr lvl="1"/>
            <a:r>
              <a:rPr lang="en-US"/>
              <a:t>Ms. Taylor’s class</a:t>
            </a:r>
          </a:p>
          <a:p>
            <a:r>
              <a:rPr lang="en-US"/>
              <a:t>Background</a:t>
            </a:r>
          </a:p>
          <a:p>
            <a:pPr lvl="1"/>
            <a:r>
              <a:rPr lang="en-US"/>
              <a:t>Screened in early October and identified as needing Tier 2</a:t>
            </a:r>
          </a:p>
          <a:p>
            <a:pPr lvl="1"/>
            <a:r>
              <a:rPr lang="en-US"/>
              <a:t>Receiving Tier 2 intervention </a:t>
            </a:r>
          </a:p>
          <a:p>
            <a:pPr lvl="2"/>
            <a:r>
              <a:rPr lang="en-US"/>
              <a:t>Three days per week, four students in group.</a:t>
            </a:r>
          </a:p>
          <a:p>
            <a:pPr lvl="2"/>
            <a:r>
              <a:rPr lang="en-US"/>
              <a:t>Targeted skills include one-to-one correspondence, counting finite </a:t>
            </a:r>
            <a:br>
              <a:rPr lang="en-US"/>
            </a:br>
            <a:r>
              <a:rPr lang="en-US"/>
              <a:t>sets of objects, and making groups.</a:t>
            </a:r>
          </a:p>
          <a:p>
            <a:pPr lvl="1"/>
            <a:r>
              <a:rPr lang="en-US"/>
              <a:t>Progress monitoring </a:t>
            </a:r>
          </a:p>
          <a:p>
            <a:pPr lvl="2"/>
            <a:r>
              <a:rPr lang="en-US"/>
              <a:t>Administered weekly.</a:t>
            </a:r>
          </a:p>
          <a:p>
            <a:pPr lvl="2"/>
            <a:r>
              <a:rPr lang="en-US"/>
              <a:t>Work samples are collected each day as part of Tier 2 (independent practice).</a:t>
            </a:r>
          </a:p>
          <a:p>
            <a:pPr lvl="2"/>
            <a:r>
              <a:rPr lang="en-US"/>
              <a:t>In addition, teacher worked with Jessie independently to test skills.</a:t>
            </a:r>
          </a:p>
        </p:txBody>
      </p:sp>
      <p:sp>
        <p:nvSpPr>
          <p:cNvPr id="2" name="Slide Number Placeholder 1"/>
          <p:cNvSpPr>
            <a:spLocks noGrp="1"/>
          </p:cNvSpPr>
          <p:nvPr>
            <p:ph type="sldNum" sz="quarter" idx="10"/>
          </p:nvPr>
        </p:nvSpPr>
        <p:spPr/>
        <p:txBody>
          <a:bodyPr/>
          <a:lstStyle/>
          <a:p>
            <a:fld id="{F3477EC8-074D-41C4-94AE-E9EA7CEEA348}" type="slidenum">
              <a:rPr lang="en-US" smtClean="0"/>
              <a:pPr/>
              <a:t>27</a:t>
            </a:fld>
            <a:endParaRPr lang="en-US"/>
          </a:p>
        </p:txBody>
      </p:sp>
      <p:pic>
        <p:nvPicPr>
          <p:cNvPr id="9" name="Content Placeholder 8">
            <a:extLst>
              <a:ext uri="{C183D7F6-B498-43B3-948B-1728B52AA6E4}">
                <adec:decorative xmlns:adec="http://schemas.microsoft.com/office/drawing/2017/decorative" val="1"/>
              </a:ext>
            </a:extLst>
          </p:cNvPr>
          <p:cNvPicPr>
            <a:picLocks noGrp="1"/>
          </p:cNvPicPr>
          <p:nvPr>
            <p:ph sz="quarter" idx="4294967295"/>
          </p:nvPr>
        </p:nvPicPr>
        <p:blipFill>
          <a:blip r:embed="rId3" cstate="print">
            <a:extLst>
              <a:ext uri="{28A0092B-C50C-407E-A947-70E740481C1C}">
                <a14:useLocalDpi xmlns:a14="http://schemas.microsoft.com/office/drawing/2010/main"/>
              </a:ext>
            </a:extLst>
          </a:blip>
          <a:srcRect/>
          <a:stretch>
            <a:fillRect/>
          </a:stretch>
        </p:blipFill>
        <p:spPr bwMode="auto">
          <a:xfrm>
            <a:off x="7758113" y="1968500"/>
            <a:ext cx="4433887" cy="3200400"/>
          </a:xfrm>
          <a:prstGeom prst="rect">
            <a:avLst/>
          </a:prstGeom>
          <a:noFill/>
          <a:ln>
            <a:noFill/>
          </a:ln>
        </p:spPr>
      </p:pic>
    </p:spTree>
    <p:extLst>
      <p:ext uri="{BB962C8B-B14F-4D97-AF65-F5344CB8AC3E}">
        <p14:creationId xmlns:p14="http://schemas.microsoft.com/office/powerpoint/2010/main" val="505899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Mathematics Skill Trajectories</a:t>
            </a:r>
          </a:p>
        </p:txBody>
      </p:sp>
      <p:sp>
        <p:nvSpPr>
          <p:cNvPr id="7" name="Content Placeholder 2"/>
          <p:cNvSpPr>
            <a:spLocks noGrp="1"/>
          </p:cNvSpPr>
          <p:nvPr>
            <p:ph idx="1"/>
          </p:nvPr>
        </p:nvSpPr>
        <p:spPr/>
        <p:txBody>
          <a:bodyPr/>
          <a:lstStyle/>
          <a:p>
            <a:pPr marL="0" indent="0">
              <a:buNone/>
            </a:pPr>
            <a:r>
              <a:rPr lang="en-US"/>
              <a:t>Kindergarten standards</a:t>
            </a:r>
          </a:p>
          <a:p>
            <a:pPr lvl="1"/>
            <a:r>
              <a:rPr lang="en-US"/>
              <a:t>Number and Operations in Base 10</a:t>
            </a:r>
          </a:p>
          <a:p>
            <a:pPr lvl="2"/>
            <a:r>
              <a:rPr lang="en-US"/>
              <a:t>Compose and decompose numbers 11–19.</a:t>
            </a:r>
          </a:p>
          <a:p>
            <a:pPr lvl="1"/>
            <a:r>
              <a:rPr lang="en-US"/>
              <a:t>Counting and Cardinality</a:t>
            </a:r>
          </a:p>
          <a:p>
            <a:pPr lvl="2"/>
            <a:r>
              <a:rPr lang="en-US"/>
              <a:t>Know number names and count sequence.</a:t>
            </a:r>
          </a:p>
          <a:p>
            <a:pPr lvl="2"/>
            <a:r>
              <a:rPr lang="en-US"/>
              <a:t>Count to tell the numbers of objects.</a:t>
            </a:r>
          </a:p>
          <a:p>
            <a:pPr lvl="2"/>
            <a:r>
              <a:rPr lang="en-US"/>
              <a:t>Compare numbers. </a:t>
            </a:r>
          </a:p>
          <a:p>
            <a:pPr lvl="3"/>
            <a:r>
              <a:rPr lang="en-US"/>
              <a:t>Identify whether the number of objects in one group is greater than, less than, or equal to the number of objects in another group, e.g., by using matching and counting strategies.</a:t>
            </a:r>
          </a:p>
          <a:p>
            <a:pPr lvl="3"/>
            <a:r>
              <a:rPr lang="en-US"/>
              <a:t>Compare two numbers between 1 and 10 presented as written numerals.</a:t>
            </a:r>
          </a:p>
          <a:p>
            <a:pPr marL="0" indent="0">
              <a:buNone/>
            </a:pPr>
            <a:r>
              <a:rPr lang="en-US"/>
              <a:t>Tier 1/core focus (spring semester):</a:t>
            </a:r>
          </a:p>
          <a:p>
            <a:pPr lvl="1"/>
            <a:r>
              <a:rPr lang="en-US"/>
              <a:t>Teen numbers (counting, comparing, decomposing)</a:t>
            </a:r>
          </a:p>
          <a:p>
            <a:pPr lvl="1"/>
            <a:r>
              <a:rPr lang="en-US"/>
              <a:t>Introduce basic addition and subtraction</a:t>
            </a:r>
          </a:p>
          <a:p>
            <a:pPr lvl="2"/>
            <a:r>
              <a:rPr lang="en-US"/>
              <a:t>Counting on or counting back.</a:t>
            </a:r>
            <a:endParaRPr lang="en-US" sz="1800"/>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28</a:t>
            </a:fld>
            <a:endParaRPr lang="en-US"/>
          </a:p>
        </p:txBody>
      </p:sp>
    </p:spTree>
    <p:extLst>
      <p:ext uri="{BB962C8B-B14F-4D97-AF65-F5344CB8AC3E}">
        <p14:creationId xmlns:p14="http://schemas.microsoft.com/office/powerpoint/2010/main" val="2651366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Tier 2 Skills</a:t>
            </a:r>
          </a:p>
        </p:txBody>
      </p:sp>
      <p:sp>
        <p:nvSpPr>
          <p:cNvPr id="7" name="Content Placeholder 2"/>
          <p:cNvSpPr>
            <a:spLocks noGrp="1"/>
          </p:cNvSpPr>
          <p:nvPr>
            <p:ph idx="1"/>
          </p:nvPr>
        </p:nvSpPr>
        <p:spPr/>
        <p:txBody>
          <a:bodyPr/>
          <a:lstStyle/>
          <a:p>
            <a:pPr marL="0" lvl="0" indent="0">
              <a:buClr>
                <a:srgbClr val="D4D4D4">
                  <a:lumMod val="75000"/>
                </a:srgbClr>
              </a:buClr>
              <a:buNone/>
            </a:pPr>
            <a:r>
              <a:rPr lang="en-US">
                <a:solidFill>
                  <a:srgbClr val="003462"/>
                </a:solidFill>
              </a:rPr>
              <a:t>Tier 2 Focus for Jessie</a:t>
            </a:r>
          </a:p>
          <a:p>
            <a:pPr lvl="1">
              <a:buClr>
                <a:srgbClr val="D4D4D4">
                  <a:lumMod val="75000"/>
                </a:srgbClr>
              </a:buClr>
            </a:pPr>
            <a:r>
              <a:rPr lang="en-US">
                <a:solidFill>
                  <a:srgbClr val="003462"/>
                </a:solidFill>
              </a:rPr>
              <a:t>Building, writing, saying, decomposing numbers 0–10</a:t>
            </a:r>
          </a:p>
          <a:p>
            <a:pPr lvl="1">
              <a:buClr>
                <a:srgbClr val="D4D4D4">
                  <a:lumMod val="75000"/>
                </a:srgbClr>
              </a:buClr>
            </a:pPr>
            <a:r>
              <a:rPr lang="en-US">
                <a:solidFill>
                  <a:srgbClr val="003462"/>
                </a:solidFill>
              </a:rPr>
              <a:t>Writing numbers 0–19</a:t>
            </a:r>
          </a:p>
          <a:p>
            <a:pPr lvl="1">
              <a:buClr>
                <a:srgbClr val="D4D4D4">
                  <a:lumMod val="75000"/>
                </a:srgbClr>
              </a:buClr>
            </a:pPr>
            <a:r>
              <a:rPr lang="en-US">
                <a:solidFill>
                  <a:srgbClr val="003462"/>
                </a:solidFill>
              </a:rPr>
              <a:t>Comparing numbers 0–19</a:t>
            </a:r>
          </a:p>
          <a:p>
            <a:pPr lvl="1">
              <a:buClr>
                <a:srgbClr val="D4D4D4">
                  <a:lumMod val="75000"/>
                </a:srgbClr>
              </a:buClr>
            </a:pPr>
            <a:r>
              <a:rPr lang="en-US">
                <a:solidFill>
                  <a:srgbClr val="003462"/>
                </a:solidFill>
              </a:rPr>
              <a:t>Answering “how many?” 0–19</a:t>
            </a:r>
          </a:p>
          <a:p>
            <a:pPr lvl="1">
              <a:buClr>
                <a:srgbClr val="D4D4D4">
                  <a:lumMod val="75000"/>
                </a:srgbClr>
              </a:buClr>
            </a:pPr>
            <a:r>
              <a:rPr lang="en-US">
                <a:solidFill>
                  <a:srgbClr val="003462"/>
                </a:solidFill>
              </a:rPr>
              <a:t>Introduce and focus on two numbers per week (through teens), while reviewing previous numbers.</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29</a:t>
            </a:fld>
            <a:endParaRPr lang="en-US"/>
          </a:p>
        </p:txBody>
      </p:sp>
    </p:spTree>
    <p:extLst>
      <p:ext uri="{BB962C8B-B14F-4D97-AF65-F5344CB8AC3E}">
        <p14:creationId xmlns:p14="http://schemas.microsoft.com/office/powerpoint/2010/main" val="106541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DBI to Address Challenges With Counting and Place Value  </a:t>
            </a:r>
          </a:p>
        </p:txBody>
      </p:sp>
      <p:sp>
        <p:nvSpPr>
          <p:cNvPr id="4" name="Slide Number Placeholder 3"/>
          <p:cNvSpPr>
            <a:spLocks noGrp="1"/>
          </p:cNvSpPr>
          <p:nvPr>
            <p:ph type="sldNum" sz="quarter" idx="12"/>
          </p:nvPr>
        </p:nvSpPr>
        <p:spPr>
          <a:xfrm>
            <a:off x="11812434" y="6507316"/>
            <a:ext cx="70532" cy="153888"/>
          </a:xfrm>
        </p:spPr>
        <p:txBody>
          <a:bodyPr/>
          <a:lstStyle/>
          <a:p>
            <a:fld id="{A1A8B8B9-B651-4439-A868-E8F04EF81465}" type="slidenum">
              <a:rPr lang="en-US" smtClean="0">
                <a:solidFill>
                  <a:schemeClr val="bg2">
                    <a:lumMod val="75000"/>
                  </a:schemeClr>
                </a:solidFill>
              </a:rPr>
              <a:pPr/>
              <a:t>3</a:t>
            </a:fld>
            <a:endParaRPr lang="en-US">
              <a:solidFill>
                <a:schemeClr val="bg2">
                  <a:lumMod val="75000"/>
                </a:schemeClr>
              </a:solidFill>
            </a:endParaRPr>
          </a:p>
        </p:txBody>
      </p:sp>
    </p:spTree>
    <p:extLst>
      <p:ext uri="{BB962C8B-B14F-4D97-AF65-F5344CB8AC3E}">
        <p14:creationId xmlns:p14="http://schemas.microsoft.com/office/powerpoint/2010/main" val="2483878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6518" y="882534"/>
            <a:ext cx="10966449" cy="492443"/>
          </a:xfrm>
        </p:spPr>
        <p:txBody>
          <a:bodyPr/>
          <a:lstStyle/>
          <a:p>
            <a:r>
              <a:rPr lang="en-US"/>
              <a:t>Jessie: Progress Monitoring (Quantity Discrimination) </a:t>
            </a:r>
          </a:p>
        </p:txBody>
      </p:sp>
      <p:sp>
        <p:nvSpPr>
          <p:cNvPr id="6" name="Slide Number Placeholder 5"/>
          <p:cNvSpPr>
            <a:spLocks noGrp="1"/>
          </p:cNvSpPr>
          <p:nvPr>
            <p:ph type="sldNum" sz="quarter" idx="10"/>
          </p:nvPr>
        </p:nvSpPr>
        <p:spPr/>
        <p:txBody>
          <a:bodyPr/>
          <a:lstStyle/>
          <a:p>
            <a:pPr algn="r"/>
            <a:fld id="{F3477EC8-074D-41C4-94AE-E9EA7CEEA348}" type="slidenum">
              <a:rPr lang="en-US" smtClean="0"/>
              <a:pPr algn="r"/>
              <a:t>30</a:t>
            </a:fld>
            <a:endParaRPr lang="en-US"/>
          </a:p>
        </p:txBody>
      </p:sp>
      <p:graphicFrame>
        <p:nvGraphicFramePr>
          <p:cNvPr id="23" name="Content Placeholder 22" descr="Chart showing progress monitoring data for student with 4 data points from baseline and 5 data points taken while tier 2 intervention was in place, with a goal line."/>
          <p:cNvGraphicFramePr>
            <a:graphicFrameLocks noGrp="1"/>
          </p:cNvGraphicFramePr>
          <p:nvPr>
            <p:ph idx="1"/>
            <p:extLst>
              <p:ext uri="{D42A27DB-BD31-4B8C-83A1-F6EECF244321}">
                <p14:modId xmlns:p14="http://schemas.microsoft.com/office/powerpoint/2010/main" val="3835162516"/>
              </p:ext>
            </p:extLst>
          </p:nvPr>
        </p:nvGraphicFramePr>
        <p:xfrm>
          <a:off x="915988" y="1608138"/>
          <a:ext cx="10966450" cy="4725987"/>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C183D7F6-B498-43B3-948B-1728B52AA6E4}">
                <adec:decorative xmlns:adec="http://schemas.microsoft.com/office/drawing/2017/decorative" val="1"/>
              </a:ext>
            </a:extLst>
          </p:cNvPr>
          <p:cNvCxnSpPr>
            <a:cxnSpLocks/>
          </p:cNvCxnSpPr>
          <p:nvPr/>
        </p:nvCxnSpPr>
        <p:spPr>
          <a:xfrm flipV="1">
            <a:off x="5834743" y="3119718"/>
            <a:ext cx="4779469" cy="1278111"/>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8084577" y="3971131"/>
            <a:ext cx="3514165" cy="707886"/>
          </a:xfrm>
          <a:prstGeom prst="rect">
            <a:avLst/>
          </a:prstGeom>
          <a:noFill/>
        </p:spPr>
        <p:txBody>
          <a:bodyPr wrap="square" rtlCol="0">
            <a:spAutoFit/>
          </a:bodyPr>
          <a:lstStyle/>
          <a:p>
            <a:r>
              <a:rPr lang="en-US" sz="2000"/>
              <a:t>Goal line (25th percentile score at end of year)</a:t>
            </a:r>
          </a:p>
        </p:txBody>
      </p:sp>
      <p:sp>
        <p:nvSpPr>
          <p:cNvPr id="2" name="TextBox 1">
            <a:extLst>
              <a:ext uri="{FF2B5EF4-FFF2-40B4-BE49-F238E27FC236}">
                <a16:creationId xmlns:a16="http://schemas.microsoft.com/office/drawing/2014/main" id="{3C6E5F36-37E2-E045-B545-14BC14E22247}"/>
              </a:ext>
            </a:extLst>
          </p:cNvPr>
          <p:cNvSpPr txBox="1"/>
          <p:nvPr/>
        </p:nvSpPr>
        <p:spPr>
          <a:xfrm rot="16200000">
            <a:off x="-1086180" y="3523481"/>
            <a:ext cx="3253154" cy="461665"/>
          </a:xfrm>
          <a:prstGeom prst="rect">
            <a:avLst/>
          </a:prstGeom>
          <a:noFill/>
        </p:spPr>
        <p:txBody>
          <a:bodyPr wrap="square" rtlCol="0">
            <a:spAutoFit/>
          </a:bodyPr>
          <a:lstStyle/>
          <a:p>
            <a:pPr algn="ctr"/>
            <a:r>
              <a:rPr lang="en-US"/>
              <a:t>Raw Score—QD</a:t>
            </a:r>
          </a:p>
        </p:txBody>
      </p:sp>
    </p:spTree>
    <p:extLst>
      <p:ext uri="{BB962C8B-B14F-4D97-AF65-F5344CB8AC3E}">
        <p14:creationId xmlns:p14="http://schemas.microsoft.com/office/powerpoint/2010/main" val="4193650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Jessie: Error Analysis and Diagnostic Data</a:t>
            </a:r>
          </a:p>
        </p:txBody>
      </p:sp>
      <p:sp>
        <p:nvSpPr>
          <p:cNvPr id="7" name="Content Placeholder 2"/>
          <p:cNvSpPr>
            <a:spLocks noGrp="1"/>
          </p:cNvSpPr>
          <p:nvPr>
            <p:ph idx="1"/>
          </p:nvPr>
        </p:nvSpPr>
        <p:spPr>
          <a:xfrm>
            <a:off x="916702" y="1607853"/>
            <a:ext cx="10825201" cy="4726300"/>
          </a:xfrm>
        </p:spPr>
        <p:txBody>
          <a:bodyPr/>
          <a:lstStyle/>
          <a:p>
            <a:pPr marL="0" indent="0">
              <a:buNone/>
            </a:pPr>
            <a:r>
              <a:rPr lang="en-US" sz="2600"/>
              <a:t>Counting</a:t>
            </a:r>
          </a:p>
          <a:p>
            <a:r>
              <a:rPr lang="en-US" sz="2200"/>
              <a:t>When presented with a finite set of items, Jessie does not count correctly. </a:t>
            </a:r>
          </a:p>
          <a:p>
            <a:pPr lvl="1"/>
            <a:r>
              <a:rPr lang="en-US" sz="2000"/>
              <a:t>Do the following when asked, “How many?” </a:t>
            </a:r>
          </a:p>
          <a:p>
            <a:pPr lvl="2"/>
            <a:r>
              <a:rPr lang="en-US" sz="1800"/>
              <a:t>Correct only 50 percent of the time (numbers below 10).</a:t>
            </a:r>
          </a:p>
          <a:p>
            <a:pPr lvl="2"/>
            <a:r>
              <a:rPr lang="en-US" sz="1800"/>
              <a:t>Correct &lt; 50 percent (numbers between 11 and 19).</a:t>
            </a:r>
          </a:p>
          <a:p>
            <a:pPr indent="-237744"/>
            <a:r>
              <a:rPr lang="en-US" sz="2200"/>
              <a:t>When given a number and asked to count that many objects, the counting gets ahead of touching an object. (This is a similar issue involving one-to-one correspondence on 2).</a:t>
            </a:r>
          </a:p>
          <a:p>
            <a:pPr lvl="1" indent="-237744"/>
            <a:r>
              <a:rPr lang="en-US" sz="2000"/>
              <a:t>Recounts all objects when more objects are added to a set (does not </a:t>
            </a:r>
            <a:r>
              <a:rPr lang="en-US" sz="2000" i="1"/>
              <a:t>count on</a:t>
            </a:r>
            <a:r>
              <a:rPr lang="en-US" sz="2000"/>
              <a:t>).</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31</a:t>
            </a:fld>
            <a:endParaRPr lang="en-US"/>
          </a:p>
        </p:txBody>
      </p:sp>
    </p:spTree>
    <p:extLst>
      <p:ext uri="{BB962C8B-B14F-4D97-AF65-F5344CB8AC3E}">
        <p14:creationId xmlns:p14="http://schemas.microsoft.com/office/powerpoint/2010/main" val="2078150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Jessie: Error Analysis and Diagnostic Data</a:t>
            </a:r>
          </a:p>
        </p:txBody>
      </p:sp>
      <p:pic>
        <p:nvPicPr>
          <p:cNvPr id="12" name="Content Placeholder 11" descr="Four boxes. The first containing 12 bikes, the second containing 7 houses, the third containing 10 beds, and the fourth containing 13 cars"/>
          <p:cNvPicPr>
            <a:picLocks noGrp="1" noChangeAspect="1"/>
          </p:cNvPicPr>
          <p:nvPr>
            <p:ph sz="quarter" idx="12"/>
          </p:nvPr>
        </p:nvPicPr>
        <p:blipFill>
          <a:blip r:embed="rId5" cstate="screen">
            <a:extLst>
              <a:ext uri="{28A0092B-C50C-407E-A947-70E740481C1C}">
                <a14:useLocalDpi xmlns:a14="http://schemas.microsoft.com/office/drawing/2010/main"/>
              </a:ext>
            </a:extLst>
          </a:blip>
          <a:stretch>
            <a:fillRect/>
          </a:stretch>
        </p:blipFill>
        <p:spPr>
          <a:xfrm rot="5400000">
            <a:off x="1582994" y="1961699"/>
            <a:ext cx="3213100" cy="3975100"/>
          </a:xfrm>
          <a:prstGeom prst="rect">
            <a:avLst/>
          </a:prstGeom>
        </p:spPr>
      </p:pic>
      <p:pic>
        <p:nvPicPr>
          <p:cNvPr id="5" name="5 + 4 count 5, recount to get 9.mp4" descr="Video showing student using counting to solve five plus four">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6"/>
          <a:stretch>
            <a:fillRect/>
          </a:stretch>
        </p:blipFill>
        <p:spPr>
          <a:xfrm>
            <a:off x="6551613" y="2462213"/>
            <a:ext cx="5330825" cy="2998787"/>
          </a:xfrm>
        </p:spPr>
      </p:pic>
      <p:sp>
        <p:nvSpPr>
          <p:cNvPr id="2" name="Slide Number Placeholder 1"/>
          <p:cNvSpPr>
            <a:spLocks noGrp="1"/>
          </p:cNvSpPr>
          <p:nvPr>
            <p:ph type="sldNum" sz="quarter" idx="11"/>
          </p:nvPr>
        </p:nvSpPr>
        <p:spPr/>
        <p:txBody>
          <a:bodyPr/>
          <a:lstStyle/>
          <a:p>
            <a:pPr algn="r"/>
            <a:fld id="{F3477EC8-074D-41C4-94AE-E9EA7CEEA348}" type="slidenum">
              <a:rPr lang="en-US" smtClean="0"/>
              <a:pPr algn="r"/>
              <a:t>32</a:t>
            </a:fld>
            <a:endParaRPr lang="en-US"/>
          </a:p>
        </p:txBody>
      </p:sp>
      <p:sp>
        <p:nvSpPr>
          <p:cNvPr id="9" name="TextBox 8"/>
          <p:cNvSpPr txBox="1"/>
          <p:nvPr/>
        </p:nvSpPr>
        <p:spPr>
          <a:xfrm>
            <a:off x="6907427" y="1680519"/>
            <a:ext cx="3403496" cy="830997"/>
          </a:xfrm>
          <a:prstGeom prst="rect">
            <a:avLst/>
          </a:prstGeom>
          <a:noFill/>
        </p:spPr>
        <p:txBody>
          <a:bodyPr wrap="none" rtlCol="0">
            <a:spAutoFit/>
          </a:bodyPr>
          <a:lstStyle/>
          <a:p>
            <a:r>
              <a:rPr lang="en-US"/>
              <a:t>5 + 4 = </a:t>
            </a:r>
          </a:p>
          <a:p>
            <a:r>
              <a:rPr lang="en-US"/>
              <a:t>“Count all or count on?”</a:t>
            </a:r>
          </a:p>
        </p:txBody>
      </p:sp>
      <p:sp>
        <p:nvSpPr>
          <p:cNvPr id="13" name="TextBox 12"/>
          <p:cNvSpPr txBox="1"/>
          <p:nvPr/>
        </p:nvSpPr>
        <p:spPr>
          <a:xfrm>
            <a:off x="1618735" y="1779373"/>
            <a:ext cx="840260" cy="469557"/>
          </a:xfrm>
          <a:prstGeom prst="rect">
            <a:avLst/>
          </a:prstGeom>
          <a:noFill/>
        </p:spPr>
        <p:txBody>
          <a:bodyPr wrap="square" rtlCol="0">
            <a:spAutoFit/>
          </a:bodyPr>
          <a:lstStyle/>
          <a:p>
            <a:r>
              <a:rPr lang="en-US"/>
              <a:t>12</a:t>
            </a:r>
          </a:p>
        </p:txBody>
      </p:sp>
      <p:sp>
        <p:nvSpPr>
          <p:cNvPr id="14" name="TextBox 13"/>
          <p:cNvSpPr txBox="1"/>
          <p:nvPr/>
        </p:nvSpPr>
        <p:spPr>
          <a:xfrm>
            <a:off x="1746421" y="5643389"/>
            <a:ext cx="840260" cy="469557"/>
          </a:xfrm>
          <a:prstGeom prst="rect">
            <a:avLst/>
          </a:prstGeom>
          <a:noFill/>
        </p:spPr>
        <p:txBody>
          <a:bodyPr wrap="square" rtlCol="0">
            <a:spAutoFit/>
          </a:bodyPr>
          <a:lstStyle/>
          <a:p>
            <a:r>
              <a:rPr lang="en-US"/>
              <a:t>10</a:t>
            </a:r>
          </a:p>
        </p:txBody>
      </p:sp>
      <p:sp>
        <p:nvSpPr>
          <p:cNvPr id="15" name="TextBox 14"/>
          <p:cNvSpPr txBox="1"/>
          <p:nvPr/>
        </p:nvSpPr>
        <p:spPr>
          <a:xfrm>
            <a:off x="3766751" y="5628490"/>
            <a:ext cx="840260" cy="469557"/>
          </a:xfrm>
          <a:prstGeom prst="rect">
            <a:avLst/>
          </a:prstGeom>
          <a:noFill/>
        </p:spPr>
        <p:txBody>
          <a:bodyPr wrap="square" rtlCol="0">
            <a:spAutoFit/>
          </a:bodyPr>
          <a:lstStyle/>
          <a:p>
            <a:r>
              <a:rPr lang="en-US"/>
              <a:t>13</a:t>
            </a:r>
          </a:p>
        </p:txBody>
      </p:sp>
      <p:sp>
        <p:nvSpPr>
          <p:cNvPr id="16" name="TextBox 15"/>
          <p:cNvSpPr txBox="1"/>
          <p:nvPr/>
        </p:nvSpPr>
        <p:spPr>
          <a:xfrm>
            <a:off x="3766751" y="1785552"/>
            <a:ext cx="840260" cy="469557"/>
          </a:xfrm>
          <a:prstGeom prst="rect">
            <a:avLst/>
          </a:prstGeom>
          <a:noFill/>
        </p:spPr>
        <p:txBody>
          <a:bodyPr wrap="square" rtlCol="0">
            <a:spAutoFit/>
          </a:bodyPr>
          <a:lstStyle/>
          <a:p>
            <a:r>
              <a:rPr lang="en-US"/>
              <a:t>7</a:t>
            </a:r>
          </a:p>
        </p:txBody>
      </p:sp>
    </p:spTree>
    <p:extLst>
      <p:ext uri="{BB962C8B-B14F-4D97-AF65-F5344CB8AC3E}">
        <p14:creationId xmlns:p14="http://schemas.microsoft.com/office/powerpoint/2010/main" val="157913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Jessie: Error Analysis and Diagnostic Data</a:t>
            </a:r>
          </a:p>
        </p:txBody>
      </p:sp>
      <p:sp>
        <p:nvSpPr>
          <p:cNvPr id="7" name="Content Placeholder 2"/>
          <p:cNvSpPr>
            <a:spLocks noGrp="1"/>
          </p:cNvSpPr>
          <p:nvPr>
            <p:ph idx="1"/>
          </p:nvPr>
        </p:nvSpPr>
        <p:spPr/>
        <p:txBody>
          <a:bodyPr/>
          <a:lstStyle/>
          <a:p>
            <a:pPr marL="0" indent="0">
              <a:buNone/>
            </a:pPr>
            <a:r>
              <a:rPr lang="en-US"/>
              <a:t>Comparing</a:t>
            </a:r>
          </a:p>
          <a:p>
            <a:r>
              <a:rPr lang="en-US" sz="2000"/>
              <a:t>Jessie fails to identify correct set of objects when given a more/less statement.</a:t>
            </a:r>
          </a:p>
          <a:p>
            <a:pPr marL="0" indent="0">
              <a:buNone/>
            </a:pPr>
            <a:r>
              <a:rPr lang="en-US"/>
              <a:t>Early Addition and Subtraction (Combining, Taking Away, Equalizing)</a:t>
            </a:r>
          </a:p>
          <a:p>
            <a:r>
              <a:rPr lang="en-US" sz="2000"/>
              <a:t>When adding or subtracting numbers (within 10), Jessie often calculates incorrectly.</a:t>
            </a:r>
          </a:p>
          <a:p>
            <a:r>
              <a:rPr lang="en-US" sz="2000"/>
              <a:t>Jessie does not apply number family knowledge to her approach to simple addition.</a:t>
            </a:r>
          </a:p>
          <a:p>
            <a:pPr marL="0" indent="0">
              <a:buNone/>
            </a:pPr>
            <a:r>
              <a:rPr lang="en-US"/>
              <a:t>Writing</a:t>
            </a:r>
          </a:p>
          <a:p>
            <a:r>
              <a:rPr lang="en-US" sz="2000"/>
              <a:t>Jessie can write numbers to 9 but often reverses numbers.</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33</a:t>
            </a:fld>
            <a:endParaRPr lang="en-US"/>
          </a:p>
        </p:txBody>
      </p:sp>
    </p:spTree>
    <p:extLst>
      <p:ext uri="{BB962C8B-B14F-4D97-AF65-F5344CB8AC3E}">
        <p14:creationId xmlns:p14="http://schemas.microsoft.com/office/powerpoint/2010/main" val="1620738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7" y="399235"/>
            <a:ext cx="8224837" cy="984885"/>
          </a:xfrm>
        </p:spPr>
        <p:txBody>
          <a:bodyPr>
            <a:normAutofit/>
          </a:bodyPr>
          <a:lstStyle/>
          <a:p>
            <a:r>
              <a:rPr lang="en-US"/>
              <a:t>Jessie: Error Analysis and Diagnostic Data</a:t>
            </a:r>
          </a:p>
        </p:txBody>
      </p:sp>
      <p:sp>
        <p:nvSpPr>
          <p:cNvPr id="2" name="Slide Number Placeholder 1"/>
          <p:cNvSpPr>
            <a:spLocks noGrp="1"/>
          </p:cNvSpPr>
          <p:nvPr>
            <p:ph type="sldNum" sz="quarter" idx="11"/>
          </p:nvPr>
        </p:nvSpPr>
        <p:spPr>
          <a:xfrm>
            <a:off x="11818847" y="6675976"/>
            <a:ext cx="64120" cy="138499"/>
          </a:xfrm>
        </p:spPr>
        <p:txBody>
          <a:bodyPr/>
          <a:lstStyle/>
          <a:p>
            <a:pPr algn="r"/>
            <a:fld id="{F3477EC8-074D-41C4-94AE-E9EA7CEEA348}" type="slidenum">
              <a:rPr lang="en-US" smtClean="0"/>
              <a:pPr algn="r"/>
              <a:t>34</a:t>
            </a:fld>
            <a:endParaRPr lang="en-US"/>
          </a:p>
        </p:txBody>
      </p:sp>
      <p:pic>
        <p:nvPicPr>
          <p:cNvPr id="3" name="Picture 2" descr="Set of three boxes with one, fourteen, and zero objects respectively. Student is asked to circle the set that has less than one. The box containing one object is circle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140000">
            <a:off x="789178" y="3166096"/>
            <a:ext cx="2349500" cy="3556000"/>
          </a:xfrm>
          <a:prstGeom prst="rect">
            <a:avLst/>
          </a:prstGeom>
        </p:spPr>
      </p:pic>
      <p:sp>
        <p:nvSpPr>
          <p:cNvPr id="9" name="Oval 8">
            <a:extLst>
              <a:ext uri="{C183D7F6-B498-43B3-948B-1728B52AA6E4}">
                <adec:decorative xmlns:adec="http://schemas.microsoft.com/office/drawing/2017/decorative" val="1"/>
              </a:ext>
            </a:extLst>
          </p:cNvPr>
          <p:cNvSpPr/>
          <p:nvPr/>
        </p:nvSpPr>
        <p:spPr>
          <a:xfrm>
            <a:off x="833392" y="4287798"/>
            <a:ext cx="352853" cy="4798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et of three boxes with six, one, and three objects respectively. Student is asked to circle the set that has less than three. The middle box containing one object is circle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140000">
            <a:off x="3037198" y="737341"/>
            <a:ext cx="1892300" cy="3530600"/>
          </a:xfrm>
          <a:prstGeom prst="rect">
            <a:avLst/>
          </a:prstGeom>
        </p:spPr>
      </p:pic>
      <p:sp>
        <p:nvSpPr>
          <p:cNvPr id="11" name="Oval 10">
            <a:extLst>
              <a:ext uri="{C183D7F6-B498-43B3-948B-1728B52AA6E4}">
                <adec:decorative xmlns:adec="http://schemas.microsoft.com/office/drawing/2017/decorative" val="1"/>
              </a:ext>
            </a:extLst>
          </p:cNvPr>
          <p:cNvSpPr/>
          <p:nvPr/>
        </p:nvSpPr>
        <p:spPr>
          <a:xfrm>
            <a:off x="3510105" y="1816438"/>
            <a:ext cx="946486" cy="976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et of three boxes with eighteen, seventeen, and eighteen objects respectively. Student is asked to circle the set that has less than eighteen. The box containing eighteen object is circle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140000">
            <a:off x="5523882" y="3702849"/>
            <a:ext cx="1892300" cy="3505200"/>
          </a:xfrm>
          <a:prstGeom prst="rect">
            <a:avLst/>
          </a:prstGeom>
        </p:spPr>
      </p:pic>
      <p:pic>
        <p:nvPicPr>
          <p:cNvPr id="4" name="Picture 3" descr="Set of three boxes with six, sixteen, and seventeen objects respectively. Student is asked to circle the set that has less than three. The box containing seventeen objects is circle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140000">
            <a:off x="7739547" y="1014214"/>
            <a:ext cx="2311400" cy="3505200"/>
          </a:xfrm>
          <a:prstGeom prst="rect">
            <a:avLst/>
          </a:prstGeom>
        </p:spPr>
      </p:pic>
      <p:sp>
        <p:nvSpPr>
          <p:cNvPr id="5" name="Oval 4">
            <a:extLst>
              <a:ext uri="{C183D7F6-B498-43B3-948B-1728B52AA6E4}">
                <adec:decorative xmlns:adec="http://schemas.microsoft.com/office/drawing/2017/decorative" val="1"/>
              </a:ext>
            </a:extLst>
          </p:cNvPr>
          <p:cNvSpPr/>
          <p:nvPr/>
        </p:nvSpPr>
        <p:spPr>
          <a:xfrm rot="21540000">
            <a:off x="9372274" y="1542224"/>
            <a:ext cx="1266177" cy="13530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1540000">
            <a:off x="10736663" y="1571487"/>
            <a:ext cx="847859" cy="1200329"/>
          </a:xfrm>
          <a:prstGeom prst="rect">
            <a:avLst/>
          </a:prstGeom>
          <a:noFill/>
        </p:spPr>
        <p:txBody>
          <a:bodyPr wrap="square" rtlCol="0">
            <a:spAutoFit/>
          </a:bodyPr>
          <a:lstStyle/>
          <a:p>
            <a:r>
              <a:rPr lang="en-US"/>
              <a:t>5 + 5 + 3</a:t>
            </a:r>
          </a:p>
        </p:txBody>
      </p:sp>
      <p:sp>
        <p:nvSpPr>
          <p:cNvPr id="13" name="TextBox 12"/>
          <p:cNvSpPr txBox="1"/>
          <p:nvPr/>
        </p:nvSpPr>
        <p:spPr>
          <a:xfrm rot="21600000">
            <a:off x="7122744" y="3877337"/>
            <a:ext cx="3718775" cy="338554"/>
          </a:xfrm>
          <a:prstGeom prst="rect">
            <a:avLst/>
          </a:prstGeom>
          <a:noFill/>
        </p:spPr>
        <p:txBody>
          <a:bodyPr wrap="none" rtlCol="0">
            <a:spAutoFit/>
          </a:bodyPr>
          <a:lstStyle/>
          <a:p>
            <a:r>
              <a:rPr lang="en-US" sz="1600"/>
              <a:t>“I know it’s this one because it has 13.”</a:t>
            </a:r>
          </a:p>
        </p:txBody>
      </p:sp>
      <p:sp>
        <p:nvSpPr>
          <p:cNvPr id="14" name="TextBox 13"/>
          <p:cNvSpPr txBox="1"/>
          <p:nvPr/>
        </p:nvSpPr>
        <p:spPr>
          <a:xfrm>
            <a:off x="194139" y="6073504"/>
            <a:ext cx="4015330" cy="338554"/>
          </a:xfrm>
          <a:prstGeom prst="rect">
            <a:avLst/>
          </a:prstGeom>
          <a:noFill/>
        </p:spPr>
        <p:txBody>
          <a:bodyPr wrap="none" rtlCol="0">
            <a:spAutoFit/>
          </a:bodyPr>
          <a:lstStyle/>
          <a:p>
            <a:r>
              <a:rPr lang="en-US" sz="1600"/>
              <a:t>“There’s zero things inside this small box.”</a:t>
            </a:r>
          </a:p>
        </p:txBody>
      </p:sp>
      <p:sp>
        <p:nvSpPr>
          <p:cNvPr id="15" name="TextBox 14"/>
          <p:cNvSpPr txBox="1"/>
          <p:nvPr/>
        </p:nvSpPr>
        <p:spPr>
          <a:xfrm>
            <a:off x="1334482" y="3375409"/>
            <a:ext cx="5297732" cy="338554"/>
          </a:xfrm>
          <a:prstGeom prst="rect">
            <a:avLst/>
          </a:prstGeom>
          <a:noFill/>
        </p:spPr>
        <p:txBody>
          <a:bodyPr wrap="none" rtlCol="0">
            <a:spAutoFit/>
          </a:bodyPr>
          <a:lstStyle/>
          <a:p>
            <a:r>
              <a:rPr lang="en-US" sz="1600"/>
              <a:t>“I can tell there’s way more moons but only one square.”</a:t>
            </a:r>
          </a:p>
        </p:txBody>
      </p:sp>
      <p:sp>
        <p:nvSpPr>
          <p:cNvPr id="16" name="TextBox 15"/>
          <p:cNvSpPr txBox="1"/>
          <p:nvPr/>
        </p:nvSpPr>
        <p:spPr>
          <a:xfrm>
            <a:off x="8265359" y="4941641"/>
            <a:ext cx="3331777" cy="830997"/>
          </a:xfrm>
          <a:prstGeom prst="rect">
            <a:avLst/>
          </a:prstGeom>
          <a:noFill/>
        </p:spPr>
        <p:txBody>
          <a:bodyPr wrap="square" rtlCol="0">
            <a:spAutoFit/>
          </a:bodyPr>
          <a:lstStyle/>
          <a:p>
            <a:r>
              <a:rPr lang="en-US" sz="1600"/>
              <a:t>“I counted these points and got 18. The hearts are bigger, so it must be that one.”</a:t>
            </a:r>
          </a:p>
        </p:txBody>
      </p:sp>
      <p:sp>
        <p:nvSpPr>
          <p:cNvPr id="18" name="Oval 17">
            <a:extLst>
              <a:ext uri="{C183D7F6-B498-43B3-948B-1728B52AA6E4}">
                <adec:decorative xmlns:adec="http://schemas.microsoft.com/office/drawing/2017/decorative" val="1"/>
              </a:ext>
            </a:extLst>
          </p:cNvPr>
          <p:cNvSpPr/>
          <p:nvPr/>
        </p:nvSpPr>
        <p:spPr>
          <a:xfrm>
            <a:off x="6996938" y="4329018"/>
            <a:ext cx="1120140" cy="976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092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Jessie: Error Analysis and Diagnostic Data</a:t>
            </a:r>
          </a:p>
        </p:txBody>
      </p:sp>
      <p:pic>
        <p:nvPicPr>
          <p:cNvPr id="4" name="Content Placeholder 3" descr="Worksheet of single-digit addition and subtraction problems"/>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a:fillRect/>
          </a:stretch>
        </p:blipFill>
        <p:spPr>
          <a:xfrm>
            <a:off x="1825138" y="1600200"/>
            <a:ext cx="3507762" cy="4722813"/>
          </a:xfrm>
          <a:prstGeom prst="rect">
            <a:avLst/>
          </a:prstGeom>
        </p:spPr>
      </p:pic>
      <p:sp>
        <p:nvSpPr>
          <p:cNvPr id="6" name="Content Placeholder 5"/>
          <p:cNvSpPr>
            <a:spLocks noGrp="1"/>
          </p:cNvSpPr>
          <p:nvPr>
            <p:ph sz="quarter" idx="13"/>
          </p:nvPr>
        </p:nvSpPr>
        <p:spPr>
          <a:xfrm>
            <a:off x="6480552" y="2235979"/>
            <a:ext cx="5331883" cy="2693830"/>
          </a:xfrm>
        </p:spPr>
        <p:txBody>
          <a:bodyPr/>
          <a:lstStyle/>
          <a:p>
            <a:r>
              <a:rPr lang="en-US"/>
              <a:t>Early addition and subtraction</a:t>
            </a:r>
            <a:br>
              <a:rPr lang="en-US"/>
            </a:br>
            <a:r>
              <a:rPr lang="en-US"/>
              <a:t> (+/- 1, 2)</a:t>
            </a:r>
          </a:p>
          <a:p>
            <a:pPr lvl="1"/>
            <a:r>
              <a:rPr lang="en-US"/>
              <a:t>How did Jessie do? </a:t>
            </a:r>
          </a:p>
          <a:p>
            <a:pPr lvl="1"/>
            <a:r>
              <a:rPr lang="en-US"/>
              <a:t>Do you see any error patterns?</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35</a:t>
            </a:fld>
            <a:endParaRPr lang="en-US"/>
          </a:p>
        </p:txBody>
      </p:sp>
    </p:spTree>
    <p:extLst>
      <p:ext uri="{BB962C8B-B14F-4D97-AF65-F5344CB8AC3E}">
        <p14:creationId xmlns:p14="http://schemas.microsoft.com/office/powerpoint/2010/main" val="387254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7" y="399235"/>
            <a:ext cx="8224837" cy="984885"/>
          </a:xfrm>
        </p:spPr>
        <p:txBody>
          <a:bodyPr>
            <a:normAutofit/>
          </a:bodyPr>
          <a:lstStyle/>
          <a:p>
            <a:r>
              <a:rPr lang="en-US"/>
              <a:t>Jessie: Error Analysis and Diagnostic Data</a:t>
            </a:r>
          </a:p>
        </p:txBody>
      </p:sp>
      <p:pic>
        <p:nvPicPr>
          <p:cNvPr id="3" name="Content Placeholder 2" descr="1, 2, 3, 4, 5, 6, 7, 8, and 9 written by hand."/>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a:fillRect/>
          </a:stretch>
        </p:blipFill>
        <p:spPr>
          <a:xfrm rot="16200000">
            <a:off x="4521375" y="-856776"/>
            <a:ext cx="3239869" cy="9144002"/>
          </a:xfrm>
          <a:prstGeom prst="rect">
            <a:avLst/>
          </a:prstGeom>
        </p:spPr>
      </p:pic>
      <p:sp>
        <p:nvSpPr>
          <p:cNvPr id="2" name="Slide Number Placeholder 1"/>
          <p:cNvSpPr>
            <a:spLocks noGrp="1"/>
          </p:cNvSpPr>
          <p:nvPr>
            <p:ph type="sldNum" sz="quarter" idx="11"/>
          </p:nvPr>
        </p:nvSpPr>
        <p:spPr>
          <a:xfrm>
            <a:off x="11818847" y="6675976"/>
            <a:ext cx="64120" cy="138499"/>
          </a:xfrm>
        </p:spPr>
        <p:txBody>
          <a:bodyPr/>
          <a:lstStyle/>
          <a:p>
            <a:pPr algn="r"/>
            <a:fld id="{F3477EC8-074D-41C4-94AE-E9EA7CEEA348}" type="slidenum">
              <a:rPr lang="en-US" smtClean="0"/>
              <a:pPr algn="r"/>
              <a:t>36</a:t>
            </a:fld>
            <a:endParaRPr lang="en-US"/>
          </a:p>
        </p:txBody>
      </p:sp>
      <p:sp>
        <p:nvSpPr>
          <p:cNvPr id="4" name="TextBox 3"/>
          <p:cNvSpPr txBox="1"/>
          <p:nvPr/>
        </p:nvSpPr>
        <p:spPr>
          <a:xfrm>
            <a:off x="1000466" y="1633625"/>
            <a:ext cx="1137684" cy="461665"/>
          </a:xfrm>
          <a:prstGeom prst="rect">
            <a:avLst/>
          </a:prstGeom>
          <a:noFill/>
        </p:spPr>
        <p:txBody>
          <a:bodyPr wrap="none" rtlCol="0">
            <a:spAutoFit/>
          </a:bodyPr>
          <a:lstStyle/>
          <a:p>
            <a:r>
              <a:rPr lang="en-US"/>
              <a:t>Writing</a:t>
            </a:r>
          </a:p>
        </p:txBody>
      </p:sp>
    </p:spTree>
    <p:extLst>
      <p:ext uri="{BB962C8B-B14F-4D97-AF65-F5344CB8AC3E}">
        <p14:creationId xmlns:p14="http://schemas.microsoft.com/office/powerpoint/2010/main" val="1814999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a:t>Tier 3: How can DBI help us determine what additional changes or intensification are needed to support Jessie? </a:t>
            </a:r>
          </a:p>
        </p:txBody>
      </p:sp>
      <p:sp>
        <p:nvSpPr>
          <p:cNvPr id="7" name="Content Placeholder 2"/>
          <p:cNvSpPr>
            <a:spLocks noGrp="1"/>
          </p:cNvSpPr>
          <p:nvPr>
            <p:ph idx="1"/>
          </p:nvPr>
        </p:nvSpPr>
        <p:spPr/>
        <p:txBody>
          <a:bodyPr>
            <a:normAutofit/>
          </a:bodyPr>
          <a:lstStyle/>
          <a:p>
            <a:pPr>
              <a:buClr>
                <a:srgbClr val="D4D4D4">
                  <a:lumMod val="75000"/>
                </a:srgbClr>
              </a:buClr>
            </a:pPr>
            <a:r>
              <a:rPr lang="en-US" dirty="0">
                <a:solidFill>
                  <a:srgbClr val="003462"/>
                </a:solidFill>
              </a:rPr>
              <a:t>As a group, identify specific skills that you would focus Tier 3/DBI instruction. Consider the following skill areas: </a:t>
            </a:r>
          </a:p>
          <a:p>
            <a:pPr marL="285750" indent="-285750">
              <a:buClr>
                <a:srgbClr val="D4D4D4">
                  <a:lumMod val="75000"/>
                </a:srgbClr>
              </a:buClr>
              <a:buFont typeface="Arial" panose="020B0604020202020204" pitchFamily="34" charset="0"/>
              <a:buChar char="•"/>
            </a:pPr>
            <a:r>
              <a:rPr lang="en-US" dirty="0">
                <a:solidFill>
                  <a:srgbClr val="003462"/>
                </a:solidFill>
              </a:rPr>
              <a:t>Counting</a:t>
            </a:r>
          </a:p>
          <a:p>
            <a:pPr marL="285750" indent="-285750">
              <a:buClr>
                <a:srgbClr val="D4D4D4">
                  <a:lumMod val="75000"/>
                </a:srgbClr>
              </a:buClr>
              <a:buFont typeface="Arial" panose="020B0604020202020204" pitchFamily="34" charset="0"/>
              <a:buChar char="•"/>
            </a:pPr>
            <a:r>
              <a:rPr lang="en-US" dirty="0">
                <a:solidFill>
                  <a:srgbClr val="003462"/>
                </a:solidFill>
              </a:rPr>
              <a:t>Comparing</a:t>
            </a:r>
          </a:p>
          <a:p>
            <a:pPr marL="285750" indent="-285750">
              <a:buClr>
                <a:srgbClr val="D4D4D4">
                  <a:lumMod val="75000"/>
                </a:srgbClr>
              </a:buClr>
              <a:buFont typeface="Arial" panose="020B0604020202020204" pitchFamily="34" charset="0"/>
              <a:buChar char="•"/>
            </a:pPr>
            <a:r>
              <a:rPr lang="en-US" dirty="0">
                <a:solidFill>
                  <a:srgbClr val="003462"/>
                </a:solidFill>
              </a:rPr>
              <a:t>Addition and Subtraction; Decomposition of Numbers</a:t>
            </a:r>
          </a:p>
          <a:p>
            <a:pPr marL="285750" indent="-285750">
              <a:buClr>
                <a:srgbClr val="D4D4D4">
                  <a:lumMod val="75000"/>
                </a:srgbClr>
              </a:buClr>
              <a:buFont typeface="Arial" panose="020B0604020202020204" pitchFamily="34" charset="0"/>
              <a:buChar char="•"/>
            </a:pPr>
            <a:r>
              <a:rPr lang="en-US" dirty="0">
                <a:solidFill>
                  <a:srgbClr val="003462"/>
                </a:solidFill>
              </a:rPr>
              <a:t>Writing Numbers</a:t>
            </a:r>
          </a:p>
          <a:p>
            <a:pPr marL="0" lvl="0" indent="0">
              <a:buClr>
                <a:srgbClr val="D4D4D4">
                  <a:lumMod val="75000"/>
                </a:srgbClr>
              </a:buClr>
              <a:buNone/>
            </a:pPr>
            <a:endParaRPr lang="en-US" dirty="0">
              <a:solidFill>
                <a:srgbClr val="003462"/>
              </a:solidFill>
            </a:endParaRP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37</a:t>
            </a:fld>
            <a:endParaRPr lang="en-US"/>
          </a:p>
        </p:txBody>
      </p:sp>
    </p:spTree>
    <p:extLst>
      <p:ext uri="{BB962C8B-B14F-4D97-AF65-F5344CB8AC3E}">
        <p14:creationId xmlns:p14="http://schemas.microsoft.com/office/powerpoint/2010/main" val="509906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a:t>Case Example: </a:t>
            </a:r>
            <a:r>
              <a:rPr lang="en-US" sz="6400"/>
              <a:t>Jordan</a:t>
            </a:r>
          </a:p>
        </p:txBody>
      </p:sp>
      <p:sp>
        <p:nvSpPr>
          <p:cNvPr id="5" name="Content Placeholder 4"/>
          <p:cNvSpPr>
            <a:spLocks noGrp="1"/>
          </p:cNvSpPr>
          <p:nvPr>
            <p:ph idx="1"/>
          </p:nvPr>
        </p:nvSpPr>
        <p:spPr/>
        <p:txBody>
          <a:bodyPr/>
          <a:lstStyle/>
          <a:p>
            <a:pPr marL="0" lvl="0" indent="0" algn="ctr">
              <a:buClr>
                <a:srgbClr val="D34817"/>
              </a:buClr>
              <a:buNone/>
            </a:pPr>
            <a:r>
              <a:rPr lang="en-US" sz="3900" b="1">
                <a:ln w="22225">
                  <a:solidFill>
                    <a:srgbClr val="9B2D1F"/>
                  </a:solidFill>
                  <a:prstDash val="solid"/>
                </a:ln>
                <a:solidFill>
                  <a:srgbClr val="9B2D1F">
                    <a:lumMod val="40000"/>
                    <a:lumOff val="60000"/>
                  </a:srgbClr>
                </a:solidFill>
              </a:rPr>
              <a:t>Mr. Richardson</a:t>
            </a:r>
          </a:p>
          <a:p>
            <a:pPr marL="0" lvl="0" indent="0" algn="ctr">
              <a:buClr>
                <a:srgbClr val="D34817"/>
              </a:buClr>
              <a:buNone/>
            </a:pPr>
            <a:r>
              <a:rPr lang="en-US" sz="3900" b="1">
                <a:ln w="22225">
                  <a:solidFill>
                    <a:srgbClr val="9B2D1F"/>
                  </a:solidFill>
                  <a:prstDash val="solid"/>
                </a:ln>
                <a:solidFill>
                  <a:srgbClr val="9B2D1F">
                    <a:lumMod val="40000"/>
                    <a:lumOff val="60000"/>
                  </a:srgbClr>
                </a:solidFill>
              </a:rPr>
              <a:t>Grade: 1 </a:t>
            </a:r>
            <a:endParaRPr lang="en-US"/>
          </a:p>
        </p:txBody>
      </p:sp>
      <p:sp>
        <p:nvSpPr>
          <p:cNvPr id="2" name="Slide Number Placeholder 1">
            <a:extLst>
              <a:ext uri="{FF2B5EF4-FFF2-40B4-BE49-F238E27FC236}">
                <a16:creationId xmlns:a16="http://schemas.microsoft.com/office/drawing/2014/main" id="{37EA9399-9DB9-4E14-8842-C481A3A74DF9}"/>
              </a:ext>
            </a:extLst>
          </p:cNvPr>
          <p:cNvSpPr>
            <a:spLocks noGrp="1"/>
          </p:cNvSpPr>
          <p:nvPr>
            <p:ph type="sldNum" sz="quarter" idx="12"/>
          </p:nvPr>
        </p:nvSpPr>
        <p:spPr>
          <a:xfrm>
            <a:off x="11741902" y="6507316"/>
            <a:ext cx="141064" cy="153888"/>
          </a:xfrm>
        </p:spPr>
        <p:txBody>
          <a:bodyPr/>
          <a:lstStyle/>
          <a:p>
            <a:fld id="{556C903B-A9A8-9643-9413-B88BA9C2F039}" type="slidenum">
              <a:rPr lang="en-US" smtClean="0">
                <a:solidFill>
                  <a:schemeClr val="bg2">
                    <a:lumMod val="75000"/>
                  </a:schemeClr>
                </a:solidFill>
              </a:rPr>
              <a:t>38</a:t>
            </a:fld>
            <a:endParaRPr lang="en-US">
              <a:solidFill>
                <a:schemeClr val="bg2">
                  <a:lumMod val="75000"/>
                </a:schemeClr>
              </a:solidFill>
            </a:endParaRPr>
          </a:p>
        </p:txBody>
      </p: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B4EEF29E-F31F-6C4C-AF3D-8D6D90005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7099" y="2392034"/>
            <a:ext cx="2909530" cy="4192226"/>
          </a:xfrm>
          <a:prstGeom prst="rect">
            <a:avLst/>
          </a:prstGeom>
        </p:spPr>
      </p:pic>
    </p:spTree>
    <p:extLst>
      <p:ext uri="{BB962C8B-B14F-4D97-AF65-F5344CB8AC3E}">
        <p14:creationId xmlns:p14="http://schemas.microsoft.com/office/powerpoint/2010/main" val="1814966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6518" y="390091"/>
            <a:ext cx="10966449" cy="984885"/>
          </a:xfrm>
        </p:spPr>
        <p:txBody>
          <a:bodyPr/>
          <a:lstStyle/>
          <a:p>
            <a:r>
              <a:rPr lang="en-US"/>
              <a:t>Case Example 2: Jordan</a:t>
            </a:r>
            <a:r>
              <a:rPr lang="en-US">
                <a:latin typeface="Arial" panose="020B0604020202020204" pitchFamily="34" charset="0"/>
                <a:cs typeface="Arial" panose="020B0604020202020204" pitchFamily="34" charset="0"/>
              </a:rPr>
              <a:t>— </a:t>
            </a:r>
            <a:r>
              <a:rPr lang="en-US"/>
              <a:t>Number and Operations</a:t>
            </a:r>
            <a:br>
              <a:rPr lang="en-US"/>
            </a:br>
            <a:r>
              <a:rPr lang="en-US"/>
              <a:t>in Base 10</a:t>
            </a:r>
          </a:p>
        </p:txBody>
      </p:sp>
      <p:sp>
        <p:nvSpPr>
          <p:cNvPr id="7" name="Content Placeholder 6"/>
          <p:cNvSpPr>
            <a:spLocks noGrp="1"/>
          </p:cNvSpPr>
          <p:nvPr>
            <p:ph idx="1"/>
          </p:nvPr>
        </p:nvSpPr>
        <p:spPr/>
        <p:txBody>
          <a:bodyPr/>
          <a:lstStyle/>
          <a:p>
            <a:pPr marL="0" indent="0">
              <a:buNone/>
            </a:pPr>
            <a:r>
              <a:rPr lang="en-US"/>
              <a:t>Demographics</a:t>
            </a:r>
          </a:p>
          <a:p>
            <a:pPr lvl="1"/>
            <a:r>
              <a:rPr lang="en-US"/>
              <a:t>Grade 1</a:t>
            </a:r>
          </a:p>
          <a:p>
            <a:pPr lvl="1"/>
            <a:r>
              <a:rPr lang="en-US"/>
              <a:t>Mr. Richardson</a:t>
            </a:r>
          </a:p>
          <a:p>
            <a:pPr marL="0" indent="0">
              <a:buNone/>
            </a:pPr>
            <a:r>
              <a:rPr lang="en-US"/>
              <a:t>Background</a:t>
            </a:r>
          </a:p>
          <a:p>
            <a:pPr lvl="1"/>
            <a:r>
              <a:rPr lang="en-US"/>
              <a:t>Identified as Tier 2 at midyear of kindergarten.</a:t>
            </a:r>
          </a:p>
          <a:p>
            <a:pPr lvl="2"/>
            <a:r>
              <a:rPr lang="en-US"/>
              <a:t>Received Tier 2 instruction February through May.</a:t>
            </a:r>
          </a:p>
          <a:p>
            <a:pPr lvl="2"/>
            <a:r>
              <a:rPr lang="en-US"/>
              <a:t>Three days per week, 15 minutes each session, four to five students </a:t>
            </a:r>
            <a:br>
              <a:rPr lang="en-US"/>
            </a:br>
            <a:r>
              <a:rPr lang="en-US"/>
              <a:t>in group.</a:t>
            </a:r>
          </a:p>
          <a:p>
            <a:pPr lvl="1"/>
            <a:r>
              <a:rPr lang="en-US"/>
              <a:t>Identified as Tier 2 at beginning of first grade.</a:t>
            </a:r>
          </a:p>
          <a:p>
            <a:pPr lvl="1"/>
            <a:r>
              <a:rPr lang="en-US"/>
              <a:t>Receiving Tier 2 since late October. </a:t>
            </a:r>
          </a:p>
          <a:p>
            <a:pPr lvl="2"/>
            <a:r>
              <a:rPr lang="en-US"/>
              <a:t>Three days per week, 25 minutes, five students in group.</a:t>
            </a:r>
          </a:p>
          <a:p>
            <a:pPr lvl="2"/>
            <a:r>
              <a:rPr lang="en-US"/>
              <a:t>Targeted skills include making groups, skip-counting, making numbers </a:t>
            </a:r>
            <a:br>
              <a:rPr lang="en-US"/>
            </a:br>
            <a:r>
              <a:rPr lang="en-US"/>
              <a:t>using Base 10 manipulatives.</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39</a:t>
            </a:fld>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3442" y="1607853"/>
            <a:ext cx="3167542" cy="4751314"/>
          </a:xfrm>
          <a:prstGeom prst="rect">
            <a:avLst/>
          </a:prstGeom>
        </p:spPr>
      </p:pic>
    </p:spTree>
    <p:extLst>
      <p:ext uri="{BB962C8B-B14F-4D97-AF65-F5344CB8AC3E}">
        <p14:creationId xmlns:p14="http://schemas.microsoft.com/office/powerpoint/2010/main" val="1085942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Characteristics of Instruction Across the Tiers </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D4D4D4">
                    <a:lumMod val="75000"/>
                  </a:srgbClr>
                </a:solidFill>
              </a:rPr>
              <a:pPr algn="r"/>
              <a:t>4</a:t>
            </a:fld>
            <a:endParaRPr>
              <a:solidFill>
                <a:srgbClr val="D4D4D4">
                  <a:lumMod val="75000"/>
                </a:srgbClr>
              </a:solidFill>
            </a:endParaRPr>
          </a:p>
        </p:txBody>
      </p:sp>
      <p:graphicFrame>
        <p:nvGraphicFramePr>
          <p:cNvPr id="7" name="Content Placeholder 6" descr="A review table that highlights the differences between the tiers in terms of the instruction or intervention approach, group size, monitor progress, and population served. Second cloumn describes Primary or T1. Instruction here is comprehensive research-based curriculum, group size is class-wide (with some small group instruction. Progress is monitored once per term, and all students are served under this. Next is the secondary or T2. Here, instruction or the intervention approach is standardized, targeted small-group instruction, with 3 to 7 students, that will have at least progress monirored at least once a month, and this for at-risk students. The last is Intensive or T3. Under this tier, intervention will be individulazed based on student data with no more than 3 students. Progress is to be monitored on a weekly basis, and the population that falls under here are those with sifnificant and persistent learnig needs. "/>
          <p:cNvGraphicFramePr>
            <a:graphicFrameLocks/>
          </p:cNvGraphicFramePr>
          <p:nvPr>
            <p:extLst>
              <p:ext uri="{D42A27DB-BD31-4B8C-83A1-F6EECF244321}">
                <p14:modId xmlns:p14="http://schemas.microsoft.com/office/powerpoint/2010/main" val="1493391402"/>
              </p:ext>
            </p:extLst>
          </p:nvPr>
        </p:nvGraphicFramePr>
        <p:xfrm>
          <a:off x="916517" y="1301673"/>
          <a:ext cx="8774561" cy="4914065"/>
        </p:xfrm>
        <a:graphic>
          <a:graphicData uri="http://schemas.openxmlformats.org/drawingml/2006/table">
            <a:tbl>
              <a:tblPr firstRow="1" bandRow="1">
                <a:tableStyleId>{5C22544A-7EE6-4342-B048-85BDC9FD1C3A}</a:tableStyleId>
              </a:tblPr>
              <a:tblGrid>
                <a:gridCol w="1893221">
                  <a:extLst>
                    <a:ext uri="{9D8B030D-6E8A-4147-A177-3AD203B41FA5}">
                      <a16:colId xmlns:a16="http://schemas.microsoft.com/office/drawing/2014/main" val="20000"/>
                    </a:ext>
                  </a:extLst>
                </a:gridCol>
                <a:gridCol w="2375699">
                  <a:extLst>
                    <a:ext uri="{9D8B030D-6E8A-4147-A177-3AD203B41FA5}">
                      <a16:colId xmlns:a16="http://schemas.microsoft.com/office/drawing/2014/main" val="20001"/>
                    </a:ext>
                  </a:extLst>
                </a:gridCol>
                <a:gridCol w="2244628">
                  <a:extLst>
                    <a:ext uri="{9D8B030D-6E8A-4147-A177-3AD203B41FA5}">
                      <a16:colId xmlns:a16="http://schemas.microsoft.com/office/drawing/2014/main" val="20002"/>
                    </a:ext>
                  </a:extLst>
                </a:gridCol>
                <a:gridCol w="2261013">
                  <a:extLst>
                    <a:ext uri="{9D8B030D-6E8A-4147-A177-3AD203B41FA5}">
                      <a16:colId xmlns:a16="http://schemas.microsoft.com/office/drawing/2014/main" val="20003"/>
                    </a:ext>
                  </a:extLst>
                </a:gridCol>
              </a:tblGrid>
              <a:tr h="623789">
                <a:tc>
                  <a:txBody>
                    <a:bodyPr/>
                    <a:lstStyle/>
                    <a:p>
                      <a:endParaRPr lang="en-US"/>
                    </a:p>
                  </a:txBody>
                  <a:tcPr/>
                </a:tc>
                <a:tc>
                  <a:txBody>
                    <a:bodyPr/>
                    <a:lstStyle/>
                    <a:p>
                      <a:pPr algn="ctr"/>
                      <a:r>
                        <a:rPr lang="en-US"/>
                        <a:t>Primary (T1)</a:t>
                      </a:r>
                    </a:p>
                  </a:txBody>
                  <a:tcPr anchor="b"/>
                </a:tc>
                <a:tc>
                  <a:txBody>
                    <a:bodyPr/>
                    <a:lstStyle/>
                    <a:p>
                      <a:pPr algn="ctr"/>
                      <a:r>
                        <a:rPr lang="en-US"/>
                        <a:t>Secondary (T2)</a:t>
                      </a:r>
                    </a:p>
                  </a:txBody>
                  <a:tcPr anchor="b"/>
                </a:tc>
                <a:tc>
                  <a:txBody>
                    <a:bodyPr/>
                    <a:lstStyle/>
                    <a:p>
                      <a:pPr algn="ctr"/>
                      <a:r>
                        <a:rPr lang="en-US"/>
                        <a:t>Intensive (T3)  </a:t>
                      </a:r>
                    </a:p>
                  </a:txBody>
                  <a:tcPr anchor="b"/>
                </a:tc>
                <a:extLst>
                  <a:ext uri="{0D108BD9-81ED-4DB2-BD59-A6C34878D82A}">
                    <a16:rowId xmlns:a16="http://schemas.microsoft.com/office/drawing/2014/main" val="10000"/>
                  </a:ext>
                </a:extLst>
              </a:tr>
              <a:tr h="1159534">
                <a:tc>
                  <a:txBody>
                    <a:bodyPr/>
                    <a:lstStyle/>
                    <a:p>
                      <a:r>
                        <a:rPr lang="en-US" b="1">
                          <a:solidFill>
                            <a:schemeClr val="bg1"/>
                          </a:solidFill>
                        </a:rPr>
                        <a:t>Instruction/</a:t>
                      </a:r>
                      <a:br>
                        <a:rPr lang="en-US" b="1">
                          <a:solidFill>
                            <a:schemeClr val="bg1"/>
                          </a:solidFill>
                        </a:rPr>
                      </a:br>
                      <a:r>
                        <a:rPr lang="en-US" b="1">
                          <a:solidFill>
                            <a:schemeClr val="bg1"/>
                          </a:solidFill>
                        </a:rPr>
                        <a:t>Intervention</a:t>
                      </a:r>
                      <a:r>
                        <a:rPr lang="en-US" b="1" baseline="0">
                          <a:solidFill>
                            <a:schemeClr val="bg1"/>
                          </a:solidFill>
                        </a:rPr>
                        <a:t> Approach</a:t>
                      </a:r>
                      <a:endParaRPr lang="en-US" b="1">
                        <a:solidFill>
                          <a:schemeClr val="bg1"/>
                        </a:solidFill>
                      </a:endParaRPr>
                    </a:p>
                  </a:txBody>
                  <a:tcPr>
                    <a:solidFill>
                      <a:schemeClr val="tx2"/>
                    </a:solidFill>
                  </a:tcPr>
                </a:tc>
                <a:tc>
                  <a:txBody>
                    <a:bodyPr/>
                    <a:lstStyle/>
                    <a:p>
                      <a:r>
                        <a:rPr lang="en-US"/>
                        <a:t>Comprehensive,</a:t>
                      </a:r>
                      <a:r>
                        <a:rPr lang="en-US" baseline="0"/>
                        <a:t> research-based curriculum</a:t>
                      </a:r>
                      <a:endParaRPr lang="en-US"/>
                    </a:p>
                  </a:txBody>
                  <a:tcPr/>
                </a:tc>
                <a:tc>
                  <a:txBody>
                    <a:bodyPr/>
                    <a:lstStyle/>
                    <a:p>
                      <a:r>
                        <a:rPr lang="en-US"/>
                        <a:t>Standardized, targeted</a:t>
                      </a:r>
                      <a:r>
                        <a:rPr lang="en-US" baseline="0"/>
                        <a:t> </a:t>
                      </a:r>
                      <a:r>
                        <a:rPr lang="en-US"/>
                        <a:t>small-group instruction</a:t>
                      </a:r>
                    </a:p>
                  </a:txBody>
                  <a:tcPr/>
                </a:tc>
                <a:tc>
                  <a:txBody>
                    <a:bodyPr/>
                    <a:lstStyle/>
                    <a:p>
                      <a:r>
                        <a:rPr lang="en-US"/>
                        <a:t>Individualized,</a:t>
                      </a:r>
                      <a:r>
                        <a:rPr lang="en-US" baseline="0"/>
                        <a:t> based on student data </a:t>
                      </a:r>
                      <a:endParaRPr lang="en-US"/>
                    </a:p>
                  </a:txBody>
                  <a:tcPr/>
                </a:tc>
                <a:extLst>
                  <a:ext uri="{0D108BD9-81ED-4DB2-BD59-A6C34878D82A}">
                    <a16:rowId xmlns:a16="http://schemas.microsoft.com/office/drawing/2014/main" val="10001"/>
                  </a:ext>
                </a:extLst>
              </a:tr>
              <a:tr h="1159534">
                <a:tc>
                  <a:txBody>
                    <a:bodyPr/>
                    <a:lstStyle/>
                    <a:p>
                      <a:r>
                        <a:rPr lang="en-US" b="1">
                          <a:solidFill>
                            <a:schemeClr val="bg1"/>
                          </a:solidFill>
                        </a:rPr>
                        <a:t>Group</a:t>
                      </a:r>
                      <a:r>
                        <a:rPr lang="en-US" b="1" baseline="0">
                          <a:solidFill>
                            <a:schemeClr val="bg1"/>
                          </a:solidFill>
                        </a:rPr>
                        <a:t> Size </a:t>
                      </a:r>
                      <a:endParaRPr lang="en-US" b="1">
                        <a:solidFill>
                          <a:schemeClr val="bg1"/>
                        </a:solidFill>
                      </a:endParaRPr>
                    </a:p>
                  </a:txBody>
                  <a:tcPr>
                    <a:solidFill>
                      <a:schemeClr val="tx2"/>
                    </a:solidFill>
                  </a:tcPr>
                </a:tc>
                <a:tc>
                  <a:txBody>
                    <a:bodyPr/>
                    <a:lstStyle/>
                    <a:p>
                      <a:r>
                        <a:rPr lang="en-US"/>
                        <a:t>Classwide</a:t>
                      </a:r>
                      <a:r>
                        <a:rPr lang="en-US" baseline="0"/>
                        <a:t> (with some small-group instruction)</a:t>
                      </a:r>
                      <a:endParaRPr lang="en-US"/>
                    </a:p>
                  </a:txBody>
                  <a:tcPr/>
                </a:tc>
                <a:tc>
                  <a:txBody>
                    <a:bodyPr/>
                    <a:lstStyle/>
                    <a:p>
                      <a:r>
                        <a:rPr lang="en-US"/>
                        <a:t>3</a:t>
                      </a:r>
                      <a:r>
                        <a:rPr lang="en-US">
                          <a:latin typeface="Calibri"/>
                        </a:rPr>
                        <a:t>–</a:t>
                      </a:r>
                      <a:r>
                        <a:rPr lang="en-US"/>
                        <a:t>7</a:t>
                      </a:r>
                      <a:r>
                        <a:rPr lang="en-US" baseline="0"/>
                        <a:t> students</a:t>
                      </a:r>
                      <a:endParaRPr lang="en-US"/>
                    </a:p>
                  </a:txBody>
                  <a:tcPr/>
                </a:tc>
                <a:tc>
                  <a:txBody>
                    <a:bodyPr/>
                    <a:lstStyle/>
                    <a:p>
                      <a:r>
                        <a:rPr lang="en-US"/>
                        <a:t>No more than 3 students</a:t>
                      </a:r>
                    </a:p>
                  </a:txBody>
                  <a:tcPr/>
                </a:tc>
                <a:extLst>
                  <a:ext uri="{0D108BD9-81ED-4DB2-BD59-A6C34878D82A}">
                    <a16:rowId xmlns:a16="http://schemas.microsoft.com/office/drawing/2014/main" val="10002"/>
                  </a:ext>
                </a:extLst>
              </a:tr>
              <a:tr h="811674">
                <a:tc>
                  <a:txBody>
                    <a:bodyPr/>
                    <a:lstStyle/>
                    <a:p>
                      <a:r>
                        <a:rPr lang="en-US" b="1">
                          <a:solidFill>
                            <a:schemeClr val="bg1"/>
                          </a:solidFill>
                        </a:rPr>
                        <a:t>Monitor</a:t>
                      </a:r>
                      <a:r>
                        <a:rPr lang="en-US" b="1" baseline="0">
                          <a:solidFill>
                            <a:schemeClr val="bg1"/>
                          </a:solidFill>
                        </a:rPr>
                        <a:t> Progress</a:t>
                      </a:r>
                      <a:endParaRPr lang="en-US" b="1">
                        <a:solidFill>
                          <a:schemeClr val="bg1"/>
                        </a:solidFill>
                      </a:endParaRPr>
                    </a:p>
                  </a:txBody>
                  <a:tcPr>
                    <a:solidFill>
                      <a:schemeClr val="tx2"/>
                    </a:solidFill>
                  </a:tcPr>
                </a:tc>
                <a:tc>
                  <a:txBody>
                    <a:bodyPr/>
                    <a:lstStyle/>
                    <a:p>
                      <a:r>
                        <a:rPr lang="en-US"/>
                        <a:t>Once per term</a:t>
                      </a:r>
                    </a:p>
                  </a:txBody>
                  <a:tcPr/>
                </a:tc>
                <a:tc>
                  <a:txBody>
                    <a:bodyPr/>
                    <a:lstStyle/>
                    <a:p>
                      <a:r>
                        <a:rPr lang="en-US"/>
                        <a:t>At least</a:t>
                      </a:r>
                      <a:r>
                        <a:rPr lang="en-US" baseline="0"/>
                        <a:t> once per month</a:t>
                      </a:r>
                      <a:endParaRPr lang="en-US"/>
                    </a:p>
                  </a:txBody>
                  <a:tcPr/>
                </a:tc>
                <a:tc>
                  <a:txBody>
                    <a:bodyPr/>
                    <a:lstStyle/>
                    <a:p>
                      <a:r>
                        <a:rPr lang="en-US"/>
                        <a:t>Weekly</a:t>
                      </a:r>
                    </a:p>
                  </a:txBody>
                  <a:tcPr/>
                </a:tc>
                <a:extLst>
                  <a:ext uri="{0D108BD9-81ED-4DB2-BD59-A6C34878D82A}">
                    <a16:rowId xmlns:a16="http://schemas.microsoft.com/office/drawing/2014/main" val="10003"/>
                  </a:ext>
                </a:extLst>
              </a:tr>
              <a:tr h="1159534">
                <a:tc>
                  <a:txBody>
                    <a:bodyPr/>
                    <a:lstStyle/>
                    <a:p>
                      <a:r>
                        <a:rPr lang="en-US" b="1">
                          <a:solidFill>
                            <a:schemeClr val="bg1"/>
                          </a:solidFill>
                        </a:rPr>
                        <a:t>Population</a:t>
                      </a:r>
                      <a:r>
                        <a:rPr lang="en-US" b="1" baseline="0">
                          <a:solidFill>
                            <a:schemeClr val="bg1"/>
                          </a:solidFill>
                        </a:rPr>
                        <a:t> Served</a:t>
                      </a:r>
                      <a:endParaRPr lang="en-US" b="1">
                        <a:solidFill>
                          <a:schemeClr val="bg1"/>
                        </a:solidFill>
                      </a:endParaRPr>
                    </a:p>
                  </a:txBody>
                  <a:tcPr>
                    <a:solidFill>
                      <a:schemeClr val="tx2"/>
                    </a:solidFill>
                  </a:tcPr>
                </a:tc>
                <a:tc>
                  <a:txBody>
                    <a:bodyPr/>
                    <a:lstStyle/>
                    <a:p>
                      <a:r>
                        <a:rPr lang="en-US"/>
                        <a:t>All</a:t>
                      </a:r>
                      <a:r>
                        <a:rPr lang="en-US" baseline="0"/>
                        <a:t> students</a:t>
                      </a:r>
                      <a:endParaRPr lang="en-US"/>
                    </a:p>
                  </a:txBody>
                  <a:tcPr/>
                </a:tc>
                <a:tc>
                  <a:txBody>
                    <a:bodyPr/>
                    <a:lstStyle/>
                    <a:p>
                      <a:r>
                        <a:rPr lang="en-US"/>
                        <a:t>At-risk students</a:t>
                      </a:r>
                      <a:r>
                        <a:rPr lang="en-US" baseline="0"/>
                        <a:t> </a:t>
                      </a:r>
                      <a:endParaRPr lang="en-US"/>
                    </a:p>
                  </a:txBody>
                  <a:tcPr/>
                </a:tc>
                <a:tc>
                  <a:txBody>
                    <a:bodyPr/>
                    <a:lstStyle/>
                    <a:p>
                      <a:r>
                        <a:rPr lang="en-US"/>
                        <a:t>Significant</a:t>
                      </a:r>
                      <a:r>
                        <a:rPr lang="en-US" baseline="0"/>
                        <a:t> and persistent learning needs</a:t>
                      </a:r>
                      <a:endParaRPr lang="en-US"/>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9827847" y="4415693"/>
            <a:ext cx="2227384" cy="1569660"/>
          </a:xfrm>
          <a:prstGeom prst="rect">
            <a:avLst/>
          </a:prstGeom>
          <a:noFill/>
        </p:spPr>
        <p:txBody>
          <a:bodyPr wrap="square" rtlCol="0">
            <a:spAutoFit/>
          </a:bodyPr>
          <a:lstStyle/>
          <a:p>
            <a:pPr algn="ctr"/>
            <a:r>
              <a:rPr lang="en-US" b="1">
                <a:solidFill>
                  <a:srgbClr val="4B76A0"/>
                </a:solidFill>
              </a:rPr>
              <a:t>DBI is an approach to intensive intervention.</a:t>
            </a:r>
          </a:p>
        </p:txBody>
      </p:sp>
      <p:sp>
        <p:nvSpPr>
          <p:cNvPr id="11" name="Bent-Up Arrow 10" descr="Arrow pointing at Individualized, based on student data"/>
          <p:cNvSpPr/>
          <p:nvPr/>
        </p:nvSpPr>
        <p:spPr>
          <a:xfrm rot="16200000">
            <a:off x="9319437" y="2269505"/>
            <a:ext cx="2090617" cy="1347334"/>
          </a:xfrm>
          <a:prstGeom prst="bentUpArrow">
            <a:avLst>
              <a:gd name="adj1" fmla="val 25000"/>
              <a:gd name="adj2" fmla="val 19256"/>
              <a:gd name="adj3" fmla="val 496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348304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Tier 2 Skills</a:t>
            </a:r>
          </a:p>
        </p:txBody>
      </p:sp>
      <p:sp>
        <p:nvSpPr>
          <p:cNvPr id="7" name="Content Placeholder 2"/>
          <p:cNvSpPr>
            <a:spLocks noGrp="1"/>
          </p:cNvSpPr>
          <p:nvPr>
            <p:ph idx="1"/>
          </p:nvPr>
        </p:nvSpPr>
        <p:spPr/>
        <p:txBody>
          <a:bodyPr/>
          <a:lstStyle/>
          <a:p>
            <a:pPr marL="0" indent="0">
              <a:buNone/>
            </a:pPr>
            <a:r>
              <a:rPr lang="en-US"/>
              <a:t>Tier 2 Focus</a:t>
            </a:r>
          </a:p>
          <a:p>
            <a:pPr lvl="1"/>
            <a:r>
              <a:rPr lang="en-US" sz="2000"/>
              <a:t>Numbers 0–99</a:t>
            </a:r>
          </a:p>
          <a:p>
            <a:pPr lvl="2"/>
            <a:r>
              <a:rPr lang="en-US"/>
              <a:t>New decade each week</a:t>
            </a:r>
          </a:p>
          <a:p>
            <a:pPr lvl="1"/>
            <a:r>
              <a:rPr lang="en-US" sz="2000"/>
              <a:t>Building, writing, saying numbers</a:t>
            </a:r>
          </a:p>
          <a:p>
            <a:pPr lvl="1"/>
            <a:r>
              <a:rPr lang="en-US" sz="2000"/>
              <a:t>Comparing numbers</a:t>
            </a:r>
          </a:p>
          <a:p>
            <a:pPr lvl="1"/>
            <a:r>
              <a:rPr lang="en-US" sz="2000"/>
              <a:t>Addition and subtraction facts</a:t>
            </a:r>
          </a:p>
          <a:p>
            <a:pPr lvl="1"/>
            <a:r>
              <a:rPr lang="en-US" sz="2000"/>
              <a:t>Addition and subtraction without regrouping (2 digit + 1 digit, 2 digit + 2 digit)</a:t>
            </a:r>
            <a:endParaRPr lang="en-US" sz="2000">
              <a:solidFill>
                <a:srgbClr val="003462"/>
              </a:solidFill>
            </a:endParaRP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40</a:t>
            </a:fld>
            <a:endParaRPr lang="en-US"/>
          </a:p>
        </p:txBody>
      </p:sp>
    </p:spTree>
    <p:extLst>
      <p:ext uri="{BB962C8B-B14F-4D97-AF65-F5344CB8AC3E}">
        <p14:creationId xmlns:p14="http://schemas.microsoft.com/office/powerpoint/2010/main" val="601838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a:t>Selection of Mathematics Skills and Trajectories for Intervention</a:t>
            </a:r>
          </a:p>
        </p:txBody>
      </p:sp>
      <p:sp>
        <p:nvSpPr>
          <p:cNvPr id="7" name="Content Placeholder 2"/>
          <p:cNvSpPr>
            <a:spLocks noGrp="1"/>
          </p:cNvSpPr>
          <p:nvPr>
            <p:ph idx="1"/>
          </p:nvPr>
        </p:nvSpPr>
        <p:spPr/>
        <p:txBody>
          <a:bodyPr>
            <a:noAutofit/>
          </a:bodyPr>
          <a:lstStyle/>
          <a:p>
            <a:r>
              <a:rPr lang="en-US"/>
              <a:t>Analysis of skills</a:t>
            </a:r>
          </a:p>
          <a:p>
            <a:pPr lvl="1"/>
            <a:r>
              <a:rPr lang="en-US" sz="2000"/>
              <a:t>Writing numbers incorrectly</a:t>
            </a:r>
          </a:p>
          <a:p>
            <a:pPr lvl="1"/>
            <a:r>
              <a:rPr lang="en-US" sz="2000"/>
              <a:t>Not applying correct value to digit</a:t>
            </a:r>
          </a:p>
          <a:p>
            <a:pPr lvl="1"/>
            <a:r>
              <a:rPr lang="en-US" sz="2000"/>
              <a:t>Counting incorrectly</a:t>
            </a:r>
          </a:p>
          <a:p>
            <a:pPr lvl="1"/>
            <a:r>
              <a:rPr lang="en-US" sz="2000"/>
              <a:t>Inability to see patterns when counting</a:t>
            </a:r>
          </a:p>
          <a:p>
            <a:r>
              <a:rPr lang="en-US"/>
              <a:t>In reviewing the additional data collected and the standards, Jordan needs intensification targeting both Grade 1 and kindergarten skills.</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41</a:t>
            </a:fld>
            <a:endParaRPr lang="en-US"/>
          </a:p>
        </p:txBody>
      </p:sp>
    </p:spTree>
    <p:extLst>
      <p:ext uri="{BB962C8B-B14F-4D97-AF65-F5344CB8AC3E}">
        <p14:creationId xmlns:p14="http://schemas.microsoft.com/office/powerpoint/2010/main" val="3616043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04DCC-7F91-6F48-99DA-E6B5D5B80D11}"/>
              </a:ext>
            </a:extLst>
          </p:cNvPr>
          <p:cNvSpPr>
            <a:spLocks noGrp="1"/>
          </p:cNvSpPr>
          <p:nvPr>
            <p:ph type="title"/>
          </p:nvPr>
        </p:nvSpPr>
        <p:spPr>
          <a:xfrm>
            <a:off x="916518" y="882534"/>
            <a:ext cx="10966449" cy="492443"/>
          </a:xfrm>
        </p:spPr>
        <p:txBody>
          <a:bodyPr/>
          <a:lstStyle/>
          <a:p>
            <a:r>
              <a:rPr lang="en-US"/>
              <a:t>Mathematics Skill Trajectories: Standards</a:t>
            </a:r>
          </a:p>
        </p:txBody>
      </p:sp>
      <p:sp>
        <p:nvSpPr>
          <p:cNvPr id="3" name="Content Placeholder 2">
            <a:extLst>
              <a:ext uri="{FF2B5EF4-FFF2-40B4-BE49-F238E27FC236}">
                <a16:creationId xmlns:a16="http://schemas.microsoft.com/office/drawing/2014/main" id="{0B5EADDA-4513-E942-9216-E26FBFC1372C}"/>
              </a:ext>
            </a:extLst>
          </p:cNvPr>
          <p:cNvSpPr>
            <a:spLocks noGrp="1"/>
          </p:cNvSpPr>
          <p:nvPr>
            <p:ph idx="1"/>
          </p:nvPr>
        </p:nvSpPr>
        <p:spPr/>
        <p:txBody>
          <a:bodyPr/>
          <a:lstStyle/>
          <a:p>
            <a:r>
              <a:rPr lang="en-US"/>
              <a:t>Standards: Grade 1 and </a:t>
            </a:r>
            <a:r>
              <a:rPr lang="en-US">
                <a:solidFill>
                  <a:srgbClr val="C00000"/>
                </a:solidFill>
              </a:rPr>
              <a:t>Below Grade Level</a:t>
            </a:r>
            <a:endParaRPr lang="en-US"/>
          </a:p>
          <a:p>
            <a:pPr lvl="1"/>
            <a:r>
              <a:rPr lang="en-US" sz="2000"/>
              <a:t>Number and Operations in Base 10 (place value, counting prerequisite)</a:t>
            </a:r>
          </a:p>
          <a:p>
            <a:pPr lvl="2"/>
            <a:r>
              <a:rPr lang="en-US" sz="1800"/>
              <a:t>Extend the counting sequence.</a:t>
            </a:r>
          </a:p>
          <a:p>
            <a:pPr lvl="3"/>
            <a:r>
              <a:rPr lang="en-US" sz="1600">
                <a:solidFill>
                  <a:srgbClr val="C00000"/>
                </a:solidFill>
              </a:rPr>
              <a:t>Kindergarten: Compare numbers</a:t>
            </a:r>
            <a:r>
              <a:rPr lang="en-US" sz="1600">
                <a:solidFill>
                  <a:srgbClr val="FF0000"/>
                </a:solidFill>
              </a:rPr>
              <a:t>.</a:t>
            </a:r>
          </a:p>
          <a:p>
            <a:pPr lvl="2"/>
            <a:r>
              <a:rPr lang="en-US" sz="1800"/>
              <a:t>Understand place value.</a:t>
            </a:r>
          </a:p>
          <a:p>
            <a:pPr lvl="3"/>
            <a:r>
              <a:rPr lang="en-US" sz="1600">
                <a:solidFill>
                  <a:srgbClr val="C00000"/>
                </a:solidFill>
              </a:rPr>
              <a:t>Kindergarten: Know number names.</a:t>
            </a:r>
          </a:p>
          <a:p>
            <a:pPr lvl="2"/>
            <a:r>
              <a:rPr lang="en-US" sz="1800"/>
              <a:t>Use place-value understanding and properties of operations to add and subtract.</a:t>
            </a:r>
          </a:p>
          <a:p>
            <a:pPr lvl="3"/>
            <a:r>
              <a:rPr lang="en-US" sz="1600">
                <a:solidFill>
                  <a:srgbClr val="C00000"/>
                </a:solidFill>
              </a:rPr>
              <a:t>Kindergarten: Compose and decompose numbers.</a:t>
            </a:r>
          </a:p>
          <a:p>
            <a:pPr lvl="1"/>
            <a:r>
              <a:rPr lang="en-US" sz="2000"/>
              <a:t>Operations and Algebraic Thinking (counting prerequisite) </a:t>
            </a:r>
          </a:p>
          <a:p>
            <a:pPr lvl="2"/>
            <a:r>
              <a:rPr lang="en-US" sz="1800"/>
              <a:t>Represent and solve problems involving addition and subtraction.</a:t>
            </a:r>
            <a:endParaRPr lang="en-US" sz="1800">
              <a:solidFill>
                <a:srgbClr val="003462"/>
              </a:solidFill>
            </a:endParaRPr>
          </a:p>
          <a:p>
            <a:endParaRPr lang="en-US"/>
          </a:p>
        </p:txBody>
      </p:sp>
      <p:sp>
        <p:nvSpPr>
          <p:cNvPr id="4" name="Slide Number Placeholder 3">
            <a:extLst>
              <a:ext uri="{FF2B5EF4-FFF2-40B4-BE49-F238E27FC236}">
                <a16:creationId xmlns:a16="http://schemas.microsoft.com/office/drawing/2014/main" id="{9F0D588A-5F50-DA4B-B3F4-51F826317D4C}"/>
              </a:ext>
            </a:extLst>
          </p:cNvPr>
          <p:cNvSpPr>
            <a:spLocks noGrp="1"/>
          </p:cNvSpPr>
          <p:nvPr>
            <p:ph type="sldNum" sz="quarter" idx="10"/>
          </p:nvPr>
        </p:nvSpPr>
        <p:spPr/>
        <p:txBody>
          <a:bodyPr/>
          <a:lstStyle/>
          <a:p>
            <a:pPr algn="r"/>
            <a:fld id="{F3477EC8-074D-41C4-94AE-E9EA7CEEA348}" type="slidenum">
              <a:rPr lang="en-US" smtClean="0"/>
              <a:pPr algn="r"/>
              <a:t>42</a:t>
            </a:fld>
            <a:endParaRPr lang="en-US"/>
          </a:p>
        </p:txBody>
      </p:sp>
    </p:spTree>
    <p:extLst>
      <p:ext uri="{BB962C8B-B14F-4D97-AF65-F5344CB8AC3E}">
        <p14:creationId xmlns:p14="http://schemas.microsoft.com/office/powerpoint/2010/main" val="2889044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8" y="882534"/>
            <a:ext cx="10966449" cy="492443"/>
          </a:xfrm>
        </p:spPr>
        <p:txBody>
          <a:bodyPr/>
          <a:lstStyle/>
          <a:p>
            <a:r>
              <a:rPr lang="en-US"/>
              <a:t>Jordan: Progress Monitoring (M-COMP)</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43</a:t>
            </a:fld>
            <a:endParaRPr lang="en-US"/>
          </a:p>
        </p:txBody>
      </p:sp>
      <p:graphicFrame>
        <p:nvGraphicFramePr>
          <p:cNvPr id="5" name="Content Placeholder 4" descr="Chart showing progress monitoring data for student with 4 data points from baseline and 5 data points taken while tier 2 intervention was in place, with a goal line."/>
          <p:cNvGraphicFramePr>
            <a:graphicFrameLocks noGrp="1"/>
          </p:cNvGraphicFramePr>
          <p:nvPr>
            <p:ph idx="1"/>
            <p:extLst>
              <p:ext uri="{D42A27DB-BD31-4B8C-83A1-F6EECF244321}">
                <p14:modId xmlns:p14="http://schemas.microsoft.com/office/powerpoint/2010/main" val="87519145"/>
              </p:ext>
            </p:extLst>
          </p:nvPr>
        </p:nvGraphicFramePr>
        <p:xfrm>
          <a:off x="915988" y="1608138"/>
          <a:ext cx="10966450" cy="4725987"/>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C183D7F6-B498-43B3-948B-1728B52AA6E4}">
                <adec:decorative xmlns:adec="http://schemas.microsoft.com/office/drawing/2017/decorative" val="1"/>
              </a:ext>
            </a:extLst>
          </p:cNvPr>
          <p:cNvCxnSpPr>
            <a:cxnSpLocks/>
          </p:cNvCxnSpPr>
          <p:nvPr/>
        </p:nvCxnSpPr>
        <p:spPr>
          <a:xfrm flipV="1">
            <a:off x="6400159" y="3580327"/>
            <a:ext cx="4017469" cy="1212305"/>
          </a:xfrm>
          <a:prstGeom prst="line">
            <a:avLst/>
          </a:prstGeom>
          <a:ln>
            <a:prstDash val="sysDash"/>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8408894" y="4303060"/>
            <a:ext cx="3119718" cy="584775"/>
          </a:xfrm>
          <a:prstGeom prst="rect">
            <a:avLst/>
          </a:prstGeom>
          <a:noFill/>
        </p:spPr>
        <p:txBody>
          <a:bodyPr wrap="square" rtlCol="0">
            <a:spAutoFit/>
          </a:bodyPr>
          <a:lstStyle/>
          <a:p>
            <a:r>
              <a:rPr lang="en-US" sz="1600"/>
              <a:t>Goal line (25th percentile score at end of year)</a:t>
            </a:r>
          </a:p>
        </p:txBody>
      </p:sp>
      <p:sp>
        <p:nvSpPr>
          <p:cNvPr id="3" name="TextBox 2">
            <a:extLst>
              <a:ext uri="{FF2B5EF4-FFF2-40B4-BE49-F238E27FC236}">
                <a16:creationId xmlns:a16="http://schemas.microsoft.com/office/drawing/2014/main" id="{F37407C5-FC25-E648-A252-D6F0C4DF6CCC}"/>
              </a:ext>
            </a:extLst>
          </p:cNvPr>
          <p:cNvSpPr txBox="1"/>
          <p:nvPr/>
        </p:nvSpPr>
        <p:spPr>
          <a:xfrm rot="16200000">
            <a:off x="-1725592" y="3740298"/>
            <a:ext cx="4549643" cy="461665"/>
          </a:xfrm>
          <a:prstGeom prst="rect">
            <a:avLst/>
          </a:prstGeom>
          <a:noFill/>
        </p:spPr>
        <p:txBody>
          <a:bodyPr wrap="none" rtlCol="0">
            <a:spAutoFit/>
          </a:bodyPr>
          <a:lstStyle/>
          <a:p>
            <a:r>
              <a:rPr lang="en-US"/>
              <a:t>Raw Score—Math Computation</a:t>
            </a:r>
          </a:p>
        </p:txBody>
      </p:sp>
    </p:spTree>
    <p:extLst>
      <p:ext uri="{BB962C8B-B14F-4D97-AF65-F5344CB8AC3E}">
        <p14:creationId xmlns:p14="http://schemas.microsoft.com/office/powerpoint/2010/main" val="3551349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8" y="882534"/>
            <a:ext cx="10966449" cy="492443"/>
          </a:xfrm>
        </p:spPr>
        <p:txBody>
          <a:bodyPr/>
          <a:lstStyle/>
          <a:p>
            <a:r>
              <a:rPr lang="en-US"/>
              <a:t>Jordan: Error Analysis and Diagnostic Data</a:t>
            </a:r>
          </a:p>
        </p:txBody>
      </p:sp>
      <p:sp>
        <p:nvSpPr>
          <p:cNvPr id="3" name="Content Placeholder 2"/>
          <p:cNvSpPr>
            <a:spLocks noGrp="1"/>
          </p:cNvSpPr>
          <p:nvPr>
            <p:ph idx="1"/>
          </p:nvPr>
        </p:nvSpPr>
        <p:spPr/>
        <p:txBody>
          <a:bodyPr/>
          <a:lstStyle/>
          <a:p>
            <a:pPr marL="0" indent="0">
              <a:buNone/>
            </a:pPr>
            <a:r>
              <a:rPr lang="en-US"/>
              <a:t>Observational Data</a:t>
            </a:r>
          </a:p>
          <a:p>
            <a:r>
              <a:rPr lang="en-US" sz="1800"/>
              <a:t>Moves very slowly when completing mathematics problems, regardless of skill presented. </a:t>
            </a:r>
          </a:p>
          <a:p>
            <a:pPr lvl="1"/>
            <a:r>
              <a:rPr lang="en-US" sz="1600"/>
              <a:t>Often scores low when timed because he writes slowly and processes at a much slower rate.</a:t>
            </a:r>
          </a:p>
          <a:p>
            <a:r>
              <a:rPr lang="en-US" sz="1800"/>
              <a:t>Does not model or count numbers correctly.</a:t>
            </a:r>
          </a:p>
          <a:p>
            <a:r>
              <a:rPr lang="en-US" sz="1800"/>
              <a:t>Can count accurately from 0 to 50.</a:t>
            </a:r>
          </a:p>
          <a:p>
            <a:pPr lvl="1"/>
            <a:r>
              <a:rPr lang="en-US" sz="1600"/>
              <a:t>Greater than 50 not always in order.</a:t>
            </a:r>
          </a:p>
          <a:p>
            <a:r>
              <a:rPr lang="en-US" sz="1800"/>
              <a:t>Skip-counts by 2s, 5s, and 10s. </a:t>
            </a:r>
          </a:p>
          <a:p>
            <a:pPr lvl="1"/>
            <a:r>
              <a:rPr lang="en-US" sz="1600"/>
              <a:t>Only when starting with 2, 5, or 10.</a:t>
            </a:r>
          </a:p>
          <a:p>
            <a:pPr lvl="1"/>
            <a:r>
              <a:rPr lang="en-US" sz="1600"/>
              <a:t>Unable to verbally describe what digit changes or the patterns in skip-counting.</a:t>
            </a:r>
          </a:p>
          <a:p>
            <a:r>
              <a:rPr lang="en-US" sz="1800"/>
              <a:t>When adding or subtracting, draws lines and only uses the “count all” strategy.</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44</a:t>
            </a:fld>
            <a:endParaRPr lang="en-US"/>
          </a:p>
        </p:txBody>
      </p:sp>
    </p:spTree>
    <p:extLst>
      <p:ext uri="{BB962C8B-B14F-4D97-AF65-F5344CB8AC3E}">
        <p14:creationId xmlns:p14="http://schemas.microsoft.com/office/powerpoint/2010/main" val="4259156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7" y="399235"/>
            <a:ext cx="8224837" cy="984885"/>
          </a:xfrm>
        </p:spPr>
        <p:txBody>
          <a:bodyPr>
            <a:normAutofit/>
          </a:bodyPr>
          <a:lstStyle/>
          <a:p>
            <a:r>
              <a:rPr lang="en-US"/>
              <a:t>Jordan: Error Analysis and Diagnostic Data</a:t>
            </a:r>
          </a:p>
        </p:txBody>
      </p:sp>
      <p:sp>
        <p:nvSpPr>
          <p:cNvPr id="2" name="Slide Number Placeholder 1"/>
          <p:cNvSpPr>
            <a:spLocks noGrp="1"/>
          </p:cNvSpPr>
          <p:nvPr>
            <p:ph type="sldNum" sz="quarter" idx="11"/>
          </p:nvPr>
        </p:nvSpPr>
        <p:spPr>
          <a:xfrm>
            <a:off x="11818847" y="6675976"/>
            <a:ext cx="64120" cy="138499"/>
          </a:xfrm>
        </p:spPr>
        <p:txBody>
          <a:bodyPr/>
          <a:lstStyle/>
          <a:p>
            <a:pPr algn="r"/>
            <a:fld id="{F3477EC8-074D-41C4-94AE-E9EA7CEEA348}" type="slidenum">
              <a:rPr lang="en-US" smtClean="0"/>
              <a:pPr algn="r"/>
              <a:t>45</a:t>
            </a:fld>
            <a:endParaRPr lang="en-US"/>
          </a:p>
        </p:txBody>
      </p:sp>
      <p:grpSp>
        <p:nvGrpSpPr>
          <p:cNvPr id="5" name="Group 4" descr="Four rods and two units."/>
          <p:cNvGrpSpPr/>
          <p:nvPr/>
        </p:nvGrpSpPr>
        <p:grpSpPr>
          <a:xfrm>
            <a:off x="4077183" y="1864319"/>
            <a:ext cx="2628900" cy="1447800"/>
            <a:chOff x="2819400" y="1524645"/>
            <a:chExt cx="2628900" cy="144780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8200" y="1915171"/>
              <a:ext cx="400050" cy="3333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19400" y="1524645"/>
              <a:ext cx="323850" cy="1447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86354" y="1524645"/>
              <a:ext cx="323850" cy="1447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6153" y="1524645"/>
              <a:ext cx="323850" cy="1447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12303" y="1524645"/>
              <a:ext cx="323850" cy="14478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8250" y="1917672"/>
              <a:ext cx="400050" cy="333375"/>
            </a:xfrm>
            <a:prstGeom prst="rect">
              <a:avLst/>
            </a:prstGeom>
          </p:spPr>
        </p:pic>
      </p:grpSp>
      <p:sp>
        <p:nvSpPr>
          <p:cNvPr id="15" name="TextBox 14"/>
          <p:cNvSpPr txBox="1"/>
          <p:nvPr/>
        </p:nvSpPr>
        <p:spPr>
          <a:xfrm>
            <a:off x="6879055" y="2209759"/>
            <a:ext cx="4331870" cy="923330"/>
          </a:xfrm>
          <a:prstGeom prst="rect">
            <a:avLst/>
          </a:prstGeom>
          <a:noFill/>
        </p:spPr>
        <p:txBody>
          <a:bodyPr wrap="square" rtlCol="0">
            <a:spAutoFit/>
          </a:bodyPr>
          <a:lstStyle/>
          <a:p>
            <a:pPr fontAlgn="auto">
              <a:spcBef>
                <a:spcPts val="0"/>
              </a:spcBef>
              <a:spcAft>
                <a:spcPts val="0"/>
              </a:spcAft>
            </a:pPr>
            <a:r>
              <a:rPr lang="en-US" sz="1800" b="1">
                <a:solidFill>
                  <a:prstClr val="black"/>
                </a:solidFill>
                <a:latin typeface="+mn-lt"/>
                <a:ea typeface="+mn-ea"/>
                <a:cs typeface="+mn-cs"/>
              </a:rPr>
              <a:t>Teacher</a:t>
            </a:r>
            <a:r>
              <a:rPr lang="en-US" sz="1800">
                <a:solidFill>
                  <a:prstClr val="black"/>
                </a:solidFill>
                <a:latin typeface="+mn-lt"/>
                <a:ea typeface="+mn-ea"/>
                <a:cs typeface="+mn-cs"/>
              </a:rPr>
              <a:t>: How many in all? Count them.</a:t>
            </a:r>
          </a:p>
          <a:p>
            <a:pPr fontAlgn="auto">
              <a:spcBef>
                <a:spcPts val="0"/>
              </a:spcBef>
              <a:spcAft>
                <a:spcPts val="0"/>
              </a:spcAft>
            </a:pPr>
            <a:r>
              <a:rPr lang="en-US" sz="1800" b="1">
                <a:solidFill>
                  <a:prstClr val="black"/>
                </a:solidFill>
                <a:latin typeface="+mn-lt"/>
                <a:ea typeface="+mn-ea"/>
                <a:cs typeface="+mn-cs"/>
              </a:rPr>
              <a:t>Jordan</a:t>
            </a:r>
            <a:r>
              <a:rPr lang="en-US" sz="1800">
                <a:solidFill>
                  <a:prstClr val="black"/>
                </a:solidFill>
                <a:latin typeface="+mn-lt"/>
                <a:ea typeface="+mn-ea"/>
                <a:cs typeface="+mn-cs"/>
              </a:rPr>
              <a:t>: 10, 20, 30, 40, 50, 60. This shows 60.</a:t>
            </a:r>
          </a:p>
        </p:txBody>
      </p:sp>
      <p:grpSp>
        <p:nvGrpSpPr>
          <p:cNvPr id="16" name="Group 15" descr="Two rods"/>
          <p:cNvGrpSpPr/>
          <p:nvPr/>
        </p:nvGrpSpPr>
        <p:grpSpPr>
          <a:xfrm>
            <a:off x="1319938" y="3312119"/>
            <a:ext cx="5186120" cy="1447800"/>
            <a:chOff x="2819400" y="3352800"/>
            <a:chExt cx="5186120" cy="1447800"/>
          </a:xfrm>
        </p:grpSpPr>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19400" y="3352800"/>
              <a:ext cx="323850" cy="14478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01853" y="3352800"/>
              <a:ext cx="323850" cy="1447800"/>
            </a:xfrm>
            <a:prstGeom prst="rect">
              <a:avLst/>
            </a:prstGeom>
          </p:spPr>
        </p:pic>
        <p:sp>
          <p:nvSpPr>
            <p:cNvPr id="19" name="TextBox 18"/>
            <p:cNvSpPr txBox="1"/>
            <p:nvPr/>
          </p:nvSpPr>
          <p:spPr>
            <a:xfrm>
              <a:off x="3747521" y="3785011"/>
              <a:ext cx="4257999" cy="646331"/>
            </a:xfrm>
            <a:prstGeom prst="rect">
              <a:avLst/>
            </a:prstGeom>
            <a:noFill/>
          </p:spPr>
          <p:txBody>
            <a:bodyPr wrap="square" rtlCol="0">
              <a:spAutoFit/>
            </a:bodyPr>
            <a:lstStyle/>
            <a:p>
              <a:r>
                <a:rPr lang="en-US" sz="1800" b="1" dirty="0"/>
                <a:t>Teacher</a:t>
              </a:r>
              <a:r>
                <a:rPr lang="en-US" sz="1800" dirty="0"/>
                <a:t>: How many in all? Count them.</a:t>
              </a:r>
            </a:p>
            <a:p>
              <a:r>
                <a:rPr lang="en-US" sz="1800" b="1" dirty="0"/>
                <a:t>Jordan</a:t>
              </a:r>
              <a:r>
                <a:rPr lang="en-US" sz="1800" dirty="0"/>
                <a:t>: 10, 20. This is 20.</a:t>
              </a:r>
            </a:p>
          </p:txBody>
        </p:sp>
      </p:grpSp>
      <p:grpSp>
        <p:nvGrpSpPr>
          <p:cNvPr id="20" name="Group 19" descr="Seven units"/>
          <p:cNvGrpSpPr/>
          <p:nvPr/>
        </p:nvGrpSpPr>
        <p:grpSpPr>
          <a:xfrm>
            <a:off x="3877158" y="5291328"/>
            <a:ext cx="6480807" cy="719539"/>
            <a:chOff x="3842288" y="5410200"/>
            <a:chExt cx="6480807" cy="719539"/>
          </a:xfrm>
        </p:grpSpPr>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2288" y="5410201"/>
              <a:ext cx="400050" cy="333375"/>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3435" y="5412702"/>
              <a:ext cx="400050" cy="333375"/>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7250" y="5410201"/>
              <a:ext cx="400050" cy="333375"/>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150" y="5410200"/>
              <a:ext cx="400050" cy="333375"/>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38129" y="5413993"/>
              <a:ext cx="400050" cy="333375"/>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2288" y="5796364"/>
              <a:ext cx="400050" cy="333375"/>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2338" y="5791201"/>
              <a:ext cx="400050" cy="333375"/>
            </a:xfrm>
            <a:prstGeom prst="rect">
              <a:avLst/>
            </a:prstGeom>
          </p:spPr>
        </p:pic>
        <p:sp>
          <p:nvSpPr>
            <p:cNvPr id="28" name="TextBox 27"/>
            <p:cNvSpPr txBox="1"/>
            <p:nvPr/>
          </p:nvSpPr>
          <p:spPr>
            <a:xfrm>
              <a:off x="5991225" y="5410200"/>
              <a:ext cx="4331870" cy="646331"/>
            </a:xfrm>
            <a:prstGeom prst="rect">
              <a:avLst/>
            </a:prstGeom>
            <a:noFill/>
          </p:spPr>
          <p:txBody>
            <a:bodyPr wrap="square" rtlCol="0">
              <a:spAutoFit/>
            </a:bodyPr>
            <a:lstStyle/>
            <a:p>
              <a:r>
                <a:rPr lang="en-US" sz="1800" b="1"/>
                <a:t>Teacher</a:t>
              </a:r>
              <a:r>
                <a:rPr lang="en-US" sz="1800"/>
                <a:t>: How many in all? Count them.</a:t>
              </a:r>
            </a:p>
            <a:p>
              <a:r>
                <a:rPr lang="en-US" sz="1800" b="1"/>
                <a:t>Jordan</a:t>
              </a:r>
              <a:r>
                <a:rPr lang="en-US" sz="1800"/>
                <a:t>: 1, 2, 3, 4, 5, 6, 7. This is 7.</a:t>
              </a:r>
            </a:p>
          </p:txBody>
        </p:sp>
      </p:grpSp>
      <p:sp>
        <p:nvSpPr>
          <p:cNvPr id="3" name="TextBox 2"/>
          <p:cNvSpPr txBox="1"/>
          <p:nvPr/>
        </p:nvSpPr>
        <p:spPr>
          <a:xfrm>
            <a:off x="984125" y="1633486"/>
            <a:ext cx="1418978" cy="461665"/>
          </a:xfrm>
          <a:prstGeom prst="rect">
            <a:avLst/>
          </a:prstGeom>
          <a:noFill/>
        </p:spPr>
        <p:txBody>
          <a:bodyPr wrap="none" rtlCol="0">
            <a:spAutoFit/>
          </a:bodyPr>
          <a:lstStyle/>
          <a:p>
            <a:r>
              <a:rPr lang="en-US"/>
              <a:t>Counting</a:t>
            </a:r>
          </a:p>
        </p:txBody>
      </p:sp>
    </p:spTree>
    <p:extLst>
      <p:ext uri="{BB962C8B-B14F-4D97-AF65-F5344CB8AC3E}">
        <p14:creationId xmlns:p14="http://schemas.microsoft.com/office/powerpoint/2010/main" val="345195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7" y="399235"/>
            <a:ext cx="8224837" cy="984885"/>
          </a:xfrm>
        </p:spPr>
        <p:txBody>
          <a:bodyPr>
            <a:normAutofit/>
          </a:bodyPr>
          <a:lstStyle/>
          <a:p>
            <a:r>
              <a:rPr lang="en-US"/>
              <a:t>Jordan: Error Analysis and Diagnostic Data</a:t>
            </a:r>
          </a:p>
        </p:txBody>
      </p:sp>
      <p:sp>
        <p:nvSpPr>
          <p:cNvPr id="2" name="Slide Number Placeholder 1"/>
          <p:cNvSpPr>
            <a:spLocks noGrp="1"/>
          </p:cNvSpPr>
          <p:nvPr>
            <p:ph type="sldNum" sz="quarter" idx="11"/>
          </p:nvPr>
        </p:nvSpPr>
        <p:spPr>
          <a:xfrm>
            <a:off x="11818847" y="6675976"/>
            <a:ext cx="64120" cy="138499"/>
          </a:xfrm>
        </p:spPr>
        <p:txBody>
          <a:bodyPr/>
          <a:lstStyle/>
          <a:p>
            <a:pPr algn="r"/>
            <a:fld id="{F3477EC8-074D-41C4-94AE-E9EA7CEEA348}" type="slidenum">
              <a:rPr lang="en-US" smtClean="0"/>
              <a:pPr algn="r"/>
              <a:t>46</a:t>
            </a:fld>
            <a:endParaRPr lang="en-US"/>
          </a:p>
        </p:txBody>
      </p:sp>
      <p:sp>
        <p:nvSpPr>
          <p:cNvPr id="29" name="TextBox 28"/>
          <p:cNvSpPr txBox="1"/>
          <p:nvPr/>
        </p:nvSpPr>
        <p:spPr>
          <a:xfrm>
            <a:off x="817729" y="2263996"/>
            <a:ext cx="8323625" cy="369332"/>
          </a:xfrm>
          <a:prstGeom prst="rect">
            <a:avLst/>
          </a:prstGeom>
          <a:noFill/>
        </p:spPr>
        <p:txBody>
          <a:bodyPr wrap="none" rtlCol="0">
            <a:spAutoFit/>
          </a:bodyPr>
          <a:lstStyle/>
          <a:p>
            <a:r>
              <a:rPr lang="en-US" sz="1800" b="1"/>
              <a:t>Teacher: </a:t>
            </a:r>
            <a:r>
              <a:rPr lang="en-US" sz="1800"/>
              <a:t>Look at each picture and write the number that shows how many in all.</a:t>
            </a:r>
          </a:p>
        </p:txBody>
      </p:sp>
      <p:grpSp>
        <p:nvGrpSpPr>
          <p:cNvPr id="30" name="Group 29" descr="One rod and two units"/>
          <p:cNvGrpSpPr/>
          <p:nvPr/>
        </p:nvGrpSpPr>
        <p:grpSpPr>
          <a:xfrm>
            <a:off x="1405042" y="2937639"/>
            <a:ext cx="1757767" cy="2054819"/>
            <a:chOff x="2819400" y="2238213"/>
            <a:chExt cx="1757767" cy="2054819"/>
          </a:xfrm>
        </p:grpSpPr>
        <p:pic>
          <p:nvPicPr>
            <p:cNvPr id="31" name="Picture 3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9400" y="2238213"/>
              <a:ext cx="323850" cy="1447800"/>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42238" y="2795426"/>
              <a:ext cx="400050" cy="333375"/>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2288" y="2823920"/>
              <a:ext cx="400050" cy="333375"/>
            </a:xfrm>
            <a:prstGeom prst="rect">
              <a:avLst/>
            </a:prstGeom>
          </p:spPr>
        </p:pic>
        <p:sp>
          <p:nvSpPr>
            <p:cNvPr id="34" name="Freeform 33"/>
            <p:cNvSpPr/>
            <p:nvPr/>
          </p:nvSpPr>
          <p:spPr>
            <a:xfrm>
              <a:off x="3275308" y="3781587"/>
              <a:ext cx="32480" cy="511445"/>
            </a:xfrm>
            <a:custGeom>
              <a:avLst/>
              <a:gdLst>
                <a:gd name="connsiteX0" fmla="*/ 0 w 32480"/>
                <a:gd name="connsiteY0" fmla="*/ 0 h 511445"/>
                <a:gd name="connsiteX1" fmla="*/ 15499 w 32480"/>
                <a:gd name="connsiteY1" fmla="*/ 247973 h 511445"/>
                <a:gd name="connsiteX2" fmla="*/ 30997 w 32480"/>
                <a:gd name="connsiteY2" fmla="*/ 340963 h 511445"/>
                <a:gd name="connsiteX3" fmla="*/ 30997 w 32480"/>
                <a:gd name="connsiteY3" fmla="*/ 511445 h 511445"/>
              </a:gdLst>
              <a:ahLst/>
              <a:cxnLst>
                <a:cxn ang="0">
                  <a:pos x="connsiteX0" y="connsiteY0"/>
                </a:cxn>
                <a:cxn ang="0">
                  <a:pos x="connsiteX1" y="connsiteY1"/>
                </a:cxn>
                <a:cxn ang="0">
                  <a:pos x="connsiteX2" y="connsiteY2"/>
                </a:cxn>
                <a:cxn ang="0">
                  <a:pos x="connsiteX3" y="connsiteY3"/>
                </a:cxn>
              </a:cxnLst>
              <a:rect l="l" t="t" r="r" b="b"/>
              <a:pathLst>
                <a:path w="32480" h="511445">
                  <a:moveTo>
                    <a:pt x="0" y="0"/>
                  </a:moveTo>
                  <a:cubicBezTo>
                    <a:pt x="5166" y="82658"/>
                    <a:pt x="8001" y="165494"/>
                    <a:pt x="15499" y="247973"/>
                  </a:cubicBezTo>
                  <a:cubicBezTo>
                    <a:pt x="18344" y="279268"/>
                    <a:pt x="29152" y="309593"/>
                    <a:pt x="30997" y="340963"/>
                  </a:cubicBezTo>
                  <a:cubicBezTo>
                    <a:pt x="34334" y="397692"/>
                    <a:pt x="30997" y="454618"/>
                    <a:pt x="30997" y="5114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460314" y="3735092"/>
              <a:ext cx="334013" cy="449450"/>
            </a:xfrm>
            <a:custGeom>
              <a:avLst/>
              <a:gdLst>
                <a:gd name="connsiteX0" fmla="*/ 93965 w 334013"/>
                <a:gd name="connsiteY0" fmla="*/ 170481 h 449450"/>
                <a:gd name="connsiteX1" fmla="*/ 16473 w 334013"/>
                <a:gd name="connsiteY1" fmla="*/ 201477 h 449450"/>
                <a:gd name="connsiteX2" fmla="*/ 975 w 334013"/>
                <a:gd name="connsiteY2" fmla="*/ 247972 h 449450"/>
                <a:gd name="connsiteX3" fmla="*/ 62968 w 334013"/>
                <a:gd name="connsiteY3" fmla="*/ 449450 h 449450"/>
                <a:gd name="connsiteX4" fmla="*/ 279945 w 334013"/>
                <a:gd name="connsiteY4" fmla="*/ 433952 h 449450"/>
                <a:gd name="connsiteX5" fmla="*/ 326440 w 334013"/>
                <a:gd name="connsiteY5" fmla="*/ 418454 h 449450"/>
                <a:gd name="connsiteX6" fmla="*/ 295443 w 334013"/>
                <a:gd name="connsiteY6" fmla="*/ 185979 h 449450"/>
                <a:gd name="connsiteX7" fmla="*/ 279945 w 334013"/>
                <a:gd name="connsiteY7" fmla="*/ 123986 h 449450"/>
                <a:gd name="connsiteX8" fmla="*/ 264446 w 334013"/>
                <a:gd name="connsiteY8" fmla="*/ 77491 h 449450"/>
                <a:gd name="connsiteX9" fmla="*/ 248948 w 334013"/>
                <a:gd name="connsiteY9" fmla="*/ 15498 h 449450"/>
                <a:gd name="connsiteX10" fmla="*/ 186955 w 334013"/>
                <a:gd name="connsiteY10" fmla="*/ 0 h 449450"/>
                <a:gd name="connsiteX11" fmla="*/ 140460 w 334013"/>
                <a:gd name="connsiteY11" fmla="*/ 30996 h 449450"/>
                <a:gd name="connsiteX12" fmla="*/ 93965 w 334013"/>
                <a:gd name="connsiteY12" fmla="*/ 123986 h 449450"/>
                <a:gd name="connsiteX13" fmla="*/ 78467 w 334013"/>
                <a:gd name="connsiteY13" fmla="*/ 232474 h 4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013" h="449450">
                  <a:moveTo>
                    <a:pt x="93965" y="170481"/>
                  </a:moveTo>
                  <a:cubicBezTo>
                    <a:pt x="68134" y="180813"/>
                    <a:pt x="37845" y="183667"/>
                    <a:pt x="16473" y="201477"/>
                  </a:cubicBezTo>
                  <a:cubicBezTo>
                    <a:pt x="3923" y="211935"/>
                    <a:pt x="975" y="231635"/>
                    <a:pt x="975" y="247972"/>
                  </a:cubicBezTo>
                  <a:cubicBezTo>
                    <a:pt x="975" y="407085"/>
                    <a:pt x="-12776" y="373706"/>
                    <a:pt x="62968" y="449450"/>
                  </a:cubicBezTo>
                  <a:cubicBezTo>
                    <a:pt x="135294" y="444284"/>
                    <a:pt x="207932" y="442424"/>
                    <a:pt x="279945" y="433952"/>
                  </a:cubicBezTo>
                  <a:cubicBezTo>
                    <a:pt x="296170" y="432043"/>
                    <a:pt x="323956" y="434601"/>
                    <a:pt x="326440" y="418454"/>
                  </a:cubicBezTo>
                  <a:cubicBezTo>
                    <a:pt x="347462" y="281808"/>
                    <a:pt x="320665" y="274259"/>
                    <a:pt x="295443" y="185979"/>
                  </a:cubicBezTo>
                  <a:cubicBezTo>
                    <a:pt x="289591" y="165498"/>
                    <a:pt x="285797" y="144467"/>
                    <a:pt x="279945" y="123986"/>
                  </a:cubicBezTo>
                  <a:cubicBezTo>
                    <a:pt x="275457" y="108278"/>
                    <a:pt x="268934" y="93199"/>
                    <a:pt x="264446" y="77491"/>
                  </a:cubicBezTo>
                  <a:cubicBezTo>
                    <a:pt x="258594" y="57010"/>
                    <a:pt x="264010" y="30560"/>
                    <a:pt x="248948" y="15498"/>
                  </a:cubicBezTo>
                  <a:cubicBezTo>
                    <a:pt x="233886" y="436"/>
                    <a:pt x="207619" y="5166"/>
                    <a:pt x="186955" y="0"/>
                  </a:cubicBezTo>
                  <a:cubicBezTo>
                    <a:pt x="171457" y="10332"/>
                    <a:pt x="153631" y="17825"/>
                    <a:pt x="140460" y="30996"/>
                  </a:cubicBezTo>
                  <a:cubicBezTo>
                    <a:pt x="115206" y="56250"/>
                    <a:pt x="102369" y="90371"/>
                    <a:pt x="93965" y="123986"/>
                  </a:cubicBezTo>
                  <a:cubicBezTo>
                    <a:pt x="76441" y="194084"/>
                    <a:pt x="78467" y="182009"/>
                    <a:pt x="78467" y="2324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019228" y="3781586"/>
              <a:ext cx="557939" cy="387686"/>
            </a:xfrm>
            <a:custGeom>
              <a:avLst/>
              <a:gdLst>
                <a:gd name="connsiteX0" fmla="*/ 0 w 557939"/>
                <a:gd name="connsiteY0" fmla="*/ 61994 h 387686"/>
                <a:gd name="connsiteX1" fmla="*/ 77492 w 557939"/>
                <a:gd name="connsiteY1" fmla="*/ 46495 h 387686"/>
                <a:gd name="connsiteX2" fmla="*/ 139485 w 557939"/>
                <a:gd name="connsiteY2" fmla="*/ 15499 h 387686"/>
                <a:gd name="connsiteX3" fmla="*/ 185980 w 557939"/>
                <a:gd name="connsiteY3" fmla="*/ 0 h 387686"/>
                <a:gd name="connsiteX4" fmla="*/ 232475 w 557939"/>
                <a:gd name="connsiteY4" fmla="*/ 15499 h 387686"/>
                <a:gd name="connsiteX5" fmla="*/ 247973 w 557939"/>
                <a:gd name="connsiteY5" fmla="*/ 61994 h 387686"/>
                <a:gd name="connsiteX6" fmla="*/ 201478 w 557939"/>
                <a:gd name="connsiteY6" fmla="*/ 263472 h 387686"/>
                <a:gd name="connsiteX7" fmla="*/ 154983 w 557939"/>
                <a:gd name="connsiteY7" fmla="*/ 294468 h 387686"/>
                <a:gd name="connsiteX8" fmla="*/ 92990 w 557939"/>
                <a:gd name="connsiteY8" fmla="*/ 387458 h 387686"/>
                <a:gd name="connsiteX9" fmla="*/ 216976 w 557939"/>
                <a:gd name="connsiteY9" fmla="*/ 371960 h 387686"/>
                <a:gd name="connsiteX10" fmla="*/ 294468 w 557939"/>
                <a:gd name="connsiteY10" fmla="*/ 356461 h 387686"/>
                <a:gd name="connsiteX11" fmla="*/ 557939 w 557939"/>
                <a:gd name="connsiteY11" fmla="*/ 356461 h 38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939" h="387686">
                  <a:moveTo>
                    <a:pt x="0" y="61994"/>
                  </a:moveTo>
                  <a:cubicBezTo>
                    <a:pt x="25831" y="56828"/>
                    <a:pt x="52502" y="54825"/>
                    <a:pt x="77492" y="46495"/>
                  </a:cubicBezTo>
                  <a:cubicBezTo>
                    <a:pt x="99410" y="39189"/>
                    <a:pt x="118250" y="24600"/>
                    <a:pt x="139485" y="15499"/>
                  </a:cubicBezTo>
                  <a:cubicBezTo>
                    <a:pt x="154501" y="9064"/>
                    <a:pt x="170482" y="5166"/>
                    <a:pt x="185980" y="0"/>
                  </a:cubicBezTo>
                  <a:cubicBezTo>
                    <a:pt x="201478" y="5166"/>
                    <a:pt x="220923" y="3947"/>
                    <a:pt x="232475" y="15499"/>
                  </a:cubicBezTo>
                  <a:cubicBezTo>
                    <a:pt x="244027" y="27051"/>
                    <a:pt x="247973" y="45657"/>
                    <a:pt x="247973" y="61994"/>
                  </a:cubicBezTo>
                  <a:cubicBezTo>
                    <a:pt x="247973" y="134825"/>
                    <a:pt x="255049" y="209901"/>
                    <a:pt x="201478" y="263472"/>
                  </a:cubicBezTo>
                  <a:cubicBezTo>
                    <a:pt x="188307" y="276643"/>
                    <a:pt x="170481" y="284136"/>
                    <a:pt x="154983" y="294468"/>
                  </a:cubicBezTo>
                  <a:cubicBezTo>
                    <a:pt x="134319" y="325465"/>
                    <a:pt x="56024" y="392079"/>
                    <a:pt x="92990" y="387458"/>
                  </a:cubicBezTo>
                  <a:cubicBezTo>
                    <a:pt x="134319" y="382292"/>
                    <a:pt x="175810" y="378293"/>
                    <a:pt x="216976" y="371960"/>
                  </a:cubicBezTo>
                  <a:cubicBezTo>
                    <a:pt x="243012" y="367954"/>
                    <a:pt x="268153" y="357657"/>
                    <a:pt x="294468" y="356461"/>
                  </a:cubicBezTo>
                  <a:cubicBezTo>
                    <a:pt x="382201" y="352473"/>
                    <a:pt x="470115" y="356461"/>
                    <a:pt x="557939" y="3564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descr="Six units"/>
          <p:cNvGrpSpPr/>
          <p:nvPr/>
        </p:nvGrpSpPr>
        <p:grpSpPr>
          <a:xfrm>
            <a:off x="4900201" y="4028262"/>
            <a:ext cx="1760207" cy="1405491"/>
            <a:chOff x="4629150" y="4924426"/>
            <a:chExt cx="1760207" cy="1405491"/>
          </a:xfrm>
        </p:grpSpPr>
        <p:pic>
          <p:nvPicPr>
            <p:cNvPr id="38" name="Picture 3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29150" y="4924426"/>
              <a:ext cx="400050" cy="333375"/>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8578" y="4955572"/>
              <a:ext cx="400050" cy="333375"/>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1941" y="5280641"/>
              <a:ext cx="400050" cy="333375"/>
            </a:xfrm>
            <a:prstGeom prst="rect">
              <a:avLst/>
            </a:prstGeom>
          </p:spPr>
        </p:pic>
        <p:pic>
          <p:nvPicPr>
            <p:cNvPr id="41" name="Picture 4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2292" y="4955573"/>
              <a:ext cx="400050" cy="333375"/>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1526" y="4957084"/>
              <a:ext cx="400050" cy="333375"/>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89307" y="4957084"/>
              <a:ext cx="400050" cy="333375"/>
            </a:xfrm>
            <a:prstGeom prst="rect">
              <a:avLst/>
            </a:prstGeom>
          </p:spPr>
        </p:pic>
        <p:sp>
          <p:nvSpPr>
            <p:cNvPr id="44" name="Freeform 43"/>
            <p:cNvSpPr/>
            <p:nvPr/>
          </p:nvSpPr>
          <p:spPr>
            <a:xfrm>
              <a:off x="5385970" y="5447328"/>
              <a:ext cx="451581" cy="882589"/>
            </a:xfrm>
            <a:custGeom>
              <a:avLst/>
              <a:gdLst>
                <a:gd name="connsiteX0" fmla="*/ 241801 w 451581"/>
                <a:gd name="connsiteY0" fmla="*/ 0 h 882589"/>
                <a:gd name="connsiteX1" fmla="*/ 334791 w 451581"/>
                <a:gd name="connsiteY1" fmla="*/ 30997 h 882589"/>
                <a:gd name="connsiteX2" fmla="*/ 350289 w 451581"/>
                <a:gd name="connsiteY2" fmla="*/ 77491 h 882589"/>
                <a:gd name="connsiteX3" fmla="*/ 381286 w 451581"/>
                <a:gd name="connsiteY3" fmla="*/ 123986 h 882589"/>
                <a:gd name="connsiteX4" fmla="*/ 412283 w 451581"/>
                <a:gd name="connsiteY4" fmla="*/ 185980 h 882589"/>
                <a:gd name="connsiteX5" fmla="*/ 427781 w 451581"/>
                <a:gd name="connsiteY5" fmla="*/ 604434 h 882589"/>
                <a:gd name="connsiteX6" fmla="*/ 396784 w 451581"/>
                <a:gd name="connsiteY6" fmla="*/ 650929 h 882589"/>
                <a:gd name="connsiteX7" fmla="*/ 365788 w 451581"/>
                <a:gd name="connsiteY7" fmla="*/ 712922 h 882589"/>
                <a:gd name="connsiteX8" fmla="*/ 272798 w 451581"/>
                <a:gd name="connsiteY8" fmla="*/ 774915 h 882589"/>
                <a:gd name="connsiteX9" fmla="*/ 210805 w 451581"/>
                <a:gd name="connsiteY9" fmla="*/ 821410 h 882589"/>
                <a:gd name="connsiteX10" fmla="*/ 164310 w 451581"/>
                <a:gd name="connsiteY10" fmla="*/ 836908 h 882589"/>
                <a:gd name="connsiteX11" fmla="*/ 9327 w 451581"/>
                <a:gd name="connsiteY11" fmla="*/ 836908 h 882589"/>
                <a:gd name="connsiteX12" fmla="*/ 24825 w 451581"/>
                <a:gd name="connsiteY12" fmla="*/ 697424 h 882589"/>
                <a:gd name="connsiteX13" fmla="*/ 71320 w 451581"/>
                <a:gd name="connsiteY13" fmla="*/ 650929 h 882589"/>
                <a:gd name="connsiteX14" fmla="*/ 148811 w 451581"/>
                <a:gd name="connsiteY14" fmla="*/ 573437 h 882589"/>
                <a:gd name="connsiteX15" fmla="*/ 179808 w 451581"/>
                <a:gd name="connsiteY15" fmla="*/ 526942 h 882589"/>
                <a:gd name="connsiteX16" fmla="*/ 427781 w 451581"/>
                <a:gd name="connsiteY16" fmla="*/ 495946 h 88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581" h="882589">
                  <a:moveTo>
                    <a:pt x="241801" y="0"/>
                  </a:moveTo>
                  <a:cubicBezTo>
                    <a:pt x="272798" y="10332"/>
                    <a:pt x="308204" y="12006"/>
                    <a:pt x="334791" y="30997"/>
                  </a:cubicBezTo>
                  <a:cubicBezTo>
                    <a:pt x="348084" y="40492"/>
                    <a:pt x="342983" y="62879"/>
                    <a:pt x="350289" y="77491"/>
                  </a:cubicBezTo>
                  <a:cubicBezTo>
                    <a:pt x="358619" y="94151"/>
                    <a:pt x="372045" y="107813"/>
                    <a:pt x="381286" y="123986"/>
                  </a:cubicBezTo>
                  <a:cubicBezTo>
                    <a:pt x="392749" y="144046"/>
                    <a:pt x="401951" y="165315"/>
                    <a:pt x="412283" y="185980"/>
                  </a:cubicBezTo>
                  <a:cubicBezTo>
                    <a:pt x="459204" y="373668"/>
                    <a:pt x="463777" y="340462"/>
                    <a:pt x="427781" y="604434"/>
                  </a:cubicBezTo>
                  <a:cubicBezTo>
                    <a:pt x="425264" y="622890"/>
                    <a:pt x="406025" y="634756"/>
                    <a:pt x="396784" y="650929"/>
                  </a:cubicBezTo>
                  <a:cubicBezTo>
                    <a:pt x="385322" y="670988"/>
                    <a:pt x="382125" y="696585"/>
                    <a:pt x="365788" y="712922"/>
                  </a:cubicBezTo>
                  <a:cubicBezTo>
                    <a:pt x="339446" y="739264"/>
                    <a:pt x="302601" y="752563"/>
                    <a:pt x="272798" y="774915"/>
                  </a:cubicBezTo>
                  <a:cubicBezTo>
                    <a:pt x="252134" y="790413"/>
                    <a:pt x="233232" y="808595"/>
                    <a:pt x="210805" y="821410"/>
                  </a:cubicBezTo>
                  <a:cubicBezTo>
                    <a:pt x="196621" y="829515"/>
                    <a:pt x="179808" y="831742"/>
                    <a:pt x="164310" y="836908"/>
                  </a:cubicBezTo>
                  <a:cubicBezTo>
                    <a:pt x="125274" y="862932"/>
                    <a:pt x="57479" y="925187"/>
                    <a:pt x="9327" y="836908"/>
                  </a:cubicBezTo>
                  <a:cubicBezTo>
                    <a:pt x="-13074" y="795839"/>
                    <a:pt x="10032" y="741804"/>
                    <a:pt x="24825" y="697424"/>
                  </a:cubicBezTo>
                  <a:cubicBezTo>
                    <a:pt x="31756" y="676631"/>
                    <a:pt x="57289" y="667767"/>
                    <a:pt x="71320" y="650929"/>
                  </a:cubicBezTo>
                  <a:cubicBezTo>
                    <a:pt x="135897" y="573436"/>
                    <a:pt x="63569" y="630266"/>
                    <a:pt x="148811" y="573437"/>
                  </a:cubicBezTo>
                  <a:cubicBezTo>
                    <a:pt x="159143" y="557939"/>
                    <a:pt x="166637" y="540113"/>
                    <a:pt x="179808" y="526942"/>
                  </a:cubicBezTo>
                  <a:cubicBezTo>
                    <a:pt x="248058" y="458693"/>
                    <a:pt x="330719" y="495946"/>
                    <a:pt x="427781" y="4959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descr="Eight rods"/>
          <p:cNvGrpSpPr/>
          <p:nvPr/>
        </p:nvGrpSpPr>
        <p:grpSpPr>
          <a:xfrm>
            <a:off x="8277801" y="2648901"/>
            <a:ext cx="2635196" cy="2415640"/>
            <a:chOff x="6858000" y="2233853"/>
            <a:chExt cx="2635196" cy="2415640"/>
          </a:xfrm>
        </p:grpSpPr>
        <p:pic>
          <p:nvPicPr>
            <p:cNvPr id="46" name="Picture 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0" y="2233853"/>
              <a:ext cx="323850" cy="1447800"/>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81850" y="2233853"/>
              <a:ext cx="323850" cy="1447800"/>
            </a:xfrm>
            <a:prstGeom prst="rect">
              <a:avLst/>
            </a:prstGeom>
          </p:spPr>
        </p:pic>
        <p:pic>
          <p:nvPicPr>
            <p:cNvPr id="48" name="Picture 4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05700" y="2242088"/>
              <a:ext cx="323850" cy="1447800"/>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29550" y="2233853"/>
              <a:ext cx="323850" cy="1447800"/>
            </a:xfrm>
            <a:prstGeom prst="rect">
              <a:avLst/>
            </a:prstGeom>
          </p:spPr>
        </p:pic>
        <p:pic>
          <p:nvPicPr>
            <p:cNvPr id="50" name="Picture 4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53400" y="2233853"/>
              <a:ext cx="323850" cy="1447800"/>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77250" y="2233853"/>
              <a:ext cx="323850" cy="1447800"/>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69346" y="2242088"/>
              <a:ext cx="323850" cy="1447800"/>
            </a:xfrm>
            <a:prstGeom prst="rect">
              <a:avLst/>
            </a:prstGeom>
          </p:spPr>
        </p:pic>
        <p:pic>
          <p:nvPicPr>
            <p:cNvPr id="53" name="Picture 5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32096" y="2233853"/>
              <a:ext cx="323850" cy="1447800"/>
            </a:xfrm>
            <a:prstGeom prst="rect">
              <a:avLst/>
            </a:prstGeom>
          </p:spPr>
        </p:pic>
        <p:sp>
          <p:nvSpPr>
            <p:cNvPr id="54" name="Freeform 53"/>
            <p:cNvSpPr/>
            <p:nvPr/>
          </p:nvSpPr>
          <p:spPr>
            <a:xfrm>
              <a:off x="7599337" y="3766030"/>
              <a:ext cx="480447" cy="883463"/>
            </a:xfrm>
            <a:custGeom>
              <a:avLst/>
              <a:gdLst>
                <a:gd name="connsiteX0" fmla="*/ 154983 w 480447"/>
                <a:gd name="connsiteY0" fmla="*/ 124046 h 883463"/>
                <a:gd name="connsiteX1" fmla="*/ 30996 w 480447"/>
                <a:gd name="connsiteY1" fmla="*/ 155042 h 883463"/>
                <a:gd name="connsiteX2" fmla="*/ 0 w 480447"/>
                <a:gd name="connsiteY2" fmla="*/ 201537 h 883463"/>
                <a:gd name="connsiteX3" fmla="*/ 15498 w 480447"/>
                <a:gd name="connsiteY3" fmla="*/ 341022 h 883463"/>
                <a:gd name="connsiteX4" fmla="*/ 61993 w 480447"/>
                <a:gd name="connsiteY4" fmla="*/ 356520 h 883463"/>
                <a:gd name="connsiteX5" fmla="*/ 185979 w 480447"/>
                <a:gd name="connsiteY5" fmla="*/ 418513 h 883463"/>
                <a:gd name="connsiteX6" fmla="*/ 278969 w 480447"/>
                <a:gd name="connsiteY6" fmla="*/ 480507 h 883463"/>
                <a:gd name="connsiteX7" fmla="*/ 325464 w 480447"/>
                <a:gd name="connsiteY7" fmla="*/ 511503 h 883463"/>
                <a:gd name="connsiteX8" fmla="*/ 356461 w 480447"/>
                <a:gd name="connsiteY8" fmla="*/ 573496 h 883463"/>
                <a:gd name="connsiteX9" fmla="*/ 387457 w 480447"/>
                <a:gd name="connsiteY9" fmla="*/ 666486 h 883463"/>
                <a:gd name="connsiteX10" fmla="*/ 371959 w 480447"/>
                <a:gd name="connsiteY10" fmla="*/ 774974 h 883463"/>
                <a:gd name="connsiteX11" fmla="*/ 247972 w 480447"/>
                <a:gd name="connsiteY11" fmla="*/ 883463 h 883463"/>
                <a:gd name="connsiteX12" fmla="*/ 30996 w 480447"/>
                <a:gd name="connsiteY12" fmla="*/ 805971 h 883463"/>
                <a:gd name="connsiteX13" fmla="*/ 15498 w 480447"/>
                <a:gd name="connsiteY13" fmla="*/ 759476 h 883463"/>
                <a:gd name="connsiteX14" fmla="*/ 30996 w 480447"/>
                <a:gd name="connsiteY14" fmla="*/ 604493 h 883463"/>
                <a:gd name="connsiteX15" fmla="*/ 139484 w 480447"/>
                <a:gd name="connsiteY15" fmla="*/ 465008 h 883463"/>
                <a:gd name="connsiteX16" fmla="*/ 185979 w 480447"/>
                <a:gd name="connsiteY16" fmla="*/ 372018 h 883463"/>
                <a:gd name="connsiteX17" fmla="*/ 294467 w 480447"/>
                <a:gd name="connsiteY17" fmla="*/ 217035 h 883463"/>
                <a:gd name="connsiteX18" fmla="*/ 340962 w 480447"/>
                <a:gd name="connsiteY18" fmla="*/ 139544 h 883463"/>
                <a:gd name="connsiteX19" fmla="*/ 387457 w 480447"/>
                <a:gd name="connsiteY19" fmla="*/ 93049 h 883463"/>
                <a:gd name="connsiteX20" fmla="*/ 418454 w 480447"/>
                <a:gd name="connsiteY20" fmla="*/ 46554 h 883463"/>
                <a:gd name="connsiteX21" fmla="*/ 480447 w 480447"/>
                <a:gd name="connsiteY21" fmla="*/ 59 h 88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447" h="883463">
                  <a:moveTo>
                    <a:pt x="154983" y="124046"/>
                  </a:moveTo>
                  <a:cubicBezTo>
                    <a:pt x="151125" y="124818"/>
                    <a:pt x="46881" y="142334"/>
                    <a:pt x="30996" y="155042"/>
                  </a:cubicBezTo>
                  <a:cubicBezTo>
                    <a:pt x="16451" y="166678"/>
                    <a:pt x="10332" y="186039"/>
                    <a:pt x="0" y="201537"/>
                  </a:cubicBezTo>
                  <a:cubicBezTo>
                    <a:pt x="5166" y="248032"/>
                    <a:pt x="-1876" y="297587"/>
                    <a:pt x="15498" y="341022"/>
                  </a:cubicBezTo>
                  <a:cubicBezTo>
                    <a:pt x="21565" y="356190"/>
                    <a:pt x="47121" y="349760"/>
                    <a:pt x="61993" y="356520"/>
                  </a:cubicBezTo>
                  <a:cubicBezTo>
                    <a:pt x="104058" y="375640"/>
                    <a:pt x="147533" y="392882"/>
                    <a:pt x="185979" y="418513"/>
                  </a:cubicBezTo>
                  <a:lnTo>
                    <a:pt x="278969" y="480507"/>
                  </a:lnTo>
                  <a:lnTo>
                    <a:pt x="325464" y="511503"/>
                  </a:lnTo>
                  <a:cubicBezTo>
                    <a:pt x="335796" y="532167"/>
                    <a:pt x="347881" y="552045"/>
                    <a:pt x="356461" y="573496"/>
                  </a:cubicBezTo>
                  <a:cubicBezTo>
                    <a:pt x="368596" y="603832"/>
                    <a:pt x="387457" y="666486"/>
                    <a:pt x="387457" y="666486"/>
                  </a:cubicBezTo>
                  <a:cubicBezTo>
                    <a:pt x="382291" y="702649"/>
                    <a:pt x="384443" y="740644"/>
                    <a:pt x="371959" y="774974"/>
                  </a:cubicBezTo>
                  <a:cubicBezTo>
                    <a:pt x="349935" y="835540"/>
                    <a:pt x="297998" y="853447"/>
                    <a:pt x="247972" y="883463"/>
                  </a:cubicBezTo>
                  <a:cubicBezTo>
                    <a:pt x="96557" y="869697"/>
                    <a:pt x="91452" y="911770"/>
                    <a:pt x="30996" y="805971"/>
                  </a:cubicBezTo>
                  <a:cubicBezTo>
                    <a:pt x="22891" y="791787"/>
                    <a:pt x="20664" y="774974"/>
                    <a:pt x="15498" y="759476"/>
                  </a:cubicBezTo>
                  <a:cubicBezTo>
                    <a:pt x="20664" y="707815"/>
                    <a:pt x="17619" y="654659"/>
                    <a:pt x="30996" y="604493"/>
                  </a:cubicBezTo>
                  <a:cubicBezTo>
                    <a:pt x="53156" y="521392"/>
                    <a:pt x="94386" y="529434"/>
                    <a:pt x="139484" y="465008"/>
                  </a:cubicBezTo>
                  <a:cubicBezTo>
                    <a:pt x="159357" y="436617"/>
                    <a:pt x="169384" y="402442"/>
                    <a:pt x="185979" y="372018"/>
                  </a:cubicBezTo>
                  <a:cubicBezTo>
                    <a:pt x="255803" y="244008"/>
                    <a:pt x="206727" y="342378"/>
                    <a:pt x="294467" y="217035"/>
                  </a:cubicBezTo>
                  <a:cubicBezTo>
                    <a:pt x="311741" y="192357"/>
                    <a:pt x="322888" y="163642"/>
                    <a:pt x="340962" y="139544"/>
                  </a:cubicBezTo>
                  <a:cubicBezTo>
                    <a:pt x="354113" y="122010"/>
                    <a:pt x="373425" y="109887"/>
                    <a:pt x="387457" y="93049"/>
                  </a:cubicBezTo>
                  <a:cubicBezTo>
                    <a:pt x="399382" y="78740"/>
                    <a:pt x="406529" y="60863"/>
                    <a:pt x="418454" y="46554"/>
                  </a:cubicBezTo>
                  <a:cubicBezTo>
                    <a:pt x="460244" y="-3594"/>
                    <a:pt x="445001" y="59"/>
                    <a:pt x="480447" y="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802846" y="1584049"/>
            <a:ext cx="3056478" cy="461665"/>
          </a:xfrm>
          <a:prstGeom prst="rect">
            <a:avLst/>
          </a:prstGeom>
          <a:noFill/>
        </p:spPr>
        <p:txBody>
          <a:bodyPr wrap="none" rtlCol="0">
            <a:spAutoFit/>
          </a:bodyPr>
          <a:lstStyle/>
          <a:p>
            <a:r>
              <a:rPr lang="en-US"/>
              <a:t>Counting and Writing</a:t>
            </a:r>
          </a:p>
        </p:txBody>
      </p:sp>
    </p:spTree>
    <p:extLst>
      <p:ext uri="{BB962C8B-B14F-4D97-AF65-F5344CB8AC3E}">
        <p14:creationId xmlns:p14="http://schemas.microsoft.com/office/powerpoint/2010/main" val="778100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7" y="399235"/>
            <a:ext cx="8224837" cy="984885"/>
          </a:xfrm>
        </p:spPr>
        <p:txBody>
          <a:bodyPr>
            <a:normAutofit/>
          </a:bodyPr>
          <a:lstStyle/>
          <a:p>
            <a:r>
              <a:rPr lang="en-US"/>
              <a:t>Jordan: Error Analysis and Diagnostic Data</a:t>
            </a:r>
          </a:p>
        </p:txBody>
      </p:sp>
      <p:sp>
        <p:nvSpPr>
          <p:cNvPr id="55" name="Content Placeholder 2"/>
          <p:cNvSpPr>
            <a:spLocks noGrp="1"/>
          </p:cNvSpPr>
          <p:nvPr>
            <p:ph sz="quarter" idx="12"/>
          </p:nvPr>
        </p:nvSpPr>
        <p:spPr>
          <a:xfrm>
            <a:off x="1077402" y="2171935"/>
            <a:ext cx="10058400" cy="4023360"/>
          </a:xfrm>
          <a:prstGeom prst="rect">
            <a:avLst/>
          </a:prstGeom>
        </p:spPr>
        <p:txBody>
          <a:bodyPr/>
          <a:lstStyle/>
          <a:p>
            <a:pPr marL="0" indent="0">
              <a:buNone/>
            </a:pPr>
            <a:r>
              <a:rPr lang="en-US" dirty="0"/>
              <a:t>Jordan was told to circle the number that is greater or bigger in value. The student was given 1 minute and completed five items. </a:t>
            </a:r>
          </a:p>
          <a:p>
            <a:endParaRPr lang="en-US" dirty="0"/>
          </a:p>
          <a:p>
            <a:r>
              <a:rPr lang="en-US" sz="2400" dirty="0"/>
              <a:t>14  23		31   49</a:t>
            </a:r>
          </a:p>
          <a:p>
            <a:endParaRPr lang="en-US" sz="2400" dirty="0"/>
          </a:p>
          <a:p>
            <a:r>
              <a:rPr lang="en-US" sz="2400" dirty="0"/>
              <a:t>  9    7		   4   23</a:t>
            </a:r>
          </a:p>
          <a:p>
            <a:endParaRPr lang="en-US" sz="2400" dirty="0"/>
          </a:p>
          <a:p>
            <a:r>
              <a:rPr lang="en-US" sz="2400" dirty="0"/>
              <a:t>12    6</a:t>
            </a:r>
            <a:endParaRPr lang="en-US" dirty="0"/>
          </a:p>
        </p:txBody>
      </p:sp>
      <p:sp>
        <p:nvSpPr>
          <p:cNvPr id="2" name="Slide Number Placeholder 1"/>
          <p:cNvSpPr>
            <a:spLocks noGrp="1"/>
          </p:cNvSpPr>
          <p:nvPr>
            <p:ph type="sldNum" sz="quarter" idx="11"/>
          </p:nvPr>
        </p:nvSpPr>
        <p:spPr>
          <a:xfrm>
            <a:off x="11818847" y="6675976"/>
            <a:ext cx="64120" cy="138499"/>
          </a:xfrm>
        </p:spPr>
        <p:txBody>
          <a:bodyPr/>
          <a:lstStyle/>
          <a:p>
            <a:pPr algn="r"/>
            <a:fld id="{F3477EC8-074D-41C4-94AE-E9EA7CEEA348}" type="slidenum">
              <a:rPr lang="en-US" smtClean="0"/>
              <a:pPr algn="r"/>
              <a:t>47</a:t>
            </a:fld>
            <a:endParaRPr lang="en-US"/>
          </a:p>
        </p:txBody>
      </p:sp>
      <p:sp>
        <p:nvSpPr>
          <p:cNvPr id="56" name="Oval 55" descr="Circle around 23"/>
          <p:cNvSpPr/>
          <p:nvPr/>
        </p:nvSpPr>
        <p:spPr>
          <a:xfrm>
            <a:off x="1709298" y="3367464"/>
            <a:ext cx="533400" cy="45720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descr="Circle around 9"/>
          <p:cNvSpPr/>
          <p:nvPr/>
        </p:nvSpPr>
        <p:spPr>
          <a:xfrm>
            <a:off x="1288025" y="4252500"/>
            <a:ext cx="533400" cy="45720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descr="Circle around 6"/>
          <p:cNvSpPr/>
          <p:nvPr/>
        </p:nvSpPr>
        <p:spPr>
          <a:xfrm>
            <a:off x="1789151" y="5148591"/>
            <a:ext cx="533400" cy="45720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descr="Circle around 49"/>
          <p:cNvSpPr/>
          <p:nvPr/>
        </p:nvSpPr>
        <p:spPr>
          <a:xfrm>
            <a:off x="4232460" y="3367464"/>
            <a:ext cx="742685" cy="45720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descr="Circle around 4"/>
          <p:cNvSpPr/>
          <p:nvPr/>
        </p:nvSpPr>
        <p:spPr>
          <a:xfrm>
            <a:off x="3881946" y="4259002"/>
            <a:ext cx="533400" cy="45720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2204" y="1710270"/>
            <a:ext cx="1693092" cy="461665"/>
          </a:xfrm>
          <a:prstGeom prst="rect">
            <a:avLst/>
          </a:prstGeom>
          <a:noFill/>
        </p:spPr>
        <p:txBody>
          <a:bodyPr wrap="none" rtlCol="0">
            <a:spAutoFit/>
          </a:bodyPr>
          <a:lstStyle/>
          <a:p>
            <a:r>
              <a:rPr lang="en-US"/>
              <a:t>Comparing</a:t>
            </a:r>
          </a:p>
        </p:txBody>
      </p:sp>
    </p:spTree>
    <p:extLst>
      <p:ext uri="{BB962C8B-B14F-4D97-AF65-F5344CB8AC3E}">
        <p14:creationId xmlns:p14="http://schemas.microsoft.com/office/powerpoint/2010/main" val="2841049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Jordan: Error Analysis and Diagnostic Data</a:t>
            </a:r>
          </a:p>
        </p:txBody>
      </p:sp>
      <p:sp>
        <p:nvSpPr>
          <p:cNvPr id="20" name="Content Placeholder 2"/>
          <p:cNvSpPr>
            <a:spLocks noGrp="1"/>
          </p:cNvSpPr>
          <p:nvPr>
            <p:ph idx="1"/>
          </p:nvPr>
        </p:nvSpPr>
        <p:spPr>
          <a:prstGeom prst="rect">
            <a:avLst/>
          </a:prstGeom>
        </p:spPr>
        <p:txBody>
          <a:bodyPr/>
          <a:lstStyle/>
          <a:p>
            <a:pPr marL="0" indent="0">
              <a:buNone/>
            </a:pPr>
            <a:r>
              <a:rPr lang="en-US"/>
              <a:t>  3			           8		           1</a:t>
            </a:r>
          </a:p>
          <a:p>
            <a:pPr marL="0" indent="0">
              <a:buNone/>
            </a:pPr>
            <a:r>
              <a:rPr lang="en-US" u="sng"/>
              <a:t>+5 </a:t>
            </a:r>
            <a:r>
              <a:rPr lang="en-US"/>
              <a:t>			         </a:t>
            </a:r>
            <a:r>
              <a:rPr lang="en-US" u="sng"/>
              <a:t>- 3</a:t>
            </a:r>
            <a:r>
              <a:rPr lang="en-US"/>
              <a:t>		         </a:t>
            </a:r>
            <a:r>
              <a:rPr lang="en-US" u="sng"/>
              <a:t>+9</a:t>
            </a:r>
          </a:p>
          <a:p>
            <a:pPr marL="0" indent="0">
              <a:buNone/>
            </a:pPr>
            <a:r>
              <a:rPr lang="en-US"/>
              <a:t>  				</a:t>
            </a:r>
          </a:p>
          <a:p>
            <a:pPr marL="0" indent="0">
              <a:buNone/>
            </a:pPr>
            <a:endParaRPr lang="en-US"/>
          </a:p>
          <a:p>
            <a:pPr marL="0" indent="0">
              <a:buNone/>
            </a:pPr>
            <a:r>
              <a:rPr lang="en-US"/>
              <a:t>  12				     7</a:t>
            </a:r>
          </a:p>
          <a:p>
            <a:pPr marL="0" indent="0">
              <a:buNone/>
            </a:pPr>
            <a:r>
              <a:rPr lang="en-US" u="sng"/>
              <a:t>+  4</a:t>
            </a:r>
            <a:r>
              <a:rPr lang="en-US"/>
              <a:t>			       	 </a:t>
            </a:r>
            <a:r>
              <a:rPr lang="en-US" u="sng"/>
              <a:t>-  7 </a:t>
            </a:r>
            <a:r>
              <a:rPr lang="en-US"/>
              <a:t>     				</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48</a:t>
            </a:fld>
            <a:endParaRPr lang="en-US"/>
          </a:p>
        </p:txBody>
      </p:sp>
      <p:grpSp>
        <p:nvGrpSpPr>
          <p:cNvPr id="10" name="Group 9" descr="Hand drawing of the number 8, next to 8 tick marks"/>
          <p:cNvGrpSpPr/>
          <p:nvPr/>
        </p:nvGrpSpPr>
        <p:grpSpPr>
          <a:xfrm>
            <a:off x="1077622" y="1938739"/>
            <a:ext cx="1286876" cy="1069383"/>
            <a:chOff x="681925" y="1828800"/>
            <a:chExt cx="1286876" cy="1069383"/>
          </a:xfrm>
        </p:grpSpPr>
        <p:sp>
          <p:nvSpPr>
            <p:cNvPr id="11" name="Freeform 10"/>
            <p:cNvSpPr/>
            <p:nvPr/>
          </p:nvSpPr>
          <p:spPr>
            <a:xfrm>
              <a:off x="1130863" y="1890793"/>
              <a:ext cx="31510" cy="278970"/>
            </a:xfrm>
            <a:custGeom>
              <a:avLst/>
              <a:gdLst>
                <a:gd name="connsiteX0" fmla="*/ 31510 w 31510"/>
                <a:gd name="connsiteY0" fmla="*/ 0 h 278970"/>
                <a:gd name="connsiteX1" fmla="*/ 513 w 31510"/>
                <a:gd name="connsiteY1" fmla="*/ 77492 h 278970"/>
                <a:gd name="connsiteX2" fmla="*/ 16012 w 31510"/>
                <a:gd name="connsiteY2" fmla="*/ 232475 h 278970"/>
                <a:gd name="connsiteX3" fmla="*/ 16012 w 31510"/>
                <a:gd name="connsiteY3" fmla="*/ 278970 h 278970"/>
              </a:gdLst>
              <a:ahLst/>
              <a:cxnLst>
                <a:cxn ang="0">
                  <a:pos x="connsiteX0" y="connsiteY0"/>
                </a:cxn>
                <a:cxn ang="0">
                  <a:pos x="connsiteX1" y="connsiteY1"/>
                </a:cxn>
                <a:cxn ang="0">
                  <a:pos x="connsiteX2" y="connsiteY2"/>
                </a:cxn>
                <a:cxn ang="0">
                  <a:pos x="connsiteX3" y="connsiteY3"/>
                </a:cxn>
              </a:cxnLst>
              <a:rect l="l" t="t" r="r" b="b"/>
              <a:pathLst>
                <a:path w="31510" h="278970">
                  <a:moveTo>
                    <a:pt x="31510" y="0"/>
                  </a:moveTo>
                  <a:cubicBezTo>
                    <a:pt x="21178" y="25831"/>
                    <a:pt x="2364" y="49733"/>
                    <a:pt x="513" y="77492"/>
                  </a:cubicBezTo>
                  <a:cubicBezTo>
                    <a:pt x="-2941" y="129296"/>
                    <a:pt x="12030" y="180709"/>
                    <a:pt x="16012" y="232475"/>
                  </a:cubicBezTo>
                  <a:cubicBezTo>
                    <a:pt x="17201" y="247928"/>
                    <a:pt x="16012" y="263472"/>
                    <a:pt x="16012" y="2789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317356" y="1968285"/>
              <a:ext cx="15498" cy="278969"/>
            </a:xfrm>
            <a:custGeom>
              <a:avLst/>
              <a:gdLst>
                <a:gd name="connsiteX0" fmla="*/ 0 w 15498"/>
                <a:gd name="connsiteY0" fmla="*/ 0 h 278969"/>
                <a:gd name="connsiteX1" fmla="*/ 15498 w 15498"/>
                <a:gd name="connsiteY1" fmla="*/ 278969 h 278969"/>
              </a:gdLst>
              <a:ahLst/>
              <a:cxnLst>
                <a:cxn ang="0">
                  <a:pos x="connsiteX0" y="connsiteY0"/>
                </a:cxn>
                <a:cxn ang="0">
                  <a:pos x="connsiteX1" y="connsiteY1"/>
                </a:cxn>
              </a:cxnLst>
              <a:rect l="l" t="t" r="r" b="b"/>
              <a:pathLst>
                <a:path w="15498" h="278969">
                  <a:moveTo>
                    <a:pt x="0" y="0"/>
                  </a:moveTo>
                  <a:lnTo>
                    <a:pt x="15498" y="27896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503336" y="1828800"/>
              <a:ext cx="30999" cy="309966"/>
            </a:xfrm>
            <a:custGeom>
              <a:avLst/>
              <a:gdLst>
                <a:gd name="connsiteX0" fmla="*/ 0 w 30999"/>
                <a:gd name="connsiteY0" fmla="*/ 0 h 309966"/>
                <a:gd name="connsiteX1" fmla="*/ 15498 w 30999"/>
                <a:gd name="connsiteY1" fmla="*/ 170481 h 309966"/>
                <a:gd name="connsiteX2" fmla="*/ 30996 w 30999"/>
                <a:gd name="connsiteY2" fmla="*/ 309966 h 309966"/>
              </a:gdLst>
              <a:ahLst/>
              <a:cxnLst>
                <a:cxn ang="0">
                  <a:pos x="connsiteX0" y="connsiteY0"/>
                </a:cxn>
                <a:cxn ang="0">
                  <a:pos x="connsiteX1" y="connsiteY1"/>
                </a:cxn>
                <a:cxn ang="0">
                  <a:pos x="connsiteX2" y="connsiteY2"/>
                </a:cxn>
              </a:cxnLst>
              <a:rect l="l" t="t" r="r" b="b"/>
              <a:pathLst>
                <a:path w="30999" h="309966">
                  <a:moveTo>
                    <a:pt x="0" y="0"/>
                  </a:moveTo>
                  <a:cubicBezTo>
                    <a:pt x="5166" y="56827"/>
                    <a:pt x="9525" y="113733"/>
                    <a:pt x="15498" y="170481"/>
                  </a:cubicBezTo>
                  <a:cubicBezTo>
                    <a:pt x="31637" y="323802"/>
                    <a:pt x="30996" y="249815"/>
                    <a:pt x="30996" y="3099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611824" y="1983783"/>
              <a:ext cx="18518" cy="278970"/>
            </a:xfrm>
            <a:custGeom>
              <a:avLst/>
              <a:gdLst>
                <a:gd name="connsiteX0" fmla="*/ 0 w 18518"/>
                <a:gd name="connsiteY0" fmla="*/ 0 h 278970"/>
                <a:gd name="connsiteX1" fmla="*/ 15498 w 18518"/>
                <a:gd name="connsiteY1" fmla="*/ 278970 h 278970"/>
              </a:gdLst>
              <a:ahLst/>
              <a:cxnLst>
                <a:cxn ang="0">
                  <a:pos x="connsiteX0" y="connsiteY0"/>
                </a:cxn>
                <a:cxn ang="0">
                  <a:pos x="connsiteX1" y="connsiteY1"/>
                </a:cxn>
              </a:cxnLst>
              <a:rect l="l" t="t" r="r" b="b"/>
              <a:pathLst>
                <a:path w="18518" h="278970">
                  <a:moveTo>
                    <a:pt x="0" y="0"/>
                  </a:moveTo>
                  <a:cubicBezTo>
                    <a:pt x="28669" y="143347"/>
                    <a:pt x="15498" y="51150"/>
                    <a:pt x="15498" y="2789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782305" y="1875295"/>
              <a:ext cx="0" cy="263471"/>
            </a:xfrm>
            <a:custGeom>
              <a:avLst/>
              <a:gdLst>
                <a:gd name="connsiteX0" fmla="*/ 0 w 0"/>
                <a:gd name="connsiteY0" fmla="*/ 0 h 263471"/>
                <a:gd name="connsiteX1" fmla="*/ 0 w 0"/>
                <a:gd name="connsiteY1" fmla="*/ 263471 h 263471"/>
              </a:gdLst>
              <a:ahLst/>
              <a:cxnLst>
                <a:cxn ang="0">
                  <a:pos x="connsiteX0" y="connsiteY0"/>
                </a:cxn>
                <a:cxn ang="0">
                  <a:pos x="connsiteX1" y="connsiteY1"/>
                </a:cxn>
              </a:cxnLst>
              <a:rect l="l" t="t" r="r" b="b"/>
              <a:pathLst>
                <a:path h="263471">
                  <a:moveTo>
                    <a:pt x="0" y="0"/>
                  </a:moveTo>
                  <a:lnTo>
                    <a:pt x="0" y="2634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937288" y="1906292"/>
              <a:ext cx="31513" cy="278969"/>
            </a:xfrm>
            <a:custGeom>
              <a:avLst/>
              <a:gdLst>
                <a:gd name="connsiteX0" fmla="*/ 0 w 31513"/>
                <a:gd name="connsiteY0" fmla="*/ 0 h 278969"/>
                <a:gd name="connsiteX1" fmla="*/ 15498 w 31513"/>
                <a:gd name="connsiteY1" fmla="*/ 185979 h 278969"/>
                <a:gd name="connsiteX2" fmla="*/ 30997 w 31513"/>
                <a:gd name="connsiteY2" fmla="*/ 278969 h 278969"/>
              </a:gdLst>
              <a:ahLst/>
              <a:cxnLst>
                <a:cxn ang="0">
                  <a:pos x="connsiteX0" y="connsiteY0"/>
                </a:cxn>
                <a:cxn ang="0">
                  <a:pos x="connsiteX1" y="connsiteY1"/>
                </a:cxn>
                <a:cxn ang="0">
                  <a:pos x="connsiteX2" y="connsiteY2"/>
                </a:cxn>
              </a:cxnLst>
              <a:rect l="l" t="t" r="r" b="b"/>
              <a:pathLst>
                <a:path w="31513" h="278969">
                  <a:moveTo>
                    <a:pt x="0" y="0"/>
                  </a:moveTo>
                  <a:cubicBezTo>
                    <a:pt x="5166" y="61993"/>
                    <a:pt x="7276" y="124317"/>
                    <a:pt x="15498" y="185979"/>
                  </a:cubicBezTo>
                  <a:cubicBezTo>
                    <a:pt x="35898" y="338978"/>
                    <a:pt x="30997" y="129047"/>
                    <a:pt x="30997" y="2789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410346" y="1890793"/>
              <a:ext cx="48382" cy="340963"/>
            </a:xfrm>
            <a:custGeom>
              <a:avLst/>
              <a:gdLst>
                <a:gd name="connsiteX0" fmla="*/ 0 w 48382"/>
                <a:gd name="connsiteY0" fmla="*/ 0 h 340963"/>
                <a:gd name="connsiteX1" fmla="*/ 30996 w 48382"/>
                <a:gd name="connsiteY1" fmla="*/ 77492 h 340963"/>
                <a:gd name="connsiteX2" fmla="*/ 46495 w 48382"/>
                <a:gd name="connsiteY2" fmla="*/ 123987 h 340963"/>
                <a:gd name="connsiteX3" fmla="*/ 46495 w 48382"/>
                <a:gd name="connsiteY3" fmla="*/ 340963 h 340963"/>
              </a:gdLst>
              <a:ahLst/>
              <a:cxnLst>
                <a:cxn ang="0">
                  <a:pos x="connsiteX0" y="connsiteY0"/>
                </a:cxn>
                <a:cxn ang="0">
                  <a:pos x="connsiteX1" y="connsiteY1"/>
                </a:cxn>
                <a:cxn ang="0">
                  <a:pos x="connsiteX2" y="connsiteY2"/>
                </a:cxn>
                <a:cxn ang="0">
                  <a:pos x="connsiteX3" y="connsiteY3"/>
                </a:cxn>
              </a:cxnLst>
              <a:rect l="l" t="t" r="r" b="b"/>
              <a:pathLst>
                <a:path w="48382" h="340963">
                  <a:moveTo>
                    <a:pt x="0" y="0"/>
                  </a:moveTo>
                  <a:cubicBezTo>
                    <a:pt x="10332" y="25831"/>
                    <a:pt x="21228" y="51443"/>
                    <a:pt x="30996" y="77492"/>
                  </a:cubicBezTo>
                  <a:cubicBezTo>
                    <a:pt x="36732" y="92789"/>
                    <a:pt x="45536" y="107678"/>
                    <a:pt x="46495" y="123987"/>
                  </a:cubicBezTo>
                  <a:cubicBezTo>
                    <a:pt x="50742" y="196188"/>
                    <a:pt x="46495" y="268638"/>
                    <a:pt x="46495" y="3409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859797" y="1890793"/>
              <a:ext cx="15678" cy="294468"/>
            </a:xfrm>
            <a:custGeom>
              <a:avLst/>
              <a:gdLst>
                <a:gd name="connsiteX0" fmla="*/ 0 w 15678"/>
                <a:gd name="connsiteY0" fmla="*/ 0 h 294468"/>
                <a:gd name="connsiteX1" fmla="*/ 15498 w 15678"/>
                <a:gd name="connsiteY1" fmla="*/ 294468 h 294468"/>
              </a:gdLst>
              <a:ahLst/>
              <a:cxnLst>
                <a:cxn ang="0">
                  <a:pos x="connsiteX0" y="connsiteY0"/>
                </a:cxn>
                <a:cxn ang="0">
                  <a:pos x="connsiteX1" y="connsiteY1"/>
                </a:cxn>
              </a:cxnLst>
              <a:rect l="l" t="t" r="r" b="b"/>
              <a:pathLst>
                <a:path w="15678" h="294468">
                  <a:moveTo>
                    <a:pt x="0" y="0"/>
                  </a:moveTo>
                  <a:cubicBezTo>
                    <a:pt x="18501" y="222018"/>
                    <a:pt x="15498" y="123772"/>
                    <a:pt x="15498" y="2944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81925" y="2448732"/>
              <a:ext cx="263472" cy="449451"/>
            </a:xfrm>
            <a:custGeom>
              <a:avLst/>
              <a:gdLst>
                <a:gd name="connsiteX0" fmla="*/ 123987 w 263472"/>
                <a:gd name="connsiteY0" fmla="*/ 154983 h 449451"/>
                <a:gd name="connsiteX1" fmla="*/ 15499 w 263472"/>
                <a:gd name="connsiteY1" fmla="*/ 170482 h 449451"/>
                <a:gd name="connsiteX2" fmla="*/ 0 w 263472"/>
                <a:gd name="connsiteY2" fmla="*/ 216976 h 449451"/>
                <a:gd name="connsiteX3" fmla="*/ 15499 w 263472"/>
                <a:gd name="connsiteY3" fmla="*/ 278970 h 449451"/>
                <a:gd name="connsiteX4" fmla="*/ 61994 w 263472"/>
                <a:gd name="connsiteY4" fmla="*/ 294468 h 449451"/>
                <a:gd name="connsiteX5" fmla="*/ 139485 w 263472"/>
                <a:gd name="connsiteY5" fmla="*/ 309966 h 449451"/>
                <a:gd name="connsiteX6" fmla="*/ 154983 w 263472"/>
                <a:gd name="connsiteY6" fmla="*/ 433953 h 449451"/>
                <a:gd name="connsiteX7" fmla="*/ 108489 w 263472"/>
                <a:gd name="connsiteY7" fmla="*/ 449451 h 449451"/>
                <a:gd name="connsiteX8" fmla="*/ 77492 w 263472"/>
                <a:gd name="connsiteY8" fmla="*/ 402956 h 449451"/>
                <a:gd name="connsiteX9" fmla="*/ 139485 w 263472"/>
                <a:gd name="connsiteY9" fmla="*/ 309966 h 449451"/>
                <a:gd name="connsiteX10" fmla="*/ 232475 w 263472"/>
                <a:gd name="connsiteY10" fmla="*/ 123987 h 449451"/>
                <a:gd name="connsiteX11" fmla="*/ 263472 w 263472"/>
                <a:gd name="connsiteY11" fmla="*/ 0 h 44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472" h="449451">
                  <a:moveTo>
                    <a:pt x="123987" y="154983"/>
                  </a:moveTo>
                  <a:cubicBezTo>
                    <a:pt x="87824" y="160149"/>
                    <a:pt x="48172" y="154145"/>
                    <a:pt x="15499" y="170482"/>
                  </a:cubicBezTo>
                  <a:cubicBezTo>
                    <a:pt x="887" y="177788"/>
                    <a:pt x="0" y="200640"/>
                    <a:pt x="0" y="216976"/>
                  </a:cubicBezTo>
                  <a:cubicBezTo>
                    <a:pt x="0" y="238277"/>
                    <a:pt x="2193" y="262337"/>
                    <a:pt x="15499" y="278970"/>
                  </a:cubicBezTo>
                  <a:cubicBezTo>
                    <a:pt x="25704" y="291727"/>
                    <a:pt x="46145" y="290506"/>
                    <a:pt x="61994" y="294468"/>
                  </a:cubicBezTo>
                  <a:cubicBezTo>
                    <a:pt x="87549" y="300857"/>
                    <a:pt x="113655" y="304800"/>
                    <a:pt x="139485" y="309966"/>
                  </a:cubicBezTo>
                  <a:cubicBezTo>
                    <a:pt x="169295" y="354681"/>
                    <a:pt x="196478" y="371710"/>
                    <a:pt x="154983" y="433953"/>
                  </a:cubicBezTo>
                  <a:cubicBezTo>
                    <a:pt x="145921" y="447546"/>
                    <a:pt x="123987" y="444285"/>
                    <a:pt x="108489" y="449451"/>
                  </a:cubicBezTo>
                  <a:cubicBezTo>
                    <a:pt x="98157" y="433953"/>
                    <a:pt x="80554" y="421329"/>
                    <a:pt x="77492" y="402956"/>
                  </a:cubicBezTo>
                  <a:cubicBezTo>
                    <a:pt x="69829" y="356978"/>
                    <a:pt x="121811" y="339422"/>
                    <a:pt x="139485" y="309966"/>
                  </a:cubicBezTo>
                  <a:cubicBezTo>
                    <a:pt x="175145" y="250533"/>
                    <a:pt x="232475" y="123987"/>
                    <a:pt x="232475" y="123987"/>
                  </a:cubicBezTo>
                  <a:cubicBezTo>
                    <a:pt x="249872" y="19602"/>
                    <a:pt x="233919" y="59103"/>
                    <a:pt x="26347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descr="Hand drawing of the number 5, next to 8 tick marks with three crossed out"/>
          <p:cNvGrpSpPr/>
          <p:nvPr/>
        </p:nvGrpSpPr>
        <p:grpSpPr>
          <a:xfrm>
            <a:off x="4608153" y="1714014"/>
            <a:ext cx="1549852" cy="1317356"/>
            <a:chOff x="4138047" y="1689315"/>
            <a:chExt cx="1549852" cy="1317356"/>
          </a:xfrm>
        </p:grpSpPr>
        <p:sp>
          <p:nvSpPr>
            <p:cNvPr id="22" name="Freeform 21"/>
            <p:cNvSpPr/>
            <p:nvPr/>
          </p:nvSpPr>
          <p:spPr>
            <a:xfrm>
              <a:off x="4633993" y="1906292"/>
              <a:ext cx="15533" cy="340962"/>
            </a:xfrm>
            <a:custGeom>
              <a:avLst/>
              <a:gdLst>
                <a:gd name="connsiteX0" fmla="*/ 0 w 15533"/>
                <a:gd name="connsiteY0" fmla="*/ 0 h 340962"/>
                <a:gd name="connsiteX1" fmla="*/ 15499 w 15533"/>
                <a:gd name="connsiteY1" fmla="*/ 340962 h 340962"/>
              </a:gdLst>
              <a:ahLst/>
              <a:cxnLst>
                <a:cxn ang="0">
                  <a:pos x="connsiteX0" y="connsiteY0"/>
                </a:cxn>
                <a:cxn ang="0">
                  <a:pos x="connsiteX1" y="connsiteY1"/>
                </a:cxn>
              </a:cxnLst>
              <a:rect l="l" t="t" r="r" b="b"/>
              <a:pathLst>
                <a:path w="15533" h="340962">
                  <a:moveTo>
                    <a:pt x="0" y="0"/>
                  </a:moveTo>
                  <a:cubicBezTo>
                    <a:pt x="17016" y="289257"/>
                    <a:pt x="15499" y="175496"/>
                    <a:pt x="15499" y="3409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819973" y="1921791"/>
              <a:ext cx="155479" cy="516610"/>
            </a:xfrm>
            <a:custGeom>
              <a:avLst/>
              <a:gdLst>
                <a:gd name="connsiteX0" fmla="*/ 0 w 155479"/>
                <a:gd name="connsiteY0" fmla="*/ 0 h 650929"/>
                <a:gd name="connsiteX1" fmla="*/ 15498 w 155479"/>
                <a:gd name="connsiteY1" fmla="*/ 139485 h 650929"/>
                <a:gd name="connsiteX2" fmla="*/ 46495 w 155479"/>
                <a:gd name="connsiteY2" fmla="*/ 216976 h 650929"/>
                <a:gd name="connsiteX3" fmla="*/ 61993 w 155479"/>
                <a:gd name="connsiteY3" fmla="*/ 309966 h 650929"/>
                <a:gd name="connsiteX4" fmla="*/ 92990 w 155479"/>
                <a:gd name="connsiteY4" fmla="*/ 402956 h 650929"/>
                <a:gd name="connsiteX5" fmla="*/ 108488 w 155479"/>
                <a:gd name="connsiteY5" fmla="*/ 464949 h 650929"/>
                <a:gd name="connsiteX6" fmla="*/ 123986 w 155479"/>
                <a:gd name="connsiteY6" fmla="*/ 542441 h 650929"/>
                <a:gd name="connsiteX7" fmla="*/ 154983 w 155479"/>
                <a:gd name="connsiteY7" fmla="*/ 650929 h 65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79" h="650929">
                  <a:moveTo>
                    <a:pt x="0" y="0"/>
                  </a:moveTo>
                  <a:cubicBezTo>
                    <a:pt x="5166" y="46495"/>
                    <a:pt x="5696" y="93742"/>
                    <a:pt x="15498" y="139485"/>
                  </a:cubicBezTo>
                  <a:cubicBezTo>
                    <a:pt x="21327" y="166688"/>
                    <a:pt x="39175" y="190136"/>
                    <a:pt x="46495" y="216976"/>
                  </a:cubicBezTo>
                  <a:cubicBezTo>
                    <a:pt x="54763" y="247293"/>
                    <a:pt x="54372" y="279480"/>
                    <a:pt x="61993" y="309966"/>
                  </a:cubicBezTo>
                  <a:cubicBezTo>
                    <a:pt x="69917" y="341664"/>
                    <a:pt x="83601" y="371661"/>
                    <a:pt x="92990" y="402956"/>
                  </a:cubicBezTo>
                  <a:cubicBezTo>
                    <a:pt x="99111" y="423358"/>
                    <a:pt x="103867" y="444156"/>
                    <a:pt x="108488" y="464949"/>
                  </a:cubicBezTo>
                  <a:cubicBezTo>
                    <a:pt x="114202" y="490664"/>
                    <a:pt x="115656" y="517451"/>
                    <a:pt x="123986" y="542441"/>
                  </a:cubicBezTo>
                  <a:cubicBezTo>
                    <a:pt x="161914" y="656225"/>
                    <a:pt x="154983" y="555887"/>
                    <a:pt x="154983" y="6509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5098926" y="1968285"/>
              <a:ext cx="15515" cy="340962"/>
            </a:xfrm>
            <a:custGeom>
              <a:avLst/>
              <a:gdLst>
                <a:gd name="connsiteX0" fmla="*/ 15515 w 15515"/>
                <a:gd name="connsiteY0" fmla="*/ 0 h 340962"/>
                <a:gd name="connsiteX1" fmla="*/ 16 w 15515"/>
                <a:gd name="connsiteY1" fmla="*/ 340962 h 340962"/>
              </a:gdLst>
              <a:ahLst/>
              <a:cxnLst>
                <a:cxn ang="0">
                  <a:pos x="connsiteX0" y="connsiteY0"/>
                </a:cxn>
                <a:cxn ang="0">
                  <a:pos x="connsiteX1" y="connsiteY1"/>
                </a:cxn>
              </a:cxnLst>
              <a:rect l="l" t="t" r="r" b="b"/>
              <a:pathLst>
                <a:path w="15515" h="340962">
                  <a:moveTo>
                    <a:pt x="15515" y="0"/>
                  </a:moveTo>
                  <a:cubicBezTo>
                    <a:pt x="-1130" y="299602"/>
                    <a:pt x="16" y="185836"/>
                    <a:pt x="16" y="3409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300420" y="1968285"/>
              <a:ext cx="0" cy="402956"/>
            </a:xfrm>
            <a:custGeom>
              <a:avLst/>
              <a:gdLst>
                <a:gd name="connsiteX0" fmla="*/ 0 w 0"/>
                <a:gd name="connsiteY0" fmla="*/ 0 h 402956"/>
                <a:gd name="connsiteX1" fmla="*/ 0 w 0"/>
                <a:gd name="connsiteY1" fmla="*/ 402956 h 402956"/>
              </a:gdLst>
              <a:ahLst/>
              <a:cxnLst>
                <a:cxn ang="0">
                  <a:pos x="connsiteX0" y="connsiteY0"/>
                </a:cxn>
                <a:cxn ang="0">
                  <a:pos x="connsiteX1" y="connsiteY1"/>
                </a:cxn>
              </a:cxnLst>
              <a:rect l="l" t="t" r="r" b="b"/>
              <a:pathLst>
                <a:path h="402956">
                  <a:moveTo>
                    <a:pt x="0" y="0"/>
                  </a:moveTo>
                  <a:lnTo>
                    <a:pt x="0" y="40295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486400" y="1983783"/>
              <a:ext cx="15504" cy="449451"/>
            </a:xfrm>
            <a:custGeom>
              <a:avLst/>
              <a:gdLst>
                <a:gd name="connsiteX0" fmla="*/ 0 w 15504"/>
                <a:gd name="connsiteY0" fmla="*/ 0 h 449451"/>
                <a:gd name="connsiteX1" fmla="*/ 15498 w 15504"/>
                <a:gd name="connsiteY1" fmla="*/ 449451 h 449451"/>
              </a:gdLst>
              <a:ahLst/>
              <a:cxnLst>
                <a:cxn ang="0">
                  <a:pos x="connsiteX0" y="connsiteY0"/>
                </a:cxn>
                <a:cxn ang="0">
                  <a:pos x="connsiteX1" y="connsiteY1"/>
                </a:cxn>
              </a:cxnLst>
              <a:rect l="l" t="t" r="r" b="b"/>
              <a:pathLst>
                <a:path w="15504" h="449451">
                  <a:moveTo>
                    <a:pt x="0" y="0"/>
                  </a:moveTo>
                  <a:cubicBezTo>
                    <a:pt x="16324" y="408106"/>
                    <a:pt x="15498" y="258202"/>
                    <a:pt x="15498" y="4494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579390" y="1875295"/>
              <a:ext cx="108509" cy="402956"/>
            </a:xfrm>
            <a:custGeom>
              <a:avLst/>
              <a:gdLst>
                <a:gd name="connsiteX0" fmla="*/ 0 w 108509"/>
                <a:gd name="connsiteY0" fmla="*/ 0 h 402956"/>
                <a:gd name="connsiteX1" fmla="*/ 46495 w 108509"/>
                <a:gd name="connsiteY1" fmla="*/ 123986 h 402956"/>
                <a:gd name="connsiteX2" fmla="*/ 61993 w 108509"/>
                <a:gd name="connsiteY2" fmla="*/ 247973 h 402956"/>
                <a:gd name="connsiteX3" fmla="*/ 92990 w 108509"/>
                <a:gd name="connsiteY3" fmla="*/ 325464 h 402956"/>
                <a:gd name="connsiteX4" fmla="*/ 108488 w 108509"/>
                <a:gd name="connsiteY4" fmla="*/ 402956 h 40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09" h="402956">
                  <a:moveTo>
                    <a:pt x="0" y="0"/>
                  </a:moveTo>
                  <a:cubicBezTo>
                    <a:pt x="2582" y="6454"/>
                    <a:pt x="42447" y="101721"/>
                    <a:pt x="46495" y="123986"/>
                  </a:cubicBezTo>
                  <a:cubicBezTo>
                    <a:pt x="53946" y="164965"/>
                    <a:pt x="52627" y="207389"/>
                    <a:pt x="61993" y="247973"/>
                  </a:cubicBezTo>
                  <a:cubicBezTo>
                    <a:pt x="68249" y="275081"/>
                    <a:pt x="84192" y="299071"/>
                    <a:pt x="92990" y="325464"/>
                  </a:cubicBezTo>
                  <a:cubicBezTo>
                    <a:pt x="109741" y="375717"/>
                    <a:pt x="108488" y="370220"/>
                    <a:pt x="108488" y="4029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850969" y="1751308"/>
              <a:ext cx="139485" cy="92990"/>
            </a:xfrm>
            <a:custGeom>
              <a:avLst/>
              <a:gdLst>
                <a:gd name="connsiteX0" fmla="*/ 0 w 139485"/>
                <a:gd name="connsiteY0" fmla="*/ 92990 h 92990"/>
                <a:gd name="connsiteX1" fmla="*/ 123987 w 139485"/>
                <a:gd name="connsiteY1" fmla="*/ 15499 h 92990"/>
                <a:gd name="connsiteX2" fmla="*/ 139485 w 139485"/>
                <a:gd name="connsiteY2" fmla="*/ 0 h 92990"/>
              </a:gdLst>
              <a:ahLst/>
              <a:cxnLst>
                <a:cxn ang="0">
                  <a:pos x="connsiteX0" y="connsiteY0"/>
                </a:cxn>
                <a:cxn ang="0">
                  <a:pos x="connsiteX1" y="connsiteY1"/>
                </a:cxn>
                <a:cxn ang="0">
                  <a:pos x="connsiteX2" y="connsiteY2"/>
                </a:cxn>
              </a:cxnLst>
              <a:rect l="l" t="t" r="r" b="b"/>
              <a:pathLst>
                <a:path w="139485" h="92990">
                  <a:moveTo>
                    <a:pt x="0" y="92990"/>
                  </a:moveTo>
                  <a:cubicBezTo>
                    <a:pt x="29159" y="75494"/>
                    <a:pt x="92190" y="39347"/>
                    <a:pt x="123987" y="15499"/>
                  </a:cubicBezTo>
                  <a:cubicBezTo>
                    <a:pt x="129832" y="11115"/>
                    <a:pt x="134319" y="5166"/>
                    <a:pt x="13948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114441" y="1689315"/>
              <a:ext cx="108488" cy="123987"/>
            </a:xfrm>
            <a:custGeom>
              <a:avLst/>
              <a:gdLst>
                <a:gd name="connsiteX0" fmla="*/ 0 w 108488"/>
                <a:gd name="connsiteY0" fmla="*/ 123987 h 123987"/>
                <a:gd name="connsiteX1" fmla="*/ 61993 w 108488"/>
                <a:gd name="connsiteY1" fmla="*/ 46495 h 123987"/>
                <a:gd name="connsiteX2" fmla="*/ 108488 w 108488"/>
                <a:gd name="connsiteY2" fmla="*/ 15499 h 123987"/>
                <a:gd name="connsiteX3" fmla="*/ 108488 w 108488"/>
                <a:gd name="connsiteY3" fmla="*/ 0 h 123987"/>
              </a:gdLst>
              <a:ahLst/>
              <a:cxnLst>
                <a:cxn ang="0">
                  <a:pos x="connsiteX0" y="connsiteY0"/>
                </a:cxn>
                <a:cxn ang="0">
                  <a:pos x="connsiteX1" y="connsiteY1"/>
                </a:cxn>
                <a:cxn ang="0">
                  <a:pos x="connsiteX2" y="connsiteY2"/>
                </a:cxn>
                <a:cxn ang="0">
                  <a:pos x="connsiteX3" y="connsiteY3"/>
                </a:cxn>
              </a:cxnLst>
              <a:rect l="l" t="t" r="r" b="b"/>
              <a:pathLst>
                <a:path w="108488" h="123987">
                  <a:moveTo>
                    <a:pt x="0" y="123987"/>
                  </a:moveTo>
                  <a:cubicBezTo>
                    <a:pt x="20664" y="98156"/>
                    <a:pt x="38602" y="69886"/>
                    <a:pt x="61993" y="46495"/>
                  </a:cubicBezTo>
                  <a:cubicBezTo>
                    <a:pt x="75164" y="33324"/>
                    <a:pt x="95317" y="28670"/>
                    <a:pt x="108488" y="15499"/>
                  </a:cubicBezTo>
                  <a:lnTo>
                    <a:pt x="10848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525505" y="2107769"/>
              <a:ext cx="170481" cy="92990"/>
            </a:xfrm>
            <a:custGeom>
              <a:avLst/>
              <a:gdLst>
                <a:gd name="connsiteX0" fmla="*/ 0 w 170481"/>
                <a:gd name="connsiteY0" fmla="*/ 92990 h 92990"/>
                <a:gd name="connsiteX1" fmla="*/ 77492 w 170481"/>
                <a:gd name="connsiteY1" fmla="*/ 61994 h 92990"/>
                <a:gd name="connsiteX2" fmla="*/ 170481 w 170481"/>
                <a:gd name="connsiteY2" fmla="*/ 0 h 92990"/>
              </a:gdLst>
              <a:ahLst/>
              <a:cxnLst>
                <a:cxn ang="0">
                  <a:pos x="connsiteX0" y="connsiteY0"/>
                </a:cxn>
                <a:cxn ang="0">
                  <a:pos x="connsiteX1" y="connsiteY1"/>
                </a:cxn>
                <a:cxn ang="0">
                  <a:pos x="connsiteX2" y="connsiteY2"/>
                </a:cxn>
              </a:cxnLst>
              <a:rect l="l" t="t" r="r" b="b"/>
              <a:pathLst>
                <a:path w="170481" h="92990">
                  <a:moveTo>
                    <a:pt x="0" y="92990"/>
                  </a:moveTo>
                  <a:cubicBezTo>
                    <a:pt x="25831" y="82658"/>
                    <a:pt x="53069" y="75316"/>
                    <a:pt x="77492" y="61994"/>
                  </a:cubicBezTo>
                  <a:cubicBezTo>
                    <a:pt x="110196" y="44155"/>
                    <a:pt x="170481" y="0"/>
                    <a:pt x="17048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138047" y="2571184"/>
              <a:ext cx="310001" cy="435487"/>
            </a:xfrm>
            <a:custGeom>
              <a:avLst/>
              <a:gdLst>
                <a:gd name="connsiteX0" fmla="*/ 0 w 310001"/>
                <a:gd name="connsiteY0" fmla="*/ 17033 h 435487"/>
                <a:gd name="connsiteX1" fmla="*/ 201478 w 310001"/>
                <a:gd name="connsiteY1" fmla="*/ 17033 h 435487"/>
                <a:gd name="connsiteX2" fmla="*/ 77492 w 310001"/>
                <a:gd name="connsiteY2" fmla="*/ 218511 h 435487"/>
                <a:gd name="connsiteX3" fmla="*/ 30997 w 310001"/>
                <a:gd name="connsiteY3" fmla="*/ 265006 h 435487"/>
                <a:gd name="connsiteX4" fmla="*/ 46495 w 310001"/>
                <a:gd name="connsiteY4" fmla="*/ 388992 h 435487"/>
                <a:gd name="connsiteX5" fmla="*/ 201478 w 310001"/>
                <a:gd name="connsiteY5" fmla="*/ 435487 h 435487"/>
                <a:gd name="connsiteX6" fmla="*/ 309967 w 310001"/>
                <a:gd name="connsiteY6" fmla="*/ 404491 h 4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001" h="435487">
                  <a:moveTo>
                    <a:pt x="0" y="17033"/>
                  </a:moveTo>
                  <a:cubicBezTo>
                    <a:pt x="6535" y="16099"/>
                    <a:pt x="186919" y="-20822"/>
                    <a:pt x="201478" y="17033"/>
                  </a:cubicBezTo>
                  <a:cubicBezTo>
                    <a:pt x="281590" y="225325"/>
                    <a:pt x="189638" y="202490"/>
                    <a:pt x="77492" y="218511"/>
                  </a:cubicBezTo>
                  <a:cubicBezTo>
                    <a:pt x="61994" y="234009"/>
                    <a:pt x="34918" y="243442"/>
                    <a:pt x="30997" y="265006"/>
                  </a:cubicBezTo>
                  <a:cubicBezTo>
                    <a:pt x="23546" y="305984"/>
                    <a:pt x="31027" y="350321"/>
                    <a:pt x="46495" y="388992"/>
                  </a:cubicBezTo>
                  <a:cubicBezTo>
                    <a:pt x="63582" y="431709"/>
                    <a:pt x="191832" y="434109"/>
                    <a:pt x="201478" y="435487"/>
                  </a:cubicBezTo>
                  <a:cubicBezTo>
                    <a:pt x="315081" y="419258"/>
                    <a:pt x="309967" y="456519"/>
                    <a:pt x="309967" y="4044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descr="Hand drawing of the number 6, next to 10 tick marks"/>
          <p:cNvGrpSpPr/>
          <p:nvPr/>
        </p:nvGrpSpPr>
        <p:grpSpPr>
          <a:xfrm>
            <a:off x="7314825" y="1868997"/>
            <a:ext cx="1627322" cy="1094017"/>
            <a:chOff x="6834753" y="1766807"/>
            <a:chExt cx="1627322" cy="1094017"/>
          </a:xfrm>
        </p:grpSpPr>
        <p:sp>
          <p:nvSpPr>
            <p:cNvPr id="33" name="Freeform 32"/>
            <p:cNvSpPr/>
            <p:nvPr/>
          </p:nvSpPr>
          <p:spPr>
            <a:xfrm>
              <a:off x="7377193" y="1766807"/>
              <a:ext cx="15506" cy="216976"/>
            </a:xfrm>
            <a:custGeom>
              <a:avLst/>
              <a:gdLst>
                <a:gd name="connsiteX0" fmla="*/ 0 w 15506"/>
                <a:gd name="connsiteY0" fmla="*/ 0 h 216976"/>
                <a:gd name="connsiteX1" fmla="*/ 15499 w 15506"/>
                <a:gd name="connsiteY1" fmla="*/ 216976 h 216976"/>
              </a:gdLst>
              <a:ahLst/>
              <a:cxnLst>
                <a:cxn ang="0">
                  <a:pos x="connsiteX0" y="connsiteY0"/>
                </a:cxn>
                <a:cxn ang="0">
                  <a:pos x="connsiteX1" y="connsiteY1"/>
                </a:cxn>
              </a:cxnLst>
              <a:rect l="l" t="t" r="r" b="b"/>
              <a:pathLst>
                <a:path w="15506" h="216976">
                  <a:moveTo>
                    <a:pt x="0" y="0"/>
                  </a:moveTo>
                  <a:cubicBezTo>
                    <a:pt x="16357" y="196276"/>
                    <a:pt x="15499" y="123771"/>
                    <a:pt x="15499" y="2169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7299702" y="2231756"/>
              <a:ext cx="32358" cy="309966"/>
            </a:xfrm>
            <a:custGeom>
              <a:avLst/>
              <a:gdLst>
                <a:gd name="connsiteX0" fmla="*/ 0 w 32358"/>
                <a:gd name="connsiteY0" fmla="*/ 0 h 309966"/>
                <a:gd name="connsiteX1" fmla="*/ 15498 w 32358"/>
                <a:gd name="connsiteY1" fmla="*/ 185980 h 309966"/>
                <a:gd name="connsiteX2" fmla="*/ 30996 w 32358"/>
                <a:gd name="connsiteY2" fmla="*/ 309966 h 309966"/>
              </a:gdLst>
              <a:ahLst/>
              <a:cxnLst>
                <a:cxn ang="0">
                  <a:pos x="connsiteX0" y="connsiteY0"/>
                </a:cxn>
                <a:cxn ang="0">
                  <a:pos x="connsiteX1" y="connsiteY1"/>
                </a:cxn>
                <a:cxn ang="0">
                  <a:pos x="connsiteX2" y="connsiteY2"/>
                </a:cxn>
              </a:cxnLst>
              <a:rect l="l" t="t" r="r" b="b"/>
              <a:pathLst>
                <a:path w="32358" h="309966">
                  <a:moveTo>
                    <a:pt x="0" y="0"/>
                  </a:moveTo>
                  <a:cubicBezTo>
                    <a:pt x="5166" y="61993"/>
                    <a:pt x="7277" y="124317"/>
                    <a:pt x="15498" y="185980"/>
                  </a:cubicBezTo>
                  <a:cubicBezTo>
                    <a:pt x="39164" y="363480"/>
                    <a:pt x="30996" y="47748"/>
                    <a:pt x="30996" y="3099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7408144" y="2262753"/>
              <a:ext cx="15544" cy="123986"/>
            </a:xfrm>
            <a:custGeom>
              <a:avLst/>
              <a:gdLst>
                <a:gd name="connsiteX0" fmla="*/ 15544 w 15544"/>
                <a:gd name="connsiteY0" fmla="*/ 0 h 123986"/>
                <a:gd name="connsiteX1" fmla="*/ 46 w 15544"/>
                <a:gd name="connsiteY1" fmla="*/ 123986 h 123986"/>
              </a:gdLst>
              <a:ahLst/>
              <a:cxnLst>
                <a:cxn ang="0">
                  <a:pos x="connsiteX0" y="connsiteY0"/>
                </a:cxn>
                <a:cxn ang="0">
                  <a:pos x="connsiteX1" y="connsiteY1"/>
                </a:cxn>
              </a:cxnLst>
              <a:rect l="l" t="t" r="r" b="b"/>
              <a:pathLst>
                <a:path w="15544" h="123986">
                  <a:moveTo>
                    <a:pt x="15544" y="0"/>
                  </a:moveTo>
                  <a:cubicBezTo>
                    <a:pt x="-1653" y="103181"/>
                    <a:pt x="46" y="61565"/>
                    <a:pt x="46" y="1239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7547675" y="2262753"/>
              <a:ext cx="31003" cy="294467"/>
            </a:xfrm>
            <a:custGeom>
              <a:avLst/>
              <a:gdLst>
                <a:gd name="connsiteX0" fmla="*/ 0 w 31003"/>
                <a:gd name="connsiteY0" fmla="*/ 0 h 294467"/>
                <a:gd name="connsiteX1" fmla="*/ 15498 w 31003"/>
                <a:gd name="connsiteY1" fmla="*/ 185979 h 294467"/>
                <a:gd name="connsiteX2" fmla="*/ 30996 w 31003"/>
                <a:gd name="connsiteY2" fmla="*/ 294467 h 294467"/>
              </a:gdLst>
              <a:ahLst/>
              <a:cxnLst>
                <a:cxn ang="0">
                  <a:pos x="connsiteX0" y="connsiteY0"/>
                </a:cxn>
                <a:cxn ang="0">
                  <a:pos x="connsiteX1" y="connsiteY1"/>
                </a:cxn>
                <a:cxn ang="0">
                  <a:pos x="connsiteX2" y="connsiteY2"/>
                </a:cxn>
              </a:cxnLst>
              <a:rect l="l" t="t" r="r" b="b"/>
              <a:pathLst>
                <a:path w="31003" h="294467">
                  <a:moveTo>
                    <a:pt x="0" y="0"/>
                  </a:moveTo>
                  <a:cubicBezTo>
                    <a:pt x="5166" y="61993"/>
                    <a:pt x="8628" y="124152"/>
                    <a:pt x="15498" y="185979"/>
                  </a:cubicBezTo>
                  <a:cubicBezTo>
                    <a:pt x="31845" y="333107"/>
                    <a:pt x="30996" y="239482"/>
                    <a:pt x="30996" y="2944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7702658" y="2247254"/>
              <a:ext cx="32035" cy="247973"/>
            </a:xfrm>
            <a:custGeom>
              <a:avLst/>
              <a:gdLst>
                <a:gd name="connsiteX0" fmla="*/ 0 w 32035"/>
                <a:gd name="connsiteY0" fmla="*/ 0 h 247973"/>
                <a:gd name="connsiteX1" fmla="*/ 30996 w 32035"/>
                <a:gd name="connsiteY1" fmla="*/ 170482 h 247973"/>
                <a:gd name="connsiteX2" fmla="*/ 30996 w 32035"/>
                <a:gd name="connsiteY2" fmla="*/ 247973 h 247973"/>
              </a:gdLst>
              <a:ahLst/>
              <a:cxnLst>
                <a:cxn ang="0">
                  <a:pos x="connsiteX0" y="connsiteY0"/>
                </a:cxn>
                <a:cxn ang="0">
                  <a:pos x="connsiteX1" y="connsiteY1"/>
                </a:cxn>
                <a:cxn ang="0">
                  <a:pos x="connsiteX2" y="connsiteY2"/>
                </a:cxn>
              </a:cxnLst>
              <a:rect l="l" t="t" r="r" b="b"/>
              <a:pathLst>
                <a:path w="32035" h="247973">
                  <a:moveTo>
                    <a:pt x="0" y="0"/>
                  </a:moveTo>
                  <a:cubicBezTo>
                    <a:pt x="7809" y="39047"/>
                    <a:pt x="27691" y="134129"/>
                    <a:pt x="30996" y="170482"/>
                  </a:cubicBezTo>
                  <a:cubicBezTo>
                    <a:pt x="33335" y="196206"/>
                    <a:pt x="30996" y="222143"/>
                    <a:pt x="30996" y="2479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191214" y="2354434"/>
              <a:ext cx="650928" cy="171790"/>
            </a:xfrm>
            <a:custGeom>
              <a:avLst/>
              <a:gdLst>
                <a:gd name="connsiteX0" fmla="*/ 0 w 650928"/>
                <a:gd name="connsiteY0" fmla="*/ 171790 h 171790"/>
                <a:gd name="connsiteX1" fmla="*/ 77491 w 650928"/>
                <a:gd name="connsiteY1" fmla="*/ 125295 h 171790"/>
                <a:gd name="connsiteX2" fmla="*/ 139484 w 650928"/>
                <a:gd name="connsiteY2" fmla="*/ 109797 h 171790"/>
                <a:gd name="connsiteX3" fmla="*/ 185979 w 650928"/>
                <a:gd name="connsiteY3" fmla="*/ 94298 h 171790"/>
                <a:gd name="connsiteX4" fmla="*/ 356461 w 650928"/>
                <a:gd name="connsiteY4" fmla="*/ 32305 h 171790"/>
                <a:gd name="connsiteX5" fmla="*/ 433952 w 650928"/>
                <a:gd name="connsiteY5" fmla="*/ 16807 h 171790"/>
                <a:gd name="connsiteX6" fmla="*/ 526942 w 650928"/>
                <a:gd name="connsiteY6" fmla="*/ 1308 h 171790"/>
                <a:gd name="connsiteX7" fmla="*/ 650928 w 650928"/>
                <a:gd name="connsiteY7" fmla="*/ 1308 h 1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928" h="171790">
                  <a:moveTo>
                    <a:pt x="0" y="171790"/>
                  </a:moveTo>
                  <a:cubicBezTo>
                    <a:pt x="25830" y="156292"/>
                    <a:pt x="49964" y="137529"/>
                    <a:pt x="77491" y="125295"/>
                  </a:cubicBezTo>
                  <a:cubicBezTo>
                    <a:pt x="96955" y="116644"/>
                    <a:pt x="119003" y="115649"/>
                    <a:pt x="139484" y="109797"/>
                  </a:cubicBezTo>
                  <a:cubicBezTo>
                    <a:pt x="155192" y="105309"/>
                    <a:pt x="170682" y="100034"/>
                    <a:pt x="185979" y="94298"/>
                  </a:cubicBezTo>
                  <a:cubicBezTo>
                    <a:pt x="231755" y="77132"/>
                    <a:pt x="309956" y="41606"/>
                    <a:pt x="356461" y="32305"/>
                  </a:cubicBezTo>
                  <a:lnTo>
                    <a:pt x="433952" y="16807"/>
                  </a:lnTo>
                  <a:cubicBezTo>
                    <a:pt x="464869" y="11186"/>
                    <a:pt x="495598" y="3547"/>
                    <a:pt x="526942" y="1308"/>
                  </a:cubicBezTo>
                  <a:cubicBezTo>
                    <a:pt x="568166" y="-1637"/>
                    <a:pt x="609599" y="1308"/>
                    <a:pt x="650928" y="13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8028122" y="2231756"/>
              <a:ext cx="0" cy="309966"/>
            </a:xfrm>
            <a:custGeom>
              <a:avLst/>
              <a:gdLst>
                <a:gd name="connsiteX0" fmla="*/ 0 w 0"/>
                <a:gd name="connsiteY0" fmla="*/ 0 h 309966"/>
                <a:gd name="connsiteX1" fmla="*/ 0 w 0"/>
                <a:gd name="connsiteY1" fmla="*/ 309966 h 309966"/>
              </a:gdLst>
              <a:ahLst/>
              <a:cxnLst>
                <a:cxn ang="0">
                  <a:pos x="connsiteX0" y="connsiteY0"/>
                </a:cxn>
                <a:cxn ang="0">
                  <a:pos x="connsiteX1" y="connsiteY1"/>
                </a:cxn>
              </a:cxnLst>
              <a:rect l="l" t="t" r="r" b="b"/>
              <a:pathLst>
                <a:path h="309966">
                  <a:moveTo>
                    <a:pt x="0" y="0"/>
                  </a:moveTo>
                  <a:lnTo>
                    <a:pt x="0" y="30996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8136610" y="2293749"/>
              <a:ext cx="30999" cy="232475"/>
            </a:xfrm>
            <a:custGeom>
              <a:avLst/>
              <a:gdLst>
                <a:gd name="connsiteX0" fmla="*/ 0 w 30999"/>
                <a:gd name="connsiteY0" fmla="*/ 0 h 232475"/>
                <a:gd name="connsiteX1" fmla="*/ 15498 w 30999"/>
                <a:gd name="connsiteY1" fmla="*/ 77492 h 232475"/>
                <a:gd name="connsiteX2" fmla="*/ 30997 w 30999"/>
                <a:gd name="connsiteY2" fmla="*/ 232475 h 232475"/>
              </a:gdLst>
              <a:ahLst/>
              <a:cxnLst>
                <a:cxn ang="0">
                  <a:pos x="connsiteX0" y="connsiteY0"/>
                </a:cxn>
                <a:cxn ang="0">
                  <a:pos x="connsiteX1" y="connsiteY1"/>
                </a:cxn>
                <a:cxn ang="0">
                  <a:pos x="connsiteX2" y="connsiteY2"/>
                </a:cxn>
              </a:cxnLst>
              <a:rect l="l" t="t" r="r" b="b"/>
              <a:pathLst>
                <a:path w="30999" h="232475">
                  <a:moveTo>
                    <a:pt x="0" y="0"/>
                  </a:moveTo>
                  <a:cubicBezTo>
                    <a:pt x="5166" y="25831"/>
                    <a:pt x="11773" y="51415"/>
                    <a:pt x="15498" y="77492"/>
                  </a:cubicBezTo>
                  <a:cubicBezTo>
                    <a:pt x="31568" y="189977"/>
                    <a:pt x="30997" y="173744"/>
                    <a:pt x="30997" y="2324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8228333" y="2247254"/>
              <a:ext cx="78759" cy="325465"/>
            </a:xfrm>
            <a:custGeom>
              <a:avLst/>
              <a:gdLst>
                <a:gd name="connsiteX0" fmla="*/ 78759 w 78759"/>
                <a:gd name="connsiteY0" fmla="*/ 0 h 325465"/>
                <a:gd name="connsiteX1" fmla="*/ 63260 w 78759"/>
                <a:gd name="connsiteY1" fmla="*/ 92990 h 325465"/>
                <a:gd name="connsiteX2" fmla="*/ 1267 w 78759"/>
                <a:gd name="connsiteY2" fmla="*/ 247973 h 325465"/>
                <a:gd name="connsiteX3" fmla="*/ 1267 w 78759"/>
                <a:gd name="connsiteY3" fmla="*/ 325465 h 325465"/>
              </a:gdLst>
              <a:ahLst/>
              <a:cxnLst>
                <a:cxn ang="0">
                  <a:pos x="connsiteX0" y="connsiteY0"/>
                </a:cxn>
                <a:cxn ang="0">
                  <a:pos x="connsiteX1" y="connsiteY1"/>
                </a:cxn>
                <a:cxn ang="0">
                  <a:pos x="connsiteX2" y="connsiteY2"/>
                </a:cxn>
                <a:cxn ang="0">
                  <a:pos x="connsiteX3" y="connsiteY3"/>
                </a:cxn>
              </a:cxnLst>
              <a:rect l="l" t="t" r="r" b="b"/>
              <a:pathLst>
                <a:path w="78759" h="325465">
                  <a:moveTo>
                    <a:pt x="78759" y="0"/>
                  </a:moveTo>
                  <a:cubicBezTo>
                    <a:pt x="73593" y="30997"/>
                    <a:pt x="73197" y="63178"/>
                    <a:pt x="63260" y="92990"/>
                  </a:cubicBezTo>
                  <a:cubicBezTo>
                    <a:pt x="30311" y="191836"/>
                    <a:pt x="10989" y="160470"/>
                    <a:pt x="1267" y="247973"/>
                  </a:cubicBezTo>
                  <a:cubicBezTo>
                    <a:pt x="-1585" y="273646"/>
                    <a:pt x="1267" y="299634"/>
                    <a:pt x="1267" y="3254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446566" y="2324746"/>
              <a:ext cx="15509" cy="294468"/>
            </a:xfrm>
            <a:custGeom>
              <a:avLst/>
              <a:gdLst>
                <a:gd name="connsiteX0" fmla="*/ 15509 w 15509"/>
                <a:gd name="connsiteY0" fmla="*/ 0 h 294468"/>
                <a:gd name="connsiteX1" fmla="*/ 10 w 15509"/>
                <a:gd name="connsiteY1" fmla="*/ 294468 h 294468"/>
              </a:gdLst>
              <a:ahLst/>
              <a:cxnLst>
                <a:cxn ang="0">
                  <a:pos x="connsiteX0" y="connsiteY0"/>
                </a:cxn>
                <a:cxn ang="0">
                  <a:pos x="connsiteX1" y="connsiteY1"/>
                </a:cxn>
              </a:cxnLst>
              <a:rect l="l" t="t" r="r" b="b"/>
              <a:pathLst>
                <a:path w="15509" h="294468">
                  <a:moveTo>
                    <a:pt x="15509" y="0"/>
                  </a:moveTo>
                  <a:cubicBezTo>
                    <a:pt x="-957" y="263441"/>
                    <a:pt x="10" y="165154"/>
                    <a:pt x="10" y="2944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6834753" y="2526224"/>
              <a:ext cx="185979" cy="334600"/>
            </a:xfrm>
            <a:custGeom>
              <a:avLst/>
              <a:gdLst>
                <a:gd name="connsiteX0" fmla="*/ 185979 w 185979"/>
                <a:gd name="connsiteY0" fmla="*/ 0 h 334600"/>
                <a:gd name="connsiteX1" fmla="*/ 139484 w 185979"/>
                <a:gd name="connsiteY1" fmla="*/ 77491 h 334600"/>
                <a:gd name="connsiteX2" fmla="*/ 92989 w 185979"/>
                <a:gd name="connsiteY2" fmla="*/ 123986 h 334600"/>
                <a:gd name="connsiteX3" fmla="*/ 61993 w 185979"/>
                <a:gd name="connsiteY3" fmla="*/ 216976 h 334600"/>
                <a:gd name="connsiteX4" fmla="*/ 77491 w 185979"/>
                <a:gd name="connsiteY4" fmla="*/ 325464 h 334600"/>
                <a:gd name="connsiteX5" fmla="*/ 154983 w 185979"/>
                <a:gd name="connsiteY5" fmla="*/ 309966 h 334600"/>
                <a:gd name="connsiteX6" fmla="*/ 108488 w 185979"/>
                <a:gd name="connsiteY6" fmla="*/ 278969 h 334600"/>
                <a:gd name="connsiteX7" fmla="*/ 0 w 185979"/>
                <a:gd name="connsiteY7" fmla="*/ 278969 h 3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79" h="334600">
                  <a:moveTo>
                    <a:pt x="185979" y="0"/>
                  </a:moveTo>
                  <a:cubicBezTo>
                    <a:pt x="170481" y="25830"/>
                    <a:pt x="157558" y="53393"/>
                    <a:pt x="139484" y="77491"/>
                  </a:cubicBezTo>
                  <a:cubicBezTo>
                    <a:pt x="126333" y="95025"/>
                    <a:pt x="103633" y="104826"/>
                    <a:pt x="92989" y="123986"/>
                  </a:cubicBezTo>
                  <a:cubicBezTo>
                    <a:pt x="77122" y="152548"/>
                    <a:pt x="61993" y="216976"/>
                    <a:pt x="61993" y="216976"/>
                  </a:cubicBezTo>
                  <a:cubicBezTo>
                    <a:pt x="67159" y="253139"/>
                    <a:pt x="51661" y="299634"/>
                    <a:pt x="77491" y="325464"/>
                  </a:cubicBezTo>
                  <a:cubicBezTo>
                    <a:pt x="96118" y="344091"/>
                    <a:pt x="140371" y="331884"/>
                    <a:pt x="154983" y="309966"/>
                  </a:cubicBezTo>
                  <a:cubicBezTo>
                    <a:pt x="165315" y="294468"/>
                    <a:pt x="126753" y="282622"/>
                    <a:pt x="108488" y="278969"/>
                  </a:cubicBezTo>
                  <a:cubicBezTo>
                    <a:pt x="73028" y="271877"/>
                    <a:pt x="36163" y="278969"/>
                    <a:pt x="0" y="2789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descr="Hand drawing of the number 6, next to 6 tick marks"/>
          <p:cNvGrpSpPr/>
          <p:nvPr/>
        </p:nvGrpSpPr>
        <p:grpSpPr>
          <a:xfrm>
            <a:off x="1164364" y="3622041"/>
            <a:ext cx="1259949" cy="1205077"/>
            <a:chOff x="801975" y="3456122"/>
            <a:chExt cx="1259949" cy="1205077"/>
          </a:xfrm>
        </p:grpSpPr>
        <p:sp>
          <p:nvSpPr>
            <p:cNvPr id="45" name="Freeform 44"/>
            <p:cNvSpPr/>
            <p:nvPr/>
          </p:nvSpPr>
          <p:spPr>
            <a:xfrm>
              <a:off x="1286359" y="3456122"/>
              <a:ext cx="31001" cy="480447"/>
            </a:xfrm>
            <a:custGeom>
              <a:avLst/>
              <a:gdLst>
                <a:gd name="connsiteX0" fmla="*/ 0 w 31001"/>
                <a:gd name="connsiteY0" fmla="*/ 0 h 480447"/>
                <a:gd name="connsiteX1" fmla="*/ 30997 w 31001"/>
                <a:gd name="connsiteY1" fmla="*/ 480447 h 480447"/>
              </a:gdLst>
              <a:ahLst/>
              <a:cxnLst>
                <a:cxn ang="0">
                  <a:pos x="connsiteX0" y="connsiteY0"/>
                </a:cxn>
                <a:cxn ang="0">
                  <a:pos x="connsiteX1" y="connsiteY1"/>
                </a:cxn>
              </a:cxnLst>
              <a:rect l="l" t="t" r="r" b="b"/>
              <a:pathLst>
                <a:path w="31001" h="480447">
                  <a:moveTo>
                    <a:pt x="0" y="0"/>
                  </a:moveTo>
                  <a:cubicBezTo>
                    <a:pt x="32101" y="449412"/>
                    <a:pt x="30997" y="288933"/>
                    <a:pt x="30997" y="48044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394847" y="3502617"/>
              <a:ext cx="62154" cy="526942"/>
            </a:xfrm>
            <a:custGeom>
              <a:avLst/>
              <a:gdLst>
                <a:gd name="connsiteX0" fmla="*/ 0 w 62154"/>
                <a:gd name="connsiteY0" fmla="*/ 0 h 526942"/>
                <a:gd name="connsiteX1" fmla="*/ 30997 w 62154"/>
                <a:gd name="connsiteY1" fmla="*/ 263471 h 526942"/>
                <a:gd name="connsiteX2" fmla="*/ 61994 w 62154"/>
                <a:gd name="connsiteY2" fmla="*/ 526942 h 526942"/>
              </a:gdLst>
              <a:ahLst/>
              <a:cxnLst>
                <a:cxn ang="0">
                  <a:pos x="connsiteX0" y="connsiteY0"/>
                </a:cxn>
                <a:cxn ang="0">
                  <a:pos x="connsiteX1" y="connsiteY1"/>
                </a:cxn>
                <a:cxn ang="0">
                  <a:pos x="connsiteX2" y="connsiteY2"/>
                </a:cxn>
              </a:cxnLst>
              <a:rect l="l" t="t" r="r" b="b"/>
              <a:pathLst>
                <a:path w="62154" h="526942">
                  <a:moveTo>
                    <a:pt x="0" y="0"/>
                  </a:moveTo>
                  <a:cubicBezTo>
                    <a:pt x="37685" y="188413"/>
                    <a:pt x="-10269" y="-66655"/>
                    <a:pt x="30997" y="263471"/>
                  </a:cubicBezTo>
                  <a:cubicBezTo>
                    <a:pt x="66241" y="545419"/>
                    <a:pt x="61994" y="357632"/>
                    <a:pt x="61994" y="5269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1642820" y="3967566"/>
              <a:ext cx="0" cy="232475"/>
            </a:xfrm>
            <a:custGeom>
              <a:avLst/>
              <a:gdLst>
                <a:gd name="connsiteX0" fmla="*/ 0 w 0"/>
                <a:gd name="connsiteY0" fmla="*/ 0 h 232475"/>
                <a:gd name="connsiteX1" fmla="*/ 0 w 0"/>
                <a:gd name="connsiteY1" fmla="*/ 232475 h 232475"/>
              </a:gdLst>
              <a:ahLst/>
              <a:cxnLst>
                <a:cxn ang="0">
                  <a:pos x="connsiteX0" y="connsiteY0"/>
                </a:cxn>
                <a:cxn ang="0">
                  <a:pos x="connsiteX1" y="connsiteY1"/>
                </a:cxn>
              </a:cxnLst>
              <a:rect l="l" t="t" r="r" b="b"/>
              <a:pathLst>
                <a:path h="232475">
                  <a:moveTo>
                    <a:pt x="0" y="0"/>
                  </a:moveTo>
                  <a:lnTo>
                    <a:pt x="0" y="2324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1782305" y="3952068"/>
              <a:ext cx="77709" cy="387457"/>
            </a:xfrm>
            <a:custGeom>
              <a:avLst/>
              <a:gdLst>
                <a:gd name="connsiteX0" fmla="*/ 0 w 77709"/>
                <a:gd name="connsiteY0" fmla="*/ 0 h 387457"/>
                <a:gd name="connsiteX1" fmla="*/ 15498 w 77709"/>
                <a:gd name="connsiteY1" fmla="*/ 108488 h 387457"/>
                <a:gd name="connsiteX2" fmla="*/ 46495 w 77709"/>
                <a:gd name="connsiteY2" fmla="*/ 216976 h 387457"/>
                <a:gd name="connsiteX3" fmla="*/ 61993 w 77709"/>
                <a:gd name="connsiteY3" fmla="*/ 309966 h 387457"/>
                <a:gd name="connsiteX4" fmla="*/ 77492 w 77709"/>
                <a:gd name="connsiteY4" fmla="*/ 387457 h 38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09" h="387457">
                  <a:moveTo>
                    <a:pt x="0" y="0"/>
                  </a:moveTo>
                  <a:cubicBezTo>
                    <a:pt x="5166" y="36163"/>
                    <a:pt x="8963" y="72547"/>
                    <a:pt x="15498" y="108488"/>
                  </a:cubicBezTo>
                  <a:cubicBezTo>
                    <a:pt x="49252" y="294134"/>
                    <a:pt x="13299" y="67592"/>
                    <a:pt x="46495" y="216976"/>
                  </a:cubicBezTo>
                  <a:cubicBezTo>
                    <a:pt x="53312" y="247652"/>
                    <a:pt x="55176" y="279290"/>
                    <a:pt x="61993" y="309966"/>
                  </a:cubicBezTo>
                  <a:cubicBezTo>
                    <a:pt x="80759" y="394414"/>
                    <a:pt x="77492" y="322320"/>
                    <a:pt x="77492" y="3874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1983784" y="3921072"/>
              <a:ext cx="78140" cy="418454"/>
            </a:xfrm>
            <a:custGeom>
              <a:avLst/>
              <a:gdLst>
                <a:gd name="connsiteX0" fmla="*/ 0 w 156281"/>
                <a:gd name="connsiteY0" fmla="*/ 0 h 759417"/>
                <a:gd name="connsiteX1" fmla="*/ 46495 w 156281"/>
                <a:gd name="connsiteY1" fmla="*/ 170482 h 759417"/>
                <a:gd name="connsiteX2" fmla="*/ 77492 w 156281"/>
                <a:gd name="connsiteY2" fmla="*/ 232475 h 759417"/>
                <a:gd name="connsiteX3" fmla="*/ 92990 w 156281"/>
                <a:gd name="connsiteY3" fmla="*/ 340963 h 759417"/>
                <a:gd name="connsiteX4" fmla="*/ 123986 w 156281"/>
                <a:gd name="connsiteY4" fmla="*/ 588936 h 759417"/>
                <a:gd name="connsiteX5" fmla="*/ 139485 w 156281"/>
                <a:gd name="connsiteY5" fmla="*/ 650929 h 759417"/>
                <a:gd name="connsiteX6" fmla="*/ 154983 w 156281"/>
                <a:gd name="connsiteY6" fmla="*/ 697424 h 759417"/>
                <a:gd name="connsiteX7" fmla="*/ 154983 w 156281"/>
                <a:gd name="connsiteY7" fmla="*/ 759417 h 75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281" h="759417">
                  <a:moveTo>
                    <a:pt x="0" y="0"/>
                  </a:moveTo>
                  <a:cubicBezTo>
                    <a:pt x="4738" y="18953"/>
                    <a:pt x="29115" y="129928"/>
                    <a:pt x="46495" y="170482"/>
                  </a:cubicBezTo>
                  <a:cubicBezTo>
                    <a:pt x="55596" y="191717"/>
                    <a:pt x="67160" y="211811"/>
                    <a:pt x="77492" y="232475"/>
                  </a:cubicBezTo>
                  <a:cubicBezTo>
                    <a:pt x="82658" y="268638"/>
                    <a:pt x="88459" y="304715"/>
                    <a:pt x="92990" y="340963"/>
                  </a:cubicBezTo>
                  <a:cubicBezTo>
                    <a:pt x="103342" y="423779"/>
                    <a:pt x="109041" y="506738"/>
                    <a:pt x="123986" y="588936"/>
                  </a:cubicBezTo>
                  <a:cubicBezTo>
                    <a:pt x="127796" y="609893"/>
                    <a:pt x="133633" y="630448"/>
                    <a:pt x="139485" y="650929"/>
                  </a:cubicBezTo>
                  <a:cubicBezTo>
                    <a:pt x="143973" y="666637"/>
                    <a:pt x="152673" y="681252"/>
                    <a:pt x="154983" y="697424"/>
                  </a:cubicBezTo>
                  <a:cubicBezTo>
                    <a:pt x="157905" y="717881"/>
                    <a:pt x="154983" y="738753"/>
                    <a:pt x="154983" y="7594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1612600" y="3456123"/>
              <a:ext cx="45719" cy="325464"/>
            </a:xfrm>
            <a:custGeom>
              <a:avLst/>
              <a:gdLst>
                <a:gd name="connsiteX0" fmla="*/ 0 w 0"/>
                <a:gd name="connsiteY0" fmla="*/ 0 h 170481"/>
                <a:gd name="connsiteX1" fmla="*/ 0 w 0"/>
                <a:gd name="connsiteY1" fmla="*/ 170481 h 170481"/>
              </a:gdLst>
              <a:ahLst/>
              <a:cxnLst>
                <a:cxn ang="0">
                  <a:pos x="connsiteX0" y="connsiteY0"/>
                </a:cxn>
                <a:cxn ang="0">
                  <a:pos x="connsiteX1" y="connsiteY1"/>
                </a:cxn>
              </a:cxnLst>
              <a:rect l="l" t="t" r="r" b="b"/>
              <a:pathLst>
                <a:path h="170481">
                  <a:moveTo>
                    <a:pt x="0" y="0"/>
                  </a:moveTo>
                  <a:lnTo>
                    <a:pt x="0" y="17048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801975" y="4308529"/>
              <a:ext cx="220913" cy="352670"/>
            </a:xfrm>
            <a:custGeom>
              <a:avLst/>
              <a:gdLst>
                <a:gd name="connsiteX0" fmla="*/ 220913 w 220913"/>
                <a:gd name="connsiteY0" fmla="*/ 0 h 352670"/>
                <a:gd name="connsiteX1" fmla="*/ 112425 w 220913"/>
                <a:gd name="connsiteY1" fmla="*/ 15498 h 352670"/>
                <a:gd name="connsiteX2" fmla="*/ 96927 w 220913"/>
                <a:gd name="connsiteY2" fmla="*/ 77491 h 352670"/>
                <a:gd name="connsiteX3" fmla="*/ 81428 w 220913"/>
                <a:gd name="connsiteY3" fmla="*/ 123986 h 352670"/>
                <a:gd name="connsiteX4" fmla="*/ 96927 w 220913"/>
                <a:gd name="connsiteY4" fmla="*/ 340963 h 352670"/>
                <a:gd name="connsiteX5" fmla="*/ 174418 w 220913"/>
                <a:gd name="connsiteY5" fmla="*/ 325464 h 352670"/>
                <a:gd name="connsiteX6" fmla="*/ 112425 w 220913"/>
                <a:gd name="connsiteY6" fmla="*/ 201478 h 352670"/>
                <a:gd name="connsiteX7" fmla="*/ 3937 w 220913"/>
                <a:gd name="connsiteY7" fmla="*/ 325464 h 3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913" h="352670">
                  <a:moveTo>
                    <a:pt x="220913" y="0"/>
                  </a:moveTo>
                  <a:cubicBezTo>
                    <a:pt x="184750" y="5166"/>
                    <a:pt x="143402" y="-3863"/>
                    <a:pt x="112425" y="15498"/>
                  </a:cubicBezTo>
                  <a:cubicBezTo>
                    <a:pt x="94362" y="26787"/>
                    <a:pt x="102779" y="57010"/>
                    <a:pt x="96927" y="77491"/>
                  </a:cubicBezTo>
                  <a:cubicBezTo>
                    <a:pt x="92439" y="93199"/>
                    <a:pt x="86594" y="108488"/>
                    <a:pt x="81428" y="123986"/>
                  </a:cubicBezTo>
                  <a:cubicBezTo>
                    <a:pt x="86594" y="196312"/>
                    <a:pt x="66541" y="275127"/>
                    <a:pt x="96927" y="340963"/>
                  </a:cubicBezTo>
                  <a:cubicBezTo>
                    <a:pt x="107966" y="364880"/>
                    <a:pt x="161349" y="348335"/>
                    <a:pt x="174418" y="325464"/>
                  </a:cubicBezTo>
                  <a:cubicBezTo>
                    <a:pt x="215379" y="253781"/>
                    <a:pt x="149786" y="226385"/>
                    <a:pt x="112425" y="201478"/>
                  </a:cubicBezTo>
                  <a:cubicBezTo>
                    <a:pt x="-31862" y="222090"/>
                    <a:pt x="3937" y="180446"/>
                    <a:pt x="3937" y="3254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descr="Hand drawing of the number 0, next to 7 tick marks that are crossed out"/>
          <p:cNvGrpSpPr/>
          <p:nvPr/>
        </p:nvGrpSpPr>
        <p:grpSpPr>
          <a:xfrm>
            <a:off x="4844613" y="3674512"/>
            <a:ext cx="1691449" cy="1332853"/>
            <a:chOff x="4120415" y="3409628"/>
            <a:chExt cx="1691449" cy="1332853"/>
          </a:xfrm>
        </p:grpSpPr>
        <p:sp>
          <p:nvSpPr>
            <p:cNvPr id="53" name="Freeform 52"/>
            <p:cNvSpPr/>
            <p:nvPr/>
          </p:nvSpPr>
          <p:spPr>
            <a:xfrm>
              <a:off x="4664990" y="3518115"/>
              <a:ext cx="0" cy="263471"/>
            </a:xfrm>
            <a:custGeom>
              <a:avLst/>
              <a:gdLst>
                <a:gd name="connsiteX0" fmla="*/ 0 w 0"/>
                <a:gd name="connsiteY0" fmla="*/ 0 h 263471"/>
                <a:gd name="connsiteX1" fmla="*/ 0 w 0"/>
                <a:gd name="connsiteY1" fmla="*/ 263471 h 263471"/>
              </a:gdLst>
              <a:ahLst/>
              <a:cxnLst>
                <a:cxn ang="0">
                  <a:pos x="connsiteX0" y="connsiteY0"/>
                </a:cxn>
                <a:cxn ang="0">
                  <a:pos x="connsiteX1" y="connsiteY1"/>
                </a:cxn>
              </a:cxnLst>
              <a:rect l="l" t="t" r="r" b="b"/>
              <a:pathLst>
                <a:path h="263471">
                  <a:moveTo>
                    <a:pt x="0" y="0"/>
                  </a:moveTo>
                  <a:lnTo>
                    <a:pt x="0" y="2634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4835471" y="3688597"/>
              <a:ext cx="46495" cy="604434"/>
            </a:xfrm>
            <a:custGeom>
              <a:avLst/>
              <a:gdLst>
                <a:gd name="connsiteX0" fmla="*/ 0 w 46495"/>
                <a:gd name="connsiteY0" fmla="*/ 0 h 604434"/>
                <a:gd name="connsiteX1" fmla="*/ 15498 w 46495"/>
                <a:gd name="connsiteY1" fmla="*/ 371959 h 604434"/>
                <a:gd name="connsiteX2" fmla="*/ 30997 w 46495"/>
                <a:gd name="connsiteY2" fmla="*/ 526942 h 604434"/>
                <a:gd name="connsiteX3" fmla="*/ 46495 w 46495"/>
                <a:gd name="connsiteY3" fmla="*/ 604434 h 604434"/>
              </a:gdLst>
              <a:ahLst/>
              <a:cxnLst>
                <a:cxn ang="0">
                  <a:pos x="connsiteX0" y="connsiteY0"/>
                </a:cxn>
                <a:cxn ang="0">
                  <a:pos x="connsiteX1" y="connsiteY1"/>
                </a:cxn>
                <a:cxn ang="0">
                  <a:pos x="connsiteX2" y="connsiteY2"/>
                </a:cxn>
                <a:cxn ang="0">
                  <a:pos x="connsiteX3" y="connsiteY3"/>
                </a:cxn>
              </a:cxnLst>
              <a:rect l="l" t="t" r="r" b="b"/>
              <a:pathLst>
                <a:path w="46495" h="604434">
                  <a:moveTo>
                    <a:pt x="0" y="0"/>
                  </a:moveTo>
                  <a:cubicBezTo>
                    <a:pt x="5166" y="123986"/>
                    <a:pt x="8211" y="248079"/>
                    <a:pt x="15498" y="371959"/>
                  </a:cubicBezTo>
                  <a:cubicBezTo>
                    <a:pt x="18547" y="423788"/>
                    <a:pt x="24135" y="475479"/>
                    <a:pt x="30997" y="526942"/>
                  </a:cubicBezTo>
                  <a:cubicBezTo>
                    <a:pt x="34479" y="553053"/>
                    <a:pt x="46495" y="604434"/>
                    <a:pt x="46495" y="60443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787217" y="3409628"/>
              <a:ext cx="32756" cy="294467"/>
            </a:xfrm>
            <a:custGeom>
              <a:avLst/>
              <a:gdLst>
                <a:gd name="connsiteX0" fmla="*/ 32756 w 32756"/>
                <a:gd name="connsiteY0" fmla="*/ 0 h 294467"/>
                <a:gd name="connsiteX1" fmla="*/ 17258 w 32756"/>
                <a:gd name="connsiteY1" fmla="*/ 92989 h 294467"/>
                <a:gd name="connsiteX2" fmla="*/ 1760 w 32756"/>
                <a:gd name="connsiteY2" fmla="*/ 139484 h 294467"/>
                <a:gd name="connsiteX3" fmla="*/ 1760 w 32756"/>
                <a:gd name="connsiteY3" fmla="*/ 294467 h 294467"/>
              </a:gdLst>
              <a:ahLst/>
              <a:cxnLst>
                <a:cxn ang="0">
                  <a:pos x="connsiteX0" y="connsiteY0"/>
                </a:cxn>
                <a:cxn ang="0">
                  <a:pos x="connsiteX1" y="connsiteY1"/>
                </a:cxn>
                <a:cxn ang="0">
                  <a:pos x="connsiteX2" y="connsiteY2"/>
                </a:cxn>
                <a:cxn ang="0">
                  <a:pos x="connsiteX3" y="connsiteY3"/>
                </a:cxn>
              </a:cxnLst>
              <a:rect l="l" t="t" r="r" b="b"/>
              <a:pathLst>
                <a:path w="32756" h="294467">
                  <a:moveTo>
                    <a:pt x="32756" y="0"/>
                  </a:moveTo>
                  <a:cubicBezTo>
                    <a:pt x="27590" y="30996"/>
                    <a:pt x="24075" y="62313"/>
                    <a:pt x="17258" y="92989"/>
                  </a:cubicBezTo>
                  <a:cubicBezTo>
                    <a:pt x="13714" y="108937"/>
                    <a:pt x="3013" y="123195"/>
                    <a:pt x="1760" y="139484"/>
                  </a:cubicBezTo>
                  <a:cubicBezTo>
                    <a:pt x="-2202" y="190993"/>
                    <a:pt x="1760" y="242806"/>
                    <a:pt x="1760" y="2944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5098942" y="3580108"/>
              <a:ext cx="15858" cy="278970"/>
            </a:xfrm>
            <a:custGeom>
              <a:avLst/>
              <a:gdLst>
                <a:gd name="connsiteX0" fmla="*/ 0 w 15858"/>
                <a:gd name="connsiteY0" fmla="*/ 0 h 278970"/>
                <a:gd name="connsiteX1" fmla="*/ 15499 w 15858"/>
                <a:gd name="connsiteY1" fmla="*/ 278970 h 278970"/>
              </a:gdLst>
              <a:ahLst/>
              <a:cxnLst>
                <a:cxn ang="0">
                  <a:pos x="connsiteX0" y="connsiteY0"/>
                </a:cxn>
                <a:cxn ang="0">
                  <a:pos x="connsiteX1" y="connsiteY1"/>
                </a:cxn>
              </a:cxnLst>
              <a:rect l="l" t="t" r="r" b="b"/>
              <a:pathLst>
                <a:path w="15858" h="278970">
                  <a:moveTo>
                    <a:pt x="0" y="0"/>
                  </a:moveTo>
                  <a:cubicBezTo>
                    <a:pt x="19612" y="196108"/>
                    <a:pt x="15499" y="103065"/>
                    <a:pt x="15499" y="2789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5145437" y="4060556"/>
              <a:ext cx="0" cy="247973"/>
            </a:xfrm>
            <a:custGeom>
              <a:avLst/>
              <a:gdLst>
                <a:gd name="connsiteX0" fmla="*/ 0 w 0"/>
                <a:gd name="connsiteY0" fmla="*/ 0 h 247973"/>
                <a:gd name="connsiteX1" fmla="*/ 0 w 0"/>
                <a:gd name="connsiteY1" fmla="*/ 247973 h 247973"/>
              </a:gdLst>
              <a:ahLst/>
              <a:cxnLst>
                <a:cxn ang="0">
                  <a:pos x="connsiteX0" y="connsiteY0"/>
                </a:cxn>
                <a:cxn ang="0">
                  <a:pos x="connsiteX1" y="connsiteY1"/>
                </a:cxn>
              </a:cxnLst>
              <a:rect l="l" t="t" r="r" b="b"/>
              <a:pathLst>
                <a:path h="247973">
                  <a:moveTo>
                    <a:pt x="0" y="0"/>
                  </a:moveTo>
                  <a:lnTo>
                    <a:pt x="0" y="24797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5238427" y="3735092"/>
              <a:ext cx="46536" cy="294467"/>
            </a:xfrm>
            <a:custGeom>
              <a:avLst/>
              <a:gdLst>
                <a:gd name="connsiteX0" fmla="*/ 0 w 46536"/>
                <a:gd name="connsiteY0" fmla="*/ 0 h 294467"/>
                <a:gd name="connsiteX1" fmla="*/ 15498 w 46536"/>
                <a:gd name="connsiteY1" fmla="*/ 170481 h 294467"/>
                <a:gd name="connsiteX2" fmla="*/ 30997 w 46536"/>
                <a:gd name="connsiteY2" fmla="*/ 232474 h 294467"/>
                <a:gd name="connsiteX3" fmla="*/ 46495 w 46536"/>
                <a:gd name="connsiteY3" fmla="*/ 294467 h 294467"/>
              </a:gdLst>
              <a:ahLst/>
              <a:cxnLst>
                <a:cxn ang="0">
                  <a:pos x="connsiteX0" y="connsiteY0"/>
                </a:cxn>
                <a:cxn ang="0">
                  <a:pos x="connsiteX1" y="connsiteY1"/>
                </a:cxn>
                <a:cxn ang="0">
                  <a:pos x="connsiteX2" y="connsiteY2"/>
                </a:cxn>
                <a:cxn ang="0">
                  <a:pos x="connsiteX3" y="connsiteY3"/>
                </a:cxn>
              </a:cxnLst>
              <a:rect l="l" t="t" r="r" b="b"/>
              <a:pathLst>
                <a:path w="46536" h="294467">
                  <a:moveTo>
                    <a:pt x="0" y="0"/>
                  </a:moveTo>
                  <a:cubicBezTo>
                    <a:pt x="5166" y="56827"/>
                    <a:pt x="7956" y="113920"/>
                    <a:pt x="15498" y="170481"/>
                  </a:cubicBezTo>
                  <a:cubicBezTo>
                    <a:pt x="18313" y="191595"/>
                    <a:pt x="25145" y="211993"/>
                    <a:pt x="30997" y="232474"/>
                  </a:cubicBezTo>
                  <a:cubicBezTo>
                    <a:pt x="48129" y="292434"/>
                    <a:pt x="46495" y="259924"/>
                    <a:pt x="46495" y="2944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4602997" y="3595607"/>
              <a:ext cx="108488" cy="92990"/>
            </a:xfrm>
            <a:custGeom>
              <a:avLst/>
              <a:gdLst>
                <a:gd name="connsiteX0" fmla="*/ 0 w 108488"/>
                <a:gd name="connsiteY0" fmla="*/ 92990 h 92990"/>
                <a:gd name="connsiteX1" fmla="*/ 61993 w 108488"/>
                <a:gd name="connsiteY1" fmla="*/ 15498 h 92990"/>
                <a:gd name="connsiteX2" fmla="*/ 108488 w 108488"/>
                <a:gd name="connsiteY2" fmla="*/ 0 h 92990"/>
              </a:gdLst>
              <a:ahLst/>
              <a:cxnLst>
                <a:cxn ang="0">
                  <a:pos x="connsiteX0" y="connsiteY0"/>
                </a:cxn>
                <a:cxn ang="0">
                  <a:pos x="connsiteX1" y="connsiteY1"/>
                </a:cxn>
                <a:cxn ang="0">
                  <a:pos x="connsiteX2" y="connsiteY2"/>
                </a:cxn>
              </a:cxnLst>
              <a:rect l="l" t="t" r="r" b="b"/>
              <a:pathLst>
                <a:path w="108488" h="92990">
                  <a:moveTo>
                    <a:pt x="0" y="92990"/>
                  </a:moveTo>
                  <a:cubicBezTo>
                    <a:pt x="20664" y="67159"/>
                    <a:pt x="36877" y="37026"/>
                    <a:pt x="61993" y="15498"/>
                  </a:cubicBezTo>
                  <a:cubicBezTo>
                    <a:pt x="74397" y="4866"/>
                    <a:pt x="108488" y="0"/>
                    <a:pt x="10848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4804475" y="4029559"/>
              <a:ext cx="108488" cy="108488"/>
            </a:xfrm>
            <a:custGeom>
              <a:avLst/>
              <a:gdLst>
                <a:gd name="connsiteX0" fmla="*/ 0 w 108488"/>
                <a:gd name="connsiteY0" fmla="*/ 108488 h 108488"/>
                <a:gd name="connsiteX1" fmla="*/ 46494 w 108488"/>
                <a:gd name="connsiteY1" fmla="*/ 30997 h 108488"/>
                <a:gd name="connsiteX2" fmla="*/ 92989 w 108488"/>
                <a:gd name="connsiteY2" fmla="*/ 15499 h 108488"/>
                <a:gd name="connsiteX3" fmla="*/ 108488 w 108488"/>
                <a:gd name="connsiteY3" fmla="*/ 0 h 108488"/>
              </a:gdLst>
              <a:ahLst/>
              <a:cxnLst>
                <a:cxn ang="0">
                  <a:pos x="connsiteX0" y="connsiteY0"/>
                </a:cxn>
                <a:cxn ang="0">
                  <a:pos x="connsiteX1" y="connsiteY1"/>
                </a:cxn>
                <a:cxn ang="0">
                  <a:pos x="connsiteX2" y="connsiteY2"/>
                </a:cxn>
                <a:cxn ang="0">
                  <a:pos x="connsiteX3" y="connsiteY3"/>
                </a:cxn>
              </a:cxnLst>
              <a:rect l="l" t="t" r="r" b="b"/>
              <a:pathLst>
                <a:path w="108488" h="108488">
                  <a:moveTo>
                    <a:pt x="0" y="108488"/>
                  </a:moveTo>
                  <a:cubicBezTo>
                    <a:pt x="15498" y="82658"/>
                    <a:pt x="25194" y="52297"/>
                    <a:pt x="46494" y="30997"/>
                  </a:cubicBezTo>
                  <a:cubicBezTo>
                    <a:pt x="58046" y="19445"/>
                    <a:pt x="78377" y="22805"/>
                    <a:pt x="92989" y="15499"/>
                  </a:cubicBezTo>
                  <a:cubicBezTo>
                    <a:pt x="99524" y="12232"/>
                    <a:pt x="103322" y="5166"/>
                    <a:pt x="10848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4897464" y="3719593"/>
              <a:ext cx="154983" cy="139485"/>
            </a:xfrm>
            <a:custGeom>
              <a:avLst/>
              <a:gdLst>
                <a:gd name="connsiteX0" fmla="*/ 0 w 154983"/>
                <a:gd name="connsiteY0" fmla="*/ 139485 h 139485"/>
                <a:gd name="connsiteX1" fmla="*/ 77492 w 154983"/>
                <a:gd name="connsiteY1" fmla="*/ 77492 h 139485"/>
                <a:gd name="connsiteX2" fmla="*/ 108489 w 154983"/>
                <a:gd name="connsiteY2" fmla="*/ 30997 h 139485"/>
                <a:gd name="connsiteX3" fmla="*/ 154983 w 154983"/>
                <a:gd name="connsiteY3" fmla="*/ 0 h 139485"/>
              </a:gdLst>
              <a:ahLst/>
              <a:cxnLst>
                <a:cxn ang="0">
                  <a:pos x="connsiteX0" y="connsiteY0"/>
                </a:cxn>
                <a:cxn ang="0">
                  <a:pos x="connsiteX1" y="connsiteY1"/>
                </a:cxn>
                <a:cxn ang="0">
                  <a:pos x="connsiteX2" y="connsiteY2"/>
                </a:cxn>
                <a:cxn ang="0">
                  <a:pos x="connsiteX3" y="connsiteY3"/>
                </a:cxn>
              </a:cxnLst>
              <a:rect l="l" t="t" r="r" b="b"/>
              <a:pathLst>
                <a:path w="154983" h="139485">
                  <a:moveTo>
                    <a:pt x="0" y="139485"/>
                  </a:moveTo>
                  <a:cubicBezTo>
                    <a:pt x="25831" y="118821"/>
                    <a:pt x="54101" y="100882"/>
                    <a:pt x="77492" y="77492"/>
                  </a:cubicBezTo>
                  <a:cubicBezTo>
                    <a:pt x="90663" y="64321"/>
                    <a:pt x="95318" y="44168"/>
                    <a:pt x="108489" y="30997"/>
                  </a:cubicBezTo>
                  <a:cubicBezTo>
                    <a:pt x="121660" y="17826"/>
                    <a:pt x="154983" y="0"/>
                    <a:pt x="15498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5098942" y="4197257"/>
              <a:ext cx="201478" cy="49279"/>
            </a:xfrm>
            <a:custGeom>
              <a:avLst/>
              <a:gdLst>
                <a:gd name="connsiteX0" fmla="*/ 0 w 201478"/>
                <a:gd name="connsiteY0" fmla="*/ 49279 h 49279"/>
                <a:gd name="connsiteX1" fmla="*/ 77492 w 201478"/>
                <a:gd name="connsiteY1" fmla="*/ 33780 h 49279"/>
                <a:gd name="connsiteX2" fmla="*/ 123987 w 201478"/>
                <a:gd name="connsiteY2" fmla="*/ 2784 h 49279"/>
                <a:gd name="connsiteX3" fmla="*/ 201478 w 201478"/>
                <a:gd name="connsiteY3" fmla="*/ 2784 h 49279"/>
              </a:gdLst>
              <a:ahLst/>
              <a:cxnLst>
                <a:cxn ang="0">
                  <a:pos x="connsiteX0" y="connsiteY0"/>
                </a:cxn>
                <a:cxn ang="0">
                  <a:pos x="connsiteX1" y="connsiteY1"/>
                </a:cxn>
                <a:cxn ang="0">
                  <a:pos x="connsiteX2" y="connsiteY2"/>
                </a:cxn>
                <a:cxn ang="0">
                  <a:pos x="connsiteX3" y="connsiteY3"/>
                </a:cxn>
              </a:cxnLst>
              <a:rect l="l" t="t" r="r" b="b"/>
              <a:pathLst>
                <a:path w="201478" h="49279">
                  <a:moveTo>
                    <a:pt x="0" y="49279"/>
                  </a:moveTo>
                  <a:cubicBezTo>
                    <a:pt x="25831" y="44113"/>
                    <a:pt x="52827" y="43029"/>
                    <a:pt x="77492" y="33780"/>
                  </a:cubicBezTo>
                  <a:cubicBezTo>
                    <a:pt x="94933" y="27240"/>
                    <a:pt x="105917" y="7302"/>
                    <a:pt x="123987" y="2784"/>
                  </a:cubicBezTo>
                  <a:cubicBezTo>
                    <a:pt x="149046" y="-3481"/>
                    <a:pt x="175648" y="2784"/>
                    <a:pt x="201478" y="27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742481" y="3487119"/>
              <a:ext cx="108488" cy="61993"/>
            </a:xfrm>
            <a:custGeom>
              <a:avLst/>
              <a:gdLst>
                <a:gd name="connsiteX0" fmla="*/ 0 w 108488"/>
                <a:gd name="connsiteY0" fmla="*/ 0 h 61993"/>
                <a:gd name="connsiteX1" fmla="*/ 108488 w 108488"/>
                <a:gd name="connsiteY1" fmla="*/ 61993 h 61993"/>
              </a:gdLst>
              <a:ahLst/>
              <a:cxnLst>
                <a:cxn ang="0">
                  <a:pos x="connsiteX0" y="connsiteY0"/>
                </a:cxn>
                <a:cxn ang="0">
                  <a:pos x="connsiteX1" y="connsiteY1"/>
                </a:cxn>
              </a:cxnLst>
              <a:rect l="l" t="t" r="r" b="b"/>
              <a:pathLst>
                <a:path w="108488" h="61993">
                  <a:moveTo>
                    <a:pt x="0" y="0"/>
                  </a:moveTo>
                  <a:cubicBezTo>
                    <a:pt x="87397" y="52438"/>
                    <a:pt x="50549" y="33023"/>
                    <a:pt x="108488" y="6199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5176434" y="3812542"/>
              <a:ext cx="635430" cy="155024"/>
            </a:xfrm>
            <a:custGeom>
              <a:avLst/>
              <a:gdLst>
                <a:gd name="connsiteX0" fmla="*/ 0 w 635430"/>
                <a:gd name="connsiteY0" fmla="*/ 155024 h 155024"/>
                <a:gd name="connsiteX1" fmla="*/ 309966 w 635430"/>
                <a:gd name="connsiteY1" fmla="*/ 108529 h 155024"/>
                <a:gd name="connsiteX2" fmla="*/ 418454 w 635430"/>
                <a:gd name="connsiteY2" fmla="*/ 62034 h 155024"/>
                <a:gd name="connsiteX3" fmla="*/ 573437 w 635430"/>
                <a:gd name="connsiteY3" fmla="*/ 15539 h 155024"/>
                <a:gd name="connsiteX4" fmla="*/ 635430 w 635430"/>
                <a:gd name="connsiteY4" fmla="*/ 41 h 15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430" h="155024">
                  <a:moveTo>
                    <a:pt x="0" y="155024"/>
                  </a:moveTo>
                  <a:cubicBezTo>
                    <a:pt x="122648" y="143874"/>
                    <a:pt x="194298" y="144676"/>
                    <a:pt x="309966" y="108529"/>
                  </a:cubicBezTo>
                  <a:cubicBezTo>
                    <a:pt x="347519" y="96794"/>
                    <a:pt x="381733" y="76158"/>
                    <a:pt x="418454" y="62034"/>
                  </a:cubicBezTo>
                  <a:cubicBezTo>
                    <a:pt x="524836" y="21118"/>
                    <a:pt x="484189" y="41039"/>
                    <a:pt x="573437" y="15539"/>
                  </a:cubicBezTo>
                  <a:cubicBezTo>
                    <a:pt x="633397" y="-1593"/>
                    <a:pt x="600887" y="41"/>
                    <a:pt x="635430" y="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4120415" y="4262034"/>
              <a:ext cx="668561" cy="480447"/>
            </a:xfrm>
            <a:custGeom>
              <a:avLst/>
              <a:gdLst>
                <a:gd name="connsiteX0" fmla="*/ 157117 w 668561"/>
                <a:gd name="connsiteY0" fmla="*/ 108488 h 480447"/>
                <a:gd name="connsiteX1" fmla="*/ 33131 w 668561"/>
                <a:gd name="connsiteY1" fmla="*/ 139485 h 480447"/>
                <a:gd name="connsiteX2" fmla="*/ 2134 w 668561"/>
                <a:gd name="connsiteY2" fmla="*/ 201478 h 480447"/>
                <a:gd name="connsiteX3" fmla="*/ 141619 w 668561"/>
                <a:gd name="connsiteY3" fmla="*/ 402956 h 480447"/>
                <a:gd name="connsiteX4" fmla="*/ 234609 w 668561"/>
                <a:gd name="connsiteY4" fmla="*/ 449451 h 480447"/>
                <a:gd name="connsiteX5" fmla="*/ 482582 w 668561"/>
                <a:gd name="connsiteY5" fmla="*/ 480447 h 480447"/>
                <a:gd name="connsiteX6" fmla="*/ 622066 w 668561"/>
                <a:gd name="connsiteY6" fmla="*/ 340963 h 480447"/>
                <a:gd name="connsiteX7" fmla="*/ 668561 w 668561"/>
                <a:gd name="connsiteY7" fmla="*/ 185980 h 480447"/>
                <a:gd name="connsiteX8" fmla="*/ 606568 w 668561"/>
                <a:gd name="connsiteY8" fmla="*/ 61993 h 480447"/>
                <a:gd name="connsiteX9" fmla="*/ 451585 w 668561"/>
                <a:gd name="connsiteY9" fmla="*/ 0 h 480447"/>
                <a:gd name="connsiteX10" fmla="*/ 250107 w 668561"/>
                <a:gd name="connsiteY10" fmla="*/ 15498 h 480447"/>
                <a:gd name="connsiteX11" fmla="*/ 157117 w 668561"/>
                <a:gd name="connsiteY11" fmla="*/ 46495 h 480447"/>
                <a:gd name="connsiteX12" fmla="*/ 157117 w 668561"/>
                <a:gd name="connsiteY12" fmla="*/ 108488 h 48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8561" h="480447">
                  <a:moveTo>
                    <a:pt x="157117" y="108488"/>
                  </a:moveTo>
                  <a:cubicBezTo>
                    <a:pt x="136453" y="123986"/>
                    <a:pt x="69661" y="117567"/>
                    <a:pt x="33131" y="139485"/>
                  </a:cubicBezTo>
                  <a:cubicBezTo>
                    <a:pt x="13320" y="151372"/>
                    <a:pt x="-6663" y="180115"/>
                    <a:pt x="2134" y="201478"/>
                  </a:cubicBezTo>
                  <a:cubicBezTo>
                    <a:pt x="33235" y="277009"/>
                    <a:pt x="85752" y="343365"/>
                    <a:pt x="141619" y="402956"/>
                  </a:cubicBezTo>
                  <a:cubicBezTo>
                    <a:pt x="165321" y="428238"/>
                    <a:pt x="202432" y="436580"/>
                    <a:pt x="234609" y="449451"/>
                  </a:cubicBezTo>
                  <a:cubicBezTo>
                    <a:pt x="299000" y="475207"/>
                    <a:pt x="444630" y="477284"/>
                    <a:pt x="482582" y="480447"/>
                  </a:cubicBezTo>
                  <a:cubicBezTo>
                    <a:pt x="549048" y="436137"/>
                    <a:pt x="567224" y="430081"/>
                    <a:pt x="622066" y="340963"/>
                  </a:cubicBezTo>
                  <a:cubicBezTo>
                    <a:pt x="637955" y="315144"/>
                    <a:pt x="659379" y="222708"/>
                    <a:pt x="668561" y="185980"/>
                  </a:cubicBezTo>
                  <a:cubicBezTo>
                    <a:pt x="647897" y="144651"/>
                    <a:pt x="635828" y="97755"/>
                    <a:pt x="606568" y="61993"/>
                  </a:cubicBezTo>
                  <a:cubicBezTo>
                    <a:pt x="567406" y="14128"/>
                    <a:pt x="505344" y="10752"/>
                    <a:pt x="451585" y="0"/>
                  </a:cubicBezTo>
                  <a:cubicBezTo>
                    <a:pt x="384426" y="5166"/>
                    <a:pt x="316640" y="4993"/>
                    <a:pt x="250107" y="15498"/>
                  </a:cubicBezTo>
                  <a:cubicBezTo>
                    <a:pt x="217833" y="20594"/>
                    <a:pt x="157117" y="46495"/>
                    <a:pt x="157117" y="46495"/>
                  </a:cubicBezTo>
                  <a:cubicBezTo>
                    <a:pt x="136998" y="106852"/>
                    <a:pt x="177781" y="92990"/>
                    <a:pt x="157117" y="10848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979961" y="5625498"/>
            <a:ext cx="6661364" cy="461665"/>
          </a:xfrm>
          <a:prstGeom prst="rect">
            <a:avLst/>
          </a:prstGeom>
          <a:noFill/>
        </p:spPr>
        <p:txBody>
          <a:bodyPr wrap="square" rtlCol="0">
            <a:spAutoFit/>
          </a:bodyPr>
          <a:lstStyle/>
          <a:p>
            <a:r>
              <a:rPr lang="en-US"/>
              <a:t>Computations: Jordan was given 1 minute. </a:t>
            </a:r>
          </a:p>
        </p:txBody>
      </p:sp>
    </p:spTree>
    <p:extLst>
      <p:ext uri="{BB962C8B-B14F-4D97-AF65-F5344CB8AC3E}">
        <p14:creationId xmlns:p14="http://schemas.microsoft.com/office/powerpoint/2010/main" val="2153731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Tier 3: How can DBI help us determine what additional changes or intensification are needed to support Jordan?</a:t>
            </a:r>
          </a:p>
        </p:txBody>
      </p:sp>
      <p:sp>
        <p:nvSpPr>
          <p:cNvPr id="7" name="Content Placeholder 6"/>
          <p:cNvSpPr>
            <a:spLocks noGrp="1"/>
          </p:cNvSpPr>
          <p:nvPr>
            <p:ph idx="1"/>
          </p:nvPr>
        </p:nvSpPr>
        <p:spPr/>
        <p:txBody>
          <a:bodyPr/>
          <a:lstStyle/>
          <a:p>
            <a:pPr>
              <a:buClr>
                <a:srgbClr val="D4D4D4">
                  <a:lumMod val="75000"/>
                </a:srgbClr>
              </a:buClr>
            </a:pPr>
            <a:r>
              <a:rPr lang="en-US" dirty="0">
                <a:solidFill>
                  <a:srgbClr val="003462"/>
                </a:solidFill>
              </a:rPr>
              <a:t>As a group, identify specific skills that you would focus Tier 3/DBI instruction. Consider the following skill areas: </a:t>
            </a:r>
          </a:p>
          <a:p>
            <a:pPr marL="285750" indent="-285750">
              <a:buClr>
                <a:srgbClr val="D4D4D4">
                  <a:lumMod val="75000"/>
                </a:srgbClr>
              </a:buClr>
              <a:buFont typeface="Arial" panose="020B0604020202020204" pitchFamily="34" charset="0"/>
              <a:buChar char="•"/>
            </a:pPr>
            <a:r>
              <a:rPr lang="en-US" dirty="0">
                <a:solidFill>
                  <a:srgbClr val="003462"/>
                </a:solidFill>
              </a:rPr>
              <a:t>Counting</a:t>
            </a:r>
          </a:p>
          <a:p>
            <a:pPr marL="285750" indent="-285750">
              <a:buClr>
                <a:srgbClr val="D4D4D4">
                  <a:lumMod val="75000"/>
                </a:srgbClr>
              </a:buClr>
              <a:buFont typeface="Arial" panose="020B0604020202020204" pitchFamily="34" charset="0"/>
              <a:buChar char="•"/>
            </a:pPr>
            <a:r>
              <a:rPr lang="en-US" dirty="0">
                <a:solidFill>
                  <a:srgbClr val="003462"/>
                </a:solidFill>
              </a:rPr>
              <a:t>Comparing</a:t>
            </a:r>
          </a:p>
          <a:p>
            <a:pPr marL="285750" indent="-285750">
              <a:buClr>
                <a:srgbClr val="D4D4D4">
                  <a:lumMod val="75000"/>
                </a:srgbClr>
              </a:buClr>
              <a:buFont typeface="Arial" panose="020B0604020202020204" pitchFamily="34" charset="0"/>
              <a:buChar char="•"/>
            </a:pPr>
            <a:r>
              <a:rPr lang="en-US" dirty="0">
                <a:solidFill>
                  <a:srgbClr val="003462"/>
                </a:solidFill>
              </a:rPr>
              <a:t>Addition and Subtraction; Decomposition of Numbers</a:t>
            </a:r>
          </a:p>
          <a:p>
            <a:pPr marL="285750" indent="-285750">
              <a:buClr>
                <a:srgbClr val="D4D4D4">
                  <a:lumMod val="75000"/>
                </a:srgbClr>
              </a:buClr>
              <a:buFont typeface="Arial" panose="020B0604020202020204" pitchFamily="34" charset="0"/>
              <a:buChar char="•"/>
            </a:pPr>
            <a:r>
              <a:rPr lang="en-US" dirty="0">
                <a:solidFill>
                  <a:srgbClr val="003462"/>
                </a:solidFill>
              </a:rPr>
              <a:t>Writing Numbers</a:t>
            </a:r>
          </a:p>
          <a:p>
            <a:pPr marL="0" indent="0">
              <a:buNone/>
            </a:pPr>
            <a:endParaRPr lang="en-US" dirty="0"/>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49</a:t>
            </a:fld>
            <a:endParaRPr lang="en-US"/>
          </a:p>
        </p:txBody>
      </p:sp>
    </p:spTree>
    <p:extLst>
      <p:ext uri="{BB962C8B-B14F-4D97-AF65-F5344CB8AC3E}">
        <p14:creationId xmlns:p14="http://schemas.microsoft.com/office/powerpoint/2010/main" val="2799431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Five DBI Steps</a:t>
            </a:r>
          </a:p>
        </p:txBody>
      </p:sp>
      <p:sp>
        <p:nvSpPr>
          <p:cNvPr id="8" name="Content Placeholder 2"/>
          <p:cNvSpPr>
            <a:spLocks noGrp="1"/>
          </p:cNvSpPr>
          <p:nvPr>
            <p:ph idx="1"/>
          </p:nvPr>
        </p:nvSpPr>
        <p:spPr>
          <a:xfrm>
            <a:off x="916702" y="1607853"/>
            <a:ext cx="6744859" cy="4726300"/>
          </a:xfrm>
        </p:spPr>
        <p:txBody>
          <a:bodyPr/>
          <a:lstStyle/>
          <a:p>
            <a:pPr marL="514350" indent="-514350">
              <a:buAutoNum type="arabicPeriod"/>
            </a:pPr>
            <a:r>
              <a:rPr lang="en-US"/>
              <a:t>Secondary intervention program, delivered with greater intensity</a:t>
            </a:r>
          </a:p>
          <a:p>
            <a:pPr marL="514350" indent="-514350">
              <a:buAutoNum type="arabicPeriod"/>
            </a:pPr>
            <a:r>
              <a:rPr lang="en-US"/>
              <a:t>Progress monitoring</a:t>
            </a:r>
          </a:p>
          <a:p>
            <a:pPr marL="514350" indent="-514350">
              <a:buAutoNum type="arabicPeriod"/>
            </a:pPr>
            <a:r>
              <a:rPr lang="en-US"/>
              <a:t>Informal diagnostic assessment</a:t>
            </a:r>
          </a:p>
          <a:p>
            <a:pPr marL="514350" indent="-514350">
              <a:buAutoNum type="arabicPeriod"/>
            </a:pPr>
            <a:r>
              <a:rPr lang="en-US"/>
              <a:t>Adaptation</a:t>
            </a:r>
          </a:p>
          <a:p>
            <a:pPr marL="514350" indent="-514350">
              <a:buAutoNum type="arabicPeriod"/>
            </a:pPr>
            <a:r>
              <a:rPr lang="en-US"/>
              <a:t>Continued progress monitoring, with adaptations occurring whenever needed to ensure adequate progress</a:t>
            </a:r>
          </a:p>
        </p:txBody>
      </p:sp>
      <p:sp>
        <p:nvSpPr>
          <p:cNvPr id="5" name="Slide Number Placeholder 5"/>
          <p:cNvSpPr>
            <a:spLocks noGrp="1"/>
          </p:cNvSpPr>
          <p:nvPr>
            <p:ph type="sldNum" sz="quarter" idx="10"/>
          </p:nvPr>
        </p:nvSpPr>
        <p:spPr/>
        <p:txBody>
          <a:bodyPr/>
          <a:lstStyle/>
          <a:p>
            <a:fld id="{B094D1B2-26D5-48CC-9B16-6583E954EFA6}" type="slidenum">
              <a:rPr>
                <a:solidFill>
                  <a:srgbClr val="D4D4D4">
                    <a:lumMod val="75000"/>
                  </a:srgbClr>
                </a:solidFill>
              </a:rPr>
              <a:pPr/>
              <a:t>5</a:t>
            </a:fld>
            <a:endParaRPr>
              <a:solidFill>
                <a:srgbClr val="D4D4D4">
                  <a:lumMod val="75000"/>
                </a:srgbClr>
              </a:solidFill>
            </a:endParaRPr>
          </a:p>
        </p:txBody>
      </p:sp>
      <p:sp>
        <p:nvSpPr>
          <p:cNvPr id="4" name="Rectangle 3">
            <a:extLst>
              <a:ext uri="{C183D7F6-B498-43B3-948B-1728B52AA6E4}">
                <adec:decorative xmlns:adec="http://schemas.microsoft.com/office/drawing/2017/decorative" val="1"/>
              </a:ext>
            </a:extLst>
          </p:cNvPr>
          <p:cNvSpPr/>
          <p:nvPr/>
        </p:nvSpPr>
        <p:spPr>
          <a:xfrm>
            <a:off x="11099947" y="1128754"/>
            <a:ext cx="1075765" cy="624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31FF24E-711D-004A-878F-753CAB902B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1425" y="678404"/>
            <a:ext cx="4046404" cy="5830302"/>
          </a:xfrm>
          <a:prstGeom prst="rect">
            <a:avLst/>
          </a:prstGeom>
        </p:spPr>
      </p:pic>
    </p:spTree>
    <p:extLst>
      <p:ext uri="{BB962C8B-B14F-4D97-AF65-F5344CB8AC3E}">
        <p14:creationId xmlns:p14="http://schemas.microsoft.com/office/powerpoint/2010/main" val="20724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a:t>Case Example: </a:t>
            </a:r>
            <a:r>
              <a:rPr lang="en-US" sz="6400"/>
              <a:t>Trevor</a:t>
            </a:r>
          </a:p>
        </p:txBody>
      </p:sp>
      <p:sp>
        <p:nvSpPr>
          <p:cNvPr id="5" name="Content Placeholder 4"/>
          <p:cNvSpPr>
            <a:spLocks noGrp="1"/>
          </p:cNvSpPr>
          <p:nvPr>
            <p:ph idx="1"/>
          </p:nvPr>
        </p:nvSpPr>
        <p:spPr>
          <a:xfrm>
            <a:off x="4800600" y="731520"/>
            <a:ext cx="6492240" cy="2148839"/>
          </a:xfrm>
        </p:spPr>
        <p:txBody>
          <a:bodyPr/>
          <a:lstStyle/>
          <a:p>
            <a:pPr marL="0" lvl="0" indent="0" algn="ctr">
              <a:buClr>
                <a:srgbClr val="D34817"/>
              </a:buClr>
              <a:buNone/>
            </a:pPr>
            <a:r>
              <a:rPr lang="en-US" sz="3900" b="1">
                <a:ln w="22225">
                  <a:solidFill>
                    <a:srgbClr val="9B2D1F"/>
                  </a:solidFill>
                  <a:prstDash val="solid"/>
                </a:ln>
                <a:solidFill>
                  <a:srgbClr val="9B2D1F">
                    <a:lumMod val="40000"/>
                    <a:lumOff val="60000"/>
                  </a:srgbClr>
                </a:solidFill>
              </a:rPr>
              <a:t>Mrs. Wood</a:t>
            </a:r>
          </a:p>
          <a:p>
            <a:pPr marL="0" lvl="0" indent="0" algn="ctr">
              <a:buClr>
                <a:srgbClr val="D34817"/>
              </a:buClr>
              <a:buNone/>
            </a:pPr>
            <a:r>
              <a:rPr lang="en-US" sz="3900" b="1">
                <a:ln w="22225">
                  <a:solidFill>
                    <a:srgbClr val="9B2D1F"/>
                  </a:solidFill>
                  <a:prstDash val="solid"/>
                </a:ln>
                <a:solidFill>
                  <a:srgbClr val="9B2D1F">
                    <a:lumMod val="40000"/>
                    <a:lumOff val="60000"/>
                  </a:srgbClr>
                </a:solidFill>
              </a:rPr>
              <a:t>Grade: 2 </a:t>
            </a:r>
            <a:endParaRPr lang="en-US"/>
          </a:p>
        </p:txBody>
      </p:sp>
      <p:sp>
        <p:nvSpPr>
          <p:cNvPr id="2" name="Slide Number Placeholder 1">
            <a:extLst>
              <a:ext uri="{FF2B5EF4-FFF2-40B4-BE49-F238E27FC236}">
                <a16:creationId xmlns:a16="http://schemas.microsoft.com/office/drawing/2014/main" id="{AE893B7D-7BCD-4A27-9549-DD35F6EEBA04}"/>
              </a:ext>
            </a:extLst>
          </p:cNvPr>
          <p:cNvSpPr>
            <a:spLocks noGrp="1"/>
          </p:cNvSpPr>
          <p:nvPr>
            <p:ph type="sldNum" sz="quarter" idx="12"/>
          </p:nvPr>
        </p:nvSpPr>
        <p:spPr>
          <a:xfrm>
            <a:off x="11741902" y="6507316"/>
            <a:ext cx="141064" cy="153888"/>
          </a:xfrm>
        </p:spPr>
        <p:txBody>
          <a:bodyPr/>
          <a:lstStyle/>
          <a:p>
            <a:fld id="{556C903B-A9A8-9643-9413-B88BA9C2F039}" type="slidenum">
              <a:rPr lang="en-US" smtClean="0">
                <a:solidFill>
                  <a:schemeClr val="bg2">
                    <a:lumMod val="75000"/>
                  </a:schemeClr>
                </a:solidFill>
              </a:rPr>
              <a:t>50</a:t>
            </a:fld>
            <a:endParaRPr lang="en-US">
              <a:solidFill>
                <a:schemeClr val="bg2">
                  <a:lumMod val="75000"/>
                </a:schemeClr>
              </a:solidFill>
            </a:endParaRPr>
          </a:p>
        </p:txBody>
      </p:sp>
      <p:pic>
        <p:nvPicPr>
          <p:cNvPr id="6" name="Picture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12014A45-0454-EE4A-ADE5-1C4B500A3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4163" y="2240378"/>
            <a:ext cx="3068185" cy="4420826"/>
          </a:xfrm>
          <a:prstGeom prst="rect">
            <a:avLst/>
          </a:prstGeom>
        </p:spPr>
      </p:pic>
    </p:spTree>
    <p:extLst>
      <p:ext uri="{BB962C8B-B14F-4D97-AF65-F5344CB8AC3E}">
        <p14:creationId xmlns:p14="http://schemas.microsoft.com/office/powerpoint/2010/main" val="1099852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6518" y="390091"/>
            <a:ext cx="10523007" cy="984885"/>
          </a:xfrm>
        </p:spPr>
        <p:txBody>
          <a:bodyPr/>
          <a:lstStyle/>
          <a:p>
            <a:r>
              <a:rPr lang="en-US"/>
              <a:t>Case Example 3: Trevor</a:t>
            </a:r>
            <a:r>
              <a:rPr lang="en-US">
                <a:latin typeface="Arial" panose="020B0604020202020204" pitchFamily="34" charset="0"/>
                <a:cs typeface="Arial" panose="020B0604020202020204" pitchFamily="34" charset="0"/>
              </a:rPr>
              <a:t>—</a:t>
            </a:r>
            <a:r>
              <a:rPr lang="en-US"/>
              <a:t>Number and Operations in Base 10 and Operations and Algebraic Thinking</a:t>
            </a:r>
          </a:p>
        </p:txBody>
      </p:sp>
      <p:sp>
        <p:nvSpPr>
          <p:cNvPr id="7" name="Content Placeholder 6"/>
          <p:cNvSpPr>
            <a:spLocks noGrp="1"/>
          </p:cNvSpPr>
          <p:nvPr>
            <p:ph idx="1"/>
          </p:nvPr>
        </p:nvSpPr>
        <p:spPr>
          <a:xfrm>
            <a:off x="916519" y="1611467"/>
            <a:ext cx="5731931" cy="4714531"/>
          </a:xfrm>
        </p:spPr>
        <p:txBody>
          <a:bodyPr/>
          <a:lstStyle/>
          <a:p>
            <a:pPr marL="0" indent="0">
              <a:buNone/>
            </a:pPr>
            <a:r>
              <a:rPr lang="en-US"/>
              <a:t>Demographics</a:t>
            </a:r>
          </a:p>
          <a:p>
            <a:pPr lvl="1"/>
            <a:r>
              <a:rPr lang="en-US"/>
              <a:t>Grade 2</a:t>
            </a:r>
          </a:p>
          <a:p>
            <a:pPr lvl="1"/>
            <a:r>
              <a:rPr lang="en-US"/>
              <a:t>Mrs. Wood</a:t>
            </a:r>
          </a:p>
          <a:p>
            <a:pPr marL="0" indent="0">
              <a:buNone/>
            </a:pPr>
            <a:r>
              <a:rPr lang="en-US"/>
              <a:t>Background</a:t>
            </a:r>
          </a:p>
          <a:p>
            <a:pPr lvl="1"/>
            <a:r>
              <a:rPr lang="en-US"/>
              <a:t>Did not receive Tier 2 in Grade 1; always performed just above the cutoff score.</a:t>
            </a:r>
          </a:p>
          <a:p>
            <a:pPr lvl="2"/>
            <a:r>
              <a:rPr lang="en-US"/>
              <a:t>Score at end of Grade 1 was one point below cutoff score.</a:t>
            </a:r>
          </a:p>
          <a:p>
            <a:pPr lvl="1"/>
            <a:r>
              <a:rPr lang="en-US"/>
              <a:t>Screened at beginning of year and identified as Tier 2.</a:t>
            </a:r>
          </a:p>
          <a:p>
            <a:pPr lvl="2"/>
            <a:r>
              <a:rPr lang="en-US"/>
              <a:t>Three days per week, 25 minutes, six students in group.</a:t>
            </a:r>
          </a:p>
          <a:p>
            <a:pPr lvl="2"/>
            <a:r>
              <a:rPr lang="en-US"/>
              <a:t>Often absent and has received a total of 14 days of Tier 2 instruction since mid-October.</a:t>
            </a:r>
          </a:p>
          <a:p>
            <a:pPr lvl="2"/>
            <a:r>
              <a:rPr lang="en-US"/>
              <a:t>Targeted skills include skip-counting, making two- to three-digit numbers using Base 10 manipulatives and pictures, and basic facts.</a:t>
            </a:r>
          </a:p>
        </p:txBody>
      </p:sp>
      <p:sp>
        <p:nvSpPr>
          <p:cNvPr id="5" name="Slide Number Placeholder 4"/>
          <p:cNvSpPr>
            <a:spLocks noGrp="1"/>
          </p:cNvSpPr>
          <p:nvPr>
            <p:ph type="sldNum" sz="quarter" idx="10"/>
          </p:nvPr>
        </p:nvSpPr>
        <p:spPr/>
        <p:txBody>
          <a:bodyPr/>
          <a:lstStyle/>
          <a:p>
            <a:fld id="{556C903B-A9A8-9643-9413-B88BA9C2F039}" type="slidenum">
              <a:rPr lang="en-US" smtClean="0"/>
              <a:t>51</a:t>
            </a:fld>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5223" y="2562225"/>
            <a:ext cx="4957744" cy="3320728"/>
          </a:xfrm>
          <a:prstGeom prst="rect">
            <a:avLst/>
          </a:prstGeom>
        </p:spPr>
      </p:pic>
    </p:spTree>
    <p:extLst>
      <p:ext uri="{BB962C8B-B14F-4D97-AF65-F5344CB8AC3E}">
        <p14:creationId xmlns:p14="http://schemas.microsoft.com/office/powerpoint/2010/main" val="2432394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Tier 2 Target Skills</a:t>
            </a:r>
          </a:p>
        </p:txBody>
      </p:sp>
      <p:sp>
        <p:nvSpPr>
          <p:cNvPr id="10" name="Content Placeholder 2"/>
          <p:cNvSpPr>
            <a:spLocks noGrp="1"/>
          </p:cNvSpPr>
          <p:nvPr>
            <p:ph idx="1"/>
          </p:nvPr>
        </p:nvSpPr>
        <p:spPr>
          <a:prstGeom prst="rect">
            <a:avLst/>
          </a:prstGeom>
        </p:spPr>
        <p:txBody>
          <a:bodyPr/>
          <a:lstStyle/>
          <a:p>
            <a:pPr marL="0" indent="0">
              <a:buNone/>
            </a:pPr>
            <a:r>
              <a:rPr lang="en-US"/>
              <a:t>Tier 2 Focus</a:t>
            </a:r>
          </a:p>
          <a:p>
            <a:r>
              <a:rPr lang="en-US" sz="1800"/>
              <a:t>Numbers 0–999</a:t>
            </a:r>
          </a:p>
          <a:p>
            <a:pPr lvl="1"/>
            <a:r>
              <a:rPr lang="en-US" sz="1600"/>
              <a:t>New century every week</a:t>
            </a:r>
          </a:p>
          <a:p>
            <a:r>
              <a:rPr lang="en-US" sz="1800"/>
              <a:t>Building, writing, saying numbers</a:t>
            </a:r>
          </a:p>
          <a:p>
            <a:r>
              <a:rPr lang="en-US" sz="1800"/>
              <a:t>Comparing numbers</a:t>
            </a:r>
          </a:p>
          <a:p>
            <a:r>
              <a:rPr lang="en-US" sz="1800"/>
              <a:t>Addition and subtraction facts</a:t>
            </a:r>
          </a:p>
          <a:p>
            <a:r>
              <a:rPr lang="en-US" sz="1800"/>
              <a:t>Addition and subtraction with and without regrouping</a:t>
            </a:r>
            <a:endParaRPr lang="en-US" sz="1800" u="sng"/>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52</a:t>
            </a:fld>
            <a:endParaRPr lang="en-US"/>
          </a:p>
        </p:txBody>
      </p:sp>
    </p:spTree>
    <p:extLst>
      <p:ext uri="{BB962C8B-B14F-4D97-AF65-F5344CB8AC3E}">
        <p14:creationId xmlns:p14="http://schemas.microsoft.com/office/powerpoint/2010/main" val="2680137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Mathematics Skill Trajectories</a:t>
            </a:r>
          </a:p>
        </p:txBody>
      </p:sp>
      <p:sp>
        <p:nvSpPr>
          <p:cNvPr id="10" name="Content Placeholder 2"/>
          <p:cNvSpPr>
            <a:spLocks noGrp="1"/>
          </p:cNvSpPr>
          <p:nvPr>
            <p:ph idx="1"/>
          </p:nvPr>
        </p:nvSpPr>
        <p:spPr>
          <a:prstGeom prst="rect">
            <a:avLst/>
          </a:prstGeom>
        </p:spPr>
        <p:txBody>
          <a:bodyPr>
            <a:normAutofit fontScale="92500" lnSpcReduction="10000"/>
          </a:bodyPr>
          <a:lstStyle/>
          <a:p>
            <a:r>
              <a:rPr lang="en-US"/>
              <a:t>Analysis of Skills</a:t>
            </a:r>
          </a:p>
          <a:p>
            <a:pPr lvl="1"/>
            <a:r>
              <a:rPr lang="en-US"/>
              <a:t>Not counting correctly</a:t>
            </a:r>
          </a:p>
          <a:p>
            <a:pPr lvl="1"/>
            <a:r>
              <a:rPr lang="en-US"/>
              <a:t>Flipping numbers; unable to order</a:t>
            </a:r>
          </a:p>
          <a:p>
            <a:pPr lvl="1"/>
            <a:r>
              <a:rPr lang="en-US"/>
              <a:t>No clear pattern in how he is comparing numbers </a:t>
            </a:r>
          </a:p>
          <a:p>
            <a:pPr lvl="1"/>
            <a:r>
              <a:rPr lang="en-US"/>
              <a:t>Errors in addition and subtraction</a:t>
            </a:r>
          </a:p>
          <a:p>
            <a:r>
              <a:rPr lang="en-US"/>
              <a:t>In reviewing additional data collected and comparing to the standards, Trevor needs intensification that targets foundational skills from both Grade 1 and kindergarten. </a:t>
            </a:r>
          </a:p>
          <a:p>
            <a:r>
              <a:rPr lang="en-US"/>
              <a:t>Standards: Grade 2 and </a:t>
            </a:r>
            <a:r>
              <a:rPr lang="en-US">
                <a:solidFill>
                  <a:srgbClr val="C00000"/>
                </a:solidFill>
              </a:rPr>
              <a:t>Below Grade Level</a:t>
            </a:r>
            <a:endParaRPr lang="en-US"/>
          </a:p>
          <a:p>
            <a:pPr lvl="1"/>
            <a:r>
              <a:rPr lang="en-US"/>
              <a:t>Number and Operations in Base 10</a:t>
            </a:r>
          </a:p>
          <a:p>
            <a:pPr lvl="2"/>
            <a:r>
              <a:rPr lang="en-US"/>
              <a:t>Understand place value.</a:t>
            </a:r>
          </a:p>
          <a:p>
            <a:pPr lvl="3"/>
            <a:r>
              <a:rPr lang="en-US">
                <a:solidFill>
                  <a:srgbClr val="C00000"/>
                </a:solidFill>
              </a:rPr>
              <a:t>Grade 1: Extend the counting sequence.</a:t>
            </a:r>
          </a:p>
          <a:p>
            <a:pPr lvl="3"/>
            <a:r>
              <a:rPr lang="en-US">
                <a:solidFill>
                  <a:srgbClr val="C00000"/>
                </a:solidFill>
              </a:rPr>
              <a:t>Kindergarten: Compare numbers.</a:t>
            </a:r>
          </a:p>
          <a:p>
            <a:pPr lvl="2"/>
            <a:r>
              <a:rPr lang="en-US"/>
              <a:t>Use place value understanding and properties of operations to add and subtract </a:t>
            </a:r>
            <a:r>
              <a:rPr lang="en-US">
                <a:solidFill>
                  <a:srgbClr val="C00000"/>
                </a:solidFill>
              </a:rPr>
              <a:t>(also in Grade 1).</a:t>
            </a:r>
          </a:p>
          <a:p>
            <a:pPr lvl="2"/>
            <a:r>
              <a:rPr lang="en-US"/>
              <a:t>Operations and Algebraic Thinking</a:t>
            </a:r>
          </a:p>
          <a:p>
            <a:pPr lvl="3"/>
            <a:r>
              <a:rPr lang="en-US"/>
              <a:t>Represent and solve problems involving addition and subtraction </a:t>
            </a:r>
            <a:r>
              <a:rPr lang="en-US">
                <a:solidFill>
                  <a:srgbClr val="C00000"/>
                </a:solidFill>
              </a:rPr>
              <a:t>(also in Grade 1).</a:t>
            </a:r>
            <a:endParaRPr lang="en-US" u="sng"/>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53</a:t>
            </a:fld>
            <a:endParaRPr lang="en-US"/>
          </a:p>
        </p:txBody>
      </p:sp>
    </p:spTree>
    <p:extLst>
      <p:ext uri="{BB962C8B-B14F-4D97-AF65-F5344CB8AC3E}">
        <p14:creationId xmlns:p14="http://schemas.microsoft.com/office/powerpoint/2010/main" val="3761958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8" y="882534"/>
            <a:ext cx="10966449" cy="492443"/>
          </a:xfrm>
        </p:spPr>
        <p:txBody>
          <a:bodyPr/>
          <a:lstStyle/>
          <a:p>
            <a:r>
              <a:rPr lang="en-US"/>
              <a:t>Trevor: Progress Monitoring Data (M-COMP)</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54</a:t>
            </a:fld>
            <a:endParaRPr lang="en-US"/>
          </a:p>
        </p:txBody>
      </p:sp>
      <p:graphicFrame>
        <p:nvGraphicFramePr>
          <p:cNvPr id="17" name="Content Placeholder 16" descr="Chart showing progress monitoring data for student with 5 data points from baseline and 6 data points taken while tier 2 intervention was in place, with a goal line across the baseline and tier 2 data points."/>
          <p:cNvGraphicFramePr>
            <a:graphicFrameLocks noGrp="1"/>
          </p:cNvGraphicFramePr>
          <p:nvPr>
            <p:ph idx="1"/>
            <p:extLst>
              <p:ext uri="{D42A27DB-BD31-4B8C-83A1-F6EECF244321}">
                <p14:modId xmlns:p14="http://schemas.microsoft.com/office/powerpoint/2010/main" val="242205720"/>
              </p:ext>
            </p:extLst>
          </p:nvPr>
        </p:nvGraphicFramePr>
        <p:xfrm>
          <a:off x="915988" y="1608138"/>
          <a:ext cx="10966450" cy="472598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C183D7F6-B498-43B3-948B-1728B52AA6E4}">
                <adec:decorative xmlns:adec="http://schemas.microsoft.com/office/drawing/2017/decorative" val="1"/>
              </a:ext>
            </a:extLst>
          </p:cNvPr>
          <p:cNvCxnSpPr/>
          <p:nvPr/>
        </p:nvCxnSpPr>
        <p:spPr>
          <a:xfrm flipV="1">
            <a:off x="1631576" y="4482353"/>
            <a:ext cx="9036424" cy="878541"/>
          </a:xfrm>
          <a:prstGeom prst="line">
            <a:avLst/>
          </a:prstGeom>
          <a:ln>
            <a:prstDash val="sysDash"/>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6149788" y="3320349"/>
            <a:ext cx="5385720" cy="769441"/>
          </a:xfrm>
          <a:prstGeom prst="rect">
            <a:avLst/>
          </a:prstGeom>
          <a:noFill/>
        </p:spPr>
        <p:txBody>
          <a:bodyPr wrap="square" rtlCol="0">
            <a:spAutoFit/>
          </a:bodyPr>
          <a:lstStyle/>
          <a:p>
            <a:pPr algn="ctr"/>
            <a:r>
              <a:rPr lang="en-US" sz="2200"/>
              <a:t>Goal line</a:t>
            </a:r>
            <a:br>
              <a:rPr lang="en-US" sz="2200"/>
            </a:br>
            <a:r>
              <a:rPr lang="en-US" sz="2200"/>
              <a:t> (based upon national growth rate norms)</a:t>
            </a:r>
          </a:p>
        </p:txBody>
      </p:sp>
      <p:sp>
        <p:nvSpPr>
          <p:cNvPr id="10" name="TextBox 9">
            <a:extLst>
              <a:ext uri="{FF2B5EF4-FFF2-40B4-BE49-F238E27FC236}">
                <a16:creationId xmlns:a16="http://schemas.microsoft.com/office/drawing/2014/main" id="{0AC04441-6A1D-1B4A-8411-50A0014B8751}"/>
              </a:ext>
            </a:extLst>
          </p:cNvPr>
          <p:cNvSpPr txBox="1"/>
          <p:nvPr/>
        </p:nvSpPr>
        <p:spPr>
          <a:xfrm rot="16200000">
            <a:off x="-1652138" y="3318322"/>
            <a:ext cx="4251364" cy="830997"/>
          </a:xfrm>
          <a:prstGeom prst="rect">
            <a:avLst/>
          </a:prstGeom>
          <a:noFill/>
        </p:spPr>
        <p:txBody>
          <a:bodyPr wrap="square" rtlCol="0">
            <a:spAutoFit/>
          </a:bodyPr>
          <a:lstStyle/>
          <a:p>
            <a:pPr algn="ctr"/>
            <a:r>
              <a:rPr lang="en-US"/>
              <a:t>Raw Score—Math Computations</a:t>
            </a:r>
          </a:p>
        </p:txBody>
      </p:sp>
    </p:spTree>
    <p:extLst>
      <p:ext uri="{BB962C8B-B14F-4D97-AF65-F5344CB8AC3E}">
        <p14:creationId xmlns:p14="http://schemas.microsoft.com/office/powerpoint/2010/main" val="3958798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8" y="882534"/>
            <a:ext cx="10966449" cy="492443"/>
          </a:xfrm>
        </p:spPr>
        <p:txBody>
          <a:bodyPr/>
          <a:lstStyle/>
          <a:p>
            <a:r>
              <a:rPr lang="en-US"/>
              <a:t>Trevor: Progress Monitoring Data (M-CAP)</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55</a:t>
            </a:fld>
            <a:endParaRPr lang="en-US"/>
          </a:p>
        </p:txBody>
      </p:sp>
      <p:graphicFrame>
        <p:nvGraphicFramePr>
          <p:cNvPr id="17" name="Content Placeholder 16" descr="Chart showing progress monitoring data for student with 4 data points from baseline and 5 data points taken while tier 2 intervention was in place, with a goal line across the baseline and tier 2 data points."/>
          <p:cNvGraphicFramePr>
            <a:graphicFrameLocks noGrp="1"/>
          </p:cNvGraphicFramePr>
          <p:nvPr>
            <p:ph idx="1"/>
            <p:extLst>
              <p:ext uri="{D42A27DB-BD31-4B8C-83A1-F6EECF244321}">
                <p14:modId xmlns:p14="http://schemas.microsoft.com/office/powerpoint/2010/main" val="623913733"/>
              </p:ext>
            </p:extLst>
          </p:nvPr>
        </p:nvGraphicFramePr>
        <p:xfrm>
          <a:off x="915988" y="1608138"/>
          <a:ext cx="10966450" cy="472598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C183D7F6-B498-43B3-948B-1728B52AA6E4}">
                <adec:decorative xmlns:adec="http://schemas.microsoft.com/office/drawing/2017/decorative" val="1"/>
              </a:ext>
            </a:extLst>
          </p:cNvPr>
          <p:cNvCxnSpPr/>
          <p:nvPr/>
        </p:nvCxnSpPr>
        <p:spPr>
          <a:xfrm flipV="1">
            <a:off x="1900518" y="4625788"/>
            <a:ext cx="9036423" cy="1172339"/>
          </a:xfrm>
          <a:prstGeom prst="line">
            <a:avLst/>
          </a:prstGeom>
          <a:ln>
            <a:prstDash val="sysDot"/>
          </a:ln>
        </p:spPr>
        <p:style>
          <a:lnRef idx="3">
            <a:schemeClr val="accent4"/>
          </a:lnRef>
          <a:fillRef idx="0">
            <a:schemeClr val="accent4"/>
          </a:fillRef>
          <a:effectRef idx="2">
            <a:schemeClr val="accent4"/>
          </a:effectRef>
          <a:fontRef idx="minor">
            <a:schemeClr val="tx1"/>
          </a:fontRef>
        </p:style>
      </p:cxnSp>
      <p:sp>
        <p:nvSpPr>
          <p:cNvPr id="8" name="TextBox 7"/>
          <p:cNvSpPr txBox="1"/>
          <p:nvPr/>
        </p:nvSpPr>
        <p:spPr>
          <a:xfrm>
            <a:off x="6149788" y="3320349"/>
            <a:ext cx="5438474" cy="769441"/>
          </a:xfrm>
          <a:prstGeom prst="rect">
            <a:avLst/>
          </a:prstGeom>
          <a:noFill/>
        </p:spPr>
        <p:txBody>
          <a:bodyPr wrap="square" rtlCol="0">
            <a:spAutoFit/>
          </a:bodyPr>
          <a:lstStyle/>
          <a:p>
            <a:pPr algn="ctr"/>
            <a:r>
              <a:rPr lang="en-US" sz="2200"/>
              <a:t>Goal line </a:t>
            </a:r>
            <a:br>
              <a:rPr lang="en-US" sz="2200"/>
            </a:br>
            <a:r>
              <a:rPr lang="en-US" sz="2200"/>
              <a:t>(based upon national growth rate norms)</a:t>
            </a:r>
          </a:p>
        </p:txBody>
      </p:sp>
      <p:sp>
        <p:nvSpPr>
          <p:cNvPr id="3" name="TextBox 2">
            <a:extLst>
              <a:ext uri="{FF2B5EF4-FFF2-40B4-BE49-F238E27FC236}">
                <a16:creationId xmlns:a16="http://schemas.microsoft.com/office/drawing/2014/main" id="{9C779453-9665-9B48-A7E5-FF9EA811431A}"/>
              </a:ext>
            </a:extLst>
          </p:cNvPr>
          <p:cNvSpPr txBox="1"/>
          <p:nvPr/>
        </p:nvSpPr>
        <p:spPr>
          <a:xfrm rot="16200000">
            <a:off x="-1652138" y="3318322"/>
            <a:ext cx="4251364" cy="830997"/>
          </a:xfrm>
          <a:prstGeom prst="rect">
            <a:avLst/>
          </a:prstGeom>
          <a:noFill/>
        </p:spPr>
        <p:txBody>
          <a:bodyPr wrap="square" rtlCol="0">
            <a:spAutoFit/>
          </a:bodyPr>
          <a:lstStyle/>
          <a:p>
            <a:pPr algn="ctr"/>
            <a:r>
              <a:rPr lang="en-US" dirty="0"/>
              <a:t>Raw Score—Math Concepts and Application</a:t>
            </a:r>
          </a:p>
        </p:txBody>
      </p:sp>
    </p:spTree>
    <p:extLst>
      <p:ext uri="{BB962C8B-B14F-4D97-AF65-F5344CB8AC3E}">
        <p14:creationId xmlns:p14="http://schemas.microsoft.com/office/powerpoint/2010/main" val="1781966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Trevor: Error Analysis and Diagnostic Data</a:t>
            </a:r>
          </a:p>
        </p:txBody>
      </p:sp>
      <p:sp>
        <p:nvSpPr>
          <p:cNvPr id="7" name="Content Placeholder 2"/>
          <p:cNvSpPr>
            <a:spLocks noGrp="1"/>
          </p:cNvSpPr>
          <p:nvPr>
            <p:ph idx="1"/>
          </p:nvPr>
        </p:nvSpPr>
        <p:spPr/>
        <p:txBody>
          <a:bodyPr/>
          <a:lstStyle/>
          <a:p>
            <a:pPr marL="0" indent="0">
              <a:buNone/>
            </a:pPr>
            <a:r>
              <a:rPr lang="en-US"/>
              <a:t>Observational data</a:t>
            </a:r>
          </a:p>
          <a:p>
            <a:pPr lvl="1"/>
            <a:r>
              <a:rPr lang="en-US"/>
              <a:t>Rushes to get through work.</a:t>
            </a:r>
          </a:p>
          <a:p>
            <a:pPr lvl="1"/>
            <a:r>
              <a:rPr lang="en-US"/>
              <a:t>Able to skip-count by 2s, 5s, and 10s, but only when starting with these digits.</a:t>
            </a:r>
          </a:p>
          <a:p>
            <a:pPr lvl="1"/>
            <a:r>
              <a:rPr lang="en-US"/>
              <a:t>Can count to 100.</a:t>
            </a:r>
          </a:p>
          <a:p>
            <a:pPr lvl="1"/>
            <a:r>
              <a:rPr lang="en-US"/>
              <a:t>Uses fingers to add and subtract.</a:t>
            </a:r>
          </a:p>
          <a:p>
            <a:pPr lvl="1"/>
            <a:r>
              <a:rPr lang="en-US"/>
              <a:t>Able to make two-digit numbers but cannot accurately count.</a:t>
            </a:r>
          </a:p>
          <a:p>
            <a:pPr lvl="1"/>
            <a:r>
              <a:rPr lang="en-US"/>
              <a:t>Cannot write the value of three-digit numbers. </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56</a:t>
            </a:fld>
            <a:endParaRPr lang="en-US"/>
          </a:p>
        </p:txBody>
      </p:sp>
    </p:spTree>
    <p:extLst>
      <p:ext uri="{BB962C8B-B14F-4D97-AF65-F5344CB8AC3E}">
        <p14:creationId xmlns:p14="http://schemas.microsoft.com/office/powerpoint/2010/main" val="3894904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Trevor: Error Analysis and Diagnostic Data</a:t>
            </a:r>
          </a:p>
        </p:txBody>
      </p:sp>
      <p:sp>
        <p:nvSpPr>
          <p:cNvPr id="7" name="Content Placeholder 2"/>
          <p:cNvSpPr>
            <a:spLocks noGrp="1"/>
          </p:cNvSpPr>
          <p:nvPr>
            <p:ph idx="1"/>
          </p:nvPr>
        </p:nvSpPr>
        <p:spPr/>
        <p:txBody>
          <a:bodyPr/>
          <a:lstStyle/>
          <a:p>
            <a:r>
              <a:rPr lang="en-US">
                <a:solidFill>
                  <a:schemeClr val="tx1"/>
                </a:solidFill>
              </a:rPr>
              <a:t>Counting and Writing</a:t>
            </a:r>
          </a:p>
          <a:p>
            <a:pPr marL="0" indent="0">
              <a:buNone/>
            </a:pPr>
            <a:r>
              <a:rPr lang="en-US" b="1"/>
              <a:t>Mrs. Wood: </a:t>
            </a:r>
            <a:r>
              <a:rPr lang="en-US"/>
              <a:t>I will say a number, </a:t>
            </a:r>
            <a:br>
              <a:rPr lang="en-US"/>
            </a:br>
            <a:r>
              <a:rPr lang="en-US"/>
              <a:t>and you will write it.</a:t>
            </a:r>
          </a:p>
          <a:p>
            <a:pPr lvl="2"/>
            <a:r>
              <a:rPr lang="en-US" sz="2200"/>
              <a:t>15</a:t>
            </a:r>
          </a:p>
          <a:p>
            <a:pPr lvl="2"/>
            <a:r>
              <a:rPr lang="en-US" sz="2200"/>
              <a:t>3</a:t>
            </a:r>
          </a:p>
          <a:p>
            <a:pPr lvl="2"/>
            <a:r>
              <a:rPr lang="en-US" sz="2200"/>
              <a:t>92</a:t>
            </a:r>
          </a:p>
          <a:p>
            <a:pPr lvl="2"/>
            <a:r>
              <a:rPr lang="en-US" sz="2200"/>
              <a:t>114</a:t>
            </a:r>
          </a:p>
          <a:p>
            <a:pPr lvl="2"/>
            <a:r>
              <a:rPr lang="en-US" sz="2200"/>
              <a:t>260</a:t>
            </a:r>
          </a:p>
          <a:p>
            <a:pPr lvl="2"/>
            <a:r>
              <a:rPr lang="en-US" sz="2200"/>
              <a:t>75</a:t>
            </a:r>
          </a:p>
          <a:p>
            <a:pPr lvl="2"/>
            <a:r>
              <a:rPr lang="en-US" sz="2200"/>
              <a:t>404</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57</a:t>
            </a:fld>
            <a:endParaRPr lang="en-US"/>
          </a:p>
        </p:txBody>
      </p:sp>
      <p:grpSp>
        <p:nvGrpSpPr>
          <p:cNvPr id="5" name="Group 4" descr="Handwritten 51, 3, 29, 1004, 2006, 57, and 44"/>
          <p:cNvGrpSpPr/>
          <p:nvPr/>
        </p:nvGrpSpPr>
        <p:grpSpPr>
          <a:xfrm>
            <a:off x="6348046" y="1611467"/>
            <a:ext cx="5111513" cy="4690747"/>
            <a:chOff x="4819973" y="2231756"/>
            <a:chExt cx="3378630" cy="4077070"/>
          </a:xfrm>
        </p:grpSpPr>
        <p:sp>
          <p:nvSpPr>
            <p:cNvPr id="6" name="Freeform 5"/>
            <p:cNvSpPr/>
            <p:nvPr/>
          </p:nvSpPr>
          <p:spPr>
            <a:xfrm>
              <a:off x="4876800" y="2294965"/>
              <a:ext cx="416582" cy="394447"/>
            </a:xfrm>
            <a:custGeom>
              <a:avLst/>
              <a:gdLst>
                <a:gd name="connsiteX0" fmla="*/ 412376 w 416582"/>
                <a:gd name="connsiteY0" fmla="*/ 0 h 394447"/>
                <a:gd name="connsiteX1" fmla="*/ 322729 w 416582"/>
                <a:gd name="connsiteY1" fmla="*/ 17929 h 394447"/>
                <a:gd name="connsiteX2" fmla="*/ 71718 w 416582"/>
                <a:gd name="connsiteY2" fmla="*/ 35859 h 394447"/>
                <a:gd name="connsiteX3" fmla="*/ 89647 w 416582"/>
                <a:gd name="connsiteY3" fmla="*/ 89647 h 394447"/>
                <a:gd name="connsiteX4" fmla="*/ 322729 w 416582"/>
                <a:gd name="connsiteY4" fmla="*/ 107576 h 394447"/>
                <a:gd name="connsiteX5" fmla="*/ 376518 w 416582"/>
                <a:gd name="connsiteY5" fmla="*/ 143435 h 394447"/>
                <a:gd name="connsiteX6" fmla="*/ 376518 w 416582"/>
                <a:gd name="connsiteY6" fmla="*/ 340659 h 394447"/>
                <a:gd name="connsiteX7" fmla="*/ 251012 w 416582"/>
                <a:gd name="connsiteY7" fmla="*/ 394447 h 394447"/>
                <a:gd name="connsiteX8" fmla="*/ 89647 w 416582"/>
                <a:gd name="connsiteY8" fmla="*/ 376517 h 394447"/>
                <a:gd name="connsiteX9" fmla="*/ 35859 w 416582"/>
                <a:gd name="connsiteY9" fmla="*/ 322729 h 394447"/>
                <a:gd name="connsiteX10" fmla="*/ 0 w 416582"/>
                <a:gd name="connsiteY10" fmla="*/ 304800 h 39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6582" h="394447">
                  <a:moveTo>
                    <a:pt x="412376" y="0"/>
                  </a:moveTo>
                  <a:cubicBezTo>
                    <a:pt x="382494" y="5976"/>
                    <a:pt x="353036" y="14739"/>
                    <a:pt x="322729" y="17929"/>
                  </a:cubicBezTo>
                  <a:cubicBezTo>
                    <a:pt x="239306" y="26710"/>
                    <a:pt x="151892" y="11190"/>
                    <a:pt x="71718" y="35859"/>
                  </a:cubicBezTo>
                  <a:cubicBezTo>
                    <a:pt x="53655" y="41417"/>
                    <a:pt x="71475" y="84455"/>
                    <a:pt x="89647" y="89647"/>
                  </a:cubicBezTo>
                  <a:cubicBezTo>
                    <a:pt x="164572" y="111054"/>
                    <a:pt x="245035" y="101600"/>
                    <a:pt x="322729" y="107576"/>
                  </a:cubicBezTo>
                  <a:cubicBezTo>
                    <a:pt x="340659" y="119529"/>
                    <a:pt x="361281" y="128198"/>
                    <a:pt x="376518" y="143435"/>
                  </a:cubicBezTo>
                  <a:cubicBezTo>
                    <a:pt x="438270" y="205187"/>
                    <a:pt x="420903" y="251890"/>
                    <a:pt x="376518" y="340659"/>
                  </a:cubicBezTo>
                  <a:cubicBezTo>
                    <a:pt x="358831" y="376033"/>
                    <a:pt x="278904" y="387474"/>
                    <a:pt x="251012" y="394447"/>
                  </a:cubicBezTo>
                  <a:cubicBezTo>
                    <a:pt x="197224" y="388470"/>
                    <a:pt x="140989" y="393631"/>
                    <a:pt x="89647" y="376517"/>
                  </a:cubicBezTo>
                  <a:cubicBezTo>
                    <a:pt x="65592" y="368499"/>
                    <a:pt x="55659" y="338569"/>
                    <a:pt x="35859" y="322729"/>
                  </a:cubicBezTo>
                  <a:cubicBezTo>
                    <a:pt x="25424" y="314381"/>
                    <a:pt x="11953" y="310776"/>
                    <a:pt x="0" y="304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439905" y="2231756"/>
              <a:ext cx="32660" cy="495946"/>
            </a:xfrm>
            <a:custGeom>
              <a:avLst/>
              <a:gdLst>
                <a:gd name="connsiteX0" fmla="*/ 0 w 32660"/>
                <a:gd name="connsiteY0" fmla="*/ 0 h 495946"/>
                <a:gd name="connsiteX1" fmla="*/ 15498 w 32660"/>
                <a:gd name="connsiteY1" fmla="*/ 325464 h 495946"/>
                <a:gd name="connsiteX2" fmla="*/ 30997 w 32660"/>
                <a:gd name="connsiteY2" fmla="*/ 371959 h 495946"/>
                <a:gd name="connsiteX3" fmla="*/ 30997 w 32660"/>
                <a:gd name="connsiteY3" fmla="*/ 495946 h 495946"/>
              </a:gdLst>
              <a:ahLst/>
              <a:cxnLst>
                <a:cxn ang="0">
                  <a:pos x="connsiteX0" y="connsiteY0"/>
                </a:cxn>
                <a:cxn ang="0">
                  <a:pos x="connsiteX1" y="connsiteY1"/>
                </a:cxn>
                <a:cxn ang="0">
                  <a:pos x="connsiteX2" y="connsiteY2"/>
                </a:cxn>
                <a:cxn ang="0">
                  <a:pos x="connsiteX3" y="connsiteY3"/>
                </a:cxn>
              </a:cxnLst>
              <a:rect l="l" t="t" r="r" b="b"/>
              <a:pathLst>
                <a:path w="32660" h="495946">
                  <a:moveTo>
                    <a:pt x="0" y="0"/>
                  </a:moveTo>
                  <a:cubicBezTo>
                    <a:pt x="5166" y="108488"/>
                    <a:pt x="6478" y="217228"/>
                    <a:pt x="15498" y="325464"/>
                  </a:cubicBezTo>
                  <a:cubicBezTo>
                    <a:pt x="16855" y="341744"/>
                    <a:pt x="29518" y="355689"/>
                    <a:pt x="30997" y="371959"/>
                  </a:cubicBezTo>
                  <a:cubicBezTo>
                    <a:pt x="34739" y="413118"/>
                    <a:pt x="30997" y="454617"/>
                    <a:pt x="30997" y="4959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12963" y="3083434"/>
              <a:ext cx="325464" cy="636159"/>
            </a:xfrm>
            <a:custGeom>
              <a:avLst/>
              <a:gdLst>
                <a:gd name="connsiteX0" fmla="*/ 92990 w 325464"/>
                <a:gd name="connsiteY0" fmla="*/ 62722 h 636159"/>
                <a:gd name="connsiteX1" fmla="*/ 247973 w 325464"/>
                <a:gd name="connsiteY1" fmla="*/ 729 h 636159"/>
                <a:gd name="connsiteX2" fmla="*/ 309966 w 325464"/>
                <a:gd name="connsiteY2" fmla="*/ 31725 h 636159"/>
                <a:gd name="connsiteX3" fmla="*/ 294468 w 325464"/>
                <a:gd name="connsiteY3" fmla="*/ 279698 h 636159"/>
                <a:gd name="connsiteX4" fmla="*/ 247973 w 325464"/>
                <a:gd name="connsiteY4" fmla="*/ 310695 h 636159"/>
                <a:gd name="connsiteX5" fmla="*/ 232474 w 325464"/>
                <a:gd name="connsiteY5" fmla="*/ 357190 h 636159"/>
                <a:gd name="connsiteX6" fmla="*/ 278969 w 325464"/>
                <a:gd name="connsiteY6" fmla="*/ 372688 h 636159"/>
                <a:gd name="connsiteX7" fmla="*/ 325464 w 325464"/>
                <a:gd name="connsiteY7" fmla="*/ 465678 h 636159"/>
                <a:gd name="connsiteX8" fmla="*/ 309966 w 325464"/>
                <a:gd name="connsiteY8" fmla="*/ 589664 h 636159"/>
                <a:gd name="connsiteX9" fmla="*/ 170481 w 325464"/>
                <a:gd name="connsiteY9" fmla="*/ 636159 h 636159"/>
                <a:gd name="connsiteX10" fmla="*/ 0 w 325464"/>
                <a:gd name="connsiteY10" fmla="*/ 512173 h 636159"/>
                <a:gd name="connsiteX11" fmla="*/ 0 w 325464"/>
                <a:gd name="connsiteY11" fmla="*/ 496674 h 63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64" h="636159">
                  <a:moveTo>
                    <a:pt x="92990" y="62722"/>
                  </a:moveTo>
                  <a:cubicBezTo>
                    <a:pt x="139524" y="34801"/>
                    <a:pt x="187767" y="-5960"/>
                    <a:pt x="247973" y="729"/>
                  </a:cubicBezTo>
                  <a:cubicBezTo>
                    <a:pt x="270935" y="3280"/>
                    <a:pt x="289302" y="21393"/>
                    <a:pt x="309966" y="31725"/>
                  </a:cubicBezTo>
                  <a:cubicBezTo>
                    <a:pt x="304800" y="114383"/>
                    <a:pt x="312434" y="198851"/>
                    <a:pt x="294468" y="279698"/>
                  </a:cubicBezTo>
                  <a:cubicBezTo>
                    <a:pt x="290427" y="297881"/>
                    <a:pt x="259609" y="296150"/>
                    <a:pt x="247973" y="310695"/>
                  </a:cubicBezTo>
                  <a:cubicBezTo>
                    <a:pt x="237767" y="323452"/>
                    <a:pt x="237640" y="341692"/>
                    <a:pt x="232474" y="357190"/>
                  </a:cubicBezTo>
                  <a:cubicBezTo>
                    <a:pt x="247972" y="362356"/>
                    <a:pt x="266212" y="362483"/>
                    <a:pt x="278969" y="372688"/>
                  </a:cubicBezTo>
                  <a:cubicBezTo>
                    <a:pt x="306283" y="394539"/>
                    <a:pt x="315254" y="435048"/>
                    <a:pt x="325464" y="465678"/>
                  </a:cubicBezTo>
                  <a:cubicBezTo>
                    <a:pt x="320298" y="507007"/>
                    <a:pt x="331395" y="553949"/>
                    <a:pt x="309966" y="589664"/>
                  </a:cubicBezTo>
                  <a:cubicBezTo>
                    <a:pt x="299666" y="606830"/>
                    <a:pt x="192877" y="630560"/>
                    <a:pt x="170481" y="636159"/>
                  </a:cubicBezTo>
                  <a:cubicBezTo>
                    <a:pt x="109821" y="618828"/>
                    <a:pt x="0" y="612784"/>
                    <a:pt x="0" y="512173"/>
                  </a:cubicBezTo>
                  <a:lnTo>
                    <a:pt x="0" y="49667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19973" y="4074985"/>
              <a:ext cx="294468" cy="505113"/>
            </a:xfrm>
            <a:custGeom>
              <a:avLst/>
              <a:gdLst>
                <a:gd name="connsiteX0" fmla="*/ 0 w 294468"/>
                <a:gd name="connsiteY0" fmla="*/ 47564 h 505113"/>
                <a:gd name="connsiteX1" fmla="*/ 139485 w 294468"/>
                <a:gd name="connsiteY1" fmla="*/ 32066 h 505113"/>
                <a:gd name="connsiteX2" fmla="*/ 154983 w 294468"/>
                <a:gd name="connsiteY2" fmla="*/ 94059 h 505113"/>
                <a:gd name="connsiteX3" fmla="*/ 139485 w 294468"/>
                <a:gd name="connsiteY3" fmla="*/ 295537 h 505113"/>
                <a:gd name="connsiteX4" fmla="*/ 108488 w 294468"/>
                <a:gd name="connsiteY4" fmla="*/ 357530 h 505113"/>
                <a:gd name="connsiteX5" fmla="*/ 61993 w 294468"/>
                <a:gd name="connsiteY5" fmla="*/ 450520 h 505113"/>
                <a:gd name="connsiteX6" fmla="*/ 185980 w 294468"/>
                <a:gd name="connsiteY6" fmla="*/ 481517 h 505113"/>
                <a:gd name="connsiteX7" fmla="*/ 294468 w 294468"/>
                <a:gd name="connsiteY7" fmla="*/ 481517 h 5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468" h="505113">
                  <a:moveTo>
                    <a:pt x="0" y="47564"/>
                  </a:moveTo>
                  <a:cubicBezTo>
                    <a:pt x="52208" y="16239"/>
                    <a:pt x="85134" y="-33154"/>
                    <a:pt x="139485" y="32066"/>
                  </a:cubicBezTo>
                  <a:cubicBezTo>
                    <a:pt x="153121" y="48429"/>
                    <a:pt x="149817" y="73395"/>
                    <a:pt x="154983" y="94059"/>
                  </a:cubicBezTo>
                  <a:cubicBezTo>
                    <a:pt x="149817" y="161218"/>
                    <a:pt x="151191" y="229204"/>
                    <a:pt x="139485" y="295537"/>
                  </a:cubicBezTo>
                  <a:cubicBezTo>
                    <a:pt x="135470" y="318289"/>
                    <a:pt x="117589" y="336295"/>
                    <a:pt x="108488" y="357530"/>
                  </a:cubicBezTo>
                  <a:cubicBezTo>
                    <a:pt x="69988" y="447364"/>
                    <a:pt x="121563" y="361166"/>
                    <a:pt x="61993" y="450520"/>
                  </a:cubicBezTo>
                  <a:cubicBezTo>
                    <a:pt x="30802" y="544095"/>
                    <a:pt x="32835" y="491088"/>
                    <a:pt x="185980" y="481517"/>
                  </a:cubicBezTo>
                  <a:cubicBezTo>
                    <a:pt x="222072" y="479261"/>
                    <a:pt x="258305" y="481517"/>
                    <a:pt x="294468" y="4815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128379" y="4060556"/>
              <a:ext cx="342545" cy="526942"/>
            </a:xfrm>
            <a:custGeom>
              <a:avLst/>
              <a:gdLst>
                <a:gd name="connsiteX0" fmla="*/ 187540 w 342545"/>
                <a:gd name="connsiteY0" fmla="*/ 92990 h 526942"/>
                <a:gd name="connsiteX1" fmla="*/ 94550 w 342545"/>
                <a:gd name="connsiteY1" fmla="*/ 0 h 526942"/>
                <a:gd name="connsiteX2" fmla="*/ 32557 w 342545"/>
                <a:gd name="connsiteY2" fmla="*/ 15498 h 526942"/>
                <a:gd name="connsiteX3" fmla="*/ 1560 w 342545"/>
                <a:gd name="connsiteY3" fmla="*/ 61993 h 526942"/>
                <a:gd name="connsiteX4" fmla="*/ 63553 w 342545"/>
                <a:gd name="connsiteY4" fmla="*/ 185980 h 526942"/>
                <a:gd name="connsiteX5" fmla="*/ 218536 w 342545"/>
                <a:gd name="connsiteY5" fmla="*/ 170481 h 526942"/>
                <a:gd name="connsiteX6" fmla="*/ 234035 w 342545"/>
                <a:gd name="connsiteY6" fmla="*/ 123986 h 526942"/>
                <a:gd name="connsiteX7" fmla="*/ 265031 w 342545"/>
                <a:gd name="connsiteY7" fmla="*/ 170481 h 526942"/>
                <a:gd name="connsiteX8" fmla="*/ 296028 w 342545"/>
                <a:gd name="connsiteY8" fmla="*/ 263471 h 526942"/>
                <a:gd name="connsiteX9" fmla="*/ 327024 w 342545"/>
                <a:gd name="connsiteY9" fmla="*/ 371959 h 526942"/>
                <a:gd name="connsiteX10" fmla="*/ 342523 w 342545"/>
                <a:gd name="connsiteY10" fmla="*/ 526942 h 52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545" h="526942">
                  <a:moveTo>
                    <a:pt x="187540" y="92990"/>
                  </a:moveTo>
                  <a:cubicBezTo>
                    <a:pt x="160325" y="47631"/>
                    <a:pt x="154609" y="0"/>
                    <a:pt x="94550" y="0"/>
                  </a:cubicBezTo>
                  <a:cubicBezTo>
                    <a:pt x="73250" y="0"/>
                    <a:pt x="53221" y="10332"/>
                    <a:pt x="32557" y="15498"/>
                  </a:cubicBezTo>
                  <a:cubicBezTo>
                    <a:pt x="22225" y="30996"/>
                    <a:pt x="3870" y="43510"/>
                    <a:pt x="1560" y="61993"/>
                  </a:cubicBezTo>
                  <a:cubicBezTo>
                    <a:pt x="-7239" y="132382"/>
                    <a:pt x="22224" y="144651"/>
                    <a:pt x="63553" y="185980"/>
                  </a:cubicBezTo>
                  <a:cubicBezTo>
                    <a:pt x="115214" y="180814"/>
                    <a:pt x="169743" y="188224"/>
                    <a:pt x="218536" y="170481"/>
                  </a:cubicBezTo>
                  <a:cubicBezTo>
                    <a:pt x="233889" y="164898"/>
                    <a:pt x="217698" y="123986"/>
                    <a:pt x="234035" y="123986"/>
                  </a:cubicBezTo>
                  <a:cubicBezTo>
                    <a:pt x="252662" y="123986"/>
                    <a:pt x="257466" y="153460"/>
                    <a:pt x="265031" y="170481"/>
                  </a:cubicBezTo>
                  <a:cubicBezTo>
                    <a:pt x="278301" y="200338"/>
                    <a:pt x="285696" y="232474"/>
                    <a:pt x="296028" y="263471"/>
                  </a:cubicBezTo>
                  <a:cubicBezTo>
                    <a:pt x="308311" y="300321"/>
                    <a:pt x="320537" y="333039"/>
                    <a:pt x="327024" y="371959"/>
                  </a:cubicBezTo>
                  <a:cubicBezTo>
                    <a:pt x="343805" y="472641"/>
                    <a:pt x="342523" y="462620"/>
                    <a:pt x="342523" y="5269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866468" y="4974956"/>
              <a:ext cx="15504" cy="464949"/>
            </a:xfrm>
            <a:custGeom>
              <a:avLst/>
              <a:gdLst>
                <a:gd name="connsiteX0" fmla="*/ 0 w 15504"/>
                <a:gd name="connsiteY0" fmla="*/ 0 h 464949"/>
                <a:gd name="connsiteX1" fmla="*/ 15498 w 15504"/>
                <a:gd name="connsiteY1" fmla="*/ 464949 h 464949"/>
              </a:gdLst>
              <a:ahLst/>
              <a:cxnLst>
                <a:cxn ang="0">
                  <a:pos x="connsiteX0" y="connsiteY0"/>
                </a:cxn>
                <a:cxn ang="0">
                  <a:pos x="connsiteX1" y="connsiteY1"/>
                </a:cxn>
              </a:cxnLst>
              <a:rect l="l" t="t" r="r" b="b"/>
              <a:pathLst>
                <a:path w="15504" h="464949">
                  <a:moveTo>
                    <a:pt x="0" y="0"/>
                  </a:moveTo>
                  <a:cubicBezTo>
                    <a:pt x="16292" y="423605"/>
                    <a:pt x="15498" y="268538"/>
                    <a:pt x="15498" y="4649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974956" y="4928132"/>
              <a:ext cx="389804" cy="511773"/>
            </a:xfrm>
            <a:custGeom>
              <a:avLst/>
              <a:gdLst>
                <a:gd name="connsiteX0" fmla="*/ 123986 w 389804"/>
                <a:gd name="connsiteY0" fmla="*/ 31326 h 511773"/>
                <a:gd name="connsiteX1" fmla="*/ 77491 w 389804"/>
                <a:gd name="connsiteY1" fmla="*/ 232804 h 511773"/>
                <a:gd name="connsiteX2" fmla="*/ 92990 w 389804"/>
                <a:gd name="connsiteY2" fmla="*/ 434282 h 511773"/>
                <a:gd name="connsiteX3" fmla="*/ 216976 w 389804"/>
                <a:gd name="connsiteY3" fmla="*/ 511773 h 511773"/>
                <a:gd name="connsiteX4" fmla="*/ 371959 w 389804"/>
                <a:gd name="connsiteY4" fmla="*/ 496275 h 511773"/>
                <a:gd name="connsiteX5" fmla="*/ 387458 w 389804"/>
                <a:gd name="connsiteY5" fmla="*/ 418783 h 511773"/>
                <a:gd name="connsiteX6" fmla="*/ 340963 w 389804"/>
                <a:gd name="connsiteY6" fmla="*/ 186309 h 511773"/>
                <a:gd name="connsiteX7" fmla="*/ 263471 w 389804"/>
                <a:gd name="connsiteY7" fmla="*/ 124315 h 511773"/>
                <a:gd name="connsiteX8" fmla="*/ 139485 w 389804"/>
                <a:gd name="connsiteY8" fmla="*/ 62322 h 511773"/>
                <a:gd name="connsiteX9" fmla="*/ 0 w 389804"/>
                <a:gd name="connsiteY9" fmla="*/ 329 h 51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804" h="511773">
                  <a:moveTo>
                    <a:pt x="123986" y="31326"/>
                  </a:moveTo>
                  <a:cubicBezTo>
                    <a:pt x="99434" y="104984"/>
                    <a:pt x="77491" y="152331"/>
                    <a:pt x="77491" y="232804"/>
                  </a:cubicBezTo>
                  <a:cubicBezTo>
                    <a:pt x="77491" y="300162"/>
                    <a:pt x="62867" y="374035"/>
                    <a:pt x="92990" y="434282"/>
                  </a:cubicBezTo>
                  <a:cubicBezTo>
                    <a:pt x="114786" y="477873"/>
                    <a:pt x="175647" y="485943"/>
                    <a:pt x="216976" y="511773"/>
                  </a:cubicBezTo>
                  <a:cubicBezTo>
                    <a:pt x="268637" y="506607"/>
                    <a:pt x="326380" y="521136"/>
                    <a:pt x="371959" y="496275"/>
                  </a:cubicBezTo>
                  <a:cubicBezTo>
                    <a:pt x="395085" y="483661"/>
                    <a:pt x="390079" y="444995"/>
                    <a:pt x="387458" y="418783"/>
                  </a:cubicBezTo>
                  <a:cubicBezTo>
                    <a:pt x="379595" y="340149"/>
                    <a:pt x="362114" y="262452"/>
                    <a:pt x="340963" y="186309"/>
                  </a:cubicBezTo>
                  <a:cubicBezTo>
                    <a:pt x="324830" y="128229"/>
                    <a:pt x="306653" y="143943"/>
                    <a:pt x="263471" y="124315"/>
                  </a:cubicBezTo>
                  <a:cubicBezTo>
                    <a:pt x="221406" y="105194"/>
                    <a:pt x="177931" y="87953"/>
                    <a:pt x="139485" y="62322"/>
                  </a:cubicBezTo>
                  <a:cubicBezTo>
                    <a:pt x="33600" y="-8268"/>
                    <a:pt x="83748" y="329"/>
                    <a:pt x="0" y="3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391985" y="4974956"/>
              <a:ext cx="373394" cy="466623"/>
            </a:xfrm>
            <a:custGeom>
              <a:avLst/>
              <a:gdLst>
                <a:gd name="connsiteX0" fmla="*/ 109913 w 373394"/>
                <a:gd name="connsiteY0" fmla="*/ 0 h 466623"/>
                <a:gd name="connsiteX1" fmla="*/ 63418 w 373394"/>
                <a:gd name="connsiteY1" fmla="*/ 92990 h 466623"/>
                <a:gd name="connsiteX2" fmla="*/ 16923 w 373394"/>
                <a:gd name="connsiteY2" fmla="*/ 216976 h 466623"/>
                <a:gd name="connsiteX3" fmla="*/ 16923 w 373394"/>
                <a:gd name="connsiteY3" fmla="*/ 418454 h 466623"/>
                <a:gd name="connsiteX4" fmla="*/ 125412 w 373394"/>
                <a:gd name="connsiteY4" fmla="*/ 464949 h 466623"/>
                <a:gd name="connsiteX5" fmla="*/ 326890 w 373394"/>
                <a:gd name="connsiteY5" fmla="*/ 449451 h 466623"/>
                <a:gd name="connsiteX6" fmla="*/ 373384 w 373394"/>
                <a:gd name="connsiteY6" fmla="*/ 340963 h 466623"/>
                <a:gd name="connsiteX7" fmla="*/ 311391 w 373394"/>
                <a:gd name="connsiteY7" fmla="*/ 77491 h 466623"/>
                <a:gd name="connsiteX8" fmla="*/ 264896 w 373394"/>
                <a:gd name="connsiteY8" fmla="*/ 61993 h 466623"/>
                <a:gd name="connsiteX9" fmla="*/ 140910 w 373394"/>
                <a:gd name="connsiteY9" fmla="*/ 61993 h 46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94" h="466623">
                  <a:moveTo>
                    <a:pt x="109913" y="0"/>
                  </a:moveTo>
                  <a:cubicBezTo>
                    <a:pt x="94415" y="30997"/>
                    <a:pt x="75261" y="60421"/>
                    <a:pt x="63418" y="92990"/>
                  </a:cubicBezTo>
                  <a:cubicBezTo>
                    <a:pt x="9795" y="240454"/>
                    <a:pt x="86908" y="112000"/>
                    <a:pt x="16923" y="216976"/>
                  </a:cubicBezTo>
                  <a:cubicBezTo>
                    <a:pt x="5297" y="286735"/>
                    <a:pt x="-14501" y="347750"/>
                    <a:pt x="16923" y="418454"/>
                  </a:cubicBezTo>
                  <a:cubicBezTo>
                    <a:pt x="30302" y="448557"/>
                    <a:pt x="103484" y="459467"/>
                    <a:pt x="125412" y="464949"/>
                  </a:cubicBezTo>
                  <a:cubicBezTo>
                    <a:pt x="192571" y="459783"/>
                    <a:pt x="266643" y="479574"/>
                    <a:pt x="326890" y="449451"/>
                  </a:cubicBezTo>
                  <a:cubicBezTo>
                    <a:pt x="362080" y="431856"/>
                    <a:pt x="371419" y="380258"/>
                    <a:pt x="373384" y="340963"/>
                  </a:cubicBezTo>
                  <a:cubicBezTo>
                    <a:pt x="373825" y="332136"/>
                    <a:pt x="360892" y="126992"/>
                    <a:pt x="311391" y="77491"/>
                  </a:cubicBezTo>
                  <a:cubicBezTo>
                    <a:pt x="299839" y="65939"/>
                    <a:pt x="281166" y="63472"/>
                    <a:pt x="264896" y="61993"/>
                  </a:cubicBezTo>
                  <a:cubicBezTo>
                    <a:pt x="223737" y="58251"/>
                    <a:pt x="182239" y="61993"/>
                    <a:pt x="140910" y="6199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51349" y="4990454"/>
              <a:ext cx="247973" cy="226145"/>
            </a:xfrm>
            <a:custGeom>
              <a:avLst/>
              <a:gdLst>
                <a:gd name="connsiteX0" fmla="*/ 0 w 247973"/>
                <a:gd name="connsiteY0" fmla="*/ 0 h 226145"/>
                <a:gd name="connsiteX1" fmla="*/ 247973 w 247973"/>
                <a:gd name="connsiteY1" fmla="*/ 216977 h 226145"/>
              </a:gdLst>
              <a:ahLst/>
              <a:cxnLst>
                <a:cxn ang="0">
                  <a:pos x="connsiteX0" y="connsiteY0"/>
                </a:cxn>
                <a:cxn ang="0">
                  <a:pos x="connsiteX1" y="connsiteY1"/>
                </a:cxn>
              </a:cxnLst>
              <a:rect l="l" t="t" r="r" b="b"/>
              <a:pathLst>
                <a:path w="247973" h="226145">
                  <a:moveTo>
                    <a:pt x="0" y="0"/>
                  </a:moveTo>
                  <a:cubicBezTo>
                    <a:pt x="21019" y="294272"/>
                    <a:pt x="-57012" y="216977"/>
                    <a:pt x="247973" y="2169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354305" y="4990454"/>
              <a:ext cx="15498" cy="604434"/>
            </a:xfrm>
            <a:custGeom>
              <a:avLst/>
              <a:gdLst>
                <a:gd name="connsiteX0" fmla="*/ 0 w 15498"/>
                <a:gd name="connsiteY0" fmla="*/ 0 h 604434"/>
                <a:gd name="connsiteX1" fmla="*/ 15498 w 15498"/>
                <a:gd name="connsiteY1" fmla="*/ 604434 h 604434"/>
              </a:gdLst>
              <a:ahLst/>
              <a:cxnLst>
                <a:cxn ang="0">
                  <a:pos x="connsiteX0" y="connsiteY0"/>
                </a:cxn>
                <a:cxn ang="0">
                  <a:pos x="connsiteX1" y="connsiteY1"/>
                </a:cxn>
              </a:cxnLst>
              <a:rect l="l" t="t" r="r" b="b"/>
              <a:pathLst>
                <a:path w="15498" h="604434">
                  <a:moveTo>
                    <a:pt x="0" y="0"/>
                  </a:moveTo>
                  <a:lnTo>
                    <a:pt x="15498" y="60443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60425" y="5795507"/>
              <a:ext cx="744429" cy="513319"/>
            </a:xfrm>
            <a:custGeom>
              <a:avLst/>
              <a:gdLst>
                <a:gd name="connsiteX0" fmla="*/ 186490 w 744429"/>
                <a:gd name="connsiteY0" fmla="*/ 859 h 513319"/>
                <a:gd name="connsiteX1" fmla="*/ 325975 w 744429"/>
                <a:gd name="connsiteY1" fmla="*/ 16357 h 513319"/>
                <a:gd name="connsiteX2" fmla="*/ 310477 w 744429"/>
                <a:gd name="connsiteY2" fmla="*/ 93849 h 513319"/>
                <a:gd name="connsiteX3" fmla="*/ 217487 w 744429"/>
                <a:gd name="connsiteY3" fmla="*/ 217835 h 513319"/>
                <a:gd name="connsiteX4" fmla="*/ 170992 w 744429"/>
                <a:gd name="connsiteY4" fmla="*/ 295327 h 513319"/>
                <a:gd name="connsiteX5" fmla="*/ 139995 w 744429"/>
                <a:gd name="connsiteY5" fmla="*/ 357320 h 513319"/>
                <a:gd name="connsiteX6" fmla="*/ 78002 w 744429"/>
                <a:gd name="connsiteY6" fmla="*/ 403815 h 513319"/>
                <a:gd name="connsiteX7" fmla="*/ 47006 w 744429"/>
                <a:gd name="connsiteY7" fmla="*/ 465808 h 513319"/>
                <a:gd name="connsiteX8" fmla="*/ 62504 w 744429"/>
                <a:gd name="connsiteY8" fmla="*/ 496805 h 513319"/>
                <a:gd name="connsiteX9" fmla="*/ 155494 w 744429"/>
                <a:gd name="connsiteY9" fmla="*/ 450310 h 513319"/>
                <a:gd name="connsiteX10" fmla="*/ 511955 w 744429"/>
                <a:gd name="connsiteY10" fmla="*/ 326324 h 513319"/>
                <a:gd name="connsiteX11" fmla="*/ 604944 w 744429"/>
                <a:gd name="connsiteY11" fmla="*/ 310825 h 513319"/>
                <a:gd name="connsiteX12" fmla="*/ 744429 w 744429"/>
                <a:gd name="connsiteY12" fmla="*/ 279829 h 51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4429" h="513319">
                  <a:moveTo>
                    <a:pt x="186490" y="859"/>
                  </a:moveTo>
                  <a:cubicBezTo>
                    <a:pt x="232985" y="6025"/>
                    <a:pt x="288550" y="-11712"/>
                    <a:pt x="325975" y="16357"/>
                  </a:cubicBezTo>
                  <a:cubicBezTo>
                    <a:pt x="347049" y="32162"/>
                    <a:pt x="320260" y="69391"/>
                    <a:pt x="310477" y="93849"/>
                  </a:cubicBezTo>
                  <a:cubicBezTo>
                    <a:pt x="267350" y="201667"/>
                    <a:pt x="274627" y="141649"/>
                    <a:pt x="217487" y="217835"/>
                  </a:cubicBezTo>
                  <a:cubicBezTo>
                    <a:pt x="199413" y="241934"/>
                    <a:pt x="185621" y="268994"/>
                    <a:pt x="170992" y="295327"/>
                  </a:cubicBezTo>
                  <a:cubicBezTo>
                    <a:pt x="159772" y="315523"/>
                    <a:pt x="155031" y="339779"/>
                    <a:pt x="139995" y="357320"/>
                  </a:cubicBezTo>
                  <a:cubicBezTo>
                    <a:pt x="123185" y="376932"/>
                    <a:pt x="98666" y="388317"/>
                    <a:pt x="78002" y="403815"/>
                  </a:cubicBezTo>
                  <a:cubicBezTo>
                    <a:pt x="67670" y="424479"/>
                    <a:pt x="60435" y="447008"/>
                    <a:pt x="47006" y="465808"/>
                  </a:cubicBezTo>
                  <a:cubicBezTo>
                    <a:pt x="6861" y="522012"/>
                    <a:pt x="-41560" y="522821"/>
                    <a:pt x="62504" y="496805"/>
                  </a:cubicBezTo>
                  <a:cubicBezTo>
                    <a:pt x="93501" y="481307"/>
                    <a:pt x="123419" y="463432"/>
                    <a:pt x="155494" y="450310"/>
                  </a:cubicBezTo>
                  <a:cubicBezTo>
                    <a:pt x="244707" y="413814"/>
                    <a:pt x="401225" y="351877"/>
                    <a:pt x="511955" y="326324"/>
                  </a:cubicBezTo>
                  <a:cubicBezTo>
                    <a:pt x="542574" y="319258"/>
                    <a:pt x="574218" y="317409"/>
                    <a:pt x="604944" y="310825"/>
                  </a:cubicBezTo>
                  <a:cubicBezTo>
                    <a:pt x="755438" y="278576"/>
                    <a:pt x="683723" y="279829"/>
                    <a:pt x="744429" y="27982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749871" y="5729624"/>
              <a:ext cx="573437" cy="434187"/>
            </a:xfrm>
            <a:custGeom>
              <a:avLst/>
              <a:gdLst>
                <a:gd name="connsiteX0" fmla="*/ 278970 w 573437"/>
                <a:gd name="connsiteY0" fmla="*/ 144234 h 434187"/>
                <a:gd name="connsiteX1" fmla="*/ 278970 w 573437"/>
                <a:gd name="connsiteY1" fmla="*/ 423203 h 434187"/>
                <a:gd name="connsiteX2" fmla="*/ 480448 w 573437"/>
                <a:gd name="connsiteY2" fmla="*/ 376708 h 434187"/>
                <a:gd name="connsiteX3" fmla="*/ 542441 w 573437"/>
                <a:gd name="connsiteY3" fmla="*/ 330213 h 434187"/>
                <a:gd name="connsiteX4" fmla="*/ 557939 w 573437"/>
                <a:gd name="connsiteY4" fmla="*/ 252722 h 434187"/>
                <a:gd name="connsiteX5" fmla="*/ 573437 w 573437"/>
                <a:gd name="connsiteY5" fmla="*/ 190729 h 434187"/>
                <a:gd name="connsiteX6" fmla="*/ 511444 w 573437"/>
                <a:gd name="connsiteY6" fmla="*/ 66742 h 434187"/>
                <a:gd name="connsiteX7" fmla="*/ 449451 w 573437"/>
                <a:gd name="connsiteY7" fmla="*/ 51244 h 434187"/>
                <a:gd name="connsiteX8" fmla="*/ 356461 w 573437"/>
                <a:gd name="connsiteY8" fmla="*/ 4749 h 434187"/>
                <a:gd name="connsiteX9" fmla="*/ 46495 w 573437"/>
                <a:gd name="connsiteY9" fmla="*/ 35745 h 434187"/>
                <a:gd name="connsiteX10" fmla="*/ 0 w 573437"/>
                <a:gd name="connsiteY10" fmla="*/ 113237 h 43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3437" h="434187">
                  <a:moveTo>
                    <a:pt x="278970" y="144234"/>
                  </a:moveTo>
                  <a:cubicBezTo>
                    <a:pt x="268883" y="204754"/>
                    <a:pt x="229901" y="391659"/>
                    <a:pt x="278970" y="423203"/>
                  </a:cubicBezTo>
                  <a:cubicBezTo>
                    <a:pt x="336948" y="460474"/>
                    <a:pt x="413289" y="392206"/>
                    <a:pt x="480448" y="376708"/>
                  </a:cubicBezTo>
                  <a:cubicBezTo>
                    <a:pt x="501112" y="361210"/>
                    <a:pt x="528751" y="352117"/>
                    <a:pt x="542441" y="330213"/>
                  </a:cubicBezTo>
                  <a:cubicBezTo>
                    <a:pt x="556402" y="307875"/>
                    <a:pt x="552225" y="278437"/>
                    <a:pt x="557939" y="252722"/>
                  </a:cubicBezTo>
                  <a:cubicBezTo>
                    <a:pt x="562560" y="231929"/>
                    <a:pt x="568271" y="211393"/>
                    <a:pt x="573437" y="190729"/>
                  </a:cubicBezTo>
                  <a:cubicBezTo>
                    <a:pt x="567042" y="174742"/>
                    <a:pt x="536770" y="83626"/>
                    <a:pt x="511444" y="66742"/>
                  </a:cubicBezTo>
                  <a:cubicBezTo>
                    <a:pt x="493721" y="54927"/>
                    <a:pt x="470115" y="56410"/>
                    <a:pt x="449451" y="51244"/>
                  </a:cubicBezTo>
                  <a:cubicBezTo>
                    <a:pt x="418454" y="35746"/>
                    <a:pt x="390974" y="7887"/>
                    <a:pt x="356461" y="4749"/>
                  </a:cubicBezTo>
                  <a:cubicBezTo>
                    <a:pt x="208384" y="-8713"/>
                    <a:pt x="157674" y="7951"/>
                    <a:pt x="46495" y="35745"/>
                  </a:cubicBezTo>
                  <a:cubicBezTo>
                    <a:pt x="26376" y="96102"/>
                    <a:pt x="42549" y="70688"/>
                    <a:pt x="0" y="1132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59547" y="5811864"/>
              <a:ext cx="421700" cy="387458"/>
            </a:xfrm>
            <a:custGeom>
              <a:avLst/>
              <a:gdLst>
                <a:gd name="connsiteX0" fmla="*/ 80738 w 421700"/>
                <a:gd name="connsiteY0" fmla="*/ 15499 h 387458"/>
                <a:gd name="connsiteX1" fmla="*/ 18745 w 421700"/>
                <a:gd name="connsiteY1" fmla="*/ 108489 h 387458"/>
                <a:gd name="connsiteX2" fmla="*/ 34243 w 421700"/>
                <a:gd name="connsiteY2" fmla="*/ 356461 h 387458"/>
                <a:gd name="connsiteX3" fmla="*/ 111734 w 421700"/>
                <a:gd name="connsiteY3" fmla="*/ 387458 h 387458"/>
                <a:gd name="connsiteX4" fmla="*/ 406202 w 421700"/>
                <a:gd name="connsiteY4" fmla="*/ 294468 h 387458"/>
                <a:gd name="connsiteX5" fmla="*/ 421700 w 421700"/>
                <a:gd name="connsiteY5" fmla="*/ 232475 h 387458"/>
                <a:gd name="connsiteX6" fmla="*/ 406202 w 421700"/>
                <a:gd name="connsiteY6" fmla="*/ 92990 h 387458"/>
                <a:gd name="connsiteX7" fmla="*/ 173728 w 421700"/>
                <a:gd name="connsiteY7" fmla="*/ 0 h 387458"/>
                <a:gd name="connsiteX8" fmla="*/ 80738 w 421700"/>
                <a:gd name="connsiteY8" fmla="*/ 15499 h 38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700" h="387458">
                  <a:moveTo>
                    <a:pt x="80738" y="15499"/>
                  </a:moveTo>
                  <a:cubicBezTo>
                    <a:pt x="60074" y="46496"/>
                    <a:pt x="36837" y="75924"/>
                    <a:pt x="18745" y="108489"/>
                  </a:cubicBezTo>
                  <a:cubicBezTo>
                    <a:pt x="-20603" y="179315"/>
                    <a:pt x="10580" y="305754"/>
                    <a:pt x="34243" y="356461"/>
                  </a:cubicBezTo>
                  <a:cubicBezTo>
                    <a:pt x="46008" y="381671"/>
                    <a:pt x="85904" y="377126"/>
                    <a:pt x="111734" y="387458"/>
                  </a:cubicBezTo>
                  <a:cubicBezTo>
                    <a:pt x="274714" y="367085"/>
                    <a:pt x="344029" y="418814"/>
                    <a:pt x="406202" y="294468"/>
                  </a:cubicBezTo>
                  <a:cubicBezTo>
                    <a:pt x="415728" y="275416"/>
                    <a:pt x="416534" y="253139"/>
                    <a:pt x="421700" y="232475"/>
                  </a:cubicBezTo>
                  <a:cubicBezTo>
                    <a:pt x="416534" y="185980"/>
                    <a:pt x="425806" y="135465"/>
                    <a:pt x="406202" y="92990"/>
                  </a:cubicBezTo>
                  <a:cubicBezTo>
                    <a:pt x="370010" y="14573"/>
                    <a:pt x="229850" y="11225"/>
                    <a:pt x="173728" y="0"/>
                  </a:cubicBezTo>
                  <a:lnTo>
                    <a:pt x="80738" y="15499"/>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020732" y="5827363"/>
              <a:ext cx="298484" cy="371959"/>
            </a:xfrm>
            <a:custGeom>
              <a:avLst/>
              <a:gdLst>
                <a:gd name="connsiteX0" fmla="*/ 185980 w 298484"/>
                <a:gd name="connsiteY0" fmla="*/ 0 h 371959"/>
                <a:gd name="connsiteX1" fmla="*/ 108488 w 298484"/>
                <a:gd name="connsiteY1" fmla="*/ 46495 h 371959"/>
                <a:gd name="connsiteX2" fmla="*/ 46495 w 298484"/>
                <a:gd name="connsiteY2" fmla="*/ 154983 h 371959"/>
                <a:gd name="connsiteX3" fmla="*/ 123987 w 298484"/>
                <a:gd name="connsiteY3" fmla="*/ 356461 h 371959"/>
                <a:gd name="connsiteX4" fmla="*/ 185980 w 298484"/>
                <a:gd name="connsiteY4" fmla="*/ 371959 h 371959"/>
                <a:gd name="connsiteX5" fmla="*/ 294468 w 298484"/>
                <a:gd name="connsiteY5" fmla="*/ 356461 h 371959"/>
                <a:gd name="connsiteX6" fmla="*/ 263471 w 298484"/>
                <a:gd name="connsiteY6" fmla="*/ 309966 h 371959"/>
                <a:gd name="connsiteX7" fmla="*/ 0 w 298484"/>
                <a:gd name="connsiteY7" fmla="*/ 278969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84" h="371959">
                  <a:moveTo>
                    <a:pt x="185980" y="0"/>
                  </a:moveTo>
                  <a:cubicBezTo>
                    <a:pt x="160149" y="15498"/>
                    <a:pt x="131359" y="26891"/>
                    <a:pt x="108488" y="46495"/>
                  </a:cubicBezTo>
                  <a:cubicBezTo>
                    <a:pt x="89322" y="62923"/>
                    <a:pt x="55253" y="137468"/>
                    <a:pt x="46495" y="154983"/>
                  </a:cubicBezTo>
                  <a:cubicBezTo>
                    <a:pt x="67059" y="268081"/>
                    <a:pt x="33873" y="317841"/>
                    <a:pt x="123987" y="356461"/>
                  </a:cubicBezTo>
                  <a:cubicBezTo>
                    <a:pt x="143565" y="364852"/>
                    <a:pt x="165316" y="366793"/>
                    <a:pt x="185980" y="371959"/>
                  </a:cubicBezTo>
                  <a:cubicBezTo>
                    <a:pt x="222143" y="366793"/>
                    <a:pt x="265943" y="379281"/>
                    <a:pt x="294468" y="356461"/>
                  </a:cubicBezTo>
                  <a:cubicBezTo>
                    <a:pt x="309013" y="344825"/>
                    <a:pt x="280665" y="317130"/>
                    <a:pt x="263471" y="309966"/>
                  </a:cubicBezTo>
                  <a:cubicBezTo>
                    <a:pt x="172057" y="271877"/>
                    <a:pt x="93198" y="278969"/>
                    <a:pt x="0" y="2789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617776" y="2418241"/>
              <a:ext cx="990151" cy="603928"/>
            </a:xfrm>
            <a:custGeom>
              <a:avLst/>
              <a:gdLst>
                <a:gd name="connsiteX0" fmla="*/ 852407 w 990151"/>
                <a:gd name="connsiteY0" fmla="*/ 14993 h 603928"/>
                <a:gd name="connsiteX1" fmla="*/ 619932 w 990151"/>
                <a:gd name="connsiteY1" fmla="*/ 30491 h 603928"/>
                <a:gd name="connsiteX2" fmla="*/ 697424 w 990151"/>
                <a:gd name="connsiteY2" fmla="*/ 278464 h 603928"/>
                <a:gd name="connsiteX3" fmla="*/ 743919 w 990151"/>
                <a:gd name="connsiteY3" fmla="*/ 247467 h 603928"/>
                <a:gd name="connsiteX4" fmla="*/ 836909 w 990151"/>
                <a:gd name="connsiteY4" fmla="*/ 216471 h 603928"/>
                <a:gd name="connsiteX5" fmla="*/ 914400 w 990151"/>
                <a:gd name="connsiteY5" fmla="*/ 448945 h 603928"/>
                <a:gd name="connsiteX6" fmla="*/ 805912 w 990151"/>
                <a:gd name="connsiteY6" fmla="*/ 510939 h 603928"/>
                <a:gd name="connsiteX7" fmla="*/ 232475 w 990151"/>
                <a:gd name="connsiteY7" fmla="*/ 603928 h 603928"/>
                <a:gd name="connsiteX8" fmla="*/ 0 w 990151"/>
                <a:gd name="connsiteY8" fmla="*/ 588430 h 60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151" h="603928">
                  <a:moveTo>
                    <a:pt x="852407" y="14993"/>
                  </a:moveTo>
                  <a:cubicBezTo>
                    <a:pt x="774915" y="20159"/>
                    <a:pt x="667613" y="-30813"/>
                    <a:pt x="619932" y="30491"/>
                  </a:cubicBezTo>
                  <a:cubicBezTo>
                    <a:pt x="340974" y="389151"/>
                    <a:pt x="621678" y="297400"/>
                    <a:pt x="697424" y="278464"/>
                  </a:cubicBezTo>
                  <a:cubicBezTo>
                    <a:pt x="712922" y="268132"/>
                    <a:pt x="726898" y="255032"/>
                    <a:pt x="743919" y="247467"/>
                  </a:cubicBezTo>
                  <a:cubicBezTo>
                    <a:pt x="773776" y="234197"/>
                    <a:pt x="836909" y="216471"/>
                    <a:pt x="836909" y="216471"/>
                  </a:cubicBezTo>
                  <a:cubicBezTo>
                    <a:pt x="987985" y="235355"/>
                    <a:pt x="1051857" y="201522"/>
                    <a:pt x="914400" y="448945"/>
                  </a:cubicBezTo>
                  <a:cubicBezTo>
                    <a:pt x="894173" y="485354"/>
                    <a:pt x="844425" y="495080"/>
                    <a:pt x="805912" y="510939"/>
                  </a:cubicBezTo>
                  <a:cubicBezTo>
                    <a:pt x="624090" y="585808"/>
                    <a:pt x="424595" y="582582"/>
                    <a:pt x="232475" y="603928"/>
                  </a:cubicBezTo>
                  <a:lnTo>
                    <a:pt x="0" y="58843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780149" y="2539372"/>
              <a:ext cx="281511" cy="653279"/>
            </a:xfrm>
            <a:custGeom>
              <a:avLst/>
              <a:gdLst>
                <a:gd name="connsiteX0" fmla="*/ 0 w 281511"/>
                <a:gd name="connsiteY0" fmla="*/ 17848 h 653279"/>
                <a:gd name="connsiteX1" fmla="*/ 247973 w 281511"/>
                <a:gd name="connsiteY1" fmla="*/ 33347 h 653279"/>
                <a:gd name="connsiteX2" fmla="*/ 201478 w 281511"/>
                <a:gd name="connsiteY2" fmla="*/ 436303 h 653279"/>
                <a:gd name="connsiteX3" fmla="*/ 170482 w 281511"/>
                <a:gd name="connsiteY3" fmla="*/ 653279 h 653279"/>
              </a:gdLst>
              <a:ahLst/>
              <a:cxnLst>
                <a:cxn ang="0">
                  <a:pos x="connsiteX0" y="connsiteY0"/>
                </a:cxn>
                <a:cxn ang="0">
                  <a:pos x="connsiteX1" y="connsiteY1"/>
                </a:cxn>
                <a:cxn ang="0">
                  <a:pos x="connsiteX2" y="connsiteY2"/>
                </a:cxn>
                <a:cxn ang="0">
                  <a:pos x="connsiteX3" y="connsiteY3"/>
                </a:cxn>
              </a:cxnLst>
              <a:rect l="l" t="t" r="r" b="b"/>
              <a:pathLst>
                <a:path w="281511" h="653279">
                  <a:moveTo>
                    <a:pt x="0" y="17848"/>
                  </a:moveTo>
                  <a:cubicBezTo>
                    <a:pt x="38262" y="12382"/>
                    <a:pt x="225870" y="-27437"/>
                    <a:pt x="247973" y="33347"/>
                  </a:cubicBezTo>
                  <a:cubicBezTo>
                    <a:pt x="333188" y="267687"/>
                    <a:pt x="232865" y="279362"/>
                    <a:pt x="201478" y="436303"/>
                  </a:cubicBezTo>
                  <a:cubicBezTo>
                    <a:pt x="166429" y="611549"/>
                    <a:pt x="170482" y="538602"/>
                    <a:pt x="170482" y="6532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220805" y="3657600"/>
              <a:ext cx="326870" cy="480447"/>
            </a:xfrm>
            <a:custGeom>
              <a:avLst/>
              <a:gdLst>
                <a:gd name="connsiteX0" fmla="*/ 311371 w 326870"/>
                <a:gd name="connsiteY0" fmla="*/ 480447 h 480447"/>
                <a:gd name="connsiteX1" fmla="*/ 264876 w 326870"/>
                <a:gd name="connsiteY1" fmla="*/ 402956 h 480447"/>
                <a:gd name="connsiteX2" fmla="*/ 233880 w 326870"/>
                <a:gd name="connsiteY2" fmla="*/ 309966 h 480447"/>
                <a:gd name="connsiteX3" fmla="*/ 218381 w 326870"/>
                <a:gd name="connsiteY3" fmla="*/ 247973 h 480447"/>
                <a:gd name="connsiteX4" fmla="*/ 187385 w 326870"/>
                <a:gd name="connsiteY4" fmla="*/ 201478 h 480447"/>
                <a:gd name="connsiteX5" fmla="*/ 140890 w 326870"/>
                <a:gd name="connsiteY5" fmla="*/ 92990 h 480447"/>
                <a:gd name="connsiteX6" fmla="*/ 109893 w 326870"/>
                <a:gd name="connsiteY6" fmla="*/ 0 h 480447"/>
                <a:gd name="connsiteX7" fmla="*/ 47900 w 326870"/>
                <a:gd name="connsiteY7" fmla="*/ 46495 h 480447"/>
                <a:gd name="connsiteX8" fmla="*/ 32402 w 326870"/>
                <a:gd name="connsiteY8" fmla="*/ 185980 h 480447"/>
                <a:gd name="connsiteX9" fmla="*/ 1405 w 326870"/>
                <a:gd name="connsiteY9" fmla="*/ 247973 h 480447"/>
                <a:gd name="connsiteX10" fmla="*/ 16903 w 326870"/>
                <a:gd name="connsiteY10" fmla="*/ 371959 h 480447"/>
                <a:gd name="connsiteX11" fmla="*/ 63398 w 326870"/>
                <a:gd name="connsiteY11" fmla="*/ 309966 h 480447"/>
                <a:gd name="connsiteX12" fmla="*/ 125392 w 326870"/>
                <a:gd name="connsiteY12" fmla="*/ 263471 h 480447"/>
                <a:gd name="connsiteX13" fmla="*/ 171887 w 326870"/>
                <a:gd name="connsiteY13" fmla="*/ 232475 h 480447"/>
                <a:gd name="connsiteX14" fmla="*/ 218381 w 326870"/>
                <a:gd name="connsiteY14" fmla="*/ 185980 h 480447"/>
                <a:gd name="connsiteX15" fmla="*/ 280375 w 326870"/>
                <a:gd name="connsiteY15" fmla="*/ 170481 h 480447"/>
                <a:gd name="connsiteX16" fmla="*/ 326870 w 326870"/>
                <a:gd name="connsiteY16" fmla="*/ 154983 h 48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870" h="480447">
                  <a:moveTo>
                    <a:pt x="311371" y="480447"/>
                  </a:moveTo>
                  <a:cubicBezTo>
                    <a:pt x="295873" y="454617"/>
                    <a:pt x="277341" y="430379"/>
                    <a:pt x="264876" y="402956"/>
                  </a:cubicBezTo>
                  <a:cubicBezTo>
                    <a:pt x="251356" y="373211"/>
                    <a:pt x="243269" y="341261"/>
                    <a:pt x="233880" y="309966"/>
                  </a:cubicBezTo>
                  <a:cubicBezTo>
                    <a:pt x="227759" y="289564"/>
                    <a:pt x="226772" y="267551"/>
                    <a:pt x="218381" y="247973"/>
                  </a:cubicBezTo>
                  <a:cubicBezTo>
                    <a:pt x="211044" y="230853"/>
                    <a:pt x="197717" y="216976"/>
                    <a:pt x="187385" y="201478"/>
                  </a:cubicBezTo>
                  <a:cubicBezTo>
                    <a:pt x="146389" y="37491"/>
                    <a:pt x="202049" y="230597"/>
                    <a:pt x="140890" y="92990"/>
                  </a:cubicBezTo>
                  <a:cubicBezTo>
                    <a:pt x="127620" y="63133"/>
                    <a:pt x="109893" y="0"/>
                    <a:pt x="109893" y="0"/>
                  </a:cubicBezTo>
                  <a:cubicBezTo>
                    <a:pt x="89229" y="15498"/>
                    <a:pt x="57835" y="22651"/>
                    <a:pt x="47900" y="46495"/>
                  </a:cubicBezTo>
                  <a:cubicBezTo>
                    <a:pt x="29907" y="89678"/>
                    <a:pt x="42921" y="140397"/>
                    <a:pt x="32402" y="185980"/>
                  </a:cubicBezTo>
                  <a:cubicBezTo>
                    <a:pt x="27207" y="208492"/>
                    <a:pt x="11737" y="227309"/>
                    <a:pt x="1405" y="247973"/>
                  </a:cubicBezTo>
                  <a:cubicBezTo>
                    <a:pt x="6571" y="289302"/>
                    <a:pt x="-12548" y="342508"/>
                    <a:pt x="16903" y="371959"/>
                  </a:cubicBezTo>
                  <a:cubicBezTo>
                    <a:pt x="35168" y="390224"/>
                    <a:pt x="45133" y="328231"/>
                    <a:pt x="63398" y="309966"/>
                  </a:cubicBezTo>
                  <a:cubicBezTo>
                    <a:pt x="81663" y="291701"/>
                    <a:pt x="104373" y="278485"/>
                    <a:pt x="125392" y="263471"/>
                  </a:cubicBezTo>
                  <a:cubicBezTo>
                    <a:pt x="140549" y="252645"/>
                    <a:pt x="157578" y="244399"/>
                    <a:pt x="171887" y="232475"/>
                  </a:cubicBezTo>
                  <a:cubicBezTo>
                    <a:pt x="188725" y="218444"/>
                    <a:pt x="199351" y="196854"/>
                    <a:pt x="218381" y="185980"/>
                  </a:cubicBezTo>
                  <a:cubicBezTo>
                    <a:pt x="236875" y="175412"/>
                    <a:pt x="259894" y="176333"/>
                    <a:pt x="280375" y="170481"/>
                  </a:cubicBezTo>
                  <a:cubicBezTo>
                    <a:pt x="296083" y="165993"/>
                    <a:pt x="326870" y="154983"/>
                    <a:pt x="326870" y="15498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594169" y="3421429"/>
              <a:ext cx="604434" cy="716618"/>
            </a:xfrm>
            <a:custGeom>
              <a:avLst/>
              <a:gdLst>
                <a:gd name="connsiteX0" fmla="*/ 263472 w 604434"/>
                <a:gd name="connsiteY0" fmla="*/ 716618 h 716618"/>
                <a:gd name="connsiteX1" fmla="*/ 201478 w 604434"/>
                <a:gd name="connsiteY1" fmla="*/ 561635 h 716618"/>
                <a:gd name="connsiteX2" fmla="*/ 185980 w 604434"/>
                <a:gd name="connsiteY2" fmla="*/ 515140 h 716618"/>
                <a:gd name="connsiteX3" fmla="*/ 154984 w 604434"/>
                <a:gd name="connsiteY3" fmla="*/ 453147 h 716618"/>
                <a:gd name="connsiteX4" fmla="*/ 123987 w 604434"/>
                <a:gd name="connsiteY4" fmla="*/ 375656 h 716618"/>
                <a:gd name="connsiteX5" fmla="*/ 77492 w 604434"/>
                <a:gd name="connsiteY5" fmla="*/ 313663 h 716618"/>
                <a:gd name="connsiteX6" fmla="*/ 46495 w 604434"/>
                <a:gd name="connsiteY6" fmla="*/ 189676 h 716618"/>
                <a:gd name="connsiteX7" fmla="*/ 30997 w 604434"/>
                <a:gd name="connsiteY7" fmla="*/ 127683 h 716618"/>
                <a:gd name="connsiteX8" fmla="*/ 15499 w 604434"/>
                <a:gd name="connsiteY8" fmla="*/ 3696 h 716618"/>
                <a:gd name="connsiteX9" fmla="*/ 0 w 604434"/>
                <a:gd name="connsiteY9" fmla="*/ 65690 h 716618"/>
                <a:gd name="connsiteX10" fmla="*/ 15499 w 604434"/>
                <a:gd name="connsiteY10" fmla="*/ 391154 h 716618"/>
                <a:gd name="connsiteX11" fmla="*/ 247973 w 604434"/>
                <a:gd name="connsiteY11" fmla="*/ 267168 h 716618"/>
                <a:gd name="connsiteX12" fmla="*/ 418455 w 604434"/>
                <a:gd name="connsiteY12" fmla="*/ 189676 h 716618"/>
                <a:gd name="connsiteX13" fmla="*/ 480448 w 604434"/>
                <a:gd name="connsiteY13" fmla="*/ 158679 h 716618"/>
                <a:gd name="connsiteX14" fmla="*/ 604434 w 604434"/>
                <a:gd name="connsiteY14" fmla="*/ 127683 h 71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434" h="716618">
                  <a:moveTo>
                    <a:pt x="263472" y="716618"/>
                  </a:moveTo>
                  <a:cubicBezTo>
                    <a:pt x="242807" y="664957"/>
                    <a:pt x="221452" y="613567"/>
                    <a:pt x="201478" y="561635"/>
                  </a:cubicBezTo>
                  <a:cubicBezTo>
                    <a:pt x="195613" y="546387"/>
                    <a:pt x="192415" y="530156"/>
                    <a:pt x="185980" y="515140"/>
                  </a:cubicBezTo>
                  <a:cubicBezTo>
                    <a:pt x="176879" y="493905"/>
                    <a:pt x="164367" y="474259"/>
                    <a:pt x="154984" y="453147"/>
                  </a:cubicBezTo>
                  <a:cubicBezTo>
                    <a:pt x="143685" y="427725"/>
                    <a:pt x="137498" y="399975"/>
                    <a:pt x="123987" y="375656"/>
                  </a:cubicBezTo>
                  <a:cubicBezTo>
                    <a:pt x="111443" y="353076"/>
                    <a:pt x="92990" y="334327"/>
                    <a:pt x="77492" y="313663"/>
                  </a:cubicBezTo>
                  <a:lnTo>
                    <a:pt x="46495" y="189676"/>
                  </a:lnTo>
                  <a:lnTo>
                    <a:pt x="30997" y="127683"/>
                  </a:lnTo>
                  <a:cubicBezTo>
                    <a:pt x="25831" y="86354"/>
                    <a:pt x="34126" y="40949"/>
                    <a:pt x="15499" y="3696"/>
                  </a:cubicBezTo>
                  <a:cubicBezTo>
                    <a:pt x="5973" y="-15356"/>
                    <a:pt x="0" y="44389"/>
                    <a:pt x="0" y="65690"/>
                  </a:cubicBezTo>
                  <a:cubicBezTo>
                    <a:pt x="0" y="174301"/>
                    <a:pt x="10333" y="282666"/>
                    <a:pt x="15499" y="391154"/>
                  </a:cubicBezTo>
                  <a:cubicBezTo>
                    <a:pt x="258955" y="310001"/>
                    <a:pt x="-85368" y="433839"/>
                    <a:pt x="247973" y="267168"/>
                  </a:cubicBezTo>
                  <a:cubicBezTo>
                    <a:pt x="475150" y="153579"/>
                    <a:pt x="221040" y="277417"/>
                    <a:pt x="418455" y="189676"/>
                  </a:cubicBezTo>
                  <a:cubicBezTo>
                    <a:pt x="439567" y="180293"/>
                    <a:pt x="458530" y="165985"/>
                    <a:pt x="480448" y="158679"/>
                  </a:cubicBezTo>
                  <a:cubicBezTo>
                    <a:pt x="520862" y="145208"/>
                    <a:pt x="604434" y="127683"/>
                    <a:pt x="604434" y="12768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0329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Trevor: Error Analysis and Diagnostic Data</a:t>
            </a:r>
          </a:p>
        </p:txBody>
      </p:sp>
      <p:sp>
        <p:nvSpPr>
          <p:cNvPr id="26" name="Content Placeholder 4"/>
          <p:cNvSpPr>
            <a:spLocks noGrp="1"/>
          </p:cNvSpPr>
          <p:nvPr>
            <p:ph idx="1"/>
          </p:nvPr>
        </p:nvSpPr>
        <p:spPr>
          <a:xfrm>
            <a:off x="916519" y="1611467"/>
            <a:ext cx="5860800" cy="4714531"/>
          </a:xfrm>
        </p:spPr>
        <p:txBody>
          <a:bodyPr>
            <a:normAutofit/>
          </a:bodyPr>
          <a:lstStyle/>
          <a:p>
            <a:r>
              <a:rPr lang="en-US">
                <a:solidFill>
                  <a:schemeClr val="tx1"/>
                </a:solidFill>
              </a:rPr>
              <a:t>Counting and Writing</a:t>
            </a:r>
          </a:p>
          <a:p>
            <a:r>
              <a:rPr lang="en-US" b="1"/>
              <a:t>Mrs. Wood: </a:t>
            </a:r>
            <a:r>
              <a:rPr lang="en-US"/>
              <a:t>Continue the pattern: 2, 4, 6…</a:t>
            </a:r>
          </a:p>
          <a:p>
            <a:r>
              <a:rPr lang="en-US" b="1"/>
              <a:t>Trevor</a:t>
            </a:r>
            <a:r>
              <a:rPr lang="en-US"/>
              <a:t>: 2, 4, 6, 8, 10, 12, 14, 15, 16, 17, 18, 19, 20</a:t>
            </a:r>
          </a:p>
          <a:p>
            <a:r>
              <a:rPr lang="en-US" b="1"/>
              <a:t>Mrs. Wood</a:t>
            </a:r>
            <a:r>
              <a:rPr lang="en-US"/>
              <a:t>: Stop.</a:t>
            </a:r>
          </a:p>
          <a:p>
            <a:pPr>
              <a:spcBef>
                <a:spcPts val="2400"/>
              </a:spcBef>
            </a:pPr>
            <a:r>
              <a:rPr lang="en-US" b="1"/>
              <a:t>Mrs. Wood: </a:t>
            </a:r>
            <a:r>
              <a:rPr lang="en-US"/>
              <a:t>Start counting by 10s.</a:t>
            </a:r>
          </a:p>
          <a:p>
            <a:r>
              <a:rPr lang="en-US" b="1"/>
              <a:t>Trevor: </a:t>
            </a:r>
            <a:r>
              <a:rPr lang="en-US"/>
              <a:t>10, 20, 30, 40…100</a:t>
            </a:r>
          </a:p>
          <a:p>
            <a:r>
              <a:rPr lang="en-US" b="1"/>
              <a:t>Mrs. Wood: </a:t>
            </a:r>
            <a:r>
              <a:rPr lang="en-US"/>
              <a:t>Now count by 10s starting </a:t>
            </a:r>
            <a:br>
              <a:rPr lang="en-US"/>
            </a:br>
            <a:r>
              <a:rPr lang="en-US"/>
              <a:t>at 124.</a:t>
            </a:r>
          </a:p>
          <a:p>
            <a:r>
              <a:rPr lang="en-US" b="1"/>
              <a:t>Trevor</a:t>
            </a:r>
            <a:r>
              <a:rPr lang="en-US"/>
              <a:t>: 120, 130, 134, 135</a:t>
            </a:r>
          </a:p>
          <a:p>
            <a:endParaRPr lang="en-US"/>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58</a:t>
            </a:fld>
            <a:endParaRPr lang="en-US"/>
          </a:p>
        </p:txBody>
      </p:sp>
      <p:sp>
        <p:nvSpPr>
          <p:cNvPr id="27" name="Content Placeholder 2"/>
          <p:cNvSpPr>
            <a:spLocks noGrp="1"/>
          </p:cNvSpPr>
          <p:nvPr>
            <p:ph sz="quarter" idx="4294967295"/>
          </p:nvPr>
        </p:nvSpPr>
        <p:spPr>
          <a:xfrm>
            <a:off x="7254875" y="2052536"/>
            <a:ext cx="4937125" cy="4022725"/>
          </a:xfrm>
          <a:prstGeom prst="rect">
            <a:avLst/>
          </a:prstGeom>
        </p:spPr>
        <p:txBody>
          <a:bodyPr>
            <a:normAutofit/>
          </a:bodyPr>
          <a:lstStyle/>
          <a:p>
            <a:pPr marL="0" indent="0">
              <a:buNone/>
            </a:pPr>
            <a:r>
              <a:rPr lang="en-US" b="1"/>
              <a:t>Mrs. Wood: </a:t>
            </a:r>
            <a:r>
              <a:rPr lang="en-US"/>
              <a:t>Count by 5s.</a:t>
            </a:r>
          </a:p>
          <a:p>
            <a:pPr marL="0" indent="0">
              <a:buNone/>
            </a:pPr>
            <a:r>
              <a:rPr lang="en-US" b="1"/>
              <a:t>Trevor: </a:t>
            </a:r>
            <a:r>
              <a:rPr lang="en-US"/>
              <a:t>5, 10, 15, 20…100</a:t>
            </a:r>
          </a:p>
          <a:p>
            <a:pPr marL="0" indent="0">
              <a:buNone/>
            </a:pPr>
            <a:r>
              <a:rPr lang="en-US" b="1"/>
              <a:t>Mrs. Wood: </a:t>
            </a:r>
            <a:r>
              <a:rPr lang="en-US"/>
              <a:t>Now count by 5s, starting with 205.</a:t>
            </a:r>
          </a:p>
          <a:p>
            <a:pPr marL="0" indent="0">
              <a:buNone/>
            </a:pPr>
            <a:r>
              <a:rPr lang="en-US" b="1"/>
              <a:t>Trevor: </a:t>
            </a:r>
            <a:r>
              <a:rPr lang="en-US"/>
              <a:t>210, 215…I don’t know anymore.</a:t>
            </a:r>
          </a:p>
        </p:txBody>
      </p:sp>
    </p:spTree>
    <p:extLst>
      <p:ext uri="{BB962C8B-B14F-4D97-AF65-F5344CB8AC3E}">
        <p14:creationId xmlns:p14="http://schemas.microsoft.com/office/powerpoint/2010/main" val="3056963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Trevor: Error Analysis and Diagnostic Data</a:t>
            </a:r>
          </a:p>
        </p:txBody>
      </p:sp>
      <p:sp>
        <p:nvSpPr>
          <p:cNvPr id="7" name="Content Placeholder 2"/>
          <p:cNvSpPr>
            <a:spLocks noGrp="1"/>
          </p:cNvSpPr>
          <p:nvPr>
            <p:ph idx="1"/>
          </p:nvPr>
        </p:nvSpPr>
        <p:spPr>
          <a:prstGeom prst="rect">
            <a:avLst/>
          </a:prstGeom>
        </p:spPr>
        <p:txBody>
          <a:bodyPr/>
          <a:lstStyle/>
          <a:p>
            <a:r>
              <a:rPr lang="en-US">
                <a:solidFill>
                  <a:schemeClr val="tx1"/>
                </a:solidFill>
              </a:rPr>
              <a:t>Counting and Writing</a:t>
            </a:r>
          </a:p>
          <a:p>
            <a:pPr marL="0" indent="0">
              <a:buNone/>
            </a:pPr>
            <a:r>
              <a:rPr lang="en-US" b="1"/>
              <a:t>Mrs. Wood</a:t>
            </a:r>
            <a:r>
              <a:rPr lang="en-US"/>
              <a:t>: Look at each picture and write the number that shows </a:t>
            </a:r>
            <a:br>
              <a:rPr lang="en-US"/>
            </a:br>
            <a:r>
              <a:rPr lang="en-US"/>
              <a:t>how many in all.</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59</a:t>
            </a:fld>
            <a:endParaRPr lang="en-US"/>
          </a:p>
        </p:txBody>
      </p:sp>
      <p:grpSp>
        <p:nvGrpSpPr>
          <p:cNvPr id="9" name="Group 8" descr="Two flats and four units"/>
          <p:cNvGrpSpPr/>
          <p:nvPr/>
        </p:nvGrpSpPr>
        <p:grpSpPr>
          <a:xfrm>
            <a:off x="543650" y="3068917"/>
            <a:ext cx="4613461" cy="2008094"/>
            <a:chOff x="425824" y="2438400"/>
            <a:chExt cx="4613461" cy="2008094"/>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5824" y="2438400"/>
              <a:ext cx="1476375" cy="149542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7022" y="2456329"/>
              <a:ext cx="1476375" cy="14954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4773" y="2819400"/>
              <a:ext cx="400050" cy="33337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54823" y="2819399"/>
              <a:ext cx="400050" cy="33337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54873" y="2811273"/>
              <a:ext cx="400050" cy="33337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39235" y="2811273"/>
              <a:ext cx="400050" cy="333375"/>
            </a:xfrm>
            <a:prstGeom prst="rect">
              <a:avLst/>
            </a:prstGeom>
          </p:spPr>
        </p:pic>
        <p:sp>
          <p:nvSpPr>
            <p:cNvPr id="16" name="Freeform 15"/>
            <p:cNvSpPr/>
            <p:nvPr/>
          </p:nvSpPr>
          <p:spPr>
            <a:xfrm>
              <a:off x="1873937" y="4028204"/>
              <a:ext cx="403098" cy="400621"/>
            </a:xfrm>
            <a:custGeom>
              <a:avLst/>
              <a:gdLst>
                <a:gd name="connsiteX0" fmla="*/ 62439 w 403098"/>
                <a:gd name="connsiteY0" fmla="*/ 77631 h 400621"/>
                <a:gd name="connsiteX1" fmla="*/ 152087 w 403098"/>
                <a:gd name="connsiteY1" fmla="*/ 5914 h 400621"/>
                <a:gd name="connsiteX2" fmla="*/ 241734 w 403098"/>
                <a:gd name="connsiteY2" fmla="*/ 23843 h 400621"/>
                <a:gd name="connsiteX3" fmla="*/ 187945 w 403098"/>
                <a:gd name="connsiteY3" fmla="*/ 310714 h 400621"/>
                <a:gd name="connsiteX4" fmla="*/ 80369 w 403098"/>
                <a:gd name="connsiteY4" fmla="*/ 382431 h 400621"/>
                <a:gd name="connsiteX5" fmla="*/ 8651 w 403098"/>
                <a:gd name="connsiteY5" fmla="*/ 364502 h 400621"/>
                <a:gd name="connsiteX6" fmla="*/ 80369 w 403098"/>
                <a:gd name="connsiteY6" fmla="*/ 292784 h 400621"/>
                <a:gd name="connsiteX7" fmla="*/ 187945 w 403098"/>
                <a:gd name="connsiteY7" fmla="*/ 310714 h 400621"/>
                <a:gd name="connsiteX8" fmla="*/ 241734 w 403098"/>
                <a:gd name="connsiteY8" fmla="*/ 364502 h 400621"/>
                <a:gd name="connsiteX9" fmla="*/ 403098 w 403098"/>
                <a:gd name="connsiteY9" fmla="*/ 400361 h 40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98" h="400621">
                  <a:moveTo>
                    <a:pt x="62439" y="77631"/>
                  </a:moveTo>
                  <a:cubicBezTo>
                    <a:pt x="92322" y="53725"/>
                    <a:pt x="115433" y="16910"/>
                    <a:pt x="152087" y="5914"/>
                  </a:cubicBezTo>
                  <a:cubicBezTo>
                    <a:pt x="181276" y="-2843"/>
                    <a:pt x="233362" y="-5459"/>
                    <a:pt x="241734" y="23843"/>
                  </a:cubicBezTo>
                  <a:cubicBezTo>
                    <a:pt x="255150" y="70798"/>
                    <a:pt x="257903" y="249501"/>
                    <a:pt x="187945" y="310714"/>
                  </a:cubicBezTo>
                  <a:cubicBezTo>
                    <a:pt x="155511" y="339093"/>
                    <a:pt x="80369" y="382431"/>
                    <a:pt x="80369" y="382431"/>
                  </a:cubicBezTo>
                  <a:cubicBezTo>
                    <a:pt x="56463" y="376455"/>
                    <a:pt x="23436" y="384215"/>
                    <a:pt x="8651" y="364502"/>
                  </a:cubicBezTo>
                  <a:cubicBezTo>
                    <a:pt x="-29598" y="313504"/>
                    <a:pt x="70807" y="295971"/>
                    <a:pt x="80369" y="292784"/>
                  </a:cubicBezTo>
                  <a:cubicBezTo>
                    <a:pt x="116228" y="298761"/>
                    <a:pt x="154725" y="295949"/>
                    <a:pt x="187945" y="310714"/>
                  </a:cubicBezTo>
                  <a:cubicBezTo>
                    <a:pt x="211116" y="321012"/>
                    <a:pt x="219569" y="352188"/>
                    <a:pt x="241734" y="364502"/>
                  </a:cubicBezTo>
                  <a:cubicBezTo>
                    <a:pt x="316486" y="406031"/>
                    <a:pt x="335150" y="400361"/>
                    <a:pt x="403098" y="400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342748" y="4027173"/>
              <a:ext cx="382523" cy="419321"/>
            </a:xfrm>
            <a:custGeom>
              <a:avLst/>
              <a:gdLst>
                <a:gd name="connsiteX0" fmla="*/ 203228 w 382523"/>
                <a:gd name="connsiteY0" fmla="*/ 419321 h 419321"/>
                <a:gd name="connsiteX1" fmla="*/ 185299 w 382523"/>
                <a:gd name="connsiteY1" fmla="*/ 6945 h 419321"/>
                <a:gd name="connsiteX2" fmla="*/ 131511 w 382523"/>
                <a:gd name="connsiteY2" fmla="*/ 24874 h 419321"/>
                <a:gd name="connsiteX3" fmla="*/ 59793 w 382523"/>
                <a:gd name="connsiteY3" fmla="*/ 132451 h 419321"/>
                <a:gd name="connsiteX4" fmla="*/ 23934 w 382523"/>
                <a:gd name="connsiteY4" fmla="*/ 186239 h 419321"/>
                <a:gd name="connsiteX5" fmla="*/ 6005 w 382523"/>
                <a:gd name="connsiteY5" fmla="*/ 240027 h 419321"/>
                <a:gd name="connsiteX6" fmla="*/ 346664 w 382523"/>
                <a:gd name="connsiteY6" fmla="*/ 222098 h 419321"/>
                <a:gd name="connsiteX7" fmla="*/ 382523 w 382523"/>
                <a:gd name="connsiteY7" fmla="*/ 222098 h 41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523" h="419321">
                  <a:moveTo>
                    <a:pt x="203228" y="419321"/>
                  </a:moveTo>
                  <a:cubicBezTo>
                    <a:pt x="197252" y="281862"/>
                    <a:pt x="209911" y="142314"/>
                    <a:pt x="185299" y="6945"/>
                  </a:cubicBezTo>
                  <a:cubicBezTo>
                    <a:pt x="181918" y="-11649"/>
                    <a:pt x="144875" y="11510"/>
                    <a:pt x="131511" y="24874"/>
                  </a:cubicBezTo>
                  <a:cubicBezTo>
                    <a:pt x="101037" y="55348"/>
                    <a:pt x="83699" y="96592"/>
                    <a:pt x="59793" y="132451"/>
                  </a:cubicBezTo>
                  <a:lnTo>
                    <a:pt x="23934" y="186239"/>
                  </a:lnTo>
                  <a:cubicBezTo>
                    <a:pt x="17958" y="204168"/>
                    <a:pt x="-12779" y="237940"/>
                    <a:pt x="6005" y="240027"/>
                  </a:cubicBezTo>
                  <a:cubicBezTo>
                    <a:pt x="119020" y="252584"/>
                    <a:pt x="233083" y="227507"/>
                    <a:pt x="346664" y="222098"/>
                  </a:cubicBezTo>
                  <a:cubicBezTo>
                    <a:pt x="358603" y="221529"/>
                    <a:pt x="370570" y="222098"/>
                    <a:pt x="382523" y="2220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Three flats, one rod, and three units"/>
          <p:cNvGrpSpPr/>
          <p:nvPr/>
        </p:nvGrpSpPr>
        <p:grpSpPr>
          <a:xfrm>
            <a:off x="4348667" y="4401613"/>
            <a:ext cx="6119933" cy="2102907"/>
            <a:chOff x="601072" y="4607859"/>
            <a:chExt cx="6119933" cy="2102907"/>
          </a:xfrm>
        </p:grpSpPr>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072" y="4630780"/>
              <a:ext cx="1476375" cy="1495425"/>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7083" y="4630780"/>
              <a:ext cx="1476375" cy="1495425"/>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7450" y="4630780"/>
              <a:ext cx="1476375" cy="1495425"/>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4021" y="4607859"/>
              <a:ext cx="323850" cy="144780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68067" y="5051980"/>
              <a:ext cx="400050" cy="33337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4719" y="5051980"/>
              <a:ext cx="400050" cy="33337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20955" y="5051979"/>
              <a:ext cx="400050" cy="333375"/>
            </a:xfrm>
            <a:prstGeom prst="rect">
              <a:avLst/>
            </a:prstGeom>
          </p:spPr>
        </p:pic>
        <p:sp>
          <p:nvSpPr>
            <p:cNvPr id="28" name="Freeform 27"/>
            <p:cNvSpPr/>
            <p:nvPr/>
          </p:nvSpPr>
          <p:spPr>
            <a:xfrm>
              <a:off x="3177153" y="6195431"/>
              <a:ext cx="374690" cy="406847"/>
            </a:xfrm>
            <a:custGeom>
              <a:avLst/>
              <a:gdLst>
                <a:gd name="connsiteX0" fmla="*/ 123986 w 374690"/>
                <a:gd name="connsiteY0" fmla="*/ 34888 h 406847"/>
                <a:gd name="connsiteX1" fmla="*/ 294467 w 374690"/>
                <a:gd name="connsiteY1" fmla="*/ 19389 h 406847"/>
                <a:gd name="connsiteX2" fmla="*/ 309966 w 374690"/>
                <a:gd name="connsiteY2" fmla="*/ 65884 h 406847"/>
                <a:gd name="connsiteX3" fmla="*/ 294467 w 374690"/>
                <a:gd name="connsiteY3" fmla="*/ 158874 h 406847"/>
                <a:gd name="connsiteX4" fmla="*/ 263471 w 374690"/>
                <a:gd name="connsiteY4" fmla="*/ 205369 h 406847"/>
                <a:gd name="connsiteX5" fmla="*/ 356461 w 374690"/>
                <a:gd name="connsiteY5" fmla="*/ 251864 h 406847"/>
                <a:gd name="connsiteX6" fmla="*/ 356461 w 374690"/>
                <a:gd name="connsiteY6" fmla="*/ 375850 h 406847"/>
                <a:gd name="connsiteX7" fmla="*/ 309966 w 374690"/>
                <a:gd name="connsiteY7" fmla="*/ 406847 h 406847"/>
                <a:gd name="connsiteX8" fmla="*/ 46494 w 374690"/>
                <a:gd name="connsiteY8" fmla="*/ 391349 h 406847"/>
                <a:gd name="connsiteX9" fmla="*/ 15498 w 374690"/>
                <a:gd name="connsiteY9" fmla="*/ 344854 h 406847"/>
                <a:gd name="connsiteX10" fmla="*/ 0 w 374690"/>
                <a:gd name="connsiteY10" fmla="*/ 344854 h 40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90" h="406847">
                  <a:moveTo>
                    <a:pt x="123986" y="34888"/>
                  </a:moveTo>
                  <a:cubicBezTo>
                    <a:pt x="186229" y="9991"/>
                    <a:pt x="224216" y="-20755"/>
                    <a:pt x="294467" y="19389"/>
                  </a:cubicBezTo>
                  <a:cubicBezTo>
                    <a:pt x="308651" y="27494"/>
                    <a:pt x="304800" y="50386"/>
                    <a:pt x="309966" y="65884"/>
                  </a:cubicBezTo>
                  <a:cubicBezTo>
                    <a:pt x="304800" y="96881"/>
                    <a:pt x="304404" y="129062"/>
                    <a:pt x="294467" y="158874"/>
                  </a:cubicBezTo>
                  <a:cubicBezTo>
                    <a:pt x="288577" y="176545"/>
                    <a:pt x="259818" y="187104"/>
                    <a:pt x="263471" y="205369"/>
                  </a:cubicBezTo>
                  <a:cubicBezTo>
                    <a:pt x="267763" y="226830"/>
                    <a:pt x="341231" y="246787"/>
                    <a:pt x="356461" y="251864"/>
                  </a:cubicBezTo>
                  <a:cubicBezTo>
                    <a:pt x="372353" y="299541"/>
                    <a:pt x="387959" y="320729"/>
                    <a:pt x="356461" y="375850"/>
                  </a:cubicBezTo>
                  <a:cubicBezTo>
                    <a:pt x="347220" y="392023"/>
                    <a:pt x="325464" y="396515"/>
                    <a:pt x="309966" y="406847"/>
                  </a:cubicBezTo>
                  <a:cubicBezTo>
                    <a:pt x="222142" y="401681"/>
                    <a:pt x="132583" y="409473"/>
                    <a:pt x="46494" y="391349"/>
                  </a:cubicBezTo>
                  <a:cubicBezTo>
                    <a:pt x="28267" y="387512"/>
                    <a:pt x="28669" y="358025"/>
                    <a:pt x="15498" y="344854"/>
                  </a:cubicBezTo>
                  <a:cubicBezTo>
                    <a:pt x="11845" y="341201"/>
                    <a:pt x="5166" y="344854"/>
                    <a:pt x="0" y="3448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905573" y="6168325"/>
              <a:ext cx="124104" cy="495946"/>
            </a:xfrm>
            <a:custGeom>
              <a:avLst/>
              <a:gdLst>
                <a:gd name="connsiteX0" fmla="*/ 0 w 124104"/>
                <a:gd name="connsiteY0" fmla="*/ 0 h 495946"/>
                <a:gd name="connsiteX1" fmla="*/ 92990 w 124104"/>
                <a:gd name="connsiteY1" fmla="*/ 325465 h 495946"/>
                <a:gd name="connsiteX2" fmla="*/ 108488 w 124104"/>
                <a:gd name="connsiteY2" fmla="*/ 402956 h 495946"/>
                <a:gd name="connsiteX3" fmla="*/ 123986 w 124104"/>
                <a:gd name="connsiteY3" fmla="*/ 495946 h 495946"/>
              </a:gdLst>
              <a:ahLst/>
              <a:cxnLst>
                <a:cxn ang="0">
                  <a:pos x="connsiteX0" y="connsiteY0"/>
                </a:cxn>
                <a:cxn ang="0">
                  <a:pos x="connsiteX1" y="connsiteY1"/>
                </a:cxn>
                <a:cxn ang="0">
                  <a:pos x="connsiteX2" y="connsiteY2"/>
                </a:cxn>
                <a:cxn ang="0">
                  <a:pos x="connsiteX3" y="connsiteY3"/>
                </a:cxn>
              </a:cxnLst>
              <a:rect l="l" t="t" r="r" b="b"/>
              <a:pathLst>
                <a:path w="124104" h="495946">
                  <a:moveTo>
                    <a:pt x="0" y="0"/>
                  </a:moveTo>
                  <a:cubicBezTo>
                    <a:pt x="30997" y="108488"/>
                    <a:pt x="63657" y="216515"/>
                    <a:pt x="92990" y="325465"/>
                  </a:cubicBezTo>
                  <a:cubicBezTo>
                    <a:pt x="99838" y="350901"/>
                    <a:pt x="102774" y="377241"/>
                    <a:pt x="108488" y="402956"/>
                  </a:cubicBezTo>
                  <a:cubicBezTo>
                    <a:pt x="126492" y="483975"/>
                    <a:pt x="123986" y="439283"/>
                    <a:pt x="123986" y="49594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184542" y="6199322"/>
              <a:ext cx="385180" cy="329851"/>
            </a:xfrm>
            <a:custGeom>
              <a:avLst/>
              <a:gdLst>
                <a:gd name="connsiteX0" fmla="*/ 185980 w 385180"/>
                <a:gd name="connsiteY0" fmla="*/ 0 h 329851"/>
                <a:gd name="connsiteX1" fmla="*/ 15499 w 385180"/>
                <a:gd name="connsiteY1" fmla="*/ 61993 h 329851"/>
                <a:gd name="connsiteX2" fmla="*/ 0 w 385180"/>
                <a:gd name="connsiteY2" fmla="*/ 108488 h 329851"/>
                <a:gd name="connsiteX3" fmla="*/ 15499 w 385180"/>
                <a:gd name="connsiteY3" fmla="*/ 232475 h 329851"/>
                <a:gd name="connsiteX4" fmla="*/ 170482 w 385180"/>
                <a:gd name="connsiteY4" fmla="*/ 309966 h 329851"/>
                <a:gd name="connsiteX5" fmla="*/ 216977 w 385180"/>
                <a:gd name="connsiteY5" fmla="*/ 325464 h 329851"/>
                <a:gd name="connsiteX6" fmla="*/ 371960 w 385180"/>
                <a:gd name="connsiteY6" fmla="*/ 309966 h 329851"/>
                <a:gd name="connsiteX7" fmla="*/ 356461 w 385180"/>
                <a:gd name="connsiteY7" fmla="*/ 185980 h 329851"/>
                <a:gd name="connsiteX8" fmla="*/ 278970 w 385180"/>
                <a:gd name="connsiteY8" fmla="*/ 123986 h 329851"/>
                <a:gd name="connsiteX9" fmla="*/ 216977 w 385180"/>
                <a:gd name="connsiteY9" fmla="*/ 92990 h 329851"/>
                <a:gd name="connsiteX10" fmla="*/ 123987 w 385180"/>
                <a:gd name="connsiteY10" fmla="*/ 46495 h 329851"/>
                <a:gd name="connsiteX11" fmla="*/ 15499 w 385180"/>
                <a:gd name="connsiteY11" fmla="*/ 15498 h 32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180" h="329851">
                  <a:moveTo>
                    <a:pt x="185980" y="0"/>
                  </a:moveTo>
                  <a:cubicBezTo>
                    <a:pt x="92724" y="11657"/>
                    <a:pt x="63829" y="-10501"/>
                    <a:pt x="15499" y="61993"/>
                  </a:cubicBezTo>
                  <a:cubicBezTo>
                    <a:pt x="6437" y="75586"/>
                    <a:pt x="5166" y="92990"/>
                    <a:pt x="0" y="108488"/>
                  </a:cubicBezTo>
                  <a:cubicBezTo>
                    <a:pt x="5166" y="149817"/>
                    <a:pt x="-5488" y="196498"/>
                    <a:pt x="15499" y="232475"/>
                  </a:cubicBezTo>
                  <a:cubicBezTo>
                    <a:pt x="49313" y="290442"/>
                    <a:pt x="116316" y="294490"/>
                    <a:pt x="170482" y="309966"/>
                  </a:cubicBezTo>
                  <a:cubicBezTo>
                    <a:pt x="186190" y="314454"/>
                    <a:pt x="201479" y="320298"/>
                    <a:pt x="216977" y="325464"/>
                  </a:cubicBezTo>
                  <a:cubicBezTo>
                    <a:pt x="268638" y="320298"/>
                    <a:pt x="335248" y="346678"/>
                    <a:pt x="371960" y="309966"/>
                  </a:cubicBezTo>
                  <a:cubicBezTo>
                    <a:pt x="401411" y="280515"/>
                    <a:pt x="375088" y="223233"/>
                    <a:pt x="356461" y="185980"/>
                  </a:cubicBezTo>
                  <a:cubicBezTo>
                    <a:pt x="341668" y="156393"/>
                    <a:pt x="306494" y="142335"/>
                    <a:pt x="278970" y="123986"/>
                  </a:cubicBezTo>
                  <a:cubicBezTo>
                    <a:pt x="259747" y="111171"/>
                    <a:pt x="237036" y="104452"/>
                    <a:pt x="216977" y="92990"/>
                  </a:cubicBezTo>
                  <a:cubicBezTo>
                    <a:pt x="132852" y="44919"/>
                    <a:pt x="209234" y="74910"/>
                    <a:pt x="123987" y="46495"/>
                  </a:cubicBezTo>
                  <a:cubicBezTo>
                    <a:pt x="60298" y="4035"/>
                    <a:pt x="96119" y="15498"/>
                    <a:pt x="15499" y="154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819914" y="6230319"/>
              <a:ext cx="341022" cy="480447"/>
            </a:xfrm>
            <a:custGeom>
              <a:avLst/>
              <a:gdLst>
                <a:gd name="connsiteX0" fmla="*/ 62052 w 341022"/>
                <a:gd name="connsiteY0" fmla="*/ 15498 h 480447"/>
                <a:gd name="connsiteX1" fmla="*/ 263530 w 341022"/>
                <a:gd name="connsiteY1" fmla="*/ 0 h 480447"/>
                <a:gd name="connsiteX2" fmla="*/ 310025 w 341022"/>
                <a:gd name="connsiteY2" fmla="*/ 15498 h 480447"/>
                <a:gd name="connsiteX3" fmla="*/ 341022 w 341022"/>
                <a:gd name="connsiteY3" fmla="*/ 61993 h 480447"/>
                <a:gd name="connsiteX4" fmla="*/ 232533 w 341022"/>
                <a:gd name="connsiteY4" fmla="*/ 201478 h 480447"/>
                <a:gd name="connsiteX5" fmla="*/ 186039 w 341022"/>
                <a:gd name="connsiteY5" fmla="*/ 232474 h 480447"/>
                <a:gd name="connsiteX6" fmla="*/ 248032 w 341022"/>
                <a:gd name="connsiteY6" fmla="*/ 278969 h 480447"/>
                <a:gd name="connsiteX7" fmla="*/ 341022 w 341022"/>
                <a:gd name="connsiteY7" fmla="*/ 309966 h 480447"/>
                <a:gd name="connsiteX8" fmla="*/ 279028 w 341022"/>
                <a:gd name="connsiteY8" fmla="*/ 464949 h 480447"/>
                <a:gd name="connsiteX9" fmla="*/ 232533 w 341022"/>
                <a:gd name="connsiteY9" fmla="*/ 480447 h 480447"/>
                <a:gd name="connsiteX10" fmla="*/ 46554 w 341022"/>
                <a:gd name="connsiteY10" fmla="*/ 433952 h 480447"/>
                <a:gd name="connsiteX11" fmla="*/ 59 w 341022"/>
                <a:gd name="connsiteY11" fmla="*/ 371959 h 48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022" h="480447">
                  <a:moveTo>
                    <a:pt x="62052" y="15498"/>
                  </a:moveTo>
                  <a:cubicBezTo>
                    <a:pt x="129211" y="10332"/>
                    <a:pt x="196172" y="0"/>
                    <a:pt x="263530" y="0"/>
                  </a:cubicBezTo>
                  <a:cubicBezTo>
                    <a:pt x="279867" y="0"/>
                    <a:pt x="297268" y="5293"/>
                    <a:pt x="310025" y="15498"/>
                  </a:cubicBezTo>
                  <a:cubicBezTo>
                    <a:pt x="324570" y="27134"/>
                    <a:pt x="330690" y="46495"/>
                    <a:pt x="341022" y="61993"/>
                  </a:cubicBezTo>
                  <a:cubicBezTo>
                    <a:pt x="318217" y="176014"/>
                    <a:pt x="347441" y="124872"/>
                    <a:pt x="232533" y="201478"/>
                  </a:cubicBezTo>
                  <a:lnTo>
                    <a:pt x="186039" y="232474"/>
                  </a:lnTo>
                  <a:cubicBezTo>
                    <a:pt x="206703" y="247972"/>
                    <a:pt x="224929" y="267417"/>
                    <a:pt x="248032" y="278969"/>
                  </a:cubicBezTo>
                  <a:cubicBezTo>
                    <a:pt x="277256" y="293581"/>
                    <a:pt x="341022" y="309966"/>
                    <a:pt x="341022" y="309966"/>
                  </a:cubicBezTo>
                  <a:cubicBezTo>
                    <a:pt x="328768" y="395741"/>
                    <a:pt x="347547" y="419270"/>
                    <a:pt x="279028" y="464949"/>
                  </a:cubicBezTo>
                  <a:cubicBezTo>
                    <a:pt x="265435" y="474011"/>
                    <a:pt x="248031" y="475281"/>
                    <a:pt x="232533" y="480447"/>
                  </a:cubicBezTo>
                  <a:cubicBezTo>
                    <a:pt x="124041" y="468393"/>
                    <a:pt x="112261" y="488708"/>
                    <a:pt x="46554" y="433952"/>
                  </a:cubicBezTo>
                  <a:cubicBezTo>
                    <a:pt x="-3594" y="392162"/>
                    <a:pt x="59" y="407405"/>
                    <a:pt x="59" y="3719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descr="Three rods and one unit"/>
          <p:cNvGrpSpPr/>
          <p:nvPr/>
        </p:nvGrpSpPr>
        <p:grpSpPr>
          <a:xfrm>
            <a:off x="9756527" y="2405026"/>
            <a:ext cx="1815913" cy="2252664"/>
            <a:chOff x="6001869" y="2355195"/>
            <a:chExt cx="1815913" cy="2252664"/>
          </a:xfrm>
        </p:grpSpPr>
        <p:pic>
          <p:nvPicPr>
            <p:cNvPr id="33" name="Picture 3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01869" y="2355195"/>
              <a:ext cx="323850" cy="1447800"/>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86231" y="2391054"/>
              <a:ext cx="323850" cy="1447800"/>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86282" y="2391054"/>
              <a:ext cx="323850" cy="144780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17732" y="2951905"/>
              <a:ext cx="400050" cy="333375"/>
            </a:xfrm>
            <a:prstGeom prst="rect">
              <a:avLst/>
            </a:prstGeom>
          </p:spPr>
        </p:pic>
        <p:sp>
          <p:nvSpPr>
            <p:cNvPr id="37" name="Freeform 36"/>
            <p:cNvSpPr/>
            <p:nvPr/>
          </p:nvSpPr>
          <p:spPr>
            <a:xfrm>
              <a:off x="6418729" y="3998259"/>
              <a:ext cx="558014" cy="555812"/>
            </a:xfrm>
            <a:custGeom>
              <a:avLst/>
              <a:gdLst>
                <a:gd name="connsiteX0" fmla="*/ 143436 w 558014"/>
                <a:gd name="connsiteY0" fmla="*/ 71717 h 555812"/>
                <a:gd name="connsiteX1" fmla="*/ 322730 w 558014"/>
                <a:gd name="connsiteY1" fmla="*/ 0 h 555812"/>
                <a:gd name="connsiteX2" fmla="*/ 484095 w 558014"/>
                <a:gd name="connsiteY2" fmla="*/ 17929 h 555812"/>
                <a:gd name="connsiteX3" fmla="*/ 537883 w 558014"/>
                <a:gd name="connsiteY3" fmla="*/ 89647 h 555812"/>
                <a:gd name="connsiteX4" fmla="*/ 519953 w 558014"/>
                <a:gd name="connsiteY4" fmla="*/ 340659 h 555812"/>
                <a:gd name="connsiteX5" fmla="*/ 394447 w 558014"/>
                <a:gd name="connsiteY5" fmla="*/ 394447 h 555812"/>
                <a:gd name="connsiteX6" fmla="*/ 412377 w 558014"/>
                <a:gd name="connsiteY6" fmla="*/ 448235 h 555812"/>
                <a:gd name="connsiteX7" fmla="*/ 322730 w 558014"/>
                <a:gd name="connsiteY7" fmla="*/ 555812 h 555812"/>
                <a:gd name="connsiteX8" fmla="*/ 107577 w 558014"/>
                <a:gd name="connsiteY8" fmla="*/ 537882 h 555812"/>
                <a:gd name="connsiteX9" fmla="*/ 53789 w 558014"/>
                <a:gd name="connsiteY9" fmla="*/ 502023 h 555812"/>
                <a:gd name="connsiteX10" fmla="*/ 0 w 558014"/>
                <a:gd name="connsiteY10" fmla="*/ 484094 h 5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014" h="555812">
                  <a:moveTo>
                    <a:pt x="143436" y="71717"/>
                  </a:moveTo>
                  <a:cubicBezTo>
                    <a:pt x="183074" y="51898"/>
                    <a:pt x="267422" y="0"/>
                    <a:pt x="322730" y="0"/>
                  </a:cubicBezTo>
                  <a:cubicBezTo>
                    <a:pt x="376849" y="0"/>
                    <a:pt x="430307" y="11953"/>
                    <a:pt x="484095" y="17929"/>
                  </a:cubicBezTo>
                  <a:cubicBezTo>
                    <a:pt x="502024" y="41835"/>
                    <a:pt x="523057" y="63702"/>
                    <a:pt x="537883" y="89647"/>
                  </a:cubicBezTo>
                  <a:cubicBezTo>
                    <a:pt x="580767" y="164694"/>
                    <a:pt x="545669" y="273797"/>
                    <a:pt x="519953" y="340659"/>
                  </a:cubicBezTo>
                  <a:cubicBezTo>
                    <a:pt x="506781" y="374905"/>
                    <a:pt x="417176" y="388765"/>
                    <a:pt x="394447" y="394447"/>
                  </a:cubicBezTo>
                  <a:cubicBezTo>
                    <a:pt x="262606" y="482342"/>
                    <a:pt x="385565" y="381205"/>
                    <a:pt x="412377" y="448235"/>
                  </a:cubicBezTo>
                  <a:cubicBezTo>
                    <a:pt x="431533" y="496125"/>
                    <a:pt x="346633" y="539876"/>
                    <a:pt x="322730" y="555812"/>
                  </a:cubicBezTo>
                  <a:cubicBezTo>
                    <a:pt x="251012" y="549835"/>
                    <a:pt x="178146" y="551996"/>
                    <a:pt x="107577" y="537882"/>
                  </a:cubicBezTo>
                  <a:cubicBezTo>
                    <a:pt x="86447" y="533656"/>
                    <a:pt x="73063" y="511660"/>
                    <a:pt x="53789" y="502023"/>
                  </a:cubicBezTo>
                  <a:cubicBezTo>
                    <a:pt x="36885" y="493571"/>
                    <a:pt x="0" y="484094"/>
                    <a:pt x="0" y="4840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044988" y="3962400"/>
              <a:ext cx="338270" cy="555812"/>
            </a:xfrm>
            <a:custGeom>
              <a:avLst/>
              <a:gdLst>
                <a:gd name="connsiteX0" fmla="*/ 198494 w 338270"/>
                <a:gd name="connsiteY0" fmla="*/ 125506 h 555812"/>
                <a:gd name="connsiteX1" fmla="*/ 37130 w 338270"/>
                <a:gd name="connsiteY1" fmla="*/ 161365 h 555812"/>
                <a:gd name="connsiteX2" fmla="*/ 19200 w 338270"/>
                <a:gd name="connsiteY2" fmla="*/ 233082 h 555812"/>
                <a:gd name="connsiteX3" fmla="*/ 90918 w 338270"/>
                <a:gd name="connsiteY3" fmla="*/ 555812 h 555812"/>
                <a:gd name="connsiteX4" fmla="*/ 270212 w 338270"/>
                <a:gd name="connsiteY4" fmla="*/ 502024 h 555812"/>
                <a:gd name="connsiteX5" fmla="*/ 306071 w 338270"/>
                <a:gd name="connsiteY5" fmla="*/ 448235 h 555812"/>
                <a:gd name="connsiteX6" fmla="*/ 306071 w 338270"/>
                <a:gd name="connsiteY6" fmla="*/ 89647 h 555812"/>
                <a:gd name="connsiteX7" fmla="*/ 270212 w 338270"/>
                <a:gd name="connsiteY7" fmla="*/ 35859 h 555812"/>
                <a:gd name="connsiteX8" fmla="*/ 216424 w 338270"/>
                <a:gd name="connsiteY8" fmla="*/ 0 h 555812"/>
                <a:gd name="connsiteX9" fmla="*/ 126777 w 338270"/>
                <a:gd name="connsiteY9" fmla="*/ 71718 h 555812"/>
                <a:gd name="connsiteX10" fmla="*/ 108847 w 338270"/>
                <a:gd name="connsiteY10" fmla="*/ 125506 h 5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270" h="555812">
                  <a:moveTo>
                    <a:pt x="198494" y="125506"/>
                  </a:moveTo>
                  <a:cubicBezTo>
                    <a:pt x="144706" y="137459"/>
                    <a:pt x="84378" y="133016"/>
                    <a:pt x="37130" y="161365"/>
                  </a:cubicBezTo>
                  <a:cubicBezTo>
                    <a:pt x="16000" y="174043"/>
                    <a:pt x="19200" y="208441"/>
                    <a:pt x="19200" y="233082"/>
                  </a:cubicBezTo>
                  <a:cubicBezTo>
                    <a:pt x="19200" y="550402"/>
                    <a:pt x="-55887" y="506875"/>
                    <a:pt x="90918" y="555812"/>
                  </a:cubicBezTo>
                  <a:cubicBezTo>
                    <a:pt x="169912" y="544527"/>
                    <a:pt x="215855" y="556381"/>
                    <a:pt x="270212" y="502024"/>
                  </a:cubicBezTo>
                  <a:cubicBezTo>
                    <a:pt x="285449" y="486787"/>
                    <a:pt x="294118" y="466165"/>
                    <a:pt x="306071" y="448235"/>
                  </a:cubicBezTo>
                  <a:cubicBezTo>
                    <a:pt x="352404" y="309232"/>
                    <a:pt x="345462" y="352255"/>
                    <a:pt x="306071" y="89647"/>
                  </a:cubicBezTo>
                  <a:cubicBezTo>
                    <a:pt x="302875" y="68337"/>
                    <a:pt x="285449" y="51096"/>
                    <a:pt x="270212" y="35859"/>
                  </a:cubicBezTo>
                  <a:cubicBezTo>
                    <a:pt x="254975" y="20622"/>
                    <a:pt x="234353" y="11953"/>
                    <a:pt x="216424" y="0"/>
                  </a:cubicBezTo>
                  <a:cubicBezTo>
                    <a:pt x="154386" y="20679"/>
                    <a:pt x="159217" y="6838"/>
                    <a:pt x="126777" y="71718"/>
                  </a:cubicBezTo>
                  <a:cubicBezTo>
                    <a:pt x="118325" y="88622"/>
                    <a:pt x="108847" y="125506"/>
                    <a:pt x="108847" y="1255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691718" y="3962400"/>
              <a:ext cx="17933" cy="645459"/>
            </a:xfrm>
            <a:custGeom>
              <a:avLst/>
              <a:gdLst>
                <a:gd name="connsiteX0" fmla="*/ 0 w 17933"/>
                <a:gd name="connsiteY0" fmla="*/ 0 h 645459"/>
                <a:gd name="connsiteX1" fmla="*/ 17929 w 17933"/>
                <a:gd name="connsiteY1" fmla="*/ 645459 h 645459"/>
              </a:gdLst>
              <a:ahLst/>
              <a:cxnLst>
                <a:cxn ang="0">
                  <a:pos x="connsiteX0" y="connsiteY0"/>
                </a:cxn>
                <a:cxn ang="0">
                  <a:pos x="connsiteX1" y="connsiteY1"/>
                </a:cxn>
              </a:cxnLst>
              <a:rect l="l" t="t" r="r" b="b"/>
              <a:pathLst>
                <a:path w="17933" h="645459">
                  <a:moveTo>
                    <a:pt x="0" y="0"/>
                  </a:moveTo>
                  <a:cubicBezTo>
                    <a:pt x="18676" y="597635"/>
                    <a:pt x="17929" y="382401"/>
                    <a:pt x="17929" y="6454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1878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DBI (Tier 3) Intensification </a:t>
            </a:r>
          </a:p>
        </p:txBody>
      </p:sp>
      <p:sp>
        <p:nvSpPr>
          <p:cNvPr id="3" name="Text Placeholder 2"/>
          <p:cNvSpPr>
            <a:spLocks noGrp="1"/>
          </p:cNvSpPr>
          <p:nvPr>
            <p:ph idx="1"/>
          </p:nvPr>
        </p:nvSpPr>
        <p:spPr/>
        <p:txBody>
          <a:bodyPr/>
          <a:lstStyle/>
          <a:p>
            <a:r>
              <a:rPr lang="en-US"/>
              <a:t>Review Types of Intensification</a:t>
            </a:r>
          </a:p>
        </p:txBody>
      </p:sp>
      <p:sp>
        <p:nvSpPr>
          <p:cNvPr id="4" name="Slide Number Placeholder 3"/>
          <p:cNvSpPr>
            <a:spLocks noGrp="1"/>
          </p:cNvSpPr>
          <p:nvPr>
            <p:ph type="sldNum" sz="quarter" idx="12"/>
          </p:nvPr>
        </p:nvSpPr>
        <p:spPr>
          <a:xfrm>
            <a:off x="11812434" y="6507316"/>
            <a:ext cx="70532" cy="153888"/>
          </a:xfrm>
        </p:spPr>
        <p:txBody>
          <a:bodyPr/>
          <a:lstStyle/>
          <a:p>
            <a:fld id="{A1A8B8B9-B651-4439-A868-E8F04EF81465}" type="slidenum">
              <a:rPr lang="en-US" smtClean="0">
                <a:solidFill>
                  <a:schemeClr val="bg2">
                    <a:lumMod val="75000"/>
                  </a:schemeClr>
                </a:solidFill>
              </a:rPr>
              <a:pPr/>
              <a:t>6</a:t>
            </a:fld>
            <a:endParaRPr lang="en-US">
              <a:solidFill>
                <a:schemeClr val="bg2">
                  <a:lumMod val="75000"/>
                </a:schemeClr>
              </a:solidFill>
            </a:endParaRPr>
          </a:p>
        </p:txBody>
      </p:sp>
    </p:spTree>
    <p:extLst>
      <p:ext uri="{BB962C8B-B14F-4D97-AF65-F5344CB8AC3E}">
        <p14:creationId xmlns:p14="http://schemas.microsoft.com/office/powerpoint/2010/main" val="2489473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Trevor: Error Analysis and Diagnostic Data</a:t>
            </a:r>
          </a:p>
        </p:txBody>
      </p:sp>
      <p:sp>
        <p:nvSpPr>
          <p:cNvPr id="7" name="Content Placeholder 2"/>
          <p:cNvSpPr>
            <a:spLocks noGrp="1"/>
          </p:cNvSpPr>
          <p:nvPr>
            <p:ph idx="1"/>
          </p:nvPr>
        </p:nvSpPr>
        <p:spPr>
          <a:prstGeom prst="rect">
            <a:avLst/>
          </a:prstGeom>
        </p:spPr>
        <p:txBody>
          <a:bodyPr/>
          <a:lstStyle/>
          <a:p>
            <a:r>
              <a:rPr lang="en-US">
                <a:solidFill>
                  <a:schemeClr val="tx1"/>
                </a:solidFill>
              </a:rPr>
              <a:t>Comparing</a:t>
            </a:r>
          </a:p>
          <a:p>
            <a:pPr marL="0" indent="0">
              <a:buNone/>
            </a:pPr>
            <a:r>
              <a:rPr lang="en-US"/>
              <a:t>Trevor was told to circle the smaller number. He was given 1 minute and completed 25 problems, with a total of eight correct. Here is a sample of some of the items.</a:t>
            </a:r>
          </a:p>
          <a:p>
            <a:endParaRPr lang="en-US"/>
          </a:p>
          <a:p>
            <a:r>
              <a:rPr lang="en-US" sz="2800"/>
              <a:t>12  41		100  87</a:t>
            </a:r>
          </a:p>
          <a:p>
            <a:endParaRPr lang="en-US" sz="2800"/>
          </a:p>
          <a:p>
            <a:r>
              <a:rPr lang="en-US" sz="2800"/>
              <a:t>257  391		  63   23</a:t>
            </a:r>
          </a:p>
          <a:p>
            <a:endParaRPr lang="en-US" sz="2800"/>
          </a:p>
          <a:p>
            <a:r>
              <a:rPr lang="en-US" sz="2800"/>
              <a:t>901  920</a:t>
            </a:r>
            <a:endParaRPr lang="en-US"/>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60</a:t>
            </a:fld>
            <a:endParaRPr lang="en-US"/>
          </a:p>
        </p:txBody>
      </p:sp>
      <p:sp>
        <p:nvSpPr>
          <p:cNvPr id="40" name="Oval 39" descr="Circle around 41"/>
          <p:cNvSpPr/>
          <p:nvPr/>
        </p:nvSpPr>
        <p:spPr>
          <a:xfrm>
            <a:off x="1464036" y="3683221"/>
            <a:ext cx="457200" cy="38100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descr="Circle around 100"/>
          <p:cNvSpPr/>
          <p:nvPr/>
        </p:nvSpPr>
        <p:spPr>
          <a:xfrm>
            <a:off x="3682701" y="3650947"/>
            <a:ext cx="609600" cy="45720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descr="Circle around 257"/>
          <p:cNvSpPr/>
          <p:nvPr/>
        </p:nvSpPr>
        <p:spPr>
          <a:xfrm>
            <a:off x="819696" y="4618169"/>
            <a:ext cx="800100" cy="55245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descr="Circle around 23"/>
          <p:cNvSpPr/>
          <p:nvPr/>
        </p:nvSpPr>
        <p:spPr>
          <a:xfrm>
            <a:off x="4444436" y="4645511"/>
            <a:ext cx="609600" cy="457200"/>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descr="Circle around 901"/>
          <p:cNvSpPr/>
          <p:nvPr/>
        </p:nvSpPr>
        <p:spPr>
          <a:xfrm>
            <a:off x="804006" y="5598011"/>
            <a:ext cx="762000" cy="594514"/>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C183D7F6-B498-43B3-948B-1728B52AA6E4}">
                <adec:decorative xmlns:adec="http://schemas.microsoft.com/office/drawing/2017/decorative" val="1"/>
              </a:ext>
            </a:extLst>
          </p:cNvPr>
          <p:cNvSpPr txBox="1"/>
          <p:nvPr/>
        </p:nvSpPr>
        <p:spPr>
          <a:xfrm>
            <a:off x="363633" y="1474654"/>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56565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7" y="399235"/>
            <a:ext cx="8224837" cy="984885"/>
          </a:xfrm>
        </p:spPr>
        <p:txBody>
          <a:bodyPr>
            <a:normAutofit/>
          </a:bodyPr>
          <a:lstStyle/>
          <a:p>
            <a:r>
              <a:rPr lang="en-US"/>
              <a:t>Trevor: Error Analysis and Diagnostic Data</a:t>
            </a:r>
          </a:p>
        </p:txBody>
      </p:sp>
      <p:sp>
        <p:nvSpPr>
          <p:cNvPr id="10" name="Content Placeholder 2"/>
          <p:cNvSpPr>
            <a:spLocks noGrp="1"/>
          </p:cNvSpPr>
          <p:nvPr>
            <p:ph sz="quarter" idx="12"/>
          </p:nvPr>
        </p:nvSpPr>
        <p:spPr>
          <a:xfrm>
            <a:off x="1097280" y="1845734"/>
            <a:ext cx="10058400" cy="4023360"/>
          </a:xfrm>
          <a:prstGeom prst="rect">
            <a:avLst/>
          </a:prstGeom>
        </p:spPr>
        <p:txBody>
          <a:bodyPr/>
          <a:lstStyle/>
          <a:p>
            <a:pPr marL="0" indent="0">
              <a:buNone/>
            </a:pPr>
            <a:r>
              <a:rPr lang="en-US" dirty="0"/>
              <a:t>    28				  6			17</a:t>
            </a:r>
          </a:p>
          <a:p>
            <a:pPr marL="0" indent="0">
              <a:buNone/>
            </a:pPr>
            <a:r>
              <a:rPr lang="en-US" u="sng" dirty="0"/>
              <a:t>+  11</a:t>
            </a:r>
            <a:r>
              <a:rPr lang="en-US" dirty="0"/>
              <a:t>				</a:t>
            </a:r>
            <a:r>
              <a:rPr lang="en-US" u="sng" dirty="0"/>
              <a:t>+2</a:t>
            </a:r>
            <a:r>
              <a:rPr lang="en-US" dirty="0"/>
              <a:t>			</a:t>
            </a:r>
            <a:r>
              <a:rPr lang="en-US" u="sng" dirty="0"/>
              <a:t>- 8</a:t>
            </a:r>
          </a:p>
          <a:p>
            <a:endParaRPr lang="en-US" dirty="0"/>
          </a:p>
          <a:p>
            <a:endParaRPr lang="en-US" dirty="0"/>
          </a:p>
          <a:p>
            <a:pPr marL="0" indent="0">
              <a:buNone/>
            </a:pPr>
            <a:r>
              <a:rPr lang="en-US" dirty="0"/>
              <a:t>  1			   43			 15</a:t>
            </a:r>
          </a:p>
          <a:p>
            <a:pPr marL="0" indent="0">
              <a:buNone/>
            </a:pPr>
            <a:r>
              <a:rPr lang="en-US" u="sng" dirty="0"/>
              <a:t>+3</a:t>
            </a:r>
            <a:r>
              <a:rPr lang="en-US" dirty="0"/>
              <a:t>			</a:t>
            </a:r>
            <a:r>
              <a:rPr lang="en-US" u="sng" dirty="0"/>
              <a:t>-  17</a:t>
            </a:r>
            <a:r>
              <a:rPr lang="en-US" dirty="0"/>
              <a:t>			</a:t>
            </a:r>
            <a:r>
              <a:rPr lang="en-US" u="sng" dirty="0"/>
              <a:t>+ 3</a:t>
            </a:r>
          </a:p>
        </p:txBody>
      </p:sp>
      <p:sp>
        <p:nvSpPr>
          <p:cNvPr id="2" name="Slide Number Placeholder 1"/>
          <p:cNvSpPr>
            <a:spLocks noGrp="1"/>
          </p:cNvSpPr>
          <p:nvPr>
            <p:ph type="sldNum" sz="quarter" idx="11"/>
          </p:nvPr>
        </p:nvSpPr>
        <p:spPr>
          <a:xfrm>
            <a:off x="11818847" y="6675976"/>
            <a:ext cx="64120" cy="138499"/>
          </a:xfrm>
        </p:spPr>
        <p:txBody>
          <a:bodyPr/>
          <a:lstStyle/>
          <a:p>
            <a:pPr algn="r"/>
            <a:fld id="{F3477EC8-074D-41C4-94AE-E9EA7CEEA348}" type="slidenum">
              <a:rPr lang="en-US" smtClean="0"/>
              <a:pPr algn="r"/>
              <a:t>61</a:t>
            </a:fld>
            <a:endParaRPr lang="en-US"/>
          </a:p>
        </p:txBody>
      </p:sp>
      <p:grpSp>
        <p:nvGrpSpPr>
          <p:cNvPr id="11" name="Group 10" descr="39"/>
          <p:cNvGrpSpPr/>
          <p:nvPr/>
        </p:nvGrpSpPr>
        <p:grpSpPr>
          <a:xfrm>
            <a:off x="1006551" y="2718744"/>
            <a:ext cx="774915" cy="482864"/>
            <a:chOff x="650929" y="2539305"/>
            <a:chExt cx="774915" cy="482864"/>
          </a:xfrm>
        </p:grpSpPr>
        <p:sp>
          <p:nvSpPr>
            <p:cNvPr id="12" name="Freeform 11"/>
            <p:cNvSpPr/>
            <p:nvPr/>
          </p:nvSpPr>
          <p:spPr>
            <a:xfrm>
              <a:off x="650929" y="2539305"/>
              <a:ext cx="406599" cy="420871"/>
            </a:xfrm>
            <a:custGeom>
              <a:avLst/>
              <a:gdLst>
                <a:gd name="connsiteX0" fmla="*/ 247973 w 406599"/>
                <a:gd name="connsiteY0" fmla="*/ 33414 h 420871"/>
                <a:gd name="connsiteX1" fmla="*/ 402956 w 406599"/>
                <a:gd name="connsiteY1" fmla="*/ 17915 h 420871"/>
                <a:gd name="connsiteX2" fmla="*/ 387457 w 406599"/>
                <a:gd name="connsiteY2" fmla="*/ 110905 h 420871"/>
                <a:gd name="connsiteX3" fmla="*/ 402956 w 406599"/>
                <a:gd name="connsiteY3" fmla="*/ 157400 h 420871"/>
                <a:gd name="connsiteX4" fmla="*/ 309966 w 406599"/>
                <a:gd name="connsiteY4" fmla="*/ 281387 h 420871"/>
                <a:gd name="connsiteX5" fmla="*/ 232474 w 406599"/>
                <a:gd name="connsiteY5" fmla="*/ 327881 h 420871"/>
                <a:gd name="connsiteX6" fmla="*/ 108488 w 406599"/>
                <a:gd name="connsiteY6" fmla="*/ 389875 h 420871"/>
                <a:gd name="connsiteX7" fmla="*/ 46495 w 406599"/>
                <a:gd name="connsiteY7" fmla="*/ 420871 h 420871"/>
                <a:gd name="connsiteX8" fmla="*/ 0 w 406599"/>
                <a:gd name="connsiteY8" fmla="*/ 420871 h 42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599" h="420871">
                  <a:moveTo>
                    <a:pt x="247973" y="33414"/>
                  </a:moveTo>
                  <a:cubicBezTo>
                    <a:pt x="248891" y="33108"/>
                    <a:pt x="382461" y="-29906"/>
                    <a:pt x="402956" y="17915"/>
                  </a:cubicBezTo>
                  <a:cubicBezTo>
                    <a:pt x="415334" y="46799"/>
                    <a:pt x="392623" y="79908"/>
                    <a:pt x="387457" y="110905"/>
                  </a:cubicBezTo>
                  <a:cubicBezTo>
                    <a:pt x="392623" y="126403"/>
                    <a:pt x="404982" y="141189"/>
                    <a:pt x="402956" y="157400"/>
                  </a:cubicBezTo>
                  <a:cubicBezTo>
                    <a:pt x="393840" y="230330"/>
                    <a:pt x="364992" y="244703"/>
                    <a:pt x="309966" y="281387"/>
                  </a:cubicBezTo>
                  <a:cubicBezTo>
                    <a:pt x="284902" y="298096"/>
                    <a:pt x="258997" y="313600"/>
                    <a:pt x="232474" y="327881"/>
                  </a:cubicBezTo>
                  <a:cubicBezTo>
                    <a:pt x="191790" y="349788"/>
                    <a:pt x="149817" y="369211"/>
                    <a:pt x="108488" y="389875"/>
                  </a:cubicBezTo>
                  <a:cubicBezTo>
                    <a:pt x="87824" y="400207"/>
                    <a:pt x="69598" y="420871"/>
                    <a:pt x="46495" y="420871"/>
                  </a:cubicBezTo>
                  <a:lnTo>
                    <a:pt x="0" y="4208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48022" y="2603715"/>
              <a:ext cx="277822" cy="418454"/>
            </a:xfrm>
            <a:custGeom>
              <a:avLst/>
              <a:gdLst>
                <a:gd name="connsiteX0" fmla="*/ 91842 w 277822"/>
                <a:gd name="connsiteY0" fmla="*/ 0 h 418454"/>
                <a:gd name="connsiteX1" fmla="*/ 14351 w 277822"/>
                <a:gd name="connsiteY1" fmla="*/ 46495 h 418454"/>
                <a:gd name="connsiteX2" fmla="*/ 76344 w 277822"/>
                <a:gd name="connsiteY2" fmla="*/ 201478 h 418454"/>
                <a:gd name="connsiteX3" fmla="*/ 138337 w 277822"/>
                <a:gd name="connsiteY3" fmla="*/ 185980 h 418454"/>
                <a:gd name="connsiteX4" fmla="*/ 184832 w 277822"/>
                <a:gd name="connsiteY4" fmla="*/ 170482 h 418454"/>
                <a:gd name="connsiteX5" fmla="*/ 231327 w 277822"/>
                <a:gd name="connsiteY5" fmla="*/ 294468 h 418454"/>
                <a:gd name="connsiteX6" fmla="*/ 277822 w 277822"/>
                <a:gd name="connsiteY6" fmla="*/ 418454 h 4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822" h="418454">
                  <a:moveTo>
                    <a:pt x="91842" y="0"/>
                  </a:moveTo>
                  <a:cubicBezTo>
                    <a:pt x="66012" y="15498"/>
                    <a:pt x="24645" y="18185"/>
                    <a:pt x="14351" y="46495"/>
                  </a:cubicBezTo>
                  <a:cubicBezTo>
                    <a:pt x="-23873" y="151611"/>
                    <a:pt x="20251" y="164084"/>
                    <a:pt x="76344" y="201478"/>
                  </a:cubicBezTo>
                  <a:cubicBezTo>
                    <a:pt x="97008" y="196312"/>
                    <a:pt x="123275" y="201041"/>
                    <a:pt x="138337" y="185980"/>
                  </a:cubicBezTo>
                  <a:cubicBezTo>
                    <a:pt x="182372" y="141945"/>
                    <a:pt x="121017" y="74758"/>
                    <a:pt x="184832" y="170482"/>
                  </a:cubicBezTo>
                  <a:cubicBezTo>
                    <a:pt x="218389" y="304703"/>
                    <a:pt x="177297" y="159392"/>
                    <a:pt x="231327" y="294468"/>
                  </a:cubicBezTo>
                  <a:cubicBezTo>
                    <a:pt x="300624" y="467710"/>
                    <a:pt x="235463" y="333736"/>
                    <a:pt x="277822" y="4184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descr="8"/>
          <p:cNvSpPr/>
          <p:nvPr/>
        </p:nvSpPr>
        <p:spPr>
          <a:xfrm>
            <a:off x="4742856" y="2783154"/>
            <a:ext cx="743544" cy="559470"/>
          </a:xfrm>
          <a:custGeom>
            <a:avLst/>
            <a:gdLst>
              <a:gd name="connsiteX0" fmla="*/ 181437 w 305458"/>
              <a:gd name="connsiteY0" fmla="*/ 15499 h 309966"/>
              <a:gd name="connsiteX1" fmla="*/ 10956 w 305458"/>
              <a:gd name="connsiteY1" fmla="*/ 30997 h 309966"/>
              <a:gd name="connsiteX2" fmla="*/ 26454 w 305458"/>
              <a:gd name="connsiteY2" fmla="*/ 123987 h 309966"/>
              <a:gd name="connsiteX3" fmla="*/ 72949 w 305458"/>
              <a:gd name="connsiteY3" fmla="*/ 139485 h 309966"/>
              <a:gd name="connsiteX4" fmla="*/ 196936 w 305458"/>
              <a:gd name="connsiteY4" fmla="*/ 154983 h 309966"/>
              <a:gd name="connsiteX5" fmla="*/ 196936 w 305458"/>
              <a:gd name="connsiteY5" fmla="*/ 278970 h 309966"/>
              <a:gd name="connsiteX6" fmla="*/ 150441 w 305458"/>
              <a:gd name="connsiteY6" fmla="*/ 309966 h 309966"/>
              <a:gd name="connsiteX7" fmla="*/ 88448 w 305458"/>
              <a:gd name="connsiteY7" fmla="*/ 294468 h 309966"/>
              <a:gd name="connsiteX8" fmla="*/ 134943 w 305458"/>
              <a:gd name="connsiteY8" fmla="*/ 92990 h 309966"/>
              <a:gd name="connsiteX9" fmla="*/ 196936 w 305458"/>
              <a:gd name="connsiteY9" fmla="*/ 0 h 309966"/>
              <a:gd name="connsiteX10" fmla="*/ 305424 w 305458"/>
              <a:gd name="connsiteY10" fmla="*/ 30997 h 30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458" h="309966">
                <a:moveTo>
                  <a:pt x="181437" y="15499"/>
                </a:moveTo>
                <a:cubicBezTo>
                  <a:pt x="124610" y="20665"/>
                  <a:pt x="57702" y="-1726"/>
                  <a:pt x="10956" y="30997"/>
                </a:cubicBezTo>
                <a:cubicBezTo>
                  <a:pt x="-14788" y="49018"/>
                  <a:pt x="10863" y="96703"/>
                  <a:pt x="26454" y="123987"/>
                </a:cubicBezTo>
                <a:cubicBezTo>
                  <a:pt x="34559" y="138171"/>
                  <a:pt x="56876" y="136563"/>
                  <a:pt x="72949" y="139485"/>
                </a:cubicBezTo>
                <a:cubicBezTo>
                  <a:pt x="113928" y="146936"/>
                  <a:pt x="155607" y="149817"/>
                  <a:pt x="196936" y="154983"/>
                </a:cubicBezTo>
                <a:cubicBezTo>
                  <a:pt x="212828" y="202660"/>
                  <a:pt x="228434" y="223848"/>
                  <a:pt x="196936" y="278970"/>
                </a:cubicBezTo>
                <a:cubicBezTo>
                  <a:pt x="187695" y="295142"/>
                  <a:pt x="165939" y="299634"/>
                  <a:pt x="150441" y="309966"/>
                </a:cubicBezTo>
                <a:cubicBezTo>
                  <a:pt x="129777" y="304800"/>
                  <a:pt x="94569" y="314870"/>
                  <a:pt x="88448" y="294468"/>
                </a:cubicBezTo>
                <a:cubicBezTo>
                  <a:pt x="68983" y="229584"/>
                  <a:pt x="101552" y="148642"/>
                  <a:pt x="134943" y="92990"/>
                </a:cubicBezTo>
                <a:cubicBezTo>
                  <a:pt x="154110" y="61046"/>
                  <a:pt x="196936" y="0"/>
                  <a:pt x="196936" y="0"/>
                </a:cubicBezTo>
                <a:cubicBezTo>
                  <a:pt x="310538" y="16230"/>
                  <a:pt x="305424" y="-21031"/>
                  <a:pt x="305424" y="309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descr="7"/>
          <p:cNvSpPr/>
          <p:nvPr/>
        </p:nvSpPr>
        <p:spPr>
          <a:xfrm>
            <a:off x="7620001" y="2783154"/>
            <a:ext cx="291638" cy="482864"/>
          </a:xfrm>
          <a:custGeom>
            <a:avLst/>
            <a:gdLst>
              <a:gd name="connsiteX0" fmla="*/ 0 w 184763"/>
              <a:gd name="connsiteY0" fmla="*/ 0 h 278970"/>
              <a:gd name="connsiteX1" fmla="*/ 170481 w 184763"/>
              <a:gd name="connsiteY1" fmla="*/ 278970 h 278970"/>
            </a:gdLst>
            <a:ahLst/>
            <a:cxnLst>
              <a:cxn ang="0">
                <a:pos x="connsiteX0" y="connsiteY0"/>
              </a:cxn>
              <a:cxn ang="0">
                <a:pos x="connsiteX1" y="connsiteY1"/>
              </a:cxn>
            </a:cxnLst>
            <a:rect l="l" t="t" r="r" b="b"/>
            <a:pathLst>
              <a:path w="184763" h="278970">
                <a:moveTo>
                  <a:pt x="0" y="0"/>
                </a:moveTo>
                <a:cubicBezTo>
                  <a:pt x="257944" y="23451"/>
                  <a:pt x="170481" y="-41562"/>
                  <a:pt x="170481" y="2789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descr="4"/>
          <p:cNvSpPr/>
          <p:nvPr/>
        </p:nvSpPr>
        <p:spPr>
          <a:xfrm>
            <a:off x="1182823" y="4474239"/>
            <a:ext cx="459732" cy="696576"/>
          </a:xfrm>
          <a:custGeom>
            <a:avLst/>
            <a:gdLst>
              <a:gd name="connsiteX0" fmla="*/ 185980 w 278969"/>
              <a:gd name="connsiteY0" fmla="*/ 0 h 340195"/>
              <a:gd name="connsiteX1" fmla="*/ 170481 w 278969"/>
              <a:gd name="connsiteY1" fmla="*/ 325464 h 340195"/>
              <a:gd name="connsiteX2" fmla="*/ 154983 w 278969"/>
              <a:gd name="connsiteY2" fmla="*/ 61993 h 340195"/>
              <a:gd name="connsiteX3" fmla="*/ 92990 w 278969"/>
              <a:gd name="connsiteY3" fmla="*/ 77491 h 340195"/>
              <a:gd name="connsiteX4" fmla="*/ 15498 w 278969"/>
              <a:gd name="connsiteY4" fmla="*/ 170481 h 340195"/>
              <a:gd name="connsiteX5" fmla="*/ 0 w 278969"/>
              <a:gd name="connsiteY5" fmla="*/ 216976 h 340195"/>
              <a:gd name="connsiteX6" fmla="*/ 61993 w 278969"/>
              <a:gd name="connsiteY6" fmla="*/ 247973 h 340195"/>
              <a:gd name="connsiteX7" fmla="*/ 232474 w 278969"/>
              <a:gd name="connsiteY7" fmla="*/ 216976 h 340195"/>
              <a:gd name="connsiteX8" fmla="*/ 278969 w 278969"/>
              <a:gd name="connsiteY8" fmla="*/ 216976 h 3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969" h="340195">
                <a:moveTo>
                  <a:pt x="185980" y="0"/>
                </a:moveTo>
                <a:cubicBezTo>
                  <a:pt x="180814" y="108488"/>
                  <a:pt x="219054" y="228320"/>
                  <a:pt x="170481" y="325464"/>
                </a:cubicBezTo>
                <a:cubicBezTo>
                  <a:pt x="131137" y="404151"/>
                  <a:pt x="181224" y="145964"/>
                  <a:pt x="154983" y="61993"/>
                </a:cubicBezTo>
                <a:cubicBezTo>
                  <a:pt x="148630" y="41662"/>
                  <a:pt x="113654" y="72325"/>
                  <a:pt x="92990" y="77491"/>
                </a:cubicBezTo>
                <a:cubicBezTo>
                  <a:pt x="58715" y="111766"/>
                  <a:pt x="37075" y="127327"/>
                  <a:pt x="15498" y="170481"/>
                </a:cubicBezTo>
                <a:cubicBezTo>
                  <a:pt x="8192" y="185093"/>
                  <a:pt x="5166" y="201478"/>
                  <a:pt x="0" y="216976"/>
                </a:cubicBezTo>
                <a:cubicBezTo>
                  <a:pt x="20664" y="227308"/>
                  <a:pt x="38984" y="245881"/>
                  <a:pt x="61993" y="247973"/>
                </a:cubicBezTo>
                <a:cubicBezTo>
                  <a:pt x="138574" y="254935"/>
                  <a:pt x="165942" y="226480"/>
                  <a:pt x="232474" y="216976"/>
                </a:cubicBezTo>
                <a:cubicBezTo>
                  <a:pt x="247817" y="214784"/>
                  <a:pt x="263471" y="216976"/>
                  <a:pt x="278969" y="2169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descr="34"/>
          <p:cNvGrpSpPr/>
          <p:nvPr/>
        </p:nvGrpSpPr>
        <p:grpSpPr>
          <a:xfrm>
            <a:off x="3793242" y="4477525"/>
            <a:ext cx="595998" cy="469492"/>
            <a:chOff x="3294077" y="4370522"/>
            <a:chExt cx="595998" cy="469492"/>
          </a:xfrm>
        </p:grpSpPr>
        <p:sp>
          <p:nvSpPr>
            <p:cNvPr id="18" name="Freeform 17"/>
            <p:cNvSpPr/>
            <p:nvPr/>
          </p:nvSpPr>
          <p:spPr>
            <a:xfrm>
              <a:off x="3688597" y="4370522"/>
              <a:ext cx="201478" cy="418454"/>
            </a:xfrm>
            <a:custGeom>
              <a:avLst/>
              <a:gdLst>
                <a:gd name="connsiteX0" fmla="*/ 123986 w 201478"/>
                <a:gd name="connsiteY0" fmla="*/ 418454 h 418454"/>
                <a:gd name="connsiteX1" fmla="*/ 108488 w 201478"/>
                <a:gd name="connsiteY1" fmla="*/ 340963 h 418454"/>
                <a:gd name="connsiteX2" fmla="*/ 92989 w 201478"/>
                <a:gd name="connsiteY2" fmla="*/ 278970 h 418454"/>
                <a:gd name="connsiteX3" fmla="*/ 61993 w 201478"/>
                <a:gd name="connsiteY3" fmla="*/ 0 h 418454"/>
                <a:gd name="connsiteX4" fmla="*/ 30996 w 201478"/>
                <a:gd name="connsiteY4" fmla="*/ 154983 h 418454"/>
                <a:gd name="connsiteX5" fmla="*/ 15498 w 201478"/>
                <a:gd name="connsiteY5" fmla="*/ 232475 h 418454"/>
                <a:gd name="connsiteX6" fmla="*/ 0 w 201478"/>
                <a:gd name="connsiteY6" fmla="*/ 278970 h 418454"/>
                <a:gd name="connsiteX7" fmla="*/ 46495 w 201478"/>
                <a:gd name="connsiteY7" fmla="*/ 309966 h 418454"/>
                <a:gd name="connsiteX8" fmla="*/ 139484 w 201478"/>
                <a:gd name="connsiteY8" fmla="*/ 294468 h 418454"/>
                <a:gd name="connsiteX9" fmla="*/ 201478 w 201478"/>
                <a:gd name="connsiteY9" fmla="*/ 278970 h 4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78" h="418454">
                  <a:moveTo>
                    <a:pt x="123986" y="418454"/>
                  </a:moveTo>
                  <a:cubicBezTo>
                    <a:pt x="118820" y="392624"/>
                    <a:pt x="114202" y="366678"/>
                    <a:pt x="108488" y="340963"/>
                  </a:cubicBezTo>
                  <a:cubicBezTo>
                    <a:pt x="103867" y="320170"/>
                    <a:pt x="95341" y="300140"/>
                    <a:pt x="92989" y="278970"/>
                  </a:cubicBezTo>
                  <a:cubicBezTo>
                    <a:pt x="58956" y="-27324"/>
                    <a:pt x="100076" y="152334"/>
                    <a:pt x="61993" y="0"/>
                  </a:cubicBezTo>
                  <a:lnTo>
                    <a:pt x="30996" y="154983"/>
                  </a:lnTo>
                  <a:cubicBezTo>
                    <a:pt x="25830" y="180814"/>
                    <a:pt x="23828" y="207485"/>
                    <a:pt x="15498" y="232475"/>
                  </a:cubicBezTo>
                  <a:lnTo>
                    <a:pt x="0" y="278970"/>
                  </a:lnTo>
                  <a:cubicBezTo>
                    <a:pt x="15498" y="289302"/>
                    <a:pt x="27982" y="307909"/>
                    <a:pt x="46495" y="309966"/>
                  </a:cubicBezTo>
                  <a:cubicBezTo>
                    <a:pt x="77727" y="313436"/>
                    <a:pt x="108808" y="301285"/>
                    <a:pt x="139484" y="294468"/>
                  </a:cubicBezTo>
                  <a:cubicBezTo>
                    <a:pt x="216578" y="277336"/>
                    <a:pt x="161516" y="278970"/>
                    <a:pt x="201478" y="2789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294077" y="4380302"/>
              <a:ext cx="271969" cy="459712"/>
            </a:xfrm>
            <a:custGeom>
              <a:avLst/>
              <a:gdLst>
                <a:gd name="connsiteX0" fmla="*/ 63978 w 271969"/>
                <a:gd name="connsiteY0" fmla="*/ 49808 h 459712"/>
                <a:gd name="connsiteX1" fmla="*/ 205868 w 271969"/>
                <a:gd name="connsiteY1" fmla="*/ 18277 h 459712"/>
                <a:gd name="connsiteX2" fmla="*/ 221633 w 271969"/>
                <a:gd name="connsiteY2" fmla="*/ 65574 h 459712"/>
                <a:gd name="connsiteX3" fmla="*/ 205868 w 271969"/>
                <a:gd name="connsiteY3" fmla="*/ 207464 h 459712"/>
                <a:gd name="connsiteX4" fmla="*/ 158571 w 271969"/>
                <a:gd name="connsiteY4" fmla="*/ 223229 h 459712"/>
                <a:gd name="connsiteX5" fmla="*/ 205868 w 271969"/>
                <a:gd name="connsiteY5" fmla="*/ 238995 h 459712"/>
                <a:gd name="connsiteX6" fmla="*/ 253164 w 271969"/>
                <a:gd name="connsiteY6" fmla="*/ 412415 h 459712"/>
                <a:gd name="connsiteX7" fmla="*/ 205868 w 271969"/>
                <a:gd name="connsiteY7" fmla="*/ 443946 h 459712"/>
                <a:gd name="connsiteX8" fmla="*/ 158571 w 271969"/>
                <a:gd name="connsiteY8" fmla="*/ 459712 h 459712"/>
                <a:gd name="connsiteX9" fmla="*/ 916 w 271969"/>
                <a:gd name="connsiteY9" fmla="*/ 396650 h 459712"/>
                <a:gd name="connsiteX10" fmla="*/ 916 w 271969"/>
                <a:gd name="connsiteY10" fmla="*/ 365119 h 45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969" h="459712">
                  <a:moveTo>
                    <a:pt x="63978" y="49808"/>
                  </a:moveTo>
                  <a:cubicBezTo>
                    <a:pt x="109832" y="22296"/>
                    <a:pt x="149532" y="-26792"/>
                    <a:pt x="205868" y="18277"/>
                  </a:cubicBezTo>
                  <a:cubicBezTo>
                    <a:pt x="218845" y="28658"/>
                    <a:pt x="216378" y="49808"/>
                    <a:pt x="221633" y="65574"/>
                  </a:cubicBezTo>
                  <a:cubicBezTo>
                    <a:pt x="216378" y="112871"/>
                    <a:pt x="223542" y="163280"/>
                    <a:pt x="205868" y="207464"/>
                  </a:cubicBezTo>
                  <a:cubicBezTo>
                    <a:pt x="199696" y="222894"/>
                    <a:pt x="158571" y="206611"/>
                    <a:pt x="158571" y="223229"/>
                  </a:cubicBezTo>
                  <a:cubicBezTo>
                    <a:pt x="158571" y="239848"/>
                    <a:pt x="190102" y="233740"/>
                    <a:pt x="205868" y="238995"/>
                  </a:cubicBezTo>
                  <a:cubicBezTo>
                    <a:pt x="250988" y="306675"/>
                    <a:pt x="299559" y="331224"/>
                    <a:pt x="253164" y="412415"/>
                  </a:cubicBezTo>
                  <a:cubicBezTo>
                    <a:pt x="243763" y="428866"/>
                    <a:pt x="222815" y="435472"/>
                    <a:pt x="205868" y="443946"/>
                  </a:cubicBezTo>
                  <a:cubicBezTo>
                    <a:pt x="191004" y="451378"/>
                    <a:pt x="174337" y="454457"/>
                    <a:pt x="158571" y="459712"/>
                  </a:cubicBezTo>
                  <a:cubicBezTo>
                    <a:pt x="36264" y="446122"/>
                    <a:pt x="19125" y="487690"/>
                    <a:pt x="916" y="396650"/>
                  </a:cubicBezTo>
                  <a:cubicBezTo>
                    <a:pt x="-1145" y="386344"/>
                    <a:pt x="916" y="375629"/>
                    <a:pt x="916" y="3651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Freeform 19" descr="8"/>
          <p:cNvSpPr/>
          <p:nvPr/>
        </p:nvSpPr>
        <p:spPr>
          <a:xfrm>
            <a:off x="6590274" y="4467286"/>
            <a:ext cx="341797" cy="526942"/>
          </a:xfrm>
          <a:custGeom>
            <a:avLst/>
            <a:gdLst>
              <a:gd name="connsiteX0" fmla="*/ 202313 w 341797"/>
              <a:gd name="connsiteY0" fmla="*/ 139485 h 526942"/>
              <a:gd name="connsiteX1" fmla="*/ 16333 w 341797"/>
              <a:gd name="connsiteY1" fmla="*/ 108488 h 526942"/>
              <a:gd name="connsiteX2" fmla="*/ 835 w 341797"/>
              <a:gd name="connsiteY2" fmla="*/ 154983 h 526942"/>
              <a:gd name="connsiteX3" fmla="*/ 47329 w 341797"/>
              <a:gd name="connsiteY3" fmla="*/ 216976 h 526942"/>
              <a:gd name="connsiteX4" fmla="*/ 248807 w 341797"/>
              <a:gd name="connsiteY4" fmla="*/ 294468 h 526942"/>
              <a:gd name="connsiteX5" fmla="*/ 295302 w 341797"/>
              <a:gd name="connsiteY5" fmla="*/ 402956 h 526942"/>
              <a:gd name="connsiteX6" fmla="*/ 279804 w 341797"/>
              <a:gd name="connsiteY6" fmla="*/ 495946 h 526942"/>
              <a:gd name="connsiteX7" fmla="*/ 233309 w 341797"/>
              <a:gd name="connsiteY7" fmla="*/ 526942 h 526942"/>
              <a:gd name="connsiteX8" fmla="*/ 171316 w 341797"/>
              <a:gd name="connsiteY8" fmla="*/ 309966 h 526942"/>
              <a:gd name="connsiteX9" fmla="*/ 202313 w 341797"/>
              <a:gd name="connsiteY9" fmla="*/ 185980 h 526942"/>
              <a:gd name="connsiteX10" fmla="*/ 217811 w 341797"/>
              <a:gd name="connsiteY10" fmla="*/ 139485 h 526942"/>
              <a:gd name="connsiteX11" fmla="*/ 279804 w 341797"/>
              <a:gd name="connsiteY11" fmla="*/ 46495 h 526942"/>
              <a:gd name="connsiteX12" fmla="*/ 341797 w 341797"/>
              <a:gd name="connsiteY12" fmla="*/ 0 h 52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797" h="526942">
                <a:moveTo>
                  <a:pt x="202313" y="139485"/>
                </a:moveTo>
                <a:cubicBezTo>
                  <a:pt x="47330" y="87824"/>
                  <a:pt x="109323" y="77492"/>
                  <a:pt x="16333" y="108488"/>
                </a:cubicBezTo>
                <a:cubicBezTo>
                  <a:pt x="11167" y="123986"/>
                  <a:pt x="-3653" y="139275"/>
                  <a:pt x="835" y="154983"/>
                </a:cubicBezTo>
                <a:cubicBezTo>
                  <a:pt x="7931" y="179819"/>
                  <a:pt x="25330" y="203438"/>
                  <a:pt x="47329" y="216976"/>
                </a:cubicBezTo>
                <a:cubicBezTo>
                  <a:pt x="87535" y="241718"/>
                  <a:pt x="187681" y="274091"/>
                  <a:pt x="248807" y="294468"/>
                </a:cubicBezTo>
                <a:cubicBezTo>
                  <a:pt x="254861" y="306575"/>
                  <a:pt x="295302" y="380150"/>
                  <a:pt x="295302" y="402956"/>
                </a:cubicBezTo>
                <a:cubicBezTo>
                  <a:pt x="295302" y="434380"/>
                  <a:pt x="293857" y="467839"/>
                  <a:pt x="279804" y="495946"/>
                </a:cubicBezTo>
                <a:cubicBezTo>
                  <a:pt x="271474" y="512606"/>
                  <a:pt x="248807" y="516610"/>
                  <a:pt x="233309" y="526942"/>
                </a:cubicBezTo>
                <a:cubicBezTo>
                  <a:pt x="95478" y="499376"/>
                  <a:pt x="139198" y="534788"/>
                  <a:pt x="171316" y="309966"/>
                </a:cubicBezTo>
                <a:cubicBezTo>
                  <a:pt x="177341" y="267794"/>
                  <a:pt x="188842" y="226395"/>
                  <a:pt x="202313" y="185980"/>
                </a:cubicBezTo>
                <a:cubicBezTo>
                  <a:pt x="207479" y="170482"/>
                  <a:pt x="209877" y="153766"/>
                  <a:pt x="217811" y="139485"/>
                </a:cubicBezTo>
                <a:cubicBezTo>
                  <a:pt x="235903" y="106920"/>
                  <a:pt x="248807" y="67160"/>
                  <a:pt x="279804" y="46495"/>
                </a:cubicBezTo>
                <a:cubicBezTo>
                  <a:pt x="332378" y="11445"/>
                  <a:pt x="313128" y="28669"/>
                  <a:pt x="34179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79961" y="5625498"/>
            <a:ext cx="6661364" cy="461665"/>
          </a:xfrm>
          <a:prstGeom prst="rect">
            <a:avLst/>
          </a:prstGeom>
          <a:noFill/>
        </p:spPr>
        <p:txBody>
          <a:bodyPr wrap="square" rtlCol="0">
            <a:spAutoFit/>
          </a:bodyPr>
          <a:lstStyle/>
          <a:p>
            <a:r>
              <a:rPr lang="en-US"/>
              <a:t>Computations: Trevor was given 1 minute. </a:t>
            </a:r>
          </a:p>
        </p:txBody>
      </p:sp>
    </p:spTree>
    <p:extLst>
      <p:ext uri="{BB962C8B-B14F-4D97-AF65-F5344CB8AC3E}">
        <p14:creationId xmlns:p14="http://schemas.microsoft.com/office/powerpoint/2010/main" val="2403244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Tier 3: How can DBI help us determine what additional changes or intensification are needed to support Trevor?</a:t>
            </a:r>
          </a:p>
        </p:txBody>
      </p:sp>
      <p:sp>
        <p:nvSpPr>
          <p:cNvPr id="7" name="Content Placeholder 6"/>
          <p:cNvSpPr>
            <a:spLocks noGrp="1"/>
          </p:cNvSpPr>
          <p:nvPr>
            <p:ph idx="1"/>
          </p:nvPr>
        </p:nvSpPr>
        <p:spPr/>
        <p:txBody>
          <a:bodyPr/>
          <a:lstStyle/>
          <a:p>
            <a:pPr marL="0" indent="0">
              <a:buClr>
                <a:srgbClr val="D4D4D4">
                  <a:lumMod val="75000"/>
                </a:srgbClr>
              </a:buClr>
              <a:buNone/>
            </a:pPr>
            <a:r>
              <a:rPr lang="en-US" dirty="0">
                <a:solidFill>
                  <a:srgbClr val="003462"/>
                </a:solidFill>
              </a:rPr>
              <a:t>As a group, identify specific skills that you would focus Tier 3/DBI instruction. Consider the following skill areas: </a:t>
            </a:r>
          </a:p>
          <a:p>
            <a:pPr marL="285750" indent="-285750">
              <a:buClr>
                <a:srgbClr val="D4D4D4">
                  <a:lumMod val="75000"/>
                </a:srgbClr>
              </a:buClr>
            </a:pPr>
            <a:r>
              <a:rPr lang="en-US" dirty="0">
                <a:solidFill>
                  <a:srgbClr val="003462"/>
                </a:solidFill>
              </a:rPr>
              <a:t>Place value</a:t>
            </a:r>
          </a:p>
          <a:p>
            <a:pPr marL="285750" indent="-285750">
              <a:buClr>
                <a:srgbClr val="D4D4D4">
                  <a:lumMod val="75000"/>
                </a:srgbClr>
              </a:buClr>
            </a:pPr>
            <a:r>
              <a:rPr lang="en-US" dirty="0">
                <a:solidFill>
                  <a:srgbClr val="003462"/>
                </a:solidFill>
              </a:rPr>
              <a:t>Addition and Subtraction</a:t>
            </a:r>
          </a:p>
          <a:p>
            <a:pPr marL="285750" indent="-285750">
              <a:buClr>
                <a:srgbClr val="D4D4D4">
                  <a:lumMod val="75000"/>
                </a:srgbClr>
              </a:buClr>
            </a:pPr>
            <a:r>
              <a:rPr lang="en-US" dirty="0">
                <a:solidFill>
                  <a:srgbClr val="003462"/>
                </a:solidFill>
              </a:rPr>
              <a:t>Writing Numbers</a:t>
            </a:r>
          </a:p>
          <a:p>
            <a:pPr marL="285750" indent="-285750">
              <a:buClr>
                <a:srgbClr val="D4D4D4">
                  <a:lumMod val="75000"/>
                </a:srgbClr>
              </a:buClr>
            </a:pPr>
            <a:r>
              <a:rPr lang="en-US" dirty="0">
                <a:solidFill>
                  <a:srgbClr val="003462"/>
                </a:solidFill>
              </a:rPr>
              <a:t>Comparing and ordering numbers</a:t>
            </a:r>
          </a:p>
          <a:p>
            <a:pPr marL="223837" lvl="1" indent="0">
              <a:buNone/>
            </a:pPr>
            <a:endParaRPr lang="en-US" sz="1200" dirty="0"/>
          </a:p>
          <a:p>
            <a:pPr marL="0" indent="0">
              <a:buNone/>
            </a:pPr>
            <a:endParaRPr lang="en-US" sz="1800" dirty="0"/>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62</a:t>
            </a:fld>
            <a:endParaRPr lang="en-US"/>
          </a:p>
        </p:txBody>
      </p:sp>
    </p:spTree>
    <p:extLst>
      <p:ext uri="{BB962C8B-B14F-4D97-AF65-F5344CB8AC3E}">
        <p14:creationId xmlns:p14="http://schemas.microsoft.com/office/powerpoint/2010/main" val="533925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a:t>Case Example: </a:t>
            </a:r>
            <a:r>
              <a:rPr lang="en-US" sz="6400"/>
              <a:t>Julissa</a:t>
            </a:r>
          </a:p>
        </p:txBody>
      </p:sp>
      <p:sp>
        <p:nvSpPr>
          <p:cNvPr id="5" name="Content Placeholder 4"/>
          <p:cNvSpPr>
            <a:spLocks noGrp="1"/>
          </p:cNvSpPr>
          <p:nvPr>
            <p:ph idx="1"/>
          </p:nvPr>
        </p:nvSpPr>
        <p:spPr>
          <a:xfrm>
            <a:off x="4800600" y="731520"/>
            <a:ext cx="6492240" cy="2403566"/>
          </a:xfrm>
        </p:spPr>
        <p:txBody>
          <a:bodyPr/>
          <a:lstStyle/>
          <a:p>
            <a:pPr marL="0" lvl="0" indent="0" algn="ctr">
              <a:buClr>
                <a:srgbClr val="D34817"/>
              </a:buClr>
              <a:buNone/>
            </a:pPr>
            <a:r>
              <a:rPr lang="en-US" sz="3900" b="1">
                <a:ln w="22225">
                  <a:solidFill>
                    <a:srgbClr val="9B2D1F"/>
                  </a:solidFill>
                  <a:prstDash val="solid"/>
                </a:ln>
                <a:solidFill>
                  <a:srgbClr val="9B2D1F">
                    <a:lumMod val="40000"/>
                    <a:lumOff val="60000"/>
                  </a:srgbClr>
                </a:solidFill>
              </a:rPr>
              <a:t>Ms. Cantania</a:t>
            </a:r>
          </a:p>
          <a:p>
            <a:pPr marL="0" lvl="0" indent="0" algn="ctr">
              <a:buClr>
                <a:srgbClr val="D34817"/>
              </a:buClr>
              <a:buNone/>
            </a:pPr>
            <a:r>
              <a:rPr lang="en-US" sz="3900" b="1">
                <a:ln w="22225">
                  <a:solidFill>
                    <a:srgbClr val="9B2D1F"/>
                  </a:solidFill>
                  <a:prstDash val="solid"/>
                </a:ln>
                <a:solidFill>
                  <a:srgbClr val="9B2D1F">
                    <a:lumMod val="40000"/>
                    <a:lumOff val="60000"/>
                  </a:srgbClr>
                </a:solidFill>
              </a:rPr>
              <a:t>Grade: 3 </a:t>
            </a:r>
            <a:endParaRPr lang="en-US"/>
          </a:p>
        </p:txBody>
      </p:sp>
      <p:sp>
        <p:nvSpPr>
          <p:cNvPr id="2" name="Slide Number Placeholder 1">
            <a:extLst>
              <a:ext uri="{FF2B5EF4-FFF2-40B4-BE49-F238E27FC236}">
                <a16:creationId xmlns:a16="http://schemas.microsoft.com/office/drawing/2014/main" id="{94284A89-EC39-4138-ACD9-905214320D7B}"/>
              </a:ext>
            </a:extLst>
          </p:cNvPr>
          <p:cNvSpPr>
            <a:spLocks noGrp="1"/>
          </p:cNvSpPr>
          <p:nvPr>
            <p:ph type="sldNum" sz="quarter" idx="12"/>
          </p:nvPr>
        </p:nvSpPr>
        <p:spPr>
          <a:xfrm>
            <a:off x="11741902" y="6507316"/>
            <a:ext cx="141064" cy="153888"/>
          </a:xfrm>
        </p:spPr>
        <p:txBody>
          <a:bodyPr/>
          <a:lstStyle/>
          <a:p>
            <a:fld id="{556C903B-A9A8-9643-9413-B88BA9C2F039}" type="slidenum">
              <a:rPr lang="en-US" smtClean="0">
                <a:solidFill>
                  <a:schemeClr val="bg2">
                    <a:lumMod val="75000"/>
                  </a:schemeClr>
                </a:solidFill>
              </a:rPr>
              <a:t>63</a:t>
            </a:fld>
            <a:endParaRPr lang="en-US">
              <a:solidFill>
                <a:schemeClr val="bg2">
                  <a:lumMod val="75000"/>
                </a:schemeClr>
              </a:solidFill>
            </a:endParaRPr>
          </a:p>
        </p:txBody>
      </p:sp>
      <p:pic>
        <p:nvPicPr>
          <p:cNvPr id="7" name="Picture 6"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51F7CB8E-54B9-794D-9061-B298C134D7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7243" y="2330330"/>
            <a:ext cx="2898953" cy="4176986"/>
          </a:xfrm>
          <a:prstGeom prst="rect">
            <a:avLst/>
          </a:prstGeom>
        </p:spPr>
      </p:pic>
    </p:spTree>
    <p:extLst>
      <p:ext uri="{BB962C8B-B14F-4D97-AF65-F5344CB8AC3E}">
        <p14:creationId xmlns:p14="http://schemas.microsoft.com/office/powerpoint/2010/main" val="1943336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a:t>Case Example 4: Julissa</a:t>
            </a:r>
            <a:r>
              <a:rPr lang="en-US">
                <a:latin typeface="Arial" panose="020B0604020202020204" pitchFamily="34" charset="0"/>
                <a:cs typeface="Arial" panose="020B0604020202020204" pitchFamily="34" charset="0"/>
              </a:rPr>
              <a:t>—</a:t>
            </a:r>
            <a:r>
              <a:rPr lang="en-US"/>
              <a:t>Number and Operations in Base 10 and Operations and Algebraic Thinking</a:t>
            </a:r>
          </a:p>
        </p:txBody>
      </p:sp>
      <p:sp>
        <p:nvSpPr>
          <p:cNvPr id="10" name="Content Placeholder 2"/>
          <p:cNvSpPr>
            <a:spLocks noGrp="1"/>
          </p:cNvSpPr>
          <p:nvPr>
            <p:ph idx="1"/>
          </p:nvPr>
        </p:nvSpPr>
        <p:spPr>
          <a:prstGeom prst="rect">
            <a:avLst/>
          </a:prstGeom>
        </p:spPr>
        <p:txBody>
          <a:bodyPr/>
          <a:lstStyle/>
          <a:p>
            <a:pPr marL="0" indent="0">
              <a:buNone/>
            </a:pPr>
            <a:r>
              <a:rPr lang="en-US"/>
              <a:t>Demographics</a:t>
            </a:r>
          </a:p>
          <a:p>
            <a:pPr lvl="1"/>
            <a:r>
              <a:rPr lang="en-US"/>
              <a:t>Grade 3</a:t>
            </a:r>
          </a:p>
          <a:p>
            <a:pPr lvl="1"/>
            <a:r>
              <a:rPr lang="en-US"/>
              <a:t>Ms. Cantania </a:t>
            </a:r>
          </a:p>
          <a:p>
            <a:pPr marL="0" indent="0">
              <a:buNone/>
            </a:pPr>
            <a:r>
              <a:rPr lang="en-US"/>
              <a:t>Background</a:t>
            </a:r>
          </a:p>
          <a:p>
            <a:pPr lvl="1"/>
            <a:r>
              <a:rPr lang="en-US"/>
              <a:t>Received Tier 2 instruction in Grade 1 from October to May.</a:t>
            </a:r>
          </a:p>
          <a:p>
            <a:pPr lvl="1"/>
            <a:r>
              <a:rPr lang="en-US"/>
              <a:t>Slightly above the cutoff score at the beginning of Grade 2.</a:t>
            </a:r>
          </a:p>
          <a:p>
            <a:pPr lvl="1"/>
            <a:r>
              <a:rPr lang="en-US"/>
              <a:t>Moved to another district in January of her second-grade year.</a:t>
            </a:r>
          </a:p>
          <a:p>
            <a:pPr lvl="1"/>
            <a:r>
              <a:rPr lang="en-US"/>
              <a:t>Receiving Tier 2 instruction since early October.</a:t>
            </a:r>
          </a:p>
          <a:p>
            <a:pPr lvl="2"/>
            <a:r>
              <a:rPr lang="en-US"/>
              <a:t>Three days per week, 25 minutes, six students in group.</a:t>
            </a:r>
          </a:p>
          <a:p>
            <a:pPr lvl="2"/>
            <a:r>
              <a:rPr lang="en-US"/>
              <a:t>Targeted skills include making groups and skip-counting, single-digit </a:t>
            </a:r>
            <a:br>
              <a:rPr lang="en-US"/>
            </a:br>
            <a:r>
              <a:rPr lang="en-US"/>
              <a:t>multiplication, addition and subtraction, building and writing three- to </a:t>
            </a:r>
            <a:br>
              <a:rPr lang="en-US"/>
            </a:br>
            <a:r>
              <a:rPr lang="en-US"/>
              <a:t>five-digit numbers. </a:t>
            </a:r>
            <a:endParaRPr lang="en-US" sz="1800" u="sng"/>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64</a:t>
            </a:fld>
            <a:endParaRPr lang="en-US"/>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0736" y="1575606"/>
            <a:ext cx="3272589" cy="4908884"/>
          </a:xfrm>
          <a:prstGeom prst="rect">
            <a:avLst/>
          </a:prstGeom>
        </p:spPr>
      </p:pic>
    </p:spTree>
    <p:extLst>
      <p:ext uri="{BB962C8B-B14F-4D97-AF65-F5344CB8AC3E}">
        <p14:creationId xmlns:p14="http://schemas.microsoft.com/office/powerpoint/2010/main" val="35448588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Tier 2 Skills</a:t>
            </a:r>
          </a:p>
        </p:txBody>
      </p:sp>
      <p:sp>
        <p:nvSpPr>
          <p:cNvPr id="25" name="Content Placeholder 2"/>
          <p:cNvSpPr>
            <a:spLocks noGrp="1"/>
          </p:cNvSpPr>
          <p:nvPr>
            <p:ph idx="1"/>
          </p:nvPr>
        </p:nvSpPr>
        <p:spPr/>
        <p:txBody>
          <a:bodyPr/>
          <a:lstStyle/>
          <a:p>
            <a:r>
              <a:rPr lang="en-US"/>
              <a:t>Tier 2 Focus</a:t>
            </a:r>
          </a:p>
          <a:p>
            <a:pPr lvl="1"/>
            <a:r>
              <a:rPr lang="en-US"/>
              <a:t>Numbers 1,000–999,999</a:t>
            </a:r>
          </a:p>
          <a:p>
            <a:pPr lvl="2"/>
            <a:r>
              <a:rPr lang="en-US"/>
              <a:t>Little to no review of three-digit numbers</a:t>
            </a:r>
          </a:p>
          <a:p>
            <a:pPr lvl="2"/>
            <a:r>
              <a:rPr lang="en-US"/>
              <a:t>Larger spans of numbers, with explicit instruction in how to build, write, and compare</a:t>
            </a:r>
          </a:p>
          <a:p>
            <a:pPr lvl="3"/>
            <a:r>
              <a:rPr lang="en-US"/>
              <a:t>Less time spent in building and increased time in drawing or symbolic </a:t>
            </a:r>
          </a:p>
          <a:p>
            <a:pPr lvl="1"/>
            <a:r>
              <a:rPr lang="en-US"/>
              <a:t>Reviewing of basic addition and subtraction facts</a:t>
            </a:r>
          </a:p>
          <a:p>
            <a:pPr lvl="2"/>
            <a:r>
              <a:rPr lang="en-US"/>
              <a:t>Addition and subtraction with regrouping (2 digit + 1 digit, 2 digit + 2 digit)</a:t>
            </a:r>
          </a:p>
          <a:p>
            <a:pPr lvl="1"/>
            <a:r>
              <a:rPr lang="en-US"/>
              <a:t>Beginning multiplication and division</a:t>
            </a:r>
          </a:p>
          <a:p>
            <a:pPr lvl="2"/>
            <a:r>
              <a:rPr lang="en-US"/>
              <a:t>Making equal-sized groups</a:t>
            </a:r>
          </a:p>
          <a:p>
            <a:pPr lvl="2"/>
            <a:r>
              <a:rPr lang="en-US"/>
              <a:t>Equal shares</a:t>
            </a:r>
          </a:p>
          <a:p>
            <a:pPr lvl="2"/>
            <a:r>
              <a:rPr lang="en-US"/>
              <a:t>No remainders</a:t>
            </a:r>
          </a:p>
        </p:txBody>
      </p:sp>
      <p:sp>
        <p:nvSpPr>
          <p:cNvPr id="2" name="Slide Number Placeholder 1"/>
          <p:cNvSpPr>
            <a:spLocks noGrp="1"/>
          </p:cNvSpPr>
          <p:nvPr>
            <p:ph type="sldNum" sz="quarter" idx="10"/>
          </p:nvPr>
        </p:nvSpPr>
        <p:spPr/>
        <p:txBody>
          <a:bodyPr/>
          <a:lstStyle/>
          <a:p>
            <a:fld id="{F3477EC8-074D-41C4-94AE-E9EA7CEEA348}" type="slidenum">
              <a:rPr lang="en-US" smtClean="0"/>
              <a:pPr/>
              <a:t>65</a:t>
            </a:fld>
            <a:endParaRPr lang="en-US"/>
          </a:p>
        </p:txBody>
      </p:sp>
    </p:spTree>
    <p:extLst>
      <p:ext uri="{BB962C8B-B14F-4D97-AF65-F5344CB8AC3E}">
        <p14:creationId xmlns:p14="http://schemas.microsoft.com/office/powerpoint/2010/main" val="1660371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Mathematics Skill Trajectories</a:t>
            </a:r>
          </a:p>
        </p:txBody>
      </p:sp>
      <p:sp>
        <p:nvSpPr>
          <p:cNvPr id="25" name="Content Placeholder 2"/>
          <p:cNvSpPr>
            <a:spLocks noGrp="1"/>
          </p:cNvSpPr>
          <p:nvPr>
            <p:ph idx="1"/>
          </p:nvPr>
        </p:nvSpPr>
        <p:spPr/>
        <p:txBody>
          <a:bodyPr>
            <a:normAutofit/>
          </a:bodyPr>
          <a:lstStyle/>
          <a:p>
            <a:r>
              <a:rPr lang="en-US"/>
              <a:t>Analysis of Skills</a:t>
            </a:r>
          </a:p>
          <a:p>
            <a:pPr lvl="1"/>
            <a:r>
              <a:rPr lang="en-US"/>
              <a:t>Appears to have mastery of three-digit numbers, but is incorrectly generalizing to four-digit numbers</a:t>
            </a:r>
          </a:p>
          <a:p>
            <a:pPr lvl="1"/>
            <a:r>
              <a:rPr lang="en-US"/>
              <a:t>Immature formation of numbers</a:t>
            </a:r>
          </a:p>
          <a:p>
            <a:pPr lvl="1"/>
            <a:r>
              <a:rPr lang="en-US"/>
              <a:t>Incorrectly comparing numbers</a:t>
            </a:r>
          </a:p>
          <a:p>
            <a:pPr lvl="1"/>
            <a:r>
              <a:rPr lang="en-US"/>
              <a:t>Can solve basic facts but is not regrouping </a:t>
            </a:r>
          </a:p>
          <a:p>
            <a:r>
              <a:rPr lang="en-US"/>
              <a:t>Julissa will receive exposure to the multistep operations, but needs mastery and understanding of place value to make the connections to Tier 1 content.</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66</a:t>
            </a:fld>
            <a:endParaRPr lang="en-US"/>
          </a:p>
        </p:txBody>
      </p:sp>
    </p:spTree>
    <p:extLst>
      <p:ext uri="{BB962C8B-B14F-4D97-AF65-F5344CB8AC3E}">
        <p14:creationId xmlns:p14="http://schemas.microsoft.com/office/powerpoint/2010/main" val="3661314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1621-2F20-4345-A739-8C269740CC09}"/>
              </a:ext>
            </a:extLst>
          </p:cNvPr>
          <p:cNvSpPr>
            <a:spLocks noGrp="1"/>
          </p:cNvSpPr>
          <p:nvPr>
            <p:ph type="title"/>
          </p:nvPr>
        </p:nvSpPr>
        <p:spPr/>
        <p:txBody>
          <a:bodyPr/>
          <a:lstStyle/>
          <a:p>
            <a:r>
              <a:rPr lang="en-US"/>
              <a:t>Mathematics Skill Trajectories and Standards</a:t>
            </a:r>
          </a:p>
        </p:txBody>
      </p:sp>
      <p:sp>
        <p:nvSpPr>
          <p:cNvPr id="3" name="Content Placeholder 2">
            <a:extLst>
              <a:ext uri="{FF2B5EF4-FFF2-40B4-BE49-F238E27FC236}">
                <a16:creationId xmlns:a16="http://schemas.microsoft.com/office/drawing/2014/main" id="{9752DE2B-7247-2F47-AA39-DEEE7EBEF2E2}"/>
              </a:ext>
            </a:extLst>
          </p:cNvPr>
          <p:cNvSpPr>
            <a:spLocks noGrp="1"/>
          </p:cNvSpPr>
          <p:nvPr>
            <p:ph idx="1"/>
          </p:nvPr>
        </p:nvSpPr>
        <p:spPr/>
        <p:txBody>
          <a:bodyPr/>
          <a:lstStyle/>
          <a:p>
            <a:r>
              <a:rPr lang="en-US"/>
              <a:t>Standards: Grade 3 and </a:t>
            </a:r>
            <a:r>
              <a:rPr lang="en-US">
                <a:solidFill>
                  <a:srgbClr val="C00000"/>
                </a:solidFill>
              </a:rPr>
              <a:t>Below Grade Level</a:t>
            </a:r>
            <a:endParaRPr lang="en-US"/>
          </a:p>
          <a:p>
            <a:pPr lvl="1"/>
            <a:r>
              <a:rPr lang="en-US" sz="2200"/>
              <a:t>Number and Operations in Base 10</a:t>
            </a:r>
          </a:p>
          <a:p>
            <a:pPr lvl="2"/>
            <a:r>
              <a:rPr lang="en-US" sz="1800"/>
              <a:t>Use place-value understanding and properties of operations to perform multidigit arithmetic.</a:t>
            </a:r>
          </a:p>
          <a:p>
            <a:pPr lvl="2"/>
            <a:r>
              <a:rPr lang="en-US" sz="1800">
                <a:solidFill>
                  <a:srgbClr val="C00000"/>
                </a:solidFill>
              </a:rPr>
              <a:t>Grade 2: Understand place value, use place-value understanding and properties of operations to add and subtract.</a:t>
            </a:r>
          </a:p>
          <a:p>
            <a:pPr lvl="1"/>
            <a:r>
              <a:rPr lang="en-US" sz="2200"/>
              <a:t>Operations and Algebraic Thinking</a:t>
            </a:r>
          </a:p>
          <a:p>
            <a:pPr lvl="2"/>
            <a:r>
              <a:rPr lang="en-US" sz="1800"/>
              <a:t>Represent and solve problems involving multiplication and division.</a:t>
            </a:r>
          </a:p>
          <a:p>
            <a:pPr lvl="2"/>
            <a:r>
              <a:rPr lang="en-US" sz="1800"/>
              <a:t>Solve problems involving four operations, and identify and explain patterns in arithmetic.</a:t>
            </a:r>
          </a:p>
          <a:p>
            <a:pPr lvl="3"/>
            <a:r>
              <a:rPr lang="en-US" sz="1600">
                <a:solidFill>
                  <a:srgbClr val="C00000"/>
                </a:solidFill>
              </a:rPr>
              <a:t>Grade 2: Represent and solve problems involving addition and subtraction.</a:t>
            </a:r>
            <a:endParaRPr lang="en-US" sz="1600" u="sng"/>
          </a:p>
          <a:p>
            <a:endParaRPr lang="en-US"/>
          </a:p>
        </p:txBody>
      </p:sp>
      <p:sp>
        <p:nvSpPr>
          <p:cNvPr id="4" name="Slide Number Placeholder 3">
            <a:extLst>
              <a:ext uri="{FF2B5EF4-FFF2-40B4-BE49-F238E27FC236}">
                <a16:creationId xmlns:a16="http://schemas.microsoft.com/office/drawing/2014/main" id="{1F95E4F9-7C85-A44D-8D71-BB8D871B9F9D}"/>
              </a:ext>
            </a:extLst>
          </p:cNvPr>
          <p:cNvSpPr>
            <a:spLocks noGrp="1"/>
          </p:cNvSpPr>
          <p:nvPr>
            <p:ph type="sldNum" sz="quarter" idx="10"/>
          </p:nvPr>
        </p:nvSpPr>
        <p:spPr/>
        <p:txBody>
          <a:bodyPr/>
          <a:lstStyle/>
          <a:p>
            <a:pPr algn="r"/>
            <a:fld id="{F3477EC8-074D-41C4-94AE-E9EA7CEEA348}" type="slidenum">
              <a:rPr lang="en-US" smtClean="0"/>
              <a:pPr algn="r"/>
              <a:t>67</a:t>
            </a:fld>
            <a:endParaRPr lang="en-US"/>
          </a:p>
        </p:txBody>
      </p:sp>
    </p:spTree>
    <p:extLst>
      <p:ext uri="{BB962C8B-B14F-4D97-AF65-F5344CB8AC3E}">
        <p14:creationId xmlns:p14="http://schemas.microsoft.com/office/powerpoint/2010/main" val="1007045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6518" y="882534"/>
            <a:ext cx="10966449" cy="492443"/>
          </a:xfrm>
        </p:spPr>
        <p:txBody>
          <a:bodyPr/>
          <a:lstStyle/>
          <a:p>
            <a:r>
              <a:rPr lang="en-US"/>
              <a:t>Julissa: Progress Monitoring Data (M-COMP)</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68</a:t>
            </a:fld>
            <a:endParaRPr lang="en-US"/>
          </a:p>
        </p:txBody>
      </p:sp>
      <p:graphicFrame>
        <p:nvGraphicFramePr>
          <p:cNvPr id="8" name="Content Placeholder 7" descr="Chart showing progress monitoring data for student with 5 data points from baseline and 6 data points taken while tier 2 intervention was in place, with a goal line across the baseline and tier 2 data points."/>
          <p:cNvGraphicFramePr>
            <a:graphicFrameLocks noGrp="1"/>
          </p:cNvGraphicFramePr>
          <p:nvPr>
            <p:ph idx="1"/>
            <p:extLst>
              <p:ext uri="{D42A27DB-BD31-4B8C-83A1-F6EECF244321}">
                <p14:modId xmlns:p14="http://schemas.microsoft.com/office/powerpoint/2010/main" val="4291116270"/>
              </p:ext>
            </p:extLst>
          </p:nvPr>
        </p:nvGraphicFramePr>
        <p:xfrm>
          <a:off x="915988" y="1608138"/>
          <a:ext cx="10966450" cy="4725987"/>
        </p:xfrm>
        <a:graphic>
          <a:graphicData uri="http://schemas.openxmlformats.org/drawingml/2006/chart">
            <c:chart xmlns:c="http://schemas.openxmlformats.org/drawingml/2006/chart" xmlns:r="http://schemas.openxmlformats.org/officeDocument/2006/relationships" r:id="rId3"/>
          </a:graphicData>
        </a:graphic>
      </p:graphicFrame>
      <p:sp>
        <p:nvSpPr>
          <p:cNvPr id="9" name="Down Arrow Callout 8"/>
          <p:cNvSpPr/>
          <p:nvPr/>
        </p:nvSpPr>
        <p:spPr>
          <a:xfrm>
            <a:off x="1439649" y="4113984"/>
            <a:ext cx="1018309" cy="1246911"/>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t>M-COMP</a:t>
            </a:r>
          </a:p>
        </p:txBody>
      </p:sp>
      <p:cxnSp>
        <p:nvCxnSpPr>
          <p:cNvPr id="12" name="Straight Connector 11">
            <a:extLst>
              <a:ext uri="{C183D7F6-B498-43B3-948B-1728B52AA6E4}">
                <adec:decorative xmlns:adec="http://schemas.microsoft.com/office/drawing/2017/decorative" val="1"/>
              </a:ext>
            </a:extLst>
          </p:cNvPr>
          <p:cNvCxnSpPr/>
          <p:nvPr/>
        </p:nvCxnSpPr>
        <p:spPr>
          <a:xfrm>
            <a:off x="5880847" y="2079812"/>
            <a:ext cx="17929" cy="39624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
          <p:cNvSpPr txBox="1"/>
          <p:nvPr/>
        </p:nvSpPr>
        <p:spPr>
          <a:xfrm>
            <a:off x="2619099" y="2099005"/>
            <a:ext cx="1558637" cy="5776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a:t>Baseline</a:t>
            </a:r>
          </a:p>
        </p:txBody>
      </p:sp>
      <p:sp>
        <p:nvSpPr>
          <p:cNvPr id="14" name="TextBox 1"/>
          <p:cNvSpPr txBox="1"/>
          <p:nvPr/>
        </p:nvSpPr>
        <p:spPr>
          <a:xfrm>
            <a:off x="7763028" y="2099005"/>
            <a:ext cx="1558637" cy="5776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a:t>Tier 2</a:t>
            </a:r>
          </a:p>
        </p:txBody>
      </p:sp>
      <p:cxnSp>
        <p:nvCxnSpPr>
          <p:cNvPr id="15" name="Straight Connector 14">
            <a:extLst>
              <a:ext uri="{C183D7F6-B498-43B3-948B-1728B52AA6E4}">
                <adec:decorative xmlns:adec="http://schemas.microsoft.com/office/drawing/2017/decorative" val="1"/>
              </a:ext>
            </a:extLst>
          </p:cNvPr>
          <p:cNvCxnSpPr/>
          <p:nvPr/>
        </p:nvCxnSpPr>
        <p:spPr>
          <a:xfrm flipV="1">
            <a:off x="1900518" y="4840941"/>
            <a:ext cx="9699811" cy="519954"/>
          </a:xfrm>
          <a:prstGeom prst="line">
            <a:avLst/>
          </a:prstGeom>
          <a:ln>
            <a:prstDash val="sysDot"/>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18D2A853-A4A1-504B-A750-B278FE3D3476}"/>
              </a:ext>
            </a:extLst>
          </p:cNvPr>
          <p:cNvSpPr txBox="1"/>
          <p:nvPr/>
        </p:nvSpPr>
        <p:spPr>
          <a:xfrm rot="16200000">
            <a:off x="-1652138" y="3318322"/>
            <a:ext cx="4251364" cy="830997"/>
          </a:xfrm>
          <a:prstGeom prst="rect">
            <a:avLst/>
          </a:prstGeom>
          <a:noFill/>
        </p:spPr>
        <p:txBody>
          <a:bodyPr wrap="square" rtlCol="0">
            <a:spAutoFit/>
          </a:bodyPr>
          <a:lstStyle/>
          <a:p>
            <a:pPr algn="ctr"/>
            <a:r>
              <a:rPr lang="en-US"/>
              <a:t>Raw Score—Math Computations</a:t>
            </a:r>
          </a:p>
        </p:txBody>
      </p:sp>
    </p:spTree>
    <p:extLst>
      <p:ext uri="{BB962C8B-B14F-4D97-AF65-F5344CB8AC3E}">
        <p14:creationId xmlns:p14="http://schemas.microsoft.com/office/powerpoint/2010/main" val="34547439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6518" y="882534"/>
            <a:ext cx="10966449" cy="492443"/>
          </a:xfrm>
        </p:spPr>
        <p:txBody>
          <a:bodyPr/>
          <a:lstStyle/>
          <a:p>
            <a:r>
              <a:rPr lang="en-US"/>
              <a:t>Julissa: Progress Monitoring Data (M-CAP)</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69</a:t>
            </a:fld>
            <a:endParaRPr lang="en-US"/>
          </a:p>
        </p:txBody>
      </p:sp>
      <p:graphicFrame>
        <p:nvGraphicFramePr>
          <p:cNvPr id="8" name="Content Placeholder 7" descr="Chart showing progress monitoring data for student with 5 data points from baseline and 6 data points taken while tier 2 intervention was in place, with a goal line across the baseline and tier 2 data points."/>
          <p:cNvGraphicFramePr>
            <a:graphicFrameLocks noGrp="1"/>
          </p:cNvGraphicFramePr>
          <p:nvPr>
            <p:ph idx="1"/>
            <p:extLst>
              <p:ext uri="{D42A27DB-BD31-4B8C-83A1-F6EECF244321}">
                <p14:modId xmlns:p14="http://schemas.microsoft.com/office/powerpoint/2010/main" val="856971153"/>
              </p:ext>
            </p:extLst>
          </p:nvPr>
        </p:nvGraphicFramePr>
        <p:xfrm>
          <a:off x="915988" y="1608138"/>
          <a:ext cx="10966450" cy="4725987"/>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C183D7F6-B498-43B3-948B-1728B52AA6E4}">
                <adec:decorative xmlns:adec="http://schemas.microsoft.com/office/drawing/2017/decorative" val="1"/>
              </a:ext>
            </a:extLst>
          </p:cNvPr>
          <p:cNvCxnSpPr/>
          <p:nvPr/>
        </p:nvCxnSpPr>
        <p:spPr>
          <a:xfrm>
            <a:off x="5880847" y="2079812"/>
            <a:ext cx="17929" cy="39624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
          <p:cNvSpPr txBox="1"/>
          <p:nvPr/>
        </p:nvSpPr>
        <p:spPr>
          <a:xfrm>
            <a:off x="2619099" y="2099005"/>
            <a:ext cx="1558637" cy="5776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a:t>Baseline</a:t>
            </a:r>
          </a:p>
        </p:txBody>
      </p:sp>
      <p:sp>
        <p:nvSpPr>
          <p:cNvPr id="14" name="TextBox 1"/>
          <p:cNvSpPr txBox="1"/>
          <p:nvPr/>
        </p:nvSpPr>
        <p:spPr>
          <a:xfrm>
            <a:off x="7763028" y="2099005"/>
            <a:ext cx="1558637" cy="5776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a:t>Tier 2</a:t>
            </a:r>
          </a:p>
        </p:txBody>
      </p:sp>
      <p:cxnSp>
        <p:nvCxnSpPr>
          <p:cNvPr id="3" name="Straight Connector 2">
            <a:extLst>
              <a:ext uri="{C183D7F6-B498-43B3-948B-1728B52AA6E4}">
                <adec:decorative xmlns:adec="http://schemas.microsoft.com/office/drawing/2017/decorative" val="1"/>
              </a:ext>
            </a:extLst>
          </p:cNvPr>
          <p:cNvCxnSpPr/>
          <p:nvPr/>
        </p:nvCxnSpPr>
        <p:spPr>
          <a:xfrm flipV="1">
            <a:off x="1900518" y="4679576"/>
            <a:ext cx="9699811" cy="1098112"/>
          </a:xfrm>
          <a:prstGeom prst="line">
            <a:avLst/>
          </a:prstGeom>
          <a:ln>
            <a:prstDash val="sysDash"/>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3047A459-DC7F-1E4D-B9EA-F8490A27695A}"/>
              </a:ext>
            </a:extLst>
          </p:cNvPr>
          <p:cNvSpPr txBox="1"/>
          <p:nvPr/>
        </p:nvSpPr>
        <p:spPr>
          <a:xfrm rot="16200000">
            <a:off x="-1652138" y="3318322"/>
            <a:ext cx="4251364" cy="830997"/>
          </a:xfrm>
          <a:prstGeom prst="rect">
            <a:avLst/>
          </a:prstGeom>
          <a:noFill/>
        </p:spPr>
        <p:txBody>
          <a:bodyPr wrap="square" rtlCol="0">
            <a:spAutoFit/>
          </a:bodyPr>
          <a:lstStyle/>
          <a:p>
            <a:pPr algn="ctr"/>
            <a:r>
              <a:rPr lang="en-US"/>
              <a:t>Raw Score—Math Concepts and Applications</a:t>
            </a:r>
          </a:p>
        </p:txBody>
      </p:sp>
    </p:spTree>
    <p:extLst>
      <p:ext uri="{BB962C8B-B14F-4D97-AF65-F5344CB8AC3E}">
        <p14:creationId xmlns:p14="http://schemas.microsoft.com/office/powerpoint/2010/main" val="203827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4 ovals looped togeter to show the different caregories of practice for organizing and planning intensive intervention. The four ovals are Change Dosage or Time, Change the Learning Environment to Promote Attention and Engagement, Combine Cognitive Processing Strategies with Academic Learning, and&#10;Modify Delivery of Instruction &#10;"/>
          <p:cNvGraphicFramePr/>
          <p:nvPr>
            <p:extLst>
              <p:ext uri="{D42A27DB-BD31-4B8C-83A1-F6EECF244321}">
                <p14:modId xmlns:p14="http://schemas.microsoft.com/office/powerpoint/2010/main" val="2422441371"/>
              </p:ext>
            </p:extLst>
          </p:nvPr>
        </p:nvGraphicFramePr>
        <p:xfrm>
          <a:off x="700006" y="932688"/>
          <a:ext cx="11265408" cy="5925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916518" y="390091"/>
            <a:ext cx="10966449" cy="984885"/>
          </a:xfrm>
        </p:spPr>
        <p:txBody>
          <a:bodyPr/>
          <a:lstStyle/>
          <a:p>
            <a:r>
              <a:rPr lang="en-US"/>
              <a:t>Categories of Practice for Organizing and Planning</a:t>
            </a:r>
            <a:br>
              <a:rPr lang="en-US"/>
            </a:br>
            <a:r>
              <a:rPr lang="en-US"/>
              <a:t>Intensive  Intervention </a:t>
            </a:r>
          </a:p>
        </p:txBody>
      </p:sp>
      <p:sp>
        <p:nvSpPr>
          <p:cNvPr id="11" name="Text Placeholder 10">
            <a:extLst>
              <a:ext uri="{FF2B5EF4-FFF2-40B4-BE49-F238E27FC236}">
                <a16:creationId xmlns:a16="http://schemas.microsoft.com/office/drawing/2014/main" id="{DD9EC348-E0CC-49E9-B7C4-99096A6304CB}"/>
              </a:ext>
            </a:extLst>
          </p:cNvPr>
          <p:cNvSpPr>
            <a:spLocks noGrp="1"/>
          </p:cNvSpPr>
          <p:nvPr>
            <p:ph type="body" sz="quarter" idx="11"/>
          </p:nvPr>
        </p:nvSpPr>
        <p:spPr>
          <a:xfrm>
            <a:off x="916518" y="6141332"/>
            <a:ext cx="10966449" cy="184666"/>
          </a:xfrm>
        </p:spPr>
        <p:txBody>
          <a:bodyPr/>
          <a:lstStyle/>
          <a:p>
            <a:r>
              <a:rPr lang="en-US" sz="1200"/>
              <a:t>(Vaughn et al., 2012)</a:t>
            </a:r>
          </a:p>
        </p:txBody>
      </p:sp>
      <p:sp>
        <p:nvSpPr>
          <p:cNvPr id="5" name="TextBox 4">
            <a:extLst>
              <a:ext uri="{C183D7F6-B498-43B3-948B-1728B52AA6E4}">
                <adec:decorative xmlns:adec="http://schemas.microsoft.com/office/drawing/2017/decorative" val="1"/>
              </a:ext>
            </a:extLst>
          </p:cNvPr>
          <p:cNvSpPr txBox="1"/>
          <p:nvPr/>
        </p:nvSpPr>
        <p:spPr>
          <a:xfrm>
            <a:off x="124913" y="2386875"/>
            <a:ext cx="184666" cy="461665"/>
          </a:xfrm>
          <a:prstGeom prst="rect">
            <a:avLst/>
          </a:prstGeom>
          <a:noFill/>
        </p:spPr>
        <p:txBody>
          <a:bodyPr wrap="none" rtlCol="0">
            <a:spAutoFit/>
          </a:bodyPr>
          <a:lstStyle/>
          <a:p>
            <a:endParaRPr lang="en-US">
              <a:solidFill>
                <a:srgbClr val="000000"/>
              </a:solidFill>
            </a:endParaRPr>
          </a:p>
        </p:txBody>
      </p:sp>
      <p:sp>
        <p:nvSpPr>
          <p:cNvPr id="12" name="Slide Number Placeholder 11">
            <a:extLst>
              <a:ext uri="{FF2B5EF4-FFF2-40B4-BE49-F238E27FC236}">
                <a16:creationId xmlns:a16="http://schemas.microsoft.com/office/drawing/2014/main" id="{8420F265-5CAF-46DE-BF69-2C54403D9DBE}"/>
              </a:ext>
            </a:extLst>
          </p:cNvPr>
          <p:cNvSpPr>
            <a:spLocks noGrp="1"/>
          </p:cNvSpPr>
          <p:nvPr>
            <p:ph type="sldNum" sz="quarter" idx="10"/>
          </p:nvPr>
        </p:nvSpPr>
        <p:spPr/>
        <p:txBody>
          <a:bodyPr/>
          <a:lstStyle/>
          <a:p>
            <a:pPr algn="r"/>
            <a:fld id="{F3477EC8-074D-41C4-94AE-E9EA7CEEA348}" type="slidenum">
              <a:rPr lang="en-US" smtClean="0"/>
              <a:pPr algn="r"/>
              <a:t>7</a:t>
            </a:fld>
            <a:endParaRPr lang="en-US"/>
          </a:p>
        </p:txBody>
      </p:sp>
    </p:spTree>
    <p:extLst>
      <p:ext uri="{BB962C8B-B14F-4D97-AF65-F5344CB8AC3E}">
        <p14:creationId xmlns:p14="http://schemas.microsoft.com/office/powerpoint/2010/main" val="5563556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6518" y="882534"/>
            <a:ext cx="10966449" cy="492443"/>
          </a:xfrm>
        </p:spPr>
        <p:txBody>
          <a:bodyPr/>
          <a:lstStyle/>
          <a:p>
            <a:r>
              <a:rPr lang="en-US"/>
              <a:t>Julissa: Error Analysis and Diagnostic Data</a:t>
            </a:r>
          </a:p>
        </p:txBody>
      </p:sp>
      <p:sp>
        <p:nvSpPr>
          <p:cNvPr id="7" name="Content Placeholder 6"/>
          <p:cNvSpPr>
            <a:spLocks noGrp="1"/>
          </p:cNvSpPr>
          <p:nvPr>
            <p:ph idx="1"/>
          </p:nvPr>
        </p:nvSpPr>
        <p:spPr/>
        <p:txBody>
          <a:bodyPr/>
          <a:lstStyle/>
          <a:p>
            <a:pPr marL="0" indent="0">
              <a:buNone/>
            </a:pPr>
            <a:r>
              <a:rPr lang="en-US" sz="2600"/>
              <a:t>Observational Data</a:t>
            </a:r>
          </a:p>
          <a:p>
            <a:pPr lvl="1"/>
            <a:r>
              <a:rPr lang="en-US" sz="2400"/>
              <a:t>Has some behavior issues in class, but likes to work in a small group and does not have any behavior concerns during instruction.</a:t>
            </a:r>
          </a:p>
          <a:p>
            <a:pPr lvl="1"/>
            <a:r>
              <a:rPr lang="en-US" sz="2400"/>
              <a:t>Seeks teacher approval and will not continue working until the teacher gives feedback.</a:t>
            </a:r>
          </a:p>
          <a:p>
            <a:pPr lvl="1"/>
            <a:r>
              <a:rPr lang="en-US" sz="2400"/>
              <a:t>Can make, write, and count up to three-digit numbers, but is not consistent with numbers greater than hundreds.</a:t>
            </a:r>
          </a:p>
          <a:p>
            <a:pPr lvl="1"/>
            <a:r>
              <a:rPr lang="en-US" sz="2400"/>
              <a:t>High accuracy but low fluency for basic operations. </a:t>
            </a:r>
          </a:p>
          <a:p>
            <a:pPr lvl="1"/>
            <a:r>
              <a:rPr lang="en-US" sz="2400"/>
              <a:t>Unable to add or subtract with regrouping.</a:t>
            </a:r>
          </a:p>
          <a:p>
            <a:pPr lvl="1"/>
            <a:r>
              <a:rPr lang="en-US" sz="2400"/>
              <a:t>Can count by 2s, 5s, and 10s, but doesn’t seem to understand multiplication or equal shares.</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70</a:t>
            </a:fld>
            <a:endParaRPr lang="en-US"/>
          </a:p>
        </p:txBody>
      </p:sp>
    </p:spTree>
    <p:extLst>
      <p:ext uri="{BB962C8B-B14F-4D97-AF65-F5344CB8AC3E}">
        <p14:creationId xmlns:p14="http://schemas.microsoft.com/office/powerpoint/2010/main" val="3140392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a:t>Julissa: Error Analysis and Diagnostic Data</a:t>
            </a:r>
            <a:br>
              <a:rPr lang="en-US"/>
            </a:br>
            <a:r>
              <a:rPr lang="en-US"/>
              <a:t>Writing, Counting, and Comparing</a:t>
            </a:r>
          </a:p>
        </p:txBody>
      </p:sp>
      <p:sp>
        <p:nvSpPr>
          <p:cNvPr id="10" name="Content Placeholder 2"/>
          <p:cNvSpPr>
            <a:spLocks noGrp="1"/>
          </p:cNvSpPr>
          <p:nvPr>
            <p:ph sz="quarter" idx="12"/>
          </p:nvPr>
        </p:nvSpPr>
        <p:spPr>
          <a:xfrm>
            <a:off x="1043385" y="1599875"/>
            <a:ext cx="5325535" cy="5066526"/>
          </a:xfrm>
          <a:prstGeom prst="rect">
            <a:avLst/>
          </a:prstGeom>
        </p:spPr>
        <p:txBody>
          <a:bodyPr>
            <a:normAutofit/>
          </a:bodyPr>
          <a:lstStyle/>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r>
              <a:rPr lang="en-US" sz="2200" b="1">
                <a:solidFill>
                  <a:prstClr val="black">
                    <a:lumMod val="75000"/>
                    <a:lumOff val="25000"/>
                  </a:prstClr>
                </a:solidFill>
                <a:ea typeface="+mn-ea"/>
                <a:cs typeface="+mn-cs"/>
              </a:rPr>
              <a:t>Mrs. Cantania:</a:t>
            </a:r>
            <a:r>
              <a:rPr lang="en-US" sz="2200">
                <a:solidFill>
                  <a:prstClr val="black">
                    <a:lumMod val="75000"/>
                    <a:lumOff val="25000"/>
                  </a:prstClr>
                </a:solidFill>
                <a:ea typeface="+mn-ea"/>
                <a:cs typeface="+mn-cs"/>
              </a:rPr>
              <a:t> Write the following numbers in expanded notation: 962; 320; 1,761; 65,264.</a:t>
            </a:r>
          </a:p>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r>
              <a:rPr lang="en-US" sz="2200" b="1">
                <a:solidFill>
                  <a:prstClr val="black">
                    <a:lumMod val="75000"/>
                    <a:lumOff val="25000"/>
                  </a:prstClr>
                </a:solidFill>
                <a:ea typeface="+mn-ea"/>
                <a:cs typeface="+mn-cs"/>
              </a:rPr>
              <a:t>Julissa:</a:t>
            </a:r>
          </a:p>
          <a:p>
            <a:pPr marL="384048" lvl="1" indent="-182880" eaLnBrk="1" fontAlgn="auto" hangingPunct="1">
              <a:lnSpc>
                <a:spcPct val="90000"/>
              </a:lnSpc>
              <a:spcBef>
                <a:spcPts val="200"/>
              </a:spcBef>
              <a:spcAft>
                <a:spcPts val="400"/>
              </a:spcAft>
              <a:buClr>
                <a:srgbClr val="D34817"/>
              </a:buClr>
              <a:buFont typeface="Calibri" pitchFamily="34" charset="0"/>
              <a:buChar char="◦"/>
            </a:pPr>
            <a:r>
              <a:rPr lang="en-US" sz="2200">
                <a:solidFill>
                  <a:prstClr val="black">
                    <a:lumMod val="75000"/>
                    <a:lumOff val="25000"/>
                  </a:prstClr>
                </a:solidFill>
                <a:ea typeface="+mn-ea"/>
                <a:cs typeface="+mn-cs"/>
              </a:rPr>
              <a:t>900 + 60 + 2</a:t>
            </a:r>
          </a:p>
          <a:p>
            <a:pPr marL="384048" lvl="1" indent="-182880" eaLnBrk="1" fontAlgn="auto" hangingPunct="1">
              <a:lnSpc>
                <a:spcPct val="90000"/>
              </a:lnSpc>
              <a:spcBef>
                <a:spcPts val="200"/>
              </a:spcBef>
              <a:spcAft>
                <a:spcPts val="400"/>
              </a:spcAft>
              <a:buClr>
                <a:srgbClr val="D34817"/>
              </a:buClr>
              <a:buFont typeface="Calibri" pitchFamily="34" charset="0"/>
              <a:buChar char="◦"/>
            </a:pPr>
            <a:r>
              <a:rPr lang="en-US" sz="2200">
                <a:solidFill>
                  <a:prstClr val="black">
                    <a:lumMod val="75000"/>
                    <a:lumOff val="25000"/>
                  </a:prstClr>
                </a:solidFill>
                <a:ea typeface="+mn-ea"/>
                <a:cs typeface="+mn-cs"/>
              </a:rPr>
              <a:t>300 + 20 + 0</a:t>
            </a:r>
          </a:p>
          <a:p>
            <a:pPr marL="384048" lvl="1" indent="-182880" eaLnBrk="1" fontAlgn="auto" hangingPunct="1">
              <a:lnSpc>
                <a:spcPct val="90000"/>
              </a:lnSpc>
              <a:spcBef>
                <a:spcPts val="200"/>
              </a:spcBef>
              <a:spcAft>
                <a:spcPts val="400"/>
              </a:spcAft>
              <a:buClr>
                <a:srgbClr val="D34817"/>
              </a:buClr>
              <a:buFont typeface="Calibri" pitchFamily="34" charset="0"/>
              <a:buChar char="◦"/>
            </a:pPr>
            <a:r>
              <a:rPr lang="en-US" sz="2200">
                <a:solidFill>
                  <a:prstClr val="black">
                    <a:lumMod val="75000"/>
                    <a:lumOff val="25000"/>
                  </a:prstClr>
                </a:solidFill>
                <a:ea typeface="+mn-ea"/>
                <a:cs typeface="+mn-cs"/>
              </a:rPr>
              <a:t>100 + 700 + 60 + 1</a:t>
            </a:r>
          </a:p>
          <a:p>
            <a:pPr marL="384048" lvl="1" indent="-182880" eaLnBrk="1" fontAlgn="auto" hangingPunct="1">
              <a:lnSpc>
                <a:spcPct val="90000"/>
              </a:lnSpc>
              <a:spcBef>
                <a:spcPts val="200"/>
              </a:spcBef>
              <a:spcAft>
                <a:spcPts val="400"/>
              </a:spcAft>
              <a:buClr>
                <a:srgbClr val="D34817"/>
              </a:buClr>
              <a:buFont typeface="Calibri" pitchFamily="34" charset="0"/>
              <a:buChar char="◦"/>
            </a:pPr>
            <a:r>
              <a:rPr lang="en-US" sz="2200">
                <a:solidFill>
                  <a:prstClr val="black">
                    <a:lumMod val="75000"/>
                    <a:lumOff val="25000"/>
                  </a:prstClr>
                </a:solidFill>
                <a:ea typeface="+mn-ea"/>
                <a:cs typeface="+mn-cs"/>
              </a:rPr>
              <a:t>65 + 200 + 60 + 4</a:t>
            </a:r>
          </a:p>
          <a:p>
            <a:pPr marL="384048" lvl="1" indent="-182880" eaLnBrk="1" fontAlgn="auto" hangingPunct="1">
              <a:lnSpc>
                <a:spcPct val="90000"/>
              </a:lnSpc>
              <a:spcBef>
                <a:spcPts val="200"/>
              </a:spcBef>
              <a:spcAft>
                <a:spcPts val="400"/>
              </a:spcAft>
              <a:buClr>
                <a:srgbClr val="D34817"/>
              </a:buClr>
              <a:buFont typeface="Calibri" pitchFamily="34" charset="0"/>
              <a:buChar char="◦"/>
            </a:pPr>
            <a:endParaRPr lang="en-US" sz="2200">
              <a:solidFill>
                <a:prstClr val="black">
                  <a:lumMod val="75000"/>
                  <a:lumOff val="25000"/>
                </a:prstClr>
              </a:solidFill>
              <a:ea typeface="+mn-ea"/>
              <a:cs typeface="+mn-cs"/>
            </a:endParaRPr>
          </a:p>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r>
              <a:rPr lang="en-US" sz="2200" b="1">
                <a:solidFill>
                  <a:prstClr val="black">
                    <a:lumMod val="75000"/>
                    <a:lumOff val="25000"/>
                  </a:prstClr>
                </a:solidFill>
                <a:ea typeface="+mn-ea"/>
                <a:cs typeface="+mn-cs"/>
              </a:rPr>
              <a:t>Mrs. Cantania: </a:t>
            </a:r>
            <a:r>
              <a:rPr lang="en-US" sz="2200">
                <a:solidFill>
                  <a:prstClr val="black">
                    <a:lumMod val="75000"/>
                    <a:lumOff val="25000"/>
                  </a:prstClr>
                </a:solidFill>
                <a:ea typeface="+mn-ea"/>
                <a:cs typeface="+mn-cs"/>
              </a:rPr>
              <a:t>Continue the pattern: 320, 330 …</a:t>
            </a:r>
          </a:p>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r>
              <a:rPr lang="en-US" sz="2200" b="1">
                <a:solidFill>
                  <a:prstClr val="black">
                    <a:lumMod val="75000"/>
                    <a:lumOff val="25000"/>
                  </a:prstClr>
                </a:solidFill>
                <a:ea typeface="+mn-ea"/>
                <a:cs typeface="+mn-cs"/>
              </a:rPr>
              <a:t>Julissa: </a:t>
            </a:r>
            <a:r>
              <a:rPr lang="en-US" sz="2200">
                <a:solidFill>
                  <a:prstClr val="black">
                    <a:lumMod val="75000"/>
                    <a:lumOff val="25000"/>
                  </a:prstClr>
                </a:solidFill>
                <a:ea typeface="+mn-ea"/>
                <a:cs typeface="+mn-cs"/>
              </a:rPr>
              <a:t>340</a:t>
            </a:r>
            <a:r>
              <a:rPr lang="en-US" sz="1800">
                <a:solidFill>
                  <a:prstClr val="black">
                    <a:lumMod val="75000"/>
                    <a:lumOff val="25000"/>
                  </a:prstClr>
                </a:solidFill>
                <a:ea typeface="+mn-ea"/>
                <a:cs typeface="+mn-cs"/>
              </a:rPr>
              <a:t>, </a:t>
            </a:r>
            <a:r>
              <a:rPr lang="en-US" sz="2200">
                <a:solidFill>
                  <a:prstClr val="black">
                    <a:lumMod val="75000"/>
                    <a:lumOff val="25000"/>
                  </a:prstClr>
                </a:solidFill>
                <a:ea typeface="+mn-ea"/>
                <a:cs typeface="+mn-cs"/>
              </a:rPr>
              <a:t>350, 360, 370, 380, 390, 100</a:t>
            </a:r>
            <a:r>
              <a:rPr lang="en-US" sz="2200">
                <a:solidFill>
                  <a:prstClr val="black">
                    <a:lumMod val="75000"/>
                    <a:lumOff val="25000"/>
                  </a:prstClr>
                </a:solidFill>
                <a:ea typeface="+mn-ea"/>
              </a:rPr>
              <a:t>—</a:t>
            </a:r>
            <a:r>
              <a:rPr lang="en-US" sz="2200">
                <a:solidFill>
                  <a:prstClr val="black">
                    <a:lumMod val="75000"/>
                    <a:lumOff val="25000"/>
                  </a:prstClr>
                </a:solidFill>
                <a:ea typeface="+mn-ea"/>
                <a:cs typeface="+mn-cs"/>
              </a:rPr>
              <a:t>I mean, 300.</a:t>
            </a:r>
          </a:p>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endParaRPr lang="en-US" sz="1800">
              <a:solidFill>
                <a:prstClr val="black">
                  <a:lumMod val="75000"/>
                  <a:lumOff val="25000"/>
                </a:prstClr>
              </a:solidFill>
              <a:ea typeface="+mn-ea"/>
              <a:cs typeface="+mn-cs"/>
            </a:endParaRPr>
          </a:p>
        </p:txBody>
      </p:sp>
      <p:sp>
        <p:nvSpPr>
          <p:cNvPr id="4" name="Content Placeholder 3">
            <a:extLst>
              <a:ext uri="{FF2B5EF4-FFF2-40B4-BE49-F238E27FC236}">
                <a16:creationId xmlns:a16="http://schemas.microsoft.com/office/drawing/2014/main" id="{5BC204B5-CD37-BD46-9C31-CC785DB4B112}"/>
              </a:ext>
            </a:extLst>
          </p:cNvPr>
          <p:cNvSpPr>
            <a:spLocks noGrp="1"/>
          </p:cNvSpPr>
          <p:nvPr>
            <p:ph sz="quarter" idx="13"/>
          </p:nvPr>
        </p:nvSpPr>
        <p:spPr/>
        <p:txBody>
          <a:bodyPr/>
          <a:lstStyle/>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r>
              <a:rPr lang="en-US" b="1">
                <a:solidFill>
                  <a:prstClr val="black">
                    <a:lumMod val="75000"/>
                    <a:lumOff val="25000"/>
                  </a:prstClr>
                </a:solidFill>
              </a:rPr>
              <a:t>Mrs. Cantania: </a:t>
            </a:r>
            <a:r>
              <a:rPr lang="en-US">
                <a:solidFill>
                  <a:prstClr val="black">
                    <a:lumMod val="75000"/>
                    <a:lumOff val="25000"/>
                  </a:prstClr>
                </a:solidFill>
              </a:rPr>
              <a:t>Write these numbers in order from least to greatest: 4,987; 31; 650; 92,000.</a:t>
            </a:r>
          </a:p>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r>
              <a:rPr lang="en-US" b="1">
                <a:solidFill>
                  <a:prstClr val="black">
                    <a:lumMod val="75000"/>
                    <a:lumOff val="25000"/>
                  </a:prstClr>
                </a:solidFill>
              </a:rPr>
              <a:t>Julissa: </a:t>
            </a:r>
            <a:r>
              <a:rPr lang="en-US">
                <a:solidFill>
                  <a:prstClr val="black">
                    <a:lumMod val="75000"/>
                    <a:lumOff val="25000"/>
                  </a:prstClr>
                </a:solidFill>
              </a:rPr>
              <a:t>So, from biggest to smallest?</a:t>
            </a:r>
          </a:p>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r>
              <a:rPr lang="en-US" b="1">
                <a:solidFill>
                  <a:prstClr val="black">
                    <a:lumMod val="75000"/>
                    <a:lumOff val="25000"/>
                  </a:prstClr>
                </a:solidFill>
              </a:rPr>
              <a:t>Mrs. Cantania: </a:t>
            </a:r>
            <a:r>
              <a:rPr lang="en-US">
                <a:solidFill>
                  <a:prstClr val="black">
                    <a:lumMod val="75000"/>
                    <a:lumOff val="25000"/>
                  </a:prstClr>
                </a:solidFill>
              </a:rPr>
              <a:t>From least to greatest.</a:t>
            </a:r>
          </a:p>
          <a:p>
            <a:pPr marL="91440" lvl="0" indent="-91440" eaLnBrk="1" fontAlgn="auto" hangingPunct="1">
              <a:lnSpc>
                <a:spcPct val="90000"/>
              </a:lnSpc>
              <a:spcBef>
                <a:spcPts val="1200"/>
              </a:spcBef>
              <a:spcAft>
                <a:spcPts val="200"/>
              </a:spcAft>
              <a:buClr>
                <a:srgbClr val="D34817"/>
              </a:buClr>
              <a:buSzPct val="100000"/>
              <a:buFont typeface="Calibri" panose="020F0502020204030204" pitchFamily="34" charset="0"/>
              <a:buChar char=" "/>
            </a:pPr>
            <a:r>
              <a:rPr lang="en-US" b="1">
                <a:solidFill>
                  <a:prstClr val="black">
                    <a:lumMod val="75000"/>
                    <a:lumOff val="25000"/>
                  </a:prstClr>
                </a:solidFill>
              </a:rPr>
              <a:t>Julissa: </a:t>
            </a:r>
            <a:endParaRPr lang="en-US" u="sng"/>
          </a:p>
          <a:p>
            <a:endParaRPr lang="en-US"/>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71</a:t>
            </a:fld>
            <a:endParaRPr lang="en-US"/>
          </a:p>
        </p:txBody>
      </p:sp>
      <p:grpSp>
        <p:nvGrpSpPr>
          <p:cNvPr id="5" name="Group 4" descr="95000, 650, 4987, 31"/>
          <p:cNvGrpSpPr/>
          <p:nvPr/>
        </p:nvGrpSpPr>
        <p:grpSpPr>
          <a:xfrm>
            <a:off x="6666934" y="4575331"/>
            <a:ext cx="5216033" cy="781092"/>
            <a:chOff x="1324803" y="5976169"/>
            <a:chExt cx="5216033" cy="781092"/>
          </a:xfrm>
        </p:grpSpPr>
        <p:sp>
          <p:nvSpPr>
            <p:cNvPr id="6" name="Freeform 5"/>
            <p:cNvSpPr/>
            <p:nvPr/>
          </p:nvSpPr>
          <p:spPr>
            <a:xfrm>
              <a:off x="1324803" y="6238284"/>
              <a:ext cx="225044" cy="332997"/>
            </a:xfrm>
            <a:custGeom>
              <a:avLst/>
              <a:gdLst>
                <a:gd name="connsiteX0" fmla="*/ 209529 w 225044"/>
                <a:gd name="connsiteY0" fmla="*/ 38530 h 332997"/>
                <a:gd name="connsiteX1" fmla="*/ 8051 w 225044"/>
                <a:gd name="connsiteY1" fmla="*/ 23031 h 332997"/>
                <a:gd name="connsiteX2" fmla="*/ 23550 w 225044"/>
                <a:gd name="connsiteY2" fmla="*/ 147018 h 332997"/>
                <a:gd name="connsiteX3" fmla="*/ 147536 w 225044"/>
                <a:gd name="connsiteY3" fmla="*/ 100523 h 332997"/>
                <a:gd name="connsiteX4" fmla="*/ 163034 w 225044"/>
                <a:gd name="connsiteY4" fmla="*/ 54028 h 332997"/>
                <a:gd name="connsiteX5" fmla="*/ 194031 w 225044"/>
                <a:gd name="connsiteY5" fmla="*/ 100523 h 332997"/>
                <a:gd name="connsiteX6" fmla="*/ 209529 w 225044"/>
                <a:gd name="connsiteY6" fmla="*/ 162516 h 332997"/>
                <a:gd name="connsiteX7" fmla="*/ 225028 w 225044"/>
                <a:gd name="connsiteY7" fmla="*/ 332997 h 33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044" h="332997">
                  <a:moveTo>
                    <a:pt x="209529" y="38530"/>
                  </a:moveTo>
                  <a:cubicBezTo>
                    <a:pt x="175131" y="27064"/>
                    <a:pt x="44631" y="-31839"/>
                    <a:pt x="8051" y="23031"/>
                  </a:cubicBezTo>
                  <a:cubicBezTo>
                    <a:pt x="-15052" y="57687"/>
                    <a:pt x="18384" y="105689"/>
                    <a:pt x="23550" y="147018"/>
                  </a:cubicBezTo>
                  <a:cubicBezTo>
                    <a:pt x="65554" y="138617"/>
                    <a:pt x="117131" y="138529"/>
                    <a:pt x="147536" y="100523"/>
                  </a:cubicBezTo>
                  <a:cubicBezTo>
                    <a:pt x="157741" y="87766"/>
                    <a:pt x="157868" y="69526"/>
                    <a:pt x="163034" y="54028"/>
                  </a:cubicBezTo>
                  <a:cubicBezTo>
                    <a:pt x="173366" y="69526"/>
                    <a:pt x="186694" y="83402"/>
                    <a:pt x="194031" y="100523"/>
                  </a:cubicBezTo>
                  <a:cubicBezTo>
                    <a:pt x="202422" y="120101"/>
                    <a:pt x="206290" y="141463"/>
                    <a:pt x="209529" y="162516"/>
                  </a:cubicBezTo>
                  <a:cubicBezTo>
                    <a:pt x="226169" y="270675"/>
                    <a:pt x="225028" y="264406"/>
                    <a:pt x="225028" y="3329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658319" y="6297586"/>
              <a:ext cx="247973" cy="304909"/>
            </a:xfrm>
            <a:custGeom>
              <a:avLst/>
              <a:gdLst>
                <a:gd name="connsiteX0" fmla="*/ 247973 w 247973"/>
                <a:gd name="connsiteY0" fmla="*/ 56719 h 304909"/>
                <a:gd name="connsiteX1" fmla="*/ 92989 w 247973"/>
                <a:gd name="connsiteY1" fmla="*/ 25722 h 304909"/>
                <a:gd name="connsiteX2" fmla="*/ 108488 w 247973"/>
                <a:gd name="connsiteY2" fmla="*/ 196204 h 304909"/>
                <a:gd name="connsiteX3" fmla="*/ 201478 w 247973"/>
                <a:gd name="connsiteY3" fmla="*/ 258197 h 304909"/>
                <a:gd name="connsiteX4" fmla="*/ 77491 w 247973"/>
                <a:gd name="connsiteY4" fmla="*/ 289194 h 304909"/>
                <a:gd name="connsiteX5" fmla="*/ 0 w 247973"/>
                <a:gd name="connsiteY5" fmla="*/ 304692 h 3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973" h="304909">
                  <a:moveTo>
                    <a:pt x="247973" y="56719"/>
                  </a:moveTo>
                  <a:cubicBezTo>
                    <a:pt x="243088" y="53788"/>
                    <a:pt x="116773" y="-45631"/>
                    <a:pt x="92989" y="25722"/>
                  </a:cubicBezTo>
                  <a:cubicBezTo>
                    <a:pt x="74945" y="79856"/>
                    <a:pt x="84357" y="144496"/>
                    <a:pt x="108488" y="196204"/>
                  </a:cubicBezTo>
                  <a:cubicBezTo>
                    <a:pt x="124242" y="229962"/>
                    <a:pt x="201478" y="258197"/>
                    <a:pt x="201478" y="258197"/>
                  </a:cubicBezTo>
                  <a:cubicBezTo>
                    <a:pt x="95197" y="293623"/>
                    <a:pt x="227109" y="251789"/>
                    <a:pt x="77491" y="289194"/>
                  </a:cubicBezTo>
                  <a:cubicBezTo>
                    <a:pt x="2431" y="307959"/>
                    <a:pt x="59199" y="304692"/>
                    <a:pt x="0" y="3046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24544" y="6350814"/>
              <a:ext cx="310465" cy="268242"/>
            </a:xfrm>
            <a:custGeom>
              <a:avLst/>
              <a:gdLst>
                <a:gd name="connsiteX0" fmla="*/ 152229 w 310465"/>
                <a:gd name="connsiteY0" fmla="*/ 3491 h 268242"/>
                <a:gd name="connsiteX1" fmla="*/ 90236 w 310465"/>
                <a:gd name="connsiteY1" fmla="*/ 251464 h 268242"/>
                <a:gd name="connsiteX2" fmla="*/ 260717 w 310465"/>
                <a:gd name="connsiteY2" fmla="*/ 235966 h 268242"/>
                <a:gd name="connsiteX3" fmla="*/ 307212 w 310465"/>
                <a:gd name="connsiteY3" fmla="*/ 189471 h 268242"/>
                <a:gd name="connsiteX4" fmla="*/ 291714 w 310465"/>
                <a:gd name="connsiteY4" fmla="*/ 34488 h 268242"/>
                <a:gd name="connsiteX5" fmla="*/ 245219 w 310465"/>
                <a:gd name="connsiteY5" fmla="*/ 3491 h 268242"/>
                <a:gd name="connsiteX6" fmla="*/ 90236 w 310465"/>
                <a:gd name="connsiteY6" fmla="*/ 3491 h 26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465" h="268242">
                  <a:moveTo>
                    <a:pt x="152229" y="3491"/>
                  </a:moveTo>
                  <a:cubicBezTo>
                    <a:pt x="57806" y="22375"/>
                    <a:pt x="-101625" y="27626"/>
                    <a:pt x="90236" y="251464"/>
                  </a:cubicBezTo>
                  <a:cubicBezTo>
                    <a:pt x="127371" y="294788"/>
                    <a:pt x="203890" y="241132"/>
                    <a:pt x="260717" y="235966"/>
                  </a:cubicBezTo>
                  <a:cubicBezTo>
                    <a:pt x="276215" y="220468"/>
                    <a:pt x="303879" y="211134"/>
                    <a:pt x="307212" y="189471"/>
                  </a:cubicBezTo>
                  <a:cubicBezTo>
                    <a:pt x="315107" y="138156"/>
                    <a:pt x="308132" y="83742"/>
                    <a:pt x="291714" y="34488"/>
                  </a:cubicBezTo>
                  <a:cubicBezTo>
                    <a:pt x="285824" y="16817"/>
                    <a:pt x="263629" y="6323"/>
                    <a:pt x="245219" y="3491"/>
                  </a:cubicBezTo>
                  <a:cubicBezTo>
                    <a:pt x="194159" y="-4365"/>
                    <a:pt x="141897" y="3491"/>
                    <a:pt x="90236" y="34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43930" y="6337430"/>
              <a:ext cx="181581" cy="249350"/>
            </a:xfrm>
            <a:custGeom>
              <a:avLst/>
              <a:gdLst>
                <a:gd name="connsiteX0" fmla="*/ 166795 w 181581"/>
                <a:gd name="connsiteY0" fmla="*/ 63370 h 249350"/>
                <a:gd name="connsiteX1" fmla="*/ 11812 w 181581"/>
                <a:gd name="connsiteY1" fmla="*/ 63370 h 249350"/>
                <a:gd name="connsiteX2" fmla="*/ 89304 w 181581"/>
                <a:gd name="connsiteY2" fmla="*/ 249350 h 249350"/>
                <a:gd name="connsiteX3" fmla="*/ 166795 w 181581"/>
                <a:gd name="connsiteY3" fmla="*/ 233851 h 249350"/>
                <a:gd name="connsiteX4" fmla="*/ 104802 w 181581"/>
                <a:gd name="connsiteY4" fmla="*/ 1377 h 249350"/>
                <a:gd name="connsiteX5" fmla="*/ 89304 w 181581"/>
                <a:gd name="connsiteY5" fmla="*/ 1377 h 2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581" h="249350">
                  <a:moveTo>
                    <a:pt x="166795" y="63370"/>
                  </a:moveTo>
                  <a:cubicBezTo>
                    <a:pt x="156106" y="61232"/>
                    <a:pt x="22500" y="24180"/>
                    <a:pt x="11812" y="63370"/>
                  </a:cubicBezTo>
                  <a:cubicBezTo>
                    <a:pt x="-22838" y="190418"/>
                    <a:pt x="23475" y="205463"/>
                    <a:pt x="89304" y="249350"/>
                  </a:cubicBezTo>
                  <a:cubicBezTo>
                    <a:pt x="115134" y="244184"/>
                    <a:pt x="159048" y="259028"/>
                    <a:pt x="166795" y="233851"/>
                  </a:cubicBezTo>
                  <a:cubicBezTo>
                    <a:pt x="199453" y="127713"/>
                    <a:pt x="177676" y="56033"/>
                    <a:pt x="104802" y="1377"/>
                  </a:cubicBezTo>
                  <a:cubicBezTo>
                    <a:pt x="100669" y="-1723"/>
                    <a:pt x="94470" y="1377"/>
                    <a:pt x="89304" y="13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603715" y="6228508"/>
              <a:ext cx="363788" cy="342773"/>
            </a:xfrm>
            <a:custGeom>
              <a:avLst/>
              <a:gdLst>
                <a:gd name="connsiteX0" fmla="*/ 123987 w 363788"/>
                <a:gd name="connsiteY0" fmla="*/ 48306 h 342773"/>
                <a:gd name="connsiteX1" fmla="*/ 46495 w 363788"/>
                <a:gd name="connsiteY1" fmla="*/ 63804 h 342773"/>
                <a:gd name="connsiteX2" fmla="*/ 0 w 363788"/>
                <a:gd name="connsiteY2" fmla="*/ 172292 h 342773"/>
                <a:gd name="connsiteX3" fmla="*/ 15499 w 363788"/>
                <a:gd name="connsiteY3" fmla="*/ 265282 h 342773"/>
                <a:gd name="connsiteX4" fmla="*/ 170482 w 363788"/>
                <a:gd name="connsiteY4" fmla="*/ 342773 h 342773"/>
                <a:gd name="connsiteX5" fmla="*/ 309966 w 363788"/>
                <a:gd name="connsiteY5" fmla="*/ 327275 h 342773"/>
                <a:gd name="connsiteX6" fmla="*/ 356461 w 363788"/>
                <a:gd name="connsiteY6" fmla="*/ 280780 h 342773"/>
                <a:gd name="connsiteX7" fmla="*/ 294468 w 363788"/>
                <a:gd name="connsiteY7" fmla="*/ 32807 h 342773"/>
                <a:gd name="connsiteX8" fmla="*/ 77492 w 363788"/>
                <a:gd name="connsiteY8" fmla="*/ 1811 h 34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788" h="342773">
                  <a:moveTo>
                    <a:pt x="123987" y="48306"/>
                  </a:moveTo>
                  <a:cubicBezTo>
                    <a:pt x="98156" y="53472"/>
                    <a:pt x="67931" y="48493"/>
                    <a:pt x="46495" y="63804"/>
                  </a:cubicBezTo>
                  <a:cubicBezTo>
                    <a:pt x="29740" y="75772"/>
                    <a:pt x="7569" y="149585"/>
                    <a:pt x="0" y="172292"/>
                  </a:cubicBezTo>
                  <a:cubicBezTo>
                    <a:pt x="5166" y="203289"/>
                    <a:pt x="-2522" y="239538"/>
                    <a:pt x="15499" y="265282"/>
                  </a:cubicBezTo>
                  <a:cubicBezTo>
                    <a:pt x="54640" y="321198"/>
                    <a:pt x="113270" y="328470"/>
                    <a:pt x="170482" y="342773"/>
                  </a:cubicBezTo>
                  <a:cubicBezTo>
                    <a:pt x="216977" y="337607"/>
                    <a:pt x="265586" y="342068"/>
                    <a:pt x="309966" y="327275"/>
                  </a:cubicBezTo>
                  <a:cubicBezTo>
                    <a:pt x="330759" y="320344"/>
                    <a:pt x="353742" y="302529"/>
                    <a:pt x="356461" y="280780"/>
                  </a:cubicBezTo>
                  <a:cubicBezTo>
                    <a:pt x="366423" y="201088"/>
                    <a:pt x="379761" y="80191"/>
                    <a:pt x="294468" y="32807"/>
                  </a:cubicBezTo>
                  <a:cubicBezTo>
                    <a:pt x="215150" y="-11258"/>
                    <a:pt x="167263" y="1811"/>
                    <a:pt x="77492" y="18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146156" y="6555783"/>
              <a:ext cx="15529" cy="139485"/>
            </a:xfrm>
            <a:custGeom>
              <a:avLst/>
              <a:gdLst>
                <a:gd name="connsiteX0" fmla="*/ 0 w 15529"/>
                <a:gd name="connsiteY0" fmla="*/ 0 h 139485"/>
                <a:gd name="connsiteX1" fmla="*/ 15498 w 15529"/>
                <a:gd name="connsiteY1" fmla="*/ 139485 h 139485"/>
              </a:gdLst>
              <a:ahLst/>
              <a:cxnLst>
                <a:cxn ang="0">
                  <a:pos x="connsiteX0" y="connsiteY0"/>
                </a:cxn>
                <a:cxn ang="0">
                  <a:pos x="connsiteX1" y="connsiteY1"/>
                </a:cxn>
              </a:cxnLst>
              <a:rect l="l" t="t" r="r" b="b"/>
              <a:pathLst>
                <a:path w="15529" h="139485">
                  <a:moveTo>
                    <a:pt x="0" y="0"/>
                  </a:moveTo>
                  <a:cubicBezTo>
                    <a:pt x="16959" y="118716"/>
                    <a:pt x="15498" y="71958"/>
                    <a:pt x="15498" y="13948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94129" y="6292312"/>
              <a:ext cx="300119" cy="263471"/>
            </a:xfrm>
            <a:custGeom>
              <a:avLst/>
              <a:gdLst>
                <a:gd name="connsiteX0" fmla="*/ 170481 w 300119"/>
                <a:gd name="connsiteY0" fmla="*/ 0 h 263471"/>
                <a:gd name="connsiteX1" fmla="*/ 92990 w 300119"/>
                <a:gd name="connsiteY1" fmla="*/ 15498 h 263471"/>
                <a:gd name="connsiteX2" fmla="*/ 77491 w 300119"/>
                <a:gd name="connsiteY2" fmla="*/ 61993 h 263471"/>
                <a:gd name="connsiteX3" fmla="*/ 154983 w 300119"/>
                <a:gd name="connsiteY3" fmla="*/ 263471 h 263471"/>
                <a:gd name="connsiteX4" fmla="*/ 294468 w 300119"/>
                <a:gd name="connsiteY4" fmla="*/ 247973 h 263471"/>
                <a:gd name="connsiteX5" fmla="*/ 278969 w 300119"/>
                <a:gd name="connsiteY5" fmla="*/ 201478 h 263471"/>
                <a:gd name="connsiteX6" fmla="*/ 185979 w 300119"/>
                <a:gd name="connsiteY6" fmla="*/ 170481 h 263471"/>
                <a:gd name="connsiteX7" fmla="*/ 0 w 300119"/>
                <a:gd name="connsiteY7" fmla="*/ 170481 h 26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119" h="263471">
                  <a:moveTo>
                    <a:pt x="170481" y="0"/>
                  </a:moveTo>
                  <a:cubicBezTo>
                    <a:pt x="144651" y="5166"/>
                    <a:pt x="114908" y="886"/>
                    <a:pt x="92990" y="15498"/>
                  </a:cubicBezTo>
                  <a:cubicBezTo>
                    <a:pt x="79397" y="24560"/>
                    <a:pt x="76238" y="45704"/>
                    <a:pt x="77491" y="61993"/>
                  </a:cubicBezTo>
                  <a:cubicBezTo>
                    <a:pt x="89256" y="214938"/>
                    <a:pt x="81024" y="189512"/>
                    <a:pt x="154983" y="263471"/>
                  </a:cubicBezTo>
                  <a:cubicBezTo>
                    <a:pt x="201478" y="258305"/>
                    <a:pt x="252626" y="268894"/>
                    <a:pt x="294468" y="247973"/>
                  </a:cubicBezTo>
                  <a:cubicBezTo>
                    <a:pt x="309080" y="240667"/>
                    <a:pt x="292263" y="210974"/>
                    <a:pt x="278969" y="201478"/>
                  </a:cubicBezTo>
                  <a:cubicBezTo>
                    <a:pt x="252382" y="182487"/>
                    <a:pt x="218652" y="170481"/>
                    <a:pt x="185979" y="170481"/>
                  </a:cubicBezTo>
                  <a:lnTo>
                    <a:pt x="0" y="17048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688041" y="6338807"/>
              <a:ext cx="279525" cy="418454"/>
            </a:xfrm>
            <a:custGeom>
              <a:avLst/>
              <a:gdLst>
                <a:gd name="connsiteX0" fmla="*/ 279525 w 279525"/>
                <a:gd name="connsiteY0" fmla="*/ 0 h 418454"/>
                <a:gd name="connsiteX1" fmla="*/ 202034 w 279525"/>
                <a:gd name="connsiteY1" fmla="*/ 15498 h 418454"/>
                <a:gd name="connsiteX2" fmla="*/ 47051 w 279525"/>
                <a:gd name="connsiteY2" fmla="*/ 30996 h 418454"/>
                <a:gd name="connsiteX3" fmla="*/ 62549 w 279525"/>
                <a:gd name="connsiteY3" fmla="*/ 123986 h 418454"/>
                <a:gd name="connsiteX4" fmla="*/ 248528 w 279525"/>
                <a:gd name="connsiteY4" fmla="*/ 139485 h 418454"/>
                <a:gd name="connsiteX5" fmla="*/ 264027 w 279525"/>
                <a:gd name="connsiteY5" fmla="*/ 185979 h 418454"/>
                <a:gd name="connsiteX6" fmla="*/ 233030 w 279525"/>
                <a:gd name="connsiteY6" fmla="*/ 309966 h 418454"/>
                <a:gd name="connsiteX7" fmla="*/ 171037 w 279525"/>
                <a:gd name="connsiteY7" fmla="*/ 402956 h 418454"/>
                <a:gd name="connsiteX8" fmla="*/ 124542 w 279525"/>
                <a:gd name="connsiteY8" fmla="*/ 418454 h 418454"/>
                <a:gd name="connsiteX9" fmla="*/ 556 w 279525"/>
                <a:gd name="connsiteY9" fmla="*/ 356461 h 418454"/>
                <a:gd name="connsiteX10" fmla="*/ 556 w 279525"/>
                <a:gd name="connsiteY10" fmla="*/ 340962 h 4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525" h="418454">
                  <a:moveTo>
                    <a:pt x="279525" y="0"/>
                  </a:moveTo>
                  <a:cubicBezTo>
                    <a:pt x="253695" y="5166"/>
                    <a:pt x="228145" y="12017"/>
                    <a:pt x="202034" y="15498"/>
                  </a:cubicBezTo>
                  <a:cubicBezTo>
                    <a:pt x="150571" y="22360"/>
                    <a:pt x="88033" y="-879"/>
                    <a:pt x="47051" y="30996"/>
                  </a:cubicBezTo>
                  <a:cubicBezTo>
                    <a:pt x="22246" y="50289"/>
                    <a:pt x="34881" y="109088"/>
                    <a:pt x="62549" y="123986"/>
                  </a:cubicBezTo>
                  <a:cubicBezTo>
                    <a:pt x="117321" y="153479"/>
                    <a:pt x="186535" y="134319"/>
                    <a:pt x="248528" y="139485"/>
                  </a:cubicBezTo>
                  <a:cubicBezTo>
                    <a:pt x="253694" y="154983"/>
                    <a:pt x="264027" y="169643"/>
                    <a:pt x="264027" y="185979"/>
                  </a:cubicBezTo>
                  <a:cubicBezTo>
                    <a:pt x="264027" y="199717"/>
                    <a:pt x="245259" y="287954"/>
                    <a:pt x="233030" y="309966"/>
                  </a:cubicBezTo>
                  <a:cubicBezTo>
                    <a:pt x="214938" y="342531"/>
                    <a:pt x="206379" y="391176"/>
                    <a:pt x="171037" y="402956"/>
                  </a:cubicBezTo>
                  <a:lnTo>
                    <a:pt x="124542" y="418454"/>
                  </a:lnTo>
                  <a:cubicBezTo>
                    <a:pt x="15563" y="402886"/>
                    <a:pt x="20592" y="436609"/>
                    <a:pt x="556" y="356461"/>
                  </a:cubicBezTo>
                  <a:cubicBezTo>
                    <a:pt x="-697" y="351449"/>
                    <a:pt x="556" y="346128"/>
                    <a:pt x="556" y="34096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029559" y="6276814"/>
              <a:ext cx="247973" cy="309966"/>
            </a:xfrm>
            <a:custGeom>
              <a:avLst/>
              <a:gdLst>
                <a:gd name="connsiteX0" fmla="*/ 46495 w 247973"/>
                <a:gd name="connsiteY0" fmla="*/ 46494 h 309966"/>
                <a:gd name="connsiteX1" fmla="*/ 46495 w 247973"/>
                <a:gd name="connsiteY1" fmla="*/ 294467 h 309966"/>
                <a:gd name="connsiteX2" fmla="*/ 92990 w 247973"/>
                <a:gd name="connsiteY2" fmla="*/ 309966 h 309966"/>
                <a:gd name="connsiteX3" fmla="*/ 201478 w 247973"/>
                <a:gd name="connsiteY3" fmla="*/ 294467 h 309966"/>
                <a:gd name="connsiteX4" fmla="*/ 232475 w 247973"/>
                <a:gd name="connsiteY4" fmla="*/ 201478 h 309966"/>
                <a:gd name="connsiteX5" fmla="*/ 247973 w 247973"/>
                <a:gd name="connsiteY5" fmla="*/ 154983 h 309966"/>
                <a:gd name="connsiteX6" fmla="*/ 232475 w 247973"/>
                <a:gd name="connsiteY6" fmla="*/ 108488 h 309966"/>
                <a:gd name="connsiteX7" fmla="*/ 154983 w 247973"/>
                <a:gd name="connsiteY7" fmla="*/ 92989 h 309966"/>
                <a:gd name="connsiteX8" fmla="*/ 108488 w 247973"/>
                <a:gd name="connsiteY8" fmla="*/ 77491 h 309966"/>
                <a:gd name="connsiteX9" fmla="*/ 0 w 247973"/>
                <a:gd name="connsiteY9" fmla="*/ 0 h 30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973" h="309966">
                  <a:moveTo>
                    <a:pt x="46495" y="46494"/>
                  </a:moveTo>
                  <a:cubicBezTo>
                    <a:pt x="31802" y="134653"/>
                    <a:pt x="12438" y="200810"/>
                    <a:pt x="46495" y="294467"/>
                  </a:cubicBezTo>
                  <a:cubicBezTo>
                    <a:pt x="52078" y="309820"/>
                    <a:pt x="77492" y="304800"/>
                    <a:pt x="92990" y="309966"/>
                  </a:cubicBezTo>
                  <a:cubicBezTo>
                    <a:pt x="129153" y="304800"/>
                    <a:pt x="172643" y="316894"/>
                    <a:pt x="201478" y="294467"/>
                  </a:cubicBezTo>
                  <a:cubicBezTo>
                    <a:pt x="227269" y="274408"/>
                    <a:pt x="222143" y="232474"/>
                    <a:pt x="232475" y="201478"/>
                  </a:cubicBezTo>
                  <a:lnTo>
                    <a:pt x="247973" y="154983"/>
                  </a:lnTo>
                  <a:cubicBezTo>
                    <a:pt x="242807" y="139485"/>
                    <a:pt x="246068" y="117550"/>
                    <a:pt x="232475" y="108488"/>
                  </a:cubicBezTo>
                  <a:cubicBezTo>
                    <a:pt x="210557" y="93876"/>
                    <a:pt x="180539" y="99378"/>
                    <a:pt x="154983" y="92989"/>
                  </a:cubicBezTo>
                  <a:cubicBezTo>
                    <a:pt x="139134" y="89027"/>
                    <a:pt x="123986" y="82657"/>
                    <a:pt x="108488" y="77491"/>
                  </a:cubicBezTo>
                  <a:cubicBezTo>
                    <a:pt x="9420" y="11445"/>
                    <a:pt x="41842" y="41839"/>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386020" y="6540285"/>
              <a:ext cx="47277" cy="139484"/>
            </a:xfrm>
            <a:custGeom>
              <a:avLst/>
              <a:gdLst>
                <a:gd name="connsiteX0" fmla="*/ 0 w 47277"/>
                <a:gd name="connsiteY0" fmla="*/ 0 h 139484"/>
                <a:gd name="connsiteX1" fmla="*/ 46495 w 47277"/>
                <a:gd name="connsiteY1" fmla="*/ 139484 h 139484"/>
              </a:gdLst>
              <a:ahLst/>
              <a:cxnLst>
                <a:cxn ang="0">
                  <a:pos x="connsiteX0" y="connsiteY0"/>
                </a:cxn>
                <a:cxn ang="0">
                  <a:pos x="connsiteX1" y="connsiteY1"/>
                </a:cxn>
              </a:cxnLst>
              <a:rect l="l" t="t" r="r" b="b"/>
              <a:pathLst>
                <a:path w="47277" h="139484">
                  <a:moveTo>
                    <a:pt x="0" y="0"/>
                  </a:moveTo>
                  <a:cubicBezTo>
                    <a:pt x="57127" y="95210"/>
                    <a:pt x="46495" y="47368"/>
                    <a:pt x="46495" y="1394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587498" y="6090720"/>
              <a:ext cx="264299" cy="496060"/>
            </a:xfrm>
            <a:custGeom>
              <a:avLst/>
              <a:gdLst>
                <a:gd name="connsiteX0" fmla="*/ 154983 w 264299"/>
                <a:gd name="connsiteY0" fmla="*/ 496060 h 496060"/>
                <a:gd name="connsiteX1" fmla="*/ 139485 w 264299"/>
                <a:gd name="connsiteY1" fmla="*/ 403070 h 496060"/>
                <a:gd name="connsiteX2" fmla="*/ 123987 w 264299"/>
                <a:gd name="connsiteY2" fmla="*/ 356575 h 496060"/>
                <a:gd name="connsiteX3" fmla="*/ 108488 w 264299"/>
                <a:gd name="connsiteY3" fmla="*/ 263585 h 496060"/>
                <a:gd name="connsiteX4" fmla="*/ 92990 w 264299"/>
                <a:gd name="connsiteY4" fmla="*/ 217090 h 496060"/>
                <a:gd name="connsiteX5" fmla="*/ 77492 w 264299"/>
                <a:gd name="connsiteY5" fmla="*/ 155097 h 496060"/>
                <a:gd name="connsiteX6" fmla="*/ 46495 w 264299"/>
                <a:gd name="connsiteY6" fmla="*/ 46609 h 496060"/>
                <a:gd name="connsiteX7" fmla="*/ 61994 w 264299"/>
                <a:gd name="connsiteY7" fmla="*/ 114 h 496060"/>
                <a:gd name="connsiteX8" fmla="*/ 216977 w 264299"/>
                <a:gd name="connsiteY8" fmla="*/ 124100 h 496060"/>
                <a:gd name="connsiteX9" fmla="*/ 232475 w 264299"/>
                <a:gd name="connsiteY9" fmla="*/ 170595 h 496060"/>
                <a:gd name="connsiteX10" fmla="*/ 263471 w 264299"/>
                <a:gd name="connsiteY10" fmla="*/ 217090 h 496060"/>
                <a:gd name="connsiteX11" fmla="*/ 247973 w 264299"/>
                <a:gd name="connsiteY11" fmla="*/ 279083 h 496060"/>
                <a:gd name="connsiteX12" fmla="*/ 201478 w 264299"/>
                <a:gd name="connsiteY12" fmla="*/ 294582 h 496060"/>
                <a:gd name="connsiteX13" fmla="*/ 0 w 264299"/>
                <a:gd name="connsiteY13" fmla="*/ 294582 h 4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299" h="496060">
                  <a:moveTo>
                    <a:pt x="154983" y="496060"/>
                  </a:moveTo>
                  <a:cubicBezTo>
                    <a:pt x="149817" y="465063"/>
                    <a:pt x="146302" y="433746"/>
                    <a:pt x="139485" y="403070"/>
                  </a:cubicBezTo>
                  <a:cubicBezTo>
                    <a:pt x="135941" y="387122"/>
                    <a:pt x="127531" y="372523"/>
                    <a:pt x="123987" y="356575"/>
                  </a:cubicBezTo>
                  <a:cubicBezTo>
                    <a:pt x="117170" y="325899"/>
                    <a:pt x="115305" y="294261"/>
                    <a:pt x="108488" y="263585"/>
                  </a:cubicBezTo>
                  <a:cubicBezTo>
                    <a:pt x="104944" y="247637"/>
                    <a:pt x="97478" y="232798"/>
                    <a:pt x="92990" y="217090"/>
                  </a:cubicBezTo>
                  <a:cubicBezTo>
                    <a:pt x="87138" y="196609"/>
                    <a:pt x="83344" y="175578"/>
                    <a:pt x="77492" y="155097"/>
                  </a:cubicBezTo>
                  <a:cubicBezTo>
                    <a:pt x="33013" y="-582"/>
                    <a:pt x="94960" y="240462"/>
                    <a:pt x="46495" y="46609"/>
                  </a:cubicBezTo>
                  <a:cubicBezTo>
                    <a:pt x="51661" y="31111"/>
                    <a:pt x="45821" y="-2196"/>
                    <a:pt x="61994" y="114"/>
                  </a:cubicBezTo>
                  <a:cubicBezTo>
                    <a:pt x="107611" y="6631"/>
                    <a:pt x="184878" y="92002"/>
                    <a:pt x="216977" y="124100"/>
                  </a:cubicBezTo>
                  <a:cubicBezTo>
                    <a:pt x="222143" y="139598"/>
                    <a:pt x="225169" y="155983"/>
                    <a:pt x="232475" y="170595"/>
                  </a:cubicBezTo>
                  <a:cubicBezTo>
                    <a:pt x="240805" y="187255"/>
                    <a:pt x="260837" y="198651"/>
                    <a:pt x="263471" y="217090"/>
                  </a:cubicBezTo>
                  <a:cubicBezTo>
                    <a:pt x="266483" y="238176"/>
                    <a:pt x="261279" y="262450"/>
                    <a:pt x="247973" y="279083"/>
                  </a:cubicBezTo>
                  <a:cubicBezTo>
                    <a:pt x="237768" y="291840"/>
                    <a:pt x="217783" y="293563"/>
                    <a:pt x="201478" y="294582"/>
                  </a:cubicBezTo>
                  <a:cubicBezTo>
                    <a:pt x="134449" y="298771"/>
                    <a:pt x="67159" y="294582"/>
                    <a:pt x="0" y="2945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865123" y="6090834"/>
              <a:ext cx="295854" cy="464949"/>
            </a:xfrm>
            <a:custGeom>
              <a:avLst/>
              <a:gdLst>
                <a:gd name="connsiteX0" fmla="*/ 187324 w 295854"/>
                <a:gd name="connsiteY0" fmla="*/ 123986 h 464949"/>
                <a:gd name="connsiteX1" fmla="*/ 156328 w 295854"/>
                <a:gd name="connsiteY1" fmla="*/ 46495 h 464949"/>
                <a:gd name="connsiteX2" fmla="*/ 63338 w 295854"/>
                <a:gd name="connsiteY2" fmla="*/ 0 h 464949"/>
                <a:gd name="connsiteX3" fmla="*/ 32341 w 295854"/>
                <a:gd name="connsiteY3" fmla="*/ 139485 h 464949"/>
                <a:gd name="connsiteX4" fmla="*/ 78836 w 295854"/>
                <a:gd name="connsiteY4" fmla="*/ 170481 h 464949"/>
                <a:gd name="connsiteX5" fmla="*/ 171826 w 295854"/>
                <a:gd name="connsiteY5" fmla="*/ 201478 h 464949"/>
                <a:gd name="connsiteX6" fmla="*/ 218321 w 295854"/>
                <a:gd name="connsiteY6" fmla="*/ 170481 h 464949"/>
                <a:gd name="connsiteX7" fmla="*/ 233819 w 295854"/>
                <a:gd name="connsiteY7" fmla="*/ 123986 h 464949"/>
                <a:gd name="connsiteX8" fmla="*/ 264816 w 295854"/>
                <a:gd name="connsiteY8" fmla="*/ 309966 h 464949"/>
                <a:gd name="connsiteX9" fmla="*/ 280314 w 295854"/>
                <a:gd name="connsiteY9" fmla="*/ 402956 h 464949"/>
                <a:gd name="connsiteX10" fmla="*/ 295813 w 295854"/>
                <a:gd name="connsiteY10" fmla="*/ 464949 h 46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854" h="464949">
                  <a:moveTo>
                    <a:pt x="187324" y="123986"/>
                  </a:moveTo>
                  <a:cubicBezTo>
                    <a:pt x="176992" y="98156"/>
                    <a:pt x="172498" y="69133"/>
                    <a:pt x="156328" y="46495"/>
                  </a:cubicBezTo>
                  <a:cubicBezTo>
                    <a:pt x="137550" y="20206"/>
                    <a:pt x="91273" y="9311"/>
                    <a:pt x="63338" y="0"/>
                  </a:cubicBezTo>
                  <a:cubicBezTo>
                    <a:pt x="-9327" y="24221"/>
                    <a:pt x="-19202" y="10627"/>
                    <a:pt x="32341" y="139485"/>
                  </a:cubicBezTo>
                  <a:cubicBezTo>
                    <a:pt x="39259" y="156779"/>
                    <a:pt x="61815" y="162916"/>
                    <a:pt x="78836" y="170481"/>
                  </a:cubicBezTo>
                  <a:cubicBezTo>
                    <a:pt x="108693" y="183751"/>
                    <a:pt x="171826" y="201478"/>
                    <a:pt x="171826" y="201478"/>
                  </a:cubicBezTo>
                  <a:cubicBezTo>
                    <a:pt x="187324" y="191146"/>
                    <a:pt x="206685" y="185026"/>
                    <a:pt x="218321" y="170481"/>
                  </a:cubicBezTo>
                  <a:cubicBezTo>
                    <a:pt x="228526" y="157724"/>
                    <a:pt x="228653" y="108488"/>
                    <a:pt x="233819" y="123986"/>
                  </a:cubicBezTo>
                  <a:cubicBezTo>
                    <a:pt x="253693" y="183609"/>
                    <a:pt x="254484" y="247973"/>
                    <a:pt x="264816" y="309966"/>
                  </a:cubicBezTo>
                  <a:cubicBezTo>
                    <a:pt x="269982" y="340963"/>
                    <a:pt x="270376" y="373145"/>
                    <a:pt x="280314" y="402956"/>
                  </a:cubicBezTo>
                  <a:cubicBezTo>
                    <a:pt x="297447" y="454352"/>
                    <a:pt x="295813" y="433114"/>
                    <a:pt x="295813" y="4649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331311" y="6044339"/>
              <a:ext cx="275029" cy="511444"/>
            </a:xfrm>
            <a:custGeom>
              <a:avLst/>
              <a:gdLst>
                <a:gd name="connsiteX0" fmla="*/ 108594 w 275029"/>
                <a:gd name="connsiteY0" fmla="*/ 108488 h 511444"/>
                <a:gd name="connsiteX1" fmla="*/ 31103 w 275029"/>
                <a:gd name="connsiteY1" fmla="*/ 92990 h 511444"/>
                <a:gd name="connsiteX2" fmla="*/ 15604 w 275029"/>
                <a:gd name="connsiteY2" fmla="*/ 201478 h 511444"/>
                <a:gd name="connsiteX3" fmla="*/ 77597 w 275029"/>
                <a:gd name="connsiteY3" fmla="*/ 247973 h 511444"/>
                <a:gd name="connsiteX4" fmla="*/ 217082 w 275029"/>
                <a:gd name="connsiteY4" fmla="*/ 294468 h 511444"/>
                <a:gd name="connsiteX5" fmla="*/ 263577 w 275029"/>
                <a:gd name="connsiteY5" fmla="*/ 325464 h 511444"/>
                <a:gd name="connsiteX6" fmla="*/ 201584 w 275029"/>
                <a:gd name="connsiteY6" fmla="*/ 511444 h 511444"/>
                <a:gd name="connsiteX7" fmla="*/ 77597 w 275029"/>
                <a:gd name="connsiteY7" fmla="*/ 495946 h 511444"/>
                <a:gd name="connsiteX8" fmla="*/ 46601 w 275029"/>
                <a:gd name="connsiteY8" fmla="*/ 402956 h 511444"/>
                <a:gd name="connsiteX9" fmla="*/ 62099 w 275029"/>
                <a:gd name="connsiteY9" fmla="*/ 325464 h 511444"/>
                <a:gd name="connsiteX10" fmla="*/ 93096 w 275029"/>
                <a:gd name="connsiteY10" fmla="*/ 232475 h 511444"/>
                <a:gd name="connsiteX11" fmla="*/ 108594 w 275029"/>
                <a:gd name="connsiteY11" fmla="*/ 108488 h 511444"/>
                <a:gd name="connsiteX12" fmla="*/ 124092 w 275029"/>
                <a:gd name="connsiteY12" fmla="*/ 46495 h 511444"/>
                <a:gd name="connsiteX13" fmla="*/ 139591 w 275029"/>
                <a:gd name="connsiteY13" fmla="*/ 0 h 51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5029" h="511444">
                  <a:moveTo>
                    <a:pt x="108594" y="108488"/>
                  </a:moveTo>
                  <a:cubicBezTo>
                    <a:pt x="82764" y="103322"/>
                    <a:pt x="56431" y="85753"/>
                    <a:pt x="31103" y="92990"/>
                  </a:cubicBezTo>
                  <a:cubicBezTo>
                    <a:pt x="-15551" y="106320"/>
                    <a:pt x="-18" y="179606"/>
                    <a:pt x="15604" y="201478"/>
                  </a:cubicBezTo>
                  <a:cubicBezTo>
                    <a:pt x="30618" y="222497"/>
                    <a:pt x="55017" y="235429"/>
                    <a:pt x="77597" y="247973"/>
                  </a:cubicBezTo>
                  <a:cubicBezTo>
                    <a:pt x="125343" y="274498"/>
                    <a:pt x="166016" y="281701"/>
                    <a:pt x="217082" y="294468"/>
                  </a:cubicBezTo>
                  <a:cubicBezTo>
                    <a:pt x="232580" y="304800"/>
                    <a:pt x="260515" y="307091"/>
                    <a:pt x="263577" y="325464"/>
                  </a:cubicBezTo>
                  <a:cubicBezTo>
                    <a:pt x="287870" y="471218"/>
                    <a:pt x="276337" y="461608"/>
                    <a:pt x="201584" y="511444"/>
                  </a:cubicBezTo>
                  <a:cubicBezTo>
                    <a:pt x="160255" y="506278"/>
                    <a:pt x="111719" y="519831"/>
                    <a:pt x="77597" y="495946"/>
                  </a:cubicBezTo>
                  <a:cubicBezTo>
                    <a:pt x="50830" y="477209"/>
                    <a:pt x="46601" y="402956"/>
                    <a:pt x="46601" y="402956"/>
                  </a:cubicBezTo>
                  <a:cubicBezTo>
                    <a:pt x="51767" y="377125"/>
                    <a:pt x="55168" y="350878"/>
                    <a:pt x="62099" y="325464"/>
                  </a:cubicBezTo>
                  <a:cubicBezTo>
                    <a:pt x="70696" y="293942"/>
                    <a:pt x="93096" y="232475"/>
                    <a:pt x="93096" y="232475"/>
                  </a:cubicBezTo>
                  <a:cubicBezTo>
                    <a:pt x="98262" y="191146"/>
                    <a:pt x="101747" y="149572"/>
                    <a:pt x="108594" y="108488"/>
                  </a:cubicBezTo>
                  <a:cubicBezTo>
                    <a:pt x="112096" y="87478"/>
                    <a:pt x="118240" y="66976"/>
                    <a:pt x="124092" y="46495"/>
                  </a:cubicBezTo>
                  <a:cubicBezTo>
                    <a:pt x="128580" y="30787"/>
                    <a:pt x="139591" y="0"/>
                    <a:pt x="13959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94888" y="6136416"/>
              <a:ext cx="263471" cy="341876"/>
            </a:xfrm>
            <a:custGeom>
              <a:avLst/>
              <a:gdLst>
                <a:gd name="connsiteX0" fmla="*/ 263471 w 263471"/>
                <a:gd name="connsiteY0" fmla="*/ 341876 h 341876"/>
                <a:gd name="connsiteX1" fmla="*/ 185980 w 263471"/>
                <a:gd name="connsiteY1" fmla="*/ 310879 h 341876"/>
                <a:gd name="connsiteX2" fmla="*/ 123987 w 263471"/>
                <a:gd name="connsiteY2" fmla="*/ 217889 h 341876"/>
                <a:gd name="connsiteX3" fmla="*/ 61993 w 263471"/>
                <a:gd name="connsiteY3" fmla="*/ 124899 h 341876"/>
                <a:gd name="connsiteX4" fmla="*/ 30997 w 263471"/>
                <a:gd name="connsiteY4" fmla="*/ 78404 h 341876"/>
                <a:gd name="connsiteX5" fmla="*/ 0 w 263471"/>
                <a:gd name="connsiteY5" fmla="*/ 31909 h 341876"/>
                <a:gd name="connsiteX6" fmla="*/ 139485 w 263471"/>
                <a:gd name="connsiteY6" fmla="*/ 913 h 341876"/>
                <a:gd name="connsiteX7" fmla="*/ 201478 w 263471"/>
                <a:gd name="connsiteY7" fmla="*/ 913 h 3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71" h="341876">
                  <a:moveTo>
                    <a:pt x="263471" y="341876"/>
                  </a:moveTo>
                  <a:cubicBezTo>
                    <a:pt x="237641" y="331544"/>
                    <a:pt x="206773" y="329362"/>
                    <a:pt x="185980" y="310879"/>
                  </a:cubicBezTo>
                  <a:cubicBezTo>
                    <a:pt x="158137" y="286129"/>
                    <a:pt x="144651" y="248886"/>
                    <a:pt x="123987" y="217889"/>
                  </a:cubicBezTo>
                  <a:lnTo>
                    <a:pt x="61993" y="124899"/>
                  </a:lnTo>
                  <a:lnTo>
                    <a:pt x="30997" y="78404"/>
                  </a:lnTo>
                  <a:lnTo>
                    <a:pt x="0" y="31909"/>
                  </a:lnTo>
                  <a:cubicBezTo>
                    <a:pt x="60101" y="11876"/>
                    <a:pt x="61553" y="8706"/>
                    <a:pt x="139485" y="913"/>
                  </a:cubicBezTo>
                  <a:cubicBezTo>
                    <a:pt x="160047" y="-1143"/>
                    <a:pt x="180814" y="913"/>
                    <a:pt x="201478" y="91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982346" y="6478292"/>
              <a:ext cx="31331" cy="185979"/>
            </a:xfrm>
            <a:custGeom>
              <a:avLst/>
              <a:gdLst>
                <a:gd name="connsiteX0" fmla="*/ 0 w 31331"/>
                <a:gd name="connsiteY0" fmla="*/ 0 h 185979"/>
                <a:gd name="connsiteX1" fmla="*/ 30996 w 31331"/>
                <a:gd name="connsiteY1" fmla="*/ 77491 h 185979"/>
                <a:gd name="connsiteX2" fmla="*/ 15498 w 31331"/>
                <a:gd name="connsiteY2" fmla="*/ 185979 h 185979"/>
              </a:gdLst>
              <a:ahLst/>
              <a:cxnLst>
                <a:cxn ang="0">
                  <a:pos x="connsiteX0" y="connsiteY0"/>
                </a:cxn>
                <a:cxn ang="0">
                  <a:pos x="connsiteX1" y="connsiteY1"/>
                </a:cxn>
                <a:cxn ang="0">
                  <a:pos x="connsiteX2" y="connsiteY2"/>
                </a:cxn>
              </a:cxnLst>
              <a:rect l="l" t="t" r="r" b="b"/>
              <a:pathLst>
                <a:path w="31331" h="185979">
                  <a:moveTo>
                    <a:pt x="0" y="0"/>
                  </a:moveTo>
                  <a:cubicBezTo>
                    <a:pt x="10332" y="25830"/>
                    <a:pt x="28686" y="49767"/>
                    <a:pt x="30996" y="77491"/>
                  </a:cubicBezTo>
                  <a:cubicBezTo>
                    <a:pt x="34030" y="113895"/>
                    <a:pt x="15498" y="185979"/>
                    <a:pt x="15498" y="1859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106332" y="5976169"/>
              <a:ext cx="251265" cy="579614"/>
            </a:xfrm>
            <a:custGeom>
              <a:avLst/>
              <a:gdLst>
                <a:gd name="connsiteX0" fmla="*/ 61993 w 251265"/>
                <a:gd name="connsiteY0" fmla="*/ 192156 h 579614"/>
                <a:gd name="connsiteX1" fmla="*/ 92990 w 251265"/>
                <a:gd name="connsiteY1" fmla="*/ 37173 h 579614"/>
                <a:gd name="connsiteX2" fmla="*/ 232475 w 251265"/>
                <a:gd name="connsiteY2" fmla="*/ 114665 h 579614"/>
                <a:gd name="connsiteX3" fmla="*/ 216976 w 251265"/>
                <a:gd name="connsiteY3" fmla="*/ 223153 h 579614"/>
                <a:gd name="connsiteX4" fmla="*/ 170482 w 251265"/>
                <a:gd name="connsiteY4" fmla="*/ 269648 h 579614"/>
                <a:gd name="connsiteX5" fmla="*/ 77492 w 251265"/>
                <a:gd name="connsiteY5" fmla="*/ 316143 h 579614"/>
                <a:gd name="connsiteX6" fmla="*/ 30997 w 251265"/>
                <a:gd name="connsiteY6" fmla="*/ 347139 h 579614"/>
                <a:gd name="connsiteX7" fmla="*/ 61993 w 251265"/>
                <a:gd name="connsiteY7" fmla="*/ 393634 h 579614"/>
                <a:gd name="connsiteX8" fmla="*/ 154983 w 251265"/>
                <a:gd name="connsiteY8" fmla="*/ 424631 h 579614"/>
                <a:gd name="connsiteX9" fmla="*/ 232475 w 251265"/>
                <a:gd name="connsiteY9" fmla="*/ 548617 h 579614"/>
                <a:gd name="connsiteX10" fmla="*/ 185980 w 251265"/>
                <a:gd name="connsiteY10" fmla="*/ 579614 h 579614"/>
                <a:gd name="connsiteX11" fmla="*/ 77492 w 251265"/>
                <a:gd name="connsiteY11" fmla="*/ 564116 h 579614"/>
                <a:gd name="connsiteX12" fmla="*/ 0 w 251265"/>
                <a:gd name="connsiteY12" fmla="*/ 502123 h 57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265" h="579614">
                  <a:moveTo>
                    <a:pt x="61993" y="192156"/>
                  </a:moveTo>
                  <a:cubicBezTo>
                    <a:pt x="72325" y="140495"/>
                    <a:pt x="53830" y="72417"/>
                    <a:pt x="92990" y="37173"/>
                  </a:cubicBezTo>
                  <a:cubicBezTo>
                    <a:pt x="207753" y="-66114"/>
                    <a:pt x="222399" y="74365"/>
                    <a:pt x="232475" y="114665"/>
                  </a:cubicBezTo>
                  <a:cubicBezTo>
                    <a:pt x="227309" y="150828"/>
                    <a:pt x="230543" y="189236"/>
                    <a:pt x="216976" y="223153"/>
                  </a:cubicBezTo>
                  <a:cubicBezTo>
                    <a:pt x="208836" y="243503"/>
                    <a:pt x="187320" y="255616"/>
                    <a:pt x="170482" y="269648"/>
                  </a:cubicBezTo>
                  <a:cubicBezTo>
                    <a:pt x="103860" y="325167"/>
                    <a:pt x="147389" y="281195"/>
                    <a:pt x="77492" y="316143"/>
                  </a:cubicBezTo>
                  <a:cubicBezTo>
                    <a:pt x="60832" y="324473"/>
                    <a:pt x="46495" y="336807"/>
                    <a:pt x="30997" y="347139"/>
                  </a:cubicBezTo>
                  <a:cubicBezTo>
                    <a:pt x="41329" y="362637"/>
                    <a:pt x="46198" y="383762"/>
                    <a:pt x="61993" y="393634"/>
                  </a:cubicBezTo>
                  <a:cubicBezTo>
                    <a:pt x="89700" y="410951"/>
                    <a:pt x="154983" y="424631"/>
                    <a:pt x="154983" y="424631"/>
                  </a:cubicBezTo>
                  <a:cubicBezTo>
                    <a:pt x="216186" y="465433"/>
                    <a:pt x="285316" y="469355"/>
                    <a:pt x="232475" y="548617"/>
                  </a:cubicBezTo>
                  <a:cubicBezTo>
                    <a:pt x="222143" y="564115"/>
                    <a:pt x="201478" y="569282"/>
                    <a:pt x="185980" y="579614"/>
                  </a:cubicBezTo>
                  <a:cubicBezTo>
                    <a:pt x="149817" y="574448"/>
                    <a:pt x="112481" y="574613"/>
                    <a:pt x="77492" y="564116"/>
                  </a:cubicBezTo>
                  <a:cubicBezTo>
                    <a:pt x="49564" y="555738"/>
                    <a:pt x="20066" y="522188"/>
                    <a:pt x="0" y="5021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478292" y="6075336"/>
              <a:ext cx="62544" cy="495945"/>
            </a:xfrm>
            <a:custGeom>
              <a:avLst/>
              <a:gdLst>
                <a:gd name="connsiteX0" fmla="*/ 0 w 62544"/>
                <a:gd name="connsiteY0" fmla="*/ 0 h 495945"/>
                <a:gd name="connsiteX1" fmla="*/ 15498 w 62544"/>
                <a:gd name="connsiteY1" fmla="*/ 232474 h 495945"/>
                <a:gd name="connsiteX2" fmla="*/ 30996 w 62544"/>
                <a:gd name="connsiteY2" fmla="*/ 278969 h 495945"/>
                <a:gd name="connsiteX3" fmla="*/ 46494 w 62544"/>
                <a:gd name="connsiteY3" fmla="*/ 340962 h 495945"/>
                <a:gd name="connsiteX4" fmla="*/ 61993 w 62544"/>
                <a:gd name="connsiteY4" fmla="*/ 495945 h 49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44" h="495945">
                  <a:moveTo>
                    <a:pt x="0" y="0"/>
                  </a:moveTo>
                  <a:cubicBezTo>
                    <a:pt x="5166" y="77491"/>
                    <a:pt x="6922" y="155286"/>
                    <a:pt x="15498" y="232474"/>
                  </a:cubicBezTo>
                  <a:cubicBezTo>
                    <a:pt x="17302" y="248711"/>
                    <a:pt x="26508" y="263261"/>
                    <a:pt x="30996" y="278969"/>
                  </a:cubicBezTo>
                  <a:cubicBezTo>
                    <a:pt x="36848" y="299450"/>
                    <a:pt x="41873" y="320169"/>
                    <a:pt x="46494" y="340962"/>
                  </a:cubicBezTo>
                  <a:cubicBezTo>
                    <a:pt x="67059" y="433503"/>
                    <a:pt x="61993" y="402191"/>
                    <a:pt x="61993" y="4959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1162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6517" y="399235"/>
            <a:ext cx="8224837" cy="984885"/>
          </a:xfrm>
        </p:spPr>
        <p:txBody>
          <a:bodyPr>
            <a:normAutofit/>
          </a:bodyPr>
          <a:lstStyle/>
          <a:p>
            <a:r>
              <a:rPr lang="en-US"/>
              <a:t>Julissa: Error Analysis and Diagnostic Data</a:t>
            </a:r>
          </a:p>
        </p:txBody>
      </p:sp>
      <p:sp>
        <p:nvSpPr>
          <p:cNvPr id="25" name="Content Placeholder 2"/>
          <p:cNvSpPr>
            <a:spLocks noGrp="1"/>
          </p:cNvSpPr>
          <p:nvPr>
            <p:ph sz="quarter" idx="12"/>
          </p:nvPr>
        </p:nvSpPr>
        <p:spPr>
          <a:xfrm>
            <a:off x="1096963" y="1846263"/>
            <a:ext cx="10785475" cy="4022725"/>
          </a:xfrm>
        </p:spPr>
        <p:txBody>
          <a:bodyPr/>
          <a:lstStyle/>
          <a:p>
            <a:pPr marL="0" indent="0">
              <a:buNone/>
            </a:pPr>
            <a:r>
              <a:rPr lang="en-US"/>
              <a:t>   371			 450			 37</a:t>
            </a:r>
          </a:p>
          <a:p>
            <a:pPr marL="0" indent="0">
              <a:buNone/>
            </a:pPr>
            <a:r>
              <a:rPr lang="en-US" u="sng"/>
              <a:t>+ 218</a:t>
            </a:r>
            <a:r>
              <a:rPr lang="en-US"/>
              <a:t>			</a:t>
            </a:r>
            <a:r>
              <a:rPr lang="en-US" u="sng"/>
              <a:t>-237</a:t>
            </a:r>
            <a:r>
              <a:rPr lang="en-US"/>
              <a:t>			</a:t>
            </a:r>
            <a:r>
              <a:rPr lang="en-US" u="sng"/>
              <a:t>+ 2</a:t>
            </a:r>
          </a:p>
          <a:p>
            <a:pPr marL="0" indent="0">
              <a:buNone/>
            </a:pPr>
            <a:endParaRPr lang="en-US"/>
          </a:p>
          <a:p>
            <a:pPr marL="0" indent="0">
              <a:buNone/>
            </a:pPr>
            <a:endParaRPr lang="en-US"/>
          </a:p>
          <a:p>
            <a:pPr marL="0" indent="0">
              <a:buNone/>
            </a:pPr>
            <a:endParaRPr lang="en-US"/>
          </a:p>
          <a:p>
            <a:pPr marL="0" indent="0">
              <a:buNone/>
            </a:pPr>
            <a:r>
              <a:rPr lang="en-US"/>
              <a:t>  42			 81			 68 </a:t>
            </a:r>
          </a:p>
          <a:p>
            <a:pPr marL="0" indent="0">
              <a:buNone/>
            </a:pPr>
            <a:r>
              <a:rPr lang="en-US" u="sng"/>
              <a:t>+16</a:t>
            </a:r>
            <a:r>
              <a:rPr lang="en-US"/>
              <a:t>			</a:t>
            </a:r>
            <a:r>
              <a:rPr lang="en-US" u="sng"/>
              <a:t>-29</a:t>
            </a:r>
            <a:r>
              <a:rPr lang="en-US"/>
              <a:t>			</a:t>
            </a:r>
            <a:r>
              <a:rPr lang="en-US" u="sng"/>
              <a:t>-51</a:t>
            </a:r>
          </a:p>
        </p:txBody>
      </p:sp>
      <p:sp>
        <p:nvSpPr>
          <p:cNvPr id="2" name="Slide Number Placeholder 1"/>
          <p:cNvSpPr>
            <a:spLocks noGrp="1"/>
          </p:cNvSpPr>
          <p:nvPr>
            <p:ph type="sldNum" sz="quarter" idx="11"/>
          </p:nvPr>
        </p:nvSpPr>
        <p:spPr>
          <a:xfrm>
            <a:off x="11818847" y="6675976"/>
            <a:ext cx="64120" cy="138499"/>
          </a:xfrm>
        </p:spPr>
        <p:txBody>
          <a:bodyPr/>
          <a:lstStyle/>
          <a:p>
            <a:pPr algn="r"/>
            <a:fld id="{F3477EC8-074D-41C4-94AE-E9EA7CEEA348}" type="slidenum">
              <a:rPr lang="en-US" smtClean="0"/>
              <a:pPr algn="r"/>
              <a:t>72</a:t>
            </a:fld>
            <a:endParaRPr lang="en-US"/>
          </a:p>
        </p:txBody>
      </p:sp>
      <p:grpSp>
        <p:nvGrpSpPr>
          <p:cNvPr id="26" name="Group 25" descr="585"/>
          <p:cNvGrpSpPr/>
          <p:nvPr/>
        </p:nvGrpSpPr>
        <p:grpSpPr>
          <a:xfrm>
            <a:off x="955035" y="2687453"/>
            <a:ext cx="871608" cy="421460"/>
            <a:chOff x="480447" y="2525068"/>
            <a:chExt cx="871608" cy="421460"/>
          </a:xfrm>
        </p:grpSpPr>
        <p:sp>
          <p:nvSpPr>
            <p:cNvPr id="27" name="Freeform 26"/>
            <p:cNvSpPr/>
            <p:nvPr/>
          </p:nvSpPr>
          <p:spPr>
            <a:xfrm>
              <a:off x="1189413" y="2525068"/>
              <a:ext cx="162642" cy="373115"/>
            </a:xfrm>
            <a:custGeom>
              <a:avLst/>
              <a:gdLst>
                <a:gd name="connsiteX0" fmla="*/ 143441 w 162642"/>
                <a:gd name="connsiteY0" fmla="*/ 16654 h 373115"/>
                <a:gd name="connsiteX1" fmla="*/ 3956 w 162642"/>
                <a:gd name="connsiteY1" fmla="*/ 16654 h 373115"/>
                <a:gd name="connsiteX2" fmla="*/ 19455 w 162642"/>
                <a:gd name="connsiteY2" fmla="*/ 140640 h 373115"/>
                <a:gd name="connsiteX3" fmla="*/ 127943 w 162642"/>
                <a:gd name="connsiteY3" fmla="*/ 125142 h 373115"/>
                <a:gd name="connsiteX4" fmla="*/ 158940 w 162642"/>
                <a:gd name="connsiteY4" fmla="*/ 171637 h 373115"/>
                <a:gd name="connsiteX5" fmla="*/ 158940 w 162642"/>
                <a:gd name="connsiteY5" fmla="*/ 373115 h 3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42" h="373115">
                  <a:moveTo>
                    <a:pt x="143441" y="16654"/>
                  </a:moveTo>
                  <a:cubicBezTo>
                    <a:pt x="138108" y="15587"/>
                    <a:pt x="16267" y="-20280"/>
                    <a:pt x="3956" y="16654"/>
                  </a:cubicBezTo>
                  <a:cubicBezTo>
                    <a:pt x="-9215" y="56167"/>
                    <a:pt x="14289" y="99311"/>
                    <a:pt x="19455" y="140640"/>
                  </a:cubicBezTo>
                  <a:cubicBezTo>
                    <a:pt x="55618" y="135474"/>
                    <a:pt x="92283" y="117217"/>
                    <a:pt x="127943" y="125142"/>
                  </a:cubicBezTo>
                  <a:cubicBezTo>
                    <a:pt x="146126" y="129183"/>
                    <a:pt x="156630" y="153154"/>
                    <a:pt x="158940" y="171637"/>
                  </a:cubicBezTo>
                  <a:cubicBezTo>
                    <a:pt x="167270" y="238278"/>
                    <a:pt x="158940" y="305956"/>
                    <a:pt x="158940" y="3731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46967" y="2569935"/>
              <a:ext cx="330904" cy="328248"/>
            </a:xfrm>
            <a:custGeom>
              <a:avLst/>
              <a:gdLst>
                <a:gd name="connsiteX0" fmla="*/ 222416 w 330904"/>
                <a:gd name="connsiteY0" fmla="*/ 18282 h 328248"/>
                <a:gd name="connsiteX1" fmla="*/ 5440 w 330904"/>
                <a:gd name="connsiteY1" fmla="*/ 33780 h 328248"/>
                <a:gd name="connsiteX2" fmla="*/ 20938 w 330904"/>
                <a:gd name="connsiteY2" fmla="*/ 80275 h 328248"/>
                <a:gd name="connsiteX3" fmla="*/ 160423 w 330904"/>
                <a:gd name="connsiteY3" fmla="*/ 142268 h 328248"/>
                <a:gd name="connsiteX4" fmla="*/ 206918 w 330904"/>
                <a:gd name="connsiteY4" fmla="*/ 173265 h 328248"/>
                <a:gd name="connsiteX5" fmla="*/ 144925 w 330904"/>
                <a:gd name="connsiteY5" fmla="*/ 328248 h 328248"/>
                <a:gd name="connsiteX6" fmla="*/ 113928 w 330904"/>
                <a:gd name="connsiteY6" fmla="*/ 281753 h 328248"/>
                <a:gd name="connsiteX7" fmla="*/ 129426 w 330904"/>
                <a:gd name="connsiteY7" fmla="*/ 219760 h 328248"/>
                <a:gd name="connsiteX8" fmla="*/ 191419 w 330904"/>
                <a:gd name="connsiteY8" fmla="*/ 80275 h 328248"/>
                <a:gd name="connsiteX9" fmla="*/ 253413 w 330904"/>
                <a:gd name="connsiteY9" fmla="*/ 2784 h 328248"/>
                <a:gd name="connsiteX10" fmla="*/ 330904 w 330904"/>
                <a:gd name="connsiteY10" fmla="*/ 2784 h 32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904" h="328248">
                  <a:moveTo>
                    <a:pt x="222416" y="18282"/>
                  </a:moveTo>
                  <a:cubicBezTo>
                    <a:pt x="150091" y="23448"/>
                    <a:pt x="74743" y="12456"/>
                    <a:pt x="5440" y="33780"/>
                  </a:cubicBezTo>
                  <a:cubicBezTo>
                    <a:pt x="-10174" y="38584"/>
                    <a:pt x="11876" y="66682"/>
                    <a:pt x="20938" y="80275"/>
                  </a:cubicBezTo>
                  <a:cubicBezTo>
                    <a:pt x="63885" y="144696"/>
                    <a:pt x="82758" y="129324"/>
                    <a:pt x="160423" y="142268"/>
                  </a:cubicBezTo>
                  <a:cubicBezTo>
                    <a:pt x="175921" y="152600"/>
                    <a:pt x="203265" y="155000"/>
                    <a:pt x="206918" y="173265"/>
                  </a:cubicBezTo>
                  <a:cubicBezTo>
                    <a:pt x="229964" y="288496"/>
                    <a:pt x="207803" y="286328"/>
                    <a:pt x="144925" y="328248"/>
                  </a:cubicBezTo>
                  <a:cubicBezTo>
                    <a:pt x="134593" y="312750"/>
                    <a:pt x="116562" y="300193"/>
                    <a:pt x="113928" y="281753"/>
                  </a:cubicBezTo>
                  <a:cubicBezTo>
                    <a:pt x="110916" y="260667"/>
                    <a:pt x="123305" y="240162"/>
                    <a:pt x="129426" y="219760"/>
                  </a:cubicBezTo>
                  <a:cubicBezTo>
                    <a:pt x="189400" y="19848"/>
                    <a:pt x="129138" y="204837"/>
                    <a:pt x="191419" y="80275"/>
                  </a:cubicBezTo>
                  <a:cubicBezTo>
                    <a:pt x="212482" y="38149"/>
                    <a:pt x="193697" y="17713"/>
                    <a:pt x="253413" y="2784"/>
                  </a:cubicBezTo>
                  <a:cubicBezTo>
                    <a:pt x="278472" y="-3481"/>
                    <a:pt x="305074" y="2784"/>
                    <a:pt x="330904" y="27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80447" y="2619214"/>
              <a:ext cx="247973" cy="327314"/>
            </a:xfrm>
            <a:custGeom>
              <a:avLst/>
              <a:gdLst>
                <a:gd name="connsiteX0" fmla="*/ 247973 w 247973"/>
                <a:gd name="connsiteY0" fmla="*/ 0 h 327314"/>
                <a:gd name="connsiteX1" fmla="*/ 154984 w 247973"/>
                <a:gd name="connsiteY1" fmla="*/ 15498 h 327314"/>
                <a:gd name="connsiteX2" fmla="*/ 30997 w 247973"/>
                <a:gd name="connsiteY2" fmla="*/ 30996 h 327314"/>
                <a:gd name="connsiteX3" fmla="*/ 46495 w 247973"/>
                <a:gd name="connsiteY3" fmla="*/ 154983 h 327314"/>
                <a:gd name="connsiteX4" fmla="*/ 216977 w 247973"/>
                <a:gd name="connsiteY4" fmla="*/ 154983 h 327314"/>
                <a:gd name="connsiteX5" fmla="*/ 201478 w 247973"/>
                <a:gd name="connsiteY5" fmla="*/ 309966 h 327314"/>
                <a:gd name="connsiteX6" fmla="*/ 0 w 247973"/>
                <a:gd name="connsiteY6" fmla="*/ 309966 h 3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973" h="327314">
                  <a:moveTo>
                    <a:pt x="247973" y="0"/>
                  </a:moveTo>
                  <a:cubicBezTo>
                    <a:pt x="216977" y="5166"/>
                    <a:pt x="186092" y="11054"/>
                    <a:pt x="154984" y="15498"/>
                  </a:cubicBezTo>
                  <a:cubicBezTo>
                    <a:pt x="113752" y="21388"/>
                    <a:pt x="56568" y="-1881"/>
                    <a:pt x="30997" y="30996"/>
                  </a:cubicBezTo>
                  <a:cubicBezTo>
                    <a:pt x="5426" y="63873"/>
                    <a:pt x="41329" y="113654"/>
                    <a:pt x="46495" y="154983"/>
                  </a:cubicBezTo>
                  <a:cubicBezTo>
                    <a:pt x="52511" y="153980"/>
                    <a:pt x="203361" y="117539"/>
                    <a:pt x="216977" y="154983"/>
                  </a:cubicBezTo>
                  <a:cubicBezTo>
                    <a:pt x="234720" y="203776"/>
                    <a:pt x="243726" y="279789"/>
                    <a:pt x="201478" y="309966"/>
                  </a:cubicBezTo>
                  <a:cubicBezTo>
                    <a:pt x="146828" y="349001"/>
                    <a:pt x="67159" y="309966"/>
                    <a:pt x="0" y="3099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descr="587"/>
          <p:cNvGrpSpPr/>
          <p:nvPr/>
        </p:nvGrpSpPr>
        <p:grpSpPr>
          <a:xfrm>
            <a:off x="3602766" y="2781599"/>
            <a:ext cx="883403" cy="390280"/>
            <a:chOff x="3130658" y="2510725"/>
            <a:chExt cx="883403" cy="390280"/>
          </a:xfrm>
        </p:grpSpPr>
        <p:sp>
          <p:nvSpPr>
            <p:cNvPr id="31" name="Freeform 30"/>
            <p:cNvSpPr/>
            <p:nvPr/>
          </p:nvSpPr>
          <p:spPr>
            <a:xfrm>
              <a:off x="3812583" y="2510725"/>
              <a:ext cx="201478" cy="232475"/>
            </a:xfrm>
            <a:custGeom>
              <a:avLst/>
              <a:gdLst>
                <a:gd name="connsiteX0" fmla="*/ 30997 w 201478"/>
                <a:gd name="connsiteY0" fmla="*/ 15499 h 232475"/>
                <a:gd name="connsiteX1" fmla="*/ 108488 w 201478"/>
                <a:gd name="connsiteY1" fmla="*/ 0 h 232475"/>
                <a:gd name="connsiteX2" fmla="*/ 15498 w 201478"/>
                <a:gd name="connsiteY2" fmla="*/ 15499 h 232475"/>
                <a:gd name="connsiteX3" fmla="*/ 0 w 201478"/>
                <a:gd name="connsiteY3" fmla="*/ 61994 h 232475"/>
                <a:gd name="connsiteX4" fmla="*/ 46495 w 201478"/>
                <a:gd name="connsiteY4" fmla="*/ 108489 h 232475"/>
                <a:gd name="connsiteX5" fmla="*/ 77492 w 201478"/>
                <a:gd name="connsiteY5" fmla="*/ 154983 h 232475"/>
                <a:gd name="connsiteX6" fmla="*/ 170481 w 201478"/>
                <a:gd name="connsiteY6" fmla="*/ 201478 h 232475"/>
                <a:gd name="connsiteX7" fmla="*/ 201478 w 201478"/>
                <a:gd name="connsiteY7" fmla="*/ 232475 h 2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478" h="232475">
                  <a:moveTo>
                    <a:pt x="30997" y="15499"/>
                  </a:moveTo>
                  <a:cubicBezTo>
                    <a:pt x="56827" y="10333"/>
                    <a:pt x="134830" y="0"/>
                    <a:pt x="108488" y="0"/>
                  </a:cubicBezTo>
                  <a:cubicBezTo>
                    <a:pt x="77064" y="0"/>
                    <a:pt x="42782" y="-92"/>
                    <a:pt x="15498" y="15499"/>
                  </a:cubicBezTo>
                  <a:cubicBezTo>
                    <a:pt x="1314" y="23604"/>
                    <a:pt x="5166" y="46496"/>
                    <a:pt x="0" y="61994"/>
                  </a:cubicBezTo>
                  <a:cubicBezTo>
                    <a:pt x="15498" y="77492"/>
                    <a:pt x="32463" y="91651"/>
                    <a:pt x="46495" y="108489"/>
                  </a:cubicBezTo>
                  <a:cubicBezTo>
                    <a:pt x="58419" y="122798"/>
                    <a:pt x="64321" y="141812"/>
                    <a:pt x="77492" y="154983"/>
                  </a:cubicBezTo>
                  <a:cubicBezTo>
                    <a:pt x="136283" y="213774"/>
                    <a:pt x="107451" y="163660"/>
                    <a:pt x="170481" y="201478"/>
                  </a:cubicBezTo>
                  <a:cubicBezTo>
                    <a:pt x="183011" y="208996"/>
                    <a:pt x="191146" y="222143"/>
                    <a:pt x="201478" y="2324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573695" y="2526224"/>
              <a:ext cx="223390" cy="340962"/>
            </a:xfrm>
            <a:custGeom>
              <a:avLst/>
              <a:gdLst>
                <a:gd name="connsiteX0" fmla="*/ 114902 w 223390"/>
                <a:gd name="connsiteY0" fmla="*/ 0 h 340962"/>
                <a:gd name="connsiteX1" fmla="*/ 6413 w 223390"/>
                <a:gd name="connsiteY1" fmla="*/ 15498 h 340962"/>
                <a:gd name="connsiteX2" fmla="*/ 21912 w 223390"/>
                <a:gd name="connsiteY2" fmla="*/ 77491 h 340962"/>
                <a:gd name="connsiteX3" fmla="*/ 68407 w 223390"/>
                <a:gd name="connsiteY3" fmla="*/ 92990 h 340962"/>
                <a:gd name="connsiteX4" fmla="*/ 114902 w 223390"/>
                <a:gd name="connsiteY4" fmla="*/ 123986 h 340962"/>
                <a:gd name="connsiteX5" fmla="*/ 130400 w 223390"/>
                <a:gd name="connsiteY5" fmla="*/ 325464 h 340962"/>
                <a:gd name="connsiteX6" fmla="*/ 83905 w 223390"/>
                <a:gd name="connsiteY6" fmla="*/ 340962 h 340962"/>
                <a:gd name="connsiteX7" fmla="*/ 37410 w 223390"/>
                <a:gd name="connsiteY7" fmla="*/ 325464 h 340962"/>
                <a:gd name="connsiteX8" fmla="*/ 52908 w 223390"/>
                <a:gd name="connsiteY8" fmla="*/ 232474 h 340962"/>
                <a:gd name="connsiteX9" fmla="*/ 130400 w 223390"/>
                <a:gd name="connsiteY9" fmla="*/ 92990 h 340962"/>
                <a:gd name="connsiteX10" fmla="*/ 223390 w 223390"/>
                <a:gd name="connsiteY10" fmla="*/ 30996 h 3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0" h="340962">
                  <a:moveTo>
                    <a:pt x="114902" y="0"/>
                  </a:moveTo>
                  <a:cubicBezTo>
                    <a:pt x="78739" y="5166"/>
                    <a:pt x="34476" y="-7888"/>
                    <a:pt x="6413" y="15498"/>
                  </a:cubicBezTo>
                  <a:cubicBezTo>
                    <a:pt x="-9950" y="29134"/>
                    <a:pt x="8606" y="60858"/>
                    <a:pt x="21912" y="77491"/>
                  </a:cubicBezTo>
                  <a:cubicBezTo>
                    <a:pt x="32118" y="90248"/>
                    <a:pt x="53795" y="85684"/>
                    <a:pt x="68407" y="92990"/>
                  </a:cubicBezTo>
                  <a:cubicBezTo>
                    <a:pt x="85067" y="101320"/>
                    <a:pt x="99404" y="113654"/>
                    <a:pt x="114902" y="123986"/>
                  </a:cubicBezTo>
                  <a:cubicBezTo>
                    <a:pt x="139455" y="197645"/>
                    <a:pt x="170637" y="244989"/>
                    <a:pt x="130400" y="325464"/>
                  </a:cubicBezTo>
                  <a:cubicBezTo>
                    <a:pt x="123094" y="340076"/>
                    <a:pt x="99403" y="335796"/>
                    <a:pt x="83905" y="340962"/>
                  </a:cubicBezTo>
                  <a:cubicBezTo>
                    <a:pt x="68407" y="335796"/>
                    <a:pt x="41898" y="341172"/>
                    <a:pt x="37410" y="325464"/>
                  </a:cubicBezTo>
                  <a:cubicBezTo>
                    <a:pt x="28777" y="295249"/>
                    <a:pt x="46091" y="263150"/>
                    <a:pt x="52908" y="232474"/>
                  </a:cubicBezTo>
                  <a:cubicBezTo>
                    <a:pt x="62739" y="188237"/>
                    <a:pt x="99135" y="113833"/>
                    <a:pt x="130400" y="92990"/>
                  </a:cubicBezTo>
                  <a:lnTo>
                    <a:pt x="223390" y="3099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3130658" y="2586007"/>
              <a:ext cx="247973" cy="314998"/>
            </a:xfrm>
            <a:custGeom>
              <a:avLst/>
              <a:gdLst>
                <a:gd name="connsiteX0" fmla="*/ 247973 w 247973"/>
                <a:gd name="connsiteY0" fmla="*/ 17708 h 314998"/>
                <a:gd name="connsiteX1" fmla="*/ 92989 w 247973"/>
                <a:gd name="connsiteY1" fmla="*/ 17708 h 314998"/>
                <a:gd name="connsiteX2" fmla="*/ 154983 w 247973"/>
                <a:gd name="connsiteY2" fmla="*/ 188190 h 314998"/>
                <a:gd name="connsiteX3" fmla="*/ 201478 w 247973"/>
                <a:gd name="connsiteY3" fmla="*/ 203688 h 314998"/>
                <a:gd name="connsiteX4" fmla="*/ 216976 w 247973"/>
                <a:gd name="connsiteY4" fmla="*/ 250183 h 314998"/>
                <a:gd name="connsiteX5" fmla="*/ 0 w 247973"/>
                <a:gd name="connsiteY5" fmla="*/ 296678 h 3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973" h="314998">
                  <a:moveTo>
                    <a:pt x="247973" y="17708"/>
                  </a:moveTo>
                  <a:cubicBezTo>
                    <a:pt x="232666" y="14647"/>
                    <a:pt x="108296" y="-20559"/>
                    <a:pt x="92989" y="17708"/>
                  </a:cubicBezTo>
                  <a:cubicBezTo>
                    <a:pt x="55168" y="112261"/>
                    <a:pt x="91613" y="156505"/>
                    <a:pt x="154983" y="188190"/>
                  </a:cubicBezTo>
                  <a:cubicBezTo>
                    <a:pt x="169595" y="195496"/>
                    <a:pt x="185980" y="198522"/>
                    <a:pt x="201478" y="203688"/>
                  </a:cubicBezTo>
                  <a:cubicBezTo>
                    <a:pt x="206644" y="219186"/>
                    <a:pt x="216976" y="233846"/>
                    <a:pt x="216976" y="250183"/>
                  </a:cubicBezTo>
                  <a:cubicBezTo>
                    <a:pt x="216976" y="360391"/>
                    <a:pt x="66797" y="296678"/>
                    <a:pt x="0" y="2966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descr="59"/>
          <p:cNvGrpSpPr/>
          <p:nvPr/>
        </p:nvGrpSpPr>
        <p:grpSpPr>
          <a:xfrm>
            <a:off x="6401776" y="2732320"/>
            <a:ext cx="650929" cy="461896"/>
            <a:chOff x="5858359" y="2550583"/>
            <a:chExt cx="650929" cy="461896"/>
          </a:xfrm>
        </p:grpSpPr>
        <p:sp>
          <p:nvSpPr>
            <p:cNvPr id="35" name="Freeform 34"/>
            <p:cNvSpPr/>
            <p:nvPr/>
          </p:nvSpPr>
          <p:spPr>
            <a:xfrm>
              <a:off x="6289843" y="2550583"/>
              <a:ext cx="219445" cy="316603"/>
            </a:xfrm>
            <a:custGeom>
              <a:avLst/>
              <a:gdLst>
                <a:gd name="connsiteX0" fmla="*/ 188449 w 219445"/>
                <a:gd name="connsiteY0" fmla="*/ 37634 h 316603"/>
                <a:gd name="connsiteX1" fmla="*/ 17967 w 219445"/>
                <a:gd name="connsiteY1" fmla="*/ 22136 h 316603"/>
                <a:gd name="connsiteX2" fmla="*/ 79960 w 219445"/>
                <a:gd name="connsiteY2" fmla="*/ 115125 h 316603"/>
                <a:gd name="connsiteX3" fmla="*/ 157452 w 219445"/>
                <a:gd name="connsiteY3" fmla="*/ 99627 h 316603"/>
                <a:gd name="connsiteX4" fmla="*/ 203947 w 219445"/>
                <a:gd name="connsiteY4" fmla="*/ 192617 h 316603"/>
                <a:gd name="connsiteX5" fmla="*/ 219445 w 219445"/>
                <a:gd name="connsiteY5" fmla="*/ 316603 h 31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45" h="316603">
                  <a:moveTo>
                    <a:pt x="188449" y="37634"/>
                  </a:moveTo>
                  <a:cubicBezTo>
                    <a:pt x="150639" y="22510"/>
                    <a:pt x="60621" y="-29048"/>
                    <a:pt x="17967" y="22136"/>
                  </a:cubicBezTo>
                  <a:cubicBezTo>
                    <a:pt x="-38953" y="90440"/>
                    <a:pt x="55374" y="106930"/>
                    <a:pt x="79960" y="115125"/>
                  </a:cubicBezTo>
                  <a:cubicBezTo>
                    <a:pt x="105791" y="109959"/>
                    <a:pt x="132123" y="92390"/>
                    <a:pt x="157452" y="99627"/>
                  </a:cubicBezTo>
                  <a:cubicBezTo>
                    <a:pt x="179591" y="105952"/>
                    <a:pt x="198276" y="175604"/>
                    <a:pt x="203947" y="192617"/>
                  </a:cubicBezTo>
                  <a:lnTo>
                    <a:pt x="219445" y="31660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858359" y="2619214"/>
              <a:ext cx="247973" cy="393265"/>
            </a:xfrm>
            <a:custGeom>
              <a:avLst/>
              <a:gdLst>
                <a:gd name="connsiteX0" fmla="*/ 247973 w 247973"/>
                <a:gd name="connsiteY0" fmla="*/ 0 h 393265"/>
                <a:gd name="connsiteX1" fmla="*/ 170482 w 247973"/>
                <a:gd name="connsiteY1" fmla="*/ 15498 h 393265"/>
                <a:gd name="connsiteX2" fmla="*/ 123987 w 247973"/>
                <a:gd name="connsiteY2" fmla="*/ 30996 h 393265"/>
                <a:gd name="connsiteX3" fmla="*/ 0 w 247973"/>
                <a:gd name="connsiteY3" fmla="*/ 46494 h 393265"/>
                <a:gd name="connsiteX4" fmla="*/ 61994 w 247973"/>
                <a:gd name="connsiteY4" fmla="*/ 123986 h 393265"/>
                <a:gd name="connsiteX5" fmla="*/ 77492 w 247973"/>
                <a:gd name="connsiteY5" fmla="*/ 170481 h 393265"/>
                <a:gd name="connsiteX6" fmla="*/ 123987 w 247973"/>
                <a:gd name="connsiteY6" fmla="*/ 201478 h 393265"/>
                <a:gd name="connsiteX7" fmla="*/ 232475 w 247973"/>
                <a:gd name="connsiteY7" fmla="*/ 216976 h 393265"/>
                <a:gd name="connsiteX8" fmla="*/ 216977 w 247973"/>
                <a:gd name="connsiteY8" fmla="*/ 340962 h 393265"/>
                <a:gd name="connsiteX9" fmla="*/ 201478 w 247973"/>
                <a:gd name="connsiteY9" fmla="*/ 387457 h 393265"/>
                <a:gd name="connsiteX10" fmla="*/ 77492 w 247973"/>
                <a:gd name="connsiteY10" fmla="*/ 387457 h 39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973" h="393265">
                  <a:moveTo>
                    <a:pt x="247973" y="0"/>
                  </a:moveTo>
                  <a:cubicBezTo>
                    <a:pt x="222143" y="5166"/>
                    <a:pt x="196037" y="9109"/>
                    <a:pt x="170482" y="15498"/>
                  </a:cubicBezTo>
                  <a:cubicBezTo>
                    <a:pt x="154633" y="19460"/>
                    <a:pt x="140060" y="28074"/>
                    <a:pt x="123987" y="30996"/>
                  </a:cubicBezTo>
                  <a:cubicBezTo>
                    <a:pt x="83008" y="38447"/>
                    <a:pt x="41329" y="41328"/>
                    <a:pt x="0" y="46494"/>
                  </a:cubicBezTo>
                  <a:cubicBezTo>
                    <a:pt x="38789" y="201646"/>
                    <a:pt x="-19532" y="42460"/>
                    <a:pt x="61994" y="123986"/>
                  </a:cubicBezTo>
                  <a:cubicBezTo>
                    <a:pt x="73546" y="135538"/>
                    <a:pt x="67287" y="157724"/>
                    <a:pt x="77492" y="170481"/>
                  </a:cubicBezTo>
                  <a:cubicBezTo>
                    <a:pt x="89128" y="185026"/>
                    <a:pt x="108489" y="191146"/>
                    <a:pt x="123987" y="201478"/>
                  </a:cubicBezTo>
                  <a:cubicBezTo>
                    <a:pt x="232475" y="165315"/>
                    <a:pt x="206645" y="139484"/>
                    <a:pt x="232475" y="216976"/>
                  </a:cubicBezTo>
                  <a:cubicBezTo>
                    <a:pt x="227309" y="258305"/>
                    <a:pt x="224428" y="299984"/>
                    <a:pt x="216977" y="340962"/>
                  </a:cubicBezTo>
                  <a:cubicBezTo>
                    <a:pt x="214055" y="357035"/>
                    <a:pt x="216976" y="382291"/>
                    <a:pt x="201478" y="387457"/>
                  </a:cubicBezTo>
                  <a:cubicBezTo>
                    <a:pt x="162270" y="400526"/>
                    <a:pt x="118821" y="387457"/>
                    <a:pt x="77492" y="3874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descr="58"/>
          <p:cNvGrpSpPr/>
          <p:nvPr/>
        </p:nvGrpSpPr>
        <p:grpSpPr>
          <a:xfrm>
            <a:off x="1038871" y="4951234"/>
            <a:ext cx="619992" cy="485827"/>
            <a:chOff x="542381" y="4752600"/>
            <a:chExt cx="619992" cy="485827"/>
          </a:xfrm>
        </p:grpSpPr>
        <p:sp>
          <p:nvSpPr>
            <p:cNvPr id="38" name="Freeform 37"/>
            <p:cNvSpPr/>
            <p:nvPr/>
          </p:nvSpPr>
          <p:spPr>
            <a:xfrm>
              <a:off x="914400" y="4752600"/>
              <a:ext cx="247973" cy="346342"/>
            </a:xfrm>
            <a:custGeom>
              <a:avLst/>
              <a:gdLst>
                <a:gd name="connsiteX0" fmla="*/ 185980 w 247973"/>
                <a:gd name="connsiteY0" fmla="*/ 51875 h 346342"/>
                <a:gd name="connsiteX1" fmla="*/ 15498 w 247973"/>
                <a:gd name="connsiteY1" fmla="*/ 20878 h 346342"/>
                <a:gd name="connsiteX2" fmla="*/ 0 w 247973"/>
                <a:gd name="connsiteY2" fmla="*/ 67373 h 346342"/>
                <a:gd name="connsiteX3" fmla="*/ 15498 w 247973"/>
                <a:gd name="connsiteY3" fmla="*/ 113868 h 346342"/>
                <a:gd name="connsiteX4" fmla="*/ 154983 w 247973"/>
                <a:gd name="connsiteY4" fmla="*/ 191359 h 346342"/>
                <a:gd name="connsiteX5" fmla="*/ 170481 w 247973"/>
                <a:gd name="connsiteY5" fmla="*/ 330844 h 346342"/>
                <a:gd name="connsiteX6" fmla="*/ 123986 w 247973"/>
                <a:gd name="connsiteY6" fmla="*/ 346342 h 346342"/>
                <a:gd name="connsiteX7" fmla="*/ 92990 w 247973"/>
                <a:gd name="connsiteY7" fmla="*/ 299847 h 346342"/>
                <a:gd name="connsiteX8" fmla="*/ 108488 w 247973"/>
                <a:gd name="connsiteY8" fmla="*/ 237854 h 346342"/>
                <a:gd name="connsiteX9" fmla="*/ 201478 w 247973"/>
                <a:gd name="connsiteY9" fmla="*/ 160363 h 346342"/>
                <a:gd name="connsiteX10" fmla="*/ 247973 w 247973"/>
                <a:gd name="connsiteY10" fmla="*/ 113868 h 34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973" h="346342">
                  <a:moveTo>
                    <a:pt x="185980" y="51875"/>
                  </a:moveTo>
                  <a:cubicBezTo>
                    <a:pt x="122185" y="13598"/>
                    <a:pt x="95804" y="-25011"/>
                    <a:pt x="15498" y="20878"/>
                  </a:cubicBezTo>
                  <a:cubicBezTo>
                    <a:pt x="1314" y="28983"/>
                    <a:pt x="5166" y="51875"/>
                    <a:pt x="0" y="67373"/>
                  </a:cubicBezTo>
                  <a:cubicBezTo>
                    <a:pt x="5166" y="82871"/>
                    <a:pt x="3946" y="102316"/>
                    <a:pt x="15498" y="113868"/>
                  </a:cubicBezTo>
                  <a:cubicBezTo>
                    <a:pt x="68789" y="167159"/>
                    <a:pt x="96516" y="171870"/>
                    <a:pt x="154983" y="191359"/>
                  </a:cubicBezTo>
                  <a:cubicBezTo>
                    <a:pt x="189024" y="242420"/>
                    <a:pt x="213314" y="255888"/>
                    <a:pt x="170481" y="330844"/>
                  </a:cubicBezTo>
                  <a:cubicBezTo>
                    <a:pt x="162376" y="345028"/>
                    <a:pt x="139484" y="341176"/>
                    <a:pt x="123986" y="346342"/>
                  </a:cubicBezTo>
                  <a:cubicBezTo>
                    <a:pt x="113654" y="330844"/>
                    <a:pt x="95624" y="318286"/>
                    <a:pt x="92990" y="299847"/>
                  </a:cubicBezTo>
                  <a:cubicBezTo>
                    <a:pt x="89978" y="278761"/>
                    <a:pt x="97920" y="256348"/>
                    <a:pt x="108488" y="237854"/>
                  </a:cubicBezTo>
                  <a:cubicBezTo>
                    <a:pt x="126847" y="205725"/>
                    <a:pt x="171850" y="180115"/>
                    <a:pt x="201478" y="160363"/>
                  </a:cubicBezTo>
                  <a:cubicBezTo>
                    <a:pt x="235341" y="109570"/>
                    <a:pt x="213848" y="113868"/>
                    <a:pt x="247973" y="1138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542381" y="4845791"/>
              <a:ext cx="232534" cy="392636"/>
            </a:xfrm>
            <a:custGeom>
              <a:avLst/>
              <a:gdLst>
                <a:gd name="connsiteX0" fmla="*/ 232534 w 232534"/>
                <a:gd name="connsiteY0" fmla="*/ 5178 h 392636"/>
                <a:gd name="connsiteX1" fmla="*/ 77551 w 232534"/>
                <a:gd name="connsiteY1" fmla="*/ 20677 h 392636"/>
                <a:gd name="connsiteX2" fmla="*/ 186039 w 232534"/>
                <a:gd name="connsiteY2" fmla="*/ 175660 h 392636"/>
                <a:gd name="connsiteX3" fmla="*/ 93050 w 232534"/>
                <a:gd name="connsiteY3" fmla="*/ 392636 h 392636"/>
                <a:gd name="connsiteX4" fmla="*/ 31056 w 232534"/>
                <a:gd name="connsiteY4" fmla="*/ 377138 h 392636"/>
                <a:gd name="connsiteX5" fmla="*/ 60 w 232534"/>
                <a:gd name="connsiteY5" fmla="*/ 315145 h 39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534" h="392636">
                  <a:moveTo>
                    <a:pt x="232534" y="5178"/>
                  </a:moveTo>
                  <a:cubicBezTo>
                    <a:pt x="180873" y="10344"/>
                    <a:pt x="112283" y="-17914"/>
                    <a:pt x="77551" y="20677"/>
                  </a:cubicBezTo>
                  <a:cubicBezTo>
                    <a:pt x="-53578" y="166378"/>
                    <a:pt x="147730" y="169275"/>
                    <a:pt x="186039" y="175660"/>
                  </a:cubicBezTo>
                  <a:cubicBezTo>
                    <a:pt x="167498" y="296179"/>
                    <a:pt x="216044" y="392636"/>
                    <a:pt x="93050" y="392636"/>
                  </a:cubicBezTo>
                  <a:cubicBezTo>
                    <a:pt x="71749" y="392636"/>
                    <a:pt x="51721" y="382304"/>
                    <a:pt x="31056" y="377138"/>
                  </a:cubicBezTo>
                  <a:cubicBezTo>
                    <a:pt x="-2806" y="326345"/>
                    <a:pt x="60" y="349270"/>
                    <a:pt x="60" y="31514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descr="68"/>
          <p:cNvGrpSpPr/>
          <p:nvPr/>
        </p:nvGrpSpPr>
        <p:grpSpPr>
          <a:xfrm>
            <a:off x="3681593" y="4938426"/>
            <a:ext cx="728420" cy="418455"/>
            <a:chOff x="3146156" y="4742481"/>
            <a:chExt cx="728420" cy="418455"/>
          </a:xfrm>
        </p:grpSpPr>
        <p:sp>
          <p:nvSpPr>
            <p:cNvPr id="41" name="Freeform 40"/>
            <p:cNvSpPr/>
            <p:nvPr/>
          </p:nvSpPr>
          <p:spPr>
            <a:xfrm>
              <a:off x="3657593" y="4742481"/>
              <a:ext cx="216983" cy="402956"/>
            </a:xfrm>
            <a:custGeom>
              <a:avLst/>
              <a:gdLst>
                <a:gd name="connsiteX0" fmla="*/ 92997 w 216983"/>
                <a:gd name="connsiteY0" fmla="*/ 46495 h 402956"/>
                <a:gd name="connsiteX1" fmla="*/ 15505 w 216983"/>
                <a:gd name="connsiteY1" fmla="*/ 0 h 402956"/>
                <a:gd name="connsiteX2" fmla="*/ 7 w 216983"/>
                <a:gd name="connsiteY2" fmla="*/ 46495 h 402956"/>
                <a:gd name="connsiteX3" fmla="*/ 15505 w 216983"/>
                <a:gd name="connsiteY3" fmla="*/ 123987 h 402956"/>
                <a:gd name="connsiteX4" fmla="*/ 108495 w 216983"/>
                <a:gd name="connsiteY4" fmla="*/ 170482 h 402956"/>
                <a:gd name="connsiteX5" fmla="*/ 139492 w 216983"/>
                <a:gd name="connsiteY5" fmla="*/ 216977 h 402956"/>
                <a:gd name="connsiteX6" fmla="*/ 170488 w 216983"/>
                <a:gd name="connsiteY6" fmla="*/ 309966 h 402956"/>
                <a:gd name="connsiteX7" fmla="*/ 154990 w 216983"/>
                <a:gd name="connsiteY7" fmla="*/ 371960 h 402956"/>
                <a:gd name="connsiteX8" fmla="*/ 62000 w 216983"/>
                <a:gd name="connsiteY8" fmla="*/ 402956 h 402956"/>
                <a:gd name="connsiteX9" fmla="*/ 77499 w 216983"/>
                <a:gd name="connsiteY9" fmla="*/ 278970 h 402956"/>
                <a:gd name="connsiteX10" fmla="*/ 154990 w 216983"/>
                <a:gd name="connsiteY10" fmla="*/ 185980 h 402956"/>
                <a:gd name="connsiteX11" fmla="*/ 216983 w 216983"/>
                <a:gd name="connsiteY11" fmla="*/ 92990 h 40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983" h="402956">
                  <a:moveTo>
                    <a:pt x="92997" y="46495"/>
                  </a:moveTo>
                  <a:cubicBezTo>
                    <a:pt x="67166" y="30997"/>
                    <a:pt x="45628" y="0"/>
                    <a:pt x="15505" y="0"/>
                  </a:cubicBezTo>
                  <a:cubicBezTo>
                    <a:pt x="-832" y="0"/>
                    <a:pt x="7" y="30158"/>
                    <a:pt x="7" y="46495"/>
                  </a:cubicBezTo>
                  <a:cubicBezTo>
                    <a:pt x="7" y="72837"/>
                    <a:pt x="2436" y="101116"/>
                    <a:pt x="15505" y="123987"/>
                  </a:cubicBezTo>
                  <a:cubicBezTo>
                    <a:pt x="29642" y="148727"/>
                    <a:pt x="84631" y="162527"/>
                    <a:pt x="108495" y="170482"/>
                  </a:cubicBezTo>
                  <a:cubicBezTo>
                    <a:pt x="118827" y="185980"/>
                    <a:pt x="131927" y="199956"/>
                    <a:pt x="139492" y="216977"/>
                  </a:cubicBezTo>
                  <a:cubicBezTo>
                    <a:pt x="152762" y="246834"/>
                    <a:pt x="170488" y="309966"/>
                    <a:pt x="170488" y="309966"/>
                  </a:cubicBezTo>
                  <a:cubicBezTo>
                    <a:pt x="165322" y="330631"/>
                    <a:pt x="171163" y="358098"/>
                    <a:pt x="154990" y="371960"/>
                  </a:cubicBezTo>
                  <a:cubicBezTo>
                    <a:pt x="130183" y="393224"/>
                    <a:pt x="62000" y="402956"/>
                    <a:pt x="62000" y="402956"/>
                  </a:cubicBezTo>
                  <a:cubicBezTo>
                    <a:pt x="67166" y="361627"/>
                    <a:pt x="66540" y="319153"/>
                    <a:pt x="77499" y="278970"/>
                  </a:cubicBezTo>
                  <a:cubicBezTo>
                    <a:pt x="87468" y="242416"/>
                    <a:pt x="134372" y="212488"/>
                    <a:pt x="154990" y="185980"/>
                  </a:cubicBezTo>
                  <a:cubicBezTo>
                    <a:pt x="177861" y="156574"/>
                    <a:pt x="216983" y="92990"/>
                    <a:pt x="216983" y="929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146156" y="4835471"/>
              <a:ext cx="325464" cy="325465"/>
            </a:xfrm>
            <a:custGeom>
              <a:avLst/>
              <a:gdLst>
                <a:gd name="connsiteX0" fmla="*/ 325464 w 325464"/>
                <a:gd name="connsiteY0" fmla="*/ 0 h 325465"/>
                <a:gd name="connsiteX1" fmla="*/ 201478 w 325464"/>
                <a:gd name="connsiteY1" fmla="*/ 15498 h 325465"/>
                <a:gd name="connsiteX2" fmla="*/ 92990 w 325464"/>
                <a:gd name="connsiteY2" fmla="*/ 46495 h 325465"/>
                <a:gd name="connsiteX3" fmla="*/ 61993 w 325464"/>
                <a:gd name="connsiteY3" fmla="*/ 92990 h 325465"/>
                <a:gd name="connsiteX4" fmla="*/ 61993 w 325464"/>
                <a:gd name="connsiteY4" fmla="*/ 278970 h 325465"/>
                <a:gd name="connsiteX5" fmla="*/ 154983 w 325464"/>
                <a:gd name="connsiteY5" fmla="*/ 325465 h 325465"/>
                <a:gd name="connsiteX6" fmla="*/ 201478 w 325464"/>
                <a:gd name="connsiteY6" fmla="*/ 309966 h 325465"/>
                <a:gd name="connsiteX7" fmla="*/ 201478 w 325464"/>
                <a:gd name="connsiteY7" fmla="*/ 185980 h 325465"/>
                <a:gd name="connsiteX8" fmla="*/ 0 w 325464"/>
                <a:gd name="connsiteY8" fmla="*/ 216976 h 32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464" h="325465">
                  <a:moveTo>
                    <a:pt x="325464" y="0"/>
                  </a:moveTo>
                  <a:cubicBezTo>
                    <a:pt x="284135" y="5166"/>
                    <a:pt x="242562" y="8651"/>
                    <a:pt x="201478" y="15498"/>
                  </a:cubicBezTo>
                  <a:cubicBezTo>
                    <a:pt x="162564" y="21984"/>
                    <a:pt x="129836" y="34213"/>
                    <a:pt x="92990" y="46495"/>
                  </a:cubicBezTo>
                  <a:cubicBezTo>
                    <a:pt x="82658" y="61993"/>
                    <a:pt x="70323" y="76330"/>
                    <a:pt x="61993" y="92990"/>
                  </a:cubicBezTo>
                  <a:cubicBezTo>
                    <a:pt x="33275" y="150427"/>
                    <a:pt x="40187" y="219003"/>
                    <a:pt x="61993" y="278970"/>
                  </a:cubicBezTo>
                  <a:cubicBezTo>
                    <a:pt x="70280" y="301760"/>
                    <a:pt x="136250" y="319220"/>
                    <a:pt x="154983" y="325465"/>
                  </a:cubicBezTo>
                  <a:cubicBezTo>
                    <a:pt x="170481" y="320299"/>
                    <a:pt x="189926" y="321518"/>
                    <a:pt x="201478" y="309966"/>
                  </a:cubicBezTo>
                  <a:cubicBezTo>
                    <a:pt x="233249" y="278195"/>
                    <a:pt x="207373" y="215454"/>
                    <a:pt x="201478" y="185980"/>
                  </a:cubicBezTo>
                  <a:cubicBezTo>
                    <a:pt x="19493" y="202524"/>
                    <a:pt x="82035" y="175960"/>
                    <a:pt x="0" y="2169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descr="17"/>
          <p:cNvGrpSpPr/>
          <p:nvPr/>
        </p:nvGrpSpPr>
        <p:grpSpPr>
          <a:xfrm>
            <a:off x="6525762" y="4943960"/>
            <a:ext cx="697424" cy="495946"/>
            <a:chOff x="5966847" y="4742481"/>
            <a:chExt cx="697424" cy="495946"/>
          </a:xfrm>
        </p:grpSpPr>
        <p:sp>
          <p:nvSpPr>
            <p:cNvPr id="44" name="Freeform 43"/>
            <p:cNvSpPr/>
            <p:nvPr/>
          </p:nvSpPr>
          <p:spPr>
            <a:xfrm>
              <a:off x="6183824" y="4742481"/>
              <a:ext cx="480447" cy="340963"/>
            </a:xfrm>
            <a:custGeom>
              <a:avLst/>
              <a:gdLst>
                <a:gd name="connsiteX0" fmla="*/ 402956 w 480447"/>
                <a:gd name="connsiteY0" fmla="*/ 0 h 340963"/>
                <a:gd name="connsiteX1" fmla="*/ 309966 w 480447"/>
                <a:gd name="connsiteY1" fmla="*/ 15499 h 340963"/>
                <a:gd name="connsiteX2" fmla="*/ 185979 w 480447"/>
                <a:gd name="connsiteY2" fmla="*/ 61994 h 340963"/>
                <a:gd name="connsiteX3" fmla="*/ 0 w 480447"/>
                <a:gd name="connsiteY3" fmla="*/ 92990 h 340963"/>
                <a:gd name="connsiteX4" fmla="*/ 154983 w 480447"/>
                <a:gd name="connsiteY4" fmla="*/ 139485 h 340963"/>
                <a:gd name="connsiteX5" fmla="*/ 278969 w 480447"/>
                <a:gd name="connsiteY5" fmla="*/ 201478 h 340963"/>
                <a:gd name="connsiteX6" fmla="*/ 402956 w 480447"/>
                <a:gd name="connsiteY6" fmla="*/ 247973 h 340963"/>
                <a:gd name="connsiteX7" fmla="*/ 449451 w 480447"/>
                <a:gd name="connsiteY7" fmla="*/ 294468 h 340963"/>
                <a:gd name="connsiteX8" fmla="*/ 480447 w 480447"/>
                <a:gd name="connsiteY8" fmla="*/ 340963 h 34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447" h="340963">
                  <a:moveTo>
                    <a:pt x="402956" y="0"/>
                  </a:moveTo>
                  <a:cubicBezTo>
                    <a:pt x="371959" y="5166"/>
                    <a:pt x="340642" y="8682"/>
                    <a:pt x="309966" y="15499"/>
                  </a:cubicBezTo>
                  <a:cubicBezTo>
                    <a:pt x="271236" y="24106"/>
                    <a:pt x="220469" y="51647"/>
                    <a:pt x="185979" y="61994"/>
                  </a:cubicBezTo>
                  <a:cubicBezTo>
                    <a:pt x="144776" y="74355"/>
                    <a:pt x="34569" y="88052"/>
                    <a:pt x="0" y="92990"/>
                  </a:cubicBezTo>
                  <a:cubicBezTo>
                    <a:pt x="44496" y="104114"/>
                    <a:pt x="117248" y="120617"/>
                    <a:pt x="154983" y="139485"/>
                  </a:cubicBezTo>
                  <a:cubicBezTo>
                    <a:pt x="196312" y="160149"/>
                    <a:pt x="236067" y="184317"/>
                    <a:pt x="278969" y="201478"/>
                  </a:cubicBezTo>
                  <a:cubicBezTo>
                    <a:pt x="371629" y="238542"/>
                    <a:pt x="330068" y="223678"/>
                    <a:pt x="402956" y="247973"/>
                  </a:cubicBezTo>
                  <a:cubicBezTo>
                    <a:pt x="418454" y="263471"/>
                    <a:pt x="435420" y="277630"/>
                    <a:pt x="449451" y="294468"/>
                  </a:cubicBezTo>
                  <a:cubicBezTo>
                    <a:pt x="461375" y="308777"/>
                    <a:pt x="480447" y="340963"/>
                    <a:pt x="480447" y="3409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966847" y="4835471"/>
              <a:ext cx="63519" cy="402956"/>
            </a:xfrm>
            <a:custGeom>
              <a:avLst/>
              <a:gdLst>
                <a:gd name="connsiteX0" fmla="*/ 0 w 63519"/>
                <a:gd name="connsiteY0" fmla="*/ 0 h 402956"/>
                <a:gd name="connsiteX1" fmla="*/ 15499 w 63519"/>
                <a:gd name="connsiteY1" fmla="*/ 77492 h 402956"/>
                <a:gd name="connsiteX2" fmla="*/ 30997 w 63519"/>
                <a:gd name="connsiteY2" fmla="*/ 123987 h 402956"/>
                <a:gd name="connsiteX3" fmla="*/ 46495 w 63519"/>
                <a:gd name="connsiteY3" fmla="*/ 216976 h 402956"/>
                <a:gd name="connsiteX4" fmla="*/ 61994 w 63519"/>
                <a:gd name="connsiteY4" fmla="*/ 278970 h 402956"/>
                <a:gd name="connsiteX5" fmla="*/ 61994 w 63519"/>
                <a:gd name="connsiteY5" fmla="*/ 402956 h 40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19" h="402956">
                  <a:moveTo>
                    <a:pt x="0" y="0"/>
                  </a:moveTo>
                  <a:cubicBezTo>
                    <a:pt x="5166" y="25831"/>
                    <a:pt x="9110" y="51936"/>
                    <a:pt x="15499" y="77492"/>
                  </a:cubicBezTo>
                  <a:cubicBezTo>
                    <a:pt x="19461" y="93341"/>
                    <a:pt x="27453" y="108039"/>
                    <a:pt x="30997" y="123987"/>
                  </a:cubicBezTo>
                  <a:cubicBezTo>
                    <a:pt x="37814" y="154663"/>
                    <a:pt x="40332" y="186162"/>
                    <a:pt x="46495" y="216976"/>
                  </a:cubicBezTo>
                  <a:cubicBezTo>
                    <a:pt x="50672" y="237863"/>
                    <a:pt x="60225" y="257743"/>
                    <a:pt x="61994" y="278970"/>
                  </a:cubicBezTo>
                  <a:cubicBezTo>
                    <a:pt x="65426" y="320156"/>
                    <a:pt x="61994" y="361627"/>
                    <a:pt x="61994" y="4029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938511" y="5888212"/>
            <a:ext cx="6661364" cy="461665"/>
          </a:xfrm>
          <a:prstGeom prst="rect">
            <a:avLst/>
          </a:prstGeom>
          <a:noFill/>
        </p:spPr>
        <p:txBody>
          <a:bodyPr wrap="square" rtlCol="0">
            <a:spAutoFit/>
          </a:bodyPr>
          <a:lstStyle/>
          <a:p>
            <a:r>
              <a:rPr lang="en-US"/>
              <a:t>Computations: Julissa was given 1 minute. </a:t>
            </a:r>
          </a:p>
        </p:txBody>
      </p:sp>
    </p:spTree>
    <p:extLst>
      <p:ext uri="{BB962C8B-B14F-4D97-AF65-F5344CB8AC3E}">
        <p14:creationId xmlns:p14="http://schemas.microsoft.com/office/powerpoint/2010/main" val="435426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Tier 3: How can DBI help us determine what additional changes or intensification are needed to support Julissa?</a:t>
            </a:r>
          </a:p>
        </p:txBody>
      </p:sp>
      <p:sp>
        <p:nvSpPr>
          <p:cNvPr id="7" name="Content Placeholder 6"/>
          <p:cNvSpPr>
            <a:spLocks noGrp="1"/>
          </p:cNvSpPr>
          <p:nvPr>
            <p:ph idx="1"/>
          </p:nvPr>
        </p:nvSpPr>
        <p:spPr/>
        <p:txBody>
          <a:bodyPr>
            <a:normAutofit/>
          </a:bodyPr>
          <a:lstStyle/>
          <a:p>
            <a:pPr>
              <a:buClr>
                <a:srgbClr val="D4D4D4">
                  <a:lumMod val="75000"/>
                </a:srgbClr>
              </a:buClr>
            </a:pPr>
            <a:r>
              <a:rPr lang="en-US" dirty="0">
                <a:solidFill>
                  <a:srgbClr val="003462"/>
                </a:solidFill>
              </a:rPr>
              <a:t>As a group, identify specific skills that you would focus Tier 3/DBI instruction. Consider the following skill areas: </a:t>
            </a:r>
          </a:p>
          <a:p>
            <a:pPr marL="285750" indent="-285750">
              <a:buClr>
                <a:srgbClr val="D4D4D4">
                  <a:lumMod val="75000"/>
                </a:srgbClr>
              </a:buClr>
              <a:buFont typeface="Arial" panose="020B0604020202020204" pitchFamily="34" charset="0"/>
              <a:buChar char="•"/>
            </a:pPr>
            <a:r>
              <a:rPr lang="en-US" dirty="0">
                <a:solidFill>
                  <a:srgbClr val="003462"/>
                </a:solidFill>
              </a:rPr>
              <a:t>Building, ordering and comparing numbers</a:t>
            </a:r>
          </a:p>
          <a:p>
            <a:pPr marL="285750" indent="-285750">
              <a:buClr>
                <a:srgbClr val="D4D4D4">
                  <a:lumMod val="75000"/>
                </a:srgbClr>
              </a:buClr>
              <a:buFont typeface="Arial" panose="020B0604020202020204" pitchFamily="34" charset="0"/>
              <a:buChar char="•"/>
            </a:pPr>
            <a:r>
              <a:rPr lang="en-US" dirty="0">
                <a:solidFill>
                  <a:srgbClr val="003462"/>
                </a:solidFill>
              </a:rPr>
              <a:t>Counting, skip counting</a:t>
            </a:r>
          </a:p>
          <a:p>
            <a:pPr marL="285750" indent="-285750">
              <a:buClr>
                <a:srgbClr val="D4D4D4">
                  <a:lumMod val="75000"/>
                </a:srgbClr>
              </a:buClr>
              <a:buFont typeface="Arial" panose="020B0604020202020204" pitchFamily="34" charset="0"/>
              <a:buChar char="•"/>
            </a:pPr>
            <a:r>
              <a:rPr lang="en-US" dirty="0">
                <a:solidFill>
                  <a:srgbClr val="003462"/>
                </a:solidFill>
              </a:rPr>
              <a:t>Addition and subtraction; with and without regrouping</a:t>
            </a:r>
          </a:p>
          <a:p>
            <a:pPr marL="285750" indent="-285750">
              <a:buClr>
                <a:srgbClr val="D4D4D4">
                  <a:lumMod val="75000"/>
                </a:srgbClr>
              </a:buClr>
              <a:buFont typeface="Arial" panose="020B0604020202020204" pitchFamily="34" charset="0"/>
              <a:buChar char="•"/>
            </a:pPr>
            <a:r>
              <a:rPr lang="en-US" dirty="0">
                <a:solidFill>
                  <a:srgbClr val="003462"/>
                </a:solidFill>
              </a:rPr>
              <a:t>Multiplication and division </a:t>
            </a:r>
          </a:p>
          <a:p>
            <a:pPr marL="0" indent="0">
              <a:buNone/>
            </a:pPr>
            <a:endParaRPr lang="en-US" dirty="0"/>
          </a:p>
          <a:p>
            <a:pPr marL="0" indent="0">
              <a:buNone/>
            </a:pPr>
            <a:endParaRPr lang="en-US" sz="1100" dirty="0"/>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73</a:t>
            </a:fld>
            <a:endParaRPr lang="en-US"/>
          </a:p>
        </p:txBody>
      </p:sp>
    </p:spTree>
    <p:extLst>
      <p:ext uri="{BB962C8B-B14F-4D97-AF65-F5344CB8AC3E}">
        <p14:creationId xmlns:p14="http://schemas.microsoft.com/office/powerpoint/2010/main" val="445869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68" y="262534"/>
            <a:ext cx="3715514" cy="1047058"/>
          </a:xfrm>
        </p:spPr>
        <p:txBody>
          <a:bodyPr>
            <a:normAutofit/>
          </a:bodyPr>
          <a:lstStyle/>
          <a:p>
            <a:pPr algn="r"/>
            <a:r>
              <a:rPr lang="en-US" sz="4200"/>
              <a:t>Grades 4 and 5</a:t>
            </a:r>
          </a:p>
        </p:txBody>
      </p:sp>
      <p:sp>
        <p:nvSpPr>
          <p:cNvPr id="4" name="Text Placeholder 3"/>
          <p:cNvSpPr>
            <a:spLocks noGrp="1"/>
          </p:cNvSpPr>
          <p:nvPr>
            <p:ph type="body" sz="half" idx="2"/>
          </p:nvPr>
        </p:nvSpPr>
        <p:spPr>
          <a:xfrm>
            <a:off x="466725" y="1359377"/>
            <a:ext cx="3200400" cy="4636169"/>
          </a:xfrm>
        </p:spPr>
        <p:txBody>
          <a:bodyPr/>
          <a:lstStyle/>
          <a:p>
            <a:r>
              <a:rPr lang="en-US"/>
              <a:t>Number and Operations in Base 10</a:t>
            </a:r>
          </a:p>
          <a:p>
            <a:r>
              <a:rPr lang="en-US"/>
              <a:t>Operations and Algebraic Thinking</a:t>
            </a:r>
          </a:p>
          <a:p>
            <a:r>
              <a:rPr lang="en-US"/>
              <a:t>Number and Operations—Fractions</a:t>
            </a:r>
          </a:p>
        </p:txBody>
      </p:sp>
      <p:pic>
        <p:nvPicPr>
          <p:cNvPr id="7" name="Picture 6" descr="Four girls working on math togeth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4604" y="786063"/>
            <a:ext cx="6949760" cy="4636169"/>
          </a:xfrm>
          <a:prstGeom prst="rect">
            <a:avLst/>
          </a:prstGeom>
        </p:spPr>
      </p:pic>
      <p:sp>
        <p:nvSpPr>
          <p:cNvPr id="3" name="Slide Number Placeholder 2">
            <a:extLst>
              <a:ext uri="{FF2B5EF4-FFF2-40B4-BE49-F238E27FC236}">
                <a16:creationId xmlns:a16="http://schemas.microsoft.com/office/drawing/2014/main" id="{FA90DE76-4825-4E76-A7BF-D84ED95F09A2}"/>
              </a:ext>
            </a:extLst>
          </p:cNvPr>
          <p:cNvSpPr>
            <a:spLocks noGrp="1"/>
          </p:cNvSpPr>
          <p:nvPr>
            <p:ph type="sldNum" sz="quarter" idx="12"/>
          </p:nvPr>
        </p:nvSpPr>
        <p:spPr>
          <a:xfrm>
            <a:off x="11671370" y="6507316"/>
            <a:ext cx="211596" cy="153888"/>
          </a:xfrm>
        </p:spPr>
        <p:txBody>
          <a:bodyPr/>
          <a:lstStyle/>
          <a:p>
            <a:fld id="{556C903B-A9A8-9643-9413-B88BA9C2F039}" type="slidenum">
              <a:rPr lang="en-US" smtClean="0">
                <a:solidFill>
                  <a:schemeClr val="bg2">
                    <a:lumMod val="75000"/>
                  </a:schemeClr>
                </a:solidFill>
              </a:rPr>
              <a:t>74</a:t>
            </a:fld>
            <a:endParaRPr lang="en-US">
              <a:solidFill>
                <a:schemeClr val="bg2">
                  <a:lumMod val="75000"/>
                </a:schemeClr>
              </a:solidFill>
            </a:endParaRPr>
          </a:p>
        </p:txBody>
      </p:sp>
      <p:pic>
        <p:nvPicPr>
          <p:cNvPr id="9" name="Picture 8"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2F1CFDB4-F616-D14D-B1BA-F92FC9DC66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583" y="2284610"/>
            <a:ext cx="2930684" cy="4222706"/>
          </a:xfrm>
          <a:prstGeom prst="rect">
            <a:avLst/>
          </a:prstGeom>
        </p:spPr>
      </p:pic>
    </p:spTree>
    <p:extLst>
      <p:ext uri="{BB962C8B-B14F-4D97-AF65-F5344CB8AC3E}">
        <p14:creationId xmlns:p14="http://schemas.microsoft.com/office/powerpoint/2010/main" val="621616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Place-Value Skills: Upper Elementary</a:t>
            </a:r>
          </a:p>
        </p:txBody>
      </p:sp>
      <p:sp>
        <p:nvSpPr>
          <p:cNvPr id="25" name="Content Placeholder 2"/>
          <p:cNvSpPr>
            <a:spLocks noGrp="1"/>
          </p:cNvSpPr>
          <p:nvPr>
            <p:ph idx="1"/>
          </p:nvPr>
        </p:nvSpPr>
        <p:spPr/>
        <p:txBody>
          <a:bodyPr/>
          <a:lstStyle/>
          <a:p>
            <a:pPr marL="0" indent="0">
              <a:buNone/>
            </a:pPr>
            <a:r>
              <a:rPr lang="en-US"/>
              <a:t>Tier 2 Focus</a:t>
            </a:r>
          </a:p>
          <a:p>
            <a:pPr lvl="1"/>
            <a:r>
              <a:rPr lang="en-US"/>
              <a:t>Numbers up to six digits</a:t>
            </a:r>
          </a:p>
          <a:p>
            <a:pPr lvl="1"/>
            <a:r>
              <a:rPr lang="en-US"/>
              <a:t>Decimals</a:t>
            </a:r>
          </a:p>
          <a:p>
            <a:pPr lvl="2"/>
            <a:r>
              <a:rPr lang="en-US"/>
              <a:t>Grade 4: to the hundredths</a:t>
            </a:r>
          </a:p>
          <a:p>
            <a:pPr lvl="2"/>
            <a:r>
              <a:rPr lang="en-US"/>
              <a:t>Grade 5: to the thousandths</a:t>
            </a:r>
          </a:p>
          <a:p>
            <a:pPr lvl="1"/>
            <a:r>
              <a:rPr lang="en-US"/>
              <a:t>Comparing and ordering numbers</a:t>
            </a:r>
          </a:p>
          <a:p>
            <a:pPr lvl="1"/>
            <a:r>
              <a:rPr lang="en-US"/>
              <a:t>Addition and subtraction with regrouping</a:t>
            </a:r>
          </a:p>
          <a:p>
            <a:pPr lvl="1"/>
            <a:r>
              <a:rPr lang="en-US"/>
              <a:t>Multiplication and division: basic facts</a:t>
            </a:r>
          </a:p>
          <a:p>
            <a:pPr lvl="1"/>
            <a:r>
              <a:rPr lang="en-US"/>
              <a:t>Multidigit multiplication </a:t>
            </a:r>
          </a:p>
          <a:p>
            <a:pPr lvl="2"/>
            <a:r>
              <a:rPr lang="en-US"/>
              <a:t>Grade 4: 2–3 digit × 1–2 digit</a:t>
            </a:r>
          </a:p>
          <a:p>
            <a:pPr lvl="2"/>
            <a:r>
              <a:rPr lang="en-US"/>
              <a:t>Grade 5: 2–4 digit × 1–3 digit</a:t>
            </a:r>
          </a:p>
          <a:p>
            <a:pPr lvl="1"/>
            <a:r>
              <a:rPr lang="en-US"/>
              <a:t>Long division with and without remainders</a:t>
            </a:r>
          </a:p>
          <a:p>
            <a:pPr lvl="2"/>
            <a:r>
              <a:rPr lang="en-US"/>
              <a:t>2–4 digit ÷ 1–2 digit</a:t>
            </a:r>
            <a:endParaRPr lang="en-US">
              <a:solidFill>
                <a:srgbClr val="C00000"/>
              </a:solidFill>
            </a:endParaRP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75</a:t>
            </a:fld>
            <a:endParaRPr lang="en-US"/>
          </a:p>
        </p:txBody>
      </p:sp>
    </p:spTree>
    <p:extLst>
      <p:ext uri="{BB962C8B-B14F-4D97-AF65-F5344CB8AC3E}">
        <p14:creationId xmlns:p14="http://schemas.microsoft.com/office/powerpoint/2010/main" val="3476376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Place-Value Skills: Upper Elementary</a:t>
            </a:r>
          </a:p>
        </p:txBody>
      </p:sp>
      <p:sp>
        <p:nvSpPr>
          <p:cNvPr id="25" name="Content Placeholder 2"/>
          <p:cNvSpPr>
            <a:spLocks noGrp="1"/>
          </p:cNvSpPr>
          <p:nvPr>
            <p:ph idx="1"/>
          </p:nvPr>
        </p:nvSpPr>
        <p:spPr/>
        <p:txBody>
          <a:bodyPr>
            <a:normAutofit lnSpcReduction="10000"/>
          </a:bodyPr>
          <a:lstStyle/>
          <a:p>
            <a:pPr marL="0" indent="0">
              <a:buNone/>
            </a:pPr>
            <a:r>
              <a:rPr lang="en-US"/>
              <a:t>Tier 3 Focus</a:t>
            </a:r>
          </a:p>
          <a:p>
            <a:pPr lvl="1"/>
            <a:r>
              <a:rPr lang="en-US"/>
              <a:t>Mastery of addition and subtraction facts</a:t>
            </a:r>
          </a:p>
          <a:p>
            <a:pPr lvl="2"/>
            <a:r>
              <a:rPr lang="en-US"/>
              <a:t>Multidigit addition and subtraction with and without regrouping</a:t>
            </a:r>
          </a:p>
          <a:p>
            <a:pPr lvl="1"/>
            <a:r>
              <a:rPr lang="en-US"/>
              <a:t>Building numbers</a:t>
            </a:r>
          </a:p>
          <a:p>
            <a:pPr lvl="2"/>
            <a:r>
              <a:rPr lang="en-US"/>
              <a:t>Smaller spans of numbers</a:t>
            </a:r>
          </a:p>
          <a:p>
            <a:pPr lvl="2"/>
            <a:r>
              <a:rPr lang="en-US"/>
              <a:t>Concrete much longer than Tier 2</a:t>
            </a:r>
          </a:p>
          <a:p>
            <a:pPr lvl="2"/>
            <a:r>
              <a:rPr lang="en-US"/>
              <a:t>Use of pictorial representations or drawings when comparing and ordering numbers</a:t>
            </a:r>
          </a:p>
          <a:p>
            <a:pPr lvl="1"/>
            <a:r>
              <a:rPr lang="en-US"/>
              <a:t>Different notations: expanded and standard</a:t>
            </a:r>
          </a:p>
          <a:p>
            <a:pPr lvl="1"/>
            <a:r>
              <a:rPr lang="en-US"/>
              <a:t>Explicit teaching of multiplication and division fact strategies</a:t>
            </a:r>
          </a:p>
          <a:p>
            <a:pPr lvl="1"/>
            <a:r>
              <a:rPr lang="en-US"/>
              <a:t>Decimals</a:t>
            </a:r>
          </a:p>
          <a:p>
            <a:pPr lvl="2"/>
            <a:r>
              <a:rPr lang="en-US"/>
              <a:t>Grade 4: to the tenths</a:t>
            </a:r>
          </a:p>
          <a:p>
            <a:pPr lvl="2"/>
            <a:r>
              <a:rPr lang="en-US"/>
              <a:t>Grade 5: to the hundredths</a:t>
            </a:r>
          </a:p>
          <a:p>
            <a:pPr lvl="1"/>
            <a:r>
              <a:rPr lang="en-US"/>
              <a:t>Multiplication</a:t>
            </a:r>
          </a:p>
          <a:p>
            <a:pPr lvl="2"/>
            <a:r>
              <a:rPr lang="en-US"/>
              <a:t>Grade 4: 2 digit × 1–2 digit</a:t>
            </a:r>
          </a:p>
          <a:p>
            <a:pPr lvl="2"/>
            <a:r>
              <a:rPr lang="en-US"/>
              <a:t>Grade 5: 2–3 digit × 1–2 digit</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76</a:t>
            </a:fld>
            <a:endParaRPr lang="en-US"/>
          </a:p>
        </p:txBody>
      </p:sp>
    </p:spTree>
    <p:extLst>
      <p:ext uri="{BB962C8B-B14F-4D97-AF65-F5344CB8AC3E}">
        <p14:creationId xmlns:p14="http://schemas.microsoft.com/office/powerpoint/2010/main" val="8825667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Mathematics Skill Trajectories</a:t>
            </a:r>
          </a:p>
        </p:txBody>
      </p:sp>
      <p:sp>
        <p:nvSpPr>
          <p:cNvPr id="25" name="Content Placeholder 2"/>
          <p:cNvSpPr>
            <a:spLocks noGrp="1"/>
          </p:cNvSpPr>
          <p:nvPr>
            <p:ph idx="1"/>
          </p:nvPr>
        </p:nvSpPr>
        <p:spPr/>
        <p:txBody>
          <a:bodyPr/>
          <a:lstStyle/>
          <a:p>
            <a:pPr marL="0" indent="0">
              <a:buNone/>
            </a:pPr>
            <a:r>
              <a:rPr lang="en-US"/>
              <a:t>Standards: Grade 4 and </a:t>
            </a:r>
            <a:r>
              <a:rPr lang="en-US">
                <a:solidFill>
                  <a:srgbClr val="C00000"/>
                </a:solidFill>
              </a:rPr>
              <a:t>Below Grade Level</a:t>
            </a:r>
            <a:endParaRPr lang="en-US"/>
          </a:p>
          <a:p>
            <a:pPr lvl="1"/>
            <a:r>
              <a:rPr lang="en-US"/>
              <a:t>Number and Operations in Base 10</a:t>
            </a:r>
          </a:p>
          <a:p>
            <a:pPr lvl="2"/>
            <a:r>
              <a:rPr lang="en-US"/>
              <a:t>Generalize place-value understanding for multidigit whole numbers. </a:t>
            </a:r>
          </a:p>
          <a:p>
            <a:pPr lvl="2"/>
            <a:r>
              <a:rPr lang="en-US"/>
              <a:t>Use place-value understanding and properties of operations to perform multidigit arithmetic.</a:t>
            </a:r>
          </a:p>
          <a:p>
            <a:pPr lvl="1"/>
            <a:r>
              <a:rPr lang="en-US"/>
              <a:t>Number and Operations</a:t>
            </a:r>
            <a:r>
              <a:rPr lang="en-US">
                <a:latin typeface="Arial" panose="020B0604020202020204" pitchFamily="34" charset="0"/>
              </a:rPr>
              <a:t>—</a:t>
            </a:r>
            <a:r>
              <a:rPr lang="en-US"/>
              <a:t>Fractions </a:t>
            </a:r>
          </a:p>
          <a:p>
            <a:pPr lvl="2"/>
            <a:r>
              <a:rPr lang="en-US"/>
              <a:t>Understand decimal notation for fractions and compare decimal fractions.</a:t>
            </a:r>
          </a:p>
          <a:p>
            <a:pPr lvl="1"/>
            <a:r>
              <a:rPr lang="en-US"/>
              <a:t>Operations and Algebraic Thinking</a:t>
            </a:r>
          </a:p>
          <a:p>
            <a:pPr lvl="2"/>
            <a:r>
              <a:rPr lang="en-US"/>
              <a:t>Generate and analyze patterns.</a:t>
            </a:r>
          </a:p>
          <a:p>
            <a:pPr lvl="2"/>
            <a:r>
              <a:rPr lang="en-US"/>
              <a:t>Use the four operations with whole numbers to solve problems.</a:t>
            </a:r>
          </a:p>
          <a:p>
            <a:pPr lvl="2"/>
            <a:r>
              <a:rPr lang="en-US">
                <a:solidFill>
                  <a:srgbClr val="C00000"/>
                </a:solidFill>
              </a:rPr>
              <a:t>Grade 3: Represent and solve problems involving multiplication and division; identify and explain patterns in arithmetic.</a:t>
            </a:r>
          </a:p>
          <a:p>
            <a:pPr lvl="2"/>
            <a:r>
              <a:rPr lang="en-US">
                <a:solidFill>
                  <a:srgbClr val="C00000"/>
                </a:solidFill>
              </a:rPr>
              <a:t>Grade 2: Represent and solve problems involving addition and subtraction.</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77</a:t>
            </a:fld>
            <a:endParaRPr lang="en-US"/>
          </a:p>
        </p:txBody>
      </p:sp>
    </p:spTree>
    <p:extLst>
      <p:ext uri="{BB962C8B-B14F-4D97-AF65-F5344CB8AC3E}">
        <p14:creationId xmlns:p14="http://schemas.microsoft.com/office/powerpoint/2010/main" val="2269897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Mathematics Skill Trajectories</a:t>
            </a:r>
          </a:p>
        </p:txBody>
      </p:sp>
      <p:sp>
        <p:nvSpPr>
          <p:cNvPr id="25" name="Content Placeholder 2"/>
          <p:cNvSpPr>
            <a:spLocks noGrp="1"/>
          </p:cNvSpPr>
          <p:nvPr>
            <p:ph idx="1"/>
          </p:nvPr>
        </p:nvSpPr>
        <p:spPr/>
        <p:txBody>
          <a:bodyPr/>
          <a:lstStyle/>
          <a:p>
            <a:pPr marL="0" indent="0">
              <a:buNone/>
            </a:pPr>
            <a:r>
              <a:rPr lang="en-US"/>
              <a:t>Standards: Grade 5 and </a:t>
            </a:r>
            <a:r>
              <a:rPr lang="en-US">
                <a:solidFill>
                  <a:srgbClr val="C00000"/>
                </a:solidFill>
              </a:rPr>
              <a:t>Below Grade Level</a:t>
            </a:r>
            <a:endParaRPr lang="en-US"/>
          </a:p>
          <a:p>
            <a:pPr lvl="1"/>
            <a:r>
              <a:rPr lang="en-US"/>
              <a:t>Number and Operations in Base 10</a:t>
            </a:r>
          </a:p>
          <a:p>
            <a:pPr lvl="2"/>
            <a:r>
              <a:rPr lang="en-US"/>
              <a:t>Understand the place-value system.</a:t>
            </a:r>
          </a:p>
          <a:p>
            <a:pPr lvl="2"/>
            <a:r>
              <a:rPr lang="en-US">
                <a:solidFill>
                  <a:srgbClr val="C00000"/>
                </a:solidFill>
              </a:rPr>
              <a:t>Grade 4: Generalize place-value understanding for multidigit whole numbers. </a:t>
            </a:r>
          </a:p>
          <a:p>
            <a:pPr lvl="2"/>
            <a:r>
              <a:rPr lang="en-US"/>
              <a:t>Perform operations with multidigit whole numbers with decimals to hundredths.</a:t>
            </a:r>
          </a:p>
          <a:p>
            <a:pPr lvl="3"/>
            <a:r>
              <a:rPr lang="en-US">
                <a:solidFill>
                  <a:srgbClr val="C00000"/>
                </a:solidFill>
              </a:rPr>
              <a:t>Grade 4: Understand decimal notation for fractions, and compare decimal fractions.</a:t>
            </a:r>
          </a:p>
          <a:p>
            <a:pPr lvl="1"/>
            <a:r>
              <a:rPr lang="en-US"/>
              <a:t>Operations and Algebraic Thinking</a:t>
            </a:r>
          </a:p>
          <a:p>
            <a:pPr lvl="2"/>
            <a:r>
              <a:rPr lang="en-US"/>
              <a:t>Analyze patterns and relationships.</a:t>
            </a:r>
          </a:p>
          <a:p>
            <a:pPr lvl="2"/>
            <a:r>
              <a:rPr lang="en-US">
                <a:solidFill>
                  <a:srgbClr val="C00000"/>
                </a:solidFill>
              </a:rPr>
              <a:t>Grade 4: Generate and analyze patterns; use the four operations with whole numbers to solve problems.</a:t>
            </a:r>
          </a:p>
          <a:p>
            <a:pPr lvl="2"/>
            <a:r>
              <a:rPr lang="en-US">
                <a:solidFill>
                  <a:srgbClr val="C00000"/>
                </a:solidFill>
              </a:rPr>
              <a:t>Grade 3: Represent and solve problems involving multiplication and division; identify and explain patterns in arithmetic.</a:t>
            </a:r>
          </a:p>
          <a:p>
            <a:pPr lvl="2"/>
            <a:r>
              <a:rPr lang="en-US">
                <a:solidFill>
                  <a:srgbClr val="C00000"/>
                </a:solidFill>
              </a:rPr>
              <a:t>Grade 2: Represent and solve problems involving addition and subtraction.</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78</a:t>
            </a:fld>
            <a:endParaRPr lang="en-US"/>
          </a:p>
        </p:txBody>
      </p:sp>
    </p:spTree>
    <p:extLst>
      <p:ext uri="{BB962C8B-B14F-4D97-AF65-F5344CB8AC3E}">
        <p14:creationId xmlns:p14="http://schemas.microsoft.com/office/powerpoint/2010/main" val="33365617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a:t>Error Analysis and Diagnostic Data: Activities </a:t>
            </a:r>
          </a:p>
        </p:txBody>
      </p:sp>
      <p:sp>
        <p:nvSpPr>
          <p:cNvPr id="25" name="Content Placeholder 2"/>
          <p:cNvSpPr>
            <a:spLocks noGrp="1"/>
          </p:cNvSpPr>
          <p:nvPr>
            <p:ph idx="1"/>
          </p:nvPr>
        </p:nvSpPr>
        <p:spPr/>
        <p:txBody>
          <a:bodyPr>
            <a:normAutofit/>
          </a:bodyPr>
          <a:lstStyle/>
          <a:p>
            <a:r>
              <a:rPr lang="en-US"/>
              <a:t>Collect data</a:t>
            </a:r>
          </a:p>
          <a:p>
            <a:pPr lvl="1"/>
            <a:r>
              <a:rPr lang="en-US"/>
              <a:t>Includes valid, reliable progress monitoring assessments. </a:t>
            </a:r>
          </a:p>
          <a:p>
            <a:pPr lvl="1"/>
            <a:r>
              <a:rPr lang="en-US"/>
              <a:t>Informal assessments</a:t>
            </a:r>
          </a:p>
          <a:p>
            <a:pPr lvl="2"/>
            <a:r>
              <a:rPr lang="en-US" sz="1600"/>
              <a:t>Count out loud, beginning at different beginning numbers; count forward and backward.</a:t>
            </a:r>
          </a:p>
          <a:p>
            <a:pPr lvl="2"/>
            <a:r>
              <a:rPr lang="en-US" sz="1600"/>
              <a:t>Identify patterns in counting.</a:t>
            </a:r>
          </a:p>
          <a:p>
            <a:pPr lvl="2"/>
            <a:r>
              <a:rPr lang="en-US" sz="1600"/>
              <a:t>Compare and order small sets of numbers.</a:t>
            </a:r>
          </a:p>
          <a:p>
            <a:pPr lvl="2"/>
            <a:r>
              <a:rPr lang="en-US" sz="1600"/>
              <a:t>Write numbers.</a:t>
            </a:r>
          </a:p>
          <a:p>
            <a:pPr lvl="2"/>
            <a:r>
              <a:rPr lang="en-US" sz="1600"/>
              <a:t>Build and draw numbers.</a:t>
            </a:r>
          </a:p>
          <a:p>
            <a:r>
              <a:rPr lang="en-US"/>
              <a:t>Assess student vocalizations</a:t>
            </a:r>
          </a:p>
          <a:p>
            <a:pPr lvl="1"/>
            <a:r>
              <a:rPr lang="en-US"/>
              <a:t>Ask students to explain thinking.</a:t>
            </a:r>
          </a:p>
          <a:p>
            <a:pPr lvl="2"/>
            <a:r>
              <a:rPr lang="en-US" sz="1600"/>
              <a:t>Model think-alouds.</a:t>
            </a:r>
          </a:p>
          <a:p>
            <a:pPr lvl="1"/>
            <a:r>
              <a:rPr lang="en-US"/>
              <a:t>Ask students to justify their answer with a model or picture.</a:t>
            </a:r>
          </a:p>
          <a:p>
            <a:pPr lvl="1"/>
            <a:r>
              <a:rPr lang="en-US"/>
              <a:t>Have students identify similarities and differences to other strategies.</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79</a:t>
            </a:fld>
            <a:endParaRPr lang="en-US"/>
          </a:p>
        </p:txBody>
      </p:sp>
    </p:spTree>
    <p:extLst>
      <p:ext uri="{BB962C8B-B14F-4D97-AF65-F5344CB8AC3E}">
        <p14:creationId xmlns:p14="http://schemas.microsoft.com/office/powerpoint/2010/main" val="4270800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6517" y="2264311"/>
            <a:ext cx="10972800" cy="2123658"/>
          </a:xfrm>
        </p:spPr>
        <p:txBody>
          <a:bodyPr/>
          <a:lstStyle/>
          <a:p>
            <a:r>
              <a:rPr lang="en-US"/>
              <a:t>Mathematics Content, DBI in Mathematics, Data-Based Decisions, and Graph Analysis</a:t>
            </a:r>
          </a:p>
        </p:txBody>
      </p:sp>
      <p:sp>
        <p:nvSpPr>
          <p:cNvPr id="4" name="Slide Number Placeholder 3"/>
          <p:cNvSpPr>
            <a:spLocks noGrp="1"/>
          </p:cNvSpPr>
          <p:nvPr>
            <p:ph type="sldNum" sz="quarter" idx="12"/>
          </p:nvPr>
        </p:nvSpPr>
        <p:spPr/>
        <p:txBody>
          <a:bodyPr/>
          <a:lstStyle/>
          <a:p>
            <a:pPr algn="r"/>
            <a:fld id="{F3477EC8-074D-41C4-94AE-E9EA7CEEA348}" type="slidenum">
              <a:rPr lang="en-US" smtClean="0">
                <a:solidFill>
                  <a:srgbClr val="D4D4D4">
                    <a:lumMod val="75000"/>
                  </a:srgbClr>
                </a:solidFill>
              </a:rPr>
              <a:pPr algn="r"/>
              <a:t>8</a:t>
            </a:fld>
            <a:endParaRPr lang="en-US">
              <a:solidFill>
                <a:srgbClr val="D4D4D4">
                  <a:lumMod val="75000"/>
                </a:srgbClr>
              </a:solidFill>
            </a:endParaRPr>
          </a:p>
        </p:txBody>
      </p:sp>
    </p:spTree>
    <p:extLst>
      <p:ext uri="{BB962C8B-B14F-4D97-AF65-F5344CB8AC3E}">
        <p14:creationId xmlns:p14="http://schemas.microsoft.com/office/powerpoint/2010/main" val="31850032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Proposed Intensification Strategies </a:t>
            </a:r>
          </a:p>
        </p:txBody>
      </p:sp>
      <p:sp>
        <p:nvSpPr>
          <p:cNvPr id="7" name="Content Placeholder 6"/>
          <p:cNvSpPr>
            <a:spLocks noGrp="1"/>
          </p:cNvSpPr>
          <p:nvPr>
            <p:ph idx="1"/>
          </p:nvPr>
        </p:nvSpPr>
        <p:spPr/>
        <p:txBody>
          <a:bodyPr/>
          <a:lstStyle/>
          <a:p>
            <a:r>
              <a:rPr lang="en-US"/>
              <a:t>Use data (both standardized and informal) to drive instruction.</a:t>
            </a:r>
          </a:p>
          <a:p>
            <a:pPr lvl="1"/>
            <a:r>
              <a:rPr lang="en-US"/>
              <a:t>Apply the intensification activities reviewed in case examples.</a:t>
            </a:r>
          </a:p>
          <a:p>
            <a:r>
              <a:rPr lang="en-US"/>
              <a:t>Maintain concrete or pictorial representations much longer.</a:t>
            </a:r>
          </a:p>
          <a:p>
            <a:r>
              <a:rPr lang="en-US"/>
              <a:t>Incorporate multistep problems, but break down steps.</a:t>
            </a:r>
          </a:p>
          <a:p>
            <a:r>
              <a:rPr lang="en-US"/>
              <a:t>Create tools for self-monitoring such as checklists.</a:t>
            </a:r>
          </a:p>
          <a:p>
            <a:pPr lvl="1"/>
            <a:r>
              <a:rPr lang="en-US"/>
              <a:t>These often work better in older grades because of reading ability.</a:t>
            </a:r>
          </a:p>
          <a:p>
            <a:pPr lvl="1"/>
            <a:r>
              <a:rPr lang="en-US"/>
              <a:t>Model how to use them.</a:t>
            </a:r>
          </a:p>
          <a:p>
            <a:pPr lvl="1"/>
            <a:r>
              <a:rPr lang="en-US"/>
              <a:t>Check that students are using them correctly.</a:t>
            </a:r>
          </a:p>
        </p:txBody>
      </p:sp>
      <p:sp>
        <p:nvSpPr>
          <p:cNvPr id="5" name="Slide Number Placeholder 4"/>
          <p:cNvSpPr>
            <a:spLocks noGrp="1"/>
          </p:cNvSpPr>
          <p:nvPr>
            <p:ph type="sldNum" sz="quarter" idx="10"/>
          </p:nvPr>
        </p:nvSpPr>
        <p:spPr/>
        <p:txBody>
          <a:bodyPr/>
          <a:lstStyle/>
          <a:p>
            <a:pPr algn="r"/>
            <a:fld id="{F3477EC8-074D-41C4-94AE-E9EA7CEEA348}" type="slidenum">
              <a:rPr lang="en-US" smtClean="0"/>
              <a:pPr algn="r"/>
              <a:t>80</a:t>
            </a:fld>
            <a:endParaRPr lang="en-US"/>
          </a:p>
        </p:txBody>
      </p:sp>
    </p:spTree>
    <p:extLst>
      <p:ext uri="{BB962C8B-B14F-4D97-AF65-F5344CB8AC3E}">
        <p14:creationId xmlns:p14="http://schemas.microsoft.com/office/powerpoint/2010/main" val="29636676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Summary </a:t>
            </a:r>
          </a:p>
        </p:txBody>
      </p:sp>
      <p:sp>
        <p:nvSpPr>
          <p:cNvPr id="2" name="Content Placeholder 1"/>
          <p:cNvSpPr>
            <a:spLocks noGrp="1"/>
          </p:cNvSpPr>
          <p:nvPr>
            <p:ph idx="1"/>
          </p:nvPr>
        </p:nvSpPr>
        <p:spPr/>
        <p:txBody>
          <a:bodyPr/>
          <a:lstStyle/>
          <a:p>
            <a:r>
              <a:rPr lang="en-US"/>
              <a:t>Organizing intensification decisions into four categories of instructional practice may help you plan intervention and guide the changes you can make in the following areas: </a:t>
            </a:r>
          </a:p>
          <a:p>
            <a:pPr marL="573087" lvl="1" indent="-342900">
              <a:buFont typeface="+mj-lt"/>
              <a:buAutoNum type="arabicPeriod"/>
            </a:pPr>
            <a:r>
              <a:rPr lang="en-US"/>
              <a:t>Time and dosage</a:t>
            </a:r>
          </a:p>
          <a:p>
            <a:pPr marL="573087" lvl="1" indent="-342900">
              <a:buFont typeface="+mj-lt"/>
              <a:buAutoNum type="arabicPeriod"/>
            </a:pPr>
            <a:r>
              <a:rPr lang="en-US"/>
              <a:t>Learning environment</a:t>
            </a:r>
          </a:p>
          <a:p>
            <a:pPr marL="573087" lvl="1" indent="-342900">
              <a:buFont typeface="+mj-lt"/>
              <a:buAutoNum type="arabicPeriod"/>
            </a:pPr>
            <a:r>
              <a:rPr lang="en-US"/>
              <a:t>Combining cognitive strategy instruction with academic learning </a:t>
            </a:r>
          </a:p>
          <a:p>
            <a:pPr marL="573087" lvl="1" indent="-342900">
              <a:buFont typeface="+mj-lt"/>
              <a:buAutoNum type="arabicPeriod"/>
            </a:pPr>
            <a:r>
              <a:rPr lang="en-US"/>
              <a:t>Modifying instructional delivery </a:t>
            </a:r>
          </a:p>
          <a:p>
            <a:r>
              <a:rPr lang="en-US"/>
              <a:t>Make a small number of intervention changes at a time. </a:t>
            </a:r>
          </a:p>
          <a:p>
            <a:r>
              <a:rPr lang="en-US"/>
              <a:t>Use data to determine whether your intervention modifications are working for the student. </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81</a:t>
            </a:fld>
            <a:endParaRPr lang="en-US">
              <a:solidFill>
                <a:srgbClr val="FFFFFF">
                  <a:lumMod val="75000"/>
                </a:srgbClr>
              </a:solidFill>
            </a:endParaRPr>
          </a:p>
        </p:txBody>
      </p:sp>
    </p:spTree>
    <p:extLst>
      <p:ext uri="{BB962C8B-B14F-4D97-AF65-F5344CB8AC3E}">
        <p14:creationId xmlns:p14="http://schemas.microsoft.com/office/powerpoint/2010/main" val="26032122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Example: Your Student</a:t>
            </a:r>
          </a:p>
        </p:txBody>
      </p:sp>
      <p:sp>
        <p:nvSpPr>
          <p:cNvPr id="14" name="Content Placeholder 13"/>
          <p:cNvSpPr>
            <a:spLocks noGrp="1"/>
          </p:cNvSpPr>
          <p:nvPr>
            <p:ph idx="1"/>
          </p:nvPr>
        </p:nvSpPr>
        <p:spPr>
          <a:xfrm>
            <a:off x="4195482" y="1607853"/>
            <a:ext cx="7687485" cy="5206622"/>
          </a:xfrm>
        </p:spPr>
        <p:txBody>
          <a:bodyPr>
            <a:normAutofit/>
          </a:bodyPr>
          <a:lstStyle/>
          <a:p>
            <a:r>
              <a:rPr lang="en-US" dirty="0"/>
              <a:t>Think about the student you work with.</a:t>
            </a:r>
          </a:p>
          <a:p>
            <a:pPr lvl="1"/>
            <a:r>
              <a:rPr lang="en-US" dirty="0"/>
              <a:t>What data do you have?</a:t>
            </a:r>
          </a:p>
          <a:p>
            <a:pPr lvl="1"/>
            <a:r>
              <a:rPr lang="en-US" dirty="0"/>
              <a:t>What are the student’s strengths? Challenges?</a:t>
            </a:r>
          </a:p>
          <a:p>
            <a:pPr lvl="1"/>
            <a:r>
              <a:rPr lang="en-US" dirty="0"/>
              <a:t>What types of intensification strategies have you already begun?</a:t>
            </a:r>
          </a:p>
          <a:p>
            <a:r>
              <a:rPr lang="en-US" dirty="0"/>
              <a:t>Now, think about your student in relation to the case examples we completed.</a:t>
            </a:r>
          </a:p>
          <a:p>
            <a:pPr lvl="1"/>
            <a:r>
              <a:rPr lang="en-US" dirty="0"/>
              <a:t>What additional error or diagnosis data do you need to complete?</a:t>
            </a:r>
          </a:p>
          <a:p>
            <a:pPr lvl="1"/>
            <a:r>
              <a:rPr lang="en-US" dirty="0"/>
              <a:t>How can you complete these data?</a:t>
            </a:r>
          </a:p>
          <a:p>
            <a:pPr lvl="1"/>
            <a:r>
              <a:rPr lang="en-US" dirty="0"/>
              <a:t>What else can help you better understand the student’s strengths and weaknesses?</a:t>
            </a:r>
          </a:p>
          <a:p>
            <a:pPr lvl="1"/>
            <a:r>
              <a:rPr lang="en-US" dirty="0"/>
              <a:t>How do you determine intensification activities?</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82</a:t>
            </a:fld>
            <a:endParaRPr lang="en-US"/>
          </a:p>
        </p:txBody>
      </p:sp>
      <p:grpSp>
        <p:nvGrpSpPr>
          <p:cNvPr id="5" name="Group 4" descr="Stick figure drawing of a student inside of a detailed photo of a picture frame"/>
          <p:cNvGrpSpPr/>
          <p:nvPr/>
        </p:nvGrpSpPr>
        <p:grpSpPr>
          <a:xfrm>
            <a:off x="450353" y="1853584"/>
            <a:ext cx="3745129" cy="3865898"/>
            <a:chOff x="7992855" y="141687"/>
            <a:chExt cx="4274526" cy="3410084"/>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2855" y="141687"/>
              <a:ext cx="4274526" cy="3410084"/>
            </a:xfrm>
            <a:prstGeom prst="rect">
              <a:avLst/>
            </a:prstGeom>
          </p:spPr>
        </p:pic>
        <p:sp>
          <p:nvSpPr>
            <p:cNvPr id="7" name="Freeform 6"/>
            <p:cNvSpPr/>
            <p:nvPr/>
          </p:nvSpPr>
          <p:spPr>
            <a:xfrm>
              <a:off x="9610165" y="1221970"/>
              <a:ext cx="978319" cy="768195"/>
            </a:xfrm>
            <a:custGeom>
              <a:avLst/>
              <a:gdLst>
                <a:gd name="connsiteX0" fmla="*/ 376517 w 978319"/>
                <a:gd name="connsiteY0" fmla="*/ 15159 h 768195"/>
                <a:gd name="connsiteX1" fmla="*/ 143435 w 978319"/>
                <a:gd name="connsiteY1" fmla="*/ 15159 h 768195"/>
                <a:gd name="connsiteX2" fmla="*/ 89647 w 978319"/>
                <a:gd name="connsiteY2" fmla="*/ 51018 h 768195"/>
                <a:gd name="connsiteX3" fmla="*/ 35859 w 978319"/>
                <a:gd name="connsiteY3" fmla="*/ 212383 h 768195"/>
                <a:gd name="connsiteX4" fmla="*/ 17929 w 978319"/>
                <a:gd name="connsiteY4" fmla="*/ 266171 h 768195"/>
                <a:gd name="connsiteX5" fmla="*/ 0 w 978319"/>
                <a:gd name="connsiteY5" fmla="*/ 337889 h 768195"/>
                <a:gd name="connsiteX6" fmla="*/ 17929 w 978319"/>
                <a:gd name="connsiteY6" fmla="*/ 570971 h 768195"/>
                <a:gd name="connsiteX7" fmla="*/ 53788 w 978319"/>
                <a:gd name="connsiteY7" fmla="*/ 624759 h 768195"/>
                <a:gd name="connsiteX8" fmla="*/ 215153 w 978319"/>
                <a:gd name="connsiteY8" fmla="*/ 714406 h 768195"/>
                <a:gd name="connsiteX9" fmla="*/ 286870 w 978319"/>
                <a:gd name="connsiteY9" fmla="*/ 732336 h 768195"/>
                <a:gd name="connsiteX10" fmla="*/ 340659 w 978319"/>
                <a:gd name="connsiteY10" fmla="*/ 750265 h 768195"/>
                <a:gd name="connsiteX11" fmla="*/ 448235 w 978319"/>
                <a:gd name="connsiteY11" fmla="*/ 768195 h 768195"/>
                <a:gd name="connsiteX12" fmla="*/ 770964 w 978319"/>
                <a:gd name="connsiteY12" fmla="*/ 750265 h 768195"/>
                <a:gd name="connsiteX13" fmla="*/ 824753 w 978319"/>
                <a:gd name="connsiteY13" fmla="*/ 732336 h 768195"/>
                <a:gd name="connsiteX14" fmla="*/ 878541 w 978319"/>
                <a:gd name="connsiteY14" fmla="*/ 624759 h 768195"/>
                <a:gd name="connsiteX15" fmla="*/ 950259 w 978319"/>
                <a:gd name="connsiteY15" fmla="*/ 517183 h 768195"/>
                <a:gd name="connsiteX16" fmla="*/ 950259 w 978319"/>
                <a:gd name="connsiteY16" fmla="*/ 194454 h 768195"/>
                <a:gd name="connsiteX17" fmla="*/ 896470 w 978319"/>
                <a:gd name="connsiteY17" fmla="*/ 140665 h 768195"/>
                <a:gd name="connsiteX18" fmla="*/ 788894 w 978319"/>
                <a:gd name="connsiteY18" fmla="*/ 86877 h 768195"/>
                <a:gd name="connsiteX19" fmla="*/ 735106 w 978319"/>
                <a:gd name="connsiteY19" fmla="*/ 51018 h 768195"/>
                <a:gd name="connsiteX20" fmla="*/ 645459 w 978319"/>
                <a:gd name="connsiteY20" fmla="*/ 33089 h 768195"/>
                <a:gd name="connsiteX21" fmla="*/ 376517 w 978319"/>
                <a:gd name="connsiteY21" fmla="*/ 15159 h 7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8319" h="768195">
                  <a:moveTo>
                    <a:pt x="376517" y="15159"/>
                  </a:moveTo>
                  <a:cubicBezTo>
                    <a:pt x="292846" y="12171"/>
                    <a:pt x="262834" y="-17404"/>
                    <a:pt x="143435" y="15159"/>
                  </a:cubicBezTo>
                  <a:cubicBezTo>
                    <a:pt x="122646" y="20829"/>
                    <a:pt x="107576" y="39065"/>
                    <a:pt x="89647" y="51018"/>
                  </a:cubicBezTo>
                  <a:lnTo>
                    <a:pt x="35859" y="212383"/>
                  </a:lnTo>
                  <a:cubicBezTo>
                    <a:pt x="29882" y="230312"/>
                    <a:pt x="22513" y="247836"/>
                    <a:pt x="17929" y="266171"/>
                  </a:cubicBezTo>
                  <a:lnTo>
                    <a:pt x="0" y="337889"/>
                  </a:lnTo>
                  <a:cubicBezTo>
                    <a:pt x="5976" y="415583"/>
                    <a:pt x="3569" y="494382"/>
                    <a:pt x="17929" y="570971"/>
                  </a:cubicBezTo>
                  <a:cubicBezTo>
                    <a:pt x="21900" y="592150"/>
                    <a:pt x="37571" y="610569"/>
                    <a:pt x="53788" y="624759"/>
                  </a:cubicBezTo>
                  <a:cubicBezTo>
                    <a:pt x="116058" y="679246"/>
                    <a:pt x="147243" y="695003"/>
                    <a:pt x="215153" y="714406"/>
                  </a:cubicBezTo>
                  <a:cubicBezTo>
                    <a:pt x="238846" y="721176"/>
                    <a:pt x="263177" y="725566"/>
                    <a:pt x="286870" y="732336"/>
                  </a:cubicBezTo>
                  <a:cubicBezTo>
                    <a:pt x="305042" y="737528"/>
                    <a:pt x="322210" y="746165"/>
                    <a:pt x="340659" y="750265"/>
                  </a:cubicBezTo>
                  <a:cubicBezTo>
                    <a:pt x="376147" y="758151"/>
                    <a:pt x="412376" y="762218"/>
                    <a:pt x="448235" y="768195"/>
                  </a:cubicBezTo>
                  <a:cubicBezTo>
                    <a:pt x="555811" y="762218"/>
                    <a:pt x="663707" y="760480"/>
                    <a:pt x="770964" y="750265"/>
                  </a:cubicBezTo>
                  <a:cubicBezTo>
                    <a:pt x="789778" y="748473"/>
                    <a:pt x="809995" y="744142"/>
                    <a:pt x="824753" y="732336"/>
                  </a:cubicBezTo>
                  <a:cubicBezTo>
                    <a:pt x="872507" y="694133"/>
                    <a:pt x="852558" y="671529"/>
                    <a:pt x="878541" y="624759"/>
                  </a:cubicBezTo>
                  <a:cubicBezTo>
                    <a:pt x="899471" y="587086"/>
                    <a:pt x="950259" y="517183"/>
                    <a:pt x="950259" y="517183"/>
                  </a:cubicBezTo>
                  <a:cubicBezTo>
                    <a:pt x="981698" y="391423"/>
                    <a:pt x="993208" y="376985"/>
                    <a:pt x="950259" y="194454"/>
                  </a:cubicBezTo>
                  <a:cubicBezTo>
                    <a:pt x="944451" y="169772"/>
                    <a:pt x="915949" y="156898"/>
                    <a:pt x="896470" y="140665"/>
                  </a:cubicBezTo>
                  <a:cubicBezTo>
                    <a:pt x="850127" y="102046"/>
                    <a:pt x="842803" y="104846"/>
                    <a:pt x="788894" y="86877"/>
                  </a:cubicBezTo>
                  <a:cubicBezTo>
                    <a:pt x="770965" y="74924"/>
                    <a:pt x="755282" y="58584"/>
                    <a:pt x="735106" y="51018"/>
                  </a:cubicBezTo>
                  <a:cubicBezTo>
                    <a:pt x="706572" y="40318"/>
                    <a:pt x="675207" y="39700"/>
                    <a:pt x="645459" y="33089"/>
                  </a:cubicBezTo>
                  <a:cubicBezTo>
                    <a:pt x="486499" y="-2236"/>
                    <a:pt x="460188" y="18147"/>
                    <a:pt x="376517" y="15159"/>
                  </a:cubicBez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9897035" y="1577788"/>
              <a:ext cx="414362" cy="268941"/>
            </a:xfrm>
            <a:custGeom>
              <a:avLst/>
              <a:gdLst>
                <a:gd name="connsiteX0" fmla="*/ 0 w 414362"/>
                <a:gd name="connsiteY0" fmla="*/ 0 h 268941"/>
                <a:gd name="connsiteX1" fmla="*/ 17930 w 414362"/>
                <a:gd name="connsiteY1" fmla="*/ 179294 h 268941"/>
                <a:gd name="connsiteX2" fmla="*/ 71718 w 414362"/>
                <a:gd name="connsiteY2" fmla="*/ 215153 h 268941"/>
                <a:gd name="connsiteX3" fmla="*/ 179294 w 414362"/>
                <a:gd name="connsiteY3" fmla="*/ 268941 h 268941"/>
                <a:gd name="connsiteX4" fmla="*/ 394447 w 414362"/>
                <a:gd name="connsiteY4" fmla="*/ 251012 h 268941"/>
                <a:gd name="connsiteX5" fmla="*/ 412377 w 414362"/>
                <a:gd name="connsiteY5" fmla="*/ 197224 h 268941"/>
                <a:gd name="connsiteX6" fmla="*/ 412377 w 414362"/>
                <a:gd name="connsiteY6" fmla="*/ 35859 h 2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62" h="268941">
                  <a:moveTo>
                    <a:pt x="0" y="0"/>
                  </a:moveTo>
                  <a:cubicBezTo>
                    <a:pt x="5977" y="59765"/>
                    <a:pt x="-1064" y="122313"/>
                    <a:pt x="17930" y="179294"/>
                  </a:cubicBezTo>
                  <a:cubicBezTo>
                    <a:pt x="24744" y="199737"/>
                    <a:pt x="52445" y="205516"/>
                    <a:pt x="71718" y="215153"/>
                  </a:cubicBezTo>
                  <a:cubicBezTo>
                    <a:pt x="220187" y="289389"/>
                    <a:pt x="25136" y="166171"/>
                    <a:pt x="179294" y="268941"/>
                  </a:cubicBezTo>
                  <a:cubicBezTo>
                    <a:pt x="251012" y="262965"/>
                    <a:pt x="325663" y="272176"/>
                    <a:pt x="394447" y="251012"/>
                  </a:cubicBezTo>
                  <a:cubicBezTo>
                    <a:pt x="412511" y="245454"/>
                    <a:pt x="410807" y="216058"/>
                    <a:pt x="412377" y="197224"/>
                  </a:cubicBezTo>
                  <a:cubicBezTo>
                    <a:pt x="416844" y="143621"/>
                    <a:pt x="412377" y="89647"/>
                    <a:pt x="412377" y="3585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0130118" y="2043953"/>
              <a:ext cx="53793" cy="627529"/>
            </a:xfrm>
            <a:custGeom>
              <a:avLst/>
              <a:gdLst>
                <a:gd name="connsiteX0" fmla="*/ 0 w 53793"/>
                <a:gd name="connsiteY0" fmla="*/ 0 h 627529"/>
                <a:gd name="connsiteX1" fmla="*/ 17929 w 53793"/>
                <a:gd name="connsiteY1" fmla="*/ 430306 h 627529"/>
                <a:gd name="connsiteX2" fmla="*/ 35858 w 53793"/>
                <a:gd name="connsiteY2" fmla="*/ 484094 h 627529"/>
                <a:gd name="connsiteX3" fmla="*/ 53788 w 53793"/>
                <a:gd name="connsiteY3" fmla="*/ 627529 h 627529"/>
              </a:gdLst>
              <a:ahLst/>
              <a:cxnLst>
                <a:cxn ang="0">
                  <a:pos x="connsiteX0" y="connsiteY0"/>
                </a:cxn>
                <a:cxn ang="0">
                  <a:pos x="connsiteX1" y="connsiteY1"/>
                </a:cxn>
                <a:cxn ang="0">
                  <a:pos x="connsiteX2" y="connsiteY2"/>
                </a:cxn>
                <a:cxn ang="0">
                  <a:pos x="connsiteX3" y="connsiteY3"/>
                </a:cxn>
              </a:cxnLst>
              <a:rect l="l" t="t" r="r" b="b"/>
              <a:pathLst>
                <a:path w="53793" h="627529">
                  <a:moveTo>
                    <a:pt x="0" y="0"/>
                  </a:moveTo>
                  <a:cubicBezTo>
                    <a:pt x="5976" y="143435"/>
                    <a:pt x="7324" y="287138"/>
                    <a:pt x="17929" y="430306"/>
                  </a:cubicBezTo>
                  <a:cubicBezTo>
                    <a:pt x="19325" y="449154"/>
                    <a:pt x="32152" y="465562"/>
                    <a:pt x="35858" y="484094"/>
                  </a:cubicBezTo>
                  <a:cubicBezTo>
                    <a:pt x="54633" y="577970"/>
                    <a:pt x="53788" y="572650"/>
                    <a:pt x="53788" y="627529"/>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717741" y="2097741"/>
              <a:ext cx="753035" cy="304800"/>
            </a:xfrm>
            <a:custGeom>
              <a:avLst/>
              <a:gdLst>
                <a:gd name="connsiteX0" fmla="*/ 0 w 753035"/>
                <a:gd name="connsiteY0" fmla="*/ 0 h 304800"/>
                <a:gd name="connsiteX1" fmla="*/ 89647 w 753035"/>
                <a:gd name="connsiteY1" fmla="*/ 35859 h 304800"/>
                <a:gd name="connsiteX2" fmla="*/ 251012 w 753035"/>
                <a:gd name="connsiteY2" fmla="*/ 125506 h 304800"/>
                <a:gd name="connsiteX3" fmla="*/ 304800 w 753035"/>
                <a:gd name="connsiteY3" fmla="*/ 179294 h 304800"/>
                <a:gd name="connsiteX4" fmla="*/ 358588 w 753035"/>
                <a:gd name="connsiteY4" fmla="*/ 215153 h 304800"/>
                <a:gd name="connsiteX5" fmla="*/ 448235 w 753035"/>
                <a:gd name="connsiteY5" fmla="*/ 304800 h 304800"/>
                <a:gd name="connsiteX6" fmla="*/ 502024 w 753035"/>
                <a:gd name="connsiteY6" fmla="*/ 286871 h 304800"/>
                <a:gd name="connsiteX7" fmla="*/ 519953 w 753035"/>
                <a:gd name="connsiteY7" fmla="*/ 233083 h 304800"/>
                <a:gd name="connsiteX8" fmla="*/ 591671 w 753035"/>
                <a:gd name="connsiteY8" fmla="*/ 125506 h 304800"/>
                <a:gd name="connsiteX9" fmla="*/ 699247 w 753035"/>
                <a:gd name="connsiteY9" fmla="*/ 71718 h 304800"/>
                <a:gd name="connsiteX10" fmla="*/ 753035 w 753035"/>
                <a:gd name="connsiteY10" fmla="*/ 35859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035" h="304800">
                  <a:moveTo>
                    <a:pt x="0" y="0"/>
                  </a:moveTo>
                  <a:cubicBezTo>
                    <a:pt x="29882" y="11953"/>
                    <a:pt x="61393" y="20447"/>
                    <a:pt x="89647" y="35859"/>
                  </a:cubicBezTo>
                  <a:cubicBezTo>
                    <a:pt x="283404" y="141545"/>
                    <a:pt x="125442" y="83650"/>
                    <a:pt x="251012" y="125506"/>
                  </a:cubicBezTo>
                  <a:cubicBezTo>
                    <a:pt x="268941" y="143435"/>
                    <a:pt x="285321" y="163062"/>
                    <a:pt x="304800" y="179294"/>
                  </a:cubicBezTo>
                  <a:cubicBezTo>
                    <a:pt x="321354" y="193089"/>
                    <a:pt x="343351" y="199916"/>
                    <a:pt x="358588" y="215153"/>
                  </a:cubicBezTo>
                  <a:cubicBezTo>
                    <a:pt x="478117" y="334682"/>
                    <a:pt x="304800" y="209176"/>
                    <a:pt x="448235" y="304800"/>
                  </a:cubicBezTo>
                  <a:cubicBezTo>
                    <a:pt x="466165" y="298824"/>
                    <a:pt x="488660" y="300235"/>
                    <a:pt x="502024" y="286871"/>
                  </a:cubicBezTo>
                  <a:cubicBezTo>
                    <a:pt x="515388" y="273507"/>
                    <a:pt x="510775" y="249604"/>
                    <a:pt x="519953" y="233083"/>
                  </a:cubicBezTo>
                  <a:cubicBezTo>
                    <a:pt x="540883" y="195409"/>
                    <a:pt x="555812" y="149412"/>
                    <a:pt x="591671" y="125506"/>
                  </a:cubicBezTo>
                  <a:cubicBezTo>
                    <a:pt x="661184" y="79164"/>
                    <a:pt x="625016" y="96461"/>
                    <a:pt x="699247" y="71718"/>
                  </a:cubicBezTo>
                  <a:lnTo>
                    <a:pt x="753035" y="35859"/>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162311" y="149658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009918" y="150555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924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p:txBody>
          <a:bodyPr>
            <a:normAutofit/>
          </a:bodyPr>
          <a:lstStyle/>
          <a:p>
            <a:pPr>
              <a:lnSpc>
                <a:spcPct val="120000"/>
              </a:lnSpc>
            </a:pPr>
            <a:r>
              <a:rPr lang="en-US" sz="1800"/>
              <a:t>Allen, J. (2007). </a:t>
            </a:r>
            <a:r>
              <a:rPr lang="en-US" sz="1800" i="1"/>
              <a:t>Inside words</a:t>
            </a:r>
            <a:r>
              <a:rPr lang="en-US" sz="1800"/>
              <a:t>. Portland, ME: Stenhouse.</a:t>
            </a:r>
            <a:r>
              <a:rPr lang="en-US"/>
              <a:t> </a:t>
            </a:r>
          </a:p>
          <a:p>
            <a:pPr marL="457200" indent="-457200">
              <a:lnSpc>
                <a:spcPct val="120000"/>
              </a:lnSpc>
              <a:buNone/>
            </a:pPr>
            <a:r>
              <a:rPr lang="en-US" sz="1800"/>
              <a:t>Monroe, E. E., &amp; Pendergrass, M. R. (1997). Effects of mathematical vocabulary instruction on fourth grade students. </a:t>
            </a:r>
            <a:r>
              <a:rPr lang="en-US" sz="1800" i="1"/>
              <a:t>Reading Improvement, 32</a:t>
            </a:r>
            <a:r>
              <a:rPr lang="en-US" sz="1800"/>
              <a:t>, 120–132.</a:t>
            </a:r>
          </a:p>
          <a:p>
            <a:pPr marL="457200" indent="-457200">
              <a:lnSpc>
                <a:spcPct val="120000"/>
              </a:lnSpc>
              <a:buNone/>
            </a:pPr>
            <a:r>
              <a:rPr lang="en-US" sz="1800"/>
              <a:t>Monroe, E. E., &amp; Orme, M. (2002). Developing mathematical vocabulary. </a:t>
            </a:r>
            <a:r>
              <a:rPr lang="en-US" sz="1800" i="1"/>
              <a:t>Preventing school failure: Alternative education for children and youth, 46</a:t>
            </a:r>
            <a:r>
              <a:rPr lang="en-US" sz="1800"/>
              <a:t>(3), 139–142. doi:10.1080/10459880209603359</a:t>
            </a:r>
          </a:p>
          <a:p>
            <a:pPr marL="512763" indent="-512763">
              <a:lnSpc>
                <a:spcPct val="120000"/>
              </a:lnSpc>
            </a:pPr>
            <a:r>
              <a:rPr lang="en-US" sz="1800"/>
              <a:t>Powell, S., &amp; Driver, M. (2014). The influence of mathematics vocabulary instruction embedded within addition tutoring for first-grade students with mathematics difficulty. </a:t>
            </a:r>
            <a:r>
              <a:rPr lang="en-US" sz="1800" i="1"/>
              <a:t>Learning Disability Quarterly</a:t>
            </a:r>
            <a:r>
              <a:rPr lang="en-US" sz="1800"/>
              <a:t>, 1–13. doi:10.1177/0731948714564574 </a:t>
            </a:r>
          </a:p>
          <a:p>
            <a:pPr marL="457200" indent="-457200">
              <a:lnSpc>
                <a:spcPct val="120000"/>
              </a:lnSpc>
              <a:buNone/>
            </a:pPr>
            <a:r>
              <a:rPr lang="en-US" sz="1800"/>
              <a:t>Vaughn, S., Wanzek, J., Murray, C. S., &amp; Roberts, G. (2012). </a:t>
            </a:r>
            <a:r>
              <a:rPr lang="en-US" sz="1800" i="1"/>
              <a:t>Intensive interventions for students struggling in reading and mathematics: A practice guide</a:t>
            </a:r>
            <a:r>
              <a:rPr lang="en-US" sz="1800"/>
              <a:t>. Portsmouth, NH: RMC Research Corporation, Center on Instruction. Retrieved from </a:t>
            </a:r>
            <a:r>
              <a:rPr lang="en-US" sz="1800">
                <a:hlinkClick r:id="rId3"/>
              </a:rPr>
              <a:t>http://www.centeroninstruction.org/files/Intensive%20Interventions%20for%20Students%20Struggling%20in%20Reading%20%26%20Math.pdf</a:t>
            </a:r>
            <a:endParaRPr lang="en-US" sz="1800"/>
          </a:p>
          <a:p>
            <a:pPr marL="457200" indent="-457200">
              <a:spcBef>
                <a:spcPts val="2400"/>
              </a:spcBef>
              <a:buNone/>
            </a:pPr>
            <a:endParaRPr lang="en-US" sz="1800" i="1"/>
          </a:p>
        </p:txBody>
      </p:sp>
      <p:sp>
        <p:nvSpPr>
          <p:cNvPr id="4" name="Slide Number Placeholder 3"/>
          <p:cNvSpPr>
            <a:spLocks noGrp="1"/>
          </p:cNvSpPr>
          <p:nvPr>
            <p:ph type="sldNum" sz="quarter" idx="10"/>
          </p:nvPr>
        </p:nvSpPr>
        <p:spPr/>
        <p:txBody>
          <a:bodyPr/>
          <a:lstStyle/>
          <a:p>
            <a:pPr algn="r"/>
            <a:fld id="{F3477EC8-074D-41C4-94AE-E9EA7CEEA348}" type="slidenum">
              <a:rPr smtClean="0">
                <a:solidFill>
                  <a:srgbClr val="FFFFFF">
                    <a:lumMod val="75000"/>
                  </a:srgbClr>
                </a:solidFill>
              </a:rPr>
              <a:pPr algn="r"/>
              <a:t>83</a:t>
            </a:fld>
            <a:endParaRPr>
              <a:solidFill>
                <a:srgbClr val="FFFFFF">
                  <a:lumMod val="75000"/>
                </a:srgbClr>
              </a:solidFill>
            </a:endParaRPr>
          </a:p>
        </p:txBody>
      </p:sp>
    </p:spTree>
    <p:extLst>
      <p:ext uri="{BB962C8B-B14F-4D97-AF65-F5344CB8AC3E}">
        <p14:creationId xmlns:p14="http://schemas.microsoft.com/office/powerpoint/2010/main" val="24529294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Disclaimer</a:t>
            </a:r>
          </a:p>
        </p:txBody>
      </p:sp>
      <p:sp>
        <p:nvSpPr>
          <p:cNvPr id="3" name="Content Placeholder 2"/>
          <p:cNvSpPr>
            <a:spLocks noGrp="1"/>
          </p:cNvSpPr>
          <p:nvPr>
            <p:ph idx="1"/>
          </p:nvPr>
        </p:nvSpPr>
        <p:spPr/>
        <p:txBody>
          <a:bodyPr/>
          <a:lstStyle/>
          <a:p>
            <a:r>
              <a:rPr lang="en-US" dirty="0"/>
              <a:t>This module was produced under the U.S. Department </a:t>
            </a:r>
            <a:r>
              <a:rPr lang="en-US"/>
              <a:t>of Education, </a:t>
            </a:r>
            <a:r>
              <a:rPr lang="en-US" dirty="0"/>
              <a:t>under the Investing in Innovation Fund (i3), Award No. U411C140029. </a:t>
            </a:r>
          </a:p>
          <a:p>
            <a:endParaRPr lang="en-US" dirty="0"/>
          </a:p>
          <a:p>
            <a:r>
              <a:rPr lang="en-US" dirty="0"/>
              <a:t>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a:p>
            <a:endParaRPr lang="en-US" dirty="0"/>
          </a:p>
          <a:p>
            <a:endParaRPr lang="en-US" dirty="0"/>
          </a:p>
        </p:txBody>
      </p:sp>
      <p:sp>
        <p:nvSpPr>
          <p:cNvPr id="4" name="Slide Number Placeholder 3"/>
          <p:cNvSpPr>
            <a:spLocks noGrp="1"/>
          </p:cNvSpPr>
          <p:nvPr>
            <p:ph type="sldNum" sz="quarter" idx="10"/>
          </p:nvPr>
        </p:nvSpPr>
        <p:spPr/>
        <p:txBody>
          <a:bodyPr/>
          <a:lstStyle/>
          <a:p>
            <a:pPr algn="r"/>
            <a:fld id="{F3477EC8-074D-41C4-94AE-E9EA7CEEA348}" type="slidenum">
              <a:rPr smtClean="0">
                <a:solidFill>
                  <a:srgbClr val="FFFFFF">
                    <a:lumMod val="75000"/>
                  </a:srgbClr>
                </a:solidFill>
              </a:rPr>
              <a:pPr algn="r"/>
              <a:t>84</a:t>
            </a:fld>
            <a:endParaRPr>
              <a:solidFill>
                <a:srgbClr val="FFFFFF">
                  <a:lumMod val="75000"/>
                </a:srgbClr>
              </a:solidFill>
            </a:endParaRPr>
          </a:p>
        </p:txBody>
      </p:sp>
    </p:spTree>
    <p:extLst>
      <p:ext uri="{BB962C8B-B14F-4D97-AF65-F5344CB8AC3E}">
        <p14:creationId xmlns:p14="http://schemas.microsoft.com/office/powerpoint/2010/main" val="3735564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1000 Thomas Jefferson Street NW</a:t>
            </a:r>
            <a:br>
              <a:rPr lang="en-US" dirty="0"/>
            </a:br>
            <a:r>
              <a:rPr lang="en-US" dirty="0"/>
              <a:t>Washington, DC 20007-3835</a:t>
            </a:r>
            <a:br>
              <a:rPr lang="en-US" dirty="0"/>
            </a:br>
            <a:r>
              <a:rPr lang="en-US" dirty="0"/>
              <a:t>General Information: 202-403-5000</a:t>
            </a:r>
            <a:br>
              <a:rPr lang="en-US" dirty="0"/>
            </a:br>
            <a:r>
              <a:rPr lang="en-US" dirty="0" err="1"/>
              <a:t>www.air.org</a:t>
            </a:r>
            <a:endParaRPr lang="en-US" dirty="0"/>
          </a:p>
        </p:txBody>
      </p:sp>
      <p:sp>
        <p:nvSpPr>
          <p:cNvPr id="4" name="Slide Number Placeholder 3"/>
          <p:cNvSpPr>
            <a:spLocks noGrp="1"/>
          </p:cNvSpPr>
          <p:nvPr>
            <p:ph type="sldNum" sz="quarter" idx="11"/>
          </p:nvPr>
        </p:nvSpPr>
        <p:spPr>
          <a:xfrm>
            <a:off x="11671370" y="6507316"/>
            <a:ext cx="211596" cy="153888"/>
          </a:xfrm>
        </p:spPr>
        <p:txBody>
          <a:bodyPr/>
          <a:lstStyle/>
          <a:p>
            <a:pPr algn="r"/>
            <a:fld id="{F3477EC8-074D-41C4-94AE-E9EA7CEEA348}" type="slidenum">
              <a:rPr>
                <a:solidFill>
                  <a:schemeClr val="bg2">
                    <a:lumMod val="75000"/>
                  </a:schemeClr>
                </a:solidFill>
              </a:rPr>
              <a:pPr algn="r"/>
              <a:t>85</a:t>
            </a:fld>
            <a:endParaRPr>
              <a:solidFill>
                <a:schemeClr val="bg2">
                  <a:lumMod val="75000"/>
                </a:schemeClr>
              </a:solidFill>
            </a:endParaRPr>
          </a:p>
        </p:txBody>
      </p:sp>
      <p:sp>
        <p:nvSpPr>
          <p:cNvPr id="3" name="Title 2" hidden="1">
            <a:extLst>
              <a:ext uri="{FF2B5EF4-FFF2-40B4-BE49-F238E27FC236}">
                <a16:creationId xmlns:a16="http://schemas.microsoft.com/office/drawing/2014/main" id="{D4535EFC-9FCC-45B8-A800-859FB71E96CD}"/>
              </a:ext>
            </a:extLst>
          </p:cNvPr>
          <p:cNvSpPr>
            <a:spLocks noGrp="1"/>
          </p:cNvSpPr>
          <p:nvPr>
            <p:ph type="title" idx="4294967295"/>
          </p:nvPr>
        </p:nvSpPr>
        <p:spPr/>
        <p:txBody>
          <a:bodyPr/>
          <a:lstStyle/>
          <a:p>
            <a:r>
              <a:rPr lang="en-US" dirty="0"/>
              <a:t>Slide 114</a:t>
            </a:r>
          </a:p>
        </p:txBody>
      </p:sp>
    </p:spTree>
    <p:extLst>
      <p:ext uri="{BB962C8B-B14F-4D97-AF65-F5344CB8AC3E}">
        <p14:creationId xmlns:p14="http://schemas.microsoft.com/office/powerpoint/2010/main" val="407822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Mathematics Vocabulary: Why Is it Important?</a:t>
            </a:r>
          </a:p>
        </p:txBody>
      </p:sp>
      <p:sp>
        <p:nvSpPr>
          <p:cNvPr id="7" name="Content Placeholder 6"/>
          <p:cNvSpPr>
            <a:spLocks noGrp="1"/>
          </p:cNvSpPr>
          <p:nvPr>
            <p:ph idx="1"/>
          </p:nvPr>
        </p:nvSpPr>
        <p:spPr/>
        <p:txBody>
          <a:bodyPr/>
          <a:lstStyle/>
          <a:p>
            <a:r>
              <a:rPr lang="en-US"/>
              <a:t>Mathematics texts are often challenging for struggling readers.</a:t>
            </a:r>
          </a:p>
          <a:p>
            <a:pPr lvl="1"/>
            <a:r>
              <a:rPr lang="en-US"/>
              <a:t>Connected to conceptual understanding of mathematical thinking and skills</a:t>
            </a:r>
          </a:p>
          <a:p>
            <a:pPr lvl="1"/>
            <a:r>
              <a:rPr lang="en-US"/>
              <a:t>Weakness for students with mathematics difficulty</a:t>
            </a:r>
          </a:p>
          <a:p>
            <a:pPr lvl="1"/>
            <a:r>
              <a:rPr lang="en-US"/>
              <a:t>Can hinder understanding of word problems</a:t>
            </a:r>
          </a:p>
          <a:p>
            <a:r>
              <a:rPr lang="en-US"/>
              <a:t>Mathematics vocabulary is often part of practice standards in many states and in national college and career readiness standards.</a:t>
            </a:r>
          </a:p>
          <a:p>
            <a:r>
              <a:rPr lang="en-US"/>
              <a:t>It is a cornerstone of comprehension, and mathematics truly has its own language.</a:t>
            </a:r>
          </a:p>
          <a:p>
            <a:pPr lvl="1"/>
            <a:r>
              <a:rPr lang="en-US"/>
              <a:t>Enhances achievement in mathematics as well as mathematics in other contexts </a:t>
            </a:r>
          </a:p>
        </p:txBody>
      </p:sp>
      <p:sp>
        <p:nvSpPr>
          <p:cNvPr id="13" name="Text Placeholder 12">
            <a:extLst>
              <a:ext uri="{FF2B5EF4-FFF2-40B4-BE49-F238E27FC236}">
                <a16:creationId xmlns:a16="http://schemas.microsoft.com/office/drawing/2014/main" id="{A899F75D-24D0-4383-BA76-2F61B64360DC}"/>
              </a:ext>
            </a:extLst>
          </p:cNvPr>
          <p:cNvSpPr>
            <a:spLocks noGrp="1"/>
          </p:cNvSpPr>
          <p:nvPr>
            <p:ph type="body" sz="quarter" idx="11"/>
          </p:nvPr>
        </p:nvSpPr>
        <p:spPr>
          <a:xfrm>
            <a:off x="916518" y="6149488"/>
            <a:ext cx="10966449" cy="184666"/>
          </a:xfrm>
        </p:spPr>
        <p:txBody>
          <a:bodyPr/>
          <a:lstStyle/>
          <a:p>
            <a:r>
              <a:rPr lang="en-US" sz="1200">
                <a:cs typeface="Arial"/>
              </a:rPr>
              <a:t>(Allen, 2007; Powell &amp; Driver, 2014; </a:t>
            </a:r>
            <a:r>
              <a:rPr lang="en-US" sz="1200">
                <a:ea typeface="+mn-lt"/>
                <a:cs typeface="+mn-lt"/>
              </a:rPr>
              <a:t>Monroe, &amp; Orme, 2002;</a:t>
            </a:r>
            <a:r>
              <a:rPr lang="en-US" sz="1200">
                <a:cs typeface="Arial"/>
              </a:rPr>
              <a:t> Monroe &amp; Pendergrass, 1997)</a:t>
            </a:r>
          </a:p>
        </p:txBody>
      </p:sp>
      <p:sp>
        <p:nvSpPr>
          <p:cNvPr id="5" name="Slide Number Placeholder 4"/>
          <p:cNvSpPr>
            <a:spLocks noGrp="1"/>
          </p:cNvSpPr>
          <p:nvPr>
            <p:ph type="sldNum" sz="quarter" idx="10"/>
          </p:nvPr>
        </p:nvSpPr>
        <p:spPr/>
        <p:txBody>
          <a:bodyPr/>
          <a:lstStyle/>
          <a:p>
            <a:pPr lvl="0"/>
            <a:fld id="{556C903B-A9A8-9643-9413-B88BA9C2F039}" type="slidenum">
              <a:rPr lang="en-US" noProof="0" smtClean="0"/>
              <a:pPr lvl="0"/>
              <a:t>9</a:t>
            </a:fld>
            <a:endParaRPr lang="en-US" noProof="0"/>
          </a:p>
        </p:txBody>
      </p:sp>
    </p:spTree>
    <p:extLst>
      <p:ext uri="{BB962C8B-B14F-4D97-AF65-F5344CB8AC3E}">
        <p14:creationId xmlns:p14="http://schemas.microsoft.com/office/powerpoint/2010/main" val="3818658461"/>
      </p:ext>
    </p:extLst>
  </p:cSld>
  <p:clrMapOvr>
    <a:masterClrMapping/>
  </p:clrMapOvr>
</p:sld>
</file>

<file path=ppt/theme/theme1.xml><?xml version="1.0" encoding="utf-8"?>
<a:theme xmlns:a="http://schemas.openxmlformats.org/drawingml/2006/main" name="2020_AIR_PowerPoint_Template_030615">
  <a:themeElements>
    <a:clrScheme name="AIR 2015 Corporate">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3_PowerPoint_122415" id="{EF93BCD9-C45F-4824-B399-52FDB16C9660}" vid="{2564491C-86B1-4B17-820F-A7D7DDD6DE9B}"/>
    </a:ext>
  </a:extLst>
</a:theme>
</file>

<file path=ppt/theme/theme2.xml><?xml version="1.0" encoding="utf-8"?>
<a:theme xmlns:a="http://schemas.openxmlformats.org/drawingml/2006/main" name="2020_Divider Master">
  <a:themeElements>
    <a:clrScheme name="AIR 2015 Corporate">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3_PowerPoint_122415" id="{EF93BCD9-C45F-4824-B399-52FDB16C9660}" vid="{71AEAEE3-DBC5-4957-84D9-D0C754A0A6A1}"/>
    </a:ext>
  </a:extLst>
</a:theme>
</file>

<file path=ppt/theme/theme3.xml><?xml version="1.0" encoding="utf-8"?>
<a:theme xmlns:a="http://schemas.openxmlformats.org/drawingml/2006/main" name="2020_Basic">
  <a:themeElements>
    <a:clrScheme name="Custom 1">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3_PowerPoint_122415" id="{EF93BCD9-C45F-4824-B399-52FDB16C9660}" vid="{4B4A9B3E-39E4-451E-9F45-59F015BEEE16}"/>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2" ma:contentTypeDescription="Create a new document." ma:contentTypeScope="" ma:versionID="2921ec8c50edb2e7c005cabb9adfc4e4">
  <xsd:schema xmlns:xsd="http://www.w3.org/2001/XMLSchema" xmlns:xs="http://www.w3.org/2001/XMLSchema" xmlns:p="http://schemas.microsoft.com/office/2006/metadata/properties" xmlns:ns2="6a44d00f-12d8-4625-9d23-7790e8b8f83b" targetNamespace="http://schemas.microsoft.com/office/2006/metadata/properties" ma:root="true" ma:fieldsID="adf174422fedbd277cb6747b092f63af" ns2:_="">
    <xsd:import namespace="6a44d00f-12d8-4625-9d23-7790e8b8f83b"/>
    <xsd:element name="properties">
      <xsd:complexType>
        <xsd:sequence>
          <xsd:element name="documentManagement">
            <xsd:complexType>
              <xsd:all>
                <xsd:element ref="ns2:Description0"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Description0 xmlns="6a44d00f-12d8-4625-9d23-7790e8b8f83b">i3 Math Intervention</Description0>
    <Category xmlns="6a44d00f-12d8-4625-9d23-7790e8b8f83b">EDu</Category>
  </documentManagement>
</p:properties>
</file>

<file path=customXml/itemProps1.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2.xml><?xml version="1.0" encoding="utf-8"?>
<ds:datastoreItem xmlns:ds="http://schemas.openxmlformats.org/officeDocument/2006/customXml" ds:itemID="{4B610194-5864-43E9-A45F-0DD1FDD95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78DE03-1B1E-4BB3-BFB8-1FE8E8D90566}">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6a44d00f-12d8-4625-9d23-7790e8b8f83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i3_PowerPoint_122415</Template>
  <TotalTime>250</TotalTime>
  <Words>5273</Words>
  <Application>Microsoft Macintosh PowerPoint</Application>
  <PresentationFormat>Widescreen</PresentationFormat>
  <Paragraphs>854</Paragraphs>
  <Slides>85</Slides>
  <Notes>83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85</vt:i4>
      </vt:variant>
    </vt:vector>
  </HeadingPairs>
  <TitlesOfParts>
    <vt:vector size="97" baseType="lpstr">
      <vt:lpstr>Arial</vt:lpstr>
      <vt:lpstr>Arial Narrow</vt:lpstr>
      <vt:lpstr>Calibri</vt:lpstr>
      <vt:lpstr>Franklin Gothic Book</vt:lpstr>
      <vt:lpstr>Franklin Gothic Demi</vt:lpstr>
      <vt:lpstr>FranklinGothic</vt:lpstr>
      <vt:lpstr>Garamond</vt:lpstr>
      <vt:lpstr>ITC Franklin Gothic Std Bk Cd</vt:lpstr>
      <vt:lpstr>Wingdings</vt:lpstr>
      <vt:lpstr>2020_AIR_PowerPoint_Template_030615</vt:lpstr>
      <vt:lpstr>2020_Divider Master</vt:lpstr>
      <vt:lpstr>2020_Basic</vt:lpstr>
      <vt:lpstr>Planning Intensive Intervention in Mathematics</vt:lpstr>
      <vt:lpstr>Agenda</vt:lpstr>
      <vt:lpstr>Using DBI to Address Challenges With Counting and Place Value  </vt:lpstr>
      <vt:lpstr>Characteristics of Instruction Across the Tiers </vt:lpstr>
      <vt:lpstr>Five DBI Steps</vt:lpstr>
      <vt:lpstr>DBI (Tier 3) Intensification </vt:lpstr>
      <vt:lpstr>Categories of Practice for Organizing and Planning Intensive  Intervention </vt:lpstr>
      <vt:lpstr>Mathematics Content, DBI in Mathematics, Data-Based Decisions, and Graph Analysis</vt:lpstr>
      <vt:lpstr>Mathematics Vocabulary: Why Is it Important?</vt:lpstr>
      <vt:lpstr>Common Vocabulary: Counting and Place Value</vt:lpstr>
      <vt:lpstr>Common Vocabulary: Place-Value Skills</vt:lpstr>
      <vt:lpstr>Common Vocabulary: Counting and Place-Value Actions</vt:lpstr>
      <vt:lpstr>Summary</vt:lpstr>
      <vt:lpstr>From Counting to Place Value</vt:lpstr>
      <vt:lpstr>Critical Counting and Place-Value Skills </vt:lpstr>
      <vt:lpstr>Five Counting Principles: Trajectory of Counting to Place-Value Skills</vt:lpstr>
      <vt:lpstr>False Counting Assumptions</vt:lpstr>
      <vt:lpstr>Representing Numbers: Writing Numbers Correctly</vt:lpstr>
      <vt:lpstr>Summary</vt:lpstr>
      <vt:lpstr>Summary</vt:lpstr>
      <vt:lpstr> DBI: Targeting Counting and Place-Value Skills</vt:lpstr>
      <vt:lpstr>Common Errors in Counting and Place Value</vt:lpstr>
      <vt:lpstr>Common Errors in Counting and Place Value</vt:lpstr>
      <vt:lpstr>Common Errors in Counting and Place Value</vt:lpstr>
      <vt:lpstr>Case Example: Your Student</vt:lpstr>
      <vt:lpstr>Case Example: Jessie</vt:lpstr>
      <vt:lpstr>Case Example 1: Jessie—Counting and Cardinality </vt:lpstr>
      <vt:lpstr>Mathematics Skill Trajectories</vt:lpstr>
      <vt:lpstr>Tier 2 Skills</vt:lpstr>
      <vt:lpstr>Jessie: Progress Monitoring (Quantity Discrimination) </vt:lpstr>
      <vt:lpstr>Jessie: Error Analysis and Diagnostic Data</vt:lpstr>
      <vt:lpstr>Jessie: Error Analysis and Diagnostic Data</vt:lpstr>
      <vt:lpstr>Jessie: Error Analysis and Diagnostic Data</vt:lpstr>
      <vt:lpstr>Jessie: Error Analysis and Diagnostic Data</vt:lpstr>
      <vt:lpstr>Jessie: Error Analysis and Diagnostic Data</vt:lpstr>
      <vt:lpstr>Jessie: Error Analysis and Diagnostic Data</vt:lpstr>
      <vt:lpstr>Tier 3: How can DBI help us determine what additional changes or intensification are needed to support Jessie? </vt:lpstr>
      <vt:lpstr>Case Example: Jordan</vt:lpstr>
      <vt:lpstr>Case Example 2: Jordan— Number and Operations in Base 10</vt:lpstr>
      <vt:lpstr>Tier 2 Skills</vt:lpstr>
      <vt:lpstr>Selection of Mathematics Skills and Trajectories for Intervention</vt:lpstr>
      <vt:lpstr>Mathematics Skill Trajectories: Standards</vt:lpstr>
      <vt:lpstr>Jordan: Progress Monitoring (M-COMP)</vt:lpstr>
      <vt:lpstr>Jordan: Error Analysis and Diagnostic Data</vt:lpstr>
      <vt:lpstr>Jordan: Error Analysis and Diagnostic Data</vt:lpstr>
      <vt:lpstr>Jordan: Error Analysis and Diagnostic Data</vt:lpstr>
      <vt:lpstr>Jordan: Error Analysis and Diagnostic Data</vt:lpstr>
      <vt:lpstr>Jordan: Error Analysis and Diagnostic Data</vt:lpstr>
      <vt:lpstr>Tier 3: How can DBI help us determine what additional changes or intensification are needed to support Jordan?</vt:lpstr>
      <vt:lpstr>Case Example: Trevor</vt:lpstr>
      <vt:lpstr>Case Example 3: Trevor—Number and Operations in Base 10 and Operations and Algebraic Thinking</vt:lpstr>
      <vt:lpstr>Tier 2 Target Skills</vt:lpstr>
      <vt:lpstr>Mathematics Skill Trajectories</vt:lpstr>
      <vt:lpstr>Trevor: Progress Monitoring Data (M-COMP)</vt:lpstr>
      <vt:lpstr>Trevor: Progress Monitoring Data (M-CAP)</vt:lpstr>
      <vt:lpstr>Trevor: Error Analysis and Diagnostic Data</vt:lpstr>
      <vt:lpstr>Trevor: Error Analysis and Diagnostic Data</vt:lpstr>
      <vt:lpstr>Trevor: Error Analysis and Diagnostic Data</vt:lpstr>
      <vt:lpstr>Trevor: Error Analysis and Diagnostic Data</vt:lpstr>
      <vt:lpstr>Trevor: Error Analysis and Diagnostic Data</vt:lpstr>
      <vt:lpstr>Trevor: Error Analysis and Diagnostic Data</vt:lpstr>
      <vt:lpstr>Tier 3: How can DBI help us determine what additional changes or intensification are needed to support Trevor?</vt:lpstr>
      <vt:lpstr>Case Example: Julissa</vt:lpstr>
      <vt:lpstr>Case Example 4: Julissa—Number and Operations in Base 10 and Operations and Algebraic Thinking</vt:lpstr>
      <vt:lpstr>Tier 2 Skills</vt:lpstr>
      <vt:lpstr>Mathematics Skill Trajectories</vt:lpstr>
      <vt:lpstr>Mathematics Skill Trajectories and Standards</vt:lpstr>
      <vt:lpstr>Julissa: Progress Monitoring Data (M-COMP)</vt:lpstr>
      <vt:lpstr>Julissa: Progress Monitoring Data (M-CAP)</vt:lpstr>
      <vt:lpstr>Julissa: Error Analysis and Diagnostic Data</vt:lpstr>
      <vt:lpstr>Julissa: Error Analysis and Diagnostic Data Writing, Counting, and Comparing</vt:lpstr>
      <vt:lpstr>Julissa: Error Analysis and Diagnostic Data</vt:lpstr>
      <vt:lpstr>Tier 3: How can DBI help us determine what additional changes or intensification are needed to support Julissa?</vt:lpstr>
      <vt:lpstr>Grades 4 and 5</vt:lpstr>
      <vt:lpstr>Place-Value Skills: Upper Elementary</vt:lpstr>
      <vt:lpstr>Place-Value Skills: Upper Elementary</vt:lpstr>
      <vt:lpstr>Mathematics Skill Trajectories</vt:lpstr>
      <vt:lpstr>Mathematics Skill Trajectories</vt:lpstr>
      <vt:lpstr>Error Analysis and Diagnostic Data: Activities </vt:lpstr>
      <vt:lpstr>Proposed Intensification Strategies </vt:lpstr>
      <vt:lpstr>Summary </vt:lpstr>
      <vt:lpstr>Case Example: Your Student</vt:lpstr>
      <vt:lpstr>References</vt:lpstr>
      <vt:lpstr>Disclaimer</vt:lpstr>
      <vt:lpstr>Slide 114</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Template</dc:title>
  <dc:subject/>
  <dc:creator>Croninger, Nicholas</dc:creator>
  <cp:lastModifiedBy>Pfannenstiel, Kathleen</cp:lastModifiedBy>
  <cp:revision>14</cp:revision>
  <cp:lastPrinted>2016-03-10T23:11:00Z</cp:lastPrinted>
  <dcterms:created xsi:type="dcterms:W3CDTF">2016-01-05T16:36:00Z</dcterms:created>
  <dcterms:modified xsi:type="dcterms:W3CDTF">2020-03-03T21:19:57Z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0x010100EE0C33AA411B5D47BCD0B41055E1E427</vt:lpwstr>
  </property>
</Properties>
</file>