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1583" r:id="rId5"/>
    <p:sldId id="751" r:id="rId6"/>
    <p:sldId id="256" r:id="rId7"/>
    <p:sldId id="1762" r:id="rId8"/>
    <p:sldId id="361" r:id="rId9"/>
    <p:sldId id="589" r:id="rId10"/>
    <p:sldId id="1576" r:id="rId11"/>
    <p:sldId id="1764" r:id="rId12"/>
    <p:sldId id="1692" r:id="rId13"/>
    <p:sldId id="1658" r:id="rId14"/>
    <p:sldId id="1768" r:id="rId15"/>
    <p:sldId id="1769" r:id="rId16"/>
    <p:sldId id="1752" r:id="rId17"/>
    <p:sldId id="1660" r:id="rId18"/>
    <p:sldId id="599" r:id="rId19"/>
    <p:sldId id="1770" r:id="rId20"/>
    <p:sldId id="602" r:id="rId21"/>
    <p:sldId id="1753" r:id="rId22"/>
    <p:sldId id="1754" r:id="rId23"/>
    <p:sldId id="672" r:id="rId24"/>
    <p:sldId id="671" r:id="rId25"/>
    <p:sldId id="1593" r:id="rId26"/>
    <p:sldId id="1588" r:id="rId27"/>
    <p:sldId id="1745" r:id="rId28"/>
    <p:sldId id="1759" r:id="rId29"/>
    <p:sldId id="1760" r:id="rId30"/>
    <p:sldId id="1771" r:id="rId31"/>
    <p:sldId id="1772" r:id="rId32"/>
    <p:sldId id="1773" r:id="rId33"/>
    <p:sldId id="1767" r:id="rId34"/>
    <p:sldId id="1761" r:id="rId35"/>
    <p:sldId id="1755" r:id="rId36"/>
    <p:sldId id="1611" r:id="rId37"/>
    <p:sldId id="1750" r:id="rId38"/>
    <p:sldId id="1774" r:id="rId39"/>
    <p:sldId id="1757" r:id="rId40"/>
    <p:sldId id="1756" r:id="rId41"/>
    <p:sldId id="1766" r:id="rId42"/>
    <p:sldId id="1758" r:id="rId43"/>
    <p:sldId id="1591" r:id="rId44"/>
    <p:sldId id="404"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Zumeta Edmonds, Rebecca" initials="ZER" lastIdx="29" clrIdx="6">
    <p:extLst>
      <p:ext uri="{19B8F6BF-5375-455C-9EA6-DF929625EA0E}">
        <p15:presenceInfo xmlns:p15="http://schemas.microsoft.com/office/powerpoint/2012/main" userId="S::rzumetaedmonds@air.org::b2e63e99-418a-4446-86de-a1daf7a89e4a" providerId="AD"/>
      </p:ext>
    </p:extLst>
  </p:cmAuthor>
  <p:cmAuthor id="1" name="Jehle, Angela" initials="JA" lastIdx="6" clrIdx="0"/>
  <p:cmAuthor id="8" name="Weingarten, Zachary" initials="WZ" lastIdx="3" clrIdx="7">
    <p:extLst>
      <p:ext uri="{19B8F6BF-5375-455C-9EA6-DF929625EA0E}">
        <p15:presenceInfo xmlns:p15="http://schemas.microsoft.com/office/powerpoint/2012/main" userId="S::zweingarten@air.org::ffaec3ee-184f-423d-85c9-0dd619532930" providerId="AD"/>
      </p:ext>
    </p:extLst>
  </p:cmAuthor>
  <p:cmAuthor id="2" name="Linda K. Reed" initials="lkr" lastIdx="11" clrIdx="1"/>
  <p:cmAuthor id="9" name="Jackson, Stephanie" initials="JS" lastIdx="2" clrIdx="8">
    <p:extLst>
      <p:ext uri="{19B8F6BF-5375-455C-9EA6-DF929625EA0E}">
        <p15:presenceInfo xmlns:p15="http://schemas.microsoft.com/office/powerpoint/2012/main" userId="S::sjackson@air.org::41507284-d238-4789-82df-dc9a05d8958c" providerId="AD"/>
      </p:ext>
    </p:extLst>
  </p:cmAuthor>
  <p:cmAuthor id="3" name="Laura Berry Kuchle" initials="LBK" lastIdx="13" clrIdx="2"/>
  <p:cmAuthor id="4" name="Kuchle, Laura" initials="KL" lastIdx="14" clrIdx="3"/>
  <p:cmAuthor id="5" name="Bailey, Tessie" initials="BT" lastIdx="12" clrIdx="4"/>
  <p:cmAuthor id="6" name="Peterson, Amy" initials="PA" lastIdx="51" clrIdx="5">
    <p:extLst>
      <p:ext uri="{19B8F6BF-5375-455C-9EA6-DF929625EA0E}">
        <p15:presenceInfo xmlns:p15="http://schemas.microsoft.com/office/powerpoint/2012/main" userId="S::ampeterson@air.org::8c14dd6b-6031-4383-8241-8af97fa703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0719C"/>
    <a:srgbClr val="000000"/>
    <a:srgbClr val="C25131"/>
    <a:srgbClr val="006298"/>
    <a:srgbClr val="319EFF"/>
    <a:srgbClr val="F2AC85"/>
    <a:srgbClr val="E49573"/>
    <a:srgbClr val="FFFFFF"/>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71779" autoAdjust="0"/>
  </p:normalViewPr>
  <p:slideViewPr>
    <p:cSldViewPr snapToGrid="0">
      <p:cViewPr varScale="1">
        <p:scale>
          <a:sx n="82" d="100"/>
          <a:sy n="82" d="100"/>
        </p:scale>
        <p:origin x="1674" y="60"/>
      </p:cViewPr>
      <p:guideLst>
        <p:guide orient="horz" pos="648"/>
        <p:guide pos="3840"/>
      </p:guideLst>
    </p:cSldViewPr>
  </p:slideViewPr>
  <p:outlineViewPr>
    <p:cViewPr>
      <p:scale>
        <a:sx n="33" d="100"/>
        <a:sy n="33" d="100"/>
      </p:scale>
      <p:origin x="0" y="-14088"/>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7" d="100"/>
          <a:sy n="67" d="100"/>
        </p:scale>
        <p:origin x="327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SAMPLE</a:t>
            </a:r>
            <a:r>
              <a:rPr lang="en-US" baseline="0" dirty="0">
                <a:solidFill>
                  <a:schemeClr val="tx1"/>
                </a:solidFill>
              </a:rPr>
              <a:t> – 2nd Grade: Reading Connected Text</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5F0B-49B5-B9BF-EE5B7BCE9336}"/>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5F0B-49B5-B9BF-EE5B7BCE9336}"/>
            </c:ext>
          </c:extLst>
        </c:ser>
        <c:dLbls>
          <c:showLegendKey val="0"/>
          <c:showVal val="0"/>
          <c:showCatName val="0"/>
          <c:showSerName val="0"/>
          <c:showPercent val="0"/>
          <c:showBubbleSize val="0"/>
        </c:dLbls>
        <c:smooth val="0"/>
        <c:axId val="1745098688"/>
        <c:axId val="1745101168"/>
      </c:lineChart>
      <c:catAx>
        <c:axId val="17450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101168"/>
        <c:crosses val="autoZero"/>
        <c:auto val="1"/>
        <c:lblAlgn val="ctr"/>
        <c:lblOffset val="100"/>
        <c:noMultiLvlLbl val="0"/>
      </c:catAx>
      <c:valAx>
        <c:axId val="1745101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09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SAMPLE</a:t>
            </a:r>
            <a:r>
              <a:rPr lang="en-US" baseline="0" dirty="0">
                <a:solidFill>
                  <a:schemeClr val="tx1"/>
                </a:solidFill>
              </a:rPr>
              <a:t> – 2nd Grade: Reading Connected Text</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Sheet1!$A$2:$A$20</c:f>
              <c:strCache>
                <c:ptCount val="19"/>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strCache>
            </c:strRef>
          </c:cat>
          <c:val>
            <c:numRef>
              <c:f>Sheet1!$B$2:$B$20</c:f>
              <c:numCache>
                <c:formatCode>General</c:formatCode>
                <c:ptCount val="19"/>
                <c:pt idx="0">
                  <c:v>10</c:v>
                </c:pt>
                <c:pt idx="1">
                  <c:v>13</c:v>
                </c:pt>
                <c:pt idx="2">
                  <c:v>12</c:v>
                </c:pt>
                <c:pt idx="3">
                  <c:v>15</c:v>
                </c:pt>
                <c:pt idx="4">
                  <c:v>14</c:v>
                </c:pt>
                <c:pt idx="5">
                  <c:v>15</c:v>
                </c:pt>
                <c:pt idx="6">
                  <c:v>19</c:v>
                </c:pt>
                <c:pt idx="7">
                  <c:v>20</c:v>
                </c:pt>
              </c:numCache>
            </c:numRef>
          </c:val>
          <c:smooth val="0"/>
          <c:extLst>
            <c:ext xmlns:c16="http://schemas.microsoft.com/office/drawing/2014/chart" uri="{C3380CC4-5D6E-409C-BE32-E72D297353CC}">
              <c16:uniqueId val="{00000000-DD00-4B80-994F-DC76FBBA055A}"/>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Sheet1!$A$2:$A$20</c:f>
              <c:strCache>
                <c:ptCount val="19"/>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strCache>
            </c:strRef>
          </c:cat>
          <c:val>
            <c:numRef>
              <c:f>Sheet1!$C$2:$C$20</c:f>
              <c:numCache>
                <c:formatCode>General</c:formatCode>
                <c:ptCount val="19"/>
              </c:numCache>
            </c:numRef>
          </c:val>
          <c:smooth val="0"/>
          <c:extLst>
            <c:ext xmlns:c16="http://schemas.microsoft.com/office/drawing/2014/chart" uri="{C3380CC4-5D6E-409C-BE32-E72D297353CC}">
              <c16:uniqueId val="{00000002-DD00-4B80-994F-DC76FBBA055A}"/>
            </c:ext>
          </c:extLst>
        </c:ser>
        <c:dLbls>
          <c:showLegendKey val="0"/>
          <c:showVal val="0"/>
          <c:showCatName val="0"/>
          <c:showSerName val="0"/>
          <c:showPercent val="0"/>
          <c:showBubbleSize val="0"/>
        </c:dLbls>
        <c:smooth val="0"/>
        <c:axId val="1704999776"/>
        <c:axId val="1745916096"/>
      </c:lineChart>
      <c:catAx>
        <c:axId val="170499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916096"/>
        <c:crosses val="autoZero"/>
        <c:auto val="1"/>
        <c:lblAlgn val="ctr"/>
        <c:lblOffset val="100"/>
        <c:noMultiLvlLbl val="0"/>
      </c:catAx>
      <c:valAx>
        <c:axId val="1745916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999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266517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buFont typeface="Wingdings" pitchFamily="2" charset="2"/>
              <a:buNone/>
            </a:pPr>
            <a:endParaRPr lang="en-US" b="0" i="0"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409679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406457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285974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36571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410106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330713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a:xfrm>
            <a:off x="3433004" y="9036542"/>
            <a:ext cx="157094" cy="231784"/>
          </a:xfrm>
        </p:spPr>
        <p:txBody>
          <a:bodyPr/>
          <a:lstStyle/>
          <a:p>
            <a:fld id="{1BCF944E-AC27-4BEA-9C0A-695BFCE7C96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5436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a:xfrm>
            <a:off x="171451" y="4654550"/>
            <a:ext cx="7021475" cy="5036615"/>
          </a:xfrm>
        </p:spPr>
        <p:txBody>
          <a:bodyPr/>
          <a:lstStyle/>
          <a:p>
            <a:endParaRPr lang="en-US" i="1" dirty="0"/>
          </a:p>
        </p:txBody>
      </p:sp>
      <p:sp>
        <p:nvSpPr>
          <p:cNvPr id="4" name="Slide Number Placeholder 3"/>
          <p:cNvSpPr>
            <a:spLocks noGrp="1"/>
          </p:cNvSpPr>
          <p:nvPr>
            <p:ph type="sldNum" sz="quarter" idx="10"/>
          </p:nvPr>
        </p:nvSpPr>
        <p:spPr>
          <a:xfrm>
            <a:off x="3472277" y="9036542"/>
            <a:ext cx="78547" cy="231784"/>
          </a:xfrm>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85657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latin typeface="Arial" charset="0"/>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20</a:t>
            </a:fld>
            <a:endParaRPr lang="en-US" dirty="0"/>
          </a:p>
        </p:txBody>
      </p:sp>
    </p:spTree>
    <p:extLst>
      <p:ext uri="{BB962C8B-B14F-4D97-AF65-F5344CB8AC3E}">
        <p14:creationId xmlns:p14="http://schemas.microsoft.com/office/powerpoint/2010/main" val="2677305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78144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5CC356-F3FB-4EFF-8CC6-CE45B8A6F0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8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a:xfrm>
            <a:off x="171451" y="4654550"/>
            <a:ext cx="7021475" cy="5036615"/>
          </a:xfrm>
        </p:spPr>
        <p:txBody>
          <a:bodyPr/>
          <a:lstStyle/>
          <a:p>
            <a:endParaRPr lang="en-US" i="1" dirty="0"/>
          </a:p>
        </p:txBody>
      </p:sp>
      <p:sp>
        <p:nvSpPr>
          <p:cNvPr id="4" name="Slide Number Placeholder 3"/>
          <p:cNvSpPr>
            <a:spLocks noGrp="1"/>
          </p:cNvSpPr>
          <p:nvPr>
            <p:ph type="sldNum" sz="quarter" idx="10"/>
          </p:nvPr>
        </p:nvSpPr>
        <p:spPr>
          <a:xfrm>
            <a:off x="3472277" y="9036542"/>
            <a:ext cx="78547" cy="231784"/>
          </a:xfrm>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3397721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1821950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4223759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Tree>
    <p:extLst>
      <p:ext uri="{BB962C8B-B14F-4D97-AF65-F5344CB8AC3E}">
        <p14:creationId xmlns:p14="http://schemas.microsoft.com/office/powerpoint/2010/main" val="354917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34</a:t>
            </a:fld>
            <a:endParaRPr lang="en-US"/>
          </a:p>
        </p:txBody>
      </p:sp>
    </p:spTree>
    <p:extLst>
      <p:ext uri="{BB962C8B-B14F-4D97-AF65-F5344CB8AC3E}">
        <p14:creationId xmlns:p14="http://schemas.microsoft.com/office/powerpoint/2010/main" val="4184132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1655690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solidFill>
                  <a:srgbClr val="595959"/>
                </a:solidFill>
              </a:rPr>
              <a:pPr/>
              <a:t>39</a:t>
            </a:fld>
            <a:endParaRPr lang="en-US" dirty="0">
              <a:solidFill>
                <a:srgbClr val="595959"/>
              </a:solidFill>
            </a:endParaRPr>
          </a:p>
        </p:txBody>
      </p:sp>
      <p:sp>
        <p:nvSpPr>
          <p:cNvPr id="5" name="Date Placeholder 4">
            <a:extLst>
              <a:ext uri="{FF2B5EF4-FFF2-40B4-BE49-F238E27FC236}">
                <a16:creationId xmlns:a16="http://schemas.microsoft.com/office/drawing/2014/main" id="{B2F31C0F-5825-4C82-9AF1-90FE85153E58}"/>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1AA7068B-7A5E-49EE-B084-B5B64857B918}"/>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979951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40</a:t>
            </a:fld>
            <a:endParaRPr lang="en-US" dirty="0"/>
          </a:p>
        </p:txBody>
      </p:sp>
    </p:spTree>
    <p:extLst>
      <p:ext uri="{BB962C8B-B14F-4D97-AF65-F5344CB8AC3E}">
        <p14:creationId xmlns:p14="http://schemas.microsoft.com/office/powerpoint/2010/main" val="3952240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41</a:t>
            </a:fld>
            <a:endParaRPr lang="en-US" dirty="0"/>
          </a:p>
        </p:txBody>
      </p:sp>
    </p:spTree>
    <p:extLst>
      <p:ext uri="{BB962C8B-B14F-4D97-AF65-F5344CB8AC3E}">
        <p14:creationId xmlns:p14="http://schemas.microsoft.com/office/powerpoint/2010/main" val="251797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167269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344035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325085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318118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373961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16871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935028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dirty="0"/>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dirty="0"/>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dirty="0"/>
              <a:t>Closing Slide</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911749" y="905710"/>
            <a:ext cx="10971217"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8559799" y="6766376"/>
            <a:ext cx="3323167" cy="123111"/>
          </a:xfrm>
          <a:prstGeom prst="rect">
            <a:avLst/>
          </a:prstGeo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7104454" y="6656743"/>
            <a:ext cx="4778513"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916518" y="2938999"/>
            <a:ext cx="10966449"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8442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46274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82680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33435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3" name="Left Content"/>
          <p:cNvSpPr>
            <a:spLocks noGrp="1"/>
          </p:cNvSpPr>
          <p:nvPr>
            <p:ph sz="half" idx="1"/>
          </p:nvPr>
        </p:nvSpPr>
        <p:spPr>
          <a:xfrm>
            <a:off x="914400" y="1716023"/>
            <a:ext cx="5327904" cy="446094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ight Content"/>
          <p:cNvSpPr>
            <a:spLocks noGrp="1"/>
          </p:cNvSpPr>
          <p:nvPr>
            <p:ph sz="half" idx="2"/>
          </p:nvPr>
        </p:nvSpPr>
        <p:spPr>
          <a:xfrm>
            <a:off x="6559298" y="1716023"/>
            <a:ext cx="5327815" cy="446094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cNvSpPr>
            <a:spLocks noGrp="1"/>
          </p:cNvSpPr>
          <p:nvPr>
            <p:ph type="sldNum" sz="quarter" idx="12"/>
          </p:nvPr>
        </p:nvSpPr>
        <p:spPr/>
        <p:txBody>
          <a:bodyPr/>
          <a:lstStyle/>
          <a:p>
            <a:fld id="{99A20822-4A49-4D36-86E3-300BA48D3F00}" type="slidenum">
              <a:rPr lang="en-US" smtClean="0"/>
              <a:t>‹#›</a:t>
            </a:fld>
            <a:endParaRPr lang="en-US" dirty="0"/>
          </a:p>
        </p:txBody>
      </p:sp>
      <p:cxnSp>
        <p:nvCxnSpPr>
          <p:cNvPr id="8" name="Rule"/>
          <p:cNvCxnSpPr/>
          <p:nvPr userDrawn="1"/>
        </p:nvCxnSpPr>
        <p:spPr>
          <a:xfrm>
            <a:off x="916517" y="1487424"/>
            <a:ext cx="1127548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749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74158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931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dirty="0"/>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 id="2147483816" r:id="rId17"/>
    <p:sldLayoutId id="2147483820" r:id="rId18"/>
    <p:sldLayoutId id="2147483822" r:id="rId19"/>
    <p:sldLayoutId id="2147483823" r:id="rId20"/>
    <p:sldLayoutId id="2147483824" r:id="rId21"/>
    <p:sldLayoutId id="2147483825" r:id="rId22"/>
    <p:sldLayoutId id="2147483826" r:id="rId23"/>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gif"/></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hyperlink" Target="https://intensiveintervention.org/resource/high-quality-behavior-IEP-goals" TargetMode="Externa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hyperlink" Target="https://register.gotowebinar.com/register/402891152233241100"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intensiveintervention.org/resource/recommendations-and-resources-preparing-educators-endrew-era" TargetMode="External"/><Relationship Id="rId2" Type="http://schemas.openxmlformats.org/officeDocument/2006/relationships/hyperlink" Target="https://intensiveintervention.org/sites/default/files/NCII-SetAcademicIEPGoals508.pdf" TargetMode="Externa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charts.intensiveintervention.org/chart/progress-monitoring" TargetMode="External"/><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hyperlink" Target="https://iris.peabody.vanderbilt.edu/module/iep02/cresource/#content" TargetMode="External"/><Relationship Id="rId4" Type="http://schemas.openxmlformats.org/officeDocument/2006/relationships/hyperlink" Target="https://iris.peabody.vanderbilt.edu/module/iep01/#conten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image" Target="../media/image54.png"/><Relationship Id="rId1" Type="http://schemas.openxmlformats.org/officeDocument/2006/relationships/slideLayout" Target="../slideLayouts/slideLayout5.xml"/><Relationship Id="rId5" Type="http://schemas.openxmlformats.org/officeDocument/2006/relationships/hyperlink" Target="http://www.promotingprogress.org/" TargetMode="Externa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hyperlink" Target="mailto:tbailey@air.org"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mailto:zweingarten@air.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BC9455-F276-47EA-8C45-5D307C1719A2}"/>
              </a:ext>
            </a:extLst>
          </p:cNvPr>
          <p:cNvSpPr>
            <a:spLocks noGrp="1"/>
          </p:cNvSpPr>
          <p:nvPr>
            <p:ph type="title"/>
          </p:nvPr>
        </p:nvSpPr>
        <p:spPr>
          <a:xfrm>
            <a:off x="743983" y="3779516"/>
            <a:ext cx="10704034" cy="1107996"/>
          </a:xfrm>
        </p:spPr>
        <p:txBody>
          <a:bodyPr/>
          <a:lstStyle/>
          <a:p>
            <a:r>
              <a:rPr lang="en-US" sz="3600" dirty="0"/>
              <a:t>Strategies for Setting High-Quality Academic Individualized Education Program Goals</a:t>
            </a:r>
          </a:p>
        </p:txBody>
      </p:sp>
      <p:sp>
        <p:nvSpPr>
          <p:cNvPr id="7" name="Text Placeholder 6">
            <a:extLst>
              <a:ext uri="{FF2B5EF4-FFF2-40B4-BE49-F238E27FC236}">
                <a16:creationId xmlns:a16="http://schemas.microsoft.com/office/drawing/2014/main" id="{0B6C6E58-21A6-4BEB-9FC1-FDFA99D1C6E4}"/>
              </a:ext>
            </a:extLst>
          </p:cNvPr>
          <p:cNvSpPr>
            <a:spLocks noGrp="1"/>
          </p:cNvSpPr>
          <p:nvPr>
            <p:ph type="body" sz="quarter" idx="14"/>
          </p:nvPr>
        </p:nvSpPr>
        <p:spPr>
          <a:xfrm>
            <a:off x="9994842" y="3716536"/>
            <a:ext cx="1253548" cy="184666"/>
          </a:xfrm>
        </p:spPr>
        <p:txBody>
          <a:bodyPr/>
          <a:lstStyle/>
          <a:p>
            <a:r>
              <a:rPr lang="en-US" dirty="0"/>
              <a:t>February 20, 2020</a:t>
            </a:r>
          </a:p>
        </p:txBody>
      </p:sp>
      <p:sp>
        <p:nvSpPr>
          <p:cNvPr id="3" name="Text Placeholder 2">
            <a:extLst>
              <a:ext uri="{FF2B5EF4-FFF2-40B4-BE49-F238E27FC236}">
                <a16:creationId xmlns:a16="http://schemas.microsoft.com/office/drawing/2014/main" id="{2C7FC569-2ABB-4B79-B808-96E2BBAE374F}"/>
              </a:ext>
            </a:extLst>
          </p:cNvPr>
          <p:cNvSpPr>
            <a:spLocks noGrp="1"/>
          </p:cNvSpPr>
          <p:nvPr>
            <p:ph type="body" sz="quarter" idx="13"/>
          </p:nvPr>
        </p:nvSpPr>
        <p:spPr>
          <a:xfrm>
            <a:off x="732790" y="5074782"/>
            <a:ext cx="10515600" cy="1846659"/>
          </a:xfrm>
        </p:spPr>
        <p:txBody>
          <a:bodyPr/>
          <a:lstStyle/>
          <a:p>
            <a:r>
              <a:rPr lang="en-US" sz="2400" dirty="0"/>
              <a:t>Tessie Bailey, Ph.D., and Zach Weingarten, Ed.D., American Institutes for Research </a:t>
            </a:r>
          </a:p>
          <a:p>
            <a:r>
              <a:rPr lang="en-US" sz="2400" dirty="0"/>
              <a:t>Thom Jones, Wyoming Department of Education </a:t>
            </a:r>
          </a:p>
          <a:p>
            <a:r>
              <a:rPr lang="en-US" sz="2400" dirty="0"/>
              <a:t>Justine Essex, Freedom Elementary School, Cheyenne, WY </a:t>
            </a:r>
          </a:p>
          <a:p>
            <a:endParaRPr lang="en-US" sz="2400" dirty="0"/>
          </a:p>
        </p:txBody>
      </p:sp>
      <p:sp>
        <p:nvSpPr>
          <p:cNvPr id="4" name="Slide Number Placeholder 3">
            <a:extLst>
              <a:ext uri="{FF2B5EF4-FFF2-40B4-BE49-F238E27FC236}">
                <a16:creationId xmlns:a16="http://schemas.microsoft.com/office/drawing/2014/main" id="{2DCA4294-6B30-4F5B-AD95-C13EDA170D77}"/>
              </a:ext>
            </a:extLst>
          </p:cNvPr>
          <p:cNvSpPr>
            <a:spLocks noGrp="1"/>
          </p:cNvSpPr>
          <p:nvPr>
            <p:ph type="sldNum" sz="quarter" idx="4294967295"/>
          </p:nvPr>
        </p:nvSpPr>
        <p:spPr>
          <a:xfrm>
            <a:off x="12034838" y="6704013"/>
            <a:ext cx="157162" cy="153987"/>
          </a:xfrm>
        </p:spPr>
        <p:txBody>
          <a:bodyPr/>
          <a:lstStyle/>
          <a:p>
            <a:pPr algn="r"/>
            <a:fld id="{F3477EC8-074D-41C4-94AE-E9EA7CEEA348}" type="slidenum">
              <a:rPr lang="en-US" smtClean="0">
                <a:solidFill>
                  <a:srgbClr val="FFFFFF">
                    <a:lumMod val="75000"/>
                  </a:srgbClr>
                </a:solidFill>
              </a:rPr>
              <a:pPr algn="r"/>
              <a:t>1</a:t>
            </a:fld>
            <a:endParaRPr lang="en-US" dirty="0">
              <a:solidFill>
                <a:srgbClr val="FFFFFF">
                  <a:lumMod val="75000"/>
                </a:srgbClr>
              </a:solidFill>
            </a:endParaRPr>
          </a:p>
        </p:txBody>
      </p:sp>
    </p:spTree>
    <p:extLst>
      <p:ext uri="{BB962C8B-B14F-4D97-AF65-F5344CB8AC3E}">
        <p14:creationId xmlns:p14="http://schemas.microsoft.com/office/powerpoint/2010/main" val="3476211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097D-5C26-4B04-B94B-AA5EE17FA9F1}"/>
              </a:ext>
            </a:extLst>
          </p:cNvPr>
          <p:cNvSpPr>
            <a:spLocks noGrp="1"/>
          </p:cNvSpPr>
          <p:nvPr>
            <p:ph type="title"/>
          </p:nvPr>
        </p:nvSpPr>
        <p:spPr/>
        <p:txBody>
          <a:bodyPr/>
          <a:lstStyle/>
          <a:p>
            <a:r>
              <a:rPr lang="en-US"/>
              <a:t>Step 1: Select the Target and Measure</a:t>
            </a:r>
          </a:p>
        </p:txBody>
      </p:sp>
      <p:sp>
        <p:nvSpPr>
          <p:cNvPr id="7" name="Content Placeholder 6">
            <a:extLst>
              <a:ext uri="{FF2B5EF4-FFF2-40B4-BE49-F238E27FC236}">
                <a16:creationId xmlns:a16="http://schemas.microsoft.com/office/drawing/2014/main" id="{084A7B07-3D9F-4DFA-A27F-2D74CD56D08D}"/>
              </a:ext>
            </a:extLst>
          </p:cNvPr>
          <p:cNvSpPr>
            <a:spLocks noGrp="1"/>
          </p:cNvSpPr>
          <p:nvPr>
            <p:ph sz="quarter" idx="15"/>
          </p:nvPr>
        </p:nvSpPr>
        <p:spPr/>
        <p:txBody>
          <a:bodyPr/>
          <a:lstStyle/>
          <a:p>
            <a:r>
              <a:rPr lang="en-US" dirty="0"/>
              <a:t>Determine target behavior</a:t>
            </a:r>
          </a:p>
          <a:p>
            <a:r>
              <a:rPr lang="en-US" dirty="0"/>
              <a:t>Identify a measure </a:t>
            </a:r>
          </a:p>
        </p:txBody>
      </p:sp>
      <p:pic>
        <p:nvPicPr>
          <p:cNvPr id="3" name="Picture 2" descr="A graph depicting a student's progress with short vowels over a number of weeks">
            <a:extLst>
              <a:ext uri="{FF2B5EF4-FFF2-40B4-BE49-F238E27FC236}">
                <a16:creationId xmlns:a16="http://schemas.microsoft.com/office/drawing/2014/main" id="{38D5A803-FD08-4C1E-B22A-78C13042A5B1}"/>
              </a:ext>
            </a:extLst>
          </p:cNvPr>
          <p:cNvPicPr>
            <a:picLocks noChangeAspect="1"/>
          </p:cNvPicPr>
          <p:nvPr/>
        </p:nvPicPr>
        <p:blipFill rotWithShape="1">
          <a:blip r:embed="rId3"/>
          <a:srcRect b="3462"/>
          <a:stretch/>
        </p:blipFill>
        <p:spPr>
          <a:xfrm>
            <a:off x="1181872" y="2618497"/>
            <a:ext cx="3388373" cy="2138762"/>
          </a:xfrm>
          <a:prstGeom prst="rect">
            <a:avLst/>
          </a:prstGeom>
        </p:spPr>
      </p:pic>
      <p:sp>
        <p:nvSpPr>
          <p:cNvPr id="4" name="Rectangle: Rounded Corners 3">
            <a:extLst>
              <a:ext uri="{FF2B5EF4-FFF2-40B4-BE49-F238E27FC236}">
                <a16:creationId xmlns:a16="http://schemas.microsoft.com/office/drawing/2014/main" id="{E52EE45D-E3DC-45C8-818B-F6CB95BB6886}"/>
              </a:ext>
            </a:extLst>
          </p:cNvPr>
          <p:cNvSpPr/>
          <p:nvPr/>
        </p:nvSpPr>
        <p:spPr>
          <a:xfrm>
            <a:off x="1069850" y="4940911"/>
            <a:ext cx="3501189" cy="469231"/>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Single Skill Measure</a:t>
            </a:r>
          </a:p>
        </p:txBody>
      </p:sp>
      <p:grpSp>
        <p:nvGrpSpPr>
          <p:cNvPr id="166" name="Group 165" descr="This shows the same graph as previous slides but includes a trend line representing the trend of the student's rate of progress toward the goal.  In this graph the trend line is not as steep as the goal line, showing that the student is not on track to meet the goal. ">
            <a:extLst>
              <a:ext uri="{FF2B5EF4-FFF2-40B4-BE49-F238E27FC236}">
                <a16:creationId xmlns:a16="http://schemas.microsoft.com/office/drawing/2014/main" id="{B8F8FA7A-C5F6-46CE-BE99-7D8AF1F7E5AE}"/>
              </a:ext>
            </a:extLst>
          </p:cNvPr>
          <p:cNvGrpSpPr/>
          <p:nvPr/>
        </p:nvGrpSpPr>
        <p:grpSpPr>
          <a:xfrm>
            <a:off x="6102497" y="2660607"/>
            <a:ext cx="3674164" cy="2054543"/>
            <a:chOff x="4974166" y="2965269"/>
            <a:chExt cx="3920471" cy="1822238"/>
          </a:xfrm>
        </p:grpSpPr>
        <p:grpSp>
          <p:nvGrpSpPr>
            <p:cNvPr id="167" name="Group 166">
              <a:extLst>
                <a:ext uri="{FF2B5EF4-FFF2-40B4-BE49-F238E27FC236}">
                  <a16:creationId xmlns:a16="http://schemas.microsoft.com/office/drawing/2014/main" id="{0625396E-A3F3-4A12-B4B0-6A3EC31C437E}"/>
                </a:ext>
              </a:extLst>
            </p:cNvPr>
            <p:cNvGrpSpPr/>
            <p:nvPr/>
          </p:nvGrpSpPr>
          <p:grpSpPr>
            <a:xfrm>
              <a:off x="4974166" y="2965269"/>
              <a:ext cx="3920471" cy="1822238"/>
              <a:chOff x="4974166" y="2965269"/>
              <a:chExt cx="3920471" cy="1822238"/>
            </a:xfrm>
          </p:grpSpPr>
          <p:grpSp>
            <p:nvGrpSpPr>
              <p:cNvPr id="169" name="Group 168">
                <a:extLst>
                  <a:ext uri="{FF2B5EF4-FFF2-40B4-BE49-F238E27FC236}">
                    <a16:creationId xmlns:a16="http://schemas.microsoft.com/office/drawing/2014/main" id="{0368CFC0-B895-4F48-82BF-C7344A9E8A5F}"/>
                  </a:ext>
                </a:extLst>
              </p:cNvPr>
              <p:cNvGrpSpPr/>
              <p:nvPr/>
            </p:nvGrpSpPr>
            <p:grpSpPr>
              <a:xfrm>
                <a:off x="4974166" y="2965269"/>
                <a:ext cx="3920471" cy="1822238"/>
                <a:chOff x="4974166" y="2965269"/>
                <a:chExt cx="3920471" cy="1822238"/>
              </a:xfrm>
            </p:grpSpPr>
            <p:grpSp>
              <p:nvGrpSpPr>
                <p:cNvPr id="171" name="Group 170">
                  <a:extLst>
                    <a:ext uri="{FF2B5EF4-FFF2-40B4-BE49-F238E27FC236}">
                      <a16:creationId xmlns:a16="http://schemas.microsoft.com/office/drawing/2014/main" id="{D1B3FBBF-9B44-449A-9252-602492CA3192}"/>
                    </a:ext>
                  </a:extLst>
                </p:cNvPr>
                <p:cNvGrpSpPr/>
                <p:nvPr/>
              </p:nvGrpSpPr>
              <p:grpSpPr>
                <a:xfrm>
                  <a:off x="4974166" y="2965269"/>
                  <a:ext cx="3920471" cy="1822238"/>
                  <a:chOff x="4974166" y="2965269"/>
                  <a:chExt cx="3920471" cy="1822238"/>
                </a:xfrm>
              </p:grpSpPr>
              <p:grpSp>
                <p:nvGrpSpPr>
                  <p:cNvPr id="173" name="Group 172">
                    <a:extLst>
                      <a:ext uri="{FF2B5EF4-FFF2-40B4-BE49-F238E27FC236}">
                        <a16:creationId xmlns:a16="http://schemas.microsoft.com/office/drawing/2014/main" id="{09681028-59C7-47FB-B8D2-A2BFE983EBB8}"/>
                      </a:ext>
                    </a:extLst>
                  </p:cNvPr>
                  <p:cNvGrpSpPr/>
                  <p:nvPr/>
                </p:nvGrpSpPr>
                <p:grpSpPr>
                  <a:xfrm>
                    <a:off x="4974166" y="2965269"/>
                    <a:ext cx="3920471" cy="1822238"/>
                    <a:chOff x="4974166" y="2965269"/>
                    <a:chExt cx="3920471" cy="1822238"/>
                  </a:xfrm>
                </p:grpSpPr>
                <p:grpSp>
                  <p:nvGrpSpPr>
                    <p:cNvPr id="175" name="Group 174">
                      <a:extLst>
                        <a:ext uri="{FF2B5EF4-FFF2-40B4-BE49-F238E27FC236}">
                          <a16:creationId xmlns:a16="http://schemas.microsoft.com/office/drawing/2014/main" id="{D205BAAD-D7A5-49AF-84C6-0B91C50A515E}"/>
                        </a:ext>
                      </a:extLst>
                    </p:cNvPr>
                    <p:cNvGrpSpPr/>
                    <p:nvPr/>
                  </p:nvGrpSpPr>
                  <p:grpSpPr>
                    <a:xfrm>
                      <a:off x="4974166" y="2965269"/>
                      <a:ext cx="3920471" cy="1822238"/>
                      <a:chOff x="4974166" y="2965269"/>
                      <a:chExt cx="3920471" cy="1822238"/>
                    </a:xfrm>
                  </p:grpSpPr>
                  <p:grpSp>
                    <p:nvGrpSpPr>
                      <p:cNvPr id="177" name="Group 176">
                        <a:extLst>
                          <a:ext uri="{FF2B5EF4-FFF2-40B4-BE49-F238E27FC236}">
                            <a16:creationId xmlns:a16="http://schemas.microsoft.com/office/drawing/2014/main" id="{2B945332-95E0-4B3A-81FC-D58F3BF01B0A}"/>
                          </a:ext>
                        </a:extLst>
                      </p:cNvPr>
                      <p:cNvGrpSpPr/>
                      <p:nvPr/>
                    </p:nvGrpSpPr>
                    <p:grpSpPr>
                      <a:xfrm>
                        <a:off x="4974166" y="2965269"/>
                        <a:ext cx="3920471" cy="1822238"/>
                        <a:chOff x="4974166" y="2965269"/>
                        <a:chExt cx="3920471" cy="1822238"/>
                      </a:xfrm>
                    </p:grpSpPr>
                    <p:grpSp>
                      <p:nvGrpSpPr>
                        <p:cNvPr id="179" name="Group 178">
                          <a:extLst>
                            <a:ext uri="{FF2B5EF4-FFF2-40B4-BE49-F238E27FC236}">
                              <a16:creationId xmlns:a16="http://schemas.microsoft.com/office/drawing/2014/main" id="{B7AED2EF-11EF-47C8-AED9-ED6FBD93F834}"/>
                            </a:ext>
                          </a:extLst>
                        </p:cNvPr>
                        <p:cNvGrpSpPr/>
                        <p:nvPr/>
                      </p:nvGrpSpPr>
                      <p:grpSpPr>
                        <a:xfrm>
                          <a:off x="4974166" y="2965269"/>
                          <a:ext cx="3920471" cy="1822238"/>
                          <a:chOff x="4974166" y="2965269"/>
                          <a:chExt cx="3920471" cy="1822238"/>
                        </a:xfrm>
                      </p:grpSpPr>
                      <p:grpSp>
                        <p:nvGrpSpPr>
                          <p:cNvPr id="181" name="Group 180">
                            <a:extLst>
                              <a:ext uri="{FF2B5EF4-FFF2-40B4-BE49-F238E27FC236}">
                                <a16:creationId xmlns:a16="http://schemas.microsoft.com/office/drawing/2014/main" id="{185D76A8-43DD-41F1-BE31-77AB989423B6}"/>
                              </a:ext>
                            </a:extLst>
                          </p:cNvPr>
                          <p:cNvGrpSpPr/>
                          <p:nvPr/>
                        </p:nvGrpSpPr>
                        <p:grpSpPr>
                          <a:xfrm>
                            <a:off x="4974166" y="2965269"/>
                            <a:ext cx="3920471" cy="1822238"/>
                            <a:chOff x="4974166" y="2965269"/>
                            <a:chExt cx="3920471" cy="1822238"/>
                          </a:xfrm>
                        </p:grpSpPr>
                        <p:pic>
                          <p:nvPicPr>
                            <p:cNvPr id="183" name="Picture 5" descr="This shows the same graph as previous slides but includes a trend line representing the trend of the student's rate of progress toward the goal.  In this graph the trend line is not as steep as the goal line, showing that the student is not on track to meet the goal. ">
                              <a:extLst>
                                <a:ext uri="{FF2B5EF4-FFF2-40B4-BE49-F238E27FC236}">
                                  <a16:creationId xmlns:a16="http://schemas.microsoft.com/office/drawing/2014/main" id="{F47F7A21-66AD-478A-9260-5D325CB348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4166" y="2965269"/>
                              <a:ext cx="3920471" cy="18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5-Point Star 3">
                              <a:extLst>
                                <a:ext uri="{FF2B5EF4-FFF2-40B4-BE49-F238E27FC236}">
                                  <a16:creationId xmlns:a16="http://schemas.microsoft.com/office/drawing/2014/main" id="{1834E096-298E-4B89-8FBE-0AFD68F2C0CF}"/>
                                </a:ext>
                              </a:extLst>
                            </p:cNvPr>
                            <p:cNvSpPr/>
                            <p:nvPr/>
                          </p:nvSpPr>
                          <p:spPr>
                            <a:xfrm>
                              <a:off x="8655405" y="3092860"/>
                              <a:ext cx="223283" cy="2126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2" name="Straight Connector 181">
                            <a:extLst>
                              <a:ext uri="{FF2B5EF4-FFF2-40B4-BE49-F238E27FC236}">
                                <a16:creationId xmlns:a16="http://schemas.microsoft.com/office/drawing/2014/main" id="{B745DA86-AE05-47FC-B5C3-5756CE91B549}"/>
                              </a:ext>
                            </a:extLst>
                          </p:cNvPr>
                          <p:cNvCxnSpPr/>
                          <p:nvPr/>
                        </p:nvCxnSpPr>
                        <p:spPr>
                          <a:xfrm>
                            <a:off x="5729077" y="2965269"/>
                            <a:ext cx="10633" cy="174374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80" name="Straight Connector 179">
                          <a:extLst>
                            <a:ext uri="{FF2B5EF4-FFF2-40B4-BE49-F238E27FC236}">
                              <a16:creationId xmlns:a16="http://schemas.microsoft.com/office/drawing/2014/main" id="{CD1FFE55-9789-43DC-A60A-7B7BCB276371}"/>
                            </a:ext>
                          </a:extLst>
                        </p:cNvPr>
                        <p:cNvCxnSpPr>
                          <a:endCxn id="184" idx="4"/>
                        </p:cNvCxnSpPr>
                        <p:nvPr/>
                      </p:nvCxnSpPr>
                      <p:spPr>
                        <a:xfrm flipV="1">
                          <a:off x="5739710" y="3174085"/>
                          <a:ext cx="3138978" cy="129137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8" name="Rectangle 177">
                        <a:extLst>
                          <a:ext uri="{FF2B5EF4-FFF2-40B4-BE49-F238E27FC236}">
                            <a16:creationId xmlns:a16="http://schemas.microsoft.com/office/drawing/2014/main" id="{525F40D6-8CB1-4CCE-9D19-97BBA861C907}"/>
                          </a:ext>
                        </a:extLst>
                      </p:cNvPr>
                      <p:cNvSpPr>
                        <a:spLocks noChangeAspect="1"/>
                      </p:cNvSpPr>
                      <p:nvPr/>
                    </p:nvSpPr>
                    <p:spPr>
                      <a:xfrm rot="2700000">
                        <a:off x="6140619" y="4343371"/>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ectangle 175">
                      <a:extLst>
                        <a:ext uri="{FF2B5EF4-FFF2-40B4-BE49-F238E27FC236}">
                          <a16:creationId xmlns:a16="http://schemas.microsoft.com/office/drawing/2014/main" id="{E05ED2EA-100A-451E-BEEC-49776539B66C}"/>
                        </a:ext>
                      </a:extLst>
                    </p:cNvPr>
                    <p:cNvSpPr>
                      <a:spLocks noChangeAspect="1"/>
                    </p:cNvSpPr>
                    <p:nvPr/>
                  </p:nvSpPr>
                  <p:spPr>
                    <a:xfrm rot="2700000">
                      <a:off x="6235426" y="4188986"/>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a:extLst>
                      <a:ext uri="{FF2B5EF4-FFF2-40B4-BE49-F238E27FC236}">
                        <a16:creationId xmlns:a16="http://schemas.microsoft.com/office/drawing/2014/main" id="{3C013D0D-52D4-421F-9892-1BA53FD6970F}"/>
                      </a:ext>
                    </a:extLst>
                  </p:cNvPr>
                  <p:cNvSpPr>
                    <a:spLocks noChangeAspect="1"/>
                  </p:cNvSpPr>
                  <p:nvPr/>
                </p:nvSpPr>
                <p:spPr>
                  <a:xfrm rot="2700000">
                    <a:off x="6367831" y="4304576"/>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Rectangle 171">
                  <a:extLst>
                    <a:ext uri="{FF2B5EF4-FFF2-40B4-BE49-F238E27FC236}">
                      <a16:creationId xmlns:a16="http://schemas.microsoft.com/office/drawing/2014/main" id="{4591F7F8-8E11-481D-B404-780D63BFB751}"/>
                    </a:ext>
                  </a:extLst>
                </p:cNvPr>
                <p:cNvSpPr>
                  <a:spLocks noChangeAspect="1"/>
                </p:cNvSpPr>
                <p:nvPr/>
              </p:nvSpPr>
              <p:spPr>
                <a:xfrm rot="2700000">
                  <a:off x="6481434" y="4226985"/>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a:extLst>
                  <a:ext uri="{FF2B5EF4-FFF2-40B4-BE49-F238E27FC236}">
                    <a16:creationId xmlns:a16="http://schemas.microsoft.com/office/drawing/2014/main" id="{36BF47B0-AA9A-4E58-AA70-614895499EEA}"/>
                  </a:ext>
                </a:extLst>
              </p:cNvPr>
              <p:cNvSpPr>
                <a:spLocks noChangeAspect="1"/>
              </p:cNvSpPr>
              <p:nvPr/>
            </p:nvSpPr>
            <p:spPr>
              <a:xfrm rot="2700000">
                <a:off x="6620105" y="4188190"/>
                <a:ext cx="54864" cy="54864"/>
              </a:xfrm>
              <a:prstGeom prst="rect">
                <a:avLst/>
              </a:prstGeom>
              <a:pattFill prst="pct50">
                <a:fgClr>
                  <a:schemeClr val="tx1">
                    <a:lumMod val="95000"/>
                    <a:lumOff val="5000"/>
                  </a:schemeClr>
                </a:fgClr>
                <a:bgClr>
                  <a:schemeClr val="bg1"/>
                </a:bgClr>
              </a:patt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8" name="Straight Connector 167">
              <a:extLst>
                <a:ext uri="{FF2B5EF4-FFF2-40B4-BE49-F238E27FC236}">
                  <a16:creationId xmlns:a16="http://schemas.microsoft.com/office/drawing/2014/main" id="{257330FE-1B60-40A4-8C75-B9E2CCEB5C58}"/>
                </a:ext>
              </a:extLst>
            </p:cNvPr>
            <p:cNvCxnSpPr/>
            <p:nvPr/>
          </p:nvCxnSpPr>
          <p:spPr>
            <a:xfrm flipV="1">
              <a:off x="5747984" y="3598682"/>
              <a:ext cx="3019062" cy="866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Rounded Corners 184">
            <a:extLst>
              <a:ext uri="{FF2B5EF4-FFF2-40B4-BE49-F238E27FC236}">
                <a16:creationId xmlns:a16="http://schemas.microsoft.com/office/drawing/2014/main" id="{ECCD2858-51C3-4A8E-9B3B-7A92238EFB56}"/>
              </a:ext>
            </a:extLst>
          </p:cNvPr>
          <p:cNvSpPr/>
          <p:nvPr/>
        </p:nvSpPr>
        <p:spPr>
          <a:xfrm>
            <a:off x="6400801" y="4940912"/>
            <a:ext cx="3501189" cy="469231"/>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General Outcome Measure</a:t>
            </a:r>
          </a:p>
        </p:txBody>
      </p:sp>
      <p:sp>
        <p:nvSpPr>
          <p:cNvPr id="5" name="Slide Number Placeholder 4">
            <a:extLst>
              <a:ext uri="{FF2B5EF4-FFF2-40B4-BE49-F238E27FC236}">
                <a16:creationId xmlns:a16="http://schemas.microsoft.com/office/drawing/2014/main" id="{3CF09269-5669-42DC-8DFB-EB1571EE5C2A}"/>
              </a:ext>
            </a:extLst>
          </p:cNvPr>
          <p:cNvSpPr>
            <a:spLocks noGrp="1"/>
          </p:cNvSpPr>
          <p:nvPr>
            <p:ph type="sldNum" sz="quarter" idx="14"/>
          </p:nvPr>
        </p:nvSpPr>
        <p:spPr/>
        <p:txBody>
          <a:bodyPr/>
          <a:lstStyle/>
          <a:p>
            <a:fld id="{99A20822-4A49-4D36-86E3-300BA48D3F00}" type="slidenum">
              <a:rPr lang="en-US" smtClean="0"/>
              <a:t>10</a:t>
            </a:fld>
            <a:endParaRPr lang="en-US"/>
          </a:p>
        </p:txBody>
      </p:sp>
      <p:sp>
        <p:nvSpPr>
          <p:cNvPr id="6" name="Text Placeholder 5">
            <a:extLst>
              <a:ext uri="{FF2B5EF4-FFF2-40B4-BE49-F238E27FC236}">
                <a16:creationId xmlns:a16="http://schemas.microsoft.com/office/drawing/2014/main" id="{C228ED16-EE6A-4F40-B959-4F8880F42866}"/>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10017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C5D8-4DB6-4B78-B1F3-4A1156A57600}"/>
              </a:ext>
            </a:extLst>
          </p:cNvPr>
          <p:cNvSpPr>
            <a:spLocks noGrp="1"/>
          </p:cNvSpPr>
          <p:nvPr>
            <p:ph type="title"/>
          </p:nvPr>
        </p:nvSpPr>
        <p:spPr/>
        <p:txBody>
          <a:bodyPr/>
          <a:lstStyle/>
          <a:p>
            <a:r>
              <a:rPr lang="en-US"/>
              <a:t>Identify a Measure: Key Characteristics</a:t>
            </a:r>
          </a:p>
        </p:txBody>
      </p:sp>
      <p:sp>
        <p:nvSpPr>
          <p:cNvPr id="3" name="Content Placeholder 2">
            <a:extLst>
              <a:ext uri="{FF2B5EF4-FFF2-40B4-BE49-F238E27FC236}">
                <a16:creationId xmlns:a16="http://schemas.microsoft.com/office/drawing/2014/main" id="{50FB5775-3460-4410-958D-382F199C0758}"/>
              </a:ext>
            </a:extLst>
          </p:cNvPr>
          <p:cNvSpPr>
            <a:spLocks noGrp="1"/>
          </p:cNvSpPr>
          <p:nvPr>
            <p:ph sz="quarter" idx="15"/>
          </p:nvPr>
        </p:nvSpPr>
        <p:spPr>
          <a:xfrm>
            <a:off x="457200" y="1371600"/>
            <a:ext cx="5967663" cy="4630994"/>
          </a:xfrm>
        </p:spPr>
        <p:txBody>
          <a:bodyPr>
            <a:noAutofit/>
          </a:bodyPr>
          <a:lstStyle/>
          <a:p>
            <a:r>
              <a:rPr lang="en-US" sz="2500" dirty="0"/>
              <a:t>Have sufficient number of </a:t>
            </a:r>
            <a:r>
              <a:rPr lang="en-US" sz="2500" b="1" dirty="0"/>
              <a:t>alternate forms </a:t>
            </a:r>
            <a:r>
              <a:rPr lang="en-US" sz="2500" dirty="0"/>
              <a:t>of equal and controlled difficulty.</a:t>
            </a:r>
          </a:p>
          <a:p>
            <a:r>
              <a:rPr lang="en-US" sz="2500" dirty="0"/>
              <a:t>Specify minimum </a:t>
            </a:r>
            <a:r>
              <a:rPr lang="en-US" sz="2500" b="1" dirty="0"/>
              <a:t>acceptable growth</a:t>
            </a:r>
            <a:r>
              <a:rPr lang="en-US" sz="2500" dirty="0"/>
              <a:t>.</a:t>
            </a:r>
          </a:p>
          <a:p>
            <a:r>
              <a:rPr lang="en-US" sz="2500" dirty="0"/>
              <a:t>Provide </a:t>
            </a:r>
            <a:r>
              <a:rPr lang="en-US" sz="2500" b="1" dirty="0"/>
              <a:t>benchmarks</a:t>
            </a:r>
            <a:r>
              <a:rPr lang="en-US" sz="2500" dirty="0"/>
              <a:t> for minimum acceptable end-of-year performance.</a:t>
            </a:r>
          </a:p>
          <a:p>
            <a:r>
              <a:rPr lang="en-US" sz="2500" dirty="0"/>
              <a:t>Have </a:t>
            </a:r>
            <a:r>
              <a:rPr lang="en-US" sz="2500" b="1" dirty="0"/>
              <a:t>reliability and validity </a:t>
            </a:r>
            <a:r>
              <a:rPr lang="en-US" sz="2500" dirty="0"/>
              <a:t>information for the performance-level score and for growth for students with intensive needs.</a:t>
            </a:r>
          </a:p>
        </p:txBody>
      </p:sp>
      <p:pic>
        <p:nvPicPr>
          <p:cNvPr id="6" name="Picture 5" descr="Screenshot of NCII's Academic Progress Monitoring Tools chart">
            <a:extLst>
              <a:ext uri="{FF2B5EF4-FFF2-40B4-BE49-F238E27FC236}">
                <a16:creationId xmlns:a16="http://schemas.microsoft.com/office/drawing/2014/main" id="{031E6288-4592-46D8-9766-4AC675DB89C8}"/>
              </a:ext>
            </a:extLst>
          </p:cNvPr>
          <p:cNvPicPr>
            <a:picLocks noChangeAspect="1"/>
          </p:cNvPicPr>
          <p:nvPr/>
        </p:nvPicPr>
        <p:blipFill>
          <a:blip r:embed="rId3"/>
          <a:stretch>
            <a:fillRect/>
          </a:stretch>
        </p:blipFill>
        <p:spPr>
          <a:xfrm>
            <a:off x="6669737" y="1473880"/>
            <a:ext cx="5062015"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F16370DD-59CC-440E-907E-5DD6DE9AF63F}"/>
              </a:ext>
            </a:extLst>
          </p:cNvPr>
          <p:cNvSpPr>
            <a:spLocks noGrp="1"/>
          </p:cNvSpPr>
          <p:nvPr>
            <p:ph type="sldNum" sz="quarter" idx="14"/>
          </p:nvPr>
        </p:nvSpPr>
        <p:spPr/>
        <p:txBody>
          <a:bodyPr/>
          <a:lstStyle/>
          <a:p>
            <a:fld id="{99A20822-4A49-4D36-86E3-300BA48D3F00}" type="slidenum">
              <a:rPr lang="en-US" smtClean="0"/>
              <a:pPr/>
              <a:t>11</a:t>
            </a:fld>
            <a:endParaRPr lang="en-US"/>
          </a:p>
        </p:txBody>
      </p:sp>
    </p:spTree>
    <p:extLst>
      <p:ext uri="{BB962C8B-B14F-4D97-AF65-F5344CB8AC3E}">
        <p14:creationId xmlns:p14="http://schemas.microsoft.com/office/powerpoint/2010/main" val="155521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Establish a Baseline </a:t>
            </a:r>
          </a:p>
        </p:txBody>
      </p:sp>
      <p:sp>
        <p:nvSpPr>
          <p:cNvPr id="3" name="Content Placeholder 2"/>
          <p:cNvSpPr>
            <a:spLocks noGrp="1"/>
          </p:cNvSpPr>
          <p:nvPr>
            <p:ph sz="quarter" idx="15"/>
          </p:nvPr>
        </p:nvSpPr>
        <p:spPr>
          <a:xfrm>
            <a:off x="193200" y="971550"/>
            <a:ext cx="11805600" cy="4743450"/>
          </a:xfrm>
        </p:spPr>
        <p:txBody>
          <a:bodyPr>
            <a:noAutofit/>
          </a:bodyPr>
          <a:lstStyle/>
          <a:p>
            <a:pPr marL="0" indent="0">
              <a:buNone/>
            </a:pPr>
            <a:r>
              <a:rPr lang="en-US" sz="2400" dirty="0">
                <a:solidFill>
                  <a:schemeClr val="tx1"/>
                </a:solidFill>
              </a:rPr>
              <a:t>Set the baseline using same tool that will be used for progress monitoring.</a:t>
            </a:r>
          </a:p>
          <a:p>
            <a:pPr marL="0" indent="0">
              <a:buNone/>
            </a:pPr>
            <a:r>
              <a:rPr lang="en-US" sz="2400" b="1" dirty="0">
                <a:solidFill>
                  <a:schemeClr val="tx1"/>
                </a:solidFill>
              </a:rPr>
              <a:t>Approaches:</a:t>
            </a:r>
          </a:p>
          <a:p>
            <a:pPr>
              <a:buClr>
                <a:schemeClr val="accent1"/>
              </a:buClr>
              <a:buFont typeface="Wingdings" pitchFamily="2" charset="2"/>
              <a:buChar char="§"/>
            </a:pPr>
            <a:endParaRPr lang="en-US" sz="2800" dirty="0"/>
          </a:p>
          <a:p>
            <a:pPr>
              <a:buNone/>
            </a:pPr>
            <a:r>
              <a:rPr lang="en-US" sz="2800" dirty="0"/>
              <a:t> </a:t>
            </a:r>
          </a:p>
        </p:txBody>
      </p:sp>
      <p:sp>
        <p:nvSpPr>
          <p:cNvPr id="8" name="Rectangle 7">
            <a:extLst>
              <a:ext uri="{FF2B5EF4-FFF2-40B4-BE49-F238E27FC236}">
                <a16:creationId xmlns:a16="http://schemas.microsoft.com/office/drawing/2014/main" id="{D95AC2E9-8A99-45CD-9850-0621DBA0E69F}"/>
              </a:ext>
            </a:extLst>
          </p:cNvPr>
          <p:cNvSpPr/>
          <p:nvPr/>
        </p:nvSpPr>
        <p:spPr>
          <a:xfrm>
            <a:off x="590938" y="2011659"/>
            <a:ext cx="5292432" cy="830997"/>
          </a:xfrm>
          <a:prstGeom prst="rect">
            <a:avLst/>
          </a:prstGeom>
        </p:spPr>
        <p:txBody>
          <a:bodyPr wrap="square">
            <a:spAutoFit/>
          </a:bodyPr>
          <a:lstStyle/>
          <a:p>
            <a:r>
              <a:rPr lang="en-US" sz="2400" i="1" dirty="0"/>
              <a:t>Option 1</a:t>
            </a:r>
            <a:r>
              <a:rPr lang="en-US" sz="2400" dirty="0"/>
              <a:t>. Use the student’s score from universal screening.</a:t>
            </a:r>
          </a:p>
        </p:txBody>
      </p:sp>
      <p:sp>
        <p:nvSpPr>
          <p:cNvPr id="9" name="Rectangle 8">
            <a:extLst>
              <a:ext uri="{FF2B5EF4-FFF2-40B4-BE49-F238E27FC236}">
                <a16:creationId xmlns:a16="http://schemas.microsoft.com/office/drawing/2014/main" id="{58F353E4-9068-4D06-A352-7C757CE324AE}"/>
              </a:ext>
            </a:extLst>
          </p:cNvPr>
          <p:cNvSpPr/>
          <p:nvPr/>
        </p:nvSpPr>
        <p:spPr>
          <a:xfrm>
            <a:off x="451095" y="3139474"/>
            <a:ext cx="5178180" cy="1569660"/>
          </a:xfrm>
          <a:prstGeom prst="rect">
            <a:avLst/>
          </a:prstGeom>
        </p:spPr>
        <p:txBody>
          <a:bodyPr wrap="square">
            <a:spAutoFit/>
          </a:bodyPr>
          <a:lstStyle/>
          <a:p>
            <a:pPr marL="177800" lvl="1" indent="-25400"/>
            <a:r>
              <a:rPr lang="en-US" sz="2400" i="1" dirty="0"/>
              <a:t>Option 2</a:t>
            </a:r>
            <a:r>
              <a:rPr lang="en-US" sz="2400" dirty="0"/>
              <a:t>: Administer three progress monitoring probes in one testing session and select the median score. </a:t>
            </a:r>
          </a:p>
        </p:txBody>
      </p:sp>
      <p:sp>
        <p:nvSpPr>
          <p:cNvPr id="4" name="TextBox 3">
            <a:extLst>
              <a:ext uri="{FF2B5EF4-FFF2-40B4-BE49-F238E27FC236}">
                <a16:creationId xmlns:a16="http://schemas.microsoft.com/office/drawing/2014/main" id="{63055C12-6F72-43AD-8068-1DC7A768E193}"/>
              </a:ext>
            </a:extLst>
          </p:cNvPr>
          <p:cNvSpPr txBox="1"/>
          <p:nvPr/>
        </p:nvSpPr>
        <p:spPr>
          <a:xfrm>
            <a:off x="6156578" y="2011659"/>
            <a:ext cx="5842222" cy="1569660"/>
          </a:xfrm>
          <a:prstGeom prst="rect">
            <a:avLst/>
          </a:prstGeom>
          <a:noFill/>
        </p:spPr>
        <p:txBody>
          <a:bodyPr wrap="square" rtlCol="0">
            <a:spAutoFit/>
          </a:bodyPr>
          <a:lstStyle/>
          <a:p>
            <a:pPr marL="177800" lvl="1" indent="-25400"/>
            <a:r>
              <a:rPr lang="en-US" sz="2400" i="1" dirty="0"/>
              <a:t>Option 3. </a:t>
            </a:r>
            <a:r>
              <a:rPr lang="en-US" sz="2400" dirty="0"/>
              <a:t>Calculate the average of three consecutive progress monitoring scores collected during separate testing sessions.</a:t>
            </a:r>
          </a:p>
        </p:txBody>
      </p:sp>
      <p:pic>
        <p:nvPicPr>
          <p:cNvPr id="7" name="Picture 3" descr="An image that depicts an example of finding the baseline score using the median. It shows three different reading fluency passages with different scores, presented as word read correct over errors. The first one is scored eighty three over 2. The second one is scored seventy two over 6. The third one is scoed seventy nine over 7. Seventy nine correct and six errors are circled to show the they are the median scores. ">
            <a:extLst>
              <a:ext uri="{FF2B5EF4-FFF2-40B4-BE49-F238E27FC236}">
                <a16:creationId xmlns:a16="http://schemas.microsoft.com/office/drawing/2014/main" id="{4CF8E27D-A80A-4133-8C71-42F83C4A8A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369" y="4540914"/>
            <a:ext cx="4491209" cy="134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graph that shows math computation data with the horizontal axis showing time in weeks of instruction and the vertical axis showing digits correct. The plotted data reflect scores of 3 at week 1, 3 at week 2, and 6 at week 3.">
            <a:extLst>
              <a:ext uri="{FF2B5EF4-FFF2-40B4-BE49-F238E27FC236}">
                <a16:creationId xmlns:a16="http://schemas.microsoft.com/office/drawing/2014/main" id="{0E140D37-AF1C-4C7B-ABF1-BBF462814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852" y="3834428"/>
            <a:ext cx="3701917" cy="210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99C70DE-14BD-4F53-A6D6-FA86668B6AF3}"/>
              </a:ext>
            </a:extLst>
          </p:cNvPr>
          <p:cNvSpPr txBox="1"/>
          <p:nvPr/>
        </p:nvSpPr>
        <p:spPr>
          <a:xfrm>
            <a:off x="8266845" y="4378653"/>
            <a:ext cx="1909929" cy="660961"/>
          </a:xfrm>
          <a:prstGeom prst="rect">
            <a:avLst/>
          </a:prstGeom>
          <a:noFill/>
        </p:spPr>
        <p:txBody>
          <a:bodyPr wrap="square" rtlCol="0">
            <a:spAutoFit/>
          </a:bodyPr>
          <a:lstStyle/>
          <a:p>
            <a:r>
              <a:rPr lang="en-US" dirty="0">
                <a:solidFill>
                  <a:schemeClr val="tx2">
                    <a:lumMod val="75000"/>
                  </a:schemeClr>
                </a:solidFill>
                <a:latin typeface="+mn-lt"/>
              </a:rPr>
              <a:t>Baseline Mean = </a:t>
            </a:r>
          </a:p>
          <a:p>
            <a:r>
              <a:rPr lang="en-US" dirty="0">
                <a:solidFill>
                  <a:schemeClr val="tx2">
                    <a:lumMod val="75000"/>
                  </a:schemeClr>
                </a:solidFill>
                <a:latin typeface="+mn-lt"/>
              </a:rPr>
              <a:t>(3 + 3 + 6)/3 = 4</a:t>
            </a:r>
          </a:p>
        </p:txBody>
      </p:sp>
    </p:spTree>
    <p:extLst>
      <p:ext uri="{BB962C8B-B14F-4D97-AF65-F5344CB8AC3E}">
        <p14:creationId xmlns:p14="http://schemas.microsoft.com/office/powerpoint/2010/main" val="368463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5BD2-DBEA-4E9A-B763-7D9AB46DFA8B}"/>
              </a:ext>
            </a:extLst>
          </p:cNvPr>
          <p:cNvSpPr>
            <a:spLocks noGrp="1"/>
          </p:cNvSpPr>
          <p:nvPr>
            <p:ph type="title"/>
          </p:nvPr>
        </p:nvSpPr>
        <p:spPr/>
        <p:txBody>
          <a:bodyPr/>
          <a:lstStyle/>
          <a:p>
            <a:r>
              <a:rPr lang="en-US"/>
              <a:t>Using the Baseline to Inform the PLAAFP</a:t>
            </a:r>
          </a:p>
        </p:txBody>
      </p:sp>
      <p:sp>
        <p:nvSpPr>
          <p:cNvPr id="3" name="Content Placeholder 2">
            <a:extLst>
              <a:ext uri="{FF2B5EF4-FFF2-40B4-BE49-F238E27FC236}">
                <a16:creationId xmlns:a16="http://schemas.microsoft.com/office/drawing/2014/main" id="{521D3C81-02BD-462F-AD5D-9D4C1E49BC68}"/>
              </a:ext>
            </a:extLst>
          </p:cNvPr>
          <p:cNvSpPr>
            <a:spLocks noGrp="1"/>
          </p:cNvSpPr>
          <p:nvPr>
            <p:ph sz="quarter" idx="15"/>
          </p:nvPr>
        </p:nvSpPr>
        <p:spPr>
          <a:xfrm>
            <a:off x="457200" y="1239520"/>
            <a:ext cx="11274552" cy="4741333"/>
          </a:xfrm>
        </p:spPr>
        <p:txBody>
          <a:bodyPr>
            <a:normAutofit lnSpcReduction="10000"/>
          </a:bodyPr>
          <a:lstStyle/>
          <a:p>
            <a:r>
              <a:rPr lang="en-US" dirty="0"/>
              <a:t>The student’s baseline score should be used when writing the present levels of academic achievement and functional performance (PLAAFP) statement in the student’s IEP. For example: </a:t>
            </a:r>
          </a:p>
          <a:p>
            <a:endParaRPr lang="en-US" dirty="0"/>
          </a:p>
          <a:p>
            <a:endParaRPr lang="en-US" dirty="0"/>
          </a:p>
          <a:p>
            <a:endParaRPr lang="en-US" dirty="0"/>
          </a:p>
          <a:p>
            <a:r>
              <a:rPr lang="en-US" dirty="0"/>
              <a:t>In addition to quantitative data, PLAAFP statements should also include qualitative data such as teacher and parent observations related to the area of need (Hedin &amp; </a:t>
            </a:r>
            <a:r>
              <a:rPr lang="en-US" dirty="0" err="1"/>
              <a:t>DeSpain</a:t>
            </a:r>
            <a:r>
              <a:rPr lang="en-US" dirty="0"/>
              <a:t>, 2018).</a:t>
            </a:r>
          </a:p>
          <a:p>
            <a:endParaRPr lang="en-US" dirty="0"/>
          </a:p>
        </p:txBody>
      </p:sp>
      <p:sp>
        <p:nvSpPr>
          <p:cNvPr id="4" name="Rectangle: Rounded Corners 3">
            <a:extLst>
              <a:ext uri="{FF2B5EF4-FFF2-40B4-BE49-F238E27FC236}">
                <a16:creationId xmlns:a16="http://schemas.microsoft.com/office/drawing/2014/main" id="{BD0C5B18-2BAF-40F5-85C4-E4B8F26EFB99}"/>
              </a:ext>
            </a:extLst>
          </p:cNvPr>
          <p:cNvSpPr/>
          <p:nvPr/>
        </p:nvSpPr>
        <p:spPr>
          <a:xfrm>
            <a:off x="691978" y="2934729"/>
            <a:ext cx="10330248" cy="988541"/>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lvl="1" indent="0">
              <a:buNone/>
            </a:pPr>
            <a:r>
              <a:rPr lang="en-US" sz="2400" dirty="0">
                <a:solidFill>
                  <a:schemeClr val="tx1"/>
                </a:solidFill>
              </a:rPr>
              <a:t>“When given a standardized passage at the second-grade level, Chris currently reads 55 words correct per minute, with 93% accuracy.”  </a:t>
            </a:r>
          </a:p>
        </p:txBody>
      </p:sp>
      <p:sp>
        <p:nvSpPr>
          <p:cNvPr id="5" name="Slide Number Placeholder 4">
            <a:extLst>
              <a:ext uri="{FF2B5EF4-FFF2-40B4-BE49-F238E27FC236}">
                <a16:creationId xmlns:a16="http://schemas.microsoft.com/office/drawing/2014/main" id="{7FBDC392-1838-4DA1-AD3A-8F6BC08600A9}"/>
              </a:ext>
            </a:extLst>
          </p:cNvPr>
          <p:cNvSpPr>
            <a:spLocks noGrp="1"/>
          </p:cNvSpPr>
          <p:nvPr>
            <p:ph type="sldNum" sz="quarter" idx="14"/>
          </p:nvPr>
        </p:nvSpPr>
        <p:spPr/>
        <p:txBody>
          <a:bodyPr/>
          <a:lstStyle/>
          <a:p>
            <a:fld id="{99A20822-4A49-4D36-86E3-300BA48D3F00}" type="slidenum">
              <a:rPr lang="en-US" smtClean="0"/>
              <a:pPr/>
              <a:t>13</a:t>
            </a:fld>
            <a:endParaRPr lang="en-US"/>
          </a:p>
        </p:txBody>
      </p:sp>
    </p:spTree>
    <p:extLst>
      <p:ext uri="{BB962C8B-B14F-4D97-AF65-F5344CB8AC3E}">
        <p14:creationId xmlns:p14="http://schemas.microsoft.com/office/powerpoint/2010/main" val="409776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59FD-1A26-4217-B9CD-C1ACC6290EC5}"/>
              </a:ext>
            </a:extLst>
          </p:cNvPr>
          <p:cNvSpPr>
            <a:spLocks noGrp="1"/>
          </p:cNvSpPr>
          <p:nvPr>
            <p:ph type="title"/>
          </p:nvPr>
        </p:nvSpPr>
        <p:spPr>
          <a:xfrm>
            <a:off x="457200" y="0"/>
            <a:ext cx="7949821" cy="1280160"/>
          </a:xfrm>
        </p:spPr>
        <p:txBody>
          <a:bodyPr/>
          <a:lstStyle/>
          <a:p>
            <a:r>
              <a:rPr lang="en-US" dirty="0"/>
              <a:t>Step 3: Choose a Strategy for </a:t>
            </a:r>
            <a:br>
              <a:rPr lang="en-US" dirty="0"/>
            </a:br>
            <a:r>
              <a:rPr lang="en-US" dirty="0"/>
              <a:t>Setting the Goal</a:t>
            </a:r>
          </a:p>
        </p:txBody>
      </p:sp>
      <p:sp>
        <p:nvSpPr>
          <p:cNvPr id="3" name="Content Placeholder 2">
            <a:extLst>
              <a:ext uri="{FF2B5EF4-FFF2-40B4-BE49-F238E27FC236}">
                <a16:creationId xmlns:a16="http://schemas.microsoft.com/office/drawing/2014/main" id="{179FDDCA-4CB4-4085-B908-010248080DCD}"/>
              </a:ext>
            </a:extLst>
          </p:cNvPr>
          <p:cNvSpPr>
            <a:spLocks noGrp="1"/>
          </p:cNvSpPr>
          <p:nvPr>
            <p:ph sz="quarter" idx="14"/>
          </p:nvPr>
        </p:nvSpPr>
        <p:spPr>
          <a:xfrm>
            <a:off x="457200" y="1371600"/>
            <a:ext cx="5727700" cy="4343400"/>
          </a:xfrm>
        </p:spPr>
        <p:txBody>
          <a:bodyPr/>
          <a:lstStyle/>
          <a:p>
            <a:r>
              <a:rPr lang="en-US" sz="2800"/>
              <a:t>There are three validated approaches to setting goals:</a:t>
            </a:r>
          </a:p>
          <a:p>
            <a:pPr marL="342900" indent="-342900">
              <a:buFont typeface="+mj-lt"/>
              <a:buAutoNum type="arabicPeriod"/>
            </a:pPr>
            <a:r>
              <a:rPr lang="en-US" sz="2800"/>
              <a:t>Benchmarks</a:t>
            </a:r>
          </a:p>
          <a:p>
            <a:pPr marL="342900" indent="-342900">
              <a:buFont typeface="+mj-lt"/>
              <a:buAutoNum type="arabicPeriod"/>
            </a:pPr>
            <a:r>
              <a:rPr lang="en-US" sz="2800"/>
              <a:t>National norms for weekly ROI</a:t>
            </a:r>
          </a:p>
          <a:p>
            <a:pPr marL="342900" indent="-342900">
              <a:buFont typeface="+mj-lt"/>
              <a:buAutoNum type="arabicPeriod"/>
            </a:pPr>
            <a:r>
              <a:rPr lang="en-US" sz="2800"/>
              <a:t>Intra-individual framework</a:t>
            </a:r>
          </a:p>
          <a:p>
            <a:pPr marL="514350" indent="-514350">
              <a:buFont typeface="+mj-lt"/>
              <a:buAutoNum type="arabicPeriod"/>
            </a:pPr>
            <a:endParaRPr lang="en-US"/>
          </a:p>
        </p:txBody>
      </p:sp>
      <p:pic>
        <p:nvPicPr>
          <p:cNvPr id="7" name="Picture 6" descr="Screenshot of NCII's Overview of Goal-Setting Strategies">
            <a:extLst>
              <a:ext uri="{FF2B5EF4-FFF2-40B4-BE49-F238E27FC236}">
                <a16:creationId xmlns:a16="http://schemas.microsoft.com/office/drawing/2014/main" id="{FAADB8E4-4B15-4DC1-9DC6-936AAF819824}"/>
              </a:ext>
            </a:extLst>
          </p:cNvPr>
          <p:cNvPicPr>
            <a:picLocks noChangeAspect="1"/>
          </p:cNvPicPr>
          <p:nvPr/>
        </p:nvPicPr>
        <p:blipFill>
          <a:blip r:embed="rId3"/>
          <a:stretch>
            <a:fillRect/>
          </a:stretch>
        </p:blipFill>
        <p:spPr>
          <a:xfrm>
            <a:off x="6945608" y="890515"/>
            <a:ext cx="4122726" cy="5353179"/>
          </a:xfrm>
          <a:prstGeom prst="rect">
            <a:avLst/>
          </a:prstGeom>
          <a:ln>
            <a:solidFill>
              <a:schemeClr val="bg1">
                <a:lumMod val="75000"/>
              </a:schemeClr>
            </a:solidFill>
          </a:ln>
        </p:spPr>
      </p:pic>
      <p:sp>
        <p:nvSpPr>
          <p:cNvPr id="4" name="Text Placeholder 3">
            <a:extLst>
              <a:ext uri="{FF2B5EF4-FFF2-40B4-BE49-F238E27FC236}">
                <a16:creationId xmlns:a16="http://schemas.microsoft.com/office/drawing/2014/main" id="{1889540D-4F13-45EB-A823-44AE386EE6E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A0EDE7C-9447-46F4-832E-667485E2BDF7}"/>
              </a:ext>
            </a:extLst>
          </p:cNvPr>
          <p:cNvSpPr>
            <a:spLocks noGrp="1"/>
          </p:cNvSpPr>
          <p:nvPr>
            <p:ph type="sldNum" sz="quarter" idx="12"/>
          </p:nvPr>
        </p:nvSpPr>
        <p:spPr/>
        <p:txBody>
          <a:bodyPr/>
          <a:lstStyle/>
          <a:p>
            <a:fld id="{99A20822-4A49-4D36-86E3-300BA48D3F00}" type="slidenum">
              <a:rPr lang="en-US" smtClean="0"/>
              <a:t>14</a:t>
            </a:fld>
            <a:endParaRPr lang="en-US"/>
          </a:p>
        </p:txBody>
      </p:sp>
    </p:spTree>
    <p:extLst>
      <p:ext uri="{BB962C8B-B14F-4D97-AF65-F5344CB8AC3E}">
        <p14:creationId xmlns:p14="http://schemas.microsoft.com/office/powerpoint/2010/main" val="288516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a:t>Option 1: Benchmarks for Middle- or End-of-Year Performance</a:t>
            </a:r>
          </a:p>
        </p:txBody>
      </p:sp>
      <p:graphicFrame>
        <p:nvGraphicFramePr>
          <p:cNvPr id="8" name="Content Placeholder 7" descr="Sample graph of student's goal line"/>
          <p:cNvGraphicFramePr>
            <a:graphicFrameLocks noGrp="1"/>
          </p:cNvGraphicFramePr>
          <p:nvPr>
            <p:ph sz="quarter" idx="15"/>
            <p:extLst>
              <p:ext uri="{D42A27DB-BD31-4B8C-83A1-F6EECF244321}">
                <p14:modId xmlns:p14="http://schemas.microsoft.com/office/powerpoint/2010/main" val="342658293"/>
              </p:ext>
            </p:extLst>
          </p:nvPr>
        </p:nvGraphicFramePr>
        <p:xfrm>
          <a:off x="457200" y="1371600"/>
          <a:ext cx="1127442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06D4F428-B5AE-4D2E-89CC-7C7D90C6FF1B}"/>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algn="r"/>
            <a:fld id="{F3477EC8-074D-41C4-94AE-E9EA7CEEA348}" type="slidenum">
              <a:rPr lang="en-US" smtClean="0">
                <a:solidFill>
                  <a:srgbClr val="FFFFFF">
                    <a:lumMod val="75000"/>
                  </a:srgbClr>
                </a:solidFill>
              </a:rPr>
              <a:pPr algn="r"/>
              <a:t>15</a:t>
            </a:fld>
            <a:endParaRPr lang="en-US" dirty="0">
              <a:solidFill>
                <a:srgbClr val="FFFFFF">
                  <a:lumMod val="75000"/>
                </a:srgbClr>
              </a:solidFill>
            </a:endParaRPr>
          </a:p>
        </p:txBody>
      </p:sp>
      <p:cxnSp>
        <p:nvCxnSpPr>
          <p:cNvPr id="11" name="Straight Connector 10">
            <a:extLst>
              <a:ext uri="{C183D7F6-B498-43B3-948B-1728B52AA6E4}">
                <adec:decorative xmlns:adec="http://schemas.microsoft.com/office/drawing/2017/decorative" val="1"/>
              </a:ext>
            </a:extLst>
          </p:cNvPr>
          <p:cNvCxnSpPr>
            <a:cxnSpLocks/>
          </p:cNvCxnSpPr>
          <p:nvPr/>
        </p:nvCxnSpPr>
        <p:spPr>
          <a:xfrm flipV="1">
            <a:off x="1953491" y="2261509"/>
            <a:ext cx="9221629" cy="25402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a:extLst>
              <a:ext uri="{C183D7F6-B498-43B3-948B-1728B52AA6E4}">
                <adec:decorative xmlns:adec="http://schemas.microsoft.com/office/drawing/2017/decorative" val="1"/>
              </a:ext>
            </a:extLst>
          </p:cNvPr>
          <p:cNvSpPr/>
          <p:nvPr/>
        </p:nvSpPr>
        <p:spPr>
          <a:xfrm>
            <a:off x="1673719" y="4614550"/>
            <a:ext cx="395748" cy="374445"/>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5-Point Star 8">
            <a:extLst>
              <a:ext uri="{C183D7F6-B498-43B3-948B-1728B52AA6E4}">
                <adec:decorative xmlns:adec="http://schemas.microsoft.com/office/drawing/2017/decorative" val="1"/>
              </a:ext>
            </a:extLst>
          </p:cNvPr>
          <p:cNvSpPr/>
          <p:nvPr/>
        </p:nvSpPr>
        <p:spPr>
          <a:xfrm>
            <a:off x="10977246" y="2075697"/>
            <a:ext cx="395748" cy="374445"/>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p:cNvSpPr txBox="1"/>
          <p:nvPr/>
        </p:nvSpPr>
        <p:spPr>
          <a:xfrm>
            <a:off x="7678323" y="3878443"/>
            <a:ext cx="1970873" cy="1200329"/>
          </a:xfrm>
          <a:prstGeom prst="rect">
            <a:avLst/>
          </a:prstGeom>
          <a:solidFill>
            <a:schemeClr val="bg1"/>
          </a:solidFill>
          <a:ln>
            <a:solidFill>
              <a:schemeClr val="tx1"/>
            </a:solidFill>
          </a:ln>
        </p:spPr>
        <p:txBody>
          <a:bodyPr wrap="square" rtlCol="0">
            <a:spAutoFit/>
          </a:bodyPr>
          <a:lstStyle/>
          <a:p>
            <a:pPr algn="ctr"/>
            <a:r>
              <a:rPr lang="en-US" sz="2400" dirty="0"/>
              <a:t>Spring Benchmark: </a:t>
            </a:r>
          </a:p>
          <a:p>
            <a:pPr algn="ctr"/>
            <a:r>
              <a:rPr lang="en-US" sz="2400" dirty="0"/>
              <a:t>90 WRC</a:t>
            </a:r>
          </a:p>
        </p:txBody>
      </p:sp>
      <p:cxnSp>
        <p:nvCxnSpPr>
          <p:cNvPr id="5" name="Straight Arrow Connector 4">
            <a:extLst>
              <a:ext uri="{C183D7F6-B498-43B3-948B-1728B52AA6E4}">
                <adec:decorative xmlns:adec="http://schemas.microsoft.com/office/drawing/2017/decorative" val="1"/>
              </a:ext>
            </a:extLst>
          </p:cNvPr>
          <p:cNvCxnSpPr>
            <a:cxnSpLocks/>
            <a:stCxn id="7" idx="0"/>
          </p:cNvCxnSpPr>
          <p:nvPr/>
        </p:nvCxnSpPr>
        <p:spPr>
          <a:xfrm flipV="1">
            <a:off x="8663760" y="2486718"/>
            <a:ext cx="2313486" cy="1391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11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C160-1574-4863-B092-67DC5397A28B}"/>
              </a:ext>
            </a:extLst>
          </p:cNvPr>
          <p:cNvSpPr>
            <a:spLocks noGrp="1"/>
          </p:cNvSpPr>
          <p:nvPr>
            <p:ph type="title"/>
          </p:nvPr>
        </p:nvSpPr>
        <p:spPr/>
        <p:txBody>
          <a:bodyPr/>
          <a:lstStyle/>
          <a:p>
            <a:r>
              <a:rPr lang="en-US" dirty="0"/>
              <a:t>Where do you find benchmarks?</a:t>
            </a:r>
          </a:p>
        </p:txBody>
      </p:sp>
      <p:sp>
        <p:nvSpPr>
          <p:cNvPr id="4" name="Slide Number Placeholder 3">
            <a:extLst>
              <a:ext uri="{FF2B5EF4-FFF2-40B4-BE49-F238E27FC236}">
                <a16:creationId xmlns:a16="http://schemas.microsoft.com/office/drawing/2014/main" id="{7E1E7720-EAD5-484A-9A18-82C1F9F39961}"/>
              </a:ext>
            </a:extLst>
          </p:cNvPr>
          <p:cNvSpPr>
            <a:spLocks noGrp="1"/>
          </p:cNvSpPr>
          <p:nvPr>
            <p:ph type="sldNum" sz="quarter" idx="10"/>
          </p:nvPr>
        </p:nvSpPr>
        <p:spPr/>
        <p:txBody>
          <a:bodyPr/>
          <a:lstStyle/>
          <a:p>
            <a:fld id="{99A20822-4A49-4D36-86E3-300BA48D3F00}" type="slidenum">
              <a:rPr lang="en-US" smtClean="0"/>
              <a:t>16</a:t>
            </a:fld>
            <a:endParaRPr lang="en-US" dirty="0"/>
          </a:p>
        </p:txBody>
      </p:sp>
      <p:sp>
        <p:nvSpPr>
          <p:cNvPr id="6" name="TextBox 5">
            <a:extLst>
              <a:ext uri="{FF2B5EF4-FFF2-40B4-BE49-F238E27FC236}">
                <a16:creationId xmlns:a16="http://schemas.microsoft.com/office/drawing/2014/main" id="{3C8544CA-568C-4B7A-BD03-8538D7DD8E6B}"/>
              </a:ext>
            </a:extLst>
          </p:cNvPr>
          <p:cNvSpPr txBox="1"/>
          <p:nvPr/>
        </p:nvSpPr>
        <p:spPr>
          <a:xfrm>
            <a:off x="1323833" y="1209218"/>
            <a:ext cx="4377498" cy="40011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000" b="1" dirty="0"/>
              <a:t>Published Research </a:t>
            </a:r>
          </a:p>
        </p:txBody>
      </p:sp>
      <p:pic>
        <p:nvPicPr>
          <p:cNvPr id="5" name="Picture 4" descr="Screenshot of Compiled ORF Norms">
            <a:extLst>
              <a:ext uri="{FF2B5EF4-FFF2-40B4-BE49-F238E27FC236}">
                <a16:creationId xmlns:a16="http://schemas.microsoft.com/office/drawing/2014/main" id="{559AA1B5-DF10-4E63-B01C-6F27A4604FA4}"/>
              </a:ext>
            </a:extLst>
          </p:cNvPr>
          <p:cNvPicPr>
            <a:picLocks noChangeAspect="1"/>
          </p:cNvPicPr>
          <p:nvPr/>
        </p:nvPicPr>
        <p:blipFill>
          <a:blip r:embed="rId3"/>
          <a:stretch>
            <a:fillRect/>
          </a:stretch>
        </p:blipFill>
        <p:spPr>
          <a:xfrm>
            <a:off x="1226563" y="1598410"/>
            <a:ext cx="4474768" cy="3545854"/>
          </a:xfrm>
          <a:prstGeom prst="rect">
            <a:avLst/>
          </a:prstGeom>
        </p:spPr>
      </p:pic>
      <p:sp>
        <p:nvSpPr>
          <p:cNvPr id="3" name="Rectangle 2">
            <a:extLst>
              <a:ext uri="{FF2B5EF4-FFF2-40B4-BE49-F238E27FC236}">
                <a16:creationId xmlns:a16="http://schemas.microsoft.com/office/drawing/2014/main" id="{A9F08DA1-3509-4630-BE2C-45AED4FFD6D1}"/>
              </a:ext>
            </a:extLst>
          </p:cNvPr>
          <p:cNvSpPr/>
          <p:nvPr/>
        </p:nvSpPr>
        <p:spPr>
          <a:xfrm>
            <a:off x="1323833" y="5144264"/>
            <a:ext cx="4377498" cy="923330"/>
          </a:xfrm>
          <a:prstGeom prst="rect">
            <a:avLst/>
          </a:prstGeom>
        </p:spPr>
        <p:txBody>
          <a:bodyPr wrap="square">
            <a:spAutoFit/>
          </a:bodyPr>
          <a:lstStyle/>
          <a:p>
            <a:r>
              <a:rPr lang="en-US" i="1" dirty="0"/>
              <a:t>NCII Resource:</a:t>
            </a:r>
            <a:r>
              <a:rPr lang="en-US" dirty="0"/>
              <a:t> https://intensiveintervention.org/resource/update-compiled-orf-norms</a:t>
            </a:r>
          </a:p>
        </p:txBody>
      </p:sp>
      <p:sp>
        <p:nvSpPr>
          <p:cNvPr id="7" name="TextBox 6">
            <a:extLst>
              <a:ext uri="{FF2B5EF4-FFF2-40B4-BE49-F238E27FC236}">
                <a16:creationId xmlns:a16="http://schemas.microsoft.com/office/drawing/2014/main" id="{7D52D891-63A6-4D9E-ACDB-B50238F03958}"/>
              </a:ext>
            </a:extLst>
          </p:cNvPr>
          <p:cNvSpPr txBox="1"/>
          <p:nvPr/>
        </p:nvSpPr>
        <p:spPr>
          <a:xfrm>
            <a:off x="6771564" y="1209218"/>
            <a:ext cx="4377498" cy="40011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000" b="1" dirty="0"/>
              <a:t>Publisher Data Systems</a:t>
            </a:r>
          </a:p>
        </p:txBody>
      </p:sp>
      <p:pic>
        <p:nvPicPr>
          <p:cNvPr id="10" name="Picture 9" descr="Screenshots of Publisher Data Systems">
            <a:extLst>
              <a:ext uri="{FF2B5EF4-FFF2-40B4-BE49-F238E27FC236}">
                <a16:creationId xmlns:a16="http://schemas.microsoft.com/office/drawing/2014/main" id="{4CE8B03C-8CCF-4777-BC64-3750CE626728}"/>
              </a:ext>
            </a:extLst>
          </p:cNvPr>
          <p:cNvPicPr>
            <a:picLocks noChangeAspect="1"/>
          </p:cNvPicPr>
          <p:nvPr/>
        </p:nvPicPr>
        <p:blipFill>
          <a:blip r:embed="rId4"/>
          <a:stretch>
            <a:fillRect/>
          </a:stretch>
        </p:blipFill>
        <p:spPr>
          <a:xfrm>
            <a:off x="6771564" y="1768281"/>
            <a:ext cx="4377498" cy="3206112"/>
          </a:xfrm>
          <a:prstGeom prst="rect">
            <a:avLst/>
          </a:prstGeom>
        </p:spPr>
      </p:pic>
      <p:sp>
        <p:nvSpPr>
          <p:cNvPr id="9" name="Rectangle 8">
            <a:extLst>
              <a:ext uri="{FF2B5EF4-FFF2-40B4-BE49-F238E27FC236}">
                <a16:creationId xmlns:a16="http://schemas.microsoft.com/office/drawing/2014/main" id="{57BE1D2F-A4C0-4CC4-8E03-4DCA8A2B6D89}"/>
              </a:ext>
            </a:extLst>
          </p:cNvPr>
          <p:cNvSpPr/>
          <p:nvPr/>
        </p:nvSpPr>
        <p:spPr>
          <a:xfrm>
            <a:off x="6771564" y="5144264"/>
            <a:ext cx="4474768" cy="923330"/>
          </a:xfrm>
          <a:prstGeom prst="rect">
            <a:avLst/>
          </a:prstGeom>
        </p:spPr>
        <p:txBody>
          <a:bodyPr wrap="square">
            <a:spAutoFit/>
          </a:bodyPr>
          <a:lstStyle/>
          <a:p>
            <a:r>
              <a:rPr lang="en-US" i="1" dirty="0"/>
              <a:t>NCII Resource:</a:t>
            </a:r>
            <a:r>
              <a:rPr lang="en-US" dirty="0"/>
              <a:t> https://charts.intensiveintervention.org/chart/progress-monitoring</a:t>
            </a:r>
          </a:p>
        </p:txBody>
      </p:sp>
    </p:spTree>
    <p:extLst>
      <p:ext uri="{BB962C8B-B14F-4D97-AF65-F5344CB8AC3E}">
        <p14:creationId xmlns:p14="http://schemas.microsoft.com/office/powerpoint/2010/main" val="1303770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62" y="198978"/>
            <a:ext cx="11276076" cy="1280160"/>
          </a:xfrm>
        </p:spPr>
        <p:txBody>
          <a:bodyPr>
            <a:normAutofit/>
          </a:bodyPr>
          <a:lstStyle/>
          <a:p>
            <a:r>
              <a:rPr lang="en-US" dirty="0"/>
              <a:t>Option 2: National Norms for Rate of Improvement</a:t>
            </a:r>
          </a:p>
        </p:txBody>
      </p:sp>
      <p:sp>
        <p:nvSpPr>
          <p:cNvPr id="5" name="Content Placeholder 4"/>
          <p:cNvSpPr>
            <a:spLocks noGrp="1"/>
          </p:cNvSpPr>
          <p:nvPr>
            <p:ph idx="4294967295"/>
          </p:nvPr>
        </p:nvSpPr>
        <p:spPr>
          <a:xfrm>
            <a:off x="457962" y="1716088"/>
            <a:ext cx="11734038" cy="4460875"/>
          </a:xfrm>
        </p:spPr>
        <p:txBody>
          <a:bodyPr/>
          <a:lstStyle/>
          <a:p>
            <a:r>
              <a:rPr lang="en-US" sz="2400" dirty="0">
                <a:solidFill>
                  <a:schemeClr val="tx1"/>
                </a:solidFill>
              </a:rPr>
              <a:t>Standard Formula for Calculating Goal Using Rate of Improvement (ROI):</a:t>
            </a:r>
          </a:p>
          <a:p>
            <a:pPr algn="ctr"/>
            <a:r>
              <a:rPr lang="en-US" sz="2800" dirty="0">
                <a:solidFill>
                  <a:schemeClr val="tx1"/>
                </a:solidFill>
              </a:rPr>
              <a:t>ROI x # Weeks + Baseline Score = GOAL</a:t>
            </a:r>
          </a:p>
          <a:p>
            <a:endParaRPr lang="en-US" dirty="0">
              <a:solidFill>
                <a:schemeClr val="tx1"/>
              </a:solidFill>
            </a:endParaRPr>
          </a:p>
        </p:txBody>
      </p:sp>
      <p:sp>
        <p:nvSpPr>
          <p:cNvPr id="6" name="Rounded Rectangle 5"/>
          <p:cNvSpPr/>
          <p:nvPr/>
        </p:nvSpPr>
        <p:spPr>
          <a:xfrm>
            <a:off x="2452915" y="3918858"/>
            <a:ext cx="1524000" cy="1304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ROI = </a:t>
            </a:r>
          </a:p>
          <a:p>
            <a:pPr algn="ctr"/>
            <a:r>
              <a:rPr lang="en-US" sz="2400" dirty="0"/>
              <a:t>2 Digits/</a:t>
            </a:r>
          </a:p>
          <a:p>
            <a:pPr algn="ctr"/>
            <a:r>
              <a:rPr lang="en-US" sz="2400" dirty="0"/>
              <a:t>Week</a:t>
            </a:r>
          </a:p>
        </p:txBody>
      </p:sp>
      <p:sp>
        <p:nvSpPr>
          <p:cNvPr id="7" name="TextBox 6"/>
          <p:cNvSpPr txBox="1"/>
          <p:nvPr/>
        </p:nvSpPr>
        <p:spPr>
          <a:xfrm>
            <a:off x="4059465" y="4278916"/>
            <a:ext cx="497114" cy="584775"/>
          </a:xfrm>
          <a:prstGeom prst="rect">
            <a:avLst/>
          </a:prstGeom>
          <a:noFill/>
        </p:spPr>
        <p:txBody>
          <a:bodyPr wrap="square" rtlCol="0">
            <a:spAutoFit/>
          </a:bodyPr>
          <a:lstStyle/>
          <a:p>
            <a:r>
              <a:rPr lang="en-US" sz="3200" b="1" dirty="0"/>
              <a:t>X</a:t>
            </a:r>
          </a:p>
        </p:txBody>
      </p:sp>
      <p:sp>
        <p:nvSpPr>
          <p:cNvPr id="8" name="Rounded Rectangle 7"/>
          <p:cNvSpPr/>
          <p:nvPr/>
        </p:nvSpPr>
        <p:spPr>
          <a:xfrm>
            <a:off x="4508501" y="3918858"/>
            <a:ext cx="1502228" cy="13048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10 Weeks</a:t>
            </a:r>
          </a:p>
        </p:txBody>
      </p:sp>
      <p:sp>
        <p:nvSpPr>
          <p:cNvPr id="9" name="TextBox 8"/>
          <p:cNvSpPr txBox="1"/>
          <p:nvPr/>
        </p:nvSpPr>
        <p:spPr>
          <a:xfrm>
            <a:off x="6010730" y="4155804"/>
            <a:ext cx="676729" cy="830997"/>
          </a:xfrm>
          <a:prstGeom prst="rect">
            <a:avLst/>
          </a:prstGeom>
          <a:noFill/>
        </p:spPr>
        <p:txBody>
          <a:bodyPr wrap="square" rtlCol="0">
            <a:spAutoFit/>
          </a:bodyPr>
          <a:lstStyle/>
          <a:p>
            <a:r>
              <a:rPr lang="en-US" sz="4800" b="1" dirty="0"/>
              <a:t>+</a:t>
            </a:r>
          </a:p>
        </p:txBody>
      </p:sp>
      <p:sp>
        <p:nvSpPr>
          <p:cNvPr id="10" name="Rounded Rectangle 9"/>
          <p:cNvSpPr/>
          <p:nvPr/>
        </p:nvSpPr>
        <p:spPr>
          <a:xfrm>
            <a:off x="6556830" y="3918858"/>
            <a:ext cx="1553029" cy="130489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Baseline = 30 Digits</a:t>
            </a:r>
          </a:p>
        </p:txBody>
      </p:sp>
      <p:sp>
        <p:nvSpPr>
          <p:cNvPr id="12" name="TextBox 11"/>
          <p:cNvSpPr txBox="1"/>
          <p:nvPr/>
        </p:nvSpPr>
        <p:spPr>
          <a:xfrm>
            <a:off x="8189686" y="4217360"/>
            <a:ext cx="751114" cy="769441"/>
          </a:xfrm>
          <a:prstGeom prst="rect">
            <a:avLst/>
          </a:prstGeom>
          <a:noFill/>
        </p:spPr>
        <p:txBody>
          <a:bodyPr wrap="square" rtlCol="0">
            <a:spAutoFit/>
          </a:bodyPr>
          <a:lstStyle/>
          <a:p>
            <a:r>
              <a:rPr lang="en-US" sz="4400" b="1" dirty="0">
                <a:solidFill>
                  <a:schemeClr val="tx1">
                    <a:lumMod val="95000"/>
                    <a:lumOff val="5000"/>
                  </a:schemeClr>
                </a:solidFill>
              </a:rPr>
              <a:t>=</a:t>
            </a:r>
          </a:p>
        </p:txBody>
      </p:sp>
      <p:sp>
        <p:nvSpPr>
          <p:cNvPr id="13" name="Rounded Rectangle 12"/>
          <p:cNvSpPr/>
          <p:nvPr/>
        </p:nvSpPr>
        <p:spPr>
          <a:xfrm>
            <a:off x="8810171" y="3918858"/>
            <a:ext cx="1407886" cy="130489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GOAL = 50 Digits</a:t>
            </a:r>
          </a:p>
        </p:txBody>
      </p:sp>
    </p:spTree>
    <p:extLst>
      <p:ext uri="{BB962C8B-B14F-4D97-AF65-F5344CB8AC3E}">
        <p14:creationId xmlns:p14="http://schemas.microsoft.com/office/powerpoint/2010/main" val="360508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set goals using ROI?</a:t>
            </a:r>
          </a:p>
        </p:txBody>
      </p:sp>
      <p:sp>
        <p:nvSpPr>
          <p:cNvPr id="5" name="Content Placeholder 4">
            <a:extLst>
              <a:ext uri="{FF2B5EF4-FFF2-40B4-BE49-F238E27FC236}">
                <a16:creationId xmlns:a16="http://schemas.microsoft.com/office/drawing/2014/main" id="{74A3BF8C-0092-4E4C-97BC-489D7121CFEE}"/>
              </a:ext>
            </a:extLst>
          </p:cNvPr>
          <p:cNvSpPr>
            <a:spLocks noGrp="1"/>
          </p:cNvSpPr>
          <p:nvPr>
            <p:ph sz="quarter" idx="14"/>
          </p:nvPr>
        </p:nvSpPr>
        <p:spPr>
          <a:xfrm>
            <a:off x="457200" y="1371600"/>
            <a:ext cx="11274552" cy="5043948"/>
          </a:xfrm>
        </p:spPr>
        <p:txBody>
          <a:bodyPr>
            <a:normAutofit lnSpcReduction="10000"/>
          </a:bodyPr>
          <a:lstStyle/>
          <a:p>
            <a:pPr algn="ctr"/>
            <a:r>
              <a:rPr lang="en-US" sz="3200" b="1" dirty="0"/>
              <a:t>ROI × # Weeks + Baseline Score  = GOAL</a:t>
            </a:r>
            <a:endParaRPr lang="en-US" sz="3200" dirty="0"/>
          </a:p>
          <a:p>
            <a:endParaRPr lang="en-US" dirty="0"/>
          </a:p>
          <a:p>
            <a:endParaRPr lang="en-US" dirty="0"/>
          </a:p>
          <a:p>
            <a:pPr algn="ctr"/>
            <a:endParaRPr lang="en-US" b="1" dirty="0"/>
          </a:p>
          <a:p>
            <a:pPr algn="ctr"/>
            <a:endParaRPr lang="en-US" b="1" dirty="0"/>
          </a:p>
          <a:p>
            <a:pPr algn="ctr"/>
            <a:r>
              <a:rPr lang="en-US" sz="3500" b="1" dirty="0"/>
              <a:t>                            </a:t>
            </a:r>
          </a:p>
          <a:p>
            <a:pPr algn="ctr"/>
            <a:r>
              <a:rPr lang="en-US" sz="3500" b="1" dirty="0"/>
              <a:t>                                 67=Goal</a:t>
            </a:r>
          </a:p>
        </p:txBody>
      </p:sp>
      <p:sp>
        <p:nvSpPr>
          <p:cNvPr id="4" name="Slide Number Placeholder 3"/>
          <p:cNvSpPr>
            <a:spLocks noGrp="1"/>
          </p:cNvSpPr>
          <p:nvPr>
            <p:ph type="sldNum" sz="quarter" idx="12"/>
          </p:nvPr>
        </p:nvSpPr>
        <p:spPr/>
        <p:txBody>
          <a:bodyPr/>
          <a:lstStyle/>
          <a:p>
            <a:fld id="{4DBB3109-6B36-4C42-ABE5-993D6B0A452A}" type="slidenum">
              <a:rPr lang="en-US" smtClean="0"/>
              <a:pPr/>
              <a:t>18</a:t>
            </a:fld>
            <a:endParaRPr lang="en-US"/>
          </a:p>
        </p:txBody>
      </p:sp>
      <p:sp>
        <p:nvSpPr>
          <p:cNvPr id="7" name="Left Brace 6">
            <a:extLst>
              <a:ext uri="{FF2B5EF4-FFF2-40B4-BE49-F238E27FC236}">
                <a16:creationId xmlns:a16="http://schemas.microsoft.com/office/drawing/2014/main" id="{5D07F6A8-2D66-474D-BFE7-58DB0BC86605}"/>
              </a:ext>
              <a:ext uri="{C183D7F6-B498-43B3-948B-1728B52AA6E4}">
                <adec:decorative xmlns:adec="http://schemas.microsoft.com/office/drawing/2017/decorative" val="1"/>
              </a:ext>
            </a:extLst>
          </p:cNvPr>
          <p:cNvSpPr/>
          <p:nvPr/>
        </p:nvSpPr>
        <p:spPr>
          <a:xfrm rot="16200000">
            <a:off x="2299109" y="1625403"/>
            <a:ext cx="4572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7849431A-17EB-436F-83EB-83BFF0A96610}"/>
              </a:ext>
            </a:extLst>
          </p:cNvPr>
          <p:cNvSpPr/>
          <p:nvPr/>
        </p:nvSpPr>
        <p:spPr>
          <a:xfrm>
            <a:off x="1875481" y="2412919"/>
            <a:ext cx="1304456" cy="88892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1.5</a:t>
            </a:r>
          </a:p>
        </p:txBody>
      </p:sp>
      <p:sp>
        <p:nvSpPr>
          <p:cNvPr id="9" name="Left Brace 8">
            <a:extLst>
              <a:ext uri="{FF2B5EF4-FFF2-40B4-BE49-F238E27FC236}">
                <a16:creationId xmlns:a16="http://schemas.microsoft.com/office/drawing/2014/main" id="{067C9774-BC2F-4BA6-BE35-D5676123FFFA}"/>
              </a:ext>
              <a:ext uri="{C183D7F6-B498-43B3-948B-1728B52AA6E4}">
                <adec:decorative xmlns:adec="http://schemas.microsoft.com/office/drawing/2017/decorative" val="1"/>
              </a:ext>
            </a:extLst>
          </p:cNvPr>
          <p:cNvSpPr/>
          <p:nvPr/>
        </p:nvSpPr>
        <p:spPr>
          <a:xfrm rot="16200000">
            <a:off x="3872030" y="1337461"/>
            <a:ext cx="471895" cy="16377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C376670B-2465-456D-A35E-9A836E38CCF8}"/>
              </a:ext>
            </a:extLst>
          </p:cNvPr>
          <p:cNvSpPr/>
          <p:nvPr/>
        </p:nvSpPr>
        <p:spPr>
          <a:xfrm>
            <a:off x="3492353" y="2412919"/>
            <a:ext cx="1891120" cy="88892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 left in instructional period</a:t>
            </a:r>
          </a:p>
        </p:txBody>
      </p:sp>
      <p:sp>
        <p:nvSpPr>
          <p:cNvPr id="10" name="Left Brace 9">
            <a:extLst>
              <a:ext uri="{FF2B5EF4-FFF2-40B4-BE49-F238E27FC236}">
                <a16:creationId xmlns:a16="http://schemas.microsoft.com/office/drawing/2014/main" id="{52BFED3F-8554-4FA5-BAB9-DDB719E6B498}"/>
              </a:ext>
              <a:ext uri="{C183D7F6-B498-43B3-948B-1728B52AA6E4}">
                <adec:decorative xmlns:adec="http://schemas.microsoft.com/office/drawing/2017/decorative" val="1"/>
              </a:ext>
            </a:extLst>
          </p:cNvPr>
          <p:cNvSpPr/>
          <p:nvPr/>
        </p:nvSpPr>
        <p:spPr>
          <a:xfrm rot="16200000">
            <a:off x="6644332" y="667277"/>
            <a:ext cx="471896" cy="29936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a:extLst>
              <a:ext uri="{FF2B5EF4-FFF2-40B4-BE49-F238E27FC236}">
                <a16:creationId xmlns:a16="http://schemas.microsoft.com/office/drawing/2014/main" id="{4489BF47-5BB7-4FFE-BC13-A04F38986933}"/>
              </a:ext>
            </a:extLst>
          </p:cNvPr>
          <p:cNvSpPr/>
          <p:nvPr/>
        </p:nvSpPr>
        <p:spPr>
          <a:xfrm>
            <a:off x="5654245" y="2400033"/>
            <a:ext cx="3162792" cy="901813"/>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Calculate baseline (50+55+52)/3=</a:t>
            </a:r>
          </a:p>
          <a:p>
            <a:pPr algn="ctr"/>
            <a:r>
              <a:rPr lang="en-US" dirty="0">
                <a:solidFill>
                  <a:schemeClr val="tx1"/>
                </a:solidFill>
              </a:rPr>
              <a:t>157/3=52</a:t>
            </a:r>
          </a:p>
        </p:txBody>
      </p:sp>
      <p:sp>
        <p:nvSpPr>
          <p:cNvPr id="6" name="Rectangle 5">
            <a:extLst>
              <a:ext uri="{FF2B5EF4-FFF2-40B4-BE49-F238E27FC236}">
                <a16:creationId xmlns:a16="http://schemas.microsoft.com/office/drawing/2014/main" id="{927FF44D-7578-42A4-848F-FE2872ADB294}"/>
              </a:ext>
            </a:extLst>
          </p:cNvPr>
          <p:cNvSpPr/>
          <p:nvPr/>
        </p:nvSpPr>
        <p:spPr>
          <a:xfrm>
            <a:off x="5909660" y="3366157"/>
            <a:ext cx="4294185" cy="584775"/>
          </a:xfrm>
          <a:prstGeom prst="rect">
            <a:avLst/>
          </a:prstGeom>
        </p:spPr>
        <p:txBody>
          <a:bodyPr wrap="square">
            <a:spAutoFit/>
          </a:bodyPr>
          <a:lstStyle/>
          <a:p>
            <a:pPr algn="r"/>
            <a:r>
              <a:rPr lang="en-US" sz="3200" b="1" dirty="0"/>
              <a:t>1.5 × 10 + 52 = Goal</a:t>
            </a:r>
          </a:p>
        </p:txBody>
      </p:sp>
      <p:sp>
        <p:nvSpPr>
          <p:cNvPr id="14" name="Left Brace 13">
            <a:extLst>
              <a:ext uri="{FF2B5EF4-FFF2-40B4-BE49-F238E27FC236}">
                <a16:creationId xmlns:a16="http://schemas.microsoft.com/office/drawing/2014/main" id="{1A4B3518-BC85-4115-A8F7-B50D1B05EF0E}"/>
              </a:ext>
              <a:ext uri="{C183D7F6-B498-43B3-948B-1728B52AA6E4}">
                <adec:decorative xmlns:adec="http://schemas.microsoft.com/office/drawing/2017/decorative" val="1"/>
              </a:ext>
            </a:extLst>
          </p:cNvPr>
          <p:cNvSpPr/>
          <p:nvPr/>
        </p:nvSpPr>
        <p:spPr>
          <a:xfrm rot="16200000">
            <a:off x="6866785" y="3281821"/>
            <a:ext cx="406313" cy="14824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DF2D54BE-2DB2-4321-99B6-1CF42644FEE1}"/>
              </a:ext>
            </a:extLst>
          </p:cNvPr>
          <p:cNvSpPr/>
          <p:nvPr/>
        </p:nvSpPr>
        <p:spPr>
          <a:xfrm>
            <a:off x="6051227" y="4330279"/>
            <a:ext cx="1759935" cy="836075"/>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Target Growth = 15</a:t>
            </a:r>
          </a:p>
        </p:txBody>
      </p:sp>
      <p:sp>
        <p:nvSpPr>
          <p:cNvPr id="15" name="Left Brace 14">
            <a:extLst>
              <a:ext uri="{FF2B5EF4-FFF2-40B4-BE49-F238E27FC236}">
                <a16:creationId xmlns:a16="http://schemas.microsoft.com/office/drawing/2014/main" id="{A3AD9803-8127-420E-9C5B-C84AA0422997}"/>
              </a:ext>
              <a:ext uri="{C183D7F6-B498-43B3-948B-1728B52AA6E4}">
                <adec:decorative xmlns:adec="http://schemas.microsoft.com/office/drawing/2017/decorative" val="1"/>
              </a:ext>
            </a:extLst>
          </p:cNvPr>
          <p:cNvSpPr/>
          <p:nvPr/>
        </p:nvSpPr>
        <p:spPr>
          <a:xfrm rot="16200000">
            <a:off x="8312792" y="3684295"/>
            <a:ext cx="406309" cy="6021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id="{F1BC56B9-79D9-4E32-80DF-A3D95EFB56AB}"/>
              </a:ext>
            </a:extLst>
          </p:cNvPr>
          <p:cNvSpPr/>
          <p:nvPr/>
        </p:nvSpPr>
        <p:spPr>
          <a:xfrm>
            <a:off x="7974988" y="4367009"/>
            <a:ext cx="1935928" cy="799346"/>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Baseline</a:t>
            </a:r>
          </a:p>
        </p:txBody>
      </p:sp>
      <p:pic>
        <p:nvPicPr>
          <p:cNvPr id="20" name="Picture 19" descr="Example of weekly ROI tool">
            <a:extLst>
              <a:ext uri="{FF2B5EF4-FFF2-40B4-BE49-F238E27FC236}">
                <a16:creationId xmlns:a16="http://schemas.microsoft.com/office/drawing/2014/main" id="{CC7B4B54-41A6-4920-A4E9-CB8521BB74FC}"/>
              </a:ext>
            </a:extLst>
          </p:cNvPr>
          <p:cNvPicPr>
            <a:picLocks noChangeAspect="1"/>
          </p:cNvPicPr>
          <p:nvPr/>
        </p:nvPicPr>
        <p:blipFill>
          <a:blip r:embed="rId3"/>
          <a:stretch>
            <a:fillRect/>
          </a:stretch>
        </p:blipFill>
        <p:spPr>
          <a:xfrm>
            <a:off x="743325" y="3556154"/>
            <a:ext cx="4335303" cy="1720457"/>
          </a:xfrm>
          <a:prstGeom prst="rect">
            <a:avLst/>
          </a:prstGeom>
        </p:spPr>
      </p:pic>
      <p:sp>
        <p:nvSpPr>
          <p:cNvPr id="19" name="Text Box 49">
            <a:extLst>
              <a:ext uri="{FF2B5EF4-FFF2-40B4-BE49-F238E27FC236}">
                <a16:creationId xmlns:a16="http://schemas.microsoft.com/office/drawing/2014/main" id="{30E4D531-5CDC-4564-A8E5-B594EA37665A}"/>
              </a:ext>
            </a:extLst>
          </p:cNvPr>
          <p:cNvSpPr txBox="1">
            <a:spLocks noChangeArrowheads="1"/>
          </p:cNvSpPr>
          <p:nvPr/>
        </p:nvSpPr>
        <p:spPr bwMode="auto">
          <a:xfrm>
            <a:off x="763883" y="5426459"/>
            <a:ext cx="4294185" cy="577081"/>
          </a:xfrm>
          <a:prstGeom prst="rect">
            <a:avLst/>
          </a:prstGeom>
          <a:solidFill>
            <a:schemeClr val="bg1"/>
          </a:solidFill>
          <a:ln w="9525">
            <a:noFill/>
            <a:miter lim="800000"/>
            <a:headEnd/>
            <a:tailEnd/>
          </a:ln>
        </p:spPr>
        <p:txBody>
          <a:bodyPr wrap="square">
            <a:spAutoFit/>
          </a:bodyPr>
          <a:lstStyle/>
          <a:p>
            <a:pPr>
              <a:spcBef>
                <a:spcPct val="50000"/>
              </a:spcBef>
            </a:pPr>
            <a:r>
              <a:rPr lang="en-US" sz="1050" dirty="0"/>
              <a:t>Note: This example is used for illustrative purposes only. Please check with your tool’s publisher for weekly ROI for each tool by grade level. </a:t>
            </a:r>
          </a:p>
        </p:txBody>
      </p:sp>
    </p:spTree>
    <p:extLst>
      <p:ext uri="{BB962C8B-B14F-4D97-AF65-F5344CB8AC3E}">
        <p14:creationId xmlns:p14="http://schemas.microsoft.com/office/powerpoint/2010/main" val="382871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8703" y="534477"/>
            <a:ext cx="4872252" cy="1280160"/>
          </a:xfrm>
        </p:spPr>
        <p:txBody>
          <a:bodyPr/>
          <a:lstStyle/>
          <a:p>
            <a:r>
              <a:rPr lang="en-US" sz="3400" i="1" dirty="0"/>
              <a:t>Practice Opportunity</a:t>
            </a:r>
            <a:r>
              <a:rPr lang="en-US" sz="3400" dirty="0"/>
              <a:t>: Goal Setting -- Jane</a:t>
            </a:r>
          </a:p>
        </p:txBody>
      </p:sp>
      <p:sp>
        <p:nvSpPr>
          <p:cNvPr id="4" name="Slide Number Placeholder 3"/>
          <p:cNvSpPr>
            <a:spLocks noGrp="1"/>
          </p:cNvSpPr>
          <p:nvPr>
            <p:ph type="sldNum" sz="quarter" idx="14"/>
          </p:nvPr>
        </p:nvSpPr>
        <p:spPr/>
        <p:txBody>
          <a:bodyPr/>
          <a:lstStyle/>
          <a:p>
            <a:pPr algn="r"/>
            <a:fld id="{F3477EC8-074D-41C4-94AE-E9EA7CEEA348}" type="slidenum">
              <a:rPr lang="en-US" smtClean="0">
                <a:solidFill>
                  <a:srgbClr val="FFFFFF">
                    <a:lumMod val="75000"/>
                  </a:srgbClr>
                </a:solidFill>
              </a:rPr>
              <a:pPr algn="r"/>
              <a:t>19</a:t>
            </a:fld>
            <a:endParaRPr lang="en-US">
              <a:solidFill>
                <a:srgbClr val="FFFFFF">
                  <a:lumMod val="75000"/>
                </a:srgbClr>
              </a:solidFill>
            </a:endParaRPr>
          </a:p>
        </p:txBody>
      </p:sp>
      <p:sp>
        <p:nvSpPr>
          <p:cNvPr id="2" name="TextBox 1">
            <a:extLst>
              <a:ext uri="{FF2B5EF4-FFF2-40B4-BE49-F238E27FC236}">
                <a16:creationId xmlns:a16="http://schemas.microsoft.com/office/drawing/2014/main" id="{133ADB84-F20F-4DB6-9C4B-127D40F16DF6}"/>
              </a:ext>
            </a:extLst>
          </p:cNvPr>
          <p:cNvSpPr txBox="1"/>
          <p:nvPr/>
        </p:nvSpPr>
        <p:spPr>
          <a:xfrm>
            <a:off x="1257951" y="2721293"/>
            <a:ext cx="4707563" cy="2677656"/>
          </a:xfrm>
          <a:prstGeom prst="rect">
            <a:avLst/>
          </a:prstGeom>
          <a:noFill/>
        </p:spPr>
        <p:txBody>
          <a:bodyPr wrap="square" rtlCol="0">
            <a:spAutoFit/>
          </a:bodyPr>
          <a:lstStyle/>
          <a:p>
            <a:r>
              <a:rPr lang="en-US" sz="2400" b="1" dirty="0"/>
              <a:t>Jane is a 1</a:t>
            </a:r>
            <a:r>
              <a:rPr lang="en-US" sz="2400" b="1" baseline="30000" dirty="0"/>
              <a:t>st</a:t>
            </a:r>
            <a:r>
              <a:rPr lang="en-US" sz="2400" b="1" dirty="0"/>
              <a:t> grader identified for intervention.</a:t>
            </a:r>
          </a:p>
          <a:p>
            <a:endParaRPr lang="en-US" sz="2400" b="1" dirty="0"/>
          </a:p>
          <a:p>
            <a:r>
              <a:rPr lang="en-US" sz="2400" dirty="0"/>
              <a:t>Use the information provided to set a goal based on benchmark and ROI.</a:t>
            </a:r>
          </a:p>
          <a:p>
            <a:endParaRPr lang="en-US" sz="2400" dirty="0"/>
          </a:p>
        </p:txBody>
      </p:sp>
      <p:sp>
        <p:nvSpPr>
          <p:cNvPr id="11" name="TextBox 10">
            <a:extLst>
              <a:ext uri="{FF2B5EF4-FFF2-40B4-BE49-F238E27FC236}">
                <a16:creationId xmlns:a16="http://schemas.microsoft.com/office/drawing/2014/main" id="{B9F4097A-8D7D-45B5-BCDB-6507B89808FD}"/>
              </a:ext>
            </a:extLst>
          </p:cNvPr>
          <p:cNvSpPr txBox="1"/>
          <p:nvPr/>
        </p:nvSpPr>
        <p:spPr>
          <a:xfrm>
            <a:off x="1257950" y="5210882"/>
            <a:ext cx="4707563" cy="646331"/>
          </a:xfrm>
          <a:prstGeom prst="rect">
            <a:avLst/>
          </a:prstGeom>
          <a:noFill/>
        </p:spPr>
        <p:txBody>
          <a:bodyPr wrap="square" rtlCol="0">
            <a:spAutoFit/>
          </a:bodyPr>
          <a:lstStyle/>
          <a:p>
            <a:r>
              <a:rPr lang="en-US" i="1" dirty="0"/>
              <a:t>Note: </a:t>
            </a:r>
            <a:r>
              <a:rPr lang="en-US" dirty="0"/>
              <a:t>Answers are found in the back of the resource. </a:t>
            </a:r>
          </a:p>
        </p:txBody>
      </p:sp>
      <p:pic>
        <p:nvPicPr>
          <p:cNvPr id="5" name="Picture 4" descr="Screenshot of Appendix A. Practice Activity: Setting a Goal Using Benchmarks and Norms for Rate of Improvement ">
            <a:extLst>
              <a:ext uri="{FF2B5EF4-FFF2-40B4-BE49-F238E27FC236}">
                <a16:creationId xmlns:a16="http://schemas.microsoft.com/office/drawing/2014/main" id="{1AE2EBD5-A900-426C-B7F8-4D6D2C7E4487}"/>
              </a:ext>
            </a:extLst>
          </p:cNvPr>
          <p:cNvPicPr>
            <a:picLocks noChangeAspect="1"/>
          </p:cNvPicPr>
          <p:nvPr/>
        </p:nvPicPr>
        <p:blipFill>
          <a:blip r:embed="rId3"/>
          <a:stretch>
            <a:fillRect/>
          </a:stretch>
        </p:blipFill>
        <p:spPr>
          <a:xfrm>
            <a:off x="6930955" y="534477"/>
            <a:ext cx="4444832" cy="5109624"/>
          </a:xfrm>
          <a:prstGeom prst="rect">
            <a:avLst/>
          </a:prstGeom>
          <a:ln>
            <a:solidFill>
              <a:schemeClr val="bg1">
                <a:lumMod val="75000"/>
              </a:schemeClr>
            </a:solidFill>
          </a:ln>
        </p:spPr>
      </p:pic>
      <p:pic>
        <p:nvPicPr>
          <p:cNvPr id="6" name="Picture 5" descr="Screenshot of the Strategies for setting High-quality Academic IEP Goals guide">
            <a:extLst>
              <a:ext uri="{FF2B5EF4-FFF2-40B4-BE49-F238E27FC236}">
                <a16:creationId xmlns:a16="http://schemas.microsoft.com/office/drawing/2014/main" id="{72BA822A-21BB-4B6D-843E-D480E0F7F674}"/>
              </a:ext>
            </a:extLst>
          </p:cNvPr>
          <p:cNvPicPr>
            <a:picLocks noChangeAspect="1"/>
          </p:cNvPicPr>
          <p:nvPr/>
        </p:nvPicPr>
        <p:blipFill>
          <a:blip r:embed="rId4"/>
          <a:stretch>
            <a:fillRect/>
          </a:stretch>
        </p:blipFill>
        <p:spPr>
          <a:xfrm>
            <a:off x="457200" y="291116"/>
            <a:ext cx="1601503" cy="2077551"/>
          </a:xfrm>
          <a:prstGeom prst="rect">
            <a:avLst/>
          </a:prstGeom>
          <a:ln>
            <a:solidFill>
              <a:schemeClr val="bg1">
                <a:lumMod val="75000"/>
              </a:schemeClr>
            </a:solidFill>
          </a:ln>
        </p:spPr>
      </p:pic>
    </p:spTree>
    <p:extLst>
      <p:ext uri="{BB962C8B-B14F-4D97-AF65-F5344CB8AC3E}">
        <p14:creationId xmlns:p14="http://schemas.microsoft.com/office/powerpoint/2010/main" val="138042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BB3109-6B36-4C42-ABE5-993D6B0A452A}" type="slidenum">
              <a:rPr kumimoji="0" lang="en-US" sz="750" b="0" i="0" u="none" strike="noStrike" kern="1200" cap="none" spc="0" normalizeH="0" baseline="0" noProof="0">
                <a:ln>
                  <a:noFill/>
                </a:ln>
                <a:solidFill>
                  <a:srgbClr val="FFFFFF">
                    <a:lumMod val="75000"/>
                  </a:srgbClr>
                </a:solidFill>
                <a:effectLst/>
                <a:uLnTx/>
                <a:uFillTx/>
                <a:latin typeface="Arial"/>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750" b="0" i="0" u="none" strike="noStrike" kern="1200" cap="none" spc="0" normalizeH="0" baseline="0" noProof="0" dirty="0">
              <a:ln>
                <a:noFill/>
              </a:ln>
              <a:solidFill>
                <a:srgbClr val="FFFFFF">
                  <a:lumMod val="75000"/>
                </a:srgbClr>
              </a:solidFill>
              <a:effectLst/>
              <a:uLnTx/>
              <a:uFillTx/>
              <a:latin typeface="Arial"/>
            </a:endParaRPr>
          </a:p>
        </p:txBody>
      </p:sp>
      <p:sp>
        <p:nvSpPr>
          <p:cNvPr id="3" name="Title 2"/>
          <p:cNvSpPr>
            <a:spLocks noGrp="1"/>
          </p:cNvSpPr>
          <p:nvPr>
            <p:ph type="title"/>
          </p:nvPr>
        </p:nvSpPr>
        <p:spPr/>
        <p:txBody>
          <a:bodyPr/>
          <a:lstStyle/>
          <a:p>
            <a:r>
              <a:rPr lang="en-US" dirty="0"/>
              <a:t>Webinar Format &amp; Questions </a:t>
            </a:r>
          </a:p>
        </p:txBody>
      </p:sp>
      <p:sp>
        <p:nvSpPr>
          <p:cNvPr id="5" name="Content Placeholder 4"/>
          <p:cNvSpPr>
            <a:spLocks noGrp="1"/>
          </p:cNvSpPr>
          <p:nvPr>
            <p:ph sz="quarter" idx="15"/>
          </p:nvPr>
        </p:nvSpPr>
        <p:spPr>
          <a:xfrm>
            <a:off x="457200" y="1371600"/>
            <a:ext cx="8190089" cy="4343400"/>
          </a:xfrm>
        </p:spPr>
        <p:txBody>
          <a:bodyPr>
            <a:normAutofit/>
          </a:bodyPr>
          <a:lstStyle/>
          <a:p>
            <a:r>
              <a:rPr lang="en-US" dirty="0"/>
              <a:t>Throughout the presentation, submit your questions into the question pod.  </a:t>
            </a:r>
          </a:p>
          <a:p>
            <a:pPr lvl="1"/>
            <a:r>
              <a:rPr lang="en-US" dirty="0"/>
              <a:t>For technical issues/questions, a webinar team member will try to assist you as soon as possible. </a:t>
            </a:r>
          </a:p>
          <a:p>
            <a:pPr lvl="1"/>
            <a:r>
              <a:rPr lang="en-US" dirty="0"/>
              <a:t>For content related questions, there will be a time for </a:t>
            </a:r>
            <a:r>
              <a:rPr lang="en-US" b="1" dirty="0"/>
              <a:t>Q&amp;A</a:t>
            </a:r>
            <a:r>
              <a:rPr lang="en-US" dirty="0"/>
              <a:t> at the end of the presentation. Submit your questions and we will share them with the presenters.  </a:t>
            </a:r>
          </a:p>
          <a:p>
            <a:endParaRPr lang="en-US" dirty="0"/>
          </a:p>
          <a:p>
            <a:endParaRPr lang="en-US" sz="1950" dirty="0"/>
          </a:p>
        </p:txBody>
      </p:sp>
      <p:pic>
        <p:nvPicPr>
          <p:cNvPr id="6" name="Picture 5" descr="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8425" y="1371600"/>
            <a:ext cx="2935948" cy="3900311"/>
          </a:xfrm>
          <a:prstGeom prst="rect">
            <a:avLst/>
          </a:prstGeom>
        </p:spPr>
      </p:pic>
      <p:sp>
        <p:nvSpPr>
          <p:cNvPr id="2" name="Text Placeholder 1">
            <a:extLst>
              <a:ext uri="{FF2B5EF4-FFF2-40B4-BE49-F238E27FC236}">
                <a16:creationId xmlns:a16="http://schemas.microsoft.com/office/drawing/2014/main" id="{2D05AB07-B1AF-45A8-B7A7-2FAC73CD5117}"/>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7400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 3: Intra-Individual Framework</a:t>
            </a:r>
          </a:p>
        </p:txBody>
      </p:sp>
      <p:sp>
        <p:nvSpPr>
          <p:cNvPr id="3" name="Content Placeholder 2"/>
          <p:cNvSpPr>
            <a:spLocks noGrp="1"/>
          </p:cNvSpPr>
          <p:nvPr>
            <p:ph sz="quarter" idx="15"/>
          </p:nvPr>
        </p:nvSpPr>
        <p:spPr>
          <a:solidFill>
            <a:schemeClr val="bg1"/>
          </a:solidFill>
        </p:spPr>
        <p:txBody>
          <a:bodyPr>
            <a:normAutofit/>
          </a:bodyPr>
          <a:lstStyle/>
          <a:p>
            <a:r>
              <a:rPr lang="en-US" sz="2400" dirty="0">
                <a:solidFill>
                  <a:schemeClr val="tx1"/>
                </a:solidFill>
              </a:rPr>
              <a:t>Often used for students performing far below grade level or with very low skills, where typical growth rates are not appropriate.</a:t>
            </a:r>
          </a:p>
          <a:p>
            <a:r>
              <a:rPr lang="en-US" sz="2400" dirty="0">
                <a:solidFill>
                  <a:schemeClr val="tx1"/>
                </a:solidFill>
              </a:rPr>
              <a:t>Use three most recent data points to calculate baseline score.</a:t>
            </a:r>
          </a:p>
          <a:p>
            <a:r>
              <a:rPr lang="en-US" sz="2400" dirty="0">
                <a:solidFill>
                  <a:schemeClr val="tx1"/>
                </a:solidFill>
              </a:rPr>
              <a:t>Calculate student’s ROI (SROI) based on at least eight data points. </a:t>
            </a:r>
          </a:p>
        </p:txBody>
      </p:sp>
      <p:pic>
        <p:nvPicPr>
          <p:cNvPr id="6" name="Picture 2" descr="this image shows a formula where the student's R O I is multiplied by one point five and again multiplied by the number of weeks left in the instructional period. This product representing target growth is then added to the student's baseline score, which is the mean of the three most recent data points, to find the go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283" y="3863975"/>
            <a:ext cx="7326386"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id="{AF669C3D-D385-444D-809F-C52DA9A21199}"/>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a:prstGeom prst="rect">
            <a:avLst/>
          </a:prstGeom>
        </p:spPr>
        <p:txBody>
          <a:bodyPr/>
          <a:lstStyle/>
          <a:p>
            <a:fld id="{4DBB3109-6B36-4C42-ABE5-993D6B0A452A}" type="slidenum">
              <a:rPr lang="en-US" smtClean="0">
                <a:solidFill>
                  <a:srgbClr val="FFFFFF">
                    <a:lumMod val="75000"/>
                  </a:srgbClr>
                </a:solidFill>
              </a:rPr>
              <a:pPr/>
              <a:t>20</a:t>
            </a:fld>
            <a:endParaRPr lang="en-US" dirty="0">
              <a:solidFill>
                <a:srgbClr val="FFFFFF">
                  <a:lumMod val="75000"/>
                </a:srgbClr>
              </a:solidFill>
            </a:endParaRPr>
          </a:p>
        </p:txBody>
      </p:sp>
    </p:spTree>
    <p:extLst>
      <p:ext uri="{BB962C8B-B14F-4D97-AF65-F5344CB8AC3E}">
        <p14:creationId xmlns:p14="http://schemas.microsoft.com/office/powerpoint/2010/main" val="2586590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Setting a Goal Using an Intra-Individual Framework</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graphicFrame>
        <p:nvGraphicFramePr>
          <p:cNvPr id="10" name="Content Placeholder 7" descr="Example graph of a second grade student's goal line compared to baseline"/>
          <p:cNvGraphicFramePr>
            <a:graphicFrameLocks/>
          </p:cNvGraphicFramePr>
          <p:nvPr>
            <p:extLst>
              <p:ext uri="{D42A27DB-BD31-4B8C-83A1-F6EECF244321}">
                <p14:modId xmlns:p14="http://schemas.microsoft.com/office/powerpoint/2010/main" val="1611452159"/>
              </p:ext>
            </p:extLst>
          </p:nvPr>
        </p:nvGraphicFramePr>
        <p:xfrm>
          <a:off x="2054978" y="1622677"/>
          <a:ext cx="7847012" cy="385127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C183D7F6-B498-43B3-948B-1728B52AA6E4}">
                <adec:decorative xmlns:adec="http://schemas.microsoft.com/office/drawing/2017/decorative" val="1"/>
              </a:ext>
            </a:extLst>
          </p:cNvPr>
          <p:cNvCxnSpPr>
            <a:endCxn id="13" idx="2"/>
          </p:cNvCxnSpPr>
          <p:nvPr/>
        </p:nvCxnSpPr>
        <p:spPr>
          <a:xfrm flipV="1">
            <a:off x="2649185" y="4330972"/>
            <a:ext cx="2643404" cy="11663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1" name="Left Brace 10">
            <a:extLst>
              <a:ext uri="{C183D7F6-B498-43B3-948B-1728B52AA6E4}">
                <adec:decorative xmlns:adec="http://schemas.microsoft.com/office/drawing/2017/decorative" val="1"/>
              </a:ext>
            </a:extLst>
          </p:cNvPr>
          <p:cNvSpPr/>
          <p:nvPr/>
        </p:nvSpPr>
        <p:spPr>
          <a:xfrm rot="5159886">
            <a:off x="3636263" y="2577885"/>
            <a:ext cx="578836" cy="26934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649185" y="2836500"/>
            <a:ext cx="259905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SROI = 1.0 WRC</a:t>
            </a:r>
          </a:p>
        </p:txBody>
      </p:sp>
      <p:sp>
        <p:nvSpPr>
          <p:cNvPr id="13" name="5-Point Star 12">
            <a:extLst>
              <a:ext uri="{C183D7F6-B498-43B3-948B-1728B52AA6E4}">
                <adec:decorative xmlns:adec="http://schemas.microsoft.com/office/drawing/2017/decorative" val="1"/>
              </a:ext>
            </a:extLst>
          </p:cNvPr>
          <p:cNvSpPr/>
          <p:nvPr/>
        </p:nvSpPr>
        <p:spPr>
          <a:xfrm>
            <a:off x="5248237" y="4074921"/>
            <a:ext cx="232228" cy="25605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5112276" y="4344795"/>
            <a:ext cx="23878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Baseline = 19 WRC</a:t>
            </a:r>
          </a:p>
        </p:txBody>
      </p:sp>
      <p:cxnSp>
        <p:nvCxnSpPr>
          <p:cNvPr id="17" name="Straight Connector 16">
            <a:extLst>
              <a:ext uri="{C183D7F6-B498-43B3-948B-1728B52AA6E4}">
                <adec:decorative xmlns:adec="http://schemas.microsoft.com/office/drawing/2017/decorative" val="1"/>
              </a:ext>
            </a:extLst>
          </p:cNvPr>
          <p:cNvCxnSpPr/>
          <p:nvPr/>
        </p:nvCxnSpPr>
        <p:spPr>
          <a:xfrm flipV="1">
            <a:off x="5364352" y="3850506"/>
            <a:ext cx="3882571" cy="3524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5-Point Star 14">
            <a:extLst>
              <a:ext uri="{C183D7F6-B498-43B3-948B-1728B52AA6E4}">
                <adec:decorative xmlns:adec="http://schemas.microsoft.com/office/drawing/2017/decorative" val="1"/>
              </a:ext>
            </a:extLst>
          </p:cNvPr>
          <p:cNvSpPr/>
          <p:nvPr/>
        </p:nvSpPr>
        <p:spPr>
          <a:xfrm>
            <a:off x="9130808" y="3722481"/>
            <a:ext cx="232228" cy="25605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TextBox 25"/>
          <p:cNvSpPr txBox="1"/>
          <p:nvPr/>
        </p:nvSpPr>
        <p:spPr>
          <a:xfrm rot="21587524">
            <a:off x="7854907" y="2790652"/>
            <a:ext cx="148971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GOAL = 34 WRC</a:t>
            </a:r>
          </a:p>
        </p:txBody>
      </p:sp>
    </p:spTree>
    <p:extLst>
      <p:ext uri="{BB962C8B-B14F-4D97-AF65-F5344CB8AC3E}">
        <p14:creationId xmlns:p14="http://schemas.microsoft.com/office/powerpoint/2010/main" val="552955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0718" y="2787445"/>
            <a:ext cx="4628324" cy="1571907"/>
          </a:xfrm>
        </p:spPr>
        <p:txBody>
          <a:bodyPr>
            <a:normAutofit fontScale="90000"/>
          </a:bodyPr>
          <a:lstStyle/>
          <a:p>
            <a:r>
              <a:rPr lang="en-US" sz="3400" i="1" dirty="0"/>
              <a:t>Practice Opportunities: </a:t>
            </a:r>
            <a:r>
              <a:rPr lang="en-US" sz="3400" dirty="0"/>
              <a:t>Goal Setting – Jack (Reading) and Lincoln (Math)</a:t>
            </a:r>
          </a:p>
        </p:txBody>
      </p:sp>
      <p:sp>
        <p:nvSpPr>
          <p:cNvPr id="5" name="TextBox 4">
            <a:extLst>
              <a:ext uri="{FF2B5EF4-FFF2-40B4-BE49-F238E27FC236}">
                <a16:creationId xmlns:a16="http://schemas.microsoft.com/office/drawing/2014/main" id="{2E664811-6D02-4C1F-9E08-BEA050FA1C5F}"/>
              </a:ext>
            </a:extLst>
          </p:cNvPr>
          <p:cNvSpPr txBox="1"/>
          <p:nvPr/>
        </p:nvSpPr>
        <p:spPr>
          <a:xfrm>
            <a:off x="1125599" y="5224530"/>
            <a:ext cx="4707563" cy="646331"/>
          </a:xfrm>
          <a:prstGeom prst="rect">
            <a:avLst/>
          </a:prstGeom>
          <a:noFill/>
        </p:spPr>
        <p:txBody>
          <a:bodyPr wrap="square" rtlCol="0">
            <a:spAutoFit/>
          </a:bodyPr>
          <a:lstStyle/>
          <a:p>
            <a:r>
              <a:rPr lang="en-US" i="1" dirty="0"/>
              <a:t>Note: </a:t>
            </a:r>
            <a:r>
              <a:rPr lang="en-US" dirty="0"/>
              <a:t>Answers are found in the back of the resource. </a:t>
            </a:r>
          </a:p>
        </p:txBody>
      </p:sp>
      <p:sp>
        <p:nvSpPr>
          <p:cNvPr id="4" name="Slide Number Placeholder 3"/>
          <p:cNvSpPr>
            <a:spLocks noGrp="1"/>
          </p:cNvSpPr>
          <p:nvPr>
            <p:ph type="sldNum" sz="quarter" idx="14"/>
          </p:nvPr>
        </p:nvSpPr>
        <p:spPr/>
        <p:txBody>
          <a:bodyPr/>
          <a:lstStyle/>
          <a:p>
            <a:pPr algn="r"/>
            <a:fld id="{F3477EC8-074D-41C4-94AE-E9EA7CEEA348}" type="slidenum">
              <a:rPr lang="en-US" smtClean="0">
                <a:solidFill>
                  <a:srgbClr val="FFFFFF">
                    <a:lumMod val="75000"/>
                  </a:srgbClr>
                </a:solidFill>
              </a:rPr>
              <a:pPr algn="r"/>
              <a:t>22</a:t>
            </a:fld>
            <a:endParaRPr lang="en-US" dirty="0">
              <a:solidFill>
                <a:srgbClr val="FFFFFF">
                  <a:lumMod val="75000"/>
                </a:srgbClr>
              </a:solidFill>
            </a:endParaRPr>
          </a:p>
        </p:txBody>
      </p:sp>
      <p:pic>
        <p:nvPicPr>
          <p:cNvPr id="6" name="Picture 5" descr="Screenshot of Appendix B. Practice Activity: Setting a Goal Using the Intra-Individual Framework">
            <a:extLst>
              <a:ext uri="{FF2B5EF4-FFF2-40B4-BE49-F238E27FC236}">
                <a16:creationId xmlns:a16="http://schemas.microsoft.com/office/drawing/2014/main" id="{390C639A-7D68-44B7-8386-C95D4C264DFE}"/>
              </a:ext>
            </a:extLst>
          </p:cNvPr>
          <p:cNvPicPr>
            <a:picLocks noChangeAspect="1"/>
          </p:cNvPicPr>
          <p:nvPr/>
        </p:nvPicPr>
        <p:blipFill>
          <a:blip r:embed="rId3"/>
          <a:stretch>
            <a:fillRect/>
          </a:stretch>
        </p:blipFill>
        <p:spPr>
          <a:xfrm>
            <a:off x="5833162" y="235545"/>
            <a:ext cx="4628324" cy="5460460"/>
          </a:xfrm>
          <a:prstGeom prst="rect">
            <a:avLst/>
          </a:prstGeom>
          <a:ln>
            <a:solidFill>
              <a:schemeClr val="bg1">
                <a:lumMod val="75000"/>
              </a:schemeClr>
            </a:solidFill>
          </a:ln>
        </p:spPr>
      </p:pic>
      <p:pic>
        <p:nvPicPr>
          <p:cNvPr id="7" name="Picture 6" descr="Screenshot of Appendix C. Activity to practice Setting Goals">
            <a:extLst>
              <a:ext uri="{FF2B5EF4-FFF2-40B4-BE49-F238E27FC236}">
                <a16:creationId xmlns:a16="http://schemas.microsoft.com/office/drawing/2014/main" id="{E73A722C-7F13-4ECC-80EE-DA53199A93E5}"/>
              </a:ext>
            </a:extLst>
          </p:cNvPr>
          <p:cNvPicPr>
            <a:picLocks noChangeAspect="1"/>
          </p:cNvPicPr>
          <p:nvPr/>
        </p:nvPicPr>
        <p:blipFill>
          <a:blip r:embed="rId4"/>
          <a:stretch>
            <a:fillRect/>
          </a:stretch>
        </p:blipFill>
        <p:spPr>
          <a:xfrm>
            <a:off x="7301686" y="1216329"/>
            <a:ext cx="3929328" cy="5094149"/>
          </a:xfrm>
          <a:prstGeom prst="rect">
            <a:avLst/>
          </a:prstGeom>
          <a:ln>
            <a:solidFill>
              <a:schemeClr val="bg1">
                <a:lumMod val="75000"/>
              </a:schemeClr>
            </a:solidFill>
          </a:ln>
        </p:spPr>
      </p:pic>
      <p:pic>
        <p:nvPicPr>
          <p:cNvPr id="8" name="Picture 7" descr="Screenshot of the Strategies for setting High-quality Academic IEP Goals guide">
            <a:extLst>
              <a:ext uri="{FF2B5EF4-FFF2-40B4-BE49-F238E27FC236}">
                <a16:creationId xmlns:a16="http://schemas.microsoft.com/office/drawing/2014/main" id="{22CAF7E6-2D3D-4B11-B53D-B3FFED32F790}"/>
              </a:ext>
            </a:extLst>
          </p:cNvPr>
          <p:cNvPicPr>
            <a:picLocks noChangeAspect="1"/>
          </p:cNvPicPr>
          <p:nvPr/>
        </p:nvPicPr>
        <p:blipFill>
          <a:blip r:embed="rId5"/>
          <a:stretch>
            <a:fillRect/>
          </a:stretch>
        </p:blipFill>
        <p:spPr>
          <a:xfrm>
            <a:off x="624351" y="235545"/>
            <a:ext cx="1601503" cy="2077551"/>
          </a:xfrm>
          <a:prstGeom prst="rect">
            <a:avLst/>
          </a:prstGeom>
          <a:ln>
            <a:solidFill>
              <a:schemeClr val="bg1">
                <a:lumMod val="75000"/>
              </a:schemeClr>
            </a:solidFill>
          </a:ln>
        </p:spPr>
      </p:pic>
    </p:spTree>
    <p:extLst>
      <p:ext uri="{BB962C8B-B14F-4D97-AF65-F5344CB8AC3E}">
        <p14:creationId xmlns:p14="http://schemas.microsoft.com/office/powerpoint/2010/main" val="1232406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4AAD-D1BC-4C09-9970-EC9616611FF9}"/>
              </a:ext>
            </a:extLst>
          </p:cNvPr>
          <p:cNvSpPr>
            <a:spLocks noGrp="1"/>
          </p:cNvSpPr>
          <p:nvPr>
            <p:ph type="title"/>
          </p:nvPr>
        </p:nvSpPr>
        <p:spPr/>
        <p:txBody>
          <a:bodyPr/>
          <a:lstStyle/>
          <a:p>
            <a:r>
              <a:rPr lang="en-US" dirty="0"/>
              <a:t>Step 4: Write a Measurable Goal</a:t>
            </a:r>
          </a:p>
        </p:txBody>
      </p:sp>
      <p:sp>
        <p:nvSpPr>
          <p:cNvPr id="5" name="Content Placeholder 4">
            <a:extLst>
              <a:ext uri="{FF2B5EF4-FFF2-40B4-BE49-F238E27FC236}">
                <a16:creationId xmlns:a16="http://schemas.microsoft.com/office/drawing/2014/main" id="{B2982E33-042D-4FD9-8631-96C1B7FE88CB}"/>
              </a:ext>
            </a:extLst>
          </p:cNvPr>
          <p:cNvSpPr>
            <a:spLocks noGrp="1"/>
          </p:cNvSpPr>
          <p:nvPr>
            <p:ph sz="quarter" idx="15"/>
          </p:nvPr>
        </p:nvSpPr>
        <p:spPr/>
        <p:txBody>
          <a:bodyPr/>
          <a:lstStyle/>
          <a:p>
            <a:r>
              <a:rPr lang="en-US" dirty="0"/>
              <a:t>Quality IEP goals address the condition, or context in which the skill will be performed, target behavior, and level of proficiency/time frame. </a:t>
            </a:r>
          </a:p>
        </p:txBody>
      </p:sp>
      <p:sp>
        <p:nvSpPr>
          <p:cNvPr id="6" name="Rectangle: Rounded Corners 5">
            <a:extLst>
              <a:ext uri="{FF2B5EF4-FFF2-40B4-BE49-F238E27FC236}">
                <a16:creationId xmlns:a16="http://schemas.microsoft.com/office/drawing/2014/main" id="{D4AE5E25-BACA-47B4-9E58-8C96D2884BC3}"/>
              </a:ext>
            </a:extLst>
          </p:cNvPr>
          <p:cNvSpPr/>
          <p:nvPr/>
        </p:nvSpPr>
        <p:spPr>
          <a:xfrm>
            <a:off x="654908" y="2903838"/>
            <a:ext cx="10676238" cy="2669059"/>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Sample template for IEP structure: </a:t>
            </a:r>
          </a:p>
          <a:p>
            <a:endParaRPr lang="en-US" sz="2400" dirty="0">
              <a:solidFill>
                <a:schemeClr val="tx1"/>
              </a:solidFill>
            </a:endParaRPr>
          </a:p>
          <a:p>
            <a:r>
              <a:rPr lang="en-US" sz="2400" dirty="0">
                <a:solidFill>
                  <a:schemeClr val="tx1"/>
                </a:solidFill>
              </a:rPr>
              <a:t>When given </a:t>
            </a:r>
            <a:r>
              <a:rPr lang="en-US" sz="2400" b="1" dirty="0">
                <a:solidFill>
                  <a:schemeClr val="tx1"/>
                </a:solidFill>
              </a:rPr>
              <a:t>[grade level and tool], </a:t>
            </a:r>
            <a:r>
              <a:rPr lang="en-US" sz="2400" dirty="0">
                <a:solidFill>
                  <a:schemeClr val="tx1"/>
                </a:solidFill>
              </a:rPr>
              <a:t>the student</a:t>
            </a:r>
            <a:r>
              <a:rPr lang="en-US" sz="2400" b="1" dirty="0">
                <a:solidFill>
                  <a:schemeClr val="tx1"/>
                </a:solidFill>
              </a:rPr>
              <a:t> </a:t>
            </a:r>
            <a:r>
              <a:rPr lang="en-US" sz="2400" dirty="0">
                <a:solidFill>
                  <a:schemeClr val="tx1"/>
                </a:solidFill>
              </a:rPr>
              <a:t>will </a:t>
            </a:r>
            <a:r>
              <a:rPr lang="en-US" sz="2400" b="1" dirty="0">
                <a:solidFill>
                  <a:schemeClr val="tx1"/>
                </a:solidFill>
              </a:rPr>
              <a:t>[observable behavior and goal] [level of proficiency </a:t>
            </a:r>
            <a:r>
              <a:rPr lang="en-US" sz="2400" b="1">
                <a:solidFill>
                  <a:schemeClr val="tx1"/>
                </a:solidFill>
              </a:rPr>
              <a:t>and time frame</a:t>
            </a:r>
            <a:r>
              <a:rPr lang="en-US" sz="2400" b="1" dirty="0">
                <a:solidFill>
                  <a:schemeClr val="tx1"/>
                </a:solidFill>
              </a:rPr>
              <a:t>]. </a:t>
            </a:r>
            <a:endParaRPr lang="en-US" sz="2400" dirty="0">
              <a:solidFill>
                <a:schemeClr val="tx1"/>
              </a:solidFill>
            </a:endParaRPr>
          </a:p>
        </p:txBody>
      </p:sp>
      <p:sp>
        <p:nvSpPr>
          <p:cNvPr id="4" name="Text Placeholder 3">
            <a:extLst>
              <a:ext uri="{FF2B5EF4-FFF2-40B4-BE49-F238E27FC236}">
                <a16:creationId xmlns:a16="http://schemas.microsoft.com/office/drawing/2014/main" id="{1D1B4B7D-B1A0-4A6B-9456-AB3F385DC016}"/>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EA723143-3C3C-4AE7-8341-9EE11C117852}"/>
              </a:ext>
            </a:extLst>
          </p:cNvPr>
          <p:cNvSpPr>
            <a:spLocks noGrp="1"/>
          </p:cNvSpPr>
          <p:nvPr>
            <p:ph type="sldNum" sz="quarter" idx="14"/>
          </p:nvPr>
        </p:nvSpPr>
        <p:spPr/>
        <p:txBody>
          <a:bodyPr/>
          <a:lstStyle/>
          <a:p>
            <a:pPr algn="r"/>
            <a:fld id="{F3477EC8-074D-41C4-94AE-E9EA7CEEA348}" type="slidenum">
              <a:rPr lang="en-US" smtClean="0">
                <a:solidFill>
                  <a:srgbClr val="FFFFFF">
                    <a:lumMod val="75000"/>
                  </a:srgbClr>
                </a:solidFill>
              </a:rPr>
              <a:pPr algn="r"/>
              <a:t>23</a:t>
            </a:fld>
            <a:endParaRPr lang="en-US" dirty="0">
              <a:solidFill>
                <a:srgbClr val="FFFFFF">
                  <a:lumMod val="75000"/>
                </a:srgbClr>
              </a:solidFill>
            </a:endParaRPr>
          </a:p>
        </p:txBody>
      </p:sp>
    </p:spTree>
    <p:extLst>
      <p:ext uri="{BB962C8B-B14F-4D97-AF65-F5344CB8AC3E}">
        <p14:creationId xmlns:p14="http://schemas.microsoft.com/office/powerpoint/2010/main" val="2136588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writing goals remember…</a:t>
            </a:r>
          </a:p>
        </p:txBody>
      </p:sp>
      <p:sp>
        <p:nvSpPr>
          <p:cNvPr id="4" name="Slide Number Placeholder 3"/>
          <p:cNvSpPr>
            <a:spLocks noGrp="1"/>
          </p:cNvSpPr>
          <p:nvPr>
            <p:ph type="sldNum" sz="quarter" idx="10"/>
          </p:nvPr>
        </p:nvSpPr>
        <p:spPr/>
        <p:txBody>
          <a:bodyPr/>
          <a:lstStyle/>
          <a:p>
            <a:fld id="{99A20822-4A49-4D36-86E3-300BA48D3F00}" type="slidenum">
              <a:rPr lang="en-US" smtClean="0"/>
              <a:t>24</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43663498"/>
              </p:ext>
            </p:extLst>
          </p:nvPr>
        </p:nvGraphicFramePr>
        <p:xfrm>
          <a:off x="660401" y="1597554"/>
          <a:ext cx="10498666" cy="3925916"/>
        </p:xfrm>
        <a:graphic>
          <a:graphicData uri="http://schemas.openxmlformats.org/drawingml/2006/table">
            <a:tbl>
              <a:tblPr firstRow="1" bandRow="1">
                <a:tableStyleId>{5C22544A-7EE6-4342-B048-85BDC9FD1C3A}</a:tableStyleId>
              </a:tblPr>
              <a:tblGrid>
                <a:gridCol w="2112536">
                  <a:extLst>
                    <a:ext uri="{9D8B030D-6E8A-4147-A177-3AD203B41FA5}">
                      <a16:colId xmlns:a16="http://schemas.microsoft.com/office/drawing/2014/main" val="20000"/>
                    </a:ext>
                  </a:extLst>
                </a:gridCol>
                <a:gridCol w="2958974">
                  <a:extLst>
                    <a:ext uri="{9D8B030D-6E8A-4147-A177-3AD203B41FA5}">
                      <a16:colId xmlns:a16="http://schemas.microsoft.com/office/drawing/2014/main" val="20001"/>
                    </a:ext>
                  </a:extLst>
                </a:gridCol>
                <a:gridCol w="5427156">
                  <a:extLst>
                    <a:ext uri="{9D8B030D-6E8A-4147-A177-3AD203B41FA5}">
                      <a16:colId xmlns:a16="http://schemas.microsoft.com/office/drawing/2014/main" val="20002"/>
                    </a:ext>
                  </a:extLst>
                </a:gridCol>
              </a:tblGrid>
              <a:tr h="455687">
                <a:tc>
                  <a:txBody>
                    <a:bodyPr/>
                    <a:lstStyle/>
                    <a:p>
                      <a:r>
                        <a:rPr lang="en-US" sz="2000"/>
                        <a:t>Component</a:t>
                      </a:r>
                    </a:p>
                  </a:txBody>
                  <a:tcPr/>
                </a:tc>
                <a:tc>
                  <a:txBody>
                    <a:bodyPr/>
                    <a:lstStyle/>
                    <a:p>
                      <a:r>
                        <a:rPr lang="en-US" sz="2000"/>
                        <a:t>May include…</a:t>
                      </a:r>
                    </a:p>
                  </a:txBody>
                  <a:tcPr/>
                </a:tc>
                <a:tc>
                  <a:txBody>
                    <a:bodyPr/>
                    <a:lstStyle/>
                    <a:p>
                      <a:r>
                        <a:rPr lang="en-US" sz="2000"/>
                        <a:t>Examples</a:t>
                      </a:r>
                    </a:p>
                  </a:txBody>
                  <a:tcPr/>
                </a:tc>
                <a:extLst>
                  <a:ext uri="{0D108BD9-81ED-4DB2-BD59-A6C34878D82A}">
                    <a16:rowId xmlns:a16="http://schemas.microsoft.com/office/drawing/2014/main" val="10000"/>
                  </a:ext>
                </a:extLst>
              </a:tr>
              <a:tr h="1507271">
                <a:tc>
                  <a:txBody>
                    <a:bodyPr/>
                    <a:lstStyle/>
                    <a:p>
                      <a:r>
                        <a:rPr lang="en-US" sz="2000"/>
                        <a:t>Condition</a:t>
                      </a:r>
                    </a:p>
                  </a:txBody>
                  <a:tcPr/>
                </a:tc>
                <a:tc>
                  <a:txBody>
                    <a:bodyPr/>
                    <a:lstStyle/>
                    <a:p>
                      <a:r>
                        <a:rPr lang="en-US" sz="2000"/>
                        <a:t>Material/Tool</a:t>
                      </a:r>
                    </a:p>
                    <a:p>
                      <a:r>
                        <a:rPr lang="en-US" sz="2000"/>
                        <a:t>Grade level</a:t>
                      </a:r>
                    </a:p>
                    <a:p>
                      <a:r>
                        <a:rPr lang="en-US" sz="2000"/>
                        <a:t>Setting</a:t>
                      </a:r>
                    </a:p>
                    <a:p>
                      <a:r>
                        <a:rPr lang="en-US" sz="2000"/>
                        <a:t>Timing</a:t>
                      </a:r>
                    </a:p>
                  </a:txBody>
                  <a:tcPr/>
                </a:tc>
                <a:tc>
                  <a:txBody>
                    <a:bodyPr/>
                    <a:lstStyle/>
                    <a:p>
                      <a:r>
                        <a:rPr lang="en-US" sz="2000" dirty="0"/>
                        <a:t>When given 30 first</a:t>
                      </a:r>
                      <a:r>
                        <a:rPr lang="en-US" sz="2000" baseline="0" dirty="0"/>
                        <a:t>-grade sight words….</a:t>
                      </a:r>
                    </a:p>
                    <a:p>
                      <a:r>
                        <a:rPr lang="en-US" sz="2000" baseline="0" dirty="0"/>
                        <a:t>When given a third-grade reading passage…</a:t>
                      </a:r>
                    </a:p>
                  </a:txBody>
                  <a:tcPr/>
                </a:tc>
                <a:extLst>
                  <a:ext uri="{0D108BD9-81ED-4DB2-BD59-A6C34878D82A}">
                    <a16:rowId xmlns:a16="http://schemas.microsoft.com/office/drawing/2014/main" val="10001"/>
                  </a:ext>
                </a:extLst>
              </a:tr>
              <a:tr h="806215">
                <a:tc>
                  <a:txBody>
                    <a:bodyPr/>
                    <a:lstStyle/>
                    <a:p>
                      <a:r>
                        <a:rPr lang="en-US" sz="2000"/>
                        <a:t>Target Behavior</a:t>
                      </a:r>
                    </a:p>
                  </a:txBody>
                  <a:tcPr/>
                </a:tc>
                <a:tc>
                  <a:txBody>
                    <a:bodyPr/>
                    <a:lstStyle/>
                    <a:p>
                      <a:r>
                        <a:rPr lang="en-US" sz="2000"/>
                        <a:t>Observable behavior </a:t>
                      </a:r>
                    </a:p>
                    <a:p>
                      <a:r>
                        <a:rPr lang="en-US" sz="2000"/>
                        <a:t>Target</a:t>
                      </a:r>
                      <a:r>
                        <a:rPr lang="en-US" sz="2000" baseline="0"/>
                        <a:t> goal</a:t>
                      </a:r>
                      <a:endParaRPr lang="en-US" sz="2000"/>
                    </a:p>
                  </a:txBody>
                  <a:tcPr/>
                </a:tc>
                <a:tc>
                  <a:txBody>
                    <a:bodyPr/>
                    <a:lstStyle/>
                    <a:p>
                      <a:r>
                        <a:rPr lang="en-US" sz="2000" dirty="0"/>
                        <a:t>Student</a:t>
                      </a:r>
                      <a:r>
                        <a:rPr lang="en-US" sz="2000" baseline="0" dirty="0"/>
                        <a:t> will read 30 of 30 sight words…</a:t>
                      </a:r>
                    </a:p>
                    <a:p>
                      <a:r>
                        <a:rPr lang="en-US" sz="2000" baseline="0" dirty="0"/>
                        <a:t>Student with read 60 words correctly…</a:t>
                      </a:r>
                    </a:p>
                  </a:txBody>
                  <a:tcPr/>
                </a:tc>
                <a:extLst>
                  <a:ext uri="{0D108BD9-81ED-4DB2-BD59-A6C34878D82A}">
                    <a16:rowId xmlns:a16="http://schemas.microsoft.com/office/drawing/2014/main" val="10002"/>
                  </a:ext>
                </a:extLst>
              </a:tr>
              <a:tr h="1156743">
                <a:tc>
                  <a:txBody>
                    <a:bodyPr/>
                    <a:lstStyle/>
                    <a:p>
                      <a:r>
                        <a:rPr lang="en-US" sz="2000"/>
                        <a:t>Level of Proficiency/ Timeline</a:t>
                      </a:r>
                    </a:p>
                  </a:txBody>
                  <a:tcPr/>
                </a:tc>
                <a:tc>
                  <a:txBody>
                    <a:bodyPr/>
                    <a:lstStyle/>
                    <a:p>
                      <a:r>
                        <a:rPr lang="en-US" sz="2000"/>
                        <a:t>Accuracy</a:t>
                      </a:r>
                    </a:p>
                    <a:p>
                      <a:r>
                        <a:rPr lang="en-US" sz="2000"/>
                        <a:t>Timeline</a:t>
                      </a:r>
                    </a:p>
                    <a:p>
                      <a:r>
                        <a:rPr lang="en-US" sz="2000"/>
                        <a:t>Number of trials</a:t>
                      </a:r>
                    </a:p>
                  </a:txBody>
                  <a:tcPr/>
                </a:tc>
                <a:tc>
                  <a:txBody>
                    <a:bodyPr/>
                    <a:lstStyle/>
                    <a:p>
                      <a:r>
                        <a:rPr lang="en-US" sz="2000" dirty="0"/>
                        <a:t>95%</a:t>
                      </a:r>
                      <a:r>
                        <a:rPr lang="en-US" sz="2000" baseline="0" dirty="0"/>
                        <a:t> accuracy </a:t>
                      </a:r>
                    </a:p>
                    <a:p>
                      <a:r>
                        <a:rPr lang="en-US" sz="2000" baseline="0" dirty="0"/>
                        <a:t>Three consecutive probes</a:t>
                      </a:r>
                    </a:p>
                    <a:p>
                      <a:r>
                        <a:rPr lang="en-US" sz="2000" baseline="0" dirty="0"/>
                        <a:t>By </a:t>
                      </a:r>
                      <a:r>
                        <a:rPr lang="en-US" sz="2000" baseline="0"/>
                        <a:t>spring benchmarking</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7235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75D733-38DF-41A3-9CFF-168033180511}"/>
              </a:ext>
            </a:extLst>
          </p:cNvPr>
          <p:cNvSpPr>
            <a:spLocks noGrp="1"/>
          </p:cNvSpPr>
          <p:nvPr>
            <p:ph type="title"/>
          </p:nvPr>
        </p:nvSpPr>
        <p:spPr/>
        <p:txBody>
          <a:bodyPr/>
          <a:lstStyle/>
          <a:p>
            <a:r>
              <a:rPr lang="en-US" dirty="0"/>
              <a:t>Goal Setting in Action: Reflections from Practitioners </a:t>
            </a:r>
          </a:p>
        </p:txBody>
      </p:sp>
      <p:sp>
        <p:nvSpPr>
          <p:cNvPr id="8" name="Text Placeholder 7">
            <a:extLst>
              <a:ext uri="{FF2B5EF4-FFF2-40B4-BE49-F238E27FC236}">
                <a16:creationId xmlns:a16="http://schemas.microsoft.com/office/drawing/2014/main" id="{AE79D6D3-C463-480D-AE88-FA5B76A27045}"/>
              </a:ext>
            </a:extLst>
          </p:cNvPr>
          <p:cNvSpPr>
            <a:spLocks noGrp="1"/>
          </p:cNvSpPr>
          <p:nvPr>
            <p:ph type="body" sz="quarter" idx="13"/>
          </p:nvPr>
        </p:nvSpPr>
        <p:spPr/>
        <p:txBody>
          <a:bodyPr>
            <a:normAutofit fontScale="77500" lnSpcReduction="20000"/>
          </a:bodyPr>
          <a:lstStyle/>
          <a:p>
            <a:r>
              <a:rPr lang="en-US" dirty="0"/>
              <a:t>Thom Jones, Wyoming Department of Education </a:t>
            </a:r>
          </a:p>
          <a:p>
            <a:r>
              <a:rPr lang="en-US" dirty="0"/>
              <a:t>Justine Essex, Freedom Elementary School</a:t>
            </a:r>
          </a:p>
        </p:txBody>
      </p:sp>
      <p:sp>
        <p:nvSpPr>
          <p:cNvPr id="6" name="Slide Number Placeholder 5">
            <a:extLst>
              <a:ext uri="{FF2B5EF4-FFF2-40B4-BE49-F238E27FC236}">
                <a16:creationId xmlns:a16="http://schemas.microsoft.com/office/drawing/2014/main" id="{A2EDEACB-C586-416C-A1CB-5F46F572253D}"/>
              </a:ext>
            </a:extLst>
          </p:cNvPr>
          <p:cNvSpPr>
            <a:spLocks noGrp="1"/>
          </p:cNvSpPr>
          <p:nvPr>
            <p:ph type="sldNum" sz="quarter" idx="15"/>
          </p:nvPr>
        </p:nvSpPr>
        <p:spPr/>
        <p:txBody>
          <a:bodyPr/>
          <a:lstStyle/>
          <a:p>
            <a:fld id="{99A20822-4A49-4D36-86E3-300BA48D3F00}" type="slidenum">
              <a:rPr lang="en-US" smtClean="0"/>
              <a:t>25</a:t>
            </a:fld>
            <a:endParaRPr lang="en-US" dirty="0"/>
          </a:p>
        </p:txBody>
      </p:sp>
    </p:spTree>
    <p:extLst>
      <p:ext uri="{BB962C8B-B14F-4D97-AF65-F5344CB8AC3E}">
        <p14:creationId xmlns:p14="http://schemas.microsoft.com/office/powerpoint/2010/main" val="167193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F1281A-95DA-42E9-8DEF-87C6FB489AA8}"/>
              </a:ext>
            </a:extLst>
          </p:cNvPr>
          <p:cNvSpPr>
            <a:spLocks noGrp="1"/>
          </p:cNvSpPr>
          <p:nvPr>
            <p:ph type="title"/>
          </p:nvPr>
        </p:nvSpPr>
        <p:spPr/>
        <p:txBody>
          <a:bodyPr/>
          <a:lstStyle/>
          <a:p>
            <a:r>
              <a:rPr lang="en-US" dirty="0"/>
              <a:t>Panel Questions </a:t>
            </a:r>
          </a:p>
        </p:txBody>
      </p:sp>
      <p:sp>
        <p:nvSpPr>
          <p:cNvPr id="7" name="Content Placeholder 6">
            <a:extLst>
              <a:ext uri="{FF2B5EF4-FFF2-40B4-BE49-F238E27FC236}">
                <a16:creationId xmlns:a16="http://schemas.microsoft.com/office/drawing/2014/main" id="{926269A0-DD5A-483B-94C0-E2B2087B9143}"/>
              </a:ext>
            </a:extLst>
          </p:cNvPr>
          <p:cNvSpPr>
            <a:spLocks noGrp="1"/>
          </p:cNvSpPr>
          <p:nvPr>
            <p:ph sz="quarter" idx="15"/>
          </p:nvPr>
        </p:nvSpPr>
        <p:spPr/>
        <p:txBody>
          <a:bodyPr/>
          <a:lstStyle/>
          <a:p>
            <a:pPr lvl="0"/>
            <a:r>
              <a:rPr lang="en-US" dirty="0"/>
              <a:t>Describe your context that prompted the use of this and related resource. </a:t>
            </a:r>
          </a:p>
          <a:p>
            <a:pPr lvl="0"/>
            <a:r>
              <a:rPr lang="en-US" dirty="0"/>
              <a:t>How are you using this and other goal setting resources?</a:t>
            </a:r>
          </a:p>
          <a:p>
            <a:pPr lvl="0"/>
            <a:r>
              <a:rPr lang="en-US" dirty="0"/>
              <a:t>What impact has this had on your work and student performance? </a:t>
            </a:r>
          </a:p>
          <a:p>
            <a:pPr lvl="0"/>
            <a:r>
              <a:rPr lang="en-US" dirty="0"/>
              <a:t>What are your future plans related to goal setting? </a:t>
            </a:r>
          </a:p>
          <a:p>
            <a:pPr lvl="0"/>
            <a:r>
              <a:rPr lang="en-US" dirty="0"/>
              <a:t>What are lessons learned from improving the quality of goal setting practices? </a:t>
            </a:r>
          </a:p>
          <a:p>
            <a:endParaRPr lang="en-US" dirty="0"/>
          </a:p>
        </p:txBody>
      </p:sp>
      <p:sp>
        <p:nvSpPr>
          <p:cNvPr id="6" name="Text Placeholder 5">
            <a:extLst>
              <a:ext uri="{FF2B5EF4-FFF2-40B4-BE49-F238E27FC236}">
                <a16:creationId xmlns:a16="http://schemas.microsoft.com/office/drawing/2014/main" id="{1C06EAB6-65FC-4453-9AA5-368A88EB7B65}"/>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D1371522-0284-4DF9-A15A-4797170F3867}"/>
              </a:ext>
            </a:extLst>
          </p:cNvPr>
          <p:cNvSpPr>
            <a:spLocks noGrp="1"/>
          </p:cNvSpPr>
          <p:nvPr>
            <p:ph type="sldNum" sz="quarter" idx="14"/>
          </p:nvPr>
        </p:nvSpPr>
        <p:spPr/>
        <p:txBody>
          <a:bodyPr/>
          <a:lstStyle/>
          <a:p>
            <a:fld id="{99A20822-4A49-4D36-86E3-300BA48D3F00}" type="slidenum">
              <a:rPr lang="en-US" smtClean="0"/>
              <a:pPr/>
              <a:t>26</a:t>
            </a:fld>
            <a:endParaRPr lang="en-US" dirty="0"/>
          </a:p>
        </p:txBody>
      </p:sp>
    </p:spTree>
    <p:extLst>
      <p:ext uri="{BB962C8B-B14F-4D97-AF65-F5344CB8AC3E}">
        <p14:creationId xmlns:p14="http://schemas.microsoft.com/office/powerpoint/2010/main" val="1530881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4542-E379-476B-94ED-80730ADA731D}"/>
              </a:ext>
            </a:extLst>
          </p:cNvPr>
          <p:cNvSpPr>
            <a:spLocks noGrp="1"/>
          </p:cNvSpPr>
          <p:nvPr>
            <p:ph type="title"/>
          </p:nvPr>
        </p:nvSpPr>
        <p:spPr/>
        <p:txBody>
          <a:bodyPr/>
          <a:lstStyle/>
          <a:p>
            <a:r>
              <a:rPr lang="en-US" dirty="0"/>
              <a:t>Early Reading – Letter Names PM Report </a:t>
            </a:r>
          </a:p>
        </p:txBody>
      </p:sp>
      <p:pic>
        <p:nvPicPr>
          <p:cNvPr id="6" name="Content Placeholder 5">
            <a:extLst>
              <a:ext uri="{FF2B5EF4-FFF2-40B4-BE49-F238E27FC236}">
                <a16:creationId xmlns:a16="http://schemas.microsoft.com/office/drawing/2014/main" id="{6820438A-79B9-475E-B56C-A1A7AA167A1A}"/>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749287" y="1218204"/>
            <a:ext cx="8388626" cy="4488791"/>
          </a:xfrm>
          <a:prstGeom prst="rect">
            <a:avLst/>
          </a:prstGeom>
          <a:ln>
            <a:solidFill>
              <a:schemeClr val="bg1">
                <a:lumMod val="65000"/>
              </a:schemeClr>
            </a:solidFill>
          </a:ln>
        </p:spPr>
      </p:pic>
      <p:sp>
        <p:nvSpPr>
          <p:cNvPr id="5" name="Slide Number Placeholder 4">
            <a:extLst>
              <a:ext uri="{FF2B5EF4-FFF2-40B4-BE49-F238E27FC236}">
                <a16:creationId xmlns:a16="http://schemas.microsoft.com/office/drawing/2014/main" id="{6D2F5F62-F418-4BBD-B5B1-9DAC570683EC}"/>
              </a:ext>
            </a:extLst>
          </p:cNvPr>
          <p:cNvSpPr>
            <a:spLocks noGrp="1"/>
          </p:cNvSpPr>
          <p:nvPr>
            <p:ph type="sldNum" sz="quarter" idx="14"/>
          </p:nvPr>
        </p:nvSpPr>
        <p:spPr/>
        <p:txBody>
          <a:bodyPr/>
          <a:lstStyle/>
          <a:p>
            <a:fld id="{99A20822-4A49-4D36-86E3-300BA48D3F00}" type="slidenum">
              <a:rPr lang="en-US" smtClean="0"/>
              <a:pPr/>
              <a:t>27</a:t>
            </a:fld>
            <a:endParaRPr lang="en-US" dirty="0"/>
          </a:p>
        </p:txBody>
      </p:sp>
    </p:spTree>
    <p:extLst>
      <p:ext uri="{BB962C8B-B14F-4D97-AF65-F5344CB8AC3E}">
        <p14:creationId xmlns:p14="http://schemas.microsoft.com/office/powerpoint/2010/main" val="3538492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ECB0-B06D-40C1-800E-D869E11DA848}"/>
              </a:ext>
            </a:extLst>
          </p:cNvPr>
          <p:cNvSpPr>
            <a:spLocks noGrp="1"/>
          </p:cNvSpPr>
          <p:nvPr>
            <p:ph type="title"/>
          </p:nvPr>
        </p:nvSpPr>
        <p:spPr/>
        <p:txBody>
          <a:bodyPr/>
          <a:lstStyle/>
          <a:p>
            <a:r>
              <a:rPr lang="en-US" dirty="0"/>
              <a:t>Early Reading – Letter Sounds PM Report </a:t>
            </a:r>
          </a:p>
        </p:txBody>
      </p:sp>
      <p:pic>
        <p:nvPicPr>
          <p:cNvPr id="6" name="Content Placeholder 5">
            <a:extLst>
              <a:ext uri="{FF2B5EF4-FFF2-40B4-BE49-F238E27FC236}">
                <a16:creationId xmlns:a16="http://schemas.microsoft.com/office/drawing/2014/main" id="{1F50DD34-9E79-4ED6-819C-DAD4B993DEFB}"/>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563756" y="1329717"/>
            <a:ext cx="8203096" cy="4421859"/>
          </a:xfrm>
          <a:prstGeom prst="rect">
            <a:avLst/>
          </a:prstGeom>
          <a:ln>
            <a:solidFill>
              <a:schemeClr val="bg1">
                <a:lumMod val="65000"/>
              </a:schemeClr>
            </a:solidFill>
          </a:ln>
        </p:spPr>
      </p:pic>
      <p:sp>
        <p:nvSpPr>
          <p:cNvPr id="4" name="Text Placeholder 3">
            <a:extLst>
              <a:ext uri="{FF2B5EF4-FFF2-40B4-BE49-F238E27FC236}">
                <a16:creationId xmlns:a16="http://schemas.microsoft.com/office/drawing/2014/main" id="{57C0A8CB-461B-4D05-8CD6-7DE45B8D2806}"/>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3D4FCF3-12B4-49B2-BE36-3EBDB3224028}"/>
              </a:ext>
            </a:extLst>
          </p:cNvPr>
          <p:cNvSpPr>
            <a:spLocks noGrp="1"/>
          </p:cNvSpPr>
          <p:nvPr>
            <p:ph type="sldNum" sz="quarter" idx="14"/>
          </p:nvPr>
        </p:nvSpPr>
        <p:spPr/>
        <p:txBody>
          <a:bodyPr/>
          <a:lstStyle/>
          <a:p>
            <a:fld id="{99A20822-4A49-4D36-86E3-300BA48D3F00}" type="slidenum">
              <a:rPr lang="en-US" smtClean="0"/>
              <a:pPr/>
              <a:t>28</a:t>
            </a:fld>
            <a:endParaRPr lang="en-US" dirty="0"/>
          </a:p>
        </p:txBody>
      </p:sp>
    </p:spTree>
    <p:extLst>
      <p:ext uri="{BB962C8B-B14F-4D97-AF65-F5344CB8AC3E}">
        <p14:creationId xmlns:p14="http://schemas.microsoft.com/office/powerpoint/2010/main" val="584734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E85F-015E-45AC-A181-591A0AF6819D}"/>
              </a:ext>
            </a:extLst>
          </p:cNvPr>
          <p:cNvSpPr>
            <a:spLocks noGrp="1"/>
          </p:cNvSpPr>
          <p:nvPr>
            <p:ph type="title"/>
          </p:nvPr>
        </p:nvSpPr>
        <p:spPr/>
        <p:txBody>
          <a:bodyPr/>
          <a:lstStyle/>
          <a:p>
            <a:r>
              <a:rPr lang="en-US" dirty="0"/>
              <a:t>CBM English Reading PM Report</a:t>
            </a:r>
          </a:p>
        </p:txBody>
      </p:sp>
      <p:pic>
        <p:nvPicPr>
          <p:cNvPr id="6" name="Content Placeholder 5">
            <a:extLst>
              <a:ext uri="{FF2B5EF4-FFF2-40B4-BE49-F238E27FC236}">
                <a16:creationId xmlns:a16="http://schemas.microsoft.com/office/drawing/2014/main" id="{423DB9D3-6747-4584-AE07-46D0A54F1C5A}"/>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994760" y="1798230"/>
            <a:ext cx="10199431" cy="3945527"/>
          </a:xfrm>
          <a:prstGeom prst="rect">
            <a:avLst/>
          </a:prstGeom>
          <a:ln>
            <a:solidFill>
              <a:schemeClr val="bg1">
                <a:lumMod val="65000"/>
              </a:schemeClr>
            </a:solidFill>
          </a:ln>
        </p:spPr>
      </p:pic>
      <p:sp>
        <p:nvSpPr>
          <p:cNvPr id="5" name="Slide Number Placeholder 4">
            <a:extLst>
              <a:ext uri="{FF2B5EF4-FFF2-40B4-BE49-F238E27FC236}">
                <a16:creationId xmlns:a16="http://schemas.microsoft.com/office/drawing/2014/main" id="{350EE73B-5608-4B9C-8EE5-98FEDB8E5242}"/>
              </a:ext>
            </a:extLst>
          </p:cNvPr>
          <p:cNvSpPr>
            <a:spLocks noGrp="1"/>
          </p:cNvSpPr>
          <p:nvPr>
            <p:ph type="sldNum" sz="quarter" idx="14"/>
          </p:nvPr>
        </p:nvSpPr>
        <p:spPr/>
        <p:txBody>
          <a:bodyPr/>
          <a:lstStyle/>
          <a:p>
            <a:fld id="{99A20822-4A49-4D36-86E3-300BA48D3F00}" type="slidenum">
              <a:rPr lang="en-US" smtClean="0"/>
              <a:pPr/>
              <a:t>29</a:t>
            </a:fld>
            <a:endParaRPr lang="en-US" dirty="0"/>
          </a:p>
        </p:txBody>
      </p:sp>
    </p:spTree>
    <p:extLst>
      <p:ext uri="{BB962C8B-B14F-4D97-AF65-F5344CB8AC3E}">
        <p14:creationId xmlns:p14="http://schemas.microsoft.com/office/powerpoint/2010/main" val="15912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D480B47-1733-4309-8543-0E2D7E2EC8FC}"/>
              </a:ext>
            </a:extLst>
          </p:cNvPr>
          <p:cNvSpPr>
            <a:spLocks noGrp="1"/>
          </p:cNvSpPr>
          <p:nvPr>
            <p:ph type="title"/>
          </p:nvPr>
        </p:nvSpPr>
        <p:spPr>
          <a:xfrm>
            <a:off x="231533" y="298805"/>
            <a:ext cx="11356487" cy="613444"/>
          </a:xfrm>
        </p:spPr>
        <p:txBody>
          <a:bodyPr>
            <a:normAutofit/>
          </a:bodyPr>
          <a:lstStyle/>
          <a:p>
            <a:pPr algn="l"/>
            <a:r>
              <a:rPr lang="en-US" sz="3600" b="0" dirty="0">
                <a:solidFill>
                  <a:srgbClr val="000000"/>
                </a:solidFill>
                <a:latin typeface="League Spartan"/>
              </a:rPr>
              <a:t>Introducing the </a:t>
            </a:r>
            <a:r>
              <a:rPr lang="en-US" sz="3600" b="0" dirty="0">
                <a:solidFill>
                  <a:srgbClr val="2676BA"/>
                </a:solidFill>
                <a:latin typeface="League Spartan"/>
              </a:rPr>
              <a:t>PROGRESS Center</a:t>
            </a:r>
            <a:endParaRPr lang="en-US" sz="3600" dirty="0"/>
          </a:p>
        </p:txBody>
      </p:sp>
      <p:sp>
        <p:nvSpPr>
          <p:cNvPr id="21" name="TextBox 21"/>
          <p:cNvSpPr txBox="1"/>
          <p:nvPr/>
        </p:nvSpPr>
        <p:spPr>
          <a:xfrm>
            <a:off x="231533" y="1087954"/>
            <a:ext cx="8925067" cy="1104661"/>
          </a:xfrm>
          <a:prstGeom prst="rect">
            <a:avLst/>
          </a:prstGeom>
        </p:spPr>
        <p:txBody>
          <a:bodyPr wrap="square" lIns="0" tIns="0" rIns="0" bIns="0" rtlCol="0" anchor="t">
            <a:spAutoFit/>
          </a:bodyPr>
          <a:lstStyle/>
          <a:p>
            <a:pPr defTabSz="609630">
              <a:lnSpc>
                <a:spcPts val="2239"/>
              </a:lnSpc>
            </a:pPr>
            <a:r>
              <a:rPr lang="en-US" sz="1600" spc="80" dirty="0">
                <a:solidFill>
                  <a:srgbClr val="000000"/>
                </a:solidFill>
                <a:latin typeface="Open Sans Light"/>
              </a:rPr>
              <a:t>The </a:t>
            </a:r>
            <a:r>
              <a:rPr lang="en-US" sz="1600" spc="80" dirty="0">
                <a:solidFill>
                  <a:srgbClr val="000000"/>
                </a:solidFill>
                <a:latin typeface="Open Sans Light Bold"/>
              </a:rPr>
              <a:t>PROGRESS Center</a:t>
            </a:r>
            <a:r>
              <a:rPr lang="en-US" sz="1600" spc="80" dirty="0">
                <a:solidFill>
                  <a:srgbClr val="000000"/>
                </a:solidFill>
                <a:latin typeface="Open Sans Light"/>
              </a:rPr>
              <a:t> provides information, resources, tools, and technical assistance services to support local educators in developing and implementing </a:t>
            </a:r>
            <a:r>
              <a:rPr lang="en-US" sz="1600" spc="80" dirty="0">
                <a:solidFill>
                  <a:srgbClr val="000000"/>
                </a:solidFill>
                <a:latin typeface="Open Sans Light Bold"/>
              </a:rPr>
              <a:t>high-quality educational programs</a:t>
            </a:r>
            <a:r>
              <a:rPr lang="en-US" sz="1600" spc="80" dirty="0">
                <a:solidFill>
                  <a:srgbClr val="000000"/>
                </a:solidFill>
                <a:latin typeface="Open Sans Light"/>
              </a:rPr>
              <a:t> that enable children with disabilities to make progress and meet challenging goals, consistent with </a:t>
            </a:r>
            <a:r>
              <a:rPr lang="en-US" sz="1600" i="1" spc="80" dirty="0" err="1">
                <a:solidFill>
                  <a:srgbClr val="000000"/>
                </a:solidFill>
                <a:latin typeface="Open Sans Light Italics"/>
                <a:ea typeface="Open Sans Light Italics"/>
                <a:cs typeface="Open Sans Light Italics"/>
              </a:rPr>
              <a:t>Endrew</a:t>
            </a:r>
            <a:r>
              <a:rPr lang="en-US" sz="1600" i="1" spc="80" dirty="0">
                <a:solidFill>
                  <a:srgbClr val="000000"/>
                </a:solidFill>
                <a:latin typeface="Open Sans Light Italics"/>
              </a:rPr>
              <a:t> F. v. Douglas County School District</a:t>
            </a:r>
            <a:r>
              <a:rPr lang="en-US" sz="1600" i="1" spc="80" dirty="0">
                <a:solidFill>
                  <a:srgbClr val="000000"/>
                </a:solidFill>
                <a:latin typeface="Open Sans Light Italics"/>
                <a:ea typeface="Open Sans Light Italics"/>
                <a:cs typeface="Open Sans Light Italics"/>
              </a:rPr>
              <a:t> </a:t>
            </a:r>
            <a:r>
              <a:rPr lang="en-US" sz="1600" spc="80" dirty="0">
                <a:solidFill>
                  <a:srgbClr val="000000"/>
                </a:solidFill>
                <a:latin typeface="Open Sans Light Italics"/>
                <a:ea typeface="Open Sans Light Italics"/>
                <a:cs typeface="Open Sans Light Italics"/>
              </a:rPr>
              <a:t>(2017).</a:t>
            </a:r>
            <a:endParaRPr lang="en-US" sz="1600" spc="80" dirty="0">
              <a:solidFill>
                <a:srgbClr val="000000"/>
              </a:solidFill>
              <a:latin typeface="Open Sans Light"/>
              <a:ea typeface="Open Sans Light"/>
              <a:cs typeface="Open Sans Light"/>
            </a:endParaRPr>
          </a:p>
        </p:txBody>
      </p:sp>
      <p:grpSp>
        <p:nvGrpSpPr>
          <p:cNvPr id="22" name="Group 22" descr="Image of a girl writing"/>
          <p:cNvGrpSpPr>
            <a:grpSpLocks noChangeAspect="1"/>
          </p:cNvGrpSpPr>
          <p:nvPr/>
        </p:nvGrpSpPr>
        <p:grpSpPr>
          <a:xfrm>
            <a:off x="9420055" y="117792"/>
            <a:ext cx="2427523" cy="2427513"/>
            <a:chOff x="0" y="0"/>
            <a:chExt cx="6350000" cy="6349975"/>
          </a:xfrm>
        </p:grpSpPr>
        <p:sp>
          <p:nvSpPr>
            <p:cNvPr id="23" name="Freeform 2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5046" r="-25046"/>
              </a:stretch>
            </a:blipFill>
          </p:spPr>
        </p:sp>
      </p:grpSp>
      <p:sp>
        <p:nvSpPr>
          <p:cNvPr id="24" name="TextBox 24"/>
          <p:cNvSpPr txBox="1"/>
          <p:nvPr/>
        </p:nvSpPr>
        <p:spPr>
          <a:xfrm>
            <a:off x="376789" y="2675042"/>
            <a:ext cx="11503155" cy="314445"/>
          </a:xfrm>
          <a:prstGeom prst="rect">
            <a:avLst/>
          </a:prstGeom>
        </p:spPr>
        <p:txBody>
          <a:bodyPr lIns="0" tIns="0" rIns="0" bIns="0" rtlCol="0" anchor="t">
            <a:spAutoFit/>
          </a:bodyPr>
          <a:lstStyle/>
          <a:p>
            <a:pPr defTabSz="609630">
              <a:lnSpc>
                <a:spcPts val="2718"/>
              </a:lnSpc>
            </a:pPr>
            <a:r>
              <a:rPr lang="en-US" sz="1874" spc="187" dirty="0">
                <a:solidFill>
                  <a:srgbClr val="2676BA"/>
                </a:solidFill>
                <a:latin typeface="League Spartan"/>
              </a:rPr>
              <a:t>HOW WILL WE HELP IMPROVE OUTCOMES FOR STUDENTS WITH DISABILITIES?</a:t>
            </a:r>
          </a:p>
        </p:txBody>
      </p:sp>
      <p:grpSp>
        <p:nvGrpSpPr>
          <p:cNvPr id="2" name="Group 2" descr="Share current research, &#10;policies, guidance, success stories, and experiences from students, parents, educators, and&#10;other stakeholders."/>
          <p:cNvGrpSpPr/>
          <p:nvPr/>
        </p:nvGrpSpPr>
        <p:grpSpPr>
          <a:xfrm>
            <a:off x="344422" y="3097357"/>
            <a:ext cx="3617077" cy="2328088"/>
            <a:chOff x="0" y="0"/>
            <a:chExt cx="2009330" cy="1293281"/>
          </a:xfrm>
        </p:grpSpPr>
        <p:sp>
          <p:nvSpPr>
            <p:cNvPr id="3" name="Freeform 3"/>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sp>
        <p:nvSpPr>
          <p:cNvPr id="26" name="TextBox 26"/>
          <p:cNvSpPr txBox="1"/>
          <p:nvPr/>
        </p:nvSpPr>
        <p:spPr>
          <a:xfrm>
            <a:off x="539600" y="4160675"/>
            <a:ext cx="3226721" cy="1196481"/>
          </a:xfrm>
          <a:prstGeom prst="rect">
            <a:avLst/>
          </a:prstGeom>
        </p:spPr>
        <p:txBody>
          <a:bodyPr lIns="0" tIns="0" rIns="0" bIns="0" rtlCol="0" anchor="t">
            <a:spAutoFit/>
          </a:bodyPr>
          <a:lstStyle/>
          <a:p>
            <a:pPr algn="ctr" defTabSz="609630">
              <a:lnSpc>
                <a:spcPts val="1874"/>
              </a:lnSpc>
              <a:spcBef>
                <a:spcPct val="0"/>
              </a:spcBef>
            </a:pPr>
            <a:r>
              <a:rPr lang="en-US" sz="1339" dirty="0">
                <a:solidFill>
                  <a:srgbClr val="000000"/>
                </a:solidFill>
                <a:latin typeface="Open Sans Light Bold"/>
              </a:rPr>
              <a:t>Share current research, </a:t>
            </a:r>
          </a:p>
          <a:p>
            <a:pPr algn="ctr" defTabSz="609630">
              <a:lnSpc>
                <a:spcPts val="1874"/>
              </a:lnSpc>
              <a:spcBef>
                <a:spcPct val="0"/>
              </a:spcBef>
            </a:pPr>
            <a:r>
              <a:rPr lang="en-US" sz="1339" dirty="0">
                <a:solidFill>
                  <a:srgbClr val="000000"/>
                </a:solidFill>
                <a:latin typeface="Open Sans Light Bold"/>
              </a:rPr>
              <a:t>policies, guidance, success stories, and experiences from students, parents, educators, and</a:t>
            </a:r>
          </a:p>
          <a:p>
            <a:pPr algn="ctr" defTabSz="609630">
              <a:lnSpc>
                <a:spcPts val="1874"/>
              </a:lnSpc>
              <a:spcBef>
                <a:spcPct val="0"/>
              </a:spcBef>
            </a:pPr>
            <a:r>
              <a:rPr lang="en-US" sz="1339" dirty="0">
                <a:solidFill>
                  <a:srgbClr val="000000"/>
                </a:solidFill>
                <a:latin typeface="Open Sans Light Bold"/>
              </a:rPr>
              <a:t>other stakeholders.</a:t>
            </a:r>
          </a:p>
        </p:txBody>
      </p:sp>
      <p:pic>
        <p:nvPicPr>
          <p:cNvPr id="15" name="Picture 15" descr="Image of an idea light bulb"/>
          <p:cNvPicPr>
            <a:picLocks noChangeAspect="1"/>
          </p:cNvPicPr>
          <p:nvPr/>
        </p:nvPicPr>
        <p:blipFill>
          <a:blip r:embed="rId4"/>
          <a:srcRect/>
          <a:stretch>
            <a:fillRect/>
          </a:stretch>
        </p:blipFill>
        <p:spPr>
          <a:xfrm>
            <a:off x="1696654" y="3209508"/>
            <a:ext cx="912613" cy="912613"/>
          </a:xfrm>
          <a:prstGeom prst="rect">
            <a:avLst/>
          </a:prstGeom>
        </p:spPr>
      </p:pic>
      <p:grpSp>
        <p:nvGrpSpPr>
          <p:cNvPr id="4" name="Group 4" descr="Partner with selected&#10;local educators to develop and implement high-quality educational programs.​"/>
          <p:cNvGrpSpPr/>
          <p:nvPr/>
        </p:nvGrpSpPr>
        <p:grpSpPr>
          <a:xfrm>
            <a:off x="4287462" y="3097357"/>
            <a:ext cx="3617077" cy="2328088"/>
            <a:chOff x="0" y="0"/>
            <a:chExt cx="2009330" cy="1293281"/>
          </a:xfrm>
        </p:grpSpPr>
        <p:sp>
          <p:nvSpPr>
            <p:cNvPr id="5" name="Freeform 5"/>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sp>
        <p:nvSpPr>
          <p:cNvPr id="28" name="TextBox 28" descr="Partner with selected&#10;local educators to develop and implement high-quality educational programs.​"/>
          <p:cNvSpPr txBox="1"/>
          <p:nvPr/>
        </p:nvSpPr>
        <p:spPr>
          <a:xfrm>
            <a:off x="4583891" y="4278647"/>
            <a:ext cx="3226721" cy="708977"/>
          </a:xfrm>
          <a:prstGeom prst="rect">
            <a:avLst/>
          </a:prstGeom>
        </p:spPr>
        <p:txBody>
          <a:bodyPr lIns="0" tIns="0" rIns="0" bIns="0" rtlCol="0" anchor="t">
            <a:spAutoFit/>
          </a:bodyPr>
          <a:lstStyle/>
          <a:p>
            <a:pPr algn="ctr" defTabSz="609630">
              <a:lnSpc>
                <a:spcPts val="1874"/>
              </a:lnSpc>
              <a:spcBef>
                <a:spcPct val="0"/>
              </a:spcBef>
            </a:pPr>
            <a:r>
              <a:rPr lang="en-US" sz="1333" dirty="0">
                <a:solidFill>
                  <a:srgbClr val="000000"/>
                </a:solidFill>
                <a:latin typeface="Open Sans Light Bold"/>
              </a:rPr>
              <a:t>Partner with selected</a:t>
            </a:r>
          </a:p>
          <a:p>
            <a:pPr algn="ctr" defTabSz="609630">
              <a:lnSpc>
                <a:spcPts val="1874"/>
              </a:lnSpc>
              <a:spcBef>
                <a:spcPct val="0"/>
              </a:spcBef>
            </a:pPr>
            <a:r>
              <a:rPr lang="en-US" sz="1333" dirty="0">
                <a:solidFill>
                  <a:srgbClr val="000000"/>
                </a:solidFill>
                <a:latin typeface="Open Sans Light Bold"/>
              </a:rPr>
              <a:t>local educators to develop and implement high-quality educational programs.​</a:t>
            </a:r>
            <a:endParaRPr lang="en-US" sz="1333" dirty="0">
              <a:solidFill>
                <a:srgbClr val="000000"/>
              </a:solidFill>
              <a:latin typeface="Open Sans Light Bold"/>
              <a:ea typeface="Open Sans Light Bold"/>
              <a:cs typeface="Open Sans Light Bold"/>
            </a:endParaRPr>
          </a:p>
        </p:txBody>
      </p:sp>
      <p:pic>
        <p:nvPicPr>
          <p:cNvPr id="14" name="Picture 14" descr="Image of hands shaking"/>
          <p:cNvPicPr>
            <a:picLocks noChangeAspect="1"/>
          </p:cNvPicPr>
          <p:nvPr/>
        </p:nvPicPr>
        <p:blipFill>
          <a:blip r:embed="rId5"/>
          <a:srcRect l="133" r="133"/>
          <a:stretch>
            <a:fillRect/>
          </a:stretch>
        </p:blipFill>
        <p:spPr>
          <a:xfrm>
            <a:off x="5589134" y="3192532"/>
            <a:ext cx="1013732" cy="929588"/>
          </a:xfrm>
          <a:prstGeom prst="rect">
            <a:avLst/>
          </a:prstGeom>
        </p:spPr>
      </p:pic>
      <p:grpSp>
        <p:nvGrpSpPr>
          <p:cNvPr id="6" name="Group 6" descr="Provide tools, resources, and&#10;training materials for ALL educators, leaders, and families.&#10;"/>
          <p:cNvGrpSpPr/>
          <p:nvPr/>
        </p:nvGrpSpPr>
        <p:grpSpPr>
          <a:xfrm>
            <a:off x="8230502" y="3097357"/>
            <a:ext cx="3617077" cy="2328088"/>
            <a:chOff x="0" y="0"/>
            <a:chExt cx="2009330" cy="1293281"/>
          </a:xfrm>
        </p:grpSpPr>
        <p:sp>
          <p:nvSpPr>
            <p:cNvPr id="7" name="Freeform 7"/>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sp>
        <p:nvSpPr>
          <p:cNvPr id="27" name="TextBox 27"/>
          <p:cNvSpPr txBox="1"/>
          <p:nvPr/>
        </p:nvSpPr>
        <p:spPr>
          <a:xfrm>
            <a:off x="8425679" y="4396620"/>
            <a:ext cx="3226721" cy="709168"/>
          </a:xfrm>
          <a:prstGeom prst="rect">
            <a:avLst/>
          </a:prstGeom>
        </p:spPr>
        <p:txBody>
          <a:bodyPr lIns="0" tIns="0" rIns="0" bIns="0" rtlCol="0" anchor="t">
            <a:spAutoFit/>
          </a:bodyPr>
          <a:lstStyle/>
          <a:p>
            <a:pPr algn="ctr" defTabSz="609630">
              <a:lnSpc>
                <a:spcPts val="1874"/>
              </a:lnSpc>
              <a:spcBef>
                <a:spcPct val="0"/>
              </a:spcBef>
            </a:pPr>
            <a:r>
              <a:rPr lang="en-US" sz="1339" dirty="0">
                <a:solidFill>
                  <a:srgbClr val="000000"/>
                </a:solidFill>
                <a:latin typeface="Open Sans Light Bold"/>
              </a:rPr>
              <a:t>Provide tools, resources, and</a:t>
            </a:r>
          </a:p>
          <a:p>
            <a:pPr algn="ctr" defTabSz="609630">
              <a:lnSpc>
                <a:spcPts val="1874"/>
              </a:lnSpc>
              <a:spcBef>
                <a:spcPct val="0"/>
              </a:spcBef>
            </a:pPr>
            <a:r>
              <a:rPr lang="en-US" sz="1339" dirty="0">
                <a:solidFill>
                  <a:srgbClr val="000000"/>
                </a:solidFill>
                <a:latin typeface="Open Sans Light Bold"/>
              </a:rPr>
              <a:t>training materials for ALL educators, leaders, and families.</a:t>
            </a:r>
          </a:p>
        </p:txBody>
      </p:sp>
      <p:grpSp>
        <p:nvGrpSpPr>
          <p:cNvPr id="8" name="Group 8" descr="Image of a computer"/>
          <p:cNvGrpSpPr>
            <a:grpSpLocks noChangeAspect="1"/>
          </p:cNvGrpSpPr>
          <p:nvPr/>
        </p:nvGrpSpPr>
        <p:grpSpPr>
          <a:xfrm>
            <a:off x="9269489" y="3301510"/>
            <a:ext cx="1539100" cy="882809"/>
            <a:chOff x="0" y="0"/>
            <a:chExt cx="7981950" cy="4578350"/>
          </a:xfrm>
        </p:grpSpPr>
        <p:sp>
          <p:nvSpPr>
            <p:cNvPr id="9" name="Freeform 9"/>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10" name="Freeform 10"/>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id="11" name="Freeform 11"/>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id="12" name="Freeform 12"/>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id="13" name="Freeform 13"/>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6"/>
              <a:stretch>
                <a:fillRect l="7789" t="6047" r="7805" b="11178"/>
              </a:stretch>
            </a:blipFill>
          </p:spPr>
        </p:sp>
      </p:grpSp>
      <p:sp>
        <p:nvSpPr>
          <p:cNvPr id="17" name="TextBox 17"/>
          <p:cNvSpPr txBox="1"/>
          <p:nvPr/>
        </p:nvSpPr>
        <p:spPr>
          <a:xfrm>
            <a:off x="1501739" y="5582408"/>
            <a:ext cx="9700883" cy="682944"/>
          </a:xfrm>
          <a:prstGeom prst="rect">
            <a:avLst/>
          </a:prstGeom>
        </p:spPr>
        <p:txBody>
          <a:bodyPr lIns="0" tIns="0" rIns="0" bIns="0" rtlCol="0" anchor="t">
            <a:spAutoFit/>
          </a:bodyPr>
          <a:lstStyle/>
          <a:p>
            <a:pPr algn="ctr" defTabSz="609630">
              <a:lnSpc>
                <a:spcPts val="2800"/>
              </a:lnSpc>
            </a:pPr>
            <a:r>
              <a:rPr lang="en-US" sz="1867" spc="93">
                <a:solidFill>
                  <a:srgbClr val="333336"/>
                </a:solidFill>
                <a:latin typeface="Exo"/>
              </a:rPr>
              <a:t>Visit us at</a:t>
            </a:r>
            <a:r>
              <a:rPr lang="en-US" sz="1867" spc="93">
                <a:solidFill>
                  <a:srgbClr val="333336"/>
                </a:solidFill>
                <a:latin typeface="Exo Bold"/>
              </a:rPr>
              <a:t> www.promotingPROGRESS.org </a:t>
            </a:r>
            <a:r>
              <a:rPr lang="en-US" sz="1867" spc="93">
                <a:solidFill>
                  <a:srgbClr val="333336"/>
                </a:solidFill>
                <a:latin typeface="Exo"/>
              </a:rPr>
              <a:t>to learn more! </a:t>
            </a:r>
          </a:p>
          <a:p>
            <a:pPr algn="ctr" defTabSz="609630">
              <a:lnSpc>
                <a:spcPts val="2800"/>
              </a:lnSpc>
            </a:pPr>
            <a:endParaRPr lang="en-US" sz="1867" spc="93">
              <a:solidFill>
                <a:srgbClr val="333336"/>
              </a:solidFill>
              <a:latin typeface="Exo"/>
            </a:endParaRPr>
          </a:p>
        </p:txBody>
      </p:sp>
      <p:pic>
        <p:nvPicPr>
          <p:cNvPr id="16" name="Picture 16" descr="PROGRESS Center: Promoting Rigorous Outcomes and Growth by Redesigning Services for Students with Disabilities"/>
          <p:cNvPicPr>
            <a:picLocks noChangeAspect="1"/>
          </p:cNvPicPr>
          <p:nvPr/>
        </p:nvPicPr>
        <p:blipFill>
          <a:blip r:embed="rId7"/>
          <a:srcRect/>
          <a:stretch>
            <a:fillRect/>
          </a:stretch>
        </p:blipFill>
        <p:spPr>
          <a:xfrm>
            <a:off x="112456" y="6146761"/>
            <a:ext cx="2890389" cy="657563"/>
          </a:xfrm>
          <a:prstGeom prst="rect">
            <a:avLst/>
          </a:prstGeom>
        </p:spPr>
      </p:pic>
      <p:grpSp>
        <p:nvGrpSpPr>
          <p:cNvPr id="18" name="Group 18">
            <a:extLst>
              <a:ext uri="{C183D7F6-B498-43B3-948B-1728B52AA6E4}">
                <adec:decorative xmlns:adec="http://schemas.microsoft.com/office/drawing/2017/decorative" val="1"/>
              </a:ext>
            </a:extLst>
          </p:cNvPr>
          <p:cNvGrpSpPr/>
          <p:nvPr/>
        </p:nvGrpSpPr>
        <p:grpSpPr>
          <a:xfrm>
            <a:off x="3403339" y="5956424"/>
            <a:ext cx="5385323" cy="431553"/>
            <a:chOff x="0" y="0"/>
            <a:chExt cx="4437506" cy="355600"/>
          </a:xfrm>
          <a:solidFill>
            <a:srgbClr val="2676BA"/>
          </a:solidFill>
        </p:grpSpPr>
        <p:sp>
          <p:nvSpPr>
            <p:cNvPr id="19" name="Freeform 19"/>
            <p:cNvSpPr/>
            <p:nvPr/>
          </p:nvSpPr>
          <p:spPr>
            <a:xfrm>
              <a:off x="92710" y="21590"/>
              <a:ext cx="4305426" cy="293370"/>
            </a:xfrm>
            <a:custGeom>
              <a:avLst/>
              <a:gdLst/>
              <a:ahLst/>
              <a:cxnLst/>
              <a:rect l="l" t="t" r="r" b="b"/>
              <a:pathLst>
                <a:path w="4305426" h="293370">
                  <a:moveTo>
                    <a:pt x="3902836" y="33020"/>
                  </a:moveTo>
                  <a:cubicBezTo>
                    <a:pt x="3855847" y="36830"/>
                    <a:pt x="3794886" y="45720"/>
                    <a:pt x="3751707" y="36830"/>
                  </a:cubicBezTo>
                  <a:cubicBezTo>
                    <a:pt x="3570097" y="41910"/>
                    <a:pt x="3388486" y="0"/>
                    <a:pt x="3203066" y="17780"/>
                  </a:cubicBezTo>
                  <a:cubicBezTo>
                    <a:pt x="3213227" y="24130"/>
                    <a:pt x="3203066" y="34290"/>
                    <a:pt x="3192907" y="38100"/>
                  </a:cubicBezTo>
                  <a:lnTo>
                    <a:pt x="3190366" y="31750"/>
                  </a:lnTo>
                  <a:lnTo>
                    <a:pt x="3176397" y="44450"/>
                  </a:lnTo>
                  <a:cubicBezTo>
                    <a:pt x="3162427" y="45720"/>
                    <a:pt x="3168777" y="29210"/>
                    <a:pt x="3180207" y="26670"/>
                  </a:cubicBezTo>
                  <a:cubicBezTo>
                    <a:pt x="3106546" y="26670"/>
                    <a:pt x="3040507" y="33020"/>
                    <a:pt x="2968117" y="29210"/>
                  </a:cubicBezTo>
                  <a:cubicBezTo>
                    <a:pt x="2963036" y="49530"/>
                    <a:pt x="2931286" y="30480"/>
                    <a:pt x="2928746" y="50800"/>
                  </a:cubicBezTo>
                  <a:cubicBezTo>
                    <a:pt x="2924936" y="46990"/>
                    <a:pt x="2928746" y="45720"/>
                    <a:pt x="2930017" y="41910"/>
                  </a:cubicBezTo>
                  <a:cubicBezTo>
                    <a:pt x="2916046" y="44450"/>
                    <a:pt x="2905886" y="46990"/>
                    <a:pt x="2896996" y="48260"/>
                  </a:cubicBezTo>
                  <a:cubicBezTo>
                    <a:pt x="2888334" y="50800"/>
                    <a:pt x="2883748" y="45720"/>
                    <a:pt x="2870499" y="27940"/>
                  </a:cubicBezTo>
                  <a:cubicBezTo>
                    <a:pt x="2792536" y="11430"/>
                    <a:pt x="2717630" y="25400"/>
                    <a:pt x="2641195" y="19050"/>
                  </a:cubicBezTo>
                  <a:cubicBezTo>
                    <a:pt x="2563741" y="22860"/>
                    <a:pt x="2487306" y="40640"/>
                    <a:pt x="2407814" y="45720"/>
                  </a:cubicBezTo>
                  <a:cubicBezTo>
                    <a:pt x="2395584" y="77470"/>
                    <a:pt x="2378769" y="62230"/>
                    <a:pt x="2364501" y="90170"/>
                  </a:cubicBezTo>
                  <a:lnTo>
                    <a:pt x="2365520" y="80010"/>
                  </a:lnTo>
                  <a:cubicBezTo>
                    <a:pt x="2353291" y="93980"/>
                    <a:pt x="2350233" y="77470"/>
                    <a:pt x="2334436" y="66040"/>
                  </a:cubicBezTo>
                  <a:cubicBezTo>
                    <a:pt x="2334436" y="77470"/>
                    <a:pt x="2328322" y="68580"/>
                    <a:pt x="2330870" y="87630"/>
                  </a:cubicBezTo>
                  <a:cubicBezTo>
                    <a:pt x="2325264" y="102870"/>
                    <a:pt x="2321188" y="60960"/>
                    <a:pt x="2313544" y="69850"/>
                  </a:cubicBezTo>
                  <a:cubicBezTo>
                    <a:pt x="2313035" y="63500"/>
                    <a:pt x="2313544" y="81280"/>
                    <a:pt x="2312016" y="74930"/>
                  </a:cubicBezTo>
                  <a:cubicBezTo>
                    <a:pt x="2292143" y="97790"/>
                    <a:pt x="2316092" y="64770"/>
                    <a:pt x="2290104" y="46990"/>
                  </a:cubicBezTo>
                  <a:cubicBezTo>
                    <a:pt x="2254435" y="53340"/>
                    <a:pt x="2218256" y="72390"/>
                    <a:pt x="2184115" y="60960"/>
                  </a:cubicBezTo>
                  <a:cubicBezTo>
                    <a:pt x="2186153" y="59690"/>
                    <a:pt x="2187172" y="74930"/>
                    <a:pt x="2183605" y="74930"/>
                  </a:cubicBezTo>
                  <a:cubicBezTo>
                    <a:pt x="2180038" y="44450"/>
                    <a:pt x="2171885" y="82550"/>
                    <a:pt x="2165770" y="71120"/>
                  </a:cubicBezTo>
                  <a:cubicBezTo>
                    <a:pt x="2166280" y="64770"/>
                    <a:pt x="2169337" y="63500"/>
                    <a:pt x="2170866" y="59690"/>
                  </a:cubicBezTo>
                  <a:cubicBezTo>
                    <a:pt x="2155579" y="46990"/>
                    <a:pt x="2142331" y="66040"/>
                    <a:pt x="2128063" y="53340"/>
                  </a:cubicBezTo>
                  <a:cubicBezTo>
                    <a:pt x="2114304" y="66040"/>
                    <a:pt x="2097489" y="39370"/>
                    <a:pt x="2088317" y="54610"/>
                  </a:cubicBezTo>
                  <a:cubicBezTo>
                    <a:pt x="2090355" y="43180"/>
                    <a:pt x="2082202" y="45720"/>
                    <a:pt x="2079144" y="39370"/>
                  </a:cubicBezTo>
                  <a:cubicBezTo>
                    <a:pt x="2068953" y="74930"/>
                    <a:pt x="2051628" y="26670"/>
                    <a:pt x="2039398" y="50800"/>
                  </a:cubicBezTo>
                  <a:lnTo>
                    <a:pt x="2039908" y="44450"/>
                  </a:lnTo>
                  <a:cubicBezTo>
                    <a:pt x="2001690" y="46990"/>
                    <a:pt x="1960416" y="39370"/>
                    <a:pt x="1921179" y="55880"/>
                  </a:cubicBezTo>
                  <a:cubicBezTo>
                    <a:pt x="1898758" y="59690"/>
                    <a:pt x="1873790" y="27940"/>
                    <a:pt x="1849331" y="43180"/>
                  </a:cubicBezTo>
                  <a:cubicBezTo>
                    <a:pt x="1844744" y="48260"/>
                    <a:pt x="1848311" y="55880"/>
                    <a:pt x="1844744" y="58420"/>
                  </a:cubicBezTo>
                  <a:cubicBezTo>
                    <a:pt x="1838630" y="57150"/>
                    <a:pt x="1844744" y="46990"/>
                    <a:pt x="1842197" y="43180"/>
                  </a:cubicBezTo>
                  <a:cubicBezTo>
                    <a:pt x="1829967" y="57150"/>
                    <a:pt x="1814171" y="40640"/>
                    <a:pt x="1798883" y="40640"/>
                  </a:cubicBezTo>
                  <a:cubicBezTo>
                    <a:pt x="1796845" y="45720"/>
                    <a:pt x="1792769" y="48260"/>
                    <a:pt x="1794297" y="55880"/>
                  </a:cubicBezTo>
                  <a:cubicBezTo>
                    <a:pt x="1777482" y="31750"/>
                    <a:pt x="1754551" y="64770"/>
                    <a:pt x="1737226" y="45720"/>
                  </a:cubicBezTo>
                  <a:cubicBezTo>
                    <a:pt x="1743341" y="76200"/>
                    <a:pt x="1727035" y="62230"/>
                    <a:pt x="1720920" y="69850"/>
                  </a:cubicBezTo>
                  <a:cubicBezTo>
                    <a:pt x="1717353" y="68580"/>
                    <a:pt x="1717353" y="60960"/>
                    <a:pt x="1718372" y="54610"/>
                  </a:cubicBezTo>
                  <a:cubicBezTo>
                    <a:pt x="1705633" y="58420"/>
                    <a:pt x="1699009" y="59690"/>
                    <a:pt x="1683212" y="50800"/>
                  </a:cubicBezTo>
                  <a:cubicBezTo>
                    <a:pt x="1676078" y="54610"/>
                    <a:pt x="1674040" y="71120"/>
                    <a:pt x="1665377" y="66040"/>
                  </a:cubicBezTo>
                  <a:cubicBezTo>
                    <a:pt x="1660282" y="44450"/>
                    <a:pt x="1647543" y="64770"/>
                    <a:pt x="1639390" y="57150"/>
                  </a:cubicBezTo>
                  <a:cubicBezTo>
                    <a:pt x="1641428" y="74930"/>
                    <a:pt x="1630727" y="90170"/>
                    <a:pt x="1622574" y="82550"/>
                  </a:cubicBezTo>
                  <a:lnTo>
                    <a:pt x="1625122" y="57150"/>
                  </a:lnTo>
                  <a:cubicBezTo>
                    <a:pt x="1622064" y="58420"/>
                    <a:pt x="1619007" y="59690"/>
                    <a:pt x="1615440" y="60960"/>
                  </a:cubicBezTo>
                  <a:cubicBezTo>
                    <a:pt x="1550670" y="67310"/>
                    <a:pt x="1468120" y="48260"/>
                    <a:pt x="1399540" y="76200"/>
                  </a:cubicBezTo>
                  <a:lnTo>
                    <a:pt x="1393190" y="64770"/>
                  </a:lnTo>
                  <a:cubicBezTo>
                    <a:pt x="1313180" y="82550"/>
                    <a:pt x="1234440" y="63500"/>
                    <a:pt x="1156970" y="92710"/>
                  </a:cubicBezTo>
                  <a:cubicBezTo>
                    <a:pt x="1136650" y="85090"/>
                    <a:pt x="1102360" y="80010"/>
                    <a:pt x="1082040" y="80010"/>
                  </a:cubicBezTo>
                  <a:cubicBezTo>
                    <a:pt x="1054100" y="92710"/>
                    <a:pt x="1043940" y="91440"/>
                    <a:pt x="1024890" y="111760"/>
                  </a:cubicBezTo>
                  <a:cubicBezTo>
                    <a:pt x="1014730" y="113030"/>
                    <a:pt x="1008380" y="101600"/>
                    <a:pt x="1003300" y="95250"/>
                  </a:cubicBezTo>
                  <a:cubicBezTo>
                    <a:pt x="967740" y="91440"/>
                    <a:pt x="934720" y="69850"/>
                    <a:pt x="905510" y="93980"/>
                  </a:cubicBezTo>
                  <a:lnTo>
                    <a:pt x="904240" y="81280"/>
                  </a:lnTo>
                  <a:cubicBezTo>
                    <a:pt x="876300" y="93980"/>
                    <a:pt x="835660" y="110490"/>
                    <a:pt x="803910" y="95250"/>
                  </a:cubicBezTo>
                  <a:cubicBezTo>
                    <a:pt x="795020" y="106680"/>
                    <a:pt x="763270" y="111760"/>
                    <a:pt x="777240" y="125730"/>
                  </a:cubicBezTo>
                  <a:cubicBezTo>
                    <a:pt x="764540" y="128270"/>
                    <a:pt x="769620" y="104140"/>
                    <a:pt x="756920" y="118110"/>
                  </a:cubicBezTo>
                  <a:lnTo>
                    <a:pt x="768350" y="99060"/>
                  </a:lnTo>
                  <a:cubicBezTo>
                    <a:pt x="697230" y="93980"/>
                    <a:pt x="637540" y="104140"/>
                    <a:pt x="568960" y="114300"/>
                  </a:cubicBezTo>
                  <a:cubicBezTo>
                    <a:pt x="551180" y="92710"/>
                    <a:pt x="505460" y="118110"/>
                    <a:pt x="466090" y="105410"/>
                  </a:cubicBezTo>
                  <a:cubicBezTo>
                    <a:pt x="443230" y="118110"/>
                    <a:pt x="403860" y="100330"/>
                    <a:pt x="386080" y="128270"/>
                  </a:cubicBezTo>
                  <a:lnTo>
                    <a:pt x="384810" y="115570"/>
                  </a:lnTo>
                  <a:cubicBezTo>
                    <a:pt x="354330" y="114300"/>
                    <a:pt x="313690" y="114300"/>
                    <a:pt x="273050" y="107950"/>
                  </a:cubicBezTo>
                  <a:cubicBezTo>
                    <a:pt x="250190" y="104140"/>
                    <a:pt x="250190" y="123190"/>
                    <a:pt x="231140" y="129540"/>
                  </a:cubicBezTo>
                  <a:lnTo>
                    <a:pt x="229870" y="116840"/>
                  </a:lnTo>
                  <a:cubicBezTo>
                    <a:pt x="209550" y="124460"/>
                    <a:pt x="204470" y="144780"/>
                    <a:pt x="196850" y="157480"/>
                  </a:cubicBezTo>
                  <a:cubicBezTo>
                    <a:pt x="181610" y="148590"/>
                    <a:pt x="179070" y="157480"/>
                    <a:pt x="163830" y="148590"/>
                  </a:cubicBezTo>
                  <a:cubicBezTo>
                    <a:pt x="179070" y="140970"/>
                    <a:pt x="191770" y="127000"/>
                    <a:pt x="201930" y="110490"/>
                  </a:cubicBezTo>
                  <a:cubicBezTo>
                    <a:pt x="177800" y="105410"/>
                    <a:pt x="152400" y="137160"/>
                    <a:pt x="137160" y="118110"/>
                  </a:cubicBezTo>
                  <a:cubicBezTo>
                    <a:pt x="116840" y="113030"/>
                    <a:pt x="101600" y="118110"/>
                    <a:pt x="99060" y="133350"/>
                  </a:cubicBezTo>
                  <a:lnTo>
                    <a:pt x="99060" y="135890"/>
                  </a:lnTo>
                  <a:lnTo>
                    <a:pt x="99060" y="133350"/>
                  </a:lnTo>
                  <a:cubicBezTo>
                    <a:pt x="97790" y="128270"/>
                    <a:pt x="86360" y="124460"/>
                    <a:pt x="96520" y="118110"/>
                  </a:cubicBezTo>
                  <a:cubicBezTo>
                    <a:pt x="81280" y="118110"/>
                    <a:pt x="71120" y="119380"/>
                    <a:pt x="62230" y="127000"/>
                  </a:cubicBezTo>
                  <a:cubicBezTo>
                    <a:pt x="64770" y="127000"/>
                    <a:pt x="69850" y="129540"/>
                    <a:pt x="72390" y="128270"/>
                  </a:cubicBezTo>
                  <a:cubicBezTo>
                    <a:pt x="64770" y="140970"/>
                    <a:pt x="49530" y="140970"/>
                    <a:pt x="53340" y="160020"/>
                  </a:cubicBezTo>
                  <a:cubicBezTo>
                    <a:pt x="60960" y="154940"/>
                    <a:pt x="62230" y="152400"/>
                    <a:pt x="71120" y="153670"/>
                  </a:cubicBezTo>
                  <a:cubicBezTo>
                    <a:pt x="67310" y="167640"/>
                    <a:pt x="40640" y="171450"/>
                    <a:pt x="34290" y="158750"/>
                  </a:cubicBezTo>
                  <a:cubicBezTo>
                    <a:pt x="26670" y="144780"/>
                    <a:pt x="52070" y="135890"/>
                    <a:pt x="39370" y="128270"/>
                  </a:cubicBezTo>
                  <a:lnTo>
                    <a:pt x="0" y="158750"/>
                  </a:lnTo>
                  <a:cubicBezTo>
                    <a:pt x="8890" y="154940"/>
                    <a:pt x="19050" y="162560"/>
                    <a:pt x="15240" y="173990"/>
                  </a:cubicBezTo>
                  <a:lnTo>
                    <a:pt x="31750" y="165100"/>
                  </a:lnTo>
                  <a:lnTo>
                    <a:pt x="30480" y="179070"/>
                  </a:lnTo>
                  <a:cubicBezTo>
                    <a:pt x="58420" y="173990"/>
                    <a:pt x="78740" y="187960"/>
                    <a:pt x="107950" y="176530"/>
                  </a:cubicBezTo>
                  <a:lnTo>
                    <a:pt x="96520" y="162560"/>
                  </a:lnTo>
                  <a:cubicBezTo>
                    <a:pt x="113030" y="161290"/>
                    <a:pt x="130810" y="142240"/>
                    <a:pt x="147320" y="158750"/>
                  </a:cubicBezTo>
                  <a:cubicBezTo>
                    <a:pt x="139700" y="163830"/>
                    <a:pt x="144780" y="171450"/>
                    <a:pt x="144780" y="179070"/>
                  </a:cubicBezTo>
                  <a:cubicBezTo>
                    <a:pt x="148590" y="176530"/>
                    <a:pt x="153670" y="171450"/>
                    <a:pt x="157480" y="172720"/>
                  </a:cubicBezTo>
                  <a:lnTo>
                    <a:pt x="149860" y="196850"/>
                  </a:lnTo>
                  <a:cubicBezTo>
                    <a:pt x="157480" y="165100"/>
                    <a:pt x="196850" y="185420"/>
                    <a:pt x="204470" y="180340"/>
                  </a:cubicBezTo>
                  <a:lnTo>
                    <a:pt x="201930" y="185420"/>
                  </a:lnTo>
                  <a:cubicBezTo>
                    <a:pt x="227330" y="195580"/>
                    <a:pt x="196850" y="171450"/>
                    <a:pt x="214630" y="171450"/>
                  </a:cubicBezTo>
                  <a:cubicBezTo>
                    <a:pt x="229870" y="175260"/>
                    <a:pt x="219710" y="198120"/>
                    <a:pt x="233680" y="208280"/>
                  </a:cubicBezTo>
                  <a:cubicBezTo>
                    <a:pt x="259080" y="207010"/>
                    <a:pt x="303530" y="189230"/>
                    <a:pt x="332740" y="208280"/>
                  </a:cubicBezTo>
                  <a:cubicBezTo>
                    <a:pt x="355600" y="204470"/>
                    <a:pt x="381000" y="195580"/>
                    <a:pt x="402590" y="184150"/>
                  </a:cubicBezTo>
                  <a:cubicBezTo>
                    <a:pt x="422910" y="184150"/>
                    <a:pt x="401320" y="209550"/>
                    <a:pt x="422910" y="198120"/>
                  </a:cubicBezTo>
                  <a:cubicBezTo>
                    <a:pt x="420370" y="207010"/>
                    <a:pt x="424180" y="215900"/>
                    <a:pt x="425450" y="223520"/>
                  </a:cubicBezTo>
                  <a:cubicBezTo>
                    <a:pt x="427990" y="214630"/>
                    <a:pt x="463550" y="224790"/>
                    <a:pt x="447040" y="203200"/>
                  </a:cubicBezTo>
                  <a:cubicBezTo>
                    <a:pt x="477520" y="208280"/>
                    <a:pt x="510540" y="209550"/>
                    <a:pt x="542290" y="205740"/>
                  </a:cubicBezTo>
                  <a:cubicBezTo>
                    <a:pt x="532130" y="207010"/>
                    <a:pt x="529590" y="222250"/>
                    <a:pt x="538480" y="229870"/>
                  </a:cubicBezTo>
                  <a:cubicBezTo>
                    <a:pt x="553720" y="214630"/>
                    <a:pt x="579120" y="205740"/>
                    <a:pt x="605790" y="210820"/>
                  </a:cubicBezTo>
                  <a:cubicBezTo>
                    <a:pt x="605790" y="194310"/>
                    <a:pt x="596900" y="195580"/>
                    <a:pt x="599440" y="179070"/>
                  </a:cubicBezTo>
                  <a:cubicBezTo>
                    <a:pt x="603250" y="176530"/>
                    <a:pt x="609600" y="168910"/>
                    <a:pt x="615950" y="170180"/>
                  </a:cubicBezTo>
                  <a:cubicBezTo>
                    <a:pt x="619760" y="186690"/>
                    <a:pt x="618490" y="212090"/>
                    <a:pt x="642620" y="212090"/>
                  </a:cubicBezTo>
                  <a:cubicBezTo>
                    <a:pt x="636270" y="237490"/>
                    <a:pt x="601980" y="208280"/>
                    <a:pt x="613410" y="234950"/>
                  </a:cubicBezTo>
                  <a:cubicBezTo>
                    <a:pt x="603250" y="255270"/>
                    <a:pt x="560070" y="256540"/>
                    <a:pt x="549910" y="243840"/>
                  </a:cubicBezTo>
                  <a:cubicBezTo>
                    <a:pt x="528320" y="265430"/>
                    <a:pt x="566420" y="246380"/>
                    <a:pt x="562610" y="267970"/>
                  </a:cubicBezTo>
                  <a:cubicBezTo>
                    <a:pt x="581660" y="266700"/>
                    <a:pt x="590550" y="255270"/>
                    <a:pt x="619760" y="251460"/>
                  </a:cubicBezTo>
                  <a:cubicBezTo>
                    <a:pt x="619760" y="240030"/>
                    <a:pt x="609600" y="238760"/>
                    <a:pt x="623570" y="229870"/>
                  </a:cubicBezTo>
                  <a:cubicBezTo>
                    <a:pt x="650240" y="207010"/>
                    <a:pt x="656590" y="246380"/>
                    <a:pt x="662940" y="247650"/>
                  </a:cubicBezTo>
                  <a:cubicBezTo>
                    <a:pt x="659130" y="250190"/>
                    <a:pt x="654050" y="251460"/>
                    <a:pt x="650240" y="254000"/>
                  </a:cubicBezTo>
                  <a:cubicBezTo>
                    <a:pt x="668020" y="261620"/>
                    <a:pt x="674370" y="246380"/>
                    <a:pt x="692150" y="247650"/>
                  </a:cubicBezTo>
                  <a:cubicBezTo>
                    <a:pt x="697230" y="276860"/>
                    <a:pt x="662940" y="251460"/>
                    <a:pt x="655320" y="269240"/>
                  </a:cubicBezTo>
                  <a:lnTo>
                    <a:pt x="669290" y="290830"/>
                  </a:lnTo>
                  <a:cubicBezTo>
                    <a:pt x="697230" y="293370"/>
                    <a:pt x="676910" y="266700"/>
                    <a:pt x="706120" y="274320"/>
                  </a:cubicBezTo>
                  <a:lnTo>
                    <a:pt x="702310" y="284480"/>
                  </a:lnTo>
                  <a:lnTo>
                    <a:pt x="720090" y="278130"/>
                  </a:lnTo>
                  <a:cubicBezTo>
                    <a:pt x="720090" y="266700"/>
                    <a:pt x="716280" y="250190"/>
                    <a:pt x="701040" y="252730"/>
                  </a:cubicBezTo>
                  <a:cubicBezTo>
                    <a:pt x="711200" y="224790"/>
                    <a:pt x="715010" y="248920"/>
                    <a:pt x="740410" y="242570"/>
                  </a:cubicBezTo>
                  <a:cubicBezTo>
                    <a:pt x="748030" y="226060"/>
                    <a:pt x="730250" y="243840"/>
                    <a:pt x="728980" y="228600"/>
                  </a:cubicBezTo>
                  <a:cubicBezTo>
                    <a:pt x="726440" y="213360"/>
                    <a:pt x="744220" y="213360"/>
                    <a:pt x="755650" y="210820"/>
                  </a:cubicBezTo>
                  <a:cubicBezTo>
                    <a:pt x="775970" y="210820"/>
                    <a:pt x="765810" y="228600"/>
                    <a:pt x="774700" y="238760"/>
                  </a:cubicBezTo>
                  <a:cubicBezTo>
                    <a:pt x="770890" y="241300"/>
                    <a:pt x="754380" y="243840"/>
                    <a:pt x="756920" y="234950"/>
                  </a:cubicBezTo>
                  <a:cubicBezTo>
                    <a:pt x="731520" y="251460"/>
                    <a:pt x="768350" y="267970"/>
                    <a:pt x="750570" y="280670"/>
                  </a:cubicBezTo>
                  <a:cubicBezTo>
                    <a:pt x="769620" y="289560"/>
                    <a:pt x="769620" y="271780"/>
                    <a:pt x="778510" y="265430"/>
                  </a:cubicBezTo>
                  <a:cubicBezTo>
                    <a:pt x="773430" y="262890"/>
                    <a:pt x="782320" y="248920"/>
                    <a:pt x="777240" y="243840"/>
                  </a:cubicBezTo>
                  <a:cubicBezTo>
                    <a:pt x="810260" y="199390"/>
                    <a:pt x="798830" y="275590"/>
                    <a:pt x="830580" y="267970"/>
                  </a:cubicBezTo>
                  <a:cubicBezTo>
                    <a:pt x="824230" y="240030"/>
                    <a:pt x="873760" y="228600"/>
                    <a:pt x="849630" y="198120"/>
                  </a:cubicBezTo>
                  <a:cubicBezTo>
                    <a:pt x="857250" y="193040"/>
                    <a:pt x="867410" y="186690"/>
                    <a:pt x="875030" y="189230"/>
                  </a:cubicBezTo>
                  <a:cubicBezTo>
                    <a:pt x="866140" y="208280"/>
                    <a:pt x="889000" y="204470"/>
                    <a:pt x="873760" y="222250"/>
                  </a:cubicBezTo>
                  <a:lnTo>
                    <a:pt x="885190" y="222250"/>
                  </a:lnTo>
                  <a:lnTo>
                    <a:pt x="867410" y="245110"/>
                  </a:lnTo>
                  <a:cubicBezTo>
                    <a:pt x="880110" y="257810"/>
                    <a:pt x="901700" y="271780"/>
                    <a:pt x="909320" y="280670"/>
                  </a:cubicBezTo>
                  <a:cubicBezTo>
                    <a:pt x="925830" y="271780"/>
                    <a:pt x="904240" y="262890"/>
                    <a:pt x="923290" y="257810"/>
                  </a:cubicBezTo>
                  <a:cubicBezTo>
                    <a:pt x="916940" y="267970"/>
                    <a:pt x="928370" y="275590"/>
                    <a:pt x="937260" y="275590"/>
                  </a:cubicBezTo>
                  <a:cubicBezTo>
                    <a:pt x="919480" y="267970"/>
                    <a:pt x="937260" y="248920"/>
                    <a:pt x="947420" y="243840"/>
                  </a:cubicBezTo>
                  <a:cubicBezTo>
                    <a:pt x="965200" y="243840"/>
                    <a:pt x="979170" y="261620"/>
                    <a:pt x="976630" y="265430"/>
                  </a:cubicBezTo>
                  <a:lnTo>
                    <a:pt x="962660" y="279400"/>
                  </a:lnTo>
                  <a:cubicBezTo>
                    <a:pt x="971550" y="271780"/>
                    <a:pt x="966470" y="289560"/>
                    <a:pt x="977900" y="283210"/>
                  </a:cubicBezTo>
                  <a:cubicBezTo>
                    <a:pt x="981710" y="273050"/>
                    <a:pt x="989330" y="256540"/>
                    <a:pt x="994410" y="242570"/>
                  </a:cubicBezTo>
                  <a:cubicBezTo>
                    <a:pt x="1005840" y="237490"/>
                    <a:pt x="1013460" y="251460"/>
                    <a:pt x="1017270" y="248920"/>
                  </a:cubicBezTo>
                  <a:lnTo>
                    <a:pt x="999490" y="260350"/>
                  </a:lnTo>
                  <a:cubicBezTo>
                    <a:pt x="1022350" y="256540"/>
                    <a:pt x="1004570" y="289560"/>
                    <a:pt x="1027430" y="281940"/>
                  </a:cubicBezTo>
                  <a:lnTo>
                    <a:pt x="1033780" y="266700"/>
                  </a:lnTo>
                  <a:cubicBezTo>
                    <a:pt x="1038860" y="269240"/>
                    <a:pt x="1040130" y="275590"/>
                    <a:pt x="1036320" y="281940"/>
                  </a:cubicBezTo>
                  <a:cubicBezTo>
                    <a:pt x="1040130" y="271780"/>
                    <a:pt x="1052830" y="273050"/>
                    <a:pt x="1059180" y="269240"/>
                  </a:cubicBezTo>
                  <a:lnTo>
                    <a:pt x="1060450" y="279400"/>
                  </a:lnTo>
                  <a:cubicBezTo>
                    <a:pt x="1070610" y="273050"/>
                    <a:pt x="1083310" y="251460"/>
                    <a:pt x="1094740" y="270510"/>
                  </a:cubicBezTo>
                  <a:cubicBezTo>
                    <a:pt x="1085850" y="246380"/>
                    <a:pt x="1083310" y="270510"/>
                    <a:pt x="1065530" y="259080"/>
                  </a:cubicBezTo>
                  <a:cubicBezTo>
                    <a:pt x="1055370" y="241300"/>
                    <a:pt x="1082040" y="242570"/>
                    <a:pt x="1085850" y="240030"/>
                  </a:cubicBezTo>
                  <a:cubicBezTo>
                    <a:pt x="1084580" y="265430"/>
                    <a:pt x="1111250" y="242570"/>
                    <a:pt x="1122680" y="242570"/>
                  </a:cubicBezTo>
                  <a:cubicBezTo>
                    <a:pt x="1129030" y="251460"/>
                    <a:pt x="1135380" y="255270"/>
                    <a:pt x="1140460" y="261620"/>
                  </a:cubicBezTo>
                  <a:lnTo>
                    <a:pt x="1145540" y="245110"/>
                  </a:lnTo>
                  <a:cubicBezTo>
                    <a:pt x="1150620" y="278130"/>
                    <a:pt x="1169670" y="237490"/>
                    <a:pt x="1182370" y="247650"/>
                  </a:cubicBezTo>
                  <a:cubicBezTo>
                    <a:pt x="1176020" y="257810"/>
                    <a:pt x="1176020" y="270510"/>
                    <a:pt x="1186180" y="275590"/>
                  </a:cubicBezTo>
                  <a:cubicBezTo>
                    <a:pt x="1173480" y="251460"/>
                    <a:pt x="1206500" y="245110"/>
                    <a:pt x="1202690" y="228600"/>
                  </a:cubicBezTo>
                  <a:cubicBezTo>
                    <a:pt x="1226820" y="237490"/>
                    <a:pt x="1197610" y="259080"/>
                    <a:pt x="1203960" y="276860"/>
                  </a:cubicBezTo>
                  <a:cubicBezTo>
                    <a:pt x="1215390" y="257810"/>
                    <a:pt x="1230630" y="289560"/>
                    <a:pt x="1238250" y="265430"/>
                  </a:cubicBezTo>
                  <a:cubicBezTo>
                    <a:pt x="1220470" y="257810"/>
                    <a:pt x="1240790" y="250190"/>
                    <a:pt x="1244600" y="238760"/>
                  </a:cubicBezTo>
                  <a:cubicBezTo>
                    <a:pt x="1266190" y="240030"/>
                    <a:pt x="1240790" y="248920"/>
                    <a:pt x="1256030" y="257810"/>
                  </a:cubicBezTo>
                  <a:cubicBezTo>
                    <a:pt x="1264920" y="254000"/>
                    <a:pt x="1277620" y="236220"/>
                    <a:pt x="1262380" y="228600"/>
                  </a:cubicBezTo>
                  <a:cubicBezTo>
                    <a:pt x="1275080" y="233680"/>
                    <a:pt x="1289050" y="210820"/>
                    <a:pt x="1304290" y="226060"/>
                  </a:cubicBezTo>
                  <a:cubicBezTo>
                    <a:pt x="1310640" y="241300"/>
                    <a:pt x="1277620" y="232410"/>
                    <a:pt x="1285240" y="243840"/>
                  </a:cubicBezTo>
                  <a:cubicBezTo>
                    <a:pt x="1315720" y="245110"/>
                    <a:pt x="1300480" y="207010"/>
                    <a:pt x="1328420" y="201930"/>
                  </a:cubicBezTo>
                  <a:cubicBezTo>
                    <a:pt x="1315720" y="194310"/>
                    <a:pt x="1328420" y="166370"/>
                    <a:pt x="1341120" y="157480"/>
                  </a:cubicBezTo>
                  <a:cubicBezTo>
                    <a:pt x="1372870" y="163830"/>
                    <a:pt x="1327150" y="166370"/>
                    <a:pt x="1339850" y="185420"/>
                  </a:cubicBezTo>
                  <a:lnTo>
                    <a:pt x="1352550" y="182880"/>
                  </a:lnTo>
                  <a:cubicBezTo>
                    <a:pt x="1370330" y="209550"/>
                    <a:pt x="1315720" y="226060"/>
                    <a:pt x="1332230" y="247650"/>
                  </a:cubicBezTo>
                  <a:lnTo>
                    <a:pt x="1346200" y="238760"/>
                  </a:lnTo>
                  <a:cubicBezTo>
                    <a:pt x="1343660" y="246380"/>
                    <a:pt x="1338580" y="260350"/>
                    <a:pt x="1344930" y="266700"/>
                  </a:cubicBezTo>
                  <a:cubicBezTo>
                    <a:pt x="1348740" y="247650"/>
                    <a:pt x="1376680" y="261620"/>
                    <a:pt x="1379220" y="257810"/>
                  </a:cubicBezTo>
                  <a:cubicBezTo>
                    <a:pt x="1381760" y="242570"/>
                    <a:pt x="1367790" y="262890"/>
                    <a:pt x="1370330" y="250190"/>
                  </a:cubicBezTo>
                  <a:cubicBezTo>
                    <a:pt x="1384300" y="246380"/>
                    <a:pt x="1390650" y="219710"/>
                    <a:pt x="1413510" y="229870"/>
                  </a:cubicBezTo>
                  <a:cubicBezTo>
                    <a:pt x="1400810" y="241300"/>
                    <a:pt x="1418590" y="251460"/>
                    <a:pt x="1413510" y="260350"/>
                  </a:cubicBezTo>
                  <a:cubicBezTo>
                    <a:pt x="1424940" y="266700"/>
                    <a:pt x="1417320" y="241300"/>
                    <a:pt x="1432560" y="250190"/>
                  </a:cubicBezTo>
                  <a:lnTo>
                    <a:pt x="1431290" y="259080"/>
                  </a:lnTo>
                  <a:cubicBezTo>
                    <a:pt x="1487170" y="261620"/>
                    <a:pt x="1557020" y="260350"/>
                    <a:pt x="1606550" y="224790"/>
                  </a:cubicBezTo>
                  <a:cubicBezTo>
                    <a:pt x="1607820" y="223520"/>
                    <a:pt x="1609090" y="222250"/>
                    <a:pt x="1610360" y="222250"/>
                  </a:cubicBezTo>
                  <a:cubicBezTo>
                    <a:pt x="1616969" y="237490"/>
                    <a:pt x="1624612" y="238760"/>
                    <a:pt x="1636332" y="250190"/>
                  </a:cubicBezTo>
                  <a:cubicBezTo>
                    <a:pt x="1631237" y="245110"/>
                    <a:pt x="1636332" y="233680"/>
                    <a:pt x="1638880" y="232410"/>
                  </a:cubicBezTo>
                  <a:lnTo>
                    <a:pt x="1644485" y="250190"/>
                  </a:lnTo>
                  <a:cubicBezTo>
                    <a:pt x="1651110" y="260350"/>
                    <a:pt x="1660282" y="243840"/>
                    <a:pt x="1666397" y="233680"/>
                  </a:cubicBezTo>
                  <a:cubicBezTo>
                    <a:pt x="1667416" y="237490"/>
                    <a:pt x="1667925" y="242570"/>
                    <a:pt x="1667925" y="246380"/>
                  </a:cubicBezTo>
                  <a:cubicBezTo>
                    <a:pt x="1674040" y="257810"/>
                    <a:pt x="1674040" y="236220"/>
                    <a:pt x="1676588" y="232410"/>
                  </a:cubicBezTo>
                  <a:lnTo>
                    <a:pt x="1680664" y="245110"/>
                  </a:lnTo>
                  <a:lnTo>
                    <a:pt x="1681683" y="232410"/>
                  </a:lnTo>
                  <a:cubicBezTo>
                    <a:pt x="1687798" y="224790"/>
                    <a:pt x="1695951" y="228600"/>
                    <a:pt x="1694932" y="248920"/>
                  </a:cubicBezTo>
                  <a:cubicBezTo>
                    <a:pt x="1697480" y="245110"/>
                    <a:pt x="1699518" y="241300"/>
                    <a:pt x="1696461" y="234950"/>
                  </a:cubicBezTo>
                  <a:cubicBezTo>
                    <a:pt x="1702576" y="246380"/>
                    <a:pt x="1718882" y="246380"/>
                    <a:pt x="1729583" y="240030"/>
                  </a:cubicBezTo>
                  <a:cubicBezTo>
                    <a:pt x="1724487" y="234950"/>
                    <a:pt x="1724996" y="228600"/>
                    <a:pt x="1724487" y="215900"/>
                  </a:cubicBezTo>
                  <a:cubicBezTo>
                    <a:pt x="1730092" y="194310"/>
                    <a:pt x="1730602" y="219710"/>
                    <a:pt x="1735188" y="207010"/>
                  </a:cubicBezTo>
                  <a:cubicBezTo>
                    <a:pt x="1735188" y="214630"/>
                    <a:pt x="1740284" y="223520"/>
                    <a:pt x="1735188" y="228600"/>
                  </a:cubicBezTo>
                  <a:cubicBezTo>
                    <a:pt x="1749456" y="256540"/>
                    <a:pt x="1769838" y="233680"/>
                    <a:pt x="1788183" y="240030"/>
                  </a:cubicBezTo>
                  <a:cubicBezTo>
                    <a:pt x="1791750" y="236220"/>
                    <a:pt x="1790730" y="233680"/>
                    <a:pt x="1792259" y="227330"/>
                  </a:cubicBezTo>
                  <a:cubicBezTo>
                    <a:pt x="1803979" y="248920"/>
                    <a:pt x="1817737" y="226060"/>
                    <a:pt x="1829967" y="236220"/>
                  </a:cubicBezTo>
                  <a:cubicBezTo>
                    <a:pt x="1827419" y="227330"/>
                    <a:pt x="1830986" y="201930"/>
                    <a:pt x="1838120" y="200660"/>
                  </a:cubicBezTo>
                  <a:cubicBezTo>
                    <a:pt x="1845764" y="182880"/>
                    <a:pt x="1841177" y="226060"/>
                    <a:pt x="1847802" y="236220"/>
                  </a:cubicBezTo>
                  <a:cubicBezTo>
                    <a:pt x="1851369" y="227330"/>
                    <a:pt x="1857483" y="226060"/>
                    <a:pt x="1860031" y="227330"/>
                  </a:cubicBezTo>
                  <a:lnTo>
                    <a:pt x="1860031" y="229870"/>
                  </a:lnTo>
                  <a:cubicBezTo>
                    <a:pt x="1864108" y="219710"/>
                    <a:pt x="1870732" y="214630"/>
                    <a:pt x="1875828" y="223520"/>
                  </a:cubicBezTo>
                  <a:lnTo>
                    <a:pt x="1874809" y="224790"/>
                  </a:lnTo>
                  <a:cubicBezTo>
                    <a:pt x="1878885" y="226060"/>
                    <a:pt x="1883471" y="237490"/>
                    <a:pt x="1887548" y="236220"/>
                  </a:cubicBezTo>
                  <a:cubicBezTo>
                    <a:pt x="1889586" y="219710"/>
                    <a:pt x="1899777" y="229870"/>
                    <a:pt x="1902325" y="214630"/>
                  </a:cubicBezTo>
                  <a:cubicBezTo>
                    <a:pt x="1902835" y="215900"/>
                    <a:pt x="1902325" y="217170"/>
                    <a:pt x="1903344" y="220980"/>
                  </a:cubicBezTo>
                  <a:lnTo>
                    <a:pt x="1903854" y="207010"/>
                  </a:lnTo>
                  <a:lnTo>
                    <a:pt x="1912007" y="214630"/>
                  </a:lnTo>
                  <a:cubicBezTo>
                    <a:pt x="1909969" y="219710"/>
                    <a:pt x="1909969" y="226060"/>
                    <a:pt x="1907421" y="229870"/>
                  </a:cubicBezTo>
                  <a:cubicBezTo>
                    <a:pt x="1916593" y="240030"/>
                    <a:pt x="1910478" y="217170"/>
                    <a:pt x="1915064" y="209550"/>
                  </a:cubicBezTo>
                  <a:cubicBezTo>
                    <a:pt x="1921179" y="199390"/>
                    <a:pt x="1921179" y="213360"/>
                    <a:pt x="1923727" y="219710"/>
                  </a:cubicBezTo>
                  <a:cubicBezTo>
                    <a:pt x="1921179" y="227330"/>
                    <a:pt x="1919141" y="215900"/>
                    <a:pt x="1917612" y="218440"/>
                  </a:cubicBezTo>
                  <a:cubicBezTo>
                    <a:pt x="1914045" y="229870"/>
                    <a:pt x="1921179" y="223520"/>
                    <a:pt x="1921689" y="231140"/>
                  </a:cubicBezTo>
                  <a:cubicBezTo>
                    <a:pt x="1923217" y="231140"/>
                    <a:pt x="1923727" y="214630"/>
                    <a:pt x="1928313" y="217170"/>
                  </a:cubicBezTo>
                  <a:cubicBezTo>
                    <a:pt x="1932389" y="218440"/>
                    <a:pt x="1941562" y="214630"/>
                    <a:pt x="1940543" y="229870"/>
                  </a:cubicBezTo>
                  <a:cubicBezTo>
                    <a:pt x="1944109" y="222250"/>
                    <a:pt x="1947677" y="223520"/>
                    <a:pt x="1950224" y="215900"/>
                  </a:cubicBezTo>
                  <a:cubicBezTo>
                    <a:pt x="1947167" y="213360"/>
                    <a:pt x="1941052" y="209550"/>
                    <a:pt x="1940543" y="199390"/>
                  </a:cubicBezTo>
                  <a:cubicBezTo>
                    <a:pt x="1943600" y="196850"/>
                    <a:pt x="1949205" y="193040"/>
                    <a:pt x="1950224" y="199390"/>
                  </a:cubicBezTo>
                  <a:lnTo>
                    <a:pt x="1947677" y="203200"/>
                  </a:lnTo>
                  <a:cubicBezTo>
                    <a:pt x="1950224" y="199390"/>
                    <a:pt x="1958377" y="204470"/>
                    <a:pt x="1954301" y="189230"/>
                  </a:cubicBezTo>
                  <a:lnTo>
                    <a:pt x="1960416" y="209550"/>
                  </a:lnTo>
                  <a:cubicBezTo>
                    <a:pt x="1962454" y="198120"/>
                    <a:pt x="1968569" y="198120"/>
                    <a:pt x="1973664" y="195580"/>
                  </a:cubicBezTo>
                  <a:cubicBezTo>
                    <a:pt x="1973664" y="210820"/>
                    <a:pt x="1970097" y="228600"/>
                    <a:pt x="1979270" y="232410"/>
                  </a:cubicBezTo>
                  <a:lnTo>
                    <a:pt x="1987423" y="215900"/>
                  </a:lnTo>
                  <a:cubicBezTo>
                    <a:pt x="1991499" y="214630"/>
                    <a:pt x="1992518" y="218440"/>
                    <a:pt x="1992009" y="227330"/>
                  </a:cubicBezTo>
                  <a:cubicBezTo>
                    <a:pt x="2006276" y="236220"/>
                    <a:pt x="2006786" y="184150"/>
                    <a:pt x="2017996" y="198120"/>
                  </a:cubicBezTo>
                  <a:cubicBezTo>
                    <a:pt x="2013410" y="217170"/>
                    <a:pt x="2016977" y="218440"/>
                    <a:pt x="2022073" y="223520"/>
                  </a:cubicBezTo>
                  <a:cubicBezTo>
                    <a:pt x="2022073" y="220980"/>
                    <a:pt x="2022583" y="214630"/>
                    <a:pt x="2024621" y="213360"/>
                  </a:cubicBezTo>
                  <a:cubicBezTo>
                    <a:pt x="2023092" y="204470"/>
                    <a:pt x="2021563" y="226060"/>
                    <a:pt x="2017487" y="213360"/>
                  </a:cubicBezTo>
                  <a:cubicBezTo>
                    <a:pt x="2016468" y="201930"/>
                    <a:pt x="2022073" y="205740"/>
                    <a:pt x="2024621" y="201930"/>
                  </a:cubicBezTo>
                  <a:cubicBezTo>
                    <a:pt x="2034812" y="242570"/>
                    <a:pt x="2058252" y="212090"/>
                    <a:pt x="2074558" y="231140"/>
                  </a:cubicBezTo>
                  <a:cubicBezTo>
                    <a:pt x="2073539" y="208280"/>
                    <a:pt x="2081692" y="224790"/>
                    <a:pt x="2085259" y="215900"/>
                  </a:cubicBezTo>
                  <a:cubicBezTo>
                    <a:pt x="2084240" y="240030"/>
                    <a:pt x="2094431" y="212090"/>
                    <a:pt x="2099017" y="226060"/>
                  </a:cubicBezTo>
                  <a:lnTo>
                    <a:pt x="2096979" y="207010"/>
                  </a:lnTo>
                  <a:cubicBezTo>
                    <a:pt x="2107170" y="220980"/>
                    <a:pt x="2113285" y="171450"/>
                    <a:pt x="2119400" y="199390"/>
                  </a:cubicBezTo>
                  <a:cubicBezTo>
                    <a:pt x="2125005" y="207010"/>
                    <a:pt x="2117362" y="215900"/>
                    <a:pt x="2115323" y="219710"/>
                  </a:cubicBezTo>
                  <a:cubicBezTo>
                    <a:pt x="2122967" y="245110"/>
                    <a:pt x="2136216" y="199390"/>
                    <a:pt x="2142330" y="227330"/>
                  </a:cubicBezTo>
                  <a:cubicBezTo>
                    <a:pt x="2142840" y="218440"/>
                    <a:pt x="2140802" y="203200"/>
                    <a:pt x="2147426" y="194310"/>
                  </a:cubicBezTo>
                  <a:cubicBezTo>
                    <a:pt x="2153031" y="204470"/>
                    <a:pt x="2163732" y="217170"/>
                    <a:pt x="2162713" y="220980"/>
                  </a:cubicBezTo>
                  <a:cubicBezTo>
                    <a:pt x="2167299" y="215900"/>
                    <a:pt x="2168318" y="209550"/>
                    <a:pt x="2173414" y="217170"/>
                  </a:cubicBezTo>
                  <a:cubicBezTo>
                    <a:pt x="2172904" y="223520"/>
                    <a:pt x="2170866" y="223520"/>
                    <a:pt x="2169337" y="227330"/>
                  </a:cubicBezTo>
                  <a:cubicBezTo>
                    <a:pt x="2176981" y="233680"/>
                    <a:pt x="2183605" y="223520"/>
                    <a:pt x="2190230" y="214630"/>
                  </a:cubicBezTo>
                  <a:cubicBezTo>
                    <a:pt x="2194306" y="232410"/>
                    <a:pt x="2208064" y="223520"/>
                    <a:pt x="2217236" y="233680"/>
                  </a:cubicBezTo>
                  <a:cubicBezTo>
                    <a:pt x="2222332" y="212090"/>
                    <a:pt x="2231504" y="242570"/>
                    <a:pt x="2232523" y="214630"/>
                  </a:cubicBezTo>
                  <a:cubicBezTo>
                    <a:pt x="2232523" y="217170"/>
                    <a:pt x="2233543" y="220980"/>
                    <a:pt x="2234052" y="223520"/>
                  </a:cubicBezTo>
                  <a:cubicBezTo>
                    <a:pt x="2237619" y="215900"/>
                    <a:pt x="2240167" y="196850"/>
                    <a:pt x="2244243" y="195580"/>
                  </a:cubicBezTo>
                  <a:lnTo>
                    <a:pt x="2242715" y="214630"/>
                  </a:lnTo>
                  <a:cubicBezTo>
                    <a:pt x="2241696" y="236220"/>
                    <a:pt x="2252906" y="222250"/>
                    <a:pt x="2255454" y="228600"/>
                  </a:cubicBezTo>
                  <a:cubicBezTo>
                    <a:pt x="2252906" y="215900"/>
                    <a:pt x="2260549" y="229870"/>
                    <a:pt x="2261059" y="217170"/>
                  </a:cubicBezTo>
                  <a:lnTo>
                    <a:pt x="2266155" y="210820"/>
                  </a:lnTo>
                  <a:cubicBezTo>
                    <a:pt x="2274308" y="205740"/>
                    <a:pt x="2267174" y="201930"/>
                    <a:pt x="2276856" y="199390"/>
                  </a:cubicBezTo>
                  <a:cubicBezTo>
                    <a:pt x="2282461" y="198120"/>
                    <a:pt x="2278894" y="220980"/>
                    <a:pt x="2276856" y="218440"/>
                  </a:cubicBezTo>
                  <a:cubicBezTo>
                    <a:pt x="2281442" y="228600"/>
                    <a:pt x="2286537" y="222250"/>
                    <a:pt x="2291123" y="218440"/>
                  </a:cubicBezTo>
                  <a:cubicBezTo>
                    <a:pt x="2289085" y="218440"/>
                    <a:pt x="2288576" y="217170"/>
                    <a:pt x="2290614" y="213360"/>
                  </a:cubicBezTo>
                  <a:cubicBezTo>
                    <a:pt x="2290614" y="215900"/>
                    <a:pt x="2291123" y="217170"/>
                    <a:pt x="2291633" y="218440"/>
                  </a:cubicBezTo>
                  <a:cubicBezTo>
                    <a:pt x="2293671" y="217170"/>
                    <a:pt x="2295200" y="215900"/>
                    <a:pt x="2297238" y="215900"/>
                  </a:cubicBezTo>
                  <a:lnTo>
                    <a:pt x="2297238" y="217170"/>
                  </a:lnTo>
                  <a:cubicBezTo>
                    <a:pt x="2299786" y="215900"/>
                    <a:pt x="2302334" y="214630"/>
                    <a:pt x="2304372" y="213360"/>
                  </a:cubicBezTo>
                  <a:cubicBezTo>
                    <a:pt x="2305901" y="212090"/>
                    <a:pt x="2306920" y="210820"/>
                    <a:pt x="2307939" y="210820"/>
                  </a:cubicBezTo>
                  <a:cubicBezTo>
                    <a:pt x="2310996" y="209550"/>
                    <a:pt x="2312016" y="209550"/>
                    <a:pt x="2308958" y="213360"/>
                  </a:cubicBezTo>
                  <a:cubicBezTo>
                    <a:pt x="2308449" y="212090"/>
                    <a:pt x="2308449" y="210820"/>
                    <a:pt x="2307939" y="210820"/>
                  </a:cubicBezTo>
                  <a:cubicBezTo>
                    <a:pt x="2306920" y="210820"/>
                    <a:pt x="2305901" y="212090"/>
                    <a:pt x="2304372" y="213360"/>
                  </a:cubicBezTo>
                  <a:cubicBezTo>
                    <a:pt x="2302334" y="215900"/>
                    <a:pt x="2300295" y="220980"/>
                    <a:pt x="2298767" y="222250"/>
                  </a:cubicBezTo>
                  <a:cubicBezTo>
                    <a:pt x="2300295" y="222250"/>
                    <a:pt x="2301824" y="223520"/>
                    <a:pt x="2302843" y="226060"/>
                  </a:cubicBezTo>
                  <a:lnTo>
                    <a:pt x="2301315" y="240030"/>
                  </a:lnTo>
                  <a:cubicBezTo>
                    <a:pt x="2304882" y="241300"/>
                    <a:pt x="2314054" y="224790"/>
                    <a:pt x="2314054" y="218440"/>
                  </a:cubicBezTo>
                  <a:cubicBezTo>
                    <a:pt x="2327303" y="231140"/>
                    <a:pt x="2349723" y="220980"/>
                    <a:pt x="2358896" y="212090"/>
                  </a:cubicBezTo>
                  <a:cubicBezTo>
                    <a:pt x="2359405" y="210820"/>
                    <a:pt x="2360424" y="209550"/>
                    <a:pt x="2361443" y="209550"/>
                  </a:cubicBezTo>
                  <a:cubicBezTo>
                    <a:pt x="2360934" y="210820"/>
                    <a:pt x="2359915" y="210820"/>
                    <a:pt x="2358896" y="212090"/>
                  </a:cubicBezTo>
                  <a:cubicBezTo>
                    <a:pt x="2357367" y="215900"/>
                    <a:pt x="2356857" y="219710"/>
                    <a:pt x="2358896" y="214630"/>
                  </a:cubicBezTo>
                  <a:cubicBezTo>
                    <a:pt x="2363482" y="212090"/>
                    <a:pt x="2368577" y="199390"/>
                    <a:pt x="2369087" y="208280"/>
                  </a:cubicBezTo>
                  <a:cubicBezTo>
                    <a:pt x="2373673" y="201930"/>
                    <a:pt x="2373163" y="218440"/>
                    <a:pt x="2380297" y="219710"/>
                  </a:cubicBezTo>
                  <a:cubicBezTo>
                    <a:pt x="2380297" y="222250"/>
                    <a:pt x="2380807" y="212090"/>
                    <a:pt x="2380297" y="208280"/>
                  </a:cubicBezTo>
                  <a:cubicBezTo>
                    <a:pt x="2379788" y="208280"/>
                    <a:pt x="2379788" y="207010"/>
                    <a:pt x="2379278" y="207010"/>
                  </a:cubicBezTo>
                  <a:cubicBezTo>
                    <a:pt x="2379788" y="207010"/>
                    <a:pt x="2380297" y="207010"/>
                    <a:pt x="2380297" y="208280"/>
                  </a:cubicBezTo>
                  <a:cubicBezTo>
                    <a:pt x="2392017" y="227330"/>
                    <a:pt x="2406285" y="194310"/>
                    <a:pt x="2420043" y="207010"/>
                  </a:cubicBezTo>
                  <a:lnTo>
                    <a:pt x="2420553" y="207010"/>
                  </a:lnTo>
                  <a:lnTo>
                    <a:pt x="2420043" y="207010"/>
                  </a:lnTo>
                  <a:cubicBezTo>
                    <a:pt x="2419024" y="208280"/>
                    <a:pt x="2417496" y="215900"/>
                    <a:pt x="2415967" y="220980"/>
                  </a:cubicBezTo>
                  <a:cubicBezTo>
                    <a:pt x="2426668" y="213360"/>
                    <a:pt x="2436859" y="208280"/>
                    <a:pt x="2446541" y="190500"/>
                  </a:cubicBezTo>
                  <a:cubicBezTo>
                    <a:pt x="2445522" y="196850"/>
                    <a:pt x="2446031" y="203200"/>
                    <a:pt x="2443483" y="207010"/>
                  </a:cubicBezTo>
                  <a:cubicBezTo>
                    <a:pt x="2451127" y="207010"/>
                    <a:pt x="2459789" y="203200"/>
                    <a:pt x="2463356" y="189230"/>
                  </a:cubicBezTo>
                  <a:cubicBezTo>
                    <a:pt x="2458261" y="182880"/>
                    <a:pt x="2462847" y="196850"/>
                    <a:pt x="2459789" y="196850"/>
                  </a:cubicBezTo>
                  <a:cubicBezTo>
                    <a:pt x="2454184" y="184150"/>
                    <a:pt x="2463866" y="170180"/>
                    <a:pt x="2468962" y="173990"/>
                  </a:cubicBezTo>
                  <a:lnTo>
                    <a:pt x="2468962" y="176530"/>
                  </a:lnTo>
                  <a:cubicBezTo>
                    <a:pt x="2476605" y="176530"/>
                    <a:pt x="2476605" y="167640"/>
                    <a:pt x="2484249" y="167640"/>
                  </a:cubicBezTo>
                  <a:cubicBezTo>
                    <a:pt x="2488835" y="175260"/>
                    <a:pt x="2480172" y="171450"/>
                    <a:pt x="2482210" y="180340"/>
                  </a:cubicBezTo>
                  <a:cubicBezTo>
                    <a:pt x="2483739" y="203200"/>
                    <a:pt x="2499026" y="195580"/>
                    <a:pt x="2500555" y="198120"/>
                  </a:cubicBezTo>
                  <a:cubicBezTo>
                    <a:pt x="2502593" y="193040"/>
                    <a:pt x="2505141" y="189230"/>
                    <a:pt x="2504631" y="182880"/>
                  </a:cubicBezTo>
                  <a:cubicBezTo>
                    <a:pt x="2510236" y="176530"/>
                    <a:pt x="2507179" y="196850"/>
                    <a:pt x="2511255" y="195580"/>
                  </a:cubicBezTo>
                  <a:lnTo>
                    <a:pt x="2527052" y="152400"/>
                  </a:lnTo>
                  <a:cubicBezTo>
                    <a:pt x="2527052" y="151130"/>
                    <a:pt x="2527562" y="149860"/>
                    <a:pt x="2528071" y="149860"/>
                  </a:cubicBezTo>
                  <a:lnTo>
                    <a:pt x="2527052" y="152400"/>
                  </a:lnTo>
                  <a:cubicBezTo>
                    <a:pt x="2526543" y="158750"/>
                    <a:pt x="2532148" y="171450"/>
                    <a:pt x="2527562" y="180340"/>
                  </a:cubicBezTo>
                  <a:cubicBezTo>
                    <a:pt x="2539791" y="177800"/>
                    <a:pt x="2546416" y="149860"/>
                    <a:pt x="2554059" y="135890"/>
                  </a:cubicBezTo>
                  <a:cubicBezTo>
                    <a:pt x="2557626" y="139700"/>
                    <a:pt x="2569346" y="130810"/>
                    <a:pt x="2573422" y="129540"/>
                  </a:cubicBezTo>
                  <a:cubicBezTo>
                    <a:pt x="2575461" y="142240"/>
                    <a:pt x="2569856" y="128270"/>
                    <a:pt x="2568836" y="138430"/>
                  </a:cubicBezTo>
                  <a:lnTo>
                    <a:pt x="2574951" y="152400"/>
                  </a:lnTo>
                  <a:cubicBezTo>
                    <a:pt x="2566798" y="154940"/>
                    <a:pt x="2575970" y="173990"/>
                    <a:pt x="2571384" y="182880"/>
                  </a:cubicBezTo>
                  <a:cubicBezTo>
                    <a:pt x="2578009" y="175260"/>
                    <a:pt x="2593296" y="184150"/>
                    <a:pt x="2602977" y="187960"/>
                  </a:cubicBezTo>
                  <a:cubicBezTo>
                    <a:pt x="2596353" y="161290"/>
                    <a:pt x="2616226" y="175260"/>
                    <a:pt x="2615716" y="151130"/>
                  </a:cubicBezTo>
                  <a:cubicBezTo>
                    <a:pt x="2626927" y="147320"/>
                    <a:pt x="2621322" y="170180"/>
                    <a:pt x="2625908" y="175260"/>
                  </a:cubicBezTo>
                  <a:cubicBezTo>
                    <a:pt x="2637628" y="166370"/>
                    <a:pt x="2648838" y="172720"/>
                    <a:pt x="2659539" y="170180"/>
                  </a:cubicBezTo>
                  <a:cubicBezTo>
                    <a:pt x="2659539" y="170180"/>
                    <a:pt x="2659539" y="172720"/>
                    <a:pt x="2659029" y="175260"/>
                  </a:cubicBezTo>
                  <a:cubicBezTo>
                    <a:pt x="2668711" y="167640"/>
                    <a:pt x="2685017" y="175260"/>
                    <a:pt x="2694699" y="153670"/>
                  </a:cubicBezTo>
                  <a:cubicBezTo>
                    <a:pt x="2694189" y="158750"/>
                    <a:pt x="2695209" y="162560"/>
                    <a:pt x="2692661" y="166370"/>
                  </a:cubicBezTo>
                  <a:cubicBezTo>
                    <a:pt x="2703362" y="175260"/>
                    <a:pt x="2694699" y="135890"/>
                    <a:pt x="2706929" y="149860"/>
                  </a:cubicBezTo>
                  <a:lnTo>
                    <a:pt x="2703871" y="161290"/>
                  </a:lnTo>
                  <a:cubicBezTo>
                    <a:pt x="2711515" y="149860"/>
                    <a:pt x="2718649" y="171450"/>
                    <a:pt x="2727311" y="153670"/>
                  </a:cubicBezTo>
                  <a:cubicBezTo>
                    <a:pt x="2727821" y="160020"/>
                    <a:pt x="2725782" y="162560"/>
                    <a:pt x="2724254" y="165100"/>
                  </a:cubicBezTo>
                  <a:cubicBezTo>
                    <a:pt x="2732407" y="160020"/>
                    <a:pt x="2741069" y="162560"/>
                    <a:pt x="2747694" y="146050"/>
                  </a:cubicBezTo>
                  <a:cubicBezTo>
                    <a:pt x="2748713" y="153670"/>
                    <a:pt x="2747694" y="160020"/>
                    <a:pt x="2744636" y="165100"/>
                  </a:cubicBezTo>
                  <a:cubicBezTo>
                    <a:pt x="2752280" y="173990"/>
                    <a:pt x="2753299" y="143510"/>
                    <a:pt x="2760433" y="152400"/>
                  </a:cubicBezTo>
                  <a:cubicBezTo>
                    <a:pt x="2762471" y="153670"/>
                    <a:pt x="2766548" y="163830"/>
                    <a:pt x="2765019" y="163830"/>
                  </a:cubicBezTo>
                  <a:cubicBezTo>
                    <a:pt x="2768586" y="153670"/>
                    <a:pt x="2779287" y="153670"/>
                    <a:pt x="2783363" y="149860"/>
                  </a:cubicBezTo>
                  <a:cubicBezTo>
                    <a:pt x="2784382" y="157480"/>
                    <a:pt x="2787440" y="160020"/>
                    <a:pt x="2791516" y="167640"/>
                  </a:cubicBezTo>
                  <a:cubicBezTo>
                    <a:pt x="2826167" y="167640"/>
                    <a:pt x="2861836" y="170180"/>
                    <a:pt x="2896487" y="157480"/>
                  </a:cubicBezTo>
                  <a:cubicBezTo>
                    <a:pt x="2907156" y="156210"/>
                    <a:pt x="2919856" y="153670"/>
                    <a:pt x="2931286" y="151130"/>
                  </a:cubicBezTo>
                  <a:cubicBezTo>
                    <a:pt x="2947796" y="175260"/>
                    <a:pt x="2908426" y="166370"/>
                    <a:pt x="2918586" y="181610"/>
                  </a:cubicBezTo>
                  <a:cubicBezTo>
                    <a:pt x="2917316" y="161290"/>
                    <a:pt x="2935096" y="175260"/>
                    <a:pt x="2964306" y="168910"/>
                  </a:cubicBezTo>
                  <a:lnTo>
                    <a:pt x="2965576" y="171450"/>
                  </a:lnTo>
                  <a:cubicBezTo>
                    <a:pt x="2978276" y="167640"/>
                    <a:pt x="2985896" y="180340"/>
                    <a:pt x="2998596" y="173990"/>
                  </a:cubicBezTo>
                  <a:lnTo>
                    <a:pt x="2998596" y="168910"/>
                  </a:lnTo>
                  <a:cubicBezTo>
                    <a:pt x="3012566" y="156210"/>
                    <a:pt x="3030346" y="195580"/>
                    <a:pt x="3037966" y="168910"/>
                  </a:cubicBezTo>
                  <a:lnTo>
                    <a:pt x="3049396" y="182880"/>
                  </a:lnTo>
                  <a:cubicBezTo>
                    <a:pt x="3063366" y="160020"/>
                    <a:pt x="3072256" y="190500"/>
                    <a:pt x="3090036" y="170180"/>
                  </a:cubicBezTo>
                  <a:lnTo>
                    <a:pt x="3087496" y="173990"/>
                  </a:lnTo>
                  <a:cubicBezTo>
                    <a:pt x="3111626" y="184150"/>
                    <a:pt x="3137026" y="148590"/>
                    <a:pt x="3145916" y="167640"/>
                  </a:cubicBezTo>
                  <a:cubicBezTo>
                    <a:pt x="3166236" y="163830"/>
                    <a:pt x="3189096" y="160020"/>
                    <a:pt x="3192907" y="140970"/>
                  </a:cubicBezTo>
                  <a:cubicBezTo>
                    <a:pt x="3197986" y="147320"/>
                    <a:pt x="3194176" y="158750"/>
                    <a:pt x="3191636" y="165100"/>
                  </a:cubicBezTo>
                  <a:cubicBezTo>
                    <a:pt x="3267836" y="156210"/>
                    <a:pt x="3351657" y="160020"/>
                    <a:pt x="3418966" y="135890"/>
                  </a:cubicBezTo>
                  <a:cubicBezTo>
                    <a:pt x="3422776" y="139700"/>
                    <a:pt x="3417696" y="142240"/>
                    <a:pt x="3416426" y="147320"/>
                  </a:cubicBezTo>
                  <a:cubicBezTo>
                    <a:pt x="3458336" y="125730"/>
                    <a:pt x="3502786" y="170180"/>
                    <a:pt x="3533266" y="129540"/>
                  </a:cubicBezTo>
                  <a:lnTo>
                    <a:pt x="3544696" y="113030"/>
                  </a:lnTo>
                  <a:cubicBezTo>
                    <a:pt x="3554857" y="119380"/>
                    <a:pt x="3553586" y="132080"/>
                    <a:pt x="3561207" y="137160"/>
                  </a:cubicBezTo>
                  <a:cubicBezTo>
                    <a:pt x="3568826" y="125730"/>
                    <a:pt x="3599307" y="134620"/>
                    <a:pt x="3604386" y="119380"/>
                  </a:cubicBezTo>
                  <a:cubicBezTo>
                    <a:pt x="3609466" y="125730"/>
                    <a:pt x="3603116" y="128270"/>
                    <a:pt x="3603116" y="133350"/>
                  </a:cubicBezTo>
                  <a:cubicBezTo>
                    <a:pt x="3622166" y="137160"/>
                    <a:pt x="3645026" y="111760"/>
                    <a:pt x="3662807" y="116840"/>
                  </a:cubicBezTo>
                  <a:lnTo>
                    <a:pt x="3656457" y="124460"/>
                  </a:lnTo>
                  <a:cubicBezTo>
                    <a:pt x="3752976" y="153670"/>
                    <a:pt x="3876166" y="176530"/>
                    <a:pt x="3956176" y="138430"/>
                  </a:cubicBezTo>
                  <a:cubicBezTo>
                    <a:pt x="3977766" y="132080"/>
                    <a:pt x="3966336" y="160020"/>
                    <a:pt x="3975226" y="158750"/>
                  </a:cubicBezTo>
                  <a:cubicBezTo>
                    <a:pt x="4056507" y="128270"/>
                    <a:pt x="4154296" y="176530"/>
                    <a:pt x="4229226" y="128270"/>
                  </a:cubicBezTo>
                  <a:cubicBezTo>
                    <a:pt x="4287646" y="115570"/>
                    <a:pt x="4305426" y="62230"/>
                    <a:pt x="4305426" y="62230"/>
                  </a:cubicBezTo>
                  <a:cubicBezTo>
                    <a:pt x="4166996" y="83820"/>
                    <a:pt x="4042536" y="60960"/>
                    <a:pt x="3902836" y="33020"/>
                  </a:cubicBezTo>
                  <a:close/>
                </a:path>
              </a:pathLst>
            </a:custGeom>
            <a:grpFill/>
          </p:spPr>
        </p:sp>
      </p:grpSp>
      <p:pic>
        <p:nvPicPr>
          <p:cNvPr id="20" name="Picture 20" descr="AIR: American Institutes for Research"/>
          <p:cNvPicPr>
            <a:picLocks noChangeAspect="1"/>
          </p:cNvPicPr>
          <p:nvPr/>
        </p:nvPicPr>
        <p:blipFill>
          <a:blip r:embed="rId8"/>
          <a:srcRect/>
          <a:stretch>
            <a:fillRect/>
          </a:stretch>
        </p:blipFill>
        <p:spPr>
          <a:xfrm>
            <a:off x="9936801" y="6114187"/>
            <a:ext cx="2162855" cy="632124"/>
          </a:xfrm>
          <a:prstGeom prst="rect">
            <a:avLst/>
          </a:prstGeom>
        </p:spPr>
      </p:pic>
      <p:pic>
        <p:nvPicPr>
          <p:cNvPr id="30" name="Picture 29" descr="IDEAs that Work US Office of Special Education Programs">
            <a:extLst>
              <a:ext uri="{FF2B5EF4-FFF2-40B4-BE49-F238E27FC236}">
                <a16:creationId xmlns:a16="http://schemas.microsoft.com/office/drawing/2014/main" id="{3B82F699-5D1C-42F4-A75A-C7FE72B3BB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56241" y="5927848"/>
            <a:ext cx="965200" cy="895350"/>
          </a:xfrm>
          <a:prstGeom prst="rect">
            <a:avLst/>
          </a:prstGeom>
        </p:spPr>
      </p:pic>
      <p:sp>
        <p:nvSpPr>
          <p:cNvPr id="31" name="Text Placeholder 30">
            <a:extLst>
              <a:ext uri="{FF2B5EF4-FFF2-40B4-BE49-F238E27FC236}">
                <a16:creationId xmlns:a16="http://schemas.microsoft.com/office/drawing/2014/main" id="{34BA1DD5-A932-4375-A70E-C7D30BDEF3B9}"/>
              </a:ext>
            </a:extLst>
          </p:cNvPr>
          <p:cNvSpPr>
            <a:spLocks noGrp="1"/>
          </p:cNvSpPr>
          <p:nvPr>
            <p:ph type="body" sz="quarter" idx="13"/>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4F79-E34F-4F01-AE6E-1246B4ED0272}"/>
              </a:ext>
            </a:extLst>
          </p:cNvPr>
          <p:cNvSpPr>
            <a:spLocks noGrp="1"/>
          </p:cNvSpPr>
          <p:nvPr>
            <p:ph type="title"/>
          </p:nvPr>
        </p:nvSpPr>
        <p:spPr/>
        <p:txBody>
          <a:bodyPr>
            <a:noAutofit/>
          </a:bodyPr>
          <a:lstStyle/>
          <a:p>
            <a:r>
              <a:rPr lang="en-US" sz="3200" i="1" dirty="0"/>
              <a:t>Learn More: </a:t>
            </a:r>
            <a:r>
              <a:rPr lang="en-US" sz="3200" dirty="0"/>
              <a:t>Building capacity and improving student outcomes with DBI - Wyoming’s implementation story</a:t>
            </a:r>
          </a:p>
        </p:txBody>
      </p:sp>
      <p:pic>
        <p:nvPicPr>
          <p:cNvPr id="6" name="Content Placeholder 5" descr="Screenshot of NCII video for building capacity and improving student outcomes with DBI in Wyoming ">
            <a:extLst>
              <a:ext uri="{FF2B5EF4-FFF2-40B4-BE49-F238E27FC236}">
                <a16:creationId xmlns:a16="http://schemas.microsoft.com/office/drawing/2014/main" id="{4954F2D4-8615-45DC-A82C-79506FE631E2}"/>
              </a:ext>
            </a:extLst>
          </p:cNvPr>
          <p:cNvPicPr>
            <a:picLocks noGrp="1" noChangeAspect="1"/>
          </p:cNvPicPr>
          <p:nvPr>
            <p:ph sz="quarter" idx="15"/>
          </p:nvPr>
        </p:nvPicPr>
        <p:blipFill>
          <a:blip r:embed="rId3"/>
          <a:stretch>
            <a:fillRect/>
          </a:stretch>
        </p:blipFill>
        <p:spPr>
          <a:xfrm>
            <a:off x="2474912" y="1476375"/>
            <a:ext cx="7239000" cy="4133850"/>
          </a:xfrm>
          <a:prstGeom prst="rect">
            <a:avLst/>
          </a:prstGeom>
        </p:spPr>
      </p:pic>
      <p:sp>
        <p:nvSpPr>
          <p:cNvPr id="4" name="Text Placeholder 3">
            <a:extLst>
              <a:ext uri="{FF2B5EF4-FFF2-40B4-BE49-F238E27FC236}">
                <a16:creationId xmlns:a16="http://schemas.microsoft.com/office/drawing/2014/main" id="{11F96407-72B4-4918-98BC-A3805BE50FA4}"/>
              </a:ext>
            </a:extLst>
          </p:cNvPr>
          <p:cNvSpPr>
            <a:spLocks noGrp="1"/>
          </p:cNvSpPr>
          <p:nvPr>
            <p:ph type="body" sz="quarter" idx="13"/>
          </p:nvPr>
        </p:nvSpPr>
        <p:spPr/>
        <p:txBody>
          <a:bodyPr/>
          <a:lstStyle/>
          <a:p>
            <a:pPr algn="r"/>
            <a:r>
              <a:rPr lang="en-US" sz="1200" i="1" dirty="0"/>
              <a:t>Location</a:t>
            </a:r>
            <a:r>
              <a:rPr lang="en-US" sz="1200" dirty="0"/>
              <a:t>: https://intensiveintervention.org/voices-from-the-field/building-capacity-and-improving-student-outcome-dbi-wyomings-implementation</a:t>
            </a:r>
          </a:p>
        </p:txBody>
      </p:sp>
      <p:sp>
        <p:nvSpPr>
          <p:cNvPr id="5" name="Slide Number Placeholder 4">
            <a:extLst>
              <a:ext uri="{FF2B5EF4-FFF2-40B4-BE49-F238E27FC236}">
                <a16:creationId xmlns:a16="http://schemas.microsoft.com/office/drawing/2014/main" id="{E062F587-8949-4DFF-80CC-879A8D880D2C}"/>
              </a:ext>
            </a:extLst>
          </p:cNvPr>
          <p:cNvSpPr>
            <a:spLocks noGrp="1"/>
          </p:cNvSpPr>
          <p:nvPr>
            <p:ph type="sldNum" sz="quarter" idx="14"/>
          </p:nvPr>
        </p:nvSpPr>
        <p:spPr/>
        <p:txBody>
          <a:bodyPr/>
          <a:lstStyle/>
          <a:p>
            <a:fld id="{99A20822-4A49-4D36-86E3-300BA48D3F00}" type="slidenum">
              <a:rPr lang="en-US" smtClean="0"/>
              <a:pPr/>
              <a:t>30</a:t>
            </a:fld>
            <a:endParaRPr lang="en-US" dirty="0"/>
          </a:p>
        </p:txBody>
      </p:sp>
    </p:spTree>
    <p:extLst>
      <p:ext uri="{BB962C8B-B14F-4D97-AF65-F5344CB8AC3E}">
        <p14:creationId xmlns:p14="http://schemas.microsoft.com/office/powerpoint/2010/main" val="338790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2D702-6BA6-4FDA-9C8B-FEF10455A5FB}"/>
              </a:ext>
            </a:extLst>
          </p:cNvPr>
          <p:cNvSpPr>
            <a:spLocks noGrp="1"/>
          </p:cNvSpPr>
          <p:nvPr>
            <p:ph type="title"/>
          </p:nvPr>
        </p:nvSpPr>
        <p:spPr/>
        <p:txBody>
          <a:bodyPr>
            <a:normAutofit fontScale="90000"/>
          </a:bodyPr>
          <a:lstStyle/>
          <a:p>
            <a:pPr algn="ctr"/>
            <a:r>
              <a:rPr lang="en-US" sz="8800" dirty="0"/>
              <a:t>Questions &amp; Answers</a:t>
            </a:r>
          </a:p>
        </p:txBody>
      </p:sp>
      <p:sp>
        <p:nvSpPr>
          <p:cNvPr id="7" name="Text Placeholder 6">
            <a:extLst>
              <a:ext uri="{FF2B5EF4-FFF2-40B4-BE49-F238E27FC236}">
                <a16:creationId xmlns:a16="http://schemas.microsoft.com/office/drawing/2014/main" id="{CBBB0CED-BFFC-45A8-BC0D-260BBBC46D80}"/>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9424DDE2-8650-4E28-A1D4-D50C4E087EDD}"/>
              </a:ext>
            </a:extLst>
          </p:cNvPr>
          <p:cNvSpPr>
            <a:spLocks noGrp="1"/>
          </p:cNvSpPr>
          <p:nvPr>
            <p:ph type="sldNum" sz="quarter" idx="15"/>
          </p:nvPr>
        </p:nvSpPr>
        <p:spPr/>
        <p:txBody>
          <a:bodyPr/>
          <a:lstStyle/>
          <a:p>
            <a:fld id="{99A20822-4A49-4D36-86E3-300BA48D3F00}" type="slidenum">
              <a:rPr lang="en-US" smtClean="0"/>
              <a:pPr/>
              <a:t>31</a:t>
            </a:fld>
            <a:endParaRPr lang="en-US" dirty="0"/>
          </a:p>
        </p:txBody>
      </p:sp>
    </p:spTree>
    <p:extLst>
      <p:ext uri="{BB962C8B-B14F-4D97-AF65-F5344CB8AC3E}">
        <p14:creationId xmlns:p14="http://schemas.microsoft.com/office/powerpoint/2010/main" val="387676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6207F-DC7A-43BC-B8C1-CDAFBF3E1755}"/>
              </a:ext>
            </a:extLst>
          </p:cNvPr>
          <p:cNvSpPr>
            <a:spLocks noGrp="1"/>
          </p:cNvSpPr>
          <p:nvPr>
            <p:ph type="title"/>
          </p:nvPr>
        </p:nvSpPr>
        <p:spPr/>
        <p:txBody>
          <a:bodyPr/>
          <a:lstStyle/>
          <a:p>
            <a:r>
              <a:rPr lang="en-US" dirty="0"/>
              <a:t>Closing and Additional Resources </a:t>
            </a:r>
          </a:p>
        </p:txBody>
      </p:sp>
      <p:sp>
        <p:nvSpPr>
          <p:cNvPr id="5" name="Text Placeholder 4">
            <a:extLst>
              <a:ext uri="{FF2B5EF4-FFF2-40B4-BE49-F238E27FC236}">
                <a16:creationId xmlns:a16="http://schemas.microsoft.com/office/drawing/2014/main" id="{DD18490D-D726-4DA6-8EEA-C6F27A2F8973}"/>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7C698428-F249-44A4-BF0D-6F12FC42547D}"/>
              </a:ext>
            </a:extLst>
          </p:cNvPr>
          <p:cNvSpPr>
            <a:spLocks noGrp="1"/>
          </p:cNvSpPr>
          <p:nvPr>
            <p:ph type="sldNum" sz="quarter" idx="15"/>
          </p:nvPr>
        </p:nvSpPr>
        <p:spPr/>
        <p:txBody>
          <a:bodyPr/>
          <a:lstStyle/>
          <a:p>
            <a:pPr algn="r"/>
            <a:fld id="{F3477EC8-074D-41C4-94AE-E9EA7CEEA348}" type="slidenum">
              <a:rPr lang="en-US" smtClean="0">
                <a:solidFill>
                  <a:srgbClr val="FFFFFF">
                    <a:lumMod val="75000"/>
                  </a:srgbClr>
                </a:solidFill>
              </a:rPr>
              <a:pPr algn="r"/>
              <a:t>32</a:t>
            </a:fld>
            <a:endParaRPr lang="en-US" dirty="0">
              <a:solidFill>
                <a:srgbClr val="FFFFFF">
                  <a:lumMod val="75000"/>
                </a:srgbClr>
              </a:solidFill>
            </a:endParaRPr>
          </a:p>
        </p:txBody>
      </p:sp>
    </p:spTree>
    <p:extLst>
      <p:ext uri="{BB962C8B-B14F-4D97-AF65-F5344CB8AC3E}">
        <p14:creationId xmlns:p14="http://schemas.microsoft.com/office/powerpoint/2010/main" val="1453999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4185-93BA-4CE7-AC0E-96A375915D70}"/>
              </a:ext>
            </a:extLst>
          </p:cNvPr>
          <p:cNvSpPr>
            <a:spLocks noGrp="1"/>
          </p:cNvSpPr>
          <p:nvPr>
            <p:ph type="title"/>
          </p:nvPr>
        </p:nvSpPr>
        <p:spPr/>
        <p:txBody>
          <a:bodyPr/>
          <a:lstStyle/>
          <a:p>
            <a:r>
              <a:rPr lang="en-US" dirty="0"/>
              <a:t> Goals Should….</a:t>
            </a:r>
          </a:p>
        </p:txBody>
      </p:sp>
      <p:sp>
        <p:nvSpPr>
          <p:cNvPr id="3" name="Content Placeholder 2">
            <a:extLst>
              <a:ext uri="{FF2B5EF4-FFF2-40B4-BE49-F238E27FC236}">
                <a16:creationId xmlns:a16="http://schemas.microsoft.com/office/drawing/2014/main" id="{8F198DC5-F6CA-4E10-A834-D9B5C5A4F7AE}"/>
              </a:ext>
            </a:extLst>
          </p:cNvPr>
          <p:cNvSpPr>
            <a:spLocks noGrp="1"/>
          </p:cNvSpPr>
          <p:nvPr>
            <p:ph sz="quarter" idx="15"/>
          </p:nvPr>
        </p:nvSpPr>
        <p:spPr>
          <a:xfrm>
            <a:off x="457200" y="1371600"/>
            <a:ext cx="9866671" cy="4343400"/>
          </a:xfrm>
        </p:spPr>
        <p:txBody>
          <a:bodyPr/>
          <a:lstStyle/>
          <a:p>
            <a:r>
              <a:rPr lang="en-US" b="1" dirty="0"/>
              <a:t>focus on student behavior, </a:t>
            </a:r>
            <a:r>
              <a:rPr lang="en-US" dirty="0"/>
              <a:t>not educator behavior.</a:t>
            </a:r>
          </a:p>
          <a:p>
            <a:r>
              <a:rPr lang="en-US" b="1" dirty="0"/>
              <a:t>be monitored with enough frequency </a:t>
            </a:r>
            <a:r>
              <a:rPr lang="en-US" dirty="0"/>
              <a:t>to determine progress and make timely instructional/intervention decisions.</a:t>
            </a:r>
          </a:p>
          <a:p>
            <a:r>
              <a:rPr lang="en-US" b="1" dirty="0"/>
              <a:t>be measured using an objective, valid, and reliable measure </a:t>
            </a:r>
            <a:r>
              <a:rPr lang="en-US" dirty="0"/>
              <a:t>(e.g., curriculum based measure, Direct Behavior Rating, systematic direct observation) rather than a more subjective measure (e.g., teacher anecdotal notes). </a:t>
            </a:r>
          </a:p>
          <a:p>
            <a:r>
              <a:rPr lang="en-US" b="1" dirty="0"/>
              <a:t>be realistic, yet ambitious. </a:t>
            </a:r>
            <a:endParaRPr lang="en-US" dirty="0"/>
          </a:p>
          <a:p>
            <a:endParaRPr lang="en-US" dirty="0"/>
          </a:p>
        </p:txBody>
      </p:sp>
      <p:sp>
        <p:nvSpPr>
          <p:cNvPr id="5" name="Slide Number Placeholder 4">
            <a:extLst>
              <a:ext uri="{FF2B5EF4-FFF2-40B4-BE49-F238E27FC236}">
                <a16:creationId xmlns:a16="http://schemas.microsoft.com/office/drawing/2014/main" id="{DB51CA7C-B9C4-4068-BC3E-31EA08433369}"/>
              </a:ext>
            </a:extLst>
          </p:cNvPr>
          <p:cNvSpPr>
            <a:spLocks noGrp="1"/>
          </p:cNvSpPr>
          <p:nvPr>
            <p:ph type="sldNum" sz="quarter" idx="14"/>
          </p:nvPr>
        </p:nvSpPr>
        <p:spPr/>
        <p:txBody>
          <a:bodyPr/>
          <a:lstStyle/>
          <a:p>
            <a:fld id="{99A20822-4A49-4D36-86E3-300BA48D3F00}" type="slidenum">
              <a:rPr lang="en-US" smtClean="0"/>
              <a:pPr/>
              <a:t>33</a:t>
            </a:fld>
            <a:endParaRPr lang="en-US"/>
          </a:p>
        </p:txBody>
      </p:sp>
    </p:spTree>
    <p:extLst>
      <p:ext uri="{BB962C8B-B14F-4D97-AF65-F5344CB8AC3E}">
        <p14:creationId xmlns:p14="http://schemas.microsoft.com/office/powerpoint/2010/main" val="2867677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E27448-0D2C-4312-85DA-10F0E010D241}"/>
              </a:ext>
            </a:extLst>
          </p:cNvPr>
          <p:cNvSpPr>
            <a:spLocks noGrp="1"/>
          </p:cNvSpPr>
          <p:nvPr>
            <p:ph type="title"/>
          </p:nvPr>
        </p:nvSpPr>
        <p:spPr/>
        <p:txBody>
          <a:bodyPr>
            <a:normAutofit fontScale="90000"/>
          </a:bodyPr>
          <a:lstStyle/>
          <a:p>
            <a:r>
              <a:rPr lang="en-US"/>
              <a:t>Similarities and Differences: </a:t>
            </a:r>
            <a:br>
              <a:rPr lang="en-US"/>
            </a:br>
            <a:r>
              <a:rPr lang="en-US"/>
              <a:t>Academic and Behavioral Progress Monitoring</a:t>
            </a:r>
          </a:p>
        </p:txBody>
      </p:sp>
      <p:sp>
        <p:nvSpPr>
          <p:cNvPr id="5" name="Content Placeholder 4">
            <a:extLst>
              <a:ext uri="{FF2B5EF4-FFF2-40B4-BE49-F238E27FC236}">
                <a16:creationId xmlns:a16="http://schemas.microsoft.com/office/drawing/2014/main" id="{4C8A7980-D644-48B7-9DEA-AF08774CCB9C}"/>
              </a:ext>
            </a:extLst>
          </p:cNvPr>
          <p:cNvSpPr>
            <a:spLocks noGrp="1"/>
          </p:cNvSpPr>
          <p:nvPr>
            <p:ph sz="quarter" idx="15"/>
          </p:nvPr>
        </p:nvSpPr>
        <p:spPr>
          <a:xfrm>
            <a:off x="457200" y="1371600"/>
            <a:ext cx="4970206" cy="4630994"/>
          </a:xfrm>
        </p:spPr>
        <p:txBody>
          <a:bodyPr>
            <a:normAutofit fontScale="92500"/>
          </a:bodyPr>
          <a:lstStyle/>
          <a:p>
            <a:r>
              <a:rPr lang="en-US" dirty="0"/>
              <a:t>Similarities: </a:t>
            </a:r>
          </a:p>
          <a:p>
            <a:pPr lvl="2"/>
            <a:r>
              <a:rPr lang="en-US" dirty="0"/>
              <a:t>Answering the same question—is what we’re doing working? </a:t>
            </a:r>
          </a:p>
          <a:p>
            <a:pPr lvl="2"/>
            <a:r>
              <a:rPr lang="en-US" dirty="0"/>
              <a:t>Need to have baseline data </a:t>
            </a:r>
          </a:p>
          <a:p>
            <a:r>
              <a:rPr lang="en-US" dirty="0"/>
              <a:t>Differences:</a:t>
            </a:r>
          </a:p>
          <a:p>
            <a:pPr lvl="2"/>
            <a:r>
              <a:rPr lang="en-US" dirty="0"/>
              <a:t>There aren’t benchmarks or specified rates of improvement in behavior </a:t>
            </a:r>
          </a:p>
        </p:txBody>
      </p:sp>
      <p:sp>
        <p:nvSpPr>
          <p:cNvPr id="4" name="Slide Number Placeholder 3">
            <a:extLst>
              <a:ext uri="{FF2B5EF4-FFF2-40B4-BE49-F238E27FC236}">
                <a16:creationId xmlns:a16="http://schemas.microsoft.com/office/drawing/2014/main" id="{A9ADCF72-770B-4A29-B46C-95A988241553}"/>
              </a:ext>
            </a:extLst>
          </p:cNvPr>
          <p:cNvSpPr>
            <a:spLocks noGrp="1"/>
          </p:cNvSpPr>
          <p:nvPr>
            <p:ph type="sldNum" sz="quarter" idx="14"/>
          </p:nvPr>
        </p:nvSpPr>
        <p:spPr/>
        <p:txBody>
          <a:bodyPr/>
          <a:lstStyle/>
          <a:p>
            <a:pPr algn="r"/>
            <a:fld id="{F3477EC8-074D-41C4-94AE-E9EA7CEEA348}" type="slidenum">
              <a:rPr lang="en-US" smtClean="0"/>
              <a:pPr algn="r"/>
              <a:t>34</a:t>
            </a:fld>
            <a:endParaRPr lang="en-US"/>
          </a:p>
        </p:txBody>
      </p:sp>
      <p:pic>
        <p:nvPicPr>
          <p:cNvPr id="6" name="Picture 5" descr="Screenshot of the Strategies for setting High-quality Academic IEP Goals guide">
            <a:extLst>
              <a:ext uri="{FF2B5EF4-FFF2-40B4-BE49-F238E27FC236}">
                <a16:creationId xmlns:a16="http://schemas.microsoft.com/office/drawing/2014/main" id="{E870F9E7-DEBD-4F79-824D-171C479FE93F}"/>
              </a:ext>
            </a:extLst>
          </p:cNvPr>
          <p:cNvPicPr>
            <a:picLocks noChangeAspect="1"/>
          </p:cNvPicPr>
          <p:nvPr/>
        </p:nvPicPr>
        <p:blipFill>
          <a:blip r:embed="rId3"/>
          <a:stretch>
            <a:fillRect/>
          </a:stretch>
        </p:blipFill>
        <p:spPr>
          <a:xfrm>
            <a:off x="6096000" y="1651817"/>
            <a:ext cx="2723535" cy="3542723"/>
          </a:xfrm>
          <a:prstGeom prst="rect">
            <a:avLst/>
          </a:prstGeom>
        </p:spPr>
      </p:pic>
      <p:pic>
        <p:nvPicPr>
          <p:cNvPr id="2" name="Picture 1" descr="Screenshot of Strategies for Setting Data-Driven Behavioral Individualized Education Program Goals guide">
            <a:extLst>
              <a:ext uri="{FF2B5EF4-FFF2-40B4-BE49-F238E27FC236}">
                <a16:creationId xmlns:a16="http://schemas.microsoft.com/office/drawing/2014/main" id="{FA96667F-7C9C-4251-AB21-7122940AFCBF}"/>
              </a:ext>
            </a:extLst>
          </p:cNvPr>
          <p:cNvPicPr>
            <a:picLocks noChangeAspect="1"/>
          </p:cNvPicPr>
          <p:nvPr/>
        </p:nvPicPr>
        <p:blipFill>
          <a:blip r:embed="rId4"/>
          <a:stretch>
            <a:fillRect/>
          </a:stretch>
        </p:blipFill>
        <p:spPr>
          <a:xfrm>
            <a:off x="7941620" y="2919042"/>
            <a:ext cx="2524318" cy="3274115"/>
          </a:xfrm>
          <a:prstGeom prst="rect">
            <a:avLst/>
          </a:prstGeom>
          <a:ln>
            <a:solidFill>
              <a:schemeClr val="bg1">
                <a:lumMod val="65000"/>
              </a:schemeClr>
            </a:solidFill>
          </a:ln>
        </p:spPr>
      </p:pic>
      <p:sp>
        <p:nvSpPr>
          <p:cNvPr id="7" name="Rectangle: Rounded Corners 6">
            <a:extLst>
              <a:ext uri="{FF2B5EF4-FFF2-40B4-BE49-F238E27FC236}">
                <a16:creationId xmlns:a16="http://schemas.microsoft.com/office/drawing/2014/main" id="{91744C3D-2EE3-430C-83A5-BD4DDF8E1FBB}"/>
              </a:ext>
            </a:extLst>
          </p:cNvPr>
          <p:cNvSpPr/>
          <p:nvPr/>
        </p:nvSpPr>
        <p:spPr>
          <a:xfrm>
            <a:off x="6588369" y="5887713"/>
            <a:ext cx="4267201" cy="574052"/>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hlinkClick r:id="rId5"/>
              </a:rPr>
              <a:t>https://intensiveintervention.org/resource/high-quality-behavior-IEP-goals</a:t>
            </a:r>
            <a:endParaRPr lang="en-US" sz="1400" dirty="0">
              <a:solidFill>
                <a:schemeClr val="tx1"/>
              </a:solidFill>
            </a:endParaRPr>
          </a:p>
        </p:txBody>
      </p:sp>
    </p:spTree>
    <p:extLst>
      <p:ext uri="{BB962C8B-B14F-4D97-AF65-F5344CB8AC3E}">
        <p14:creationId xmlns:p14="http://schemas.microsoft.com/office/powerpoint/2010/main" val="1696408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38B3-61E3-41C4-AC9E-7EB9D813D798}"/>
              </a:ext>
            </a:extLst>
          </p:cNvPr>
          <p:cNvSpPr>
            <a:spLocks noGrp="1"/>
          </p:cNvSpPr>
          <p:nvPr>
            <p:ph type="title"/>
          </p:nvPr>
        </p:nvSpPr>
        <p:spPr/>
        <p:txBody>
          <a:bodyPr/>
          <a:lstStyle/>
          <a:p>
            <a:r>
              <a:rPr lang="en-US" dirty="0"/>
              <a:t>Save the Date: Upcoming Webinar for Behavior Goal Setting </a:t>
            </a:r>
          </a:p>
        </p:txBody>
      </p:sp>
      <p:sp>
        <p:nvSpPr>
          <p:cNvPr id="3" name="Content Placeholder 2">
            <a:extLst>
              <a:ext uri="{FF2B5EF4-FFF2-40B4-BE49-F238E27FC236}">
                <a16:creationId xmlns:a16="http://schemas.microsoft.com/office/drawing/2014/main" id="{F0C91311-D636-4935-A8A8-EF49B9926DAB}"/>
              </a:ext>
            </a:extLst>
          </p:cNvPr>
          <p:cNvSpPr>
            <a:spLocks noGrp="1"/>
          </p:cNvSpPr>
          <p:nvPr>
            <p:ph sz="quarter" idx="15"/>
          </p:nvPr>
        </p:nvSpPr>
        <p:spPr/>
        <p:txBody>
          <a:bodyPr/>
          <a:lstStyle/>
          <a:p>
            <a:r>
              <a:rPr lang="en-US" b="1" dirty="0"/>
              <a:t>When</a:t>
            </a:r>
            <a:r>
              <a:rPr lang="en-US" dirty="0"/>
              <a:t>: March 13, 2020 from 12-1pm ET</a:t>
            </a:r>
          </a:p>
          <a:p>
            <a:r>
              <a:rPr lang="en-US" b="1" dirty="0"/>
              <a:t>What:</a:t>
            </a:r>
            <a:r>
              <a:rPr lang="en-US" dirty="0"/>
              <a:t> Dr. Teri A. Marx from the National Center on Intensive Intervention and the PROGRESS Center, as well as Dr. Faith G. Miller from the University of Minnesota—Twin Cities, will share how to set ambitious behavioral goals for students by using a valid, reliable progress monitoring measure, </a:t>
            </a:r>
            <a:r>
              <a:rPr lang="en-US"/>
              <a:t>and write </a:t>
            </a:r>
            <a:r>
              <a:rPr lang="en-US" dirty="0"/>
              <a:t>measurable and </a:t>
            </a:r>
            <a:r>
              <a:rPr lang="en-US"/>
              <a:t>realistic goals </a:t>
            </a:r>
            <a:r>
              <a:rPr lang="en-US" dirty="0"/>
              <a:t>focused on the replacement behavior.</a:t>
            </a:r>
          </a:p>
          <a:p>
            <a:r>
              <a:rPr lang="en-US" b="1" dirty="0"/>
              <a:t>Registe</a:t>
            </a:r>
            <a:r>
              <a:rPr lang="en-US" dirty="0"/>
              <a:t>r: </a:t>
            </a:r>
            <a:r>
              <a:rPr lang="en-US" dirty="0">
                <a:hlinkClick r:id="rId2"/>
              </a:rPr>
              <a:t>https://register.gotowebinar.com/register/402891152233241100</a:t>
            </a:r>
            <a:endParaRPr lang="en-US" dirty="0"/>
          </a:p>
          <a:p>
            <a:endParaRPr lang="en-US" dirty="0"/>
          </a:p>
        </p:txBody>
      </p:sp>
      <p:sp>
        <p:nvSpPr>
          <p:cNvPr id="4" name="Text Placeholder 3">
            <a:extLst>
              <a:ext uri="{FF2B5EF4-FFF2-40B4-BE49-F238E27FC236}">
                <a16:creationId xmlns:a16="http://schemas.microsoft.com/office/drawing/2014/main" id="{8B43FADB-1444-419D-82B5-AFE0732426B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D1FD5AF-8685-4F43-9AD3-2B76A6525E99}"/>
              </a:ext>
            </a:extLst>
          </p:cNvPr>
          <p:cNvSpPr>
            <a:spLocks noGrp="1"/>
          </p:cNvSpPr>
          <p:nvPr>
            <p:ph type="sldNum" sz="quarter" idx="14"/>
          </p:nvPr>
        </p:nvSpPr>
        <p:spPr/>
        <p:txBody>
          <a:bodyPr/>
          <a:lstStyle/>
          <a:p>
            <a:fld id="{99A20822-4A49-4D36-86E3-300BA48D3F00}" type="slidenum">
              <a:rPr lang="en-US" smtClean="0"/>
              <a:pPr/>
              <a:t>35</a:t>
            </a:fld>
            <a:endParaRPr lang="en-US" dirty="0"/>
          </a:p>
        </p:txBody>
      </p:sp>
    </p:spTree>
    <p:extLst>
      <p:ext uri="{BB962C8B-B14F-4D97-AF65-F5344CB8AC3E}">
        <p14:creationId xmlns:p14="http://schemas.microsoft.com/office/powerpoint/2010/main" val="4191439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8FE6-0045-4A30-B79B-89E992700E13}"/>
              </a:ext>
            </a:extLst>
          </p:cNvPr>
          <p:cNvSpPr>
            <a:spLocks noGrp="1"/>
          </p:cNvSpPr>
          <p:nvPr>
            <p:ph type="title"/>
          </p:nvPr>
        </p:nvSpPr>
        <p:spPr/>
        <p:txBody>
          <a:bodyPr/>
          <a:lstStyle/>
          <a:p>
            <a:r>
              <a:rPr lang="en-US" dirty="0"/>
              <a:t>Want to Learn More? </a:t>
            </a:r>
          </a:p>
        </p:txBody>
      </p:sp>
      <p:sp>
        <p:nvSpPr>
          <p:cNvPr id="3" name="Content Placeholder 2">
            <a:extLst>
              <a:ext uri="{FF2B5EF4-FFF2-40B4-BE49-F238E27FC236}">
                <a16:creationId xmlns:a16="http://schemas.microsoft.com/office/drawing/2014/main" id="{3774D680-D908-4621-B3E1-FAD250D7F3B0}"/>
              </a:ext>
            </a:extLst>
          </p:cNvPr>
          <p:cNvSpPr>
            <a:spLocks noGrp="1"/>
          </p:cNvSpPr>
          <p:nvPr>
            <p:ph sz="quarter" idx="15"/>
          </p:nvPr>
        </p:nvSpPr>
        <p:spPr>
          <a:xfrm>
            <a:off x="2472829" y="1344168"/>
            <a:ext cx="9317917" cy="4343400"/>
          </a:xfrm>
        </p:spPr>
        <p:txBody>
          <a:bodyPr>
            <a:normAutofit fontScale="92500" lnSpcReduction="10000"/>
          </a:bodyPr>
          <a:lstStyle/>
          <a:p>
            <a:r>
              <a:rPr lang="en-US" dirty="0">
                <a:hlinkClick r:id="rId2"/>
              </a:rPr>
              <a:t>GUIDE: Strategies for Setting High-Quality Academic Individualized Education Program Goals</a:t>
            </a:r>
            <a:r>
              <a:rPr lang="en-US" dirty="0"/>
              <a:t>. In this guide, we explain how educators can establish IEP goals that are measurable, ambitious, and appropriate in light of the student's circumstances.</a:t>
            </a:r>
            <a:endParaRPr lang="en-US" dirty="0">
              <a:hlinkClick r:id="rId3"/>
            </a:endParaRPr>
          </a:p>
          <a:p>
            <a:r>
              <a:rPr lang="en-US" dirty="0">
                <a:hlinkClick r:id="rId3"/>
              </a:rPr>
              <a:t>WEBINAR: Recommendations and Resources for Preparing Educators in the Endrew Era</a:t>
            </a:r>
            <a:r>
              <a:rPr lang="en-US" dirty="0"/>
              <a:t>. In this webinar, Drs. Mitch Yell and David Bateman provide an overview of </a:t>
            </a:r>
            <a:r>
              <a:rPr lang="en-US" dirty="0" err="1"/>
              <a:t>Endrew’s</a:t>
            </a:r>
            <a:r>
              <a:rPr lang="en-US" dirty="0"/>
              <a:t> impact on individualized instruction for students with disabilities and share six recommendations for preparing educators to meet the clarified requirements under Endrew. </a:t>
            </a:r>
          </a:p>
          <a:p>
            <a:endParaRPr lang="en-US" dirty="0"/>
          </a:p>
          <a:p>
            <a:endParaRPr lang="en-US" dirty="0"/>
          </a:p>
        </p:txBody>
      </p:sp>
      <p:pic>
        <p:nvPicPr>
          <p:cNvPr id="6" name="Picture 5" descr="Screenshot of the Strategies for setting High-quality Academic IEP Goals guide">
            <a:extLst>
              <a:ext uri="{FF2B5EF4-FFF2-40B4-BE49-F238E27FC236}">
                <a16:creationId xmlns:a16="http://schemas.microsoft.com/office/drawing/2014/main" id="{32896B9C-D343-429A-BA2D-88084965F8AC}"/>
              </a:ext>
            </a:extLst>
          </p:cNvPr>
          <p:cNvPicPr>
            <a:picLocks noChangeAspect="1"/>
          </p:cNvPicPr>
          <p:nvPr/>
        </p:nvPicPr>
        <p:blipFill>
          <a:blip r:embed="rId4"/>
          <a:stretch>
            <a:fillRect/>
          </a:stretch>
        </p:blipFill>
        <p:spPr>
          <a:xfrm>
            <a:off x="401254" y="1098754"/>
            <a:ext cx="1601061" cy="2082630"/>
          </a:xfrm>
          <a:prstGeom prst="rect">
            <a:avLst/>
          </a:prstGeom>
        </p:spPr>
      </p:pic>
      <p:pic>
        <p:nvPicPr>
          <p:cNvPr id="7" name="Picture 6" descr="Screenshot of Recommendations and Resources for Preparing Educators in the Endrew Era webinar">
            <a:extLst>
              <a:ext uri="{FF2B5EF4-FFF2-40B4-BE49-F238E27FC236}">
                <a16:creationId xmlns:a16="http://schemas.microsoft.com/office/drawing/2014/main" id="{F9A08B57-F7B2-482F-BE22-213DB5FE1483}"/>
              </a:ext>
            </a:extLst>
          </p:cNvPr>
          <p:cNvPicPr>
            <a:picLocks noChangeAspect="1"/>
          </p:cNvPicPr>
          <p:nvPr/>
        </p:nvPicPr>
        <p:blipFill>
          <a:blip r:embed="rId5"/>
          <a:stretch>
            <a:fillRect/>
          </a:stretch>
        </p:blipFill>
        <p:spPr>
          <a:xfrm>
            <a:off x="254257" y="3850352"/>
            <a:ext cx="2218572" cy="1324128"/>
          </a:xfrm>
          <a:prstGeom prst="rect">
            <a:avLst/>
          </a:prstGeom>
          <a:ln>
            <a:solidFill>
              <a:schemeClr val="bg1">
                <a:lumMod val="75000"/>
              </a:schemeClr>
            </a:solidFill>
          </a:ln>
        </p:spPr>
      </p:pic>
      <p:sp>
        <p:nvSpPr>
          <p:cNvPr id="4" name="Text Placeholder 3">
            <a:extLst>
              <a:ext uri="{FF2B5EF4-FFF2-40B4-BE49-F238E27FC236}">
                <a16:creationId xmlns:a16="http://schemas.microsoft.com/office/drawing/2014/main" id="{60E5756F-8C92-444B-8096-04B8BB414EF5}"/>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B6B1E7A-3A9C-47DD-A03C-A94E728C3E1F}"/>
              </a:ext>
            </a:extLst>
          </p:cNvPr>
          <p:cNvSpPr>
            <a:spLocks noGrp="1"/>
          </p:cNvSpPr>
          <p:nvPr>
            <p:ph type="sldNum" sz="quarter" idx="14"/>
          </p:nvPr>
        </p:nvSpPr>
        <p:spPr/>
        <p:txBody>
          <a:bodyPr/>
          <a:lstStyle/>
          <a:p>
            <a:fld id="{99A20822-4A49-4D36-86E3-300BA48D3F00}" type="slidenum">
              <a:rPr lang="en-US" smtClean="0"/>
              <a:pPr/>
              <a:t>36</a:t>
            </a:fld>
            <a:endParaRPr lang="en-US" dirty="0"/>
          </a:p>
        </p:txBody>
      </p:sp>
    </p:spTree>
    <p:extLst>
      <p:ext uri="{BB962C8B-B14F-4D97-AF65-F5344CB8AC3E}">
        <p14:creationId xmlns:p14="http://schemas.microsoft.com/office/powerpoint/2010/main" val="56564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42A5-C304-42C5-80DE-5C486E45A3C8}"/>
              </a:ext>
            </a:extLst>
          </p:cNvPr>
          <p:cNvSpPr>
            <a:spLocks noGrp="1"/>
          </p:cNvSpPr>
          <p:nvPr>
            <p:ph type="title"/>
          </p:nvPr>
        </p:nvSpPr>
        <p:spPr/>
        <p:txBody>
          <a:bodyPr/>
          <a:lstStyle/>
          <a:p>
            <a:r>
              <a:rPr lang="en-US" dirty="0"/>
              <a:t>Want to Learn More? </a:t>
            </a:r>
          </a:p>
        </p:txBody>
      </p:sp>
      <p:sp>
        <p:nvSpPr>
          <p:cNvPr id="3" name="Content Placeholder 2">
            <a:extLst>
              <a:ext uri="{FF2B5EF4-FFF2-40B4-BE49-F238E27FC236}">
                <a16:creationId xmlns:a16="http://schemas.microsoft.com/office/drawing/2014/main" id="{FAA5117D-DB61-468B-8744-6087A55E72C5}"/>
              </a:ext>
            </a:extLst>
          </p:cNvPr>
          <p:cNvSpPr>
            <a:spLocks noGrp="1"/>
          </p:cNvSpPr>
          <p:nvPr>
            <p:ph sz="quarter" idx="15"/>
          </p:nvPr>
        </p:nvSpPr>
        <p:spPr>
          <a:xfrm>
            <a:off x="2684206" y="1371600"/>
            <a:ext cx="9047546" cy="4343400"/>
          </a:xfrm>
        </p:spPr>
        <p:txBody>
          <a:bodyPr>
            <a:normAutofit fontScale="85000" lnSpcReduction="10000"/>
          </a:bodyPr>
          <a:lstStyle/>
          <a:p>
            <a:r>
              <a:rPr lang="en-US" dirty="0">
                <a:hlinkClick r:id="rId3"/>
              </a:rPr>
              <a:t>NCII Academic Progress Monitoring Tools Chart</a:t>
            </a:r>
            <a:r>
              <a:rPr lang="en-US" dirty="0"/>
              <a:t>. These charts display expert ratings on the technical rigor of assessments. </a:t>
            </a:r>
          </a:p>
          <a:p>
            <a:r>
              <a:rPr lang="en-US" dirty="0">
                <a:hlinkClick r:id="rId4"/>
              </a:rPr>
              <a:t>IRIS Module: IEPs: Developing High-Quality Individualized Education Programs</a:t>
            </a:r>
            <a:r>
              <a:rPr lang="en-US" dirty="0"/>
              <a:t>. This module details the process of developing high-quality IEPs for students with disabilities. (est. completion time: 3 hours). </a:t>
            </a:r>
          </a:p>
          <a:p>
            <a:r>
              <a:rPr lang="en-US" dirty="0">
                <a:hlinkClick r:id="rId5"/>
              </a:rPr>
              <a:t>IRIS Module: IEPs: How Administrators Can Support the Development and Implementation of High-Quality IEP</a:t>
            </a:r>
            <a:r>
              <a:rPr lang="en-US" dirty="0"/>
              <a:t>s. This module is designed for school administrators and offers guidance on how to support and facilitate the development and implementation of high-quality IEPs, including the monitoring of student progress.</a:t>
            </a:r>
          </a:p>
        </p:txBody>
      </p:sp>
      <p:pic>
        <p:nvPicPr>
          <p:cNvPr id="8" name="Picture 7">
            <a:extLst>
              <a:ext uri="{FF2B5EF4-FFF2-40B4-BE49-F238E27FC236}">
                <a16:creationId xmlns:a16="http://schemas.microsoft.com/office/drawing/2014/main" id="{9C6299EC-AF1E-4536-BF32-F2B43AA63AA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75650" y="926025"/>
            <a:ext cx="1944486" cy="1280160"/>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009E7EC5-69F7-4400-96E3-E81007E8A99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5649" y="2554698"/>
            <a:ext cx="1894902" cy="1106589"/>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3A3CAE9D-83E9-464C-8AE2-2712CED4380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5650" y="3978721"/>
            <a:ext cx="1894902" cy="1424342"/>
          </a:xfrm>
          <a:prstGeom prst="rect">
            <a:avLst/>
          </a:prstGeom>
          <a:ln>
            <a:solidFill>
              <a:schemeClr val="bg1">
                <a:lumMod val="75000"/>
              </a:schemeClr>
            </a:solidFill>
          </a:ln>
        </p:spPr>
      </p:pic>
      <p:sp>
        <p:nvSpPr>
          <p:cNvPr id="4" name="Text Placeholder 3">
            <a:extLst>
              <a:ext uri="{FF2B5EF4-FFF2-40B4-BE49-F238E27FC236}">
                <a16:creationId xmlns:a16="http://schemas.microsoft.com/office/drawing/2014/main" id="{033D1DDA-478B-460B-9300-8EB1C21F359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541F0CC6-F7C1-4B4F-A517-14D96D205F07}"/>
              </a:ext>
            </a:extLst>
          </p:cNvPr>
          <p:cNvSpPr>
            <a:spLocks noGrp="1"/>
          </p:cNvSpPr>
          <p:nvPr>
            <p:ph type="sldNum" sz="quarter" idx="14"/>
          </p:nvPr>
        </p:nvSpPr>
        <p:spPr/>
        <p:txBody>
          <a:bodyPr/>
          <a:lstStyle/>
          <a:p>
            <a:fld id="{99A20822-4A49-4D36-86E3-300BA48D3F00}" type="slidenum">
              <a:rPr lang="en-US" smtClean="0"/>
              <a:pPr/>
              <a:t>37</a:t>
            </a:fld>
            <a:endParaRPr lang="en-US" dirty="0"/>
          </a:p>
        </p:txBody>
      </p:sp>
    </p:spTree>
    <p:extLst>
      <p:ext uri="{BB962C8B-B14F-4D97-AF65-F5344CB8AC3E}">
        <p14:creationId xmlns:p14="http://schemas.microsoft.com/office/powerpoint/2010/main" val="669100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F0AC9-3668-4A5D-A3D8-79E6A8B7DF26}"/>
              </a:ext>
            </a:extLst>
          </p:cNvPr>
          <p:cNvSpPr>
            <a:spLocks noGrp="1"/>
          </p:cNvSpPr>
          <p:nvPr>
            <p:ph type="title"/>
          </p:nvPr>
        </p:nvSpPr>
        <p:spPr/>
        <p:txBody>
          <a:bodyPr/>
          <a:lstStyle/>
          <a:p>
            <a:r>
              <a:rPr lang="en-US" dirty="0"/>
              <a:t>Want to Learn More? Visit us at… </a:t>
            </a:r>
          </a:p>
        </p:txBody>
      </p:sp>
      <p:sp>
        <p:nvSpPr>
          <p:cNvPr id="4" name="Text Placeholder 3">
            <a:extLst>
              <a:ext uri="{FF2B5EF4-FFF2-40B4-BE49-F238E27FC236}">
                <a16:creationId xmlns:a16="http://schemas.microsoft.com/office/drawing/2014/main" id="{7BF8DBCC-0C00-46DA-9128-739DAE21CFC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BB5322D-DE45-41A4-BDC6-F224153773AF}"/>
              </a:ext>
            </a:extLst>
          </p:cNvPr>
          <p:cNvSpPr>
            <a:spLocks noGrp="1"/>
          </p:cNvSpPr>
          <p:nvPr>
            <p:ph type="sldNum" sz="quarter" idx="14"/>
          </p:nvPr>
        </p:nvSpPr>
        <p:spPr/>
        <p:txBody>
          <a:bodyPr/>
          <a:lstStyle/>
          <a:p>
            <a:fld id="{99A20822-4A49-4D36-86E3-300BA48D3F00}" type="slidenum">
              <a:rPr lang="en-US" smtClean="0"/>
              <a:pPr/>
              <a:t>38</a:t>
            </a:fld>
            <a:endParaRPr lang="en-US" dirty="0"/>
          </a:p>
        </p:txBody>
      </p:sp>
      <p:pic>
        <p:nvPicPr>
          <p:cNvPr id="1026" name="Picture 2" descr="Home">
            <a:extLst>
              <a:ext uri="{FF2B5EF4-FFF2-40B4-BE49-F238E27FC236}">
                <a16:creationId xmlns:a16="http://schemas.microsoft.com/office/drawing/2014/main" id="{C8D0C5DB-B704-4A0A-8028-BA2B7D59E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368" y="1675964"/>
            <a:ext cx="6456742" cy="1139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18B525-466A-45A6-B5C3-C7F5C5B3550F}"/>
              </a:ext>
            </a:extLst>
          </p:cNvPr>
          <p:cNvSpPr txBox="1"/>
          <p:nvPr/>
        </p:nvSpPr>
        <p:spPr>
          <a:xfrm>
            <a:off x="2054039" y="2823370"/>
            <a:ext cx="4343400" cy="461665"/>
          </a:xfrm>
          <a:prstGeom prst="rect">
            <a:avLst/>
          </a:prstGeom>
          <a:noFill/>
        </p:spPr>
        <p:txBody>
          <a:bodyPr wrap="square" rtlCol="0">
            <a:spAutoFit/>
          </a:bodyPr>
          <a:lstStyle/>
          <a:p>
            <a:r>
              <a:rPr lang="en-US" sz="2400" dirty="0">
                <a:hlinkClick r:id="rId3"/>
              </a:rPr>
              <a:t>www.intensiveintervention.org</a:t>
            </a:r>
            <a:r>
              <a:rPr lang="en-US" sz="2400" dirty="0"/>
              <a:t> </a:t>
            </a:r>
          </a:p>
        </p:txBody>
      </p:sp>
      <p:pic>
        <p:nvPicPr>
          <p:cNvPr id="6" name="Picture 16" descr="PROGRESS Center: Promoting Rigorous Outcomes and Growth by Redesigning Services for Students with Disabilities">
            <a:extLst>
              <a:ext uri="{FF2B5EF4-FFF2-40B4-BE49-F238E27FC236}">
                <a16:creationId xmlns:a16="http://schemas.microsoft.com/office/drawing/2014/main" id="{570B914D-3033-437C-BFA8-4051712742C1}"/>
              </a:ext>
            </a:extLst>
          </p:cNvPr>
          <p:cNvPicPr>
            <a:picLocks noChangeAspect="1"/>
          </p:cNvPicPr>
          <p:nvPr/>
        </p:nvPicPr>
        <p:blipFill>
          <a:blip r:embed="rId4"/>
          <a:srcRect/>
          <a:stretch>
            <a:fillRect/>
          </a:stretch>
        </p:blipFill>
        <p:spPr>
          <a:xfrm>
            <a:off x="4417151" y="3604883"/>
            <a:ext cx="7024881" cy="1598159"/>
          </a:xfrm>
          <a:prstGeom prst="rect">
            <a:avLst/>
          </a:prstGeom>
        </p:spPr>
      </p:pic>
      <p:sp>
        <p:nvSpPr>
          <p:cNvPr id="9" name="TextBox 8">
            <a:extLst>
              <a:ext uri="{FF2B5EF4-FFF2-40B4-BE49-F238E27FC236}">
                <a16:creationId xmlns:a16="http://schemas.microsoft.com/office/drawing/2014/main" id="{6E884EC1-6BE8-478B-B33E-110D18655EA0}"/>
              </a:ext>
            </a:extLst>
          </p:cNvPr>
          <p:cNvSpPr txBox="1"/>
          <p:nvPr/>
        </p:nvSpPr>
        <p:spPr>
          <a:xfrm>
            <a:off x="5811253" y="5203042"/>
            <a:ext cx="5149515" cy="461665"/>
          </a:xfrm>
          <a:prstGeom prst="rect">
            <a:avLst/>
          </a:prstGeom>
          <a:noFill/>
        </p:spPr>
        <p:txBody>
          <a:bodyPr wrap="square" rtlCol="0">
            <a:spAutoFit/>
          </a:bodyPr>
          <a:lstStyle/>
          <a:p>
            <a:r>
              <a:rPr lang="en-US" sz="2400" dirty="0">
                <a:hlinkClick r:id="rId5"/>
              </a:rPr>
              <a:t>www.promotingPROGRESS.org</a:t>
            </a:r>
            <a:r>
              <a:rPr lang="en-US" sz="2400" dirty="0"/>
              <a:t> </a:t>
            </a:r>
          </a:p>
        </p:txBody>
      </p:sp>
    </p:spTree>
    <p:extLst>
      <p:ext uri="{BB962C8B-B14F-4D97-AF65-F5344CB8AC3E}">
        <p14:creationId xmlns:p14="http://schemas.microsoft.com/office/powerpoint/2010/main" val="3040848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4525" y="1760561"/>
            <a:ext cx="10063886" cy="323885"/>
          </a:xfrm>
        </p:spPr>
        <p:txBody>
          <a:bodyPr/>
          <a:lstStyle/>
          <a:p>
            <a:r>
              <a:rPr lang="en-US" dirty="0"/>
              <a:t>Tessie Bailey, Ph.D. </a:t>
            </a:r>
          </a:p>
        </p:txBody>
      </p:sp>
      <p:sp>
        <p:nvSpPr>
          <p:cNvPr id="7" name="Text Placeholder 6"/>
          <p:cNvSpPr>
            <a:spLocks noGrp="1"/>
          </p:cNvSpPr>
          <p:nvPr>
            <p:ph type="body" sz="quarter" idx="11"/>
          </p:nvPr>
        </p:nvSpPr>
        <p:spPr>
          <a:xfrm>
            <a:off x="1063589" y="2084446"/>
            <a:ext cx="4353636" cy="1231786"/>
          </a:xfrm>
        </p:spPr>
        <p:txBody>
          <a:bodyPr/>
          <a:lstStyle/>
          <a:p>
            <a:pPr>
              <a:lnSpc>
                <a:spcPct val="100000"/>
              </a:lnSpc>
            </a:pPr>
            <a:r>
              <a:rPr lang="en-US" dirty="0"/>
              <a:t>Principal Consultant </a:t>
            </a:r>
          </a:p>
          <a:p>
            <a:pPr>
              <a:lnSpc>
                <a:spcPct val="100000"/>
              </a:lnSpc>
            </a:pPr>
            <a:r>
              <a:rPr lang="en-US" dirty="0"/>
              <a:t>American Institutes for Research </a:t>
            </a:r>
          </a:p>
          <a:p>
            <a:pPr>
              <a:lnSpc>
                <a:spcPct val="100000"/>
              </a:lnSpc>
            </a:pPr>
            <a:r>
              <a:rPr lang="en-US" dirty="0">
                <a:hlinkClick r:id="rId3"/>
              </a:rPr>
              <a:t>tbailey@air.org</a:t>
            </a:r>
            <a:r>
              <a:rPr lang="en-US" dirty="0"/>
              <a:t> </a:t>
            </a:r>
          </a:p>
        </p:txBody>
      </p:sp>
      <p:sp>
        <p:nvSpPr>
          <p:cNvPr id="6" name="Title 3">
            <a:extLst>
              <a:ext uri="{FF2B5EF4-FFF2-40B4-BE49-F238E27FC236}">
                <a16:creationId xmlns:a16="http://schemas.microsoft.com/office/drawing/2014/main" id="{1A3420E3-2D86-456D-8807-8EC71D24E4E3}"/>
              </a:ext>
            </a:extLst>
          </p:cNvPr>
          <p:cNvSpPr txBox="1">
            <a:spLocks/>
          </p:cNvSpPr>
          <p:nvPr/>
        </p:nvSpPr>
        <p:spPr>
          <a:xfrm>
            <a:off x="6539552" y="1745526"/>
            <a:ext cx="10063886" cy="323885"/>
          </a:xfrm>
          <a:prstGeom prst="rect">
            <a:avLst/>
          </a:prstGeom>
        </p:spPr>
        <p:txBody>
          <a:bodyPr vert="horz" lIns="0" tIns="0" rIns="0" bIns="0" rtlCol="0" anchor="b" anchorCtr="0">
            <a:noAutofit/>
          </a:bodyPr>
          <a:lstStyle>
            <a:lvl1pPr algn="l" defTabSz="685800" rtl="0" eaLnBrk="1" latinLnBrk="0" hangingPunct="1">
              <a:lnSpc>
                <a:spcPct val="114000"/>
              </a:lnSpc>
              <a:spcBef>
                <a:spcPct val="0"/>
              </a:spcBef>
              <a:buNone/>
              <a:defRPr lang="en-US" sz="2200" b="1" i="0" kern="1200" cap="none" spc="0" baseline="0" dirty="0">
                <a:solidFill>
                  <a:schemeClr val="bg1"/>
                </a:solidFill>
                <a:latin typeface="+mn-lt"/>
                <a:ea typeface="Calibri"/>
                <a:cs typeface="Calibri"/>
              </a:defRPr>
            </a:lvl1pPr>
          </a:lstStyle>
          <a:p>
            <a:r>
              <a:rPr lang="en-US" dirty="0"/>
              <a:t>Zach Weingarten, Ed.D. </a:t>
            </a:r>
          </a:p>
        </p:txBody>
      </p:sp>
      <p:sp>
        <p:nvSpPr>
          <p:cNvPr id="9" name="Text Placeholder 6">
            <a:extLst>
              <a:ext uri="{FF2B5EF4-FFF2-40B4-BE49-F238E27FC236}">
                <a16:creationId xmlns:a16="http://schemas.microsoft.com/office/drawing/2014/main" id="{9A3193F4-2977-4FBA-9334-0DDC9FD1947E}"/>
              </a:ext>
            </a:extLst>
          </p:cNvPr>
          <p:cNvSpPr txBox="1">
            <a:spLocks/>
          </p:cNvSpPr>
          <p:nvPr/>
        </p:nvSpPr>
        <p:spPr>
          <a:xfrm>
            <a:off x="6539552" y="2069411"/>
            <a:ext cx="4353636" cy="1231786"/>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0"/>
              </a:spcBef>
              <a:spcAft>
                <a:spcPts val="0"/>
              </a:spcAft>
              <a:buClr>
                <a:schemeClr val="accent1"/>
              </a:buClr>
              <a:buSzPct val="100000"/>
              <a:buFont typeface="Wingdings" panose="05000000000000000000" pitchFamily="2" charset="2"/>
              <a:buNone/>
              <a:tabLst/>
              <a:defRPr sz="2200" b="0" i="0" kern="1200" cap="none" spc="0" baseline="0">
                <a:solidFill>
                  <a:schemeClr val="bg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Senior Researcher</a:t>
            </a:r>
          </a:p>
          <a:p>
            <a:pPr>
              <a:lnSpc>
                <a:spcPct val="100000"/>
              </a:lnSpc>
            </a:pPr>
            <a:r>
              <a:rPr lang="en-US" dirty="0"/>
              <a:t>American Institutes for Research</a:t>
            </a:r>
          </a:p>
          <a:p>
            <a:pPr>
              <a:lnSpc>
                <a:spcPct val="100000"/>
              </a:lnSpc>
            </a:pPr>
            <a:r>
              <a:rPr lang="de-DE" dirty="0">
                <a:hlinkClick r:id="rId4"/>
              </a:rPr>
              <a:t>zweingarten@air.org</a:t>
            </a:r>
            <a:r>
              <a:rPr lang="de-DE" dirty="0"/>
              <a:t> </a:t>
            </a:r>
            <a:endParaRPr lang="en-US" dirty="0"/>
          </a:p>
        </p:txBody>
      </p:sp>
      <p:sp>
        <p:nvSpPr>
          <p:cNvPr id="3" name="Slide Number Placeholder 2">
            <a:extLst>
              <a:ext uri="{FF2B5EF4-FFF2-40B4-BE49-F238E27FC236}">
                <a16:creationId xmlns:a16="http://schemas.microsoft.com/office/drawing/2014/main" id="{E1185627-691A-43AA-ACBE-0EAB5F0CA725}"/>
              </a:ext>
            </a:extLst>
          </p:cNvPr>
          <p:cNvSpPr>
            <a:spLocks noGrp="1"/>
          </p:cNvSpPr>
          <p:nvPr>
            <p:ph type="sldNum" sz="quarter" idx="14"/>
          </p:nvPr>
        </p:nvSpPr>
        <p:spPr/>
        <p:txBody>
          <a:bodyPr/>
          <a:lstStyle/>
          <a:p>
            <a:fld id="{99A20822-4A49-4D36-86E3-300BA48D3F00}" type="slidenum">
              <a:rPr lang="en-US" smtClean="0"/>
              <a:pPr/>
              <a:t>39</a:t>
            </a:fld>
            <a:endParaRPr lang="en-US" dirty="0"/>
          </a:p>
        </p:txBody>
      </p:sp>
    </p:spTree>
    <p:extLst>
      <p:ext uri="{BB962C8B-B14F-4D97-AF65-F5344CB8AC3E}">
        <p14:creationId xmlns:p14="http://schemas.microsoft.com/office/powerpoint/2010/main" val="37790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B549-2828-40FA-9FC4-C48F9353CA03}"/>
              </a:ext>
            </a:extLst>
          </p:cNvPr>
          <p:cNvSpPr>
            <a:spLocks noGrp="1"/>
          </p:cNvSpPr>
          <p:nvPr>
            <p:ph type="title"/>
          </p:nvPr>
        </p:nvSpPr>
        <p:spPr>
          <a:xfrm>
            <a:off x="457200" y="0"/>
            <a:ext cx="7499445" cy="1280160"/>
          </a:xfrm>
        </p:spPr>
        <p:txBody>
          <a:bodyPr/>
          <a:lstStyle/>
          <a:p>
            <a:r>
              <a:rPr lang="en-US" dirty="0"/>
              <a:t>Session Outcomes</a:t>
            </a:r>
          </a:p>
        </p:txBody>
      </p:sp>
      <p:sp>
        <p:nvSpPr>
          <p:cNvPr id="3" name="Content Placeholder 2">
            <a:extLst>
              <a:ext uri="{FF2B5EF4-FFF2-40B4-BE49-F238E27FC236}">
                <a16:creationId xmlns:a16="http://schemas.microsoft.com/office/drawing/2014/main" id="{30124305-32D0-4C44-956F-AEFFC12CF14F}"/>
              </a:ext>
            </a:extLst>
          </p:cNvPr>
          <p:cNvSpPr>
            <a:spLocks noGrp="1"/>
          </p:cNvSpPr>
          <p:nvPr>
            <p:ph sz="quarter" idx="15"/>
          </p:nvPr>
        </p:nvSpPr>
        <p:spPr>
          <a:xfrm>
            <a:off x="457200" y="1371600"/>
            <a:ext cx="6762466" cy="4343400"/>
          </a:xfrm>
        </p:spPr>
        <p:txBody>
          <a:bodyPr/>
          <a:lstStyle/>
          <a:p>
            <a:pPr lvl="0"/>
            <a:r>
              <a:rPr lang="en-US" dirty="0"/>
              <a:t>Demonstrate how educators can use the </a:t>
            </a:r>
            <a:r>
              <a:rPr lang="en-US" i="1" dirty="0"/>
              <a:t>Strategies for Setting High-Quality Academic IEP Goals </a:t>
            </a:r>
            <a:r>
              <a:rPr lang="en-US" dirty="0"/>
              <a:t>and other related NCII resources to improve goal development.  </a:t>
            </a:r>
          </a:p>
          <a:p>
            <a:pPr lvl="0"/>
            <a:r>
              <a:rPr lang="en-US" dirty="0"/>
              <a:t>Model three academic goal setting strategies.  </a:t>
            </a:r>
          </a:p>
          <a:p>
            <a:pPr lvl="0"/>
            <a:r>
              <a:rPr lang="en-US" dirty="0"/>
              <a:t>Share local and state application of goal setting resources and their lessons learned. </a:t>
            </a:r>
          </a:p>
          <a:p>
            <a:endParaRPr lang="en-US" dirty="0"/>
          </a:p>
        </p:txBody>
      </p:sp>
      <p:pic>
        <p:nvPicPr>
          <p:cNvPr id="6" name="Picture 5" descr="Screenshot of NCII's Strategies for Setting High-Quality Academic Individualized Education Program Goals guide">
            <a:extLst>
              <a:ext uri="{FF2B5EF4-FFF2-40B4-BE49-F238E27FC236}">
                <a16:creationId xmlns:a16="http://schemas.microsoft.com/office/drawing/2014/main" id="{96ED6F0C-8D58-437E-B35D-DE241B501D2D}"/>
              </a:ext>
            </a:extLst>
          </p:cNvPr>
          <p:cNvPicPr>
            <a:picLocks noChangeAspect="1"/>
          </p:cNvPicPr>
          <p:nvPr/>
        </p:nvPicPr>
        <p:blipFill>
          <a:blip r:embed="rId2"/>
          <a:stretch>
            <a:fillRect/>
          </a:stretch>
        </p:blipFill>
        <p:spPr>
          <a:xfrm>
            <a:off x="7579078" y="445868"/>
            <a:ext cx="4152674" cy="5401720"/>
          </a:xfrm>
          <a:prstGeom prst="rect">
            <a:avLst/>
          </a:prstGeom>
        </p:spPr>
      </p:pic>
      <p:sp>
        <p:nvSpPr>
          <p:cNvPr id="4" name="Text Placeholder 3">
            <a:extLst>
              <a:ext uri="{FF2B5EF4-FFF2-40B4-BE49-F238E27FC236}">
                <a16:creationId xmlns:a16="http://schemas.microsoft.com/office/drawing/2014/main" id="{F464991B-16DF-4AED-A506-36A84F44EF2E}"/>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F4DD485F-D350-4E57-8DD9-5CEF3D84DC13}"/>
              </a:ext>
            </a:extLst>
          </p:cNvPr>
          <p:cNvSpPr>
            <a:spLocks noGrp="1"/>
          </p:cNvSpPr>
          <p:nvPr>
            <p:ph type="sldNum" sz="quarter" idx="14"/>
          </p:nvPr>
        </p:nvSpPr>
        <p:spPr/>
        <p:txBody>
          <a:bodyPr/>
          <a:lstStyle/>
          <a:p>
            <a:fld id="{99A20822-4A49-4D36-86E3-300BA48D3F00}" type="slidenum">
              <a:rPr lang="en-US" smtClean="0"/>
              <a:pPr/>
              <a:t>4</a:t>
            </a:fld>
            <a:endParaRPr lang="en-US" dirty="0"/>
          </a:p>
        </p:txBody>
      </p:sp>
    </p:spTree>
    <p:extLst>
      <p:ext uri="{BB962C8B-B14F-4D97-AF65-F5344CB8AC3E}">
        <p14:creationId xmlns:p14="http://schemas.microsoft.com/office/powerpoint/2010/main" val="2947300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428DC-6421-4D39-921C-7F9A889DDEA6}"/>
              </a:ext>
            </a:extLst>
          </p:cNvPr>
          <p:cNvSpPr>
            <a:spLocks noGrp="1"/>
          </p:cNvSpPr>
          <p:nvPr>
            <p:ph type="title"/>
          </p:nvPr>
        </p:nvSpPr>
        <p:spPr/>
        <p:txBody>
          <a:bodyPr/>
          <a:lstStyle/>
          <a:p>
            <a:r>
              <a:rPr lang="en-US" dirty="0"/>
              <a:t>References</a:t>
            </a:r>
          </a:p>
        </p:txBody>
      </p:sp>
      <p:sp>
        <p:nvSpPr>
          <p:cNvPr id="7" name="Text Placeholder 6">
            <a:extLst>
              <a:ext uri="{FF2B5EF4-FFF2-40B4-BE49-F238E27FC236}">
                <a16:creationId xmlns:a16="http://schemas.microsoft.com/office/drawing/2014/main" id="{CEDF56DB-37EA-4754-B9F4-56801C4ADC97}"/>
              </a:ext>
            </a:extLst>
          </p:cNvPr>
          <p:cNvSpPr>
            <a:spLocks noGrp="1"/>
          </p:cNvSpPr>
          <p:nvPr>
            <p:ph type="body" sz="quarter" idx="13"/>
          </p:nvPr>
        </p:nvSpPr>
        <p:spPr>
          <a:xfrm>
            <a:off x="535747" y="1280159"/>
            <a:ext cx="11118982" cy="4161995"/>
          </a:xfrm>
        </p:spPr>
        <p:txBody>
          <a:bodyPr/>
          <a:lstStyle/>
          <a:p>
            <a:pPr indent="0"/>
            <a:r>
              <a:rPr lang="en-US" sz="2000" dirty="0"/>
              <a:t>Endrew F. v. Douglas County School District, 580 U.S. ____ (2017).</a:t>
            </a:r>
            <a:endParaRPr lang="en-US" sz="2000" dirty="0">
              <a:highlight>
                <a:srgbClr val="FFFF00"/>
              </a:highlight>
            </a:endParaRPr>
          </a:p>
          <a:p>
            <a:pPr lvl="0" indent="0">
              <a:buClr>
                <a:srgbClr val="C25131"/>
              </a:buClr>
            </a:pPr>
            <a:r>
              <a:rPr lang="en-US" sz="2000" dirty="0">
                <a:solidFill>
                  <a:srgbClr val="262626"/>
                </a:solidFill>
                <a:ea typeface="Calibri" panose="020F0502020204030204" pitchFamily="34" charset="0"/>
                <a:cs typeface="Times New Roman" panose="02020603050405020304" pitchFamily="18" charset="0"/>
              </a:rPr>
              <a:t>Hedin, L. &amp; </a:t>
            </a:r>
            <a:r>
              <a:rPr lang="en-US" sz="2000" dirty="0" err="1">
                <a:solidFill>
                  <a:srgbClr val="262626"/>
                </a:solidFill>
                <a:ea typeface="Calibri" panose="020F0502020204030204" pitchFamily="34" charset="0"/>
                <a:cs typeface="Times New Roman" panose="02020603050405020304" pitchFamily="18" charset="0"/>
              </a:rPr>
              <a:t>DeSpain</a:t>
            </a:r>
            <a:r>
              <a:rPr lang="en-US" sz="2000" dirty="0">
                <a:solidFill>
                  <a:srgbClr val="262626"/>
                </a:solidFill>
                <a:ea typeface="Calibri" panose="020F0502020204030204" pitchFamily="34" charset="0"/>
                <a:cs typeface="Times New Roman" panose="02020603050405020304" pitchFamily="18" charset="0"/>
              </a:rPr>
              <a:t>, S. (2018). SMART or not? Writing specific, measurable IEP goals. </a:t>
            </a:r>
            <a:r>
              <a:rPr lang="en-US" sz="2000" i="1" dirty="0">
                <a:solidFill>
                  <a:srgbClr val="262626"/>
                </a:solidFill>
                <a:ea typeface="Calibri" panose="020F0502020204030204" pitchFamily="34" charset="0"/>
                <a:cs typeface="Times New Roman" panose="02020603050405020304" pitchFamily="18" charset="0"/>
              </a:rPr>
              <a:t>TEACHING Exceptional Children</a:t>
            </a:r>
            <a:r>
              <a:rPr lang="en-US" sz="2000" dirty="0">
                <a:solidFill>
                  <a:srgbClr val="262626"/>
                </a:solidFill>
                <a:ea typeface="Calibri" panose="020F0502020204030204" pitchFamily="34" charset="0"/>
                <a:cs typeface="Times New Roman" panose="02020603050405020304" pitchFamily="18" charset="0"/>
              </a:rPr>
              <a:t>, </a:t>
            </a:r>
            <a:r>
              <a:rPr lang="en-US" sz="2000" i="1" dirty="0">
                <a:solidFill>
                  <a:srgbClr val="262626"/>
                </a:solidFill>
                <a:ea typeface="Calibri" panose="020F0502020204030204" pitchFamily="34" charset="0"/>
                <a:cs typeface="Times New Roman" panose="02020603050405020304" pitchFamily="18" charset="0"/>
              </a:rPr>
              <a:t>51</a:t>
            </a:r>
            <a:r>
              <a:rPr lang="en-US" sz="2000" dirty="0">
                <a:solidFill>
                  <a:srgbClr val="262626"/>
                </a:solidFill>
                <a:ea typeface="Calibri" panose="020F0502020204030204" pitchFamily="34" charset="0"/>
                <a:cs typeface="Times New Roman" panose="02020603050405020304" pitchFamily="18" charset="0"/>
              </a:rPr>
              <a:t>(2), 100-110.</a:t>
            </a:r>
          </a:p>
          <a:p>
            <a:endParaRPr lang="en-US" sz="2000" dirty="0"/>
          </a:p>
        </p:txBody>
      </p:sp>
      <p:sp>
        <p:nvSpPr>
          <p:cNvPr id="5" name="Slide Number Placeholder 4">
            <a:extLst>
              <a:ext uri="{FF2B5EF4-FFF2-40B4-BE49-F238E27FC236}">
                <a16:creationId xmlns:a16="http://schemas.microsoft.com/office/drawing/2014/main" id="{4D5E185C-9DF5-465F-8473-B4D105A4048F}"/>
              </a:ext>
            </a:extLst>
          </p:cNvPr>
          <p:cNvSpPr>
            <a:spLocks noGrp="1"/>
          </p:cNvSpPr>
          <p:nvPr>
            <p:ph type="sldNum" sz="quarter" idx="15"/>
          </p:nvPr>
        </p:nvSpPr>
        <p:spPr/>
        <p:txBody>
          <a:bodyPr/>
          <a:lstStyle/>
          <a:p>
            <a:fld id="{99A20822-4A49-4D36-86E3-300BA48D3F00}" type="slidenum">
              <a:rPr lang="en-US" smtClean="0"/>
              <a:pPr/>
              <a:t>40</a:t>
            </a:fld>
            <a:endParaRPr lang="en-US" dirty="0"/>
          </a:p>
        </p:txBody>
      </p:sp>
    </p:spTree>
    <p:extLst>
      <p:ext uri="{BB962C8B-B14F-4D97-AF65-F5344CB8AC3E}">
        <p14:creationId xmlns:p14="http://schemas.microsoft.com/office/powerpoint/2010/main" val="3630859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dirty="0"/>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r>
              <a:rPr lang="en-US" dirty="0"/>
              <a:t>This presentation was produced under the U.S. Department of Education, Office of Special Education Programs, Award Nos. H326Q160001 and H326C190002. Celia Rosenquist and David Emenheiser serve as the project officers, respectively.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41</a:t>
            </a:fld>
            <a:endParaRPr lang="en-US" dirty="0"/>
          </a:p>
        </p:txBody>
      </p:sp>
    </p:spTree>
    <p:extLst>
      <p:ext uri="{BB962C8B-B14F-4D97-AF65-F5344CB8AC3E}">
        <p14:creationId xmlns:p14="http://schemas.microsoft.com/office/powerpoint/2010/main" val="274161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Introductions</a:t>
            </a:r>
            <a:endParaRPr lang="en-US" dirty="0"/>
          </a:p>
        </p:txBody>
      </p:sp>
      <p:sp>
        <p:nvSpPr>
          <p:cNvPr id="5" name="Slide Number Placeholder 4"/>
          <p:cNvSpPr>
            <a:spLocks noGrp="1"/>
          </p:cNvSpPr>
          <p:nvPr>
            <p:ph type="sldNum" sz="quarter" idx="14"/>
          </p:nvPr>
        </p:nvSpPr>
        <p:spPr/>
        <p:txBody>
          <a:bodyPr/>
          <a:lstStyle/>
          <a:p>
            <a:fld id="{99A20822-4A49-4D36-86E3-300BA48D3F00}" type="slidenum">
              <a:rPr lang="en-US" smtClean="0"/>
              <a:t>5</a:t>
            </a:fld>
            <a:endParaRPr lang="en-US" dirty="0"/>
          </a:p>
        </p:txBody>
      </p:sp>
      <p:pic>
        <p:nvPicPr>
          <p:cNvPr id="7" name="Picture 6" descr="Image of Tessie Bailey, Ph.D.">
            <a:extLst>
              <a:ext uri="{FF2B5EF4-FFF2-40B4-BE49-F238E27FC236}">
                <a16:creationId xmlns:a16="http://schemas.microsoft.com/office/drawing/2014/main" id="{8603A34A-F35B-4BBB-989D-3083E3199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30" y="1091821"/>
            <a:ext cx="1110770" cy="1110770"/>
          </a:xfrm>
          <a:prstGeom prst="rect">
            <a:avLst/>
          </a:prstGeom>
        </p:spPr>
      </p:pic>
      <p:sp>
        <p:nvSpPr>
          <p:cNvPr id="11" name="Rectangle 10">
            <a:extLst>
              <a:ext uri="{FF2B5EF4-FFF2-40B4-BE49-F238E27FC236}">
                <a16:creationId xmlns:a16="http://schemas.microsoft.com/office/drawing/2014/main" id="{6BF43DAD-3F79-4FC1-A59B-9BF8E3FD61CB}"/>
              </a:ext>
            </a:extLst>
          </p:cNvPr>
          <p:cNvSpPr/>
          <p:nvPr/>
        </p:nvSpPr>
        <p:spPr>
          <a:xfrm>
            <a:off x="2303227" y="1158810"/>
            <a:ext cx="8648133" cy="830997"/>
          </a:xfrm>
          <a:prstGeom prst="rect">
            <a:avLst/>
          </a:prstGeom>
        </p:spPr>
        <p:txBody>
          <a:bodyPr wrap="square">
            <a:spAutoFit/>
          </a:bodyPr>
          <a:lstStyle/>
          <a:p>
            <a:r>
              <a:rPr lang="en-US" sz="2400" b="1" dirty="0"/>
              <a:t>Tessie Bailey, Ph.D., </a:t>
            </a:r>
            <a:r>
              <a:rPr lang="en-US" sz="2400" dirty="0"/>
              <a:t>Principal Consultant, National Center on Intensive Intervention at American Institutes for Research  </a:t>
            </a:r>
          </a:p>
        </p:txBody>
      </p:sp>
      <p:pic>
        <p:nvPicPr>
          <p:cNvPr id="14" name="Picture 13" descr="Image of Zach Weingarten">
            <a:extLst>
              <a:ext uri="{FF2B5EF4-FFF2-40B4-BE49-F238E27FC236}">
                <a16:creationId xmlns:a16="http://schemas.microsoft.com/office/drawing/2014/main" id="{A233B8D6-9FF7-4967-A5B0-54BCE15BD729}"/>
              </a:ext>
            </a:extLst>
          </p:cNvPr>
          <p:cNvPicPr>
            <a:picLocks noChangeAspect="1"/>
          </p:cNvPicPr>
          <p:nvPr/>
        </p:nvPicPr>
        <p:blipFill>
          <a:blip r:embed="rId4"/>
          <a:stretch>
            <a:fillRect/>
          </a:stretch>
        </p:blipFill>
        <p:spPr>
          <a:xfrm>
            <a:off x="1010835" y="2267349"/>
            <a:ext cx="1131865" cy="1161651"/>
          </a:xfrm>
          <a:prstGeom prst="rect">
            <a:avLst/>
          </a:prstGeom>
        </p:spPr>
      </p:pic>
      <p:sp>
        <p:nvSpPr>
          <p:cNvPr id="10" name="Rectangle 9">
            <a:extLst>
              <a:ext uri="{FF2B5EF4-FFF2-40B4-BE49-F238E27FC236}">
                <a16:creationId xmlns:a16="http://schemas.microsoft.com/office/drawing/2014/main" id="{DB491058-6A15-4DE5-90AE-948278C4967D}"/>
              </a:ext>
            </a:extLst>
          </p:cNvPr>
          <p:cNvSpPr/>
          <p:nvPr/>
        </p:nvSpPr>
        <p:spPr>
          <a:xfrm>
            <a:off x="2303227" y="2427669"/>
            <a:ext cx="8833292" cy="830997"/>
          </a:xfrm>
          <a:prstGeom prst="rect">
            <a:avLst/>
          </a:prstGeom>
        </p:spPr>
        <p:txBody>
          <a:bodyPr wrap="square">
            <a:spAutoFit/>
          </a:bodyPr>
          <a:lstStyle/>
          <a:p>
            <a:r>
              <a:rPr lang="en-US" sz="2400" b="1" dirty="0"/>
              <a:t>Zach Weingarten, Ed.D</a:t>
            </a:r>
            <a:r>
              <a:rPr lang="en-US" sz="2400" dirty="0"/>
              <a:t>., Researcher, National Center on Intensive Intervention at American Institutes for Research  </a:t>
            </a:r>
          </a:p>
        </p:txBody>
      </p:sp>
      <p:pic>
        <p:nvPicPr>
          <p:cNvPr id="15" name="Picture 14" descr="Image of Thom Jones">
            <a:extLst>
              <a:ext uri="{FF2B5EF4-FFF2-40B4-BE49-F238E27FC236}">
                <a16:creationId xmlns:a16="http://schemas.microsoft.com/office/drawing/2014/main" id="{90EC9469-2F1F-42A1-AB99-BCFF8FDBBB0B}"/>
              </a:ext>
            </a:extLst>
          </p:cNvPr>
          <p:cNvPicPr>
            <a:picLocks noChangeAspect="1"/>
          </p:cNvPicPr>
          <p:nvPr/>
        </p:nvPicPr>
        <p:blipFill>
          <a:blip r:embed="rId5"/>
          <a:stretch>
            <a:fillRect/>
          </a:stretch>
        </p:blipFill>
        <p:spPr>
          <a:xfrm>
            <a:off x="1027212" y="3493758"/>
            <a:ext cx="1115488" cy="1181105"/>
          </a:xfrm>
          <a:prstGeom prst="rect">
            <a:avLst/>
          </a:prstGeom>
        </p:spPr>
      </p:pic>
      <p:sp>
        <p:nvSpPr>
          <p:cNvPr id="9" name="Rectangle 8">
            <a:extLst>
              <a:ext uri="{FF2B5EF4-FFF2-40B4-BE49-F238E27FC236}">
                <a16:creationId xmlns:a16="http://schemas.microsoft.com/office/drawing/2014/main" id="{ABDA3E90-06A3-4261-9DCD-23DA9DFDD9FA}"/>
              </a:ext>
            </a:extLst>
          </p:cNvPr>
          <p:cNvSpPr/>
          <p:nvPr/>
        </p:nvSpPr>
        <p:spPr>
          <a:xfrm>
            <a:off x="2303227" y="3488942"/>
            <a:ext cx="8601334" cy="1200329"/>
          </a:xfrm>
          <a:prstGeom prst="rect">
            <a:avLst/>
          </a:prstGeom>
        </p:spPr>
        <p:txBody>
          <a:bodyPr wrap="square">
            <a:spAutoFit/>
          </a:bodyPr>
          <a:lstStyle/>
          <a:p>
            <a:r>
              <a:rPr lang="en-US" sz="2400" b="1" dirty="0"/>
              <a:t>Thom Jones, </a:t>
            </a:r>
            <a:r>
              <a:rPr lang="en-US" sz="2400" dirty="0"/>
              <a:t>State Personnel Development Grant Director &amp; </a:t>
            </a:r>
          </a:p>
          <a:p>
            <a:r>
              <a:rPr lang="en-US" sz="2400" dirty="0"/>
              <a:t>State Systemic Improvement Plan Coordinator, Wyoming Department of Education </a:t>
            </a:r>
          </a:p>
        </p:txBody>
      </p:sp>
      <p:pic>
        <p:nvPicPr>
          <p:cNvPr id="6" name="Picture 5" descr="Image of Justine Essex">
            <a:extLst>
              <a:ext uri="{FF2B5EF4-FFF2-40B4-BE49-F238E27FC236}">
                <a16:creationId xmlns:a16="http://schemas.microsoft.com/office/drawing/2014/main" id="{9BC9C4ED-3C5E-42C3-A574-87A7C50C0890}"/>
              </a:ext>
            </a:extLst>
          </p:cNvPr>
          <p:cNvPicPr>
            <a:picLocks noChangeAspect="1"/>
          </p:cNvPicPr>
          <p:nvPr/>
        </p:nvPicPr>
        <p:blipFill>
          <a:blip r:embed="rId6"/>
          <a:stretch>
            <a:fillRect/>
          </a:stretch>
        </p:blipFill>
        <p:spPr>
          <a:xfrm>
            <a:off x="1027212" y="4739621"/>
            <a:ext cx="1115488" cy="1264986"/>
          </a:xfrm>
          <a:prstGeom prst="rect">
            <a:avLst/>
          </a:prstGeom>
        </p:spPr>
      </p:pic>
      <p:sp>
        <p:nvSpPr>
          <p:cNvPr id="8" name="Rectangle 7">
            <a:extLst>
              <a:ext uri="{FF2B5EF4-FFF2-40B4-BE49-F238E27FC236}">
                <a16:creationId xmlns:a16="http://schemas.microsoft.com/office/drawing/2014/main" id="{C60B1A9A-9895-419B-884A-3B7E3BC826A0}"/>
              </a:ext>
            </a:extLst>
          </p:cNvPr>
          <p:cNvSpPr/>
          <p:nvPr/>
        </p:nvSpPr>
        <p:spPr>
          <a:xfrm>
            <a:off x="2303227" y="5056765"/>
            <a:ext cx="8717313" cy="830997"/>
          </a:xfrm>
          <a:prstGeom prst="rect">
            <a:avLst/>
          </a:prstGeom>
        </p:spPr>
        <p:txBody>
          <a:bodyPr wrap="square">
            <a:spAutoFit/>
          </a:bodyPr>
          <a:lstStyle/>
          <a:p>
            <a:r>
              <a:rPr lang="en-US" sz="2400" b="1" dirty="0"/>
              <a:t>Justine Essex, </a:t>
            </a:r>
            <a:r>
              <a:rPr lang="en-US" sz="2400" dirty="0"/>
              <a:t>Special Education Teacher, Freedom Elementary School, Cheyenne, WY </a:t>
            </a:r>
          </a:p>
        </p:txBody>
      </p:sp>
    </p:spTree>
    <p:extLst>
      <p:ext uri="{BB962C8B-B14F-4D97-AF65-F5344CB8AC3E}">
        <p14:creationId xmlns:p14="http://schemas.microsoft.com/office/powerpoint/2010/main" val="284314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D5386-CFF0-486F-8746-5D4E353F6BB7}"/>
              </a:ext>
            </a:extLst>
          </p:cNvPr>
          <p:cNvSpPr>
            <a:spLocks noGrp="1"/>
          </p:cNvSpPr>
          <p:nvPr>
            <p:ph type="title"/>
          </p:nvPr>
        </p:nvSpPr>
        <p:spPr>
          <a:xfrm>
            <a:off x="457962" y="196796"/>
            <a:ext cx="11276076" cy="1280160"/>
          </a:xfrm>
        </p:spPr>
        <p:txBody>
          <a:bodyPr>
            <a:normAutofit/>
          </a:bodyPr>
          <a:lstStyle/>
          <a:p>
            <a:r>
              <a:rPr lang="en-US" dirty="0"/>
              <a:t>A Call to Action: </a:t>
            </a:r>
            <a:r>
              <a:rPr lang="en-US" i="1" dirty="0" err="1">
                <a:ea typeface="Times New Roman" charset="0"/>
                <a:cs typeface="Times New Roman" charset="0"/>
              </a:rPr>
              <a:t>Endrew</a:t>
            </a:r>
            <a:r>
              <a:rPr lang="en-US" i="1" dirty="0">
                <a:ea typeface="Times New Roman" charset="0"/>
                <a:cs typeface="Times New Roman" charset="0"/>
              </a:rPr>
              <a:t> F. </a:t>
            </a:r>
            <a:r>
              <a:rPr lang="en-US" dirty="0">
                <a:ea typeface="Times New Roman" charset="0"/>
                <a:cs typeface="Times New Roman" charset="0"/>
              </a:rPr>
              <a:t>v. </a:t>
            </a:r>
            <a:r>
              <a:rPr lang="en-US" i="1" dirty="0">
                <a:ea typeface="Times New Roman" charset="0"/>
                <a:cs typeface="Times New Roman" charset="0"/>
              </a:rPr>
              <a:t>Douglas County School District </a:t>
            </a:r>
            <a:r>
              <a:rPr lang="en-US" dirty="0">
                <a:ea typeface="Times New Roman" charset="0"/>
                <a:cs typeface="Times New Roman" charset="0"/>
              </a:rPr>
              <a:t>(2017)</a:t>
            </a:r>
            <a:endParaRPr lang="en-US" dirty="0"/>
          </a:p>
        </p:txBody>
      </p:sp>
      <p:sp>
        <p:nvSpPr>
          <p:cNvPr id="2" name="Content Placeholder 1">
            <a:extLst>
              <a:ext uri="{FF2B5EF4-FFF2-40B4-BE49-F238E27FC236}">
                <a16:creationId xmlns:a16="http://schemas.microsoft.com/office/drawing/2014/main" id="{571E2D93-4CB2-4285-B7CC-206DD9C016DA}"/>
              </a:ext>
            </a:extLst>
          </p:cNvPr>
          <p:cNvSpPr>
            <a:spLocks noGrp="1"/>
          </p:cNvSpPr>
          <p:nvPr>
            <p:ph idx="1"/>
          </p:nvPr>
        </p:nvSpPr>
        <p:spPr>
          <a:xfrm>
            <a:off x="916518" y="2055814"/>
            <a:ext cx="10315589" cy="3732737"/>
          </a:xfrm>
        </p:spPr>
        <p:txBody>
          <a:bodyPr>
            <a:normAutofit/>
          </a:bodyPr>
          <a:lstStyle/>
          <a:p>
            <a:r>
              <a:rPr lang="en-US" b="1" dirty="0"/>
              <a:t>Addresses </a:t>
            </a:r>
            <a:r>
              <a:rPr lang="en-US" dirty="0"/>
              <a:t>the “de </a:t>
            </a:r>
            <a:r>
              <a:rPr lang="en-US" dirty="0" err="1"/>
              <a:t>minimis</a:t>
            </a:r>
            <a:r>
              <a:rPr lang="en-US" dirty="0"/>
              <a:t>” </a:t>
            </a:r>
            <a:r>
              <a:rPr lang="en-US" b="1" i="1" dirty="0"/>
              <a:t>educational benefit </a:t>
            </a:r>
            <a:r>
              <a:rPr lang="en-US" dirty="0"/>
              <a:t>standard set in the 1982 </a:t>
            </a:r>
            <a:r>
              <a:rPr lang="en-US" i="1" dirty="0"/>
              <a:t>Board of Education v. Rowley </a:t>
            </a:r>
            <a:r>
              <a:rPr lang="en-US" dirty="0"/>
              <a:t>decision. </a:t>
            </a:r>
          </a:p>
          <a:p>
            <a:pPr marL="0" indent="0">
              <a:buNone/>
            </a:pPr>
            <a:endParaRPr lang="en-US" dirty="0"/>
          </a:p>
          <a:p>
            <a:r>
              <a:rPr lang="en-US" dirty="0"/>
              <a:t>Requires that, </a:t>
            </a:r>
            <a:r>
              <a:rPr lang="en-US" dirty="0">
                <a:ea typeface="Times New Roman" charset="0"/>
                <a:cs typeface="Times New Roman" panose="02020603050405020304" pitchFamily="18" charset="0"/>
              </a:rPr>
              <a:t>“a school must offer an IEP reasonably calculated to enable a child to make </a:t>
            </a:r>
            <a:r>
              <a:rPr lang="en-US" b="1" i="1" dirty="0">
                <a:solidFill>
                  <a:schemeClr val="accent1">
                    <a:lumMod val="75000"/>
                  </a:schemeClr>
                </a:solidFill>
                <a:ea typeface="Times New Roman" charset="0"/>
                <a:cs typeface="Times New Roman" panose="02020603050405020304" pitchFamily="18" charset="0"/>
              </a:rPr>
              <a:t>progress appropriate in light of the child’s circumstances</a:t>
            </a:r>
            <a:r>
              <a:rPr lang="en-US" dirty="0">
                <a:ea typeface="Times New Roman" charset="0"/>
                <a:cs typeface="Times New Roman" panose="02020603050405020304" pitchFamily="18" charset="0"/>
              </a:rPr>
              <a:t>.” (</a:t>
            </a:r>
            <a:r>
              <a:rPr lang="en-US" i="1" dirty="0" err="1">
                <a:ea typeface="Times New Roman" charset="0"/>
                <a:cs typeface="Times New Roman" panose="02020603050405020304" pitchFamily="18" charset="0"/>
              </a:rPr>
              <a:t>Endrew</a:t>
            </a:r>
            <a:r>
              <a:rPr lang="en-US" i="1" dirty="0">
                <a:ea typeface="Times New Roman" charset="0"/>
                <a:cs typeface="Times New Roman" panose="02020603050405020304" pitchFamily="18" charset="0"/>
              </a:rPr>
              <a:t>, </a:t>
            </a:r>
            <a:r>
              <a:rPr lang="en-US" dirty="0">
                <a:ea typeface="Times New Roman" charset="0"/>
                <a:cs typeface="Times New Roman" panose="02020603050405020304" pitchFamily="18" charset="0"/>
              </a:rPr>
              <a:t>2017,</a:t>
            </a:r>
            <a:r>
              <a:rPr lang="en-US" i="1" dirty="0">
                <a:ea typeface="Times New Roman" charset="0"/>
                <a:cs typeface="Times New Roman" panose="02020603050405020304" pitchFamily="18" charset="0"/>
              </a:rPr>
              <a:t> </a:t>
            </a:r>
            <a:r>
              <a:rPr lang="en-US" dirty="0">
                <a:ea typeface="Times New Roman" charset="0"/>
                <a:cs typeface="Times New Roman" panose="02020603050405020304" pitchFamily="18" charset="0"/>
              </a:rPr>
              <a:t>p.</a:t>
            </a:r>
            <a:r>
              <a:rPr lang="en-US" i="1" dirty="0">
                <a:ea typeface="Times New Roman" charset="0"/>
                <a:cs typeface="Times New Roman" panose="02020603050405020304" pitchFamily="18" charset="0"/>
              </a:rPr>
              <a:t> </a:t>
            </a:r>
            <a:r>
              <a:rPr lang="en-US" dirty="0">
                <a:ea typeface="Times New Roman" charset="0"/>
                <a:cs typeface="Times New Roman" panose="02020603050405020304" pitchFamily="18" charset="0"/>
              </a:rPr>
              <a:t>16)</a:t>
            </a:r>
          </a:p>
          <a:p>
            <a:endParaRPr lang="en-US" dirty="0">
              <a:ea typeface="Times New Roman" charset="0"/>
              <a:cs typeface="Times New Roman" panose="02020603050405020304" pitchFamily="18" charset="0"/>
            </a:endParaRPr>
          </a:p>
          <a:p>
            <a:endParaRPr lang="en-US" b="1" dirty="0"/>
          </a:p>
        </p:txBody>
      </p:sp>
      <p:sp>
        <p:nvSpPr>
          <p:cNvPr id="4" name="Slide Number Placeholder 3">
            <a:extLst>
              <a:ext uri="{FF2B5EF4-FFF2-40B4-BE49-F238E27FC236}">
                <a16:creationId xmlns:a16="http://schemas.microsoft.com/office/drawing/2014/main" id="{3926A6AF-1E04-45CD-8FF5-B6105D2DC8FA}"/>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331323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DAD382-2B88-4822-83F5-C6F4D22D8587}"/>
              </a:ext>
            </a:extLst>
          </p:cNvPr>
          <p:cNvSpPr>
            <a:spLocks noGrp="1"/>
          </p:cNvSpPr>
          <p:nvPr>
            <p:ph type="title"/>
          </p:nvPr>
        </p:nvSpPr>
        <p:spPr/>
        <p:txBody>
          <a:bodyPr/>
          <a:lstStyle/>
          <a:p>
            <a:r>
              <a:rPr lang="en-US" dirty="0"/>
              <a:t>Developing IEP Goals</a:t>
            </a:r>
          </a:p>
        </p:txBody>
      </p:sp>
      <p:sp>
        <p:nvSpPr>
          <p:cNvPr id="9" name="Content Placeholder 8">
            <a:extLst>
              <a:ext uri="{FF2B5EF4-FFF2-40B4-BE49-F238E27FC236}">
                <a16:creationId xmlns:a16="http://schemas.microsoft.com/office/drawing/2014/main" id="{1550FB38-5C7E-4E4B-9422-E2B880FAB0FD}"/>
              </a:ext>
            </a:extLst>
          </p:cNvPr>
          <p:cNvSpPr>
            <a:spLocks noGrp="1"/>
          </p:cNvSpPr>
          <p:nvPr>
            <p:ph sz="quarter" idx="14"/>
          </p:nvPr>
        </p:nvSpPr>
        <p:spPr>
          <a:xfrm>
            <a:off x="457200" y="1280160"/>
            <a:ext cx="11274552" cy="4343400"/>
          </a:xfrm>
        </p:spPr>
        <p:txBody>
          <a:bodyPr>
            <a:normAutofit fontScale="92500" lnSpcReduction="10000"/>
          </a:bodyPr>
          <a:lstStyle/>
          <a:p>
            <a:r>
              <a:rPr lang="en-US" sz="3200" b="1" dirty="0"/>
              <a:t>Common questions required to be answered in an IEP: </a:t>
            </a:r>
          </a:p>
          <a:p>
            <a:pPr lvl="1"/>
            <a:r>
              <a:rPr lang="en-US" sz="2400" dirty="0"/>
              <a:t>What does the student need to know or be able to do? (GOAL)</a:t>
            </a:r>
          </a:p>
          <a:p>
            <a:pPr lvl="1"/>
            <a:r>
              <a:rPr lang="en-US" sz="2400" dirty="0"/>
              <a:t>How will progress toward this annual goal be measured? (DATA)</a:t>
            </a:r>
          </a:p>
          <a:p>
            <a:r>
              <a:rPr lang="en-US" sz="3200" b="1" dirty="0"/>
              <a:t>Common pitfalls: </a:t>
            </a:r>
          </a:p>
          <a:p>
            <a:pPr lvl="1"/>
            <a:r>
              <a:rPr lang="en-US" sz="2400" dirty="0"/>
              <a:t>Goals do not align with areas of need identified by present levels of academic and functional performance (PLAAFP; e.g., social skills; reading comprehension), but only address a small part (e.g., raising hand; sight word recognition).</a:t>
            </a:r>
          </a:p>
          <a:p>
            <a:pPr lvl="1"/>
            <a:r>
              <a:rPr lang="en-US" sz="2400" dirty="0"/>
              <a:t>Progress is typically measured by observational trials or anecdotal notes and data are not easily interpreted for </a:t>
            </a:r>
            <a:r>
              <a:rPr lang="en-US" sz="2400" i="1" dirty="0"/>
              <a:t>responsiveness.</a:t>
            </a:r>
            <a:endParaRPr lang="en-US" sz="2400" dirty="0"/>
          </a:p>
          <a:p>
            <a:pPr marL="320032" lvl="1" indent="0">
              <a:buNone/>
            </a:pPr>
            <a:endParaRPr lang="en-US" sz="3200" dirty="0"/>
          </a:p>
        </p:txBody>
      </p:sp>
      <p:sp>
        <p:nvSpPr>
          <p:cNvPr id="2" name="Text Placeholder 1">
            <a:extLst>
              <a:ext uri="{FF2B5EF4-FFF2-40B4-BE49-F238E27FC236}">
                <a16:creationId xmlns:a16="http://schemas.microsoft.com/office/drawing/2014/main" id="{B921B3F7-61CD-4A4B-8E7D-6A0B11E60B7D}"/>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610A78D4-AF92-4C94-AF3E-EAA78D917645}"/>
              </a:ext>
            </a:extLst>
          </p:cNvPr>
          <p:cNvSpPr>
            <a:spLocks noGrp="1"/>
          </p:cNvSpPr>
          <p:nvPr>
            <p:ph type="sldNum" sz="quarter" idx="12"/>
          </p:nvPr>
        </p:nvSpPr>
        <p:spPr/>
        <p:txBody>
          <a:bodyPr/>
          <a:lstStyle/>
          <a:p>
            <a:fld id="{BABF4E83-61DB-418F-A99F-17BC9BB58EF6}" type="slidenum">
              <a:rPr lang="en-US" smtClean="0"/>
              <a:t>7</a:t>
            </a:fld>
            <a:endParaRPr lang="en-US" dirty="0"/>
          </a:p>
        </p:txBody>
      </p:sp>
    </p:spTree>
    <p:extLst>
      <p:ext uri="{BB962C8B-B14F-4D97-AF65-F5344CB8AC3E}">
        <p14:creationId xmlns:p14="http://schemas.microsoft.com/office/powerpoint/2010/main" val="210049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D21C99-86C1-4152-A41F-3658F1577D15}"/>
              </a:ext>
            </a:extLst>
          </p:cNvPr>
          <p:cNvSpPr>
            <a:spLocks noGrp="1"/>
          </p:cNvSpPr>
          <p:nvPr>
            <p:ph type="title"/>
          </p:nvPr>
        </p:nvSpPr>
        <p:spPr/>
        <p:txBody>
          <a:bodyPr/>
          <a:lstStyle/>
          <a:p>
            <a:r>
              <a:rPr lang="en-US" dirty="0"/>
              <a:t>Strategies for Setting High-Quality Academic IEP Goals</a:t>
            </a:r>
          </a:p>
        </p:txBody>
      </p:sp>
      <p:sp>
        <p:nvSpPr>
          <p:cNvPr id="7" name="Text Placeholder 6">
            <a:extLst>
              <a:ext uri="{FF2B5EF4-FFF2-40B4-BE49-F238E27FC236}">
                <a16:creationId xmlns:a16="http://schemas.microsoft.com/office/drawing/2014/main" id="{A1B5F32E-F59F-4BD4-A980-F6BF10AD49DD}"/>
              </a:ext>
            </a:extLst>
          </p:cNvPr>
          <p:cNvSpPr>
            <a:spLocks noGrp="1"/>
          </p:cNvSpPr>
          <p:nvPr>
            <p:ph type="body" sz="quarter" idx="13"/>
          </p:nvPr>
        </p:nvSpPr>
        <p:spPr/>
        <p:txBody>
          <a:bodyPr/>
          <a:lstStyle/>
          <a:p>
            <a:r>
              <a:rPr lang="en-US" dirty="0"/>
              <a:t>Zach Weingarten, Ed.D.</a:t>
            </a:r>
          </a:p>
        </p:txBody>
      </p:sp>
      <p:sp>
        <p:nvSpPr>
          <p:cNvPr id="5" name="Slide Number Placeholder 4">
            <a:extLst>
              <a:ext uri="{FF2B5EF4-FFF2-40B4-BE49-F238E27FC236}">
                <a16:creationId xmlns:a16="http://schemas.microsoft.com/office/drawing/2014/main" id="{6392A5EE-69A1-4491-8A71-EC4CE2BA4593}"/>
              </a:ext>
            </a:extLst>
          </p:cNvPr>
          <p:cNvSpPr>
            <a:spLocks noGrp="1"/>
          </p:cNvSpPr>
          <p:nvPr>
            <p:ph type="sldNum" sz="quarter" idx="15"/>
          </p:nvPr>
        </p:nvSpPr>
        <p:spPr/>
        <p:txBody>
          <a:bodyPr/>
          <a:lstStyle/>
          <a:p>
            <a:fld id="{99A20822-4A49-4D36-86E3-300BA48D3F00}" type="slidenum">
              <a:rPr lang="en-US" smtClean="0"/>
              <a:t>8</a:t>
            </a:fld>
            <a:endParaRPr lang="en-US" dirty="0"/>
          </a:p>
        </p:txBody>
      </p:sp>
    </p:spTree>
    <p:extLst>
      <p:ext uri="{BB962C8B-B14F-4D97-AF65-F5344CB8AC3E}">
        <p14:creationId xmlns:p14="http://schemas.microsoft.com/office/powerpoint/2010/main" val="376952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59DD-0FE3-4834-82B5-16361197CD66}"/>
              </a:ext>
            </a:extLst>
          </p:cNvPr>
          <p:cNvSpPr>
            <a:spLocks noGrp="1"/>
          </p:cNvSpPr>
          <p:nvPr>
            <p:ph type="title"/>
          </p:nvPr>
        </p:nvSpPr>
        <p:spPr/>
        <p:txBody>
          <a:bodyPr/>
          <a:lstStyle/>
          <a:p>
            <a:r>
              <a:rPr lang="en-US"/>
              <a:t>Steps for Goal Setting</a:t>
            </a:r>
          </a:p>
        </p:txBody>
      </p:sp>
      <p:sp>
        <p:nvSpPr>
          <p:cNvPr id="3" name="Content Placeholder 2">
            <a:extLst>
              <a:ext uri="{FF2B5EF4-FFF2-40B4-BE49-F238E27FC236}">
                <a16:creationId xmlns:a16="http://schemas.microsoft.com/office/drawing/2014/main" id="{AADB10ED-F26B-4900-8481-A290BFC17900}"/>
              </a:ext>
            </a:extLst>
          </p:cNvPr>
          <p:cNvSpPr>
            <a:spLocks noGrp="1"/>
          </p:cNvSpPr>
          <p:nvPr>
            <p:ph sz="quarter" idx="14"/>
          </p:nvPr>
        </p:nvSpPr>
        <p:spPr>
          <a:xfrm>
            <a:off x="480840" y="1426718"/>
            <a:ext cx="11332507" cy="4178300"/>
          </a:xfrm>
        </p:spPr>
        <p:txBody>
          <a:bodyPr>
            <a:normAutofit fontScale="92500" lnSpcReduction="20000"/>
          </a:bodyPr>
          <a:lstStyle/>
          <a:p>
            <a:pPr marL="514350" indent="-514350">
              <a:buFont typeface="+mj-lt"/>
              <a:buAutoNum type="arabicPeriod"/>
            </a:pPr>
            <a:r>
              <a:rPr lang="en-US"/>
              <a:t>Select a Target and Measure</a:t>
            </a:r>
          </a:p>
          <a:p>
            <a:pPr marL="514350" indent="-514350">
              <a:buFont typeface="+mj-lt"/>
              <a:buAutoNum type="arabicPeriod"/>
            </a:pPr>
            <a:endParaRPr lang="en-US"/>
          </a:p>
          <a:p>
            <a:pPr marL="514350" indent="-514350">
              <a:buFont typeface="+mj-lt"/>
              <a:buAutoNum type="arabicPeriod"/>
            </a:pPr>
            <a:r>
              <a:rPr lang="en-US"/>
              <a:t>Establish Baseline Performance</a:t>
            </a:r>
          </a:p>
          <a:p>
            <a:pPr marL="514350" indent="-514350">
              <a:buFont typeface="+mj-lt"/>
              <a:buAutoNum type="arabicPeriod"/>
            </a:pPr>
            <a:endParaRPr lang="en-US"/>
          </a:p>
          <a:p>
            <a:pPr marL="514350" indent="-514350">
              <a:buFont typeface="+mj-lt"/>
              <a:buAutoNum type="arabicPeriod"/>
            </a:pPr>
            <a:r>
              <a:rPr lang="en-US"/>
              <a:t>Choose a Strategy for Setting the Goal</a:t>
            </a:r>
          </a:p>
          <a:p>
            <a:pPr marL="514350" indent="-514350">
              <a:buFont typeface="+mj-lt"/>
              <a:buAutoNum type="arabicPeriod"/>
            </a:pPr>
            <a:endParaRPr lang="en-US"/>
          </a:p>
          <a:p>
            <a:pPr marL="514350" indent="-514350">
              <a:buFont typeface="+mj-lt"/>
              <a:buAutoNum type="arabicPeriod"/>
            </a:pPr>
            <a:r>
              <a:rPr lang="en-US"/>
              <a:t>Write a Measurable Goal</a:t>
            </a:r>
          </a:p>
        </p:txBody>
      </p:sp>
      <p:sp>
        <p:nvSpPr>
          <p:cNvPr id="5" name="Slide Number Placeholder 4">
            <a:extLst>
              <a:ext uri="{FF2B5EF4-FFF2-40B4-BE49-F238E27FC236}">
                <a16:creationId xmlns:a16="http://schemas.microsoft.com/office/drawing/2014/main" id="{AC309C0D-BF88-42C2-93E4-BA23B3FEDE36}"/>
              </a:ext>
            </a:extLst>
          </p:cNvPr>
          <p:cNvSpPr>
            <a:spLocks noGrp="1"/>
          </p:cNvSpPr>
          <p:nvPr>
            <p:ph type="sldNum" sz="quarter" idx="12"/>
          </p:nvPr>
        </p:nvSpPr>
        <p:spPr/>
        <p:txBody>
          <a:bodyPr/>
          <a:lstStyle/>
          <a:p>
            <a:fld id="{99A20822-4A49-4D36-86E3-300BA48D3F00}" type="slidenum">
              <a:rPr lang="en-US" smtClean="0"/>
              <a:t>9</a:t>
            </a:fld>
            <a:endParaRPr lang="en-US"/>
          </a:p>
        </p:txBody>
      </p:sp>
      <p:sp>
        <p:nvSpPr>
          <p:cNvPr id="10" name="Oval 9">
            <a:extLst>
              <a:ext uri="{FF2B5EF4-FFF2-40B4-BE49-F238E27FC236}">
                <a16:creationId xmlns:a16="http://schemas.microsoft.com/office/drawing/2014/main" id="{6B85AE68-C8CE-4581-82D0-CC58E58B4079}"/>
              </a:ext>
              <a:ext uri="{C183D7F6-B498-43B3-948B-1728B52AA6E4}">
                <adec:decorative xmlns:adec="http://schemas.microsoft.com/office/drawing/2017/decorative" val="1"/>
              </a:ext>
            </a:extLst>
          </p:cNvPr>
          <p:cNvSpPr/>
          <p:nvPr/>
        </p:nvSpPr>
        <p:spPr>
          <a:xfrm>
            <a:off x="5098994" y="1171379"/>
            <a:ext cx="1236372" cy="1075232"/>
          </a:xfrm>
          <a:prstGeom prst="ellipse">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14" name="Graphic 13" descr="Bullseye">
            <a:extLst>
              <a:ext uri="{FF2B5EF4-FFF2-40B4-BE49-F238E27FC236}">
                <a16:creationId xmlns:a16="http://schemas.microsoft.com/office/drawing/2014/main" id="{AB8E4434-E37E-4692-BBB4-A405CB15A5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9980" y="1225079"/>
            <a:ext cx="914400" cy="914400"/>
          </a:xfrm>
          <a:prstGeom prst="rect">
            <a:avLst/>
          </a:prstGeom>
        </p:spPr>
      </p:pic>
      <p:sp>
        <p:nvSpPr>
          <p:cNvPr id="8" name="Oval 7">
            <a:extLst>
              <a:ext uri="{FF2B5EF4-FFF2-40B4-BE49-F238E27FC236}">
                <a16:creationId xmlns:a16="http://schemas.microsoft.com/office/drawing/2014/main" id="{FD7A1107-8462-4F42-9E52-77C44CB415F6}"/>
              </a:ext>
              <a:ext uri="{C183D7F6-B498-43B3-948B-1728B52AA6E4}">
                <adec:decorative xmlns:adec="http://schemas.microsoft.com/office/drawing/2017/decorative" val="1"/>
              </a:ext>
            </a:extLst>
          </p:cNvPr>
          <p:cNvSpPr/>
          <p:nvPr/>
        </p:nvSpPr>
        <p:spPr>
          <a:xfrm>
            <a:off x="5703195" y="2353768"/>
            <a:ext cx="1236372" cy="1075232"/>
          </a:xfrm>
          <a:prstGeom prst="ellipse">
            <a:avLst/>
          </a:prstGeom>
          <a:solidFill>
            <a:schemeClr val="accent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6" name="Group 5">
            <a:extLst>
              <a:ext uri="{FF2B5EF4-FFF2-40B4-BE49-F238E27FC236}">
                <a16:creationId xmlns:a16="http://schemas.microsoft.com/office/drawing/2014/main" id="{1F196E02-EA4E-46EE-8409-FC4786800CD1}"/>
              </a:ext>
              <a:ext uri="{C183D7F6-B498-43B3-948B-1728B52AA6E4}">
                <adec:decorative xmlns:adec="http://schemas.microsoft.com/office/drawing/2017/decorative" val="1"/>
              </a:ext>
            </a:extLst>
          </p:cNvPr>
          <p:cNvGrpSpPr/>
          <p:nvPr/>
        </p:nvGrpSpPr>
        <p:grpSpPr>
          <a:xfrm>
            <a:off x="5864181" y="2433984"/>
            <a:ext cx="914400" cy="914400"/>
            <a:chOff x="5864181" y="2433984"/>
            <a:chExt cx="914400" cy="914400"/>
          </a:xfrm>
        </p:grpSpPr>
        <p:pic>
          <p:nvPicPr>
            <p:cNvPr id="7" name="Graphic 6" descr="Statistics">
              <a:extLst>
                <a:ext uri="{FF2B5EF4-FFF2-40B4-BE49-F238E27FC236}">
                  <a16:creationId xmlns:a16="http://schemas.microsoft.com/office/drawing/2014/main" id="{F9ED536E-FAB4-4306-A78F-E11BBDCC84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4181" y="2433984"/>
              <a:ext cx="914400" cy="914400"/>
            </a:xfrm>
            <a:prstGeom prst="rect">
              <a:avLst/>
            </a:prstGeom>
          </p:spPr>
        </p:pic>
        <p:sp>
          <p:nvSpPr>
            <p:cNvPr id="9" name="Oval 8" descr="circle illustrating where the baseline would be. ">
              <a:extLst>
                <a:ext uri="{FF2B5EF4-FFF2-40B4-BE49-F238E27FC236}">
                  <a16:creationId xmlns:a16="http://schemas.microsoft.com/office/drawing/2014/main" id="{93118E5F-D462-43E1-84D9-CE1C0040432E}"/>
                </a:ext>
              </a:extLst>
            </p:cNvPr>
            <p:cNvSpPr/>
            <p:nvPr/>
          </p:nvSpPr>
          <p:spPr>
            <a:xfrm>
              <a:off x="5989299" y="2881643"/>
              <a:ext cx="332082" cy="3702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11" name="Oval 10">
            <a:extLst>
              <a:ext uri="{FF2B5EF4-FFF2-40B4-BE49-F238E27FC236}">
                <a16:creationId xmlns:a16="http://schemas.microsoft.com/office/drawing/2014/main" id="{CB98D52C-6BA8-41D3-B381-730D75AE57DE}"/>
              </a:ext>
              <a:ext uri="{C183D7F6-B498-43B3-948B-1728B52AA6E4}">
                <adec:decorative xmlns:adec="http://schemas.microsoft.com/office/drawing/2017/decorative" val="1"/>
              </a:ext>
            </a:extLst>
          </p:cNvPr>
          <p:cNvSpPr/>
          <p:nvPr/>
        </p:nvSpPr>
        <p:spPr>
          <a:xfrm>
            <a:off x="6460902" y="3575558"/>
            <a:ext cx="1236372" cy="1075232"/>
          </a:xfrm>
          <a:prstGeom prst="ellipse">
            <a:avLst/>
          </a:prstGeom>
          <a:solidFill>
            <a:schemeClr val="accent1">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16" name="Graphic 15" descr="Trophy">
            <a:extLst>
              <a:ext uri="{FF2B5EF4-FFF2-40B4-BE49-F238E27FC236}">
                <a16:creationId xmlns:a16="http://schemas.microsoft.com/office/drawing/2014/main" id="{C68ADBC0-28F0-4DAE-B2CE-767CD580C5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21888" y="3728325"/>
            <a:ext cx="914400" cy="914400"/>
          </a:xfrm>
          <a:prstGeom prst="rect">
            <a:avLst/>
          </a:prstGeom>
        </p:spPr>
      </p:pic>
      <p:sp>
        <p:nvSpPr>
          <p:cNvPr id="12" name="Oval 11">
            <a:extLst>
              <a:ext uri="{FF2B5EF4-FFF2-40B4-BE49-F238E27FC236}">
                <a16:creationId xmlns:a16="http://schemas.microsoft.com/office/drawing/2014/main" id="{98F95C17-4FC7-486F-8DA8-CD684F7C0021}"/>
              </a:ext>
              <a:ext uri="{C183D7F6-B498-43B3-948B-1728B52AA6E4}">
                <adec:decorative xmlns:adec="http://schemas.microsoft.com/office/drawing/2017/decorative" val="1"/>
              </a:ext>
            </a:extLst>
          </p:cNvPr>
          <p:cNvSpPr/>
          <p:nvPr/>
        </p:nvSpPr>
        <p:spPr>
          <a:xfrm>
            <a:off x="4627809" y="4676344"/>
            <a:ext cx="1236372" cy="1075232"/>
          </a:xfrm>
          <a:prstGeom prst="ellipse">
            <a:avLst/>
          </a:prstGeom>
          <a:solidFill>
            <a:srgbClr val="00206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18" name="Graphic 17" descr="Paper">
            <a:extLst>
              <a:ext uri="{FF2B5EF4-FFF2-40B4-BE49-F238E27FC236}">
                <a16:creationId xmlns:a16="http://schemas.microsoft.com/office/drawing/2014/main" id="{B37B2E09-3172-4D43-B0EA-0D9FB8F8E4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73771" y="4756760"/>
            <a:ext cx="914400" cy="914400"/>
          </a:xfrm>
          <a:prstGeom prst="rect">
            <a:avLst/>
          </a:prstGeom>
        </p:spPr>
      </p:pic>
      <p:pic>
        <p:nvPicPr>
          <p:cNvPr id="20" name="Graphic 19" descr="Pencil">
            <a:extLst>
              <a:ext uri="{FF2B5EF4-FFF2-40B4-BE49-F238E27FC236}">
                <a16:creationId xmlns:a16="http://schemas.microsoft.com/office/drawing/2014/main" id="{05BC8CB8-01B0-4A1C-B9F8-D5716865BB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11653" y="4906708"/>
            <a:ext cx="524574" cy="524574"/>
          </a:xfrm>
          <a:prstGeom prst="rect">
            <a:avLst/>
          </a:prstGeom>
        </p:spPr>
      </p:pic>
      <p:sp>
        <p:nvSpPr>
          <p:cNvPr id="4" name="Text Placeholder 3">
            <a:extLst>
              <a:ext uri="{FF2B5EF4-FFF2-40B4-BE49-F238E27FC236}">
                <a16:creationId xmlns:a16="http://schemas.microsoft.com/office/drawing/2014/main" id="{369EA211-0E1D-45EE-8895-DD10E44E621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15123826"/>
      </p:ext>
    </p:extLst>
  </p:cSld>
  <p:clrMapOvr>
    <a:masterClrMapping/>
  </p:clrMapOvr>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09AAF93E4A314289016A756E8EB084" ma:contentTypeVersion="13" ma:contentTypeDescription="Create a new document." ma:contentTypeScope="" ma:versionID="de78bb7d992b6ff573e2cd0f9ecf913b">
  <xsd:schema xmlns:xsd="http://www.w3.org/2001/XMLSchema" xmlns:xs="http://www.w3.org/2001/XMLSchema" xmlns:p="http://schemas.microsoft.com/office/2006/metadata/properties" xmlns:ns3="f0b304f0-ad02-4eac-8283-70efed731fef" xmlns:ns4="3c5c60b2-3caa-4e72-965a-8b00581bbc6e" targetNamespace="http://schemas.microsoft.com/office/2006/metadata/properties" ma:root="true" ma:fieldsID="88524c6ad5e52dc97cadcf7d823351a4" ns3:_="" ns4:_="">
    <xsd:import namespace="f0b304f0-ad02-4eac-8283-70efed731fef"/>
    <xsd:import namespace="3c5c60b2-3caa-4e72-965a-8b00581bbc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304f0-ad02-4eac-8283-70efed731f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c60b2-3caa-4e72-965a-8b00581bbc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FE35C94D-6CBF-495C-8AE3-7DDB48F96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304f0-ad02-4eac-8283-70efed731fef"/>
    <ds:schemaRef ds:uri="3c5c60b2-3caa-4e72-965a-8b00581bb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f0b304f0-ad02-4eac-8283-70efed731fef"/>
    <ds:schemaRef ds:uri="3c5c60b2-3caa-4e72-965a-8b00581bbc6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NCII-PPT-061118</Template>
  <TotalTime>4470</TotalTime>
  <Words>2713</Words>
  <Application>Microsoft Office PowerPoint</Application>
  <PresentationFormat>Widescreen</PresentationFormat>
  <Paragraphs>321</Paragraphs>
  <Slides>41</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Arial Narrow</vt:lpstr>
      <vt:lpstr>Calibri</vt:lpstr>
      <vt:lpstr>Exo</vt:lpstr>
      <vt:lpstr>Exo Bold</vt:lpstr>
      <vt:lpstr>League Spartan</vt:lpstr>
      <vt:lpstr>Open Sans Light</vt:lpstr>
      <vt:lpstr>Open Sans Light Bold</vt:lpstr>
      <vt:lpstr>Open Sans Light Italics</vt:lpstr>
      <vt:lpstr>Wingdings</vt:lpstr>
      <vt:lpstr>2018 NCII PPT</vt:lpstr>
      <vt:lpstr>Strategies for Setting High-Quality Academic Individualized Education Program Goals</vt:lpstr>
      <vt:lpstr>Webinar Format &amp; Questions </vt:lpstr>
      <vt:lpstr>Introducing the PROGRESS Center</vt:lpstr>
      <vt:lpstr>Session Outcomes</vt:lpstr>
      <vt:lpstr>Introductions</vt:lpstr>
      <vt:lpstr>A Call to Action: Endrew F. v. Douglas County School District (2017)</vt:lpstr>
      <vt:lpstr>Developing IEP Goals</vt:lpstr>
      <vt:lpstr>Strategies for Setting High-Quality Academic IEP Goals</vt:lpstr>
      <vt:lpstr>Steps for Goal Setting</vt:lpstr>
      <vt:lpstr>Step 1: Select the Target and Measure</vt:lpstr>
      <vt:lpstr>Identify a Measure: Key Characteristics</vt:lpstr>
      <vt:lpstr>Step 2: Establish a Baseline </vt:lpstr>
      <vt:lpstr>Using the Baseline to Inform the PLAAFP</vt:lpstr>
      <vt:lpstr>Step 3: Choose a Strategy for  Setting the Goal</vt:lpstr>
      <vt:lpstr>Option 1: Benchmarks for Middle- or End-of-Year Performance</vt:lpstr>
      <vt:lpstr>Where do you find benchmarks?</vt:lpstr>
      <vt:lpstr>Option 2: National Norms for Rate of Improvement</vt:lpstr>
      <vt:lpstr>How do I set goals using ROI?</vt:lpstr>
      <vt:lpstr>Practice Opportunity: Goal Setting -- Jane</vt:lpstr>
      <vt:lpstr>Option 3: Intra-Individual Framework</vt:lpstr>
      <vt:lpstr>Setting a Goal Using an Intra-Individual Framework</vt:lpstr>
      <vt:lpstr>Practice Opportunities: Goal Setting – Jack (Reading) and Lincoln (Math)</vt:lpstr>
      <vt:lpstr>Step 4: Write a Measurable Goal</vt:lpstr>
      <vt:lpstr>When writing goals remember…</vt:lpstr>
      <vt:lpstr>Goal Setting in Action: Reflections from Practitioners </vt:lpstr>
      <vt:lpstr>Panel Questions </vt:lpstr>
      <vt:lpstr>Early Reading – Letter Names PM Report </vt:lpstr>
      <vt:lpstr>Early Reading – Letter Sounds PM Report </vt:lpstr>
      <vt:lpstr>CBM English Reading PM Report</vt:lpstr>
      <vt:lpstr>Learn More: Building capacity and improving student outcomes with DBI - Wyoming’s implementation story</vt:lpstr>
      <vt:lpstr>Questions &amp; Answers</vt:lpstr>
      <vt:lpstr>Closing and Additional Resources </vt:lpstr>
      <vt:lpstr> Goals Should….</vt:lpstr>
      <vt:lpstr>Similarities and Differences:  Academic and Behavioral Progress Monitoring</vt:lpstr>
      <vt:lpstr>Save the Date: Upcoming Webinar for Behavior Goal Setting </vt:lpstr>
      <vt:lpstr>Want to Learn More? </vt:lpstr>
      <vt:lpstr>Want to Learn More? </vt:lpstr>
      <vt:lpstr>Want to Learn More? Visit us at… </vt:lpstr>
      <vt:lpstr>Tessie Bailey, Ph.D. </vt:lpstr>
      <vt:lpstr>References</vt:lpstr>
      <vt:lpstr>NCII Disclaimer</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PowerPoint Templates</dc:title>
  <dc:subject>Specify the subject of the presentation</dc:subject>
  <dc:creator>Peterson, Amy</dc:creator>
  <cp:keywords/>
  <cp:lastModifiedBy>Peterson, Amy</cp:lastModifiedBy>
  <cp:revision>218</cp:revision>
  <cp:lastPrinted>2019-10-03T19:41:10Z</cp:lastPrinted>
  <dcterms:created xsi:type="dcterms:W3CDTF">2018-06-11T15:35:52Z</dcterms:created>
  <dcterms:modified xsi:type="dcterms:W3CDTF">2020-02-20T18:32:15Z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0x0101002E09AAF93E4A314289016A756E8EB084</vt:lpwstr>
  </property>
  <property fmtid="{D5CDD505-2E9C-101B-9397-08002B2CF9AE}" pid="4" name="TaxKeyword">
    <vt:lpwstr/>
  </property>
</Properties>
</file>