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90"/>
  </p:notesMasterIdLst>
  <p:handoutMasterIdLst>
    <p:handoutMasterId r:id="rId91"/>
  </p:handoutMasterIdLst>
  <p:sldIdLst>
    <p:sldId id="363" r:id="rId3"/>
    <p:sldId id="445" r:id="rId4"/>
    <p:sldId id="364" r:id="rId5"/>
    <p:sldId id="365" r:id="rId6"/>
    <p:sldId id="357" r:id="rId7"/>
    <p:sldId id="361" r:id="rId8"/>
    <p:sldId id="367" r:id="rId9"/>
    <p:sldId id="350" r:id="rId10"/>
    <p:sldId id="349" r:id="rId11"/>
    <p:sldId id="362"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442" r:id="rId39"/>
    <p:sldId id="394" r:id="rId40"/>
    <p:sldId id="443"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425" r:id="rId72"/>
    <p:sldId id="426" r:id="rId73"/>
    <p:sldId id="427" r:id="rId74"/>
    <p:sldId id="428" r:id="rId75"/>
    <p:sldId id="429" r:id="rId76"/>
    <p:sldId id="430" r:id="rId77"/>
    <p:sldId id="431" r:id="rId78"/>
    <p:sldId id="432" r:id="rId79"/>
    <p:sldId id="433" r:id="rId80"/>
    <p:sldId id="434" r:id="rId81"/>
    <p:sldId id="435" r:id="rId82"/>
    <p:sldId id="436" r:id="rId83"/>
    <p:sldId id="444" r:id="rId84"/>
    <p:sldId id="437" r:id="rId85"/>
    <p:sldId id="438" r:id="rId86"/>
    <p:sldId id="439" r:id="rId87"/>
    <p:sldId id="440" r:id="rId88"/>
    <p:sldId id="44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8623D2E-34D8-4DA6-9C53-C24A82D37E73}">
          <p14:sldIdLst>
            <p14:sldId id="363"/>
            <p14:sldId id="445"/>
            <p14:sldId id="364"/>
            <p14:sldId id="365"/>
            <p14:sldId id="357"/>
            <p14:sldId id="361"/>
            <p14:sldId id="367"/>
            <p14:sldId id="350"/>
            <p14:sldId id="349"/>
            <p14:sldId id="362"/>
          </p14:sldIdLst>
        </p14:section>
        <p14:section name="Part 1" id="{53647502-77ED-4775-845C-4EC1538C08EA}">
          <p14:sldIdLst>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442"/>
            <p14:sldId id="394"/>
            <p14:sldId id="443"/>
          </p14:sldIdLst>
        </p14:section>
        <p14:section name="Parts 2 &amp; 3" id="{F0C9926F-D83D-49B2-A297-6DA66728C53C}">
          <p14:sldIdLst>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44"/>
            <p14:sldId id="437"/>
            <p14:sldId id="438"/>
            <p14:sldId id="439"/>
            <p14:sldId id="440"/>
            <p14:sldId id="4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EA2"/>
    <a:srgbClr val="664F57"/>
    <a:srgbClr val="6D545D"/>
    <a:srgbClr val="3E945B"/>
    <a:srgbClr val="C4E6CF"/>
    <a:srgbClr val="119DA4"/>
    <a:srgbClr val="F7F8E2"/>
    <a:srgbClr val="C95331"/>
    <a:srgbClr val="D05633"/>
    <a:srgbClr val="3D91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7" autoAdjust="0"/>
    <p:restoredTop sz="84118" autoAdjust="0"/>
  </p:normalViewPr>
  <p:slideViewPr>
    <p:cSldViewPr snapToGrid="0">
      <p:cViewPr varScale="1">
        <p:scale>
          <a:sx n="75" d="100"/>
          <a:sy n="75" d="100"/>
        </p:scale>
        <p:origin x="1662" y="66"/>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00" d="100"/>
        <a:sy n="100" d="100"/>
      </p:scale>
      <p:origin x="0" y="0"/>
    </p:cViewPr>
  </p:sorterViewPr>
  <p:notesViewPr>
    <p:cSldViewPr snapToGrid="0">
      <p:cViewPr varScale="1">
        <p:scale>
          <a:sx n="87" d="100"/>
          <a:sy n="87" d="100"/>
        </p:scale>
        <p:origin x="3765"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24BDA-D6BF-4386-9525-DF906CDAA658}" type="datetimeFigureOut">
              <a:rPr lang="en-US" smtClean="0"/>
              <a:t>3/4/2020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48857-A4E2-47A3-BE24-C42D3BE24582}" type="slidenum">
              <a:rPr lang="en-US" smtClean="0"/>
              <a:t>‹#›</a:t>
            </a:fld>
            <a:endParaRPr lang="en-US"/>
          </a:p>
        </p:txBody>
      </p:sp>
    </p:spTree>
    <p:extLst>
      <p:ext uri="{BB962C8B-B14F-4D97-AF65-F5344CB8AC3E}">
        <p14:creationId xmlns:p14="http://schemas.microsoft.com/office/powerpoint/2010/main" val="145772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8A71-C697-4FEB-8778-C5F523E41333}" type="datetimeFigureOut">
              <a:rPr lang="en-US" smtClean="0"/>
              <a:t>3/4/2020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28B76-325F-4EB6-B770-D7CFC87B8021}" type="slidenum">
              <a:rPr lang="en-US" smtClean="0"/>
              <a:t>‹#›</a:t>
            </a:fld>
            <a:endParaRPr lang="en-US"/>
          </a:p>
        </p:txBody>
      </p:sp>
    </p:spTree>
    <p:extLst>
      <p:ext uri="{BB962C8B-B14F-4D97-AF65-F5344CB8AC3E}">
        <p14:creationId xmlns:p14="http://schemas.microsoft.com/office/powerpoint/2010/main" val="1456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1</a:t>
            </a:fld>
            <a:endParaRPr lang="en-US"/>
          </a:p>
        </p:txBody>
      </p:sp>
    </p:spTree>
    <p:extLst>
      <p:ext uri="{BB962C8B-B14F-4D97-AF65-F5344CB8AC3E}">
        <p14:creationId xmlns:p14="http://schemas.microsoft.com/office/powerpoint/2010/main" val="91331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10</a:t>
            </a:fld>
            <a:endParaRPr lang="en-US"/>
          </a:p>
        </p:txBody>
      </p:sp>
    </p:spTree>
    <p:extLst>
      <p:ext uri="{BB962C8B-B14F-4D97-AF65-F5344CB8AC3E}">
        <p14:creationId xmlns:p14="http://schemas.microsoft.com/office/powerpoint/2010/main" val="85418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43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8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47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42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34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82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06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3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2ABAB-539F-4AFC-8B33-774B444233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96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01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61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think about modeling within our explicit</a:t>
            </a:r>
            <a:r>
              <a:rPr lang="en-US" baseline="0" dirty="0"/>
              <a:t> instruction framework</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76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28B76-325F-4EB6-B770-D7CFC87B8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59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3</a:t>
            </a:fld>
            <a:endParaRPr lang="en-US"/>
          </a:p>
        </p:txBody>
      </p:sp>
    </p:spTree>
    <p:extLst>
      <p:ext uri="{BB962C8B-B14F-4D97-AF65-F5344CB8AC3E}">
        <p14:creationId xmlns:p14="http://schemas.microsoft.com/office/powerpoint/2010/main" val="194944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4</a:t>
            </a:fld>
            <a:endParaRPr lang="en-US"/>
          </a:p>
        </p:txBody>
      </p:sp>
    </p:spTree>
    <p:extLst>
      <p:ext uri="{BB962C8B-B14F-4D97-AF65-F5344CB8AC3E}">
        <p14:creationId xmlns:p14="http://schemas.microsoft.com/office/powerpoint/2010/main" val="100449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a:t>
            </a:fld>
            <a:endParaRPr lang="en-US"/>
          </a:p>
        </p:txBody>
      </p:sp>
    </p:spTree>
    <p:extLst>
      <p:ext uri="{BB962C8B-B14F-4D97-AF65-F5344CB8AC3E}">
        <p14:creationId xmlns:p14="http://schemas.microsoft.com/office/powerpoint/2010/main" val="79790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6</a:t>
            </a:fld>
            <a:endParaRPr lang="en-US"/>
          </a:p>
        </p:txBody>
      </p:sp>
    </p:spTree>
    <p:extLst>
      <p:ext uri="{BB962C8B-B14F-4D97-AF65-F5344CB8AC3E}">
        <p14:creationId xmlns:p14="http://schemas.microsoft.com/office/powerpoint/2010/main" val="131855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7</a:t>
            </a:fld>
            <a:endParaRPr lang="en-US"/>
          </a:p>
        </p:txBody>
      </p:sp>
    </p:spTree>
    <p:extLst>
      <p:ext uri="{BB962C8B-B14F-4D97-AF65-F5344CB8AC3E}">
        <p14:creationId xmlns:p14="http://schemas.microsoft.com/office/powerpoint/2010/main" val="175854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8</a:t>
            </a:fld>
            <a:endParaRPr lang="en-US"/>
          </a:p>
        </p:txBody>
      </p:sp>
    </p:spTree>
    <p:extLst>
      <p:ext uri="{BB962C8B-B14F-4D97-AF65-F5344CB8AC3E}">
        <p14:creationId xmlns:p14="http://schemas.microsoft.com/office/powerpoint/2010/main" val="14708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C28B76-325F-4EB6-B770-D7CFC87B8021}" type="slidenum">
              <a:rPr lang="en-US" smtClean="0"/>
              <a:t>9</a:t>
            </a:fld>
            <a:endParaRPr lang="en-US"/>
          </a:p>
        </p:txBody>
      </p:sp>
    </p:spTree>
    <p:extLst>
      <p:ext uri="{BB962C8B-B14F-4D97-AF65-F5344CB8AC3E}">
        <p14:creationId xmlns:p14="http://schemas.microsoft.com/office/powerpoint/2010/main" val="62363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84073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41758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72" y="5048055"/>
            <a:ext cx="3541504"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3822365"/>
            <a:ext cx="4138682" cy="845165"/>
          </a:xfrm>
          <a:prstGeom prst="rect">
            <a:avLst/>
          </a:prstGeom>
        </p:spPr>
      </p:pic>
    </p:spTree>
    <p:extLst>
      <p:ext uri="{BB962C8B-B14F-4D97-AF65-F5344CB8AC3E}">
        <p14:creationId xmlns:p14="http://schemas.microsoft.com/office/powerpoint/2010/main" val="298731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4537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18670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196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328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31621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75242" y="6366134"/>
            <a:ext cx="340158" cy="461665"/>
          </a:xfrm>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305991" y="1436689"/>
            <a:ext cx="4949428"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305991" y="77357"/>
            <a:ext cx="5321414"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85508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8841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72" y="5048055"/>
            <a:ext cx="3541504" cy="382717"/>
          </a:xfrm>
          <a:prstGeom prst="rect">
            <a:avLst/>
          </a:prstGeom>
        </p:spPr>
      </p:pic>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601" y="3822365"/>
            <a:ext cx="4138682" cy="845165"/>
          </a:xfrm>
          <a:prstGeom prst="rect">
            <a:avLst/>
          </a:prstGeom>
        </p:spPr>
      </p:pic>
    </p:spTree>
    <p:extLst>
      <p:ext uri="{BB962C8B-B14F-4D97-AF65-F5344CB8AC3E}">
        <p14:creationId xmlns:p14="http://schemas.microsoft.com/office/powerpoint/2010/main" val="18609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3452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1632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02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108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8891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7"/>
            <a:ext cx="86868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6792" y="6437271"/>
            <a:ext cx="2450417" cy="26393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spTree>
    <p:extLst>
      <p:ext uri="{BB962C8B-B14F-4D97-AF65-F5344CB8AC3E}">
        <p14:creationId xmlns:p14="http://schemas.microsoft.com/office/powerpoint/2010/main" val="264308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7"/>
            <a:ext cx="86868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6792" y="6437271"/>
            <a:ext cx="2450417" cy="263937"/>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spTree>
    <p:extLst>
      <p:ext uri="{BB962C8B-B14F-4D97-AF65-F5344CB8AC3E}">
        <p14:creationId xmlns:p14="http://schemas.microsoft.com/office/powerpoint/2010/main" val="5897367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e4D8wCGHpyw"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youtu.be/HXJTW7Gka-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7CZu79naWkE"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a:bodyPr>
          <a:lstStyle/>
          <a:p>
            <a:pPr algn="ctr"/>
            <a:r>
              <a:rPr lang="en-US" sz="3200" dirty="0"/>
              <a:t>Qualitative Adaptations </a:t>
            </a:r>
            <a:br>
              <a:rPr lang="en-US" sz="3200" dirty="0"/>
            </a:br>
            <a:r>
              <a:rPr lang="en-US" sz="3200" dirty="0"/>
              <a:t>for Teaching Comprehension</a:t>
            </a:r>
          </a:p>
        </p:txBody>
      </p:sp>
      <p:sp>
        <p:nvSpPr>
          <p:cNvPr id="3" name="Subtitle 2"/>
          <p:cNvSpPr>
            <a:spLocks noGrp="1"/>
          </p:cNvSpPr>
          <p:nvPr>
            <p:ph type="subTitle" idx="1"/>
          </p:nvPr>
        </p:nvSpPr>
        <p:spPr/>
        <p:txBody>
          <a:bodyPr>
            <a:normAutofit/>
          </a:bodyPr>
          <a:lstStyle/>
          <a:p>
            <a:r>
              <a:rPr lang="en-US" dirty="0"/>
              <a:t>Module 7 – Introduction</a:t>
            </a:r>
          </a:p>
          <a:p>
            <a:endParaRPr lang="en-US" dirty="0"/>
          </a:p>
        </p:txBody>
      </p:sp>
    </p:spTree>
    <p:extLst>
      <p:ext uri="{BB962C8B-B14F-4D97-AF65-F5344CB8AC3E}">
        <p14:creationId xmlns:p14="http://schemas.microsoft.com/office/powerpoint/2010/main" val="20163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058813"/>
            <a:ext cx="9158287"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Welcome!</a:t>
            </a:r>
          </a:p>
          <a:p>
            <a:pPr algn="ctr"/>
            <a:endParaRPr lang="en-US" sz="2800" b="1" dirty="0"/>
          </a:p>
          <a:p>
            <a:pPr algn="ctr"/>
            <a:endParaRPr lang="en-US" sz="2800" b="1" dirty="0"/>
          </a:p>
          <a:p>
            <a:pPr algn="ctr"/>
            <a:r>
              <a:rPr lang="en-US" sz="2800" dirty="0"/>
              <a:t>We are excited to start on the Module!</a:t>
            </a:r>
          </a:p>
        </p:txBody>
      </p:sp>
    </p:spTree>
    <p:extLst>
      <p:ext uri="{BB962C8B-B14F-4D97-AF65-F5344CB8AC3E}">
        <p14:creationId xmlns:p14="http://schemas.microsoft.com/office/powerpoint/2010/main" val="11747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a:bodyPr>
          <a:lstStyle/>
          <a:p>
            <a:pPr algn="ctr"/>
            <a:r>
              <a:rPr lang="en-US" sz="3200" dirty="0"/>
              <a:t>Qualitative Adaptations in Comprehension: Modeling</a:t>
            </a:r>
          </a:p>
        </p:txBody>
      </p:sp>
      <p:sp>
        <p:nvSpPr>
          <p:cNvPr id="3" name="Subtitle 2"/>
          <p:cNvSpPr>
            <a:spLocks noGrp="1"/>
          </p:cNvSpPr>
          <p:nvPr>
            <p:ph type="subTitle" idx="1"/>
          </p:nvPr>
        </p:nvSpPr>
        <p:spPr/>
        <p:txBody>
          <a:bodyPr/>
          <a:lstStyle/>
          <a:p>
            <a:r>
              <a:rPr lang="en-US" dirty="0"/>
              <a:t>Module 7 – Part 1</a:t>
            </a:r>
          </a:p>
          <a:p>
            <a:endParaRPr lang="en-US" dirty="0"/>
          </a:p>
        </p:txBody>
      </p:sp>
    </p:spTree>
    <p:extLst>
      <p:ext uri="{BB962C8B-B14F-4D97-AF65-F5344CB8AC3E}">
        <p14:creationId xmlns:p14="http://schemas.microsoft.com/office/powerpoint/2010/main" val="3680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Objectives</a:t>
            </a:r>
          </a:p>
        </p:txBody>
      </p:sp>
      <p:sp>
        <p:nvSpPr>
          <p:cNvPr id="3" name="Content Placeholder 2"/>
          <p:cNvSpPr>
            <a:spLocks noGrp="1"/>
          </p:cNvSpPr>
          <p:nvPr>
            <p:ph idx="1"/>
          </p:nvPr>
        </p:nvSpPr>
        <p:spPr/>
        <p:txBody>
          <a:bodyPr>
            <a:normAutofit/>
          </a:bodyPr>
          <a:lstStyle/>
          <a:p>
            <a:r>
              <a:rPr lang="en-US" dirty="0"/>
              <a:t>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What effective modeling looks like in intensive reading interventions for comprehension</a:t>
            </a:r>
          </a:p>
          <a:p>
            <a:pPr marL="342900" indent="-342900">
              <a:lnSpc>
                <a:spcPct val="150000"/>
              </a:lnSpc>
              <a:spcAft>
                <a:spcPts val="1200"/>
              </a:spcAft>
              <a:buClr>
                <a:schemeClr val="bg1"/>
              </a:buClr>
              <a:buFont typeface="Arial" panose="020B0604020202020204" pitchFamily="34" charset="0"/>
              <a:buChar char="•"/>
            </a:pPr>
            <a:r>
              <a:rPr lang="en-US" dirty="0"/>
              <a:t>How to adapt comprehension instruction to improve instructional modeling.</a:t>
            </a:r>
          </a:p>
        </p:txBody>
      </p:sp>
    </p:spTree>
    <p:extLst>
      <p:ext uri="{BB962C8B-B14F-4D97-AF65-F5344CB8AC3E}">
        <p14:creationId xmlns:p14="http://schemas.microsoft.com/office/powerpoint/2010/main" val="35268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4828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31377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lstStyle/>
          <a:p>
            <a:r>
              <a:rPr lang="en-US" dirty="0"/>
              <a:t>Modeling: Why We’re Learning This </a:t>
            </a:r>
          </a:p>
        </p:txBody>
      </p:sp>
      <p:sp>
        <p:nvSpPr>
          <p:cNvPr id="5" name="Rectangle 4"/>
          <p:cNvSpPr/>
          <p:nvPr/>
        </p:nvSpPr>
        <p:spPr>
          <a:xfrm>
            <a:off x="279399" y="1197610"/>
            <a:ext cx="6997299" cy="1012190"/>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
                <a:srgbClr val="FFFFFF"/>
              </a:buClr>
              <a:buSzTx/>
              <a:buFontTx/>
              <a:buNone/>
              <a:tabLst/>
              <a:defRPr/>
            </a:pPr>
            <a:r>
              <a:rPr kumimoji="0" lang="en-US" sz="1800" b="0" i="0" u="none" strike="noStrike" kern="1200" cap="none" spc="0" normalizeH="0" baseline="0" noProof="0">
                <a:ln>
                  <a:noFill/>
                </a:ln>
                <a:solidFill>
                  <a:srgbClr val="FFFFFF">
                    <a:lumMod val="85000"/>
                  </a:srgbClr>
                </a:solidFill>
                <a:effectLst/>
                <a:uLnTx/>
                <a:uFillTx/>
                <a:latin typeface="Verdana"/>
                <a:ea typeface="+mn-ea"/>
                <a:cs typeface="+mn-cs"/>
              </a:rPr>
              <a:t>Students experiencing reading difficulties </a:t>
            </a:r>
            <a:r>
              <a:rPr kumimoji="0" lang="en-US" sz="1800" b="0" i="0" u="sng" strike="noStrike" kern="1200" cap="none" spc="0" normalizeH="0" baseline="0" noProof="0">
                <a:ln>
                  <a:noFill/>
                </a:ln>
                <a:solidFill>
                  <a:srgbClr val="FFFFFF">
                    <a:lumMod val="85000"/>
                  </a:srgbClr>
                </a:solidFill>
                <a:effectLst/>
                <a:uLnTx/>
                <a:uFillTx/>
                <a:latin typeface="Verdana"/>
                <a:ea typeface="+mn-ea"/>
                <a:cs typeface="+mn-cs"/>
              </a:rPr>
              <a:t>will not discover </a:t>
            </a:r>
            <a:r>
              <a:rPr kumimoji="0" lang="en-US" sz="1800" b="0" i="0" u="none" strike="noStrike" kern="1200" cap="none" spc="0" normalizeH="0" baseline="0" noProof="0">
                <a:ln>
                  <a:noFill/>
                </a:ln>
                <a:solidFill>
                  <a:srgbClr val="FFFFFF">
                    <a:lumMod val="85000"/>
                  </a:srgbClr>
                </a:solidFill>
                <a:effectLst/>
                <a:uLnTx/>
                <a:uFillTx/>
                <a:latin typeface="Verdana"/>
                <a:ea typeface="+mn-ea"/>
                <a:cs typeface="+mn-cs"/>
              </a:rPr>
              <a:t>effective or efficient reading skills and strategies.</a:t>
            </a:r>
            <a:endPar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endParaRPr>
          </a:p>
        </p:txBody>
      </p:sp>
      <p:sp>
        <p:nvSpPr>
          <p:cNvPr id="6" name="Rectangle 5"/>
          <p:cNvSpPr/>
          <p:nvPr/>
        </p:nvSpPr>
        <p:spPr>
          <a:xfrm>
            <a:off x="279400" y="2447290"/>
            <a:ext cx="6997299" cy="1028700"/>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50000"/>
              </a:spcBef>
              <a:spcAft>
                <a:spcPts val="0"/>
              </a:spcAft>
              <a:buClr>
                <a:srgbClr val="FFFFFF"/>
              </a:buClr>
              <a:buSzTx/>
              <a:buFontTx/>
              <a:buNone/>
              <a:tabLst/>
              <a:defRPr/>
            </a:pPr>
            <a:r>
              <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rPr>
              <a:t>The strategies that expert readers rely on are </a:t>
            </a:r>
            <a:r>
              <a:rPr kumimoji="0" lang="en-US" sz="1800" b="0" i="0" u="sng" strike="noStrike" kern="1200" cap="none" spc="0" normalizeH="0" baseline="0" noProof="0" dirty="0">
                <a:ln>
                  <a:noFill/>
                </a:ln>
                <a:solidFill>
                  <a:srgbClr val="FFFFFF">
                    <a:lumMod val="85000"/>
                  </a:srgbClr>
                </a:solidFill>
                <a:effectLst/>
                <a:uLnTx/>
                <a:uFillTx/>
                <a:latin typeface="Verdana"/>
                <a:ea typeface="+mn-ea"/>
                <a:cs typeface="+mn-cs"/>
              </a:rPr>
              <a:t>effectively hidden</a:t>
            </a:r>
            <a:r>
              <a:rPr kumimoji="0" lang="en-US" sz="1800" b="0" i="0" u="none" strike="noStrike" kern="1200" cap="none" spc="0" normalizeH="0" baseline="0" noProof="0" dirty="0">
                <a:ln>
                  <a:noFill/>
                </a:ln>
                <a:solidFill>
                  <a:srgbClr val="FFFFFF">
                    <a:lumMod val="85000"/>
                  </a:srgbClr>
                </a:solidFill>
                <a:effectLst/>
                <a:uLnTx/>
                <a:uFillTx/>
                <a:latin typeface="Verdana"/>
                <a:ea typeface="+mn-ea"/>
                <a:cs typeface="+mn-cs"/>
              </a:rPr>
              <a:t> from students experiencing reading difficulties. </a:t>
            </a:r>
          </a:p>
        </p:txBody>
      </p:sp>
      <p:sp>
        <p:nvSpPr>
          <p:cNvPr id="7" name="Rectangle 6"/>
          <p:cNvSpPr/>
          <p:nvPr/>
        </p:nvSpPr>
        <p:spPr>
          <a:xfrm>
            <a:off x="633119" y="3838376"/>
            <a:ext cx="6289858" cy="162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The role of modeling is to let students </a:t>
            </a:r>
          </a:p>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a:t>
            </a:r>
            <a:r>
              <a:rPr kumimoji="0" lang="en-US" sz="2400" b="0" i="0" u="sng" strike="noStrike" kern="1200" cap="none" spc="0" normalizeH="0" baseline="0" noProof="0" dirty="0">
                <a:ln>
                  <a:noFill/>
                </a:ln>
                <a:solidFill>
                  <a:srgbClr val="FFFFFF"/>
                </a:solidFill>
                <a:effectLst/>
                <a:uLnTx/>
                <a:uFillTx/>
                <a:latin typeface="Verdana"/>
                <a:ea typeface="+mn-ea"/>
                <a:cs typeface="+mn-cs"/>
              </a:rPr>
              <a:t>in on the secret</a:t>
            </a:r>
            <a:r>
              <a:rPr kumimoji="0" lang="en-US" sz="2400" b="0" i="0" u="none" strike="noStrike" kern="1200" cap="none" spc="0" normalizeH="0" baseline="0" noProof="0" dirty="0">
                <a:ln>
                  <a:noFill/>
                </a:ln>
                <a:solidFill>
                  <a:srgbClr val="FFFFFF"/>
                </a:solidFill>
                <a:effectLst/>
                <a:uLnTx/>
                <a:uFillTx/>
                <a:latin typeface="Verdana"/>
                <a:ea typeface="+mn-ea"/>
                <a:cs typeface="+mn-cs"/>
              </a:rPr>
              <a:t>” </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of reading success by making skills and strategies </a:t>
            </a:r>
            <a:r>
              <a:rPr kumimoji="0" lang="en-US" altLang="ja-JP" sz="2400" b="0" i="0" u="sng" strike="noStrike" kern="1200" cap="none" spc="0" normalizeH="0" baseline="0" noProof="0" dirty="0">
                <a:ln>
                  <a:noFill/>
                </a:ln>
                <a:solidFill>
                  <a:srgbClr val="FFFFFF"/>
                </a:solidFill>
                <a:effectLst/>
                <a:uLnTx/>
                <a:uFillTx/>
                <a:latin typeface="Verdana"/>
                <a:ea typeface="+mn-ea"/>
                <a:cs typeface="+mn-cs"/>
              </a:rPr>
              <a:t>explicit</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 </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9828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20248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solidFill>
                  <a:schemeClr val="bg1">
                    <a:lumMod val="65000"/>
                  </a:schemeClr>
                </a:solidFill>
              </a:rPr>
              <a:t>Explain with clear, concise, consistent language</a:t>
            </a:r>
          </a:p>
          <a:p>
            <a:pPr marL="342900" indent="-342900">
              <a:buClr>
                <a:schemeClr val="accent1"/>
              </a:buClr>
              <a:buFont typeface="Wingdings" panose="05000000000000000000" pitchFamily="2" charset="2"/>
              <a:buChar char="q"/>
            </a:pPr>
            <a:r>
              <a:rPr lang="en-US" dirty="0">
                <a:solidFill>
                  <a:schemeClr val="bg1">
                    <a:lumMod val="65000"/>
                  </a:schemeClr>
                </a:solidFill>
              </a:rPr>
              <a:t>Model/demonstrate the skill/strategy </a:t>
            </a:r>
          </a:p>
          <a:p>
            <a:pPr>
              <a:buClr>
                <a:schemeClr val="accent1"/>
              </a:buClr>
            </a:pPr>
            <a:r>
              <a:rPr lang="en-US" dirty="0">
                <a:solidFill>
                  <a:schemeClr val="bg1">
                    <a:lumMod val="65000"/>
                  </a:schemeClr>
                </a:solidFill>
              </a:rPr>
              <a:t>   (show the thinking)</a:t>
            </a:r>
          </a:p>
          <a:p>
            <a:pPr marL="342900" indent="-342900">
              <a:buClr>
                <a:schemeClr val="accent1"/>
              </a:buClr>
              <a:buFont typeface="Wingdings" panose="05000000000000000000" pitchFamily="2" charset="2"/>
              <a:buChar char="q"/>
            </a:pPr>
            <a:r>
              <a:rPr lang="en-US" dirty="0">
                <a:solidFill>
                  <a:schemeClr val="bg1">
                    <a:lumMod val="65000"/>
                  </a:schemeClr>
                </a:solidFill>
              </a:rPr>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338945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685800" y="1892958"/>
            <a:ext cx="5776993" cy="2507592"/>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learn strategies for identifying the main idea and summarizing what we’ve read.”</a:t>
            </a:r>
          </a:p>
        </p:txBody>
      </p:sp>
      <p:sp>
        <p:nvSpPr>
          <p:cNvPr id="4" name="TextBox 3"/>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cxnSp>
        <p:nvCxnSpPr>
          <p:cNvPr id="5" name="Straight Connector 4"/>
          <p:cNvCxnSpPr/>
          <p:nvPr/>
        </p:nvCxnSpPr>
        <p:spPr>
          <a:xfrm flipV="1">
            <a:off x="1611281" y="3314700"/>
            <a:ext cx="3924105" cy="2777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30929" y="3706586"/>
            <a:ext cx="1912484" cy="1632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404626" y="1053678"/>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learn</a:t>
            </a:r>
            <a:r>
              <a:rPr kumimoji="0" lang="is-IS" sz="2400" b="0" i="0" u="none" strike="noStrike" kern="1200" cap="none" spc="0" normalizeH="0" baseline="0" noProof="0" dirty="0">
                <a:ln>
                  <a:noFill/>
                </a:ln>
                <a:solidFill>
                  <a:srgbClr val="FFFFFF"/>
                </a:solidFill>
                <a:effectLst/>
                <a:uLnTx/>
                <a:uFillTx/>
                <a:latin typeface="Verdana"/>
                <a:ea typeface="+mn-ea"/>
                <a:cs typeface="+mn-cs"/>
              </a:rPr>
              <a:t> story structure”</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4" name="TextBox 13"/>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spTree>
    <p:extLst>
      <p:ext uri="{BB962C8B-B14F-4D97-AF65-F5344CB8AC3E}">
        <p14:creationId xmlns:p14="http://schemas.microsoft.com/office/powerpoint/2010/main" val="13736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p:txBody>
          <a:bodyPr>
            <a:normAutofit fontScale="62500" lnSpcReduction="20000"/>
          </a:bodyPr>
          <a:lstStyle/>
          <a:p>
            <a:r>
              <a:rPr lang="en-US" dirty="0"/>
              <a:t>You will learn…</a:t>
            </a:r>
          </a:p>
          <a:p>
            <a:endParaRPr lang="en-US" dirty="0"/>
          </a:p>
          <a:p>
            <a:r>
              <a:rPr lang="en-US" dirty="0"/>
              <a:t>Part 1:</a:t>
            </a:r>
          </a:p>
          <a:p>
            <a:r>
              <a:rPr lang="en-US" dirty="0"/>
              <a:t>What effective modeling looks like in intensive reading interventions for comprehension</a:t>
            </a:r>
          </a:p>
          <a:p>
            <a:r>
              <a:rPr lang="en-US" dirty="0"/>
              <a:t>How to adapt comprehension instruction to improve instructional modeling.</a:t>
            </a:r>
          </a:p>
          <a:p>
            <a:endParaRPr lang="en-US" dirty="0"/>
          </a:p>
          <a:p>
            <a:r>
              <a:rPr lang="en-US" dirty="0"/>
              <a:t>Parts 2 &amp; 3: </a:t>
            </a:r>
          </a:p>
          <a:p>
            <a:r>
              <a:rPr lang="en-US" dirty="0"/>
              <a:t>How to provide effective practice opportunities, elicit frequent responses, and provide effective feedback during comprehension instruction.</a:t>
            </a:r>
          </a:p>
          <a:p>
            <a:r>
              <a:rPr lang="en-US" dirty="0"/>
              <a:t>How to adapt comprehension instruction to improve these practices.</a:t>
            </a:r>
          </a:p>
        </p:txBody>
      </p:sp>
      <p:sp>
        <p:nvSpPr>
          <p:cNvPr id="7" name="Text Placeholder 6" hidden="1">
            <a:extLst>
              <a:ext uri="{FF2B5EF4-FFF2-40B4-BE49-F238E27FC236}">
                <a16:creationId xmlns:a16="http://schemas.microsoft.com/office/drawing/2014/main" id="{4635952B-AF0D-4D93-81EF-1DC44F7FD506}"/>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73714B77-6CF3-47DE-9E9E-9FB00422253D}"/>
              </a:ext>
            </a:extLst>
          </p:cNvPr>
          <p:cNvSpPr>
            <a:spLocks noGrp="1"/>
          </p:cNvSpPr>
          <p:nvPr>
            <p:ph type="title" idx="4294967295"/>
          </p:nvPr>
        </p:nvSpPr>
        <p:spPr>
          <a:xfrm>
            <a:off x="177800" y="266700"/>
            <a:ext cx="8686800" cy="731520"/>
          </a:xfrm>
        </p:spPr>
        <p:txBody>
          <a:bodyPr/>
          <a:lstStyle/>
          <a:p>
            <a:pPr rtl="0" eaLnBrk="1" latinLnBrk="0" hangingPunct="1"/>
            <a:r>
              <a:rPr lang="en-US" sz="3200" b="1" kern="1200" dirty="0">
                <a:solidFill>
                  <a:srgbClr val="FFFFFF"/>
                </a:solidFill>
                <a:effectLst/>
                <a:latin typeface="Verdana" panose="020B0604030504040204" pitchFamily="34" charset="0"/>
                <a:ea typeface="+mn-ea"/>
                <a:cs typeface="+mn-cs"/>
              </a:rPr>
              <a:t>Objectives</a:t>
            </a:r>
            <a:endParaRPr lang="en-US" dirty="0">
              <a:effectLst/>
            </a:endParaRPr>
          </a:p>
          <a:p>
            <a:endParaRPr lang="en-US" dirty="0"/>
          </a:p>
        </p:txBody>
      </p:sp>
    </p:spTree>
    <p:extLst>
      <p:ext uri="{BB962C8B-B14F-4D97-AF65-F5344CB8AC3E}">
        <p14:creationId xmlns:p14="http://schemas.microsoft.com/office/powerpoint/2010/main" val="167960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8" name="Speech Bubble: Oval 3"/>
          <p:cNvSpPr/>
          <p:nvPr/>
        </p:nvSpPr>
        <p:spPr>
          <a:xfrm>
            <a:off x="404626" y="1053678"/>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“Today we are going to learn</a:t>
            </a:r>
            <a:r>
              <a:rPr kumimoji="0" lang="is-IS" sz="2000" b="0" i="0" u="none" strike="noStrike" kern="1200" cap="none" spc="0" normalizeH="0" baseline="0" noProof="0" dirty="0">
                <a:ln>
                  <a:noFill/>
                </a:ln>
                <a:solidFill>
                  <a:srgbClr val="FFFFFF"/>
                </a:solidFill>
                <a:effectLst/>
                <a:uLnTx/>
                <a:uFillTx/>
                <a:latin typeface="Verdana"/>
                <a:ea typeface="+mn-ea"/>
                <a:cs typeface="+mn-cs"/>
              </a:rPr>
              <a:t> more about our story map”</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sp>
        <p:nvSpPr>
          <p:cNvPr id="7" name="Oval 6"/>
          <p:cNvSpPr/>
          <p:nvPr/>
        </p:nvSpPr>
        <p:spPr>
          <a:xfrm>
            <a:off x="836909" y="2225253"/>
            <a:ext cx="4231038" cy="931012"/>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Oval 8"/>
          <p:cNvSpPr/>
          <p:nvPr/>
        </p:nvSpPr>
        <p:spPr>
          <a:xfrm>
            <a:off x="836909" y="2951090"/>
            <a:ext cx="4231038" cy="931012"/>
          </a:xfrm>
          <a:prstGeom prst="ellipse">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0" name="Picture 9" descr="Simple Red Checkmark by thatsmybo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8591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Focus on a singular objective</a:t>
            </a:r>
          </a:p>
          <a:p>
            <a:endParaRPr lang="en-US" dirty="0"/>
          </a:p>
        </p:txBody>
      </p:sp>
      <p:sp>
        <p:nvSpPr>
          <p:cNvPr id="6" name="TextBox 5"/>
          <p:cNvSpPr txBox="1"/>
          <p:nvPr/>
        </p:nvSpPr>
        <p:spPr>
          <a:xfrm>
            <a:off x="241340" y="1200151"/>
            <a:ext cx="5963517"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 </a:t>
            </a:r>
            <a:r>
              <a:rPr kumimoji="0" lang="en-US" sz="1600" b="0" i="0" u="none" strike="noStrike" kern="1200" cap="none" spc="0" normalizeH="0" baseline="0" noProof="0" dirty="0">
                <a:ln>
                  <a:noFill/>
                </a:ln>
                <a:solidFill>
                  <a:srgbClr val="FFFFFF"/>
                </a:solidFill>
                <a:effectLst/>
                <a:uLnTx/>
                <a:uFillTx/>
                <a:latin typeface="Verdana"/>
                <a:ea typeface="+mn-ea"/>
                <a:cs typeface="+mn-cs"/>
              </a:rPr>
              <a:t>- The answer to the question is in the reading/ The answer is made up of information that comes from more than one sentence or paragraph. You have to put together information from different parts of the text to find the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to the question is not in the reading. Think about what the author tells you and what you already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to the question is not in the reading. You can answer the question by thinking about what you already know</a:t>
            </a:r>
            <a:r>
              <a:rPr kumimoji="0" lang="en-US" sz="1800" b="0" i="0" u="none" strike="noStrike" kern="1200" cap="none" spc="0" normalizeH="0" baseline="0" noProof="0" dirty="0">
                <a:ln>
                  <a:noFill/>
                </a:ln>
                <a:solidFill>
                  <a:srgbClr val="FFFFFF"/>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Oval 6"/>
          <p:cNvSpPr/>
          <p:nvPr/>
        </p:nvSpPr>
        <p:spPr>
          <a:xfrm>
            <a:off x="34697" y="1483141"/>
            <a:ext cx="6317116" cy="1504987"/>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5" name="Picture 4"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10484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268752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solidFill>
                  <a:schemeClr val="bg1">
                    <a:lumMod val="65000"/>
                  </a:schemeClr>
                </a:solidFill>
              </a:rPr>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138795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14" name="Content Placeholder 2"/>
          <p:cNvSpPr>
            <a:spLocks noGrp="1"/>
          </p:cNvSpPr>
          <p:nvPr>
            <p:ph idx="1"/>
          </p:nvPr>
        </p:nvSpPr>
        <p:spPr>
          <a:xfrm>
            <a:off x="100013" y="359302"/>
            <a:ext cx="8686800" cy="974617"/>
          </a:xfrm>
        </p:spPr>
        <p:txBody>
          <a:bodyPr>
            <a:normAutofit fontScale="92500" lnSpcReduction="10000"/>
          </a:bodyPr>
          <a:lstStyle/>
          <a:p>
            <a:pPr marL="342900" indent="-342900">
              <a:buClr>
                <a:schemeClr val="accent1"/>
              </a:buClr>
              <a:buFont typeface="Wingdings" panose="05000000000000000000" pitchFamily="2" charset="2"/>
              <a:buChar char="q"/>
            </a:pPr>
            <a:r>
              <a:rPr lang="en-US" sz="3000" dirty="0"/>
              <a:t>Explain with clear, concise, consistent language</a:t>
            </a:r>
          </a:p>
          <a:p>
            <a:endParaRPr lang="en-US" dirty="0"/>
          </a:p>
        </p:txBody>
      </p:sp>
      <p:pic>
        <p:nvPicPr>
          <p:cNvPr id="17" name="Picture 16"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3508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7"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3451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6" name="TextBox 5"/>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to come up with a main-idea sentence for this paragraph: </a:t>
            </a:r>
            <a:r>
              <a:rPr kumimoji="0" lang="en-US" altLang="ja-JP" sz="21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spTree>
    <p:extLst>
      <p:ext uri="{BB962C8B-B14F-4D97-AF65-F5344CB8AC3E}">
        <p14:creationId xmlns:p14="http://schemas.microsoft.com/office/powerpoint/2010/main" val="13301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341524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to come up with a main-idea sentence for this paragraph: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I have to name the person the sentences are about.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easy. The sentences are about Albert Einstein.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Then, I have to figure out main thing that the person did in all the sentences, how all the things that Albert Einstein did are related to each other.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Hmmm, I think he enjoyed all of them.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it,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the main idea: </a:t>
            </a:r>
            <a:r>
              <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pic>
        <p:nvPicPr>
          <p:cNvPr id="7" name="Picture 6"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19841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t>Focus on a singular objective</a:t>
            </a:r>
          </a:p>
          <a:p>
            <a:pPr marL="342900" indent="-342900">
              <a:buClr>
                <a:schemeClr val="accent1"/>
              </a:buClr>
              <a:buFont typeface="Wingdings" panose="05000000000000000000" pitchFamily="2" charset="2"/>
              <a:buChar char="q"/>
            </a:pPr>
            <a:r>
              <a:rPr lang="en-US" dirty="0"/>
              <a:t>Explain with clear, concise, consistent language</a:t>
            </a:r>
          </a:p>
          <a:p>
            <a:pPr marL="342900" indent="-342900">
              <a:buClr>
                <a:schemeClr val="accent1"/>
              </a:buClr>
              <a:buFont typeface="Wingdings" panose="05000000000000000000" pitchFamily="2" charset="2"/>
              <a:buChar char="q"/>
            </a:pPr>
            <a:r>
              <a:rPr lang="en-US" dirty="0"/>
              <a:t>Model/demonstrate the skill/strategy </a:t>
            </a:r>
          </a:p>
          <a:p>
            <a:pPr>
              <a:buClr>
                <a:schemeClr val="accent1"/>
              </a:buClr>
            </a:pPr>
            <a:r>
              <a:rPr lang="en-US" dirty="0"/>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t>Model additional examples </a:t>
            </a:r>
            <a:br>
              <a:rPr lang="en-US" dirty="0"/>
            </a:br>
            <a:r>
              <a:rPr lang="en-US" dirty="0"/>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188249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lnSpcReduction="10000"/>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a singular objective</a:t>
            </a:r>
          </a:p>
          <a:p>
            <a:pPr marL="342900" indent="-342900">
              <a:buClr>
                <a:schemeClr val="accent1"/>
              </a:buClr>
              <a:buFont typeface="Wingdings" panose="05000000000000000000" pitchFamily="2" charset="2"/>
              <a:buChar char="q"/>
            </a:pPr>
            <a:r>
              <a:rPr lang="en-US" dirty="0">
                <a:solidFill>
                  <a:schemeClr val="bg1">
                    <a:lumMod val="65000"/>
                  </a:schemeClr>
                </a:solidFill>
              </a:rPr>
              <a:t>Explain with clear, concise, consistent language</a:t>
            </a:r>
          </a:p>
          <a:p>
            <a:pPr marL="342900" indent="-342900">
              <a:buClr>
                <a:schemeClr val="accent1"/>
              </a:buClr>
              <a:buFont typeface="Wingdings" panose="05000000000000000000" pitchFamily="2" charset="2"/>
              <a:buChar char="q"/>
            </a:pPr>
            <a:r>
              <a:rPr lang="en-US" dirty="0">
                <a:solidFill>
                  <a:schemeClr val="bg1">
                    <a:lumMod val="65000"/>
                  </a:schemeClr>
                </a:solidFill>
              </a:rPr>
              <a:t>Model/demonstrate the skill/strategy </a:t>
            </a:r>
          </a:p>
          <a:p>
            <a:pPr>
              <a:buClr>
                <a:schemeClr val="accent1"/>
              </a:buClr>
            </a:pPr>
            <a:r>
              <a:rPr lang="en-US" dirty="0">
                <a:solidFill>
                  <a:schemeClr val="bg1">
                    <a:lumMod val="65000"/>
                  </a:schemeClr>
                </a:solidFill>
              </a:rPr>
              <a:t>   (show the thinking)</a:t>
            </a:r>
          </a:p>
          <a:p>
            <a:pPr marL="342900" indent="-342900">
              <a:buClr>
                <a:schemeClr val="accent1"/>
              </a:buClr>
              <a:buFont typeface="Wingdings" panose="05000000000000000000" pitchFamily="2" charset="2"/>
              <a:buChar char="q"/>
            </a:pPr>
            <a:r>
              <a:rPr lang="en-US" dirty="0"/>
              <a:t>Select appropriate examples to model</a:t>
            </a:r>
          </a:p>
          <a:p>
            <a:pPr marL="342900" indent="-342900">
              <a:buClr>
                <a:schemeClr val="accent1"/>
              </a:buClr>
              <a:buFont typeface="Wingdings" panose="05000000000000000000" pitchFamily="2" charset="2"/>
              <a:buChar char="q"/>
            </a:pPr>
            <a:r>
              <a:rPr lang="en-US" dirty="0">
                <a:solidFill>
                  <a:schemeClr val="bg1">
                    <a:lumMod val="65000"/>
                  </a:schemeClr>
                </a:solidFill>
              </a:rPr>
              <a:t>Model additional examples </a:t>
            </a:r>
            <a:br>
              <a:rPr lang="en-US" dirty="0">
                <a:solidFill>
                  <a:schemeClr val="bg1">
                    <a:lumMod val="65000"/>
                  </a:schemeClr>
                </a:solidFill>
              </a:rPr>
            </a:br>
            <a:r>
              <a:rPr lang="en-US" dirty="0">
                <a:solidFill>
                  <a:schemeClr val="bg1">
                    <a:lumMod val="65000"/>
                  </a:schemeClr>
                </a:solidFill>
              </a:rPr>
              <a:t>(use multiple models)</a:t>
            </a:r>
          </a:p>
          <a:p>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Models</a:t>
            </a:r>
          </a:p>
        </p:txBody>
      </p:sp>
    </p:spTree>
    <p:extLst>
      <p:ext uri="{BB962C8B-B14F-4D97-AF65-F5344CB8AC3E}">
        <p14:creationId xmlns:p14="http://schemas.microsoft.com/office/powerpoint/2010/main" val="99482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Orientation</a:t>
            </a:r>
          </a:p>
        </p:txBody>
      </p:sp>
      <p:sp>
        <p:nvSpPr>
          <p:cNvPr id="3" name="Content Placeholder 2"/>
          <p:cNvSpPr>
            <a:spLocks noGrp="1"/>
          </p:cNvSpPr>
          <p:nvPr>
            <p:ph idx="1"/>
          </p:nvPr>
        </p:nvSpPr>
        <p:spPr/>
        <p:txBody>
          <a:bodyPr>
            <a:normAutofit lnSpcReduction="10000"/>
          </a:bodyPr>
          <a:lstStyle/>
          <a:p>
            <a:r>
              <a:rPr lang="en-US" sz="2800" dirty="0"/>
              <a:t>In this module, 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How to provide effective </a:t>
            </a:r>
            <a:r>
              <a:rPr lang="en-US" b="1" u="sng" dirty="0"/>
              <a:t>modeling</a:t>
            </a:r>
            <a:r>
              <a:rPr lang="en-US" dirty="0"/>
              <a:t> in intensive comprehension interventions.</a:t>
            </a:r>
          </a:p>
          <a:p>
            <a:pPr marL="342900" indent="-342900">
              <a:lnSpc>
                <a:spcPct val="150000"/>
              </a:lnSpc>
              <a:spcAft>
                <a:spcPts val="1200"/>
              </a:spcAft>
              <a:buClr>
                <a:schemeClr val="bg1"/>
              </a:buClr>
              <a:buFont typeface="Arial" panose="020B0604020202020204" pitchFamily="34" charset="0"/>
              <a:buChar char="•"/>
            </a:pPr>
            <a:r>
              <a:rPr lang="en-US" dirty="0"/>
              <a:t>How to provide effective </a:t>
            </a:r>
            <a:r>
              <a:rPr lang="en-US" b="1" u="sng" dirty="0"/>
              <a:t>practice opportunities</a:t>
            </a:r>
            <a:r>
              <a:rPr lang="en-US" b="1" dirty="0"/>
              <a:t> </a:t>
            </a:r>
            <a:r>
              <a:rPr lang="en-US" dirty="0"/>
              <a:t>in intensive comprehension interventions.</a:t>
            </a:r>
          </a:p>
          <a:p>
            <a:pPr marL="342900" indent="-342900">
              <a:lnSpc>
                <a:spcPct val="150000"/>
              </a:lnSpc>
              <a:spcAft>
                <a:spcPts val="1200"/>
              </a:spcAft>
              <a:buClr>
                <a:schemeClr val="bg1"/>
              </a:buClr>
              <a:buFont typeface="Arial" panose="020B0604020202020204" pitchFamily="34" charset="0"/>
              <a:buChar char="•"/>
            </a:pPr>
            <a:r>
              <a:rPr lang="en-US" dirty="0"/>
              <a:t>How to elicit </a:t>
            </a:r>
            <a:r>
              <a:rPr lang="en-US" b="1" u="sng" dirty="0"/>
              <a:t>frequent responses</a:t>
            </a:r>
            <a:r>
              <a:rPr lang="en-US" b="1" dirty="0"/>
              <a:t> </a:t>
            </a:r>
            <a:r>
              <a:rPr lang="en-US" dirty="0"/>
              <a:t>and provide </a:t>
            </a:r>
            <a:r>
              <a:rPr lang="en-US" b="1" u="sng" dirty="0"/>
              <a:t>feedback</a:t>
            </a:r>
            <a:r>
              <a:rPr lang="en-US" dirty="0"/>
              <a:t> in intensive comprehension interventions.</a:t>
            </a:r>
          </a:p>
          <a:p>
            <a:pPr marL="342900" indent="-342900">
              <a:lnSpc>
                <a:spcPct val="150000"/>
              </a:lnSpc>
              <a:spcAft>
                <a:spcPts val="1200"/>
              </a:spcAft>
              <a:buClr>
                <a:schemeClr val="bg1"/>
              </a:buClr>
              <a:buFont typeface="Arial" panose="020B0604020202020204" pitchFamily="34" charset="0"/>
              <a:buChar char="•"/>
            </a:pPr>
            <a:endParaRPr lang="en-US" dirty="0"/>
          </a:p>
        </p:txBody>
      </p:sp>
    </p:spTree>
    <p:extLst>
      <p:ext uri="{BB962C8B-B14F-4D97-AF65-F5344CB8AC3E}">
        <p14:creationId xmlns:p14="http://schemas.microsoft.com/office/powerpoint/2010/main" val="200526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4" name="Text Box 3"/>
          <p:cNvSpPr txBox="1">
            <a:spLocks noChangeArrowheads="1"/>
          </p:cNvSpPr>
          <p:nvPr/>
        </p:nvSpPr>
        <p:spPr bwMode="auto">
          <a:xfrm>
            <a:off x="305140" y="4281066"/>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16358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4" name="Text Box 3"/>
          <p:cNvSpPr txBox="1">
            <a:spLocks noChangeArrowheads="1"/>
          </p:cNvSpPr>
          <p:nvPr/>
        </p:nvSpPr>
        <p:spPr bwMode="auto">
          <a:xfrm>
            <a:off x="305140" y="428106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35642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Select appropriate examples to model</a:t>
            </a:r>
          </a:p>
          <a:p>
            <a:endParaRPr lang="en-US" dirty="0"/>
          </a:p>
        </p:txBody>
      </p:sp>
      <p:sp>
        <p:nvSpPr>
          <p:cNvPr id="17" name="TextBox 16"/>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
        <p:nvSpPr>
          <p:cNvPr id="14" name="Text Box 3"/>
          <p:cNvSpPr txBox="1">
            <a:spLocks noChangeArrowheads="1"/>
          </p:cNvSpPr>
          <p:nvPr/>
        </p:nvSpPr>
        <p:spPr bwMode="auto">
          <a:xfrm>
            <a:off x="305140" y="4281066"/>
            <a:ext cx="6678385" cy="1323439"/>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Blue whales are marine mammals. They can be 90 feet long and weight 100 tons. Blue whales are now endangered. People have written laws to protect these majestic creatures.</a:t>
            </a:r>
          </a:p>
        </p:txBody>
      </p:sp>
      <p:sp>
        <p:nvSpPr>
          <p:cNvPr id="15" name="Content Placeholder 2"/>
          <p:cNvSpPr txBox="1">
            <a:spLocks/>
          </p:cNvSpPr>
          <p:nvPr/>
        </p:nvSpPr>
        <p:spPr>
          <a:xfrm>
            <a:off x="305140" y="1428749"/>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18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7.1</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pic>
        <p:nvPicPr>
          <p:cNvPr id="12" name="Picture 11"/>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sp>
        <p:nvSpPr>
          <p:cNvPr id="7" name="TextBox 6">
            <a:extLst>
              <a:ext uri="{FF2B5EF4-FFF2-40B4-BE49-F238E27FC236}">
                <a16:creationId xmlns:a16="http://schemas.microsoft.com/office/drawing/2014/main" id="{FE38585C-9C39-4C6F-966F-2A6221FED19C}"/>
              </a:ext>
            </a:extLst>
          </p:cNvPr>
          <p:cNvSpPr txBox="1"/>
          <p:nvPr/>
        </p:nvSpPr>
        <p:spPr>
          <a:xfrm>
            <a:off x="30578" y="1336149"/>
            <a:ext cx="4155660" cy="4832092"/>
          </a:xfrm>
          <a:prstGeom prst="rect">
            <a:avLst/>
          </a:prstGeom>
          <a:solidFill>
            <a:schemeClr val="accent4">
              <a:lumMod val="20000"/>
              <a:lumOff val="80000"/>
            </a:schemeClr>
          </a:solid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LESSON 8: </a:t>
            </a:r>
            <a:r>
              <a:rPr lang="en-US" sz="1400" dirty="0">
                <a:latin typeface="Times New Roman" panose="02020603050405020304" pitchFamily="18" charset="0"/>
                <a:cs typeface="Times New Roman" panose="02020603050405020304" pitchFamily="18" charset="0"/>
              </a:rPr>
              <a:t>Making Inferences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TEACH/MODEL</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Explain </a:t>
            </a:r>
            <a:r>
              <a:rPr lang="en-US" sz="1400" dirty="0">
                <a:latin typeface="Times New Roman" panose="02020603050405020304" pitchFamily="18"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Use </a:t>
            </a:r>
            <a:r>
              <a:rPr lang="en-US" sz="1400" u="sng" dirty="0">
                <a:latin typeface="Times New Roman" panose="02020603050405020304" pitchFamily="18" charset="0"/>
                <a:cs typeface="Times New Roman" panose="02020603050405020304" pitchFamily="18" charset="0"/>
              </a:rPr>
              <a:t>Rabbit Bakes a Cake </a:t>
            </a:r>
            <a:r>
              <a:rPr lang="en-US" sz="1400" dirty="0">
                <a:latin typeface="Times New Roman" panose="02020603050405020304" pitchFamily="18" charset="0"/>
                <a:cs typeface="Times New Roman" panose="02020603050405020304" pitchFamily="18" charset="0"/>
              </a:rPr>
              <a:t>to model their strategy.</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Ask: </a:t>
            </a:r>
            <a:r>
              <a:rPr lang="en-US" sz="1400" i="1" dirty="0">
                <a:latin typeface="Times New Roman" panose="02020603050405020304" pitchFamily="18" charset="0"/>
                <a:cs typeface="Times New Roman" panose="02020603050405020304" pitchFamily="18" charset="0"/>
              </a:rPr>
              <a:t>“How will Rabbit know how to make the cake?”</a:t>
            </a:r>
          </a:p>
          <a:p>
            <a:endParaRPr lang="en-US" sz="1400" b="1" i="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Model: </a:t>
            </a:r>
            <a:r>
              <a:rPr lang="en-US" sz="1400" i="1" dirty="0">
                <a:latin typeface="Times New Roman" panose="02020603050405020304" pitchFamily="18"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p>
          <a:p>
            <a:endParaRPr lang="en-US" sz="1400" b="1" i="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Practice/Apply: </a:t>
            </a:r>
            <a:r>
              <a:rPr lang="en-US" sz="1400" dirty="0">
                <a:latin typeface="Times New Roman" panose="02020603050405020304" pitchFamily="18" charset="0"/>
                <a:cs typeface="Times New Roman" panose="02020603050405020304" pitchFamily="18" charset="0"/>
              </a:rPr>
              <a:t>Remind children to make inferences if they have trouble understanding words or ideas as they read.</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59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0B26A7F-6E16-444B-9195-5EE79106ED31}"/>
              </a:ext>
            </a:extLst>
          </p:cNvPr>
          <p:cNvSpPr txBox="1"/>
          <p:nvPr/>
        </p:nvSpPr>
        <p:spPr>
          <a:xfrm>
            <a:off x="30578" y="188536"/>
            <a:ext cx="5455822" cy="6186309"/>
          </a:xfrm>
          <a:prstGeom prst="rect">
            <a:avLst/>
          </a:prstGeom>
          <a:solidFill>
            <a:schemeClr val="accent4">
              <a:lumMod val="20000"/>
              <a:lumOff val="8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LESSON 8: </a:t>
            </a:r>
            <a:r>
              <a:rPr lang="en-US" dirty="0">
                <a:latin typeface="Times New Roman" panose="02020603050405020304" pitchFamily="18" charset="0"/>
                <a:cs typeface="Times New Roman" panose="02020603050405020304" pitchFamily="18" charset="0"/>
              </a:rPr>
              <a:t>Making Inferences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TEACH/MODEL</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Use </a:t>
            </a:r>
            <a:r>
              <a:rPr lang="en-US" u="sng" dirty="0">
                <a:latin typeface="Times New Roman" panose="02020603050405020304" pitchFamily="18" charset="0"/>
                <a:cs typeface="Times New Roman" panose="02020603050405020304" pitchFamily="18" charset="0"/>
              </a:rPr>
              <a:t>Rabbit Bakes a Cake </a:t>
            </a:r>
            <a:r>
              <a:rPr lang="en-US" dirty="0">
                <a:latin typeface="Times New Roman" panose="02020603050405020304" pitchFamily="18" charset="0"/>
                <a:cs typeface="Times New Roman" panose="02020603050405020304" pitchFamily="18" charset="0"/>
              </a:rPr>
              <a:t>to model their strategy.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Ask: </a:t>
            </a:r>
            <a:r>
              <a:rPr lang="en-US" i="1" dirty="0">
                <a:latin typeface="Times New Roman" panose="02020603050405020304" pitchFamily="18" charset="0"/>
                <a:cs typeface="Times New Roman" panose="02020603050405020304" pitchFamily="18" charset="0"/>
              </a:rPr>
              <a:t>“How will Rabbit know how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Model: </a:t>
            </a:r>
            <a:r>
              <a:rPr lang="en-US" i="1" dirty="0">
                <a:latin typeface="Times New Roman" panose="02020603050405020304" pitchFamily="18"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Practice/Apply: </a:t>
            </a:r>
            <a:r>
              <a:rPr lang="en-US" dirty="0">
                <a:latin typeface="Times New Roman" panose="02020603050405020304" pitchFamily="18" charset="0"/>
                <a:cs typeface="Times New Roman" panose="02020603050405020304" pitchFamily="18" charset="0"/>
              </a:rPr>
              <a:t>Remind children to make inferences if they have trouble understanding words or ideas as they read.</a:t>
            </a:r>
            <a:endParaRPr lang="en-US" b="1"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5702301" y="613637"/>
            <a:ext cx="3276600" cy="2326748"/>
          </a:xfrm>
          <a:prstGeom prst="rect">
            <a:avLst/>
          </a:prstGeom>
        </p:spPr>
        <p:txBody>
          <a:bodyPr>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(use multiple models)</a:t>
            </a: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itle 1"/>
          <p:cNvSpPr txBox="1">
            <a:spLocks/>
          </p:cNvSpPr>
          <p:nvPr/>
        </p:nvSpPr>
        <p:spPr>
          <a:xfrm>
            <a:off x="6040438" y="114300"/>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7" name="Oval 6"/>
          <p:cNvSpPr/>
          <p:nvPr/>
        </p:nvSpPr>
        <p:spPr>
          <a:xfrm>
            <a:off x="30578" y="751032"/>
            <a:ext cx="5154387" cy="1998934"/>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8" name="Straight Connector 7"/>
          <p:cNvCxnSpPr/>
          <p:nvPr/>
        </p:nvCxnSpPr>
        <p:spPr>
          <a:xfrm flipV="1">
            <a:off x="2122714" y="476045"/>
            <a:ext cx="2770125" cy="68796"/>
          </a:xfrm>
          <a:prstGeom prst="line">
            <a:avLst/>
          </a:prstGeom>
          <a:ln w="50800">
            <a:solidFill>
              <a:srgbClr val="119DA4"/>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1713" y="3705754"/>
            <a:ext cx="1283558" cy="544841"/>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3" name="Straight Connector 12"/>
          <p:cNvCxnSpPr/>
          <p:nvPr/>
        </p:nvCxnSpPr>
        <p:spPr>
          <a:xfrm flipV="1">
            <a:off x="174366" y="4604657"/>
            <a:ext cx="3626330" cy="76755"/>
          </a:xfrm>
          <a:prstGeom prst="line">
            <a:avLst/>
          </a:prstGeom>
          <a:ln w="50800">
            <a:solidFill>
              <a:srgbClr val="119DA4"/>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0" y="5311395"/>
            <a:ext cx="1948348" cy="544841"/>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88947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02301" y="613637"/>
            <a:ext cx="3276600" cy="2326748"/>
          </a:xfrm>
          <a:prstGeom prst="rect">
            <a:avLst/>
          </a:prstGeom>
        </p:spPr>
        <p:txBody>
          <a:bodyPr>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rPr>
              <a:t>(use multiple models)</a:t>
            </a: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5" name="Title 1"/>
          <p:cNvSpPr txBox="1">
            <a:spLocks/>
          </p:cNvSpPr>
          <p:nvPr/>
        </p:nvSpPr>
        <p:spPr>
          <a:xfrm>
            <a:off x="6040438" y="114300"/>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6" name="TextBox 5">
            <a:extLst>
              <a:ext uri="{FF2B5EF4-FFF2-40B4-BE49-F238E27FC236}">
                <a16:creationId xmlns:a16="http://schemas.microsoft.com/office/drawing/2014/main" id="{3B085AB9-EA36-4173-97E9-EAB0E349A905}"/>
              </a:ext>
            </a:extLst>
          </p:cNvPr>
          <p:cNvSpPr txBox="1"/>
          <p:nvPr/>
        </p:nvSpPr>
        <p:spPr>
          <a:xfrm>
            <a:off x="30578" y="188536"/>
            <a:ext cx="5455822" cy="6186309"/>
          </a:xfrm>
          <a:prstGeom prst="rect">
            <a:avLst/>
          </a:prstGeom>
          <a:solidFill>
            <a:schemeClr val="accent4">
              <a:lumMod val="20000"/>
              <a:lumOff val="80000"/>
            </a:schemeClr>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LESSON 8: </a:t>
            </a:r>
            <a:r>
              <a:rPr lang="en-US" dirty="0">
                <a:latin typeface="Times New Roman" panose="02020603050405020304" pitchFamily="18" charset="0"/>
                <a:cs typeface="Times New Roman" panose="02020603050405020304" pitchFamily="18" charset="0"/>
              </a:rPr>
              <a:t>Making Inferences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TEACH/MODEL</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that as they read, students can think about what they already know from their own lives and what is in the story to make inferences about things or figure out what the author does not say directly.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Use </a:t>
            </a:r>
            <a:r>
              <a:rPr lang="en-US" u="sng" dirty="0">
                <a:latin typeface="Times New Roman" panose="02020603050405020304" pitchFamily="18" charset="0"/>
                <a:cs typeface="Times New Roman" panose="02020603050405020304" pitchFamily="18" charset="0"/>
              </a:rPr>
              <a:t>Rabbit Bakes a Cake </a:t>
            </a:r>
            <a:r>
              <a:rPr lang="en-US" dirty="0">
                <a:latin typeface="Times New Roman" panose="02020603050405020304" pitchFamily="18" charset="0"/>
                <a:cs typeface="Times New Roman" panose="02020603050405020304" pitchFamily="18" charset="0"/>
              </a:rPr>
              <a:t>to model their strategy.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Ask: </a:t>
            </a:r>
            <a:r>
              <a:rPr lang="en-US" i="1" dirty="0">
                <a:latin typeface="Times New Roman" panose="02020603050405020304" pitchFamily="18" charset="0"/>
                <a:cs typeface="Times New Roman" panose="02020603050405020304" pitchFamily="18" charset="0"/>
              </a:rPr>
              <a:t>“How will Rabbit know how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Model: </a:t>
            </a:r>
            <a:r>
              <a:rPr lang="en-US" i="1" dirty="0">
                <a:latin typeface="Times New Roman" panose="02020603050405020304" pitchFamily="18" charset="0"/>
                <a:cs typeface="Times New Roman" panose="02020603050405020304" pitchFamily="18" charset="0"/>
              </a:rPr>
              <a:t>“I know that many people use recipes, or written directions, when they cook. In the picture, I see that Rabbit is reading a cookbook; cookbooks have recipes in them. So I can make the inferences that Rabbit will use a recipe to make the cake.”</a:t>
            </a:r>
          </a:p>
          <a:p>
            <a:endParaRPr lang="en-US" b="1" i="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Practice/Apply: </a:t>
            </a:r>
            <a:r>
              <a:rPr lang="en-US" dirty="0">
                <a:latin typeface="Times New Roman" panose="02020603050405020304" pitchFamily="18" charset="0"/>
                <a:cs typeface="Times New Roman" panose="02020603050405020304" pitchFamily="18" charset="0"/>
              </a:rPr>
              <a:t>Remind children to make inferences if they have trouble understanding words or ideas as they read.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3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7.2</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555463"/>
            <a:ext cx="3831097" cy="2870822"/>
          </a:xfrm>
          <a:prstGeom prst="rect">
            <a:avLst/>
          </a:prstGeom>
        </p:spPr>
      </p:pic>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Main Idea</a:t>
            </a:r>
          </a:p>
        </p:txBody>
      </p:sp>
    </p:spTree>
    <p:extLst>
      <p:ext uri="{BB962C8B-B14F-4D97-AF65-F5344CB8AC3E}">
        <p14:creationId xmlns:p14="http://schemas.microsoft.com/office/powerpoint/2010/main" val="1002770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7.2</a:t>
            </a:r>
            <a:br>
              <a:rPr lang="en-US" dirty="0">
                <a:solidFill>
                  <a:srgbClr val="8CCEA2"/>
                </a:solidFill>
              </a:rPr>
            </a:br>
            <a:endParaRPr lang="en-US" dirty="0"/>
          </a:p>
        </p:txBody>
      </p:sp>
      <p:sp>
        <p:nvSpPr>
          <p:cNvPr id="3" name="TextBox 2"/>
          <p:cNvSpPr txBox="1"/>
          <p:nvPr/>
        </p:nvSpPr>
        <p:spPr>
          <a:xfrm>
            <a:off x="2529840" y="2926080"/>
            <a:ext cx="5394960" cy="369332"/>
          </a:xfrm>
          <a:prstGeom prst="rect">
            <a:avLst/>
          </a:prstGeom>
          <a:noFill/>
        </p:spPr>
        <p:txBody>
          <a:bodyPr wrap="square" rtlCol="0">
            <a:spAutoFit/>
          </a:bodyPr>
          <a:lstStyle/>
          <a:p>
            <a:r>
              <a:rPr lang="en-US" dirty="0">
                <a:solidFill>
                  <a:schemeClr val="bg1"/>
                </a:solidFill>
                <a:hlinkClick r:id="rId2"/>
              </a:rPr>
              <a:t>https://youtu.be/e4D8wCGHpyw</a:t>
            </a:r>
            <a:r>
              <a:rPr lang="en-US" dirty="0">
                <a:solidFill>
                  <a:schemeClr val="bg1"/>
                </a:solidFill>
              </a:rPr>
              <a:t> </a:t>
            </a:r>
          </a:p>
        </p:txBody>
      </p:sp>
    </p:spTree>
    <p:extLst>
      <p:ext uri="{BB962C8B-B14F-4D97-AF65-F5344CB8AC3E}">
        <p14:creationId xmlns:p14="http://schemas.microsoft.com/office/powerpoint/2010/main" val="29706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238" y="2099537"/>
            <a:ext cx="4414837" cy="2326748"/>
          </a:xfrm>
        </p:spPr>
        <p:txBody>
          <a:bodyPr>
            <a:normAutofit/>
          </a:bodyPr>
          <a:lstStyle/>
          <a:p>
            <a:pPr marL="342900" indent="-342900">
              <a:buClr>
                <a:schemeClr val="accent1"/>
              </a:buClr>
              <a:buFont typeface="Wingdings" panose="05000000000000000000" pitchFamily="2" charset="2"/>
              <a:buChar char="q"/>
            </a:pPr>
            <a:r>
              <a:rPr lang="en-US" sz="1200" dirty="0"/>
              <a:t>Focus on a singular objective</a:t>
            </a:r>
          </a:p>
          <a:p>
            <a:pPr marL="342900" indent="-342900">
              <a:buClr>
                <a:schemeClr val="accent1"/>
              </a:buClr>
              <a:buFont typeface="Wingdings" panose="05000000000000000000" pitchFamily="2" charset="2"/>
              <a:buChar char="q"/>
            </a:pPr>
            <a:r>
              <a:rPr lang="en-US" sz="1200" dirty="0"/>
              <a:t>Explain with clear, concise, consistent language</a:t>
            </a:r>
          </a:p>
          <a:p>
            <a:pPr marL="342900" indent="-342900">
              <a:buClr>
                <a:schemeClr val="accent1"/>
              </a:buClr>
              <a:buFont typeface="Wingdings" panose="05000000000000000000" pitchFamily="2" charset="2"/>
              <a:buChar char="q"/>
            </a:pPr>
            <a:r>
              <a:rPr lang="en-US" sz="1200" dirty="0"/>
              <a:t>Model/demonstrate the skill/strategy </a:t>
            </a:r>
          </a:p>
          <a:p>
            <a:pPr>
              <a:buClr>
                <a:schemeClr val="accent1"/>
              </a:buClr>
            </a:pPr>
            <a:r>
              <a:rPr lang="en-US" sz="1200" dirty="0"/>
              <a:t>      (show the thinking)</a:t>
            </a:r>
          </a:p>
          <a:p>
            <a:pPr marL="342900" indent="-342900">
              <a:buClr>
                <a:schemeClr val="accent1"/>
              </a:buClr>
              <a:buFont typeface="Wingdings" panose="05000000000000000000" pitchFamily="2" charset="2"/>
              <a:buChar char="q"/>
            </a:pPr>
            <a:r>
              <a:rPr lang="en-US" sz="1200" dirty="0"/>
              <a:t>Select appropriate examples to model</a:t>
            </a:r>
          </a:p>
          <a:p>
            <a:pPr marL="342900" indent="-342900">
              <a:buClr>
                <a:schemeClr val="accent1"/>
              </a:buClr>
              <a:buFont typeface="Wingdings" panose="05000000000000000000" pitchFamily="2" charset="2"/>
              <a:buChar char="q"/>
            </a:pPr>
            <a:r>
              <a:rPr lang="en-US" sz="1200" dirty="0"/>
              <a:t>Model additional examples </a:t>
            </a:r>
            <a:br>
              <a:rPr lang="en-US" sz="1200" dirty="0"/>
            </a:br>
            <a:r>
              <a:rPr lang="en-US" sz="1200" dirty="0"/>
              <a:t>(use multiple models)</a:t>
            </a:r>
          </a:p>
          <a:p>
            <a:endParaRPr lang="en-US" dirty="0"/>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7.3</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sp>
        <p:nvSpPr>
          <p:cNvPr id="5" name="Title 1"/>
          <p:cNvSpPr txBox="1">
            <a:spLocks/>
          </p:cNvSpPr>
          <p:nvPr/>
        </p:nvSpPr>
        <p:spPr>
          <a:xfrm>
            <a:off x="4186238" y="1668996"/>
            <a:ext cx="2828925" cy="43054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p>
        </p:txBody>
      </p:sp>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Predicting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456780"/>
            <a:ext cx="3900941" cy="2798710"/>
          </a:xfrm>
          <a:prstGeom prst="rect">
            <a:avLst/>
          </a:prstGeom>
        </p:spPr>
      </p:pic>
    </p:spTree>
    <p:extLst>
      <p:ext uri="{BB962C8B-B14F-4D97-AF65-F5344CB8AC3E}">
        <p14:creationId xmlns:p14="http://schemas.microsoft.com/office/powerpoint/2010/main" val="102649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7.3</a:t>
            </a:r>
            <a:br>
              <a:rPr lang="en-US" dirty="0">
                <a:solidFill>
                  <a:srgbClr val="8CCEA2"/>
                </a:solidFill>
              </a:rPr>
            </a:br>
            <a:endParaRPr lang="en-US" dirty="0"/>
          </a:p>
        </p:txBody>
      </p:sp>
      <p:sp>
        <p:nvSpPr>
          <p:cNvPr id="3" name="TextBox 2"/>
          <p:cNvSpPr txBox="1"/>
          <p:nvPr/>
        </p:nvSpPr>
        <p:spPr>
          <a:xfrm>
            <a:off x="2423160" y="3048000"/>
            <a:ext cx="4617720" cy="369332"/>
          </a:xfrm>
          <a:prstGeom prst="rect">
            <a:avLst/>
          </a:prstGeom>
          <a:noFill/>
        </p:spPr>
        <p:txBody>
          <a:bodyPr wrap="square" rtlCol="0">
            <a:spAutoFit/>
          </a:bodyPr>
          <a:lstStyle/>
          <a:p>
            <a:r>
              <a:rPr lang="en-US" dirty="0">
                <a:solidFill>
                  <a:schemeClr val="bg1"/>
                </a:solidFill>
                <a:hlinkClick r:id="rId2"/>
              </a:rPr>
              <a:t>https://youtu.be/HXJTW7Gka-g</a:t>
            </a:r>
            <a:r>
              <a:rPr lang="en-US" dirty="0">
                <a:solidFill>
                  <a:schemeClr val="bg1"/>
                </a:solidFill>
              </a:rPr>
              <a:t> </a:t>
            </a:r>
          </a:p>
        </p:txBody>
      </p:sp>
    </p:spTree>
    <p:extLst>
      <p:ext uri="{BB962C8B-B14F-4D97-AF65-F5344CB8AC3E}">
        <p14:creationId xmlns:p14="http://schemas.microsoft.com/office/powerpoint/2010/main" val="11093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Orientation</a:t>
            </a:r>
          </a:p>
        </p:txBody>
      </p:sp>
      <p:sp>
        <p:nvSpPr>
          <p:cNvPr id="4" name="Slide Number Placeholder 3"/>
          <p:cNvSpPr>
            <a:spLocks noGrp="1"/>
          </p:cNvSpPr>
          <p:nvPr>
            <p:ph type="sldNum" sz="quarter" idx="12"/>
          </p:nvPr>
        </p:nvSpPr>
        <p:spPr/>
        <p:txBody>
          <a:bodyPr/>
          <a:lstStyle/>
          <a:p>
            <a:fld id="{569CA132-ADD6-4B72-B5E1-B86F7979C603}" type="slidenum">
              <a:rPr lang="en-US" smtClean="0"/>
              <a:t>4</a:t>
            </a:fld>
            <a:endParaRPr lang="en-US"/>
          </a:p>
        </p:txBody>
      </p:sp>
      <p:sp>
        <p:nvSpPr>
          <p:cNvPr id="13" name="Title 1"/>
          <p:cNvSpPr txBox="1">
            <a:spLocks/>
          </p:cNvSpPr>
          <p:nvPr/>
        </p:nvSpPr>
        <p:spPr>
          <a:xfrm>
            <a:off x="228600" y="228600"/>
            <a:ext cx="86868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chemeClr val="bg1"/>
                </a:solidFill>
                <a:latin typeface="+mj-lt"/>
                <a:ea typeface="+mj-ea"/>
                <a:cs typeface="+mj-cs"/>
              </a:defRPr>
            </a:lvl1pPr>
          </a:lstStyle>
          <a:p>
            <a:r>
              <a:rPr lang="en-US"/>
              <a:t>Module Orientation</a:t>
            </a:r>
            <a:endParaRPr lang="en-US" dirty="0"/>
          </a:p>
        </p:txBody>
      </p:sp>
      <p:pic>
        <p:nvPicPr>
          <p:cNvPr id="14" name="Picture 13"/>
          <p:cNvPicPr>
            <a:picLocks noChangeAspect="1"/>
          </p:cNvPicPr>
          <p:nvPr/>
        </p:nvPicPr>
        <p:blipFill>
          <a:blip r:embed="rId3"/>
          <a:stretch>
            <a:fillRect/>
          </a:stretch>
        </p:blipFill>
        <p:spPr>
          <a:xfrm>
            <a:off x="228600" y="3095227"/>
            <a:ext cx="710000" cy="731520"/>
          </a:xfrm>
          <a:prstGeom prst="rect">
            <a:avLst/>
          </a:prstGeom>
        </p:spPr>
      </p:pic>
      <p:pic>
        <p:nvPicPr>
          <p:cNvPr id="15" name="Picture 14"/>
          <p:cNvPicPr>
            <a:picLocks noChangeAspect="1"/>
          </p:cNvPicPr>
          <p:nvPr/>
        </p:nvPicPr>
        <p:blipFill>
          <a:blip r:embed="rId4">
            <a:clrChange>
              <a:clrFrom>
                <a:srgbClr val="000000"/>
              </a:clrFrom>
              <a:clrTo>
                <a:srgbClr val="000000">
                  <a:alpha val="0"/>
                </a:srgbClr>
              </a:clrTo>
            </a:clrChange>
          </a:blip>
          <a:stretch>
            <a:fillRect/>
          </a:stretch>
        </p:blipFill>
        <p:spPr>
          <a:xfrm>
            <a:off x="175775" y="1661913"/>
            <a:ext cx="765336" cy="731520"/>
          </a:xfrm>
          <a:prstGeom prst="rect">
            <a:avLst/>
          </a:prstGeom>
        </p:spPr>
      </p:pic>
      <p:pic>
        <p:nvPicPr>
          <p:cNvPr id="16" name="Picture 15"/>
          <p:cNvPicPr>
            <a:picLocks noChangeAspect="1"/>
          </p:cNvPicPr>
          <p:nvPr/>
        </p:nvPicPr>
        <p:blipFill>
          <a:blip r:embed="rId5"/>
          <a:stretch>
            <a:fillRect/>
          </a:stretch>
        </p:blipFill>
        <p:spPr>
          <a:xfrm>
            <a:off x="295211" y="5036749"/>
            <a:ext cx="710000" cy="731520"/>
          </a:xfrm>
          <a:prstGeom prst="rect">
            <a:avLst/>
          </a:prstGeom>
        </p:spPr>
      </p:pic>
      <p:sp>
        <p:nvSpPr>
          <p:cNvPr id="18" name="Content Placeholder 2"/>
          <p:cNvSpPr txBox="1">
            <a:spLocks/>
          </p:cNvSpPr>
          <p:nvPr/>
        </p:nvSpPr>
        <p:spPr>
          <a:xfrm>
            <a:off x="1216615" y="960120"/>
            <a:ext cx="7900491" cy="4940679"/>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Workbook Activities:</a:t>
            </a:r>
          </a:p>
          <a:p>
            <a:pPr marL="342900" indent="-342900">
              <a:buClr>
                <a:schemeClr val="bg1"/>
              </a:buClr>
              <a:buFont typeface="Arial" panose="020B0604020202020204" pitchFamily="34" charset="0"/>
              <a:buChar char="•"/>
            </a:pPr>
            <a:r>
              <a:rPr lang="en-US" b="1" dirty="0">
                <a:solidFill>
                  <a:srgbClr val="D25733"/>
                </a:solidFill>
              </a:rPr>
              <a:t>Reflect </a:t>
            </a:r>
            <a:r>
              <a:rPr lang="en-US" dirty="0"/>
              <a:t>on examples of effective and ineffective instructional delivery from curriculum samples and videos of classroom instruction</a:t>
            </a:r>
          </a:p>
          <a:p>
            <a:pPr marL="342900" indent="-342900">
              <a:buClr>
                <a:schemeClr val="bg1"/>
              </a:buClr>
              <a:buFont typeface="Arial" panose="020B0604020202020204" pitchFamily="34" charset="0"/>
              <a:buChar char="•"/>
            </a:pPr>
            <a:endParaRPr lang="en-US" sz="200" b="1" dirty="0"/>
          </a:p>
          <a:p>
            <a:pPr marL="342900" indent="-342900">
              <a:buClr>
                <a:schemeClr val="bg1"/>
              </a:buClr>
              <a:buFont typeface="Arial" panose="020B0604020202020204" pitchFamily="34" charset="0"/>
              <a:buChar char="•"/>
            </a:pPr>
            <a:endParaRPr lang="en-US" sz="200" b="1" dirty="0"/>
          </a:p>
          <a:p>
            <a:pPr marL="342900" indent="-342900">
              <a:buClr>
                <a:schemeClr val="bg1"/>
              </a:buClr>
              <a:buFont typeface="Arial" panose="020B0604020202020204" pitchFamily="34" charset="0"/>
              <a:buChar char="•"/>
            </a:pPr>
            <a:r>
              <a:rPr lang="en-US" b="1" dirty="0">
                <a:solidFill>
                  <a:srgbClr val="D25733"/>
                </a:solidFill>
              </a:rPr>
              <a:t>Analyze</a:t>
            </a:r>
            <a:r>
              <a:rPr lang="en-US" b="1" dirty="0"/>
              <a:t> </a:t>
            </a:r>
            <a:r>
              <a:rPr lang="en-US" dirty="0"/>
              <a:t>curriculum</a:t>
            </a:r>
            <a:r>
              <a:rPr lang="en-US" b="1" dirty="0"/>
              <a:t> </a:t>
            </a:r>
            <a:r>
              <a:rPr lang="en-US" b="1" dirty="0">
                <a:solidFill>
                  <a:srgbClr val="D25733"/>
                </a:solidFill>
              </a:rPr>
              <a:t>samples</a:t>
            </a:r>
            <a:r>
              <a:rPr lang="en-US" b="1" dirty="0"/>
              <a:t> </a:t>
            </a:r>
            <a:r>
              <a:rPr lang="en-US" dirty="0"/>
              <a:t>and</a:t>
            </a:r>
            <a:r>
              <a:rPr lang="en-US" b="1" dirty="0"/>
              <a:t> </a:t>
            </a:r>
            <a:r>
              <a:rPr lang="en-US" dirty="0"/>
              <a:t>case study </a:t>
            </a:r>
            <a:r>
              <a:rPr lang="en-US" b="1" dirty="0">
                <a:solidFill>
                  <a:srgbClr val="D25733"/>
                </a:solidFill>
              </a:rPr>
              <a:t>videos</a:t>
            </a:r>
            <a:r>
              <a:rPr lang="en-US" dirty="0">
                <a:solidFill>
                  <a:srgbClr val="D25733"/>
                </a:solidFill>
              </a:rPr>
              <a:t> </a:t>
            </a:r>
            <a:r>
              <a:rPr lang="en-US" dirty="0"/>
              <a:t>of real classroom instruction instruction</a:t>
            </a:r>
          </a:p>
          <a:p>
            <a:pPr marL="342900" indent="-342900">
              <a:buClr>
                <a:schemeClr val="bg1"/>
              </a:buClr>
              <a:buFont typeface="Arial" panose="020B0604020202020204" pitchFamily="34" charset="0"/>
              <a:buChar char="•"/>
            </a:pPr>
            <a:endParaRPr lang="en-US" sz="300" dirty="0"/>
          </a:p>
          <a:p>
            <a:r>
              <a:rPr lang="en-US" b="1" dirty="0"/>
              <a:t>Online Activities:</a:t>
            </a:r>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endParaRPr lang="en-US" sz="200" dirty="0"/>
          </a:p>
          <a:p>
            <a:pPr marL="342900" indent="-342900">
              <a:buClr>
                <a:schemeClr val="bg1"/>
              </a:buClr>
              <a:buFont typeface="Arial" panose="020B0604020202020204" pitchFamily="34" charset="0"/>
              <a:buChar char="•"/>
            </a:pPr>
            <a:r>
              <a:rPr lang="en-US" dirty="0"/>
              <a:t>Submit a </a:t>
            </a:r>
            <a:r>
              <a:rPr lang="en-US" b="1" dirty="0">
                <a:solidFill>
                  <a:srgbClr val="D25733"/>
                </a:solidFill>
              </a:rPr>
              <a:t>journal entry </a:t>
            </a:r>
            <a:r>
              <a:rPr lang="en-US" dirty="0"/>
              <a:t>discussing your evaluation of a video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920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120"/>
            <a:ext cx="9061255" cy="1353965"/>
          </a:xfrm>
        </p:spPr>
        <p:txBody>
          <a:bodyPr>
            <a:normAutofit fontScale="90000"/>
          </a:bodyPr>
          <a:lstStyle/>
          <a:p>
            <a:pPr algn="ctr"/>
            <a:r>
              <a:rPr lang="en-US" sz="3200" dirty="0"/>
              <a:t>Qualitative Adaptations in Comprehension: Guided Practice, Eliciting Responses &amp; Providing Feedback</a:t>
            </a:r>
          </a:p>
        </p:txBody>
      </p:sp>
      <p:sp>
        <p:nvSpPr>
          <p:cNvPr id="3" name="Subtitle 2"/>
          <p:cNvSpPr>
            <a:spLocks noGrp="1"/>
          </p:cNvSpPr>
          <p:nvPr>
            <p:ph type="subTitle" idx="1"/>
          </p:nvPr>
        </p:nvSpPr>
        <p:spPr/>
        <p:txBody>
          <a:bodyPr/>
          <a:lstStyle/>
          <a:p>
            <a:r>
              <a:rPr lang="en-US" dirty="0"/>
              <a:t>Module 7 – Part 2 &amp; 3</a:t>
            </a:r>
          </a:p>
          <a:p>
            <a:endParaRPr lang="en-US" dirty="0"/>
          </a:p>
        </p:txBody>
      </p:sp>
    </p:spTree>
    <p:extLst>
      <p:ext uri="{BB962C8B-B14F-4D97-AF65-F5344CB8AC3E}">
        <p14:creationId xmlns:p14="http://schemas.microsoft.com/office/powerpoint/2010/main" val="141889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&amp; 3 Objectives</a:t>
            </a:r>
          </a:p>
        </p:txBody>
      </p:sp>
      <p:sp>
        <p:nvSpPr>
          <p:cNvPr id="3" name="Content Placeholder 2"/>
          <p:cNvSpPr>
            <a:spLocks noGrp="1"/>
          </p:cNvSpPr>
          <p:nvPr>
            <p:ph idx="1"/>
          </p:nvPr>
        </p:nvSpPr>
        <p:spPr>
          <a:xfrm>
            <a:off x="228600" y="1245127"/>
            <a:ext cx="7021286" cy="4940679"/>
          </a:xfrm>
        </p:spPr>
        <p:txBody>
          <a:bodyPr>
            <a:normAutofit/>
          </a:bodyPr>
          <a:lstStyle/>
          <a:p>
            <a:r>
              <a:rPr lang="en-US" dirty="0"/>
              <a:t>You will learn…</a:t>
            </a:r>
          </a:p>
          <a:p>
            <a:endParaRPr lang="en-US" dirty="0"/>
          </a:p>
          <a:p>
            <a:pPr marL="342900" indent="-342900">
              <a:lnSpc>
                <a:spcPct val="150000"/>
              </a:lnSpc>
              <a:spcAft>
                <a:spcPts val="1200"/>
              </a:spcAft>
              <a:buClr>
                <a:schemeClr val="bg1"/>
              </a:buClr>
              <a:buFont typeface="Arial" panose="020B0604020202020204" pitchFamily="34" charset="0"/>
              <a:buChar char="•"/>
            </a:pPr>
            <a:r>
              <a:rPr lang="en-US" dirty="0"/>
              <a:t>How to provide effective practice opportunities, elicit frequent responses, and provide effective feedback during comprehension instruction.</a:t>
            </a:r>
          </a:p>
          <a:p>
            <a:pPr marL="342900" indent="-342900">
              <a:lnSpc>
                <a:spcPct val="150000"/>
              </a:lnSpc>
              <a:spcAft>
                <a:spcPts val="1200"/>
              </a:spcAft>
              <a:buClr>
                <a:schemeClr val="bg1"/>
              </a:buClr>
              <a:buFont typeface="Arial" panose="020B0604020202020204" pitchFamily="34" charset="0"/>
              <a:buChar char="•"/>
            </a:pPr>
            <a:r>
              <a:rPr lang="en-US" dirty="0"/>
              <a:t>How to adapt comprehension instruction to improve these practices.</a:t>
            </a:r>
          </a:p>
        </p:txBody>
      </p:sp>
    </p:spTree>
    <p:extLst>
      <p:ext uri="{BB962C8B-B14F-4D97-AF65-F5344CB8AC3E}">
        <p14:creationId xmlns:p14="http://schemas.microsoft.com/office/powerpoint/2010/main" val="335586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84343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5" name="Oval 14"/>
          <p:cNvSpPr/>
          <p:nvPr/>
        </p:nvSpPr>
        <p:spPr>
          <a:xfrm>
            <a:off x="3116133" y="1530236"/>
            <a:ext cx="3392461" cy="18169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153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normAutofit fontScale="90000"/>
          </a:bodyPr>
          <a:lstStyle/>
          <a:p>
            <a:r>
              <a:rPr lang="en-US" dirty="0"/>
              <a:t>Practice: </a:t>
            </a:r>
            <a:br>
              <a:rPr lang="en-US" dirty="0"/>
            </a:br>
            <a:r>
              <a:rPr lang="en-US" dirty="0"/>
              <a:t>Why We’re Learning This </a:t>
            </a:r>
          </a:p>
        </p:txBody>
      </p:sp>
      <p:sp>
        <p:nvSpPr>
          <p:cNvPr id="3" name="Rectangle 2"/>
          <p:cNvSpPr/>
          <p:nvPr/>
        </p:nvSpPr>
        <p:spPr>
          <a:xfrm>
            <a:off x="228600" y="1714501"/>
            <a:ext cx="6308615" cy="1400175"/>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Successful comprehension requires active and strategic application of complex strategies.</a:t>
            </a:r>
          </a:p>
        </p:txBody>
      </p:sp>
      <p:sp>
        <p:nvSpPr>
          <p:cNvPr id="4" name="Rectangle 3"/>
          <p:cNvSpPr/>
          <p:nvPr/>
        </p:nvSpPr>
        <p:spPr>
          <a:xfrm>
            <a:off x="1161757" y="3524051"/>
            <a:ext cx="6289858" cy="1629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FFFFFF"/>
              </a:buClr>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Effective instruction guides students through </a:t>
            </a:r>
            <a:r>
              <a:rPr kumimoji="0" lang="en-US" sz="2400" b="0" i="0" u="sng" strike="noStrike" kern="1200" cap="none" spc="0" normalizeH="0" baseline="0" noProof="0" dirty="0">
                <a:ln>
                  <a:noFill/>
                </a:ln>
                <a:solidFill>
                  <a:srgbClr val="FFFFFF"/>
                </a:solidFill>
                <a:effectLst/>
                <a:uLnTx/>
                <a:uFillTx/>
                <a:latin typeface="Verdana"/>
                <a:ea typeface="+mn-ea"/>
                <a:cs typeface="+mn-cs"/>
              </a:rPr>
              <a:t>practicing the steps</a:t>
            </a:r>
            <a:r>
              <a:rPr kumimoji="0" lang="en-US" sz="2400" b="0" i="0" u="none" strike="noStrike" kern="1200" cap="none" spc="0" normalizeH="0" baseline="0" noProof="0" dirty="0">
                <a:ln>
                  <a:noFill/>
                </a:ln>
                <a:solidFill>
                  <a:srgbClr val="FFFFFF"/>
                </a:solidFill>
                <a:effectLst/>
                <a:uLnTx/>
                <a:uFillTx/>
                <a:latin typeface="Verdana"/>
                <a:ea typeface="+mn-ea"/>
                <a:cs typeface="+mn-cs"/>
              </a:rPr>
              <a:t> of these strategies while </a:t>
            </a:r>
            <a:r>
              <a:rPr kumimoji="0" lang="en-US" sz="2400" b="0" i="0" u="sng" strike="noStrike" kern="1200" cap="none" spc="0" normalizeH="0" baseline="0" noProof="0" dirty="0">
                <a:ln>
                  <a:noFill/>
                </a:ln>
                <a:solidFill>
                  <a:srgbClr val="FFFFFF"/>
                </a:solidFill>
                <a:effectLst/>
                <a:uLnTx/>
                <a:uFillTx/>
                <a:latin typeface="Verdana"/>
                <a:ea typeface="+mn-ea"/>
                <a:cs typeface="+mn-cs"/>
              </a:rPr>
              <a:t>thinking aloud</a:t>
            </a:r>
            <a:r>
              <a:rPr kumimoji="0" lang="en-US" sz="2400" b="0" i="0" u="none" strike="noStrike" kern="1200" cap="none" spc="0" normalizeH="0" baseline="0" noProof="0" dirty="0">
                <a:ln>
                  <a:noFill/>
                </a:ln>
                <a:solidFill>
                  <a:srgbClr val="FFFFFF"/>
                </a:solidFill>
                <a:effectLst/>
                <a:uLnTx/>
                <a:uFillTx/>
                <a:latin typeface="Verdana"/>
                <a:ea typeface="+mn-ea"/>
                <a:cs typeface="+mn-cs"/>
              </a:rPr>
              <a:t> and </a:t>
            </a:r>
            <a:r>
              <a:rPr kumimoji="0" lang="en-US" sz="2400" b="0" i="0" u="sng" strike="noStrike" kern="1200" cap="none" spc="0" normalizeH="0" baseline="0" noProof="0" dirty="0">
                <a:ln>
                  <a:noFill/>
                </a:ln>
                <a:solidFill>
                  <a:srgbClr val="FFFFFF"/>
                </a:solidFill>
                <a:effectLst/>
                <a:uLnTx/>
                <a:uFillTx/>
                <a:latin typeface="Verdana"/>
                <a:ea typeface="+mn-ea"/>
                <a:cs typeface="+mn-cs"/>
              </a:rPr>
              <a:t>interacting with text</a:t>
            </a:r>
            <a:r>
              <a:rPr kumimoji="0" lang="en-US" altLang="ja-JP" sz="2400" b="0" i="0" u="none" strike="noStrike" kern="1200" cap="none" spc="0" normalizeH="0" baseline="0" noProof="0" dirty="0">
                <a:ln>
                  <a:noFill/>
                </a:ln>
                <a:solidFill>
                  <a:srgbClr val="FFFFFF"/>
                </a:solidFill>
                <a:effectLst/>
                <a:uLnTx/>
                <a:uFillTx/>
                <a:latin typeface="Verdana"/>
                <a:ea typeface="+mn-ea"/>
                <a:cs typeface="+mn-cs"/>
              </a:rPr>
              <a:t>. </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168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10497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159228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fontScale="92500" lnSpcReduction="20000"/>
          </a:bodyPr>
          <a:lstStyle/>
          <a:p>
            <a:pPr marL="342900" indent="-342900">
              <a:buClr>
                <a:schemeClr val="accent1"/>
              </a:buClr>
              <a:buFont typeface="Wingdings" panose="05000000000000000000" pitchFamily="2" charset="2"/>
              <a:buChar char="q"/>
            </a:pPr>
            <a:r>
              <a:rPr lang="en-US" sz="2800" dirty="0"/>
              <a:t>Focus on a singular objective (using similar examples)</a:t>
            </a:r>
          </a:p>
          <a:p>
            <a:pPr marL="342900" indent="-342900">
              <a:buClr>
                <a:schemeClr val="accent1"/>
              </a:buClr>
              <a:buFont typeface="Wingdings" panose="05000000000000000000" pitchFamily="2" charset="2"/>
              <a:buChar char="q"/>
            </a:pPr>
            <a:endParaRPr lang="en-US" sz="2800" dirty="0"/>
          </a:p>
          <a:p>
            <a:endParaRPr lang="en-US" dirty="0"/>
          </a:p>
        </p:txBody>
      </p:sp>
      <p:sp>
        <p:nvSpPr>
          <p:cNvPr id="6" name="TextBox 5"/>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Speech Bubble: Oval 3"/>
          <p:cNvSpPr/>
          <p:nvPr/>
        </p:nvSpPr>
        <p:spPr>
          <a:xfrm>
            <a:off x="787800" y="4041092"/>
            <a:ext cx="6070200" cy="1846285"/>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I just showed you how to answer “right there” questions in this paragraph. Now lets see if you can answer them in our science article.</a:t>
            </a:r>
          </a:p>
        </p:txBody>
      </p:sp>
      <p:sp>
        <p:nvSpPr>
          <p:cNvPr id="7" name="TextBox 6"/>
          <p:cNvSpPr txBox="1"/>
          <p:nvPr/>
        </p:nvSpPr>
        <p:spPr>
          <a:xfrm>
            <a:off x="71437" y="231814"/>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Tree>
    <p:extLst>
      <p:ext uri="{BB962C8B-B14F-4D97-AF65-F5344CB8AC3E}">
        <p14:creationId xmlns:p14="http://schemas.microsoft.com/office/powerpoint/2010/main" val="24483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fontScale="92500" lnSpcReduction="20000"/>
          </a:bodyPr>
          <a:lstStyle/>
          <a:p>
            <a:pPr marL="342900" indent="-342900">
              <a:buClr>
                <a:schemeClr val="accent1"/>
              </a:buClr>
              <a:buFont typeface="Wingdings" panose="05000000000000000000" pitchFamily="2" charset="2"/>
              <a:buChar char="q"/>
            </a:pPr>
            <a:r>
              <a:rPr lang="en-US" sz="2800" dirty="0"/>
              <a:t>Focus on a singular objective (using similar examples)</a:t>
            </a:r>
          </a:p>
          <a:p>
            <a:pPr marL="342900" indent="-342900">
              <a:buClr>
                <a:schemeClr val="accent1"/>
              </a:buClr>
              <a:buFont typeface="Wingdings" panose="05000000000000000000" pitchFamily="2" charset="2"/>
              <a:buChar char="q"/>
            </a:pPr>
            <a:endParaRPr lang="en-US" sz="2800" dirty="0"/>
          </a:p>
          <a:p>
            <a:endParaRPr lang="en-US" dirty="0"/>
          </a:p>
        </p:txBody>
      </p:sp>
      <p:sp>
        <p:nvSpPr>
          <p:cNvPr id="6" name="TextBox 5"/>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5" name="Picture 4"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8" name="Speech Bubble: Oval 3"/>
          <p:cNvSpPr/>
          <p:nvPr/>
        </p:nvSpPr>
        <p:spPr>
          <a:xfrm>
            <a:off x="787801" y="4041092"/>
            <a:ext cx="6004886" cy="1846285"/>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Verdana"/>
                <a:ea typeface="+mn-ea"/>
                <a:cs typeface="+mn-cs"/>
              </a:rPr>
              <a:t>I just showed you how to answer “right there” questions in this paragraph. Now lets see if you can answer them in the next paragraph.</a:t>
            </a:r>
          </a:p>
        </p:txBody>
      </p:sp>
    </p:spTree>
    <p:extLst>
      <p:ext uri="{BB962C8B-B14F-4D97-AF65-F5344CB8AC3E}">
        <p14:creationId xmlns:p14="http://schemas.microsoft.com/office/powerpoint/2010/main" val="41746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24798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228600" y="228600"/>
            <a:ext cx="8686800" cy="731520"/>
          </a:xfrm>
        </p:spPr>
        <p:txBody>
          <a:bodyPr/>
          <a:lstStyle/>
          <a:p>
            <a:r>
              <a:rPr lang="en-US" dirty="0"/>
              <a:t>Big Ideas in Reading</a:t>
            </a:r>
          </a:p>
        </p:txBody>
      </p:sp>
      <p:pic>
        <p:nvPicPr>
          <p:cNvPr id="39" name="Picture 38"/>
          <p:cNvPicPr>
            <a:picLocks noChangeAspect="1"/>
          </p:cNvPicPr>
          <p:nvPr/>
        </p:nvPicPr>
        <p:blipFill>
          <a:blip r:embed="rId3"/>
          <a:stretch>
            <a:fillRect/>
          </a:stretch>
        </p:blipFill>
        <p:spPr>
          <a:xfrm>
            <a:off x="228600" y="1443037"/>
            <a:ext cx="7086601" cy="3986213"/>
          </a:xfrm>
          <a:prstGeom prst="rect">
            <a:avLst/>
          </a:prstGeom>
        </p:spPr>
      </p:pic>
    </p:spTree>
    <p:extLst>
      <p:ext uri="{BB962C8B-B14F-4D97-AF65-F5344CB8AC3E}">
        <p14:creationId xmlns:p14="http://schemas.microsoft.com/office/powerpoint/2010/main" val="1763956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2206936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0027" y="1839006"/>
            <a:ext cx="6472237" cy="275748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We are going to figure out the main idea of a </a:t>
            </a: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group of sentences. There are two steps in thinking of a main-idea sentence.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we name the person in the paragraph. </a:t>
            </a:r>
          </a:p>
          <a:p>
            <a:pPr marL="342900" marR="0" lvl="0" indent="-342900" algn="l" defTabSz="914400" rtl="0" eaLnBrk="1" fontAlgn="auto" latinLnBrk="0" hangingPunct="1">
              <a:lnSpc>
                <a:spcPct val="110000"/>
              </a:lnSpc>
              <a:spcBef>
                <a:spcPts val="600"/>
              </a:spcBef>
              <a:spcAft>
                <a:spcPts val="0"/>
              </a:spcAft>
              <a:buClrTx/>
              <a:buSzTx/>
              <a:buFont typeface="Wingdings" charset="2"/>
              <a:buChar char="q"/>
              <a:tabLst/>
              <a:defRPr/>
            </a:pPr>
            <a:r>
              <a:rPr kumimoji="0" lang="en-US" altLang="ja-JP" sz="2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Second, we will tell the main thing that the person did in all the sentences.</a:t>
            </a:r>
          </a:p>
          <a:p>
            <a:pPr marL="342900" marR="0" lvl="0" indent="-342900" algn="l" defTabSz="914400" rtl="0" eaLnBrk="1" fontAlgn="auto" latinLnBrk="0" hangingPunct="1">
              <a:lnSpc>
                <a:spcPct val="110000"/>
              </a:lnSpc>
              <a:spcBef>
                <a:spcPts val="600"/>
              </a:spcBef>
              <a:spcAft>
                <a:spcPts val="0"/>
              </a:spcAft>
              <a:buClr>
                <a:srgbClr val="FFFFFF"/>
              </a:buClr>
              <a:buSzTx/>
              <a:buFont typeface="Arial" charset="0"/>
              <a:buChar char="•"/>
              <a:tabLst/>
              <a:defRPr/>
            </a:pP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14" name="Content Placeholder 2"/>
          <p:cNvSpPr>
            <a:spLocks noGrp="1"/>
          </p:cNvSpPr>
          <p:nvPr>
            <p:ph idx="1"/>
          </p:nvPr>
        </p:nvSpPr>
        <p:spPr>
          <a:xfrm>
            <a:off x="100013" y="359302"/>
            <a:ext cx="8686800" cy="974617"/>
          </a:xfrm>
        </p:spPr>
        <p:txBody>
          <a:bodyPr>
            <a:normAutofit fontScale="92500" lnSpcReduction="10000"/>
          </a:bodyPr>
          <a:lstStyle/>
          <a:p>
            <a:pPr marL="342900" indent="-342900">
              <a:buClr>
                <a:schemeClr val="accent1"/>
              </a:buClr>
              <a:buFont typeface="Wingdings" panose="05000000000000000000" pitchFamily="2" charset="2"/>
              <a:buChar char="q"/>
            </a:pPr>
            <a:r>
              <a:rPr lang="en-US" sz="3000" dirty="0"/>
              <a:t>Explain with clear, concise, consistent language</a:t>
            </a:r>
          </a:p>
          <a:p>
            <a:endParaRPr lang="en-US" dirty="0"/>
          </a:p>
        </p:txBody>
      </p:sp>
      <p:pic>
        <p:nvPicPr>
          <p:cNvPr id="17" name="Picture 16"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717487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2"/>
            <a:ext cx="8686800" cy="974617"/>
          </a:xfrm>
        </p:spPr>
        <p:txBody>
          <a:bodyPr>
            <a:normAutofit fontScale="85000" lnSpcReduction="20000"/>
          </a:bodyPr>
          <a:lstStyle/>
          <a:p>
            <a:pPr marL="342900" indent="-342900">
              <a:buClr>
                <a:schemeClr val="accent1"/>
              </a:buClr>
              <a:buFont typeface="Wingdings" panose="05000000000000000000" pitchFamily="2" charset="2"/>
              <a:buChar char="q"/>
            </a:pPr>
            <a:r>
              <a:rPr lang="en-US" sz="3300" dirty="0"/>
              <a:t>Model/demonstrate the skill/strategy </a:t>
            </a:r>
          </a:p>
          <a:p>
            <a:pPr>
              <a:buClr>
                <a:schemeClr val="accent1"/>
              </a:buClr>
            </a:pPr>
            <a:r>
              <a:rPr lang="en-US" sz="3300" dirty="0"/>
              <a:t>   (show the thinking)</a:t>
            </a:r>
          </a:p>
          <a:p>
            <a:endParaRPr lang="en-US" dirty="0"/>
          </a:p>
        </p:txBody>
      </p:sp>
      <p:sp>
        <p:nvSpPr>
          <p:cNvPr id="5" name="Text Box 3"/>
          <p:cNvSpPr txBox="1">
            <a:spLocks noChangeArrowheads="1"/>
          </p:cNvSpPr>
          <p:nvPr/>
        </p:nvSpPr>
        <p:spPr bwMode="auto">
          <a:xfrm>
            <a:off x="174511" y="1562100"/>
            <a:ext cx="6678385" cy="1015663"/>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 typeface="Wingdings" charset="2"/>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Albert Einstein enjoyed sailing. He liked to play the violin. He had fun putting together jigsaw puzzles. He liked riding his bicycle everywhere</a:t>
            </a:r>
            <a:endParaRPr kumimoji="0" lang="en-US" altLang="en-US"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sp>
        <p:nvSpPr>
          <p:cNvPr id="8" name="Content Placeholder 2"/>
          <p:cNvSpPr txBox="1">
            <a:spLocks/>
          </p:cNvSpPr>
          <p:nvPr/>
        </p:nvSpPr>
        <p:spPr>
          <a:xfrm>
            <a:off x="174511" y="2805944"/>
            <a:ext cx="6575310" cy="341524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my turn to come up with a main-idea sentence for this paragraph: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First, I have to name the person the sentences are about.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easy. The sentences are about Albert Einstein.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Then, I have to figure out main thing that the person did in all the sentences, how all the things that Albert Einstein did are related to each other. </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Hmmm, I think he enjoyed all of them.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it, that</a:t>
            </a:r>
            <a:r>
              <a:rPr kumimoji="0" lang="ja-JP" altLang="en-US" sz="1800" b="0" i="0" u="none" strike="noStrike" kern="1200" cap="none" spc="0" normalizeH="0" baseline="0" noProof="0" dirty="0">
                <a:ln>
                  <a:noFill/>
                </a:ln>
                <a:solidFill>
                  <a:srgbClr val="FFFFFF"/>
                </a:solidFill>
                <a:effectLst/>
                <a:uLnTx/>
                <a:uFillTx/>
                <a:latin typeface="Verdana" panose="020B0604030504040204" pitchFamily="34" charset="0"/>
              </a:rPr>
              <a:t>’</a:t>
            </a:r>
            <a:r>
              <a:rPr kumimoji="0" lang="en-US" altLang="ja-JP"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 the main idea: </a:t>
            </a:r>
            <a:r>
              <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Albert Einstein enjoyed doing many different things.</a:t>
            </a:r>
          </a:p>
        </p:txBody>
      </p:sp>
      <p:pic>
        <p:nvPicPr>
          <p:cNvPr id="7" name="Picture 6"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355572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410101"/>
            <a:ext cx="6575310" cy="21905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Who can tell me the main idea?</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Box 7"/>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Tree>
    <p:extLst>
      <p:ext uri="{BB962C8B-B14F-4D97-AF65-F5344CB8AC3E}">
        <p14:creationId xmlns:p14="http://schemas.microsoft.com/office/powerpoint/2010/main" val="23180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001887"/>
            <a:ext cx="6575310" cy="2909056"/>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Great job naming the person!</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1087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Guide students through the skill/strategy </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2842511"/>
            <a:ext cx="6575310" cy="339500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in telling the main idea?</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The next step is to tell what the person did in all the sentences. </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Let</a:t>
            </a:r>
            <a:r>
              <a:rPr kumimoji="0" lang="ja-JP"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 see, all the sentences seem to be about clocks or making clocks. I think the main idea sentence would be Benjamin Banneker built clocks.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You found the main idea!</a:t>
            </a:r>
          </a:p>
        </p:txBody>
      </p:sp>
    </p:spTree>
    <p:extLst>
      <p:ext uri="{BB962C8B-B14F-4D97-AF65-F5344CB8AC3E}">
        <p14:creationId xmlns:p14="http://schemas.microsoft.com/office/powerpoint/2010/main" val="15192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3722940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solidFill>
                  <a:schemeClr val="bg1">
                    <a:lumMod val="65000"/>
                  </a:schemeClr>
                </a:solidFill>
              </a:rPr>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4131374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Provide ”just right” amount of guidance</a:t>
            </a:r>
          </a:p>
          <a:p>
            <a:endParaRPr lang="en-US" dirty="0"/>
          </a:p>
        </p:txBody>
      </p:sp>
      <p:sp>
        <p:nvSpPr>
          <p:cNvPr id="9" name="Rectangle 8"/>
          <p:cNvSpPr/>
          <p:nvPr/>
        </p:nvSpPr>
        <p:spPr>
          <a:xfrm>
            <a:off x="261257" y="1839573"/>
            <a:ext cx="7206981" cy="1062827"/>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Verdana"/>
                <a:ea typeface="+mn-ea"/>
                <a:cs typeface="+mn-cs"/>
              </a:rPr>
              <a:t>Scaffolded</a:t>
            </a:r>
            <a:r>
              <a:rPr kumimoji="0" lang="en-US" sz="2800" b="0" i="0" u="none" strike="noStrike" kern="1200" cap="none" spc="0" normalizeH="0" baseline="0" noProof="0" dirty="0">
                <a:ln>
                  <a:noFill/>
                </a:ln>
                <a:solidFill>
                  <a:srgbClr val="FFFFFF"/>
                </a:solidFill>
                <a:effectLst/>
                <a:uLnTx/>
                <a:uFillTx/>
                <a:latin typeface="Verdana"/>
                <a:ea typeface="+mn-ea"/>
                <a:cs typeface="+mn-cs"/>
              </a:rPr>
              <a:t> Guided Practice</a:t>
            </a:r>
          </a:p>
        </p:txBody>
      </p:sp>
      <p:sp>
        <p:nvSpPr>
          <p:cNvPr id="10" name="Rectangle 9"/>
          <p:cNvSpPr/>
          <p:nvPr/>
        </p:nvSpPr>
        <p:spPr>
          <a:xfrm>
            <a:off x="261258" y="2945264"/>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Strategy</a:t>
            </a:r>
          </a:p>
        </p:txBody>
      </p:sp>
      <p:sp>
        <p:nvSpPr>
          <p:cNvPr id="11" name="Rectangle 10"/>
          <p:cNvSpPr/>
          <p:nvPr/>
        </p:nvSpPr>
        <p:spPr>
          <a:xfrm>
            <a:off x="261258" y="3831091"/>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Text</a:t>
            </a:r>
          </a:p>
        </p:txBody>
      </p:sp>
      <p:sp>
        <p:nvSpPr>
          <p:cNvPr id="13" name="Rectangle 12"/>
          <p:cNvSpPr/>
          <p:nvPr/>
        </p:nvSpPr>
        <p:spPr>
          <a:xfrm>
            <a:off x="2418670" y="2945263"/>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Step-by-Step ---- Flexible Application</a:t>
            </a:r>
          </a:p>
        </p:txBody>
      </p:sp>
      <p:sp>
        <p:nvSpPr>
          <p:cNvPr id="14" name="Rectangle 13"/>
          <p:cNvSpPr/>
          <p:nvPr/>
        </p:nvSpPr>
        <p:spPr>
          <a:xfrm>
            <a:off x="2418670" y="3831091"/>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Constrained ---------- Authentic</a:t>
            </a:r>
          </a:p>
        </p:txBody>
      </p:sp>
    </p:spTree>
    <p:extLst>
      <p:ext uri="{BB962C8B-B14F-4D97-AF65-F5344CB8AC3E}">
        <p14:creationId xmlns:p14="http://schemas.microsoft.com/office/powerpoint/2010/main" val="123065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t>Focus on same singular objective</a:t>
            </a:r>
          </a:p>
          <a:p>
            <a:pPr>
              <a:buClr>
                <a:schemeClr val="accent1"/>
              </a:buClr>
            </a:pPr>
            <a:r>
              <a:rPr lang="en-US" dirty="0"/>
              <a:t>   (using similar examples)</a:t>
            </a:r>
          </a:p>
          <a:p>
            <a:pPr marL="342900" indent="-342900">
              <a:buClr>
                <a:schemeClr val="accent1"/>
              </a:buClr>
              <a:buFont typeface="Wingdings" panose="05000000000000000000" pitchFamily="2" charset="2"/>
              <a:buChar char="q"/>
            </a:pPr>
            <a:r>
              <a:rPr lang="en-US" dirty="0"/>
              <a:t>Guide students through the skill/strategy </a:t>
            </a:r>
          </a:p>
          <a:p>
            <a:pPr marL="342900" indent="-342900">
              <a:buClr>
                <a:schemeClr val="accent1"/>
              </a:buClr>
              <a:buFont typeface="Wingdings" panose="05000000000000000000" pitchFamily="2" charset="2"/>
              <a:buChar char="q"/>
            </a:pPr>
            <a:r>
              <a:rPr lang="en-US" dirty="0"/>
              <a:t>Provide ”just right” amount of guidance</a:t>
            </a:r>
          </a:p>
          <a:p>
            <a:pPr>
              <a:buClr>
                <a:schemeClr val="accent1"/>
              </a:buClr>
            </a:pPr>
            <a:r>
              <a:rPr lang="en-US" dirty="0"/>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47830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228600" y="228600"/>
            <a:ext cx="8686800" cy="731520"/>
          </a:xfrm>
        </p:spPr>
        <p:txBody>
          <a:bodyPr/>
          <a:lstStyle/>
          <a:p>
            <a:r>
              <a:rPr lang="en-US" dirty="0"/>
              <a:t>Big Ideas in Reading</a:t>
            </a:r>
          </a:p>
        </p:txBody>
      </p:sp>
      <p:sp>
        <p:nvSpPr>
          <p:cNvPr id="2" name="Oval 1"/>
          <p:cNvSpPr/>
          <p:nvPr/>
        </p:nvSpPr>
        <p:spPr>
          <a:xfrm>
            <a:off x="4457700" y="2395538"/>
            <a:ext cx="2443163" cy="235743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t>Successful </a:t>
            </a:r>
          </a:p>
          <a:p>
            <a:pPr algn="ctr"/>
            <a:r>
              <a:rPr lang="en-US" sz="2300" dirty="0"/>
              <a:t>Reading</a:t>
            </a:r>
          </a:p>
        </p:txBody>
      </p:sp>
      <p:sp>
        <p:nvSpPr>
          <p:cNvPr id="3" name="Rectangle 2"/>
          <p:cNvSpPr/>
          <p:nvPr/>
        </p:nvSpPr>
        <p:spPr>
          <a:xfrm>
            <a:off x="342900" y="1671638"/>
            <a:ext cx="3228975" cy="17573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Word Reading</a:t>
            </a:r>
          </a:p>
          <a:p>
            <a:pPr algn="ctr"/>
            <a:endParaRPr lang="en-US" dirty="0">
              <a:solidFill>
                <a:schemeClr val="tx1"/>
              </a:solidFill>
            </a:endParaRPr>
          </a:p>
          <a:p>
            <a:pPr marL="285750" indent="-285750">
              <a:buFont typeface="Arial" charset="0"/>
              <a:buChar char="•"/>
            </a:pPr>
            <a:r>
              <a:rPr lang="en-US" sz="2000" dirty="0">
                <a:solidFill>
                  <a:schemeClr val="tx1"/>
                </a:solidFill>
              </a:rPr>
              <a:t>Phonemic Awareness</a:t>
            </a:r>
          </a:p>
          <a:p>
            <a:pPr marL="285750" indent="-285750">
              <a:buFont typeface="Arial" charset="0"/>
              <a:buChar char="•"/>
            </a:pPr>
            <a:r>
              <a:rPr lang="en-US" sz="2000" dirty="0">
                <a:solidFill>
                  <a:schemeClr val="tx1"/>
                </a:solidFill>
              </a:rPr>
              <a:t>Phonics</a:t>
            </a:r>
          </a:p>
          <a:p>
            <a:pPr marL="285750" indent="-285750">
              <a:buFont typeface="Arial" charset="0"/>
              <a:buChar char="•"/>
            </a:pPr>
            <a:r>
              <a:rPr lang="en-US" sz="2000" dirty="0">
                <a:solidFill>
                  <a:schemeClr val="tx1"/>
                </a:solidFill>
              </a:rPr>
              <a:t>Reading Fluency</a:t>
            </a:r>
          </a:p>
        </p:txBody>
      </p:sp>
      <p:sp>
        <p:nvSpPr>
          <p:cNvPr id="6" name="Rectangle 5"/>
          <p:cNvSpPr/>
          <p:nvPr/>
        </p:nvSpPr>
        <p:spPr>
          <a:xfrm>
            <a:off x="342900" y="3738563"/>
            <a:ext cx="3228975" cy="17764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Comprehension</a:t>
            </a:r>
          </a:p>
          <a:p>
            <a:pPr algn="ctr"/>
            <a:endParaRPr lang="en-US" sz="2000" dirty="0">
              <a:solidFill>
                <a:schemeClr val="tx1"/>
              </a:solidFill>
            </a:endParaRPr>
          </a:p>
          <a:p>
            <a:pPr marL="285750" indent="-285750">
              <a:buFont typeface="Arial" charset="0"/>
              <a:buChar char="•"/>
            </a:pPr>
            <a:r>
              <a:rPr lang="en-US" sz="2000" dirty="0">
                <a:solidFill>
                  <a:schemeClr val="tx1"/>
                </a:solidFill>
              </a:rPr>
              <a:t>Oral Language/</a:t>
            </a:r>
          </a:p>
          <a:p>
            <a:r>
              <a:rPr lang="en-US" sz="2000" dirty="0">
                <a:solidFill>
                  <a:schemeClr val="tx1"/>
                </a:solidFill>
              </a:rPr>
              <a:t>   Vocabulary</a:t>
            </a:r>
          </a:p>
          <a:p>
            <a:pPr marL="285750" indent="-285750">
              <a:buFont typeface="Arial" charset="0"/>
              <a:buChar char="•"/>
            </a:pPr>
            <a:r>
              <a:rPr lang="en-US" sz="2000" dirty="0">
                <a:solidFill>
                  <a:schemeClr val="tx1"/>
                </a:solidFill>
              </a:rPr>
              <a:t>Comprehension</a:t>
            </a:r>
          </a:p>
        </p:txBody>
      </p:sp>
      <p:cxnSp>
        <p:nvCxnSpPr>
          <p:cNvPr id="7" name="Straight Connector 6"/>
          <p:cNvCxnSpPr/>
          <p:nvPr/>
        </p:nvCxnSpPr>
        <p:spPr>
          <a:xfrm>
            <a:off x="3571875" y="2586038"/>
            <a:ext cx="885825" cy="635794"/>
          </a:xfrm>
          <a:prstGeom prst="line">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71875" y="3932039"/>
            <a:ext cx="885825" cy="694730"/>
          </a:xfrm>
          <a:prstGeom prst="line">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145" y="3574257"/>
            <a:ext cx="3929063" cy="219182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17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3269723"/>
          </a:xfrm>
        </p:spPr>
        <p:txBody>
          <a:bodyPr>
            <a:normAutofit/>
          </a:bodyPr>
          <a:lstStyle/>
          <a:p>
            <a:pPr marL="342900" indent="-342900">
              <a:buClr>
                <a:schemeClr val="accent1"/>
              </a:buClr>
              <a:buFont typeface="Wingdings" panose="05000000000000000000" pitchFamily="2" charset="2"/>
              <a:buChar char="q"/>
            </a:pPr>
            <a:r>
              <a:rPr lang="en-US" dirty="0">
                <a:solidFill>
                  <a:schemeClr val="bg1">
                    <a:lumMod val="65000"/>
                  </a:schemeClr>
                </a:solidFill>
              </a:rPr>
              <a:t>Focus on same singular objective</a:t>
            </a:r>
          </a:p>
          <a:p>
            <a:pPr>
              <a:buClr>
                <a:schemeClr val="accent1"/>
              </a:buClr>
            </a:pPr>
            <a:r>
              <a:rPr lang="en-US" dirty="0">
                <a:solidFill>
                  <a:schemeClr val="bg1">
                    <a:lumMod val="65000"/>
                  </a:schemeClr>
                </a:solidFill>
              </a:rPr>
              <a:t>   (using similar examples)</a:t>
            </a:r>
          </a:p>
          <a:p>
            <a:pPr marL="342900" indent="-342900">
              <a:buClr>
                <a:schemeClr val="accent1"/>
              </a:buClr>
              <a:buFont typeface="Wingdings" panose="05000000000000000000" pitchFamily="2" charset="2"/>
              <a:buChar char="q"/>
            </a:pPr>
            <a:r>
              <a:rPr lang="en-US" dirty="0">
                <a:solidFill>
                  <a:schemeClr val="bg1">
                    <a:lumMod val="65000"/>
                  </a:schemeClr>
                </a:solidFill>
              </a:rPr>
              <a:t>Guide students through the skill/strategy </a:t>
            </a:r>
          </a:p>
          <a:p>
            <a:pPr marL="342900" indent="-342900">
              <a:buClr>
                <a:schemeClr val="accent1"/>
              </a:buClr>
              <a:buFont typeface="Wingdings" panose="05000000000000000000" pitchFamily="2" charset="2"/>
              <a:buChar char="q"/>
            </a:pPr>
            <a:r>
              <a:rPr lang="en-US" dirty="0">
                <a:solidFill>
                  <a:schemeClr val="bg1">
                    <a:lumMod val="65000"/>
                  </a:schemeClr>
                </a:solidFill>
              </a:rPr>
              <a:t>Provide ”just right” amount of guidance</a:t>
            </a:r>
          </a:p>
          <a:p>
            <a:pPr>
              <a:buClr>
                <a:schemeClr val="accent1"/>
              </a:buClr>
            </a:pPr>
            <a:r>
              <a:rPr lang="en-US" dirty="0">
                <a:solidFill>
                  <a:schemeClr val="bg1">
                    <a:lumMod val="65000"/>
                  </a:schemeClr>
                </a:solidFill>
              </a:rPr>
              <a:t>   (based on students’ skills)</a:t>
            </a:r>
          </a:p>
          <a:p>
            <a:pPr marL="342900" indent="-342900">
              <a:buClr>
                <a:schemeClr val="accent1"/>
              </a:buClr>
              <a:buFont typeface="Wingdings" panose="05000000000000000000" pitchFamily="2" charset="2"/>
              <a:buChar char="q"/>
            </a:pPr>
            <a:r>
              <a:rPr lang="en-US" dirty="0"/>
              <a:t>Provide clear prompts and supports</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Effective Guided Practice</a:t>
            </a:r>
          </a:p>
        </p:txBody>
      </p:sp>
    </p:spTree>
    <p:extLst>
      <p:ext uri="{BB962C8B-B14F-4D97-AF65-F5344CB8AC3E}">
        <p14:creationId xmlns:p14="http://schemas.microsoft.com/office/powerpoint/2010/main" val="1986270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Provide clear prompts and supports</a:t>
            </a: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100013" y="1618769"/>
            <a:ext cx="6575310" cy="173216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main idea</a:t>
            </a:r>
          </a:p>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endParaRPr kumimoji="0" lang="en-US" altLang="ja-JP" sz="400" b="1"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endParaRPr>
          </a:p>
          <a:p>
            <a:pPr marL="457200" marR="0" lvl="0" indent="-457200" algn="l" defTabSz="914400" rtl="0" eaLnBrk="1" fontAlgn="auto" latinLnBrk="0" hangingPunct="1">
              <a:lnSpc>
                <a:spcPct val="110000"/>
              </a:lnSpc>
              <a:spcBef>
                <a:spcPts val="0"/>
              </a:spcBef>
              <a:spcAft>
                <a:spcPts val="600"/>
              </a:spcAft>
              <a:buClr>
                <a:srgbClr val="FFFFFF"/>
              </a:buClr>
              <a:buSzTx/>
              <a:buFont typeface="+mj-lt"/>
              <a:buAutoNum type="arabicPeriod"/>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Name the person the sentences are about.</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a:p>
            <a:pPr marL="457200" marR="0" lvl="0" indent="-457200" algn="l" defTabSz="914400" rtl="0" eaLnBrk="1" fontAlgn="auto" latinLnBrk="0" hangingPunct="1">
              <a:lnSpc>
                <a:spcPct val="110000"/>
              </a:lnSpc>
              <a:spcBef>
                <a:spcPts val="0"/>
              </a:spcBef>
              <a:spcAft>
                <a:spcPts val="600"/>
              </a:spcAft>
              <a:buClr>
                <a:srgbClr val="FFFFFF"/>
              </a:buClr>
              <a:buSzTx/>
              <a:buFont typeface="+mj-lt"/>
              <a:buAutoNum type="arabicPeriod"/>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Tell what the person did in all the sentences. </a:t>
            </a:r>
          </a:p>
        </p:txBody>
      </p:sp>
      <p:sp>
        <p:nvSpPr>
          <p:cNvPr id="8" name="Speech Bubble: Oval 3"/>
          <p:cNvSpPr/>
          <p:nvPr/>
        </p:nvSpPr>
        <p:spPr>
          <a:xfrm>
            <a:off x="339311" y="3943835"/>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r>
              <a:rPr kumimoji="0" lang="is-IS" altLang="ja-JP" sz="2000" b="0" i="0" u="none" strike="noStrike" kern="1200" cap="none" spc="0" normalizeH="0" baseline="0" noProof="0" dirty="0">
                <a:ln>
                  <a:noFill/>
                </a:ln>
                <a:solidFill>
                  <a:srgbClr val="FFFFFF"/>
                </a:solidFill>
                <a:effectLst/>
                <a:uLnTx/>
                <a:uFillTx/>
                <a:latin typeface="Verdana"/>
                <a:ea typeface="+mn-ea"/>
                <a:cs typeface="+mn-cs"/>
              </a:rPr>
              <a:t>?</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1652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a:t>Provide clear prompts and supports</a:t>
            </a:r>
            <a:endParaRPr lang="en-US" sz="2800" dirty="0"/>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8" name="Speech Bubble: Oval 3"/>
          <p:cNvSpPr/>
          <p:nvPr/>
        </p:nvSpPr>
        <p:spPr>
          <a:xfrm>
            <a:off x="493913" y="4645964"/>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Underline the question words in the paragraph</a:t>
            </a:r>
            <a:r>
              <a:rPr kumimoji="0" lang="is-IS" altLang="ja-JP" sz="2000" b="0" i="0" u="none" strike="noStrike" kern="1200" cap="none" spc="0" normalizeH="0" baseline="0" noProof="0" dirty="0">
                <a:ln>
                  <a:noFill/>
                </a:ln>
                <a:solidFill>
                  <a:srgbClr val="FFFFFF"/>
                </a:solidFill>
                <a:effectLst/>
                <a:uLnTx/>
                <a:uFillTx/>
                <a:latin typeface="Verdana"/>
                <a:ea typeface="+mn-ea"/>
                <a:cs typeface="+mn-cs"/>
              </a:rPr>
              <a:t>.</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9" name="TextBox 8"/>
          <p:cNvSpPr txBox="1"/>
          <p:nvPr/>
        </p:nvSpPr>
        <p:spPr>
          <a:xfrm>
            <a:off x="200027" y="1363436"/>
            <a:ext cx="540834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Question Answer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Right There - </a:t>
            </a:r>
            <a:r>
              <a:rPr kumimoji="0" lang="en-US" sz="1600" b="0" i="0" u="none" strike="noStrike" kern="1200" cap="none" spc="0" normalizeH="0" baseline="0" noProof="0" dirty="0">
                <a:ln>
                  <a:noFill/>
                </a:ln>
                <a:solidFill>
                  <a:srgbClr val="FFFFFF"/>
                </a:solidFill>
                <a:effectLst/>
                <a:uLnTx/>
                <a:uFillTx/>
                <a:latin typeface="Verdana"/>
                <a:ea typeface="+mn-ea"/>
                <a:cs typeface="+mn-cs"/>
              </a:rPr>
              <a:t>The answer is easy to find in the reading. The words used to make up the question are right there in the same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Think &amp; Search</a:t>
            </a:r>
            <a:endParaRPr kumimoji="0" lang="en-US"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Author and You</a:t>
            </a:r>
            <a:endParaRPr kumimoji="0" lang="en-US" sz="1400" b="1" i="0" u="none" strike="noStrike" kern="1200" cap="none" spc="0" normalizeH="0" baseline="0" noProof="0" dirty="0">
              <a:ln>
                <a:noFill/>
              </a:ln>
              <a:solidFill>
                <a:srgbClr val="119DA4">
                  <a:lumMod val="60000"/>
                  <a:lumOff val="4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119DA4">
                    <a:lumMod val="60000"/>
                    <a:lumOff val="40000"/>
                  </a:srgbClr>
                </a:solidFill>
                <a:effectLst/>
                <a:uLnTx/>
                <a:uFillTx/>
                <a:latin typeface="Verdana"/>
                <a:ea typeface="+mn-ea"/>
                <a:cs typeface="+mn-cs"/>
              </a:rPr>
              <a:t>On My Own</a:t>
            </a: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898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3" y="359303"/>
            <a:ext cx="8686800" cy="840848"/>
          </a:xfrm>
        </p:spPr>
        <p:txBody>
          <a:bodyPr>
            <a:normAutofit/>
          </a:bodyPr>
          <a:lstStyle/>
          <a:p>
            <a:pPr marL="342900" indent="-342900">
              <a:buClr>
                <a:schemeClr val="accent1"/>
              </a:buClr>
              <a:buFont typeface="Wingdings" panose="05000000000000000000" pitchFamily="2" charset="2"/>
              <a:buChar char="q"/>
            </a:pPr>
            <a:r>
              <a:rPr lang="en-US" sz="2800" dirty="0"/>
              <a:t>Provide clear prompts and supports</a:t>
            </a:r>
          </a:p>
          <a:p>
            <a:endParaRPr lang="en-US" dirty="0"/>
          </a:p>
        </p:txBody>
      </p:sp>
      <p:sp>
        <p:nvSpPr>
          <p:cNvPr id="8" name="Speech Bubble: Oval 3"/>
          <p:cNvSpPr/>
          <p:nvPr/>
        </p:nvSpPr>
        <p:spPr>
          <a:xfrm>
            <a:off x="557212" y="1041570"/>
            <a:ext cx="5575516" cy="1028700"/>
          </a:xfrm>
          <a:prstGeom prst="wedgeEllipseCallout">
            <a:avLst>
              <a:gd name="adj1" fmla="val -56819"/>
              <a:gd name="adj2" fmla="val 459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“Today we are going to use our </a:t>
            </a:r>
            <a:r>
              <a:rPr kumimoji="0" lang="is-IS" sz="2400" b="0" i="0" u="none" strike="noStrike" kern="1200" cap="none" spc="0" normalizeH="0" baseline="0" noProof="0" dirty="0">
                <a:ln>
                  <a:noFill/>
                </a:ln>
                <a:solidFill>
                  <a:srgbClr val="FFFFFF"/>
                </a:solidFill>
                <a:effectLst/>
                <a:uLnTx/>
                <a:uFillTx/>
                <a:latin typeface="Verdana"/>
                <a:ea typeface="+mn-ea"/>
                <a:cs typeface="+mn-cs"/>
              </a:rPr>
              <a:t>story map”</a:t>
            </a: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11" name="Picture 10" descr="CH7%20Story%20Map"/>
          <p:cNvPicPr/>
          <p:nvPr/>
        </p:nvPicPr>
        <p:blipFill rotWithShape="1">
          <a:blip r:embed="rId2" cstate="print"/>
          <a:srcRect r="7858"/>
          <a:stretch/>
        </p:blipFill>
        <p:spPr bwMode="auto">
          <a:xfrm>
            <a:off x="1451514" y="2359618"/>
            <a:ext cx="2991899" cy="3793209"/>
          </a:xfrm>
          <a:prstGeom prst="rect">
            <a:avLst/>
          </a:prstGeom>
          <a:noFill/>
          <a:ln w="9525">
            <a:noFill/>
            <a:miter lim="800000"/>
            <a:headEnd/>
            <a:tailEnd/>
          </a:ln>
        </p:spPr>
      </p:pic>
      <p:pic>
        <p:nvPicPr>
          <p:cNvPr id="6" name="Picture 5" descr="Simple Red Checkmark by thatsmybo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Tree>
    <p:extLst>
      <p:ext uri="{BB962C8B-B14F-4D97-AF65-F5344CB8AC3E}">
        <p14:creationId xmlns:p14="http://schemas.microsoft.com/office/powerpoint/2010/main" val="125669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Planned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ea typeface="+mn-ea"/>
                <a:cs typeface="+mn-cs"/>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Guided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ea typeface="+mn-ea"/>
                <a:cs typeface="+mn-cs"/>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w Cen MT" panose="020B0602020104020603"/>
                <a:ea typeface="+mn-ea"/>
                <a:cs typeface="+mn-cs"/>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4" name="Oval 13"/>
          <p:cNvSpPr/>
          <p:nvPr/>
        </p:nvSpPr>
        <p:spPr>
          <a:xfrm>
            <a:off x="1179539" y="4030400"/>
            <a:ext cx="4178274" cy="181696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8423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5828" y="1957389"/>
            <a:ext cx="5272045" cy="718998"/>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32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585829" y="2675839"/>
            <a:ext cx="5272045" cy="1824178"/>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3662315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5828" y="1957389"/>
            <a:ext cx="5272045" cy="718998"/>
          </a:xfrm>
          <a:prstGeom prst="rect">
            <a:avLst/>
          </a:prstGeom>
          <a:solidFill>
            <a:srgbClr val="E4E5E6">
              <a:lumMod val="50000"/>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w Cen MT" panose="020B0602020104020603"/>
                <a:ea typeface="+mn-ea"/>
                <a:cs typeface="+mn-cs"/>
              </a:rPr>
              <a:t>Supporting Practices</a:t>
            </a:r>
            <a:endParaRPr kumimoji="0" lang="en-US" sz="3200" b="0" i="0" u="none" strike="noStrike" kern="0" cap="none" spc="0" normalizeH="0" baseline="0" noProof="0" dirty="0">
              <a:ln>
                <a:noFill/>
              </a:ln>
              <a:solidFill>
                <a:srgbClr val="000000"/>
              </a:solidFill>
              <a:effectLst/>
              <a:uLnTx/>
              <a:uFillTx/>
              <a:latin typeface="Tw Cen MT" panose="020B0602020104020603"/>
              <a:ea typeface="+mn-ea"/>
              <a:cs typeface="+mn-cs"/>
            </a:endParaRPr>
          </a:p>
        </p:txBody>
      </p:sp>
      <p:sp>
        <p:nvSpPr>
          <p:cNvPr id="35" name="Rectangle 34"/>
          <p:cNvSpPr/>
          <p:nvPr/>
        </p:nvSpPr>
        <p:spPr>
          <a:xfrm>
            <a:off x="585829" y="2675839"/>
            <a:ext cx="5272045" cy="1824178"/>
          </a:xfrm>
          <a:prstGeom prst="rect">
            <a:avLst/>
          </a:prstGeom>
          <a:solidFill>
            <a:srgbClr val="E4E5E6">
              <a:lumMod val="25000"/>
            </a:srgbClr>
          </a:solidFill>
        </p:spPr>
        <p:txBody>
          <a:bodyPr wrap="square">
            <a:no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lumMod val="65000"/>
                  </a:srgbClr>
                </a:solidFill>
                <a:effectLst/>
                <a:uLnTx/>
                <a:uFillTx/>
                <a:latin typeface="Tw Cen MT" panose="020B0602020104020603"/>
                <a:ea typeface="+mn-ea"/>
                <a:cs typeface="+mn-cs"/>
              </a:rPr>
              <a:t>Asking the right questions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Eliciting frequent responses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solidFill>
                <a:effectLst/>
                <a:uLnTx/>
                <a:uFillTx/>
                <a:latin typeface="Tw Cen MT" panose="020B0602020104020603"/>
                <a:ea typeface="+mn-ea"/>
                <a:cs typeface="+mn-cs"/>
              </a:rPr>
              <a:t>Providing immediate specific feedback</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2400" b="0" i="0" u="none" strike="noStrike" kern="0" cap="none" spc="0" normalizeH="0" baseline="0" noProof="0" dirty="0">
                <a:ln>
                  <a:noFill/>
                </a:ln>
                <a:solidFill>
                  <a:srgbClr val="FFFFFF">
                    <a:lumMod val="65000"/>
                  </a:srgbClr>
                </a:solidFill>
                <a:effectLst/>
                <a:uLnTx/>
                <a:uFillTx/>
                <a:latin typeface="Tw Cen MT" panose="020B0602020104020603"/>
                <a:ea typeface="+mn-ea"/>
                <a:cs typeface="+mn-cs"/>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
        <p:nvSpPr>
          <p:cNvPr id="15" name="Oval 14"/>
          <p:cNvSpPr/>
          <p:nvPr/>
        </p:nvSpPr>
        <p:spPr>
          <a:xfrm>
            <a:off x="107971" y="2928940"/>
            <a:ext cx="5878492" cy="1128712"/>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8022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28600" y="228600"/>
            <a:ext cx="8686800" cy="731520"/>
          </a:xfrm>
        </p:spPr>
        <p:txBody>
          <a:bodyPr>
            <a:normAutofit fontScale="90000"/>
          </a:bodyPr>
          <a:lstStyle/>
          <a:p>
            <a:r>
              <a:rPr lang="en-US" dirty="0"/>
              <a:t>Eliciting Responses and Feedback: </a:t>
            </a:r>
            <a:br>
              <a:rPr lang="en-US" dirty="0"/>
            </a:br>
            <a:r>
              <a:rPr lang="en-US" dirty="0"/>
              <a:t>Why We’re Learning This </a:t>
            </a:r>
          </a:p>
        </p:txBody>
      </p:sp>
      <p:sp>
        <p:nvSpPr>
          <p:cNvPr id="3" name="TextBox 2"/>
          <p:cNvSpPr txBox="1"/>
          <p:nvPr/>
        </p:nvSpPr>
        <p:spPr>
          <a:xfrm>
            <a:off x="108219" y="3391225"/>
            <a:ext cx="816424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Eliciting Frequent </a:t>
            </a:r>
            <a:r>
              <a:rPr kumimoji="0" lang="en-US" sz="1800" b="1" i="0" u="none" strike="noStrike" kern="1200" cap="none" spc="0" normalizeH="0" baseline="0" noProof="0" dirty="0">
                <a:ln>
                  <a:noFill/>
                </a:ln>
                <a:solidFill>
                  <a:srgbClr val="FFFFFF"/>
                </a:solidFill>
                <a:effectLst/>
                <a:uLnTx/>
                <a:uFillTx/>
                <a:latin typeface="Verdana"/>
                <a:ea typeface="+mn-ea"/>
                <a:cs typeface="+mn-cs"/>
              </a:rPr>
              <a:t>	  =    Maximizes  opportunities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Responses</a:t>
            </a:r>
            <a:r>
              <a:rPr kumimoji="0" lang="en-US" sz="1800" b="1" i="0" u="none" strike="noStrike" kern="1200" cap="none" spc="0" normalizeH="0" baseline="0" noProof="0" dirty="0">
                <a:ln>
                  <a:noFill/>
                </a:ln>
                <a:solidFill>
                  <a:srgbClr val="FFFFFF"/>
                </a:solidFill>
                <a:effectLst/>
                <a:uLnTx/>
                <a:uFillTx/>
                <a:latin typeface="Verdana"/>
                <a:ea typeface="+mn-ea"/>
                <a:cs typeface="+mn-cs"/>
              </a:rPr>
              <a:t> 		         learn and student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Providing Immediate   </a:t>
            </a:r>
            <a:r>
              <a:rPr kumimoji="0" lang="en-US" sz="1800" b="1" i="0" u="none" strike="noStrike" kern="1200" cap="none" spc="0" normalizeH="0" baseline="0" noProof="0" dirty="0">
                <a:ln>
                  <a:noFill/>
                </a:ln>
                <a:solidFill>
                  <a:srgbClr val="FFFFFF"/>
                </a:solidFill>
                <a:effectLst/>
                <a:uLnTx/>
                <a:uFillTx/>
                <a:latin typeface="Verdana"/>
                <a:ea typeface="+mn-ea"/>
                <a:cs typeface="+mn-cs"/>
              </a:rPr>
              <a:t>=    Ensures learning is happening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9DA4">
                    <a:lumMod val="40000"/>
                    <a:lumOff val="60000"/>
                  </a:srgbClr>
                </a:solidFill>
                <a:effectLst/>
                <a:uLnTx/>
                <a:uFillTx/>
                <a:latin typeface="Verdana"/>
                <a:ea typeface="+mn-ea"/>
                <a:cs typeface="+mn-cs"/>
              </a:rPr>
              <a:t>Specific Feedback</a:t>
            </a:r>
            <a:r>
              <a:rPr kumimoji="0" lang="en-US" sz="1800" b="1" i="0" u="none" strike="noStrike" kern="1200" cap="none" spc="0" normalizeH="0" baseline="0" noProof="0" dirty="0">
                <a:ln>
                  <a:noFill/>
                </a:ln>
                <a:solidFill>
                  <a:srgbClr val="FFFFFF"/>
                </a:solidFill>
                <a:effectLst/>
                <a:uLnTx/>
                <a:uFillTx/>
                <a:latin typeface="Verdana"/>
                <a:ea typeface="+mn-ea"/>
                <a:cs typeface="+mn-cs"/>
              </a:rPr>
              <a:t>			</a:t>
            </a: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Rectangle 5"/>
          <p:cNvSpPr/>
          <p:nvPr/>
        </p:nvSpPr>
        <p:spPr>
          <a:xfrm>
            <a:off x="108219" y="1880398"/>
            <a:ext cx="5307806" cy="977102"/>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a:ea typeface="+mn-ea"/>
                <a:cs typeface="+mn-cs"/>
              </a:rPr>
              <a:t>Student Learning</a:t>
            </a:r>
          </a:p>
        </p:txBody>
      </p:sp>
    </p:spTree>
    <p:extLst>
      <p:ext uri="{BB962C8B-B14F-4D97-AF65-F5344CB8AC3E}">
        <p14:creationId xmlns:p14="http://schemas.microsoft.com/office/powerpoint/2010/main" val="10956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Select most appropriate response format</a:t>
            </a:r>
          </a:p>
          <a:p>
            <a:pPr lvl="1" indent="0">
              <a:lnSpc>
                <a:spcPct val="120000"/>
              </a:lnSpc>
              <a:buClr>
                <a:schemeClr val="accent1"/>
              </a:buClr>
              <a:buNone/>
            </a:pPr>
            <a:r>
              <a:rPr lang="en-US" dirty="0"/>
              <a:t>(type of response, number of students, time)</a:t>
            </a:r>
          </a:p>
          <a:p>
            <a:pPr marL="342900" indent="-342900">
              <a:lnSpc>
                <a:spcPct val="120000"/>
              </a:lnSpc>
              <a:buClr>
                <a:schemeClr val="accent1"/>
              </a:buClr>
              <a:buFont typeface="Wingdings" panose="05000000000000000000" pitchFamily="2" charset="2"/>
              <a:buChar char="q"/>
            </a:pPr>
            <a:r>
              <a:rPr lang="en-US" dirty="0"/>
              <a:t>Maximize engagement &amp; opportunities to practice</a:t>
            </a:r>
          </a:p>
          <a:p>
            <a:pPr marL="342900" indent="-342900">
              <a:buFont typeface="Arial" charset="0"/>
              <a:buChar char="•"/>
            </a:pPr>
            <a:endParaRPr lang="en-US" dirty="0"/>
          </a:p>
        </p:txBody>
      </p:sp>
      <p:sp>
        <p:nvSpPr>
          <p:cNvPr id="6" name="Title 1"/>
          <p:cNvSpPr>
            <a:spLocks noGrp="1"/>
          </p:cNvSpPr>
          <p:nvPr>
            <p:ph type="title"/>
          </p:nvPr>
        </p:nvSpPr>
        <p:spPr>
          <a:xfrm>
            <a:off x="114300" y="255259"/>
            <a:ext cx="8915400" cy="731520"/>
          </a:xfrm>
        </p:spPr>
        <p:txBody>
          <a:bodyPr>
            <a:noAutofit/>
          </a:bodyPr>
          <a:lstStyle/>
          <a:p>
            <a:r>
              <a:rPr lang="en-US" dirty="0"/>
              <a:t>Eliciting Frequent Reponses</a:t>
            </a:r>
          </a:p>
        </p:txBody>
      </p:sp>
    </p:spTree>
    <p:extLst>
      <p:ext uri="{BB962C8B-B14F-4D97-AF65-F5344CB8AC3E}">
        <p14:creationId xmlns:p14="http://schemas.microsoft.com/office/powerpoint/2010/main" val="435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823245"/>
            <a:ext cx="7206981" cy="1062827"/>
          </a:xfrm>
          <a:prstGeom prst="rect">
            <a:avLst/>
          </a:prstGeom>
          <a:solidFill>
            <a:srgbClr val="6D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Verdana"/>
                <a:ea typeface="+mn-ea"/>
                <a:cs typeface="+mn-cs"/>
              </a:rPr>
              <a:t>Opportunities to Learn and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Verdana"/>
                <a:ea typeface="+mn-ea"/>
                <a:cs typeface="+mn-cs"/>
              </a:rPr>
              <a:t>Response Format</a:t>
            </a:r>
          </a:p>
        </p:txBody>
      </p:sp>
      <p:sp>
        <p:nvSpPr>
          <p:cNvPr id="5" name="Rectangle 4"/>
          <p:cNvSpPr/>
          <p:nvPr/>
        </p:nvSpPr>
        <p:spPr>
          <a:xfrm>
            <a:off x="114301" y="2928936"/>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Response</a:t>
            </a:r>
          </a:p>
        </p:txBody>
      </p:sp>
      <p:sp>
        <p:nvSpPr>
          <p:cNvPr id="9" name="Rectangle 8"/>
          <p:cNvSpPr/>
          <p:nvPr/>
        </p:nvSpPr>
        <p:spPr>
          <a:xfrm>
            <a:off x="114301" y="3814763"/>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Students</a:t>
            </a:r>
          </a:p>
        </p:txBody>
      </p:sp>
      <p:sp>
        <p:nvSpPr>
          <p:cNvPr id="10" name="Rectangle 9"/>
          <p:cNvSpPr/>
          <p:nvPr/>
        </p:nvSpPr>
        <p:spPr>
          <a:xfrm>
            <a:off x="114300" y="4700590"/>
            <a:ext cx="2114550" cy="84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Verdana"/>
                <a:ea typeface="+mn-ea"/>
                <a:cs typeface="+mn-cs"/>
              </a:rPr>
              <a:t>Time</a:t>
            </a:r>
          </a:p>
        </p:txBody>
      </p:sp>
      <p:sp>
        <p:nvSpPr>
          <p:cNvPr id="11" name="Rectangle 10"/>
          <p:cNvSpPr/>
          <p:nvPr/>
        </p:nvSpPr>
        <p:spPr>
          <a:xfrm>
            <a:off x="2271713" y="2928935"/>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Verbal, Written, Gesture</a:t>
            </a:r>
          </a:p>
        </p:txBody>
      </p:sp>
      <p:sp>
        <p:nvSpPr>
          <p:cNvPr id="12" name="Rectangle 11"/>
          <p:cNvSpPr/>
          <p:nvPr/>
        </p:nvSpPr>
        <p:spPr>
          <a:xfrm>
            <a:off x="2271713" y="3814763"/>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Individual, Pair, Group</a:t>
            </a:r>
          </a:p>
        </p:txBody>
      </p:sp>
      <p:sp>
        <p:nvSpPr>
          <p:cNvPr id="13" name="Rectangle 12"/>
          <p:cNvSpPr/>
          <p:nvPr/>
        </p:nvSpPr>
        <p:spPr>
          <a:xfrm>
            <a:off x="2271713" y="4700590"/>
            <a:ext cx="5049567" cy="842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Short ------------- Long</a:t>
            </a:r>
          </a:p>
        </p:txBody>
      </p:sp>
      <p:sp>
        <p:nvSpPr>
          <p:cNvPr id="14"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&amp;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Tree>
    <p:extLst>
      <p:ext uri="{BB962C8B-B14F-4D97-AF65-F5344CB8AC3E}">
        <p14:creationId xmlns:p14="http://schemas.microsoft.com/office/powerpoint/2010/main" val="14524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569CA132-ADD6-4B72-B5E1-B86F7979C603}" type="slidenum">
              <a:rPr lang="en-US" smtClean="0"/>
              <a:t>7</a:t>
            </a:fld>
            <a:endParaRPr lang="en-US"/>
          </a:p>
        </p:txBody>
      </p:sp>
      <p:sp>
        <p:nvSpPr>
          <p:cNvPr id="14" name="Rectangle 13"/>
          <p:cNvSpPr/>
          <p:nvPr/>
        </p:nvSpPr>
        <p:spPr>
          <a:xfrm>
            <a:off x="1157208" y="2993028"/>
            <a:ext cx="5260622" cy="151014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HOW we teach</a:t>
            </a:r>
          </a:p>
        </p:txBody>
      </p:sp>
      <p:sp>
        <p:nvSpPr>
          <p:cNvPr id="15" name="Rectangle 14"/>
          <p:cNvSpPr/>
          <p:nvPr/>
        </p:nvSpPr>
        <p:spPr>
          <a:xfrm>
            <a:off x="470779" y="1589560"/>
            <a:ext cx="4101221" cy="77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rPr>
              <a:t>WHAT we teach</a:t>
            </a:r>
          </a:p>
        </p:txBody>
      </p:sp>
      <p:sp>
        <p:nvSpPr>
          <p:cNvPr id="7" name="Title 1"/>
          <p:cNvSpPr txBox="1">
            <a:spLocks/>
          </p:cNvSpPr>
          <p:nvPr/>
        </p:nvSpPr>
        <p:spPr>
          <a:xfrm>
            <a:off x="228600" y="228600"/>
            <a:ext cx="8686800" cy="731520"/>
          </a:xfrm>
          <a:prstGeom prst="rect">
            <a:avLst/>
          </a:prstGeom>
        </p:spPr>
        <p:txBody>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Why We’re Learning This </a:t>
            </a:r>
          </a:p>
        </p:txBody>
      </p:sp>
    </p:spTree>
    <p:extLst>
      <p:ext uri="{BB962C8B-B14F-4D97-AF65-F5344CB8AC3E}">
        <p14:creationId xmlns:p14="http://schemas.microsoft.com/office/powerpoint/2010/main" val="109384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6575310"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pic>
        <p:nvPicPr>
          <p:cNvPr id="9" name="Picture 8"/>
          <p:cNvPicPr>
            <a:picLocks noChangeAspect="1"/>
          </p:cNvPicPr>
          <p:nvPr/>
        </p:nvPicPr>
        <p:blipFill>
          <a:blip r:embed="rId2"/>
          <a:stretch>
            <a:fillRect/>
          </a:stretch>
        </p:blipFill>
        <p:spPr>
          <a:xfrm>
            <a:off x="1684745" y="4459298"/>
            <a:ext cx="3241020" cy="1674813"/>
          </a:xfrm>
          <a:prstGeom prst="rect">
            <a:avLst/>
          </a:prstGeom>
        </p:spPr>
      </p:pic>
      <p:sp>
        <p:nvSpPr>
          <p:cNvPr id="10" name="Oval 9"/>
          <p:cNvSpPr/>
          <p:nvPr/>
        </p:nvSpPr>
        <p:spPr>
          <a:xfrm>
            <a:off x="2828928" y="4972211"/>
            <a:ext cx="681819"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Oval 10"/>
          <p:cNvSpPr/>
          <p:nvPr/>
        </p:nvSpPr>
        <p:spPr>
          <a:xfrm>
            <a:off x="2967668" y="5362768"/>
            <a:ext cx="819540"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p:cNvSpPr txBox="1"/>
          <p:nvPr/>
        </p:nvSpPr>
        <p:spPr>
          <a:xfrm>
            <a:off x="3378992" y="5744964"/>
            <a:ext cx="342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a:ea typeface="+mn-ea"/>
                <a:cs typeface="+mn-cs"/>
              </a:rPr>
              <a:t>X</a:t>
            </a: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&amp;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Tree>
    <p:extLst>
      <p:ext uri="{BB962C8B-B14F-4D97-AF65-F5344CB8AC3E}">
        <p14:creationId xmlns:p14="http://schemas.microsoft.com/office/powerpoint/2010/main" val="11732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6" y="1989579"/>
            <a:ext cx="8078559"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pic>
        <p:nvPicPr>
          <p:cNvPr id="9" name="Picture 8"/>
          <p:cNvPicPr>
            <a:picLocks noChangeAspect="1"/>
          </p:cNvPicPr>
          <p:nvPr/>
        </p:nvPicPr>
        <p:blipFill>
          <a:blip r:embed="rId2"/>
          <a:stretch>
            <a:fillRect/>
          </a:stretch>
        </p:blipFill>
        <p:spPr>
          <a:xfrm>
            <a:off x="1684745" y="4459298"/>
            <a:ext cx="3241020" cy="1674813"/>
          </a:xfrm>
          <a:prstGeom prst="rect">
            <a:avLst/>
          </a:prstGeom>
        </p:spPr>
      </p:pic>
      <p:sp>
        <p:nvSpPr>
          <p:cNvPr id="10" name="Oval 9"/>
          <p:cNvSpPr/>
          <p:nvPr/>
        </p:nvSpPr>
        <p:spPr>
          <a:xfrm>
            <a:off x="2828928" y="4972211"/>
            <a:ext cx="681819"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Oval 10"/>
          <p:cNvSpPr/>
          <p:nvPr/>
        </p:nvSpPr>
        <p:spPr>
          <a:xfrm>
            <a:off x="4031724" y="5397032"/>
            <a:ext cx="819540"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p:cNvSpPr txBox="1"/>
          <p:nvPr/>
        </p:nvSpPr>
        <p:spPr>
          <a:xfrm>
            <a:off x="3378992" y="5744964"/>
            <a:ext cx="342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a:ea typeface="+mn-ea"/>
                <a:cs typeface="+mn-cs"/>
              </a:rPr>
              <a:t>X</a:t>
            </a: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&amp;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Tree>
    <p:extLst>
      <p:ext uri="{BB962C8B-B14F-4D97-AF65-F5344CB8AC3E}">
        <p14:creationId xmlns:p14="http://schemas.microsoft.com/office/powerpoint/2010/main" val="5169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7768316"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Put your thumbs up if you think you know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pic>
        <p:nvPicPr>
          <p:cNvPr id="9" name="Picture 8"/>
          <p:cNvPicPr>
            <a:picLocks noChangeAspect="1"/>
          </p:cNvPicPr>
          <p:nvPr/>
        </p:nvPicPr>
        <p:blipFill>
          <a:blip r:embed="rId2"/>
          <a:stretch>
            <a:fillRect/>
          </a:stretch>
        </p:blipFill>
        <p:spPr>
          <a:xfrm>
            <a:off x="1684745" y="4459298"/>
            <a:ext cx="3241020" cy="1674813"/>
          </a:xfrm>
          <a:prstGeom prst="rect">
            <a:avLst/>
          </a:prstGeom>
        </p:spPr>
      </p:pic>
      <p:sp>
        <p:nvSpPr>
          <p:cNvPr id="10" name="Oval 9"/>
          <p:cNvSpPr/>
          <p:nvPr/>
        </p:nvSpPr>
        <p:spPr>
          <a:xfrm>
            <a:off x="4031724" y="4948772"/>
            <a:ext cx="681819"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Oval 10"/>
          <p:cNvSpPr/>
          <p:nvPr/>
        </p:nvSpPr>
        <p:spPr>
          <a:xfrm>
            <a:off x="4031724" y="5397032"/>
            <a:ext cx="819540"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p:cNvSpPr txBox="1"/>
          <p:nvPr/>
        </p:nvSpPr>
        <p:spPr>
          <a:xfrm>
            <a:off x="3378992" y="5744964"/>
            <a:ext cx="342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a:ea typeface="+mn-ea"/>
                <a:cs typeface="+mn-cs"/>
              </a:rPr>
              <a:t>X</a:t>
            </a: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&amp;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Tree>
    <p:extLst>
      <p:ext uri="{BB962C8B-B14F-4D97-AF65-F5344CB8AC3E}">
        <p14:creationId xmlns:p14="http://schemas.microsoft.com/office/powerpoint/2010/main" val="5086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00027" y="1989579"/>
            <a:ext cx="7768316" cy="277008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Everyone, what’s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Students: Name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Put your thumbs up if you think you know the person in the sentences.</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Talk with your partner about the person, and write the name on your main idea sheet.</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Content Placeholder 2"/>
          <p:cNvSpPr txBox="1">
            <a:spLocks/>
          </p:cNvSpPr>
          <p:nvPr/>
        </p:nvSpPr>
        <p:spPr>
          <a:xfrm>
            <a:off x="100013" y="1387662"/>
            <a:ext cx="6575310" cy="60191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
                <a:srgbClr val="FFFFFF"/>
              </a:buClr>
              <a:buSzTx/>
              <a:buFont typeface="Arial" panose="020B0604020202020204" pitchFamily="34" charset="0"/>
              <a:buNone/>
              <a:tabLst/>
              <a:defRPr/>
            </a:pPr>
            <a:r>
              <a:rPr kumimoji="0" lang="en-US" altLang="ja-JP" sz="2400" b="1" i="0" u="none" strike="noStrike" kern="1200" cap="none" spc="0" normalizeH="0" baseline="0" noProof="0" dirty="0">
                <a:ln>
                  <a:noFill/>
                </a:ln>
                <a:solidFill>
                  <a:srgbClr val="FFFFFF"/>
                </a:solidFill>
                <a:effectLst/>
                <a:uLnTx/>
                <a:uFillTx/>
                <a:latin typeface="Verdana" charset="0"/>
                <a:ea typeface="Verdana" charset="0"/>
                <a:cs typeface="Verdana" charset="0"/>
              </a:rPr>
              <a:t>Finding the </a:t>
            </a:r>
            <a:r>
              <a:rPr kumimoji="0" lang="en-US" altLang="ja-JP" sz="2400" b="1" i="0" u="none" strike="noStrike" kern="1200" cap="none" spc="0" normalizeH="0" baseline="0" noProof="0">
                <a:ln>
                  <a:noFill/>
                </a:ln>
                <a:solidFill>
                  <a:srgbClr val="FFFFFF"/>
                </a:solidFill>
                <a:effectLst/>
                <a:uLnTx/>
                <a:uFillTx/>
                <a:latin typeface="Verdana" charset="0"/>
                <a:ea typeface="Verdana" charset="0"/>
                <a:cs typeface="Verdana" charset="0"/>
              </a:rPr>
              <a:t>main idea</a:t>
            </a:r>
            <a:endPar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endParaRPr>
          </a:p>
        </p:txBody>
      </p:sp>
      <p:pic>
        <p:nvPicPr>
          <p:cNvPr id="9" name="Picture 8"/>
          <p:cNvPicPr>
            <a:picLocks noChangeAspect="1"/>
          </p:cNvPicPr>
          <p:nvPr/>
        </p:nvPicPr>
        <p:blipFill>
          <a:blip r:embed="rId2"/>
          <a:stretch>
            <a:fillRect/>
          </a:stretch>
        </p:blipFill>
        <p:spPr>
          <a:xfrm>
            <a:off x="1684745" y="4459298"/>
            <a:ext cx="3241020" cy="1674813"/>
          </a:xfrm>
          <a:prstGeom prst="rect">
            <a:avLst/>
          </a:prstGeom>
        </p:spPr>
      </p:pic>
      <p:sp>
        <p:nvSpPr>
          <p:cNvPr id="10" name="Oval 9"/>
          <p:cNvSpPr/>
          <p:nvPr/>
        </p:nvSpPr>
        <p:spPr>
          <a:xfrm>
            <a:off x="3427979" y="4948772"/>
            <a:ext cx="681819"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Oval 10"/>
          <p:cNvSpPr/>
          <p:nvPr/>
        </p:nvSpPr>
        <p:spPr>
          <a:xfrm>
            <a:off x="3673927" y="5364374"/>
            <a:ext cx="483782"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p:cNvSpPr txBox="1"/>
          <p:nvPr/>
        </p:nvSpPr>
        <p:spPr>
          <a:xfrm>
            <a:off x="3962838" y="5737787"/>
            <a:ext cx="342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a:ea typeface="+mn-ea"/>
                <a:cs typeface="+mn-cs"/>
              </a:rPr>
              <a:t>X</a:t>
            </a:r>
          </a:p>
        </p:txBody>
      </p:sp>
      <p:sp>
        <p:nvSpPr>
          <p:cNvPr id="15" name="Content Placeholder 2"/>
          <p:cNvSpPr>
            <a:spLocks noGrp="1"/>
          </p:cNvSpPr>
          <p:nvPr>
            <p:ph idx="1"/>
          </p:nvPr>
        </p:nvSpPr>
        <p:spPr>
          <a:xfrm>
            <a:off x="114300" y="23008"/>
            <a:ext cx="8686800" cy="1257300"/>
          </a:xfrm>
        </p:spPr>
        <p:txBody>
          <a:bodyPr>
            <a:noAutofit/>
          </a:bodyPr>
          <a:lstStyle/>
          <a:p>
            <a:pPr marL="342900" indent="-342900">
              <a:lnSpc>
                <a:spcPct val="120000"/>
              </a:lnSpc>
              <a:spcBef>
                <a:spcPts val="0"/>
              </a:spcBef>
              <a:buClr>
                <a:schemeClr val="accent1"/>
              </a:buClr>
              <a:buFont typeface="Wingdings" panose="05000000000000000000" pitchFamily="2" charset="2"/>
              <a:buChar char="q"/>
            </a:pPr>
            <a:r>
              <a:rPr lang="en-US" dirty="0"/>
              <a:t> Select most appropriate response format</a:t>
            </a:r>
          </a:p>
          <a:p>
            <a:pPr marL="342900" indent="-342900">
              <a:lnSpc>
                <a:spcPct val="120000"/>
              </a:lnSpc>
              <a:spcBef>
                <a:spcPts val="0"/>
              </a:spcBef>
              <a:buClr>
                <a:schemeClr val="accent1"/>
              </a:buClr>
              <a:buFont typeface="Wingdings" panose="05000000000000000000" pitchFamily="2" charset="2"/>
              <a:buChar char="q"/>
            </a:pPr>
            <a:r>
              <a:rPr lang="en-US" dirty="0"/>
              <a:t> Maximize engagement &amp; opportunities to practice</a:t>
            </a:r>
          </a:p>
          <a:p>
            <a:pPr marL="342900" indent="-342900">
              <a:lnSpc>
                <a:spcPct val="120000"/>
              </a:lnSpc>
              <a:buClr>
                <a:schemeClr val="accent1"/>
              </a:buClr>
              <a:buFont typeface="Wingdings" panose="05000000000000000000" pitchFamily="2" charset="2"/>
              <a:buChar char="q"/>
            </a:pPr>
            <a:endParaRPr lang="en-US" sz="3000" dirty="0"/>
          </a:p>
        </p:txBody>
      </p:sp>
      <p:sp>
        <p:nvSpPr>
          <p:cNvPr id="13" name="Oval 12"/>
          <p:cNvSpPr/>
          <p:nvPr/>
        </p:nvSpPr>
        <p:spPr>
          <a:xfrm>
            <a:off x="2754836" y="4955019"/>
            <a:ext cx="681819" cy="3479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5863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p>
        </p:txBody>
      </p:sp>
    </p:spTree>
    <p:extLst>
      <p:ext uri="{BB962C8B-B14F-4D97-AF65-F5344CB8AC3E}">
        <p14:creationId xmlns:p14="http://schemas.microsoft.com/office/powerpoint/2010/main" val="24936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Correct incorrect responses</a:t>
            </a:r>
          </a:p>
          <a:p>
            <a:pPr>
              <a:lnSpc>
                <a:spcPct val="120000"/>
              </a:lnSpc>
              <a:buClr>
                <a:schemeClr val="accent1"/>
              </a:buClr>
            </a:pPr>
            <a:r>
              <a:rPr lang="en-US" dirty="0">
                <a:solidFill>
                  <a:schemeClr val="bg1">
                    <a:lumMod val="65000"/>
                  </a:schemeClr>
                </a:solidFill>
              </a:rPr>
              <a:t>   (and provide additional practice)</a:t>
            </a:r>
          </a:p>
          <a:p>
            <a:pPr marL="342900" indent="-342900">
              <a:buFont typeface="Arial" charset="0"/>
              <a:buChar char="•"/>
            </a:pPr>
            <a:endParaRPr lang="en-US" dirty="0">
              <a:solidFill>
                <a:schemeClr val="bg1">
                  <a:lumMod val="65000"/>
                </a:schemeClr>
              </a:solidFill>
            </a:endParaRPr>
          </a:p>
        </p:txBody>
      </p:sp>
    </p:spTree>
    <p:extLst>
      <p:ext uri="{BB962C8B-B14F-4D97-AF65-F5344CB8AC3E}">
        <p14:creationId xmlns:p14="http://schemas.microsoft.com/office/powerpoint/2010/main" val="1097813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Affirm Correct Responses</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3001887"/>
            <a:ext cx="6575310" cy="2909056"/>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first step in telling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First I name the person in the sentences.</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who is the person?</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The person is Benjamin Banneker.</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Great job naming the person!</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Oval 7"/>
          <p:cNvSpPr/>
          <p:nvPr/>
        </p:nvSpPr>
        <p:spPr>
          <a:xfrm>
            <a:off x="0" y="5355773"/>
            <a:ext cx="4833257" cy="76744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352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p>
        </p:txBody>
      </p:sp>
    </p:spTree>
    <p:extLst>
      <p:ext uri="{BB962C8B-B14F-4D97-AF65-F5344CB8AC3E}">
        <p14:creationId xmlns:p14="http://schemas.microsoft.com/office/powerpoint/2010/main" val="2574137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4300" y="255259"/>
            <a:ext cx="8915400" cy="731520"/>
          </a:xfrm>
        </p:spPr>
        <p:txBody>
          <a:bodyPr>
            <a:noAutofit/>
          </a:bodyPr>
          <a:lstStyle/>
          <a:p>
            <a:r>
              <a:rPr lang="en-US" dirty="0"/>
              <a:t>Immediate Specific Feedback</a:t>
            </a:r>
          </a:p>
        </p:txBody>
      </p:sp>
      <p:sp>
        <p:nvSpPr>
          <p:cNvPr id="5" name="Content Placeholder 2"/>
          <p:cNvSpPr>
            <a:spLocks noGrp="1"/>
          </p:cNvSpPr>
          <p:nvPr>
            <p:ph idx="1"/>
          </p:nvPr>
        </p:nvSpPr>
        <p:spPr>
          <a:xfrm>
            <a:off x="185738" y="1730902"/>
            <a:ext cx="8686800" cy="4226986"/>
          </a:xfrm>
        </p:spPr>
        <p:txBody>
          <a:bodyPr>
            <a:normAutofit/>
          </a:bodyPr>
          <a:lstStyle/>
          <a:p>
            <a:pPr marL="342900" indent="-342900">
              <a:lnSpc>
                <a:spcPct val="120000"/>
              </a:lnSpc>
              <a:buClr>
                <a:schemeClr val="accent1"/>
              </a:buClr>
              <a:buFont typeface="Wingdings" panose="05000000000000000000" pitchFamily="2" charset="2"/>
              <a:buChar char="q"/>
            </a:pPr>
            <a:r>
              <a:rPr lang="en-US" dirty="0"/>
              <a:t>Provide immediate feedback</a:t>
            </a:r>
          </a:p>
          <a:p>
            <a:pPr marL="342900" indent="-342900">
              <a:lnSpc>
                <a:spcPct val="120000"/>
              </a:lnSpc>
              <a:buClr>
                <a:schemeClr val="accent1"/>
              </a:buClr>
              <a:buFont typeface="Wingdings" panose="05000000000000000000" pitchFamily="2" charset="2"/>
              <a:buChar char="q"/>
            </a:pPr>
            <a:r>
              <a:rPr lang="en-US" dirty="0">
                <a:solidFill>
                  <a:schemeClr val="bg1">
                    <a:lumMod val="65000"/>
                  </a:schemeClr>
                </a:solidFill>
              </a:rPr>
              <a:t>Affirm correct responses</a:t>
            </a:r>
          </a:p>
          <a:p>
            <a:pPr marL="342900" indent="-342900">
              <a:lnSpc>
                <a:spcPct val="120000"/>
              </a:lnSpc>
              <a:buClr>
                <a:schemeClr val="accent1"/>
              </a:buClr>
              <a:buFont typeface="Wingdings" panose="05000000000000000000" pitchFamily="2" charset="2"/>
              <a:buChar char="q"/>
            </a:pPr>
            <a:r>
              <a:rPr lang="en-US" dirty="0"/>
              <a:t>Correct incorrect responses</a:t>
            </a:r>
          </a:p>
          <a:p>
            <a:pPr>
              <a:lnSpc>
                <a:spcPct val="120000"/>
              </a:lnSpc>
              <a:buClr>
                <a:schemeClr val="accent1"/>
              </a:buClr>
            </a:pPr>
            <a:r>
              <a:rPr lang="en-US" dirty="0"/>
              <a:t>   (and provide additional practice)</a:t>
            </a:r>
          </a:p>
          <a:p>
            <a:pPr marL="342900" indent="-342900">
              <a:buFont typeface="Arial" charset="0"/>
              <a:buChar char="•"/>
            </a:pPr>
            <a:endParaRPr lang="en-US" dirty="0">
              <a:solidFill>
                <a:schemeClr val="bg1">
                  <a:lumMod val="65000"/>
                </a:schemeClr>
              </a:solidFill>
            </a:endParaRPr>
          </a:p>
        </p:txBody>
      </p:sp>
    </p:spTree>
    <p:extLst>
      <p:ext uri="{BB962C8B-B14F-4D97-AF65-F5344CB8AC3E}">
        <p14:creationId xmlns:p14="http://schemas.microsoft.com/office/powerpoint/2010/main" val="43805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Provide Immediate Feedback</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sp>
        <p:nvSpPr>
          <p:cNvPr id="7" name="Content Placeholder 2"/>
          <p:cNvSpPr txBox="1">
            <a:spLocks/>
          </p:cNvSpPr>
          <p:nvPr/>
        </p:nvSpPr>
        <p:spPr>
          <a:xfrm>
            <a:off x="200027" y="3410101"/>
            <a:ext cx="6575310" cy="21905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Now its your turn to come up with a main-idea sentence for this paragraph.</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Who can tell me the main idea?</a:t>
            </a:r>
          </a:p>
          <a:p>
            <a:pPr marL="285750" marR="0" lvl="0" indent="-285750" algn="l" defTabSz="914400" rtl="0" eaLnBrk="1" fontAlgn="auto" latinLnBrk="0" hangingPunct="1">
              <a:lnSpc>
                <a:spcPct val="100000"/>
              </a:lnSpc>
              <a:spcBef>
                <a:spcPts val="1200"/>
              </a:spcBef>
              <a:spcAft>
                <a:spcPts val="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panose="020B0604030504040204" pitchFamily="34" charset="0"/>
                <a:ea typeface="Verdana" panose="020B0604030504040204" pitchFamily="34" charset="0"/>
              </a:rPr>
              <a:t>Student: Benjamin Banneker took apart a pocket watch.</a:t>
            </a:r>
          </a:p>
          <a:p>
            <a:pPr marL="285750" marR="0" lvl="0" indent="-285750" algn="l" defTabSz="914400" rtl="0" eaLnBrk="1" fontAlgn="auto" latinLnBrk="0" hangingPunct="1">
              <a:lnSpc>
                <a:spcPct val="90000"/>
              </a:lnSpc>
              <a:spcBef>
                <a:spcPts val="1200"/>
              </a:spcBef>
              <a:spcAft>
                <a:spcPts val="0"/>
              </a:spcAft>
              <a:buClr>
                <a:srgbClr val="FFFFFF"/>
              </a:buClr>
              <a:buSzTx/>
              <a:buFont typeface="Wingdings" charset="2"/>
              <a:buChar char="q"/>
              <a:tabLst/>
              <a:defRPr/>
            </a:pPr>
            <a:endParaRPr kumimoji="0" lang="en-US" altLang="ja-JP" sz="18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8" name="TextBox 7"/>
          <p:cNvSpPr txBox="1"/>
          <p:nvPr/>
        </p:nvSpPr>
        <p:spPr>
          <a:xfrm>
            <a:off x="71437" y="264472"/>
            <a:ext cx="9715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C95331"/>
                </a:solidFill>
                <a:effectLst/>
                <a:uLnTx/>
                <a:uFillTx/>
                <a:latin typeface="Verdana"/>
                <a:ea typeface="+mn-ea"/>
                <a:cs typeface="+mn-cs"/>
              </a:rPr>
              <a:t>X</a:t>
            </a:r>
          </a:p>
        </p:txBody>
      </p:sp>
    </p:spTree>
    <p:extLst>
      <p:ext uri="{BB962C8B-B14F-4D97-AF65-F5344CB8AC3E}">
        <p14:creationId xmlns:p14="http://schemas.microsoft.com/office/powerpoint/2010/main" val="16956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8807" y="3177953"/>
            <a:ext cx="1667476" cy="812366"/>
          </a:xfrm>
          <a:prstGeom prst="rect">
            <a:avLst/>
          </a:prstGeom>
          <a:solidFill>
            <a:srgbClr val="D3A01F">
              <a:lumMod val="5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Planned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Examples</a:t>
            </a:r>
          </a:p>
        </p:txBody>
      </p:sp>
      <p:sp>
        <p:nvSpPr>
          <p:cNvPr id="26" name="TextBox 25"/>
          <p:cNvSpPr txBox="1"/>
          <p:nvPr/>
        </p:nvSpPr>
        <p:spPr>
          <a:xfrm>
            <a:off x="1526725" y="2325503"/>
            <a:ext cx="1667476" cy="852449"/>
          </a:xfrm>
          <a:prstGeom prst="rect">
            <a:avLst/>
          </a:prstGeom>
          <a:solidFill>
            <a:srgbClr val="D3A01F">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Clear Explanation</a:t>
            </a:r>
          </a:p>
        </p:txBody>
      </p:sp>
      <p:sp>
        <p:nvSpPr>
          <p:cNvPr id="27" name="TextBox 26"/>
          <p:cNvSpPr txBox="1"/>
          <p:nvPr/>
        </p:nvSpPr>
        <p:spPr>
          <a:xfrm>
            <a:off x="3320281" y="3115302"/>
            <a:ext cx="1667476" cy="875017"/>
          </a:xfrm>
          <a:prstGeom prst="rect">
            <a:avLst/>
          </a:prstGeom>
          <a:solidFill>
            <a:srgbClr val="EA6B0C">
              <a:lumMod val="50000"/>
            </a:srgbClr>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Tw Cen MT" panose="020B0602020104020603"/>
              </a:rPr>
              <a:t>Independent Practice</a:t>
            </a:r>
          </a:p>
        </p:txBody>
      </p:sp>
      <p:sp>
        <p:nvSpPr>
          <p:cNvPr id="28" name="TextBox 27"/>
          <p:cNvSpPr txBox="1"/>
          <p:nvPr/>
        </p:nvSpPr>
        <p:spPr>
          <a:xfrm>
            <a:off x="3320281" y="2325503"/>
            <a:ext cx="1667476" cy="789797"/>
          </a:xfrm>
          <a:prstGeom prst="rect">
            <a:avLst/>
          </a:prstGeom>
          <a:solidFill>
            <a:srgbClr val="8B4007"/>
          </a:solidFill>
        </p:spPr>
        <p:txBody>
          <a:bodyPr wrap="square" rtlCol="0" anchor="ctr">
            <a:noAutofit/>
          </a:bodyPr>
          <a:lstStyle/>
          <a:p>
            <a:pPr algn="ctr"/>
            <a:r>
              <a:rPr lang="en-US" sz="2000" dirty="0">
                <a:solidFill>
                  <a:srgbClr val="FFFFFF"/>
                </a:solidFill>
                <a:latin typeface="Tw Cen MT" panose="020B0602020104020603"/>
              </a:rPr>
              <a:t>Guided </a:t>
            </a:r>
          </a:p>
          <a:p>
            <a:pPr algn="ctr"/>
            <a:r>
              <a:rPr lang="en-US" sz="2000" dirty="0">
                <a:solidFill>
                  <a:srgbClr val="FFFFFF"/>
                </a:solidFill>
                <a:latin typeface="Tw Cen MT" panose="020B0602020104020603"/>
              </a:rPr>
              <a:t>Practice</a:t>
            </a:r>
          </a:p>
        </p:txBody>
      </p:sp>
      <p:sp>
        <p:nvSpPr>
          <p:cNvPr id="29" name="TextBox 28"/>
          <p:cNvSpPr txBox="1"/>
          <p:nvPr/>
        </p:nvSpPr>
        <p:spPr>
          <a:xfrm>
            <a:off x="1528806" y="1863840"/>
            <a:ext cx="1667476" cy="461665"/>
          </a:xfrm>
          <a:prstGeom prst="rect">
            <a:avLst/>
          </a:prstGeom>
          <a:solidFill>
            <a:srgbClr val="D3A01F">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rPr>
              <a:t>Modeling</a:t>
            </a:r>
          </a:p>
        </p:txBody>
      </p:sp>
      <p:sp>
        <p:nvSpPr>
          <p:cNvPr id="30" name="TextBox 29"/>
          <p:cNvSpPr txBox="1"/>
          <p:nvPr/>
        </p:nvSpPr>
        <p:spPr>
          <a:xfrm>
            <a:off x="3320281" y="1863839"/>
            <a:ext cx="1667476" cy="461665"/>
          </a:xfrm>
          <a:prstGeom prst="rect">
            <a:avLst/>
          </a:prstGeom>
          <a:solidFill>
            <a:srgbClr val="EA6B0C">
              <a:lumMod val="75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w Cen MT" panose="020B0602020104020603"/>
              </a:rPr>
              <a:t>Practice</a:t>
            </a:r>
          </a:p>
        </p:txBody>
      </p:sp>
      <p:sp>
        <p:nvSpPr>
          <p:cNvPr id="31" name="TextBox 30"/>
          <p:cNvSpPr txBox="1"/>
          <p:nvPr/>
        </p:nvSpPr>
        <p:spPr>
          <a:xfrm>
            <a:off x="1936284" y="1369055"/>
            <a:ext cx="852520" cy="461665"/>
          </a:xfrm>
          <a:prstGeom prst="rect">
            <a:avLst/>
          </a:prstGeom>
          <a:noFill/>
        </p:spPr>
        <p:txBody>
          <a:bodyPr wrap="square" rtlCol="0">
            <a:spAutoFit/>
          </a:bodyPr>
          <a:lstStyle/>
          <a:p>
            <a:r>
              <a:rPr lang="en-US" sz="2400" dirty="0">
                <a:solidFill>
                  <a:srgbClr val="FFC000"/>
                </a:solidFill>
                <a:latin typeface="Tw Cen MT" panose="020B0602020104020603"/>
              </a:rPr>
              <a:t>I Do</a:t>
            </a:r>
          </a:p>
        </p:txBody>
      </p:sp>
      <p:sp>
        <p:nvSpPr>
          <p:cNvPr id="32" name="TextBox 31"/>
          <p:cNvSpPr txBox="1"/>
          <p:nvPr/>
        </p:nvSpPr>
        <p:spPr>
          <a:xfrm>
            <a:off x="5053549" y="2514793"/>
            <a:ext cx="1667476" cy="461665"/>
          </a:xfrm>
          <a:prstGeom prst="rect">
            <a:avLst/>
          </a:prstGeom>
          <a:noFill/>
        </p:spPr>
        <p:txBody>
          <a:bodyPr wrap="square" rtlCol="0">
            <a:spAutoFit/>
          </a:bodyPr>
          <a:lstStyle/>
          <a:p>
            <a:r>
              <a:rPr lang="en-US" sz="2400" dirty="0">
                <a:solidFill>
                  <a:srgbClr val="FFC000"/>
                </a:solidFill>
                <a:latin typeface="Tw Cen MT" panose="020B0602020104020603"/>
              </a:rPr>
              <a:t>We Do</a:t>
            </a:r>
          </a:p>
        </p:txBody>
      </p:sp>
      <p:sp>
        <p:nvSpPr>
          <p:cNvPr id="33" name="TextBox 32"/>
          <p:cNvSpPr txBox="1"/>
          <p:nvPr/>
        </p:nvSpPr>
        <p:spPr>
          <a:xfrm>
            <a:off x="5053549" y="3347202"/>
            <a:ext cx="1455045" cy="461665"/>
          </a:xfrm>
          <a:prstGeom prst="rect">
            <a:avLst/>
          </a:prstGeom>
          <a:noFill/>
        </p:spPr>
        <p:txBody>
          <a:bodyPr wrap="square" rtlCol="0">
            <a:spAutoFit/>
          </a:bodyPr>
          <a:lstStyle/>
          <a:p>
            <a:r>
              <a:rPr lang="en-US" sz="2400" dirty="0">
                <a:solidFill>
                  <a:srgbClr val="FFC000"/>
                </a:solidFill>
                <a:latin typeface="Tw Cen MT" panose="020B0602020104020603"/>
              </a:rPr>
              <a:t>You Do</a:t>
            </a:r>
          </a:p>
        </p:txBody>
      </p:sp>
      <p:sp>
        <p:nvSpPr>
          <p:cNvPr id="34" name="Rectangle 33"/>
          <p:cNvSpPr/>
          <p:nvPr/>
        </p:nvSpPr>
        <p:spPr>
          <a:xfrm>
            <a:off x="1528806" y="4167518"/>
            <a:ext cx="3458951" cy="437680"/>
          </a:xfrm>
          <a:prstGeom prst="rect">
            <a:avLst/>
          </a:prstGeom>
          <a:solidFill>
            <a:srgbClr val="E4E5E6">
              <a:lumMod val="50000"/>
            </a:srgbClr>
          </a:solid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w Cen MT" panose="020B0602020104020603"/>
              </a:rPr>
              <a:t>Supporting Practices</a:t>
            </a:r>
            <a:endParaRPr kumimoji="0" lang="en-US" sz="1800" b="0" i="0" u="none" strike="noStrike" kern="0" cap="none" spc="0" normalizeH="0" baseline="0" noProof="0" dirty="0">
              <a:ln>
                <a:noFill/>
              </a:ln>
              <a:solidFill>
                <a:srgbClr val="000000"/>
              </a:solidFill>
              <a:effectLst/>
              <a:uLnTx/>
              <a:uFillTx/>
              <a:latin typeface="Tw Cen MT" panose="020B0602020104020603"/>
            </a:endParaRPr>
          </a:p>
        </p:txBody>
      </p:sp>
      <p:sp>
        <p:nvSpPr>
          <p:cNvPr id="35" name="Rectangle 34"/>
          <p:cNvSpPr/>
          <p:nvPr/>
        </p:nvSpPr>
        <p:spPr>
          <a:xfrm>
            <a:off x="1528806" y="4508807"/>
            <a:ext cx="3458951" cy="1085957"/>
          </a:xfrm>
          <a:prstGeom prst="rect">
            <a:avLst/>
          </a:prstGeom>
          <a:solidFill>
            <a:srgbClr val="E4E5E6">
              <a:lumMod val="25000"/>
            </a:srgbClr>
          </a:solidFill>
        </p:spPr>
        <p:txBody>
          <a:bodyPr wrap="square">
            <a:no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Asking the right questions </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Eliciting frequent responses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Providing immediate specific feedback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sz="1600" b="0" i="0" u="none" strike="noStrike" kern="0" cap="none" spc="0" normalizeH="0" baseline="0" noProof="0" dirty="0">
                <a:ln>
                  <a:noFill/>
                </a:ln>
                <a:solidFill>
                  <a:srgbClr val="FFFFFF"/>
                </a:solidFill>
                <a:effectLst/>
                <a:uLnTx/>
                <a:uFillTx/>
                <a:latin typeface="Tw Cen MT" panose="020B0602020104020603"/>
              </a:rPr>
              <a:t>Maintaining a brisk pace</a:t>
            </a:r>
          </a:p>
        </p:txBody>
      </p:sp>
      <p:sp>
        <p:nvSpPr>
          <p:cNvPr id="37" name="Title 1"/>
          <p:cNvSpPr>
            <a:spLocks noGrp="1"/>
          </p:cNvSpPr>
          <p:nvPr>
            <p:ph type="title"/>
          </p:nvPr>
        </p:nvSpPr>
        <p:spPr>
          <a:xfrm>
            <a:off x="228600" y="228600"/>
            <a:ext cx="8686800" cy="731520"/>
          </a:xfrm>
        </p:spPr>
        <p:txBody>
          <a:bodyPr/>
          <a:lstStyle/>
          <a:p>
            <a:r>
              <a:rPr lang="en-US" dirty="0"/>
              <a:t>Explicit Instruction</a:t>
            </a:r>
          </a:p>
        </p:txBody>
      </p:sp>
    </p:spTree>
    <p:extLst>
      <p:ext uri="{BB962C8B-B14F-4D97-AF65-F5344CB8AC3E}">
        <p14:creationId xmlns:p14="http://schemas.microsoft.com/office/powerpoint/2010/main" val="1148945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00013" y="359302"/>
            <a:ext cx="8686800" cy="974617"/>
          </a:xfrm>
        </p:spPr>
        <p:txBody>
          <a:bodyPr>
            <a:normAutofit/>
          </a:bodyPr>
          <a:lstStyle/>
          <a:p>
            <a:pPr marL="342900" indent="-342900">
              <a:buClr>
                <a:schemeClr val="accent1"/>
              </a:buClr>
              <a:buFont typeface="Wingdings" panose="05000000000000000000" pitchFamily="2" charset="2"/>
              <a:buChar char="q"/>
            </a:pPr>
            <a:r>
              <a:rPr lang="en-US" sz="2800" dirty="0"/>
              <a:t>Correct Incorrect Responses</a:t>
            </a:r>
          </a:p>
        </p:txBody>
      </p:sp>
      <p:sp>
        <p:nvSpPr>
          <p:cNvPr id="14" name="Text Box 3"/>
          <p:cNvSpPr txBox="1">
            <a:spLocks noChangeArrowheads="1"/>
          </p:cNvSpPr>
          <p:nvPr/>
        </p:nvSpPr>
        <p:spPr bwMode="auto">
          <a:xfrm>
            <a:off x="200027" y="1048006"/>
            <a:ext cx="6678385" cy="1631216"/>
          </a:xfrm>
          <a:prstGeom prst="rect">
            <a:avLst/>
          </a:prstGeom>
          <a:solidFill>
            <a:schemeClr val="accent3">
              <a:lumMod val="60000"/>
              <a:lumOff val="40000"/>
            </a:schemeClr>
          </a:solidFill>
          <a:ln w="28575">
            <a:noFill/>
            <a:miter lim="800000"/>
            <a:headEnd/>
            <a:tailEnd/>
          </a:ln>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1" fontAlgn="auto" latinLnBrk="0" hangingPunct="1">
              <a:lnSpc>
                <a:spcPct val="100000"/>
              </a:lnSpc>
              <a:spcBef>
                <a:spcPct val="20000"/>
              </a:spcBef>
              <a:spcAft>
                <a:spcPts val="0"/>
              </a:spcAft>
              <a:buClr>
                <a:srgbClr val="AF2610"/>
              </a:buClr>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Verdana" charset="0"/>
                <a:ea typeface="Verdana" charset="0"/>
                <a:cs typeface="Verdana" charset="0"/>
              </a:rPr>
              <a:t>When Benjamin Banneker was twenty-one, he took apart a pocket watch to see how it worked. He built a clock entirely out of wood, carving all the gears by hand. He also built the first American-made striking clock.</a:t>
            </a:r>
          </a:p>
        </p:txBody>
      </p:sp>
      <p:pic>
        <p:nvPicPr>
          <p:cNvPr id="6" name="Picture 5" descr="Simple Red Checkmark by thatsmyboy"/>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0027" y="335708"/>
            <a:ext cx="587773" cy="388986"/>
          </a:xfrm>
          <a:prstGeom prst="rect">
            <a:avLst/>
          </a:prstGeom>
        </p:spPr>
      </p:pic>
      <p:sp>
        <p:nvSpPr>
          <p:cNvPr id="7" name="Content Placeholder 2"/>
          <p:cNvSpPr txBox="1">
            <a:spLocks/>
          </p:cNvSpPr>
          <p:nvPr/>
        </p:nvSpPr>
        <p:spPr>
          <a:xfrm>
            <a:off x="200027" y="2679222"/>
            <a:ext cx="6575310" cy="385611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in telling the main idea?</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The next step is to tell what the person did in the first sentence.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The next step is to tell what the person did in </a:t>
            </a:r>
            <a:r>
              <a:rPr kumimoji="0" lang="en-US" altLang="ja-JP" sz="2000" b="0" i="0" u="sng" strike="noStrike" kern="1200" cap="none" spc="0" normalizeH="0" baseline="0" noProof="0" dirty="0">
                <a:ln>
                  <a:noFill/>
                </a:ln>
                <a:solidFill>
                  <a:srgbClr val="FFFFFF"/>
                </a:solidFill>
                <a:effectLst/>
                <a:uLnTx/>
                <a:uFillTx/>
                <a:latin typeface="Verdana" charset="0"/>
                <a:ea typeface="Verdana" charset="0"/>
                <a:cs typeface="Verdana" charset="0"/>
              </a:rPr>
              <a:t>all</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the sentences. What is the 2</a:t>
            </a:r>
            <a:r>
              <a:rPr kumimoji="0" lang="en-US" altLang="ja-JP" sz="2000" b="0" i="0" u="none" strike="noStrike" kern="1200" cap="none" spc="0" normalizeH="0" baseline="30000" noProof="0" dirty="0">
                <a:ln>
                  <a:noFill/>
                </a:ln>
                <a:solidFill>
                  <a:srgbClr val="FFFFFF"/>
                </a:solidFill>
                <a:effectLst/>
                <a:uLnTx/>
                <a:uFillTx/>
                <a:latin typeface="Verdana" charset="0"/>
                <a:ea typeface="Verdana" charset="0"/>
                <a:cs typeface="Verdana" charset="0"/>
              </a:rPr>
              <a:t>nd</a:t>
            </a: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 step?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Student: </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Oh yeah, the next step is to tell what the person did in all the sentences. Let</a:t>
            </a:r>
            <a:r>
              <a:rPr kumimoji="0" lang="ja-JP" altLang="en-US"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a:t>
            </a:r>
            <a:r>
              <a:rPr kumimoji="0" lang="en-US" altLang="ja-JP" sz="2000" b="0" i="0" u="none" strike="noStrike" kern="1200" cap="none" spc="0" normalizeH="0" baseline="0" noProof="0" dirty="0">
                <a:ln>
                  <a:noFill/>
                </a:ln>
                <a:solidFill>
                  <a:srgbClr val="8ED081">
                    <a:lumMod val="40000"/>
                    <a:lumOff val="60000"/>
                  </a:srgbClr>
                </a:solidFill>
                <a:effectLst/>
                <a:uLnTx/>
                <a:uFillTx/>
                <a:latin typeface="Verdana" charset="0"/>
                <a:ea typeface="Verdana" charset="0"/>
                <a:cs typeface="Verdana" charset="0"/>
              </a:rPr>
              <a:t>s see, all the sentences seem to be about clocks or making clocks. I think the main idea sentence would be Benjamin Banneker built clocks. </a:t>
            </a:r>
          </a:p>
          <a:p>
            <a:pPr marL="285750" marR="0" lvl="0" indent="-285750" algn="l" defTabSz="914400" rtl="0" eaLnBrk="1" fontAlgn="auto" latinLnBrk="0" hangingPunct="1">
              <a:lnSpc>
                <a:spcPct val="110000"/>
              </a:lnSpc>
              <a:spcBef>
                <a:spcPts val="0"/>
              </a:spcBef>
              <a:spcAft>
                <a:spcPts val="600"/>
              </a:spcAft>
              <a:buClr>
                <a:srgbClr val="FFFFFF"/>
              </a:buClr>
              <a:buSzTx/>
              <a:buFont typeface="Wingdings" charset="2"/>
              <a:buChar char="q"/>
              <a:tabLst/>
              <a:defRPr/>
            </a:pPr>
            <a:r>
              <a:rPr kumimoji="0" lang="en-US" altLang="ja-JP" sz="2000" b="0" i="0" u="none" strike="noStrike" kern="1200" cap="none" spc="0" normalizeH="0" baseline="0" noProof="0" dirty="0">
                <a:ln>
                  <a:noFill/>
                </a:ln>
                <a:solidFill>
                  <a:srgbClr val="FFFFFF"/>
                </a:solidFill>
                <a:effectLst/>
                <a:uLnTx/>
                <a:uFillTx/>
                <a:latin typeface="Verdana" charset="0"/>
                <a:ea typeface="Verdana" charset="0"/>
                <a:cs typeface="Verdana" charset="0"/>
              </a:rPr>
              <a:t>Yes! You found the main idea!</a:t>
            </a:r>
          </a:p>
        </p:txBody>
      </p:sp>
      <p:sp>
        <p:nvSpPr>
          <p:cNvPr id="8" name="Oval 7"/>
          <p:cNvSpPr/>
          <p:nvPr/>
        </p:nvSpPr>
        <p:spPr>
          <a:xfrm>
            <a:off x="31636" y="3559158"/>
            <a:ext cx="7332548" cy="865883"/>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Oval 8"/>
          <p:cNvSpPr/>
          <p:nvPr/>
        </p:nvSpPr>
        <p:spPr>
          <a:xfrm>
            <a:off x="31636" y="5749757"/>
            <a:ext cx="4833257" cy="702127"/>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53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7.4</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55463"/>
            <a:ext cx="3831097" cy="2870822"/>
          </a:xfrm>
          <a:prstGeom prst="rect">
            <a:avLst/>
          </a:prstGeom>
        </p:spPr>
      </p:pic>
      <p:sp>
        <p:nvSpPr>
          <p:cNvPr id="8" name="TextBox 7"/>
          <p:cNvSpPr txBox="1"/>
          <p:nvPr/>
        </p:nvSpPr>
        <p:spPr>
          <a:xfrm>
            <a:off x="422968" y="4594859"/>
            <a:ext cx="32137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ED081">
                    <a:lumMod val="40000"/>
                    <a:lumOff val="60000"/>
                  </a:srgbClr>
                </a:solidFill>
                <a:effectLst/>
                <a:uLnTx/>
                <a:uFillTx/>
                <a:latin typeface="Verdana"/>
                <a:ea typeface="+mn-ea"/>
                <a:cs typeface="+mn-cs"/>
              </a:rPr>
              <a:t>Main Idea</a:t>
            </a:r>
          </a:p>
        </p:txBody>
      </p:sp>
      <p:sp>
        <p:nvSpPr>
          <p:cNvPr id="6" name="Content Placeholder 2"/>
          <p:cNvSpPr txBox="1">
            <a:spLocks/>
          </p:cNvSpPr>
          <p:nvPr/>
        </p:nvSpPr>
        <p:spPr>
          <a:xfrm>
            <a:off x="5247599" y="621019"/>
            <a:ext cx="3945391" cy="597693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2909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CCEA2"/>
                </a:solidFill>
              </a:rPr>
              <a:t>Activity 7.4</a:t>
            </a:r>
            <a:br>
              <a:rPr lang="en-US" dirty="0">
                <a:solidFill>
                  <a:srgbClr val="8CCEA2"/>
                </a:solidFill>
              </a:rPr>
            </a:br>
            <a:endParaRPr lang="en-US" dirty="0"/>
          </a:p>
        </p:txBody>
      </p:sp>
      <p:sp>
        <p:nvSpPr>
          <p:cNvPr id="3" name="TextBox 2"/>
          <p:cNvSpPr txBox="1"/>
          <p:nvPr/>
        </p:nvSpPr>
        <p:spPr>
          <a:xfrm>
            <a:off x="2171700" y="2880360"/>
            <a:ext cx="4800600" cy="369332"/>
          </a:xfrm>
          <a:prstGeom prst="rect">
            <a:avLst/>
          </a:prstGeom>
          <a:noFill/>
        </p:spPr>
        <p:txBody>
          <a:bodyPr wrap="square" rtlCol="0">
            <a:spAutoFit/>
          </a:bodyPr>
          <a:lstStyle/>
          <a:p>
            <a:r>
              <a:rPr lang="en-US" dirty="0">
                <a:solidFill>
                  <a:schemeClr val="bg1"/>
                </a:solidFill>
                <a:hlinkClick r:id="rId2"/>
              </a:rPr>
              <a:t>https://youtu.be/7CZu79naWkE</a:t>
            </a:r>
            <a:r>
              <a:rPr lang="en-US" dirty="0">
                <a:solidFill>
                  <a:schemeClr val="bg1"/>
                </a:solidFill>
              </a:rPr>
              <a:t> </a:t>
            </a:r>
          </a:p>
        </p:txBody>
      </p:sp>
    </p:spTree>
    <p:extLst>
      <p:ext uri="{BB962C8B-B14F-4D97-AF65-F5344CB8AC3E}">
        <p14:creationId xmlns:p14="http://schemas.microsoft.com/office/powerpoint/2010/main" val="7504340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598306"/>
            <a:ext cx="3957638" cy="4388124"/>
          </a:xfrm>
          <a:prstGeom prst="rect">
            <a:avLst/>
          </a:prstGeom>
          <a:solidFill>
            <a:srgbClr val="F7F8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ckwell" charset="0"/>
                <a:ea typeface="Rockwell" charset="0"/>
                <a:cs typeface="Rockwell" charset="0"/>
              </a:rPr>
              <a:t>Summarizing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Teach</a:t>
            </a:r>
            <a:r>
              <a:rPr kumimoji="0" lang="en-US" altLang="en-US" sz="1800" b="0" i="0" u="none" strike="noStrike" kern="1200" cap="none" spc="0" normalizeH="0" baseline="0" noProof="0" dirty="0">
                <a:ln>
                  <a:noFill/>
                </a:ln>
                <a:solidFill>
                  <a:srgbClr val="0066CC"/>
                </a:solidFill>
                <a:effectLst/>
                <a:uLnTx/>
                <a:uFillTx/>
                <a:latin typeface="Rockwell" charset="0"/>
                <a:ea typeface="Rockwell" charset="0"/>
                <a:cs typeface="Rockwell" charset="0"/>
              </a:rPr>
              <a:t>: </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Ask students to tell the story of a recent class field trip or activity. Ask students: Did you tell every detail about the day, or did you choose the most important ideas? Point out that choosing the most important ideas of a story and telling them in a few sentences is called summarizing.</a:t>
            </a:r>
          </a:p>
          <a:p>
            <a:pPr marL="0" marR="0" lvl="0" indent="0" algn="l" defTabSz="914400" rtl="0" eaLnBrk="1" fontAlgn="auto" latinLnBrk="0" hangingPunct="1">
              <a:lnSpc>
                <a:spcPct val="90000"/>
              </a:lnSpc>
              <a:spcBef>
                <a:spcPct val="25000"/>
              </a:spcBef>
              <a:spcAft>
                <a:spcPts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Practice</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 Have students reread the first section of today</a:t>
            </a:r>
            <a:r>
              <a:rPr kumimoji="0" lang="ja-JP"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t>
            </a:r>
            <a:r>
              <a:rPr kumimoji="0" lang="en-US" altLang="ja-JP" sz="1800" b="0" i="0" u="none" strike="noStrike" kern="1200" cap="none" spc="0" normalizeH="0" baseline="0" noProof="0" dirty="0">
                <a:ln>
                  <a:noFill/>
                </a:ln>
                <a:solidFill>
                  <a:srgbClr val="000000"/>
                </a:solidFill>
                <a:effectLst/>
                <a:uLnTx/>
                <a:uFillTx/>
                <a:latin typeface="Rockwell" charset="0"/>
                <a:ea typeface="Rockwell" charset="0"/>
                <a:cs typeface="Rockwell" charset="0"/>
              </a:rPr>
              <a:t>s selection and have then summarize the section. Invite students to share their summarization with the class.</a:t>
            </a:r>
            <a:endParaRPr kumimoji="0" lang="en-US" altLang="en-US" sz="1800" b="1" i="0" u="none" strike="noStrike" kern="1200" cap="none" spc="0" normalizeH="0" baseline="0" noProof="0" dirty="0">
              <a:ln>
                <a:noFill/>
              </a:ln>
              <a:solidFill>
                <a:srgbClr val="000000"/>
              </a:solidFill>
              <a:effectLst/>
              <a:uLnTx/>
              <a:uFillTx/>
              <a:latin typeface="Rockwell" charset="0"/>
              <a:ea typeface="Rockwell" charset="0"/>
              <a:cs typeface="Rockwell" charset="0"/>
            </a:endParaRPr>
          </a:p>
        </p:txBody>
      </p:sp>
      <p:sp>
        <p:nvSpPr>
          <p:cNvPr id="3"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4"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7.5</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pic>
        <p:nvPicPr>
          <p:cNvPr id="5" name="Picture 4"/>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spTree>
    <p:extLst>
      <p:ext uri="{BB962C8B-B14F-4D97-AF65-F5344CB8AC3E}">
        <p14:creationId xmlns:p14="http://schemas.microsoft.com/office/powerpoint/2010/main" val="35980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598306"/>
            <a:ext cx="3957638" cy="4388124"/>
          </a:xfrm>
          <a:prstGeom prst="rect">
            <a:avLst/>
          </a:prstGeom>
          <a:solidFill>
            <a:srgbClr val="F7F8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ckwell" charset="0"/>
                <a:ea typeface="Rockwell" charset="0"/>
                <a:cs typeface="Rockwell" charset="0"/>
              </a:rPr>
              <a:t>Summarizing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Teach</a:t>
            </a:r>
            <a:r>
              <a:rPr kumimoji="0" lang="en-US" altLang="en-US" sz="1800" b="0" i="0" u="none" strike="noStrike" kern="1200" cap="none" spc="0" normalizeH="0" baseline="0" noProof="0" dirty="0">
                <a:ln>
                  <a:noFill/>
                </a:ln>
                <a:solidFill>
                  <a:srgbClr val="0066CC"/>
                </a:solidFill>
                <a:effectLst/>
                <a:uLnTx/>
                <a:uFillTx/>
                <a:latin typeface="Rockwell" charset="0"/>
                <a:ea typeface="Rockwell" charset="0"/>
                <a:cs typeface="Rockwell" charset="0"/>
              </a:rPr>
              <a:t>: </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Ask students to tell the story of a recent class field trip or activity. Ask students: Did you tell every detail about the day, or did you choose the most important ideas? Point out that choosing the most important ideas of a story and telling them in a few sentences is called summarizing.</a:t>
            </a:r>
          </a:p>
          <a:p>
            <a:pPr marL="0" marR="0" lvl="0" indent="0" algn="l" defTabSz="914400" rtl="0" eaLnBrk="1" fontAlgn="auto" latinLnBrk="0" hangingPunct="1">
              <a:lnSpc>
                <a:spcPct val="90000"/>
              </a:lnSpc>
              <a:spcBef>
                <a:spcPct val="25000"/>
              </a:spcBef>
              <a:spcAft>
                <a:spcPts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90000"/>
              </a:lnSpc>
              <a:spcBef>
                <a:spcPct val="25000"/>
              </a:spcBef>
              <a:spcAft>
                <a:spcPts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Rockwell" charset="0"/>
                <a:ea typeface="Rockwell" charset="0"/>
                <a:cs typeface="Rockwell" charset="0"/>
              </a:rPr>
              <a:t>Practice</a:t>
            </a:r>
            <a:r>
              <a:rPr kumimoji="0" lang="en-US"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 Have students reread the first section of today</a:t>
            </a:r>
            <a:r>
              <a:rPr kumimoji="0" lang="ja-JP" altLang="en-US" sz="1800" b="0" i="0" u="none" strike="noStrike" kern="1200" cap="none" spc="0" normalizeH="0" baseline="0" noProof="0" dirty="0">
                <a:ln>
                  <a:noFill/>
                </a:ln>
                <a:solidFill>
                  <a:srgbClr val="000000"/>
                </a:solidFill>
                <a:effectLst/>
                <a:uLnTx/>
                <a:uFillTx/>
                <a:latin typeface="Rockwell" charset="0"/>
                <a:ea typeface="Rockwell" charset="0"/>
                <a:cs typeface="Rockwell" charset="0"/>
              </a:rPr>
              <a:t>’</a:t>
            </a:r>
            <a:r>
              <a:rPr kumimoji="0" lang="en-US" altLang="ja-JP" sz="1800" b="0" i="0" u="none" strike="noStrike" kern="1200" cap="none" spc="0" normalizeH="0" baseline="0" noProof="0" dirty="0">
                <a:ln>
                  <a:noFill/>
                </a:ln>
                <a:solidFill>
                  <a:srgbClr val="000000"/>
                </a:solidFill>
                <a:effectLst/>
                <a:uLnTx/>
                <a:uFillTx/>
                <a:latin typeface="Rockwell" charset="0"/>
                <a:ea typeface="Rockwell" charset="0"/>
                <a:cs typeface="Rockwell" charset="0"/>
              </a:rPr>
              <a:t>s selection and have then summarize the section. Invite students to share their summarization with the class.</a:t>
            </a:r>
            <a:endParaRPr kumimoji="0" lang="en-US" altLang="en-US" sz="1800" b="1" i="0" u="none" strike="noStrike" kern="1200" cap="none" spc="0" normalizeH="0" baseline="0" noProof="0" dirty="0">
              <a:ln>
                <a:noFill/>
              </a:ln>
              <a:solidFill>
                <a:srgbClr val="000000"/>
              </a:solidFill>
              <a:effectLst/>
              <a:uLnTx/>
              <a:uFillTx/>
              <a:latin typeface="Rockwell" charset="0"/>
              <a:ea typeface="Rockwell" charset="0"/>
              <a:cs typeface="Rockwell" charset="0"/>
            </a:endParaRPr>
          </a:p>
        </p:txBody>
      </p:sp>
      <p:sp>
        <p:nvSpPr>
          <p:cNvPr id="3"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7" name="Oval 6"/>
          <p:cNvSpPr/>
          <p:nvPr/>
        </p:nvSpPr>
        <p:spPr>
          <a:xfrm>
            <a:off x="74428" y="3211037"/>
            <a:ext cx="4144467" cy="1307804"/>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8" name="Straight Connector 7"/>
          <p:cNvCxnSpPr/>
          <p:nvPr/>
        </p:nvCxnSpPr>
        <p:spPr>
          <a:xfrm>
            <a:off x="1148316" y="1994620"/>
            <a:ext cx="2052084" cy="0"/>
          </a:xfrm>
          <a:prstGeom prst="line">
            <a:avLst/>
          </a:prstGeom>
          <a:ln w="50800">
            <a:solidFill>
              <a:srgbClr val="119DA4"/>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2125" y="4523150"/>
            <a:ext cx="1428964" cy="559217"/>
          </a:xfrm>
          <a:prstGeom prst="ellipse">
            <a:avLst/>
          </a:prstGeom>
          <a:noFill/>
          <a:ln w="50800">
            <a:solidFill>
              <a:srgbClr val="119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TextBox 9"/>
          <p:cNvSpPr txBox="1"/>
          <p:nvPr/>
        </p:nvSpPr>
        <p:spPr>
          <a:xfrm>
            <a:off x="-138223" y="32004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Title 1"/>
          <p:cNvSpPr txBox="1">
            <a:spLocks/>
          </p:cNvSpPr>
          <p:nvPr/>
        </p:nvSpPr>
        <p:spPr>
          <a:xfrm>
            <a:off x="114300" y="255259"/>
            <a:ext cx="8915400" cy="731520"/>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Activity 7.5</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Lesson </a:t>
            </a:r>
          </a:p>
        </p:txBody>
      </p:sp>
      <p:pic>
        <p:nvPicPr>
          <p:cNvPr id="12" name="Picture 11"/>
          <p:cNvPicPr>
            <a:picLocks noChangeAspect="1"/>
          </p:cNvPicPr>
          <p:nvPr/>
        </p:nvPicPr>
        <p:blipFill>
          <a:blip r:embed="rId2">
            <a:clrChange>
              <a:clrFrom>
                <a:srgbClr val="000000"/>
              </a:clrFrom>
              <a:clrTo>
                <a:srgbClr val="000000">
                  <a:alpha val="0"/>
                </a:srgbClr>
              </a:clrTo>
            </a:clrChange>
          </a:blip>
          <a:stretch>
            <a:fillRect/>
          </a:stretch>
        </p:blipFill>
        <p:spPr>
          <a:xfrm>
            <a:off x="7892735" y="112781"/>
            <a:ext cx="914400" cy="873998"/>
          </a:xfrm>
          <a:prstGeom prst="rect">
            <a:avLst/>
          </a:prstGeom>
        </p:spPr>
      </p:pic>
    </p:spTree>
    <p:extLst>
      <p:ext uri="{BB962C8B-B14F-4D97-AF65-F5344CB8AC3E}">
        <p14:creationId xmlns:p14="http://schemas.microsoft.com/office/powerpoint/2010/main" val="21515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65" y="288006"/>
            <a:ext cx="4250677" cy="6001643"/>
          </a:xfrm>
          <a:prstGeom prst="rect">
            <a:avLst/>
          </a:prstGeom>
          <a:solidFill>
            <a:srgbClr val="F7F8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Introduce</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 Think about how you would tell someone the story of our recent field trip. Would you tell every single thing, or just the most important parts? Point out that choosing the most important ideas of a story and telling them in a few sentences is called summarizing.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Teach</a:t>
            </a: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Read aloud the the first two paragraphs of the selection. Model your thinking about summarizing the important ideas: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”Although there are many details in this section, I try to narrow them down to just the most important ideas. Here are three important ideas: Each year, the puffins return to Iceland to lay their eggs and raise chicks. When the puffins get big enough to leave their nests, some become confused and land in the village. Children of the village then help them get to sea.”</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     (Lesson repeats same modeling and think aloud procedure with the next two paragraphs)</a:t>
            </a:r>
          </a:p>
        </p:txBody>
      </p:sp>
      <p:sp>
        <p:nvSpPr>
          <p:cNvPr id="4"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61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5251" y="237206"/>
            <a:ext cx="4488349" cy="5647700"/>
          </a:xfrm>
          <a:prstGeom prst="rect">
            <a:avLst/>
          </a:prstGeom>
          <a:solidFill>
            <a:srgbClr val="F7F8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Rockwell" charset="0"/>
                <a:ea typeface="Rockwell" charset="0"/>
                <a:cs typeface="Rockwell" charset="0"/>
              </a:rPr>
              <a:t>Practice</a:t>
            </a:r>
            <a:r>
              <a:rPr kumimoji="0" lang="en-US" sz="1600" b="1" i="0"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Read aloud the next two paragraphs of the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“Now you are going to practice summarizing the important ideas. Everyone, what do you do when you summarize?”</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Students</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“You tell just the important ideas.”</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“Yes, that’s right, you just tell the important ideas.  Everyone, write down one important idea” (provide wait time) Maria, what is one important idea from these paragraphs?” </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Student</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a:t>
            </a: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(Student identifies an important idea.)</a:t>
            </a:r>
            <a:endPar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Rockwell" charset="0"/>
                <a:ea typeface="Rockwell" charset="0"/>
                <a:cs typeface="Rockwell" charset="0"/>
              </a:rPr>
              <a:t>Teacher</a:t>
            </a:r>
            <a:r>
              <a:rPr kumimoji="0" lang="en-US" sz="1600" b="0" i="1" u="none" strike="noStrike" kern="1200" cap="none" spc="0" normalizeH="0" baseline="0" noProof="0" dirty="0">
                <a:ln>
                  <a:noFill/>
                </a:ln>
                <a:solidFill>
                  <a:srgbClr val="000000"/>
                </a:solidFill>
                <a:effectLst/>
                <a:uLnTx/>
                <a:uFillTx/>
                <a:latin typeface="Rockwell" charset="0"/>
                <a:ea typeface="Rockwell" charset="0"/>
                <a:cs typeface="Rockwell" charset="0"/>
              </a:rPr>
              <a:t>: “Great job telling an important idea. Now, write down another  important idea?”</a:t>
            </a:r>
            <a:endPar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ckwell" charset="0"/>
                <a:ea typeface="Rockwell" charset="0"/>
                <a:cs typeface="Rockwell" charset="0"/>
              </a:rPr>
              <a:t>(Teacher completes this practice example and gives students guided practice with two more examples. Teacher corrects any errors immediately by modeling the correct response and giving students a second opportunity to respond correctly)</a:t>
            </a:r>
          </a:p>
        </p:txBody>
      </p:sp>
      <p:sp>
        <p:nvSpPr>
          <p:cNvPr id="4" name="Content Placeholder 2"/>
          <p:cNvSpPr txBox="1">
            <a:spLocks/>
          </p:cNvSpPr>
          <p:nvPr/>
        </p:nvSpPr>
        <p:spPr>
          <a:xfrm>
            <a:off x="5247599" y="621019"/>
            <a:ext cx="3945391" cy="59769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Models</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a singular objective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Explain with clear, concise, consistent language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Model/demonstrate the skill/strategy </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(show the thinking)</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appropriate examples to model</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Model additional examples </a:t>
            </a:r>
            <a:b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b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(use multiple models)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Effective Guided Practice</a:t>
            </a: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Focus on same singular objective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(using similar examples)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Guide students through the skill/strategy </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”just right” amount of guidance</a:t>
            </a:r>
          </a:p>
          <a:p>
            <a:pPr marL="0" marR="0" lvl="0" indent="0" algn="l" defTabSz="914400" rtl="0" eaLnBrk="1" fontAlgn="auto" latinLnBrk="0" hangingPunct="1">
              <a:lnSpc>
                <a:spcPct val="110000"/>
              </a:lnSpc>
              <a:spcBef>
                <a:spcPts val="600"/>
              </a:spcBef>
              <a:spcAft>
                <a:spcPts val="0"/>
              </a:spcAft>
              <a:buClr>
                <a:srgbClr val="C95331"/>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(based on students’ skills)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r>
              <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Provide clear prompts and supports</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Eliciting Responses &amp; Providing Feedback</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most appropriate response format</a:t>
            </a:r>
          </a:p>
          <a:p>
            <a:pPr marL="344488" marR="0" lvl="1"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(type of response, number of students, time)</a:t>
            </a:r>
          </a:p>
          <a:p>
            <a:pPr marL="342900" marR="0" lvl="0" indent="-342900" algn="l" defTabSz="914400" rtl="0" eaLnBrk="1" fontAlgn="auto" latinLnBrk="0" hangingPunct="1">
              <a:lnSpc>
                <a:spcPct val="120000"/>
              </a:lnSpc>
              <a:spcBef>
                <a:spcPts val="600"/>
              </a:spcBef>
              <a:spcAft>
                <a:spcPts val="0"/>
              </a:spcAft>
              <a:buClr>
                <a:srgbClr val="C95331"/>
              </a:buClr>
              <a:buSzTx/>
              <a:buFont typeface="Wingdings" panose="05000000000000000000" pitchFamily="2" charset="2"/>
              <a:buChar char="q"/>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Maximize engagement &amp; opportunities to practice</a:t>
            </a:r>
          </a:p>
          <a:p>
            <a:pPr marL="0" marR="0" lvl="0" indent="0" algn="l" defTabSz="914400" rtl="0" eaLnBrk="1" fontAlgn="auto" latinLnBrk="0" hangingPunct="1">
              <a:lnSpc>
                <a:spcPct val="120000"/>
              </a:lnSpc>
              <a:spcBef>
                <a:spcPts val="600"/>
              </a:spcBef>
              <a:spcAft>
                <a:spcPts val="0"/>
              </a:spcAft>
              <a:buClr>
                <a:srgbClr val="C95331"/>
              </a:buClr>
              <a:buSzTx/>
              <a:buFont typeface="Arial" panose="020B0604020202020204" pitchFamily="34" charset="0"/>
              <a:buNone/>
              <a:tabLst/>
              <a:defRPr/>
            </a:pPr>
            <a:r>
              <a:rPr kumimoji="0" lang="en-US" sz="11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 opportunities per minute)</a:t>
            </a: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10000"/>
              </a:lnSpc>
              <a:spcBef>
                <a:spcPts val="600"/>
              </a:spcBef>
              <a:spcAft>
                <a:spcPts val="0"/>
              </a:spcAft>
              <a:buClr>
                <a:srgbClr val="C95331"/>
              </a:buClr>
              <a:buSzTx/>
              <a:buFont typeface="Wingdings" panose="05000000000000000000" pitchFamily="2" charset="2"/>
              <a:buChar char="q"/>
              <a:tabLst/>
              <a:defRPr/>
            </a:pPr>
            <a:endParaRPr kumimoji="0" lang="en-US" sz="12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6D545D">
                  <a:lumMod val="75000"/>
                </a:srgbClr>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253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0386" y="255259"/>
            <a:ext cx="8789313" cy="1056706"/>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Journal Entry</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Analyze Modeling, Practice, and Supporting Practices </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8CCEA2"/>
                </a:solidFill>
                <a:effectLst/>
                <a:uLnTx/>
                <a:uFillTx/>
                <a:latin typeface="Verdana" panose="020B0604030504040204" pitchFamily="34" charset="0"/>
                <a:ea typeface="Verdana" panose="020B0604030504040204" pitchFamily="34" charset="0"/>
              </a:rPr>
              <a:t>(Evaluate a Video Lesson)</a:t>
            </a:r>
          </a:p>
        </p:txBody>
      </p:sp>
      <p:sp>
        <p:nvSpPr>
          <p:cNvPr id="9" name="Content Placeholder 2"/>
          <p:cNvSpPr txBox="1">
            <a:spLocks/>
          </p:cNvSpPr>
          <p:nvPr/>
        </p:nvSpPr>
        <p:spPr>
          <a:xfrm>
            <a:off x="240387" y="1453953"/>
            <a:ext cx="8663226" cy="472595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600"/>
              </a:spcBef>
              <a:spcAft>
                <a:spcPts val="0"/>
              </a:spcAft>
              <a:buClr>
                <a:srgbClr val="FFFFFF"/>
              </a:buClr>
              <a:buSzTx/>
              <a:buFont typeface="+mj-lt"/>
              <a:buAutoNum type="arabicPeriod"/>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Select one of the following two videos from the http://explicitinstruction.org/ website. </a:t>
            </a:r>
          </a:p>
          <a:p>
            <a:pPr marL="569913" marR="0" lvl="0" indent="-225425" algn="l" defTabSz="914400" rtl="0" eaLnBrk="1" fontAlgn="auto" latinLnBrk="0" hangingPunct="1">
              <a:lnSpc>
                <a:spcPct val="110000"/>
              </a:lnSpc>
              <a:spcBef>
                <a:spcPts val="600"/>
              </a:spcBef>
              <a:spcAft>
                <a:spcPts val="0"/>
              </a:spcAft>
              <a:buClr>
                <a:srgbClr val="FFFFFF"/>
              </a:buClr>
              <a:buSzTx/>
              <a:buFont typeface="Wingdings" panose="05000000000000000000" pitchFamily="2" charset="2"/>
              <a:buChar char="q"/>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“Read Aloud: Wolf! – Second grade”</a:t>
            </a:r>
          </a:p>
          <a:p>
            <a:pPr marL="569913" marR="0" lvl="0" indent="-225425"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http://explicitinstruction.org/video-elementary/elementary-video-3/</a:t>
            </a:r>
          </a:p>
          <a:p>
            <a:pPr marL="569913" marR="0" lvl="0" indent="-225425"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endParaRPr kumimoji="0" lang="en-US" sz="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569913" marR="0" lvl="0" indent="-225425" algn="l" defTabSz="914400" rtl="0" eaLnBrk="1" fontAlgn="auto" latinLnBrk="0" hangingPunct="1">
              <a:lnSpc>
                <a:spcPct val="110000"/>
              </a:lnSpc>
              <a:spcBef>
                <a:spcPts val="600"/>
              </a:spcBef>
              <a:spcAft>
                <a:spcPts val="0"/>
              </a:spcAft>
              <a:buClr>
                <a:srgbClr val="FFFFFF"/>
              </a:buClr>
              <a:buSzTx/>
              <a:buFont typeface="Wingdings" panose="05000000000000000000" pitchFamily="2" charset="2"/>
              <a:buChar char="q"/>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“Vocabulary and Background Knowledge Frontloading  – Fifth Grade” </a:t>
            </a:r>
          </a:p>
          <a:p>
            <a:pPr marL="1146175" marR="0" lvl="0" indent="-801688"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tab pos="569913" algn="l"/>
                <a:tab pos="1027113" algn="l"/>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             http://explicitinstruction.org/video-secondary-main/9-vocabulary-and- background-knowledge-frontloading-5th-grade/</a:t>
            </a: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endParaRPr kumimoji="0" lang="en-US" sz="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2.Identify which of the two videos you selected. Describe how the teacher models and practices language comprehension during instruction and what supporting practices are used during instruction. Which of the criteria from the Checklist are/are not included or fully implemented? How does the quality of the instructional model, practice, and supporting practices effect student reading performance? As you discuss the video, be as specific as you can about any details related to vocabulary and comprehension.</a:t>
            </a: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endParaRPr kumimoji="0" lang="en-US" sz="5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10000"/>
              </a:lnSpc>
              <a:spcBef>
                <a:spcPts val="600"/>
              </a:spcBef>
              <a:spcAft>
                <a:spcPts val="0"/>
              </a:spcAft>
              <a:buClr>
                <a:srgbClr val="FFFFFF"/>
              </a:buClr>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3.Based on this Module, discuss how you would improve the instruction used in the teacher’s lesson. If you were working with the teacher as an instructional coach, what are your recommendations, based on the Module 7 Checklist, to help the teacher improve his/her instruction?</a:t>
            </a:r>
          </a:p>
        </p:txBody>
      </p:sp>
      <p:pic>
        <p:nvPicPr>
          <p:cNvPr id="7" name="Picture 6"/>
          <p:cNvPicPr>
            <a:picLocks noChangeAspect="1"/>
          </p:cNvPicPr>
          <p:nvPr/>
        </p:nvPicPr>
        <p:blipFill>
          <a:blip r:embed="rId2"/>
          <a:stretch>
            <a:fillRect/>
          </a:stretch>
        </p:blipFill>
        <p:spPr>
          <a:xfrm>
            <a:off x="8043025" y="163819"/>
            <a:ext cx="887500" cy="914400"/>
          </a:xfrm>
          <a:prstGeom prst="rect">
            <a:avLst/>
          </a:prstGeom>
        </p:spPr>
      </p:pic>
    </p:spTree>
    <p:extLst>
      <p:ext uri="{BB962C8B-B14F-4D97-AF65-F5344CB8AC3E}">
        <p14:creationId xmlns:p14="http://schemas.microsoft.com/office/powerpoint/2010/main" val="421627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DBI</a:t>
            </a:r>
          </a:p>
        </p:txBody>
      </p:sp>
      <p:sp>
        <p:nvSpPr>
          <p:cNvPr id="6" name="Rectangle 5"/>
          <p:cNvSpPr/>
          <p:nvPr/>
        </p:nvSpPr>
        <p:spPr>
          <a:xfrm>
            <a:off x="114300" y="2437431"/>
            <a:ext cx="4097640" cy="128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Qualitative Adaptations:</a:t>
            </a:r>
          </a:p>
          <a:p>
            <a:pPr algn="ctr"/>
            <a:r>
              <a:rPr lang="en-US" sz="2400" b="1" dirty="0"/>
              <a:t>Explicit Instruction</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32AF857-8D98-4E45-8A43-38060ABC3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793" y="388181"/>
            <a:ext cx="3190207" cy="5629701"/>
          </a:xfrm>
          <a:prstGeom prst="rect">
            <a:avLst/>
          </a:prstGeom>
        </p:spPr>
      </p:pic>
      <p:sp>
        <p:nvSpPr>
          <p:cNvPr id="8" name="Oval 7"/>
          <p:cNvSpPr/>
          <p:nvPr/>
        </p:nvSpPr>
        <p:spPr>
          <a:xfrm>
            <a:off x="4765273" y="242887"/>
            <a:ext cx="2249888" cy="12858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91368" y="3537840"/>
            <a:ext cx="2249888" cy="1285875"/>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9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1_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NCII-Uconn_PPT_Black_Template_081616</Template>
  <TotalTime>11495</TotalTime>
  <Words>5533</Words>
  <Application>Microsoft Office PowerPoint</Application>
  <PresentationFormat>On-screen Show (4:3)</PresentationFormat>
  <Paragraphs>754</Paragraphs>
  <Slides>87</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87</vt:i4>
      </vt:variant>
    </vt:vector>
  </HeadingPairs>
  <TitlesOfParts>
    <vt:vector size="96" baseType="lpstr">
      <vt:lpstr>Arial</vt:lpstr>
      <vt:lpstr>Calibri</vt:lpstr>
      <vt:lpstr>Rockwell</vt:lpstr>
      <vt:lpstr>Times New Roman</vt:lpstr>
      <vt:lpstr>Tw Cen MT</vt:lpstr>
      <vt:lpstr>Verdana</vt:lpstr>
      <vt:lpstr>Wingdings</vt:lpstr>
      <vt:lpstr>NCII-Uconn</vt:lpstr>
      <vt:lpstr>1_NCII-Uconn</vt:lpstr>
      <vt:lpstr>Qualitative Adaptations  for Teaching Comprehension</vt:lpstr>
      <vt:lpstr>Objectives </vt:lpstr>
      <vt:lpstr>Module Orientation</vt:lpstr>
      <vt:lpstr>Module Orientation</vt:lpstr>
      <vt:lpstr>Big Ideas in Reading</vt:lpstr>
      <vt:lpstr>Big Ideas in Reading</vt:lpstr>
      <vt:lpstr>PowerPoint Presentation</vt:lpstr>
      <vt:lpstr>Explicit Instruction</vt:lpstr>
      <vt:lpstr>DBI</vt:lpstr>
      <vt:lpstr>PowerPoint Presentation</vt:lpstr>
      <vt:lpstr>Qualitative Adaptations in Comprehension: Modeling</vt:lpstr>
      <vt:lpstr>Part 1 Objectives</vt:lpstr>
      <vt:lpstr>Explicit Instruction</vt:lpstr>
      <vt:lpstr>Explicit Instruction</vt:lpstr>
      <vt:lpstr>Modeling: Why We’re Learning This </vt:lpstr>
      <vt:lpstr>Effective Models</vt:lpstr>
      <vt:lpstr>Effective Models</vt:lpstr>
      <vt:lpstr>PowerPoint Presentation</vt:lpstr>
      <vt:lpstr>PowerPoint Presentation</vt:lpstr>
      <vt:lpstr>PowerPoint Presentation</vt:lpstr>
      <vt:lpstr>PowerPoint Presentation</vt:lpstr>
      <vt:lpstr>Effective Models</vt:lpstr>
      <vt:lpstr>Effective Models</vt:lpstr>
      <vt:lpstr>PowerPoint Presentation</vt:lpstr>
      <vt:lpstr>PowerPoint Presentation</vt:lpstr>
      <vt:lpstr>PowerPoint Presentation</vt:lpstr>
      <vt:lpstr>PowerPoint Presentation</vt:lpstr>
      <vt:lpstr>Effective Models</vt:lpstr>
      <vt:lpstr>Effective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7.2 </vt:lpstr>
      <vt:lpstr>PowerPoint Presentation</vt:lpstr>
      <vt:lpstr>Activity 7.3 </vt:lpstr>
      <vt:lpstr>Qualitative Adaptations in Comprehension: Guided Practice, Eliciting Responses &amp; Providing Feedback</vt:lpstr>
      <vt:lpstr>Part 2 &amp; 3 Objectives</vt:lpstr>
      <vt:lpstr>Explicit Instruction</vt:lpstr>
      <vt:lpstr>Explicit Instruction</vt:lpstr>
      <vt:lpstr>Practice:  Why We’re Learning This </vt:lpstr>
      <vt:lpstr>Effective Guided Practice</vt:lpstr>
      <vt:lpstr>Effective Guided Practice</vt:lpstr>
      <vt:lpstr>PowerPoint Presentation</vt:lpstr>
      <vt:lpstr>PowerPoint Presentation</vt:lpstr>
      <vt:lpstr>Effective Guided Practice</vt:lpstr>
      <vt:lpstr>Effective Guided Practice</vt:lpstr>
      <vt:lpstr>PowerPoint Presentation</vt:lpstr>
      <vt:lpstr>PowerPoint Presentation</vt:lpstr>
      <vt:lpstr>PowerPoint Presentation</vt:lpstr>
      <vt:lpstr>PowerPoint Presentation</vt:lpstr>
      <vt:lpstr>PowerPoint Presentation</vt:lpstr>
      <vt:lpstr>Effective Guided Practice</vt:lpstr>
      <vt:lpstr>Effective Guided Practice</vt:lpstr>
      <vt:lpstr>PowerPoint Presentation</vt:lpstr>
      <vt:lpstr>Effective Guided Practice</vt:lpstr>
      <vt:lpstr>Effective Guided Practice</vt:lpstr>
      <vt:lpstr>PowerPoint Presentation</vt:lpstr>
      <vt:lpstr>PowerPoint Presentation</vt:lpstr>
      <vt:lpstr>PowerPoint Presentation</vt:lpstr>
      <vt:lpstr>Explicit Instruction</vt:lpstr>
      <vt:lpstr>Explicit Instruction</vt:lpstr>
      <vt:lpstr>Explicit Instruction</vt:lpstr>
      <vt:lpstr>Eliciting Responses and Feedback:  Why We’re Learning This </vt:lpstr>
      <vt:lpstr>Eliciting Frequent Reponses</vt:lpstr>
      <vt:lpstr>PowerPoint Presentation</vt:lpstr>
      <vt:lpstr>PowerPoint Presentation</vt:lpstr>
      <vt:lpstr>PowerPoint Presentation</vt:lpstr>
      <vt:lpstr>PowerPoint Presentation</vt:lpstr>
      <vt:lpstr>PowerPoint Presentation</vt:lpstr>
      <vt:lpstr>Immediate Specific Feedback</vt:lpstr>
      <vt:lpstr>Immediate Specific Feedback</vt:lpstr>
      <vt:lpstr>PowerPoint Presentation</vt:lpstr>
      <vt:lpstr>Immediate Specific Feedback</vt:lpstr>
      <vt:lpstr>Immediate Specific Feedback</vt:lpstr>
      <vt:lpstr>PowerPoint Presentation</vt:lpstr>
      <vt:lpstr>PowerPoint Presentation</vt:lpstr>
      <vt:lpstr>PowerPoint Presentation</vt:lpstr>
      <vt:lpstr>Activity 7.4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Instructional Delivery: Modeling Learning</dc:title>
  <dc:creator>Devin Kearns</dc:creator>
  <cp:lastModifiedBy>Peterson, Amy</cp:lastModifiedBy>
  <cp:revision>194</cp:revision>
  <dcterms:created xsi:type="dcterms:W3CDTF">2016-08-16T05:11:43Z</dcterms:created>
  <dcterms:modified xsi:type="dcterms:W3CDTF">2020-03-04T22:08:34Z</dcterms:modified>
</cp:coreProperties>
</file>