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4.xml" ContentType="application/vnd.openxmlformats-officedocument.presentationml.notesSlide+xml"/>
  <Override PartName="/ppt/charts/chart3.xml" ContentType="application/vnd.openxmlformats-officedocument.drawingml.chart+xml"/>
  <Override PartName="/ppt/notesSlides/notesSlide75.xml" ContentType="application/vnd.openxmlformats-officedocument.presentationml.notesSlide+xml"/>
  <Override PartName="/ppt/charts/chart4.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11"/>
  </p:notesMasterIdLst>
  <p:sldIdLst>
    <p:sldId id="256" r:id="rId3"/>
    <p:sldId id="298" r:id="rId4"/>
    <p:sldId id="261" r:id="rId5"/>
    <p:sldId id="422" r:id="rId6"/>
    <p:sldId id="299" r:id="rId7"/>
    <p:sldId id="417" r:id="rId8"/>
    <p:sldId id="270" r:id="rId9"/>
    <p:sldId id="424" r:id="rId10"/>
    <p:sldId id="303" r:id="rId11"/>
    <p:sldId id="301" r:id="rId12"/>
    <p:sldId id="302" r:id="rId13"/>
    <p:sldId id="304" r:id="rId14"/>
    <p:sldId id="305" r:id="rId15"/>
    <p:sldId id="306" r:id="rId16"/>
    <p:sldId id="307" r:id="rId17"/>
    <p:sldId id="308" r:id="rId18"/>
    <p:sldId id="289" r:id="rId19"/>
    <p:sldId id="309" r:id="rId20"/>
    <p:sldId id="310" r:id="rId21"/>
    <p:sldId id="311" r:id="rId22"/>
    <p:sldId id="313" r:id="rId23"/>
    <p:sldId id="314" r:id="rId24"/>
    <p:sldId id="315" r:id="rId25"/>
    <p:sldId id="317"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8" r:id="rId42"/>
    <p:sldId id="340" r:id="rId43"/>
    <p:sldId id="341" r:id="rId44"/>
    <p:sldId id="342" r:id="rId45"/>
    <p:sldId id="343" r:id="rId46"/>
    <p:sldId id="344" r:id="rId47"/>
    <p:sldId id="346"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1" r:id="rId61"/>
    <p:sldId id="362" r:id="rId62"/>
    <p:sldId id="363" r:id="rId63"/>
    <p:sldId id="418" r:id="rId64"/>
    <p:sldId id="425" r:id="rId65"/>
    <p:sldId id="365" r:id="rId66"/>
    <p:sldId id="366" r:id="rId67"/>
    <p:sldId id="367" r:id="rId68"/>
    <p:sldId id="369" r:id="rId69"/>
    <p:sldId id="370" r:id="rId70"/>
    <p:sldId id="371" r:id="rId71"/>
    <p:sldId id="372" r:id="rId72"/>
    <p:sldId id="373" r:id="rId73"/>
    <p:sldId id="374" r:id="rId74"/>
    <p:sldId id="375" r:id="rId75"/>
    <p:sldId id="376" r:id="rId76"/>
    <p:sldId id="377" r:id="rId77"/>
    <p:sldId id="419"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7" r:id="rId95"/>
    <p:sldId id="398" r:id="rId96"/>
    <p:sldId id="396" r:id="rId97"/>
    <p:sldId id="399" r:id="rId98"/>
    <p:sldId id="420" r:id="rId99"/>
    <p:sldId id="402" r:id="rId100"/>
    <p:sldId id="403" r:id="rId101"/>
    <p:sldId id="404" r:id="rId102"/>
    <p:sldId id="407" r:id="rId103"/>
    <p:sldId id="410" r:id="rId104"/>
    <p:sldId id="409" r:id="rId105"/>
    <p:sldId id="423" r:id="rId106"/>
    <p:sldId id="414" r:id="rId107"/>
    <p:sldId id="421" r:id="rId108"/>
    <p:sldId id="416" r:id="rId109"/>
    <p:sldId id="426"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5BF14E0-7C02-485B-AEA6-1DB8C40654BE}">
          <p14:sldIdLst>
            <p14:sldId id="256"/>
            <p14:sldId id="298"/>
            <p14:sldId id="261"/>
            <p14:sldId id="422"/>
          </p14:sldIdLst>
        </p14:section>
        <p14:section name="Part 1" id="{AE8193D3-833D-43B4-B417-9BFDBDFEE1A4}">
          <p14:sldIdLst>
            <p14:sldId id="299"/>
            <p14:sldId id="417"/>
            <p14:sldId id="270"/>
            <p14:sldId id="424"/>
            <p14:sldId id="303"/>
            <p14:sldId id="301"/>
            <p14:sldId id="302"/>
            <p14:sldId id="304"/>
            <p14:sldId id="305"/>
            <p14:sldId id="306"/>
            <p14:sldId id="307"/>
            <p14:sldId id="308"/>
            <p14:sldId id="289"/>
          </p14:sldIdLst>
        </p14:section>
        <p14:section name="Part 2" id="{45AB57E5-3E94-4DA2-910F-0DE2AC7C482C}">
          <p14:sldIdLst>
            <p14:sldId id="309"/>
            <p14:sldId id="310"/>
            <p14:sldId id="311"/>
            <p14:sldId id="313"/>
            <p14:sldId id="314"/>
            <p14:sldId id="315"/>
            <p14:sldId id="317"/>
            <p14:sldId id="319"/>
            <p14:sldId id="320"/>
            <p14:sldId id="321"/>
            <p14:sldId id="322"/>
            <p14:sldId id="323"/>
            <p14:sldId id="324"/>
            <p14:sldId id="325"/>
            <p14:sldId id="326"/>
            <p14:sldId id="327"/>
            <p14:sldId id="328"/>
            <p14:sldId id="329"/>
            <p14:sldId id="330"/>
            <p14:sldId id="331"/>
            <p14:sldId id="332"/>
            <p14:sldId id="333"/>
            <p14:sldId id="338"/>
            <p14:sldId id="340"/>
            <p14:sldId id="341"/>
            <p14:sldId id="342"/>
            <p14:sldId id="343"/>
            <p14:sldId id="344"/>
            <p14:sldId id="346"/>
            <p14:sldId id="348"/>
            <p14:sldId id="349"/>
            <p14:sldId id="350"/>
            <p14:sldId id="351"/>
            <p14:sldId id="352"/>
            <p14:sldId id="353"/>
            <p14:sldId id="354"/>
            <p14:sldId id="355"/>
            <p14:sldId id="356"/>
            <p14:sldId id="357"/>
            <p14:sldId id="358"/>
            <p14:sldId id="359"/>
            <p14:sldId id="361"/>
            <p14:sldId id="362"/>
          </p14:sldIdLst>
        </p14:section>
        <p14:section name="Part 3" id="{5BEA7403-C322-4BD5-8A2F-BBB5201FB978}">
          <p14:sldIdLst>
            <p14:sldId id="363"/>
            <p14:sldId id="418"/>
            <p14:sldId id="425"/>
            <p14:sldId id="365"/>
            <p14:sldId id="366"/>
            <p14:sldId id="367"/>
            <p14:sldId id="369"/>
            <p14:sldId id="370"/>
            <p14:sldId id="371"/>
            <p14:sldId id="372"/>
            <p14:sldId id="373"/>
            <p14:sldId id="374"/>
            <p14:sldId id="375"/>
            <p14:sldId id="376"/>
          </p14:sldIdLst>
        </p14:section>
        <p14:section name="Part 4" id="{87710945-937F-4F6D-A5F9-D0E59806E47E}">
          <p14:sldIdLst>
            <p14:sldId id="377"/>
            <p14:sldId id="419"/>
            <p14:sldId id="378"/>
            <p14:sldId id="379"/>
            <p14:sldId id="380"/>
            <p14:sldId id="381"/>
            <p14:sldId id="382"/>
            <p14:sldId id="383"/>
            <p14:sldId id="384"/>
            <p14:sldId id="385"/>
            <p14:sldId id="386"/>
            <p14:sldId id="387"/>
            <p14:sldId id="388"/>
            <p14:sldId id="389"/>
            <p14:sldId id="390"/>
            <p14:sldId id="391"/>
            <p14:sldId id="392"/>
            <p14:sldId id="393"/>
            <p14:sldId id="397"/>
            <p14:sldId id="398"/>
            <p14:sldId id="396"/>
          </p14:sldIdLst>
        </p14:section>
        <p14:section name="Part 5" id="{42DD6114-2BB0-4927-9F39-DE7CA65976E9}">
          <p14:sldIdLst>
            <p14:sldId id="399"/>
            <p14:sldId id="420"/>
            <p14:sldId id="402"/>
            <p14:sldId id="403"/>
            <p14:sldId id="404"/>
            <p14:sldId id="407"/>
            <p14:sldId id="410"/>
            <p14:sldId id="409"/>
            <p14:sldId id="423"/>
          </p14:sldIdLst>
        </p14:section>
        <p14:section name="Closing" id="{F4FEED6C-6D6A-49A8-A99D-2FA3512C0D51}">
          <p14:sldIdLst>
            <p14:sldId id="414"/>
            <p14:sldId id="421"/>
            <p14:sldId id="416"/>
            <p14:sldId id="4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331"/>
    <a:srgbClr val="6D5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68791" autoAdjust="0"/>
  </p:normalViewPr>
  <p:slideViewPr>
    <p:cSldViewPr snapToGrid="0">
      <p:cViewPr varScale="1">
        <p:scale>
          <a:sx n="49" d="100"/>
          <a:sy n="49" d="100"/>
        </p:scale>
        <p:origin x="4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dk2" tx2="lt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Goal</c:v>
                </c:pt>
              </c:strCache>
            </c:strRef>
          </c:tx>
          <c:trendline>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Sheet1!$B$2:$B$39</c:f>
              <c:numCache>
                <c:formatCode>General</c:formatCode>
                <c:ptCount val="38"/>
                <c:pt idx="0">
                  <c:v>52</c:v>
                </c:pt>
                <c:pt idx="37">
                  <c:v>111</c:v>
                </c:pt>
              </c:numCache>
            </c:numRef>
          </c:val>
          <c:smooth val="0"/>
          <c:extLst>
            <c:ext xmlns:c16="http://schemas.microsoft.com/office/drawing/2014/chart" uri="{C3380CC4-5D6E-409C-BE32-E72D297353CC}">
              <c16:uniqueId val="{00000000-9E19-4953-88D1-28D9E5BFFD6C}"/>
            </c:ext>
          </c:extLst>
        </c:ser>
        <c:ser>
          <c:idx val="1"/>
          <c:order val="1"/>
          <c:tx>
            <c:strRef>
              <c:f>Sheet1!$C$1</c:f>
              <c:strCache>
                <c:ptCount val="1"/>
                <c:pt idx="0">
                  <c:v>Int 1</c:v>
                </c:pt>
              </c:strCache>
            </c:strRef>
          </c:tx>
          <c:trendline>
            <c:spPr>
              <a:ln w="9525" cap="flat" cmpd="sng" algn="ctr">
                <a:solidFill>
                  <a:schemeClr val="accent2">
                    <a:shade val="95000"/>
                    <a:satMod val="105000"/>
                  </a:schemeClr>
                </a:solidFill>
                <a:prstDash val="solid"/>
              </a:ln>
              <a:effectLst/>
            </c:spPr>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Sheet1!$C$2:$C$39</c:f>
              <c:numCache>
                <c:formatCode>General</c:formatCode>
                <c:ptCount val="38"/>
                <c:pt idx="1">
                  <c:v>51</c:v>
                </c:pt>
                <c:pt idx="2">
                  <c:v>53</c:v>
                </c:pt>
                <c:pt idx="3">
                  <c:v>58</c:v>
                </c:pt>
                <c:pt idx="4">
                  <c:v>54</c:v>
                </c:pt>
                <c:pt idx="5">
                  <c:v>56</c:v>
                </c:pt>
                <c:pt idx="6">
                  <c:v>59</c:v>
                </c:pt>
                <c:pt idx="7">
                  <c:v>60</c:v>
                </c:pt>
              </c:numCache>
            </c:numRef>
          </c:val>
          <c:smooth val="0"/>
          <c:extLst>
            <c:ext xmlns:c16="http://schemas.microsoft.com/office/drawing/2014/chart" uri="{C3380CC4-5D6E-409C-BE32-E72D297353CC}">
              <c16:uniqueId val="{00000001-9E19-4953-88D1-28D9E5BFFD6C}"/>
            </c:ext>
          </c:extLst>
        </c:ser>
        <c:dLbls>
          <c:showLegendKey val="0"/>
          <c:showVal val="0"/>
          <c:showCatName val="0"/>
          <c:showSerName val="0"/>
          <c:showPercent val="0"/>
          <c:showBubbleSize val="0"/>
        </c:dLbls>
        <c:marker val="1"/>
        <c:smooth val="0"/>
        <c:axId val="-2102241832"/>
        <c:axId val="-2102364152"/>
      </c:lineChart>
      <c:dateAx>
        <c:axId val="-2102241832"/>
        <c:scaling>
          <c:orientation val="minMax"/>
        </c:scaling>
        <c:delete val="0"/>
        <c:axPos val="b"/>
        <c:numFmt formatCode="d\-mmm" sourceLinked="1"/>
        <c:majorTickMark val="out"/>
        <c:minorTickMark val="none"/>
        <c:tickLblPos val="nextTo"/>
        <c:crossAx val="-2102364152"/>
        <c:crosses val="autoZero"/>
        <c:auto val="1"/>
        <c:lblOffset val="100"/>
        <c:baseTimeUnit val="days"/>
      </c:dateAx>
      <c:valAx>
        <c:axId val="-2102364152"/>
        <c:scaling>
          <c:orientation val="minMax"/>
        </c:scaling>
        <c:delete val="0"/>
        <c:axPos val="l"/>
        <c:majorGridlines/>
        <c:numFmt formatCode="General" sourceLinked="1"/>
        <c:majorTickMark val="out"/>
        <c:minorTickMark val="none"/>
        <c:tickLblPos val="nextTo"/>
        <c:crossAx val="-2102241832"/>
        <c:crosses val="autoZero"/>
        <c:crossBetween val="between"/>
      </c:valAx>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474074074074098E-2"/>
          <c:y val="4.29689248277456E-2"/>
          <c:w val="0.93895671476137599"/>
          <c:h val="0.89885807504078397"/>
        </c:manualLayout>
      </c:layout>
      <c:scatterChart>
        <c:scatterStyle val="lineMarker"/>
        <c:varyColors val="0"/>
        <c:ser>
          <c:idx val="0"/>
          <c:order val="0"/>
          <c:tx>
            <c:strRef>
              <c:f>'Data Entry'!$A$2</c:f>
              <c:strCache>
                <c:ptCount val="1"/>
                <c:pt idx="0">
                  <c:v>Expected Rate of Progress</c:v>
                </c:pt>
              </c:strCache>
            </c:strRef>
          </c:tx>
          <c:spPr>
            <a:ln w="12700">
              <a:solidFill>
                <a:srgbClr val="000080"/>
              </a:solidFill>
              <a:prstDash val="solid"/>
            </a:ln>
          </c:spPr>
          <c:marker>
            <c:symbol val="none"/>
          </c:marker>
          <c:xVal>
            <c:numRef>
              <c:f>'Data Entry'!$C$2:$C$3</c:f>
              <c:numCache>
                <c:formatCode>General</c:formatCode>
                <c:ptCount val="2"/>
                <c:pt idx="0">
                  <c:v>2.5</c:v>
                </c:pt>
                <c:pt idx="1">
                  <c:v>18</c:v>
                </c:pt>
              </c:numCache>
            </c:numRef>
          </c:xVal>
          <c:yVal>
            <c:numRef>
              <c:f>'Data Entry'!$D$2:$D$3</c:f>
              <c:numCache>
                <c:formatCode>General</c:formatCode>
                <c:ptCount val="2"/>
                <c:pt idx="0">
                  <c:v>11</c:v>
                </c:pt>
                <c:pt idx="1">
                  <c:v>20</c:v>
                </c:pt>
              </c:numCache>
            </c:numRef>
          </c:yVal>
          <c:smooth val="0"/>
          <c:extLst>
            <c:ext xmlns:c16="http://schemas.microsoft.com/office/drawing/2014/chart" uri="{C3380CC4-5D6E-409C-BE32-E72D297353CC}">
              <c16:uniqueId val="{00000000-A72F-41DB-BF02-2ED36FA05EE6}"/>
            </c:ext>
          </c:extLst>
        </c:ser>
        <c:ser>
          <c:idx val="1"/>
          <c:order val="1"/>
          <c:tx>
            <c:strRef>
              <c:f>'Data Entry'!$A$5</c:f>
              <c:strCache>
                <c:ptCount val="1"/>
                <c:pt idx="0">
                  <c:v>Baseline</c:v>
                </c:pt>
              </c:strCache>
            </c:strRef>
          </c:tx>
          <c:spPr>
            <a:ln w="12700">
              <a:solidFill>
                <a:srgbClr val="000000"/>
              </a:solidFill>
              <a:prstDash val="solid"/>
            </a:ln>
          </c:spPr>
          <c:marker>
            <c:symbol val="circle"/>
            <c:size val="8"/>
            <c:spPr>
              <a:solidFill>
                <a:srgbClr val="FF99CC"/>
              </a:solidFill>
              <a:ln>
                <a:solidFill>
                  <a:srgbClr val="000000"/>
                </a:solidFill>
                <a:prstDash val="solid"/>
              </a:ln>
            </c:spPr>
          </c:marker>
          <c:xVal>
            <c:numRef>
              <c:f>'Data Entry'!$C$5:$C$19</c:f>
              <c:numCache>
                <c:formatCode>General</c:formatCode>
                <c:ptCount val="15"/>
                <c:pt idx="0">
                  <c:v>1</c:v>
                </c:pt>
                <c:pt idx="1">
                  <c:v>1.5</c:v>
                </c:pt>
                <c:pt idx="2">
                  <c:v>2</c:v>
                </c:pt>
              </c:numCache>
            </c:numRef>
          </c:xVal>
          <c:yVal>
            <c:numRef>
              <c:f>'Data Entry'!$D$5:$D$19</c:f>
              <c:numCache>
                <c:formatCode>General</c:formatCode>
                <c:ptCount val="15"/>
                <c:pt idx="0">
                  <c:v>10</c:v>
                </c:pt>
                <c:pt idx="1">
                  <c:v>13</c:v>
                </c:pt>
                <c:pt idx="2">
                  <c:v>11</c:v>
                </c:pt>
              </c:numCache>
            </c:numRef>
          </c:yVal>
          <c:smooth val="0"/>
          <c:extLst>
            <c:ext xmlns:c16="http://schemas.microsoft.com/office/drawing/2014/chart" uri="{C3380CC4-5D6E-409C-BE32-E72D297353CC}">
              <c16:uniqueId val="{00000001-A72F-41DB-BF02-2ED36FA05EE6}"/>
            </c:ext>
          </c:extLst>
        </c:ser>
        <c:ser>
          <c:idx val="2"/>
          <c:order val="2"/>
          <c:tx>
            <c:strRef>
              <c:f>'Data Entry'!$A$21</c:f>
              <c:strCache>
                <c:ptCount val="1"/>
                <c:pt idx="0">
                  <c:v>Phase Line 1</c:v>
                </c:pt>
              </c:strCache>
            </c:strRef>
          </c:tx>
          <c:spPr>
            <a:ln w="25400">
              <a:solidFill>
                <a:srgbClr val="000000"/>
              </a:solidFill>
              <a:prstDash val="solid"/>
            </a:ln>
          </c:spPr>
          <c:marker>
            <c:symbol val="none"/>
          </c:marker>
          <c:dLbls>
            <c:dLbl>
              <c:idx val="1"/>
              <c:layout>
                <c:manualLayout>
                  <c:x val="-5.5891863517060401E-2"/>
                  <c:y val="-5.1774520104402998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72F-41DB-BF02-2ED36FA05E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Entry'!$C$21:$C$22</c:f>
              <c:numCache>
                <c:formatCode>0.0</c:formatCode>
                <c:ptCount val="2"/>
                <c:pt idx="0">
                  <c:v>2.5</c:v>
                </c:pt>
                <c:pt idx="1">
                  <c:v>2.5</c:v>
                </c:pt>
              </c:numCache>
            </c:numRef>
          </c:xVal>
          <c:yVal>
            <c:numRef>
              <c:f>'Data Entry'!$D$21:$D$22</c:f>
              <c:numCache>
                <c:formatCode>0.0</c:formatCode>
                <c:ptCount val="2"/>
                <c:pt idx="0">
                  <c:v>0</c:v>
                </c:pt>
                <c:pt idx="1">
                  <c:v>20.5</c:v>
                </c:pt>
              </c:numCache>
            </c:numRef>
          </c:yVal>
          <c:smooth val="0"/>
          <c:extLst>
            <c:ext xmlns:c16="http://schemas.microsoft.com/office/drawing/2014/chart" uri="{C3380CC4-5D6E-409C-BE32-E72D297353CC}">
              <c16:uniqueId val="{00000003-A72F-41DB-BF02-2ED36FA05EE6}"/>
            </c:ext>
          </c:extLst>
        </c:ser>
        <c:ser>
          <c:idx val="3"/>
          <c:order val="3"/>
          <c:tx>
            <c:strRef>
              <c:f>'Data Entry'!$A$24</c:f>
              <c:strCache>
                <c:ptCount val="1"/>
                <c:pt idx="0">
                  <c:v>Intervention 1</c:v>
                </c:pt>
              </c:strCache>
            </c:strRef>
          </c:tx>
          <c:spPr>
            <a:ln w="3175">
              <a:solidFill>
                <a:srgbClr val="FF0000"/>
              </a:solidFill>
              <a:prstDash val="solid"/>
            </a:ln>
          </c:spPr>
          <c:marker>
            <c:symbol val="circle"/>
            <c:size val="8"/>
            <c:spPr>
              <a:solidFill>
                <a:srgbClr val="FF0000"/>
              </a:solidFill>
              <a:ln>
                <a:solidFill>
                  <a:srgbClr val="000000"/>
                </a:solidFill>
                <a:prstDash val="solid"/>
              </a:ln>
            </c:spPr>
          </c:marker>
          <c:xVal>
            <c:numRef>
              <c:f>'Data Entry'!$C$24:$C$38</c:f>
              <c:numCache>
                <c:formatCode>General</c:formatCode>
                <c:ptCount val="15"/>
                <c:pt idx="0">
                  <c:v>3</c:v>
                </c:pt>
                <c:pt idx="1">
                  <c:v>4</c:v>
                </c:pt>
                <c:pt idx="2">
                  <c:v>5</c:v>
                </c:pt>
                <c:pt idx="3">
                  <c:v>6</c:v>
                </c:pt>
                <c:pt idx="4">
                  <c:v>7</c:v>
                </c:pt>
                <c:pt idx="5">
                  <c:v>8</c:v>
                </c:pt>
                <c:pt idx="6">
                  <c:v>9</c:v>
                </c:pt>
                <c:pt idx="7">
                  <c:v>10</c:v>
                </c:pt>
              </c:numCache>
            </c:numRef>
          </c:xVal>
          <c:yVal>
            <c:numRef>
              <c:f>'Data Entry'!$D$24:$D$38</c:f>
              <c:numCache>
                <c:formatCode>General</c:formatCode>
                <c:ptCount val="15"/>
                <c:pt idx="0">
                  <c:v>12</c:v>
                </c:pt>
                <c:pt idx="1">
                  <c:v>14</c:v>
                </c:pt>
                <c:pt idx="2">
                  <c:v>13</c:v>
                </c:pt>
                <c:pt idx="3">
                  <c:v>11</c:v>
                </c:pt>
                <c:pt idx="4">
                  <c:v>5</c:v>
                </c:pt>
                <c:pt idx="5">
                  <c:v>12</c:v>
                </c:pt>
                <c:pt idx="6">
                  <c:v>17</c:v>
                </c:pt>
                <c:pt idx="7">
                  <c:v>18</c:v>
                </c:pt>
              </c:numCache>
            </c:numRef>
          </c:yVal>
          <c:smooth val="0"/>
          <c:extLst>
            <c:ext xmlns:c16="http://schemas.microsoft.com/office/drawing/2014/chart" uri="{C3380CC4-5D6E-409C-BE32-E72D297353CC}">
              <c16:uniqueId val="{00000004-A72F-41DB-BF02-2ED36FA05EE6}"/>
            </c:ext>
          </c:extLst>
        </c:ser>
        <c:ser>
          <c:idx val="4"/>
          <c:order val="4"/>
          <c:tx>
            <c:strRef>
              <c:f>'Data Entry'!$A$40</c:f>
              <c:strCache>
                <c:ptCount val="1"/>
                <c:pt idx="0">
                  <c:v>Phase Line 2</c:v>
                </c:pt>
              </c:strCache>
            </c:strRef>
          </c:tx>
          <c:spPr>
            <a:ln w="25400">
              <a:solidFill>
                <a:srgbClr val="000000"/>
              </a:solidFill>
              <a:prstDash val="solid"/>
            </a:ln>
          </c:spPr>
          <c:marker>
            <c:symbol val="none"/>
          </c:marker>
          <c:dLbls>
            <c:dLbl>
              <c:idx val="1"/>
              <c:layout>
                <c:manualLayout>
                  <c:x val="-4.8306095071449499E-2"/>
                  <c:y val="-3.8707854215105801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A72F-41DB-BF02-2ED36FA05E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Entry'!$C$40:$C$41</c:f>
              <c:numCache>
                <c:formatCode>0.0</c:formatCode>
                <c:ptCount val="2"/>
                <c:pt idx="0">
                  <c:v>10.5</c:v>
                </c:pt>
                <c:pt idx="1">
                  <c:v>10.5</c:v>
                </c:pt>
              </c:numCache>
            </c:numRef>
          </c:xVal>
          <c:yVal>
            <c:numRef>
              <c:f>'Data Entry'!$D$40:$D$41</c:f>
              <c:numCache>
                <c:formatCode>0.0</c:formatCode>
                <c:ptCount val="2"/>
                <c:pt idx="0">
                  <c:v>0</c:v>
                </c:pt>
                <c:pt idx="1">
                  <c:v>20.5</c:v>
                </c:pt>
              </c:numCache>
            </c:numRef>
          </c:yVal>
          <c:smooth val="0"/>
          <c:extLst>
            <c:ext xmlns:c16="http://schemas.microsoft.com/office/drawing/2014/chart" uri="{C3380CC4-5D6E-409C-BE32-E72D297353CC}">
              <c16:uniqueId val="{00000006-A72F-41DB-BF02-2ED36FA05EE6}"/>
            </c:ext>
          </c:extLst>
        </c:ser>
        <c:ser>
          <c:idx val="5"/>
          <c:order val="5"/>
          <c:tx>
            <c:strRef>
              <c:f>'Data Entry'!$A$43</c:f>
              <c:strCache>
                <c:ptCount val="1"/>
                <c:pt idx="0">
                  <c:v>Intervention 2</c:v>
                </c:pt>
              </c:strCache>
            </c:strRef>
          </c:tx>
          <c:spPr>
            <a:ln w="3175">
              <a:solidFill>
                <a:srgbClr val="008000"/>
              </a:solidFill>
              <a:prstDash val="solid"/>
            </a:ln>
          </c:spPr>
          <c:marker>
            <c:symbol val="circle"/>
            <c:size val="8"/>
            <c:spPr>
              <a:solidFill>
                <a:srgbClr val="CCFFCC"/>
              </a:solidFill>
              <a:ln>
                <a:solidFill>
                  <a:srgbClr val="003300"/>
                </a:solidFill>
                <a:prstDash val="solid"/>
              </a:ln>
            </c:spPr>
          </c:marker>
          <c:xVal>
            <c:numRef>
              <c:f>'Data Entry'!$C$43:$C$57</c:f>
              <c:numCache>
                <c:formatCode>General</c:formatCode>
                <c:ptCount val="15"/>
                <c:pt idx="0">
                  <c:v>11</c:v>
                </c:pt>
                <c:pt idx="1">
                  <c:v>12</c:v>
                </c:pt>
                <c:pt idx="2">
                  <c:v>13</c:v>
                </c:pt>
                <c:pt idx="3">
                  <c:v>14</c:v>
                </c:pt>
                <c:pt idx="4">
                  <c:v>16</c:v>
                </c:pt>
                <c:pt idx="5">
                  <c:v>17</c:v>
                </c:pt>
                <c:pt idx="6">
                  <c:v>17</c:v>
                </c:pt>
                <c:pt idx="7">
                  <c:v>18</c:v>
                </c:pt>
              </c:numCache>
            </c:numRef>
          </c:xVal>
          <c:yVal>
            <c:numRef>
              <c:f>'Data Entry'!$D$43:$D$57</c:f>
              <c:numCache>
                <c:formatCode>General</c:formatCode>
                <c:ptCount val="15"/>
              </c:numCache>
            </c:numRef>
          </c:yVal>
          <c:smooth val="0"/>
          <c:extLst>
            <c:ext xmlns:c16="http://schemas.microsoft.com/office/drawing/2014/chart" uri="{C3380CC4-5D6E-409C-BE32-E72D297353CC}">
              <c16:uniqueId val="{00000007-A72F-41DB-BF02-2ED36FA05EE6}"/>
            </c:ext>
          </c:extLst>
        </c:ser>
        <c:ser>
          <c:idx val="6"/>
          <c:order val="6"/>
          <c:tx>
            <c:strRef>
              <c:f>'Data Entry'!$F$11</c:f>
              <c:strCache>
                <c:ptCount val="1"/>
                <c:pt idx="0">
                  <c:v>Trend Line A</c:v>
                </c:pt>
              </c:strCache>
            </c:strRef>
          </c:tx>
          <c:spPr>
            <a:ln w="25400">
              <a:solidFill>
                <a:srgbClr val="000000"/>
              </a:solidFill>
              <a:prstDash val="solid"/>
            </a:ln>
          </c:spPr>
          <c:marker>
            <c:symbol val="none"/>
          </c:marker>
          <c:dLbls>
            <c:dLbl>
              <c:idx val="1"/>
              <c:layout>
                <c:manualLayout>
                  <c:x val="-8.6647652376786399E-2"/>
                  <c:y val="-8.7209706097760298E-2"/>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A72F-41DB-BF02-2ED36FA05E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Entry'!$G$12:$G$13</c:f>
              <c:numCache>
                <c:formatCode>0.0</c:formatCode>
                <c:ptCount val="2"/>
                <c:pt idx="0">
                  <c:v>1</c:v>
                </c:pt>
                <c:pt idx="1">
                  <c:v>2</c:v>
                </c:pt>
              </c:numCache>
            </c:numRef>
          </c:xVal>
          <c:yVal>
            <c:numRef>
              <c:f>'Data Entry'!$H$12:$H$13</c:f>
              <c:numCache>
                <c:formatCode>0.0</c:formatCode>
                <c:ptCount val="2"/>
                <c:pt idx="0">
                  <c:v>10.83333333333333</c:v>
                </c:pt>
                <c:pt idx="1">
                  <c:v>11.83333333333333</c:v>
                </c:pt>
              </c:numCache>
            </c:numRef>
          </c:yVal>
          <c:smooth val="0"/>
          <c:extLst>
            <c:ext xmlns:c16="http://schemas.microsoft.com/office/drawing/2014/chart" uri="{C3380CC4-5D6E-409C-BE32-E72D297353CC}">
              <c16:uniqueId val="{00000009-A72F-41DB-BF02-2ED36FA05EE6}"/>
            </c:ext>
          </c:extLst>
        </c:ser>
        <c:ser>
          <c:idx val="7"/>
          <c:order val="7"/>
          <c:tx>
            <c:strRef>
              <c:f>'Data Entry'!$F$30</c:f>
              <c:strCache>
                <c:ptCount val="1"/>
                <c:pt idx="0">
                  <c:v>Trend Line B</c:v>
                </c:pt>
              </c:strCache>
            </c:strRef>
          </c:tx>
          <c:spPr>
            <a:ln w="25400">
              <a:solidFill>
                <a:srgbClr val="00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A72F-41DB-BF02-2ED36FA05EE6}"/>
                </c:ext>
              </c:extLst>
            </c:dLbl>
            <c:dLbl>
              <c:idx val="1"/>
              <c:layout>
                <c:manualLayout>
                  <c:x val="-0.20126683025147199"/>
                  <c:y val="9.3543202745907994E-2"/>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A72F-41DB-BF02-2ED36FA05EE6}"/>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 Entry'!$G$31:$G$32</c:f>
              <c:numCache>
                <c:formatCode>0.0</c:formatCode>
                <c:ptCount val="2"/>
                <c:pt idx="0">
                  <c:v>3</c:v>
                </c:pt>
                <c:pt idx="1">
                  <c:v>10</c:v>
                </c:pt>
              </c:numCache>
            </c:numRef>
          </c:xVal>
          <c:yVal>
            <c:numRef>
              <c:f>'Data Entry'!$H$31:$H$32</c:f>
              <c:numCache>
                <c:formatCode>0.0</c:formatCode>
                <c:ptCount val="2"/>
                <c:pt idx="0">
                  <c:v>10.75</c:v>
                </c:pt>
                <c:pt idx="1">
                  <c:v>14.75</c:v>
                </c:pt>
              </c:numCache>
            </c:numRef>
          </c:yVal>
          <c:smooth val="0"/>
          <c:extLst>
            <c:ext xmlns:c16="http://schemas.microsoft.com/office/drawing/2014/chart" uri="{C3380CC4-5D6E-409C-BE32-E72D297353CC}">
              <c16:uniqueId val="{0000000C-A72F-41DB-BF02-2ED36FA05EE6}"/>
            </c:ext>
          </c:extLst>
        </c:ser>
        <c:ser>
          <c:idx val="8"/>
          <c:order val="8"/>
          <c:tx>
            <c:strRef>
              <c:f>'Data Entry'!$F$30</c:f>
              <c:strCache>
                <c:ptCount val="1"/>
                <c:pt idx="0">
                  <c:v>Trend Line B</c:v>
                </c:pt>
              </c:strCache>
            </c:strRef>
          </c:tx>
          <c:spPr>
            <a:ln w="25400">
              <a:solidFill>
                <a:srgbClr val="000000"/>
              </a:solidFill>
              <a:prstDash val="solid"/>
            </a:ln>
          </c:spPr>
          <c:marker>
            <c:symbol val="none"/>
          </c:marker>
          <c:xVal>
            <c:numRef>
              <c:f>'Data Entry'!$G$50:$G$51</c:f>
              <c:numCache>
                <c:formatCode>0.0</c:formatCode>
                <c:ptCount val="2"/>
                <c:pt idx="0">
                  <c:v>11</c:v>
                </c:pt>
                <c:pt idx="1">
                  <c:v>18</c:v>
                </c:pt>
              </c:numCache>
            </c:numRef>
          </c:xVal>
          <c:yVal>
            <c:numRef>
              <c:f>'Data Entry'!$H$50:$H$51</c:f>
              <c:numCache>
                <c:formatCode>0.0</c:formatCode>
                <c:ptCount val="2"/>
                <c:pt idx="0">
                  <c:v>0</c:v>
                </c:pt>
                <c:pt idx="1">
                  <c:v>0</c:v>
                </c:pt>
              </c:numCache>
            </c:numRef>
          </c:yVal>
          <c:smooth val="0"/>
          <c:extLst>
            <c:ext xmlns:c16="http://schemas.microsoft.com/office/drawing/2014/chart" uri="{C3380CC4-5D6E-409C-BE32-E72D297353CC}">
              <c16:uniqueId val="{0000000D-A72F-41DB-BF02-2ED36FA05EE6}"/>
            </c:ext>
          </c:extLst>
        </c:ser>
        <c:dLbls>
          <c:showLegendKey val="0"/>
          <c:showVal val="0"/>
          <c:showCatName val="0"/>
          <c:showSerName val="0"/>
          <c:showPercent val="0"/>
          <c:showBubbleSize val="0"/>
        </c:dLbls>
        <c:axId val="-2075478328"/>
        <c:axId val="-2075474824"/>
      </c:scatterChart>
      <c:valAx>
        <c:axId val="-20754783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075474824"/>
        <c:crosses val="autoZero"/>
        <c:crossBetween val="midCat"/>
      </c:valAx>
      <c:valAx>
        <c:axId val="-2075474824"/>
        <c:scaling>
          <c:orientation val="minMax"/>
        </c:scaling>
        <c:delete val="0"/>
        <c:axPos val="l"/>
        <c:majorGridlines>
          <c:spPr>
            <a:ln w="3175">
              <a:solidFill>
                <a:srgbClr val="9933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075478328"/>
        <c:crosses val="autoZero"/>
        <c:crossBetween val="midCat"/>
      </c:valAx>
      <c:spPr>
        <a:solidFill>
          <a:srgbClr val="FFFFCC"/>
        </a:solidFill>
        <a:ln w="12700">
          <a:solidFill>
            <a:srgbClr val="808080"/>
          </a:solidFill>
          <a:prstDash val="solid"/>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55604883462802E-2"/>
          <c:y val="3.4257748776509001E-2"/>
          <c:w val="0.93895671476137599"/>
          <c:h val="0.89885807504078397"/>
        </c:manualLayout>
      </c:layout>
      <c:scatterChart>
        <c:scatterStyle val="lineMarker"/>
        <c:varyColors val="0"/>
        <c:ser>
          <c:idx val="0"/>
          <c:order val="0"/>
          <c:tx>
            <c:strRef>
              <c:f>'Data Entry'!$A$2</c:f>
              <c:strCache>
                <c:ptCount val="1"/>
                <c:pt idx="0">
                  <c:v>Expected Rate of Progress</c:v>
                </c:pt>
              </c:strCache>
            </c:strRef>
          </c:tx>
          <c:spPr>
            <a:ln w="12700">
              <a:solidFill>
                <a:srgbClr val="000080"/>
              </a:solidFill>
              <a:prstDash val="solid"/>
            </a:ln>
          </c:spPr>
          <c:marker>
            <c:symbol val="none"/>
          </c:marker>
          <c:xVal>
            <c:numRef>
              <c:f>'Data Entry'!$C$2:$C$3</c:f>
              <c:numCache>
                <c:formatCode>General</c:formatCode>
                <c:ptCount val="2"/>
                <c:pt idx="0">
                  <c:v>2.5</c:v>
                </c:pt>
                <c:pt idx="1">
                  <c:v>18</c:v>
                </c:pt>
              </c:numCache>
            </c:numRef>
          </c:xVal>
          <c:yVal>
            <c:numRef>
              <c:f>'Data Entry'!$D$2:$D$3</c:f>
              <c:numCache>
                <c:formatCode>General</c:formatCode>
                <c:ptCount val="2"/>
                <c:pt idx="0">
                  <c:v>11</c:v>
                </c:pt>
                <c:pt idx="1">
                  <c:v>20</c:v>
                </c:pt>
              </c:numCache>
            </c:numRef>
          </c:yVal>
          <c:smooth val="0"/>
          <c:extLst>
            <c:ext xmlns:c16="http://schemas.microsoft.com/office/drawing/2014/chart" uri="{C3380CC4-5D6E-409C-BE32-E72D297353CC}">
              <c16:uniqueId val="{00000000-C4A9-4A30-9939-0386D598AFA5}"/>
            </c:ext>
          </c:extLst>
        </c:ser>
        <c:ser>
          <c:idx val="1"/>
          <c:order val="1"/>
          <c:tx>
            <c:strRef>
              <c:f>'Data Entry'!$A$5</c:f>
              <c:strCache>
                <c:ptCount val="1"/>
                <c:pt idx="0">
                  <c:v>Baseline</c:v>
                </c:pt>
              </c:strCache>
            </c:strRef>
          </c:tx>
          <c:spPr>
            <a:ln w="12700">
              <a:solidFill>
                <a:srgbClr val="000000"/>
              </a:solidFill>
              <a:prstDash val="solid"/>
            </a:ln>
          </c:spPr>
          <c:marker>
            <c:symbol val="circle"/>
            <c:size val="8"/>
            <c:spPr>
              <a:solidFill>
                <a:srgbClr val="FF99CC"/>
              </a:solidFill>
              <a:ln>
                <a:solidFill>
                  <a:srgbClr val="000000"/>
                </a:solidFill>
                <a:prstDash val="solid"/>
              </a:ln>
            </c:spPr>
          </c:marker>
          <c:xVal>
            <c:numRef>
              <c:f>'Data Entry'!$C$5:$C$19</c:f>
              <c:numCache>
                <c:formatCode>General</c:formatCode>
                <c:ptCount val="15"/>
                <c:pt idx="0">
                  <c:v>1</c:v>
                </c:pt>
                <c:pt idx="1">
                  <c:v>1.5</c:v>
                </c:pt>
                <c:pt idx="2">
                  <c:v>2</c:v>
                </c:pt>
              </c:numCache>
            </c:numRef>
          </c:xVal>
          <c:yVal>
            <c:numRef>
              <c:f>'Data Entry'!$D$5:$D$19</c:f>
              <c:numCache>
                <c:formatCode>General</c:formatCode>
                <c:ptCount val="15"/>
                <c:pt idx="0">
                  <c:v>10</c:v>
                </c:pt>
                <c:pt idx="1">
                  <c:v>12</c:v>
                </c:pt>
                <c:pt idx="2">
                  <c:v>11</c:v>
                </c:pt>
              </c:numCache>
            </c:numRef>
          </c:yVal>
          <c:smooth val="0"/>
          <c:extLst>
            <c:ext xmlns:c16="http://schemas.microsoft.com/office/drawing/2014/chart" uri="{C3380CC4-5D6E-409C-BE32-E72D297353CC}">
              <c16:uniqueId val="{00000001-C4A9-4A30-9939-0386D598AFA5}"/>
            </c:ext>
          </c:extLst>
        </c:ser>
        <c:ser>
          <c:idx val="2"/>
          <c:order val="2"/>
          <c:tx>
            <c:strRef>
              <c:f>'Data Entry'!$A$21</c:f>
              <c:strCache>
                <c:ptCount val="1"/>
                <c:pt idx="0">
                  <c:v>Phase Line 1</c:v>
                </c:pt>
              </c:strCache>
            </c:strRef>
          </c:tx>
          <c:spPr>
            <a:ln w="25400">
              <a:solidFill>
                <a:srgbClr val="000000"/>
              </a:solidFill>
              <a:prstDash val="solid"/>
            </a:ln>
          </c:spPr>
          <c:marker>
            <c:symbol val="none"/>
          </c:marker>
          <c:dLbls>
            <c:dLbl>
              <c:idx val="1"/>
              <c:layout>
                <c:manualLayout>
                  <c:x val="-4.8484456109652997E-2"/>
                  <c:y val="-2.3463410677592399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4A9-4A30-9939-0386D598AF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Entry'!$C$21:$C$22</c:f>
              <c:numCache>
                <c:formatCode>0.0</c:formatCode>
                <c:ptCount val="2"/>
                <c:pt idx="0">
                  <c:v>2.5</c:v>
                </c:pt>
                <c:pt idx="1">
                  <c:v>2.5</c:v>
                </c:pt>
              </c:numCache>
            </c:numRef>
          </c:xVal>
          <c:yVal>
            <c:numRef>
              <c:f>'Data Entry'!$D$21:$D$22</c:f>
              <c:numCache>
                <c:formatCode>0.0</c:formatCode>
                <c:ptCount val="2"/>
                <c:pt idx="0">
                  <c:v>0</c:v>
                </c:pt>
                <c:pt idx="1">
                  <c:v>20.5</c:v>
                </c:pt>
              </c:numCache>
            </c:numRef>
          </c:yVal>
          <c:smooth val="0"/>
          <c:extLst>
            <c:ext xmlns:c16="http://schemas.microsoft.com/office/drawing/2014/chart" uri="{C3380CC4-5D6E-409C-BE32-E72D297353CC}">
              <c16:uniqueId val="{00000003-C4A9-4A30-9939-0386D598AFA5}"/>
            </c:ext>
          </c:extLst>
        </c:ser>
        <c:ser>
          <c:idx val="3"/>
          <c:order val="3"/>
          <c:tx>
            <c:strRef>
              <c:f>'Data Entry'!$A$24</c:f>
              <c:strCache>
                <c:ptCount val="1"/>
                <c:pt idx="0">
                  <c:v>Intervention 1</c:v>
                </c:pt>
              </c:strCache>
            </c:strRef>
          </c:tx>
          <c:spPr>
            <a:ln w="3175">
              <a:solidFill>
                <a:srgbClr val="FF0000"/>
              </a:solidFill>
              <a:prstDash val="solid"/>
            </a:ln>
          </c:spPr>
          <c:marker>
            <c:symbol val="circle"/>
            <c:size val="8"/>
            <c:spPr>
              <a:solidFill>
                <a:srgbClr val="FF0000"/>
              </a:solidFill>
              <a:ln>
                <a:solidFill>
                  <a:srgbClr val="000000"/>
                </a:solidFill>
                <a:prstDash val="solid"/>
              </a:ln>
            </c:spPr>
          </c:marker>
          <c:xVal>
            <c:numRef>
              <c:f>'Data Entry'!$C$24:$C$38</c:f>
              <c:numCache>
                <c:formatCode>General</c:formatCode>
                <c:ptCount val="15"/>
                <c:pt idx="0">
                  <c:v>3</c:v>
                </c:pt>
                <c:pt idx="1">
                  <c:v>4</c:v>
                </c:pt>
                <c:pt idx="2">
                  <c:v>5</c:v>
                </c:pt>
                <c:pt idx="3">
                  <c:v>6</c:v>
                </c:pt>
                <c:pt idx="4">
                  <c:v>7</c:v>
                </c:pt>
                <c:pt idx="5">
                  <c:v>8</c:v>
                </c:pt>
                <c:pt idx="6">
                  <c:v>9</c:v>
                </c:pt>
                <c:pt idx="7">
                  <c:v>10</c:v>
                </c:pt>
              </c:numCache>
            </c:numRef>
          </c:xVal>
          <c:yVal>
            <c:numRef>
              <c:f>'Data Entry'!$D$24:$D$38</c:f>
              <c:numCache>
                <c:formatCode>General</c:formatCode>
                <c:ptCount val="15"/>
                <c:pt idx="0">
                  <c:v>10</c:v>
                </c:pt>
                <c:pt idx="1">
                  <c:v>9</c:v>
                </c:pt>
                <c:pt idx="2">
                  <c:v>11</c:v>
                </c:pt>
                <c:pt idx="3">
                  <c:v>12</c:v>
                </c:pt>
                <c:pt idx="4">
                  <c:v>10</c:v>
                </c:pt>
                <c:pt idx="5">
                  <c:v>12</c:v>
                </c:pt>
                <c:pt idx="6">
                  <c:v>11</c:v>
                </c:pt>
                <c:pt idx="7">
                  <c:v>11</c:v>
                </c:pt>
              </c:numCache>
            </c:numRef>
          </c:yVal>
          <c:smooth val="0"/>
          <c:extLst>
            <c:ext xmlns:c16="http://schemas.microsoft.com/office/drawing/2014/chart" uri="{C3380CC4-5D6E-409C-BE32-E72D297353CC}">
              <c16:uniqueId val="{00000004-C4A9-4A30-9939-0386D598AFA5}"/>
            </c:ext>
          </c:extLst>
        </c:ser>
        <c:ser>
          <c:idx val="4"/>
          <c:order val="4"/>
          <c:tx>
            <c:strRef>
              <c:f>'Data Entry'!$A$40</c:f>
              <c:strCache>
                <c:ptCount val="1"/>
                <c:pt idx="0">
                  <c:v>Phase Line 2</c:v>
                </c:pt>
              </c:strCache>
            </c:strRef>
          </c:tx>
          <c:spPr>
            <a:ln w="25400">
              <a:solidFill>
                <a:srgbClr val="000000"/>
              </a:solidFill>
              <a:prstDash val="solid"/>
            </a:ln>
          </c:spPr>
          <c:marker>
            <c:symbol val="none"/>
          </c:marker>
          <c:dLbls>
            <c:dLbl>
              <c:idx val="1"/>
              <c:layout>
                <c:manualLayout>
                  <c:x val="-5.2750539515893903E-2"/>
                  <c:y val="-3.6530076566889599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4A9-4A30-9939-0386D598AF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Entry'!$C$40:$C$41</c:f>
              <c:numCache>
                <c:formatCode>0.0</c:formatCode>
                <c:ptCount val="2"/>
                <c:pt idx="0">
                  <c:v>10.5</c:v>
                </c:pt>
                <c:pt idx="1">
                  <c:v>10.5</c:v>
                </c:pt>
              </c:numCache>
            </c:numRef>
          </c:xVal>
          <c:yVal>
            <c:numRef>
              <c:f>'Data Entry'!$D$40:$D$41</c:f>
              <c:numCache>
                <c:formatCode>0.0</c:formatCode>
                <c:ptCount val="2"/>
                <c:pt idx="0">
                  <c:v>0</c:v>
                </c:pt>
                <c:pt idx="1">
                  <c:v>20.5</c:v>
                </c:pt>
              </c:numCache>
            </c:numRef>
          </c:yVal>
          <c:smooth val="0"/>
          <c:extLst>
            <c:ext xmlns:c16="http://schemas.microsoft.com/office/drawing/2014/chart" uri="{C3380CC4-5D6E-409C-BE32-E72D297353CC}">
              <c16:uniqueId val="{00000006-C4A9-4A30-9939-0386D598AFA5}"/>
            </c:ext>
          </c:extLst>
        </c:ser>
        <c:ser>
          <c:idx val="5"/>
          <c:order val="5"/>
          <c:tx>
            <c:strRef>
              <c:f>'Data Entry'!$A$43</c:f>
              <c:strCache>
                <c:ptCount val="1"/>
                <c:pt idx="0">
                  <c:v>Intervention 2</c:v>
                </c:pt>
              </c:strCache>
            </c:strRef>
          </c:tx>
          <c:spPr>
            <a:ln w="3175">
              <a:solidFill>
                <a:srgbClr val="008000"/>
              </a:solidFill>
              <a:prstDash val="solid"/>
            </a:ln>
          </c:spPr>
          <c:marker>
            <c:symbol val="circle"/>
            <c:size val="8"/>
            <c:spPr>
              <a:solidFill>
                <a:srgbClr val="CCFFCC"/>
              </a:solidFill>
              <a:ln>
                <a:solidFill>
                  <a:srgbClr val="003300"/>
                </a:solidFill>
                <a:prstDash val="solid"/>
              </a:ln>
            </c:spPr>
          </c:marker>
          <c:xVal>
            <c:numRef>
              <c:f>'Data Entry'!$C$43:$C$57</c:f>
              <c:numCache>
                <c:formatCode>General</c:formatCode>
                <c:ptCount val="15"/>
                <c:pt idx="0">
                  <c:v>11</c:v>
                </c:pt>
                <c:pt idx="1">
                  <c:v>12</c:v>
                </c:pt>
                <c:pt idx="2">
                  <c:v>13</c:v>
                </c:pt>
                <c:pt idx="3">
                  <c:v>14</c:v>
                </c:pt>
                <c:pt idx="4">
                  <c:v>16</c:v>
                </c:pt>
                <c:pt idx="5">
                  <c:v>17</c:v>
                </c:pt>
                <c:pt idx="6">
                  <c:v>17</c:v>
                </c:pt>
                <c:pt idx="7">
                  <c:v>18</c:v>
                </c:pt>
              </c:numCache>
            </c:numRef>
          </c:xVal>
          <c:yVal>
            <c:numRef>
              <c:f>'Data Entry'!$D$43:$D$57</c:f>
              <c:numCache>
                <c:formatCode>General</c:formatCode>
                <c:ptCount val="15"/>
              </c:numCache>
            </c:numRef>
          </c:yVal>
          <c:smooth val="0"/>
          <c:extLst>
            <c:ext xmlns:c16="http://schemas.microsoft.com/office/drawing/2014/chart" uri="{C3380CC4-5D6E-409C-BE32-E72D297353CC}">
              <c16:uniqueId val="{00000007-C4A9-4A30-9939-0386D598AFA5}"/>
            </c:ext>
          </c:extLst>
        </c:ser>
        <c:ser>
          <c:idx val="6"/>
          <c:order val="6"/>
          <c:tx>
            <c:strRef>
              <c:f>'Data Entry'!$F$11</c:f>
              <c:strCache>
                <c:ptCount val="1"/>
                <c:pt idx="0">
                  <c:v>Trend Line A</c:v>
                </c:pt>
              </c:strCache>
            </c:strRef>
          </c:tx>
          <c:spPr>
            <a:ln w="25400">
              <a:solidFill>
                <a:srgbClr val="000000"/>
              </a:solidFill>
              <a:prstDash val="solid"/>
            </a:ln>
          </c:spPr>
          <c:marker>
            <c:symbol val="none"/>
          </c:marker>
          <c:dLbls>
            <c:dLbl>
              <c:idx val="1"/>
              <c:layout>
                <c:manualLayout>
                  <c:x val="-8.8129133858267705E-2"/>
                  <c:y val="8.4834728111319799E-2"/>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4A9-4A30-9939-0386D598AF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Entry'!$G$12:$G$13</c:f>
              <c:numCache>
                <c:formatCode>0.0</c:formatCode>
                <c:ptCount val="2"/>
                <c:pt idx="0">
                  <c:v>1</c:v>
                </c:pt>
                <c:pt idx="1">
                  <c:v>2</c:v>
                </c:pt>
              </c:numCache>
            </c:numRef>
          </c:xVal>
          <c:yVal>
            <c:numRef>
              <c:f>'Data Entry'!$H$12:$H$13</c:f>
              <c:numCache>
                <c:formatCode>0.0</c:formatCode>
                <c:ptCount val="2"/>
                <c:pt idx="0">
                  <c:v>10.5</c:v>
                </c:pt>
                <c:pt idx="1">
                  <c:v>11.5</c:v>
                </c:pt>
              </c:numCache>
            </c:numRef>
          </c:yVal>
          <c:smooth val="0"/>
          <c:extLst>
            <c:ext xmlns:c16="http://schemas.microsoft.com/office/drawing/2014/chart" uri="{C3380CC4-5D6E-409C-BE32-E72D297353CC}">
              <c16:uniqueId val="{00000009-C4A9-4A30-9939-0386D598AFA5}"/>
            </c:ext>
          </c:extLst>
        </c:ser>
        <c:ser>
          <c:idx val="7"/>
          <c:order val="7"/>
          <c:tx>
            <c:strRef>
              <c:f>'Data Entry'!$F$30</c:f>
              <c:strCache>
                <c:ptCount val="1"/>
                <c:pt idx="0">
                  <c:v>Trend Line B</c:v>
                </c:pt>
              </c:strCache>
            </c:strRef>
          </c:tx>
          <c:spPr>
            <a:ln w="25400">
              <a:solidFill>
                <a:srgbClr val="00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C4A9-4A30-9939-0386D598AFA5}"/>
                </c:ext>
              </c:extLst>
            </c:dLbl>
            <c:dLbl>
              <c:idx val="1"/>
              <c:layout>
                <c:manualLayout>
                  <c:x val="-0.20126683025147199"/>
                  <c:y val="9.3543202745907994E-2"/>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4A9-4A30-9939-0386D598AFA5}"/>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 Entry'!$G$31:$G$32</c:f>
              <c:numCache>
                <c:formatCode>0.0</c:formatCode>
                <c:ptCount val="2"/>
                <c:pt idx="0">
                  <c:v>3</c:v>
                </c:pt>
                <c:pt idx="1">
                  <c:v>10</c:v>
                </c:pt>
              </c:numCache>
            </c:numRef>
          </c:xVal>
          <c:yVal>
            <c:numRef>
              <c:f>'Data Entry'!$H$31:$H$32</c:f>
              <c:numCache>
                <c:formatCode>0.0</c:formatCode>
                <c:ptCount val="2"/>
                <c:pt idx="0">
                  <c:v>10</c:v>
                </c:pt>
                <c:pt idx="1">
                  <c:v>11.5</c:v>
                </c:pt>
              </c:numCache>
            </c:numRef>
          </c:yVal>
          <c:smooth val="0"/>
          <c:extLst>
            <c:ext xmlns:c16="http://schemas.microsoft.com/office/drawing/2014/chart" uri="{C3380CC4-5D6E-409C-BE32-E72D297353CC}">
              <c16:uniqueId val="{0000000C-C4A9-4A30-9939-0386D598AFA5}"/>
            </c:ext>
          </c:extLst>
        </c:ser>
        <c:ser>
          <c:idx val="8"/>
          <c:order val="8"/>
          <c:tx>
            <c:strRef>
              <c:f>'Data Entry'!$F$30</c:f>
              <c:strCache>
                <c:ptCount val="1"/>
                <c:pt idx="0">
                  <c:v>Trend Line B</c:v>
                </c:pt>
              </c:strCache>
            </c:strRef>
          </c:tx>
          <c:spPr>
            <a:ln w="25400">
              <a:solidFill>
                <a:srgbClr val="000000"/>
              </a:solidFill>
              <a:prstDash val="solid"/>
            </a:ln>
          </c:spPr>
          <c:marker>
            <c:symbol val="none"/>
          </c:marker>
          <c:xVal>
            <c:numRef>
              <c:f>'Data Entry'!$G$50:$G$51</c:f>
              <c:numCache>
                <c:formatCode>0.0</c:formatCode>
                <c:ptCount val="2"/>
                <c:pt idx="0">
                  <c:v>11</c:v>
                </c:pt>
                <c:pt idx="1">
                  <c:v>18</c:v>
                </c:pt>
              </c:numCache>
            </c:numRef>
          </c:xVal>
          <c:yVal>
            <c:numRef>
              <c:f>'Data Entry'!$H$50:$H$51</c:f>
              <c:numCache>
                <c:formatCode>0.0</c:formatCode>
                <c:ptCount val="2"/>
                <c:pt idx="0">
                  <c:v>0</c:v>
                </c:pt>
                <c:pt idx="1">
                  <c:v>0</c:v>
                </c:pt>
              </c:numCache>
            </c:numRef>
          </c:yVal>
          <c:smooth val="0"/>
          <c:extLst>
            <c:ext xmlns:c16="http://schemas.microsoft.com/office/drawing/2014/chart" uri="{C3380CC4-5D6E-409C-BE32-E72D297353CC}">
              <c16:uniqueId val="{0000000D-C4A9-4A30-9939-0386D598AFA5}"/>
            </c:ext>
          </c:extLst>
        </c:ser>
        <c:dLbls>
          <c:showLegendKey val="0"/>
          <c:showVal val="0"/>
          <c:showCatName val="0"/>
          <c:showSerName val="0"/>
          <c:showPercent val="0"/>
          <c:showBubbleSize val="0"/>
        </c:dLbls>
        <c:axId val="-2119128856"/>
        <c:axId val="-2119140376"/>
      </c:scatterChart>
      <c:valAx>
        <c:axId val="-211912885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19140376"/>
        <c:crosses val="autoZero"/>
        <c:crossBetween val="midCat"/>
      </c:valAx>
      <c:valAx>
        <c:axId val="-2119140376"/>
        <c:scaling>
          <c:orientation val="minMax"/>
        </c:scaling>
        <c:delete val="0"/>
        <c:axPos val="l"/>
        <c:majorGridlines>
          <c:spPr>
            <a:ln w="3175">
              <a:solidFill>
                <a:srgbClr val="9933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19128856"/>
        <c:crosses val="autoZero"/>
        <c:crossBetween val="midCat"/>
      </c:valAx>
      <c:spPr>
        <a:solidFill>
          <a:srgbClr val="FFFFCC"/>
        </a:solidFill>
        <a:ln w="12700">
          <a:solidFill>
            <a:srgbClr val="808080"/>
          </a:solidFill>
          <a:prstDash val="solid"/>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55604883462802E-2"/>
          <c:y val="3.4257748776509001E-2"/>
          <c:w val="0.93895671476137599"/>
          <c:h val="0.89885807504078397"/>
        </c:manualLayout>
      </c:layout>
      <c:scatterChart>
        <c:scatterStyle val="lineMarker"/>
        <c:varyColors val="0"/>
        <c:ser>
          <c:idx val="0"/>
          <c:order val="0"/>
          <c:tx>
            <c:strRef>
              <c:f>'Data Entry'!$A$2</c:f>
              <c:strCache>
                <c:ptCount val="1"/>
                <c:pt idx="0">
                  <c:v>Expected Rate of Progress</c:v>
                </c:pt>
              </c:strCache>
            </c:strRef>
          </c:tx>
          <c:spPr>
            <a:ln w="12700">
              <a:solidFill>
                <a:srgbClr val="000080"/>
              </a:solidFill>
              <a:prstDash val="solid"/>
            </a:ln>
          </c:spPr>
          <c:marker>
            <c:symbol val="none"/>
          </c:marker>
          <c:xVal>
            <c:numRef>
              <c:f>'Data Entry'!$C$2:$C$3</c:f>
              <c:numCache>
                <c:formatCode>General</c:formatCode>
                <c:ptCount val="2"/>
                <c:pt idx="0">
                  <c:v>2.5</c:v>
                </c:pt>
                <c:pt idx="1">
                  <c:v>18</c:v>
                </c:pt>
              </c:numCache>
            </c:numRef>
          </c:xVal>
          <c:yVal>
            <c:numRef>
              <c:f>'Data Entry'!$D$2:$D$3</c:f>
              <c:numCache>
                <c:formatCode>General</c:formatCode>
                <c:ptCount val="2"/>
                <c:pt idx="0">
                  <c:v>3</c:v>
                </c:pt>
                <c:pt idx="1">
                  <c:v>12</c:v>
                </c:pt>
              </c:numCache>
            </c:numRef>
          </c:yVal>
          <c:smooth val="0"/>
          <c:extLst>
            <c:ext xmlns:c16="http://schemas.microsoft.com/office/drawing/2014/chart" uri="{C3380CC4-5D6E-409C-BE32-E72D297353CC}">
              <c16:uniqueId val="{00000000-EE0A-47CD-8738-B4C1BFA77E7D}"/>
            </c:ext>
          </c:extLst>
        </c:ser>
        <c:ser>
          <c:idx val="1"/>
          <c:order val="1"/>
          <c:tx>
            <c:strRef>
              <c:f>'Data Entry'!$A$5</c:f>
              <c:strCache>
                <c:ptCount val="1"/>
                <c:pt idx="0">
                  <c:v>Baseline</c:v>
                </c:pt>
              </c:strCache>
            </c:strRef>
          </c:tx>
          <c:spPr>
            <a:ln w="12700">
              <a:solidFill>
                <a:srgbClr val="000000"/>
              </a:solidFill>
              <a:prstDash val="solid"/>
            </a:ln>
          </c:spPr>
          <c:marker>
            <c:symbol val="circle"/>
            <c:size val="8"/>
            <c:spPr>
              <a:solidFill>
                <a:srgbClr val="FF99CC"/>
              </a:solidFill>
              <a:ln>
                <a:solidFill>
                  <a:srgbClr val="000000"/>
                </a:solidFill>
                <a:prstDash val="solid"/>
              </a:ln>
            </c:spPr>
          </c:marker>
          <c:xVal>
            <c:numRef>
              <c:f>'Data Entry'!$C$5:$C$19</c:f>
              <c:numCache>
                <c:formatCode>General</c:formatCode>
                <c:ptCount val="15"/>
                <c:pt idx="0">
                  <c:v>1</c:v>
                </c:pt>
                <c:pt idx="1">
                  <c:v>1.5</c:v>
                </c:pt>
                <c:pt idx="2">
                  <c:v>2</c:v>
                </c:pt>
              </c:numCache>
            </c:numRef>
          </c:xVal>
          <c:yVal>
            <c:numRef>
              <c:f>'Data Entry'!$D$5:$D$19</c:f>
              <c:numCache>
                <c:formatCode>General</c:formatCode>
                <c:ptCount val="15"/>
                <c:pt idx="0">
                  <c:v>5</c:v>
                </c:pt>
                <c:pt idx="1">
                  <c:v>3</c:v>
                </c:pt>
                <c:pt idx="2">
                  <c:v>2</c:v>
                </c:pt>
              </c:numCache>
            </c:numRef>
          </c:yVal>
          <c:smooth val="0"/>
          <c:extLst>
            <c:ext xmlns:c16="http://schemas.microsoft.com/office/drawing/2014/chart" uri="{C3380CC4-5D6E-409C-BE32-E72D297353CC}">
              <c16:uniqueId val="{00000001-EE0A-47CD-8738-B4C1BFA77E7D}"/>
            </c:ext>
          </c:extLst>
        </c:ser>
        <c:ser>
          <c:idx val="2"/>
          <c:order val="2"/>
          <c:tx>
            <c:strRef>
              <c:f>'Data Entry'!$A$21</c:f>
              <c:strCache>
                <c:ptCount val="1"/>
                <c:pt idx="0">
                  <c:v>Phase Line 1</c:v>
                </c:pt>
              </c:strCache>
            </c:strRef>
          </c:tx>
          <c:spPr>
            <a:ln w="25400">
              <a:solidFill>
                <a:srgbClr val="000000"/>
              </a:solidFill>
              <a:prstDash val="solid"/>
            </a:ln>
          </c:spPr>
          <c:marker>
            <c:symbol val="none"/>
          </c:marker>
          <c:dLbls>
            <c:dLbl>
              <c:idx val="1"/>
              <c:layout>
                <c:manualLayout>
                  <c:x val="-5.5891863517060401E-2"/>
                  <c:y val="-3.32107661781871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E0A-47CD-8738-B4C1BFA77E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Entry'!$C$21:$C$22</c:f>
              <c:numCache>
                <c:formatCode>0.0</c:formatCode>
                <c:ptCount val="2"/>
                <c:pt idx="0">
                  <c:v>2.5</c:v>
                </c:pt>
                <c:pt idx="1">
                  <c:v>2.5</c:v>
                </c:pt>
              </c:numCache>
            </c:numRef>
          </c:xVal>
          <c:yVal>
            <c:numRef>
              <c:f>'Data Entry'!$D$21:$D$22</c:f>
              <c:numCache>
                <c:formatCode>0.0</c:formatCode>
                <c:ptCount val="2"/>
                <c:pt idx="0">
                  <c:v>0</c:v>
                </c:pt>
                <c:pt idx="1">
                  <c:v>12.5</c:v>
                </c:pt>
              </c:numCache>
            </c:numRef>
          </c:yVal>
          <c:smooth val="0"/>
          <c:extLst>
            <c:ext xmlns:c16="http://schemas.microsoft.com/office/drawing/2014/chart" uri="{C3380CC4-5D6E-409C-BE32-E72D297353CC}">
              <c16:uniqueId val="{00000003-EE0A-47CD-8738-B4C1BFA77E7D}"/>
            </c:ext>
          </c:extLst>
        </c:ser>
        <c:ser>
          <c:idx val="3"/>
          <c:order val="3"/>
          <c:tx>
            <c:strRef>
              <c:f>'Data Entry'!$A$24</c:f>
              <c:strCache>
                <c:ptCount val="1"/>
                <c:pt idx="0">
                  <c:v>Intervention 1</c:v>
                </c:pt>
              </c:strCache>
            </c:strRef>
          </c:tx>
          <c:spPr>
            <a:ln w="3175">
              <a:solidFill>
                <a:srgbClr val="FF0000"/>
              </a:solidFill>
              <a:prstDash val="solid"/>
            </a:ln>
          </c:spPr>
          <c:marker>
            <c:symbol val="circle"/>
            <c:size val="8"/>
            <c:spPr>
              <a:solidFill>
                <a:srgbClr val="FF0000"/>
              </a:solidFill>
              <a:ln>
                <a:solidFill>
                  <a:srgbClr val="000000"/>
                </a:solidFill>
                <a:prstDash val="solid"/>
              </a:ln>
            </c:spPr>
          </c:marker>
          <c:xVal>
            <c:numRef>
              <c:f>'Data Entry'!$C$24:$C$38</c:f>
              <c:numCache>
                <c:formatCode>General</c:formatCode>
                <c:ptCount val="15"/>
                <c:pt idx="0">
                  <c:v>3</c:v>
                </c:pt>
                <c:pt idx="1">
                  <c:v>4</c:v>
                </c:pt>
                <c:pt idx="2">
                  <c:v>5</c:v>
                </c:pt>
                <c:pt idx="3">
                  <c:v>6</c:v>
                </c:pt>
                <c:pt idx="4">
                  <c:v>7</c:v>
                </c:pt>
                <c:pt idx="5">
                  <c:v>8</c:v>
                </c:pt>
                <c:pt idx="6">
                  <c:v>9</c:v>
                </c:pt>
                <c:pt idx="7">
                  <c:v>10</c:v>
                </c:pt>
              </c:numCache>
            </c:numRef>
          </c:xVal>
          <c:yVal>
            <c:numRef>
              <c:f>'Data Entry'!$D$24:$D$38</c:f>
              <c:numCache>
                <c:formatCode>General</c:formatCode>
                <c:ptCount val="15"/>
                <c:pt idx="0">
                  <c:v>10</c:v>
                </c:pt>
                <c:pt idx="1">
                  <c:v>2</c:v>
                </c:pt>
                <c:pt idx="2">
                  <c:v>6</c:v>
                </c:pt>
                <c:pt idx="3">
                  <c:v>8</c:v>
                </c:pt>
                <c:pt idx="4">
                  <c:v>7</c:v>
                </c:pt>
                <c:pt idx="5">
                  <c:v>5</c:v>
                </c:pt>
                <c:pt idx="6">
                  <c:v>14</c:v>
                </c:pt>
                <c:pt idx="7">
                  <c:v>15</c:v>
                </c:pt>
              </c:numCache>
            </c:numRef>
          </c:yVal>
          <c:smooth val="0"/>
          <c:extLst>
            <c:ext xmlns:c16="http://schemas.microsoft.com/office/drawing/2014/chart" uri="{C3380CC4-5D6E-409C-BE32-E72D297353CC}">
              <c16:uniqueId val="{00000004-EE0A-47CD-8738-B4C1BFA77E7D}"/>
            </c:ext>
          </c:extLst>
        </c:ser>
        <c:ser>
          <c:idx val="4"/>
          <c:order val="4"/>
          <c:tx>
            <c:strRef>
              <c:f>'Data Entry'!$A$40</c:f>
              <c:strCache>
                <c:ptCount val="1"/>
                <c:pt idx="0">
                  <c:v>Phase Line 2</c:v>
                </c:pt>
              </c:strCache>
            </c:strRef>
          </c:tx>
          <c:spPr>
            <a:ln w="25400">
              <a:solidFill>
                <a:srgbClr val="000000"/>
              </a:solidFill>
              <a:prstDash val="solid"/>
            </a:ln>
          </c:spPr>
          <c:marker>
            <c:symbol val="none"/>
          </c:marker>
          <c:dLbls>
            <c:dLbl>
              <c:idx val="1"/>
              <c:layout>
                <c:manualLayout>
                  <c:x val="-5.1269058034412403E-2"/>
                  <c:y val="-4.5227468875356197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EE0A-47CD-8738-B4C1BFA77E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Entry'!$C$40:$C$41</c:f>
              <c:numCache>
                <c:formatCode>0.0</c:formatCode>
                <c:ptCount val="2"/>
                <c:pt idx="0">
                  <c:v>10.5</c:v>
                </c:pt>
                <c:pt idx="1">
                  <c:v>10.5</c:v>
                </c:pt>
              </c:numCache>
            </c:numRef>
          </c:xVal>
          <c:yVal>
            <c:numRef>
              <c:f>'Data Entry'!$D$40:$D$41</c:f>
              <c:numCache>
                <c:formatCode>0.0</c:formatCode>
                <c:ptCount val="2"/>
                <c:pt idx="0">
                  <c:v>0</c:v>
                </c:pt>
                <c:pt idx="1">
                  <c:v>12.5</c:v>
                </c:pt>
              </c:numCache>
            </c:numRef>
          </c:yVal>
          <c:smooth val="0"/>
          <c:extLst>
            <c:ext xmlns:c16="http://schemas.microsoft.com/office/drawing/2014/chart" uri="{C3380CC4-5D6E-409C-BE32-E72D297353CC}">
              <c16:uniqueId val="{00000006-EE0A-47CD-8738-B4C1BFA77E7D}"/>
            </c:ext>
          </c:extLst>
        </c:ser>
        <c:ser>
          <c:idx val="5"/>
          <c:order val="5"/>
          <c:tx>
            <c:strRef>
              <c:f>'Data Entry'!$A$43</c:f>
              <c:strCache>
                <c:ptCount val="1"/>
                <c:pt idx="0">
                  <c:v>Intervention 2</c:v>
                </c:pt>
              </c:strCache>
            </c:strRef>
          </c:tx>
          <c:spPr>
            <a:ln w="3175">
              <a:solidFill>
                <a:srgbClr val="008000"/>
              </a:solidFill>
              <a:prstDash val="solid"/>
            </a:ln>
          </c:spPr>
          <c:marker>
            <c:symbol val="circle"/>
            <c:size val="8"/>
            <c:spPr>
              <a:solidFill>
                <a:srgbClr val="CCFFCC"/>
              </a:solidFill>
              <a:ln>
                <a:solidFill>
                  <a:srgbClr val="003300"/>
                </a:solidFill>
                <a:prstDash val="solid"/>
              </a:ln>
            </c:spPr>
          </c:marker>
          <c:xVal>
            <c:numRef>
              <c:f>'Data Entry'!$C$43:$C$57</c:f>
              <c:numCache>
                <c:formatCode>General</c:formatCode>
                <c:ptCount val="15"/>
                <c:pt idx="0">
                  <c:v>11</c:v>
                </c:pt>
                <c:pt idx="1">
                  <c:v>12</c:v>
                </c:pt>
                <c:pt idx="2">
                  <c:v>13</c:v>
                </c:pt>
                <c:pt idx="3">
                  <c:v>14</c:v>
                </c:pt>
                <c:pt idx="4">
                  <c:v>16</c:v>
                </c:pt>
                <c:pt idx="5">
                  <c:v>17</c:v>
                </c:pt>
                <c:pt idx="6">
                  <c:v>17</c:v>
                </c:pt>
                <c:pt idx="7">
                  <c:v>18</c:v>
                </c:pt>
              </c:numCache>
            </c:numRef>
          </c:xVal>
          <c:yVal>
            <c:numRef>
              <c:f>'Data Entry'!$D$43:$D$57</c:f>
              <c:numCache>
                <c:formatCode>General</c:formatCode>
                <c:ptCount val="15"/>
              </c:numCache>
            </c:numRef>
          </c:yVal>
          <c:smooth val="0"/>
          <c:extLst>
            <c:ext xmlns:c16="http://schemas.microsoft.com/office/drawing/2014/chart" uri="{C3380CC4-5D6E-409C-BE32-E72D297353CC}">
              <c16:uniqueId val="{00000007-EE0A-47CD-8738-B4C1BFA77E7D}"/>
            </c:ext>
          </c:extLst>
        </c:ser>
        <c:ser>
          <c:idx val="6"/>
          <c:order val="6"/>
          <c:tx>
            <c:strRef>
              <c:f>'Data Entry'!$F$11</c:f>
              <c:strCache>
                <c:ptCount val="1"/>
                <c:pt idx="0">
                  <c:v>Trend Line A</c:v>
                </c:pt>
              </c:strCache>
            </c:strRef>
          </c:tx>
          <c:spPr>
            <a:ln w="25400">
              <a:solidFill>
                <a:srgbClr val="000000"/>
              </a:solidFill>
              <a:prstDash val="solid"/>
            </a:ln>
          </c:spPr>
          <c:marker>
            <c:symbol val="none"/>
          </c:marker>
          <c:dLbls>
            <c:dLbl>
              <c:idx val="1"/>
              <c:layout>
                <c:manualLayout>
                  <c:x val="-0.102943948673083"/>
                  <c:y val="-0.21134303204608401"/>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E0A-47CD-8738-B4C1BFA77E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Entry'!$G$12:$G$13</c:f>
              <c:numCache>
                <c:formatCode>0.0</c:formatCode>
                <c:ptCount val="2"/>
                <c:pt idx="0">
                  <c:v>1</c:v>
                </c:pt>
                <c:pt idx="1">
                  <c:v>2</c:v>
                </c:pt>
              </c:numCache>
            </c:numRef>
          </c:xVal>
          <c:yVal>
            <c:numRef>
              <c:f>'Data Entry'!$H$12:$H$13</c:f>
              <c:numCache>
                <c:formatCode>0.0</c:formatCode>
                <c:ptCount val="2"/>
                <c:pt idx="0">
                  <c:v>4.8333333333333401</c:v>
                </c:pt>
                <c:pt idx="1">
                  <c:v>1.8333333333333339</c:v>
                </c:pt>
              </c:numCache>
            </c:numRef>
          </c:yVal>
          <c:smooth val="0"/>
          <c:extLst>
            <c:ext xmlns:c16="http://schemas.microsoft.com/office/drawing/2014/chart" uri="{C3380CC4-5D6E-409C-BE32-E72D297353CC}">
              <c16:uniqueId val="{00000009-EE0A-47CD-8738-B4C1BFA77E7D}"/>
            </c:ext>
          </c:extLst>
        </c:ser>
        <c:ser>
          <c:idx val="7"/>
          <c:order val="7"/>
          <c:tx>
            <c:strRef>
              <c:f>'Data Entry'!$F$30</c:f>
              <c:strCache>
                <c:ptCount val="1"/>
                <c:pt idx="0">
                  <c:v>Trend Line B</c:v>
                </c:pt>
              </c:strCache>
            </c:strRef>
          </c:tx>
          <c:spPr>
            <a:ln w="25400">
              <a:solidFill>
                <a:srgbClr val="00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EE0A-47CD-8738-B4C1BFA77E7D}"/>
                </c:ext>
              </c:extLst>
            </c:dLbl>
            <c:dLbl>
              <c:idx val="1"/>
              <c:layout>
                <c:manualLayout>
                  <c:x val="-0.20126683025147199"/>
                  <c:y val="9.3543202745907994E-2"/>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EE0A-47CD-8738-B4C1BFA77E7D}"/>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 Entry'!$G$31:$G$32</c:f>
              <c:numCache>
                <c:formatCode>0.0</c:formatCode>
                <c:ptCount val="2"/>
                <c:pt idx="0">
                  <c:v>3</c:v>
                </c:pt>
                <c:pt idx="1">
                  <c:v>10</c:v>
                </c:pt>
              </c:numCache>
            </c:numRef>
          </c:xVal>
          <c:yVal>
            <c:numRef>
              <c:f>'Data Entry'!$H$31:$H$32</c:f>
              <c:numCache>
                <c:formatCode>0.0</c:formatCode>
                <c:ptCount val="2"/>
                <c:pt idx="0">
                  <c:v>4.5833333333333401</c:v>
                </c:pt>
                <c:pt idx="1">
                  <c:v>12.16666666666668</c:v>
                </c:pt>
              </c:numCache>
            </c:numRef>
          </c:yVal>
          <c:smooth val="0"/>
          <c:extLst>
            <c:ext xmlns:c16="http://schemas.microsoft.com/office/drawing/2014/chart" uri="{C3380CC4-5D6E-409C-BE32-E72D297353CC}">
              <c16:uniqueId val="{0000000C-EE0A-47CD-8738-B4C1BFA77E7D}"/>
            </c:ext>
          </c:extLst>
        </c:ser>
        <c:ser>
          <c:idx val="8"/>
          <c:order val="8"/>
          <c:tx>
            <c:strRef>
              <c:f>'Data Entry'!$F$30</c:f>
              <c:strCache>
                <c:ptCount val="1"/>
                <c:pt idx="0">
                  <c:v>Trend Line B</c:v>
                </c:pt>
              </c:strCache>
            </c:strRef>
          </c:tx>
          <c:spPr>
            <a:ln w="25400">
              <a:solidFill>
                <a:srgbClr val="00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EE0A-47CD-8738-B4C1BFA77E7D}"/>
                </c:ext>
              </c:extLst>
            </c:dLbl>
            <c:dLbl>
              <c:idx val="1"/>
              <c:delete val="1"/>
              <c:extLst>
                <c:ext xmlns:c15="http://schemas.microsoft.com/office/drawing/2012/chart" uri="{CE6537A1-D6FC-4f65-9D91-7224C49458BB}"/>
                <c:ext xmlns:c16="http://schemas.microsoft.com/office/drawing/2014/chart" uri="{C3380CC4-5D6E-409C-BE32-E72D297353CC}">
                  <c16:uniqueId val="{0000000E-EE0A-47CD-8738-B4C1BFA77E7D}"/>
                </c:ext>
              </c:extLst>
            </c:dLbl>
            <c:spPr>
              <a:noFill/>
              <a:ln w="25400">
                <a:noFill/>
              </a:ln>
            </c:spPr>
            <c:txPr>
              <a:bodyPr wrap="square" lIns="38100" tIns="19050" rIns="38100" bIns="19050" anchor="ctr">
                <a:spAutoFit/>
              </a:bodyPr>
              <a:lstStyle/>
              <a:p>
                <a:pPr>
                  <a:defRPr sz="1000" b="0" i="1"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 Entry'!$G$50:$G$51</c:f>
              <c:numCache>
                <c:formatCode>0.0</c:formatCode>
                <c:ptCount val="2"/>
                <c:pt idx="0">
                  <c:v>11</c:v>
                </c:pt>
                <c:pt idx="1">
                  <c:v>18</c:v>
                </c:pt>
              </c:numCache>
            </c:numRef>
          </c:xVal>
          <c:yVal>
            <c:numRef>
              <c:f>'Data Entry'!$H$50:$H$51</c:f>
              <c:numCache>
                <c:formatCode>0.0</c:formatCode>
                <c:ptCount val="2"/>
                <c:pt idx="0">
                  <c:v>0</c:v>
                </c:pt>
                <c:pt idx="1">
                  <c:v>0</c:v>
                </c:pt>
              </c:numCache>
            </c:numRef>
          </c:yVal>
          <c:smooth val="0"/>
          <c:extLst>
            <c:ext xmlns:c16="http://schemas.microsoft.com/office/drawing/2014/chart" uri="{C3380CC4-5D6E-409C-BE32-E72D297353CC}">
              <c16:uniqueId val="{0000000F-EE0A-47CD-8738-B4C1BFA77E7D}"/>
            </c:ext>
          </c:extLst>
        </c:ser>
        <c:dLbls>
          <c:showLegendKey val="0"/>
          <c:showVal val="0"/>
          <c:showCatName val="0"/>
          <c:showSerName val="0"/>
          <c:showPercent val="0"/>
          <c:showBubbleSize val="0"/>
        </c:dLbls>
        <c:axId val="-2108433144"/>
        <c:axId val="-2108357832"/>
      </c:scatterChart>
      <c:valAx>
        <c:axId val="-21084331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08357832"/>
        <c:crosses val="autoZero"/>
        <c:crossBetween val="midCat"/>
      </c:valAx>
      <c:valAx>
        <c:axId val="-2108357832"/>
        <c:scaling>
          <c:orientation val="minMax"/>
        </c:scaling>
        <c:delete val="0"/>
        <c:axPos val="l"/>
        <c:majorGridlines>
          <c:spPr>
            <a:ln w="3175">
              <a:solidFill>
                <a:srgbClr val="9933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08433144"/>
        <c:crosses val="autoZero"/>
        <c:crossBetween val="midCat"/>
      </c:valAx>
      <c:spPr>
        <a:solidFill>
          <a:srgbClr val="FFFFCC"/>
        </a:solidFill>
        <a:ln w="12700">
          <a:solidFill>
            <a:srgbClr val="808080"/>
          </a:solidFill>
          <a:prstDash val="solid"/>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0.74469</cdr:x>
      <cdr:y>0.16373</cdr:y>
    </cdr:from>
    <cdr:to>
      <cdr:x>0.74864</cdr:x>
      <cdr:y>0.26391</cdr:y>
    </cdr:to>
    <cdr:cxnSp macro="">
      <cdr:nvCxnSpPr>
        <cdr:cNvPr id="3" name="Straight Arrow Connector 2">
          <a:extLst xmlns:a="http://schemas.openxmlformats.org/drawingml/2006/main">
            <a:ext uri="{FF2B5EF4-FFF2-40B4-BE49-F238E27FC236}">
              <a16:creationId xmlns:a16="http://schemas.microsoft.com/office/drawing/2014/main" id="{2412906B-3550-4F95-890E-FFADB8AC725A}"/>
            </a:ext>
          </a:extLst>
        </cdr:cNvPr>
        <cdr:cNvCxnSpPr/>
      </cdr:nvCxnSpPr>
      <cdr:spPr>
        <a:xfrm xmlns:a="http://schemas.openxmlformats.org/drawingml/2006/main">
          <a:off x="4787900" y="954831"/>
          <a:ext cx="25400" cy="5842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2B1A9-FDA2-4F72-B32B-DB46E76CA58C}" type="datetimeFigureOut">
              <a:rPr lang="en-US" smtClean="0"/>
              <a:t>12/19/2019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2ABAB-539F-4AFC-8B33-774B444233CC}" type="slidenum">
              <a:rPr lang="en-US" smtClean="0"/>
              <a:t>‹#›</a:t>
            </a:fld>
            <a:endParaRPr lang="en-US" dirty="0"/>
          </a:p>
        </p:txBody>
      </p:sp>
    </p:spTree>
    <p:extLst>
      <p:ext uri="{BB962C8B-B14F-4D97-AF65-F5344CB8AC3E}">
        <p14:creationId xmlns:p14="http://schemas.microsoft.com/office/powerpoint/2010/main" val="272528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3</a:t>
            </a:fld>
            <a:endParaRPr lang="en-US" dirty="0"/>
          </a:p>
        </p:txBody>
      </p:sp>
    </p:spTree>
    <p:extLst>
      <p:ext uri="{BB962C8B-B14F-4D97-AF65-F5344CB8AC3E}">
        <p14:creationId xmlns:p14="http://schemas.microsoft.com/office/powerpoint/2010/main" val="94492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14</a:t>
            </a:fld>
            <a:endParaRPr lang="en-US"/>
          </a:p>
        </p:txBody>
      </p:sp>
    </p:spTree>
    <p:extLst>
      <p:ext uri="{BB962C8B-B14F-4D97-AF65-F5344CB8AC3E}">
        <p14:creationId xmlns:p14="http://schemas.microsoft.com/office/powerpoint/2010/main" val="303766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15</a:t>
            </a:fld>
            <a:endParaRPr lang="en-US"/>
          </a:p>
        </p:txBody>
      </p:sp>
    </p:spTree>
    <p:extLst>
      <p:ext uri="{BB962C8B-B14F-4D97-AF65-F5344CB8AC3E}">
        <p14:creationId xmlns:p14="http://schemas.microsoft.com/office/powerpoint/2010/main" val="84856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16</a:t>
            </a:fld>
            <a:endParaRPr lang="en-US"/>
          </a:p>
        </p:txBody>
      </p:sp>
    </p:spTree>
    <p:extLst>
      <p:ext uri="{BB962C8B-B14F-4D97-AF65-F5344CB8AC3E}">
        <p14:creationId xmlns:p14="http://schemas.microsoft.com/office/powerpoint/2010/main" val="2293386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17</a:t>
            </a:fld>
            <a:endParaRPr lang="en-US"/>
          </a:p>
        </p:txBody>
      </p:sp>
    </p:spTree>
    <p:extLst>
      <p:ext uri="{BB962C8B-B14F-4D97-AF65-F5344CB8AC3E}">
        <p14:creationId xmlns:p14="http://schemas.microsoft.com/office/powerpoint/2010/main" val="4081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19</a:t>
            </a:fld>
            <a:endParaRPr lang="en-US"/>
          </a:p>
        </p:txBody>
      </p:sp>
    </p:spTree>
    <p:extLst>
      <p:ext uri="{BB962C8B-B14F-4D97-AF65-F5344CB8AC3E}">
        <p14:creationId xmlns:p14="http://schemas.microsoft.com/office/powerpoint/2010/main" val="1563628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102" name="Shape 10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811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102" name="Shape 10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51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22</a:t>
            </a:fld>
            <a:endParaRPr lang="en-US"/>
          </a:p>
        </p:txBody>
      </p:sp>
    </p:spTree>
    <p:extLst>
      <p:ext uri="{BB962C8B-B14F-4D97-AF65-F5344CB8AC3E}">
        <p14:creationId xmlns:p14="http://schemas.microsoft.com/office/powerpoint/2010/main" val="352960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23</a:t>
            </a:fld>
            <a:endParaRPr lang="en-US"/>
          </a:p>
        </p:txBody>
      </p:sp>
    </p:spTree>
    <p:extLst>
      <p:ext uri="{BB962C8B-B14F-4D97-AF65-F5344CB8AC3E}">
        <p14:creationId xmlns:p14="http://schemas.microsoft.com/office/powerpoint/2010/main" val="3151483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spcBef>
                <a:spcPts val="0"/>
              </a:spcBef>
              <a:spcAft>
                <a:spcPts val="0"/>
              </a:spcAft>
              <a:buNone/>
            </a:pPr>
            <a:endParaRPr dirty="0"/>
          </a:p>
        </p:txBody>
      </p:sp>
      <p:sp>
        <p:nvSpPr>
          <p:cNvPr id="141" name="Shape 141"/>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30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4</a:t>
            </a:fld>
            <a:endParaRPr lang="en-US" dirty="0"/>
          </a:p>
        </p:txBody>
      </p:sp>
    </p:spTree>
    <p:extLst>
      <p:ext uri="{BB962C8B-B14F-4D97-AF65-F5344CB8AC3E}">
        <p14:creationId xmlns:p14="http://schemas.microsoft.com/office/powerpoint/2010/main" val="2522846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spcBef>
                <a:spcPts val="0"/>
              </a:spcBef>
              <a:spcAft>
                <a:spcPts val="0"/>
              </a:spcAft>
              <a:buNone/>
            </a:pPr>
            <a:endParaRPr dirty="0"/>
          </a:p>
        </p:txBody>
      </p:sp>
      <p:sp>
        <p:nvSpPr>
          <p:cNvPr id="141" name="Shape 141"/>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1113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26</a:t>
            </a:fld>
            <a:endParaRPr lang="en-US"/>
          </a:p>
        </p:txBody>
      </p:sp>
    </p:spTree>
    <p:extLst>
      <p:ext uri="{BB962C8B-B14F-4D97-AF65-F5344CB8AC3E}">
        <p14:creationId xmlns:p14="http://schemas.microsoft.com/office/powerpoint/2010/main" val="235940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27</a:t>
            </a:fld>
            <a:endParaRPr lang="en-US"/>
          </a:p>
        </p:txBody>
      </p:sp>
    </p:spTree>
    <p:extLst>
      <p:ext uri="{BB962C8B-B14F-4D97-AF65-F5344CB8AC3E}">
        <p14:creationId xmlns:p14="http://schemas.microsoft.com/office/powerpoint/2010/main" val="3158978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dirty="0"/>
          </a:p>
        </p:txBody>
      </p:sp>
      <p:sp>
        <p:nvSpPr>
          <p:cNvPr id="188" name="Shape 18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50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121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30</a:t>
            </a:fld>
            <a:endParaRPr lang="en-US"/>
          </a:p>
        </p:txBody>
      </p:sp>
    </p:spTree>
    <p:extLst>
      <p:ext uri="{BB962C8B-B14F-4D97-AF65-F5344CB8AC3E}">
        <p14:creationId xmlns:p14="http://schemas.microsoft.com/office/powerpoint/2010/main" val="308703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05" name="Shape 205"/>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38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32</a:t>
            </a:fld>
            <a:endParaRPr lang="en-US"/>
          </a:p>
        </p:txBody>
      </p:sp>
    </p:spTree>
    <p:extLst>
      <p:ext uri="{BB962C8B-B14F-4D97-AF65-F5344CB8AC3E}">
        <p14:creationId xmlns:p14="http://schemas.microsoft.com/office/powerpoint/2010/main" val="1497001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dirty="0"/>
          </a:p>
        </p:txBody>
      </p:sp>
      <p:sp>
        <p:nvSpPr>
          <p:cNvPr id="212" name="Shape 21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507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21" name="Shape 221"/>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89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C28B76-325F-4EB6-B770-D7CFC87B8021}" type="slidenum">
              <a:rPr lang="en-US" smtClean="0"/>
              <a:t>7</a:t>
            </a:fld>
            <a:endParaRPr lang="en-US" dirty="0"/>
          </a:p>
        </p:txBody>
      </p:sp>
    </p:spTree>
    <p:extLst>
      <p:ext uri="{BB962C8B-B14F-4D97-AF65-F5344CB8AC3E}">
        <p14:creationId xmlns:p14="http://schemas.microsoft.com/office/powerpoint/2010/main" val="2674648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29" name="Shape 22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18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36</a:t>
            </a:fld>
            <a:endParaRPr lang="en-US"/>
          </a:p>
        </p:txBody>
      </p:sp>
    </p:spTree>
    <p:extLst>
      <p:ext uri="{BB962C8B-B14F-4D97-AF65-F5344CB8AC3E}">
        <p14:creationId xmlns:p14="http://schemas.microsoft.com/office/powerpoint/2010/main" val="2703435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36" name="Shape 23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814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5118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49" name="Shape 24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853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9562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41</a:t>
            </a:fld>
            <a:endParaRPr lang="en-US"/>
          </a:p>
        </p:txBody>
      </p:sp>
    </p:spTree>
    <p:extLst>
      <p:ext uri="{BB962C8B-B14F-4D97-AF65-F5344CB8AC3E}">
        <p14:creationId xmlns:p14="http://schemas.microsoft.com/office/powerpoint/2010/main" val="474978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42</a:t>
            </a:fld>
            <a:endParaRPr lang="en-US"/>
          </a:p>
        </p:txBody>
      </p:sp>
    </p:spTree>
    <p:extLst>
      <p:ext uri="{BB962C8B-B14F-4D97-AF65-F5344CB8AC3E}">
        <p14:creationId xmlns:p14="http://schemas.microsoft.com/office/powerpoint/2010/main" val="3458304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417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304" name="Shape 30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61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C28B76-325F-4EB6-B770-D7CFC87B8021}" type="slidenum">
              <a:rPr lang="en-US" smtClean="0"/>
              <a:t>8</a:t>
            </a:fld>
            <a:endParaRPr lang="en-US" dirty="0"/>
          </a:p>
        </p:txBody>
      </p:sp>
    </p:spTree>
    <p:extLst>
      <p:ext uri="{BB962C8B-B14F-4D97-AF65-F5344CB8AC3E}">
        <p14:creationId xmlns:p14="http://schemas.microsoft.com/office/powerpoint/2010/main" val="1827638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dirty="0"/>
          </a:p>
        </p:txBody>
      </p:sp>
      <p:sp>
        <p:nvSpPr>
          <p:cNvPr id="332" name="Shape 33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44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567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52" name="Shape 35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440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540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66" name="Shape 36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569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66" name="Shape 36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926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78" name="Shape 37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784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86" name="Shape 38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757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08" name="Shape 40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311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17" name="Shape 417"/>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6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endParaRPr lang="en-US" b="1" i="0" dirty="0"/>
          </a:p>
        </p:txBody>
      </p:sp>
      <p:sp>
        <p:nvSpPr>
          <p:cNvPr id="4" name="Slide Number Placeholder 3"/>
          <p:cNvSpPr>
            <a:spLocks noGrp="1"/>
          </p:cNvSpPr>
          <p:nvPr>
            <p:ph type="sldNum" sz="quarter" idx="10"/>
          </p:nvPr>
        </p:nvSpPr>
        <p:spPr/>
        <p:txBody>
          <a:bodyPr/>
          <a:lstStyle/>
          <a:p>
            <a:fld id="{17B2ABAB-539F-4AFC-8B33-774B444233CC}" type="slidenum">
              <a:rPr lang="en-US" smtClean="0"/>
              <a:t>9</a:t>
            </a:fld>
            <a:endParaRPr lang="en-US" dirty="0"/>
          </a:p>
        </p:txBody>
      </p:sp>
    </p:spTree>
    <p:extLst>
      <p:ext uri="{BB962C8B-B14F-4D97-AF65-F5344CB8AC3E}">
        <p14:creationId xmlns:p14="http://schemas.microsoft.com/office/powerpoint/2010/main" val="2785879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24" name="Shape 42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1821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209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2535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62</a:t>
            </a:fld>
            <a:endParaRPr lang="en-US"/>
          </a:p>
        </p:txBody>
      </p:sp>
    </p:spTree>
    <p:extLst>
      <p:ext uri="{BB962C8B-B14F-4D97-AF65-F5344CB8AC3E}">
        <p14:creationId xmlns:p14="http://schemas.microsoft.com/office/powerpoint/2010/main" val="7887955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63</a:t>
            </a:fld>
            <a:endParaRPr lang="en-US"/>
          </a:p>
        </p:txBody>
      </p:sp>
    </p:spTree>
    <p:extLst>
      <p:ext uri="{BB962C8B-B14F-4D97-AF65-F5344CB8AC3E}">
        <p14:creationId xmlns:p14="http://schemas.microsoft.com/office/powerpoint/2010/main" val="8423223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70</a:t>
            </a:fld>
            <a:endParaRPr lang="en-US" dirty="0"/>
          </a:p>
        </p:txBody>
      </p:sp>
    </p:spTree>
    <p:extLst>
      <p:ext uri="{BB962C8B-B14F-4D97-AF65-F5344CB8AC3E}">
        <p14:creationId xmlns:p14="http://schemas.microsoft.com/office/powerpoint/2010/main" val="14204872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8231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677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87203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76</a:t>
            </a:fld>
            <a:endParaRPr lang="en-US"/>
          </a:p>
        </p:txBody>
      </p:sp>
    </p:spTree>
    <p:extLst>
      <p:ext uri="{BB962C8B-B14F-4D97-AF65-F5344CB8AC3E}">
        <p14:creationId xmlns:p14="http://schemas.microsoft.com/office/powerpoint/2010/main" val="299635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10"/>
          </p:nvPr>
        </p:nvSpPr>
        <p:spPr/>
        <p:txBody>
          <a:bodyPr/>
          <a:lstStyle/>
          <a:p>
            <a:fld id="{17B2ABAB-539F-4AFC-8B33-774B444233CC}" type="slidenum">
              <a:rPr lang="en-US" smtClean="0"/>
              <a:t>10</a:t>
            </a:fld>
            <a:endParaRPr lang="en-US" dirty="0"/>
          </a:p>
        </p:txBody>
      </p:sp>
    </p:spTree>
    <p:extLst>
      <p:ext uri="{BB962C8B-B14F-4D97-AF65-F5344CB8AC3E}">
        <p14:creationId xmlns:p14="http://schemas.microsoft.com/office/powerpoint/2010/main" val="4954629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2362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68" name="Shape 46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9231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76" name="Shape 47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650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80</a:t>
            </a:fld>
            <a:endParaRPr lang="en-US" dirty="0"/>
          </a:p>
        </p:txBody>
      </p:sp>
    </p:spTree>
    <p:extLst>
      <p:ext uri="{BB962C8B-B14F-4D97-AF65-F5344CB8AC3E}">
        <p14:creationId xmlns:p14="http://schemas.microsoft.com/office/powerpoint/2010/main" val="3973744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81</a:t>
            </a:fld>
            <a:endParaRPr lang="en-US" dirty="0"/>
          </a:p>
        </p:txBody>
      </p:sp>
    </p:spTree>
    <p:extLst>
      <p:ext uri="{BB962C8B-B14F-4D97-AF65-F5344CB8AC3E}">
        <p14:creationId xmlns:p14="http://schemas.microsoft.com/office/powerpoint/2010/main" val="25544120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82</a:t>
            </a:fld>
            <a:endParaRPr lang="en-US" dirty="0"/>
          </a:p>
        </p:txBody>
      </p:sp>
    </p:spTree>
    <p:extLst>
      <p:ext uri="{BB962C8B-B14F-4D97-AF65-F5344CB8AC3E}">
        <p14:creationId xmlns:p14="http://schemas.microsoft.com/office/powerpoint/2010/main" val="1243216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83</a:t>
            </a:fld>
            <a:endParaRPr lang="en-US" dirty="0"/>
          </a:p>
        </p:txBody>
      </p:sp>
    </p:spTree>
    <p:extLst>
      <p:ext uri="{BB962C8B-B14F-4D97-AF65-F5344CB8AC3E}">
        <p14:creationId xmlns:p14="http://schemas.microsoft.com/office/powerpoint/2010/main" val="5058806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84</a:t>
            </a:fld>
            <a:endParaRPr lang="en-US" dirty="0"/>
          </a:p>
        </p:txBody>
      </p:sp>
    </p:spTree>
    <p:extLst>
      <p:ext uri="{BB962C8B-B14F-4D97-AF65-F5344CB8AC3E}">
        <p14:creationId xmlns:p14="http://schemas.microsoft.com/office/powerpoint/2010/main" val="3532287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85</a:t>
            </a:fld>
            <a:endParaRPr lang="en-US" dirty="0"/>
          </a:p>
        </p:txBody>
      </p:sp>
    </p:spTree>
    <p:extLst>
      <p:ext uri="{BB962C8B-B14F-4D97-AF65-F5344CB8AC3E}">
        <p14:creationId xmlns:p14="http://schemas.microsoft.com/office/powerpoint/2010/main" val="28600600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86</a:t>
            </a:fld>
            <a:endParaRPr lang="en-US" dirty="0"/>
          </a:p>
        </p:txBody>
      </p:sp>
    </p:spTree>
    <p:extLst>
      <p:ext uri="{BB962C8B-B14F-4D97-AF65-F5344CB8AC3E}">
        <p14:creationId xmlns:p14="http://schemas.microsoft.com/office/powerpoint/2010/main" val="210164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endParaRPr lang="en-US" b="1" i="0" dirty="0"/>
          </a:p>
        </p:txBody>
      </p:sp>
      <p:sp>
        <p:nvSpPr>
          <p:cNvPr id="4" name="Slide Number Placeholder 3"/>
          <p:cNvSpPr>
            <a:spLocks noGrp="1"/>
          </p:cNvSpPr>
          <p:nvPr>
            <p:ph type="sldNum" sz="quarter" idx="10"/>
          </p:nvPr>
        </p:nvSpPr>
        <p:spPr/>
        <p:txBody>
          <a:bodyPr/>
          <a:lstStyle/>
          <a:p>
            <a:fld id="{17B2ABAB-539F-4AFC-8B33-774B444233CC}" type="slidenum">
              <a:rPr lang="en-US" smtClean="0"/>
              <a:t>11</a:t>
            </a:fld>
            <a:endParaRPr lang="en-US"/>
          </a:p>
        </p:txBody>
      </p:sp>
    </p:spTree>
    <p:extLst>
      <p:ext uri="{BB962C8B-B14F-4D97-AF65-F5344CB8AC3E}">
        <p14:creationId xmlns:p14="http://schemas.microsoft.com/office/powerpoint/2010/main" val="14421448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87</a:t>
            </a:fld>
            <a:endParaRPr lang="en-US" dirty="0"/>
          </a:p>
        </p:txBody>
      </p:sp>
    </p:spTree>
    <p:extLst>
      <p:ext uri="{BB962C8B-B14F-4D97-AF65-F5344CB8AC3E}">
        <p14:creationId xmlns:p14="http://schemas.microsoft.com/office/powerpoint/2010/main" val="18513955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88</a:t>
            </a:fld>
            <a:endParaRPr lang="en-US" dirty="0"/>
          </a:p>
        </p:txBody>
      </p:sp>
    </p:spTree>
    <p:extLst>
      <p:ext uri="{BB962C8B-B14F-4D97-AF65-F5344CB8AC3E}">
        <p14:creationId xmlns:p14="http://schemas.microsoft.com/office/powerpoint/2010/main" val="31272837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89</a:t>
            </a:fld>
            <a:endParaRPr lang="en-US" dirty="0"/>
          </a:p>
        </p:txBody>
      </p:sp>
    </p:spTree>
    <p:extLst>
      <p:ext uri="{BB962C8B-B14F-4D97-AF65-F5344CB8AC3E}">
        <p14:creationId xmlns:p14="http://schemas.microsoft.com/office/powerpoint/2010/main" val="42327389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92</a:t>
            </a:fld>
            <a:endParaRPr lang="en-US" dirty="0"/>
          </a:p>
        </p:txBody>
      </p:sp>
    </p:spTree>
    <p:extLst>
      <p:ext uri="{BB962C8B-B14F-4D97-AF65-F5344CB8AC3E}">
        <p14:creationId xmlns:p14="http://schemas.microsoft.com/office/powerpoint/2010/main" val="5081341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93</a:t>
            </a:fld>
            <a:endParaRPr lang="en-US" dirty="0"/>
          </a:p>
        </p:txBody>
      </p:sp>
    </p:spTree>
    <p:extLst>
      <p:ext uri="{BB962C8B-B14F-4D97-AF65-F5344CB8AC3E}">
        <p14:creationId xmlns:p14="http://schemas.microsoft.com/office/powerpoint/2010/main" val="32651037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94</a:t>
            </a:fld>
            <a:endParaRPr lang="en-US" dirty="0"/>
          </a:p>
        </p:txBody>
      </p:sp>
    </p:spTree>
    <p:extLst>
      <p:ext uri="{BB962C8B-B14F-4D97-AF65-F5344CB8AC3E}">
        <p14:creationId xmlns:p14="http://schemas.microsoft.com/office/powerpoint/2010/main" val="22639791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2104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97</a:t>
            </a:fld>
            <a:endParaRPr lang="en-US"/>
          </a:p>
        </p:txBody>
      </p:sp>
    </p:spTree>
    <p:extLst>
      <p:ext uri="{BB962C8B-B14F-4D97-AF65-F5344CB8AC3E}">
        <p14:creationId xmlns:p14="http://schemas.microsoft.com/office/powerpoint/2010/main" val="29153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12</a:t>
            </a:fld>
            <a:endParaRPr lang="en-US"/>
          </a:p>
        </p:txBody>
      </p:sp>
    </p:spTree>
    <p:extLst>
      <p:ext uri="{BB962C8B-B14F-4D97-AF65-F5344CB8AC3E}">
        <p14:creationId xmlns:p14="http://schemas.microsoft.com/office/powerpoint/2010/main" val="310512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endParaRPr lang="en-US" b="1" i="0" dirty="0"/>
          </a:p>
        </p:txBody>
      </p:sp>
      <p:sp>
        <p:nvSpPr>
          <p:cNvPr id="4" name="Slide Number Placeholder 3"/>
          <p:cNvSpPr>
            <a:spLocks noGrp="1"/>
          </p:cNvSpPr>
          <p:nvPr>
            <p:ph type="sldNum" sz="quarter" idx="10"/>
          </p:nvPr>
        </p:nvSpPr>
        <p:spPr/>
        <p:txBody>
          <a:bodyPr/>
          <a:lstStyle/>
          <a:p>
            <a:fld id="{17B2ABAB-539F-4AFC-8B33-774B444233CC}" type="slidenum">
              <a:rPr lang="en-US" smtClean="0"/>
              <a:t>13</a:t>
            </a:fld>
            <a:endParaRPr lang="en-US"/>
          </a:p>
        </p:txBody>
      </p:sp>
    </p:spTree>
    <p:extLst>
      <p:ext uri="{BB962C8B-B14F-4D97-AF65-F5344CB8AC3E}">
        <p14:creationId xmlns:p14="http://schemas.microsoft.com/office/powerpoint/2010/main" val="46948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351173"/>
            <a:ext cx="11582400" cy="1353965"/>
          </a:xfrm>
        </p:spPr>
        <p:txBody>
          <a:bodyPr anchor="t" anchorCtr="0">
            <a:normAutofit/>
          </a:bodyPr>
          <a:lstStyle>
            <a:lvl1pPr algn="l">
              <a:defRPr sz="4000" b="1"/>
            </a:lvl1pPr>
          </a:lstStyle>
          <a:p>
            <a:r>
              <a:rPr lang="en-US" dirty="0"/>
              <a:t>Module Title</a:t>
            </a:r>
          </a:p>
        </p:txBody>
      </p:sp>
      <p:sp>
        <p:nvSpPr>
          <p:cNvPr id="3" name="Subtitle 2"/>
          <p:cNvSpPr>
            <a:spLocks noGrp="1"/>
          </p:cNvSpPr>
          <p:nvPr>
            <p:ph type="subTitle" idx="1" hasCustomPrompt="1"/>
          </p:nvPr>
        </p:nvSpPr>
        <p:spPr>
          <a:xfrm>
            <a:off x="304800" y="2416280"/>
            <a:ext cx="115824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Module # - Part #</a:t>
            </a:r>
          </a:p>
        </p:txBody>
      </p:sp>
      <p:sp>
        <p:nvSpPr>
          <p:cNvPr id="12" name="Footer Placeholder 11"/>
          <p:cNvSpPr>
            <a:spLocks noGrp="1"/>
          </p:cNvSpPr>
          <p:nvPr>
            <p:ph type="ftr" sz="quarter" idx="14"/>
          </p:nvPr>
        </p:nvSpPr>
        <p:spPr>
          <a:xfrm>
            <a:off x="9305028" y="6479523"/>
            <a:ext cx="2582173" cy="153888"/>
          </a:xfrm>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63" y="5048056"/>
            <a:ext cx="4722005" cy="3827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822366"/>
            <a:ext cx="5518243" cy="845165"/>
          </a:xfrm>
          <a:prstGeom prst="rect">
            <a:avLst/>
          </a:prstGeom>
        </p:spPr>
      </p:pic>
    </p:spTree>
    <p:extLst>
      <p:ext uri="{BB962C8B-B14F-4D97-AF65-F5344CB8AC3E}">
        <p14:creationId xmlns:p14="http://schemas.microsoft.com/office/powerpoint/2010/main" val="22625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Hexagon 10"/>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5" name="TextBox 4"/>
          <p:cNvSpPr txBox="1"/>
          <p:nvPr userDrawn="1"/>
        </p:nvSpPr>
        <p:spPr>
          <a:xfrm>
            <a:off x="1306286" y="345781"/>
            <a:ext cx="3388659" cy="584775"/>
          </a:xfrm>
          <a:prstGeom prst="rect">
            <a:avLst/>
          </a:prstGeom>
          <a:noFill/>
        </p:spPr>
        <p:txBody>
          <a:bodyPr wrap="square" rtlCol="0">
            <a:spAutoFit/>
          </a:bodyPr>
          <a:lstStyle/>
          <a:p>
            <a:r>
              <a:rPr lang="en-US" sz="3200" b="1" dirty="0">
                <a:solidFill>
                  <a:schemeClr val="bg1"/>
                </a:solidFill>
              </a:rPr>
              <a:t>Checklist</a:t>
            </a:r>
          </a:p>
        </p:txBody>
      </p:sp>
      <p:sp>
        <p:nvSpPr>
          <p:cNvPr id="10" name="Text Placeholder 9"/>
          <p:cNvSpPr>
            <a:spLocks noGrp="1"/>
          </p:cNvSpPr>
          <p:nvPr userDrawn="1">
            <p:ph type="body" sz="quarter" idx="12" hasCustomPrompt="1"/>
          </p:nvPr>
        </p:nvSpPr>
        <p:spPr>
          <a:xfrm>
            <a:off x="600075" y="1452563"/>
            <a:ext cx="7345363" cy="4518025"/>
          </a:xfrm>
        </p:spPr>
        <p:txBody>
          <a:bodyPr/>
          <a:lstStyle>
            <a:lvl1pPr marL="342900" indent="-342900">
              <a:buFont typeface="Wingdings" panose="05000000000000000000" pitchFamily="2" charset="2"/>
              <a:buChar char="q"/>
              <a:defRPr/>
            </a:lvl1pPr>
          </a:lstStyle>
          <a:p>
            <a:pPr lvl="0"/>
            <a:r>
              <a:rPr lang="en-US" dirty="0"/>
              <a:t>Checklist items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244901">
            <a:off x="318794" y="401329"/>
            <a:ext cx="658449" cy="437328"/>
          </a:xfrm>
          <a:prstGeom prst="rect">
            <a:avLst/>
          </a:prstGeom>
        </p:spPr>
      </p:pic>
    </p:spTree>
    <p:extLst>
      <p:ext uri="{BB962C8B-B14F-4D97-AF65-F5344CB8AC3E}">
        <p14:creationId xmlns:p14="http://schemas.microsoft.com/office/powerpoint/2010/main" val="36436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Hexagon 8"/>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495826" y="174812"/>
            <a:ext cx="7348497" cy="731520"/>
          </a:xfrm>
        </p:spPr>
        <p:txBody>
          <a:bodyPr/>
          <a:lstStyle>
            <a:lvl1pPr>
              <a:defRPr/>
            </a:lvl1pPr>
          </a:lstStyle>
          <a:p>
            <a:r>
              <a:rPr lang="en-US" dirty="0"/>
              <a:t>Activity #.# - Name of Activity</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932" y="306833"/>
            <a:ext cx="484171" cy="626320"/>
          </a:xfrm>
          <a:prstGeom prst="rect">
            <a:avLst/>
          </a:prstGeom>
        </p:spPr>
      </p:pic>
    </p:spTree>
    <p:extLst>
      <p:ext uri="{BB962C8B-B14F-4D97-AF65-F5344CB8AC3E}">
        <p14:creationId xmlns:p14="http://schemas.microsoft.com/office/powerpoint/2010/main" val="299146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Hexagon 13"/>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21438" y="228600"/>
            <a:ext cx="10365761" cy="731520"/>
          </a:xfrm>
        </p:spPr>
        <p:txBody>
          <a:bodyPr/>
          <a:lstStyle>
            <a:lvl1pPr>
              <a:defRPr/>
            </a:lvl1pPr>
          </a:lstStyle>
          <a:p>
            <a:r>
              <a:rPr lang="en-US" dirty="0"/>
              <a:t>Video Example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Text Placeholder 8"/>
          <p:cNvSpPr>
            <a:spLocks noGrp="1"/>
          </p:cNvSpPr>
          <p:nvPr userDrawn="1">
            <p:ph type="body" sz="quarter" idx="12" hasCustomPrompt="1"/>
          </p:nvPr>
        </p:nvSpPr>
        <p:spPr>
          <a:xfrm>
            <a:off x="606425" y="1452563"/>
            <a:ext cx="3266328" cy="4433887"/>
          </a:xfrm>
        </p:spPr>
        <p:txBody>
          <a:bodyPr/>
          <a:lstStyle>
            <a:lvl1pPr>
              <a:defRPr sz="2000"/>
            </a:lvl1pPr>
            <a:lvl2pPr>
              <a:defRPr sz="1800"/>
            </a:lvl2pPr>
            <a:lvl3pPr>
              <a:defRPr sz="1600"/>
            </a:lvl3pPr>
            <a:lvl4pPr>
              <a:defRPr sz="1400"/>
            </a:lvl4pPr>
            <a:lvl5pPr>
              <a:defRPr sz="1200"/>
            </a:lvl5pPr>
          </a:lstStyle>
          <a:p>
            <a:pPr lvl="0"/>
            <a:r>
              <a:rPr lang="en-US" dirty="0"/>
              <a:t>Objective:</a:t>
            </a:r>
          </a:p>
          <a:p>
            <a:pPr lvl="0"/>
            <a:endParaRPr lang="en-US" dirty="0"/>
          </a:p>
          <a:p>
            <a:pPr lvl="0"/>
            <a:r>
              <a:rPr lang="en-US" dirty="0"/>
              <a:t>Description: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Media Placeholder 10"/>
          <p:cNvSpPr>
            <a:spLocks noGrp="1"/>
          </p:cNvSpPr>
          <p:nvPr userDrawn="1">
            <p:ph type="media" sz="quarter" idx="13"/>
          </p:nvPr>
        </p:nvSpPr>
        <p:spPr>
          <a:xfrm>
            <a:off x="4064854" y="1452563"/>
            <a:ext cx="4340959" cy="3073400"/>
          </a:xfrm>
        </p:spPr>
        <p:txBody>
          <a:bodyPr/>
          <a:lstStyle/>
          <a:p>
            <a:endParaRPr lang="en-US" dirty="0"/>
          </a:p>
        </p:txBody>
      </p:sp>
      <p:sp>
        <p:nvSpPr>
          <p:cNvPr id="12" name="Text Placeholder 8"/>
          <p:cNvSpPr>
            <a:spLocks noGrp="1"/>
          </p:cNvSpPr>
          <p:nvPr userDrawn="1">
            <p:ph type="body" sz="quarter" idx="14" hasCustomPrompt="1"/>
          </p:nvPr>
        </p:nvSpPr>
        <p:spPr>
          <a:xfrm>
            <a:off x="4064854" y="4757549"/>
            <a:ext cx="4340958" cy="521714"/>
          </a:xfrm>
        </p:spPr>
        <p:txBody>
          <a:bodyPr>
            <a:normAutofit/>
          </a:bodyPr>
          <a:lstStyle>
            <a:lvl1pPr>
              <a:defRPr/>
            </a:lvl1pPr>
            <a:lvl2pPr marL="1588" indent="0">
              <a:buNone/>
              <a:defRPr/>
            </a:lvl2pPr>
            <a:lvl5pPr marL="0" indent="0">
              <a:buNone/>
              <a:defRPr sz="1200"/>
            </a:lvl5pPr>
          </a:lstStyle>
          <a:p>
            <a:pPr lvl="4"/>
            <a:r>
              <a:rPr lang="en-US" dirty="0"/>
              <a:t>Citation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76" y="440161"/>
            <a:ext cx="712083" cy="359664"/>
          </a:xfrm>
          <a:prstGeom prst="rect">
            <a:avLst/>
          </a:prstGeom>
        </p:spPr>
      </p:pic>
    </p:spTree>
    <p:extLst>
      <p:ext uri="{BB962C8B-B14F-4D97-AF65-F5344CB8AC3E}">
        <p14:creationId xmlns:p14="http://schemas.microsoft.com/office/powerpoint/2010/main" val="193545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rriculum">
    <p:spTree>
      <p:nvGrpSpPr>
        <p:cNvPr id="1" name=""/>
        <p:cNvGrpSpPr/>
        <p:nvPr/>
      </p:nvGrpSpPr>
      <p:grpSpPr>
        <a:xfrm>
          <a:off x="0" y="0"/>
          <a:ext cx="0" cy="0"/>
          <a:chOff x="0" y="0"/>
          <a:chExt cx="0" cy="0"/>
        </a:xfrm>
      </p:grpSpPr>
      <p:sp>
        <p:nvSpPr>
          <p:cNvPr id="14" name="Hexagon 13"/>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13755" y="228600"/>
            <a:ext cx="7115416" cy="731520"/>
          </a:xfrm>
        </p:spPr>
        <p:txBody>
          <a:bodyPr/>
          <a:lstStyle>
            <a:lvl1pPr>
              <a:defRPr/>
            </a:lvl1pPr>
          </a:lstStyle>
          <a:p>
            <a:r>
              <a:rPr lang="en-US" dirty="0"/>
              <a:t>Curriculum Example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Text Placeholder 8"/>
          <p:cNvSpPr>
            <a:spLocks noGrp="1"/>
          </p:cNvSpPr>
          <p:nvPr userDrawn="1">
            <p:ph type="body" sz="quarter" idx="12"/>
          </p:nvPr>
        </p:nvSpPr>
        <p:spPr>
          <a:xfrm>
            <a:off x="584200" y="1336675"/>
            <a:ext cx="4556418" cy="4503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userDrawn="1">
            <p:ph type="pic" sz="quarter" idx="13"/>
          </p:nvPr>
        </p:nvSpPr>
        <p:spPr>
          <a:xfrm>
            <a:off x="5340350" y="1336675"/>
            <a:ext cx="3289300" cy="3881438"/>
          </a:xfrm>
        </p:spPr>
        <p:txBody>
          <a:bodyPr/>
          <a:lstStyle/>
          <a:p>
            <a:endParaRPr lang="en-US" dirty="0"/>
          </a:p>
        </p:txBody>
      </p:sp>
      <p:sp>
        <p:nvSpPr>
          <p:cNvPr id="12" name="Text Placeholder 8"/>
          <p:cNvSpPr>
            <a:spLocks noGrp="1"/>
          </p:cNvSpPr>
          <p:nvPr userDrawn="1">
            <p:ph type="body" sz="quarter" idx="14" hasCustomPrompt="1"/>
          </p:nvPr>
        </p:nvSpPr>
        <p:spPr>
          <a:xfrm>
            <a:off x="5340350" y="5395324"/>
            <a:ext cx="3288821" cy="913268"/>
          </a:xfrm>
        </p:spPr>
        <p:txBody>
          <a:bodyPr>
            <a:normAutofit/>
          </a:bodyPr>
          <a:lstStyle>
            <a:lvl1pPr>
              <a:defRPr/>
            </a:lvl1pPr>
            <a:lvl2pPr marL="1588" indent="0">
              <a:buNone/>
              <a:defRPr/>
            </a:lvl2pPr>
            <a:lvl5pPr marL="0" indent="0">
              <a:buNone/>
              <a:defRPr sz="1200"/>
            </a:lvl5pPr>
          </a:lstStyle>
          <a:p>
            <a:pPr lvl="4"/>
            <a:r>
              <a:rPr lang="en-US" dirty="0"/>
              <a:t>Citation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304" y="404988"/>
            <a:ext cx="605428" cy="378744"/>
          </a:xfrm>
          <a:prstGeom prst="rect">
            <a:avLst/>
          </a:prstGeom>
        </p:spPr>
      </p:pic>
    </p:spTree>
    <p:extLst>
      <p:ext uri="{BB962C8B-B14F-4D97-AF65-F5344CB8AC3E}">
        <p14:creationId xmlns:p14="http://schemas.microsoft.com/office/powerpoint/2010/main" val="967480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ner Work">
    <p:spTree>
      <p:nvGrpSpPr>
        <p:cNvPr id="1" name=""/>
        <p:cNvGrpSpPr/>
        <p:nvPr/>
      </p:nvGrpSpPr>
      <p:grpSpPr>
        <a:xfrm>
          <a:off x="0" y="0"/>
          <a:ext cx="0" cy="0"/>
          <a:chOff x="0" y="0"/>
          <a:chExt cx="0" cy="0"/>
        </a:xfrm>
      </p:grpSpPr>
      <p:sp>
        <p:nvSpPr>
          <p:cNvPr id="11" name="Hexagon 10"/>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495826" y="205548"/>
            <a:ext cx="3537217" cy="731520"/>
          </a:xfrm>
        </p:spPr>
        <p:txBody>
          <a:bodyPr/>
          <a:lstStyle>
            <a:lvl1pPr>
              <a:defRPr/>
            </a:lvl1pPr>
          </a:lstStyle>
          <a:p>
            <a:r>
              <a:rPr lang="en-US" dirty="0"/>
              <a:t>Partner Work</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Text Placeholder 8"/>
          <p:cNvSpPr>
            <a:spLocks noGrp="1"/>
          </p:cNvSpPr>
          <p:nvPr userDrawn="1">
            <p:ph type="body" sz="quarter" idx="12"/>
          </p:nvPr>
        </p:nvSpPr>
        <p:spPr>
          <a:xfrm>
            <a:off x="576263" y="1314450"/>
            <a:ext cx="7331075" cy="451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728" y="419798"/>
            <a:ext cx="952580" cy="400390"/>
          </a:xfrm>
          <a:prstGeom prst="rect">
            <a:avLst/>
          </a:prstGeom>
        </p:spPr>
      </p:pic>
    </p:spTree>
    <p:extLst>
      <p:ext uri="{BB962C8B-B14F-4D97-AF65-F5344CB8AC3E}">
        <p14:creationId xmlns:p14="http://schemas.microsoft.com/office/powerpoint/2010/main" val="313060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sp>
        <p:nvSpPr>
          <p:cNvPr id="11" name="Hexagon 10"/>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36806" y="228600"/>
            <a:ext cx="4679577" cy="731520"/>
          </a:xfrm>
        </p:spPr>
        <p:txBody>
          <a:bodyPr/>
          <a:lstStyle>
            <a:lvl1pPr>
              <a:defRPr/>
            </a:lvl1pPr>
          </a:lstStyle>
          <a:p>
            <a:r>
              <a:rPr lang="en-US" dirty="0"/>
              <a:t>Quiz</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Text Placeholder 8"/>
          <p:cNvSpPr>
            <a:spLocks noGrp="1"/>
          </p:cNvSpPr>
          <p:nvPr userDrawn="1">
            <p:ph type="body" sz="quarter" idx="12"/>
          </p:nvPr>
        </p:nvSpPr>
        <p:spPr>
          <a:xfrm>
            <a:off x="584200" y="1368425"/>
            <a:ext cx="7337425" cy="4448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480" y="337061"/>
            <a:ext cx="509076" cy="565863"/>
          </a:xfrm>
          <a:prstGeom prst="rect">
            <a:avLst/>
          </a:prstGeom>
        </p:spPr>
      </p:pic>
    </p:spTree>
    <p:extLst>
      <p:ext uri="{BB962C8B-B14F-4D97-AF65-F5344CB8AC3E}">
        <p14:creationId xmlns:p14="http://schemas.microsoft.com/office/powerpoint/2010/main" val="400631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ournal Entry">
    <p:spTree>
      <p:nvGrpSpPr>
        <p:cNvPr id="1" name=""/>
        <p:cNvGrpSpPr/>
        <p:nvPr/>
      </p:nvGrpSpPr>
      <p:grpSpPr>
        <a:xfrm>
          <a:off x="0" y="0"/>
          <a:ext cx="0" cy="0"/>
          <a:chOff x="0" y="0"/>
          <a:chExt cx="0" cy="0"/>
        </a:xfrm>
      </p:grpSpPr>
      <p:sp>
        <p:nvSpPr>
          <p:cNvPr id="10" name="Hexagon 9"/>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442037" y="182496"/>
            <a:ext cx="3491113" cy="731520"/>
          </a:xfrm>
        </p:spPr>
        <p:txBody>
          <a:bodyPr/>
          <a:lstStyle>
            <a:lvl1pPr>
              <a:defRPr/>
            </a:lvl1pPr>
          </a:lstStyle>
          <a:p>
            <a:r>
              <a:rPr lang="en-US" dirty="0"/>
              <a:t>Journal Entry</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4" y="377784"/>
            <a:ext cx="574807" cy="536232"/>
          </a:xfrm>
          <a:prstGeom prst="rect">
            <a:avLst/>
          </a:prstGeom>
        </p:spPr>
      </p:pic>
      <p:sp>
        <p:nvSpPr>
          <p:cNvPr id="9" name="Text Placeholder 8"/>
          <p:cNvSpPr>
            <a:spLocks noGrp="1"/>
          </p:cNvSpPr>
          <p:nvPr userDrawn="1">
            <p:ph type="body" sz="quarter" idx="12"/>
          </p:nvPr>
        </p:nvSpPr>
        <p:spPr>
          <a:xfrm>
            <a:off x="592138" y="1274763"/>
            <a:ext cx="7361237" cy="4918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77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ear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Clear Explanation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244600"/>
            <a:ext cx="115824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873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219203"/>
            <a:ext cx="115824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602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Shape 24"/>
          <p:cNvSpPr txBox="1">
            <a:spLocks noGrp="1"/>
          </p:cNvSpPr>
          <p:nvPr>
            <p:ph type="body" idx="1"/>
          </p:nvPr>
        </p:nvSpPr>
        <p:spPr>
          <a:xfrm>
            <a:off x="304800" y="1245128"/>
            <a:ext cx="11582400" cy="4940679"/>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b="0" i="0" u="none" strike="noStrike" cap="none">
                <a:solidFill>
                  <a:schemeClr val="lt1"/>
                </a:solidFill>
                <a:latin typeface="Questrial"/>
                <a:ea typeface="Questrial"/>
                <a:cs typeface="Questrial"/>
                <a:sym typeface="Questrial"/>
              </a:defRPr>
            </a:lvl1pPr>
            <a:lvl2pPr marL="0" marR="0" lvl="1" indent="0" algn="r" rtl="0">
              <a:spcBef>
                <a:spcPts val="0"/>
              </a:spcBef>
              <a:buNone/>
              <a:defRPr sz="1000" b="0" i="0" u="none" strike="noStrike" cap="none">
                <a:solidFill>
                  <a:schemeClr val="lt1"/>
                </a:solidFill>
                <a:latin typeface="Questrial"/>
                <a:ea typeface="Questrial"/>
                <a:cs typeface="Questrial"/>
                <a:sym typeface="Questrial"/>
              </a:defRPr>
            </a:lvl2pPr>
            <a:lvl3pPr marL="0" marR="0" lvl="2" indent="0" algn="r" rtl="0">
              <a:spcBef>
                <a:spcPts val="0"/>
              </a:spcBef>
              <a:buNone/>
              <a:defRPr sz="1000" b="0" i="0" u="none" strike="noStrike" cap="none">
                <a:solidFill>
                  <a:schemeClr val="lt1"/>
                </a:solidFill>
                <a:latin typeface="Questrial"/>
                <a:ea typeface="Questrial"/>
                <a:cs typeface="Questrial"/>
                <a:sym typeface="Questrial"/>
              </a:defRPr>
            </a:lvl3pPr>
            <a:lvl4pPr marL="0" marR="0" lvl="3" indent="0" algn="r" rtl="0">
              <a:spcBef>
                <a:spcPts val="0"/>
              </a:spcBef>
              <a:buNone/>
              <a:defRPr sz="1000" b="0" i="0" u="none" strike="noStrike" cap="none">
                <a:solidFill>
                  <a:schemeClr val="lt1"/>
                </a:solidFill>
                <a:latin typeface="Questrial"/>
                <a:ea typeface="Questrial"/>
                <a:cs typeface="Questrial"/>
                <a:sym typeface="Questrial"/>
              </a:defRPr>
            </a:lvl4pPr>
            <a:lvl5pPr marL="0" marR="0" lvl="4" indent="0" algn="r" rtl="0">
              <a:spcBef>
                <a:spcPts val="0"/>
              </a:spcBef>
              <a:buNone/>
              <a:defRPr sz="1000" b="0" i="0" u="none" strike="noStrike" cap="none">
                <a:solidFill>
                  <a:schemeClr val="lt1"/>
                </a:solidFill>
                <a:latin typeface="Questrial"/>
                <a:ea typeface="Questrial"/>
                <a:cs typeface="Questrial"/>
                <a:sym typeface="Questrial"/>
              </a:defRPr>
            </a:lvl5pPr>
            <a:lvl6pPr marL="0" marR="0" lvl="5" indent="0" algn="r" rtl="0">
              <a:spcBef>
                <a:spcPts val="0"/>
              </a:spcBef>
              <a:buNone/>
              <a:defRPr sz="1000" b="0" i="0" u="none" strike="noStrike" cap="none">
                <a:solidFill>
                  <a:schemeClr val="lt1"/>
                </a:solidFill>
                <a:latin typeface="Questrial"/>
                <a:ea typeface="Questrial"/>
                <a:cs typeface="Questrial"/>
                <a:sym typeface="Questrial"/>
              </a:defRPr>
            </a:lvl6pPr>
            <a:lvl7pPr marL="0" marR="0" lvl="6" indent="0" algn="r" rtl="0">
              <a:spcBef>
                <a:spcPts val="0"/>
              </a:spcBef>
              <a:buNone/>
              <a:defRPr sz="1000" b="0" i="0" u="none" strike="noStrike" cap="none">
                <a:solidFill>
                  <a:schemeClr val="lt1"/>
                </a:solidFill>
                <a:latin typeface="Questrial"/>
                <a:ea typeface="Questrial"/>
                <a:cs typeface="Questrial"/>
                <a:sym typeface="Questrial"/>
              </a:defRPr>
            </a:lvl7pPr>
            <a:lvl8pPr marL="0" marR="0" lvl="7" indent="0" algn="r" rtl="0">
              <a:spcBef>
                <a:spcPts val="0"/>
              </a:spcBef>
              <a:buNone/>
              <a:defRPr sz="1000" b="0" i="0" u="none" strike="noStrike" cap="none">
                <a:solidFill>
                  <a:schemeClr val="lt1"/>
                </a:solidFill>
                <a:latin typeface="Questrial"/>
                <a:ea typeface="Questrial"/>
                <a:cs typeface="Questrial"/>
                <a:sym typeface="Questrial"/>
              </a:defRPr>
            </a:lvl8pPr>
            <a:lvl9pPr marL="0" marR="0" lvl="8" indent="0" algn="r" rtl="0">
              <a:spcBef>
                <a:spcPts val="0"/>
              </a:spcBef>
              <a:buNone/>
              <a:defRPr sz="1000" b="0" i="0" u="none" strike="noStrike" cap="none">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0640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8" name="Text Placeholder 7"/>
          <p:cNvSpPr>
            <a:spLocks noGrp="1"/>
          </p:cNvSpPr>
          <p:nvPr>
            <p:ph type="body" sz="quarter" idx="12" hasCustomPrompt="1"/>
          </p:nvPr>
        </p:nvSpPr>
        <p:spPr>
          <a:xfrm>
            <a:off x="407988" y="1436688"/>
            <a:ext cx="6599237"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407987" y="77357"/>
            <a:ext cx="7095219" cy="789658"/>
          </a:xfrm>
        </p:spPr>
        <p:txBody>
          <a:bodyPr>
            <a:normAutofit/>
          </a:bodyPr>
          <a:lstStyle>
            <a:lvl4pPr marL="0" indent="0">
              <a:buNone/>
              <a:defRPr sz="3200" b="1">
                <a:latin typeface="Verdana" panose="020B0604030504040204" pitchFamily="34" charset="0"/>
                <a:ea typeface="Verdana" panose="020B0604030504040204" pitchFamily="34" charset="0"/>
              </a:defRPr>
            </a:lvl4pPr>
          </a:lstStyle>
          <a:p>
            <a:pPr lvl="3"/>
            <a:r>
              <a:rPr lang="en-US" sz="3200" b="1" dirty="0">
                <a:latin typeface="Verdana" panose="020B0604030504040204" pitchFamily="34" charset="0"/>
                <a:ea typeface="Verdana" panose="020B0604030504040204" pitchFamily="34" charset="0"/>
              </a:rPr>
              <a:t>Objective</a:t>
            </a:r>
            <a:endParaRPr lang="en-US" dirty="0"/>
          </a:p>
        </p:txBody>
      </p:sp>
    </p:spTree>
    <p:extLst>
      <p:ext uri="{BB962C8B-B14F-4D97-AF65-F5344CB8AC3E}">
        <p14:creationId xmlns:p14="http://schemas.microsoft.com/office/powerpoint/2010/main" val="2497450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304800" y="939485"/>
            <a:ext cx="11582400" cy="1353965"/>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4000"/>
              <a:buFont typeface="Questrial"/>
              <a:buNone/>
              <a:defRPr sz="40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304800" y="2416280"/>
            <a:ext cx="11582400" cy="694944"/>
          </a:xfrm>
          <a:prstGeom prst="rect">
            <a:avLst/>
          </a:prstGeom>
          <a:noFill/>
          <a:ln>
            <a:noFill/>
          </a:ln>
        </p:spPr>
        <p:txBody>
          <a:bodyPr spcFirstLastPara="1" wrap="square" lIns="91425" tIns="45700" rIns="91425" bIns="45700" anchor="t" anchorCtr="0"/>
          <a:lstStyle>
            <a:lvl1pPr marR="0" lvl="0" algn="l" rtl="0">
              <a:lnSpc>
                <a:spcPct val="110000"/>
              </a:lnSpc>
              <a:spcBef>
                <a:spcPts val="60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1pPr>
            <a:lvl2pPr marR="0" lvl="1" algn="ctr" rtl="0">
              <a:lnSpc>
                <a:spcPct val="100000"/>
              </a:lnSpc>
              <a:spcBef>
                <a:spcPts val="60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2pPr>
            <a:lvl3pPr marR="0" lvl="2" algn="ctr" rtl="0">
              <a:lnSpc>
                <a:spcPct val="10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3pPr>
            <a:lvl4pPr marR="0" lvl="3" algn="ctr" rtl="0">
              <a:lnSpc>
                <a:spcPct val="100000"/>
              </a:lnSpc>
              <a:spcBef>
                <a:spcPts val="600"/>
              </a:spcBef>
              <a:spcAft>
                <a:spcPts val="0"/>
              </a:spcAft>
              <a:buClr>
                <a:srgbClr val="005198"/>
              </a:buClr>
              <a:buSzPts val="1600"/>
              <a:buFont typeface="Arial"/>
              <a:buNone/>
              <a:defRPr sz="1600" b="0" i="0" u="none" strike="noStrike" cap="none">
                <a:solidFill>
                  <a:schemeClr val="lt1"/>
                </a:solidFill>
                <a:latin typeface="Questrial"/>
                <a:ea typeface="Questrial"/>
                <a:cs typeface="Questrial"/>
                <a:sym typeface="Questrial"/>
              </a:defRPr>
            </a:lvl4pPr>
            <a:lvl5pPr marR="0" lvl="4" algn="ctr" rtl="0">
              <a:lnSpc>
                <a:spcPct val="100000"/>
              </a:lnSpc>
              <a:spcBef>
                <a:spcPts val="600"/>
              </a:spcBef>
              <a:spcAft>
                <a:spcPts val="0"/>
              </a:spcAft>
              <a:buClr>
                <a:srgbClr val="005198"/>
              </a:buClr>
              <a:buSzPts val="1600"/>
              <a:buFont typeface="Arial"/>
              <a:buNone/>
              <a:defRPr sz="1600" b="0" i="0" u="none" strike="noStrike" cap="none">
                <a:solidFill>
                  <a:schemeClr val="lt1"/>
                </a:solidFill>
                <a:latin typeface="Questrial"/>
                <a:ea typeface="Questrial"/>
                <a:cs typeface="Questrial"/>
                <a:sym typeface="Quest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ftr" idx="11"/>
          </p:nvPr>
        </p:nvSpPr>
        <p:spPr>
          <a:xfrm>
            <a:off x="9305028" y="6479523"/>
            <a:ext cx="2582173"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pic>
        <p:nvPicPr>
          <p:cNvPr id="20" name="Shape 20"/>
          <p:cNvPicPr preferRelativeResize="0"/>
          <p:nvPr/>
        </p:nvPicPr>
        <p:blipFill rotWithShape="1">
          <a:blip r:embed="rId2">
            <a:alphaModFix/>
          </a:blip>
          <a:srcRect/>
          <a:stretch/>
        </p:blipFill>
        <p:spPr>
          <a:xfrm>
            <a:off x="393163" y="5048056"/>
            <a:ext cx="4722005" cy="382717"/>
          </a:xfrm>
          <a:prstGeom prst="rect">
            <a:avLst/>
          </a:prstGeom>
          <a:noFill/>
          <a:ln>
            <a:noFill/>
          </a:ln>
        </p:spPr>
      </p:pic>
      <p:pic>
        <p:nvPicPr>
          <p:cNvPr id="21" name="Shape 21"/>
          <p:cNvPicPr preferRelativeResize="0"/>
          <p:nvPr/>
        </p:nvPicPr>
        <p:blipFill rotWithShape="1">
          <a:blip r:embed="rId3">
            <a:alphaModFix/>
          </a:blip>
          <a:srcRect/>
          <a:stretch/>
        </p:blipFill>
        <p:spPr>
          <a:xfrm>
            <a:off x="304801" y="3822366"/>
            <a:ext cx="5518243" cy="845165"/>
          </a:xfrm>
          <a:prstGeom prst="rect">
            <a:avLst/>
          </a:prstGeom>
          <a:noFill/>
          <a:ln>
            <a:noFill/>
          </a:ln>
        </p:spPr>
      </p:pic>
    </p:spTree>
    <p:extLst>
      <p:ext uri="{BB962C8B-B14F-4D97-AF65-F5344CB8AC3E}">
        <p14:creationId xmlns:p14="http://schemas.microsoft.com/office/powerpoint/2010/main" val="367538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Shape 24"/>
          <p:cNvSpPr txBox="1">
            <a:spLocks noGrp="1"/>
          </p:cNvSpPr>
          <p:nvPr>
            <p:ph type="body" idx="1"/>
          </p:nvPr>
        </p:nvSpPr>
        <p:spPr>
          <a:xfrm>
            <a:off x="304800" y="1245128"/>
            <a:ext cx="11582400" cy="4940679"/>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b="0" i="0" u="none" strike="noStrike" cap="none">
                <a:solidFill>
                  <a:schemeClr val="lt1"/>
                </a:solidFill>
                <a:latin typeface="Questrial"/>
                <a:ea typeface="Questrial"/>
                <a:cs typeface="Questrial"/>
                <a:sym typeface="Questrial"/>
              </a:defRPr>
            </a:lvl1pPr>
            <a:lvl2pPr marL="0" marR="0" lvl="1" indent="0" algn="r" rtl="0">
              <a:spcBef>
                <a:spcPts val="0"/>
              </a:spcBef>
              <a:buNone/>
              <a:defRPr sz="1000" b="0" i="0" u="none" strike="noStrike" cap="none">
                <a:solidFill>
                  <a:schemeClr val="lt1"/>
                </a:solidFill>
                <a:latin typeface="Questrial"/>
                <a:ea typeface="Questrial"/>
                <a:cs typeface="Questrial"/>
                <a:sym typeface="Questrial"/>
              </a:defRPr>
            </a:lvl2pPr>
            <a:lvl3pPr marL="0" marR="0" lvl="2" indent="0" algn="r" rtl="0">
              <a:spcBef>
                <a:spcPts val="0"/>
              </a:spcBef>
              <a:buNone/>
              <a:defRPr sz="1000" b="0" i="0" u="none" strike="noStrike" cap="none">
                <a:solidFill>
                  <a:schemeClr val="lt1"/>
                </a:solidFill>
                <a:latin typeface="Questrial"/>
                <a:ea typeface="Questrial"/>
                <a:cs typeface="Questrial"/>
                <a:sym typeface="Questrial"/>
              </a:defRPr>
            </a:lvl3pPr>
            <a:lvl4pPr marL="0" marR="0" lvl="3" indent="0" algn="r" rtl="0">
              <a:spcBef>
                <a:spcPts val="0"/>
              </a:spcBef>
              <a:buNone/>
              <a:defRPr sz="1000" b="0" i="0" u="none" strike="noStrike" cap="none">
                <a:solidFill>
                  <a:schemeClr val="lt1"/>
                </a:solidFill>
                <a:latin typeface="Questrial"/>
                <a:ea typeface="Questrial"/>
                <a:cs typeface="Questrial"/>
                <a:sym typeface="Questrial"/>
              </a:defRPr>
            </a:lvl4pPr>
            <a:lvl5pPr marL="0" marR="0" lvl="4" indent="0" algn="r" rtl="0">
              <a:spcBef>
                <a:spcPts val="0"/>
              </a:spcBef>
              <a:buNone/>
              <a:defRPr sz="1000" b="0" i="0" u="none" strike="noStrike" cap="none">
                <a:solidFill>
                  <a:schemeClr val="lt1"/>
                </a:solidFill>
                <a:latin typeface="Questrial"/>
                <a:ea typeface="Questrial"/>
                <a:cs typeface="Questrial"/>
                <a:sym typeface="Questrial"/>
              </a:defRPr>
            </a:lvl5pPr>
            <a:lvl6pPr marL="0" marR="0" lvl="5" indent="0" algn="r" rtl="0">
              <a:spcBef>
                <a:spcPts val="0"/>
              </a:spcBef>
              <a:buNone/>
              <a:defRPr sz="1000" b="0" i="0" u="none" strike="noStrike" cap="none">
                <a:solidFill>
                  <a:schemeClr val="lt1"/>
                </a:solidFill>
                <a:latin typeface="Questrial"/>
                <a:ea typeface="Questrial"/>
                <a:cs typeface="Questrial"/>
                <a:sym typeface="Questrial"/>
              </a:defRPr>
            </a:lvl6pPr>
            <a:lvl7pPr marL="0" marR="0" lvl="6" indent="0" algn="r" rtl="0">
              <a:spcBef>
                <a:spcPts val="0"/>
              </a:spcBef>
              <a:buNone/>
              <a:defRPr sz="1000" b="0" i="0" u="none" strike="noStrike" cap="none">
                <a:solidFill>
                  <a:schemeClr val="lt1"/>
                </a:solidFill>
                <a:latin typeface="Questrial"/>
                <a:ea typeface="Questrial"/>
                <a:cs typeface="Questrial"/>
                <a:sym typeface="Questrial"/>
              </a:defRPr>
            </a:lvl7pPr>
            <a:lvl8pPr marL="0" marR="0" lvl="7" indent="0" algn="r" rtl="0">
              <a:spcBef>
                <a:spcPts val="0"/>
              </a:spcBef>
              <a:buNone/>
              <a:defRPr sz="1000" b="0" i="0" u="none" strike="noStrike" cap="none">
                <a:solidFill>
                  <a:schemeClr val="lt1"/>
                </a:solidFill>
                <a:latin typeface="Questrial"/>
                <a:ea typeface="Questrial"/>
                <a:cs typeface="Questrial"/>
                <a:sym typeface="Questrial"/>
              </a:defRPr>
            </a:lvl8pPr>
            <a:lvl9pPr marL="0" marR="0" lvl="8" indent="0" algn="r" rtl="0">
              <a:spcBef>
                <a:spcPts val="0"/>
              </a:spcBef>
              <a:buNone/>
              <a:defRPr sz="1000" b="0" i="0" u="none" strike="noStrike" cap="none">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89708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304800" y="1236345"/>
            <a:ext cx="5693664" cy="4636008"/>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1pPr>
            <a:lvl2pPr marL="914400" marR="0" lvl="1"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2pPr>
            <a:lvl3pPr marL="1371600" marR="0" lvl="2"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3pPr>
            <a:lvl4pPr marL="1828800" marR="0" lvl="3"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4pPr>
            <a:lvl5pPr marL="2286000" marR="0" lvl="4"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9" name="Shape 29"/>
          <p:cNvSpPr txBox="1">
            <a:spLocks noGrp="1"/>
          </p:cNvSpPr>
          <p:nvPr>
            <p:ph type="body" idx="2"/>
          </p:nvPr>
        </p:nvSpPr>
        <p:spPr>
          <a:xfrm>
            <a:off x="6193536" y="1236345"/>
            <a:ext cx="5693664" cy="4636008"/>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1pPr>
            <a:lvl2pPr marL="914400" marR="0" lvl="1"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2pPr>
            <a:lvl3pPr marL="1371600" marR="0" lvl="2"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3pPr>
            <a:lvl4pPr marL="1828800" marR="0" lvl="3"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4pPr>
            <a:lvl5pPr marL="2286000" marR="0" lvl="4"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90343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Layout">
  <p:cSld name="Title Only Layou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ftr" idx="11"/>
          </p:nvPr>
        </p:nvSpPr>
        <p:spPr>
          <a:xfrm>
            <a:off x="8948470" y="6520749"/>
            <a:ext cx="2380889"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sp>
        <p:nvSpPr>
          <p:cNvPr id="34" name="Shape 34"/>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11787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Shape 36"/>
          <p:cNvSpPr txBox="1">
            <a:spLocks noGrp="1"/>
          </p:cNvSpPr>
          <p:nvPr>
            <p:ph type="ftr" idx="11"/>
          </p:nvPr>
        </p:nvSpPr>
        <p:spPr>
          <a:xfrm>
            <a:off x="8948470" y="6520749"/>
            <a:ext cx="2380889"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sp>
        <p:nvSpPr>
          <p:cNvPr id="37" name="Shape 37"/>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67918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04800" y="1709739"/>
            <a:ext cx="11582400" cy="1143000"/>
          </a:xfrm>
          <a:prstGeom prst="rect">
            <a:avLst/>
          </a:prstGeom>
          <a:noFill/>
          <a:ln>
            <a:noFill/>
          </a:ln>
        </p:spPr>
        <p:txBody>
          <a:bodyPr spcFirstLastPara="1" wrap="square" lIns="91425" tIns="45700" rIns="91425" bIns="45700" anchor="b"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304800" y="3230890"/>
            <a:ext cx="11582400" cy="950976"/>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228600" algn="l" rtl="0">
              <a:lnSpc>
                <a:spcPct val="100000"/>
              </a:lnSpc>
              <a:spcBef>
                <a:spcPts val="600"/>
              </a:spcBef>
              <a:spcAft>
                <a:spcPts val="0"/>
              </a:spcAft>
              <a:buClr>
                <a:srgbClr val="005198"/>
              </a:buClr>
              <a:buSzPts val="2000"/>
              <a:buFont typeface="Arial"/>
              <a:buNone/>
              <a:defRPr sz="2000" b="0" i="0" u="none" strike="noStrike" cap="none">
                <a:solidFill>
                  <a:srgbClr val="888888"/>
                </a:solidFill>
                <a:latin typeface="Questrial"/>
                <a:ea typeface="Questrial"/>
                <a:cs typeface="Questrial"/>
                <a:sym typeface="Questrial"/>
              </a:defRPr>
            </a:lvl2pPr>
            <a:lvl3pPr marL="1371600" marR="0" lvl="2" indent="-228600" algn="l" rtl="0">
              <a:lnSpc>
                <a:spcPct val="100000"/>
              </a:lnSpc>
              <a:spcBef>
                <a:spcPts val="600"/>
              </a:spcBef>
              <a:spcAft>
                <a:spcPts val="0"/>
              </a:spcAft>
              <a:buClr>
                <a:srgbClr val="005198"/>
              </a:buClr>
              <a:buSzPts val="1800"/>
              <a:buFont typeface="Arial"/>
              <a:buNone/>
              <a:defRPr sz="1800" b="0" i="0" u="none" strike="noStrike" cap="none">
                <a:solidFill>
                  <a:srgbClr val="888888"/>
                </a:solidFill>
                <a:latin typeface="Questrial"/>
                <a:ea typeface="Questrial"/>
                <a:cs typeface="Questrial"/>
                <a:sym typeface="Questrial"/>
              </a:defRPr>
            </a:lvl3pPr>
            <a:lvl4pPr marL="1828800" marR="0" lvl="3" indent="-228600" algn="l" rtl="0">
              <a:lnSpc>
                <a:spcPct val="100000"/>
              </a:lnSpc>
              <a:spcBef>
                <a:spcPts val="600"/>
              </a:spcBef>
              <a:spcAft>
                <a:spcPts val="0"/>
              </a:spcAft>
              <a:buClr>
                <a:srgbClr val="005198"/>
              </a:buClr>
              <a:buSzPts val="1600"/>
              <a:buFont typeface="Arial"/>
              <a:buNone/>
              <a:defRPr sz="1600" b="0" i="0" u="none" strike="noStrike" cap="none">
                <a:solidFill>
                  <a:srgbClr val="888888"/>
                </a:solidFill>
                <a:latin typeface="Questrial"/>
                <a:ea typeface="Questrial"/>
                <a:cs typeface="Questrial"/>
                <a:sym typeface="Questrial"/>
              </a:defRPr>
            </a:lvl4pPr>
            <a:lvl5pPr marL="2286000" marR="0" lvl="4" indent="-228600" algn="l" rtl="0">
              <a:lnSpc>
                <a:spcPct val="100000"/>
              </a:lnSpc>
              <a:spcBef>
                <a:spcPts val="600"/>
              </a:spcBef>
              <a:spcAft>
                <a:spcPts val="0"/>
              </a:spcAft>
              <a:buClr>
                <a:srgbClr val="005198"/>
              </a:buClr>
              <a:buSzPts val="1600"/>
              <a:buFont typeface="Arial"/>
              <a:buNone/>
              <a:defRPr sz="16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9pPr>
          </a:lstStyle>
          <a:p>
            <a:endParaRPr/>
          </a:p>
        </p:txBody>
      </p:sp>
      <p:sp>
        <p:nvSpPr>
          <p:cNvPr id="41" name="Shape 41"/>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415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eference">
  <p:cSld name="Reference">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
        <p:nvSpPr>
          <p:cNvPr id="45" name="Shape 45"/>
          <p:cNvSpPr txBox="1">
            <a:spLocks noGrp="1"/>
          </p:cNvSpPr>
          <p:nvPr>
            <p:ph type="body" idx="1"/>
          </p:nvPr>
        </p:nvSpPr>
        <p:spPr>
          <a:xfrm>
            <a:off x="304800" y="1219203"/>
            <a:ext cx="11582400" cy="4632325"/>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2pPr>
            <a:lvl3pPr marL="1371600" marR="0" lvl="2"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3pPr>
            <a:lvl4pPr marL="1828800" marR="0" lvl="3"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4pPr>
            <a:lvl5pPr marL="2286000" marR="0" lvl="4"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469859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act">
  <p:cSld name="Contac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04800" y="1219200"/>
            <a:ext cx="11582400" cy="1143000"/>
          </a:xfrm>
          <a:prstGeom prst="rect">
            <a:avLst/>
          </a:prstGeom>
          <a:noFill/>
          <a:ln>
            <a:noFill/>
          </a:ln>
        </p:spPr>
        <p:txBody>
          <a:bodyPr spcFirstLastPara="1" wrap="square" lIns="91425" tIns="45700" rIns="91425" bIns="45700" anchor="b" anchorCtr="0"/>
          <a:lstStyle>
            <a:lvl1pPr marR="0" lvl="0" algn="l" rtl="0">
              <a:lnSpc>
                <a:spcPct val="110000"/>
              </a:lnSpc>
              <a:spcBef>
                <a:spcPts val="0"/>
              </a:spcBef>
              <a:spcAft>
                <a:spcPts val="0"/>
              </a:spcAft>
              <a:buClr>
                <a:schemeClr val="lt1"/>
              </a:buClr>
              <a:buSzPts val="2800"/>
              <a:buFont typeface="Questrial"/>
              <a:buNone/>
              <a:defRPr sz="28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ftr" idx="11"/>
          </p:nvPr>
        </p:nvSpPr>
        <p:spPr>
          <a:xfrm>
            <a:off x="8948470" y="6520749"/>
            <a:ext cx="2380889"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sp>
        <p:nvSpPr>
          <p:cNvPr id="49" name="Shape 49"/>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
        <p:nvSpPr>
          <p:cNvPr id="50" name="Shape 50"/>
          <p:cNvSpPr txBox="1">
            <a:spLocks noGrp="1"/>
          </p:cNvSpPr>
          <p:nvPr>
            <p:ph type="body" idx="1"/>
          </p:nvPr>
        </p:nvSpPr>
        <p:spPr>
          <a:xfrm>
            <a:off x="304800" y="2357120"/>
            <a:ext cx="11582400" cy="2971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1pPr>
            <a:lvl2pPr marL="914400" marR="0" lvl="1"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2pPr>
            <a:lvl3pPr marL="1371600" marR="0" lvl="2"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3pPr>
            <a:lvl4pPr marL="1828800" marR="0" lvl="3"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4pPr>
            <a:lvl5pPr marL="2286000" marR="0" lvl="4"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680122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90650" y="6453386"/>
            <a:ext cx="1204572" cy="404614"/>
          </a:xfrm>
          <a:prstGeom prst="rect">
            <a:avLst/>
          </a:prstGeom>
        </p:spPr>
        <p:txBody>
          <a:bodyPr/>
          <a:lstStyle/>
          <a:p>
            <a:fld id="{857C83F7-5AA2-474F-B171-E43F2E173D0B}" type="datetimeFigureOut">
              <a:rPr lang="en-US" smtClean="0"/>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A75AB1-8BB3-F646-B486-1AB9BA98F0E4}" type="slidenum">
              <a:rPr lang="en-US" smtClean="0"/>
              <a:t>‹#›</a:t>
            </a:fld>
            <a:endParaRPr lang="en-US" dirty="0"/>
          </a:p>
        </p:txBody>
      </p:sp>
    </p:spTree>
    <p:extLst>
      <p:ext uri="{BB962C8B-B14F-4D97-AF65-F5344CB8AC3E}">
        <p14:creationId xmlns:p14="http://schemas.microsoft.com/office/powerpoint/2010/main" val="1471545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5826" y="174812"/>
            <a:ext cx="7348497" cy="731520"/>
          </a:xfrm>
        </p:spPr>
        <p:txBody>
          <a:bodyPr/>
          <a:lstStyle>
            <a:lvl1pPr>
              <a:defRPr/>
            </a:lvl1pPr>
          </a:lstStyle>
          <a:p>
            <a:r>
              <a:rPr lang="en-US" dirty="0"/>
              <a:t>Activity #.# - Name of Activity</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8" name="Hexagon 7"/>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932" y="306833"/>
            <a:ext cx="484171" cy="626320"/>
          </a:xfrm>
          <a:prstGeom prst="rect">
            <a:avLst/>
          </a:prstGeom>
        </p:spPr>
      </p:pic>
    </p:spTree>
    <p:extLst>
      <p:ext uri="{BB962C8B-B14F-4D97-AF65-F5344CB8AC3E}">
        <p14:creationId xmlns:p14="http://schemas.microsoft.com/office/powerpoint/2010/main" val="15692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tiona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592138" y="1260475"/>
            <a:ext cx="7583487" cy="4864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1520825" y="184150"/>
            <a:ext cx="5572125" cy="858838"/>
          </a:xfrm>
        </p:spPr>
        <p:txBody>
          <a:bodyPr>
            <a:normAutofit/>
          </a:bodyPr>
          <a:lstStyle>
            <a:lvl1pPr>
              <a:defRPr sz="3200" b="1">
                <a:solidFill>
                  <a:schemeClr val="bg1"/>
                </a:solidFill>
              </a:defRPr>
            </a:lvl1pPr>
          </a:lstStyle>
          <a:p>
            <a:pPr lvl="0"/>
            <a:r>
              <a:rPr lang="en-US" sz="3200" b="1" dirty="0"/>
              <a:t>Rationale</a:t>
            </a:r>
            <a:endParaRPr lang="en-US" dirty="0"/>
          </a:p>
        </p:txBody>
      </p:sp>
      <p:sp>
        <p:nvSpPr>
          <p:cNvPr id="10" name="Hexagon 9"/>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6" y="315199"/>
            <a:ext cx="461424" cy="609587"/>
          </a:xfrm>
          <a:prstGeom prst="rect">
            <a:avLst/>
          </a:prstGeom>
          <a:solidFill>
            <a:schemeClr val="accent3">
              <a:lumMod val="50000"/>
            </a:schemeClr>
          </a:solidFill>
        </p:spPr>
      </p:pic>
    </p:spTree>
    <p:extLst>
      <p:ext uri="{BB962C8B-B14F-4D97-AF65-F5344CB8AC3E}">
        <p14:creationId xmlns:p14="http://schemas.microsoft.com/office/powerpoint/2010/main" val="391210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ear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Clear Explanation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244600"/>
            <a:ext cx="115824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6712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351173"/>
            <a:ext cx="11582400" cy="1353965"/>
          </a:xfrm>
        </p:spPr>
        <p:txBody>
          <a:bodyPr anchor="t" anchorCtr="0">
            <a:normAutofit/>
          </a:bodyPr>
          <a:lstStyle>
            <a:lvl1pPr algn="l">
              <a:defRPr sz="4000" b="1"/>
            </a:lvl1pPr>
          </a:lstStyle>
          <a:p>
            <a:r>
              <a:rPr lang="en-US" dirty="0"/>
              <a:t>Module Title</a:t>
            </a:r>
          </a:p>
        </p:txBody>
      </p:sp>
      <p:sp>
        <p:nvSpPr>
          <p:cNvPr id="3" name="Subtitle 2"/>
          <p:cNvSpPr>
            <a:spLocks noGrp="1"/>
          </p:cNvSpPr>
          <p:nvPr>
            <p:ph type="subTitle" idx="1" hasCustomPrompt="1"/>
          </p:nvPr>
        </p:nvSpPr>
        <p:spPr>
          <a:xfrm>
            <a:off x="304800" y="2416280"/>
            <a:ext cx="115824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Module # - Part #</a:t>
            </a:r>
          </a:p>
        </p:txBody>
      </p:sp>
      <p:sp>
        <p:nvSpPr>
          <p:cNvPr id="12" name="Footer Placeholder 11"/>
          <p:cNvSpPr>
            <a:spLocks noGrp="1"/>
          </p:cNvSpPr>
          <p:nvPr>
            <p:ph type="ftr" sz="quarter" idx="14"/>
          </p:nvPr>
        </p:nvSpPr>
        <p:spPr>
          <a:xfrm>
            <a:off x="9305028" y="6479523"/>
            <a:ext cx="2582173" cy="153888"/>
          </a:xfrm>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63" y="5048056"/>
            <a:ext cx="4722005" cy="3827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822366"/>
            <a:ext cx="5518243" cy="845165"/>
          </a:xfrm>
          <a:prstGeom prst="rect">
            <a:avLst/>
          </a:prstGeom>
        </p:spPr>
      </p:pic>
    </p:spTree>
    <p:extLst>
      <p:ext uri="{BB962C8B-B14F-4D97-AF65-F5344CB8AC3E}">
        <p14:creationId xmlns:p14="http://schemas.microsoft.com/office/powerpoint/2010/main" val="3233939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8" name="Text Placeholder 7"/>
          <p:cNvSpPr>
            <a:spLocks noGrp="1"/>
          </p:cNvSpPr>
          <p:nvPr>
            <p:ph type="body" sz="quarter" idx="12" hasCustomPrompt="1"/>
          </p:nvPr>
        </p:nvSpPr>
        <p:spPr>
          <a:xfrm>
            <a:off x="407988" y="1436688"/>
            <a:ext cx="6599237"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407987" y="77357"/>
            <a:ext cx="7095219" cy="789658"/>
          </a:xfrm>
        </p:spPr>
        <p:txBody>
          <a:bodyPr>
            <a:normAutofit/>
          </a:bodyPr>
          <a:lstStyle>
            <a:lvl4pPr marL="0" indent="0">
              <a:buNone/>
              <a:defRPr sz="3200" b="1">
                <a:latin typeface="Verdana" panose="020B0604030504040204" pitchFamily="34" charset="0"/>
                <a:ea typeface="Verdana" panose="020B0604030504040204" pitchFamily="34" charset="0"/>
              </a:defRPr>
            </a:lvl4pPr>
          </a:lstStyle>
          <a:p>
            <a:pPr lvl="3"/>
            <a:r>
              <a:rPr lang="en-US" sz="3200" b="1" dirty="0">
                <a:latin typeface="Verdana" panose="020B0604030504040204" pitchFamily="34" charset="0"/>
                <a:ea typeface="Verdana" panose="020B0604030504040204" pitchFamily="34" charset="0"/>
              </a:rPr>
              <a:t>Objective</a:t>
            </a:r>
            <a:endParaRPr lang="en-US" dirty="0"/>
          </a:p>
        </p:txBody>
      </p:sp>
    </p:spTree>
    <p:extLst>
      <p:ext uri="{BB962C8B-B14F-4D97-AF65-F5344CB8AC3E}">
        <p14:creationId xmlns:p14="http://schemas.microsoft.com/office/powerpoint/2010/main" val="3692596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lassroom Applic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80457" y="213232"/>
            <a:ext cx="5696430" cy="731520"/>
          </a:xfrm>
        </p:spPr>
        <p:txBody>
          <a:bodyPr/>
          <a:lstStyle>
            <a:lvl1pPr>
              <a:defRPr baseline="0"/>
            </a:lvl1pPr>
          </a:lstStyle>
          <a:p>
            <a:r>
              <a:rPr lang="en-US" dirty="0"/>
              <a:t>Classroom Application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Hexagon 8"/>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41" y="315215"/>
            <a:ext cx="320553" cy="629537"/>
          </a:xfrm>
          <a:prstGeom prst="rect">
            <a:avLst/>
          </a:prstGeom>
        </p:spPr>
      </p:pic>
    </p:spTree>
    <p:extLst>
      <p:ext uri="{BB962C8B-B14F-4D97-AF65-F5344CB8AC3E}">
        <p14:creationId xmlns:p14="http://schemas.microsoft.com/office/powerpoint/2010/main" val="317178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Represen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Visual Representation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Picture Placeholder 5"/>
          <p:cNvSpPr>
            <a:spLocks noGrp="1"/>
          </p:cNvSpPr>
          <p:nvPr>
            <p:ph type="pic" sz="quarter" idx="12"/>
          </p:nvPr>
        </p:nvSpPr>
        <p:spPr>
          <a:xfrm>
            <a:off x="304800" y="1160463"/>
            <a:ext cx="7586663" cy="5102225"/>
          </a:xfrm>
        </p:spPr>
        <p:txBody>
          <a:bodyPr/>
          <a:lstStyle/>
          <a:p>
            <a:endParaRPr lang="en-US" dirty="0"/>
          </a:p>
        </p:txBody>
      </p:sp>
    </p:spTree>
    <p:extLst>
      <p:ext uri="{BB962C8B-B14F-4D97-AF65-F5344CB8AC3E}">
        <p14:creationId xmlns:p14="http://schemas.microsoft.com/office/powerpoint/2010/main" val="233560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8386" y="228600"/>
            <a:ext cx="10388813" cy="731520"/>
          </a:xfrm>
        </p:spPr>
        <p:txBody>
          <a:bodyPr/>
          <a:lstStyle>
            <a:lvl1pPr>
              <a:defRPr/>
            </a:lvl1pPr>
          </a:lstStyle>
          <a:p>
            <a:r>
              <a:rPr lang="en-US" dirty="0"/>
              <a:t>Terms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168400"/>
            <a:ext cx="7648575" cy="5024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xagon 14"/>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185" y="338018"/>
            <a:ext cx="749665" cy="563949"/>
          </a:xfrm>
          <a:prstGeom prst="rect">
            <a:avLst/>
          </a:prstGeom>
        </p:spPr>
      </p:pic>
    </p:spTree>
    <p:extLst>
      <p:ext uri="{BB962C8B-B14F-4D97-AF65-F5344CB8AC3E}">
        <p14:creationId xmlns:p14="http://schemas.microsoft.com/office/powerpoint/2010/main" val="403976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B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Module in Context of DBI Framework</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208" y="1221760"/>
            <a:ext cx="3635313" cy="4806483"/>
          </a:xfrm>
          <a:prstGeom prst="rect">
            <a:avLst/>
          </a:prstGeom>
        </p:spPr>
      </p:pic>
      <p:sp>
        <p:nvSpPr>
          <p:cNvPr id="9" name="Content Placeholder 8"/>
          <p:cNvSpPr>
            <a:spLocks noGrp="1"/>
          </p:cNvSpPr>
          <p:nvPr>
            <p:ph sz="quarter" idx="13"/>
          </p:nvPr>
        </p:nvSpPr>
        <p:spPr>
          <a:xfrm>
            <a:off x="4111465" y="1127069"/>
            <a:ext cx="5670550" cy="4995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62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Activiti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799" y="1222375"/>
            <a:ext cx="9077405" cy="49632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04799" y="470049"/>
            <a:ext cx="9077405" cy="584775"/>
          </a:xfrm>
          <a:prstGeom prst="rect">
            <a:avLst/>
          </a:prstGeom>
          <a:noFill/>
        </p:spPr>
        <p:txBody>
          <a:bodyPr wrap="square" rtlCol="0">
            <a:spAutoFit/>
          </a:bodyPr>
          <a:lstStyle/>
          <a:p>
            <a:r>
              <a:rPr lang="en-US" sz="3200" b="1" dirty="0">
                <a:solidFill>
                  <a:schemeClr val="bg1"/>
                </a:solidFill>
              </a:rPr>
              <a:t>Module Activities</a:t>
            </a:r>
          </a:p>
        </p:txBody>
      </p:sp>
    </p:spTree>
    <p:extLst>
      <p:ext uri="{BB962C8B-B14F-4D97-AF65-F5344CB8AC3E}">
        <p14:creationId xmlns:p14="http://schemas.microsoft.com/office/powerpoint/2010/main" val="155225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assroom Application">
    <p:spTree>
      <p:nvGrpSpPr>
        <p:cNvPr id="1" name=""/>
        <p:cNvGrpSpPr/>
        <p:nvPr/>
      </p:nvGrpSpPr>
      <p:grpSpPr>
        <a:xfrm>
          <a:off x="0" y="0"/>
          <a:ext cx="0" cy="0"/>
          <a:chOff x="0" y="0"/>
          <a:chExt cx="0" cy="0"/>
        </a:xfrm>
      </p:grpSpPr>
      <p:sp>
        <p:nvSpPr>
          <p:cNvPr id="13" name="Hexagon 12"/>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480457" y="213232"/>
            <a:ext cx="5696430" cy="731520"/>
          </a:xfrm>
        </p:spPr>
        <p:txBody>
          <a:bodyPr/>
          <a:lstStyle>
            <a:lvl1pPr>
              <a:defRPr baseline="0"/>
            </a:lvl1pPr>
          </a:lstStyle>
          <a:p>
            <a:r>
              <a:rPr lang="en-US" dirty="0"/>
              <a:t>Classroom Application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41" y="305224"/>
            <a:ext cx="320553" cy="629537"/>
          </a:xfrm>
          <a:prstGeom prst="rect">
            <a:avLst/>
          </a:prstGeom>
        </p:spPr>
      </p:pic>
    </p:spTree>
    <p:extLst>
      <p:ext uri="{BB962C8B-B14F-4D97-AF65-F5344CB8AC3E}">
        <p14:creationId xmlns:p14="http://schemas.microsoft.com/office/powerpoint/2010/main" val="155869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67866" y="228600"/>
            <a:ext cx="10619334" cy="73152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10" name="Hexagon 9"/>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028" name="Picture 4" descr="Image result for white boo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5916" y="369271"/>
            <a:ext cx="624203" cy="50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22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jpeg"/><Relationship Id="rId2" Type="http://schemas.openxmlformats.org/officeDocument/2006/relationships/slideLayout" Target="../slideLayouts/slideLayout21.xml"/><Relationship Id="rId16"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11582400" cy="73152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04800" y="1245128"/>
            <a:ext cx="115824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948470" y="6520749"/>
            <a:ext cx="2380889"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dirty="0"/>
          </a:p>
        </p:txBody>
      </p:sp>
      <p:sp>
        <p:nvSpPr>
          <p:cNvPr id="6" name="Slide Number Placeholder 5"/>
          <p:cNvSpPr>
            <a:spLocks noGrp="1"/>
          </p:cNvSpPr>
          <p:nvPr>
            <p:ph type="sldNum" sz="quarter" idx="4"/>
          </p:nvPr>
        </p:nvSpPr>
        <p:spPr>
          <a:xfrm>
            <a:off x="11433656" y="6520022"/>
            <a:ext cx="453544"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dirty="0"/>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04800" y="6316238"/>
            <a:ext cx="1995813" cy="407568"/>
          </a:xfrm>
          <a:prstGeom prst="rect">
            <a:avLst/>
          </a:prstGeom>
        </p:spPr>
      </p:pic>
      <p:pic>
        <p:nvPicPr>
          <p:cNvPr id="10" name="Picture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503487" y="6446129"/>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Tree>
    <p:extLst>
      <p:ext uri="{BB962C8B-B14F-4D97-AF65-F5344CB8AC3E}">
        <p14:creationId xmlns:p14="http://schemas.microsoft.com/office/powerpoint/2010/main" val="2734952604"/>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1" r:id="rId3"/>
    <p:sldLayoutId id="2147483669" r:id="rId4"/>
    <p:sldLayoutId id="2147483670" r:id="rId5"/>
    <p:sldLayoutId id="2147483671" r:id="rId6"/>
    <p:sldLayoutId id="2147483672" r:id="rId7"/>
    <p:sldLayoutId id="2147483673" r:id="rId8"/>
    <p:sldLayoutId id="2147483697"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304800" y="1245128"/>
            <a:ext cx="11582400" cy="4940679"/>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8948470" y="6520749"/>
            <a:ext cx="2380889"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sp>
        <p:nvSpPr>
          <p:cNvPr id="13" name="Shape 13"/>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b="0" i="0" u="none" strike="noStrike" cap="none">
                <a:solidFill>
                  <a:schemeClr val="lt1"/>
                </a:solidFill>
                <a:latin typeface="Questrial"/>
                <a:ea typeface="Questrial"/>
                <a:cs typeface="Questrial"/>
                <a:sym typeface="Questrial"/>
              </a:defRPr>
            </a:lvl1pPr>
            <a:lvl2pPr marL="0" marR="0" lvl="1" indent="0" algn="r" rtl="0">
              <a:spcBef>
                <a:spcPts val="0"/>
              </a:spcBef>
              <a:buNone/>
              <a:defRPr sz="1000" b="0" i="0" u="none" strike="noStrike" cap="none">
                <a:solidFill>
                  <a:schemeClr val="lt1"/>
                </a:solidFill>
                <a:latin typeface="Questrial"/>
                <a:ea typeface="Questrial"/>
                <a:cs typeface="Questrial"/>
                <a:sym typeface="Questrial"/>
              </a:defRPr>
            </a:lvl2pPr>
            <a:lvl3pPr marL="0" marR="0" lvl="2" indent="0" algn="r" rtl="0">
              <a:spcBef>
                <a:spcPts val="0"/>
              </a:spcBef>
              <a:buNone/>
              <a:defRPr sz="1000" b="0" i="0" u="none" strike="noStrike" cap="none">
                <a:solidFill>
                  <a:schemeClr val="lt1"/>
                </a:solidFill>
                <a:latin typeface="Questrial"/>
                <a:ea typeface="Questrial"/>
                <a:cs typeface="Questrial"/>
                <a:sym typeface="Questrial"/>
              </a:defRPr>
            </a:lvl3pPr>
            <a:lvl4pPr marL="0" marR="0" lvl="3" indent="0" algn="r" rtl="0">
              <a:spcBef>
                <a:spcPts val="0"/>
              </a:spcBef>
              <a:buNone/>
              <a:defRPr sz="1000" b="0" i="0" u="none" strike="noStrike" cap="none">
                <a:solidFill>
                  <a:schemeClr val="lt1"/>
                </a:solidFill>
                <a:latin typeface="Questrial"/>
                <a:ea typeface="Questrial"/>
                <a:cs typeface="Questrial"/>
                <a:sym typeface="Questrial"/>
              </a:defRPr>
            </a:lvl4pPr>
            <a:lvl5pPr marL="0" marR="0" lvl="4" indent="0" algn="r" rtl="0">
              <a:spcBef>
                <a:spcPts val="0"/>
              </a:spcBef>
              <a:buNone/>
              <a:defRPr sz="1000" b="0" i="0" u="none" strike="noStrike" cap="none">
                <a:solidFill>
                  <a:schemeClr val="lt1"/>
                </a:solidFill>
                <a:latin typeface="Questrial"/>
                <a:ea typeface="Questrial"/>
                <a:cs typeface="Questrial"/>
                <a:sym typeface="Questrial"/>
              </a:defRPr>
            </a:lvl5pPr>
            <a:lvl6pPr marL="0" marR="0" lvl="5" indent="0" algn="r" rtl="0">
              <a:spcBef>
                <a:spcPts val="0"/>
              </a:spcBef>
              <a:buNone/>
              <a:defRPr sz="1000" b="0" i="0" u="none" strike="noStrike" cap="none">
                <a:solidFill>
                  <a:schemeClr val="lt1"/>
                </a:solidFill>
                <a:latin typeface="Questrial"/>
                <a:ea typeface="Questrial"/>
                <a:cs typeface="Questrial"/>
                <a:sym typeface="Questrial"/>
              </a:defRPr>
            </a:lvl6pPr>
            <a:lvl7pPr marL="0" marR="0" lvl="6" indent="0" algn="r" rtl="0">
              <a:spcBef>
                <a:spcPts val="0"/>
              </a:spcBef>
              <a:buNone/>
              <a:defRPr sz="1000" b="0" i="0" u="none" strike="noStrike" cap="none">
                <a:solidFill>
                  <a:schemeClr val="lt1"/>
                </a:solidFill>
                <a:latin typeface="Questrial"/>
                <a:ea typeface="Questrial"/>
                <a:cs typeface="Questrial"/>
                <a:sym typeface="Questrial"/>
              </a:defRPr>
            </a:lvl7pPr>
            <a:lvl8pPr marL="0" marR="0" lvl="7" indent="0" algn="r" rtl="0">
              <a:spcBef>
                <a:spcPts val="0"/>
              </a:spcBef>
              <a:buNone/>
              <a:defRPr sz="1000" b="0" i="0" u="none" strike="noStrike" cap="none">
                <a:solidFill>
                  <a:schemeClr val="lt1"/>
                </a:solidFill>
                <a:latin typeface="Questrial"/>
                <a:ea typeface="Questrial"/>
                <a:cs typeface="Questrial"/>
                <a:sym typeface="Questrial"/>
              </a:defRPr>
            </a:lvl8pPr>
            <a:lvl9pPr marL="0" marR="0" lvl="8" indent="0" algn="r" rtl="0">
              <a:spcBef>
                <a:spcPts val="0"/>
              </a:spcBef>
              <a:buNone/>
              <a:defRPr sz="1000" b="0" i="0" u="none" strike="noStrike" cap="none">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4800" y="6316238"/>
            <a:ext cx="1995813" cy="407568"/>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503487" y="6446129"/>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Tree>
    <p:extLst>
      <p:ext uri="{BB962C8B-B14F-4D97-AF65-F5344CB8AC3E}">
        <p14:creationId xmlns:p14="http://schemas.microsoft.com/office/powerpoint/2010/main" val="376033633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hyperlink" Target="https://intensiveintervention.org/sites/default/files/2017%20ORF%20NORMS%20PDF.pdf" TargetMode="Externa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hyperlink" Target="https://youtu.be/SHd2XGyADE0" TargetMode="Externa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hyperlink" Target="Intensiveintervention.org/resource/student-progress-monitoring-tool-data-collection-and-graphing-excel" TargetMode="External"/><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hyperlink" Target="https://dibels.uoregon.edu/" TargetMode="External"/><Relationship Id="rId2" Type="http://schemas.openxmlformats.org/officeDocument/2006/relationships/hyperlink" Target="https://charts.intensiveintervention.org/chart/progress-monitoring" TargetMode="Externa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intensiveintervention.org/sites/default/files/DBI_Framework.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ti4success.org/resources/tools-charts"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hyperlink" Target="https://charts.intensiveintervention.org/chart/progress-monitori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hyperlink" Target="https://youtu.be/1zZXnVo9Hxo"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BL179vdsszg" TargetMode="External"/><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iris.peabody.vanderbilt.edu/module/rpm/cresource/q1/p04/#content" TargetMode="Externa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Does Progress Monitoring and Instructional Decision Making Work Within Reading?</a:t>
            </a:r>
          </a:p>
        </p:txBody>
      </p:sp>
      <p:sp>
        <p:nvSpPr>
          <p:cNvPr id="3" name="Subtitle 2"/>
          <p:cNvSpPr>
            <a:spLocks noGrp="1"/>
          </p:cNvSpPr>
          <p:nvPr>
            <p:ph type="subTitle" idx="1"/>
          </p:nvPr>
        </p:nvSpPr>
        <p:spPr/>
        <p:txBody>
          <a:bodyPr/>
          <a:lstStyle/>
          <a:p>
            <a:r>
              <a:rPr lang="en-US" dirty="0"/>
              <a:t>Module 4 – Introduction</a:t>
            </a:r>
          </a:p>
        </p:txBody>
      </p:sp>
    </p:spTree>
    <p:extLst>
      <p:ext uri="{BB962C8B-B14F-4D97-AF65-F5344CB8AC3E}">
        <p14:creationId xmlns:p14="http://schemas.microsoft.com/office/powerpoint/2010/main" val="107736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DBI in Action</a:t>
            </a:r>
            <a:endParaRPr lang="en-US" dirty="0"/>
          </a:p>
        </p:txBody>
      </p:sp>
      <p:sp>
        <p:nvSpPr>
          <p:cNvPr id="3" name="Text Placeholder 2"/>
          <p:cNvSpPr>
            <a:spLocks noGrp="1"/>
          </p:cNvSpPr>
          <p:nvPr>
            <p:ph type="body" sz="quarter" idx="12"/>
          </p:nvPr>
        </p:nvSpPr>
        <p:spPr>
          <a:xfrm>
            <a:off x="1247775" y="1463040"/>
            <a:ext cx="7391400" cy="1584960"/>
          </a:xfrm>
          <a:solidFill>
            <a:schemeClr val="accent4"/>
          </a:solidFill>
        </p:spPr>
        <p:txBody>
          <a:bodyPr>
            <a:noAutofit/>
          </a:bodyPr>
          <a:lstStyle/>
          <a:p>
            <a:pPr marL="342900" indent="-342900">
              <a:buFont typeface="Arial" panose="020B0604020202020204" pitchFamily="34" charset="0"/>
              <a:buChar char="•"/>
            </a:pPr>
            <a:r>
              <a:rPr lang="en-US" sz="2000" dirty="0"/>
              <a:t>3</a:t>
            </a:r>
            <a:r>
              <a:rPr lang="en-US" sz="2000" baseline="30000" dirty="0"/>
              <a:t>rd</a:t>
            </a:r>
            <a:r>
              <a:rPr lang="en-US" sz="2000" dirty="0"/>
              <a:t> Grade</a:t>
            </a:r>
          </a:p>
          <a:p>
            <a:pPr marL="342900" indent="-342900">
              <a:buFont typeface="Arial" panose="020B0604020202020204" pitchFamily="34" charset="0"/>
              <a:buChar char="•"/>
            </a:pPr>
            <a:r>
              <a:rPr lang="en-US" sz="2000" dirty="0"/>
              <a:t>Receives Special Education Services for Learning Disability– Reading</a:t>
            </a:r>
          </a:p>
          <a:p>
            <a:pPr marL="342900" indent="-342900">
              <a:buFont typeface="Arial" panose="020B0604020202020204" pitchFamily="34" charset="0"/>
              <a:buChar char="•"/>
            </a:pPr>
            <a:r>
              <a:rPr lang="en-US" sz="2000" dirty="0"/>
              <a:t>25 minutes of small group instruction 3x a week</a:t>
            </a:r>
          </a:p>
        </p:txBody>
      </p:sp>
      <p:graphicFrame>
        <p:nvGraphicFramePr>
          <p:cNvPr id="4" name="Table 3"/>
          <p:cNvGraphicFramePr>
            <a:graphicFrameLocks noGrp="1"/>
          </p:cNvGraphicFramePr>
          <p:nvPr>
            <p:extLst>
              <p:ext uri="{D42A27DB-BD31-4B8C-83A1-F6EECF244321}">
                <p14:modId xmlns:p14="http://schemas.microsoft.com/office/powerpoint/2010/main" val="121323996"/>
              </p:ext>
            </p:extLst>
          </p:nvPr>
        </p:nvGraphicFramePr>
        <p:xfrm>
          <a:off x="1247775" y="3203448"/>
          <a:ext cx="7391400" cy="2597745"/>
        </p:xfrm>
        <a:graphic>
          <a:graphicData uri="http://schemas.openxmlformats.org/drawingml/2006/table">
            <a:tbl>
              <a:tblPr firstRow="1" bandRow="1">
                <a:tableStyleId>{1E171933-4619-4E11-9A3F-F7608DF75F80}</a:tableStyleId>
              </a:tblPr>
              <a:tblGrid>
                <a:gridCol w="3695700">
                  <a:extLst>
                    <a:ext uri="{9D8B030D-6E8A-4147-A177-3AD203B41FA5}">
                      <a16:colId xmlns:a16="http://schemas.microsoft.com/office/drawing/2014/main" val="1019687125"/>
                    </a:ext>
                  </a:extLst>
                </a:gridCol>
                <a:gridCol w="3695700">
                  <a:extLst>
                    <a:ext uri="{9D8B030D-6E8A-4147-A177-3AD203B41FA5}">
                      <a16:colId xmlns:a16="http://schemas.microsoft.com/office/drawing/2014/main" val="352403080"/>
                    </a:ext>
                  </a:extLst>
                </a:gridCol>
              </a:tblGrid>
              <a:tr h="441489">
                <a:tc>
                  <a:txBody>
                    <a:bodyPr/>
                    <a:lstStyle/>
                    <a:p>
                      <a:pPr algn="ctr"/>
                      <a:r>
                        <a:rPr lang="en-US" dirty="0"/>
                        <a:t>Strengths</a:t>
                      </a:r>
                    </a:p>
                  </a:txBody>
                  <a:tcPr/>
                </a:tc>
                <a:tc>
                  <a:txBody>
                    <a:bodyPr/>
                    <a:lstStyle/>
                    <a:p>
                      <a:pPr algn="ctr"/>
                      <a:r>
                        <a:rPr lang="en-US" dirty="0"/>
                        <a:t>Weaknesses</a:t>
                      </a:r>
                    </a:p>
                  </a:txBody>
                  <a:tcPr/>
                </a:tc>
                <a:extLst>
                  <a:ext uri="{0D108BD9-81ED-4DB2-BD59-A6C34878D82A}">
                    <a16:rowId xmlns:a16="http://schemas.microsoft.com/office/drawing/2014/main" val="892248773"/>
                  </a:ext>
                </a:extLst>
              </a:tr>
              <a:tr h="600425">
                <a:tc>
                  <a:txBody>
                    <a:bodyPr/>
                    <a:lstStyle/>
                    <a:p>
                      <a:r>
                        <a:rPr lang="en-US" sz="1600" dirty="0"/>
                        <a:t>Motivated</a:t>
                      </a:r>
                      <a:r>
                        <a:rPr lang="en-US" sz="1600" baseline="0" dirty="0"/>
                        <a:t> to read– especially about animals</a:t>
                      </a:r>
                      <a:endParaRPr lang="en-US" sz="1600" dirty="0"/>
                    </a:p>
                  </a:txBody>
                  <a:tcPr/>
                </a:tc>
                <a:tc>
                  <a:txBody>
                    <a:bodyPr/>
                    <a:lstStyle/>
                    <a:p>
                      <a:r>
                        <a:rPr lang="en-US" sz="1600" dirty="0"/>
                        <a:t>Fluency</a:t>
                      </a:r>
                    </a:p>
                  </a:txBody>
                  <a:tcPr/>
                </a:tc>
                <a:extLst>
                  <a:ext uri="{0D108BD9-81ED-4DB2-BD59-A6C34878D82A}">
                    <a16:rowId xmlns:a16="http://schemas.microsoft.com/office/drawing/2014/main" val="2944108935"/>
                  </a:ext>
                </a:extLst>
              </a:tr>
              <a:tr h="794680">
                <a:tc>
                  <a:txBody>
                    <a:bodyPr/>
                    <a:lstStyle/>
                    <a:p>
                      <a:r>
                        <a:rPr lang="en-US" sz="1600" dirty="0"/>
                        <a:t>Receptive</a:t>
                      </a:r>
                      <a:r>
                        <a:rPr lang="en-US" sz="1600" baseline="0" dirty="0"/>
                        <a:t> to corrective feedback</a:t>
                      </a:r>
                      <a:endParaRPr lang="en-US" sz="1600" dirty="0"/>
                    </a:p>
                  </a:txBody>
                  <a:tcPr/>
                </a:tc>
                <a:tc>
                  <a:txBody>
                    <a:bodyPr/>
                    <a:lstStyle/>
                    <a:p>
                      <a:r>
                        <a:rPr lang="en-US" sz="1600" dirty="0"/>
                        <a:t>Frequently</a:t>
                      </a:r>
                      <a:r>
                        <a:rPr lang="en-US" sz="1600" baseline="0" dirty="0"/>
                        <a:t> guesses at words, errors increase when text is not in an interest area</a:t>
                      </a:r>
                      <a:endParaRPr lang="en-US" sz="1600" dirty="0"/>
                    </a:p>
                  </a:txBody>
                  <a:tcPr/>
                </a:tc>
                <a:extLst>
                  <a:ext uri="{0D108BD9-81ED-4DB2-BD59-A6C34878D82A}">
                    <a16:rowId xmlns:a16="http://schemas.microsoft.com/office/drawing/2014/main" val="2787988594"/>
                  </a:ext>
                </a:extLst>
              </a:tr>
              <a:tr h="732871">
                <a:tc>
                  <a:txBody>
                    <a:bodyPr/>
                    <a:lstStyle/>
                    <a:p>
                      <a:r>
                        <a:rPr lang="en-US" sz="1600" dirty="0"/>
                        <a:t>Has made</a:t>
                      </a:r>
                      <a:r>
                        <a:rPr lang="en-US" sz="1600" baseline="0" dirty="0"/>
                        <a:t> a lot of progress in decoding from words lists</a:t>
                      </a:r>
                      <a:endParaRPr lang="en-US" sz="1600" dirty="0"/>
                    </a:p>
                  </a:txBody>
                  <a:tcPr/>
                </a:tc>
                <a:tc>
                  <a:txBody>
                    <a:bodyPr/>
                    <a:lstStyle/>
                    <a:p>
                      <a:r>
                        <a:rPr lang="en-US" sz="1600" dirty="0"/>
                        <a:t>Consistent</a:t>
                      </a:r>
                      <a:r>
                        <a:rPr lang="en-US" sz="1600" baseline="0" dirty="0"/>
                        <a:t> difficulties with affixes and multisyllabic words</a:t>
                      </a:r>
                      <a:endParaRPr lang="en-US" sz="1600" dirty="0"/>
                    </a:p>
                  </a:txBody>
                  <a:tcPr/>
                </a:tc>
                <a:extLst>
                  <a:ext uri="{0D108BD9-81ED-4DB2-BD59-A6C34878D82A}">
                    <a16:rowId xmlns:a16="http://schemas.microsoft.com/office/drawing/2014/main" val="2522035384"/>
                  </a:ext>
                </a:extLst>
              </a:tr>
            </a:tbl>
          </a:graphicData>
        </a:graphic>
      </p:graphicFrame>
      <p:pic>
        <p:nvPicPr>
          <p:cNvPr id="6"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459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10440801" cy="731520"/>
          </a:xfrm>
        </p:spPr>
        <p:txBody>
          <a:bodyPr/>
          <a:lstStyle/>
          <a:p>
            <a:r>
              <a:rPr lang="en-US" dirty="0"/>
              <a:t>Activity 4.5– Application Activity continued…</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graphicFrame>
        <p:nvGraphicFramePr>
          <p:cNvPr id="7" name="Table 6"/>
          <p:cNvGraphicFramePr>
            <a:graphicFrameLocks noGrp="1"/>
          </p:cNvGraphicFramePr>
          <p:nvPr>
            <p:extLst>
              <p:ext uri="{D42A27DB-BD31-4B8C-83A1-F6EECF244321}">
                <p14:modId xmlns:p14="http://schemas.microsoft.com/office/powerpoint/2010/main" val="793583581"/>
              </p:ext>
            </p:extLst>
          </p:nvPr>
        </p:nvGraphicFramePr>
        <p:xfrm>
          <a:off x="1554893" y="1352217"/>
          <a:ext cx="8547099" cy="4749273"/>
        </p:xfrm>
        <a:graphic>
          <a:graphicData uri="http://schemas.openxmlformats.org/drawingml/2006/table">
            <a:tbl>
              <a:tblPr firstRow="1" bandRow="1">
                <a:tableStyleId>{10A1B5D5-9B99-4C35-A422-299274C87663}</a:tableStyleId>
              </a:tblPr>
              <a:tblGrid>
                <a:gridCol w="2849033">
                  <a:extLst>
                    <a:ext uri="{9D8B030D-6E8A-4147-A177-3AD203B41FA5}">
                      <a16:colId xmlns:a16="http://schemas.microsoft.com/office/drawing/2014/main" val="20000"/>
                    </a:ext>
                  </a:extLst>
                </a:gridCol>
                <a:gridCol w="2849033">
                  <a:extLst>
                    <a:ext uri="{9D8B030D-6E8A-4147-A177-3AD203B41FA5}">
                      <a16:colId xmlns:a16="http://schemas.microsoft.com/office/drawing/2014/main" val="20001"/>
                    </a:ext>
                  </a:extLst>
                </a:gridCol>
                <a:gridCol w="2849033">
                  <a:extLst>
                    <a:ext uri="{9D8B030D-6E8A-4147-A177-3AD203B41FA5}">
                      <a16:colId xmlns:a16="http://schemas.microsoft.com/office/drawing/2014/main" val="20002"/>
                    </a:ext>
                  </a:extLst>
                </a:gridCol>
              </a:tblGrid>
              <a:tr h="527697">
                <a:tc>
                  <a:txBody>
                    <a:bodyPr/>
                    <a:lstStyle/>
                    <a:p>
                      <a:pPr algn="ctr"/>
                      <a:r>
                        <a:rPr lang="en-US" sz="2800" dirty="0"/>
                        <a:t>Week</a:t>
                      </a:r>
                      <a:endParaRPr lang="en-US" sz="2800" b="1" dirty="0"/>
                    </a:p>
                  </a:txBody>
                  <a:tcPr/>
                </a:tc>
                <a:tc>
                  <a:txBody>
                    <a:bodyPr/>
                    <a:lstStyle/>
                    <a:p>
                      <a:pPr algn="ctr"/>
                      <a:r>
                        <a:rPr lang="en-US" sz="2800" dirty="0"/>
                        <a:t>WCPM</a:t>
                      </a:r>
                      <a:endParaRPr lang="en-US" sz="2800" b="1" dirty="0"/>
                    </a:p>
                  </a:txBody>
                  <a:tcPr/>
                </a:tc>
                <a:tc>
                  <a:txBody>
                    <a:bodyPr/>
                    <a:lstStyle/>
                    <a:p>
                      <a:pPr algn="ctr"/>
                      <a:r>
                        <a:rPr lang="en-US" sz="2800" dirty="0"/>
                        <a:t>%WCPM</a:t>
                      </a:r>
                      <a:endParaRPr lang="en-US" sz="2800" b="1" dirty="0"/>
                    </a:p>
                  </a:txBody>
                  <a:tcPr/>
                </a:tc>
                <a:extLst>
                  <a:ext uri="{0D108BD9-81ED-4DB2-BD59-A6C34878D82A}">
                    <a16:rowId xmlns:a16="http://schemas.microsoft.com/office/drawing/2014/main" val="10000"/>
                  </a:ext>
                </a:extLst>
              </a:tr>
              <a:tr h="527697">
                <a:tc>
                  <a:txBody>
                    <a:bodyPr/>
                    <a:lstStyle/>
                    <a:p>
                      <a:pPr algn="ctr"/>
                      <a:r>
                        <a:rPr lang="en-US" sz="2800" dirty="0"/>
                        <a:t>1</a:t>
                      </a:r>
                      <a:endParaRPr lang="en-US" sz="2800" b="1" dirty="0"/>
                    </a:p>
                  </a:txBody>
                  <a:tcPr/>
                </a:tc>
                <a:tc>
                  <a:txBody>
                    <a:bodyPr/>
                    <a:lstStyle/>
                    <a:p>
                      <a:pPr algn="ctr"/>
                      <a:r>
                        <a:rPr lang="en-US" sz="2800" dirty="0"/>
                        <a:t>55</a:t>
                      </a:r>
                      <a:endParaRPr lang="en-US" sz="2800" b="1" dirty="0"/>
                    </a:p>
                  </a:txBody>
                  <a:tcPr/>
                </a:tc>
                <a:tc>
                  <a:txBody>
                    <a:bodyPr/>
                    <a:lstStyle/>
                    <a:p>
                      <a:pPr algn="ctr"/>
                      <a:r>
                        <a:rPr lang="en-US" sz="2800" dirty="0"/>
                        <a:t>88%</a:t>
                      </a:r>
                      <a:endParaRPr lang="en-US" sz="2800" b="1" dirty="0"/>
                    </a:p>
                  </a:txBody>
                  <a:tcPr/>
                </a:tc>
                <a:extLst>
                  <a:ext uri="{0D108BD9-81ED-4DB2-BD59-A6C34878D82A}">
                    <a16:rowId xmlns:a16="http://schemas.microsoft.com/office/drawing/2014/main" val="10001"/>
                  </a:ext>
                </a:extLst>
              </a:tr>
              <a:tr h="527697">
                <a:tc>
                  <a:txBody>
                    <a:bodyPr/>
                    <a:lstStyle/>
                    <a:p>
                      <a:pPr algn="ctr"/>
                      <a:r>
                        <a:rPr lang="en-US" sz="2800" dirty="0"/>
                        <a:t>2</a:t>
                      </a:r>
                      <a:endParaRPr lang="en-US" sz="2800" b="1" dirty="0"/>
                    </a:p>
                  </a:txBody>
                  <a:tcPr/>
                </a:tc>
                <a:tc>
                  <a:txBody>
                    <a:bodyPr/>
                    <a:lstStyle/>
                    <a:p>
                      <a:pPr algn="ctr"/>
                      <a:r>
                        <a:rPr lang="en-US" sz="2800" dirty="0"/>
                        <a:t>57</a:t>
                      </a:r>
                      <a:endParaRPr lang="en-US" sz="2800" b="1" dirty="0"/>
                    </a:p>
                  </a:txBody>
                  <a:tcPr/>
                </a:tc>
                <a:tc>
                  <a:txBody>
                    <a:bodyPr/>
                    <a:lstStyle/>
                    <a:p>
                      <a:pPr algn="ctr"/>
                      <a:r>
                        <a:rPr lang="en-US" sz="2800" dirty="0"/>
                        <a:t>89%</a:t>
                      </a:r>
                      <a:endParaRPr lang="en-US" sz="2800" b="1" dirty="0"/>
                    </a:p>
                  </a:txBody>
                  <a:tcPr/>
                </a:tc>
                <a:extLst>
                  <a:ext uri="{0D108BD9-81ED-4DB2-BD59-A6C34878D82A}">
                    <a16:rowId xmlns:a16="http://schemas.microsoft.com/office/drawing/2014/main" val="10002"/>
                  </a:ext>
                </a:extLst>
              </a:tr>
              <a:tr h="527697">
                <a:tc>
                  <a:txBody>
                    <a:bodyPr/>
                    <a:lstStyle/>
                    <a:p>
                      <a:pPr algn="ctr"/>
                      <a:r>
                        <a:rPr lang="en-US" sz="2800" dirty="0"/>
                        <a:t>3</a:t>
                      </a:r>
                      <a:endParaRPr lang="en-US" sz="2800" b="1" dirty="0"/>
                    </a:p>
                  </a:txBody>
                  <a:tcPr/>
                </a:tc>
                <a:tc>
                  <a:txBody>
                    <a:bodyPr/>
                    <a:lstStyle/>
                    <a:p>
                      <a:pPr algn="ctr"/>
                      <a:r>
                        <a:rPr lang="en-US" sz="2800" dirty="0"/>
                        <a:t>51</a:t>
                      </a:r>
                      <a:endParaRPr lang="en-US" sz="2800" b="1" dirty="0"/>
                    </a:p>
                  </a:txBody>
                  <a:tcPr/>
                </a:tc>
                <a:tc>
                  <a:txBody>
                    <a:bodyPr/>
                    <a:lstStyle/>
                    <a:p>
                      <a:pPr algn="ctr"/>
                      <a:r>
                        <a:rPr lang="en-US" sz="2800" dirty="0"/>
                        <a:t>85%</a:t>
                      </a:r>
                      <a:endParaRPr lang="en-US" sz="2800" b="1" dirty="0"/>
                    </a:p>
                  </a:txBody>
                  <a:tcPr/>
                </a:tc>
                <a:extLst>
                  <a:ext uri="{0D108BD9-81ED-4DB2-BD59-A6C34878D82A}">
                    <a16:rowId xmlns:a16="http://schemas.microsoft.com/office/drawing/2014/main" val="10003"/>
                  </a:ext>
                </a:extLst>
              </a:tr>
              <a:tr h="527697">
                <a:tc>
                  <a:txBody>
                    <a:bodyPr/>
                    <a:lstStyle/>
                    <a:p>
                      <a:pPr algn="ctr"/>
                      <a:r>
                        <a:rPr lang="en-US" sz="2800" dirty="0"/>
                        <a:t>4</a:t>
                      </a:r>
                      <a:endParaRPr lang="en-US" sz="2800" b="1" dirty="0"/>
                    </a:p>
                  </a:txBody>
                  <a:tcPr/>
                </a:tc>
                <a:tc>
                  <a:txBody>
                    <a:bodyPr/>
                    <a:lstStyle/>
                    <a:p>
                      <a:pPr algn="ctr"/>
                      <a:r>
                        <a:rPr lang="en-US" sz="2800" dirty="0"/>
                        <a:t>60</a:t>
                      </a:r>
                      <a:endParaRPr lang="en-US" sz="2800" b="1" dirty="0"/>
                    </a:p>
                  </a:txBody>
                  <a:tcPr/>
                </a:tc>
                <a:tc>
                  <a:txBody>
                    <a:bodyPr/>
                    <a:lstStyle/>
                    <a:p>
                      <a:pPr algn="ctr"/>
                      <a:r>
                        <a:rPr lang="en-US" sz="2800" dirty="0"/>
                        <a:t>90%</a:t>
                      </a:r>
                      <a:endParaRPr lang="en-US" sz="2800" b="1" dirty="0"/>
                    </a:p>
                  </a:txBody>
                  <a:tcPr/>
                </a:tc>
                <a:extLst>
                  <a:ext uri="{0D108BD9-81ED-4DB2-BD59-A6C34878D82A}">
                    <a16:rowId xmlns:a16="http://schemas.microsoft.com/office/drawing/2014/main" val="10004"/>
                  </a:ext>
                </a:extLst>
              </a:tr>
              <a:tr h="527697">
                <a:tc>
                  <a:txBody>
                    <a:bodyPr/>
                    <a:lstStyle/>
                    <a:p>
                      <a:pPr algn="ctr"/>
                      <a:r>
                        <a:rPr lang="en-US" sz="2800" dirty="0"/>
                        <a:t>5</a:t>
                      </a:r>
                      <a:endParaRPr lang="en-US" sz="2800" b="1" dirty="0"/>
                    </a:p>
                  </a:txBody>
                  <a:tcPr/>
                </a:tc>
                <a:tc>
                  <a:txBody>
                    <a:bodyPr/>
                    <a:lstStyle/>
                    <a:p>
                      <a:pPr algn="ctr"/>
                      <a:r>
                        <a:rPr lang="en-US" sz="2800" dirty="0"/>
                        <a:t>63</a:t>
                      </a:r>
                      <a:endParaRPr lang="en-US" sz="2800" b="1" dirty="0"/>
                    </a:p>
                  </a:txBody>
                  <a:tcPr/>
                </a:tc>
                <a:tc>
                  <a:txBody>
                    <a:bodyPr/>
                    <a:lstStyle/>
                    <a:p>
                      <a:pPr algn="ctr"/>
                      <a:r>
                        <a:rPr lang="en-US" sz="2800" dirty="0"/>
                        <a:t>91%</a:t>
                      </a:r>
                      <a:endParaRPr lang="en-US" sz="2800" b="1" dirty="0"/>
                    </a:p>
                  </a:txBody>
                  <a:tcPr/>
                </a:tc>
                <a:extLst>
                  <a:ext uri="{0D108BD9-81ED-4DB2-BD59-A6C34878D82A}">
                    <a16:rowId xmlns:a16="http://schemas.microsoft.com/office/drawing/2014/main" val="10005"/>
                  </a:ext>
                </a:extLst>
              </a:tr>
              <a:tr h="527697">
                <a:tc>
                  <a:txBody>
                    <a:bodyPr/>
                    <a:lstStyle/>
                    <a:p>
                      <a:pPr algn="ctr"/>
                      <a:r>
                        <a:rPr lang="en-US" sz="2800" dirty="0"/>
                        <a:t>6</a:t>
                      </a:r>
                      <a:endParaRPr lang="en-US" sz="2800" b="1" dirty="0"/>
                    </a:p>
                  </a:txBody>
                  <a:tcPr/>
                </a:tc>
                <a:tc>
                  <a:txBody>
                    <a:bodyPr/>
                    <a:lstStyle/>
                    <a:p>
                      <a:pPr algn="ctr"/>
                      <a:r>
                        <a:rPr lang="en-US" sz="2800" dirty="0"/>
                        <a:t>65</a:t>
                      </a:r>
                      <a:endParaRPr lang="en-US" sz="2800" b="1" dirty="0"/>
                    </a:p>
                  </a:txBody>
                  <a:tcPr/>
                </a:tc>
                <a:tc>
                  <a:txBody>
                    <a:bodyPr/>
                    <a:lstStyle/>
                    <a:p>
                      <a:pPr algn="ctr"/>
                      <a:r>
                        <a:rPr lang="en-US" sz="2800" dirty="0"/>
                        <a:t>90%</a:t>
                      </a:r>
                      <a:endParaRPr lang="en-US" sz="2800" b="1" dirty="0"/>
                    </a:p>
                  </a:txBody>
                  <a:tcPr/>
                </a:tc>
                <a:extLst>
                  <a:ext uri="{0D108BD9-81ED-4DB2-BD59-A6C34878D82A}">
                    <a16:rowId xmlns:a16="http://schemas.microsoft.com/office/drawing/2014/main" val="10006"/>
                  </a:ext>
                </a:extLst>
              </a:tr>
              <a:tr h="527697">
                <a:tc>
                  <a:txBody>
                    <a:bodyPr/>
                    <a:lstStyle/>
                    <a:p>
                      <a:pPr algn="ctr"/>
                      <a:r>
                        <a:rPr lang="en-US" sz="2800" dirty="0"/>
                        <a:t>7</a:t>
                      </a:r>
                      <a:endParaRPr lang="en-US" sz="2800" b="1" dirty="0"/>
                    </a:p>
                  </a:txBody>
                  <a:tcPr/>
                </a:tc>
                <a:tc>
                  <a:txBody>
                    <a:bodyPr/>
                    <a:lstStyle/>
                    <a:p>
                      <a:pPr algn="ctr"/>
                      <a:r>
                        <a:rPr lang="en-US" sz="2800" dirty="0"/>
                        <a:t>68</a:t>
                      </a:r>
                      <a:endParaRPr lang="en-US" sz="2800" b="1" dirty="0"/>
                    </a:p>
                  </a:txBody>
                  <a:tcPr/>
                </a:tc>
                <a:tc>
                  <a:txBody>
                    <a:bodyPr/>
                    <a:lstStyle/>
                    <a:p>
                      <a:pPr algn="ctr"/>
                      <a:r>
                        <a:rPr lang="en-US" sz="2800" dirty="0"/>
                        <a:t>92%</a:t>
                      </a:r>
                      <a:endParaRPr lang="en-US" sz="2800" b="1" dirty="0"/>
                    </a:p>
                  </a:txBody>
                  <a:tcPr/>
                </a:tc>
                <a:extLst>
                  <a:ext uri="{0D108BD9-81ED-4DB2-BD59-A6C34878D82A}">
                    <a16:rowId xmlns:a16="http://schemas.microsoft.com/office/drawing/2014/main" val="10007"/>
                  </a:ext>
                </a:extLst>
              </a:tr>
              <a:tr h="527697">
                <a:tc>
                  <a:txBody>
                    <a:bodyPr/>
                    <a:lstStyle/>
                    <a:p>
                      <a:pPr algn="ctr"/>
                      <a:r>
                        <a:rPr lang="en-US" sz="2800" dirty="0"/>
                        <a:t>8</a:t>
                      </a:r>
                      <a:endParaRPr lang="en-US" sz="2800" b="1" dirty="0"/>
                    </a:p>
                  </a:txBody>
                  <a:tcPr/>
                </a:tc>
                <a:tc>
                  <a:txBody>
                    <a:bodyPr/>
                    <a:lstStyle/>
                    <a:p>
                      <a:pPr algn="ctr"/>
                      <a:r>
                        <a:rPr lang="en-US" sz="2800" dirty="0"/>
                        <a:t>50</a:t>
                      </a:r>
                      <a:endParaRPr lang="en-US" sz="2800" b="1" dirty="0"/>
                    </a:p>
                  </a:txBody>
                  <a:tcPr/>
                </a:tc>
                <a:tc>
                  <a:txBody>
                    <a:bodyPr/>
                    <a:lstStyle/>
                    <a:p>
                      <a:pPr algn="ctr"/>
                      <a:r>
                        <a:rPr lang="en-US" sz="2800" dirty="0"/>
                        <a:t>85%</a:t>
                      </a:r>
                      <a:endParaRPr lang="en-US" sz="2800" b="1"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714716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10440801" cy="731520"/>
          </a:xfrm>
        </p:spPr>
        <p:txBody>
          <a:bodyPr/>
          <a:lstStyle/>
          <a:p>
            <a:r>
              <a:rPr lang="en-US" dirty="0"/>
              <a:t>Activity 4.5– Application Activity continued…</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sp>
        <p:nvSpPr>
          <p:cNvPr id="5" name="Text Placeholder 2"/>
          <p:cNvSpPr txBox="1">
            <a:spLocks/>
          </p:cNvSpPr>
          <p:nvPr/>
        </p:nvSpPr>
        <p:spPr>
          <a:xfrm>
            <a:off x="107092" y="1446154"/>
            <a:ext cx="11730681" cy="50452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a:r>
              <a:rPr lang="en-US"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In Tab 1 in Excel:</a:t>
            </a:r>
          </a:p>
          <a:p>
            <a:pPr marL="228600"/>
            <a:endParaRPr lang="en-US" sz="20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1. Create a graph using Celeste’s data</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2. Use benchmarks found below to create a long-term goal</a:t>
            </a: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https://intensiveintervention.org/sites/default/files/2017%20ORF%20NORMS%20PDF.pdf</a:t>
            </a:r>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3. You should have a goal line starting at her baseline</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4. You should have a vertical line indicating Intervention 1 with a description of the intervention</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5. You should have her 8 weeks of WCPM and %WCPM data graphed with a trend line for WCPM only</a:t>
            </a:r>
          </a:p>
        </p:txBody>
      </p:sp>
    </p:spTree>
    <p:extLst>
      <p:ext uri="{BB962C8B-B14F-4D97-AF65-F5344CB8AC3E}">
        <p14:creationId xmlns:p14="http://schemas.microsoft.com/office/powerpoint/2010/main" val="28395808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3" y="144781"/>
            <a:ext cx="8686800" cy="73152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HOW TO CREATE A GRAPH IN EXCEL</a:t>
            </a:r>
          </a:p>
        </p:txBody>
      </p:sp>
      <p:sp>
        <p:nvSpPr>
          <p:cNvPr id="3" name="TextBox 2"/>
          <p:cNvSpPr txBox="1"/>
          <p:nvPr/>
        </p:nvSpPr>
        <p:spPr>
          <a:xfrm>
            <a:off x="3311770" y="3244334"/>
            <a:ext cx="5568461" cy="369332"/>
          </a:xfrm>
          <a:prstGeom prst="rect">
            <a:avLst/>
          </a:prstGeom>
          <a:noFill/>
        </p:spPr>
        <p:txBody>
          <a:bodyPr wrap="square" rtlCol="0">
            <a:spAutoFit/>
          </a:bodyPr>
          <a:lstStyle/>
          <a:p>
            <a:pPr algn="ctr"/>
            <a:r>
              <a:rPr lang="en-US" dirty="0">
                <a:solidFill>
                  <a:schemeClr val="bg1"/>
                </a:solidFill>
                <a:hlinkClick r:id="rId2"/>
              </a:rPr>
              <a:t>https://youtu.be/SHd2XGyADE0</a:t>
            </a:r>
            <a:r>
              <a:rPr lang="en-US" dirty="0">
                <a:solidFill>
                  <a:schemeClr val="bg1"/>
                </a:solidFill>
              </a:rPr>
              <a:t> </a:t>
            </a:r>
          </a:p>
        </p:txBody>
      </p:sp>
    </p:spTree>
    <p:extLst>
      <p:ext uri="{BB962C8B-B14F-4D97-AF65-F5344CB8AC3E}">
        <p14:creationId xmlns:p14="http://schemas.microsoft.com/office/powerpoint/2010/main" val="32214146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10440801" cy="731520"/>
          </a:xfrm>
        </p:spPr>
        <p:txBody>
          <a:bodyPr/>
          <a:lstStyle/>
          <a:p>
            <a:r>
              <a:rPr lang="en-US" dirty="0"/>
              <a:t>Activity 4.5– Application Activity continued…</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sp>
        <p:nvSpPr>
          <p:cNvPr id="5" name="Text Placeholder 2"/>
          <p:cNvSpPr txBox="1">
            <a:spLocks/>
          </p:cNvSpPr>
          <p:nvPr/>
        </p:nvSpPr>
        <p:spPr>
          <a:xfrm>
            <a:off x="107092" y="1446154"/>
            <a:ext cx="11730681" cy="50452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a:r>
              <a:rPr lang="en-US"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In your Workbook write down the answers to the following questions:</a:t>
            </a:r>
          </a:p>
          <a:p>
            <a:pPr marL="228600"/>
            <a:endParaRPr lang="en-US" sz="20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85800" indent="-457200">
              <a:buFont typeface="+mj-lt"/>
              <a:buAutoNum type="arabicPeriod"/>
            </a:pPr>
            <a:endParaRPr lang="en-US" sz="2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2"/>
          <p:cNvSpPr txBox="1">
            <a:spLocks/>
          </p:cNvSpPr>
          <p:nvPr/>
        </p:nvSpPr>
        <p:spPr>
          <a:xfrm>
            <a:off x="107092" y="1985974"/>
            <a:ext cx="10923373" cy="44030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1. What was Celeste's baseline?</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2. Is Celeste at-risk in reading?</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3. Write your goal for Celeste. It should match your goal line in the graph and be written exactly as "By (date), Celeste will read at least (a number) of words correctly per minute on 3 consecutive trials as measured by 4th grade DORF.</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4. According to the NCII tools for elementary reading Academic Intervention, is  Enhanced Core Reading Instruction (</a:t>
            </a:r>
            <a:r>
              <a:rPr lang="en-US" sz="18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Fien</a:t>
            </a:r>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 et al., 2015; Smith et al., 2016)  a good intervention to start with? Why or why not?</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5. Look at Celeste's weekly data in response to your intervention, should you keep or change the intervention? Why or why not? </a:t>
            </a:r>
          </a:p>
        </p:txBody>
      </p:sp>
    </p:spTree>
    <p:extLst>
      <p:ext uri="{BB962C8B-B14F-4D97-AF65-F5344CB8AC3E}">
        <p14:creationId xmlns:p14="http://schemas.microsoft.com/office/powerpoint/2010/main" val="11838480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Graphing Resource</a:t>
            </a:r>
          </a:p>
        </p:txBody>
      </p:sp>
      <p:sp>
        <p:nvSpPr>
          <p:cNvPr id="3" name="Text Placeholder 2"/>
          <p:cNvSpPr>
            <a:spLocks noGrp="1"/>
          </p:cNvSpPr>
          <p:nvPr>
            <p:ph type="body" idx="1"/>
          </p:nvPr>
        </p:nvSpPr>
        <p:spPr/>
        <p:txBody>
          <a:bodyPr/>
          <a:lstStyle/>
          <a:p>
            <a:pPr marL="0" indent="0"/>
            <a:r>
              <a:rPr lang="en-US" dirty="0">
                <a:solidFill>
                  <a:srgbClr val="C95331"/>
                </a:solidFill>
              </a:rPr>
              <a:t>Student Progress Monitoring Tool for Data Collection and Graphing</a:t>
            </a:r>
          </a:p>
          <a:p>
            <a:pPr marL="0" indent="0"/>
            <a:r>
              <a:rPr lang="en-US" dirty="0">
                <a:solidFill>
                  <a:schemeClr val="bg1"/>
                </a:solidFill>
                <a:latin typeface="Verdana" panose="020B0604030504040204" pitchFamily="34" charset="0"/>
                <a:ea typeface="Verdana" panose="020B0604030504040204" pitchFamily="34" charset="0"/>
                <a:hlinkClick r:id="rId2" action="ppaction://hlinkfile"/>
              </a:rPr>
              <a:t>Intensiveintervention.org/resource/student-progress-monitoring-tool-data-collection-and-graphing-excel</a:t>
            </a:r>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474377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Does Progress Monitoring and Instructional Decision Making Work Within Reading?</a:t>
            </a:r>
          </a:p>
        </p:txBody>
      </p:sp>
      <p:sp>
        <p:nvSpPr>
          <p:cNvPr id="3" name="Subtitle 2"/>
          <p:cNvSpPr>
            <a:spLocks noGrp="1"/>
          </p:cNvSpPr>
          <p:nvPr>
            <p:ph type="subTitle" idx="1"/>
          </p:nvPr>
        </p:nvSpPr>
        <p:spPr/>
        <p:txBody>
          <a:bodyPr/>
          <a:lstStyle/>
          <a:p>
            <a:r>
              <a:rPr lang="en-US" dirty="0"/>
              <a:t>Module 4 – Closing</a:t>
            </a:r>
          </a:p>
        </p:txBody>
      </p:sp>
    </p:spTree>
    <p:extLst>
      <p:ext uri="{BB962C8B-B14F-4D97-AF65-F5344CB8AC3E}">
        <p14:creationId xmlns:p14="http://schemas.microsoft.com/office/powerpoint/2010/main" val="5744586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7" y="213232"/>
            <a:ext cx="10176084" cy="731520"/>
          </a:xfrm>
        </p:spPr>
        <p:txBody>
          <a:bodyPr>
            <a:normAutofit fontScale="90000"/>
          </a:bodyPr>
          <a:lstStyle/>
          <a:p>
            <a:r>
              <a:rPr lang="en-US" sz="3600" dirty="0">
                <a:latin typeface="Verdana" panose="020B0604030504040204" pitchFamily="34" charset="0"/>
                <a:ea typeface="Verdana" panose="020B0604030504040204" pitchFamily="34" charset="0"/>
              </a:rPr>
              <a:t>Classroom Application:</a:t>
            </a:r>
            <a:br>
              <a:rPr lang="en-US" sz="3600" dirty="0">
                <a:latin typeface="Verdana" panose="020B0604030504040204" pitchFamily="34" charset="0"/>
                <a:ea typeface="Verdana" panose="020B0604030504040204" pitchFamily="34" charset="0"/>
              </a:rPr>
            </a:br>
            <a:r>
              <a:rPr lang="en-US" sz="3100" b="0" dirty="0">
                <a:latin typeface="Verdana" panose="020B0604030504040204" pitchFamily="34" charset="0"/>
                <a:ea typeface="Verdana" panose="020B0604030504040204" pitchFamily="34" charset="0"/>
              </a:rPr>
              <a:t>Progress monitoring using ORF</a:t>
            </a:r>
            <a:endParaRPr lang="en-US" dirty="0">
              <a:latin typeface="Verdana" panose="020B0604030504040204" pitchFamily="34" charset="0"/>
              <a:ea typeface="Verdana" panose="020B0604030504040204" pitchFamily="34" charset="0"/>
            </a:endParaRPr>
          </a:p>
        </p:txBody>
      </p:sp>
      <p:sp>
        <p:nvSpPr>
          <p:cNvPr id="3" name="Content Placeholder 2"/>
          <p:cNvSpPr>
            <a:spLocks noGrp="1"/>
          </p:cNvSpPr>
          <p:nvPr>
            <p:ph idx="4294967295"/>
          </p:nvPr>
        </p:nvSpPr>
        <p:spPr>
          <a:xfrm>
            <a:off x="698541" y="1565189"/>
            <a:ext cx="7638151" cy="4604951"/>
          </a:xfrm>
        </p:spPr>
        <p:txBody>
          <a:bodyPr>
            <a:normAutofit/>
          </a:bodyPr>
          <a:lstStyle/>
          <a:p>
            <a:pPr marL="342900" indent="-342900">
              <a:spcBef>
                <a:spcPts val="0"/>
              </a:spcBef>
              <a:buClr>
                <a:srgbClr val="6D545D"/>
              </a:buClr>
              <a:buFont typeface="Arial"/>
              <a:buChar char="•"/>
            </a:pPr>
            <a:r>
              <a:rPr lang="en-US" sz="1800" dirty="0">
                <a:latin typeface="Verdana" panose="020B0604030504040204" pitchFamily="34" charset="0"/>
                <a:ea typeface="Verdana" panose="020B0604030504040204" pitchFamily="34" charset="0"/>
              </a:rPr>
              <a:t>Select a student to progress monitor using ORF (or other appropriate measure). The student may be one of the students who is already receiving intensive intervention, OR you may select another student who you teach.</a:t>
            </a:r>
          </a:p>
          <a:p>
            <a:pPr marL="342900" indent="-342900">
              <a:buClr>
                <a:srgbClr val="6D545D"/>
              </a:buClr>
              <a:buFont typeface="Arial"/>
              <a:buChar char="•"/>
            </a:pPr>
            <a:r>
              <a:rPr lang="en-US" sz="1800" dirty="0">
                <a:latin typeface="Verdana" panose="020B0604030504040204" pitchFamily="34" charset="0"/>
                <a:ea typeface="Verdana" panose="020B0604030504040204" pitchFamily="34" charset="0"/>
              </a:rPr>
              <a:t>Monitoring of your “case study student” will be conducted 2x/week throughout the course.</a:t>
            </a:r>
          </a:p>
          <a:p>
            <a:pPr marL="342900" indent="-342900">
              <a:buClr>
                <a:srgbClr val="6D545D"/>
              </a:buClr>
              <a:buFont typeface="Arial"/>
              <a:buChar char="•"/>
            </a:pPr>
            <a:r>
              <a:rPr lang="en-US" sz="1800" dirty="0">
                <a:latin typeface="Verdana" panose="020B0604030504040204" pitchFamily="34" charset="0"/>
                <a:ea typeface="Verdana" panose="020B0604030504040204" pitchFamily="34" charset="0"/>
              </a:rPr>
              <a:t>Use Excel to enter and graph your data</a:t>
            </a:r>
          </a:p>
          <a:p>
            <a:pPr marL="342900" indent="-342900">
              <a:buClr>
                <a:srgbClr val="6D545D"/>
              </a:buClr>
              <a:buFont typeface="Arial"/>
              <a:buChar char="•"/>
            </a:pPr>
            <a:r>
              <a:rPr lang="en-US" sz="1800" dirty="0">
                <a:latin typeface="Verdana" panose="020B0604030504040204" pitchFamily="34" charset="0"/>
                <a:ea typeface="Verdana" panose="020B0604030504040204" pitchFamily="34" charset="0"/>
              </a:rPr>
              <a:t>Routinely look at the data (e.g., every 4  data points).</a:t>
            </a:r>
          </a:p>
          <a:p>
            <a:pPr marL="342900" indent="-342900">
              <a:buClr>
                <a:srgbClr val="6D545D"/>
              </a:buClr>
              <a:buFont typeface="Arial"/>
              <a:buChar char="•"/>
            </a:pPr>
            <a:r>
              <a:rPr lang="en-US" sz="1800" dirty="0">
                <a:latin typeface="Verdana" panose="020B0604030504040204" pitchFamily="34" charset="0"/>
                <a:ea typeface="Verdana" panose="020B0604030504040204" pitchFamily="34" charset="0"/>
              </a:rPr>
              <a:t>Use the decision rules presented in this module to make decisions.</a:t>
            </a:r>
          </a:p>
        </p:txBody>
      </p:sp>
    </p:spTree>
    <p:extLst>
      <p:ext uri="{BB962C8B-B14F-4D97-AF65-F5344CB8AC3E}">
        <p14:creationId xmlns:p14="http://schemas.microsoft.com/office/powerpoint/2010/main" val="26238984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866" y="228599"/>
            <a:ext cx="10619334" cy="1048265"/>
          </a:xfrm>
        </p:spPr>
        <p:txBody>
          <a:bodyPr>
            <a:normAutofit fontScale="90000"/>
          </a:bodyPr>
          <a:lstStyle/>
          <a:p>
            <a:r>
              <a:rPr lang="en-US" sz="3600" dirty="0"/>
              <a:t>Reading:</a:t>
            </a:r>
            <a:br>
              <a:rPr lang="en-US" dirty="0"/>
            </a:br>
            <a:r>
              <a:rPr lang="en-US" b="0" dirty="0"/>
              <a:t>Progress monitoring briefs</a:t>
            </a:r>
            <a:r>
              <a:rPr lang="en-US" dirty="0"/>
              <a:t> </a:t>
            </a:r>
          </a:p>
        </p:txBody>
      </p:sp>
      <p:sp>
        <p:nvSpPr>
          <p:cNvPr id="3" name="Shape 872"/>
          <p:cNvSpPr txBox="1">
            <a:spLocks/>
          </p:cNvSpPr>
          <p:nvPr/>
        </p:nvSpPr>
        <p:spPr>
          <a:xfrm>
            <a:off x="549876" y="1459327"/>
            <a:ext cx="8330513" cy="4636008"/>
          </a:xfrm>
          <a:prstGeom prst="rect">
            <a:avLst/>
          </a:prstGeom>
          <a:noFill/>
          <a:ln>
            <a:noFill/>
          </a:ln>
        </p:spPr>
        <p:txBody>
          <a:bodyPr spcFirstLastPara="1" wrap="square" lIns="91425" tIns="45700" rIns="91425" bIns="45700" anchor="t" anchorCtr="0">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Bef>
                <a:spcPts val="0"/>
              </a:spcBef>
              <a:buFont typeface="Arial" panose="020B0604020202020204" pitchFamily="34" charset="0"/>
              <a:buChar char="•"/>
            </a:pPr>
            <a:r>
              <a:rPr lang="en-US" dirty="0"/>
              <a:t>Read </a:t>
            </a:r>
            <a:r>
              <a:rPr lang="en-US" b="1" dirty="0"/>
              <a:t>Progress Monitoring Briefs #1-3 </a:t>
            </a:r>
            <a:r>
              <a:rPr lang="en-US" dirty="0"/>
              <a:t>from the National Center on Response to Intervention. </a:t>
            </a:r>
          </a:p>
          <a:p>
            <a:pPr marL="342900" indent="-342900">
              <a:lnSpc>
                <a:spcPct val="107000"/>
              </a:lnSpc>
              <a:spcBef>
                <a:spcPts val="0"/>
              </a:spcBef>
              <a:buFont typeface="Arial" panose="020B0604020202020204" pitchFamily="34" charset="0"/>
              <a:buChar char="•"/>
            </a:pPr>
            <a:endParaRPr lang="en-US" dirty="0"/>
          </a:p>
          <a:p>
            <a:pPr marL="342900" indent="-342900">
              <a:lnSpc>
                <a:spcPct val="107000"/>
              </a:lnSpc>
              <a:spcBef>
                <a:spcPts val="0"/>
              </a:spcBef>
              <a:buFont typeface="Arial" panose="020B0604020202020204" pitchFamily="34" charset="0"/>
              <a:buChar char="•"/>
            </a:pPr>
            <a:r>
              <a:rPr lang="en-US" dirty="0"/>
              <a:t>Information provided in these Briefs will help you implement your Classroom Application.</a:t>
            </a:r>
          </a:p>
          <a:p>
            <a:pPr marL="342900" indent="-342900">
              <a:lnSpc>
                <a:spcPct val="107000"/>
              </a:lnSpc>
              <a:spcBef>
                <a:spcPts val="0"/>
              </a:spcBef>
              <a:buFont typeface="Arial" panose="020B0604020202020204" pitchFamily="34" charset="0"/>
              <a:buChar char="•"/>
            </a:pPr>
            <a:endParaRPr lang="en-US" dirty="0"/>
          </a:p>
          <a:p>
            <a:pPr marL="342900" indent="-342900">
              <a:lnSpc>
                <a:spcPct val="107000"/>
              </a:lnSpc>
              <a:spcBef>
                <a:spcPts val="0"/>
              </a:spcBef>
              <a:buFont typeface="Arial" panose="020B0604020202020204" pitchFamily="34" charset="0"/>
              <a:buChar char="•"/>
            </a:pPr>
            <a:r>
              <a:rPr lang="en-US" dirty="0"/>
              <a:t>. . .If you’re interested in communicating data to parents, Brief #4 is provided for your information (it is </a:t>
            </a:r>
            <a:r>
              <a:rPr lang="en-US" i="1" dirty="0"/>
              <a:t>not</a:t>
            </a:r>
            <a:r>
              <a:rPr lang="en-US" dirty="0"/>
              <a:t> required reading).</a:t>
            </a:r>
          </a:p>
          <a:p>
            <a:endParaRPr lang="en-US" dirty="0"/>
          </a:p>
        </p:txBody>
      </p:sp>
    </p:spTree>
    <p:extLst>
      <p:ext uri="{BB962C8B-B14F-4D97-AF65-F5344CB8AC3E}">
        <p14:creationId xmlns:p14="http://schemas.microsoft.com/office/powerpoint/2010/main" val="31932413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387928" y="1094512"/>
            <a:ext cx="11582400" cy="4632325"/>
          </a:xfrm>
        </p:spPr>
        <p:txBody>
          <a:bodyPr/>
          <a:lstStyle/>
          <a:p>
            <a:pPr marL="0" indent="0">
              <a:lnSpc>
                <a:spcPct val="150000"/>
              </a:lnSpc>
            </a:pPr>
            <a:r>
              <a:rPr lang="en-US" dirty="0">
                <a:latin typeface="Verdana" panose="020B0604030504040204" pitchFamily="34" charset="0"/>
                <a:ea typeface="Verdana" panose="020B0604030504040204" pitchFamily="34" charset="0"/>
              </a:rPr>
              <a:t>Academic Progress Monitoring Tools Chart. (</a:t>
            </a:r>
            <a:r>
              <a:rPr lang="en-US" dirty="0" err="1">
                <a:latin typeface="Verdana" panose="020B0604030504040204" pitchFamily="34" charset="0"/>
                <a:ea typeface="Verdana" panose="020B0604030504040204" pitchFamily="34" charset="0"/>
              </a:rPr>
              <a:t>n.d.</a:t>
            </a:r>
            <a:r>
              <a:rPr lang="en-US" dirty="0">
                <a:latin typeface="Verdana" panose="020B0604030504040204" pitchFamily="34" charset="0"/>
                <a:ea typeface="Verdana" panose="020B0604030504040204" pitchFamily="34" charset="0"/>
              </a:rPr>
              <a:t>). Retrieved from 	</a:t>
            </a:r>
            <a:r>
              <a:rPr lang="en-US" dirty="0">
                <a:latin typeface="Verdana" panose="020B0604030504040204" pitchFamily="34" charset="0"/>
                <a:ea typeface="Verdana" panose="020B0604030504040204" pitchFamily="34" charset="0"/>
                <a:hlinkClick r:id="rId2"/>
              </a:rPr>
              <a:t>https://charts.intensiveintervention.org/chart/progress-monitoring</a:t>
            </a:r>
            <a:r>
              <a:rPr lang="en-US" dirty="0">
                <a:latin typeface="Verdana" panose="020B0604030504040204" pitchFamily="34" charset="0"/>
                <a:ea typeface="Verdana" panose="020B0604030504040204" pitchFamily="34" charset="0"/>
              </a:rPr>
              <a:t>.</a:t>
            </a:r>
          </a:p>
          <a:p>
            <a:pPr marL="0" indent="0">
              <a:lnSpc>
                <a:spcPct val="150000"/>
              </a:lnSpc>
            </a:pPr>
            <a:r>
              <a:rPr lang="en-US" dirty="0">
                <a:latin typeface="Verdana" panose="020B0604030504040204" pitchFamily="34" charset="0"/>
                <a:ea typeface="Verdana" panose="020B0604030504040204" pitchFamily="34" charset="0"/>
              </a:rPr>
              <a:t>Hasbrouck, J. &amp; Tindal, G. (2017). </a:t>
            </a:r>
            <a:r>
              <a:rPr lang="en-US" i="1" dirty="0">
                <a:latin typeface="Verdana" panose="020B0604030504040204" pitchFamily="34" charset="0"/>
                <a:ea typeface="Verdana" panose="020B0604030504040204" pitchFamily="34" charset="0"/>
              </a:rPr>
              <a:t>An update to compiled ORF norms </a:t>
            </a:r>
            <a:r>
              <a:rPr lang="en-US" dirty="0">
                <a:latin typeface="Verdana" panose="020B0604030504040204" pitchFamily="34" charset="0"/>
                <a:ea typeface="Verdana" panose="020B0604030504040204" pitchFamily="34" charset="0"/>
              </a:rPr>
              <a:t>(Technical Report No. 	1702). Eugene, OR. Behavioral Research and Teaching, University of Oregon.</a:t>
            </a:r>
          </a:p>
          <a:p>
            <a:pPr marL="0" indent="0">
              <a:lnSpc>
                <a:spcPct val="150000"/>
              </a:lnSpc>
            </a:pPr>
            <a:r>
              <a:rPr lang="en-US" dirty="0">
                <a:latin typeface="Verdana" panose="020B0604030504040204" pitchFamily="34" charset="0"/>
                <a:ea typeface="Verdana" panose="020B0604030504040204" pitchFamily="34" charset="0"/>
              </a:rPr>
              <a:t>How should Ms. Begay assess her students' reading levels and progress? (</a:t>
            </a:r>
            <a:r>
              <a:rPr lang="en-US" dirty="0" err="1">
                <a:latin typeface="Verdana" panose="020B0604030504040204" pitchFamily="34" charset="0"/>
                <a:ea typeface="Verdana" panose="020B0604030504040204" pitchFamily="34" charset="0"/>
              </a:rPr>
              <a:t>n.d.</a:t>
            </a:r>
            <a:r>
              <a:rPr lang="en-US" dirty="0">
                <a:latin typeface="Verdana" panose="020B0604030504040204" pitchFamily="34" charset="0"/>
                <a:ea typeface="Verdana" panose="020B0604030504040204" pitchFamily="34" charset="0"/>
              </a:rPr>
              <a:t>). Retrieved from 	https://iris.peabody.vanderbilt.edu/module/rpm/cresource/q1/p04/#content.</a:t>
            </a:r>
          </a:p>
          <a:p>
            <a:pPr marL="0" indent="0">
              <a:lnSpc>
                <a:spcPct val="150000"/>
              </a:lnSpc>
            </a:pPr>
            <a:r>
              <a:rPr lang="en-US" dirty="0">
                <a:latin typeface="Verdana" panose="020B0604030504040204" pitchFamily="34" charset="0"/>
                <a:ea typeface="Verdana" panose="020B0604030504040204" pitchFamily="34" charset="0"/>
              </a:rPr>
              <a:t>National Center on Intensive Intervention. (2013), </a:t>
            </a:r>
            <a:r>
              <a:rPr lang="en-US" i="1" dirty="0">
                <a:latin typeface="Verdana" panose="020B0604030504040204" pitchFamily="34" charset="0"/>
                <a:ea typeface="Verdana" panose="020B0604030504040204" pitchFamily="34" charset="0"/>
              </a:rPr>
              <a:t>Data-based individualization: A framework for 	Intensive intervention. </a:t>
            </a:r>
            <a:r>
              <a:rPr lang="en-US" dirty="0">
                <a:latin typeface="Verdana" panose="020B0604030504040204" pitchFamily="34" charset="0"/>
                <a:ea typeface="Verdana" panose="020B0604030504040204" pitchFamily="34" charset="0"/>
              </a:rPr>
              <a:t>Washington, DC: Office of Special Education Programs, U.S. 	Department of Education</a:t>
            </a:r>
          </a:p>
          <a:p>
            <a:pPr marL="0" indent="0">
              <a:lnSpc>
                <a:spcPct val="150000"/>
              </a:lnSpc>
            </a:pPr>
            <a:r>
              <a:rPr lang="en-US" dirty="0">
                <a:latin typeface="Verdana" panose="020B0604030504040204" pitchFamily="34" charset="0"/>
                <a:ea typeface="Verdana" panose="020B0604030504040204" pitchFamily="34" charset="0"/>
              </a:rPr>
              <a:t>University of Oregon Center. (</a:t>
            </a:r>
            <a:r>
              <a:rPr lang="en-US" dirty="0" err="1">
                <a:latin typeface="Verdana" panose="020B0604030504040204" pitchFamily="34" charset="0"/>
                <a:ea typeface="Verdana" panose="020B0604030504040204" pitchFamily="34" charset="0"/>
              </a:rPr>
              <a:t>n.d.</a:t>
            </a:r>
            <a:r>
              <a:rPr lang="en-US" dirty="0">
                <a:latin typeface="Verdana" panose="020B0604030504040204" pitchFamily="34" charset="0"/>
                <a:ea typeface="Verdana" panose="020B0604030504040204" pitchFamily="34" charset="0"/>
              </a:rPr>
              <a:t>). UO DIBELS® Data System. Retrieved from 	</a:t>
            </a:r>
            <a:r>
              <a:rPr lang="en-US" dirty="0">
                <a:latin typeface="Verdana" panose="020B0604030504040204" pitchFamily="34" charset="0"/>
                <a:ea typeface="Verdana" panose="020B0604030504040204" pitchFamily="34" charset="0"/>
                <a:hlinkClick r:id="rId3"/>
              </a:rPr>
              <a:t>https://dibels.uoregon.edu/</a:t>
            </a:r>
            <a:r>
              <a:rPr lang="en-US" dirty="0">
                <a:latin typeface="Verdana" panose="020B0604030504040204" pitchFamily="34" charset="0"/>
                <a:ea typeface="Verdana" panose="020B0604030504040204" pitchFamily="34" charset="0"/>
              </a:rPr>
              <a:t>.</a:t>
            </a:r>
          </a:p>
          <a:p>
            <a:pPr marL="0" indent="0"/>
            <a:endParaRPr lang="en-US" dirty="0"/>
          </a:p>
          <a:p>
            <a:endParaRPr lang="en-US" dirty="0"/>
          </a:p>
        </p:txBody>
      </p:sp>
    </p:spTree>
    <p:extLst>
      <p:ext uri="{BB962C8B-B14F-4D97-AF65-F5344CB8AC3E}">
        <p14:creationId xmlns:p14="http://schemas.microsoft.com/office/powerpoint/2010/main" val="32570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What to target?</a:t>
            </a:r>
            <a:endParaRPr lang="en-US" dirty="0"/>
          </a:p>
        </p:txBody>
      </p:sp>
      <p:sp>
        <p:nvSpPr>
          <p:cNvPr id="3" name="Text Placeholder 2"/>
          <p:cNvSpPr>
            <a:spLocks noGrp="1"/>
          </p:cNvSpPr>
          <p:nvPr>
            <p:ph type="body" sz="quarter" idx="12"/>
          </p:nvPr>
        </p:nvSpPr>
        <p:spPr>
          <a:xfrm>
            <a:off x="1800371" y="1307592"/>
            <a:ext cx="6648304" cy="1476376"/>
          </a:xfrm>
          <a:prstGeom prst="rect">
            <a:avLst/>
          </a:prstGeom>
          <a:solidFill>
            <a:schemeClr val="accent4"/>
          </a:solidFill>
        </p:spPr>
        <p:txBody>
          <a:bodyPr>
            <a:noAutofit/>
          </a:bodyPr>
          <a:lstStyle/>
          <a:p>
            <a:r>
              <a:rPr lang="en-US" sz="1600" dirty="0"/>
              <a:t>Zane’s teacher, Ms. Smith, decides to continue explicit phonics instruction, phonemic awareness, and word attack. She also decides she really needs to increase his practice with passage reading and fluency, incorporating repeated oral reading, partner reading, and guided reading.</a:t>
            </a:r>
          </a:p>
        </p:txBody>
      </p:sp>
      <p:pic>
        <p:nvPicPr>
          <p:cNvPr id="1026"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8273"/>
            <a:ext cx="1800371" cy="23305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00372" y="3046553"/>
            <a:ext cx="6648304" cy="1323439"/>
          </a:xfrm>
          <a:prstGeom prst="rect">
            <a:avLst/>
          </a:prstGeom>
          <a:solidFill>
            <a:schemeClr val="accent4"/>
          </a:solidFill>
        </p:spPr>
        <p:txBody>
          <a:bodyPr wrap="square">
            <a:spAutoFit/>
          </a:bodyPr>
          <a:lstStyle/>
          <a:p>
            <a:r>
              <a:rPr lang="en-US" sz="1600" dirty="0">
                <a:solidFill>
                  <a:schemeClr val="bg1"/>
                </a:solidFill>
              </a:rPr>
              <a:t>However, Ms. Smith isn’t sure where to start with her phonics instruction or what his independent and instructional reading levels are. Thus, Ms. Smith decides to administer several diagnostic assessments to Zane in order to decide what to teach…she uses CORE Phonics Survey.</a:t>
            </a:r>
          </a:p>
        </p:txBody>
      </p:sp>
    </p:spTree>
    <p:extLst>
      <p:ext uri="{BB962C8B-B14F-4D97-AF65-F5344CB8AC3E}">
        <p14:creationId xmlns:p14="http://schemas.microsoft.com/office/powerpoint/2010/main" val="46856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Let’s Get Started</a:t>
            </a:r>
            <a:endParaRPr lang="en-US" dirty="0"/>
          </a:p>
        </p:txBody>
      </p:sp>
      <p:sp>
        <p:nvSpPr>
          <p:cNvPr id="3" name="Text Placeholder 2"/>
          <p:cNvSpPr>
            <a:spLocks noGrp="1"/>
          </p:cNvSpPr>
          <p:nvPr>
            <p:ph type="body" sz="quarter" idx="12"/>
          </p:nvPr>
        </p:nvSpPr>
        <p:spPr>
          <a:xfrm>
            <a:off x="1800371" y="1994671"/>
            <a:ext cx="6648304" cy="643754"/>
          </a:xfrm>
          <a:prstGeom prst="rect">
            <a:avLst/>
          </a:prstGeom>
          <a:solidFill>
            <a:schemeClr val="accent4"/>
          </a:solidFill>
        </p:spPr>
        <p:txBody>
          <a:bodyPr>
            <a:noAutofit/>
          </a:bodyPr>
          <a:lstStyle/>
          <a:p>
            <a:r>
              <a:rPr lang="en-US" sz="1600" dirty="0"/>
              <a:t>Decides to use Oral Reading Fluency to establish Zane’s Present Level of Performance</a:t>
            </a:r>
          </a:p>
        </p:txBody>
      </p:sp>
      <p:pic>
        <p:nvPicPr>
          <p:cNvPr id="1026"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8273"/>
            <a:ext cx="1800371" cy="23305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00371" y="2798021"/>
            <a:ext cx="6648304" cy="338554"/>
          </a:xfrm>
          <a:prstGeom prst="rect">
            <a:avLst/>
          </a:prstGeom>
          <a:solidFill>
            <a:schemeClr val="accent4"/>
          </a:solidFill>
        </p:spPr>
        <p:txBody>
          <a:bodyPr wrap="square">
            <a:spAutoFit/>
          </a:bodyPr>
          <a:lstStyle/>
          <a:p>
            <a:r>
              <a:rPr lang="en-US" sz="1600" dirty="0">
                <a:solidFill>
                  <a:schemeClr val="bg1"/>
                </a:solidFill>
              </a:rPr>
              <a:t>She also decides to start with 2</a:t>
            </a:r>
            <a:r>
              <a:rPr lang="en-US" sz="1600" baseline="30000" dirty="0">
                <a:solidFill>
                  <a:schemeClr val="bg1"/>
                </a:solidFill>
              </a:rPr>
              <a:t>nd</a:t>
            </a:r>
            <a:r>
              <a:rPr lang="en-US" sz="1600" dirty="0">
                <a:solidFill>
                  <a:schemeClr val="bg1"/>
                </a:solidFill>
              </a:rPr>
              <a:t> grade level passages</a:t>
            </a:r>
          </a:p>
        </p:txBody>
      </p:sp>
      <p:sp>
        <p:nvSpPr>
          <p:cNvPr id="4" name="TextBox 3"/>
          <p:cNvSpPr txBox="1"/>
          <p:nvPr/>
        </p:nvSpPr>
        <p:spPr>
          <a:xfrm>
            <a:off x="1714500" y="1465743"/>
            <a:ext cx="1828800" cy="369332"/>
          </a:xfrm>
          <a:prstGeom prst="rect">
            <a:avLst/>
          </a:prstGeom>
          <a:noFill/>
        </p:spPr>
        <p:txBody>
          <a:bodyPr wrap="square" rtlCol="0">
            <a:spAutoFit/>
          </a:bodyPr>
          <a:lstStyle/>
          <a:p>
            <a:r>
              <a:rPr lang="en-US" b="1" dirty="0">
                <a:solidFill>
                  <a:schemeClr val="bg1"/>
                </a:solidFill>
              </a:rPr>
              <a:t>Ms. Smith:</a:t>
            </a:r>
          </a:p>
        </p:txBody>
      </p:sp>
      <p:sp>
        <p:nvSpPr>
          <p:cNvPr id="8" name="Rectangle 7"/>
          <p:cNvSpPr/>
          <p:nvPr/>
        </p:nvSpPr>
        <p:spPr>
          <a:xfrm>
            <a:off x="1800371" y="3325504"/>
            <a:ext cx="6648304" cy="830997"/>
          </a:xfrm>
          <a:prstGeom prst="rect">
            <a:avLst/>
          </a:prstGeom>
          <a:solidFill>
            <a:schemeClr val="accent4"/>
          </a:solidFill>
        </p:spPr>
        <p:txBody>
          <a:bodyPr wrap="square">
            <a:spAutoFit/>
          </a:bodyPr>
          <a:lstStyle/>
          <a:p>
            <a:r>
              <a:rPr lang="en-US" sz="1600" dirty="0">
                <a:solidFill>
                  <a:schemeClr val="bg1"/>
                </a:solidFill>
              </a:rPr>
              <a:t>Establish Zane’s baseline:</a:t>
            </a:r>
          </a:p>
          <a:p>
            <a:pPr marL="285750" indent="-285750">
              <a:buFont typeface="Arial" panose="020B0604020202020204" pitchFamily="34" charset="0"/>
              <a:buChar char="•"/>
            </a:pPr>
            <a:r>
              <a:rPr lang="en-US" sz="1600" dirty="0">
                <a:solidFill>
                  <a:schemeClr val="bg1"/>
                </a:solidFill>
              </a:rPr>
              <a:t>Words Read Correctly: 50, 56, 52</a:t>
            </a:r>
          </a:p>
          <a:p>
            <a:pPr marL="285750" indent="-285750">
              <a:buFont typeface="Arial" panose="020B0604020202020204" pitchFamily="34" charset="0"/>
              <a:buChar char="•"/>
            </a:pPr>
            <a:r>
              <a:rPr lang="en-US" sz="1600" dirty="0">
                <a:solidFill>
                  <a:schemeClr val="bg1"/>
                </a:solidFill>
              </a:rPr>
              <a:t>Median: 52</a:t>
            </a:r>
          </a:p>
        </p:txBody>
      </p:sp>
      <p:sp>
        <p:nvSpPr>
          <p:cNvPr id="10" name="Rectangle 9"/>
          <p:cNvSpPr/>
          <p:nvPr/>
        </p:nvSpPr>
        <p:spPr>
          <a:xfrm>
            <a:off x="3386283" y="4873561"/>
            <a:ext cx="3476479" cy="584775"/>
          </a:xfrm>
          <a:prstGeom prst="rect">
            <a:avLst/>
          </a:prstGeom>
          <a:solidFill>
            <a:schemeClr val="accent1"/>
          </a:solidFill>
        </p:spPr>
        <p:txBody>
          <a:bodyPr wrap="square">
            <a:spAutoFit/>
          </a:bodyPr>
          <a:lstStyle/>
          <a:p>
            <a:r>
              <a:rPr lang="en-US" sz="1600" dirty="0">
                <a:solidFill>
                  <a:schemeClr val="bg1"/>
                </a:solidFill>
              </a:rPr>
              <a:t>Zane’s baseline or Present Level of Performance is 52 </a:t>
            </a:r>
            <a:r>
              <a:rPr lang="en-US" sz="1600" dirty="0" err="1">
                <a:solidFill>
                  <a:schemeClr val="bg1"/>
                </a:solidFill>
              </a:rPr>
              <a:t>wcpm</a:t>
            </a:r>
            <a:endParaRPr lang="en-US" sz="1600" dirty="0">
              <a:solidFill>
                <a:schemeClr val="bg1"/>
              </a:solidFill>
            </a:endParaRPr>
          </a:p>
        </p:txBody>
      </p:sp>
      <p:pic>
        <p:nvPicPr>
          <p:cNvPr id="12" name="Picture 10"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175" y="4470623"/>
            <a:ext cx="628574"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9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Let’s Create a Goal</a:t>
            </a:r>
            <a:endParaRPr lang="en-US" dirty="0"/>
          </a:p>
        </p:txBody>
      </p:sp>
      <p:sp>
        <p:nvSpPr>
          <p:cNvPr id="4" name="Text Placeholder 2"/>
          <p:cNvSpPr>
            <a:spLocks noGrp="1"/>
          </p:cNvSpPr>
          <p:nvPr>
            <p:ph type="body" sz="quarter" idx="12"/>
          </p:nvPr>
        </p:nvSpPr>
        <p:spPr>
          <a:xfrm>
            <a:off x="1200296" y="1385071"/>
            <a:ext cx="6648304" cy="643754"/>
          </a:xfrm>
          <a:prstGeom prst="rect">
            <a:avLst/>
          </a:prstGeom>
          <a:solidFill>
            <a:schemeClr val="accent4"/>
          </a:solidFill>
        </p:spPr>
        <p:txBody>
          <a:bodyPr>
            <a:noAutofit/>
          </a:bodyPr>
          <a:lstStyle/>
          <a:p>
            <a:r>
              <a:rPr lang="en-US" sz="1600" dirty="0"/>
              <a:t>Zane’s present level of performance is 52 words read correctly a minute at 91% accuracy</a:t>
            </a:r>
          </a:p>
        </p:txBody>
      </p:sp>
      <p:pic>
        <p:nvPicPr>
          <p:cNvPr id="5"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451" y="2279524"/>
            <a:ext cx="1425110" cy="1844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46050" y="3196590"/>
            <a:ext cx="6648304" cy="927735"/>
          </a:xfrm>
          <a:prstGeom prst="rect">
            <a:avLst/>
          </a:prstGeom>
          <a:solidFill>
            <a:schemeClr val="accent4"/>
          </a:solidFill>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Ms. Smith uses DIBELS ORF and the recommended benchmark goal for the end of the year, so his goal is to read 111 words correctly a minute with 95% or better accuracy.</a:t>
            </a:r>
          </a:p>
        </p:txBody>
      </p:sp>
      <p:pic>
        <p:nvPicPr>
          <p:cNvPr id="10" name="Picture 10"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a:xfrm>
            <a:off x="3022600" y="4622673"/>
            <a:ext cx="6146800" cy="948171"/>
          </a:xfrm>
          <a:prstGeom prst="rect">
            <a:avLst/>
          </a:prstGeom>
          <a:solidFill>
            <a:schemeClr val="accent1"/>
          </a:solidFill>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Zane’s IEP goal reads: by May 13</a:t>
            </a:r>
            <a:r>
              <a:rPr lang="en-US" sz="1600" baseline="30000" dirty="0"/>
              <a:t>th</a:t>
            </a:r>
            <a:r>
              <a:rPr lang="en-US" sz="1600" dirty="0"/>
              <a:t>, Zane will read 111 words or more correctly per minute across 3 consecutive weeks with 95% accuracy or better.</a:t>
            </a:r>
          </a:p>
        </p:txBody>
      </p:sp>
    </p:spTree>
    <p:extLst>
      <p:ext uri="{BB962C8B-B14F-4D97-AF65-F5344CB8AC3E}">
        <p14:creationId xmlns:p14="http://schemas.microsoft.com/office/powerpoint/2010/main" val="7056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P spid="11"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Now Let’s Graph and Monitor Progress</a:t>
            </a:r>
            <a:endParaRPr lang="en-US" dirty="0"/>
          </a:p>
        </p:txBody>
      </p:sp>
      <p:pic>
        <p:nvPicPr>
          <p:cNvPr id="10"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descr="Graph demonstrating Zane progress monitoring showing the baseline goal and the progress made along the way during Intervention 1"/>
          <p:cNvGraphicFramePr>
            <a:graphicFrameLocks/>
          </p:cNvGraphicFramePr>
          <p:nvPr>
            <p:extLst>
              <p:ext uri="{D42A27DB-BD31-4B8C-83A1-F6EECF244321}">
                <p14:modId xmlns:p14="http://schemas.microsoft.com/office/powerpoint/2010/main" val="1404238719"/>
              </p:ext>
            </p:extLst>
          </p:nvPr>
        </p:nvGraphicFramePr>
        <p:xfrm>
          <a:off x="1139758" y="1924551"/>
          <a:ext cx="7429500" cy="3768724"/>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C183D7F6-B498-43B3-948B-1728B52AA6E4}">
                <adec:decorative xmlns:adec="http://schemas.microsoft.com/office/drawing/2017/decorative" val="1"/>
              </a:ext>
            </a:extLst>
          </p:cNvPr>
          <p:cNvCxnSpPr/>
          <p:nvPr/>
        </p:nvCxnSpPr>
        <p:spPr>
          <a:xfrm>
            <a:off x="2790758" y="2089651"/>
            <a:ext cx="0" cy="3314700"/>
          </a:xfrm>
          <a:prstGeom prst="line">
            <a:avLst/>
          </a:prstGeom>
          <a:noFill/>
          <a:ln w="25400" cap="flat" cmpd="sng" algn="ctr">
            <a:solidFill>
              <a:srgbClr val="C95331"/>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06459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Continue checking</a:t>
            </a:r>
            <a:endParaRPr lang="en-US" dirty="0"/>
          </a:p>
        </p:txBody>
      </p:sp>
      <p:pic>
        <p:nvPicPr>
          <p:cNvPr id="10"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 demonstrating Zane progress monitoring showing the baseline goal and the progress made along the way during Intervention 1 and 2"/>
          <p:cNvPicPr>
            <a:picLocks noChangeAspect="1"/>
          </p:cNvPicPr>
          <p:nvPr/>
        </p:nvPicPr>
        <p:blipFill>
          <a:blip r:embed="rId4"/>
          <a:stretch>
            <a:fillRect/>
          </a:stretch>
        </p:blipFill>
        <p:spPr>
          <a:xfrm>
            <a:off x="1065828" y="2002917"/>
            <a:ext cx="6610350" cy="3505200"/>
          </a:xfrm>
          <a:prstGeom prst="rect">
            <a:avLst/>
          </a:prstGeom>
        </p:spPr>
      </p:pic>
    </p:spTree>
    <p:extLst>
      <p:ext uri="{BB962C8B-B14F-4D97-AF65-F5344CB8AC3E}">
        <p14:creationId xmlns:p14="http://schemas.microsoft.com/office/powerpoint/2010/main" val="152718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And…</a:t>
            </a:r>
            <a:endParaRPr lang="en-US" dirty="0"/>
          </a:p>
        </p:txBody>
      </p:sp>
      <p:pic>
        <p:nvPicPr>
          <p:cNvPr id="10"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 demonstrating Zane progress monitoring showing the baseline goal and the progress made along the way during Intervention 1, 2, and 3 and this chart shows if the progress continues he will meet his goal."/>
          <p:cNvPicPr>
            <a:picLocks noChangeAspect="1"/>
          </p:cNvPicPr>
          <p:nvPr/>
        </p:nvPicPr>
        <p:blipFill>
          <a:blip r:embed="rId4"/>
          <a:stretch>
            <a:fillRect/>
          </a:stretch>
        </p:blipFill>
        <p:spPr>
          <a:xfrm>
            <a:off x="1042598" y="1829285"/>
            <a:ext cx="6524625" cy="3705225"/>
          </a:xfrm>
          <a:prstGeom prst="rect">
            <a:avLst/>
          </a:prstGeom>
        </p:spPr>
      </p:pic>
    </p:spTree>
    <p:extLst>
      <p:ext uri="{BB962C8B-B14F-4D97-AF65-F5344CB8AC3E}">
        <p14:creationId xmlns:p14="http://schemas.microsoft.com/office/powerpoint/2010/main" val="158038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9942800" cy="731520"/>
          </a:xfrm>
        </p:spPr>
        <p:txBody>
          <a:bodyPr>
            <a:normAutofit/>
          </a:bodyPr>
          <a:lstStyle/>
          <a:p>
            <a:r>
              <a:rPr lang="en-US" dirty="0"/>
              <a:t>Activity 4.1 – Pause &amp; Process</a:t>
            </a:r>
          </a:p>
        </p:txBody>
      </p:sp>
      <p:sp>
        <p:nvSpPr>
          <p:cNvPr id="3" name="TextBox 2"/>
          <p:cNvSpPr txBox="1"/>
          <p:nvPr/>
        </p:nvSpPr>
        <p:spPr>
          <a:xfrm>
            <a:off x="253571" y="1152605"/>
            <a:ext cx="10309653" cy="5109091"/>
          </a:xfrm>
          <a:prstGeom prst="rect">
            <a:avLst/>
          </a:prstGeom>
          <a:noFill/>
        </p:spPr>
        <p:txBody>
          <a:bodyPr wrap="square" rtlCol="0">
            <a:spAutoFit/>
          </a:bodyPr>
          <a:lstStyle/>
          <a:p>
            <a:r>
              <a:rPr lang="en-US" sz="2800" dirty="0">
                <a:solidFill>
                  <a:schemeClr val="accent6"/>
                </a:solidFill>
              </a:rPr>
              <a:t>Review this Brief about Data-Based Instruction (DBI): </a:t>
            </a:r>
            <a:r>
              <a:rPr lang="en-US" dirty="0">
                <a:hlinkClick r:id="rId3"/>
              </a:rPr>
              <a:t>https://intensiveintervention.org/sites/default/files/DBI_Framework.pdf</a:t>
            </a:r>
            <a:endParaRPr lang="en-US" dirty="0"/>
          </a:p>
          <a:p>
            <a:endParaRPr lang="en-US" sz="2800" dirty="0">
              <a:solidFill>
                <a:schemeClr val="accent6"/>
              </a:solidFill>
            </a:endParaRPr>
          </a:p>
          <a:p>
            <a:r>
              <a:rPr lang="en-US" sz="2800" dirty="0">
                <a:solidFill>
                  <a:schemeClr val="accent6"/>
                </a:solidFill>
              </a:rPr>
              <a:t>Write a brief response to each question below:</a:t>
            </a:r>
          </a:p>
          <a:p>
            <a:endParaRPr lang="en-US" sz="2800" dirty="0">
              <a:solidFill>
                <a:schemeClr val="accent6"/>
              </a:solidFill>
            </a:endParaRPr>
          </a:p>
          <a:p>
            <a:pPr marL="514350" indent="-514350">
              <a:buAutoNum type="arabicPeriod"/>
            </a:pPr>
            <a:r>
              <a:rPr lang="en-US" sz="2800" dirty="0">
                <a:solidFill>
                  <a:schemeClr val="accent6"/>
                </a:solidFill>
              </a:rPr>
              <a:t>What barriers do you see in relation to teachers implementing the assessment components of DBI?</a:t>
            </a:r>
          </a:p>
          <a:p>
            <a:pPr marL="514350" indent="-514350">
              <a:buAutoNum type="arabicPeriod"/>
            </a:pPr>
            <a:r>
              <a:rPr lang="en-US" sz="2800" dirty="0">
                <a:solidFill>
                  <a:schemeClr val="accent6"/>
                </a:solidFill>
              </a:rPr>
              <a:t>What, specifically, do you feel you need to know more about to implement the assessment components of  DBI and hope to learn in this module?</a:t>
            </a:r>
          </a:p>
          <a:p>
            <a:endParaRPr lang="en-US" sz="2800" dirty="0"/>
          </a:p>
        </p:txBody>
      </p:sp>
    </p:spTree>
    <p:extLst>
      <p:ext uri="{BB962C8B-B14F-4D97-AF65-F5344CB8AC3E}">
        <p14:creationId xmlns:p14="http://schemas.microsoft.com/office/powerpoint/2010/main" val="333595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Selecting an appropriate Curriculum-Based Measure (CBM) as well as administration and scoring of CBM</a:t>
            </a:r>
          </a:p>
        </p:txBody>
      </p:sp>
      <p:sp>
        <p:nvSpPr>
          <p:cNvPr id="3" name="Subtitle 2"/>
          <p:cNvSpPr>
            <a:spLocks noGrp="1"/>
          </p:cNvSpPr>
          <p:nvPr>
            <p:ph type="subTitle" idx="1"/>
          </p:nvPr>
        </p:nvSpPr>
        <p:spPr/>
        <p:txBody>
          <a:bodyPr/>
          <a:lstStyle/>
          <a:p>
            <a:r>
              <a:rPr lang="en-US" dirty="0"/>
              <a:t>Module 4 – Part 2</a:t>
            </a:r>
          </a:p>
        </p:txBody>
      </p:sp>
    </p:spTree>
    <p:extLst>
      <p:ext uri="{BB962C8B-B14F-4D97-AF65-F5344CB8AC3E}">
        <p14:creationId xmlns:p14="http://schemas.microsoft.com/office/powerpoint/2010/main" val="423241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8" y="1436688"/>
            <a:ext cx="7355268" cy="4403725"/>
          </a:xfrm>
        </p:spPr>
        <p:txBody>
          <a:bodyPr/>
          <a:lstStyle/>
          <a:p>
            <a:r>
              <a:rPr lang="en-US" dirty="0"/>
              <a:t>You will learn…</a:t>
            </a:r>
          </a:p>
          <a:p>
            <a:pPr marL="342900" indent="-342900">
              <a:buFont typeface="Arial" panose="020B0604020202020204" pitchFamily="34" charset="0"/>
              <a:buChar char="•"/>
            </a:pPr>
            <a:r>
              <a:rPr lang="en-US" b="0" dirty="0"/>
              <a:t>What is CBM?</a:t>
            </a:r>
          </a:p>
          <a:p>
            <a:pPr marL="342900" indent="-342900">
              <a:buFont typeface="Arial" panose="020B0604020202020204" pitchFamily="34" charset="0"/>
              <a:buChar char="•"/>
            </a:pPr>
            <a:r>
              <a:rPr lang="en-US" b="0" dirty="0"/>
              <a:t>How to select an appropriate CBM reading</a:t>
            </a:r>
          </a:p>
          <a:p>
            <a:pPr marL="342900" indent="-342900">
              <a:buFont typeface="Arial" panose="020B0604020202020204" pitchFamily="34" charset="0"/>
              <a:buChar char="•"/>
            </a:pPr>
            <a:r>
              <a:rPr lang="en-US" b="0" dirty="0"/>
              <a:t>How to administer and score common CBMs in reading</a:t>
            </a:r>
          </a:p>
          <a:p>
            <a:pPr marL="342900" indent="-342900">
              <a:buFont typeface="Arial" panose="020B0604020202020204" pitchFamily="34" charset="0"/>
              <a:buChar char="•"/>
            </a:pPr>
            <a:r>
              <a:rPr lang="en-US" b="0" dirty="0"/>
              <a:t>How to select assessments for progress monitoring in reading</a:t>
            </a:r>
          </a:p>
        </p:txBody>
      </p:sp>
      <p:sp>
        <p:nvSpPr>
          <p:cNvPr id="3" name="Text Placeholder 2"/>
          <p:cNvSpPr>
            <a:spLocks noGrp="1"/>
          </p:cNvSpPr>
          <p:nvPr>
            <p:ph type="body" sz="quarter" idx="13"/>
          </p:nvPr>
        </p:nvSpPr>
        <p:spPr>
          <a:xfrm>
            <a:off x="407988" y="372632"/>
            <a:ext cx="7095219" cy="789658"/>
          </a:xfrm>
        </p:spPr>
        <p:txBody>
          <a:bodyPr>
            <a:normAutofit/>
          </a:bodyPr>
          <a:lstStyle/>
          <a:p>
            <a:r>
              <a:rPr lang="en-US" sz="3200" b="1" dirty="0"/>
              <a:t>Part 2 Objectives</a:t>
            </a:r>
          </a:p>
        </p:txBody>
      </p:sp>
    </p:spTree>
    <p:extLst>
      <p:ext uri="{BB962C8B-B14F-4D97-AF65-F5344CB8AC3E}">
        <p14:creationId xmlns:p14="http://schemas.microsoft.com/office/powerpoint/2010/main" val="274957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6" y="953609"/>
            <a:ext cx="8520353" cy="4403725"/>
          </a:xfrm>
        </p:spPr>
        <p:txBody>
          <a:bodyPr/>
          <a:lstStyle/>
          <a:p>
            <a:r>
              <a:rPr lang="en-US" dirty="0">
                <a:solidFill>
                  <a:schemeClr val="accent1"/>
                </a:solidFill>
              </a:rPr>
              <a:t>Part 1:</a:t>
            </a:r>
            <a:r>
              <a:rPr lang="en-US" dirty="0"/>
              <a:t> </a:t>
            </a:r>
            <a:r>
              <a:rPr lang="en-US" sz="2000" b="0" dirty="0"/>
              <a:t>Overview of Data Based Instruction in reading</a:t>
            </a:r>
          </a:p>
          <a:p>
            <a:endParaRPr lang="en-US" sz="2000" b="0" dirty="0"/>
          </a:p>
          <a:p>
            <a:pPr marL="1260475" indent="-1260475"/>
            <a:r>
              <a:rPr lang="en-US" dirty="0">
                <a:solidFill>
                  <a:schemeClr val="accent1"/>
                </a:solidFill>
              </a:rPr>
              <a:t>Part 2:</a:t>
            </a:r>
            <a:r>
              <a:rPr lang="en-US" dirty="0"/>
              <a:t> </a:t>
            </a:r>
            <a:r>
              <a:rPr lang="en-US" sz="2000" b="0" dirty="0"/>
              <a:t>Selecting an appropriate Curriculum-Based Measure (CBM) as well as administration and scoring of CBM</a:t>
            </a:r>
          </a:p>
          <a:p>
            <a:endParaRPr lang="en-US" sz="2000" b="0" dirty="0"/>
          </a:p>
          <a:p>
            <a:r>
              <a:rPr lang="en-US" dirty="0">
                <a:solidFill>
                  <a:schemeClr val="accent1"/>
                </a:solidFill>
              </a:rPr>
              <a:t>Part 3:</a:t>
            </a:r>
            <a:r>
              <a:rPr lang="en-US" dirty="0"/>
              <a:t> </a:t>
            </a:r>
            <a:r>
              <a:rPr lang="en-US" sz="2000" b="0" dirty="0"/>
              <a:t>Present Level of Performance and Goal Creation</a:t>
            </a:r>
          </a:p>
          <a:p>
            <a:endParaRPr lang="en-US" sz="2000" b="0" dirty="0"/>
          </a:p>
          <a:p>
            <a:r>
              <a:rPr lang="en-US" dirty="0">
                <a:solidFill>
                  <a:schemeClr val="accent1"/>
                </a:solidFill>
              </a:rPr>
              <a:t>Part 4:</a:t>
            </a:r>
            <a:r>
              <a:rPr lang="en-US" dirty="0"/>
              <a:t> </a:t>
            </a:r>
            <a:r>
              <a:rPr lang="en-US" sz="2000" b="0" dirty="0"/>
              <a:t>Utilizing data to make instructional decisions</a:t>
            </a:r>
          </a:p>
          <a:p>
            <a:endParaRPr lang="en-US" sz="2000" b="0" dirty="0"/>
          </a:p>
          <a:p>
            <a:r>
              <a:rPr lang="en-US" dirty="0">
                <a:solidFill>
                  <a:schemeClr val="accent1"/>
                </a:solidFill>
              </a:rPr>
              <a:t>Part 5:</a:t>
            </a:r>
            <a:r>
              <a:rPr lang="en-US" dirty="0"/>
              <a:t> </a:t>
            </a:r>
            <a:r>
              <a:rPr lang="en-US" sz="2000" b="0" dirty="0"/>
              <a:t>Putting it all together</a:t>
            </a:r>
            <a:endParaRPr lang="en-US" dirty="0"/>
          </a:p>
        </p:txBody>
      </p:sp>
      <p:sp>
        <p:nvSpPr>
          <p:cNvPr id="3" name="Text Placeholder 2"/>
          <p:cNvSpPr>
            <a:spLocks noGrp="1"/>
          </p:cNvSpPr>
          <p:nvPr>
            <p:ph type="body" sz="quarter" idx="13"/>
          </p:nvPr>
        </p:nvSpPr>
        <p:spPr/>
        <p:txBody>
          <a:bodyPr>
            <a:normAutofit/>
          </a:bodyPr>
          <a:lstStyle/>
          <a:p>
            <a:r>
              <a:rPr lang="en-US" sz="3200" b="1" dirty="0"/>
              <a:t>Overview</a:t>
            </a:r>
          </a:p>
        </p:txBody>
      </p:sp>
    </p:spTree>
    <p:extLst>
      <p:ext uri="{BB962C8B-B14F-4D97-AF65-F5344CB8AC3E}">
        <p14:creationId xmlns:p14="http://schemas.microsoft.com/office/powerpoint/2010/main" val="390481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81025" y="105405"/>
            <a:ext cx="1110615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How progress monitoring informs intervention</a:t>
            </a:r>
            <a:endParaRPr dirty="0">
              <a:latin typeface="+mj-lt"/>
            </a:endParaRPr>
          </a:p>
        </p:txBody>
      </p:sp>
      <p:sp>
        <p:nvSpPr>
          <p:cNvPr id="106" name="Shape 106"/>
          <p:cNvSpPr txBox="1"/>
          <p:nvPr/>
        </p:nvSpPr>
        <p:spPr>
          <a:xfrm>
            <a:off x="3790678" y="1426734"/>
            <a:ext cx="2948354" cy="646331"/>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CBM as a General Outcome Measure</a:t>
            </a:r>
            <a:endParaRPr dirty="0"/>
          </a:p>
        </p:txBody>
      </p:sp>
      <p:sp>
        <p:nvSpPr>
          <p:cNvPr id="107" name="Shape 107"/>
          <p:cNvSpPr txBox="1"/>
          <p:nvPr/>
        </p:nvSpPr>
        <p:spPr>
          <a:xfrm>
            <a:off x="3790678" y="2773099"/>
            <a:ext cx="2948354" cy="615553"/>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endParaRPr dirty="0">
              <a:solidFill>
                <a:schemeClr val="dk1"/>
              </a:solidFill>
              <a:latin typeface="Questrial"/>
              <a:ea typeface="Questrial"/>
              <a:cs typeface="Questrial"/>
              <a:sym typeface="Questrial"/>
            </a:endParaRPr>
          </a:p>
          <a:p>
            <a:pPr algn="ctr"/>
            <a:r>
              <a:rPr lang="en-US" dirty="0">
                <a:solidFill>
                  <a:schemeClr val="dk1"/>
                </a:solidFill>
                <a:latin typeface="Questrial"/>
                <a:ea typeface="Questrial"/>
                <a:cs typeface="Questrial"/>
                <a:sym typeface="Questrial"/>
              </a:rPr>
              <a:t>Diagnostic Assessment</a:t>
            </a:r>
            <a:endParaRPr dirty="0"/>
          </a:p>
        </p:txBody>
      </p:sp>
      <p:sp>
        <p:nvSpPr>
          <p:cNvPr id="108" name="Shape 108"/>
          <p:cNvSpPr txBox="1"/>
          <p:nvPr/>
        </p:nvSpPr>
        <p:spPr>
          <a:xfrm>
            <a:off x="3790679" y="4434920"/>
            <a:ext cx="2894337" cy="923330"/>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CBM with Error Analysis</a:t>
            </a:r>
            <a:endParaRPr dirty="0"/>
          </a:p>
          <a:p>
            <a:pPr algn="ctr"/>
            <a:r>
              <a:rPr lang="en-US" dirty="0">
                <a:solidFill>
                  <a:schemeClr val="dk1"/>
                </a:solidFill>
                <a:latin typeface="Questrial"/>
                <a:ea typeface="Questrial"/>
                <a:cs typeface="Questrial"/>
                <a:sym typeface="Questrial"/>
              </a:rPr>
              <a:t>+</a:t>
            </a:r>
            <a:endParaRPr dirty="0"/>
          </a:p>
          <a:p>
            <a:pPr algn="ctr"/>
            <a:r>
              <a:rPr lang="en-US" dirty="0">
                <a:solidFill>
                  <a:schemeClr val="dk1"/>
                </a:solidFill>
                <a:latin typeface="Questrial"/>
                <a:ea typeface="Questrial"/>
                <a:cs typeface="Questrial"/>
                <a:sym typeface="Questrial"/>
              </a:rPr>
              <a:t>Mastery Assessment</a:t>
            </a:r>
            <a:endParaRPr dirty="0"/>
          </a:p>
        </p:txBody>
      </p:sp>
      <p:sp>
        <p:nvSpPr>
          <p:cNvPr id="109" name="Shape 109"/>
          <p:cNvSpPr/>
          <p:nvPr/>
        </p:nvSpPr>
        <p:spPr>
          <a:xfrm>
            <a:off x="1095375" y="1271642"/>
            <a:ext cx="2063004" cy="995308"/>
          </a:xfrm>
          <a:prstGeom prst="wedgeRoundRectCallout">
            <a:avLst>
              <a:gd name="adj1" fmla="val 87468"/>
              <a:gd name="adj2" fmla="val -15200"/>
              <a:gd name="adj3" fmla="val 16667"/>
            </a:avLst>
          </a:prstGeom>
          <a:solidFill>
            <a:srgbClr val="B2530E"/>
          </a:solidFill>
          <a:ln>
            <a:noFill/>
          </a:ln>
        </p:spPr>
        <p:txBody>
          <a:bodyPr spcFirstLastPara="1" wrap="square" lIns="91425" tIns="45700" rIns="91425" bIns="45700" anchor="ctr" anchorCtr="0">
            <a:noAutofit/>
          </a:bodyPr>
          <a:lstStyle/>
          <a:p>
            <a:pPr algn="ctr">
              <a:buClr>
                <a:schemeClr val="lt1"/>
              </a:buClr>
              <a:buSzPts val="2000"/>
            </a:pPr>
            <a:r>
              <a:rPr lang="en-US" sz="1600" dirty="0">
                <a:solidFill>
                  <a:schemeClr val="lt1"/>
                </a:solidFill>
                <a:latin typeface="Questrial"/>
                <a:ea typeface="Questrial"/>
                <a:cs typeface="Questrial"/>
                <a:sym typeface="Questrial"/>
              </a:rPr>
              <a:t>How are students responding to intervention?</a:t>
            </a:r>
            <a:endParaRPr sz="1400" dirty="0"/>
          </a:p>
        </p:txBody>
      </p:sp>
      <p:sp>
        <p:nvSpPr>
          <p:cNvPr id="110" name="Shape 110"/>
          <p:cNvSpPr/>
          <p:nvPr/>
        </p:nvSpPr>
        <p:spPr>
          <a:xfrm>
            <a:off x="1120691" y="3023974"/>
            <a:ext cx="2063004" cy="976526"/>
          </a:xfrm>
          <a:prstGeom prst="wedgeRoundRectCallout">
            <a:avLst>
              <a:gd name="adj1" fmla="val 84302"/>
              <a:gd name="adj2" fmla="val -66792"/>
              <a:gd name="adj3" fmla="val 16667"/>
            </a:avLst>
          </a:prstGeom>
          <a:solidFill>
            <a:srgbClr val="B2530E"/>
          </a:solidFill>
          <a:ln>
            <a:noFill/>
          </a:ln>
        </p:spPr>
        <p:txBody>
          <a:bodyPr spcFirstLastPara="1" wrap="square" lIns="91425" tIns="45700" rIns="91425" bIns="45700" anchor="ctr" anchorCtr="0">
            <a:noAutofit/>
          </a:bodyPr>
          <a:lstStyle/>
          <a:p>
            <a:pPr algn="ctr">
              <a:buClr>
                <a:schemeClr val="lt1"/>
              </a:buClr>
              <a:buSzPts val="2000"/>
            </a:pPr>
            <a:r>
              <a:rPr lang="en-US" sz="1600" dirty="0">
                <a:solidFill>
                  <a:schemeClr val="lt1"/>
                </a:solidFill>
                <a:latin typeface="Questrial"/>
                <a:ea typeface="Questrial"/>
                <a:cs typeface="Questrial"/>
                <a:sym typeface="Questrial"/>
              </a:rPr>
              <a:t>What specific reading skills or strategies do I teach?</a:t>
            </a:r>
            <a:endParaRPr sz="1400" dirty="0"/>
          </a:p>
        </p:txBody>
      </p:sp>
      <p:sp>
        <p:nvSpPr>
          <p:cNvPr id="111" name="Shape 111"/>
          <p:cNvSpPr/>
          <p:nvPr/>
        </p:nvSpPr>
        <p:spPr>
          <a:xfrm>
            <a:off x="1133349" y="4376839"/>
            <a:ext cx="2050346" cy="1566762"/>
          </a:xfrm>
          <a:prstGeom prst="wedgeRoundRectCallout">
            <a:avLst>
              <a:gd name="adj1" fmla="val 75437"/>
              <a:gd name="adj2" fmla="val -43727"/>
              <a:gd name="adj3" fmla="val 16667"/>
            </a:avLst>
          </a:prstGeom>
          <a:solidFill>
            <a:srgbClr val="B2530E"/>
          </a:solidFill>
          <a:ln>
            <a:noFill/>
          </a:ln>
        </p:spPr>
        <p:txBody>
          <a:bodyPr spcFirstLastPara="1" wrap="square" lIns="91425" tIns="45700" rIns="91425" bIns="45700" anchor="ctr" anchorCtr="0">
            <a:noAutofit/>
          </a:bodyPr>
          <a:lstStyle/>
          <a:p>
            <a:pPr algn="ctr">
              <a:buClr>
                <a:schemeClr val="lt1"/>
              </a:buClr>
              <a:buSzPts val="1800"/>
            </a:pPr>
            <a:r>
              <a:rPr lang="en-US" sz="1400" dirty="0">
                <a:solidFill>
                  <a:schemeClr val="lt1"/>
                </a:solidFill>
                <a:latin typeface="Questrial"/>
                <a:ea typeface="Questrial"/>
                <a:cs typeface="Questrial"/>
                <a:sym typeface="Questrial"/>
              </a:rPr>
              <a:t>How do I refine my instructional focus and determine if students are mastering what I teach?</a:t>
            </a:r>
            <a:endParaRPr sz="1400" dirty="0"/>
          </a:p>
        </p:txBody>
      </p:sp>
      <p:sp>
        <p:nvSpPr>
          <p:cNvPr id="112" name="Shape 112"/>
          <p:cNvSpPr txBox="1">
            <a:spLocks noGrp="1"/>
          </p:cNvSpPr>
          <p:nvPr>
            <p:ph type="sldNum" idx="12"/>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pPr/>
              <a:t>20</a:t>
            </a:fld>
            <a:endParaRPr/>
          </a:p>
        </p:txBody>
      </p:sp>
      <p:sp>
        <p:nvSpPr>
          <p:cNvPr id="3" name="Text Placeholder 2">
            <a:extLst>
              <a:ext uri="{FF2B5EF4-FFF2-40B4-BE49-F238E27FC236}">
                <a16:creationId xmlns:a16="http://schemas.microsoft.com/office/drawing/2014/main" id="{52255051-10BF-4B73-9FEF-E9FDB9CF2646}"/>
              </a:ext>
            </a:extLst>
          </p:cNvPr>
          <p:cNvSpPr>
            <a:spLocks noGrp="1"/>
          </p:cNvSpPr>
          <p:nvPr>
            <p:ph type="body" idx="1"/>
          </p:nvPr>
        </p:nvSpPr>
        <p:spPr/>
        <p:txBody>
          <a:bodyPr/>
          <a:lstStyle/>
          <a:p>
            <a:endParaRPr lang="en-US" dirty="0"/>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5DFDE584-12CE-458E-8C39-120DE7D8B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634" y="971187"/>
            <a:ext cx="3049687" cy="5381727"/>
          </a:xfrm>
          <a:prstGeom prst="rect">
            <a:avLst/>
          </a:prstGeom>
        </p:spPr>
      </p:pic>
    </p:spTree>
    <p:extLst>
      <p:ext uri="{BB962C8B-B14F-4D97-AF65-F5344CB8AC3E}">
        <p14:creationId xmlns:p14="http://schemas.microsoft.com/office/powerpoint/2010/main" val="17388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p:tgtEl>
                                          <p:spTgt spid="107"/>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additive="base">
                                        <p:cTn id="25" dur="500"/>
                                        <p:tgtEl>
                                          <p:spTgt spid="108"/>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81025" y="105405"/>
            <a:ext cx="11106150" cy="731520"/>
          </a:xfrm>
          <a:prstGeom prst="rect">
            <a:avLst/>
          </a:prstGeom>
          <a:noFill/>
          <a:ln>
            <a:noFill/>
          </a:ln>
        </p:spPr>
        <p:txBody>
          <a:bodyPr spcFirstLastPara="1" vert="horz" wrap="square" lIns="91425" tIns="45700" rIns="91425" bIns="45700" rtlCol="0" anchor="t" anchorCtr="0">
            <a:noAutofit/>
          </a:bodyPr>
          <a:lstStyle/>
          <a:p>
            <a:r>
              <a:rPr lang="en-US" dirty="0"/>
              <a:t>The focus of this module is on progress monitoring data and CBM</a:t>
            </a:r>
            <a:endParaRPr dirty="0">
              <a:latin typeface="+mj-lt"/>
            </a:endParaRPr>
          </a:p>
        </p:txBody>
      </p:sp>
      <p:sp>
        <p:nvSpPr>
          <p:cNvPr id="106" name="Shape 106"/>
          <p:cNvSpPr txBox="1"/>
          <p:nvPr/>
        </p:nvSpPr>
        <p:spPr>
          <a:xfrm>
            <a:off x="3790678" y="1426734"/>
            <a:ext cx="2948354" cy="646331"/>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CBM as a General Outcome Measure</a:t>
            </a:r>
            <a:endParaRPr dirty="0"/>
          </a:p>
        </p:txBody>
      </p:sp>
      <p:sp>
        <p:nvSpPr>
          <p:cNvPr id="107" name="Shape 107"/>
          <p:cNvSpPr txBox="1"/>
          <p:nvPr/>
        </p:nvSpPr>
        <p:spPr>
          <a:xfrm>
            <a:off x="3790678" y="2773099"/>
            <a:ext cx="2948354" cy="615553"/>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endParaRPr dirty="0">
              <a:solidFill>
                <a:schemeClr val="dk1"/>
              </a:solidFill>
              <a:latin typeface="Questrial"/>
              <a:ea typeface="Questrial"/>
              <a:cs typeface="Questrial"/>
              <a:sym typeface="Questrial"/>
            </a:endParaRPr>
          </a:p>
          <a:p>
            <a:pPr algn="ctr"/>
            <a:r>
              <a:rPr lang="en-US" dirty="0">
                <a:solidFill>
                  <a:schemeClr val="dk1"/>
                </a:solidFill>
                <a:latin typeface="Questrial"/>
                <a:ea typeface="Questrial"/>
                <a:cs typeface="Questrial"/>
                <a:sym typeface="Questrial"/>
              </a:rPr>
              <a:t>Diagnostic Assessment</a:t>
            </a:r>
            <a:endParaRPr dirty="0"/>
          </a:p>
        </p:txBody>
      </p:sp>
      <p:sp>
        <p:nvSpPr>
          <p:cNvPr id="108" name="Shape 108"/>
          <p:cNvSpPr txBox="1"/>
          <p:nvPr/>
        </p:nvSpPr>
        <p:spPr>
          <a:xfrm>
            <a:off x="3790679" y="4434920"/>
            <a:ext cx="2894337" cy="923330"/>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CBM with Error Analysis</a:t>
            </a:r>
            <a:endParaRPr dirty="0"/>
          </a:p>
          <a:p>
            <a:pPr algn="ctr"/>
            <a:r>
              <a:rPr lang="en-US" dirty="0">
                <a:solidFill>
                  <a:schemeClr val="dk1"/>
                </a:solidFill>
                <a:latin typeface="Questrial"/>
                <a:ea typeface="Questrial"/>
                <a:cs typeface="Questrial"/>
                <a:sym typeface="Questrial"/>
              </a:rPr>
              <a:t>+</a:t>
            </a:r>
            <a:endParaRPr dirty="0"/>
          </a:p>
          <a:p>
            <a:pPr algn="ctr"/>
            <a:r>
              <a:rPr lang="en-US" dirty="0">
                <a:solidFill>
                  <a:schemeClr val="dk1"/>
                </a:solidFill>
                <a:latin typeface="Questrial"/>
                <a:ea typeface="Questrial"/>
                <a:cs typeface="Questrial"/>
                <a:sym typeface="Questrial"/>
              </a:rPr>
              <a:t>Mastery Assessment</a:t>
            </a:r>
            <a:endParaRPr dirty="0"/>
          </a:p>
        </p:txBody>
      </p:sp>
      <p:sp>
        <p:nvSpPr>
          <p:cNvPr id="112" name="Shape 112"/>
          <p:cNvSpPr txBox="1">
            <a:spLocks noGrp="1"/>
          </p:cNvSpPr>
          <p:nvPr>
            <p:ph type="sldNum" idx="12"/>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pPr/>
              <a:t>21</a:t>
            </a:fld>
            <a:endParaRPr/>
          </a:p>
        </p:txBody>
      </p:sp>
      <p:sp>
        <p:nvSpPr>
          <p:cNvPr id="11" name="Right Arrow 10">
            <a:extLst>
              <a:ext uri="{C183D7F6-B498-43B3-948B-1728B52AA6E4}">
                <adec:decorative xmlns:adec="http://schemas.microsoft.com/office/drawing/2017/decorative" val="1"/>
              </a:ext>
            </a:extLst>
          </p:cNvPr>
          <p:cNvSpPr/>
          <p:nvPr/>
        </p:nvSpPr>
        <p:spPr>
          <a:xfrm>
            <a:off x="2600325" y="15075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66CA1B6-73F3-45C3-A38E-CCF5D14CCB7D}"/>
              </a:ext>
            </a:extLst>
          </p:cNvPr>
          <p:cNvSpPr>
            <a:spLocks noGrp="1"/>
          </p:cNvSpPr>
          <p:nvPr>
            <p:ph type="body" idx="1"/>
          </p:nvPr>
        </p:nvSpPr>
        <p:spPr/>
        <p:txBody>
          <a:bodyPr/>
          <a:lstStyle/>
          <a:p>
            <a:endParaRPr lang="en-US" dirty="0"/>
          </a:p>
        </p:txBody>
      </p:sp>
      <p:pic>
        <p:nvPicPr>
          <p:cNvPr id="12" name="Picture 1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9ED3286A-FC18-479C-8598-0623BC199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634" y="971187"/>
            <a:ext cx="3049687" cy="5381727"/>
          </a:xfrm>
          <a:prstGeom prst="rect">
            <a:avLst/>
          </a:prstGeom>
        </p:spPr>
      </p:pic>
    </p:spTree>
    <p:extLst>
      <p:ext uri="{BB962C8B-B14F-4D97-AF65-F5344CB8AC3E}">
        <p14:creationId xmlns:p14="http://schemas.microsoft.com/office/powerpoint/2010/main" val="305229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CBM progress monitoring answers the following questions:</a:t>
            </a:r>
          </a:p>
        </p:txBody>
      </p:sp>
      <p:sp>
        <p:nvSpPr>
          <p:cNvPr id="3" name="Text Placeholder 2"/>
          <p:cNvSpPr>
            <a:spLocks noGrp="1"/>
          </p:cNvSpPr>
          <p:nvPr>
            <p:ph type="body" sz="quarter" idx="12"/>
          </p:nvPr>
        </p:nvSpPr>
        <p:spPr>
          <a:xfrm>
            <a:off x="304800" y="1809750"/>
            <a:ext cx="7810500" cy="4268787"/>
          </a:xfrm>
        </p:spPr>
        <p:txBody>
          <a:bodyPr/>
          <a:lstStyle/>
          <a:p>
            <a:pPr marL="342900" indent="-342900">
              <a:buFont typeface="Arial" panose="020B0604020202020204" pitchFamily="34" charset="0"/>
              <a:buChar char="•"/>
            </a:pPr>
            <a:r>
              <a:rPr lang="en-US" b="1" dirty="0"/>
              <a:t>Are students responding to the intervention?</a:t>
            </a:r>
          </a:p>
          <a:p>
            <a:pPr marL="687388" lvl="1"/>
            <a:r>
              <a:rPr lang="en-US" dirty="0"/>
              <a:t>Are students meeting short- and long-term performance goals?</a:t>
            </a:r>
          </a:p>
          <a:p>
            <a:pPr marL="687388" lvl="1"/>
            <a:r>
              <a:rPr lang="en-US" dirty="0"/>
              <a:t>Are students making progress at an acceptable rate?</a:t>
            </a:r>
          </a:p>
          <a:p>
            <a:pPr marL="687388" lvl="1"/>
            <a:r>
              <a:rPr lang="en-US" dirty="0"/>
              <a:t>Does the instruction need to be adjusted or changed (adapted)?</a:t>
            </a:r>
          </a:p>
        </p:txBody>
      </p:sp>
    </p:spTree>
    <p:extLst>
      <p:ext uri="{BB962C8B-B14F-4D97-AF65-F5344CB8AC3E}">
        <p14:creationId xmlns:p14="http://schemas.microsoft.com/office/powerpoint/2010/main" val="3642021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review of progress monitoring tools</a:t>
            </a:r>
          </a:p>
        </p:txBody>
      </p:sp>
      <p:sp>
        <p:nvSpPr>
          <p:cNvPr id="3" name="Text Placeholder 2"/>
          <p:cNvSpPr>
            <a:spLocks noGrp="1"/>
          </p:cNvSpPr>
          <p:nvPr>
            <p:ph type="body" sz="quarter" idx="12"/>
          </p:nvPr>
        </p:nvSpPr>
        <p:spPr>
          <a:xfrm>
            <a:off x="304800" y="1244600"/>
            <a:ext cx="7877175" cy="508000"/>
          </a:xfrm>
          <a:solidFill>
            <a:schemeClr val="accent1"/>
          </a:solidFill>
        </p:spPr>
        <p:txBody>
          <a:bodyPr/>
          <a:lstStyle/>
          <a:p>
            <a:r>
              <a:rPr lang="en-US" b="1" dirty="0"/>
              <a:t>General </a:t>
            </a:r>
            <a:r>
              <a:rPr lang="en-US" dirty="0"/>
              <a:t>outcome measures (GOM), such as CBM</a:t>
            </a:r>
            <a:endParaRPr lang="en-US" b="1" dirty="0"/>
          </a:p>
        </p:txBody>
      </p:sp>
      <p:sp>
        <p:nvSpPr>
          <p:cNvPr id="4" name="TextBox 3"/>
          <p:cNvSpPr txBox="1"/>
          <p:nvPr/>
        </p:nvSpPr>
        <p:spPr>
          <a:xfrm>
            <a:off x="304799" y="1752600"/>
            <a:ext cx="7877175"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Evaluate overall progress toward meeting the grade-level expectations</a:t>
            </a:r>
          </a:p>
          <a:p>
            <a:pPr marL="285750" indent="-285750">
              <a:buFont typeface="Arial" panose="020B0604020202020204" pitchFamily="34" charset="0"/>
              <a:buChar char="•"/>
            </a:pPr>
            <a:r>
              <a:rPr lang="en-US" dirty="0">
                <a:solidFill>
                  <a:schemeClr val="bg1"/>
                </a:solidFill>
              </a:rPr>
              <a:t>Describes an individual student’s long-term growth and development</a:t>
            </a:r>
          </a:p>
          <a:p>
            <a:pPr marL="285750" indent="-285750">
              <a:buFont typeface="Arial" panose="020B0604020202020204" pitchFamily="34" charset="0"/>
              <a:buChar char="•"/>
            </a:pPr>
            <a:r>
              <a:rPr lang="en-US" dirty="0">
                <a:solidFill>
                  <a:schemeClr val="bg1"/>
                </a:solidFill>
              </a:rPr>
              <a:t>Provides an initial step in decision-making for designing and evaluating interventions</a:t>
            </a:r>
          </a:p>
          <a:p>
            <a:pPr marL="285750" indent="-285750">
              <a:buFont typeface="Arial" panose="020B0604020202020204" pitchFamily="34" charset="0"/>
              <a:buChar char="•"/>
            </a:pPr>
            <a:r>
              <a:rPr lang="en-US" dirty="0">
                <a:solidFill>
                  <a:schemeClr val="bg1"/>
                </a:solidFill>
              </a:rPr>
              <a:t>Should be tested by researchers</a:t>
            </a:r>
          </a:p>
        </p:txBody>
      </p:sp>
      <p:sp>
        <p:nvSpPr>
          <p:cNvPr id="5" name="Text Placeholder 2"/>
          <p:cNvSpPr txBox="1">
            <a:spLocks/>
          </p:cNvSpPr>
          <p:nvPr/>
        </p:nvSpPr>
        <p:spPr>
          <a:xfrm>
            <a:off x="304799" y="3783925"/>
            <a:ext cx="7877175" cy="508000"/>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Mastery </a:t>
            </a:r>
            <a:r>
              <a:rPr lang="en-US" dirty="0"/>
              <a:t>measures</a:t>
            </a:r>
            <a:endParaRPr lang="en-US" b="1" dirty="0"/>
          </a:p>
        </p:txBody>
      </p:sp>
      <p:sp>
        <p:nvSpPr>
          <p:cNvPr id="6" name="TextBox 5"/>
          <p:cNvSpPr txBox="1"/>
          <p:nvPr/>
        </p:nvSpPr>
        <p:spPr>
          <a:xfrm>
            <a:off x="304798" y="4291925"/>
            <a:ext cx="7877175"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Evaluate progress toward mastery of a specific skill that is only </a:t>
            </a:r>
            <a:r>
              <a:rPr lang="en-US" i="1" dirty="0">
                <a:solidFill>
                  <a:schemeClr val="bg1"/>
                </a:solidFill>
              </a:rPr>
              <a:t>part of </a:t>
            </a:r>
            <a:r>
              <a:rPr lang="en-US" dirty="0">
                <a:solidFill>
                  <a:schemeClr val="bg1"/>
                </a:solidFill>
              </a:rPr>
              <a:t>what is expected in that subject</a:t>
            </a:r>
          </a:p>
          <a:p>
            <a:pPr marL="285750" indent="-285750">
              <a:buFont typeface="Arial" panose="020B0604020202020204" pitchFamily="34" charset="0"/>
              <a:buChar char="•"/>
            </a:pPr>
            <a:r>
              <a:rPr lang="en-US" dirty="0">
                <a:solidFill>
                  <a:schemeClr val="bg1"/>
                </a:solidFill>
              </a:rPr>
              <a:t>Can be designed by teachers, given some assistance</a:t>
            </a:r>
          </a:p>
        </p:txBody>
      </p:sp>
    </p:spTree>
    <p:extLst>
      <p:ext uri="{BB962C8B-B14F-4D97-AF65-F5344CB8AC3E}">
        <p14:creationId xmlns:p14="http://schemas.microsoft.com/office/powerpoint/2010/main" val="2666614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Image displaying a general outcome for phonemic segmentation fluency"/>
          <p:cNvPicPr preferRelativeResize="0"/>
          <p:nvPr/>
        </p:nvPicPr>
        <p:blipFill rotWithShape="1">
          <a:blip r:embed="rId3">
            <a:alphaModFix/>
          </a:blip>
          <a:srcRect/>
          <a:stretch/>
        </p:blipFill>
        <p:spPr>
          <a:xfrm>
            <a:off x="771525" y="772126"/>
            <a:ext cx="3812429" cy="4905994"/>
          </a:xfrm>
          <a:prstGeom prst="rect">
            <a:avLst/>
          </a:prstGeom>
          <a:noFill/>
          <a:ln>
            <a:noFill/>
          </a:ln>
        </p:spPr>
      </p:pic>
      <p:sp>
        <p:nvSpPr>
          <p:cNvPr id="144" name="Shape 144"/>
          <p:cNvSpPr txBox="1">
            <a:spLocks noGrp="1"/>
          </p:cNvSpPr>
          <p:nvPr>
            <p:ph type="title"/>
          </p:nvPr>
        </p:nvSpPr>
        <p:spPr>
          <a:xfrm>
            <a:off x="619125" y="162526"/>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General outcome or mastery?</a:t>
            </a:r>
            <a:endParaRPr dirty="0">
              <a:latin typeface="Verdana" panose="020B0604030504040204" pitchFamily="34" charset="0"/>
              <a:ea typeface="Verdana" panose="020B0604030504040204" pitchFamily="34" charset="0"/>
            </a:endParaRPr>
          </a:p>
        </p:txBody>
      </p:sp>
      <p:sp>
        <p:nvSpPr>
          <p:cNvPr id="146" name="Shape 146"/>
          <p:cNvSpPr txBox="1"/>
          <p:nvPr/>
        </p:nvSpPr>
        <p:spPr>
          <a:xfrm>
            <a:off x="1115639" y="5678120"/>
            <a:ext cx="3124200" cy="369332"/>
          </a:xfrm>
          <a:prstGeom prst="rect">
            <a:avLst/>
          </a:prstGeom>
          <a:noFill/>
          <a:ln>
            <a:noFill/>
          </a:ln>
        </p:spPr>
        <p:txBody>
          <a:bodyPr spcFirstLastPara="1" wrap="square" lIns="91425" tIns="45700" rIns="91425" bIns="45700" anchor="t" anchorCtr="0">
            <a:noAutofit/>
          </a:bodyPr>
          <a:lstStyle/>
          <a:p>
            <a:pPr algn="ctr">
              <a:buClr>
                <a:srgbClr val="000000"/>
              </a:buClr>
            </a:pPr>
            <a:r>
              <a:rPr lang="en-US" kern="0" dirty="0">
                <a:solidFill>
                  <a:srgbClr val="BFBFBF"/>
                </a:solidFill>
                <a:latin typeface="Questrial"/>
                <a:ea typeface="Questrial"/>
                <a:cs typeface="Questrial"/>
                <a:sym typeface="Questrial"/>
              </a:rPr>
              <a:t>phonemic segmentation fluency</a:t>
            </a:r>
            <a:endParaRPr sz="1400" kern="0" dirty="0">
              <a:solidFill>
                <a:srgbClr val="000000"/>
              </a:solidFill>
              <a:latin typeface="Arial"/>
              <a:cs typeface="Arial"/>
              <a:sym typeface="Arial"/>
            </a:endParaRPr>
          </a:p>
        </p:txBody>
      </p:sp>
      <p:sp>
        <p:nvSpPr>
          <p:cNvPr id="147" name="Shape 147"/>
          <p:cNvSpPr/>
          <p:nvPr/>
        </p:nvSpPr>
        <p:spPr>
          <a:xfrm>
            <a:off x="1458538" y="2680945"/>
            <a:ext cx="2438401" cy="609600"/>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r>
              <a:rPr lang="en-US" sz="2400" kern="0" dirty="0">
                <a:solidFill>
                  <a:srgbClr val="000000"/>
                </a:solidFill>
                <a:latin typeface="Questrial"/>
                <a:ea typeface="Questrial"/>
                <a:cs typeface="Questrial"/>
                <a:sym typeface="Questrial"/>
              </a:rPr>
              <a:t>General outcome</a:t>
            </a:r>
            <a:endParaRPr sz="1400" kern="0" dirty="0">
              <a:solidFill>
                <a:srgbClr val="000000"/>
              </a:solidFill>
              <a:latin typeface="Arial"/>
              <a:cs typeface="Arial"/>
              <a:sym typeface="Arial"/>
            </a:endParaRPr>
          </a:p>
        </p:txBody>
      </p:sp>
      <p:sp>
        <p:nvSpPr>
          <p:cNvPr id="148" name="Shape 148"/>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FFFFFF"/>
                </a:solidFill>
              </a:rPr>
              <a:pPr>
                <a:buClr>
                  <a:srgbClr val="000000"/>
                </a:buClr>
              </a:pPr>
              <a:t>24</a:t>
            </a:fld>
            <a:endParaRPr kern="0">
              <a:solidFill>
                <a:srgbClr val="FFFFFF"/>
              </a:solidFill>
            </a:endParaRPr>
          </a:p>
        </p:txBody>
      </p:sp>
    </p:spTree>
    <p:extLst>
      <p:ext uri="{BB962C8B-B14F-4D97-AF65-F5344CB8AC3E}">
        <p14:creationId xmlns:p14="http://schemas.microsoft.com/office/powerpoint/2010/main" val="28217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8" name="Shape 1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1524" y="772126"/>
            <a:ext cx="3812429" cy="4905994"/>
          </a:xfrm>
          <a:prstGeom prst="rect">
            <a:avLst/>
          </a:prstGeom>
          <a:noFill/>
          <a:ln>
            <a:noFill/>
          </a:ln>
        </p:spPr>
      </p:pic>
      <p:sp>
        <p:nvSpPr>
          <p:cNvPr id="144" name="Shape 144"/>
          <p:cNvSpPr txBox="1">
            <a:spLocks noGrp="1"/>
          </p:cNvSpPr>
          <p:nvPr>
            <p:ph type="title"/>
          </p:nvPr>
        </p:nvSpPr>
        <p:spPr>
          <a:xfrm>
            <a:off x="619125" y="162526"/>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General outcome or mastery?</a:t>
            </a:r>
            <a:endParaRPr dirty="0">
              <a:latin typeface="Verdana" panose="020B0604030504040204" pitchFamily="34" charset="0"/>
              <a:ea typeface="Verdana" panose="020B0604030504040204" pitchFamily="34" charset="0"/>
            </a:endParaRPr>
          </a:p>
        </p:txBody>
      </p:sp>
      <p:sp>
        <p:nvSpPr>
          <p:cNvPr id="146" name="Shape 146"/>
          <p:cNvSpPr txBox="1"/>
          <p:nvPr/>
        </p:nvSpPr>
        <p:spPr>
          <a:xfrm>
            <a:off x="1115639" y="5678120"/>
            <a:ext cx="3124200" cy="369332"/>
          </a:xfrm>
          <a:prstGeom prst="rect">
            <a:avLst/>
          </a:prstGeom>
          <a:noFill/>
          <a:ln>
            <a:noFill/>
          </a:ln>
        </p:spPr>
        <p:txBody>
          <a:bodyPr spcFirstLastPara="1" wrap="square" lIns="91425" tIns="45700" rIns="91425" bIns="45700" anchor="t" anchorCtr="0">
            <a:noAutofit/>
          </a:bodyPr>
          <a:lstStyle/>
          <a:p>
            <a:pPr algn="ctr">
              <a:buClr>
                <a:srgbClr val="000000"/>
              </a:buClr>
            </a:pPr>
            <a:r>
              <a:rPr lang="en-US" kern="0" dirty="0">
                <a:solidFill>
                  <a:srgbClr val="BFBFBF"/>
                </a:solidFill>
                <a:latin typeface="Questrial"/>
                <a:ea typeface="Questrial"/>
                <a:cs typeface="Questrial"/>
                <a:sym typeface="Questrial"/>
              </a:rPr>
              <a:t>phonemic segmentation fluency</a:t>
            </a:r>
            <a:endParaRPr sz="1400" kern="0" dirty="0">
              <a:solidFill>
                <a:srgbClr val="000000"/>
              </a:solidFill>
              <a:latin typeface="Arial"/>
              <a:cs typeface="Arial"/>
              <a:sym typeface="Arial"/>
            </a:endParaRPr>
          </a:p>
        </p:txBody>
      </p:sp>
      <p:sp>
        <p:nvSpPr>
          <p:cNvPr id="147" name="Shape 147"/>
          <p:cNvSpPr/>
          <p:nvPr/>
        </p:nvSpPr>
        <p:spPr>
          <a:xfrm>
            <a:off x="1458538" y="2680945"/>
            <a:ext cx="2438401" cy="609600"/>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r>
              <a:rPr lang="en-US" sz="2400" kern="0" dirty="0">
                <a:solidFill>
                  <a:srgbClr val="000000"/>
                </a:solidFill>
                <a:latin typeface="Questrial"/>
                <a:ea typeface="Questrial"/>
                <a:cs typeface="Questrial"/>
                <a:sym typeface="Questrial"/>
              </a:rPr>
              <a:t>General outcome</a:t>
            </a:r>
            <a:endParaRPr sz="1400" kern="0" dirty="0">
              <a:solidFill>
                <a:srgbClr val="000000"/>
              </a:solidFill>
              <a:latin typeface="Arial"/>
              <a:cs typeface="Arial"/>
              <a:sym typeface="Arial"/>
            </a:endParaRPr>
          </a:p>
        </p:txBody>
      </p:sp>
      <p:sp>
        <p:nvSpPr>
          <p:cNvPr id="148" name="Shape 148"/>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FFFFFF"/>
                </a:solidFill>
              </a:rPr>
              <a:pPr>
                <a:buClr>
                  <a:srgbClr val="000000"/>
                </a:buClr>
              </a:pPr>
              <a:t>25</a:t>
            </a:fld>
            <a:endParaRPr kern="0">
              <a:solidFill>
                <a:srgbClr val="FFFFFF"/>
              </a:solidFill>
            </a:endParaRPr>
          </a:p>
        </p:txBody>
      </p:sp>
    </p:spTree>
    <p:extLst>
      <p:ext uri="{BB962C8B-B14F-4D97-AF65-F5344CB8AC3E}">
        <p14:creationId xmlns:p14="http://schemas.microsoft.com/office/powerpoint/2010/main" val="24064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9942800" cy="731520"/>
          </a:xfrm>
        </p:spPr>
        <p:txBody>
          <a:bodyPr>
            <a:normAutofit/>
          </a:bodyPr>
          <a:lstStyle/>
          <a:p>
            <a:r>
              <a:rPr lang="en-US" dirty="0"/>
              <a:t>Activity 4.2 – Stop &amp; Jot</a:t>
            </a:r>
          </a:p>
        </p:txBody>
      </p:sp>
      <p:sp>
        <p:nvSpPr>
          <p:cNvPr id="3" name="TextBox 2"/>
          <p:cNvSpPr txBox="1"/>
          <p:nvPr/>
        </p:nvSpPr>
        <p:spPr>
          <a:xfrm>
            <a:off x="253571" y="1152605"/>
            <a:ext cx="10309653" cy="1815882"/>
          </a:xfrm>
          <a:prstGeom prst="rect">
            <a:avLst/>
          </a:prstGeom>
          <a:noFill/>
        </p:spPr>
        <p:txBody>
          <a:bodyPr wrap="square" rtlCol="0">
            <a:spAutoFit/>
          </a:bodyPr>
          <a:lstStyle/>
          <a:p>
            <a:r>
              <a:rPr lang="en-US" sz="2800" dirty="0">
                <a:solidFill>
                  <a:schemeClr val="bg1"/>
                </a:solidFill>
              </a:rPr>
              <a:t>What is the difference between a GOM like CBM and a Mastery assessment? </a:t>
            </a:r>
          </a:p>
          <a:p>
            <a:endParaRPr lang="en-US" sz="2800" dirty="0">
              <a:solidFill>
                <a:schemeClr val="bg1"/>
              </a:solidFill>
            </a:endParaRPr>
          </a:p>
          <a:p>
            <a:r>
              <a:rPr lang="en-US" sz="2800" dirty="0">
                <a:solidFill>
                  <a:schemeClr val="bg1"/>
                </a:solidFill>
              </a:rPr>
              <a:t>Provide an example of each.</a:t>
            </a:r>
          </a:p>
        </p:txBody>
      </p:sp>
    </p:spTree>
    <p:extLst>
      <p:ext uri="{BB962C8B-B14F-4D97-AF65-F5344CB8AC3E}">
        <p14:creationId xmlns:p14="http://schemas.microsoft.com/office/powerpoint/2010/main" val="224351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11582400" cy="1009650"/>
          </a:xfrm>
        </p:spPr>
        <p:txBody>
          <a:bodyPr>
            <a:normAutofit fontScale="90000"/>
          </a:bodyPr>
          <a:lstStyle/>
          <a:p>
            <a:r>
              <a:rPr lang="en-US" dirty="0"/>
              <a:t>Selecting an Appropriate CBM</a:t>
            </a:r>
            <a:br>
              <a:rPr lang="en-US" dirty="0"/>
            </a:br>
            <a:r>
              <a:rPr lang="en-US" sz="2700" b="0" dirty="0"/>
              <a:t>How do CBMs align with the “big ideas” in reading?</a:t>
            </a:r>
            <a:br>
              <a:rPr lang="en-US" dirty="0"/>
            </a:br>
            <a:endParaRPr lang="en-US" dirty="0"/>
          </a:p>
        </p:txBody>
      </p:sp>
      <p:sp>
        <p:nvSpPr>
          <p:cNvPr id="4" name="Text Placeholder 2"/>
          <p:cNvSpPr>
            <a:spLocks noGrp="1"/>
          </p:cNvSpPr>
          <p:nvPr>
            <p:ph type="body" sz="quarter" idx="12"/>
          </p:nvPr>
        </p:nvSpPr>
        <p:spPr>
          <a:xfrm>
            <a:off x="400050" y="1349375"/>
            <a:ext cx="7877175" cy="508000"/>
          </a:xfrm>
          <a:solidFill>
            <a:schemeClr val="accent1"/>
          </a:solidFill>
        </p:spPr>
        <p:txBody>
          <a:bodyPr/>
          <a:lstStyle/>
          <a:p>
            <a:r>
              <a:rPr lang="en-US" b="1" dirty="0"/>
              <a:t>The 5 “Big Ideas” in Reading:</a:t>
            </a:r>
          </a:p>
        </p:txBody>
      </p:sp>
      <p:sp>
        <p:nvSpPr>
          <p:cNvPr id="5" name="TextBox 4"/>
          <p:cNvSpPr txBox="1"/>
          <p:nvPr/>
        </p:nvSpPr>
        <p:spPr>
          <a:xfrm>
            <a:off x="400049" y="1857375"/>
            <a:ext cx="7877175"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rPr>
              <a:t>Phonological Awareness</a:t>
            </a:r>
          </a:p>
          <a:p>
            <a:pPr marL="342900" indent="-342900">
              <a:buFont typeface="+mj-lt"/>
              <a:buAutoNum type="arabicPeriod"/>
            </a:pPr>
            <a:r>
              <a:rPr lang="en-US" dirty="0">
                <a:solidFill>
                  <a:schemeClr val="bg1"/>
                </a:solidFill>
              </a:rPr>
              <a:t>Decoding</a:t>
            </a:r>
          </a:p>
          <a:p>
            <a:pPr marL="342900" indent="-342900">
              <a:buFont typeface="+mj-lt"/>
              <a:buAutoNum type="arabicPeriod"/>
            </a:pPr>
            <a:r>
              <a:rPr lang="en-US" dirty="0">
                <a:solidFill>
                  <a:schemeClr val="bg1"/>
                </a:solidFill>
              </a:rPr>
              <a:t>Vocabulary</a:t>
            </a:r>
          </a:p>
          <a:p>
            <a:pPr marL="342900" indent="-342900">
              <a:buFont typeface="+mj-lt"/>
              <a:buAutoNum type="arabicPeriod"/>
            </a:pPr>
            <a:r>
              <a:rPr lang="en-US" dirty="0">
                <a:solidFill>
                  <a:schemeClr val="bg1"/>
                </a:solidFill>
              </a:rPr>
              <a:t>Fluency</a:t>
            </a:r>
          </a:p>
          <a:p>
            <a:pPr marL="342900" indent="-342900">
              <a:buFont typeface="+mj-lt"/>
              <a:buAutoNum type="arabicPeriod"/>
            </a:pPr>
            <a:r>
              <a:rPr lang="en-US" dirty="0">
                <a:solidFill>
                  <a:schemeClr val="bg1"/>
                </a:solidFill>
              </a:rPr>
              <a:t>Comprehension</a:t>
            </a:r>
          </a:p>
        </p:txBody>
      </p:sp>
    </p:spTree>
    <p:extLst>
      <p:ext uri="{BB962C8B-B14F-4D97-AF65-F5344CB8AC3E}">
        <p14:creationId xmlns:p14="http://schemas.microsoft.com/office/powerpoint/2010/main" val="6256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1" end="1"/>
                                            </p:txEl>
                                          </p:spTgt>
                                        </p:tgtEl>
                                        <p:attrNameLst>
                                          <p:attrName>style.opacity</p:attrName>
                                        </p:attrNameLst>
                                      </p:cBhvr>
                                      <p:to>
                                        <p:strVal val="0.5"/>
                                      </p:to>
                                    </p:set>
                                    <p:animEffect filter="image" prLst="opacity: 0.5">
                                      <p:cBhvr rctx="IE">
                                        <p:cTn id="7" dur="indefinite"/>
                                        <p:tgtEl>
                                          <p:spTgt spid="5">
                                            <p:txEl>
                                              <p:pRg st="1" end="1"/>
                                            </p:txEl>
                                          </p:spTgt>
                                        </p:tgtEl>
                                      </p:cBhvr>
                                    </p:animEffect>
                                  </p:childTnLst>
                                </p:cTn>
                              </p:par>
                              <p:par>
                                <p:cTn id="8" presetID="9" presetClass="emph" presetSubtype="0" nodeType="withEffect">
                                  <p:stCondLst>
                                    <p:cond delay="0"/>
                                  </p:stCondLst>
                                  <p:childTnLst>
                                    <p:set>
                                      <p:cBhvr rctx="PPT">
                                        <p:cTn id="9" dur="indefinite"/>
                                        <p:tgtEl>
                                          <p:spTgt spid="5">
                                            <p:txEl>
                                              <p:pRg st="2" end="2"/>
                                            </p:txEl>
                                          </p:spTgt>
                                        </p:tgtEl>
                                        <p:attrNameLst>
                                          <p:attrName>style.opacity</p:attrName>
                                        </p:attrNameLst>
                                      </p:cBhvr>
                                      <p:to>
                                        <p:strVal val="0.5"/>
                                      </p:to>
                                    </p:set>
                                    <p:animEffect filter="image" prLst="opacity: 0.5">
                                      <p:cBhvr rctx="IE">
                                        <p:cTn id="10" dur="indefinite"/>
                                        <p:tgtEl>
                                          <p:spTgt spid="5">
                                            <p:txEl>
                                              <p:pRg st="2" end="2"/>
                                            </p:txEl>
                                          </p:spTgt>
                                        </p:tgtEl>
                                      </p:cBhvr>
                                    </p:animEffect>
                                  </p:childTnLst>
                                </p:cTn>
                              </p:par>
                              <p:par>
                                <p:cTn id="11" presetID="9" presetClass="emph" presetSubtype="0" nodeType="withEffect">
                                  <p:stCondLst>
                                    <p:cond delay="0"/>
                                  </p:stCondLst>
                                  <p:childTnLst>
                                    <p:set>
                                      <p:cBhvr rctx="PPT">
                                        <p:cTn id="12" dur="indefinite"/>
                                        <p:tgtEl>
                                          <p:spTgt spid="5">
                                            <p:txEl>
                                              <p:pRg st="3" end="3"/>
                                            </p:txEl>
                                          </p:spTgt>
                                        </p:tgtEl>
                                        <p:attrNameLst>
                                          <p:attrName>style.opacity</p:attrName>
                                        </p:attrNameLst>
                                      </p:cBhvr>
                                      <p:to>
                                        <p:strVal val="0.5"/>
                                      </p:to>
                                    </p:set>
                                    <p:animEffect filter="image" prLst="opacity: 0.5">
                                      <p:cBhvr rctx="IE">
                                        <p:cTn id="13" dur="indefinite"/>
                                        <p:tgtEl>
                                          <p:spTgt spid="5">
                                            <p:txEl>
                                              <p:pRg st="3" end="3"/>
                                            </p:txEl>
                                          </p:spTgt>
                                        </p:tgtEl>
                                      </p:cBhvr>
                                    </p:animEffect>
                                  </p:childTnLst>
                                </p:cTn>
                              </p:par>
                              <p:par>
                                <p:cTn id="14" presetID="9" presetClass="emph" presetSubtype="0" nodeType="withEffect">
                                  <p:stCondLst>
                                    <p:cond delay="0"/>
                                  </p:stCondLst>
                                  <p:childTnLst>
                                    <p:set>
                                      <p:cBhvr rctx="PPT">
                                        <p:cTn id="15" dur="indefinite"/>
                                        <p:tgtEl>
                                          <p:spTgt spid="5">
                                            <p:txEl>
                                              <p:pRg st="4" end="4"/>
                                            </p:txEl>
                                          </p:spTgt>
                                        </p:tgtEl>
                                        <p:attrNameLst>
                                          <p:attrName>style.opacity</p:attrName>
                                        </p:attrNameLst>
                                      </p:cBhvr>
                                      <p:to>
                                        <p:strVal val="0.5"/>
                                      </p:to>
                                    </p:set>
                                    <p:animEffect filter="image" prLst="opacity: 0.5">
                                      <p:cBhvr rctx="IE">
                                        <p:cTn id="16"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33400" y="200025"/>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Phonological awareness</a:t>
            </a:r>
            <a:endParaRPr dirty="0">
              <a:latin typeface="+mj-lt"/>
            </a:endParaRPr>
          </a:p>
        </p:txBody>
      </p:sp>
      <p:graphicFrame>
        <p:nvGraphicFramePr>
          <p:cNvPr id="191" name="Shape 191"/>
          <p:cNvGraphicFramePr/>
          <p:nvPr>
            <p:extLst>
              <p:ext uri="{D42A27DB-BD31-4B8C-83A1-F6EECF244321}">
                <p14:modId xmlns:p14="http://schemas.microsoft.com/office/powerpoint/2010/main" val="4038449716"/>
              </p:ext>
            </p:extLst>
          </p:nvPr>
        </p:nvGraphicFramePr>
        <p:xfrm>
          <a:off x="533400" y="1454152"/>
          <a:ext cx="7839075" cy="2698716"/>
        </p:xfrm>
        <a:graphic>
          <a:graphicData uri="http://schemas.openxmlformats.org/drawingml/2006/table">
            <a:tbl>
              <a:tblPr firstRow="1" bandRow="1">
                <a:tableStyleId>{B301B821-A1FF-4177-AEE7-76D212191A09}</a:tableStyleId>
              </a:tblPr>
              <a:tblGrid>
                <a:gridCol w="4546353">
                  <a:extLst>
                    <a:ext uri="{9D8B030D-6E8A-4147-A177-3AD203B41FA5}">
                      <a16:colId xmlns:a16="http://schemas.microsoft.com/office/drawing/2014/main" val="20000"/>
                    </a:ext>
                  </a:extLst>
                </a:gridCol>
                <a:gridCol w="3292722">
                  <a:extLst>
                    <a:ext uri="{9D8B030D-6E8A-4147-A177-3AD203B41FA5}">
                      <a16:colId xmlns:a16="http://schemas.microsoft.com/office/drawing/2014/main" val="20001"/>
                    </a:ext>
                  </a:extLst>
                </a:gridCol>
              </a:tblGrid>
              <a:tr h="794428">
                <a:tc>
                  <a:txBody>
                    <a:bodyPr/>
                    <a:lstStyle/>
                    <a:p>
                      <a:pPr marL="0" marR="0" lvl="0" indent="0" algn="ctr" rtl="0">
                        <a:spcBef>
                          <a:spcPts val="0"/>
                        </a:spcBef>
                        <a:spcAft>
                          <a:spcPts val="0"/>
                        </a:spcAft>
                        <a:buNone/>
                      </a:pPr>
                      <a:r>
                        <a:rPr lang="en-US" sz="2400" u="none" strike="noStrike" cap="none">
                          <a:sym typeface="Questrial"/>
                        </a:rPr>
                        <a:t>Measures</a:t>
                      </a:r>
                      <a:endParaRPr sz="1600"/>
                    </a:p>
                  </a:txBody>
                  <a:tcPr marL="91450" marR="91450" marT="45725" marB="45725"/>
                </a:tc>
                <a:tc>
                  <a:txBody>
                    <a:bodyPr/>
                    <a:lstStyle/>
                    <a:p>
                      <a:pPr marL="0" marR="0" lvl="0" indent="0" algn="ctr" rtl="0">
                        <a:spcBef>
                          <a:spcPts val="0"/>
                        </a:spcBef>
                        <a:spcAft>
                          <a:spcPts val="0"/>
                        </a:spcAft>
                        <a:buNone/>
                      </a:pPr>
                      <a:r>
                        <a:rPr lang="en-US" sz="2400" u="none" strike="noStrike" cap="none" dirty="0">
                          <a:sym typeface="Questrial"/>
                        </a:rPr>
                        <a:t>Recommended Grades</a:t>
                      </a:r>
                      <a:endParaRPr sz="1600" dirty="0"/>
                    </a:p>
                  </a:txBody>
                  <a:tcPr marL="91450" marR="91450" marT="45725" marB="45725"/>
                </a:tc>
                <a:extLst>
                  <a:ext uri="{0D108BD9-81ED-4DB2-BD59-A6C34878D82A}">
                    <a16:rowId xmlns:a16="http://schemas.microsoft.com/office/drawing/2014/main" val="10000"/>
                  </a:ext>
                </a:extLst>
              </a:tr>
              <a:tr h="336328">
                <a:tc>
                  <a:txBody>
                    <a:bodyPr/>
                    <a:lstStyle/>
                    <a:p>
                      <a:pPr marL="0" marR="0" lvl="0" indent="0" algn="l" rtl="0">
                        <a:lnSpc>
                          <a:spcPct val="107000"/>
                        </a:lnSpc>
                        <a:spcBef>
                          <a:spcPts val="0"/>
                        </a:spcBef>
                        <a:spcAft>
                          <a:spcPts val="0"/>
                        </a:spcAft>
                        <a:buNone/>
                      </a:pPr>
                      <a:r>
                        <a:rPr lang="en-US" sz="2000" u="none" strike="noStrike" cap="none" dirty="0">
                          <a:sym typeface="Questrial"/>
                        </a:rPr>
                        <a:t>Initial Sound Fluency (ISF)</a:t>
                      </a:r>
                      <a:endParaRPr sz="2000" dirty="0"/>
                    </a:p>
                  </a:txBody>
                  <a:tcPr marL="68575" marR="68575" marT="0" marB="0"/>
                </a:tc>
                <a:tc rowSpan="3">
                  <a:txBody>
                    <a:bodyPr/>
                    <a:lstStyle/>
                    <a:p>
                      <a:pPr marL="0" marR="0" lvl="0" indent="0" algn="ctr" rtl="0">
                        <a:lnSpc>
                          <a:spcPct val="107000"/>
                        </a:lnSpc>
                        <a:spcBef>
                          <a:spcPts val="0"/>
                        </a:spcBef>
                        <a:spcAft>
                          <a:spcPts val="0"/>
                        </a:spcAft>
                        <a:buNone/>
                      </a:pPr>
                      <a:endParaRPr sz="2000" u="none" strike="noStrike" cap="none" dirty="0">
                        <a:sym typeface="Questrial"/>
                      </a:endParaRPr>
                    </a:p>
                    <a:p>
                      <a:pPr marL="0" marR="0" lvl="0" indent="0" algn="ctr" rtl="0">
                        <a:lnSpc>
                          <a:spcPct val="107000"/>
                        </a:lnSpc>
                        <a:spcBef>
                          <a:spcPts val="0"/>
                        </a:spcBef>
                        <a:spcAft>
                          <a:spcPts val="0"/>
                        </a:spcAft>
                        <a:buNone/>
                      </a:pPr>
                      <a:endParaRPr sz="2000" u="none" strike="noStrike" cap="none" dirty="0">
                        <a:sym typeface="Questrial"/>
                      </a:endParaRPr>
                    </a:p>
                    <a:p>
                      <a:pPr marL="0" marR="0" lvl="0" indent="0" algn="ctr" rtl="0">
                        <a:lnSpc>
                          <a:spcPct val="107000"/>
                        </a:lnSpc>
                        <a:spcBef>
                          <a:spcPts val="0"/>
                        </a:spcBef>
                        <a:spcAft>
                          <a:spcPts val="0"/>
                        </a:spcAft>
                        <a:buNone/>
                      </a:pPr>
                      <a:endParaRPr sz="2000" u="none" strike="noStrike" cap="none" dirty="0">
                        <a:sym typeface="Questrial"/>
                      </a:endParaRPr>
                    </a:p>
                    <a:p>
                      <a:pPr marL="0" marR="0" lvl="0" indent="0" algn="ctr" rtl="0">
                        <a:lnSpc>
                          <a:spcPct val="107000"/>
                        </a:lnSpc>
                        <a:spcBef>
                          <a:spcPts val="0"/>
                        </a:spcBef>
                        <a:spcAft>
                          <a:spcPts val="0"/>
                        </a:spcAft>
                        <a:buNone/>
                      </a:pPr>
                      <a:r>
                        <a:rPr lang="en-US" sz="2000" u="none" strike="noStrike" cap="none" dirty="0">
                          <a:sym typeface="Questrial"/>
                        </a:rPr>
                        <a:t>Kindergarten</a:t>
                      </a:r>
                      <a:endParaRPr sz="2000" dirty="0"/>
                    </a:p>
                  </a:txBody>
                  <a:tcPr marL="68575" marR="68575" marT="0" marB="0"/>
                </a:tc>
                <a:extLst>
                  <a:ext uri="{0D108BD9-81ED-4DB2-BD59-A6C34878D82A}">
                    <a16:rowId xmlns:a16="http://schemas.microsoft.com/office/drawing/2014/main" val="10001"/>
                  </a:ext>
                </a:extLst>
              </a:tr>
              <a:tr h="641340">
                <a:tc>
                  <a:txBody>
                    <a:bodyPr/>
                    <a:lstStyle/>
                    <a:p>
                      <a:pPr marL="0" marR="0" lvl="0" indent="0" algn="l" rtl="0">
                        <a:lnSpc>
                          <a:spcPct val="107000"/>
                        </a:lnSpc>
                        <a:spcBef>
                          <a:spcPts val="0"/>
                        </a:spcBef>
                        <a:spcAft>
                          <a:spcPts val="0"/>
                        </a:spcAft>
                        <a:buNone/>
                      </a:pPr>
                      <a:r>
                        <a:rPr lang="en-US" sz="2000" u="none" strike="noStrike" cap="none" dirty="0">
                          <a:sym typeface="Questrial"/>
                        </a:rPr>
                        <a:t>First Sound Fluency (FSF), also called Letter Sound Fluency (LSF)</a:t>
                      </a:r>
                      <a:endParaRPr sz="2000" dirty="0"/>
                    </a:p>
                  </a:txBody>
                  <a:tcPr marL="68575" marR="68575" marT="0" marB="0"/>
                </a:tc>
                <a:tc vMerge="1">
                  <a:txBody>
                    <a:bodyPr/>
                    <a:lstStyle/>
                    <a:p>
                      <a:endParaRPr lang="en-US"/>
                    </a:p>
                  </a:txBody>
                  <a:tcPr/>
                </a:tc>
                <a:extLst>
                  <a:ext uri="{0D108BD9-81ED-4DB2-BD59-A6C34878D82A}">
                    <a16:rowId xmlns:a16="http://schemas.microsoft.com/office/drawing/2014/main" val="10002"/>
                  </a:ext>
                </a:extLst>
              </a:tr>
              <a:tr h="898078">
                <a:tc>
                  <a:txBody>
                    <a:bodyPr/>
                    <a:lstStyle/>
                    <a:p>
                      <a:pPr marL="0" marR="0" lvl="0" indent="0" algn="l" rtl="0">
                        <a:lnSpc>
                          <a:spcPct val="107000"/>
                        </a:lnSpc>
                        <a:spcBef>
                          <a:spcPts val="0"/>
                        </a:spcBef>
                        <a:spcAft>
                          <a:spcPts val="0"/>
                        </a:spcAft>
                        <a:buNone/>
                      </a:pPr>
                      <a:r>
                        <a:rPr lang="en-US" sz="2000" u="none" strike="noStrike" cap="none" dirty="0">
                          <a:sym typeface="Questrial"/>
                        </a:rPr>
                        <a:t>Phonemic Segmentation Fluency (PSF)</a:t>
                      </a:r>
                      <a:endParaRPr sz="2000" dirty="0"/>
                    </a:p>
                  </a:txBody>
                  <a:tcPr marL="68575" marR="68575" marT="0" marB="0"/>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192" name="Shape 192"/>
          <p:cNvSpPr txBox="1">
            <a:spLocks noGrp="1"/>
          </p:cNvSpPr>
          <p:nvPr>
            <p:ph type="sldNum" idx="12"/>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pPr>
              <a:buClr>
                <a:srgbClr val="FFFFFF"/>
              </a:buClr>
              <a:buSzPts val="1000"/>
            </a:pPr>
            <a:fld id="{00000000-1234-1234-1234-123412341234}" type="slidenum">
              <a:rPr lang="en-US">
                <a:solidFill>
                  <a:srgbClr val="FFFFFF"/>
                </a:solidFill>
              </a:rPr>
              <a:pPr>
                <a:buClr>
                  <a:srgbClr val="FFFFFF"/>
                </a:buClr>
                <a:buSzPts val="1000"/>
              </a:pPr>
              <a:t>28</a:t>
            </a:fld>
            <a:endParaRPr>
              <a:solidFill>
                <a:srgbClr val="FFFFFF"/>
              </a:solidFill>
            </a:endParaRPr>
          </a:p>
        </p:txBody>
      </p:sp>
    </p:spTree>
    <p:extLst>
      <p:ext uri="{BB962C8B-B14F-4D97-AF65-F5344CB8AC3E}">
        <p14:creationId xmlns:p14="http://schemas.microsoft.com/office/powerpoint/2010/main" val="685781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26695"/>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Phonemic segmentation fluency</a:t>
            </a:r>
            <a:endParaRPr dirty="0">
              <a:latin typeface="Verdana" panose="020B0604030504040204" pitchFamily="34" charset="0"/>
              <a:ea typeface="Verdana" panose="020B0604030504040204" pitchFamily="34" charset="0"/>
            </a:endParaRPr>
          </a:p>
        </p:txBody>
      </p:sp>
      <p:grpSp>
        <p:nvGrpSpPr>
          <p:cNvPr id="2" name="Group 1">
            <a:extLst>
              <a:ext uri="{C183D7F6-B498-43B3-948B-1728B52AA6E4}">
                <adec:decorative xmlns:adec="http://schemas.microsoft.com/office/drawing/2017/decorative" val="1"/>
              </a:ext>
            </a:extLst>
          </p:cNvPr>
          <p:cNvGrpSpPr/>
          <p:nvPr/>
        </p:nvGrpSpPr>
        <p:grpSpPr>
          <a:xfrm>
            <a:off x="605937" y="788670"/>
            <a:ext cx="6814038" cy="5150534"/>
            <a:chOff x="605937" y="788670"/>
            <a:chExt cx="6814038" cy="5150534"/>
          </a:xfrm>
        </p:grpSpPr>
        <p:sp>
          <p:nvSpPr>
            <p:cNvPr id="198" name="Shape 198"/>
            <p:cNvSpPr/>
            <p:nvPr/>
          </p:nvSpPr>
          <p:spPr>
            <a:xfrm>
              <a:off x="605937" y="788670"/>
              <a:ext cx="6814038" cy="5150534"/>
            </a:xfrm>
            <a:prstGeom prst="rect">
              <a:avLst/>
            </a:prstGeom>
            <a:solidFill>
              <a:schemeClr val="lt1"/>
            </a:solidFill>
            <a:ln w="12700" cap="flat" cmpd="sng">
              <a:solidFill>
                <a:srgbClr val="923C2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kern="0">
                <a:solidFill>
                  <a:srgbClr val="FFFFFF"/>
                </a:solidFill>
                <a:latin typeface="Questrial"/>
                <a:ea typeface="Questrial"/>
                <a:cs typeface="Questrial"/>
                <a:sym typeface="Questrial"/>
              </a:endParaRPr>
            </a:p>
          </p:txBody>
        </p:sp>
        <p:pic>
          <p:nvPicPr>
            <p:cNvPr id="199" name="Shape 199" descr="Image of a sample page with a lesson for phonemic segmentation fluency."/>
            <p:cNvPicPr preferRelativeResize="0"/>
            <p:nvPr/>
          </p:nvPicPr>
          <p:blipFill rotWithShape="1">
            <a:blip r:embed="rId3">
              <a:alphaModFix/>
            </a:blip>
            <a:srcRect/>
            <a:stretch/>
          </p:blipFill>
          <p:spPr>
            <a:xfrm>
              <a:off x="962025" y="935280"/>
              <a:ext cx="6101862" cy="4857315"/>
            </a:xfrm>
            <a:prstGeom prst="rect">
              <a:avLst/>
            </a:prstGeom>
            <a:noFill/>
            <a:ln w="9525" cap="flat" cmpd="sng">
              <a:solidFill>
                <a:schemeClr val="dk1"/>
              </a:solidFill>
              <a:prstDash val="solid"/>
              <a:round/>
              <a:headEnd type="none" w="sm" len="sm"/>
              <a:tailEnd type="none" w="sm" len="sm"/>
            </a:ln>
          </p:spPr>
        </p:pic>
        <p:sp>
          <p:nvSpPr>
            <p:cNvPr id="200" name="Shape 200"/>
            <p:cNvSpPr txBox="1"/>
            <p:nvPr/>
          </p:nvSpPr>
          <p:spPr>
            <a:xfrm>
              <a:off x="4791075" y="5318487"/>
              <a:ext cx="870545" cy="400110"/>
            </a:xfrm>
            <a:prstGeom prst="rect">
              <a:avLst/>
            </a:prstGeom>
            <a:noFill/>
            <a:ln>
              <a:noFill/>
            </a:ln>
          </p:spPr>
          <p:txBody>
            <a:bodyPr spcFirstLastPara="1" wrap="square" lIns="91425" tIns="45700" rIns="91425" bIns="45700" anchor="t" anchorCtr="0">
              <a:noAutofit/>
            </a:bodyPr>
            <a:lstStyle/>
            <a:p>
              <a:pPr>
                <a:buClr>
                  <a:srgbClr val="FF0000"/>
                </a:buClr>
                <a:buSzPts val="2000"/>
              </a:pPr>
              <a:r>
                <a:rPr lang="en-US" sz="2000" b="1" kern="0" dirty="0">
                  <a:solidFill>
                    <a:srgbClr val="FF0000"/>
                  </a:solidFill>
                  <a:latin typeface="Times New Roman"/>
                  <a:ea typeface="Times New Roman"/>
                  <a:cs typeface="Times New Roman"/>
                  <a:sym typeface="Times New Roman"/>
                </a:rPr>
                <a:t>Total</a:t>
              </a:r>
              <a:endParaRPr sz="1400" kern="0" dirty="0">
                <a:solidFill>
                  <a:srgbClr val="000000"/>
                </a:solidFill>
                <a:latin typeface="Arial"/>
                <a:cs typeface="Arial"/>
                <a:sym typeface="Arial"/>
              </a:endParaRPr>
            </a:p>
          </p:txBody>
        </p:sp>
        <p:cxnSp>
          <p:nvCxnSpPr>
            <p:cNvPr id="201" name="Shape 201"/>
            <p:cNvCxnSpPr/>
            <p:nvPr/>
          </p:nvCxnSpPr>
          <p:spPr>
            <a:xfrm>
              <a:off x="6051306" y="5689940"/>
              <a:ext cx="717550" cy="0"/>
            </a:xfrm>
            <a:prstGeom prst="straightConnector1">
              <a:avLst/>
            </a:prstGeom>
            <a:noFill/>
            <a:ln w="38100" cap="flat" cmpd="sng">
              <a:solidFill>
                <a:srgbClr val="FF0000"/>
              </a:solidFill>
              <a:prstDash val="solid"/>
              <a:round/>
              <a:headEnd type="none" w="med" len="med"/>
              <a:tailEnd type="none" w="med" len="med"/>
            </a:ln>
          </p:spPr>
        </p:cxnSp>
      </p:grpSp>
      <p:sp>
        <p:nvSpPr>
          <p:cNvPr id="202" name="Shape 202"/>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FFFFFF"/>
              </a:buClr>
              <a:buSzPts val="1000"/>
            </a:pPr>
            <a:fld id="{00000000-1234-1234-1234-123412341234}" type="slidenum">
              <a:rPr lang="en-US" kern="0">
                <a:solidFill>
                  <a:srgbClr val="FFFFFF"/>
                </a:solidFill>
              </a:rPr>
              <a:pPr>
                <a:buClr>
                  <a:srgbClr val="FFFFFF"/>
                </a:buClr>
                <a:buSzPts val="1000"/>
              </a:pPr>
              <a:t>29</a:t>
            </a:fld>
            <a:endParaRPr kern="0">
              <a:solidFill>
                <a:srgbClr val="FFFFFF"/>
              </a:solidFill>
            </a:endParaRPr>
          </a:p>
        </p:txBody>
      </p:sp>
    </p:spTree>
    <p:extLst>
      <p:ext uri="{BB962C8B-B14F-4D97-AF65-F5344CB8AC3E}">
        <p14:creationId xmlns:p14="http://schemas.microsoft.com/office/powerpoint/2010/main" val="383651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988" y="198408"/>
            <a:ext cx="5526986" cy="584775"/>
          </a:xfrm>
          <a:prstGeom prst="rect">
            <a:avLst/>
          </a:prstGeom>
          <a:noFill/>
        </p:spPr>
        <p:txBody>
          <a:bodyPr wrap="square" rtlCol="0">
            <a:spAutoFit/>
          </a:bodyPr>
          <a:lstStyle/>
          <a:p>
            <a:r>
              <a:rPr lang="en-US" sz="3200" b="1" dirty="0">
                <a:solidFill>
                  <a:schemeClr val="bg1"/>
                </a:solidFill>
              </a:rPr>
              <a:t>Objectives</a:t>
            </a:r>
          </a:p>
        </p:txBody>
      </p:sp>
      <p:sp>
        <p:nvSpPr>
          <p:cNvPr id="4" name="Text Placeholder 1"/>
          <p:cNvSpPr>
            <a:spLocks noGrp="1"/>
          </p:cNvSpPr>
          <p:nvPr>
            <p:ph type="body" sz="quarter" idx="12"/>
          </p:nvPr>
        </p:nvSpPr>
        <p:spPr>
          <a:xfrm>
            <a:off x="407988" y="960120"/>
            <a:ext cx="9330372" cy="5290859"/>
          </a:xfrm>
        </p:spPr>
        <p:txBody>
          <a:bodyPr>
            <a:noAutofit/>
          </a:bodyPr>
          <a:lstStyle/>
          <a:p>
            <a:r>
              <a:rPr lang="en-US" b="0" dirty="0"/>
              <a:t>You will learn…</a:t>
            </a:r>
          </a:p>
          <a:p>
            <a:r>
              <a:rPr lang="en-US" dirty="0">
                <a:solidFill>
                  <a:schemeClr val="accent1"/>
                </a:solidFill>
              </a:rPr>
              <a:t>Part 1:</a:t>
            </a:r>
          </a:p>
          <a:p>
            <a:pPr marL="342900" indent="-342900">
              <a:buFont typeface="Arial" panose="020B0604020202020204" pitchFamily="34" charset="0"/>
              <a:buChar char="•"/>
            </a:pPr>
            <a:r>
              <a:rPr lang="en-US" sz="1800" b="0" dirty="0"/>
              <a:t>How the DBI process applies to reading</a:t>
            </a:r>
          </a:p>
          <a:p>
            <a:r>
              <a:rPr lang="en-US" dirty="0">
                <a:solidFill>
                  <a:schemeClr val="accent1"/>
                </a:solidFill>
              </a:rPr>
              <a:t>Part 2: </a:t>
            </a:r>
          </a:p>
          <a:p>
            <a:pPr marL="342900" indent="-342900">
              <a:buFont typeface="Arial" panose="020B0604020202020204" pitchFamily="34" charset="0"/>
              <a:buChar char="•"/>
            </a:pPr>
            <a:r>
              <a:rPr lang="en-US" sz="1800" b="0" dirty="0"/>
              <a:t>What is CBM?</a:t>
            </a:r>
          </a:p>
          <a:p>
            <a:pPr marL="342900" indent="-342900">
              <a:buFont typeface="Arial" panose="020B0604020202020204" pitchFamily="34" charset="0"/>
              <a:buChar char="•"/>
            </a:pPr>
            <a:r>
              <a:rPr lang="en-US" sz="1800" b="0" dirty="0"/>
              <a:t>How to select an appropriate CBM reading</a:t>
            </a:r>
          </a:p>
          <a:p>
            <a:pPr marL="342900" indent="-342900">
              <a:buFont typeface="Arial" panose="020B0604020202020204" pitchFamily="34" charset="0"/>
              <a:buChar char="•"/>
            </a:pPr>
            <a:r>
              <a:rPr lang="en-US" sz="1800" b="0" dirty="0"/>
              <a:t>How to administer and score common CBMs in reading</a:t>
            </a:r>
          </a:p>
          <a:p>
            <a:pPr marL="342900" indent="-342900">
              <a:buFont typeface="Arial" panose="020B0604020202020204" pitchFamily="34" charset="0"/>
              <a:buChar char="•"/>
            </a:pPr>
            <a:r>
              <a:rPr lang="en-US" sz="1800" b="0" dirty="0"/>
              <a:t>How to select assessments for progress monitoring in reading</a:t>
            </a:r>
          </a:p>
          <a:p>
            <a:r>
              <a:rPr lang="en-US" dirty="0">
                <a:solidFill>
                  <a:schemeClr val="accent1"/>
                </a:solidFill>
              </a:rPr>
              <a:t>Part 3:</a:t>
            </a:r>
          </a:p>
          <a:p>
            <a:pPr marL="285750" indent="-285750">
              <a:buFont typeface="Arial" panose="020B0604020202020204" pitchFamily="34" charset="0"/>
              <a:buChar char="•"/>
            </a:pPr>
            <a:r>
              <a:rPr lang="en-US" sz="1800" b="0" dirty="0"/>
              <a:t>How to determine a baseline starting point</a:t>
            </a:r>
          </a:p>
          <a:p>
            <a:pPr marL="285750" indent="-285750">
              <a:buFont typeface="Arial" panose="020B0604020202020204" pitchFamily="34" charset="0"/>
              <a:buChar char="•"/>
            </a:pPr>
            <a:r>
              <a:rPr lang="en-US" sz="1800" b="0" dirty="0"/>
              <a:t>How to set a goal using CBM</a:t>
            </a:r>
          </a:p>
        </p:txBody>
      </p:sp>
    </p:spTree>
    <p:extLst>
      <p:ext uri="{BB962C8B-B14F-4D97-AF65-F5344CB8AC3E}">
        <p14:creationId xmlns:p14="http://schemas.microsoft.com/office/powerpoint/2010/main" val="237665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11582400" cy="1009650"/>
          </a:xfrm>
        </p:spPr>
        <p:txBody>
          <a:bodyPr>
            <a:normAutofit fontScale="90000"/>
          </a:bodyPr>
          <a:lstStyle/>
          <a:p>
            <a:r>
              <a:rPr lang="en-US" dirty="0"/>
              <a:t>Selecting an Appropriate CBM</a:t>
            </a:r>
            <a:br>
              <a:rPr lang="en-US" dirty="0"/>
            </a:br>
            <a:r>
              <a:rPr lang="en-US" sz="2700" b="0" dirty="0"/>
              <a:t>How do CBMs align with the “big ideas” in reading?</a:t>
            </a:r>
            <a:br>
              <a:rPr lang="en-US" dirty="0"/>
            </a:br>
            <a:endParaRPr lang="en-US" dirty="0"/>
          </a:p>
        </p:txBody>
      </p:sp>
      <p:sp>
        <p:nvSpPr>
          <p:cNvPr id="4" name="Text Placeholder 2"/>
          <p:cNvSpPr>
            <a:spLocks noGrp="1"/>
          </p:cNvSpPr>
          <p:nvPr>
            <p:ph type="body" sz="quarter" idx="12"/>
          </p:nvPr>
        </p:nvSpPr>
        <p:spPr>
          <a:xfrm>
            <a:off x="400050" y="1349375"/>
            <a:ext cx="7877175" cy="508000"/>
          </a:xfrm>
          <a:solidFill>
            <a:schemeClr val="accent1"/>
          </a:solidFill>
        </p:spPr>
        <p:txBody>
          <a:bodyPr/>
          <a:lstStyle/>
          <a:p>
            <a:r>
              <a:rPr lang="en-US" b="1" dirty="0"/>
              <a:t>The 5 “Big Ideas” in Reading:</a:t>
            </a:r>
          </a:p>
        </p:txBody>
      </p:sp>
      <p:sp>
        <p:nvSpPr>
          <p:cNvPr id="5" name="TextBox 4"/>
          <p:cNvSpPr txBox="1"/>
          <p:nvPr/>
        </p:nvSpPr>
        <p:spPr>
          <a:xfrm>
            <a:off x="400049" y="1857375"/>
            <a:ext cx="7877175"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rPr>
              <a:t>Phonological Awareness</a:t>
            </a:r>
          </a:p>
          <a:p>
            <a:pPr marL="342900" indent="-342900">
              <a:buFont typeface="+mj-lt"/>
              <a:buAutoNum type="arabicPeriod"/>
            </a:pPr>
            <a:r>
              <a:rPr lang="en-US" dirty="0">
                <a:solidFill>
                  <a:schemeClr val="bg1"/>
                </a:solidFill>
              </a:rPr>
              <a:t>Decoding</a:t>
            </a:r>
          </a:p>
          <a:p>
            <a:pPr marL="342900" indent="-342900">
              <a:buFont typeface="+mj-lt"/>
              <a:buAutoNum type="arabicPeriod"/>
            </a:pPr>
            <a:r>
              <a:rPr lang="en-US" dirty="0">
                <a:solidFill>
                  <a:schemeClr val="bg1"/>
                </a:solidFill>
              </a:rPr>
              <a:t>Vocabulary</a:t>
            </a:r>
          </a:p>
          <a:p>
            <a:pPr marL="342900" indent="-342900">
              <a:buFont typeface="+mj-lt"/>
              <a:buAutoNum type="arabicPeriod"/>
            </a:pPr>
            <a:r>
              <a:rPr lang="en-US" dirty="0">
                <a:solidFill>
                  <a:schemeClr val="bg1"/>
                </a:solidFill>
              </a:rPr>
              <a:t>Fluency</a:t>
            </a:r>
          </a:p>
          <a:p>
            <a:pPr marL="342900" indent="-342900">
              <a:buFont typeface="+mj-lt"/>
              <a:buAutoNum type="arabicPeriod"/>
            </a:pPr>
            <a:r>
              <a:rPr lang="en-US" dirty="0">
                <a:solidFill>
                  <a:schemeClr val="bg1"/>
                </a:solidFill>
              </a:rPr>
              <a:t>Comprehension</a:t>
            </a:r>
          </a:p>
        </p:txBody>
      </p:sp>
    </p:spTree>
    <p:extLst>
      <p:ext uri="{BB962C8B-B14F-4D97-AF65-F5344CB8AC3E}">
        <p14:creationId xmlns:p14="http://schemas.microsoft.com/office/powerpoint/2010/main" val="27346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
                                            <p:txEl>
                                              <p:pRg st="0" end="0"/>
                                            </p:txEl>
                                          </p:spTgt>
                                        </p:tgtEl>
                                        <p:attrNameLst>
                                          <p:attrName>style.opacity</p:attrName>
                                        </p:attrNameLst>
                                      </p:cBhvr>
                                      <p:to>
                                        <p:strVal val="0.5"/>
                                      </p:to>
                                    </p:set>
                                    <p:animEffect filter="image" prLst="opacity: 0.5">
                                      <p:cBhvr rctx="IE">
                                        <p:cTn id="7" dur="indefinite"/>
                                        <p:tgtEl>
                                          <p:spTgt spid="5">
                                            <p:txEl>
                                              <p:pRg st="0" end="0"/>
                                            </p:txEl>
                                          </p:spTgt>
                                        </p:tgtEl>
                                      </p:cBhvr>
                                    </p:animEffect>
                                  </p:childTnLst>
                                </p:cTn>
                              </p:par>
                              <p:par>
                                <p:cTn id="8" presetID="9" presetClass="emph" presetSubtype="0" nodeType="withEffect">
                                  <p:stCondLst>
                                    <p:cond delay="0"/>
                                  </p:stCondLst>
                                  <p:childTnLst>
                                    <p:set>
                                      <p:cBhvr rctx="PPT">
                                        <p:cTn id="9" dur="indefinite"/>
                                        <p:tgtEl>
                                          <p:spTgt spid="5">
                                            <p:txEl>
                                              <p:pRg st="2" end="2"/>
                                            </p:txEl>
                                          </p:spTgt>
                                        </p:tgtEl>
                                        <p:attrNameLst>
                                          <p:attrName>style.opacity</p:attrName>
                                        </p:attrNameLst>
                                      </p:cBhvr>
                                      <p:to>
                                        <p:strVal val="0.5"/>
                                      </p:to>
                                    </p:set>
                                    <p:animEffect filter="image" prLst="opacity: 0.5">
                                      <p:cBhvr rctx="IE">
                                        <p:cTn id="10" dur="indefinite"/>
                                        <p:tgtEl>
                                          <p:spTgt spid="5">
                                            <p:txEl>
                                              <p:pRg st="2" end="2"/>
                                            </p:txEl>
                                          </p:spTgt>
                                        </p:tgtEl>
                                      </p:cBhvr>
                                    </p:animEffect>
                                  </p:childTnLst>
                                </p:cTn>
                              </p:par>
                              <p:par>
                                <p:cTn id="11" presetID="9" presetClass="emph" presetSubtype="0" nodeType="withEffect">
                                  <p:stCondLst>
                                    <p:cond delay="0"/>
                                  </p:stCondLst>
                                  <p:childTnLst>
                                    <p:set>
                                      <p:cBhvr rctx="PPT">
                                        <p:cTn id="12" dur="indefinite"/>
                                        <p:tgtEl>
                                          <p:spTgt spid="5">
                                            <p:txEl>
                                              <p:pRg st="3" end="3"/>
                                            </p:txEl>
                                          </p:spTgt>
                                        </p:tgtEl>
                                        <p:attrNameLst>
                                          <p:attrName>style.opacity</p:attrName>
                                        </p:attrNameLst>
                                      </p:cBhvr>
                                      <p:to>
                                        <p:strVal val="0.5"/>
                                      </p:to>
                                    </p:set>
                                    <p:animEffect filter="image" prLst="opacity: 0.5">
                                      <p:cBhvr rctx="IE">
                                        <p:cTn id="13" dur="indefinite"/>
                                        <p:tgtEl>
                                          <p:spTgt spid="5">
                                            <p:txEl>
                                              <p:pRg st="3" end="3"/>
                                            </p:txEl>
                                          </p:spTgt>
                                        </p:tgtEl>
                                      </p:cBhvr>
                                    </p:animEffect>
                                  </p:childTnLst>
                                </p:cTn>
                              </p:par>
                              <p:par>
                                <p:cTn id="14" presetID="9" presetClass="emph" presetSubtype="0" nodeType="withEffect">
                                  <p:stCondLst>
                                    <p:cond delay="0"/>
                                  </p:stCondLst>
                                  <p:childTnLst>
                                    <p:set>
                                      <p:cBhvr rctx="PPT">
                                        <p:cTn id="15" dur="indefinite"/>
                                        <p:tgtEl>
                                          <p:spTgt spid="5">
                                            <p:txEl>
                                              <p:pRg st="4" end="4"/>
                                            </p:txEl>
                                          </p:spTgt>
                                        </p:tgtEl>
                                        <p:attrNameLst>
                                          <p:attrName>style.opacity</p:attrName>
                                        </p:attrNameLst>
                                      </p:cBhvr>
                                      <p:to>
                                        <p:strVal val="0.5"/>
                                      </p:to>
                                    </p:set>
                                    <p:animEffect filter="image" prLst="opacity: 0.5">
                                      <p:cBhvr rctx="IE">
                                        <p:cTn id="16"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27283" y="285750"/>
            <a:ext cx="8686800" cy="731520"/>
          </a:xfrm>
          <a:prstGeom prst="rect">
            <a:avLst/>
          </a:prstGeom>
          <a:noFill/>
          <a:ln>
            <a:noFill/>
          </a:ln>
        </p:spPr>
        <p:txBody>
          <a:bodyPr spcFirstLastPara="1" wrap="square" lIns="91425" tIns="45700" rIns="91425" bIns="45700" anchor="t" anchorCtr="0">
            <a:noAutofit/>
          </a:bodyPr>
          <a:lstStyle/>
          <a:p>
            <a:r>
              <a:rPr lang="en-US" dirty="0"/>
              <a:t>Decoding (Alphabetic Understanding)</a:t>
            </a:r>
            <a:endParaRPr dirty="0"/>
          </a:p>
        </p:txBody>
      </p:sp>
      <p:graphicFrame>
        <p:nvGraphicFramePr>
          <p:cNvPr id="208" name="Shape 208"/>
          <p:cNvGraphicFramePr/>
          <p:nvPr>
            <p:extLst>
              <p:ext uri="{D42A27DB-BD31-4B8C-83A1-F6EECF244321}">
                <p14:modId xmlns:p14="http://schemas.microsoft.com/office/powerpoint/2010/main" val="3430417295"/>
              </p:ext>
            </p:extLst>
          </p:nvPr>
        </p:nvGraphicFramePr>
        <p:xfrm>
          <a:off x="427282" y="1290029"/>
          <a:ext cx="9345367" cy="3379554"/>
        </p:xfrm>
        <a:graphic>
          <a:graphicData uri="http://schemas.openxmlformats.org/drawingml/2006/table">
            <a:tbl>
              <a:tblPr firstRow="1" bandRow="1">
                <a:tableStyleId>{5C22544A-7EE6-4342-B048-85BDC9FD1C3A}</a:tableStyleId>
              </a:tblPr>
              <a:tblGrid>
                <a:gridCol w="5697293">
                  <a:extLst>
                    <a:ext uri="{9D8B030D-6E8A-4147-A177-3AD203B41FA5}">
                      <a16:colId xmlns:a16="http://schemas.microsoft.com/office/drawing/2014/main" val="20000"/>
                    </a:ext>
                  </a:extLst>
                </a:gridCol>
                <a:gridCol w="3648074">
                  <a:extLst>
                    <a:ext uri="{9D8B030D-6E8A-4147-A177-3AD203B41FA5}">
                      <a16:colId xmlns:a16="http://schemas.microsoft.com/office/drawing/2014/main" val="20001"/>
                    </a:ext>
                  </a:extLst>
                </a:gridCol>
              </a:tblGrid>
              <a:tr h="902636">
                <a:tc>
                  <a:txBody>
                    <a:bodyPr/>
                    <a:lstStyle/>
                    <a:p>
                      <a:pPr marL="0" marR="0" lvl="0" indent="0" algn="ctr" rtl="0">
                        <a:spcBef>
                          <a:spcPts val="0"/>
                        </a:spcBef>
                        <a:spcAft>
                          <a:spcPts val="0"/>
                        </a:spcAft>
                        <a:buNone/>
                      </a:pPr>
                      <a:r>
                        <a:rPr lang="en-US" sz="2800" u="none" strike="noStrike" cap="none" dirty="0">
                          <a:latin typeface="Verdana" panose="020B0604030504040204" pitchFamily="34" charset="0"/>
                          <a:ea typeface="Verdana" panose="020B0604030504040204" pitchFamily="34" charset="0"/>
                          <a:sym typeface="Questrial"/>
                        </a:rPr>
                        <a:t>Measures</a:t>
                      </a:r>
                      <a:endParaRPr dirty="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ctr" rtl="0">
                        <a:spcBef>
                          <a:spcPts val="0"/>
                        </a:spcBef>
                        <a:spcAft>
                          <a:spcPts val="0"/>
                        </a:spcAft>
                        <a:buNone/>
                      </a:pPr>
                      <a:r>
                        <a:rPr lang="en-US" sz="2800" u="none" strike="noStrike" cap="none">
                          <a:latin typeface="Verdana" panose="020B0604030504040204" pitchFamily="34" charset="0"/>
                          <a:ea typeface="Verdana" panose="020B0604030504040204" pitchFamily="34" charset="0"/>
                          <a:sym typeface="Questrial"/>
                        </a:rPr>
                        <a:t>Recommended Grades</a:t>
                      </a:r>
                      <a:endParaRPr>
                        <a:latin typeface="Verdana" panose="020B0604030504040204" pitchFamily="34" charset="0"/>
                        <a:ea typeface="Verdana" panose="020B0604030504040204" pitchFamily="34" charset="0"/>
                      </a:endParaRPr>
                    </a:p>
                  </a:txBody>
                  <a:tcPr marL="91450" marR="91450" marT="45725" marB="45725"/>
                </a:tc>
                <a:extLst>
                  <a:ext uri="{0D108BD9-81ED-4DB2-BD59-A6C34878D82A}">
                    <a16:rowId xmlns:a16="http://schemas.microsoft.com/office/drawing/2014/main" val="10000"/>
                  </a:ext>
                </a:extLst>
              </a:tr>
              <a:tr h="600478">
                <a:tc>
                  <a:txBody>
                    <a:bodyPr/>
                    <a:lstStyle/>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Nonsense Word Fluency (NWF)</a:t>
                      </a:r>
                      <a:endParaRPr sz="1100" dirty="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Late K-1</a:t>
                      </a:r>
                      <a:endParaRPr sz="1100" dirty="0">
                        <a:latin typeface="Verdana" panose="020B0604030504040204" pitchFamily="34" charset="0"/>
                        <a:ea typeface="Verdana" panose="020B0604030504040204" pitchFamily="34" charset="0"/>
                      </a:endParaRPr>
                    </a:p>
                    <a:p>
                      <a:pPr marL="0" marR="0" lvl="0" indent="0" algn="ctr" rtl="0">
                        <a:lnSpc>
                          <a:spcPct val="107000"/>
                        </a:lnSpc>
                        <a:spcBef>
                          <a:spcPts val="0"/>
                        </a:spcBef>
                        <a:spcAft>
                          <a:spcPts val="0"/>
                        </a:spcAft>
                        <a:buNone/>
                      </a:pPr>
                      <a:endParaRPr sz="2000" u="none" strike="noStrike" cap="none" dirty="0">
                        <a:latin typeface="Verdana" panose="020B0604030504040204" pitchFamily="34" charset="0"/>
                        <a:ea typeface="Verdana" panose="020B0604030504040204" pitchFamily="34" charset="0"/>
                        <a:cs typeface="Questrial"/>
                        <a:sym typeface="Questrial"/>
                      </a:endParaRPr>
                    </a:p>
                  </a:txBody>
                  <a:tcPr marL="68575" marR="68575" marT="0" marB="0"/>
                </a:tc>
                <a:extLst>
                  <a:ext uri="{0D108BD9-81ED-4DB2-BD59-A6C34878D82A}">
                    <a16:rowId xmlns:a16="http://schemas.microsoft.com/office/drawing/2014/main" val="10001"/>
                  </a:ext>
                </a:extLst>
              </a:tr>
              <a:tr h="600478">
                <a:tc>
                  <a:txBody>
                    <a:bodyPr/>
                    <a:lstStyle/>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Word Identification Fluency (WIF)</a:t>
                      </a:r>
                      <a:endParaRPr sz="1100" dirty="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1</a:t>
                      </a:r>
                      <a:endParaRPr sz="1100" dirty="0">
                        <a:latin typeface="Verdana" panose="020B0604030504040204" pitchFamily="34" charset="0"/>
                        <a:ea typeface="Verdana" panose="020B0604030504040204" pitchFamily="34" charset="0"/>
                      </a:endParaRPr>
                    </a:p>
                    <a:p>
                      <a:pPr marL="0" marR="0" lvl="0" indent="0" algn="ctr" rtl="0">
                        <a:lnSpc>
                          <a:spcPct val="107000"/>
                        </a:lnSpc>
                        <a:spcBef>
                          <a:spcPts val="0"/>
                        </a:spcBef>
                        <a:spcAft>
                          <a:spcPts val="0"/>
                        </a:spcAft>
                        <a:buNone/>
                      </a:pPr>
                      <a:endParaRPr sz="2000" u="none" strike="noStrike" cap="none" dirty="0">
                        <a:latin typeface="Verdana" panose="020B0604030504040204" pitchFamily="34" charset="0"/>
                        <a:ea typeface="Verdana" panose="020B0604030504040204" pitchFamily="34" charset="0"/>
                        <a:cs typeface="Questrial"/>
                        <a:sym typeface="Questrial"/>
                      </a:endParaRPr>
                    </a:p>
                  </a:txBody>
                  <a:tcPr marL="68575" marR="68575" marT="0" marB="0"/>
                </a:tc>
                <a:extLst>
                  <a:ext uri="{0D108BD9-81ED-4DB2-BD59-A6C34878D82A}">
                    <a16:rowId xmlns:a16="http://schemas.microsoft.com/office/drawing/2014/main" val="10002"/>
                  </a:ext>
                </a:extLst>
              </a:tr>
              <a:tr h="1187904">
                <a:tc>
                  <a:txBody>
                    <a:bodyPr/>
                    <a:lstStyle/>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Oral Reading Fluency (ORF), also called Passage Reading Fluency (PRF)</a:t>
                      </a:r>
                      <a:endParaRPr sz="1100" dirty="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1-4</a:t>
                      </a:r>
                      <a:endParaRPr sz="1100" dirty="0">
                        <a:latin typeface="Verdana" panose="020B0604030504040204" pitchFamily="34" charset="0"/>
                        <a:ea typeface="Verdana" panose="020B0604030504040204" pitchFamily="34" charset="0"/>
                      </a:endParaRPr>
                    </a:p>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(and sometimes beyond)</a:t>
                      </a:r>
                      <a:endParaRPr sz="1100" dirty="0">
                        <a:latin typeface="Verdana" panose="020B0604030504040204" pitchFamily="34" charset="0"/>
                        <a:ea typeface="Verdana" panose="020B0604030504040204" pitchFamily="34" charset="0"/>
                      </a:endParaRPr>
                    </a:p>
                  </a:txBody>
                  <a:tcPr marL="68575" marR="68575" marT="0" marB="0"/>
                </a:tc>
                <a:extLst>
                  <a:ext uri="{0D108BD9-81ED-4DB2-BD59-A6C34878D82A}">
                    <a16:rowId xmlns:a16="http://schemas.microsoft.com/office/drawing/2014/main" val="10003"/>
                  </a:ext>
                </a:extLst>
              </a:tr>
            </a:tbl>
          </a:graphicData>
        </a:graphic>
      </p:graphicFrame>
      <p:sp>
        <p:nvSpPr>
          <p:cNvPr id="209" name="Shape 209"/>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FFFFFF"/>
              </a:buClr>
              <a:buSzPts val="1000"/>
            </a:pPr>
            <a:fld id="{00000000-1234-1234-1234-123412341234}" type="slidenum">
              <a:rPr lang="en-US" kern="0">
                <a:solidFill>
                  <a:srgbClr val="FFFFFF"/>
                </a:solidFill>
              </a:rPr>
              <a:pPr>
                <a:buClr>
                  <a:srgbClr val="FFFFFF"/>
                </a:buClr>
                <a:buSzPts val="1000"/>
              </a:pPr>
              <a:t>31</a:t>
            </a:fld>
            <a:endParaRPr kern="0">
              <a:solidFill>
                <a:srgbClr val="FFFFFF"/>
              </a:solidFill>
            </a:endParaRPr>
          </a:p>
        </p:txBody>
      </p:sp>
    </p:spTree>
    <p:extLst>
      <p:ext uri="{BB962C8B-B14F-4D97-AF65-F5344CB8AC3E}">
        <p14:creationId xmlns:p14="http://schemas.microsoft.com/office/powerpoint/2010/main" val="200685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11582400" cy="1009650"/>
          </a:xfrm>
        </p:spPr>
        <p:txBody>
          <a:bodyPr>
            <a:normAutofit fontScale="90000"/>
          </a:bodyPr>
          <a:lstStyle/>
          <a:p>
            <a:r>
              <a:rPr lang="en-US" dirty="0"/>
              <a:t>Selecting an Appropriate CBM</a:t>
            </a:r>
            <a:br>
              <a:rPr lang="en-US" dirty="0"/>
            </a:br>
            <a:r>
              <a:rPr lang="en-US" sz="2700" b="0" dirty="0"/>
              <a:t>How do CBMs align with the “big ideas” in reading?</a:t>
            </a:r>
            <a:br>
              <a:rPr lang="en-US" dirty="0"/>
            </a:br>
            <a:endParaRPr lang="en-US" dirty="0"/>
          </a:p>
        </p:txBody>
      </p:sp>
      <p:sp>
        <p:nvSpPr>
          <p:cNvPr id="4" name="Text Placeholder 2"/>
          <p:cNvSpPr>
            <a:spLocks noGrp="1"/>
          </p:cNvSpPr>
          <p:nvPr>
            <p:ph type="body" sz="quarter" idx="12"/>
          </p:nvPr>
        </p:nvSpPr>
        <p:spPr>
          <a:xfrm>
            <a:off x="400050" y="1349375"/>
            <a:ext cx="7877175" cy="508000"/>
          </a:xfrm>
          <a:solidFill>
            <a:schemeClr val="accent1"/>
          </a:solidFill>
        </p:spPr>
        <p:txBody>
          <a:bodyPr/>
          <a:lstStyle/>
          <a:p>
            <a:r>
              <a:rPr lang="en-US" b="1" dirty="0"/>
              <a:t>The 5 “Big Ideas” in Reading:</a:t>
            </a:r>
          </a:p>
        </p:txBody>
      </p:sp>
      <p:sp>
        <p:nvSpPr>
          <p:cNvPr id="5" name="TextBox 4"/>
          <p:cNvSpPr txBox="1"/>
          <p:nvPr/>
        </p:nvSpPr>
        <p:spPr>
          <a:xfrm>
            <a:off x="400049" y="1857375"/>
            <a:ext cx="7877175"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rPr>
              <a:t>Phonological Awareness</a:t>
            </a:r>
          </a:p>
          <a:p>
            <a:pPr marL="342900" indent="-342900">
              <a:buFont typeface="+mj-lt"/>
              <a:buAutoNum type="arabicPeriod"/>
            </a:pPr>
            <a:r>
              <a:rPr lang="en-US" dirty="0">
                <a:solidFill>
                  <a:schemeClr val="bg1"/>
                </a:solidFill>
              </a:rPr>
              <a:t>Decoding</a:t>
            </a:r>
          </a:p>
          <a:p>
            <a:pPr marL="342900" indent="-342900">
              <a:buFont typeface="+mj-lt"/>
              <a:buAutoNum type="arabicPeriod"/>
            </a:pPr>
            <a:r>
              <a:rPr lang="en-US" dirty="0">
                <a:solidFill>
                  <a:schemeClr val="bg1"/>
                </a:solidFill>
              </a:rPr>
              <a:t>Vocabulary</a:t>
            </a:r>
          </a:p>
          <a:p>
            <a:pPr marL="342900" indent="-342900">
              <a:buFont typeface="+mj-lt"/>
              <a:buAutoNum type="arabicPeriod"/>
            </a:pPr>
            <a:r>
              <a:rPr lang="en-US" dirty="0">
                <a:solidFill>
                  <a:schemeClr val="bg1"/>
                </a:solidFill>
              </a:rPr>
              <a:t>Fluency</a:t>
            </a:r>
          </a:p>
          <a:p>
            <a:pPr marL="342900" indent="-342900">
              <a:buFont typeface="+mj-lt"/>
              <a:buAutoNum type="arabicPeriod"/>
            </a:pPr>
            <a:r>
              <a:rPr lang="en-US" dirty="0">
                <a:solidFill>
                  <a:schemeClr val="bg1"/>
                </a:solidFill>
              </a:rPr>
              <a:t>Comprehension</a:t>
            </a:r>
          </a:p>
        </p:txBody>
      </p:sp>
    </p:spTree>
    <p:extLst>
      <p:ext uri="{BB962C8B-B14F-4D97-AF65-F5344CB8AC3E}">
        <p14:creationId xmlns:p14="http://schemas.microsoft.com/office/powerpoint/2010/main" val="41025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
                                            <p:txEl>
                                              <p:pRg st="0" end="0"/>
                                            </p:txEl>
                                          </p:spTgt>
                                        </p:tgtEl>
                                        <p:attrNameLst>
                                          <p:attrName>style.opacity</p:attrName>
                                        </p:attrNameLst>
                                      </p:cBhvr>
                                      <p:to>
                                        <p:strVal val="0.5"/>
                                      </p:to>
                                    </p:set>
                                    <p:animEffect filter="image" prLst="opacity: 0.5">
                                      <p:cBhvr rctx="IE">
                                        <p:cTn id="7" dur="indefinite"/>
                                        <p:tgtEl>
                                          <p:spTgt spid="5">
                                            <p:txEl>
                                              <p:pRg st="0" end="0"/>
                                            </p:txEl>
                                          </p:spTgt>
                                        </p:tgtEl>
                                      </p:cBhvr>
                                    </p:animEffect>
                                  </p:childTnLst>
                                </p:cTn>
                              </p:par>
                              <p:par>
                                <p:cTn id="8" presetID="9" presetClass="emph" presetSubtype="0" nodeType="withEffect">
                                  <p:stCondLst>
                                    <p:cond delay="0"/>
                                  </p:stCondLst>
                                  <p:childTnLst>
                                    <p:set>
                                      <p:cBhvr rctx="PPT">
                                        <p:cTn id="9" dur="indefinite"/>
                                        <p:tgtEl>
                                          <p:spTgt spid="5">
                                            <p:txEl>
                                              <p:pRg st="1" end="1"/>
                                            </p:txEl>
                                          </p:spTgt>
                                        </p:tgtEl>
                                        <p:attrNameLst>
                                          <p:attrName>style.opacity</p:attrName>
                                        </p:attrNameLst>
                                      </p:cBhvr>
                                      <p:to>
                                        <p:strVal val="0.5"/>
                                      </p:to>
                                    </p:set>
                                    <p:animEffect filter="image" prLst="opacity: 0.5">
                                      <p:cBhvr rctx="IE">
                                        <p:cTn id="10" dur="indefinite"/>
                                        <p:tgtEl>
                                          <p:spTgt spid="5">
                                            <p:txEl>
                                              <p:pRg st="1" end="1"/>
                                            </p:txEl>
                                          </p:spTgt>
                                        </p:tgtEl>
                                      </p:cBhvr>
                                    </p:animEffect>
                                  </p:childTnLst>
                                </p:cTn>
                              </p:par>
                              <p:par>
                                <p:cTn id="11" presetID="9" presetClass="emph" presetSubtype="0" nodeType="withEffect">
                                  <p:stCondLst>
                                    <p:cond delay="0"/>
                                  </p:stCondLst>
                                  <p:childTnLst>
                                    <p:set>
                                      <p:cBhvr rctx="PPT">
                                        <p:cTn id="12" dur="indefinite"/>
                                        <p:tgtEl>
                                          <p:spTgt spid="5">
                                            <p:txEl>
                                              <p:pRg st="2" end="2"/>
                                            </p:txEl>
                                          </p:spTgt>
                                        </p:tgtEl>
                                        <p:attrNameLst>
                                          <p:attrName>style.opacity</p:attrName>
                                        </p:attrNameLst>
                                      </p:cBhvr>
                                      <p:to>
                                        <p:strVal val="0.5"/>
                                      </p:to>
                                    </p:set>
                                    <p:animEffect filter="image" prLst="opacity: 0.5">
                                      <p:cBhvr rctx="IE">
                                        <p:cTn id="13" dur="indefinite"/>
                                        <p:tgtEl>
                                          <p:spTgt spid="5">
                                            <p:txEl>
                                              <p:pRg st="2" end="2"/>
                                            </p:txEl>
                                          </p:spTgt>
                                        </p:tgtEl>
                                      </p:cBhvr>
                                    </p:animEffect>
                                  </p:childTnLst>
                                </p:cTn>
                              </p:par>
                              <p:par>
                                <p:cTn id="14" presetID="9" presetClass="emph" presetSubtype="0" nodeType="withEffect">
                                  <p:stCondLst>
                                    <p:cond delay="0"/>
                                  </p:stCondLst>
                                  <p:childTnLst>
                                    <p:set>
                                      <p:cBhvr rctx="PPT">
                                        <p:cTn id="15" dur="indefinite"/>
                                        <p:tgtEl>
                                          <p:spTgt spid="5">
                                            <p:txEl>
                                              <p:pRg st="4" end="4"/>
                                            </p:txEl>
                                          </p:spTgt>
                                        </p:tgtEl>
                                        <p:attrNameLst>
                                          <p:attrName>style.opacity</p:attrName>
                                        </p:attrNameLst>
                                      </p:cBhvr>
                                      <p:to>
                                        <p:strVal val="0.5"/>
                                      </p:to>
                                    </p:set>
                                    <p:animEffect filter="image" prLst="opacity: 0.5">
                                      <p:cBhvr rctx="IE">
                                        <p:cTn id="16"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504825" y="152987"/>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Nonsense word fluency</a:t>
            </a:r>
            <a:endParaRPr dirty="0">
              <a:latin typeface="Verdana" panose="020B0604030504040204" pitchFamily="34" charset="0"/>
              <a:ea typeface="Verdana" panose="020B0604030504040204" pitchFamily="34" charset="0"/>
            </a:endParaRPr>
          </a:p>
        </p:txBody>
      </p:sp>
      <p:sp>
        <p:nvSpPr>
          <p:cNvPr id="215" name="Shape 215" descr="Image of a lesson using nonsense fluency words"/>
          <p:cNvSpPr/>
          <p:nvPr/>
        </p:nvSpPr>
        <p:spPr>
          <a:xfrm>
            <a:off x="3429734" y="884507"/>
            <a:ext cx="5240214" cy="5301762"/>
          </a:xfrm>
          <a:prstGeom prst="rect">
            <a:avLst/>
          </a:prstGeom>
          <a:solidFill>
            <a:schemeClr val="lt1"/>
          </a:solidFill>
          <a:ln w="12700" cap="flat" cmpd="sng">
            <a:solidFill>
              <a:srgbClr val="923C23"/>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Questrial"/>
              <a:ea typeface="Questrial"/>
              <a:cs typeface="Questrial"/>
              <a:sym typeface="Questrial"/>
            </a:endParaRPr>
          </a:p>
        </p:txBody>
      </p:sp>
      <p:pic>
        <p:nvPicPr>
          <p:cNvPr id="216" name="Shape 2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605579" y="1035736"/>
            <a:ext cx="4870938" cy="4981641"/>
          </a:xfrm>
          <a:prstGeom prst="rect">
            <a:avLst/>
          </a:prstGeom>
          <a:noFill/>
          <a:ln w="9525" cap="flat" cmpd="sng">
            <a:solidFill>
              <a:schemeClr val="dk1"/>
            </a:solidFill>
            <a:prstDash val="solid"/>
            <a:miter lim="800000"/>
            <a:headEnd type="none" w="sm" len="sm"/>
            <a:tailEnd type="none" w="sm" len="sm"/>
          </a:ln>
        </p:spPr>
      </p:pic>
      <p:sp>
        <p:nvSpPr>
          <p:cNvPr id="217" name="Shape 217"/>
          <p:cNvSpPr txBox="1"/>
          <p:nvPr/>
        </p:nvSpPr>
        <p:spPr>
          <a:xfrm>
            <a:off x="638175" y="960121"/>
            <a:ext cx="3174023" cy="3970318"/>
          </a:xfrm>
          <a:prstGeom prst="rect">
            <a:avLst/>
          </a:prstGeom>
          <a:noFill/>
          <a:ln>
            <a:noFill/>
          </a:ln>
        </p:spPr>
        <p:txBody>
          <a:bodyPr spcFirstLastPara="1" wrap="square" lIns="91425" tIns="45700" rIns="91425" bIns="45700" anchor="t" anchorCtr="0">
            <a:noAutofit/>
          </a:bodyPr>
          <a:lstStyle/>
          <a:p>
            <a:r>
              <a:rPr lang="en-US" sz="2400" dirty="0" err="1">
                <a:solidFill>
                  <a:schemeClr val="lt1"/>
                </a:solidFill>
                <a:latin typeface="Questrial"/>
                <a:ea typeface="Questrial"/>
                <a:cs typeface="Questrial"/>
                <a:sym typeface="Questrial"/>
              </a:rPr>
              <a:t>Pseudowords</a:t>
            </a:r>
            <a:r>
              <a:rPr lang="en-US" sz="2400" dirty="0">
                <a:solidFill>
                  <a:schemeClr val="lt1"/>
                </a:solidFill>
                <a:latin typeface="Questrial"/>
                <a:ea typeface="Questrial"/>
                <a:cs typeface="Questrial"/>
                <a:sym typeface="Questrial"/>
              </a:rPr>
              <a:t> like:</a:t>
            </a:r>
            <a:endParaRPr dirty="0"/>
          </a:p>
          <a:p>
            <a:pPr lvl="1"/>
            <a:r>
              <a:rPr lang="en-US" sz="3200" dirty="0" err="1">
                <a:solidFill>
                  <a:schemeClr val="lt1"/>
                </a:solidFill>
                <a:latin typeface="Questrial"/>
                <a:ea typeface="Questrial"/>
                <a:cs typeface="Questrial"/>
                <a:sym typeface="Questrial"/>
              </a:rPr>
              <a:t>tob</a:t>
            </a:r>
            <a:endParaRPr sz="3200" dirty="0">
              <a:solidFill>
                <a:schemeClr val="lt1"/>
              </a:solidFill>
              <a:latin typeface="Questrial"/>
              <a:ea typeface="Questrial"/>
              <a:cs typeface="Questrial"/>
              <a:sym typeface="Questrial"/>
            </a:endParaRPr>
          </a:p>
          <a:p>
            <a:pPr lvl="1"/>
            <a:r>
              <a:rPr lang="en-US" sz="3200" dirty="0">
                <a:solidFill>
                  <a:schemeClr val="lt1"/>
                </a:solidFill>
                <a:latin typeface="Questrial"/>
                <a:ea typeface="Questrial"/>
                <a:cs typeface="Questrial"/>
                <a:sym typeface="Questrial"/>
              </a:rPr>
              <a:t>dos</a:t>
            </a:r>
            <a:endParaRPr dirty="0"/>
          </a:p>
          <a:p>
            <a:pPr lvl="1"/>
            <a:r>
              <a:rPr lang="en-US" sz="3200" dirty="0">
                <a:solidFill>
                  <a:schemeClr val="lt1"/>
                </a:solidFill>
                <a:latin typeface="Questrial"/>
                <a:ea typeface="Questrial"/>
                <a:cs typeface="Questrial"/>
                <a:sym typeface="Questrial"/>
              </a:rPr>
              <a:t>et</a:t>
            </a:r>
            <a:endParaRPr dirty="0"/>
          </a:p>
          <a:p>
            <a:pPr lvl="1"/>
            <a:r>
              <a:rPr lang="en-US" sz="3200" dirty="0" err="1">
                <a:solidFill>
                  <a:schemeClr val="lt1"/>
                </a:solidFill>
                <a:latin typeface="Questrial"/>
                <a:ea typeface="Questrial"/>
                <a:cs typeface="Questrial"/>
                <a:sym typeface="Questrial"/>
              </a:rPr>
              <a:t>tuf</a:t>
            </a:r>
            <a:endParaRPr sz="3200" dirty="0">
              <a:solidFill>
                <a:schemeClr val="lt1"/>
              </a:solidFill>
              <a:latin typeface="Questrial"/>
              <a:ea typeface="Questrial"/>
              <a:cs typeface="Questrial"/>
              <a:sym typeface="Questrial"/>
            </a:endParaRPr>
          </a:p>
          <a:p>
            <a:pPr lvl="1"/>
            <a:r>
              <a:rPr lang="en-US" sz="3200" dirty="0" err="1">
                <a:solidFill>
                  <a:schemeClr val="lt1"/>
                </a:solidFill>
                <a:latin typeface="Questrial"/>
                <a:ea typeface="Questrial"/>
                <a:cs typeface="Questrial"/>
                <a:sym typeface="Questrial"/>
              </a:rPr>
              <a:t>kej</a:t>
            </a:r>
            <a:endParaRPr sz="3200" dirty="0">
              <a:solidFill>
                <a:schemeClr val="lt1"/>
              </a:solidFill>
              <a:latin typeface="Questrial"/>
              <a:ea typeface="Questrial"/>
              <a:cs typeface="Questrial"/>
              <a:sym typeface="Questrial"/>
            </a:endParaRPr>
          </a:p>
          <a:p>
            <a:pPr lvl="1"/>
            <a:r>
              <a:rPr lang="en-US" sz="3200" dirty="0" err="1">
                <a:solidFill>
                  <a:schemeClr val="lt1"/>
                </a:solidFill>
                <a:latin typeface="Questrial"/>
                <a:ea typeface="Questrial"/>
                <a:cs typeface="Questrial"/>
                <a:sym typeface="Questrial"/>
              </a:rPr>
              <a:t>mun</a:t>
            </a:r>
            <a:endParaRPr sz="3200" dirty="0">
              <a:solidFill>
                <a:schemeClr val="lt1"/>
              </a:solidFill>
              <a:latin typeface="Questrial"/>
              <a:ea typeface="Questrial"/>
              <a:cs typeface="Questrial"/>
              <a:sym typeface="Questrial"/>
            </a:endParaRPr>
          </a:p>
          <a:p>
            <a:pPr lvl="1"/>
            <a:r>
              <a:rPr lang="en-US" sz="3200" dirty="0" err="1">
                <a:solidFill>
                  <a:schemeClr val="lt1"/>
                </a:solidFill>
                <a:latin typeface="Questrial"/>
                <a:ea typeface="Questrial"/>
                <a:cs typeface="Questrial"/>
                <a:sym typeface="Questrial"/>
              </a:rPr>
              <a:t>ik</a:t>
            </a:r>
            <a:endParaRPr sz="3200" dirty="0">
              <a:solidFill>
                <a:schemeClr val="lt1"/>
              </a:solidFill>
              <a:latin typeface="Questrial"/>
              <a:ea typeface="Questrial"/>
              <a:cs typeface="Questrial"/>
              <a:sym typeface="Questrial"/>
            </a:endParaRPr>
          </a:p>
        </p:txBody>
      </p:sp>
      <p:sp>
        <p:nvSpPr>
          <p:cNvPr id="218" name="Shape 218"/>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fld id="{00000000-1234-1234-1234-123412341234}" type="slidenum">
              <a:rPr lang="en-US"/>
              <a:pPr/>
              <a:t>33</a:t>
            </a:fld>
            <a:endParaRPr/>
          </a:p>
        </p:txBody>
      </p:sp>
    </p:spTree>
    <p:extLst>
      <p:ext uri="{BB962C8B-B14F-4D97-AF65-F5344CB8AC3E}">
        <p14:creationId xmlns:p14="http://schemas.microsoft.com/office/powerpoint/2010/main" val="715084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95299" y="228600"/>
            <a:ext cx="11496675" cy="731520"/>
          </a:xfrm>
          <a:prstGeom prst="rect">
            <a:avLst/>
          </a:prstGeom>
          <a:noFill/>
          <a:ln>
            <a:noFill/>
          </a:ln>
        </p:spPr>
        <p:txBody>
          <a:bodyPr spcFirstLastPara="1" wrap="square" lIns="91425" tIns="45700" rIns="91425" bIns="45700" anchor="t" anchorCtr="0">
            <a:noAutofit/>
          </a:bodyPr>
          <a:lstStyle/>
          <a:p>
            <a:pPr>
              <a:buSzPts val="2880"/>
            </a:pPr>
            <a:r>
              <a:rPr lang="en-US" dirty="0">
                <a:latin typeface="Verdana" panose="020B0604030504040204" pitchFamily="34" charset="0"/>
                <a:ea typeface="Verdana" panose="020B0604030504040204" pitchFamily="34" charset="0"/>
              </a:rPr>
              <a:t>Word identification fluency</a:t>
            </a:r>
            <a:endParaRPr dirty="0">
              <a:latin typeface="Verdana" panose="020B0604030504040204" pitchFamily="34" charset="0"/>
              <a:ea typeface="Verdana" panose="020B0604030504040204" pitchFamily="34" charset="0"/>
            </a:endParaRPr>
          </a:p>
        </p:txBody>
      </p:sp>
      <p:pic>
        <p:nvPicPr>
          <p:cNvPr id="224" name="Shape 224" descr="Sample of a lesson for word identification fluency"/>
          <p:cNvPicPr preferRelativeResize="0"/>
          <p:nvPr/>
        </p:nvPicPr>
        <p:blipFill rotWithShape="1">
          <a:blip r:embed="rId3">
            <a:alphaModFix/>
          </a:blip>
          <a:srcRect/>
          <a:stretch/>
        </p:blipFill>
        <p:spPr>
          <a:xfrm>
            <a:off x="3505838" y="1028700"/>
            <a:ext cx="3733162" cy="5037410"/>
          </a:xfrm>
          <a:prstGeom prst="rect">
            <a:avLst/>
          </a:prstGeom>
          <a:noFill/>
          <a:ln w="12700" cap="flat" cmpd="sng">
            <a:solidFill>
              <a:srgbClr val="000000"/>
            </a:solidFill>
            <a:prstDash val="solid"/>
            <a:round/>
            <a:headEnd type="none" w="sm" len="sm"/>
            <a:tailEnd type="none" w="sm" len="sm"/>
          </a:ln>
        </p:spPr>
      </p:pic>
      <p:sp>
        <p:nvSpPr>
          <p:cNvPr id="225" name="Shape 225"/>
          <p:cNvSpPr txBox="1"/>
          <p:nvPr/>
        </p:nvSpPr>
        <p:spPr>
          <a:xfrm>
            <a:off x="495299" y="1028700"/>
            <a:ext cx="3174023" cy="3970318"/>
          </a:xfrm>
          <a:prstGeom prst="rect">
            <a:avLst/>
          </a:prstGeom>
          <a:noFill/>
          <a:ln>
            <a:noFill/>
          </a:ln>
        </p:spPr>
        <p:txBody>
          <a:bodyPr spcFirstLastPara="1" wrap="square" lIns="91425" tIns="45700" rIns="91425" bIns="45700" anchor="t" anchorCtr="0">
            <a:noAutofit/>
          </a:bodyPr>
          <a:lstStyle/>
          <a:p>
            <a:r>
              <a:rPr lang="en-US" sz="2400" dirty="0">
                <a:solidFill>
                  <a:schemeClr val="lt1"/>
                </a:solidFill>
                <a:latin typeface="Questrial"/>
                <a:ea typeface="Questrial"/>
                <a:cs typeface="Questrial"/>
                <a:sym typeface="Questrial"/>
              </a:rPr>
              <a:t>Real words like:</a:t>
            </a:r>
            <a:endParaRPr dirty="0"/>
          </a:p>
          <a:p>
            <a:pPr lvl="1"/>
            <a:r>
              <a:rPr lang="en-US" sz="3200" dirty="0">
                <a:solidFill>
                  <a:schemeClr val="lt1"/>
                </a:solidFill>
                <a:latin typeface="Questrial"/>
                <a:ea typeface="Questrial"/>
                <a:cs typeface="Questrial"/>
                <a:sym typeface="Questrial"/>
              </a:rPr>
              <a:t>for</a:t>
            </a:r>
            <a:endParaRPr dirty="0"/>
          </a:p>
          <a:p>
            <a:pPr lvl="1"/>
            <a:r>
              <a:rPr lang="en-US" sz="3200" dirty="0">
                <a:solidFill>
                  <a:schemeClr val="lt1"/>
                </a:solidFill>
                <a:latin typeface="Questrial"/>
                <a:ea typeface="Questrial"/>
                <a:cs typeface="Questrial"/>
                <a:sym typeface="Questrial"/>
              </a:rPr>
              <a:t>up</a:t>
            </a:r>
            <a:endParaRPr dirty="0"/>
          </a:p>
          <a:p>
            <a:pPr lvl="1"/>
            <a:r>
              <a:rPr lang="en-US" sz="3200" dirty="0">
                <a:solidFill>
                  <a:schemeClr val="lt1"/>
                </a:solidFill>
                <a:latin typeface="Questrial"/>
                <a:ea typeface="Questrial"/>
                <a:cs typeface="Questrial"/>
                <a:sym typeface="Questrial"/>
              </a:rPr>
              <a:t>now</a:t>
            </a:r>
            <a:endParaRPr dirty="0"/>
          </a:p>
          <a:p>
            <a:pPr lvl="1"/>
            <a:r>
              <a:rPr lang="en-US" sz="3200" dirty="0">
                <a:solidFill>
                  <a:schemeClr val="lt1"/>
                </a:solidFill>
                <a:latin typeface="Questrial"/>
                <a:ea typeface="Questrial"/>
                <a:cs typeface="Questrial"/>
                <a:sym typeface="Questrial"/>
              </a:rPr>
              <a:t>water</a:t>
            </a:r>
            <a:endParaRPr dirty="0"/>
          </a:p>
          <a:p>
            <a:pPr lvl="1"/>
            <a:r>
              <a:rPr lang="en-US" sz="3200" dirty="0">
                <a:solidFill>
                  <a:schemeClr val="lt1"/>
                </a:solidFill>
                <a:latin typeface="Questrial"/>
                <a:ea typeface="Questrial"/>
                <a:cs typeface="Questrial"/>
                <a:sym typeface="Questrial"/>
              </a:rPr>
              <a:t>must</a:t>
            </a:r>
            <a:endParaRPr dirty="0"/>
          </a:p>
          <a:p>
            <a:pPr lvl="1"/>
            <a:r>
              <a:rPr lang="en-US" sz="3200" dirty="0">
                <a:solidFill>
                  <a:schemeClr val="lt1"/>
                </a:solidFill>
                <a:latin typeface="Questrial"/>
                <a:ea typeface="Questrial"/>
                <a:cs typeface="Questrial"/>
                <a:sym typeface="Questrial"/>
              </a:rPr>
              <a:t>me</a:t>
            </a:r>
            <a:endParaRPr dirty="0"/>
          </a:p>
          <a:p>
            <a:pPr lvl="1"/>
            <a:r>
              <a:rPr lang="en-US" sz="3200" dirty="0">
                <a:solidFill>
                  <a:schemeClr val="lt1"/>
                </a:solidFill>
                <a:latin typeface="Questrial"/>
                <a:ea typeface="Questrial"/>
                <a:cs typeface="Questrial"/>
                <a:sym typeface="Questrial"/>
              </a:rPr>
              <a:t>come</a:t>
            </a:r>
            <a:endParaRPr dirty="0"/>
          </a:p>
        </p:txBody>
      </p:sp>
      <p:sp>
        <p:nvSpPr>
          <p:cNvPr id="226" name="Shape 226"/>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fld id="{00000000-1234-1234-1234-123412341234}" type="slidenum">
              <a:rPr lang="en-US"/>
              <a:pPr/>
              <a:t>34</a:t>
            </a:fld>
            <a:endParaRPr/>
          </a:p>
        </p:txBody>
      </p:sp>
    </p:spTree>
    <p:extLst>
      <p:ext uri="{BB962C8B-B14F-4D97-AF65-F5344CB8AC3E}">
        <p14:creationId xmlns:p14="http://schemas.microsoft.com/office/powerpoint/2010/main" val="1190392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43894" y="2286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Oral reading fluency</a:t>
            </a:r>
            <a:endParaRPr dirty="0">
              <a:latin typeface="Verdana" panose="020B0604030504040204" pitchFamily="34" charset="0"/>
              <a:ea typeface="Verdana" panose="020B0604030504040204" pitchFamily="34" charset="0"/>
            </a:endParaRPr>
          </a:p>
        </p:txBody>
      </p:sp>
      <p:pic>
        <p:nvPicPr>
          <p:cNvPr id="232" name="Shape 232" descr="Example of a Oral reading fluency "/>
          <p:cNvPicPr preferRelativeResize="0">
            <a:picLocks noGrp="1"/>
          </p:cNvPicPr>
          <p:nvPr>
            <p:ph type="body" idx="1"/>
          </p:nvPr>
        </p:nvPicPr>
        <p:blipFill rotWithShape="1">
          <a:blip r:embed="rId3">
            <a:alphaModFix/>
          </a:blip>
          <a:srcRect t="4549" b="36386"/>
          <a:stretch/>
        </p:blipFill>
        <p:spPr>
          <a:xfrm>
            <a:off x="794381" y="960120"/>
            <a:ext cx="6469388" cy="4941888"/>
          </a:xfrm>
          <a:prstGeom prst="rect">
            <a:avLst/>
          </a:prstGeom>
          <a:noFill/>
          <a:ln w="12700" cap="flat" cmpd="sng">
            <a:solidFill>
              <a:schemeClr val="dk1"/>
            </a:solidFill>
            <a:prstDash val="solid"/>
            <a:round/>
            <a:headEnd type="none" w="sm" len="sm"/>
            <a:tailEnd type="none" w="sm" len="sm"/>
          </a:ln>
        </p:spPr>
      </p:pic>
      <p:sp>
        <p:nvSpPr>
          <p:cNvPr id="233" name="Shape 233"/>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fld id="{00000000-1234-1234-1234-123412341234}" type="slidenum">
              <a:rPr lang="en-US"/>
              <a:pPr/>
              <a:t>35</a:t>
            </a:fld>
            <a:endParaRPr/>
          </a:p>
        </p:txBody>
      </p:sp>
    </p:spTree>
    <p:extLst>
      <p:ext uri="{BB962C8B-B14F-4D97-AF65-F5344CB8AC3E}">
        <p14:creationId xmlns:p14="http://schemas.microsoft.com/office/powerpoint/2010/main" val="1554275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11582400" cy="1009650"/>
          </a:xfrm>
        </p:spPr>
        <p:txBody>
          <a:bodyPr>
            <a:normAutofit fontScale="90000"/>
          </a:bodyPr>
          <a:lstStyle/>
          <a:p>
            <a:r>
              <a:rPr lang="en-US" dirty="0"/>
              <a:t>Selecting an Appropriate CBM</a:t>
            </a:r>
            <a:br>
              <a:rPr lang="en-US" dirty="0"/>
            </a:br>
            <a:r>
              <a:rPr lang="en-US" sz="2700" b="0" dirty="0"/>
              <a:t>How do CBMs align with the “big ideas” in reading?</a:t>
            </a:r>
            <a:br>
              <a:rPr lang="en-US" dirty="0"/>
            </a:br>
            <a:endParaRPr lang="en-US" dirty="0"/>
          </a:p>
        </p:txBody>
      </p:sp>
      <p:sp>
        <p:nvSpPr>
          <p:cNvPr id="4" name="Text Placeholder 2"/>
          <p:cNvSpPr>
            <a:spLocks noGrp="1"/>
          </p:cNvSpPr>
          <p:nvPr>
            <p:ph type="body" sz="quarter" idx="12"/>
          </p:nvPr>
        </p:nvSpPr>
        <p:spPr>
          <a:xfrm>
            <a:off x="400050" y="1349375"/>
            <a:ext cx="7877175" cy="508000"/>
          </a:xfrm>
          <a:solidFill>
            <a:schemeClr val="accent1"/>
          </a:solidFill>
        </p:spPr>
        <p:txBody>
          <a:bodyPr/>
          <a:lstStyle/>
          <a:p>
            <a:r>
              <a:rPr lang="en-US" b="1" dirty="0"/>
              <a:t>The 5 “Big Ideas” in Reading:</a:t>
            </a:r>
          </a:p>
        </p:txBody>
      </p:sp>
      <p:sp>
        <p:nvSpPr>
          <p:cNvPr id="5" name="TextBox 4"/>
          <p:cNvSpPr txBox="1"/>
          <p:nvPr/>
        </p:nvSpPr>
        <p:spPr>
          <a:xfrm>
            <a:off x="400049" y="1857375"/>
            <a:ext cx="7877175"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rPr>
              <a:t>Phonological Awareness</a:t>
            </a:r>
          </a:p>
          <a:p>
            <a:pPr marL="342900" indent="-342900">
              <a:buFont typeface="+mj-lt"/>
              <a:buAutoNum type="arabicPeriod"/>
            </a:pPr>
            <a:r>
              <a:rPr lang="en-US" dirty="0">
                <a:solidFill>
                  <a:schemeClr val="bg1"/>
                </a:solidFill>
              </a:rPr>
              <a:t>Decoding</a:t>
            </a:r>
          </a:p>
          <a:p>
            <a:pPr marL="342900" indent="-342900">
              <a:buFont typeface="+mj-lt"/>
              <a:buAutoNum type="arabicPeriod"/>
            </a:pPr>
            <a:r>
              <a:rPr lang="en-US" dirty="0">
                <a:solidFill>
                  <a:schemeClr val="bg1"/>
                </a:solidFill>
              </a:rPr>
              <a:t>Vocabulary</a:t>
            </a:r>
          </a:p>
          <a:p>
            <a:pPr marL="342900" indent="-342900">
              <a:buFont typeface="+mj-lt"/>
              <a:buAutoNum type="arabicPeriod"/>
            </a:pPr>
            <a:r>
              <a:rPr lang="en-US" dirty="0">
                <a:solidFill>
                  <a:schemeClr val="bg1"/>
                </a:solidFill>
              </a:rPr>
              <a:t>Fluency</a:t>
            </a:r>
          </a:p>
          <a:p>
            <a:pPr marL="342900" indent="-342900">
              <a:buFont typeface="+mj-lt"/>
              <a:buAutoNum type="arabicPeriod"/>
            </a:pPr>
            <a:r>
              <a:rPr lang="en-US" dirty="0">
                <a:solidFill>
                  <a:schemeClr val="bg1"/>
                </a:solidFill>
              </a:rPr>
              <a:t>Comprehension</a:t>
            </a:r>
          </a:p>
        </p:txBody>
      </p:sp>
    </p:spTree>
    <p:extLst>
      <p:ext uri="{BB962C8B-B14F-4D97-AF65-F5344CB8AC3E}">
        <p14:creationId xmlns:p14="http://schemas.microsoft.com/office/powerpoint/2010/main" val="33108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
                                            <p:txEl>
                                              <p:pRg st="0" end="0"/>
                                            </p:txEl>
                                          </p:spTgt>
                                        </p:tgtEl>
                                        <p:attrNameLst>
                                          <p:attrName>style.opacity</p:attrName>
                                        </p:attrNameLst>
                                      </p:cBhvr>
                                      <p:to>
                                        <p:strVal val="0.5"/>
                                      </p:to>
                                    </p:set>
                                    <p:animEffect filter="image" prLst="opacity: 0.5">
                                      <p:cBhvr rctx="IE">
                                        <p:cTn id="7" dur="indefinite"/>
                                        <p:tgtEl>
                                          <p:spTgt spid="5">
                                            <p:txEl>
                                              <p:pRg st="0" end="0"/>
                                            </p:txEl>
                                          </p:spTgt>
                                        </p:tgtEl>
                                      </p:cBhvr>
                                    </p:animEffect>
                                  </p:childTnLst>
                                </p:cTn>
                              </p:par>
                              <p:par>
                                <p:cTn id="8" presetID="9" presetClass="emph" presetSubtype="0" nodeType="withEffect">
                                  <p:stCondLst>
                                    <p:cond delay="0"/>
                                  </p:stCondLst>
                                  <p:childTnLst>
                                    <p:set>
                                      <p:cBhvr rctx="PPT">
                                        <p:cTn id="9" dur="indefinite"/>
                                        <p:tgtEl>
                                          <p:spTgt spid="5">
                                            <p:txEl>
                                              <p:pRg st="1" end="1"/>
                                            </p:txEl>
                                          </p:spTgt>
                                        </p:tgtEl>
                                        <p:attrNameLst>
                                          <p:attrName>style.opacity</p:attrName>
                                        </p:attrNameLst>
                                      </p:cBhvr>
                                      <p:to>
                                        <p:strVal val="0.5"/>
                                      </p:to>
                                    </p:set>
                                    <p:animEffect filter="image" prLst="opacity: 0.5">
                                      <p:cBhvr rctx="IE">
                                        <p:cTn id="10" dur="indefinite"/>
                                        <p:tgtEl>
                                          <p:spTgt spid="5">
                                            <p:txEl>
                                              <p:pRg st="1" end="1"/>
                                            </p:txEl>
                                          </p:spTgt>
                                        </p:tgtEl>
                                      </p:cBhvr>
                                    </p:animEffect>
                                  </p:childTnLst>
                                </p:cTn>
                              </p:par>
                              <p:par>
                                <p:cTn id="11" presetID="9" presetClass="emph" presetSubtype="0" nodeType="withEffect">
                                  <p:stCondLst>
                                    <p:cond delay="0"/>
                                  </p:stCondLst>
                                  <p:childTnLst>
                                    <p:set>
                                      <p:cBhvr rctx="PPT">
                                        <p:cTn id="12" dur="indefinite"/>
                                        <p:tgtEl>
                                          <p:spTgt spid="5">
                                            <p:txEl>
                                              <p:pRg st="2" end="2"/>
                                            </p:txEl>
                                          </p:spTgt>
                                        </p:tgtEl>
                                        <p:attrNameLst>
                                          <p:attrName>style.opacity</p:attrName>
                                        </p:attrNameLst>
                                      </p:cBhvr>
                                      <p:to>
                                        <p:strVal val="0.5"/>
                                      </p:to>
                                    </p:set>
                                    <p:animEffect filter="image" prLst="opacity: 0.5">
                                      <p:cBhvr rctx="IE">
                                        <p:cTn id="13" dur="indefinite"/>
                                        <p:tgtEl>
                                          <p:spTgt spid="5">
                                            <p:txEl>
                                              <p:pRg st="2" end="2"/>
                                            </p:txEl>
                                          </p:spTgt>
                                        </p:tgtEl>
                                      </p:cBhvr>
                                    </p:animEffect>
                                  </p:childTnLst>
                                </p:cTn>
                              </p:par>
                              <p:par>
                                <p:cTn id="14" presetID="9" presetClass="emph" presetSubtype="0" nodeType="withEffect">
                                  <p:stCondLst>
                                    <p:cond delay="0"/>
                                  </p:stCondLst>
                                  <p:childTnLst>
                                    <p:set>
                                      <p:cBhvr rctx="PPT">
                                        <p:cTn id="15" dur="indefinite"/>
                                        <p:tgtEl>
                                          <p:spTgt spid="5">
                                            <p:txEl>
                                              <p:pRg st="3" end="3"/>
                                            </p:txEl>
                                          </p:spTgt>
                                        </p:tgtEl>
                                        <p:attrNameLst>
                                          <p:attrName>style.opacity</p:attrName>
                                        </p:attrNameLst>
                                      </p:cBhvr>
                                      <p:to>
                                        <p:strVal val="0.5"/>
                                      </p:to>
                                    </p:set>
                                    <p:animEffect filter="image" prLst="opacity: 0.5">
                                      <p:cBhvr rctx="IE">
                                        <p:cTn id="16"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550817" y="1143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Comprehension</a:t>
            </a:r>
            <a:endParaRPr dirty="0">
              <a:latin typeface="Verdana" panose="020B0604030504040204" pitchFamily="34" charset="0"/>
              <a:ea typeface="Verdana" panose="020B0604030504040204" pitchFamily="34" charset="0"/>
            </a:endParaRPr>
          </a:p>
        </p:txBody>
      </p:sp>
      <p:graphicFrame>
        <p:nvGraphicFramePr>
          <p:cNvPr id="239" name="Shape 239"/>
          <p:cNvGraphicFramePr/>
          <p:nvPr>
            <p:extLst>
              <p:ext uri="{D42A27DB-BD31-4B8C-83A1-F6EECF244321}">
                <p14:modId xmlns:p14="http://schemas.microsoft.com/office/powerpoint/2010/main" val="3835696655"/>
              </p:ext>
            </p:extLst>
          </p:nvPr>
        </p:nvGraphicFramePr>
        <p:xfrm>
          <a:off x="550817" y="939165"/>
          <a:ext cx="8347150" cy="3170058"/>
        </p:xfrm>
        <a:graphic>
          <a:graphicData uri="http://schemas.openxmlformats.org/drawingml/2006/table">
            <a:tbl>
              <a:tblPr firstRow="1" bandRow="1">
                <a:tableStyleId>{5C22544A-7EE6-4342-B048-85BDC9FD1C3A}</a:tableStyleId>
              </a:tblPr>
              <a:tblGrid>
                <a:gridCol w="4173575">
                  <a:extLst>
                    <a:ext uri="{9D8B030D-6E8A-4147-A177-3AD203B41FA5}">
                      <a16:colId xmlns:a16="http://schemas.microsoft.com/office/drawing/2014/main" val="20000"/>
                    </a:ext>
                  </a:extLst>
                </a:gridCol>
                <a:gridCol w="4173575">
                  <a:extLst>
                    <a:ext uri="{9D8B030D-6E8A-4147-A177-3AD203B41FA5}">
                      <a16:colId xmlns:a16="http://schemas.microsoft.com/office/drawing/2014/main" val="20001"/>
                    </a:ext>
                  </a:extLst>
                </a:gridCol>
              </a:tblGrid>
              <a:tr h="161650">
                <a:tc>
                  <a:txBody>
                    <a:bodyPr/>
                    <a:lstStyle/>
                    <a:p>
                      <a:pPr marL="0" marR="0" lvl="0" indent="0" algn="ctr" rtl="0">
                        <a:spcBef>
                          <a:spcPts val="0"/>
                        </a:spcBef>
                        <a:spcAft>
                          <a:spcPts val="0"/>
                        </a:spcAft>
                        <a:buNone/>
                      </a:pPr>
                      <a:r>
                        <a:rPr lang="en-US" sz="2800" u="none" strike="noStrike" cap="none">
                          <a:latin typeface="Verdana" panose="020B0604030504040204" pitchFamily="34" charset="0"/>
                          <a:ea typeface="Verdana" panose="020B0604030504040204" pitchFamily="34" charset="0"/>
                          <a:sym typeface="Questrial"/>
                        </a:rPr>
                        <a:t>Measures</a:t>
                      </a:r>
                      <a:endParaRPr>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ctr" rtl="0">
                        <a:spcBef>
                          <a:spcPts val="0"/>
                        </a:spcBef>
                        <a:spcAft>
                          <a:spcPts val="0"/>
                        </a:spcAft>
                        <a:buNone/>
                      </a:pPr>
                      <a:r>
                        <a:rPr lang="en-US" sz="2800" u="none" strike="noStrike" cap="none">
                          <a:latin typeface="Verdana" panose="020B0604030504040204" pitchFamily="34" charset="0"/>
                          <a:ea typeface="Verdana" panose="020B0604030504040204" pitchFamily="34" charset="0"/>
                          <a:sym typeface="Questrial"/>
                        </a:rPr>
                        <a:t>Recommended Grades</a:t>
                      </a:r>
                      <a:endParaRPr>
                        <a:latin typeface="Verdana" panose="020B0604030504040204" pitchFamily="34" charset="0"/>
                        <a:ea typeface="Verdana" panose="020B0604030504040204" pitchFamily="34" charset="0"/>
                      </a:endParaRPr>
                    </a:p>
                  </a:txBody>
                  <a:tcPr marL="91450" marR="91450" marT="45725" marB="45725"/>
                </a:tc>
                <a:extLst>
                  <a:ext uri="{0D108BD9-81ED-4DB2-BD59-A6C34878D82A}">
                    <a16:rowId xmlns:a16="http://schemas.microsoft.com/office/drawing/2014/main" val="10000"/>
                  </a:ext>
                </a:extLst>
              </a:tr>
              <a:tr h="435975">
                <a:tc>
                  <a:txBody>
                    <a:bodyPr/>
                    <a:lstStyle/>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Oral Reading Fluency (ORF), also called Passage Reading Fluency (PRF) </a:t>
                      </a:r>
                      <a:endParaRPr sz="1100" dirty="0">
                        <a:latin typeface="Verdana" panose="020B0604030504040204" pitchFamily="34" charset="0"/>
                        <a:ea typeface="Verdana" panose="020B0604030504040204" pitchFamily="34" charset="0"/>
                      </a:endParaRPr>
                    </a:p>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(sometimes with comprehension questions)</a:t>
                      </a:r>
                      <a:endParaRPr sz="1100" dirty="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spcBef>
                          <a:spcPts val="0"/>
                        </a:spcBef>
                        <a:spcAft>
                          <a:spcPts val="0"/>
                        </a:spcAft>
                        <a:buNone/>
                      </a:pPr>
                      <a:r>
                        <a:rPr lang="en-US" sz="2000" u="none" strike="noStrike" cap="none" dirty="0">
                          <a:latin typeface="Verdana" panose="020B0604030504040204" pitchFamily="34" charset="0"/>
                          <a:ea typeface="Verdana" panose="020B0604030504040204" pitchFamily="34" charset="0"/>
                        </a:rPr>
                        <a:t>1-4</a:t>
                      </a:r>
                      <a:br>
                        <a:rPr lang="en-US" sz="2000" u="none" strike="noStrike" cap="none" dirty="0">
                          <a:latin typeface="Verdana" panose="020B0604030504040204" pitchFamily="34" charset="0"/>
                          <a:ea typeface="Verdana" panose="020B0604030504040204" pitchFamily="34" charset="0"/>
                        </a:rPr>
                      </a:br>
                      <a:r>
                        <a:rPr lang="en-US" sz="2000" u="none" strike="noStrike" cap="none" dirty="0">
                          <a:latin typeface="Verdana" panose="020B0604030504040204" pitchFamily="34" charset="0"/>
                          <a:ea typeface="Verdana" panose="020B0604030504040204" pitchFamily="34" charset="0"/>
                        </a:rPr>
                        <a:t>(and sometimes beyond)</a:t>
                      </a:r>
                      <a:endParaRPr sz="1100" dirty="0">
                        <a:latin typeface="Verdana" panose="020B0604030504040204" pitchFamily="34" charset="0"/>
                        <a:ea typeface="Verdana" panose="020B0604030504040204" pitchFamily="34" charset="0"/>
                      </a:endParaRPr>
                    </a:p>
                  </a:txBody>
                  <a:tcPr marL="68575" marR="68575" marT="0" marB="0"/>
                </a:tc>
                <a:extLst>
                  <a:ext uri="{0D108BD9-81ED-4DB2-BD59-A6C34878D82A}">
                    <a16:rowId xmlns:a16="http://schemas.microsoft.com/office/drawing/2014/main" val="10001"/>
                  </a:ext>
                </a:extLst>
              </a:tr>
              <a:tr h="435975">
                <a:tc>
                  <a:txBody>
                    <a:bodyPr/>
                    <a:lstStyle/>
                    <a:p>
                      <a:pPr marL="0" marR="0" lvl="0" indent="0" algn="l" rtl="0">
                        <a:lnSpc>
                          <a:spcPct val="107000"/>
                        </a:lnSpc>
                        <a:spcBef>
                          <a:spcPts val="0"/>
                        </a:spcBef>
                        <a:spcAft>
                          <a:spcPts val="0"/>
                        </a:spcAft>
                        <a:buNone/>
                      </a:pPr>
                      <a:r>
                        <a:rPr lang="en-US" sz="2000" u="none" strike="noStrike" cap="none">
                          <a:latin typeface="Verdana" panose="020B0604030504040204" pitchFamily="34" charset="0"/>
                          <a:ea typeface="Verdana" panose="020B0604030504040204" pitchFamily="34" charset="0"/>
                          <a:sym typeface="Questrial"/>
                        </a:rPr>
                        <a:t>MAZE, also called DAZE</a:t>
                      </a:r>
                      <a:endParaRPr sz="110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4, 5, 6</a:t>
                      </a:r>
                      <a:br>
                        <a:rPr lang="en-US" sz="2000" u="none" strike="noStrike" cap="none" dirty="0">
                          <a:latin typeface="Verdana" panose="020B0604030504040204" pitchFamily="34" charset="0"/>
                          <a:ea typeface="Verdana" panose="020B0604030504040204" pitchFamily="34" charset="0"/>
                          <a:sym typeface="Questrial"/>
                        </a:rPr>
                      </a:br>
                      <a:r>
                        <a:rPr lang="en-US" sz="2000" u="none" strike="noStrike" cap="none" dirty="0">
                          <a:latin typeface="Verdana" panose="020B0604030504040204" pitchFamily="34" charset="0"/>
                          <a:ea typeface="Verdana" panose="020B0604030504040204" pitchFamily="34" charset="0"/>
                          <a:sym typeface="Questrial"/>
                        </a:rPr>
                        <a:t>(and sometimes beyond)</a:t>
                      </a:r>
                      <a:endParaRPr sz="1100" dirty="0">
                        <a:latin typeface="Verdana" panose="020B0604030504040204" pitchFamily="34" charset="0"/>
                        <a:ea typeface="Verdana" panose="020B0604030504040204" pitchFamily="34" charset="0"/>
                      </a:endParaRPr>
                    </a:p>
                  </a:txBody>
                  <a:tcPr marL="68575" marR="6857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2045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19100" y="9525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Oral reading fluency</a:t>
            </a:r>
            <a:endParaRPr dirty="0">
              <a:latin typeface="Verdana" panose="020B0604030504040204" pitchFamily="34" charset="0"/>
              <a:ea typeface="Verdana" panose="020B0604030504040204" pitchFamily="34" charset="0"/>
            </a:endParaRPr>
          </a:p>
        </p:txBody>
      </p:sp>
      <p:pic>
        <p:nvPicPr>
          <p:cNvPr id="245" name="Shape 245" descr="Example of a Oral reading fluency "/>
          <p:cNvPicPr preferRelativeResize="0">
            <a:picLocks noGrp="1"/>
          </p:cNvPicPr>
          <p:nvPr>
            <p:ph type="body" idx="1"/>
          </p:nvPr>
        </p:nvPicPr>
        <p:blipFill rotWithShape="1">
          <a:blip r:embed="rId3">
            <a:alphaModFix/>
          </a:blip>
          <a:srcRect t="4549" b="36386"/>
          <a:stretch/>
        </p:blipFill>
        <p:spPr>
          <a:xfrm>
            <a:off x="489581" y="931545"/>
            <a:ext cx="6469388" cy="4941888"/>
          </a:xfrm>
          <a:prstGeom prst="rect">
            <a:avLst/>
          </a:prstGeom>
          <a:noFill/>
          <a:ln w="12700" cap="flat" cmpd="sng">
            <a:solidFill>
              <a:schemeClr val="dk1"/>
            </a:solidFill>
            <a:prstDash val="solid"/>
            <a:round/>
            <a:headEnd type="none" w="sm" len="sm"/>
            <a:tailEnd type="none" w="sm" len="sm"/>
          </a:ln>
        </p:spPr>
      </p:pic>
      <p:sp>
        <p:nvSpPr>
          <p:cNvPr id="246" name="Shape 246"/>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FFFFFF"/>
                </a:solidFill>
              </a:rPr>
              <a:pPr>
                <a:buClr>
                  <a:srgbClr val="000000"/>
                </a:buClr>
              </a:pPr>
              <a:t>38</a:t>
            </a:fld>
            <a:endParaRPr kern="0">
              <a:solidFill>
                <a:srgbClr val="FFFFFF"/>
              </a:solidFill>
            </a:endParaRPr>
          </a:p>
        </p:txBody>
      </p:sp>
    </p:spTree>
    <p:extLst>
      <p:ext uri="{BB962C8B-B14F-4D97-AF65-F5344CB8AC3E}">
        <p14:creationId xmlns:p14="http://schemas.microsoft.com/office/powerpoint/2010/main" val="367585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571500" y="228600"/>
            <a:ext cx="8686800" cy="731520"/>
          </a:xfrm>
          <a:prstGeom prst="rect">
            <a:avLst/>
          </a:prstGeom>
          <a:noFill/>
          <a:ln>
            <a:noFill/>
          </a:ln>
        </p:spPr>
        <p:txBody>
          <a:bodyPr spcFirstLastPara="1" wrap="square" lIns="91425" tIns="45700" rIns="91425" bIns="45700" anchor="t" anchorCtr="0">
            <a:noAutofit/>
          </a:bodyPr>
          <a:lstStyle/>
          <a:p>
            <a:r>
              <a:rPr lang="en-US">
                <a:latin typeface="Verdana" panose="020B0604030504040204" pitchFamily="34" charset="0"/>
                <a:ea typeface="Verdana" panose="020B0604030504040204" pitchFamily="34" charset="0"/>
              </a:rPr>
              <a:t>MAZE</a:t>
            </a:r>
            <a:endParaRPr>
              <a:latin typeface="Verdana" panose="020B0604030504040204" pitchFamily="34" charset="0"/>
              <a:ea typeface="Verdana" panose="020B0604030504040204" pitchFamily="34" charset="0"/>
            </a:endParaRPr>
          </a:p>
        </p:txBody>
      </p:sp>
      <p:sp>
        <p:nvSpPr>
          <p:cNvPr id="252" name="Shape 252" descr="Image of a lesson to assess vocabulary knowledge using MAZE"/>
          <p:cNvSpPr/>
          <p:nvPr/>
        </p:nvSpPr>
        <p:spPr>
          <a:xfrm>
            <a:off x="648433" y="1074420"/>
            <a:ext cx="8018584" cy="4290646"/>
          </a:xfrm>
          <a:prstGeom prst="rect">
            <a:avLst/>
          </a:prstGeom>
          <a:solidFill>
            <a:schemeClr val="lt1"/>
          </a:solidFill>
          <a:ln w="12700" cap="flat" cmpd="sng">
            <a:solidFill>
              <a:srgbClr val="923C2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kern="0">
              <a:solidFill>
                <a:srgbClr val="FFFFFF"/>
              </a:solidFill>
              <a:latin typeface="Questrial"/>
              <a:ea typeface="Questrial"/>
              <a:cs typeface="Questrial"/>
              <a:sym typeface="Questrial"/>
            </a:endParaRPr>
          </a:p>
        </p:txBody>
      </p:sp>
      <p:sp>
        <p:nvSpPr>
          <p:cNvPr id="253" name="Shape 253"/>
          <p:cNvSpPr txBox="1"/>
          <p:nvPr/>
        </p:nvSpPr>
        <p:spPr>
          <a:xfrm>
            <a:off x="959094" y="1474179"/>
            <a:ext cx="7397262" cy="362536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lnSpc>
                <a:spcPct val="80000"/>
              </a:lnSpc>
              <a:buClr>
                <a:srgbClr val="005198"/>
              </a:buClr>
              <a:buSzPts val="2400"/>
            </a:pPr>
            <a:r>
              <a:rPr lang="en-US" sz="2400" kern="0" dirty="0">
                <a:solidFill>
                  <a:srgbClr val="000000"/>
                </a:solidFill>
                <a:latin typeface="Questrial"/>
                <a:ea typeface="Questrial"/>
                <a:cs typeface="Questrial"/>
                <a:sym typeface="Questrial"/>
              </a:rPr>
              <a:t>Kicking Stones</a:t>
            </a:r>
            <a:endParaRPr sz="1400" kern="0" dirty="0">
              <a:solidFill>
                <a:srgbClr val="000000"/>
              </a:solidFill>
              <a:latin typeface="Arial"/>
              <a:cs typeface="Arial"/>
              <a:sym typeface="Arial"/>
            </a:endParaRPr>
          </a:p>
          <a:p>
            <a:pPr algn="ctr">
              <a:lnSpc>
                <a:spcPct val="80000"/>
              </a:lnSpc>
              <a:spcBef>
                <a:spcPts val="600"/>
              </a:spcBef>
              <a:buClr>
                <a:srgbClr val="005198"/>
              </a:buClr>
              <a:buSzPts val="2400"/>
            </a:pPr>
            <a:endParaRPr sz="2400" kern="0" dirty="0">
              <a:solidFill>
                <a:srgbClr val="000000"/>
              </a:solidFill>
              <a:latin typeface="Questrial"/>
              <a:ea typeface="Questrial"/>
              <a:cs typeface="Questrial"/>
              <a:sym typeface="Questrial"/>
            </a:endParaRPr>
          </a:p>
          <a:p>
            <a:pPr>
              <a:lnSpc>
                <a:spcPct val="80000"/>
              </a:lnSpc>
              <a:spcBef>
                <a:spcPts val="600"/>
              </a:spcBef>
              <a:buClr>
                <a:srgbClr val="005198"/>
              </a:buClr>
              <a:buSzPts val="2400"/>
            </a:pPr>
            <a:r>
              <a:rPr lang="en-US" sz="2400" kern="0" dirty="0">
                <a:solidFill>
                  <a:srgbClr val="000000"/>
                </a:solidFill>
                <a:latin typeface="Questrial"/>
                <a:ea typeface="Questrial"/>
                <a:cs typeface="Questrial"/>
                <a:sym typeface="Questrial"/>
              </a:rPr>
              <a:t>	Have you ever had nothing to do? Sometimes when I have nothing to (do/can/so), I take a walk. That’s when (to/I/do) kick stones. I look for cans (to/bet/kit) kick. If I can’t find any (you/cans/pal) to kick, I just kick stones. (He/I/Be) look for big stones to kick. (Be/I/Me) walk down the road kicking one (kiss/stone/from) after another. This means I have (wishful/nothing/pressed) else I can think of dong.</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63522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988" y="198408"/>
            <a:ext cx="5526986" cy="584775"/>
          </a:xfrm>
          <a:prstGeom prst="rect">
            <a:avLst/>
          </a:prstGeom>
          <a:noFill/>
        </p:spPr>
        <p:txBody>
          <a:bodyPr wrap="square" rtlCol="0">
            <a:spAutoFit/>
          </a:bodyPr>
          <a:lstStyle/>
          <a:p>
            <a:r>
              <a:rPr lang="en-US" sz="3200" b="1" dirty="0">
                <a:solidFill>
                  <a:schemeClr val="bg1"/>
                </a:solidFill>
              </a:rPr>
              <a:t>Objectives</a:t>
            </a:r>
          </a:p>
        </p:txBody>
      </p:sp>
      <p:sp>
        <p:nvSpPr>
          <p:cNvPr id="4" name="Text Placeholder 1"/>
          <p:cNvSpPr>
            <a:spLocks noGrp="1"/>
          </p:cNvSpPr>
          <p:nvPr>
            <p:ph type="body" sz="quarter" idx="12"/>
          </p:nvPr>
        </p:nvSpPr>
        <p:spPr>
          <a:xfrm>
            <a:off x="407988" y="960120"/>
            <a:ext cx="9330372" cy="5290859"/>
          </a:xfrm>
        </p:spPr>
        <p:txBody>
          <a:bodyPr>
            <a:noAutofit/>
          </a:bodyPr>
          <a:lstStyle/>
          <a:p>
            <a:r>
              <a:rPr lang="en-US" b="0" dirty="0"/>
              <a:t>You will learn…</a:t>
            </a:r>
          </a:p>
          <a:p>
            <a:r>
              <a:rPr lang="en-US" dirty="0">
                <a:solidFill>
                  <a:schemeClr val="accent1"/>
                </a:solidFill>
              </a:rPr>
              <a:t>Part 4:</a:t>
            </a:r>
          </a:p>
          <a:p>
            <a:pPr marL="342900" indent="-342900">
              <a:buFont typeface="Arial" panose="020B0604020202020204" pitchFamily="34" charset="0"/>
              <a:buChar char="•"/>
            </a:pPr>
            <a:r>
              <a:rPr lang="en-US" sz="1800" b="0" dirty="0"/>
              <a:t>How to use data to make instructional decisions including determining if:</a:t>
            </a:r>
          </a:p>
          <a:p>
            <a:pPr marL="687388" lvl="1"/>
            <a:r>
              <a:rPr lang="en-US" sz="1600" b="0" dirty="0"/>
              <a:t>students are responding to intervention</a:t>
            </a:r>
          </a:p>
          <a:p>
            <a:pPr marL="687388" lvl="1"/>
            <a:r>
              <a:rPr lang="en-US" sz="1600" dirty="0"/>
              <a:t>students are meeting short and long-term performance goals</a:t>
            </a:r>
          </a:p>
          <a:p>
            <a:pPr marL="687388" lvl="1"/>
            <a:r>
              <a:rPr lang="en-US" sz="1600" b="0" dirty="0"/>
              <a:t>students are making progress at an acceptable rate</a:t>
            </a:r>
          </a:p>
          <a:p>
            <a:pPr marL="687388" lvl="1"/>
            <a:r>
              <a:rPr lang="en-US" sz="1600" dirty="0"/>
              <a:t>i</a:t>
            </a:r>
            <a:r>
              <a:rPr lang="en-US" sz="1600" b="0" dirty="0"/>
              <a:t>nstruction needs to be adjusted or changed</a:t>
            </a:r>
          </a:p>
          <a:p>
            <a:pPr marL="687388" lvl="1"/>
            <a:endParaRPr lang="en-US" sz="1400" dirty="0"/>
          </a:p>
          <a:p>
            <a:r>
              <a:rPr lang="en-US" dirty="0">
                <a:solidFill>
                  <a:schemeClr val="accent1"/>
                </a:solidFill>
              </a:rPr>
              <a:t>Part 5:</a:t>
            </a:r>
          </a:p>
          <a:p>
            <a:pPr marL="342900" indent="-342900">
              <a:buFont typeface="Arial" panose="020B0604020202020204" pitchFamily="34" charset="0"/>
              <a:buChar char="•"/>
            </a:pPr>
            <a:r>
              <a:rPr lang="en-US" sz="1800" b="0" dirty="0"/>
              <a:t>How to combine all components of DBI in reading to make better decisions about student intervention</a:t>
            </a:r>
          </a:p>
          <a:p>
            <a:pPr marL="687388" lvl="1"/>
            <a:endParaRPr lang="en-US" sz="1400" dirty="0"/>
          </a:p>
          <a:p>
            <a:pPr lvl="1" indent="0">
              <a:buNone/>
            </a:pPr>
            <a:endParaRPr lang="en-US" sz="1400" b="0" dirty="0"/>
          </a:p>
        </p:txBody>
      </p:sp>
    </p:spTree>
    <p:extLst>
      <p:ext uri="{BB962C8B-B14F-4D97-AF65-F5344CB8AC3E}">
        <p14:creationId xmlns:p14="http://schemas.microsoft.com/office/powerpoint/2010/main" val="4130216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504824" y="257175"/>
            <a:ext cx="9858375" cy="731520"/>
          </a:xfrm>
          <a:prstGeom prst="rect">
            <a:avLst/>
          </a:prstGeom>
          <a:noFill/>
          <a:ln>
            <a:noFill/>
          </a:ln>
        </p:spPr>
        <p:txBody>
          <a:bodyPr spcFirstLastPara="1" wrap="square" lIns="91425" tIns="45700" rIns="91425" bIns="45700" anchor="t" anchorCtr="0">
            <a:noAutofit/>
          </a:bodyPr>
          <a:lstStyle/>
          <a:p>
            <a:r>
              <a:rPr lang="en-US" dirty="0"/>
              <a:t>How can you find CBMs for progress monitoring?</a:t>
            </a:r>
            <a:endParaRPr dirty="0"/>
          </a:p>
        </p:txBody>
      </p:sp>
      <p:sp>
        <p:nvSpPr>
          <p:cNvPr id="279" name="Shape 279"/>
          <p:cNvSpPr txBox="1">
            <a:spLocks noGrp="1"/>
          </p:cNvSpPr>
          <p:nvPr>
            <p:ph type="body" idx="1"/>
          </p:nvPr>
        </p:nvSpPr>
        <p:spPr>
          <a:xfrm>
            <a:off x="504824" y="1121304"/>
            <a:ext cx="8686800" cy="32220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The National Center on Intensive Intervention conducts annual reviews of tools and interventions in  screening, progress monitoring, and academic intervention programs.</a:t>
            </a:r>
            <a:endParaRPr dirty="0">
              <a:latin typeface="Verdana" panose="020B0604030504040204" pitchFamily="34" charset="0"/>
              <a:ea typeface="Verdana" panose="020B0604030504040204" pitchFamily="34" charset="0"/>
            </a:endParaRPr>
          </a:p>
          <a:p>
            <a:pPr marL="0" indent="0">
              <a:buSzPts val="2800"/>
            </a:pPr>
            <a:endParaRPr sz="2800" u="sng" dirty="0">
              <a:solidFill>
                <a:schemeClr val="hlink"/>
              </a:solidFill>
              <a:latin typeface="Verdana" panose="020B0604030504040204" pitchFamily="34" charset="0"/>
              <a:ea typeface="Verdana" panose="020B0604030504040204" pitchFamily="34" charset="0"/>
              <a:hlinkClick r:id="rId3"/>
            </a:endParaRPr>
          </a:p>
          <a:p>
            <a:pPr marL="0" indent="0"/>
            <a:r>
              <a:rPr lang="en-US" u="sng" dirty="0">
                <a:solidFill>
                  <a:schemeClr val="hlink"/>
                </a:solidFill>
                <a:latin typeface="Verdana" panose="020B0604030504040204" pitchFamily="34" charset="0"/>
                <a:ea typeface="Verdana" panose="020B0604030504040204" pitchFamily="34" charset="0"/>
                <a:hlinkClick r:id="rId4"/>
              </a:rPr>
              <a:t>https://charts.intensiveintervention.org/chart/progress-monitoring</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3355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4.3 – Stop &amp; Jot</a:t>
            </a:r>
          </a:p>
        </p:txBody>
      </p:sp>
      <p:sp>
        <p:nvSpPr>
          <p:cNvPr id="3" name="TextBox 2"/>
          <p:cNvSpPr txBox="1"/>
          <p:nvPr/>
        </p:nvSpPr>
        <p:spPr>
          <a:xfrm>
            <a:off x="257175" y="1152525"/>
            <a:ext cx="4838700" cy="523220"/>
          </a:xfrm>
          <a:prstGeom prst="rect">
            <a:avLst/>
          </a:prstGeom>
          <a:noFill/>
        </p:spPr>
        <p:txBody>
          <a:bodyPr wrap="square" rtlCol="0">
            <a:spAutoFit/>
          </a:bodyPr>
          <a:lstStyle/>
          <a:p>
            <a:r>
              <a:rPr lang="en-US" sz="2800" b="1" dirty="0">
                <a:solidFill>
                  <a:schemeClr val="bg1"/>
                </a:solidFill>
              </a:rPr>
              <a:t>Case Study 1: John</a:t>
            </a:r>
          </a:p>
        </p:txBody>
      </p:sp>
      <p:sp>
        <p:nvSpPr>
          <p:cNvPr id="4" name="Shape 286"/>
          <p:cNvSpPr txBox="1">
            <a:spLocks/>
          </p:cNvSpPr>
          <p:nvPr/>
        </p:nvSpPr>
        <p:spPr>
          <a:xfrm>
            <a:off x="257175" y="1766855"/>
            <a:ext cx="9105900" cy="2957545"/>
          </a:xfrm>
          <a:prstGeom prst="rect">
            <a:avLst/>
          </a:prstGeom>
          <a:solidFill>
            <a:schemeClr val="accent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pPr marL="0" marR="0" lvl="0" indent="0" algn="l" defTabSz="914400" rtl="0" eaLnBrk="1" fontAlgn="auto" latinLnBrk="0" hangingPunct="1">
              <a:lnSpc>
                <a:spcPct val="110000"/>
              </a:lnSpc>
              <a:spcBef>
                <a:spcPts val="600"/>
              </a:spcBef>
              <a:spcAft>
                <a:spcPts val="0"/>
              </a:spcAft>
              <a:buClr>
                <a:srgbClr val="005198"/>
              </a:buClr>
              <a:buSzPts val="2400"/>
              <a:buFont typeface="Arial"/>
              <a:buNone/>
              <a:tabLst/>
              <a:defRPr/>
            </a:pPr>
            <a:r>
              <a:rPr kumimoji="0" lang="en-US" sz="2400" b="0" i="0" u="none" strike="noStrike" kern="0" cap="none" spc="0" normalizeH="0" baseline="0" noProof="0" dirty="0">
                <a:ln>
                  <a:noFill/>
                </a:ln>
                <a:solidFill>
                  <a:srgbClr val="FFFFFF"/>
                </a:solidFill>
                <a:effectLst/>
                <a:uLnTx/>
                <a:uFillTx/>
                <a:latin typeface="+mj-lt"/>
                <a:sym typeface="Questrial"/>
              </a:rPr>
              <a:t>John is a first grade student who is still struggling with a few letter names and many letter sounds. He also struggles with orally blending and segmenting spoken language. The majority of his instruction will focus upon phonological awareness and early reading skills, which CBM should you use (phoneme segmentation fluency, oral reading fluency, word identification fluency)?</a:t>
            </a:r>
          </a:p>
        </p:txBody>
      </p:sp>
      <p:sp>
        <p:nvSpPr>
          <p:cNvPr id="5" name="Rectangle 4"/>
          <p:cNvSpPr/>
          <p:nvPr/>
        </p:nvSpPr>
        <p:spPr>
          <a:xfrm>
            <a:off x="4596559" y="4934398"/>
            <a:ext cx="2643580" cy="1301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Phoneme Segmentation Fluency</a:t>
            </a:r>
          </a:p>
        </p:txBody>
      </p:sp>
    </p:spTree>
    <p:extLst>
      <p:ext uri="{BB962C8B-B14F-4D97-AF65-F5344CB8AC3E}">
        <p14:creationId xmlns:p14="http://schemas.microsoft.com/office/powerpoint/2010/main" val="36672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4.3 – Stop &amp; Jot</a:t>
            </a:r>
          </a:p>
        </p:txBody>
      </p:sp>
      <p:sp>
        <p:nvSpPr>
          <p:cNvPr id="3" name="TextBox 2"/>
          <p:cNvSpPr txBox="1"/>
          <p:nvPr/>
        </p:nvSpPr>
        <p:spPr>
          <a:xfrm>
            <a:off x="257175" y="1152525"/>
            <a:ext cx="4838700" cy="523220"/>
          </a:xfrm>
          <a:prstGeom prst="rect">
            <a:avLst/>
          </a:prstGeom>
          <a:noFill/>
        </p:spPr>
        <p:txBody>
          <a:bodyPr wrap="square" rtlCol="0">
            <a:spAutoFit/>
          </a:bodyPr>
          <a:lstStyle/>
          <a:p>
            <a:r>
              <a:rPr lang="en-US" sz="2800" b="1" dirty="0">
                <a:solidFill>
                  <a:schemeClr val="bg1"/>
                </a:solidFill>
              </a:rPr>
              <a:t>Case Study 2: Cynthia</a:t>
            </a:r>
          </a:p>
        </p:txBody>
      </p:sp>
      <p:sp>
        <p:nvSpPr>
          <p:cNvPr id="4" name="Shape 286"/>
          <p:cNvSpPr txBox="1">
            <a:spLocks/>
          </p:cNvSpPr>
          <p:nvPr/>
        </p:nvSpPr>
        <p:spPr>
          <a:xfrm>
            <a:off x="257175" y="1766854"/>
            <a:ext cx="10121265" cy="4149313"/>
          </a:xfrm>
          <a:prstGeom prst="rect">
            <a:avLst/>
          </a:prstGeom>
          <a:solidFill>
            <a:srgbClr val="6D545D"/>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pPr marL="0" indent="0"/>
            <a:r>
              <a:rPr lang="en-US" dirty="0">
                <a:latin typeface="+mj-lt"/>
              </a:rPr>
              <a:t>Cynthia is a 6</a:t>
            </a:r>
            <a:r>
              <a:rPr lang="en-US" baseline="30000" dirty="0">
                <a:latin typeface="+mj-lt"/>
              </a:rPr>
              <a:t>th</a:t>
            </a:r>
            <a:r>
              <a:rPr lang="en-US" dirty="0">
                <a:latin typeface="+mj-lt"/>
              </a:rPr>
              <a:t> grade student identified as having a reading disability. Her fluency instructional level is 5</a:t>
            </a:r>
            <a:r>
              <a:rPr lang="en-US" baseline="30000" dirty="0">
                <a:latin typeface="+mj-lt"/>
              </a:rPr>
              <a:t>th</a:t>
            </a:r>
            <a:r>
              <a:rPr lang="en-US" dirty="0">
                <a:latin typeface="+mj-lt"/>
              </a:rPr>
              <a:t> grade and she scores around the 10</a:t>
            </a:r>
            <a:r>
              <a:rPr lang="en-US" baseline="30000" dirty="0">
                <a:latin typeface="+mj-lt"/>
              </a:rPr>
              <a:t>th</a:t>
            </a:r>
            <a:r>
              <a:rPr lang="en-US" dirty="0">
                <a:latin typeface="+mj-lt"/>
              </a:rPr>
              <a:t> percentile in fluency (bottom 10% of all 5</a:t>
            </a:r>
            <a:r>
              <a:rPr lang="en-US" baseline="30000" dirty="0">
                <a:latin typeface="+mj-lt"/>
              </a:rPr>
              <a:t>th</a:t>
            </a:r>
            <a:r>
              <a:rPr lang="en-US" dirty="0">
                <a:latin typeface="+mj-lt"/>
              </a:rPr>
              <a:t> graders in number of words read correctly in a minute). She has particular struggles with vocabulary and comprehension as well as retelling what she has read. In other words, her decoding skills are about one grade level behind but her vocabulary and comprehension skills are several grade levels behind. Which CBM should you use (oral reading fluency, word identification fluency, MAZE/DAZE)?</a:t>
            </a:r>
          </a:p>
        </p:txBody>
      </p:sp>
      <p:sp>
        <p:nvSpPr>
          <p:cNvPr id="6" name="Rectangle 5"/>
          <p:cNvSpPr/>
          <p:nvPr/>
        </p:nvSpPr>
        <p:spPr>
          <a:xfrm>
            <a:off x="4778325" y="5925965"/>
            <a:ext cx="1796212" cy="8507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DAZE</a:t>
            </a:r>
          </a:p>
        </p:txBody>
      </p:sp>
    </p:spTree>
    <p:extLst>
      <p:ext uri="{BB962C8B-B14F-4D97-AF65-F5344CB8AC3E}">
        <p14:creationId xmlns:p14="http://schemas.microsoft.com/office/powerpoint/2010/main" val="28274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and Scoring</a:t>
            </a:r>
          </a:p>
        </p:txBody>
      </p:sp>
      <p:sp>
        <p:nvSpPr>
          <p:cNvPr id="3" name="Text Placeholder 2"/>
          <p:cNvSpPr>
            <a:spLocks noGrp="1"/>
          </p:cNvSpPr>
          <p:nvPr>
            <p:ph type="body" sz="quarter" idx="12"/>
          </p:nvPr>
        </p:nvSpPr>
        <p:spPr/>
        <p:txBody>
          <a:bodyPr/>
          <a:lstStyle/>
          <a:p>
            <a:r>
              <a:rPr lang="en-US" dirty="0"/>
              <a:t>The next section is a review on administration and scoring Oral Reading Fluency CBM, with a focus on DIBELS Oral Reading Fluency (DORF).</a:t>
            </a:r>
          </a:p>
        </p:txBody>
      </p:sp>
    </p:spTree>
    <p:extLst>
      <p:ext uri="{BB962C8B-B14F-4D97-AF65-F5344CB8AC3E}">
        <p14:creationId xmlns:p14="http://schemas.microsoft.com/office/powerpoint/2010/main" val="511608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542925" y="228600"/>
            <a:ext cx="1114425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Choosing a level with Oral Reading Fluency: Grade Level or Instructional Level?</a:t>
            </a:r>
            <a:endParaRPr dirty="0">
              <a:latin typeface="Verdana" panose="020B0604030504040204" pitchFamily="34" charset="0"/>
              <a:ea typeface="Verdana" panose="020B0604030504040204" pitchFamily="34" charset="0"/>
            </a:endParaRPr>
          </a:p>
        </p:txBody>
      </p:sp>
      <p:sp>
        <p:nvSpPr>
          <p:cNvPr id="299" name="Shape 299"/>
          <p:cNvSpPr txBox="1">
            <a:spLocks noGrp="1"/>
          </p:cNvSpPr>
          <p:nvPr>
            <p:ph type="body" idx="1"/>
          </p:nvPr>
        </p:nvSpPr>
        <p:spPr>
          <a:xfrm>
            <a:off x="741531" y="1422131"/>
            <a:ext cx="8686800" cy="494067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Assessment options:</a:t>
            </a:r>
            <a:endParaRPr dirty="0">
              <a:latin typeface="Verdana" panose="020B0604030504040204" pitchFamily="34" charset="0"/>
              <a:ea typeface="Verdana" panose="020B0604030504040204" pitchFamily="34" charset="0"/>
            </a:endParaRPr>
          </a:p>
          <a:p>
            <a:pPr marL="230188" lvl="1" indent="-228600">
              <a:buSzPts val="2400"/>
            </a:pPr>
            <a:r>
              <a:rPr lang="en-US" sz="2400" dirty="0">
                <a:latin typeface="Verdana" panose="020B0604030504040204" pitchFamily="34" charset="0"/>
                <a:ea typeface="Verdana" panose="020B0604030504040204" pitchFamily="34" charset="0"/>
              </a:rPr>
              <a:t>Grade level—for screening</a:t>
            </a:r>
            <a:endParaRPr dirty="0">
              <a:latin typeface="Verdana" panose="020B0604030504040204" pitchFamily="34" charset="0"/>
              <a:ea typeface="Verdana" panose="020B0604030504040204" pitchFamily="34" charset="0"/>
            </a:endParaRPr>
          </a:p>
          <a:p>
            <a:pPr marL="230188" lvl="1" indent="-228600">
              <a:buSzPts val="2400"/>
            </a:pPr>
            <a:r>
              <a:rPr lang="en-US" sz="2400" dirty="0">
                <a:latin typeface="Verdana" panose="020B0604030504040204" pitchFamily="34" charset="0"/>
                <a:ea typeface="Verdana" panose="020B0604030504040204" pitchFamily="34" charset="0"/>
              </a:rPr>
              <a:t>Instructional level—for progress monitoring</a:t>
            </a:r>
            <a:endParaRPr dirty="0">
              <a:latin typeface="Verdana" panose="020B0604030504040204" pitchFamily="34" charset="0"/>
              <a:ea typeface="Verdana" panose="020B0604030504040204" pitchFamily="34" charset="0"/>
            </a:endParaRPr>
          </a:p>
          <a:p>
            <a:pPr marL="230188" lvl="1" indent="-76200">
              <a:buSzPts val="2400"/>
              <a:buNone/>
            </a:pPr>
            <a:endParaRPr sz="2400" dirty="0">
              <a:latin typeface="Verdana" panose="020B0604030504040204" pitchFamily="34" charset="0"/>
              <a:ea typeface="Verdana" panose="020B0604030504040204" pitchFamily="34" charset="0"/>
            </a:endParaRPr>
          </a:p>
          <a:p>
            <a:pPr marL="0" indent="0"/>
            <a:endParaRPr dirty="0">
              <a:latin typeface="Verdana" panose="020B0604030504040204" pitchFamily="34" charset="0"/>
              <a:ea typeface="Verdana" panose="020B0604030504040204" pitchFamily="34" charset="0"/>
            </a:endParaRPr>
          </a:p>
        </p:txBody>
      </p:sp>
      <p:sp>
        <p:nvSpPr>
          <p:cNvPr id="300" name="Shape 300"/>
          <p:cNvSpPr txBox="1"/>
          <p:nvPr/>
        </p:nvSpPr>
        <p:spPr>
          <a:xfrm>
            <a:off x="741531" y="3368595"/>
            <a:ext cx="8585144" cy="1569660"/>
          </a:xfrm>
          <a:prstGeom prst="rect">
            <a:avLst/>
          </a:prstGeom>
          <a:solidFill>
            <a:schemeClr val="accent1"/>
          </a:solidFill>
          <a:ln>
            <a:noFill/>
          </a:ln>
        </p:spPr>
        <p:txBody>
          <a:bodyPr spcFirstLastPara="1" wrap="square" lIns="91425" tIns="45700" rIns="91425" bIns="45700" anchor="t" anchorCtr="0">
            <a:noAutofit/>
          </a:bodyPr>
          <a:lstStyle/>
          <a:p>
            <a:pPr marL="1588" lvl="1">
              <a:buClr>
                <a:srgbClr val="FFFFFF"/>
              </a:buClr>
              <a:buSzPts val="2400"/>
            </a:pPr>
            <a:r>
              <a:rPr lang="en-US" sz="2400" kern="0" dirty="0">
                <a:solidFill>
                  <a:srgbClr val="FFFFFF"/>
                </a:solidFill>
                <a:latin typeface="Verdana" panose="020B0604030504040204" pitchFamily="34" charset="0"/>
                <a:ea typeface="Verdana" panose="020B0604030504040204" pitchFamily="34" charset="0"/>
                <a:cs typeface="Questrial"/>
                <a:sym typeface="Questrial"/>
              </a:rPr>
              <a:t>If a students’ performance is well below grade-level expectations, grade-level probes are unlikely to be sensitive to growth. Off-level (or instructional level) assessment is warranted in these cases.</a:t>
            </a:r>
            <a:endParaRPr sz="1400" kern="0" dirty="0">
              <a:solidFill>
                <a:srgbClr val="000000"/>
              </a:solidFill>
              <a:latin typeface="Verdana" panose="020B0604030504040204" pitchFamily="34" charset="0"/>
              <a:ea typeface="Verdana" panose="020B0604030504040204" pitchFamily="34" charset="0"/>
              <a:cs typeface="Arial"/>
              <a:sym typeface="Arial"/>
            </a:endParaRPr>
          </a:p>
        </p:txBody>
      </p:sp>
      <p:sp>
        <p:nvSpPr>
          <p:cNvPr id="301" name="Shape 301"/>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FFFFFF"/>
                </a:solidFill>
              </a:rPr>
              <a:pPr>
                <a:buClr>
                  <a:srgbClr val="000000"/>
                </a:buClr>
              </a:pPr>
              <a:t>44</a:t>
            </a:fld>
            <a:endParaRPr kern="0">
              <a:solidFill>
                <a:srgbClr val="FFFFFF"/>
              </a:solidFill>
            </a:endParaRPr>
          </a:p>
        </p:txBody>
      </p:sp>
    </p:spTree>
    <p:extLst>
      <p:ext uri="{BB962C8B-B14F-4D97-AF65-F5344CB8AC3E}">
        <p14:creationId xmlns:p14="http://schemas.microsoft.com/office/powerpoint/2010/main" val="1081943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616398" y="142002"/>
            <a:ext cx="11380472" cy="731520"/>
          </a:xfrm>
          <a:prstGeom prst="rect">
            <a:avLst/>
          </a:prstGeom>
          <a:noFill/>
          <a:ln>
            <a:noFill/>
          </a:ln>
        </p:spPr>
        <p:txBody>
          <a:bodyPr spcFirstLastPara="1" wrap="square" lIns="91425" tIns="45700" rIns="91425" bIns="45700" anchor="t" anchorCtr="0">
            <a:noAutofit/>
          </a:bodyPr>
          <a:lstStyle/>
          <a:p>
            <a:pPr>
              <a:buSzPts val="2880"/>
            </a:pPr>
            <a:r>
              <a:rPr lang="en-US" dirty="0">
                <a:latin typeface="Verdana" panose="020B0604030504040204" pitchFamily="34" charset="0"/>
                <a:ea typeface="Verdana" panose="020B0604030504040204" pitchFamily="34" charset="0"/>
              </a:rPr>
              <a:t>How do you determine the right instructional level?</a:t>
            </a:r>
            <a:endParaRPr dirty="0">
              <a:latin typeface="Verdana" panose="020B0604030504040204" pitchFamily="34" charset="0"/>
              <a:ea typeface="Verdana" panose="020B0604030504040204" pitchFamily="34" charset="0"/>
            </a:endParaRPr>
          </a:p>
        </p:txBody>
      </p:sp>
      <p:sp>
        <p:nvSpPr>
          <p:cNvPr id="307" name="Shape 307"/>
          <p:cNvSpPr txBox="1">
            <a:spLocks noGrp="1"/>
          </p:cNvSpPr>
          <p:nvPr>
            <p:ph type="body" idx="1"/>
          </p:nvPr>
        </p:nvSpPr>
        <p:spPr>
          <a:xfrm>
            <a:off x="662663" y="1245126"/>
            <a:ext cx="10834011" cy="494067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Administer three ORF passages at the grade level at which you expect the student to be functioning by the end of the year.</a:t>
            </a:r>
            <a:endParaRPr dirty="0">
              <a:latin typeface="Verdana" panose="020B0604030504040204" pitchFamily="34" charset="0"/>
              <a:ea typeface="Verdana" panose="020B0604030504040204" pitchFamily="34" charset="0"/>
            </a:endParaRPr>
          </a:p>
          <a:p>
            <a:pPr marL="0" indent="0"/>
            <a:endParaRPr dirty="0">
              <a:latin typeface="Verdana" panose="020B0604030504040204" pitchFamily="34" charset="0"/>
              <a:ea typeface="Verdana" panose="020B0604030504040204" pitchFamily="34" charset="0"/>
            </a:endParaRPr>
          </a:p>
        </p:txBody>
      </p:sp>
      <p:sp>
        <p:nvSpPr>
          <p:cNvPr id="308" name="Shape 308">
            <a:extLst>
              <a:ext uri="{C183D7F6-B498-43B3-948B-1728B52AA6E4}">
                <adec:decorative xmlns:adec="http://schemas.microsoft.com/office/drawing/2017/decorative" val="1"/>
              </a:ext>
            </a:extLst>
          </p:cNvPr>
          <p:cNvSpPr/>
          <p:nvPr/>
        </p:nvSpPr>
        <p:spPr>
          <a:xfrm>
            <a:off x="761452" y="2157378"/>
            <a:ext cx="1881051" cy="3912869"/>
          </a:xfrm>
          <a:prstGeom prst="rect">
            <a:avLst/>
          </a:prstGeom>
          <a:solidFill>
            <a:schemeClr val="accent1"/>
          </a:solidFill>
          <a:ln w="12700" cap="flat" cmpd="sng">
            <a:solidFill>
              <a:srgbClr val="923C23"/>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09" name="Shape 309">
            <a:extLst>
              <a:ext uri="{C183D7F6-B498-43B3-948B-1728B52AA6E4}">
                <adec:decorative xmlns:adec="http://schemas.microsoft.com/office/drawing/2017/decorative" val="1"/>
              </a:ext>
            </a:extLst>
          </p:cNvPr>
          <p:cNvSpPr/>
          <p:nvPr/>
        </p:nvSpPr>
        <p:spPr>
          <a:xfrm>
            <a:off x="2810685" y="2157379"/>
            <a:ext cx="1881051" cy="3912868"/>
          </a:xfrm>
          <a:prstGeom prst="rect">
            <a:avLst/>
          </a:prstGeom>
          <a:solidFill>
            <a:schemeClr val="accent1"/>
          </a:solidFill>
          <a:ln w="12700" cap="flat" cmpd="sng">
            <a:solidFill>
              <a:srgbClr val="923C23"/>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10" name="Shape 310">
            <a:extLst>
              <a:ext uri="{C183D7F6-B498-43B3-948B-1728B52AA6E4}">
                <adec:decorative xmlns:adec="http://schemas.microsoft.com/office/drawing/2017/decorative" val="1"/>
              </a:ext>
            </a:extLst>
          </p:cNvPr>
          <p:cNvSpPr/>
          <p:nvPr/>
        </p:nvSpPr>
        <p:spPr>
          <a:xfrm>
            <a:off x="4829432" y="2151596"/>
            <a:ext cx="1881051" cy="3912868"/>
          </a:xfrm>
          <a:prstGeom prst="rect">
            <a:avLst/>
          </a:prstGeom>
          <a:solidFill>
            <a:schemeClr val="accent1"/>
          </a:solidFill>
          <a:ln w="12700" cap="flat" cmpd="sng">
            <a:solidFill>
              <a:srgbClr val="923C23"/>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11" name="Shape 311">
            <a:extLst>
              <a:ext uri="{C183D7F6-B498-43B3-948B-1728B52AA6E4}">
                <adec:decorative xmlns:adec="http://schemas.microsoft.com/office/drawing/2017/decorative" val="1"/>
              </a:ext>
            </a:extLst>
          </p:cNvPr>
          <p:cNvSpPr/>
          <p:nvPr/>
        </p:nvSpPr>
        <p:spPr>
          <a:xfrm>
            <a:off x="6879962" y="2151596"/>
            <a:ext cx="2054138" cy="3912868"/>
          </a:xfrm>
          <a:prstGeom prst="rect">
            <a:avLst/>
          </a:prstGeom>
          <a:solidFill>
            <a:schemeClr val="accent1"/>
          </a:solidFill>
          <a:ln w="12700" cap="flat" cmpd="sng">
            <a:solidFill>
              <a:srgbClr val="923C23"/>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12" name="Shape 312"/>
          <p:cNvSpPr txBox="1"/>
          <p:nvPr/>
        </p:nvSpPr>
        <p:spPr>
          <a:xfrm>
            <a:off x="761451" y="2157377"/>
            <a:ext cx="1881052" cy="3912869"/>
          </a:xfrm>
          <a:prstGeom prst="rect">
            <a:avLst/>
          </a:prstGeom>
          <a:noFill/>
          <a:ln>
            <a:noFill/>
          </a:ln>
        </p:spPr>
        <p:txBody>
          <a:bodyPr spcFirstLastPara="1" wrap="square" lIns="91425" tIns="45700" rIns="91425" bIns="45700" anchor="t" anchorCtr="0">
            <a:noAutofit/>
          </a:bodyPr>
          <a:lstStyle/>
          <a:p>
            <a:pPr>
              <a:buClr>
                <a:srgbClr val="FFFFFF"/>
              </a:buClr>
              <a:buSzPts val="2400"/>
            </a:pPr>
            <a:r>
              <a:rPr lang="en-US" sz="2000" dirty="0">
                <a:solidFill>
                  <a:srgbClr val="FFFFFF"/>
                </a:solidFill>
                <a:latin typeface="Verdana" panose="020B0604030504040204" pitchFamily="34" charset="0"/>
                <a:ea typeface="Verdana" panose="020B0604030504040204" pitchFamily="34" charset="0"/>
                <a:cs typeface="Questrial"/>
                <a:sym typeface="Questrial"/>
              </a:rPr>
              <a:t>If the student reads &lt;10 correct words per minute (</a:t>
            </a:r>
            <a:r>
              <a:rPr lang="en-US" sz="2000" dirty="0" err="1">
                <a:solidFill>
                  <a:srgbClr val="FFFFFF"/>
                </a:solidFill>
                <a:latin typeface="Verdana" panose="020B0604030504040204" pitchFamily="34" charset="0"/>
                <a:ea typeface="Verdana" panose="020B0604030504040204" pitchFamily="34" charset="0"/>
                <a:cs typeface="Questrial"/>
                <a:sym typeface="Questrial"/>
              </a:rPr>
              <a:t>wcpm</a:t>
            </a:r>
            <a:r>
              <a:rPr lang="en-US" sz="2000" dirty="0">
                <a:solidFill>
                  <a:srgbClr val="FFFFFF"/>
                </a:solidFill>
                <a:latin typeface="Verdana" panose="020B0604030504040204" pitchFamily="34" charset="0"/>
                <a:ea typeface="Verdana" panose="020B0604030504040204" pitchFamily="34" charset="0"/>
                <a:cs typeface="Questrial"/>
                <a:sym typeface="Questrial"/>
              </a:rPr>
              <a:t>), consider a different CBM</a:t>
            </a:r>
            <a:endParaRPr sz="2000" dirty="0">
              <a:solidFill>
                <a:srgbClr val="FFFFFF"/>
              </a:solidFill>
              <a:latin typeface="Verdana" panose="020B0604030504040204" pitchFamily="34" charset="0"/>
              <a:ea typeface="Verdana" panose="020B0604030504040204" pitchFamily="34" charset="0"/>
              <a:cs typeface="Questrial"/>
              <a:sym typeface="Questrial"/>
            </a:endParaRPr>
          </a:p>
        </p:txBody>
      </p:sp>
      <p:sp>
        <p:nvSpPr>
          <p:cNvPr id="313" name="Shape 313"/>
          <p:cNvSpPr txBox="1"/>
          <p:nvPr/>
        </p:nvSpPr>
        <p:spPr>
          <a:xfrm>
            <a:off x="2810685" y="2151596"/>
            <a:ext cx="1881050" cy="3918651"/>
          </a:xfrm>
          <a:prstGeom prst="rect">
            <a:avLst/>
          </a:prstGeom>
          <a:noFill/>
          <a:ln>
            <a:noFill/>
          </a:ln>
        </p:spPr>
        <p:txBody>
          <a:bodyPr spcFirstLastPara="1" wrap="square" lIns="91425" tIns="45700" rIns="91425" bIns="45700" anchor="t" anchorCtr="0">
            <a:noAutofit/>
          </a:bodyPr>
          <a:lstStyle/>
          <a:p>
            <a:pPr>
              <a:buClr>
                <a:srgbClr val="FFFFFF"/>
              </a:buClr>
              <a:buSzPts val="2400"/>
            </a:pPr>
            <a:r>
              <a:rPr lang="en-US" sz="2000" dirty="0">
                <a:solidFill>
                  <a:srgbClr val="FFFFFF"/>
                </a:solidFill>
                <a:latin typeface="Verdana" panose="020B0604030504040204" pitchFamily="34" charset="0"/>
                <a:ea typeface="Verdana" panose="020B0604030504040204" pitchFamily="34" charset="0"/>
                <a:cs typeface="Questrial"/>
                <a:sym typeface="Questrial"/>
              </a:rPr>
              <a:t>If 10-50 </a:t>
            </a:r>
            <a:r>
              <a:rPr lang="en-US" sz="2000" dirty="0" err="1">
                <a:solidFill>
                  <a:srgbClr val="FFFFFF"/>
                </a:solidFill>
                <a:latin typeface="Verdana" panose="020B0604030504040204" pitchFamily="34" charset="0"/>
                <a:ea typeface="Verdana" panose="020B0604030504040204" pitchFamily="34" charset="0"/>
                <a:cs typeface="Questrial"/>
                <a:sym typeface="Questrial"/>
              </a:rPr>
              <a:t>wcpm</a:t>
            </a:r>
            <a:r>
              <a:rPr lang="en-US" sz="2000" dirty="0">
                <a:solidFill>
                  <a:srgbClr val="FFFFFF"/>
                </a:solidFill>
                <a:latin typeface="Verdana" panose="020B0604030504040204" pitchFamily="34" charset="0"/>
                <a:ea typeface="Verdana" panose="020B0604030504040204" pitchFamily="34" charset="0"/>
                <a:cs typeface="Questrial"/>
                <a:sym typeface="Questrial"/>
              </a:rPr>
              <a:t>, but &lt;85-89% correct, administer three passages at the next lower level.</a:t>
            </a:r>
            <a:endParaRPr sz="2000" dirty="0">
              <a:latin typeface="Verdana" panose="020B0604030504040204" pitchFamily="34" charset="0"/>
              <a:ea typeface="Verdana" panose="020B0604030504040204" pitchFamily="34" charset="0"/>
            </a:endParaRPr>
          </a:p>
          <a:p>
            <a:pPr>
              <a:buClr>
                <a:schemeClr val="dk1"/>
              </a:buClr>
              <a:buSzPts val="1800"/>
            </a:pPr>
            <a:endParaRPr sz="2000" dirty="0">
              <a:solidFill>
                <a:srgbClr val="000000"/>
              </a:solidFill>
              <a:latin typeface="Verdana" panose="020B0604030504040204" pitchFamily="34" charset="0"/>
              <a:ea typeface="Verdana" panose="020B0604030504040204" pitchFamily="34" charset="0"/>
              <a:cs typeface="Questrial"/>
              <a:sym typeface="Questrial"/>
            </a:endParaRPr>
          </a:p>
        </p:txBody>
      </p:sp>
      <p:sp>
        <p:nvSpPr>
          <p:cNvPr id="314" name="Shape 314"/>
          <p:cNvSpPr txBox="1"/>
          <p:nvPr/>
        </p:nvSpPr>
        <p:spPr>
          <a:xfrm>
            <a:off x="4829431" y="2151596"/>
            <a:ext cx="1881052" cy="3912867"/>
          </a:xfrm>
          <a:prstGeom prst="rect">
            <a:avLst/>
          </a:prstGeom>
          <a:noFill/>
          <a:ln>
            <a:noFill/>
          </a:ln>
        </p:spPr>
        <p:txBody>
          <a:bodyPr spcFirstLastPara="1" wrap="square" lIns="91425" tIns="45700" rIns="91425" bIns="45700" anchor="t" anchorCtr="0">
            <a:noAutofit/>
          </a:bodyPr>
          <a:lstStyle/>
          <a:p>
            <a:pPr>
              <a:buClr>
                <a:srgbClr val="FFFFFF"/>
              </a:buClr>
              <a:buSzPts val="2400"/>
            </a:pPr>
            <a:r>
              <a:rPr lang="en-US" sz="2000" dirty="0">
                <a:solidFill>
                  <a:srgbClr val="FFFFFF"/>
                </a:solidFill>
                <a:latin typeface="Verdana" panose="020B0604030504040204" pitchFamily="34" charset="0"/>
                <a:ea typeface="Verdana" panose="020B0604030504040204" pitchFamily="34" charset="0"/>
                <a:cs typeface="Questrial"/>
                <a:sym typeface="Questrial"/>
              </a:rPr>
              <a:t>If 10-50 </a:t>
            </a:r>
            <a:r>
              <a:rPr lang="en-US" sz="2000" dirty="0" err="1">
                <a:solidFill>
                  <a:srgbClr val="FFFFFF"/>
                </a:solidFill>
                <a:latin typeface="Verdana" panose="020B0604030504040204" pitchFamily="34" charset="0"/>
                <a:ea typeface="Verdana" panose="020B0604030504040204" pitchFamily="34" charset="0"/>
                <a:cs typeface="Questrial"/>
                <a:sym typeface="Questrial"/>
              </a:rPr>
              <a:t>wcpm</a:t>
            </a:r>
            <a:r>
              <a:rPr lang="en-US" sz="2000" dirty="0">
                <a:solidFill>
                  <a:srgbClr val="FFFFFF"/>
                </a:solidFill>
                <a:latin typeface="Verdana" panose="020B0604030504040204" pitchFamily="34" charset="0"/>
                <a:ea typeface="Verdana" panose="020B0604030504040204" pitchFamily="34" charset="0"/>
                <a:cs typeface="Questrial"/>
                <a:sym typeface="Questrial"/>
              </a:rPr>
              <a:t> </a:t>
            </a:r>
            <a:r>
              <a:rPr lang="en-US" sz="2000" u="sng" dirty="0">
                <a:solidFill>
                  <a:srgbClr val="FFFFFF"/>
                </a:solidFill>
                <a:latin typeface="Verdana" panose="020B0604030504040204" pitchFamily="34" charset="0"/>
                <a:ea typeface="Verdana" panose="020B0604030504040204" pitchFamily="34" charset="0"/>
                <a:cs typeface="Questrial"/>
                <a:sym typeface="Questrial"/>
              </a:rPr>
              <a:t>and</a:t>
            </a:r>
            <a:r>
              <a:rPr lang="en-US" sz="2000" dirty="0">
                <a:solidFill>
                  <a:srgbClr val="FFFFFF"/>
                </a:solidFill>
                <a:latin typeface="Verdana" panose="020B0604030504040204" pitchFamily="34" charset="0"/>
                <a:ea typeface="Verdana" panose="020B0604030504040204" pitchFamily="34" charset="0"/>
                <a:cs typeface="Questrial"/>
                <a:sym typeface="Questrial"/>
              </a:rPr>
              <a:t> above 90% accurate, use that level.</a:t>
            </a:r>
            <a:endParaRPr sz="2000" dirty="0">
              <a:latin typeface="Verdana" panose="020B0604030504040204" pitchFamily="34" charset="0"/>
              <a:ea typeface="Verdana" panose="020B0604030504040204" pitchFamily="34" charset="0"/>
            </a:endParaRPr>
          </a:p>
          <a:p>
            <a:pPr>
              <a:buClr>
                <a:schemeClr val="dk1"/>
              </a:buClr>
              <a:buSzPts val="1800"/>
            </a:pPr>
            <a:endParaRPr sz="2000" dirty="0">
              <a:solidFill>
                <a:srgbClr val="000000"/>
              </a:solidFill>
              <a:latin typeface="Verdana" panose="020B0604030504040204" pitchFamily="34" charset="0"/>
              <a:ea typeface="Verdana" panose="020B0604030504040204" pitchFamily="34" charset="0"/>
              <a:cs typeface="Questrial"/>
              <a:sym typeface="Questrial"/>
            </a:endParaRPr>
          </a:p>
        </p:txBody>
      </p:sp>
      <p:sp>
        <p:nvSpPr>
          <p:cNvPr id="315" name="Shape 315"/>
          <p:cNvSpPr txBox="1"/>
          <p:nvPr/>
        </p:nvSpPr>
        <p:spPr>
          <a:xfrm>
            <a:off x="6879962" y="2151595"/>
            <a:ext cx="2054138" cy="3912867"/>
          </a:xfrm>
          <a:prstGeom prst="rect">
            <a:avLst/>
          </a:prstGeom>
          <a:noFill/>
          <a:ln>
            <a:noFill/>
          </a:ln>
        </p:spPr>
        <p:txBody>
          <a:bodyPr spcFirstLastPara="1" wrap="square" lIns="91425" tIns="45700" rIns="91425" bIns="45700" anchor="t" anchorCtr="0">
            <a:noAutofit/>
          </a:bodyPr>
          <a:lstStyle/>
          <a:p>
            <a:pPr>
              <a:buClr>
                <a:srgbClr val="FFFFFF"/>
              </a:buClr>
              <a:buSzPts val="2400"/>
            </a:pPr>
            <a:r>
              <a:rPr lang="en-US" sz="2000" dirty="0">
                <a:solidFill>
                  <a:srgbClr val="FFFFFF"/>
                </a:solidFill>
                <a:latin typeface="Verdana" panose="020B0604030504040204" pitchFamily="34" charset="0"/>
                <a:ea typeface="Verdana" panose="020B0604030504040204" pitchFamily="34" charset="0"/>
                <a:cs typeface="Questrial"/>
                <a:sym typeface="Questrial"/>
              </a:rPr>
              <a:t>If &gt;50 </a:t>
            </a:r>
            <a:r>
              <a:rPr lang="en-US" sz="2000" dirty="0" err="1">
                <a:solidFill>
                  <a:srgbClr val="FFFFFF"/>
                </a:solidFill>
                <a:latin typeface="Verdana" panose="020B0604030504040204" pitchFamily="34" charset="0"/>
                <a:ea typeface="Verdana" panose="020B0604030504040204" pitchFamily="34" charset="0"/>
                <a:cs typeface="Questrial"/>
                <a:sym typeface="Questrial"/>
              </a:rPr>
              <a:t>wcpm</a:t>
            </a:r>
            <a:r>
              <a:rPr lang="en-US" sz="2000" dirty="0">
                <a:solidFill>
                  <a:srgbClr val="FFFFFF"/>
                </a:solidFill>
                <a:latin typeface="Verdana" panose="020B0604030504040204" pitchFamily="34" charset="0"/>
                <a:ea typeface="Verdana" panose="020B0604030504040204" pitchFamily="34" charset="0"/>
                <a:cs typeface="Questrial"/>
                <a:sym typeface="Questrial"/>
              </a:rPr>
              <a:t>, move to the highest level of text where the student reads 10-50 </a:t>
            </a:r>
            <a:r>
              <a:rPr lang="en-US" sz="2000" dirty="0" err="1">
                <a:solidFill>
                  <a:srgbClr val="FFFFFF"/>
                </a:solidFill>
                <a:latin typeface="Verdana" panose="020B0604030504040204" pitchFamily="34" charset="0"/>
                <a:ea typeface="Verdana" panose="020B0604030504040204" pitchFamily="34" charset="0"/>
                <a:cs typeface="Questrial"/>
                <a:sym typeface="Questrial"/>
              </a:rPr>
              <a:t>cwpm</a:t>
            </a:r>
            <a:r>
              <a:rPr lang="en-US" sz="2000" dirty="0">
                <a:solidFill>
                  <a:srgbClr val="FFFFFF"/>
                </a:solidFill>
                <a:latin typeface="Verdana" panose="020B0604030504040204" pitchFamily="34" charset="0"/>
                <a:ea typeface="Verdana" panose="020B0604030504040204" pitchFamily="34" charset="0"/>
                <a:cs typeface="Questrial"/>
                <a:sym typeface="Questrial"/>
              </a:rPr>
              <a:t> (but not higher than grade level).</a:t>
            </a:r>
            <a:endParaRPr sz="2000" dirty="0">
              <a:latin typeface="Verdana" panose="020B0604030504040204" pitchFamily="34" charset="0"/>
              <a:ea typeface="Verdana" panose="020B0604030504040204" pitchFamily="34" charset="0"/>
            </a:endParaRPr>
          </a:p>
          <a:p>
            <a:pPr>
              <a:buClr>
                <a:schemeClr val="dk1"/>
              </a:buClr>
              <a:buSzPts val="1800"/>
            </a:pPr>
            <a:endParaRPr sz="2000" dirty="0">
              <a:solidFill>
                <a:srgbClr val="000000"/>
              </a:solidFill>
              <a:latin typeface="Verdana" panose="020B0604030504040204" pitchFamily="34" charset="0"/>
              <a:ea typeface="Verdana" panose="020B0604030504040204" pitchFamily="34" charset="0"/>
              <a:cs typeface="Questrial"/>
              <a:sym typeface="Questrial"/>
            </a:endParaRPr>
          </a:p>
        </p:txBody>
      </p:sp>
    </p:spTree>
    <p:extLst>
      <p:ext uri="{BB962C8B-B14F-4D97-AF65-F5344CB8AC3E}">
        <p14:creationId xmlns:p14="http://schemas.microsoft.com/office/powerpoint/2010/main" val="349751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ORF with fidelity</a:t>
            </a:r>
          </a:p>
        </p:txBody>
      </p:sp>
      <p:sp>
        <p:nvSpPr>
          <p:cNvPr id="3" name="Text Placeholder 2"/>
          <p:cNvSpPr>
            <a:spLocks noGrp="1"/>
          </p:cNvSpPr>
          <p:nvPr>
            <p:ph type="body" sz="quarter" idx="12"/>
          </p:nvPr>
        </p:nvSpPr>
        <p:spPr/>
        <p:txBody>
          <a:bodyPr>
            <a:normAutofit fontScale="92500" lnSpcReduction="10000"/>
          </a:bodyPr>
          <a:lstStyle/>
          <a:p>
            <a:r>
              <a:rPr lang="en-US" b="1" dirty="0"/>
              <a:t>Follow the </a:t>
            </a:r>
            <a:r>
              <a:rPr lang="en-US" b="1" dirty="0">
                <a:solidFill>
                  <a:schemeClr val="accent1"/>
                </a:solidFill>
              </a:rPr>
              <a:t>administration directions</a:t>
            </a:r>
            <a:r>
              <a:rPr lang="en-US" b="1" dirty="0"/>
              <a:t> exactly</a:t>
            </a:r>
          </a:p>
          <a:p>
            <a:pPr marL="342900" indent="-342900">
              <a:buFont typeface="Arial" panose="020B0604020202020204" pitchFamily="34" charset="0"/>
              <a:buChar char="•"/>
            </a:pPr>
            <a:r>
              <a:rPr lang="en-US" dirty="0"/>
              <a:t>Follow the directions the same way every time</a:t>
            </a:r>
          </a:p>
          <a:p>
            <a:pPr marL="342900" indent="-342900">
              <a:buFont typeface="Arial" panose="020B0604020202020204" pitchFamily="34" charset="0"/>
              <a:buChar char="•"/>
            </a:pPr>
            <a:r>
              <a:rPr lang="en-US" dirty="0"/>
              <a:t>Keep the environment the same (a quiet place, without obvious distractions)</a:t>
            </a:r>
          </a:p>
          <a:p>
            <a:pPr marL="342900" indent="-342900">
              <a:buFont typeface="Arial" panose="020B0604020202020204" pitchFamily="34" charset="0"/>
              <a:buChar char="•"/>
            </a:pPr>
            <a:r>
              <a:rPr lang="en-US" dirty="0"/>
              <a:t>Keep the amount of encouragement the same before assessment (you can discuss progress after)</a:t>
            </a:r>
          </a:p>
          <a:p>
            <a:r>
              <a:rPr lang="en-US" b="1" dirty="0">
                <a:solidFill>
                  <a:schemeClr val="accent1"/>
                </a:solidFill>
              </a:rPr>
              <a:t>Score</a:t>
            </a:r>
            <a:r>
              <a:rPr lang="en-US" b="1" dirty="0"/>
              <a:t> the same way every time</a:t>
            </a:r>
          </a:p>
          <a:p>
            <a:pPr marL="342900" indent="-342900">
              <a:buFont typeface="Arial" panose="020B0604020202020204" pitchFamily="34" charset="0"/>
              <a:buChar char="•"/>
            </a:pPr>
            <a:r>
              <a:rPr lang="en-US" dirty="0"/>
              <a:t>Right is right: there is no credit for “but they’re so close!”</a:t>
            </a:r>
          </a:p>
          <a:p>
            <a:pPr marL="342900" indent="-342900">
              <a:buFont typeface="Arial" panose="020B0604020202020204" pitchFamily="34" charset="0"/>
              <a:buChar char="•"/>
            </a:pPr>
            <a:r>
              <a:rPr lang="en-US" dirty="0"/>
              <a:t>Accent, dialect, and articulation-related pronunciation differences do not count as errors if the student follows the same pattern consistently</a:t>
            </a:r>
          </a:p>
          <a:p>
            <a:pPr marL="342900" indent="-342900">
              <a:buFont typeface="Arial" panose="020B0604020202020204" pitchFamily="34" charset="0"/>
              <a:buChar char="•"/>
            </a:pPr>
            <a:r>
              <a:rPr lang="en-US" dirty="0"/>
              <a:t>Count the last response they give for an item as their answer (even if they changed a correct word to an incorrect one: the last is what they went with in the end)</a:t>
            </a:r>
          </a:p>
          <a:p>
            <a:endParaRPr lang="en-US" dirty="0"/>
          </a:p>
        </p:txBody>
      </p:sp>
    </p:spTree>
    <p:extLst>
      <p:ext uri="{BB962C8B-B14F-4D97-AF65-F5344CB8AC3E}">
        <p14:creationId xmlns:p14="http://schemas.microsoft.com/office/powerpoint/2010/main" val="3723615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533400" y="127269"/>
            <a:ext cx="916305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DIBELS ORF administration directions</a:t>
            </a:r>
            <a:endParaRPr dirty="0">
              <a:latin typeface="+mj-lt"/>
            </a:endParaRPr>
          </a:p>
        </p:txBody>
      </p:sp>
      <p:sp>
        <p:nvSpPr>
          <p:cNvPr id="335" name="Shape 335"/>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47</a:t>
            </a:fld>
            <a:endParaRPr dirty="0">
              <a:solidFill>
                <a:schemeClr val="dk1"/>
              </a:solidFill>
              <a:latin typeface="Arial"/>
              <a:ea typeface="Arial"/>
              <a:cs typeface="Arial"/>
              <a:sym typeface="Arial"/>
            </a:endParaRPr>
          </a:p>
        </p:txBody>
      </p:sp>
      <p:sp>
        <p:nvSpPr>
          <p:cNvPr id="336" name="Shape 336"/>
          <p:cNvSpPr txBox="1">
            <a:spLocks noGrp="1"/>
          </p:cNvSpPr>
          <p:nvPr>
            <p:ph type="body" idx="1"/>
          </p:nvPr>
        </p:nvSpPr>
        <p:spPr>
          <a:xfrm>
            <a:off x="533400" y="905572"/>
            <a:ext cx="7997825" cy="777875"/>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2200"/>
            </a:pPr>
            <a:r>
              <a:rPr lang="en-US" sz="2200" dirty="0">
                <a:latin typeface="+mj-lt"/>
              </a:rPr>
              <a:t>Follow these directions exactly each time with each student. Say the words in bold italic type verbatim.</a:t>
            </a:r>
            <a:endParaRPr dirty="0">
              <a:latin typeface="+mj-lt"/>
            </a:endParaRPr>
          </a:p>
          <a:p>
            <a:pPr marL="0" indent="0">
              <a:lnSpc>
                <a:spcPct val="100000"/>
              </a:lnSpc>
            </a:pPr>
            <a:endParaRPr dirty="0">
              <a:latin typeface="+mj-lt"/>
            </a:endParaRPr>
          </a:p>
        </p:txBody>
      </p:sp>
      <p:graphicFrame>
        <p:nvGraphicFramePr>
          <p:cNvPr id="337" name="Shape 337"/>
          <p:cNvGraphicFramePr/>
          <p:nvPr>
            <p:extLst>
              <p:ext uri="{D42A27DB-BD31-4B8C-83A1-F6EECF244321}">
                <p14:modId xmlns:p14="http://schemas.microsoft.com/office/powerpoint/2010/main" val="2339908001"/>
              </p:ext>
            </p:extLst>
          </p:nvPr>
        </p:nvGraphicFramePr>
        <p:xfrm>
          <a:off x="533400" y="1749377"/>
          <a:ext cx="7756700" cy="1612900"/>
        </p:xfrm>
        <a:graphic>
          <a:graphicData uri="http://schemas.openxmlformats.org/drawingml/2006/table">
            <a:tbl>
              <a:tblPr firstRow="1" bandRow="1">
                <a:noFill/>
              </a:tblPr>
              <a:tblGrid>
                <a:gridCol w="208300">
                  <a:extLst>
                    <a:ext uri="{9D8B030D-6E8A-4147-A177-3AD203B41FA5}">
                      <a16:colId xmlns:a16="http://schemas.microsoft.com/office/drawing/2014/main" val="20000"/>
                    </a:ext>
                  </a:extLst>
                </a:gridCol>
                <a:gridCol w="734010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tblGrid>
              <a:tr h="146050">
                <a:tc>
                  <a:txBody>
                    <a:bodyPr/>
                    <a:lstStyle/>
                    <a:p>
                      <a:pPr marL="0" marR="0" lvl="0" indent="0" algn="l" rtl="0">
                        <a:spcBef>
                          <a:spcPts val="0"/>
                        </a:spcBef>
                        <a:spcAft>
                          <a:spcPts val="0"/>
                        </a:spcAft>
                        <a:buNone/>
                      </a:pPr>
                      <a:endParaRPr sz="100" dirty="0"/>
                    </a:p>
                  </a:txBody>
                  <a:tcPr marL="0" marR="0" marT="0" marB="0">
                    <a:lnL w="9525"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
                        <a:buFont typeface="Questrial"/>
                        <a:buNone/>
                      </a:pPr>
                      <a:endParaRPr sz="100" b="1" i="1"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
                        <a:buFont typeface="Questrial"/>
                        <a:buNone/>
                      </a:pPr>
                      <a:endParaRPr sz="100" b="1" i="1"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98675">
                <a:tc>
                  <a:txBody>
                    <a:bodyPr/>
                    <a:lstStyle/>
                    <a:p>
                      <a:pPr marL="0" marR="0" lvl="0" indent="0" algn="l" rtl="0">
                        <a:spcBef>
                          <a:spcPts val="0"/>
                        </a:spcBef>
                        <a:spcAft>
                          <a:spcPts val="0"/>
                        </a:spcAft>
                        <a:buNone/>
                      </a:pPr>
                      <a:endParaRPr sz="1800" dirty="0"/>
                    </a:p>
                  </a:txBody>
                  <a:tcPr marL="91450" marR="91450" marT="45725" marB="45725">
                    <a:lnL w="9525" cap="flat" cmpd="sng">
                      <a:solidFill>
                        <a:srgbClr val="A5A5A5"/>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1" dirty="0">
                          <a:solidFill>
                            <a:schemeClr val="dk1"/>
                          </a:solidFill>
                          <a:latin typeface="Arial"/>
                          <a:ea typeface="Arial"/>
                          <a:cs typeface="Arial"/>
                          <a:sym typeface="Arial"/>
                        </a:rPr>
                        <a:t>I would like you to read a story to me. Please do your best reading. If you do not know a word, I will read the word for you. Keep reading until I say “stop.” Be ready to tell me all about the story when you finish. </a:t>
                      </a:r>
                      <a:r>
                        <a:rPr lang="en-US" sz="1200" dirty="0">
                          <a:solidFill>
                            <a:schemeClr val="dk1"/>
                          </a:solidFill>
                          <a:latin typeface="Arial"/>
                          <a:ea typeface="Arial"/>
                          <a:cs typeface="Arial"/>
                          <a:sym typeface="Arial"/>
                        </a:rPr>
                        <a:t>(Place the passage in front of the student.)</a:t>
                      </a:r>
                      <a:endParaRPr sz="1200" b="1" i="1" dirty="0">
                        <a:latin typeface="Arial"/>
                        <a:ea typeface="Arial"/>
                        <a:cs typeface="Arial"/>
                        <a:sym typeface="Arial"/>
                      </a:endParaRPr>
                    </a:p>
                  </a:txBody>
                  <a:tcPr marL="228600" marR="91450" marT="45725" marB="45725" anchor="ctr">
                    <a:lnT w="2857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Questrial"/>
                        <a:buNone/>
                      </a:pPr>
                      <a:endParaRPr sz="1200" b="1" i="1" dirty="0">
                        <a:latin typeface="Arial"/>
                        <a:ea typeface="Arial"/>
                        <a:cs typeface="Arial"/>
                        <a:sym typeface="Arial"/>
                      </a:endParaRPr>
                    </a:p>
                  </a:txBody>
                  <a:tcPr marL="91450" marR="91450" marT="45725" marB="45725" anchor="ctr">
                    <a:lnR w="9525"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34825">
                <a:tc>
                  <a:txBody>
                    <a:bodyPr/>
                    <a:lstStyle/>
                    <a:p>
                      <a:pPr marL="0" marR="0" lvl="0" indent="0" algn="l" rtl="0">
                        <a:spcBef>
                          <a:spcPts val="0"/>
                        </a:spcBef>
                        <a:spcAft>
                          <a:spcPts val="0"/>
                        </a:spcAft>
                        <a:buNone/>
                      </a:pPr>
                      <a:endParaRPr sz="1800" dirty="0"/>
                    </a:p>
                  </a:txBody>
                  <a:tcPr marL="91450" marR="91450" marT="45725" marB="45725">
                    <a:lnL w="9525" cap="flat" cmpd="sng">
                      <a:solidFill>
                        <a:srgbClr val="A5A5A5"/>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100" dirty="0">
                          <a:latin typeface="Arial"/>
                          <a:ea typeface="Arial"/>
                          <a:cs typeface="Arial"/>
                          <a:sym typeface="Arial"/>
                        </a:rPr>
                        <a:t>Begin testing. </a:t>
                      </a:r>
                      <a:r>
                        <a:rPr lang="en-US" sz="1100" b="1" i="1" dirty="0">
                          <a:latin typeface="Arial"/>
                          <a:ea typeface="Arial"/>
                          <a:cs typeface="Arial"/>
                          <a:sym typeface="Arial"/>
                        </a:rPr>
                        <a:t>Put your finger under the first word </a:t>
                      </a:r>
                      <a:r>
                        <a:rPr lang="en-US" sz="1100" b="0" i="0" dirty="0">
                          <a:latin typeface="Arial"/>
                          <a:ea typeface="Arial"/>
                          <a:cs typeface="Arial"/>
                          <a:sym typeface="Arial"/>
                        </a:rPr>
                        <a:t>(point to the first word of the passage). </a:t>
                      </a:r>
                      <a:r>
                        <a:rPr lang="en-US" sz="1100" b="1" i="1" dirty="0">
                          <a:latin typeface="Arial"/>
                          <a:ea typeface="Arial"/>
                          <a:cs typeface="Arial"/>
                          <a:sym typeface="Arial"/>
                        </a:rPr>
                        <a:t>Ready, begin.</a:t>
                      </a:r>
                      <a:endParaRPr sz="1100" dirty="0">
                        <a:latin typeface="Arial"/>
                        <a:ea typeface="Arial"/>
                        <a:cs typeface="Arial"/>
                        <a:sym typeface="Arial"/>
                      </a:endParaRPr>
                    </a:p>
                  </a:txBody>
                  <a:tcPr marL="228600" marR="91450" marT="45725" marB="45725" anchor="ctr">
                    <a:lnT w="9525" cap="flat" cmpd="sng">
                      <a:solidFill>
                        <a:srgbClr val="FFFFFF"/>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100" dirty="0">
                        <a:latin typeface="Arial"/>
                        <a:ea typeface="Arial"/>
                        <a:cs typeface="Arial"/>
                        <a:sym typeface="Arial"/>
                      </a:endParaRPr>
                    </a:p>
                  </a:txBody>
                  <a:tcPr marL="91450" marR="91450" marT="45725" marB="45725" anchor="ctr">
                    <a:lnR w="9525" cap="flat" cmpd="sng">
                      <a:solidFill>
                        <a:srgbClr val="A5A5A5"/>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3350">
                <a:tc>
                  <a:txBody>
                    <a:bodyPr/>
                    <a:lstStyle/>
                    <a:p>
                      <a:pPr marL="0" marR="0" lvl="0" indent="0" algn="l" rtl="0">
                        <a:spcBef>
                          <a:spcPts val="0"/>
                        </a:spcBef>
                        <a:spcAft>
                          <a:spcPts val="0"/>
                        </a:spcAft>
                        <a:buNone/>
                      </a:pPr>
                      <a:endParaRPr sz="100" dirty="0"/>
                    </a:p>
                  </a:txBody>
                  <a:tcPr marL="0" marR="0" marT="0" marB="0">
                    <a:lnL w="9525"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338" name="Shape 338">
            <a:extLst>
              <a:ext uri="{C183D7F6-B498-43B3-948B-1728B52AA6E4}">
                <adec:decorative xmlns:adec="http://schemas.microsoft.com/office/drawing/2017/decorative" val="1"/>
              </a:ext>
            </a:extLst>
          </p:cNvPr>
          <p:cNvSpPr/>
          <p:nvPr/>
        </p:nvSpPr>
        <p:spPr>
          <a:xfrm rot="5400000">
            <a:off x="762996" y="2095452"/>
            <a:ext cx="139700" cy="1524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endParaRPr sz="2400" dirty="0">
              <a:solidFill>
                <a:schemeClr val="dk1"/>
              </a:solidFill>
              <a:latin typeface="Questrial"/>
              <a:ea typeface="Questrial"/>
              <a:cs typeface="Questrial"/>
              <a:sym typeface="Questrial"/>
            </a:endParaRPr>
          </a:p>
        </p:txBody>
      </p:sp>
      <p:sp>
        <p:nvSpPr>
          <p:cNvPr id="339" name="Shape 339">
            <a:extLst>
              <a:ext uri="{C183D7F6-B498-43B3-948B-1728B52AA6E4}">
                <adec:decorative xmlns:adec="http://schemas.microsoft.com/office/drawing/2017/decorative" val="1"/>
              </a:ext>
            </a:extLst>
          </p:cNvPr>
          <p:cNvSpPr/>
          <p:nvPr/>
        </p:nvSpPr>
        <p:spPr>
          <a:xfrm rot="5400000">
            <a:off x="775696" y="2908252"/>
            <a:ext cx="139700" cy="1524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endParaRPr sz="2400" dirty="0">
              <a:solidFill>
                <a:schemeClr val="dk1"/>
              </a:solidFill>
              <a:latin typeface="Questrial"/>
              <a:ea typeface="Questrial"/>
              <a:cs typeface="Questrial"/>
              <a:sym typeface="Questrial"/>
            </a:endParaRPr>
          </a:p>
        </p:txBody>
      </p:sp>
      <p:sp>
        <p:nvSpPr>
          <p:cNvPr id="340" name="Shape 340"/>
          <p:cNvSpPr txBox="1"/>
          <p:nvPr/>
        </p:nvSpPr>
        <p:spPr>
          <a:xfrm>
            <a:off x="533400" y="3428207"/>
            <a:ext cx="7688262" cy="1878012"/>
          </a:xfrm>
          <a:prstGeom prst="rect">
            <a:avLst/>
          </a:prstGeom>
          <a:noFill/>
          <a:ln>
            <a:noFill/>
          </a:ln>
        </p:spPr>
        <p:txBody>
          <a:bodyPr spcFirstLastPara="1" wrap="square" lIns="91425" tIns="45700" rIns="91425" bIns="45700" anchor="t" anchorCtr="0">
            <a:noAutofit/>
          </a:bodyPr>
          <a:lstStyle/>
          <a:p>
            <a:r>
              <a:rPr lang="en-US" sz="2200" dirty="0">
                <a:solidFill>
                  <a:schemeClr val="lt1"/>
                </a:solidFill>
                <a:latin typeface="+mj-lt"/>
                <a:ea typeface="Questrial"/>
                <a:cs typeface="Questrial"/>
                <a:sym typeface="Questrial"/>
              </a:rPr>
              <a:t>During benchmark assessment, three passages are administered if the student reads 10 or more words correctly on the first passage. When administering the second and third passages, use the following shortened directions:</a:t>
            </a:r>
            <a:endParaRPr dirty="0">
              <a:latin typeface="+mj-lt"/>
            </a:endParaRPr>
          </a:p>
          <a:p>
            <a:endParaRPr sz="2800" dirty="0">
              <a:solidFill>
                <a:schemeClr val="dk1"/>
              </a:solidFill>
              <a:latin typeface="+mj-lt"/>
              <a:ea typeface="Times"/>
              <a:cs typeface="Times"/>
              <a:sym typeface="Times"/>
            </a:endParaRPr>
          </a:p>
        </p:txBody>
      </p:sp>
      <p:graphicFrame>
        <p:nvGraphicFramePr>
          <p:cNvPr id="341" name="Shape 341"/>
          <p:cNvGraphicFramePr/>
          <p:nvPr>
            <p:extLst>
              <p:ext uri="{D42A27DB-BD31-4B8C-83A1-F6EECF244321}">
                <p14:modId xmlns:p14="http://schemas.microsoft.com/office/powerpoint/2010/main" val="1487467308"/>
              </p:ext>
            </p:extLst>
          </p:nvPr>
        </p:nvGraphicFramePr>
        <p:xfrm>
          <a:off x="533400" y="5306219"/>
          <a:ext cx="7756700" cy="755650"/>
        </p:xfrm>
        <a:graphic>
          <a:graphicData uri="http://schemas.openxmlformats.org/drawingml/2006/table">
            <a:tbl>
              <a:tblPr firstRow="1" bandRow="1">
                <a:noFill/>
              </a:tblPr>
              <a:tblGrid>
                <a:gridCol w="208300">
                  <a:extLst>
                    <a:ext uri="{9D8B030D-6E8A-4147-A177-3AD203B41FA5}">
                      <a16:colId xmlns:a16="http://schemas.microsoft.com/office/drawing/2014/main" val="20000"/>
                    </a:ext>
                  </a:extLst>
                </a:gridCol>
                <a:gridCol w="734010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tblGrid>
              <a:tr h="146050">
                <a:tc>
                  <a:txBody>
                    <a:bodyPr/>
                    <a:lstStyle/>
                    <a:p>
                      <a:pPr marL="0" marR="0" lvl="0" indent="0" algn="l" rtl="0">
                        <a:spcBef>
                          <a:spcPts val="0"/>
                        </a:spcBef>
                        <a:spcAft>
                          <a:spcPts val="0"/>
                        </a:spcAft>
                        <a:buNone/>
                      </a:pPr>
                      <a:endParaRPr sz="100" dirty="0"/>
                    </a:p>
                  </a:txBody>
                  <a:tcPr marL="0" marR="0" marT="0" marB="0">
                    <a:lnL w="9525"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
                        <a:buFont typeface="Questrial"/>
                        <a:buNone/>
                      </a:pPr>
                      <a:endParaRPr sz="100" b="1" i="1"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
                        <a:buFont typeface="Questrial"/>
                        <a:buNone/>
                      </a:pPr>
                      <a:endParaRPr sz="100" b="1" i="1"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76250">
                <a:tc>
                  <a:txBody>
                    <a:bodyPr/>
                    <a:lstStyle/>
                    <a:p>
                      <a:pPr marL="0" marR="0" lvl="0" indent="0" algn="l" rtl="0">
                        <a:spcBef>
                          <a:spcPts val="0"/>
                        </a:spcBef>
                        <a:spcAft>
                          <a:spcPts val="0"/>
                        </a:spcAft>
                        <a:buNone/>
                      </a:pPr>
                      <a:endParaRPr sz="1800" dirty="0"/>
                    </a:p>
                  </a:txBody>
                  <a:tcPr marL="91450" marR="91450" marT="45725" marB="45725">
                    <a:lnL w="9525" cap="flat" cmpd="sng">
                      <a:solidFill>
                        <a:srgbClr val="A5A5A5"/>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l" rtl="0">
                        <a:spcBef>
                          <a:spcPts val="0"/>
                        </a:spcBef>
                        <a:spcAft>
                          <a:spcPts val="0"/>
                        </a:spcAft>
                        <a:buNone/>
                      </a:pPr>
                      <a:r>
                        <a:rPr lang="en-US" sz="1200" b="1" i="1" dirty="0">
                          <a:latin typeface="Arial"/>
                          <a:ea typeface="Arial"/>
                          <a:cs typeface="Arial"/>
                          <a:sym typeface="Arial"/>
                        </a:rPr>
                        <a:t>Now read this story to me. Please do your best reading. Ready, begin.</a:t>
                      </a:r>
                      <a:endParaRPr sz="1200" dirty="0">
                        <a:latin typeface="Arial"/>
                        <a:ea typeface="Arial"/>
                        <a:cs typeface="Arial"/>
                        <a:sym typeface="Arial"/>
                      </a:endParaRPr>
                    </a:p>
                  </a:txBody>
                  <a:tcPr marL="228600" marR="91450" marT="45725" marB="45725" anchor="ct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Questrial"/>
                        <a:buNone/>
                      </a:pPr>
                      <a:endParaRPr sz="1200" b="1" i="1" dirty="0">
                        <a:latin typeface="Arial"/>
                        <a:ea typeface="Arial"/>
                        <a:cs typeface="Arial"/>
                        <a:sym typeface="Arial"/>
                      </a:endParaRPr>
                    </a:p>
                  </a:txBody>
                  <a:tcPr marL="91450" marR="91450" marT="45725" marB="45725" anchor="ctr">
                    <a:lnR w="9525"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3350">
                <a:tc>
                  <a:txBody>
                    <a:bodyPr/>
                    <a:lstStyle/>
                    <a:p>
                      <a:pPr marL="0" marR="0" lvl="0" indent="0" algn="l" rtl="0">
                        <a:spcBef>
                          <a:spcPts val="0"/>
                        </a:spcBef>
                        <a:spcAft>
                          <a:spcPts val="0"/>
                        </a:spcAft>
                        <a:buNone/>
                      </a:pPr>
                      <a:endParaRPr sz="100" dirty="0"/>
                    </a:p>
                  </a:txBody>
                  <a:tcPr marL="0" marR="0" marT="0" marB="0">
                    <a:lnL w="9525"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42" name="Shape 342">
            <a:extLst>
              <a:ext uri="{C183D7F6-B498-43B3-948B-1728B52AA6E4}">
                <adec:decorative xmlns:adec="http://schemas.microsoft.com/office/drawing/2017/decorative" val="1"/>
              </a:ext>
            </a:extLst>
          </p:cNvPr>
          <p:cNvSpPr/>
          <p:nvPr/>
        </p:nvSpPr>
        <p:spPr>
          <a:xfrm rot="5400000">
            <a:off x="756646" y="5617369"/>
            <a:ext cx="139700" cy="1524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endParaRPr sz="2400"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3309380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571500" y="282735"/>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During the testing</a:t>
            </a:r>
            <a:endParaRPr dirty="0">
              <a:latin typeface="+mj-lt"/>
            </a:endParaRPr>
          </a:p>
        </p:txBody>
      </p:sp>
      <p:sp>
        <p:nvSpPr>
          <p:cNvPr id="348" name="Shape 348"/>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48</a:t>
            </a:fld>
            <a:endParaRPr>
              <a:solidFill>
                <a:schemeClr val="dk1"/>
              </a:solidFill>
              <a:latin typeface="Arial"/>
              <a:ea typeface="Arial"/>
              <a:cs typeface="Arial"/>
              <a:sym typeface="Arial"/>
            </a:endParaRPr>
          </a:p>
        </p:txBody>
      </p:sp>
      <p:sp>
        <p:nvSpPr>
          <p:cNvPr id="349" name="Shape 349"/>
          <p:cNvSpPr txBox="1">
            <a:spLocks noGrp="1"/>
          </p:cNvSpPr>
          <p:nvPr>
            <p:ph type="body" idx="1"/>
          </p:nvPr>
        </p:nvSpPr>
        <p:spPr>
          <a:xfrm>
            <a:off x="571500" y="1117601"/>
            <a:ext cx="8382000" cy="4994275"/>
          </a:xfrm>
          <a:prstGeom prst="rect">
            <a:avLst/>
          </a:prstGeom>
          <a:noFill/>
          <a:ln>
            <a:noFill/>
          </a:ln>
        </p:spPr>
        <p:txBody>
          <a:bodyPr spcFirstLastPara="1" vert="horz" wrap="square" lIns="91425" tIns="45700" rIns="91425" bIns="45700" rtlCol="0" anchor="t" anchorCtr="0">
            <a:noAutofit/>
          </a:bodyPr>
          <a:lstStyle/>
          <a:p>
            <a:pPr marL="365125" lvl="1" indent="-365125">
              <a:spcBef>
                <a:spcPts val="0"/>
              </a:spcBef>
              <a:buClr>
                <a:srgbClr val="98A0CD"/>
              </a:buClr>
              <a:buSzPts val="2400"/>
            </a:pPr>
            <a:r>
              <a:rPr lang="en-US" sz="2400" dirty="0">
                <a:latin typeface="+mj-lt"/>
              </a:rPr>
              <a:t>Start the stopwatch after the student says the first word of the passage. </a:t>
            </a:r>
            <a:r>
              <a:rPr lang="en-US" sz="2400" i="1" dirty="0">
                <a:latin typeface="+mj-lt"/>
              </a:rPr>
              <a:t>(If the student is silent or struggles for 3 seconds with the first word of the passage, then mark the word as incorrect, say the word, and start the stopwatch.) </a:t>
            </a:r>
            <a:endParaRPr dirty="0">
              <a:latin typeface="+mj-lt"/>
            </a:endParaRPr>
          </a:p>
          <a:p>
            <a:pPr marL="365125" lvl="1" indent="-365125">
              <a:spcBef>
                <a:spcPts val="1200"/>
              </a:spcBef>
              <a:buClr>
                <a:srgbClr val="98A0CD"/>
              </a:buClr>
              <a:buSzPts val="2400"/>
            </a:pPr>
            <a:r>
              <a:rPr lang="en-US" sz="2400" dirty="0">
                <a:latin typeface="+mj-lt"/>
              </a:rPr>
              <a:t>Follow along and mark the student’s responses in the scoring booklet according to the scoring rules.</a:t>
            </a:r>
            <a:endParaRPr dirty="0">
              <a:latin typeface="+mj-lt"/>
            </a:endParaRPr>
          </a:p>
          <a:p>
            <a:pPr marL="365125" lvl="1" indent="-365125">
              <a:spcBef>
                <a:spcPts val="1200"/>
              </a:spcBef>
              <a:buClr>
                <a:srgbClr val="98A0CD"/>
              </a:buClr>
              <a:buSzPts val="2400"/>
            </a:pPr>
            <a:r>
              <a:rPr lang="en-US" sz="2400" dirty="0">
                <a:latin typeface="+mj-lt"/>
              </a:rPr>
              <a:t>At the end of 1 minute, place a bracket ( ] ) in the text after the last word provided by the student.</a:t>
            </a:r>
            <a:endParaRPr dirty="0">
              <a:latin typeface="+mj-lt"/>
            </a:endParaRPr>
          </a:p>
          <a:p>
            <a:pPr marL="365125" lvl="1" indent="-365125">
              <a:spcBef>
                <a:spcPts val="1200"/>
              </a:spcBef>
              <a:buClr>
                <a:srgbClr val="98A0CD"/>
              </a:buClr>
              <a:buSzPts val="2400"/>
            </a:pPr>
            <a:r>
              <a:rPr lang="en-US" sz="2400" dirty="0">
                <a:latin typeface="+mj-lt"/>
              </a:rPr>
              <a:t>Say, </a:t>
            </a:r>
            <a:r>
              <a:rPr lang="en-US" sz="2400" b="1" i="1" dirty="0">
                <a:latin typeface="+mj-lt"/>
              </a:rPr>
              <a:t>Stop</a:t>
            </a:r>
            <a:r>
              <a:rPr lang="en-US" sz="2400" dirty="0">
                <a:latin typeface="+mj-lt"/>
              </a:rPr>
              <a:t> and remove the passage.</a:t>
            </a:r>
            <a:endParaRPr dirty="0">
              <a:latin typeface="+mj-lt"/>
            </a:endParaRPr>
          </a:p>
        </p:txBody>
      </p:sp>
    </p:spTree>
    <p:extLst>
      <p:ext uri="{BB962C8B-B14F-4D97-AF65-F5344CB8AC3E}">
        <p14:creationId xmlns:p14="http://schemas.microsoft.com/office/powerpoint/2010/main" val="3350570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561975" y="228600"/>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DORF notes</a:t>
            </a:r>
            <a:endParaRPr dirty="0">
              <a:latin typeface="+mj-lt"/>
            </a:endParaRPr>
          </a:p>
        </p:txBody>
      </p:sp>
      <p:sp>
        <p:nvSpPr>
          <p:cNvPr id="355" name="Shape 355"/>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49</a:t>
            </a:fld>
            <a:endParaRPr>
              <a:solidFill>
                <a:schemeClr val="dk1"/>
              </a:solidFill>
              <a:latin typeface="Arial"/>
              <a:ea typeface="Arial"/>
              <a:cs typeface="Arial"/>
              <a:sym typeface="Arial"/>
            </a:endParaRPr>
          </a:p>
        </p:txBody>
      </p:sp>
      <p:sp>
        <p:nvSpPr>
          <p:cNvPr id="356" name="Shape 356"/>
          <p:cNvSpPr txBox="1">
            <a:spLocks noGrp="1"/>
          </p:cNvSpPr>
          <p:nvPr>
            <p:ph type="body" idx="1"/>
          </p:nvPr>
        </p:nvSpPr>
        <p:spPr>
          <a:xfrm>
            <a:off x="561975" y="960120"/>
            <a:ext cx="8170862" cy="5283200"/>
          </a:xfrm>
          <a:prstGeom prst="rect">
            <a:avLst/>
          </a:prstGeom>
          <a:noFill/>
          <a:ln>
            <a:noFill/>
          </a:ln>
        </p:spPr>
        <p:txBody>
          <a:bodyPr spcFirstLastPara="1" vert="horz" wrap="square" lIns="91425" tIns="45700" rIns="91425" bIns="45700" rtlCol="0" anchor="t" anchorCtr="0">
            <a:noAutofit/>
          </a:bodyPr>
          <a:lstStyle/>
          <a:p>
            <a:pPr marL="365125" lvl="1" indent="-365125">
              <a:spcBef>
                <a:spcPts val="0"/>
              </a:spcBef>
              <a:buClr>
                <a:srgbClr val="A1A6E1"/>
              </a:buClr>
              <a:buSzPts val="2400"/>
            </a:pPr>
            <a:r>
              <a:rPr lang="en-US" sz="2400" dirty="0">
                <a:latin typeface="+mj-lt"/>
              </a:rPr>
              <a:t>Do not read the title.</a:t>
            </a:r>
            <a:endParaRPr dirty="0">
              <a:latin typeface="+mj-lt"/>
            </a:endParaRPr>
          </a:p>
          <a:p>
            <a:pPr marL="365125" lvl="1" indent="-365125">
              <a:buClr>
                <a:srgbClr val="A1A6E1"/>
              </a:buClr>
              <a:buSzPts val="2400"/>
            </a:pPr>
            <a:r>
              <a:rPr lang="en-US" sz="2400" dirty="0">
                <a:latin typeface="+mj-lt"/>
              </a:rPr>
              <a:t>If the student reaches the end of the page before the minute is up, turn the page and continue on the next page. </a:t>
            </a:r>
            <a:endParaRPr dirty="0">
              <a:latin typeface="+mj-lt"/>
            </a:endParaRPr>
          </a:p>
          <a:p>
            <a:pPr marL="365125" lvl="1" indent="-365125">
              <a:buClr>
                <a:srgbClr val="A1A6E1"/>
              </a:buClr>
              <a:buSzPts val="2400"/>
            </a:pPr>
            <a:r>
              <a:rPr lang="en-US" sz="2400" dirty="0">
                <a:latin typeface="+mj-lt"/>
              </a:rPr>
              <a:t>Scores are not pro-rated. </a:t>
            </a:r>
            <a:endParaRPr dirty="0">
              <a:latin typeface="+mj-lt"/>
            </a:endParaRPr>
          </a:p>
          <a:p>
            <a:pPr marL="365125" lvl="1" indent="-365125">
              <a:buClr>
                <a:srgbClr val="A1A6E1"/>
              </a:buClr>
              <a:buSzPts val="2400"/>
            </a:pPr>
            <a:r>
              <a:rPr lang="en-US" sz="2400" dirty="0">
                <a:latin typeface="+mj-lt"/>
              </a:rPr>
              <a:t>If the student is in the middle of a sentence at the end of 1 minute, you may allow the student to finish the sentence, but only score the words said up to the end of 1 minute.</a:t>
            </a:r>
            <a:r>
              <a:rPr lang="en-US" sz="2400" dirty="0">
                <a:solidFill>
                  <a:schemeClr val="dk1"/>
                </a:solidFill>
                <a:latin typeface="+mj-lt"/>
              </a:rPr>
              <a:t>.</a:t>
            </a:r>
            <a:endParaRPr dirty="0">
              <a:latin typeface="+mj-lt"/>
            </a:endParaRPr>
          </a:p>
        </p:txBody>
      </p:sp>
    </p:spTree>
    <p:extLst>
      <p:ext uri="{BB962C8B-B14F-4D97-AF65-F5344CB8AC3E}">
        <p14:creationId xmlns:p14="http://schemas.microsoft.com/office/powerpoint/2010/main" val="264039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Overview of Data Based Instruction in reading</a:t>
            </a:r>
          </a:p>
        </p:txBody>
      </p:sp>
      <p:sp>
        <p:nvSpPr>
          <p:cNvPr id="3" name="Subtitle 2"/>
          <p:cNvSpPr>
            <a:spLocks noGrp="1"/>
          </p:cNvSpPr>
          <p:nvPr>
            <p:ph type="subTitle" idx="1"/>
          </p:nvPr>
        </p:nvSpPr>
        <p:spPr/>
        <p:txBody>
          <a:bodyPr/>
          <a:lstStyle/>
          <a:p>
            <a:r>
              <a:rPr lang="en-US" dirty="0"/>
              <a:t>Module 4 – Part 1</a:t>
            </a:r>
          </a:p>
        </p:txBody>
      </p:sp>
    </p:spTree>
    <p:extLst>
      <p:ext uri="{BB962C8B-B14F-4D97-AF65-F5344CB8AC3E}">
        <p14:creationId xmlns:p14="http://schemas.microsoft.com/office/powerpoint/2010/main" val="1573315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552450" y="180975"/>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Scoring rules</a:t>
            </a:r>
            <a:endParaRPr dirty="0">
              <a:latin typeface="+mj-lt"/>
            </a:endParaRPr>
          </a:p>
        </p:txBody>
      </p:sp>
      <p:sp>
        <p:nvSpPr>
          <p:cNvPr id="362" name="Shape 362"/>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50</a:t>
            </a:fld>
            <a:endParaRPr>
              <a:solidFill>
                <a:schemeClr val="dk1"/>
              </a:solidFill>
              <a:latin typeface="Arial"/>
              <a:ea typeface="Arial"/>
              <a:cs typeface="Arial"/>
              <a:sym typeface="Arial"/>
            </a:endParaRPr>
          </a:p>
        </p:txBody>
      </p:sp>
      <p:graphicFrame>
        <p:nvGraphicFramePr>
          <p:cNvPr id="363" name="Shape 363"/>
          <p:cNvGraphicFramePr/>
          <p:nvPr>
            <p:extLst>
              <p:ext uri="{D42A27DB-BD31-4B8C-83A1-F6EECF244321}">
                <p14:modId xmlns:p14="http://schemas.microsoft.com/office/powerpoint/2010/main" val="411795540"/>
              </p:ext>
            </p:extLst>
          </p:nvPr>
        </p:nvGraphicFramePr>
        <p:xfrm>
          <a:off x="682626" y="1306513"/>
          <a:ext cx="7921625" cy="1463700"/>
        </p:xfrm>
        <a:graphic>
          <a:graphicData uri="http://schemas.openxmlformats.org/drawingml/2006/table">
            <a:tbl>
              <a:tblPr>
                <a:tableStyleId>{E269D01E-BC32-4049-B463-5C60D7B0CCD2}</a:tableStyleId>
              </a:tblPr>
              <a:tblGrid>
                <a:gridCol w="1465275">
                  <a:extLst>
                    <a:ext uri="{9D8B030D-6E8A-4147-A177-3AD203B41FA5}">
                      <a16:colId xmlns:a16="http://schemas.microsoft.com/office/drawing/2014/main" val="20000"/>
                    </a:ext>
                  </a:extLst>
                </a:gridCol>
                <a:gridCol w="6456350">
                  <a:extLst>
                    <a:ext uri="{9D8B030D-6E8A-4147-A177-3AD203B41FA5}">
                      <a16:colId xmlns:a16="http://schemas.microsoft.com/office/drawing/2014/main" val="20001"/>
                    </a:ext>
                  </a:extLst>
                </a:gridCol>
              </a:tblGrid>
              <a:tr h="731850">
                <a:tc>
                  <a:txBody>
                    <a:bodyPr/>
                    <a:lstStyle/>
                    <a:p>
                      <a:pPr marL="0" marR="0" lvl="0" indent="0" algn="ctr" rtl="0">
                        <a:lnSpc>
                          <a:spcPct val="100000"/>
                        </a:lnSpc>
                        <a:spcBef>
                          <a:spcPts val="0"/>
                        </a:spcBef>
                        <a:spcAft>
                          <a:spcPts val="0"/>
                        </a:spcAft>
                        <a:buClr>
                          <a:schemeClr val="lt1"/>
                        </a:buClr>
                        <a:buSzPts val="2800"/>
                        <a:buFont typeface="Arial"/>
                        <a:buNone/>
                      </a:pPr>
                      <a:r>
                        <a:rPr lang="en-US" sz="2800" u="none" strike="noStrike" cap="none" dirty="0">
                          <a:sym typeface="Arial"/>
                        </a:rPr>
                        <a:t>1</a:t>
                      </a:r>
                      <a:endParaRPr dirty="0">
                        <a:latin typeface="+mj-lt"/>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sym typeface="Arial"/>
                        </a:rPr>
                        <a:t>Leave blank any words the student reads correctly. </a:t>
                      </a:r>
                      <a:endParaRPr dirty="0">
                        <a:latin typeface="+mj-lt"/>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731850">
                <a:tc>
                  <a:txBody>
                    <a:bodyPr/>
                    <a:lstStyle/>
                    <a:p>
                      <a:pPr marL="0" marR="0" lvl="0" indent="0" algn="ctr" rtl="0">
                        <a:lnSpc>
                          <a:spcPct val="100000"/>
                        </a:lnSpc>
                        <a:spcBef>
                          <a:spcPts val="0"/>
                        </a:spcBef>
                        <a:spcAft>
                          <a:spcPts val="0"/>
                        </a:spcAft>
                        <a:buClr>
                          <a:schemeClr val="lt1"/>
                        </a:buClr>
                        <a:buSzPts val="2800"/>
                        <a:buFont typeface="Arial"/>
                        <a:buNone/>
                      </a:pPr>
                      <a:r>
                        <a:rPr lang="en-US" sz="2800" u="none" strike="noStrike" cap="none">
                          <a:sym typeface="Arial"/>
                        </a:rPr>
                        <a:t>2</a:t>
                      </a:r>
                      <a:endParaRPr>
                        <a:latin typeface="+mj-lt"/>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sym typeface="Arial"/>
                        </a:rPr>
                        <a:t>Put a slash ( / ) through any errors.</a:t>
                      </a:r>
                      <a:endParaRPr dirty="0">
                        <a:latin typeface="+mj-lt"/>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7212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552450" y="209550"/>
            <a:ext cx="8686800" cy="731520"/>
          </a:xfrm>
          <a:prstGeom prst="rect">
            <a:avLst/>
          </a:prstGeom>
          <a:noFill/>
          <a:ln>
            <a:noFill/>
          </a:ln>
        </p:spPr>
        <p:txBody>
          <a:bodyPr spcFirstLastPara="1" vert="horz" wrap="square" lIns="91425" tIns="45700" rIns="91425" bIns="45700" rtlCol="0" anchor="t" anchorCtr="0">
            <a:noAutofit/>
          </a:bodyPr>
          <a:lstStyle/>
          <a:p>
            <a:r>
              <a:rPr lang="en-US">
                <a:latin typeface="+mj-lt"/>
              </a:rPr>
              <a:t>Scoring rule: #1</a:t>
            </a:r>
            <a:endParaRPr>
              <a:latin typeface="+mj-lt"/>
            </a:endParaRPr>
          </a:p>
        </p:txBody>
      </p:sp>
      <p:sp>
        <p:nvSpPr>
          <p:cNvPr id="369" name="Shape 369"/>
          <p:cNvSpPr txBox="1">
            <a:spLocks noGrp="1"/>
          </p:cNvSpPr>
          <p:nvPr>
            <p:ph type="body" idx="1"/>
          </p:nvPr>
        </p:nvSpPr>
        <p:spPr>
          <a:xfrm>
            <a:off x="552450" y="941070"/>
            <a:ext cx="8686800" cy="4940679"/>
          </a:xfrm>
          <a:prstGeom prst="rect">
            <a:avLst/>
          </a:prstGeom>
          <a:noFill/>
          <a:ln>
            <a:noFill/>
          </a:ln>
        </p:spPr>
        <p:txBody>
          <a:bodyPr spcFirstLastPara="1" vert="horz" wrap="square" lIns="91425" tIns="45700" rIns="91425" bIns="45700" rtlCol="0" anchor="t" anchorCtr="0">
            <a:noAutofit/>
          </a:bodyPr>
          <a:lstStyle/>
          <a:p>
            <a:pPr marL="0" indent="0">
              <a:spcBef>
                <a:spcPts val="0"/>
              </a:spcBef>
              <a:buSzPts val="2000"/>
            </a:pPr>
            <a:r>
              <a:rPr lang="en-US" sz="2000" b="1" dirty="0">
                <a:latin typeface="+mj-lt"/>
              </a:rPr>
              <a:t>Leave blank any words the student reads correctly. Inserted words are not counted. To be counted as correct, words must be read as whole words and pronounced correctly for the context of the sentence.</a:t>
            </a:r>
            <a:endParaRPr sz="2000" b="1" dirty="0">
              <a:latin typeface="+mj-lt"/>
            </a:endParaRPr>
          </a:p>
          <a:p>
            <a:pPr marL="365125" lvl="1" indent="-365125">
              <a:buClr>
                <a:srgbClr val="98A0CD"/>
              </a:buClr>
            </a:pPr>
            <a:r>
              <a:rPr lang="en-US" sz="1800" dirty="0">
                <a:latin typeface="+mj-lt"/>
              </a:rPr>
              <a:t>If the student reads a proper noun with correct pronunciation or with any reasonable phonetic pronunciation, it is counted as correct.</a:t>
            </a:r>
            <a:endParaRPr sz="1800" i="1" dirty="0">
              <a:latin typeface="+mj-lt"/>
            </a:endParaRPr>
          </a:p>
          <a:p>
            <a:pPr marL="365125" lvl="1" indent="-365125">
              <a:spcBef>
                <a:spcPts val="1200"/>
              </a:spcBef>
              <a:buClr>
                <a:srgbClr val="98A0CD"/>
              </a:buClr>
            </a:pPr>
            <a:r>
              <a:rPr lang="en-US" sz="1800" dirty="0">
                <a:latin typeface="+mj-lt"/>
              </a:rPr>
              <a:t>Abbreviations must be read the way they would be pronounced in conversation.</a:t>
            </a:r>
            <a:endParaRPr sz="1800" dirty="0">
              <a:latin typeface="+mj-lt"/>
            </a:endParaRPr>
          </a:p>
          <a:p>
            <a:pPr marL="365125" lvl="1" indent="-365125">
              <a:spcBef>
                <a:spcPts val="1200"/>
              </a:spcBef>
              <a:buClr>
                <a:srgbClr val="98A0CD"/>
              </a:buClr>
            </a:pPr>
            <a:r>
              <a:rPr lang="en-US" sz="1800" dirty="0">
                <a:latin typeface="+mj-lt"/>
              </a:rPr>
              <a:t>Numerals must be read correctly within the context of the sentence.</a:t>
            </a:r>
            <a:endParaRPr sz="1800" dirty="0">
              <a:latin typeface="+mj-lt"/>
            </a:endParaRPr>
          </a:p>
          <a:p>
            <a:pPr marL="365125" lvl="1" indent="-365125">
              <a:spcBef>
                <a:spcPts val="1200"/>
              </a:spcBef>
              <a:buClr>
                <a:srgbClr val="98A0CD"/>
              </a:buClr>
            </a:pPr>
            <a:r>
              <a:rPr lang="en-US" sz="1800" dirty="0">
                <a:latin typeface="+mj-lt"/>
              </a:rPr>
              <a:t>Hyphenated words count as two words if both parts can stand alone.</a:t>
            </a:r>
            <a:endParaRPr sz="1800" dirty="0">
              <a:latin typeface="+mj-lt"/>
            </a:endParaRPr>
          </a:p>
          <a:p>
            <a:pPr marL="365125" lvl="1" indent="-365125">
              <a:spcBef>
                <a:spcPts val="1200"/>
              </a:spcBef>
              <a:buClr>
                <a:srgbClr val="98A0CD"/>
              </a:buClr>
            </a:pPr>
            <a:r>
              <a:rPr lang="en-US" sz="1800" dirty="0">
                <a:latin typeface="+mj-lt"/>
              </a:rPr>
              <a:t>A word is scored as correct if it is initially misread but the student self-corrects within 3 seconds. Mark SC above the word and score as correct.</a:t>
            </a:r>
            <a:endParaRPr sz="1800" dirty="0">
              <a:latin typeface="+mj-lt"/>
            </a:endParaRPr>
          </a:p>
          <a:p>
            <a:pPr marL="0" indent="0">
              <a:spcBef>
                <a:spcPts val="1200"/>
              </a:spcBef>
            </a:pPr>
            <a:endParaRPr sz="2000" dirty="0">
              <a:latin typeface="+mj-lt"/>
            </a:endParaRPr>
          </a:p>
        </p:txBody>
      </p:sp>
    </p:spTree>
    <p:extLst>
      <p:ext uri="{BB962C8B-B14F-4D97-AF65-F5344CB8AC3E}">
        <p14:creationId xmlns:p14="http://schemas.microsoft.com/office/powerpoint/2010/main" val="3564621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552450" y="209550"/>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Scoring rule: #2</a:t>
            </a:r>
            <a:endParaRPr dirty="0">
              <a:latin typeface="+mj-lt"/>
            </a:endParaRPr>
          </a:p>
        </p:txBody>
      </p:sp>
      <p:sp>
        <p:nvSpPr>
          <p:cNvPr id="369" name="Shape 369"/>
          <p:cNvSpPr txBox="1">
            <a:spLocks noGrp="1"/>
          </p:cNvSpPr>
          <p:nvPr>
            <p:ph type="body" idx="1"/>
          </p:nvPr>
        </p:nvSpPr>
        <p:spPr>
          <a:xfrm>
            <a:off x="552450" y="941070"/>
            <a:ext cx="8686800" cy="4940679"/>
          </a:xfrm>
          <a:prstGeom prst="rect">
            <a:avLst/>
          </a:prstGeom>
          <a:noFill/>
          <a:ln>
            <a:noFill/>
          </a:ln>
        </p:spPr>
        <p:txBody>
          <a:bodyPr spcFirstLastPara="1" vert="horz" wrap="square" lIns="91425" tIns="45700" rIns="91425" bIns="45700" rtlCol="0" anchor="t" anchorCtr="0">
            <a:noAutofit/>
          </a:bodyPr>
          <a:lstStyle/>
          <a:p>
            <a:pPr marL="374650" lvl="0" indent="-374650">
              <a:spcBef>
                <a:spcPts val="0"/>
              </a:spcBef>
            </a:pPr>
            <a:r>
              <a:rPr lang="en-US" sz="2000" b="1" dirty="0">
                <a:latin typeface="+mj-lt"/>
              </a:rPr>
              <a:t>Put a slash ( / ) through any errors</a:t>
            </a:r>
          </a:p>
          <a:p>
            <a:pPr marL="342900" lvl="1" indent="-342900">
              <a:buSzPts val="2400"/>
            </a:pPr>
            <a:r>
              <a:rPr lang="en-US" sz="1800" dirty="0">
                <a:latin typeface="+mj-lt"/>
              </a:rPr>
              <a:t>Errors include words read incorrectly, substitutions, skipped words, hesitations of more than 3 seconds, words read out of order, and words that are sounded out but not read as a whole word. </a:t>
            </a:r>
          </a:p>
          <a:p>
            <a:pPr marL="342900" lvl="1" indent="-342900">
              <a:buSzPts val="2400"/>
            </a:pPr>
            <a:r>
              <a:rPr lang="en-US" sz="1800" dirty="0">
                <a:latin typeface="+mj-lt"/>
              </a:rPr>
              <a:t>If a student reads the same word incorrectly multiple times in the story, it counts as an error each time.</a:t>
            </a:r>
          </a:p>
          <a:p>
            <a:pPr marL="342900" lvl="1" indent="-342900">
              <a:buSzPts val="2400"/>
            </a:pPr>
            <a:r>
              <a:rPr lang="en-US" sz="1800" dirty="0">
                <a:latin typeface="+mj-lt"/>
              </a:rPr>
              <a:t>Students should read contractions as they are printed on the page.</a:t>
            </a:r>
          </a:p>
          <a:p>
            <a:pPr marL="342900" lvl="1" indent="-342900">
              <a:buSzPts val="2400"/>
            </a:pPr>
            <a:r>
              <a:rPr lang="en-US" sz="1800" dirty="0">
                <a:latin typeface="+mj-lt"/>
              </a:rPr>
              <a:t>If a student skips a row, draw a line through the entire row and count the omitted words as errors.</a:t>
            </a:r>
          </a:p>
        </p:txBody>
      </p:sp>
    </p:spTree>
    <p:extLst>
      <p:ext uri="{BB962C8B-B14F-4D97-AF65-F5344CB8AC3E}">
        <p14:creationId xmlns:p14="http://schemas.microsoft.com/office/powerpoint/2010/main" val="2367174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533400" y="228601"/>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Wait rule</a:t>
            </a:r>
            <a:endParaRPr dirty="0">
              <a:latin typeface="+mj-lt"/>
            </a:endParaRPr>
          </a:p>
        </p:txBody>
      </p:sp>
      <p:sp>
        <p:nvSpPr>
          <p:cNvPr id="381" name="Shape 381"/>
          <p:cNvSpPr txBox="1">
            <a:spLocks noGrp="1"/>
          </p:cNvSpPr>
          <p:nvPr>
            <p:ph type="body" idx="1"/>
          </p:nvPr>
        </p:nvSpPr>
        <p:spPr>
          <a:xfrm>
            <a:off x="611188" y="1108076"/>
            <a:ext cx="4875212" cy="4752975"/>
          </a:xfrm>
          <a:prstGeom prst="rect">
            <a:avLst/>
          </a:prstGeom>
          <a:noFill/>
          <a:ln>
            <a:noFill/>
          </a:ln>
        </p:spPr>
        <p:txBody>
          <a:bodyPr spcFirstLastPara="1" vert="horz" wrap="square" lIns="91425" tIns="45700" rIns="91425" bIns="45700" rtlCol="0" anchor="t" anchorCtr="0">
            <a:noAutofit/>
          </a:bodyPr>
          <a:lstStyle/>
          <a:p>
            <a:pPr marL="365125" lvl="1" indent="-365125">
              <a:spcBef>
                <a:spcPts val="0"/>
              </a:spcBef>
              <a:buSzPts val="2800"/>
            </a:pPr>
            <a:r>
              <a:rPr lang="en-US" sz="1800" dirty="0">
                <a:latin typeface="+mj-lt"/>
              </a:rPr>
              <a:t>Maximum time for each word is </a:t>
            </a:r>
            <a:r>
              <a:rPr lang="en-US" sz="1800" u="sng" dirty="0">
                <a:solidFill>
                  <a:srgbClr val="E46C0A"/>
                </a:solidFill>
                <a:latin typeface="+mj-lt"/>
              </a:rPr>
              <a:t>3 seconds</a:t>
            </a:r>
            <a:r>
              <a:rPr lang="en-US" sz="1800" dirty="0">
                <a:latin typeface="+mj-lt"/>
              </a:rPr>
              <a:t>. </a:t>
            </a:r>
            <a:endParaRPr sz="1800" dirty="0">
              <a:latin typeface="+mj-lt"/>
            </a:endParaRPr>
          </a:p>
          <a:p>
            <a:pPr marL="365125" lvl="1" indent="-365125">
              <a:buSzPts val="2800"/>
            </a:pPr>
            <a:r>
              <a:rPr lang="en-US" sz="1800" dirty="0">
                <a:latin typeface="+mj-lt"/>
              </a:rPr>
              <a:t>If the student does not read a word within </a:t>
            </a:r>
            <a:r>
              <a:rPr lang="en-US" sz="1800" u="sng" dirty="0">
                <a:solidFill>
                  <a:srgbClr val="E46C0A"/>
                </a:solidFill>
                <a:latin typeface="+mj-lt"/>
              </a:rPr>
              <a:t>3 seconds, say the word and mark the word as incorrect. </a:t>
            </a:r>
            <a:endParaRPr sz="1800" dirty="0">
              <a:latin typeface="+mj-lt"/>
            </a:endParaRPr>
          </a:p>
          <a:p>
            <a:pPr marL="365125" lvl="1" indent="-365125">
              <a:buSzPts val="2800"/>
            </a:pPr>
            <a:r>
              <a:rPr lang="en-US" sz="1800" dirty="0">
                <a:latin typeface="+mj-lt"/>
              </a:rPr>
              <a:t>If necessary, indicate for the student to continue with the next word.</a:t>
            </a:r>
            <a:endParaRPr sz="1800" dirty="0">
              <a:latin typeface="+mj-lt"/>
            </a:endParaRPr>
          </a:p>
        </p:txBody>
      </p:sp>
      <p:sp>
        <p:nvSpPr>
          <p:cNvPr id="382" name="Shape 382"/>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53</a:t>
            </a:fld>
            <a:endParaRPr>
              <a:solidFill>
                <a:schemeClr val="dk1"/>
              </a:solidFill>
              <a:latin typeface="Arial"/>
              <a:ea typeface="Arial"/>
              <a:cs typeface="Arial"/>
              <a:sym typeface="Arial"/>
            </a:endParaRPr>
          </a:p>
        </p:txBody>
      </p:sp>
      <p:pic>
        <p:nvPicPr>
          <p:cNvPr id="383" name="Shape 38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98274" y="594361"/>
            <a:ext cx="4078287" cy="5040313"/>
          </a:xfrm>
          <a:prstGeom prst="rect">
            <a:avLst/>
          </a:prstGeom>
          <a:noFill/>
          <a:ln>
            <a:noFill/>
          </a:ln>
        </p:spPr>
      </p:pic>
    </p:spTree>
    <p:extLst>
      <p:ext uri="{BB962C8B-B14F-4D97-AF65-F5344CB8AC3E}">
        <p14:creationId xmlns:p14="http://schemas.microsoft.com/office/powerpoint/2010/main" val="2486025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574676" y="238125"/>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Discontinue rule part 1: DORF</a:t>
            </a:r>
            <a:endParaRPr dirty="0">
              <a:latin typeface="+mj-lt"/>
            </a:endParaRPr>
          </a:p>
        </p:txBody>
      </p:sp>
      <p:sp>
        <p:nvSpPr>
          <p:cNvPr id="389" name="Shape 389"/>
          <p:cNvSpPr txBox="1">
            <a:spLocks noGrp="1"/>
          </p:cNvSpPr>
          <p:nvPr>
            <p:ph type="body" idx="1"/>
          </p:nvPr>
        </p:nvSpPr>
        <p:spPr>
          <a:xfrm>
            <a:off x="719138" y="1181735"/>
            <a:ext cx="8310561" cy="2244725"/>
          </a:xfrm>
          <a:prstGeom prst="rect">
            <a:avLst/>
          </a:prstGeom>
          <a:noFill/>
          <a:ln>
            <a:noFill/>
          </a:ln>
        </p:spPr>
        <p:txBody>
          <a:bodyPr spcFirstLastPara="1" vert="horz" wrap="square" lIns="91425" tIns="45700" rIns="91425" bIns="45700" rtlCol="0" anchor="t" anchorCtr="0">
            <a:noAutofit/>
          </a:bodyPr>
          <a:lstStyle/>
          <a:p>
            <a:pPr marL="365125" lvl="1" indent="-365125">
              <a:spcBef>
                <a:spcPts val="0"/>
              </a:spcBef>
              <a:buSzPts val="2400"/>
            </a:pPr>
            <a:r>
              <a:rPr lang="en-US" dirty="0">
                <a:latin typeface="+mj-lt"/>
              </a:rPr>
              <a:t>If the student does not read any words correctly in the first row of the first passage, discontinue administering the passage and record a score of zero (0).</a:t>
            </a:r>
            <a:endParaRPr sz="1800" dirty="0">
              <a:latin typeface="+mj-lt"/>
            </a:endParaRPr>
          </a:p>
          <a:p>
            <a:pPr marL="365125" lvl="1" indent="-365125">
              <a:buSzPts val="2400"/>
            </a:pPr>
            <a:r>
              <a:rPr lang="en-US" dirty="0">
                <a:latin typeface="+mj-lt"/>
              </a:rPr>
              <a:t>Do not administer Retell</a:t>
            </a:r>
            <a:endParaRPr sz="1800" dirty="0">
              <a:latin typeface="+mj-lt"/>
            </a:endParaRPr>
          </a:p>
          <a:p>
            <a:pPr marL="365125" lvl="1" indent="-365125">
              <a:buSzPts val="2400"/>
            </a:pPr>
            <a:r>
              <a:rPr lang="en-US" dirty="0">
                <a:latin typeface="+mj-lt"/>
              </a:rPr>
              <a:t>Do not administer passages 2 and 3</a:t>
            </a:r>
            <a:endParaRPr sz="1800" dirty="0">
              <a:latin typeface="+mj-lt"/>
            </a:endParaRPr>
          </a:p>
        </p:txBody>
      </p:sp>
      <p:sp>
        <p:nvSpPr>
          <p:cNvPr id="390" name="Shape 390"/>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54</a:t>
            </a:fld>
            <a:endParaRPr>
              <a:solidFill>
                <a:schemeClr val="dk1"/>
              </a:solidFill>
              <a:latin typeface="Arial"/>
              <a:ea typeface="Arial"/>
              <a:cs typeface="Arial"/>
              <a:sym typeface="Arial"/>
            </a:endParaRPr>
          </a:p>
        </p:txBody>
      </p:sp>
      <p:pic>
        <p:nvPicPr>
          <p:cNvPr id="391" name="Shape 391" descr="Image of a lesson used to test a student, and how to mark incorrect answers given during the test"/>
          <p:cNvPicPr preferRelativeResize="0"/>
          <p:nvPr/>
        </p:nvPicPr>
        <p:blipFill rotWithShape="1">
          <a:blip r:embed="rId3">
            <a:alphaModFix/>
          </a:blip>
          <a:srcRect/>
          <a:stretch/>
        </p:blipFill>
        <p:spPr>
          <a:xfrm>
            <a:off x="719138" y="3257551"/>
            <a:ext cx="7927975" cy="2390775"/>
          </a:xfrm>
          <a:prstGeom prst="rect">
            <a:avLst/>
          </a:prstGeom>
          <a:noFill/>
          <a:ln w="9525" cap="flat" cmpd="sng">
            <a:solidFill>
              <a:srgbClr val="A6A6A6"/>
            </a:solidFill>
            <a:prstDash val="solid"/>
            <a:miter lim="800000"/>
            <a:headEnd type="none" w="sm" len="sm"/>
            <a:tailEnd type="none" w="sm" len="sm"/>
          </a:ln>
          <a:effectLst>
            <a:outerShdw blurRad="76200" dist="63500" dir="2700000" algn="tl" rotWithShape="0">
              <a:srgbClr val="333333">
                <a:alpha val="48627"/>
              </a:srgbClr>
            </a:outerShdw>
          </a:effectLst>
        </p:spPr>
      </p:pic>
      <p:cxnSp>
        <p:nvCxnSpPr>
          <p:cNvPr id="392" name="Shape 392">
            <a:extLst>
              <a:ext uri="{C183D7F6-B498-43B3-948B-1728B52AA6E4}">
                <adec:decorative xmlns:adec="http://schemas.microsoft.com/office/drawing/2017/decorative" val="1"/>
              </a:ext>
            </a:extLst>
          </p:cNvPr>
          <p:cNvCxnSpPr/>
          <p:nvPr/>
        </p:nvCxnSpPr>
        <p:spPr>
          <a:xfrm rot="-5400000">
            <a:off x="200342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393" name="Shape 393">
            <a:extLst>
              <a:ext uri="{C183D7F6-B498-43B3-948B-1728B52AA6E4}">
                <adec:decorative xmlns:adec="http://schemas.microsoft.com/office/drawing/2017/decorative" val="1"/>
              </a:ext>
            </a:extLst>
          </p:cNvPr>
          <p:cNvCxnSpPr/>
          <p:nvPr/>
        </p:nvCxnSpPr>
        <p:spPr>
          <a:xfrm rot="-5400000">
            <a:off x="253682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394" name="Shape 394">
            <a:extLst>
              <a:ext uri="{C183D7F6-B498-43B3-948B-1728B52AA6E4}">
                <adec:decorative xmlns:adec="http://schemas.microsoft.com/office/drawing/2017/decorative" val="1"/>
              </a:ext>
            </a:extLst>
          </p:cNvPr>
          <p:cNvCxnSpPr/>
          <p:nvPr/>
        </p:nvCxnSpPr>
        <p:spPr>
          <a:xfrm rot="-5400000">
            <a:off x="312737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395" name="Shape 395">
            <a:extLst>
              <a:ext uri="{C183D7F6-B498-43B3-948B-1728B52AA6E4}">
                <adec:decorative xmlns:adec="http://schemas.microsoft.com/office/drawing/2017/decorative" val="1"/>
              </a:ext>
            </a:extLst>
          </p:cNvPr>
          <p:cNvCxnSpPr/>
          <p:nvPr/>
        </p:nvCxnSpPr>
        <p:spPr>
          <a:xfrm rot="-5400000">
            <a:off x="366077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396" name="Shape 396">
            <a:extLst>
              <a:ext uri="{C183D7F6-B498-43B3-948B-1728B52AA6E4}">
                <adec:decorative xmlns:adec="http://schemas.microsoft.com/office/drawing/2017/decorative" val="1"/>
              </a:ext>
            </a:extLst>
          </p:cNvPr>
          <p:cNvCxnSpPr/>
          <p:nvPr/>
        </p:nvCxnSpPr>
        <p:spPr>
          <a:xfrm rot="-5400000">
            <a:off x="4051300"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397" name="Shape 397">
            <a:extLst>
              <a:ext uri="{C183D7F6-B498-43B3-948B-1728B52AA6E4}">
                <adec:decorative xmlns:adec="http://schemas.microsoft.com/office/drawing/2017/decorative" val="1"/>
              </a:ext>
            </a:extLst>
          </p:cNvPr>
          <p:cNvCxnSpPr/>
          <p:nvPr/>
        </p:nvCxnSpPr>
        <p:spPr>
          <a:xfrm rot="-5400000">
            <a:off x="444182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398" name="Shape 398">
            <a:extLst>
              <a:ext uri="{C183D7F6-B498-43B3-948B-1728B52AA6E4}">
                <adec:decorative xmlns:adec="http://schemas.microsoft.com/office/drawing/2017/decorative" val="1"/>
              </a:ext>
            </a:extLst>
          </p:cNvPr>
          <p:cNvCxnSpPr/>
          <p:nvPr/>
        </p:nvCxnSpPr>
        <p:spPr>
          <a:xfrm rot="-5400000">
            <a:off x="487997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399" name="Shape 399">
            <a:extLst>
              <a:ext uri="{C183D7F6-B498-43B3-948B-1728B52AA6E4}">
                <adec:decorative xmlns:adec="http://schemas.microsoft.com/office/drawing/2017/decorative" val="1"/>
              </a:ext>
            </a:extLst>
          </p:cNvPr>
          <p:cNvCxnSpPr/>
          <p:nvPr/>
        </p:nvCxnSpPr>
        <p:spPr>
          <a:xfrm rot="-5400000">
            <a:off x="518477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400" name="Shape 400">
            <a:extLst>
              <a:ext uri="{C183D7F6-B498-43B3-948B-1728B52AA6E4}">
                <adec:decorative xmlns:adec="http://schemas.microsoft.com/office/drawing/2017/decorative" val="1"/>
              </a:ext>
            </a:extLst>
          </p:cNvPr>
          <p:cNvCxnSpPr/>
          <p:nvPr/>
        </p:nvCxnSpPr>
        <p:spPr>
          <a:xfrm rot="-5400000">
            <a:off x="5499100"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401" name="Shape 401">
            <a:extLst>
              <a:ext uri="{C183D7F6-B498-43B3-948B-1728B52AA6E4}">
                <adec:decorative xmlns:adec="http://schemas.microsoft.com/office/drawing/2017/decorative" val="1"/>
              </a:ext>
            </a:extLst>
          </p:cNvPr>
          <p:cNvCxnSpPr/>
          <p:nvPr/>
        </p:nvCxnSpPr>
        <p:spPr>
          <a:xfrm rot="-5400000">
            <a:off x="587057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402" name="Shape 402">
            <a:extLst>
              <a:ext uri="{C183D7F6-B498-43B3-948B-1728B52AA6E4}">
                <adec:decorative xmlns:adec="http://schemas.microsoft.com/office/drawing/2017/decorative" val="1"/>
              </a:ext>
            </a:extLst>
          </p:cNvPr>
          <p:cNvCxnSpPr/>
          <p:nvPr/>
        </p:nvCxnSpPr>
        <p:spPr>
          <a:xfrm rot="-5400000">
            <a:off x="623252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403" name="Shape 403">
            <a:extLst>
              <a:ext uri="{C183D7F6-B498-43B3-948B-1728B52AA6E4}">
                <adec:decorative xmlns:adec="http://schemas.microsoft.com/office/drawing/2017/decorative" val="1"/>
              </a:ext>
            </a:extLst>
          </p:cNvPr>
          <p:cNvCxnSpPr/>
          <p:nvPr/>
        </p:nvCxnSpPr>
        <p:spPr>
          <a:xfrm rot="-5400000">
            <a:off x="655637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404" name="Shape 404">
            <a:extLst>
              <a:ext uri="{C183D7F6-B498-43B3-948B-1728B52AA6E4}">
                <adec:decorative xmlns:adec="http://schemas.microsoft.com/office/drawing/2017/decorative" val="1"/>
              </a:ext>
            </a:extLst>
          </p:cNvPr>
          <p:cNvCxnSpPr/>
          <p:nvPr/>
        </p:nvCxnSpPr>
        <p:spPr>
          <a:xfrm rot="-5400000">
            <a:off x="6965950"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cxnSp>
        <p:nvCxnSpPr>
          <p:cNvPr id="405" name="Shape 405">
            <a:extLst>
              <a:ext uri="{C183D7F6-B498-43B3-948B-1728B52AA6E4}">
                <adec:decorative xmlns:adec="http://schemas.microsoft.com/office/drawing/2017/decorative" val="1"/>
              </a:ext>
            </a:extLst>
          </p:cNvPr>
          <p:cNvCxnSpPr/>
          <p:nvPr/>
        </p:nvCxnSpPr>
        <p:spPr>
          <a:xfrm rot="-5400000">
            <a:off x="7394575" y="4092576"/>
            <a:ext cx="304800" cy="244475"/>
          </a:xfrm>
          <a:prstGeom prst="straightConnector1">
            <a:avLst/>
          </a:prstGeom>
          <a:noFill/>
          <a:ln w="57150" cap="rnd" cmpd="sng">
            <a:solidFill>
              <a:srgbClr val="C00000"/>
            </a:solidFill>
            <a:prstDash val="solid"/>
            <a:round/>
            <a:headEnd type="none" w="med" len="med"/>
            <a:tailEnd type="none" w="med" len="med"/>
          </a:ln>
          <a:effectLst>
            <a:outerShdw blurRad="63500" dist="38100" dir="2700000" algn="tl" rotWithShape="0">
              <a:srgbClr val="000000">
                <a:alpha val="39607"/>
              </a:srgbClr>
            </a:outerShdw>
          </a:effectLst>
        </p:spPr>
      </p:cxnSp>
    </p:spTree>
    <p:extLst>
      <p:ext uri="{BB962C8B-B14F-4D97-AF65-F5344CB8AC3E}">
        <p14:creationId xmlns:p14="http://schemas.microsoft.com/office/powerpoint/2010/main" val="1351135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00075" y="1530352"/>
            <a:ext cx="5314950" cy="2955924"/>
          </a:xfrm>
          <a:prstGeom prst="rect">
            <a:avLst/>
          </a:prstGeom>
          <a:noFill/>
          <a:ln>
            <a:noFill/>
          </a:ln>
        </p:spPr>
        <p:txBody>
          <a:bodyPr spcFirstLastPara="1" wrap="square" lIns="91425" tIns="45700" rIns="91425" bIns="45700" anchor="t" anchorCtr="0">
            <a:noAutofit/>
          </a:bodyPr>
          <a:lstStyle/>
          <a:p>
            <a:pPr marL="365125" lvl="1" indent="-365125">
              <a:spcBef>
                <a:spcPts val="0"/>
              </a:spcBef>
              <a:buSzPts val="2800"/>
            </a:pPr>
            <a:r>
              <a:rPr lang="en-US" dirty="0">
                <a:latin typeface="Verdana" panose="020B0604030504040204" pitchFamily="34" charset="0"/>
                <a:ea typeface="Verdana" panose="020B0604030504040204" pitchFamily="34" charset="0"/>
              </a:rPr>
              <a:t>If the student reads fewer than 10 words per minute in the first passage, do not administer Retell and do not administer passages 2 and 3. </a:t>
            </a:r>
            <a:endParaRPr dirty="0">
              <a:latin typeface="Verdana" panose="020B0604030504040204" pitchFamily="34" charset="0"/>
              <a:ea typeface="Verdana" panose="020B0604030504040204" pitchFamily="34" charset="0"/>
            </a:endParaRPr>
          </a:p>
          <a:p>
            <a:pPr marL="365125" lvl="1" indent="-365125">
              <a:buSzPts val="2800"/>
            </a:pPr>
            <a:r>
              <a:rPr lang="en-US" dirty="0">
                <a:latin typeface="Verdana" panose="020B0604030504040204" pitchFamily="34" charset="0"/>
                <a:ea typeface="Verdana" panose="020B0604030504040204" pitchFamily="34" charset="0"/>
              </a:rPr>
              <a:t>Record the score from the first passage.</a:t>
            </a:r>
            <a:endParaRPr dirty="0">
              <a:latin typeface="Verdana" panose="020B0604030504040204" pitchFamily="34" charset="0"/>
              <a:ea typeface="Verdana" panose="020B0604030504040204" pitchFamily="34" charset="0"/>
            </a:endParaRPr>
          </a:p>
        </p:txBody>
      </p:sp>
      <p:sp>
        <p:nvSpPr>
          <p:cNvPr id="411" name="Shape 411"/>
          <p:cNvSpPr txBox="1">
            <a:spLocks noGrp="1"/>
          </p:cNvSpPr>
          <p:nvPr>
            <p:ph type="sldNum" idx="4294967295"/>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000000"/>
                </a:solidFill>
                <a:latin typeface="Arial"/>
                <a:ea typeface="Arial"/>
                <a:cs typeface="Arial"/>
                <a:sym typeface="Arial"/>
              </a:rPr>
              <a:pPr>
                <a:buClr>
                  <a:srgbClr val="000000"/>
                </a:buClr>
              </a:pPr>
              <a:t>55</a:t>
            </a:fld>
            <a:endParaRPr kern="0">
              <a:solidFill>
                <a:srgbClr val="000000"/>
              </a:solidFill>
              <a:latin typeface="Arial"/>
              <a:ea typeface="Arial"/>
              <a:cs typeface="Arial"/>
              <a:sym typeface="Arial"/>
            </a:endParaRPr>
          </a:p>
        </p:txBody>
      </p:sp>
      <p:pic>
        <p:nvPicPr>
          <p:cNvPr id="412" name="Shape 412" descr="Image of a benchmark assessment scoring sheet and how to complete it."/>
          <p:cNvPicPr preferRelativeResize="0"/>
          <p:nvPr/>
        </p:nvPicPr>
        <p:blipFill rotWithShape="1">
          <a:blip r:embed="rId3">
            <a:alphaModFix/>
          </a:blip>
          <a:srcRect/>
          <a:stretch/>
        </p:blipFill>
        <p:spPr>
          <a:xfrm>
            <a:off x="6126164" y="1389064"/>
            <a:ext cx="4048125" cy="4916487"/>
          </a:xfrm>
          <a:prstGeom prst="rect">
            <a:avLst/>
          </a:prstGeom>
          <a:noFill/>
          <a:ln w="9525" cap="flat" cmpd="sng">
            <a:solidFill>
              <a:srgbClr val="A6A6A6"/>
            </a:solidFill>
            <a:prstDash val="solid"/>
            <a:miter lim="800000"/>
            <a:headEnd type="none" w="sm" len="sm"/>
            <a:tailEnd type="none" w="sm" len="sm"/>
          </a:ln>
          <a:effectLst>
            <a:outerShdw blurRad="76200" dist="63500" dir="2700000" algn="tl" rotWithShape="0">
              <a:srgbClr val="333333">
                <a:alpha val="48627"/>
              </a:srgbClr>
            </a:outerShdw>
          </a:effectLst>
        </p:spPr>
      </p:pic>
      <p:sp>
        <p:nvSpPr>
          <p:cNvPr id="413" name="Shape 413"/>
          <p:cNvSpPr txBox="1">
            <a:spLocks noGrp="1"/>
          </p:cNvSpPr>
          <p:nvPr>
            <p:ph type="title"/>
          </p:nvPr>
        </p:nvSpPr>
        <p:spPr>
          <a:xfrm>
            <a:off x="600075" y="228600"/>
            <a:ext cx="10963275" cy="731520"/>
          </a:xfrm>
          <a:prstGeom prst="rect">
            <a:avLst/>
          </a:prstGeom>
          <a:noFill/>
          <a:ln>
            <a:noFill/>
          </a:ln>
        </p:spPr>
        <p:txBody>
          <a:bodyPr spcFirstLastPara="1" wrap="square" lIns="91425" tIns="45700" rIns="91425" bIns="45700" anchor="t" anchorCtr="0">
            <a:noAutofit/>
          </a:bodyPr>
          <a:lstStyle/>
          <a:p>
            <a:pPr>
              <a:buSzPts val="2880"/>
            </a:pPr>
            <a:r>
              <a:rPr lang="en-US" dirty="0">
                <a:latin typeface="Verdana" panose="020B0604030504040204" pitchFamily="34" charset="0"/>
                <a:ea typeface="Verdana" panose="020B0604030504040204" pitchFamily="34" charset="0"/>
              </a:rPr>
              <a:t>Discontinue rule part 2: Fewer than ten (10) words in first passage</a:t>
            </a:r>
            <a:endParaRPr dirty="0">
              <a:latin typeface="Verdana" panose="020B0604030504040204" pitchFamily="34" charset="0"/>
              <a:ea typeface="Verdana" panose="020B0604030504040204" pitchFamily="34" charset="0"/>
            </a:endParaRPr>
          </a:p>
        </p:txBody>
      </p:sp>
      <p:sp>
        <p:nvSpPr>
          <p:cNvPr id="414" name="Shape 414"/>
          <p:cNvSpPr txBox="1"/>
          <p:nvPr/>
        </p:nvSpPr>
        <p:spPr>
          <a:xfrm>
            <a:off x="8339139" y="4730750"/>
            <a:ext cx="561975" cy="368300"/>
          </a:xfrm>
          <a:prstGeom prst="rect">
            <a:avLst/>
          </a:prstGeom>
          <a:noFill/>
          <a:ln>
            <a:noFill/>
          </a:ln>
          <a:effectLst>
            <a:outerShdw blurRad="63500" dist="38100" dir="2700000" algn="tl" rotWithShape="0">
              <a:srgbClr val="000000">
                <a:alpha val="20000"/>
              </a:srgbClr>
            </a:outerShdw>
          </a:effectLst>
        </p:spPr>
        <p:txBody>
          <a:bodyPr spcFirstLastPara="1" wrap="square" lIns="91425" tIns="45700" rIns="91425" bIns="45700" anchor="t" anchorCtr="0">
            <a:noAutofit/>
          </a:bodyPr>
          <a:lstStyle/>
          <a:p>
            <a:pPr>
              <a:buClr>
                <a:srgbClr val="000000"/>
              </a:buClr>
            </a:pPr>
            <a:r>
              <a:rPr lang="en-US" b="1" kern="0">
                <a:solidFill>
                  <a:srgbClr val="C00000"/>
                </a:solidFill>
                <a:latin typeface="Comic Sans MS"/>
                <a:ea typeface="Comic Sans MS"/>
                <a:cs typeface="Comic Sans MS"/>
                <a:sym typeface="Comic Sans MS"/>
              </a:rPr>
              <a:t> 8</a:t>
            </a: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217997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514350" y="2286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Reminders</a:t>
            </a:r>
            <a:endParaRPr dirty="0">
              <a:latin typeface="Verdana" panose="020B0604030504040204" pitchFamily="34" charset="0"/>
              <a:ea typeface="Verdana" panose="020B0604030504040204" pitchFamily="34" charset="0"/>
            </a:endParaRPr>
          </a:p>
        </p:txBody>
      </p:sp>
      <p:sp>
        <p:nvSpPr>
          <p:cNvPr id="420" name="Shape 420"/>
          <p:cNvSpPr txBox="1">
            <a:spLocks noGrp="1"/>
          </p:cNvSpPr>
          <p:nvPr>
            <p:ph type="sldNum" idx="4294967295"/>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000000"/>
                </a:solidFill>
                <a:latin typeface="Arial"/>
                <a:ea typeface="Arial"/>
                <a:cs typeface="Arial"/>
                <a:sym typeface="Arial"/>
              </a:rPr>
              <a:pPr>
                <a:buClr>
                  <a:srgbClr val="000000"/>
                </a:buClr>
              </a:pPr>
              <a:t>56</a:t>
            </a:fld>
            <a:endParaRPr kern="0">
              <a:solidFill>
                <a:srgbClr val="000000"/>
              </a:solidFill>
              <a:latin typeface="Arial"/>
              <a:ea typeface="Arial"/>
              <a:cs typeface="Arial"/>
              <a:sym typeface="Arial"/>
            </a:endParaRPr>
          </a:p>
        </p:txBody>
      </p:sp>
      <p:sp>
        <p:nvSpPr>
          <p:cNvPr id="421" name="Shape 421"/>
          <p:cNvSpPr txBox="1">
            <a:spLocks noGrp="1"/>
          </p:cNvSpPr>
          <p:nvPr>
            <p:ph type="body" idx="1"/>
          </p:nvPr>
        </p:nvSpPr>
        <p:spPr>
          <a:xfrm>
            <a:off x="514349" y="1108076"/>
            <a:ext cx="8505825" cy="499427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These reminders may be given </a:t>
            </a:r>
            <a:r>
              <a:rPr lang="en-US" b="1" u="sng" dirty="0">
                <a:latin typeface="Verdana" panose="020B0604030504040204" pitchFamily="34" charset="0"/>
                <a:ea typeface="Verdana" panose="020B0604030504040204" pitchFamily="34" charset="0"/>
              </a:rPr>
              <a:t>as often as needed: </a:t>
            </a:r>
            <a:endParaRPr dirty="0">
              <a:latin typeface="Verdana" panose="020B0604030504040204" pitchFamily="34" charset="0"/>
              <a:ea typeface="Verdana" panose="020B0604030504040204" pitchFamily="34" charset="0"/>
            </a:endParaRPr>
          </a:p>
          <a:p>
            <a:pPr marL="342900" indent="-342900">
              <a:spcBef>
                <a:spcPts val="1800"/>
              </a:spcBef>
              <a:buFont typeface="Arial"/>
              <a:buChar char="•"/>
            </a:pPr>
            <a:r>
              <a:rPr lang="en-US" dirty="0">
                <a:latin typeface="Verdana" panose="020B0604030504040204" pitchFamily="34" charset="0"/>
                <a:ea typeface="Verdana" panose="020B0604030504040204" pitchFamily="34" charset="0"/>
              </a:rPr>
              <a:t>If the student stops reading (and it’s not a hesitation on a specific item), say, </a:t>
            </a:r>
            <a:r>
              <a:rPr lang="en-US" b="1" i="1" dirty="0">
                <a:latin typeface="Verdana" panose="020B0604030504040204" pitchFamily="34" charset="0"/>
                <a:ea typeface="Verdana" panose="020B0604030504040204" pitchFamily="34" charset="0"/>
              </a:rPr>
              <a:t>Keep going.</a:t>
            </a:r>
            <a:endParaRPr dirty="0">
              <a:latin typeface="Verdana" panose="020B0604030504040204" pitchFamily="34" charset="0"/>
              <a:ea typeface="Verdana" panose="020B0604030504040204" pitchFamily="34" charset="0"/>
            </a:endParaRPr>
          </a:p>
          <a:p>
            <a:pPr marL="342900" indent="-342900">
              <a:spcBef>
                <a:spcPts val="3000"/>
              </a:spcBef>
              <a:buFont typeface="Arial"/>
              <a:buChar char="•"/>
            </a:pPr>
            <a:r>
              <a:rPr lang="en-US" dirty="0">
                <a:latin typeface="Verdana" panose="020B0604030504040204" pitchFamily="34" charset="0"/>
                <a:ea typeface="Verdana" panose="020B0604030504040204" pitchFamily="34" charset="0"/>
              </a:rPr>
              <a:t>If the student loses her/his place while reading, point.</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05505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504825" y="276225"/>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Note</a:t>
            </a:r>
            <a:endParaRPr dirty="0">
              <a:latin typeface="Verdana" panose="020B0604030504040204" pitchFamily="34" charset="0"/>
              <a:ea typeface="Verdana" panose="020B0604030504040204" pitchFamily="34" charset="0"/>
            </a:endParaRPr>
          </a:p>
        </p:txBody>
      </p:sp>
      <p:sp>
        <p:nvSpPr>
          <p:cNvPr id="427" name="Shape 427"/>
          <p:cNvSpPr txBox="1">
            <a:spLocks noGrp="1"/>
          </p:cNvSpPr>
          <p:nvPr>
            <p:ph type="sldNum" idx="4294967295"/>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000000"/>
                </a:solidFill>
                <a:latin typeface="Arial"/>
                <a:ea typeface="Arial"/>
                <a:cs typeface="Arial"/>
                <a:sym typeface="Arial"/>
              </a:rPr>
              <a:pPr>
                <a:buClr>
                  <a:srgbClr val="000000"/>
                </a:buClr>
              </a:pPr>
              <a:t>57</a:t>
            </a:fld>
            <a:endParaRPr kern="0">
              <a:solidFill>
                <a:srgbClr val="000000"/>
              </a:solidFill>
              <a:latin typeface="Arial"/>
              <a:ea typeface="Arial"/>
              <a:cs typeface="Arial"/>
              <a:sym typeface="Arial"/>
            </a:endParaRPr>
          </a:p>
        </p:txBody>
      </p:sp>
      <p:sp>
        <p:nvSpPr>
          <p:cNvPr id="428" name="Shape 428"/>
          <p:cNvSpPr txBox="1">
            <a:spLocks noGrp="1"/>
          </p:cNvSpPr>
          <p:nvPr>
            <p:ph type="body" idx="1"/>
          </p:nvPr>
        </p:nvSpPr>
        <p:spPr>
          <a:xfrm>
            <a:off x="504825" y="1123951"/>
            <a:ext cx="4981575" cy="3952874"/>
          </a:xfrm>
          <a:prstGeom prst="foldedCorner">
            <a:avLst/>
          </a:prstGeom>
          <a:solidFill>
            <a:schemeClr val="accent6"/>
          </a:solid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The student is not penalized for differences in pronunciation of words due to dialect, articulation delays or impairments, or for pronunciations due to speaking a first language other than English.</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66821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533400" y="2667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Video Example</a:t>
            </a:r>
            <a:endParaRPr dirty="0">
              <a:latin typeface="Verdana" panose="020B0604030504040204" pitchFamily="34" charset="0"/>
              <a:ea typeface="Verdana" panose="020B0604030504040204" pitchFamily="34" charset="0"/>
            </a:endParaRPr>
          </a:p>
        </p:txBody>
      </p:sp>
      <p:sp>
        <p:nvSpPr>
          <p:cNvPr id="2" name="TextBox 1"/>
          <p:cNvSpPr txBox="1"/>
          <p:nvPr/>
        </p:nvSpPr>
        <p:spPr>
          <a:xfrm>
            <a:off x="2496312" y="3244334"/>
            <a:ext cx="6016752" cy="369332"/>
          </a:xfrm>
          <a:prstGeom prst="rect">
            <a:avLst/>
          </a:prstGeom>
          <a:noFill/>
        </p:spPr>
        <p:txBody>
          <a:bodyPr wrap="square" rtlCol="0">
            <a:spAutoFit/>
          </a:bodyPr>
          <a:lstStyle/>
          <a:p>
            <a:pPr algn="ctr"/>
            <a:r>
              <a:rPr lang="en-US" dirty="0">
                <a:solidFill>
                  <a:schemeClr val="bg1"/>
                </a:solidFill>
                <a:hlinkClick r:id="rId3"/>
              </a:rPr>
              <a:t>https://youtu.be/1zZXnVo9Hxo</a:t>
            </a:r>
            <a:r>
              <a:rPr lang="en-US" dirty="0">
                <a:solidFill>
                  <a:schemeClr val="bg1"/>
                </a:solidFill>
              </a:rPr>
              <a:t> </a:t>
            </a:r>
          </a:p>
        </p:txBody>
      </p:sp>
    </p:spTree>
    <p:extLst>
      <p:ext uri="{BB962C8B-B14F-4D97-AF65-F5344CB8AC3E}">
        <p14:creationId xmlns:p14="http://schemas.microsoft.com/office/powerpoint/2010/main" val="372507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533400" y="2667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Video Example continued…</a:t>
            </a:r>
            <a:endParaRPr dirty="0">
              <a:latin typeface="Verdana" panose="020B0604030504040204" pitchFamily="34" charset="0"/>
              <a:ea typeface="Verdana" panose="020B0604030504040204" pitchFamily="34" charset="0"/>
            </a:endParaRPr>
          </a:p>
        </p:txBody>
      </p:sp>
      <p:sp>
        <p:nvSpPr>
          <p:cNvPr id="4" name="TextBox 3"/>
          <p:cNvSpPr txBox="1"/>
          <p:nvPr/>
        </p:nvSpPr>
        <p:spPr>
          <a:xfrm>
            <a:off x="2496312" y="3244334"/>
            <a:ext cx="6016752" cy="369332"/>
          </a:xfrm>
          <a:prstGeom prst="rect">
            <a:avLst/>
          </a:prstGeom>
          <a:noFill/>
        </p:spPr>
        <p:txBody>
          <a:bodyPr wrap="square" rtlCol="0">
            <a:spAutoFit/>
          </a:bodyPr>
          <a:lstStyle/>
          <a:p>
            <a:pPr algn="ctr"/>
            <a:r>
              <a:rPr lang="en-US" dirty="0">
                <a:solidFill>
                  <a:schemeClr val="bg1"/>
                </a:solidFill>
                <a:hlinkClick r:id="rId3"/>
              </a:rPr>
              <a:t>https://youtu.be/BL179vdsszg</a:t>
            </a:r>
            <a:r>
              <a:rPr lang="en-US" dirty="0">
                <a:solidFill>
                  <a:schemeClr val="bg1"/>
                </a:solidFill>
              </a:rPr>
              <a:t> </a:t>
            </a:r>
          </a:p>
        </p:txBody>
      </p:sp>
    </p:spTree>
    <p:extLst>
      <p:ext uri="{BB962C8B-B14F-4D97-AF65-F5344CB8AC3E}">
        <p14:creationId xmlns:p14="http://schemas.microsoft.com/office/powerpoint/2010/main" val="360603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You will learn…</a:t>
            </a:r>
          </a:p>
          <a:p>
            <a:endParaRPr lang="en-US" dirty="0"/>
          </a:p>
          <a:p>
            <a:pPr marL="342900" indent="-342900">
              <a:buFont typeface="Arial" panose="020B0604020202020204" pitchFamily="34" charset="0"/>
              <a:buChar char="•"/>
            </a:pPr>
            <a:r>
              <a:rPr lang="en-US" b="0" dirty="0"/>
              <a:t>How the DBI process applies to reading</a:t>
            </a:r>
          </a:p>
          <a:p>
            <a:endParaRPr lang="en-US" dirty="0"/>
          </a:p>
        </p:txBody>
      </p:sp>
      <p:sp>
        <p:nvSpPr>
          <p:cNvPr id="3" name="Text Placeholder 2"/>
          <p:cNvSpPr>
            <a:spLocks noGrp="1"/>
          </p:cNvSpPr>
          <p:nvPr>
            <p:ph type="body" sz="quarter" idx="13"/>
          </p:nvPr>
        </p:nvSpPr>
        <p:spPr/>
        <p:txBody>
          <a:bodyPr/>
          <a:lstStyle/>
          <a:p>
            <a:r>
              <a:rPr lang="en-US" b="1" dirty="0"/>
              <a:t>Part 1 Objective</a:t>
            </a:r>
          </a:p>
        </p:txBody>
      </p:sp>
    </p:spTree>
    <p:extLst>
      <p:ext uri="{BB962C8B-B14F-4D97-AF65-F5344CB8AC3E}">
        <p14:creationId xmlns:p14="http://schemas.microsoft.com/office/powerpoint/2010/main" val="2358543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28700"/>
          </a:xfrm>
        </p:spPr>
        <p:txBody>
          <a:bodyPr/>
          <a:lstStyle/>
          <a:p>
            <a:r>
              <a:rPr lang="en-US" dirty="0">
                <a:latin typeface="Verdana" panose="020B0604030504040204" pitchFamily="34" charset="0"/>
                <a:ea typeface="Verdana" panose="020B0604030504040204" pitchFamily="34" charset="0"/>
              </a:rPr>
              <a:t>Other Resources to Provide Scoring Practice with ORF</a:t>
            </a:r>
          </a:p>
        </p:txBody>
      </p:sp>
      <p:sp>
        <p:nvSpPr>
          <p:cNvPr id="3" name="Text Placeholder 2"/>
          <p:cNvSpPr>
            <a:spLocks noGrp="1"/>
          </p:cNvSpPr>
          <p:nvPr>
            <p:ph type="body" idx="1"/>
          </p:nvPr>
        </p:nvSpPr>
        <p:spPr>
          <a:xfrm>
            <a:off x="428625" y="1381125"/>
            <a:ext cx="8686800" cy="4661806"/>
          </a:xfrm>
        </p:spPr>
        <p:txBody>
          <a:bodyPr/>
          <a:lstStyle/>
          <a:p>
            <a:pPr marL="0" indent="0"/>
            <a:r>
              <a:rPr lang="en-US" dirty="0">
                <a:latin typeface="Verdana" panose="020B0604030504040204" pitchFamily="34" charset="0"/>
                <a:ea typeface="Verdana" panose="020B0604030504040204" pitchFamily="34" charset="0"/>
                <a:hlinkClick r:id="rId2"/>
              </a:rPr>
              <a:t>https://dibels.uoregon.edu/</a:t>
            </a:r>
          </a:p>
          <a:p>
            <a:pPr marL="0" indent="0"/>
            <a:endParaRPr lang="en-US" dirty="0">
              <a:latin typeface="Verdana" panose="020B0604030504040204" pitchFamily="34" charset="0"/>
              <a:ea typeface="Verdana" panose="020B0604030504040204" pitchFamily="34" charset="0"/>
              <a:hlinkClick r:id="rId2"/>
            </a:endParaRPr>
          </a:p>
          <a:p>
            <a:pPr marL="0" indent="0"/>
            <a:r>
              <a:rPr lang="en-US" dirty="0">
                <a:latin typeface="Verdana" panose="020B0604030504040204" pitchFamily="34" charset="0"/>
                <a:ea typeface="Verdana" panose="020B0604030504040204" pitchFamily="34" charset="0"/>
                <a:hlinkClick r:id="rId2"/>
              </a:rPr>
              <a:t>https://iris.peabody.vanderbilt.edu/module/rpm/cresource/q1/p04/#content</a:t>
            </a:r>
            <a:endParaRPr lang="en-US" dirty="0">
              <a:latin typeface="Verdana" panose="020B0604030504040204" pitchFamily="34" charset="0"/>
              <a:ea typeface="Verdana" panose="020B0604030504040204" pitchFamily="34" charset="0"/>
            </a:endParaRPr>
          </a:p>
          <a:p>
            <a:pPr marL="228600" indent="0"/>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52776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1173"/>
            <a:ext cx="11582400" cy="837547"/>
          </a:xfrm>
        </p:spPr>
        <p:txBody>
          <a:bodyPr>
            <a:normAutofit/>
          </a:bodyPr>
          <a:lstStyle/>
          <a:p>
            <a:r>
              <a:rPr lang="en-US" sz="3200" dirty="0">
                <a:latin typeface="Verdana" panose="020B0604030504040204" pitchFamily="34" charset="0"/>
                <a:ea typeface="Verdana" panose="020B0604030504040204" pitchFamily="34" charset="0"/>
              </a:rPr>
              <a:t>Present Level of Performance and Goal Creation</a:t>
            </a:r>
          </a:p>
        </p:txBody>
      </p:sp>
      <p:sp>
        <p:nvSpPr>
          <p:cNvPr id="3" name="Subtitle 2"/>
          <p:cNvSpPr>
            <a:spLocks noGrp="1"/>
          </p:cNvSpPr>
          <p:nvPr>
            <p:ph type="subTitle" idx="1"/>
          </p:nvPr>
        </p:nvSpPr>
        <p:spPr/>
        <p:txBody>
          <a:bodyPr/>
          <a:lstStyle/>
          <a:p>
            <a:r>
              <a:rPr lang="en-US" dirty="0"/>
              <a:t>Module 4 – Part 3</a:t>
            </a:r>
          </a:p>
        </p:txBody>
      </p:sp>
    </p:spTree>
    <p:extLst>
      <p:ext uri="{BB962C8B-B14F-4D97-AF65-F5344CB8AC3E}">
        <p14:creationId xmlns:p14="http://schemas.microsoft.com/office/powerpoint/2010/main" val="2040361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8" y="1436688"/>
            <a:ext cx="7735887" cy="4403725"/>
          </a:xfrm>
        </p:spPr>
        <p:txBody>
          <a:bodyPr/>
          <a:lstStyle/>
          <a:p>
            <a:r>
              <a:rPr lang="en-US" dirty="0"/>
              <a:t>You will learn…</a:t>
            </a:r>
          </a:p>
          <a:p>
            <a:endParaRPr lang="en-US" dirty="0"/>
          </a:p>
          <a:p>
            <a:pPr marL="285750" indent="-285750">
              <a:buClr>
                <a:srgbClr val="6D545D"/>
              </a:buClr>
              <a:buFont typeface="Arial" panose="020B0604020202020204" pitchFamily="34" charset="0"/>
              <a:buChar char="•"/>
            </a:pPr>
            <a:r>
              <a:rPr lang="en-US" b="0" dirty="0"/>
              <a:t>How to determine a baseline starting point</a:t>
            </a:r>
          </a:p>
          <a:p>
            <a:pPr marL="285750" indent="-285750">
              <a:buClr>
                <a:srgbClr val="6D545D"/>
              </a:buClr>
              <a:buFont typeface="Arial" panose="020B0604020202020204" pitchFamily="34" charset="0"/>
              <a:buChar char="•"/>
            </a:pPr>
            <a:r>
              <a:rPr lang="en-US" b="0" dirty="0"/>
              <a:t>How to set a goal using CBM</a:t>
            </a:r>
          </a:p>
          <a:p>
            <a:endParaRPr lang="en-US" dirty="0"/>
          </a:p>
        </p:txBody>
      </p:sp>
      <p:sp>
        <p:nvSpPr>
          <p:cNvPr id="3" name="Text Placeholder 2"/>
          <p:cNvSpPr>
            <a:spLocks noGrp="1"/>
          </p:cNvSpPr>
          <p:nvPr>
            <p:ph type="body" sz="quarter" idx="13"/>
          </p:nvPr>
        </p:nvSpPr>
        <p:spPr>
          <a:xfrm>
            <a:off x="407988" y="372632"/>
            <a:ext cx="7095219" cy="789658"/>
          </a:xfrm>
        </p:spPr>
        <p:txBody>
          <a:bodyPr>
            <a:normAutofit/>
          </a:bodyPr>
          <a:lstStyle/>
          <a:p>
            <a:r>
              <a:rPr lang="en-US" sz="3200" b="1" dirty="0"/>
              <a:t>Part 3 Objectives</a:t>
            </a:r>
          </a:p>
        </p:txBody>
      </p:sp>
    </p:spTree>
    <p:extLst>
      <p:ext uri="{BB962C8B-B14F-4D97-AF65-F5344CB8AC3E}">
        <p14:creationId xmlns:p14="http://schemas.microsoft.com/office/powerpoint/2010/main" val="4206750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865076" y="1423987"/>
            <a:ext cx="5849815" cy="4403725"/>
          </a:xfrm>
        </p:spPr>
        <p:txBody>
          <a:bodyPr/>
          <a:lstStyle/>
          <a:p>
            <a:pPr marL="0" lvl="0" indent="0">
              <a:buClr>
                <a:srgbClr val="6D545D">
                  <a:lumMod val="75000"/>
                </a:srgbClr>
              </a:buClr>
              <a:buSzTx/>
            </a:pPr>
            <a:r>
              <a:rPr lang="en-US" b="0" kern="1200" dirty="0">
                <a:solidFill>
                  <a:srgbClr val="FFFFFF"/>
                </a:solidFill>
                <a:latin typeface="Verdana" panose="020B0604030504040204" pitchFamily="34" charset="0"/>
                <a:ea typeface="Verdana" panose="020B0604030504040204" pitchFamily="34" charset="0"/>
              </a:rPr>
              <a:t>Now that you are able to select an appropriate CBM, administer and score it…your 1</a:t>
            </a:r>
            <a:r>
              <a:rPr lang="en-US" b="0" kern="1200" baseline="30000" dirty="0">
                <a:solidFill>
                  <a:srgbClr val="FFFFFF"/>
                </a:solidFill>
                <a:latin typeface="Verdana" panose="020B0604030504040204" pitchFamily="34" charset="0"/>
                <a:ea typeface="Verdana" panose="020B0604030504040204" pitchFamily="34" charset="0"/>
              </a:rPr>
              <a:t>st</a:t>
            </a:r>
            <a:r>
              <a:rPr lang="en-US" b="0" kern="1200" dirty="0">
                <a:solidFill>
                  <a:srgbClr val="FFFFFF"/>
                </a:solidFill>
                <a:latin typeface="Verdana" panose="020B0604030504040204" pitchFamily="34" charset="0"/>
                <a:ea typeface="Verdana" panose="020B0604030504040204" pitchFamily="34" charset="0"/>
              </a:rPr>
              <a:t> step is to establish a present level of performance.</a:t>
            </a:r>
          </a:p>
          <a:p>
            <a:endParaRPr lang="en-US" dirty="0"/>
          </a:p>
        </p:txBody>
      </p:sp>
      <p:sp>
        <p:nvSpPr>
          <p:cNvPr id="3" name="Text Placeholder 2"/>
          <p:cNvSpPr>
            <a:spLocks noGrp="1"/>
          </p:cNvSpPr>
          <p:nvPr>
            <p:ph type="body" sz="quarter" idx="13"/>
          </p:nvPr>
        </p:nvSpPr>
        <p:spPr>
          <a:xfrm>
            <a:off x="396265" y="174653"/>
            <a:ext cx="11666781" cy="789658"/>
          </a:xfrm>
        </p:spPr>
        <p:txBody>
          <a:bodyPr>
            <a:normAutofit/>
          </a:bodyPr>
          <a:lstStyle/>
          <a:p>
            <a:r>
              <a:rPr lang="en-US" sz="3200" b="1" kern="1200" dirty="0">
                <a:solidFill>
                  <a:srgbClr val="FFFFFF"/>
                </a:solidFill>
                <a:latin typeface="Verdana" panose="020B0604030504040204" pitchFamily="34" charset="0"/>
                <a:ea typeface="Verdana" panose="020B0604030504040204" pitchFamily="34" charset="0"/>
              </a:rPr>
              <a:t>Present Level of Performance and Goal Setting</a:t>
            </a:r>
            <a:endParaRPr lang="en-US" sz="3200" b="1" dirty="0"/>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4A8B7D73-1385-4AFA-A178-C1D64D3E7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662" y="964311"/>
            <a:ext cx="3016452" cy="5323078"/>
          </a:xfrm>
          <a:prstGeom prst="rect">
            <a:avLst/>
          </a:prstGeom>
        </p:spPr>
      </p:pic>
    </p:spTree>
    <p:extLst>
      <p:ext uri="{BB962C8B-B14F-4D97-AF65-F5344CB8AC3E}">
        <p14:creationId xmlns:p14="http://schemas.microsoft.com/office/powerpoint/2010/main" val="981558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PLEP</a:t>
            </a:r>
          </a:p>
        </p:txBody>
      </p:sp>
      <p:sp>
        <p:nvSpPr>
          <p:cNvPr id="3" name="Text Placeholder 2"/>
          <p:cNvSpPr>
            <a:spLocks noGrp="1"/>
          </p:cNvSpPr>
          <p:nvPr>
            <p:ph type="body" idx="1"/>
          </p:nvPr>
        </p:nvSpPr>
        <p:spPr>
          <a:xfrm>
            <a:off x="304800" y="960120"/>
            <a:ext cx="9144000" cy="4940679"/>
          </a:xfrm>
        </p:spPr>
        <p:txBody>
          <a:bodyPr>
            <a:normAutofit fontScale="85000" lnSpcReduction="10000"/>
          </a:bodyPr>
          <a:lstStyle/>
          <a:p>
            <a:r>
              <a:rPr lang="en-US" sz="3200" dirty="0">
                <a:latin typeface="+mj-lt"/>
              </a:rPr>
              <a:t>Administer 3 different probes within 24 hours.</a:t>
            </a:r>
          </a:p>
          <a:p>
            <a:r>
              <a:rPr lang="en-US" sz="3200" dirty="0">
                <a:latin typeface="+mj-lt"/>
              </a:rPr>
              <a:t>Use the median (middle) score as the baseline</a:t>
            </a:r>
          </a:p>
          <a:p>
            <a:r>
              <a:rPr lang="en-US" sz="3200" dirty="0">
                <a:latin typeface="+mj-lt"/>
              </a:rPr>
              <a:t>Example:</a:t>
            </a:r>
          </a:p>
          <a:p>
            <a:pPr lvl="1"/>
            <a:r>
              <a:rPr lang="en-US" sz="3200" dirty="0">
                <a:latin typeface="+mj-lt"/>
              </a:rPr>
              <a:t>12, 11, 20: median is </a:t>
            </a:r>
          </a:p>
          <a:p>
            <a:pPr lvl="1"/>
            <a:r>
              <a:rPr lang="en-US" sz="3200" dirty="0">
                <a:latin typeface="+mj-lt"/>
              </a:rPr>
              <a:t>15, 20, 17: median is </a:t>
            </a:r>
          </a:p>
          <a:p>
            <a:r>
              <a:rPr lang="en-US" sz="3200" dirty="0">
                <a:latin typeface="+mj-lt"/>
              </a:rPr>
              <a:t>What is the student’s baseline if their scores are:</a:t>
            </a:r>
          </a:p>
          <a:p>
            <a:pPr lvl="1"/>
            <a:endParaRPr lang="en-US" sz="3200" dirty="0">
              <a:latin typeface="+mj-lt"/>
            </a:endParaRPr>
          </a:p>
          <a:p>
            <a:pPr lvl="1"/>
            <a:r>
              <a:rPr lang="en-US" sz="3200" dirty="0">
                <a:latin typeface="+mj-lt"/>
              </a:rPr>
              <a:t>69, 71, 73</a:t>
            </a:r>
          </a:p>
          <a:p>
            <a:endParaRPr lang="en-US" dirty="0">
              <a:latin typeface="+mj-lt"/>
            </a:endParaRPr>
          </a:p>
        </p:txBody>
      </p:sp>
      <p:sp>
        <p:nvSpPr>
          <p:cNvPr id="4" name="Rectangle 3"/>
          <p:cNvSpPr/>
          <p:nvPr/>
        </p:nvSpPr>
        <p:spPr>
          <a:xfrm>
            <a:off x="5221267" y="2358388"/>
            <a:ext cx="585249" cy="452600"/>
          </a:xfrm>
          <a:prstGeom prst="rect">
            <a:avLst/>
          </a:prstGeom>
          <a:solidFill>
            <a:srgbClr val="C95331"/>
          </a:solidFill>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sz="2400" dirty="0"/>
              <a:t>12</a:t>
            </a:r>
          </a:p>
        </p:txBody>
      </p:sp>
      <p:sp>
        <p:nvSpPr>
          <p:cNvPr id="6" name="Rectangle 5"/>
          <p:cNvSpPr/>
          <p:nvPr/>
        </p:nvSpPr>
        <p:spPr>
          <a:xfrm>
            <a:off x="5221267" y="2953492"/>
            <a:ext cx="585249" cy="47696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sz="2400" dirty="0"/>
              <a:t>17</a:t>
            </a:r>
          </a:p>
        </p:txBody>
      </p:sp>
      <p:sp>
        <p:nvSpPr>
          <p:cNvPr id="7" name="Left Arrow 6">
            <a:extLst>
              <a:ext uri="{C183D7F6-B498-43B3-948B-1728B52AA6E4}">
                <adec:decorative xmlns:adec="http://schemas.microsoft.com/office/drawing/2017/decorative" val="1"/>
              </a:ext>
            </a:extLst>
          </p:cNvPr>
          <p:cNvSpPr/>
          <p:nvPr/>
        </p:nvSpPr>
        <p:spPr>
          <a:xfrm rot="16200000">
            <a:off x="1933947" y="3866666"/>
            <a:ext cx="541327" cy="4866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7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Setting an Ambitious Long-Term Goal</a:t>
            </a:r>
          </a:p>
        </p:txBody>
      </p:sp>
      <p:sp>
        <p:nvSpPr>
          <p:cNvPr id="3" name="Text Placeholder 2"/>
          <p:cNvSpPr>
            <a:spLocks noGrp="1"/>
          </p:cNvSpPr>
          <p:nvPr>
            <p:ph type="body" idx="1"/>
          </p:nvPr>
        </p:nvSpPr>
        <p:spPr>
          <a:xfrm>
            <a:off x="304800" y="960120"/>
            <a:ext cx="8686800" cy="1139833"/>
          </a:xfrm>
        </p:spPr>
        <p:txBody>
          <a:bodyPr/>
          <a:lstStyle/>
          <a:p>
            <a:pPr marL="571500" indent="-342900">
              <a:buFont typeface="Arial"/>
              <a:buChar char="•"/>
            </a:pPr>
            <a:r>
              <a:rPr lang="en-US" dirty="0">
                <a:latin typeface="Verdana" panose="020B0604030504040204" pitchFamily="34" charset="0"/>
                <a:ea typeface="Verdana" panose="020B0604030504040204" pitchFamily="34" charset="0"/>
              </a:rPr>
              <a:t>An ambitious yet realistic long-term goal is needed to help us evaluate the effectiveness of our instruction.</a:t>
            </a:r>
          </a:p>
          <a:p>
            <a:pPr marL="571500" indent="-342900">
              <a:buFont typeface="Arial"/>
              <a:buChar char="•"/>
            </a:pPr>
            <a:r>
              <a:rPr lang="en-US" dirty="0">
                <a:latin typeface="Verdana" panose="020B0604030504040204" pitchFamily="34" charset="0"/>
                <a:ea typeface="Verdana" panose="020B0604030504040204" pitchFamily="34" charset="0"/>
              </a:rPr>
              <a:t>This module provides goal setting basics</a:t>
            </a:r>
          </a:p>
        </p:txBody>
      </p:sp>
      <p:sp>
        <p:nvSpPr>
          <p:cNvPr id="5" name="Rectangle 4"/>
          <p:cNvSpPr/>
          <p:nvPr/>
        </p:nvSpPr>
        <p:spPr>
          <a:xfrm>
            <a:off x="914401" y="3488142"/>
            <a:ext cx="4524374" cy="2064934"/>
          </a:xfrm>
          <a:prstGeom prst="rect">
            <a:avLst/>
          </a:prstGeom>
          <a:solidFill>
            <a:srgbClr val="C95331"/>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r>
              <a:rPr lang="en-US" sz="2000" kern="0" dirty="0">
                <a:solidFill>
                  <a:schemeClr val="bg1"/>
                </a:solidFill>
                <a:latin typeface="Verdana" panose="020B0604030504040204" pitchFamily="34" charset="0"/>
                <a:ea typeface="Verdana" panose="020B0604030504040204" pitchFamily="34" charset="0"/>
                <a:sym typeface="Arial"/>
              </a:rPr>
              <a:t>REMEMBER!—we want to set goals that help our students close the gap and catch up with their peers</a:t>
            </a:r>
            <a:r>
              <a:rPr lang="mr-IN" sz="2000" kern="0" dirty="0">
                <a:solidFill>
                  <a:schemeClr val="bg1"/>
                </a:solidFill>
                <a:latin typeface="Verdana" panose="020B0604030504040204" pitchFamily="34" charset="0"/>
                <a:ea typeface="Verdana" panose="020B0604030504040204" pitchFamily="34" charset="0"/>
                <a:sym typeface="Arial"/>
              </a:rPr>
              <a:t>…</a:t>
            </a:r>
            <a:r>
              <a:rPr lang="en-US" sz="2000" kern="0" dirty="0">
                <a:solidFill>
                  <a:schemeClr val="bg1"/>
                </a:solidFill>
                <a:latin typeface="Verdana" panose="020B0604030504040204" pitchFamily="34" charset="0"/>
                <a:ea typeface="Verdana" panose="020B0604030504040204" pitchFamily="34" charset="0"/>
                <a:sym typeface="Arial"/>
              </a:rPr>
              <a:t>.not just maintain their current rate of learning</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EFDAB69-D3C2-4B02-8571-ABCC12D520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7927" y="2713892"/>
            <a:ext cx="2218818" cy="3915508"/>
          </a:xfrm>
          <a:prstGeom prst="rect">
            <a:avLst/>
          </a:prstGeom>
        </p:spPr>
      </p:pic>
    </p:spTree>
    <p:extLst>
      <p:ext uri="{BB962C8B-B14F-4D97-AF65-F5344CB8AC3E}">
        <p14:creationId xmlns:p14="http://schemas.microsoft.com/office/powerpoint/2010/main" val="20327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a:t>
            </a:r>
          </a:p>
        </p:txBody>
      </p:sp>
      <p:sp>
        <p:nvSpPr>
          <p:cNvPr id="3" name="Text Placeholder 2"/>
          <p:cNvSpPr>
            <a:spLocks noGrp="1"/>
          </p:cNvSpPr>
          <p:nvPr>
            <p:ph type="body" idx="1"/>
          </p:nvPr>
        </p:nvSpPr>
        <p:spPr>
          <a:xfrm>
            <a:off x="304800" y="929640"/>
            <a:ext cx="9031378" cy="5225686"/>
          </a:xfrm>
        </p:spPr>
        <p:txBody>
          <a:bodyPr/>
          <a:lstStyle/>
          <a:p>
            <a:pPr marL="0" indent="0">
              <a:lnSpc>
                <a:spcPct val="115000"/>
              </a:lnSpc>
              <a:spcBef>
                <a:spcPts val="0"/>
              </a:spcBef>
            </a:pPr>
            <a:r>
              <a:rPr lang="en-US" dirty="0">
                <a:latin typeface="Verdana" panose="020B0604030504040204" pitchFamily="34" charset="0"/>
                <a:ea typeface="Verdana" panose="020B0604030504040204" pitchFamily="34" charset="0"/>
                <a:cs typeface="Times New Roman" panose="02020603050405020304" pitchFamily="18" charset="0"/>
              </a:rPr>
              <a:t>Determine the end-date of the instructional period in which you will monitor progress. </a:t>
            </a:r>
          </a:p>
          <a:p>
            <a:pPr lvl="1">
              <a:lnSpc>
                <a:spcPct val="115000"/>
              </a:lnSpc>
              <a:spcBef>
                <a:spcPts val="0"/>
              </a:spcBef>
            </a:pPr>
            <a:r>
              <a:rPr lang="en-US" sz="2400" dirty="0">
                <a:latin typeface="Verdana" panose="020B0604030504040204" pitchFamily="34" charset="0"/>
                <a:ea typeface="Verdana" panose="020B0604030504040204" pitchFamily="34" charset="0"/>
                <a:cs typeface="Times New Roman" panose="02020603050405020304" pitchFamily="18" charset="0"/>
              </a:rPr>
              <a:t>The instructional period is often the end of the semester or school year.</a:t>
            </a:r>
          </a:p>
          <a:p>
            <a:pPr lvl="1">
              <a:lnSpc>
                <a:spcPct val="115000"/>
              </a:lnSpc>
              <a:spcBef>
                <a:spcPts val="0"/>
              </a:spcBef>
            </a:pPr>
            <a:r>
              <a:rPr lang="en-US" sz="2400" dirty="0">
                <a:latin typeface="Verdana" panose="020B0604030504040204" pitchFamily="34" charset="0"/>
                <a:ea typeface="Verdana" panose="020B0604030504040204" pitchFamily="34" charset="0"/>
                <a:cs typeface="Times New Roman" panose="02020603050405020304" pitchFamily="18" charset="0"/>
              </a:rPr>
              <a:t>For students receiving special educational services, the end date is often the end of the IEP cycle. </a:t>
            </a:r>
          </a:p>
          <a:p>
            <a:pPr marL="0" indent="0">
              <a:lnSpc>
                <a:spcPct val="115000"/>
              </a:lnSpc>
              <a:spcBef>
                <a:spcPts val="0"/>
              </a:spcBef>
            </a:pPr>
            <a:endParaRPr lang="en-US" dirty="0">
              <a:latin typeface="Verdana" panose="020B0604030504040204" pitchFamily="34" charset="0"/>
              <a:ea typeface="Verdana" panose="020B0604030504040204" pitchFamily="34" charset="0"/>
              <a:cs typeface="Times New Roman" panose="02020603050405020304" pitchFamily="18" charset="0"/>
            </a:endParaRPr>
          </a:p>
          <a:p>
            <a:pPr marL="0" indent="0">
              <a:lnSpc>
                <a:spcPct val="115000"/>
              </a:lnSpc>
              <a:spcBef>
                <a:spcPts val="0"/>
              </a:spcBef>
            </a:pPr>
            <a:r>
              <a:rPr lang="en-US" dirty="0">
                <a:latin typeface="Verdana" panose="020B0604030504040204" pitchFamily="34" charset="0"/>
                <a:ea typeface="Verdana" panose="020B0604030504040204" pitchFamily="34" charset="0"/>
                <a:cs typeface="Times New Roman" panose="02020603050405020304" pitchFamily="18" charset="0"/>
              </a:rPr>
              <a:t>Determine the level at which you expect the student to perform at the end of this instructional period (Ambitious &amp; Reasonable). </a:t>
            </a:r>
          </a:p>
          <a:p>
            <a:pPr marL="0" indent="0">
              <a:lnSpc>
                <a:spcPct val="115000"/>
              </a:lnSpc>
              <a:spcBef>
                <a:spcPts val="0"/>
              </a:spcBef>
            </a:pPr>
            <a:endParaRPr lang="en-US" dirty="0">
              <a:latin typeface="Verdana" panose="020B0604030504040204" pitchFamily="34" charset="0"/>
              <a:ea typeface="Verdana" panose="020B0604030504040204" pitchFamily="34" charset="0"/>
              <a:cs typeface="Times New Roman" panose="02020603050405020304" pitchFamily="18" charset="0"/>
            </a:endParaRPr>
          </a:p>
          <a:p>
            <a:pPr marL="0" indent="0">
              <a:lnSpc>
                <a:spcPct val="115000"/>
              </a:lnSpc>
              <a:spcBef>
                <a:spcPts val="0"/>
              </a:spcBef>
            </a:pPr>
            <a:r>
              <a:rPr lang="en-US" dirty="0">
                <a:latin typeface="Verdana" panose="020B0604030504040204" pitchFamily="34" charset="0"/>
                <a:ea typeface="Verdana" panose="020B0604030504040204" pitchFamily="34" charset="0"/>
                <a:cs typeface="Times New Roman" panose="02020603050405020304" pitchFamily="18" charset="0"/>
              </a:rPr>
              <a:t>This level is the student’s long-term goal.</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152390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a:t>
            </a:r>
          </a:p>
        </p:txBody>
      </p:sp>
      <p:sp>
        <p:nvSpPr>
          <p:cNvPr id="3" name="Text Placeholder 2"/>
          <p:cNvSpPr>
            <a:spLocks noGrp="1"/>
          </p:cNvSpPr>
          <p:nvPr>
            <p:ph type="body" idx="1"/>
          </p:nvPr>
        </p:nvSpPr>
        <p:spPr>
          <a:xfrm>
            <a:off x="304800" y="853440"/>
            <a:ext cx="9031378" cy="5225686"/>
          </a:xfrm>
        </p:spPr>
        <p:txBody>
          <a:bodyPr/>
          <a:lstStyle/>
          <a:p>
            <a:r>
              <a:rPr lang="en-US" dirty="0">
                <a:latin typeface="Verdana" panose="020B0604030504040204" pitchFamily="34" charset="0"/>
                <a:ea typeface="Verdana" panose="020B0604030504040204" pitchFamily="34" charset="0"/>
              </a:rPr>
              <a:t>There are two general methods for setting goals:</a:t>
            </a:r>
          </a:p>
          <a:p>
            <a:pPr marL="685800" indent="-457200">
              <a:buFont typeface="+mj-lt"/>
              <a:buAutoNum type="arabicPeriod"/>
            </a:pPr>
            <a:r>
              <a:rPr lang="en-US" dirty="0">
                <a:latin typeface="Verdana" panose="020B0604030504040204" pitchFamily="34" charset="0"/>
                <a:ea typeface="Verdana" panose="020B0604030504040204" pitchFamily="34" charset="0"/>
              </a:rPr>
              <a:t>Using Benchmarks</a:t>
            </a:r>
          </a:p>
          <a:p>
            <a:pPr marL="1143000" lvl="1" indent="-457200">
              <a:buFont typeface="+mj-lt"/>
              <a:buAutoNum type="alphaUcPeriod"/>
            </a:pPr>
            <a:r>
              <a:rPr lang="en-US" dirty="0">
                <a:latin typeface="Verdana" panose="020B0604030504040204" pitchFamily="34" charset="0"/>
                <a:ea typeface="Verdana" panose="020B0604030504040204" pitchFamily="34" charset="0"/>
              </a:rPr>
              <a:t>Assuming the student’s baseline is established in fall, you can use winter or spring (end of year) benchmarks to create your goal.</a:t>
            </a:r>
          </a:p>
          <a:p>
            <a:pPr marL="1143000" lvl="1" indent="-457200">
              <a:buFont typeface="+mj-lt"/>
              <a:buAutoNum type="alphaUcPeriod"/>
            </a:pPr>
            <a:r>
              <a:rPr lang="en-US" dirty="0">
                <a:latin typeface="Verdana" panose="020B0604030504040204" pitchFamily="34" charset="0"/>
                <a:ea typeface="Verdana" panose="020B0604030504040204" pitchFamily="34" charset="0"/>
              </a:rPr>
              <a:t>Benchmarks are established via the performance of the general population.</a:t>
            </a:r>
          </a:p>
          <a:p>
            <a:pPr marL="685800" indent="-457200">
              <a:buFont typeface="+mj-lt"/>
              <a:buAutoNum type="arabicPeriod"/>
            </a:pPr>
            <a:r>
              <a:rPr lang="en-US" dirty="0">
                <a:latin typeface="Verdana" panose="020B0604030504040204" pitchFamily="34" charset="0"/>
                <a:ea typeface="Verdana" panose="020B0604030504040204" pitchFamily="34" charset="0"/>
              </a:rPr>
              <a:t>Using Weekly Rates of Improvement</a:t>
            </a:r>
          </a:p>
          <a:p>
            <a:pPr marL="1143000" lvl="1" indent="-457200">
              <a:buFont typeface="+mj-lt"/>
              <a:buAutoNum type="alphaUcPeriod"/>
            </a:pPr>
            <a:r>
              <a:rPr lang="en-US" dirty="0">
                <a:latin typeface="Verdana" panose="020B0604030504040204" pitchFamily="34" charset="0"/>
                <a:ea typeface="Verdana" panose="020B0604030504040204" pitchFamily="34" charset="0"/>
              </a:rPr>
              <a:t>This method can be used if the student’s IEP date does not align well with a winter or spring (end of year) benchmark.</a:t>
            </a:r>
          </a:p>
          <a:p>
            <a:pPr marL="1143000" lvl="1" indent="-457200">
              <a:buFont typeface="+mj-lt"/>
              <a:buAutoNum type="alphaUcPeriod"/>
            </a:pPr>
            <a:r>
              <a:rPr lang="en-US" dirty="0">
                <a:latin typeface="Verdana" panose="020B0604030504040204" pitchFamily="34" charset="0"/>
                <a:ea typeface="Verdana" panose="020B0604030504040204" pitchFamily="34" charset="0"/>
              </a:rPr>
              <a:t>Multiply the Weekly Rate of Improvement you want your student to achieve by the number of weeks until the end goal date and add this score to their baseline.</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31904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Setting-Benchmarks-DORF</a:t>
            </a:r>
          </a:p>
        </p:txBody>
      </p:sp>
      <p:sp>
        <p:nvSpPr>
          <p:cNvPr id="3" name="Text Placeholder 2"/>
          <p:cNvSpPr>
            <a:spLocks noGrp="1"/>
          </p:cNvSpPr>
          <p:nvPr>
            <p:ph type="body" idx="1"/>
          </p:nvPr>
        </p:nvSpPr>
        <p:spPr>
          <a:xfrm>
            <a:off x="219075" y="882888"/>
            <a:ext cx="11582400" cy="1000915"/>
          </a:xfrm>
          <a:solidFill>
            <a:srgbClr val="6D545D"/>
          </a:solidFill>
        </p:spPr>
        <p:txBody>
          <a:bodyPr/>
          <a:lstStyle/>
          <a:p>
            <a:pPr marL="0" indent="0"/>
            <a:r>
              <a:rPr lang="en-US" dirty="0">
                <a:latin typeface="Verdana" panose="020B0604030504040204" pitchFamily="34" charset="0"/>
                <a:ea typeface="Verdana" panose="020B0604030504040204" pitchFamily="34" charset="0"/>
              </a:rPr>
              <a:t>Max is a 3</a:t>
            </a:r>
            <a:r>
              <a:rPr lang="en-US" baseline="30000" dirty="0">
                <a:latin typeface="Verdana" panose="020B0604030504040204" pitchFamily="34" charset="0"/>
                <a:ea typeface="Verdana" panose="020B0604030504040204" pitchFamily="34" charset="0"/>
              </a:rPr>
              <a:t>rd</a:t>
            </a:r>
            <a:r>
              <a:rPr lang="en-US" dirty="0">
                <a:latin typeface="Verdana" panose="020B0604030504040204" pitchFamily="34" charset="0"/>
                <a:ea typeface="Verdana" panose="020B0604030504040204" pitchFamily="34" charset="0"/>
              </a:rPr>
              <a:t> grader that reads 60 words correctly per minute as their baseline on DORF at the beginning of the year.</a:t>
            </a:r>
          </a:p>
        </p:txBody>
      </p:sp>
      <p:pic>
        <p:nvPicPr>
          <p:cNvPr id="4" name="Picture 3" descr="Image showing how to determine if a student is at risk using the baseline ch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521566"/>
            <a:ext cx="4711700" cy="1828800"/>
          </a:xfrm>
          <a:prstGeom prst="rect">
            <a:avLst/>
          </a:prstGeom>
        </p:spPr>
      </p:pic>
      <p:pic>
        <p:nvPicPr>
          <p:cNvPr id="5" name="Picture 4" descr="Image showing how to determine if a student is at risk using the baselin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350366"/>
            <a:ext cx="5651500" cy="1473200"/>
          </a:xfrm>
          <a:prstGeom prst="rect">
            <a:avLst/>
          </a:prstGeom>
        </p:spPr>
      </p:pic>
      <p:sp>
        <p:nvSpPr>
          <p:cNvPr id="6" name="TextBox 5"/>
          <p:cNvSpPr txBox="1"/>
          <p:nvPr/>
        </p:nvSpPr>
        <p:spPr>
          <a:xfrm>
            <a:off x="6464300" y="2521566"/>
            <a:ext cx="3251211" cy="584775"/>
          </a:xfrm>
          <a:prstGeom prst="rect">
            <a:avLst/>
          </a:prstGeom>
          <a:noFill/>
        </p:spPr>
        <p:txBody>
          <a:bodyPr wrap="none" rtlCol="0">
            <a:spAutoFit/>
          </a:bodyPr>
          <a:lstStyle/>
          <a:p>
            <a:r>
              <a:rPr lang="en-US" sz="3200" dirty="0">
                <a:solidFill>
                  <a:schemeClr val="bg1"/>
                </a:solidFill>
                <a:latin typeface="Verdana" panose="020B0604030504040204" pitchFamily="34" charset="0"/>
                <a:ea typeface="Verdana" panose="020B0604030504040204" pitchFamily="34" charset="0"/>
              </a:rPr>
              <a:t>Is Max at-risk?</a:t>
            </a:r>
          </a:p>
        </p:txBody>
      </p:sp>
      <p:sp>
        <p:nvSpPr>
          <p:cNvPr id="7" name="Rectangle 6"/>
          <p:cNvSpPr/>
          <p:nvPr/>
        </p:nvSpPr>
        <p:spPr>
          <a:xfrm>
            <a:off x="8796865" y="3224101"/>
            <a:ext cx="1530559" cy="1628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YES!</a:t>
            </a:r>
          </a:p>
        </p:txBody>
      </p:sp>
      <p:cxnSp>
        <p:nvCxnSpPr>
          <p:cNvPr id="9" name="Straight Arrow Connector 8">
            <a:extLst>
              <a:ext uri="{C183D7F6-B498-43B3-948B-1728B52AA6E4}">
                <adec:decorative xmlns:adec="http://schemas.microsoft.com/office/drawing/2017/decorative" val="1"/>
              </a:ext>
            </a:extLst>
          </p:cNvPr>
          <p:cNvCxnSpPr/>
          <p:nvPr/>
        </p:nvCxnSpPr>
        <p:spPr>
          <a:xfrm flipH="1" flipV="1">
            <a:off x="6464300" y="3224101"/>
            <a:ext cx="2332564" cy="48850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845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Setting-Benchmarks-DORF</a:t>
            </a:r>
          </a:p>
        </p:txBody>
      </p:sp>
      <p:sp>
        <p:nvSpPr>
          <p:cNvPr id="3" name="Text Placeholder 2"/>
          <p:cNvSpPr>
            <a:spLocks noGrp="1"/>
          </p:cNvSpPr>
          <p:nvPr>
            <p:ph type="body" idx="1"/>
          </p:nvPr>
        </p:nvSpPr>
        <p:spPr>
          <a:xfrm>
            <a:off x="219075" y="882888"/>
            <a:ext cx="11582400" cy="1000915"/>
          </a:xfrm>
          <a:solidFill>
            <a:srgbClr val="6D545D"/>
          </a:solidFill>
        </p:spPr>
        <p:txBody>
          <a:bodyPr/>
          <a:lstStyle/>
          <a:p>
            <a:pPr marL="0" indent="0"/>
            <a:r>
              <a:rPr lang="en-US" dirty="0">
                <a:latin typeface="Verdana" panose="020B0604030504040204" pitchFamily="34" charset="0"/>
                <a:ea typeface="Verdana" panose="020B0604030504040204" pitchFamily="34" charset="0"/>
              </a:rPr>
              <a:t>Max is a 3</a:t>
            </a:r>
            <a:r>
              <a:rPr lang="en-US" baseline="30000" dirty="0">
                <a:latin typeface="Verdana" panose="020B0604030504040204" pitchFamily="34" charset="0"/>
                <a:ea typeface="Verdana" panose="020B0604030504040204" pitchFamily="34" charset="0"/>
              </a:rPr>
              <a:t>rd</a:t>
            </a:r>
            <a:r>
              <a:rPr lang="en-US" dirty="0">
                <a:latin typeface="Verdana" panose="020B0604030504040204" pitchFamily="34" charset="0"/>
                <a:ea typeface="Verdana" panose="020B0604030504040204" pitchFamily="34" charset="0"/>
              </a:rPr>
              <a:t> grader that reads 60 words correctly per minute as their baseline on DORF at the beginning of the year.</a:t>
            </a:r>
          </a:p>
        </p:txBody>
      </p:sp>
      <p:pic>
        <p:nvPicPr>
          <p:cNvPr id="4" name="Picture 3" descr="Image showing how to determine if a student is at risk using the baseline ch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521566"/>
            <a:ext cx="4711700" cy="1828800"/>
          </a:xfrm>
          <a:prstGeom prst="rect">
            <a:avLst/>
          </a:prstGeom>
        </p:spPr>
      </p:pic>
      <p:pic>
        <p:nvPicPr>
          <p:cNvPr id="5" name="Picture 4" descr="Image showing how to determine if a student is at risk using the baselin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350366"/>
            <a:ext cx="5651500" cy="1473200"/>
          </a:xfrm>
          <a:prstGeom prst="rect">
            <a:avLst/>
          </a:prstGeom>
        </p:spPr>
      </p:pic>
      <p:sp>
        <p:nvSpPr>
          <p:cNvPr id="10" name="TextBox 9"/>
          <p:cNvSpPr txBox="1"/>
          <p:nvPr/>
        </p:nvSpPr>
        <p:spPr>
          <a:xfrm>
            <a:off x="6561664" y="2430689"/>
            <a:ext cx="4849286" cy="1077218"/>
          </a:xfrm>
          <a:prstGeom prst="rect">
            <a:avLst/>
          </a:prstGeom>
          <a:noFill/>
        </p:spPr>
        <p:txBody>
          <a:bodyPr wrap="square" rtlCol="0">
            <a:spAutoFit/>
          </a:bodyPr>
          <a:lstStyle/>
          <a:p>
            <a:r>
              <a:rPr lang="en-US" sz="3200" dirty="0">
                <a:solidFill>
                  <a:schemeClr val="bg1"/>
                </a:solidFill>
                <a:latin typeface="Verdana" panose="020B0604030504040204" pitchFamily="34" charset="0"/>
                <a:ea typeface="Verdana" panose="020B0604030504040204" pitchFamily="34" charset="0"/>
              </a:rPr>
              <a:t>What benchmark should Max shoot for?</a:t>
            </a:r>
          </a:p>
        </p:txBody>
      </p:sp>
      <p:sp>
        <p:nvSpPr>
          <p:cNvPr id="11" name="Rectangle 10"/>
          <p:cNvSpPr/>
          <p:nvPr/>
        </p:nvSpPr>
        <p:spPr>
          <a:xfrm>
            <a:off x="8825439" y="4054793"/>
            <a:ext cx="1530559" cy="1628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rPr>
              <a:t>123</a:t>
            </a:r>
          </a:p>
        </p:txBody>
      </p:sp>
      <p:cxnSp>
        <p:nvCxnSpPr>
          <p:cNvPr id="12" name="Straight Arrow Connector 11">
            <a:extLst>
              <a:ext uri="{C183D7F6-B498-43B3-948B-1728B52AA6E4}">
                <adec:decorative xmlns:adec="http://schemas.microsoft.com/office/drawing/2017/decorative" val="1"/>
              </a:ext>
            </a:extLst>
          </p:cNvPr>
          <p:cNvCxnSpPr/>
          <p:nvPr/>
        </p:nvCxnSpPr>
        <p:spPr>
          <a:xfrm flipH="1" flipV="1">
            <a:off x="6266393" y="3878389"/>
            <a:ext cx="2332564" cy="48850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074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09462" y="320169"/>
            <a:ext cx="8199700" cy="930442"/>
          </a:xfrm>
          <a:prstGeom prst="rect">
            <a:avLst/>
          </a:prstGeom>
        </p:spPr>
        <p:txBody>
          <a:bodyPr>
            <a:normAutofit fontScale="925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Overview of Data Based Instruction in Reading</a:t>
            </a:r>
          </a:p>
        </p:txBody>
      </p:sp>
      <p:pic>
        <p:nvPicPr>
          <p:cNvPr id="5" name="Picture 4" descr="Graph showing progress monitoring of data based instruction in reading, showing a baseline, goal, and four interven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628" y="1563624"/>
            <a:ext cx="6859516" cy="3444503"/>
          </a:xfrm>
          <a:prstGeom prst="rect">
            <a:avLst/>
          </a:prstGeom>
        </p:spPr>
      </p:pic>
    </p:spTree>
    <p:extLst>
      <p:ext uri="{BB962C8B-B14F-4D97-AF65-F5344CB8AC3E}">
        <p14:creationId xmlns:p14="http://schemas.microsoft.com/office/powerpoint/2010/main" val="39899789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Setting-Benchmarks-DORF</a:t>
            </a:r>
          </a:p>
        </p:txBody>
      </p:sp>
      <p:sp>
        <p:nvSpPr>
          <p:cNvPr id="3" name="Text Placeholder 2"/>
          <p:cNvSpPr>
            <a:spLocks noGrp="1"/>
          </p:cNvSpPr>
          <p:nvPr>
            <p:ph type="body" idx="1"/>
          </p:nvPr>
        </p:nvSpPr>
        <p:spPr>
          <a:xfrm>
            <a:off x="219075" y="882888"/>
            <a:ext cx="11582400" cy="1000915"/>
          </a:xfrm>
          <a:solidFill>
            <a:srgbClr val="6D545D"/>
          </a:solidFill>
        </p:spPr>
        <p:txBody>
          <a:bodyPr/>
          <a:lstStyle/>
          <a:p>
            <a:pPr marL="0" indent="0"/>
            <a:r>
              <a:rPr lang="en-US" dirty="0">
                <a:latin typeface="Verdana" panose="020B0604030504040204" pitchFamily="34" charset="0"/>
                <a:ea typeface="Verdana" panose="020B0604030504040204" pitchFamily="34" charset="0"/>
              </a:rPr>
              <a:t>Max is a 3</a:t>
            </a:r>
            <a:r>
              <a:rPr lang="en-US" baseline="30000" dirty="0">
                <a:latin typeface="Verdana" panose="020B0604030504040204" pitchFamily="34" charset="0"/>
                <a:ea typeface="Verdana" panose="020B0604030504040204" pitchFamily="34" charset="0"/>
              </a:rPr>
              <a:t>rd</a:t>
            </a:r>
            <a:r>
              <a:rPr lang="en-US" dirty="0">
                <a:latin typeface="Verdana" panose="020B0604030504040204" pitchFamily="34" charset="0"/>
                <a:ea typeface="Verdana" panose="020B0604030504040204" pitchFamily="34" charset="0"/>
              </a:rPr>
              <a:t> grader that reads 60 words correctly per minute as their baseline on DORF at the beginning of the year.</a:t>
            </a:r>
          </a:p>
        </p:txBody>
      </p:sp>
      <p:sp>
        <p:nvSpPr>
          <p:cNvPr id="6" name="Rectangle 5"/>
          <p:cNvSpPr/>
          <p:nvPr/>
        </p:nvSpPr>
        <p:spPr>
          <a:xfrm>
            <a:off x="219075" y="2171611"/>
            <a:ext cx="5829300" cy="1477328"/>
          </a:xfrm>
          <a:prstGeom prst="rect">
            <a:avLst/>
          </a:prstGeom>
          <a:solidFill>
            <a:srgbClr val="C95331"/>
          </a:solidFill>
        </p:spPr>
        <p:txBody>
          <a:bodyPr wrap="square">
            <a:spAutoFit/>
          </a:bodyPr>
          <a:lstStyle/>
          <a:p>
            <a:r>
              <a:rPr lang="en-US" b="1" u="sng" dirty="0">
                <a:solidFill>
                  <a:schemeClr val="bg1"/>
                </a:solidFill>
                <a:latin typeface="Verdana" panose="020B0604030504040204" pitchFamily="34" charset="0"/>
                <a:ea typeface="Verdana" panose="020B0604030504040204" pitchFamily="34" charset="0"/>
              </a:rPr>
              <a:t>Max’s Goal:</a:t>
            </a:r>
          </a:p>
          <a:p>
            <a:r>
              <a:rPr lang="en-US" dirty="0">
                <a:solidFill>
                  <a:schemeClr val="bg1"/>
                </a:solidFill>
                <a:latin typeface="Verdana" panose="020B0604030504040204" pitchFamily="34" charset="0"/>
                <a:ea typeface="Verdana" panose="020B0604030504040204" pitchFamily="34" charset="0"/>
              </a:rPr>
              <a:t>By the end of the year, Max will read at least 123 words correctly in one minute on 2 consecutive 3</a:t>
            </a:r>
            <a:r>
              <a:rPr lang="en-US" baseline="30000" dirty="0">
                <a:solidFill>
                  <a:schemeClr val="bg1"/>
                </a:solidFill>
                <a:latin typeface="Verdana" panose="020B0604030504040204" pitchFamily="34" charset="0"/>
                <a:ea typeface="Verdana" panose="020B0604030504040204" pitchFamily="34" charset="0"/>
              </a:rPr>
              <a:t>rd</a:t>
            </a:r>
            <a:r>
              <a:rPr lang="en-US" dirty="0">
                <a:solidFill>
                  <a:schemeClr val="bg1"/>
                </a:solidFill>
                <a:latin typeface="Verdana" panose="020B0604030504040204" pitchFamily="34" charset="0"/>
                <a:ea typeface="Verdana" panose="020B0604030504040204" pitchFamily="34" charset="0"/>
              </a:rPr>
              <a:t> grade DORF forms while maintaining 90% or better accuracy. </a:t>
            </a:r>
          </a:p>
        </p:txBody>
      </p:sp>
      <p:pic>
        <p:nvPicPr>
          <p:cNvPr id="13" name="Picture 12" descr="Image showing how to determine if a student is at risk using the baselin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950" y="2171611"/>
            <a:ext cx="4711700" cy="1454645"/>
          </a:xfrm>
          <a:prstGeom prst="rect">
            <a:avLst/>
          </a:prstGeom>
        </p:spPr>
      </p:pic>
      <p:pic>
        <p:nvPicPr>
          <p:cNvPr id="14" name="Picture 13" descr="Image showing how to determine if a student is at risk using the baseline ch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950" y="3626257"/>
            <a:ext cx="4711700" cy="938564"/>
          </a:xfrm>
          <a:prstGeom prst="rect">
            <a:avLst/>
          </a:prstGeom>
        </p:spPr>
      </p:pic>
    </p:spTree>
    <p:extLst>
      <p:ext uri="{BB962C8B-B14F-4D97-AF65-F5344CB8AC3E}">
        <p14:creationId xmlns:p14="http://schemas.microsoft.com/office/powerpoint/2010/main" val="39504914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Setting-ROI-DORF</a:t>
            </a:r>
          </a:p>
        </p:txBody>
      </p:sp>
      <p:sp>
        <p:nvSpPr>
          <p:cNvPr id="3" name="Text Placeholder 2"/>
          <p:cNvSpPr>
            <a:spLocks noGrp="1"/>
          </p:cNvSpPr>
          <p:nvPr>
            <p:ph type="body" idx="1"/>
          </p:nvPr>
        </p:nvSpPr>
        <p:spPr>
          <a:xfrm>
            <a:off x="390524" y="826029"/>
            <a:ext cx="9426713" cy="1098022"/>
          </a:xfrm>
          <a:solidFill>
            <a:srgbClr val="6D545D"/>
          </a:solidFill>
        </p:spPr>
        <p:txBody>
          <a:bodyPr/>
          <a:lstStyle/>
          <a:p>
            <a:pPr marL="0" indent="0"/>
            <a:r>
              <a:rPr lang="en-US" dirty="0"/>
              <a:t>Max is a 3</a:t>
            </a:r>
            <a:r>
              <a:rPr lang="en-US" baseline="30000" dirty="0"/>
              <a:t>rd</a:t>
            </a:r>
            <a:r>
              <a:rPr lang="en-US" dirty="0"/>
              <a:t> grader that reads 60 words correctly per minute as their baseline on DORF at the beginning of the year.</a:t>
            </a:r>
          </a:p>
        </p:txBody>
      </p:sp>
      <p:pic>
        <p:nvPicPr>
          <p:cNvPr id="6" name="Picture 5" descr="Image showing how to determine if a student is at risk using the baselin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048502"/>
            <a:ext cx="8293238" cy="2069981"/>
          </a:xfrm>
          <a:prstGeom prst="rect">
            <a:avLst/>
          </a:prstGeom>
        </p:spPr>
      </p:pic>
      <p:cxnSp>
        <p:nvCxnSpPr>
          <p:cNvPr id="8" name="Straight Arrow Connector 7">
            <a:extLst>
              <a:ext uri="{C183D7F6-B498-43B3-948B-1728B52AA6E4}">
                <adec:decorative xmlns:adec="http://schemas.microsoft.com/office/drawing/2017/decorative" val="1"/>
              </a:ext>
            </a:extLst>
          </p:cNvPr>
          <p:cNvCxnSpPr/>
          <p:nvPr/>
        </p:nvCxnSpPr>
        <p:spPr>
          <a:xfrm>
            <a:off x="7255452" y="2605335"/>
            <a:ext cx="1161488" cy="19540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Rectangle 3"/>
          <p:cNvSpPr/>
          <p:nvPr/>
        </p:nvSpPr>
        <p:spPr>
          <a:xfrm>
            <a:off x="4087452" y="2109537"/>
            <a:ext cx="4850367" cy="369332"/>
          </a:xfrm>
          <a:prstGeom prst="rect">
            <a:avLst/>
          </a:prstGeom>
        </p:spPr>
        <p:txBody>
          <a:bodyPr wrap="none">
            <a:spAutoFit/>
          </a:bodyPr>
          <a:lstStyle/>
          <a:p>
            <a:r>
              <a:rPr lang="en-US" dirty="0">
                <a:solidFill>
                  <a:schemeClr val="bg1"/>
                </a:solidFill>
                <a:latin typeface="Verdana" panose="020B0604030504040204" pitchFamily="34" charset="0"/>
                <a:ea typeface="Verdana" panose="020B0604030504040204" pitchFamily="34" charset="0"/>
              </a:rPr>
              <a:t>DORF suggest an ROI of 1.5 or  greater.</a:t>
            </a:r>
          </a:p>
        </p:txBody>
      </p:sp>
    </p:spTree>
    <p:extLst>
      <p:ext uri="{BB962C8B-B14F-4D97-AF65-F5344CB8AC3E}">
        <p14:creationId xmlns:p14="http://schemas.microsoft.com/office/powerpoint/2010/main" val="3618105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Setting-ROI-DORF</a:t>
            </a:r>
          </a:p>
        </p:txBody>
      </p:sp>
      <p:sp>
        <p:nvSpPr>
          <p:cNvPr id="3" name="Text Placeholder 2"/>
          <p:cNvSpPr>
            <a:spLocks noGrp="1"/>
          </p:cNvSpPr>
          <p:nvPr>
            <p:ph type="body" idx="1"/>
          </p:nvPr>
        </p:nvSpPr>
        <p:spPr>
          <a:xfrm>
            <a:off x="390524" y="826029"/>
            <a:ext cx="9426713" cy="1098022"/>
          </a:xfrm>
          <a:solidFill>
            <a:srgbClr val="6D545D"/>
          </a:solidFill>
        </p:spPr>
        <p:txBody>
          <a:bodyPr/>
          <a:lstStyle/>
          <a:p>
            <a:pPr marL="0" indent="0"/>
            <a:r>
              <a:rPr lang="en-US" dirty="0"/>
              <a:t>Max is a 3</a:t>
            </a:r>
            <a:r>
              <a:rPr lang="en-US" baseline="30000" dirty="0"/>
              <a:t>rd</a:t>
            </a:r>
            <a:r>
              <a:rPr lang="en-US" dirty="0"/>
              <a:t> grader that reads 60 words correctly per minute as their baseline on DORF at the beginning of the year.</a:t>
            </a:r>
          </a:p>
        </p:txBody>
      </p:sp>
      <p:pic>
        <p:nvPicPr>
          <p:cNvPr id="6" name="Picture 5" descr="Image of the DORF Fluency suggested ROI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048502"/>
            <a:ext cx="8293238" cy="2069981"/>
          </a:xfrm>
          <a:prstGeom prst="rect">
            <a:avLst/>
          </a:prstGeom>
        </p:spPr>
      </p:pic>
      <p:sp>
        <p:nvSpPr>
          <p:cNvPr id="5" name="Rectangle 4"/>
          <p:cNvSpPr/>
          <p:nvPr/>
        </p:nvSpPr>
        <p:spPr>
          <a:xfrm>
            <a:off x="390523" y="2027962"/>
            <a:ext cx="9426713" cy="923330"/>
          </a:xfrm>
          <a:prstGeom prst="rect">
            <a:avLst/>
          </a:prstGeom>
        </p:spPr>
        <p:txBody>
          <a:bodyPr wrap="square">
            <a:spAutoFit/>
          </a:bodyPr>
          <a:lstStyle/>
          <a:p>
            <a:r>
              <a:rPr lang="en-US" dirty="0">
                <a:solidFill>
                  <a:schemeClr val="bg1"/>
                </a:solidFill>
              </a:rPr>
              <a:t>Let’s assume you decide an ROI of 2 is good for Max and you will deliver 16 weeks of instruction.</a:t>
            </a:r>
          </a:p>
          <a:p>
            <a:r>
              <a:rPr lang="en-US" dirty="0">
                <a:solidFill>
                  <a:schemeClr val="bg1"/>
                </a:solidFill>
              </a:rPr>
              <a:t>Baseline + (ROI x Weeks)= 60 + (2 x 16) = 92</a:t>
            </a:r>
          </a:p>
        </p:txBody>
      </p:sp>
      <p:sp>
        <p:nvSpPr>
          <p:cNvPr id="7" name="Rectangle 6"/>
          <p:cNvSpPr/>
          <p:nvPr/>
        </p:nvSpPr>
        <p:spPr>
          <a:xfrm>
            <a:off x="457200" y="3015645"/>
            <a:ext cx="9360036" cy="923330"/>
          </a:xfrm>
          <a:prstGeom prst="rect">
            <a:avLst/>
          </a:prstGeom>
          <a:solidFill>
            <a:srgbClr val="C95331"/>
          </a:solidFill>
        </p:spPr>
        <p:txBody>
          <a:bodyPr wrap="square">
            <a:spAutoFit/>
          </a:bodyPr>
          <a:lstStyle/>
          <a:p>
            <a:r>
              <a:rPr lang="en-US" b="1" u="sng" dirty="0">
                <a:solidFill>
                  <a:schemeClr val="bg1"/>
                </a:solidFill>
                <a:latin typeface="Verdana" panose="020B0604030504040204" pitchFamily="34" charset="0"/>
                <a:ea typeface="Verdana" panose="020B0604030504040204" pitchFamily="34" charset="0"/>
              </a:rPr>
              <a:t>Goal: </a:t>
            </a:r>
            <a:r>
              <a:rPr lang="en-US" b="1" dirty="0">
                <a:solidFill>
                  <a:schemeClr val="bg1"/>
                </a:solidFill>
                <a:latin typeface="Verdana" panose="020B0604030504040204" pitchFamily="34" charset="0"/>
                <a:ea typeface="Verdana" panose="020B0604030504040204" pitchFamily="34" charset="0"/>
              </a:rPr>
              <a:t>By (date), Max will read 92 WRC per minute using 3</a:t>
            </a:r>
            <a:r>
              <a:rPr lang="en-US" b="1" baseline="30000" dirty="0">
                <a:solidFill>
                  <a:schemeClr val="bg1"/>
                </a:solidFill>
                <a:latin typeface="Verdana" panose="020B0604030504040204" pitchFamily="34" charset="0"/>
                <a:ea typeface="Verdana" panose="020B0604030504040204" pitchFamily="34" charset="0"/>
              </a:rPr>
              <a:t>rd</a:t>
            </a:r>
            <a:r>
              <a:rPr lang="en-US" b="1" dirty="0">
                <a:solidFill>
                  <a:schemeClr val="bg1"/>
                </a:solidFill>
                <a:latin typeface="Verdana" panose="020B0604030504040204" pitchFamily="34" charset="0"/>
                <a:ea typeface="Verdana" panose="020B0604030504040204" pitchFamily="34" charset="0"/>
              </a:rPr>
              <a:t> grade DORF for 2 consecutive data points while maintaining 90% or better accuracy.</a:t>
            </a:r>
            <a:endParaRPr lang="en-US" b="1" u="sng"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99921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4.4– Stop &amp; Jot</a:t>
            </a:r>
          </a:p>
        </p:txBody>
      </p:sp>
      <p:sp>
        <p:nvSpPr>
          <p:cNvPr id="3" name="TextBox 2"/>
          <p:cNvSpPr txBox="1"/>
          <p:nvPr/>
        </p:nvSpPr>
        <p:spPr>
          <a:xfrm>
            <a:off x="352425" y="1228725"/>
            <a:ext cx="7372350" cy="369332"/>
          </a:xfrm>
          <a:prstGeom prst="rect">
            <a:avLst/>
          </a:prstGeom>
          <a:noFill/>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rPr>
              <a:t>Now you try it! Create an End of Year Benchmark.</a:t>
            </a:r>
          </a:p>
        </p:txBody>
      </p:sp>
      <p:sp>
        <p:nvSpPr>
          <p:cNvPr id="4" name="Text Placeholder 2"/>
          <p:cNvSpPr txBox="1">
            <a:spLocks/>
          </p:cNvSpPr>
          <p:nvPr/>
        </p:nvSpPr>
        <p:spPr>
          <a:xfrm>
            <a:off x="456717" y="1769004"/>
            <a:ext cx="9426713" cy="726546"/>
          </a:xfrm>
          <a:prstGeom prst="rect">
            <a:avLst/>
          </a:prstGeom>
          <a:solidFill>
            <a:srgbClr val="6D545D"/>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0" dirty="0">
                <a:solidFill>
                  <a:schemeClr val="bg1"/>
                </a:solidFill>
                <a:latin typeface="Verdana" panose="020B0604030504040204" pitchFamily="34" charset="0"/>
                <a:ea typeface="Verdana" panose="020B0604030504040204" pitchFamily="34" charset="0"/>
              </a:rPr>
              <a:t>Anna is a 5</a:t>
            </a:r>
            <a:r>
              <a:rPr lang="en-US" sz="2000" kern="0" baseline="30000" dirty="0">
                <a:solidFill>
                  <a:schemeClr val="bg1"/>
                </a:solidFill>
                <a:latin typeface="Verdana" panose="020B0604030504040204" pitchFamily="34" charset="0"/>
                <a:ea typeface="Verdana" panose="020B0604030504040204" pitchFamily="34" charset="0"/>
              </a:rPr>
              <a:t>th</a:t>
            </a:r>
            <a:r>
              <a:rPr lang="en-US" sz="2000" kern="0" dirty="0">
                <a:solidFill>
                  <a:schemeClr val="bg1"/>
                </a:solidFill>
                <a:latin typeface="Verdana" panose="020B0604030504040204" pitchFamily="34" charset="0"/>
                <a:ea typeface="Verdana" panose="020B0604030504040204" pitchFamily="34" charset="0"/>
              </a:rPr>
              <a:t> grade student. Her baseline in the beginning of the year on DORF was 95 </a:t>
            </a:r>
            <a:r>
              <a:rPr lang="en-US" sz="2000" kern="0" dirty="0" err="1">
                <a:solidFill>
                  <a:schemeClr val="bg1"/>
                </a:solidFill>
                <a:latin typeface="Verdana" panose="020B0604030504040204" pitchFamily="34" charset="0"/>
                <a:ea typeface="Verdana" panose="020B0604030504040204" pitchFamily="34" charset="0"/>
              </a:rPr>
              <a:t>wcpm</a:t>
            </a:r>
            <a:r>
              <a:rPr lang="en-US" sz="2000" kern="0" dirty="0">
                <a:solidFill>
                  <a:schemeClr val="bg1"/>
                </a:solidFill>
                <a:latin typeface="Verdana" panose="020B0604030504040204" pitchFamily="34" charset="0"/>
                <a:ea typeface="Verdana" panose="020B0604030504040204" pitchFamily="34" charset="0"/>
              </a:rPr>
              <a:t>. </a:t>
            </a:r>
          </a:p>
        </p:txBody>
      </p:sp>
      <p:sp>
        <p:nvSpPr>
          <p:cNvPr id="6" name="TextBox 5"/>
          <p:cNvSpPr txBox="1"/>
          <p:nvPr/>
        </p:nvSpPr>
        <p:spPr>
          <a:xfrm>
            <a:off x="456717" y="2619375"/>
            <a:ext cx="9426713" cy="707886"/>
          </a:xfrm>
          <a:prstGeom prst="rect">
            <a:avLst/>
          </a:prstGeom>
          <a:noFill/>
        </p:spPr>
        <p:txBody>
          <a:bodyPr wrap="square" rtlCol="0">
            <a:spAutoFit/>
          </a:bodyPr>
          <a:lstStyle/>
          <a:p>
            <a:pPr marL="457200" indent="-457200">
              <a:buAutoNum type="arabicPeriod"/>
            </a:pPr>
            <a:r>
              <a:rPr lang="en-US" sz="2000" dirty="0">
                <a:solidFill>
                  <a:schemeClr val="bg1"/>
                </a:solidFill>
                <a:latin typeface="Verdana" panose="020B0604030504040204" pitchFamily="34" charset="0"/>
                <a:ea typeface="Verdana" panose="020B0604030504040204" pitchFamily="34" charset="0"/>
              </a:rPr>
              <a:t>Is she at-risk?</a:t>
            </a:r>
          </a:p>
          <a:p>
            <a:pPr marL="457200" indent="-457200">
              <a:buAutoNum type="arabicPeriod"/>
            </a:pPr>
            <a:r>
              <a:rPr lang="en-US" sz="2000" dirty="0">
                <a:solidFill>
                  <a:schemeClr val="bg1"/>
                </a:solidFill>
                <a:latin typeface="Verdana" panose="020B0604030504040204" pitchFamily="34" charset="0"/>
                <a:ea typeface="Verdana" panose="020B0604030504040204" pitchFamily="34" charset="0"/>
              </a:rPr>
              <a:t>Write down her goal for the end of the year.</a:t>
            </a:r>
          </a:p>
        </p:txBody>
      </p:sp>
      <p:pic>
        <p:nvPicPr>
          <p:cNvPr id="7" name="Picture 6" descr="Image of the 5th grade DORF baseline ch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17" y="3725181"/>
            <a:ext cx="4419600" cy="1651000"/>
          </a:xfrm>
          <a:prstGeom prst="rect">
            <a:avLst/>
          </a:prstGeom>
        </p:spPr>
      </p:pic>
      <p:sp>
        <p:nvSpPr>
          <p:cNvPr id="8" name="Rectangle 7"/>
          <p:cNvSpPr/>
          <p:nvPr/>
        </p:nvSpPr>
        <p:spPr>
          <a:xfrm>
            <a:off x="5607050" y="3814011"/>
            <a:ext cx="4902200" cy="1473339"/>
          </a:xfrm>
          <a:prstGeom prst="rect">
            <a:avLst/>
          </a:prstGeom>
          <a:solidFill>
            <a:srgbClr val="C9533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latin typeface="Verdana" panose="020B0604030504040204" pitchFamily="34" charset="0"/>
                <a:ea typeface="Verdana" panose="020B0604030504040204" pitchFamily="34" charset="0"/>
              </a:rPr>
              <a:t>By the end of the year, Anna will read 155 or more </a:t>
            </a:r>
            <a:r>
              <a:rPr lang="en-US" sz="2000" dirty="0" err="1">
                <a:latin typeface="Verdana" panose="020B0604030504040204" pitchFamily="34" charset="0"/>
                <a:ea typeface="Verdana" panose="020B0604030504040204" pitchFamily="34" charset="0"/>
              </a:rPr>
              <a:t>wcpm</a:t>
            </a:r>
            <a:r>
              <a:rPr lang="en-US" sz="2000" dirty="0">
                <a:latin typeface="Verdana" panose="020B0604030504040204" pitchFamily="34" charset="0"/>
                <a:ea typeface="Verdana" panose="020B0604030504040204" pitchFamily="34" charset="0"/>
              </a:rPr>
              <a:t> on 2 consecutive DORFs while maintaining 90% or better accuracy.</a:t>
            </a:r>
          </a:p>
        </p:txBody>
      </p:sp>
    </p:spTree>
    <p:extLst>
      <p:ext uri="{BB962C8B-B14F-4D97-AF65-F5344CB8AC3E}">
        <p14:creationId xmlns:p14="http://schemas.microsoft.com/office/powerpoint/2010/main" val="16439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What about accuracy goals?</a:t>
            </a:r>
          </a:p>
        </p:txBody>
      </p:sp>
      <p:sp>
        <p:nvSpPr>
          <p:cNvPr id="3" name="Text Placeholder 2"/>
          <p:cNvSpPr>
            <a:spLocks noGrp="1"/>
          </p:cNvSpPr>
          <p:nvPr>
            <p:ph type="body" idx="1"/>
          </p:nvPr>
        </p:nvSpPr>
        <p:spPr/>
        <p:txBody>
          <a:bodyPr/>
          <a:lstStyle/>
          <a:p>
            <a:pPr marL="0" indent="0"/>
            <a:r>
              <a:rPr lang="en-US" dirty="0">
                <a:latin typeface="Verdana" panose="020B0604030504040204" pitchFamily="34" charset="0"/>
                <a:ea typeface="Verdana" panose="020B0604030504040204" pitchFamily="34" charset="0"/>
              </a:rPr>
              <a:t>Accuracy goals should target 95% accuracy or better. DIBELS provides suggested accuracy goals.</a:t>
            </a:r>
          </a:p>
          <a:p>
            <a:endParaRPr lang="en-US" dirty="0">
              <a:latin typeface="Verdana" panose="020B0604030504040204" pitchFamily="34" charset="0"/>
              <a:ea typeface="Verdana" panose="020B0604030504040204" pitchFamily="34" charset="0"/>
            </a:endParaRPr>
          </a:p>
        </p:txBody>
      </p:sp>
      <p:pic>
        <p:nvPicPr>
          <p:cNvPr id="4" name="Picture 3" descr="Image showing how to track more than one data set to help measure 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2260600"/>
            <a:ext cx="5524500" cy="1739900"/>
          </a:xfrm>
          <a:prstGeom prst="rect">
            <a:avLst/>
          </a:prstGeom>
        </p:spPr>
      </p:pic>
      <p:cxnSp>
        <p:nvCxnSpPr>
          <p:cNvPr id="6" name="Straight Arrow Connector 5">
            <a:extLst>
              <a:ext uri="{C183D7F6-B498-43B3-948B-1728B52AA6E4}">
                <adec:decorative xmlns:adec="http://schemas.microsoft.com/office/drawing/2017/decorative" val="1"/>
              </a:ext>
            </a:extLst>
          </p:cNvPr>
          <p:cNvCxnSpPr/>
          <p:nvPr/>
        </p:nvCxnSpPr>
        <p:spPr>
          <a:xfrm flipH="1">
            <a:off x="7188200" y="2095500"/>
            <a:ext cx="850900" cy="355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304800" y="4143248"/>
            <a:ext cx="11582400" cy="1569660"/>
          </a:xfrm>
          <a:prstGeom prst="rect">
            <a:avLst/>
          </a:prstGeom>
          <a:noFill/>
        </p:spPr>
        <p:txBody>
          <a:bodyPr wrap="square" rtlCol="0">
            <a:spAutoFit/>
          </a:bodyPr>
          <a:lstStyle/>
          <a:p>
            <a:r>
              <a:rPr lang="en-US" sz="2400" dirty="0">
                <a:solidFill>
                  <a:srgbClr val="FFFFFF"/>
                </a:solidFill>
                <a:latin typeface="Verdana" panose="020B0604030504040204" pitchFamily="34" charset="0"/>
                <a:ea typeface="Verdana" panose="020B0604030504040204" pitchFamily="34" charset="0"/>
              </a:rPr>
              <a:t>Accuracy goals would be good for students who attempt to read too quickly and make many mistakes, such as readers who routinely guess at words. However, we recommend tracking </a:t>
            </a:r>
            <a:r>
              <a:rPr lang="en-US" sz="2400" dirty="0" err="1">
                <a:solidFill>
                  <a:srgbClr val="FFFFFF"/>
                </a:solidFill>
                <a:latin typeface="Verdana" panose="020B0604030504040204" pitchFamily="34" charset="0"/>
                <a:ea typeface="Verdana" panose="020B0604030504040204" pitchFamily="34" charset="0"/>
              </a:rPr>
              <a:t>wcpm</a:t>
            </a:r>
            <a:r>
              <a:rPr lang="en-US" sz="2400" dirty="0">
                <a:solidFill>
                  <a:srgbClr val="FFFFFF"/>
                </a:solidFill>
                <a:latin typeface="Verdana" panose="020B0604030504040204" pitchFamily="34" charset="0"/>
                <a:ea typeface="Verdana" panose="020B0604030504040204" pitchFamily="34" charset="0"/>
              </a:rPr>
              <a:t> even if employing an accuracy goal. </a:t>
            </a:r>
          </a:p>
        </p:txBody>
      </p:sp>
    </p:spTree>
    <p:extLst>
      <p:ext uri="{BB962C8B-B14F-4D97-AF65-F5344CB8AC3E}">
        <p14:creationId xmlns:p14="http://schemas.microsoft.com/office/powerpoint/2010/main" val="41656355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Verdana" panose="020B0604030504040204" pitchFamily="34" charset="0"/>
                <a:ea typeface="Verdana" panose="020B0604030504040204" pitchFamily="34" charset="0"/>
              </a:rPr>
              <a:t>Utilizing data to make instructional decisions</a:t>
            </a:r>
          </a:p>
        </p:txBody>
      </p:sp>
      <p:sp>
        <p:nvSpPr>
          <p:cNvPr id="3" name="Subtitle 2"/>
          <p:cNvSpPr>
            <a:spLocks noGrp="1"/>
          </p:cNvSpPr>
          <p:nvPr>
            <p:ph type="subTitle" idx="1"/>
          </p:nvPr>
        </p:nvSpPr>
        <p:spPr/>
        <p:txBody>
          <a:bodyPr/>
          <a:lstStyle/>
          <a:p>
            <a:r>
              <a:rPr lang="en-US" dirty="0"/>
              <a:t>Module 4 – Part 4</a:t>
            </a:r>
          </a:p>
        </p:txBody>
      </p:sp>
    </p:spTree>
    <p:extLst>
      <p:ext uri="{BB962C8B-B14F-4D97-AF65-F5344CB8AC3E}">
        <p14:creationId xmlns:p14="http://schemas.microsoft.com/office/powerpoint/2010/main" val="509645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8" y="1436688"/>
            <a:ext cx="8370252" cy="4403725"/>
          </a:xfrm>
        </p:spPr>
        <p:txBody>
          <a:bodyPr/>
          <a:lstStyle/>
          <a:p>
            <a:r>
              <a:rPr lang="en-US" dirty="0"/>
              <a:t>You will learn…</a:t>
            </a:r>
          </a:p>
          <a:p>
            <a:endParaRPr lang="en-US" dirty="0"/>
          </a:p>
          <a:p>
            <a:pPr marL="342900" indent="-342900">
              <a:buClr>
                <a:srgbClr val="6D545D"/>
              </a:buClr>
              <a:buFont typeface="Arial" panose="020B0604020202020204" pitchFamily="34" charset="0"/>
              <a:buChar char="•"/>
            </a:pPr>
            <a:r>
              <a:rPr lang="en-US" sz="2000" b="0" dirty="0">
                <a:latin typeface="Verdana" panose="020B0604030504040204" pitchFamily="34" charset="0"/>
                <a:ea typeface="Verdana" panose="020B0604030504040204" pitchFamily="34" charset="0"/>
              </a:rPr>
              <a:t>How to use data to make instructional decisions including determining if:</a:t>
            </a:r>
          </a:p>
          <a:p>
            <a:pPr marL="687388" lvl="1">
              <a:buClr>
                <a:srgbClr val="6D545D"/>
              </a:buClr>
            </a:pPr>
            <a:r>
              <a:rPr lang="en-US" sz="1600" dirty="0">
                <a:latin typeface="Verdana" panose="020B0604030504040204" pitchFamily="34" charset="0"/>
                <a:ea typeface="Verdana" panose="020B0604030504040204" pitchFamily="34" charset="0"/>
              </a:rPr>
              <a:t>students are responding to intervention</a:t>
            </a:r>
          </a:p>
          <a:p>
            <a:pPr marL="687388" lvl="1">
              <a:buClr>
                <a:srgbClr val="6D545D"/>
              </a:buClr>
            </a:pPr>
            <a:r>
              <a:rPr lang="en-US" sz="1600" dirty="0">
                <a:latin typeface="Verdana" panose="020B0604030504040204" pitchFamily="34" charset="0"/>
                <a:ea typeface="Verdana" panose="020B0604030504040204" pitchFamily="34" charset="0"/>
              </a:rPr>
              <a:t>students are meeting short and long-term performance goals</a:t>
            </a:r>
          </a:p>
          <a:p>
            <a:pPr marL="687388" lvl="1">
              <a:buClr>
                <a:srgbClr val="6D545D"/>
              </a:buClr>
            </a:pPr>
            <a:r>
              <a:rPr lang="en-US" sz="1600" dirty="0">
                <a:latin typeface="Verdana" panose="020B0604030504040204" pitchFamily="34" charset="0"/>
                <a:ea typeface="Verdana" panose="020B0604030504040204" pitchFamily="34" charset="0"/>
              </a:rPr>
              <a:t>students are making progress at an acceptable rate</a:t>
            </a:r>
          </a:p>
          <a:p>
            <a:pPr marL="687388" lvl="1">
              <a:buClr>
                <a:srgbClr val="6D545D"/>
              </a:buClr>
            </a:pPr>
            <a:r>
              <a:rPr lang="en-US" sz="1600" dirty="0">
                <a:latin typeface="Verdana" panose="020B0604030504040204" pitchFamily="34" charset="0"/>
                <a:ea typeface="Verdana" panose="020B0604030504040204" pitchFamily="34" charset="0"/>
              </a:rPr>
              <a:t>instruction needs to be adjusted or changed</a:t>
            </a:r>
          </a:p>
          <a:p>
            <a:endParaRPr lang="en-US" dirty="0"/>
          </a:p>
          <a:p>
            <a:pPr marL="342900" indent="-342900">
              <a:buFont typeface="Arial" panose="020B0604020202020204" pitchFamily="34" charset="0"/>
              <a:buChar char="•"/>
            </a:pPr>
            <a:endParaRPr lang="en-US" b="0" dirty="0"/>
          </a:p>
        </p:txBody>
      </p:sp>
      <p:sp>
        <p:nvSpPr>
          <p:cNvPr id="3" name="Text Placeholder 2"/>
          <p:cNvSpPr>
            <a:spLocks noGrp="1"/>
          </p:cNvSpPr>
          <p:nvPr>
            <p:ph type="body" sz="quarter" idx="13"/>
          </p:nvPr>
        </p:nvSpPr>
        <p:spPr>
          <a:xfrm>
            <a:off x="407988" y="372632"/>
            <a:ext cx="7095219" cy="789658"/>
          </a:xfrm>
        </p:spPr>
        <p:txBody>
          <a:bodyPr>
            <a:normAutofit/>
          </a:bodyPr>
          <a:lstStyle/>
          <a:p>
            <a:r>
              <a:rPr lang="en-US" sz="3200" b="1" dirty="0"/>
              <a:t>Part 4 Objectives</a:t>
            </a:r>
          </a:p>
        </p:txBody>
      </p:sp>
    </p:spTree>
    <p:extLst>
      <p:ext uri="{BB962C8B-B14F-4D97-AF65-F5344CB8AC3E}">
        <p14:creationId xmlns:p14="http://schemas.microsoft.com/office/powerpoint/2010/main" val="3138318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Utilizing data to make instructional decisions</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idx="1"/>
          </p:nvPr>
        </p:nvSpPr>
        <p:spPr>
          <a:xfrm>
            <a:off x="371475" y="960120"/>
            <a:ext cx="10896600" cy="2659380"/>
          </a:xfrm>
        </p:spPr>
        <p:txBody>
          <a:bodyPr/>
          <a:lstStyle/>
          <a:p>
            <a:pPr marL="0" indent="0"/>
            <a:r>
              <a:rPr lang="en-US" dirty="0">
                <a:latin typeface="Verdana" panose="020B0604030504040204" pitchFamily="34" charset="0"/>
                <a:ea typeface="Verdana" panose="020B0604030504040204" pitchFamily="34" charset="0"/>
              </a:rPr>
              <a:t>Recall that progress monitoring answers the following questions:</a:t>
            </a:r>
          </a:p>
          <a:p>
            <a:pPr indent="-457200">
              <a:spcBef>
                <a:spcPts val="0"/>
              </a:spcBef>
              <a:buFont typeface="Arial"/>
              <a:buChar char="•"/>
            </a:pPr>
            <a:r>
              <a:rPr lang="en-US" dirty="0">
                <a:latin typeface="Verdana" panose="020B0604030504040204" pitchFamily="34" charset="0"/>
                <a:ea typeface="Verdana" panose="020B0604030504040204" pitchFamily="34" charset="0"/>
              </a:rPr>
              <a:t>Are students responding to the intervention?</a:t>
            </a:r>
          </a:p>
          <a:p>
            <a:pPr indent="-457200">
              <a:buFont typeface="Arial"/>
              <a:buChar char="•"/>
            </a:pPr>
            <a:r>
              <a:rPr lang="en-US" dirty="0">
                <a:latin typeface="Verdana" panose="020B0604030504040204" pitchFamily="34" charset="0"/>
                <a:ea typeface="Verdana" panose="020B0604030504040204" pitchFamily="34" charset="0"/>
              </a:rPr>
              <a:t>Are students meeting short- and long-term performance goals?</a:t>
            </a:r>
          </a:p>
          <a:p>
            <a:pPr indent="-457200">
              <a:buFont typeface="Arial"/>
              <a:buChar char="•"/>
            </a:pPr>
            <a:r>
              <a:rPr lang="en-US" dirty="0">
                <a:latin typeface="Verdana" panose="020B0604030504040204" pitchFamily="34" charset="0"/>
                <a:ea typeface="Verdana" panose="020B0604030504040204" pitchFamily="34" charset="0"/>
              </a:rPr>
              <a:t>Are students making progress at an acceptable rate?</a:t>
            </a:r>
          </a:p>
          <a:p>
            <a:pPr indent="-457200">
              <a:buFont typeface="Arial"/>
              <a:buChar char="•"/>
            </a:pPr>
            <a:r>
              <a:rPr lang="en-US" dirty="0">
                <a:latin typeface="Verdana" panose="020B0604030504040204" pitchFamily="34" charset="0"/>
                <a:ea typeface="Verdana" panose="020B0604030504040204" pitchFamily="34" charset="0"/>
              </a:rPr>
              <a:t>Does the instruction need to be adjusted or changed?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78480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533400" y="257175"/>
            <a:ext cx="1034415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We’ll discuss instructional decision making</a:t>
            </a:r>
            <a:endParaRPr dirty="0">
              <a:latin typeface="Verdana" panose="020B0604030504040204" pitchFamily="34" charset="0"/>
              <a:ea typeface="Verdana" panose="020B0604030504040204" pitchFamily="34" charset="0"/>
            </a:endParaRPr>
          </a:p>
        </p:txBody>
      </p:sp>
      <p:pic>
        <p:nvPicPr>
          <p:cNvPr id="471" name="Shape 471" descr="Image of a Progress Monitoring Improvement Report"/>
          <p:cNvPicPr preferRelativeResize="0">
            <a:picLocks noGrp="1"/>
          </p:cNvPicPr>
          <p:nvPr>
            <p:ph type="body" idx="1"/>
          </p:nvPr>
        </p:nvPicPr>
        <p:blipFill rotWithShape="1">
          <a:blip r:embed="rId3">
            <a:alphaModFix/>
          </a:blip>
          <a:srcRect/>
          <a:stretch/>
        </p:blipFill>
        <p:spPr>
          <a:xfrm>
            <a:off x="6090049" y="1374490"/>
            <a:ext cx="4203175" cy="3789182"/>
          </a:xfrm>
          <a:prstGeom prst="rect">
            <a:avLst/>
          </a:prstGeom>
          <a:noFill/>
          <a:ln>
            <a:noFill/>
          </a:ln>
        </p:spPr>
      </p:pic>
      <p:sp>
        <p:nvSpPr>
          <p:cNvPr id="472" name="Shape 472"/>
          <p:cNvSpPr txBox="1">
            <a:spLocks noGrp="1"/>
          </p:cNvSpPr>
          <p:nvPr>
            <p:ph type="body" idx="2"/>
          </p:nvPr>
        </p:nvSpPr>
        <p:spPr>
          <a:xfrm>
            <a:off x="533400" y="1079214"/>
            <a:ext cx="5200650" cy="4636008"/>
          </a:xfrm>
          <a:prstGeom prst="rect">
            <a:avLst/>
          </a:prstGeom>
          <a:noFill/>
          <a:ln>
            <a:noFill/>
          </a:ln>
        </p:spPr>
        <p:txBody>
          <a:bodyPr spcFirstLastPara="1" wrap="square" lIns="91425" tIns="45700" rIns="91425" bIns="45700" anchor="t" anchorCtr="0">
            <a:noAutofit/>
          </a:bodyPr>
          <a:lstStyle/>
          <a:p>
            <a:pPr marL="0" indent="0">
              <a:spcBef>
                <a:spcPts val="0"/>
              </a:spcBef>
              <a:buSzPts val="2800"/>
            </a:pPr>
            <a:r>
              <a:rPr lang="en-US" sz="2800" dirty="0">
                <a:latin typeface="Verdana" panose="020B0604030504040204" pitchFamily="34" charset="0"/>
                <a:ea typeface="Verdana" panose="020B0604030504040204" pitchFamily="34" charset="0"/>
              </a:rPr>
              <a:t>How to decide if students are responding to an intervention and whether we need to make an adaptation?</a:t>
            </a:r>
            <a:endParaRPr dirty="0">
              <a:latin typeface="Verdana" panose="020B0604030504040204" pitchFamily="34" charset="0"/>
              <a:ea typeface="Verdana" panose="020B0604030504040204" pitchFamily="34" charset="0"/>
            </a:endParaRPr>
          </a:p>
        </p:txBody>
      </p:sp>
      <p:sp>
        <p:nvSpPr>
          <p:cNvPr id="473" name="Shape 473"/>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fld id="{00000000-1234-1234-1234-123412341234}" type="slidenum">
              <a:rPr lang="en-US"/>
              <a:pPr/>
              <a:t>78</a:t>
            </a:fld>
            <a:endParaRPr/>
          </a:p>
        </p:txBody>
      </p:sp>
    </p:spTree>
    <p:extLst>
      <p:ext uri="{BB962C8B-B14F-4D97-AF65-F5344CB8AC3E}">
        <p14:creationId xmlns:p14="http://schemas.microsoft.com/office/powerpoint/2010/main" val="1417584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76250" y="155977"/>
            <a:ext cx="97917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Terminology we’ll use to examine graphs</a:t>
            </a:r>
            <a:endParaRPr dirty="0">
              <a:latin typeface="Verdana" panose="020B0604030504040204" pitchFamily="34" charset="0"/>
              <a:ea typeface="Verdana" panose="020B0604030504040204" pitchFamily="34" charset="0"/>
            </a:endParaRPr>
          </a:p>
        </p:txBody>
      </p:sp>
      <p:pic>
        <p:nvPicPr>
          <p:cNvPr id="479" name="Shape 479" descr="Image showing the Progress Monitoring Improvement Report highlighting the terminology that will be used as examples to determine graphs"/>
          <p:cNvPicPr preferRelativeResize="0">
            <a:picLocks noGrp="1"/>
          </p:cNvPicPr>
          <p:nvPr>
            <p:ph type="body" idx="1"/>
          </p:nvPr>
        </p:nvPicPr>
        <p:blipFill rotWithShape="1">
          <a:blip r:embed="rId3">
            <a:alphaModFix/>
          </a:blip>
          <a:srcRect/>
          <a:stretch/>
        </p:blipFill>
        <p:spPr>
          <a:xfrm>
            <a:off x="2933432" y="879158"/>
            <a:ext cx="6258194" cy="5289664"/>
          </a:xfrm>
          <a:prstGeom prst="rect">
            <a:avLst/>
          </a:prstGeom>
          <a:noFill/>
          <a:ln>
            <a:noFill/>
          </a:ln>
        </p:spPr>
      </p:pic>
      <p:sp>
        <p:nvSpPr>
          <p:cNvPr id="480" name="Shape 480"/>
          <p:cNvSpPr txBox="1"/>
          <p:nvPr/>
        </p:nvSpPr>
        <p:spPr>
          <a:xfrm>
            <a:off x="7016786" y="2400993"/>
            <a:ext cx="1461807" cy="461665"/>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sz="2400">
                <a:solidFill>
                  <a:schemeClr val="dk1"/>
                </a:solidFill>
                <a:latin typeface="Questrial"/>
                <a:ea typeface="Questrial"/>
                <a:cs typeface="Questrial"/>
                <a:sym typeface="Questrial"/>
              </a:rPr>
              <a:t>Aimline</a:t>
            </a:r>
            <a:endParaRPr sz="2400">
              <a:solidFill>
                <a:schemeClr val="dk1"/>
              </a:solidFill>
              <a:latin typeface="Questrial"/>
              <a:ea typeface="Questrial"/>
              <a:cs typeface="Questrial"/>
              <a:sym typeface="Questrial"/>
            </a:endParaRPr>
          </a:p>
        </p:txBody>
      </p:sp>
      <p:sp>
        <p:nvSpPr>
          <p:cNvPr id="481" name="Shape 481"/>
          <p:cNvSpPr txBox="1"/>
          <p:nvPr/>
        </p:nvSpPr>
        <p:spPr>
          <a:xfrm>
            <a:off x="8569120" y="1929314"/>
            <a:ext cx="1245012" cy="461665"/>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sz="2400">
                <a:solidFill>
                  <a:schemeClr val="dk1"/>
                </a:solidFill>
                <a:latin typeface="Questrial"/>
                <a:ea typeface="Questrial"/>
                <a:cs typeface="Questrial"/>
                <a:sym typeface="Questrial"/>
              </a:rPr>
              <a:t>Goal</a:t>
            </a:r>
            <a:endParaRPr/>
          </a:p>
        </p:txBody>
      </p:sp>
      <p:sp>
        <p:nvSpPr>
          <p:cNvPr id="482" name="Shape 482"/>
          <p:cNvSpPr txBox="1"/>
          <p:nvPr/>
        </p:nvSpPr>
        <p:spPr>
          <a:xfrm>
            <a:off x="4545422" y="1545670"/>
            <a:ext cx="953037" cy="830997"/>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sz="2000" dirty="0">
                <a:solidFill>
                  <a:schemeClr val="dk1"/>
                </a:solidFill>
                <a:latin typeface="Questrial"/>
                <a:ea typeface="Questrial"/>
                <a:cs typeface="Questrial"/>
                <a:sym typeface="Questrial"/>
              </a:rPr>
              <a:t>Trend (ROI)</a:t>
            </a:r>
            <a:endParaRPr sz="2000" dirty="0"/>
          </a:p>
        </p:txBody>
      </p:sp>
      <p:cxnSp>
        <p:nvCxnSpPr>
          <p:cNvPr id="483" name="Shape 483">
            <a:extLst>
              <a:ext uri="{C183D7F6-B498-43B3-948B-1728B52AA6E4}">
                <adec:decorative xmlns:adec="http://schemas.microsoft.com/office/drawing/2017/decorative" val="1"/>
              </a:ext>
            </a:extLst>
          </p:cNvPr>
          <p:cNvCxnSpPr/>
          <p:nvPr/>
        </p:nvCxnSpPr>
        <p:spPr>
          <a:xfrm rot="10800000">
            <a:off x="8169874" y="2082871"/>
            <a:ext cx="373488" cy="0"/>
          </a:xfrm>
          <a:prstGeom prst="straightConnector1">
            <a:avLst/>
          </a:prstGeom>
          <a:noFill/>
          <a:ln w="50800" cap="flat" cmpd="sng">
            <a:solidFill>
              <a:schemeClr val="dk1"/>
            </a:solidFill>
            <a:prstDash val="solid"/>
            <a:miter lim="800000"/>
            <a:headEnd type="none" w="sm" len="sm"/>
            <a:tailEnd type="triangle" w="med" len="med"/>
          </a:ln>
        </p:spPr>
      </p:cxnSp>
      <p:cxnSp>
        <p:nvCxnSpPr>
          <p:cNvPr id="484" name="Shape 484">
            <a:extLst>
              <a:ext uri="{C183D7F6-B498-43B3-948B-1728B52AA6E4}">
                <adec:decorative xmlns:adec="http://schemas.microsoft.com/office/drawing/2017/decorative" val="1"/>
              </a:ext>
            </a:extLst>
          </p:cNvPr>
          <p:cNvCxnSpPr/>
          <p:nvPr/>
        </p:nvCxnSpPr>
        <p:spPr>
          <a:xfrm rot="10800000">
            <a:off x="6521003" y="2408847"/>
            <a:ext cx="379872" cy="225179"/>
          </a:xfrm>
          <a:prstGeom prst="straightConnector1">
            <a:avLst/>
          </a:prstGeom>
          <a:noFill/>
          <a:ln w="50800" cap="flat" cmpd="sng">
            <a:solidFill>
              <a:schemeClr val="dk1"/>
            </a:solidFill>
            <a:prstDash val="solid"/>
            <a:miter lim="800000"/>
            <a:headEnd type="none" w="sm" len="sm"/>
            <a:tailEnd type="triangle" w="med" len="med"/>
          </a:ln>
        </p:spPr>
      </p:cxnSp>
      <p:cxnSp>
        <p:nvCxnSpPr>
          <p:cNvPr id="485" name="Shape 485">
            <a:extLst>
              <a:ext uri="{C183D7F6-B498-43B3-948B-1728B52AA6E4}">
                <adec:decorative xmlns:adec="http://schemas.microsoft.com/office/drawing/2017/decorative" val="1"/>
              </a:ext>
            </a:extLst>
          </p:cNvPr>
          <p:cNvCxnSpPr/>
          <p:nvPr/>
        </p:nvCxnSpPr>
        <p:spPr>
          <a:xfrm>
            <a:off x="5538962" y="1871305"/>
            <a:ext cx="669701" cy="230832"/>
          </a:xfrm>
          <a:prstGeom prst="straightConnector1">
            <a:avLst/>
          </a:prstGeom>
          <a:noFill/>
          <a:ln w="50800" cap="flat" cmpd="sng">
            <a:solidFill>
              <a:schemeClr val="dk1"/>
            </a:solidFill>
            <a:prstDash val="solid"/>
            <a:miter lim="800000"/>
            <a:headEnd type="none" w="sm" len="sm"/>
            <a:tailEnd type="triangle" w="med" len="med"/>
          </a:ln>
        </p:spPr>
      </p:cxnSp>
      <p:sp>
        <p:nvSpPr>
          <p:cNvPr id="486" name="Shape 486">
            <a:extLst>
              <a:ext uri="{C183D7F6-B498-43B3-948B-1728B52AA6E4}">
                <adec:decorative xmlns:adec="http://schemas.microsoft.com/office/drawing/2017/decorative" val="1"/>
              </a:ext>
            </a:extLst>
          </p:cNvPr>
          <p:cNvSpPr/>
          <p:nvPr/>
        </p:nvSpPr>
        <p:spPr>
          <a:xfrm>
            <a:off x="4318715" y="1184856"/>
            <a:ext cx="3116688" cy="336488"/>
          </a:xfrm>
          <a:prstGeom prst="ellipse">
            <a:avLst/>
          </a:prstGeom>
          <a:solidFill>
            <a:schemeClr val="lt1">
              <a:alpha val="0"/>
            </a:schemeClr>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Questrial"/>
              <a:ea typeface="Questrial"/>
              <a:cs typeface="Questrial"/>
              <a:sym typeface="Questrial"/>
            </a:endParaRPr>
          </a:p>
        </p:txBody>
      </p:sp>
      <p:sp>
        <p:nvSpPr>
          <p:cNvPr id="487" name="Shape 487"/>
          <p:cNvSpPr txBox="1"/>
          <p:nvPr/>
        </p:nvSpPr>
        <p:spPr>
          <a:xfrm>
            <a:off x="2913682" y="2140861"/>
            <a:ext cx="1405033" cy="364291"/>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Adaptation</a:t>
            </a:r>
            <a:endParaRPr sz="2400" dirty="0">
              <a:solidFill>
                <a:schemeClr val="dk1"/>
              </a:solidFill>
              <a:latin typeface="Questrial"/>
              <a:ea typeface="Questrial"/>
              <a:cs typeface="Questrial"/>
              <a:sym typeface="Questrial"/>
            </a:endParaRPr>
          </a:p>
        </p:txBody>
      </p:sp>
      <p:cxnSp>
        <p:nvCxnSpPr>
          <p:cNvPr id="488" name="Shape 488">
            <a:extLst>
              <a:ext uri="{C183D7F6-B498-43B3-948B-1728B52AA6E4}">
                <adec:decorative xmlns:adec="http://schemas.microsoft.com/office/drawing/2017/decorative" val="1"/>
              </a:ext>
            </a:extLst>
          </p:cNvPr>
          <p:cNvCxnSpPr/>
          <p:nvPr/>
        </p:nvCxnSpPr>
        <p:spPr>
          <a:xfrm rot="10800000" flipH="1">
            <a:off x="3678663" y="1871305"/>
            <a:ext cx="640052" cy="211566"/>
          </a:xfrm>
          <a:prstGeom prst="straightConnector1">
            <a:avLst/>
          </a:prstGeom>
          <a:noFill/>
          <a:ln w="50800"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13663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50846" y="148885"/>
            <a:ext cx="8199700" cy="671479"/>
          </a:xfrm>
          <a:prstGeom prst="rect">
            <a:avLst/>
          </a:prstGeom>
        </p:spPr>
        <p:txBody>
          <a:bodyPr>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FFFFFF"/>
                </a:solidFill>
              </a:rPr>
              <a:t>Overview of DBI in Reading</a:t>
            </a:r>
            <a:endParaRPr lang="en-US" sz="2800" dirty="0"/>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679BCC7B-3286-4278-95BF-095795F33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554" y="933033"/>
            <a:ext cx="3049687" cy="5381727"/>
          </a:xfrm>
          <a:prstGeom prst="rect">
            <a:avLst/>
          </a:prstGeom>
        </p:spPr>
      </p:pic>
      <p:sp>
        <p:nvSpPr>
          <p:cNvPr id="6" name="Content Placeholder 2">
            <a:extLst>
              <a:ext uri="{FF2B5EF4-FFF2-40B4-BE49-F238E27FC236}">
                <a16:creationId xmlns:a16="http://schemas.microsoft.com/office/drawing/2014/main" id="{2E2BD6C7-86D2-423D-B3B5-8C61B28ABC80}"/>
              </a:ext>
            </a:extLst>
          </p:cNvPr>
          <p:cNvSpPr txBox="1">
            <a:spLocks/>
          </p:cNvSpPr>
          <p:nvPr/>
        </p:nvSpPr>
        <p:spPr>
          <a:xfrm>
            <a:off x="4678159" y="2067722"/>
            <a:ext cx="5670550" cy="2722555"/>
          </a:xfrm>
          <a:prstGeom prst="rect">
            <a:avLst/>
          </a:prstGeom>
          <a:solidFill>
            <a:schemeClr val="accent1"/>
          </a:solidFill>
        </p:spPr>
        <p:txBody>
          <a:bodyPr>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a:t>Present Level of Performance</a:t>
            </a:r>
          </a:p>
          <a:p>
            <a:pPr marL="457200" indent="-457200">
              <a:buFont typeface="Arial" panose="020B0604020202020204" pitchFamily="34" charset="0"/>
              <a:buAutoNum type="arabicPeriod"/>
            </a:pPr>
            <a:r>
              <a:rPr lang="en-US"/>
              <a:t>Set Ambitious Long-Term Goal</a:t>
            </a:r>
          </a:p>
          <a:p>
            <a:pPr marL="457200" indent="-457200">
              <a:buFont typeface="Arial" panose="020B0604020202020204" pitchFamily="34" charset="0"/>
              <a:buAutoNum type="arabicPeriod"/>
            </a:pPr>
            <a:r>
              <a:rPr lang="en-US"/>
              <a:t>Implement Quality Instruction with Fidelity</a:t>
            </a:r>
          </a:p>
          <a:p>
            <a:pPr marL="457200" indent="-457200">
              <a:buFont typeface="Arial" panose="020B0604020202020204" pitchFamily="34" charset="0"/>
              <a:buAutoNum type="arabicPeriod"/>
            </a:pPr>
            <a:r>
              <a:rPr lang="en-US"/>
              <a:t>Progress Monitor</a:t>
            </a:r>
          </a:p>
          <a:p>
            <a:pPr marL="457200" indent="-457200">
              <a:buFont typeface="Arial" panose="020B0604020202020204" pitchFamily="34" charset="0"/>
              <a:buAutoNum type="arabicPeriod"/>
            </a:pPr>
            <a:r>
              <a:rPr lang="en-US"/>
              <a:t>Use Decision Rules</a:t>
            </a:r>
            <a:endParaRPr lang="en-US" dirty="0"/>
          </a:p>
        </p:txBody>
      </p:sp>
    </p:spTree>
    <p:extLst>
      <p:ext uri="{BB962C8B-B14F-4D97-AF65-F5344CB8AC3E}">
        <p14:creationId xmlns:p14="http://schemas.microsoft.com/office/powerpoint/2010/main" val="3099704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245" y="21711"/>
            <a:ext cx="8562975" cy="1485900"/>
          </a:xfrm>
        </p:spPr>
        <p:txBody>
          <a:bodyPr>
            <a:noAutofit/>
          </a:bodyPr>
          <a:lstStyle/>
          <a:p>
            <a:pPr algn="ctr"/>
            <a:r>
              <a:rPr lang="en-US" dirty="0">
                <a:latin typeface="Verdana" panose="020B0604030504040204" pitchFamily="34" charset="0"/>
                <a:ea typeface="Verdana" panose="020B0604030504040204" pitchFamily="34" charset="0"/>
              </a:rPr>
              <a:t>Decision Rules</a:t>
            </a:r>
          </a:p>
        </p:txBody>
      </p:sp>
      <p:sp>
        <p:nvSpPr>
          <p:cNvPr id="3" name="Content Placeholder 2"/>
          <p:cNvSpPr>
            <a:spLocks noGrp="1"/>
          </p:cNvSpPr>
          <p:nvPr>
            <p:ph idx="1"/>
          </p:nvPr>
        </p:nvSpPr>
        <p:spPr>
          <a:xfrm>
            <a:off x="2072389" y="1335234"/>
            <a:ext cx="8420100" cy="4684566"/>
          </a:xfrm>
        </p:spPr>
        <p:txBody>
          <a:bodyPr>
            <a:normAutofit/>
          </a:bodyPr>
          <a:lstStyle/>
          <a:p>
            <a:r>
              <a:rPr lang="en-US" sz="3200" dirty="0"/>
              <a:t>Level</a:t>
            </a:r>
          </a:p>
          <a:p>
            <a:r>
              <a:rPr lang="en-US" sz="3200" dirty="0"/>
              <a:t>Trend</a:t>
            </a:r>
          </a:p>
          <a:p>
            <a:r>
              <a:rPr lang="en-US" sz="3200" dirty="0"/>
              <a:t>Variability</a:t>
            </a:r>
          </a:p>
          <a:p>
            <a:pPr marL="0" indent="0"/>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177" y="1856302"/>
            <a:ext cx="5688031" cy="3689754"/>
          </a:xfrm>
          <a:prstGeom prst="rect">
            <a:avLst/>
          </a:prstGeom>
        </p:spPr>
      </p:pic>
    </p:spTree>
    <p:extLst>
      <p:ext uri="{BB962C8B-B14F-4D97-AF65-F5344CB8AC3E}">
        <p14:creationId xmlns:p14="http://schemas.microsoft.com/office/powerpoint/2010/main" val="4167495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2624"/>
            <a:ext cx="7536812" cy="731520"/>
          </a:xfrm>
        </p:spPr>
        <p:txBody>
          <a:bodyPr>
            <a:noAutofit/>
          </a:bodyPr>
          <a:lstStyle/>
          <a:p>
            <a:r>
              <a:rPr lang="en-US" u="sng" dirty="0">
                <a:latin typeface="Verdana" panose="020B0604030504040204" pitchFamily="34" charset="0"/>
                <a:ea typeface="Verdana" panose="020B0604030504040204" pitchFamily="34" charset="0"/>
              </a:rPr>
              <a:t>Level</a:t>
            </a:r>
          </a:p>
        </p:txBody>
      </p:sp>
      <p:sp>
        <p:nvSpPr>
          <p:cNvPr id="3" name="Content Placeholder 2"/>
          <p:cNvSpPr>
            <a:spLocks noGrp="1"/>
          </p:cNvSpPr>
          <p:nvPr>
            <p:ph idx="1"/>
          </p:nvPr>
        </p:nvSpPr>
        <p:spPr>
          <a:xfrm>
            <a:off x="571500" y="1806392"/>
            <a:ext cx="8324850" cy="4191000"/>
          </a:xfrm>
        </p:spPr>
        <p:txBody>
          <a:bodyPr>
            <a:normAutofit fontScale="92500" lnSpcReduction="10000"/>
          </a:bodyPr>
          <a:lstStyle/>
          <a:p>
            <a:r>
              <a:rPr lang="en-US" sz="3000" dirty="0">
                <a:latin typeface="Verdana" panose="020B0604030504040204" pitchFamily="34" charset="0"/>
                <a:ea typeface="Verdana" panose="020B0604030504040204" pitchFamily="34" charset="0"/>
              </a:rPr>
              <a:t>Level . . . Compare student’s data points to the goal line</a:t>
            </a:r>
          </a:p>
          <a:p>
            <a:pPr lvl="1"/>
            <a:r>
              <a:rPr lang="en-US" sz="3000" dirty="0">
                <a:latin typeface="Verdana" panose="020B0604030504040204" pitchFamily="34" charset="0"/>
                <a:ea typeface="Verdana" panose="020B0604030504040204" pitchFamily="34" charset="0"/>
              </a:rPr>
              <a:t>Ask yourself:</a:t>
            </a:r>
          </a:p>
          <a:p>
            <a:pPr lvl="2"/>
            <a:r>
              <a:rPr lang="en-US" sz="3000" dirty="0">
                <a:latin typeface="Verdana" panose="020B0604030504040204" pitchFamily="34" charset="0"/>
                <a:ea typeface="Verdana" panose="020B0604030504040204" pitchFamily="34" charset="0"/>
              </a:rPr>
              <a:t>Are most points </a:t>
            </a:r>
            <a:r>
              <a:rPr lang="en-US" sz="3000" u="sng" dirty="0">
                <a:latin typeface="Verdana" panose="020B0604030504040204" pitchFamily="34" charset="0"/>
                <a:ea typeface="Verdana" panose="020B0604030504040204" pitchFamily="34" charset="0"/>
              </a:rPr>
              <a:t>above</a:t>
            </a:r>
            <a:r>
              <a:rPr lang="en-US" sz="3000" dirty="0">
                <a:latin typeface="Verdana" panose="020B0604030504040204" pitchFamily="34" charset="0"/>
                <a:ea typeface="Verdana" panose="020B0604030504040204" pitchFamily="34" charset="0"/>
              </a:rPr>
              <a:t> the goal line?....</a:t>
            </a:r>
            <a:r>
              <a:rPr lang="en-US" sz="3000" i="1" dirty="0">
                <a:latin typeface="Verdana" panose="020B0604030504040204" pitchFamily="34" charset="0"/>
                <a:ea typeface="Verdana" panose="020B0604030504040204" pitchFamily="34" charset="0"/>
              </a:rPr>
              <a:t>increase goal</a:t>
            </a:r>
          </a:p>
          <a:p>
            <a:pPr lvl="2"/>
            <a:r>
              <a:rPr lang="en-US" sz="3000" dirty="0">
                <a:latin typeface="Verdana" panose="020B0604030504040204" pitchFamily="34" charset="0"/>
                <a:ea typeface="Verdana" panose="020B0604030504040204" pitchFamily="34" charset="0"/>
              </a:rPr>
              <a:t>Are most points </a:t>
            </a:r>
            <a:r>
              <a:rPr lang="en-US" sz="3000" u="sng" dirty="0">
                <a:latin typeface="Verdana" panose="020B0604030504040204" pitchFamily="34" charset="0"/>
                <a:ea typeface="Verdana" panose="020B0604030504040204" pitchFamily="34" charset="0"/>
              </a:rPr>
              <a:t>below</a:t>
            </a:r>
            <a:r>
              <a:rPr lang="en-US" sz="3000" dirty="0">
                <a:latin typeface="Verdana" panose="020B0604030504040204" pitchFamily="34" charset="0"/>
                <a:ea typeface="Verdana" panose="020B0604030504040204" pitchFamily="34" charset="0"/>
              </a:rPr>
              <a:t> the goal line?......</a:t>
            </a:r>
            <a:r>
              <a:rPr lang="en-US" sz="3000" i="1" dirty="0">
                <a:latin typeface="Verdana" panose="020B0604030504040204" pitchFamily="34" charset="0"/>
                <a:ea typeface="Verdana" panose="020B0604030504040204" pitchFamily="34" charset="0"/>
              </a:rPr>
              <a:t>make a change</a:t>
            </a:r>
          </a:p>
          <a:p>
            <a:pPr lvl="2"/>
            <a:r>
              <a:rPr lang="en-US" sz="3000" dirty="0">
                <a:latin typeface="Verdana" panose="020B0604030504040204" pitchFamily="34" charset="0"/>
                <a:ea typeface="Verdana" panose="020B0604030504040204" pitchFamily="34" charset="0"/>
              </a:rPr>
              <a:t>Are most points </a:t>
            </a:r>
            <a:r>
              <a:rPr lang="en-US" sz="3000" u="sng" dirty="0">
                <a:latin typeface="Verdana" panose="020B0604030504040204" pitchFamily="34" charset="0"/>
                <a:ea typeface="Verdana" panose="020B0604030504040204" pitchFamily="34" charset="0"/>
              </a:rPr>
              <a:t>near</a:t>
            </a:r>
            <a:r>
              <a:rPr lang="en-US" sz="3000" dirty="0">
                <a:latin typeface="Verdana" panose="020B0604030504040204" pitchFamily="34" charset="0"/>
                <a:ea typeface="Verdana" panose="020B0604030504040204" pitchFamily="34" charset="0"/>
              </a:rPr>
              <a:t> the goal line?....</a:t>
            </a:r>
            <a:r>
              <a:rPr lang="en-US" sz="3000" i="1" dirty="0">
                <a:latin typeface="Verdana" panose="020B0604030504040204" pitchFamily="34" charset="0"/>
                <a:ea typeface="Verdana" panose="020B0604030504040204" pitchFamily="34" charset="0"/>
              </a:rPr>
              <a:t>keep as is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506" y="134312"/>
            <a:ext cx="4114800" cy="1439663"/>
          </a:xfrm>
          <a:prstGeom prst="rect">
            <a:avLst/>
          </a:prstGeom>
        </p:spPr>
      </p:pic>
    </p:spTree>
    <p:extLst>
      <p:ext uri="{BB962C8B-B14F-4D97-AF65-F5344CB8AC3E}">
        <p14:creationId xmlns:p14="http://schemas.microsoft.com/office/powerpoint/2010/main" val="653982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Level - Example #1</a:t>
            </a:r>
          </a:p>
        </p:txBody>
      </p:sp>
      <p:pic>
        <p:nvPicPr>
          <p:cNvPr id="4" name="Content Placeholder 3" descr="Image with a baseline showing progress made along the line, demonstrating to keep instruction as is"/>
          <p:cNvPicPr>
            <a:picLocks noGrp="1" noChangeAspect="1"/>
          </p:cNvPicPr>
          <p:nvPr>
            <p:ph idx="1"/>
          </p:nvPr>
        </p:nvPicPr>
        <p:blipFill>
          <a:blip r:embed="rId3" cstate="print"/>
          <a:stretch>
            <a:fillRect/>
          </a:stretch>
        </p:blipFill>
        <p:spPr>
          <a:xfrm>
            <a:off x="2439455" y="1598614"/>
            <a:ext cx="6152096" cy="4466075"/>
          </a:xfrm>
          <a:prstGeom prst="rect">
            <a:avLst/>
          </a:prstGeom>
        </p:spPr>
      </p:pic>
      <p:sp>
        <p:nvSpPr>
          <p:cNvPr id="5" name="Text Box 7"/>
          <p:cNvSpPr txBox="1"/>
          <p:nvPr/>
        </p:nvSpPr>
        <p:spPr>
          <a:xfrm>
            <a:off x="6667500" y="1981200"/>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cxnSp>
        <p:nvCxnSpPr>
          <p:cNvPr id="6" name="Straight Arrow Connector 5">
            <a:extLst>
              <a:ext uri="{C183D7F6-B498-43B3-948B-1728B52AA6E4}">
                <adec:decorative xmlns:adec="http://schemas.microsoft.com/office/drawing/2017/decorative" val="1"/>
              </a:ext>
            </a:extLst>
          </p:cNvPr>
          <p:cNvCxnSpPr/>
          <p:nvPr/>
        </p:nvCxnSpPr>
        <p:spPr>
          <a:xfrm>
            <a:off x="7399460" y="2133600"/>
            <a:ext cx="411041" cy="16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604980" y="1174750"/>
            <a:ext cx="2209800" cy="135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Keep as-is</a:t>
            </a:r>
          </a:p>
        </p:txBody>
      </p:sp>
    </p:spTree>
    <p:extLst>
      <p:ext uri="{BB962C8B-B14F-4D97-AF65-F5344CB8AC3E}">
        <p14:creationId xmlns:p14="http://schemas.microsoft.com/office/powerpoint/2010/main" val="286232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Level - Example #2</a:t>
            </a:r>
          </a:p>
        </p:txBody>
      </p:sp>
      <p:sp>
        <p:nvSpPr>
          <p:cNvPr id="5" name="Text Box 7"/>
          <p:cNvSpPr txBox="1"/>
          <p:nvPr/>
        </p:nvSpPr>
        <p:spPr>
          <a:xfrm>
            <a:off x="6667500" y="1981200"/>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pic>
        <p:nvPicPr>
          <p:cNvPr id="8" name="Content Placeholder 4" descr="Image with a baseline showing progress made along the line, demonstrating to keep instruction as is"/>
          <p:cNvPicPr>
            <a:picLocks noChangeAspect="1"/>
          </p:cNvPicPr>
          <p:nvPr/>
        </p:nvPicPr>
        <p:blipFill>
          <a:blip r:embed="rId3" cstate="print"/>
          <a:stretch>
            <a:fillRect/>
          </a:stretch>
        </p:blipFill>
        <p:spPr>
          <a:xfrm>
            <a:off x="2415597" y="1600200"/>
            <a:ext cx="6046358" cy="4436336"/>
          </a:xfrm>
          <a:prstGeom prst="rect">
            <a:avLst/>
          </a:prstGeom>
          <a:noFill/>
          <a:ln>
            <a:noFill/>
          </a:ln>
        </p:spPr>
      </p:pic>
      <p:sp>
        <p:nvSpPr>
          <p:cNvPr id="9" name="Rectangle 8"/>
          <p:cNvSpPr/>
          <p:nvPr/>
        </p:nvSpPr>
        <p:spPr>
          <a:xfrm>
            <a:off x="7575550" y="1165225"/>
            <a:ext cx="2209800" cy="135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Change-Adapt Instruction</a:t>
            </a:r>
          </a:p>
        </p:txBody>
      </p:sp>
      <p:sp>
        <p:nvSpPr>
          <p:cNvPr id="10" name="Text Box 7"/>
          <p:cNvSpPr txBox="1"/>
          <p:nvPr/>
        </p:nvSpPr>
        <p:spPr>
          <a:xfrm>
            <a:off x="5978525" y="2146048"/>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cxnSp>
        <p:nvCxnSpPr>
          <p:cNvPr id="11" name="Straight Arrow Connector 10">
            <a:extLst>
              <a:ext uri="{C183D7F6-B498-43B3-948B-1728B52AA6E4}">
                <adec:decorative xmlns:adec="http://schemas.microsoft.com/office/drawing/2017/decorative" val="1"/>
              </a:ext>
            </a:extLst>
          </p:cNvPr>
          <p:cNvCxnSpPr/>
          <p:nvPr/>
        </p:nvCxnSpPr>
        <p:spPr>
          <a:xfrm>
            <a:off x="6710484" y="2298448"/>
            <a:ext cx="411041" cy="16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69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Verdana" panose="020B0604030504040204" pitchFamily="34" charset="0"/>
                <a:ea typeface="Verdana" panose="020B0604030504040204" pitchFamily="34" charset="0"/>
              </a:rPr>
              <a:t>Trend</a:t>
            </a:r>
          </a:p>
        </p:txBody>
      </p:sp>
      <p:sp>
        <p:nvSpPr>
          <p:cNvPr id="3" name="Content Placeholder 2"/>
          <p:cNvSpPr>
            <a:spLocks noGrp="1"/>
          </p:cNvSpPr>
          <p:nvPr>
            <p:ph idx="1"/>
          </p:nvPr>
        </p:nvSpPr>
        <p:spPr>
          <a:xfrm>
            <a:off x="200026" y="2181225"/>
            <a:ext cx="11687174" cy="4026824"/>
          </a:xfrm>
        </p:spPr>
        <p:txBody>
          <a:bodyPr>
            <a:normAutofit fontScale="92500" lnSpcReduction="10000"/>
          </a:bodyPr>
          <a:lstStyle/>
          <a:p>
            <a:pPr marL="0" indent="0"/>
            <a:r>
              <a:rPr lang="en-US" sz="3000" dirty="0">
                <a:latin typeface="Verdana" panose="020B0604030504040204" pitchFamily="34" charset="0"/>
                <a:ea typeface="Verdana" panose="020B0604030504040204" pitchFamily="34" charset="0"/>
              </a:rPr>
              <a:t>Trend . . . compare student’s rate of growth (the trend line) against the aim or goal line</a:t>
            </a:r>
          </a:p>
          <a:p>
            <a:pPr lvl="1"/>
            <a:r>
              <a:rPr lang="en-US" sz="3000" dirty="0">
                <a:latin typeface="Verdana" panose="020B0604030504040204" pitchFamily="34" charset="0"/>
                <a:ea typeface="Verdana" panose="020B0604030504040204" pitchFamily="34" charset="0"/>
              </a:rPr>
              <a:t>Ask yourself:</a:t>
            </a:r>
          </a:p>
          <a:p>
            <a:pPr lvl="2"/>
            <a:r>
              <a:rPr lang="en-US" sz="3000" dirty="0">
                <a:latin typeface="Verdana" panose="020B0604030504040204" pitchFamily="34" charset="0"/>
                <a:ea typeface="Verdana" panose="020B0604030504040204" pitchFamily="34" charset="0"/>
              </a:rPr>
              <a:t>Is the trend line </a:t>
            </a:r>
            <a:r>
              <a:rPr lang="en-US" sz="3000" u="sng" dirty="0">
                <a:latin typeface="Verdana" panose="020B0604030504040204" pitchFamily="34" charset="0"/>
                <a:ea typeface="Verdana" panose="020B0604030504040204" pitchFamily="34" charset="0"/>
              </a:rPr>
              <a:t>above or steeper</a:t>
            </a:r>
            <a:r>
              <a:rPr lang="en-US" sz="3000" dirty="0">
                <a:latin typeface="Verdana" panose="020B0604030504040204" pitchFamily="34" charset="0"/>
                <a:ea typeface="Verdana" panose="020B0604030504040204" pitchFamily="34" charset="0"/>
              </a:rPr>
              <a:t> than the aim line?</a:t>
            </a:r>
            <a:r>
              <a:rPr lang="en-US" sz="3000" i="1" dirty="0">
                <a:latin typeface="Verdana" panose="020B0604030504040204" pitchFamily="34" charset="0"/>
                <a:ea typeface="Verdana" panose="020B0604030504040204" pitchFamily="34" charset="0"/>
              </a:rPr>
              <a:t>......increase goal</a:t>
            </a:r>
            <a:endParaRPr lang="en-US" sz="3000" dirty="0">
              <a:latin typeface="Verdana" panose="020B0604030504040204" pitchFamily="34" charset="0"/>
              <a:ea typeface="Verdana" panose="020B0604030504040204" pitchFamily="34" charset="0"/>
            </a:endParaRPr>
          </a:p>
          <a:p>
            <a:pPr lvl="2"/>
            <a:r>
              <a:rPr lang="en-US" sz="3000" dirty="0">
                <a:latin typeface="Verdana" panose="020B0604030504040204" pitchFamily="34" charset="0"/>
                <a:ea typeface="Verdana" panose="020B0604030504040204" pitchFamily="34" charset="0"/>
              </a:rPr>
              <a:t>Is the trend line the </a:t>
            </a:r>
            <a:r>
              <a:rPr lang="en-US" sz="3000" u="sng" dirty="0">
                <a:latin typeface="Verdana" panose="020B0604030504040204" pitchFamily="34" charset="0"/>
                <a:ea typeface="Verdana" panose="020B0604030504040204" pitchFamily="34" charset="0"/>
              </a:rPr>
              <a:t>same as or even with</a:t>
            </a:r>
            <a:r>
              <a:rPr lang="en-US" sz="3000" dirty="0">
                <a:latin typeface="Verdana" panose="020B0604030504040204" pitchFamily="34" charset="0"/>
                <a:ea typeface="Verdana" panose="020B0604030504040204" pitchFamily="34" charset="0"/>
              </a:rPr>
              <a:t> the aim line?</a:t>
            </a:r>
            <a:r>
              <a:rPr lang="en-US" sz="3000" i="1" dirty="0">
                <a:latin typeface="Verdana" panose="020B0604030504040204" pitchFamily="34" charset="0"/>
                <a:ea typeface="Verdana" panose="020B0604030504040204" pitchFamily="34" charset="0"/>
              </a:rPr>
              <a:t>......keep as is</a:t>
            </a:r>
            <a:r>
              <a:rPr lang="en-US" sz="3000" dirty="0">
                <a:latin typeface="Verdana" panose="020B0604030504040204" pitchFamily="34" charset="0"/>
                <a:ea typeface="Verdana" panose="020B0604030504040204" pitchFamily="34" charset="0"/>
              </a:rPr>
              <a:t> </a:t>
            </a:r>
          </a:p>
          <a:p>
            <a:pPr lvl="2"/>
            <a:r>
              <a:rPr lang="en-US" sz="3000" dirty="0">
                <a:latin typeface="Verdana" panose="020B0604030504040204" pitchFamily="34" charset="0"/>
                <a:ea typeface="Verdana" panose="020B0604030504040204" pitchFamily="34" charset="0"/>
              </a:rPr>
              <a:t>Is the trend line </a:t>
            </a:r>
            <a:r>
              <a:rPr lang="en-US" sz="3000" u="sng" dirty="0">
                <a:latin typeface="Verdana" panose="020B0604030504040204" pitchFamily="34" charset="0"/>
                <a:ea typeface="Verdana" panose="020B0604030504040204" pitchFamily="34" charset="0"/>
              </a:rPr>
              <a:t>below or flatter than</a:t>
            </a:r>
            <a:r>
              <a:rPr lang="en-US" sz="3000" dirty="0">
                <a:latin typeface="Verdana" panose="020B0604030504040204" pitchFamily="34" charset="0"/>
                <a:ea typeface="Verdana" panose="020B0604030504040204" pitchFamily="34" charset="0"/>
              </a:rPr>
              <a:t> the aim line?</a:t>
            </a:r>
            <a:r>
              <a:rPr lang="en-US" sz="3000" i="1" dirty="0">
                <a:latin typeface="Verdana" panose="020B0604030504040204" pitchFamily="34" charset="0"/>
                <a:ea typeface="Verdana" panose="020B0604030504040204" pitchFamily="34" charset="0"/>
              </a:rPr>
              <a:t>.......change instruction</a:t>
            </a:r>
            <a:endParaRPr lang="en-US" sz="3000"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76" y="38100"/>
            <a:ext cx="3629025" cy="2133600"/>
          </a:xfrm>
          <a:prstGeom prst="rect">
            <a:avLst/>
          </a:prstGeom>
        </p:spPr>
      </p:pic>
    </p:spTree>
    <p:extLst>
      <p:ext uri="{BB962C8B-B14F-4D97-AF65-F5344CB8AC3E}">
        <p14:creationId xmlns:p14="http://schemas.microsoft.com/office/powerpoint/2010/main" val="388439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Verdana" panose="020B0604030504040204" pitchFamily="34" charset="0"/>
                <a:ea typeface="Verdana" panose="020B0604030504040204" pitchFamily="34" charset="0"/>
              </a:rPr>
              <a:t>Trend – Example #1 (with trend line)</a:t>
            </a:r>
          </a:p>
        </p:txBody>
      </p:sp>
      <p:pic>
        <p:nvPicPr>
          <p:cNvPr id="4" name="Content Placeholder 3" descr="Image of a chart using a baseline and trend line, demonstrating data points are above the baseline suggesting to leave instruction as is"/>
          <p:cNvPicPr>
            <a:picLocks noGrp="1" noChangeAspect="1"/>
          </p:cNvPicPr>
          <p:nvPr>
            <p:ph idx="1"/>
          </p:nvPr>
        </p:nvPicPr>
        <p:blipFill>
          <a:blip r:embed="rId3" cstate="print"/>
          <a:stretch>
            <a:fillRect/>
          </a:stretch>
        </p:blipFill>
        <p:spPr>
          <a:xfrm>
            <a:off x="3147745" y="1524003"/>
            <a:ext cx="6018028" cy="4359711"/>
          </a:xfrm>
          <a:prstGeom prst="rect">
            <a:avLst/>
          </a:prstGeom>
        </p:spPr>
      </p:pic>
      <p:sp>
        <p:nvSpPr>
          <p:cNvPr id="5" name="Text Box 7"/>
          <p:cNvSpPr txBox="1"/>
          <p:nvPr/>
        </p:nvSpPr>
        <p:spPr>
          <a:xfrm>
            <a:off x="7867650" y="3352800"/>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cxnSp>
        <p:nvCxnSpPr>
          <p:cNvPr id="6" name="Straight Arrow Connector 5">
            <a:extLst>
              <a:ext uri="{C183D7F6-B498-43B3-948B-1728B52AA6E4}">
                <adec:decorative xmlns:adec="http://schemas.microsoft.com/office/drawing/2017/decorative" val="1"/>
              </a:ext>
            </a:extLst>
          </p:cNvPr>
          <p:cNvCxnSpPr/>
          <p:nvPr/>
        </p:nvCxnSpPr>
        <p:spPr>
          <a:xfrm flipH="1" flipV="1">
            <a:off x="7239000" y="3352800"/>
            <a:ext cx="628650" cy="22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70800" y="1377950"/>
            <a:ext cx="2209800" cy="135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Keep as-is</a:t>
            </a:r>
          </a:p>
        </p:txBody>
      </p:sp>
    </p:spTree>
    <p:extLst>
      <p:ext uri="{BB962C8B-B14F-4D97-AF65-F5344CB8AC3E}">
        <p14:creationId xmlns:p14="http://schemas.microsoft.com/office/powerpoint/2010/main" val="139631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Verdana" panose="020B0604030504040204" pitchFamily="34" charset="0"/>
                <a:ea typeface="Verdana" panose="020B0604030504040204" pitchFamily="34" charset="0"/>
              </a:rPr>
              <a:t>Trend – Example #2 (with trend line)</a:t>
            </a:r>
          </a:p>
        </p:txBody>
      </p:sp>
      <p:pic>
        <p:nvPicPr>
          <p:cNvPr id="4" name="Content Placeholder 3" descr="Image showing a baseline, and with data the trend line below the baseline suggesting instruction needs to be changed or adapted"/>
          <p:cNvPicPr>
            <a:picLocks noGrp="1" noChangeAspect="1"/>
          </p:cNvPicPr>
          <p:nvPr>
            <p:ph idx="1"/>
          </p:nvPr>
        </p:nvPicPr>
        <p:blipFill>
          <a:blip r:embed="rId3" cstate="print"/>
          <a:stretch>
            <a:fillRect/>
          </a:stretch>
        </p:blipFill>
        <p:spPr>
          <a:xfrm>
            <a:off x="3128652" y="1403127"/>
            <a:ext cx="5934696" cy="4567432"/>
          </a:xfrm>
          <a:prstGeom prst="rect">
            <a:avLst/>
          </a:prstGeom>
        </p:spPr>
      </p:pic>
      <p:sp>
        <p:nvSpPr>
          <p:cNvPr id="5" name="Text Box 7"/>
          <p:cNvSpPr txBox="1"/>
          <p:nvPr/>
        </p:nvSpPr>
        <p:spPr>
          <a:xfrm>
            <a:off x="6438900" y="1898776"/>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cxnSp>
        <p:nvCxnSpPr>
          <p:cNvPr id="6" name="Straight Arrow Connector 5">
            <a:extLst>
              <a:ext uri="{C183D7F6-B498-43B3-948B-1728B52AA6E4}">
                <adec:decorative xmlns:adec="http://schemas.microsoft.com/office/drawing/2017/decorative" val="1"/>
              </a:ext>
            </a:extLst>
          </p:cNvPr>
          <p:cNvCxnSpPr/>
          <p:nvPr/>
        </p:nvCxnSpPr>
        <p:spPr>
          <a:xfrm>
            <a:off x="7170860" y="2051176"/>
            <a:ext cx="411041" cy="16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70800" y="1028700"/>
            <a:ext cx="2209800"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Change-Adapt Instruction</a:t>
            </a:r>
          </a:p>
        </p:txBody>
      </p:sp>
    </p:spTree>
    <p:extLst>
      <p:ext uri="{BB962C8B-B14F-4D97-AF65-F5344CB8AC3E}">
        <p14:creationId xmlns:p14="http://schemas.microsoft.com/office/powerpoint/2010/main" val="143990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Verdana" panose="020B0604030504040204" pitchFamily="34" charset="0"/>
                <a:ea typeface="Verdana" panose="020B0604030504040204" pitchFamily="34" charset="0"/>
              </a:rPr>
              <a:t>Variability</a:t>
            </a:r>
            <a:r>
              <a:rPr lang="en-US" sz="4000" u="sng" dirty="0"/>
              <a:t> </a:t>
            </a:r>
          </a:p>
        </p:txBody>
      </p:sp>
      <p:sp>
        <p:nvSpPr>
          <p:cNvPr id="3" name="Content Placeholder 2"/>
          <p:cNvSpPr>
            <a:spLocks noGrp="1"/>
          </p:cNvSpPr>
          <p:nvPr>
            <p:ph idx="1"/>
          </p:nvPr>
        </p:nvSpPr>
        <p:spPr>
          <a:xfrm>
            <a:off x="161924" y="2787798"/>
            <a:ext cx="11725275" cy="4163187"/>
          </a:xfrm>
        </p:spPr>
        <p:txBody>
          <a:bodyPr>
            <a:normAutofit/>
          </a:bodyPr>
          <a:lstStyle/>
          <a:p>
            <a:pPr marL="0" indent="0"/>
            <a:r>
              <a:rPr lang="en-US" sz="3000" dirty="0">
                <a:latin typeface="Verdana" panose="020B0604030504040204" pitchFamily="34" charset="0"/>
                <a:ea typeface="Verdana" panose="020B0604030504040204" pitchFamily="34" charset="0"/>
              </a:rPr>
              <a:t>Variability . . . the amount of “bounce” between data points around the goal line</a:t>
            </a:r>
          </a:p>
          <a:p>
            <a:pPr lvl="1"/>
            <a:r>
              <a:rPr lang="en-US" sz="3000" dirty="0">
                <a:latin typeface="Verdana" panose="020B0604030504040204" pitchFamily="34" charset="0"/>
                <a:ea typeface="Verdana" panose="020B0604030504040204" pitchFamily="34" charset="0"/>
              </a:rPr>
              <a:t>Ask yourself:</a:t>
            </a:r>
          </a:p>
          <a:p>
            <a:pPr lvl="2"/>
            <a:r>
              <a:rPr lang="en-US" sz="3000" dirty="0">
                <a:latin typeface="Verdana" panose="020B0604030504040204" pitchFamily="34" charset="0"/>
                <a:ea typeface="Verdana" panose="020B0604030504040204" pitchFamily="34" charset="0"/>
              </a:rPr>
              <a:t>Is there </a:t>
            </a:r>
            <a:r>
              <a:rPr lang="en-US" sz="3000" u="sng" dirty="0">
                <a:latin typeface="Verdana" panose="020B0604030504040204" pitchFamily="34" charset="0"/>
                <a:ea typeface="Verdana" panose="020B0604030504040204" pitchFamily="34" charset="0"/>
              </a:rPr>
              <a:t>a lot of variability</a:t>
            </a:r>
            <a:r>
              <a:rPr lang="en-US" sz="3000" dirty="0">
                <a:latin typeface="Verdana" panose="020B0604030504040204" pitchFamily="34" charset="0"/>
                <a:ea typeface="Verdana" panose="020B0604030504040204" pitchFamily="34" charset="0"/>
              </a:rPr>
              <a:t> between scores?</a:t>
            </a:r>
          </a:p>
          <a:p>
            <a:pPr lvl="2"/>
            <a:r>
              <a:rPr lang="en-US" sz="3000" dirty="0">
                <a:latin typeface="Verdana" panose="020B0604030504040204" pitchFamily="34" charset="0"/>
                <a:ea typeface="Verdana" panose="020B0604030504040204" pitchFamily="34" charset="0"/>
              </a:rPr>
              <a:t>Are the scores relatively </a:t>
            </a:r>
            <a:r>
              <a:rPr lang="en-US" sz="3000" u="sng" dirty="0">
                <a:latin typeface="Verdana" panose="020B0604030504040204" pitchFamily="34" charset="0"/>
                <a:ea typeface="Verdana" panose="020B0604030504040204" pitchFamily="34" charset="0"/>
              </a:rPr>
              <a:t>stable</a:t>
            </a:r>
            <a:r>
              <a:rPr lang="en-US" sz="3000" dirty="0">
                <a:latin typeface="Verdana" panose="020B0604030504040204" pitchFamily="34" charset="0"/>
                <a:ea typeface="Verdana" panose="020B0604030504040204" pitchFamily="34" charset="0"/>
              </a:rPr>
              <a: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926" y="143436"/>
            <a:ext cx="3724275" cy="2559198"/>
          </a:xfrm>
          <a:prstGeom prst="rect">
            <a:avLst/>
          </a:prstGeom>
        </p:spPr>
      </p:pic>
    </p:spTree>
    <p:extLst>
      <p:ext uri="{BB962C8B-B14F-4D97-AF65-F5344CB8AC3E}">
        <p14:creationId xmlns:p14="http://schemas.microsoft.com/office/powerpoint/2010/main" val="3318886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Variability – Example #1 </a:t>
            </a:r>
          </a:p>
        </p:txBody>
      </p:sp>
      <p:pic>
        <p:nvPicPr>
          <p:cNvPr id="5" name="Content Placeholder 4" descr="Image of a baseline with one extreme low score that pulls the trendline below the baseline - suggestion is to drop the low score, keep instruction as is and reevaluate"/>
          <p:cNvPicPr>
            <a:picLocks noGrp="1" noChangeAspect="1"/>
          </p:cNvPicPr>
          <p:nvPr>
            <p:ph idx="1"/>
          </p:nvPr>
        </p:nvPicPr>
        <p:blipFill>
          <a:blip r:embed="rId3" cstate="print"/>
          <a:stretch>
            <a:fillRect/>
          </a:stretch>
        </p:blipFill>
        <p:spPr>
          <a:xfrm>
            <a:off x="3021033" y="960121"/>
            <a:ext cx="6345326" cy="4825893"/>
          </a:xfrm>
          <a:prstGeom prst="rect">
            <a:avLst/>
          </a:prstGeom>
        </p:spPr>
      </p:pic>
      <p:sp>
        <p:nvSpPr>
          <p:cNvPr id="4" name="Rectangle 3"/>
          <p:cNvSpPr/>
          <p:nvPr/>
        </p:nvSpPr>
        <p:spPr>
          <a:xfrm>
            <a:off x="7366000" y="698500"/>
            <a:ext cx="2209800" cy="135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Drop the low score, re-evaluate and keep as-is</a:t>
            </a:r>
          </a:p>
        </p:txBody>
      </p:sp>
    </p:spTree>
    <p:extLst>
      <p:ext uri="{BB962C8B-B14F-4D97-AF65-F5344CB8AC3E}">
        <p14:creationId xmlns:p14="http://schemas.microsoft.com/office/powerpoint/2010/main" val="19565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Variability – Example #2 </a:t>
            </a:r>
          </a:p>
        </p:txBody>
      </p:sp>
      <p:pic>
        <p:nvPicPr>
          <p:cNvPr id="4" name="Content Placeholder 3" descr="Image showing the baseline with an extreme high score bringing the trendline above the baseline - suggestion is to collect 2-3 more data points before making a decision."/>
          <p:cNvPicPr>
            <a:picLocks noGrp="1" noChangeAspect="1"/>
          </p:cNvPicPr>
          <p:nvPr>
            <p:ph idx="1"/>
          </p:nvPr>
        </p:nvPicPr>
        <p:blipFill>
          <a:blip r:embed="rId3" cstate="print"/>
          <a:stretch>
            <a:fillRect/>
          </a:stretch>
        </p:blipFill>
        <p:spPr>
          <a:xfrm>
            <a:off x="3114973" y="960120"/>
            <a:ext cx="6186535" cy="5097282"/>
          </a:xfrm>
          <a:prstGeom prst="rect">
            <a:avLst/>
          </a:prstGeom>
        </p:spPr>
      </p:pic>
      <p:sp>
        <p:nvSpPr>
          <p:cNvPr id="5" name="Rectangle 4"/>
          <p:cNvSpPr/>
          <p:nvPr/>
        </p:nvSpPr>
        <p:spPr>
          <a:xfrm>
            <a:off x="7670800" y="698500"/>
            <a:ext cx="2768600" cy="172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Collect 2-3 more data points</a:t>
            </a:r>
          </a:p>
        </p:txBody>
      </p:sp>
    </p:spTree>
    <p:extLst>
      <p:ext uri="{BB962C8B-B14F-4D97-AF65-F5344CB8AC3E}">
        <p14:creationId xmlns:p14="http://schemas.microsoft.com/office/powerpoint/2010/main" val="376697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DBI in Action</a:t>
            </a:r>
            <a:endParaRPr lang="en-US" dirty="0"/>
          </a:p>
        </p:txBody>
      </p:sp>
      <p:pic>
        <p:nvPicPr>
          <p:cNvPr id="2058"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604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In Summary: Your Decisions Are</a:t>
            </a:r>
          </a:p>
        </p:txBody>
      </p:sp>
      <p:sp>
        <p:nvSpPr>
          <p:cNvPr id="3" name="Text Placeholder 2"/>
          <p:cNvSpPr>
            <a:spLocks noGrp="1"/>
          </p:cNvSpPr>
          <p:nvPr>
            <p:ph type="body" idx="1"/>
          </p:nvPr>
        </p:nvSpPr>
        <p:spPr/>
        <p:txBody>
          <a:bodyPr/>
          <a:lstStyle/>
          <a:p>
            <a:pPr marL="685800" indent="-457200">
              <a:buFont typeface="+mj-lt"/>
              <a:buAutoNum type="arabicPeriod"/>
            </a:pPr>
            <a:r>
              <a:rPr lang="en-US" dirty="0">
                <a:latin typeface="Verdana" panose="020B0604030504040204" pitchFamily="34" charset="0"/>
                <a:ea typeface="Verdana" panose="020B0604030504040204" pitchFamily="34" charset="0"/>
              </a:rPr>
              <a:t>Raise the Goal</a:t>
            </a:r>
          </a:p>
          <a:p>
            <a:pPr marL="685800" indent="-457200">
              <a:buFont typeface="+mj-lt"/>
              <a:buAutoNum type="arabicPeriod"/>
            </a:pPr>
            <a:r>
              <a:rPr lang="en-US" dirty="0">
                <a:latin typeface="Verdana" panose="020B0604030504040204" pitchFamily="34" charset="0"/>
                <a:ea typeface="Verdana" panose="020B0604030504040204" pitchFamily="34" charset="0"/>
              </a:rPr>
              <a:t>Keep as-is</a:t>
            </a:r>
          </a:p>
          <a:p>
            <a:pPr marL="685800" indent="-457200">
              <a:buFont typeface="+mj-lt"/>
              <a:buAutoNum type="arabicPeriod"/>
            </a:pPr>
            <a:r>
              <a:rPr lang="en-US" dirty="0">
                <a:latin typeface="Verdana" panose="020B0604030504040204" pitchFamily="34" charset="0"/>
                <a:ea typeface="Verdana" panose="020B0604030504040204" pitchFamily="34" charset="0"/>
              </a:rPr>
              <a:t>Adapt Instruction</a:t>
            </a:r>
          </a:p>
        </p:txBody>
      </p:sp>
    </p:spTree>
    <p:extLst>
      <p:ext uri="{BB962C8B-B14F-4D97-AF65-F5344CB8AC3E}">
        <p14:creationId xmlns:p14="http://schemas.microsoft.com/office/powerpoint/2010/main" val="2323329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General Guidelines</a:t>
            </a:r>
          </a:p>
        </p:txBody>
      </p:sp>
      <p:sp>
        <p:nvSpPr>
          <p:cNvPr id="3" name="Text Placeholder 2"/>
          <p:cNvSpPr>
            <a:spLocks noGrp="1"/>
          </p:cNvSpPr>
          <p:nvPr>
            <p:ph type="body" idx="1"/>
          </p:nvPr>
        </p:nvSpPr>
        <p:spPr/>
        <p:txBody>
          <a:bodyPr/>
          <a:lstStyle/>
          <a:p>
            <a:pPr marL="571500" indent="-342900">
              <a:buFont typeface="Arial"/>
              <a:buChar char="•"/>
            </a:pPr>
            <a:r>
              <a:rPr lang="en-US" sz="2800" dirty="0">
                <a:latin typeface="Verdana" panose="020B0604030504040204" pitchFamily="34" charset="0"/>
                <a:ea typeface="Verdana" panose="020B0604030504040204" pitchFamily="34" charset="0"/>
              </a:rPr>
              <a:t>8 data points for 1</a:t>
            </a:r>
            <a:r>
              <a:rPr lang="en-US" sz="2800" baseline="30000" dirty="0">
                <a:latin typeface="Verdana" panose="020B0604030504040204" pitchFamily="34" charset="0"/>
                <a:ea typeface="Verdana" panose="020B0604030504040204" pitchFamily="34" charset="0"/>
              </a:rPr>
              <a:t>st</a:t>
            </a:r>
            <a:r>
              <a:rPr lang="en-US" sz="2800" dirty="0">
                <a:latin typeface="Verdana" panose="020B0604030504040204" pitchFamily="34" charset="0"/>
                <a:ea typeface="Verdana" panose="020B0604030504040204" pitchFamily="34" charset="0"/>
              </a:rPr>
              <a:t> decision</a:t>
            </a:r>
          </a:p>
          <a:p>
            <a:pPr marL="571500" indent="-342900">
              <a:buFont typeface="Arial"/>
              <a:buChar char="•"/>
            </a:pPr>
            <a:r>
              <a:rPr lang="en-US" sz="2800" dirty="0">
                <a:latin typeface="Verdana" panose="020B0604030504040204" pitchFamily="34" charset="0"/>
                <a:ea typeface="Verdana" panose="020B0604030504040204" pitchFamily="34" charset="0"/>
              </a:rPr>
              <a:t>6 data points for any subsequent decision, unless</a:t>
            </a:r>
            <a:r>
              <a:rPr lang="mr-IN" sz="2800" dirty="0">
                <a:latin typeface="Verdana" panose="020B0604030504040204" pitchFamily="34" charset="0"/>
                <a:ea typeface="Verdana" panose="020B0604030504040204" pitchFamily="34" charset="0"/>
              </a:rPr>
              <a:t>…</a:t>
            </a:r>
            <a:r>
              <a:rPr lang="en-US" sz="2800" dirty="0">
                <a:latin typeface="Verdana" panose="020B0604030504040204" pitchFamily="34" charset="0"/>
                <a:ea typeface="Verdana" panose="020B0604030504040204" pitchFamily="34" charset="0"/>
              </a:rPr>
              <a:t>..</a:t>
            </a:r>
          </a:p>
          <a:p>
            <a:pPr marL="1028700" lvl="1" indent="-342900"/>
            <a:r>
              <a:rPr lang="en-US" sz="2800" dirty="0">
                <a:latin typeface="Verdana" panose="020B0604030504040204" pitchFamily="34" charset="0"/>
                <a:ea typeface="Verdana" panose="020B0604030504040204" pitchFamily="34" charset="0"/>
              </a:rPr>
              <a:t>If you keep as-is, re-evaluate every 2-4 weeks</a:t>
            </a:r>
          </a:p>
        </p:txBody>
      </p:sp>
    </p:spTree>
    <p:extLst>
      <p:ext uri="{BB962C8B-B14F-4D97-AF65-F5344CB8AC3E}">
        <p14:creationId xmlns:p14="http://schemas.microsoft.com/office/powerpoint/2010/main" val="34533496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7585"/>
            <a:ext cx="7029450" cy="1143000"/>
          </a:xfrm>
        </p:spPr>
        <p:txBody>
          <a:bodyPr/>
          <a:lstStyle/>
          <a:p>
            <a:r>
              <a:rPr lang="en-US" dirty="0">
                <a:latin typeface="Verdana" panose="020B0604030504040204" pitchFamily="34" charset="0"/>
                <a:ea typeface="Verdana" panose="020B0604030504040204" pitchFamily="34" charset="0"/>
              </a:rPr>
              <a:t>Let’s Practice! – Example #1 </a:t>
            </a:r>
          </a:p>
        </p:txBody>
      </p:sp>
      <p:graphicFrame>
        <p:nvGraphicFramePr>
          <p:cNvPr id="4" name="Chart 3" descr="Chart helping to identify the level, trend, variability, and decision"/>
          <p:cNvGraphicFramePr>
            <a:graphicFrameLocks noGrp="1"/>
          </p:cNvGraphicFramePr>
          <p:nvPr>
            <p:extLst>
              <p:ext uri="{D42A27DB-BD31-4B8C-83A1-F6EECF244321}">
                <p14:modId xmlns:p14="http://schemas.microsoft.com/office/powerpoint/2010/main" val="1546257232"/>
              </p:ext>
            </p:extLst>
          </p:nvPr>
        </p:nvGraphicFramePr>
        <p:xfrm>
          <a:off x="2854412" y="676435"/>
          <a:ext cx="6429375" cy="5831633"/>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4294967295"/>
          </p:nvPr>
        </p:nvSpPr>
        <p:spPr>
          <a:xfrm>
            <a:off x="6419922" y="3345117"/>
            <a:ext cx="2628900" cy="699867"/>
          </a:xfrm>
        </p:spPr>
        <p:txBody>
          <a:bodyPr>
            <a:normAutofit fontScale="55000" lnSpcReduction="20000"/>
          </a:bodyPr>
          <a:lstStyle/>
          <a:p>
            <a:pPr marL="0" indent="0"/>
            <a:r>
              <a:rPr lang="en-US" b="1" dirty="0">
                <a:solidFill>
                  <a:srgbClr val="00B050"/>
                </a:solidFill>
              </a:rPr>
              <a:t>Identify the following:  Level, Trend, Variability, and Decision </a:t>
            </a:r>
          </a:p>
        </p:txBody>
      </p:sp>
      <p:sp>
        <p:nvSpPr>
          <p:cNvPr id="5" name="Rectangle 4"/>
          <p:cNvSpPr/>
          <p:nvPr/>
        </p:nvSpPr>
        <p:spPr>
          <a:xfrm>
            <a:off x="7378700" y="1574800"/>
            <a:ext cx="14732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Goal Line</a:t>
            </a:r>
          </a:p>
        </p:txBody>
      </p:sp>
    </p:spTree>
    <p:extLst>
      <p:ext uri="{BB962C8B-B14F-4D97-AF65-F5344CB8AC3E}">
        <p14:creationId xmlns:p14="http://schemas.microsoft.com/office/powerpoint/2010/main" val="17315827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7585"/>
            <a:ext cx="7029450" cy="1143000"/>
          </a:xfrm>
        </p:spPr>
        <p:txBody>
          <a:bodyPr/>
          <a:lstStyle/>
          <a:p>
            <a:r>
              <a:rPr lang="en-US" dirty="0">
                <a:latin typeface="Verdana" panose="020B0604030504040204" pitchFamily="34" charset="0"/>
                <a:ea typeface="Verdana" panose="020B0604030504040204" pitchFamily="34" charset="0"/>
              </a:rPr>
              <a:t>Let’s Practice! – Example #2 </a:t>
            </a:r>
          </a:p>
        </p:txBody>
      </p:sp>
      <p:graphicFrame>
        <p:nvGraphicFramePr>
          <p:cNvPr id="6" name="Chart 5"/>
          <p:cNvGraphicFramePr>
            <a:graphicFrameLocks noGrp="1"/>
          </p:cNvGraphicFramePr>
          <p:nvPr>
            <p:extLst>
              <p:ext uri="{D42A27DB-BD31-4B8C-83A1-F6EECF244321}">
                <p14:modId xmlns:p14="http://schemas.microsoft.com/office/powerpoint/2010/main" val="3202352531"/>
              </p:ext>
            </p:extLst>
          </p:nvPr>
        </p:nvGraphicFramePr>
        <p:xfrm>
          <a:off x="2752725" y="729085"/>
          <a:ext cx="6429375" cy="5831633"/>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6553200" y="3129965"/>
            <a:ext cx="2628900" cy="800686"/>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pPr marL="0" indent="0"/>
            <a:r>
              <a:rPr lang="en-US" b="1" kern="0" dirty="0">
                <a:solidFill>
                  <a:srgbClr val="00B050"/>
                </a:solidFill>
              </a:rPr>
              <a:t>Identify the following:  Level, Trend, Variability, and Decision </a:t>
            </a:r>
          </a:p>
        </p:txBody>
      </p:sp>
    </p:spTree>
    <p:extLst>
      <p:ext uri="{BB962C8B-B14F-4D97-AF65-F5344CB8AC3E}">
        <p14:creationId xmlns:p14="http://schemas.microsoft.com/office/powerpoint/2010/main" val="1218316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7585"/>
            <a:ext cx="7029450" cy="1143000"/>
          </a:xfrm>
        </p:spPr>
        <p:txBody>
          <a:bodyPr/>
          <a:lstStyle/>
          <a:p>
            <a:r>
              <a:rPr lang="en-US" dirty="0">
                <a:latin typeface="Verdana" panose="020B0604030504040204" pitchFamily="34" charset="0"/>
                <a:ea typeface="Verdana" panose="020B0604030504040204" pitchFamily="34" charset="0"/>
              </a:rPr>
              <a:t>Let’s Practice! – Example #3</a:t>
            </a:r>
          </a:p>
        </p:txBody>
      </p:sp>
      <p:graphicFrame>
        <p:nvGraphicFramePr>
          <p:cNvPr id="5" name="Chart 4"/>
          <p:cNvGraphicFramePr>
            <a:graphicFrameLocks noGrp="1"/>
          </p:cNvGraphicFramePr>
          <p:nvPr>
            <p:extLst>
              <p:ext uri="{D42A27DB-BD31-4B8C-83A1-F6EECF244321}">
                <p14:modId xmlns:p14="http://schemas.microsoft.com/office/powerpoint/2010/main" val="3771215891"/>
              </p:ext>
            </p:extLst>
          </p:nvPr>
        </p:nvGraphicFramePr>
        <p:xfrm>
          <a:off x="2963692" y="807434"/>
          <a:ext cx="6429375" cy="5831633"/>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6553200" y="3723251"/>
            <a:ext cx="2628900" cy="750277"/>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pPr marL="0" indent="0"/>
            <a:r>
              <a:rPr lang="en-US" b="1" kern="0">
                <a:solidFill>
                  <a:srgbClr val="00B050"/>
                </a:solidFill>
              </a:rPr>
              <a:t>Identify the following:  Level, Trend, Variability, and Decision </a:t>
            </a:r>
            <a:endParaRPr lang="en-US" b="1" kern="0" dirty="0">
              <a:solidFill>
                <a:srgbClr val="00B050"/>
              </a:solidFill>
            </a:endParaRPr>
          </a:p>
        </p:txBody>
      </p:sp>
    </p:spTree>
    <p:extLst>
      <p:ext uri="{BB962C8B-B14F-4D97-AF65-F5344CB8AC3E}">
        <p14:creationId xmlns:p14="http://schemas.microsoft.com/office/powerpoint/2010/main" val="2891404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533400" y="219075"/>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Misconception Alert!</a:t>
            </a:r>
            <a:endParaRPr dirty="0">
              <a:latin typeface="Verdana" panose="020B0604030504040204" pitchFamily="34" charset="0"/>
              <a:ea typeface="Verdana" panose="020B0604030504040204" pitchFamily="34" charset="0"/>
            </a:endParaRPr>
          </a:p>
        </p:txBody>
      </p:sp>
      <p:sp>
        <p:nvSpPr>
          <p:cNvPr id="527" name="Shape 527"/>
          <p:cNvSpPr txBox="1">
            <a:spLocks noGrp="1"/>
          </p:cNvSpPr>
          <p:nvPr>
            <p:ph type="body" idx="1"/>
          </p:nvPr>
        </p:nvSpPr>
        <p:spPr>
          <a:xfrm>
            <a:off x="657225" y="950595"/>
            <a:ext cx="8686800" cy="4940679"/>
          </a:xfrm>
          <a:prstGeom prst="rect">
            <a:avLst/>
          </a:prstGeom>
          <a:noFill/>
          <a:ln>
            <a:noFill/>
          </a:ln>
        </p:spPr>
        <p:txBody>
          <a:bodyPr spcFirstLastPara="1" wrap="square" lIns="91425" tIns="45700" rIns="91425" bIns="45700" anchor="t" anchorCtr="0">
            <a:noAutofit/>
          </a:bodyPr>
          <a:lstStyle/>
          <a:p>
            <a:pPr indent="-457200">
              <a:spcBef>
                <a:spcPts val="0"/>
              </a:spcBef>
              <a:buFont typeface="+mj-lt"/>
              <a:buAutoNum type="arabicPeriod"/>
            </a:pPr>
            <a:r>
              <a:rPr lang="en-US" dirty="0">
                <a:latin typeface="Verdana" panose="020B0604030504040204" pitchFamily="34" charset="0"/>
                <a:ea typeface="Verdana" panose="020B0604030504040204" pitchFamily="34" charset="0"/>
              </a:rPr>
              <a:t>Decision RULES are not really rules, but guidelines.</a:t>
            </a:r>
          </a:p>
          <a:p>
            <a:pPr lvl="1" indent="-457200">
              <a:lnSpc>
                <a:spcPct val="110000"/>
              </a:lnSpc>
              <a:spcBef>
                <a:spcPts val="0"/>
              </a:spcBef>
              <a:buSzPts val="2400"/>
            </a:pPr>
            <a:r>
              <a:rPr lang="en-US" dirty="0">
                <a:latin typeface="Verdana" panose="020B0604030504040204" pitchFamily="34" charset="0"/>
                <a:ea typeface="Verdana" panose="020B0604030504040204" pitchFamily="34" charset="0"/>
              </a:rPr>
              <a:t>They are meant to guide your thinking and promote timely changes to instruction.</a:t>
            </a:r>
          </a:p>
          <a:p>
            <a:pPr lvl="1" indent="-457200">
              <a:lnSpc>
                <a:spcPct val="110000"/>
              </a:lnSpc>
              <a:spcBef>
                <a:spcPts val="0"/>
              </a:spcBef>
              <a:buSzPts val="2400"/>
            </a:pPr>
            <a:r>
              <a:rPr lang="en-US" dirty="0">
                <a:latin typeface="Verdana" panose="020B0604030504040204" pitchFamily="34" charset="0"/>
                <a:ea typeface="Verdana" panose="020B0604030504040204" pitchFamily="34" charset="0"/>
              </a:rPr>
              <a:t>They are not inflexible requirements.</a:t>
            </a:r>
          </a:p>
          <a:p>
            <a:pPr indent="-457200">
              <a:spcBef>
                <a:spcPts val="0"/>
              </a:spcBef>
              <a:buFont typeface="+mj-lt"/>
              <a:buAutoNum type="arabicPeriod"/>
            </a:pPr>
            <a:r>
              <a:rPr lang="en-US" dirty="0">
                <a:latin typeface="Verdana" panose="020B0604030504040204" pitchFamily="34" charset="0"/>
                <a:ea typeface="Verdana" panose="020B0604030504040204" pitchFamily="34" charset="0"/>
              </a:rPr>
              <a:t>HOWEVER, this does not mean you can ignore the rules and keep instruction despite the data’s trend.</a:t>
            </a:r>
          </a:p>
          <a:p>
            <a:pPr indent="-457200">
              <a:spcBef>
                <a:spcPts val="0"/>
              </a:spcBef>
              <a:buFont typeface="+mj-lt"/>
              <a:buAutoNum type="arabicPeriod"/>
            </a:pPr>
            <a:r>
              <a:rPr lang="en-US" dirty="0">
                <a:latin typeface="Verdana" panose="020B0604030504040204" pitchFamily="34" charset="0"/>
                <a:ea typeface="Verdana" panose="020B0604030504040204" pitchFamily="34" charset="0"/>
              </a:rPr>
              <a:t>DO NOT lower the goal except in very rare circumstances, such as you incorrectly established a baseline that was too high.</a:t>
            </a:r>
          </a:p>
          <a:p>
            <a:pPr lvl="1" indent="-457200">
              <a:spcBef>
                <a:spcPts val="0"/>
              </a:spcBef>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785073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Verdana" panose="020B0604030504040204" pitchFamily="34" charset="0"/>
                <a:ea typeface="Verdana" panose="020B0604030504040204" pitchFamily="34" charset="0"/>
              </a:rPr>
              <a:t>Putting it all together</a:t>
            </a:r>
          </a:p>
        </p:txBody>
      </p:sp>
      <p:sp>
        <p:nvSpPr>
          <p:cNvPr id="3" name="Subtitle 2"/>
          <p:cNvSpPr>
            <a:spLocks noGrp="1"/>
          </p:cNvSpPr>
          <p:nvPr>
            <p:ph type="subTitle" idx="1"/>
          </p:nvPr>
        </p:nvSpPr>
        <p:spPr/>
        <p:txBody>
          <a:bodyPr/>
          <a:lstStyle/>
          <a:p>
            <a:r>
              <a:rPr lang="en-US" dirty="0"/>
              <a:t>Module 4 – Part 5</a:t>
            </a:r>
          </a:p>
        </p:txBody>
      </p:sp>
    </p:spTree>
    <p:extLst>
      <p:ext uri="{BB962C8B-B14F-4D97-AF65-F5344CB8AC3E}">
        <p14:creationId xmlns:p14="http://schemas.microsoft.com/office/powerpoint/2010/main" val="22322074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8" y="1436688"/>
            <a:ext cx="8141652" cy="4403725"/>
          </a:xfrm>
        </p:spPr>
        <p:txBody>
          <a:bodyPr/>
          <a:lstStyle/>
          <a:p>
            <a:r>
              <a:rPr lang="en-US" dirty="0"/>
              <a:t>You will learn…</a:t>
            </a:r>
          </a:p>
          <a:p>
            <a:endParaRPr lang="en-US" dirty="0"/>
          </a:p>
          <a:p>
            <a:pPr marL="347663" indent="-342900">
              <a:buClr>
                <a:srgbClr val="6D545D"/>
              </a:buClr>
              <a:buFont typeface="Arial" panose="020B0604020202020204" pitchFamily="34" charset="0"/>
              <a:buChar char="•"/>
            </a:pPr>
            <a:r>
              <a:rPr lang="en-US" b="0" dirty="0"/>
              <a:t>How to combine all components of DBI in reading to make better decisions about student intervention</a:t>
            </a:r>
          </a:p>
          <a:p>
            <a:endParaRPr lang="en-US" dirty="0"/>
          </a:p>
        </p:txBody>
      </p:sp>
      <p:sp>
        <p:nvSpPr>
          <p:cNvPr id="3" name="Text Placeholder 2"/>
          <p:cNvSpPr>
            <a:spLocks noGrp="1"/>
          </p:cNvSpPr>
          <p:nvPr>
            <p:ph type="body" sz="quarter" idx="13"/>
          </p:nvPr>
        </p:nvSpPr>
        <p:spPr>
          <a:xfrm>
            <a:off x="407988" y="372632"/>
            <a:ext cx="7095219" cy="789658"/>
          </a:xfrm>
        </p:spPr>
        <p:txBody>
          <a:bodyPr>
            <a:normAutofit/>
          </a:bodyPr>
          <a:lstStyle/>
          <a:p>
            <a:r>
              <a:rPr lang="en-US" sz="3200" b="1" dirty="0"/>
              <a:t>Part 5 Objectives</a:t>
            </a:r>
          </a:p>
        </p:txBody>
      </p:sp>
    </p:spTree>
    <p:extLst>
      <p:ext uri="{BB962C8B-B14F-4D97-AF65-F5344CB8AC3E}">
        <p14:creationId xmlns:p14="http://schemas.microsoft.com/office/powerpoint/2010/main" val="3139153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4.5– Application Activity</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sp>
        <p:nvSpPr>
          <p:cNvPr id="4" name="Text Placeholder 2"/>
          <p:cNvSpPr txBox="1">
            <a:spLocks/>
          </p:cNvSpPr>
          <p:nvPr/>
        </p:nvSpPr>
        <p:spPr>
          <a:xfrm>
            <a:off x="304800" y="1680519"/>
            <a:ext cx="11582400" cy="45052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0" indent="-457200">
              <a:buClr>
                <a:schemeClr val="accent1"/>
              </a:buClr>
              <a:buFont typeface="Arial" panose="020B0604020202020204" pitchFamily="34" charset="0"/>
              <a:buChar cha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You will need Excel for this task</a:t>
            </a:r>
          </a:p>
          <a:p>
            <a:pPr marL="228600"/>
            <a:endPar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85800" indent="-457200">
              <a:buClr>
                <a:schemeClr val="accent1"/>
              </a:buClr>
              <a:buFont typeface="Arial" panose="020B0604020202020204" pitchFamily="34" charset="0"/>
              <a:buChar cha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Open the Excel file to graph the data</a:t>
            </a:r>
          </a:p>
          <a:p>
            <a:pPr marL="685800" indent="-457200">
              <a:buClr>
                <a:schemeClr val="accent1"/>
              </a:buClr>
              <a:buFont typeface="Arial" panose="020B0604020202020204" pitchFamily="34" charset="0"/>
              <a:buChar char="•"/>
            </a:pPr>
            <a:endPar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85800" indent="-457200">
              <a:buClr>
                <a:schemeClr val="accent1"/>
              </a:buClr>
              <a:buFont typeface="Arial" panose="020B0604020202020204" pitchFamily="34" charset="0"/>
              <a:buChar cha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Write the answers to the questions in your Workbook</a:t>
            </a:r>
          </a:p>
          <a:p>
            <a:pPr marL="571500" indent="-342900">
              <a:buFont typeface="Arial"/>
              <a:buChar char="•"/>
            </a:pPr>
            <a:endPar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17727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10440801" cy="731520"/>
          </a:xfrm>
        </p:spPr>
        <p:txBody>
          <a:bodyPr/>
          <a:lstStyle/>
          <a:p>
            <a:r>
              <a:rPr lang="en-US" dirty="0"/>
              <a:t>Activity 4.5– Application Activity continued… </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sp>
        <p:nvSpPr>
          <p:cNvPr id="5" name="Text Placeholder 2"/>
          <p:cNvSpPr txBox="1">
            <a:spLocks/>
          </p:cNvSpPr>
          <p:nvPr/>
        </p:nvSpPr>
        <p:spPr>
          <a:xfrm>
            <a:off x="354227" y="1446153"/>
            <a:ext cx="11582400" cy="2610180"/>
          </a:xfrm>
          <a:prstGeom prst="rect">
            <a:avLst/>
          </a:prstGeom>
          <a:solidFill>
            <a:srgbClr val="6D545D"/>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0">
                <a:solidFill>
                  <a:schemeClr val="bg1"/>
                </a:solidFill>
                <a:latin typeface="Verdana" panose="020B0604030504040204" pitchFamily="34" charset="0"/>
                <a:ea typeface="Verdana" panose="020B0604030504040204" pitchFamily="34" charset="0"/>
                <a:cs typeface="Verdana" panose="020B0604030504040204" pitchFamily="34" charset="0"/>
              </a:rPr>
              <a:t>Your student's name is Celeste. She is a 4th grade student identified as having a learning disability in reading. You decide to use DIBELS Oral Reading Fluency (DORF). You give her 3 forms of DORF in fall and her WRC per minute were 50, 55, and 53. Her average %WRC per minute across all 3 probes was 89%. You decide to continue progress monitoring her using DORF once a week and use Enhanced Core Reading Instruction (Fien et al., 2015; Smith et al., 2016) as her intervention. You need to make a decision after 8 data-points (weeks). Her WRC per Minute and %WRC per minute for each week are on the next slide.</a:t>
            </a:r>
            <a:endParaRPr lang="en-US" sz="2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4196774"/>
      </p:ext>
    </p:extLst>
  </p:cSld>
  <p:clrMapOvr>
    <a:masterClrMapping/>
  </p:clrMapOvr>
</p:sld>
</file>

<file path=ppt/theme/theme1.xml><?xml version="1.0" encoding="utf-8"?>
<a:theme xmlns:a="http://schemas.openxmlformats.org/drawingml/2006/main" name="NCII-Uconn">
  <a:themeElements>
    <a:clrScheme name="READING COURSE definitely final">
      <a:dk1>
        <a:srgbClr val="000000"/>
      </a:dk1>
      <a:lt1>
        <a:srgbClr val="FFFFFF"/>
      </a:lt1>
      <a:dk2>
        <a:srgbClr val="000000"/>
      </a:dk2>
      <a:lt2>
        <a:srgbClr val="E4E5E6"/>
      </a:lt2>
      <a:accent1>
        <a:srgbClr val="C95331"/>
      </a:accent1>
      <a:accent2>
        <a:srgbClr val="119DA4"/>
      </a:accent2>
      <a:accent3>
        <a:srgbClr val="8ED081"/>
      </a:accent3>
      <a:accent4>
        <a:srgbClr val="6D545D"/>
      </a:accent4>
      <a:accent5>
        <a:srgbClr val="FFFFFF"/>
      </a:accent5>
      <a:accent6>
        <a:srgbClr val="FFFFFF"/>
      </a:accent6>
      <a:hlink>
        <a:srgbClr val="FFFFFF"/>
      </a:hlink>
      <a:folHlink>
        <a:srgbClr val="A5A5A5"/>
      </a:folHlink>
    </a:clrScheme>
    <a:fontScheme name="Reading">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1_NCII-Uconn">
  <a:themeElements>
    <a:clrScheme name="NCII FINAL">
      <a:dk1>
        <a:srgbClr val="000000"/>
      </a:dk1>
      <a:lt1>
        <a:srgbClr val="FFFFFF"/>
      </a:lt1>
      <a:dk2>
        <a:srgbClr val="000000"/>
      </a:dk2>
      <a:lt2>
        <a:srgbClr val="E4E5E6"/>
      </a:lt2>
      <a:accent1>
        <a:srgbClr val="C95331"/>
      </a:accent1>
      <a:accent2>
        <a:srgbClr val="DDBB03"/>
      </a:accent2>
      <a:accent3>
        <a:srgbClr val="55BD71"/>
      </a:accent3>
      <a:accent4>
        <a:srgbClr val="006CCB"/>
      </a:accent4>
      <a:accent5>
        <a:srgbClr val="967ED2"/>
      </a:accent5>
      <a:accent6>
        <a:srgbClr val="DB7469"/>
      </a:accent6>
      <a:hlink>
        <a:srgbClr val="0065B8"/>
      </a:hlink>
      <a:folHlink>
        <a:srgbClr val="AA1E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II FINAL">
    <a:dk1>
      <a:srgbClr val="000000"/>
    </a:dk1>
    <a:lt1>
      <a:srgbClr val="FFFFFF"/>
    </a:lt1>
    <a:dk2>
      <a:srgbClr val="000000"/>
    </a:dk2>
    <a:lt2>
      <a:srgbClr val="E4E5E6"/>
    </a:lt2>
    <a:accent1>
      <a:srgbClr val="C95331"/>
    </a:accent1>
    <a:accent2>
      <a:srgbClr val="DDBB03"/>
    </a:accent2>
    <a:accent3>
      <a:srgbClr val="55BD71"/>
    </a:accent3>
    <a:accent4>
      <a:srgbClr val="006CCB"/>
    </a:accent4>
    <a:accent5>
      <a:srgbClr val="967ED2"/>
    </a:accent5>
    <a:accent6>
      <a:srgbClr val="DB7469"/>
    </a:accent6>
    <a:hlink>
      <a:srgbClr val="0065B8"/>
    </a:hlink>
    <a:folHlink>
      <a:srgbClr val="AA1E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1193</TotalTime>
  <Words>4748</Words>
  <Application>Microsoft Office PowerPoint</Application>
  <PresentationFormat>Widescreen</PresentationFormat>
  <Paragraphs>640</Paragraphs>
  <Slides>108</Slides>
  <Notes>77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108</vt:i4>
      </vt:variant>
    </vt:vector>
  </HeadingPairs>
  <TitlesOfParts>
    <vt:vector size="117" baseType="lpstr">
      <vt:lpstr>Arial</vt:lpstr>
      <vt:lpstr>Calibri</vt:lpstr>
      <vt:lpstr>Comic Sans MS</vt:lpstr>
      <vt:lpstr>Questrial</vt:lpstr>
      <vt:lpstr>Times New Roman</vt:lpstr>
      <vt:lpstr>Verdana</vt:lpstr>
      <vt:lpstr>Wingdings</vt:lpstr>
      <vt:lpstr>NCII-Uconn</vt:lpstr>
      <vt:lpstr>1_NCII-Uconn</vt:lpstr>
      <vt:lpstr>How Does Progress Monitoring and Instructional Decision Making Work Within Reading?</vt:lpstr>
      <vt:lpstr>PowerPoint Presentation</vt:lpstr>
      <vt:lpstr>PowerPoint Presentation</vt:lpstr>
      <vt:lpstr>PowerPoint Presentation</vt:lpstr>
      <vt:lpstr>Overview of Data Based Instruction in reading</vt:lpstr>
      <vt:lpstr>PowerPoint Presentation</vt:lpstr>
      <vt:lpstr>PowerPoint Presentation</vt:lpstr>
      <vt:lpstr>PowerPoint Presentation</vt:lpstr>
      <vt:lpstr>Case Study: Zane DBI in Action</vt:lpstr>
      <vt:lpstr>Case Study: Zane DBI in Action</vt:lpstr>
      <vt:lpstr>Case Study: Zane What to target?</vt:lpstr>
      <vt:lpstr>Case Study: Zane Let’s Get Started</vt:lpstr>
      <vt:lpstr>Case Study: Zane Let’s Create a Goal</vt:lpstr>
      <vt:lpstr>Case Study: Zane Now Let’s Graph and Monitor Progress</vt:lpstr>
      <vt:lpstr>Case Study: Zane Continue checking</vt:lpstr>
      <vt:lpstr>Case Study: Zane And…</vt:lpstr>
      <vt:lpstr>Activity 4.1 – Pause &amp; Process</vt:lpstr>
      <vt:lpstr>Selecting an appropriate Curriculum-Based Measure (CBM) as well as administration and scoring of CBM</vt:lpstr>
      <vt:lpstr>PowerPoint Presentation</vt:lpstr>
      <vt:lpstr>How progress monitoring informs intervention</vt:lpstr>
      <vt:lpstr>The focus of this module is on progress monitoring data and CBM</vt:lpstr>
      <vt:lpstr>CBM progress monitoring answers the following questions:</vt:lpstr>
      <vt:lpstr>A review of progress monitoring tools</vt:lpstr>
      <vt:lpstr>General outcome or mastery?</vt:lpstr>
      <vt:lpstr>General outcome or mastery?</vt:lpstr>
      <vt:lpstr>Activity 4.2 – Stop &amp; Jot</vt:lpstr>
      <vt:lpstr>Selecting an Appropriate CBM How do CBMs align with the “big ideas” in reading? </vt:lpstr>
      <vt:lpstr>Phonological awareness</vt:lpstr>
      <vt:lpstr>Phonemic segmentation fluency</vt:lpstr>
      <vt:lpstr>Selecting an Appropriate CBM How do CBMs align with the “big ideas” in reading? </vt:lpstr>
      <vt:lpstr>Decoding (Alphabetic Understanding)</vt:lpstr>
      <vt:lpstr>Selecting an Appropriate CBM How do CBMs align with the “big ideas” in reading? </vt:lpstr>
      <vt:lpstr>Nonsense word fluency</vt:lpstr>
      <vt:lpstr>Word identification fluency</vt:lpstr>
      <vt:lpstr>Oral reading fluency</vt:lpstr>
      <vt:lpstr>Selecting an Appropriate CBM How do CBMs align with the “big ideas” in reading? </vt:lpstr>
      <vt:lpstr>Comprehension</vt:lpstr>
      <vt:lpstr>Oral reading fluency</vt:lpstr>
      <vt:lpstr>MAZE</vt:lpstr>
      <vt:lpstr>How can you find CBMs for progress monitoring?</vt:lpstr>
      <vt:lpstr>Activity 4.3 – Stop &amp; Jot</vt:lpstr>
      <vt:lpstr>Activity 4.3 – Stop &amp; Jot</vt:lpstr>
      <vt:lpstr>Administration and Scoring</vt:lpstr>
      <vt:lpstr>Choosing a level with Oral Reading Fluency: Grade Level or Instructional Level?</vt:lpstr>
      <vt:lpstr>How do you determine the right instructional level?</vt:lpstr>
      <vt:lpstr>Administering ORF with fidelity</vt:lpstr>
      <vt:lpstr>DIBELS ORF administration directions</vt:lpstr>
      <vt:lpstr>During the testing</vt:lpstr>
      <vt:lpstr>DORF notes</vt:lpstr>
      <vt:lpstr>Scoring rules</vt:lpstr>
      <vt:lpstr>Scoring rule: #1</vt:lpstr>
      <vt:lpstr>Scoring rule: #2</vt:lpstr>
      <vt:lpstr>Wait rule</vt:lpstr>
      <vt:lpstr>Discontinue rule part 1: DORF</vt:lpstr>
      <vt:lpstr>Discontinue rule part 2: Fewer than ten (10) words in first passage</vt:lpstr>
      <vt:lpstr>Reminders</vt:lpstr>
      <vt:lpstr>Note</vt:lpstr>
      <vt:lpstr>Video Example</vt:lpstr>
      <vt:lpstr>Video Example continued…</vt:lpstr>
      <vt:lpstr>Other Resources to Provide Scoring Practice with ORF</vt:lpstr>
      <vt:lpstr>Present Level of Performance and Goal Creation</vt:lpstr>
      <vt:lpstr>PowerPoint Presentation</vt:lpstr>
      <vt:lpstr>PowerPoint Presentation</vt:lpstr>
      <vt:lpstr>PLEP</vt:lpstr>
      <vt:lpstr>Setting an Ambitious Long-Term Goal</vt:lpstr>
      <vt:lpstr>Goal Setting</vt:lpstr>
      <vt:lpstr>Goal Setting</vt:lpstr>
      <vt:lpstr>Goal Setting-Benchmarks-DORF</vt:lpstr>
      <vt:lpstr>Goal Setting-Benchmarks-DORF</vt:lpstr>
      <vt:lpstr>Goal Setting-Benchmarks-DORF</vt:lpstr>
      <vt:lpstr>Goal Setting-ROI-DORF</vt:lpstr>
      <vt:lpstr>Goal Setting-ROI-DORF</vt:lpstr>
      <vt:lpstr>Activity 4.4– Stop &amp; Jot</vt:lpstr>
      <vt:lpstr>What about accuracy goals?</vt:lpstr>
      <vt:lpstr>Utilizing data to make instructional decisions</vt:lpstr>
      <vt:lpstr>PowerPoint Presentation</vt:lpstr>
      <vt:lpstr>Utilizing data to make instructional decisions </vt:lpstr>
      <vt:lpstr>We’ll discuss instructional decision making</vt:lpstr>
      <vt:lpstr>Terminology we’ll use to examine graphs</vt:lpstr>
      <vt:lpstr>Decision Rules</vt:lpstr>
      <vt:lpstr>Level</vt:lpstr>
      <vt:lpstr>Level - Example #1</vt:lpstr>
      <vt:lpstr>Level - Example #2</vt:lpstr>
      <vt:lpstr>Trend</vt:lpstr>
      <vt:lpstr>Trend – Example #1 (with trend line)</vt:lpstr>
      <vt:lpstr>Trend – Example #2 (with trend line)</vt:lpstr>
      <vt:lpstr>Variability </vt:lpstr>
      <vt:lpstr>Variability – Example #1 </vt:lpstr>
      <vt:lpstr>Variability – Example #2 </vt:lpstr>
      <vt:lpstr>In Summary: Your Decisions Are</vt:lpstr>
      <vt:lpstr>General Guidelines</vt:lpstr>
      <vt:lpstr>Let’s Practice! – Example #1 </vt:lpstr>
      <vt:lpstr>Let’s Practice! – Example #2 </vt:lpstr>
      <vt:lpstr>Let’s Practice! – Example #3</vt:lpstr>
      <vt:lpstr>Misconception Alert!</vt:lpstr>
      <vt:lpstr>Putting it all together</vt:lpstr>
      <vt:lpstr>PowerPoint Presentation</vt:lpstr>
      <vt:lpstr>Activity 4.5– Application Activity</vt:lpstr>
      <vt:lpstr>Activity 4.5– Application Activity continued… </vt:lpstr>
      <vt:lpstr>Activity 4.5– Application Activity continued…</vt:lpstr>
      <vt:lpstr>Activity 4.5– Application Activity continued…</vt:lpstr>
      <vt:lpstr>HOW TO CREATE A GRAPH IN EXCEL</vt:lpstr>
      <vt:lpstr>Activity 4.5– Application Activity continued…</vt:lpstr>
      <vt:lpstr>Additional Graphing Resource</vt:lpstr>
      <vt:lpstr>How Does Progress Monitoring and Instructional Decision Making Work Within Reading?</vt:lpstr>
      <vt:lpstr>Classroom Application: Progress monitoring using ORF</vt:lpstr>
      <vt:lpstr>Reading: Progress monitoring briefs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Stalega, Melissa</dc:creator>
  <cp:lastModifiedBy>Laible, Elizabeth</cp:lastModifiedBy>
  <cp:revision>69</cp:revision>
  <dcterms:created xsi:type="dcterms:W3CDTF">2018-08-13T20:21:25Z</dcterms:created>
  <dcterms:modified xsi:type="dcterms:W3CDTF">2019-12-19T16:16:22Z</dcterms:modified>
</cp:coreProperties>
</file>