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9"/>
  </p:notesMasterIdLst>
  <p:sldIdLst>
    <p:sldId id="401" r:id="rId2"/>
    <p:sldId id="403" r:id="rId3"/>
    <p:sldId id="256" r:id="rId4"/>
    <p:sldId id="261" r:id="rId5"/>
    <p:sldId id="260" r:id="rId6"/>
    <p:sldId id="262" r:id="rId7"/>
    <p:sldId id="291" r:id="rId8"/>
    <p:sldId id="264" r:id="rId9"/>
    <p:sldId id="265" r:id="rId10"/>
    <p:sldId id="266" r:id="rId11"/>
    <p:sldId id="292" r:id="rId12"/>
    <p:sldId id="268" r:id="rId13"/>
    <p:sldId id="269" r:id="rId14"/>
    <p:sldId id="270" r:id="rId15"/>
    <p:sldId id="289" r:id="rId16"/>
    <p:sldId id="272" r:id="rId17"/>
    <p:sldId id="273" r:id="rId18"/>
    <p:sldId id="290" r:id="rId19"/>
    <p:sldId id="275" r:id="rId20"/>
    <p:sldId id="293" r:id="rId21"/>
    <p:sldId id="277" r:id="rId22"/>
    <p:sldId id="278" r:id="rId23"/>
    <p:sldId id="294" r:id="rId24"/>
    <p:sldId id="280" r:id="rId25"/>
    <p:sldId id="281" r:id="rId26"/>
    <p:sldId id="282" r:id="rId27"/>
    <p:sldId id="283" r:id="rId28"/>
    <p:sldId id="295" r:id="rId29"/>
    <p:sldId id="285" r:id="rId30"/>
    <p:sldId id="286" r:id="rId31"/>
    <p:sldId id="287" r:id="rId32"/>
    <p:sldId id="297" r:id="rId33"/>
    <p:sldId id="298" r:id="rId34"/>
    <p:sldId id="299" r:id="rId35"/>
    <p:sldId id="300" r:id="rId36"/>
    <p:sldId id="301" r:id="rId37"/>
    <p:sldId id="302" r:id="rId38"/>
    <p:sldId id="303" r:id="rId39"/>
    <p:sldId id="304" r:id="rId40"/>
    <p:sldId id="305" r:id="rId41"/>
    <p:sldId id="306" r:id="rId42"/>
    <p:sldId id="307" r:id="rId43"/>
    <p:sldId id="308" r:id="rId44"/>
    <p:sldId id="406" r:id="rId45"/>
    <p:sldId id="310" r:id="rId46"/>
    <p:sldId id="311" r:id="rId47"/>
    <p:sldId id="312" r:id="rId48"/>
    <p:sldId id="313" r:id="rId49"/>
    <p:sldId id="314" r:id="rId50"/>
    <p:sldId id="315" r:id="rId51"/>
    <p:sldId id="316" r:id="rId52"/>
    <p:sldId id="317" r:id="rId53"/>
    <p:sldId id="318" r:id="rId54"/>
    <p:sldId id="319" r:id="rId55"/>
    <p:sldId id="320" r:id="rId56"/>
    <p:sldId id="407"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4" r:id="rId137"/>
    <p:sldId id="405"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04C4C87-C669-4E71-8CD8-0696AB0A8720}">
          <p14:sldIdLst>
            <p14:sldId id="401"/>
            <p14:sldId id="403"/>
          </p14:sldIdLst>
        </p14:section>
        <p14:section name="Part 1" id="{EF8C4BA1-5134-4966-A8FF-E45AF8880E42}">
          <p14:sldIdLst>
            <p14:sldId id="256"/>
            <p14:sldId id="261"/>
            <p14:sldId id="260"/>
            <p14:sldId id="262"/>
            <p14:sldId id="291"/>
            <p14:sldId id="264"/>
            <p14:sldId id="265"/>
            <p14:sldId id="266"/>
            <p14:sldId id="292"/>
            <p14:sldId id="268"/>
            <p14:sldId id="269"/>
            <p14:sldId id="270"/>
            <p14:sldId id="289"/>
            <p14:sldId id="272"/>
            <p14:sldId id="273"/>
            <p14:sldId id="290"/>
            <p14:sldId id="275"/>
            <p14:sldId id="293"/>
            <p14:sldId id="277"/>
            <p14:sldId id="278"/>
            <p14:sldId id="294"/>
            <p14:sldId id="280"/>
            <p14:sldId id="281"/>
            <p14:sldId id="282"/>
            <p14:sldId id="283"/>
            <p14:sldId id="295"/>
            <p14:sldId id="285"/>
            <p14:sldId id="286"/>
            <p14:sldId id="287"/>
            <p14:sldId id="297"/>
          </p14:sldIdLst>
        </p14:section>
        <p14:section name="Part 2" id="{643E9F04-90C1-42F8-9129-53D70495D575}">
          <p14:sldIdLst>
            <p14:sldId id="298"/>
            <p14:sldId id="299"/>
            <p14:sldId id="300"/>
            <p14:sldId id="301"/>
            <p14:sldId id="302"/>
            <p14:sldId id="303"/>
            <p14:sldId id="304"/>
            <p14:sldId id="305"/>
            <p14:sldId id="306"/>
            <p14:sldId id="307"/>
            <p14:sldId id="308"/>
            <p14:sldId id="406"/>
            <p14:sldId id="310"/>
            <p14:sldId id="311"/>
            <p14:sldId id="312"/>
            <p14:sldId id="313"/>
            <p14:sldId id="314"/>
            <p14:sldId id="315"/>
            <p14:sldId id="316"/>
            <p14:sldId id="317"/>
            <p14:sldId id="318"/>
            <p14:sldId id="319"/>
            <p14:sldId id="320"/>
            <p14:sldId id="407"/>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95"/>
            <p14:sldId id="396"/>
            <p14:sldId id="397"/>
            <p14:sldId id="398"/>
            <p14:sldId id="399"/>
            <p14:sldId id="400"/>
          </p14:sldIdLst>
        </p14:section>
        <p14:section name="Closing" id="{EE97E65B-A060-4EDF-AD12-B8E4950AAFA1}">
          <p14:sldIdLst>
            <p14:sldId id="404"/>
            <p14:sldId id="4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48435" autoAdjust="0"/>
  </p:normalViewPr>
  <p:slideViewPr>
    <p:cSldViewPr snapToGrid="0">
      <p:cViewPr varScale="1">
        <p:scale>
          <a:sx n="43" d="100"/>
          <a:sy n="43" d="100"/>
        </p:scale>
        <p:origin x="163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72E78-4679-46BA-8B8D-2E058102682C}"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84766A2B-39C7-4927-8BB9-3A0EF6C7B023}">
      <dgm:prSet phldrT="[Text]" custT="1"/>
      <dgm:spPr/>
      <dgm:t>
        <a:bodyPr/>
        <a:lstStyle/>
        <a:p>
          <a:r>
            <a:rPr lang="en-US" sz="2400" dirty="0">
              <a:solidFill>
                <a:schemeClr val="bg1"/>
              </a:solidFill>
            </a:rPr>
            <a:t>1.</a:t>
          </a:r>
        </a:p>
      </dgm:t>
    </dgm:pt>
    <dgm:pt modelId="{6CF8B4F2-7F37-4580-8B95-740BF049DB80}" type="parTrans" cxnId="{DC3335EC-085B-460B-ABEF-4015BE571319}">
      <dgm:prSet/>
      <dgm:spPr/>
      <dgm:t>
        <a:bodyPr/>
        <a:lstStyle/>
        <a:p>
          <a:endParaRPr lang="en-US"/>
        </a:p>
      </dgm:t>
    </dgm:pt>
    <dgm:pt modelId="{5925D14C-CB47-437F-9C60-D8DBC8037BA8}" type="sibTrans" cxnId="{DC3335EC-085B-460B-ABEF-4015BE571319}">
      <dgm:prSet/>
      <dgm:spPr/>
      <dgm:t>
        <a:bodyPr/>
        <a:lstStyle/>
        <a:p>
          <a:endParaRPr lang="en-US"/>
        </a:p>
      </dgm:t>
    </dgm:pt>
    <dgm:pt modelId="{BDACE609-4C68-487B-AD5E-37A09A36B467}">
      <dgm:prSet phldrT="[Text]" custT="1"/>
      <dgm:spPr/>
      <dgm:t>
        <a:bodyPr/>
        <a:lstStyle/>
        <a:p>
          <a:r>
            <a:rPr lang="en-US" sz="1800" dirty="0"/>
            <a:t>Intro to Reading and DBI</a:t>
          </a:r>
        </a:p>
      </dgm:t>
    </dgm:pt>
    <dgm:pt modelId="{3DD8B879-E4D7-4917-B50C-39D6E006953E}" type="parTrans" cxnId="{F814A32C-3915-44BF-9524-A051C6D22D43}">
      <dgm:prSet/>
      <dgm:spPr/>
      <dgm:t>
        <a:bodyPr/>
        <a:lstStyle/>
        <a:p>
          <a:endParaRPr lang="en-US"/>
        </a:p>
      </dgm:t>
    </dgm:pt>
    <dgm:pt modelId="{078480C7-E01F-40F9-811A-F8FC42BCB9DB}" type="sibTrans" cxnId="{F814A32C-3915-44BF-9524-A051C6D22D43}">
      <dgm:prSet/>
      <dgm:spPr/>
      <dgm:t>
        <a:bodyPr/>
        <a:lstStyle/>
        <a:p>
          <a:endParaRPr lang="en-US"/>
        </a:p>
      </dgm:t>
    </dgm:pt>
    <dgm:pt modelId="{ED67D907-A284-461F-A932-B37ED52EA396}">
      <dgm:prSet phldrT="[Text]" custT="1"/>
      <dgm:spPr/>
      <dgm:t>
        <a:bodyPr/>
        <a:lstStyle/>
        <a:p>
          <a:r>
            <a:rPr lang="en-US" sz="2400" dirty="0">
              <a:solidFill>
                <a:schemeClr val="bg1"/>
              </a:solidFill>
            </a:rPr>
            <a:t>2.</a:t>
          </a:r>
        </a:p>
      </dgm:t>
    </dgm:pt>
    <dgm:pt modelId="{85EF2076-BCA8-499F-831D-1F26A43AD593}" type="parTrans" cxnId="{B8F013D3-04CC-41E6-8522-F693C6377514}">
      <dgm:prSet/>
      <dgm:spPr/>
      <dgm:t>
        <a:bodyPr/>
        <a:lstStyle/>
        <a:p>
          <a:endParaRPr lang="en-US"/>
        </a:p>
      </dgm:t>
    </dgm:pt>
    <dgm:pt modelId="{33413550-E685-4E71-959A-4EC9FE49FFA4}" type="sibTrans" cxnId="{B8F013D3-04CC-41E6-8522-F693C6377514}">
      <dgm:prSet/>
      <dgm:spPr/>
      <dgm:t>
        <a:bodyPr/>
        <a:lstStyle/>
        <a:p>
          <a:endParaRPr lang="en-US"/>
        </a:p>
      </dgm:t>
    </dgm:pt>
    <dgm:pt modelId="{A3954B2E-0783-4497-B9FA-EE6FBBD92C65}">
      <dgm:prSet phldrT="[Text]" custT="1"/>
      <dgm:spPr/>
      <dgm:t>
        <a:bodyPr/>
        <a:lstStyle/>
        <a:p>
          <a:r>
            <a:rPr lang="en-US" sz="1800" dirty="0"/>
            <a:t>Big Ideas in Reading</a:t>
          </a:r>
        </a:p>
      </dgm:t>
    </dgm:pt>
    <dgm:pt modelId="{F14A47D8-3B84-4731-ABD6-475FDF41AFF3}" type="parTrans" cxnId="{D4A226BE-4D7E-4CE2-A6ED-61656040005A}">
      <dgm:prSet/>
      <dgm:spPr/>
      <dgm:t>
        <a:bodyPr/>
        <a:lstStyle/>
        <a:p>
          <a:endParaRPr lang="en-US"/>
        </a:p>
      </dgm:t>
    </dgm:pt>
    <dgm:pt modelId="{A49D21D6-57D8-4936-A0D9-060FEF30FD0C}" type="sibTrans" cxnId="{D4A226BE-4D7E-4CE2-A6ED-61656040005A}">
      <dgm:prSet/>
      <dgm:spPr/>
      <dgm:t>
        <a:bodyPr/>
        <a:lstStyle/>
        <a:p>
          <a:endParaRPr lang="en-US"/>
        </a:p>
      </dgm:t>
    </dgm:pt>
    <dgm:pt modelId="{D4EE7830-ACC2-41E8-903D-BC5103514219}">
      <dgm:prSet phldrT="[Text]" custT="1"/>
      <dgm:spPr/>
      <dgm:t>
        <a:bodyPr/>
        <a:lstStyle/>
        <a:p>
          <a:r>
            <a:rPr lang="en-US" sz="2400" dirty="0">
              <a:solidFill>
                <a:schemeClr val="bg1"/>
              </a:solidFill>
            </a:rPr>
            <a:t>3.</a:t>
          </a:r>
        </a:p>
      </dgm:t>
    </dgm:pt>
    <dgm:pt modelId="{3D20C0B3-ADB4-4CF3-B40D-49B8B34B9009}" type="parTrans" cxnId="{4660FF36-40BE-495C-AA7C-3A912452CAF0}">
      <dgm:prSet/>
      <dgm:spPr/>
      <dgm:t>
        <a:bodyPr/>
        <a:lstStyle/>
        <a:p>
          <a:endParaRPr lang="en-US"/>
        </a:p>
      </dgm:t>
    </dgm:pt>
    <dgm:pt modelId="{A5F8D2C1-E0DB-4155-810A-444C7446E09E}" type="sibTrans" cxnId="{4660FF36-40BE-495C-AA7C-3A912452CAF0}">
      <dgm:prSet/>
      <dgm:spPr/>
      <dgm:t>
        <a:bodyPr/>
        <a:lstStyle/>
        <a:p>
          <a:endParaRPr lang="en-US"/>
        </a:p>
      </dgm:t>
    </dgm:pt>
    <dgm:pt modelId="{010F894A-F61D-4B80-B92E-164CA90C4E27}">
      <dgm:prSet phldrT="[Text]" custT="1"/>
      <dgm:spPr/>
      <dgm:t>
        <a:bodyPr/>
        <a:lstStyle/>
        <a:p>
          <a:r>
            <a:rPr lang="en-US" sz="2400" dirty="0">
              <a:solidFill>
                <a:schemeClr val="bg1"/>
              </a:solidFill>
            </a:rPr>
            <a:t>4.</a:t>
          </a:r>
        </a:p>
      </dgm:t>
    </dgm:pt>
    <dgm:pt modelId="{A0FA6583-5D95-43F9-858E-1ADE90B2BA1B}" type="parTrans" cxnId="{0D9A698D-53D3-4568-B1B0-1203CE1C95BA}">
      <dgm:prSet/>
      <dgm:spPr/>
      <dgm:t>
        <a:bodyPr/>
        <a:lstStyle/>
        <a:p>
          <a:endParaRPr lang="en-US"/>
        </a:p>
      </dgm:t>
    </dgm:pt>
    <dgm:pt modelId="{3AC14F02-67CC-49CA-9664-B63DC2AB3A42}" type="sibTrans" cxnId="{0D9A698D-53D3-4568-B1B0-1203CE1C95BA}">
      <dgm:prSet/>
      <dgm:spPr/>
      <dgm:t>
        <a:bodyPr/>
        <a:lstStyle/>
        <a:p>
          <a:endParaRPr lang="en-US"/>
        </a:p>
      </dgm:t>
    </dgm:pt>
    <dgm:pt modelId="{0998133E-F5C1-4DD0-9735-C6600DD05130}">
      <dgm:prSet phldrT="[Text]" custT="1"/>
      <dgm:spPr/>
      <dgm:t>
        <a:bodyPr/>
        <a:lstStyle/>
        <a:p>
          <a:r>
            <a:rPr lang="en-US" sz="1800" dirty="0"/>
            <a:t>Intervention Programs in Reading</a:t>
          </a:r>
        </a:p>
      </dgm:t>
    </dgm:pt>
    <dgm:pt modelId="{389426A6-0BB0-4F16-B3B9-EFB54F244DE9}" type="parTrans" cxnId="{247C7DC4-1DA2-44A1-8B38-97906149F8FD}">
      <dgm:prSet/>
      <dgm:spPr/>
      <dgm:t>
        <a:bodyPr/>
        <a:lstStyle/>
        <a:p>
          <a:endParaRPr lang="en-US"/>
        </a:p>
      </dgm:t>
    </dgm:pt>
    <dgm:pt modelId="{AF465582-1E09-4738-8BD0-165D6CE98BD6}" type="sibTrans" cxnId="{247C7DC4-1DA2-44A1-8B38-97906149F8FD}">
      <dgm:prSet/>
      <dgm:spPr/>
      <dgm:t>
        <a:bodyPr/>
        <a:lstStyle/>
        <a:p>
          <a:endParaRPr lang="en-US"/>
        </a:p>
      </dgm:t>
    </dgm:pt>
    <dgm:pt modelId="{6E448C2A-857A-4C24-945C-77712F54D43F}">
      <dgm:prSet phldrT="[Text]" custT="1"/>
      <dgm:spPr/>
      <dgm:t>
        <a:bodyPr/>
        <a:lstStyle/>
        <a:p>
          <a:r>
            <a:rPr lang="en-US" sz="2400" dirty="0">
              <a:solidFill>
                <a:schemeClr val="bg1"/>
              </a:solidFill>
            </a:rPr>
            <a:t>5. </a:t>
          </a:r>
        </a:p>
      </dgm:t>
    </dgm:pt>
    <dgm:pt modelId="{703EA3B3-E08D-4895-A922-2BE493AAB1CE}" type="parTrans" cxnId="{9B5C43CE-8995-444E-9D05-BCA35B637C3F}">
      <dgm:prSet/>
      <dgm:spPr/>
      <dgm:t>
        <a:bodyPr/>
        <a:lstStyle/>
        <a:p>
          <a:endParaRPr lang="en-US"/>
        </a:p>
      </dgm:t>
    </dgm:pt>
    <dgm:pt modelId="{E81EDA51-EAE3-438F-8BDC-88BF3F7304CB}" type="sibTrans" cxnId="{9B5C43CE-8995-444E-9D05-BCA35B637C3F}">
      <dgm:prSet/>
      <dgm:spPr/>
      <dgm:t>
        <a:bodyPr/>
        <a:lstStyle/>
        <a:p>
          <a:endParaRPr lang="en-US"/>
        </a:p>
      </dgm:t>
    </dgm:pt>
    <dgm:pt modelId="{BFAE9697-C46C-4E83-82B9-1C83D61D1440}">
      <dgm:prSet phldrT="[Text]" custT="1"/>
      <dgm:spPr/>
      <dgm:t>
        <a:bodyPr/>
        <a:lstStyle/>
        <a:p>
          <a:r>
            <a:rPr lang="en-US" sz="1800" dirty="0"/>
            <a:t>Progress Monitoring and Instructional Decision Making</a:t>
          </a:r>
        </a:p>
      </dgm:t>
    </dgm:pt>
    <dgm:pt modelId="{3ACD514F-6408-4DC8-A1E4-84185A95A184}" type="parTrans" cxnId="{3202D9CD-6DED-4BBA-BB2E-AAA16A8023C6}">
      <dgm:prSet/>
      <dgm:spPr/>
      <dgm:t>
        <a:bodyPr/>
        <a:lstStyle/>
        <a:p>
          <a:endParaRPr lang="en-US"/>
        </a:p>
      </dgm:t>
    </dgm:pt>
    <dgm:pt modelId="{690A72EC-8E2B-4A9B-AE64-69A4BB4D4EF2}" type="sibTrans" cxnId="{3202D9CD-6DED-4BBA-BB2E-AAA16A8023C6}">
      <dgm:prSet/>
      <dgm:spPr/>
      <dgm:t>
        <a:bodyPr/>
        <a:lstStyle/>
        <a:p>
          <a:endParaRPr lang="en-US"/>
        </a:p>
      </dgm:t>
    </dgm:pt>
    <dgm:pt modelId="{B9A2AAB3-5CDF-4717-AC35-F051D1003D9C}">
      <dgm:prSet phldrT="[Text]" custT="1"/>
      <dgm:spPr/>
      <dgm:t>
        <a:bodyPr/>
        <a:lstStyle/>
        <a:p>
          <a:r>
            <a:rPr lang="en-US" sz="2400" dirty="0">
              <a:solidFill>
                <a:schemeClr val="bg1"/>
              </a:solidFill>
            </a:rPr>
            <a:t>6. </a:t>
          </a:r>
        </a:p>
      </dgm:t>
    </dgm:pt>
    <dgm:pt modelId="{88F35DC6-2B36-4EF0-85BD-37C734C4C0FD}" type="parTrans" cxnId="{386DD319-19EB-4528-A760-708AA20BA321}">
      <dgm:prSet/>
      <dgm:spPr/>
      <dgm:t>
        <a:bodyPr/>
        <a:lstStyle/>
        <a:p>
          <a:endParaRPr lang="en-US"/>
        </a:p>
      </dgm:t>
    </dgm:pt>
    <dgm:pt modelId="{0243A5FE-BD31-44CB-90A4-EB6BF86CDCA6}" type="sibTrans" cxnId="{386DD319-19EB-4528-A760-708AA20BA321}">
      <dgm:prSet/>
      <dgm:spPr/>
      <dgm:t>
        <a:bodyPr/>
        <a:lstStyle/>
        <a:p>
          <a:endParaRPr lang="en-US"/>
        </a:p>
      </dgm:t>
    </dgm:pt>
    <dgm:pt modelId="{7CDDF81B-6ECE-4EB2-A03F-F5A34B5511E9}">
      <dgm:prSet phldrT="[Text]" custT="1"/>
      <dgm:spPr/>
      <dgm:t>
        <a:bodyPr/>
        <a:lstStyle/>
        <a:p>
          <a:r>
            <a:rPr lang="en-US" sz="1800" dirty="0"/>
            <a:t>Mastery Assessment</a:t>
          </a:r>
        </a:p>
      </dgm:t>
    </dgm:pt>
    <dgm:pt modelId="{4CC19BAC-F3AA-4FE2-8480-D4EBC6E8B17D}" type="parTrans" cxnId="{4D9E4E7E-A63C-42B0-8468-DEDBC820F084}">
      <dgm:prSet/>
      <dgm:spPr/>
      <dgm:t>
        <a:bodyPr/>
        <a:lstStyle/>
        <a:p>
          <a:endParaRPr lang="en-US"/>
        </a:p>
      </dgm:t>
    </dgm:pt>
    <dgm:pt modelId="{3391897A-298E-4ACA-AB25-93A1B4C7F8D5}" type="sibTrans" cxnId="{4D9E4E7E-A63C-42B0-8468-DEDBC820F084}">
      <dgm:prSet/>
      <dgm:spPr/>
      <dgm:t>
        <a:bodyPr/>
        <a:lstStyle/>
        <a:p>
          <a:endParaRPr lang="en-US"/>
        </a:p>
      </dgm:t>
    </dgm:pt>
    <dgm:pt modelId="{5D481E61-AA61-47A2-A82A-54A851BFE361}">
      <dgm:prSet phldrT="[Text]" custT="1"/>
      <dgm:spPr/>
      <dgm:t>
        <a:bodyPr/>
        <a:lstStyle/>
        <a:p>
          <a:r>
            <a:rPr lang="en-US" sz="2400" dirty="0">
              <a:solidFill>
                <a:schemeClr val="bg1"/>
              </a:solidFill>
            </a:rPr>
            <a:t>7.</a:t>
          </a:r>
        </a:p>
      </dgm:t>
    </dgm:pt>
    <dgm:pt modelId="{742A7D2B-6B3F-499E-8EED-358B0B1EA181}" type="parTrans" cxnId="{2BCD3AD4-A7A9-4950-B125-DE5E072A582F}">
      <dgm:prSet/>
      <dgm:spPr/>
      <dgm:t>
        <a:bodyPr/>
        <a:lstStyle/>
        <a:p>
          <a:endParaRPr lang="en-US"/>
        </a:p>
      </dgm:t>
    </dgm:pt>
    <dgm:pt modelId="{6F9624DB-D477-41D9-91D5-81538CE07D8B}" type="sibTrans" cxnId="{2BCD3AD4-A7A9-4950-B125-DE5E072A582F}">
      <dgm:prSet/>
      <dgm:spPr/>
      <dgm:t>
        <a:bodyPr/>
        <a:lstStyle/>
        <a:p>
          <a:endParaRPr lang="en-US"/>
        </a:p>
      </dgm:t>
    </dgm:pt>
    <dgm:pt modelId="{9C5FFDF9-716D-4F23-9762-BCBDE223F067}">
      <dgm:prSet phldrT="[Text]" custT="1"/>
      <dgm:spPr/>
      <dgm:t>
        <a:bodyPr/>
        <a:lstStyle/>
        <a:p>
          <a:r>
            <a:rPr lang="en-US" sz="1800" dirty="0"/>
            <a:t>Adapting and Intensifying Word Reading Intervention</a:t>
          </a:r>
        </a:p>
      </dgm:t>
    </dgm:pt>
    <dgm:pt modelId="{E39F806F-F5D0-4EA5-AA14-6635665F1A86}" type="parTrans" cxnId="{77A379E1-E27B-4DA9-8F74-E26BC1745E25}">
      <dgm:prSet/>
      <dgm:spPr/>
      <dgm:t>
        <a:bodyPr/>
        <a:lstStyle/>
        <a:p>
          <a:endParaRPr lang="en-US"/>
        </a:p>
      </dgm:t>
    </dgm:pt>
    <dgm:pt modelId="{AAB75FFC-9E3F-4CC5-8511-97B81CF9468C}" type="sibTrans" cxnId="{77A379E1-E27B-4DA9-8F74-E26BC1745E25}">
      <dgm:prSet/>
      <dgm:spPr/>
      <dgm:t>
        <a:bodyPr/>
        <a:lstStyle/>
        <a:p>
          <a:endParaRPr lang="en-US"/>
        </a:p>
      </dgm:t>
    </dgm:pt>
    <dgm:pt modelId="{228D5E27-38BB-4ECD-B530-D3B8585346D9}">
      <dgm:prSet phldrT="[Text]" custT="1"/>
      <dgm:spPr/>
      <dgm:t>
        <a:bodyPr/>
        <a:lstStyle/>
        <a:p>
          <a:r>
            <a:rPr lang="en-US" sz="1800" dirty="0"/>
            <a:t>Adapting and Intensifying Comprehension Intervention</a:t>
          </a:r>
        </a:p>
      </dgm:t>
    </dgm:pt>
    <dgm:pt modelId="{E79E8A41-E1C3-4F6D-A6E6-D562E25F133F}" type="parTrans" cxnId="{8469747F-2B12-482C-A32A-9832E8C827A2}">
      <dgm:prSet/>
      <dgm:spPr/>
      <dgm:t>
        <a:bodyPr/>
        <a:lstStyle/>
        <a:p>
          <a:endParaRPr lang="en-US"/>
        </a:p>
      </dgm:t>
    </dgm:pt>
    <dgm:pt modelId="{67926427-F56B-4FDA-BA07-800920992252}" type="sibTrans" cxnId="{8469747F-2B12-482C-A32A-9832E8C827A2}">
      <dgm:prSet/>
      <dgm:spPr/>
      <dgm:t>
        <a:bodyPr/>
        <a:lstStyle/>
        <a:p>
          <a:endParaRPr lang="en-US"/>
        </a:p>
      </dgm:t>
    </dgm:pt>
    <dgm:pt modelId="{6DC3C35A-6C96-4A5A-A29A-BF1C6B362ADF}" type="pres">
      <dgm:prSet presAssocID="{B3072E78-4679-46BA-8B8D-2E058102682C}" presName="Name0" presStyleCnt="0">
        <dgm:presLayoutVars>
          <dgm:dir/>
          <dgm:animLvl val="lvl"/>
          <dgm:resizeHandles val="exact"/>
        </dgm:presLayoutVars>
      </dgm:prSet>
      <dgm:spPr/>
    </dgm:pt>
    <dgm:pt modelId="{479A9A00-37A1-4FE3-8924-B780E213797F}" type="pres">
      <dgm:prSet presAssocID="{84766A2B-39C7-4927-8BB9-3A0EF6C7B023}" presName="linNode" presStyleCnt="0"/>
      <dgm:spPr/>
    </dgm:pt>
    <dgm:pt modelId="{A11203EE-7FE3-4553-B88D-40386CF29207}" type="pres">
      <dgm:prSet presAssocID="{84766A2B-39C7-4927-8BB9-3A0EF6C7B023}" presName="parTx" presStyleLbl="revTx" presStyleIdx="0" presStyleCnt="7">
        <dgm:presLayoutVars>
          <dgm:chMax val="1"/>
          <dgm:bulletEnabled val="1"/>
        </dgm:presLayoutVars>
      </dgm:prSet>
      <dgm:spPr/>
    </dgm:pt>
    <dgm:pt modelId="{E271A9CC-9ED1-4C50-9AD7-CB3C0190FE6F}" type="pres">
      <dgm:prSet presAssocID="{84766A2B-39C7-4927-8BB9-3A0EF6C7B023}" presName="bracket" presStyleLbl="parChTrans1D1" presStyleIdx="0" presStyleCnt="7"/>
      <dgm:spPr/>
    </dgm:pt>
    <dgm:pt modelId="{0D32D34D-E831-49EF-A4D7-3A9AFFBC84E8}" type="pres">
      <dgm:prSet presAssocID="{84766A2B-39C7-4927-8BB9-3A0EF6C7B023}" presName="spH" presStyleCnt="0"/>
      <dgm:spPr/>
    </dgm:pt>
    <dgm:pt modelId="{6F029AD6-8B20-4898-846D-D27DE039099A}" type="pres">
      <dgm:prSet presAssocID="{84766A2B-39C7-4927-8BB9-3A0EF6C7B023}" presName="desTx" presStyleLbl="node1" presStyleIdx="0" presStyleCnt="7" custScaleX="182838">
        <dgm:presLayoutVars>
          <dgm:bulletEnabled val="1"/>
        </dgm:presLayoutVars>
      </dgm:prSet>
      <dgm:spPr/>
    </dgm:pt>
    <dgm:pt modelId="{464F73D5-AD84-4244-8DA2-45B275113072}" type="pres">
      <dgm:prSet presAssocID="{5925D14C-CB47-437F-9C60-D8DBC8037BA8}" presName="spV" presStyleCnt="0"/>
      <dgm:spPr/>
    </dgm:pt>
    <dgm:pt modelId="{52DCB37C-779C-4FE6-9FF2-A584B2F462DB}" type="pres">
      <dgm:prSet presAssocID="{ED67D907-A284-461F-A932-B37ED52EA396}" presName="linNode" presStyleCnt="0"/>
      <dgm:spPr/>
    </dgm:pt>
    <dgm:pt modelId="{ADF09B04-21F0-40B4-8BD5-24D3EA17C729}" type="pres">
      <dgm:prSet presAssocID="{ED67D907-A284-461F-A932-B37ED52EA396}" presName="parTx" presStyleLbl="revTx" presStyleIdx="1" presStyleCnt="7">
        <dgm:presLayoutVars>
          <dgm:chMax val="1"/>
          <dgm:bulletEnabled val="1"/>
        </dgm:presLayoutVars>
      </dgm:prSet>
      <dgm:spPr/>
    </dgm:pt>
    <dgm:pt modelId="{16C7CA13-081A-4FBF-B9BD-06E80A5D53F7}" type="pres">
      <dgm:prSet presAssocID="{ED67D907-A284-461F-A932-B37ED52EA396}" presName="bracket" presStyleLbl="parChTrans1D1" presStyleIdx="1" presStyleCnt="7"/>
      <dgm:spPr/>
    </dgm:pt>
    <dgm:pt modelId="{FAC52A7A-BABF-4CC3-8957-DCF14B29BBF4}" type="pres">
      <dgm:prSet presAssocID="{ED67D907-A284-461F-A932-B37ED52EA396}" presName="spH" presStyleCnt="0"/>
      <dgm:spPr/>
    </dgm:pt>
    <dgm:pt modelId="{6169A2E5-61B8-4F01-80B5-D3CD0B774AFC}" type="pres">
      <dgm:prSet presAssocID="{ED67D907-A284-461F-A932-B37ED52EA396}" presName="desTx" presStyleLbl="node1" presStyleIdx="1" presStyleCnt="7" custScaleX="182838">
        <dgm:presLayoutVars>
          <dgm:bulletEnabled val="1"/>
        </dgm:presLayoutVars>
      </dgm:prSet>
      <dgm:spPr/>
    </dgm:pt>
    <dgm:pt modelId="{5CCDD6D9-5DB2-4F7B-8CE5-E3CC9B96B093}" type="pres">
      <dgm:prSet presAssocID="{33413550-E685-4E71-959A-4EC9FE49FFA4}" presName="spV" presStyleCnt="0"/>
      <dgm:spPr/>
    </dgm:pt>
    <dgm:pt modelId="{01159E86-BB22-4D6E-85D5-055C7D74E65E}" type="pres">
      <dgm:prSet presAssocID="{D4EE7830-ACC2-41E8-903D-BC5103514219}" presName="linNode" presStyleCnt="0"/>
      <dgm:spPr/>
    </dgm:pt>
    <dgm:pt modelId="{BC00A0B5-CB1D-41A8-A3CC-97FD07D75B15}" type="pres">
      <dgm:prSet presAssocID="{D4EE7830-ACC2-41E8-903D-BC5103514219}" presName="parTx" presStyleLbl="revTx" presStyleIdx="2" presStyleCnt="7">
        <dgm:presLayoutVars>
          <dgm:chMax val="1"/>
          <dgm:bulletEnabled val="1"/>
        </dgm:presLayoutVars>
      </dgm:prSet>
      <dgm:spPr/>
    </dgm:pt>
    <dgm:pt modelId="{0FA0C469-FADD-4F5B-B125-2B8F19BD2E89}" type="pres">
      <dgm:prSet presAssocID="{D4EE7830-ACC2-41E8-903D-BC5103514219}" presName="bracket" presStyleLbl="parChTrans1D1" presStyleIdx="2" presStyleCnt="7"/>
      <dgm:spPr/>
    </dgm:pt>
    <dgm:pt modelId="{C1396C55-C648-41D2-960F-77BDBD098699}" type="pres">
      <dgm:prSet presAssocID="{D4EE7830-ACC2-41E8-903D-BC5103514219}" presName="spH" presStyleCnt="0"/>
      <dgm:spPr/>
    </dgm:pt>
    <dgm:pt modelId="{97351E95-2096-465A-A925-8C2FAAC55995}" type="pres">
      <dgm:prSet presAssocID="{D4EE7830-ACC2-41E8-903D-BC5103514219}" presName="desTx" presStyleLbl="node1" presStyleIdx="2" presStyleCnt="7" custScaleX="182838">
        <dgm:presLayoutVars>
          <dgm:bulletEnabled val="1"/>
        </dgm:presLayoutVars>
      </dgm:prSet>
      <dgm:spPr/>
    </dgm:pt>
    <dgm:pt modelId="{40F0BB78-693D-4810-8513-F43BBB5B9446}" type="pres">
      <dgm:prSet presAssocID="{A5F8D2C1-E0DB-4155-810A-444C7446E09E}" presName="spV" presStyleCnt="0"/>
      <dgm:spPr/>
    </dgm:pt>
    <dgm:pt modelId="{CF8586A9-3919-4171-84D0-1B5A4B8984AC}" type="pres">
      <dgm:prSet presAssocID="{010F894A-F61D-4B80-B92E-164CA90C4E27}" presName="linNode" presStyleCnt="0"/>
      <dgm:spPr/>
    </dgm:pt>
    <dgm:pt modelId="{818DF39B-7EED-4A5A-83DF-60A512E5AF08}" type="pres">
      <dgm:prSet presAssocID="{010F894A-F61D-4B80-B92E-164CA90C4E27}" presName="parTx" presStyleLbl="revTx" presStyleIdx="3" presStyleCnt="7">
        <dgm:presLayoutVars>
          <dgm:chMax val="1"/>
          <dgm:bulletEnabled val="1"/>
        </dgm:presLayoutVars>
      </dgm:prSet>
      <dgm:spPr/>
    </dgm:pt>
    <dgm:pt modelId="{A3A93446-7C11-41E1-A21E-5E965CB4AFE9}" type="pres">
      <dgm:prSet presAssocID="{010F894A-F61D-4B80-B92E-164CA90C4E27}" presName="bracket" presStyleLbl="parChTrans1D1" presStyleIdx="3" presStyleCnt="7"/>
      <dgm:spPr/>
    </dgm:pt>
    <dgm:pt modelId="{4D077E31-3D32-415E-BAA7-4F827A67F521}" type="pres">
      <dgm:prSet presAssocID="{010F894A-F61D-4B80-B92E-164CA90C4E27}" presName="spH" presStyleCnt="0"/>
      <dgm:spPr/>
    </dgm:pt>
    <dgm:pt modelId="{18C68EB8-7EE1-40CC-B85E-953C9CA70DFE}" type="pres">
      <dgm:prSet presAssocID="{010F894A-F61D-4B80-B92E-164CA90C4E27}" presName="desTx" presStyleLbl="node1" presStyleIdx="3" presStyleCnt="7" custScaleX="182838">
        <dgm:presLayoutVars>
          <dgm:bulletEnabled val="1"/>
        </dgm:presLayoutVars>
      </dgm:prSet>
      <dgm:spPr/>
    </dgm:pt>
    <dgm:pt modelId="{C0ABFD4F-7779-4CC4-A7D4-2F4085CDEF8E}" type="pres">
      <dgm:prSet presAssocID="{3AC14F02-67CC-49CA-9664-B63DC2AB3A42}" presName="spV" presStyleCnt="0"/>
      <dgm:spPr/>
    </dgm:pt>
    <dgm:pt modelId="{6F89AD56-801F-40E6-8D29-AFDD1924BC8C}" type="pres">
      <dgm:prSet presAssocID="{6E448C2A-857A-4C24-945C-77712F54D43F}" presName="linNode" presStyleCnt="0"/>
      <dgm:spPr/>
    </dgm:pt>
    <dgm:pt modelId="{397A5856-18C2-4845-96AC-CBFFA856E228}" type="pres">
      <dgm:prSet presAssocID="{6E448C2A-857A-4C24-945C-77712F54D43F}" presName="parTx" presStyleLbl="revTx" presStyleIdx="4" presStyleCnt="7">
        <dgm:presLayoutVars>
          <dgm:chMax val="1"/>
          <dgm:bulletEnabled val="1"/>
        </dgm:presLayoutVars>
      </dgm:prSet>
      <dgm:spPr/>
    </dgm:pt>
    <dgm:pt modelId="{138B906B-891D-4EB8-9D9D-A6296C2E2936}" type="pres">
      <dgm:prSet presAssocID="{6E448C2A-857A-4C24-945C-77712F54D43F}" presName="bracket" presStyleLbl="parChTrans1D1" presStyleIdx="4" presStyleCnt="7"/>
      <dgm:spPr/>
    </dgm:pt>
    <dgm:pt modelId="{B5CE285E-1C81-4199-8A67-16F2BAF4125E}" type="pres">
      <dgm:prSet presAssocID="{6E448C2A-857A-4C24-945C-77712F54D43F}" presName="spH" presStyleCnt="0"/>
      <dgm:spPr/>
    </dgm:pt>
    <dgm:pt modelId="{CCA26F11-5EAE-4A83-8E41-C1947755D7F0}" type="pres">
      <dgm:prSet presAssocID="{6E448C2A-857A-4C24-945C-77712F54D43F}" presName="desTx" presStyleLbl="node1" presStyleIdx="4" presStyleCnt="7" custScaleX="182838">
        <dgm:presLayoutVars>
          <dgm:bulletEnabled val="1"/>
        </dgm:presLayoutVars>
      </dgm:prSet>
      <dgm:spPr/>
    </dgm:pt>
    <dgm:pt modelId="{0BE0A0CC-2041-4130-841F-901D326EA656}" type="pres">
      <dgm:prSet presAssocID="{E81EDA51-EAE3-438F-8BDC-88BF3F7304CB}" presName="spV" presStyleCnt="0"/>
      <dgm:spPr/>
    </dgm:pt>
    <dgm:pt modelId="{BDA8115A-1ECF-4FFF-B571-0E2BBCD2AC3D}" type="pres">
      <dgm:prSet presAssocID="{B9A2AAB3-5CDF-4717-AC35-F051D1003D9C}" presName="linNode" presStyleCnt="0"/>
      <dgm:spPr/>
    </dgm:pt>
    <dgm:pt modelId="{071F4BBC-F96D-4E2A-A317-563E59D18AE6}" type="pres">
      <dgm:prSet presAssocID="{B9A2AAB3-5CDF-4717-AC35-F051D1003D9C}" presName="parTx" presStyleLbl="revTx" presStyleIdx="5" presStyleCnt="7">
        <dgm:presLayoutVars>
          <dgm:chMax val="1"/>
          <dgm:bulletEnabled val="1"/>
        </dgm:presLayoutVars>
      </dgm:prSet>
      <dgm:spPr/>
    </dgm:pt>
    <dgm:pt modelId="{9B5F6EAD-E3CD-4C40-AFB4-5721239ECBDA}" type="pres">
      <dgm:prSet presAssocID="{B9A2AAB3-5CDF-4717-AC35-F051D1003D9C}" presName="bracket" presStyleLbl="parChTrans1D1" presStyleIdx="5" presStyleCnt="7"/>
      <dgm:spPr/>
    </dgm:pt>
    <dgm:pt modelId="{2E6C0B27-F119-4727-95E6-2842B3B98D26}" type="pres">
      <dgm:prSet presAssocID="{B9A2AAB3-5CDF-4717-AC35-F051D1003D9C}" presName="spH" presStyleCnt="0"/>
      <dgm:spPr/>
    </dgm:pt>
    <dgm:pt modelId="{E953F630-3A4E-4A8F-AD8F-D42C89B36448}" type="pres">
      <dgm:prSet presAssocID="{B9A2AAB3-5CDF-4717-AC35-F051D1003D9C}" presName="desTx" presStyleLbl="node1" presStyleIdx="5" presStyleCnt="7" custScaleX="182838">
        <dgm:presLayoutVars>
          <dgm:bulletEnabled val="1"/>
        </dgm:presLayoutVars>
      </dgm:prSet>
      <dgm:spPr/>
    </dgm:pt>
    <dgm:pt modelId="{42A6F15F-7F43-4110-AF94-3D57BAD8276A}" type="pres">
      <dgm:prSet presAssocID="{0243A5FE-BD31-44CB-90A4-EB6BF86CDCA6}" presName="spV" presStyleCnt="0"/>
      <dgm:spPr/>
    </dgm:pt>
    <dgm:pt modelId="{F796E6A6-2BDF-443A-B0BD-9EB39B251B35}" type="pres">
      <dgm:prSet presAssocID="{5D481E61-AA61-47A2-A82A-54A851BFE361}" presName="linNode" presStyleCnt="0"/>
      <dgm:spPr/>
    </dgm:pt>
    <dgm:pt modelId="{2C561ACB-D130-4294-A3D8-ED5166D90E72}" type="pres">
      <dgm:prSet presAssocID="{5D481E61-AA61-47A2-A82A-54A851BFE361}" presName="parTx" presStyleLbl="revTx" presStyleIdx="6" presStyleCnt="7">
        <dgm:presLayoutVars>
          <dgm:chMax val="1"/>
          <dgm:bulletEnabled val="1"/>
        </dgm:presLayoutVars>
      </dgm:prSet>
      <dgm:spPr/>
    </dgm:pt>
    <dgm:pt modelId="{CDC5B482-FB5C-4FD7-8045-A1244F0DE794}" type="pres">
      <dgm:prSet presAssocID="{5D481E61-AA61-47A2-A82A-54A851BFE361}" presName="bracket" presStyleLbl="parChTrans1D1" presStyleIdx="6" presStyleCnt="7"/>
      <dgm:spPr/>
    </dgm:pt>
    <dgm:pt modelId="{C4479279-D948-4866-98B8-AFB98111B41E}" type="pres">
      <dgm:prSet presAssocID="{5D481E61-AA61-47A2-A82A-54A851BFE361}" presName="spH" presStyleCnt="0"/>
      <dgm:spPr/>
    </dgm:pt>
    <dgm:pt modelId="{98E5C7E1-8B32-4B81-B748-DF2D8F285BE3}" type="pres">
      <dgm:prSet presAssocID="{5D481E61-AA61-47A2-A82A-54A851BFE361}" presName="desTx" presStyleLbl="node1" presStyleIdx="6" presStyleCnt="7" custScaleX="182838">
        <dgm:presLayoutVars>
          <dgm:bulletEnabled val="1"/>
        </dgm:presLayoutVars>
      </dgm:prSet>
      <dgm:spPr/>
    </dgm:pt>
  </dgm:ptLst>
  <dgm:cxnLst>
    <dgm:cxn modelId="{7017A10E-0CB5-4908-AE74-D4053C28C3A7}" type="presOf" srcId="{ED67D907-A284-461F-A932-B37ED52EA396}" destId="{ADF09B04-21F0-40B4-8BD5-24D3EA17C729}" srcOrd="0" destOrd="0" presId="urn:diagrams.loki3.com/BracketList"/>
    <dgm:cxn modelId="{386DD319-19EB-4528-A760-708AA20BA321}" srcId="{B3072E78-4679-46BA-8B8D-2E058102682C}" destId="{B9A2AAB3-5CDF-4717-AC35-F051D1003D9C}" srcOrd="5" destOrd="0" parTransId="{88F35DC6-2B36-4EF0-85BD-37C734C4C0FD}" sibTransId="{0243A5FE-BD31-44CB-90A4-EB6BF86CDCA6}"/>
    <dgm:cxn modelId="{9966B21B-0808-446C-B0BA-70736CF63EB9}" type="presOf" srcId="{BFAE9697-C46C-4E83-82B9-1C83D61D1440}" destId="{18C68EB8-7EE1-40CC-B85E-953C9CA70DFE}" srcOrd="0" destOrd="0" presId="urn:diagrams.loki3.com/BracketList"/>
    <dgm:cxn modelId="{B95AE229-BE04-47F1-BF1E-B5939C3376BC}" type="presOf" srcId="{6E448C2A-857A-4C24-945C-77712F54D43F}" destId="{397A5856-18C2-4845-96AC-CBFFA856E228}" srcOrd="0" destOrd="0" presId="urn:diagrams.loki3.com/BracketList"/>
    <dgm:cxn modelId="{F814A32C-3915-44BF-9524-A051C6D22D43}" srcId="{84766A2B-39C7-4927-8BB9-3A0EF6C7B023}" destId="{BDACE609-4C68-487B-AD5E-37A09A36B467}" srcOrd="0" destOrd="0" parTransId="{3DD8B879-E4D7-4917-B50C-39D6E006953E}" sibTransId="{078480C7-E01F-40F9-811A-F8FC42BCB9DB}"/>
    <dgm:cxn modelId="{4660FF36-40BE-495C-AA7C-3A912452CAF0}" srcId="{B3072E78-4679-46BA-8B8D-2E058102682C}" destId="{D4EE7830-ACC2-41E8-903D-BC5103514219}" srcOrd="2" destOrd="0" parTransId="{3D20C0B3-ADB4-4CF3-B40D-49B8B34B9009}" sibTransId="{A5F8D2C1-E0DB-4155-810A-444C7446E09E}"/>
    <dgm:cxn modelId="{CF7F4A3E-6A25-4D4C-B7AC-5648231FD1A3}" type="presOf" srcId="{B9A2AAB3-5CDF-4717-AC35-F051D1003D9C}" destId="{071F4BBC-F96D-4E2A-A317-563E59D18AE6}" srcOrd="0" destOrd="0" presId="urn:diagrams.loki3.com/BracketList"/>
    <dgm:cxn modelId="{1688575C-6748-4CD5-AA46-9D3579235825}" type="presOf" srcId="{D4EE7830-ACC2-41E8-903D-BC5103514219}" destId="{BC00A0B5-CB1D-41A8-A3CC-97FD07D75B15}" srcOrd="0" destOrd="0" presId="urn:diagrams.loki3.com/BracketList"/>
    <dgm:cxn modelId="{6E039E44-5BCC-43A8-8C25-D6EA23A928F3}" type="presOf" srcId="{BDACE609-4C68-487B-AD5E-37A09A36B467}" destId="{6F029AD6-8B20-4898-846D-D27DE039099A}" srcOrd="0" destOrd="0" presId="urn:diagrams.loki3.com/BracketList"/>
    <dgm:cxn modelId="{E8466E50-6A06-49A0-B11A-4B2FF71CE934}" type="presOf" srcId="{0998133E-F5C1-4DD0-9735-C6600DD05130}" destId="{97351E95-2096-465A-A925-8C2FAAC55995}" srcOrd="0" destOrd="0" presId="urn:diagrams.loki3.com/BracketList"/>
    <dgm:cxn modelId="{39FFFE76-C0DF-48C0-8799-49906C968A93}" type="presOf" srcId="{5D481E61-AA61-47A2-A82A-54A851BFE361}" destId="{2C561ACB-D130-4294-A3D8-ED5166D90E72}" srcOrd="0" destOrd="0" presId="urn:diagrams.loki3.com/BracketList"/>
    <dgm:cxn modelId="{D6A89357-1D87-4B46-A770-409495E8D778}" type="presOf" srcId="{9C5FFDF9-716D-4F23-9762-BCBDE223F067}" destId="{E953F630-3A4E-4A8F-AD8F-D42C89B36448}" srcOrd="0" destOrd="0" presId="urn:diagrams.loki3.com/BracketList"/>
    <dgm:cxn modelId="{4D9E4E7E-A63C-42B0-8468-DEDBC820F084}" srcId="{6E448C2A-857A-4C24-945C-77712F54D43F}" destId="{7CDDF81B-6ECE-4EB2-A03F-F5A34B5511E9}" srcOrd="0" destOrd="0" parTransId="{4CC19BAC-F3AA-4FE2-8480-D4EBC6E8B17D}" sibTransId="{3391897A-298E-4ACA-AB25-93A1B4C7F8D5}"/>
    <dgm:cxn modelId="{8469747F-2B12-482C-A32A-9832E8C827A2}" srcId="{5D481E61-AA61-47A2-A82A-54A851BFE361}" destId="{228D5E27-38BB-4ECD-B530-D3B8585346D9}" srcOrd="0" destOrd="0" parTransId="{E79E8A41-E1C3-4F6D-A6E6-D562E25F133F}" sibTransId="{67926427-F56B-4FDA-BA07-800920992252}"/>
    <dgm:cxn modelId="{2213CA86-D0D4-42A8-8939-30BB14F97030}" type="presOf" srcId="{A3954B2E-0783-4497-B9FA-EE6FBBD92C65}" destId="{6169A2E5-61B8-4F01-80B5-D3CD0B774AFC}" srcOrd="0" destOrd="0" presId="urn:diagrams.loki3.com/BracketList"/>
    <dgm:cxn modelId="{54773088-3258-48F3-A12C-7DA2FCA486C6}" type="presOf" srcId="{010F894A-F61D-4B80-B92E-164CA90C4E27}" destId="{818DF39B-7EED-4A5A-83DF-60A512E5AF08}" srcOrd="0" destOrd="0" presId="urn:diagrams.loki3.com/BracketList"/>
    <dgm:cxn modelId="{0D9A698D-53D3-4568-B1B0-1203CE1C95BA}" srcId="{B3072E78-4679-46BA-8B8D-2E058102682C}" destId="{010F894A-F61D-4B80-B92E-164CA90C4E27}" srcOrd="3" destOrd="0" parTransId="{A0FA6583-5D95-43F9-858E-1ADE90B2BA1B}" sibTransId="{3AC14F02-67CC-49CA-9664-B63DC2AB3A42}"/>
    <dgm:cxn modelId="{9657AD94-6A5D-4EC1-8364-BF51C25ACCCA}" type="presOf" srcId="{84766A2B-39C7-4927-8BB9-3A0EF6C7B023}" destId="{A11203EE-7FE3-4553-B88D-40386CF29207}" srcOrd="0" destOrd="0" presId="urn:diagrams.loki3.com/BracketList"/>
    <dgm:cxn modelId="{ECFE1AAF-A177-42A9-BA5D-7FCD6BA62150}" type="presOf" srcId="{B3072E78-4679-46BA-8B8D-2E058102682C}" destId="{6DC3C35A-6C96-4A5A-A29A-BF1C6B362ADF}" srcOrd="0" destOrd="0" presId="urn:diagrams.loki3.com/BracketList"/>
    <dgm:cxn modelId="{4AEE81B3-69F4-4141-85C0-A9EA1C9517A9}" type="presOf" srcId="{228D5E27-38BB-4ECD-B530-D3B8585346D9}" destId="{98E5C7E1-8B32-4B81-B748-DF2D8F285BE3}" srcOrd="0" destOrd="0" presId="urn:diagrams.loki3.com/BracketList"/>
    <dgm:cxn modelId="{D4A226BE-4D7E-4CE2-A6ED-61656040005A}" srcId="{ED67D907-A284-461F-A932-B37ED52EA396}" destId="{A3954B2E-0783-4497-B9FA-EE6FBBD92C65}" srcOrd="0" destOrd="0" parTransId="{F14A47D8-3B84-4731-ABD6-475FDF41AFF3}" sibTransId="{A49D21D6-57D8-4936-A0D9-060FEF30FD0C}"/>
    <dgm:cxn modelId="{38EC99C3-7B43-400C-8561-D5F8C45CC4DB}" type="presOf" srcId="{7CDDF81B-6ECE-4EB2-A03F-F5A34B5511E9}" destId="{CCA26F11-5EAE-4A83-8E41-C1947755D7F0}" srcOrd="0" destOrd="0" presId="urn:diagrams.loki3.com/BracketList"/>
    <dgm:cxn modelId="{247C7DC4-1DA2-44A1-8B38-97906149F8FD}" srcId="{D4EE7830-ACC2-41E8-903D-BC5103514219}" destId="{0998133E-F5C1-4DD0-9735-C6600DD05130}" srcOrd="0" destOrd="0" parTransId="{389426A6-0BB0-4F16-B3B9-EFB54F244DE9}" sibTransId="{AF465582-1E09-4738-8BD0-165D6CE98BD6}"/>
    <dgm:cxn modelId="{3202D9CD-6DED-4BBA-BB2E-AAA16A8023C6}" srcId="{010F894A-F61D-4B80-B92E-164CA90C4E27}" destId="{BFAE9697-C46C-4E83-82B9-1C83D61D1440}" srcOrd="0" destOrd="0" parTransId="{3ACD514F-6408-4DC8-A1E4-84185A95A184}" sibTransId="{690A72EC-8E2B-4A9B-AE64-69A4BB4D4EF2}"/>
    <dgm:cxn modelId="{9B5C43CE-8995-444E-9D05-BCA35B637C3F}" srcId="{B3072E78-4679-46BA-8B8D-2E058102682C}" destId="{6E448C2A-857A-4C24-945C-77712F54D43F}" srcOrd="4" destOrd="0" parTransId="{703EA3B3-E08D-4895-A922-2BE493AAB1CE}" sibTransId="{E81EDA51-EAE3-438F-8BDC-88BF3F7304CB}"/>
    <dgm:cxn modelId="{B8F013D3-04CC-41E6-8522-F693C6377514}" srcId="{B3072E78-4679-46BA-8B8D-2E058102682C}" destId="{ED67D907-A284-461F-A932-B37ED52EA396}" srcOrd="1" destOrd="0" parTransId="{85EF2076-BCA8-499F-831D-1F26A43AD593}" sibTransId="{33413550-E685-4E71-959A-4EC9FE49FFA4}"/>
    <dgm:cxn modelId="{2BCD3AD4-A7A9-4950-B125-DE5E072A582F}" srcId="{B3072E78-4679-46BA-8B8D-2E058102682C}" destId="{5D481E61-AA61-47A2-A82A-54A851BFE361}" srcOrd="6" destOrd="0" parTransId="{742A7D2B-6B3F-499E-8EED-358B0B1EA181}" sibTransId="{6F9624DB-D477-41D9-91D5-81538CE07D8B}"/>
    <dgm:cxn modelId="{77A379E1-E27B-4DA9-8F74-E26BC1745E25}" srcId="{B9A2AAB3-5CDF-4717-AC35-F051D1003D9C}" destId="{9C5FFDF9-716D-4F23-9762-BCBDE223F067}" srcOrd="0" destOrd="0" parTransId="{E39F806F-F5D0-4EA5-AA14-6635665F1A86}" sibTransId="{AAB75FFC-9E3F-4CC5-8511-97B81CF9468C}"/>
    <dgm:cxn modelId="{DC3335EC-085B-460B-ABEF-4015BE571319}" srcId="{B3072E78-4679-46BA-8B8D-2E058102682C}" destId="{84766A2B-39C7-4927-8BB9-3A0EF6C7B023}" srcOrd="0" destOrd="0" parTransId="{6CF8B4F2-7F37-4580-8B95-740BF049DB80}" sibTransId="{5925D14C-CB47-437F-9C60-D8DBC8037BA8}"/>
    <dgm:cxn modelId="{993801F5-C265-4097-9FA6-E5F584B70D85}" type="presParOf" srcId="{6DC3C35A-6C96-4A5A-A29A-BF1C6B362ADF}" destId="{479A9A00-37A1-4FE3-8924-B780E213797F}" srcOrd="0" destOrd="0" presId="urn:diagrams.loki3.com/BracketList"/>
    <dgm:cxn modelId="{E980EDF8-D91F-447C-8E58-D7F95A789BE5}" type="presParOf" srcId="{479A9A00-37A1-4FE3-8924-B780E213797F}" destId="{A11203EE-7FE3-4553-B88D-40386CF29207}" srcOrd="0" destOrd="0" presId="urn:diagrams.loki3.com/BracketList"/>
    <dgm:cxn modelId="{A8C90378-3CF9-4677-8833-7E2AAE427F09}" type="presParOf" srcId="{479A9A00-37A1-4FE3-8924-B780E213797F}" destId="{E271A9CC-9ED1-4C50-9AD7-CB3C0190FE6F}" srcOrd="1" destOrd="0" presId="urn:diagrams.loki3.com/BracketList"/>
    <dgm:cxn modelId="{D1CE3564-AB5E-4EBD-AD4C-E039949DDFED}" type="presParOf" srcId="{479A9A00-37A1-4FE3-8924-B780E213797F}" destId="{0D32D34D-E831-49EF-A4D7-3A9AFFBC84E8}" srcOrd="2" destOrd="0" presId="urn:diagrams.loki3.com/BracketList"/>
    <dgm:cxn modelId="{A72B9127-38A9-45D5-9B5B-BA7F4D1B2515}" type="presParOf" srcId="{479A9A00-37A1-4FE3-8924-B780E213797F}" destId="{6F029AD6-8B20-4898-846D-D27DE039099A}" srcOrd="3" destOrd="0" presId="urn:diagrams.loki3.com/BracketList"/>
    <dgm:cxn modelId="{393D426C-21A0-4344-BCC9-C27E452C3A28}" type="presParOf" srcId="{6DC3C35A-6C96-4A5A-A29A-BF1C6B362ADF}" destId="{464F73D5-AD84-4244-8DA2-45B275113072}" srcOrd="1" destOrd="0" presId="urn:diagrams.loki3.com/BracketList"/>
    <dgm:cxn modelId="{8D9115FA-A121-4E39-81D0-5D990A662A17}" type="presParOf" srcId="{6DC3C35A-6C96-4A5A-A29A-BF1C6B362ADF}" destId="{52DCB37C-779C-4FE6-9FF2-A584B2F462DB}" srcOrd="2" destOrd="0" presId="urn:diagrams.loki3.com/BracketList"/>
    <dgm:cxn modelId="{0C1B9158-56CE-4D69-88CB-D283761A286A}" type="presParOf" srcId="{52DCB37C-779C-4FE6-9FF2-A584B2F462DB}" destId="{ADF09B04-21F0-40B4-8BD5-24D3EA17C729}" srcOrd="0" destOrd="0" presId="urn:diagrams.loki3.com/BracketList"/>
    <dgm:cxn modelId="{95F440F2-8F55-4044-BF71-528EACD34CE7}" type="presParOf" srcId="{52DCB37C-779C-4FE6-9FF2-A584B2F462DB}" destId="{16C7CA13-081A-4FBF-B9BD-06E80A5D53F7}" srcOrd="1" destOrd="0" presId="urn:diagrams.loki3.com/BracketList"/>
    <dgm:cxn modelId="{80F27EDD-6277-4D12-AC2A-F8AA50D8ED3D}" type="presParOf" srcId="{52DCB37C-779C-4FE6-9FF2-A584B2F462DB}" destId="{FAC52A7A-BABF-4CC3-8957-DCF14B29BBF4}" srcOrd="2" destOrd="0" presId="urn:diagrams.loki3.com/BracketList"/>
    <dgm:cxn modelId="{4554B8AD-A2D7-4C1F-BB64-DB338F597EBB}" type="presParOf" srcId="{52DCB37C-779C-4FE6-9FF2-A584B2F462DB}" destId="{6169A2E5-61B8-4F01-80B5-D3CD0B774AFC}" srcOrd="3" destOrd="0" presId="urn:diagrams.loki3.com/BracketList"/>
    <dgm:cxn modelId="{98B68014-2B9F-4413-A3C0-89227C16963F}" type="presParOf" srcId="{6DC3C35A-6C96-4A5A-A29A-BF1C6B362ADF}" destId="{5CCDD6D9-5DB2-4F7B-8CE5-E3CC9B96B093}" srcOrd="3" destOrd="0" presId="urn:diagrams.loki3.com/BracketList"/>
    <dgm:cxn modelId="{6401614B-2C4C-438E-91E2-4ED79B2D90DA}" type="presParOf" srcId="{6DC3C35A-6C96-4A5A-A29A-BF1C6B362ADF}" destId="{01159E86-BB22-4D6E-85D5-055C7D74E65E}" srcOrd="4" destOrd="0" presId="urn:diagrams.loki3.com/BracketList"/>
    <dgm:cxn modelId="{DAE83634-30B1-4C5F-BDDD-F1181E6DB471}" type="presParOf" srcId="{01159E86-BB22-4D6E-85D5-055C7D74E65E}" destId="{BC00A0B5-CB1D-41A8-A3CC-97FD07D75B15}" srcOrd="0" destOrd="0" presId="urn:diagrams.loki3.com/BracketList"/>
    <dgm:cxn modelId="{B625C2FB-5F30-40D5-AFC8-7604C5049895}" type="presParOf" srcId="{01159E86-BB22-4D6E-85D5-055C7D74E65E}" destId="{0FA0C469-FADD-4F5B-B125-2B8F19BD2E89}" srcOrd="1" destOrd="0" presId="urn:diagrams.loki3.com/BracketList"/>
    <dgm:cxn modelId="{52BA5EA9-D217-4A97-AAE8-5B40378747A9}" type="presParOf" srcId="{01159E86-BB22-4D6E-85D5-055C7D74E65E}" destId="{C1396C55-C648-41D2-960F-77BDBD098699}" srcOrd="2" destOrd="0" presId="urn:diagrams.loki3.com/BracketList"/>
    <dgm:cxn modelId="{5CA1431A-1BA9-4A40-8B1E-0B1960DB9679}" type="presParOf" srcId="{01159E86-BB22-4D6E-85D5-055C7D74E65E}" destId="{97351E95-2096-465A-A925-8C2FAAC55995}" srcOrd="3" destOrd="0" presId="urn:diagrams.loki3.com/BracketList"/>
    <dgm:cxn modelId="{7FDB666B-A813-49EA-9C8B-19C37D2D8068}" type="presParOf" srcId="{6DC3C35A-6C96-4A5A-A29A-BF1C6B362ADF}" destId="{40F0BB78-693D-4810-8513-F43BBB5B9446}" srcOrd="5" destOrd="0" presId="urn:diagrams.loki3.com/BracketList"/>
    <dgm:cxn modelId="{C7173B84-9604-4B34-A345-DB20BA71ECD3}" type="presParOf" srcId="{6DC3C35A-6C96-4A5A-A29A-BF1C6B362ADF}" destId="{CF8586A9-3919-4171-84D0-1B5A4B8984AC}" srcOrd="6" destOrd="0" presId="urn:diagrams.loki3.com/BracketList"/>
    <dgm:cxn modelId="{9F3D95C3-25A1-4B03-8685-0B18F4206355}" type="presParOf" srcId="{CF8586A9-3919-4171-84D0-1B5A4B8984AC}" destId="{818DF39B-7EED-4A5A-83DF-60A512E5AF08}" srcOrd="0" destOrd="0" presId="urn:diagrams.loki3.com/BracketList"/>
    <dgm:cxn modelId="{D44BD822-6C98-4102-87EB-400CA0A0DFCF}" type="presParOf" srcId="{CF8586A9-3919-4171-84D0-1B5A4B8984AC}" destId="{A3A93446-7C11-41E1-A21E-5E965CB4AFE9}" srcOrd="1" destOrd="0" presId="urn:diagrams.loki3.com/BracketList"/>
    <dgm:cxn modelId="{888A926A-AD58-4443-8C83-88E66E6B1B11}" type="presParOf" srcId="{CF8586A9-3919-4171-84D0-1B5A4B8984AC}" destId="{4D077E31-3D32-415E-BAA7-4F827A67F521}" srcOrd="2" destOrd="0" presId="urn:diagrams.loki3.com/BracketList"/>
    <dgm:cxn modelId="{40E5669A-D523-4754-BA76-F43503600DC6}" type="presParOf" srcId="{CF8586A9-3919-4171-84D0-1B5A4B8984AC}" destId="{18C68EB8-7EE1-40CC-B85E-953C9CA70DFE}" srcOrd="3" destOrd="0" presId="urn:diagrams.loki3.com/BracketList"/>
    <dgm:cxn modelId="{5A3FD7DC-1DA0-4BB3-A98B-63DC274A07DB}" type="presParOf" srcId="{6DC3C35A-6C96-4A5A-A29A-BF1C6B362ADF}" destId="{C0ABFD4F-7779-4CC4-A7D4-2F4085CDEF8E}" srcOrd="7" destOrd="0" presId="urn:diagrams.loki3.com/BracketList"/>
    <dgm:cxn modelId="{64797D21-0481-462B-A7C0-E447F50046AE}" type="presParOf" srcId="{6DC3C35A-6C96-4A5A-A29A-BF1C6B362ADF}" destId="{6F89AD56-801F-40E6-8D29-AFDD1924BC8C}" srcOrd="8" destOrd="0" presId="urn:diagrams.loki3.com/BracketList"/>
    <dgm:cxn modelId="{122DB47E-E372-41C9-90DF-F734B1AC9E64}" type="presParOf" srcId="{6F89AD56-801F-40E6-8D29-AFDD1924BC8C}" destId="{397A5856-18C2-4845-96AC-CBFFA856E228}" srcOrd="0" destOrd="0" presId="urn:diagrams.loki3.com/BracketList"/>
    <dgm:cxn modelId="{F47781D1-3074-4D42-A52B-0F942440C2EB}" type="presParOf" srcId="{6F89AD56-801F-40E6-8D29-AFDD1924BC8C}" destId="{138B906B-891D-4EB8-9D9D-A6296C2E2936}" srcOrd="1" destOrd="0" presId="urn:diagrams.loki3.com/BracketList"/>
    <dgm:cxn modelId="{AC2AD651-BAC0-4CB9-B046-33107E49ACF5}" type="presParOf" srcId="{6F89AD56-801F-40E6-8D29-AFDD1924BC8C}" destId="{B5CE285E-1C81-4199-8A67-16F2BAF4125E}" srcOrd="2" destOrd="0" presId="urn:diagrams.loki3.com/BracketList"/>
    <dgm:cxn modelId="{6CCD839E-B4EF-48E5-9B11-2D6550B1BAF3}" type="presParOf" srcId="{6F89AD56-801F-40E6-8D29-AFDD1924BC8C}" destId="{CCA26F11-5EAE-4A83-8E41-C1947755D7F0}" srcOrd="3" destOrd="0" presId="urn:diagrams.loki3.com/BracketList"/>
    <dgm:cxn modelId="{8234CC61-0863-4B85-8B86-DCC2C77F1B46}" type="presParOf" srcId="{6DC3C35A-6C96-4A5A-A29A-BF1C6B362ADF}" destId="{0BE0A0CC-2041-4130-841F-901D326EA656}" srcOrd="9" destOrd="0" presId="urn:diagrams.loki3.com/BracketList"/>
    <dgm:cxn modelId="{F232FD5F-CCAE-4389-AF19-18E4B4775599}" type="presParOf" srcId="{6DC3C35A-6C96-4A5A-A29A-BF1C6B362ADF}" destId="{BDA8115A-1ECF-4FFF-B571-0E2BBCD2AC3D}" srcOrd="10" destOrd="0" presId="urn:diagrams.loki3.com/BracketList"/>
    <dgm:cxn modelId="{50655338-5B0A-4A72-8E40-DA36D4B773DC}" type="presParOf" srcId="{BDA8115A-1ECF-4FFF-B571-0E2BBCD2AC3D}" destId="{071F4BBC-F96D-4E2A-A317-563E59D18AE6}" srcOrd="0" destOrd="0" presId="urn:diagrams.loki3.com/BracketList"/>
    <dgm:cxn modelId="{F25CD1F9-B7CC-4048-8336-B5C783045993}" type="presParOf" srcId="{BDA8115A-1ECF-4FFF-B571-0E2BBCD2AC3D}" destId="{9B5F6EAD-E3CD-4C40-AFB4-5721239ECBDA}" srcOrd="1" destOrd="0" presId="urn:diagrams.loki3.com/BracketList"/>
    <dgm:cxn modelId="{1282086E-DD6A-4518-9947-AB93D4B2F42A}" type="presParOf" srcId="{BDA8115A-1ECF-4FFF-B571-0E2BBCD2AC3D}" destId="{2E6C0B27-F119-4727-95E6-2842B3B98D26}" srcOrd="2" destOrd="0" presId="urn:diagrams.loki3.com/BracketList"/>
    <dgm:cxn modelId="{4A670713-C247-4E12-B310-21ACDD54F6FB}" type="presParOf" srcId="{BDA8115A-1ECF-4FFF-B571-0E2BBCD2AC3D}" destId="{E953F630-3A4E-4A8F-AD8F-D42C89B36448}" srcOrd="3" destOrd="0" presId="urn:diagrams.loki3.com/BracketList"/>
    <dgm:cxn modelId="{2F465641-6B31-41E7-98C4-8757C825D4B1}" type="presParOf" srcId="{6DC3C35A-6C96-4A5A-A29A-BF1C6B362ADF}" destId="{42A6F15F-7F43-4110-AF94-3D57BAD8276A}" srcOrd="11" destOrd="0" presId="urn:diagrams.loki3.com/BracketList"/>
    <dgm:cxn modelId="{513B11F7-6BA9-489F-B6CB-E86E33847870}" type="presParOf" srcId="{6DC3C35A-6C96-4A5A-A29A-BF1C6B362ADF}" destId="{F796E6A6-2BDF-443A-B0BD-9EB39B251B35}" srcOrd="12" destOrd="0" presId="urn:diagrams.loki3.com/BracketList"/>
    <dgm:cxn modelId="{797282D3-3503-4055-B0C2-9BBC5ADD74FB}" type="presParOf" srcId="{F796E6A6-2BDF-443A-B0BD-9EB39B251B35}" destId="{2C561ACB-D130-4294-A3D8-ED5166D90E72}" srcOrd="0" destOrd="0" presId="urn:diagrams.loki3.com/BracketList"/>
    <dgm:cxn modelId="{C6C6DD41-8BE1-476E-89A4-594293C55247}" type="presParOf" srcId="{F796E6A6-2BDF-443A-B0BD-9EB39B251B35}" destId="{CDC5B482-FB5C-4FD7-8045-A1244F0DE794}" srcOrd="1" destOrd="0" presId="urn:diagrams.loki3.com/BracketList"/>
    <dgm:cxn modelId="{A2AC335B-D906-44EC-BEA8-37CF1A2AA6AA}" type="presParOf" srcId="{F796E6A6-2BDF-443A-B0BD-9EB39B251B35}" destId="{C4479279-D948-4866-98B8-AFB98111B41E}" srcOrd="2" destOrd="0" presId="urn:diagrams.loki3.com/BracketList"/>
    <dgm:cxn modelId="{44E84F8F-84A5-4833-8E0C-069774288154}" type="presParOf" srcId="{F796E6A6-2BDF-443A-B0BD-9EB39B251B35}" destId="{98E5C7E1-8B32-4B81-B748-DF2D8F285BE3}"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203EE-7FE3-4553-B88D-40386CF29207}">
      <dsp:nvSpPr>
        <dsp:cNvPr id="0" name=""/>
        <dsp:cNvSpPr/>
      </dsp:nvSpPr>
      <dsp:spPr>
        <a:xfrm>
          <a:off x="109" y="66033"/>
          <a:ext cx="90692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1.</a:t>
          </a:r>
        </a:p>
      </dsp:txBody>
      <dsp:txXfrm>
        <a:off x="109" y="66033"/>
        <a:ext cx="906923" cy="653400"/>
      </dsp:txXfrm>
    </dsp:sp>
    <dsp:sp modelId="{E271A9CC-9ED1-4C50-9AD7-CB3C0190FE6F}">
      <dsp:nvSpPr>
        <dsp:cNvPr id="0" name=""/>
        <dsp:cNvSpPr/>
      </dsp:nvSpPr>
      <dsp:spPr>
        <a:xfrm>
          <a:off x="907033" y="66033"/>
          <a:ext cx="181384" cy="653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029AD6-8B20-4898-846D-D27DE039099A}">
      <dsp:nvSpPr>
        <dsp:cNvPr id="0" name=""/>
        <dsp:cNvSpPr/>
      </dsp:nvSpPr>
      <dsp:spPr>
        <a:xfrm>
          <a:off x="1160972" y="66033"/>
          <a:ext cx="4510308" cy="653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Intro to Reading and DBI</a:t>
          </a:r>
        </a:p>
      </dsp:txBody>
      <dsp:txXfrm>
        <a:off x="1160972" y="66033"/>
        <a:ext cx="4510308" cy="653400"/>
      </dsp:txXfrm>
    </dsp:sp>
    <dsp:sp modelId="{ADF09B04-21F0-40B4-8BD5-24D3EA17C729}">
      <dsp:nvSpPr>
        <dsp:cNvPr id="0" name=""/>
        <dsp:cNvSpPr/>
      </dsp:nvSpPr>
      <dsp:spPr>
        <a:xfrm>
          <a:off x="109" y="838233"/>
          <a:ext cx="90692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2.</a:t>
          </a:r>
        </a:p>
      </dsp:txBody>
      <dsp:txXfrm>
        <a:off x="109" y="838233"/>
        <a:ext cx="906923" cy="653400"/>
      </dsp:txXfrm>
    </dsp:sp>
    <dsp:sp modelId="{16C7CA13-081A-4FBF-B9BD-06E80A5D53F7}">
      <dsp:nvSpPr>
        <dsp:cNvPr id="0" name=""/>
        <dsp:cNvSpPr/>
      </dsp:nvSpPr>
      <dsp:spPr>
        <a:xfrm>
          <a:off x="907033" y="838233"/>
          <a:ext cx="181384" cy="653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69A2E5-61B8-4F01-80B5-D3CD0B774AFC}">
      <dsp:nvSpPr>
        <dsp:cNvPr id="0" name=""/>
        <dsp:cNvSpPr/>
      </dsp:nvSpPr>
      <dsp:spPr>
        <a:xfrm>
          <a:off x="1160972" y="838233"/>
          <a:ext cx="4510308" cy="653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Big Ideas in Reading</a:t>
          </a:r>
        </a:p>
      </dsp:txBody>
      <dsp:txXfrm>
        <a:off x="1160972" y="838233"/>
        <a:ext cx="4510308" cy="653400"/>
      </dsp:txXfrm>
    </dsp:sp>
    <dsp:sp modelId="{BC00A0B5-CB1D-41A8-A3CC-97FD07D75B15}">
      <dsp:nvSpPr>
        <dsp:cNvPr id="0" name=""/>
        <dsp:cNvSpPr/>
      </dsp:nvSpPr>
      <dsp:spPr>
        <a:xfrm>
          <a:off x="109" y="1610433"/>
          <a:ext cx="90692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3.</a:t>
          </a:r>
        </a:p>
      </dsp:txBody>
      <dsp:txXfrm>
        <a:off x="109" y="1610433"/>
        <a:ext cx="906923" cy="653400"/>
      </dsp:txXfrm>
    </dsp:sp>
    <dsp:sp modelId="{0FA0C469-FADD-4F5B-B125-2B8F19BD2E89}">
      <dsp:nvSpPr>
        <dsp:cNvPr id="0" name=""/>
        <dsp:cNvSpPr/>
      </dsp:nvSpPr>
      <dsp:spPr>
        <a:xfrm>
          <a:off x="907033" y="1610433"/>
          <a:ext cx="181384" cy="653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351E95-2096-465A-A925-8C2FAAC55995}">
      <dsp:nvSpPr>
        <dsp:cNvPr id="0" name=""/>
        <dsp:cNvSpPr/>
      </dsp:nvSpPr>
      <dsp:spPr>
        <a:xfrm>
          <a:off x="1160972" y="1610433"/>
          <a:ext cx="4510308" cy="653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Intervention Programs in Reading</a:t>
          </a:r>
        </a:p>
      </dsp:txBody>
      <dsp:txXfrm>
        <a:off x="1160972" y="1610433"/>
        <a:ext cx="4510308" cy="653400"/>
      </dsp:txXfrm>
    </dsp:sp>
    <dsp:sp modelId="{818DF39B-7EED-4A5A-83DF-60A512E5AF08}">
      <dsp:nvSpPr>
        <dsp:cNvPr id="0" name=""/>
        <dsp:cNvSpPr/>
      </dsp:nvSpPr>
      <dsp:spPr>
        <a:xfrm>
          <a:off x="109" y="2382633"/>
          <a:ext cx="90692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4.</a:t>
          </a:r>
        </a:p>
      </dsp:txBody>
      <dsp:txXfrm>
        <a:off x="109" y="2382633"/>
        <a:ext cx="906923" cy="653400"/>
      </dsp:txXfrm>
    </dsp:sp>
    <dsp:sp modelId="{A3A93446-7C11-41E1-A21E-5E965CB4AFE9}">
      <dsp:nvSpPr>
        <dsp:cNvPr id="0" name=""/>
        <dsp:cNvSpPr/>
      </dsp:nvSpPr>
      <dsp:spPr>
        <a:xfrm>
          <a:off x="907033" y="2382633"/>
          <a:ext cx="181384" cy="653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C68EB8-7EE1-40CC-B85E-953C9CA70DFE}">
      <dsp:nvSpPr>
        <dsp:cNvPr id="0" name=""/>
        <dsp:cNvSpPr/>
      </dsp:nvSpPr>
      <dsp:spPr>
        <a:xfrm>
          <a:off x="1160972" y="2382633"/>
          <a:ext cx="4510308" cy="653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Progress Monitoring and Instructional Decision Making</a:t>
          </a:r>
        </a:p>
      </dsp:txBody>
      <dsp:txXfrm>
        <a:off x="1160972" y="2382633"/>
        <a:ext cx="4510308" cy="653400"/>
      </dsp:txXfrm>
    </dsp:sp>
    <dsp:sp modelId="{397A5856-18C2-4845-96AC-CBFFA856E228}">
      <dsp:nvSpPr>
        <dsp:cNvPr id="0" name=""/>
        <dsp:cNvSpPr/>
      </dsp:nvSpPr>
      <dsp:spPr>
        <a:xfrm>
          <a:off x="109" y="3154833"/>
          <a:ext cx="90692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5. </a:t>
          </a:r>
        </a:p>
      </dsp:txBody>
      <dsp:txXfrm>
        <a:off x="109" y="3154833"/>
        <a:ext cx="906923" cy="653400"/>
      </dsp:txXfrm>
    </dsp:sp>
    <dsp:sp modelId="{138B906B-891D-4EB8-9D9D-A6296C2E2936}">
      <dsp:nvSpPr>
        <dsp:cNvPr id="0" name=""/>
        <dsp:cNvSpPr/>
      </dsp:nvSpPr>
      <dsp:spPr>
        <a:xfrm>
          <a:off x="907033" y="3154833"/>
          <a:ext cx="181384" cy="653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A26F11-5EAE-4A83-8E41-C1947755D7F0}">
      <dsp:nvSpPr>
        <dsp:cNvPr id="0" name=""/>
        <dsp:cNvSpPr/>
      </dsp:nvSpPr>
      <dsp:spPr>
        <a:xfrm>
          <a:off x="1160972" y="3154833"/>
          <a:ext cx="4510308" cy="653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Mastery Assessment</a:t>
          </a:r>
        </a:p>
      </dsp:txBody>
      <dsp:txXfrm>
        <a:off x="1160972" y="3154833"/>
        <a:ext cx="4510308" cy="653400"/>
      </dsp:txXfrm>
    </dsp:sp>
    <dsp:sp modelId="{071F4BBC-F96D-4E2A-A317-563E59D18AE6}">
      <dsp:nvSpPr>
        <dsp:cNvPr id="0" name=""/>
        <dsp:cNvSpPr/>
      </dsp:nvSpPr>
      <dsp:spPr>
        <a:xfrm>
          <a:off x="109" y="3927033"/>
          <a:ext cx="90692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6. </a:t>
          </a:r>
        </a:p>
      </dsp:txBody>
      <dsp:txXfrm>
        <a:off x="109" y="3927033"/>
        <a:ext cx="906923" cy="653400"/>
      </dsp:txXfrm>
    </dsp:sp>
    <dsp:sp modelId="{9B5F6EAD-E3CD-4C40-AFB4-5721239ECBDA}">
      <dsp:nvSpPr>
        <dsp:cNvPr id="0" name=""/>
        <dsp:cNvSpPr/>
      </dsp:nvSpPr>
      <dsp:spPr>
        <a:xfrm>
          <a:off x="907033" y="3927033"/>
          <a:ext cx="181384" cy="653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53F630-3A4E-4A8F-AD8F-D42C89B36448}">
      <dsp:nvSpPr>
        <dsp:cNvPr id="0" name=""/>
        <dsp:cNvSpPr/>
      </dsp:nvSpPr>
      <dsp:spPr>
        <a:xfrm>
          <a:off x="1160972" y="3927033"/>
          <a:ext cx="4510308" cy="653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Adapting and Intensifying Word Reading Intervention</a:t>
          </a:r>
        </a:p>
      </dsp:txBody>
      <dsp:txXfrm>
        <a:off x="1160972" y="3927033"/>
        <a:ext cx="4510308" cy="653400"/>
      </dsp:txXfrm>
    </dsp:sp>
    <dsp:sp modelId="{2C561ACB-D130-4294-A3D8-ED5166D90E72}">
      <dsp:nvSpPr>
        <dsp:cNvPr id="0" name=""/>
        <dsp:cNvSpPr/>
      </dsp:nvSpPr>
      <dsp:spPr>
        <a:xfrm>
          <a:off x="109" y="4699233"/>
          <a:ext cx="906923" cy="6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60960" rIns="170688" bIns="60960" numCol="1" spcCol="1270" anchor="ctr" anchorCtr="0">
          <a:noAutofit/>
        </a:bodyPr>
        <a:lstStyle/>
        <a:p>
          <a:pPr marL="0" lvl="0" indent="0" algn="r" defTabSz="1066800">
            <a:lnSpc>
              <a:spcPct val="90000"/>
            </a:lnSpc>
            <a:spcBef>
              <a:spcPct val="0"/>
            </a:spcBef>
            <a:spcAft>
              <a:spcPct val="35000"/>
            </a:spcAft>
            <a:buNone/>
          </a:pPr>
          <a:r>
            <a:rPr lang="en-US" sz="2400" kern="1200" dirty="0">
              <a:solidFill>
                <a:schemeClr val="bg1"/>
              </a:solidFill>
            </a:rPr>
            <a:t>7.</a:t>
          </a:r>
        </a:p>
      </dsp:txBody>
      <dsp:txXfrm>
        <a:off x="109" y="4699233"/>
        <a:ext cx="906923" cy="653400"/>
      </dsp:txXfrm>
    </dsp:sp>
    <dsp:sp modelId="{CDC5B482-FB5C-4FD7-8045-A1244F0DE794}">
      <dsp:nvSpPr>
        <dsp:cNvPr id="0" name=""/>
        <dsp:cNvSpPr/>
      </dsp:nvSpPr>
      <dsp:spPr>
        <a:xfrm>
          <a:off x="907033" y="4699233"/>
          <a:ext cx="181384" cy="6534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E5C7E1-8B32-4B81-B748-DF2D8F285BE3}">
      <dsp:nvSpPr>
        <dsp:cNvPr id="0" name=""/>
        <dsp:cNvSpPr/>
      </dsp:nvSpPr>
      <dsp:spPr>
        <a:xfrm>
          <a:off x="1160972" y="4699233"/>
          <a:ext cx="4510308" cy="6534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Adapting and Intensifying Comprehension Intervention</a:t>
          </a:r>
        </a:p>
      </dsp:txBody>
      <dsp:txXfrm>
        <a:off x="1160972" y="4699233"/>
        <a:ext cx="4510308" cy="653400"/>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2B1A9-FDA2-4F72-B32B-DB46E76CA58C}"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2ABAB-539F-4AFC-8B33-774B444233CC}" type="slidenum">
              <a:rPr lang="en-US" smtClean="0"/>
              <a:t>‹#›</a:t>
            </a:fld>
            <a:endParaRPr lang="en-US"/>
          </a:p>
        </p:txBody>
      </p:sp>
    </p:spTree>
    <p:extLst>
      <p:ext uri="{BB962C8B-B14F-4D97-AF65-F5344CB8AC3E}">
        <p14:creationId xmlns:p14="http://schemas.microsoft.com/office/powerpoint/2010/main" val="2725286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2</a:t>
            </a:fld>
            <a:endParaRPr lang="en-US" dirty="0"/>
          </a:p>
        </p:txBody>
      </p:sp>
    </p:spTree>
    <p:extLst>
      <p:ext uri="{BB962C8B-B14F-4D97-AF65-F5344CB8AC3E}">
        <p14:creationId xmlns:p14="http://schemas.microsoft.com/office/powerpoint/2010/main" val="38760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14</a:t>
            </a:fld>
            <a:endParaRPr lang="en-US"/>
          </a:p>
        </p:txBody>
      </p:sp>
    </p:spTree>
    <p:extLst>
      <p:ext uri="{BB962C8B-B14F-4D97-AF65-F5344CB8AC3E}">
        <p14:creationId xmlns:p14="http://schemas.microsoft.com/office/powerpoint/2010/main" val="26746483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72231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4224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8126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131</a:t>
            </a:fld>
            <a:endParaRPr lang="en-US"/>
          </a:p>
        </p:txBody>
      </p:sp>
    </p:spTree>
    <p:extLst>
      <p:ext uri="{BB962C8B-B14F-4D97-AF65-F5344CB8AC3E}">
        <p14:creationId xmlns:p14="http://schemas.microsoft.com/office/powerpoint/2010/main" val="8407064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132</a:t>
            </a:fld>
            <a:endParaRPr lang="en-US"/>
          </a:p>
        </p:txBody>
      </p:sp>
    </p:spTree>
    <p:extLst>
      <p:ext uri="{BB962C8B-B14F-4D97-AF65-F5344CB8AC3E}">
        <p14:creationId xmlns:p14="http://schemas.microsoft.com/office/powerpoint/2010/main" val="5505567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134</a:t>
            </a:fld>
            <a:endParaRPr lang="en-US"/>
          </a:p>
        </p:txBody>
      </p:sp>
    </p:spTree>
    <p:extLst>
      <p:ext uri="{BB962C8B-B14F-4D97-AF65-F5344CB8AC3E}">
        <p14:creationId xmlns:p14="http://schemas.microsoft.com/office/powerpoint/2010/main" val="242399302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135</a:t>
            </a:fld>
            <a:endParaRPr lang="en-US"/>
          </a:p>
        </p:txBody>
      </p:sp>
    </p:spTree>
    <p:extLst>
      <p:ext uri="{BB962C8B-B14F-4D97-AF65-F5344CB8AC3E}">
        <p14:creationId xmlns:p14="http://schemas.microsoft.com/office/powerpoint/2010/main" val="16227340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B2ABAB-539F-4AFC-8B33-774B444233CC}" type="slidenum">
              <a:rPr lang="en-US" smtClean="0"/>
              <a:t>137</a:t>
            </a:fld>
            <a:endParaRPr lang="en-US" dirty="0"/>
          </a:p>
        </p:txBody>
      </p:sp>
    </p:spTree>
    <p:extLst>
      <p:ext uri="{BB962C8B-B14F-4D97-AF65-F5344CB8AC3E}">
        <p14:creationId xmlns:p14="http://schemas.microsoft.com/office/powerpoint/2010/main" val="3868071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16</a:t>
            </a:fld>
            <a:endParaRPr lang="en-US"/>
          </a:p>
        </p:txBody>
      </p:sp>
    </p:spTree>
    <p:extLst>
      <p:ext uri="{BB962C8B-B14F-4D97-AF65-F5344CB8AC3E}">
        <p14:creationId xmlns:p14="http://schemas.microsoft.com/office/powerpoint/2010/main" val="18983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17</a:t>
            </a:fld>
            <a:endParaRPr lang="en-US"/>
          </a:p>
        </p:txBody>
      </p:sp>
    </p:spTree>
    <p:extLst>
      <p:ext uri="{BB962C8B-B14F-4D97-AF65-F5344CB8AC3E}">
        <p14:creationId xmlns:p14="http://schemas.microsoft.com/office/powerpoint/2010/main" val="208498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18</a:t>
            </a:fld>
            <a:endParaRPr lang="en-US"/>
          </a:p>
        </p:txBody>
      </p:sp>
    </p:spTree>
    <p:extLst>
      <p:ext uri="{BB962C8B-B14F-4D97-AF65-F5344CB8AC3E}">
        <p14:creationId xmlns:p14="http://schemas.microsoft.com/office/powerpoint/2010/main" val="63184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19</a:t>
            </a:fld>
            <a:endParaRPr lang="en-US"/>
          </a:p>
        </p:txBody>
      </p:sp>
    </p:spTree>
    <p:extLst>
      <p:ext uri="{BB962C8B-B14F-4D97-AF65-F5344CB8AC3E}">
        <p14:creationId xmlns:p14="http://schemas.microsoft.com/office/powerpoint/2010/main" val="1088283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20</a:t>
            </a:fld>
            <a:endParaRPr lang="en-US"/>
          </a:p>
        </p:txBody>
      </p:sp>
    </p:spTree>
    <p:extLst>
      <p:ext uri="{BB962C8B-B14F-4D97-AF65-F5344CB8AC3E}">
        <p14:creationId xmlns:p14="http://schemas.microsoft.com/office/powerpoint/2010/main" val="2789118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21</a:t>
            </a:fld>
            <a:endParaRPr lang="en-US"/>
          </a:p>
        </p:txBody>
      </p:sp>
    </p:spTree>
    <p:extLst>
      <p:ext uri="{BB962C8B-B14F-4D97-AF65-F5344CB8AC3E}">
        <p14:creationId xmlns:p14="http://schemas.microsoft.com/office/powerpoint/2010/main" val="983053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22</a:t>
            </a:fld>
            <a:endParaRPr lang="en-US"/>
          </a:p>
        </p:txBody>
      </p:sp>
    </p:spTree>
    <p:extLst>
      <p:ext uri="{BB962C8B-B14F-4D97-AF65-F5344CB8AC3E}">
        <p14:creationId xmlns:p14="http://schemas.microsoft.com/office/powerpoint/2010/main" val="3386758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23</a:t>
            </a:fld>
            <a:endParaRPr lang="en-US"/>
          </a:p>
        </p:txBody>
      </p:sp>
    </p:spTree>
    <p:extLst>
      <p:ext uri="{BB962C8B-B14F-4D97-AF65-F5344CB8AC3E}">
        <p14:creationId xmlns:p14="http://schemas.microsoft.com/office/powerpoint/2010/main" val="60222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24</a:t>
            </a:fld>
            <a:endParaRPr lang="en-US"/>
          </a:p>
        </p:txBody>
      </p:sp>
    </p:spTree>
    <p:extLst>
      <p:ext uri="{BB962C8B-B14F-4D97-AF65-F5344CB8AC3E}">
        <p14:creationId xmlns:p14="http://schemas.microsoft.com/office/powerpoint/2010/main" val="1099691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a:t>
            </a:fld>
            <a:endParaRPr lang="en-US"/>
          </a:p>
        </p:txBody>
      </p:sp>
    </p:spTree>
    <p:extLst>
      <p:ext uri="{BB962C8B-B14F-4D97-AF65-F5344CB8AC3E}">
        <p14:creationId xmlns:p14="http://schemas.microsoft.com/office/powerpoint/2010/main" val="3032349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25</a:t>
            </a:fld>
            <a:endParaRPr lang="en-US"/>
          </a:p>
        </p:txBody>
      </p:sp>
    </p:spTree>
    <p:extLst>
      <p:ext uri="{BB962C8B-B14F-4D97-AF65-F5344CB8AC3E}">
        <p14:creationId xmlns:p14="http://schemas.microsoft.com/office/powerpoint/2010/main" val="3558844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26</a:t>
            </a:fld>
            <a:endParaRPr lang="en-US"/>
          </a:p>
        </p:txBody>
      </p:sp>
    </p:spTree>
    <p:extLst>
      <p:ext uri="{BB962C8B-B14F-4D97-AF65-F5344CB8AC3E}">
        <p14:creationId xmlns:p14="http://schemas.microsoft.com/office/powerpoint/2010/main" val="3002481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27</a:t>
            </a:fld>
            <a:endParaRPr lang="en-US"/>
          </a:p>
        </p:txBody>
      </p:sp>
    </p:spTree>
    <p:extLst>
      <p:ext uri="{BB962C8B-B14F-4D97-AF65-F5344CB8AC3E}">
        <p14:creationId xmlns:p14="http://schemas.microsoft.com/office/powerpoint/2010/main" val="2969569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28</a:t>
            </a:fld>
            <a:endParaRPr lang="en-US"/>
          </a:p>
        </p:txBody>
      </p:sp>
    </p:spTree>
    <p:extLst>
      <p:ext uri="{BB962C8B-B14F-4D97-AF65-F5344CB8AC3E}">
        <p14:creationId xmlns:p14="http://schemas.microsoft.com/office/powerpoint/2010/main" val="371786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29</a:t>
            </a:fld>
            <a:endParaRPr lang="en-US"/>
          </a:p>
        </p:txBody>
      </p:sp>
    </p:spTree>
    <p:extLst>
      <p:ext uri="{BB962C8B-B14F-4D97-AF65-F5344CB8AC3E}">
        <p14:creationId xmlns:p14="http://schemas.microsoft.com/office/powerpoint/2010/main" val="1608126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31</a:t>
            </a:fld>
            <a:endParaRPr lang="en-US"/>
          </a:p>
        </p:txBody>
      </p:sp>
    </p:spTree>
    <p:extLst>
      <p:ext uri="{BB962C8B-B14F-4D97-AF65-F5344CB8AC3E}">
        <p14:creationId xmlns:p14="http://schemas.microsoft.com/office/powerpoint/2010/main" val="4008628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33</a:t>
            </a:fld>
            <a:endParaRPr lang="en-US"/>
          </a:p>
        </p:txBody>
      </p:sp>
    </p:spTree>
    <p:extLst>
      <p:ext uri="{BB962C8B-B14F-4D97-AF65-F5344CB8AC3E}">
        <p14:creationId xmlns:p14="http://schemas.microsoft.com/office/powerpoint/2010/main" val="232648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34</a:t>
            </a:fld>
            <a:endParaRPr lang="en-US"/>
          </a:p>
        </p:txBody>
      </p:sp>
    </p:spTree>
    <p:extLst>
      <p:ext uri="{BB962C8B-B14F-4D97-AF65-F5344CB8AC3E}">
        <p14:creationId xmlns:p14="http://schemas.microsoft.com/office/powerpoint/2010/main" val="3934901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36</a:t>
            </a:fld>
            <a:endParaRPr lang="en-US"/>
          </a:p>
        </p:txBody>
      </p:sp>
    </p:spTree>
    <p:extLst>
      <p:ext uri="{BB962C8B-B14F-4D97-AF65-F5344CB8AC3E}">
        <p14:creationId xmlns:p14="http://schemas.microsoft.com/office/powerpoint/2010/main" val="4065385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37</a:t>
            </a:fld>
            <a:endParaRPr lang="en-US"/>
          </a:p>
        </p:txBody>
      </p:sp>
    </p:spTree>
    <p:extLst>
      <p:ext uri="{BB962C8B-B14F-4D97-AF65-F5344CB8AC3E}">
        <p14:creationId xmlns:p14="http://schemas.microsoft.com/office/powerpoint/2010/main" val="2890336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a:t>
            </a:fld>
            <a:endParaRPr lang="en-US"/>
          </a:p>
        </p:txBody>
      </p:sp>
    </p:spTree>
    <p:extLst>
      <p:ext uri="{BB962C8B-B14F-4D97-AF65-F5344CB8AC3E}">
        <p14:creationId xmlns:p14="http://schemas.microsoft.com/office/powerpoint/2010/main" val="32650577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38</a:t>
            </a:fld>
            <a:endParaRPr lang="en-US"/>
          </a:p>
        </p:txBody>
      </p:sp>
    </p:spTree>
    <p:extLst>
      <p:ext uri="{BB962C8B-B14F-4D97-AF65-F5344CB8AC3E}">
        <p14:creationId xmlns:p14="http://schemas.microsoft.com/office/powerpoint/2010/main" val="137372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39</a:t>
            </a:fld>
            <a:endParaRPr lang="en-US"/>
          </a:p>
        </p:txBody>
      </p:sp>
    </p:spTree>
    <p:extLst>
      <p:ext uri="{BB962C8B-B14F-4D97-AF65-F5344CB8AC3E}">
        <p14:creationId xmlns:p14="http://schemas.microsoft.com/office/powerpoint/2010/main" val="2342935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40</a:t>
            </a:fld>
            <a:endParaRPr lang="en-US"/>
          </a:p>
        </p:txBody>
      </p:sp>
    </p:spTree>
    <p:extLst>
      <p:ext uri="{BB962C8B-B14F-4D97-AF65-F5344CB8AC3E}">
        <p14:creationId xmlns:p14="http://schemas.microsoft.com/office/powerpoint/2010/main" val="34120661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41</a:t>
            </a:fld>
            <a:endParaRPr lang="en-US"/>
          </a:p>
        </p:txBody>
      </p:sp>
    </p:spTree>
    <p:extLst>
      <p:ext uri="{BB962C8B-B14F-4D97-AF65-F5344CB8AC3E}">
        <p14:creationId xmlns:p14="http://schemas.microsoft.com/office/powerpoint/2010/main" val="1751553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42</a:t>
            </a:fld>
            <a:endParaRPr lang="en-US"/>
          </a:p>
        </p:txBody>
      </p:sp>
    </p:spTree>
    <p:extLst>
      <p:ext uri="{BB962C8B-B14F-4D97-AF65-F5344CB8AC3E}">
        <p14:creationId xmlns:p14="http://schemas.microsoft.com/office/powerpoint/2010/main" val="4262266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43</a:t>
            </a:fld>
            <a:endParaRPr lang="en-US"/>
          </a:p>
        </p:txBody>
      </p:sp>
    </p:spTree>
    <p:extLst>
      <p:ext uri="{BB962C8B-B14F-4D97-AF65-F5344CB8AC3E}">
        <p14:creationId xmlns:p14="http://schemas.microsoft.com/office/powerpoint/2010/main" val="3010088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44</a:t>
            </a:fld>
            <a:endParaRPr lang="en-US"/>
          </a:p>
        </p:txBody>
      </p:sp>
    </p:spTree>
    <p:extLst>
      <p:ext uri="{BB962C8B-B14F-4D97-AF65-F5344CB8AC3E}">
        <p14:creationId xmlns:p14="http://schemas.microsoft.com/office/powerpoint/2010/main" val="4041506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45</a:t>
            </a:fld>
            <a:endParaRPr lang="en-US"/>
          </a:p>
        </p:txBody>
      </p:sp>
    </p:spTree>
    <p:extLst>
      <p:ext uri="{BB962C8B-B14F-4D97-AF65-F5344CB8AC3E}">
        <p14:creationId xmlns:p14="http://schemas.microsoft.com/office/powerpoint/2010/main" val="2685776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46</a:t>
            </a:fld>
            <a:endParaRPr lang="en-US"/>
          </a:p>
        </p:txBody>
      </p:sp>
    </p:spTree>
    <p:extLst>
      <p:ext uri="{BB962C8B-B14F-4D97-AF65-F5344CB8AC3E}">
        <p14:creationId xmlns:p14="http://schemas.microsoft.com/office/powerpoint/2010/main" val="3653604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47</a:t>
            </a:fld>
            <a:endParaRPr lang="en-US"/>
          </a:p>
        </p:txBody>
      </p:sp>
    </p:spTree>
    <p:extLst>
      <p:ext uri="{BB962C8B-B14F-4D97-AF65-F5344CB8AC3E}">
        <p14:creationId xmlns:p14="http://schemas.microsoft.com/office/powerpoint/2010/main" val="3946322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a:t>
            </a:fld>
            <a:endParaRPr lang="en-US"/>
          </a:p>
        </p:txBody>
      </p:sp>
    </p:spTree>
    <p:extLst>
      <p:ext uri="{BB962C8B-B14F-4D97-AF65-F5344CB8AC3E}">
        <p14:creationId xmlns:p14="http://schemas.microsoft.com/office/powerpoint/2010/main" val="1598304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48</a:t>
            </a:fld>
            <a:endParaRPr lang="en-US"/>
          </a:p>
        </p:txBody>
      </p:sp>
    </p:spTree>
    <p:extLst>
      <p:ext uri="{BB962C8B-B14F-4D97-AF65-F5344CB8AC3E}">
        <p14:creationId xmlns:p14="http://schemas.microsoft.com/office/powerpoint/2010/main" val="16136097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49</a:t>
            </a:fld>
            <a:endParaRPr lang="en-US"/>
          </a:p>
        </p:txBody>
      </p:sp>
    </p:spTree>
    <p:extLst>
      <p:ext uri="{BB962C8B-B14F-4D97-AF65-F5344CB8AC3E}">
        <p14:creationId xmlns:p14="http://schemas.microsoft.com/office/powerpoint/2010/main" val="1884370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870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817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56</a:t>
            </a:fld>
            <a:endParaRPr lang="en-US"/>
          </a:p>
        </p:txBody>
      </p:sp>
    </p:spTree>
    <p:extLst>
      <p:ext uri="{BB962C8B-B14F-4D97-AF65-F5344CB8AC3E}">
        <p14:creationId xmlns:p14="http://schemas.microsoft.com/office/powerpoint/2010/main" val="1395309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38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8589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59</a:t>
            </a:fld>
            <a:endParaRPr lang="en-US"/>
          </a:p>
        </p:txBody>
      </p:sp>
    </p:spTree>
    <p:extLst>
      <p:ext uri="{BB962C8B-B14F-4D97-AF65-F5344CB8AC3E}">
        <p14:creationId xmlns:p14="http://schemas.microsoft.com/office/powerpoint/2010/main" val="1846818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60</a:t>
            </a:fld>
            <a:endParaRPr lang="en-US"/>
          </a:p>
        </p:txBody>
      </p:sp>
    </p:spTree>
    <p:extLst>
      <p:ext uri="{BB962C8B-B14F-4D97-AF65-F5344CB8AC3E}">
        <p14:creationId xmlns:p14="http://schemas.microsoft.com/office/powerpoint/2010/main" val="2043735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61</a:t>
            </a:fld>
            <a:endParaRPr lang="en-US"/>
          </a:p>
        </p:txBody>
      </p:sp>
    </p:spTree>
    <p:extLst>
      <p:ext uri="{BB962C8B-B14F-4D97-AF65-F5344CB8AC3E}">
        <p14:creationId xmlns:p14="http://schemas.microsoft.com/office/powerpoint/2010/main" val="369195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a:t>
            </a:fld>
            <a:endParaRPr lang="en-US"/>
          </a:p>
        </p:txBody>
      </p:sp>
    </p:spTree>
    <p:extLst>
      <p:ext uri="{BB962C8B-B14F-4D97-AF65-F5344CB8AC3E}">
        <p14:creationId xmlns:p14="http://schemas.microsoft.com/office/powerpoint/2010/main" val="403517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62</a:t>
            </a:fld>
            <a:endParaRPr lang="en-US"/>
          </a:p>
        </p:txBody>
      </p:sp>
    </p:spTree>
    <p:extLst>
      <p:ext uri="{BB962C8B-B14F-4D97-AF65-F5344CB8AC3E}">
        <p14:creationId xmlns:p14="http://schemas.microsoft.com/office/powerpoint/2010/main" val="1139391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63</a:t>
            </a:fld>
            <a:endParaRPr lang="en-US"/>
          </a:p>
        </p:txBody>
      </p:sp>
    </p:spTree>
    <p:extLst>
      <p:ext uri="{BB962C8B-B14F-4D97-AF65-F5344CB8AC3E}">
        <p14:creationId xmlns:p14="http://schemas.microsoft.com/office/powerpoint/2010/main" val="4075469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64</a:t>
            </a:fld>
            <a:endParaRPr lang="en-US"/>
          </a:p>
        </p:txBody>
      </p:sp>
    </p:spTree>
    <p:extLst>
      <p:ext uri="{BB962C8B-B14F-4D97-AF65-F5344CB8AC3E}">
        <p14:creationId xmlns:p14="http://schemas.microsoft.com/office/powerpoint/2010/main" val="1017750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65</a:t>
            </a:fld>
            <a:endParaRPr lang="en-US"/>
          </a:p>
        </p:txBody>
      </p:sp>
    </p:spTree>
    <p:extLst>
      <p:ext uri="{BB962C8B-B14F-4D97-AF65-F5344CB8AC3E}">
        <p14:creationId xmlns:p14="http://schemas.microsoft.com/office/powerpoint/2010/main" val="38727176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66</a:t>
            </a:fld>
            <a:endParaRPr lang="en-US"/>
          </a:p>
        </p:txBody>
      </p:sp>
    </p:spTree>
    <p:extLst>
      <p:ext uri="{BB962C8B-B14F-4D97-AF65-F5344CB8AC3E}">
        <p14:creationId xmlns:p14="http://schemas.microsoft.com/office/powerpoint/2010/main" val="22786344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68</a:t>
            </a:fld>
            <a:endParaRPr lang="en-US"/>
          </a:p>
        </p:txBody>
      </p:sp>
    </p:spTree>
    <p:extLst>
      <p:ext uri="{BB962C8B-B14F-4D97-AF65-F5344CB8AC3E}">
        <p14:creationId xmlns:p14="http://schemas.microsoft.com/office/powerpoint/2010/main" val="3731391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70</a:t>
            </a:fld>
            <a:endParaRPr lang="en-US"/>
          </a:p>
        </p:txBody>
      </p:sp>
    </p:spTree>
    <p:extLst>
      <p:ext uri="{BB962C8B-B14F-4D97-AF65-F5344CB8AC3E}">
        <p14:creationId xmlns:p14="http://schemas.microsoft.com/office/powerpoint/2010/main" val="3726316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6550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3983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73</a:t>
            </a:fld>
            <a:endParaRPr lang="en-US"/>
          </a:p>
        </p:txBody>
      </p:sp>
    </p:spTree>
    <p:extLst>
      <p:ext uri="{BB962C8B-B14F-4D97-AF65-F5344CB8AC3E}">
        <p14:creationId xmlns:p14="http://schemas.microsoft.com/office/powerpoint/2010/main" val="715872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10</a:t>
            </a:fld>
            <a:endParaRPr lang="en-US"/>
          </a:p>
        </p:txBody>
      </p:sp>
    </p:spTree>
    <p:extLst>
      <p:ext uri="{BB962C8B-B14F-4D97-AF65-F5344CB8AC3E}">
        <p14:creationId xmlns:p14="http://schemas.microsoft.com/office/powerpoint/2010/main" val="21078392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754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479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76</a:t>
            </a:fld>
            <a:endParaRPr lang="en-US"/>
          </a:p>
        </p:txBody>
      </p:sp>
    </p:spTree>
    <p:extLst>
      <p:ext uri="{BB962C8B-B14F-4D97-AF65-F5344CB8AC3E}">
        <p14:creationId xmlns:p14="http://schemas.microsoft.com/office/powerpoint/2010/main" val="1807010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77</a:t>
            </a:fld>
            <a:endParaRPr lang="en-US"/>
          </a:p>
        </p:txBody>
      </p:sp>
    </p:spTree>
    <p:extLst>
      <p:ext uri="{BB962C8B-B14F-4D97-AF65-F5344CB8AC3E}">
        <p14:creationId xmlns:p14="http://schemas.microsoft.com/office/powerpoint/2010/main" val="30159072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22642095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79</a:t>
            </a:fld>
            <a:endParaRPr lang="en-US"/>
          </a:p>
        </p:txBody>
      </p:sp>
    </p:spTree>
    <p:extLst>
      <p:ext uri="{BB962C8B-B14F-4D97-AF65-F5344CB8AC3E}">
        <p14:creationId xmlns:p14="http://schemas.microsoft.com/office/powerpoint/2010/main" val="3070092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80</a:t>
            </a:fld>
            <a:endParaRPr lang="en-US"/>
          </a:p>
        </p:txBody>
      </p:sp>
    </p:spTree>
    <p:extLst>
      <p:ext uri="{BB962C8B-B14F-4D97-AF65-F5344CB8AC3E}">
        <p14:creationId xmlns:p14="http://schemas.microsoft.com/office/powerpoint/2010/main" val="19632144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81</a:t>
            </a:fld>
            <a:endParaRPr lang="en-US"/>
          </a:p>
        </p:txBody>
      </p:sp>
    </p:spTree>
    <p:extLst>
      <p:ext uri="{BB962C8B-B14F-4D97-AF65-F5344CB8AC3E}">
        <p14:creationId xmlns:p14="http://schemas.microsoft.com/office/powerpoint/2010/main" val="3556922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82</a:t>
            </a:fld>
            <a:endParaRPr lang="en-US"/>
          </a:p>
        </p:txBody>
      </p:sp>
    </p:spTree>
    <p:extLst>
      <p:ext uri="{BB962C8B-B14F-4D97-AF65-F5344CB8AC3E}">
        <p14:creationId xmlns:p14="http://schemas.microsoft.com/office/powerpoint/2010/main" val="3429109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83</a:t>
            </a:fld>
            <a:endParaRPr lang="en-US"/>
          </a:p>
        </p:txBody>
      </p:sp>
    </p:spTree>
    <p:extLst>
      <p:ext uri="{BB962C8B-B14F-4D97-AF65-F5344CB8AC3E}">
        <p14:creationId xmlns:p14="http://schemas.microsoft.com/office/powerpoint/2010/main" val="18436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a:t>
            </a:fld>
            <a:endParaRPr lang="en-US"/>
          </a:p>
        </p:txBody>
      </p:sp>
    </p:spTree>
    <p:extLst>
      <p:ext uri="{BB962C8B-B14F-4D97-AF65-F5344CB8AC3E}">
        <p14:creationId xmlns:p14="http://schemas.microsoft.com/office/powerpoint/2010/main" val="32781708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84</a:t>
            </a:fld>
            <a:endParaRPr lang="en-US"/>
          </a:p>
        </p:txBody>
      </p:sp>
    </p:spTree>
    <p:extLst>
      <p:ext uri="{BB962C8B-B14F-4D97-AF65-F5344CB8AC3E}">
        <p14:creationId xmlns:p14="http://schemas.microsoft.com/office/powerpoint/2010/main" val="16124071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86</a:t>
            </a:fld>
            <a:endParaRPr lang="en-US"/>
          </a:p>
        </p:txBody>
      </p:sp>
    </p:spTree>
    <p:extLst>
      <p:ext uri="{BB962C8B-B14F-4D97-AF65-F5344CB8AC3E}">
        <p14:creationId xmlns:p14="http://schemas.microsoft.com/office/powerpoint/2010/main" val="39243661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1161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036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90</a:t>
            </a:fld>
            <a:endParaRPr lang="en-US"/>
          </a:p>
        </p:txBody>
      </p:sp>
    </p:spTree>
    <p:extLst>
      <p:ext uri="{BB962C8B-B14F-4D97-AF65-F5344CB8AC3E}">
        <p14:creationId xmlns:p14="http://schemas.microsoft.com/office/powerpoint/2010/main" val="4051318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8124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666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93</a:t>
            </a:fld>
            <a:endParaRPr lang="en-US"/>
          </a:p>
        </p:txBody>
      </p:sp>
    </p:spTree>
    <p:extLst>
      <p:ext uri="{BB962C8B-B14F-4D97-AF65-F5344CB8AC3E}">
        <p14:creationId xmlns:p14="http://schemas.microsoft.com/office/powerpoint/2010/main" val="9821372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94</a:t>
            </a:fld>
            <a:endParaRPr lang="en-US"/>
          </a:p>
        </p:txBody>
      </p:sp>
    </p:spTree>
    <p:extLst>
      <p:ext uri="{BB962C8B-B14F-4D97-AF65-F5344CB8AC3E}">
        <p14:creationId xmlns:p14="http://schemas.microsoft.com/office/powerpoint/2010/main" val="3542546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205611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12</a:t>
            </a:fld>
            <a:endParaRPr lang="en-US"/>
          </a:p>
        </p:txBody>
      </p:sp>
    </p:spTree>
    <p:extLst>
      <p:ext uri="{BB962C8B-B14F-4D97-AF65-F5344CB8AC3E}">
        <p14:creationId xmlns:p14="http://schemas.microsoft.com/office/powerpoint/2010/main" val="26043841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96</a:t>
            </a:fld>
            <a:endParaRPr lang="en-US"/>
          </a:p>
        </p:txBody>
      </p:sp>
    </p:spTree>
    <p:extLst>
      <p:ext uri="{BB962C8B-B14F-4D97-AF65-F5344CB8AC3E}">
        <p14:creationId xmlns:p14="http://schemas.microsoft.com/office/powerpoint/2010/main" val="21185649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97</a:t>
            </a:fld>
            <a:endParaRPr lang="en-US"/>
          </a:p>
        </p:txBody>
      </p:sp>
    </p:spTree>
    <p:extLst>
      <p:ext uri="{BB962C8B-B14F-4D97-AF65-F5344CB8AC3E}">
        <p14:creationId xmlns:p14="http://schemas.microsoft.com/office/powerpoint/2010/main" val="33875463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98</a:t>
            </a:fld>
            <a:endParaRPr lang="en-US"/>
          </a:p>
        </p:txBody>
      </p:sp>
    </p:spTree>
    <p:extLst>
      <p:ext uri="{BB962C8B-B14F-4D97-AF65-F5344CB8AC3E}">
        <p14:creationId xmlns:p14="http://schemas.microsoft.com/office/powerpoint/2010/main" val="19220234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99</a:t>
            </a:fld>
            <a:endParaRPr lang="en-US"/>
          </a:p>
        </p:txBody>
      </p:sp>
    </p:spTree>
    <p:extLst>
      <p:ext uri="{BB962C8B-B14F-4D97-AF65-F5344CB8AC3E}">
        <p14:creationId xmlns:p14="http://schemas.microsoft.com/office/powerpoint/2010/main" val="38094249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499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055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3654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0452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112</a:t>
            </a:fld>
            <a:endParaRPr lang="en-US"/>
          </a:p>
        </p:txBody>
      </p:sp>
    </p:spTree>
    <p:extLst>
      <p:ext uri="{BB962C8B-B14F-4D97-AF65-F5344CB8AC3E}">
        <p14:creationId xmlns:p14="http://schemas.microsoft.com/office/powerpoint/2010/main" val="206965874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113</a:t>
            </a:fld>
            <a:endParaRPr lang="en-US"/>
          </a:p>
        </p:txBody>
      </p:sp>
    </p:spTree>
    <p:extLst>
      <p:ext uri="{BB962C8B-B14F-4D97-AF65-F5344CB8AC3E}">
        <p14:creationId xmlns:p14="http://schemas.microsoft.com/office/powerpoint/2010/main" val="328190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13</a:t>
            </a:fld>
            <a:endParaRPr lang="en-US"/>
          </a:p>
        </p:txBody>
      </p:sp>
    </p:spTree>
    <p:extLst>
      <p:ext uri="{BB962C8B-B14F-4D97-AF65-F5344CB8AC3E}">
        <p14:creationId xmlns:p14="http://schemas.microsoft.com/office/powerpoint/2010/main" val="33741827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114</a:t>
            </a:fld>
            <a:endParaRPr lang="en-US"/>
          </a:p>
        </p:txBody>
      </p:sp>
    </p:spTree>
    <p:extLst>
      <p:ext uri="{BB962C8B-B14F-4D97-AF65-F5344CB8AC3E}">
        <p14:creationId xmlns:p14="http://schemas.microsoft.com/office/powerpoint/2010/main" val="18973557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115</a:t>
            </a:fld>
            <a:endParaRPr lang="en-US"/>
          </a:p>
        </p:txBody>
      </p:sp>
    </p:spTree>
    <p:extLst>
      <p:ext uri="{BB962C8B-B14F-4D97-AF65-F5344CB8AC3E}">
        <p14:creationId xmlns:p14="http://schemas.microsoft.com/office/powerpoint/2010/main" val="8500211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116</a:t>
            </a:fld>
            <a:endParaRPr lang="en-US"/>
          </a:p>
        </p:txBody>
      </p:sp>
    </p:spTree>
    <p:extLst>
      <p:ext uri="{BB962C8B-B14F-4D97-AF65-F5344CB8AC3E}">
        <p14:creationId xmlns:p14="http://schemas.microsoft.com/office/powerpoint/2010/main" val="12532982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C28B76-325F-4EB6-B770-D7CFC87B8021}" type="slidenum">
              <a:rPr lang="en-US" smtClean="0"/>
              <a:t>117</a:t>
            </a:fld>
            <a:endParaRPr lang="en-US"/>
          </a:p>
        </p:txBody>
      </p:sp>
    </p:spTree>
    <p:extLst>
      <p:ext uri="{BB962C8B-B14F-4D97-AF65-F5344CB8AC3E}">
        <p14:creationId xmlns:p14="http://schemas.microsoft.com/office/powerpoint/2010/main" val="2672352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119</a:t>
            </a:fld>
            <a:endParaRPr lang="en-US"/>
          </a:p>
        </p:txBody>
      </p:sp>
    </p:spTree>
    <p:extLst>
      <p:ext uri="{BB962C8B-B14F-4D97-AF65-F5344CB8AC3E}">
        <p14:creationId xmlns:p14="http://schemas.microsoft.com/office/powerpoint/2010/main" val="13776914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120</a:t>
            </a:fld>
            <a:endParaRPr lang="en-US"/>
          </a:p>
        </p:txBody>
      </p:sp>
    </p:spTree>
    <p:extLst>
      <p:ext uri="{BB962C8B-B14F-4D97-AF65-F5344CB8AC3E}">
        <p14:creationId xmlns:p14="http://schemas.microsoft.com/office/powerpoint/2010/main" val="36956762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121</a:t>
            </a:fld>
            <a:endParaRPr lang="en-US"/>
          </a:p>
        </p:txBody>
      </p:sp>
    </p:spTree>
    <p:extLst>
      <p:ext uri="{BB962C8B-B14F-4D97-AF65-F5344CB8AC3E}">
        <p14:creationId xmlns:p14="http://schemas.microsoft.com/office/powerpoint/2010/main" val="10209020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122</a:t>
            </a:fld>
            <a:endParaRPr lang="en-US"/>
          </a:p>
        </p:txBody>
      </p:sp>
    </p:spTree>
    <p:extLst>
      <p:ext uri="{BB962C8B-B14F-4D97-AF65-F5344CB8AC3E}">
        <p14:creationId xmlns:p14="http://schemas.microsoft.com/office/powerpoint/2010/main" val="302317509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C28B76-325F-4EB6-B770-D7CFC87B8021}" type="slidenum">
              <a:rPr lang="en-US" smtClean="0"/>
              <a:t>123</a:t>
            </a:fld>
            <a:endParaRPr lang="en-US"/>
          </a:p>
        </p:txBody>
      </p:sp>
    </p:spTree>
    <p:extLst>
      <p:ext uri="{BB962C8B-B14F-4D97-AF65-F5344CB8AC3E}">
        <p14:creationId xmlns:p14="http://schemas.microsoft.com/office/powerpoint/2010/main" val="745258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2ABAB-539F-4AFC-8B33-774B44423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247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4800" y="351173"/>
            <a:ext cx="11582400" cy="1353965"/>
          </a:xfrm>
        </p:spPr>
        <p:txBody>
          <a:bodyPr anchor="t" anchorCtr="0">
            <a:normAutofit/>
          </a:bodyPr>
          <a:lstStyle>
            <a:lvl1pPr algn="l">
              <a:defRPr sz="4000" b="1"/>
            </a:lvl1pPr>
          </a:lstStyle>
          <a:p>
            <a:r>
              <a:rPr lang="en-US" dirty="0"/>
              <a:t>Module Title</a:t>
            </a:r>
          </a:p>
        </p:txBody>
      </p:sp>
      <p:sp>
        <p:nvSpPr>
          <p:cNvPr id="3" name="Subtitle 2"/>
          <p:cNvSpPr>
            <a:spLocks noGrp="1"/>
          </p:cNvSpPr>
          <p:nvPr>
            <p:ph type="subTitle" idx="1" hasCustomPrompt="1"/>
          </p:nvPr>
        </p:nvSpPr>
        <p:spPr>
          <a:xfrm>
            <a:off x="304800" y="2416280"/>
            <a:ext cx="115824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Module # - Part #</a:t>
            </a:r>
          </a:p>
        </p:txBody>
      </p:sp>
      <p:sp>
        <p:nvSpPr>
          <p:cNvPr id="12" name="Footer Placeholder 11"/>
          <p:cNvSpPr>
            <a:spLocks noGrp="1"/>
          </p:cNvSpPr>
          <p:nvPr>
            <p:ph type="ftr" sz="quarter" idx="14"/>
          </p:nvPr>
        </p:nvSpPr>
        <p:spPr>
          <a:xfrm>
            <a:off x="9305028" y="6479523"/>
            <a:ext cx="2582173" cy="153888"/>
          </a:xfrm>
        </p:spPr>
        <p:txBody>
          <a:bodyPr/>
          <a:lstStyle/>
          <a:p>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163" y="5048056"/>
            <a:ext cx="4722005" cy="38271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3822366"/>
            <a:ext cx="5518243" cy="845165"/>
          </a:xfrm>
          <a:prstGeom prst="rect">
            <a:avLst/>
          </a:prstGeom>
        </p:spPr>
      </p:pic>
    </p:spTree>
    <p:extLst>
      <p:ext uri="{BB962C8B-B14F-4D97-AF65-F5344CB8AC3E}">
        <p14:creationId xmlns:p14="http://schemas.microsoft.com/office/powerpoint/2010/main" val="22625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5826" y="174812"/>
            <a:ext cx="7348497" cy="731520"/>
          </a:xfrm>
        </p:spPr>
        <p:txBody>
          <a:bodyPr/>
          <a:lstStyle>
            <a:lvl1pPr>
              <a:defRPr/>
            </a:lvl1pPr>
          </a:lstStyle>
          <a:p>
            <a:r>
              <a:rPr lang="en-US" dirty="0"/>
              <a:t>Activity #.# - Name of Activity</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170537" y="63548"/>
            <a:ext cx="1158801" cy="954048"/>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17" y="406486"/>
              <a:ext cx="538473" cy="699267"/>
            </a:xfrm>
            <a:prstGeom prst="rect">
              <a:avLst/>
            </a:prstGeom>
          </p:spPr>
        </p:pic>
      </p:grpSp>
    </p:spTree>
    <p:extLst>
      <p:ext uri="{BB962C8B-B14F-4D97-AF65-F5344CB8AC3E}">
        <p14:creationId xmlns:p14="http://schemas.microsoft.com/office/powerpoint/2010/main" val="2991462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21438" y="228600"/>
            <a:ext cx="10365761" cy="731520"/>
          </a:xfrm>
        </p:spPr>
        <p:txBody>
          <a:bodyPr/>
          <a:lstStyle>
            <a:lvl1pPr>
              <a:defRPr/>
            </a:lvl1pPr>
          </a:lstStyle>
          <a:p>
            <a:r>
              <a:rPr lang="en-US" dirty="0"/>
              <a:t>Video Example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301167" y="148072"/>
            <a:ext cx="1012804" cy="892576"/>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259" y="568437"/>
              <a:ext cx="906107" cy="429209"/>
            </a:xfrm>
            <a:prstGeom prst="rect">
              <a:avLst/>
            </a:prstGeom>
          </p:spPr>
        </p:pic>
      </p:grpSp>
      <p:sp>
        <p:nvSpPr>
          <p:cNvPr id="9" name="Text Placeholder 8"/>
          <p:cNvSpPr>
            <a:spLocks noGrp="1"/>
          </p:cNvSpPr>
          <p:nvPr>
            <p:ph type="body" sz="quarter" idx="12" hasCustomPrompt="1"/>
          </p:nvPr>
        </p:nvSpPr>
        <p:spPr>
          <a:xfrm>
            <a:off x="606425" y="1452563"/>
            <a:ext cx="3266328" cy="4433887"/>
          </a:xfrm>
        </p:spPr>
        <p:txBody>
          <a:bodyPr/>
          <a:lstStyle>
            <a:lvl1pPr>
              <a:defRPr sz="2000"/>
            </a:lvl1pPr>
            <a:lvl2pPr>
              <a:defRPr sz="1800"/>
            </a:lvl2pPr>
            <a:lvl3pPr>
              <a:defRPr sz="1600"/>
            </a:lvl3pPr>
            <a:lvl4pPr>
              <a:defRPr sz="1400"/>
            </a:lvl4pPr>
            <a:lvl5pPr>
              <a:defRPr sz="1200"/>
            </a:lvl5pPr>
          </a:lstStyle>
          <a:p>
            <a:pPr lvl="0"/>
            <a:r>
              <a:rPr lang="en-US" dirty="0"/>
              <a:t>Objective:</a:t>
            </a:r>
          </a:p>
          <a:p>
            <a:pPr lvl="0"/>
            <a:endParaRPr lang="en-US" dirty="0"/>
          </a:p>
          <a:p>
            <a:pPr lvl="0"/>
            <a:r>
              <a:rPr lang="en-US" dirty="0"/>
              <a:t>Description: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Media Placeholder 10"/>
          <p:cNvSpPr>
            <a:spLocks noGrp="1"/>
          </p:cNvSpPr>
          <p:nvPr>
            <p:ph type="media" sz="quarter" idx="13"/>
          </p:nvPr>
        </p:nvSpPr>
        <p:spPr>
          <a:xfrm>
            <a:off x="4064854" y="1452563"/>
            <a:ext cx="4340959" cy="3073400"/>
          </a:xfrm>
        </p:spPr>
        <p:txBody>
          <a:bodyPr/>
          <a:lstStyle/>
          <a:p>
            <a:endParaRPr lang="en-US"/>
          </a:p>
        </p:txBody>
      </p:sp>
      <p:sp>
        <p:nvSpPr>
          <p:cNvPr id="12" name="Text Placeholder 8"/>
          <p:cNvSpPr>
            <a:spLocks noGrp="1"/>
          </p:cNvSpPr>
          <p:nvPr>
            <p:ph type="body" sz="quarter" idx="14" hasCustomPrompt="1"/>
          </p:nvPr>
        </p:nvSpPr>
        <p:spPr>
          <a:xfrm>
            <a:off x="4064854" y="4757549"/>
            <a:ext cx="4340958" cy="521714"/>
          </a:xfrm>
        </p:spPr>
        <p:txBody>
          <a:bodyPr>
            <a:normAutofit/>
          </a:bodyPr>
          <a:lstStyle>
            <a:lvl1pPr>
              <a:defRPr/>
            </a:lvl1pPr>
            <a:lvl2pPr marL="1588" indent="0">
              <a:buNone/>
              <a:defRPr/>
            </a:lvl2pPr>
            <a:lvl5pPr marL="0" indent="0">
              <a:buNone/>
              <a:defRPr sz="1200"/>
            </a:lvl5pPr>
          </a:lstStyle>
          <a:p>
            <a:pPr lvl="4"/>
            <a:r>
              <a:rPr lang="en-US" dirty="0"/>
              <a:t>Citation</a:t>
            </a:r>
          </a:p>
        </p:txBody>
      </p:sp>
    </p:spTree>
    <p:extLst>
      <p:ext uri="{BB962C8B-B14F-4D97-AF65-F5344CB8AC3E}">
        <p14:creationId xmlns:p14="http://schemas.microsoft.com/office/powerpoint/2010/main" val="1935452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rriculu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13755" y="228600"/>
            <a:ext cx="7115416" cy="731520"/>
          </a:xfrm>
        </p:spPr>
        <p:txBody>
          <a:bodyPr/>
          <a:lstStyle>
            <a:lvl1pPr>
              <a:defRPr/>
            </a:lvl1pPr>
          </a:lstStyle>
          <a:p>
            <a:r>
              <a:rPr lang="en-US" dirty="0"/>
              <a:t>Curriculum Example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262746" y="128862"/>
            <a:ext cx="1043540" cy="930996"/>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703" y="568263"/>
              <a:ext cx="747701" cy="433327"/>
            </a:xfrm>
            <a:prstGeom prst="rect">
              <a:avLst/>
            </a:prstGeom>
          </p:spPr>
        </p:pic>
      </p:grpSp>
      <p:sp>
        <p:nvSpPr>
          <p:cNvPr id="9" name="Text Placeholder 8"/>
          <p:cNvSpPr>
            <a:spLocks noGrp="1"/>
          </p:cNvSpPr>
          <p:nvPr>
            <p:ph type="body" sz="quarter" idx="12"/>
          </p:nvPr>
        </p:nvSpPr>
        <p:spPr>
          <a:xfrm>
            <a:off x="584200" y="1336675"/>
            <a:ext cx="4556418" cy="4503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5340350" y="1336675"/>
            <a:ext cx="3289300" cy="3881438"/>
          </a:xfrm>
        </p:spPr>
        <p:txBody>
          <a:bodyPr/>
          <a:lstStyle/>
          <a:p>
            <a:endParaRPr lang="en-US"/>
          </a:p>
        </p:txBody>
      </p:sp>
      <p:sp>
        <p:nvSpPr>
          <p:cNvPr id="12" name="Text Placeholder 8"/>
          <p:cNvSpPr>
            <a:spLocks noGrp="1"/>
          </p:cNvSpPr>
          <p:nvPr>
            <p:ph type="body" sz="quarter" idx="14" hasCustomPrompt="1"/>
          </p:nvPr>
        </p:nvSpPr>
        <p:spPr>
          <a:xfrm>
            <a:off x="5340350" y="5395324"/>
            <a:ext cx="3288821" cy="913268"/>
          </a:xfrm>
        </p:spPr>
        <p:txBody>
          <a:bodyPr>
            <a:normAutofit/>
          </a:bodyPr>
          <a:lstStyle>
            <a:lvl1pPr>
              <a:defRPr/>
            </a:lvl1pPr>
            <a:lvl2pPr marL="1588" indent="0">
              <a:buNone/>
              <a:defRPr/>
            </a:lvl2pPr>
            <a:lvl5pPr marL="0" indent="0">
              <a:buNone/>
              <a:defRPr sz="1200"/>
            </a:lvl5pPr>
          </a:lstStyle>
          <a:p>
            <a:pPr lvl="4"/>
            <a:r>
              <a:rPr lang="en-US" dirty="0"/>
              <a:t>Citation</a:t>
            </a:r>
          </a:p>
        </p:txBody>
      </p:sp>
    </p:spTree>
    <p:extLst>
      <p:ext uri="{BB962C8B-B14F-4D97-AF65-F5344CB8AC3E}">
        <p14:creationId xmlns:p14="http://schemas.microsoft.com/office/powerpoint/2010/main" val="967480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tner Wo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5826" y="205548"/>
            <a:ext cx="3537217" cy="731520"/>
          </a:xfrm>
        </p:spPr>
        <p:txBody>
          <a:bodyPr/>
          <a:lstStyle>
            <a:lvl1pPr>
              <a:defRPr/>
            </a:lvl1pPr>
          </a:lstStyle>
          <a:p>
            <a:r>
              <a:rPr lang="en-US" dirty="0"/>
              <a:t>Partner Work</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195757" y="94363"/>
            <a:ext cx="1156633" cy="953889"/>
            <a:chOff x="111233" y="275556"/>
            <a:chExt cx="1288767" cy="1065166"/>
          </a:xfrm>
        </p:grpSpPr>
        <p:sp>
          <p:nvSpPr>
            <p:cNvPr id="5" name="Hexagon 4"/>
            <p:cNvSpPr/>
            <p:nvPr userDrawn="1"/>
          </p:nvSpPr>
          <p:spPr>
            <a:xfrm rot="16200000">
              <a:off x="223034" y="163755"/>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756" y="584942"/>
              <a:ext cx="1061403" cy="447098"/>
            </a:xfrm>
            <a:prstGeom prst="rect">
              <a:avLst/>
            </a:prstGeom>
          </p:spPr>
        </p:pic>
      </p:grpSp>
      <p:sp>
        <p:nvSpPr>
          <p:cNvPr id="9" name="Text Placeholder 8"/>
          <p:cNvSpPr>
            <a:spLocks noGrp="1"/>
          </p:cNvSpPr>
          <p:nvPr>
            <p:ph type="body" sz="quarter" idx="12"/>
          </p:nvPr>
        </p:nvSpPr>
        <p:spPr>
          <a:xfrm>
            <a:off x="576263" y="1314450"/>
            <a:ext cx="7331075" cy="4510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060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36806" y="228600"/>
            <a:ext cx="4679577" cy="731520"/>
          </a:xfrm>
        </p:spPr>
        <p:txBody>
          <a:bodyPr/>
          <a:lstStyle>
            <a:lvl1pPr>
              <a:defRPr/>
            </a:lvl1pPr>
          </a:lstStyle>
          <a:p>
            <a:r>
              <a:rPr lang="en-US" dirty="0"/>
              <a:t>Quiz</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201273" y="117336"/>
            <a:ext cx="1143433" cy="954048"/>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663" y="450799"/>
              <a:ext cx="573781" cy="631769"/>
            </a:xfrm>
            <a:prstGeom prst="rect">
              <a:avLst/>
            </a:prstGeom>
          </p:spPr>
        </p:pic>
      </p:grpSp>
      <p:sp>
        <p:nvSpPr>
          <p:cNvPr id="9" name="Text Placeholder 8"/>
          <p:cNvSpPr>
            <a:spLocks noGrp="1"/>
          </p:cNvSpPr>
          <p:nvPr>
            <p:ph type="body" sz="quarter" idx="12"/>
          </p:nvPr>
        </p:nvSpPr>
        <p:spPr>
          <a:xfrm>
            <a:off x="584200" y="1368425"/>
            <a:ext cx="7337425" cy="444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313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Journal Entr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42037" y="182496"/>
            <a:ext cx="3491113" cy="731520"/>
          </a:xfrm>
        </p:spPr>
        <p:txBody>
          <a:bodyPr/>
          <a:lstStyle>
            <a:lvl1pPr>
              <a:defRPr/>
            </a:lvl1pPr>
          </a:lstStyle>
          <a:p>
            <a:r>
              <a:rPr lang="en-US" dirty="0"/>
              <a:t>Journal Entry</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7" name="Group 6"/>
          <p:cNvGrpSpPr/>
          <p:nvPr userDrawn="1"/>
        </p:nvGrpSpPr>
        <p:grpSpPr>
          <a:xfrm>
            <a:off x="185907" y="82758"/>
            <a:ext cx="1066592" cy="930996"/>
            <a:chOff x="155169" y="252345"/>
            <a:chExt cx="1288767" cy="1065166"/>
          </a:xfrm>
        </p:grpSpPr>
        <p:sp>
          <p:nvSpPr>
            <p:cNvPr id="5" name="Hexagon 4"/>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2283" y="478171"/>
              <a:ext cx="694541" cy="613511"/>
            </a:xfrm>
            <a:prstGeom prst="rect">
              <a:avLst/>
            </a:prstGeom>
          </p:spPr>
        </p:pic>
      </p:grpSp>
      <p:sp>
        <p:nvSpPr>
          <p:cNvPr id="9" name="Text Placeholder 8"/>
          <p:cNvSpPr>
            <a:spLocks noGrp="1"/>
          </p:cNvSpPr>
          <p:nvPr>
            <p:ph type="body" sz="quarter" idx="12"/>
          </p:nvPr>
        </p:nvSpPr>
        <p:spPr>
          <a:xfrm>
            <a:off x="592138" y="1274763"/>
            <a:ext cx="7361237" cy="4918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779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r Explan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Clear Explanation</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800" y="1244600"/>
            <a:ext cx="115824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7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800" y="1219203"/>
            <a:ext cx="115824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7602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681955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51563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e Objective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3" name="TextBox 2"/>
          <p:cNvSpPr txBox="1"/>
          <p:nvPr userDrawn="1"/>
        </p:nvSpPr>
        <p:spPr>
          <a:xfrm>
            <a:off x="304800" y="130629"/>
            <a:ext cx="8221362" cy="584775"/>
          </a:xfrm>
          <a:prstGeom prst="rect">
            <a:avLst/>
          </a:prstGeom>
          <a:noFill/>
        </p:spPr>
        <p:txBody>
          <a:bodyPr wrap="square" rtlCol="0">
            <a:spAutoFit/>
          </a:bodyPr>
          <a:lstStyle/>
          <a:p>
            <a:r>
              <a:rPr lang="en-US" sz="3200" b="1" dirty="0">
                <a:solidFill>
                  <a:schemeClr val="bg1"/>
                </a:solidFill>
              </a:rPr>
              <a:t>Part 1</a:t>
            </a:r>
            <a:r>
              <a:rPr lang="en-US" sz="3200" b="1" baseline="0" dirty="0">
                <a:solidFill>
                  <a:schemeClr val="bg1"/>
                </a:solidFill>
              </a:rPr>
              <a:t> </a:t>
            </a:r>
            <a:r>
              <a:rPr lang="en-US" sz="3200" b="1" dirty="0">
                <a:solidFill>
                  <a:schemeClr val="bg1"/>
                </a:solidFill>
              </a:rPr>
              <a:t>Objectives</a:t>
            </a:r>
          </a:p>
        </p:txBody>
      </p:sp>
      <p:sp>
        <p:nvSpPr>
          <p:cNvPr id="7" name="TextBox 6"/>
          <p:cNvSpPr txBox="1"/>
          <p:nvPr userDrawn="1"/>
        </p:nvSpPr>
        <p:spPr>
          <a:xfrm>
            <a:off x="304800" y="867015"/>
            <a:ext cx="8221362" cy="461665"/>
          </a:xfrm>
          <a:prstGeom prst="rect">
            <a:avLst/>
          </a:prstGeom>
          <a:noFill/>
        </p:spPr>
        <p:txBody>
          <a:bodyPr wrap="square" rtlCol="0">
            <a:spAutoFit/>
          </a:bodyPr>
          <a:lstStyle/>
          <a:p>
            <a:r>
              <a:rPr lang="en-US" sz="2400" b="0" dirty="0">
                <a:solidFill>
                  <a:schemeClr val="bg1"/>
                </a:solidFill>
              </a:rPr>
              <a:t>You will learn…</a:t>
            </a:r>
          </a:p>
        </p:txBody>
      </p:sp>
      <p:sp>
        <p:nvSpPr>
          <p:cNvPr id="8" name="Text Placeholder 7"/>
          <p:cNvSpPr>
            <a:spLocks noGrp="1"/>
          </p:cNvSpPr>
          <p:nvPr>
            <p:ph type="body" sz="quarter" idx="12" hasCustomPrompt="1"/>
          </p:nvPr>
        </p:nvSpPr>
        <p:spPr>
          <a:xfrm>
            <a:off x="407988" y="1436688"/>
            <a:ext cx="6599237" cy="4403725"/>
          </a:xfrm>
        </p:spPr>
        <p:txBody>
          <a:bodyPr/>
          <a:lstStyle>
            <a:lvl1pPr>
              <a:defRPr b="1"/>
            </a:lvl1pPr>
          </a:lstStyle>
          <a:p>
            <a:pPr lvl="0"/>
            <a:r>
              <a:rPr lang="en-US" dirty="0"/>
              <a:t>Part 1</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7450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Module Objectives">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dirty="0"/>
          </a:p>
        </p:txBody>
      </p:sp>
      <p:sp>
        <p:nvSpPr>
          <p:cNvPr id="8" name="Text Placeholder 7"/>
          <p:cNvSpPr>
            <a:spLocks noGrp="1"/>
          </p:cNvSpPr>
          <p:nvPr>
            <p:ph type="body" sz="quarter" idx="12" hasCustomPrompt="1"/>
          </p:nvPr>
        </p:nvSpPr>
        <p:spPr>
          <a:xfrm>
            <a:off x="407988" y="1436688"/>
            <a:ext cx="6599237" cy="4403725"/>
          </a:xfrm>
        </p:spPr>
        <p:txBody>
          <a:bodyPr/>
          <a:lstStyle>
            <a:lvl1pPr>
              <a:defRPr b="1"/>
            </a:lvl1pPr>
          </a:lstStyle>
          <a:p>
            <a:pPr lvl="0"/>
            <a:r>
              <a:rPr lang="en-US" dirty="0"/>
              <a:t>Part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hasCustomPrompt="1"/>
          </p:nvPr>
        </p:nvSpPr>
        <p:spPr>
          <a:xfrm>
            <a:off x="407987" y="77357"/>
            <a:ext cx="7095219" cy="789658"/>
          </a:xfrm>
        </p:spPr>
        <p:txBody>
          <a:bodyPr>
            <a:normAutofit/>
          </a:bodyPr>
          <a:lstStyle>
            <a:lvl4pPr marL="0" indent="0">
              <a:buNone/>
              <a:defRPr sz="3200" b="1">
                <a:latin typeface="Verdana" panose="020B0604030504040204" pitchFamily="34" charset="0"/>
                <a:ea typeface="Verdana" panose="020B0604030504040204" pitchFamily="34" charset="0"/>
              </a:defRPr>
            </a:lvl4pPr>
          </a:lstStyle>
          <a:p>
            <a:pPr lvl="3"/>
            <a:r>
              <a:rPr lang="en-US" sz="3200" b="1" dirty="0">
                <a:latin typeface="Verdana" panose="020B0604030504040204" pitchFamily="34" charset="0"/>
                <a:ea typeface="Verdana" panose="020B0604030504040204" pitchFamily="34" charset="0"/>
              </a:rPr>
              <a:t>Objective</a:t>
            </a:r>
            <a:endParaRPr lang="en-US" dirty="0"/>
          </a:p>
        </p:txBody>
      </p:sp>
    </p:spTree>
    <p:extLst>
      <p:ext uri="{BB962C8B-B14F-4D97-AF65-F5344CB8AC3E}">
        <p14:creationId xmlns:p14="http://schemas.microsoft.com/office/powerpoint/2010/main" val="3898193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tiona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592138" y="1260475"/>
            <a:ext cx="7583487" cy="48641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112700" y="69437"/>
            <a:ext cx="1070641" cy="973003"/>
            <a:chOff x="20492" y="25921"/>
            <a:chExt cx="1288767" cy="1065166"/>
          </a:xfrm>
          <a:solidFill>
            <a:schemeClr val="accent3">
              <a:lumMod val="50000"/>
            </a:schemeClr>
          </a:solidFill>
        </p:grpSpPr>
        <p:sp>
          <p:nvSpPr>
            <p:cNvPr id="8" name="Hexagon 7"/>
            <p:cNvSpPr/>
            <p:nvPr userDrawn="1"/>
          </p:nvSpPr>
          <p:spPr>
            <a:xfrm rot="16200000">
              <a:off x="132293" y="-85880"/>
              <a:ext cx="1065166" cy="128876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7160" y="227208"/>
              <a:ext cx="555432" cy="667327"/>
            </a:xfrm>
            <a:prstGeom prst="rect">
              <a:avLst/>
            </a:prstGeom>
            <a:grpFill/>
          </p:spPr>
        </p:pic>
      </p:grpSp>
      <p:sp>
        <p:nvSpPr>
          <p:cNvPr id="5" name="Text Placeholder 4"/>
          <p:cNvSpPr>
            <a:spLocks noGrp="1"/>
          </p:cNvSpPr>
          <p:nvPr>
            <p:ph type="body" sz="quarter" idx="13" hasCustomPrompt="1"/>
          </p:nvPr>
        </p:nvSpPr>
        <p:spPr>
          <a:xfrm>
            <a:off x="1520825" y="184150"/>
            <a:ext cx="5572125" cy="858838"/>
          </a:xfrm>
        </p:spPr>
        <p:txBody>
          <a:bodyPr>
            <a:normAutofit/>
          </a:bodyPr>
          <a:lstStyle>
            <a:lvl1pPr>
              <a:defRPr sz="3200" b="1">
                <a:solidFill>
                  <a:schemeClr val="bg1"/>
                </a:solidFill>
              </a:defRPr>
            </a:lvl1pPr>
          </a:lstStyle>
          <a:p>
            <a:pPr lvl="0"/>
            <a:r>
              <a:rPr lang="en-US" sz="3200" b="1" dirty="0"/>
              <a:t>Rationale</a:t>
            </a:r>
            <a:endParaRPr lang="en-US" dirty="0"/>
          </a:p>
        </p:txBody>
      </p:sp>
    </p:spTree>
    <p:extLst>
      <p:ext uri="{BB962C8B-B14F-4D97-AF65-F5344CB8AC3E}">
        <p14:creationId xmlns:p14="http://schemas.microsoft.com/office/powerpoint/2010/main" val="391210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isual Representa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Visual Representation</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Picture Placeholder 5"/>
          <p:cNvSpPr>
            <a:spLocks noGrp="1"/>
          </p:cNvSpPr>
          <p:nvPr>
            <p:ph type="pic" sz="quarter" idx="12"/>
          </p:nvPr>
        </p:nvSpPr>
        <p:spPr>
          <a:xfrm>
            <a:off x="304800" y="1160463"/>
            <a:ext cx="7586663" cy="5102225"/>
          </a:xfrm>
        </p:spPr>
        <p:txBody>
          <a:bodyPr/>
          <a:lstStyle/>
          <a:p>
            <a:endParaRPr lang="en-US"/>
          </a:p>
        </p:txBody>
      </p:sp>
    </p:spTree>
    <p:extLst>
      <p:ext uri="{BB962C8B-B14F-4D97-AF65-F5344CB8AC3E}">
        <p14:creationId xmlns:p14="http://schemas.microsoft.com/office/powerpoint/2010/main" val="233560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erm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98386" y="228600"/>
            <a:ext cx="10388813" cy="731520"/>
          </a:xfrm>
        </p:spPr>
        <p:txBody>
          <a:bodyPr/>
          <a:lstStyle>
            <a:lvl1pPr>
              <a:defRPr/>
            </a:lvl1pPr>
          </a:lstStyle>
          <a:p>
            <a:r>
              <a:rPr lang="en-US" dirty="0"/>
              <a:t>Terms</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800" y="1168400"/>
            <a:ext cx="7648575" cy="50244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p:cNvGrpSpPr/>
          <p:nvPr userDrawn="1"/>
        </p:nvGrpSpPr>
        <p:grpSpPr>
          <a:xfrm>
            <a:off x="224325" y="136332"/>
            <a:ext cx="1105013" cy="916055"/>
            <a:chOff x="155169" y="252345"/>
            <a:chExt cx="1288767" cy="1065166"/>
          </a:xfrm>
        </p:grpSpPr>
        <p:sp>
          <p:nvSpPr>
            <p:cNvPr id="8" name="Hexagon 7"/>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2389" y="443816"/>
              <a:ext cx="874328" cy="655746"/>
            </a:xfrm>
            <a:prstGeom prst="rect">
              <a:avLst/>
            </a:prstGeom>
          </p:spPr>
        </p:pic>
      </p:grpSp>
    </p:spTree>
    <p:extLst>
      <p:ext uri="{BB962C8B-B14F-4D97-AF65-F5344CB8AC3E}">
        <p14:creationId xmlns:p14="http://schemas.microsoft.com/office/powerpoint/2010/main" val="4039761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B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Module in Context of DBI Framework</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208" y="1221760"/>
            <a:ext cx="3635313" cy="4806483"/>
          </a:xfrm>
          <a:prstGeom prst="rect">
            <a:avLst/>
          </a:prstGeom>
        </p:spPr>
      </p:pic>
      <p:sp>
        <p:nvSpPr>
          <p:cNvPr id="9" name="Content Placeholder 8"/>
          <p:cNvSpPr>
            <a:spLocks noGrp="1"/>
          </p:cNvSpPr>
          <p:nvPr>
            <p:ph sz="quarter" idx="13"/>
          </p:nvPr>
        </p:nvSpPr>
        <p:spPr>
          <a:xfrm>
            <a:off x="4111465" y="1127069"/>
            <a:ext cx="5670550" cy="4995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6622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odule Activiti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304799" y="1222375"/>
            <a:ext cx="9077405" cy="496327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304799" y="470049"/>
            <a:ext cx="9077405" cy="584775"/>
          </a:xfrm>
          <a:prstGeom prst="rect">
            <a:avLst/>
          </a:prstGeom>
          <a:noFill/>
        </p:spPr>
        <p:txBody>
          <a:bodyPr wrap="square" rtlCol="0">
            <a:spAutoFit/>
          </a:bodyPr>
          <a:lstStyle/>
          <a:p>
            <a:r>
              <a:rPr lang="en-US" sz="3200" b="1" dirty="0">
                <a:solidFill>
                  <a:schemeClr val="bg1"/>
                </a:solidFill>
              </a:rPr>
              <a:t>Module Activities</a:t>
            </a:r>
          </a:p>
        </p:txBody>
      </p:sp>
    </p:spTree>
    <p:extLst>
      <p:ext uri="{BB962C8B-B14F-4D97-AF65-F5344CB8AC3E}">
        <p14:creationId xmlns:p14="http://schemas.microsoft.com/office/powerpoint/2010/main" val="1552254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assroom Applic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80457" y="213232"/>
            <a:ext cx="5696430" cy="731520"/>
          </a:xfrm>
        </p:spPr>
        <p:txBody>
          <a:bodyPr/>
          <a:lstStyle>
            <a:lvl1pPr>
              <a:defRPr baseline="0"/>
            </a:lvl1pPr>
          </a:lstStyle>
          <a:p>
            <a:r>
              <a:rPr lang="en-US" dirty="0"/>
              <a:t>Classroom Application</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grpSp>
        <p:nvGrpSpPr>
          <p:cNvPr id="8" name="Group 7"/>
          <p:cNvGrpSpPr/>
          <p:nvPr userDrawn="1"/>
        </p:nvGrpSpPr>
        <p:grpSpPr>
          <a:xfrm>
            <a:off x="201274" y="98126"/>
            <a:ext cx="1081960" cy="961732"/>
            <a:chOff x="155169" y="252345"/>
            <a:chExt cx="1288767" cy="1065166"/>
          </a:xfrm>
        </p:grpSpPr>
        <p:sp>
          <p:nvSpPr>
            <p:cNvPr id="6" name="Hexagon 5"/>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641" y="436305"/>
              <a:ext cx="381824" cy="697243"/>
            </a:xfrm>
            <a:prstGeom prst="rect">
              <a:avLst/>
            </a:prstGeom>
          </p:spPr>
        </p:pic>
      </p:grpSp>
      <p:sp>
        <p:nvSpPr>
          <p:cNvPr id="9" name="Text Placeholder 2"/>
          <p:cNvSpPr>
            <a:spLocks noGrp="1"/>
          </p:cNvSpPr>
          <p:nvPr>
            <p:ph idx="1" hasCustomPrompt="1"/>
          </p:nvPr>
        </p:nvSpPr>
        <p:spPr>
          <a:xfrm>
            <a:off x="698541" y="2207732"/>
            <a:ext cx="5047495"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6" hasCustomPrompt="1"/>
          </p:nvPr>
        </p:nvSpPr>
        <p:spPr>
          <a:xfrm>
            <a:off x="1390670" y="1429341"/>
            <a:ext cx="4355365" cy="334977"/>
          </a:xfrm>
          <a:prstGeom prst="rect">
            <a:avLst/>
          </a:prstGeom>
          <a:noFill/>
        </p:spPr>
        <p:txBody>
          <a:bodyPr wrap="square" anchor="ctr" anchorCtr="1">
            <a:no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Journal entry assignment</a:t>
            </a:r>
          </a:p>
        </p:txBody>
      </p:sp>
      <p:sp>
        <p:nvSpPr>
          <p:cNvPr id="11" name="Rectangle 10"/>
          <p:cNvSpPr/>
          <p:nvPr userDrawn="1"/>
        </p:nvSpPr>
        <p:spPr>
          <a:xfrm>
            <a:off x="698541" y="1930478"/>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077" y="1348873"/>
            <a:ext cx="564424" cy="498574"/>
          </a:xfrm>
          <a:prstGeom prst="rect">
            <a:avLst/>
          </a:prstGeom>
        </p:spPr>
      </p:pic>
      <p:sp>
        <p:nvSpPr>
          <p:cNvPr id="13" name="Text Placeholder 2"/>
          <p:cNvSpPr>
            <a:spLocks noGrp="1"/>
          </p:cNvSpPr>
          <p:nvPr>
            <p:ph idx="13" hasCustomPrompt="1"/>
          </p:nvPr>
        </p:nvSpPr>
        <p:spPr>
          <a:xfrm>
            <a:off x="6378629" y="2207733"/>
            <a:ext cx="5055027" cy="3343275"/>
          </a:xfrm>
          <a:prstGeom prst="rect">
            <a:avLst/>
          </a:prstGeom>
        </p:spPr>
        <p:txBody>
          <a:bodyPr vert="horz" lIns="91440" tIns="45720" rIns="91440" bIns="45720" rtlCol="0">
            <a:normAutofit/>
          </a:bodyPr>
          <a:lstStyle>
            <a:lvl1pPr marL="285750" indent="-285750">
              <a:buClr>
                <a:schemeClr val="accent4"/>
              </a:buClr>
              <a:buFont typeface="AppleSymbols" charset="0"/>
              <a:buChar char="⎔"/>
              <a:defRPr sz="2000">
                <a:latin typeface="Arial" charset="0"/>
                <a:ea typeface="Arial" charset="0"/>
                <a:cs typeface="Arial" charset="0"/>
              </a:defRPr>
            </a:lvl1pPr>
            <a:lvl2pPr marL="742950" indent="-285750">
              <a:buClr>
                <a:schemeClr val="accent4"/>
              </a:buClr>
              <a:buFont typeface="AppleSymbols" charset="0"/>
              <a:buChar char="⎔"/>
              <a:defRPr sz="1800">
                <a:latin typeface="Arial" charset="0"/>
                <a:ea typeface="Arial" charset="0"/>
                <a:cs typeface="Arial" charset="0"/>
              </a:defRPr>
            </a:lvl2pPr>
            <a:lvl3pPr marL="1200150" indent="-285750">
              <a:buClr>
                <a:schemeClr val="accent4"/>
              </a:buClr>
              <a:buFont typeface="AppleSymbols" charset="0"/>
              <a:buChar char="⎔"/>
              <a:defRPr sz="1600">
                <a:latin typeface="Arial" charset="0"/>
                <a:ea typeface="Arial" charset="0"/>
                <a:cs typeface="Arial" charset="0"/>
              </a:defRPr>
            </a:lvl3pPr>
            <a:lvl4pPr marL="1657350" indent="-285750">
              <a:buClr>
                <a:schemeClr val="accent4"/>
              </a:buClr>
              <a:buFont typeface="AppleSymbols" charset="0"/>
              <a:buChar char="⎔"/>
              <a:defRPr sz="1400">
                <a:latin typeface="Arial" charset="0"/>
                <a:ea typeface="Arial" charset="0"/>
                <a:cs typeface="Arial" charset="0"/>
              </a:defRPr>
            </a:lvl4pPr>
            <a:lvl5pPr marL="2114550" indent="-285750">
              <a:buClr>
                <a:schemeClr val="accent4"/>
              </a:buClr>
              <a:buFont typeface="AppleSymbols" charset="0"/>
              <a:buChar char="⎔"/>
              <a:defRPr sz="1400">
                <a:latin typeface="Arial" charset="0"/>
                <a:ea typeface="Arial" charset="0"/>
                <a:cs typeface="Arial" charset="0"/>
              </a:defRPr>
            </a:lvl5pPr>
          </a:lstStyle>
          <a:p>
            <a:pPr lvl="0"/>
            <a:r>
              <a:rPr lang="en-US" dirty="0"/>
              <a:t>Click to type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p:cNvSpPr/>
          <p:nvPr userDrawn="1"/>
        </p:nvSpPr>
        <p:spPr>
          <a:xfrm>
            <a:off x="6378629" y="1930478"/>
            <a:ext cx="5055027"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Text Placeholder 10"/>
          <p:cNvSpPr>
            <a:spLocks noGrp="1"/>
          </p:cNvSpPr>
          <p:nvPr>
            <p:ph type="body" sz="quarter" idx="17" hasCustomPrompt="1"/>
          </p:nvPr>
        </p:nvSpPr>
        <p:spPr>
          <a:xfrm>
            <a:off x="6980655" y="1289997"/>
            <a:ext cx="4453001" cy="643140"/>
          </a:xfrm>
          <a:prstGeom prst="rect">
            <a:avLst/>
          </a:prstGeom>
          <a:noFill/>
        </p:spPr>
        <p:txBody>
          <a:bodyPr anchor="ctr" anchorCtr="0">
            <a:normAutofit/>
          </a:bodyPr>
          <a:lstStyle>
            <a:lvl1pPr marL="0" indent="0" algn="ctr">
              <a:buNone/>
              <a:defRPr sz="1800" b="1" baseline="0">
                <a:latin typeface="Arial" charset="0"/>
                <a:ea typeface="Arial" charset="0"/>
                <a:cs typeface="Arial" charset="0"/>
              </a:defRPr>
            </a:lvl1pPr>
            <a:lvl2pPr>
              <a:defRPr sz="1100"/>
            </a:lvl2pPr>
            <a:lvl3pPr>
              <a:defRPr sz="1050"/>
            </a:lvl3pPr>
            <a:lvl4pPr>
              <a:defRPr sz="1000"/>
            </a:lvl4pPr>
            <a:lvl5pPr>
              <a:defRPr sz="1000"/>
            </a:lvl5pPr>
          </a:lstStyle>
          <a:p>
            <a:pPr lvl="0"/>
            <a:r>
              <a:rPr lang="en-US" dirty="0"/>
              <a:t>What you will do</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07093" y="1391876"/>
            <a:ext cx="252432" cy="460962"/>
          </a:xfrm>
          <a:prstGeom prst="rect">
            <a:avLst/>
          </a:prstGeom>
        </p:spPr>
      </p:pic>
    </p:spTree>
    <p:extLst>
      <p:ext uri="{BB962C8B-B14F-4D97-AF65-F5344CB8AC3E}">
        <p14:creationId xmlns:p14="http://schemas.microsoft.com/office/powerpoint/2010/main" val="155869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5" name="TextBox 4"/>
          <p:cNvSpPr txBox="1"/>
          <p:nvPr userDrawn="1"/>
        </p:nvSpPr>
        <p:spPr>
          <a:xfrm>
            <a:off x="1306286" y="345781"/>
            <a:ext cx="3388659" cy="584775"/>
          </a:xfrm>
          <a:prstGeom prst="rect">
            <a:avLst/>
          </a:prstGeom>
          <a:noFill/>
        </p:spPr>
        <p:txBody>
          <a:bodyPr wrap="square" rtlCol="0">
            <a:spAutoFit/>
          </a:bodyPr>
          <a:lstStyle/>
          <a:p>
            <a:r>
              <a:rPr lang="en-US" sz="3200" b="1" dirty="0">
                <a:solidFill>
                  <a:schemeClr val="bg1"/>
                </a:solidFill>
              </a:rPr>
              <a:t>Checklist</a:t>
            </a:r>
          </a:p>
        </p:txBody>
      </p:sp>
      <p:grpSp>
        <p:nvGrpSpPr>
          <p:cNvPr id="8" name="Group 7"/>
          <p:cNvGrpSpPr/>
          <p:nvPr userDrawn="1"/>
        </p:nvGrpSpPr>
        <p:grpSpPr>
          <a:xfrm>
            <a:off x="247378" y="157302"/>
            <a:ext cx="1058908" cy="961732"/>
            <a:chOff x="155169" y="252345"/>
            <a:chExt cx="1288767" cy="1065166"/>
          </a:xfrm>
        </p:grpSpPr>
        <p:sp>
          <p:nvSpPr>
            <p:cNvPr id="6" name="Hexagon 5"/>
            <p:cNvSpPr/>
            <p:nvPr userDrawn="1"/>
          </p:nvSpPr>
          <p:spPr>
            <a:xfrm rot="16200000">
              <a:off x="266970" y="140544"/>
              <a:ext cx="1065166" cy="1288767"/>
            </a:xfrm>
            <a:prstGeom prst="hexagon">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244901">
              <a:off x="430949" y="540860"/>
              <a:ext cx="801380" cy="484363"/>
            </a:xfrm>
            <a:prstGeom prst="rect">
              <a:avLst/>
            </a:prstGeom>
          </p:spPr>
        </p:pic>
      </p:grpSp>
      <p:sp>
        <p:nvSpPr>
          <p:cNvPr id="10" name="Text Placeholder 9"/>
          <p:cNvSpPr>
            <a:spLocks noGrp="1"/>
          </p:cNvSpPr>
          <p:nvPr>
            <p:ph type="body" sz="quarter" idx="12" hasCustomPrompt="1"/>
          </p:nvPr>
        </p:nvSpPr>
        <p:spPr>
          <a:xfrm>
            <a:off x="600075" y="1452563"/>
            <a:ext cx="7345363" cy="4518025"/>
          </a:xfrm>
        </p:spPr>
        <p:txBody>
          <a:bodyPr/>
          <a:lstStyle>
            <a:lvl1pPr marL="342900" indent="-342900">
              <a:buFont typeface="Wingdings" panose="05000000000000000000" pitchFamily="2" charset="2"/>
              <a:buChar char="q"/>
              <a:defRPr/>
            </a:lvl1pPr>
          </a:lstStyle>
          <a:p>
            <a:pPr lvl="0"/>
            <a:r>
              <a:rPr lang="en-US" dirty="0"/>
              <a:t>Checklist items</a:t>
            </a:r>
          </a:p>
        </p:txBody>
      </p:sp>
    </p:spTree>
    <p:extLst>
      <p:ext uri="{BB962C8B-B14F-4D97-AF65-F5344CB8AC3E}">
        <p14:creationId xmlns:p14="http://schemas.microsoft.com/office/powerpoint/2010/main" val="364362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28600"/>
            <a:ext cx="11582400" cy="731520"/>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304800" y="1245128"/>
            <a:ext cx="11582400" cy="494067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8948470" y="6520749"/>
            <a:ext cx="2380889"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11433656" y="6520022"/>
            <a:ext cx="453544"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7" name="Picture 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462390" y="6437272"/>
            <a:ext cx="3267223" cy="263937"/>
          </a:xfrm>
          <a:prstGeom prst="rect">
            <a:avLst/>
          </a:prstGeom>
        </p:spPr>
      </p:pic>
      <p:pic>
        <p:nvPicPr>
          <p:cNvPr id="9" name="Picture 8"/>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0208" y="6185807"/>
            <a:ext cx="3734939" cy="572037"/>
          </a:xfrm>
          <a:prstGeom prst="rect">
            <a:avLst/>
          </a:prstGeom>
        </p:spPr>
      </p:pic>
    </p:spTree>
    <p:extLst>
      <p:ext uri="{BB962C8B-B14F-4D97-AF65-F5344CB8AC3E}">
        <p14:creationId xmlns:p14="http://schemas.microsoft.com/office/powerpoint/2010/main" val="2734952604"/>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661"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Lst>
  <p:txStyles>
    <p:title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hyperlink" Target="https://youtu.be/fCmiAUHduak" TargetMode="External"/><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hyperlink" Target="https://youtu.be/dHM9GYtZ8Xg" TargetMode="External"/><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hyperlink" Target="https://youtu.be/43rSU5pQCGU" TargetMode="External"/><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hyperlink" Target="https://youtu.be/yrl2yqfwmaQ" TargetMode="External"/><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cid:470ACB2E-C29E-4A4C-A505-05B366DCE0C1"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4.xml"/><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05.xml"/><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6.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7.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cid:470ACB2E-C29E-4A4C-A505-05B366DCE0C1"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17.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hyperlink" Target="https://youtu.be/nxdSRLJsQMw"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19.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5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hyperlink" Target="https://youtu.be/d00vGGFGchQ"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V73nfOVITjg"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4.xml"/><Relationship Id="rId1" Type="http://schemas.openxmlformats.org/officeDocument/2006/relationships/slideLayout" Target="../slideLayouts/slideLayout17.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tiff"/></Relationships>
</file>

<file path=ppt/slides/_rels/slide6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55.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6.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hyperlink" Target="https://youtu.be/Vd6slv1JMW4" TargetMode="External"/><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hyperlink" Target="https://youtu.be/svaYTdIg9HI" TargetMode="External"/><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8.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71.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hyperlink" Target="https://youtu.be/5yWtujA9u2g" TargetMode="External"/><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hyperlink" Target="https://youtu.be/SKeQ-9p6jhU" TargetMode="External"/><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to Intensive Interventions in Reading</a:t>
            </a:r>
          </a:p>
        </p:txBody>
      </p:sp>
      <p:sp>
        <p:nvSpPr>
          <p:cNvPr id="3" name="Subtitle 2"/>
          <p:cNvSpPr>
            <a:spLocks noGrp="1"/>
          </p:cNvSpPr>
          <p:nvPr>
            <p:ph type="subTitle" idx="1"/>
          </p:nvPr>
        </p:nvSpPr>
        <p:spPr/>
        <p:txBody>
          <a:bodyPr/>
          <a:lstStyle/>
          <a:p>
            <a:r>
              <a:rPr lang="en-US" dirty="0"/>
              <a:t>Module 1 – Introduction</a:t>
            </a:r>
          </a:p>
        </p:txBody>
      </p:sp>
    </p:spTree>
    <p:extLst>
      <p:ext uri="{BB962C8B-B14F-4D97-AF65-F5344CB8AC3E}">
        <p14:creationId xmlns:p14="http://schemas.microsoft.com/office/powerpoint/2010/main" val="3360872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5794" y="2120901"/>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85794" y="742925"/>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211776905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918531" y="1748790"/>
            <a:ext cx="2140018" cy="2685512"/>
          </a:xfrm>
          <a:prstGeom prst="rect">
            <a:avLst/>
          </a:prstGeom>
        </p:spPr>
      </p:pic>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35580291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7643078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3384738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30749638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t>Interventionist training/support</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9371234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918531" y="1748790"/>
            <a:ext cx="2140018" cy="2685512"/>
          </a:xfrm>
          <a:prstGeom prst="rect">
            <a:avLst/>
          </a:prstGeom>
        </p:spPr>
      </p:pic>
      <p:sp>
        <p:nvSpPr>
          <p:cNvPr id="10" name="Content Placeholder 2">
            <a:extLst>
              <a:ext uri="{FF2B5EF4-FFF2-40B4-BE49-F238E27FC236}">
                <a16:creationId xmlns:a16="http://schemas.microsoft.com/office/drawing/2014/main" id="{A24B1B3F-62C7-B045-A879-74F8353B0A6F}"/>
              </a:ext>
            </a:extLst>
          </p:cNvPr>
          <p:cNvSpPr txBox="1">
            <a:spLocks/>
          </p:cNvSpPr>
          <p:nvPr/>
        </p:nvSpPr>
        <p:spPr>
          <a:xfrm>
            <a:off x="4331232" y="331288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solidFill>
                  <a:schemeClr val="bg1">
                    <a:lumMod val="65000"/>
                  </a:schemeClr>
                </a:solidFill>
              </a:rPr>
              <a:t>Time/Dosage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Scheduling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Group size </a:t>
            </a:r>
          </a:p>
          <a:p>
            <a:pPr lvl="1">
              <a:buClr>
                <a:schemeClr val="accent3">
                  <a:lumMod val="60000"/>
                  <a:lumOff val="40000"/>
                </a:schemeClr>
              </a:buClr>
              <a:buSzPct val="125000"/>
              <a:buFont typeface="Wingdings" charset="2"/>
              <a:buChar char="§"/>
            </a:pPr>
            <a:r>
              <a:rPr lang="en-US" sz="2400" dirty="0">
                <a:solidFill>
                  <a:schemeClr val="bg1">
                    <a:lumMod val="65000"/>
                  </a:schemeClr>
                </a:solidFill>
              </a:rPr>
              <a:t>Interventionist training/support</a:t>
            </a:r>
          </a:p>
          <a:p>
            <a:pPr lvl="1">
              <a:buClr>
                <a:schemeClr val="accent3">
                  <a:lumMod val="60000"/>
                  <a:lumOff val="40000"/>
                </a:schemeClr>
              </a:buClr>
              <a:buSzPct val="125000"/>
              <a:buFont typeface="Wingdings" charset="2"/>
              <a:buChar char="§"/>
            </a:pPr>
            <a:r>
              <a:rPr lang="en-US" sz="2400" dirty="0"/>
              <a:t>Behavior supports</a:t>
            </a:r>
          </a:p>
        </p:txBody>
      </p:sp>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4x per week, group of 5, special education teacher</a:t>
            </a:r>
          </a:p>
        </p:txBody>
      </p:sp>
    </p:spTree>
    <p:extLst>
      <p:ext uri="{BB962C8B-B14F-4D97-AF65-F5344CB8AC3E}">
        <p14:creationId xmlns:p14="http://schemas.microsoft.com/office/powerpoint/2010/main" val="29401786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1.9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structural adaptations in your workbook.</a:t>
            </a:r>
          </a:p>
        </p:txBody>
      </p:sp>
    </p:spTree>
    <p:extLst>
      <p:ext uri="{BB962C8B-B14F-4D97-AF65-F5344CB8AC3E}">
        <p14:creationId xmlns:p14="http://schemas.microsoft.com/office/powerpoint/2010/main" val="14070169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1.9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https://youtu.be/fCmiAUHduak</a:t>
            </a:r>
            <a:r>
              <a:rPr lang="en-US" dirty="0">
                <a:solidFill>
                  <a:schemeClr val="bg1"/>
                </a:solidFill>
              </a:rPr>
              <a:t> video here]</a:t>
            </a:r>
          </a:p>
        </p:txBody>
      </p:sp>
    </p:spTree>
    <p:extLst>
      <p:ext uri="{BB962C8B-B14F-4D97-AF65-F5344CB8AC3E}">
        <p14:creationId xmlns:p14="http://schemas.microsoft.com/office/powerpoint/2010/main" val="24472111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0" name="Content Placeholder 2">
            <a:extLst>
              <a:ext uri="{FF2B5EF4-FFF2-40B4-BE49-F238E27FC236}">
                <a16:creationId xmlns:a16="http://schemas.microsoft.com/office/drawing/2014/main" id="{04C8C10C-DCBD-6247-8702-06BE8B98EA03}"/>
              </a:ext>
            </a:extLst>
          </p:cNvPr>
          <p:cNvSpPr txBox="1">
            <a:spLocks/>
          </p:cNvSpPr>
          <p:nvPr/>
        </p:nvSpPr>
        <p:spPr>
          <a:xfrm>
            <a:off x="333511" y="1314682"/>
            <a:ext cx="905308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“We have a student that isn’t responding to her current reading intervention so we know that we need to intensify intervention for her. Right now she is receiving a systematic Tier 2 intervention program from her classroom teacher 3 days per week for 30 minutes. This teacher is really good but she doesn’t have the same level of training as our reading specialist - who has extensive experience providing intensive interventions.  Our reading specialist uses a different highly structured program and she has room in one of her intervention groups that meets 40 minutes two times per week. We think this is the right adaptation for her.”</a:t>
            </a:r>
          </a:p>
          <a:p>
            <a:pPr marL="1588" lvl="1" indent="0">
              <a:spcBef>
                <a:spcPts val="1800"/>
              </a:spcBef>
              <a:buClr>
                <a:schemeClr val="accent1"/>
              </a:buClr>
              <a:buSzPct val="125000"/>
              <a:buNone/>
            </a:pPr>
            <a:endParaRPr lang="en-US" dirty="0"/>
          </a:p>
        </p:txBody>
      </p:sp>
      <p:cxnSp>
        <p:nvCxnSpPr>
          <p:cNvPr id="11" name="Straight Connector 10">
            <a:extLst>
              <a:ext uri="{FF2B5EF4-FFF2-40B4-BE49-F238E27FC236}">
                <a16:creationId xmlns:a16="http://schemas.microsoft.com/office/drawing/2014/main" id="{A16FF299-DE3A-EC4C-8732-D392FA679BFC}"/>
              </a:ext>
            </a:extLst>
          </p:cNvPr>
          <p:cNvCxnSpPr>
            <a:cxnSpLocks/>
          </p:cNvCxnSpPr>
          <p:nvPr/>
        </p:nvCxnSpPr>
        <p:spPr>
          <a:xfrm>
            <a:off x="4239385" y="1746774"/>
            <a:ext cx="247865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FAA521-65AC-0241-8D2C-2B91BE35F303}"/>
              </a:ext>
            </a:extLst>
          </p:cNvPr>
          <p:cNvCxnSpPr>
            <a:cxnSpLocks/>
          </p:cNvCxnSpPr>
          <p:nvPr/>
        </p:nvCxnSpPr>
        <p:spPr>
          <a:xfrm>
            <a:off x="333511" y="2514995"/>
            <a:ext cx="3301992"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DFFE74-0AA5-2241-A6D7-A52B66609909}"/>
              </a:ext>
            </a:extLst>
          </p:cNvPr>
          <p:cNvCxnSpPr>
            <a:cxnSpLocks/>
          </p:cNvCxnSpPr>
          <p:nvPr/>
        </p:nvCxnSpPr>
        <p:spPr>
          <a:xfrm>
            <a:off x="333511" y="3371856"/>
            <a:ext cx="272693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488EE0-7F9E-0E42-A387-D9F804FBA2DF}"/>
              </a:ext>
            </a:extLst>
          </p:cNvPr>
          <p:cNvCxnSpPr>
            <a:cxnSpLocks/>
          </p:cNvCxnSpPr>
          <p:nvPr/>
        </p:nvCxnSpPr>
        <p:spPr>
          <a:xfrm>
            <a:off x="3350409" y="3369141"/>
            <a:ext cx="480454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7D4787-7323-3B46-912F-4F82A2EFC381}"/>
              </a:ext>
            </a:extLst>
          </p:cNvPr>
          <p:cNvCxnSpPr>
            <a:cxnSpLocks/>
          </p:cNvCxnSpPr>
          <p:nvPr/>
        </p:nvCxnSpPr>
        <p:spPr>
          <a:xfrm>
            <a:off x="3950678" y="4156023"/>
            <a:ext cx="2767363"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3D68E2-7081-F44B-AE0A-6188F9E5E7AC}"/>
              </a:ext>
            </a:extLst>
          </p:cNvPr>
          <p:cNvCxnSpPr>
            <a:cxnSpLocks/>
          </p:cNvCxnSpPr>
          <p:nvPr/>
        </p:nvCxnSpPr>
        <p:spPr>
          <a:xfrm>
            <a:off x="4942833" y="4942905"/>
            <a:ext cx="4014555"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DCC1134-D99F-D149-95EB-3E6E572EF2DA}"/>
              </a:ext>
            </a:extLst>
          </p:cNvPr>
          <p:cNvCxnSpPr>
            <a:cxnSpLocks/>
          </p:cNvCxnSpPr>
          <p:nvPr/>
        </p:nvCxnSpPr>
        <p:spPr>
          <a:xfrm>
            <a:off x="333511" y="5356562"/>
            <a:ext cx="1419089"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A33AB1-B7EA-3B49-8A88-3E5E5CFD24B2}"/>
              </a:ext>
            </a:extLst>
          </p:cNvPr>
          <p:cNvCxnSpPr>
            <a:cxnSpLocks/>
          </p:cNvCxnSpPr>
          <p:nvPr/>
        </p:nvCxnSpPr>
        <p:spPr>
          <a:xfrm>
            <a:off x="3335577" y="5751558"/>
            <a:ext cx="4800717"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878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1.10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structural adaptations in your workbook.</a:t>
            </a:r>
          </a:p>
        </p:txBody>
      </p:sp>
    </p:spTree>
    <p:extLst>
      <p:ext uri="{BB962C8B-B14F-4D97-AF65-F5344CB8AC3E}">
        <p14:creationId xmlns:p14="http://schemas.microsoft.com/office/powerpoint/2010/main" val="3319966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85794" y="2120901"/>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85794" y="742925"/>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13928842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1.10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https://youtu.be/dHM9GYtZ8Xg</a:t>
            </a:r>
            <a:r>
              <a:rPr lang="en-US" dirty="0">
                <a:solidFill>
                  <a:schemeClr val="bg1"/>
                </a:solidFill>
              </a:rPr>
              <a:t> video here]</a:t>
            </a:r>
          </a:p>
        </p:txBody>
      </p:sp>
    </p:spTree>
    <p:extLst>
      <p:ext uri="{BB962C8B-B14F-4D97-AF65-F5344CB8AC3E}">
        <p14:creationId xmlns:p14="http://schemas.microsoft.com/office/powerpoint/2010/main" val="20872463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Structural Adaptations</a:t>
            </a:r>
            <a:endParaRPr lang="en-US" sz="2400" dirty="0">
              <a:solidFill>
                <a:schemeClr val="accent3">
                  <a:lumMod val="60000"/>
                  <a:lumOff val="40000"/>
                </a:schemeClr>
              </a:solidFill>
            </a:endParaRPr>
          </a:p>
        </p:txBody>
      </p:sp>
      <p:sp>
        <p:nvSpPr>
          <p:cNvPr id="10" name="Content Placeholder 2">
            <a:extLst>
              <a:ext uri="{FF2B5EF4-FFF2-40B4-BE49-F238E27FC236}">
                <a16:creationId xmlns:a16="http://schemas.microsoft.com/office/drawing/2014/main" id="{04C8C10C-DCBD-6247-8702-06BE8B98EA03}"/>
              </a:ext>
            </a:extLst>
          </p:cNvPr>
          <p:cNvSpPr txBox="1">
            <a:spLocks/>
          </p:cNvSpPr>
          <p:nvPr/>
        </p:nvSpPr>
        <p:spPr>
          <a:xfrm>
            <a:off x="333511" y="1314682"/>
            <a:ext cx="905308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“We have a student that isn’t responding to her current reading intervention so we know that we need to intensify intervention for her. Right now she is receiving a systematic Tier 2 intervention program from her classroom teacher 3 days per week for 30 minutes. Based on diagnostic and mastery data, we think this is right the intervention program for her, but she needs increased time and a smaller group. Our reading specialist meets with a group of three students for 40 minutes 5 days per week using the same program, so we think this is the right adaptation for her.”</a:t>
            </a:r>
          </a:p>
          <a:p>
            <a:endParaRPr lang="en-US" i="1" dirty="0"/>
          </a:p>
          <a:p>
            <a:pPr marL="1588" lvl="1" indent="0">
              <a:spcBef>
                <a:spcPts val="1800"/>
              </a:spcBef>
              <a:buClr>
                <a:schemeClr val="accent1"/>
              </a:buClr>
              <a:buSzPct val="125000"/>
              <a:buNone/>
            </a:pPr>
            <a:endParaRPr lang="en-US" dirty="0"/>
          </a:p>
        </p:txBody>
      </p:sp>
      <p:cxnSp>
        <p:nvCxnSpPr>
          <p:cNvPr id="11" name="Straight Connector 10">
            <a:extLst>
              <a:ext uri="{FF2B5EF4-FFF2-40B4-BE49-F238E27FC236}">
                <a16:creationId xmlns:a16="http://schemas.microsoft.com/office/drawing/2014/main" id="{A16FF299-DE3A-EC4C-8732-D392FA679BFC}"/>
              </a:ext>
            </a:extLst>
          </p:cNvPr>
          <p:cNvCxnSpPr>
            <a:cxnSpLocks/>
          </p:cNvCxnSpPr>
          <p:nvPr/>
        </p:nvCxnSpPr>
        <p:spPr>
          <a:xfrm>
            <a:off x="4239385" y="1746774"/>
            <a:ext cx="247865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FAA521-65AC-0241-8D2C-2B91BE35F303}"/>
              </a:ext>
            </a:extLst>
          </p:cNvPr>
          <p:cNvCxnSpPr>
            <a:cxnSpLocks/>
          </p:cNvCxnSpPr>
          <p:nvPr/>
        </p:nvCxnSpPr>
        <p:spPr>
          <a:xfrm>
            <a:off x="333511" y="2514995"/>
            <a:ext cx="3301992"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DFFE74-0AA5-2241-A6D7-A52B66609909}"/>
              </a:ext>
            </a:extLst>
          </p:cNvPr>
          <p:cNvCxnSpPr>
            <a:cxnSpLocks/>
          </p:cNvCxnSpPr>
          <p:nvPr/>
        </p:nvCxnSpPr>
        <p:spPr>
          <a:xfrm>
            <a:off x="333511" y="3371856"/>
            <a:ext cx="2726930"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488EE0-7F9E-0E42-A387-D9F804FBA2DF}"/>
              </a:ext>
            </a:extLst>
          </p:cNvPr>
          <p:cNvCxnSpPr>
            <a:cxnSpLocks/>
          </p:cNvCxnSpPr>
          <p:nvPr/>
        </p:nvCxnSpPr>
        <p:spPr>
          <a:xfrm>
            <a:off x="3350409" y="3369141"/>
            <a:ext cx="480454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7D4787-7323-3B46-912F-4F82A2EFC381}"/>
              </a:ext>
            </a:extLst>
          </p:cNvPr>
          <p:cNvCxnSpPr>
            <a:cxnSpLocks/>
          </p:cNvCxnSpPr>
          <p:nvPr/>
        </p:nvCxnSpPr>
        <p:spPr>
          <a:xfrm>
            <a:off x="1951895" y="3745476"/>
            <a:ext cx="4355599"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3D68E2-7081-F44B-AE0A-6188F9E5E7AC}"/>
              </a:ext>
            </a:extLst>
          </p:cNvPr>
          <p:cNvCxnSpPr>
            <a:cxnSpLocks/>
          </p:cNvCxnSpPr>
          <p:nvPr/>
        </p:nvCxnSpPr>
        <p:spPr>
          <a:xfrm>
            <a:off x="464140" y="4159134"/>
            <a:ext cx="4462423"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A33AB1-B7EA-3B49-8A88-3E5E5CFD24B2}"/>
              </a:ext>
            </a:extLst>
          </p:cNvPr>
          <p:cNvCxnSpPr>
            <a:cxnSpLocks/>
          </p:cNvCxnSpPr>
          <p:nvPr/>
        </p:nvCxnSpPr>
        <p:spPr>
          <a:xfrm>
            <a:off x="464140" y="4584405"/>
            <a:ext cx="5339501"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A96BC9C-1BB6-8A40-92C4-7B2CC43D6E02}"/>
              </a:ext>
            </a:extLst>
          </p:cNvPr>
          <p:cNvCxnSpPr>
            <a:cxnSpLocks/>
          </p:cNvCxnSpPr>
          <p:nvPr/>
        </p:nvCxnSpPr>
        <p:spPr>
          <a:xfrm>
            <a:off x="5337830" y="4942079"/>
            <a:ext cx="3414284"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2D9B49C-B033-964F-A94F-A0FE9A2D0627}"/>
              </a:ext>
            </a:extLst>
          </p:cNvPr>
          <p:cNvCxnSpPr>
            <a:cxnSpLocks/>
          </p:cNvCxnSpPr>
          <p:nvPr/>
        </p:nvCxnSpPr>
        <p:spPr>
          <a:xfrm>
            <a:off x="333511" y="5355736"/>
            <a:ext cx="3905874"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338807-184F-9D4D-A08C-FA94CFF8A058}"/>
              </a:ext>
            </a:extLst>
          </p:cNvPr>
          <p:cNvCxnSpPr>
            <a:cxnSpLocks/>
          </p:cNvCxnSpPr>
          <p:nvPr/>
        </p:nvCxnSpPr>
        <p:spPr>
          <a:xfrm>
            <a:off x="5803641" y="5355736"/>
            <a:ext cx="2351314"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58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left)">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par>
                                <p:cTn id="43" presetID="2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a:t>
            </a:r>
            <a:r>
              <a:rPr lang="en-US" sz="3200" dirty="0">
                <a:solidFill>
                  <a:schemeClr val="accent2">
                    <a:lumMod val="20000"/>
                    <a:lumOff val="80000"/>
                  </a:schemeClr>
                </a:solidFill>
              </a:rPr>
              <a:t> </a:t>
            </a:r>
            <a:r>
              <a:rPr lang="en-US" sz="3200" dirty="0">
                <a:solidFill>
                  <a:schemeClr val="accent3">
                    <a:lumMod val="20000"/>
                    <a:lumOff val="80000"/>
                  </a:schemeClr>
                </a:solidFill>
              </a:rPr>
              <a:t>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Structural Adaptations</a:t>
            </a:r>
          </a:p>
        </p:txBody>
      </p:sp>
      <p:sp>
        <p:nvSpPr>
          <p:cNvPr id="7" name="Rectangle 6"/>
          <p:cNvSpPr/>
          <p:nvPr/>
        </p:nvSpPr>
        <p:spPr>
          <a:xfrm>
            <a:off x="1989221" y="2730642"/>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Tree>
    <p:extLst>
      <p:ext uri="{BB962C8B-B14F-4D97-AF65-F5344CB8AC3E}">
        <p14:creationId xmlns:p14="http://schemas.microsoft.com/office/powerpoint/2010/main" val="353166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Tree>
    <p:extLst>
      <p:ext uri="{BB962C8B-B14F-4D97-AF65-F5344CB8AC3E}">
        <p14:creationId xmlns:p14="http://schemas.microsoft.com/office/powerpoint/2010/main" val="116871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5" name="Content Placeholder 2"/>
          <p:cNvSpPr txBox="1">
            <a:spLocks/>
          </p:cNvSpPr>
          <p:nvPr/>
        </p:nvSpPr>
        <p:spPr>
          <a:xfrm>
            <a:off x="1989221" y="3106813"/>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3">
                  <a:lumMod val="60000"/>
                  <a:lumOff val="40000"/>
                </a:schemeClr>
              </a:buClr>
              <a:buSzPct val="125000"/>
              <a:buNone/>
            </a:pPr>
            <a:r>
              <a:rPr lang="en-US" sz="2800" dirty="0">
                <a:solidFill>
                  <a:schemeClr val="accent3">
                    <a:lumMod val="60000"/>
                    <a:lumOff val="40000"/>
                  </a:schemeClr>
                </a:solidFill>
              </a:rPr>
              <a:t>What we teach</a:t>
            </a:r>
          </a:p>
        </p:txBody>
      </p:sp>
    </p:spTree>
    <p:extLst>
      <p:ext uri="{BB962C8B-B14F-4D97-AF65-F5344CB8AC3E}">
        <p14:creationId xmlns:p14="http://schemas.microsoft.com/office/powerpoint/2010/main" val="76139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5" name="Content Placeholder 2"/>
          <p:cNvSpPr txBox="1">
            <a:spLocks/>
          </p:cNvSpPr>
          <p:nvPr/>
        </p:nvSpPr>
        <p:spPr>
          <a:xfrm>
            <a:off x="1989221" y="3106813"/>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3">
                  <a:lumMod val="60000"/>
                  <a:lumOff val="40000"/>
                </a:schemeClr>
              </a:buClr>
              <a:buSzPct val="125000"/>
              <a:buNone/>
            </a:pPr>
            <a:r>
              <a:rPr lang="en-US" sz="2800" dirty="0">
                <a:solidFill>
                  <a:schemeClr val="accent3">
                    <a:lumMod val="60000"/>
                    <a:lumOff val="40000"/>
                  </a:schemeClr>
                </a:solidFill>
              </a:rPr>
              <a:t>What we teach</a:t>
            </a:r>
          </a:p>
          <a:p>
            <a:pPr marL="1588" lvl="1" indent="0">
              <a:spcBef>
                <a:spcPts val="1800"/>
              </a:spcBef>
              <a:buClr>
                <a:schemeClr val="accent3">
                  <a:lumMod val="60000"/>
                  <a:lumOff val="40000"/>
                </a:schemeClr>
              </a:buClr>
              <a:buSzPct val="125000"/>
              <a:buNone/>
            </a:pPr>
            <a:r>
              <a:rPr lang="en-US" sz="4000" dirty="0">
                <a:solidFill>
                  <a:schemeClr val="accent3">
                    <a:lumMod val="40000"/>
                    <a:lumOff val="60000"/>
                  </a:schemeClr>
                </a:solidFill>
              </a:rPr>
              <a:t>	How we teach</a:t>
            </a:r>
          </a:p>
        </p:txBody>
      </p:sp>
    </p:spTree>
    <p:extLst>
      <p:ext uri="{BB962C8B-B14F-4D97-AF65-F5344CB8AC3E}">
        <p14:creationId xmlns:p14="http://schemas.microsoft.com/office/powerpoint/2010/main" val="394404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Tree>
    <p:extLst>
      <p:ext uri="{BB962C8B-B14F-4D97-AF65-F5344CB8AC3E}">
        <p14:creationId xmlns:p14="http://schemas.microsoft.com/office/powerpoint/2010/main" val="142124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
        <p:nvSpPr>
          <p:cNvPr id="5" name="Content Placeholder 2"/>
          <p:cNvSpPr txBox="1">
            <a:spLocks/>
          </p:cNvSpPr>
          <p:nvPr/>
        </p:nvSpPr>
        <p:spPr>
          <a:xfrm>
            <a:off x="1950415" y="28268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t>Effective models</a:t>
            </a:r>
          </a:p>
          <a:p>
            <a:pPr lvl="1">
              <a:spcBef>
                <a:spcPts val="1800"/>
              </a:spcBef>
              <a:buClr>
                <a:schemeClr val="accent3">
                  <a:lumMod val="60000"/>
                  <a:lumOff val="40000"/>
                </a:schemeClr>
              </a:buClr>
              <a:buSzPct val="125000"/>
              <a:buFont typeface="Wingdings" charset="2"/>
              <a:buChar char="§"/>
            </a:pPr>
            <a:r>
              <a:rPr lang="en-US" sz="2400" dirty="0"/>
              <a:t>Effective guided practice</a:t>
            </a:r>
          </a:p>
          <a:p>
            <a:pPr lvl="1">
              <a:spcBef>
                <a:spcPts val="1800"/>
              </a:spcBef>
              <a:buClr>
                <a:schemeClr val="accent3">
                  <a:lumMod val="60000"/>
                  <a:lumOff val="40000"/>
                </a:schemeClr>
              </a:buClr>
              <a:buSzPct val="125000"/>
              <a:buFont typeface="Wingdings" charset="2"/>
              <a:buChar char="§"/>
            </a:pPr>
            <a:r>
              <a:rPr lang="en-US" sz="2400" dirty="0"/>
              <a:t>Eliciting frequent responses</a:t>
            </a:r>
          </a:p>
          <a:p>
            <a:pPr lvl="1">
              <a:spcBef>
                <a:spcPts val="1800"/>
              </a:spcBef>
              <a:buClr>
                <a:schemeClr val="accent3">
                  <a:lumMod val="60000"/>
                  <a:lumOff val="40000"/>
                </a:schemeClr>
              </a:buClr>
              <a:buSzPct val="125000"/>
              <a:buFont typeface="Wingdings" charset="2"/>
              <a:buChar char="§"/>
            </a:pPr>
            <a:r>
              <a:rPr lang="en-US" sz="2400" dirty="0"/>
              <a:t>Immediate specific feedback</a:t>
            </a:r>
          </a:p>
        </p:txBody>
      </p:sp>
    </p:spTree>
    <p:extLst>
      <p:ext uri="{BB962C8B-B14F-4D97-AF65-F5344CB8AC3E}">
        <p14:creationId xmlns:p14="http://schemas.microsoft.com/office/powerpoint/2010/main" val="10953643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21710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918531" y="1748790"/>
            <a:ext cx="2140018" cy="2685512"/>
          </a:xfrm>
          <a:prstGeom prst="rect">
            <a:avLst/>
          </a:prstGeom>
        </p:spPr>
      </p:pic>
      <p:sp>
        <p:nvSpPr>
          <p:cNvPr id="8" name="Content Placeholder 2">
            <a:extLst>
              <a:ext uri="{FF2B5EF4-FFF2-40B4-BE49-F238E27FC236}">
                <a16:creationId xmlns:a16="http://schemas.microsoft.com/office/drawing/2014/main" id="{E02180BC-CA7E-DB4A-BA09-E0C087BB8933}"/>
              </a:ext>
            </a:extLst>
          </p:cNvPr>
          <p:cNvSpPr txBox="1">
            <a:spLocks/>
          </p:cNvSpPr>
          <p:nvPr/>
        </p:nvSpPr>
        <p:spPr>
          <a:xfrm>
            <a:off x="3214685" y="1667562"/>
            <a:ext cx="5027903" cy="1761438"/>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800" dirty="0">
                <a:solidFill>
                  <a:schemeClr val="accent2">
                    <a:lumMod val="60000"/>
                    <a:lumOff val="40000"/>
                  </a:schemeClr>
                </a:solidFill>
              </a:rPr>
              <a:t>Intervention Program A</a:t>
            </a:r>
          </a:p>
        </p:txBody>
      </p:sp>
    </p:spTree>
    <p:extLst>
      <p:ext uri="{BB962C8B-B14F-4D97-AF65-F5344CB8AC3E}">
        <p14:creationId xmlns:p14="http://schemas.microsoft.com/office/powerpoint/2010/main" val="19894919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B54EB0-8862-2A48-832D-CDE80247B6CB}"/>
              </a:ext>
            </a:extLst>
          </p:cNvPr>
          <p:cNvSpPr/>
          <p:nvPr/>
        </p:nvSpPr>
        <p:spPr>
          <a:xfrm>
            <a:off x="823596"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2334E4-3CF8-D64E-B49B-4F054BB8CB44}"/>
              </a:ext>
            </a:extLst>
          </p:cNvPr>
          <p:cNvSpPr/>
          <p:nvPr/>
        </p:nvSpPr>
        <p:spPr>
          <a:xfrm>
            <a:off x="2296470" y="1810350"/>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2A9CAD-DF3E-324B-A2BB-9B4A55AA5E15}"/>
              </a:ext>
            </a:extLst>
          </p:cNvPr>
          <p:cNvSpPr/>
          <p:nvPr/>
        </p:nvSpPr>
        <p:spPr>
          <a:xfrm>
            <a:off x="3772413"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9F833A-A9F8-6E4A-BBF3-A5E11075ED53}"/>
              </a:ext>
            </a:extLst>
          </p:cNvPr>
          <p:cNvSpPr txBox="1"/>
          <p:nvPr/>
        </p:nvSpPr>
        <p:spPr>
          <a:xfrm>
            <a:off x="2495301" y="1619378"/>
            <a:ext cx="1185862" cy="1862048"/>
          </a:xfrm>
          <a:prstGeom prst="rect">
            <a:avLst/>
          </a:prstGeom>
          <a:noFill/>
        </p:spPr>
        <p:txBody>
          <a:bodyPr wrap="square" rtlCol="0">
            <a:spAutoFit/>
          </a:bodyPr>
          <a:lstStyle/>
          <a:p>
            <a:r>
              <a:rPr lang="en-US" sz="11500" dirty="0"/>
              <a:t>u</a:t>
            </a:r>
          </a:p>
        </p:txBody>
      </p:sp>
      <p:sp>
        <p:nvSpPr>
          <p:cNvPr id="12" name="TextBox 11">
            <a:extLst>
              <a:ext uri="{FF2B5EF4-FFF2-40B4-BE49-F238E27FC236}">
                <a16:creationId xmlns:a16="http://schemas.microsoft.com/office/drawing/2014/main" id="{6EC23738-314A-3C42-881E-EAA52E4611E2}"/>
              </a:ext>
            </a:extLst>
          </p:cNvPr>
          <p:cNvSpPr txBox="1"/>
          <p:nvPr/>
        </p:nvSpPr>
        <p:spPr>
          <a:xfrm>
            <a:off x="3898215" y="1619378"/>
            <a:ext cx="1185862" cy="1862048"/>
          </a:xfrm>
          <a:prstGeom prst="rect">
            <a:avLst/>
          </a:prstGeom>
          <a:noFill/>
        </p:spPr>
        <p:txBody>
          <a:bodyPr wrap="square" rtlCol="0">
            <a:spAutoFit/>
          </a:bodyPr>
          <a:lstStyle/>
          <a:p>
            <a:r>
              <a:rPr lang="en-US" sz="11500" dirty="0"/>
              <a:t>d</a:t>
            </a:r>
          </a:p>
        </p:txBody>
      </p:sp>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4" name="TextBox 13">
            <a:extLst>
              <a:ext uri="{FF2B5EF4-FFF2-40B4-BE49-F238E27FC236}">
                <a16:creationId xmlns:a16="http://schemas.microsoft.com/office/drawing/2014/main" id="{D0228012-7FA4-FC45-8133-551253EC5FCC}"/>
              </a:ext>
            </a:extLst>
          </p:cNvPr>
          <p:cNvSpPr txBox="1"/>
          <p:nvPr/>
        </p:nvSpPr>
        <p:spPr>
          <a:xfrm>
            <a:off x="788436" y="1619378"/>
            <a:ext cx="1185862" cy="1862048"/>
          </a:xfrm>
          <a:prstGeom prst="rect">
            <a:avLst/>
          </a:prstGeom>
          <a:noFill/>
        </p:spPr>
        <p:txBody>
          <a:bodyPr wrap="square" rtlCol="0">
            <a:spAutoFit/>
          </a:bodyPr>
          <a:lstStyle/>
          <a:p>
            <a:r>
              <a:rPr lang="en-US" sz="11500" dirty="0"/>
              <a:t>m</a:t>
            </a: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Tree>
    <p:extLst>
      <p:ext uri="{BB962C8B-B14F-4D97-AF65-F5344CB8AC3E}">
        <p14:creationId xmlns:p14="http://schemas.microsoft.com/office/powerpoint/2010/main" val="344578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3560" y="717570"/>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Urgent</a:t>
            </a:r>
          </a:p>
        </p:txBody>
      </p:sp>
      <p:sp>
        <p:nvSpPr>
          <p:cNvPr id="5" name="Content Placeholder 2"/>
          <p:cNvSpPr txBox="1">
            <a:spLocks/>
          </p:cNvSpPr>
          <p:nvPr/>
        </p:nvSpPr>
        <p:spPr>
          <a:xfrm>
            <a:off x="431897" y="2420040"/>
            <a:ext cx="624714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4">
                  <a:lumMod val="60000"/>
                  <a:lumOff val="40000"/>
                </a:schemeClr>
              </a:buClr>
              <a:buSzPct val="125000"/>
              <a:buNone/>
            </a:pPr>
            <a:r>
              <a:rPr lang="en-US" sz="2800" b="1" dirty="0"/>
              <a:t>The Nation’s Report Card</a:t>
            </a:r>
          </a:p>
          <a:p>
            <a:pPr lvl="1">
              <a:spcBef>
                <a:spcPts val="1800"/>
              </a:spcBef>
              <a:buClr>
                <a:schemeClr val="accent4">
                  <a:lumMod val="60000"/>
                  <a:lumOff val="40000"/>
                </a:schemeClr>
              </a:buClr>
              <a:buSzPct val="125000"/>
              <a:buFont typeface="Wingdings" charset="2"/>
              <a:buChar char="§"/>
            </a:pPr>
            <a:r>
              <a:rPr lang="en-US" sz="2800" dirty="0"/>
              <a:t>approximately a third of third graders are performing below a “</a:t>
            </a:r>
            <a:r>
              <a:rPr lang="en-US" altLang="ja-JP" sz="2800" dirty="0"/>
              <a:t>basic” level in reading.</a:t>
            </a:r>
          </a:p>
          <a:p>
            <a:pPr marL="1588" lvl="1" indent="0">
              <a:spcBef>
                <a:spcPts val="1800"/>
              </a:spcBef>
              <a:buClr>
                <a:schemeClr val="accent4">
                  <a:lumMod val="60000"/>
                  <a:lumOff val="40000"/>
                </a:schemeClr>
              </a:buClr>
              <a:buSzPct val="125000"/>
              <a:buNone/>
            </a:pPr>
            <a:endParaRPr lang="en-US" altLang="ja-JP" sz="1800" dirty="0"/>
          </a:p>
          <a:p>
            <a:pPr marL="2628900" lvl="6" indent="0">
              <a:spcBef>
                <a:spcPts val="1800"/>
              </a:spcBef>
              <a:buClr>
                <a:schemeClr val="accent4">
                  <a:lumMod val="60000"/>
                  <a:lumOff val="40000"/>
                </a:schemeClr>
              </a:buClr>
              <a:buSzPct val="125000"/>
              <a:buNone/>
            </a:pPr>
            <a:r>
              <a:rPr lang="en-US" altLang="ja-JP" dirty="0">
                <a:solidFill>
                  <a:schemeClr val="bg1"/>
                </a:solidFill>
              </a:rPr>
              <a:t>National Assessment of Educational Progress (NAEP)</a:t>
            </a:r>
            <a:endParaRPr lang="en-US" altLang="ja-JP" sz="2600" dirty="0">
              <a:solidFill>
                <a:schemeClr val="bg1"/>
              </a:solidFill>
            </a:endParaRPr>
          </a:p>
          <a:p>
            <a:pPr lvl="1">
              <a:spcBef>
                <a:spcPts val="1800"/>
              </a:spcBef>
              <a:buClr>
                <a:schemeClr val="accent4">
                  <a:lumMod val="60000"/>
                  <a:lumOff val="40000"/>
                </a:schemeClr>
              </a:buClr>
              <a:buSzPct val="125000"/>
              <a:buFont typeface="Wingdings" charset="2"/>
              <a:buChar char="§"/>
            </a:pPr>
            <a:endParaRPr lang="en-US" sz="2400" dirty="0"/>
          </a:p>
        </p:txBody>
      </p:sp>
    </p:spTree>
    <p:extLst>
      <p:ext uri="{BB962C8B-B14F-4D97-AF65-F5344CB8AC3E}">
        <p14:creationId xmlns:p14="http://schemas.microsoft.com/office/powerpoint/2010/main" val="21705559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B54EB0-8862-2A48-832D-CDE80247B6CB}"/>
              </a:ext>
            </a:extLst>
          </p:cNvPr>
          <p:cNvSpPr/>
          <p:nvPr/>
        </p:nvSpPr>
        <p:spPr>
          <a:xfrm>
            <a:off x="823596"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2334E4-3CF8-D64E-B49B-4F054BB8CB44}"/>
              </a:ext>
            </a:extLst>
          </p:cNvPr>
          <p:cNvSpPr/>
          <p:nvPr/>
        </p:nvSpPr>
        <p:spPr>
          <a:xfrm>
            <a:off x="2296470" y="1810350"/>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2A9CAD-DF3E-324B-A2BB-9B4A55AA5E15}"/>
              </a:ext>
            </a:extLst>
          </p:cNvPr>
          <p:cNvSpPr/>
          <p:nvPr/>
        </p:nvSpPr>
        <p:spPr>
          <a:xfrm>
            <a:off x="3772413"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9F833A-A9F8-6E4A-BBF3-A5E11075ED53}"/>
              </a:ext>
            </a:extLst>
          </p:cNvPr>
          <p:cNvSpPr txBox="1"/>
          <p:nvPr/>
        </p:nvSpPr>
        <p:spPr>
          <a:xfrm>
            <a:off x="2495301" y="1619378"/>
            <a:ext cx="1185862" cy="1862048"/>
          </a:xfrm>
          <a:prstGeom prst="rect">
            <a:avLst/>
          </a:prstGeom>
          <a:noFill/>
        </p:spPr>
        <p:txBody>
          <a:bodyPr wrap="square" rtlCol="0">
            <a:spAutoFit/>
          </a:bodyPr>
          <a:lstStyle/>
          <a:p>
            <a:r>
              <a:rPr lang="en-US" sz="11500" dirty="0"/>
              <a:t>u</a:t>
            </a:r>
          </a:p>
        </p:txBody>
      </p:sp>
      <p:sp>
        <p:nvSpPr>
          <p:cNvPr id="12" name="TextBox 11">
            <a:extLst>
              <a:ext uri="{FF2B5EF4-FFF2-40B4-BE49-F238E27FC236}">
                <a16:creationId xmlns:a16="http://schemas.microsoft.com/office/drawing/2014/main" id="{6EC23738-314A-3C42-881E-EAA52E4611E2}"/>
              </a:ext>
            </a:extLst>
          </p:cNvPr>
          <p:cNvSpPr txBox="1"/>
          <p:nvPr/>
        </p:nvSpPr>
        <p:spPr>
          <a:xfrm>
            <a:off x="3898215" y="1619378"/>
            <a:ext cx="1185862" cy="1862048"/>
          </a:xfrm>
          <a:prstGeom prst="rect">
            <a:avLst/>
          </a:prstGeom>
          <a:noFill/>
        </p:spPr>
        <p:txBody>
          <a:bodyPr wrap="square" rtlCol="0">
            <a:spAutoFit/>
          </a:bodyPr>
          <a:lstStyle/>
          <a:p>
            <a:r>
              <a:rPr lang="en-US" sz="11500" dirty="0"/>
              <a:t>d</a:t>
            </a:r>
          </a:p>
        </p:txBody>
      </p:sp>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4" name="TextBox 13">
            <a:extLst>
              <a:ext uri="{FF2B5EF4-FFF2-40B4-BE49-F238E27FC236}">
                <a16:creationId xmlns:a16="http://schemas.microsoft.com/office/drawing/2014/main" id="{D0228012-7FA4-FC45-8133-551253EC5FCC}"/>
              </a:ext>
            </a:extLst>
          </p:cNvPr>
          <p:cNvSpPr txBox="1"/>
          <p:nvPr/>
        </p:nvSpPr>
        <p:spPr>
          <a:xfrm>
            <a:off x="788436" y="1619378"/>
            <a:ext cx="1185862" cy="1862048"/>
          </a:xfrm>
          <a:prstGeom prst="rect">
            <a:avLst/>
          </a:prstGeom>
          <a:noFill/>
        </p:spPr>
        <p:txBody>
          <a:bodyPr wrap="square" rtlCol="0">
            <a:spAutoFit/>
          </a:bodyPr>
          <a:lstStyle/>
          <a:p>
            <a:r>
              <a:rPr lang="en-US" sz="11500" dirty="0"/>
              <a:t>m</a:t>
            </a: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t>Effective models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guided practice</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Eliciting frequent responses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Immediate specific feedback</a:t>
            </a:r>
          </a:p>
        </p:txBody>
      </p:sp>
    </p:spTree>
    <p:extLst>
      <p:ext uri="{BB962C8B-B14F-4D97-AF65-F5344CB8AC3E}">
        <p14:creationId xmlns:p14="http://schemas.microsoft.com/office/powerpoint/2010/main" val="271420443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B54EB0-8862-2A48-832D-CDE80247B6CB}"/>
              </a:ext>
            </a:extLst>
          </p:cNvPr>
          <p:cNvSpPr/>
          <p:nvPr/>
        </p:nvSpPr>
        <p:spPr>
          <a:xfrm>
            <a:off x="823596"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2334E4-3CF8-D64E-B49B-4F054BB8CB44}"/>
              </a:ext>
            </a:extLst>
          </p:cNvPr>
          <p:cNvSpPr/>
          <p:nvPr/>
        </p:nvSpPr>
        <p:spPr>
          <a:xfrm>
            <a:off x="2296470" y="1810350"/>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2A9CAD-DF3E-324B-A2BB-9B4A55AA5E15}"/>
              </a:ext>
            </a:extLst>
          </p:cNvPr>
          <p:cNvSpPr/>
          <p:nvPr/>
        </p:nvSpPr>
        <p:spPr>
          <a:xfrm>
            <a:off x="3772413"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9F833A-A9F8-6E4A-BBF3-A5E11075ED53}"/>
              </a:ext>
            </a:extLst>
          </p:cNvPr>
          <p:cNvSpPr txBox="1"/>
          <p:nvPr/>
        </p:nvSpPr>
        <p:spPr>
          <a:xfrm>
            <a:off x="2495301" y="1619378"/>
            <a:ext cx="1185862" cy="1862048"/>
          </a:xfrm>
          <a:prstGeom prst="rect">
            <a:avLst/>
          </a:prstGeom>
          <a:noFill/>
        </p:spPr>
        <p:txBody>
          <a:bodyPr wrap="square" rtlCol="0">
            <a:spAutoFit/>
          </a:bodyPr>
          <a:lstStyle/>
          <a:p>
            <a:r>
              <a:rPr lang="en-US" sz="11500" dirty="0"/>
              <a:t>u</a:t>
            </a:r>
          </a:p>
        </p:txBody>
      </p:sp>
      <p:sp>
        <p:nvSpPr>
          <p:cNvPr id="12" name="TextBox 11">
            <a:extLst>
              <a:ext uri="{FF2B5EF4-FFF2-40B4-BE49-F238E27FC236}">
                <a16:creationId xmlns:a16="http://schemas.microsoft.com/office/drawing/2014/main" id="{6EC23738-314A-3C42-881E-EAA52E4611E2}"/>
              </a:ext>
            </a:extLst>
          </p:cNvPr>
          <p:cNvSpPr txBox="1"/>
          <p:nvPr/>
        </p:nvSpPr>
        <p:spPr>
          <a:xfrm>
            <a:off x="3898215" y="1619378"/>
            <a:ext cx="1185862" cy="1862048"/>
          </a:xfrm>
          <a:prstGeom prst="rect">
            <a:avLst/>
          </a:prstGeom>
          <a:noFill/>
        </p:spPr>
        <p:txBody>
          <a:bodyPr wrap="square" rtlCol="0">
            <a:spAutoFit/>
          </a:bodyPr>
          <a:lstStyle/>
          <a:p>
            <a:r>
              <a:rPr lang="en-US" sz="11500" dirty="0"/>
              <a:t>d</a:t>
            </a:r>
          </a:p>
        </p:txBody>
      </p:sp>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4" name="TextBox 13">
            <a:extLst>
              <a:ext uri="{FF2B5EF4-FFF2-40B4-BE49-F238E27FC236}">
                <a16:creationId xmlns:a16="http://schemas.microsoft.com/office/drawing/2014/main" id="{D0228012-7FA4-FC45-8133-551253EC5FCC}"/>
              </a:ext>
            </a:extLst>
          </p:cNvPr>
          <p:cNvSpPr txBox="1"/>
          <p:nvPr/>
        </p:nvSpPr>
        <p:spPr>
          <a:xfrm>
            <a:off x="788436" y="1619378"/>
            <a:ext cx="1185862" cy="1862048"/>
          </a:xfrm>
          <a:prstGeom prst="rect">
            <a:avLst/>
          </a:prstGeom>
          <a:noFill/>
        </p:spPr>
        <p:txBody>
          <a:bodyPr wrap="square" rtlCol="0">
            <a:spAutoFit/>
          </a:bodyPr>
          <a:lstStyle/>
          <a:p>
            <a:r>
              <a:rPr lang="en-US" sz="11500" dirty="0"/>
              <a:t>m</a:t>
            </a: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models</a:t>
            </a:r>
          </a:p>
          <a:p>
            <a:pPr lvl="1">
              <a:spcBef>
                <a:spcPts val="1800"/>
              </a:spcBef>
              <a:buClr>
                <a:schemeClr val="accent3">
                  <a:lumMod val="60000"/>
                  <a:lumOff val="40000"/>
                </a:schemeClr>
              </a:buClr>
              <a:buSzPct val="125000"/>
              <a:buFont typeface="Wingdings" charset="2"/>
              <a:buChar char="§"/>
            </a:pPr>
            <a:r>
              <a:rPr lang="en-US" sz="2400" dirty="0"/>
              <a:t>Effective guided practice</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Eliciting frequent responses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Immediate specific feedback</a:t>
            </a:r>
          </a:p>
        </p:txBody>
      </p:sp>
    </p:spTree>
    <p:extLst>
      <p:ext uri="{BB962C8B-B14F-4D97-AF65-F5344CB8AC3E}">
        <p14:creationId xmlns:p14="http://schemas.microsoft.com/office/powerpoint/2010/main" val="15495445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B54EB0-8862-2A48-832D-CDE80247B6CB}"/>
              </a:ext>
            </a:extLst>
          </p:cNvPr>
          <p:cNvSpPr/>
          <p:nvPr/>
        </p:nvSpPr>
        <p:spPr>
          <a:xfrm>
            <a:off x="823596"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2334E4-3CF8-D64E-B49B-4F054BB8CB44}"/>
              </a:ext>
            </a:extLst>
          </p:cNvPr>
          <p:cNvSpPr/>
          <p:nvPr/>
        </p:nvSpPr>
        <p:spPr>
          <a:xfrm>
            <a:off x="2296470" y="1810350"/>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2A9CAD-DF3E-324B-A2BB-9B4A55AA5E15}"/>
              </a:ext>
            </a:extLst>
          </p:cNvPr>
          <p:cNvSpPr/>
          <p:nvPr/>
        </p:nvSpPr>
        <p:spPr>
          <a:xfrm>
            <a:off x="3772413"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9F833A-A9F8-6E4A-BBF3-A5E11075ED53}"/>
              </a:ext>
            </a:extLst>
          </p:cNvPr>
          <p:cNvSpPr txBox="1"/>
          <p:nvPr/>
        </p:nvSpPr>
        <p:spPr>
          <a:xfrm>
            <a:off x="2495301" y="1619378"/>
            <a:ext cx="1185862" cy="1862048"/>
          </a:xfrm>
          <a:prstGeom prst="rect">
            <a:avLst/>
          </a:prstGeom>
          <a:noFill/>
        </p:spPr>
        <p:txBody>
          <a:bodyPr wrap="square" rtlCol="0">
            <a:spAutoFit/>
          </a:bodyPr>
          <a:lstStyle/>
          <a:p>
            <a:r>
              <a:rPr lang="en-US" sz="11500" dirty="0"/>
              <a:t>u</a:t>
            </a:r>
          </a:p>
        </p:txBody>
      </p:sp>
      <p:sp>
        <p:nvSpPr>
          <p:cNvPr id="12" name="TextBox 11">
            <a:extLst>
              <a:ext uri="{FF2B5EF4-FFF2-40B4-BE49-F238E27FC236}">
                <a16:creationId xmlns:a16="http://schemas.microsoft.com/office/drawing/2014/main" id="{6EC23738-314A-3C42-881E-EAA52E4611E2}"/>
              </a:ext>
            </a:extLst>
          </p:cNvPr>
          <p:cNvSpPr txBox="1"/>
          <p:nvPr/>
        </p:nvSpPr>
        <p:spPr>
          <a:xfrm>
            <a:off x="3898215" y="1619378"/>
            <a:ext cx="1185862" cy="1862048"/>
          </a:xfrm>
          <a:prstGeom prst="rect">
            <a:avLst/>
          </a:prstGeom>
          <a:noFill/>
        </p:spPr>
        <p:txBody>
          <a:bodyPr wrap="square" rtlCol="0">
            <a:spAutoFit/>
          </a:bodyPr>
          <a:lstStyle/>
          <a:p>
            <a:r>
              <a:rPr lang="en-US" sz="11500" dirty="0"/>
              <a:t>d</a:t>
            </a:r>
          </a:p>
        </p:txBody>
      </p:sp>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4" name="TextBox 13">
            <a:extLst>
              <a:ext uri="{FF2B5EF4-FFF2-40B4-BE49-F238E27FC236}">
                <a16:creationId xmlns:a16="http://schemas.microsoft.com/office/drawing/2014/main" id="{D0228012-7FA4-FC45-8133-551253EC5FCC}"/>
              </a:ext>
            </a:extLst>
          </p:cNvPr>
          <p:cNvSpPr txBox="1"/>
          <p:nvPr/>
        </p:nvSpPr>
        <p:spPr>
          <a:xfrm>
            <a:off x="788436" y="1619378"/>
            <a:ext cx="1185862" cy="1862048"/>
          </a:xfrm>
          <a:prstGeom prst="rect">
            <a:avLst/>
          </a:prstGeom>
          <a:noFill/>
        </p:spPr>
        <p:txBody>
          <a:bodyPr wrap="square" rtlCol="0">
            <a:spAutoFit/>
          </a:bodyPr>
          <a:lstStyle/>
          <a:p>
            <a:r>
              <a:rPr lang="en-US" sz="11500" dirty="0"/>
              <a:t>m</a:t>
            </a: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models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guided practice</a:t>
            </a:r>
          </a:p>
          <a:p>
            <a:pPr lvl="1">
              <a:spcBef>
                <a:spcPts val="1800"/>
              </a:spcBef>
              <a:buClr>
                <a:schemeClr val="accent3">
                  <a:lumMod val="60000"/>
                  <a:lumOff val="40000"/>
                </a:schemeClr>
              </a:buClr>
              <a:buSzPct val="125000"/>
              <a:buFont typeface="Wingdings" charset="2"/>
              <a:buChar char="§"/>
            </a:pPr>
            <a:r>
              <a:rPr lang="en-US" sz="2400" dirty="0"/>
              <a:t>Eliciting frequent responses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Immediate specific feedback</a:t>
            </a:r>
          </a:p>
        </p:txBody>
      </p:sp>
    </p:spTree>
    <p:extLst>
      <p:ext uri="{BB962C8B-B14F-4D97-AF65-F5344CB8AC3E}">
        <p14:creationId xmlns:p14="http://schemas.microsoft.com/office/powerpoint/2010/main" val="29231962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B54EB0-8862-2A48-832D-CDE80247B6CB}"/>
              </a:ext>
            </a:extLst>
          </p:cNvPr>
          <p:cNvSpPr/>
          <p:nvPr/>
        </p:nvSpPr>
        <p:spPr>
          <a:xfrm>
            <a:off x="823596"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2334E4-3CF8-D64E-B49B-4F054BB8CB44}"/>
              </a:ext>
            </a:extLst>
          </p:cNvPr>
          <p:cNvSpPr/>
          <p:nvPr/>
        </p:nvSpPr>
        <p:spPr>
          <a:xfrm>
            <a:off x="2296470" y="1810350"/>
            <a:ext cx="1475943" cy="1489683"/>
          </a:xfrm>
          <a:prstGeom prst="rect">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C2A9CAD-DF3E-324B-A2BB-9B4A55AA5E15}"/>
              </a:ext>
            </a:extLst>
          </p:cNvPr>
          <p:cNvSpPr/>
          <p:nvPr/>
        </p:nvSpPr>
        <p:spPr>
          <a:xfrm>
            <a:off x="3772413" y="1818355"/>
            <a:ext cx="1475943" cy="1464094"/>
          </a:xfrm>
          <a:prstGeom prst="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9F833A-A9F8-6E4A-BBF3-A5E11075ED53}"/>
              </a:ext>
            </a:extLst>
          </p:cNvPr>
          <p:cNvSpPr txBox="1"/>
          <p:nvPr/>
        </p:nvSpPr>
        <p:spPr>
          <a:xfrm>
            <a:off x="2495301" y="1619378"/>
            <a:ext cx="1185862" cy="1862048"/>
          </a:xfrm>
          <a:prstGeom prst="rect">
            <a:avLst/>
          </a:prstGeom>
          <a:noFill/>
        </p:spPr>
        <p:txBody>
          <a:bodyPr wrap="square" rtlCol="0">
            <a:spAutoFit/>
          </a:bodyPr>
          <a:lstStyle/>
          <a:p>
            <a:r>
              <a:rPr lang="en-US" sz="11500" dirty="0"/>
              <a:t>u</a:t>
            </a:r>
          </a:p>
        </p:txBody>
      </p:sp>
      <p:sp>
        <p:nvSpPr>
          <p:cNvPr id="12" name="TextBox 11">
            <a:extLst>
              <a:ext uri="{FF2B5EF4-FFF2-40B4-BE49-F238E27FC236}">
                <a16:creationId xmlns:a16="http://schemas.microsoft.com/office/drawing/2014/main" id="{6EC23738-314A-3C42-881E-EAA52E4611E2}"/>
              </a:ext>
            </a:extLst>
          </p:cNvPr>
          <p:cNvSpPr txBox="1"/>
          <p:nvPr/>
        </p:nvSpPr>
        <p:spPr>
          <a:xfrm>
            <a:off x="3898215" y="1619378"/>
            <a:ext cx="1185862" cy="1862048"/>
          </a:xfrm>
          <a:prstGeom prst="rect">
            <a:avLst/>
          </a:prstGeom>
          <a:noFill/>
        </p:spPr>
        <p:txBody>
          <a:bodyPr wrap="square" rtlCol="0">
            <a:spAutoFit/>
          </a:bodyPr>
          <a:lstStyle/>
          <a:p>
            <a:r>
              <a:rPr lang="en-US" sz="11500" dirty="0"/>
              <a:t>d</a:t>
            </a:r>
          </a:p>
        </p:txBody>
      </p:sp>
      <p:sp>
        <p:nvSpPr>
          <p:cNvPr id="13" name="TextBox 12">
            <a:extLst>
              <a:ext uri="{FF2B5EF4-FFF2-40B4-BE49-F238E27FC236}">
                <a16:creationId xmlns:a16="http://schemas.microsoft.com/office/drawing/2014/main" id="{B3DC010E-0593-9345-921C-3F1D8C942CED}"/>
              </a:ext>
            </a:extLst>
          </p:cNvPr>
          <p:cNvSpPr txBox="1"/>
          <p:nvPr/>
        </p:nvSpPr>
        <p:spPr>
          <a:xfrm>
            <a:off x="1056611" y="3862576"/>
            <a:ext cx="3955660" cy="1107996"/>
          </a:xfrm>
          <a:prstGeom prst="rect">
            <a:avLst/>
          </a:prstGeom>
          <a:noFill/>
        </p:spPr>
        <p:txBody>
          <a:bodyPr wrap="square" rtlCol="0">
            <a:spAutoFit/>
          </a:bodyPr>
          <a:lstStyle/>
          <a:p>
            <a:pPr algn="ctr"/>
            <a:r>
              <a:rPr lang="en-US" sz="2400" i="1" dirty="0">
                <a:solidFill>
                  <a:schemeClr val="accent3">
                    <a:lumMod val="40000"/>
                    <a:lumOff val="60000"/>
                  </a:schemeClr>
                </a:solidFill>
              </a:rPr>
              <a:t>“Have student practice reading CVC words”</a:t>
            </a:r>
          </a:p>
          <a:p>
            <a:endParaRPr lang="en-US" dirty="0">
              <a:solidFill>
                <a:schemeClr val="bg1"/>
              </a:solidFill>
            </a:endParaRPr>
          </a:p>
        </p:txBody>
      </p:sp>
      <p:sp>
        <p:nvSpPr>
          <p:cNvPr id="14" name="TextBox 13">
            <a:extLst>
              <a:ext uri="{FF2B5EF4-FFF2-40B4-BE49-F238E27FC236}">
                <a16:creationId xmlns:a16="http://schemas.microsoft.com/office/drawing/2014/main" id="{D0228012-7FA4-FC45-8133-551253EC5FCC}"/>
              </a:ext>
            </a:extLst>
          </p:cNvPr>
          <p:cNvSpPr txBox="1"/>
          <p:nvPr/>
        </p:nvSpPr>
        <p:spPr>
          <a:xfrm>
            <a:off x="788436" y="1619378"/>
            <a:ext cx="1185862" cy="1862048"/>
          </a:xfrm>
          <a:prstGeom prst="rect">
            <a:avLst/>
          </a:prstGeom>
          <a:noFill/>
        </p:spPr>
        <p:txBody>
          <a:bodyPr wrap="square" rtlCol="0">
            <a:spAutoFit/>
          </a:bodyPr>
          <a:lstStyle/>
          <a:p>
            <a:r>
              <a:rPr lang="en-US" sz="11500" dirty="0"/>
              <a:t>m</a:t>
            </a:r>
          </a:p>
        </p:txBody>
      </p:sp>
      <p:sp>
        <p:nvSpPr>
          <p:cNvPr id="15" name="Title 1">
            <a:extLst>
              <a:ext uri="{FF2B5EF4-FFF2-40B4-BE49-F238E27FC236}">
                <a16:creationId xmlns:a16="http://schemas.microsoft.com/office/drawing/2014/main" id="{9CCA99FF-786F-764A-96F1-653328C420AD}"/>
              </a:ext>
            </a:extLst>
          </p:cNvPr>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7" name="Content Placeholder 2">
            <a:extLst>
              <a:ext uri="{FF2B5EF4-FFF2-40B4-BE49-F238E27FC236}">
                <a16:creationId xmlns:a16="http://schemas.microsoft.com/office/drawing/2014/main" id="{C2C72A31-545A-0342-B626-B87C2439C82E}"/>
              </a:ext>
            </a:extLst>
          </p:cNvPr>
          <p:cNvSpPr txBox="1">
            <a:spLocks/>
          </p:cNvSpPr>
          <p:nvPr/>
        </p:nvSpPr>
        <p:spPr>
          <a:xfrm>
            <a:off x="5570529" y="2138227"/>
            <a:ext cx="5307564"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models</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Effective guided practice</a:t>
            </a:r>
          </a:p>
          <a:p>
            <a:pPr lvl="1">
              <a:spcBef>
                <a:spcPts val="1800"/>
              </a:spcBef>
              <a:buClr>
                <a:schemeClr val="accent3">
                  <a:lumMod val="60000"/>
                  <a:lumOff val="40000"/>
                </a:schemeClr>
              </a:buClr>
              <a:buSzPct val="125000"/>
              <a:buFont typeface="Wingdings" charset="2"/>
              <a:buChar char="§"/>
            </a:pPr>
            <a:r>
              <a:rPr lang="en-US" sz="2400" dirty="0">
                <a:solidFill>
                  <a:schemeClr val="bg1">
                    <a:lumMod val="65000"/>
                  </a:schemeClr>
                </a:solidFill>
              </a:rPr>
              <a:t>Eliciting frequent responses</a:t>
            </a:r>
          </a:p>
          <a:p>
            <a:pPr lvl="1">
              <a:spcBef>
                <a:spcPts val="1800"/>
              </a:spcBef>
              <a:buClr>
                <a:schemeClr val="accent3">
                  <a:lumMod val="60000"/>
                  <a:lumOff val="40000"/>
                </a:schemeClr>
              </a:buClr>
              <a:buSzPct val="125000"/>
              <a:buFont typeface="Wingdings" charset="2"/>
              <a:buChar char="§"/>
            </a:pPr>
            <a:r>
              <a:rPr lang="en-US" sz="2400" dirty="0"/>
              <a:t>Immediate specific feedback</a:t>
            </a:r>
          </a:p>
        </p:txBody>
      </p:sp>
    </p:spTree>
    <p:extLst>
      <p:ext uri="{BB962C8B-B14F-4D97-AF65-F5344CB8AC3E}">
        <p14:creationId xmlns:p14="http://schemas.microsoft.com/office/powerpoint/2010/main" val="42362243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a:br>
            <a:r>
              <a:rPr lang="en-US" sz="280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840553" y="4668398"/>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541976" y="1750764"/>
            <a:ext cx="2140018" cy="2685512"/>
          </a:xfrm>
          <a:prstGeom prst="rect">
            <a:avLst/>
          </a:prstGeom>
        </p:spPr>
      </p:pic>
      <p:sp>
        <p:nvSpPr>
          <p:cNvPr id="8" name="Content Placeholder 2">
            <a:extLst>
              <a:ext uri="{FF2B5EF4-FFF2-40B4-BE49-F238E27FC236}">
                <a16:creationId xmlns:a16="http://schemas.microsoft.com/office/drawing/2014/main" id="{ABB4F71A-D720-3448-8DF6-1ABBAE99753C}"/>
              </a:ext>
            </a:extLst>
          </p:cNvPr>
          <p:cNvSpPr txBox="1">
            <a:spLocks/>
          </p:cNvSpPr>
          <p:nvPr/>
        </p:nvSpPr>
        <p:spPr>
          <a:xfrm>
            <a:off x="2880234" y="1542103"/>
            <a:ext cx="6263766" cy="3939177"/>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Difficulties with vowel combinations, polysyllabic words, automaticity, and fluency.</a:t>
            </a:r>
          </a:p>
        </p:txBody>
      </p:sp>
      <p:sp>
        <p:nvSpPr>
          <p:cNvPr id="10" name="Content Placeholder 2">
            <a:extLst>
              <a:ext uri="{FF2B5EF4-FFF2-40B4-BE49-F238E27FC236}">
                <a16:creationId xmlns:a16="http://schemas.microsoft.com/office/drawing/2014/main" id="{4540E0D7-3B05-0C4C-A37D-8B687738F0AD}"/>
              </a:ext>
            </a:extLst>
          </p:cNvPr>
          <p:cNvSpPr txBox="1">
            <a:spLocks/>
          </p:cNvSpPr>
          <p:nvPr/>
        </p:nvSpPr>
        <p:spPr>
          <a:xfrm>
            <a:off x="3835198" y="3748197"/>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Clr>
                <a:schemeClr val="accent3">
                  <a:lumMod val="60000"/>
                  <a:lumOff val="40000"/>
                </a:schemeClr>
              </a:buClr>
              <a:buSzPct val="125000"/>
              <a:buFont typeface="Wingdings" charset="2"/>
              <a:buChar char="§"/>
            </a:pPr>
            <a:r>
              <a:rPr lang="en-US" sz="2400" dirty="0"/>
              <a:t>Effective models</a:t>
            </a:r>
          </a:p>
          <a:p>
            <a:pPr lvl="1">
              <a:buClr>
                <a:schemeClr val="accent3">
                  <a:lumMod val="60000"/>
                  <a:lumOff val="40000"/>
                </a:schemeClr>
              </a:buClr>
              <a:buSzPct val="125000"/>
              <a:buFont typeface="Wingdings" charset="2"/>
              <a:buChar char="§"/>
            </a:pPr>
            <a:r>
              <a:rPr lang="en-US" sz="2400" dirty="0"/>
              <a:t>Effective guided practice</a:t>
            </a:r>
          </a:p>
          <a:p>
            <a:pPr lvl="1">
              <a:buClr>
                <a:schemeClr val="accent3">
                  <a:lumMod val="60000"/>
                  <a:lumOff val="40000"/>
                </a:schemeClr>
              </a:buClr>
              <a:buSzPct val="125000"/>
              <a:buFont typeface="Wingdings" charset="2"/>
              <a:buChar char="§"/>
            </a:pPr>
            <a:r>
              <a:rPr lang="en-US" sz="2400" dirty="0"/>
              <a:t>Eliciting frequent responses</a:t>
            </a:r>
          </a:p>
          <a:p>
            <a:pPr lvl="1">
              <a:buClr>
                <a:schemeClr val="accent3">
                  <a:lumMod val="60000"/>
                  <a:lumOff val="40000"/>
                </a:schemeClr>
              </a:buClr>
              <a:buSzPct val="125000"/>
              <a:buFont typeface="Wingdings" charset="2"/>
              <a:buChar char="§"/>
            </a:pPr>
            <a:r>
              <a:rPr lang="en-US" sz="2400" dirty="0"/>
              <a:t>Immediate specific feedback</a:t>
            </a:r>
          </a:p>
        </p:txBody>
      </p:sp>
    </p:spTree>
    <p:extLst>
      <p:ext uri="{BB962C8B-B14F-4D97-AF65-F5344CB8AC3E}">
        <p14:creationId xmlns:p14="http://schemas.microsoft.com/office/powerpoint/2010/main" val="37888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1.11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instructional adaptations in your workbook.</a:t>
            </a:r>
          </a:p>
        </p:txBody>
      </p:sp>
    </p:spTree>
    <p:extLst>
      <p:ext uri="{BB962C8B-B14F-4D97-AF65-F5344CB8AC3E}">
        <p14:creationId xmlns:p14="http://schemas.microsoft.com/office/powerpoint/2010/main" val="31756438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1.11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https://youtu.be/43rSU5pQCGU</a:t>
            </a:r>
            <a:r>
              <a:rPr lang="en-US" dirty="0">
                <a:solidFill>
                  <a:schemeClr val="bg1"/>
                </a:solidFill>
              </a:rPr>
              <a:t> video here]</a:t>
            </a:r>
          </a:p>
        </p:txBody>
      </p:sp>
    </p:spTree>
    <p:extLst>
      <p:ext uri="{BB962C8B-B14F-4D97-AF65-F5344CB8AC3E}">
        <p14:creationId xmlns:p14="http://schemas.microsoft.com/office/powerpoint/2010/main" val="26463744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0" name="Content Placeholder 2">
            <a:extLst>
              <a:ext uri="{FF2B5EF4-FFF2-40B4-BE49-F238E27FC236}">
                <a16:creationId xmlns:a16="http://schemas.microsoft.com/office/drawing/2014/main" id="{04C8C10C-DCBD-6247-8702-06BE8B98EA03}"/>
              </a:ext>
            </a:extLst>
          </p:cNvPr>
          <p:cNvSpPr txBox="1">
            <a:spLocks/>
          </p:cNvSpPr>
          <p:nvPr/>
        </p:nvSpPr>
        <p:spPr>
          <a:xfrm>
            <a:off x="445477" y="1781211"/>
            <a:ext cx="905308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“We have a student that isn’t responding to his current reading intervention so we know that we need to intensify intervention for him. The intervention program is evidence-based and targets the right skills, but the teacher guide is a little vague about how the interventionist should deliver the content. We think we can adapt the program by doing a better job incorporating principles of explicit instruction into the program materials.”</a:t>
            </a:r>
          </a:p>
          <a:p>
            <a:pPr marL="1588" lvl="1" indent="0">
              <a:spcBef>
                <a:spcPts val="1800"/>
              </a:spcBef>
              <a:buClr>
                <a:schemeClr val="accent1"/>
              </a:buClr>
              <a:buSzPct val="125000"/>
              <a:buNone/>
            </a:pPr>
            <a:endParaRPr lang="en-US" dirty="0"/>
          </a:p>
        </p:txBody>
      </p:sp>
      <p:cxnSp>
        <p:nvCxnSpPr>
          <p:cNvPr id="11" name="Straight Connector 10">
            <a:extLst>
              <a:ext uri="{FF2B5EF4-FFF2-40B4-BE49-F238E27FC236}">
                <a16:creationId xmlns:a16="http://schemas.microsoft.com/office/drawing/2014/main" id="{A16FF299-DE3A-EC4C-8732-D392FA679BFC}"/>
              </a:ext>
            </a:extLst>
          </p:cNvPr>
          <p:cNvCxnSpPr>
            <a:cxnSpLocks/>
          </p:cNvCxnSpPr>
          <p:nvPr/>
        </p:nvCxnSpPr>
        <p:spPr>
          <a:xfrm>
            <a:off x="4351351" y="2194642"/>
            <a:ext cx="247865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FAA521-65AC-0241-8D2C-2B91BE35F303}"/>
              </a:ext>
            </a:extLst>
          </p:cNvPr>
          <p:cNvCxnSpPr>
            <a:cxnSpLocks/>
          </p:cNvCxnSpPr>
          <p:nvPr/>
        </p:nvCxnSpPr>
        <p:spPr>
          <a:xfrm>
            <a:off x="445477" y="2962863"/>
            <a:ext cx="3301992"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DFFE74-0AA5-2241-A6D7-A52B66609909}"/>
              </a:ext>
            </a:extLst>
          </p:cNvPr>
          <p:cNvCxnSpPr>
            <a:cxnSpLocks/>
          </p:cNvCxnSpPr>
          <p:nvPr/>
        </p:nvCxnSpPr>
        <p:spPr>
          <a:xfrm>
            <a:off x="835808" y="3371855"/>
            <a:ext cx="6591358"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488EE0-7F9E-0E42-A387-D9F804FBA2DF}"/>
              </a:ext>
            </a:extLst>
          </p:cNvPr>
          <p:cNvCxnSpPr>
            <a:cxnSpLocks/>
          </p:cNvCxnSpPr>
          <p:nvPr/>
        </p:nvCxnSpPr>
        <p:spPr>
          <a:xfrm>
            <a:off x="491805" y="3742364"/>
            <a:ext cx="480454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7D4787-7323-3B46-912F-4F82A2EFC381}"/>
              </a:ext>
            </a:extLst>
          </p:cNvPr>
          <p:cNvCxnSpPr>
            <a:cxnSpLocks/>
          </p:cNvCxnSpPr>
          <p:nvPr/>
        </p:nvCxnSpPr>
        <p:spPr>
          <a:xfrm>
            <a:off x="1170155" y="4529246"/>
            <a:ext cx="2767363"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3D68E2-7081-F44B-AE0A-6188F9E5E7AC}"/>
              </a:ext>
            </a:extLst>
          </p:cNvPr>
          <p:cNvCxnSpPr>
            <a:cxnSpLocks/>
          </p:cNvCxnSpPr>
          <p:nvPr/>
        </p:nvCxnSpPr>
        <p:spPr>
          <a:xfrm>
            <a:off x="491805" y="4973970"/>
            <a:ext cx="6935361"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892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1.12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instructional adaptations in your workbook.</a:t>
            </a:r>
          </a:p>
        </p:txBody>
      </p:sp>
    </p:spTree>
    <p:extLst>
      <p:ext uri="{BB962C8B-B14F-4D97-AF65-F5344CB8AC3E}">
        <p14:creationId xmlns:p14="http://schemas.microsoft.com/office/powerpoint/2010/main" val="25625245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1.12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https://youtu.be/yrl2yqfwmaQ</a:t>
            </a:r>
            <a:r>
              <a:rPr lang="en-US" dirty="0">
                <a:solidFill>
                  <a:schemeClr val="bg1"/>
                </a:solidFill>
              </a:rPr>
              <a:t> video here]</a:t>
            </a:r>
          </a:p>
        </p:txBody>
      </p:sp>
    </p:spTree>
    <p:extLst>
      <p:ext uri="{BB962C8B-B14F-4D97-AF65-F5344CB8AC3E}">
        <p14:creationId xmlns:p14="http://schemas.microsoft.com/office/powerpoint/2010/main" val="1082263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d:470ACB2E-C29E-4A4C-A505-05B366DCE0C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9865" y="532152"/>
            <a:ext cx="4457700" cy="4391025"/>
          </a:xfrm>
          <a:prstGeom prst="rect">
            <a:avLst/>
          </a:prstGeom>
          <a:noFill/>
          <a:ln>
            <a:noFill/>
          </a:ln>
        </p:spPr>
      </p:pic>
      <p:sp>
        <p:nvSpPr>
          <p:cNvPr id="8" name="Rectangle 7"/>
          <p:cNvSpPr/>
          <p:nvPr/>
        </p:nvSpPr>
        <p:spPr>
          <a:xfrm>
            <a:off x="1793289" y="3160450"/>
            <a:ext cx="3504276" cy="176272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93289" y="1358283"/>
            <a:ext cx="3504276" cy="3564895"/>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189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br>
              <a:rPr lang="en-US" sz="2800" dirty="0"/>
            </a:br>
            <a:r>
              <a:rPr lang="en-US" sz="2800" dirty="0">
                <a:solidFill>
                  <a:schemeClr val="accent3">
                    <a:lumMod val="60000"/>
                    <a:lumOff val="40000"/>
                  </a:schemeClr>
                </a:solidFill>
              </a:rPr>
              <a:t>Instructional Adaptations</a:t>
            </a:r>
            <a:endParaRPr lang="en-US" sz="2400" dirty="0">
              <a:solidFill>
                <a:schemeClr val="accent3">
                  <a:lumMod val="60000"/>
                  <a:lumOff val="40000"/>
                </a:schemeClr>
              </a:solidFill>
            </a:endParaRPr>
          </a:p>
        </p:txBody>
      </p:sp>
      <p:sp>
        <p:nvSpPr>
          <p:cNvPr id="10" name="Content Placeholder 2">
            <a:extLst>
              <a:ext uri="{FF2B5EF4-FFF2-40B4-BE49-F238E27FC236}">
                <a16:creationId xmlns:a16="http://schemas.microsoft.com/office/drawing/2014/main" id="{04C8C10C-DCBD-6247-8702-06BE8B98EA03}"/>
              </a:ext>
            </a:extLst>
          </p:cNvPr>
          <p:cNvSpPr txBox="1">
            <a:spLocks/>
          </p:cNvSpPr>
          <p:nvPr/>
        </p:nvSpPr>
        <p:spPr>
          <a:xfrm>
            <a:off x="445477" y="1781211"/>
            <a:ext cx="905308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dirty="0"/>
              <a:t>“We have a student that isn’t responding to his current reading intervention so we know that we need to intensify intervention for him. The intervention program is evidence-based and targets the right skills, but we think we can adapt the program by picking and choosing the activities that are most aligned with his needs and adding some different activities from another program.”</a:t>
            </a:r>
          </a:p>
          <a:p>
            <a:pPr marL="1588" lvl="1" indent="0">
              <a:spcBef>
                <a:spcPts val="1800"/>
              </a:spcBef>
              <a:buClr>
                <a:schemeClr val="accent1"/>
              </a:buClr>
              <a:buSzPct val="125000"/>
              <a:buNone/>
            </a:pPr>
            <a:endParaRPr lang="en-US" dirty="0"/>
          </a:p>
        </p:txBody>
      </p:sp>
      <p:cxnSp>
        <p:nvCxnSpPr>
          <p:cNvPr id="11" name="Straight Connector 10">
            <a:extLst>
              <a:ext uri="{FF2B5EF4-FFF2-40B4-BE49-F238E27FC236}">
                <a16:creationId xmlns:a16="http://schemas.microsoft.com/office/drawing/2014/main" id="{A16FF299-DE3A-EC4C-8732-D392FA679BFC}"/>
              </a:ext>
            </a:extLst>
          </p:cNvPr>
          <p:cNvCxnSpPr>
            <a:cxnSpLocks/>
          </p:cNvCxnSpPr>
          <p:nvPr/>
        </p:nvCxnSpPr>
        <p:spPr>
          <a:xfrm>
            <a:off x="4351351" y="2194642"/>
            <a:ext cx="247865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FAA521-65AC-0241-8D2C-2B91BE35F303}"/>
              </a:ext>
            </a:extLst>
          </p:cNvPr>
          <p:cNvCxnSpPr>
            <a:cxnSpLocks/>
          </p:cNvCxnSpPr>
          <p:nvPr/>
        </p:nvCxnSpPr>
        <p:spPr>
          <a:xfrm>
            <a:off x="445477" y="2962863"/>
            <a:ext cx="3301992"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DFFE74-0AA5-2241-A6D7-A52B66609909}"/>
              </a:ext>
            </a:extLst>
          </p:cNvPr>
          <p:cNvCxnSpPr>
            <a:cxnSpLocks/>
          </p:cNvCxnSpPr>
          <p:nvPr/>
        </p:nvCxnSpPr>
        <p:spPr>
          <a:xfrm>
            <a:off x="835808" y="3371855"/>
            <a:ext cx="6591358"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1488EE0-7F9E-0E42-A387-D9F804FBA2DF}"/>
              </a:ext>
            </a:extLst>
          </p:cNvPr>
          <p:cNvCxnSpPr>
            <a:cxnSpLocks/>
          </p:cNvCxnSpPr>
          <p:nvPr/>
        </p:nvCxnSpPr>
        <p:spPr>
          <a:xfrm>
            <a:off x="491805" y="3779686"/>
            <a:ext cx="4804546"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A7D4787-7323-3B46-912F-4F82A2EFC381}"/>
              </a:ext>
            </a:extLst>
          </p:cNvPr>
          <p:cNvCxnSpPr>
            <a:cxnSpLocks/>
          </p:cNvCxnSpPr>
          <p:nvPr/>
        </p:nvCxnSpPr>
        <p:spPr>
          <a:xfrm>
            <a:off x="6096000" y="3798347"/>
            <a:ext cx="3215951"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3D68E2-7081-F44B-AE0A-6188F9E5E7AC}"/>
              </a:ext>
            </a:extLst>
          </p:cNvPr>
          <p:cNvCxnSpPr>
            <a:cxnSpLocks/>
          </p:cNvCxnSpPr>
          <p:nvPr/>
        </p:nvCxnSpPr>
        <p:spPr>
          <a:xfrm>
            <a:off x="445477" y="4208860"/>
            <a:ext cx="7653494"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729ADF-5250-FF48-BFFA-552D01D0CBF6}"/>
              </a:ext>
            </a:extLst>
          </p:cNvPr>
          <p:cNvCxnSpPr>
            <a:cxnSpLocks/>
          </p:cNvCxnSpPr>
          <p:nvPr/>
        </p:nvCxnSpPr>
        <p:spPr>
          <a:xfrm>
            <a:off x="491805" y="4678535"/>
            <a:ext cx="8316293" cy="0"/>
          </a:xfrm>
          <a:prstGeom prst="line">
            <a:avLst/>
          </a:prstGeom>
          <a:ln w="508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04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8"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89220" y="1988399"/>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2">
                  <a:lumMod val="60000"/>
                  <a:lumOff val="40000"/>
                </a:schemeClr>
              </a:buClr>
              <a:buSzPct val="125000"/>
              <a:buNone/>
            </a:pPr>
            <a:r>
              <a:rPr lang="en-US" sz="3200" b="1" dirty="0"/>
              <a:t>Module </a:t>
            </a:r>
          </a:p>
          <a:p>
            <a:pPr lvl="1">
              <a:spcBef>
                <a:spcPts val="1200"/>
              </a:spcBef>
              <a:buClr>
                <a:schemeClr val="accent3">
                  <a:lumMod val="75000"/>
                </a:schemeClr>
              </a:buClr>
              <a:buSzPct val="125000"/>
              <a:buFont typeface="Wingdings" charset="2"/>
              <a:buChar char="§"/>
            </a:pPr>
            <a:r>
              <a:rPr lang="en-US" sz="2800" dirty="0"/>
              <a:t>How to adapt interventions to include effective models, practice opportunities, frequent responses, and specific feedback. </a:t>
            </a:r>
          </a:p>
        </p:txBody>
      </p:sp>
      <p:sp>
        <p:nvSpPr>
          <p:cNvPr id="4" name="Rectangle 3">
            <a:extLst>
              <a:ext uri="{FF2B5EF4-FFF2-40B4-BE49-F238E27FC236}">
                <a16:creationId xmlns:a16="http://schemas.microsoft.com/office/drawing/2014/main" id="{9ED4879E-8FF1-EB48-9537-548F35E945A4}"/>
              </a:ext>
            </a:extLst>
          </p:cNvPr>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Tree>
    <p:extLst>
      <p:ext uri="{BB962C8B-B14F-4D97-AF65-F5344CB8AC3E}">
        <p14:creationId xmlns:p14="http://schemas.microsoft.com/office/powerpoint/2010/main" val="281372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0B2C075-52D6-4CEE-9B44-0F2B89EFF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2549" y="614149"/>
            <a:ext cx="3190207" cy="5629701"/>
          </a:xfrm>
          <a:prstGeom prst="rect">
            <a:avLst/>
          </a:prstGeom>
        </p:spPr>
      </p:pic>
      <p:sp>
        <p:nvSpPr>
          <p:cNvPr id="8" name="Oval 7"/>
          <p:cNvSpPr/>
          <p:nvPr/>
        </p:nvSpPr>
        <p:spPr>
          <a:xfrm>
            <a:off x="4993907" y="4669219"/>
            <a:ext cx="2021305" cy="1237749"/>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Progress </a:t>
            </a:r>
          </a:p>
          <a:p>
            <a:pPr algn="ctr"/>
            <a:r>
              <a:rPr lang="en-US" sz="2400" dirty="0"/>
              <a:t>Monitor</a:t>
            </a:r>
            <a:endParaRPr lang="en-US" sz="2400" u="sng" dirty="0"/>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409297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Intervention Adaptations</a:t>
            </a:r>
            <a:endParaRPr lang="en-US" sz="2400" dirty="0">
              <a:solidFill>
                <a:schemeClr val="accent3">
                  <a:lumMod val="60000"/>
                  <a:lumOff val="40000"/>
                </a:schemeClr>
              </a:solidFill>
            </a:endParaRPr>
          </a:p>
        </p:txBody>
      </p:sp>
      <p:sp>
        <p:nvSpPr>
          <p:cNvPr id="16" name="Content Placeholder 2"/>
          <p:cNvSpPr txBox="1">
            <a:spLocks/>
          </p:cNvSpPr>
          <p:nvPr/>
        </p:nvSpPr>
        <p:spPr>
          <a:xfrm>
            <a:off x="1620362" y="4558669"/>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1344491" y="1704111"/>
            <a:ext cx="2140018" cy="2685512"/>
          </a:xfrm>
          <a:prstGeom prst="rect">
            <a:avLst/>
          </a:prstGeom>
        </p:spPr>
      </p:pic>
      <p:sp>
        <p:nvSpPr>
          <p:cNvPr id="10" name="Content Placeholder 2">
            <a:extLst>
              <a:ext uri="{FF2B5EF4-FFF2-40B4-BE49-F238E27FC236}">
                <a16:creationId xmlns:a16="http://schemas.microsoft.com/office/drawing/2014/main" id="{4540E0D7-3B05-0C4C-A37D-8B687738F0AD}"/>
              </a:ext>
            </a:extLst>
          </p:cNvPr>
          <p:cNvSpPr txBox="1">
            <a:spLocks/>
          </p:cNvSpPr>
          <p:nvPr/>
        </p:nvSpPr>
        <p:spPr>
          <a:xfrm>
            <a:off x="3835198" y="17871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200"/>
              </a:spcBef>
              <a:buClr>
                <a:schemeClr val="accent3">
                  <a:lumMod val="60000"/>
                  <a:lumOff val="40000"/>
                </a:schemeClr>
              </a:buClr>
              <a:buSzPct val="125000"/>
              <a:buFont typeface="Wingdings" charset="2"/>
              <a:buChar char="§"/>
            </a:pPr>
            <a:r>
              <a:rPr lang="en-US" sz="2400" dirty="0"/>
              <a:t>Intervention Program A</a:t>
            </a:r>
          </a:p>
          <a:p>
            <a:pPr lvl="1">
              <a:spcBef>
                <a:spcPts val="1200"/>
              </a:spcBef>
              <a:buClr>
                <a:schemeClr val="accent3">
                  <a:lumMod val="60000"/>
                  <a:lumOff val="40000"/>
                </a:schemeClr>
              </a:buClr>
              <a:buSzPct val="125000"/>
              <a:buFont typeface="Wingdings" charset="2"/>
              <a:buChar char="§"/>
            </a:pPr>
            <a:r>
              <a:rPr lang="en-US" sz="2400" dirty="0"/>
              <a:t>Progress Monitoring and Diagnostic Assessment</a:t>
            </a:r>
          </a:p>
          <a:p>
            <a:pPr lvl="1">
              <a:spcBef>
                <a:spcPts val="1200"/>
              </a:spcBef>
              <a:buClr>
                <a:schemeClr val="accent3">
                  <a:lumMod val="60000"/>
                  <a:lumOff val="40000"/>
                </a:schemeClr>
              </a:buClr>
              <a:buSzPct val="125000"/>
              <a:buFont typeface="Wingdings" charset="2"/>
              <a:buChar char="§"/>
            </a:pPr>
            <a:r>
              <a:rPr lang="en-US" sz="2400" dirty="0"/>
              <a:t>Structural Adaptations</a:t>
            </a:r>
          </a:p>
          <a:p>
            <a:pPr lvl="1">
              <a:spcBef>
                <a:spcPts val="1200"/>
              </a:spcBef>
              <a:buClr>
                <a:schemeClr val="accent3">
                  <a:lumMod val="60000"/>
                  <a:lumOff val="40000"/>
                </a:schemeClr>
              </a:buClr>
              <a:buSzPct val="125000"/>
              <a:buFont typeface="Wingdings" charset="2"/>
              <a:buChar char="§"/>
            </a:pPr>
            <a:r>
              <a:rPr lang="en-US" sz="2400" dirty="0"/>
              <a:t>Instructional Adaptations</a:t>
            </a:r>
          </a:p>
        </p:txBody>
      </p:sp>
    </p:spTree>
    <p:extLst>
      <p:ext uri="{BB962C8B-B14F-4D97-AF65-F5344CB8AC3E}">
        <p14:creationId xmlns:p14="http://schemas.microsoft.com/office/powerpoint/2010/main" val="150007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a:extLst>
              <a:ext uri="{FF2B5EF4-FFF2-40B4-BE49-F238E27FC236}">
                <a16:creationId xmlns:a16="http://schemas.microsoft.com/office/drawing/2014/main" id="{87C3D95D-954B-424C-A3A4-C38ACAF8FA51}"/>
              </a:ext>
            </a:extLst>
          </p:cNvPr>
          <p:cNvPicPr>
            <a:picLocks noChangeAspect="1"/>
          </p:cNvPicPr>
          <p:nvPr/>
        </p:nvPicPr>
        <p:blipFill rotWithShape="1">
          <a:blip r:embed="rId3"/>
          <a:srcRect r="15172"/>
          <a:stretch/>
        </p:blipFill>
        <p:spPr>
          <a:xfrm>
            <a:off x="1752600" y="1171821"/>
            <a:ext cx="7756634" cy="3505367"/>
          </a:xfrm>
          <a:prstGeom prst="rect">
            <a:avLst/>
          </a:prstGeom>
        </p:spPr>
      </p:pic>
      <p:sp>
        <p:nvSpPr>
          <p:cNvPr id="4" name="Rectangle 3">
            <a:extLst>
              <a:ext uri="{FF2B5EF4-FFF2-40B4-BE49-F238E27FC236}">
                <a16:creationId xmlns:a16="http://schemas.microsoft.com/office/drawing/2014/main" id="{1B6FFF04-183E-6547-9D09-A18EA0BA60DD}"/>
              </a:ext>
            </a:extLst>
          </p:cNvPr>
          <p:cNvSpPr/>
          <p:nvPr/>
        </p:nvSpPr>
        <p:spPr>
          <a:xfrm rot="2748269">
            <a:off x="6061232" y="2843539"/>
            <a:ext cx="69533" cy="660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5">
            <a:extLst>
              <a:ext uri="{FF2B5EF4-FFF2-40B4-BE49-F238E27FC236}">
                <a16:creationId xmlns:a16="http://schemas.microsoft.com/office/drawing/2014/main" id="{D42B172A-AC7C-984F-BCA4-6BE16B68F528}"/>
              </a:ext>
            </a:extLst>
          </p:cNvPr>
          <p:cNvSpPr/>
          <p:nvPr/>
        </p:nvSpPr>
        <p:spPr>
          <a:xfrm rot="2748269">
            <a:off x="6262121" y="2691141"/>
            <a:ext cx="69533" cy="660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Rectangle 6">
            <a:extLst>
              <a:ext uri="{FF2B5EF4-FFF2-40B4-BE49-F238E27FC236}">
                <a16:creationId xmlns:a16="http://schemas.microsoft.com/office/drawing/2014/main" id="{054B80C2-A2EE-7F4F-9CA4-9C188F1C2AC5}"/>
              </a:ext>
            </a:extLst>
          </p:cNvPr>
          <p:cNvSpPr/>
          <p:nvPr/>
        </p:nvSpPr>
        <p:spPr>
          <a:xfrm rot="2748269">
            <a:off x="6546142" y="2739630"/>
            <a:ext cx="69533" cy="660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a:extLst>
              <a:ext uri="{FF2B5EF4-FFF2-40B4-BE49-F238E27FC236}">
                <a16:creationId xmlns:a16="http://schemas.microsoft.com/office/drawing/2014/main" id="{8264DFC0-6566-7D47-8CC1-D0A6E947804C}"/>
              </a:ext>
            </a:extLst>
          </p:cNvPr>
          <p:cNvSpPr/>
          <p:nvPr/>
        </p:nvSpPr>
        <p:spPr>
          <a:xfrm rot="2748269">
            <a:off x="6760887" y="2559522"/>
            <a:ext cx="69533" cy="660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411469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9497266-092B-45B2-9A2C-377A7D625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4378" y="896389"/>
            <a:ext cx="3190207" cy="5629701"/>
          </a:xfrm>
          <a:prstGeom prst="rect">
            <a:avLst/>
          </a:prstGeom>
        </p:spPr>
      </p:pic>
    </p:spTree>
    <p:extLst>
      <p:ext uri="{BB962C8B-B14F-4D97-AF65-F5344CB8AC3E}">
        <p14:creationId xmlns:p14="http://schemas.microsoft.com/office/powerpoint/2010/main" val="33891615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to Intensive Interventions in Reading</a:t>
            </a:r>
          </a:p>
        </p:txBody>
      </p:sp>
      <p:sp>
        <p:nvSpPr>
          <p:cNvPr id="3" name="Subtitle 2"/>
          <p:cNvSpPr>
            <a:spLocks noGrp="1"/>
          </p:cNvSpPr>
          <p:nvPr>
            <p:ph type="subTitle" idx="1"/>
          </p:nvPr>
        </p:nvSpPr>
        <p:spPr/>
        <p:txBody>
          <a:bodyPr/>
          <a:lstStyle/>
          <a:p>
            <a:r>
              <a:rPr lang="en-US" dirty="0"/>
              <a:t>Module 1 – Closing</a:t>
            </a:r>
          </a:p>
        </p:txBody>
      </p:sp>
    </p:spTree>
    <p:extLst>
      <p:ext uri="{BB962C8B-B14F-4D97-AF65-F5344CB8AC3E}">
        <p14:creationId xmlns:p14="http://schemas.microsoft.com/office/powerpoint/2010/main" val="38964552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988" y="198408"/>
            <a:ext cx="5526986" cy="584775"/>
          </a:xfrm>
          <a:prstGeom prst="rect">
            <a:avLst/>
          </a:prstGeom>
          <a:noFill/>
        </p:spPr>
        <p:txBody>
          <a:bodyPr wrap="square" rtlCol="0">
            <a:spAutoFit/>
          </a:bodyPr>
          <a:lstStyle/>
          <a:p>
            <a:r>
              <a:rPr lang="en-US" sz="3200" b="1" dirty="0">
                <a:solidFill>
                  <a:schemeClr val="bg1"/>
                </a:solidFill>
              </a:rPr>
              <a:t>Looking Ahead</a:t>
            </a:r>
          </a:p>
        </p:txBody>
      </p:sp>
      <p:graphicFrame>
        <p:nvGraphicFramePr>
          <p:cNvPr id="5" name="Diagram 4"/>
          <p:cNvGraphicFramePr/>
          <p:nvPr>
            <p:extLst>
              <p:ext uri="{D42A27DB-BD31-4B8C-83A1-F6EECF244321}">
                <p14:modId xmlns:p14="http://schemas.microsoft.com/office/powerpoint/2010/main" val="2267549528"/>
              </p:ext>
            </p:extLst>
          </p:nvPr>
        </p:nvGraphicFramePr>
        <p:xfrm>
          <a:off x="3714150" y="866314"/>
          <a:ext cx="567139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69D979A4-F155-48EB-92DD-2B0EA842FC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7988" y="866314"/>
            <a:ext cx="3190207" cy="5629701"/>
          </a:xfrm>
          <a:prstGeom prst="rect">
            <a:avLst/>
          </a:prstGeom>
        </p:spPr>
      </p:pic>
    </p:spTree>
    <p:extLst>
      <p:ext uri="{BB962C8B-B14F-4D97-AF65-F5344CB8AC3E}">
        <p14:creationId xmlns:p14="http://schemas.microsoft.com/office/powerpoint/2010/main" val="281408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16678" t="12799" r="2034" b="5119"/>
          <a:stretch>
            <a:fillRect/>
          </a:stretch>
        </p:blipFill>
        <p:spPr bwMode="auto">
          <a:xfrm>
            <a:off x="459786" y="1009980"/>
            <a:ext cx="6062131" cy="4860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txBox="1">
            <a:spLocks/>
          </p:cNvSpPr>
          <p:nvPr/>
        </p:nvSpPr>
        <p:spPr>
          <a:xfrm>
            <a:off x="409462" y="320169"/>
            <a:ext cx="6043100"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The Achievement Gap in Reading </a:t>
            </a:r>
          </a:p>
        </p:txBody>
      </p:sp>
    </p:spTree>
    <p:extLst>
      <p:ext uri="{BB962C8B-B14F-4D97-AF65-F5344CB8AC3E}">
        <p14:creationId xmlns:p14="http://schemas.microsoft.com/office/powerpoint/2010/main" val="3989978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5826" y="174812"/>
            <a:ext cx="9942800" cy="731520"/>
          </a:xfrm>
        </p:spPr>
        <p:txBody>
          <a:bodyPr>
            <a:normAutofit fontScale="90000"/>
          </a:bodyPr>
          <a:lstStyle/>
          <a:p>
            <a:r>
              <a:rPr lang="en-US" dirty="0"/>
              <a:t>Activity 1.1 – Examine the Achievement Gap</a:t>
            </a:r>
          </a:p>
        </p:txBody>
      </p:sp>
      <p:sp>
        <p:nvSpPr>
          <p:cNvPr id="3" name="TextBox 2"/>
          <p:cNvSpPr txBox="1"/>
          <p:nvPr/>
        </p:nvSpPr>
        <p:spPr>
          <a:xfrm>
            <a:off x="253573" y="1152605"/>
            <a:ext cx="7353620" cy="3108543"/>
          </a:xfrm>
          <a:prstGeom prst="rect">
            <a:avLst/>
          </a:prstGeom>
          <a:noFill/>
        </p:spPr>
        <p:txBody>
          <a:bodyPr wrap="square" rtlCol="0">
            <a:spAutoFit/>
          </a:bodyPr>
          <a:lstStyle/>
          <a:p>
            <a:r>
              <a:rPr lang="en-US" sz="2800" dirty="0">
                <a:solidFill>
                  <a:schemeClr val="accent6"/>
                </a:solidFill>
              </a:rPr>
              <a:t>Look at the graph that highlights the achievement gap in reading. </a:t>
            </a:r>
          </a:p>
          <a:p>
            <a:endParaRPr lang="en-US" sz="2800" dirty="0">
              <a:solidFill>
                <a:schemeClr val="accent6"/>
              </a:solidFill>
            </a:endParaRPr>
          </a:p>
          <a:p>
            <a:r>
              <a:rPr lang="en-US" sz="2800" dirty="0">
                <a:solidFill>
                  <a:schemeClr val="accent6"/>
                </a:solidFill>
              </a:rPr>
              <a:t>What do you notice? </a:t>
            </a:r>
          </a:p>
          <a:p>
            <a:endParaRPr lang="en-US" sz="2800" dirty="0">
              <a:solidFill>
                <a:schemeClr val="accent6"/>
              </a:solidFill>
            </a:endParaRPr>
          </a:p>
          <a:p>
            <a:r>
              <a:rPr lang="en-US" sz="2800" dirty="0">
                <a:solidFill>
                  <a:schemeClr val="accent6"/>
                </a:solidFill>
              </a:rPr>
              <a:t>What does this tell you about the need for intensive intervention in reading?</a:t>
            </a:r>
          </a:p>
        </p:txBody>
      </p:sp>
    </p:spTree>
    <p:extLst>
      <p:ext uri="{BB962C8B-B14F-4D97-AF65-F5344CB8AC3E}">
        <p14:creationId xmlns:p14="http://schemas.microsoft.com/office/powerpoint/2010/main" val="3335953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16678" t="12799" r="2034" b="5119"/>
          <a:stretch>
            <a:fillRect/>
          </a:stretch>
        </p:blipFill>
        <p:spPr bwMode="auto">
          <a:xfrm>
            <a:off x="1804492" y="994612"/>
            <a:ext cx="6062131" cy="4860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txBox="1">
            <a:spLocks/>
          </p:cNvSpPr>
          <p:nvPr/>
        </p:nvSpPr>
        <p:spPr>
          <a:xfrm>
            <a:off x="1754168" y="304801"/>
            <a:ext cx="6043100"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The Achievement Gap in Reading </a:t>
            </a:r>
          </a:p>
        </p:txBody>
      </p:sp>
    </p:spTree>
    <p:extLst>
      <p:ext uri="{BB962C8B-B14F-4D97-AF65-F5344CB8AC3E}">
        <p14:creationId xmlns:p14="http://schemas.microsoft.com/office/powerpoint/2010/main" val="2529746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1136" y="786727"/>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Urgent</a:t>
            </a:r>
          </a:p>
        </p:txBody>
      </p:sp>
      <p:sp>
        <p:nvSpPr>
          <p:cNvPr id="5" name="Content Placeholder 2"/>
          <p:cNvSpPr txBox="1">
            <a:spLocks/>
          </p:cNvSpPr>
          <p:nvPr/>
        </p:nvSpPr>
        <p:spPr>
          <a:xfrm>
            <a:off x="1036779" y="2505239"/>
            <a:ext cx="533274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4">
                  <a:lumMod val="60000"/>
                  <a:lumOff val="40000"/>
                </a:schemeClr>
              </a:buClr>
              <a:buSzPct val="125000"/>
              <a:buNone/>
            </a:pPr>
            <a:r>
              <a:rPr lang="en-US" sz="2800" b="1" dirty="0"/>
              <a:t>Students with learning disabilities, including </a:t>
            </a:r>
            <a:r>
              <a:rPr lang="en-US" sz="2800" b="1" u="sng" dirty="0"/>
              <a:t>dyslexia</a:t>
            </a:r>
            <a:r>
              <a:rPr lang="en-US" sz="2800" b="1" dirty="0"/>
              <a:t>.</a:t>
            </a:r>
          </a:p>
          <a:p>
            <a:pPr lvl="1">
              <a:spcBef>
                <a:spcPts val="1800"/>
              </a:spcBef>
              <a:buClr>
                <a:schemeClr val="accent4">
                  <a:lumMod val="60000"/>
                  <a:lumOff val="40000"/>
                </a:schemeClr>
              </a:buClr>
              <a:buSzPct val="125000"/>
              <a:buFont typeface="Wingdings" charset="2"/>
              <a:buChar char="§"/>
            </a:pPr>
            <a:endParaRPr lang="en-US" sz="2400" dirty="0"/>
          </a:p>
        </p:txBody>
      </p:sp>
    </p:spTree>
    <p:extLst>
      <p:ext uri="{BB962C8B-B14F-4D97-AF65-F5344CB8AC3E}">
        <p14:creationId xmlns:p14="http://schemas.microsoft.com/office/powerpoint/2010/main" val="304064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id:470ACB2E-C29E-4A4C-A505-05B366DCE0C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839865" y="532152"/>
            <a:ext cx="4457700" cy="4391025"/>
          </a:xfrm>
          <a:prstGeom prst="rect">
            <a:avLst/>
          </a:prstGeom>
          <a:noFill/>
          <a:ln>
            <a:noFill/>
          </a:ln>
        </p:spPr>
      </p:pic>
      <p:sp>
        <p:nvSpPr>
          <p:cNvPr id="8" name="Rectangle 7"/>
          <p:cNvSpPr/>
          <p:nvPr/>
        </p:nvSpPr>
        <p:spPr>
          <a:xfrm>
            <a:off x="1837425" y="3985404"/>
            <a:ext cx="3460139" cy="9377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28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16530" y="2090165"/>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16530" y="712189"/>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393143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988" y="198408"/>
            <a:ext cx="5526986" cy="584775"/>
          </a:xfrm>
          <a:prstGeom prst="rect">
            <a:avLst/>
          </a:prstGeom>
          <a:noFill/>
        </p:spPr>
        <p:txBody>
          <a:bodyPr wrap="square" rtlCol="0">
            <a:spAutoFit/>
          </a:bodyPr>
          <a:lstStyle/>
          <a:p>
            <a:r>
              <a:rPr lang="en-US" sz="3200" b="1" dirty="0">
                <a:solidFill>
                  <a:schemeClr val="bg1"/>
                </a:solidFill>
              </a:rPr>
              <a:t>Objectives</a:t>
            </a:r>
          </a:p>
        </p:txBody>
      </p:sp>
      <p:sp>
        <p:nvSpPr>
          <p:cNvPr id="4" name="Text Placeholder 1"/>
          <p:cNvSpPr>
            <a:spLocks noGrp="1"/>
          </p:cNvSpPr>
          <p:nvPr>
            <p:ph type="body" sz="quarter" idx="12"/>
          </p:nvPr>
        </p:nvSpPr>
        <p:spPr>
          <a:xfrm>
            <a:off x="407988" y="960120"/>
            <a:ext cx="9330372" cy="5290859"/>
          </a:xfrm>
        </p:spPr>
        <p:txBody>
          <a:bodyPr>
            <a:noAutofit/>
          </a:bodyPr>
          <a:lstStyle/>
          <a:p>
            <a:r>
              <a:rPr lang="en-US" b="0" dirty="0"/>
              <a:t>You will learn…</a:t>
            </a:r>
          </a:p>
          <a:p>
            <a:endParaRPr lang="en-US" b="0" dirty="0"/>
          </a:p>
          <a:p>
            <a:r>
              <a:rPr lang="en-US" dirty="0">
                <a:solidFill>
                  <a:schemeClr val="accent1"/>
                </a:solidFill>
              </a:rPr>
              <a:t>Part 1:</a:t>
            </a:r>
          </a:p>
          <a:p>
            <a:pPr marL="285750" indent="-285750">
              <a:buFont typeface="Arial" panose="020B0604020202020204" pitchFamily="34" charset="0"/>
              <a:buChar char="•"/>
            </a:pPr>
            <a:r>
              <a:rPr lang="en-US" sz="1800" b="0" dirty="0"/>
              <a:t>Why reading intervention is important</a:t>
            </a:r>
          </a:p>
          <a:p>
            <a:pPr marL="285750" indent="-285750">
              <a:buFont typeface="Arial" panose="020B0604020202020204" pitchFamily="34" charset="0"/>
              <a:buChar char="•"/>
            </a:pPr>
            <a:endParaRPr lang="en-US" sz="1800" b="0" dirty="0"/>
          </a:p>
          <a:p>
            <a:r>
              <a:rPr lang="en-US" dirty="0">
                <a:solidFill>
                  <a:schemeClr val="accent1"/>
                </a:solidFill>
              </a:rPr>
              <a:t>Part 2: </a:t>
            </a:r>
          </a:p>
          <a:p>
            <a:pPr marL="285750" indent="-285750">
              <a:buFont typeface="Arial" panose="020B0604020202020204" pitchFamily="34" charset="0"/>
              <a:buChar char="•"/>
            </a:pPr>
            <a:r>
              <a:rPr lang="en-US" sz="1800" b="0" dirty="0"/>
              <a:t>How data-based individualization (DBI) applies to reading</a:t>
            </a:r>
          </a:p>
        </p:txBody>
      </p:sp>
    </p:spTree>
    <p:extLst>
      <p:ext uri="{BB962C8B-B14F-4D97-AF65-F5344CB8AC3E}">
        <p14:creationId xmlns:p14="http://schemas.microsoft.com/office/powerpoint/2010/main" val="276520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16530" y="2090165"/>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16530" y="712189"/>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2710048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4924" y="732938"/>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Complex</a:t>
            </a:r>
          </a:p>
        </p:txBody>
      </p:sp>
      <p:pic>
        <p:nvPicPr>
          <p:cNvPr id="3" name="Picture 2"/>
          <p:cNvPicPr>
            <a:picLocks noChangeAspect="1"/>
          </p:cNvPicPr>
          <p:nvPr/>
        </p:nvPicPr>
        <p:blipFill>
          <a:blip r:embed="rId3"/>
          <a:stretch>
            <a:fillRect/>
          </a:stretch>
        </p:blipFill>
        <p:spPr>
          <a:xfrm>
            <a:off x="748073" y="2115825"/>
            <a:ext cx="5787535" cy="3357477"/>
          </a:xfrm>
          <a:prstGeom prst="rect">
            <a:avLst/>
          </a:prstGeom>
        </p:spPr>
      </p:pic>
    </p:spTree>
    <p:extLst>
      <p:ext uri="{BB962C8B-B14F-4D97-AF65-F5344CB8AC3E}">
        <p14:creationId xmlns:p14="http://schemas.microsoft.com/office/powerpoint/2010/main" val="3471668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7855"/>
          <a:stretch/>
        </p:blipFill>
        <p:spPr bwMode="auto">
          <a:xfrm>
            <a:off x="615397" y="1940422"/>
            <a:ext cx="6849979" cy="3360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42681" y="2646275"/>
            <a:ext cx="2021306" cy="646331"/>
          </a:xfrm>
          <a:prstGeom prst="rect">
            <a:avLst/>
          </a:prstGeom>
          <a:noFill/>
        </p:spPr>
        <p:txBody>
          <a:bodyPr wrap="square" rtlCol="0">
            <a:spAutoFit/>
          </a:bodyPr>
          <a:lstStyle/>
          <a:p>
            <a:r>
              <a:rPr lang="en-US" dirty="0">
                <a:solidFill>
                  <a:schemeClr val="bg1"/>
                </a:solidFill>
              </a:rPr>
              <a:t>Oral Language/</a:t>
            </a:r>
          </a:p>
          <a:p>
            <a:r>
              <a:rPr lang="en-US" dirty="0">
                <a:solidFill>
                  <a:schemeClr val="bg1"/>
                </a:solidFill>
              </a:rPr>
              <a:t>Vocabulary</a:t>
            </a:r>
          </a:p>
        </p:txBody>
      </p:sp>
      <p:sp>
        <p:nvSpPr>
          <p:cNvPr id="4" name="TextBox 3"/>
          <p:cNvSpPr txBox="1"/>
          <p:nvPr/>
        </p:nvSpPr>
        <p:spPr>
          <a:xfrm>
            <a:off x="615396" y="4807313"/>
            <a:ext cx="2021306" cy="646331"/>
          </a:xfrm>
          <a:prstGeom prst="rect">
            <a:avLst/>
          </a:prstGeom>
          <a:noFill/>
        </p:spPr>
        <p:txBody>
          <a:bodyPr wrap="square" rtlCol="0">
            <a:spAutoFit/>
          </a:bodyPr>
          <a:lstStyle/>
          <a:p>
            <a:r>
              <a:rPr lang="en-US" dirty="0">
                <a:solidFill>
                  <a:schemeClr val="bg1"/>
                </a:solidFill>
              </a:rPr>
              <a:t>Phonemic</a:t>
            </a:r>
          </a:p>
          <a:p>
            <a:r>
              <a:rPr lang="en-US" dirty="0">
                <a:solidFill>
                  <a:schemeClr val="bg1"/>
                </a:solidFill>
              </a:rPr>
              <a:t>Awareness</a:t>
            </a:r>
          </a:p>
        </p:txBody>
      </p:sp>
      <p:sp>
        <p:nvSpPr>
          <p:cNvPr id="5" name="TextBox 4"/>
          <p:cNvSpPr txBox="1"/>
          <p:nvPr/>
        </p:nvSpPr>
        <p:spPr>
          <a:xfrm>
            <a:off x="2363987" y="4791269"/>
            <a:ext cx="2021306" cy="369332"/>
          </a:xfrm>
          <a:prstGeom prst="rect">
            <a:avLst/>
          </a:prstGeom>
          <a:noFill/>
        </p:spPr>
        <p:txBody>
          <a:bodyPr wrap="square" rtlCol="0">
            <a:spAutoFit/>
          </a:bodyPr>
          <a:lstStyle/>
          <a:p>
            <a:r>
              <a:rPr lang="en-US">
                <a:solidFill>
                  <a:schemeClr val="bg1"/>
                </a:solidFill>
              </a:rPr>
              <a:t>Phonics</a:t>
            </a:r>
            <a:endParaRPr lang="en-US" dirty="0">
              <a:solidFill>
                <a:schemeClr val="bg1"/>
              </a:solidFill>
            </a:endParaRPr>
          </a:p>
        </p:txBody>
      </p:sp>
      <p:sp>
        <p:nvSpPr>
          <p:cNvPr id="7" name="TextBox 6"/>
          <p:cNvSpPr txBox="1"/>
          <p:nvPr/>
        </p:nvSpPr>
        <p:spPr>
          <a:xfrm>
            <a:off x="1168850" y="1712276"/>
            <a:ext cx="2021306" cy="369332"/>
          </a:xfrm>
          <a:prstGeom prst="rect">
            <a:avLst/>
          </a:prstGeom>
          <a:noFill/>
        </p:spPr>
        <p:txBody>
          <a:bodyPr wrap="square" rtlCol="0">
            <a:spAutoFit/>
          </a:bodyPr>
          <a:lstStyle/>
          <a:p>
            <a:r>
              <a:rPr lang="en-US" dirty="0">
                <a:solidFill>
                  <a:schemeClr val="bg1"/>
                </a:solidFill>
              </a:rPr>
              <a:t>Fluency</a:t>
            </a:r>
          </a:p>
        </p:txBody>
      </p:sp>
      <p:sp>
        <p:nvSpPr>
          <p:cNvPr id="8" name="TextBox 7"/>
          <p:cNvSpPr txBox="1"/>
          <p:nvPr/>
        </p:nvSpPr>
        <p:spPr>
          <a:xfrm>
            <a:off x="3446828" y="2357152"/>
            <a:ext cx="2021306" cy="369332"/>
          </a:xfrm>
          <a:prstGeom prst="rect">
            <a:avLst/>
          </a:prstGeom>
          <a:noFill/>
        </p:spPr>
        <p:txBody>
          <a:bodyPr wrap="square" rtlCol="0">
            <a:spAutoFit/>
          </a:bodyPr>
          <a:lstStyle/>
          <a:p>
            <a:r>
              <a:rPr lang="en-US" dirty="0">
                <a:solidFill>
                  <a:schemeClr val="bg1"/>
                </a:solidFill>
              </a:rPr>
              <a:t>Comprehension</a:t>
            </a:r>
          </a:p>
        </p:txBody>
      </p:sp>
      <p:sp>
        <p:nvSpPr>
          <p:cNvPr id="9" name="TextBox 8"/>
          <p:cNvSpPr txBox="1"/>
          <p:nvPr/>
        </p:nvSpPr>
        <p:spPr>
          <a:xfrm>
            <a:off x="254448" y="558659"/>
            <a:ext cx="7603958" cy="523220"/>
          </a:xfrm>
          <a:prstGeom prst="rect">
            <a:avLst/>
          </a:prstGeom>
          <a:noFill/>
        </p:spPr>
        <p:txBody>
          <a:bodyPr wrap="square" rtlCol="0">
            <a:spAutoFit/>
          </a:bodyPr>
          <a:lstStyle/>
          <a:p>
            <a:pPr algn="ctr"/>
            <a:r>
              <a:rPr lang="en-US" sz="2800" b="1" dirty="0">
                <a:solidFill>
                  <a:schemeClr val="bg1"/>
                </a:solidFill>
              </a:rPr>
              <a:t>Components of Successful Reading</a:t>
            </a:r>
          </a:p>
        </p:txBody>
      </p:sp>
    </p:spTree>
    <p:extLst>
      <p:ext uri="{BB962C8B-B14F-4D97-AF65-F5344CB8AC3E}">
        <p14:creationId xmlns:p14="http://schemas.microsoft.com/office/powerpoint/2010/main" val="2850859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94219" y="2262989"/>
            <a:ext cx="5870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pPr>
            <a:r>
              <a:rPr lang="en-US" sz="3200" b="1" dirty="0">
                <a:solidFill>
                  <a:schemeClr val="accent2">
                    <a:lumMod val="60000"/>
                    <a:lumOff val="40000"/>
                  </a:schemeClr>
                </a:solidFill>
              </a:rPr>
              <a:t>“To every problem there is a simple solution</a:t>
            </a:r>
            <a:r>
              <a:rPr lang="is-IS" sz="3200" b="1" dirty="0">
                <a:solidFill>
                  <a:schemeClr val="accent2">
                    <a:lumMod val="60000"/>
                    <a:lumOff val="40000"/>
                  </a:schemeClr>
                </a:solidFill>
              </a:rPr>
              <a:t>…</a:t>
            </a:r>
          </a:p>
          <a:p>
            <a:pPr>
              <a:spcBef>
                <a:spcPct val="50000"/>
              </a:spcBef>
            </a:pPr>
            <a:r>
              <a:rPr lang="is-IS" sz="3200" b="1" dirty="0">
                <a:solidFill>
                  <a:schemeClr val="tx1"/>
                </a:solidFill>
              </a:rPr>
              <a:t>...that doesn’t work”</a:t>
            </a:r>
            <a:endParaRPr lang="en-US" sz="2000" b="1" dirty="0">
              <a:solidFill>
                <a:schemeClr val="tx1"/>
              </a:solidFill>
            </a:endParaRPr>
          </a:p>
          <a:p>
            <a:pPr algn="r">
              <a:spcBef>
                <a:spcPct val="50000"/>
              </a:spcBef>
            </a:pPr>
            <a:r>
              <a:rPr lang="en-US" dirty="0">
                <a:solidFill>
                  <a:schemeClr val="accent2">
                    <a:lumMod val="60000"/>
                    <a:lumOff val="40000"/>
                  </a:schemeClr>
                </a:solidFill>
              </a:rPr>
              <a:t>Mark Twain</a:t>
            </a:r>
            <a:endParaRPr lang="en-US" sz="1600" dirty="0">
              <a:solidFill>
                <a:schemeClr val="accent2">
                  <a:lumMod val="60000"/>
                  <a:lumOff val="40000"/>
                </a:schemeClr>
              </a:solidFill>
            </a:endParaRPr>
          </a:p>
        </p:txBody>
      </p:sp>
    </p:spTree>
    <p:extLst>
      <p:ext uri="{BB962C8B-B14F-4D97-AF65-F5344CB8AC3E}">
        <p14:creationId xmlns:p14="http://schemas.microsoft.com/office/powerpoint/2010/main" val="337847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94219" y="2262989"/>
            <a:ext cx="5870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pPr>
            <a:r>
              <a:rPr lang="en-US" sz="3200" b="1" dirty="0">
                <a:solidFill>
                  <a:schemeClr val="accent2">
                    <a:lumMod val="60000"/>
                    <a:lumOff val="40000"/>
                  </a:schemeClr>
                </a:solidFill>
              </a:rPr>
              <a:t>“To every problem there is a simple solution</a:t>
            </a:r>
            <a:r>
              <a:rPr lang="is-IS" sz="3200" b="1" dirty="0">
                <a:solidFill>
                  <a:schemeClr val="accent2">
                    <a:lumMod val="60000"/>
                    <a:lumOff val="40000"/>
                  </a:schemeClr>
                </a:solidFill>
              </a:rPr>
              <a:t>…</a:t>
            </a:r>
          </a:p>
          <a:p>
            <a:pPr>
              <a:spcBef>
                <a:spcPct val="50000"/>
              </a:spcBef>
            </a:pPr>
            <a:r>
              <a:rPr lang="is-IS" sz="3200" b="1" dirty="0">
                <a:solidFill>
                  <a:schemeClr val="accent2">
                    <a:lumMod val="60000"/>
                    <a:lumOff val="40000"/>
                  </a:schemeClr>
                </a:solidFill>
              </a:rPr>
              <a:t>...that doesn’t work”</a:t>
            </a:r>
            <a:endParaRPr lang="en-US" sz="2000" b="1" dirty="0">
              <a:solidFill>
                <a:schemeClr val="accent2">
                  <a:lumMod val="60000"/>
                  <a:lumOff val="40000"/>
                </a:schemeClr>
              </a:solidFill>
            </a:endParaRPr>
          </a:p>
          <a:p>
            <a:pPr algn="r">
              <a:spcBef>
                <a:spcPct val="50000"/>
              </a:spcBef>
            </a:pPr>
            <a:r>
              <a:rPr lang="en-US" dirty="0">
                <a:solidFill>
                  <a:schemeClr val="accent2">
                    <a:lumMod val="60000"/>
                    <a:lumOff val="40000"/>
                  </a:schemeClr>
                </a:solidFill>
              </a:rPr>
              <a:t>Mark Twain</a:t>
            </a:r>
            <a:endParaRPr lang="en-US" sz="1600" dirty="0">
              <a:solidFill>
                <a:schemeClr val="accent2">
                  <a:lumMod val="60000"/>
                  <a:lumOff val="40000"/>
                </a:schemeClr>
              </a:solidFill>
            </a:endParaRPr>
          </a:p>
        </p:txBody>
      </p:sp>
    </p:spTree>
    <p:extLst>
      <p:ext uri="{BB962C8B-B14F-4D97-AF65-F5344CB8AC3E}">
        <p14:creationId xmlns:p14="http://schemas.microsoft.com/office/powerpoint/2010/main" val="3385724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4734" y="704506"/>
            <a:ext cx="3934237" cy="4973053"/>
          </a:xfrm>
          <a:prstGeom prst="rect">
            <a:avLst/>
          </a:prstGeom>
        </p:spPr>
      </p:pic>
      <p:sp>
        <p:nvSpPr>
          <p:cNvPr id="3" name="Oval 2"/>
          <p:cNvSpPr/>
          <p:nvPr/>
        </p:nvSpPr>
        <p:spPr>
          <a:xfrm>
            <a:off x="414467" y="736590"/>
            <a:ext cx="1792332" cy="1973178"/>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6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1980" y="679150"/>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Reading is Complex</a:t>
            </a:r>
          </a:p>
        </p:txBody>
      </p:sp>
      <p:sp>
        <p:nvSpPr>
          <p:cNvPr id="4" name="Content Placeholder 2"/>
          <p:cNvSpPr txBox="1">
            <a:spLocks/>
          </p:cNvSpPr>
          <p:nvPr/>
        </p:nvSpPr>
        <p:spPr>
          <a:xfrm>
            <a:off x="470317" y="2028693"/>
            <a:ext cx="6966176"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4">
                  <a:lumMod val="60000"/>
                  <a:lumOff val="40000"/>
                </a:schemeClr>
              </a:buClr>
              <a:buSzPct val="125000"/>
              <a:buFont typeface="Wingdings" charset="2"/>
              <a:buChar char="§"/>
            </a:pPr>
            <a:r>
              <a:rPr lang="en-US" sz="2800" dirty="0"/>
              <a:t>Schools are Complex</a:t>
            </a:r>
          </a:p>
        </p:txBody>
      </p:sp>
    </p:spTree>
    <p:extLst>
      <p:ext uri="{BB962C8B-B14F-4D97-AF65-F5344CB8AC3E}">
        <p14:creationId xmlns:p14="http://schemas.microsoft.com/office/powerpoint/2010/main" val="593330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39582" y="2105533"/>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39582" y="727557"/>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4268883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39582" y="2105533"/>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solidFill>
                  <a:schemeClr val="bg1">
                    <a:lumMod val="65000"/>
                  </a:schemeClr>
                </a:solidFill>
              </a:rPr>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439582" y="727557"/>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2980130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72716" y="686834"/>
            <a:ext cx="6199020"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Teaching Students to Read</a:t>
            </a:r>
          </a:p>
        </p:txBody>
      </p:sp>
      <p:sp>
        <p:nvSpPr>
          <p:cNvPr id="4" name="Content Placeholder 2"/>
          <p:cNvSpPr txBox="1">
            <a:spLocks/>
          </p:cNvSpPr>
          <p:nvPr/>
        </p:nvSpPr>
        <p:spPr>
          <a:xfrm>
            <a:off x="501054" y="2036377"/>
            <a:ext cx="5814009"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4">
                  <a:lumMod val="60000"/>
                  <a:lumOff val="40000"/>
                </a:schemeClr>
              </a:buClr>
              <a:buSzPct val="125000"/>
              <a:buFont typeface="Wingdings" charset="2"/>
              <a:buChar char="§"/>
            </a:pPr>
            <a:r>
              <a:rPr lang="en-US" sz="2400" dirty="0"/>
              <a:t>We know more about teaching reading than any other area of education</a:t>
            </a:r>
          </a:p>
          <a:p>
            <a:pPr lvl="2">
              <a:spcBef>
                <a:spcPts val="1800"/>
              </a:spcBef>
              <a:buClr>
                <a:schemeClr val="accent4">
                  <a:lumMod val="60000"/>
                  <a:lumOff val="40000"/>
                </a:schemeClr>
              </a:buClr>
              <a:buSzPct val="125000"/>
              <a:buFont typeface="Wingdings" charset="2"/>
              <a:buChar char="§"/>
            </a:pPr>
            <a:r>
              <a:rPr lang="en-US" sz="2400" i="1" dirty="0"/>
              <a:t>Science of reading development and reading disabilities</a:t>
            </a:r>
          </a:p>
          <a:p>
            <a:pPr lvl="2">
              <a:spcBef>
                <a:spcPts val="1800"/>
              </a:spcBef>
              <a:buClr>
                <a:schemeClr val="accent4">
                  <a:lumMod val="60000"/>
                  <a:lumOff val="40000"/>
                </a:schemeClr>
              </a:buClr>
              <a:buSzPct val="125000"/>
              <a:buFont typeface="Wingdings" charset="2"/>
              <a:buChar char="§"/>
            </a:pPr>
            <a:r>
              <a:rPr lang="en-US" sz="2400" i="1" dirty="0"/>
              <a:t>Effective practices in assessment, instruction, and intervention</a:t>
            </a:r>
          </a:p>
        </p:txBody>
      </p:sp>
    </p:spTree>
    <p:extLst>
      <p:ext uri="{BB962C8B-B14F-4D97-AF65-F5344CB8AC3E}">
        <p14:creationId xmlns:p14="http://schemas.microsoft.com/office/powerpoint/2010/main" val="256222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Introduction to Intensive Interventions in Reading</a:t>
            </a:r>
          </a:p>
        </p:txBody>
      </p:sp>
      <p:sp>
        <p:nvSpPr>
          <p:cNvPr id="3" name="Subtitle 2"/>
          <p:cNvSpPr>
            <a:spLocks noGrp="1"/>
          </p:cNvSpPr>
          <p:nvPr>
            <p:ph type="subTitle" idx="1"/>
          </p:nvPr>
        </p:nvSpPr>
        <p:spPr/>
        <p:txBody>
          <a:bodyPr/>
          <a:lstStyle/>
          <a:p>
            <a:r>
              <a:rPr lang="en-US" dirty="0"/>
              <a:t>Module 1 – Part 1</a:t>
            </a:r>
          </a:p>
        </p:txBody>
      </p:sp>
    </p:spTree>
    <p:extLst>
      <p:ext uri="{BB962C8B-B14F-4D97-AF65-F5344CB8AC3E}">
        <p14:creationId xmlns:p14="http://schemas.microsoft.com/office/powerpoint/2010/main" val="1077366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 Box 40"/>
          <p:cNvSpPr txBox="1">
            <a:spLocks noChangeArrowheads="1"/>
          </p:cNvSpPr>
          <p:nvPr/>
        </p:nvSpPr>
        <p:spPr bwMode="auto">
          <a:xfrm>
            <a:off x="2072350" y="5511427"/>
            <a:ext cx="45688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2000" dirty="0">
                <a:solidFill>
                  <a:schemeClr val="bg1"/>
                </a:solidFill>
                <a:ea typeface="Tahoma" charset="0"/>
                <a:cs typeface="Tahoma" charset="0"/>
              </a:rPr>
              <a:t>Grade level corresponding to age</a:t>
            </a:r>
            <a:endParaRPr lang="en-US" dirty="0">
              <a:solidFill>
                <a:schemeClr val="bg1"/>
              </a:solidFill>
              <a:ea typeface="Tahoma" charset="0"/>
              <a:cs typeface="Tahoma" charset="0"/>
            </a:endParaRPr>
          </a:p>
        </p:txBody>
      </p:sp>
      <p:sp>
        <p:nvSpPr>
          <p:cNvPr id="46" name="Text Box 41"/>
          <p:cNvSpPr txBox="1">
            <a:spLocks noChangeArrowheads="1"/>
          </p:cNvSpPr>
          <p:nvPr/>
        </p:nvSpPr>
        <p:spPr bwMode="auto">
          <a:xfrm>
            <a:off x="911888" y="5221401"/>
            <a:ext cx="6705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2000" dirty="0">
                <a:solidFill>
                  <a:schemeClr val="bg1"/>
                </a:solidFill>
                <a:ea typeface="Tahoma" charset="0"/>
                <a:cs typeface="Tahoma" charset="0"/>
              </a:rPr>
              <a:t>	 </a:t>
            </a:r>
            <a:r>
              <a:rPr lang="en-US" sz="1800" dirty="0">
                <a:solidFill>
                  <a:schemeClr val="bg1"/>
                </a:solidFill>
                <a:ea typeface="Tahoma" charset="0"/>
                <a:cs typeface="Tahoma" charset="0"/>
              </a:rPr>
              <a:t>1	        2	              3                  4	  </a:t>
            </a:r>
          </a:p>
        </p:txBody>
      </p:sp>
      <p:sp>
        <p:nvSpPr>
          <p:cNvPr id="47" name="Text Box 42"/>
          <p:cNvSpPr txBox="1">
            <a:spLocks noChangeArrowheads="1"/>
          </p:cNvSpPr>
          <p:nvPr/>
        </p:nvSpPr>
        <p:spPr bwMode="auto">
          <a:xfrm rot="16200000">
            <a:off x="-747049" y="2644890"/>
            <a:ext cx="29718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2000" dirty="0">
                <a:solidFill>
                  <a:schemeClr val="bg1"/>
                </a:solidFill>
                <a:ea typeface="Tahoma" charset="0"/>
                <a:cs typeface="Tahoma" charset="0"/>
              </a:rPr>
              <a:t>Reading grade level</a:t>
            </a:r>
            <a:endParaRPr lang="en-US" dirty="0">
              <a:solidFill>
                <a:schemeClr val="bg1"/>
              </a:solidFill>
              <a:ea typeface="Tahoma" charset="0"/>
              <a:cs typeface="Tahoma" charset="0"/>
            </a:endParaRPr>
          </a:p>
        </p:txBody>
      </p:sp>
      <p:sp>
        <p:nvSpPr>
          <p:cNvPr id="48" name="Line 43"/>
          <p:cNvSpPr>
            <a:spLocks noChangeShapeType="1"/>
          </p:cNvSpPr>
          <p:nvPr/>
        </p:nvSpPr>
        <p:spPr bwMode="auto">
          <a:xfrm>
            <a:off x="1386550" y="979601"/>
            <a:ext cx="0" cy="4267200"/>
          </a:xfrm>
          <a:prstGeom prst="line">
            <a:avLst/>
          </a:prstGeom>
          <a:noFill/>
          <a:ln w="222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49" name="Line 44"/>
          <p:cNvSpPr>
            <a:spLocks noChangeShapeType="1"/>
          </p:cNvSpPr>
          <p:nvPr/>
        </p:nvSpPr>
        <p:spPr bwMode="auto">
          <a:xfrm>
            <a:off x="1386550" y="5246801"/>
            <a:ext cx="5638800" cy="0"/>
          </a:xfrm>
          <a:prstGeom prst="line">
            <a:avLst/>
          </a:prstGeom>
          <a:noFill/>
          <a:ln w="22225">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bg1"/>
              </a:solidFill>
              <a:latin typeface="Tahoma" charset="0"/>
              <a:ea typeface="Tahoma" charset="0"/>
              <a:cs typeface="Tahoma" charset="0"/>
            </a:endParaRPr>
          </a:p>
        </p:txBody>
      </p:sp>
      <p:sp>
        <p:nvSpPr>
          <p:cNvPr id="50" name="Line 45"/>
          <p:cNvSpPr>
            <a:spLocks noChangeShapeType="1"/>
          </p:cNvSpPr>
          <p:nvPr/>
        </p:nvSpPr>
        <p:spPr bwMode="auto">
          <a:xfrm>
            <a:off x="1386550" y="4789601"/>
            <a:ext cx="152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51" name="Line 46"/>
          <p:cNvSpPr>
            <a:spLocks noChangeShapeType="1"/>
          </p:cNvSpPr>
          <p:nvPr/>
        </p:nvSpPr>
        <p:spPr bwMode="auto">
          <a:xfrm>
            <a:off x="1373850" y="2960801"/>
            <a:ext cx="152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bg1"/>
              </a:solidFill>
              <a:latin typeface="Tahoma" charset="0"/>
              <a:ea typeface="Tahoma" charset="0"/>
              <a:cs typeface="Tahoma" charset="0"/>
            </a:endParaRPr>
          </a:p>
        </p:txBody>
      </p:sp>
      <p:sp>
        <p:nvSpPr>
          <p:cNvPr id="52" name="Line 47"/>
          <p:cNvSpPr>
            <a:spLocks noChangeShapeType="1"/>
          </p:cNvSpPr>
          <p:nvPr/>
        </p:nvSpPr>
        <p:spPr bwMode="auto">
          <a:xfrm>
            <a:off x="1386550" y="3875201"/>
            <a:ext cx="152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53" name="Line 48"/>
          <p:cNvSpPr>
            <a:spLocks noChangeShapeType="1"/>
          </p:cNvSpPr>
          <p:nvPr/>
        </p:nvSpPr>
        <p:spPr bwMode="auto">
          <a:xfrm>
            <a:off x="1386550" y="2046401"/>
            <a:ext cx="152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bg1"/>
              </a:solidFill>
              <a:latin typeface="Tahoma" charset="0"/>
              <a:ea typeface="Tahoma" charset="0"/>
              <a:cs typeface="Tahoma" charset="0"/>
            </a:endParaRPr>
          </a:p>
        </p:txBody>
      </p:sp>
      <p:sp>
        <p:nvSpPr>
          <p:cNvPr id="54" name="Line 49"/>
          <p:cNvSpPr>
            <a:spLocks noChangeShapeType="1"/>
          </p:cNvSpPr>
          <p:nvPr/>
        </p:nvSpPr>
        <p:spPr bwMode="auto">
          <a:xfrm flipV="1">
            <a:off x="3629008" y="4720445"/>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55" name="Line 50"/>
          <p:cNvSpPr>
            <a:spLocks noChangeShapeType="1"/>
          </p:cNvSpPr>
          <p:nvPr/>
        </p:nvSpPr>
        <p:spPr bwMode="auto">
          <a:xfrm>
            <a:off x="2072350" y="5094401"/>
            <a:ext cx="0" cy="1524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56" name="Line 51"/>
          <p:cNvSpPr>
            <a:spLocks noChangeShapeType="1"/>
          </p:cNvSpPr>
          <p:nvPr/>
        </p:nvSpPr>
        <p:spPr bwMode="auto">
          <a:xfrm>
            <a:off x="3443950" y="5094401"/>
            <a:ext cx="0" cy="1524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57" name="Line 52"/>
          <p:cNvSpPr>
            <a:spLocks noChangeShapeType="1"/>
          </p:cNvSpPr>
          <p:nvPr/>
        </p:nvSpPr>
        <p:spPr bwMode="auto">
          <a:xfrm>
            <a:off x="6187150" y="5094401"/>
            <a:ext cx="0" cy="1524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58" name="Line 53"/>
          <p:cNvSpPr>
            <a:spLocks noChangeShapeType="1"/>
          </p:cNvSpPr>
          <p:nvPr/>
        </p:nvSpPr>
        <p:spPr bwMode="auto">
          <a:xfrm>
            <a:off x="4815550" y="5094401"/>
            <a:ext cx="0" cy="1524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59" name="Text Box 54"/>
          <p:cNvSpPr txBox="1">
            <a:spLocks noChangeArrowheads="1"/>
          </p:cNvSpPr>
          <p:nvPr/>
        </p:nvSpPr>
        <p:spPr bwMode="auto">
          <a:xfrm>
            <a:off x="1005550" y="1830502"/>
            <a:ext cx="381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a:solidFill>
                  <a:schemeClr val="bg1"/>
                </a:solidFill>
                <a:ea typeface="Tahoma" charset="0"/>
                <a:cs typeface="Tahoma" charset="0"/>
              </a:rPr>
              <a:t>4</a:t>
            </a:r>
          </a:p>
        </p:txBody>
      </p:sp>
      <p:sp>
        <p:nvSpPr>
          <p:cNvPr id="60" name="Text Box 55"/>
          <p:cNvSpPr txBox="1">
            <a:spLocks noChangeArrowheads="1"/>
          </p:cNvSpPr>
          <p:nvPr/>
        </p:nvSpPr>
        <p:spPr bwMode="auto">
          <a:xfrm>
            <a:off x="992850" y="2770302"/>
            <a:ext cx="457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a:solidFill>
                  <a:schemeClr val="bg1"/>
                </a:solidFill>
                <a:ea typeface="Tahoma" charset="0"/>
                <a:cs typeface="Tahoma" charset="0"/>
              </a:rPr>
              <a:t>3</a:t>
            </a:r>
          </a:p>
        </p:txBody>
      </p:sp>
      <p:sp>
        <p:nvSpPr>
          <p:cNvPr id="61" name="Text Box 56"/>
          <p:cNvSpPr txBox="1">
            <a:spLocks noChangeArrowheads="1"/>
          </p:cNvSpPr>
          <p:nvPr/>
        </p:nvSpPr>
        <p:spPr bwMode="auto">
          <a:xfrm>
            <a:off x="967450" y="3659302"/>
            <a:ext cx="381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dirty="0">
                <a:solidFill>
                  <a:schemeClr val="bg1"/>
                </a:solidFill>
                <a:ea typeface="Tahoma" charset="0"/>
                <a:cs typeface="Tahoma" charset="0"/>
              </a:rPr>
              <a:t>2</a:t>
            </a:r>
          </a:p>
        </p:txBody>
      </p:sp>
      <p:sp>
        <p:nvSpPr>
          <p:cNvPr id="62" name="Text Box 57"/>
          <p:cNvSpPr txBox="1">
            <a:spLocks noChangeArrowheads="1"/>
          </p:cNvSpPr>
          <p:nvPr/>
        </p:nvSpPr>
        <p:spPr bwMode="auto">
          <a:xfrm>
            <a:off x="992850" y="4599102"/>
            <a:ext cx="381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a:solidFill>
                  <a:schemeClr val="bg1"/>
                </a:solidFill>
                <a:ea typeface="Tahoma" charset="0"/>
                <a:cs typeface="Tahoma" charset="0"/>
              </a:rPr>
              <a:t>1</a:t>
            </a:r>
          </a:p>
        </p:txBody>
      </p:sp>
      <p:sp>
        <p:nvSpPr>
          <p:cNvPr id="63" name="Line 58"/>
          <p:cNvSpPr>
            <a:spLocks noChangeShapeType="1"/>
          </p:cNvSpPr>
          <p:nvPr/>
        </p:nvSpPr>
        <p:spPr bwMode="auto">
          <a:xfrm flipH="1">
            <a:off x="4815550" y="3418001"/>
            <a:ext cx="1371600" cy="457200"/>
          </a:xfrm>
          <a:prstGeom prst="line">
            <a:avLst/>
          </a:prstGeom>
          <a:noFill/>
          <a:ln w="5715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64" name="Line 59"/>
          <p:cNvSpPr>
            <a:spLocks noChangeShapeType="1"/>
          </p:cNvSpPr>
          <p:nvPr/>
        </p:nvSpPr>
        <p:spPr bwMode="auto">
          <a:xfrm flipH="1">
            <a:off x="3443950" y="3875201"/>
            <a:ext cx="1371600" cy="228600"/>
          </a:xfrm>
          <a:prstGeom prst="line">
            <a:avLst/>
          </a:prstGeom>
          <a:noFill/>
          <a:ln w="5715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65" name="Line 60"/>
          <p:cNvSpPr>
            <a:spLocks noChangeShapeType="1"/>
          </p:cNvSpPr>
          <p:nvPr/>
        </p:nvSpPr>
        <p:spPr bwMode="auto">
          <a:xfrm flipH="1">
            <a:off x="2072350" y="4103801"/>
            <a:ext cx="1371600" cy="381000"/>
          </a:xfrm>
          <a:prstGeom prst="line">
            <a:avLst/>
          </a:prstGeom>
          <a:noFill/>
          <a:ln w="57150">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66" name="Line 61"/>
          <p:cNvSpPr>
            <a:spLocks noChangeShapeType="1"/>
          </p:cNvSpPr>
          <p:nvPr/>
        </p:nvSpPr>
        <p:spPr bwMode="auto">
          <a:xfrm>
            <a:off x="4238608" y="3653645"/>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67" name="Line 62"/>
          <p:cNvSpPr>
            <a:spLocks noChangeShapeType="1"/>
          </p:cNvSpPr>
          <p:nvPr/>
        </p:nvSpPr>
        <p:spPr bwMode="auto">
          <a:xfrm>
            <a:off x="1386550" y="1132001"/>
            <a:ext cx="152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chemeClr val="bg1"/>
              </a:solidFill>
              <a:latin typeface="Tahoma" charset="0"/>
              <a:ea typeface="Tahoma" charset="0"/>
              <a:cs typeface="Tahoma" charset="0"/>
            </a:endParaRPr>
          </a:p>
        </p:txBody>
      </p:sp>
      <p:sp>
        <p:nvSpPr>
          <p:cNvPr id="68" name="Text Box 63"/>
          <p:cNvSpPr txBox="1">
            <a:spLocks noChangeArrowheads="1"/>
          </p:cNvSpPr>
          <p:nvPr/>
        </p:nvSpPr>
        <p:spPr bwMode="auto">
          <a:xfrm>
            <a:off x="980150" y="954202"/>
            <a:ext cx="381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a:solidFill>
                  <a:schemeClr val="bg1"/>
                </a:solidFill>
                <a:ea typeface="Tahoma" charset="0"/>
                <a:cs typeface="Tahoma" charset="0"/>
              </a:rPr>
              <a:t>5</a:t>
            </a:r>
          </a:p>
        </p:txBody>
      </p:sp>
      <p:sp>
        <p:nvSpPr>
          <p:cNvPr id="69" name="Line 64"/>
          <p:cNvSpPr>
            <a:spLocks noChangeShapeType="1"/>
          </p:cNvSpPr>
          <p:nvPr/>
        </p:nvSpPr>
        <p:spPr bwMode="auto">
          <a:xfrm flipH="1">
            <a:off x="4815550" y="903401"/>
            <a:ext cx="1371600" cy="1143000"/>
          </a:xfrm>
          <a:prstGeom prst="line">
            <a:avLst/>
          </a:prstGeom>
          <a:noFill/>
          <a:ln w="57150">
            <a:solidFill>
              <a:schemeClr val="accent3">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70" name="Line 65"/>
          <p:cNvSpPr>
            <a:spLocks noChangeShapeType="1"/>
          </p:cNvSpPr>
          <p:nvPr/>
        </p:nvSpPr>
        <p:spPr bwMode="auto">
          <a:xfrm flipH="1">
            <a:off x="3443950" y="2046401"/>
            <a:ext cx="1371600" cy="914400"/>
          </a:xfrm>
          <a:prstGeom prst="line">
            <a:avLst/>
          </a:prstGeom>
          <a:noFill/>
          <a:ln w="57150">
            <a:solidFill>
              <a:schemeClr val="accent3">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71" name="Line 66"/>
          <p:cNvSpPr>
            <a:spLocks noChangeShapeType="1"/>
          </p:cNvSpPr>
          <p:nvPr/>
        </p:nvSpPr>
        <p:spPr bwMode="auto">
          <a:xfrm>
            <a:off x="4619608" y="2891645"/>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72" name="Line 67"/>
          <p:cNvSpPr>
            <a:spLocks noChangeShapeType="1"/>
          </p:cNvSpPr>
          <p:nvPr/>
        </p:nvSpPr>
        <p:spPr bwMode="auto">
          <a:xfrm flipH="1">
            <a:off x="2072350" y="2960801"/>
            <a:ext cx="1371600" cy="914400"/>
          </a:xfrm>
          <a:prstGeom prst="line">
            <a:avLst/>
          </a:prstGeom>
          <a:noFill/>
          <a:ln w="57150">
            <a:solidFill>
              <a:schemeClr val="accent3">
                <a:lumMod val="75000"/>
              </a:schemeClr>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75" name="Text Box 70"/>
          <p:cNvSpPr txBox="1">
            <a:spLocks noChangeArrowheads="1"/>
          </p:cNvSpPr>
          <p:nvPr/>
        </p:nvSpPr>
        <p:spPr bwMode="auto">
          <a:xfrm>
            <a:off x="1921538" y="4572115"/>
            <a:ext cx="3429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dirty="0">
                <a:solidFill>
                  <a:schemeClr val="accent1">
                    <a:lumMod val="40000"/>
                    <a:lumOff val="60000"/>
                  </a:schemeClr>
                </a:solidFill>
                <a:ea typeface="Tahoma" charset="0"/>
                <a:cs typeface="Tahoma" charset="0"/>
              </a:rPr>
              <a:t>At Risk on Early Screening</a:t>
            </a:r>
            <a:endParaRPr lang="en-US" dirty="0">
              <a:solidFill>
                <a:schemeClr val="accent1">
                  <a:lumMod val="40000"/>
                  <a:lumOff val="60000"/>
                </a:schemeClr>
              </a:solidFill>
              <a:ea typeface="Tahoma" charset="0"/>
              <a:cs typeface="Tahoma" charset="0"/>
            </a:endParaRPr>
          </a:p>
        </p:txBody>
      </p:sp>
      <p:sp>
        <p:nvSpPr>
          <p:cNvPr id="76" name="Text Box 71"/>
          <p:cNvSpPr txBox="1">
            <a:spLocks noChangeArrowheads="1"/>
          </p:cNvSpPr>
          <p:nvPr/>
        </p:nvSpPr>
        <p:spPr bwMode="auto">
          <a:xfrm>
            <a:off x="1600865" y="2473438"/>
            <a:ext cx="1349375"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dirty="0">
                <a:solidFill>
                  <a:schemeClr val="accent3">
                    <a:lumMod val="40000"/>
                    <a:lumOff val="60000"/>
                  </a:schemeClr>
                </a:solidFill>
                <a:ea typeface="Tahoma" charset="0"/>
                <a:cs typeface="Tahoma" charset="0"/>
              </a:rPr>
              <a:t>Low Risk on Early Screening</a:t>
            </a:r>
            <a:endParaRPr lang="en-US" dirty="0">
              <a:solidFill>
                <a:schemeClr val="accent3">
                  <a:lumMod val="40000"/>
                  <a:lumOff val="60000"/>
                </a:schemeClr>
              </a:solidFill>
              <a:ea typeface="Tahoma" charset="0"/>
              <a:cs typeface="Tahoma" charset="0"/>
            </a:endParaRPr>
          </a:p>
        </p:txBody>
      </p:sp>
      <p:grpSp>
        <p:nvGrpSpPr>
          <p:cNvPr id="78" name="Group 81"/>
          <p:cNvGrpSpPr>
            <a:grpSpLocks/>
          </p:cNvGrpSpPr>
          <p:nvPr/>
        </p:nvGrpSpPr>
        <p:grpSpPr bwMode="auto">
          <a:xfrm>
            <a:off x="2072350" y="1284401"/>
            <a:ext cx="5905500" cy="3124200"/>
            <a:chOff x="1632" y="1072"/>
            <a:chExt cx="3720" cy="1968"/>
          </a:xfrm>
        </p:grpSpPr>
        <p:grpSp>
          <p:nvGrpSpPr>
            <p:cNvPr id="79" name="Group 82"/>
            <p:cNvGrpSpPr>
              <a:grpSpLocks/>
            </p:cNvGrpSpPr>
            <p:nvPr/>
          </p:nvGrpSpPr>
          <p:grpSpPr bwMode="auto">
            <a:xfrm>
              <a:off x="1632" y="1072"/>
              <a:ext cx="2592" cy="1968"/>
              <a:chOff x="1440" y="1149"/>
              <a:chExt cx="2592" cy="1968"/>
            </a:xfrm>
          </p:grpSpPr>
          <p:sp>
            <p:nvSpPr>
              <p:cNvPr id="81" name="Line 83"/>
              <p:cNvSpPr>
                <a:spLocks noChangeShapeType="1"/>
              </p:cNvSpPr>
              <p:nvPr/>
            </p:nvSpPr>
            <p:spPr bwMode="auto">
              <a:xfrm flipH="1">
                <a:off x="1440" y="2685"/>
                <a:ext cx="864" cy="432"/>
              </a:xfrm>
              <a:prstGeom prst="line">
                <a:avLst/>
              </a:prstGeom>
              <a:noFill/>
              <a:ln w="57150">
                <a:solidFill>
                  <a:schemeClr val="accent3">
                    <a:lumMod val="75000"/>
                  </a:schemeClr>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82" name="Line 84"/>
              <p:cNvSpPr>
                <a:spLocks noChangeShapeType="1"/>
              </p:cNvSpPr>
              <p:nvPr/>
            </p:nvSpPr>
            <p:spPr bwMode="auto">
              <a:xfrm flipH="1">
                <a:off x="3168" y="1149"/>
                <a:ext cx="864" cy="912"/>
              </a:xfrm>
              <a:prstGeom prst="line">
                <a:avLst/>
              </a:prstGeom>
              <a:noFill/>
              <a:ln w="57150">
                <a:solidFill>
                  <a:schemeClr val="accent3">
                    <a:lumMod val="75000"/>
                  </a:schemeClr>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83" name="Line 85"/>
              <p:cNvSpPr>
                <a:spLocks noChangeShapeType="1"/>
              </p:cNvSpPr>
              <p:nvPr/>
            </p:nvSpPr>
            <p:spPr bwMode="auto">
              <a:xfrm flipH="1">
                <a:off x="2304" y="2061"/>
                <a:ext cx="864" cy="624"/>
              </a:xfrm>
              <a:prstGeom prst="line">
                <a:avLst/>
              </a:prstGeom>
              <a:noFill/>
              <a:ln w="57150">
                <a:solidFill>
                  <a:schemeClr val="accent3">
                    <a:lumMod val="75000"/>
                  </a:schemeClr>
                </a:solidFill>
                <a:prstDash val="sysDot"/>
                <a:round/>
                <a:headEnd/>
                <a:tailEnd/>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85" name="Text Box 87"/>
              <p:cNvSpPr txBox="1">
                <a:spLocks noChangeArrowheads="1"/>
              </p:cNvSpPr>
              <p:nvPr/>
            </p:nvSpPr>
            <p:spPr bwMode="auto">
              <a:xfrm rot="-2196635">
                <a:off x="2160" y="2109"/>
                <a:ext cx="110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800" b="1" dirty="0">
                    <a:solidFill>
                      <a:schemeClr val="accent3">
                        <a:lumMod val="40000"/>
                        <a:lumOff val="60000"/>
                      </a:schemeClr>
                    </a:solidFill>
                    <a:ea typeface="Tahoma" charset="0"/>
                    <a:cs typeface="Tahoma" charset="0"/>
                  </a:rPr>
                  <a:t>Intervention</a:t>
                </a:r>
              </a:p>
            </p:txBody>
          </p:sp>
        </p:grpSp>
        <p:sp>
          <p:nvSpPr>
            <p:cNvPr id="80" name="Text Box 88"/>
            <p:cNvSpPr txBox="1">
              <a:spLocks noChangeArrowheads="1"/>
            </p:cNvSpPr>
            <p:nvPr/>
          </p:nvSpPr>
          <p:spPr bwMode="auto">
            <a:xfrm>
              <a:off x="4119" y="1218"/>
              <a:ext cx="1233"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dirty="0">
                  <a:solidFill>
                    <a:schemeClr val="accent3">
                      <a:lumMod val="40000"/>
                      <a:lumOff val="60000"/>
                    </a:schemeClr>
                  </a:solidFill>
                  <a:ea typeface="Tahoma" charset="0"/>
                  <a:cs typeface="Tahoma" charset="0"/>
                </a:rPr>
                <a:t>With intensive</a:t>
              </a:r>
            </a:p>
            <a:p>
              <a:r>
                <a:rPr lang="en-US" sz="1600" dirty="0">
                  <a:solidFill>
                    <a:schemeClr val="accent3">
                      <a:lumMod val="40000"/>
                      <a:lumOff val="60000"/>
                    </a:schemeClr>
                  </a:solidFill>
                  <a:ea typeface="Tahoma" charset="0"/>
                  <a:cs typeface="Tahoma" charset="0"/>
                </a:rPr>
                <a:t>intervention</a:t>
              </a:r>
            </a:p>
          </p:txBody>
        </p:sp>
      </p:grpSp>
      <p:sp>
        <p:nvSpPr>
          <p:cNvPr id="87" name="Text Box 40"/>
          <p:cNvSpPr txBox="1">
            <a:spLocks noChangeArrowheads="1"/>
          </p:cNvSpPr>
          <p:nvPr/>
        </p:nvSpPr>
        <p:spPr bwMode="auto">
          <a:xfrm>
            <a:off x="1837715" y="133534"/>
            <a:ext cx="35039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1600" dirty="0">
                <a:solidFill>
                  <a:schemeClr val="bg1"/>
                </a:solidFill>
                <a:latin typeface="Arial" charset="0"/>
              </a:rPr>
              <a:t>Florida Center for Reading Research</a:t>
            </a:r>
            <a:endParaRPr lang="en-US" sz="1800" dirty="0">
              <a:solidFill>
                <a:schemeClr val="bg1"/>
              </a:solidFill>
              <a:latin typeface="Arial" charset="0"/>
            </a:endParaRPr>
          </a:p>
        </p:txBody>
      </p:sp>
    </p:spTree>
    <p:extLst>
      <p:ext uri="{BB962C8B-B14F-4D97-AF65-F5344CB8AC3E}">
        <p14:creationId xmlns:p14="http://schemas.microsoft.com/office/powerpoint/2010/main" val="202432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a:extLst>
              <a:ext uri="{28A0092B-C50C-407E-A947-70E740481C1C}">
                <a14:useLocalDpi xmlns:a14="http://schemas.microsoft.com/office/drawing/2010/main" val="0"/>
              </a:ext>
            </a:extLst>
          </a:blip>
          <a:srcRect l="3350" r="40439"/>
          <a:stretch/>
        </p:blipFill>
        <p:spPr bwMode="auto">
          <a:xfrm>
            <a:off x="435173" y="196123"/>
            <a:ext cx="2865997" cy="3551394"/>
          </a:xfrm>
          <a:prstGeom prst="rect">
            <a:avLst/>
          </a:prstGeom>
          <a:noFill/>
          <a:ln>
            <a:noFill/>
          </a:ln>
          <a:extLst>
            <a:ext uri="{53640926-AAD7-44D8-BBD7-CCE9431645EC}">
              <a14:shadowObscured xmlns:a14="http://schemas.microsoft.com/office/drawing/2010/main"/>
            </a:ext>
          </a:extLst>
        </p:spPr>
      </p:pic>
      <p:sp>
        <p:nvSpPr>
          <p:cNvPr id="8" name="Content Placeholder 2"/>
          <p:cNvSpPr txBox="1">
            <a:spLocks/>
          </p:cNvSpPr>
          <p:nvPr/>
        </p:nvSpPr>
        <p:spPr>
          <a:xfrm>
            <a:off x="1236512" y="3747517"/>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Ruth</a:t>
            </a:r>
          </a:p>
        </p:txBody>
      </p:sp>
      <p:pic>
        <p:nvPicPr>
          <p:cNvPr id="4" name="Picture 3"/>
          <p:cNvPicPr>
            <a:picLocks noChangeAspect="1"/>
          </p:cNvPicPr>
          <p:nvPr/>
        </p:nvPicPr>
        <p:blipFill rotWithShape="1">
          <a:blip r:embed="rId4"/>
          <a:srcRect l="4735" r="4025"/>
          <a:stretch/>
        </p:blipFill>
        <p:spPr>
          <a:xfrm>
            <a:off x="3690898" y="2000598"/>
            <a:ext cx="2738481" cy="3001370"/>
          </a:xfrm>
          <a:prstGeom prst="rect">
            <a:avLst/>
          </a:prstGeom>
        </p:spPr>
      </p:pic>
      <p:sp>
        <p:nvSpPr>
          <p:cNvPr id="6" name="Content Placeholder 2"/>
          <p:cNvSpPr txBox="1">
            <a:spLocks/>
          </p:cNvSpPr>
          <p:nvPr/>
        </p:nvSpPr>
        <p:spPr>
          <a:xfrm>
            <a:off x="4428479" y="5001968"/>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Colin</a:t>
            </a:r>
          </a:p>
        </p:txBody>
      </p:sp>
    </p:spTree>
    <p:extLst>
      <p:ext uri="{BB962C8B-B14F-4D97-AF65-F5344CB8AC3E}">
        <p14:creationId xmlns:p14="http://schemas.microsoft.com/office/powerpoint/2010/main" val="1988787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2037" y="182496"/>
            <a:ext cx="6240716" cy="731520"/>
          </a:xfrm>
        </p:spPr>
        <p:txBody>
          <a:bodyPr>
            <a:normAutofit fontScale="90000"/>
          </a:bodyPr>
          <a:lstStyle/>
          <a:p>
            <a:r>
              <a:rPr lang="en-US" dirty="0"/>
              <a:t>Activity 1.2 – Journal Entry</a:t>
            </a:r>
          </a:p>
        </p:txBody>
      </p:sp>
      <p:sp>
        <p:nvSpPr>
          <p:cNvPr id="3" name="Text Placeholder 2"/>
          <p:cNvSpPr>
            <a:spLocks noGrp="1"/>
          </p:cNvSpPr>
          <p:nvPr>
            <p:ph type="body" sz="quarter" idx="12"/>
          </p:nvPr>
        </p:nvSpPr>
        <p:spPr/>
        <p:txBody>
          <a:bodyPr/>
          <a:lstStyle/>
          <a:p>
            <a:r>
              <a:rPr lang="en-US" dirty="0"/>
              <a:t>Imagine you are speaking to an administrator about the importance of intensive intervention in reading. </a:t>
            </a:r>
          </a:p>
          <a:p>
            <a:endParaRPr lang="en-US" dirty="0"/>
          </a:p>
          <a:p>
            <a:r>
              <a:rPr lang="en-US" dirty="0"/>
              <a:t>What are 3 takeaways you have learned from Part 1 of Module 1, that you would emphasize?</a:t>
            </a:r>
          </a:p>
          <a:p>
            <a:endParaRPr lang="en-US" dirty="0"/>
          </a:p>
          <a:p>
            <a:r>
              <a:rPr lang="en-US" dirty="0"/>
              <a:t>How would you summarize these 3 important points for the administrator?</a:t>
            </a:r>
          </a:p>
        </p:txBody>
      </p:sp>
    </p:spTree>
    <p:extLst>
      <p:ext uri="{BB962C8B-B14F-4D97-AF65-F5344CB8AC3E}">
        <p14:creationId xmlns:p14="http://schemas.microsoft.com/office/powerpoint/2010/main" val="2120490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313121"/>
            <a:ext cx="9061255" cy="1353965"/>
          </a:xfrm>
        </p:spPr>
        <p:txBody>
          <a:bodyPr>
            <a:normAutofit/>
          </a:bodyPr>
          <a:lstStyle/>
          <a:p>
            <a:pPr algn="ctr"/>
            <a:r>
              <a:rPr lang="en-US" sz="3200" dirty="0"/>
              <a:t>Intensive Interventions in Reading</a:t>
            </a:r>
          </a:p>
        </p:txBody>
      </p:sp>
      <p:sp>
        <p:nvSpPr>
          <p:cNvPr id="3" name="Subtitle 2"/>
          <p:cNvSpPr>
            <a:spLocks noGrp="1"/>
          </p:cNvSpPr>
          <p:nvPr>
            <p:ph type="subTitle" idx="1"/>
          </p:nvPr>
        </p:nvSpPr>
        <p:spPr/>
        <p:txBody>
          <a:bodyPr/>
          <a:lstStyle/>
          <a:p>
            <a:r>
              <a:rPr lang="en-US" dirty="0"/>
              <a:t>Module 1 – Part 2</a:t>
            </a:r>
          </a:p>
          <a:p>
            <a:endParaRPr lang="en-US" dirty="0"/>
          </a:p>
        </p:txBody>
      </p:sp>
    </p:spTree>
    <p:extLst>
      <p:ext uri="{BB962C8B-B14F-4D97-AF65-F5344CB8AC3E}">
        <p14:creationId xmlns:p14="http://schemas.microsoft.com/office/powerpoint/2010/main" val="2109031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Objective</a:t>
            </a:r>
          </a:p>
        </p:txBody>
      </p:sp>
      <p:sp>
        <p:nvSpPr>
          <p:cNvPr id="3" name="Content Placeholder 2"/>
          <p:cNvSpPr>
            <a:spLocks noGrp="1"/>
          </p:cNvSpPr>
          <p:nvPr>
            <p:ph idx="1"/>
          </p:nvPr>
        </p:nvSpPr>
        <p:spPr>
          <a:xfrm>
            <a:off x="1752600" y="1245128"/>
            <a:ext cx="6694714" cy="4940679"/>
          </a:xfrm>
        </p:spPr>
        <p:txBody>
          <a:bodyPr>
            <a:normAutofit/>
          </a:bodyPr>
          <a:lstStyle/>
          <a:p>
            <a:r>
              <a:rPr lang="en-US" sz="2800" dirty="0"/>
              <a:t>You will learn…</a:t>
            </a:r>
          </a:p>
          <a:p>
            <a:endParaRPr lang="en-US" sz="2800" dirty="0"/>
          </a:p>
          <a:p>
            <a:pPr marL="342900" indent="-342900">
              <a:lnSpc>
                <a:spcPct val="150000"/>
              </a:lnSpc>
              <a:spcAft>
                <a:spcPts val="1200"/>
              </a:spcAft>
              <a:buClr>
                <a:schemeClr val="bg1"/>
              </a:buClr>
              <a:buFont typeface="Arial" panose="020B0604020202020204" pitchFamily="34" charset="0"/>
              <a:buChar char="•"/>
            </a:pPr>
            <a:r>
              <a:rPr lang="en-US" sz="2800" dirty="0"/>
              <a:t>How Data-based Individualization (DBI) applies to reading </a:t>
            </a:r>
          </a:p>
        </p:txBody>
      </p:sp>
    </p:spTree>
    <p:extLst>
      <p:ext uri="{BB962C8B-B14F-4D97-AF65-F5344CB8AC3E}">
        <p14:creationId xmlns:p14="http://schemas.microsoft.com/office/powerpoint/2010/main" val="211253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2"/>
              </a:rPr>
              <a:t>https://youtu.be/nxdSRLJsQMw</a:t>
            </a:r>
            <a:r>
              <a:rPr lang="en-US" dirty="0">
                <a:solidFill>
                  <a:schemeClr val="bg1"/>
                </a:solidFill>
              </a:rPr>
              <a:t> Video here]</a:t>
            </a:r>
          </a:p>
        </p:txBody>
      </p:sp>
    </p:spTree>
    <p:extLst>
      <p:ext uri="{BB962C8B-B14F-4D97-AF65-F5344CB8AC3E}">
        <p14:creationId xmlns:p14="http://schemas.microsoft.com/office/powerpoint/2010/main" val="24745544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838076" y="2051745"/>
            <a:ext cx="6632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DBI is a </a:t>
            </a:r>
            <a:r>
              <a:rPr lang="en-US" sz="2800" u="sng" dirty="0"/>
              <a:t>process</a:t>
            </a:r>
            <a:r>
              <a:rPr lang="en-US" sz="2800" dirty="0"/>
              <a:t> for </a:t>
            </a:r>
            <a:r>
              <a:rPr lang="en-US" sz="2800" u="sng" dirty="0"/>
              <a:t>intensifying</a:t>
            </a:r>
            <a:r>
              <a:rPr lang="en-US" sz="2800" dirty="0"/>
              <a:t> and </a:t>
            </a:r>
            <a:r>
              <a:rPr lang="en-US" sz="2800" u="sng" dirty="0"/>
              <a:t>individualizing</a:t>
            </a:r>
            <a:r>
              <a:rPr lang="en-US" sz="2800" dirty="0"/>
              <a:t> intervention through the systematic use of </a:t>
            </a:r>
            <a:r>
              <a:rPr lang="en-US" sz="2800" u="sng" dirty="0"/>
              <a:t>assessment data</a:t>
            </a:r>
            <a:r>
              <a:rPr lang="en-US" sz="2800" dirty="0"/>
              <a:t>, validated </a:t>
            </a:r>
            <a:r>
              <a:rPr lang="en-US" sz="2800" u="sng" dirty="0"/>
              <a:t>interventions</a:t>
            </a:r>
            <a:r>
              <a:rPr lang="en-US" sz="2800" dirty="0"/>
              <a:t>, and research-based </a:t>
            </a:r>
            <a:r>
              <a:rPr lang="en-US" sz="2800" u="sng" dirty="0"/>
              <a:t>adaptation</a:t>
            </a:r>
            <a:r>
              <a:rPr lang="en-US" sz="2800" dirty="0"/>
              <a:t> strategies.</a:t>
            </a:r>
          </a:p>
        </p:txBody>
      </p:sp>
    </p:spTree>
    <p:extLst>
      <p:ext uri="{BB962C8B-B14F-4D97-AF65-F5344CB8AC3E}">
        <p14:creationId xmlns:p14="http://schemas.microsoft.com/office/powerpoint/2010/main" val="318846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1">
                    <a:lumMod val="20000"/>
                    <a:lumOff val="80000"/>
                  </a:schemeClr>
                </a:solidFill>
              </a:rPr>
              <a:t>DBI</a:t>
            </a:r>
            <a:r>
              <a:rPr lang="en-US" sz="320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6" name="Rectangle 5"/>
          <p:cNvSpPr/>
          <p:nvPr/>
        </p:nvSpPr>
        <p:spPr>
          <a:xfrm>
            <a:off x="1989221" y="1900991"/>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intensive intervention</a:t>
            </a:r>
          </a:p>
        </p:txBody>
      </p:sp>
      <p:sp>
        <p:nvSpPr>
          <p:cNvPr id="7" name="Rectangle 6"/>
          <p:cNvSpPr/>
          <p:nvPr/>
        </p:nvSpPr>
        <p:spPr>
          <a:xfrm>
            <a:off x="1989221" y="2586264"/>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data based decision making</a:t>
            </a:r>
          </a:p>
        </p:txBody>
      </p:sp>
      <p:sp>
        <p:nvSpPr>
          <p:cNvPr id="8" name="Rectangle 7"/>
          <p:cNvSpPr/>
          <p:nvPr/>
        </p:nvSpPr>
        <p:spPr>
          <a:xfrm>
            <a:off x="1989221" y="3271537"/>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SBRR</a:t>
            </a:r>
          </a:p>
        </p:txBody>
      </p:sp>
      <p:sp>
        <p:nvSpPr>
          <p:cNvPr id="9" name="Rectangle 8"/>
          <p:cNvSpPr/>
          <p:nvPr/>
        </p:nvSpPr>
        <p:spPr>
          <a:xfrm>
            <a:off x="1989221" y="3940270"/>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individualization/differentiation</a:t>
            </a:r>
          </a:p>
        </p:txBody>
      </p:sp>
      <p:sp>
        <p:nvSpPr>
          <p:cNvPr id="10" name="Rectangle 9"/>
          <p:cNvSpPr/>
          <p:nvPr/>
        </p:nvSpPr>
        <p:spPr>
          <a:xfrm>
            <a:off x="1989221" y="4609003"/>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MTSS/RTI</a:t>
            </a:r>
          </a:p>
        </p:txBody>
      </p:sp>
      <p:sp>
        <p:nvSpPr>
          <p:cNvPr id="11" name="Rectangle 10"/>
          <p:cNvSpPr/>
          <p:nvPr/>
        </p:nvSpPr>
        <p:spPr>
          <a:xfrm>
            <a:off x="1989221" y="5293778"/>
            <a:ext cx="5839327" cy="55345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structured literacy</a:t>
            </a:r>
          </a:p>
        </p:txBody>
      </p:sp>
    </p:spTree>
    <p:extLst>
      <p:ext uri="{BB962C8B-B14F-4D97-AF65-F5344CB8AC3E}">
        <p14:creationId xmlns:p14="http://schemas.microsoft.com/office/powerpoint/2010/main" val="140333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989220" y="2837808"/>
            <a:ext cx="7835314" cy="1252930"/>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3200" dirty="0"/>
              <a:t>So what’s different about DBI?</a:t>
            </a:r>
          </a:p>
        </p:txBody>
      </p:sp>
    </p:spTree>
    <p:extLst>
      <p:ext uri="{BB962C8B-B14F-4D97-AF65-F5344CB8AC3E}">
        <p14:creationId xmlns:p14="http://schemas.microsoft.com/office/powerpoint/2010/main" val="186572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838076" y="2051745"/>
            <a:ext cx="6632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Research-validated tools and strategies implemented with fidelity</a:t>
            </a:r>
          </a:p>
          <a:p>
            <a:pPr lvl="1">
              <a:spcBef>
                <a:spcPts val="1800"/>
              </a:spcBef>
              <a:buClr>
                <a:schemeClr val="accent1"/>
              </a:buClr>
              <a:buSzPct val="125000"/>
              <a:buFont typeface="Wingdings" charset="2"/>
              <a:buChar char="§"/>
            </a:pPr>
            <a:r>
              <a:rPr lang="en-US" sz="2800" dirty="0"/>
              <a:t>Systematic data-based process for adjusting instruction to meet individual needs</a:t>
            </a:r>
          </a:p>
        </p:txBody>
      </p:sp>
    </p:spTree>
    <p:extLst>
      <p:ext uri="{BB962C8B-B14F-4D97-AF65-F5344CB8AC3E}">
        <p14:creationId xmlns:p14="http://schemas.microsoft.com/office/powerpoint/2010/main" val="118168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407988" y="2063262"/>
            <a:ext cx="6599237" cy="3777151"/>
          </a:xfrm>
        </p:spPr>
        <p:txBody>
          <a:bodyPr>
            <a:normAutofit/>
          </a:bodyPr>
          <a:lstStyle/>
          <a:p>
            <a:pPr marL="457200" indent="-457200">
              <a:lnSpc>
                <a:spcPct val="150000"/>
              </a:lnSpc>
              <a:buClr>
                <a:schemeClr val="bg1"/>
              </a:buClr>
              <a:buFont typeface="Arial" panose="020B0604020202020204" pitchFamily="34" charset="0"/>
              <a:buChar char="•"/>
            </a:pPr>
            <a:r>
              <a:rPr lang="en-US" sz="2800" b="0" dirty="0"/>
              <a:t>Why reading intervention is important</a:t>
            </a:r>
          </a:p>
        </p:txBody>
      </p:sp>
    </p:spTree>
    <p:extLst>
      <p:ext uri="{BB962C8B-B14F-4D97-AF65-F5344CB8AC3E}">
        <p14:creationId xmlns:p14="http://schemas.microsoft.com/office/powerpoint/2010/main" val="2376656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2582780" y="2565093"/>
            <a:ext cx="7154778"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800"/>
              </a:spcBef>
              <a:buClr>
                <a:schemeClr val="accent1"/>
              </a:buClr>
              <a:buSzPct val="125000"/>
              <a:buNone/>
              <a:defRPr/>
            </a:pPr>
            <a:r>
              <a:rPr lang="en-US" sz="3000" dirty="0">
                <a:solidFill>
                  <a:schemeClr val="accent1">
                    <a:lumMod val="20000"/>
                    <a:lumOff val="80000"/>
                  </a:schemeClr>
                </a:solidFill>
              </a:rPr>
              <a:t>Standardization   </a:t>
            </a:r>
          </a:p>
          <a:p>
            <a:pPr marL="0" lvl="1" indent="0">
              <a:spcBef>
                <a:spcPts val="1800"/>
              </a:spcBef>
              <a:buClr>
                <a:schemeClr val="accent1"/>
              </a:buClr>
              <a:buSzPct val="125000"/>
              <a:buNone/>
              <a:defRPr/>
            </a:pPr>
            <a:r>
              <a:rPr lang="en-US" sz="3000" dirty="0">
                <a:solidFill>
                  <a:schemeClr val="accent1">
                    <a:lumMod val="20000"/>
                    <a:lumOff val="80000"/>
                  </a:schemeClr>
                </a:solidFill>
              </a:rPr>
              <a:t>Individualization</a:t>
            </a:r>
          </a:p>
        </p:txBody>
      </p:sp>
    </p:spTree>
    <p:extLst>
      <p:ext uri="{BB962C8B-B14F-4D97-AF65-F5344CB8AC3E}">
        <p14:creationId xmlns:p14="http://schemas.microsoft.com/office/powerpoint/2010/main" val="59070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716506" y="2645303"/>
            <a:ext cx="6673516"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800"/>
              </a:spcBef>
              <a:buClr>
                <a:schemeClr val="accent1"/>
              </a:buClr>
              <a:buSzPct val="125000"/>
              <a:buNone/>
              <a:defRPr/>
            </a:pPr>
            <a:r>
              <a:rPr lang="en-US" sz="3600" dirty="0">
                <a:solidFill>
                  <a:schemeClr val="accent1">
                    <a:lumMod val="20000"/>
                    <a:lumOff val="80000"/>
                  </a:schemeClr>
                </a:solidFill>
              </a:rPr>
              <a:t>Standardization</a:t>
            </a:r>
            <a:r>
              <a:rPr lang="en-US" sz="3000" dirty="0">
                <a:solidFill>
                  <a:schemeClr val="accent1">
                    <a:lumMod val="20000"/>
                    <a:lumOff val="80000"/>
                  </a:schemeClr>
                </a:solidFill>
              </a:rPr>
              <a:t>	  </a:t>
            </a:r>
          </a:p>
          <a:p>
            <a:pPr marL="0" lvl="1" indent="0">
              <a:spcBef>
                <a:spcPts val="1800"/>
              </a:spcBef>
              <a:buClr>
                <a:schemeClr val="accent1"/>
              </a:buClr>
              <a:buSzPct val="125000"/>
              <a:buNone/>
              <a:defRPr/>
            </a:pPr>
            <a:r>
              <a:rPr lang="en-US" sz="3000" dirty="0">
                <a:solidFill>
                  <a:schemeClr val="accent1">
                    <a:lumMod val="20000"/>
                    <a:lumOff val="80000"/>
                  </a:schemeClr>
                </a:solidFill>
              </a:rPr>
              <a:t>				   </a:t>
            </a:r>
            <a:r>
              <a:rPr lang="en-US" dirty="0">
                <a:solidFill>
                  <a:schemeClr val="accent1">
                    <a:lumMod val="40000"/>
                    <a:lumOff val="60000"/>
                  </a:schemeClr>
                </a:solidFill>
              </a:rPr>
              <a:t>Individualization</a:t>
            </a:r>
            <a:endParaRPr lang="en-US" sz="2800" dirty="0">
              <a:solidFill>
                <a:schemeClr val="accent1">
                  <a:lumMod val="40000"/>
                  <a:lumOff val="60000"/>
                </a:schemeClr>
              </a:solidFill>
            </a:endParaRPr>
          </a:p>
        </p:txBody>
      </p:sp>
    </p:spTree>
    <p:extLst>
      <p:ext uri="{BB962C8B-B14F-4D97-AF65-F5344CB8AC3E}">
        <p14:creationId xmlns:p14="http://schemas.microsoft.com/office/powerpoint/2010/main" val="390196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716506" y="2645303"/>
            <a:ext cx="6673516"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1800"/>
              </a:spcBef>
              <a:buClr>
                <a:schemeClr val="accent1"/>
              </a:buClr>
              <a:buSzPct val="125000"/>
              <a:buNone/>
              <a:defRPr/>
            </a:pPr>
            <a:r>
              <a:rPr lang="en-US" sz="3600" dirty="0">
                <a:solidFill>
                  <a:schemeClr val="accent1">
                    <a:lumMod val="20000"/>
                    <a:lumOff val="80000"/>
                  </a:schemeClr>
                </a:solidFill>
              </a:rPr>
              <a:t>		     Individualization</a:t>
            </a:r>
          </a:p>
          <a:p>
            <a:pPr marL="0" lvl="1" indent="0">
              <a:spcBef>
                <a:spcPts val="1800"/>
              </a:spcBef>
              <a:buClr>
                <a:schemeClr val="accent1"/>
              </a:buClr>
              <a:buSzPct val="125000"/>
              <a:buNone/>
              <a:defRPr/>
            </a:pPr>
            <a:r>
              <a:rPr lang="en-US" dirty="0">
                <a:solidFill>
                  <a:schemeClr val="accent1">
                    <a:lumMod val="40000"/>
                    <a:lumOff val="60000"/>
                  </a:schemeClr>
                </a:solidFill>
              </a:rPr>
              <a:t>Standardization</a:t>
            </a:r>
            <a:r>
              <a:rPr lang="en-US" sz="3000" dirty="0">
                <a:solidFill>
                  <a:schemeClr val="accent1">
                    <a:lumMod val="20000"/>
                    <a:lumOff val="80000"/>
                  </a:schemeClr>
                </a:solidFill>
              </a:rPr>
              <a:t>	  </a:t>
            </a:r>
          </a:p>
          <a:p>
            <a:pPr marL="0" lvl="1" indent="0">
              <a:spcBef>
                <a:spcPts val="1800"/>
              </a:spcBef>
              <a:buClr>
                <a:schemeClr val="accent1"/>
              </a:buClr>
              <a:buSzPct val="125000"/>
              <a:buNone/>
              <a:defRPr/>
            </a:pPr>
            <a:r>
              <a:rPr lang="en-US" sz="3000" dirty="0">
                <a:solidFill>
                  <a:schemeClr val="accent1">
                    <a:lumMod val="20000"/>
                    <a:lumOff val="80000"/>
                  </a:schemeClr>
                </a:solidFill>
              </a:rPr>
              <a:t>				</a:t>
            </a:r>
            <a:endParaRPr lang="en-US" sz="2800" dirty="0">
              <a:solidFill>
                <a:schemeClr val="accent1">
                  <a:lumMod val="40000"/>
                  <a:lumOff val="60000"/>
                </a:schemeClr>
              </a:solidFill>
            </a:endParaRPr>
          </a:p>
        </p:txBody>
      </p:sp>
    </p:spTree>
    <p:extLst>
      <p:ext uri="{BB962C8B-B14F-4D97-AF65-F5344CB8AC3E}">
        <p14:creationId xmlns:p14="http://schemas.microsoft.com/office/powerpoint/2010/main" val="76814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524001" y="2853851"/>
            <a:ext cx="7154778" cy="1589814"/>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spcBef>
                <a:spcPts val="1800"/>
              </a:spcBef>
              <a:buClr>
                <a:schemeClr val="accent1"/>
              </a:buClr>
              <a:buSzPct val="125000"/>
              <a:buNone/>
              <a:defRPr/>
            </a:pPr>
            <a:r>
              <a:rPr lang="en-US" sz="3000" dirty="0">
                <a:solidFill>
                  <a:schemeClr val="accent1">
                    <a:lumMod val="20000"/>
                    <a:lumOff val="80000"/>
                  </a:schemeClr>
                </a:solidFill>
              </a:rPr>
              <a:t>Standardization   Individualization</a:t>
            </a:r>
          </a:p>
        </p:txBody>
      </p:sp>
    </p:spTree>
    <p:extLst>
      <p:ext uri="{BB962C8B-B14F-4D97-AF65-F5344CB8AC3E}">
        <p14:creationId xmlns:p14="http://schemas.microsoft.com/office/powerpoint/2010/main" val="17748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0.70"/>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132" y="228600"/>
            <a:ext cx="10397067" cy="731520"/>
          </a:xfrm>
        </p:spPr>
        <p:txBody>
          <a:bodyPr/>
          <a:lstStyle/>
          <a:p>
            <a:r>
              <a:rPr lang="en-US" sz="3600" dirty="0"/>
              <a:t>DBI</a:t>
            </a:r>
            <a:endParaRPr lang="en-US" dirty="0"/>
          </a:p>
        </p:txBody>
      </p:sp>
      <p:pic>
        <p:nvPicPr>
          <p:cNvPr id="5" name="Picture 4"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B62B6DE-EA81-4DB6-82EB-ED29FB93EE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007" y="439209"/>
            <a:ext cx="3190207" cy="5629701"/>
          </a:xfrm>
          <a:prstGeom prst="rect">
            <a:avLst/>
          </a:prstGeom>
        </p:spPr>
      </p:pic>
    </p:spTree>
    <p:extLst>
      <p:ext uri="{BB962C8B-B14F-4D97-AF65-F5344CB8AC3E}">
        <p14:creationId xmlns:p14="http://schemas.microsoft.com/office/powerpoint/2010/main" val="1628146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1">
                    <a:lumMod val="20000"/>
                    <a:lumOff val="80000"/>
                  </a:schemeClr>
                </a:solidFill>
              </a:rPr>
              <a:t>DBI</a:t>
            </a:r>
            <a:r>
              <a:rPr lang="en-US" sz="3200" dirty="0">
                <a:solidFill>
                  <a:schemeClr val="accent1">
                    <a:lumMod val="20000"/>
                    <a:lumOff val="80000"/>
                  </a:schemeClr>
                </a:solidFill>
              </a:rPr>
              <a:t>: Data-based </a:t>
            </a:r>
          </a:p>
          <a:p>
            <a:pPr algn="ctr"/>
            <a:r>
              <a:rPr lang="en-US" sz="3200" dirty="0">
                <a:solidFill>
                  <a:schemeClr val="accent1">
                    <a:lumMod val="20000"/>
                    <a:lumOff val="80000"/>
                  </a:schemeClr>
                </a:solidFill>
              </a:rPr>
              <a:t>Individualization </a:t>
            </a:r>
          </a:p>
        </p:txBody>
      </p:sp>
      <p:sp>
        <p:nvSpPr>
          <p:cNvPr id="3" name="Content Placeholder 2"/>
          <p:cNvSpPr txBox="1">
            <a:spLocks/>
          </p:cNvSpPr>
          <p:nvPr/>
        </p:nvSpPr>
        <p:spPr>
          <a:xfrm>
            <a:off x="1838076" y="2051745"/>
            <a:ext cx="6632157"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3200" dirty="0"/>
              <a:t>MTSS/RTI</a:t>
            </a:r>
          </a:p>
          <a:p>
            <a:pPr lvl="1">
              <a:spcBef>
                <a:spcPts val="1800"/>
              </a:spcBef>
              <a:buClr>
                <a:schemeClr val="accent1"/>
              </a:buClr>
              <a:buSzPct val="125000"/>
              <a:buFont typeface="Wingdings" charset="2"/>
              <a:buChar char="§"/>
            </a:pPr>
            <a:r>
              <a:rPr lang="en-US" sz="3200" dirty="0"/>
              <a:t>Special Education</a:t>
            </a:r>
          </a:p>
        </p:txBody>
      </p:sp>
    </p:spTree>
    <p:extLst>
      <p:ext uri="{BB962C8B-B14F-4D97-AF65-F5344CB8AC3E}">
        <p14:creationId xmlns:p14="http://schemas.microsoft.com/office/powerpoint/2010/main" val="383890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1752600" y="228600"/>
            <a:ext cx="8686800" cy="731520"/>
          </a:xfrm>
        </p:spPr>
        <p:txBody>
          <a:bodyPr/>
          <a:lstStyle/>
          <a:p>
            <a:r>
              <a:rPr lang="en-US" dirty="0"/>
              <a:t>MTSS/RTI</a:t>
            </a:r>
          </a:p>
        </p:txBody>
      </p:sp>
      <p:sp>
        <p:nvSpPr>
          <p:cNvPr id="6" name="AutoShape 5"/>
          <p:cNvSpPr>
            <a:spLocks noChangeArrowheads="1"/>
          </p:cNvSpPr>
          <p:nvPr/>
        </p:nvSpPr>
        <p:spPr bwMode="auto">
          <a:xfrm>
            <a:off x="1886452" y="1505531"/>
            <a:ext cx="3290888" cy="4338637"/>
          </a:xfrm>
          <a:prstGeom prst="triangle">
            <a:avLst>
              <a:gd name="adj" fmla="val 50000"/>
            </a:avLst>
          </a:prstGeom>
          <a:solidFill>
            <a:schemeClr val="accent3">
              <a:lumMod val="50000"/>
            </a:schemeClr>
          </a:solidFill>
          <a:ln w="9525">
            <a:solidFill>
              <a:schemeClr val="tx1"/>
            </a:solidFill>
            <a:miter lim="800000"/>
            <a:headEnd/>
            <a:tailEnd/>
          </a:ln>
        </p:spPr>
        <p:txBody>
          <a:bodyPr wrap="none" anchor="ctr"/>
          <a:lstStyle/>
          <a:p>
            <a:endParaRPr lang="en-US"/>
          </a:p>
        </p:txBody>
      </p:sp>
      <p:sp>
        <p:nvSpPr>
          <p:cNvPr id="7" name="AutoShape 7" descr="Wide upward diagonal"/>
          <p:cNvSpPr>
            <a:spLocks noChangeArrowheads="1"/>
          </p:cNvSpPr>
          <p:nvPr/>
        </p:nvSpPr>
        <p:spPr bwMode="auto">
          <a:xfrm>
            <a:off x="2610612" y="1527884"/>
            <a:ext cx="1866900" cy="2497000"/>
          </a:xfrm>
          <a:prstGeom prst="triangle">
            <a:avLst>
              <a:gd name="adj" fmla="val 50000"/>
            </a:avLst>
          </a:prstGeom>
          <a:solidFill>
            <a:srgbClr val="F5F60C"/>
          </a:solidFill>
          <a:ln w="9525">
            <a:noFill/>
            <a:miter lim="800000"/>
            <a:headEnd/>
            <a:tailEnd/>
          </a:ln>
        </p:spPr>
        <p:txBody>
          <a:bodyPr wrap="none" anchor="ctr"/>
          <a:lstStyle/>
          <a:p>
            <a:endParaRPr lang="en-US"/>
          </a:p>
        </p:txBody>
      </p:sp>
      <p:sp>
        <p:nvSpPr>
          <p:cNvPr id="9" name="Text Box 9"/>
          <p:cNvSpPr txBox="1">
            <a:spLocks noChangeArrowheads="1"/>
          </p:cNvSpPr>
          <p:nvPr/>
        </p:nvSpPr>
        <p:spPr bwMode="auto">
          <a:xfrm>
            <a:off x="5059533" y="4369538"/>
            <a:ext cx="2528004" cy="646331"/>
          </a:xfrm>
          <a:prstGeom prst="rect">
            <a:avLst/>
          </a:prstGeom>
          <a:solidFill>
            <a:schemeClr val="accent3">
              <a:lumMod val="60000"/>
              <a:lumOff val="40000"/>
            </a:schemeClr>
          </a:solidFill>
          <a:ln w="9525">
            <a:noFill/>
            <a:miter lim="800000"/>
            <a:headEnd/>
            <a:tailEnd/>
          </a:ln>
          <a:effectLst/>
        </p:spPr>
        <p:txBody>
          <a:bodyPr wrap="square">
            <a:spAutoFit/>
          </a:bodyPr>
          <a:lstStyle/>
          <a:p>
            <a:pPr algn="ctr"/>
            <a:r>
              <a:rPr lang="en-US" dirty="0">
                <a:latin typeface="Verdana" charset="0"/>
                <a:ea typeface="Verdana" charset="0"/>
                <a:cs typeface="Verdana" charset="0"/>
              </a:rPr>
              <a:t>Classroom </a:t>
            </a:r>
          </a:p>
          <a:p>
            <a:pPr algn="ctr"/>
            <a:r>
              <a:rPr lang="en-US" dirty="0">
                <a:latin typeface="Verdana" charset="0"/>
                <a:ea typeface="Verdana" charset="0"/>
                <a:cs typeface="Verdana" charset="0"/>
              </a:rPr>
              <a:t>Instruction</a:t>
            </a:r>
          </a:p>
        </p:txBody>
      </p:sp>
      <p:sp>
        <p:nvSpPr>
          <p:cNvPr id="12" name="AutoShape 7" descr="Wide upward diagonal"/>
          <p:cNvSpPr>
            <a:spLocks noChangeArrowheads="1"/>
          </p:cNvSpPr>
          <p:nvPr/>
        </p:nvSpPr>
        <p:spPr bwMode="auto">
          <a:xfrm>
            <a:off x="3109094" y="1508914"/>
            <a:ext cx="866690" cy="1153979"/>
          </a:xfrm>
          <a:prstGeom prst="triangle">
            <a:avLst>
              <a:gd name="adj" fmla="val 50000"/>
            </a:avLst>
          </a:prstGeom>
          <a:solidFill>
            <a:schemeClr val="accent1"/>
          </a:solidFill>
          <a:ln w="9525">
            <a:noFill/>
            <a:miter lim="800000"/>
            <a:headEnd/>
            <a:tailEnd/>
          </a:ln>
        </p:spPr>
        <p:txBody>
          <a:bodyPr wrap="none" anchor="ctr"/>
          <a:lstStyle/>
          <a:p>
            <a:endParaRPr lang="en-US"/>
          </a:p>
        </p:txBody>
      </p:sp>
      <p:sp>
        <p:nvSpPr>
          <p:cNvPr id="13" name="Text Box 9"/>
          <p:cNvSpPr txBox="1">
            <a:spLocks noChangeArrowheads="1"/>
          </p:cNvSpPr>
          <p:nvPr/>
        </p:nvSpPr>
        <p:spPr bwMode="auto">
          <a:xfrm>
            <a:off x="5059533" y="3048102"/>
            <a:ext cx="2528004" cy="646331"/>
          </a:xfrm>
          <a:prstGeom prst="rect">
            <a:avLst/>
          </a:prstGeom>
          <a:solidFill>
            <a:schemeClr val="accent3">
              <a:lumMod val="60000"/>
              <a:lumOff val="40000"/>
            </a:schemeClr>
          </a:solidFill>
          <a:ln w="9525">
            <a:noFill/>
            <a:miter lim="800000"/>
            <a:headEnd/>
            <a:tailEnd/>
          </a:ln>
          <a:effectLst/>
        </p:spPr>
        <p:txBody>
          <a:bodyPr wrap="square">
            <a:spAutoFit/>
          </a:bodyPr>
          <a:lstStyle/>
          <a:p>
            <a:pPr algn="ctr"/>
            <a:r>
              <a:rPr lang="en-US" dirty="0">
                <a:latin typeface="Verdana" charset="0"/>
                <a:ea typeface="Verdana" charset="0"/>
                <a:cs typeface="Verdana" charset="0"/>
              </a:rPr>
              <a:t>Supplemental</a:t>
            </a:r>
          </a:p>
          <a:p>
            <a:pPr algn="ctr"/>
            <a:r>
              <a:rPr lang="en-US" dirty="0">
                <a:latin typeface="Verdana" charset="0"/>
                <a:ea typeface="Verdana" charset="0"/>
                <a:cs typeface="Verdana" charset="0"/>
              </a:rPr>
              <a:t>Intervention</a:t>
            </a:r>
          </a:p>
        </p:txBody>
      </p:sp>
      <p:sp>
        <p:nvSpPr>
          <p:cNvPr id="14" name="Text Box 9"/>
          <p:cNvSpPr txBox="1">
            <a:spLocks noChangeArrowheads="1"/>
          </p:cNvSpPr>
          <p:nvPr/>
        </p:nvSpPr>
        <p:spPr bwMode="auto">
          <a:xfrm>
            <a:off x="5059533" y="1726666"/>
            <a:ext cx="2528004" cy="646331"/>
          </a:xfrm>
          <a:prstGeom prst="rect">
            <a:avLst/>
          </a:prstGeom>
          <a:solidFill>
            <a:schemeClr val="accent3">
              <a:lumMod val="60000"/>
              <a:lumOff val="40000"/>
            </a:schemeClr>
          </a:solidFill>
          <a:ln w="9525">
            <a:noFill/>
            <a:miter lim="800000"/>
            <a:headEnd/>
            <a:tailEnd/>
          </a:ln>
          <a:effectLst/>
        </p:spPr>
        <p:txBody>
          <a:bodyPr wrap="square">
            <a:spAutoFit/>
          </a:bodyPr>
          <a:lstStyle/>
          <a:p>
            <a:pPr algn="ctr"/>
            <a:r>
              <a:rPr lang="en-US" dirty="0">
                <a:latin typeface="Verdana" charset="0"/>
                <a:ea typeface="Verdana" charset="0"/>
                <a:cs typeface="Verdana" charset="0"/>
              </a:rPr>
              <a:t>Individualized</a:t>
            </a:r>
          </a:p>
          <a:p>
            <a:pPr algn="ctr"/>
            <a:r>
              <a:rPr lang="en-US" dirty="0">
                <a:latin typeface="Verdana" charset="0"/>
                <a:ea typeface="Verdana" charset="0"/>
                <a:cs typeface="Verdana" charset="0"/>
              </a:rPr>
              <a:t>Intervention</a:t>
            </a:r>
          </a:p>
        </p:txBody>
      </p:sp>
      <p:sp>
        <p:nvSpPr>
          <p:cNvPr id="15" name="Oval 14"/>
          <p:cNvSpPr/>
          <p:nvPr/>
        </p:nvSpPr>
        <p:spPr>
          <a:xfrm>
            <a:off x="4818784" y="1352578"/>
            <a:ext cx="3076454" cy="2671039"/>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66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heel(1)">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1752600" y="228600"/>
            <a:ext cx="8686800" cy="731520"/>
          </a:xfrm>
        </p:spPr>
        <p:txBody>
          <a:bodyPr/>
          <a:lstStyle/>
          <a:p>
            <a:r>
              <a:rPr lang="en-US" dirty="0"/>
              <a:t>Special Education</a:t>
            </a:r>
          </a:p>
        </p:txBody>
      </p:sp>
      <p:pic>
        <p:nvPicPr>
          <p:cNvPr id="3" name="Picture 2">
            <a:extLst>
              <a:ext uri="{FF2B5EF4-FFF2-40B4-BE49-F238E27FC236}">
                <a16:creationId xmlns:a16="http://schemas.microsoft.com/office/drawing/2014/main" id="{DC4D1A6E-5834-074D-9C04-88B017AFF3CB}"/>
              </a:ext>
            </a:extLst>
          </p:cNvPr>
          <p:cNvPicPr>
            <a:picLocks noChangeAspect="1"/>
          </p:cNvPicPr>
          <p:nvPr/>
        </p:nvPicPr>
        <p:blipFill>
          <a:blip r:embed="rId3"/>
          <a:stretch>
            <a:fillRect/>
          </a:stretch>
        </p:blipFill>
        <p:spPr>
          <a:xfrm>
            <a:off x="1948180" y="1804670"/>
            <a:ext cx="4598997" cy="3072130"/>
          </a:xfrm>
          <a:prstGeom prst="rect">
            <a:avLst/>
          </a:prstGeom>
        </p:spPr>
      </p:pic>
    </p:spTree>
    <p:extLst>
      <p:ext uri="{BB962C8B-B14F-4D97-AF65-F5344CB8AC3E}">
        <p14:creationId xmlns:p14="http://schemas.microsoft.com/office/powerpoint/2010/main" val="1191111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101E7687-AB27-46F8-97AA-A892493DF6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8356" y="960120"/>
            <a:ext cx="3190207" cy="5629701"/>
          </a:xfrm>
          <a:prstGeom prst="rect">
            <a:avLst/>
          </a:prstGeom>
        </p:spPr>
      </p:pic>
      <p:sp>
        <p:nvSpPr>
          <p:cNvPr id="8" name="Oval 7"/>
          <p:cNvSpPr/>
          <p:nvPr/>
        </p:nvSpPr>
        <p:spPr>
          <a:xfrm>
            <a:off x="4868516" y="733032"/>
            <a:ext cx="2249888" cy="1285875"/>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Validated Intervention </a:t>
            </a:r>
            <a:r>
              <a:rPr lang="en-US" sz="2400" u="sng" dirty="0"/>
              <a:t>Program</a:t>
            </a:r>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222057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77979" y="2179256"/>
            <a:ext cx="3930316"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Start with something that has a good chance of working</a:t>
            </a:r>
            <a:endParaRPr lang="en-US" sz="2400" u="sng" dirty="0"/>
          </a:p>
        </p:txBody>
      </p:sp>
      <p:sp>
        <p:nvSpPr>
          <p:cNvPr id="9" name="Title 1"/>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spTree>
    <p:extLst>
      <p:ext uri="{BB962C8B-B14F-4D97-AF65-F5344CB8AC3E}">
        <p14:creationId xmlns:p14="http://schemas.microsoft.com/office/powerpoint/2010/main" val="9613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3350" r="40439"/>
          <a:stretch/>
        </p:blipFill>
        <p:spPr bwMode="auto">
          <a:xfrm>
            <a:off x="294298" y="234543"/>
            <a:ext cx="2865997" cy="3551394"/>
          </a:xfrm>
          <a:prstGeom prst="rect">
            <a:avLst/>
          </a:prstGeom>
          <a:noFill/>
          <a:ln>
            <a:noFill/>
          </a:ln>
          <a:extLst>
            <a:ext uri="{53640926-AAD7-44D8-BBD7-CCE9431645EC}">
              <a14:shadowObscured xmlns:a14="http://schemas.microsoft.com/office/drawing/2010/main"/>
            </a:ext>
          </a:extLst>
        </p:spPr>
      </p:pic>
      <p:sp>
        <p:nvSpPr>
          <p:cNvPr id="5" name="Content Placeholder 2"/>
          <p:cNvSpPr txBox="1">
            <a:spLocks/>
          </p:cNvSpPr>
          <p:nvPr/>
        </p:nvSpPr>
        <p:spPr>
          <a:xfrm>
            <a:off x="1095637" y="3785937"/>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Ruth</a:t>
            </a:r>
          </a:p>
        </p:txBody>
      </p:sp>
      <p:pic>
        <p:nvPicPr>
          <p:cNvPr id="6" name="Picture 5"/>
          <p:cNvPicPr>
            <a:picLocks noChangeAspect="1"/>
          </p:cNvPicPr>
          <p:nvPr/>
        </p:nvPicPr>
        <p:blipFill rotWithShape="1">
          <a:blip r:embed="rId3"/>
          <a:srcRect l="4735" r="4025"/>
          <a:stretch/>
        </p:blipFill>
        <p:spPr>
          <a:xfrm>
            <a:off x="3550023" y="2039018"/>
            <a:ext cx="2738481" cy="3001370"/>
          </a:xfrm>
          <a:prstGeom prst="rect">
            <a:avLst/>
          </a:prstGeom>
        </p:spPr>
      </p:pic>
      <p:sp>
        <p:nvSpPr>
          <p:cNvPr id="7" name="Content Placeholder 2"/>
          <p:cNvSpPr txBox="1">
            <a:spLocks/>
          </p:cNvSpPr>
          <p:nvPr/>
        </p:nvSpPr>
        <p:spPr>
          <a:xfrm>
            <a:off x="4287604" y="5040388"/>
            <a:ext cx="1263317"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Colin</a:t>
            </a:r>
          </a:p>
        </p:txBody>
      </p:sp>
    </p:spTree>
    <p:extLst>
      <p:ext uri="{BB962C8B-B14F-4D97-AF65-F5344CB8AC3E}">
        <p14:creationId xmlns:p14="http://schemas.microsoft.com/office/powerpoint/2010/main" val="180731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01587" y="1846268"/>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Intervention Options </a:t>
            </a:r>
          </a:p>
          <a:p>
            <a:pPr algn="ctr"/>
            <a:r>
              <a:rPr lang="en-US" sz="2400" dirty="0"/>
              <a:t>for Teaching Reading</a:t>
            </a:r>
          </a:p>
        </p:txBody>
      </p:sp>
      <p:sp>
        <p:nvSpPr>
          <p:cNvPr id="5" name="Rectangle 4"/>
          <p:cNvSpPr/>
          <p:nvPr/>
        </p:nvSpPr>
        <p:spPr>
          <a:xfrm>
            <a:off x="1801587" y="3031560"/>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program</a:t>
            </a:r>
          </a:p>
        </p:txBody>
      </p:sp>
      <p:sp>
        <p:nvSpPr>
          <p:cNvPr id="9" name="Rectangle 8"/>
          <p:cNvSpPr/>
          <p:nvPr/>
        </p:nvSpPr>
        <p:spPr>
          <a:xfrm>
            <a:off x="3081302" y="3996988"/>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Evidence-supported practice</a:t>
            </a:r>
          </a:p>
        </p:txBody>
      </p:sp>
      <p:sp>
        <p:nvSpPr>
          <p:cNvPr id="10" name="Rectangle 9"/>
          <p:cNvSpPr/>
          <p:nvPr/>
        </p:nvSpPr>
        <p:spPr>
          <a:xfrm>
            <a:off x="4387583" y="4962416"/>
            <a:ext cx="3602533" cy="842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Promising program </a:t>
            </a:r>
            <a:r>
              <a:rPr lang="en-US" sz="2400" b="1">
                <a:solidFill>
                  <a:schemeClr val="tx1"/>
                </a:solidFill>
              </a:rPr>
              <a:t>or practice</a:t>
            </a:r>
            <a:endParaRPr lang="en-US" sz="2400" b="1" dirty="0">
              <a:solidFill>
                <a:schemeClr val="tx1"/>
              </a:solidFill>
            </a:endParaRPr>
          </a:p>
        </p:txBody>
      </p:sp>
      <p:sp>
        <p:nvSpPr>
          <p:cNvPr id="11" name="Oval 10"/>
          <p:cNvSpPr/>
          <p:nvPr/>
        </p:nvSpPr>
        <p:spPr>
          <a:xfrm>
            <a:off x="1609636" y="2733641"/>
            <a:ext cx="4051156" cy="1343557"/>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spTree>
    <p:extLst>
      <p:ext uri="{BB962C8B-B14F-4D97-AF65-F5344CB8AC3E}">
        <p14:creationId xmlns:p14="http://schemas.microsoft.com/office/powerpoint/2010/main" val="295649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594111"/>
            <a:ext cx="184731"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1779718" y="1698450"/>
            <a:ext cx="4965403" cy="3305328"/>
          </a:xfrm>
          <a:prstGeom prst="rect">
            <a:avLst/>
          </a:prstGeom>
        </p:spPr>
      </p:pic>
      <p:pic>
        <p:nvPicPr>
          <p:cNvPr id="12" name="Picture 11"/>
          <p:cNvPicPr>
            <a:picLocks noChangeAspect="1"/>
          </p:cNvPicPr>
          <p:nvPr/>
        </p:nvPicPr>
        <p:blipFill>
          <a:blip r:embed="rId3"/>
          <a:stretch>
            <a:fillRect/>
          </a:stretch>
        </p:blipFill>
        <p:spPr>
          <a:xfrm>
            <a:off x="3141246" y="949344"/>
            <a:ext cx="3291639" cy="4252764"/>
          </a:xfrm>
          <a:prstGeom prst="rect">
            <a:avLst/>
          </a:prstGeom>
        </p:spPr>
      </p:pic>
      <p:pic>
        <p:nvPicPr>
          <p:cNvPr id="14" name="Picture 13"/>
          <p:cNvPicPr/>
          <p:nvPr/>
        </p:nvPicPr>
        <p:blipFill rotWithShape="1">
          <a:blip r:embed="rId4"/>
          <a:srcRect b="10124"/>
          <a:stretch/>
        </p:blipFill>
        <p:spPr bwMode="auto">
          <a:xfrm>
            <a:off x="2236394" y="949344"/>
            <a:ext cx="3371011" cy="4076604"/>
          </a:xfrm>
          <a:prstGeom prst="rect">
            <a:avLst/>
          </a:prstGeom>
          <a:solidFill>
            <a:schemeClr val="bg1"/>
          </a:solidFill>
          <a:ln>
            <a:noFill/>
          </a:ln>
          <a:extLst>
            <a:ext uri="{53640926-AAD7-44D8-BBD7-CCE9431645EC}">
              <a14:shadowObscured xmlns:a14="http://schemas.microsoft.com/office/drawing/2010/main"/>
            </a:ext>
          </a:extLst>
        </p:spPr>
      </p:pic>
      <p:pic>
        <p:nvPicPr>
          <p:cNvPr id="8" name="Picture 7"/>
          <p:cNvPicPr>
            <a:picLocks noChangeAspect="1"/>
          </p:cNvPicPr>
          <p:nvPr/>
        </p:nvPicPr>
        <p:blipFill>
          <a:blip r:embed="rId5"/>
          <a:stretch>
            <a:fillRect/>
          </a:stretch>
        </p:blipFill>
        <p:spPr>
          <a:xfrm>
            <a:off x="3635503" y="2178365"/>
            <a:ext cx="4347675" cy="3254881"/>
          </a:xfrm>
          <a:prstGeom prst="rect">
            <a:avLst/>
          </a:prstGeom>
        </p:spPr>
      </p:pic>
      <p:pic>
        <p:nvPicPr>
          <p:cNvPr id="3" name="Picture 2"/>
          <p:cNvPicPr>
            <a:picLocks noChangeAspect="1"/>
          </p:cNvPicPr>
          <p:nvPr/>
        </p:nvPicPr>
        <p:blipFill>
          <a:blip r:embed="rId6"/>
          <a:stretch>
            <a:fillRect/>
          </a:stretch>
        </p:blipFill>
        <p:spPr>
          <a:xfrm>
            <a:off x="1956001" y="949345"/>
            <a:ext cx="3117530" cy="4049963"/>
          </a:xfrm>
          <a:prstGeom prst="rect">
            <a:avLst/>
          </a:prstGeom>
        </p:spPr>
      </p:pic>
      <p:sp>
        <p:nvSpPr>
          <p:cNvPr id="4" name="Rectangle 3">
            <a:extLst>
              <a:ext uri="{FF2B5EF4-FFF2-40B4-BE49-F238E27FC236}">
                <a16:creationId xmlns:a16="http://schemas.microsoft.com/office/drawing/2014/main" id="{02FDFAC0-4058-F146-8C6F-91CE1C59F37D}"/>
              </a:ext>
            </a:extLst>
          </p:cNvPr>
          <p:cNvSpPr/>
          <p:nvPr/>
        </p:nvSpPr>
        <p:spPr>
          <a:xfrm>
            <a:off x="1956002" y="5328079"/>
            <a:ext cx="6170277" cy="707886"/>
          </a:xfrm>
          <a:prstGeom prst="rect">
            <a:avLst/>
          </a:prstGeom>
        </p:spPr>
        <p:txBody>
          <a:bodyPr wrap="square">
            <a:spAutoFit/>
          </a:bodyPr>
          <a:lstStyle/>
          <a:p>
            <a:r>
              <a:rPr lang="en-US" sz="2000" dirty="0">
                <a:solidFill>
                  <a:schemeClr val="bg1"/>
                </a:solidFill>
              </a:rPr>
              <a:t>https://</a:t>
            </a:r>
            <a:r>
              <a:rPr lang="en-US" sz="2000" dirty="0" err="1">
                <a:solidFill>
                  <a:schemeClr val="bg1"/>
                </a:solidFill>
              </a:rPr>
              <a:t>charts.intensiveintervention.org</a:t>
            </a:r>
            <a:r>
              <a:rPr lang="en-US" sz="2000" dirty="0">
                <a:solidFill>
                  <a:schemeClr val="bg1"/>
                </a:solidFill>
              </a:rPr>
              <a:t>/chart/instructional-intervention-tools</a:t>
            </a:r>
          </a:p>
        </p:txBody>
      </p:sp>
      <p:sp>
        <p:nvSpPr>
          <p:cNvPr id="11" name="Title 1">
            <a:extLst>
              <a:ext uri="{FF2B5EF4-FFF2-40B4-BE49-F238E27FC236}">
                <a16:creationId xmlns:a16="http://schemas.microsoft.com/office/drawing/2014/main" id="{D77511BE-E5E0-A442-AAC6-84790FA98832}"/>
              </a:ext>
            </a:extLst>
          </p:cNvPr>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spTree>
    <p:extLst>
      <p:ext uri="{BB962C8B-B14F-4D97-AF65-F5344CB8AC3E}">
        <p14:creationId xmlns:p14="http://schemas.microsoft.com/office/powerpoint/2010/main" val="246704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MTSS/RTI</a:t>
            </a:r>
            <a:endParaRPr lang="en-US" sz="2400" dirty="0">
              <a:solidFill>
                <a:schemeClr val="accent2">
                  <a:lumMod val="60000"/>
                  <a:lumOff val="40000"/>
                </a:schemeClr>
              </a:solidFill>
            </a:endParaRPr>
          </a:p>
        </p:txBody>
      </p:sp>
      <p:sp>
        <p:nvSpPr>
          <p:cNvPr id="13" name="Content Placeholder 2"/>
          <p:cNvSpPr txBox="1">
            <a:spLocks/>
          </p:cNvSpPr>
          <p:nvPr/>
        </p:nvSpPr>
        <p:spPr>
          <a:xfrm>
            <a:off x="4084014" y="1546419"/>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3</a:t>
            </a:r>
            <a:r>
              <a:rPr lang="en-US" sz="2600" baseline="30000" dirty="0"/>
              <a:t>rd</a:t>
            </a:r>
            <a:r>
              <a:rPr lang="en-US" sz="2600" dirty="0"/>
              <a:t> grade student new to the school</a:t>
            </a:r>
          </a:p>
          <a:p>
            <a:pPr lvl="1">
              <a:spcBef>
                <a:spcPts val="1800"/>
              </a:spcBef>
              <a:buClr>
                <a:schemeClr val="accent2">
                  <a:lumMod val="60000"/>
                  <a:lumOff val="40000"/>
                </a:schemeClr>
              </a:buClr>
              <a:buSzPct val="125000"/>
              <a:buFont typeface="Wingdings" charset="2"/>
              <a:buChar char="§"/>
            </a:pPr>
            <a:r>
              <a:rPr lang="en-US" sz="2600" dirty="0"/>
              <a:t>identified through universal screening </a:t>
            </a:r>
          </a:p>
          <a:p>
            <a:pPr lvl="1">
              <a:spcBef>
                <a:spcPts val="1800"/>
              </a:spcBef>
              <a:buClr>
                <a:schemeClr val="accent2">
                  <a:lumMod val="60000"/>
                  <a:lumOff val="40000"/>
                </a:schemeClr>
              </a:buClr>
              <a:buSzPct val="125000"/>
              <a:buFont typeface="Wingdings" charset="2"/>
              <a:buChar char="§"/>
            </a:pPr>
            <a:r>
              <a:rPr lang="en-US" sz="2600" dirty="0"/>
              <a:t>small group Tier 2 intervention </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3x per week, group of 6, general education teacher</a:t>
            </a:r>
          </a:p>
        </p:txBody>
      </p:sp>
      <p:pic>
        <p:nvPicPr>
          <p:cNvPr id="15" name="Picture 14"/>
          <p:cNvPicPr>
            <a:picLocks noChangeAspect="1"/>
          </p:cNvPicPr>
          <p:nvPr/>
        </p:nvPicPr>
        <p:blipFill>
          <a:blip r:embed="rId2"/>
          <a:stretch>
            <a:fillRect/>
          </a:stretch>
        </p:blipFill>
        <p:spPr>
          <a:xfrm>
            <a:off x="1752601" y="1625481"/>
            <a:ext cx="2074445" cy="2765927"/>
          </a:xfrm>
          <a:prstGeom prst="rect">
            <a:avLst/>
          </a:prstGeom>
        </p:spPr>
      </p:pic>
      <p:sp>
        <p:nvSpPr>
          <p:cNvPr id="16" name="Content Placeholder 2"/>
          <p:cNvSpPr txBox="1">
            <a:spLocks/>
          </p:cNvSpPr>
          <p:nvPr/>
        </p:nvSpPr>
        <p:spPr>
          <a:xfrm>
            <a:off x="2092638" y="4591550"/>
            <a:ext cx="1542864"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a:t>Isabella</a:t>
            </a:r>
            <a:endParaRPr lang="en-US" sz="2800" dirty="0"/>
          </a:p>
        </p:txBody>
      </p:sp>
    </p:spTree>
    <p:extLst>
      <p:ext uri="{BB962C8B-B14F-4D97-AF65-F5344CB8AC3E}">
        <p14:creationId xmlns:p14="http://schemas.microsoft.com/office/powerpoint/2010/main" val="3268731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Special Education</a:t>
            </a:r>
            <a:endParaRPr lang="en-US" sz="2400" dirty="0">
              <a:solidFill>
                <a:schemeClr val="accent2">
                  <a:lumMod val="60000"/>
                  <a:lumOff val="40000"/>
                </a:schemeClr>
              </a:solidFill>
            </a:endParaRPr>
          </a:p>
        </p:txBody>
      </p:sp>
      <p:sp>
        <p:nvSpPr>
          <p:cNvPr id="13" name="Content Placeholder 2"/>
          <p:cNvSpPr txBox="1">
            <a:spLocks/>
          </p:cNvSpPr>
          <p:nvPr/>
        </p:nvSpPr>
        <p:spPr>
          <a:xfrm>
            <a:off x="4100056" y="1257663"/>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referred for evaluation by 3</a:t>
            </a:r>
            <a:r>
              <a:rPr lang="en-US" sz="2600" baseline="30000" dirty="0"/>
              <a:t>rd</a:t>
            </a:r>
            <a:r>
              <a:rPr lang="en-US" sz="2600" dirty="0"/>
              <a:t> grade teacher</a:t>
            </a:r>
          </a:p>
          <a:p>
            <a:pPr lvl="1">
              <a:spcBef>
                <a:spcPts val="1800"/>
              </a:spcBef>
              <a:buClr>
                <a:schemeClr val="accent2">
                  <a:lumMod val="60000"/>
                  <a:lumOff val="40000"/>
                </a:schemeClr>
              </a:buClr>
              <a:buSzPct val="125000"/>
              <a:buFont typeface="Wingdings" charset="2"/>
              <a:buChar char="§"/>
            </a:pPr>
            <a:r>
              <a:rPr lang="en-US" sz="2600" dirty="0"/>
              <a:t>eligible for special education with a learning disability in reading</a:t>
            </a:r>
          </a:p>
          <a:p>
            <a:pPr lvl="1">
              <a:spcBef>
                <a:spcPts val="1800"/>
              </a:spcBef>
              <a:buClr>
                <a:schemeClr val="accent2">
                  <a:lumMod val="60000"/>
                  <a:lumOff val="40000"/>
                </a:schemeClr>
              </a:buClr>
              <a:buSzPct val="125000"/>
              <a:buFont typeface="Wingdings" charset="2"/>
              <a:buChar char="§"/>
            </a:pPr>
            <a:r>
              <a:rPr lang="en-US" sz="2600" dirty="0"/>
              <a:t>IEP includes small group reading intervention</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4x per week, group of 5, special education teacher</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1773617" y="1774191"/>
            <a:ext cx="2140018" cy="2685512"/>
          </a:xfrm>
          <a:prstGeom prst="rect">
            <a:avLst/>
          </a:prstGeom>
        </p:spPr>
      </p:pic>
    </p:spTree>
    <p:extLst>
      <p:ext uri="{BB962C8B-B14F-4D97-AF65-F5344CB8AC3E}">
        <p14:creationId xmlns:p14="http://schemas.microsoft.com/office/powerpoint/2010/main" val="26048131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1.3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validated intervention programs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5954945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1.3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https://youtu.be/d00vGGFGchQ</a:t>
            </a:r>
            <a:r>
              <a:rPr lang="en-US" dirty="0">
                <a:solidFill>
                  <a:schemeClr val="bg1"/>
                </a:solidFill>
              </a:rPr>
              <a:t> video here]</a:t>
            </a:r>
          </a:p>
        </p:txBody>
      </p:sp>
    </p:spTree>
    <p:extLst>
      <p:ext uri="{BB962C8B-B14F-4D97-AF65-F5344CB8AC3E}">
        <p14:creationId xmlns:p14="http://schemas.microsoft.com/office/powerpoint/2010/main" val="2692001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46CA8D-4EF4-3542-B369-3B8A2C1CA727}"/>
              </a:ext>
            </a:extLst>
          </p:cNvPr>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sp>
        <p:nvSpPr>
          <p:cNvPr id="2" name="TextBox 1">
            <a:extLst>
              <a:ext uri="{FF2B5EF4-FFF2-40B4-BE49-F238E27FC236}">
                <a16:creationId xmlns:a16="http://schemas.microsoft.com/office/drawing/2014/main" id="{075DFDE6-C021-49B3-BC91-3BE34616E6F5}"/>
              </a:ext>
            </a:extLst>
          </p:cNvPr>
          <p:cNvSpPr txBox="1"/>
          <p:nvPr/>
        </p:nvSpPr>
        <p:spPr>
          <a:xfrm>
            <a:off x="1752601" y="960120"/>
            <a:ext cx="8139544" cy="4893647"/>
          </a:xfrm>
          <a:prstGeom prst="rect">
            <a:avLst/>
          </a:prstGeom>
          <a:noFill/>
        </p:spPr>
        <p:txBody>
          <a:bodyPr wrap="square" rtlCol="0">
            <a:spAutoFit/>
          </a:bodyPr>
          <a:lstStyle/>
          <a:p>
            <a:r>
              <a:rPr lang="en-US" sz="2400" dirty="0">
                <a:solidFill>
                  <a:schemeClr val="bg1"/>
                </a:solidFill>
              </a:rPr>
              <a:t>“I</a:t>
            </a:r>
            <a:r>
              <a:rPr lang="en-US" sz="2400" dirty="0"/>
              <a:t> </a:t>
            </a:r>
            <a:r>
              <a:rPr lang="en-US" sz="2400" dirty="0">
                <a:solidFill>
                  <a:schemeClr val="bg1"/>
                </a:solidFill>
              </a:rPr>
              <a:t>have a small group of students who really need support with </a:t>
            </a:r>
            <a:r>
              <a:rPr lang="en-US" sz="2400" u="sng" dirty="0">
                <a:solidFill>
                  <a:schemeClr val="bg1"/>
                </a:solidFill>
              </a:rPr>
              <a:t>comprehension</a:t>
            </a:r>
            <a:r>
              <a:rPr lang="en-US" sz="2400" dirty="0">
                <a:solidFill>
                  <a:schemeClr val="bg1"/>
                </a:solidFill>
              </a:rPr>
              <a:t>, so I looked at the </a:t>
            </a:r>
            <a:r>
              <a:rPr lang="en-US" sz="2400" u="sng" dirty="0">
                <a:solidFill>
                  <a:schemeClr val="bg1"/>
                </a:solidFill>
              </a:rPr>
              <a:t>National Center for Intensive Intervention</a:t>
            </a:r>
            <a:r>
              <a:rPr lang="en-US" sz="2400" dirty="0">
                <a:solidFill>
                  <a:schemeClr val="bg1"/>
                </a:solidFill>
              </a:rPr>
              <a:t> website and found a program that specifically </a:t>
            </a:r>
            <a:r>
              <a:rPr lang="en-US" sz="2400" u="sng" dirty="0">
                <a:solidFill>
                  <a:schemeClr val="bg1"/>
                </a:solidFill>
              </a:rPr>
              <a:t>targets comprehension</a:t>
            </a:r>
            <a:r>
              <a:rPr lang="en-US" sz="2400" dirty="0">
                <a:solidFill>
                  <a:schemeClr val="bg1"/>
                </a:solidFill>
              </a:rPr>
              <a:t>.  I </a:t>
            </a:r>
            <a:r>
              <a:rPr lang="en-US" sz="2400" u="sng" dirty="0">
                <a:solidFill>
                  <a:schemeClr val="bg1"/>
                </a:solidFill>
              </a:rPr>
              <a:t>didn't read the studies</a:t>
            </a:r>
            <a:r>
              <a:rPr lang="en-US" sz="2400" dirty="0">
                <a:solidFill>
                  <a:schemeClr val="bg1"/>
                </a:solidFill>
              </a:rPr>
              <a:t>, but I was able to determine that the program was </a:t>
            </a:r>
            <a:r>
              <a:rPr lang="en-US" sz="2400" u="sng" dirty="0">
                <a:solidFill>
                  <a:schemeClr val="bg1"/>
                </a:solidFill>
              </a:rPr>
              <a:t>evaluated with students with similar needs</a:t>
            </a:r>
            <a:r>
              <a:rPr lang="en-US" sz="2400" dirty="0">
                <a:solidFill>
                  <a:schemeClr val="bg1"/>
                </a:solidFill>
              </a:rPr>
              <a:t>, and at similar grades as my students.  I spent a while </a:t>
            </a:r>
            <a:r>
              <a:rPr lang="en-US" sz="2400" u="sng" dirty="0">
                <a:solidFill>
                  <a:schemeClr val="bg1"/>
                </a:solidFill>
              </a:rPr>
              <a:t>reading the manual and watching training videos</a:t>
            </a:r>
            <a:r>
              <a:rPr lang="en-US" sz="2400" dirty="0">
                <a:solidFill>
                  <a:schemeClr val="bg1"/>
                </a:solidFill>
              </a:rPr>
              <a:t> online - so I feel like I've been able to implement the program correctly.  I know fidelity is important, so </a:t>
            </a:r>
            <a:r>
              <a:rPr lang="en-US" sz="2400" u="sng" dirty="0">
                <a:solidFill>
                  <a:schemeClr val="bg1"/>
                </a:solidFill>
              </a:rPr>
              <a:t>I’m trying to teach the way it is written </a:t>
            </a:r>
            <a:r>
              <a:rPr lang="en-US" sz="2400" dirty="0">
                <a:solidFill>
                  <a:schemeClr val="bg1"/>
                </a:solidFill>
              </a:rPr>
              <a:t>- following the </a:t>
            </a:r>
            <a:r>
              <a:rPr lang="en-US" sz="2400" u="sng" dirty="0">
                <a:solidFill>
                  <a:schemeClr val="bg1"/>
                </a:solidFill>
              </a:rPr>
              <a:t>scope and sequence and the script</a:t>
            </a:r>
            <a:r>
              <a:rPr lang="en-US" sz="2400" dirty="0">
                <a:solidFill>
                  <a:schemeClr val="bg1"/>
                </a:solidFill>
              </a:rPr>
              <a:t>"</a:t>
            </a:r>
          </a:p>
        </p:txBody>
      </p:sp>
    </p:spTree>
    <p:extLst>
      <p:ext uri="{BB962C8B-B14F-4D97-AF65-F5344CB8AC3E}">
        <p14:creationId xmlns:p14="http://schemas.microsoft.com/office/powerpoint/2010/main" val="384530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1.4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validated intervention programs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1533528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1.4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https://youtu.be/V73nfOVITjg</a:t>
            </a:r>
            <a:r>
              <a:rPr lang="en-US" dirty="0">
                <a:solidFill>
                  <a:schemeClr val="bg1"/>
                </a:solidFill>
              </a:rPr>
              <a:t> video here]</a:t>
            </a:r>
          </a:p>
        </p:txBody>
      </p:sp>
    </p:spTree>
    <p:extLst>
      <p:ext uri="{BB962C8B-B14F-4D97-AF65-F5344CB8AC3E}">
        <p14:creationId xmlns:p14="http://schemas.microsoft.com/office/powerpoint/2010/main" val="2967252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1" y="756345"/>
            <a:ext cx="765644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1"/>
              </a:buClr>
              <a:buSzPct val="125000"/>
              <a:buNone/>
            </a:pPr>
            <a:endParaRPr lang="en-US" sz="2400" i="1" dirty="0"/>
          </a:p>
          <a:p>
            <a:pPr marL="1588" lvl="1" indent="0">
              <a:spcBef>
                <a:spcPts val="1800"/>
              </a:spcBef>
              <a:buClr>
                <a:schemeClr val="accent1"/>
              </a:buClr>
              <a:buSzPct val="125000"/>
              <a:buNone/>
            </a:pPr>
            <a:r>
              <a:rPr lang="en-US" sz="2400" i="1" dirty="0"/>
              <a:t>“I’m using a good program with my students who need reading support. My students need help with phonics and decoding, and this program is really aligned to their needs. It contains a series of practice activities that target different phonics skills, and I can pick and choose which worksheets are best for each student. I know teaching phonics is an evidence based approach, so I feel good about this program.”</a:t>
            </a:r>
          </a:p>
          <a:p>
            <a:pPr marL="1588" lvl="1" indent="0">
              <a:spcBef>
                <a:spcPts val="1800"/>
              </a:spcBef>
              <a:buClr>
                <a:schemeClr val="accent1"/>
              </a:buClr>
              <a:buSzPct val="125000"/>
              <a:buNone/>
            </a:pPr>
            <a:endParaRPr lang="en-US" dirty="0"/>
          </a:p>
        </p:txBody>
      </p:sp>
      <p:sp>
        <p:nvSpPr>
          <p:cNvPr id="5" name="Title 1">
            <a:extLst>
              <a:ext uri="{FF2B5EF4-FFF2-40B4-BE49-F238E27FC236}">
                <a16:creationId xmlns:a16="http://schemas.microsoft.com/office/drawing/2014/main" id="{EAA90B77-6C73-5342-B1E1-71648B92D411}"/>
              </a:ext>
            </a:extLst>
          </p:cNvPr>
          <p:cNvSpPr>
            <a:spLocks noGrp="1"/>
          </p:cNvSpPr>
          <p:nvPr>
            <p:ph type="title"/>
          </p:nvPr>
        </p:nvSpPr>
        <p:spPr>
          <a:xfrm>
            <a:off x="1752600" y="228600"/>
            <a:ext cx="8686800" cy="731520"/>
          </a:xfrm>
        </p:spPr>
        <p:txBody>
          <a:bodyPr>
            <a:normAutofit/>
          </a:bodyPr>
          <a:lstStyle/>
          <a:p>
            <a:r>
              <a:rPr lang="en-US" sz="2800" dirty="0"/>
              <a:t>Validated Intervention Program</a:t>
            </a:r>
            <a:endParaRPr lang="en-US" sz="2400" dirty="0"/>
          </a:p>
        </p:txBody>
      </p:sp>
      <p:cxnSp>
        <p:nvCxnSpPr>
          <p:cNvPr id="6" name="Straight Connector 5">
            <a:extLst>
              <a:ext uri="{FF2B5EF4-FFF2-40B4-BE49-F238E27FC236}">
                <a16:creationId xmlns:a16="http://schemas.microsoft.com/office/drawing/2014/main" id="{BC26019E-A899-B643-9CB4-EFDD6DEF8D94}"/>
              </a:ext>
            </a:extLst>
          </p:cNvPr>
          <p:cNvCxnSpPr>
            <a:cxnSpLocks/>
          </p:cNvCxnSpPr>
          <p:nvPr/>
        </p:nvCxnSpPr>
        <p:spPr>
          <a:xfrm>
            <a:off x="3337071" y="2532373"/>
            <a:ext cx="3295958"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7A3021E-B1FA-A54B-8F3F-332B93974459}"/>
              </a:ext>
            </a:extLst>
          </p:cNvPr>
          <p:cNvCxnSpPr>
            <a:cxnSpLocks/>
          </p:cNvCxnSpPr>
          <p:nvPr/>
        </p:nvCxnSpPr>
        <p:spPr>
          <a:xfrm>
            <a:off x="3503985" y="3236316"/>
            <a:ext cx="4072472"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64F0E05-4E67-DC43-9C56-8B87DF82DC4E}"/>
              </a:ext>
            </a:extLst>
          </p:cNvPr>
          <p:cNvCxnSpPr>
            <a:cxnSpLocks/>
          </p:cNvCxnSpPr>
          <p:nvPr/>
        </p:nvCxnSpPr>
        <p:spPr>
          <a:xfrm>
            <a:off x="2560558" y="3933001"/>
            <a:ext cx="5175557"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74DBA5-E13D-E445-A844-5E7AFAAADD58}"/>
              </a:ext>
            </a:extLst>
          </p:cNvPr>
          <p:cNvCxnSpPr>
            <a:cxnSpLocks/>
          </p:cNvCxnSpPr>
          <p:nvPr/>
        </p:nvCxnSpPr>
        <p:spPr>
          <a:xfrm>
            <a:off x="4404480" y="4324887"/>
            <a:ext cx="4725007"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5F36FE4-EC49-D64F-989E-BC6FC6E7857D}"/>
              </a:ext>
            </a:extLst>
          </p:cNvPr>
          <p:cNvCxnSpPr>
            <a:cxnSpLocks/>
          </p:cNvCxnSpPr>
          <p:nvPr/>
        </p:nvCxnSpPr>
        <p:spPr>
          <a:xfrm>
            <a:off x="1752601" y="4709762"/>
            <a:ext cx="2483603"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062603-8217-604C-A93B-44088A5342AD}"/>
              </a:ext>
            </a:extLst>
          </p:cNvPr>
          <p:cNvCxnSpPr>
            <a:cxnSpLocks/>
          </p:cNvCxnSpPr>
          <p:nvPr/>
        </p:nvCxnSpPr>
        <p:spPr>
          <a:xfrm>
            <a:off x="5101295" y="4709762"/>
            <a:ext cx="1531734"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672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7374" y="2097849"/>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Reading is essential</a:t>
            </a:r>
          </a:p>
          <a:p>
            <a:pPr lvl="1">
              <a:spcBef>
                <a:spcPts val="1800"/>
              </a:spcBef>
              <a:buClr>
                <a:schemeClr val="accent1"/>
              </a:buClr>
              <a:buSzPct val="125000"/>
              <a:buFont typeface="Wingdings" charset="2"/>
              <a:buChar char="§"/>
            </a:pPr>
            <a:r>
              <a:rPr lang="en-US" sz="2800" dirty="0"/>
              <a:t>Teaching reading is urgent</a:t>
            </a:r>
          </a:p>
          <a:p>
            <a:pPr lvl="1">
              <a:spcBef>
                <a:spcPts val="1800"/>
              </a:spcBef>
              <a:buClr>
                <a:schemeClr val="accent1"/>
              </a:buClr>
              <a:buSzPct val="125000"/>
              <a:buFont typeface="Wingdings" charset="2"/>
              <a:buChar char="§"/>
            </a:pPr>
            <a:r>
              <a:rPr lang="en-US" sz="2800" dirty="0"/>
              <a:t>Teaching reading is complex</a:t>
            </a:r>
          </a:p>
          <a:p>
            <a:pPr lvl="1">
              <a:spcBef>
                <a:spcPts val="1800"/>
              </a:spcBef>
              <a:buClr>
                <a:schemeClr val="accent1"/>
              </a:buClr>
              <a:buSzPct val="125000"/>
              <a:buFont typeface="Wingdings" charset="2"/>
              <a:buChar char="§"/>
            </a:pPr>
            <a:r>
              <a:rPr lang="en-US" sz="2800" dirty="0"/>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47374" y="619981"/>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12376787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11919C-E593-D648-A7F7-FDB2B86A6185}"/>
              </a:ext>
            </a:extLst>
          </p:cNvPr>
          <p:cNvSpPr/>
          <p:nvPr/>
        </p:nvSpPr>
        <p:spPr>
          <a:xfrm>
            <a:off x="1911945" y="4803529"/>
            <a:ext cx="755444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u="sng" dirty="0"/>
          </a:p>
        </p:txBody>
      </p:sp>
      <p:sp>
        <p:nvSpPr>
          <p:cNvPr id="6" name="Rectangle 5">
            <a:extLst>
              <a:ext uri="{FF2B5EF4-FFF2-40B4-BE49-F238E27FC236}">
                <a16:creationId xmlns:a16="http://schemas.microsoft.com/office/drawing/2014/main" id="{5F12D6C2-5DC6-3943-B40C-4A71B8D5A6E5}"/>
              </a:ext>
            </a:extLst>
          </p:cNvPr>
          <p:cNvSpPr/>
          <p:nvPr/>
        </p:nvSpPr>
        <p:spPr>
          <a:xfrm>
            <a:off x="1911946" y="237184"/>
            <a:ext cx="6188529" cy="1062827"/>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Validated Intervention Programs</a:t>
            </a:r>
          </a:p>
        </p:txBody>
      </p:sp>
      <p:sp>
        <p:nvSpPr>
          <p:cNvPr id="7" name="Content Placeholder 2">
            <a:extLst>
              <a:ext uri="{FF2B5EF4-FFF2-40B4-BE49-F238E27FC236}">
                <a16:creationId xmlns:a16="http://schemas.microsoft.com/office/drawing/2014/main" id="{9FC47468-F831-1947-91F0-4C576A22DCE7}"/>
              </a:ext>
            </a:extLst>
          </p:cNvPr>
          <p:cNvSpPr txBox="1">
            <a:spLocks/>
          </p:cNvSpPr>
          <p:nvPr/>
        </p:nvSpPr>
        <p:spPr>
          <a:xfrm>
            <a:off x="2085726" y="1794139"/>
            <a:ext cx="6014748"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buClr>
                <a:schemeClr val="accent4">
                  <a:lumMod val="60000"/>
                  <a:lumOff val="40000"/>
                </a:schemeClr>
              </a:buClr>
              <a:buSzPct val="125000"/>
              <a:buNone/>
            </a:pPr>
            <a:r>
              <a:rPr lang="en-US" sz="3200" b="1" dirty="0"/>
              <a:t>Module </a:t>
            </a:r>
          </a:p>
          <a:p>
            <a:pPr lvl="1">
              <a:buClr>
                <a:schemeClr val="accent4">
                  <a:lumMod val="60000"/>
                  <a:lumOff val="40000"/>
                </a:schemeClr>
              </a:buClr>
              <a:buSzPct val="125000"/>
              <a:buFont typeface="Wingdings" charset="2"/>
              <a:buChar char="§"/>
            </a:pPr>
            <a:r>
              <a:rPr lang="en-US" sz="2600" dirty="0"/>
              <a:t>How intervention programs support students and teachers.</a:t>
            </a:r>
          </a:p>
          <a:p>
            <a:pPr lvl="1">
              <a:buClr>
                <a:schemeClr val="accent4">
                  <a:lumMod val="60000"/>
                  <a:lumOff val="40000"/>
                </a:schemeClr>
              </a:buClr>
              <a:buSzPct val="125000"/>
              <a:buFont typeface="Wingdings" charset="2"/>
              <a:buChar char="§"/>
            </a:pPr>
            <a:r>
              <a:rPr lang="en-US" sz="2600" dirty="0"/>
              <a:t>What are intervention options for teaching reading.</a:t>
            </a:r>
          </a:p>
          <a:p>
            <a:pPr lvl="1">
              <a:buClr>
                <a:schemeClr val="accent4">
                  <a:lumMod val="60000"/>
                  <a:lumOff val="40000"/>
                </a:schemeClr>
              </a:buClr>
              <a:buSzPct val="125000"/>
              <a:buFont typeface="Wingdings" charset="2"/>
              <a:buChar char="§"/>
            </a:pPr>
            <a:r>
              <a:rPr lang="en-US" sz="2600" dirty="0"/>
              <a:t>How to evaluate an intervention program’s materials.</a:t>
            </a:r>
          </a:p>
          <a:p>
            <a:pPr lvl="1">
              <a:buClr>
                <a:schemeClr val="accent4">
                  <a:lumMod val="60000"/>
                  <a:lumOff val="40000"/>
                </a:schemeClr>
              </a:buClr>
              <a:buSzPct val="125000"/>
              <a:buFont typeface="Wingdings" charset="2"/>
              <a:buChar char="§"/>
            </a:pPr>
            <a:r>
              <a:rPr lang="en-US" sz="2600" dirty="0"/>
              <a:t>How to evaluate an intervention program’s research evidence.</a:t>
            </a:r>
          </a:p>
          <a:p>
            <a:pPr lvl="1">
              <a:spcBef>
                <a:spcPts val="1800"/>
              </a:spcBef>
              <a:buClr>
                <a:schemeClr val="accent1"/>
              </a:buClr>
              <a:buSzPct val="125000"/>
              <a:buFont typeface="Wingdings" charset="2"/>
              <a:buChar char="§"/>
            </a:pPr>
            <a:endParaRPr lang="en-US" sz="3200" dirty="0"/>
          </a:p>
        </p:txBody>
      </p:sp>
    </p:spTree>
    <p:extLst>
      <p:ext uri="{BB962C8B-B14F-4D97-AF65-F5344CB8AC3E}">
        <p14:creationId xmlns:p14="http://schemas.microsoft.com/office/powerpoint/2010/main" val="20545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D47D72F9-DDA1-4985-A2E3-43A31DE583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0194" y="788188"/>
            <a:ext cx="3190207" cy="5629701"/>
          </a:xfrm>
          <a:prstGeom prst="rect">
            <a:avLst/>
          </a:prstGeom>
        </p:spPr>
      </p:pic>
      <p:sp>
        <p:nvSpPr>
          <p:cNvPr id="8" name="Oval 7"/>
          <p:cNvSpPr/>
          <p:nvPr/>
        </p:nvSpPr>
        <p:spPr>
          <a:xfrm>
            <a:off x="4968158" y="1665909"/>
            <a:ext cx="2021305" cy="1237749"/>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Progress </a:t>
            </a:r>
          </a:p>
          <a:p>
            <a:pPr algn="ctr"/>
            <a:r>
              <a:rPr lang="en-US" sz="2400" dirty="0"/>
              <a:t>Monitor</a:t>
            </a:r>
            <a:endParaRPr lang="en-US" sz="2400" u="sng" dirty="0"/>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5509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sp>
        <p:nvSpPr>
          <p:cNvPr id="6" name="Content Placeholder 2"/>
          <p:cNvSpPr txBox="1">
            <a:spLocks/>
          </p:cNvSpPr>
          <p:nvPr/>
        </p:nvSpPr>
        <p:spPr>
          <a:xfrm>
            <a:off x="2053392" y="1787052"/>
            <a:ext cx="6801851" cy="3169959"/>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3600"/>
              </a:spcBef>
              <a:buClr>
                <a:schemeClr val="accent2">
                  <a:lumMod val="60000"/>
                  <a:lumOff val="40000"/>
                </a:schemeClr>
              </a:buClr>
              <a:buSzPct val="125000"/>
              <a:buFont typeface="Wingdings" charset="2"/>
              <a:buChar char="§"/>
            </a:pPr>
            <a:r>
              <a:rPr lang="en-US" sz="2800" dirty="0"/>
              <a:t>Is the intervention working?</a:t>
            </a:r>
          </a:p>
          <a:p>
            <a:pPr lvl="1">
              <a:spcBef>
                <a:spcPts val="3600"/>
              </a:spcBef>
              <a:buClr>
                <a:schemeClr val="accent2">
                  <a:lumMod val="60000"/>
                  <a:lumOff val="40000"/>
                </a:schemeClr>
              </a:buClr>
              <a:buSzPct val="125000"/>
              <a:buFont typeface="Wingdings" charset="2"/>
              <a:buChar char="§"/>
            </a:pPr>
            <a:r>
              <a:rPr lang="en-US" sz="2800" dirty="0"/>
              <a:t>Are students making progress at </a:t>
            </a:r>
            <a:r>
              <a:rPr lang="en-US" sz="2800" u="sng" dirty="0">
                <a:solidFill>
                  <a:schemeClr val="accent2">
                    <a:lumMod val="40000"/>
                    <a:lumOff val="60000"/>
                  </a:schemeClr>
                </a:solidFill>
              </a:rPr>
              <a:t>an acceptable rate</a:t>
            </a:r>
            <a:r>
              <a:rPr lang="en-US" sz="2800" dirty="0"/>
              <a:t>?</a:t>
            </a:r>
          </a:p>
          <a:p>
            <a:pPr lvl="1">
              <a:spcBef>
                <a:spcPts val="3600"/>
              </a:spcBef>
              <a:buClr>
                <a:schemeClr val="accent2">
                  <a:lumMod val="60000"/>
                  <a:lumOff val="40000"/>
                </a:schemeClr>
              </a:buClr>
              <a:buSzPct val="125000"/>
              <a:buFont typeface="Wingdings" charset="2"/>
              <a:buChar char="§"/>
            </a:pPr>
            <a:r>
              <a:rPr lang="en-US" sz="2800" dirty="0"/>
              <a:t>Do I need to </a:t>
            </a:r>
            <a:r>
              <a:rPr lang="en-US" sz="2800" u="sng" dirty="0">
                <a:solidFill>
                  <a:schemeClr val="accent2">
                    <a:lumMod val="40000"/>
                    <a:lumOff val="60000"/>
                  </a:schemeClr>
                </a:solidFill>
              </a:rPr>
              <a:t>adjust</a:t>
            </a:r>
            <a:r>
              <a:rPr lang="en-US" sz="2800" dirty="0">
                <a:solidFill>
                  <a:schemeClr val="accent2">
                    <a:lumMod val="40000"/>
                    <a:lumOff val="60000"/>
                  </a:schemeClr>
                </a:solidFill>
              </a:rPr>
              <a:t> </a:t>
            </a:r>
            <a:r>
              <a:rPr lang="en-US" sz="2800" dirty="0"/>
              <a:t>or</a:t>
            </a:r>
            <a:r>
              <a:rPr lang="en-US" sz="2800" dirty="0">
                <a:solidFill>
                  <a:schemeClr val="accent2">
                    <a:lumMod val="40000"/>
                    <a:lumOff val="60000"/>
                  </a:schemeClr>
                </a:solidFill>
              </a:rPr>
              <a:t> </a:t>
            </a:r>
            <a:r>
              <a:rPr lang="en-US" sz="2800" u="sng" dirty="0">
                <a:solidFill>
                  <a:schemeClr val="accent2">
                    <a:lumMod val="40000"/>
                    <a:lumOff val="60000"/>
                  </a:schemeClr>
                </a:solidFill>
              </a:rPr>
              <a:t>intensify</a:t>
            </a:r>
            <a:r>
              <a:rPr lang="en-US" sz="2800" dirty="0">
                <a:solidFill>
                  <a:schemeClr val="accent2">
                    <a:lumMod val="40000"/>
                    <a:lumOff val="60000"/>
                  </a:schemeClr>
                </a:solidFill>
              </a:rPr>
              <a:t> i</a:t>
            </a:r>
            <a:r>
              <a:rPr lang="en-US" sz="2800" dirty="0"/>
              <a:t>nstruction?</a:t>
            </a:r>
          </a:p>
        </p:txBody>
      </p:sp>
    </p:spTree>
    <p:extLst>
      <p:ext uri="{BB962C8B-B14F-4D97-AF65-F5344CB8AC3E}">
        <p14:creationId xmlns:p14="http://schemas.microsoft.com/office/powerpoint/2010/main" val="35694750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general outcome measures</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Curriculum-Based Measurement</a:t>
            </a:r>
          </a:p>
        </p:txBody>
      </p:sp>
      <p:sp>
        <p:nvSpPr>
          <p:cNvPr id="8" name="Rectangle 7"/>
          <p:cNvSpPr/>
          <p:nvPr/>
        </p:nvSpPr>
        <p:spPr>
          <a:xfrm>
            <a:off x="1989221" y="3271537"/>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screening/benchmarking</a:t>
            </a:r>
          </a:p>
        </p:txBody>
      </p:sp>
      <p:sp>
        <p:nvSpPr>
          <p:cNvPr id="9" name="Rectangle 8"/>
          <p:cNvSpPr/>
          <p:nvPr/>
        </p:nvSpPr>
        <p:spPr>
          <a:xfrm>
            <a:off x="1989221" y="394027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mastery assessment</a:t>
            </a:r>
          </a:p>
        </p:txBody>
      </p:sp>
      <p:sp>
        <p:nvSpPr>
          <p:cNvPr id="10" name="Rectangle 9"/>
          <p:cNvSpPr/>
          <p:nvPr/>
        </p:nvSpPr>
        <p:spPr>
          <a:xfrm>
            <a:off x="1989221" y="4609003"/>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diagnostic assessment</a:t>
            </a:r>
          </a:p>
        </p:txBody>
      </p:sp>
      <p:sp>
        <p:nvSpPr>
          <p:cNvPr id="11" name="Rectangle 10"/>
          <p:cNvSpPr/>
          <p:nvPr/>
        </p:nvSpPr>
        <p:spPr>
          <a:xfrm>
            <a:off x="1989221" y="5293778"/>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summative assessment</a:t>
            </a:r>
          </a:p>
        </p:txBody>
      </p:sp>
    </p:spTree>
    <p:extLst>
      <p:ext uri="{BB962C8B-B14F-4D97-AF65-F5344CB8AC3E}">
        <p14:creationId xmlns:p14="http://schemas.microsoft.com/office/powerpoint/2010/main" val="148427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general outcome measures</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Curriculum-Based Measurement</a:t>
            </a:r>
          </a:p>
        </p:txBody>
      </p:sp>
    </p:spTree>
    <p:extLst>
      <p:ext uri="{BB962C8B-B14F-4D97-AF65-F5344CB8AC3E}">
        <p14:creationId xmlns:p14="http://schemas.microsoft.com/office/powerpoint/2010/main" val="279301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general outcome measures</a:t>
            </a:r>
          </a:p>
        </p:txBody>
      </p:sp>
      <p:sp>
        <p:nvSpPr>
          <p:cNvPr id="5" name="Content Placeholder 2"/>
          <p:cNvSpPr txBox="1">
            <a:spLocks/>
          </p:cNvSpPr>
          <p:nvPr/>
        </p:nvSpPr>
        <p:spPr>
          <a:xfrm>
            <a:off x="1950415" y="28268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400" dirty="0">
                <a:sym typeface="Questrial"/>
              </a:rPr>
              <a:t>Evaluate overall progress toward meeting grade-level expectations</a:t>
            </a:r>
          </a:p>
          <a:p>
            <a:pPr lvl="1">
              <a:spcBef>
                <a:spcPts val="1800"/>
              </a:spcBef>
              <a:buClr>
                <a:schemeClr val="accent2">
                  <a:lumMod val="60000"/>
                  <a:lumOff val="40000"/>
                </a:schemeClr>
              </a:buClr>
              <a:buSzPct val="125000"/>
              <a:buFont typeface="Wingdings" charset="2"/>
              <a:buChar char="§"/>
            </a:pPr>
            <a:r>
              <a:rPr lang="en-US" sz="2400" dirty="0">
                <a:sym typeface="Questrial"/>
              </a:rPr>
              <a:t>Program-independent assessments developed by researchers</a:t>
            </a:r>
          </a:p>
          <a:p>
            <a:pPr lvl="1">
              <a:spcBef>
                <a:spcPts val="1800"/>
              </a:spcBef>
              <a:buClr>
                <a:schemeClr val="accent2">
                  <a:lumMod val="60000"/>
                  <a:lumOff val="40000"/>
                </a:schemeClr>
              </a:buClr>
              <a:buSzPct val="125000"/>
              <a:buFont typeface="Wingdings" charset="2"/>
              <a:buChar char="§"/>
            </a:pPr>
            <a:r>
              <a:rPr lang="en-US" sz="2400" dirty="0">
                <a:sym typeface="Questrial"/>
              </a:rPr>
              <a:t>Short probes, multiple forms, administered often, graphed</a:t>
            </a:r>
            <a:endParaRPr lang="en-US" sz="2400" dirty="0"/>
          </a:p>
        </p:txBody>
      </p:sp>
    </p:spTree>
    <p:extLst>
      <p:ext uri="{BB962C8B-B14F-4D97-AF65-F5344CB8AC3E}">
        <p14:creationId xmlns:p14="http://schemas.microsoft.com/office/powerpoint/2010/main" val="428832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general outcome measures</a:t>
            </a:r>
          </a:p>
        </p:txBody>
      </p:sp>
      <p:pic>
        <p:nvPicPr>
          <p:cNvPr id="2" name="Picture 1"/>
          <p:cNvPicPr>
            <a:picLocks noChangeAspect="1"/>
          </p:cNvPicPr>
          <p:nvPr/>
        </p:nvPicPr>
        <p:blipFill>
          <a:blip r:embed="rId3"/>
          <a:stretch>
            <a:fillRect/>
          </a:stretch>
        </p:blipFill>
        <p:spPr>
          <a:xfrm>
            <a:off x="2277980" y="3767558"/>
            <a:ext cx="5967663" cy="814445"/>
          </a:xfrm>
          <a:prstGeom prst="rect">
            <a:avLst/>
          </a:prstGeom>
        </p:spPr>
      </p:pic>
      <p:pic>
        <p:nvPicPr>
          <p:cNvPr id="8" name="Picture 7"/>
          <p:cNvPicPr>
            <a:picLocks noChangeAspect="1"/>
          </p:cNvPicPr>
          <p:nvPr/>
        </p:nvPicPr>
        <p:blipFill>
          <a:blip r:embed="rId4"/>
          <a:stretch>
            <a:fillRect/>
          </a:stretch>
        </p:blipFill>
        <p:spPr>
          <a:xfrm>
            <a:off x="1989220" y="2721820"/>
            <a:ext cx="4388082" cy="1357563"/>
          </a:xfrm>
          <a:prstGeom prst="rect">
            <a:avLst/>
          </a:prstGeom>
        </p:spPr>
      </p:pic>
      <p:pic>
        <p:nvPicPr>
          <p:cNvPr id="3" name="Picture 2"/>
          <p:cNvPicPr>
            <a:picLocks noChangeAspect="1"/>
          </p:cNvPicPr>
          <p:nvPr/>
        </p:nvPicPr>
        <p:blipFill>
          <a:blip r:embed="rId5"/>
          <a:stretch>
            <a:fillRect/>
          </a:stretch>
        </p:blipFill>
        <p:spPr>
          <a:xfrm>
            <a:off x="4183262" y="2609320"/>
            <a:ext cx="4996447" cy="1972846"/>
          </a:xfrm>
          <a:prstGeom prst="rect">
            <a:avLst/>
          </a:prstGeom>
        </p:spPr>
      </p:pic>
      <p:pic>
        <p:nvPicPr>
          <p:cNvPr id="7" name="Picture 6"/>
          <p:cNvPicPr>
            <a:picLocks noChangeAspect="1"/>
          </p:cNvPicPr>
          <p:nvPr/>
        </p:nvPicPr>
        <p:blipFill>
          <a:blip r:embed="rId6"/>
          <a:stretch>
            <a:fillRect/>
          </a:stretch>
        </p:blipFill>
        <p:spPr>
          <a:xfrm>
            <a:off x="2807369" y="3299453"/>
            <a:ext cx="5727032" cy="1931683"/>
          </a:xfrm>
          <a:prstGeom prst="rect">
            <a:avLst/>
          </a:prstGeom>
        </p:spPr>
      </p:pic>
      <p:sp>
        <p:nvSpPr>
          <p:cNvPr id="9" name="Rectangle 8">
            <a:extLst>
              <a:ext uri="{FF2B5EF4-FFF2-40B4-BE49-F238E27FC236}">
                <a16:creationId xmlns:a16="http://schemas.microsoft.com/office/drawing/2014/main" id="{222CECC5-3E3A-344C-AA13-F2701A780A1C}"/>
              </a:ext>
            </a:extLst>
          </p:cNvPr>
          <p:cNvSpPr/>
          <p:nvPr/>
        </p:nvSpPr>
        <p:spPr>
          <a:xfrm>
            <a:off x="1989220" y="5393270"/>
            <a:ext cx="6448926" cy="830997"/>
          </a:xfrm>
          <a:prstGeom prst="rect">
            <a:avLst/>
          </a:prstGeom>
        </p:spPr>
        <p:txBody>
          <a:bodyPr wrap="square">
            <a:spAutoFit/>
          </a:bodyPr>
          <a:lstStyle/>
          <a:p>
            <a:r>
              <a:rPr lang="en-US" sz="2400" dirty="0">
                <a:solidFill>
                  <a:schemeClr val="bg1"/>
                </a:solidFill>
              </a:rPr>
              <a:t>https://</a:t>
            </a:r>
            <a:r>
              <a:rPr lang="en-US" sz="2400" dirty="0" err="1">
                <a:solidFill>
                  <a:schemeClr val="bg1"/>
                </a:solidFill>
              </a:rPr>
              <a:t>charts.intensiveintervention.org</a:t>
            </a:r>
            <a:r>
              <a:rPr lang="en-US" sz="2400" dirty="0">
                <a:solidFill>
                  <a:schemeClr val="bg1"/>
                </a:solidFill>
              </a:rPr>
              <a:t>/chart/progress-monitoring</a:t>
            </a:r>
          </a:p>
        </p:txBody>
      </p:sp>
    </p:spTree>
    <p:extLst>
      <p:ext uri="{BB962C8B-B14F-4D97-AF65-F5344CB8AC3E}">
        <p14:creationId xmlns:p14="http://schemas.microsoft.com/office/powerpoint/2010/main" val="419855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Progress Monitoring:</a:t>
            </a:r>
            <a:br>
              <a:rPr lang="en-US" sz="2800" dirty="0"/>
            </a:br>
            <a:endParaRPr lang="en-US" sz="2400" dirty="0">
              <a:solidFill>
                <a:schemeClr val="accent2">
                  <a:lumMod val="60000"/>
                  <a:lumOff val="40000"/>
                </a:schemeClr>
              </a:solidFill>
            </a:endParaRPr>
          </a:p>
        </p:txBody>
      </p:sp>
      <p:sp>
        <p:nvSpPr>
          <p:cNvPr id="13" name="Content Placeholder 2"/>
          <p:cNvSpPr txBox="1">
            <a:spLocks/>
          </p:cNvSpPr>
          <p:nvPr/>
        </p:nvSpPr>
        <p:spPr>
          <a:xfrm>
            <a:off x="4084014" y="1546419"/>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3</a:t>
            </a:r>
            <a:r>
              <a:rPr lang="en-US" sz="2600" baseline="30000" dirty="0"/>
              <a:t>rd</a:t>
            </a:r>
            <a:r>
              <a:rPr lang="en-US" sz="2600" dirty="0"/>
              <a:t> grade student new to the school</a:t>
            </a:r>
          </a:p>
          <a:p>
            <a:pPr lvl="1">
              <a:spcBef>
                <a:spcPts val="1800"/>
              </a:spcBef>
              <a:buClr>
                <a:schemeClr val="accent2">
                  <a:lumMod val="60000"/>
                  <a:lumOff val="40000"/>
                </a:schemeClr>
              </a:buClr>
              <a:buSzPct val="125000"/>
              <a:buFont typeface="Wingdings" charset="2"/>
              <a:buChar char="§"/>
            </a:pPr>
            <a:r>
              <a:rPr lang="en-US" sz="2600" dirty="0"/>
              <a:t>identified through universal screening </a:t>
            </a:r>
          </a:p>
          <a:p>
            <a:pPr lvl="1">
              <a:spcBef>
                <a:spcPts val="1800"/>
              </a:spcBef>
              <a:buClr>
                <a:schemeClr val="accent2">
                  <a:lumMod val="60000"/>
                  <a:lumOff val="40000"/>
                </a:schemeClr>
              </a:buClr>
              <a:buSzPct val="125000"/>
              <a:buFont typeface="Wingdings" charset="2"/>
              <a:buChar char="§"/>
            </a:pPr>
            <a:r>
              <a:rPr lang="en-US" sz="2600" dirty="0"/>
              <a:t>small group Tier 2 intervention </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3x per week, group of 6, general education teacher</a:t>
            </a:r>
          </a:p>
        </p:txBody>
      </p:sp>
      <p:pic>
        <p:nvPicPr>
          <p:cNvPr id="15" name="Picture 14"/>
          <p:cNvPicPr>
            <a:picLocks noChangeAspect="1"/>
          </p:cNvPicPr>
          <p:nvPr/>
        </p:nvPicPr>
        <p:blipFill>
          <a:blip r:embed="rId2"/>
          <a:stretch>
            <a:fillRect/>
          </a:stretch>
        </p:blipFill>
        <p:spPr>
          <a:xfrm>
            <a:off x="1752601" y="1625481"/>
            <a:ext cx="2074445" cy="2765927"/>
          </a:xfrm>
          <a:prstGeom prst="rect">
            <a:avLst/>
          </a:prstGeom>
        </p:spPr>
      </p:pic>
      <p:sp>
        <p:nvSpPr>
          <p:cNvPr id="16" name="Content Placeholder 2"/>
          <p:cNvSpPr txBox="1">
            <a:spLocks/>
          </p:cNvSpPr>
          <p:nvPr/>
        </p:nvSpPr>
        <p:spPr>
          <a:xfrm>
            <a:off x="2092638" y="4591550"/>
            <a:ext cx="1542864" cy="930442"/>
          </a:xfrm>
          <a:prstGeom prst="rect">
            <a:avLst/>
          </a:prstGeom>
        </p:spPr>
        <p:txBody>
          <a:bodyPr>
            <a:normAutofit fontScale="92500"/>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a:t>Isabella</a:t>
            </a:r>
            <a:endParaRPr lang="en-US" sz="2800" dirty="0"/>
          </a:p>
        </p:txBody>
      </p:sp>
    </p:spTree>
    <p:extLst>
      <p:ext uri="{BB962C8B-B14F-4D97-AF65-F5344CB8AC3E}">
        <p14:creationId xmlns:p14="http://schemas.microsoft.com/office/powerpoint/2010/main" val="1014599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a:extLst>
              <a:ext uri="{FF2B5EF4-FFF2-40B4-BE49-F238E27FC236}">
                <a16:creationId xmlns:a16="http://schemas.microsoft.com/office/drawing/2014/main" id="{3E913A54-A36A-154C-B832-7E52E3806F23}"/>
              </a:ext>
            </a:extLst>
          </p:cNvPr>
          <p:cNvPicPr>
            <a:picLocks noChangeAspect="1"/>
          </p:cNvPicPr>
          <p:nvPr/>
        </p:nvPicPr>
        <p:blipFill rotWithShape="1">
          <a:blip r:embed="rId3"/>
          <a:srcRect r="13965"/>
          <a:stretch/>
        </p:blipFill>
        <p:spPr>
          <a:xfrm>
            <a:off x="1752601" y="1518393"/>
            <a:ext cx="7866993" cy="3096000"/>
          </a:xfrm>
          <a:prstGeom prst="rect">
            <a:avLst/>
          </a:prstGeom>
        </p:spPr>
      </p:pic>
    </p:spTree>
    <p:extLst>
      <p:ext uri="{BB962C8B-B14F-4D97-AF65-F5344CB8AC3E}">
        <p14:creationId xmlns:p14="http://schemas.microsoft.com/office/powerpoint/2010/main" val="33981138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Special Education</a:t>
            </a:r>
            <a:endParaRPr lang="en-US" sz="2400" dirty="0">
              <a:solidFill>
                <a:schemeClr val="accent2">
                  <a:lumMod val="60000"/>
                  <a:lumOff val="40000"/>
                </a:schemeClr>
              </a:solidFill>
            </a:endParaRPr>
          </a:p>
        </p:txBody>
      </p:sp>
      <p:sp>
        <p:nvSpPr>
          <p:cNvPr id="13" name="Content Placeholder 2"/>
          <p:cNvSpPr txBox="1">
            <a:spLocks/>
          </p:cNvSpPr>
          <p:nvPr/>
        </p:nvSpPr>
        <p:spPr>
          <a:xfrm>
            <a:off x="4100056" y="1257663"/>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referred for evaluation by 3</a:t>
            </a:r>
            <a:r>
              <a:rPr lang="en-US" sz="2600" baseline="30000" dirty="0"/>
              <a:t>rd</a:t>
            </a:r>
            <a:r>
              <a:rPr lang="en-US" sz="2600" dirty="0"/>
              <a:t> grade teacher</a:t>
            </a:r>
          </a:p>
          <a:p>
            <a:pPr lvl="1">
              <a:spcBef>
                <a:spcPts val="1800"/>
              </a:spcBef>
              <a:buClr>
                <a:schemeClr val="accent2">
                  <a:lumMod val="60000"/>
                  <a:lumOff val="40000"/>
                </a:schemeClr>
              </a:buClr>
              <a:buSzPct val="125000"/>
              <a:buFont typeface="Wingdings" charset="2"/>
              <a:buChar char="§"/>
            </a:pPr>
            <a:r>
              <a:rPr lang="en-US" sz="2600" dirty="0"/>
              <a:t>eligible for special education with a learning disability in reading</a:t>
            </a:r>
          </a:p>
          <a:p>
            <a:pPr lvl="1">
              <a:spcBef>
                <a:spcPts val="1800"/>
              </a:spcBef>
              <a:buClr>
                <a:schemeClr val="accent2">
                  <a:lumMod val="60000"/>
                  <a:lumOff val="40000"/>
                </a:schemeClr>
              </a:buClr>
              <a:buSzPct val="125000"/>
              <a:buFont typeface="Wingdings" charset="2"/>
              <a:buChar char="§"/>
            </a:pPr>
            <a:r>
              <a:rPr lang="en-US" sz="2600" dirty="0"/>
              <a:t>IEP includes small group reading intervention</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4x per week, group of 5, special education teacher</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1773617" y="1774191"/>
            <a:ext cx="2140018" cy="2685512"/>
          </a:xfrm>
          <a:prstGeom prst="rect">
            <a:avLst/>
          </a:prstGeom>
        </p:spPr>
      </p:pic>
    </p:spTree>
    <p:extLst>
      <p:ext uri="{BB962C8B-B14F-4D97-AF65-F5344CB8AC3E}">
        <p14:creationId xmlns:p14="http://schemas.microsoft.com/office/powerpoint/2010/main" val="1617365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47374" y="2097849"/>
            <a:ext cx="639152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1"/>
              </a:buClr>
              <a:buSzPct val="125000"/>
              <a:buFont typeface="Wingdings" charset="2"/>
              <a:buChar char="§"/>
            </a:pPr>
            <a:r>
              <a:rPr lang="en-US" sz="2800" dirty="0"/>
              <a:t>Reading is essential</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urgent</a:t>
            </a:r>
          </a:p>
          <a:p>
            <a:pPr lvl="1">
              <a:spcBef>
                <a:spcPts val="1800"/>
              </a:spcBef>
              <a:buClr>
                <a:schemeClr val="accent1"/>
              </a:buClr>
              <a:buSzPct val="125000"/>
              <a:buFont typeface="Wingdings" charset="2"/>
              <a:buChar char="§"/>
            </a:pPr>
            <a:r>
              <a:rPr lang="en-US" sz="2800" dirty="0">
                <a:solidFill>
                  <a:schemeClr val="bg1">
                    <a:lumMod val="65000"/>
                  </a:schemeClr>
                </a:solidFill>
              </a:rPr>
              <a:t>Teaching reading is complex</a:t>
            </a:r>
          </a:p>
          <a:p>
            <a:pPr lvl="1">
              <a:spcBef>
                <a:spcPts val="1800"/>
              </a:spcBef>
              <a:buClr>
                <a:schemeClr val="accent1"/>
              </a:buClr>
              <a:buSzPct val="125000"/>
              <a:buFont typeface="Wingdings" charset="2"/>
              <a:buChar char="§"/>
            </a:pPr>
            <a:r>
              <a:rPr lang="en-US" sz="2800" dirty="0">
                <a:solidFill>
                  <a:schemeClr val="bg1">
                    <a:lumMod val="65000"/>
                  </a:schemeClr>
                </a:solidFill>
              </a:rPr>
              <a:t>We know how to teach almost all students to read</a:t>
            </a:r>
          </a:p>
          <a:p>
            <a:pPr lvl="1">
              <a:spcBef>
                <a:spcPts val="1800"/>
              </a:spcBef>
              <a:buClr>
                <a:schemeClr val="accent4">
                  <a:lumMod val="60000"/>
                  <a:lumOff val="40000"/>
                </a:schemeClr>
              </a:buClr>
              <a:buSzPct val="125000"/>
              <a:buFont typeface="Wingdings" charset="2"/>
              <a:buChar char="§"/>
            </a:pPr>
            <a:endParaRPr lang="en-US" sz="2800" dirty="0"/>
          </a:p>
        </p:txBody>
      </p:sp>
      <p:sp>
        <p:nvSpPr>
          <p:cNvPr id="6" name="Rectangle 5"/>
          <p:cNvSpPr/>
          <p:nvPr/>
        </p:nvSpPr>
        <p:spPr>
          <a:xfrm>
            <a:off x="347374" y="619981"/>
            <a:ext cx="5861957" cy="1127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Importance of Reading</a:t>
            </a:r>
          </a:p>
        </p:txBody>
      </p:sp>
    </p:spTree>
    <p:extLst>
      <p:ext uri="{BB962C8B-B14F-4D97-AF65-F5344CB8AC3E}">
        <p14:creationId xmlns:p14="http://schemas.microsoft.com/office/powerpoint/2010/main" val="2746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a:extLst>
              <a:ext uri="{FF2B5EF4-FFF2-40B4-BE49-F238E27FC236}">
                <a16:creationId xmlns:a16="http://schemas.microsoft.com/office/drawing/2014/main" id="{87C3D95D-954B-424C-A3A4-C38ACAF8FA51}"/>
              </a:ext>
            </a:extLst>
          </p:cNvPr>
          <p:cNvPicPr>
            <a:picLocks noChangeAspect="1"/>
          </p:cNvPicPr>
          <p:nvPr/>
        </p:nvPicPr>
        <p:blipFill rotWithShape="1">
          <a:blip r:embed="rId3"/>
          <a:srcRect r="15172"/>
          <a:stretch/>
        </p:blipFill>
        <p:spPr>
          <a:xfrm>
            <a:off x="1752600" y="1171821"/>
            <a:ext cx="7756634" cy="3505367"/>
          </a:xfrm>
          <a:prstGeom prst="rect">
            <a:avLst/>
          </a:prstGeom>
        </p:spPr>
      </p:pic>
    </p:spTree>
    <p:extLst>
      <p:ext uri="{BB962C8B-B14F-4D97-AF65-F5344CB8AC3E}">
        <p14:creationId xmlns:p14="http://schemas.microsoft.com/office/powerpoint/2010/main" val="29971694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1.5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progress monitoring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3145932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1.5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https://youtu.be/Vd6slv1JMW4</a:t>
            </a:r>
            <a:r>
              <a:rPr lang="en-US" dirty="0">
                <a:solidFill>
                  <a:schemeClr val="bg1"/>
                </a:solidFill>
              </a:rPr>
              <a:t> video here]</a:t>
            </a:r>
          </a:p>
        </p:txBody>
      </p:sp>
    </p:spTree>
    <p:extLst>
      <p:ext uri="{BB962C8B-B14F-4D97-AF65-F5344CB8AC3E}">
        <p14:creationId xmlns:p14="http://schemas.microsoft.com/office/powerpoint/2010/main" val="4012914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1" y="1546666"/>
            <a:ext cx="797648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1"/>
              </a:buClr>
              <a:buSzPct val="125000"/>
              <a:buNone/>
            </a:pPr>
            <a:r>
              <a:rPr lang="en-US" sz="2400" i="1" dirty="0"/>
              <a:t>“We use CBM measures in our school for progress monitoring. We give them in the fall, winter, and spring. I’m really pleased with the growth of one of my students with reading difficulties. He made great growth between fall and winter, so I know he is responding to our intervention plan.”</a:t>
            </a:r>
          </a:p>
          <a:p>
            <a:pPr marL="1588" lvl="1" indent="0">
              <a:spcBef>
                <a:spcPts val="1800"/>
              </a:spcBef>
              <a:buClr>
                <a:schemeClr val="accent1"/>
              </a:buClr>
              <a:buSzPct val="125000"/>
              <a:buNone/>
            </a:pPr>
            <a:endParaRPr lang="en-US" dirty="0"/>
          </a:p>
        </p:txBody>
      </p:sp>
      <p:cxnSp>
        <p:nvCxnSpPr>
          <p:cNvPr id="4" name="Straight Connector 3">
            <a:extLst>
              <a:ext uri="{FF2B5EF4-FFF2-40B4-BE49-F238E27FC236}">
                <a16:creationId xmlns:a16="http://schemas.microsoft.com/office/drawing/2014/main" id="{253E9042-2BBE-7548-B224-747405A191E6}"/>
              </a:ext>
            </a:extLst>
          </p:cNvPr>
          <p:cNvCxnSpPr>
            <a:cxnSpLocks/>
          </p:cNvCxnSpPr>
          <p:nvPr/>
        </p:nvCxnSpPr>
        <p:spPr>
          <a:xfrm>
            <a:off x="3269001" y="1970709"/>
            <a:ext cx="2191568"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6DACE35-CC1A-E549-8D1B-6015D57D728F}"/>
              </a:ext>
            </a:extLst>
          </p:cNvPr>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cxnSp>
        <p:nvCxnSpPr>
          <p:cNvPr id="6" name="Straight Connector 5">
            <a:extLst>
              <a:ext uri="{FF2B5EF4-FFF2-40B4-BE49-F238E27FC236}">
                <a16:creationId xmlns:a16="http://schemas.microsoft.com/office/drawing/2014/main" id="{EB652E80-FD8A-9A4F-A457-22D086CD57BD}"/>
              </a:ext>
            </a:extLst>
          </p:cNvPr>
          <p:cNvCxnSpPr>
            <a:cxnSpLocks/>
          </p:cNvCxnSpPr>
          <p:nvPr/>
        </p:nvCxnSpPr>
        <p:spPr>
          <a:xfrm>
            <a:off x="6924018" y="2324587"/>
            <a:ext cx="2426626"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C58C3FE-8138-CC46-B4F7-D6F5770E8151}"/>
              </a:ext>
            </a:extLst>
          </p:cNvPr>
          <p:cNvCxnSpPr>
            <a:cxnSpLocks/>
          </p:cNvCxnSpPr>
          <p:nvPr/>
        </p:nvCxnSpPr>
        <p:spPr>
          <a:xfrm>
            <a:off x="1752601" y="2712045"/>
            <a:ext cx="1026763"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3ECE24-AA1E-3B4A-823C-01640A09A353}"/>
              </a:ext>
            </a:extLst>
          </p:cNvPr>
          <p:cNvCxnSpPr>
            <a:cxnSpLocks/>
          </p:cNvCxnSpPr>
          <p:nvPr/>
        </p:nvCxnSpPr>
        <p:spPr>
          <a:xfrm>
            <a:off x="1942756" y="3413343"/>
            <a:ext cx="5579089"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87BDE9-8F8A-A543-B82F-D0AC4DA862AA}"/>
              </a:ext>
            </a:extLst>
          </p:cNvPr>
          <p:cNvCxnSpPr>
            <a:cxnSpLocks/>
          </p:cNvCxnSpPr>
          <p:nvPr/>
        </p:nvCxnSpPr>
        <p:spPr>
          <a:xfrm>
            <a:off x="1752600" y="3812425"/>
            <a:ext cx="2592092"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625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1.6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Watch the </a:t>
            </a:r>
            <a:r>
              <a:rPr lang="en-US" sz="3600" dirty="0">
                <a:solidFill>
                  <a:srgbClr val="FFFFFF"/>
                </a:solidFill>
                <a:latin typeface="Arial"/>
              </a:rPr>
              <a:t>video on the next slide and jot down thoughts about the use of progress monitoring in your workbook</a:t>
            </a:r>
            <a:r>
              <a:rPr kumimoji="0" lang="en-US" sz="3600" b="0" i="0" u="none" strike="noStrike" kern="1200" cap="none" spc="0" normalizeH="0" baseline="0" noProof="0" dirty="0">
                <a:ln>
                  <a:noFill/>
                </a:ln>
                <a:solidFill>
                  <a:srgbClr val="FFFFFF"/>
                </a:solidFill>
                <a:effectLst/>
                <a:uLnTx/>
                <a:uFillTx/>
                <a:latin typeface="Arial"/>
                <a:ea typeface="+mn-ea"/>
                <a:cs typeface="+mn-cs"/>
              </a:rPr>
              <a:t>.</a:t>
            </a:r>
          </a:p>
        </p:txBody>
      </p:sp>
    </p:spTree>
    <p:extLst>
      <p:ext uri="{BB962C8B-B14F-4D97-AF65-F5344CB8AC3E}">
        <p14:creationId xmlns:p14="http://schemas.microsoft.com/office/powerpoint/2010/main" val="19296599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1.6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https://youtu.be/svaYTdIg9HI</a:t>
            </a:r>
            <a:r>
              <a:rPr lang="en-US" dirty="0">
                <a:solidFill>
                  <a:schemeClr val="bg1"/>
                </a:solidFill>
              </a:rPr>
              <a:t> video here]</a:t>
            </a:r>
          </a:p>
        </p:txBody>
      </p:sp>
    </p:spTree>
    <p:extLst>
      <p:ext uri="{BB962C8B-B14F-4D97-AF65-F5344CB8AC3E}">
        <p14:creationId xmlns:p14="http://schemas.microsoft.com/office/powerpoint/2010/main" val="3558403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1" y="1546666"/>
            <a:ext cx="797648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1"/>
              </a:buClr>
              <a:buSzPct val="125000"/>
              <a:buNone/>
            </a:pPr>
            <a:r>
              <a:rPr lang="en-US" sz="2400" i="1" dirty="0"/>
              <a:t>“We use CBM measures in our school for progress monitoring. We give them every week for students who are receiving reading intervention. I’m really pleased with the growth of one of my students with reading difficulties. After a little bit of a slow start, his progress has been consistently above the </a:t>
            </a:r>
            <a:r>
              <a:rPr lang="en-US" sz="2400" i="1" dirty="0" err="1"/>
              <a:t>aimline</a:t>
            </a:r>
            <a:r>
              <a:rPr lang="en-US" sz="2400" i="1" dirty="0"/>
              <a:t> for meeting the end of the year benchmark for oral reading fluency, so I know he is responding to our intervention plan.”</a:t>
            </a:r>
          </a:p>
          <a:p>
            <a:pPr marL="1588" lvl="1" indent="0">
              <a:spcBef>
                <a:spcPts val="1800"/>
              </a:spcBef>
              <a:buClr>
                <a:schemeClr val="accent1"/>
              </a:buClr>
              <a:buSzPct val="125000"/>
              <a:buNone/>
            </a:pPr>
            <a:endParaRPr lang="en-US" sz="2400" i="1" dirty="0"/>
          </a:p>
          <a:p>
            <a:pPr marL="1588" lvl="1" indent="0">
              <a:spcBef>
                <a:spcPts val="1800"/>
              </a:spcBef>
              <a:buClr>
                <a:schemeClr val="accent1"/>
              </a:buClr>
              <a:buSzPct val="125000"/>
              <a:buNone/>
            </a:pPr>
            <a:endParaRPr lang="en-US" dirty="0"/>
          </a:p>
        </p:txBody>
      </p:sp>
      <p:cxnSp>
        <p:nvCxnSpPr>
          <p:cNvPr id="4" name="Straight Connector 3">
            <a:extLst>
              <a:ext uri="{FF2B5EF4-FFF2-40B4-BE49-F238E27FC236}">
                <a16:creationId xmlns:a16="http://schemas.microsoft.com/office/drawing/2014/main" id="{253E9042-2BBE-7548-B224-747405A191E6}"/>
              </a:ext>
            </a:extLst>
          </p:cNvPr>
          <p:cNvCxnSpPr>
            <a:cxnSpLocks/>
          </p:cNvCxnSpPr>
          <p:nvPr/>
        </p:nvCxnSpPr>
        <p:spPr>
          <a:xfrm>
            <a:off x="3222507" y="1955210"/>
            <a:ext cx="2238063"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06DACE35-CC1A-E549-8D1B-6015D57D728F}"/>
              </a:ext>
            </a:extLst>
          </p:cNvPr>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cxnSp>
        <p:nvCxnSpPr>
          <p:cNvPr id="6" name="Straight Connector 5">
            <a:extLst>
              <a:ext uri="{FF2B5EF4-FFF2-40B4-BE49-F238E27FC236}">
                <a16:creationId xmlns:a16="http://schemas.microsoft.com/office/drawing/2014/main" id="{79ADC233-E473-6E45-897E-9C68D7526419}"/>
              </a:ext>
            </a:extLst>
          </p:cNvPr>
          <p:cNvCxnSpPr>
            <a:cxnSpLocks/>
          </p:cNvCxnSpPr>
          <p:nvPr/>
        </p:nvCxnSpPr>
        <p:spPr>
          <a:xfrm>
            <a:off x="5932126" y="2309088"/>
            <a:ext cx="1775698"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66651C1-A0CB-BC46-8D4B-5491292B3BB0}"/>
              </a:ext>
            </a:extLst>
          </p:cNvPr>
          <p:cNvCxnSpPr>
            <a:cxnSpLocks/>
          </p:cNvCxnSpPr>
          <p:nvPr/>
        </p:nvCxnSpPr>
        <p:spPr>
          <a:xfrm>
            <a:off x="1887069" y="2665549"/>
            <a:ext cx="7308592"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B1DC0B6-3B54-5741-AF6C-3D8BD81F937F}"/>
              </a:ext>
            </a:extLst>
          </p:cNvPr>
          <p:cNvCxnSpPr>
            <a:cxnSpLocks/>
          </p:cNvCxnSpPr>
          <p:nvPr/>
        </p:nvCxnSpPr>
        <p:spPr>
          <a:xfrm>
            <a:off x="4813094" y="3781427"/>
            <a:ext cx="4739028"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A961CF-F5DC-2F46-A5A4-4664D21CE980}"/>
              </a:ext>
            </a:extLst>
          </p:cNvPr>
          <p:cNvCxnSpPr>
            <a:cxnSpLocks/>
          </p:cNvCxnSpPr>
          <p:nvPr/>
        </p:nvCxnSpPr>
        <p:spPr>
          <a:xfrm>
            <a:off x="1887069" y="4137888"/>
            <a:ext cx="2659100"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914B5BB-2C8D-874E-8E82-E41222258897}"/>
              </a:ext>
            </a:extLst>
          </p:cNvPr>
          <p:cNvCxnSpPr>
            <a:cxnSpLocks/>
          </p:cNvCxnSpPr>
          <p:nvPr/>
        </p:nvCxnSpPr>
        <p:spPr>
          <a:xfrm>
            <a:off x="1887069" y="4494349"/>
            <a:ext cx="1698206"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977F61-BF13-884D-B306-92D0CEE3173E}"/>
              </a:ext>
            </a:extLst>
          </p:cNvPr>
          <p:cNvCxnSpPr>
            <a:cxnSpLocks/>
          </p:cNvCxnSpPr>
          <p:nvPr/>
        </p:nvCxnSpPr>
        <p:spPr>
          <a:xfrm>
            <a:off x="2103475" y="4928302"/>
            <a:ext cx="1714275" cy="0"/>
          </a:xfrm>
          <a:prstGeom prst="line">
            <a:avLst/>
          </a:prstGeom>
          <a:ln w="508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85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Progress Monitoring</a:t>
            </a:r>
          </a:p>
        </p:txBody>
      </p:sp>
      <p:sp>
        <p:nvSpPr>
          <p:cNvPr id="5" name="Content Placeholder 2"/>
          <p:cNvSpPr txBox="1">
            <a:spLocks/>
          </p:cNvSpPr>
          <p:nvPr/>
        </p:nvSpPr>
        <p:spPr>
          <a:xfrm>
            <a:off x="1989220" y="1988399"/>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2">
                  <a:lumMod val="60000"/>
                  <a:lumOff val="40000"/>
                </a:schemeClr>
              </a:buClr>
              <a:buSzPct val="125000"/>
              <a:buNone/>
            </a:pPr>
            <a:r>
              <a:rPr lang="en-US" sz="3200" b="1" dirty="0"/>
              <a:t>Module </a:t>
            </a:r>
          </a:p>
          <a:p>
            <a:pPr lvl="1">
              <a:spcBef>
                <a:spcPts val="1200"/>
              </a:spcBef>
              <a:buClr>
                <a:schemeClr val="accent2">
                  <a:lumMod val="60000"/>
                  <a:lumOff val="40000"/>
                </a:schemeClr>
              </a:buClr>
              <a:buSzPct val="125000"/>
              <a:buFont typeface="Wingdings" charset="2"/>
              <a:buChar char="§"/>
            </a:pPr>
            <a:r>
              <a:rPr lang="en-US" sz="2800" dirty="0"/>
              <a:t>How to select, administer, and score reading CBMs. </a:t>
            </a:r>
          </a:p>
          <a:p>
            <a:pPr lvl="1">
              <a:spcBef>
                <a:spcPts val="1200"/>
              </a:spcBef>
              <a:buClr>
                <a:schemeClr val="accent2">
                  <a:lumMod val="60000"/>
                  <a:lumOff val="40000"/>
                </a:schemeClr>
              </a:buClr>
              <a:buSzPct val="125000"/>
              <a:buFont typeface="Wingdings" charset="2"/>
              <a:buChar char="§"/>
            </a:pPr>
            <a:r>
              <a:rPr lang="en-US" sz="2800" dirty="0"/>
              <a:t>How to determine a baseline and set goals.</a:t>
            </a:r>
          </a:p>
          <a:p>
            <a:pPr lvl="1">
              <a:spcBef>
                <a:spcPts val="1200"/>
              </a:spcBef>
              <a:buClr>
                <a:schemeClr val="accent2">
                  <a:lumMod val="60000"/>
                  <a:lumOff val="40000"/>
                </a:schemeClr>
              </a:buClr>
              <a:buSzPct val="125000"/>
              <a:buFont typeface="Wingdings" charset="2"/>
              <a:buChar char="§"/>
            </a:pPr>
            <a:r>
              <a:rPr lang="en-US" sz="2800" dirty="0"/>
              <a:t>How to use data to make instructional decisions.</a:t>
            </a:r>
          </a:p>
        </p:txBody>
      </p:sp>
    </p:spTree>
    <p:extLst>
      <p:ext uri="{BB962C8B-B14F-4D97-AF65-F5344CB8AC3E}">
        <p14:creationId xmlns:p14="http://schemas.microsoft.com/office/powerpoint/2010/main" val="11231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6563BD8-F61B-471D-8AEF-71DD1BAF95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1894" y="594360"/>
            <a:ext cx="3190207" cy="5629701"/>
          </a:xfrm>
          <a:prstGeom prst="rect">
            <a:avLst/>
          </a:prstGeom>
        </p:spPr>
      </p:pic>
      <p:sp>
        <p:nvSpPr>
          <p:cNvPr id="8" name="Oval 7"/>
          <p:cNvSpPr/>
          <p:nvPr/>
        </p:nvSpPr>
        <p:spPr>
          <a:xfrm>
            <a:off x="4920668" y="2860627"/>
            <a:ext cx="2055846" cy="1462926"/>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Diagnostic</a:t>
            </a:r>
            <a:endParaRPr lang="en-US" sz="2400" u="sng" dirty="0">
              <a:solidFill>
                <a:srgbClr val="FFFFFF"/>
              </a:solidFill>
            </a:endParaRPr>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370019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
        <p:nvSpPr>
          <p:cNvPr id="6" name="Content Placeholder 2"/>
          <p:cNvSpPr txBox="1">
            <a:spLocks/>
          </p:cNvSpPr>
          <p:nvPr/>
        </p:nvSpPr>
        <p:spPr>
          <a:xfrm>
            <a:off x="1973458" y="1263195"/>
            <a:ext cx="6625111" cy="3169959"/>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800" dirty="0"/>
              <a:t>Why is the student </a:t>
            </a:r>
            <a:r>
              <a:rPr lang="en-US" sz="2800" u="sng" dirty="0">
                <a:solidFill>
                  <a:schemeClr val="accent2">
                    <a:lumMod val="40000"/>
                    <a:lumOff val="60000"/>
                  </a:schemeClr>
                </a:solidFill>
              </a:rPr>
              <a:t>not responding</a:t>
            </a:r>
            <a:r>
              <a:rPr lang="en-US" sz="2800" dirty="0"/>
              <a:t> to the intervention?</a:t>
            </a:r>
          </a:p>
          <a:p>
            <a:pPr lvl="1">
              <a:spcBef>
                <a:spcPts val="1800"/>
              </a:spcBef>
              <a:buClr>
                <a:schemeClr val="accent2">
                  <a:lumMod val="60000"/>
                  <a:lumOff val="40000"/>
                </a:schemeClr>
              </a:buClr>
              <a:buSzPct val="125000"/>
              <a:buFont typeface="Wingdings" charset="2"/>
              <a:buChar char="§"/>
            </a:pPr>
            <a:r>
              <a:rPr lang="en-US" sz="2800" dirty="0"/>
              <a:t>What specific </a:t>
            </a:r>
            <a:r>
              <a:rPr lang="en-US" sz="2800" u="sng" dirty="0">
                <a:solidFill>
                  <a:schemeClr val="accent2">
                    <a:lumMod val="40000"/>
                    <a:lumOff val="60000"/>
                  </a:schemeClr>
                </a:solidFill>
              </a:rPr>
              <a:t>reading skills and strategies</a:t>
            </a:r>
            <a:r>
              <a:rPr lang="en-US" sz="2800" dirty="0"/>
              <a:t> does the student need?</a:t>
            </a:r>
          </a:p>
          <a:p>
            <a:pPr lvl="1">
              <a:spcBef>
                <a:spcPts val="1800"/>
              </a:spcBef>
              <a:buClr>
                <a:schemeClr val="accent2">
                  <a:lumMod val="60000"/>
                  <a:lumOff val="40000"/>
                </a:schemeClr>
              </a:buClr>
              <a:buSzPct val="125000"/>
              <a:buFont typeface="Wingdings" charset="2"/>
              <a:buChar char="§"/>
            </a:pPr>
            <a:r>
              <a:rPr lang="en-US" sz="2800" dirty="0"/>
              <a:t>Is the student </a:t>
            </a:r>
            <a:r>
              <a:rPr lang="en-US" sz="2800" u="sng" dirty="0">
                <a:solidFill>
                  <a:schemeClr val="accent2">
                    <a:lumMod val="40000"/>
                    <a:lumOff val="60000"/>
                  </a:schemeClr>
                </a:solidFill>
              </a:rPr>
              <a:t>learning the content</a:t>
            </a:r>
            <a:r>
              <a:rPr lang="en-US" sz="2800" dirty="0"/>
              <a:t> that I’m teaching?</a:t>
            </a:r>
          </a:p>
          <a:p>
            <a:pPr lvl="1">
              <a:spcBef>
                <a:spcPts val="1800"/>
              </a:spcBef>
              <a:buClr>
                <a:schemeClr val="accent2">
                  <a:lumMod val="60000"/>
                  <a:lumOff val="40000"/>
                </a:schemeClr>
              </a:buClr>
              <a:buSzPct val="125000"/>
              <a:buFont typeface="Wingdings" charset="2"/>
              <a:buChar char="§"/>
            </a:pPr>
            <a:r>
              <a:rPr lang="en-US" sz="2800" dirty="0"/>
              <a:t>What information can help inform decisions about </a:t>
            </a:r>
            <a:r>
              <a:rPr lang="en-US" sz="2800" u="sng" dirty="0">
                <a:solidFill>
                  <a:schemeClr val="accent2">
                    <a:lumMod val="40000"/>
                    <a:lumOff val="60000"/>
                  </a:schemeClr>
                </a:solidFill>
              </a:rPr>
              <a:t>adjusting</a:t>
            </a:r>
            <a:r>
              <a:rPr lang="en-US" sz="2800" dirty="0">
                <a:solidFill>
                  <a:schemeClr val="accent2">
                    <a:lumMod val="40000"/>
                    <a:lumOff val="60000"/>
                  </a:schemeClr>
                </a:solidFill>
              </a:rPr>
              <a:t> </a:t>
            </a:r>
            <a:r>
              <a:rPr lang="en-US" sz="2800" dirty="0"/>
              <a:t>or</a:t>
            </a:r>
            <a:r>
              <a:rPr lang="en-US" sz="2800" dirty="0">
                <a:solidFill>
                  <a:schemeClr val="accent2">
                    <a:lumMod val="40000"/>
                    <a:lumOff val="60000"/>
                  </a:schemeClr>
                </a:solidFill>
              </a:rPr>
              <a:t> </a:t>
            </a:r>
            <a:r>
              <a:rPr lang="en-US" sz="2800" u="sng" dirty="0">
                <a:solidFill>
                  <a:schemeClr val="accent2">
                    <a:lumMod val="40000"/>
                    <a:lumOff val="60000"/>
                  </a:schemeClr>
                </a:solidFill>
              </a:rPr>
              <a:t>intensifying</a:t>
            </a:r>
            <a:r>
              <a:rPr lang="en-US" sz="2800" dirty="0">
                <a:solidFill>
                  <a:schemeClr val="accent2">
                    <a:lumMod val="40000"/>
                    <a:lumOff val="60000"/>
                  </a:schemeClr>
                </a:solidFill>
              </a:rPr>
              <a:t> i</a:t>
            </a:r>
            <a:r>
              <a:rPr lang="en-US" sz="2800" dirty="0"/>
              <a:t>nstruction?</a:t>
            </a:r>
          </a:p>
        </p:txBody>
      </p:sp>
    </p:spTree>
    <p:extLst>
      <p:ext uri="{BB962C8B-B14F-4D97-AF65-F5344CB8AC3E}">
        <p14:creationId xmlns:p14="http://schemas.microsoft.com/office/powerpoint/2010/main" val="34127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6612" y="679150"/>
            <a:ext cx="5484586" cy="1028700"/>
          </a:xfrm>
          <a:prstGeom prst="rect">
            <a:avLst/>
          </a:prstGeom>
          <a:solidFill>
            <a:srgbClr val="6D5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sz="3200" dirty="0">
                <a:solidFill>
                  <a:schemeClr val="bg1">
                    <a:lumMod val="85000"/>
                  </a:schemeClr>
                </a:solidFill>
              </a:rPr>
              <a:t>Reading is Essential</a:t>
            </a:r>
          </a:p>
        </p:txBody>
      </p:sp>
      <p:sp>
        <p:nvSpPr>
          <p:cNvPr id="5" name="Content Placeholder 2"/>
          <p:cNvSpPr txBox="1">
            <a:spLocks/>
          </p:cNvSpPr>
          <p:nvPr/>
        </p:nvSpPr>
        <p:spPr>
          <a:xfrm>
            <a:off x="454949" y="2044735"/>
            <a:ext cx="6936958"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4">
                  <a:lumMod val="60000"/>
                  <a:lumOff val="40000"/>
                </a:schemeClr>
              </a:buClr>
              <a:buSzPct val="125000"/>
              <a:buFont typeface="Wingdings" charset="2"/>
              <a:buChar char="§"/>
            </a:pPr>
            <a:r>
              <a:rPr lang="en-US" sz="2800" dirty="0"/>
              <a:t>Reading is essential to success in our society</a:t>
            </a:r>
          </a:p>
          <a:p>
            <a:pPr lvl="1">
              <a:spcBef>
                <a:spcPts val="1800"/>
              </a:spcBef>
              <a:buClr>
                <a:schemeClr val="accent4">
                  <a:lumMod val="60000"/>
                  <a:lumOff val="40000"/>
                </a:schemeClr>
              </a:buClr>
              <a:buSzPct val="125000"/>
              <a:buFont typeface="Wingdings" charset="2"/>
              <a:buChar char="§"/>
            </a:pPr>
            <a:r>
              <a:rPr lang="en-US" sz="2800" dirty="0"/>
              <a:t>Increasing demands for literacy</a:t>
            </a:r>
          </a:p>
          <a:p>
            <a:pPr lvl="1">
              <a:spcBef>
                <a:spcPts val="1800"/>
              </a:spcBef>
              <a:buClr>
                <a:schemeClr val="accent4">
                  <a:lumMod val="60000"/>
                  <a:lumOff val="40000"/>
                </a:schemeClr>
              </a:buClr>
              <a:buSzPct val="125000"/>
              <a:buFont typeface="Wingdings" charset="2"/>
              <a:buChar char="§"/>
            </a:pPr>
            <a:r>
              <a:rPr lang="en-US" sz="2800" dirty="0"/>
              <a:t>Increasing demands on schools</a:t>
            </a:r>
          </a:p>
        </p:txBody>
      </p:sp>
    </p:spTree>
    <p:extLst>
      <p:ext uri="{BB962C8B-B14F-4D97-AF65-F5344CB8AC3E}">
        <p14:creationId xmlns:p14="http://schemas.microsoft.com/office/powerpoint/2010/main" val="6283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Diagnostic/Mastery Assessment</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Skill inventory</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CBM error analysis</a:t>
            </a:r>
          </a:p>
        </p:txBody>
      </p:sp>
      <p:sp>
        <p:nvSpPr>
          <p:cNvPr id="8" name="Rectangle 7"/>
          <p:cNvSpPr/>
          <p:nvPr/>
        </p:nvSpPr>
        <p:spPr>
          <a:xfrm>
            <a:off x="1989221" y="3271537"/>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Program assessment</a:t>
            </a:r>
          </a:p>
        </p:txBody>
      </p:sp>
      <p:sp>
        <p:nvSpPr>
          <p:cNvPr id="9" name="Rectangle 8"/>
          <p:cNvSpPr/>
          <p:nvPr/>
        </p:nvSpPr>
        <p:spPr>
          <a:xfrm>
            <a:off x="1989221" y="394027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CBA probes</a:t>
            </a:r>
          </a:p>
        </p:txBody>
      </p:sp>
      <p:sp>
        <p:nvSpPr>
          <p:cNvPr id="10" name="Rectangle 9"/>
          <p:cNvSpPr/>
          <p:nvPr/>
        </p:nvSpPr>
        <p:spPr>
          <a:xfrm>
            <a:off x="1989221" y="4609003"/>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standardized assessments</a:t>
            </a:r>
          </a:p>
        </p:txBody>
      </p:sp>
    </p:spTree>
    <p:extLst>
      <p:ext uri="{BB962C8B-B14F-4D97-AF65-F5344CB8AC3E}">
        <p14:creationId xmlns:p14="http://schemas.microsoft.com/office/powerpoint/2010/main" val="89550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Diagnostic/Mastery Assessment</a:t>
            </a:r>
          </a:p>
        </p:txBody>
      </p:sp>
      <p:sp>
        <p:nvSpPr>
          <p:cNvPr id="6" name="Rectangle 5"/>
          <p:cNvSpPr/>
          <p:nvPr/>
        </p:nvSpPr>
        <p:spPr>
          <a:xfrm>
            <a:off x="1989221" y="1900991"/>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Skill inventory</a:t>
            </a:r>
          </a:p>
        </p:txBody>
      </p:sp>
      <p:sp>
        <p:nvSpPr>
          <p:cNvPr id="7" name="Rectangle 6"/>
          <p:cNvSpPr/>
          <p:nvPr/>
        </p:nvSpPr>
        <p:spPr>
          <a:xfrm>
            <a:off x="1989221" y="2586264"/>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CBM error analysis</a:t>
            </a:r>
          </a:p>
        </p:txBody>
      </p:sp>
      <p:sp>
        <p:nvSpPr>
          <p:cNvPr id="8" name="Rectangle 7"/>
          <p:cNvSpPr/>
          <p:nvPr/>
        </p:nvSpPr>
        <p:spPr>
          <a:xfrm>
            <a:off x="1989221" y="3271537"/>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Program assessment</a:t>
            </a:r>
          </a:p>
        </p:txBody>
      </p:sp>
      <p:sp>
        <p:nvSpPr>
          <p:cNvPr id="9" name="Rectangle 8"/>
          <p:cNvSpPr/>
          <p:nvPr/>
        </p:nvSpPr>
        <p:spPr>
          <a:xfrm>
            <a:off x="1989221" y="394027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CBA probes</a:t>
            </a:r>
          </a:p>
        </p:txBody>
      </p:sp>
    </p:spTree>
    <p:extLst>
      <p:ext uri="{BB962C8B-B14F-4D97-AF65-F5344CB8AC3E}">
        <p14:creationId xmlns:p14="http://schemas.microsoft.com/office/powerpoint/2010/main" val="101309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08F825F-D7E2-FC47-BDEA-82CFCB43E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06" y="1827526"/>
            <a:ext cx="7670625" cy="4035864"/>
          </a:xfrm>
          <a:prstGeom prst="rect">
            <a:avLst/>
          </a:prstGeom>
        </p:spPr>
      </p:pic>
      <p:sp>
        <p:nvSpPr>
          <p:cNvPr id="13" name="Rectangle 12">
            <a:extLst>
              <a:ext uri="{FF2B5EF4-FFF2-40B4-BE49-F238E27FC236}">
                <a16:creationId xmlns:a16="http://schemas.microsoft.com/office/drawing/2014/main" id="{626D2CA5-2279-C94C-BA01-2C0B153E950B}"/>
              </a:ext>
            </a:extLst>
          </p:cNvPr>
          <p:cNvSpPr/>
          <p:nvPr/>
        </p:nvSpPr>
        <p:spPr>
          <a:xfrm>
            <a:off x="1909010" y="99461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Skill inventory</a:t>
            </a:r>
          </a:p>
        </p:txBody>
      </p:sp>
      <p:sp>
        <p:nvSpPr>
          <p:cNvPr id="14" name="Title 1">
            <a:extLst>
              <a:ext uri="{FF2B5EF4-FFF2-40B4-BE49-F238E27FC236}">
                <a16:creationId xmlns:a16="http://schemas.microsoft.com/office/drawing/2014/main" id="{DEC0BD65-E728-9145-B303-2CE06127B593}"/>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Tree>
    <p:extLst>
      <p:ext uri="{BB962C8B-B14F-4D97-AF65-F5344CB8AC3E}">
        <p14:creationId xmlns:p14="http://schemas.microsoft.com/office/powerpoint/2010/main" val="276562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mage of a passage reading fluency (PRF) passage with student errors marked with a slash and the spoken word written by the slash.">
            <a:extLst>
              <a:ext uri="{FF2B5EF4-FFF2-40B4-BE49-F238E27FC236}">
                <a16:creationId xmlns:a16="http://schemas.microsoft.com/office/drawing/2014/main" id="{4ADEECE0-1F98-0A4B-A7CE-BC7294D670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5030" y="1691640"/>
            <a:ext cx="4595478" cy="4465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369659F6-37E3-F448-A9DA-FCDCD46FE6ED}"/>
              </a:ext>
            </a:extLst>
          </p:cNvPr>
          <p:cNvSpPr/>
          <p:nvPr/>
        </p:nvSpPr>
        <p:spPr>
          <a:xfrm>
            <a:off x="2423161" y="960120"/>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CBM error analysis</a:t>
            </a:r>
          </a:p>
        </p:txBody>
      </p:sp>
      <p:sp>
        <p:nvSpPr>
          <p:cNvPr id="5" name="Title 1">
            <a:extLst>
              <a:ext uri="{FF2B5EF4-FFF2-40B4-BE49-F238E27FC236}">
                <a16:creationId xmlns:a16="http://schemas.microsoft.com/office/drawing/2014/main" id="{805EDC38-D2A4-0948-828C-4BF039BCE3E2}"/>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Tree>
    <p:extLst>
      <p:ext uri="{BB962C8B-B14F-4D97-AF65-F5344CB8AC3E}">
        <p14:creationId xmlns:p14="http://schemas.microsoft.com/office/powerpoint/2010/main" val="407072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76642" y="1010392"/>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Program specific assessments</a:t>
            </a:r>
          </a:p>
        </p:txBody>
      </p:sp>
      <p:sp>
        <p:nvSpPr>
          <p:cNvPr id="7" name="Rectangle 6"/>
          <p:cNvSpPr/>
          <p:nvPr/>
        </p:nvSpPr>
        <p:spPr>
          <a:xfrm>
            <a:off x="2276642" y="2152035"/>
            <a:ext cx="5839327" cy="55345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CBA probes</a:t>
            </a:r>
          </a:p>
        </p:txBody>
      </p:sp>
      <p:sp>
        <p:nvSpPr>
          <p:cNvPr id="12" name="Title 1">
            <a:extLst>
              <a:ext uri="{FF2B5EF4-FFF2-40B4-BE49-F238E27FC236}">
                <a16:creationId xmlns:a16="http://schemas.microsoft.com/office/drawing/2014/main" id="{1ED3F8F6-3858-B04A-AD6E-242328B8DD72}"/>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sp>
        <p:nvSpPr>
          <p:cNvPr id="13" name="TextBox 12">
            <a:extLst>
              <a:ext uri="{FF2B5EF4-FFF2-40B4-BE49-F238E27FC236}">
                <a16:creationId xmlns:a16="http://schemas.microsoft.com/office/drawing/2014/main" id="{4A65C4E5-FC8D-B14E-A792-76B865CDA065}"/>
              </a:ext>
            </a:extLst>
          </p:cNvPr>
          <p:cNvSpPr txBox="1"/>
          <p:nvPr/>
        </p:nvSpPr>
        <p:spPr>
          <a:xfrm>
            <a:off x="2785538" y="3604428"/>
            <a:ext cx="1403797" cy="2246769"/>
          </a:xfrm>
          <a:prstGeom prst="rect">
            <a:avLst/>
          </a:prstGeom>
          <a:noFill/>
        </p:spPr>
        <p:txBody>
          <a:bodyPr wrap="square" rtlCol="0">
            <a:spAutoFit/>
          </a:bodyPr>
          <a:lstStyle/>
          <a:p>
            <a:r>
              <a:rPr lang="en-US" sz="2800" dirty="0">
                <a:solidFill>
                  <a:schemeClr val="bg1"/>
                </a:solidFill>
              </a:rPr>
              <a:t>map</a:t>
            </a:r>
          </a:p>
          <a:p>
            <a:r>
              <a:rPr lang="en-US" sz="2800" dirty="0">
                <a:solidFill>
                  <a:schemeClr val="bg1"/>
                </a:solidFill>
              </a:rPr>
              <a:t>pig</a:t>
            </a:r>
          </a:p>
          <a:p>
            <a:r>
              <a:rPr lang="en-US" sz="2800" dirty="0">
                <a:solidFill>
                  <a:schemeClr val="bg1"/>
                </a:solidFill>
              </a:rPr>
              <a:t>fan</a:t>
            </a:r>
          </a:p>
          <a:p>
            <a:r>
              <a:rPr lang="en-US" sz="2800" dirty="0">
                <a:solidFill>
                  <a:schemeClr val="bg1"/>
                </a:solidFill>
              </a:rPr>
              <a:t>sun</a:t>
            </a:r>
          </a:p>
          <a:p>
            <a:r>
              <a:rPr lang="en-US" sz="2800" dirty="0">
                <a:solidFill>
                  <a:schemeClr val="bg1"/>
                </a:solidFill>
              </a:rPr>
              <a:t>tap</a:t>
            </a:r>
          </a:p>
        </p:txBody>
      </p:sp>
      <p:sp>
        <p:nvSpPr>
          <p:cNvPr id="14" name="TextBox 13">
            <a:extLst>
              <a:ext uri="{FF2B5EF4-FFF2-40B4-BE49-F238E27FC236}">
                <a16:creationId xmlns:a16="http://schemas.microsoft.com/office/drawing/2014/main" id="{A2702184-250B-134F-86E7-FFBB52D756E5}"/>
              </a:ext>
            </a:extLst>
          </p:cNvPr>
          <p:cNvSpPr txBox="1"/>
          <p:nvPr/>
        </p:nvSpPr>
        <p:spPr>
          <a:xfrm>
            <a:off x="2759243" y="3019651"/>
            <a:ext cx="1365161" cy="523220"/>
          </a:xfrm>
          <a:prstGeom prst="rect">
            <a:avLst/>
          </a:prstGeom>
          <a:noFill/>
        </p:spPr>
        <p:txBody>
          <a:bodyPr wrap="square" rtlCol="0">
            <a:spAutoFit/>
          </a:bodyPr>
          <a:lstStyle/>
          <a:p>
            <a:r>
              <a:rPr lang="en-US" sz="2800" b="1" dirty="0">
                <a:solidFill>
                  <a:schemeClr val="bg1"/>
                </a:solidFill>
              </a:rPr>
              <a:t>List 1</a:t>
            </a:r>
          </a:p>
        </p:txBody>
      </p:sp>
      <p:sp>
        <p:nvSpPr>
          <p:cNvPr id="15" name="TextBox 14">
            <a:extLst>
              <a:ext uri="{FF2B5EF4-FFF2-40B4-BE49-F238E27FC236}">
                <a16:creationId xmlns:a16="http://schemas.microsoft.com/office/drawing/2014/main" id="{B019D6A7-F74B-C341-B7C5-4B0BB99BDFEB}"/>
              </a:ext>
            </a:extLst>
          </p:cNvPr>
          <p:cNvSpPr txBox="1"/>
          <p:nvPr/>
        </p:nvSpPr>
        <p:spPr>
          <a:xfrm>
            <a:off x="4300418" y="3604428"/>
            <a:ext cx="1403797" cy="2246769"/>
          </a:xfrm>
          <a:prstGeom prst="rect">
            <a:avLst/>
          </a:prstGeom>
          <a:noFill/>
        </p:spPr>
        <p:txBody>
          <a:bodyPr wrap="square" rtlCol="0">
            <a:spAutoFit/>
          </a:bodyPr>
          <a:lstStyle/>
          <a:p>
            <a:r>
              <a:rPr lang="en-US" sz="2800" dirty="0">
                <a:solidFill>
                  <a:schemeClr val="bg1"/>
                </a:solidFill>
              </a:rPr>
              <a:t>dad</a:t>
            </a:r>
          </a:p>
          <a:p>
            <a:r>
              <a:rPr lang="en-US" sz="2800" dirty="0">
                <a:solidFill>
                  <a:schemeClr val="bg1"/>
                </a:solidFill>
              </a:rPr>
              <a:t>lap</a:t>
            </a:r>
          </a:p>
          <a:p>
            <a:r>
              <a:rPr lang="en-US" sz="2800" dirty="0">
                <a:solidFill>
                  <a:schemeClr val="bg1"/>
                </a:solidFill>
              </a:rPr>
              <a:t>tap</a:t>
            </a:r>
          </a:p>
          <a:p>
            <a:r>
              <a:rPr lang="en-US" sz="2800" dirty="0">
                <a:solidFill>
                  <a:schemeClr val="bg1"/>
                </a:solidFill>
              </a:rPr>
              <a:t>cat</a:t>
            </a:r>
          </a:p>
          <a:p>
            <a:r>
              <a:rPr lang="en-US" sz="2800" dirty="0">
                <a:solidFill>
                  <a:schemeClr val="bg1"/>
                </a:solidFill>
              </a:rPr>
              <a:t>can</a:t>
            </a:r>
          </a:p>
        </p:txBody>
      </p:sp>
      <p:sp>
        <p:nvSpPr>
          <p:cNvPr id="16" name="TextBox 15">
            <a:extLst>
              <a:ext uri="{FF2B5EF4-FFF2-40B4-BE49-F238E27FC236}">
                <a16:creationId xmlns:a16="http://schemas.microsoft.com/office/drawing/2014/main" id="{1B1CBA36-B9AA-D048-AC45-3B3B5147582C}"/>
              </a:ext>
            </a:extLst>
          </p:cNvPr>
          <p:cNvSpPr txBox="1"/>
          <p:nvPr/>
        </p:nvSpPr>
        <p:spPr>
          <a:xfrm>
            <a:off x="4274123" y="3019651"/>
            <a:ext cx="1365161" cy="523220"/>
          </a:xfrm>
          <a:prstGeom prst="rect">
            <a:avLst/>
          </a:prstGeom>
          <a:noFill/>
        </p:spPr>
        <p:txBody>
          <a:bodyPr wrap="square" rtlCol="0">
            <a:spAutoFit/>
          </a:bodyPr>
          <a:lstStyle/>
          <a:p>
            <a:r>
              <a:rPr lang="en-US" sz="2800" b="1" dirty="0">
                <a:solidFill>
                  <a:schemeClr val="bg1"/>
                </a:solidFill>
              </a:rPr>
              <a:t>List 2</a:t>
            </a:r>
          </a:p>
        </p:txBody>
      </p:sp>
      <p:sp>
        <p:nvSpPr>
          <p:cNvPr id="17" name="TextBox 16">
            <a:extLst>
              <a:ext uri="{FF2B5EF4-FFF2-40B4-BE49-F238E27FC236}">
                <a16:creationId xmlns:a16="http://schemas.microsoft.com/office/drawing/2014/main" id="{2FF1404B-4398-E543-86C7-CC16E81ADB91}"/>
              </a:ext>
            </a:extLst>
          </p:cNvPr>
          <p:cNvSpPr txBox="1"/>
          <p:nvPr/>
        </p:nvSpPr>
        <p:spPr>
          <a:xfrm>
            <a:off x="5805906" y="3604428"/>
            <a:ext cx="1403797" cy="2246769"/>
          </a:xfrm>
          <a:prstGeom prst="rect">
            <a:avLst/>
          </a:prstGeom>
          <a:noFill/>
        </p:spPr>
        <p:txBody>
          <a:bodyPr wrap="square" rtlCol="0">
            <a:spAutoFit/>
          </a:bodyPr>
          <a:lstStyle/>
          <a:p>
            <a:r>
              <a:rPr lang="en-US" sz="2800" dirty="0">
                <a:solidFill>
                  <a:schemeClr val="bg1"/>
                </a:solidFill>
              </a:rPr>
              <a:t>fun</a:t>
            </a:r>
          </a:p>
          <a:p>
            <a:r>
              <a:rPr lang="en-US" sz="2800" dirty="0">
                <a:solidFill>
                  <a:schemeClr val="bg1"/>
                </a:solidFill>
              </a:rPr>
              <a:t>mop</a:t>
            </a:r>
          </a:p>
          <a:p>
            <a:r>
              <a:rPr lang="en-US" sz="2800" dirty="0">
                <a:solidFill>
                  <a:schemeClr val="bg1"/>
                </a:solidFill>
              </a:rPr>
              <a:t>sat</a:t>
            </a:r>
          </a:p>
          <a:p>
            <a:r>
              <a:rPr lang="en-US" sz="2800" dirty="0">
                <a:solidFill>
                  <a:schemeClr val="bg1"/>
                </a:solidFill>
              </a:rPr>
              <a:t>mud</a:t>
            </a:r>
          </a:p>
          <a:p>
            <a:r>
              <a:rPr lang="en-US" sz="2800" dirty="0">
                <a:solidFill>
                  <a:schemeClr val="bg1"/>
                </a:solidFill>
              </a:rPr>
              <a:t>lid</a:t>
            </a:r>
          </a:p>
        </p:txBody>
      </p:sp>
      <p:sp>
        <p:nvSpPr>
          <p:cNvPr id="18" name="TextBox 17">
            <a:extLst>
              <a:ext uri="{FF2B5EF4-FFF2-40B4-BE49-F238E27FC236}">
                <a16:creationId xmlns:a16="http://schemas.microsoft.com/office/drawing/2014/main" id="{5BAC3C19-3AE4-824D-9157-10A64BF800DD}"/>
              </a:ext>
            </a:extLst>
          </p:cNvPr>
          <p:cNvSpPr txBox="1"/>
          <p:nvPr/>
        </p:nvSpPr>
        <p:spPr>
          <a:xfrm>
            <a:off x="5779611" y="3019651"/>
            <a:ext cx="1365161" cy="523220"/>
          </a:xfrm>
          <a:prstGeom prst="rect">
            <a:avLst/>
          </a:prstGeom>
          <a:noFill/>
        </p:spPr>
        <p:txBody>
          <a:bodyPr wrap="square" rtlCol="0">
            <a:spAutoFit/>
          </a:bodyPr>
          <a:lstStyle/>
          <a:p>
            <a:r>
              <a:rPr lang="en-US" sz="2800" b="1" dirty="0">
                <a:solidFill>
                  <a:schemeClr val="bg1"/>
                </a:solidFill>
              </a:rPr>
              <a:t>List 3</a:t>
            </a:r>
          </a:p>
        </p:txBody>
      </p:sp>
    </p:spTree>
    <p:extLst>
      <p:ext uri="{BB962C8B-B14F-4D97-AF65-F5344CB8AC3E}">
        <p14:creationId xmlns:p14="http://schemas.microsoft.com/office/powerpoint/2010/main" val="23482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9" name="Title 1"/>
          <p:cNvSpPr>
            <a:spLocks noGrp="1"/>
          </p:cNvSpPr>
          <p:nvPr>
            <p:ph type="title"/>
          </p:nvPr>
        </p:nvSpPr>
        <p:spPr>
          <a:xfrm>
            <a:off x="1752600" y="228600"/>
            <a:ext cx="8686800" cy="1196737"/>
          </a:xfrm>
        </p:spPr>
        <p:txBody>
          <a:bodyPr>
            <a:normAutofit/>
          </a:bodyPr>
          <a:lstStyle/>
          <a:p>
            <a:r>
              <a:rPr lang="en-US" sz="2800" dirty="0"/>
              <a:t>Validated Intervention Program:</a:t>
            </a:r>
            <a:br>
              <a:rPr lang="en-US" sz="2800" dirty="0"/>
            </a:br>
            <a:r>
              <a:rPr lang="en-US" sz="2800" dirty="0">
                <a:solidFill>
                  <a:schemeClr val="accent2">
                    <a:lumMod val="60000"/>
                    <a:lumOff val="40000"/>
                  </a:schemeClr>
                </a:solidFill>
              </a:rPr>
              <a:t>Special Education</a:t>
            </a:r>
            <a:endParaRPr lang="en-US" sz="2400" dirty="0">
              <a:solidFill>
                <a:schemeClr val="accent2">
                  <a:lumMod val="60000"/>
                  <a:lumOff val="40000"/>
                </a:schemeClr>
              </a:solidFill>
            </a:endParaRPr>
          </a:p>
        </p:txBody>
      </p:sp>
      <p:sp>
        <p:nvSpPr>
          <p:cNvPr id="13" name="Content Placeholder 2"/>
          <p:cNvSpPr txBox="1">
            <a:spLocks/>
          </p:cNvSpPr>
          <p:nvPr/>
        </p:nvSpPr>
        <p:spPr>
          <a:xfrm>
            <a:off x="4100056" y="1257663"/>
            <a:ext cx="5027903" cy="519126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referred for evaluation by 3</a:t>
            </a:r>
            <a:r>
              <a:rPr lang="en-US" sz="2600" baseline="30000" dirty="0"/>
              <a:t>rd</a:t>
            </a:r>
            <a:r>
              <a:rPr lang="en-US" sz="2600" dirty="0"/>
              <a:t> grade teacher</a:t>
            </a:r>
          </a:p>
          <a:p>
            <a:pPr lvl="1">
              <a:spcBef>
                <a:spcPts val="1800"/>
              </a:spcBef>
              <a:buClr>
                <a:schemeClr val="accent2">
                  <a:lumMod val="60000"/>
                  <a:lumOff val="40000"/>
                </a:schemeClr>
              </a:buClr>
              <a:buSzPct val="125000"/>
              <a:buFont typeface="Wingdings" charset="2"/>
              <a:buChar char="§"/>
            </a:pPr>
            <a:r>
              <a:rPr lang="en-US" sz="2600" dirty="0"/>
              <a:t>eligible for special education with a learning disability in reading</a:t>
            </a:r>
          </a:p>
          <a:p>
            <a:pPr lvl="1">
              <a:spcBef>
                <a:spcPts val="1800"/>
              </a:spcBef>
              <a:buClr>
                <a:schemeClr val="accent2">
                  <a:lumMod val="60000"/>
                  <a:lumOff val="40000"/>
                </a:schemeClr>
              </a:buClr>
              <a:buSzPct val="125000"/>
              <a:buFont typeface="Wingdings" charset="2"/>
              <a:buChar char="§"/>
            </a:pPr>
            <a:r>
              <a:rPr lang="en-US" sz="2600" dirty="0"/>
              <a:t>IEP includes small group reading intervention</a:t>
            </a:r>
          </a:p>
          <a:p>
            <a:pPr lvl="1">
              <a:spcBef>
                <a:spcPts val="1800"/>
              </a:spcBef>
              <a:buClr>
                <a:schemeClr val="accent2">
                  <a:lumMod val="60000"/>
                  <a:lumOff val="40000"/>
                </a:schemeClr>
              </a:buClr>
              <a:buSzPct val="125000"/>
              <a:buFont typeface="Wingdings" charset="2"/>
              <a:buChar char="§"/>
            </a:pPr>
            <a:r>
              <a:rPr lang="en-US" sz="2600" b="1" dirty="0">
                <a:solidFill>
                  <a:schemeClr val="accent2">
                    <a:lumMod val="60000"/>
                    <a:lumOff val="40000"/>
                  </a:schemeClr>
                </a:solidFill>
              </a:rPr>
              <a:t>Intervention Program A</a:t>
            </a:r>
          </a:p>
          <a:p>
            <a:pPr lvl="1">
              <a:spcBef>
                <a:spcPts val="1800"/>
              </a:spcBef>
              <a:buClr>
                <a:schemeClr val="accent2">
                  <a:lumMod val="60000"/>
                  <a:lumOff val="40000"/>
                </a:schemeClr>
              </a:buClr>
              <a:buSzPct val="125000"/>
              <a:buFont typeface="Wingdings" charset="2"/>
              <a:buChar char="§"/>
            </a:pPr>
            <a:r>
              <a:rPr lang="en-US" sz="2600" dirty="0"/>
              <a:t>4x per week, group of 5, special education teacher</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1773617" y="1774191"/>
            <a:ext cx="2140018" cy="2685512"/>
          </a:xfrm>
          <a:prstGeom prst="rect">
            <a:avLst/>
          </a:prstGeom>
        </p:spPr>
      </p:pic>
    </p:spTree>
    <p:extLst>
      <p:ext uri="{BB962C8B-B14F-4D97-AF65-F5344CB8AC3E}">
        <p14:creationId xmlns:p14="http://schemas.microsoft.com/office/powerpoint/2010/main" val="24978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52600" y="228600"/>
            <a:ext cx="8686800" cy="731520"/>
          </a:xfrm>
        </p:spPr>
        <p:txBody>
          <a:bodyPr>
            <a:normAutofit/>
          </a:bodyPr>
          <a:lstStyle/>
          <a:p>
            <a:r>
              <a:rPr lang="en-US" sz="2800" dirty="0"/>
              <a:t>Progress Monitoring</a:t>
            </a:r>
            <a:endParaRPr lang="en-US" sz="2400" dirty="0"/>
          </a:p>
        </p:txBody>
      </p:sp>
      <p:pic>
        <p:nvPicPr>
          <p:cNvPr id="2" name="Picture 1">
            <a:extLst>
              <a:ext uri="{FF2B5EF4-FFF2-40B4-BE49-F238E27FC236}">
                <a16:creationId xmlns:a16="http://schemas.microsoft.com/office/drawing/2014/main" id="{87C3D95D-954B-424C-A3A4-C38ACAF8FA51}"/>
              </a:ext>
            </a:extLst>
          </p:cNvPr>
          <p:cNvPicPr>
            <a:picLocks noChangeAspect="1"/>
          </p:cNvPicPr>
          <p:nvPr/>
        </p:nvPicPr>
        <p:blipFill rotWithShape="1">
          <a:blip r:embed="rId3"/>
          <a:srcRect r="15172"/>
          <a:stretch/>
        </p:blipFill>
        <p:spPr>
          <a:xfrm>
            <a:off x="1752600" y="1171821"/>
            <a:ext cx="7756634" cy="3505367"/>
          </a:xfrm>
          <a:prstGeom prst="rect">
            <a:avLst/>
          </a:prstGeom>
        </p:spPr>
      </p:pic>
    </p:spTree>
    <p:extLst>
      <p:ext uri="{BB962C8B-B14F-4D97-AF65-F5344CB8AC3E}">
        <p14:creationId xmlns:p14="http://schemas.microsoft.com/office/powerpoint/2010/main" val="33448059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0772" y="-1175657"/>
            <a:ext cx="184731" cy="369332"/>
          </a:xfrm>
          <a:prstGeom prst="rect">
            <a:avLst/>
          </a:prstGeom>
          <a:noFill/>
        </p:spPr>
        <p:txBody>
          <a:bodyPr wrap="none" rtlCol="0">
            <a:spAutoFit/>
          </a:bodyPr>
          <a:lstStyle/>
          <a:p>
            <a:endParaRPr lang="en-US" dirty="0"/>
          </a:p>
        </p:txBody>
      </p:sp>
      <p:sp>
        <p:nvSpPr>
          <p:cNvPr id="13" name="Content Placeholder 2"/>
          <p:cNvSpPr txBox="1">
            <a:spLocks/>
          </p:cNvSpPr>
          <p:nvPr/>
        </p:nvSpPr>
        <p:spPr>
          <a:xfrm>
            <a:off x="4130536" y="1582815"/>
            <a:ext cx="5027903" cy="3939177"/>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2">
                  <a:lumMod val="60000"/>
                  <a:lumOff val="40000"/>
                </a:schemeClr>
              </a:buClr>
              <a:buSzPct val="125000"/>
              <a:buFont typeface="Wingdings" charset="2"/>
              <a:buChar char="§"/>
            </a:pPr>
            <a:r>
              <a:rPr lang="en-US" sz="2600" dirty="0"/>
              <a:t>CBM error analysis</a:t>
            </a:r>
          </a:p>
          <a:p>
            <a:pPr lvl="1">
              <a:spcBef>
                <a:spcPts val="1800"/>
              </a:spcBef>
              <a:buClr>
                <a:schemeClr val="accent2">
                  <a:lumMod val="60000"/>
                  <a:lumOff val="40000"/>
                </a:schemeClr>
              </a:buClr>
              <a:buSzPct val="125000"/>
              <a:buFont typeface="Wingdings" charset="2"/>
              <a:buChar char="§"/>
            </a:pPr>
            <a:r>
              <a:rPr lang="en-US" sz="2600" dirty="0"/>
              <a:t>Program Assessment</a:t>
            </a:r>
          </a:p>
          <a:p>
            <a:pPr lvl="1">
              <a:spcBef>
                <a:spcPts val="1800"/>
              </a:spcBef>
              <a:buClr>
                <a:schemeClr val="accent2">
                  <a:lumMod val="60000"/>
                  <a:lumOff val="40000"/>
                </a:schemeClr>
              </a:buClr>
              <a:buSzPct val="125000"/>
              <a:buFont typeface="Wingdings" charset="2"/>
              <a:buChar char="§"/>
            </a:pPr>
            <a:r>
              <a:rPr lang="en-US" sz="2600" dirty="0"/>
              <a:t>Skills inventory</a:t>
            </a:r>
          </a:p>
          <a:p>
            <a:pPr lvl="1">
              <a:spcBef>
                <a:spcPts val="1800"/>
              </a:spcBef>
              <a:buClr>
                <a:schemeClr val="accent2">
                  <a:lumMod val="60000"/>
                  <a:lumOff val="40000"/>
                </a:schemeClr>
              </a:buClr>
              <a:buSzPct val="125000"/>
              <a:buFont typeface="Wingdings" charset="2"/>
              <a:buChar char="§"/>
            </a:pPr>
            <a:r>
              <a:rPr lang="en-US" sz="2600" dirty="0">
                <a:solidFill>
                  <a:schemeClr val="accent2">
                    <a:lumMod val="60000"/>
                    <a:lumOff val="40000"/>
                  </a:schemeClr>
                </a:solidFill>
              </a:rPr>
              <a:t>Difficulties with vowel combinations, polysyllabic words, automaticity, and fluency.</a:t>
            </a:r>
          </a:p>
        </p:txBody>
      </p:sp>
      <p:sp>
        <p:nvSpPr>
          <p:cNvPr id="16" name="Content Placeholder 2"/>
          <p:cNvSpPr txBox="1">
            <a:spLocks/>
          </p:cNvSpPr>
          <p:nvPr/>
        </p:nvSpPr>
        <p:spPr>
          <a:xfrm>
            <a:off x="2092638" y="4591550"/>
            <a:ext cx="1542864" cy="930442"/>
          </a:xfrm>
          <a:prstGeom prst="rect">
            <a:avLst/>
          </a:prstGeom>
        </p:spPr>
        <p:txBody>
          <a:bodyPr>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t>Matt </a:t>
            </a:r>
          </a:p>
        </p:txBody>
      </p:sp>
      <p:pic>
        <p:nvPicPr>
          <p:cNvPr id="7" name="Picture 6"/>
          <p:cNvPicPr>
            <a:picLocks noChangeAspect="1"/>
          </p:cNvPicPr>
          <p:nvPr/>
        </p:nvPicPr>
        <p:blipFill>
          <a:blip r:embed="rId2"/>
          <a:stretch>
            <a:fillRect/>
          </a:stretch>
        </p:blipFill>
        <p:spPr>
          <a:xfrm>
            <a:off x="1773617" y="1774191"/>
            <a:ext cx="2140018" cy="2685512"/>
          </a:xfrm>
          <a:prstGeom prst="rect">
            <a:avLst/>
          </a:prstGeom>
        </p:spPr>
      </p:pic>
      <p:sp>
        <p:nvSpPr>
          <p:cNvPr id="8" name="Title 1">
            <a:extLst>
              <a:ext uri="{FF2B5EF4-FFF2-40B4-BE49-F238E27FC236}">
                <a16:creationId xmlns:a16="http://schemas.microsoft.com/office/drawing/2014/main" id="{328FC8DE-9045-474D-92AA-DC4C4492EB59}"/>
              </a:ext>
            </a:extLst>
          </p:cNvPr>
          <p:cNvSpPr txBox="1">
            <a:spLocks/>
          </p:cNvSpPr>
          <p:nvPr/>
        </p:nvSpPr>
        <p:spPr>
          <a:xfrm>
            <a:off x="1752600" y="228600"/>
            <a:ext cx="86868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dirty="0"/>
              <a:t>Diagnostic &amp; Mastery Assessments</a:t>
            </a:r>
            <a:endParaRPr lang="en-US" sz="2400" dirty="0"/>
          </a:p>
        </p:txBody>
      </p:sp>
    </p:spTree>
    <p:extLst>
      <p:ext uri="{BB962C8B-B14F-4D97-AF65-F5344CB8AC3E}">
        <p14:creationId xmlns:p14="http://schemas.microsoft.com/office/powerpoint/2010/main" val="264688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1.7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diagnostic &amp; mastery assessment in your workbook.</a:t>
            </a:r>
          </a:p>
        </p:txBody>
      </p:sp>
    </p:spTree>
    <p:extLst>
      <p:ext uri="{BB962C8B-B14F-4D97-AF65-F5344CB8AC3E}">
        <p14:creationId xmlns:p14="http://schemas.microsoft.com/office/powerpoint/2010/main" val="1965902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1.7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https://youtu.be/5yWtujA9u2g</a:t>
            </a:r>
            <a:r>
              <a:rPr lang="en-US" dirty="0">
                <a:solidFill>
                  <a:schemeClr val="bg1"/>
                </a:solidFill>
              </a:rPr>
              <a:t> video here]</a:t>
            </a:r>
          </a:p>
        </p:txBody>
      </p:sp>
    </p:spTree>
    <p:extLst>
      <p:ext uri="{BB962C8B-B14F-4D97-AF65-F5344CB8AC3E}">
        <p14:creationId xmlns:p14="http://schemas.microsoft.com/office/powerpoint/2010/main" val="832598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95367" y="1293453"/>
            <a:ext cx="5541293"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ct val="50000"/>
              </a:spcBef>
            </a:pPr>
            <a:r>
              <a:rPr lang="en-US" sz="3600" b="1" dirty="0">
                <a:solidFill>
                  <a:schemeClr val="accent2"/>
                </a:solidFill>
              </a:rPr>
              <a:t>“If you can't read, you don't choose; others make choices for you”</a:t>
            </a:r>
          </a:p>
          <a:p>
            <a:pPr algn="r">
              <a:spcBef>
                <a:spcPct val="50000"/>
              </a:spcBef>
            </a:pPr>
            <a:r>
              <a:rPr lang="en-US" dirty="0">
                <a:solidFill>
                  <a:schemeClr val="accent2"/>
                </a:solidFill>
              </a:rPr>
              <a:t>Jonathan </a:t>
            </a:r>
            <a:r>
              <a:rPr lang="en-US" dirty="0" err="1">
                <a:solidFill>
                  <a:schemeClr val="accent2"/>
                </a:solidFill>
              </a:rPr>
              <a:t>Kozol</a:t>
            </a:r>
            <a:r>
              <a:rPr lang="en-US" sz="1600" dirty="0">
                <a:solidFill>
                  <a:schemeClr val="accent2"/>
                </a:solidFill>
              </a:rPr>
              <a:t> </a:t>
            </a:r>
          </a:p>
        </p:txBody>
      </p:sp>
    </p:spTree>
    <p:extLst>
      <p:ext uri="{BB962C8B-B14F-4D97-AF65-F5344CB8AC3E}">
        <p14:creationId xmlns:p14="http://schemas.microsoft.com/office/powerpoint/2010/main" val="1946474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1" y="960121"/>
            <a:ext cx="797648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1"/>
              </a:buClr>
              <a:buSzPct val="125000"/>
              <a:buNone/>
            </a:pPr>
            <a:r>
              <a:rPr lang="en-US" sz="2400" i="1" dirty="0"/>
              <a:t>“One of the students in my reading intervention group isn’t responding the way I’d like – his progress monitoring data is below his </a:t>
            </a:r>
            <a:r>
              <a:rPr lang="en-US" sz="2400" i="1" dirty="0" err="1"/>
              <a:t>aimline</a:t>
            </a:r>
            <a:r>
              <a:rPr lang="en-US" sz="2400" i="1" dirty="0"/>
              <a:t>. I’m going to look closely at the assessments included in the intervention program to see what content he’s learning and what parts he’s having trouble with. I’m also going to look back at his CBM assessments from the past month and see if I can bet a better understanding of what type of word reading errors he is making. I’m pretty sure this is the right intervention for him, but I want to get specific information that might help me figure out how I can best adjust the intervention to better meet his needs.”</a:t>
            </a:r>
          </a:p>
          <a:p>
            <a:pPr marL="1588" lvl="1" indent="0">
              <a:spcBef>
                <a:spcPts val="1800"/>
              </a:spcBef>
              <a:buClr>
                <a:schemeClr val="accent1"/>
              </a:buClr>
              <a:buSzPct val="125000"/>
              <a:buNone/>
            </a:pPr>
            <a:endParaRPr lang="en-US" sz="2400" i="1" dirty="0"/>
          </a:p>
          <a:p>
            <a:pPr marL="1588" lvl="1" indent="0">
              <a:spcBef>
                <a:spcPts val="1800"/>
              </a:spcBef>
              <a:buClr>
                <a:schemeClr val="accent1"/>
              </a:buClr>
              <a:buSzPct val="125000"/>
              <a:buNone/>
            </a:pPr>
            <a:endParaRPr lang="en-US" dirty="0"/>
          </a:p>
        </p:txBody>
      </p:sp>
      <p:sp>
        <p:nvSpPr>
          <p:cNvPr id="7" name="Title 1">
            <a:extLst>
              <a:ext uri="{FF2B5EF4-FFF2-40B4-BE49-F238E27FC236}">
                <a16:creationId xmlns:a16="http://schemas.microsoft.com/office/drawing/2014/main" id="{E4885536-1B4E-C747-94D0-E66607957C7C}"/>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cxnSp>
        <p:nvCxnSpPr>
          <p:cNvPr id="5" name="Straight Connector 4">
            <a:extLst>
              <a:ext uri="{FF2B5EF4-FFF2-40B4-BE49-F238E27FC236}">
                <a16:creationId xmlns:a16="http://schemas.microsoft.com/office/drawing/2014/main" id="{8FF5412D-63E4-6241-9ED4-6AE43E045C68}"/>
              </a:ext>
            </a:extLst>
          </p:cNvPr>
          <p:cNvCxnSpPr>
            <a:cxnSpLocks/>
          </p:cNvCxnSpPr>
          <p:nvPr/>
        </p:nvCxnSpPr>
        <p:spPr>
          <a:xfrm>
            <a:off x="1859280" y="2098053"/>
            <a:ext cx="696468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7C9FED-C5C1-3F45-8822-A40E8ADABF88}"/>
              </a:ext>
            </a:extLst>
          </p:cNvPr>
          <p:cNvCxnSpPr>
            <a:cxnSpLocks/>
          </p:cNvCxnSpPr>
          <p:nvPr/>
        </p:nvCxnSpPr>
        <p:spPr>
          <a:xfrm>
            <a:off x="6096000" y="2463813"/>
            <a:ext cx="329184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9CFD5B-330B-6944-8B24-E86E582723C1}"/>
              </a:ext>
            </a:extLst>
          </p:cNvPr>
          <p:cNvCxnSpPr>
            <a:cxnSpLocks/>
          </p:cNvCxnSpPr>
          <p:nvPr/>
        </p:nvCxnSpPr>
        <p:spPr>
          <a:xfrm>
            <a:off x="1859280" y="2829573"/>
            <a:ext cx="423672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92C9E44-5A46-E64D-9954-93688A254A91}"/>
              </a:ext>
            </a:extLst>
          </p:cNvPr>
          <p:cNvCxnSpPr>
            <a:cxnSpLocks/>
          </p:cNvCxnSpPr>
          <p:nvPr/>
        </p:nvCxnSpPr>
        <p:spPr>
          <a:xfrm>
            <a:off x="7879080" y="3576333"/>
            <a:ext cx="79248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98D0F6D-B3E1-4741-BD2A-E60DDC6609DC}"/>
              </a:ext>
            </a:extLst>
          </p:cNvPr>
          <p:cNvCxnSpPr>
            <a:cxnSpLocks/>
          </p:cNvCxnSpPr>
          <p:nvPr/>
        </p:nvCxnSpPr>
        <p:spPr>
          <a:xfrm>
            <a:off x="1859280" y="3926853"/>
            <a:ext cx="515112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76219B0-25E9-E045-8C12-7E5364856B97}"/>
              </a:ext>
            </a:extLst>
          </p:cNvPr>
          <p:cNvCxnSpPr>
            <a:cxnSpLocks/>
          </p:cNvCxnSpPr>
          <p:nvPr/>
        </p:nvCxnSpPr>
        <p:spPr>
          <a:xfrm>
            <a:off x="7025640" y="3195333"/>
            <a:ext cx="222504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1A181A-C98F-2042-8485-49C5BEEAAA89}"/>
              </a:ext>
            </a:extLst>
          </p:cNvPr>
          <p:cNvCxnSpPr>
            <a:cxnSpLocks/>
          </p:cNvCxnSpPr>
          <p:nvPr/>
        </p:nvCxnSpPr>
        <p:spPr>
          <a:xfrm>
            <a:off x="1859280" y="4673613"/>
            <a:ext cx="216408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49ABF3-7551-8545-B2FE-1678A4360B18}"/>
              </a:ext>
            </a:extLst>
          </p:cNvPr>
          <p:cNvCxnSpPr>
            <a:cxnSpLocks/>
          </p:cNvCxnSpPr>
          <p:nvPr/>
        </p:nvCxnSpPr>
        <p:spPr>
          <a:xfrm>
            <a:off x="1859280" y="5405133"/>
            <a:ext cx="286512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474404-266C-A846-8466-11E3799A674B}"/>
              </a:ext>
            </a:extLst>
          </p:cNvPr>
          <p:cNvCxnSpPr>
            <a:cxnSpLocks/>
          </p:cNvCxnSpPr>
          <p:nvPr/>
        </p:nvCxnSpPr>
        <p:spPr>
          <a:xfrm>
            <a:off x="3489960" y="5770893"/>
            <a:ext cx="422148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67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1.8 – Stop &amp; Jot</a:t>
            </a:r>
          </a:p>
        </p:txBody>
      </p:sp>
      <p:sp>
        <p:nvSpPr>
          <p:cNvPr id="3" name="TextBox 2"/>
          <p:cNvSpPr txBox="1"/>
          <p:nvPr/>
        </p:nvSpPr>
        <p:spPr>
          <a:xfrm>
            <a:off x="1149311" y="1656458"/>
            <a:ext cx="7181644" cy="2308324"/>
          </a:xfrm>
          <a:prstGeom prst="rect">
            <a:avLst/>
          </a:prstGeom>
          <a:noFill/>
        </p:spPr>
        <p:txBody>
          <a:bodyPr wrap="square" rtlCol="0">
            <a:spAutoFit/>
          </a:bodyPr>
          <a:lstStyle/>
          <a:p>
            <a:pPr>
              <a:defRPr/>
            </a:pPr>
            <a:r>
              <a:rPr lang="en-US" sz="3600" dirty="0">
                <a:solidFill>
                  <a:srgbClr val="FFFFFF"/>
                </a:solidFill>
                <a:latin typeface="Arial"/>
              </a:rPr>
              <a:t>Watch the video on the next slide and jot down thoughts about the use of diagnostic &amp; mastery assessment in your workbook.</a:t>
            </a:r>
          </a:p>
        </p:txBody>
      </p:sp>
    </p:spTree>
    <p:extLst>
      <p:ext uri="{BB962C8B-B14F-4D97-AF65-F5344CB8AC3E}">
        <p14:creationId xmlns:p14="http://schemas.microsoft.com/office/powerpoint/2010/main" val="22890787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920" y="212134"/>
            <a:ext cx="7181643" cy="731520"/>
          </a:xfrm>
        </p:spPr>
        <p:txBody>
          <a:bodyPr>
            <a:normAutofit/>
          </a:bodyPr>
          <a:lstStyle/>
          <a:p>
            <a:r>
              <a:rPr lang="en-US" dirty="0"/>
              <a:t>Activity 1.8 – Stop &amp; Jot</a:t>
            </a:r>
          </a:p>
        </p:txBody>
      </p:sp>
      <p:sp>
        <p:nvSpPr>
          <p:cNvPr id="4" name="TextBox 3"/>
          <p:cNvSpPr txBox="1"/>
          <p:nvPr/>
        </p:nvSpPr>
        <p:spPr>
          <a:xfrm>
            <a:off x="2812869" y="3030583"/>
            <a:ext cx="6688183" cy="369332"/>
          </a:xfrm>
          <a:prstGeom prst="rect">
            <a:avLst/>
          </a:prstGeom>
          <a:noFill/>
        </p:spPr>
        <p:txBody>
          <a:bodyPr wrap="square" rtlCol="0">
            <a:spAutoFit/>
          </a:bodyPr>
          <a:lstStyle/>
          <a:p>
            <a:pPr algn="ctr"/>
            <a:r>
              <a:rPr lang="en-US" dirty="0">
                <a:solidFill>
                  <a:schemeClr val="bg1"/>
                </a:solidFill>
              </a:rPr>
              <a:t>[Insert </a:t>
            </a:r>
            <a:r>
              <a:rPr lang="en-US" dirty="0">
                <a:solidFill>
                  <a:schemeClr val="bg1"/>
                </a:solidFill>
                <a:hlinkClick r:id="rId3"/>
              </a:rPr>
              <a:t>https://youtu.be/SKeQ-9p6jhU</a:t>
            </a:r>
            <a:r>
              <a:rPr lang="en-US" dirty="0">
                <a:solidFill>
                  <a:schemeClr val="bg1"/>
                </a:solidFill>
              </a:rPr>
              <a:t> video here]</a:t>
            </a:r>
          </a:p>
        </p:txBody>
      </p:sp>
    </p:spTree>
    <p:extLst>
      <p:ext uri="{BB962C8B-B14F-4D97-AF65-F5344CB8AC3E}">
        <p14:creationId xmlns:p14="http://schemas.microsoft.com/office/powerpoint/2010/main" val="37361889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752601" y="960121"/>
            <a:ext cx="7976485" cy="326972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1"/>
              </a:buClr>
              <a:buSzPct val="125000"/>
              <a:buNone/>
            </a:pPr>
            <a:r>
              <a:rPr lang="en-US" sz="2400" i="1" dirty="0"/>
              <a:t>“My student’s progress monitoring data is showing that she isn’t making the kind of growth we were hoping for. So I looked back at the results of her comprehensive evaluation last spring. Based on the standardized assessment we gave her then, like the Woodcock-Johnson and CTOPP, it looks like she has weaknesses in auditory processing and short term memory. I’m not sure if the intervention program we have her in addresses those things, so I’m thinking about trying to find a different intervention for her. I’m also going to look at the diagnostic profile we got for her from our state reading exam.”</a:t>
            </a:r>
          </a:p>
          <a:p>
            <a:pPr marL="1588" lvl="1" indent="0">
              <a:spcBef>
                <a:spcPts val="1800"/>
              </a:spcBef>
              <a:buClr>
                <a:schemeClr val="accent1"/>
              </a:buClr>
              <a:buSzPct val="125000"/>
              <a:buNone/>
            </a:pPr>
            <a:endParaRPr lang="en-US" sz="2400" i="1" dirty="0"/>
          </a:p>
          <a:p>
            <a:pPr marL="1588" lvl="1" indent="0">
              <a:spcBef>
                <a:spcPts val="1800"/>
              </a:spcBef>
              <a:buClr>
                <a:schemeClr val="accent1"/>
              </a:buClr>
              <a:buSzPct val="125000"/>
              <a:buNone/>
            </a:pPr>
            <a:endParaRPr lang="en-US" dirty="0"/>
          </a:p>
        </p:txBody>
      </p:sp>
      <p:cxnSp>
        <p:nvCxnSpPr>
          <p:cNvPr id="4" name="Straight Connector 3">
            <a:extLst>
              <a:ext uri="{FF2B5EF4-FFF2-40B4-BE49-F238E27FC236}">
                <a16:creationId xmlns:a16="http://schemas.microsoft.com/office/drawing/2014/main" id="{253E9042-2BBE-7548-B224-747405A191E6}"/>
              </a:ext>
            </a:extLst>
          </p:cNvPr>
          <p:cNvCxnSpPr>
            <a:cxnSpLocks/>
          </p:cNvCxnSpPr>
          <p:nvPr/>
        </p:nvCxnSpPr>
        <p:spPr>
          <a:xfrm>
            <a:off x="4043916" y="1381773"/>
            <a:ext cx="3850404"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4885536-1B4E-C747-94D0-E66607957C7C}"/>
              </a:ext>
            </a:extLst>
          </p:cNvPr>
          <p:cNvSpPr>
            <a:spLocks noGrp="1"/>
          </p:cNvSpPr>
          <p:nvPr>
            <p:ph type="title"/>
          </p:nvPr>
        </p:nvSpPr>
        <p:spPr>
          <a:xfrm>
            <a:off x="1752600" y="228600"/>
            <a:ext cx="8686800" cy="731520"/>
          </a:xfrm>
        </p:spPr>
        <p:txBody>
          <a:bodyPr>
            <a:normAutofit/>
          </a:bodyPr>
          <a:lstStyle/>
          <a:p>
            <a:r>
              <a:rPr lang="en-US" sz="2800" dirty="0"/>
              <a:t>Diagnostic &amp; Mastery Assessments</a:t>
            </a:r>
            <a:endParaRPr lang="en-US" sz="2400" dirty="0"/>
          </a:p>
        </p:txBody>
      </p:sp>
      <p:cxnSp>
        <p:nvCxnSpPr>
          <p:cNvPr id="6" name="Straight Connector 5">
            <a:extLst>
              <a:ext uri="{FF2B5EF4-FFF2-40B4-BE49-F238E27FC236}">
                <a16:creationId xmlns:a16="http://schemas.microsoft.com/office/drawing/2014/main" id="{51232F49-76FD-584E-A6C6-14EBB6690945}"/>
              </a:ext>
            </a:extLst>
          </p:cNvPr>
          <p:cNvCxnSpPr>
            <a:cxnSpLocks/>
          </p:cNvCxnSpPr>
          <p:nvPr/>
        </p:nvCxnSpPr>
        <p:spPr>
          <a:xfrm>
            <a:off x="1879836" y="2448573"/>
            <a:ext cx="5557284"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7E78AA-0D32-CD46-8F80-71A54AD9FD0C}"/>
              </a:ext>
            </a:extLst>
          </p:cNvPr>
          <p:cNvCxnSpPr>
            <a:cxnSpLocks/>
          </p:cNvCxnSpPr>
          <p:nvPr/>
        </p:nvCxnSpPr>
        <p:spPr>
          <a:xfrm>
            <a:off x="6096000" y="3576333"/>
            <a:ext cx="289560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2F61CC6-0FD3-6741-A9F4-8B3E82FECA67}"/>
              </a:ext>
            </a:extLst>
          </p:cNvPr>
          <p:cNvCxnSpPr>
            <a:cxnSpLocks/>
          </p:cNvCxnSpPr>
          <p:nvPr/>
        </p:nvCxnSpPr>
        <p:spPr>
          <a:xfrm>
            <a:off x="2596116" y="3926853"/>
            <a:ext cx="289560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675FB66-0C82-044D-9864-C4FC58FF28DB}"/>
              </a:ext>
            </a:extLst>
          </p:cNvPr>
          <p:cNvCxnSpPr>
            <a:cxnSpLocks/>
          </p:cNvCxnSpPr>
          <p:nvPr/>
        </p:nvCxnSpPr>
        <p:spPr>
          <a:xfrm>
            <a:off x="2443716" y="2829573"/>
            <a:ext cx="3835164"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8AB1EE-813F-EE4B-BC93-51D2E44D45C5}"/>
              </a:ext>
            </a:extLst>
          </p:cNvPr>
          <p:cNvCxnSpPr>
            <a:cxnSpLocks/>
          </p:cNvCxnSpPr>
          <p:nvPr/>
        </p:nvCxnSpPr>
        <p:spPr>
          <a:xfrm>
            <a:off x="1879836" y="5024133"/>
            <a:ext cx="3195084"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3C7E0B-3185-7647-8DB3-A5F9C6D20172}"/>
              </a:ext>
            </a:extLst>
          </p:cNvPr>
          <p:cNvCxnSpPr>
            <a:cxnSpLocks/>
          </p:cNvCxnSpPr>
          <p:nvPr/>
        </p:nvCxnSpPr>
        <p:spPr>
          <a:xfrm>
            <a:off x="2443716" y="5770893"/>
            <a:ext cx="2895600" cy="0"/>
          </a:xfrm>
          <a:prstGeom prst="line">
            <a:avLst/>
          </a:prstGeom>
          <a:ln w="508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37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989220" y="1988399"/>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lvl="1" indent="0">
              <a:spcBef>
                <a:spcPts val="1800"/>
              </a:spcBef>
              <a:buClr>
                <a:schemeClr val="accent2">
                  <a:lumMod val="60000"/>
                  <a:lumOff val="40000"/>
                </a:schemeClr>
              </a:buClr>
              <a:buSzPct val="125000"/>
              <a:buNone/>
            </a:pPr>
            <a:r>
              <a:rPr lang="en-US" sz="3200" b="1" dirty="0"/>
              <a:t>Module </a:t>
            </a:r>
          </a:p>
          <a:p>
            <a:pPr lvl="1">
              <a:spcBef>
                <a:spcPts val="1200"/>
              </a:spcBef>
              <a:buClr>
                <a:schemeClr val="accent2">
                  <a:lumMod val="60000"/>
                  <a:lumOff val="40000"/>
                </a:schemeClr>
              </a:buClr>
              <a:buSzPct val="125000"/>
              <a:buFont typeface="Wingdings" charset="2"/>
              <a:buChar char="§"/>
            </a:pPr>
            <a:r>
              <a:rPr lang="en-US" sz="2800" dirty="0"/>
              <a:t>How to identify specific skills and strategies to teach.</a:t>
            </a:r>
          </a:p>
          <a:p>
            <a:pPr lvl="1">
              <a:spcBef>
                <a:spcPts val="1200"/>
              </a:spcBef>
              <a:buClr>
                <a:schemeClr val="accent2">
                  <a:lumMod val="60000"/>
                  <a:lumOff val="40000"/>
                </a:schemeClr>
              </a:buClr>
              <a:buSzPct val="125000"/>
              <a:buFont typeface="Wingdings" charset="2"/>
              <a:buChar char="§"/>
            </a:pPr>
            <a:r>
              <a:rPr lang="en-US" sz="2800" dirty="0"/>
              <a:t>How to use diagnostic and mastery assessment data to make decisions about  adjusting or intensifying instruction.</a:t>
            </a:r>
          </a:p>
        </p:txBody>
      </p:sp>
      <p:sp>
        <p:nvSpPr>
          <p:cNvPr id="6" name="Rectangle 5">
            <a:extLst>
              <a:ext uri="{FF2B5EF4-FFF2-40B4-BE49-F238E27FC236}">
                <a16:creationId xmlns:a16="http://schemas.microsoft.com/office/drawing/2014/main" id="{6274461C-3AF3-9141-AC0D-26193B0BFAB2}"/>
              </a:ext>
            </a:extLst>
          </p:cNvPr>
          <p:cNvSpPr/>
          <p:nvPr/>
        </p:nvSpPr>
        <p:spPr>
          <a:xfrm>
            <a:off x="1989221" y="497306"/>
            <a:ext cx="5839327" cy="112748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2">
                    <a:lumMod val="20000"/>
                    <a:lumOff val="80000"/>
                  </a:schemeClr>
                </a:solidFill>
              </a:rPr>
              <a:t>Diagnostic/Mastery Assessment</a:t>
            </a:r>
          </a:p>
        </p:txBody>
      </p:sp>
    </p:spTree>
    <p:extLst>
      <p:ext uri="{BB962C8B-B14F-4D97-AF65-F5344CB8AC3E}">
        <p14:creationId xmlns:p14="http://schemas.microsoft.com/office/powerpoint/2010/main" val="150392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7B502387-3EBB-48EB-9405-0A814559C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633" y="658753"/>
            <a:ext cx="3190207" cy="5629701"/>
          </a:xfrm>
          <a:prstGeom prst="rect">
            <a:avLst/>
          </a:prstGeom>
        </p:spPr>
      </p:pic>
      <p:sp>
        <p:nvSpPr>
          <p:cNvPr id="8" name="Oval 7"/>
          <p:cNvSpPr/>
          <p:nvPr/>
        </p:nvSpPr>
        <p:spPr>
          <a:xfrm>
            <a:off x="4998720" y="3985683"/>
            <a:ext cx="2055846" cy="952078"/>
          </a:xfrm>
          <a:prstGeom prst="ellipse">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4"/>
          <p:cNvSpPr/>
          <p:nvPr/>
        </p:nvSpPr>
        <p:spPr>
          <a:xfrm>
            <a:off x="1524001" y="1665909"/>
            <a:ext cx="2963219"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FF"/>
                </a:solidFill>
              </a:rPr>
              <a:t>Intervention Adaptation</a:t>
            </a:r>
            <a:endParaRPr lang="en-US" sz="2400" u="sng" dirty="0">
              <a:solidFill>
                <a:srgbClr val="FFFFFF"/>
              </a:solidFill>
            </a:endParaRPr>
          </a:p>
        </p:txBody>
      </p:sp>
      <p:sp>
        <p:nvSpPr>
          <p:cNvPr id="9" name="Title 1"/>
          <p:cNvSpPr>
            <a:spLocks noGrp="1"/>
          </p:cNvSpPr>
          <p:nvPr>
            <p:ph type="title"/>
          </p:nvPr>
        </p:nvSpPr>
        <p:spPr>
          <a:xfrm>
            <a:off x="1752600" y="228600"/>
            <a:ext cx="8686800" cy="731520"/>
          </a:xfrm>
        </p:spPr>
        <p:txBody>
          <a:bodyPr/>
          <a:lstStyle/>
          <a:p>
            <a:r>
              <a:rPr lang="en-US" sz="3600" dirty="0"/>
              <a:t>DBI</a:t>
            </a:r>
            <a:endParaRPr lang="en-US" dirty="0"/>
          </a:p>
        </p:txBody>
      </p:sp>
    </p:spTree>
    <p:extLst>
      <p:ext uri="{BB962C8B-B14F-4D97-AF65-F5344CB8AC3E}">
        <p14:creationId xmlns:p14="http://schemas.microsoft.com/office/powerpoint/2010/main" val="345624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5684" y="2529776"/>
            <a:ext cx="3930316"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40000"/>
                    <a:lumOff val="60000"/>
                  </a:schemeClr>
                </a:solidFill>
              </a:rPr>
              <a:t>Don’t need to start over</a:t>
            </a:r>
            <a:endParaRPr lang="en-US" sz="3200" u="sng" dirty="0">
              <a:solidFill>
                <a:schemeClr val="accent3">
                  <a:lumMod val="40000"/>
                  <a:lumOff val="60000"/>
                </a:schemeClr>
              </a:solidFill>
            </a:endParaRPr>
          </a:p>
        </p:txBody>
      </p:sp>
      <p:sp>
        <p:nvSpPr>
          <p:cNvPr id="9" name="Title 1"/>
          <p:cNvSpPr>
            <a:spLocks noGrp="1"/>
          </p:cNvSpPr>
          <p:nvPr>
            <p:ph type="title"/>
          </p:nvPr>
        </p:nvSpPr>
        <p:spPr>
          <a:xfrm>
            <a:off x="1752600" y="228600"/>
            <a:ext cx="8686800" cy="731520"/>
          </a:xfrm>
        </p:spPr>
        <p:txBody>
          <a:bodyPr>
            <a:normAutofit/>
          </a:bodyPr>
          <a:lstStyle/>
          <a:p>
            <a:r>
              <a:rPr lang="en-US" sz="2800" dirty="0"/>
              <a:t>Intervention Adaptations</a:t>
            </a:r>
            <a:endParaRPr lang="en-US" sz="2400" dirty="0"/>
          </a:p>
        </p:txBody>
      </p:sp>
    </p:spTree>
    <p:extLst>
      <p:ext uri="{BB962C8B-B14F-4D97-AF65-F5344CB8AC3E}">
        <p14:creationId xmlns:p14="http://schemas.microsoft.com/office/powerpoint/2010/main" val="260139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5684" y="2529776"/>
            <a:ext cx="3930316" cy="1285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3">
                    <a:lumMod val="40000"/>
                    <a:lumOff val="60000"/>
                  </a:schemeClr>
                </a:solidFill>
              </a:rPr>
              <a:t>Intensity</a:t>
            </a:r>
            <a:endParaRPr lang="en-US" sz="3600" u="sng" dirty="0">
              <a:solidFill>
                <a:schemeClr val="accent3">
                  <a:lumMod val="40000"/>
                  <a:lumOff val="60000"/>
                </a:schemeClr>
              </a:solidFill>
            </a:endParaRPr>
          </a:p>
        </p:txBody>
      </p:sp>
      <p:sp>
        <p:nvSpPr>
          <p:cNvPr id="9" name="Title 1"/>
          <p:cNvSpPr>
            <a:spLocks noGrp="1"/>
          </p:cNvSpPr>
          <p:nvPr>
            <p:ph type="title"/>
          </p:nvPr>
        </p:nvSpPr>
        <p:spPr>
          <a:xfrm>
            <a:off x="1752600" y="228600"/>
            <a:ext cx="8686800" cy="731520"/>
          </a:xfrm>
        </p:spPr>
        <p:txBody>
          <a:bodyPr>
            <a:normAutofit/>
          </a:bodyPr>
          <a:lstStyle/>
          <a:p>
            <a:r>
              <a:rPr lang="en-US" sz="2800" dirty="0"/>
              <a:t>Intervention Adaptations</a:t>
            </a:r>
            <a:endParaRPr lang="en-US" sz="2400" dirty="0"/>
          </a:p>
        </p:txBody>
      </p:sp>
      <p:cxnSp>
        <p:nvCxnSpPr>
          <p:cNvPr id="3" name="Straight Connector 2">
            <a:extLst>
              <a:ext uri="{FF2B5EF4-FFF2-40B4-BE49-F238E27FC236}">
                <a16:creationId xmlns:a16="http://schemas.microsoft.com/office/drawing/2014/main" id="{88131D4C-718E-314B-BE0D-1EB35F691EB5}"/>
              </a:ext>
            </a:extLst>
          </p:cNvPr>
          <p:cNvCxnSpPr/>
          <p:nvPr/>
        </p:nvCxnSpPr>
        <p:spPr>
          <a:xfrm>
            <a:off x="1333240" y="4005943"/>
            <a:ext cx="5747657" cy="0"/>
          </a:xfrm>
          <a:prstGeom prst="line">
            <a:avLst/>
          </a:prstGeom>
          <a:ln w="47625">
            <a:solidFill>
              <a:schemeClr val="accent3">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8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a:t>
            </a:r>
            <a:r>
              <a:rPr lang="en-US" sz="3200" dirty="0">
                <a:solidFill>
                  <a:schemeClr val="accent2">
                    <a:lumMod val="20000"/>
                    <a:lumOff val="80000"/>
                  </a:schemeClr>
                </a:solidFill>
              </a:rPr>
              <a:t> </a:t>
            </a:r>
            <a:r>
              <a:rPr lang="en-US" sz="3200" dirty="0">
                <a:solidFill>
                  <a:schemeClr val="accent3">
                    <a:lumMod val="20000"/>
                    <a:lumOff val="80000"/>
                  </a:schemeClr>
                </a:solidFill>
              </a:rPr>
              <a:t>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Structural Adaptations</a:t>
            </a:r>
          </a:p>
        </p:txBody>
      </p:sp>
      <p:sp>
        <p:nvSpPr>
          <p:cNvPr id="7" name="Rectangle 6"/>
          <p:cNvSpPr/>
          <p:nvPr/>
        </p:nvSpPr>
        <p:spPr>
          <a:xfrm>
            <a:off x="1989221" y="2730642"/>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Instructional Adaptations</a:t>
            </a:r>
          </a:p>
        </p:txBody>
      </p:sp>
    </p:spTree>
    <p:extLst>
      <p:ext uri="{BB962C8B-B14F-4D97-AF65-F5344CB8AC3E}">
        <p14:creationId xmlns:p14="http://schemas.microsoft.com/office/powerpoint/2010/main" val="257200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9221" y="497306"/>
            <a:ext cx="5839327" cy="112748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3">
                    <a:lumMod val="20000"/>
                    <a:lumOff val="80000"/>
                  </a:schemeClr>
                </a:solidFill>
              </a:rPr>
              <a:t>Intervention Adaptations</a:t>
            </a:r>
          </a:p>
        </p:txBody>
      </p:sp>
      <p:sp>
        <p:nvSpPr>
          <p:cNvPr id="6" name="Rectangle 5"/>
          <p:cNvSpPr/>
          <p:nvPr/>
        </p:nvSpPr>
        <p:spPr>
          <a:xfrm>
            <a:off x="1989221" y="1900991"/>
            <a:ext cx="5839327" cy="55345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Structural Adaptations</a:t>
            </a:r>
          </a:p>
        </p:txBody>
      </p:sp>
      <p:sp>
        <p:nvSpPr>
          <p:cNvPr id="5" name="Content Placeholder 2"/>
          <p:cNvSpPr txBox="1">
            <a:spLocks/>
          </p:cNvSpPr>
          <p:nvPr/>
        </p:nvSpPr>
        <p:spPr>
          <a:xfrm>
            <a:off x="1950415" y="2826895"/>
            <a:ext cx="5942302" cy="2881203"/>
          </a:xfrm>
          <a:prstGeom prst="rect">
            <a:avLst/>
          </a:prstGeom>
        </p:spPr>
        <p:txBody>
          <a:bodyPr>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000" kern="1200">
                <a:solidFill>
                  <a:schemeClr val="bg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Bef>
                <a:spcPts val="1800"/>
              </a:spcBef>
              <a:buClr>
                <a:schemeClr val="accent3">
                  <a:lumMod val="60000"/>
                  <a:lumOff val="40000"/>
                </a:schemeClr>
              </a:buClr>
              <a:buSzPct val="125000"/>
              <a:buFont typeface="Wingdings" charset="2"/>
              <a:buChar char="§"/>
            </a:pPr>
            <a:r>
              <a:rPr lang="en-US" sz="2400" dirty="0"/>
              <a:t>Time/Dosage </a:t>
            </a:r>
          </a:p>
          <a:p>
            <a:pPr lvl="1">
              <a:spcBef>
                <a:spcPts val="1800"/>
              </a:spcBef>
              <a:buClr>
                <a:schemeClr val="accent3">
                  <a:lumMod val="60000"/>
                  <a:lumOff val="40000"/>
                </a:schemeClr>
              </a:buClr>
              <a:buSzPct val="125000"/>
              <a:buFont typeface="Wingdings" charset="2"/>
              <a:buChar char="§"/>
            </a:pPr>
            <a:r>
              <a:rPr lang="en-US" sz="2400" dirty="0"/>
              <a:t>Scheduling </a:t>
            </a:r>
          </a:p>
          <a:p>
            <a:pPr lvl="1">
              <a:spcBef>
                <a:spcPts val="1800"/>
              </a:spcBef>
              <a:buClr>
                <a:schemeClr val="accent3">
                  <a:lumMod val="60000"/>
                  <a:lumOff val="40000"/>
                </a:schemeClr>
              </a:buClr>
              <a:buSzPct val="125000"/>
              <a:buFont typeface="Wingdings" charset="2"/>
              <a:buChar char="§"/>
            </a:pPr>
            <a:r>
              <a:rPr lang="en-US" sz="2400" dirty="0"/>
              <a:t>Group size </a:t>
            </a:r>
          </a:p>
          <a:p>
            <a:pPr lvl="1">
              <a:spcBef>
                <a:spcPts val="1800"/>
              </a:spcBef>
              <a:buClr>
                <a:schemeClr val="accent3">
                  <a:lumMod val="60000"/>
                  <a:lumOff val="40000"/>
                </a:schemeClr>
              </a:buClr>
              <a:buSzPct val="125000"/>
              <a:buFont typeface="Wingdings" charset="2"/>
              <a:buChar char="§"/>
            </a:pPr>
            <a:r>
              <a:rPr lang="en-US" sz="2400" dirty="0"/>
              <a:t>Interventionist training/support</a:t>
            </a:r>
          </a:p>
          <a:p>
            <a:pPr lvl="1">
              <a:spcBef>
                <a:spcPts val="1800"/>
              </a:spcBef>
              <a:buClr>
                <a:schemeClr val="accent3">
                  <a:lumMod val="60000"/>
                  <a:lumOff val="40000"/>
                </a:schemeClr>
              </a:buClr>
              <a:buSzPct val="125000"/>
              <a:buFont typeface="Wingdings" charset="2"/>
              <a:buChar char="§"/>
            </a:pPr>
            <a:r>
              <a:rPr lang="en-US" sz="2400" dirty="0"/>
              <a:t>Behavior supports</a:t>
            </a:r>
          </a:p>
        </p:txBody>
      </p:sp>
    </p:spTree>
    <p:extLst>
      <p:ext uri="{BB962C8B-B14F-4D97-AF65-F5344CB8AC3E}">
        <p14:creationId xmlns:p14="http://schemas.microsoft.com/office/powerpoint/2010/main" val="170450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NCII-Uconn">
  <a:themeElements>
    <a:clrScheme name="READING COURSE definitely final">
      <a:dk1>
        <a:srgbClr val="000000"/>
      </a:dk1>
      <a:lt1>
        <a:srgbClr val="FFFFFF"/>
      </a:lt1>
      <a:dk2>
        <a:srgbClr val="000000"/>
      </a:dk2>
      <a:lt2>
        <a:srgbClr val="E4E5E6"/>
      </a:lt2>
      <a:accent1>
        <a:srgbClr val="C95331"/>
      </a:accent1>
      <a:accent2>
        <a:srgbClr val="119DA4"/>
      </a:accent2>
      <a:accent3>
        <a:srgbClr val="8ED081"/>
      </a:accent3>
      <a:accent4>
        <a:srgbClr val="6D545D"/>
      </a:accent4>
      <a:accent5>
        <a:srgbClr val="FFFFFF"/>
      </a:accent5>
      <a:accent6>
        <a:srgbClr val="FFFFFF"/>
      </a:accent6>
      <a:hlink>
        <a:srgbClr val="FFFFFF"/>
      </a:hlink>
      <a:folHlink>
        <a:srgbClr val="A5A5A5"/>
      </a:folHlink>
    </a:clrScheme>
    <a:fontScheme name="Reading">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TotalTime>
  <Words>3424</Words>
  <Application>Microsoft Office PowerPoint</Application>
  <PresentationFormat>Widescreen</PresentationFormat>
  <Paragraphs>648</Paragraphs>
  <Slides>137</Slides>
  <Notes>107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137</vt:i4>
      </vt:variant>
    </vt:vector>
  </HeadingPairs>
  <TitlesOfParts>
    <vt:vector size="144" baseType="lpstr">
      <vt:lpstr>AppleSymbols</vt:lpstr>
      <vt:lpstr>Arial</vt:lpstr>
      <vt:lpstr>Calibri</vt:lpstr>
      <vt:lpstr>Tahoma</vt:lpstr>
      <vt:lpstr>Verdana</vt:lpstr>
      <vt:lpstr>Wingdings</vt:lpstr>
      <vt:lpstr>NCII-Uconn</vt:lpstr>
      <vt:lpstr>Introduction to Intensive Interventions in Reading</vt:lpstr>
      <vt:lpstr>PowerPoint Presentation</vt:lpstr>
      <vt:lpstr>Introduction to Intensive Interventions in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1.1 – Examine the Achievement Gap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1.2 – Journal Entry</vt:lpstr>
      <vt:lpstr>Intensive Interventions in Reading</vt:lpstr>
      <vt:lpstr>Part 2 Objective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DBI</vt:lpstr>
      <vt:lpstr>PowerPoint Presentation</vt:lpstr>
      <vt:lpstr>MTSS/RTI</vt:lpstr>
      <vt:lpstr>Special Education</vt:lpstr>
      <vt:lpstr>DBI</vt:lpstr>
      <vt:lpstr>Validated Intervention Program</vt:lpstr>
      <vt:lpstr>Validated Intervention Program</vt:lpstr>
      <vt:lpstr>Validated Intervention Program</vt:lpstr>
      <vt:lpstr>Validated Intervention Program: MTSS/RTI</vt:lpstr>
      <vt:lpstr>Validated Intervention Program: Special Education</vt:lpstr>
      <vt:lpstr>Activity 1.3 – Stop &amp; Jot</vt:lpstr>
      <vt:lpstr>Activity 1.3 – Stop &amp; Jot</vt:lpstr>
      <vt:lpstr>Validated Intervention Program</vt:lpstr>
      <vt:lpstr>Activity 1.4 – Stop &amp; Jot</vt:lpstr>
      <vt:lpstr>Activity 1.4 – Stop &amp; Jot</vt:lpstr>
      <vt:lpstr>Validated Intervention Program</vt:lpstr>
      <vt:lpstr>PowerPoint Presentation</vt:lpstr>
      <vt:lpstr>DBI</vt:lpstr>
      <vt:lpstr>Progress Monitoring</vt:lpstr>
      <vt:lpstr>PowerPoint Presentation</vt:lpstr>
      <vt:lpstr>PowerPoint Presentation</vt:lpstr>
      <vt:lpstr>PowerPoint Presentation</vt:lpstr>
      <vt:lpstr>PowerPoint Presentation</vt:lpstr>
      <vt:lpstr>Progress Monitoring: </vt:lpstr>
      <vt:lpstr>Progress Monitoring</vt:lpstr>
      <vt:lpstr>Validated Intervention Program: Special Education</vt:lpstr>
      <vt:lpstr>Progress Monitoring</vt:lpstr>
      <vt:lpstr>Activity 1.5 – Stop &amp; Jot</vt:lpstr>
      <vt:lpstr>Activity 1.5 – Stop &amp; Jot</vt:lpstr>
      <vt:lpstr>Progress Monitoring</vt:lpstr>
      <vt:lpstr>Activity 1.6 – Stop &amp; Jot</vt:lpstr>
      <vt:lpstr>Activity 1.6 – Stop &amp; Jot</vt:lpstr>
      <vt:lpstr>Progress Monitoring</vt:lpstr>
      <vt:lpstr>PowerPoint Presentation</vt:lpstr>
      <vt:lpstr>DBI</vt:lpstr>
      <vt:lpstr>Diagnostic &amp; Mastery Assessments</vt:lpstr>
      <vt:lpstr>PowerPoint Presentation</vt:lpstr>
      <vt:lpstr>PowerPoint Presentation</vt:lpstr>
      <vt:lpstr>Diagnostic &amp; Mastery Assessments</vt:lpstr>
      <vt:lpstr>Diagnostic &amp; Mastery Assessments</vt:lpstr>
      <vt:lpstr>Diagnostic &amp; Mastery Assessments</vt:lpstr>
      <vt:lpstr>Validated Intervention Program: Special Education</vt:lpstr>
      <vt:lpstr>Progress Monitoring</vt:lpstr>
      <vt:lpstr>PowerPoint Presentation</vt:lpstr>
      <vt:lpstr>Activity 1.7 – Stop &amp; Jot</vt:lpstr>
      <vt:lpstr>Activity 1.7 – Stop &amp; Jot</vt:lpstr>
      <vt:lpstr>Diagnostic &amp; Mastery Assessments</vt:lpstr>
      <vt:lpstr>Activity 1.8 – Stop &amp; Jot</vt:lpstr>
      <vt:lpstr>Activity 1.8 – Stop &amp; Jot</vt:lpstr>
      <vt:lpstr>Diagnostic &amp; Mastery Assessments</vt:lpstr>
      <vt:lpstr>PowerPoint Presentation</vt:lpstr>
      <vt:lpstr>DBI</vt:lpstr>
      <vt:lpstr>Intervention Adaptations</vt:lpstr>
      <vt:lpstr>Intervention Adaptations</vt:lpstr>
      <vt:lpstr>PowerPoint Presentation</vt:lpstr>
      <vt:lpstr>PowerPoint Presentation</vt:lpstr>
      <vt:lpstr>Intervention Adaptations: Structural Adaptations</vt:lpstr>
      <vt:lpstr>Intervention Adaptations: Structural Adaptations</vt:lpstr>
      <vt:lpstr>Intervention Adaptations: Structural Adaptations</vt:lpstr>
      <vt:lpstr>Intervention Adaptations: Structural Adaptations</vt:lpstr>
      <vt:lpstr>Intervention Adaptations: Structural Adaptations</vt:lpstr>
      <vt:lpstr>Intervention Adaptations: Structural Adaptations</vt:lpstr>
      <vt:lpstr>Activity 1.9 – Stop &amp; Jot</vt:lpstr>
      <vt:lpstr>Activity 1.9 – Stop &amp; Jot</vt:lpstr>
      <vt:lpstr>Intervention Adaptations: Structural Adaptations</vt:lpstr>
      <vt:lpstr>Activity 1.10 – Stop &amp; Jot</vt:lpstr>
      <vt:lpstr>Activity 1.10 – Stop &amp; Jot</vt:lpstr>
      <vt:lpstr>Intervention Adaptations: Structural Adaptations</vt:lpstr>
      <vt:lpstr>PowerPoint Presentation</vt:lpstr>
      <vt:lpstr>PowerPoint Presentation</vt:lpstr>
      <vt:lpstr>PowerPoint Presentation</vt:lpstr>
      <vt:lpstr>PowerPoint Presentation</vt:lpstr>
      <vt:lpstr>PowerPoint Presentation</vt:lpstr>
      <vt:lpstr>PowerPoint Presentation</vt:lpstr>
      <vt:lpstr>Intervention Adaptations: Instructional Adaptations</vt:lpstr>
      <vt:lpstr>Intervention Adaptations: Instructional Adaptations</vt:lpstr>
      <vt:lpstr>Intervention Adaptations: Instructional Adaptations</vt:lpstr>
      <vt:lpstr>Intervention Adaptations: Instructional Adaptations</vt:lpstr>
      <vt:lpstr>Intervention Adaptations: Instructional Adaptations</vt:lpstr>
      <vt:lpstr>Intervention Adaptations: Instructional Adaptations</vt:lpstr>
      <vt:lpstr>Intervention Adaptations: Instructional Adaptations</vt:lpstr>
      <vt:lpstr>Activity 1.11 – Stop &amp; Jot</vt:lpstr>
      <vt:lpstr>Activity 1.11 – Stop &amp; Jot</vt:lpstr>
      <vt:lpstr>Intervention Adaptations: Instructional Adaptations</vt:lpstr>
      <vt:lpstr>Activity 1.12 – Stop &amp; Jot</vt:lpstr>
      <vt:lpstr>Activity 1.12 – Stop &amp; Jot</vt:lpstr>
      <vt:lpstr>Intervention Adaptations: Instructional Adaptations</vt:lpstr>
      <vt:lpstr>PowerPoint Presentation</vt:lpstr>
      <vt:lpstr>DBI</vt:lpstr>
      <vt:lpstr>Intervention Adaptations</vt:lpstr>
      <vt:lpstr>Progress Monitoring</vt:lpstr>
      <vt:lpstr>DBI</vt:lpstr>
      <vt:lpstr>Introduction to Intensive Interventions in Reading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Stalega, Melissa</dc:creator>
  <cp:lastModifiedBy>Peterson, Amy</cp:lastModifiedBy>
  <cp:revision>21</cp:revision>
  <dcterms:created xsi:type="dcterms:W3CDTF">2018-08-13T20:21:25Z</dcterms:created>
  <dcterms:modified xsi:type="dcterms:W3CDTF">2019-12-17T16:08:23Z</dcterms:modified>
</cp:coreProperties>
</file>